
<file path=[Content_Types].xml><?xml version="1.0" encoding="utf-8"?>
<Types xmlns="http://schemas.openxmlformats.org/package/2006/content-types">
  <Default Extension="glb" ContentType="model/gltf.binary"/>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2"/>
  </p:notesMasterIdLst>
  <p:sldIdLst>
    <p:sldId id="355" r:id="rId2"/>
    <p:sldId id="567" r:id="rId3"/>
    <p:sldId id="568" r:id="rId4"/>
    <p:sldId id="569" r:id="rId5"/>
    <p:sldId id="570" r:id="rId6"/>
    <p:sldId id="734" r:id="rId7"/>
    <p:sldId id="572" r:id="rId8"/>
    <p:sldId id="573" r:id="rId9"/>
    <p:sldId id="574" r:id="rId10"/>
    <p:sldId id="575" r:id="rId11"/>
    <p:sldId id="576" r:id="rId12"/>
    <p:sldId id="733" r:id="rId13"/>
    <p:sldId id="578" r:id="rId14"/>
    <p:sldId id="579" r:id="rId15"/>
    <p:sldId id="580" r:id="rId16"/>
    <p:sldId id="581" r:id="rId17"/>
    <p:sldId id="582" r:id="rId18"/>
    <p:sldId id="583" r:id="rId19"/>
    <p:sldId id="783" r:id="rId20"/>
    <p:sldId id="586" r:id="rId21"/>
    <p:sldId id="587" r:id="rId22"/>
    <p:sldId id="789" r:id="rId23"/>
    <p:sldId id="584" r:id="rId24"/>
    <p:sldId id="585" r:id="rId25"/>
    <p:sldId id="785" r:id="rId26"/>
    <p:sldId id="784" r:id="rId27"/>
    <p:sldId id="356" r:id="rId28"/>
    <p:sldId id="357" r:id="rId29"/>
    <p:sldId id="589" r:id="rId30"/>
    <p:sldId id="590" r:id="rId31"/>
    <p:sldId id="591" r:id="rId32"/>
    <p:sldId id="592" r:id="rId33"/>
    <p:sldId id="593" r:id="rId34"/>
    <p:sldId id="787" r:id="rId35"/>
    <p:sldId id="595" r:id="rId36"/>
    <p:sldId id="594" r:id="rId37"/>
    <p:sldId id="596" r:id="rId38"/>
    <p:sldId id="786" r:id="rId39"/>
    <p:sldId id="598" r:id="rId40"/>
    <p:sldId id="599" r:id="rId41"/>
    <p:sldId id="600" r:id="rId42"/>
    <p:sldId id="601" r:id="rId43"/>
    <p:sldId id="603" r:id="rId44"/>
    <p:sldId id="788" r:id="rId45"/>
    <p:sldId id="602" r:id="rId46"/>
    <p:sldId id="604" r:id="rId47"/>
    <p:sldId id="605" r:id="rId48"/>
    <p:sldId id="606" r:id="rId49"/>
    <p:sldId id="607" r:id="rId50"/>
    <p:sldId id="608" r:id="rId51"/>
    <p:sldId id="609" r:id="rId52"/>
    <p:sldId id="610" r:id="rId53"/>
    <p:sldId id="611" r:id="rId54"/>
    <p:sldId id="612" r:id="rId55"/>
    <p:sldId id="613" r:id="rId56"/>
    <p:sldId id="614" r:id="rId57"/>
    <p:sldId id="615" r:id="rId58"/>
    <p:sldId id="616" r:id="rId59"/>
    <p:sldId id="618" r:id="rId60"/>
    <p:sldId id="619" r:id="rId61"/>
  </p:sldIdLst>
  <p:sldSz cx="9144000" cy="6858000" type="screen4x3"/>
  <p:notesSz cx="6858000" cy="9144000"/>
  <p:defaultTextStyle>
    <a:defPPr>
      <a:defRPr lang="en-US"/>
    </a:defPPr>
    <a:lvl1pPr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pitchFamily="34" charset="0"/>
        <a:ea typeface="ＭＳ Ｐゴシック" pitchFamily="34" charset="-128"/>
        <a:cs typeface="+mn-cs"/>
      </a:defRPr>
    </a:lvl5pPr>
    <a:lvl6pPr marL="2286000" algn="l" defTabSz="914400" rtl="0" eaLnBrk="1" latinLnBrk="0" hangingPunct="1">
      <a:defRPr kern="1200">
        <a:solidFill>
          <a:schemeClr val="tx1"/>
        </a:solidFill>
        <a:latin typeface="Arial" pitchFamily="34" charset="0"/>
        <a:ea typeface="ＭＳ Ｐゴシック" pitchFamily="34" charset="-128"/>
        <a:cs typeface="+mn-cs"/>
      </a:defRPr>
    </a:lvl6pPr>
    <a:lvl7pPr marL="2743200" algn="l" defTabSz="914400" rtl="0" eaLnBrk="1" latinLnBrk="0" hangingPunct="1">
      <a:defRPr kern="1200">
        <a:solidFill>
          <a:schemeClr val="tx1"/>
        </a:solidFill>
        <a:latin typeface="Arial" pitchFamily="34" charset="0"/>
        <a:ea typeface="ＭＳ Ｐゴシック" pitchFamily="34" charset="-128"/>
        <a:cs typeface="+mn-cs"/>
      </a:defRPr>
    </a:lvl7pPr>
    <a:lvl8pPr marL="3200400" algn="l" defTabSz="914400" rtl="0" eaLnBrk="1" latinLnBrk="0" hangingPunct="1">
      <a:defRPr kern="1200">
        <a:solidFill>
          <a:schemeClr val="tx1"/>
        </a:solidFill>
        <a:latin typeface="Arial" pitchFamily="34" charset="0"/>
        <a:ea typeface="ＭＳ Ｐゴシック" pitchFamily="34" charset="-128"/>
        <a:cs typeface="+mn-cs"/>
      </a:defRPr>
    </a:lvl8pPr>
    <a:lvl9pPr marL="3657600" algn="l" defTabSz="914400" rtl="0" eaLnBrk="1" latinLnBrk="0" hangingPunct="1">
      <a:defRPr kern="1200">
        <a:solidFill>
          <a:schemeClr val="tx1"/>
        </a:solidFill>
        <a:latin typeface="Arial" pitchFamily="34"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009" autoAdjust="0"/>
    <p:restoredTop sz="72517" autoAdjust="0"/>
  </p:normalViewPr>
  <p:slideViewPr>
    <p:cSldViewPr snapToGrid="0" snapToObjects="1">
      <p:cViewPr varScale="1">
        <p:scale>
          <a:sx n="114" d="100"/>
          <a:sy n="114" d="100"/>
        </p:scale>
        <p:origin x="2964" y="102"/>
      </p:cViewPr>
      <p:guideLst>
        <p:guide orient="horz" pos="2160"/>
        <p:guide pos="2880"/>
      </p:guideLst>
    </p:cSldViewPr>
  </p:slideViewPr>
  <p:outlineViewPr>
    <p:cViewPr>
      <p:scale>
        <a:sx n="33" d="100"/>
        <a:sy n="33" d="100"/>
      </p:scale>
      <p:origin x="0" y="39756"/>
    </p:cViewPr>
  </p:outlin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r>
            <a:rPr lang="en-US" sz="2800" b="1" dirty="0"/>
            <a:t>EUROJUST is European Union agency dealing with:</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custT="1"/>
      <dgm:spPr/>
      <dgm:t>
        <a:bodyPr/>
        <a:lstStyle/>
        <a:p>
          <a:pPr algn="l"/>
          <a:r>
            <a:rPr lang="en-US" sz="2800" dirty="0"/>
            <a:t>a.) Police cooperation?</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323950B2-6BC2-AE4B-B5B8-B2437BA58494}">
      <dgm:prSet phldrT="[Text]" custT="1"/>
      <dgm:spPr/>
      <dgm:t>
        <a:bodyPr/>
        <a:lstStyle/>
        <a:p>
          <a:r>
            <a:rPr lang="en-US" sz="2800" dirty="0" err="1"/>
            <a:t>b.</a:t>
          </a:r>
          <a:r>
            <a:rPr lang="en-US" sz="2800" dirty="0"/>
            <a:t>) Government cooperation?</a:t>
          </a:r>
        </a:p>
      </dgm:t>
    </dgm:pt>
    <dgm:pt modelId="{7D9EC74E-4481-C849-9F84-FC81A57E126D}" type="parTrans" cxnId="{2E9FB024-7424-694A-AF48-3FAF0F12021E}">
      <dgm:prSet/>
      <dgm:spPr/>
      <dgm:t>
        <a:bodyPr/>
        <a:lstStyle/>
        <a:p>
          <a:endParaRPr lang="en-US"/>
        </a:p>
      </dgm:t>
    </dgm:pt>
    <dgm:pt modelId="{A9F617AB-9877-BB4B-828A-76F7E3E29AEF}" type="sibTrans" cxnId="{2E9FB024-7424-694A-AF48-3FAF0F12021E}">
      <dgm:prSet/>
      <dgm:spPr/>
      <dgm:t>
        <a:bodyPr/>
        <a:lstStyle/>
        <a:p>
          <a:endParaRPr lang="en-US"/>
        </a:p>
      </dgm:t>
    </dgm:pt>
    <dgm:pt modelId="{412DA8CB-B9E5-F44F-9FDD-EF35DF68306D}">
      <dgm:prSet phldrT="[Text]" custT="1"/>
      <dgm:spPr/>
      <dgm:t>
        <a:bodyPr/>
        <a:lstStyle/>
        <a:p>
          <a:r>
            <a:rPr lang="en-US" sz="2800" dirty="0"/>
            <a:t>c.) Judiciary cooperation?</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4" custScaleX="25307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4"/>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3"/>
      <dgm:spPr/>
    </dgm:pt>
    <dgm:pt modelId="{9C715A5E-13B0-3F4D-85BD-4FA3A97839C5}" type="pres">
      <dgm:prSet presAssocID="{7029F5E8-D056-AE49-BD66-3C193010DDE8}" presName="vertSpace2b" presStyleCnt="0"/>
      <dgm:spPr/>
    </dgm:pt>
    <dgm:pt modelId="{D06F8563-21D8-9742-9655-9B668CF235AD}" type="pres">
      <dgm:prSet presAssocID="{323950B2-6BC2-AE4B-B5B8-B2437BA58494}" presName="horz2" presStyleCnt="0"/>
      <dgm:spPr/>
    </dgm:pt>
    <dgm:pt modelId="{FC6B0E8A-D5C8-BF42-A0DB-5A2B5E61A3A8}" type="pres">
      <dgm:prSet presAssocID="{323950B2-6BC2-AE4B-B5B8-B2437BA58494}" presName="horzSpace2" presStyleCnt="0"/>
      <dgm:spPr/>
    </dgm:pt>
    <dgm:pt modelId="{D6847470-F054-2943-A634-F983FF0A0122}" type="pres">
      <dgm:prSet presAssocID="{323950B2-6BC2-AE4B-B5B8-B2437BA58494}" presName="tx2" presStyleLbl="revTx" presStyleIdx="2" presStyleCnt="4"/>
      <dgm:spPr/>
    </dgm:pt>
    <dgm:pt modelId="{93837557-E77B-4749-A0F8-1876E8CD33B9}" type="pres">
      <dgm:prSet presAssocID="{323950B2-6BC2-AE4B-B5B8-B2437BA58494}" presName="vert2" presStyleCnt="0"/>
      <dgm:spPr/>
    </dgm:pt>
    <dgm:pt modelId="{5B901F7D-EE59-304E-B86D-F0C8CC3A841B}" type="pres">
      <dgm:prSet presAssocID="{323950B2-6BC2-AE4B-B5B8-B2437BA58494}" presName="thinLine2b" presStyleLbl="callout" presStyleIdx="1" presStyleCnt="3"/>
      <dgm:spPr/>
    </dgm:pt>
    <dgm:pt modelId="{3A7A15FE-03D5-7B4E-BE07-5A9A9318E5F4}" type="pres">
      <dgm:prSet presAssocID="{323950B2-6BC2-AE4B-B5B8-B2437BA58494}"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3" presStyleCnt="4"/>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2" presStyleCnt="3"/>
      <dgm:spPr/>
    </dgm:pt>
    <dgm:pt modelId="{02B19E4E-8333-4B4F-AA1E-19B5E7CAD48B}" type="pres">
      <dgm:prSet presAssocID="{412DA8CB-B9E5-F44F-9FDD-EF35DF68306D}"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2E9FB024-7424-694A-AF48-3FAF0F12021E}" srcId="{8E61202A-36DD-0240-811A-270D9611A395}" destId="{323950B2-6BC2-AE4B-B5B8-B2437BA58494}" srcOrd="1" destOrd="0" parTransId="{7D9EC74E-4481-C849-9F84-FC81A57E126D}" sibTransId="{A9F617AB-9877-BB4B-828A-76F7E3E29AEF}"/>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84510C55-401A-B84B-B242-E565DB29F691}" type="presOf" srcId="{323950B2-6BC2-AE4B-B5B8-B2437BA58494}" destId="{D6847470-F054-2943-A634-F983FF0A0122}" srcOrd="0" destOrd="0" presId="urn:microsoft.com/office/officeart/2008/layout/LinedList"/>
    <dgm:cxn modelId="{AFD2487F-444F-4C44-A623-9AAFEB90AC49}" srcId="{8E61202A-36DD-0240-811A-270D9611A395}" destId="{412DA8CB-B9E5-F44F-9FDD-EF35DF68306D}" srcOrd="2" destOrd="0" parTransId="{7E8B7982-18DC-F246-BFD4-7B9D4C9DB2CA}" sibTransId="{960A4A2E-B23E-7544-9A93-1312898E2DC4}"/>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F510A3A4-236B-CB4D-A5E8-9023C3F0BE11}" type="presParOf" srcId="{71554259-89F3-DC41-AF38-A80F6823C6AB}" destId="{D06F8563-21D8-9742-9655-9B668CF235AD}" srcOrd="4" destOrd="0" presId="urn:microsoft.com/office/officeart/2008/layout/LinedList"/>
    <dgm:cxn modelId="{16DAFC8A-F1F5-1641-8707-1CE88017FB01}" type="presParOf" srcId="{D06F8563-21D8-9742-9655-9B668CF235AD}" destId="{FC6B0E8A-D5C8-BF42-A0DB-5A2B5E61A3A8}" srcOrd="0" destOrd="0" presId="urn:microsoft.com/office/officeart/2008/layout/LinedList"/>
    <dgm:cxn modelId="{8F33C239-57B9-B445-B38B-FF410079A24B}" type="presParOf" srcId="{D06F8563-21D8-9742-9655-9B668CF235AD}" destId="{D6847470-F054-2943-A634-F983FF0A0122}" srcOrd="1" destOrd="0" presId="urn:microsoft.com/office/officeart/2008/layout/LinedList"/>
    <dgm:cxn modelId="{23C27123-2EAB-2B43-9B0D-2A7AC6298857}" type="presParOf" srcId="{D06F8563-21D8-9742-9655-9B668CF235AD}" destId="{93837557-E77B-4749-A0F8-1876E8CD33B9}" srcOrd="2" destOrd="0" presId="urn:microsoft.com/office/officeart/2008/layout/LinedList"/>
    <dgm:cxn modelId="{D6C3D364-3FB9-8B43-90CA-317CC2DDC326}" type="presParOf" srcId="{71554259-89F3-DC41-AF38-A80F6823C6AB}" destId="{5B901F7D-EE59-304E-B86D-F0C8CC3A841B}" srcOrd="5" destOrd="0" presId="urn:microsoft.com/office/officeart/2008/layout/LinedList"/>
    <dgm:cxn modelId="{11E18F95-DF79-BE4F-8BB1-A35E7C4ED493}" type="presParOf" srcId="{71554259-89F3-DC41-AF38-A80F6823C6AB}" destId="{3A7A15FE-03D5-7B4E-BE07-5A9A9318E5F4}" srcOrd="6" destOrd="0" presId="urn:microsoft.com/office/officeart/2008/layout/LinedList"/>
    <dgm:cxn modelId="{C2E47F5A-39F7-DF43-BE84-E18F61610EDB}" type="presParOf" srcId="{71554259-89F3-DC41-AF38-A80F6823C6AB}" destId="{A4B3FD2E-63E5-E445-B87B-210177B3706B}" srcOrd="7"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8" destOrd="0" presId="urn:microsoft.com/office/officeart/2008/layout/LinedList"/>
    <dgm:cxn modelId="{36F882B9-374E-704C-A5A8-4D4EB195D1D4}" type="presParOf" srcId="{71554259-89F3-DC41-AF38-A80F6823C6AB}" destId="{02B19E4E-8333-4B4F-AA1E-19B5E7CAD48B}" srcOrd="9" destOrd="0" presId="urn:microsoft.com/office/officeart/2008/layout/Lin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r>
            <a:rPr lang="en-US" sz="2800" b="1" dirty="0"/>
            <a:t>Mutual Legal Assistance Treaty is pertaining to:</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custT="1"/>
      <dgm:spPr/>
      <dgm:t>
        <a:bodyPr/>
        <a:lstStyle/>
        <a:p>
          <a:pPr algn="l"/>
          <a:r>
            <a:rPr lang="en-US" sz="2800" dirty="0"/>
            <a:t>a.) </a:t>
          </a:r>
          <a:r>
            <a:rPr lang="en-US" sz="2800" b="0" dirty="0"/>
            <a:t>formal cooperation </a:t>
          </a:r>
          <a:r>
            <a:rPr lang="en-US" sz="2800" dirty="0"/>
            <a:t>between two or more countries?</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323950B2-6BC2-AE4B-B5B8-B2437BA58494}">
      <dgm:prSet phldrT="[Text]" custT="1"/>
      <dgm:spPr/>
      <dgm:t>
        <a:bodyPr/>
        <a:lstStyle/>
        <a:p>
          <a:r>
            <a:rPr lang="en-US" sz="2800" dirty="0"/>
            <a:t>b.) </a:t>
          </a:r>
          <a:r>
            <a:rPr lang="en-US" sz="2800" b="0" dirty="0"/>
            <a:t>formal cooperation </a:t>
          </a:r>
          <a:r>
            <a:rPr lang="en-US" sz="2800" dirty="0"/>
            <a:t>between two or more companies?</a:t>
          </a:r>
        </a:p>
      </dgm:t>
    </dgm:pt>
    <dgm:pt modelId="{7D9EC74E-4481-C849-9F84-FC81A57E126D}" type="parTrans" cxnId="{2E9FB024-7424-694A-AF48-3FAF0F12021E}">
      <dgm:prSet/>
      <dgm:spPr/>
      <dgm:t>
        <a:bodyPr/>
        <a:lstStyle/>
        <a:p>
          <a:endParaRPr lang="en-US"/>
        </a:p>
      </dgm:t>
    </dgm:pt>
    <dgm:pt modelId="{A9F617AB-9877-BB4B-828A-76F7E3E29AEF}" type="sibTrans" cxnId="{2E9FB024-7424-694A-AF48-3FAF0F12021E}">
      <dgm:prSet/>
      <dgm:spPr/>
      <dgm:t>
        <a:bodyPr/>
        <a:lstStyle/>
        <a:p>
          <a:endParaRPr lang="en-US"/>
        </a:p>
      </dgm:t>
    </dgm:pt>
    <dgm:pt modelId="{412DA8CB-B9E5-F44F-9FDD-EF35DF68306D}">
      <dgm:prSet phldrT="[Text]" custT="1"/>
      <dgm:spPr/>
      <dgm:t>
        <a:bodyPr/>
        <a:lstStyle/>
        <a:p>
          <a:r>
            <a:rPr lang="en-US" sz="2800" dirty="0"/>
            <a:t>c.) </a:t>
          </a:r>
          <a:r>
            <a:rPr lang="en-US" sz="2800" b="0" dirty="0"/>
            <a:t>formal cooperation </a:t>
          </a:r>
          <a:r>
            <a:rPr lang="en-US" sz="2800" dirty="0"/>
            <a:t>between two or more authority?</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4" custScaleX="25307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4"/>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3"/>
      <dgm:spPr/>
    </dgm:pt>
    <dgm:pt modelId="{9C715A5E-13B0-3F4D-85BD-4FA3A97839C5}" type="pres">
      <dgm:prSet presAssocID="{7029F5E8-D056-AE49-BD66-3C193010DDE8}" presName="vertSpace2b" presStyleCnt="0"/>
      <dgm:spPr/>
    </dgm:pt>
    <dgm:pt modelId="{D06F8563-21D8-9742-9655-9B668CF235AD}" type="pres">
      <dgm:prSet presAssocID="{323950B2-6BC2-AE4B-B5B8-B2437BA58494}" presName="horz2" presStyleCnt="0"/>
      <dgm:spPr/>
    </dgm:pt>
    <dgm:pt modelId="{FC6B0E8A-D5C8-BF42-A0DB-5A2B5E61A3A8}" type="pres">
      <dgm:prSet presAssocID="{323950B2-6BC2-AE4B-B5B8-B2437BA58494}" presName="horzSpace2" presStyleCnt="0"/>
      <dgm:spPr/>
    </dgm:pt>
    <dgm:pt modelId="{D6847470-F054-2943-A634-F983FF0A0122}" type="pres">
      <dgm:prSet presAssocID="{323950B2-6BC2-AE4B-B5B8-B2437BA58494}" presName="tx2" presStyleLbl="revTx" presStyleIdx="2" presStyleCnt="4"/>
      <dgm:spPr/>
    </dgm:pt>
    <dgm:pt modelId="{93837557-E77B-4749-A0F8-1876E8CD33B9}" type="pres">
      <dgm:prSet presAssocID="{323950B2-6BC2-AE4B-B5B8-B2437BA58494}" presName="vert2" presStyleCnt="0"/>
      <dgm:spPr/>
    </dgm:pt>
    <dgm:pt modelId="{5B901F7D-EE59-304E-B86D-F0C8CC3A841B}" type="pres">
      <dgm:prSet presAssocID="{323950B2-6BC2-AE4B-B5B8-B2437BA58494}" presName="thinLine2b" presStyleLbl="callout" presStyleIdx="1" presStyleCnt="3"/>
      <dgm:spPr/>
    </dgm:pt>
    <dgm:pt modelId="{3A7A15FE-03D5-7B4E-BE07-5A9A9318E5F4}" type="pres">
      <dgm:prSet presAssocID="{323950B2-6BC2-AE4B-B5B8-B2437BA58494}"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3" presStyleCnt="4"/>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2" presStyleCnt="3"/>
      <dgm:spPr/>
    </dgm:pt>
    <dgm:pt modelId="{02B19E4E-8333-4B4F-AA1E-19B5E7CAD48B}" type="pres">
      <dgm:prSet presAssocID="{412DA8CB-B9E5-F44F-9FDD-EF35DF68306D}"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2E9FB024-7424-694A-AF48-3FAF0F12021E}" srcId="{8E61202A-36DD-0240-811A-270D9611A395}" destId="{323950B2-6BC2-AE4B-B5B8-B2437BA58494}" srcOrd="1" destOrd="0" parTransId="{7D9EC74E-4481-C849-9F84-FC81A57E126D}" sibTransId="{A9F617AB-9877-BB4B-828A-76F7E3E29AEF}"/>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84510C55-401A-B84B-B242-E565DB29F691}" type="presOf" srcId="{323950B2-6BC2-AE4B-B5B8-B2437BA58494}" destId="{D6847470-F054-2943-A634-F983FF0A0122}" srcOrd="0" destOrd="0" presId="urn:microsoft.com/office/officeart/2008/layout/LinedList"/>
    <dgm:cxn modelId="{AFD2487F-444F-4C44-A623-9AAFEB90AC49}" srcId="{8E61202A-36DD-0240-811A-270D9611A395}" destId="{412DA8CB-B9E5-F44F-9FDD-EF35DF68306D}" srcOrd="2" destOrd="0" parTransId="{7E8B7982-18DC-F246-BFD4-7B9D4C9DB2CA}" sibTransId="{960A4A2E-B23E-7544-9A93-1312898E2DC4}"/>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F510A3A4-236B-CB4D-A5E8-9023C3F0BE11}" type="presParOf" srcId="{71554259-89F3-DC41-AF38-A80F6823C6AB}" destId="{D06F8563-21D8-9742-9655-9B668CF235AD}" srcOrd="4" destOrd="0" presId="urn:microsoft.com/office/officeart/2008/layout/LinedList"/>
    <dgm:cxn modelId="{16DAFC8A-F1F5-1641-8707-1CE88017FB01}" type="presParOf" srcId="{D06F8563-21D8-9742-9655-9B668CF235AD}" destId="{FC6B0E8A-D5C8-BF42-A0DB-5A2B5E61A3A8}" srcOrd="0" destOrd="0" presId="urn:microsoft.com/office/officeart/2008/layout/LinedList"/>
    <dgm:cxn modelId="{8F33C239-57B9-B445-B38B-FF410079A24B}" type="presParOf" srcId="{D06F8563-21D8-9742-9655-9B668CF235AD}" destId="{D6847470-F054-2943-A634-F983FF0A0122}" srcOrd="1" destOrd="0" presId="urn:microsoft.com/office/officeart/2008/layout/LinedList"/>
    <dgm:cxn modelId="{23C27123-2EAB-2B43-9B0D-2A7AC6298857}" type="presParOf" srcId="{D06F8563-21D8-9742-9655-9B668CF235AD}" destId="{93837557-E77B-4749-A0F8-1876E8CD33B9}" srcOrd="2" destOrd="0" presId="urn:microsoft.com/office/officeart/2008/layout/LinedList"/>
    <dgm:cxn modelId="{D6C3D364-3FB9-8B43-90CA-317CC2DDC326}" type="presParOf" srcId="{71554259-89F3-DC41-AF38-A80F6823C6AB}" destId="{5B901F7D-EE59-304E-B86D-F0C8CC3A841B}" srcOrd="5" destOrd="0" presId="urn:microsoft.com/office/officeart/2008/layout/LinedList"/>
    <dgm:cxn modelId="{11E18F95-DF79-BE4F-8BB1-A35E7C4ED493}" type="presParOf" srcId="{71554259-89F3-DC41-AF38-A80F6823C6AB}" destId="{3A7A15FE-03D5-7B4E-BE07-5A9A9318E5F4}" srcOrd="6" destOrd="0" presId="urn:microsoft.com/office/officeart/2008/layout/LinedList"/>
    <dgm:cxn modelId="{C2E47F5A-39F7-DF43-BE84-E18F61610EDB}" type="presParOf" srcId="{71554259-89F3-DC41-AF38-A80F6823C6AB}" destId="{A4B3FD2E-63E5-E445-B87B-210177B3706B}" srcOrd="7"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8" destOrd="0" presId="urn:microsoft.com/office/officeart/2008/layout/LinedList"/>
    <dgm:cxn modelId="{36F882B9-374E-704C-A5A8-4D4EB195D1D4}" type="presParOf" srcId="{71554259-89F3-DC41-AF38-A80F6823C6AB}" destId="{02B19E4E-8333-4B4F-AA1E-19B5E7CAD48B}" srcOrd="9" destOrd="0" presId="urn:microsoft.com/office/officeart/2008/layout/Lin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EABE02A0-4CF3-4C26-B9F6-82AE9806417F}" type="doc">
      <dgm:prSet loTypeId="urn:microsoft.com/office/officeart/2005/8/layout/vList6" loCatId="list" qsTypeId="urn:microsoft.com/office/officeart/2005/8/quickstyle/simple4" qsCatId="simple" csTypeId="urn:microsoft.com/office/officeart/2005/8/colors/accent1_2" csCatId="accent1" phldr="1"/>
      <dgm:spPr/>
      <dgm:t>
        <a:bodyPr/>
        <a:lstStyle/>
        <a:p>
          <a:endParaRPr lang="en-GB"/>
        </a:p>
      </dgm:t>
    </dgm:pt>
    <dgm:pt modelId="{F9C77FAB-25E4-4E1D-AB61-0E69669909DA}">
      <dgm:prSet phldrT="[Text]"/>
      <dgm:spPr/>
      <dgm:t>
        <a:bodyPr/>
        <a:lstStyle/>
        <a:p>
          <a:r>
            <a:rPr lang="en-US" b="1" dirty="0"/>
            <a:t>Offences against confidentiality, integrity and availability of computer data and systems</a:t>
          </a:r>
          <a:endParaRPr lang="en-GB" b="1" dirty="0"/>
        </a:p>
      </dgm:t>
    </dgm:pt>
    <dgm:pt modelId="{D5E50CB4-5E0A-4A49-894B-0F63B5AA6D42}" type="parTrans" cxnId="{C54EF6AC-17FE-4EA5-BCB0-6161B79B0801}">
      <dgm:prSet/>
      <dgm:spPr/>
      <dgm:t>
        <a:bodyPr/>
        <a:lstStyle/>
        <a:p>
          <a:endParaRPr lang="en-GB"/>
        </a:p>
      </dgm:t>
    </dgm:pt>
    <dgm:pt modelId="{F02CCE0E-8EA2-4060-A48F-38FB3AAEE0FC}" type="sibTrans" cxnId="{C54EF6AC-17FE-4EA5-BCB0-6161B79B0801}">
      <dgm:prSet/>
      <dgm:spPr/>
      <dgm:t>
        <a:bodyPr/>
        <a:lstStyle/>
        <a:p>
          <a:endParaRPr lang="en-GB"/>
        </a:p>
      </dgm:t>
    </dgm:pt>
    <dgm:pt modelId="{A4144D8A-77CD-4EA4-981C-2ED56E2256DC}">
      <dgm:prSet phldrT="[Text]" custT="1"/>
      <dgm:spPr/>
      <dgm:t>
        <a:bodyPr/>
        <a:lstStyle/>
        <a:p>
          <a:r>
            <a:rPr lang="en-US" sz="1200" b="1" dirty="0"/>
            <a:t>Illegal access</a:t>
          </a:r>
          <a:endParaRPr lang="en-GB" sz="1200" b="1" dirty="0"/>
        </a:p>
      </dgm:t>
    </dgm:pt>
    <dgm:pt modelId="{C7B4CECE-B2A8-47DF-A40C-ACD6D9DF85FB}" type="parTrans" cxnId="{25E64750-4766-4975-ACD6-0652CC78C47A}">
      <dgm:prSet/>
      <dgm:spPr/>
      <dgm:t>
        <a:bodyPr/>
        <a:lstStyle/>
        <a:p>
          <a:endParaRPr lang="en-GB"/>
        </a:p>
      </dgm:t>
    </dgm:pt>
    <dgm:pt modelId="{F18188F8-B489-4981-961A-D54B7E5787C3}" type="sibTrans" cxnId="{25E64750-4766-4975-ACD6-0652CC78C47A}">
      <dgm:prSet/>
      <dgm:spPr/>
      <dgm:t>
        <a:bodyPr/>
        <a:lstStyle/>
        <a:p>
          <a:endParaRPr lang="en-GB"/>
        </a:p>
      </dgm:t>
    </dgm:pt>
    <dgm:pt modelId="{E585A2F1-B6D5-484E-AFBF-4B535BEBABA7}">
      <dgm:prSet phldrT="[Text]" custT="1"/>
      <dgm:spPr/>
      <dgm:t>
        <a:bodyPr/>
        <a:lstStyle/>
        <a:p>
          <a:r>
            <a:rPr lang="en-US" sz="1200" b="1" dirty="0"/>
            <a:t>Data interference</a:t>
          </a:r>
          <a:endParaRPr lang="en-GB" sz="1200" b="1" dirty="0"/>
        </a:p>
      </dgm:t>
    </dgm:pt>
    <dgm:pt modelId="{4B4DF0A7-D06A-4711-BBB1-4034E1387C0F}" type="parTrans" cxnId="{3D99C065-7BB3-41D8-8412-C3613F3DD654}">
      <dgm:prSet/>
      <dgm:spPr/>
      <dgm:t>
        <a:bodyPr/>
        <a:lstStyle/>
        <a:p>
          <a:endParaRPr lang="en-GB"/>
        </a:p>
      </dgm:t>
    </dgm:pt>
    <dgm:pt modelId="{F901F0D1-DA05-47F8-9877-D15C54E93FF4}" type="sibTrans" cxnId="{3D99C065-7BB3-41D8-8412-C3613F3DD654}">
      <dgm:prSet/>
      <dgm:spPr/>
      <dgm:t>
        <a:bodyPr/>
        <a:lstStyle/>
        <a:p>
          <a:endParaRPr lang="en-GB"/>
        </a:p>
      </dgm:t>
    </dgm:pt>
    <dgm:pt modelId="{A9F8D38A-C513-4B92-ABBF-CA14331AB504}">
      <dgm:prSet phldrT="[Text]"/>
      <dgm:spPr/>
      <dgm:t>
        <a:bodyPr/>
        <a:lstStyle/>
        <a:p>
          <a:r>
            <a:rPr lang="en-US" b="1" dirty="0"/>
            <a:t>Computer-related offences</a:t>
          </a:r>
          <a:endParaRPr lang="en-GB" b="1" dirty="0"/>
        </a:p>
      </dgm:t>
    </dgm:pt>
    <dgm:pt modelId="{AC606F3D-9118-4297-A59E-9CE19B16F5B2}" type="parTrans" cxnId="{B4081580-251C-4481-B726-3A1C02FB77F0}">
      <dgm:prSet/>
      <dgm:spPr/>
      <dgm:t>
        <a:bodyPr/>
        <a:lstStyle/>
        <a:p>
          <a:endParaRPr lang="en-GB"/>
        </a:p>
      </dgm:t>
    </dgm:pt>
    <dgm:pt modelId="{841A8C7A-0765-457F-B723-41F68FFE8BEC}" type="sibTrans" cxnId="{B4081580-251C-4481-B726-3A1C02FB77F0}">
      <dgm:prSet/>
      <dgm:spPr/>
      <dgm:t>
        <a:bodyPr/>
        <a:lstStyle/>
        <a:p>
          <a:endParaRPr lang="en-GB"/>
        </a:p>
      </dgm:t>
    </dgm:pt>
    <dgm:pt modelId="{0A56D3AE-1A8C-4C6E-9D3E-130BEBB3528C}">
      <dgm:prSet phldrT="[Text]" custT="1"/>
      <dgm:spPr/>
      <dgm:t>
        <a:bodyPr/>
        <a:lstStyle/>
        <a:p>
          <a:r>
            <a:rPr lang="en-US" sz="1600" b="1" dirty="0"/>
            <a:t>Computer-related forgery</a:t>
          </a:r>
          <a:endParaRPr lang="en-GB" sz="1600" b="1" dirty="0"/>
        </a:p>
      </dgm:t>
    </dgm:pt>
    <dgm:pt modelId="{66239F06-69A8-4E2C-BCF5-262D12EB2603}" type="parTrans" cxnId="{FB1C794B-4789-404B-8F55-C9CE800F5F81}">
      <dgm:prSet/>
      <dgm:spPr/>
      <dgm:t>
        <a:bodyPr/>
        <a:lstStyle/>
        <a:p>
          <a:endParaRPr lang="en-GB"/>
        </a:p>
      </dgm:t>
    </dgm:pt>
    <dgm:pt modelId="{999B0966-F4C7-4158-BEFA-1993E95BAD6D}" type="sibTrans" cxnId="{FB1C794B-4789-404B-8F55-C9CE800F5F81}">
      <dgm:prSet/>
      <dgm:spPr/>
      <dgm:t>
        <a:bodyPr/>
        <a:lstStyle/>
        <a:p>
          <a:endParaRPr lang="en-GB"/>
        </a:p>
      </dgm:t>
    </dgm:pt>
    <dgm:pt modelId="{22285006-6A3D-4B16-9A0C-D111454F5E20}">
      <dgm:prSet phldrT="[Text]"/>
      <dgm:spPr/>
      <dgm:t>
        <a:bodyPr/>
        <a:lstStyle/>
        <a:p>
          <a:r>
            <a:rPr lang="en-US" b="1" dirty="0"/>
            <a:t>Content-related offences</a:t>
          </a:r>
          <a:endParaRPr lang="en-GB" b="1" dirty="0"/>
        </a:p>
      </dgm:t>
    </dgm:pt>
    <dgm:pt modelId="{58F51DAD-7A31-48B1-B4D2-F05C8BD2F281}" type="parTrans" cxnId="{7A2B4F62-EA0E-4FA4-8B03-9ED74B99D590}">
      <dgm:prSet/>
      <dgm:spPr/>
      <dgm:t>
        <a:bodyPr/>
        <a:lstStyle/>
        <a:p>
          <a:endParaRPr lang="en-GB"/>
        </a:p>
      </dgm:t>
    </dgm:pt>
    <dgm:pt modelId="{82493600-E2DF-4757-B436-42F49620D9DE}" type="sibTrans" cxnId="{7A2B4F62-EA0E-4FA4-8B03-9ED74B99D590}">
      <dgm:prSet/>
      <dgm:spPr/>
      <dgm:t>
        <a:bodyPr/>
        <a:lstStyle/>
        <a:p>
          <a:endParaRPr lang="en-GB"/>
        </a:p>
      </dgm:t>
    </dgm:pt>
    <dgm:pt modelId="{502A4BD0-7B16-43CC-9ADE-2F9BA3542F0E}">
      <dgm:prSet phldrT="[Text]"/>
      <dgm:spPr/>
      <dgm:t>
        <a:bodyPr/>
        <a:lstStyle/>
        <a:p>
          <a:r>
            <a:rPr lang="en-US" b="1" dirty="0"/>
            <a:t>Offence related to IPR infringements</a:t>
          </a:r>
          <a:endParaRPr lang="en-GB" b="1" dirty="0"/>
        </a:p>
      </dgm:t>
    </dgm:pt>
    <dgm:pt modelId="{D25807FA-CFB1-4F3A-939A-498706359930}" type="parTrans" cxnId="{FF55A112-9057-437B-9C7B-E9B542BBB089}">
      <dgm:prSet/>
      <dgm:spPr/>
      <dgm:t>
        <a:bodyPr/>
        <a:lstStyle/>
        <a:p>
          <a:endParaRPr lang="en-GB"/>
        </a:p>
      </dgm:t>
    </dgm:pt>
    <dgm:pt modelId="{D7379E6C-4643-4253-A211-6029336DBCFD}" type="sibTrans" cxnId="{FF55A112-9057-437B-9C7B-E9B542BBB089}">
      <dgm:prSet/>
      <dgm:spPr/>
      <dgm:t>
        <a:bodyPr/>
        <a:lstStyle/>
        <a:p>
          <a:endParaRPr lang="en-GB"/>
        </a:p>
      </dgm:t>
    </dgm:pt>
    <dgm:pt modelId="{F86FC095-730B-4ECD-A5C6-612983F8ACBE}">
      <dgm:prSet phldrT="[Text]" custT="1"/>
      <dgm:spPr/>
      <dgm:t>
        <a:bodyPr/>
        <a:lstStyle/>
        <a:p>
          <a:r>
            <a:rPr lang="en-US" sz="1200" b="1" dirty="0"/>
            <a:t>Illegal interception</a:t>
          </a:r>
          <a:endParaRPr lang="en-GB" sz="1200" b="1" dirty="0"/>
        </a:p>
      </dgm:t>
    </dgm:pt>
    <dgm:pt modelId="{7DF2DEC9-A1B3-4CBD-AFEF-0484ABF6A1D6}" type="parTrans" cxnId="{B55EF17D-B714-4A9E-A1FF-37026006CC2C}">
      <dgm:prSet/>
      <dgm:spPr/>
      <dgm:t>
        <a:bodyPr/>
        <a:lstStyle/>
        <a:p>
          <a:endParaRPr lang="en-GB"/>
        </a:p>
      </dgm:t>
    </dgm:pt>
    <dgm:pt modelId="{EA671ED0-16F2-4E58-9A81-81B6F24F24BB}" type="sibTrans" cxnId="{B55EF17D-B714-4A9E-A1FF-37026006CC2C}">
      <dgm:prSet/>
      <dgm:spPr/>
      <dgm:t>
        <a:bodyPr/>
        <a:lstStyle/>
        <a:p>
          <a:endParaRPr lang="en-GB"/>
        </a:p>
      </dgm:t>
    </dgm:pt>
    <dgm:pt modelId="{672B873D-FF8A-4BF6-84E2-F79280A05F8A}">
      <dgm:prSet phldrT="[Text]" custT="1"/>
      <dgm:spPr/>
      <dgm:t>
        <a:bodyPr/>
        <a:lstStyle/>
        <a:p>
          <a:r>
            <a:rPr lang="en-US" sz="1200" b="1" dirty="0"/>
            <a:t>System interference</a:t>
          </a:r>
          <a:endParaRPr lang="en-GB" sz="1200" b="1" dirty="0"/>
        </a:p>
      </dgm:t>
    </dgm:pt>
    <dgm:pt modelId="{051ADEAE-08FF-4989-A957-569C36B24D28}" type="parTrans" cxnId="{F7F6E187-A246-4BD3-88CB-2397D4774E05}">
      <dgm:prSet/>
      <dgm:spPr/>
      <dgm:t>
        <a:bodyPr/>
        <a:lstStyle/>
        <a:p>
          <a:endParaRPr lang="en-GB"/>
        </a:p>
      </dgm:t>
    </dgm:pt>
    <dgm:pt modelId="{62965C56-6A52-47B2-89EA-FAD4EA24710B}" type="sibTrans" cxnId="{F7F6E187-A246-4BD3-88CB-2397D4774E05}">
      <dgm:prSet/>
      <dgm:spPr/>
      <dgm:t>
        <a:bodyPr/>
        <a:lstStyle/>
        <a:p>
          <a:endParaRPr lang="en-GB"/>
        </a:p>
      </dgm:t>
    </dgm:pt>
    <dgm:pt modelId="{2E2C652E-1844-427A-A331-E12D6BC10BD7}">
      <dgm:prSet phldrT="[Text]" custT="1"/>
      <dgm:spPr/>
      <dgm:t>
        <a:bodyPr/>
        <a:lstStyle/>
        <a:p>
          <a:r>
            <a:rPr lang="en-US" sz="1200" b="1" dirty="0"/>
            <a:t>Misuse of devices</a:t>
          </a:r>
          <a:endParaRPr lang="en-GB" sz="1200" b="1" dirty="0"/>
        </a:p>
      </dgm:t>
    </dgm:pt>
    <dgm:pt modelId="{4AA09493-7552-4C25-A8F7-346F219D13E3}" type="parTrans" cxnId="{FBABEC57-9343-408B-B96F-77DF24DEFC1D}">
      <dgm:prSet/>
      <dgm:spPr/>
      <dgm:t>
        <a:bodyPr/>
        <a:lstStyle/>
        <a:p>
          <a:endParaRPr lang="en-GB"/>
        </a:p>
      </dgm:t>
    </dgm:pt>
    <dgm:pt modelId="{E7837FD5-182A-40B8-A8C0-19DE0D5E6EC4}" type="sibTrans" cxnId="{FBABEC57-9343-408B-B96F-77DF24DEFC1D}">
      <dgm:prSet/>
      <dgm:spPr/>
      <dgm:t>
        <a:bodyPr/>
        <a:lstStyle/>
        <a:p>
          <a:endParaRPr lang="en-GB"/>
        </a:p>
      </dgm:t>
    </dgm:pt>
    <dgm:pt modelId="{05C4D300-DFD1-4FAF-BC10-24C1950BB5CB}">
      <dgm:prSet phldrT="[Text]" custT="1"/>
      <dgm:spPr/>
      <dgm:t>
        <a:bodyPr/>
        <a:lstStyle/>
        <a:p>
          <a:r>
            <a:rPr lang="en-US" sz="1600" b="1" dirty="0"/>
            <a:t>Computer-related fraud</a:t>
          </a:r>
          <a:endParaRPr lang="en-GB" sz="1600" b="1" dirty="0"/>
        </a:p>
      </dgm:t>
    </dgm:pt>
    <dgm:pt modelId="{E8D22DAA-9FD0-439F-BB5E-6195E5BA2EC7}" type="parTrans" cxnId="{7472C19C-C115-435B-96D5-75A97BFAE21F}">
      <dgm:prSet/>
      <dgm:spPr/>
      <dgm:t>
        <a:bodyPr/>
        <a:lstStyle/>
        <a:p>
          <a:endParaRPr lang="en-GB"/>
        </a:p>
      </dgm:t>
    </dgm:pt>
    <dgm:pt modelId="{A2F39ECF-70C7-49EA-B36C-97D041CE864B}" type="sibTrans" cxnId="{7472C19C-C115-435B-96D5-75A97BFAE21F}">
      <dgm:prSet/>
      <dgm:spPr/>
      <dgm:t>
        <a:bodyPr/>
        <a:lstStyle/>
        <a:p>
          <a:endParaRPr lang="en-GB"/>
        </a:p>
      </dgm:t>
    </dgm:pt>
    <dgm:pt modelId="{2E0A47CD-EFB0-46DF-B7B6-CDEF70175153}">
      <dgm:prSet phldrT="[Text]" custT="1"/>
      <dgm:spPr/>
      <dgm:t>
        <a:bodyPr/>
        <a:lstStyle/>
        <a:p>
          <a:r>
            <a:rPr lang="en-US" sz="1600" b="1" dirty="0"/>
            <a:t>Offences related to child pornography</a:t>
          </a:r>
          <a:endParaRPr lang="en-GB" sz="1600" b="1" dirty="0"/>
        </a:p>
      </dgm:t>
    </dgm:pt>
    <dgm:pt modelId="{AA5746C5-0C79-48DD-9A91-F22FD52F4B68}" type="parTrans" cxnId="{0FC61660-A8BF-4D8C-9344-9D94339FB82F}">
      <dgm:prSet/>
      <dgm:spPr/>
      <dgm:t>
        <a:bodyPr/>
        <a:lstStyle/>
        <a:p>
          <a:endParaRPr lang="en-GB"/>
        </a:p>
      </dgm:t>
    </dgm:pt>
    <dgm:pt modelId="{8DCC39E6-8595-46EA-A2ED-863A8BE87FAE}" type="sibTrans" cxnId="{0FC61660-A8BF-4D8C-9344-9D94339FB82F}">
      <dgm:prSet/>
      <dgm:spPr/>
      <dgm:t>
        <a:bodyPr/>
        <a:lstStyle/>
        <a:p>
          <a:endParaRPr lang="en-GB"/>
        </a:p>
      </dgm:t>
    </dgm:pt>
    <dgm:pt modelId="{3414EAA5-752F-49BA-88E5-DE1878A5799B}">
      <dgm:prSet phldrT="[Text]" custT="1"/>
      <dgm:spPr/>
      <dgm:t>
        <a:bodyPr/>
        <a:lstStyle/>
        <a:p>
          <a:r>
            <a:rPr lang="en-US" sz="1600" b="1" dirty="0"/>
            <a:t>Offences related to infringements of copyright and related rights</a:t>
          </a:r>
          <a:endParaRPr lang="en-GB" sz="1600" b="1" dirty="0"/>
        </a:p>
      </dgm:t>
    </dgm:pt>
    <dgm:pt modelId="{B276B595-0663-4F67-BDEF-A1FB4FA4BAC9}" type="parTrans" cxnId="{BCDD8D93-8D41-4734-ACD0-66F452C315A5}">
      <dgm:prSet/>
      <dgm:spPr/>
      <dgm:t>
        <a:bodyPr/>
        <a:lstStyle/>
        <a:p>
          <a:endParaRPr lang="en-GB"/>
        </a:p>
      </dgm:t>
    </dgm:pt>
    <dgm:pt modelId="{269CAB27-4CF0-4C26-838C-987243DF3D45}" type="sibTrans" cxnId="{BCDD8D93-8D41-4734-ACD0-66F452C315A5}">
      <dgm:prSet/>
      <dgm:spPr/>
      <dgm:t>
        <a:bodyPr/>
        <a:lstStyle/>
        <a:p>
          <a:endParaRPr lang="en-GB"/>
        </a:p>
      </dgm:t>
    </dgm:pt>
    <dgm:pt modelId="{2B19552F-D8A0-4AF1-AEEC-D8BAB55B7393}" type="pres">
      <dgm:prSet presAssocID="{EABE02A0-4CF3-4C26-B9F6-82AE9806417F}" presName="Name0" presStyleCnt="0">
        <dgm:presLayoutVars>
          <dgm:dir/>
          <dgm:animLvl val="lvl"/>
          <dgm:resizeHandles/>
        </dgm:presLayoutVars>
      </dgm:prSet>
      <dgm:spPr/>
    </dgm:pt>
    <dgm:pt modelId="{DCD68F17-AAD0-44D3-B7FE-AFA48D801CFE}" type="pres">
      <dgm:prSet presAssocID="{F9C77FAB-25E4-4E1D-AB61-0E69669909DA}" presName="linNode" presStyleCnt="0"/>
      <dgm:spPr/>
    </dgm:pt>
    <dgm:pt modelId="{88C05487-1C3F-40F2-9846-2554FBBE3EEE}" type="pres">
      <dgm:prSet presAssocID="{F9C77FAB-25E4-4E1D-AB61-0E69669909DA}" presName="parentShp" presStyleLbl="node1" presStyleIdx="0" presStyleCnt="4">
        <dgm:presLayoutVars>
          <dgm:bulletEnabled val="1"/>
        </dgm:presLayoutVars>
      </dgm:prSet>
      <dgm:spPr/>
    </dgm:pt>
    <dgm:pt modelId="{BFCC0140-B3F3-4020-894B-DB2AD770F712}" type="pres">
      <dgm:prSet presAssocID="{F9C77FAB-25E4-4E1D-AB61-0E69669909DA}" presName="childShp" presStyleLbl="bgAccFollowNode1" presStyleIdx="0" presStyleCnt="4">
        <dgm:presLayoutVars>
          <dgm:bulletEnabled val="1"/>
        </dgm:presLayoutVars>
      </dgm:prSet>
      <dgm:spPr/>
    </dgm:pt>
    <dgm:pt modelId="{5576A5E8-35C1-4138-BB23-A625E7CB55AF}" type="pres">
      <dgm:prSet presAssocID="{F02CCE0E-8EA2-4060-A48F-38FB3AAEE0FC}" presName="spacing" presStyleCnt="0"/>
      <dgm:spPr/>
    </dgm:pt>
    <dgm:pt modelId="{D193F779-4378-4C25-9F25-E4A05D366AA7}" type="pres">
      <dgm:prSet presAssocID="{A9F8D38A-C513-4B92-ABBF-CA14331AB504}" presName="linNode" presStyleCnt="0"/>
      <dgm:spPr/>
    </dgm:pt>
    <dgm:pt modelId="{F141AC06-7175-48AD-BE0E-58CE68496FC9}" type="pres">
      <dgm:prSet presAssocID="{A9F8D38A-C513-4B92-ABBF-CA14331AB504}" presName="parentShp" presStyleLbl="node1" presStyleIdx="1" presStyleCnt="4">
        <dgm:presLayoutVars>
          <dgm:bulletEnabled val="1"/>
        </dgm:presLayoutVars>
      </dgm:prSet>
      <dgm:spPr/>
    </dgm:pt>
    <dgm:pt modelId="{A3DA15CC-0DF5-422B-A291-1EFD43FF0C31}" type="pres">
      <dgm:prSet presAssocID="{A9F8D38A-C513-4B92-ABBF-CA14331AB504}" presName="childShp" presStyleLbl="bgAccFollowNode1" presStyleIdx="1" presStyleCnt="4">
        <dgm:presLayoutVars>
          <dgm:bulletEnabled val="1"/>
        </dgm:presLayoutVars>
      </dgm:prSet>
      <dgm:spPr/>
    </dgm:pt>
    <dgm:pt modelId="{CB98E91D-B15C-478F-BEEE-5EC0BFADAA4F}" type="pres">
      <dgm:prSet presAssocID="{841A8C7A-0765-457F-B723-41F68FFE8BEC}" presName="spacing" presStyleCnt="0"/>
      <dgm:spPr/>
    </dgm:pt>
    <dgm:pt modelId="{9A4FA5B0-9A24-4126-A81F-74BB8E0BEAC3}" type="pres">
      <dgm:prSet presAssocID="{22285006-6A3D-4B16-9A0C-D111454F5E20}" presName="linNode" presStyleCnt="0"/>
      <dgm:spPr/>
    </dgm:pt>
    <dgm:pt modelId="{3FD68D6D-45DB-46B2-B9C2-0B43EA7FE037}" type="pres">
      <dgm:prSet presAssocID="{22285006-6A3D-4B16-9A0C-D111454F5E20}" presName="parentShp" presStyleLbl="node1" presStyleIdx="2" presStyleCnt="4">
        <dgm:presLayoutVars>
          <dgm:bulletEnabled val="1"/>
        </dgm:presLayoutVars>
      </dgm:prSet>
      <dgm:spPr/>
    </dgm:pt>
    <dgm:pt modelId="{1E91C5ED-10CE-4D62-8591-FCFAF4BE518C}" type="pres">
      <dgm:prSet presAssocID="{22285006-6A3D-4B16-9A0C-D111454F5E20}" presName="childShp" presStyleLbl="bgAccFollowNode1" presStyleIdx="2" presStyleCnt="4">
        <dgm:presLayoutVars>
          <dgm:bulletEnabled val="1"/>
        </dgm:presLayoutVars>
      </dgm:prSet>
      <dgm:spPr/>
    </dgm:pt>
    <dgm:pt modelId="{D72E8FE8-C5BC-441B-8A07-9F9360845DA1}" type="pres">
      <dgm:prSet presAssocID="{82493600-E2DF-4757-B436-42F49620D9DE}" presName="spacing" presStyleCnt="0"/>
      <dgm:spPr/>
    </dgm:pt>
    <dgm:pt modelId="{0A8F626C-07E4-4178-91F3-2DB2C1438C7B}" type="pres">
      <dgm:prSet presAssocID="{502A4BD0-7B16-43CC-9ADE-2F9BA3542F0E}" presName="linNode" presStyleCnt="0"/>
      <dgm:spPr/>
    </dgm:pt>
    <dgm:pt modelId="{E9759D45-B83D-4F01-90A3-1AD743939C4A}" type="pres">
      <dgm:prSet presAssocID="{502A4BD0-7B16-43CC-9ADE-2F9BA3542F0E}" presName="parentShp" presStyleLbl="node1" presStyleIdx="3" presStyleCnt="4">
        <dgm:presLayoutVars>
          <dgm:bulletEnabled val="1"/>
        </dgm:presLayoutVars>
      </dgm:prSet>
      <dgm:spPr/>
    </dgm:pt>
    <dgm:pt modelId="{4CC4130A-EDFF-4218-BDCA-6A62E2B22A2A}" type="pres">
      <dgm:prSet presAssocID="{502A4BD0-7B16-43CC-9ADE-2F9BA3542F0E}" presName="childShp" presStyleLbl="bgAccFollowNode1" presStyleIdx="3" presStyleCnt="4">
        <dgm:presLayoutVars>
          <dgm:bulletEnabled val="1"/>
        </dgm:presLayoutVars>
      </dgm:prSet>
      <dgm:spPr/>
    </dgm:pt>
  </dgm:ptLst>
  <dgm:cxnLst>
    <dgm:cxn modelId="{A6440805-55A8-412C-AE93-F816A9286ACA}" type="presOf" srcId="{22285006-6A3D-4B16-9A0C-D111454F5E20}" destId="{3FD68D6D-45DB-46B2-B9C2-0B43EA7FE037}" srcOrd="0" destOrd="0" presId="urn:microsoft.com/office/officeart/2005/8/layout/vList6"/>
    <dgm:cxn modelId="{92860C11-FED8-498E-8678-4553163B0730}" type="presOf" srcId="{3414EAA5-752F-49BA-88E5-DE1878A5799B}" destId="{4CC4130A-EDFF-4218-BDCA-6A62E2B22A2A}" srcOrd="0" destOrd="0" presId="urn:microsoft.com/office/officeart/2005/8/layout/vList6"/>
    <dgm:cxn modelId="{FF55A112-9057-437B-9C7B-E9B542BBB089}" srcId="{EABE02A0-4CF3-4C26-B9F6-82AE9806417F}" destId="{502A4BD0-7B16-43CC-9ADE-2F9BA3542F0E}" srcOrd="3" destOrd="0" parTransId="{D25807FA-CFB1-4F3A-939A-498706359930}" sibTransId="{D7379E6C-4643-4253-A211-6029336DBCFD}"/>
    <dgm:cxn modelId="{0BA9461E-C4F0-43C3-B5FE-7A3AFB8BA369}" type="presOf" srcId="{A9F8D38A-C513-4B92-ABBF-CA14331AB504}" destId="{F141AC06-7175-48AD-BE0E-58CE68496FC9}" srcOrd="0" destOrd="0" presId="urn:microsoft.com/office/officeart/2005/8/layout/vList6"/>
    <dgm:cxn modelId="{2B10D429-2831-4C57-8FA7-2EEA00DE3B5B}" type="presOf" srcId="{2E0A47CD-EFB0-46DF-B7B6-CDEF70175153}" destId="{1E91C5ED-10CE-4D62-8591-FCFAF4BE518C}" srcOrd="0" destOrd="0" presId="urn:microsoft.com/office/officeart/2005/8/layout/vList6"/>
    <dgm:cxn modelId="{B93B0435-5B41-427B-8EFA-34C1C674BE8C}" type="presOf" srcId="{F9C77FAB-25E4-4E1D-AB61-0E69669909DA}" destId="{88C05487-1C3F-40F2-9846-2554FBBE3EEE}" srcOrd="0" destOrd="0" presId="urn:microsoft.com/office/officeart/2005/8/layout/vList6"/>
    <dgm:cxn modelId="{0FC61660-A8BF-4D8C-9344-9D94339FB82F}" srcId="{22285006-6A3D-4B16-9A0C-D111454F5E20}" destId="{2E0A47CD-EFB0-46DF-B7B6-CDEF70175153}" srcOrd="0" destOrd="0" parTransId="{AA5746C5-0C79-48DD-9A91-F22FD52F4B68}" sibTransId="{8DCC39E6-8595-46EA-A2ED-863A8BE87FAE}"/>
    <dgm:cxn modelId="{7A2B4F62-EA0E-4FA4-8B03-9ED74B99D590}" srcId="{EABE02A0-4CF3-4C26-B9F6-82AE9806417F}" destId="{22285006-6A3D-4B16-9A0C-D111454F5E20}" srcOrd="2" destOrd="0" parTransId="{58F51DAD-7A31-48B1-B4D2-F05C8BD2F281}" sibTransId="{82493600-E2DF-4757-B436-42F49620D9DE}"/>
    <dgm:cxn modelId="{3D99C065-7BB3-41D8-8412-C3613F3DD654}" srcId="{F9C77FAB-25E4-4E1D-AB61-0E69669909DA}" destId="{E585A2F1-B6D5-484E-AFBF-4B535BEBABA7}" srcOrd="2" destOrd="0" parTransId="{4B4DF0A7-D06A-4711-BBB1-4034E1387C0F}" sibTransId="{F901F0D1-DA05-47F8-9877-D15C54E93FF4}"/>
    <dgm:cxn modelId="{FB1C794B-4789-404B-8F55-C9CE800F5F81}" srcId="{A9F8D38A-C513-4B92-ABBF-CA14331AB504}" destId="{0A56D3AE-1A8C-4C6E-9D3E-130BEBB3528C}" srcOrd="0" destOrd="0" parTransId="{66239F06-69A8-4E2C-BCF5-262D12EB2603}" sibTransId="{999B0966-F4C7-4158-BEFA-1993E95BAD6D}"/>
    <dgm:cxn modelId="{DAE9D14B-6920-4E98-8AD5-5313D548F62C}" type="presOf" srcId="{502A4BD0-7B16-43CC-9ADE-2F9BA3542F0E}" destId="{E9759D45-B83D-4F01-90A3-1AD743939C4A}" srcOrd="0" destOrd="0" presId="urn:microsoft.com/office/officeart/2005/8/layout/vList6"/>
    <dgm:cxn modelId="{821EF26F-38B4-412E-B1C7-41ACEC37DC6B}" type="presOf" srcId="{E585A2F1-B6D5-484E-AFBF-4B535BEBABA7}" destId="{BFCC0140-B3F3-4020-894B-DB2AD770F712}" srcOrd="0" destOrd="2" presId="urn:microsoft.com/office/officeart/2005/8/layout/vList6"/>
    <dgm:cxn modelId="{25E64750-4766-4975-ACD6-0652CC78C47A}" srcId="{F9C77FAB-25E4-4E1D-AB61-0E69669909DA}" destId="{A4144D8A-77CD-4EA4-981C-2ED56E2256DC}" srcOrd="0" destOrd="0" parTransId="{C7B4CECE-B2A8-47DF-A40C-ACD6D9DF85FB}" sibTransId="{F18188F8-B489-4981-961A-D54B7E5787C3}"/>
    <dgm:cxn modelId="{3B1F6872-AC5F-42F0-A2F3-B0493F54E045}" type="presOf" srcId="{672B873D-FF8A-4BF6-84E2-F79280A05F8A}" destId="{BFCC0140-B3F3-4020-894B-DB2AD770F712}" srcOrd="0" destOrd="3" presId="urn:microsoft.com/office/officeart/2005/8/layout/vList6"/>
    <dgm:cxn modelId="{FBABEC57-9343-408B-B96F-77DF24DEFC1D}" srcId="{F9C77FAB-25E4-4E1D-AB61-0E69669909DA}" destId="{2E2C652E-1844-427A-A331-E12D6BC10BD7}" srcOrd="4" destOrd="0" parTransId="{4AA09493-7552-4C25-A8F7-346F219D13E3}" sibTransId="{E7837FD5-182A-40B8-A8C0-19DE0D5E6EC4}"/>
    <dgm:cxn modelId="{B55EF17D-B714-4A9E-A1FF-37026006CC2C}" srcId="{F9C77FAB-25E4-4E1D-AB61-0E69669909DA}" destId="{F86FC095-730B-4ECD-A5C6-612983F8ACBE}" srcOrd="1" destOrd="0" parTransId="{7DF2DEC9-A1B3-4CBD-AFEF-0484ABF6A1D6}" sibTransId="{EA671ED0-16F2-4E58-9A81-81B6F24F24BB}"/>
    <dgm:cxn modelId="{B4081580-251C-4481-B726-3A1C02FB77F0}" srcId="{EABE02A0-4CF3-4C26-B9F6-82AE9806417F}" destId="{A9F8D38A-C513-4B92-ABBF-CA14331AB504}" srcOrd="1" destOrd="0" parTransId="{AC606F3D-9118-4297-A59E-9CE19B16F5B2}" sibTransId="{841A8C7A-0765-457F-B723-41F68FFE8BEC}"/>
    <dgm:cxn modelId="{51174081-1F9E-4048-BBF3-BEEF34D49B2C}" type="presOf" srcId="{EABE02A0-4CF3-4C26-B9F6-82AE9806417F}" destId="{2B19552F-D8A0-4AF1-AEEC-D8BAB55B7393}" srcOrd="0" destOrd="0" presId="urn:microsoft.com/office/officeart/2005/8/layout/vList6"/>
    <dgm:cxn modelId="{F7F6E187-A246-4BD3-88CB-2397D4774E05}" srcId="{F9C77FAB-25E4-4E1D-AB61-0E69669909DA}" destId="{672B873D-FF8A-4BF6-84E2-F79280A05F8A}" srcOrd="3" destOrd="0" parTransId="{051ADEAE-08FF-4989-A957-569C36B24D28}" sibTransId="{62965C56-6A52-47B2-89EA-FAD4EA24710B}"/>
    <dgm:cxn modelId="{8A638193-053B-4BB2-B5F8-BFDFD308FB9E}" type="presOf" srcId="{F86FC095-730B-4ECD-A5C6-612983F8ACBE}" destId="{BFCC0140-B3F3-4020-894B-DB2AD770F712}" srcOrd="0" destOrd="1" presId="urn:microsoft.com/office/officeart/2005/8/layout/vList6"/>
    <dgm:cxn modelId="{BCDD8D93-8D41-4734-ACD0-66F452C315A5}" srcId="{502A4BD0-7B16-43CC-9ADE-2F9BA3542F0E}" destId="{3414EAA5-752F-49BA-88E5-DE1878A5799B}" srcOrd="0" destOrd="0" parTransId="{B276B595-0663-4F67-BDEF-A1FB4FA4BAC9}" sibTransId="{269CAB27-4CF0-4C26-838C-987243DF3D45}"/>
    <dgm:cxn modelId="{7472C19C-C115-435B-96D5-75A97BFAE21F}" srcId="{A9F8D38A-C513-4B92-ABBF-CA14331AB504}" destId="{05C4D300-DFD1-4FAF-BC10-24C1950BB5CB}" srcOrd="1" destOrd="0" parTransId="{E8D22DAA-9FD0-439F-BB5E-6195E5BA2EC7}" sibTransId="{A2F39ECF-70C7-49EA-B36C-97D041CE864B}"/>
    <dgm:cxn modelId="{C54EF6AC-17FE-4EA5-BCB0-6161B79B0801}" srcId="{EABE02A0-4CF3-4C26-B9F6-82AE9806417F}" destId="{F9C77FAB-25E4-4E1D-AB61-0E69669909DA}" srcOrd="0" destOrd="0" parTransId="{D5E50CB4-5E0A-4A49-894B-0F63B5AA6D42}" sibTransId="{F02CCE0E-8EA2-4060-A48F-38FB3AAEE0FC}"/>
    <dgm:cxn modelId="{111353AE-EE82-4DF8-A1A0-51367FCF78DA}" type="presOf" srcId="{0A56D3AE-1A8C-4C6E-9D3E-130BEBB3528C}" destId="{A3DA15CC-0DF5-422B-A291-1EFD43FF0C31}" srcOrd="0" destOrd="0" presId="urn:microsoft.com/office/officeart/2005/8/layout/vList6"/>
    <dgm:cxn modelId="{D6EED9C3-1C81-481F-99C5-0E41EE313CA1}" type="presOf" srcId="{A4144D8A-77CD-4EA4-981C-2ED56E2256DC}" destId="{BFCC0140-B3F3-4020-894B-DB2AD770F712}" srcOrd="0" destOrd="0" presId="urn:microsoft.com/office/officeart/2005/8/layout/vList6"/>
    <dgm:cxn modelId="{16473CCB-6B5A-4D8A-94B7-F0F72CEB2AD6}" type="presOf" srcId="{05C4D300-DFD1-4FAF-BC10-24C1950BB5CB}" destId="{A3DA15CC-0DF5-422B-A291-1EFD43FF0C31}" srcOrd="0" destOrd="1" presId="urn:microsoft.com/office/officeart/2005/8/layout/vList6"/>
    <dgm:cxn modelId="{20DE4FEE-6F71-4FFC-98DC-0E461807907C}" type="presOf" srcId="{2E2C652E-1844-427A-A331-E12D6BC10BD7}" destId="{BFCC0140-B3F3-4020-894B-DB2AD770F712}" srcOrd="0" destOrd="4" presId="urn:microsoft.com/office/officeart/2005/8/layout/vList6"/>
    <dgm:cxn modelId="{BA6FE9C7-9E3E-4680-A510-687F9C36D47C}" type="presParOf" srcId="{2B19552F-D8A0-4AF1-AEEC-D8BAB55B7393}" destId="{DCD68F17-AAD0-44D3-B7FE-AFA48D801CFE}" srcOrd="0" destOrd="0" presId="urn:microsoft.com/office/officeart/2005/8/layout/vList6"/>
    <dgm:cxn modelId="{9BBA10C2-2525-43D3-91E1-5C2CEA8D81E3}" type="presParOf" srcId="{DCD68F17-AAD0-44D3-B7FE-AFA48D801CFE}" destId="{88C05487-1C3F-40F2-9846-2554FBBE3EEE}" srcOrd="0" destOrd="0" presId="urn:microsoft.com/office/officeart/2005/8/layout/vList6"/>
    <dgm:cxn modelId="{AE7BFE10-2CCA-46FF-8E8C-A9EDB9B22FF0}" type="presParOf" srcId="{DCD68F17-AAD0-44D3-B7FE-AFA48D801CFE}" destId="{BFCC0140-B3F3-4020-894B-DB2AD770F712}" srcOrd="1" destOrd="0" presId="urn:microsoft.com/office/officeart/2005/8/layout/vList6"/>
    <dgm:cxn modelId="{5DE2CC2E-7711-42AB-9222-26F4D1B2E7FF}" type="presParOf" srcId="{2B19552F-D8A0-4AF1-AEEC-D8BAB55B7393}" destId="{5576A5E8-35C1-4138-BB23-A625E7CB55AF}" srcOrd="1" destOrd="0" presId="urn:microsoft.com/office/officeart/2005/8/layout/vList6"/>
    <dgm:cxn modelId="{3FB38B0F-BB75-4009-A9DE-A412AF6C9566}" type="presParOf" srcId="{2B19552F-D8A0-4AF1-AEEC-D8BAB55B7393}" destId="{D193F779-4378-4C25-9F25-E4A05D366AA7}" srcOrd="2" destOrd="0" presId="urn:microsoft.com/office/officeart/2005/8/layout/vList6"/>
    <dgm:cxn modelId="{168B8910-1B0E-4CDF-9126-FDC7E702DAC4}" type="presParOf" srcId="{D193F779-4378-4C25-9F25-E4A05D366AA7}" destId="{F141AC06-7175-48AD-BE0E-58CE68496FC9}" srcOrd="0" destOrd="0" presId="urn:microsoft.com/office/officeart/2005/8/layout/vList6"/>
    <dgm:cxn modelId="{885956AD-3326-46EF-9D44-9ED6BCF9A3D0}" type="presParOf" srcId="{D193F779-4378-4C25-9F25-E4A05D366AA7}" destId="{A3DA15CC-0DF5-422B-A291-1EFD43FF0C31}" srcOrd="1" destOrd="0" presId="urn:microsoft.com/office/officeart/2005/8/layout/vList6"/>
    <dgm:cxn modelId="{1D07BF25-7AD5-4343-AAE8-B8CC1CD099FF}" type="presParOf" srcId="{2B19552F-D8A0-4AF1-AEEC-D8BAB55B7393}" destId="{CB98E91D-B15C-478F-BEEE-5EC0BFADAA4F}" srcOrd="3" destOrd="0" presId="urn:microsoft.com/office/officeart/2005/8/layout/vList6"/>
    <dgm:cxn modelId="{957BC973-444F-40BA-9718-B62672EF4B6C}" type="presParOf" srcId="{2B19552F-D8A0-4AF1-AEEC-D8BAB55B7393}" destId="{9A4FA5B0-9A24-4126-A81F-74BB8E0BEAC3}" srcOrd="4" destOrd="0" presId="urn:microsoft.com/office/officeart/2005/8/layout/vList6"/>
    <dgm:cxn modelId="{7B3D189C-6DE8-437D-996A-5409C5DE3E59}" type="presParOf" srcId="{9A4FA5B0-9A24-4126-A81F-74BB8E0BEAC3}" destId="{3FD68D6D-45DB-46B2-B9C2-0B43EA7FE037}" srcOrd="0" destOrd="0" presId="urn:microsoft.com/office/officeart/2005/8/layout/vList6"/>
    <dgm:cxn modelId="{DD3EE42B-B8D4-4664-8E3C-98E8465B94F4}" type="presParOf" srcId="{9A4FA5B0-9A24-4126-A81F-74BB8E0BEAC3}" destId="{1E91C5ED-10CE-4D62-8591-FCFAF4BE518C}" srcOrd="1" destOrd="0" presId="urn:microsoft.com/office/officeart/2005/8/layout/vList6"/>
    <dgm:cxn modelId="{CFBEFEE2-0512-456A-ACEA-F05067ABEC0E}" type="presParOf" srcId="{2B19552F-D8A0-4AF1-AEEC-D8BAB55B7393}" destId="{D72E8FE8-C5BC-441B-8A07-9F9360845DA1}" srcOrd="5" destOrd="0" presId="urn:microsoft.com/office/officeart/2005/8/layout/vList6"/>
    <dgm:cxn modelId="{2A7BB052-19B1-4B7E-8A80-E473B5405604}" type="presParOf" srcId="{2B19552F-D8A0-4AF1-AEEC-D8BAB55B7393}" destId="{0A8F626C-07E4-4178-91F3-2DB2C1438C7B}" srcOrd="6" destOrd="0" presId="urn:microsoft.com/office/officeart/2005/8/layout/vList6"/>
    <dgm:cxn modelId="{B5453484-8DAE-46E5-B595-C00409C9CD5F}" type="presParOf" srcId="{0A8F626C-07E4-4178-91F3-2DB2C1438C7B}" destId="{E9759D45-B83D-4F01-90A3-1AD743939C4A}" srcOrd="0" destOrd="0" presId="urn:microsoft.com/office/officeart/2005/8/layout/vList6"/>
    <dgm:cxn modelId="{2560011A-B2CE-427C-93EC-966CFA47DC06}" type="presParOf" srcId="{0A8F626C-07E4-4178-91F3-2DB2C1438C7B}" destId="{4CC4130A-EDFF-4218-BDCA-6A62E2B22A2A}" srcOrd="1" destOrd="0" presId="urn:microsoft.com/office/officeart/2005/8/layout/vList6"/>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r>
            <a:rPr lang="sr-Latn-RS" sz="2800" b="1" dirty="0"/>
            <a:t>BSI </a:t>
          </a:r>
          <a:r>
            <a:rPr lang="en-US" sz="2800" b="1" dirty="0"/>
            <a:t>stands for:</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custT="1"/>
      <dgm:spPr/>
      <dgm:t>
        <a:bodyPr/>
        <a:lstStyle/>
        <a:p>
          <a:pPr algn="l"/>
          <a:r>
            <a:rPr lang="en-US" sz="2800" dirty="0"/>
            <a:t>a.) </a:t>
          </a:r>
          <a:r>
            <a:rPr lang="en-US" sz="2800" b="0" dirty="0"/>
            <a:t>Bus Stop Interchange</a:t>
          </a:r>
          <a:r>
            <a:rPr lang="en-US" sz="2800" dirty="0"/>
            <a:t>?</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323950B2-6BC2-AE4B-B5B8-B2437BA58494}">
      <dgm:prSet phldrT="[Text]" custT="1"/>
      <dgm:spPr/>
      <dgm:t>
        <a:bodyPr/>
        <a:lstStyle/>
        <a:p>
          <a:r>
            <a:rPr lang="en-US" sz="2800" dirty="0" err="1"/>
            <a:t>b.</a:t>
          </a:r>
          <a:r>
            <a:rPr lang="en-US" sz="2800" dirty="0"/>
            <a:t>) </a:t>
          </a:r>
          <a:r>
            <a:rPr lang="en-US" sz="2800" b="0" dirty="0"/>
            <a:t>Basic Subscriber Information</a:t>
          </a:r>
          <a:r>
            <a:rPr lang="en-US" sz="2800" dirty="0"/>
            <a:t>?</a:t>
          </a:r>
        </a:p>
      </dgm:t>
    </dgm:pt>
    <dgm:pt modelId="{7D9EC74E-4481-C849-9F84-FC81A57E126D}" type="parTrans" cxnId="{2E9FB024-7424-694A-AF48-3FAF0F12021E}">
      <dgm:prSet/>
      <dgm:spPr/>
      <dgm:t>
        <a:bodyPr/>
        <a:lstStyle/>
        <a:p>
          <a:endParaRPr lang="en-US"/>
        </a:p>
      </dgm:t>
    </dgm:pt>
    <dgm:pt modelId="{A9F617AB-9877-BB4B-828A-76F7E3E29AEF}" type="sibTrans" cxnId="{2E9FB024-7424-694A-AF48-3FAF0F12021E}">
      <dgm:prSet/>
      <dgm:spPr/>
      <dgm:t>
        <a:bodyPr/>
        <a:lstStyle/>
        <a:p>
          <a:endParaRPr lang="en-US"/>
        </a:p>
      </dgm:t>
    </dgm:pt>
    <dgm:pt modelId="{412DA8CB-B9E5-F44F-9FDD-EF35DF68306D}">
      <dgm:prSet phldrT="[Text]" custT="1"/>
      <dgm:spPr/>
      <dgm:t>
        <a:bodyPr/>
        <a:lstStyle/>
        <a:p>
          <a:r>
            <a:rPr lang="en-US" sz="2800" dirty="0"/>
            <a:t>c.) </a:t>
          </a:r>
          <a:r>
            <a:rPr lang="en-US" sz="2800" b="0" dirty="0"/>
            <a:t>Build Software Information</a:t>
          </a:r>
          <a:r>
            <a:rPr lang="en-US" sz="2800" dirty="0"/>
            <a:t>?</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4" custScaleX="25307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4"/>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3"/>
      <dgm:spPr/>
    </dgm:pt>
    <dgm:pt modelId="{9C715A5E-13B0-3F4D-85BD-4FA3A97839C5}" type="pres">
      <dgm:prSet presAssocID="{7029F5E8-D056-AE49-BD66-3C193010DDE8}" presName="vertSpace2b" presStyleCnt="0"/>
      <dgm:spPr/>
    </dgm:pt>
    <dgm:pt modelId="{D06F8563-21D8-9742-9655-9B668CF235AD}" type="pres">
      <dgm:prSet presAssocID="{323950B2-6BC2-AE4B-B5B8-B2437BA58494}" presName="horz2" presStyleCnt="0"/>
      <dgm:spPr/>
    </dgm:pt>
    <dgm:pt modelId="{FC6B0E8A-D5C8-BF42-A0DB-5A2B5E61A3A8}" type="pres">
      <dgm:prSet presAssocID="{323950B2-6BC2-AE4B-B5B8-B2437BA58494}" presName="horzSpace2" presStyleCnt="0"/>
      <dgm:spPr/>
    </dgm:pt>
    <dgm:pt modelId="{D6847470-F054-2943-A634-F983FF0A0122}" type="pres">
      <dgm:prSet presAssocID="{323950B2-6BC2-AE4B-B5B8-B2437BA58494}" presName="tx2" presStyleLbl="revTx" presStyleIdx="2" presStyleCnt="4"/>
      <dgm:spPr/>
    </dgm:pt>
    <dgm:pt modelId="{93837557-E77B-4749-A0F8-1876E8CD33B9}" type="pres">
      <dgm:prSet presAssocID="{323950B2-6BC2-AE4B-B5B8-B2437BA58494}" presName="vert2" presStyleCnt="0"/>
      <dgm:spPr/>
    </dgm:pt>
    <dgm:pt modelId="{5B901F7D-EE59-304E-B86D-F0C8CC3A841B}" type="pres">
      <dgm:prSet presAssocID="{323950B2-6BC2-AE4B-B5B8-B2437BA58494}" presName="thinLine2b" presStyleLbl="callout" presStyleIdx="1" presStyleCnt="3"/>
      <dgm:spPr/>
    </dgm:pt>
    <dgm:pt modelId="{3A7A15FE-03D5-7B4E-BE07-5A9A9318E5F4}" type="pres">
      <dgm:prSet presAssocID="{323950B2-6BC2-AE4B-B5B8-B2437BA58494}"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3" presStyleCnt="4"/>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2" presStyleCnt="3"/>
      <dgm:spPr/>
    </dgm:pt>
    <dgm:pt modelId="{02B19E4E-8333-4B4F-AA1E-19B5E7CAD48B}" type="pres">
      <dgm:prSet presAssocID="{412DA8CB-B9E5-F44F-9FDD-EF35DF68306D}"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2E9FB024-7424-694A-AF48-3FAF0F12021E}" srcId="{8E61202A-36DD-0240-811A-270D9611A395}" destId="{323950B2-6BC2-AE4B-B5B8-B2437BA58494}" srcOrd="1" destOrd="0" parTransId="{7D9EC74E-4481-C849-9F84-FC81A57E126D}" sibTransId="{A9F617AB-9877-BB4B-828A-76F7E3E29AEF}"/>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84510C55-401A-B84B-B242-E565DB29F691}" type="presOf" srcId="{323950B2-6BC2-AE4B-B5B8-B2437BA58494}" destId="{D6847470-F054-2943-A634-F983FF0A0122}" srcOrd="0" destOrd="0" presId="urn:microsoft.com/office/officeart/2008/layout/LinedList"/>
    <dgm:cxn modelId="{AFD2487F-444F-4C44-A623-9AAFEB90AC49}" srcId="{8E61202A-36DD-0240-811A-270D9611A395}" destId="{412DA8CB-B9E5-F44F-9FDD-EF35DF68306D}" srcOrd="2" destOrd="0" parTransId="{7E8B7982-18DC-F246-BFD4-7B9D4C9DB2CA}" sibTransId="{960A4A2E-B23E-7544-9A93-1312898E2DC4}"/>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F510A3A4-236B-CB4D-A5E8-9023C3F0BE11}" type="presParOf" srcId="{71554259-89F3-DC41-AF38-A80F6823C6AB}" destId="{D06F8563-21D8-9742-9655-9B668CF235AD}" srcOrd="4" destOrd="0" presId="urn:microsoft.com/office/officeart/2008/layout/LinedList"/>
    <dgm:cxn modelId="{16DAFC8A-F1F5-1641-8707-1CE88017FB01}" type="presParOf" srcId="{D06F8563-21D8-9742-9655-9B668CF235AD}" destId="{FC6B0E8A-D5C8-BF42-A0DB-5A2B5E61A3A8}" srcOrd="0" destOrd="0" presId="urn:microsoft.com/office/officeart/2008/layout/LinedList"/>
    <dgm:cxn modelId="{8F33C239-57B9-B445-B38B-FF410079A24B}" type="presParOf" srcId="{D06F8563-21D8-9742-9655-9B668CF235AD}" destId="{D6847470-F054-2943-A634-F983FF0A0122}" srcOrd="1" destOrd="0" presId="urn:microsoft.com/office/officeart/2008/layout/LinedList"/>
    <dgm:cxn modelId="{23C27123-2EAB-2B43-9B0D-2A7AC6298857}" type="presParOf" srcId="{D06F8563-21D8-9742-9655-9B668CF235AD}" destId="{93837557-E77B-4749-A0F8-1876E8CD33B9}" srcOrd="2" destOrd="0" presId="urn:microsoft.com/office/officeart/2008/layout/LinedList"/>
    <dgm:cxn modelId="{D6C3D364-3FB9-8B43-90CA-317CC2DDC326}" type="presParOf" srcId="{71554259-89F3-DC41-AF38-A80F6823C6AB}" destId="{5B901F7D-EE59-304E-B86D-F0C8CC3A841B}" srcOrd="5" destOrd="0" presId="urn:microsoft.com/office/officeart/2008/layout/LinedList"/>
    <dgm:cxn modelId="{11E18F95-DF79-BE4F-8BB1-A35E7C4ED493}" type="presParOf" srcId="{71554259-89F3-DC41-AF38-A80F6823C6AB}" destId="{3A7A15FE-03D5-7B4E-BE07-5A9A9318E5F4}" srcOrd="6" destOrd="0" presId="urn:microsoft.com/office/officeart/2008/layout/LinedList"/>
    <dgm:cxn modelId="{C2E47F5A-39F7-DF43-BE84-E18F61610EDB}" type="presParOf" srcId="{71554259-89F3-DC41-AF38-A80F6823C6AB}" destId="{A4B3FD2E-63E5-E445-B87B-210177B3706B}" srcOrd="7"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8" destOrd="0" presId="urn:microsoft.com/office/officeart/2008/layout/LinedList"/>
    <dgm:cxn modelId="{36F882B9-374E-704C-A5A8-4D4EB195D1D4}" type="presParOf" srcId="{71554259-89F3-DC41-AF38-A80F6823C6AB}" destId="{02B19E4E-8333-4B4F-AA1E-19B5E7CAD48B}" srcOrd="9" destOrd="0" presId="urn:microsoft.com/office/officeart/2008/layout/Lin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C774A1C-BB1C-4347-A758-A94A436F7244}" type="doc">
      <dgm:prSet loTypeId="urn:microsoft.com/office/officeart/2008/layout/LinedList" loCatId="" qsTypeId="urn:microsoft.com/office/officeart/2005/8/quickstyle/simple1" qsCatId="simple" csTypeId="urn:microsoft.com/office/officeart/2005/8/colors/accent1_2" csCatId="accent1" phldr="1"/>
      <dgm:spPr/>
      <dgm:t>
        <a:bodyPr/>
        <a:lstStyle/>
        <a:p>
          <a:endParaRPr lang="en-US"/>
        </a:p>
      </dgm:t>
    </dgm:pt>
    <dgm:pt modelId="{8E61202A-36DD-0240-811A-270D9611A395}">
      <dgm:prSet phldrT="[Text]" custT="1"/>
      <dgm:spPr/>
      <dgm:t>
        <a:bodyPr/>
        <a:lstStyle/>
        <a:p>
          <a:r>
            <a:rPr lang="en-US" sz="2800" b="1" dirty="0"/>
            <a:t>Time of the cybercrime criminal act perpetration is important because of:</a:t>
          </a:r>
        </a:p>
      </dgm:t>
    </dgm:pt>
    <dgm:pt modelId="{B1168E5A-BE86-1A40-8851-D878ACC39274}" type="parTrans" cxnId="{D2DD020B-3DFC-B348-B676-6EC163FF5FEB}">
      <dgm:prSet/>
      <dgm:spPr/>
      <dgm:t>
        <a:bodyPr/>
        <a:lstStyle/>
        <a:p>
          <a:endParaRPr lang="en-US"/>
        </a:p>
      </dgm:t>
    </dgm:pt>
    <dgm:pt modelId="{8978AB35-F5FB-FF43-BA08-4C259A445311}" type="sibTrans" cxnId="{D2DD020B-3DFC-B348-B676-6EC163FF5FEB}">
      <dgm:prSet/>
      <dgm:spPr/>
      <dgm:t>
        <a:bodyPr/>
        <a:lstStyle/>
        <a:p>
          <a:endParaRPr lang="en-US"/>
        </a:p>
      </dgm:t>
    </dgm:pt>
    <dgm:pt modelId="{7029F5E8-D056-AE49-BD66-3C193010DDE8}">
      <dgm:prSet phldrT="[Text]" custT="1"/>
      <dgm:spPr/>
      <dgm:t>
        <a:bodyPr/>
        <a:lstStyle/>
        <a:p>
          <a:pPr algn="l"/>
          <a:r>
            <a:rPr lang="en-US" sz="2800" dirty="0"/>
            <a:t>a.) </a:t>
          </a:r>
          <a:r>
            <a:rPr lang="en-US" sz="2800" b="0" dirty="0"/>
            <a:t>Jurisdiction</a:t>
          </a:r>
          <a:r>
            <a:rPr lang="en-US" sz="2800" dirty="0"/>
            <a:t>?</a:t>
          </a:r>
        </a:p>
      </dgm:t>
    </dgm:pt>
    <dgm:pt modelId="{ACE97453-93D9-C642-95ED-D55F9984F778}" type="parTrans" cxnId="{99EB5834-3593-6644-A836-6C8D5595A820}">
      <dgm:prSet/>
      <dgm:spPr/>
      <dgm:t>
        <a:bodyPr/>
        <a:lstStyle/>
        <a:p>
          <a:endParaRPr lang="en-US"/>
        </a:p>
      </dgm:t>
    </dgm:pt>
    <dgm:pt modelId="{3346CD8C-3206-F84A-BEA2-B5492B6B7347}" type="sibTrans" cxnId="{99EB5834-3593-6644-A836-6C8D5595A820}">
      <dgm:prSet/>
      <dgm:spPr/>
      <dgm:t>
        <a:bodyPr/>
        <a:lstStyle/>
        <a:p>
          <a:endParaRPr lang="en-US"/>
        </a:p>
      </dgm:t>
    </dgm:pt>
    <dgm:pt modelId="{323950B2-6BC2-AE4B-B5B8-B2437BA58494}">
      <dgm:prSet phldrT="[Text]" custT="1"/>
      <dgm:spPr/>
      <dgm:t>
        <a:bodyPr/>
        <a:lstStyle/>
        <a:p>
          <a:r>
            <a:rPr lang="en-US" sz="2800" dirty="0" err="1"/>
            <a:t>b.</a:t>
          </a:r>
          <a:r>
            <a:rPr lang="en-US" sz="2800" dirty="0"/>
            <a:t>) </a:t>
          </a:r>
          <a:r>
            <a:rPr lang="en-US" sz="2800" b="0" dirty="0"/>
            <a:t>measuring LEA time response</a:t>
          </a:r>
          <a:r>
            <a:rPr lang="en-US" sz="2800" dirty="0"/>
            <a:t>?</a:t>
          </a:r>
        </a:p>
      </dgm:t>
    </dgm:pt>
    <dgm:pt modelId="{7D9EC74E-4481-C849-9F84-FC81A57E126D}" type="parTrans" cxnId="{2E9FB024-7424-694A-AF48-3FAF0F12021E}">
      <dgm:prSet/>
      <dgm:spPr/>
      <dgm:t>
        <a:bodyPr/>
        <a:lstStyle/>
        <a:p>
          <a:endParaRPr lang="en-US"/>
        </a:p>
      </dgm:t>
    </dgm:pt>
    <dgm:pt modelId="{A9F617AB-9877-BB4B-828A-76F7E3E29AEF}" type="sibTrans" cxnId="{2E9FB024-7424-694A-AF48-3FAF0F12021E}">
      <dgm:prSet/>
      <dgm:spPr/>
      <dgm:t>
        <a:bodyPr/>
        <a:lstStyle/>
        <a:p>
          <a:endParaRPr lang="en-US"/>
        </a:p>
      </dgm:t>
    </dgm:pt>
    <dgm:pt modelId="{412DA8CB-B9E5-F44F-9FDD-EF35DF68306D}">
      <dgm:prSet phldrT="[Text]" custT="1"/>
      <dgm:spPr/>
      <dgm:t>
        <a:bodyPr/>
        <a:lstStyle/>
        <a:p>
          <a:r>
            <a:rPr lang="en-US" sz="2800" dirty="0"/>
            <a:t>c.) </a:t>
          </a:r>
          <a:r>
            <a:rPr lang="en-US" sz="2800" b="0" dirty="0"/>
            <a:t>Internet Protocol address identification</a:t>
          </a:r>
          <a:r>
            <a:rPr lang="en-US" sz="2800" dirty="0"/>
            <a:t>?</a:t>
          </a:r>
        </a:p>
      </dgm:t>
    </dgm:pt>
    <dgm:pt modelId="{7E8B7982-18DC-F246-BFD4-7B9D4C9DB2CA}" type="parTrans" cxnId="{AFD2487F-444F-4C44-A623-9AAFEB90AC49}">
      <dgm:prSet/>
      <dgm:spPr/>
      <dgm:t>
        <a:bodyPr/>
        <a:lstStyle/>
        <a:p>
          <a:endParaRPr lang="en-US"/>
        </a:p>
      </dgm:t>
    </dgm:pt>
    <dgm:pt modelId="{960A4A2E-B23E-7544-9A93-1312898E2DC4}" type="sibTrans" cxnId="{AFD2487F-444F-4C44-A623-9AAFEB90AC49}">
      <dgm:prSet/>
      <dgm:spPr/>
      <dgm:t>
        <a:bodyPr/>
        <a:lstStyle/>
        <a:p>
          <a:endParaRPr lang="en-US"/>
        </a:p>
      </dgm:t>
    </dgm:pt>
    <dgm:pt modelId="{9CA50A65-40FA-E945-A868-9E3FE840B07E}" type="pres">
      <dgm:prSet presAssocID="{3C774A1C-BB1C-4347-A758-A94A436F7244}" presName="vert0" presStyleCnt="0">
        <dgm:presLayoutVars>
          <dgm:dir/>
          <dgm:animOne val="branch"/>
          <dgm:animLvl val="lvl"/>
        </dgm:presLayoutVars>
      </dgm:prSet>
      <dgm:spPr/>
    </dgm:pt>
    <dgm:pt modelId="{D5C7DCB4-3723-4443-ADD7-DBEB1005841A}" type="pres">
      <dgm:prSet presAssocID="{8E61202A-36DD-0240-811A-270D9611A395}" presName="thickLine" presStyleLbl="alignNode1" presStyleIdx="0" presStyleCnt="1"/>
      <dgm:spPr/>
    </dgm:pt>
    <dgm:pt modelId="{9F8ADD56-4647-5947-BF4A-89820DB0503F}" type="pres">
      <dgm:prSet presAssocID="{8E61202A-36DD-0240-811A-270D9611A395}" presName="horz1" presStyleCnt="0"/>
      <dgm:spPr/>
    </dgm:pt>
    <dgm:pt modelId="{CFE00427-EDF8-324F-9A5C-A181E81A4D48}" type="pres">
      <dgm:prSet presAssocID="{8E61202A-36DD-0240-811A-270D9611A395}" presName="tx1" presStyleLbl="revTx" presStyleIdx="0" presStyleCnt="4" custScaleX="253077"/>
      <dgm:spPr/>
    </dgm:pt>
    <dgm:pt modelId="{71554259-89F3-DC41-AF38-A80F6823C6AB}" type="pres">
      <dgm:prSet presAssocID="{8E61202A-36DD-0240-811A-270D9611A395}" presName="vert1" presStyleCnt="0"/>
      <dgm:spPr/>
    </dgm:pt>
    <dgm:pt modelId="{D0431CA8-5100-6745-A242-ED330061BD73}" type="pres">
      <dgm:prSet presAssocID="{7029F5E8-D056-AE49-BD66-3C193010DDE8}" presName="vertSpace2a" presStyleCnt="0"/>
      <dgm:spPr/>
    </dgm:pt>
    <dgm:pt modelId="{FE55CC5A-C0EF-DF45-AF1E-C9A5EF0E713C}" type="pres">
      <dgm:prSet presAssocID="{7029F5E8-D056-AE49-BD66-3C193010DDE8}" presName="horz2" presStyleCnt="0"/>
      <dgm:spPr/>
    </dgm:pt>
    <dgm:pt modelId="{D79F8CF2-80EE-C747-9C26-26414E55692C}" type="pres">
      <dgm:prSet presAssocID="{7029F5E8-D056-AE49-BD66-3C193010DDE8}" presName="horzSpace2" presStyleCnt="0"/>
      <dgm:spPr/>
    </dgm:pt>
    <dgm:pt modelId="{5D9EDF3F-7B20-8E47-A431-F9F24450F874}" type="pres">
      <dgm:prSet presAssocID="{7029F5E8-D056-AE49-BD66-3C193010DDE8}" presName="tx2" presStyleLbl="revTx" presStyleIdx="1" presStyleCnt="4"/>
      <dgm:spPr/>
    </dgm:pt>
    <dgm:pt modelId="{EB933D24-ABB6-0C44-A5A7-05F1CB99F1EB}" type="pres">
      <dgm:prSet presAssocID="{7029F5E8-D056-AE49-BD66-3C193010DDE8}" presName="vert2" presStyleCnt="0"/>
      <dgm:spPr/>
    </dgm:pt>
    <dgm:pt modelId="{EB798B99-5590-864A-A2C1-F553D99D3FAA}" type="pres">
      <dgm:prSet presAssocID="{7029F5E8-D056-AE49-BD66-3C193010DDE8}" presName="thinLine2b" presStyleLbl="callout" presStyleIdx="0" presStyleCnt="3"/>
      <dgm:spPr/>
    </dgm:pt>
    <dgm:pt modelId="{9C715A5E-13B0-3F4D-85BD-4FA3A97839C5}" type="pres">
      <dgm:prSet presAssocID="{7029F5E8-D056-AE49-BD66-3C193010DDE8}" presName="vertSpace2b" presStyleCnt="0"/>
      <dgm:spPr/>
    </dgm:pt>
    <dgm:pt modelId="{D06F8563-21D8-9742-9655-9B668CF235AD}" type="pres">
      <dgm:prSet presAssocID="{323950B2-6BC2-AE4B-B5B8-B2437BA58494}" presName="horz2" presStyleCnt="0"/>
      <dgm:spPr/>
    </dgm:pt>
    <dgm:pt modelId="{FC6B0E8A-D5C8-BF42-A0DB-5A2B5E61A3A8}" type="pres">
      <dgm:prSet presAssocID="{323950B2-6BC2-AE4B-B5B8-B2437BA58494}" presName="horzSpace2" presStyleCnt="0"/>
      <dgm:spPr/>
    </dgm:pt>
    <dgm:pt modelId="{D6847470-F054-2943-A634-F983FF0A0122}" type="pres">
      <dgm:prSet presAssocID="{323950B2-6BC2-AE4B-B5B8-B2437BA58494}" presName="tx2" presStyleLbl="revTx" presStyleIdx="2" presStyleCnt="4"/>
      <dgm:spPr/>
    </dgm:pt>
    <dgm:pt modelId="{93837557-E77B-4749-A0F8-1876E8CD33B9}" type="pres">
      <dgm:prSet presAssocID="{323950B2-6BC2-AE4B-B5B8-B2437BA58494}" presName="vert2" presStyleCnt="0"/>
      <dgm:spPr/>
    </dgm:pt>
    <dgm:pt modelId="{5B901F7D-EE59-304E-B86D-F0C8CC3A841B}" type="pres">
      <dgm:prSet presAssocID="{323950B2-6BC2-AE4B-B5B8-B2437BA58494}" presName="thinLine2b" presStyleLbl="callout" presStyleIdx="1" presStyleCnt="3"/>
      <dgm:spPr/>
    </dgm:pt>
    <dgm:pt modelId="{3A7A15FE-03D5-7B4E-BE07-5A9A9318E5F4}" type="pres">
      <dgm:prSet presAssocID="{323950B2-6BC2-AE4B-B5B8-B2437BA58494}" presName="vertSpace2b" presStyleCnt="0"/>
      <dgm:spPr/>
    </dgm:pt>
    <dgm:pt modelId="{A4B3FD2E-63E5-E445-B87B-210177B3706B}" type="pres">
      <dgm:prSet presAssocID="{412DA8CB-B9E5-F44F-9FDD-EF35DF68306D}" presName="horz2" presStyleCnt="0"/>
      <dgm:spPr/>
    </dgm:pt>
    <dgm:pt modelId="{B4FE7B28-4407-5045-AAC1-7786FB86FE88}" type="pres">
      <dgm:prSet presAssocID="{412DA8CB-B9E5-F44F-9FDD-EF35DF68306D}" presName="horzSpace2" presStyleCnt="0"/>
      <dgm:spPr/>
    </dgm:pt>
    <dgm:pt modelId="{B9E57DF2-F223-F848-B6AB-FEB0F6FB4076}" type="pres">
      <dgm:prSet presAssocID="{412DA8CB-B9E5-F44F-9FDD-EF35DF68306D}" presName="tx2" presStyleLbl="revTx" presStyleIdx="3" presStyleCnt="4"/>
      <dgm:spPr/>
    </dgm:pt>
    <dgm:pt modelId="{84017E13-6661-1647-9DB1-F43BB49DC0FD}" type="pres">
      <dgm:prSet presAssocID="{412DA8CB-B9E5-F44F-9FDD-EF35DF68306D}" presName="vert2" presStyleCnt="0"/>
      <dgm:spPr/>
    </dgm:pt>
    <dgm:pt modelId="{1E88F2A9-FC8F-2A4F-ABF4-2C5837CA76E5}" type="pres">
      <dgm:prSet presAssocID="{412DA8CB-B9E5-F44F-9FDD-EF35DF68306D}" presName="thinLine2b" presStyleLbl="callout" presStyleIdx="2" presStyleCnt="3"/>
      <dgm:spPr/>
    </dgm:pt>
    <dgm:pt modelId="{02B19E4E-8333-4B4F-AA1E-19B5E7CAD48B}" type="pres">
      <dgm:prSet presAssocID="{412DA8CB-B9E5-F44F-9FDD-EF35DF68306D}" presName="vertSpace2b" presStyleCnt="0"/>
      <dgm:spPr/>
    </dgm:pt>
  </dgm:ptLst>
  <dgm:cxnLst>
    <dgm:cxn modelId="{D2DD020B-3DFC-B348-B676-6EC163FF5FEB}" srcId="{3C774A1C-BB1C-4347-A758-A94A436F7244}" destId="{8E61202A-36DD-0240-811A-270D9611A395}" srcOrd="0" destOrd="0" parTransId="{B1168E5A-BE86-1A40-8851-D878ACC39274}" sibTransId="{8978AB35-F5FB-FF43-BA08-4C259A445311}"/>
    <dgm:cxn modelId="{2E9FB024-7424-694A-AF48-3FAF0F12021E}" srcId="{8E61202A-36DD-0240-811A-270D9611A395}" destId="{323950B2-6BC2-AE4B-B5B8-B2437BA58494}" srcOrd="1" destOrd="0" parTransId="{7D9EC74E-4481-C849-9F84-FC81A57E126D}" sibTransId="{A9F617AB-9877-BB4B-828A-76F7E3E29AEF}"/>
    <dgm:cxn modelId="{B7396B30-5537-DB48-BB49-F8121197A4DF}" type="presOf" srcId="{3C774A1C-BB1C-4347-A758-A94A436F7244}" destId="{9CA50A65-40FA-E945-A868-9E3FE840B07E}" srcOrd="0" destOrd="0" presId="urn:microsoft.com/office/officeart/2008/layout/LinedList"/>
    <dgm:cxn modelId="{99EB5834-3593-6644-A836-6C8D5595A820}" srcId="{8E61202A-36DD-0240-811A-270D9611A395}" destId="{7029F5E8-D056-AE49-BD66-3C193010DDE8}" srcOrd="0" destOrd="0" parTransId="{ACE97453-93D9-C642-95ED-D55F9984F778}" sibTransId="{3346CD8C-3206-F84A-BEA2-B5492B6B7347}"/>
    <dgm:cxn modelId="{84510C55-401A-B84B-B242-E565DB29F691}" type="presOf" srcId="{323950B2-6BC2-AE4B-B5B8-B2437BA58494}" destId="{D6847470-F054-2943-A634-F983FF0A0122}" srcOrd="0" destOrd="0" presId="urn:microsoft.com/office/officeart/2008/layout/LinedList"/>
    <dgm:cxn modelId="{AFD2487F-444F-4C44-A623-9AAFEB90AC49}" srcId="{8E61202A-36DD-0240-811A-270D9611A395}" destId="{412DA8CB-B9E5-F44F-9FDD-EF35DF68306D}" srcOrd="2" destOrd="0" parTransId="{7E8B7982-18DC-F246-BFD4-7B9D4C9DB2CA}" sibTransId="{960A4A2E-B23E-7544-9A93-1312898E2DC4}"/>
    <dgm:cxn modelId="{E42CFA93-E9F6-A445-8E93-048104D9A8A0}" type="presOf" srcId="{412DA8CB-B9E5-F44F-9FDD-EF35DF68306D}" destId="{B9E57DF2-F223-F848-B6AB-FEB0F6FB4076}" srcOrd="0" destOrd="0" presId="urn:microsoft.com/office/officeart/2008/layout/LinedList"/>
    <dgm:cxn modelId="{797E83DF-D7B0-A04A-90A7-428F119E43A8}" type="presOf" srcId="{8E61202A-36DD-0240-811A-270D9611A395}" destId="{CFE00427-EDF8-324F-9A5C-A181E81A4D48}" srcOrd="0" destOrd="0" presId="urn:microsoft.com/office/officeart/2008/layout/LinedList"/>
    <dgm:cxn modelId="{4DAC53F3-3AC5-2A4F-8860-05DE12816360}" type="presOf" srcId="{7029F5E8-D056-AE49-BD66-3C193010DDE8}" destId="{5D9EDF3F-7B20-8E47-A431-F9F24450F874}" srcOrd="0" destOrd="0" presId="urn:microsoft.com/office/officeart/2008/layout/LinedList"/>
    <dgm:cxn modelId="{0B5E7DED-E6E7-5C45-AC57-7E95F03E4540}" type="presParOf" srcId="{9CA50A65-40FA-E945-A868-9E3FE840B07E}" destId="{D5C7DCB4-3723-4443-ADD7-DBEB1005841A}" srcOrd="0" destOrd="0" presId="urn:microsoft.com/office/officeart/2008/layout/LinedList"/>
    <dgm:cxn modelId="{851345BC-963D-2748-B4D3-2E5A6571284B}" type="presParOf" srcId="{9CA50A65-40FA-E945-A868-9E3FE840B07E}" destId="{9F8ADD56-4647-5947-BF4A-89820DB0503F}" srcOrd="1" destOrd="0" presId="urn:microsoft.com/office/officeart/2008/layout/LinedList"/>
    <dgm:cxn modelId="{1B5DD6A5-4950-6347-AC6B-C7C40E59DEEC}" type="presParOf" srcId="{9F8ADD56-4647-5947-BF4A-89820DB0503F}" destId="{CFE00427-EDF8-324F-9A5C-A181E81A4D48}" srcOrd="0" destOrd="0" presId="urn:microsoft.com/office/officeart/2008/layout/LinedList"/>
    <dgm:cxn modelId="{219D8055-F2F8-2240-9C7F-FD1EE3387B56}" type="presParOf" srcId="{9F8ADD56-4647-5947-BF4A-89820DB0503F}" destId="{71554259-89F3-DC41-AF38-A80F6823C6AB}" srcOrd="1" destOrd="0" presId="urn:microsoft.com/office/officeart/2008/layout/LinedList"/>
    <dgm:cxn modelId="{76A1619F-126A-0A4E-BD71-BAFA130B537A}" type="presParOf" srcId="{71554259-89F3-DC41-AF38-A80F6823C6AB}" destId="{D0431CA8-5100-6745-A242-ED330061BD73}" srcOrd="0" destOrd="0" presId="urn:microsoft.com/office/officeart/2008/layout/LinedList"/>
    <dgm:cxn modelId="{47312413-8F92-BF41-9AB6-1863E189EE16}" type="presParOf" srcId="{71554259-89F3-DC41-AF38-A80F6823C6AB}" destId="{FE55CC5A-C0EF-DF45-AF1E-C9A5EF0E713C}" srcOrd="1" destOrd="0" presId="urn:microsoft.com/office/officeart/2008/layout/LinedList"/>
    <dgm:cxn modelId="{B27CAB73-BFFC-E841-BB8F-91E448CC3DDC}" type="presParOf" srcId="{FE55CC5A-C0EF-DF45-AF1E-C9A5EF0E713C}" destId="{D79F8CF2-80EE-C747-9C26-26414E55692C}" srcOrd="0" destOrd="0" presId="urn:microsoft.com/office/officeart/2008/layout/LinedList"/>
    <dgm:cxn modelId="{12375E5A-B2FF-184C-B5B0-CB55A596F796}" type="presParOf" srcId="{FE55CC5A-C0EF-DF45-AF1E-C9A5EF0E713C}" destId="{5D9EDF3F-7B20-8E47-A431-F9F24450F874}" srcOrd="1" destOrd="0" presId="urn:microsoft.com/office/officeart/2008/layout/LinedList"/>
    <dgm:cxn modelId="{0B8EA39F-45D5-6D49-B1AE-A7E84D3506EF}" type="presParOf" srcId="{FE55CC5A-C0EF-DF45-AF1E-C9A5EF0E713C}" destId="{EB933D24-ABB6-0C44-A5A7-05F1CB99F1EB}" srcOrd="2" destOrd="0" presId="urn:microsoft.com/office/officeart/2008/layout/LinedList"/>
    <dgm:cxn modelId="{61095020-5250-E749-9DAE-23B38479887F}" type="presParOf" srcId="{71554259-89F3-DC41-AF38-A80F6823C6AB}" destId="{EB798B99-5590-864A-A2C1-F553D99D3FAA}" srcOrd="2" destOrd="0" presId="urn:microsoft.com/office/officeart/2008/layout/LinedList"/>
    <dgm:cxn modelId="{63076DEF-D233-D14D-8968-479E65720310}" type="presParOf" srcId="{71554259-89F3-DC41-AF38-A80F6823C6AB}" destId="{9C715A5E-13B0-3F4D-85BD-4FA3A97839C5}" srcOrd="3" destOrd="0" presId="urn:microsoft.com/office/officeart/2008/layout/LinedList"/>
    <dgm:cxn modelId="{F510A3A4-236B-CB4D-A5E8-9023C3F0BE11}" type="presParOf" srcId="{71554259-89F3-DC41-AF38-A80F6823C6AB}" destId="{D06F8563-21D8-9742-9655-9B668CF235AD}" srcOrd="4" destOrd="0" presId="urn:microsoft.com/office/officeart/2008/layout/LinedList"/>
    <dgm:cxn modelId="{16DAFC8A-F1F5-1641-8707-1CE88017FB01}" type="presParOf" srcId="{D06F8563-21D8-9742-9655-9B668CF235AD}" destId="{FC6B0E8A-D5C8-BF42-A0DB-5A2B5E61A3A8}" srcOrd="0" destOrd="0" presId="urn:microsoft.com/office/officeart/2008/layout/LinedList"/>
    <dgm:cxn modelId="{8F33C239-57B9-B445-B38B-FF410079A24B}" type="presParOf" srcId="{D06F8563-21D8-9742-9655-9B668CF235AD}" destId="{D6847470-F054-2943-A634-F983FF0A0122}" srcOrd="1" destOrd="0" presId="urn:microsoft.com/office/officeart/2008/layout/LinedList"/>
    <dgm:cxn modelId="{23C27123-2EAB-2B43-9B0D-2A7AC6298857}" type="presParOf" srcId="{D06F8563-21D8-9742-9655-9B668CF235AD}" destId="{93837557-E77B-4749-A0F8-1876E8CD33B9}" srcOrd="2" destOrd="0" presId="urn:microsoft.com/office/officeart/2008/layout/LinedList"/>
    <dgm:cxn modelId="{D6C3D364-3FB9-8B43-90CA-317CC2DDC326}" type="presParOf" srcId="{71554259-89F3-DC41-AF38-A80F6823C6AB}" destId="{5B901F7D-EE59-304E-B86D-F0C8CC3A841B}" srcOrd="5" destOrd="0" presId="urn:microsoft.com/office/officeart/2008/layout/LinedList"/>
    <dgm:cxn modelId="{11E18F95-DF79-BE4F-8BB1-A35E7C4ED493}" type="presParOf" srcId="{71554259-89F3-DC41-AF38-A80F6823C6AB}" destId="{3A7A15FE-03D5-7B4E-BE07-5A9A9318E5F4}" srcOrd="6" destOrd="0" presId="urn:microsoft.com/office/officeart/2008/layout/LinedList"/>
    <dgm:cxn modelId="{C2E47F5A-39F7-DF43-BE84-E18F61610EDB}" type="presParOf" srcId="{71554259-89F3-DC41-AF38-A80F6823C6AB}" destId="{A4B3FD2E-63E5-E445-B87B-210177B3706B}" srcOrd="7" destOrd="0" presId="urn:microsoft.com/office/officeart/2008/layout/LinedList"/>
    <dgm:cxn modelId="{B8F39B2C-0931-F444-8A8B-87C644B7E636}" type="presParOf" srcId="{A4B3FD2E-63E5-E445-B87B-210177B3706B}" destId="{B4FE7B28-4407-5045-AAC1-7786FB86FE88}" srcOrd="0" destOrd="0" presId="urn:microsoft.com/office/officeart/2008/layout/LinedList"/>
    <dgm:cxn modelId="{3DD6F65C-559F-F743-B728-B6EFA10684B7}" type="presParOf" srcId="{A4B3FD2E-63E5-E445-B87B-210177B3706B}" destId="{B9E57DF2-F223-F848-B6AB-FEB0F6FB4076}" srcOrd="1" destOrd="0" presId="urn:microsoft.com/office/officeart/2008/layout/LinedList"/>
    <dgm:cxn modelId="{BCA53905-0B18-F840-B913-B3EBE6071D86}" type="presParOf" srcId="{A4B3FD2E-63E5-E445-B87B-210177B3706B}" destId="{84017E13-6661-1647-9DB1-F43BB49DC0FD}" srcOrd="2" destOrd="0" presId="urn:microsoft.com/office/officeart/2008/layout/LinedList"/>
    <dgm:cxn modelId="{7E60B3BA-3552-3844-A53B-D12C6CE5EB6A}" type="presParOf" srcId="{71554259-89F3-DC41-AF38-A80F6823C6AB}" destId="{1E88F2A9-FC8F-2A4F-ABF4-2C5837CA76E5}" srcOrd="8" destOrd="0" presId="urn:microsoft.com/office/officeart/2008/layout/LinedList"/>
    <dgm:cxn modelId="{36F882B9-374E-704C-A5A8-4D4EB195D1D4}" type="presParOf" srcId="{71554259-89F3-DC41-AF38-A80F6823C6AB}" destId="{02B19E4E-8333-4B4F-AA1E-19B5E7CAD48B}" srcOrd="9" destOrd="0" presId="urn:microsoft.com/office/officeart/2008/layout/LinedList"/>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0"/>
          <a:ext cx="7166858"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0"/>
          <a:ext cx="2773788" cy="406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b="1" kern="1200" dirty="0"/>
            <a:t>EUROJUST is European Union agency dealing with:</a:t>
          </a:r>
        </a:p>
      </dsp:txBody>
      <dsp:txXfrm>
        <a:off x="0" y="0"/>
        <a:ext cx="2773788" cy="4064000"/>
      </dsp:txXfrm>
    </dsp:sp>
    <dsp:sp modelId="{5D9EDF3F-7B20-8E47-A431-F9F24450F874}">
      <dsp:nvSpPr>
        <dsp:cNvPr id="0" name=""/>
        <dsp:cNvSpPr/>
      </dsp:nvSpPr>
      <dsp:spPr>
        <a:xfrm>
          <a:off x="2855989" y="63500"/>
          <a:ext cx="4301899" cy="1269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dirty="0"/>
            <a:t>a.) Police cooperation?</a:t>
          </a:r>
        </a:p>
      </dsp:txBody>
      <dsp:txXfrm>
        <a:off x="2855989" y="63500"/>
        <a:ext cx="4301899" cy="1269999"/>
      </dsp:txXfrm>
    </dsp:sp>
    <dsp:sp modelId="{EB798B99-5590-864A-A2C1-F553D99D3FAA}">
      <dsp:nvSpPr>
        <dsp:cNvPr id="0" name=""/>
        <dsp:cNvSpPr/>
      </dsp:nvSpPr>
      <dsp:spPr>
        <a:xfrm>
          <a:off x="2773788" y="133349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847470-F054-2943-A634-F983FF0A0122}">
      <dsp:nvSpPr>
        <dsp:cNvPr id="0" name=""/>
        <dsp:cNvSpPr/>
      </dsp:nvSpPr>
      <dsp:spPr>
        <a:xfrm>
          <a:off x="2855989" y="1396999"/>
          <a:ext cx="4301899" cy="1269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dirty="0" err="1"/>
            <a:t>b.</a:t>
          </a:r>
          <a:r>
            <a:rPr lang="en-US" sz="2800" kern="1200" dirty="0"/>
            <a:t>) Government cooperation?</a:t>
          </a:r>
        </a:p>
      </dsp:txBody>
      <dsp:txXfrm>
        <a:off x="2855989" y="1396999"/>
        <a:ext cx="4301899" cy="1269999"/>
      </dsp:txXfrm>
    </dsp:sp>
    <dsp:sp modelId="{5B901F7D-EE59-304E-B86D-F0C8CC3A841B}">
      <dsp:nvSpPr>
        <dsp:cNvPr id="0" name=""/>
        <dsp:cNvSpPr/>
      </dsp:nvSpPr>
      <dsp:spPr>
        <a:xfrm>
          <a:off x="2773788" y="266699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855989" y="2730499"/>
          <a:ext cx="4301899" cy="1269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dirty="0"/>
            <a:t>c.) Judiciary cooperation?</a:t>
          </a:r>
        </a:p>
      </dsp:txBody>
      <dsp:txXfrm>
        <a:off x="2855989" y="2730499"/>
        <a:ext cx="4301899" cy="1269999"/>
      </dsp:txXfrm>
    </dsp:sp>
    <dsp:sp modelId="{1E88F2A9-FC8F-2A4F-ABF4-2C5837CA76E5}">
      <dsp:nvSpPr>
        <dsp:cNvPr id="0" name=""/>
        <dsp:cNvSpPr/>
      </dsp:nvSpPr>
      <dsp:spPr>
        <a:xfrm>
          <a:off x="2773788" y="400049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1984"/>
          <a:ext cx="7166858"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1984"/>
          <a:ext cx="2773788" cy="40600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b="1" kern="1200" dirty="0"/>
            <a:t>Mutual Legal Assistance Treaty is pertaining to:</a:t>
          </a:r>
        </a:p>
      </dsp:txBody>
      <dsp:txXfrm>
        <a:off x="0" y="1984"/>
        <a:ext cx="2773788" cy="4060031"/>
      </dsp:txXfrm>
    </dsp:sp>
    <dsp:sp modelId="{5D9EDF3F-7B20-8E47-A431-F9F24450F874}">
      <dsp:nvSpPr>
        <dsp:cNvPr id="0" name=""/>
        <dsp:cNvSpPr/>
      </dsp:nvSpPr>
      <dsp:spPr>
        <a:xfrm>
          <a:off x="2855989" y="65422"/>
          <a:ext cx="4301899" cy="12687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dirty="0"/>
            <a:t>a.) </a:t>
          </a:r>
          <a:r>
            <a:rPr lang="en-US" sz="2800" b="0" kern="1200" dirty="0"/>
            <a:t>formal cooperation </a:t>
          </a:r>
          <a:r>
            <a:rPr lang="en-US" sz="2800" kern="1200" dirty="0"/>
            <a:t>between two or more countries?</a:t>
          </a:r>
        </a:p>
      </dsp:txBody>
      <dsp:txXfrm>
        <a:off x="2855989" y="65422"/>
        <a:ext cx="4301899" cy="1268759"/>
      </dsp:txXfrm>
    </dsp:sp>
    <dsp:sp modelId="{EB798B99-5590-864A-A2C1-F553D99D3FAA}">
      <dsp:nvSpPr>
        <dsp:cNvPr id="0" name=""/>
        <dsp:cNvSpPr/>
      </dsp:nvSpPr>
      <dsp:spPr>
        <a:xfrm>
          <a:off x="2773788" y="1334182"/>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847470-F054-2943-A634-F983FF0A0122}">
      <dsp:nvSpPr>
        <dsp:cNvPr id="0" name=""/>
        <dsp:cNvSpPr/>
      </dsp:nvSpPr>
      <dsp:spPr>
        <a:xfrm>
          <a:off x="2855989" y="1397620"/>
          <a:ext cx="4301899" cy="12687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dirty="0"/>
            <a:t>b.) </a:t>
          </a:r>
          <a:r>
            <a:rPr lang="en-US" sz="2800" b="0" kern="1200" dirty="0"/>
            <a:t>formal cooperation </a:t>
          </a:r>
          <a:r>
            <a:rPr lang="en-US" sz="2800" kern="1200" dirty="0"/>
            <a:t>between two or more companies?</a:t>
          </a:r>
        </a:p>
      </dsp:txBody>
      <dsp:txXfrm>
        <a:off x="2855989" y="1397620"/>
        <a:ext cx="4301899" cy="1268759"/>
      </dsp:txXfrm>
    </dsp:sp>
    <dsp:sp modelId="{5B901F7D-EE59-304E-B86D-F0C8CC3A841B}">
      <dsp:nvSpPr>
        <dsp:cNvPr id="0" name=""/>
        <dsp:cNvSpPr/>
      </dsp:nvSpPr>
      <dsp:spPr>
        <a:xfrm>
          <a:off x="2773788" y="266637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855989" y="2729817"/>
          <a:ext cx="4301899" cy="126875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dirty="0"/>
            <a:t>c.) </a:t>
          </a:r>
          <a:r>
            <a:rPr lang="en-US" sz="2800" b="0" kern="1200" dirty="0"/>
            <a:t>formal cooperation </a:t>
          </a:r>
          <a:r>
            <a:rPr lang="en-US" sz="2800" kern="1200" dirty="0"/>
            <a:t>between two or more authority?</a:t>
          </a:r>
        </a:p>
      </dsp:txBody>
      <dsp:txXfrm>
        <a:off x="2855989" y="2729817"/>
        <a:ext cx="4301899" cy="1268759"/>
      </dsp:txXfrm>
    </dsp:sp>
    <dsp:sp modelId="{1E88F2A9-FC8F-2A4F-ABF4-2C5837CA76E5}">
      <dsp:nvSpPr>
        <dsp:cNvPr id="0" name=""/>
        <dsp:cNvSpPr/>
      </dsp:nvSpPr>
      <dsp:spPr>
        <a:xfrm>
          <a:off x="2773788" y="3998577"/>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FCC0140-B3F3-4020-894B-DB2AD770F712}">
      <dsp:nvSpPr>
        <dsp:cNvPr id="0" name=""/>
        <dsp:cNvSpPr/>
      </dsp:nvSpPr>
      <dsp:spPr>
        <a:xfrm>
          <a:off x="3464209" y="1562"/>
          <a:ext cx="5196313" cy="1239931"/>
        </a:xfrm>
        <a:prstGeom prst="rightArrow">
          <a:avLst>
            <a:gd name="adj1" fmla="val 75000"/>
            <a:gd name="adj2" fmla="val 5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7620" tIns="7620" rIns="7620" bIns="7620" numCol="1" spcCol="1270" anchor="t" anchorCtr="0">
          <a:noAutofit/>
        </a:bodyPr>
        <a:lstStyle/>
        <a:p>
          <a:pPr marL="114300" lvl="1" indent="-114300" algn="l" defTabSz="533400">
            <a:lnSpc>
              <a:spcPct val="90000"/>
            </a:lnSpc>
            <a:spcBef>
              <a:spcPct val="0"/>
            </a:spcBef>
            <a:spcAft>
              <a:spcPct val="15000"/>
            </a:spcAft>
            <a:buChar char="•"/>
          </a:pPr>
          <a:r>
            <a:rPr lang="en-US" sz="1200" b="1" kern="1200" dirty="0"/>
            <a:t>Illegal access</a:t>
          </a:r>
          <a:endParaRPr lang="en-GB" sz="1200" b="1" kern="1200" dirty="0"/>
        </a:p>
        <a:p>
          <a:pPr marL="114300" lvl="1" indent="-114300" algn="l" defTabSz="533400">
            <a:lnSpc>
              <a:spcPct val="90000"/>
            </a:lnSpc>
            <a:spcBef>
              <a:spcPct val="0"/>
            </a:spcBef>
            <a:spcAft>
              <a:spcPct val="15000"/>
            </a:spcAft>
            <a:buChar char="•"/>
          </a:pPr>
          <a:r>
            <a:rPr lang="en-US" sz="1200" b="1" kern="1200" dirty="0"/>
            <a:t>Illegal interception</a:t>
          </a:r>
          <a:endParaRPr lang="en-GB" sz="1200" b="1" kern="1200" dirty="0"/>
        </a:p>
        <a:p>
          <a:pPr marL="114300" lvl="1" indent="-114300" algn="l" defTabSz="533400">
            <a:lnSpc>
              <a:spcPct val="90000"/>
            </a:lnSpc>
            <a:spcBef>
              <a:spcPct val="0"/>
            </a:spcBef>
            <a:spcAft>
              <a:spcPct val="15000"/>
            </a:spcAft>
            <a:buChar char="•"/>
          </a:pPr>
          <a:r>
            <a:rPr lang="en-US" sz="1200" b="1" kern="1200" dirty="0"/>
            <a:t>Data interference</a:t>
          </a:r>
          <a:endParaRPr lang="en-GB" sz="1200" b="1" kern="1200" dirty="0"/>
        </a:p>
        <a:p>
          <a:pPr marL="114300" lvl="1" indent="-114300" algn="l" defTabSz="533400">
            <a:lnSpc>
              <a:spcPct val="90000"/>
            </a:lnSpc>
            <a:spcBef>
              <a:spcPct val="0"/>
            </a:spcBef>
            <a:spcAft>
              <a:spcPct val="15000"/>
            </a:spcAft>
            <a:buChar char="•"/>
          </a:pPr>
          <a:r>
            <a:rPr lang="en-US" sz="1200" b="1" kern="1200" dirty="0"/>
            <a:t>System interference</a:t>
          </a:r>
          <a:endParaRPr lang="en-GB" sz="1200" b="1" kern="1200" dirty="0"/>
        </a:p>
        <a:p>
          <a:pPr marL="114300" lvl="1" indent="-114300" algn="l" defTabSz="533400">
            <a:lnSpc>
              <a:spcPct val="90000"/>
            </a:lnSpc>
            <a:spcBef>
              <a:spcPct val="0"/>
            </a:spcBef>
            <a:spcAft>
              <a:spcPct val="15000"/>
            </a:spcAft>
            <a:buChar char="•"/>
          </a:pPr>
          <a:r>
            <a:rPr lang="en-US" sz="1200" b="1" kern="1200" dirty="0"/>
            <a:t>Misuse of devices</a:t>
          </a:r>
          <a:endParaRPr lang="en-GB" sz="1200" b="1" kern="1200" dirty="0"/>
        </a:p>
      </dsp:txBody>
      <dsp:txXfrm>
        <a:off x="3464209" y="156553"/>
        <a:ext cx="4731339" cy="929949"/>
      </dsp:txXfrm>
    </dsp:sp>
    <dsp:sp modelId="{88C05487-1C3F-40F2-9846-2554FBBE3EEE}">
      <dsp:nvSpPr>
        <dsp:cNvPr id="0" name=""/>
        <dsp:cNvSpPr/>
      </dsp:nvSpPr>
      <dsp:spPr>
        <a:xfrm>
          <a:off x="0" y="1562"/>
          <a:ext cx="3464209" cy="1239931"/>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n-US" sz="1800" b="1" kern="1200" dirty="0"/>
            <a:t>Offences against confidentiality, integrity and availability of computer data and systems</a:t>
          </a:r>
          <a:endParaRPr lang="en-GB" sz="1800" b="1" kern="1200" dirty="0"/>
        </a:p>
      </dsp:txBody>
      <dsp:txXfrm>
        <a:off x="60528" y="62090"/>
        <a:ext cx="3343153" cy="1118875"/>
      </dsp:txXfrm>
    </dsp:sp>
    <dsp:sp modelId="{A3DA15CC-0DF5-422B-A291-1EFD43FF0C31}">
      <dsp:nvSpPr>
        <dsp:cNvPr id="0" name=""/>
        <dsp:cNvSpPr/>
      </dsp:nvSpPr>
      <dsp:spPr>
        <a:xfrm>
          <a:off x="3464209" y="1365487"/>
          <a:ext cx="5196313" cy="1239931"/>
        </a:xfrm>
        <a:prstGeom prst="rightArrow">
          <a:avLst>
            <a:gd name="adj1" fmla="val 75000"/>
            <a:gd name="adj2" fmla="val 5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en-US" sz="1600" b="1" kern="1200" dirty="0"/>
            <a:t>Computer-related forgery</a:t>
          </a:r>
          <a:endParaRPr lang="en-GB" sz="1600" b="1" kern="1200" dirty="0"/>
        </a:p>
        <a:p>
          <a:pPr marL="171450" lvl="1" indent="-171450" algn="l" defTabSz="711200">
            <a:lnSpc>
              <a:spcPct val="90000"/>
            </a:lnSpc>
            <a:spcBef>
              <a:spcPct val="0"/>
            </a:spcBef>
            <a:spcAft>
              <a:spcPct val="15000"/>
            </a:spcAft>
            <a:buChar char="•"/>
          </a:pPr>
          <a:r>
            <a:rPr lang="en-US" sz="1600" b="1" kern="1200" dirty="0"/>
            <a:t>Computer-related fraud</a:t>
          </a:r>
          <a:endParaRPr lang="en-GB" sz="1600" b="1" kern="1200" dirty="0"/>
        </a:p>
      </dsp:txBody>
      <dsp:txXfrm>
        <a:off x="3464209" y="1520478"/>
        <a:ext cx="4731339" cy="929949"/>
      </dsp:txXfrm>
    </dsp:sp>
    <dsp:sp modelId="{F141AC06-7175-48AD-BE0E-58CE68496FC9}">
      <dsp:nvSpPr>
        <dsp:cNvPr id="0" name=""/>
        <dsp:cNvSpPr/>
      </dsp:nvSpPr>
      <dsp:spPr>
        <a:xfrm>
          <a:off x="0" y="1365487"/>
          <a:ext cx="3464209" cy="1239931"/>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n-US" sz="1800" b="1" kern="1200" dirty="0"/>
            <a:t>Computer-related offences</a:t>
          </a:r>
          <a:endParaRPr lang="en-GB" sz="1800" b="1" kern="1200" dirty="0"/>
        </a:p>
      </dsp:txBody>
      <dsp:txXfrm>
        <a:off x="60528" y="1426015"/>
        <a:ext cx="3343153" cy="1118875"/>
      </dsp:txXfrm>
    </dsp:sp>
    <dsp:sp modelId="{1E91C5ED-10CE-4D62-8591-FCFAF4BE518C}">
      <dsp:nvSpPr>
        <dsp:cNvPr id="0" name=""/>
        <dsp:cNvSpPr/>
      </dsp:nvSpPr>
      <dsp:spPr>
        <a:xfrm>
          <a:off x="3464209" y="2729412"/>
          <a:ext cx="5196313" cy="1239931"/>
        </a:xfrm>
        <a:prstGeom prst="rightArrow">
          <a:avLst>
            <a:gd name="adj1" fmla="val 75000"/>
            <a:gd name="adj2" fmla="val 5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en-US" sz="1600" b="1" kern="1200" dirty="0"/>
            <a:t>Offences related to child pornography</a:t>
          </a:r>
          <a:endParaRPr lang="en-GB" sz="1600" b="1" kern="1200" dirty="0"/>
        </a:p>
      </dsp:txBody>
      <dsp:txXfrm>
        <a:off x="3464209" y="2884403"/>
        <a:ext cx="4731339" cy="929949"/>
      </dsp:txXfrm>
    </dsp:sp>
    <dsp:sp modelId="{3FD68D6D-45DB-46B2-B9C2-0B43EA7FE037}">
      <dsp:nvSpPr>
        <dsp:cNvPr id="0" name=""/>
        <dsp:cNvSpPr/>
      </dsp:nvSpPr>
      <dsp:spPr>
        <a:xfrm>
          <a:off x="0" y="2729412"/>
          <a:ext cx="3464209" cy="1239931"/>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n-US" sz="1800" b="1" kern="1200" dirty="0"/>
            <a:t>Content-related offences</a:t>
          </a:r>
          <a:endParaRPr lang="en-GB" sz="1800" b="1" kern="1200" dirty="0"/>
        </a:p>
      </dsp:txBody>
      <dsp:txXfrm>
        <a:off x="60528" y="2789940"/>
        <a:ext cx="3343153" cy="1118875"/>
      </dsp:txXfrm>
    </dsp:sp>
    <dsp:sp modelId="{4CC4130A-EDFF-4218-BDCA-6A62E2B22A2A}">
      <dsp:nvSpPr>
        <dsp:cNvPr id="0" name=""/>
        <dsp:cNvSpPr/>
      </dsp:nvSpPr>
      <dsp:spPr>
        <a:xfrm>
          <a:off x="3464209" y="4093337"/>
          <a:ext cx="5196313" cy="1239931"/>
        </a:xfrm>
        <a:prstGeom prst="rightArrow">
          <a:avLst>
            <a:gd name="adj1" fmla="val 75000"/>
            <a:gd name="adj2" fmla="val 50000"/>
          </a:avLst>
        </a:prstGeom>
        <a:solidFill>
          <a:schemeClr val="accent1">
            <a:alpha val="90000"/>
            <a:tint val="40000"/>
            <a:hueOff val="0"/>
            <a:satOff val="0"/>
            <a:lumOff val="0"/>
            <a:alphaOff val="0"/>
          </a:schemeClr>
        </a:solidFill>
        <a:ln w="9525" cap="flat" cmpd="sng" algn="ctr">
          <a:solidFill>
            <a:schemeClr val="accent1">
              <a:alpha val="90000"/>
              <a:tint val="40000"/>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0160" tIns="10160" rIns="10160" bIns="10160" numCol="1" spcCol="1270" anchor="t" anchorCtr="0">
          <a:noAutofit/>
        </a:bodyPr>
        <a:lstStyle/>
        <a:p>
          <a:pPr marL="171450" lvl="1" indent="-171450" algn="l" defTabSz="711200">
            <a:lnSpc>
              <a:spcPct val="90000"/>
            </a:lnSpc>
            <a:spcBef>
              <a:spcPct val="0"/>
            </a:spcBef>
            <a:spcAft>
              <a:spcPct val="15000"/>
            </a:spcAft>
            <a:buChar char="•"/>
          </a:pPr>
          <a:r>
            <a:rPr lang="en-US" sz="1600" b="1" kern="1200" dirty="0"/>
            <a:t>Offences related to infringements of copyright and related rights</a:t>
          </a:r>
          <a:endParaRPr lang="en-GB" sz="1600" b="1" kern="1200" dirty="0"/>
        </a:p>
      </dsp:txBody>
      <dsp:txXfrm>
        <a:off x="3464209" y="4248328"/>
        <a:ext cx="4731339" cy="929949"/>
      </dsp:txXfrm>
    </dsp:sp>
    <dsp:sp modelId="{E9759D45-B83D-4F01-90A3-1AD743939C4A}">
      <dsp:nvSpPr>
        <dsp:cNvPr id="0" name=""/>
        <dsp:cNvSpPr/>
      </dsp:nvSpPr>
      <dsp:spPr>
        <a:xfrm>
          <a:off x="0" y="4093337"/>
          <a:ext cx="3464209" cy="1239931"/>
        </a:xfrm>
        <a:prstGeom prst="round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34290" rIns="68580" bIns="34290" numCol="1" spcCol="1270" anchor="ctr" anchorCtr="0">
          <a:noAutofit/>
        </a:bodyPr>
        <a:lstStyle/>
        <a:p>
          <a:pPr marL="0" lvl="0" indent="0" algn="ctr" defTabSz="800100">
            <a:lnSpc>
              <a:spcPct val="90000"/>
            </a:lnSpc>
            <a:spcBef>
              <a:spcPct val="0"/>
            </a:spcBef>
            <a:spcAft>
              <a:spcPct val="35000"/>
            </a:spcAft>
            <a:buNone/>
          </a:pPr>
          <a:r>
            <a:rPr lang="en-US" sz="1800" b="1" kern="1200" dirty="0"/>
            <a:t>Offence related to IPR infringements</a:t>
          </a:r>
          <a:endParaRPr lang="en-GB" sz="1800" b="1" kern="1200" dirty="0"/>
        </a:p>
      </dsp:txBody>
      <dsp:txXfrm>
        <a:off x="60528" y="4153865"/>
        <a:ext cx="3343153" cy="1118875"/>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0"/>
          <a:ext cx="7166858"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0"/>
          <a:ext cx="2773788" cy="406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sr-Latn-RS" sz="2800" b="1" kern="1200" dirty="0"/>
            <a:t>BSI </a:t>
          </a:r>
          <a:r>
            <a:rPr lang="en-US" sz="2800" b="1" kern="1200" dirty="0"/>
            <a:t>stands for:</a:t>
          </a:r>
        </a:p>
      </dsp:txBody>
      <dsp:txXfrm>
        <a:off x="0" y="0"/>
        <a:ext cx="2773788" cy="4064000"/>
      </dsp:txXfrm>
    </dsp:sp>
    <dsp:sp modelId="{5D9EDF3F-7B20-8E47-A431-F9F24450F874}">
      <dsp:nvSpPr>
        <dsp:cNvPr id="0" name=""/>
        <dsp:cNvSpPr/>
      </dsp:nvSpPr>
      <dsp:spPr>
        <a:xfrm>
          <a:off x="2855989" y="63500"/>
          <a:ext cx="4301899" cy="1269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dirty="0"/>
            <a:t>a.) </a:t>
          </a:r>
          <a:r>
            <a:rPr lang="en-US" sz="2800" b="0" kern="1200" dirty="0"/>
            <a:t>Bus Stop Interchange</a:t>
          </a:r>
          <a:r>
            <a:rPr lang="en-US" sz="2800" kern="1200" dirty="0"/>
            <a:t>?</a:t>
          </a:r>
        </a:p>
      </dsp:txBody>
      <dsp:txXfrm>
        <a:off x="2855989" y="63500"/>
        <a:ext cx="4301899" cy="1269999"/>
      </dsp:txXfrm>
    </dsp:sp>
    <dsp:sp modelId="{EB798B99-5590-864A-A2C1-F553D99D3FAA}">
      <dsp:nvSpPr>
        <dsp:cNvPr id="0" name=""/>
        <dsp:cNvSpPr/>
      </dsp:nvSpPr>
      <dsp:spPr>
        <a:xfrm>
          <a:off x="2773788" y="133349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847470-F054-2943-A634-F983FF0A0122}">
      <dsp:nvSpPr>
        <dsp:cNvPr id="0" name=""/>
        <dsp:cNvSpPr/>
      </dsp:nvSpPr>
      <dsp:spPr>
        <a:xfrm>
          <a:off x="2855989" y="1396999"/>
          <a:ext cx="4301899" cy="1269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dirty="0" err="1"/>
            <a:t>b.</a:t>
          </a:r>
          <a:r>
            <a:rPr lang="en-US" sz="2800" kern="1200" dirty="0"/>
            <a:t>) </a:t>
          </a:r>
          <a:r>
            <a:rPr lang="en-US" sz="2800" b="0" kern="1200" dirty="0"/>
            <a:t>Basic Subscriber Information</a:t>
          </a:r>
          <a:r>
            <a:rPr lang="en-US" sz="2800" kern="1200" dirty="0"/>
            <a:t>?</a:t>
          </a:r>
        </a:p>
      </dsp:txBody>
      <dsp:txXfrm>
        <a:off x="2855989" y="1396999"/>
        <a:ext cx="4301899" cy="1269999"/>
      </dsp:txXfrm>
    </dsp:sp>
    <dsp:sp modelId="{5B901F7D-EE59-304E-B86D-F0C8CC3A841B}">
      <dsp:nvSpPr>
        <dsp:cNvPr id="0" name=""/>
        <dsp:cNvSpPr/>
      </dsp:nvSpPr>
      <dsp:spPr>
        <a:xfrm>
          <a:off x="2773788" y="266699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855989" y="2730499"/>
          <a:ext cx="4301899" cy="1269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dirty="0"/>
            <a:t>c.) </a:t>
          </a:r>
          <a:r>
            <a:rPr lang="en-US" sz="2800" b="0" kern="1200" dirty="0"/>
            <a:t>Build Software Information</a:t>
          </a:r>
          <a:r>
            <a:rPr lang="en-US" sz="2800" kern="1200" dirty="0"/>
            <a:t>?</a:t>
          </a:r>
        </a:p>
      </dsp:txBody>
      <dsp:txXfrm>
        <a:off x="2855989" y="2730499"/>
        <a:ext cx="4301899" cy="1269999"/>
      </dsp:txXfrm>
    </dsp:sp>
    <dsp:sp modelId="{1E88F2A9-FC8F-2A4F-ABF4-2C5837CA76E5}">
      <dsp:nvSpPr>
        <dsp:cNvPr id="0" name=""/>
        <dsp:cNvSpPr/>
      </dsp:nvSpPr>
      <dsp:spPr>
        <a:xfrm>
          <a:off x="2773788" y="400049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C7DCB4-3723-4443-ADD7-DBEB1005841A}">
      <dsp:nvSpPr>
        <dsp:cNvPr id="0" name=""/>
        <dsp:cNvSpPr/>
      </dsp:nvSpPr>
      <dsp:spPr>
        <a:xfrm>
          <a:off x="0" y="0"/>
          <a:ext cx="7166858" cy="0"/>
        </a:xfrm>
        <a:prstGeom prst="line">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FE00427-EDF8-324F-9A5C-A181E81A4D48}">
      <dsp:nvSpPr>
        <dsp:cNvPr id="0" name=""/>
        <dsp:cNvSpPr/>
      </dsp:nvSpPr>
      <dsp:spPr>
        <a:xfrm>
          <a:off x="0" y="0"/>
          <a:ext cx="2773788" cy="4064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b="1" kern="1200" dirty="0"/>
            <a:t>Time of the cybercrime criminal act perpetration is important because of:</a:t>
          </a:r>
        </a:p>
      </dsp:txBody>
      <dsp:txXfrm>
        <a:off x="0" y="0"/>
        <a:ext cx="2773788" cy="4064000"/>
      </dsp:txXfrm>
    </dsp:sp>
    <dsp:sp modelId="{5D9EDF3F-7B20-8E47-A431-F9F24450F874}">
      <dsp:nvSpPr>
        <dsp:cNvPr id="0" name=""/>
        <dsp:cNvSpPr/>
      </dsp:nvSpPr>
      <dsp:spPr>
        <a:xfrm>
          <a:off x="2855989" y="63500"/>
          <a:ext cx="4301899" cy="1269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dirty="0"/>
            <a:t>a.) </a:t>
          </a:r>
          <a:r>
            <a:rPr lang="en-US" sz="2800" b="0" kern="1200" dirty="0"/>
            <a:t>Jurisdiction</a:t>
          </a:r>
          <a:r>
            <a:rPr lang="en-US" sz="2800" kern="1200" dirty="0"/>
            <a:t>?</a:t>
          </a:r>
        </a:p>
      </dsp:txBody>
      <dsp:txXfrm>
        <a:off x="2855989" y="63500"/>
        <a:ext cx="4301899" cy="1269999"/>
      </dsp:txXfrm>
    </dsp:sp>
    <dsp:sp modelId="{EB798B99-5590-864A-A2C1-F553D99D3FAA}">
      <dsp:nvSpPr>
        <dsp:cNvPr id="0" name=""/>
        <dsp:cNvSpPr/>
      </dsp:nvSpPr>
      <dsp:spPr>
        <a:xfrm>
          <a:off x="2773788" y="133349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6847470-F054-2943-A634-F983FF0A0122}">
      <dsp:nvSpPr>
        <dsp:cNvPr id="0" name=""/>
        <dsp:cNvSpPr/>
      </dsp:nvSpPr>
      <dsp:spPr>
        <a:xfrm>
          <a:off x="2855989" y="1396999"/>
          <a:ext cx="4301899" cy="1269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dirty="0" err="1"/>
            <a:t>b.</a:t>
          </a:r>
          <a:r>
            <a:rPr lang="en-US" sz="2800" kern="1200" dirty="0"/>
            <a:t>) </a:t>
          </a:r>
          <a:r>
            <a:rPr lang="en-US" sz="2800" b="0" kern="1200" dirty="0"/>
            <a:t>measuring LEA time response</a:t>
          </a:r>
          <a:r>
            <a:rPr lang="en-US" sz="2800" kern="1200" dirty="0"/>
            <a:t>?</a:t>
          </a:r>
        </a:p>
      </dsp:txBody>
      <dsp:txXfrm>
        <a:off x="2855989" y="1396999"/>
        <a:ext cx="4301899" cy="1269999"/>
      </dsp:txXfrm>
    </dsp:sp>
    <dsp:sp modelId="{5B901F7D-EE59-304E-B86D-F0C8CC3A841B}">
      <dsp:nvSpPr>
        <dsp:cNvPr id="0" name=""/>
        <dsp:cNvSpPr/>
      </dsp:nvSpPr>
      <dsp:spPr>
        <a:xfrm>
          <a:off x="2773788" y="266699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9E57DF2-F223-F848-B6AB-FEB0F6FB4076}">
      <dsp:nvSpPr>
        <dsp:cNvPr id="0" name=""/>
        <dsp:cNvSpPr/>
      </dsp:nvSpPr>
      <dsp:spPr>
        <a:xfrm>
          <a:off x="2855989" y="2730499"/>
          <a:ext cx="4301899" cy="12699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l" defTabSz="1244600">
            <a:lnSpc>
              <a:spcPct val="90000"/>
            </a:lnSpc>
            <a:spcBef>
              <a:spcPct val="0"/>
            </a:spcBef>
            <a:spcAft>
              <a:spcPct val="35000"/>
            </a:spcAft>
            <a:buNone/>
          </a:pPr>
          <a:r>
            <a:rPr lang="en-US" sz="2800" kern="1200" dirty="0"/>
            <a:t>c.) </a:t>
          </a:r>
          <a:r>
            <a:rPr lang="en-US" sz="2800" b="0" kern="1200" dirty="0"/>
            <a:t>Internet Protocol address identification</a:t>
          </a:r>
          <a:r>
            <a:rPr lang="en-US" sz="2800" kern="1200" dirty="0"/>
            <a:t>?</a:t>
          </a:r>
        </a:p>
      </dsp:txBody>
      <dsp:txXfrm>
        <a:off x="2855989" y="2730499"/>
        <a:ext cx="4301899" cy="1269999"/>
      </dsp:txXfrm>
    </dsp:sp>
    <dsp:sp modelId="{1E88F2A9-FC8F-2A4F-ABF4-2C5837CA76E5}">
      <dsp:nvSpPr>
        <dsp:cNvPr id="0" name=""/>
        <dsp:cNvSpPr/>
      </dsp:nvSpPr>
      <dsp:spPr>
        <a:xfrm>
          <a:off x="2773788" y="4000499"/>
          <a:ext cx="4384101" cy="0"/>
        </a:xfrm>
        <a:prstGeom prst="line">
          <a:avLst/>
        </a:prstGeom>
        <a:solidFill>
          <a:schemeClr val="accent1">
            <a:hueOff val="0"/>
            <a:satOff val="0"/>
            <a:lumOff val="0"/>
            <a:alphaOff val="0"/>
          </a:schemeClr>
        </a:solidFill>
        <a:ln w="25400" cap="flat" cmpd="sng" algn="ctr">
          <a:solidFill>
            <a:schemeClr val="accent1">
              <a:tint val="5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smtClean="0">
                <a:latin typeface="Calibri" pitchFamily="34" charset="0"/>
              </a:defRPr>
            </a:lvl1pPr>
          </a:lstStyle>
          <a:p>
            <a:pPr>
              <a:defRPr/>
            </a:pPr>
            <a:fld id="{C1B3EDF1-F18A-45C1-B6F1-897AB80CF26C}" type="datetime1">
              <a:rPr lang="en-US"/>
              <a:pPr>
                <a:defRPr/>
              </a:pPr>
              <a:t>15-Nov-20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smtClean="0">
                <a:latin typeface="Calibri" pitchFamily="34" charset="0"/>
              </a:defRPr>
            </a:lvl1pPr>
          </a:lstStyle>
          <a:p>
            <a:pPr>
              <a:defRPr/>
            </a:pPr>
            <a:fld id="{26CF4C01-59D1-40AC-ABAA-0AE036E9F18B}" type="slidenum">
              <a:rPr lang="en-US"/>
              <a:pPr>
                <a:defRPr/>
              </a:pPr>
              <a:t>‹#›</a:t>
            </a:fld>
            <a:endParaRPr lang="en-US"/>
          </a:p>
        </p:txBody>
      </p:sp>
    </p:spTree>
    <p:extLst>
      <p:ext uri="{BB962C8B-B14F-4D97-AF65-F5344CB8AC3E}">
        <p14:creationId xmlns:p14="http://schemas.microsoft.com/office/powerpoint/2010/main" val="1028704913"/>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ＭＳ Ｐゴシック" pitchFamily="-65"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65"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un.org/en/sections/un-charter/chapter-iv/index.html" TargetMode="External"/><Relationship Id="rId2" Type="http://schemas.openxmlformats.org/officeDocument/2006/relationships/slide" Target="../slides/slide15.xml"/><Relationship Id="rId1" Type="http://schemas.openxmlformats.org/officeDocument/2006/relationships/notesMaster" Target="../notesMasters/notesMaster1.xml"/><Relationship Id="rId4" Type="http://schemas.openxmlformats.org/officeDocument/2006/relationships/hyperlink" Target="http://www.un.org/fr/member-states/index.html" TargetMode="External"/></Relationships>
</file>

<file path=ppt/notesSlides/_rels/notesSlide14.xml.rels><?xml version="1.0" encoding="UTF-8" standalone="yes"?>
<Relationships xmlns="http://schemas.openxmlformats.org/package/2006/relationships"><Relationship Id="rId8" Type="http://schemas.openxmlformats.org/officeDocument/2006/relationships/hyperlink" Target="https://itlaw.wikia.org/wiki/Critical_information_infrastructure" TargetMode="External"/><Relationship Id="rId3" Type="http://schemas.openxmlformats.org/officeDocument/2006/relationships/hyperlink" Target="https://itlaw.wikia.org/wiki/G8" TargetMode="External"/><Relationship Id="rId7" Type="http://schemas.openxmlformats.org/officeDocument/2006/relationships/hyperlink" Target="https://itlaw.wikia.org/wiki/Internet" TargetMode="External"/><Relationship Id="rId2" Type="http://schemas.openxmlformats.org/officeDocument/2006/relationships/slide" Target="../slides/slide16.xml"/><Relationship Id="rId1" Type="http://schemas.openxmlformats.org/officeDocument/2006/relationships/notesMaster" Target="../notesMasters/notesMaster1.xml"/><Relationship Id="rId6" Type="http://schemas.openxmlformats.org/officeDocument/2006/relationships/hyperlink" Target="https://itlaw.wikia.org/wiki/Terrorist" TargetMode="External"/><Relationship Id="rId11" Type="http://schemas.openxmlformats.org/officeDocument/2006/relationships/hyperlink" Target="https://itlaw.wikia.org/wiki/Agreement" TargetMode="External"/><Relationship Id="rId5" Type="http://schemas.openxmlformats.org/officeDocument/2006/relationships/hyperlink" Target="https://itlaw.wikia.org/wiki/Computer" TargetMode="External"/><Relationship Id="rId10" Type="http://schemas.openxmlformats.org/officeDocument/2006/relationships/hyperlink" Target="https://itlaw.wikia.org/wiki/Forensic_analysis" TargetMode="External"/><Relationship Id="rId4" Type="http://schemas.openxmlformats.org/officeDocument/2006/relationships/hyperlink" Target="https://itlaw.wikia.org/wiki/Computer_crime" TargetMode="External"/><Relationship Id="rId9" Type="http://schemas.openxmlformats.org/officeDocument/2006/relationships/hyperlink" Target="https://itlaw.wikia.org/wiki/Cybercrime" TargetMode="Externa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s://thecommonwealth.org/node/25" TargetMode="External"/><Relationship Id="rId2" Type="http://schemas.openxmlformats.org/officeDocument/2006/relationships/slide" Target="../slides/slide18.xml"/><Relationship Id="rId1" Type="http://schemas.openxmlformats.org/officeDocument/2006/relationships/notesMaster" Target="../notesMasters/notesMaster1.xml"/><Relationship Id="rId4" Type="http://schemas.openxmlformats.org/officeDocument/2006/relationships/hyperlink" Target="https://thecommonwealth.org/our-charter" TargetMode="Externa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interpol.int/en/Who-we-are/General-Secretariat" TargetMode="External"/><Relationship Id="rId2" Type="http://schemas.openxmlformats.org/officeDocument/2006/relationships/slide" Target="../slides/slide8.xml"/><Relationship Id="rId1" Type="http://schemas.openxmlformats.org/officeDocument/2006/relationships/notesMaster" Target="../notesMasters/notesMaster1.xml"/><Relationship Id="rId6" Type="http://schemas.openxmlformats.org/officeDocument/2006/relationships/hyperlink" Target="https://www.interpol.int/en/Who-we-are/Governance/General-Assembly" TargetMode="External"/><Relationship Id="rId5" Type="http://schemas.openxmlformats.org/officeDocument/2006/relationships/hyperlink" Target="https://www.interpol.int/en/Who-we-are/Member-countries/National-Central-Bureaus-NCBs" TargetMode="External"/><Relationship Id="rId4" Type="http://schemas.openxmlformats.org/officeDocument/2006/relationships/hyperlink" Target="https://www.interpol.int/en/Who-we-are/General-Secretariat/Secretary-General"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s://www.europol.europa.eu/activities-services/main-reports/serious-and-organised-crime-threat-assessment" TargetMode="External"/><Relationship Id="rId7" Type="http://schemas.openxmlformats.org/officeDocument/2006/relationships/hyperlink" Target="https://www.europol.europa.eu/crime-areas-and-trends/crime-areas/cybercrime" TargetMode="External"/><Relationship Id="rId2" Type="http://schemas.openxmlformats.org/officeDocument/2006/relationships/slide" Target="../slides/slide10.xml"/><Relationship Id="rId1" Type="http://schemas.openxmlformats.org/officeDocument/2006/relationships/notesMaster" Target="../notesMasters/notesMaster1.xml"/><Relationship Id="rId6" Type="http://schemas.openxmlformats.org/officeDocument/2006/relationships/hyperlink" Target="https://www.europol.europa.eu/activities-services/main-reports/annual-review" TargetMode="External"/><Relationship Id="rId5" Type="http://schemas.openxmlformats.org/officeDocument/2006/relationships/hyperlink" Target="https://www.europol.europa.eu/activities-services/main-reports/internet-organised-crime-threat-assessment" TargetMode="External"/><Relationship Id="rId4" Type="http://schemas.openxmlformats.org/officeDocument/2006/relationships/hyperlink" Target="https://www.europol.europa.eu/activities-services/main-reports/eu-terrorism-situation-and-trend-report" TargetMode="Externa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eurojust.europa.eu/doclibrary/Eurojust-framework/ej-legal-framework/Pages/Eurojust-Regulation.aspx"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Expert should briefly present to the delegates the agenda and the content of the training.</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a:t>
            </a:fld>
            <a:endParaRPr lang="en-US"/>
          </a:p>
        </p:txBody>
      </p:sp>
    </p:spTree>
    <p:extLst>
      <p:ext uri="{BB962C8B-B14F-4D97-AF65-F5344CB8AC3E}">
        <p14:creationId xmlns:p14="http://schemas.microsoft.com/office/powerpoint/2010/main" val="11463459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b="1" dirty="0"/>
              <a:t>European Judicial Cybercrime Network </a:t>
            </a:r>
            <a:r>
              <a:rPr lang="en-GB" dirty="0"/>
              <a:t>(EJCN) was established in 2016, during the Dutch EU Presidency, to foster contacts between practitioners specialised in countering the challenges posed by cybercrime, cyber-enabled crime and investigations in cyberspace, and to increase efficiency of investigations and prosecutions.</a:t>
            </a:r>
          </a:p>
          <a:p>
            <a:pPr algn="just"/>
            <a:endParaRPr lang="en-GB" dirty="0"/>
          </a:p>
          <a:p>
            <a:pPr algn="just"/>
            <a:r>
              <a:rPr lang="en-GB" dirty="0"/>
              <a:t>The EJCN facilitates and enhances cooperation between competent judicial authorities by enabling the exchange of expertise, best practice and other relevant knowledge regarding the investigation and prosecution of cybercrime. The network also fosters dialogue among different actors and stakeholders that play a role in ensuring the rule of law in cyberspace.</a:t>
            </a:r>
          </a:p>
          <a:p>
            <a:pPr algn="just"/>
            <a:endParaRPr lang="en-GB" dirty="0"/>
          </a:p>
          <a:p>
            <a:pPr algn="just"/>
            <a:r>
              <a:rPr lang="en-GB" dirty="0"/>
              <a:t>In line with the Council Conclusions of 9 June 2016, Eurojust supports the network and ensures close cooperation.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12</a:t>
            </a:fld>
            <a:endParaRPr lang="en-US"/>
          </a:p>
        </p:txBody>
      </p:sp>
    </p:spTree>
    <p:extLst>
      <p:ext uri="{BB962C8B-B14F-4D97-AF65-F5344CB8AC3E}">
        <p14:creationId xmlns:p14="http://schemas.microsoft.com/office/powerpoint/2010/main" val="8172264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10000"/>
          </a:bodyPr>
          <a:lstStyle/>
          <a:p>
            <a:pPr algn="just"/>
            <a:r>
              <a:rPr lang="en-GB" dirty="0"/>
              <a:t>The European Judicial Network in criminal matters (EJN) is a network of national contact points for the facilitation of judicial cooperation in criminal matters. The EJN was created by Joint Action 98/428 JHA of 29 June 1998 to fulfil recommendation n°21 of the Action Plan to Combat Organised Crime adopted by the Council on 28 April 1997.</a:t>
            </a:r>
          </a:p>
          <a:p>
            <a:pPr algn="just"/>
            <a:endParaRPr lang="en-GB" dirty="0"/>
          </a:p>
          <a:p>
            <a:pPr algn="just"/>
            <a:r>
              <a:rPr lang="en-GB" dirty="0"/>
              <a:t>The EJN is composed of Contact Points in the Member States designated by each Member State among central authorities in charge of international judicial cooperation and the judicial authorities or other competent authorities with specific responsibilities in the field of international judicial cooperation.</a:t>
            </a:r>
          </a:p>
          <a:p>
            <a:pPr algn="just"/>
            <a:endParaRPr lang="en-GB" dirty="0"/>
          </a:p>
          <a:p>
            <a:pPr algn="just"/>
            <a:r>
              <a:rPr lang="en-GB" dirty="0"/>
              <a:t>The main role of the EJN Contact Points, defined by the EJN Decision as “active intermediaries”, is to facilitate judicial cooperation in criminal matters between the EU Member States, particularly in actions to combat forms of serious crime. To this end, they assist with establishing direct contacts between competent authorities and by providing legal and practical information necessary to prepare an effective request for judicial cooperation or to improve judicial cooperation in general.</a:t>
            </a:r>
          </a:p>
          <a:p>
            <a:pPr algn="just"/>
            <a:endParaRPr lang="en-GB" dirty="0"/>
          </a:p>
          <a:p>
            <a:pPr algn="just"/>
            <a:r>
              <a:rPr lang="en-GB" dirty="0"/>
              <a:t>Moreover, the EJN Contact Points are involved in and promote the organisation of training sessions on judicial cooperation.</a:t>
            </a:r>
          </a:p>
          <a:p>
            <a:pPr algn="just"/>
            <a:endParaRPr lang="en-GB" dirty="0"/>
          </a:p>
          <a:p>
            <a:pPr algn="just"/>
            <a:r>
              <a:rPr lang="en-GB" dirty="0"/>
              <a:t>Among the EJN Contact Points, each Member State has designated a National Correspondent, who has a coordinating role. In each Member State there is also a Tool Correspondent who ensures that the information on the EJN website is provided and updated, including the electronic tools of the EJN.</a:t>
            </a:r>
          </a:p>
          <a:p>
            <a:pPr algn="just"/>
            <a:endParaRPr lang="en-GB" dirty="0"/>
          </a:p>
          <a:p>
            <a:pPr algn="just"/>
            <a:r>
              <a:rPr lang="en-GB" dirty="0"/>
              <a:t>The EJN has a Secretariat located at Eurojust in The Hague, responsible for the administration of the EJN. The EJN Secretariat ensures the functioning and continuity of the network.</a:t>
            </a:r>
          </a:p>
          <a:p>
            <a:pPr algn="just"/>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13</a:t>
            </a:fld>
            <a:endParaRPr lang="en-US"/>
          </a:p>
        </p:txBody>
      </p:sp>
    </p:spTree>
    <p:extLst>
      <p:ext uri="{BB962C8B-B14F-4D97-AF65-F5344CB8AC3E}">
        <p14:creationId xmlns:p14="http://schemas.microsoft.com/office/powerpoint/2010/main" val="14042177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dirty="0"/>
              <a:t>ETS No.030 Opening of the treaty Strasbourg, 20/04/1959</a:t>
            </a:r>
          </a:p>
          <a:p>
            <a:pPr algn="just"/>
            <a:endParaRPr lang="en-GB" dirty="0"/>
          </a:p>
          <a:p>
            <a:pPr algn="just"/>
            <a:r>
              <a:rPr lang="en-GB" dirty="0"/>
              <a:t>Under this Convention, Parties agree to afford each other the widest measure of mutual assistance with a view to gathering evidence, hearing witnesses, experts and prosecuted persons, etc.</a:t>
            </a:r>
          </a:p>
          <a:p>
            <a:pPr algn="just"/>
            <a:endParaRPr lang="en-GB" dirty="0"/>
          </a:p>
          <a:p>
            <a:pPr algn="just"/>
            <a:r>
              <a:rPr lang="en-GB" dirty="0"/>
              <a:t>The Convention sets out rules for the enforcement of letters rogatory by the authorities of a Party ("requested Party") which aim to procure evidence (audition of witnesses, experts and prosecuted persons, service of writs and records of judicial verdicts) or to communicate the evidence (records or documents) in criminal proceedings undertaken by the judicial authorities of another Party ("requesting Party").</a:t>
            </a:r>
          </a:p>
          <a:p>
            <a:pPr algn="just"/>
            <a:endParaRPr lang="en-GB" dirty="0"/>
          </a:p>
          <a:p>
            <a:pPr algn="just"/>
            <a:r>
              <a:rPr lang="en-GB" dirty="0"/>
              <a:t>The Convention also specifies the requirements that requests for mutual assistance and letters rogatory have to meet (transmitting authorities, languages, refusal of mutual assistance).</a:t>
            </a:r>
          </a:p>
          <a:p>
            <a:pPr algn="just"/>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14</a:t>
            </a:fld>
            <a:endParaRPr lang="en-US"/>
          </a:p>
        </p:txBody>
      </p:sp>
    </p:spTree>
    <p:extLst>
      <p:ext uri="{BB962C8B-B14F-4D97-AF65-F5344CB8AC3E}">
        <p14:creationId xmlns:p14="http://schemas.microsoft.com/office/powerpoint/2010/main" val="8770205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algn="just"/>
            <a:r>
              <a:rPr lang="en-GB" dirty="0"/>
              <a:t>Established in 1945 under the </a:t>
            </a:r>
            <a:r>
              <a:rPr lang="en-GB" dirty="0">
                <a:hlinkClick r:id="rId3"/>
              </a:rPr>
              <a:t>Charter of the United Nations</a:t>
            </a:r>
            <a:r>
              <a:rPr lang="en-GB" dirty="0"/>
              <a:t>, the General Assembly occupies a central position as the chief deliberative, policymaking and representative organ of the United Nations. Comprising all </a:t>
            </a:r>
            <a:r>
              <a:rPr lang="en-GB" dirty="0">
                <a:hlinkClick r:id="rId4"/>
              </a:rPr>
              <a:t>193 Members of the United Nations</a:t>
            </a:r>
            <a:r>
              <a:rPr lang="en-GB" dirty="0"/>
              <a:t>, it provides a unique forum for multilateral discussion of the full spectrum of international issues covered by the Charter. It also plays a significant role in the process of standard-setting and the codification of international law.</a:t>
            </a:r>
          </a:p>
          <a:p>
            <a:pPr algn="just"/>
            <a:endParaRPr lang="en-GB" dirty="0"/>
          </a:p>
          <a:p>
            <a:pPr algn="just"/>
            <a:r>
              <a:rPr lang="en-GB" dirty="0"/>
              <a:t>The Assembly meets from September to December each year, and thereafter from January to September, as required, including to take up outstanding reports from the Fourth and Fifth Committees. Also during the resumed part of the session, the Assembly considers current issues of critical importance to the international community in the form of High-level Thematic Debates organized by the President of the General Assembly in consultation with the membership. During that period, the Assembly traditionally also conducts informal consultations on a wide range of substantive topics as mandated by its resolutions.</a:t>
            </a:r>
          </a:p>
          <a:p>
            <a:pPr algn="just"/>
            <a:endParaRPr lang="en-GB" dirty="0"/>
          </a:p>
          <a:p>
            <a:pPr algn="just"/>
            <a:r>
              <a:rPr lang="en-GB" dirty="0"/>
              <a:t>Resolution invites Member States, when developing national law, policy and practice to combat the criminal misuse of information technologies, to take into account the work of the Commission on Crime Prevention and Criminal Justice; takes note of the value of the measures set forth in its resolution 55/63, and again invites member states to take them into account; decides to defer consideration of this subject, pending the work </a:t>
            </a:r>
            <a:r>
              <a:rPr lang="en-GB" dirty="0" err="1"/>
              <a:t>invisioned</a:t>
            </a:r>
            <a:r>
              <a:rPr lang="en-GB" dirty="0"/>
              <a:t> in the plan of action against high-technology and computer-related crime of the Commission on Crime Prevention and Criminal </a:t>
            </a:r>
            <a:r>
              <a:rPr lang="en-GB" dirty="0" err="1"/>
              <a:t>Juctice</a:t>
            </a:r>
            <a:r>
              <a:rPr lang="en-GB" dirty="0"/>
              <a:t>.</a:t>
            </a:r>
          </a:p>
          <a:p>
            <a:pPr algn="just"/>
            <a:endParaRPr lang="en-GB" dirty="0"/>
          </a:p>
          <a:p>
            <a:pPr algn="just"/>
            <a:endParaRPr lang="en-GB" dirty="0"/>
          </a:p>
          <a:p>
            <a:pPr algn="just"/>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15</a:t>
            </a:fld>
            <a:endParaRPr lang="en-US"/>
          </a:p>
        </p:txBody>
      </p:sp>
    </p:spTree>
    <p:extLst>
      <p:ext uri="{BB962C8B-B14F-4D97-AF65-F5344CB8AC3E}">
        <p14:creationId xmlns:p14="http://schemas.microsoft.com/office/powerpoint/2010/main" val="18897301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dirty="0"/>
              <a:t>The </a:t>
            </a:r>
            <a:r>
              <a:rPr lang="en-GB" b="1" dirty="0"/>
              <a:t>G8 Subgroup on High-Tech Crime</a:t>
            </a:r>
            <a:r>
              <a:rPr lang="en-GB" dirty="0"/>
              <a:t> was established by the </a:t>
            </a:r>
            <a:r>
              <a:rPr lang="en-GB" dirty="0">
                <a:hlinkClick r:id="rId3" tooltip="G8"/>
              </a:rPr>
              <a:t>G8</a:t>
            </a:r>
            <a:r>
              <a:rPr lang="en-GB" dirty="0"/>
              <a:t> in 1997. At a meeting in that year, the </a:t>
            </a:r>
            <a:r>
              <a:rPr lang="en-GB" dirty="0">
                <a:hlinkClick r:id="rId3" tooltip="G8"/>
              </a:rPr>
              <a:t>G8</a:t>
            </a:r>
            <a:r>
              <a:rPr lang="en-GB" dirty="0"/>
              <a:t> countries adopted Ten Principles to combat </a:t>
            </a:r>
            <a:r>
              <a:rPr lang="en-GB" dirty="0">
                <a:hlinkClick r:id="rId4" tooltip="Computer crime"/>
              </a:rPr>
              <a:t>computer crime</a:t>
            </a:r>
            <a:r>
              <a:rPr lang="en-GB" dirty="0"/>
              <a:t> to ensure that there were no "safe havens" for criminals anywhere in the world. </a:t>
            </a:r>
          </a:p>
          <a:p>
            <a:pPr algn="just"/>
            <a:endParaRPr lang="en-GB" dirty="0"/>
          </a:p>
          <a:p>
            <a:pPr algn="just"/>
            <a:r>
              <a:rPr lang="en-GB" dirty="0"/>
              <a:t>The Subgroup began with a mission to enhance the abilities of </a:t>
            </a:r>
            <a:r>
              <a:rPr lang="en-GB" dirty="0">
                <a:hlinkClick r:id="rId3" tooltip="G8"/>
              </a:rPr>
              <a:t>G8</a:t>
            </a:r>
            <a:r>
              <a:rPr lang="en-GB" dirty="0"/>
              <a:t> countries to prevent, investigate, and prosecute crimes involving </a:t>
            </a:r>
            <a:r>
              <a:rPr lang="en-GB" dirty="0">
                <a:hlinkClick r:id="rId5" tooltip="Computer"/>
              </a:rPr>
              <a:t>computers</a:t>
            </a:r>
            <a:r>
              <a:rPr lang="en-GB" dirty="0"/>
              <a:t>, networked communications, and other new technologies. Over time, that mission has expanded to include work with third countries and on such topics as combating </a:t>
            </a:r>
            <a:r>
              <a:rPr lang="en-GB" dirty="0">
                <a:hlinkClick r:id="rId6" tooltip="Terrorist"/>
              </a:rPr>
              <a:t>terrorist</a:t>
            </a:r>
            <a:r>
              <a:rPr lang="en-GB" dirty="0"/>
              <a:t> uses of the </a:t>
            </a:r>
            <a:r>
              <a:rPr lang="en-GB" dirty="0">
                <a:hlinkClick r:id="rId7" tooltip="Internet"/>
              </a:rPr>
              <a:t>Internet</a:t>
            </a:r>
            <a:r>
              <a:rPr lang="en-GB" dirty="0"/>
              <a:t> and protection of </a:t>
            </a:r>
            <a:r>
              <a:rPr lang="en-GB" dirty="0">
                <a:hlinkClick r:id="rId8" tooltip="Critical information infrastructure"/>
              </a:rPr>
              <a:t>critical information infrastructures</a:t>
            </a:r>
            <a:r>
              <a:rPr lang="en-GB" dirty="0"/>
              <a:t>. </a:t>
            </a:r>
          </a:p>
          <a:p>
            <a:pPr algn="just"/>
            <a:endParaRPr lang="en-GB" dirty="0"/>
          </a:p>
          <a:p>
            <a:pPr algn="just"/>
            <a:r>
              <a:rPr lang="en-GB" dirty="0"/>
              <a:t>Countries are represented in the Subgroup by multi-disciplinary delegations that include </a:t>
            </a:r>
            <a:r>
              <a:rPr lang="en-GB" dirty="0">
                <a:hlinkClick r:id="rId9" tooltip="Cybercrime"/>
              </a:rPr>
              <a:t>cybercrime</a:t>
            </a:r>
            <a:r>
              <a:rPr lang="en-GB" dirty="0"/>
              <a:t> investigators and prosecutors, and experts on legal systems, </a:t>
            </a:r>
            <a:r>
              <a:rPr lang="en-GB" dirty="0">
                <a:hlinkClick r:id="rId10" tooltip="Forensic analysis"/>
              </a:rPr>
              <a:t>forensic analysis</a:t>
            </a:r>
            <a:r>
              <a:rPr lang="en-GB" dirty="0"/>
              <a:t> and international cooperation </a:t>
            </a:r>
            <a:r>
              <a:rPr lang="en-GB" dirty="0">
                <a:hlinkClick r:id="rId11" tooltip="Agreement"/>
              </a:rPr>
              <a:t>agreements</a:t>
            </a:r>
            <a:r>
              <a:rPr lang="en-GB" dirty="0"/>
              <a:t>. </a:t>
            </a:r>
          </a:p>
          <a:p>
            <a:pPr algn="just"/>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16</a:t>
            </a:fld>
            <a:endParaRPr lang="en-US"/>
          </a:p>
        </p:txBody>
      </p:sp>
    </p:spTree>
    <p:extLst>
      <p:ext uri="{BB962C8B-B14F-4D97-AF65-F5344CB8AC3E}">
        <p14:creationId xmlns:p14="http://schemas.microsoft.com/office/powerpoint/2010/main" val="16154656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dirty="0"/>
              <a:t>The African Union (AU) is a continental body consisting of the 55 member states that make up the countries of the African Continent. It was officially launched in 2002 as a successor to the Organisation of African Unity (OAU, 1963-1999).</a:t>
            </a:r>
          </a:p>
          <a:p>
            <a:pPr algn="just"/>
            <a:endParaRPr lang="en-GB" dirty="0"/>
          </a:p>
          <a:p>
            <a:pPr algn="just"/>
            <a:r>
              <a:rPr lang="en-GB" dirty="0"/>
              <a:t>The main objectives of the OAU were to rid the continent of the remaining vestiges of colonisation and apartheid; to promote unity and solidarity amongst African States; to coordinate and intensify cooperation for development; to safeguard the sovereignty and territorial integrity of Member States and to promote international cooperation. </a:t>
            </a:r>
          </a:p>
          <a:p>
            <a:pPr algn="just"/>
            <a:endParaRPr lang="en-GB" dirty="0"/>
          </a:p>
          <a:p>
            <a:pPr algn="just"/>
            <a:r>
              <a:rPr lang="en-GB" b="0" dirty="0"/>
              <a:t>An African Union Convention on Cyber Security and Personal Data Protection was drafted in 2011 to establish a 'credible framework for cybersecurity in Africa through organization of electronic transactions, protection of personal data, promotion of cyber security, e-governance and combating cybercrime.</a:t>
            </a:r>
          </a:p>
          <a:p>
            <a:pPr algn="just"/>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17</a:t>
            </a:fld>
            <a:endParaRPr lang="en-US"/>
          </a:p>
        </p:txBody>
      </p:sp>
    </p:spTree>
    <p:extLst>
      <p:ext uri="{BB962C8B-B14F-4D97-AF65-F5344CB8AC3E}">
        <p14:creationId xmlns:p14="http://schemas.microsoft.com/office/powerpoint/2010/main" val="26501696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dirty="0"/>
              <a:t>The Commonwealth is a voluntary association of </a:t>
            </a:r>
            <a:r>
              <a:rPr lang="en-GB" dirty="0">
                <a:hlinkClick r:id="rId3"/>
              </a:rPr>
              <a:t>54 independent and equal countries</a:t>
            </a:r>
            <a:r>
              <a:rPr lang="en-GB" dirty="0"/>
              <a:t>. It is home to 2.4 billion people, and includes both advanced economies and developing countries. 32 of members are small states, including many island nations. Member governments have agreed to shared goals like development, democracy and peace. Values and principles are expressed in the </a:t>
            </a:r>
            <a:r>
              <a:rPr lang="en-GB" dirty="0">
                <a:hlinkClick r:id="rId4"/>
              </a:rPr>
              <a:t>Commonwealth Charter</a:t>
            </a:r>
            <a:r>
              <a:rPr lang="en-GB" dirty="0"/>
              <a:t>. The Commonwealth's roots go back to the British Empire. But today any country can join the modern Commonwealth. The last country to join the Commonwealth was Rwanda in 2009.</a:t>
            </a:r>
          </a:p>
          <a:p>
            <a:pPr algn="just"/>
            <a:endParaRPr lang="en-GB" dirty="0"/>
          </a:p>
          <a:p>
            <a:pPr algn="just"/>
            <a:r>
              <a:rPr lang="en-GB" dirty="0"/>
              <a:t>Commonwealth Schemes are aimed at enhancing international co-operation in criminal matters. It focuses in particular on the Scheme relating to Mutual Assistance in Criminal Matters within the Commonwealth, commonly referred to as the Harare Scheme. </a:t>
            </a:r>
            <a:r>
              <a:rPr lang="en-GB" dirty="0">
                <a:effectLst/>
                <a:latin typeface="Arial" panose="020B0604020202020204" pitchFamily="34" charset="0"/>
              </a:rPr>
              <a:t>The Scheme Relating to Mutual Legal Assistance in Criminal Matters within the Commonwealth was originally adopted by Commonwealth Law Ministers at their 1986 meeting, held in Harare, Zimbabwe. The Scheme was subsequently revised by Law Ministers in April 1990, November 2002, and October 2005.</a:t>
            </a:r>
            <a:endParaRPr lang="en-GB" dirty="0"/>
          </a:p>
          <a:p>
            <a:pPr algn="just"/>
            <a:endParaRPr lang="en-GB" dirty="0"/>
          </a:p>
          <a:p>
            <a:pPr algn="just"/>
            <a:endParaRPr lang="en-GB" dirty="0"/>
          </a:p>
          <a:p>
            <a:pPr algn="just"/>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18</a:t>
            </a:fld>
            <a:endParaRPr lang="en-US"/>
          </a:p>
        </p:txBody>
      </p:sp>
    </p:spTree>
    <p:extLst>
      <p:ext uri="{BB962C8B-B14F-4D97-AF65-F5344CB8AC3E}">
        <p14:creationId xmlns:p14="http://schemas.microsoft.com/office/powerpoint/2010/main" val="32432456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sr-Latn-RS" dirty="0"/>
              <a:t>c</a:t>
            </a:r>
            <a:r>
              <a:rPr lang="en-US" dirty="0"/>
              <a:t>.)</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19</a:t>
            </a:fld>
            <a:endParaRPr lang="en-US"/>
          </a:p>
        </p:txBody>
      </p:sp>
    </p:spTree>
    <p:extLst>
      <p:ext uri="{BB962C8B-B14F-4D97-AF65-F5344CB8AC3E}">
        <p14:creationId xmlns:p14="http://schemas.microsoft.com/office/powerpoint/2010/main" val="301592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Time allocated for delegates questions.</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20</a:t>
            </a:fld>
            <a:endParaRPr lang="en-US"/>
          </a:p>
        </p:txBody>
      </p:sp>
    </p:spTree>
    <p:extLst>
      <p:ext uri="{BB962C8B-B14F-4D97-AF65-F5344CB8AC3E}">
        <p14:creationId xmlns:p14="http://schemas.microsoft.com/office/powerpoint/2010/main" val="372294696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marR="0" algn="just" rtl="0"/>
            <a:r>
              <a:rPr lang="en-US" sz="1800" b="0" i="0" u="none" strike="noStrike" baseline="0" dirty="0">
                <a:latin typeface="Times New Roman" panose="02020603050405020304" pitchFamily="18" charset="0"/>
              </a:rPr>
              <a:t>Given the limited ability of investigators and prosecutors to exercise enforcement jurisdiction beyond their territories of competence, they must resort to cooperation with counterparts in other territories using state led mechanisms. The mechanism, by which a state may formally request and obtain evidence, or other form of assistance from another state, is reliant upon the principle of </a:t>
            </a:r>
            <a:r>
              <a:rPr lang="en-US" sz="1800" b="0" i="1" u="none" strike="noStrike" baseline="0" dirty="0">
                <a:latin typeface="Times New Roman" panose="02020603050405020304" pitchFamily="18" charset="0"/>
              </a:rPr>
              <a:t>comity of</a:t>
            </a:r>
            <a:r>
              <a:rPr lang="en-US" sz="1800" b="0" i="0" u="none" strike="noStrike" baseline="0" dirty="0">
                <a:latin typeface="Times New Roman" panose="02020603050405020304" pitchFamily="18" charset="0"/>
              </a:rPr>
              <a:t> </a:t>
            </a:r>
            <a:r>
              <a:rPr lang="en-US" sz="1800" b="0" i="1" u="none" strike="noStrike" baseline="0" dirty="0">
                <a:latin typeface="Times New Roman" panose="02020603050405020304" pitchFamily="18" charset="0"/>
              </a:rPr>
              <a:t>nations. </a:t>
            </a:r>
            <a:r>
              <a:rPr lang="en-US" sz="1800" b="0" i="0" u="none" strike="noStrike" baseline="0" dirty="0">
                <a:latin typeface="Times New Roman" panose="02020603050405020304" pitchFamily="18" charset="0"/>
              </a:rPr>
              <a:t>This is a principle of international law enabling one state to the greatest extent possible to </a:t>
            </a:r>
            <a:r>
              <a:rPr lang="en-US" sz="1800" b="0" i="0" u="none" strike="noStrike" baseline="0" dirty="0" err="1">
                <a:latin typeface="Times New Roman" panose="02020603050405020304" pitchFamily="18" charset="0"/>
              </a:rPr>
              <a:t>recognise</a:t>
            </a:r>
            <a:r>
              <a:rPr lang="en-US" sz="1800" b="0" i="0" u="none" strike="noStrike" baseline="0" dirty="0">
                <a:latin typeface="Times New Roman" panose="02020603050405020304" pitchFamily="18" charset="0"/>
              </a:rPr>
              <a:t> the legislative, executive and judicial acts of another state.              </a:t>
            </a:r>
          </a:p>
          <a:p>
            <a:pPr marR="0" algn="just" rtl="0"/>
            <a:r>
              <a:rPr lang="en-US" sz="1800" b="0" i="0" u="none" strike="noStrike" baseline="0" dirty="0">
                <a:latin typeface="Times New Roman" panose="02020603050405020304" pitchFamily="18" charset="0"/>
              </a:rPr>
              <a:t>                                                                                                                  </a:t>
            </a:r>
          </a:p>
          <a:p>
            <a:pPr marR="0" algn="just" rtl="0"/>
            <a:r>
              <a:rPr lang="en-US" sz="1800" b="0" i="0" u="none" strike="noStrike" baseline="0" dirty="0">
                <a:latin typeface="Times New Roman" panose="02020603050405020304" pitchFamily="18" charset="0"/>
              </a:rPr>
              <a:t>The closely related principle of </a:t>
            </a:r>
            <a:r>
              <a:rPr lang="en-US" sz="1800" b="0" i="1" u="none" strike="noStrike" baseline="0" dirty="0">
                <a:latin typeface="Times New Roman" panose="02020603050405020304" pitchFamily="18" charset="0"/>
              </a:rPr>
              <a:t>reciprocity </a:t>
            </a:r>
            <a:r>
              <a:rPr lang="en-US" sz="1800" b="0" i="0" u="none" strike="noStrike" baseline="0" dirty="0">
                <a:latin typeface="Times New Roman" panose="02020603050405020304" pitchFamily="18" charset="0"/>
              </a:rPr>
              <a:t>was originally understood as a mutual exchange of privileges or courtesies between states. In terms of obtaining evidence, the principle of reciprocity means that the state requesting evidence would comply (or promise to do so in the future) with a similar request from the state it asks to assist it.</a:t>
            </a:r>
          </a:p>
          <a:p>
            <a:pPr marR="0" algn="just" rtl="0"/>
            <a:endParaRPr lang="en-US" sz="1800" b="0" i="0" u="none" strike="noStrike" baseline="0" dirty="0">
              <a:latin typeface="Times New Roman" panose="02020603050405020304" pitchFamily="18" charset="0"/>
            </a:endParaRPr>
          </a:p>
          <a:p>
            <a:pPr marR="0" algn="just" rtl="0"/>
            <a:r>
              <a:rPr lang="en-US" sz="1800" b="0" i="0" u="none" strike="noStrike" baseline="0" dirty="0">
                <a:latin typeface="Times New Roman" panose="02020603050405020304" pitchFamily="18" charset="0"/>
              </a:rPr>
              <a:t>The practice today referred to as mutual assistance in criminal matters or mutual </a:t>
            </a:r>
            <a:r>
              <a:rPr lang="en-US" sz="1800" b="0" i="1" u="none" strike="noStrike" baseline="0" dirty="0">
                <a:latin typeface="Times New Roman" panose="02020603050405020304" pitchFamily="18" charset="0"/>
              </a:rPr>
              <a:t>legal </a:t>
            </a:r>
            <a:r>
              <a:rPr lang="en-US" sz="1800" b="0" i="0" u="none" strike="noStrike" baseline="0" dirty="0">
                <a:latin typeface="Times New Roman" panose="02020603050405020304" pitchFamily="18" charset="0"/>
              </a:rPr>
              <a:t>assistance is derived from these principles. The original </a:t>
            </a:r>
            <a:r>
              <a:rPr lang="en-US" sz="1800" b="0" i="1" u="none" strike="noStrike" baseline="0" dirty="0">
                <a:latin typeface="Times New Roman" panose="02020603050405020304" pitchFamily="18" charset="0"/>
              </a:rPr>
              <a:t>process </a:t>
            </a:r>
            <a:r>
              <a:rPr lang="en-US" sz="1800" b="0" i="0" u="none" strike="noStrike" baseline="0" dirty="0">
                <a:latin typeface="Times New Roman" panose="02020603050405020304" pitchFamily="18" charset="0"/>
              </a:rPr>
              <a:t>by which such evidence was obtained was by use of a comity based, reciprocal system of </a:t>
            </a:r>
            <a:r>
              <a:rPr lang="en-US" sz="1800" b="0" i="1" u="none" strike="noStrike" baseline="0" dirty="0">
                <a:latin typeface="Times New Roman" panose="02020603050405020304" pitchFamily="18" charset="0"/>
              </a:rPr>
              <a:t>letters rogatory</a:t>
            </a:r>
            <a:r>
              <a:rPr lang="en-US" sz="1800" b="0" i="0" u="none" strike="noStrike" baseline="0" dirty="0">
                <a:latin typeface="Times New Roman" panose="02020603050405020304" pitchFamily="18" charset="0"/>
              </a:rPr>
              <a:t>.</a:t>
            </a:r>
          </a:p>
          <a:p>
            <a:pPr marR="0" algn="just" rtl="0"/>
            <a:endParaRPr lang="en-US" sz="1800" b="0" i="0" u="none" strike="noStrike" baseline="0" dirty="0">
              <a:latin typeface="Times New Roman" panose="02020603050405020304" pitchFamily="18" charset="0"/>
            </a:endParaRPr>
          </a:p>
          <a:p>
            <a:pPr marR="0" algn="just" rtl="0"/>
            <a:r>
              <a:rPr lang="en-US" sz="1800" b="0" i="0" u="none" strike="noStrike" baseline="0" dirty="0">
                <a:latin typeface="Times New Roman" panose="02020603050405020304" pitchFamily="18" charset="0"/>
              </a:rPr>
              <a:t>The mutual assistance process relies on the application of </a:t>
            </a:r>
            <a:r>
              <a:rPr lang="en-US" sz="1800" b="0" i="1" u="none" strike="noStrike" baseline="0" dirty="0">
                <a:latin typeface="Times New Roman" panose="02020603050405020304" pitchFamily="18" charset="0"/>
              </a:rPr>
              <a:t>dual criminality</a:t>
            </a:r>
            <a:r>
              <a:rPr lang="en-US" sz="1800" b="0" i="0" u="none" strike="noStrike" baseline="0" dirty="0">
                <a:latin typeface="Times New Roman" panose="02020603050405020304" pitchFamily="18" charset="0"/>
              </a:rPr>
              <a:t> namely that the substantive offence in respect of which assistance is sought by one state also constitutes an offence in the state where the evidence is located. Dual criminality may be assessed strictly, in terms of matching the offences in question by name and elements, or more flexibly by looking at the criminality of the conduct concerned. The flexible interpretation of dual criminality is referred to as the </a:t>
            </a:r>
            <a:r>
              <a:rPr lang="en-US" sz="1800" b="0" i="1" u="none" strike="noStrike" baseline="0" dirty="0">
                <a:latin typeface="Times New Roman" panose="02020603050405020304" pitchFamily="18" charset="0"/>
              </a:rPr>
              <a:t>conduct</a:t>
            </a:r>
            <a:r>
              <a:rPr lang="en-US" sz="1800" b="0" i="0" u="none" strike="noStrike" baseline="0" dirty="0">
                <a:latin typeface="Times New Roman" panose="02020603050405020304" pitchFamily="18" charset="0"/>
              </a:rPr>
              <a:t> interpretation or basis.</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22</a:t>
            </a:fld>
            <a:endParaRPr lang="en-US"/>
          </a:p>
        </p:txBody>
      </p:sp>
    </p:spTree>
    <p:extLst>
      <p:ext uri="{BB962C8B-B14F-4D97-AF65-F5344CB8AC3E}">
        <p14:creationId xmlns:p14="http://schemas.microsoft.com/office/powerpoint/2010/main" val="21697497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Expert should present to the delegates session objectives e.g. scope. Delegates should understand what is the goal of the session and what is expected from them on the end of this session.</a:t>
            </a:r>
          </a:p>
          <a:p>
            <a:endParaRPr lang="en-US" dirty="0"/>
          </a:p>
          <a:p>
            <a:r>
              <a:rPr lang="en-US" dirty="0"/>
              <a:t>Expert should check how many of the delegates have attended the Introductory Cybercrime Training for Prosecutors and Judges of the Council of Europe.</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a:t>
            </a:fld>
            <a:endParaRPr lang="en-US"/>
          </a:p>
        </p:txBody>
      </p:sp>
    </p:spTree>
    <p:extLst>
      <p:ext uri="{BB962C8B-B14F-4D97-AF65-F5344CB8AC3E}">
        <p14:creationId xmlns:p14="http://schemas.microsoft.com/office/powerpoint/2010/main" val="398170309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algn="just"/>
            <a:r>
              <a:rPr lang="en-GB" dirty="0"/>
              <a:t>Globalisation and people's increasing mobility across the world create new opportunities for cross - border crime. This is why mutual legal assistance and agreements on extradition are essential to stop cross -border crime.</a:t>
            </a:r>
          </a:p>
          <a:p>
            <a:pPr algn="just"/>
            <a:endParaRPr lang="en-GB" dirty="0"/>
          </a:p>
          <a:p>
            <a:pPr algn="just"/>
            <a:r>
              <a:rPr lang="en-GB" dirty="0"/>
              <a:t>Mutual legal assistance is a form of cooperation between different countries for the purpose of collecting and exchanging information. Authorities from one country may also ask for and provide evidence located in one country to assist in criminal investigations or proceedings in another.</a:t>
            </a:r>
          </a:p>
          <a:p>
            <a:pPr algn="just"/>
            <a:endParaRPr lang="en-GB" dirty="0"/>
          </a:p>
          <a:p>
            <a:pPr algn="just"/>
            <a:r>
              <a:rPr lang="en-GB" dirty="0">
                <a:effectLst/>
              </a:rPr>
              <a:t>The traditional tool of mutual legal assistance has been </a:t>
            </a:r>
            <a:r>
              <a:rPr lang="en-GB" i="1" dirty="0">
                <a:effectLst/>
              </a:rPr>
              <a:t>letters rogatory -</a:t>
            </a:r>
            <a:r>
              <a:rPr lang="en-GB" dirty="0">
                <a:effectLst/>
              </a:rPr>
              <a:t> a formal request from the judicial authority of one State to a judicial authority of another State, in which the requested judicial authority is asked to perform one or more specified actions, usually collecting evidence and interviewing witnesses, on behalf of the requesting judicial authority. These requests are conventionally transmitted through diplomatic channels. After the prosecutor prepares a request, it is authenticated by the competent national court in the requesting State and then delivered to by that State's foreign ministry to the embassy of the requested State (Funk, 2014; Efrat and Newman, 2017). The embassy sends the request on to the competent judicial authorities of the requested State. Once the request is completed, the sequence is reversed.</a:t>
            </a:r>
          </a:p>
          <a:p>
            <a:pPr algn="just"/>
            <a:endParaRPr lang="en-GB" dirty="0">
              <a:effectLst/>
            </a:endParaRPr>
          </a:p>
          <a:p>
            <a:pPr algn="just"/>
            <a:r>
              <a:rPr lang="en-GB" dirty="0">
                <a:effectLst/>
              </a:rPr>
              <a:t>Formal treaties have created a more solid basis for international cooperation. The process for letters rogatory is more time-consuming and unpredictable than that for Mutual Legal Assistance Treaties. This is in large part because the enforcement of letters rogatory is a matter of comity between courts, rather than treaty-based. For these reasons, prosecutors typically consider letters rogatory an option of last resort for accessing evidence abroad, to be exercised only when Mutual Legal Assistance Treaties are not available.</a:t>
            </a:r>
          </a:p>
          <a:p>
            <a:pPr algn="just"/>
            <a:endParaRPr lang="en-GB" dirty="0">
              <a:effectLst/>
            </a:endParaRPr>
          </a:p>
          <a:p>
            <a:pPr algn="just"/>
            <a:r>
              <a:rPr lang="en-GB" dirty="0">
                <a:effectLst/>
              </a:rPr>
              <a:t>Bilateral treaties (between two countries) can be negotiated between States with a higher degree of certitude regarding the obligations and expectations of both parties. But negotiating, drafting and agreeing on bilateral treaties can be costly as well as time-and resources-consuming, and it is not possible to have a bilateral treaty with every country in the world. </a:t>
            </a:r>
            <a:endParaRPr lang="en-GB" dirty="0"/>
          </a:p>
          <a:p>
            <a:pPr algn="just"/>
            <a:endParaRPr lang="en-GB" dirty="0"/>
          </a:p>
          <a:p>
            <a:pPr algn="just"/>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23</a:t>
            </a:fld>
            <a:endParaRPr lang="en-US"/>
          </a:p>
        </p:txBody>
      </p:sp>
    </p:spTree>
    <p:extLst>
      <p:ext uri="{BB962C8B-B14F-4D97-AF65-F5344CB8AC3E}">
        <p14:creationId xmlns:p14="http://schemas.microsoft.com/office/powerpoint/2010/main" val="374888999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en-GB" dirty="0">
                <a:effectLst/>
              </a:rPr>
              <a:t>Harmonizing legal frameworks at national and international level is crucial. Having similar procedures and legislation in place makes cooperation easier and faster. Multilateral and regional treaties serve this purpose. </a:t>
            </a:r>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GB" dirty="0">
              <a:effectLst/>
            </a:endParaRPr>
          </a:p>
          <a:p>
            <a:pPr marL="0" marR="0" lvl="0" indent="0" algn="just" defTabSz="457200" rtl="0" eaLnBrk="0" fontAlgn="base" latinLnBrk="0" hangingPunct="0">
              <a:lnSpc>
                <a:spcPct val="100000"/>
              </a:lnSpc>
              <a:spcBef>
                <a:spcPct val="30000"/>
              </a:spcBef>
              <a:spcAft>
                <a:spcPct val="0"/>
              </a:spcAft>
              <a:buClrTx/>
              <a:buSzTx/>
              <a:buFontTx/>
              <a:buNone/>
              <a:tabLst/>
              <a:defRPr/>
            </a:pPr>
            <a:r>
              <a:rPr lang="en-GB" dirty="0"/>
              <a:t>Increasingly, mutual legal assistance treaties require that states designate a central authority (generally the ministry of justice) to whom requests can be sent, thus providing an alternative to diplomatic channels. The judicial authorities of the requesting State can then communicate with the central authority directly.</a:t>
            </a:r>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GB" dirty="0"/>
          </a:p>
          <a:p>
            <a:pPr marL="0" marR="0" lvl="0" indent="0" algn="just" defTabSz="457200" rtl="0" eaLnBrk="0" fontAlgn="base" latinLnBrk="0" hangingPunct="0">
              <a:lnSpc>
                <a:spcPct val="100000"/>
              </a:lnSpc>
              <a:spcBef>
                <a:spcPct val="30000"/>
              </a:spcBef>
              <a:spcAft>
                <a:spcPct val="0"/>
              </a:spcAft>
              <a:buClrTx/>
              <a:buSzTx/>
              <a:buFontTx/>
              <a:buNone/>
              <a:tabLst/>
              <a:defRPr/>
            </a:pPr>
            <a:r>
              <a:rPr lang="en-GB" dirty="0"/>
              <a:t>Today, to an increasing degree, even more direct channels are being used, in that an official in the requesting State can send the request directly to the appropriate official of the other State. This tendency demonstrates the importance of a national central authority as a prerequisite for rendering mutual legal assistance more effective.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24</a:t>
            </a:fld>
            <a:endParaRPr lang="en-US"/>
          </a:p>
        </p:txBody>
      </p:sp>
    </p:spTree>
    <p:extLst>
      <p:ext uri="{BB962C8B-B14F-4D97-AF65-F5344CB8AC3E}">
        <p14:creationId xmlns:p14="http://schemas.microsoft.com/office/powerpoint/2010/main" val="255811230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a.)</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25</a:t>
            </a:fld>
            <a:endParaRPr lang="en-US"/>
          </a:p>
        </p:txBody>
      </p:sp>
    </p:spTree>
    <p:extLst>
      <p:ext uri="{BB962C8B-B14F-4D97-AF65-F5344CB8AC3E}">
        <p14:creationId xmlns:p14="http://schemas.microsoft.com/office/powerpoint/2010/main" val="15229091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en-GB" dirty="0"/>
              <a:t>The </a:t>
            </a:r>
            <a:r>
              <a:rPr lang="en-GB" b="1" dirty="0">
                <a:solidFill>
                  <a:srgbClr val="696969"/>
                </a:solidFill>
                <a:effectLst/>
              </a:rPr>
              <a:t>Convention on Cybercrime</a:t>
            </a:r>
            <a:r>
              <a:rPr lang="en-GB" dirty="0"/>
              <a:t> of the Council of Europe (CETS No.185), known as the Budapest Convention, is the only binding international instrument on this issue. It serves as a guideline for any country developing comprehensive national legislation against Cybercrime and as a framework for international cooperation between State Parties to this treaty.</a:t>
            </a:r>
          </a:p>
          <a:p>
            <a:pPr algn="just"/>
            <a:endParaRPr lang="en-GB" dirty="0"/>
          </a:p>
          <a:p>
            <a:pPr algn="just"/>
            <a:r>
              <a:rPr lang="en-GB" dirty="0"/>
              <a:t>The Convention is the first international treaty on crimes committed via the Internet and other computer networks, dealing particularly with infringements of copyright, computer-related fraud, child pornography and violations of network security. It also contains a series of powers and procedures such as the search of computer networks and interception.</a:t>
            </a:r>
          </a:p>
          <a:p>
            <a:pPr algn="just"/>
            <a:endParaRPr lang="en-GB" dirty="0"/>
          </a:p>
          <a:p>
            <a:pPr algn="just"/>
            <a:r>
              <a:rPr lang="en-GB" dirty="0"/>
              <a:t>Its main objective, set out in the preamble, is to pursue a common criminal policy aimed at the protection of society against cybercrime, especially by adopting appropriate legislation and fostering international co-operation.</a:t>
            </a:r>
          </a:p>
          <a:p>
            <a:pPr algn="just"/>
            <a:endParaRPr lang="en-GB" dirty="0"/>
          </a:p>
          <a:p>
            <a:pPr algn="just"/>
            <a:r>
              <a:rPr lang="en-GB" dirty="0"/>
              <a:t>The Budapest Convention is supplemented by a </a:t>
            </a:r>
            <a:r>
              <a:rPr lang="en-GB" b="1" dirty="0">
                <a:solidFill>
                  <a:srgbClr val="696969"/>
                </a:solidFill>
                <a:effectLst/>
              </a:rPr>
              <a:t>Protocol on Xenophobia and Racism</a:t>
            </a:r>
            <a:r>
              <a:rPr lang="en-GB" dirty="0"/>
              <a:t> committed through computer systems.</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26</a:t>
            </a:fld>
            <a:endParaRPr lang="en-US"/>
          </a:p>
        </p:txBody>
      </p:sp>
    </p:spTree>
    <p:extLst>
      <p:ext uri="{BB962C8B-B14F-4D97-AF65-F5344CB8AC3E}">
        <p14:creationId xmlns:p14="http://schemas.microsoft.com/office/powerpoint/2010/main" val="19090591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just" defTabSz="457200" rtl="0" eaLnBrk="0" fontAlgn="base" latinLnBrk="0" hangingPunct="0">
              <a:lnSpc>
                <a:spcPct val="100000"/>
              </a:lnSpc>
              <a:spcBef>
                <a:spcPct val="30000"/>
              </a:spcBef>
              <a:spcAft>
                <a:spcPct val="0"/>
              </a:spcAft>
              <a:buClrTx/>
              <a:buSzTx/>
              <a:buFontTx/>
              <a:buNone/>
              <a:tabLst/>
              <a:defRPr/>
            </a:pPr>
            <a:r>
              <a:rPr lang="en-GB" dirty="0">
                <a:effectLst/>
                <a:latin typeface="Arial" panose="020B0604020202020204" pitchFamily="34" charset="0"/>
              </a:rPr>
              <a:t>Chapter III of the Convention contains the provisions concerning traditional and computer crime-related mutual assistance as well as extradition rules. It covers traditional mutual assistance in two situations: where no legal basis (treaty, reciprocal legislation, etc.) exists between parties – in which case its provisions apply – and where such a basis exists – in which case the existing arrangements also apply to assistance under this Convention. Computer- or computer-related crime specific assistance applies to both situations and covers, subject to extra-conditions, the same range of procedural powers as defined in Chapter II. </a:t>
            </a:r>
          </a:p>
          <a:p>
            <a:pPr marL="0" marR="0" lvl="0" indent="0" algn="just" defTabSz="457200" rtl="0" eaLnBrk="0" fontAlgn="base" latinLnBrk="0" hangingPunct="0">
              <a:lnSpc>
                <a:spcPct val="100000"/>
              </a:lnSpc>
              <a:spcBef>
                <a:spcPct val="30000"/>
              </a:spcBef>
              <a:spcAft>
                <a:spcPct val="0"/>
              </a:spcAft>
              <a:buClrTx/>
              <a:buSzTx/>
              <a:buFontTx/>
              <a:buNone/>
              <a:tabLst/>
              <a:defRPr/>
            </a:pPr>
            <a:endParaRPr lang="en-GB" dirty="0">
              <a:effectLst/>
              <a:latin typeface="Arial" panose="020B0604020202020204" pitchFamily="34" charset="0"/>
            </a:endParaRPr>
          </a:p>
          <a:p>
            <a:pPr marL="0" marR="0" lvl="0" indent="0" algn="just" defTabSz="457200" rtl="0" eaLnBrk="0" fontAlgn="base" latinLnBrk="0" hangingPunct="0">
              <a:lnSpc>
                <a:spcPct val="100000"/>
              </a:lnSpc>
              <a:spcBef>
                <a:spcPct val="30000"/>
              </a:spcBef>
              <a:spcAft>
                <a:spcPct val="0"/>
              </a:spcAft>
              <a:buClrTx/>
              <a:buSzTx/>
              <a:buFontTx/>
              <a:buNone/>
              <a:tabLst/>
              <a:defRPr/>
            </a:pPr>
            <a:r>
              <a:rPr lang="en-GB" dirty="0">
                <a:effectLst/>
                <a:latin typeface="Arial" panose="020B0604020202020204" pitchFamily="34" charset="0"/>
              </a:rPr>
              <a:t>In addition, Chapter III contains a provision on a specific type of transborder access to stored computer data which does not require mutual assistance (with consent or where publicly available) and provides for the setting up of a 24/7 network for ensuring speedy assistance among the Parties.</a:t>
            </a:r>
            <a:endParaRPr lang="en-GB" dirty="0">
              <a:effectLst/>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27</a:t>
            </a:fld>
            <a:endParaRPr lang="en-US"/>
          </a:p>
        </p:txBody>
      </p:sp>
    </p:spTree>
    <p:extLst>
      <p:ext uri="{BB962C8B-B14F-4D97-AF65-F5344CB8AC3E}">
        <p14:creationId xmlns:p14="http://schemas.microsoft.com/office/powerpoint/2010/main" val="28067078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effectLst/>
                <a:latin typeface="Arial" panose="020B0604020202020204" pitchFamily="34" charset="0"/>
              </a:rPr>
              <a:t>The aim of the specific procedural powers is to provide for specific mechanisms in order to take effective and concerted international action in cases involving computer-related offences and evidence in electronic form.</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28</a:t>
            </a:fld>
            <a:endParaRPr lang="en-US"/>
          </a:p>
        </p:txBody>
      </p:sp>
    </p:spTree>
    <p:extLst>
      <p:ext uri="{BB962C8B-B14F-4D97-AF65-F5344CB8AC3E}">
        <p14:creationId xmlns:p14="http://schemas.microsoft.com/office/powerpoint/2010/main" val="36549860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Time allocated for delegates questions.</a:t>
            </a:r>
            <a:endParaRPr lang="en-GB" dirty="0"/>
          </a:p>
          <a:p>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29</a:t>
            </a:fld>
            <a:endParaRPr lang="en-US"/>
          </a:p>
        </p:txBody>
      </p:sp>
    </p:spTree>
    <p:extLst>
      <p:ext uri="{BB962C8B-B14F-4D97-AF65-F5344CB8AC3E}">
        <p14:creationId xmlns:p14="http://schemas.microsoft.com/office/powerpoint/2010/main" val="38349776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available general definitions of the cybercrime.</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31</a:t>
            </a:fld>
            <a:endParaRPr lang="en-US"/>
          </a:p>
        </p:txBody>
      </p:sp>
    </p:spTree>
    <p:extLst>
      <p:ext uri="{BB962C8B-B14F-4D97-AF65-F5344CB8AC3E}">
        <p14:creationId xmlns:p14="http://schemas.microsoft.com/office/powerpoint/2010/main" val="16711326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Council of Europe project GLACY published Manual on International cooperation on cybercrime and electronic evidence.</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32</a:t>
            </a:fld>
            <a:endParaRPr lang="en-US"/>
          </a:p>
        </p:txBody>
      </p:sp>
    </p:spTree>
    <p:extLst>
      <p:ext uri="{BB962C8B-B14F-4D97-AF65-F5344CB8AC3E}">
        <p14:creationId xmlns:p14="http://schemas.microsoft.com/office/powerpoint/2010/main" val="27617637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62500" lnSpcReduction="20000"/>
          </a:bodyPr>
          <a:lstStyle/>
          <a:p>
            <a:pPr algn="just"/>
            <a:r>
              <a:rPr lang="en-GB" sz="1800" b="0" i="0" u="none" strike="noStrike" baseline="0" dirty="0">
                <a:latin typeface="Arial" panose="020B0604020202020204" pitchFamily="34" charset="0"/>
              </a:rPr>
              <a:t>Convention Chapter II, Section 1 (substantive law issues), covers both criminalisation provisions and other connected provisions in the area of computer- or computer-related crime: it first defines 9 offences grouped in 4 different categories, then deals with ancillary liability and sanctions.</a:t>
            </a:r>
          </a:p>
          <a:p>
            <a:pPr algn="just"/>
            <a:endParaRPr lang="en-GB" sz="1800" b="0" i="0" u="none" strike="noStrike" baseline="0" dirty="0">
              <a:latin typeface="Arial" panose="020B0604020202020204" pitchFamily="34" charset="0"/>
            </a:endParaRPr>
          </a:p>
          <a:p>
            <a:pPr algn="just"/>
            <a:r>
              <a:rPr lang="en-GB" sz="1800" b="0" i="0" u="none" strike="noStrike" baseline="0" dirty="0">
                <a:latin typeface="Arial,Bold"/>
              </a:rPr>
              <a:t>Offences against the confidentiality, integrity and availability of computer data and systems </a:t>
            </a:r>
            <a:r>
              <a:rPr lang="en-GB" sz="1800" b="0" i="0" u="none" strike="noStrike" baseline="0" dirty="0">
                <a:latin typeface="Arial" panose="020B0604020202020204" pitchFamily="34" charset="0"/>
              </a:rPr>
              <a:t>are intended to protect the confidentiality, integrity and availability of computer systems or data and not to criminalise legitimate and common activities inherent in the design of networks, or legitimate and common operating or commercial practices.</a:t>
            </a:r>
          </a:p>
          <a:p>
            <a:pPr algn="just"/>
            <a:endParaRPr lang="en-GB" sz="1800" b="0" i="0" u="none" strike="noStrike" baseline="0" dirty="0">
              <a:latin typeface="Arial" panose="020B0604020202020204" pitchFamily="34" charset="0"/>
            </a:endParaRPr>
          </a:p>
          <a:p>
            <a:pPr algn="just"/>
            <a:r>
              <a:rPr lang="en-GB" sz="1800" b="0" i="0" u="none" strike="noStrike" baseline="0" dirty="0">
                <a:latin typeface="Arial,Bold"/>
              </a:rPr>
              <a:t>Computer-related offences</a:t>
            </a:r>
            <a:r>
              <a:rPr lang="en-GB" sz="1800" b="1" i="0" u="none" strike="noStrike" baseline="0" dirty="0">
                <a:latin typeface="Arial,Bold"/>
              </a:rPr>
              <a:t> </a:t>
            </a:r>
            <a:r>
              <a:rPr lang="en-GB" sz="1800" b="0" i="0" u="none" strike="noStrike" baseline="0" dirty="0">
                <a:latin typeface="Arial" panose="020B0604020202020204" pitchFamily="34" charset="0"/>
              </a:rPr>
              <a:t>relate to ordinary crimes that are frequently committed through the use of a computer system. Most States already have criminalised these ordinary crimes, and their existing laws may or may not be sufficiently broad to extend to situations involving computer networks (for example, existing child pornography laws of some States may not extend to electronic images). Therefore, in the course of implementing these articles, States must examine their existing laws to determine whether they apply to situations in which computer systems or networks are involved. If existing offences already cover such conduct, there is no requirement to amend existing offences or enact new ones.</a:t>
            </a:r>
          </a:p>
          <a:p>
            <a:pPr algn="just"/>
            <a:endParaRPr lang="en-GB" sz="1800" b="0" i="0" u="none" strike="noStrike" baseline="0" dirty="0">
              <a:latin typeface="Arial" panose="020B0604020202020204" pitchFamily="34" charset="0"/>
            </a:endParaRPr>
          </a:p>
          <a:p>
            <a:pPr algn="just"/>
            <a:r>
              <a:rPr lang="en-GB" sz="1800" b="0" i="0" u="none" strike="noStrike" baseline="0" dirty="0">
                <a:latin typeface="Arial" panose="020B0604020202020204" pitchFamily="34" charset="0"/>
              </a:rPr>
              <a:t>However, evolving nature of computer and information technologies and its increasing use in everyday life has impact on criminal proceedings in the sense that more and more cases are having the component of use or abuse of ICT in its perpetration. Still, that does not mean that all of the crime is now a cybercrime.</a:t>
            </a:r>
          </a:p>
          <a:p>
            <a:pPr algn="just"/>
            <a:endParaRPr lang="en-GB" sz="1800" b="0" i="0" u="none" strike="noStrike" baseline="0" dirty="0">
              <a:latin typeface="Arial" panose="020B0604020202020204" pitchFamily="34" charset="0"/>
            </a:endParaRPr>
          </a:p>
          <a:p>
            <a:pPr algn="just"/>
            <a:endParaRPr lang="en-GB" sz="1800" b="0" i="0" u="none" strike="noStrike" baseline="0" dirty="0">
              <a:latin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33</a:t>
            </a:fld>
            <a:endParaRPr lang="en-US"/>
          </a:p>
        </p:txBody>
      </p:sp>
    </p:spTree>
    <p:extLst>
      <p:ext uri="{BB962C8B-B14F-4D97-AF65-F5344CB8AC3E}">
        <p14:creationId xmlns:p14="http://schemas.microsoft.com/office/powerpoint/2010/main" val="8953713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During the Introductory Cybercrime Training for Prosecutors and Judges delegates should already have been acquainted with basic concepts of International Cooperation.  Part One of this session is devoted towards refreshing of hopefully already existing basic knowledge on the subject. </a:t>
            </a:r>
          </a:p>
          <a:p>
            <a:endParaRPr lang="en-US" dirty="0"/>
          </a:p>
          <a:p>
            <a:r>
              <a:rPr lang="en-US" dirty="0"/>
              <a:t>However, it may occur that some of the delegates have not been present during the Introductory training. Thus, expert should be aware of this possibility and ready to repeat some of the most important principles from that training during this session. </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a:t>
            </a:fld>
            <a:endParaRPr lang="en-US"/>
          </a:p>
        </p:txBody>
      </p:sp>
    </p:spTree>
    <p:extLst>
      <p:ext uri="{BB962C8B-B14F-4D97-AF65-F5344CB8AC3E}">
        <p14:creationId xmlns:p14="http://schemas.microsoft.com/office/powerpoint/2010/main" val="17871822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lgn="just"/>
            <a:r>
              <a:rPr lang="en-US" sz="1800" b="0" i="0" u="none" strike="noStrike" baseline="0" dirty="0">
                <a:latin typeface="Arial" panose="020B0604020202020204" pitchFamily="34" charset="0"/>
              </a:rPr>
              <a:t>Slide represents graphical presentations of the criminal acts within each of the groups, as stipulated by the Cybercrime Convention of the Council of Europe.</a:t>
            </a:r>
            <a:endParaRPr lang="en-GB" sz="1800" b="0" i="0" u="none" strike="noStrike" baseline="0" dirty="0">
              <a:latin typeface="Arial" panose="020B0604020202020204" pitchFamily="34" charset="0"/>
            </a:endParaRP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34</a:t>
            </a:fld>
            <a:endParaRPr lang="en-US"/>
          </a:p>
        </p:txBody>
      </p:sp>
    </p:spTree>
    <p:extLst>
      <p:ext uri="{BB962C8B-B14F-4D97-AF65-F5344CB8AC3E}">
        <p14:creationId xmlns:p14="http://schemas.microsoft.com/office/powerpoint/2010/main" val="182741865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b="0" dirty="0"/>
              <a:t>Digital evidence or electronic evidence is any probative information stored or transmitted in digital form that a party to a court case may use at trial. Before accepting digital evidence a court will determine if the evidence is relevant, whether it is authentic, if it is hearsay and whether a copy is acceptable or the original is required.</a:t>
            </a:r>
          </a:p>
          <a:p>
            <a:pPr algn="just"/>
            <a:endParaRPr lang="en-GB" b="0" dirty="0"/>
          </a:p>
          <a:p>
            <a:pPr algn="just"/>
            <a:r>
              <a:rPr lang="en-GB" b="0" dirty="0"/>
              <a:t>The use of digital evidence has increased in the past few decades as courts have allowed the use of e-mails, digital photographs, ATM transaction logs, word processing documents, instant message histories, files saved from accounting programs, spreadsheets, internet browser histories, databases, the contents of computer memory, computer backups, computer printouts, Global Positioning System tracks, logs from a hotel’s electronic door locks, and digital video or audio files.</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35</a:t>
            </a:fld>
            <a:endParaRPr lang="en-US"/>
          </a:p>
        </p:txBody>
      </p:sp>
    </p:spTree>
    <p:extLst>
      <p:ext uri="{BB962C8B-B14F-4D97-AF65-F5344CB8AC3E}">
        <p14:creationId xmlns:p14="http://schemas.microsoft.com/office/powerpoint/2010/main" val="189534129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GB" dirty="0">
                <a:effectLst/>
                <a:latin typeface="Arial" panose="020B0604020202020204" pitchFamily="34" charset="0"/>
              </a:rPr>
              <a:t>Electronic evidence is derived from electronic devices such as computers and their peripheral apparatus, computer networks, mobile telephones, digital cameras and other portable equipment(including data storage devices),as well as from the Internet.</a:t>
            </a:r>
          </a:p>
          <a:p>
            <a:pPr algn="just"/>
            <a:endParaRPr lang="en-GB" dirty="0">
              <a:effectLst/>
              <a:latin typeface="Arial" panose="020B0604020202020204" pitchFamily="34" charset="0"/>
            </a:endParaRPr>
          </a:p>
          <a:p>
            <a:pPr algn="just"/>
            <a:r>
              <a:rPr lang="en-GB" dirty="0">
                <a:effectLst/>
                <a:latin typeface="Arial" panose="020B0604020202020204" pitchFamily="34" charset="0"/>
              </a:rPr>
              <a:t>The information it contains does not possess an independent physical form. However, in many ways, electronic evidence is no different from traditional evidence in that the party introducing it into legal proceedings must be able to demonstrate that it reflects the same set of circumstances and factual information as it did at the time of the offence. In other words, they must be able to show that no changes, deletions, additions or other alterations have (or might have) taken place.</a:t>
            </a:r>
          </a:p>
          <a:p>
            <a:pPr algn="just"/>
            <a:endParaRPr lang="en-GB" dirty="0">
              <a:effectLst/>
              <a:latin typeface="Arial" panose="020B0604020202020204" pitchFamily="34" charset="0"/>
            </a:endParaRPr>
          </a:p>
          <a:p>
            <a:pPr algn="just"/>
            <a:r>
              <a:rPr lang="en-GB" dirty="0">
                <a:effectLst/>
                <a:latin typeface="Arial" panose="020B0604020202020204" pitchFamily="34" charset="0"/>
              </a:rPr>
              <a:t>The intangible nature of any data and information stored in electronic form makes it much easier to manipulate and more prone to alteration than traditional forms of evidence. This has created special challenges for the justice system, which requires that such data be handled in a particular way to ensure the integrity of the evidence it offers.</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36</a:t>
            </a:fld>
            <a:endParaRPr lang="en-US"/>
          </a:p>
        </p:txBody>
      </p:sp>
    </p:spTree>
    <p:extLst>
      <p:ext uri="{BB962C8B-B14F-4D97-AF65-F5344CB8AC3E}">
        <p14:creationId xmlns:p14="http://schemas.microsoft.com/office/powerpoint/2010/main" val="23440514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err="1"/>
              <a:t>b.</a:t>
            </a:r>
            <a:r>
              <a:rPr lang="en-US" dirty="0"/>
              <a:t>)</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38</a:t>
            </a:fld>
            <a:endParaRPr lang="en-US"/>
          </a:p>
        </p:txBody>
      </p:sp>
    </p:spTree>
    <p:extLst>
      <p:ext uri="{BB962C8B-B14F-4D97-AF65-F5344CB8AC3E}">
        <p14:creationId xmlns:p14="http://schemas.microsoft.com/office/powerpoint/2010/main" val="152290911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Electronic evidence are exposed to similar but significantly more important challenges for its finding, acquisition, analysis and use during course of criminal proceedings. Next slides will cover some of the important aspects of it.</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39</a:t>
            </a:fld>
            <a:endParaRPr lang="en-US"/>
          </a:p>
        </p:txBody>
      </p:sp>
    </p:spTree>
    <p:extLst>
      <p:ext uri="{BB962C8B-B14F-4D97-AF65-F5344CB8AC3E}">
        <p14:creationId xmlns:p14="http://schemas.microsoft.com/office/powerpoint/2010/main" val="322158058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Speed is crucial for finding and acquisition of the electronic evidence. Different countries have different rules regarding keeping and storage of the electronic evidence. Some countries do have data retention regime while others do not. However it may be, it should not be taken for granted that electronic evidence will be possible for acquisition for indefinite period of time. On the contrary, it should be understood that as fast as possible action should be undertaken for securing of it.</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40</a:t>
            </a:fld>
            <a:endParaRPr lang="en-US"/>
          </a:p>
        </p:txBody>
      </p:sp>
    </p:spTree>
    <p:extLst>
      <p:ext uri="{BB962C8B-B14F-4D97-AF65-F5344CB8AC3E}">
        <p14:creationId xmlns:p14="http://schemas.microsoft.com/office/powerpoint/2010/main" val="243099555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Time can be neglected as important part of the cybercrime investigation and electronic evidence finding and acquisition. There are 24 time zones in the world and maximum time difference can be up to 12 hours. Having on mind that one second can make difference between one and another user of dynamic IP address, it is of crucial importance that exact time of perpetration of the crime has been established properly.</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41</a:t>
            </a:fld>
            <a:endParaRPr lang="en-US"/>
          </a:p>
        </p:txBody>
      </p:sp>
    </p:spTree>
    <p:extLst>
      <p:ext uri="{BB962C8B-B14F-4D97-AF65-F5344CB8AC3E}">
        <p14:creationId xmlns:p14="http://schemas.microsoft.com/office/powerpoint/2010/main" val="350621564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Electronic evidence has a source. Source is computer executing computer program used by human. Connection between them must be established in order to identify the true suspect, later defendant. Paramount importance is that this process is undertaken in accordance to procedural laws in place. If not, whole proceeding is under jeopardy of being abolished on second or later instance of appeal.</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42</a:t>
            </a:fld>
            <a:endParaRPr lang="en-US"/>
          </a:p>
        </p:txBody>
      </p:sp>
    </p:spTree>
    <p:extLst>
      <p:ext uri="{BB962C8B-B14F-4D97-AF65-F5344CB8AC3E}">
        <p14:creationId xmlns:p14="http://schemas.microsoft.com/office/powerpoint/2010/main" val="289745556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World in 2020 has 195 countries and number of different legal systems. Criminal justice systems are complex, and now-days can be not only classical ones like Common or Civil law, but hybrid as well combining different procedures from number of systems. In the International cooperation this fact should be additionally observed and examined.</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43</a:t>
            </a:fld>
            <a:endParaRPr lang="en-US"/>
          </a:p>
        </p:txBody>
      </p:sp>
    </p:spTree>
    <p:extLst>
      <p:ext uri="{BB962C8B-B14F-4D97-AF65-F5344CB8AC3E}">
        <p14:creationId xmlns:p14="http://schemas.microsoft.com/office/powerpoint/2010/main" val="34384957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c.)</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44</a:t>
            </a:fld>
            <a:endParaRPr lang="en-US"/>
          </a:p>
        </p:txBody>
      </p:sp>
    </p:spTree>
    <p:extLst>
      <p:ext uri="{BB962C8B-B14F-4D97-AF65-F5344CB8AC3E}">
        <p14:creationId xmlns:p14="http://schemas.microsoft.com/office/powerpoint/2010/main" val="34206564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Difficult questions are, in fact, basic questions about mutual legal assistance in criminal matters. Expert should present them as a preface to the ensuing proceedings which will occur. </a:t>
            </a:r>
          </a:p>
          <a:p>
            <a:pPr algn="just"/>
            <a:endParaRPr lang="en-US" dirty="0"/>
          </a:p>
          <a:p>
            <a:pPr algn="just"/>
            <a:r>
              <a:rPr lang="en-US" dirty="0"/>
              <a:t>In MLA proceedings, like in domestic investigations, competent authorities will be faced with questions about territorial, authority and inner-authority jurisdiction or competence of the conducting authority/authorities. As in many countries, place of the perpetration will be the defining fact for establishing proper competency. </a:t>
            </a:r>
          </a:p>
          <a:p>
            <a:pPr algn="just"/>
            <a:endParaRPr lang="en-US" dirty="0"/>
          </a:p>
          <a:p>
            <a:pPr algn="just"/>
            <a:r>
              <a:rPr lang="en-US" dirty="0"/>
              <a:t>Delegates should be aware that there are certain difficulties regarding investigations which are exceeding domestic borders. They can be limiting factor like need for cross-border investigation and access to the place of storage of data in the ”cloud” technical environment explained during the electronic evidence session in Introductory training.</a:t>
            </a:r>
          </a:p>
          <a:p>
            <a:pPr algn="just"/>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6</a:t>
            </a:fld>
            <a:endParaRPr lang="en-US"/>
          </a:p>
        </p:txBody>
      </p:sp>
    </p:spTree>
    <p:extLst>
      <p:ext uri="{BB962C8B-B14F-4D97-AF65-F5344CB8AC3E}">
        <p14:creationId xmlns:p14="http://schemas.microsoft.com/office/powerpoint/2010/main" val="350571989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Following slides are explaining some aspects of the International cooperation in most present capacities today.</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46</a:t>
            </a:fld>
            <a:endParaRPr lang="en-US"/>
          </a:p>
        </p:txBody>
      </p:sp>
    </p:spTree>
    <p:extLst>
      <p:ext uri="{BB962C8B-B14F-4D97-AF65-F5344CB8AC3E}">
        <p14:creationId xmlns:p14="http://schemas.microsoft.com/office/powerpoint/2010/main" val="359953528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Formal cooperation is most present form of the international cooperation. It has its positive and negative aspects. </a:t>
            </a:r>
          </a:p>
          <a:p>
            <a:pPr algn="just"/>
            <a:endParaRPr lang="en-US" dirty="0"/>
          </a:p>
          <a:p>
            <a:pPr algn="just"/>
            <a:r>
              <a:rPr lang="en-US" dirty="0"/>
              <a:t>However, it seems that negative aspects are overweighting positive ones and that they are more of the problem than of a solution today.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47</a:t>
            </a:fld>
            <a:endParaRPr lang="en-US"/>
          </a:p>
        </p:txBody>
      </p:sp>
    </p:spTree>
    <p:extLst>
      <p:ext uri="{BB962C8B-B14F-4D97-AF65-F5344CB8AC3E}">
        <p14:creationId xmlns:p14="http://schemas.microsoft.com/office/powerpoint/2010/main" val="206967574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Quasi-informal cooperation is rather popular amongst the LEA and prosecution since it uses channels of the communication which are formally set but without necessity for acquiring different approvals or orders by different directly or connected competent authorities. </a:t>
            </a:r>
          </a:p>
          <a:p>
            <a:pPr algn="just"/>
            <a:endParaRPr lang="en-US" dirty="0"/>
          </a:p>
          <a:p>
            <a:pPr algn="just"/>
            <a:r>
              <a:rPr lang="en-US" dirty="0"/>
              <a:t>However, question of admissibility of the evidence can be an issue later in proceedings.</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48</a:t>
            </a:fld>
            <a:endParaRPr lang="en-US"/>
          </a:p>
        </p:txBody>
      </p:sp>
    </p:spTree>
    <p:extLst>
      <p:ext uri="{BB962C8B-B14F-4D97-AF65-F5344CB8AC3E}">
        <p14:creationId xmlns:p14="http://schemas.microsoft.com/office/powerpoint/2010/main" val="144187546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Informal cooperation is usually the beginning of all cybercrime investigations both on domestic and international level. </a:t>
            </a:r>
          </a:p>
          <a:p>
            <a:pPr algn="just"/>
            <a:endParaRPr lang="en-US" dirty="0"/>
          </a:p>
          <a:p>
            <a:pPr algn="just"/>
            <a:r>
              <a:rPr lang="en-US" dirty="0"/>
              <a:t>However, it has numerous negative aspects which should be addressed.</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49</a:t>
            </a:fld>
            <a:endParaRPr lang="en-US"/>
          </a:p>
        </p:txBody>
      </p:sp>
    </p:spTree>
    <p:extLst>
      <p:ext uri="{BB962C8B-B14F-4D97-AF65-F5344CB8AC3E}">
        <p14:creationId xmlns:p14="http://schemas.microsoft.com/office/powerpoint/2010/main" val="11487646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Public-private sector cooperation in cybercrime regarding international aspects of the crime is extremely important component of the investigation and main trial phase. Private sector providers of the services connected to the information-communication technologies (ICT) are the principle holders of most useful information for the crime investigators, prosecutors and judges. </a:t>
            </a:r>
          </a:p>
          <a:p>
            <a:endParaRPr lang="en-US" dirty="0"/>
          </a:p>
          <a:p>
            <a:r>
              <a:rPr lang="en-US" dirty="0"/>
              <a:t>Cooperation with them in finding the ways how to expedite cooperation and how to make it more precise and useful is of the very high importance if speed in detection and acquisition of the evidence wants to be achieved. Thus, within legal boundaries, all forms of such cooperation should be explored and established not only on the based on coercive measures and orders but on the voluntary agreements and similar forms of cooperation.</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50</a:t>
            </a:fld>
            <a:endParaRPr lang="en-US"/>
          </a:p>
        </p:txBody>
      </p:sp>
    </p:spTree>
    <p:extLst>
      <p:ext uri="{BB962C8B-B14F-4D97-AF65-F5344CB8AC3E}">
        <p14:creationId xmlns:p14="http://schemas.microsoft.com/office/powerpoint/2010/main" val="383395061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just"/>
            <a:r>
              <a:rPr lang="en-US" dirty="0"/>
              <a:t>Supporting documents for this exercise are located in the presentation folder. Aim of this part of the session is to engage delegates into analysis of the presented case facts and to support them in presenting the conclusions based on the Budapest Convention articles on international legal assistance.</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53</a:t>
            </a:fld>
            <a:endParaRPr lang="en-US"/>
          </a:p>
        </p:txBody>
      </p:sp>
    </p:spTree>
    <p:extLst>
      <p:ext uri="{BB962C8B-B14F-4D97-AF65-F5344CB8AC3E}">
        <p14:creationId xmlns:p14="http://schemas.microsoft.com/office/powerpoint/2010/main" val="224820143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Expert should check with the delegates are the goals of the session fulfilled. </a:t>
            </a:r>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59</a:t>
            </a:fld>
            <a:endParaRPr lang="en-US"/>
          </a:p>
        </p:txBody>
      </p:sp>
    </p:spTree>
    <p:extLst>
      <p:ext uri="{BB962C8B-B14F-4D97-AF65-F5344CB8AC3E}">
        <p14:creationId xmlns:p14="http://schemas.microsoft.com/office/powerpoint/2010/main" val="24999641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are many International organizations which are trying to find adequate approach to the phenomenon of the cybercrime. Following six are the ones with most important tools or initiatives.</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7</a:t>
            </a:fld>
            <a:endParaRPr lang="en-US"/>
          </a:p>
        </p:txBody>
      </p:sp>
    </p:spTree>
    <p:extLst>
      <p:ext uri="{BB962C8B-B14F-4D97-AF65-F5344CB8AC3E}">
        <p14:creationId xmlns:p14="http://schemas.microsoft.com/office/powerpoint/2010/main" val="6318838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0" fontAlgn="base" latinLnBrk="0" hangingPunct="0">
              <a:lnSpc>
                <a:spcPct val="100000"/>
              </a:lnSpc>
              <a:spcBef>
                <a:spcPct val="30000"/>
              </a:spcBef>
              <a:spcAft>
                <a:spcPct val="0"/>
              </a:spcAft>
              <a:buClrTx/>
              <a:buSzTx/>
              <a:buFontTx/>
              <a:buNone/>
              <a:tabLst/>
              <a:defRPr/>
            </a:pPr>
            <a:r>
              <a:rPr lang="en-US" dirty="0"/>
              <a:t>Short description of INTERPOL membership base, objectives and cybercrime </a:t>
            </a:r>
            <a:r>
              <a:rPr lang="en-US" dirty="0" err="1"/>
              <a:t>programmes</a:t>
            </a:r>
            <a:r>
              <a:rPr lang="en-US" dirty="0"/>
              <a:t>.</a:t>
            </a:r>
          </a:p>
          <a:p>
            <a:endParaRPr lang="en-US" dirty="0"/>
          </a:p>
          <a:p>
            <a:r>
              <a:rPr lang="en-GB" dirty="0"/>
              <a:t>The </a:t>
            </a:r>
            <a:r>
              <a:rPr lang="en-GB" dirty="0">
                <a:hlinkClick r:id="rId3"/>
              </a:rPr>
              <a:t>General Secretariat</a:t>
            </a:r>
            <a:r>
              <a:rPr lang="en-GB" dirty="0"/>
              <a:t> coordinates day-to-day activities to fight a range of crimes. Run by the </a:t>
            </a:r>
            <a:r>
              <a:rPr lang="en-GB" dirty="0">
                <a:hlinkClick r:id="rId4"/>
              </a:rPr>
              <a:t>Secretary General</a:t>
            </a:r>
            <a:r>
              <a:rPr lang="en-GB" dirty="0"/>
              <a:t>, it is staffed by both police and civilians and comprises a headquarters in Lyon, a global complex for innovation in Singapore and several satellite offices in different regions.</a:t>
            </a:r>
          </a:p>
          <a:p>
            <a:endParaRPr lang="en-GB" dirty="0"/>
          </a:p>
          <a:p>
            <a:r>
              <a:rPr lang="en-GB" dirty="0"/>
              <a:t>In each country, an INTERPOL </a:t>
            </a:r>
            <a:r>
              <a:rPr lang="en-GB" dirty="0">
                <a:hlinkClick r:id="rId5"/>
              </a:rPr>
              <a:t>National Central Bureau (NCB)</a:t>
            </a:r>
            <a:r>
              <a:rPr lang="en-GB" dirty="0"/>
              <a:t> provides the central point of contact for the General Secretariat and other NCBs. An NCB is run by national police officials and usually sits in the government ministry responsible for policing.</a:t>
            </a:r>
          </a:p>
          <a:p>
            <a:endParaRPr lang="en-GB" dirty="0"/>
          </a:p>
          <a:p>
            <a:r>
              <a:rPr lang="en-GB" dirty="0"/>
              <a:t>The </a:t>
            </a:r>
            <a:r>
              <a:rPr lang="en-GB" dirty="0">
                <a:hlinkClick r:id="rId6"/>
              </a:rPr>
              <a:t>General Assembly</a:t>
            </a:r>
            <a:r>
              <a:rPr lang="en-GB" dirty="0"/>
              <a:t> is governing body and it brings all countries together once a year to take decisions.</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8</a:t>
            </a:fld>
            <a:endParaRPr lang="en-US"/>
          </a:p>
        </p:txBody>
      </p:sp>
    </p:spTree>
    <p:extLst>
      <p:ext uri="{BB962C8B-B14F-4D97-AF65-F5344CB8AC3E}">
        <p14:creationId xmlns:p14="http://schemas.microsoft.com/office/powerpoint/2010/main" val="39096167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European Union is devoting significant resources towards suppression of the cybercrime. Legal framework of E.U. is in place and developing following contemporary cybercrime threats and trends.</a:t>
            </a:r>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9</a:t>
            </a:fld>
            <a:endParaRPr lang="en-US"/>
          </a:p>
        </p:txBody>
      </p:sp>
    </p:spTree>
    <p:extLst>
      <p:ext uri="{BB962C8B-B14F-4D97-AF65-F5344CB8AC3E}">
        <p14:creationId xmlns:p14="http://schemas.microsoft.com/office/powerpoint/2010/main" val="26901835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pPr algn="just"/>
            <a:r>
              <a:rPr lang="en-US" dirty="0"/>
              <a:t>EUROPOL is important facilitator of police to police cooperation amongst E.U. member states and others who signed the cooperation agreement with this agency.</a:t>
            </a:r>
          </a:p>
          <a:p>
            <a:pPr algn="just"/>
            <a:endParaRPr lang="en-GB" dirty="0"/>
          </a:p>
          <a:p>
            <a:pPr algn="just"/>
            <a:r>
              <a:rPr lang="en-GB" dirty="0"/>
              <a:t>Headquartered in The Hague, the Netherlands, supporting the 27 EU Member States in their fight against terrorism, cybercrime and other serious and organised forms of crime. It works with many non-EU partner states and international organisations.</a:t>
            </a:r>
          </a:p>
          <a:p>
            <a:pPr algn="just"/>
            <a:endParaRPr lang="en-GB" dirty="0"/>
          </a:p>
          <a:p>
            <a:pPr algn="just"/>
            <a:r>
              <a:rPr lang="en-GB" dirty="0"/>
              <a:t>EUROPOL offers a unique range of services and to serve as a:</a:t>
            </a:r>
          </a:p>
          <a:p>
            <a:pPr algn="just">
              <a:buFont typeface="Arial" panose="020B0604020202020204" pitchFamily="34" charset="0"/>
              <a:buChar char="•"/>
            </a:pPr>
            <a:r>
              <a:rPr lang="en-GB" dirty="0"/>
              <a:t>support centre for law enforcement operations;</a:t>
            </a:r>
          </a:p>
          <a:p>
            <a:pPr algn="just">
              <a:buFont typeface="Arial" panose="020B0604020202020204" pitchFamily="34" charset="0"/>
              <a:buChar char="•"/>
            </a:pPr>
            <a:r>
              <a:rPr lang="en-GB" dirty="0"/>
              <a:t>hub for information on criminal activities;</a:t>
            </a:r>
          </a:p>
          <a:p>
            <a:pPr algn="just">
              <a:buFont typeface="Arial" panose="020B0604020202020204" pitchFamily="34" charset="0"/>
              <a:buChar char="•"/>
            </a:pPr>
            <a:r>
              <a:rPr lang="en-GB" dirty="0"/>
              <a:t>centre for law enforcement expertise.</a:t>
            </a:r>
          </a:p>
          <a:p>
            <a:pPr algn="just"/>
            <a:endParaRPr lang="en-GB" b="1" u="none" dirty="0"/>
          </a:p>
          <a:p>
            <a:pPr algn="just"/>
            <a:r>
              <a:rPr lang="en-GB" b="1" u="none" dirty="0"/>
              <a:t>EUROPOL IN NUMBERS</a:t>
            </a:r>
          </a:p>
          <a:p>
            <a:pPr algn="just">
              <a:buFont typeface="Arial" panose="020B0604020202020204" pitchFamily="34" charset="0"/>
              <a:buChar char="•"/>
            </a:pPr>
            <a:r>
              <a:rPr lang="en-GB" u="none" dirty="0"/>
              <a:t>More than 1000 staff</a:t>
            </a:r>
          </a:p>
          <a:p>
            <a:pPr algn="just">
              <a:buFont typeface="Arial" panose="020B0604020202020204" pitchFamily="34" charset="0"/>
              <a:buChar char="•"/>
            </a:pPr>
            <a:r>
              <a:rPr lang="en-GB" dirty="0"/>
              <a:t>220 Europol Liaison Officers</a:t>
            </a:r>
          </a:p>
          <a:p>
            <a:pPr algn="just">
              <a:buFont typeface="Arial" panose="020B0604020202020204" pitchFamily="34" charset="0"/>
              <a:buChar char="•"/>
            </a:pPr>
            <a:r>
              <a:rPr lang="en-GB" dirty="0"/>
              <a:t>Around 100 crime analysts</a:t>
            </a:r>
          </a:p>
          <a:p>
            <a:pPr algn="just">
              <a:buFont typeface="Arial" panose="020B0604020202020204" pitchFamily="34" charset="0"/>
              <a:buChar char="•"/>
            </a:pPr>
            <a:r>
              <a:rPr lang="en-GB" dirty="0"/>
              <a:t>Supporting over 40 000 international investigations each year </a:t>
            </a:r>
          </a:p>
          <a:p>
            <a:pPr algn="just">
              <a:buFont typeface="Arial" panose="020B0604020202020204" pitchFamily="34" charset="0"/>
              <a:buChar char="•"/>
            </a:pPr>
            <a:endParaRPr lang="en-GB" dirty="0"/>
          </a:p>
          <a:p>
            <a:pPr algn="just"/>
            <a:r>
              <a:rPr lang="en-GB" dirty="0"/>
              <a:t>Analysis is at the core of its activities. EUROPOL produces regular assessments that offer comprehensive, forward-looking analyses of crime and terrorism in the EU, including the:</a:t>
            </a:r>
          </a:p>
          <a:p>
            <a:pPr algn="just"/>
            <a:endParaRPr lang="en-GB" dirty="0"/>
          </a:p>
          <a:p>
            <a:pPr algn="just">
              <a:buFont typeface="Arial" panose="020B0604020202020204" pitchFamily="34" charset="0"/>
              <a:buChar char="•"/>
            </a:pPr>
            <a:r>
              <a:rPr lang="en-GB" dirty="0">
                <a:hlinkClick r:id="rId3"/>
              </a:rPr>
              <a:t>EU Serious and Organised Crime Threat Assessment (SOCTA)</a:t>
            </a:r>
            <a:r>
              <a:rPr lang="en-GB" dirty="0"/>
              <a:t>, which updates Europe’s law enforcement community and decision-makers on developments in serious and organised crime and the threats it poses;</a:t>
            </a:r>
          </a:p>
          <a:p>
            <a:pPr algn="just">
              <a:buFont typeface="Arial" panose="020B0604020202020204" pitchFamily="34" charset="0"/>
              <a:buChar char="•"/>
            </a:pPr>
            <a:r>
              <a:rPr lang="en-GB" dirty="0">
                <a:hlinkClick r:id="rId4"/>
              </a:rPr>
              <a:t>EU Terrorism Situation and Trend Report (TE-SAT)</a:t>
            </a:r>
            <a:r>
              <a:rPr lang="en-GB" dirty="0"/>
              <a:t>, which gives a detailed account of the state of terrorism in the EU;</a:t>
            </a:r>
          </a:p>
          <a:p>
            <a:pPr algn="just">
              <a:buFont typeface="Arial" panose="020B0604020202020204" pitchFamily="34" charset="0"/>
              <a:buChar char="•"/>
            </a:pPr>
            <a:r>
              <a:rPr lang="en-GB" dirty="0">
                <a:hlinkClick r:id="rId5"/>
              </a:rPr>
              <a:t>Internet Organised Crime Threat Assessment (</a:t>
            </a:r>
            <a:r>
              <a:rPr lang="en-GB" dirty="0" err="1">
                <a:hlinkClick r:id="rId5"/>
              </a:rPr>
              <a:t>iOCTA</a:t>
            </a:r>
            <a:r>
              <a:rPr lang="en-GB" dirty="0">
                <a:hlinkClick r:id="rId5"/>
              </a:rPr>
              <a:t>),</a:t>
            </a:r>
            <a:r>
              <a:rPr lang="en-GB" dirty="0"/>
              <a:t> which reports on key findings and emerging threats and developments in cybercrime;</a:t>
            </a:r>
          </a:p>
          <a:p>
            <a:pPr algn="just">
              <a:buFont typeface="Arial" panose="020B0604020202020204" pitchFamily="34" charset="0"/>
              <a:buChar char="•"/>
            </a:pPr>
            <a:r>
              <a:rPr lang="en-GB" dirty="0">
                <a:hlinkClick r:id="rId6"/>
              </a:rPr>
              <a:t>Europol Review</a:t>
            </a:r>
            <a:r>
              <a:rPr lang="en-GB" dirty="0"/>
              <a:t>, an annual publication that details the progress that the agency and its partners has made in fighting crime.</a:t>
            </a:r>
          </a:p>
          <a:p>
            <a:pPr algn="just"/>
            <a:endParaRPr lang="en-US" dirty="0"/>
          </a:p>
          <a:p>
            <a:pPr algn="just"/>
            <a:r>
              <a:rPr lang="en-GB" b="1" dirty="0"/>
              <a:t>Europol set up the European Cybercrime Centre (EC3) in 2013 </a:t>
            </a:r>
            <a:r>
              <a:rPr lang="en-GB" dirty="0"/>
              <a:t>to strengthen the law enforcement response to cybercrime in the EU and thus to help protect European citizens, businesses and governments from online crime. Since its establishment, EC3 has made a significant contribution to the fight against cybercrime: it has been involved in tens of high-profile operations and hundreds on-the-spot operational-support deployments resulting in hundreds of arrests, and has analysed hundreds of thousands of files , the vast majority of which have proven to be malicious.</a:t>
            </a:r>
          </a:p>
          <a:p>
            <a:pPr algn="just"/>
            <a:endParaRPr lang="en-GB" dirty="0"/>
          </a:p>
          <a:p>
            <a:pPr algn="just"/>
            <a:r>
              <a:rPr lang="en-GB" dirty="0"/>
              <a:t>Each year, EC3 publishes the </a:t>
            </a:r>
            <a:r>
              <a:rPr lang="en-GB" dirty="0">
                <a:hlinkClick r:id="rId5"/>
              </a:rPr>
              <a:t>Internet Organised Crime Threat Assessment (IOCTA), </a:t>
            </a:r>
            <a:r>
              <a:rPr lang="en-GB" dirty="0"/>
              <a:t>its flagship strategic report on key findings and emerging threats and developments in cybercrime.</a:t>
            </a:r>
          </a:p>
          <a:p>
            <a:pPr algn="just"/>
            <a:endParaRPr lang="en-GB" dirty="0"/>
          </a:p>
          <a:p>
            <a:pPr algn="just"/>
            <a:r>
              <a:rPr lang="en-GB" dirty="0"/>
              <a:t>The IOCTA demonstrates how wide and varied cybercrime is and how EC3 is a key part of Europol’s, and the EU’s, response. EC3 takes a three-pronged approach to the fight against </a:t>
            </a:r>
            <a:r>
              <a:rPr lang="en-GB" dirty="0">
                <a:hlinkClick r:id="rId7"/>
              </a:rPr>
              <a:t>cybercrime</a:t>
            </a:r>
            <a:r>
              <a:rPr lang="en-GB" dirty="0"/>
              <a:t>: forensics, strategy and operations.</a:t>
            </a:r>
          </a:p>
          <a:p>
            <a:pPr algn="just"/>
            <a:endParaRPr lang="en-US"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10</a:t>
            </a:fld>
            <a:endParaRPr lang="en-US"/>
          </a:p>
        </p:txBody>
      </p:sp>
    </p:spTree>
    <p:extLst>
      <p:ext uri="{BB962C8B-B14F-4D97-AF65-F5344CB8AC3E}">
        <p14:creationId xmlns:p14="http://schemas.microsoft.com/office/powerpoint/2010/main" val="17594101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pPr algn="just"/>
            <a:r>
              <a:rPr lang="en-US" dirty="0"/>
              <a:t>EUROJUST is an agency of the European Union dealing with judicial co-operation in criminal matters among agencies of the member states. It is seated in Hague, Netherlands. </a:t>
            </a:r>
          </a:p>
          <a:p>
            <a:pPr algn="just"/>
            <a:endParaRPr lang="en-US" dirty="0"/>
          </a:p>
          <a:p>
            <a:pPr algn="just"/>
            <a:r>
              <a:rPr lang="en-GB" dirty="0"/>
              <a:t>European Council, in its Conclusion 46, agreed that a unit (Eurojust) should be set up, composed of national prosecutors, magistrates, or police officers of equivalent competence, detached from each Member State according to its own legal system.</a:t>
            </a:r>
          </a:p>
          <a:p>
            <a:pPr algn="just"/>
            <a:endParaRPr lang="en-GB" dirty="0"/>
          </a:p>
          <a:p>
            <a:pPr algn="just"/>
            <a:r>
              <a:rPr lang="en-GB" dirty="0"/>
              <a:t>On 14 December 2000, a provisional judicial cooperation unit was formed under the name Pro-Eurojust, operating from the Council building in Brussels. National Members were then called National Correspondents. This unit was the forerunner of Eurojust, the purpose of which was to be a sounding board of prosecutors from all Member States, and where Eurojust’s principles would be tried and tested.</a:t>
            </a:r>
          </a:p>
          <a:p>
            <a:pPr algn="just"/>
            <a:endParaRPr lang="en-GB" dirty="0"/>
          </a:p>
          <a:p>
            <a:pPr algn="just"/>
            <a:r>
              <a:rPr lang="en-GB" dirty="0"/>
              <a:t>Pro-Eurojust formally commenced operations on 1 March 2001.</a:t>
            </a:r>
          </a:p>
          <a:p>
            <a:pPr algn="just"/>
            <a:endParaRPr lang="en-GB" dirty="0"/>
          </a:p>
          <a:p>
            <a:pPr algn="just"/>
            <a:r>
              <a:rPr lang="en-GB" dirty="0"/>
              <a:t>European Council approved the new Council Decision on the Strengthening of Eurojust, which was ratified in December 2008 and published on 4 June 2009. The new Decision’s purpose was to enhance the operational capabilities of Eurojust, increase the exchange of information between the interested parties, facilitate and strengthen cooperation between national authorities and Eurojust, and strengthen and establish relationships with partners and third States.</a:t>
            </a:r>
          </a:p>
          <a:p>
            <a:pPr algn="just"/>
            <a:endParaRPr lang="en-GB" dirty="0"/>
          </a:p>
          <a:p>
            <a:pPr algn="just"/>
            <a:r>
              <a:rPr lang="en-GB" dirty="0"/>
              <a:t>The Lisbon Treaty contained an important chapter in the development of Eurojust in its Article 85, which mentions Eurojust and defines its mission,</a:t>
            </a:r>
            <a:r>
              <a:rPr lang="en-GB" i="1" dirty="0"/>
              <a:t> ‘to support and strengthen coordination and cooperation between national investigating and prosecuting authorities in relation to serious crime affecting two or more Member States […]’</a:t>
            </a:r>
            <a:r>
              <a:rPr lang="en-GB" dirty="0"/>
              <a:t>. </a:t>
            </a:r>
          </a:p>
          <a:p>
            <a:pPr algn="just"/>
            <a:endParaRPr lang="en-GB" dirty="0"/>
          </a:p>
          <a:p>
            <a:pPr algn="just"/>
            <a:r>
              <a:rPr lang="en-GB" dirty="0"/>
              <a:t>In July 2013, the European Commission submitted a proposal to the European Parliament and the Council for a new regulation on Eurojust to provide a ‘single and renovated legal framework for a new Agency for Criminal Justice Cooperation (Eurojust)’, the legal successor of Eurojust as established in 2002.</a:t>
            </a:r>
          </a:p>
          <a:p>
            <a:pPr algn="just"/>
            <a:endParaRPr lang="en-GB" dirty="0"/>
          </a:p>
          <a:p>
            <a:pPr algn="just"/>
            <a:r>
              <a:rPr lang="en-GB" dirty="0"/>
              <a:t>After extensive negotiations, the European Parliament and the Council adopted the </a:t>
            </a:r>
            <a:r>
              <a:rPr lang="en-GB" b="1" i="1" dirty="0">
                <a:hlinkClick r:id="rId3"/>
              </a:rPr>
              <a:t>Regulation on the European Union Agency for Criminal Justice Cooperation</a:t>
            </a:r>
            <a:r>
              <a:rPr lang="en-GB" dirty="0"/>
              <a:t> in November 2018. The Regulation established a new governance system, clarified the relationship between Eurojust and the European Public Prosecutor’s Office, prescribed a new data protection regime, adopted new rules for Eurojust’s external relations and strengthened the role of the European and national Parliaments in the democratic oversight of Eurojust’s activities. The application of the Regulation started on 12 December 2019.</a:t>
            </a:r>
          </a:p>
          <a:p>
            <a:pPr algn="just"/>
            <a:endParaRPr lang="en-GB" dirty="0"/>
          </a:p>
          <a:p>
            <a:pPr algn="just"/>
            <a:r>
              <a:rPr lang="en-GB" dirty="0"/>
              <a:t>After the withdrawal of the United Kingdom from the European Union on 31 January 2020, the number of National Desks is 26. </a:t>
            </a:r>
          </a:p>
          <a:p>
            <a:pPr algn="just"/>
            <a:endParaRPr lang="en-GB" dirty="0"/>
          </a:p>
        </p:txBody>
      </p:sp>
      <p:sp>
        <p:nvSpPr>
          <p:cNvPr id="4" name="Slide Number Placeholder 3"/>
          <p:cNvSpPr>
            <a:spLocks noGrp="1"/>
          </p:cNvSpPr>
          <p:nvPr>
            <p:ph type="sldNum" sz="quarter" idx="5"/>
          </p:nvPr>
        </p:nvSpPr>
        <p:spPr/>
        <p:txBody>
          <a:bodyPr/>
          <a:lstStyle/>
          <a:p>
            <a:pPr>
              <a:defRPr/>
            </a:pPr>
            <a:fld id="{26CF4C01-59D1-40AC-ABAA-0AE036E9F18B}" type="slidenum">
              <a:rPr lang="en-US" smtClean="0"/>
              <a:pPr>
                <a:defRPr/>
              </a:pPr>
              <a:t>11</a:t>
            </a:fld>
            <a:endParaRPr lang="en-US"/>
          </a:p>
        </p:txBody>
      </p:sp>
    </p:spTree>
    <p:extLst>
      <p:ext uri="{BB962C8B-B14F-4D97-AF65-F5344CB8AC3E}">
        <p14:creationId xmlns:p14="http://schemas.microsoft.com/office/powerpoint/2010/main" val="38314880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GB"/>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7F985A80-396C-432A-AED1-BB91A46A9726}" type="datetime1">
              <a:rPr lang="en-US" smtClean="0"/>
              <a:t>15-Nov-20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5BAC3DF9-EB27-4BC5-A9AA-9B5C3DCB30A7}" type="slidenum">
              <a:rPr lang="en-US"/>
              <a:pPr>
                <a:defRPr/>
              </a:pPr>
              <a:t>‹#›</a:t>
            </a:fld>
            <a:endParaRPr lang="en-US"/>
          </a:p>
        </p:txBody>
      </p:sp>
    </p:spTree>
    <p:extLst>
      <p:ext uri="{BB962C8B-B14F-4D97-AF65-F5344CB8AC3E}">
        <p14:creationId xmlns:p14="http://schemas.microsoft.com/office/powerpoint/2010/main" val="30413563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65D87E4E-3D49-4E25-B91F-1AF555572B9A}" type="datetime1">
              <a:rPr lang="en-US" smtClean="0"/>
              <a:t>15-Nov-20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58759AC-EF4E-4891-8C4E-2B6B0574FFCB}" type="slidenum">
              <a:rPr lang="en-US"/>
              <a:pPr>
                <a:defRPr/>
              </a:pPr>
              <a:t>‹#›</a:t>
            </a:fld>
            <a:endParaRPr lang="en-US"/>
          </a:p>
        </p:txBody>
      </p:sp>
    </p:spTree>
    <p:extLst>
      <p:ext uri="{BB962C8B-B14F-4D97-AF65-F5344CB8AC3E}">
        <p14:creationId xmlns:p14="http://schemas.microsoft.com/office/powerpoint/2010/main" val="31279942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1FA30660-A67E-4513-A4DA-263C7D4FFDA1}" type="datetime1">
              <a:rPr lang="en-US" smtClean="0"/>
              <a:t>15-Nov-20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B51468EF-0C7D-4815-977B-643162CBB358}" type="slidenum">
              <a:rPr lang="en-US"/>
              <a:pPr>
                <a:defRPr/>
              </a:pPr>
              <a:t>‹#›</a:t>
            </a:fld>
            <a:endParaRPr lang="en-US"/>
          </a:p>
        </p:txBody>
      </p:sp>
    </p:spTree>
    <p:extLst>
      <p:ext uri="{BB962C8B-B14F-4D97-AF65-F5344CB8AC3E}">
        <p14:creationId xmlns:p14="http://schemas.microsoft.com/office/powerpoint/2010/main" val="9524168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10"/>
          </p:nvPr>
        </p:nvSpPr>
        <p:spPr/>
        <p:txBody>
          <a:bodyPr/>
          <a:lstStyle>
            <a:lvl1pPr>
              <a:defRPr/>
            </a:lvl1pPr>
          </a:lstStyle>
          <a:p>
            <a:pPr>
              <a:defRPr/>
            </a:pPr>
            <a:fld id="{02A1A101-F5D9-4E0F-A2E3-31653A394A9B}" type="datetime1">
              <a:rPr lang="en-US" smtClean="0"/>
              <a:t>15-Nov-20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E62E50F-F83A-42AC-8BE7-462956D58F63}" type="slidenum">
              <a:rPr lang="en-US"/>
              <a:pPr>
                <a:defRPr/>
              </a:pPr>
              <a:t>‹#›</a:t>
            </a:fld>
            <a:endParaRPr lang="en-US"/>
          </a:p>
        </p:txBody>
      </p:sp>
    </p:spTree>
    <p:extLst>
      <p:ext uri="{BB962C8B-B14F-4D97-AF65-F5344CB8AC3E}">
        <p14:creationId xmlns:p14="http://schemas.microsoft.com/office/powerpoint/2010/main" val="23455806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lvl1pPr>
              <a:defRPr/>
            </a:lvl1pPr>
          </a:lstStyle>
          <a:p>
            <a:pPr>
              <a:defRPr/>
            </a:pPr>
            <a:fld id="{F237E559-1D42-4C9E-AF2B-8C267B8483A3}" type="datetime1">
              <a:rPr lang="en-US" smtClean="0"/>
              <a:t>15-Nov-20</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AEAF6ED3-4F23-422B-A4EE-4F2AB80A7581}" type="slidenum">
              <a:rPr lang="en-US"/>
              <a:pPr>
                <a:defRPr/>
              </a:pPr>
              <a:t>‹#›</a:t>
            </a:fld>
            <a:endParaRPr lang="en-US"/>
          </a:p>
        </p:txBody>
      </p:sp>
    </p:spTree>
    <p:extLst>
      <p:ext uri="{BB962C8B-B14F-4D97-AF65-F5344CB8AC3E}">
        <p14:creationId xmlns:p14="http://schemas.microsoft.com/office/powerpoint/2010/main" val="10304616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3"/>
          <p:cNvSpPr>
            <a:spLocks noGrp="1"/>
          </p:cNvSpPr>
          <p:nvPr>
            <p:ph type="dt" sz="half" idx="10"/>
          </p:nvPr>
        </p:nvSpPr>
        <p:spPr/>
        <p:txBody>
          <a:bodyPr/>
          <a:lstStyle>
            <a:lvl1pPr>
              <a:defRPr/>
            </a:lvl1pPr>
          </a:lstStyle>
          <a:p>
            <a:pPr>
              <a:defRPr/>
            </a:pPr>
            <a:fld id="{1D44EE50-C615-4D24-A3C7-A3917EF0D195}" type="datetime1">
              <a:rPr lang="en-US" smtClean="0"/>
              <a:t>15-Nov-20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31016F37-E157-4A71-B74F-13F2098F89EA}" type="slidenum">
              <a:rPr lang="en-US"/>
              <a:pPr>
                <a:defRPr/>
              </a:pPr>
              <a:t>‹#›</a:t>
            </a:fld>
            <a:endParaRPr lang="en-US"/>
          </a:p>
        </p:txBody>
      </p:sp>
    </p:spTree>
    <p:extLst>
      <p:ext uri="{BB962C8B-B14F-4D97-AF65-F5344CB8AC3E}">
        <p14:creationId xmlns:p14="http://schemas.microsoft.com/office/powerpoint/2010/main" val="24111975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3"/>
          <p:cNvSpPr>
            <a:spLocks noGrp="1"/>
          </p:cNvSpPr>
          <p:nvPr>
            <p:ph type="dt" sz="half" idx="10"/>
          </p:nvPr>
        </p:nvSpPr>
        <p:spPr/>
        <p:txBody>
          <a:bodyPr/>
          <a:lstStyle>
            <a:lvl1pPr>
              <a:defRPr/>
            </a:lvl1pPr>
          </a:lstStyle>
          <a:p>
            <a:pPr>
              <a:defRPr/>
            </a:pPr>
            <a:fld id="{73BDF75B-5A96-4B4E-909F-7188D5946C4A}" type="datetime1">
              <a:rPr lang="en-US" smtClean="0"/>
              <a:t>15-Nov-20</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E6CED92E-D081-4650-BDA2-FDC72F732BC2}" type="slidenum">
              <a:rPr lang="en-US"/>
              <a:pPr>
                <a:defRPr/>
              </a:pPr>
              <a:t>‹#›</a:t>
            </a:fld>
            <a:endParaRPr lang="en-US"/>
          </a:p>
        </p:txBody>
      </p:sp>
    </p:spTree>
    <p:extLst>
      <p:ext uri="{BB962C8B-B14F-4D97-AF65-F5344CB8AC3E}">
        <p14:creationId xmlns:p14="http://schemas.microsoft.com/office/powerpoint/2010/main" val="29682362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C745634-5B54-4CAE-83D1-A8AF6AAE209A}" type="datetime1">
              <a:rPr lang="en-US" smtClean="0"/>
              <a:t>15-Nov-20</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21119672-D0A0-4718-8BBB-2A72124EA1FA}" type="slidenum">
              <a:rPr lang="en-US"/>
              <a:pPr>
                <a:defRPr/>
              </a:pPr>
              <a:t>‹#›</a:t>
            </a:fld>
            <a:endParaRPr lang="en-US"/>
          </a:p>
        </p:txBody>
      </p:sp>
    </p:spTree>
    <p:extLst>
      <p:ext uri="{BB962C8B-B14F-4D97-AF65-F5344CB8AC3E}">
        <p14:creationId xmlns:p14="http://schemas.microsoft.com/office/powerpoint/2010/main" val="4421053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4BF79A50-A670-4F3D-AEBB-FB493323224A}" type="datetime1">
              <a:rPr lang="en-US" smtClean="0"/>
              <a:t>15-Nov-20</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0E1F2CE5-82EE-4D86-A1BA-A62E2F853B8E}" type="slidenum">
              <a:rPr lang="en-US"/>
              <a:pPr>
                <a:defRPr/>
              </a:pPr>
              <a:t>‹#›</a:t>
            </a:fld>
            <a:endParaRPr lang="en-US"/>
          </a:p>
        </p:txBody>
      </p:sp>
    </p:spTree>
    <p:extLst>
      <p:ext uri="{BB962C8B-B14F-4D97-AF65-F5344CB8AC3E}">
        <p14:creationId xmlns:p14="http://schemas.microsoft.com/office/powerpoint/2010/main" val="11945749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4292BC24-DDCD-4AF4-94D4-31CBBA7DC30E}" type="datetime1">
              <a:rPr lang="en-US" smtClean="0"/>
              <a:t>15-Nov-20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F60783FF-B27A-4DA4-8DF3-25C8A2D9A4EA}" type="slidenum">
              <a:rPr lang="en-US"/>
              <a:pPr>
                <a:defRPr/>
              </a:pPr>
              <a:t>‹#›</a:t>
            </a:fld>
            <a:endParaRPr lang="en-US"/>
          </a:p>
        </p:txBody>
      </p:sp>
    </p:spTree>
    <p:extLst>
      <p:ext uri="{BB962C8B-B14F-4D97-AF65-F5344CB8AC3E}">
        <p14:creationId xmlns:p14="http://schemas.microsoft.com/office/powerpoint/2010/main" val="125957845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
        <p:nvSpPr>
          <p:cNvPr id="5" name="Date Placeholder 3"/>
          <p:cNvSpPr>
            <a:spLocks noGrp="1"/>
          </p:cNvSpPr>
          <p:nvPr>
            <p:ph type="dt" sz="half" idx="10"/>
          </p:nvPr>
        </p:nvSpPr>
        <p:spPr/>
        <p:txBody>
          <a:bodyPr/>
          <a:lstStyle>
            <a:lvl1pPr>
              <a:defRPr/>
            </a:lvl1pPr>
          </a:lstStyle>
          <a:p>
            <a:pPr>
              <a:defRPr/>
            </a:pPr>
            <a:fld id="{99F740F2-BF0B-43DC-8CFA-2E210D9DDBF7}" type="datetime1">
              <a:rPr lang="en-US" smtClean="0"/>
              <a:t>15-Nov-20</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4A79B6B6-9482-44D1-B9B3-C0B6ADDE66E2}" type="slidenum">
              <a:rPr lang="en-US"/>
              <a:pPr>
                <a:defRPr/>
              </a:pPr>
              <a:t>‹#›</a:t>
            </a:fld>
            <a:endParaRPr lang="en-US"/>
          </a:p>
        </p:txBody>
      </p:sp>
    </p:spTree>
    <p:extLst>
      <p:ext uri="{BB962C8B-B14F-4D97-AF65-F5344CB8AC3E}">
        <p14:creationId xmlns:p14="http://schemas.microsoft.com/office/powerpoint/2010/main" val="33142570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GB"/>
              <a:t>Click to edit Master title style</a:t>
            </a:r>
            <a:endParaRPr lang="en-US"/>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a:defRPr sz="1200" smtClean="0">
                <a:solidFill>
                  <a:srgbClr val="898989"/>
                </a:solidFill>
                <a:latin typeface="Calibri" pitchFamily="34" charset="0"/>
              </a:defRPr>
            </a:lvl1pPr>
          </a:lstStyle>
          <a:p>
            <a:pPr>
              <a:defRPr/>
            </a:pPr>
            <a:fld id="{3D6731DF-1C75-45F0-AD20-F5D76F80E562}" type="datetime1">
              <a:rPr lang="en-US" smtClean="0"/>
              <a:t>15-Nov-20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smtClean="0">
                <a:solidFill>
                  <a:srgbClr val="898989"/>
                </a:solidFill>
                <a:latin typeface="Calibri" pitchFamily="34" charset="0"/>
              </a:defRPr>
            </a:lvl1pPr>
          </a:lstStyle>
          <a:p>
            <a:pPr>
              <a:defRPr/>
            </a:pPr>
            <a:fld id="{33356E94-CB88-43B7-8FBD-51FAC28F172A}"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p:titleStyle>
    <p:bodyStyle>
      <a:lvl1pPr marL="342900" indent="-342900" algn="l" defTabSz="457200" rtl="0" eaLnBrk="0" fontAlgn="base" hangingPunct="0">
        <a:spcBef>
          <a:spcPct val="20000"/>
        </a:spcBef>
        <a:spcAft>
          <a:spcPct val="0"/>
        </a:spcAft>
        <a:buFont typeface="Arial" pitchFamily="34" charset="0"/>
        <a:buChar char="•"/>
        <a:defRPr sz="3200" kern="1200">
          <a:solidFill>
            <a:schemeClr val="tx1"/>
          </a:solidFill>
          <a:latin typeface="+mn-lt"/>
          <a:ea typeface="ＭＳ Ｐゴシック" pitchFamily="-65" charset="-128"/>
          <a:cs typeface="ＭＳ Ｐゴシック" pitchFamily="-65" charset="-128"/>
        </a:defRPr>
      </a:lvl1pPr>
      <a:lvl2pPr marL="742950" indent="-285750" algn="l" defTabSz="457200" rtl="0" eaLnBrk="0" fontAlgn="base" hangingPunct="0">
        <a:spcBef>
          <a:spcPct val="20000"/>
        </a:spcBef>
        <a:spcAft>
          <a:spcPct val="0"/>
        </a:spcAft>
        <a:buFont typeface="Arial" pitchFamily="34" charset="0"/>
        <a:buChar char="–"/>
        <a:defRPr sz="2800" kern="1200">
          <a:solidFill>
            <a:schemeClr val="tx1"/>
          </a:solidFill>
          <a:latin typeface="+mn-lt"/>
          <a:ea typeface="ＭＳ Ｐゴシック" pitchFamily="-65" charset="-128"/>
          <a:cs typeface="+mn-cs"/>
        </a:defRPr>
      </a:lvl2pPr>
      <a:lvl3pPr marL="1143000" indent="-228600" algn="l" defTabSz="457200" rtl="0" eaLnBrk="0" fontAlgn="base" hangingPunct="0">
        <a:spcBef>
          <a:spcPct val="20000"/>
        </a:spcBef>
        <a:spcAft>
          <a:spcPct val="0"/>
        </a:spcAft>
        <a:buFont typeface="Arial" pitchFamily="34" charset="0"/>
        <a:buChar char="•"/>
        <a:defRPr sz="2400" kern="1200">
          <a:solidFill>
            <a:schemeClr val="tx1"/>
          </a:solidFill>
          <a:latin typeface="+mn-lt"/>
          <a:ea typeface="ＭＳ Ｐゴシック" pitchFamily="-65" charset="-128"/>
          <a:cs typeface="+mn-cs"/>
        </a:defRPr>
      </a:lvl3pPr>
      <a:lvl4pPr marL="16002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4pPr>
      <a:lvl5pPr marL="2057400" indent="-228600" algn="l" defTabSz="457200" rtl="0" eaLnBrk="0" fontAlgn="base" hangingPunct="0">
        <a:spcBef>
          <a:spcPct val="20000"/>
        </a:spcBef>
        <a:spcAft>
          <a:spcPct val="0"/>
        </a:spcAft>
        <a:buFont typeface="Arial" pitchFamily="34" charset="0"/>
        <a:buChar char="»"/>
        <a:defRPr sz="2000" kern="1200">
          <a:solidFill>
            <a:schemeClr val="tx1"/>
          </a:solidFill>
          <a:latin typeface="+mn-lt"/>
          <a:ea typeface="ＭＳ Ｐゴシック" pitchFamily="-65" charset="-128"/>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7.xml"/><Relationship Id="rId5" Type="http://schemas.openxmlformats.org/officeDocument/2006/relationships/image" Target="../media/image14.png"/><Relationship Id="rId4" Type="http://schemas.openxmlformats.org/officeDocument/2006/relationships/image" Target="../media/image13.jpe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7.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16.jpe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7.xml"/><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7.xml"/><Relationship Id="rId4" Type="http://schemas.openxmlformats.org/officeDocument/2006/relationships/image" Target="../media/image6.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8" Type="http://schemas.openxmlformats.org/officeDocument/2006/relationships/diagramColors" Target="../diagrams/colors1.xml"/><Relationship Id="rId3" Type="http://schemas.openxmlformats.org/officeDocument/2006/relationships/image" Target="../media/image1.png"/><Relationship Id="rId7" Type="http://schemas.openxmlformats.org/officeDocument/2006/relationships/diagramQuickStyle" Target="../diagrams/quickStyle1.xml"/><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diagramLayout" Target="../diagrams/layout1.xml"/><Relationship Id="rId5" Type="http://schemas.openxmlformats.org/officeDocument/2006/relationships/diagramData" Target="../diagrams/data1.xml"/><Relationship Id="rId4" Type="http://schemas.openxmlformats.org/officeDocument/2006/relationships/image" Target="../media/image20.jpeg"/><Relationship Id="rId9" Type="http://schemas.microsoft.com/office/2007/relationships/diagramDrawing" Target="../diagrams/drawing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2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7.xml"/><Relationship Id="rId5" Type="http://schemas.openxmlformats.org/officeDocument/2006/relationships/image" Target="../media/image22.png"/><Relationship Id="rId4" Type="http://schemas.microsoft.com/office/2017/06/relationships/model3d" Target="../media/model3d1.glb"/></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7.xml"/><Relationship Id="rId4" Type="http://schemas.openxmlformats.org/officeDocument/2006/relationships/image" Target="../media/image23.jpeg"/></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25.xml.rels><?xml version="1.0" encoding="UTF-8" standalone="yes"?>
<Relationships xmlns="http://schemas.openxmlformats.org/package/2006/relationships"><Relationship Id="rId8" Type="http://schemas.openxmlformats.org/officeDocument/2006/relationships/diagramColors" Target="../diagrams/colors2.xml"/><Relationship Id="rId3" Type="http://schemas.openxmlformats.org/officeDocument/2006/relationships/image" Target="../media/image1.png"/><Relationship Id="rId7" Type="http://schemas.openxmlformats.org/officeDocument/2006/relationships/diagramQuickStyle" Target="../diagrams/quickStyle2.xml"/><Relationship Id="rId2" Type="http://schemas.openxmlformats.org/officeDocument/2006/relationships/notesSlide" Target="../notesSlides/notesSlide22.xml"/><Relationship Id="rId1" Type="http://schemas.openxmlformats.org/officeDocument/2006/relationships/slideLayout" Target="../slideLayouts/slideLayout7.xml"/><Relationship Id="rId6" Type="http://schemas.openxmlformats.org/officeDocument/2006/relationships/diagramLayout" Target="../diagrams/layout2.xml"/><Relationship Id="rId5" Type="http://schemas.openxmlformats.org/officeDocument/2006/relationships/diagramData" Target="../diagrams/data2.xml"/><Relationship Id="rId4" Type="http://schemas.openxmlformats.org/officeDocument/2006/relationships/image" Target="../media/image20.jpeg"/><Relationship Id="rId9" Type="http://schemas.microsoft.com/office/2007/relationships/diagramDrawing" Target="../diagrams/drawing2.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3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1.png"/><Relationship Id="rId7" Type="http://schemas.openxmlformats.org/officeDocument/2006/relationships/diagramColors" Target="../diagrams/colors3.xml"/><Relationship Id="rId2" Type="http://schemas.openxmlformats.org/officeDocument/2006/relationships/notesSlide" Target="../notesSlides/notesSlide30.xml"/><Relationship Id="rId1" Type="http://schemas.openxmlformats.org/officeDocument/2006/relationships/slideLayout" Target="../slideLayouts/slideLayout7.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8" Type="http://schemas.openxmlformats.org/officeDocument/2006/relationships/diagramColors" Target="../diagrams/colors4.xml"/><Relationship Id="rId3" Type="http://schemas.openxmlformats.org/officeDocument/2006/relationships/image" Target="../media/image1.png"/><Relationship Id="rId7" Type="http://schemas.openxmlformats.org/officeDocument/2006/relationships/diagramQuickStyle" Target="../diagrams/quickStyle4.xml"/><Relationship Id="rId2" Type="http://schemas.openxmlformats.org/officeDocument/2006/relationships/notesSlide" Target="../notesSlides/notesSlide33.xml"/><Relationship Id="rId1" Type="http://schemas.openxmlformats.org/officeDocument/2006/relationships/slideLayout" Target="../slideLayouts/slideLayout7.xml"/><Relationship Id="rId6" Type="http://schemas.openxmlformats.org/officeDocument/2006/relationships/diagramLayout" Target="../diagrams/layout4.xml"/><Relationship Id="rId5" Type="http://schemas.openxmlformats.org/officeDocument/2006/relationships/diagramData" Target="../diagrams/data4.xml"/><Relationship Id="rId4" Type="http://schemas.openxmlformats.org/officeDocument/2006/relationships/image" Target="../media/image20.jpeg"/><Relationship Id="rId9" Type="http://schemas.microsoft.com/office/2007/relationships/diagramDrawing" Target="../diagrams/drawing4.xml"/></Relationships>
</file>

<file path=ppt/slides/_rels/slide3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25.png"/></Relationships>
</file>

<file path=ppt/slides/_rels/slide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8" Type="http://schemas.openxmlformats.org/officeDocument/2006/relationships/diagramColors" Target="../diagrams/colors5.xml"/><Relationship Id="rId3" Type="http://schemas.openxmlformats.org/officeDocument/2006/relationships/image" Target="../media/image1.png"/><Relationship Id="rId7" Type="http://schemas.openxmlformats.org/officeDocument/2006/relationships/diagramQuickStyle" Target="../diagrams/quickStyle5.xml"/><Relationship Id="rId2" Type="http://schemas.openxmlformats.org/officeDocument/2006/relationships/notesSlide" Target="../notesSlides/notesSlide39.xml"/><Relationship Id="rId1" Type="http://schemas.openxmlformats.org/officeDocument/2006/relationships/slideLayout" Target="../slideLayouts/slideLayout7.xml"/><Relationship Id="rId6" Type="http://schemas.openxmlformats.org/officeDocument/2006/relationships/diagramLayout" Target="../diagrams/layout5.xml"/><Relationship Id="rId5" Type="http://schemas.openxmlformats.org/officeDocument/2006/relationships/diagramData" Target="../diagrams/data5.xml"/><Relationship Id="rId4" Type="http://schemas.openxmlformats.org/officeDocument/2006/relationships/image" Target="../media/image20.jpeg"/><Relationship Id="rId9" Type="http://schemas.microsoft.com/office/2007/relationships/diagramDrawing" Target="../diagrams/drawing5.xml"/></Relationships>
</file>

<file path=ppt/slides/_rels/slide4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1.xml"/><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4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2.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4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3.xml"/><Relationship Id="rId1" Type="http://schemas.openxmlformats.org/officeDocument/2006/relationships/slideLayout" Target="../slideLayouts/slideLayout7.xml"/><Relationship Id="rId4" Type="http://schemas.openxmlformats.org/officeDocument/2006/relationships/image" Target="../media/image28.jp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4.xml"/><Relationship Id="rId1" Type="http://schemas.openxmlformats.org/officeDocument/2006/relationships/slideLayout" Target="../slideLayouts/slideLayout7.xml"/><Relationship Id="rId4" Type="http://schemas.openxmlformats.org/officeDocument/2006/relationships/image" Target="../media/image29.png"/></Relationships>
</file>

<file path=ppt/slides/_rels/slide5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5.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6.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1.png"/><Relationship Id="rId7"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6.png"/><Relationship Id="rId4" Type="http://schemas.openxmlformats.org/officeDocument/2006/relationships/image" Target="../media/image5.png"/><Relationship Id="rId9"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7.xm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ChangeArrowheads="1"/>
          </p:cNvSpPr>
          <p:nvPr/>
        </p:nvSpPr>
        <p:spPr bwMode="auto">
          <a:xfrm>
            <a:off x="2928926" y="6279703"/>
            <a:ext cx="3072123"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US" sz="2400" b="1" i="0" u="none" strike="noStrike" cap="none" normalizeH="0" baseline="0" dirty="0">
                <a:ln>
                  <a:noFill/>
                </a:ln>
                <a:solidFill>
                  <a:srgbClr val="2F618F"/>
                </a:solidFill>
                <a:effectLst/>
                <a:latin typeface="Arial Narrow" panose="020B0606020202030204" pitchFamily="34" charset="0"/>
                <a:ea typeface="Calibri" pitchFamily="34" charset="0"/>
                <a:cs typeface="Times New Roman" pitchFamily="18" charset="0"/>
              </a:rPr>
              <a:t>www.coe.int/cybercrime</a:t>
            </a:r>
            <a:endParaRPr kumimoji="0" lang="en-GB" altLang="en-US" sz="2400" b="0" i="0" u="none" strike="noStrike" cap="none" normalizeH="0" baseline="0" dirty="0">
              <a:ln>
                <a:noFill/>
              </a:ln>
              <a:solidFill>
                <a:schemeClr val="tx1"/>
              </a:solidFill>
              <a:effectLst/>
              <a:latin typeface="Arial Narrow" panose="020B0606020202030204" pitchFamily="34" charset="0"/>
              <a:cs typeface="Arial" pitchFamily="34" charset="0"/>
            </a:endParaRPr>
          </a:p>
        </p:txBody>
      </p:sp>
      <p:sp>
        <p:nvSpPr>
          <p:cNvPr id="10" name="Rectangle 9"/>
          <p:cNvSpPr/>
          <p:nvPr/>
        </p:nvSpPr>
        <p:spPr>
          <a:xfrm>
            <a:off x="179512" y="1727299"/>
            <a:ext cx="8750206" cy="3447098"/>
          </a:xfrm>
          <a:prstGeom prst="rect">
            <a:avLst/>
          </a:prstGeom>
          <a:ln>
            <a:noFill/>
          </a:ln>
        </p:spPr>
        <p:txBody>
          <a:bodyPr wrap="square">
            <a:spAutoFit/>
          </a:bodyPr>
          <a:lstStyle/>
          <a:p>
            <a:pPr algn="ctr"/>
            <a:r>
              <a:rPr lang="en-GB" sz="3600" b="1" i="1" dirty="0">
                <a:solidFill>
                  <a:schemeClr val="tx2"/>
                </a:solidFill>
              </a:rPr>
              <a:t>Specialized Judicial Course on International Cooperation</a:t>
            </a:r>
            <a:endParaRPr lang="fr-FR" b="1" dirty="0"/>
          </a:p>
          <a:p>
            <a:pPr algn="ctr"/>
            <a:endParaRPr lang="fr-FR" b="1" dirty="0"/>
          </a:p>
          <a:p>
            <a:pPr marL="0" indent="0" algn="ctr">
              <a:buFont typeface="Arial" charset="0"/>
              <a:buNone/>
              <a:defRPr/>
            </a:pPr>
            <a:r>
              <a:rPr lang="fr-FR" b="1" dirty="0"/>
              <a:t> </a:t>
            </a:r>
            <a:endParaRPr lang="fr-FR" sz="3200" b="1" dirty="0">
              <a:solidFill>
                <a:schemeClr val="tx2"/>
              </a:solidFill>
            </a:endParaRPr>
          </a:p>
          <a:p>
            <a:pPr marL="0" indent="0" algn="ctr">
              <a:buFont typeface="Arial" charset="0"/>
              <a:buNone/>
              <a:defRPr/>
            </a:pPr>
            <a:r>
              <a:rPr lang="en-GB" sz="3200" b="1" dirty="0">
                <a:solidFill>
                  <a:schemeClr val="tx2"/>
                </a:solidFill>
              </a:rPr>
              <a:t>Session 1.</a:t>
            </a:r>
            <a:r>
              <a:rPr lang="en-US" sz="3200" b="1" dirty="0">
                <a:solidFill>
                  <a:schemeClr val="tx2"/>
                </a:solidFill>
              </a:rPr>
              <a:t>2</a:t>
            </a:r>
            <a:r>
              <a:rPr lang="en-GB" sz="3200" b="1">
                <a:solidFill>
                  <a:schemeClr val="tx2"/>
                </a:solidFill>
              </a:rPr>
              <a:t> </a:t>
            </a:r>
            <a:endParaRPr lang="en-GB" sz="3200" b="1" dirty="0">
              <a:solidFill>
                <a:schemeClr val="tx2"/>
              </a:solidFill>
            </a:endParaRPr>
          </a:p>
          <a:p>
            <a:pPr marL="0" indent="0" algn="ctr">
              <a:buFont typeface="Arial" charset="0"/>
              <a:buNone/>
              <a:defRPr/>
            </a:pPr>
            <a:r>
              <a:rPr lang="en-GB" sz="3200" b="1" dirty="0">
                <a:solidFill>
                  <a:schemeClr val="tx2"/>
                </a:solidFill>
              </a:rPr>
              <a:t>International Cooperation in a </a:t>
            </a:r>
          </a:p>
          <a:p>
            <a:pPr marL="0" indent="0" algn="ctr">
              <a:buFont typeface="Arial" charset="0"/>
              <a:buNone/>
              <a:defRPr/>
            </a:pPr>
            <a:r>
              <a:rPr lang="en-GB" sz="3200" b="1" dirty="0">
                <a:solidFill>
                  <a:schemeClr val="tx2"/>
                </a:solidFill>
              </a:rPr>
              <a:t>Global Economy</a:t>
            </a:r>
          </a:p>
        </p:txBody>
      </p:sp>
      <p:sp>
        <p:nvSpPr>
          <p:cNvPr id="11" name="Rectangle 10">
            <a:extLst>
              <a:ext uri="{FF2B5EF4-FFF2-40B4-BE49-F238E27FC236}">
                <a16:creationId xmlns:a16="http://schemas.microsoft.com/office/drawing/2014/main" id="{28D03BE2-FB8E-7347-AE47-AF895B0A6135}"/>
              </a:ext>
            </a:extLst>
          </p:cNvPr>
          <p:cNvSpPr/>
          <p:nvPr/>
        </p:nvSpPr>
        <p:spPr>
          <a:xfrm>
            <a:off x="-16565" y="-4763"/>
            <a:ext cx="9180513" cy="1079501"/>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GB"/>
          </a:p>
        </p:txBody>
      </p:sp>
      <p:pic>
        <p:nvPicPr>
          <p:cNvPr id="19" name="Picture 4">
            <a:extLst>
              <a:ext uri="{FF2B5EF4-FFF2-40B4-BE49-F238E27FC236}">
                <a16:creationId xmlns:a16="http://schemas.microsoft.com/office/drawing/2014/main" id="{753D533C-3528-6B42-B05B-8356FF76FC1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565" y="-4254"/>
            <a:ext cx="1321766" cy="107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TextBox 13">
            <a:extLst>
              <a:ext uri="{FF2B5EF4-FFF2-40B4-BE49-F238E27FC236}">
                <a16:creationId xmlns:a16="http://schemas.microsoft.com/office/drawing/2014/main" id="{E9D04F56-8666-F64D-B157-6DE9DDF12FF0}"/>
              </a:ext>
            </a:extLst>
          </p:cNvPr>
          <p:cNvSpPr txBox="1">
            <a:spLocks noChangeArrowheads="1"/>
          </p:cNvSpPr>
          <p:nvPr/>
        </p:nvSpPr>
        <p:spPr bwMode="auto">
          <a:xfrm>
            <a:off x="1278836" y="-11113"/>
            <a:ext cx="3817937"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sr-Latn-CS" altLang="en-US" sz="1400" dirty="0">
              <a:solidFill>
                <a:schemeClr val="bg1"/>
              </a:solidFill>
              <a:ea typeface="MS PGothic" panose="020B0600070205080204" pitchFamily="34" charset="-128"/>
            </a:endParaRPr>
          </a:p>
          <a:p>
            <a:pPr eaLnBrk="1" hangingPunct="1">
              <a:spcBef>
                <a:spcPct val="0"/>
              </a:spcBef>
              <a:buFontTx/>
              <a:buNone/>
            </a:pPr>
            <a:endParaRPr lang="sr-Latn-CS" altLang="en-US" sz="1600" b="1" dirty="0">
              <a:solidFill>
                <a:schemeClr val="bg1"/>
              </a:solidFill>
              <a:latin typeface="Arial Narrow" panose="020B0604020202020204" pitchFamily="34" charset="0"/>
              <a:ea typeface="MS PGothic" panose="020B0600070205080204" pitchFamily="34" charset="-128"/>
            </a:endParaRPr>
          </a:p>
        </p:txBody>
      </p:sp>
      <p:pic>
        <p:nvPicPr>
          <p:cNvPr id="21" name="Picture 8" descr="http://www.coe.int/documents/16695/995226/Funded+EU%2BCOE+-+Implemented+COE+dark+background.png/643b8f9d-517b-4fad-82f4-488bde2625b0?t=1375371137000?t=1375371137000">
            <a:extLst>
              <a:ext uri="{FF2B5EF4-FFF2-40B4-BE49-F238E27FC236}">
                <a16:creationId xmlns:a16="http://schemas.microsoft.com/office/drawing/2014/main" id="{5F39A16C-F9D3-2A4D-98FE-6E0DFED1E2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6748" y="211138"/>
            <a:ext cx="4087813"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423288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EUROPOL</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1085294"/>
            <a:ext cx="4572000" cy="5170646"/>
          </a:xfrm>
          <a:prstGeom prst="rect">
            <a:avLst/>
          </a:prstGeom>
        </p:spPr>
        <p:txBody>
          <a:bodyPr>
            <a:spAutoFit/>
          </a:bodyPr>
          <a:lstStyle/>
          <a:p>
            <a:pPr marL="342900" indent="-342900">
              <a:buFont typeface="Wingdings" pitchFamily="2" charset="2"/>
              <a:buChar char="Ø"/>
            </a:pPr>
            <a:r>
              <a:rPr lang="en-GB" sz="2200" b="1" dirty="0"/>
              <a:t>EUROPOL role </a:t>
            </a:r>
          </a:p>
          <a:p>
            <a:endParaRPr lang="en-GB" sz="2200" dirty="0"/>
          </a:p>
          <a:p>
            <a:pPr marL="342900" indent="-342900" algn="just">
              <a:buFont typeface="Wingdings" pitchFamily="2" charset="2"/>
              <a:buChar char="ü"/>
            </a:pPr>
            <a:r>
              <a:rPr lang="en-GB" sz="2200" dirty="0"/>
              <a:t>to improve the effectiveness of co-operation between law enforcement authorities from each European Union Member State</a:t>
            </a:r>
          </a:p>
          <a:p>
            <a:pPr algn="just"/>
            <a:endParaRPr lang="en-GB" sz="2200" dirty="0"/>
          </a:p>
          <a:p>
            <a:pPr marL="342900" indent="-342900" algn="just">
              <a:buFont typeface="Wingdings" pitchFamily="2" charset="2"/>
              <a:buChar char="ü"/>
            </a:pPr>
            <a:r>
              <a:rPr lang="en-GB" sz="2200" dirty="0"/>
              <a:t>operational since 1999 facilitating the analysis of criminal information sharing of data between Member States </a:t>
            </a:r>
          </a:p>
          <a:p>
            <a:pPr marL="342900" indent="-342900" algn="just">
              <a:buFont typeface="Wingdings" pitchFamily="2" charset="2"/>
              <a:buChar char="ü"/>
            </a:pPr>
            <a:endParaRPr lang="en-GB" sz="2200" dirty="0"/>
          </a:p>
          <a:p>
            <a:pPr marL="342900" indent="-342900" algn="just">
              <a:buFont typeface="Wingdings" pitchFamily="2" charset="2"/>
              <a:buChar char="ü"/>
            </a:pPr>
            <a:r>
              <a:rPr lang="en-GB" sz="2200" b="1" dirty="0"/>
              <a:t>European Cybercrime Centre, EC3 (opened January 2013)</a:t>
            </a:r>
            <a:r>
              <a:rPr lang="en-GB" sz="2200" dirty="0"/>
              <a:t> </a:t>
            </a:r>
          </a:p>
        </p:txBody>
      </p:sp>
      <p:pic>
        <p:nvPicPr>
          <p:cNvPr id="11" name="Picture 10">
            <a:extLst>
              <a:ext uri="{FF2B5EF4-FFF2-40B4-BE49-F238E27FC236}">
                <a16:creationId xmlns:a16="http://schemas.microsoft.com/office/drawing/2014/main" id="{A2E64B05-FADA-2E48-A3B3-E6B540767013}"/>
              </a:ext>
            </a:extLst>
          </p:cNvPr>
          <p:cNvPicPr>
            <a:picLocks noChangeAspect="1"/>
          </p:cNvPicPr>
          <p:nvPr/>
        </p:nvPicPr>
        <p:blipFill>
          <a:blip r:embed="rId4"/>
          <a:stretch>
            <a:fillRect/>
          </a:stretch>
        </p:blipFill>
        <p:spPr>
          <a:xfrm>
            <a:off x="5709880" y="1919641"/>
            <a:ext cx="3067568" cy="2306621"/>
          </a:xfrm>
          <a:prstGeom prst="rect">
            <a:avLst/>
          </a:prstGeom>
        </p:spPr>
      </p:pic>
      <p:pic>
        <p:nvPicPr>
          <p:cNvPr id="12" name="Picture 11">
            <a:extLst>
              <a:ext uri="{FF2B5EF4-FFF2-40B4-BE49-F238E27FC236}">
                <a16:creationId xmlns:a16="http://schemas.microsoft.com/office/drawing/2014/main" id="{FFD4209B-374F-2740-8BC3-DE8626D9F63D}"/>
              </a:ext>
            </a:extLst>
          </p:cNvPr>
          <p:cNvPicPr>
            <a:picLocks noChangeAspect="1"/>
          </p:cNvPicPr>
          <p:nvPr/>
        </p:nvPicPr>
        <p:blipFill>
          <a:blip r:embed="rId5"/>
          <a:stretch>
            <a:fillRect/>
          </a:stretch>
        </p:blipFill>
        <p:spPr>
          <a:xfrm>
            <a:off x="5709880" y="5151831"/>
            <a:ext cx="3067568" cy="743243"/>
          </a:xfrm>
          <a:prstGeom prst="rect">
            <a:avLst/>
          </a:prstGeom>
        </p:spPr>
      </p:pic>
    </p:spTree>
    <p:extLst>
      <p:ext uri="{BB962C8B-B14F-4D97-AF65-F5344CB8AC3E}">
        <p14:creationId xmlns:p14="http://schemas.microsoft.com/office/powerpoint/2010/main" val="26197496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EUROJUST</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1085294"/>
            <a:ext cx="4262761" cy="3477875"/>
          </a:xfrm>
          <a:prstGeom prst="rect">
            <a:avLst/>
          </a:prstGeom>
        </p:spPr>
        <p:txBody>
          <a:bodyPr wrap="square">
            <a:spAutoFit/>
          </a:bodyPr>
          <a:lstStyle/>
          <a:p>
            <a:pPr marL="342900" indent="-342900">
              <a:buFont typeface="Wingdings" pitchFamily="2" charset="2"/>
              <a:buChar char="Ø"/>
            </a:pPr>
            <a:r>
              <a:rPr lang="en-GB" sz="2200" b="1" dirty="0"/>
              <a:t>Cooperation in the fight against crime</a:t>
            </a:r>
            <a:endParaRPr lang="en-GB" sz="2200" dirty="0"/>
          </a:p>
          <a:p>
            <a:pPr marL="342900" indent="-342900">
              <a:buFont typeface="Arial" panose="020B0604020202020204" pitchFamily="34" charset="0"/>
              <a:buChar char="•"/>
            </a:pPr>
            <a:endParaRPr lang="en-GB" sz="2200" dirty="0"/>
          </a:p>
          <a:p>
            <a:pPr marL="342900" indent="-342900">
              <a:buFont typeface="Wingdings" pitchFamily="2" charset="2"/>
              <a:buChar char="ü"/>
            </a:pPr>
            <a:r>
              <a:rPr lang="en-GB" sz="2200" b="1" dirty="0"/>
              <a:t>objective of coordinating </a:t>
            </a:r>
            <a:r>
              <a:rPr lang="en-GB" sz="2200" dirty="0"/>
              <a:t>the activities carried out by the national authorities responsible for prosecution and investigation;</a:t>
            </a:r>
          </a:p>
          <a:p>
            <a:pPr lvl="1"/>
            <a:r>
              <a:rPr lang="en-GB" sz="2200" dirty="0"/>
              <a:t> </a:t>
            </a:r>
          </a:p>
          <a:p>
            <a:pPr lvl="1"/>
            <a:endParaRPr lang="en-GB" sz="2200" dirty="0"/>
          </a:p>
        </p:txBody>
      </p:sp>
      <p:sp>
        <p:nvSpPr>
          <p:cNvPr id="5" name="Rectangle 4">
            <a:extLst>
              <a:ext uri="{FF2B5EF4-FFF2-40B4-BE49-F238E27FC236}">
                <a16:creationId xmlns:a16="http://schemas.microsoft.com/office/drawing/2014/main" id="{82A8EE1A-5A3B-7E45-8186-1DFFF9541C04}"/>
              </a:ext>
            </a:extLst>
          </p:cNvPr>
          <p:cNvSpPr/>
          <p:nvPr/>
        </p:nvSpPr>
        <p:spPr>
          <a:xfrm>
            <a:off x="4572000" y="1117533"/>
            <a:ext cx="4355722" cy="4493538"/>
          </a:xfrm>
          <a:prstGeom prst="rect">
            <a:avLst/>
          </a:prstGeom>
        </p:spPr>
        <p:txBody>
          <a:bodyPr wrap="square">
            <a:spAutoFit/>
          </a:bodyPr>
          <a:lstStyle/>
          <a:p>
            <a:pPr marL="342900" indent="-342900">
              <a:buFont typeface="Wingdings" pitchFamily="2" charset="2"/>
              <a:buChar char="Ø"/>
            </a:pPr>
            <a:r>
              <a:rPr lang="en-GB" sz="2200" b="1" dirty="0"/>
              <a:t>Eurojust has competence for</a:t>
            </a:r>
            <a:r>
              <a:rPr lang="en-GB" sz="2200" dirty="0"/>
              <a:t>:</a:t>
            </a:r>
          </a:p>
          <a:p>
            <a:pPr marL="342900" indent="-342900">
              <a:buFont typeface="Wingdings" pitchFamily="2" charset="2"/>
              <a:buChar char="Ø"/>
            </a:pPr>
            <a:endParaRPr lang="en-GB" sz="2200" dirty="0"/>
          </a:p>
          <a:p>
            <a:pPr marL="342900" indent="-342900">
              <a:buFont typeface="Wingdings" pitchFamily="2" charset="2"/>
              <a:buChar char="ü"/>
            </a:pPr>
            <a:r>
              <a:rPr lang="en-GB" sz="2200" b="1" dirty="0"/>
              <a:t>promoting coordination </a:t>
            </a:r>
            <a:r>
              <a:rPr lang="en-GB" sz="2200" dirty="0"/>
              <a:t>between the competent authorities of the various Member States</a:t>
            </a:r>
          </a:p>
          <a:p>
            <a:pPr marL="342900" indent="-342900">
              <a:buFont typeface="Wingdings" pitchFamily="2" charset="2"/>
              <a:buChar char="ü"/>
            </a:pPr>
            <a:endParaRPr lang="en-GB" sz="2200" dirty="0"/>
          </a:p>
          <a:p>
            <a:pPr marL="342900" indent="-342900">
              <a:buFont typeface="Wingdings" pitchFamily="2" charset="2"/>
              <a:buChar char="ü"/>
            </a:pPr>
            <a:r>
              <a:rPr lang="en-GB" sz="2200" b="1" dirty="0"/>
              <a:t>facilitating the implementation </a:t>
            </a:r>
            <a:r>
              <a:rPr lang="en-GB" sz="2200" dirty="0"/>
              <a:t>of international mutual legal assistance and of extradition requests</a:t>
            </a:r>
            <a:endParaRPr lang="pt-PT" sz="2200" dirty="0"/>
          </a:p>
        </p:txBody>
      </p:sp>
      <p:pic>
        <p:nvPicPr>
          <p:cNvPr id="12" name="Picture 11">
            <a:extLst>
              <a:ext uri="{FF2B5EF4-FFF2-40B4-BE49-F238E27FC236}">
                <a16:creationId xmlns:a16="http://schemas.microsoft.com/office/drawing/2014/main" id="{E4FDA029-4E1C-184A-B0B7-4E42836AC773}"/>
              </a:ext>
            </a:extLst>
          </p:cNvPr>
          <p:cNvPicPr>
            <a:picLocks noChangeAspect="1"/>
          </p:cNvPicPr>
          <p:nvPr/>
        </p:nvPicPr>
        <p:blipFill>
          <a:blip r:embed="rId4"/>
          <a:stretch>
            <a:fillRect/>
          </a:stretch>
        </p:blipFill>
        <p:spPr>
          <a:xfrm>
            <a:off x="1168268" y="4232886"/>
            <a:ext cx="2592662" cy="1949521"/>
          </a:xfrm>
          <a:prstGeom prst="rect">
            <a:avLst/>
          </a:prstGeom>
        </p:spPr>
      </p:pic>
    </p:spTree>
    <p:extLst>
      <p:ext uri="{BB962C8B-B14F-4D97-AF65-F5344CB8AC3E}">
        <p14:creationId xmlns:p14="http://schemas.microsoft.com/office/powerpoint/2010/main" val="42049275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EJCN – European Judicial Cybercrime Network</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CAE5D1B-C7CD-DD44-B0C3-576B01C85806}"/>
              </a:ext>
            </a:extLst>
          </p:cNvPr>
          <p:cNvSpPr/>
          <p:nvPr/>
        </p:nvSpPr>
        <p:spPr>
          <a:xfrm>
            <a:off x="88522" y="1120348"/>
            <a:ext cx="4572000" cy="4154984"/>
          </a:xfrm>
          <a:prstGeom prst="rect">
            <a:avLst/>
          </a:prstGeom>
        </p:spPr>
        <p:txBody>
          <a:bodyPr>
            <a:spAutoFit/>
          </a:bodyPr>
          <a:lstStyle/>
          <a:p>
            <a:pPr>
              <a:spcAft>
                <a:spcPts val="0"/>
              </a:spcAft>
              <a:buFont typeface="Wingdings" pitchFamily="2" charset="2"/>
              <a:buChar char="Ø"/>
            </a:pPr>
            <a:r>
              <a:rPr lang="en-GB" sz="2200" b="1" dirty="0"/>
              <a:t> Eurojust Judicial Cybercrime Network (EJCN)</a:t>
            </a:r>
            <a:r>
              <a:rPr lang="en-GB" sz="2200" dirty="0"/>
              <a:t>:</a:t>
            </a:r>
          </a:p>
          <a:p>
            <a:pPr>
              <a:spcAft>
                <a:spcPts val="0"/>
              </a:spcAft>
              <a:buFont typeface="Wingdings" pitchFamily="2" charset="2"/>
              <a:buChar char="Ø"/>
            </a:pPr>
            <a:endParaRPr lang="en-GB" sz="2200" dirty="0"/>
          </a:p>
          <a:p>
            <a:pPr algn="just" eaLnBrk="1" fontAlgn="auto" hangingPunct="1">
              <a:spcAft>
                <a:spcPts val="0"/>
              </a:spcAft>
              <a:buFont typeface="Wingdings" pitchFamily="2" charset="2"/>
              <a:buChar char="ü"/>
              <a:defRPr/>
            </a:pPr>
            <a:r>
              <a:rPr lang="en-US" sz="2200" dirty="0"/>
              <a:t> was established in 2016, </a:t>
            </a:r>
            <a:r>
              <a:rPr lang="en-US" sz="2200" b="1" dirty="0"/>
              <a:t>to foster contacts between practitioners specialized in countering the challenges posed by cybercrime</a:t>
            </a:r>
            <a:r>
              <a:rPr lang="en-US" sz="2200" dirty="0"/>
              <a:t>, cyber-enabled crime and investigations in cyberspace, </a:t>
            </a:r>
            <a:r>
              <a:rPr lang="en-US" sz="2200" b="1" dirty="0"/>
              <a:t>and to increase efficiency of investigations and prosecutions</a:t>
            </a:r>
          </a:p>
        </p:txBody>
      </p:sp>
      <p:pic>
        <p:nvPicPr>
          <p:cNvPr id="5" name="Picture 4">
            <a:extLst>
              <a:ext uri="{FF2B5EF4-FFF2-40B4-BE49-F238E27FC236}">
                <a16:creationId xmlns:a16="http://schemas.microsoft.com/office/drawing/2014/main" id="{31F9D497-259E-ED4C-B6FF-68AA10F47355}"/>
              </a:ext>
            </a:extLst>
          </p:cNvPr>
          <p:cNvPicPr>
            <a:picLocks noChangeAspect="1"/>
          </p:cNvPicPr>
          <p:nvPr/>
        </p:nvPicPr>
        <p:blipFill>
          <a:blip r:embed="rId4"/>
          <a:stretch>
            <a:fillRect/>
          </a:stretch>
        </p:blipFill>
        <p:spPr>
          <a:xfrm>
            <a:off x="5401994" y="1899565"/>
            <a:ext cx="2945175" cy="3037212"/>
          </a:xfrm>
          <a:prstGeom prst="rect">
            <a:avLst/>
          </a:prstGeom>
        </p:spPr>
      </p:pic>
    </p:spTree>
    <p:extLst>
      <p:ext uri="{BB962C8B-B14F-4D97-AF65-F5344CB8AC3E}">
        <p14:creationId xmlns:p14="http://schemas.microsoft.com/office/powerpoint/2010/main" val="38823758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EJN - European Judicial Network</a:t>
            </a:r>
            <a:br>
              <a:rPr lang="en-GB" sz="3200" b="1" dirty="0">
                <a:ea typeface="ＭＳ Ｐゴシック" pitchFamily="34" charset="-128"/>
              </a:rPr>
            </a:br>
            <a:r>
              <a:rPr lang="en-GB" sz="3200" b="1" dirty="0">
                <a:ea typeface="ＭＳ Ｐゴシック" pitchFamily="34" charset="-128"/>
              </a:rPr>
              <a:t>in Criminal Matters</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1085294"/>
            <a:ext cx="4572000" cy="5509200"/>
          </a:xfrm>
          <a:prstGeom prst="rect">
            <a:avLst/>
          </a:prstGeom>
        </p:spPr>
        <p:txBody>
          <a:bodyPr>
            <a:spAutoFit/>
          </a:bodyPr>
          <a:lstStyle/>
          <a:p>
            <a:pPr marL="342900" indent="-342900">
              <a:buFont typeface="Wingdings" pitchFamily="2" charset="2"/>
              <a:buChar char="Ø"/>
            </a:pPr>
            <a:r>
              <a:rPr lang="en-GB" sz="2200" b="1" dirty="0"/>
              <a:t>A network of judicial contact points </a:t>
            </a:r>
          </a:p>
          <a:p>
            <a:pPr marL="342900" indent="-342900">
              <a:buFont typeface="Wingdings" pitchFamily="2" charset="2"/>
              <a:buChar char="ü"/>
            </a:pPr>
            <a:endParaRPr lang="en-GB" sz="2200" dirty="0"/>
          </a:p>
          <a:p>
            <a:pPr marL="342900" indent="-342900" algn="just">
              <a:buFont typeface="Wingdings" pitchFamily="2" charset="2"/>
              <a:buChar char="ü"/>
            </a:pPr>
            <a:r>
              <a:rPr lang="en-GB" sz="2200" b="1" dirty="0"/>
              <a:t>Atlas allows practitioners </a:t>
            </a:r>
            <a:r>
              <a:rPr lang="en-GB" sz="2200" dirty="0"/>
              <a:t>to immediately identify the competent local authority in each Member State to receive and execute a mutual legal assistance request</a:t>
            </a:r>
          </a:p>
          <a:p>
            <a:pPr marL="342900" indent="-342900" algn="just">
              <a:buFont typeface="Wingdings" pitchFamily="2" charset="2"/>
              <a:buChar char="ü"/>
            </a:pPr>
            <a:endParaRPr lang="en-GB" sz="2200" b="1" dirty="0"/>
          </a:p>
          <a:p>
            <a:pPr marL="342900" indent="-342900" algn="just">
              <a:buFont typeface="Wingdings" pitchFamily="2" charset="2"/>
              <a:buChar char="ü"/>
            </a:pPr>
            <a:r>
              <a:rPr lang="en-GB" sz="2200" b="1" dirty="0"/>
              <a:t>contact points</a:t>
            </a:r>
            <a:r>
              <a:rPr lang="en-GB" sz="2200" dirty="0"/>
              <a:t> are active intermediary with the task of facilitating judicial cooperation between the Member States</a:t>
            </a:r>
          </a:p>
          <a:p>
            <a:endParaRPr lang="en-GB" sz="2200" b="1" dirty="0"/>
          </a:p>
          <a:p>
            <a:pPr lvl="1"/>
            <a:endParaRPr lang="en-GB" sz="2200" dirty="0"/>
          </a:p>
        </p:txBody>
      </p:sp>
      <p:pic>
        <p:nvPicPr>
          <p:cNvPr id="11" name="Picture 10">
            <a:extLst>
              <a:ext uri="{FF2B5EF4-FFF2-40B4-BE49-F238E27FC236}">
                <a16:creationId xmlns:a16="http://schemas.microsoft.com/office/drawing/2014/main" id="{6F15F1CA-6657-3E49-9F6D-DD00AB98CEE1}"/>
              </a:ext>
            </a:extLst>
          </p:cNvPr>
          <p:cNvPicPr>
            <a:picLocks noChangeAspect="1"/>
          </p:cNvPicPr>
          <p:nvPr/>
        </p:nvPicPr>
        <p:blipFill>
          <a:blip r:embed="rId4"/>
          <a:stretch>
            <a:fillRect/>
          </a:stretch>
        </p:blipFill>
        <p:spPr>
          <a:xfrm>
            <a:off x="5124755" y="2211534"/>
            <a:ext cx="3024336" cy="3024336"/>
          </a:xfrm>
          <a:prstGeom prst="rect">
            <a:avLst/>
          </a:prstGeom>
        </p:spPr>
      </p:pic>
    </p:spTree>
    <p:extLst>
      <p:ext uri="{BB962C8B-B14F-4D97-AF65-F5344CB8AC3E}">
        <p14:creationId xmlns:p14="http://schemas.microsoft.com/office/powerpoint/2010/main" val="777433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Council of Europe</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1085294"/>
            <a:ext cx="4572000" cy="5416868"/>
          </a:xfrm>
          <a:prstGeom prst="rect">
            <a:avLst/>
          </a:prstGeom>
        </p:spPr>
        <p:txBody>
          <a:bodyPr>
            <a:spAutoFit/>
          </a:bodyPr>
          <a:lstStyle/>
          <a:p>
            <a:pPr marL="342900" indent="-342900">
              <a:lnSpc>
                <a:spcPct val="90000"/>
              </a:lnSpc>
              <a:buFont typeface="Wingdings" pitchFamily="2" charset="2"/>
              <a:buChar char="Ø"/>
            </a:pPr>
            <a:r>
              <a:rPr lang="en-GB" sz="2400" b="1" i="1" dirty="0"/>
              <a:t>1959 European Convention </a:t>
            </a:r>
          </a:p>
          <a:p>
            <a:pPr>
              <a:lnSpc>
                <a:spcPct val="90000"/>
              </a:lnSpc>
              <a:buFont typeface="Wingdings" pitchFamily="2" charset="2"/>
              <a:buNone/>
            </a:pPr>
            <a:r>
              <a:rPr lang="en-GB" sz="2400" b="1" i="1" dirty="0"/>
              <a:t>on Mutual Assistance in Criminal Matters</a:t>
            </a:r>
          </a:p>
          <a:p>
            <a:pPr>
              <a:lnSpc>
                <a:spcPct val="90000"/>
              </a:lnSpc>
              <a:buFont typeface="Wingdings" pitchFamily="2" charset="2"/>
              <a:buNone/>
            </a:pPr>
            <a:endParaRPr lang="en-GB" sz="2400" i="1" dirty="0"/>
          </a:p>
          <a:p>
            <a:pPr marL="342900" indent="-342900">
              <a:lnSpc>
                <a:spcPct val="90000"/>
              </a:lnSpc>
              <a:buFont typeface="Wingdings" pitchFamily="2" charset="2"/>
              <a:buChar char="ü"/>
            </a:pPr>
            <a:r>
              <a:rPr lang="en-GB" sz="2400" dirty="0"/>
              <a:t>it is the background to the Budapest Convention </a:t>
            </a:r>
          </a:p>
          <a:p>
            <a:pPr>
              <a:lnSpc>
                <a:spcPct val="90000"/>
              </a:lnSpc>
            </a:pPr>
            <a:endParaRPr lang="en-GB" sz="2400" dirty="0"/>
          </a:p>
          <a:p>
            <a:pPr marL="342900" indent="-342900">
              <a:lnSpc>
                <a:spcPct val="90000"/>
              </a:lnSpc>
              <a:buFont typeface="Wingdings" pitchFamily="2" charset="2"/>
              <a:buChar char="ü"/>
            </a:pPr>
            <a:r>
              <a:rPr lang="en-GB" sz="2400" dirty="0"/>
              <a:t>all Members States of the Council of Europe ratified it</a:t>
            </a:r>
          </a:p>
          <a:p>
            <a:pPr>
              <a:lnSpc>
                <a:spcPct val="90000"/>
              </a:lnSpc>
            </a:pPr>
            <a:endParaRPr lang="en-GB" sz="2400" dirty="0"/>
          </a:p>
          <a:p>
            <a:pPr marL="342900" indent="-342900">
              <a:lnSpc>
                <a:spcPct val="90000"/>
              </a:lnSpc>
              <a:buFont typeface="Wingdings" pitchFamily="2" charset="2"/>
              <a:buChar char="ü"/>
            </a:pPr>
            <a:r>
              <a:rPr lang="en-GB" sz="2400" dirty="0">
                <a:solidFill>
                  <a:srgbClr val="FF0000"/>
                </a:solidFill>
              </a:rPr>
              <a:t>within all the Parties of the Budapest Convention, the only non-member Party of the 1959 Convention are the United States of America</a:t>
            </a:r>
          </a:p>
          <a:p>
            <a:pPr lvl="1"/>
            <a:endParaRPr lang="en-GB" sz="2200" dirty="0"/>
          </a:p>
        </p:txBody>
      </p:sp>
      <p:pic>
        <p:nvPicPr>
          <p:cNvPr id="11" name="Picture 10">
            <a:extLst>
              <a:ext uri="{FF2B5EF4-FFF2-40B4-BE49-F238E27FC236}">
                <a16:creationId xmlns:a16="http://schemas.microsoft.com/office/drawing/2014/main" id="{5E52ABAD-488C-CE41-A404-66FBAD33EEA7}"/>
              </a:ext>
            </a:extLst>
          </p:cNvPr>
          <p:cNvPicPr>
            <a:picLocks noChangeAspect="1"/>
          </p:cNvPicPr>
          <p:nvPr/>
        </p:nvPicPr>
        <p:blipFill>
          <a:blip r:embed="rId4"/>
          <a:stretch>
            <a:fillRect/>
          </a:stretch>
        </p:blipFill>
        <p:spPr>
          <a:xfrm>
            <a:off x="4927003" y="2715603"/>
            <a:ext cx="3850445" cy="2156249"/>
          </a:xfrm>
          <a:prstGeom prst="rect">
            <a:avLst/>
          </a:prstGeom>
        </p:spPr>
      </p:pic>
    </p:spTree>
    <p:extLst>
      <p:ext uri="{BB962C8B-B14F-4D97-AF65-F5344CB8AC3E}">
        <p14:creationId xmlns:p14="http://schemas.microsoft.com/office/powerpoint/2010/main" val="12530655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altLang="en-US" sz="3200" b="1" dirty="0"/>
              <a:t>United Nations General Assembly</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1085294"/>
            <a:ext cx="4572000" cy="5678478"/>
          </a:xfrm>
          <a:prstGeom prst="rect">
            <a:avLst/>
          </a:prstGeom>
        </p:spPr>
        <p:txBody>
          <a:bodyPr>
            <a:spAutoFit/>
          </a:bodyPr>
          <a:lstStyle/>
          <a:p>
            <a:pPr marL="342900" indent="-342900" eaLnBrk="1" hangingPunct="1">
              <a:buFont typeface="Wingdings" pitchFamily="2" charset="2"/>
              <a:buChar char="Ø"/>
            </a:pPr>
            <a:r>
              <a:rPr lang="en-GB" altLang="en-US" sz="2200" b="1" i="1" dirty="0"/>
              <a:t>Resolutions on Combating the Criminal Misuse of Information Technologies (Resolutions 55/63 and 56/121</a:t>
            </a:r>
            <a:r>
              <a:rPr lang="en-GB" altLang="en-US" sz="2200" dirty="0"/>
              <a:t>): </a:t>
            </a:r>
            <a:endParaRPr lang="en-GB" altLang="en-US" sz="2200" dirty="0">
              <a:ea typeface="MS PGothic" panose="020B0600070205080204" pitchFamily="34" charset="-128"/>
            </a:endParaRPr>
          </a:p>
          <a:p>
            <a:pPr marL="342900" indent="-342900" algn="just" eaLnBrk="1" hangingPunct="1">
              <a:buFont typeface="Arial" panose="020B0604020202020204" pitchFamily="34" charset="0"/>
              <a:buChar char="•"/>
            </a:pPr>
            <a:r>
              <a:rPr lang="en-GB" altLang="en-US" sz="2100" dirty="0">
                <a:ea typeface="MS PGothic" panose="020B0600070205080204" pitchFamily="34" charset="-128"/>
              </a:rPr>
              <a:t>the need to ensure that each State adopts a proper law on cybercrime – to eliminate </a:t>
            </a:r>
            <a:r>
              <a:rPr lang="en-GB" altLang="en-US" sz="2100" i="1" dirty="0">
                <a:ea typeface="MS PGothic" panose="020B0600070205080204" pitchFamily="34" charset="-128"/>
              </a:rPr>
              <a:t>safe heavens</a:t>
            </a:r>
          </a:p>
          <a:p>
            <a:pPr marL="342900" indent="-342900" algn="just" eaLnBrk="1" hangingPunct="1">
              <a:buFont typeface="Arial" panose="020B0604020202020204" pitchFamily="34" charset="0"/>
              <a:buChar char="•"/>
            </a:pPr>
            <a:r>
              <a:rPr lang="en-GB" altLang="en-US" sz="2100" dirty="0">
                <a:ea typeface="MS PGothic" panose="020B0600070205080204" pitchFamily="34" charset="-128"/>
              </a:rPr>
              <a:t>the need of exchange of information, cooperation and of coordination among all the States related to some concrete criminal investigation on international cases of criminal misuse of information technologies.</a:t>
            </a:r>
          </a:p>
          <a:p>
            <a:pPr lvl="1"/>
            <a:endParaRPr lang="en-GB" sz="2200" dirty="0"/>
          </a:p>
        </p:txBody>
      </p:sp>
      <p:pic>
        <p:nvPicPr>
          <p:cNvPr id="11" name="Picture 10">
            <a:extLst>
              <a:ext uri="{FF2B5EF4-FFF2-40B4-BE49-F238E27FC236}">
                <a16:creationId xmlns:a16="http://schemas.microsoft.com/office/drawing/2014/main" id="{09082205-7D01-024D-B1A5-DA773EEC2D4C}"/>
              </a:ext>
            </a:extLst>
          </p:cNvPr>
          <p:cNvPicPr>
            <a:picLocks noChangeAspect="1"/>
          </p:cNvPicPr>
          <p:nvPr/>
        </p:nvPicPr>
        <p:blipFill>
          <a:blip r:embed="rId4"/>
          <a:stretch>
            <a:fillRect/>
          </a:stretch>
        </p:blipFill>
        <p:spPr>
          <a:xfrm>
            <a:off x="5272712" y="2526047"/>
            <a:ext cx="3503745" cy="2327305"/>
          </a:xfrm>
          <a:prstGeom prst="rect">
            <a:avLst/>
          </a:prstGeom>
        </p:spPr>
      </p:pic>
    </p:spTree>
    <p:extLst>
      <p:ext uri="{BB962C8B-B14F-4D97-AF65-F5344CB8AC3E}">
        <p14:creationId xmlns:p14="http://schemas.microsoft.com/office/powerpoint/2010/main" val="86411228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altLang="en-US" sz="3200" b="1" dirty="0"/>
              <a:t>G8 High-tech Crime Sub-group</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1085294"/>
            <a:ext cx="4572000" cy="4087273"/>
          </a:xfrm>
          <a:prstGeom prst="rect">
            <a:avLst/>
          </a:prstGeom>
        </p:spPr>
        <p:txBody>
          <a:bodyPr>
            <a:spAutoFit/>
          </a:bodyPr>
          <a:lstStyle/>
          <a:p>
            <a:pPr marL="342900" indent="-342900" eaLnBrk="1" hangingPunct="1">
              <a:lnSpc>
                <a:spcPct val="90000"/>
              </a:lnSpc>
              <a:buFont typeface="Wingdings" pitchFamily="2" charset="2"/>
              <a:buChar char="Ø"/>
              <a:defRPr/>
            </a:pPr>
            <a:r>
              <a:rPr lang="en-GB" sz="2200" b="1" dirty="0"/>
              <a:t>More proactive optio</a:t>
            </a:r>
            <a:r>
              <a:rPr lang="en-GB" sz="2200" dirty="0"/>
              <a:t>ns</a:t>
            </a:r>
          </a:p>
          <a:p>
            <a:pPr marL="342900" indent="-342900" eaLnBrk="1" hangingPunct="1">
              <a:lnSpc>
                <a:spcPct val="90000"/>
              </a:lnSpc>
              <a:buFont typeface="Wingdings" pitchFamily="2" charset="2"/>
              <a:buChar char="Ø"/>
              <a:defRPr/>
            </a:pPr>
            <a:endParaRPr lang="en-GB" sz="2200" dirty="0"/>
          </a:p>
          <a:p>
            <a:pPr marL="342900" indent="-342900" eaLnBrk="1" hangingPunct="1">
              <a:lnSpc>
                <a:spcPct val="90000"/>
              </a:lnSpc>
              <a:buFont typeface="Wingdings" pitchFamily="2" charset="2"/>
              <a:buChar char="ü"/>
              <a:defRPr/>
            </a:pPr>
            <a:r>
              <a:rPr lang="en-GB" sz="2200" b="1" dirty="0"/>
              <a:t>G8 created a network </a:t>
            </a:r>
            <a:r>
              <a:rPr lang="en-GB" sz="2200" dirty="0"/>
              <a:t>of contact points</a:t>
            </a:r>
          </a:p>
          <a:p>
            <a:pPr marL="342900" indent="-342900" eaLnBrk="1" hangingPunct="1">
              <a:lnSpc>
                <a:spcPct val="90000"/>
              </a:lnSpc>
              <a:buFont typeface="Wingdings" pitchFamily="2" charset="2"/>
              <a:buChar char="ü"/>
              <a:defRPr/>
            </a:pPr>
            <a:endParaRPr lang="en-GB" sz="2200" dirty="0"/>
          </a:p>
          <a:p>
            <a:pPr marL="342900" indent="-342900" eaLnBrk="1" hangingPunct="1">
              <a:lnSpc>
                <a:spcPct val="90000"/>
              </a:lnSpc>
              <a:buFont typeface="Wingdings" pitchFamily="2" charset="2"/>
              <a:buChar char="ü"/>
              <a:defRPr/>
            </a:pPr>
            <a:r>
              <a:rPr lang="en-GB" sz="2200" b="1" dirty="0"/>
              <a:t>became a reference </a:t>
            </a:r>
            <a:r>
              <a:rPr lang="en-GB" sz="2200" dirty="0"/>
              <a:t>in the international co-operation scenario</a:t>
            </a:r>
          </a:p>
          <a:p>
            <a:pPr marL="342900" indent="-342900" eaLnBrk="1" hangingPunct="1">
              <a:lnSpc>
                <a:spcPct val="90000"/>
              </a:lnSpc>
              <a:buFont typeface="Wingdings" pitchFamily="2" charset="2"/>
              <a:buChar char="ü"/>
              <a:defRPr/>
            </a:pPr>
            <a:endParaRPr lang="en-GB" sz="2200" dirty="0"/>
          </a:p>
          <a:p>
            <a:pPr marL="342900" indent="-342900" eaLnBrk="1" hangingPunct="1">
              <a:lnSpc>
                <a:spcPct val="90000"/>
              </a:lnSpc>
              <a:buFont typeface="Wingdings" pitchFamily="2" charset="2"/>
              <a:buChar char="ü"/>
              <a:defRPr/>
            </a:pPr>
            <a:r>
              <a:rPr lang="en-GB" sz="2200" b="1" dirty="0"/>
              <a:t>directory of names</a:t>
            </a:r>
            <a:r>
              <a:rPr lang="en-GB" sz="2200" dirty="0"/>
              <a:t>, that can be reached and facilitate immediate action where needed</a:t>
            </a:r>
          </a:p>
          <a:p>
            <a:pPr lvl="1"/>
            <a:endParaRPr lang="en-GB" sz="2200" dirty="0"/>
          </a:p>
        </p:txBody>
      </p:sp>
      <p:pic>
        <p:nvPicPr>
          <p:cNvPr id="11" name="Picture 10">
            <a:extLst>
              <a:ext uri="{FF2B5EF4-FFF2-40B4-BE49-F238E27FC236}">
                <a16:creationId xmlns:a16="http://schemas.microsoft.com/office/drawing/2014/main" id="{EB8630C5-35E1-FD47-9F26-EC0504E81B26}"/>
              </a:ext>
            </a:extLst>
          </p:cNvPr>
          <p:cNvPicPr>
            <a:picLocks noChangeAspect="1"/>
          </p:cNvPicPr>
          <p:nvPr/>
        </p:nvPicPr>
        <p:blipFill>
          <a:blip r:embed="rId4"/>
          <a:stretch>
            <a:fillRect/>
          </a:stretch>
        </p:blipFill>
        <p:spPr>
          <a:xfrm>
            <a:off x="5836408" y="1999607"/>
            <a:ext cx="2258646" cy="2258646"/>
          </a:xfrm>
          <a:prstGeom prst="rect">
            <a:avLst/>
          </a:prstGeom>
        </p:spPr>
      </p:pic>
    </p:spTree>
    <p:extLst>
      <p:ext uri="{BB962C8B-B14F-4D97-AF65-F5344CB8AC3E}">
        <p14:creationId xmlns:p14="http://schemas.microsoft.com/office/powerpoint/2010/main" val="38923770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altLang="en-US" sz="3200" b="1" dirty="0"/>
              <a:t>African Union</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1085294"/>
            <a:ext cx="4572000" cy="5509200"/>
          </a:xfrm>
          <a:prstGeom prst="rect">
            <a:avLst/>
          </a:prstGeom>
        </p:spPr>
        <p:txBody>
          <a:bodyPr>
            <a:spAutoFit/>
          </a:bodyPr>
          <a:lstStyle/>
          <a:p>
            <a:pPr marL="342900" indent="-342900" eaLnBrk="1" hangingPunct="1">
              <a:buFont typeface="Wingdings" pitchFamily="2" charset="2"/>
              <a:buChar char="Ø"/>
              <a:defRPr/>
            </a:pPr>
            <a:r>
              <a:rPr lang="en-GB" sz="2200" b="1" dirty="0"/>
              <a:t>Convention on Cybersecurity </a:t>
            </a:r>
          </a:p>
          <a:p>
            <a:pPr marL="0" indent="0" eaLnBrk="1" hangingPunct="1">
              <a:buFont typeface="Arial" panose="020B0604020202020204" pitchFamily="34" charset="0"/>
              <a:buNone/>
              <a:defRPr/>
            </a:pPr>
            <a:r>
              <a:rPr lang="en-GB" sz="2200" b="1" dirty="0"/>
              <a:t>&amp; Personal Data Protection</a:t>
            </a:r>
          </a:p>
          <a:p>
            <a:pPr marL="0" indent="0">
              <a:buNone/>
            </a:pPr>
            <a:endParaRPr lang="en-US" sz="2200" dirty="0"/>
          </a:p>
          <a:p>
            <a:pPr marL="342900" indent="-342900">
              <a:buFont typeface="Wingdings" pitchFamily="2" charset="2"/>
              <a:buChar char="ü"/>
            </a:pPr>
            <a:r>
              <a:rPr lang="en-US" sz="2200" dirty="0"/>
              <a:t>the African Union Convention on Cybersecurity and Personal Data Protection is a multilateral treaty signed by members of the African Union. </a:t>
            </a:r>
          </a:p>
          <a:p>
            <a:pPr marL="0" indent="0">
              <a:buNone/>
            </a:pPr>
            <a:endParaRPr lang="en-US" sz="2200" dirty="0"/>
          </a:p>
          <a:p>
            <a:pPr marL="342900" indent="-342900">
              <a:buFont typeface="Wingdings" pitchFamily="2" charset="2"/>
              <a:buChar char="ü"/>
            </a:pPr>
            <a:r>
              <a:rPr lang="en-US" sz="2200" dirty="0"/>
              <a:t>It provides for legislative principles with respect to:</a:t>
            </a:r>
          </a:p>
          <a:p>
            <a:pPr marL="742950" indent="-742950">
              <a:buFont typeface="+mj-lt"/>
              <a:buAutoNum type="arabicPeriod"/>
            </a:pPr>
            <a:r>
              <a:rPr lang="en-US" sz="2200" dirty="0"/>
              <a:t>electronic transactions</a:t>
            </a:r>
          </a:p>
          <a:p>
            <a:pPr marL="742950" indent="-742950">
              <a:buFont typeface="+mj-lt"/>
              <a:buAutoNum type="arabicPeriod"/>
            </a:pPr>
            <a:r>
              <a:rPr lang="en-US" sz="2200" dirty="0"/>
              <a:t>personal data protection</a:t>
            </a:r>
          </a:p>
          <a:p>
            <a:pPr marL="742950" indent="-742950">
              <a:buFont typeface="+mj-lt"/>
              <a:buAutoNum type="arabicPeriod"/>
            </a:pPr>
            <a:r>
              <a:rPr lang="en-US" sz="2200" dirty="0"/>
              <a:t>cyber security and cybercrime</a:t>
            </a:r>
          </a:p>
          <a:p>
            <a:pPr lvl="1"/>
            <a:endParaRPr lang="en-GB" sz="2200" dirty="0"/>
          </a:p>
        </p:txBody>
      </p:sp>
      <p:pic>
        <p:nvPicPr>
          <p:cNvPr id="11" name="Picture 10">
            <a:extLst>
              <a:ext uri="{FF2B5EF4-FFF2-40B4-BE49-F238E27FC236}">
                <a16:creationId xmlns:a16="http://schemas.microsoft.com/office/drawing/2014/main" id="{F3D82F51-3C42-C74D-A382-9F2EA882EB3C}"/>
              </a:ext>
            </a:extLst>
          </p:cNvPr>
          <p:cNvPicPr>
            <a:picLocks noChangeAspect="1"/>
          </p:cNvPicPr>
          <p:nvPr/>
        </p:nvPicPr>
        <p:blipFill>
          <a:blip r:embed="rId4"/>
          <a:stretch>
            <a:fillRect/>
          </a:stretch>
        </p:blipFill>
        <p:spPr>
          <a:xfrm>
            <a:off x="5518449" y="2363983"/>
            <a:ext cx="3024335" cy="2716776"/>
          </a:xfrm>
          <a:prstGeom prst="rect">
            <a:avLst/>
          </a:prstGeom>
        </p:spPr>
      </p:pic>
    </p:spTree>
    <p:extLst>
      <p:ext uri="{BB962C8B-B14F-4D97-AF65-F5344CB8AC3E}">
        <p14:creationId xmlns:p14="http://schemas.microsoft.com/office/powerpoint/2010/main" val="39864601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altLang="en-US" sz="3200" b="1" dirty="0"/>
              <a:t>Commonwealth</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1085294"/>
            <a:ext cx="4572000" cy="2616101"/>
          </a:xfrm>
          <a:prstGeom prst="rect">
            <a:avLst/>
          </a:prstGeom>
        </p:spPr>
        <p:txBody>
          <a:bodyPr>
            <a:spAutoFit/>
          </a:bodyPr>
          <a:lstStyle/>
          <a:p>
            <a:pPr marL="571500" lvl="2" indent="-571500" eaLnBrk="1" hangingPunct="1">
              <a:spcAft>
                <a:spcPts val="1200"/>
              </a:spcAft>
              <a:buFont typeface="Wingdings" pitchFamily="2" charset="2"/>
              <a:buChar char="Ø"/>
              <a:defRPr/>
            </a:pPr>
            <a:r>
              <a:rPr lang="en-GB" sz="2200" b="1" dirty="0"/>
              <a:t>Model Law</a:t>
            </a:r>
          </a:p>
          <a:p>
            <a:pPr marL="571500" lvl="2" indent="-571500" eaLnBrk="1" hangingPunct="1">
              <a:spcAft>
                <a:spcPts val="1200"/>
              </a:spcAft>
              <a:buFont typeface="Wingdings" pitchFamily="2" charset="2"/>
              <a:buChar char="ü"/>
              <a:defRPr/>
            </a:pPr>
            <a:r>
              <a:rPr lang="en-GB" sz="2200" i="1" dirty="0"/>
              <a:t>Harare Scheme </a:t>
            </a:r>
            <a:r>
              <a:rPr lang="en-GB" sz="2200" dirty="0"/>
              <a:t>enables an increased level and scope of cooperation between Commonwealth governments in criminal matters, including matters of cybercrime.</a:t>
            </a:r>
          </a:p>
        </p:txBody>
      </p:sp>
      <p:sp>
        <p:nvSpPr>
          <p:cNvPr id="5" name="Rectangle 4">
            <a:extLst>
              <a:ext uri="{FF2B5EF4-FFF2-40B4-BE49-F238E27FC236}">
                <a16:creationId xmlns:a16="http://schemas.microsoft.com/office/drawing/2014/main" id="{50E34DCD-BB8C-DD4E-A006-1BDD3384150B}"/>
              </a:ext>
            </a:extLst>
          </p:cNvPr>
          <p:cNvSpPr/>
          <p:nvPr/>
        </p:nvSpPr>
        <p:spPr>
          <a:xfrm>
            <a:off x="4450456" y="1114520"/>
            <a:ext cx="4572000" cy="4555093"/>
          </a:xfrm>
          <a:prstGeom prst="rect">
            <a:avLst/>
          </a:prstGeom>
        </p:spPr>
        <p:txBody>
          <a:bodyPr>
            <a:spAutoFit/>
          </a:bodyPr>
          <a:lstStyle/>
          <a:p>
            <a:pPr marL="800100" lvl="3" indent="-342900" eaLnBrk="1" hangingPunct="1">
              <a:spcAft>
                <a:spcPts val="1200"/>
              </a:spcAft>
              <a:buFont typeface="Wingdings" pitchFamily="2" charset="2"/>
              <a:buChar char="ü"/>
              <a:defRPr/>
            </a:pPr>
            <a:r>
              <a:rPr lang="en-GB" sz="2200" dirty="0"/>
              <a:t>Includes, among the rest:</a:t>
            </a:r>
          </a:p>
          <a:p>
            <a:pPr marL="1028700" lvl="3" indent="-571500" eaLnBrk="1" hangingPunct="1">
              <a:spcAft>
                <a:spcPts val="1200"/>
              </a:spcAft>
              <a:buFont typeface="Arial" panose="020B0604020202020204" pitchFamily="34" charset="0"/>
              <a:buChar char="•"/>
              <a:defRPr/>
            </a:pPr>
            <a:r>
              <a:rPr lang="en-US" sz="2200" dirty="0"/>
              <a:t>Identifying and locating persons</a:t>
            </a:r>
          </a:p>
          <a:p>
            <a:pPr marL="1028700" lvl="3" indent="-571500" eaLnBrk="1" hangingPunct="1">
              <a:spcAft>
                <a:spcPts val="1200"/>
              </a:spcAft>
              <a:buFont typeface="Arial" panose="020B0604020202020204" pitchFamily="34" charset="0"/>
              <a:buChar char="•"/>
              <a:defRPr/>
            </a:pPr>
            <a:r>
              <a:rPr lang="en-US" sz="2200" dirty="0"/>
              <a:t>Serving documents</a:t>
            </a:r>
          </a:p>
          <a:p>
            <a:pPr marL="1028700" lvl="3" indent="-571500" eaLnBrk="1" hangingPunct="1">
              <a:spcAft>
                <a:spcPts val="1200"/>
              </a:spcAft>
              <a:buFont typeface="Arial" panose="020B0604020202020204" pitchFamily="34" charset="0"/>
              <a:buChar char="•"/>
              <a:defRPr/>
            </a:pPr>
            <a:r>
              <a:rPr lang="en-US" sz="2200" dirty="0"/>
              <a:t>Search and seizure</a:t>
            </a:r>
          </a:p>
          <a:p>
            <a:pPr marL="1028700" lvl="3" indent="-571500" eaLnBrk="1" hangingPunct="1">
              <a:spcAft>
                <a:spcPts val="1200"/>
              </a:spcAft>
              <a:buFont typeface="Arial" panose="020B0604020202020204" pitchFamily="34" charset="0"/>
              <a:buChar char="•"/>
              <a:defRPr/>
            </a:pPr>
            <a:r>
              <a:rPr lang="en-US" sz="2200" dirty="0"/>
              <a:t>Obtaining evidence</a:t>
            </a:r>
          </a:p>
          <a:p>
            <a:pPr marL="1028700" lvl="3" indent="-571500" eaLnBrk="1" hangingPunct="1">
              <a:spcAft>
                <a:spcPts val="1200"/>
              </a:spcAft>
              <a:buFont typeface="Arial" panose="020B0604020202020204" pitchFamily="34" charset="0"/>
              <a:buChar char="•"/>
              <a:defRPr/>
            </a:pPr>
            <a:r>
              <a:rPr lang="en-US" sz="2200" dirty="0"/>
              <a:t>Tracing, seizing and</a:t>
            </a:r>
          </a:p>
          <a:p>
            <a:pPr marL="1028700" lvl="3" indent="-571500" eaLnBrk="1" hangingPunct="1">
              <a:spcAft>
                <a:spcPts val="1200"/>
              </a:spcAft>
              <a:buFont typeface="Arial" panose="020B0604020202020204" pitchFamily="34" charset="0"/>
              <a:buChar char="•"/>
              <a:defRPr/>
            </a:pPr>
            <a:r>
              <a:rPr lang="en-US" sz="2200" dirty="0"/>
              <a:t>confiscating the proceeds of</a:t>
            </a:r>
          </a:p>
          <a:p>
            <a:pPr marL="1028700" lvl="3" indent="-571500" eaLnBrk="1" hangingPunct="1">
              <a:spcAft>
                <a:spcPts val="1200"/>
              </a:spcAft>
              <a:buFont typeface="Arial" panose="020B0604020202020204" pitchFamily="34" charset="0"/>
              <a:buChar char="•"/>
              <a:defRPr/>
            </a:pPr>
            <a:r>
              <a:rPr lang="en-US" sz="2200" dirty="0"/>
              <a:t>instrumentalities of crime.</a:t>
            </a:r>
          </a:p>
        </p:txBody>
      </p:sp>
      <p:pic>
        <p:nvPicPr>
          <p:cNvPr id="12" name="Picture 11">
            <a:extLst>
              <a:ext uri="{FF2B5EF4-FFF2-40B4-BE49-F238E27FC236}">
                <a16:creationId xmlns:a16="http://schemas.microsoft.com/office/drawing/2014/main" id="{67E93319-A1E9-0C43-BD6B-4F4B00C73FD6}"/>
              </a:ext>
            </a:extLst>
          </p:cNvPr>
          <p:cNvPicPr>
            <a:picLocks noChangeAspect="1"/>
          </p:cNvPicPr>
          <p:nvPr/>
        </p:nvPicPr>
        <p:blipFill>
          <a:blip r:embed="rId4"/>
          <a:stretch>
            <a:fillRect/>
          </a:stretch>
        </p:blipFill>
        <p:spPr>
          <a:xfrm>
            <a:off x="912000" y="4148889"/>
            <a:ext cx="3261360" cy="1956816"/>
          </a:xfrm>
          <a:prstGeom prst="rect">
            <a:avLst/>
          </a:prstGeom>
        </p:spPr>
      </p:pic>
    </p:spTree>
    <p:extLst>
      <p:ext uri="{BB962C8B-B14F-4D97-AF65-F5344CB8AC3E}">
        <p14:creationId xmlns:p14="http://schemas.microsoft.com/office/powerpoint/2010/main" val="3546910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19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19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Refreshing what we have learned</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4"/>
          <a:stretch>
            <a:fillRect/>
          </a:stretch>
        </p:blipFill>
        <p:spPr>
          <a:xfrm>
            <a:off x="7255380" y="941875"/>
            <a:ext cx="1767076" cy="1767076"/>
          </a:xfrm>
          <a:prstGeom prst="rect">
            <a:avLst/>
          </a:prstGeom>
        </p:spPr>
      </p:pic>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898712633"/>
              </p:ext>
            </p:extLst>
          </p:nvPr>
        </p:nvGraphicFramePr>
        <p:xfrm>
          <a:off x="177501" y="2346187"/>
          <a:ext cx="7166858"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2105587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Agenda</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36290" y="1338433"/>
            <a:ext cx="3791244" cy="4770537"/>
          </a:xfrm>
          <a:prstGeom prst="rect">
            <a:avLst/>
          </a:prstGeom>
        </p:spPr>
        <p:txBody>
          <a:bodyPr wrap="square">
            <a:spAutoFit/>
          </a:bodyPr>
          <a:lstStyle/>
          <a:p>
            <a:pPr marL="342900" indent="-342900" eaLnBrk="1" hangingPunct="1">
              <a:lnSpc>
                <a:spcPct val="80000"/>
              </a:lnSpc>
              <a:buFont typeface="Wingdings" pitchFamily="2" charset="2"/>
              <a:buChar char="Ø"/>
            </a:pPr>
            <a:r>
              <a:rPr lang="en-GB" sz="2000" b="1" dirty="0"/>
              <a:t>Part One</a:t>
            </a:r>
          </a:p>
          <a:p>
            <a:pPr marL="342900" indent="-342900" eaLnBrk="1" hangingPunct="1">
              <a:lnSpc>
                <a:spcPct val="80000"/>
              </a:lnSpc>
              <a:buFont typeface="Wingdings" pitchFamily="2" charset="2"/>
              <a:buChar char="ü"/>
            </a:pPr>
            <a:r>
              <a:rPr lang="en-GB" sz="2000" i="1" dirty="0"/>
              <a:t>Refresher on the International dimension and response to cybercrime</a:t>
            </a:r>
          </a:p>
          <a:p>
            <a:pPr marL="0" indent="0" eaLnBrk="1" hangingPunct="1">
              <a:lnSpc>
                <a:spcPct val="80000"/>
              </a:lnSpc>
              <a:buNone/>
            </a:pPr>
            <a:endParaRPr lang="en-GB" sz="2000" dirty="0"/>
          </a:p>
          <a:p>
            <a:pPr marL="342900" indent="-342900" eaLnBrk="1" hangingPunct="1">
              <a:lnSpc>
                <a:spcPct val="80000"/>
              </a:lnSpc>
              <a:buFont typeface="Wingdings" pitchFamily="2" charset="2"/>
              <a:buChar char="Ø"/>
            </a:pPr>
            <a:r>
              <a:rPr lang="en-GB" sz="2000" b="1" dirty="0"/>
              <a:t>Part Two</a:t>
            </a:r>
          </a:p>
          <a:p>
            <a:pPr marL="342900" indent="-342900" eaLnBrk="1" hangingPunct="1">
              <a:lnSpc>
                <a:spcPct val="80000"/>
              </a:lnSpc>
              <a:buFont typeface="Wingdings" pitchFamily="2" charset="2"/>
              <a:buChar char="ü"/>
            </a:pPr>
            <a:r>
              <a:rPr lang="en-GB" sz="2000" i="1" dirty="0"/>
              <a:t>Refresher on the International response to cybercrime: Budapest Convention on Cybercrime and International cooperation tools</a:t>
            </a:r>
          </a:p>
          <a:p>
            <a:pPr marL="0" indent="0" eaLnBrk="1" hangingPunct="1">
              <a:lnSpc>
                <a:spcPct val="80000"/>
              </a:lnSpc>
              <a:buNone/>
            </a:pPr>
            <a:endParaRPr lang="en-GB" sz="2000" dirty="0"/>
          </a:p>
          <a:p>
            <a:pPr marL="342900" indent="-342900" eaLnBrk="1" hangingPunct="1">
              <a:lnSpc>
                <a:spcPct val="80000"/>
              </a:lnSpc>
              <a:buFont typeface="Wingdings" pitchFamily="2" charset="2"/>
              <a:buChar char="Ø"/>
            </a:pPr>
            <a:r>
              <a:rPr lang="en-GB" sz="2000" b="1" dirty="0"/>
              <a:t>Part Three</a:t>
            </a:r>
          </a:p>
          <a:p>
            <a:pPr marL="342900" indent="-342900">
              <a:lnSpc>
                <a:spcPct val="80000"/>
              </a:lnSpc>
              <a:buFont typeface="Wingdings" pitchFamily="2" charset="2"/>
              <a:buChar char="ü"/>
            </a:pPr>
            <a:r>
              <a:rPr lang="en-GB" sz="2000" i="1" dirty="0"/>
              <a:t>Electronic evidence and International cooperation - main defining characteristics and challenges for obtaining them</a:t>
            </a:r>
          </a:p>
        </p:txBody>
      </p:sp>
      <p:sp>
        <p:nvSpPr>
          <p:cNvPr id="6" name="Rectangle 5">
            <a:extLst>
              <a:ext uri="{FF2B5EF4-FFF2-40B4-BE49-F238E27FC236}">
                <a16:creationId xmlns:a16="http://schemas.microsoft.com/office/drawing/2014/main" id="{EA3FFC4F-A0C7-6241-A6A3-D4D1CB58E595}"/>
              </a:ext>
            </a:extLst>
          </p:cNvPr>
          <p:cNvSpPr/>
          <p:nvPr/>
        </p:nvSpPr>
        <p:spPr>
          <a:xfrm>
            <a:off x="4450456" y="1338433"/>
            <a:ext cx="4572000" cy="3046988"/>
          </a:xfrm>
          <a:prstGeom prst="rect">
            <a:avLst/>
          </a:prstGeom>
        </p:spPr>
        <p:txBody>
          <a:bodyPr>
            <a:spAutoFit/>
          </a:bodyPr>
          <a:lstStyle/>
          <a:p>
            <a:pPr marL="342900" indent="-342900" eaLnBrk="1" hangingPunct="1">
              <a:lnSpc>
                <a:spcPct val="80000"/>
              </a:lnSpc>
              <a:buFont typeface="Wingdings" pitchFamily="2" charset="2"/>
              <a:buChar char="Ø"/>
            </a:pPr>
            <a:r>
              <a:rPr lang="en-GB" sz="2000" b="1" dirty="0"/>
              <a:t>Part Four</a:t>
            </a:r>
          </a:p>
          <a:p>
            <a:pPr marL="342900" indent="-342900">
              <a:lnSpc>
                <a:spcPct val="80000"/>
              </a:lnSpc>
              <a:buFont typeface="Wingdings" pitchFamily="2" charset="2"/>
              <a:buChar char="ü"/>
            </a:pPr>
            <a:r>
              <a:rPr lang="en-GB" sz="2000" i="1" dirty="0"/>
              <a:t>Cooperation in formal, quasi-informal, informal and private sector capacity</a:t>
            </a:r>
          </a:p>
          <a:p>
            <a:pPr marL="0" indent="0" eaLnBrk="1" hangingPunct="1">
              <a:lnSpc>
                <a:spcPct val="80000"/>
              </a:lnSpc>
              <a:buNone/>
            </a:pPr>
            <a:endParaRPr lang="en-GB" sz="2000" dirty="0"/>
          </a:p>
          <a:p>
            <a:pPr marL="342900" indent="-342900" eaLnBrk="1" hangingPunct="1">
              <a:lnSpc>
                <a:spcPct val="80000"/>
              </a:lnSpc>
              <a:buFont typeface="Wingdings" pitchFamily="2" charset="2"/>
              <a:buChar char="Ø"/>
            </a:pPr>
            <a:r>
              <a:rPr lang="en-GB" sz="2000" b="1" dirty="0"/>
              <a:t>Part Five</a:t>
            </a:r>
          </a:p>
          <a:p>
            <a:pPr marL="342900" indent="-342900">
              <a:lnSpc>
                <a:spcPct val="80000"/>
              </a:lnSpc>
              <a:buFont typeface="Wingdings" pitchFamily="2" charset="2"/>
              <a:buChar char="ü"/>
            </a:pPr>
            <a:r>
              <a:rPr lang="en-GB" sz="2000" i="1" dirty="0"/>
              <a:t>Challenges of practical issues regarding international cybercrime investigations – case study</a:t>
            </a:r>
            <a:endParaRPr lang="en-GB" sz="2000" b="1" i="1" dirty="0"/>
          </a:p>
          <a:p>
            <a:pPr marL="0" indent="0" eaLnBrk="1" hangingPunct="1">
              <a:lnSpc>
                <a:spcPct val="80000"/>
              </a:lnSpc>
              <a:buNone/>
            </a:pPr>
            <a:endParaRPr lang="en-GB" sz="2000" dirty="0"/>
          </a:p>
          <a:p>
            <a:pPr marL="342900" indent="-342900" eaLnBrk="1" hangingPunct="1">
              <a:lnSpc>
                <a:spcPct val="80000"/>
              </a:lnSpc>
              <a:buFont typeface="Wingdings" pitchFamily="2" charset="2"/>
              <a:buChar char="Ø"/>
            </a:pPr>
            <a:r>
              <a:rPr lang="en-GB" sz="2000" b="1" dirty="0"/>
              <a:t>Part Six</a:t>
            </a:r>
          </a:p>
          <a:p>
            <a:pPr marL="342900" indent="-342900">
              <a:lnSpc>
                <a:spcPct val="80000"/>
              </a:lnSpc>
              <a:buFont typeface="Wingdings" pitchFamily="2" charset="2"/>
              <a:buChar char="ü"/>
            </a:pPr>
            <a:r>
              <a:rPr lang="en-GB" sz="2000" i="1" dirty="0"/>
              <a:t>Summary</a:t>
            </a:r>
            <a:endParaRPr lang="en-US" sz="2000" i="1" dirty="0"/>
          </a:p>
        </p:txBody>
      </p:sp>
      <p:pic>
        <p:nvPicPr>
          <p:cNvPr id="7" name="Picture 6" descr="A picture containing keyboard&#10;&#10;Description automatically generated">
            <a:extLst>
              <a:ext uri="{FF2B5EF4-FFF2-40B4-BE49-F238E27FC236}">
                <a16:creationId xmlns:a16="http://schemas.microsoft.com/office/drawing/2014/main" id="{4481AE4C-03BD-48F0-8CEC-9EBF00DFF485}"/>
              </a:ext>
            </a:extLst>
          </p:cNvPr>
          <p:cNvPicPr>
            <a:picLocks noChangeAspect="1"/>
          </p:cNvPicPr>
          <p:nvPr/>
        </p:nvPicPr>
        <p:blipFill>
          <a:blip r:embed="rId4"/>
          <a:stretch>
            <a:fillRect/>
          </a:stretch>
        </p:blipFill>
        <p:spPr>
          <a:xfrm>
            <a:off x="5396586" y="4527236"/>
            <a:ext cx="2703294" cy="1798919"/>
          </a:xfrm>
          <a:prstGeom prst="rect">
            <a:avLst/>
          </a:prstGeom>
        </p:spPr>
      </p:pic>
    </p:spTree>
    <p:extLst>
      <p:ext uri="{BB962C8B-B14F-4D97-AF65-F5344CB8AC3E}">
        <p14:creationId xmlns:p14="http://schemas.microsoft.com/office/powerpoint/2010/main" val="22972558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dirty="0"/>
              <a:t>Refresher on the International dimension and response to cybercrime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63534106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Specialized Judicial Course on </a:t>
            </a:r>
          </a:p>
          <a:p>
            <a:pPr algn="r"/>
            <a:r>
              <a:rPr lang="en-GB" sz="3200" b="1" dirty="0">
                <a:solidFill>
                  <a:schemeClr val="bg1"/>
                </a:solidFill>
              </a:rPr>
              <a:t>International Cooperation</a:t>
            </a:r>
            <a:endParaRPr lang="fr-FR" sz="3200" b="1" dirty="0">
              <a:solidFill>
                <a:schemeClr val="bg1"/>
              </a:solidFill>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101719"/>
            <a:ext cx="8525021" cy="3243965"/>
          </a:xfrm>
          <a:prstGeom prst="rect">
            <a:avLst/>
          </a:prstGeom>
        </p:spPr>
        <p:txBody>
          <a:bodyPr wrap="square">
            <a:spAutoFit/>
          </a:bodyPr>
          <a:lstStyle/>
          <a:p>
            <a:pPr algn="ctr" eaLnBrk="1" hangingPunct="1">
              <a:lnSpc>
                <a:spcPct val="80000"/>
              </a:lnSpc>
            </a:pPr>
            <a:r>
              <a:rPr lang="en-GB" sz="3200" b="1" dirty="0">
                <a:ea typeface="ＭＳ Ｐゴシック" charset="0"/>
                <a:cs typeface="ＭＳ Ｐゴシック" charset="0"/>
              </a:rPr>
              <a:t>Part Two</a:t>
            </a:r>
          </a:p>
          <a:p>
            <a:pPr algn="ctr">
              <a:lnSpc>
                <a:spcPct val="80000"/>
              </a:lnSpc>
            </a:pPr>
            <a:br>
              <a:rPr lang="en-GB" sz="3200" b="1" dirty="0">
                <a:ea typeface="ＭＳ Ｐゴシック" charset="0"/>
                <a:cs typeface="ＭＳ Ｐゴシック" charset="0"/>
              </a:rPr>
            </a:br>
            <a:r>
              <a:rPr lang="en-GB" sz="3200" b="1" dirty="0"/>
              <a:t>Refresher on the International response to cybercrime: </a:t>
            </a:r>
          </a:p>
          <a:p>
            <a:pPr algn="ctr">
              <a:lnSpc>
                <a:spcPct val="80000"/>
              </a:lnSpc>
            </a:pPr>
            <a:endParaRPr lang="en-GB" sz="3200" b="1" dirty="0"/>
          </a:p>
          <a:p>
            <a:pPr algn="ctr">
              <a:lnSpc>
                <a:spcPct val="80000"/>
              </a:lnSpc>
            </a:pPr>
            <a:r>
              <a:rPr lang="en-GB" sz="3200" b="1" dirty="0"/>
              <a:t>Budapest Convention on Cybercrime and International cooperation tools</a:t>
            </a:r>
          </a:p>
          <a:p>
            <a:pPr algn="ctr" eaLnBrk="1" hangingPunct="1">
              <a:lnSpc>
                <a:spcPct val="80000"/>
              </a:lnSpc>
            </a:pPr>
            <a:endParaRPr lang="en-GB" sz="3200" dirty="0"/>
          </a:p>
        </p:txBody>
      </p:sp>
    </p:spTree>
    <p:extLst>
      <p:ext uri="{BB962C8B-B14F-4D97-AF65-F5344CB8AC3E}">
        <p14:creationId xmlns:p14="http://schemas.microsoft.com/office/powerpoint/2010/main" val="390309272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3200" b="1" dirty="0"/>
              <a:t>Main principles of international cooperation</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9A3C28A1-FC1F-4084-9F3B-8B4BB004B11E}"/>
              </a:ext>
            </a:extLst>
          </p:cNvPr>
          <p:cNvSpPr/>
          <p:nvPr/>
        </p:nvSpPr>
        <p:spPr>
          <a:xfrm>
            <a:off x="88522" y="1033883"/>
            <a:ext cx="5297210" cy="5370701"/>
          </a:xfrm>
          <a:prstGeom prst="rect">
            <a:avLst/>
          </a:prstGeom>
        </p:spPr>
        <p:txBody>
          <a:bodyPr wrap="square">
            <a:spAutoFit/>
          </a:bodyPr>
          <a:lstStyle/>
          <a:p>
            <a:pPr algn="just">
              <a:spcBef>
                <a:spcPts val="600"/>
              </a:spcBef>
            </a:pPr>
            <a:r>
              <a:rPr lang="en-US" sz="2400" b="1" dirty="0"/>
              <a:t>Main principles underlying international cooperation:</a:t>
            </a:r>
          </a:p>
          <a:p>
            <a:pPr marL="342900" indent="-342900" algn="just">
              <a:spcBef>
                <a:spcPts val="600"/>
              </a:spcBef>
              <a:buFont typeface="Wingdings" pitchFamily="2" charset="2"/>
              <a:buChar char="ü"/>
            </a:pPr>
            <a:r>
              <a:rPr lang="en-US" sz="2000" b="1" dirty="0"/>
              <a:t>Comity of nations: </a:t>
            </a:r>
            <a:r>
              <a:rPr lang="en-US" sz="2000" dirty="0"/>
              <a:t>this is a principle of international law enabling one state to the greatest extent possible to recognize the legislative, executive and judicial acts of another state;</a:t>
            </a:r>
            <a:endParaRPr lang="en-US" sz="2000" b="1" dirty="0"/>
          </a:p>
          <a:p>
            <a:pPr marL="342900" indent="-342900" algn="just">
              <a:spcBef>
                <a:spcPts val="600"/>
              </a:spcBef>
              <a:buFont typeface="Wingdings" pitchFamily="2" charset="2"/>
              <a:buChar char="ü"/>
            </a:pPr>
            <a:r>
              <a:rPr lang="en-US" sz="2000" b="1" dirty="0"/>
              <a:t>Reciprocity: </a:t>
            </a:r>
            <a:r>
              <a:rPr lang="en-US" sz="2000" dirty="0"/>
              <a:t>state requesting evidence would comply (or promise to do so in the future) with a similar request from the state it asks to assist it (basis for modern mutual legal assistance process);</a:t>
            </a:r>
            <a:endParaRPr lang="en-US" sz="2000" b="1" dirty="0"/>
          </a:p>
          <a:p>
            <a:pPr marL="342900" indent="-342900" algn="just">
              <a:spcBef>
                <a:spcPts val="600"/>
              </a:spcBef>
              <a:buFont typeface="Wingdings" pitchFamily="2" charset="2"/>
              <a:buChar char="ü"/>
            </a:pPr>
            <a:r>
              <a:rPr lang="en-US" sz="2000" b="1" dirty="0"/>
              <a:t>Dual criminality: </a:t>
            </a:r>
            <a:r>
              <a:rPr lang="en-US" sz="2000" dirty="0"/>
              <a:t>the substantive offence in respect of which assistance is sought by one state also constitutes an offence in the state where the evidence is located.</a:t>
            </a:r>
          </a:p>
        </p:txBody>
      </p:sp>
      <mc:AlternateContent xmlns:mc="http://schemas.openxmlformats.org/markup-compatibility/2006">
        <mc:Choice xmlns:am3d="http://schemas.microsoft.com/office/drawing/2017/model3d" Requires="am3d">
          <p:graphicFrame>
            <p:nvGraphicFramePr>
              <p:cNvPr id="6" name="3D Model 5" descr="Horseshoe U Shaped Magnet">
                <a:extLst>
                  <a:ext uri="{FF2B5EF4-FFF2-40B4-BE49-F238E27FC236}">
                    <a16:creationId xmlns:a16="http://schemas.microsoft.com/office/drawing/2014/main" id="{2BDF18F0-4D7C-4696-80E0-CD2ECB33074B}"/>
                  </a:ext>
                </a:extLst>
              </p:cNvPr>
              <p:cNvGraphicFramePr>
                <a:graphicFrameLocks noChangeAspect="1"/>
              </p:cNvGraphicFramePr>
              <p:nvPr/>
            </p:nvGraphicFramePr>
            <p:xfrm>
              <a:off x="5834542" y="1805000"/>
              <a:ext cx="3220936" cy="4568655"/>
            </p:xfrm>
            <a:graphic>
              <a:graphicData uri="http://schemas.microsoft.com/office/drawing/2017/model3d">
                <am3d:model3d r:embed="rId4">
                  <am3d:spPr>
                    <a:xfrm>
                      <a:off x="0" y="0"/>
                      <a:ext cx="3220936" cy="4568655"/>
                    </a:xfrm>
                    <a:prstGeom prst="rect">
                      <a:avLst/>
                    </a:prstGeom>
                  </am3d:spPr>
                  <am3d:camera>
                    <am3d:pos x="0" y="0" z="58287500"/>
                    <am3d:up dx="0" dy="36000000" dz="0"/>
                    <am3d:lookAt x="0" y="0" z="0"/>
                    <am3d:perspective fov="2700000"/>
                  </am3d:camera>
                  <am3d:trans>
                    <am3d:meterPerModelUnit n="3937007" d="1000000"/>
                    <am3d:preTrans dx="-547688" dy="3638131" dz="319325"/>
                    <am3d:scale>
                      <am3d:sx n="1000000" d="1000000"/>
                      <am3d:sy n="1000000" d="1000000"/>
                      <am3d:sz n="1000000" d="1000000"/>
                    </am3d:scale>
                    <am3d:rot ax="2551607" ay="2075643" az="1650414"/>
                    <am3d:postTrans dx="0" dy="0" dz="0"/>
                  </am3d:trans>
                  <am3d:raster rName="Office3DRenderer" rVer="16.0.8326">
                    <am3d:blip r:embed="rId5"/>
                  </am3d:raster>
                  <am3d:objViewport viewportSz="5203023"/>
                  <am3d:ambientLight>
                    <am3d:clr>
                      <a:scrgbClr r="50000" g="50000" b="50000"/>
                    </am3d:clr>
                    <am3d:illuminance n="500000" d="1000000"/>
                  </am3d:ambientLight>
                  <am3d:ptLight rad="0">
                    <am3d:clr>
                      <a:scrgbClr r="100000" g="75000" b="50000"/>
                    </am3d:clr>
                    <am3d:intensity n="9765625" d="1000000"/>
                    <am3d:pos x="21959998" y="70920001" z="16344003"/>
                  </am3d:ptLight>
                  <am3d:ptLight rad="0">
                    <am3d:clr>
                      <a:scrgbClr r="40000" g="60000" b="95000"/>
                    </am3d:clr>
                    <am3d:intensity n="12250000" d="1000000"/>
                    <am3d:pos x="-37964106" y="51130435" z="57631972"/>
                  </am3d:ptLight>
                  <am3d:ptLight rad="0">
                    <am3d:clr>
                      <a:scrgbClr r="86837" g="72700" b="100000"/>
                    </am3d:clr>
                    <am3d:intensity n="3125000" d="1000000"/>
                    <am3d:pos x="-37739122" y="58056624" z="-34769649"/>
                  </am3d:ptLight>
                </am3d:model3d>
              </a:graphicData>
            </a:graphic>
          </p:graphicFrame>
        </mc:Choice>
        <mc:Fallback>
          <p:pic>
            <p:nvPicPr>
              <p:cNvPr id="6" name="3D Model 5" descr="Horseshoe U Shaped Magnet">
                <a:extLst>
                  <a:ext uri="{FF2B5EF4-FFF2-40B4-BE49-F238E27FC236}">
                    <a16:creationId xmlns:a16="http://schemas.microsoft.com/office/drawing/2014/main" id="{2BDF18F0-4D7C-4696-80E0-CD2ECB33074B}"/>
                  </a:ext>
                </a:extLst>
              </p:cNvPr>
              <p:cNvPicPr>
                <a:picLocks noGrp="1" noRot="1" noChangeAspect="1" noMove="1" noResize="1" noEditPoints="1" noAdjustHandles="1" noChangeArrowheads="1" noChangeShapeType="1" noCrop="1"/>
              </p:cNvPicPr>
              <p:nvPr/>
            </p:nvPicPr>
            <p:blipFill>
              <a:blip r:embed="rId5"/>
              <a:stretch>
                <a:fillRect/>
              </a:stretch>
            </p:blipFill>
            <p:spPr>
              <a:xfrm>
                <a:off x="5834542" y="1805000"/>
                <a:ext cx="3220936" cy="4568655"/>
              </a:xfrm>
              <a:prstGeom prst="rect">
                <a:avLst/>
              </a:prstGeom>
            </p:spPr>
          </p:pic>
        </mc:Fallback>
      </mc:AlternateContent>
    </p:spTree>
    <p:extLst>
      <p:ext uri="{BB962C8B-B14F-4D97-AF65-F5344CB8AC3E}">
        <p14:creationId xmlns:p14="http://schemas.microsoft.com/office/powerpoint/2010/main" val="197753308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3200" b="1" dirty="0"/>
              <a:t>Mutual Legal Assistance Treaties</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1259985"/>
            <a:ext cx="4572000" cy="4832092"/>
          </a:xfrm>
          <a:prstGeom prst="rect">
            <a:avLst/>
          </a:prstGeom>
        </p:spPr>
        <p:txBody>
          <a:bodyPr>
            <a:spAutoFit/>
          </a:bodyPr>
          <a:lstStyle/>
          <a:p>
            <a:pPr marL="342900" indent="-342900" algn="just">
              <a:buFont typeface="Wingdings" pitchFamily="2" charset="2"/>
              <a:buChar char="ü"/>
            </a:pPr>
            <a:r>
              <a:rPr lang="en-US" sz="2200" b="1" dirty="0"/>
              <a:t>formal cooperation </a:t>
            </a:r>
            <a:r>
              <a:rPr lang="en-US" sz="2200" dirty="0"/>
              <a:t>between two or more countries</a:t>
            </a:r>
          </a:p>
          <a:p>
            <a:pPr marL="342900" indent="-342900" algn="just">
              <a:buFont typeface="Wingdings" pitchFamily="2" charset="2"/>
              <a:buChar char="ü"/>
            </a:pPr>
            <a:endParaRPr lang="en-US" sz="2200" dirty="0"/>
          </a:p>
          <a:p>
            <a:pPr marL="342900" indent="-342900" algn="just">
              <a:buFont typeface="Wingdings" pitchFamily="2" charset="2"/>
              <a:buChar char="ü"/>
            </a:pPr>
            <a:r>
              <a:rPr lang="en-US" sz="2200" b="1" dirty="0"/>
              <a:t>usually include provisions </a:t>
            </a:r>
            <a:r>
              <a:rPr lang="en-US" sz="2200" dirty="0"/>
              <a:t>for gathering and exchange of information</a:t>
            </a:r>
          </a:p>
          <a:p>
            <a:pPr marL="342900" indent="-342900" algn="just">
              <a:buFont typeface="Wingdings" pitchFamily="2" charset="2"/>
              <a:buChar char="ü"/>
            </a:pPr>
            <a:endParaRPr lang="en-US" sz="2200" dirty="0"/>
          </a:p>
          <a:p>
            <a:pPr marL="342900" indent="-342900" algn="just">
              <a:buFont typeface="Wingdings" pitchFamily="2" charset="2"/>
              <a:buChar char="ü"/>
            </a:pPr>
            <a:r>
              <a:rPr lang="en-US" sz="2200" b="1" dirty="0"/>
              <a:t>usually provide for situations</a:t>
            </a:r>
            <a:r>
              <a:rPr lang="en-US" sz="2200" dirty="0"/>
              <a:t> in which requests may be refused</a:t>
            </a:r>
          </a:p>
          <a:p>
            <a:pPr marL="342900" indent="-342900" algn="just">
              <a:buFont typeface="Wingdings" pitchFamily="2" charset="2"/>
              <a:buChar char="ü"/>
            </a:pPr>
            <a:endParaRPr lang="en-US" sz="2200" dirty="0"/>
          </a:p>
          <a:p>
            <a:pPr marL="342900" indent="-342900" algn="just">
              <a:buFont typeface="Wingdings" pitchFamily="2" charset="2"/>
              <a:buChar char="ü"/>
            </a:pPr>
            <a:r>
              <a:rPr lang="en-US" sz="2200" b="1" dirty="0"/>
              <a:t>usually provide for requirements </a:t>
            </a:r>
            <a:r>
              <a:rPr lang="en-US" sz="2200" dirty="0"/>
              <a:t>that requests for assistance must comply with </a:t>
            </a:r>
          </a:p>
        </p:txBody>
      </p:sp>
      <p:pic>
        <p:nvPicPr>
          <p:cNvPr id="11" name="Picture 10">
            <a:extLst>
              <a:ext uri="{FF2B5EF4-FFF2-40B4-BE49-F238E27FC236}">
                <a16:creationId xmlns:a16="http://schemas.microsoft.com/office/drawing/2014/main" id="{7D74F92D-1919-734A-8396-392CE79FF5B5}"/>
              </a:ext>
            </a:extLst>
          </p:cNvPr>
          <p:cNvPicPr>
            <a:picLocks noChangeAspect="1"/>
          </p:cNvPicPr>
          <p:nvPr/>
        </p:nvPicPr>
        <p:blipFill>
          <a:blip r:embed="rId4"/>
          <a:stretch>
            <a:fillRect/>
          </a:stretch>
        </p:blipFill>
        <p:spPr>
          <a:xfrm>
            <a:off x="5235421" y="2539920"/>
            <a:ext cx="3787035" cy="2272221"/>
          </a:xfrm>
          <a:prstGeom prst="rect">
            <a:avLst/>
          </a:prstGeom>
        </p:spPr>
      </p:pic>
    </p:spTree>
    <p:extLst>
      <p:ext uri="{BB962C8B-B14F-4D97-AF65-F5344CB8AC3E}">
        <p14:creationId xmlns:p14="http://schemas.microsoft.com/office/powerpoint/2010/main" val="23588014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sz="3200" b="1" dirty="0"/>
              <a:t>Mutual Legal Assistance Laws</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1085294"/>
            <a:ext cx="4572000" cy="5509200"/>
          </a:xfrm>
          <a:prstGeom prst="rect">
            <a:avLst/>
          </a:prstGeom>
        </p:spPr>
        <p:txBody>
          <a:bodyPr>
            <a:spAutoFit/>
          </a:bodyPr>
          <a:lstStyle/>
          <a:p>
            <a:pPr marL="342900" indent="-342900" algn="just">
              <a:buFont typeface="Wingdings" pitchFamily="2" charset="2"/>
              <a:buChar char="ü"/>
            </a:pPr>
            <a:r>
              <a:rPr lang="en-US" sz="2200" b="1" dirty="0"/>
              <a:t>domestic legislation may provide for mechanisms </a:t>
            </a:r>
            <a:r>
              <a:rPr lang="en-US" sz="2200" dirty="0"/>
              <a:t>to cooperate with countries, whether or not there is an MLAT with them</a:t>
            </a:r>
          </a:p>
          <a:p>
            <a:pPr marL="342900" indent="-342900" algn="just">
              <a:buFont typeface="Wingdings" pitchFamily="2" charset="2"/>
              <a:buChar char="ü"/>
            </a:pPr>
            <a:endParaRPr lang="en-US" sz="2200" dirty="0"/>
          </a:p>
          <a:p>
            <a:pPr marL="342900" indent="-342900" algn="just">
              <a:buFont typeface="Wingdings" pitchFamily="2" charset="2"/>
              <a:buChar char="ü"/>
            </a:pPr>
            <a:r>
              <a:rPr lang="en-US" sz="2200" b="1" dirty="0"/>
              <a:t>these laws may contain provisions </a:t>
            </a:r>
            <a:r>
              <a:rPr lang="en-US" sz="2200" dirty="0"/>
              <a:t>that enable cooperation in different areas, including realizing or making requests for expedited preservation of stored data, search and seizure of data, interception of content data and collection of traffic data</a:t>
            </a:r>
          </a:p>
          <a:p>
            <a:pPr marL="800100" lvl="1" indent="-342900">
              <a:buFont typeface="Wingdings" pitchFamily="2" charset="2"/>
              <a:buChar char="ü"/>
            </a:pPr>
            <a:endParaRPr lang="en-GB" sz="2200" dirty="0"/>
          </a:p>
        </p:txBody>
      </p:sp>
      <p:pic>
        <p:nvPicPr>
          <p:cNvPr id="11" name="Picture 10">
            <a:extLst>
              <a:ext uri="{FF2B5EF4-FFF2-40B4-BE49-F238E27FC236}">
                <a16:creationId xmlns:a16="http://schemas.microsoft.com/office/drawing/2014/main" id="{33EADB6B-570B-7542-B6FE-AE373DFA8033}"/>
              </a:ext>
            </a:extLst>
          </p:cNvPr>
          <p:cNvPicPr>
            <a:picLocks noChangeAspect="1"/>
          </p:cNvPicPr>
          <p:nvPr/>
        </p:nvPicPr>
        <p:blipFill>
          <a:blip r:embed="rId4"/>
          <a:stretch>
            <a:fillRect/>
          </a:stretch>
        </p:blipFill>
        <p:spPr>
          <a:xfrm>
            <a:off x="4904738" y="2456410"/>
            <a:ext cx="4117718" cy="1945180"/>
          </a:xfrm>
          <a:prstGeom prst="rect">
            <a:avLst/>
          </a:prstGeom>
        </p:spPr>
      </p:pic>
    </p:spTree>
    <p:extLst>
      <p:ext uri="{BB962C8B-B14F-4D97-AF65-F5344CB8AC3E}">
        <p14:creationId xmlns:p14="http://schemas.microsoft.com/office/powerpoint/2010/main" val="283400426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b="1" dirty="0"/>
              <a:t>Refresher</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4"/>
          <a:stretch>
            <a:fillRect/>
          </a:stretch>
        </p:blipFill>
        <p:spPr>
          <a:xfrm>
            <a:off x="7255380" y="941875"/>
            <a:ext cx="1767076" cy="1767076"/>
          </a:xfrm>
          <a:prstGeom prst="rect">
            <a:avLst/>
          </a:prstGeom>
        </p:spPr>
      </p:pic>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4200466879"/>
              </p:ext>
            </p:extLst>
          </p:nvPr>
        </p:nvGraphicFramePr>
        <p:xfrm>
          <a:off x="177501" y="2346187"/>
          <a:ext cx="7166858"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67384534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altLang="sr-Latn-RS" sz="3200" b="1" dirty="0"/>
              <a:t>The “Budapest” Convention on Cybercrime </a:t>
            </a:r>
            <a:br>
              <a:rPr lang="en-GB" altLang="sr-Latn-RS" sz="3200" b="1" dirty="0"/>
            </a:br>
            <a:r>
              <a:rPr lang="en-GB" altLang="sr-Latn-RS" sz="3200" b="1" dirty="0"/>
              <a:t>of the Council of Europe</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1085294"/>
            <a:ext cx="4572000" cy="5016758"/>
          </a:xfrm>
          <a:prstGeom prst="rect">
            <a:avLst/>
          </a:prstGeom>
        </p:spPr>
        <p:txBody>
          <a:bodyPr>
            <a:spAutoFit/>
          </a:bodyPr>
          <a:lstStyle/>
          <a:p>
            <a:pPr marL="342900" indent="-342900">
              <a:buFont typeface="Wingdings" pitchFamily="2" charset="2"/>
              <a:buChar char="ü"/>
              <a:defRPr/>
            </a:pPr>
            <a:r>
              <a:rPr lang="en-GB" sz="2000" b="1" dirty="0"/>
              <a:t>Opened for signature on 23 November 2001 in Budapest</a:t>
            </a:r>
          </a:p>
          <a:p>
            <a:pPr marL="342900" indent="-342900">
              <a:buFont typeface="Wingdings" pitchFamily="2" charset="2"/>
              <a:buChar char="ü"/>
              <a:defRPr/>
            </a:pPr>
            <a:r>
              <a:rPr lang="en-GB" sz="2000" b="1" dirty="0"/>
              <a:t>Followed by Cybercrime Convention Committee (T-CY) </a:t>
            </a:r>
          </a:p>
          <a:p>
            <a:pPr marL="342900" indent="-342900">
              <a:buFont typeface="Wingdings" pitchFamily="2" charset="2"/>
              <a:buChar char="ü"/>
              <a:defRPr/>
            </a:pPr>
            <a:r>
              <a:rPr lang="en-GB" sz="2000" b="1" dirty="0"/>
              <a:t>Open for accession by any State</a:t>
            </a:r>
          </a:p>
          <a:p>
            <a:pPr>
              <a:defRPr/>
            </a:pPr>
            <a:endParaRPr lang="en-GB" sz="2000" b="1" dirty="0"/>
          </a:p>
          <a:p>
            <a:pPr marL="457200" indent="-457200">
              <a:buFont typeface="Wingdings" pitchFamily="2" charset="2"/>
              <a:buChar char="ü"/>
              <a:defRPr/>
            </a:pPr>
            <a:r>
              <a:rPr lang="en-GB" sz="2000" b="1" dirty="0"/>
              <a:t>As of </a:t>
            </a:r>
            <a:r>
              <a:rPr lang="hr-HR" sz="2000" b="1" dirty="0" err="1"/>
              <a:t>July</a:t>
            </a:r>
            <a:r>
              <a:rPr lang="hr-HR" sz="2000" b="1" dirty="0"/>
              <a:t> 2020</a:t>
            </a:r>
            <a:r>
              <a:rPr lang="en-GB" sz="2000" b="1" dirty="0"/>
              <a:t>:</a:t>
            </a:r>
          </a:p>
          <a:p>
            <a:pPr marL="342900" indent="-342900">
              <a:buFont typeface="Arial" pitchFamily="34" charset="0"/>
              <a:buChar char="•"/>
              <a:defRPr/>
            </a:pPr>
            <a:r>
              <a:rPr lang="hr-HR" sz="2000" b="1" dirty="0"/>
              <a:t>6</a:t>
            </a:r>
            <a:r>
              <a:rPr lang="fr-FR" sz="2000" b="1" dirty="0"/>
              <a:t>5</a:t>
            </a:r>
            <a:r>
              <a:rPr lang="en-GB" sz="2000" b="1" dirty="0"/>
              <a:t> parties </a:t>
            </a:r>
            <a:r>
              <a:rPr lang="en-GB" sz="2000" dirty="0"/>
              <a:t>(</a:t>
            </a:r>
            <a:r>
              <a:rPr lang="hr-HR" sz="2000" dirty="0"/>
              <a:t>4</a:t>
            </a:r>
            <a:r>
              <a:rPr lang="fr-FR" sz="2000" dirty="0"/>
              <a:t>4 </a:t>
            </a:r>
            <a:r>
              <a:rPr lang="en-US" sz="2000" dirty="0"/>
              <a:t>States members of the Council of Europe</a:t>
            </a:r>
            <a:r>
              <a:rPr lang="hr-HR" sz="2000" dirty="0"/>
              <a:t>, </a:t>
            </a:r>
            <a:r>
              <a:rPr lang="fr-FR" sz="2000" dirty="0"/>
              <a:t>in addition to Argentina, </a:t>
            </a:r>
            <a:r>
              <a:rPr lang="en-GB" sz="2000" dirty="0"/>
              <a:t>Australia, Cabo Verde, Canada, Chile, Colombia, Costa Rica, Dominican Republic, Ghana, </a:t>
            </a:r>
            <a:r>
              <a:rPr lang="en-US" sz="2000" dirty="0"/>
              <a:t>Israel</a:t>
            </a:r>
            <a:r>
              <a:rPr lang="hr-HR" sz="2000" dirty="0"/>
              <a:t>, </a:t>
            </a:r>
            <a:r>
              <a:rPr lang="en-GB" sz="2000" dirty="0"/>
              <a:t> </a:t>
            </a:r>
            <a:r>
              <a:rPr lang="hr-HR" sz="2000" dirty="0"/>
              <a:t>Japan, </a:t>
            </a:r>
            <a:r>
              <a:rPr lang="en-US" sz="2000" dirty="0"/>
              <a:t>Mauritius</a:t>
            </a:r>
            <a:r>
              <a:rPr lang="hr-HR" sz="2000" dirty="0"/>
              <a:t>, </a:t>
            </a:r>
            <a:r>
              <a:rPr lang="en-US" sz="2000" dirty="0"/>
              <a:t>Morocco,</a:t>
            </a:r>
            <a:r>
              <a:rPr lang="hr-HR" sz="2000" dirty="0"/>
              <a:t> </a:t>
            </a:r>
            <a:r>
              <a:rPr lang="en-GB" sz="2000" dirty="0"/>
              <a:t>Panama, Paraguay, Peru, Philippines, Senegal</a:t>
            </a:r>
            <a:r>
              <a:rPr lang="hr-HR" sz="2000" dirty="0"/>
              <a:t>, </a:t>
            </a:r>
            <a:r>
              <a:rPr lang="en-US" sz="2000" dirty="0"/>
              <a:t>Sri</a:t>
            </a:r>
            <a:r>
              <a:rPr lang="hr-HR" sz="2000" dirty="0"/>
              <a:t> Lanka, Tonga</a:t>
            </a:r>
            <a:r>
              <a:rPr lang="en-GB" sz="2000" dirty="0"/>
              <a:t> and USA)</a:t>
            </a:r>
          </a:p>
        </p:txBody>
      </p:sp>
      <p:sp>
        <p:nvSpPr>
          <p:cNvPr id="5" name="Rectangle 4">
            <a:extLst>
              <a:ext uri="{FF2B5EF4-FFF2-40B4-BE49-F238E27FC236}">
                <a16:creationId xmlns:a16="http://schemas.microsoft.com/office/drawing/2014/main" id="{CBF6D94C-E963-2548-B312-315B2A8ACCD5}"/>
              </a:ext>
            </a:extLst>
          </p:cNvPr>
          <p:cNvSpPr/>
          <p:nvPr/>
        </p:nvSpPr>
        <p:spPr>
          <a:xfrm>
            <a:off x="4572000" y="1085294"/>
            <a:ext cx="4572000" cy="5324535"/>
          </a:xfrm>
          <a:prstGeom prst="rect">
            <a:avLst/>
          </a:prstGeom>
        </p:spPr>
        <p:txBody>
          <a:bodyPr>
            <a:spAutoFit/>
          </a:bodyPr>
          <a:lstStyle/>
          <a:p>
            <a:pPr marL="342900" indent="-342900">
              <a:buFont typeface="Arial" pitchFamily="34" charset="0"/>
              <a:buChar char="•"/>
              <a:defRPr/>
            </a:pPr>
            <a:r>
              <a:rPr lang="en-US" sz="2000" b="1" dirty="0"/>
              <a:t>Total number of signatures not followed by ratifications: 3 </a:t>
            </a:r>
          </a:p>
          <a:p>
            <a:pPr marL="342900" indent="-342900">
              <a:buFont typeface="Arial" pitchFamily="34" charset="0"/>
              <a:buChar char="•"/>
              <a:defRPr/>
            </a:pPr>
            <a:r>
              <a:rPr lang="en-US" sz="2000" dirty="0"/>
              <a:t>(Ireland, Sweden, South Africa)</a:t>
            </a:r>
          </a:p>
          <a:p>
            <a:pPr marL="342900" indent="-342900">
              <a:buFont typeface="Arial" pitchFamily="34" charset="0"/>
              <a:buChar char="•"/>
              <a:defRPr/>
            </a:pPr>
            <a:endParaRPr lang="en-US" sz="2000" dirty="0"/>
          </a:p>
          <a:p>
            <a:pPr marL="342900" indent="-342900">
              <a:buFont typeface="Arial" pitchFamily="34" charset="0"/>
              <a:buChar char="•"/>
              <a:defRPr/>
            </a:pPr>
            <a:r>
              <a:rPr lang="en-US" sz="2000" b="1" dirty="0"/>
              <a:t>Total number of invitations to sign and ratify</a:t>
            </a:r>
            <a:r>
              <a:rPr lang="en-US" sz="2000" dirty="0"/>
              <a:t>: </a:t>
            </a:r>
            <a:r>
              <a:rPr lang="sr-Latn-RS" sz="2000" b="1" dirty="0"/>
              <a:t>9</a:t>
            </a:r>
            <a:endParaRPr lang="en-US" sz="2000" dirty="0"/>
          </a:p>
          <a:p>
            <a:pPr marL="342900" indent="-342900">
              <a:buFont typeface="Arial" pitchFamily="34" charset="0"/>
              <a:buChar char="•"/>
              <a:defRPr/>
            </a:pPr>
            <a:r>
              <a:rPr lang="en-US" sz="2000" dirty="0"/>
              <a:t>(Benin, Brazil, Burkina Faso, Guatemala, Mexico, </a:t>
            </a:r>
            <a:r>
              <a:rPr lang="sr-Latn-RS" sz="2000" dirty="0"/>
              <a:t>New Zeland, </a:t>
            </a:r>
            <a:r>
              <a:rPr lang="en-US" sz="2000" dirty="0"/>
              <a:t>Niger, Nigeria, Tunisia)</a:t>
            </a:r>
          </a:p>
          <a:p>
            <a:pPr marL="342900" indent="-342900">
              <a:buFont typeface="Arial" pitchFamily="34" charset="0"/>
              <a:buChar char="•"/>
              <a:defRPr/>
            </a:pPr>
            <a:endParaRPr lang="en-US" sz="2000" dirty="0"/>
          </a:p>
          <a:p>
            <a:pPr marL="342900" indent="-342900">
              <a:buFont typeface="Arial" pitchFamily="34" charset="0"/>
              <a:buChar char="•"/>
              <a:defRPr/>
            </a:pPr>
            <a:r>
              <a:rPr lang="en-US" sz="2000" b="1" dirty="0"/>
              <a:t>Total number of ratifications, signatures and invitations on July 2020: 7</a:t>
            </a:r>
            <a:r>
              <a:rPr lang="sr-Latn-RS" sz="2000" b="1" dirty="0"/>
              <a:t>7</a:t>
            </a:r>
            <a:endParaRPr lang="en-US" sz="2000" b="1" dirty="0"/>
          </a:p>
          <a:p>
            <a:pPr>
              <a:defRPr/>
            </a:pPr>
            <a:r>
              <a:rPr lang="en-US" sz="2000" b="1" dirty="0"/>
              <a:t> </a:t>
            </a:r>
          </a:p>
          <a:p>
            <a:pPr marL="342900" indent="-342900">
              <a:buFont typeface="Arial" panose="020B0604020202020204" pitchFamily="34" charset="0"/>
              <a:buChar char="•"/>
              <a:defRPr/>
            </a:pPr>
            <a:r>
              <a:rPr lang="en-US" sz="2000" b="1" dirty="0"/>
              <a:t>Many more have used the Budapest Convention as a guideline for domestic legislation</a:t>
            </a:r>
          </a:p>
        </p:txBody>
      </p:sp>
    </p:spTree>
    <p:extLst>
      <p:ext uri="{BB962C8B-B14F-4D97-AF65-F5344CB8AC3E}">
        <p14:creationId xmlns:p14="http://schemas.microsoft.com/office/powerpoint/2010/main" val="557720625"/>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27</a:t>
            </a:fld>
            <a:endParaRPr lang="en-GB" dirty="0">
              <a:solidFill>
                <a:schemeClr val="tx1"/>
              </a:solidFill>
            </a:endParaRPr>
          </a:p>
        </p:txBody>
      </p:sp>
      <p:sp>
        <p:nvSpPr>
          <p:cNvPr id="13" name="Rectangle 12"/>
          <p:cNvSpPr/>
          <p:nvPr/>
        </p:nvSpPr>
        <p:spPr>
          <a:xfrm>
            <a:off x="-34881" y="6515580"/>
            <a:ext cx="9215393" cy="40135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0000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1101450" y="-86618"/>
            <a:ext cx="7921006" cy="1077218"/>
          </a:xfrm>
          <a:prstGeom prst="rect">
            <a:avLst/>
          </a:prstGeom>
          <a:noFill/>
        </p:spPr>
        <p:txBody>
          <a:bodyPr wrap="square" rtlCol="0">
            <a:spAutoFit/>
          </a:bodyPr>
          <a:lstStyle/>
          <a:p>
            <a:pPr marL="892175" indent="-892175" algn="r"/>
            <a:r>
              <a:rPr lang="en-GB" sz="3200" b="1" dirty="0">
                <a:solidFill>
                  <a:schemeClr val="bg1"/>
                </a:solidFill>
                <a:latin typeface="+mn-lt"/>
              </a:rPr>
              <a:t>Budapest Convention: </a:t>
            </a:r>
          </a:p>
          <a:p>
            <a:pPr marL="892175" indent="-892175" algn="r"/>
            <a:r>
              <a:rPr lang="en-GB" sz="3200" b="1" dirty="0">
                <a:solidFill>
                  <a:schemeClr val="bg1"/>
                </a:solidFill>
                <a:latin typeface="+mn-lt"/>
              </a:rPr>
              <a:t>principles of international cooperation</a:t>
            </a:r>
          </a:p>
        </p:txBody>
      </p:sp>
      <p:pic>
        <p:nvPicPr>
          <p:cNvPr id="1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6" name="TextBox 5"/>
          <p:cNvSpPr txBox="1"/>
          <p:nvPr/>
        </p:nvSpPr>
        <p:spPr>
          <a:xfrm>
            <a:off x="130062" y="945497"/>
            <a:ext cx="8686800" cy="5632311"/>
          </a:xfrm>
          <a:prstGeom prst="rect">
            <a:avLst/>
          </a:prstGeom>
          <a:noFill/>
          <a:ln>
            <a:noFill/>
          </a:ln>
        </p:spPr>
        <p:txBody>
          <a:bodyPr wrap="square" rtlCol="0">
            <a:spAutoFit/>
          </a:bodyPr>
          <a:lstStyle/>
          <a:p>
            <a:pPr marL="342900" indent="-342900">
              <a:spcAft>
                <a:spcPts val="1200"/>
              </a:spcAft>
              <a:buFont typeface="Wingdings" pitchFamily="2" charset="2"/>
              <a:buChar char="ü"/>
            </a:pPr>
            <a:r>
              <a:rPr lang="en-US" sz="2000" b="1" dirty="0">
                <a:cs typeface="Arial" panose="020B0604020202020204" pitchFamily="34" charset="0"/>
              </a:rPr>
              <a:t>Cooperation “to the widest extent possible”</a:t>
            </a:r>
          </a:p>
          <a:p>
            <a:pPr marL="342900" indent="-342900">
              <a:spcAft>
                <a:spcPts val="600"/>
              </a:spcAft>
              <a:buFont typeface="Wingdings" pitchFamily="2" charset="2"/>
              <a:buChar char="ü"/>
            </a:pPr>
            <a:r>
              <a:rPr lang="en-US" sz="2000" b="1" dirty="0">
                <a:cs typeface="Arial" panose="020B0604020202020204" pitchFamily="34" charset="0"/>
              </a:rPr>
              <a:t>Cooperation on all computer</a:t>
            </a:r>
            <a:r>
              <a:rPr lang="en-US" sz="2000" dirty="0">
                <a:cs typeface="Arial" panose="020B0604020202020204" pitchFamily="34" charset="0"/>
              </a:rPr>
              <a:t>-related offences and electronic evidence;</a:t>
            </a:r>
          </a:p>
          <a:p>
            <a:pPr marL="342900" indent="-342900">
              <a:spcAft>
                <a:spcPts val="600"/>
              </a:spcAft>
              <a:buFont typeface="Wingdings" pitchFamily="2" charset="2"/>
              <a:buChar char="ü"/>
            </a:pPr>
            <a:r>
              <a:rPr lang="en-US" sz="2000" b="1" dirty="0">
                <a:cs typeface="Arial" panose="020B0604020202020204" pitchFamily="34" charset="0"/>
              </a:rPr>
              <a:t>Cooperation based </a:t>
            </a:r>
            <a:r>
              <a:rPr lang="en-US" sz="2000" dirty="0">
                <a:cs typeface="Arial" panose="020B0604020202020204" pitchFamily="34" charset="0"/>
              </a:rPr>
              <a:t>both on the Convention as well as:</a:t>
            </a:r>
          </a:p>
          <a:p>
            <a:pPr marL="800100" lvl="1" indent="-342900">
              <a:spcAft>
                <a:spcPts val="600"/>
              </a:spcAft>
              <a:buFont typeface="Arial" panose="020B0604020202020204" pitchFamily="34" charset="0"/>
              <a:buChar char="•"/>
            </a:pPr>
            <a:r>
              <a:rPr lang="en-US" sz="2000" dirty="0">
                <a:cs typeface="Arial" panose="020B0604020202020204" pitchFamily="34" charset="0"/>
              </a:rPr>
              <a:t> through the application of relevant international instruments on international co-operation in criminal matters, </a:t>
            </a:r>
          </a:p>
          <a:p>
            <a:pPr marL="800100" lvl="1" indent="-342900">
              <a:spcAft>
                <a:spcPts val="600"/>
              </a:spcAft>
              <a:buFont typeface="Arial" panose="020B0604020202020204" pitchFamily="34" charset="0"/>
              <a:buChar char="•"/>
            </a:pPr>
            <a:r>
              <a:rPr lang="en-US" sz="2000" dirty="0">
                <a:cs typeface="Arial" panose="020B0604020202020204" pitchFamily="34" charset="0"/>
              </a:rPr>
              <a:t>arrangements agreed on the basis of uniform or reciprocal legislation, and</a:t>
            </a:r>
          </a:p>
          <a:p>
            <a:pPr marL="800100" lvl="1" indent="-342900">
              <a:spcAft>
                <a:spcPts val="600"/>
              </a:spcAft>
              <a:buFont typeface="Arial" panose="020B0604020202020204" pitchFamily="34" charset="0"/>
              <a:buChar char="•"/>
            </a:pPr>
            <a:r>
              <a:rPr lang="en-US" sz="2000" dirty="0">
                <a:cs typeface="Arial" panose="020B0604020202020204" pitchFamily="34" charset="0"/>
              </a:rPr>
              <a:t>domestic laws</a:t>
            </a:r>
            <a:endParaRPr lang="en-US" sz="2000" b="1" dirty="0">
              <a:cs typeface="Arial" panose="020B0604020202020204" pitchFamily="34" charset="0"/>
            </a:endParaRPr>
          </a:p>
          <a:p>
            <a:pPr marL="342900" lvl="1" indent="-342900">
              <a:spcAft>
                <a:spcPts val="600"/>
              </a:spcAft>
              <a:buFont typeface="Wingdings" pitchFamily="2" charset="2"/>
              <a:buChar char="ü"/>
            </a:pPr>
            <a:r>
              <a:rPr lang="en-US" sz="2000" b="1" dirty="0">
                <a:cs typeface="Arial" panose="020B0604020202020204" pitchFamily="34" charset="0"/>
              </a:rPr>
              <a:t>Mutual legal assistance principles</a:t>
            </a:r>
            <a:r>
              <a:rPr lang="en-US" sz="2000" dirty="0">
                <a:cs typeface="Arial" panose="020B0604020202020204" pitchFamily="34" charset="0"/>
              </a:rPr>
              <a:t>:</a:t>
            </a:r>
          </a:p>
          <a:p>
            <a:pPr marL="800100" lvl="2" indent="-342900">
              <a:spcAft>
                <a:spcPts val="600"/>
              </a:spcAft>
              <a:buFont typeface="Arial" panose="020B0604020202020204" pitchFamily="34" charset="0"/>
              <a:buChar char="•"/>
            </a:pPr>
            <a:r>
              <a:rPr lang="en-US" sz="2000" dirty="0">
                <a:cs typeface="Arial" panose="020B0604020202020204" pitchFamily="34" charset="0"/>
              </a:rPr>
              <a:t>national legal basis for measures under Art. 29 to 35 of the Convention;</a:t>
            </a:r>
          </a:p>
          <a:p>
            <a:pPr marL="800100" lvl="2" indent="-342900">
              <a:spcAft>
                <a:spcPts val="600"/>
              </a:spcAft>
              <a:buFont typeface="Arial" panose="020B0604020202020204" pitchFamily="34" charset="0"/>
              <a:buChar char="•"/>
            </a:pPr>
            <a:r>
              <a:rPr lang="en-US" sz="2000" dirty="0">
                <a:cs typeface="Arial" panose="020B0604020202020204" pitchFamily="34" charset="0"/>
              </a:rPr>
              <a:t>use of expedited means of communication;</a:t>
            </a:r>
          </a:p>
          <a:p>
            <a:pPr marL="800100" lvl="2" indent="-342900">
              <a:spcAft>
                <a:spcPts val="600"/>
              </a:spcAft>
              <a:buFont typeface="Arial" panose="020B0604020202020204" pitchFamily="34" charset="0"/>
              <a:buChar char="•"/>
            </a:pPr>
            <a:r>
              <a:rPr lang="en-US" sz="2000" dirty="0">
                <a:cs typeface="Arial" panose="020B0604020202020204" pitchFamily="34" charset="0"/>
              </a:rPr>
              <a:t>subject to the terms of applicable MLATs and domestic laws;</a:t>
            </a:r>
          </a:p>
          <a:p>
            <a:pPr marL="800100" lvl="2" indent="-342900">
              <a:spcAft>
                <a:spcPts val="600"/>
              </a:spcAft>
              <a:buFont typeface="Arial" panose="020B0604020202020204" pitchFamily="34" charset="0"/>
              <a:buChar char="•"/>
            </a:pPr>
            <a:r>
              <a:rPr lang="en-US" sz="2000" dirty="0">
                <a:cs typeface="Arial" panose="020B0604020202020204" pitchFamily="34" charset="0"/>
              </a:rPr>
              <a:t>reliance on the principle of dual criminality</a:t>
            </a:r>
          </a:p>
          <a:p>
            <a:pPr marL="347663" lvl="1" indent="-342900">
              <a:spcAft>
                <a:spcPts val="600"/>
              </a:spcAft>
              <a:buFont typeface="Wingdings" pitchFamily="2" charset="2"/>
              <a:buChar char="ü"/>
            </a:pPr>
            <a:r>
              <a:rPr lang="en-US" sz="2000" b="1" dirty="0">
                <a:cs typeface="Arial" panose="020B0604020202020204" pitchFamily="34" charset="0"/>
              </a:rPr>
              <a:t>MLA possible </a:t>
            </a:r>
            <a:r>
              <a:rPr lang="en-US" sz="2000" dirty="0">
                <a:cs typeface="Arial" panose="020B0604020202020204" pitchFamily="34" charset="0"/>
              </a:rPr>
              <a:t>in absence of relevant agreements (Article 27)</a:t>
            </a:r>
          </a:p>
        </p:txBody>
      </p:sp>
    </p:spTree>
    <p:extLst>
      <p:ext uri="{BB962C8B-B14F-4D97-AF65-F5344CB8AC3E}">
        <p14:creationId xmlns:p14="http://schemas.microsoft.com/office/powerpoint/2010/main" val="83085164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28</a:t>
            </a:fld>
            <a:endParaRPr lang="en-GB" dirty="0">
              <a:solidFill>
                <a:schemeClr val="tx1"/>
              </a:solidFill>
            </a:endParaRPr>
          </a:p>
        </p:txBody>
      </p:sp>
      <p:sp>
        <p:nvSpPr>
          <p:cNvPr id="13" name="Rectangle 12"/>
          <p:cNvSpPr/>
          <p:nvPr/>
        </p:nvSpPr>
        <p:spPr>
          <a:xfrm>
            <a:off x="-34881" y="6515580"/>
            <a:ext cx="9215393" cy="40135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00000"/>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p:cNvSpPr txBox="1"/>
          <p:nvPr/>
        </p:nvSpPr>
        <p:spPr>
          <a:xfrm>
            <a:off x="1101450" y="-86618"/>
            <a:ext cx="7921006" cy="1077218"/>
          </a:xfrm>
          <a:prstGeom prst="rect">
            <a:avLst/>
          </a:prstGeom>
          <a:noFill/>
        </p:spPr>
        <p:txBody>
          <a:bodyPr wrap="square" rtlCol="0">
            <a:spAutoFit/>
          </a:bodyPr>
          <a:lstStyle/>
          <a:p>
            <a:pPr marL="892175" indent="-892175" algn="r"/>
            <a:r>
              <a:rPr lang="en-GB" sz="3200" b="1" dirty="0">
                <a:solidFill>
                  <a:schemeClr val="bg1"/>
                </a:solidFill>
                <a:latin typeface="+mn-lt"/>
              </a:rPr>
              <a:t>Budapest Convention: </a:t>
            </a:r>
          </a:p>
          <a:p>
            <a:pPr marL="892175" indent="-892175" algn="r"/>
            <a:r>
              <a:rPr lang="en-GB" sz="3200" b="1" dirty="0">
                <a:solidFill>
                  <a:schemeClr val="bg1"/>
                </a:solidFill>
                <a:latin typeface="+mn-lt"/>
              </a:rPr>
              <a:t>specific procedural powers</a:t>
            </a:r>
          </a:p>
        </p:txBody>
      </p:sp>
      <p:pic>
        <p:nvPicPr>
          <p:cNvPr id="1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6" name="TextBox 5"/>
          <p:cNvSpPr txBox="1"/>
          <p:nvPr/>
        </p:nvSpPr>
        <p:spPr>
          <a:xfrm>
            <a:off x="214935" y="1010899"/>
            <a:ext cx="8482904" cy="5093702"/>
          </a:xfrm>
          <a:prstGeom prst="rect">
            <a:avLst/>
          </a:prstGeom>
          <a:noFill/>
          <a:ln>
            <a:noFill/>
          </a:ln>
        </p:spPr>
        <p:txBody>
          <a:bodyPr wrap="square" rtlCol="0">
            <a:spAutoFit/>
          </a:bodyPr>
          <a:lstStyle/>
          <a:p>
            <a:pPr marL="342900" indent="-342900">
              <a:spcAft>
                <a:spcPts val="1200"/>
              </a:spcAft>
              <a:buFont typeface="Wingdings" pitchFamily="2" charset="2"/>
              <a:buChar char="ü"/>
            </a:pPr>
            <a:r>
              <a:rPr lang="en-US" sz="2000" b="1" dirty="0">
                <a:cs typeface="Arial" panose="020B0604020202020204" pitchFamily="34" charset="0"/>
              </a:rPr>
              <a:t>Expedited preservation of stored computer data </a:t>
            </a:r>
            <a:r>
              <a:rPr lang="en-US" sz="2000" dirty="0">
                <a:cs typeface="Arial" panose="020B0604020202020204" pitchFamily="34" charset="0"/>
              </a:rPr>
              <a:t>(Art. 29):</a:t>
            </a:r>
          </a:p>
          <a:p>
            <a:pPr marL="800100" lvl="1" indent="-342900">
              <a:spcAft>
                <a:spcPts val="600"/>
              </a:spcAft>
              <a:buFont typeface="Arial" panose="020B0604020202020204" pitchFamily="34" charset="0"/>
              <a:buChar char="•"/>
            </a:pPr>
            <a:r>
              <a:rPr lang="en-US" sz="2000" dirty="0">
                <a:cs typeface="Arial" panose="020B0604020202020204" pitchFamily="34" charset="0"/>
              </a:rPr>
              <a:t>Extension of relevant domestic powers to international context;</a:t>
            </a:r>
          </a:p>
          <a:p>
            <a:pPr marL="800100" lvl="1" indent="-342900">
              <a:spcAft>
                <a:spcPts val="600"/>
              </a:spcAft>
              <a:buFont typeface="Arial" panose="020B0604020202020204" pitchFamily="34" charset="0"/>
              <a:buChar char="•"/>
            </a:pPr>
            <a:r>
              <a:rPr lang="en-US" sz="2000" dirty="0">
                <a:cs typeface="Arial" panose="020B0604020202020204" pitchFamily="34" charset="0"/>
              </a:rPr>
              <a:t>condition of dual criminality only applies in exceptional circumstances;</a:t>
            </a:r>
          </a:p>
          <a:p>
            <a:pPr marL="800100" lvl="1" indent="-342900">
              <a:spcAft>
                <a:spcPts val="600"/>
              </a:spcAft>
              <a:buFont typeface="Arial" panose="020B0604020202020204" pitchFamily="34" charset="0"/>
              <a:buChar char="•"/>
            </a:pPr>
            <a:r>
              <a:rPr lang="en-US" sz="2000" dirty="0">
                <a:cs typeface="Arial" panose="020B0604020202020204" pitchFamily="34" charset="0"/>
              </a:rPr>
              <a:t> actual disclosure of information is a subsequent step requiring MLA.</a:t>
            </a:r>
          </a:p>
          <a:p>
            <a:pPr marL="346075" lvl="1" indent="-346075">
              <a:spcAft>
                <a:spcPts val="600"/>
              </a:spcAft>
              <a:buFont typeface="Wingdings" pitchFamily="2" charset="2"/>
              <a:buChar char="ü"/>
            </a:pPr>
            <a:r>
              <a:rPr lang="en-US" sz="2000" b="1" dirty="0">
                <a:cs typeface="Arial" panose="020B0604020202020204" pitchFamily="34" charset="0"/>
              </a:rPr>
              <a:t>Expedited disclosure of preserved traffic data </a:t>
            </a:r>
            <a:r>
              <a:rPr lang="en-US" sz="2000" dirty="0">
                <a:cs typeface="Arial" panose="020B0604020202020204" pitchFamily="34" charset="0"/>
              </a:rPr>
              <a:t>(Art. 30)</a:t>
            </a:r>
          </a:p>
          <a:p>
            <a:pPr marL="346075" lvl="1" indent="-346075">
              <a:spcAft>
                <a:spcPts val="600"/>
              </a:spcAft>
              <a:buFont typeface="Wingdings" pitchFamily="2" charset="2"/>
              <a:buChar char="ü"/>
            </a:pPr>
            <a:r>
              <a:rPr lang="en-US" sz="2000" b="1" dirty="0">
                <a:cs typeface="Arial" panose="020B0604020202020204" pitchFamily="34" charset="0"/>
              </a:rPr>
              <a:t>Mutual assistance regarding accessing of stored computer data </a:t>
            </a:r>
            <a:r>
              <a:rPr lang="en-US" sz="2000" dirty="0">
                <a:cs typeface="Arial" panose="020B0604020202020204" pitchFamily="34" charset="0"/>
              </a:rPr>
              <a:t>(Art. 31)</a:t>
            </a:r>
          </a:p>
          <a:p>
            <a:pPr marL="346075" lvl="1" indent="-346075">
              <a:spcAft>
                <a:spcPts val="600"/>
              </a:spcAft>
              <a:buFont typeface="Wingdings" pitchFamily="2" charset="2"/>
              <a:buChar char="ü"/>
            </a:pPr>
            <a:r>
              <a:rPr lang="en-US" sz="2000" b="1" dirty="0">
                <a:cs typeface="Arial" panose="020B0604020202020204" pitchFamily="34" charset="0"/>
              </a:rPr>
              <a:t>Trans-border access to stored computer data with consent or where publicly available </a:t>
            </a:r>
            <a:r>
              <a:rPr lang="en-US" sz="2000" dirty="0">
                <a:cs typeface="Arial" panose="020B0604020202020204" pitchFamily="34" charset="0"/>
              </a:rPr>
              <a:t>(Art. 32)</a:t>
            </a:r>
          </a:p>
          <a:p>
            <a:pPr marL="346075" lvl="1" indent="-346075">
              <a:spcAft>
                <a:spcPts val="600"/>
              </a:spcAft>
              <a:buFont typeface="Wingdings" pitchFamily="2" charset="2"/>
              <a:buChar char="ü"/>
            </a:pPr>
            <a:r>
              <a:rPr lang="en-US" sz="2000" b="1" dirty="0">
                <a:cs typeface="Arial" panose="020B0604020202020204" pitchFamily="34" charset="0"/>
              </a:rPr>
              <a:t>Mutual assistance for the interception of data </a:t>
            </a:r>
            <a:r>
              <a:rPr lang="en-US" sz="2000" dirty="0">
                <a:cs typeface="Arial" panose="020B0604020202020204" pitchFamily="34" charset="0"/>
              </a:rPr>
              <a:t>(Art. 33 and 34)</a:t>
            </a:r>
          </a:p>
          <a:p>
            <a:pPr marL="346075" lvl="1" indent="-346075">
              <a:spcAft>
                <a:spcPts val="600"/>
              </a:spcAft>
              <a:buFont typeface="Wingdings" pitchFamily="2" charset="2"/>
              <a:buChar char="ü"/>
            </a:pPr>
            <a:r>
              <a:rPr lang="en-US" sz="2000" b="1" dirty="0">
                <a:cs typeface="Arial" panose="020B0604020202020204" pitchFamily="34" charset="0"/>
              </a:rPr>
              <a:t>24/7 networks of the points of contact</a:t>
            </a:r>
            <a:r>
              <a:rPr lang="en-US" sz="2000" dirty="0">
                <a:cs typeface="Arial" panose="020B0604020202020204" pitchFamily="34" charset="0"/>
              </a:rPr>
              <a:t>: supplements and does not replace other existing channels of co-operation (Art. 35)</a:t>
            </a:r>
          </a:p>
        </p:txBody>
      </p:sp>
    </p:spTree>
    <p:extLst>
      <p:ext uri="{BB962C8B-B14F-4D97-AF65-F5344CB8AC3E}">
        <p14:creationId xmlns:p14="http://schemas.microsoft.com/office/powerpoint/2010/main" val="321079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29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29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b="1" dirty="0"/>
              <a:t>Refresher on the Budapest Convention and International Cooperation Tools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38267075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Session Objectives</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134984" y="1239945"/>
            <a:ext cx="4266392" cy="4967514"/>
          </a:xfrm>
          <a:prstGeom prst="rect">
            <a:avLst/>
          </a:prstGeom>
        </p:spPr>
        <p:txBody>
          <a:bodyPr wrap="square">
            <a:spAutoFit/>
          </a:bodyPr>
          <a:lstStyle/>
          <a:p>
            <a:pPr marL="342900" indent="-342900">
              <a:lnSpc>
                <a:spcPct val="80000"/>
              </a:lnSpc>
              <a:buFont typeface="Wingdings" pitchFamily="2" charset="2"/>
              <a:buChar char="ü"/>
            </a:pPr>
            <a:r>
              <a:rPr lang="en-GB" sz="2200" b="1" i="1" dirty="0"/>
              <a:t>Recognise the global dimension of Internet </a:t>
            </a:r>
            <a:r>
              <a:rPr lang="en-GB" sz="2200" i="1" dirty="0"/>
              <a:t>and the international dimension of cybercrime</a:t>
            </a:r>
          </a:p>
          <a:p>
            <a:pPr marL="342900" indent="-342900">
              <a:lnSpc>
                <a:spcPct val="80000"/>
              </a:lnSpc>
              <a:buFont typeface="Wingdings" pitchFamily="2" charset="2"/>
              <a:buChar char="ü"/>
            </a:pPr>
            <a:endParaRPr lang="en-GB" sz="2200" i="1" dirty="0"/>
          </a:p>
          <a:p>
            <a:pPr marL="342900" indent="-342900">
              <a:lnSpc>
                <a:spcPct val="80000"/>
              </a:lnSpc>
              <a:buFont typeface="Wingdings" pitchFamily="2" charset="2"/>
              <a:buChar char="ü"/>
            </a:pPr>
            <a:r>
              <a:rPr lang="en-GB" sz="2200" b="1" i="1" dirty="0"/>
              <a:t>Explain the importance of international cooperation </a:t>
            </a:r>
            <a:r>
              <a:rPr lang="en-GB" sz="2200" i="1" dirty="0"/>
              <a:t>and recognise the available instruments for international cooperation in the field of cybercrime</a:t>
            </a:r>
          </a:p>
          <a:p>
            <a:pPr marL="342900" indent="-342900">
              <a:lnSpc>
                <a:spcPct val="80000"/>
              </a:lnSpc>
              <a:buFont typeface="Wingdings" pitchFamily="2" charset="2"/>
              <a:buChar char="ü"/>
            </a:pPr>
            <a:endParaRPr lang="en-GB" sz="2200" i="1" dirty="0"/>
          </a:p>
          <a:p>
            <a:pPr marL="342900" indent="-342900">
              <a:lnSpc>
                <a:spcPct val="80000"/>
              </a:lnSpc>
              <a:buFont typeface="Wingdings" pitchFamily="2" charset="2"/>
              <a:buChar char="ü"/>
            </a:pPr>
            <a:r>
              <a:rPr lang="en-GB" sz="2200" b="1" i="1" dirty="0"/>
              <a:t>Identify the need of very fast and efficient channels </a:t>
            </a:r>
            <a:r>
              <a:rPr lang="en-GB" sz="2200" i="1" dirty="0"/>
              <a:t>for international cooperation and the available instruments, the ways they are used, the timelines and effectiveness</a:t>
            </a:r>
          </a:p>
        </p:txBody>
      </p:sp>
      <p:sp>
        <p:nvSpPr>
          <p:cNvPr id="6" name="Rectangle 5">
            <a:extLst>
              <a:ext uri="{FF2B5EF4-FFF2-40B4-BE49-F238E27FC236}">
                <a16:creationId xmlns:a16="http://schemas.microsoft.com/office/drawing/2014/main" id="{3B867BBA-A7A7-F84C-B403-7348B8834D1F}"/>
              </a:ext>
            </a:extLst>
          </p:cNvPr>
          <p:cNvSpPr/>
          <p:nvPr/>
        </p:nvSpPr>
        <p:spPr>
          <a:xfrm>
            <a:off x="4742625" y="1239945"/>
            <a:ext cx="4096575" cy="3071610"/>
          </a:xfrm>
          <a:prstGeom prst="rect">
            <a:avLst/>
          </a:prstGeom>
        </p:spPr>
        <p:txBody>
          <a:bodyPr wrap="square">
            <a:spAutoFit/>
          </a:bodyPr>
          <a:lstStyle/>
          <a:p>
            <a:pPr marL="342900" indent="-342900">
              <a:lnSpc>
                <a:spcPct val="80000"/>
              </a:lnSpc>
              <a:buFont typeface="Wingdings" pitchFamily="2" charset="2"/>
              <a:buChar char="ü"/>
            </a:pPr>
            <a:r>
              <a:rPr lang="en-GB" sz="2200" b="1" i="1" dirty="0"/>
              <a:t>Describe the efforts from international organisations </a:t>
            </a:r>
            <a:r>
              <a:rPr lang="en-GB" sz="2200" i="1" dirty="0"/>
              <a:t>regarding the implementation of new modalities of international cooperation</a:t>
            </a:r>
          </a:p>
          <a:p>
            <a:pPr marL="342900" indent="-342900">
              <a:lnSpc>
                <a:spcPct val="80000"/>
              </a:lnSpc>
              <a:buFont typeface="Wingdings" pitchFamily="2" charset="2"/>
              <a:buChar char="ü"/>
            </a:pPr>
            <a:endParaRPr lang="en-GB" sz="2200" i="1" dirty="0"/>
          </a:p>
          <a:p>
            <a:pPr marL="342900" indent="-342900">
              <a:lnSpc>
                <a:spcPct val="80000"/>
              </a:lnSpc>
              <a:buFont typeface="Wingdings" pitchFamily="2" charset="2"/>
              <a:buChar char="ü"/>
            </a:pPr>
            <a:r>
              <a:rPr lang="en-GB" sz="2200" b="1" i="1" dirty="0"/>
              <a:t>Discuss the Budapest Convention </a:t>
            </a:r>
            <a:r>
              <a:rPr lang="en-GB" sz="2200" i="1" dirty="0"/>
              <a:t>on Cybercrime - identify its general principles </a:t>
            </a:r>
          </a:p>
        </p:txBody>
      </p:sp>
      <p:pic>
        <p:nvPicPr>
          <p:cNvPr id="7" name="Picture 6">
            <a:extLst>
              <a:ext uri="{FF2B5EF4-FFF2-40B4-BE49-F238E27FC236}">
                <a16:creationId xmlns:a16="http://schemas.microsoft.com/office/drawing/2014/main" id="{6BC30AF5-87C6-4343-AB3E-1B8AF654871F}"/>
              </a:ext>
            </a:extLst>
          </p:cNvPr>
          <p:cNvPicPr>
            <a:picLocks noChangeAspect="1"/>
          </p:cNvPicPr>
          <p:nvPr/>
        </p:nvPicPr>
        <p:blipFill>
          <a:blip r:embed="rId4"/>
          <a:stretch>
            <a:fillRect/>
          </a:stretch>
        </p:blipFill>
        <p:spPr>
          <a:xfrm>
            <a:off x="5639874" y="4174226"/>
            <a:ext cx="2808317" cy="2150117"/>
          </a:xfrm>
          <a:prstGeom prst="rect">
            <a:avLst/>
          </a:prstGeom>
        </p:spPr>
      </p:pic>
    </p:spTree>
    <p:extLst>
      <p:ext uri="{BB962C8B-B14F-4D97-AF65-F5344CB8AC3E}">
        <p14:creationId xmlns:p14="http://schemas.microsoft.com/office/powerpoint/2010/main" val="130140962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Specialized Judicial Course on </a:t>
            </a:r>
          </a:p>
          <a:p>
            <a:pPr algn="r"/>
            <a:r>
              <a:rPr lang="en-GB" sz="3200" b="1" dirty="0">
                <a:solidFill>
                  <a:schemeClr val="bg1"/>
                </a:solidFill>
              </a:rPr>
              <a:t>International Cooperation</a:t>
            </a:r>
            <a:endParaRPr lang="fr-FR" sz="3200" b="1" dirty="0">
              <a:solidFill>
                <a:schemeClr val="bg1"/>
              </a:solidFill>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298696"/>
            <a:ext cx="8525021" cy="2850011"/>
          </a:xfrm>
          <a:prstGeom prst="rect">
            <a:avLst/>
          </a:prstGeom>
        </p:spPr>
        <p:txBody>
          <a:bodyPr wrap="square">
            <a:spAutoFit/>
          </a:bodyPr>
          <a:lstStyle/>
          <a:p>
            <a:pPr algn="ctr" eaLnBrk="1" hangingPunct="1">
              <a:lnSpc>
                <a:spcPct val="80000"/>
              </a:lnSpc>
            </a:pPr>
            <a:r>
              <a:rPr lang="en-GB" sz="3200" b="1" dirty="0">
                <a:ea typeface="ＭＳ Ｐゴシック" charset="0"/>
                <a:cs typeface="ＭＳ Ｐゴシック" charset="0"/>
              </a:rPr>
              <a:t>Part Three</a:t>
            </a:r>
          </a:p>
          <a:p>
            <a:pPr algn="ctr">
              <a:lnSpc>
                <a:spcPct val="80000"/>
              </a:lnSpc>
            </a:pPr>
            <a:br>
              <a:rPr lang="en-GB" sz="3200" b="1" dirty="0">
                <a:ea typeface="ＭＳ Ｐゴシック" charset="0"/>
                <a:cs typeface="ＭＳ Ｐゴシック" charset="0"/>
              </a:rPr>
            </a:br>
            <a:r>
              <a:rPr lang="en-GB" sz="3200" b="1" dirty="0"/>
              <a:t>Electronic evidence and International cooperation:</a:t>
            </a:r>
          </a:p>
          <a:p>
            <a:pPr algn="ctr">
              <a:lnSpc>
                <a:spcPct val="80000"/>
              </a:lnSpc>
            </a:pPr>
            <a:endParaRPr lang="en-GB" sz="3200" b="1" dirty="0"/>
          </a:p>
          <a:p>
            <a:pPr algn="ctr">
              <a:lnSpc>
                <a:spcPct val="80000"/>
              </a:lnSpc>
            </a:pPr>
            <a:r>
              <a:rPr lang="en-GB" sz="3200" b="1" dirty="0"/>
              <a:t>main defining characteristics and challenges for obtaining them</a:t>
            </a:r>
          </a:p>
        </p:txBody>
      </p:sp>
    </p:spTree>
    <p:extLst>
      <p:ext uri="{BB962C8B-B14F-4D97-AF65-F5344CB8AC3E}">
        <p14:creationId xmlns:p14="http://schemas.microsoft.com/office/powerpoint/2010/main" val="10563844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Main defining characteristics</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6264" y="2200208"/>
            <a:ext cx="7371471" cy="3046988"/>
          </a:xfrm>
          <a:prstGeom prst="rect">
            <a:avLst/>
          </a:prstGeom>
        </p:spPr>
        <p:txBody>
          <a:bodyPr wrap="square">
            <a:spAutoFit/>
          </a:bodyPr>
          <a:lstStyle/>
          <a:p>
            <a:pPr algn="just"/>
            <a:r>
              <a:rPr lang="en-GB" sz="2400" i="1" dirty="0">
                <a:ea typeface="Verdana" panose="020B0604030504040204" pitchFamily="34" charset="0"/>
                <a:cs typeface="Arial" panose="020B0604020202020204" pitchFamily="34" charset="0"/>
              </a:rPr>
              <a:t>“</a:t>
            </a:r>
            <a:r>
              <a:rPr lang="en-GB" sz="2400" b="1" i="1" dirty="0">
                <a:ea typeface="Verdana" panose="020B0604030504040204" pitchFamily="34" charset="0"/>
                <a:cs typeface="Arial" panose="020B0604020202020204" pitchFamily="34" charset="0"/>
              </a:rPr>
              <a:t>Computer crime</a:t>
            </a:r>
            <a:r>
              <a:rPr lang="en-GB" sz="2400" i="1" dirty="0">
                <a:ea typeface="Verdana" panose="020B0604030504040204" pitchFamily="34" charset="0"/>
                <a:cs typeface="Arial" panose="020B0604020202020204" pitchFamily="34" charset="0"/>
              </a:rPr>
              <a:t>, or </a:t>
            </a:r>
            <a:r>
              <a:rPr lang="en-GB" sz="2400" b="1" i="1" dirty="0">
                <a:ea typeface="Verdana" panose="020B0604030504040204" pitchFamily="34" charset="0"/>
                <a:cs typeface="Arial" panose="020B0604020202020204" pitchFamily="34" charset="0"/>
              </a:rPr>
              <a:t>Cybercrime</a:t>
            </a:r>
            <a:r>
              <a:rPr lang="en-GB" sz="2400" i="1" dirty="0">
                <a:ea typeface="Verdana" panose="020B0604030504040204" pitchFamily="34" charset="0"/>
                <a:cs typeface="Arial" panose="020B0604020202020204" pitchFamily="34" charset="0"/>
              </a:rPr>
              <a:t>, refers to any crime that involves a computer and a network. The computer may have been used in the commission of a crime, or it may be the target.</a:t>
            </a:r>
            <a:r>
              <a:rPr lang="en-GB" sz="2400" i="1" baseline="30000" dirty="0">
                <a:ea typeface="Verdana" panose="020B0604030504040204" pitchFamily="34" charset="0"/>
                <a:cs typeface="Arial" panose="020B0604020202020204" pitchFamily="34" charset="0"/>
              </a:rPr>
              <a:t> </a:t>
            </a:r>
            <a:r>
              <a:rPr lang="en-GB" sz="2400" i="1" dirty="0">
                <a:ea typeface="Verdana" panose="020B0604030504040204" pitchFamily="34" charset="0"/>
                <a:cs typeface="Arial" panose="020B0604020202020204" pitchFamily="34" charset="0"/>
              </a:rPr>
              <a:t> </a:t>
            </a:r>
          </a:p>
          <a:p>
            <a:pPr algn="just"/>
            <a:endParaRPr lang="en-GB" sz="2400" i="1" dirty="0">
              <a:ea typeface="Verdana" panose="020B0604030504040204" pitchFamily="34" charset="0"/>
              <a:cs typeface="Arial" panose="020B0604020202020204" pitchFamily="34" charset="0"/>
            </a:endParaRPr>
          </a:p>
          <a:p>
            <a:pPr algn="just"/>
            <a:r>
              <a:rPr lang="en-GB" sz="2400" b="1" i="1" dirty="0" err="1">
                <a:ea typeface="Verdana" panose="020B0604030504040204" pitchFamily="34" charset="0"/>
                <a:cs typeface="Arial" panose="020B0604020202020204" pitchFamily="34" charset="0"/>
              </a:rPr>
              <a:t>Netcrime</a:t>
            </a:r>
            <a:r>
              <a:rPr lang="en-GB" sz="2400" i="1" dirty="0">
                <a:ea typeface="Verdana" panose="020B0604030504040204" pitchFamily="34" charset="0"/>
                <a:cs typeface="Arial" panose="020B0604020202020204" pitchFamily="34" charset="0"/>
              </a:rPr>
              <a:t> is criminal exploitation of the Internet”</a:t>
            </a:r>
          </a:p>
          <a:p>
            <a:pPr algn="just"/>
            <a:endParaRPr lang="en-GB" sz="2400" dirty="0">
              <a:ea typeface="Verdana" panose="020B0604030504040204" pitchFamily="34" charset="0"/>
              <a:cs typeface="Arial" panose="020B0604020202020204" pitchFamily="34" charset="0"/>
            </a:endParaRPr>
          </a:p>
          <a:p>
            <a:pPr algn="r"/>
            <a:r>
              <a:rPr lang="en-GB" sz="2400" dirty="0">
                <a:ea typeface="Verdana" panose="020B0604030504040204" pitchFamily="34" charset="0"/>
                <a:cs typeface="Arial" panose="020B0604020202020204" pitchFamily="34" charset="0"/>
              </a:rPr>
              <a:t>Wikipedia</a:t>
            </a:r>
          </a:p>
        </p:txBody>
      </p:sp>
    </p:spTree>
    <p:extLst>
      <p:ext uri="{BB962C8B-B14F-4D97-AF65-F5344CB8AC3E}">
        <p14:creationId xmlns:p14="http://schemas.microsoft.com/office/powerpoint/2010/main" val="3963238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Main defining characteristics</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79298" y="967958"/>
            <a:ext cx="7371471" cy="5509200"/>
          </a:xfrm>
          <a:prstGeom prst="rect">
            <a:avLst/>
          </a:prstGeom>
        </p:spPr>
        <p:txBody>
          <a:bodyPr wrap="square">
            <a:spAutoFit/>
          </a:bodyPr>
          <a:lstStyle/>
          <a:p>
            <a:r>
              <a:rPr lang="en-GB" sz="2200" i="1" dirty="0">
                <a:ea typeface="Verdana" panose="020B0604030504040204" pitchFamily="34" charset="0"/>
                <a:cs typeface="Arial" panose="020B0604020202020204" pitchFamily="34" charset="0"/>
              </a:rPr>
              <a:t>“The criminal abuse of technology is commonly referred to as cybercrime and includes: </a:t>
            </a:r>
          </a:p>
          <a:p>
            <a:r>
              <a:rPr lang="en-GB" sz="2200" i="1" dirty="0">
                <a:ea typeface="Verdana" panose="020B0604030504040204" pitchFamily="34" charset="0"/>
                <a:cs typeface="Arial" panose="020B0604020202020204" pitchFamily="34" charset="0"/>
              </a:rPr>
              <a:t>                          </a:t>
            </a:r>
          </a:p>
          <a:p>
            <a:pPr marL="342900" lvl="0" indent="-342900">
              <a:buFont typeface="Verdana" panose="020B0604030504040204" pitchFamily="34" charset="0"/>
              <a:buChar char="–"/>
            </a:pPr>
            <a:r>
              <a:rPr lang="en-GB" sz="2200" i="1" dirty="0">
                <a:ea typeface="Verdana" panose="020B0604030504040204" pitchFamily="34" charset="0"/>
                <a:cs typeface="Arial" panose="020B0604020202020204" pitchFamily="34" charset="0"/>
              </a:rPr>
              <a:t>offences aimed at computer systems and data such as hacking,     </a:t>
            </a:r>
          </a:p>
          <a:p>
            <a:pPr lvl="0"/>
            <a:r>
              <a:rPr lang="en-GB" sz="2200" i="1" dirty="0">
                <a:ea typeface="Verdana" panose="020B0604030504040204" pitchFamily="34" charset="0"/>
                <a:cs typeface="Arial" panose="020B0604020202020204" pitchFamily="34" charset="0"/>
              </a:rPr>
              <a:t>                                 </a:t>
            </a:r>
          </a:p>
          <a:p>
            <a:pPr marL="342900" lvl="0" indent="-342900">
              <a:buFont typeface="Verdana" panose="020B0604030504040204" pitchFamily="34" charset="0"/>
              <a:buChar char="–"/>
            </a:pPr>
            <a:r>
              <a:rPr lang="en-GB" sz="2200" i="1" dirty="0">
                <a:ea typeface="Verdana" panose="020B0604030504040204" pitchFamily="34" charset="0"/>
                <a:cs typeface="Arial" panose="020B0604020202020204" pitchFamily="34" charset="0"/>
              </a:rPr>
              <a:t>traditional offences such as drug trafficking or fraud committed or facilitated with the use of technologies, activities concerning content; </a:t>
            </a:r>
          </a:p>
          <a:p>
            <a:pPr marL="342900" lvl="0" indent="-342900">
              <a:buFont typeface="Verdana" panose="020B0604030504040204" pitchFamily="34" charset="0"/>
              <a:buChar char="–"/>
            </a:pPr>
            <a:endParaRPr lang="en-GB" sz="2200" i="1" dirty="0">
              <a:ea typeface="Verdana" panose="020B0604030504040204" pitchFamily="34" charset="0"/>
              <a:cs typeface="Arial" panose="020B0604020202020204" pitchFamily="34" charset="0"/>
            </a:endParaRPr>
          </a:p>
          <a:p>
            <a:pPr marL="342900" lvl="0" indent="-342900">
              <a:buFont typeface="Verdana" panose="020B0604030504040204" pitchFamily="34" charset="0"/>
              <a:buChar char="–"/>
            </a:pPr>
            <a:r>
              <a:rPr lang="en-GB" sz="2200" i="1" dirty="0">
                <a:ea typeface="Verdana" panose="020B0604030504040204" pitchFamily="34" charset="0"/>
                <a:cs typeface="Arial" panose="020B0604020202020204" pitchFamily="34" charset="0"/>
              </a:rPr>
              <a:t>where technology is used in the making and dissemination of illicit materials”</a:t>
            </a:r>
          </a:p>
          <a:p>
            <a:pPr marL="342900" lvl="0" indent="-342900">
              <a:buFont typeface="Verdana" panose="020B0604030504040204" pitchFamily="34" charset="0"/>
              <a:buChar char="–"/>
            </a:pPr>
            <a:endParaRPr lang="en-GB" sz="2200" dirty="0">
              <a:ea typeface="Verdana" panose="020B0604030504040204" pitchFamily="34" charset="0"/>
              <a:cs typeface="Arial" panose="020B0604020202020204" pitchFamily="34" charset="0"/>
            </a:endParaRPr>
          </a:p>
          <a:p>
            <a:pPr algn="r"/>
            <a:r>
              <a:rPr lang="en-GB" sz="2200" dirty="0">
                <a:ea typeface="Times New Roman" panose="02020603050405020304" pitchFamily="18" charset="0"/>
                <a:cs typeface="Arial" panose="020B0604020202020204" pitchFamily="34" charset="0"/>
              </a:rPr>
              <a:t>GLACY Manual on</a:t>
            </a:r>
          </a:p>
          <a:p>
            <a:pPr algn="r"/>
            <a:r>
              <a:rPr lang="en-GB" sz="2200" dirty="0">
                <a:ea typeface="Times New Roman" panose="02020603050405020304" pitchFamily="18" charset="0"/>
                <a:cs typeface="Arial" panose="020B0604020202020204" pitchFamily="34" charset="0"/>
              </a:rPr>
              <a:t>International cooperation on cybercrime and </a:t>
            </a:r>
          </a:p>
          <a:p>
            <a:pPr algn="r"/>
            <a:r>
              <a:rPr lang="en-GB" sz="2200" dirty="0">
                <a:ea typeface="Times New Roman" panose="02020603050405020304" pitchFamily="18" charset="0"/>
                <a:cs typeface="Arial" panose="020B0604020202020204" pitchFamily="34" charset="0"/>
              </a:rPr>
              <a:t>electronic evidence </a:t>
            </a:r>
          </a:p>
        </p:txBody>
      </p:sp>
    </p:spTree>
    <p:extLst>
      <p:ext uri="{BB962C8B-B14F-4D97-AF65-F5344CB8AC3E}">
        <p14:creationId xmlns:p14="http://schemas.microsoft.com/office/powerpoint/2010/main" val="41658647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Main defining characteristics</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522" y="967958"/>
            <a:ext cx="7371471" cy="5509200"/>
          </a:xfrm>
          <a:prstGeom prst="rect">
            <a:avLst/>
          </a:prstGeom>
        </p:spPr>
        <p:txBody>
          <a:bodyPr wrap="square">
            <a:spAutoFit/>
          </a:bodyPr>
          <a:lstStyle/>
          <a:p>
            <a:pPr marL="342900" indent="-342900">
              <a:buFont typeface="Wingdings" pitchFamily="2" charset="2"/>
              <a:buChar char="ü"/>
            </a:pPr>
            <a:r>
              <a:rPr lang="en-GB" sz="2200" b="1" dirty="0">
                <a:ea typeface="Verdana" panose="020B0604030504040204" pitchFamily="34" charset="0"/>
                <a:cs typeface="Arial" panose="020B0604020202020204" pitchFamily="34" charset="0"/>
              </a:rPr>
              <a:t>Cybercrime</a:t>
            </a:r>
            <a:r>
              <a:rPr lang="en-GB" sz="2200" dirty="0">
                <a:ea typeface="Verdana" panose="020B0604030504040204" pitchFamily="34" charset="0"/>
                <a:cs typeface="Arial" panose="020B0604020202020204" pitchFamily="34" charset="0"/>
              </a:rPr>
              <a:t> </a:t>
            </a:r>
            <a:r>
              <a:rPr lang="en-GB" sz="2200" b="1" dirty="0">
                <a:ea typeface="Verdana" panose="020B0604030504040204" pitchFamily="34" charset="0"/>
                <a:cs typeface="Arial" panose="020B0604020202020204" pitchFamily="34" charset="0"/>
              </a:rPr>
              <a:t>offences</a:t>
            </a:r>
            <a:r>
              <a:rPr lang="en-GB" sz="2200" dirty="0">
                <a:ea typeface="Verdana" panose="020B0604030504040204" pitchFamily="34" charset="0"/>
                <a:cs typeface="Arial" panose="020B0604020202020204" pitchFamily="34" charset="0"/>
              </a:rPr>
              <a:t> against the network, computers, program or data:</a:t>
            </a:r>
          </a:p>
          <a:p>
            <a:pPr marL="342900" indent="-342900">
              <a:buFont typeface="Wingdings" panose="05000000000000000000" pitchFamily="2" charset="2"/>
              <a:buChar char="v"/>
            </a:pPr>
            <a:endParaRPr lang="en-US" sz="2200" dirty="0">
              <a:ea typeface="Verdana" panose="020B0604030504040204" pitchFamily="34" charset="0"/>
              <a:cs typeface="Arial" panose="020B0604020202020204" pitchFamily="34" charset="0"/>
            </a:endParaRPr>
          </a:p>
          <a:p>
            <a:pPr marL="800100" lvl="1" indent="-342900">
              <a:buFont typeface="Arial" panose="020B0604020202020204" pitchFamily="34" charset="0"/>
              <a:buChar char="•"/>
            </a:pPr>
            <a:r>
              <a:rPr lang="en-US" sz="2200" dirty="0">
                <a:ea typeface="Verdana" panose="020B0604030504040204" pitchFamily="34" charset="0"/>
                <a:cs typeface="Arial" panose="020B0604020202020204" pitchFamily="34" charset="0"/>
              </a:rPr>
              <a:t>Offences against the confidentiality, integrity and availability of computer data and systems</a:t>
            </a:r>
          </a:p>
          <a:p>
            <a:pPr marL="800100" lvl="1" indent="-342900">
              <a:buFont typeface="Arial" panose="020B0604020202020204" pitchFamily="34" charset="0"/>
              <a:buChar char="•"/>
            </a:pPr>
            <a:endParaRPr lang="en-US" sz="2200" dirty="0">
              <a:ea typeface="Verdana" panose="020B0604030504040204" pitchFamily="34" charset="0"/>
              <a:cs typeface="Arial" panose="020B0604020202020204" pitchFamily="34" charset="0"/>
            </a:endParaRPr>
          </a:p>
          <a:p>
            <a:pPr marL="800100" lvl="1" indent="-342900">
              <a:buFont typeface="Arial" panose="020B0604020202020204" pitchFamily="34" charset="0"/>
              <a:buChar char="•"/>
            </a:pPr>
            <a:r>
              <a:rPr lang="en-US" sz="2200" dirty="0">
                <a:ea typeface="Verdana" panose="020B0604030504040204" pitchFamily="34" charset="0"/>
                <a:cs typeface="Arial" panose="020B0604020202020204" pitchFamily="34" charset="0"/>
              </a:rPr>
              <a:t>Computer-related offences</a:t>
            </a:r>
          </a:p>
          <a:p>
            <a:pPr marL="800100" lvl="1" indent="-342900">
              <a:buFont typeface="Arial" panose="020B0604020202020204" pitchFamily="34" charset="0"/>
              <a:buChar char="•"/>
            </a:pPr>
            <a:endParaRPr lang="en-US" sz="2200" dirty="0">
              <a:ea typeface="Verdana" panose="020B0604030504040204" pitchFamily="34" charset="0"/>
              <a:cs typeface="Arial" panose="020B0604020202020204" pitchFamily="34" charset="0"/>
            </a:endParaRPr>
          </a:p>
          <a:p>
            <a:pPr marL="800100" lvl="1" indent="-342900">
              <a:buFont typeface="Arial" panose="020B0604020202020204" pitchFamily="34" charset="0"/>
              <a:buChar char="•"/>
            </a:pPr>
            <a:r>
              <a:rPr lang="en-US" sz="2200" dirty="0">
                <a:ea typeface="Verdana" panose="020B0604030504040204" pitchFamily="34" charset="0"/>
                <a:cs typeface="Arial" panose="020B0604020202020204" pitchFamily="34" charset="0"/>
              </a:rPr>
              <a:t>Content-related offences</a:t>
            </a:r>
          </a:p>
          <a:p>
            <a:pPr marL="800100" lvl="1" indent="-342900">
              <a:buFont typeface="Arial" panose="020B0604020202020204" pitchFamily="34" charset="0"/>
              <a:buChar char="•"/>
            </a:pPr>
            <a:endParaRPr lang="en-US" sz="2200" dirty="0">
              <a:ea typeface="Verdana" panose="020B0604030504040204" pitchFamily="34" charset="0"/>
              <a:cs typeface="Arial" panose="020B0604020202020204" pitchFamily="34" charset="0"/>
            </a:endParaRPr>
          </a:p>
          <a:p>
            <a:pPr marL="800100" lvl="1" indent="-342900">
              <a:buFont typeface="Arial" panose="020B0604020202020204" pitchFamily="34" charset="0"/>
              <a:buChar char="•"/>
            </a:pPr>
            <a:r>
              <a:rPr lang="en-US" sz="2200" dirty="0">
                <a:ea typeface="Verdana" panose="020B0604030504040204" pitchFamily="34" charset="0"/>
                <a:cs typeface="Arial" panose="020B0604020202020204" pitchFamily="34" charset="0"/>
              </a:rPr>
              <a:t>Offences related to intellectual property rights and similar rights</a:t>
            </a:r>
          </a:p>
          <a:p>
            <a:endParaRPr lang="en-GB" sz="2200" dirty="0">
              <a:ea typeface="Verdana" panose="020B0604030504040204" pitchFamily="34" charset="0"/>
              <a:cs typeface="Arial" panose="020B0604020202020204" pitchFamily="34" charset="0"/>
            </a:endParaRPr>
          </a:p>
          <a:p>
            <a:pPr marL="342900" indent="-342900">
              <a:buFont typeface="Wingdings" pitchFamily="2" charset="2"/>
              <a:buChar char="ü"/>
            </a:pPr>
            <a:r>
              <a:rPr lang="en-GB" sz="2200" b="1" dirty="0">
                <a:ea typeface="Verdana" panose="020B0604030504040204" pitchFamily="34" charset="0"/>
                <a:cs typeface="Arial" panose="020B0604020202020204" pitchFamily="34" charset="0"/>
              </a:rPr>
              <a:t>Criminal use of the Internet</a:t>
            </a:r>
            <a:r>
              <a:rPr lang="en-GB" sz="2200" dirty="0">
                <a:ea typeface="Verdana" panose="020B0604030504040204" pitchFamily="34" charset="0"/>
                <a:cs typeface="Arial" panose="020B0604020202020204" pitchFamily="34" charset="0"/>
              </a:rPr>
              <a:t> to commit traditional crime</a:t>
            </a:r>
          </a:p>
          <a:p>
            <a:pPr marL="342900" indent="-342900">
              <a:buFont typeface="Wingdings" pitchFamily="2" charset="2"/>
              <a:buChar char="ü"/>
            </a:pPr>
            <a:r>
              <a:rPr lang="en-GB" sz="2200" b="1" dirty="0">
                <a:ea typeface="Verdana" panose="020B0604030504040204" pitchFamily="34" charset="0"/>
                <a:cs typeface="Arial" panose="020B0604020202020204" pitchFamily="34" charset="0"/>
              </a:rPr>
              <a:t>Not everything is a cybercrime</a:t>
            </a:r>
          </a:p>
        </p:txBody>
      </p:sp>
    </p:spTree>
    <p:extLst>
      <p:ext uri="{BB962C8B-B14F-4D97-AF65-F5344CB8AC3E}">
        <p14:creationId xmlns:p14="http://schemas.microsoft.com/office/powerpoint/2010/main" val="152765373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Main defining characteristics</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graphicFrame>
        <p:nvGraphicFramePr>
          <p:cNvPr id="5" name="Diagram 4">
            <a:extLst>
              <a:ext uri="{FF2B5EF4-FFF2-40B4-BE49-F238E27FC236}">
                <a16:creationId xmlns:a16="http://schemas.microsoft.com/office/drawing/2014/main" id="{EEBC737E-2C7E-45BA-A52C-1C03F9F4A3EA}"/>
              </a:ext>
            </a:extLst>
          </p:cNvPr>
          <p:cNvGraphicFramePr/>
          <p:nvPr>
            <p:extLst>
              <p:ext uri="{D42A27DB-BD31-4B8C-83A1-F6EECF244321}">
                <p14:modId xmlns:p14="http://schemas.microsoft.com/office/powerpoint/2010/main" val="605714918"/>
              </p:ext>
            </p:extLst>
          </p:nvPr>
        </p:nvGraphicFramePr>
        <p:xfrm>
          <a:off x="210207" y="1082566"/>
          <a:ext cx="8660523" cy="533483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2725162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5">
                                            <p:graphicEl>
                                              <a:dgm id="{88C05487-1C3F-40F2-9846-2554FBBE3EEE}"/>
                                            </p:graphicEl>
                                          </p:spTgt>
                                        </p:tgtEl>
                                        <p:attrNameLst>
                                          <p:attrName>style.visibility</p:attrName>
                                        </p:attrNameLst>
                                      </p:cBhvr>
                                      <p:to>
                                        <p:strVal val="visible"/>
                                      </p:to>
                                    </p:set>
                                    <p:anim calcmode="lin" valueType="num">
                                      <p:cBhvr additive="base">
                                        <p:cTn id="7" dur="500" fill="hold"/>
                                        <p:tgtEl>
                                          <p:spTgt spid="5">
                                            <p:graphicEl>
                                              <a:dgm id="{88C05487-1C3F-40F2-9846-2554FBBE3EEE}"/>
                                            </p:graphicEl>
                                          </p:spTgt>
                                        </p:tgtEl>
                                        <p:attrNameLst>
                                          <p:attrName>ppt_x</p:attrName>
                                        </p:attrNameLst>
                                      </p:cBhvr>
                                      <p:tavLst>
                                        <p:tav tm="0">
                                          <p:val>
                                            <p:strVal val="0-#ppt_w/2"/>
                                          </p:val>
                                        </p:tav>
                                        <p:tav tm="100000">
                                          <p:val>
                                            <p:strVal val="#ppt_x"/>
                                          </p:val>
                                        </p:tav>
                                      </p:tavLst>
                                    </p:anim>
                                    <p:anim calcmode="lin" valueType="num">
                                      <p:cBhvr additive="base">
                                        <p:cTn id="8" dur="500" fill="hold"/>
                                        <p:tgtEl>
                                          <p:spTgt spid="5">
                                            <p:graphicEl>
                                              <a:dgm id="{88C05487-1C3F-40F2-9846-2554FBBE3EEE}"/>
                                            </p:graphicEl>
                                          </p:spTgt>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5">
                                            <p:graphicEl>
                                              <a:dgm id="{BFCC0140-B3F3-4020-894B-DB2AD770F712}"/>
                                            </p:graphicEl>
                                          </p:spTgt>
                                        </p:tgtEl>
                                        <p:attrNameLst>
                                          <p:attrName>style.visibility</p:attrName>
                                        </p:attrNameLst>
                                      </p:cBhvr>
                                      <p:to>
                                        <p:strVal val="visible"/>
                                      </p:to>
                                    </p:set>
                                    <p:anim calcmode="lin" valueType="num">
                                      <p:cBhvr additive="base">
                                        <p:cTn id="12" dur="500" fill="hold"/>
                                        <p:tgtEl>
                                          <p:spTgt spid="5">
                                            <p:graphicEl>
                                              <a:dgm id="{BFCC0140-B3F3-4020-894B-DB2AD770F712}"/>
                                            </p:graphicEl>
                                          </p:spTgt>
                                        </p:tgtEl>
                                        <p:attrNameLst>
                                          <p:attrName>ppt_x</p:attrName>
                                        </p:attrNameLst>
                                      </p:cBhvr>
                                      <p:tavLst>
                                        <p:tav tm="0">
                                          <p:val>
                                            <p:strVal val="0-#ppt_w/2"/>
                                          </p:val>
                                        </p:tav>
                                        <p:tav tm="100000">
                                          <p:val>
                                            <p:strVal val="#ppt_x"/>
                                          </p:val>
                                        </p:tav>
                                      </p:tavLst>
                                    </p:anim>
                                    <p:anim calcmode="lin" valueType="num">
                                      <p:cBhvr additive="base">
                                        <p:cTn id="13" dur="500" fill="hold"/>
                                        <p:tgtEl>
                                          <p:spTgt spid="5">
                                            <p:graphicEl>
                                              <a:dgm id="{BFCC0140-B3F3-4020-894B-DB2AD770F712}"/>
                                            </p:graphicEl>
                                          </p:spTgt>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5">
                                            <p:graphicEl>
                                              <a:dgm id="{F141AC06-7175-48AD-BE0E-58CE68496FC9}"/>
                                            </p:graphicEl>
                                          </p:spTgt>
                                        </p:tgtEl>
                                        <p:attrNameLst>
                                          <p:attrName>style.visibility</p:attrName>
                                        </p:attrNameLst>
                                      </p:cBhvr>
                                      <p:to>
                                        <p:strVal val="visible"/>
                                      </p:to>
                                    </p:set>
                                    <p:anim calcmode="lin" valueType="num">
                                      <p:cBhvr additive="base">
                                        <p:cTn id="17" dur="500" fill="hold"/>
                                        <p:tgtEl>
                                          <p:spTgt spid="5">
                                            <p:graphicEl>
                                              <a:dgm id="{F141AC06-7175-48AD-BE0E-58CE68496FC9}"/>
                                            </p:graphic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5">
                                            <p:graphicEl>
                                              <a:dgm id="{F141AC06-7175-48AD-BE0E-58CE68496FC9}"/>
                                            </p:graphicEl>
                                          </p:spTgt>
                                        </p:tgtEl>
                                        <p:attrNameLst>
                                          <p:attrName>ppt_y</p:attrName>
                                        </p:attrNameLst>
                                      </p:cBhvr>
                                      <p:tavLst>
                                        <p:tav tm="0">
                                          <p:val>
                                            <p:strVal val="#ppt_y"/>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5">
                                            <p:graphicEl>
                                              <a:dgm id="{A3DA15CC-0DF5-422B-A291-1EFD43FF0C31}"/>
                                            </p:graphicEl>
                                          </p:spTgt>
                                        </p:tgtEl>
                                        <p:attrNameLst>
                                          <p:attrName>style.visibility</p:attrName>
                                        </p:attrNameLst>
                                      </p:cBhvr>
                                      <p:to>
                                        <p:strVal val="visible"/>
                                      </p:to>
                                    </p:set>
                                    <p:anim calcmode="lin" valueType="num">
                                      <p:cBhvr additive="base">
                                        <p:cTn id="22" dur="500" fill="hold"/>
                                        <p:tgtEl>
                                          <p:spTgt spid="5">
                                            <p:graphicEl>
                                              <a:dgm id="{A3DA15CC-0DF5-422B-A291-1EFD43FF0C31}"/>
                                            </p:graphicEl>
                                          </p:spTgt>
                                        </p:tgtEl>
                                        <p:attrNameLst>
                                          <p:attrName>ppt_x</p:attrName>
                                        </p:attrNameLst>
                                      </p:cBhvr>
                                      <p:tavLst>
                                        <p:tav tm="0">
                                          <p:val>
                                            <p:strVal val="0-#ppt_w/2"/>
                                          </p:val>
                                        </p:tav>
                                        <p:tav tm="100000">
                                          <p:val>
                                            <p:strVal val="#ppt_x"/>
                                          </p:val>
                                        </p:tav>
                                      </p:tavLst>
                                    </p:anim>
                                    <p:anim calcmode="lin" valueType="num">
                                      <p:cBhvr additive="base">
                                        <p:cTn id="23" dur="500" fill="hold"/>
                                        <p:tgtEl>
                                          <p:spTgt spid="5">
                                            <p:graphicEl>
                                              <a:dgm id="{A3DA15CC-0DF5-422B-A291-1EFD43FF0C31}"/>
                                            </p:graphicEl>
                                          </p:spTgt>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5">
                                            <p:graphicEl>
                                              <a:dgm id="{3FD68D6D-45DB-46B2-B9C2-0B43EA7FE037}"/>
                                            </p:graphicEl>
                                          </p:spTgt>
                                        </p:tgtEl>
                                        <p:attrNameLst>
                                          <p:attrName>style.visibility</p:attrName>
                                        </p:attrNameLst>
                                      </p:cBhvr>
                                      <p:to>
                                        <p:strVal val="visible"/>
                                      </p:to>
                                    </p:set>
                                    <p:anim calcmode="lin" valueType="num">
                                      <p:cBhvr additive="base">
                                        <p:cTn id="27" dur="500" fill="hold"/>
                                        <p:tgtEl>
                                          <p:spTgt spid="5">
                                            <p:graphicEl>
                                              <a:dgm id="{3FD68D6D-45DB-46B2-B9C2-0B43EA7FE037}"/>
                                            </p:graphic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5">
                                            <p:graphicEl>
                                              <a:dgm id="{3FD68D6D-45DB-46B2-B9C2-0B43EA7FE037}"/>
                                            </p:graphicEl>
                                          </p:spTgt>
                                        </p:tgtEl>
                                        <p:attrNameLst>
                                          <p:attrName>ppt_y</p:attrName>
                                        </p:attrNameLst>
                                      </p:cBhvr>
                                      <p:tavLst>
                                        <p:tav tm="0">
                                          <p:val>
                                            <p:strVal val="#ppt_y"/>
                                          </p:val>
                                        </p:tav>
                                        <p:tav tm="100000">
                                          <p:val>
                                            <p:strVal val="#ppt_y"/>
                                          </p:val>
                                        </p:tav>
                                      </p:tavLst>
                                    </p:anim>
                                  </p:childTnLst>
                                </p:cTn>
                              </p:par>
                            </p:childTnLst>
                          </p:cTn>
                        </p:par>
                        <p:par>
                          <p:cTn id="29" fill="hold">
                            <p:stCondLst>
                              <p:cond delay="2500"/>
                            </p:stCondLst>
                            <p:childTnLst>
                              <p:par>
                                <p:cTn id="30" presetID="2" presetClass="entr" presetSubtype="8" fill="hold" grpId="0" nodeType="afterEffect">
                                  <p:stCondLst>
                                    <p:cond delay="0"/>
                                  </p:stCondLst>
                                  <p:childTnLst>
                                    <p:set>
                                      <p:cBhvr>
                                        <p:cTn id="31" dur="1" fill="hold">
                                          <p:stCondLst>
                                            <p:cond delay="0"/>
                                          </p:stCondLst>
                                        </p:cTn>
                                        <p:tgtEl>
                                          <p:spTgt spid="5">
                                            <p:graphicEl>
                                              <a:dgm id="{1E91C5ED-10CE-4D62-8591-FCFAF4BE518C}"/>
                                            </p:graphicEl>
                                          </p:spTgt>
                                        </p:tgtEl>
                                        <p:attrNameLst>
                                          <p:attrName>style.visibility</p:attrName>
                                        </p:attrNameLst>
                                      </p:cBhvr>
                                      <p:to>
                                        <p:strVal val="visible"/>
                                      </p:to>
                                    </p:set>
                                    <p:anim calcmode="lin" valueType="num">
                                      <p:cBhvr additive="base">
                                        <p:cTn id="32" dur="500" fill="hold"/>
                                        <p:tgtEl>
                                          <p:spTgt spid="5">
                                            <p:graphicEl>
                                              <a:dgm id="{1E91C5ED-10CE-4D62-8591-FCFAF4BE518C}"/>
                                            </p:graphicEl>
                                          </p:spTgt>
                                        </p:tgtEl>
                                        <p:attrNameLst>
                                          <p:attrName>ppt_x</p:attrName>
                                        </p:attrNameLst>
                                      </p:cBhvr>
                                      <p:tavLst>
                                        <p:tav tm="0">
                                          <p:val>
                                            <p:strVal val="0-#ppt_w/2"/>
                                          </p:val>
                                        </p:tav>
                                        <p:tav tm="100000">
                                          <p:val>
                                            <p:strVal val="#ppt_x"/>
                                          </p:val>
                                        </p:tav>
                                      </p:tavLst>
                                    </p:anim>
                                    <p:anim calcmode="lin" valueType="num">
                                      <p:cBhvr additive="base">
                                        <p:cTn id="33" dur="500" fill="hold"/>
                                        <p:tgtEl>
                                          <p:spTgt spid="5">
                                            <p:graphicEl>
                                              <a:dgm id="{1E91C5ED-10CE-4D62-8591-FCFAF4BE518C}"/>
                                            </p:graphicEl>
                                          </p:spTgt>
                                        </p:tgtEl>
                                        <p:attrNameLst>
                                          <p:attrName>ppt_y</p:attrName>
                                        </p:attrNameLst>
                                      </p:cBhvr>
                                      <p:tavLst>
                                        <p:tav tm="0">
                                          <p:val>
                                            <p:strVal val="#ppt_y"/>
                                          </p:val>
                                        </p:tav>
                                        <p:tav tm="100000">
                                          <p:val>
                                            <p:strVal val="#ppt_y"/>
                                          </p:val>
                                        </p:tav>
                                      </p:tavLst>
                                    </p:anim>
                                  </p:childTnLst>
                                </p:cTn>
                              </p:par>
                            </p:childTnLst>
                          </p:cTn>
                        </p:par>
                        <p:par>
                          <p:cTn id="34" fill="hold">
                            <p:stCondLst>
                              <p:cond delay="3000"/>
                            </p:stCondLst>
                            <p:childTnLst>
                              <p:par>
                                <p:cTn id="35" presetID="2" presetClass="entr" presetSubtype="8" fill="hold" grpId="0" nodeType="afterEffect">
                                  <p:stCondLst>
                                    <p:cond delay="0"/>
                                  </p:stCondLst>
                                  <p:childTnLst>
                                    <p:set>
                                      <p:cBhvr>
                                        <p:cTn id="36" dur="1" fill="hold">
                                          <p:stCondLst>
                                            <p:cond delay="0"/>
                                          </p:stCondLst>
                                        </p:cTn>
                                        <p:tgtEl>
                                          <p:spTgt spid="5">
                                            <p:graphicEl>
                                              <a:dgm id="{E9759D45-B83D-4F01-90A3-1AD743939C4A}"/>
                                            </p:graphicEl>
                                          </p:spTgt>
                                        </p:tgtEl>
                                        <p:attrNameLst>
                                          <p:attrName>style.visibility</p:attrName>
                                        </p:attrNameLst>
                                      </p:cBhvr>
                                      <p:to>
                                        <p:strVal val="visible"/>
                                      </p:to>
                                    </p:set>
                                    <p:anim calcmode="lin" valueType="num">
                                      <p:cBhvr additive="base">
                                        <p:cTn id="37" dur="500" fill="hold"/>
                                        <p:tgtEl>
                                          <p:spTgt spid="5">
                                            <p:graphicEl>
                                              <a:dgm id="{E9759D45-B83D-4F01-90A3-1AD743939C4A}"/>
                                            </p:graphic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5">
                                            <p:graphicEl>
                                              <a:dgm id="{E9759D45-B83D-4F01-90A3-1AD743939C4A}"/>
                                            </p:graphicEl>
                                          </p:spTgt>
                                        </p:tgtEl>
                                        <p:attrNameLst>
                                          <p:attrName>ppt_y</p:attrName>
                                        </p:attrNameLst>
                                      </p:cBhvr>
                                      <p:tavLst>
                                        <p:tav tm="0">
                                          <p:val>
                                            <p:strVal val="#ppt_y"/>
                                          </p:val>
                                        </p:tav>
                                        <p:tav tm="100000">
                                          <p:val>
                                            <p:strVal val="#ppt_y"/>
                                          </p:val>
                                        </p:tav>
                                      </p:tavLst>
                                    </p:anim>
                                  </p:childTnLst>
                                </p:cTn>
                              </p:par>
                            </p:childTnLst>
                          </p:cTn>
                        </p:par>
                        <p:par>
                          <p:cTn id="39" fill="hold">
                            <p:stCondLst>
                              <p:cond delay="3500"/>
                            </p:stCondLst>
                            <p:childTnLst>
                              <p:par>
                                <p:cTn id="40" presetID="2" presetClass="entr" presetSubtype="8" fill="hold" grpId="0" nodeType="afterEffect">
                                  <p:stCondLst>
                                    <p:cond delay="0"/>
                                  </p:stCondLst>
                                  <p:childTnLst>
                                    <p:set>
                                      <p:cBhvr>
                                        <p:cTn id="41" dur="1" fill="hold">
                                          <p:stCondLst>
                                            <p:cond delay="0"/>
                                          </p:stCondLst>
                                        </p:cTn>
                                        <p:tgtEl>
                                          <p:spTgt spid="5">
                                            <p:graphicEl>
                                              <a:dgm id="{4CC4130A-EDFF-4218-BDCA-6A62E2B22A2A}"/>
                                            </p:graphicEl>
                                          </p:spTgt>
                                        </p:tgtEl>
                                        <p:attrNameLst>
                                          <p:attrName>style.visibility</p:attrName>
                                        </p:attrNameLst>
                                      </p:cBhvr>
                                      <p:to>
                                        <p:strVal val="visible"/>
                                      </p:to>
                                    </p:set>
                                    <p:anim calcmode="lin" valueType="num">
                                      <p:cBhvr additive="base">
                                        <p:cTn id="42" dur="500" fill="hold"/>
                                        <p:tgtEl>
                                          <p:spTgt spid="5">
                                            <p:graphicEl>
                                              <a:dgm id="{4CC4130A-EDFF-4218-BDCA-6A62E2B22A2A}"/>
                                            </p:graphicEl>
                                          </p:spTgt>
                                        </p:tgtEl>
                                        <p:attrNameLst>
                                          <p:attrName>ppt_x</p:attrName>
                                        </p:attrNameLst>
                                      </p:cBhvr>
                                      <p:tavLst>
                                        <p:tav tm="0">
                                          <p:val>
                                            <p:strVal val="0-#ppt_w/2"/>
                                          </p:val>
                                        </p:tav>
                                        <p:tav tm="100000">
                                          <p:val>
                                            <p:strVal val="#ppt_x"/>
                                          </p:val>
                                        </p:tav>
                                      </p:tavLst>
                                    </p:anim>
                                    <p:anim calcmode="lin" valueType="num">
                                      <p:cBhvr additive="base">
                                        <p:cTn id="43" dur="500" fill="hold"/>
                                        <p:tgtEl>
                                          <p:spTgt spid="5">
                                            <p:graphicEl>
                                              <a:dgm id="{4CC4130A-EDFF-4218-BDCA-6A62E2B22A2A}"/>
                                            </p:graphic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t>Main defining characteristics</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204587" y="1046041"/>
            <a:ext cx="7371471" cy="5509200"/>
          </a:xfrm>
          <a:prstGeom prst="rect">
            <a:avLst/>
          </a:prstGeom>
        </p:spPr>
        <p:txBody>
          <a:bodyPr wrap="square">
            <a:spAutoFit/>
          </a:bodyPr>
          <a:lstStyle/>
          <a:p>
            <a:pPr marL="342900" indent="-342900">
              <a:buFont typeface="Wingdings" pitchFamily="2" charset="2"/>
              <a:buChar char="ü"/>
            </a:pPr>
            <a:r>
              <a:rPr lang="en-GB" sz="2200" b="1" dirty="0">
                <a:ea typeface="Verdana" panose="020B0604030504040204" pitchFamily="34" charset="0"/>
                <a:cs typeface="Arial" panose="020B0604020202020204" pitchFamily="34" charset="0"/>
              </a:rPr>
              <a:t>Evidence used to tied physically </a:t>
            </a:r>
            <a:r>
              <a:rPr lang="en-GB" sz="2200" dirty="0">
                <a:ea typeface="Verdana" panose="020B0604030504040204" pitchFamily="34" charset="0"/>
                <a:cs typeface="Arial" panose="020B0604020202020204" pitchFamily="34" charset="0"/>
              </a:rPr>
              <a:t>directly or indirectly to a crime scene</a:t>
            </a:r>
          </a:p>
          <a:p>
            <a:pPr marL="342900" indent="-342900">
              <a:buFont typeface="Wingdings" pitchFamily="2" charset="2"/>
              <a:buChar char="ü"/>
            </a:pPr>
            <a:endParaRPr lang="en-GB" sz="2200" dirty="0">
              <a:ea typeface="Verdana" panose="020B0604030504040204" pitchFamily="34" charset="0"/>
              <a:cs typeface="Arial" panose="020B0604020202020204" pitchFamily="34" charset="0"/>
            </a:endParaRPr>
          </a:p>
          <a:p>
            <a:pPr marL="342900" indent="-342900">
              <a:buFont typeface="Wingdings" pitchFamily="2" charset="2"/>
              <a:buChar char="ü"/>
            </a:pPr>
            <a:r>
              <a:rPr lang="en-GB" sz="2200" b="1" dirty="0">
                <a:ea typeface="Verdana" panose="020B0604030504040204" pitchFamily="34" charset="0"/>
                <a:cs typeface="Arial" panose="020B0604020202020204" pitchFamily="34" charset="0"/>
              </a:rPr>
              <a:t>Electronic evidence can be anywhere</a:t>
            </a:r>
            <a:r>
              <a:rPr lang="en-GB" sz="2200" dirty="0">
                <a:ea typeface="Verdana" panose="020B0604030504040204" pitchFamily="34" charset="0"/>
                <a:cs typeface="Arial" panose="020B0604020202020204" pitchFamily="34" charset="0"/>
              </a:rPr>
              <a:t>:</a:t>
            </a:r>
          </a:p>
          <a:p>
            <a:endParaRPr lang="en-GB" sz="22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en-GB" sz="2200" dirty="0">
                <a:ea typeface="Verdana" panose="020B0604030504040204" pitchFamily="34" charset="0"/>
                <a:cs typeface="Arial" panose="020B0604020202020204" pitchFamily="34" charset="0"/>
              </a:rPr>
              <a:t>on a device at the crime scene</a:t>
            </a:r>
          </a:p>
          <a:p>
            <a:pPr marL="446088"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en-GB" sz="2200" dirty="0">
                <a:ea typeface="Verdana" panose="020B0604030504040204" pitchFamily="34" charset="0"/>
                <a:cs typeface="Arial" panose="020B0604020202020204" pitchFamily="34" charset="0"/>
              </a:rPr>
              <a:t>on a device in possession of suspect/witness/victim</a:t>
            </a:r>
          </a:p>
          <a:p>
            <a:pPr marL="446088"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en-GB" sz="2200" dirty="0">
                <a:ea typeface="Verdana" panose="020B0604030504040204" pitchFamily="34" charset="0"/>
                <a:cs typeface="Arial" panose="020B0604020202020204" pitchFamily="34" charset="0"/>
              </a:rPr>
              <a:t>on a wired network connected to that device</a:t>
            </a:r>
          </a:p>
          <a:p>
            <a:pPr marL="446088"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en-GB" sz="2200" dirty="0">
                <a:ea typeface="Verdana" panose="020B0604030504040204" pitchFamily="34" charset="0"/>
                <a:cs typeface="Arial" panose="020B0604020202020204" pitchFamily="34" charset="0"/>
              </a:rPr>
              <a:t>on a wireless network connected to that device</a:t>
            </a:r>
          </a:p>
          <a:p>
            <a:pPr marL="446088"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en-GB" sz="2200" dirty="0">
                <a:ea typeface="Verdana" panose="020B0604030504040204" pitchFamily="34" charset="0"/>
                <a:cs typeface="Arial" panose="020B0604020202020204" pitchFamily="34" charset="0"/>
              </a:rPr>
              <a:t>stored in the jurisdiction</a:t>
            </a:r>
          </a:p>
          <a:p>
            <a:pPr marL="446088"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446088" indent="-342900">
              <a:buFont typeface="Arial" panose="020B0604020202020204" pitchFamily="34" charset="0"/>
              <a:buChar char="•"/>
            </a:pPr>
            <a:r>
              <a:rPr lang="en-GB" sz="2200" dirty="0">
                <a:ea typeface="Verdana" panose="020B0604030504040204" pitchFamily="34" charset="0"/>
                <a:cs typeface="Arial" panose="020B0604020202020204" pitchFamily="34" charset="0"/>
              </a:rPr>
              <a:t>stored anywhere in the world</a:t>
            </a:r>
            <a:endParaRPr lang="en-GB" sz="2200" dirty="0">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4878902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en-GB" sz="3200" b="1" dirty="0"/>
              <a:t>Challenges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204048" y="989546"/>
            <a:ext cx="7371471" cy="4832092"/>
          </a:xfrm>
          <a:prstGeom prst="rect">
            <a:avLst/>
          </a:prstGeom>
        </p:spPr>
        <p:txBody>
          <a:bodyPr wrap="square">
            <a:spAutoFit/>
          </a:bodyPr>
          <a:lstStyle/>
          <a:p>
            <a:pPr marL="342900" indent="-342900">
              <a:buFont typeface="Wingdings" pitchFamily="2" charset="2"/>
              <a:buChar char="ü"/>
            </a:pPr>
            <a:r>
              <a:rPr lang="en-GB" sz="2200" b="1" dirty="0">
                <a:ea typeface="Verdana" panose="020B0604030504040204" pitchFamily="34" charset="0"/>
                <a:cs typeface="Arial" panose="020B0604020202020204" pitchFamily="34" charset="0"/>
              </a:rPr>
              <a:t>Electronic evidence inherent challenges</a:t>
            </a:r>
            <a:r>
              <a:rPr lang="en-GB" sz="2200" dirty="0">
                <a:ea typeface="Verdana" panose="020B0604030504040204" pitchFamily="34" charset="0"/>
                <a:cs typeface="Arial" panose="020B0604020202020204" pitchFamily="34" charset="0"/>
              </a:rPr>
              <a:t>:</a:t>
            </a:r>
          </a:p>
          <a:p>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en-GB" sz="2200" dirty="0">
                <a:ea typeface="Verdana" panose="020B0604030504040204" pitchFamily="34" charset="0"/>
                <a:cs typeface="Arial" panose="020B0604020202020204" pitchFamily="34" charset="0"/>
              </a:rPr>
              <a:t>identify and locate the evidence</a:t>
            </a:r>
          </a:p>
          <a:p>
            <a:pPr marL="342900"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en-GB" sz="2200" dirty="0">
                <a:ea typeface="Verdana" panose="020B0604030504040204" pitchFamily="34" charset="0"/>
                <a:cs typeface="Arial" panose="020B0604020202020204" pitchFamily="34" charset="0"/>
              </a:rPr>
              <a:t>secure the hardware</a:t>
            </a:r>
          </a:p>
          <a:p>
            <a:pPr marL="342900"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en-GB" sz="2200" dirty="0">
                <a:ea typeface="Verdana" panose="020B0604030504040204" pitchFamily="34" charset="0"/>
                <a:cs typeface="Arial" panose="020B0604020202020204" pitchFamily="34" charset="0"/>
              </a:rPr>
              <a:t>capture and analyse the data</a:t>
            </a:r>
          </a:p>
          <a:p>
            <a:pPr marL="342900"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en-GB" sz="2200" dirty="0">
                <a:ea typeface="Verdana" panose="020B0604030504040204" pitchFamily="34" charset="0"/>
                <a:cs typeface="Arial" panose="020B0604020202020204" pitchFamily="34" charset="0"/>
              </a:rPr>
              <a:t>maintain integrity and chain of custody </a:t>
            </a:r>
          </a:p>
          <a:p>
            <a:pPr marL="342900"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en-GB" sz="2200" dirty="0">
                <a:ea typeface="Verdana" panose="020B0604030504040204" pitchFamily="34" charset="0"/>
                <a:cs typeface="Arial" panose="020B0604020202020204" pitchFamily="34" charset="0"/>
              </a:rPr>
              <a:t>comply with rules of court and admissibility</a:t>
            </a:r>
          </a:p>
          <a:p>
            <a:pPr marL="342900" indent="-342900">
              <a:buFont typeface="Arial" panose="020B0604020202020204" pitchFamily="34" charset="0"/>
              <a:buChar char="•"/>
            </a:pPr>
            <a:endParaRPr lang="en-GB" sz="22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pPr>
            <a:r>
              <a:rPr lang="en-GB" sz="2200" dirty="0">
                <a:ea typeface="Verdana" panose="020B0604030504040204" pitchFamily="34" charset="0"/>
                <a:cs typeface="Arial" panose="020B0604020202020204" pitchFamily="34" charset="0"/>
              </a:rPr>
              <a:t>link the suspect to use of the device at the relevant time (‘Attribution’)</a:t>
            </a:r>
          </a:p>
        </p:txBody>
      </p:sp>
    </p:spTree>
    <p:extLst>
      <p:ext uri="{BB962C8B-B14F-4D97-AF65-F5344CB8AC3E}">
        <p14:creationId xmlns:p14="http://schemas.microsoft.com/office/powerpoint/2010/main" val="162569698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en-GB" sz="3200" b="1" dirty="0"/>
              <a:t>Challenges</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6264" y="948578"/>
            <a:ext cx="7371471" cy="5606663"/>
          </a:xfrm>
          <a:prstGeom prst="rect">
            <a:avLst/>
          </a:prstGeom>
        </p:spPr>
        <p:txBody>
          <a:bodyPr wrap="square">
            <a:spAutoFit/>
          </a:bodyPr>
          <a:lstStyle/>
          <a:p>
            <a:pPr algn="just">
              <a:spcAft>
                <a:spcPts val="1200"/>
              </a:spcAft>
            </a:pPr>
            <a:r>
              <a:rPr lang="en-GB" sz="2100" dirty="0">
                <a:ea typeface="Times New Roman" panose="02020603050405020304" pitchFamily="18" charset="0"/>
                <a:cs typeface="Arial" panose="020B0604020202020204" pitchFamily="34" charset="0"/>
              </a:rPr>
              <a:t>“</a:t>
            </a:r>
            <a:r>
              <a:rPr lang="en-GB" sz="2100" i="1" dirty="0">
                <a:ea typeface="Times New Roman" panose="02020603050405020304" pitchFamily="18" charset="0"/>
                <a:cs typeface="Arial" panose="020B0604020202020204" pitchFamily="34" charset="0"/>
              </a:rPr>
              <a:t>Electronic evidence encompasses different forms of computer data; it can include:    </a:t>
            </a:r>
          </a:p>
          <a:p>
            <a:pPr marL="342900" lvl="0" indent="-342900">
              <a:spcAft>
                <a:spcPts val="1000"/>
              </a:spcAft>
              <a:buFont typeface="Calibri" panose="020F0502020204030204" pitchFamily="34" charset="0"/>
              <a:buChar char="-"/>
            </a:pPr>
            <a:r>
              <a:rPr lang="en-GB" sz="2100" i="1" dirty="0">
                <a:ea typeface="Times New Roman" panose="02020603050405020304" pitchFamily="18" charset="0"/>
                <a:cs typeface="Arial" panose="020B0604020202020204" pitchFamily="34" charset="0"/>
              </a:rPr>
              <a:t>subscriber information, this is data held by a service provider and includes the name, address and contact details of a person subscribing to a telecommunication service,  </a:t>
            </a:r>
          </a:p>
          <a:p>
            <a:pPr marL="342900" lvl="0" indent="-342900">
              <a:spcAft>
                <a:spcPts val="1000"/>
              </a:spcAft>
              <a:buFont typeface="Calibri" panose="020F0502020204030204" pitchFamily="34" charset="0"/>
              <a:buChar char="-"/>
            </a:pPr>
            <a:r>
              <a:rPr lang="en-GB" sz="2100" i="1" dirty="0">
                <a:ea typeface="Times New Roman" panose="02020603050405020304" pitchFamily="18" charset="0"/>
                <a:cs typeface="Arial" panose="020B0604020202020204" pitchFamily="34" charset="0"/>
              </a:rPr>
              <a:t>traffic data or transmission data this is computerised data relating to a communication which shows the date, origin, route and destination of a communication, </a:t>
            </a:r>
          </a:p>
          <a:p>
            <a:pPr marL="342900" lvl="0" indent="-342900">
              <a:spcAft>
                <a:spcPts val="1000"/>
              </a:spcAft>
              <a:buFont typeface="Calibri" panose="020F0502020204030204" pitchFamily="34" charset="0"/>
              <a:buChar char="-"/>
            </a:pPr>
            <a:r>
              <a:rPr lang="en-GB" sz="2100" i="1" dirty="0">
                <a:ea typeface="Times New Roman" panose="02020603050405020304" pitchFamily="18" charset="0"/>
                <a:cs typeface="Arial" panose="020B0604020202020204" pitchFamily="34" charset="0"/>
              </a:rPr>
              <a:t>content data, this is data which shows the substance of a communication or illicit content attached to a communication</a:t>
            </a:r>
            <a:r>
              <a:rPr lang="en-GB" sz="2100" dirty="0">
                <a:ea typeface="Times New Roman" panose="02020603050405020304" pitchFamily="18" charset="0"/>
                <a:cs typeface="Arial" panose="020B0604020202020204" pitchFamily="34" charset="0"/>
              </a:rPr>
              <a:t>”</a:t>
            </a:r>
          </a:p>
          <a:p>
            <a:pPr marL="342900" lvl="0" indent="-342900">
              <a:spcAft>
                <a:spcPts val="1000"/>
              </a:spcAft>
              <a:buFont typeface="Calibri" panose="020F0502020204030204" pitchFamily="34" charset="0"/>
              <a:buChar char="-"/>
            </a:pPr>
            <a:endParaRPr lang="en-GB" sz="2100" dirty="0">
              <a:ea typeface="Times New Roman" panose="02020603050405020304" pitchFamily="18" charset="0"/>
              <a:cs typeface="Arial" panose="020B0604020202020204" pitchFamily="34" charset="0"/>
            </a:endParaRPr>
          </a:p>
          <a:p>
            <a:pPr lvl="0" algn="r">
              <a:spcAft>
                <a:spcPts val="0"/>
              </a:spcAft>
            </a:pPr>
            <a:r>
              <a:rPr lang="en-GB" sz="2100" b="1" dirty="0">
                <a:ea typeface="Times New Roman" panose="02020603050405020304" pitchFamily="18" charset="0"/>
                <a:cs typeface="Arial" panose="020B0604020202020204" pitchFamily="34" charset="0"/>
              </a:rPr>
              <a:t>GLACY Manual on International Cooperation on </a:t>
            </a:r>
          </a:p>
          <a:p>
            <a:pPr lvl="0" algn="r">
              <a:spcAft>
                <a:spcPts val="0"/>
              </a:spcAft>
            </a:pPr>
            <a:r>
              <a:rPr lang="en-GB" sz="2100" b="1" dirty="0">
                <a:ea typeface="Times New Roman" panose="02020603050405020304" pitchFamily="18" charset="0"/>
                <a:cs typeface="Arial" panose="020B0604020202020204" pitchFamily="34" charset="0"/>
              </a:rPr>
              <a:t>Cybercrime and Electronic Evidence</a:t>
            </a:r>
          </a:p>
        </p:txBody>
      </p:sp>
    </p:spTree>
    <p:extLst>
      <p:ext uri="{BB962C8B-B14F-4D97-AF65-F5344CB8AC3E}">
        <p14:creationId xmlns:p14="http://schemas.microsoft.com/office/powerpoint/2010/main" val="35458247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en-GB" sz="3200" b="1" dirty="0"/>
              <a:t>Challenges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4"/>
          <a:stretch>
            <a:fillRect/>
          </a:stretch>
        </p:blipFill>
        <p:spPr>
          <a:xfrm>
            <a:off x="7255380" y="941875"/>
            <a:ext cx="1767076" cy="1767076"/>
          </a:xfrm>
          <a:prstGeom prst="rect">
            <a:avLst/>
          </a:prstGeom>
        </p:spPr>
      </p:pic>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448155889"/>
              </p:ext>
            </p:extLst>
          </p:nvPr>
        </p:nvGraphicFramePr>
        <p:xfrm>
          <a:off x="177501" y="2346187"/>
          <a:ext cx="7166858"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176766900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39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39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en-GB" sz="3200" b="1" dirty="0"/>
              <a:t>Challenges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86264" y="1707765"/>
            <a:ext cx="7371471" cy="4031873"/>
          </a:xfrm>
          <a:prstGeom prst="rect">
            <a:avLst/>
          </a:prstGeom>
        </p:spPr>
        <p:txBody>
          <a:bodyPr wrap="square">
            <a:spAutoFit/>
          </a:bodyPr>
          <a:lstStyle/>
          <a:p>
            <a:pPr marL="457200" indent="-457200" algn="ctr">
              <a:buFont typeface="Wingdings" pitchFamily="2" charset="2"/>
              <a:buChar char="Ø"/>
            </a:pPr>
            <a:r>
              <a:rPr lang="en-GB" sz="3200" b="1" dirty="0">
                <a:solidFill>
                  <a:srgbClr val="FF0000"/>
                </a:solidFill>
                <a:ea typeface="Verdana" panose="020B0604030504040204" pitchFamily="34" charset="0"/>
                <a:cs typeface="Arial" panose="020B0604020202020204" pitchFamily="34" charset="0"/>
              </a:rPr>
              <a:t>Challenge of speed</a:t>
            </a:r>
          </a:p>
          <a:p>
            <a:pPr marL="457200" indent="-457200" algn="ctr">
              <a:buFont typeface="Wingdings" pitchFamily="2" charset="2"/>
              <a:buChar char="Ø"/>
            </a:pPr>
            <a:endParaRPr lang="en-GB" sz="3200" b="1" dirty="0">
              <a:solidFill>
                <a:srgbClr val="FF0000"/>
              </a:solidFill>
              <a:ea typeface="Verdana" panose="020B0604030504040204" pitchFamily="34" charset="0"/>
              <a:cs typeface="Arial" panose="020B0604020202020204" pitchFamily="34" charset="0"/>
            </a:endParaRPr>
          </a:p>
          <a:p>
            <a:pPr marL="457200" indent="-457200" algn="ctr">
              <a:buFont typeface="Wingdings" pitchFamily="2" charset="2"/>
              <a:buChar char="Ø"/>
            </a:pPr>
            <a:r>
              <a:rPr lang="en-GB" sz="3200" b="1" dirty="0">
                <a:solidFill>
                  <a:srgbClr val="FF0000"/>
                </a:solidFill>
                <a:ea typeface="Verdana" panose="020B0604030504040204" pitchFamily="34" charset="0"/>
                <a:cs typeface="Arial" panose="020B0604020202020204" pitchFamily="34" charset="0"/>
              </a:rPr>
              <a:t>Challenge of time</a:t>
            </a:r>
          </a:p>
          <a:p>
            <a:pPr marL="457200" indent="-457200" algn="ctr">
              <a:buFont typeface="Wingdings" pitchFamily="2" charset="2"/>
              <a:buChar char="Ø"/>
            </a:pPr>
            <a:endParaRPr lang="en-GB" sz="3200" b="1" dirty="0">
              <a:solidFill>
                <a:srgbClr val="FF0000"/>
              </a:solidFill>
              <a:ea typeface="Verdana" panose="020B0604030504040204" pitchFamily="34" charset="0"/>
              <a:cs typeface="Arial" panose="020B0604020202020204" pitchFamily="34" charset="0"/>
            </a:endParaRPr>
          </a:p>
          <a:p>
            <a:pPr marL="457200" indent="-457200" algn="ctr">
              <a:buFont typeface="Wingdings" pitchFamily="2" charset="2"/>
              <a:buChar char="Ø"/>
            </a:pPr>
            <a:r>
              <a:rPr lang="en-GB" sz="3200" b="1" dirty="0">
                <a:solidFill>
                  <a:srgbClr val="FF0000"/>
                </a:solidFill>
                <a:ea typeface="Verdana" panose="020B0604030504040204" pitchFamily="34" charset="0"/>
                <a:cs typeface="Arial" panose="020B0604020202020204" pitchFamily="34" charset="0"/>
              </a:rPr>
              <a:t>Challenge of attribution</a:t>
            </a:r>
          </a:p>
          <a:p>
            <a:pPr marL="457200" indent="-457200" algn="ctr">
              <a:buFont typeface="Wingdings" pitchFamily="2" charset="2"/>
              <a:buChar char="Ø"/>
            </a:pPr>
            <a:endParaRPr lang="en-GB" sz="3200" b="1" dirty="0">
              <a:solidFill>
                <a:srgbClr val="FF0000"/>
              </a:solidFill>
              <a:ea typeface="Verdana" panose="020B0604030504040204" pitchFamily="34" charset="0"/>
              <a:cs typeface="Arial" panose="020B0604020202020204" pitchFamily="34" charset="0"/>
            </a:endParaRPr>
          </a:p>
          <a:p>
            <a:pPr marL="457200" indent="-457200" algn="ctr">
              <a:buFont typeface="Wingdings" pitchFamily="2" charset="2"/>
              <a:buChar char="Ø"/>
            </a:pPr>
            <a:r>
              <a:rPr lang="en-GB" sz="3200" b="1" dirty="0">
                <a:solidFill>
                  <a:srgbClr val="FF0000"/>
                </a:solidFill>
                <a:ea typeface="Verdana" panose="020B0604030504040204" pitchFamily="34" charset="0"/>
                <a:cs typeface="Arial" panose="020B0604020202020204" pitchFamily="34" charset="0"/>
              </a:rPr>
              <a:t>Challenge of legal system and applied rules</a:t>
            </a:r>
          </a:p>
        </p:txBody>
      </p:sp>
    </p:spTree>
    <p:extLst>
      <p:ext uri="{BB962C8B-B14F-4D97-AF65-F5344CB8AC3E}">
        <p14:creationId xmlns:p14="http://schemas.microsoft.com/office/powerpoint/2010/main" val="13633447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Specialized Judicial Course on </a:t>
            </a:r>
          </a:p>
          <a:p>
            <a:pPr algn="r"/>
            <a:r>
              <a:rPr lang="en-GB" sz="3200" b="1" dirty="0">
                <a:solidFill>
                  <a:schemeClr val="bg1"/>
                </a:solidFill>
              </a:rPr>
              <a:t>International Cooperation</a:t>
            </a:r>
            <a:endParaRPr lang="fr-FR" sz="3200" b="1" dirty="0">
              <a:solidFill>
                <a:schemeClr val="bg1"/>
              </a:solidFill>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889627"/>
            <a:ext cx="8525021" cy="1668149"/>
          </a:xfrm>
          <a:prstGeom prst="rect">
            <a:avLst/>
          </a:prstGeom>
        </p:spPr>
        <p:txBody>
          <a:bodyPr wrap="square">
            <a:spAutoFit/>
          </a:bodyPr>
          <a:lstStyle/>
          <a:p>
            <a:pPr algn="ctr" eaLnBrk="1" hangingPunct="1">
              <a:lnSpc>
                <a:spcPct val="80000"/>
              </a:lnSpc>
            </a:pPr>
            <a:r>
              <a:rPr lang="en-GB" sz="3200" b="1" dirty="0">
                <a:ea typeface="ＭＳ Ｐゴシック" charset="0"/>
                <a:cs typeface="ＭＳ Ｐゴシック" charset="0"/>
              </a:rPr>
              <a:t>Part One</a:t>
            </a:r>
          </a:p>
          <a:p>
            <a:pPr algn="ctr" eaLnBrk="1" hangingPunct="1">
              <a:lnSpc>
                <a:spcPct val="80000"/>
              </a:lnSpc>
            </a:pPr>
            <a:br>
              <a:rPr lang="en-GB" sz="3200" b="1" dirty="0">
                <a:ea typeface="ＭＳ Ｐゴシック" charset="0"/>
                <a:cs typeface="ＭＳ Ｐゴシック" charset="0"/>
              </a:rPr>
            </a:br>
            <a:r>
              <a:rPr lang="en-GB" sz="3200" b="1" dirty="0">
                <a:ea typeface="ＭＳ Ｐゴシック" charset="0"/>
                <a:cs typeface="ＭＳ Ｐゴシック" charset="0"/>
              </a:rPr>
              <a:t>Refresher on the International Dimension and Response to Cybercrime</a:t>
            </a:r>
            <a:endParaRPr lang="en-GB" sz="3200" dirty="0"/>
          </a:p>
        </p:txBody>
      </p:sp>
    </p:spTree>
    <p:extLst>
      <p:ext uri="{BB962C8B-B14F-4D97-AF65-F5344CB8AC3E}">
        <p14:creationId xmlns:p14="http://schemas.microsoft.com/office/powerpoint/2010/main" val="274553008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en-GB" sz="3200" b="1" dirty="0"/>
              <a:t>Challenge of Speed</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121544" y="952123"/>
            <a:ext cx="7371471" cy="5586145"/>
          </a:xfrm>
          <a:prstGeom prst="rect">
            <a:avLst/>
          </a:prstGeom>
        </p:spPr>
        <p:txBody>
          <a:bodyPr wrap="square">
            <a:spAutoFit/>
          </a:bodyPr>
          <a:lstStyle/>
          <a:p>
            <a:pPr marL="342900" indent="-342900">
              <a:buFont typeface="Wingdings" pitchFamily="2" charset="2"/>
              <a:buChar char="Ø"/>
              <a:defRPr/>
            </a:pPr>
            <a:r>
              <a:rPr lang="en-GB" altLang="en-US" sz="2100" b="1" dirty="0">
                <a:ea typeface="Verdana" panose="020B0604030504040204" pitchFamily="34" charset="0"/>
                <a:cs typeface="Arial" panose="020B0604020202020204" pitchFamily="34" charset="0"/>
              </a:rPr>
              <a:t>Requests for data must be actioned ASAP because</a:t>
            </a:r>
            <a:r>
              <a:rPr lang="en-GB" altLang="en-US" sz="2100" dirty="0">
                <a:ea typeface="Verdana" panose="020B0604030504040204" pitchFamily="34" charset="0"/>
                <a:cs typeface="Arial" panose="020B0604020202020204" pitchFamily="34" charset="0"/>
              </a:rPr>
              <a:t>:</a:t>
            </a:r>
          </a:p>
          <a:p>
            <a:pPr marL="342900" indent="-342900">
              <a:buFont typeface="Wingdings" pitchFamily="2" charset="2"/>
              <a:buChar char="Ø"/>
              <a:defRPr/>
            </a:pPr>
            <a:endParaRPr lang="en-GB" altLang="en-US" sz="21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r>
              <a:rPr lang="en-GB" altLang="en-US" sz="2100" dirty="0">
                <a:ea typeface="Verdana" panose="020B0604030504040204" pitchFamily="34" charset="0"/>
                <a:cs typeface="Arial" panose="020B0604020202020204" pitchFamily="34" charset="0"/>
              </a:rPr>
              <a:t>in some countries service providers only keep data as long as necessary for billing</a:t>
            </a:r>
          </a:p>
          <a:p>
            <a:pPr marL="342900" indent="-342900">
              <a:buFont typeface="Arial" panose="020B0604020202020204" pitchFamily="34" charset="0"/>
              <a:buChar char="•"/>
              <a:defRPr/>
            </a:pPr>
            <a:endParaRPr lang="en-GB" altLang="en-US" sz="21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r>
              <a:rPr lang="en-GB" altLang="en-US" sz="2100" dirty="0">
                <a:ea typeface="Verdana" panose="020B0604030504040204" pitchFamily="34" charset="0"/>
                <a:cs typeface="Arial" panose="020B0604020202020204" pitchFamily="34" charset="0"/>
              </a:rPr>
              <a:t>storing data costs money and may be charged</a:t>
            </a:r>
          </a:p>
          <a:p>
            <a:pPr marL="342900" indent="-342900">
              <a:buFont typeface="Arial" panose="020B0604020202020204" pitchFamily="34" charset="0"/>
              <a:buChar char="•"/>
              <a:defRPr/>
            </a:pPr>
            <a:endParaRPr lang="en-GB" altLang="en-US" sz="21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r>
              <a:rPr lang="en-GB" altLang="en-US" sz="2100" dirty="0">
                <a:ea typeface="Verdana" panose="020B0604030504040204" pitchFamily="34" charset="0"/>
                <a:cs typeface="Arial" panose="020B0604020202020204" pitchFamily="34" charset="0"/>
              </a:rPr>
              <a:t>eventually data are deleted as a business process</a:t>
            </a:r>
          </a:p>
          <a:p>
            <a:pPr marL="342900" indent="-342900">
              <a:buFont typeface="Arial" panose="020B0604020202020204" pitchFamily="34" charset="0"/>
              <a:buChar char="•"/>
              <a:defRPr/>
            </a:pPr>
            <a:endParaRPr lang="en-GB" altLang="en-US" sz="21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r>
              <a:rPr lang="en-GB" altLang="en-US" sz="2100" dirty="0">
                <a:ea typeface="Verdana" panose="020B0604030504040204" pitchFamily="34" charset="0"/>
                <a:cs typeface="Arial" panose="020B0604020202020204" pitchFamily="34" charset="0"/>
              </a:rPr>
              <a:t>some countries (e.g. UK, Serbia) require service providers to retain data for specified time, typically up to 12 months</a:t>
            </a:r>
          </a:p>
          <a:p>
            <a:pPr marL="342900" indent="-342900">
              <a:buFont typeface="Arial" panose="020B0604020202020204" pitchFamily="34" charset="0"/>
              <a:buChar char="•"/>
              <a:defRPr/>
            </a:pPr>
            <a:endParaRPr lang="en-GB" altLang="en-US" sz="2100" dirty="0">
              <a:ea typeface="Verdana" panose="020B0604030504040204" pitchFamily="34" charset="0"/>
              <a:cs typeface="Arial" panose="020B0604020202020204" pitchFamily="34" charset="0"/>
            </a:endParaRPr>
          </a:p>
          <a:p>
            <a:pPr marL="342900" indent="-342900">
              <a:buFont typeface="Arial" panose="020B0604020202020204" pitchFamily="34" charset="0"/>
              <a:buChar char="•"/>
              <a:defRPr/>
            </a:pPr>
            <a:r>
              <a:rPr lang="en-GB" altLang="en-US" sz="2100" dirty="0">
                <a:ea typeface="Verdana" panose="020B0604030504040204" pitchFamily="34" charset="0"/>
                <a:cs typeface="Arial" panose="020B0604020202020204" pitchFamily="34" charset="0"/>
              </a:rPr>
              <a:t>EU Data Retention Directive 2006 was ruled invalid in 2014 because indiscriminate measure and contravened privacy rights, although now is under criticism and possible reconsideration</a:t>
            </a:r>
          </a:p>
        </p:txBody>
      </p:sp>
    </p:spTree>
    <p:extLst>
      <p:ext uri="{BB962C8B-B14F-4D97-AF65-F5344CB8AC3E}">
        <p14:creationId xmlns:p14="http://schemas.microsoft.com/office/powerpoint/2010/main" val="118794387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en-GB" sz="3200" b="1" dirty="0"/>
              <a:t>Challenge of Time</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112937" y="1218620"/>
            <a:ext cx="4332939" cy="5170646"/>
          </a:xfrm>
          <a:prstGeom prst="rect">
            <a:avLst/>
          </a:prstGeom>
        </p:spPr>
        <p:txBody>
          <a:bodyPr wrap="square">
            <a:spAutoFit/>
          </a:bodyPr>
          <a:lstStyle/>
          <a:p>
            <a:pPr marL="457200" indent="-457200">
              <a:buFont typeface="Wingdings" pitchFamily="2" charset="2"/>
              <a:buChar char="ü"/>
              <a:defRPr/>
            </a:pPr>
            <a:r>
              <a:rPr lang="en-GB" altLang="en-US" sz="2200" b="1" dirty="0">
                <a:ea typeface="Verdana" panose="020B0604030504040204" pitchFamily="34" charset="0"/>
                <a:cs typeface="Arial" panose="020B0604020202020204" pitchFamily="34" charset="0"/>
              </a:rPr>
              <a:t>International enquiries normally cross one or more time zones</a:t>
            </a:r>
          </a:p>
          <a:p>
            <a:pPr marL="342900" indent="-342900">
              <a:buFont typeface="Wingdings" pitchFamily="2" charset="2"/>
              <a:buChar char="ü"/>
              <a:defRPr/>
            </a:pPr>
            <a:endParaRPr lang="en-GB" altLang="en-US" sz="2200" b="1" dirty="0">
              <a:ea typeface="Verdana" panose="020B0604030504040204" pitchFamily="34" charset="0"/>
              <a:cs typeface="Arial" panose="020B0604020202020204" pitchFamily="34" charset="0"/>
            </a:endParaRPr>
          </a:p>
          <a:p>
            <a:pPr marL="457200" indent="-457200">
              <a:buFont typeface="Wingdings" pitchFamily="2" charset="2"/>
              <a:buChar char="ü"/>
              <a:defRPr/>
            </a:pPr>
            <a:r>
              <a:rPr lang="en-GB" altLang="en-US" sz="2200" b="1" dirty="0">
                <a:ea typeface="Verdana" panose="020B0604030504040204" pitchFamily="34" charset="0"/>
                <a:cs typeface="Arial" panose="020B0604020202020204" pitchFamily="34" charset="0"/>
              </a:rPr>
              <a:t>Time on a device may not be synchronised with objective time so timestamps may be inaccurate. </a:t>
            </a:r>
          </a:p>
          <a:p>
            <a:pPr marL="457200" indent="-457200">
              <a:buFont typeface="Wingdings" pitchFamily="2" charset="2"/>
              <a:buChar char="ü"/>
              <a:defRPr/>
            </a:pPr>
            <a:endParaRPr lang="en-GB" altLang="en-US" sz="2200" b="1" dirty="0">
              <a:ea typeface="Verdana" panose="020B0604030504040204" pitchFamily="34" charset="0"/>
              <a:cs typeface="Arial" panose="020B0604020202020204" pitchFamily="34" charset="0"/>
            </a:endParaRPr>
          </a:p>
          <a:p>
            <a:pPr marL="457200" indent="-457200">
              <a:buFont typeface="Wingdings" pitchFamily="2" charset="2"/>
              <a:buChar char="ü"/>
              <a:defRPr/>
            </a:pPr>
            <a:r>
              <a:rPr lang="en-GB" altLang="en-US" sz="2200" b="1" dirty="0">
                <a:ea typeface="Verdana" panose="020B0604030504040204" pitchFamily="34" charset="0"/>
                <a:cs typeface="Arial" panose="020B0604020202020204" pitchFamily="34" charset="0"/>
              </a:rPr>
              <a:t>IP Addresses may be static or dynamic</a:t>
            </a:r>
          </a:p>
          <a:p>
            <a:pPr marL="457200" indent="-457200">
              <a:buFont typeface="Wingdings" pitchFamily="2" charset="2"/>
              <a:buChar char="ü"/>
              <a:defRPr/>
            </a:pPr>
            <a:endParaRPr lang="en-GB" altLang="en-US" sz="2200" b="1" dirty="0">
              <a:ea typeface="Verdana" panose="020B0604030504040204" pitchFamily="34" charset="0"/>
              <a:cs typeface="Arial" panose="020B0604020202020204" pitchFamily="34" charset="0"/>
            </a:endParaRPr>
          </a:p>
          <a:p>
            <a:pPr marL="457200" indent="-457200">
              <a:buFont typeface="Wingdings" pitchFamily="2" charset="2"/>
              <a:buChar char="ü"/>
              <a:defRPr/>
            </a:pPr>
            <a:r>
              <a:rPr lang="en-GB" altLang="en-US" sz="2200" b="1" dirty="0">
                <a:ea typeface="Verdana" panose="020B0604030504040204" pitchFamily="34" charset="0"/>
                <a:cs typeface="Arial" panose="020B0604020202020204" pitchFamily="34" charset="0"/>
              </a:rPr>
              <a:t>Response time of the foreign authority may vary</a:t>
            </a:r>
          </a:p>
        </p:txBody>
      </p:sp>
      <p:pic>
        <p:nvPicPr>
          <p:cNvPr id="5" name="Picture 4">
            <a:extLst>
              <a:ext uri="{FF2B5EF4-FFF2-40B4-BE49-F238E27FC236}">
                <a16:creationId xmlns:a16="http://schemas.microsoft.com/office/drawing/2014/main" id="{16E648F3-B4F7-4E50-A345-96796FDD807D}"/>
              </a:ext>
            </a:extLst>
          </p:cNvPr>
          <p:cNvPicPr>
            <a:picLocks noChangeAspect="1"/>
          </p:cNvPicPr>
          <p:nvPr/>
        </p:nvPicPr>
        <p:blipFill>
          <a:blip r:embed="rId4"/>
          <a:stretch>
            <a:fillRect/>
          </a:stretch>
        </p:blipFill>
        <p:spPr>
          <a:xfrm>
            <a:off x="4445876" y="2332895"/>
            <a:ext cx="4448175" cy="2942095"/>
          </a:xfrm>
          <a:prstGeom prst="rect">
            <a:avLst/>
          </a:prstGeom>
        </p:spPr>
      </p:pic>
    </p:spTree>
    <p:extLst>
      <p:ext uri="{BB962C8B-B14F-4D97-AF65-F5344CB8AC3E}">
        <p14:creationId xmlns:p14="http://schemas.microsoft.com/office/powerpoint/2010/main" val="31050120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en-GB" sz="3200" b="1" dirty="0"/>
              <a:t>Challenge of Attribution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104513" y="1212314"/>
            <a:ext cx="7371471" cy="4832092"/>
          </a:xfrm>
          <a:prstGeom prst="rect">
            <a:avLst/>
          </a:prstGeom>
        </p:spPr>
        <p:txBody>
          <a:bodyPr wrap="square">
            <a:spAutoFit/>
          </a:bodyPr>
          <a:lstStyle/>
          <a:p>
            <a:pPr marL="342900" indent="-342900" algn="just">
              <a:buFont typeface="Wingdings" pitchFamily="2" charset="2"/>
              <a:buChar char="Ø"/>
              <a:defRPr/>
            </a:pPr>
            <a:r>
              <a:rPr lang="en-GB" altLang="en-US" sz="2200" b="1" dirty="0">
                <a:ea typeface="Verdana" panose="020B0604030504040204" pitchFamily="34" charset="0"/>
                <a:cs typeface="Arial" panose="020B0604020202020204" pitchFamily="34" charset="0"/>
              </a:rPr>
              <a:t>Need to tie suspect to a particular device </a:t>
            </a:r>
            <a:r>
              <a:rPr lang="en-GB" altLang="en-US" sz="2200" dirty="0">
                <a:ea typeface="Verdana" panose="020B0604030504040204" pitchFamily="34" charset="0"/>
                <a:cs typeface="Arial" panose="020B0604020202020204" pitchFamily="34" charset="0"/>
              </a:rPr>
              <a:t>at the relevant time to your court standard of proof (e.g. beyond a reasonable doubt)</a:t>
            </a:r>
          </a:p>
          <a:p>
            <a:pPr algn="just">
              <a:defRPr/>
            </a:pPr>
            <a:endParaRPr lang="en-GB" altLang="en-US" sz="2200" dirty="0">
              <a:ea typeface="Verdana" panose="020B0604030504040204" pitchFamily="34" charset="0"/>
              <a:cs typeface="Arial" panose="020B0604020202020204" pitchFamily="34" charset="0"/>
            </a:endParaRPr>
          </a:p>
          <a:p>
            <a:pPr marL="342900" indent="-342900" algn="just">
              <a:buFont typeface="Wingdings" pitchFamily="2" charset="2"/>
              <a:buChar char="ü"/>
              <a:defRPr/>
            </a:pPr>
            <a:r>
              <a:rPr lang="en-GB" altLang="en-US" sz="2200" dirty="0">
                <a:ea typeface="Verdana" panose="020B0604030504040204" pitchFamily="34" charset="0"/>
                <a:cs typeface="Arial" panose="020B0604020202020204" pitchFamily="34" charset="0"/>
              </a:rPr>
              <a:t>Possible Internationally based sources:</a:t>
            </a:r>
          </a:p>
          <a:p>
            <a:pPr algn="just">
              <a:defRPr/>
            </a:pPr>
            <a:endParaRPr lang="en-GB" altLang="en-US" sz="2200" dirty="0">
              <a:ea typeface="Verdana" panose="020B0604030504040204" pitchFamily="34" charset="0"/>
              <a:cs typeface="Arial" panose="020B0604020202020204" pitchFamily="34" charset="0"/>
            </a:endParaRPr>
          </a:p>
          <a:p>
            <a:pPr marL="342900" indent="-342900" algn="just">
              <a:buFont typeface="Arial" panose="020B0604020202020204" pitchFamily="34" charset="0"/>
              <a:buChar char="•"/>
              <a:defRPr/>
            </a:pPr>
            <a:r>
              <a:rPr lang="en-GB" altLang="en-US" sz="2200" dirty="0">
                <a:ea typeface="Verdana" panose="020B0604030504040204" pitchFamily="34" charset="0"/>
                <a:cs typeface="Arial" panose="020B0604020202020204" pitchFamily="34" charset="0"/>
              </a:rPr>
              <a:t>Web server logs</a:t>
            </a:r>
          </a:p>
          <a:p>
            <a:pPr marL="342900" indent="-342900" algn="just">
              <a:buFont typeface="Arial" panose="020B0604020202020204" pitchFamily="34" charset="0"/>
              <a:buChar char="•"/>
              <a:defRPr/>
            </a:pPr>
            <a:r>
              <a:rPr lang="en-GB" altLang="en-US" sz="2200" dirty="0">
                <a:ea typeface="Verdana" panose="020B0604030504040204" pitchFamily="34" charset="0"/>
                <a:cs typeface="Arial" panose="020B0604020202020204" pitchFamily="34" charset="0"/>
              </a:rPr>
              <a:t>Personal log-in credentials used to access accounts (e.g. email, chat)</a:t>
            </a:r>
          </a:p>
          <a:p>
            <a:pPr marL="342900" indent="-342900" algn="just">
              <a:buFont typeface="Arial" panose="020B0604020202020204" pitchFamily="34" charset="0"/>
              <a:buChar char="•"/>
              <a:defRPr/>
            </a:pPr>
            <a:r>
              <a:rPr lang="en-GB" altLang="en-US" sz="2200" dirty="0">
                <a:ea typeface="Verdana" panose="020B0604030504040204" pitchFamily="34" charset="0"/>
                <a:cs typeface="Arial" panose="020B0604020202020204" pitchFamily="34" charset="0"/>
              </a:rPr>
              <a:t>Social media membership</a:t>
            </a:r>
          </a:p>
          <a:p>
            <a:pPr marL="342900" indent="-342900" algn="just">
              <a:buFont typeface="Arial" panose="020B0604020202020204" pitchFamily="34" charset="0"/>
              <a:buChar char="•"/>
              <a:defRPr/>
            </a:pPr>
            <a:r>
              <a:rPr lang="en-GB" altLang="en-US" sz="2200" dirty="0">
                <a:ea typeface="Verdana" panose="020B0604030504040204" pitchFamily="34" charset="0"/>
                <a:cs typeface="Arial" panose="020B0604020202020204" pitchFamily="34" charset="0"/>
              </a:rPr>
              <a:t>Type and nature of social media entries</a:t>
            </a:r>
          </a:p>
          <a:p>
            <a:pPr marL="342900" indent="-342900" algn="just">
              <a:buFont typeface="Arial" panose="020B0604020202020204" pitchFamily="34" charset="0"/>
              <a:buChar char="•"/>
              <a:defRPr/>
            </a:pPr>
            <a:r>
              <a:rPr lang="en-GB" altLang="en-US" sz="2200" dirty="0">
                <a:ea typeface="Verdana" panose="020B0604030504040204" pitchFamily="34" charset="0"/>
                <a:cs typeface="Arial" panose="020B0604020202020204" pitchFamily="34" charset="0"/>
              </a:rPr>
              <a:t>Internet/Cloud service subscriptions</a:t>
            </a:r>
          </a:p>
          <a:p>
            <a:pPr marL="342900" indent="-342900" algn="just">
              <a:buFont typeface="Arial" panose="020B0604020202020204" pitchFamily="34" charset="0"/>
              <a:buChar char="•"/>
              <a:defRPr/>
            </a:pPr>
            <a:r>
              <a:rPr lang="en-GB" altLang="en-US" sz="2200" dirty="0">
                <a:ea typeface="Verdana" panose="020B0604030504040204" pitchFamily="34" charset="0"/>
                <a:cs typeface="Arial" panose="020B0604020202020204" pitchFamily="34" charset="0"/>
              </a:rPr>
              <a:t>Programs on personal device</a:t>
            </a:r>
            <a:endParaRPr lang="en-GB" altLang="en-US" sz="2200" dirty="0">
              <a:cs typeface="Arial" panose="020B0604020202020204" pitchFamily="34" charset="0"/>
            </a:endParaRPr>
          </a:p>
          <a:p>
            <a:pPr algn="just">
              <a:defRPr/>
            </a:pPr>
            <a:endParaRPr lang="en-GB" altLang="en-US" sz="2200" dirty="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1467507515"/>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en-GB" sz="3200" b="1" dirty="0"/>
              <a:t>Challenge of Legal System and Applied Rules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104513" y="1212314"/>
            <a:ext cx="7371471" cy="4832092"/>
          </a:xfrm>
          <a:prstGeom prst="rect">
            <a:avLst/>
          </a:prstGeom>
        </p:spPr>
        <p:txBody>
          <a:bodyPr wrap="square">
            <a:spAutoFit/>
          </a:bodyPr>
          <a:lstStyle/>
          <a:p>
            <a:pPr marL="342900" indent="-342900">
              <a:buFont typeface="Wingdings" pitchFamily="2" charset="2"/>
              <a:buChar char="ü"/>
            </a:pPr>
            <a:r>
              <a:rPr lang="en-GB" altLang="en-US" sz="2200" b="1" dirty="0">
                <a:ea typeface="Verdana" panose="020B0604030504040204" pitchFamily="34" charset="0"/>
                <a:cs typeface="Arial" panose="020B0604020202020204" pitchFamily="34" charset="0"/>
              </a:rPr>
              <a:t>Legal System</a:t>
            </a:r>
            <a:r>
              <a:rPr lang="en-GB" altLang="en-US" sz="2200" dirty="0">
                <a:ea typeface="Verdana" panose="020B0604030504040204" pitchFamily="34" charset="0"/>
                <a:cs typeface="Arial" panose="020B0604020202020204" pitchFamily="34" charset="0"/>
              </a:rPr>
              <a:t>:</a:t>
            </a:r>
          </a:p>
          <a:p>
            <a:pPr marL="914400" lvl="1" indent="-457200">
              <a:buFont typeface="Arial" panose="020B0604020202020204" pitchFamily="34" charset="0"/>
              <a:buChar char="•"/>
            </a:pPr>
            <a:r>
              <a:rPr lang="en-GB" altLang="en-US" sz="2200" dirty="0">
                <a:ea typeface="Verdana" panose="020B0604030504040204" pitchFamily="34" charset="0"/>
                <a:cs typeface="Arial" panose="020B0604020202020204" pitchFamily="34" charset="0"/>
              </a:rPr>
              <a:t>Common law</a:t>
            </a:r>
          </a:p>
          <a:p>
            <a:pPr marL="914400" lvl="1" indent="-457200">
              <a:buFont typeface="Arial" panose="020B0604020202020204" pitchFamily="34" charset="0"/>
              <a:buChar char="•"/>
            </a:pPr>
            <a:r>
              <a:rPr lang="en-GB" altLang="en-US" sz="2200" dirty="0">
                <a:ea typeface="Verdana" panose="020B0604030504040204" pitchFamily="34" charset="0"/>
                <a:cs typeface="Arial" panose="020B0604020202020204" pitchFamily="34" charset="0"/>
              </a:rPr>
              <a:t>Civil Law</a:t>
            </a:r>
          </a:p>
          <a:p>
            <a:pPr marL="914400" lvl="1" indent="-457200">
              <a:buFont typeface="Arial" panose="020B0604020202020204" pitchFamily="34" charset="0"/>
              <a:buChar char="•"/>
            </a:pPr>
            <a:r>
              <a:rPr lang="en-GB" altLang="en-US" sz="2200" dirty="0">
                <a:ea typeface="Verdana" panose="020B0604030504040204" pitchFamily="34" charset="0"/>
                <a:cs typeface="Arial" panose="020B0604020202020204" pitchFamily="34" charset="0"/>
              </a:rPr>
              <a:t>Hybrid</a:t>
            </a:r>
          </a:p>
          <a:p>
            <a:pPr marL="914400" lvl="1" indent="-457200">
              <a:buFont typeface="Arial" panose="020B0604020202020204" pitchFamily="34" charset="0"/>
              <a:buChar char="•"/>
            </a:pPr>
            <a:r>
              <a:rPr lang="en-GB" altLang="en-US" sz="2200" dirty="0">
                <a:ea typeface="Verdana" panose="020B0604030504040204" pitchFamily="34" charset="0"/>
                <a:cs typeface="Arial" panose="020B0604020202020204" pitchFamily="34" charset="0"/>
              </a:rPr>
              <a:t>Islamic law</a:t>
            </a:r>
          </a:p>
          <a:p>
            <a:pPr marL="914400" lvl="1" indent="-457200">
              <a:buFont typeface="Wingdings" panose="05000000000000000000" pitchFamily="2" charset="2"/>
              <a:buChar char="v"/>
            </a:pPr>
            <a:endParaRPr lang="en-GB" altLang="en-US" sz="2200" dirty="0">
              <a:ea typeface="Verdana" panose="020B0604030504040204" pitchFamily="34" charset="0"/>
              <a:cs typeface="Arial" panose="020B0604020202020204" pitchFamily="34" charset="0"/>
            </a:endParaRPr>
          </a:p>
          <a:p>
            <a:pPr marL="342900" lvl="1" indent="-342900">
              <a:buFont typeface="Wingdings" pitchFamily="2" charset="2"/>
              <a:buChar char="ü"/>
            </a:pPr>
            <a:r>
              <a:rPr lang="en-GB" altLang="en-US" sz="2200" b="1" dirty="0">
                <a:ea typeface="Verdana" panose="020B0604030504040204" pitchFamily="34" charset="0"/>
                <a:cs typeface="Arial" panose="020B0604020202020204" pitchFamily="34" charset="0"/>
              </a:rPr>
              <a:t>Different powers &amp; functions same name</a:t>
            </a:r>
            <a:r>
              <a:rPr lang="en-GB" altLang="en-US" sz="2200" dirty="0">
                <a:ea typeface="Verdana" panose="020B0604030504040204" pitchFamily="34" charset="0"/>
                <a:cs typeface="Arial" panose="020B0604020202020204" pitchFamily="34" charset="0"/>
              </a:rPr>
              <a:t>:</a:t>
            </a:r>
          </a:p>
          <a:p>
            <a:pPr marL="982663" lvl="1" indent="-342900">
              <a:buFont typeface="Arial" panose="020B0604020202020204" pitchFamily="34" charset="0"/>
              <a:buChar char="•"/>
            </a:pPr>
            <a:r>
              <a:rPr lang="en-GB" altLang="en-US" sz="2200" dirty="0">
                <a:ea typeface="Verdana" panose="020B0604030504040204" pitchFamily="34" charset="0"/>
                <a:cs typeface="Arial" panose="020B0604020202020204" pitchFamily="34" charset="0"/>
              </a:rPr>
              <a:t>Prosecutors/police</a:t>
            </a:r>
          </a:p>
          <a:p>
            <a:pPr marL="982663" lvl="1" indent="-342900">
              <a:buFont typeface="Wingdings" panose="05000000000000000000" pitchFamily="2" charset="2"/>
              <a:buChar char="v"/>
            </a:pPr>
            <a:endParaRPr lang="en-GB" altLang="en-US" sz="2200" dirty="0">
              <a:ea typeface="Verdana" panose="020B0604030504040204" pitchFamily="34" charset="0"/>
              <a:cs typeface="Arial" panose="020B0604020202020204" pitchFamily="34" charset="0"/>
            </a:endParaRPr>
          </a:p>
          <a:p>
            <a:pPr marL="342900" lvl="1" indent="-342900">
              <a:buFont typeface="Wingdings" pitchFamily="2" charset="2"/>
              <a:buChar char="ü"/>
            </a:pPr>
            <a:r>
              <a:rPr lang="en-GB" altLang="en-US" sz="2200" b="1" dirty="0">
                <a:ea typeface="Verdana" panose="020B0604030504040204" pitchFamily="34" charset="0"/>
                <a:cs typeface="Arial" panose="020B0604020202020204" pitchFamily="34" charset="0"/>
              </a:rPr>
              <a:t>Different codes of procedure</a:t>
            </a:r>
            <a:r>
              <a:rPr lang="en-GB" altLang="en-US" sz="2200" dirty="0">
                <a:ea typeface="Verdana" panose="020B0604030504040204" pitchFamily="34" charset="0"/>
                <a:cs typeface="Arial" panose="020B0604020202020204" pitchFamily="34" charset="0"/>
              </a:rPr>
              <a:t>:</a:t>
            </a:r>
          </a:p>
          <a:p>
            <a:pPr marL="896938" lvl="1" indent="-342900">
              <a:buFont typeface="Arial" panose="020B0604020202020204" pitchFamily="34" charset="0"/>
              <a:buChar char="•"/>
            </a:pPr>
            <a:r>
              <a:rPr lang="en-GB" altLang="en-US" sz="2200" dirty="0">
                <a:ea typeface="Verdana" panose="020B0604030504040204" pitchFamily="34" charset="0"/>
                <a:cs typeface="Arial" panose="020B0604020202020204" pitchFamily="34" charset="0"/>
              </a:rPr>
              <a:t>Custody deadlines</a:t>
            </a:r>
          </a:p>
          <a:p>
            <a:pPr marL="896938" lvl="1" indent="-342900">
              <a:buFont typeface="Arial" panose="020B0604020202020204" pitchFamily="34" charset="0"/>
              <a:buChar char="•"/>
            </a:pPr>
            <a:r>
              <a:rPr lang="en-GB" altLang="en-US" sz="2200" dirty="0">
                <a:ea typeface="Verdana" panose="020B0604030504040204" pitchFamily="34" charset="0"/>
                <a:cs typeface="Arial" panose="020B0604020202020204" pitchFamily="34" charset="0"/>
              </a:rPr>
              <a:t>Powers to enter, search and seize</a:t>
            </a:r>
          </a:p>
          <a:p>
            <a:pPr marL="896938" lvl="1" indent="-342900">
              <a:buFont typeface="Arial" panose="020B0604020202020204" pitchFamily="34" charset="0"/>
              <a:buChar char="•"/>
            </a:pPr>
            <a:r>
              <a:rPr lang="en-GB" altLang="en-US" sz="2200" dirty="0">
                <a:ea typeface="Verdana" panose="020B0604030504040204" pitchFamily="34" charset="0"/>
                <a:cs typeface="Arial" panose="020B0604020202020204" pitchFamily="34" charset="0"/>
              </a:rPr>
              <a:t>Surveillance powers (technical &amp; physical)</a:t>
            </a:r>
          </a:p>
          <a:p>
            <a:pPr algn="just">
              <a:defRPr/>
            </a:pPr>
            <a:endParaRPr lang="en-GB" altLang="en-US" sz="2200" dirty="0">
              <a:ea typeface="Verdana" panose="020B0604030504040204" pitchFamily="34" charset="0"/>
              <a:cs typeface="Arial" panose="020B0604020202020204" pitchFamily="34" charset="0"/>
            </a:endParaRPr>
          </a:p>
        </p:txBody>
      </p:sp>
    </p:spTree>
    <p:extLst>
      <p:ext uri="{BB962C8B-B14F-4D97-AF65-F5344CB8AC3E}">
        <p14:creationId xmlns:p14="http://schemas.microsoft.com/office/powerpoint/2010/main" val="428386350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b="1" dirty="0"/>
              <a:t>Challenges</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6" name="Picture 5">
            <a:extLst>
              <a:ext uri="{FF2B5EF4-FFF2-40B4-BE49-F238E27FC236}">
                <a16:creationId xmlns:a16="http://schemas.microsoft.com/office/drawing/2014/main" id="{BAA7DDA5-F89B-CB44-922E-5F8384666617}"/>
              </a:ext>
            </a:extLst>
          </p:cNvPr>
          <p:cNvPicPr>
            <a:picLocks noChangeAspect="1"/>
          </p:cNvPicPr>
          <p:nvPr/>
        </p:nvPicPr>
        <p:blipFill>
          <a:blip r:embed="rId4"/>
          <a:stretch>
            <a:fillRect/>
          </a:stretch>
        </p:blipFill>
        <p:spPr>
          <a:xfrm>
            <a:off x="7255380" y="941875"/>
            <a:ext cx="1767076" cy="1767076"/>
          </a:xfrm>
          <a:prstGeom prst="rect">
            <a:avLst/>
          </a:prstGeom>
        </p:spPr>
      </p:pic>
      <p:graphicFrame>
        <p:nvGraphicFramePr>
          <p:cNvPr id="10" name="Diagram 9">
            <a:extLst>
              <a:ext uri="{FF2B5EF4-FFF2-40B4-BE49-F238E27FC236}">
                <a16:creationId xmlns:a16="http://schemas.microsoft.com/office/drawing/2014/main" id="{4AC94D61-C432-964B-BFBF-EB29D1BBB3DF}"/>
              </a:ext>
            </a:extLst>
          </p:cNvPr>
          <p:cNvGraphicFramePr/>
          <p:nvPr>
            <p:extLst>
              <p:ext uri="{D42A27DB-BD31-4B8C-83A1-F6EECF244321}">
                <p14:modId xmlns:p14="http://schemas.microsoft.com/office/powerpoint/2010/main" val="1734632817"/>
              </p:ext>
            </p:extLst>
          </p:nvPr>
        </p:nvGraphicFramePr>
        <p:xfrm>
          <a:off x="177501" y="2346187"/>
          <a:ext cx="7166858" cy="40640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260260127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b="1" dirty="0"/>
              <a:t>Refresher on the Budapest Convention and International Cooperation Tools</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176198503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Specialized Judicial Course on </a:t>
            </a:r>
          </a:p>
          <a:p>
            <a:pPr algn="r"/>
            <a:r>
              <a:rPr lang="en-GB" sz="3200" b="1" dirty="0">
                <a:solidFill>
                  <a:schemeClr val="bg1"/>
                </a:solidFill>
              </a:rPr>
              <a:t>International Cooperation</a:t>
            </a:r>
            <a:endParaRPr lang="fr-FR" sz="3200" b="1" dirty="0">
              <a:solidFill>
                <a:schemeClr val="bg1"/>
              </a:solidFill>
            </a:endParaRP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09489" y="2644979"/>
            <a:ext cx="8525021" cy="2062103"/>
          </a:xfrm>
          <a:prstGeom prst="rect">
            <a:avLst/>
          </a:prstGeom>
        </p:spPr>
        <p:txBody>
          <a:bodyPr wrap="square">
            <a:spAutoFit/>
          </a:bodyPr>
          <a:lstStyle/>
          <a:p>
            <a:pPr algn="ctr" eaLnBrk="1" hangingPunct="1">
              <a:lnSpc>
                <a:spcPct val="80000"/>
              </a:lnSpc>
            </a:pPr>
            <a:r>
              <a:rPr lang="en-GB" sz="3200" b="1" dirty="0">
                <a:ea typeface="ＭＳ Ｐゴシック" charset="0"/>
                <a:cs typeface="ＭＳ Ｐゴシック" charset="0"/>
              </a:rPr>
              <a:t>Part Four</a:t>
            </a:r>
          </a:p>
          <a:p>
            <a:pPr algn="ctr">
              <a:lnSpc>
                <a:spcPct val="80000"/>
              </a:lnSpc>
            </a:pPr>
            <a:br>
              <a:rPr lang="en-GB" sz="3200" b="1" dirty="0">
                <a:ea typeface="ＭＳ Ｐゴシック" charset="0"/>
                <a:cs typeface="ＭＳ Ｐゴシック" charset="0"/>
              </a:rPr>
            </a:br>
            <a:r>
              <a:rPr lang="en-GB" sz="3200" b="1" dirty="0">
                <a:ea typeface="ＭＳ Ｐゴシック" charset="0"/>
                <a:cs typeface="ＭＳ Ｐゴシック" charset="0"/>
              </a:rPr>
              <a:t>Cooperation in f</a:t>
            </a:r>
            <a:r>
              <a:rPr lang="en-GB" sz="3200" b="1" dirty="0"/>
              <a:t>ormal, quasi-informal, informal and private sector capacity</a:t>
            </a:r>
            <a:br>
              <a:rPr lang="en-GB" sz="3200" b="1" dirty="0"/>
            </a:br>
            <a:endParaRPr lang="en-GB" sz="3200" b="1" dirty="0"/>
          </a:p>
        </p:txBody>
      </p:sp>
    </p:spTree>
    <p:extLst>
      <p:ext uri="{BB962C8B-B14F-4D97-AF65-F5344CB8AC3E}">
        <p14:creationId xmlns:p14="http://schemas.microsoft.com/office/powerpoint/2010/main" val="264804093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en-GB" sz="3200" b="1" dirty="0"/>
              <a:t>Formal cooperation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913006" y="1139969"/>
            <a:ext cx="7192797" cy="5355312"/>
          </a:xfrm>
          <a:prstGeom prst="rect">
            <a:avLst/>
          </a:prstGeom>
        </p:spPr>
        <p:txBody>
          <a:bodyPr wrap="square">
            <a:spAutoFit/>
          </a:bodyPr>
          <a:lstStyle/>
          <a:p>
            <a:pPr marL="1509713" indent="-342900">
              <a:buFont typeface="Wingdings" pitchFamily="2" charset="2"/>
              <a:buChar char="Ø"/>
            </a:pPr>
            <a:r>
              <a:rPr lang="en-GB" altLang="en-US" sz="2200" b="1" dirty="0">
                <a:ea typeface="Verdana" panose="020B0604030504040204" pitchFamily="34" charset="0"/>
                <a:cs typeface="Arial" panose="020B0604020202020204" pitchFamily="34" charset="0"/>
              </a:rPr>
              <a:t>Positive aspects</a:t>
            </a:r>
            <a:r>
              <a:rPr lang="en-GB" altLang="en-US" sz="2200" dirty="0">
                <a:ea typeface="Verdana" panose="020B0604030504040204" pitchFamily="34" charset="0"/>
                <a:cs typeface="Arial" panose="020B0604020202020204" pitchFamily="34" charset="0"/>
              </a:rPr>
              <a:t>:</a:t>
            </a:r>
          </a:p>
          <a:p>
            <a:pPr marL="1624013" indent="-457200">
              <a:buFont typeface="Wingdings" pitchFamily="2" charset="2"/>
              <a:buChar char="ü"/>
            </a:pPr>
            <a:r>
              <a:rPr lang="en-GB" altLang="en-US" sz="2200" dirty="0">
                <a:ea typeface="Verdana" panose="020B0604030504040204" pitchFamily="34" charset="0"/>
                <a:cs typeface="Arial" panose="020B0604020202020204" pitchFamily="34" charset="0"/>
              </a:rPr>
              <a:t>Admissible evidence</a:t>
            </a:r>
          </a:p>
          <a:p>
            <a:pPr marL="1624013" indent="-457200">
              <a:buFont typeface="Wingdings" pitchFamily="2" charset="2"/>
              <a:buChar char="ü"/>
            </a:pPr>
            <a:r>
              <a:rPr lang="en-GB" altLang="en-US" sz="2200" dirty="0">
                <a:ea typeface="Verdana" panose="020B0604030504040204" pitchFamily="34" charset="0"/>
                <a:cs typeface="Arial" panose="020B0604020202020204" pitchFamily="34" charset="0"/>
              </a:rPr>
              <a:t>Chain of custody secured</a:t>
            </a:r>
          </a:p>
          <a:p>
            <a:pPr marL="1624013" indent="-457200">
              <a:buFont typeface="Wingdings" pitchFamily="2" charset="2"/>
              <a:buChar char="ü"/>
            </a:pPr>
            <a:r>
              <a:rPr lang="en-GB" altLang="en-US" sz="2200" dirty="0">
                <a:ea typeface="Verdana" panose="020B0604030504040204" pitchFamily="34" charset="0"/>
                <a:cs typeface="Arial" panose="020B0604020202020204" pitchFamily="34" charset="0"/>
              </a:rPr>
              <a:t>Standards verifiable</a:t>
            </a:r>
          </a:p>
          <a:p>
            <a:pPr marL="1624013" indent="-457200">
              <a:buFont typeface="Wingdings" pitchFamily="2" charset="2"/>
              <a:buChar char="ü"/>
            </a:pPr>
            <a:r>
              <a:rPr lang="en-GB" altLang="en-US" sz="2200" dirty="0">
                <a:ea typeface="Verdana" panose="020B0604030504040204" pitchFamily="34" charset="0"/>
                <a:cs typeface="Arial" panose="020B0604020202020204" pitchFamily="34" charset="0"/>
              </a:rPr>
              <a:t>Can use to justify further action</a:t>
            </a:r>
          </a:p>
          <a:p>
            <a:pPr marL="1624013" indent="-457200">
              <a:buFont typeface="Wingdings" pitchFamily="2" charset="2"/>
              <a:buChar char="ü"/>
            </a:pPr>
            <a:r>
              <a:rPr lang="en-GB" altLang="en-US" sz="2200" dirty="0">
                <a:ea typeface="Verdana" panose="020B0604030504040204" pitchFamily="34" charset="0"/>
                <a:cs typeface="Arial" panose="020B0604020202020204" pitchFamily="34" charset="0"/>
              </a:rPr>
              <a:t>Clear accountability</a:t>
            </a:r>
          </a:p>
          <a:p>
            <a:pPr marL="1624013" indent="-457200">
              <a:buFont typeface="Wingdings" pitchFamily="2" charset="2"/>
              <a:buChar char="ü"/>
            </a:pPr>
            <a:endParaRPr lang="en-GB" altLang="en-US" sz="2200" dirty="0">
              <a:ea typeface="Verdana" panose="020B0604030504040204" pitchFamily="34" charset="0"/>
              <a:cs typeface="Arial" panose="020B0604020202020204" pitchFamily="34" charset="0"/>
            </a:endParaRPr>
          </a:p>
          <a:p>
            <a:pPr marL="1509713" indent="-342900">
              <a:buFont typeface="Wingdings" pitchFamily="2" charset="2"/>
              <a:buChar char="Ø"/>
            </a:pPr>
            <a:r>
              <a:rPr lang="en-GB" altLang="en-US" sz="2200" b="1" dirty="0">
                <a:ea typeface="Verdana" panose="020B0604030504040204" pitchFamily="34" charset="0"/>
                <a:cs typeface="Arial" panose="020B0604020202020204" pitchFamily="34" charset="0"/>
              </a:rPr>
              <a:t>Negative aspects</a:t>
            </a:r>
            <a:r>
              <a:rPr lang="en-GB" altLang="en-US" sz="2200" dirty="0">
                <a:ea typeface="Verdana" panose="020B0604030504040204" pitchFamily="34" charset="0"/>
                <a:cs typeface="Arial" panose="020B0604020202020204" pitchFamily="34" charset="0"/>
              </a:rPr>
              <a:t>:</a:t>
            </a:r>
          </a:p>
          <a:p>
            <a:pPr marL="1528763" indent="-457200">
              <a:buFont typeface="Wingdings" pitchFamily="2" charset="2"/>
              <a:buChar char="ü"/>
            </a:pPr>
            <a:r>
              <a:rPr lang="en-GB" altLang="en-US" sz="2200" dirty="0">
                <a:ea typeface="Verdana" panose="020B0604030504040204" pitchFamily="34" charset="0"/>
                <a:cs typeface="Arial" panose="020B0604020202020204" pitchFamily="34" charset="0"/>
              </a:rPr>
              <a:t>Can be slow (cumbersome)</a:t>
            </a:r>
          </a:p>
          <a:p>
            <a:pPr marL="2052638" indent="-342900">
              <a:buFont typeface="Arial" panose="020B0604020202020204" pitchFamily="34" charset="0"/>
              <a:buChar char="•"/>
            </a:pPr>
            <a:r>
              <a:rPr lang="en-GB" altLang="en-US" sz="2200" dirty="0">
                <a:ea typeface="Verdana" panose="020B0604030504040204" pitchFamily="34" charset="0"/>
                <a:cs typeface="Arial" panose="020B0604020202020204" pitchFamily="34" charset="0"/>
              </a:rPr>
              <a:t>Within Budapest Convention parties average response time 6 – 24 months</a:t>
            </a:r>
          </a:p>
          <a:p>
            <a:pPr marL="1528763" indent="-457200">
              <a:buFont typeface="Wingdings" pitchFamily="2" charset="2"/>
              <a:buChar char="ü"/>
            </a:pPr>
            <a:r>
              <a:rPr lang="en-GB" altLang="en-US" sz="2200" dirty="0">
                <a:ea typeface="Verdana" panose="020B0604030504040204" pitchFamily="34" charset="0"/>
                <a:cs typeface="Arial" panose="020B0604020202020204" pitchFamily="34" charset="0"/>
              </a:rPr>
              <a:t>Data may have been deleted</a:t>
            </a:r>
          </a:p>
          <a:p>
            <a:pPr marL="1528763" indent="-457200">
              <a:buFont typeface="Wingdings" pitchFamily="2" charset="2"/>
              <a:buChar char="ü"/>
            </a:pPr>
            <a:r>
              <a:rPr lang="en-GB" altLang="en-US" sz="2200" dirty="0">
                <a:ea typeface="Verdana" panose="020B0604030504040204" pitchFamily="34" charset="0"/>
                <a:cs typeface="Arial" panose="020B0604020202020204" pitchFamily="34" charset="0"/>
              </a:rPr>
              <a:t>Can depend on the individual</a:t>
            </a:r>
          </a:p>
          <a:p>
            <a:pPr marL="1528763" indent="-457200">
              <a:buFont typeface="Wingdings" pitchFamily="2" charset="2"/>
              <a:buChar char="ü"/>
            </a:pPr>
            <a:r>
              <a:rPr lang="en-GB" altLang="en-US" sz="2200" dirty="0">
                <a:ea typeface="Verdana" panose="020B0604030504040204" pitchFamily="34" charset="0"/>
                <a:cs typeface="Arial" panose="020B0604020202020204" pitchFamily="34" charset="0"/>
              </a:rPr>
              <a:t>Can be bureaucratic</a:t>
            </a:r>
          </a:p>
          <a:p>
            <a:pPr marL="1509713" indent="-342900">
              <a:buFont typeface="Wingdings" pitchFamily="2" charset="2"/>
              <a:buChar char="ü"/>
            </a:pPr>
            <a:endParaRPr lang="en-GB" altLang="en-US" sz="2200" dirty="0">
              <a:ea typeface="Verdana" panose="020B060403050404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F02AC09D-7BB9-4E26-B459-48F99A7B8FC7}"/>
              </a:ext>
            </a:extLst>
          </p:cNvPr>
          <p:cNvPicPr>
            <a:picLocks noChangeAspect="1"/>
          </p:cNvPicPr>
          <p:nvPr/>
        </p:nvPicPr>
        <p:blipFill>
          <a:blip r:embed="rId4"/>
          <a:stretch>
            <a:fillRect/>
          </a:stretch>
        </p:blipFill>
        <p:spPr>
          <a:xfrm>
            <a:off x="5391807" y="1381741"/>
            <a:ext cx="3382256" cy="2254837"/>
          </a:xfrm>
          <a:prstGeom prst="rect">
            <a:avLst/>
          </a:prstGeom>
        </p:spPr>
      </p:pic>
    </p:spTree>
    <p:extLst>
      <p:ext uri="{BB962C8B-B14F-4D97-AF65-F5344CB8AC3E}">
        <p14:creationId xmlns:p14="http://schemas.microsoft.com/office/powerpoint/2010/main" val="425825943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en-GB" sz="3200" b="1" dirty="0"/>
              <a:t>Quasi-informal cooperation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913006" y="1351508"/>
            <a:ext cx="7192797" cy="4154984"/>
          </a:xfrm>
          <a:prstGeom prst="rect">
            <a:avLst/>
          </a:prstGeom>
        </p:spPr>
        <p:txBody>
          <a:bodyPr wrap="square">
            <a:spAutoFit/>
          </a:bodyPr>
          <a:lstStyle/>
          <a:p>
            <a:pPr marL="1509713" indent="-342900">
              <a:buFont typeface="Wingdings" pitchFamily="2" charset="2"/>
              <a:buChar char="Ø"/>
            </a:pPr>
            <a:r>
              <a:rPr lang="en-GB" altLang="en-US" sz="2200" b="1" dirty="0">
                <a:ea typeface="Verdana" panose="020B0604030504040204" pitchFamily="34" charset="0"/>
                <a:cs typeface="Arial" panose="020B0604020202020204" pitchFamily="34" charset="0"/>
              </a:rPr>
              <a:t>Positive aspects</a:t>
            </a:r>
            <a:r>
              <a:rPr lang="en-GB" altLang="en-US" sz="2200" dirty="0">
                <a:ea typeface="Verdana" panose="020B0604030504040204" pitchFamily="34" charset="0"/>
                <a:cs typeface="Arial" panose="020B0604020202020204" pitchFamily="34" charset="0"/>
              </a:rPr>
              <a:t>:</a:t>
            </a:r>
          </a:p>
          <a:p>
            <a:pPr marL="1509713" indent="-342900" algn="just">
              <a:buFont typeface="Arial" panose="020B0604020202020204" pitchFamily="34" charset="0"/>
              <a:buChar char="•"/>
            </a:pPr>
            <a:r>
              <a:rPr lang="en-GB" altLang="en-US" sz="2200" dirty="0">
                <a:ea typeface="Verdana" panose="020B0604030504040204" pitchFamily="34" charset="0"/>
                <a:cs typeface="Arial" panose="020B0604020202020204" pitchFamily="34" charset="0"/>
              </a:rPr>
              <a:t>formal channels of communication and cooperation established by bilateral or multilateral treaties (e.g. Interpol, Europol) can be used for the exchange and/or acquisition of information or even evidence without formal requests</a:t>
            </a:r>
          </a:p>
          <a:p>
            <a:pPr marL="1509713" indent="-342900" algn="just">
              <a:buFont typeface="Arial" panose="020B0604020202020204" pitchFamily="34" charset="0"/>
              <a:buChar char="•"/>
            </a:pPr>
            <a:r>
              <a:rPr lang="en-GB" altLang="en-US" sz="2200" dirty="0">
                <a:ea typeface="Verdana" panose="020B0604030504040204" pitchFamily="34" charset="0"/>
                <a:cs typeface="Arial" panose="020B0604020202020204" pitchFamily="34" charset="0"/>
              </a:rPr>
              <a:t>speed of the acquisition</a:t>
            </a:r>
          </a:p>
          <a:p>
            <a:pPr marL="1624013" indent="-457200">
              <a:buFont typeface="Wingdings" pitchFamily="2" charset="2"/>
              <a:buChar char="ü"/>
            </a:pPr>
            <a:endParaRPr lang="en-GB" altLang="en-US" sz="2200" dirty="0">
              <a:ea typeface="Verdana" panose="020B0604030504040204" pitchFamily="34" charset="0"/>
              <a:cs typeface="Arial" panose="020B0604020202020204" pitchFamily="34" charset="0"/>
            </a:endParaRPr>
          </a:p>
          <a:p>
            <a:pPr marL="1509713" indent="-342900">
              <a:buFont typeface="Wingdings" pitchFamily="2" charset="2"/>
              <a:buChar char="Ø"/>
            </a:pPr>
            <a:r>
              <a:rPr lang="en-GB" altLang="en-US" sz="2200" b="1" dirty="0">
                <a:ea typeface="Verdana" panose="020B0604030504040204" pitchFamily="34" charset="0"/>
                <a:cs typeface="Arial" panose="020B0604020202020204" pitchFamily="34" charset="0"/>
              </a:rPr>
              <a:t>Negative aspects</a:t>
            </a:r>
            <a:r>
              <a:rPr lang="en-GB" altLang="en-US" sz="2200" dirty="0">
                <a:ea typeface="Verdana" panose="020B0604030504040204" pitchFamily="34" charset="0"/>
                <a:cs typeface="Arial" panose="020B0604020202020204" pitchFamily="34" charset="0"/>
              </a:rPr>
              <a:t>:</a:t>
            </a:r>
          </a:p>
          <a:p>
            <a:pPr marL="1509713" indent="-342900" algn="just">
              <a:buFont typeface="Arial" panose="020B0604020202020204" pitchFamily="34" charset="0"/>
              <a:buChar char="•"/>
            </a:pPr>
            <a:r>
              <a:rPr lang="en-GB" altLang="en-US" sz="2200" dirty="0">
                <a:ea typeface="Verdana" panose="020B0604030504040204" pitchFamily="34" charset="0"/>
                <a:cs typeface="Arial" panose="020B0604020202020204" pitchFamily="34" charset="0"/>
              </a:rPr>
              <a:t>question of the admissibility of the evidence</a:t>
            </a:r>
          </a:p>
          <a:p>
            <a:pPr marL="1509713" indent="-342900">
              <a:buFont typeface="Wingdings" pitchFamily="2" charset="2"/>
              <a:buChar char="ü"/>
            </a:pPr>
            <a:endParaRPr lang="en-GB" altLang="en-US" sz="2200" dirty="0">
              <a:ea typeface="Verdana" panose="020B060403050404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465243BA-3C9F-44D5-938F-E621552351AB}"/>
              </a:ext>
            </a:extLst>
          </p:cNvPr>
          <p:cNvPicPr>
            <a:picLocks noChangeAspect="1"/>
          </p:cNvPicPr>
          <p:nvPr/>
        </p:nvPicPr>
        <p:blipFill>
          <a:blip r:embed="rId4"/>
          <a:stretch>
            <a:fillRect/>
          </a:stretch>
        </p:blipFill>
        <p:spPr>
          <a:xfrm>
            <a:off x="6906134" y="2543175"/>
            <a:ext cx="1771650" cy="1771650"/>
          </a:xfrm>
          <a:prstGeom prst="rect">
            <a:avLst/>
          </a:prstGeom>
        </p:spPr>
      </p:pic>
    </p:spTree>
    <p:extLst>
      <p:ext uri="{BB962C8B-B14F-4D97-AF65-F5344CB8AC3E}">
        <p14:creationId xmlns:p14="http://schemas.microsoft.com/office/powerpoint/2010/main" val="92585015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49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49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en-GB" sz="3200" b="1" dirty="0"/>
              <a:t>Informal cooperation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B8505D1-CD57-8949-98F2-A2F1E606B311}"/>
              </a:ext>
            </a:extLst>
          </p:cNvPr>
          <p:cNvSpPr/>
          <p:nvPr/>
        </p:nvSpPr>
        <p:spPr>
          <a:xfrm>
            <a:off x="-831799" y="1351508"/>
            <a:ext cx="7923952" cy="4154984"/>
          </a:xfrm>
          <a:prstGeom prst="rect">
            <a:avLst/>
          </a:prstGeom>
        </p:spPr>
        <p:txBody>
          <a:bodyPr wrap="square">
            <a:spAutoFit/>
          </a:bodyPr>
          <a:lstStyle/>
          <a:p>
            <a:pPr marL="1509713" indent="-342900">
              <a:buFont typeface="Wingdings" pitchFamily="2" charset="2"/>
              <a:buChar char="Ø"/>
            </a:pPr>
            <a:r>
              <a:rPr lang="en-GB" altLang="en-US" sz="2200" b="1" dirty="0">
                <a:ea typeface="Verdana" panose="020B0604030504040204" pitchFamily="34" charset="0"/>
                <a:cs typeface="Arial" panose="020B0604020202020204" pitchFamily="34" charset="0"/>
              </a:rPr>
              <a:t>Positive aspects</a:t>
            </a:r>
            <a:r>
              <a:rPr lang="en-GB" altLang="en-US" sz="2200" dirty="0">
                <a:ea typeface="Verdana" panose="020B0604030504040204" pitchFamily="34" charset="0"/>
                <a:cs typeface="Arial" panose="020B0604020202020204" pitchFamily="34" charset="0"/>
              </a:rPr>
              <a:t>:</a:t>
            </a:r>
          </a:p>
          <a:p>
            <a:pPr marL="1528763" indent="-457200">
              <a:buFont typeface="Wingdings" pitchFamily="2" charset="2"/>
              <a:buChar char="ü"/>
            </a:pPr>
            <a:r>
              <a:rPr lang="en-GB" altLang="en-US" sz="2200" dirty="0">
                <a:ea typeface="Verdana" panose="020B0604030504040204" pitchFamily="34" charset="0"/>
                <a:cs typeface="Arial" panose="020B0604020202020204" pitchFamily="34" charset="0"/>
              </a:rPr>
              <a:t>Can be quick</a:t>
            </a:r>
          </a:p>
          <a:p>
            <a:pPr marL="1528763" indent="-457200">
              <a:buFont typeface="Wingdings" pitchFamily="2" charset="2"/>
              <a:buChar char="ü"/>
            </a:pPr>
            <a:r>
              <a:rPr lang="en-GB" altLang="en-US" sz="2200" dirty="0">
                <a:ea typeface="Verdana" panose="020B0604030504040204" pitchFamily="34" charset="0"/>
                <a:cs typeface="Arial" panose="020B0604020202020204" pitchFamily="34" charset="0"/>
              </a:rPr>
              <a:t>Can try to preserve data otherwise deleted</a:t>
            </a:r>
          </a:p>
          <a:p>
            <a:pPr marL="1528763" indent="-457200">
              <a:buFont typeface="Wingdings" pitchFamily="2" charset="2"/>
              <a:buChar char="ü"/>
            </a:pPr>
            <a:r>
              <a:rPr lang="en-GB" altLang="en-US" sz="2200" dirty="0">
                <a:ea typeface="Verdana" panose="020B0604030504040204" pitchFamily="34" charset="0"/>
                <a:cs typeface="Arial" panose="020B0604020202020204" pitchFamily="34" charset="0"/>
              </a:rPr>
              <a:t>Can be less bureaucratic</a:t>
            </a:r>
          </a:p>
          <a:p>
            <a:pPr marL="1528763" indent="-457200">
              <a:buFont typeface="Wingdings" pitchFamily="2" charset="2"/>
              <a:buChar char="ü"/>
            </a:pPr>
            <a:r>
              <a:rPr lang="en-GB" altLang="en-US" sz="2200" dirty="0">
                <a:ea typeface="Verdana" panose="020B0604030504040204" pitchFamily="34" charset="0"/>
                <a:cs typeface="Arial" panose="020B0604020202020204" pitchFamily="34" charset="0"/>
              </a:rPr>
              <a:t>Easier can ‘promote’ further co-operation</a:t>
            </a:r>
          </a:p>
          <a:p>
            <a:pPr marL="1624013" indent="-457200">
              <a:buFont typeface="Wingdings" pitchFamily="2" charset="2"/>
              <a:buChar char="ü"/>
            </a:pPr>
            <a:endParaRPr lang="en-GB" altLang="en-US" sz="2200" dirty="0">
              <a:ea typeface="Verdana" panose="020B0604030504040204" pitchFamily="34" charset="0"/>
              <a:cs typeface="Arial" panose="020B0604020202020204" pitchFamily="34" charset="0"/>
            </a:endParaRPr>
          </a:p>
          <a:p>
            <a:pPr marL="1509713" indent="-342900">
              <a:buFont typeface="Wingdings" pitchFamily="2" charset="2"/>
              <a:buChar char="Ø"/>
            </a:pPr>
            <a:r>
              <a:rPr lang="en-GB" altLang="en-US" sz="2200" b="1" dirty="0">
                <a:ea typeface="Verdana" panose="020B0604030504040204" pitchFamily="34" charset="0"/>
                <a:cs typeface="Arial" panose="020B0604020202020204" pitchFamily="34" charset="0"/>
              </a:rPr>
              <a:t>Negative aspects</a:t>
            </a:r>
            <a:r>
              <a:rPr lang="en-GB" altLang="en-US" sz="2200" dirty="0">
                <a:ea typeface="Verdana" panose="020B0604030504040204" pitchFamily="34" charset="0"/>
                <a:cs typeface="Arial" panose="020B0604020202020204" pitchFamily="34" charset="0"/>
              </a:rPr>
              <a:t>:</a:t>
            </a:r>
          </a:p>
          <a:p>
            <a:pPr marL="1624013" indent="-457200">
              <a:buFont typeface="Wingdings" pitchFamily="2" charset="2"/>
              <a:buChar char="ü"/>
            </a:pPr>
            <a:r>
              <a:rPr lang="en-GB" altLang="en-US" sz="2200" dirty="0">
                <a:ea typeface="Verdana" panose="020B0604030504040204" pitchFamily="34" charset="0"/>
                <a:cs typeface="Arial" panose="020B0604020202020204" pitchFamily="34" charset="0"/>
              </a:rPr>
              <a:t>Admissibility problems (Intelligence is not evidence)</a:t>
            </a:r>
          </a:p>
          <a:p>
            <a:pPr marL="1624013" indent="-457200">
              <a:buFont typeface="Wingdings" pitchFamily="2" charset="2"/>
              <a:buChar char="ü"/>
            </a:pPr>
            <a:r>
              <a:rPr lang="en-GB" altLang="en-US" sz="2200" dirty="0">
                <a:ea typeface="Verdana" panose="020B0604030504040204" pitchFamily="34" charset="0"/>
                <a:cs typeface="Arial" panose="020B0604020202020204" pitchFamily="34" charset="0"/>
              </a:rPr>
              <a:t>Chain of custody questions</a:t>
            </a:r>
          </a:p>
          <a:p>
            <a:pPr marL="1624013" indent="-457200">
              <a:buFont typeface="Wingdings" pitchFamily="2" charset="2"/>
              <a:buChar char="ü"/>
            </a:pPr>
            <a:r>
              <a:rPr lang="en-GB" altLang="en-US" sz="2200" dirty="0">
                <a:ea typeface="Verdana" panose="020B0604030504040204" pitchFamily="34" charset="0"/>
                <a:cs typeface="Arial" panose="020B0604020202020204" pitchFamily="34" charset="0"/>
              </a:rPr>
              <a:t>Accountability unclear</a:t>
            </a:r>
          </a:p>
          <a:p>
            <a:pPr marL="1624013" indent="-457200">
              <a:buFont typeface="Wingdings" pitchFamily="2" charset="2"/>
              <a:buChar char="ü"/>
            </a:pPr>
            <a:r>
              <a:rPr lang="en-GB" altLang="en-US" sz="2200" dirty="0">
                <a:ea typeface="Verdana" panose="020B0604030504040204" pitchFamily="34" charset="0"/>
                <a:cs typeface="Arial" panose="020B0604020202020204" pitchFamily="34" charset="0"/>
              </a:rPr>
              <a:t>Relies on personal networks &amp; relationships</a:t>
            </a:r>
          </a:p>
        </p:txBody>
      </p:sp>
      <p:pic>
        <p:nvPicPr>
          <p:cNvPr id="7" name="Picture 6" descr="A close up of a card&#10;&#10;Description automatically generated">
            <a:extLst>
              <a:ext uri="{FF2B5EF4-FFF2-40B4-BE49-F238E27FC236}">
                <a16:creationId xmlns:a16="http://schemas.microsoft.com/office/drawing/2014/main" id="{E74B37D4-DCA7-4425-89D9-99A378435032}"/>
              </a:ext>
            </a:extLst>
          </p:cNvPr>
          <p:cNvPicPr>
            <a:picLocks noChangeAspect="1"/>
          </p:cNvPicPr>
          <p:nvPr/>
        </p:nvPicPr>
        <p:blipFill>
          <a:blip r:embed="rId4"/>
          <a:stretch>
            <a:fillRect/>
          </a:stretch>
        </p:blipFill>
        <p:spPr>
          <a:xfrm>
            <a:off x="6279791" y="2813999"/>
            <a:ext cx="2587713" cy="1724064"/>
          </a:xfrm>
          <a:prstGeom prst="rect">
            <a:avLst/>
          </a:prstGeom>
        </p:spPr>
      </p:pic>
    </p:spTree>
    <p:extLst>
      <p:ext uri="{BB962C8B-B14F-4D97-AF65-F5344CB8AC3E}">
        <p14:creationId xmlns:p14="http://schemas.microsoft.com/office/powerpoint/2010/main" val="31491487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Refreshing what we have learned</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184532" y="1166842"/>
            <a:ext cx="4227342" cy="5078313"/>
          </a:xfrm>
          <a:prstGeom prst="rect">
            <a:avLst/>
          </a:prstGeom>
        </p:spPr>
        <p:txBody>
          <a:bodyPr wrap="square">
            <a:spAutoFit/>
          </a:bodyPr>
          <a:lstStyle/>
          <a:p>
            <a:pPr marL="342900" indent="-342900">
              <a:buFont typeface="Arial" panose="020B0604020202020204" pitchFamily="34" charset="0"/>
              <a:buChar char="•"/>
            </a:pPr>
            <a:r>
              <a:rPr lang="en-GB" sz="2200" b="1" dirty="0"/>
              <a:t>Internet is globally available</a:t>
            </a:r>
            <a:r>
              <a:rPr lang="en-GB" sz="2200" dirty="0"/>
              <a:t>, creating more opportunities for criminals</a:t>
            </a:r>
            <a:endParaRPr lang="en-GB" sz="2200" b="1" dirty="0"/>
          </a:p>
          <a:p>
            <a:pPr marL="342900" indent="-342900">
              <a:buFont typeface="Arial" panose="020B0604020202020204" pitchFamily="34" charset="0"/>
              <a:buChar char="•"/>
            </a:pPr>
            <a:r>
              <a:rPr lang="en-GB" sz="2200" b="1" dirty="0"/>
              <a:t>it is used by almost everybody </a:t>
            </a:r>
            <a:r>
              <a:rPr lang="en-GB" sz="2200" dirty="0"/>
              <a:t>on the planet and enables to commit crimes remotely</a:t>
            </a:r>
          </a:p>
          <a:p>
            <a:pPr marL="342900" indent="-342900">
              <a:buFont typeface="Arial" panose="020B0604020202020204" pitchFamily="34" charset="0"/>
              <a:buChar char="•"/>
            </a:pPr>
            <a:r>
              <a:rPr lang="en-GB" sz="2200" b="1" dirty="0"/>
              <a:t>cybercrime must be approached</a:t>
            </a:r>
            <a:r>
              <a:rPr lang="en-GB" sz="2200" dirty="0"/>
              <a:t> as a global phenomenon</a:t>
            </a:r>
          </a:p>
          <a:p>
            <a:pPr marL="342900" indent="-342900">
              <a:buFont typeface="Arial" panose="020B0604020202020204" pitchFamily="34" charset="0"/>
              <a:buChar char="•"/>
            </a:pPr>
            <a:r>
              <a:rPr lang="en-GB" sz="2200" b="1" dirty="0"/>
              <a:t>the international dimension </a:t>
            </a:r>
            <a:r>
              <a:rPr lang="en-GB" sz="2200" dirty="0"/>
              <a:t>is essential for a proper understanding of the whole reality of computer criminality</a:t>
            </a:r>
          </a:p>
          <a:p>
            <a:pPr marL="0" indent="0" eaLnBrk="1" hangingPunct="1">
              <a:lnSpc>
                <a:spcPct val="80000"/>
              </a:lnSpc>
              <a:buNone/>
            </a:pPr>
            <a:endParaRPr lang="en-GB" sz="2000" dirty="0"/>
          </a:p>
        </p:txBody>
      </p:sp>
      <p:sp>
        <p:nvSpPr>
          <p:cNvPr id="6" name="Rectangle 5">
            <a:extLst>
              <a:ext uri="{FF2B5EF4-FFF2-40B4-BE49-F238E27FC236}">
                <a16:creationId xmlns:a16="http://schemas.microsoft.com/office/drawing/2014/main" id="{AC27F312-0B6C-0449-8FCC-B5B66A2714AD}"/>
              </a:ext>
            </a:extLst>
          </p:cNvPr>
          <p:cNvSpPr/>
          <p:nvPr/>
        </p:nvSpPr>
        <p:spPr>
          <a:xfrm>
            <a:off x="4732127" y="1166842"/>
            <a:ext cx="4227341" cy="2800767"/>
          </a:xfrm>
          <a:prstGeom prst="rect">
            <a:avLst/>
          </a:prstGeom>
        </p:spPr>
        <p:txBody>
          <a:bodyPr wrap="square">
            <a:spAutoFit/>
          </a:bodyPr>
          <a:lstStyle/>
          <a:p>
            <a:pPr marL="342900" indent="-342900">
              <a:buFont typeface="Arial" panose="020B0604020202020204" pitchFamily="34" charset="0"/>
              <a:buChar char="•"/>
            </a:pPr>
            <a:r>
              <a:rPr lang="en-GB" sz="2200" b="1" dirty="0"/>
              <a:t>cybercrime is the most transnationa</a:t>
            </a:r>
            <a:r>
              <a:rPr lang="en-GB" sz="2200" dirty="0"/>
              <a:t>l of all crimes</a:t>
            </a:r>
          </a:p>
          <a:p>
            <a:pPr marL="342900" indent="-342900">
              <a:buFont typeface="Arial" panose="020B0604020202020204" pitchFamily="34" charset="0"/>
              <a:buChar char="•"/>
            </a:pPr>
            <a:r>
              <a:rPr lang="en-GB" sz="2200" b="1" dirty="0"/>
              <a:t>investigating cybercrime </a:t>
            </a:r>
            <a:r>
              <a:rPr lang="en-GB" sz="2200" dirty="0"/>
              <a:t>requires efficient international cooperation</a:t>
            </a:r>
          </a:p>
          <a:p>
            <a:pPr marL="342900" indent="-342900">
              <a:buFont typeface="Arial" panose="020B0604020202020204" pitchFamily="34" charset="0"/>
              <a:buChar char="•"/>
            </a:pPr>
            <a:r>
              <a:rPr lang="en-GB" sz="2200" b="1" dirty="0"/>
              <a:t>without such cooperation</a:t>
            </a:r>
            <a:r>
              <a:rPr lang="en-GB" sz="2200" dirty="0"/>
              <a:t>, investigations are unlikely to succeed</a:t>
            </a:r>
          </a:p>
        </p:txBody>
      </p:sp>
    </p:spTree>
    <p:extLst>
      <p:ext uri="{BB962C8B-B14F-4D97-AF65-F5344CB8AC3E}">
        <p14:creationId xmlns:p14="http://schemas.microsoft.com/office/powerpoint/2010/main" val="406692893"/>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en-GB" sz="3200" b="1" dirty="0"/>
              <a:t>Private sector cooperation</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848310" y="1071768"/>
            <a:ext cx="7192797" cy="5601533"/>
          </a:xfrm>
          <a:prstGeom prst="rect">
            <a:avLst/>
          </a:prstGeom>
        </p:spPr>
        <p:txBody>
          <a:bodyPr wrap="square">
            <a:spAutoFit/>
          </a:bodyPr>
          <a:lstStyle/>
          <a:p>
            <a:pPr marL="1509713" indent="-342900">
              <a:buFont typeface="Wingdings" pitchFamily="2" charset="2"/>
              <a:buChar char="Ø"/>
            </a:pPr>
            <a:r>
              <a:rPr lang="en-GB" altLang="en-US" sz="2200" b="1" dirty="0">
                <a:ea typeface="Verdana" panose="020B0604030504040204" pitchFamily="34" charset="0"/>
                <a:cs typeface="Arial" panose="020B0604020202020204" pitchFamily="34" charset="0"/>
              </a:rPr>
              <a:t>Positive aspects</a:t>
            </a:r>
            <a:r>
              <a:rPr lang="en-GB" altLang="en-US" sz="2200" dirty="0">
                <a:ea typeface="Verdana" panose="020B0604030504040204" pitchFamily="34" charset="0"/>
                <a:cs typeface="Arial" panose="020B0604020202020204" pitchFamily="34" charset="0"/>
              </a:rPr>
              <a:t>:</a:t>
            </a:r>
          </a:p>
          <a:p>
            <a:pPr marL="1509713" indent="-342900" algn="just">
              <a:buFont typeface="Arial" panose="020B0604020202020204" pitchFamily="34" charset="0"/>
              <a:buChar char="•"/>
            </a:pPr>
            <a:r>
              <a:rPr lang="en-GB" b="1" dirty="0"/>
              <a:t>Direct cooperation with ISPs in foreign jurisdictions</a:t>
            </a:r>
            <a:r>
              <a:rPr lang="en-GB" dirty="0"/>
              <a:t>, practice widespread amongst states – includes cooperation where ISP has representation in state concerned, </a:t>
            </a:r>
          </a:p>
          <a:p>
            <a:pPr marL="1509713" indent="-342900" algn="just">
              <a:buFont typeface="Arial" panose="020B0604020202020204" pitchFamily="34" charset="0"/>
              <a:buChar char="•"/>
            </a:pPr>
            <a:r>
              <a:rPr lang="en-GB" dirty="0"/>
              <a:t>some LE authorities have agreements with foreign ISPS,</a:t>
            </a:r>
          </a:p>
          <a:p>
            <a:pPr marL="1509713" indent="-342900" algn="just">
              <a:buFont typeface="Arial" panose="020B0604020202020204" pitchFamily="34" charset="0"/>
              <a:buChar char="•"/>
            </a:pPr>
            <a:r>
              <a:rPr lang="en-GB" dirty="0"/>
              <a:t>experience of states is that ISPs respond positively (US providers disclose subscriber data and traffic data), depends on certain conditions being met including “lawfulness” of request,</a:t>
            </a:r>
          </a:p>
          <a:p>
            <a:pPr marL="1624013" indent="-457200" algn="just">
              <a:buFont typeface="Wingdings" pitchFamily="2" charset="2"/>
              <a:buChar char="ü"/>
            </a:pPr>
            <a:endParaRPr lang="en-GB" altLang="en-US" sz="2200" dirty="0">
              <a:ea typeface="Verdana" panose="020B0604030504040204" pitchFamily="34" charset="0"/>
              <a:cs typeface="Arial" panose="020B0604020202020204" pitchFamily="34" charset="0"/>
            </a:endParaRPr>
          </a:p>
          <a:p>
            <a:pPr marL="1509713" indent="-342900" algn="just">
              <a:buFont typeface="Wingdings" pitchFamily="2" charset="2"/>
              <a:buChar char="Ø"/>
            </a:pPr>
            <a:r>
              <a:rPr lang="en-GB" altLang="en-US" sz="2200" b="1" dirty="0">
                <a:ea typeface="Verdana" panose="020B0604030504040204" pitchFamily="34" charset="0"/>
                <a:cs typeface="Arial" panose="020B0604020202020204" pitchFamily="34" charset="0"/>
              </a:rPr>
              <a:t>Negative aspects</a:t>
            </a:r>
            <a:r>
              <a:rPr lang="en-GB" altLang="en-US" sz="2200" dirty="0">
                <a:ea typeface="Verdana" panose="020B0604030504040204" pitchFamily="34" charset="0"/>
                <a:cs typeface="Arial" panose="020B0604020202020204" pitchFamily="34" charset="0"/>
              </a:rPr>
              <a:t>:</a:t>
            </a:r>
          </a:p>
          <a:p>
            <a:pPr marL="1509713" indent="-342900" algn="just">
              <a:buFont typeface="Arial" panose="020B0604020202020204" pitchFamily="34" charset="0"/>
              <a:buChar char="•"/>
            </a:pPr>
            <a:r>
              <a:rPr lang="en-GB" altLang="en-US" dirty="0">
                <a:ea typeface="Verdana" panose="020B0604030504040204" pitchFamily="34" charset="0"/>
                <a:cs typeface="Arial" panose="020B0604020202020204" pitchFamily="34" charset="0"/>
              </a:rPr>
              <a:t>Voluntary cooperation can be rejected and directed towards regular MLA procedure</a:t>
            </a:r>
          </a:p>
          <a:p>
            <a:pPr marL="1509713" indent="-342900" algn="just">
              <a:buFont typeface="Arial" panose="020B0604020202020204" pitchFamily="34" charset="0"/>
              <a:buChar char="•"/>
            </a:pPr>
            <a:r>
              <a:rPr lang="en-GB" dirty="0"/>
              <a:t>some ISPs have procedures in place to respond to emergency requests but sometimes such information cannot be used as evidence</a:t>
            </a:r>
            <a:endParaRPr lang="en-GB" altLang="en-US" dirty="0">
              <a:ea typeface="Verdana" panose="020B0604030504040204" pitchFamily="34" charset="0"/>
              <a:cs typeface="Arial" panose="020B0604020202020204" pitchFamily="34" charset="0"/>
            </a:endParaRPr>
          </a:p>
          <a:p>
            <a:pPr marL="1509713" indent="-342900">
              <a:buFont typeface="Wingdings" pitchFamily="2" charset="2"/>
              <a:buChar char="ü"/>
            </a:pPr>
            <a:endParaRPr lang="en-GB" altLang="en-US" sz="2200" dirty="0">
              <a:ea typeface="Verdana" panose="020B0604030504040204" pitchFamily="34" charset="0"/>
              <a:cs typeface="Arial" panose="020B0604020202020204" pitchFamily="34" charset="0"/>
            </a:endParaRPr>
          </a:p>
        </p:txBody>
      </p:sp>
      <p:pic>
        <p:nvPicPr>
          <p:cNvPr id="5" name="Picture 4">
            <a:extLst>
              <a:ext uri="{FF2B5EF4-FFF2-40B4-BE49-F238E27FC236}">
                <a16:creationId xmlns:a16="http://schemas.microsoft.com/office/drawing/2014/main" id="{CEC3FD27-8D15-409D-8613-F93965B87508}"/>
              </a:ext>
            </a:extLst>
          </p:cNvPr>
          <p:cNvPicPr>
            <a:picLocks noChangeAspect="1"/>
          </p:cNvPicPr>
          <p:nvPr/>
        </p:nvPicPr>
        <p:blipFill>
          <a:blip r:embed="rId4"/>
          <a:stretch>
            <a:fillRect/>
          </a:stretch>
        </p:blipFill>
        <p:spPr>
          <a:xfrm>
            <a:off x="6530718" y="3136737"/>
            <a:ext cx="2522482" cy="1078587"/>
          </a:xfrm>
          <a:prstGeom prst="rect">
            <a:avLst/>
          </a:prstGeom>
        </p:spPr>
      </p:pic>
    </p:spTree>
    <p:extLst>
      <p:ext uri="{BB962C8B-B14F-4D97-AF65-F5344CB8AC3E}">
        <p14:creationId xmlns:p14="http://schemas.microsoft.com/office/powerpoint/2010/main" val="392655522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51</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51</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b="1" dirty="0"/>
              <a:t>Refresher on the Budapest Convention and International Cooperation Tools</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182670064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52</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52</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Specialized Judicial Course on </a:t>
            </a:r>
          </a:p>
          <a:p>
            <a:pPr algn="r"/>
            <a:r>
              <a:rPr lang="en-GB" sz="3200" b="1" dirty="0">
                <a:solidFill>
                  <a:schemeClr val="bg1"/>
                </a:solidFill>
              </a:rPr>
              <a:t>International Cooperation</a:t>
            </a:r>
            <a:endParaRPr lang="fr-FR" sz="3200" b="1" dirty="0">
              <a:solidFill>
                <a:schemeClr val="bg1"/>
              </a:solidFill>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41689" y="2692650"/>
            <a:ext cx="8525021" cy="2456057"/>
          </a:xfrm>
          <a:prstGeom prst="rect">
            <a:avLst/>
          </a:prstGeom>
        </p:spPr>
        <p:txBody>
          <a:bodyPr wrap="square">
            <a:spAutoFit/>
          </a:bodyPr>
          <a:lstStyle/>
          <a:p>
            <a:pPr algn="ctr" eaLnBrk="1" hangingPunct="1">
              <a:lnSpc>
                <a:spcPct val="80000"/>
              </a:lnSpc>
            </a:pPr>
            <a:r>
              <a:rPr lang="en-GB" sz="3200" b="1" dirty="0">
                <a:ea typeface="ＭＳ Ｐゴシック" charset="0"/>
                <a:cs typeface="ＭＳ Ｐゴシック" charset="0"/>
              </a:rPr>
              <a:t>Part Five</a:t>
            </a:r>
          </a:p>
          <a:p>
            <a:pPr algn="ctr">
              <a:lnSpc>
                <a:spcPct val="80000"/>
              </a:lnSpc>
            </a:pPr>
            <a:br>
              <a:rPr lang="en-GB" sz="3200" b="1" dirty="0">
                <a:ea typeface="ＭＳ Ｐゴシック" charset="0"/>
                <a:cs typeface="ＭＳ Ｐゴシック" charset="0"/>
              </a:rPr>
            </a:br>
            <a:r>
              <a:rPr lang="en-GB" sz="3200" b="1" dirty="0"/>
              <a:t>Challenges of practical issues regarding international cybercrime investigations – short case study</a:t>
            </a:r>
          </a:p>
          <a:p>
            <a:pPr algn="ctr">
              <a:lnSpc>
                <a:spcPct val="80000"/>
              </a:lnSpc>
            </a:pPr>
            <a:endParaRPr lang="en-GB" sz="3200" b="1" dirty="0"/>
          </a:p>
        </p:txBody>
      </p:sp>
    </p:spTree>
    <p:extLst>
      <p:ext uri="{BB962C8B-B14F-4D97-AF65-F5344CB8AC3E}">
        <p14:creationId xmlns:p14="http://schemas.microsoft.com/office/powerpoint/2010/main" val="411307073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53</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53</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en-GB" sz="3200" b="1" dirty="0"/>
              <a:t>Case study</a:t>
            </a:r>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1562579" y="1370740"/>
            <a:ext cx="6018842" cy="461665"/>
          </a:xfrm>
          <a:prstGeom prst="rect">
            <a:avLst/>
          </a:prstGeom>
        </p:spPr>
        <p:txBody>
          <a:bodyPr wrap="square">
            <a:spAutoFit/>
          </a:bodyPr>
          <a:lstStyle/>
          <a:p>
            <a:pPr marL="1166813"/>
            <a:r>
              <a:rPr lang="en-GB" sz="2400" b="1" dirty="0"/>
              <a:t>“Swiss Connection Case”</a:t>
            </a:r>
            <a:endParaRPr lang="en-GB" altLang="en-US" sz="2200" dirty="0">
              <a:ea typeface="Verdana" panose="020B060403050404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F66BF27A-2AAB-E04A-B095-C987B57F8CB2}"/>
              </a:ext>
            </a:extLst>
          </p:cNvPr>
          <p:cNvSpPr/>
          <p:nvPr/>
        </p:nvSpPr>
        <p:spPr>
          <a:xfrm>
            <a:off x="464234" y="2056686"/>
            <a:ext cx="8201464" cy="4154984"/>
          </a:xfrm>
          <a:prstGeom prst="rect">
            <a:avLst/>
          </a:prstGeom>
        </p:spPr>
        <p:txBody>
          <a:bodyPr wrap="square">
            <a:spAutoFit/>
          </a:bodyPr>
          <a:lstStyle/>
          <a:p>
            <a:pPr algn="just"/>
            <a:r>
              <a:rPr lang="en-GB" sz="2200" b="1" dirty="0" err="1"/>
              <a:t>Kwami</a:t>
            </a:r>
            <a:r>
              <a:rPr lang="en-GB" sz="2200" dirty="0"/>
              <a:t> </a:t>
            </a:r>
            <a:r>
              <a:rPr lang="en-GB" sz="2200" b="1" dirty="0" err="1"/>
              <a:t>Fiavi</a:t>
            </a:r>
            <a:r>
              <a:rPr lang="en-GB" sz="2200" dirty="0"/>
              <a:t> </a:t>
            </a:r>
            <a:r>
              <a:rPr lang="en-GB" sz="2200" b="1" dirty="0" err="1"/>
              <a:t>Kalepe</a:t>
            </a:r>
            <a:r>
              <a:rPr lang="en-GB" sz="2200" dirty="0"/>
              <a:t>, a Togolese</a:t>
            </a:r>
            <a:r>
              <a:rPr lang="en-GB" sz="2200" b="1" dirty="0"/>
              <a:t> </a:t>
            </a:r>
            <a:r>
              <a:rPr lang="en-GB" sz="2200" dirty="0"/>
              <a:t>national living in Lausanne, Switzerland, had opened many banking accounts in his name at the request of </a:t>
            </a:r>
            <a:r>
              <a:rPr lang="en-GB" sz="2200" b="1" dirty="0"/>
              <a:t>Chukwuemeka </a:t>
            </a:r>
            <a:r>
              <a:rPr lang="en-GB" sz="2200" b="1" dirty="0" err="1"/>
              <a:t>Danwole</a:t>
            </a:r>
            <a:r>
              <a:rPr lang="en-GB" sz="2200" dirty="0"/>
              <a:t>, who told him that he was living in France and wanted to invest money in real-estate. </a:t>
            </a:r>
            <a:r>
              <a:rPr lang="en-GB" sz="2200" dirty="0" err="1"/>
              <a:t>Kalepe</a:t>
            </a:r>
            <a:r>
              <a:rPr lang="en-GB" sz="2200" dirty="0"/>
              <a:t> thus opened accounts in nine banks in Switzerland. </a:t>
            </a:r>
          </a:p>
          <a:p>
            <a:pPr algn="just"/>
            <a:endParaRPr lang="en-GB" sz="2200" dirty="0"/>
          </a:p>
          <a:p>
            <a:pPr algn="just"/>
            <a:r>
              <a:rPr lang="en-GB" sz="2200" dirty="0"/>
              <a:t>Between March 15, 2010 and August 30, 2010, close to CHF 350,000 was transferred to these accounts from abroad. On the instructions of </a:t>
            </a:r>
            <a:r>
              <a:rPr lang="en-GB" sz="2200" b="1" dirty="0" err="1"/>
              <a:t>Danwole</a:t>
            </a:r>
            <a:r>
              <a:rPr lang="en-GB" sz="2200" dirty="0"/>
              <a:t>, </a:t>
            </a:r>
            <a:r>
              <a:rPr lang="en-GB" sz="2200" b="1" dirty="0" err="1"/>
              <a:t>Kalepe</a:t>
            </a:r>
            <a:r>
              <a:rPr lang="en-GB" sz="2200" dirty="0"/>
              <a:t> quickly withdrew the quasi-totality of the funds and handed them to </a:t>
            </a:r>
            <a:r>
              <a:rPr lang="en-GB" sz="2200" b="1" dirty="0" err="1"/>
              <a:t>Danwole</a:t>
            </a:r>
            <a:r>
              <a:rPr lang="en-GB" sz="2200" dirty="0"/>
              <a:t>, after having withheld an undetermined amount as commission. </a:t>
            </a:r>
            <a:endParaRPr lang="en-US" sz="2200" dirty="0"/>
          </a:p>
          <a:p>
            <a:pPr algn="just"/>
            <a:endParaRPr lang="en-GB" sz="2200" dirty="0"/>
          </a:p>
        </p:txBody>
      </p:sp>
    </p:spTree>
    <p:extLst>
      <p:ext uri="{BB962C8B-B14F-4D97-AF65-F5344CB8AC3E}">
        <p14:creationId xmlns:p14="http://schemas.microsoft.com/office/powerpoint/2010/main" val="93720645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54</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54</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en-GB" sz="3200" b="1" dirty="0"/>
              <a:t>Case study</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1562579" y="1162973"/>
            <a:ext cx="6018842" cy="461665"/>
          </a:xfrm>
          <a:prstGeom prst="rect">
            <a:avLst/>
          </a:prstGeom>
        </p:spPr>
        <p:txBody>
          <a:bodyPr wrap="square">
            <a:spAutoFit/>
          </a:bodyPr>
          <a:lstStyle/>
          <a:p>
            <a:pPr marL="1166813"/>
            <a:r>
              <a:rPr lang="en-GB" sz="2400" b="1" dirty="0"/>
              <a:t>“Swiss Connection Case”</a:t>
            </a:r>
            <a:endParaRPr lang="en-GB" altLang="en-US" sz="2200" dirty="0">
              <a:ea typeface="Verdana" panose="020B060403050404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F66BF27A-2AAB-E04A-B095-C987B57F8CB2}"/>
              </a:ext>
            </a:extLst>
          </p:cNvPr>
          <p:cNvSpPr/>
          <p:nvPr/>
        </p:nvSpPr>
        <p:spPr>
          <a:xfrm>
            <a:off x="471268" y="1723149"/>
            <a:ext cx="8201464" cy="4832092"/>
          </a:xfrm>
          <a:prstGeom prst="rect">
            <a:avLst/>
          </a:prstGeom>
        </p:spPr>
        <p:txBody>
          <a:bodyPr wrap="square">
            <a:spAutoFit/>
          </a:bodyPr>
          <a:lstStyle/>
          <a:p>
            <a:pPr algn="just"/>
            <a:r>
              <a:rPr lang="en-GB" sz="2200" b="1" dirty="0" err="1"/>
              <a:t>Danwole</a:t>
            </a:r>
            <a:r>
              <a:rPr lang="en-GB" sz="2200" b="1" dirty="0"/>
              <a:t> </a:t>
            </a:r>
            <a:r>
              <a:rPr lang="en-GB" sz="2200" dirty="0"/>
              <a:t>also convinced his girlfriend </a:t>
            </a:r>
            <a:r>
              <a:rPr lang="en-GB" sz="2200" b="1" dirty="0"/>
              <a:t>Marie-Jocelyne </a:t>
            </a:r>
            <a:r>
              <a:rPr lang="en-GB" sz="2200" b="1" dirty="0" err="1"/>
              <a:t>Guirand</a:t>
            </a:r>
            <a:r>
              <a:rPr lang="en-GB" sz="2200" dirty="0"/>
              <a:t>,</a:t>
            </a:r>
            <a:r>
              <a:rPr lang="en-GB" sz="2200" b="1" dirty="0"/>
              <a:t> </a:t>
            </a:r>
            <a:r>
              <a:rPr lang="en-GB" sz="2200" dirty="0"/>
              <a:t>a Haitian living in Geneva, to open banking accounts in order to collect funds for him. By December, 2010, CHF 13,745.58 and CHF 12,600 had been credited to the account no 024-872255.40C in the name of </a:t>
            </a:r>
            <a:r>
              <a:rPr lang="en-GB" sz="2200" b="1" dirty="0" err="1"/>
              <a:t>Guirand</a:t>
            </a:r>
            <a:r>
              <a:rPr lang="en-GB" sz="2200" dirty="0"/>
              <a:t> from two offshore companies (Virgin Islands). </a:t>
            </a:r>
          </a:p>
          <a:p>
            <a:pPr algn="just"/>
            <a:endParaRPr lang="en-GB" sz="2200" dirty="0"/>
          </a:p>
          <a:p>
            <a:pPr algn="just"/>
            <a:r>
              <a:rPr lang="en-GB" sz="2200" dirty="0"/>
              <a:t>Between the 9th and 15th of December, 2010, </a:t>
            </a:r>
            <a:r>
              <a:rPr lang="en-GB" sz="2200" b="1" dirty="0" err="1"/>
              <a:t>Guirand</a:t>
            </a:r>
            <a:r>
              <a:rPr lang="en-GB" sz="2200" dirty="0"/>
              <a:t> on the instructions of </a:t>
            </a:r>
            <a:r>
              <a:rPr lang="en-GB" sz="2200" b="1" dirty="0" err="1"/>
              <a:t>Danwole</a:t>
            </a:r>
            <a:r>
              <a:rPr lang="en-GB" sz="2200" dirty="0"/>
              <a:t> withdrawn all cash from the account. </a:t>
            </a:r>
          </a:p>
          <a:p>
            <a:pPr algn="just"/>
            <a:endParaRPr lang="en-GB" sz="2200" dirty="0"/>
          </a:p>
          <a:p>
            <a:pPr algn="just"/>
            <a:r>
              <a:rPr lang="en-GB" sz="2200" dirty="0"/>
              <a:t>Between the end of 2009 and the beginning of 2011, </a:t>
            </a:r>
            <a:r>
              <a:rPr lang="en-GB" sz="2200" b="1" dirty="0" err="1"/>
              <a:t>Danwole</a:t>
            </a:r>
            <a:r>
              <a:rPr lang="en-GB" sz="2200" dirty="0"/>
              <a:t> had convinced several people and companies to transfer large amounts of money to the accounts opened by </a:t>
            </a:r>
            <a:r>
              <a:rPr lang="en-GB" sz="2200" b="1" dirty="0" err="1"/>
              <a:t>Kalepe</a:t>
            </a:r>
            <a:r>
              <a:rPr lang="en-GB" sz="2200" dirty="0"/>
              <a:t> and </a:t>
            </a:r>
            <a:r>
              <a:rPr lang="en-GB" sz="2200" b="1" dirty="0" err="1"/>
              <a:t>Guirand</a:t>
            </a:r>
            <a:r>
              <a:rPr lang="en-GB" sz="2200" dirty="0"/>
              <a:t>. </a:t>
            </a:r>
          </a:p>
        </p:txBody>
      </p:sp>
    </p:spTree>
    <p:extLst>
      <p:ext uri="{BB962C8B-B14F-4D97-AF65-F5344CB8AC3E}">
        <p14:creationId xmlns:p14="http://schemas.microsoft.com/office/powerpoint/2010/main" val="6487218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55</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55</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en-GB" sz="3200" b="1" dirty="0"/>
              <a:t>Case study</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1562579" y="989546"/>
            <a:ext cx="6018842" cy="461665"/>
          </a:xfrm>
          <a:prstGeom prst="rect">
            <a:avLst/>
          </a:prstGeom>
        </p:spPr>
        <p:txBody>
          <a:bodyPr wrap="square">
            <a:spAutoFit/>
          </a:bodyPr>
          <a:lstStyle/>
          <a:p>
            <a:pPr marL="1166813"/>
            <a:r>
              <a:rPr lang="en-GB" sz="2400" b="1" dirty="0"/>
              <a:t>“Swiss Connection Case”</a:t>
            </a:r>
            <a:endParaRPr lang="en-GB" altLang="en-US" sz="2200" dirty="0">
              <a:ea typeface="Verdana" panose="020B060403050404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F66BF27A-2AAB-E04A-B095-C987B57F8CB2}"/>
              </a:ext>
            </a:extLst>
          </p:cNvPr>
          <p:cNvSpPr/>
          <p:nvPr/>
        </p:nvSpPr>
        <p:spPr>
          <a:xfrm>
            <a:off x="471268" y="1448192"/>
            <a:ext cx="8201464" cy="5509200"/>
          </a:xfrm>
          <a:prstGeom prst="rect">
            <a:avLst/>
          </a:prstGeom>
        </p:spPr>
        <p:txBody>
          <a:bodyPr wrap="square">
            <a:spAutoFit/>
          </a:bodyPr>
          <a:lstStyle/>
          <a:p>
            <a:pPr algn="just"/>
            <a:r>
              <a:rPr lang="en-GB" sz="2200" b="1" dirty="0" err="1"/>
              <a:t>Danwole</a:t>
            </a:r>
            <a:r>
              <a:rPr lang="en-GB" sz="2200" dirty="0"/>
              <a:t> ordered the people to withdraw the money and transfer it via money transmitters to third parties residing in Nigeria and Spain. It was also discovered that in 2010 </a:t>
            </a:r>
            <a:r>
              <a:rPr lang="en-GB" sz="2200" dirty="0" err="1"/>
              <a:t>Danwole</a:t>
            </a:r>
            <a:r>
              <a:rPr lang="en-GB" sz="2200" dirty="0"/>
              <a:t> had transferred money from Switzerland to his sister </a:t>
            </a:r>
            <a:r>
              <a:rPr lang="en-GB" sz="2200" b="1" dirty="0"/>
              <a:t>Uche </a:t>
            </a:r>
            <a:r>
              <a:rPr lang="en-GB" sz="2200" b="1" dirty="0" err="1"/>
              <a:t>Chiamaka</a:t>
            </a:r>
            <a:r>
              <a:rPr lang="en-GB" sz="2200" b="1" dirty="0"/>
              <a:t> </a:t>
            </a:r>
            <a:r>
              <a:rPr lang="en-GB" sz="2200" b="1" dirty="0" err="1"/>
              <a:t>Danwole</a:t>
            </a:r>
            <a:r>
              <a:rPr lang="en-GB" sz="2200" dirty="0"/>
              <a:t>, his mother </a:t>
            </a:r>
            <a:r>
              <a:rPr lang="en-GB" sz="2200" b="1" dirty="0" err="1"/>
              <a:t>Egoamaka</a:t>
            </a:r>
            <a:r>
              <a:rPr lang="en-GB" sz="2200" b="1" dirty="0"/>
              <a:t> </a:t>
            </a:r>
            <a:r>
              <a:rPr lang="en-GB" sz="2200" b="1" dirty="0" err="1"/>
              <a:t>Danwole</a:t>
            </a:r>
            <a:r>
              <a:rPr lang="en-GB" sz="2200" b="1" dirty="0"/>
              <a:t> </a:t>
            </a:r>
            <a:r>
              <a:rPr lang="en-GB" sz="2200" dirty="0"/>
              <a:t>and his father </a:t>
            </a:r>
            <a:r>
              <a:rPr lang="en-GB" sz="2200" b="1" dirty="0"/>
              <a:t>Duke </a:t>
            </a:r>
            <a:r>
              <a:rPr lang="en-GB" sz="2200" b="1" dirty="0" err="1"/>
              <a:t>Danwole</a:t>
            </a:r>
            <a:r>
              <a:rPr lang="en-GB" sz="2200" dirty="0"/>
              <a:t>, all living in France except </a:t>
            </a:r>
            <a:r>
              <a:rPr lang="en-GB" sz="2200" b="1" dirty="0"/>
              <a:t>Duke </a:t>
            </a:r>
            <a:r>
              <a:rPr lang="en-GB" sz="2200" b="1" dirty="0" err="1"/>
              <a:t>Danwole</a:t>
            </a:r>
            <a:r>
              <a:rPr lang="en-GB" sz="2200" dirty="0"/>
              <a:t>, who was living in Nigeria. </a:t>
            </a:r>
          </a:p>
          <a:p>
            <a:pPr algn="just"/>
            <a:endParaRPr lang="en-GB" sz="2200" dirty="0"/>
          </a:p>
          <a:p>
            <a:pPr algn="just"/>
            <a:r>
              <a:rPr lang="en-GB" sz="2200" b="1" dirty="0" err="1"/>
              <a:t>Danwole</a:t>
            </a:r>
            <a:r>
              <a:rPr lang="en-GB" sz="2200" dirty="0"/>
              <a:t> was using </a:t>
            </a:r>
            <a:r>
              <a:rPr lang="en-GB" sz="2200" dirty="0" err="1"/>
              <a:t>facebook</a:t>
            </a:r>
            <a:r>
              <a:rPr lang="en-GB" sz="2200" dirty="0"/>
              <a:t> account with designated URL “Swiss Connection 1234” to communicate with his aids and accomplices.</a:t>
            </a:r>
          </a:p>
          <a:p>
            <a:pPr algn="just"/>
            <a:endParaRPr lang="en-GB" sz="2200" dirty="0"/>
          </a:p>
          <a:p>
            <a:pPr algn="just"/>
            <a:r>
              <a:rPr lang="en-GB" sz="2200" b="1" dirty="0" err="1"/>
              <a:t>Danwole</a:t>
            </a:r>
            <a:r>
              <a:rPr lang="en-GB" sz="2200" dirty="0"/>
              <a:t> was using e-mail account </a:t>
            </a:r>
            <a:r>
              <a:rPr lang="en-GB" sz="2200" dirty="0" err="1"/>
              <a:t>danwole.toblerone@wanadoo.fr</a:t>
            </a:r>
            <a:r>
              <a:rPr lang="en-GB" sz="2200" dirty="0"/>
              <a:t> for financial instruments communication with aids and accomplices.</a:t>
            </a:r>
          </a:p>
          <a:p>
            <a:pPr algn="just"/>
            <a:endParaRPr lang="en-GB" sz="2200" dirty="0"/>
          </a:p>
        </p:txBody>
      </p:sp>
    </p:spTree>
    <p:extLst>
      <p:ext uri="{BB962C8B-B14F-4D97-AF65-F5344CB8AC3E}">
        <p14:creationId xmlns:p14="http://schemas.microsoft.com/office/powerpoint/2010/main" val="37318441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lnSpc>
                <a:spcPct val="80000"/>
              </a:lnSpc>
            </a:pPr>
            <a:r>
              <a:rPr lang="en-GB" sz="3200" b="1" dirty="0"/>
              <a:t>Case study</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7" name="Rectangle 6">
            <a:extLst>
              <a:ext uri="{FF2B5EF4-FFF2-40B4-BE49-F238E27FC236}">
                <a16:creationId xmlns:a16="http://schemas.microsoft.com/office/drawing/2014/main" id="{1FCE5F71-B62F-4840-AD46-7690CB1F70D4}"/>
              </a:ext>
            </a:extLst>
          </p:cNvPr>
          <p:cNvSpPr/>
          <p:nvPr/>
        </p:nvSpPr>
        <p:spPr>
          <a:xfrm>
            <a:off x="1562579" y="989546"/>
            <a:ext cx="6018842" cy="461665"/>
          </a:xfrm>
          <a:prstGeom prst="rect">
            <a:avLst/>
          </a:prstGeom>
        </p:spPr>
        <p:txBody>
          <a:bodyPr wrap="square">
            <a:spAutoFit/>
          </a:bodyPr>
          <a:lstStyle/>
          <a:p>
            <a:pPr marL="1166813"/>
            <a:r>
              <a:rPr lang="en-GB" sz="2400" b="1" dirty="0"/>
              <a:t>“Swiss Connection Case”</a:t>
            </a:r>
            <a:endParaRPr lang="en-GB" altLang="en-US" sz="2200" dirty="0">
              <a:ea typeface="Verdana" panose="020B0604030504040204" pitchFamily="34" charset="0"/>
              <a:cs typeface="Arial" panose="020B0604020202020204" pitchFamily="34" charset="0"/>
            </a:endParaRPr>
          </a:p>
        </p:txBody>
      </p:sp>
      <p:sp>
        <p:nvSpPr>
          <p:cNvPr id="5" name="Rectangle 4">
            <a:extLst>
              <a:ext uri="{FF2B5EF4-FFF2-40B4-BE49-F238E27FC236}">
                <a16:creationId xmlns:a16="http://schemas.microsoft.com/office/drawing/2014/main" id="{F66BF27A-2AAB-E04A-B095-C987B57F8CB2}"/>
              </a:ext>
            </a:extLst>
          </p:cNvPr>
          <p:cNvSpPr/>
          <p:nvPr/>
        </p:nvSpPr>
        <p:spPr>
          <a:xfrm>
            <a:off x="471268" y="1448192"/>
            <a:ext cx="8201464" cy="4832092"/>
          </a:xfrm>
          <a:prstGeom prst="rect">
            <a:avLst/>
          </a:prstGeom>
        </p:spPr>
        <p:txBody>
          <a:bodyPr wrap="square">
            <a:spAutoFit/>
          </a:bodyPr>
          <a:lstStyle/>
          <a:p>
            <a:pPr algn="just"/>
            <a:r>
              <a:rPr lang="en-GB" sz="2200" dirty="0"/>
              <a:t>Funds transferred came from parties living in Europe, United States, Asia and Israel;</a:t>
            </a:r>
          </a:p>
          <a:p>
            <a:pPr algn="just"/>
            <a:endParaRPr lang="en-GB" sz="2200" dirty="0"/>
          </a:p>
          <a:p>
            <a:pPr algn="just"/>
            <a:r>
              <a:rPr lang="en-GB" sz="2200" dirty="0"/>
              <a:t>Funds were used for buying various property in Nigeria;</a:t>
            </a:r>
          </a:p>
          <a:p>
            <a:pPr algn="just"/>
            <a:endParaRPr lang="en-GB" sz="2200" dirty="0"/>
          </a:p>
          <a:p>
            <a:pPr algn="just"/>
            <a:r>
              <a:rPr lang="en-GB" sz="2200" dirty="0"/>
              <a:t>In addition to </a:t>
            </a:r>
            <a:r>
              <a:rPr lang="en-GB" sz="2200" dirty="0" err="1"/>
              <a:t>facebook</a:t>
            </a:r>
            <a:r>
              <a:rPr lang="en-GB" sz="2200" dirty="0"/>
              <a:t> communication, various telephone numbers were used in Switzerland by </a:t>
            </a:r>
            <a:r>
              <a:rPr lang="en-GB" sz="2200" b="1" dirty="0" err="1"/>
              <a:t>Danwole</a:t>
            </a:r>
            <a:r>
              <a:rPr lang="en-GB" sz="2200" dirty="0"/>
              <a:t> for speaking  with his sister and mother regarding the progress of building sites in France, allowing him to complete the cycle of the laundering of these funds. </a:t>
            </a:r>
          </a:p>
          <a:p>
            <a:pPr algn="just"/>
            <a:endParaRPr lang="en-GB" sz="2200" dirty="0"/>
          </a:p>
          <a:p>
            <a:pPr algn="just"/>
            <a:r>
              <a:rPr lang="en-GB" sz="2200" b="1" dirty="0" err="1"/>
              <a:t>Danwole</a:t>
            </a:r>
            <a:r>
              <a:rPr lang="en-GB" sz="2200" dirty="0"/>
              <a:t> was arrested in Switzerland on the January 16, 2011 and placed under temporary custody by decision of the Court of Measures of Constraint on January 18, 2011. </a:t>
            </a:r>
          </a:p>
        </p:txBody>
      </p:sp>
    </p:spTree>
    <p:extLst>
      <p:ext uri="{BB962C8B-B14F-4D97-AF65-F5344CB8AC3E}">
        <p14:creationId xmlns:p14="http://schemas.microsoft.com/office/powerpoint/2010/main" val="404437512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57</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57</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b="1" dirty="0"/>
              <a:t>Refresher on the Budapest Convention and International Cooperation Tools</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198227603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solidFill>
                  <a:schemeClr val="bg1"/>
                </a:solidFill>
              </a:rPr>
              <a:t>Specialized Judicial Course on </a:t>
            </a:r>
          </a:p>
          <a:p>
            <a:pPr algn="r"/>
            <a:r>
              <a:rPr lang="en-GB" sz="3200" b="1" dirty="0">
                <a:solidFill>
                  <a:schemeClr val="bg1"/>
                </a:solidFill>
              </a:rPr>
              <a:t>International Cooperation</a:t>
            </a:r>
            <a:endParaRPr lang="fr-FR" sz="3200" b="1" dirty="0">
              <a:solidFill>
                <a:schemeClr val="bg1"/>
              </a:solidFill>
            </a:endParaRP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341689" y="2692650"/>
            <a:ext cx="8525021" cy="1668149"/>
          </a:xfrm>
          <a:prstGeom prst="rect">
            <a:avLst/>
          </a:prstGeom>
        </p:spPr>
        <p:txBody>
          <a:bodyPr wrap="square">
            <a:spAutoFit/>
          </a:bodyPr>
          <a:lstStyle/>
          <a:p>
            <a:pPr algn="ctr" eaLnBrk="1" hangingPunct="1">
              <a:lnSpc>
                <a:spcPct val="80000"/>
              </a:lnSpc>
            </a:pPr>
            <a:r>
              <a:rPr lang="en-GB" sz="3200" b="1" dirty="0">
                <a:ea typeface="ＭＳ Ｐゴシック" charset="0"/>
                <a:cs typeface="ＭＳ Ｐゴシック" charset="0"/>
              </a:rPr>
              <a:t>Part Six</a:t>
            </a:r>
          </a:p>
          <a:p>
            <a:pPr algn="ctr" eaLnBrk="1" hangingPunct="1">
              <a:lnSpc>
                <a:spcPct val="80000"/>
              </a:lnSpc>
            </a:pPr>
            <a:endParaRPr lang="en-GB" sz="3200" b="1" dirty="0">
              <a:ea typeface="ＭＳ Ｐゴシック" charset="0"/>
            </a:endParaRPr>
          </a:p>
          <a:p>
            <a:pPr algn="ctr" eaLnBrk="1" hangingPunct="1">
              <a:lnSpc>
                <a:spcPct val="80000"/>
              </a:lnSpc>
            </a:pPr>
            <a:r>
              <a:rPr lang="en-GB" sz="3200" b="1" dirty="0">
                <a:ea typeface="ＭＳ Ｐゴシック" charset="0"/>
              </a:rPr>
              <a:t>Summary</a:t>
            </a:r>
            <a:endParaRPr lang="en-GB" sz="3200" b="1" dirty="0"/>
          </a:p>
          <a:p>
            <a:pPr algn="ctr">
              <a:lnSpc>
                <a:spcPct val="80000"/>
              </a:lnSpc>
            </a:pPr>
            <a:endParaRPr lang="en-GB" sz="3200" b="1" dirty="0"/>
          </a:p>
        </p:txBody>
      </p:sp>
    </p:spTree>
    <p:extLst>
      <p:ext uri="{BB962C8B-B14F-4D97-AF65-F5344CB8AC3E}">
        <p14:creationId xmlns:p14="http://schemas.microsoft.com/office/powerpoint/2010/main" val="416769158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59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59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Summary</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211015" y="1239945"/>
            <a:ext cx="4677508" cy="4967514"/>
          </a:xfrm>
          <a:prstGeom prst="rect">
            <a:avLst/>
          </a:prstGeom>
        </p:spPr>
        <p:txBody>
          <a:bodyPr wrap="square">
            <a:spAutoFit/>
          </a:bodyPr>
          <a:lstStyle/>
          <a:p>
            <a:pPr marL="342900" indent="-342900">
              <a:lnSpc>
                <a:spcPct val="80000"/>
              </a:lnSpc>
              <a:buFont typeface="Wingdings" pitchFamily="2" charset="2"/>
              <a:buChar char="ü"/>
            </a:pPr>
            <a:r>
              <a:rPr lang="en-GB" sz="2200" i="1" dirty="0"/>
              <a:t>Recognise the global dimension of Internet and the international dimension of cybercrime</a:t>
            </a:r>
          </a:p>
          <a:p>
            <a:pPr marL="342900" indent="-342900">
              <a:lnSpc>
                <a:spcPct val="80000"/>
              </a:lnSpc>
              <a:buFont typeface="Wingdings" pitchFamily="2" charset="2"/>
              <a:buChar char="ü"/>
            </a:pPr>
            <a:endParaRPr lang="en-GB" sz="2200" i="1" dirty="0"/>
          </a:p>
          <a:p>
            <a:pPr marL="342900" indent="-342900">
              <a:lnSpc>
                <a:spcPct val="80000"/>
              </a:lnSpc>
              <a:buFont typeface="Wingdings" pitchFamily="2" charset="2"/>
              <a:buChar char="ü"/>
            </a:pPr>
            <a:r>
              <a:rPr lang="en-GB" sz="2200" i="1" dirty="0"/>
              <a:t>Explain the importance of international cooperation and recognise the available instruments for international cooperation in the field of cybercrime</a:t>
            </a:r>
          </a:p>
          <a:p>
            <a:pPr marL="342900" indent="-342900">
              <a:lnSpc>
                <a:spcPct val="80000"/>
              </a:lnSpc>
              <a:buFont typeface="Wingdings" pitchFamily="2" charset="2"/>
              <a:buChar char="ü"/>
            </a:pPr>
            <a:endParaRPr lang="en-GB" sz="2200" i="1" dirty="0"/>
          </a:p>
          <a:p>
            <a:pPr marL="342900" indent="-342900">
              <a:lnSpc>
                <a:spcPct val="80000"/>
              </a:lnSpc>
              <a:buFont typeface="Wingdings" pitchFamily="2" charset="2"/>
              <a:buChar char="ü"/>
            </a:pPr>
            <a:r>
              <a:rPr lang="en-GB" sz="2200" i="1" dirty="0"/>
              <a:t>Identify the need of very fast and efficient channels for international cooperation and the available instruments, the ways they are used, the timelines and effectiveness</a:t>
            </a:r>
          </a:p>
          <a:p>
            <a:pPr marL="342900" indent="-342900" eaLnBrk="1" hangingPunct="1">
              <a:lnSpc>
                <a:spcPct val="80000"/>
              </a:lnSpc>
              <a:buFont typeface="Arial" panose="020B0604020202020204" pitchFamily="34" charset="0"/>
              <a:buChar char="•"/>
            </a:pPr>
            <a:endParaRPr lang="en-GB" sz="2200" dirty="0"/>
          </a:p>
        </p:txBody>
      </p:sp>
      <p:sp>
        <p:nvSpPr>
          <p:cNvPr id="6" name="Rectangle 5">
            <a:extLst>
              <a:ext uri="{FF2B5EF4-FFF2-40B4-BE49-F238E27FC236}">
                <a16:creationId xmlns:a16="http://schemas.microsoft.com/office/drawing/2014/main" id="{3B867BBA-A7A7-F84C-B403-7348B8834D1F}"/>
              </a:ext>
            </a:extLst>
          </p:cNvPr>
          <p:cNvSpPr/>
          <p:nvPr/>
        </p:nvSpPr>
        <p:spPr>
          <a:xfrm>
            <a:off x="4673938" y="1285665"/>
            <a:ext cx="4572000" cy="2529923"/>
          </a:xfrm>
          <a:prstGeom prst="rect">
            <a:avLst/>
          </a:prstGeom>
        </p:spPr>
        <p:txBody>
          <a:bodyPr>
            <a:spAutoFit/>
          </a:bodyPr>
          <a:lstStyle/>
          <a:p>
            <a:pPr marL="342900" indent="-342900">
              <a:lnSpc>
                <a:spcPct val="80000"/>
              </a:lnSpc>
              <a:buFont typeface="Wingdings" pitchFamily="2" charset="2"/>
              <a:buChar char="ü"/>
            </a:pPr>
            <a:r>
              <a:rPr lang="en-GB" sz="2200" i="1" dirty="0"/>
              <a:t>Describe the efforts from international organisations regarding the implementation of new modalities of international cooperation</a:t>
            </a:r>
          </a:p>
          <a:p>
            <a:pPr marL="342900" indent="-342900">
              <a:lnSpc>
                <a:spcPct val="80000"/>
              </a:lnSpc>
              <a:buFont typeface="Wingdings" pitchFamily="2" charset="2"/>
              <a:buChar char="ü"/>
            </a:pPr>
            <a:endParaRPr lang="en-GB" sz="2200" i="1" dirty="0"/>
          </a:p>
          <a:p>
            <a:pPr marL="342900" indent="-342900">
              <a:lnSpc>
                <a:spcPct val="80000"/>
              </a:lnSpc>
              <a:buFont typeface="Wingdings" pitchFamily="2" charset="2"/>
              <a:buChar char="ü"/>
            </a:pPr>
            <a:r>
              <a:rPr lang="en-GB" sz="2200" i="1" dirty="0"/>
              <a:t>Discuss the Budapest Convention on Cybercrime - identify its general principles</a:t>
            </a:r>
          </a:p>
        </p:txBody>
      </p:sp>
    </p:spTree>
    <p:extLst>
      <p:ext uri="{BB962C8B-B14F-4D97-AF65-F5344CB8AC3E}">
        <p14:creationId xmlns:p14="http://schemas.microsoft.com/office/powerpoint/2010/main" val="34289604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Refreshing what we have learned</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88522" y="2271699"/>
            <a:ext cx="4216192" cy="4185761"/>
          </a:xfrm>
          <a:prstGeom prst="rect">
            <a:avLst/>
          </a:prstGeom>
        </p:spPr>
        <p:txBody>
          <a:bodyPr wrap="square">
            <a:spAutoFit/>
          </a:bodyPr>
          <a:lstStyle/>
          <a:p>
            <a:pPr marL="514350" indent="-514350" algn="just">
              <a:buAutoNum type="arabicPeriod"/>
            </a:pPr>
            <a:r>
              <a:rPr lang="en-GB" sz="2800" b="1" dirty="0">
                <a:solidFill>
                  <a:srgbClr val="FF0000"/>
                </a:solidFill>
              </a:rPr>
              <a:t>The location of a crime: where it was  committed?</a:t>
            </a:r>
          </a:p>
          <a:p>
            <a:pPr marL="514350" indent="-514350">
              <a:buAutoNum type="arabicPeriod"/>
            </a:pPr>
            <a:endParaRPr lang="en-GB" sz="2800" i="1" dirty="0"/>
          </a:p>
          <a:p>
            <a:pPr marL="342900" indent="-342900">
              <a:buFont typeface="Arial" panose="020B0604020202020204" pitchFamily="34" charset="0"/>
              <a:buChar char="•"/>
            </a:pPr>
            <a:r>
              <a:rPr lang="en-GB" sz="2200" dirty="0"/>
              <a:t>What information or evidence we have about the place of the perpetration?</a:t>
            </a:r>
          </a:p>
          <a:p>
            <a:pPr marL="342900" indent="-342900">
              <a:buFont typeface="Arial" panose="020B0604020202020204" pitchFamily="34" charset="0"/>
              <a:buChar char="•"/>
            </a:pPr>
            <a:endParaRPr lang="en-GB" sz="2200" dirty="0"/>
          </a:p>
          <a:p>
            <a:pPr marL="342900" indent="-342900">
              <a:buFont typeface="Arial" panose="020B0604020202020204" pitchFamily="34" charset="0"/>
              <a:buChar char="•"/>
            </a:pPr>
            <a:r>
              <a:rPr lang="en-GB" sz="2200" dirty="0"/>
              <a:t>Which authority should be contacted for assistance and how to do it?</a:t>
            </a:r>
          </a:p>
        </p:txBody>
      </p:sp>
      <p:sp>
        <p:nvSpPr>
          <p:cNvPr id="7" name="Rectangle 6">
            <a:extLst>
              <a:ext uri="{FF2B5EF4-FFF2-40B4-BE49-F238E27FC236}">
                <a16:creationId xmlns:a16="http://schemas.microsoft.com/office/drawing/2014/main" id="{DBE60575-DD4A-B441-877C-92F4E7FF41F7}"/>
              </a:ext>
            </a:extLst>
          </p:cNvPr>
          <p:cNvSpPr/>
          <p:nvPr/>
        </p:nvSpPr>
        <p:spPr>
          <a:xfrm>
            <a:off x="4839288" y="2271699"/>
            <a:ext cx="4183168" cy="4093428"/>
          </a:xfrm>
          <a:prstGeom prst="rect">
            <a:avLst/>
          </a:prstGeom>
        </p:spPr>
        <p:txBody>
          <a:bodyPr wrap="square">
            <a:spAutoFit/>
          </a:bodyPr>
          <a:lstStyle/>
          <a:p>
            <a:r>
              <a:rPr lang="en-GB" sz="2800" b="1" dirty="0">
                <a:solidFill>
                  <a:srgbClr val="FF0000"/>
                </a:solidFill>
              </a:rPr>
              <a:t>2. Jurisdiction: who is going to take the case?</a:t>
            </a:r>
          </a:p>
          <a:p>
            <a:endParaRPr lang="en-GB" sz="2800" i="1" dirty="0"/>
          </a:p>
          <a:p>
            <a:pPr marL="342900" indent="-342900">
              <a:buFont typeface="Arial" panose="020B0604020202020204" pitchFamily="34" charset="0"/>
              <a:buChar char="•"/>
            </a:pPr>
            <a:endParaRPr lang="en-GB" sz="2200" dirty="0"/>
          </a:p>
          <a:p>
            <a:pPr marL="342900" indent="-342900">
              <a:buFont typeface="Arial" panose="020B0604020202020204" pitchFamily="34" charset="0"/>
              <a:buChar char="•"/>
            </a:pPr>
            <a:r>
              <a:rPr lang="en-GB" sz="2200" dirty="0"/>
              <a:t>Who is the competent authority for the investigation/trial?</a:t>
            </a:r>
          </a:p>
          <a:p>
            <a:pPr marL="342900" indent="-342900">
              <a:buFont typeface="Arial" panose="020B0604020202020204" pitchFamily="34" charset="0"/>
              <a:buChar char="•"/>
            </a:pPr>
            <a:endParaRPr lang="en-GB" sz="2200" dirty="0"/>
          </a:p>
          <a:p>
            <a:pPr marL="342900" indent="-342900">
              <a:buFont typeface="Arial" panose="020B0604020202020204" pitchFamily="34" charset="0"/>
              <a:buChar char="•"/>
            </a:pPr>
            <a:r>
              <a:rPr lang="en-GB" sz="2200" dirty="0"/>
              <a:t>Is the cross-border investigation going to be needed?</a:t>
            </a:r>
          </a:p>
        </p:txBody>
      </p:sp>
      <p:sp>
        <p:nvSpPr>
          <p:cNvPr id="16" name="Title 1">
            <a:extLst>
              <a:ext uri="{FF2B5EF4-FFF2-40B4-BE49-F238E27FC236}">
                <a16:creationId xmlns:a16="http://schemas.microsoft.com/office/drawing/2014/main" id="{D6858E7F-F8F6-F645-B08A-5A0BB30DDA54}"/>
              </a:ext>
            </a:extLst>
          </p:cNvPr>
          <p:cNvSpPr txBox="1">
            <a:spLocks/>
          </p:cNvSpPr>
          <p:nvPr/>
        </p:nvSpPr>
        <p:spPr>
          <a:xfrm>
            <a:off x="457200" y="1241767"/>
            <a:ext cx="8229600" cy="773112"/>
          </a:xfrm>
          <a:prstGeom prst="rect">
            <a:avLst/>
          </a:prstGeom>
        </p:spPr>
        <p:txBody>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GB" altLang="en-US" b="1" dirty="0">
                <a:ea typeface="ＭＳ Ｐゴシック" pitchFamily="34" charset="-128"/>
              </a:rPr>
              <a:t>Main questions?</a:t>
            </a:r>
            <a:endParaRPr lang="en-GB" b="1" dirty="0">
              <a:ea typeface="ＭＳ Ｐゴシック" pitchFamily="34" charset="-128"/>
            </a:endParaRPr>
          </a:p>
        </p:txBody>
      </p:sp>
    </p:spTree>
    <p:extLst>
      <p:ext uri="{BB962C8B-B14F-4D97-AF65-F5344CB8AC3E}">
        <p14:creationId xmlns:p14="http://schemas.microsoft.com/office/powerpoint/2010/main" val="172271459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60</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60</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eaLnBrk="1" hangingPunct="1">
              <a:lnSpc>
                <a:spcPct val="80000"/>
              </a:lnSpc>
            </a:pPr>
            <a:r>
              <a:rPr lang="en-GB" sz="3200" dirty="0"/>
              <a:t>Refresher on the Budapest Convention and International Cooperation Tools</a:t>
            </a:r>
          </a:p>
        </p:txBody>
      </p:sp>
      <p:pic>
        <p:nvPicPr>
          <p:cNvPr id="17" name="Picture 4"/>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pic>
        <p:nvPicPr>
          <p:cNvPr id="11" name="Picture 10">
            <a:extLst>
              <a:ext uri="{FF2B5EF4-FFF2-40B4-BE49-F238E27FC236}">
                <a16:creationId xmlns:a16="http://schemas.microsoft.com/office/drawing/2014/main" id="{6C59456A-02DA-0F46-BF32-314184E697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06029" y="2029522"/>
            <a:ext cx="3731941" cy="2798956"/>
          </a:xfrm>
          <a:prstGeom prst="rect">
            <a:avLst/>
          </a:prstGeom>
        </p:spPr>
      </p:pic>
    </p:spTree>
    <p:extLst>
      <p:ext uri="{BB962C8B-B14F-4D97-AF65-F5344CB8AC3E}">
        <p14:creationId xmlns:p14="http://schemas.microsoft.com/office/powerpoint/2010/main" val="6839152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Refreshing what we have learned</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Title 1">
            <a:extLst>
              <a:ext uri="{FF2B5EF4-FFF2-40B4-BE49-F238E27FC236}">
                <a16:creationId xmlns:a16="http://schemas.microsoft.com/office/drawing/2014/main" id="{D6858E7F-F8F6-F645-B08A-5A0BB30DDA54}"/>
              </a:ext>
            </a:extLst>
          </p:cNvPr>
          <p:cNvSpPr txBox="1">
            <a:spLocks/>
          </p:cNvSpPr>
          <p:nvPr/>
        </p:nvSpPr>
        <p:spPr>
          <a:xfrm>
            <a:off x="457200" y="1296103"/>
            <a:ext cx="8229600" cy="773112"/>
          </a:xfrm>
          <a:prstGeom prst="rect">
            <a:avLst/>
          </a:prstGeom>
        </p:spPr>
        <p:txBody>
          <a:bodyPr/>
          <a:lstStyle>
            <a:lvl1pPr algn="ctr" defTabSz="457200" rtl="0" eaLnBrk="0" fontAlgn="base" hangingPunct="0">
              <a:spcBef>
                <a:spcPct val="0"/>
              </a:spcBef>
              <a:spcAft>
                <a:spcPct val="0"/>
              </a:spcAft>
              <a:defRPr sz="4400" kern="1200">
                <a:solidFill>
                  <a:schemeClr val="tx1"/>
                </a:solidFill>
                <a:latin typeface="+mj-lt"/>
                <a:ea typeface="ＭＳ Ｐゴシック" pitchFamily="-65" charset="-128"/>
                <a:cs typeface="ＭＳ Ｐゴシック" pitchFamily="-65" charset="-128"/>
              </a:defRPr>
            </a:lvl1pPr>
            <a:lvl2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2pPr>
            <a:lvl3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3pPr>
            <a:lvl4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4pPr>
            <a:lvl5pPr algn="ctr" defTabSz="457200" rtl="0" eaLnBrk="0" fontAlgn="base" hangingPunct="0">
              <a:spcBef>
                <a:spcPct val="0"/>
              </a:spcBef>
              <a:spcAft>
                <a:spcPct val="0"/>
              </a:spcAft>
              <a:defRPr sz="4400">
                <a:solidFill>
                  <a:schemeClr val="tx1"/>
                </a:solidFill>
                <a:latin typeface="Calibri" pitchFamily="34" charset="0"/>
                <a:ea typeface="ＭＳ Ｐゴシック" pitchFamily="-65" charset="-128"/>
                <a:cs typeface="ＭＳ Ｐゴシック" pitchFamily="-65" charset="-128"/>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GB" altLang="en-US" sz="3200" b="1" dirty="0">
                <a:ea typeface="ＭＳ Ｐゴシック" pitchFamily="34" charset="-128"/>
              </a:rPr>
              <a:t>Examples of International Responses</a:t>
            </a:r>
            <a:endParaRPr lang="en-GB" sz="3200" b="1" dirty="0">
              <a:ea typeface="ＭＳ Ｐゴシック" pitchFamily="34" charset="-128"/>
            </a:endParaRPr>
          </a:p>
        </p:txBody>
      </p:sp>
      <p:pic>
        <p:nvPicPr>
          <p:cNvPr id="19" name="Picture 18">
            <a:extLst>
              <a:ext uri="{FF2B5EF4-FFF2-40B4-BE49-F238E27FC236}">
                <a16:creationId xmlns:a16="http://schemas.microsoft.com/office/drawing/2014/main" id="{8DE4B5C6-8866-BF41-B8D6-B4E44EAEB9B5}"/>
              </a:ext>
            </a:extLst>
          </p:cNvPr>
          <p:cNvPicPr>
            <a:picLocks noChangeAspect="1"/>
          </p:cNvPicPr>
          <p:nvPr/>
        </p:nvPicPr>
        <p:blipFill>
          <a:blip r:embed="rId4"/>
          <a:stretch>
            <a:fillRect/>
          </a:stretch>
        </p:blipFill>
        <p:spPr>
          <a:xfrm>
            <a:off x="6280176" y="1971204"/>
            <a:ext cx="2534089" cy="2027271"/>
          </a:xfrm>
          <a:prstGeom prst="rect">
            <a:avLst/>
          </a:prstGeom>
        </p:spPr>
      </p:pic>
      <p:pic>
        <p:nvPicPr>
          <p:cNvPr id="21" name="Picture 20">
            <a:extLst>
              <a:ext uri="{FF2B5EF4-FFF2-40B4-BE49-F238E27FC236}">
                <a16:creationId xmlns:a16="http://schemas.microsoft.com/office/drawing/2014/main" id="{1A248CB5-0275-C54D-AD06-F9FD87B58A6B}"/>
              </a:ext>
            </a:extLst>
          </p:cNvPr>
          <p:cNvPicPr>
            <a:picLocks noChangeAspect="1"/>
          </p:cNvPicPr>
          <p:nvPr/>
        </p:nvPicPr>
        <p:blipFill>
          <a:blip r:embed="rId5"/>
          <a:stretch>
            <a:fillRect/>
          </a:stretch>
        </p:blipFill>
        <p:spPr>
          <a:xfrm>
            <a:off x="329735" y="2168077"/>
            <a:ext cx="2379916" cy="1580820"/>
          </a:xfrm>
          <a:prstGeom prst="rect">
            <a:avLst/>
          </a:prstGeom>
        </p:spPr>
      </p:pic>
      <p:pic>
        <p:nvPicPr>
          <p:cNvPr id="27" name="Picture 26">
            <a:extLst>
              <a:ext uri="{FF2B5EF4-FFF2-40B4-BE49-F238E27FC236}">
                <a16:creationId xmlns:a16="http://schemas.microsoft.com/office/drawing/2014/main" id="{8B1B623D-4E04-7849-9D5C-5B7171969F4D}"/>
              </a:ext>
            </a:extLst>
          </p:cNvPr>
          <p:cNvPicPr>
            <a:picLocks noChangeAspect="1"/>
          </p:cNvPicPr>
          <p:nvPr/>
        </p:nvPicPr>
        <p:blipFill>
          <a:blip r:embed="rId6"/>
          <a:stretch>
            <a:fillRect/>
          </a:stretch>
        </p:blipFill>
        <p:spPr>
          <a:xfrm>
            <a:off x="390370" y="4069722"/>
            <a:ext cx="2258646" cy="2258646"/>
          </a:xfrm>
          <a:prstGeom prst="rect">
            <a:avLst/>
          </a:prstGeom>
        </p:spPr>
      </p:pic>
      <p:pic>
        <p:nvPicPr>
          <p:cNvPr id="28" name="Picture 27">
            <a:extLst>
              <a:ext uri="{FF2B5EF4-FFF2-40B4-BE49-F238E27FC236}">
                <a16:creationId xmlns:a16="http://schemas.microsoft.com/office/drawing/2014/main" id="{3A6F8094-8854-3C45-8713-5EFBCA089F57}"/>
              </a:ext>
            </a:extLst>
          </p:cNvPr>
          <p:cNvPicPr>
            <a:picLocks noChangeAspect="1"/>
          </p:cNvPicPr>
          <p:nvPr/>
        </p:nvPicPr>
        <p:blipFill>
          <a:blip r:embed="rId7"/>
          <a:stretch>
            <a:fillRect/>
          </a:stretch>
        </p:blipFill>
        <p:spPr>
          <a:xfrm>
            <a:off x="6374850" y="4222076"/>
            <a:ext cx="2344740" cy="2106292"/>
          </a:xfrm>
          <a:prstGeom prst="rect">
            <a:avLst/>
          </a:prstGeom>
        </p:spPr>
      </p:pic>
      <p:pic>
        <p:nvPicPr>
          <p:cNvPr id="29" name="Picture 28">
            <a:extLst>
              <a:ext uri="{FF2B5EF4-FFF2-40B4-BE49-F238E27FC236}">
                <a16:creationId xmlns:a16="http://schemas.microsoft.com/office/drawing/2014/main" id="{E82DE7AF-59DC-6643-BD72-29349B227678}"/>
              </a:ext>
            </a:extLst>
          </p:cNvPr>
          <p:cNvPicPr>
            <a:picLocks noChangeAspect="1"/>
          </p:cNvPicPr>
          <p:nvPr/>
        </p:nvPicPr>
        <p:blipFill>
          <a:blip r:embed="rId8"/>
          <a:stretch>
            <a:fillRect/>
          </a:stretch>
        </p:blipFill>
        <p:spPr>
          <a:xfrm>
            <a:off x="3382041" y="2168077"/>
            <a:ext cx="2379916" cy="1580820"/>
          </a:xfrm>
          <a:prstGeom prst="rect">
            <a:avLst/>
          </a:prstGeom>
        </p:spPr>
      </p:pic>
      <p:pic>
        <p:nvPicPr>
          <p:cNvPr id="30" name="Picture 29">
            <a:extLst>
              <a:ext uri="{FF2B5EF4-FFF2-40B4-BE49-F238E27FC236}">
                <a16:creationId xmlns:a16="http://schemas.microsoft.com/office/drawing/2014/main" id="{43672656-6FE7-8B45-92E7-B0C651520F0D}"/>
              </a:ext>
            </a:extLst>
          </p:cNvPr>
          <p:cNvPicPr>
            <a:picLocks noChangeAspect="1"/>
          </p:cNvPicPr>
          <p:nvPr/>
        </p:nvPicPr>
        <p:blipFill>
          <a:blip r:embed="rId9"/>
          <a:stretch>
            <a:fillRect/>
          </a:stretch>
        </p:blipFill>
        <p:spPr>
          <a:xfrm>
            <a:off x="3442677" y="4166246"/>
            <a:ext cx="2258645" cy="2065598"/>
          </a:xfrm>
          <a:prstGeom prst="rect">
            <a:avLst/>
          </a:prstGeom>
        </p:spPr>
      </p:pic>
    </p:spTree>
    <p:extLst>
      <p:ext uri="{BB962C8B-B14F-4D97-AF65-F5344CB8AC3E}">
        <p14:creationId xmlns:p14="http://schemas.microsoft.com/office/powerpoint/2010/main" val="15691680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8</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8</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INTERPOL</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243664" y="1001915"/>
            <a:ext cx="4067216" cy="5755422"/>
          </a:xfrm>
          <a:prstGeom prst="rect">
            <a:avLst/>
          </a:prstGeom>
        </p:spPr>
        <p:txBody>
          <a:bodyPr wrap="square">
            <a:spAutoFit/>
          </a:bodyPr>
          <a:lstStyle/>
          <a:p>
            <a:pPr marL="342900" indent="-342900">
              <a:buFont typeface="Wingdings" pitchFamily="2" charset="2"/>
              <a:buChar char="Ø"/>
            </a:pPr>
            <a:r>
              <a:rPr lang="en-GB" sz="2200" b="1" dirty="0"/>
              <a:t>194 members </a:t>
            </a:r>
            <a:r>
              <a:rPr lang="en-GB" sz="2200" dirty="0"/>
              <a:t>(as of 2020)</a:t>
            </a:r>
          </a:p>
          <a:p>
            <a:r>
              <a:rPr lang="en-GB" sz="2200" dirty="0"/>
              <a:t>Law enforcement agencies </a:t>
            </a:r>
          </a:p>
          <a:p>
            <a:r>
              <a:rPr lang="en-GB" sz="2200" dirty="0"/>
              <a:t>from all over the world - all the continents;</a:t>
            </a:r>
          </a:p>
          <a:p>
            <a:endParaRPr lang="en-GB" sz="2200" dirty="0"/>
          </a:p>
          <a:p>
            <a:pPr marL="342900" indent="-342900" algn="just" eaLnBrk="1" fontAlgn="auto" hangingPunct="1">
              <a:spcAft>
                <a:spcPts val="0"/>
              </a:spcAft>
              <a:buFont typeface="Wingdings" pitchFamily="2" charset="2"/>
              <a:buChar char="ü"/>
              <a:defRPr/>
            </a:pPr>
            <a:r>
              <a:rPr lang="en-US" altLang="en-US" sz="2200" b="1" dirty="0"/>
              <a:t>one of three INTERPOL Crime </a:t>
            </a:r>
            <a:r>
              <a:rPr lang="en-US" altLang="en-US" sz="2200" b="1" dirty="0" err="1"/>
              <a:t>Programmes</a:t>
            </a:r>
            <a:r>
              <a:rPr lang="en-US" altLang="en-US" sz="2200" b="1" dirty="0"/>
              <a:t> focus on </a:t>
            </a:r>
            <a:r>
              <a:rPr lang="en-US" altLang="en-US" sz="2200" dirty="0"/>
              <a:t>Cybercrime with emphasis on the Darknet and Cryptocurrencies, including digital evidence, malicious domains, ransomware, data-harvesting malware, botnets, crypto-jacking and more.</a:t>
            </a:r>
            <a:endParaRPr lang="en-GB" sz="2200" dirty="0"/>
          </a:p>
          <a:p>
            <a:pPr marL="0" indent="0" eaLnBrk="1" hangingPunct="1">
              <a:lnSpc>
                <a:spcPct val="80000"/>
              </a:lnSpc>
              <a:buNone/>
            </a:pPr>
            <a:endParaRPr lang="en-GB" sz="2000" dirty="0"/>
          </a:p>
        </p:txBody>
      </p:sp>
      <p:sp>
        <p:nvSpPr>
          <p:cNvPr id="6" name="Rectangle 5">
            <a:extLst>
              <a:ext uri="{FF2B5EF4-FFF2-40B4-BE49-F238E27FC236}">
                <a16:creationId xmlns:a16="http://schemas.microsoft.com/office/drawing/2014/main" id="{524B6456-681F-2F44-A01A-AD3514E81BD2}"/>
              </a:ext>
            </a:extLst>
          </p:cNvPr>
          <p:cNvSpPr/>
          <p:nvPr/>
        </p:nvSpPr>
        <p:spPr>
          <a:xfrm>
            <a:off x="4732127" y="1166842"/>
            <a:ext cx="4572000" cy="3139321"/>
          </a:xfrm>
          <a:prstGeom prst="rect">
            <a:avLst/>
          </a:prstGeom>
        </p:spPr>
        <p:txBody>
          <a:bodyPr>
            <a:spAutoFit/>
          </a:bodyPr>
          <a:lstStyle/>
          <a:p>
            <a:pPr marL="342900" indent="-342900">
              <a:buFont typeface="Wingdings" pitchFamily="2" charset="2"/>
              <a:buChar char="ü"/>
            </a:pPr>
            <a:r>
              <a:rPr lang="en-GB" sz="2200" dirty="0"/>
              <a:t>	</a:t>
            </a:r>
            <a:r>
              <a:rPr lang="en-GB" sz="2200" b="1" dirty="0"/>
              <a:t>Objective</a:t>
            </a:r>
            <a:r>
              <a:rPr lang="en-GB" sz="2200" dirty="0"/>
              <a:t>:</a:t>
            </a:r>
          </a:p>
          <a:p>
            <a:pPr marL="800100" lvl="1" indent="-342900">
              <a:buFont typeface="Arial" panose="020B0604020202020204" pitchFamily="34" charset="0"/>
              <a:buChar char="•"/>
            </a:pPr>
            <a:r>
              <a:rPr lang="en-GB" sz="2200" dirty="0"/>
              <a:t>to enhance and facilitate international police cooperation</a:t>
            </a:r>
          </a:p>
          <a:p>
            <a:pPr marL="800100" lvl="1" indent="-342900">
              <a:buFont typeface="Arial" panose="020B0604020202020204" pitchFamily="34" charset="0"/>
              <a:buChar char="•"/>
            </a:pPr>
            <a:r>
              <a:rPr lang="en-GB" sz="2200" dirty="0"/>
              <a:t>to organise a global police communication system </a:t>
            </a:r>
          </a:p>
          <a:p>
            <a:pPr marL="800100" lvl="1" indent="-342900">
              <a:buFont typeface="Arial" panose="020B0604020202020204" pitchFamily="34" charset="0"/>
              <a:buChar char="•"/>
            </a:pPr>
            <a:r>
              <a:rPr lang="en-GB" sz="2200" dirty="0"/>
              <a:t>to develop specific databases and police information analyses</a:t>
            </a:r>
          </a:p>
        </p:txBody>
      </p:sp>
      <p:pic>
        <p:nvPicPr>
          <p:cNvPr id="12" name="Picture 11">
            <a:extLst>
              <a:ext uri="{FF2B5EF4-FFF2-40B4-BE49-F238E27FC236}">
                <a16:creationId xmlns:a16="http://schemas.microsoft.com/office/drawing/2014/main" id="{4E8AD6AD-745A-7748-847F-9D5A1B6BE391}"/>
              </a:ext>
            </a:extLst>
          </p:cNvPr>
          <p:cNvPicPr>
            <a:picLocks noChangeAspect="1"/>
          </p:cNvPicPr>
          <p:nvPr/>
        </p:nvPicPr>
        <p:blipFill>
          <a:blip r:embed="rId4"/>
          <a:stretch>
            <a:fillRect/>
          </a:stretch>
        </p:blipFill>
        <p:spPr>
          <a:xfrm>
            <a:off x="5474650" y="4401505"/>
            <a:ext cx="3324692" cy="1874323"/>
          </a:xfrm>
          <a:prstGeom prst="rect">
            <a:avLst/>
          </a:prstGeom>
        </p:spPr>
      </p:pic>
    </p:spTree>
    <p:extLst>
      <p:ext uri="{BB962C8B-B14F-4D97-AF65-F5344CB8AC3E}">
        <p14:creationId xmlns:p14="http://schemas.microsoft.com/office/powerpoint/2010/main" val="20501244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6409184" y="6495281"/>
            <a:ext cx="2133600" cy="365125"/>
          </a:xfrm>
        </p:spPr>
        <p:txBody>
          <a:bodyPr/>
          <a:lstStyle/>
          <a:p>
            <a:fld id="{B517EF97-6CC0-48A9-BC0E-433EC7B55211}" type="slidenum">
              <a:rPr lang="en-GB" smtClean="0"/>
              <a:pPr/>
              <a:t>9</a:t>
            </a:fld>
            <a:endParaRPr lang="en-GB" dirty="0"/>
          </a:p>
        </p:txBody>
      </p:sp>
      <p:sp>
        <p:nvSpPr>
          <p:cNvPr id="3" name="TextBox 2"/>
          <p:cNvSpPr txBox="1"/>
          <p:nvPr/>
        </p:nvSpPr>
        <p:spPr>
          <a:xfrm>
            <a:off x="88522" y="6557282"/>
            <a:ext cx="3672408" cy="400110"/>
          </a:xfrm>
          <a:prstGeom prst="rect">
            <a:avLst/>
          </a:prstGeom>
          <a:noFill/>
        </p:spPr>
        <p:txBody>
          <a:bodyPr wrap="square" rtlCol="0">
            <a:spAutoFit/>
          </a:bodyPr>
          <a:lstStyle/>
          <a:p>
            <a:r>
              <a:rPr lang="en-GB" sz="2000" b="1" dirty="0">
                <a:solidFill>
                  <a:schemeClr val="bg1"/>
                </a:solidFill>
                <a:latin typeface="Segoe UI" pitchFamily="34" charset="0"/>
                <a:ea typeface="Segoe UI" pitchFamily="34" charset="0"/>
                <a:cs typeface="Segoe UI" pitchFamily="34" charset="0"/>
              </a:rPr>
              <a:t>www.coe.int/cybercrime</a:t>
            </a:r>
          </a:p>
        </p:txBody>
      </p:sp>
      <p:sp>
        <p:nvSpPr>
          <p:cNvPr id="4" name="Slide Number Placeholder 4"/>
          <p:cNvSpPr txBox="1">
            <a:spLocks/>
          </p:cNvSpPr>
          <p:nvPr/>
        </p:nvSpPr>
        <p:spPr>
          <a:xfrm>
            <a:off x="8532440" y="6521212"/>
            <a:ext cx="490016" cy="436180"/>
          </a:xfrm>
          <a:prstGeom prst="rect">
            <a:avLst/>
          </a:prstGeom>
        </p:spPr>
        <p:txBody>
          <a:bodyPr vert="horz" lIns="91440" tIns="45720" rIns="91440" bIns="45720" rtlCol="0" anchor="ctr"/>
          <a:lstStyle>
            <a:defPPr>
              <a:defRPr lang="de-DE"/>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517EF97-6CC0-48A9-BC0E-433EC7B55211}" type="slidenum">
              <a:rPr lang="en-GB" smtClean="0">
                <a:solidFill>
                  <a:schemeClr val="tx1"/>
                </a:solidFill>
              </a:rPr>
              <a:pPr/>
              <a:t>9</a:t>
            </a:fld>
            <a:endParaRPr lang="en-GB" dirty="0">
              <a:solidFill>
                <a:schemeClr val="tx1"/>
              </a:solidFill>
            </a:endParaRPr>
          </a:p>
        </p:txBody>
      </p:sp>
      <p:sp>
        <p:nvSpPr>
          <p:cNvPr id="13" name="Rectangle 12"/>
          <p:cNvSpPr/>
          <p:nvPr/>
        </p:nvSpPr>
        <p:spPr>
          <a:xfrm>
            <a:off x="0" y="6553200"/>
            <a:ext cx="9144000" cy="363732"/>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4"/>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GB"/>
          </a:p>
        </p:txBody>
      </p:sp>
      <p:sp>
        <p:nvSpPr>
          <p:cNvPr id="15" name="Rectangle 14"/>
          <p:cNvSpPr/>
          <p:nvPr/>
        </p:nvSpPr>
        <p:spPr>
          <a:xfrm>
            <a:off x="0" y="-27384"/>
            <a:ext cx="9144000" cy="921588"/>
          </a:xfrm>
          <a:prstGeom prst="rect">
            <a:avLst/>
          </a:prstGeom>
          <a:solidFill>
            <a:srgbClr val="2F61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GB" sz="3200" b="1" dirty="0">
                <a:ea typeface="ＭＳ Ｐゴシック" pitchFamily="34" charset="-128"/>
              </a:rPr>
              <a:t>European Union</a:t>
            </a:r>
            <a:br>
              <a:rPr lang="en-GB" sz="3200" b="1" dirty="0">
                <a:ea typeface="ＭＳ Ｐゴシック" pitchFamily="34" charset="-128"/>
              </a:rPr>
            </a:br>
            <a:r>
              <a:rPr lang="en-GB" sz="3200" b="1" dirty="0">
                <a:ea typeface="ＭＳ Ｐゴシック" pitchFamily="34" charset="-128"/>
              </a:rPr>
              <a:t>24/7 Contact Point Network</a:t>
            </a:r>
            <a:endParaRPr lang="en-GB" sz="3200" dirty="0"/>
          </a:p>
        </p:txBody>
      </p:sp>
      <p:pic>
        <p:nvPicPr>
          <p:cNvPr id="17"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7384"/>
            <a:ext cx="1064938" cy="9000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8" name="TextBox 17"/>
          <p:cNvSpPr txBox="1"/>
          <p:nvPr/>
        </p:nvSpPr>
        <p:spPr>
          <a:xfrm>
            <a:off x="6279791" y="6457858"/>
            <a:ext cx="3024336" cy="430887"/>
          </a:xfrm>
          <a:prstGeom prst="rect">
            <a:avLst/>
          </a:prstGeom>
          <a:noFill/>
        </p:spPr>
        <p:txBody>
          <a:bodyPr wrap="square" rtlCol="0">
            <a:spAutoFit/>
          </a:bodyPr>
          <a:lstStyle/>
          <a:p>
            <a:r>
              <a:rPr lang="en-GB" sz="2200" b="1" dirty="0">
                <a:solidFill>
                  <a:schemeClr val="bg1"/>
                </a:solidFill>
                <a:latin typeface="Arial Narrow" panose="020B0606020202030204" pitchFamily="34" charset="0"/>
              </a:rPr>
              <a:t>www.coe.int/cybercrime</a:t>
            </a:r>
          </a:p>
        </p:txBody>
      </p:sp>
      <p:sp>
        <p:nvSpPr>
          <p:cNvPr id="5" name="Rectangle 4">
            <a:extLst>
              <a:ext uri="{FF2B5EF4-FFF2-40B4-BE49-F238E27FC236}">
                <a16:creationId xmlns:a16="http://schemas.microsoft.com/office/drawing/2014/main" id="{7FA81925-418B-D44C-9255-2AEBBFBC0ADA}"/>
              </a:ext>
            </a:extLst>
          </p:cNvPr>
          <p:cNvSpPr/>
          <p:nvPr/>
        </p:nvSpPr>
        <p:spPr>
          <a:xfrm>
            <a:off x="88523" y="1141322"/>
            <a:ext cx="4431646" cy="2123658"/>
          </a:xfrm>
          <a:prstGeom prst="rect">
            <a:avLst/>
          </a:prstGeom>
        </p:spPr>
        <p:txBody>
          <a:bodyPr wrap="square">
            <a:spAutoFit/>
          </a:bodyPr>
          <a:lstStyle/>
          <a:p>
            <a:pPr marL="342900" indent="-342900" algn="just">
              <a:buFont typeface="Wingdings" pitchFamily="2" charset="2"/>
              <a:buChar char="Ø"/>
            </a:pPr>
            <a:r>
              <a:rPr lang="en-GB" sz="2200" b="1" dirty="0"/>
              <a:t>Council Framework Decision </a:t>
            </a:r>
            <a:r>
              <a:rPr lang="en-GB" sz="2200" dirty="0"/>
              <a:t>2005/222/JHA of 24 February 2005 (Official Journal of the European Union L 69/67, from 16.3.2005) on attacks against information systems</a:t>
            </a:r>
          </a:p>
        </p:txBody>
      </p:sp>
      <p:sp>
        <p:nvSpPr>
          <p:cNvPr id="6" name="Rectangle 5">
            <a:extLst>
              <a:ext uri="{FF2B5EF4-FFF2-40B4-BE49-F238E27FC236}">
                <a16:creationId xmlns:a16="http://schemas.microsoft.com/office/drawing/2014/main" id="{524B6456-681F-2F44-A01A-AD3514E81BD2}"/>
              </a:ext>
            </a:extLst>
          </p:cNvPr>
          <p:cNvSpPr/>
          <p:nvPr/>
        </p:nvSpPr>
        <p:spPr>
          <a:xfrm>
            <a:off x="4590811" y="1162910"/>
            <a:ext cx="4431645" cy="3139321"/>
          </a:xfrm>
          <a:prstGeom prst="rect">
            <a:avLst/>
          </a:prstGeom>
        </p:spPr>
        <p:txBody>
          <a:bodyPr wrap="square">
            <a:spAutoFit/>
          </a:bodyPr>
          <a:lstStyle/>
          <a:p>
            <a:pPr marL="342900" indent="-342900" algn="just">
              <a:buFont typeface="Wingdings" pitchFamily="2" charset="2"/>
              <a:buChar char="ü"/>
            </a:pPr>
            <a:r>
              <a:rPr lang="en-GB" sz="2200" b="1" dirty="0"/>
              <a:t>Article 11, 1 of the Framework Decision states </a:t>
            </a:r>
            <a:r>
              <a:rPr lang="en-GB" sz="2200" dirty="0"/>
              <a:t>that all European Union Member States </a:t>
            </a:r>
            <a:r>
              <a:rPr lang="en-GB" altLang="en-US" sz="2200" dirty="0"/>
              <a:t>“</a:t>
            </a:r>
            <a:r>
              <a:rPr lang="en-GB" altLang="ja-JP" sz="2200" i="1" dirty="0"/>
              <a:t>shall ensure that they make use of the existing network of operational points of contact available 24 hours a day and seven days a week</a:t>
            </a:r>
            <a:r>
              <a:rPr lang="en-GB" altLang="en-US" sz="2200" dirty="0"/>
              <a:t>”</a:t>
            </a:r>
            <a:endParaRPr lang="en-GB" sz="2200" dirty="0"/>
          </a:p>
        </p:txBody>
      </p:sp>
      <p:pic>
        <p:nvPicPr>
          <p:cNvPr id="12" name="Picture 11">
            <a:extLst>
              <a:ext uri="{FF2B5EF4-FFF2-40B4-BE49-F238E27FC236}">
                <a16:creationId xmlns:a16="http://schemas.microsoft.com/office/drawing/2014/main" id="{6435E07B-CA9D-154E-A83C-E081219191FF}"/>
              </a:ext>
            </a:extLst>
          </p:cNvPr>
          <p:cNvPicPr>
            <a:picLocks noChangeAspect="1"/>
          </p:cNvPicPr>
          <p:nvPr/>
        </p:nvPicPr>
        <p:blipFill>
          <a:blip r:embed="rId4"/>
          <a:stretch>
            <a:fillRect/>
          </a:stretch>
        </p:blipFill>
        <p:spPr>
          <a:xfrm>
            <a:off x="2774271" y="4302231"/>
            <a:ext cx="3633080" cy="2048179"/>
          </a:xfrm>
          <a:prstGeom prst="rect">
            <a:avLst/>
          </a:prstGeom>
        </p:spPr>
      </p:pic>
    </p:spTree>
    <p:extLst>
      <p:ext uri="{BB962C8B-B14F-4D97-AF65-F5344CB8AC3E}">
        <p14:creationId xmlns:p14="http://schemas.microsoft.com/office/powerpoint/2010/main" val="118904691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12805</TotalTime>
  <Words>9537</Words>
  <Application>Microsoft Office PowerPoint</Application>
  <PresentationFormat>On-screen Show (4:3)</PresentationFormat>
  <Paragraphs>929</Paragraphs>
  <Slides>60</Slides>
  <Notes>46</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60</vt:i4>
      </vt:variant>
    </vt:vector>
  </HeadingPairs>
  <TitlesOfParts>
    <vt:vector size="69" baseType="lpstr">
      <vt:lpstr>Arial</vt:lpstr>
      <vt:lpstr>Arial Narrow</vt:lpstr>
      <vt:lpstr>Arial,Bold</vt:lpstr>
      <vt:lpstr>Calibri</vt:lpstr>
      <vt:lpstr>Segoe UI</vt:lpstr>
      <vt:lpstr>Times New Roman</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Technology Risk Limited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Introductory Cybercrime Training for Judges and Prosecutors</dc:title>
  <dc:creator>Nigel Jones</dc:creator>
  <cp:lastModifiedBy>Gio Jo</cp:lastModifiedBy>
  <cp:revision>275</cp:revision>
  <dcterms:created xsi:type="dcterms:W3CDTF">2012-01-25T15:22:10Z</dcterms:created>
  <dcterms:modified xsi:type="dcterms:W3CDTF">2020-11-15T19:27:55Z</dcterms:modified>
</cp:coreProperties>
</file>