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1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5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6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78.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9"/>
  </p:notesMasterIdLst>
  <p:sldIdLst>
    <p:sldId id="355" r:id="rId2"/>
    <p:sldId id="567" r:id="rId3"/>
    <p:sldId id="568" r:id="rId4"/>
    <p:sldId id="569" r:id="rId5"/>
    <p:sldId id="1001" r:id="rId6"/>
    <p:sldId id="570" r:id="rId7"/>
    <p:sldId id="1003" r:id="rId8"/>
    <p:sldId id="997" r:id="rId9"/>
    <p:sldId id="973" r:id="rId10"/>
    <p:sldId id="974" r:id="rId11"/>
    <p:sldId id="957" r:id="rId12"/>
    <p:sldId id="1118" r:id="rId13"/>
    <p:sldId id="1117" r:id="rId14"/>
    <p:sldId id="806" r:id="rId15"/>
    <p:sldId id="1119" r:id="rId16"/>
    <p:sldId id="1120" r:id="rId17"/>
    <p:sldId id="998" r:id="rId18"/>
    <p:sldId id="325" r:id="rId19"/>
    <p:sldId id="923" r:id="rId20"/>
    <p:sldId id="924" r:id="rId21"/>
    <p:sldId id="925" r:id="rId22"/>
    <p:sldId id="1050" r:id="rId23"/>
    <p:sldId id="978" r:id="rId24"/>
    <p:sldId id="1051" r:id="rId25"/>
    <p:sldId id="926" r:id="rId26"/>
    <p:sldId id="979" r:id="rId27"/>
    <p:sldId id="927" r:id="rId28"/>
    <p:sldId id="928" r:id="rId29"/>
    <p:sldId id="929" r:id="rId30"/>
    <p:sldId id="930" r:id="rId31"/>
    <p:sldId id="931" r:id="rId32"/>
    <p:sldId id="932" r:id="rId33"/>
    <p:sldId id="933" r:id="rId34"/>
    <p:sldId id="1121" r:id="rId35"/>
    <p:sldId id="1122" r:id="rId36"/>
    <p:sldId id="980" r:id="rId37"/>
    <p:sldId id="934" r:id="rId38"/>
    <p:sldId id="935" r:id="rId39"/>
    <p:sldId id="936" r:id="rId40"/>
    <p:sldId id="937" r:id="rId41"/>
    <p:sldId id="939" r:id="rId42"/>
    <p:sldId id="938" r:id="rId43"/>
    <p:sldId id="981" r:id="rId44"/>
    <p:sldId id="940" r:id="rId45"/>
    <p:sldId id="941" r:id="rId46"/>
    <p:sldId id="942" r:id="rId47"/>
    <p:sldId id="1123" r:id="rId48"/>
    <p:sldId id="1124" r:id="rId49"/>
    <p:sldId id="982" r:id="rId50"/>
    <p:sldId id="943" r:id="rId51"/>
    <p:sldId id="945" r:id="rId52"/>
    <p:sldId id="946" r:id="rId53"/>
    <p:sldId id="947" r:id="rId54"/>
    <p:sldId id="944" r:id="rId55"/>
    <p:sldId id="948" r:id="rId56"/>
    <p:sldId id="983" r:id="rId57"/>
    <p:sldId id="949" r:id="rId58"/>
    <p:sldId id="958" r:id="rId59"/>
    <p:sldId id="959" r:id="rId60"/>
    <p:sldId id="1005" r:id="rId61"/>
    <p:sldId id="960" r:id="rId62"/>
    <p:sldId id="984" r:id="rId63"/>
    <p:sldId id="950" r:id="rId64"/>
    <p:sldId id="961" r:id="rId65"/>
    <p:sldId id="962" r:id="rId66"/>
    <p:sldId id="985" r:id="rId67"/>
    <p:sldId id="951" r:id="rId68"/>
    <p:sldId id="963" r:id="rId69"/>
    <p:sldId id="964" r:id="rId70"/>
    <p:sldId id="952" r:id="rId71"/>
    <p:sldId id="965" r:id="rId72"/>
    <p:sldId id="966" r:id="rId73"/>
    <p:sldId id="967" r:id="rId74"/>
    <p:sldId id="1125" r:id="rId75"/>
    <p:sldId id="1130" r:id="rId76"/>
    <p:sldId id="986" r:id="rId77"/>
    <p:sldId id="968" r:id="rId78"/>
    <p:sldId id="969" r:id="rId79"/>
    <p:sldId id="954" r:id="rId80"/>
    <p:sldId id="956" r:id="rId81"/>
    <p:sldId id="970" r:id="rId82"/>
    <p:sldId id="972" r:id="rId83"/>
    <p:sldId id="994" r:id="rId84"/>
    <p:sldId id="995" r:id="rId85"/>
    <p:sldId id="1126" r:id="rId86"/>
    <p:sldId id="1127" r:id="rId87"/>
    <p:sldId id="999" r:id="rId88"/>
    <p:sldId id="916" r:id="rId89"/>
    <p:sldId id="921" r:id="rId90"/>
    <p:sldId id="1129" r:id="rId91"/>
    <p:sldId id="1128" r:id="rId92"/>
    <p:sldId id="914" r:id="rId93"/>
    <p:sldId id="919" r:id="rId94"/>
    <p:sldId id="1052" r:id="rId95"/>
    <p:sldId id="915" r:id="rId96"/>
    <p:sldId id="920" r:id="rId97"/>
    <p:sldId id="987" r:id="rId98"/>
    <p:sldId id="877" r:id="rId99"/>
    <p:sldId id="878" r:id="rId100"/>
    <p:sldId id="879" r:id="rId101"/>
    <p:sldId id="880" r:id="rId102"/>
    <p:sldId id="881" r:id="rId103"/>
    <p:sldId id="882" r:id="rId104"/>
    <p:sldId id="883" r:id="rId105"/>
    <p:sldId id="886" r:id="rId106"/>
    <p:sldId id="889" r:id="rId107"/>
    <p:sldId id="890" r:id="rId108"/>
    <p:sldId id="988" r:id="rId109"/>
    <p:sldId id="887" r:id="rId110"/>
    <p:sldId id="836" r:id="rId111"/>
    <p:sldId id="888" r:id="rId112"/>
    <p:sldId id="837" r:id="rId113"/>
    <p:sldId id="1053" r:id="rId114"/>
    <p:sldId id="838" r:id="rId115"/>
    <p:sldId id="839" r:id="rId116"/>
    <p:sldId id="840" r:id="rId117"/>
    <p:sldId id="1131" r:id="rId118"/>
    <p:sldId id="1132" r:id="rId119"/>
    <p:sldId id="989" r:id="rId120"/>
    <p:sldId id="992" r:id="rId121"/>
    <p:sldId id="892" r:id="rId122"/>
    <p:sldId id="893" r:id="rId123"/>
    <p:sldId id="894" r:id="rId124"/>
    <p:sldId id="895" r:id="rId125"/>
    <p:sldId id="897" r:id="rId126"/>
    <p:sldId id="898" r:id="rId127"/>
    <p:sldId id="899" r:id="rId128"/>
    <p:sldId id="896" r:id="rId129"/>
    <p:sldId id="1011" r:id="rId130"/>
    <p:sldId id="991" r:id="rId131"/>
    <p:sldId id="900" r:id="rId132"/>
    <p:sldId id="901" r:id="rId133"/>
    <p:sldId id="902" r:id="rId134"/>
    <p:sldId id="903" r:id="rId135"/>
    <p:sldId id="1054" r:id="rId136"/>
    <p:sldId id="904" r:id="rId137"/>
    <p:sldId id="906" r:id="rId138"/>
    <p:sldId id="1006" r:id="rId139"/>
    <p:sldId id="1007" r:id="rId140"/>
    <p:sldId id="993" r:id="rId141"/>
    <p:sldId id="907" r:id="rId142"/>
    <p:sldId id="908" r:id="rId143"/>
    <p:sldId id="909" r:id="rId144"/>
    <p:sldId id="910" r:id="rId145"/>
    <p:sldId id="1010" r:id="rId146"/>
    <p:sldId id="911" r:id="rId147"/>
    <p:sldId id="912" r:id="rId148"/>
    <p:sldId id="913" r:id="rId149"/>
    <p:sldId id="1008" r:id="rId150"/>
    <p:sldId id="1009" r:id="rId151"/>
    <p:sldId id="1134" r:id="rId152"/>
    <p:sldId id="1133" r:id="rId153"/>
    <p:sldId id="735" r:id="rId154"/>
    <p:sldId id="573" r:id="rId155"/>
    <p:sldId id="574" r:id="rId156"/>
    <p:sldId id="738" r:id="rId157"/>
    <p:sldId id="739" r:id="rId158"/>
    <p:sldId id="740" r:id="rId159"/>
    <p:sldId id="741" r:id="rId160"/>
    <p:sldId id="742" r:id="rId161"/>
    <p:sldId id="736" r:id="rId162"/>
    <p:sldId id="737" r:id="rId163"/>
    <p:sldId id="1056" r:id="rId164"/>
    <p:sldId id="1137" r:id="rId165"/>
    <p:sldId id="1136" r:id="rId166"/>
    <p:sldId id="586" r:id="rId167"/>
    <p:sldId id="587" r:id="rId168"/>
    <p:sldId id="588" r:id="rId169"/>
    <p:sldId id="553" r:id="rId170"/>
    <p:sldId id="799" r:id="rId171"/>
    <p:sldId id="800" r:id="rId172"/>
    <p:sldId id="801" r:id="rId173"/>
    <p:sldId id="356" r:id="rId174"/>
    <p:sldId id="357" r:id="rId175"/>
    <p:sldId id="589" r:id="rId176"/>
    <p:sldId id="590" r:id="rId177"/>
    <p:sldId id="807" r:id="rId178"/>
    <p:sldId id="809" r:id="rId179"/>
    <p:sldId id="810" r:id="rId180"/>
    <p:sldId id="1055" r:id="rId181"/>
    <p:sldId id="813" r:id="rId182"/>
    <p:sldId id="1138" r:id="rId183"/>
    <p:sldId id="1139" r:id="rId184"/>
    <p:sldId id="609" r:id="rId185"/>
    <p:sldId id="616" r:id="rId186"/>
    <p:sldId id="1000" r:id="rId187"/>
    <p:sldId id="619" r:id="rId18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044C57-F895-49C2-849D-C773AD8E9E57}" v="46" dt="2020-08-18T19:41:22.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72487" autoAdjust="0"/>
  </p:normalViewPr>
  <p:slideViewPr>
    <p:cSldViewPr snapToGrid="0" snapToObjects="1">
      <p:cViewPr varScale="1">
        <p:scale>
          <a:sx n="83" d="100"/>
          <a:sy n="83" d="100"/>
        </p:scale>
        <p:origin x="2670" y="96"/>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microsoft.com/office/2015/10/relationships/revisionInfo" Target="revisionInfo.xml"/><Relationship Id="rId190"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bas Lotia" userId="ad9ba4c96dec1068" providerId="LiveId" clId="{2F044C57-F895-49C2-849D-C773AD8E9E57}"/>
    <pc:docChg chg="undo redo custSel addSld delSld modSld sldOrd">
      <pc:chgData name="Abbas Lotia" userId="ad9ba4c96dec1068" providerId="LiveId" clId="{2F044C57-F895-49C2-849D-C773AD8E9E57}" dt="2020-08-18T19:43:09.526" v="2779" actId="20577"/>
      <pc:docMkLst>
        <pc:docMk/>
      </pc:docMkLst>
      <pc:sldChg chg="modSp mod">
        <pc:chgData name="Abbas Lotia" userId="ad9ba4c96dec1068" providerId="LiveId" clId="{2F044C57-F895-49C2-849D-C773AD8E9E57}" dt="2020-08-17T16:47:06.765" v="5" actId="20577"/>
        <pc:sldMkLst>
          <pc:docMk/>
          <pc:sldMk cId="642328813" sldId="355"/>
        </pc:sldMkLst>
        <pc:spChg chg="mod">
          <ac:chgData name="Abbas Lotia" userId="ad9ba4c96dec1068" providerId="LiveId" clId="{2F044C57-F895-49C2-849D-C773AD8E9E57}" dt="2020-08-17T16:47:06.765" v="5" actId="20577"/>
          <ac:spMkLst>
            <pc:docMk/>
            <pc:sldMk cId="642328813" sldId="355"/>
            <ac:spMk id="10" creationId="{00000000-0000-0000-0000-000000000000}"/>
          </ac:spMkLst>
        </pc:spChg>
      </pc:sldChg>
      <pc:sldChg chg="addSp modSp add ord">
        <pc:chgData name="Abbas Lotia" userId="ad9ba4c96dec1068" providerId="LiveId" clId="{2F044C57-F895-49C2-849D-C773AD8E9E57}" dt="2020-08-18T19:37:18.183" v="2565"/>
        <pc:sldMkLst>
          <pc:docMk/>
          <pc:sldMk cId="2144196016" sldId="553"/>
        </pc:sldMkLst>
        <pc:spChg chg="add mod">
          <ac:chgData name="Abbas Lotia" userId="ad9ba4c96dec1068" providerId="LiveId" clId="{2F044C57-F895-49C2-849D-C773AD8E9E57}" dt="2020-08-18T19:36:49.648" v="2561"/>
          <ac:spMkLst>
            <pc:docMk/>
            <pc:sldMk cId="2144196016" sldId="553"/>
            <ac:spMk id="143" creationId="{CE969E5C-82EA-4D3D-8929-DA97BF12983C}"/>
          </ac:spMkLst>
        </pc:spChg>
        <pc:spChg chg="add mod">
          <ac:chgData name="Abbas Lotia" userId="ad9ba4c96dec1068" providerId="LiveId" clId="{2F044C57-F895-49C2-849D-C773AD8E9E57}" dt="2020-08-18T19:36:49.648" v="2561"/>
          <ac:spMkLst>
            <pc:docMk/>
            <pc:sldMk cId="2144196016" sldId="553"/>
            <ac:spMk id="144" creationId="{75E153E7-57D2-4E89-A28B-0FE40CC377C8}"/>
          </ac:spMkLst>
        </pc:spChg>
        <pc:spChg chg="add mod">
          <ac:chgData name="Abbas Lotia" userId="ad9ba4c96dec1068" providerId="LiveId" clId="{2F044C57-F895-49C2-849D-C773AD8E9E57}" dt="2020-08-18T19:36:49.648" v="2561"/>
          <ac:spMkLst>
            <pc:docMk/>
            <pc:sldMk cId="2144196016" sldId="553"/>
            <ac:spMk id="146" creationId="{5292D615-D9F4-4A75-91F0-DD6504B11964}"/>
          </ac:spMkLst>
        </pc:spChg>
        <pc:spChg chg="add mod">
          <ac:chgData name="Abbas Lotia" userId="ad9ba4c96dec1068" providerId="LiveId" clId="{2F044C57-F895-49C2-849D-C773AD8E9E57}" dt="2020-08-18T19:36:49.648" v="2561"/>
          <ac:spMkLst>
            <pc:docMk/>
            <pc:sldMk cId="2144196016" sldId="553"/>
            <ac:spMk id="147" creationId="{C8700ABF-74F0-4854-B5AE-91F99D55C299}"/>
          </ac:spMkLst>
        </pc:spChg>
        <pc:spChg chg="add mod">
          <ac:chgData name="Abbas Lotia" userId="ad9ba4c96dec1068" providerId="LiveId" clId="{2F044C57-F895-49C2-849D-C773AD8E9E57}" dt="2020-08-18T19:36:49.648" v="2561"/>
          <ac:spMkLst>
            <pc:docMk/>
            <pc:sldMk cId="2144196016" sldId="553"/>
            <ac:spMk id="148" creationId="{26E2B977-3E39-4EB8-A757-980081B31900}"/>
          </ac:spMkLst>
        </pc:spChg>
        <pc:spChg chg="add mod">
          <ac:chgData name="Abbas Lotia" userId="ad9ba4c96dec1068" providerId="LiveId" clId="{2F044C57-F895-49C2-849D-C773AD8E9E57}" dt="2020-08-18T19:36:49.648" v="2561"/>
          <ac:spMkLst>
            <pc:docMk/>
            <pc:sldMk cId="2144196016" sldId="553"/>
            <ac:spMk id="149" creationId="{95C3929D-C5B5-49F9-AC3F-CF6DA2F8E7C1}"/>
          </ac:spMkLst>
        </pc:spChg>
        <pc:spChg chg="add mod">
          <ac:chgData name="Abbas Lotia" userId="ad9ba4c96dec1068" providerId="LiveId" clId="{2F044C57-F895-49C2-849D-C773AD8E9E57}" dt="2020-08-18T19:36:49.648" v="2561"/>
          <ac:spMkLst>
            <pc:docMk/>
            <pc:sldMk cId="2144196016" sldId="553"/>
            <ac:spMk id="151" creationId="{FA7A46AB-3391-4475-9D5F-04240CF80C68}"/>
          </ac:spMkLst>
        </pc:spChg>
        <pc:picChg chg="add mod">
          <ac:chgData name="Abbas Lotia" userId="ad9ba4c96dec1068" providerId="LiveId" clId="{2F044C57-F895-49C2-849D-C773AD8E9E57}" dt="2020-08-18T19:36:49.648" v="2561"/>
          <ac:picMkLst>
            <pc:docMk/>
            <pc:sldMk cId="2144196016" sldId="553"/>
            <ac:picMk id="150" creationId="{CEF47A2B-D7FC-475D-9770-EC1305361736}"/>
          </ac:picMkLst>
        </pc:picChg>
      </pc:sldChg>
      <pc:sldChg chg="modSp mod">
        <pc:chgData name="Abbas Lotia" userId="ad9ba4c96dec1068" providerId="LiveId" clId="{2F044C57-F895-49C2-849D-C773AD8E9E57}" dt="2020-08-17T16:52:39.153" v="1038" actId="20577"/>
        <pc:sldMkLst>
          <pc:docMk/>
          <pc:sldMk cId="2297255847" sldId="567"/>
        </pc:sldMkLst>
        <pc:spChg chg="mod">
          <ac:chgData name="Abbas Lotia" userId="ad9ba4c96dec1068" providerId="LiveId" clId="{2F044C57-F895-49C2-849D-C773AD8E9E57}" dt="2020-08-17T16:52:39.153" v="1038" actId="20577"/>
          <ac:spMkLst>
            <pc:docMk/>
            <pc:sldMk cId="2297255847" sldId="567"/>
            <ac:spMk id="5" creationId="{7FA81925-418B-D44C-9255-2AEBBFBC0ADA}"/>
          </ac:spMkLst>
        </pc:spChg>
        <pc:spChg chg="mod">
          <ac:chgData name="Abbas Lotia" userId="ad9ba4c96dec1068" providerId="LiveId" clId="{2F044C57-F895-49C2-849D-C773AD8E9E57}" dt="2020-08-17T16:48:20.173" v="228" actId="20577"/>
          <ac:spMkLst>
            <pc:docMk/>
            <pc:sldMk cId="2297255847" sldId="567"/>
            <ac:spMk id="6" creationId="{EA3FFC4F-A0C7-6241-A6A3-D4D1CB58E595}"/>
          </ac:spMkLst>
        </pc:spChg>
      </pc:sldChg>
      <pc:sldChg chg="modSp mod">
        <pc:chgData name="Abbas Lotia" userId="ad9ba4c96dec1068" providerId="LiveId" clId="{2F044C57-F895-49C2-849D-C773AD8E9E57}" dt="2020-08-17T16:51:58.748" v="1019" actId="20577"/>
        <pc:sldMkLst>
          <pc:docMk/>
          <pc:sldMk cId="1301409620" sldId="568"/>
        </pc:sldMkLst>
        <pc:spChg chg="mod">
          <ac:chgData name="Abbas Lotia" userId="ad9ba4c96dec1068" providerId="LiveId" clId="{2F044C57-F895-49C2-849D-C773AD8E9E57}" dt="2020-08-17T16:51:30.686" v="813" actId="20577"/>
          <ac:spMkLst>
            <pc:docMk/>
            <pc:sldMk cId="1301409620" sldId="568"/>
            <ac:spMk id="5" creationId="{7FA81925-418B-D44C-9255-2AEBBFBC0ADA}"/>
          </ac:spMkLst>
        </pc:spChg>
        <pc:spChg chg="mod">
          <ac:chgData name="Abbas Lotia" userId="ad9ba4c96dec1068" providerId="LiveId" clId="{2F044C57-F895-49C2-849D-C773AD8E9E57}" dt="2020-08-17T16:51:58.748" v="1019" actId="20577"/>
          <ac:spMkLst>
            <pc:docMk/>
            <pc:sldMk cId="1301409620" sldId="568"/>
            <ac:spMk id="6" creationId="{3B867BBA-A7A7-F84C-B403-7348B8834D1F}"/>
          </ac:spMkLst>
        </pc:spChg>
      </pc:sldChg>
      <pc:sldChg chg="modSp mod">
        <pc:chgData name="Abbas Lotia" userId="ad9ba4c96dec1068" providerId="LiveId" clId="{2F044C57-F895-49C2-849D-C773AD8E9E57}" dt="2020-08-17T16:52:47.284" v="1073" actId="20577"/>
        <pc:sldMkLst>
          <pc:docMk/>
          <pc:sldMk cId="2745530089" sldId="569"/>
        </pc:sldMkLst>
        <pc:spChg chg="mod">
          <ac:chgData name="Abbas Lotia" userId="ad9ba4c96dec1068" providerId="LiveId" clId="{2F044C57-F895-49C2-849D-C773AD8E9E57}" dt="2020-08-17T16:52:47.284" v="1073" actId="20577"/>
          <ac:spMkLst>
            <pc:docMk/>
            <pc:sldMk cId="2745530089" sldId="569"/>
            <ac:spMk id="5" creationId="{7FA81925-418B-D44C-9255-2AEBBFBC0ADA}"/>
          </ac:spMkLst>
        </pc:spChg>
      </pc:sldChg>
      <pc:sldChg chg="del">
        <pc:chgData name="Abbas Lotia" userId="ad9ba4c96dec1068" providerId="LiveId" clId="{2F044C57-F895-49C2-849D-C773AD8E9E57}" dt="2020-08-18T19:33:11.639" v="2481" actId="47"/>
        <pc:sldMkLst>
          <pc:docMk/>
          <pc:sldMk cId="261974969" sldId="575"/>
        </pc:sldMkLst>
      </pc:sldChg>
      <pc:sldChg chg="del">
        <pc:chgData name="Abbas Lotia" userId="ad9ba4c96dec1068" providerId="LiveId" clId="{2F044C57-F895-49C2-849D-C773AD8E9E57}" dt="2020-08-18T19:33:13.394" v="2482" actId="47"/>
        <pc:sldMkLst>
          <pc:docMk/>
          <pc:sldMk cId="4204927508" sldId="576"/>
        </pc:sldMkLst>
      </pc:sldChg>
      <pc:sldChg chg="del">
        <pc:chgData name="Abbas Lotia" userId="ad9ba4c96dec1068" providerId="LiveId" clId="{2F044C57-F895-49C2-849D-C773AD8E9E57}" dt="2020-08-18T19:33:15.122" v="2484" actId="47"/>
        <pc:sldMkLst>
          <pc:docMk/>
          <pc:sldMk cId="77743312" sldId="578"/>
        </pc:sldMkLst>
      </pc:sldChg>
      <pc:sldChg chg="del">
        <pc:chgData name="Abbas Lotia" userId="ad9ba4c96dec1068" providerId="LiveId" clId="{2F044C57-F895-49C2-849D-C773AD8E9E57}" dt="2020-08-18T19:33:39.923" v="2485" actId="47"/>
        <pc:sldMkLst>
          <pc:docMk/>
          <pc:sldMk cId="1253065506" sldId="579"/>
        </pc:sldMkLst>
      </pc:sldChg>
      <pc:sldChg chg="del">
        <pc:chgData name="Abbas Lotia" userId="ad9ba4c96dec1068" providerId="LiveId" clId="{2F044C57-F895-49C2-849D-C773AD8E9E57}" dt="2020-08-18T19:33:45.661" v="2486" actId="47"/>
        <pc:sldMkLst>
          <pc:docMk/>
          <pc:sldMk cId="864112280" sldId="580"/>
        </pc:sldMkLst>
      </pc:sldChg>
      <pc:sldChg chg="del">
        <pc:chgData name="Abbas Lotia" userId="ad9ba4c96dec1068" providerId="LiveId" clId="{2F044C57-F895-49C2-849D-C773AD8E9E57}" dt="2020-08-18T19:33:46.827" v="2487" actId="47"/>
        <pc:sldMkLst>
          <pc:docMk/>
          <pc:sldMk cId="3892377065" sldId="581"/>
        </pc:sldMkLst>
      </pc:sldChg>
      <pc:sldChg chg="del">
        <pc:chgData name="Abbas Lotia" userId="ad9ba4c96dec1068" providerId="LiveId" clId="{2F044C57-F895-49C2-849D-C773AD8E9E57}" dt="2020-08-18T19:34:15.963" v="2488" actId="47"/>
        <pc:sldMkLst>
          <pc:docMk/>
          <pc:sldMk cId="3986460185" sldId="582"/>
        </pc:sldMkLst>
      </pc:sldChg>
      <pc:sldChg chg="del">
        <pc:chgData name="Abbas Lotia" userId="ad9ba4c96dec1068" providerId="LiveId" clId="{2F044C57-F895-49C2-849D-C773AD8E9E57}" dt="2020-08-18T19:40:50.863" v="2621" actId="47"/>
        <pc:sldMkLst>
          <pc:docMk/>
          <pc:sldMk cId="2358801448" sldId="584"/>
        </pc:sldMkLst>
      </pc:sldChg>
      <pc:sldChg chg="del">
        <pc:chgData name="Abbas Lotia" userId="ad9ba4c96dec1068" providerId="LiveId" clId="{2F044C57-F895-49C2-849D-C773AD8E9E57}" dt="2020-08-18T19:40:52.006" v="2622" actId="47"/>
        <pc:sldMkLst>
          <pc:docMk/>
          <pc:sldMk cId="2834004269" sldId="585"/>
        </pc:sldMkLst>
      </pc:sldChg>
      <pc:sldChg chg="modSp mod">
        <pc:chgData name="Abbas Lotia" userId="ad9ba4c96dec1068" providerId="LiveId" clId="{2F044C57-F895-49C2-849D-C773AD8E9E57}" dt="2020-08-18T19:35:18.673" v="2496" actId="20577"/>
        <pc:sldMkLst>
          <pc:docMk/>
          <pc:sldMk cId="635341067" sldId="586"/>
        </pc:sldMkLst>
        <pc:spChg chg="mod">
          <ac:chgData name="Abbas Lotia" userId="ad9ba4c96dec1068" providerId="LiveId" clId="{2F044C57-F895-49C2-849D-C773AD8E9E57}" dt="2020-08-18T19:35:18.673" v="2496" actId="20577"/>
          <ac:spMkLst>
            <pc:docMk/>
            <pc:sldMk cId="635341067" sldId="586"/>
            <ac:spMk id="15" creationId="{00000000-0000-0000-0000-000000000000}"/>
          </ac:spMkLst>
        </pc:spChg>
      </pc:sldChg>
      <pc:sldChg chg="modSp mod">
        <pc:chgData name="Abbas Lotia" userId="ad9ba4c96dec1068" providerId="LiveId" clId="{2F044C57-F895-49C2-849D-C773AD8E9E57}" dt="2020-08-18T19:36:12.229" v="2559" actId="20577"/>
        <pc:sldMkLst>
          <pc:docMk/>
          <pc:sldMk cId="3903092727" sldId="587"/>
        </pc:sldMkLst>
        <pc:spChg chg="mod">
          <ac:chgData name="Abbas Lotia" userId="ad9ba4c96dec1068" providerId="LiveId" clId="{2F044C57-F895-49C2-849D-C773AD8E9E57}" dt="2020-08-18T19:36:12.229" v="2559" actId="20577"/>
          <ac:spMkLst>
            <pc:docMk/>
            <pc:sldMk cId="3903092727" sldId="587"/>
            <ac:spMk id="5" creationId="{7FA81925-418B-D44C-9255-2AEBBFBC0ADA}"/>
          </ac:spMkLst>
        </pc:spChg>
      </pc:sldChg>
      <pc:sldChg chg="modSp mod">
        <pc:chgData name="Abbas Lotia" userId="ad9ba4c96dec1068" providerId="LiveId" clId="{2F044C57-F895-49C2-849D-C773AD8E9E57}" dt="2020-08-18T19:43:09.526" v="2779" actId="20577"/>
        <pc:sldMkLst>
          <pc:docMk/>
          <pc:sldMk cId="1056384421" sldId="590"/>
        </pc:sldMkLst>
        <pc:spChg chg="mod">
          <ac:chgData name="Abbas Lotia" userId="ad9ba4c96dec1068" providerId="LiveId" clId="{2F044C57-F895-49C2-849D-C773AD8E9E57}" dt="2020-08-18T19:43:09.526" v="2779" actId="20577"/>
          <ac:spMkLst>
            <pc:docMk/>
            <pc:sldMk cId="1056384421" sldId="590"/>
            <ac:spMk id="5" creationId="{7FA81925-418B-D44C-9255-2AEBBFBC0ADA}"/>
          </ac:spMkLst>
        </pc:spChg>
      </pc:sldChg>
      <pc:sldChg chg="del">
        <pc:chgData name="Abbas Lotia" userId="ad9ba4c96dec1068" providerId="LiveId" clId="{2F044C57-F895-49C2-849D-C773AD8E9E57}" dt="2020-08-18T19:33:14.189" v="2483" actId="47"/>
        <pc:sldMkLst>
          <pc:docMk/>
          <pc:sldMk cId="3882375802" sldId="733"/>
        </pc:sldMkLst>
      </pc:sldChg>
      <pc:sldChg chg="addSp delSp mod">
        <pc:chgData name="Abbas Lotia" userId="ad9ba4c96dec1068" providerId="LiveId" clId="{2F044C57-F895-49C2-849D-C773AD8E9E57}" dt="2020-08-18T18:20:33.336" v="1075" actId="22"/>
        <pc:sldMkLst>
          <pc:docMk/>
          <pc:sldMk cId="725919565" sldId="738"/>
        </pc:sldMkLst>
        <pc:spChg chg="add del">
          <ac:chgData name="Abbas Lotia" userId="ad9ba4c96dec1068" providerId="LiveId" clId="{2F044C57-F895-49C2-849D-C773AD8E9E57}" dt="2020-08-18T18:20:33.336" v="1075" actId="22"/>
          <ac:spMkLst>
            <pc:docMk/>
            <pc:sldMk cId="725919565" sldId="738"/>
            <ac:spMk id="16" creationId="{6161C00D-130F-4B3B-AC8B-D1205AF0371F}"/>
          </ac:spMkLst>
        </pc:spChg>
      </pc:sldChg>
      <pc:sldChg chg="modSp add mod">
        <pc:chgData name="Abbas Lotia" userId="ad9ba4c96dec1068" providerId="LiveId" clId="{2F044C57-F895-49C2-849D-C773AD8E9E57}" dt="2020-08-18T18:24:16.568" v="1214" actId="20577"/>
        <pc:sldMkLst>
          <pc:docMk/>
          <pc:sldMk cId="2711617518" sldId="739"/>
        </pc:sldMkLst>
        <pc:spChg chg="mod">
          <ac:chgData name="Abbas Lotia" userId="ad9ba4c96dec1068" providerId="LiveId" clId="{2F044C57-F895-49C2-849D-C773AD8E9E57}" dt="2020-08-18T18:22:14.229" v="1156" actId="20577"/>
          <ac:spMkLst>
            <pc:docMk/>
            <pc:sldMk cId="2711617518" sldId="739"/>
            <ac:spMk id="5" creationId="{7FA81925-418B-D44C-9255-2AEBBFBC0ADA}"/>
          </ac:spMkLst>
        </pc:spChg>
        <pc:spChg chg="mod">
          <ac:chgData name="Abbas Lotia" userId="ad9ba4c96dec1068" providerId="LiveId" clId="{2F044C57-F895-49C2-849D-C773AD8E9E57}" dt="2020-08-18T18:24:13.291" v="1203" actId="123"/>
          <ac:spMkLst>
            <pc:docMk/>
            <pc:sldMk cId="2711617518" sldId="739"/>
            <ac:spMk id="6" creationId="{524B6456-681F-2F44-A01A-AD3514E81BD2}"/>
          </ac:spMkLst>
        </pc:spChg>
        <pc:spChg chg="mod">
          <ac:chgData name="Abbas Lotia" userId="ad9ba4c96dec1068" providerId="LiveId" clId="{2F044C57-F895-49C2-849D-C773AD8E9E57}" dt="2020-08-18T18:24:16.568" v="1214" actId="20577"/>
          <ac:spMkLst>
            <pc:docMk/>
            <pc:sldMk cId="2711617518" sldId="739"/>
            <ac:spMk id="15" creationId="{00000000-0000-0000-0000-000000000000}"/>
          </ac:spMkLst>
        </pc:spChg>
      </pc:sldChg>
      <pc:sldChg chg="modSp add mod">
        <pc:chgData name="Abbas Lotia" userId="ad9ba4c96dec1068" providerId="LiveId" clId="{2F044C57-F895-49C2-849D-C773AD8E9E57}" dt="2020-08-18T18:29:27.210" v="1731" actId="20577"/>
        <pc:sldMkLst>
          <pc:docMk/>
          <pc:sldMk cId="1308697627" sldId="740"/>
        </pc:sldMkLst>
        <pc:spChg chg="mod">
          <ac:chgData name="Abbas Lotia" userId="ad9ba4c96dec1068" providerId="LiveId" clId="{2F044C57-F895-49C2-849D-C773AD8E9E57}" dt="2020-08-18T18:28:03.815" v="1529" actId="1076"/>
          <ac:spMkLst>
            <pc:docMk/>
            <pc:sldMk cId="1308697627" sldId="740"/>
            <ac:spMk id="5" creationId="{7FA81925-418B-D44C-9255-2AEBBFBC0ADA}"/>
          </ac:spMkLst>
        </pc:spChg>
        <pc:spChg chg="mod">
          <ac:chgData name="Abbas Lotia" userId="ad9ba4c96dec1068" providerId="LiveId" clId="{2F044C57-F895-49C2-849D-C773AD8E9E57}" dt="2020-08-18T18:29:27.210" v="1731" actId="20577"/>
          <ac:spMkLst>
            <pc:docMk/>
            <pc:sldMk cId="1308697627" sldId="740"/>
            <ac:spMk id="6" creationId="{524B6456-681F-2F44-A01A-AD3514E81BD2}"/>
          </ac:spMkLst>
        </pc:spChg>
        <pc:spChg chg="mod">
          <ac:chgData name="Abbas Lotia" userId="ad9ba4c96dec1068" providerId="LiveId" clId="{2F044C57-F895-49C2-849D-C773AD8E9E57}" dt="2020-08-18T18:24:22.187" v="1219" actId="20577"/>
          <ac:spMkLst>
            <pc:docMk/>
            <pc:sldMk cId="1308697627" sldId="740"/>
            <ac:spMk id="15" creationId="{00000000-0000-0000-0000-000000000000}"/>
          </ac:spMkLst>
        </pc:spChg>
      </pc:sldChg>
      <pc:sldChg chg="modSp add mod">
        <pc:chgData name="Abbas Lotia" userId="ad9ba4c96dec1068" providerId="LiveId" clId="{2F044C57-F895-49C2-849D-C773AD8E9E57}" dt="2020-08-18T18:33:38.839" v="1995" actId="123"/>
        <pc:sldMkLst>
          <pc:docMk/>
          <pc:sldMk cId="3840397171" sldId="741"/>
        </pc:sldMkLst>
        <pc:spChg chg="mod">
          <ac:chgData name="Abbas Lotia" userId="ad9ba4c96dec1068" providerId="LiveId" clId="{2F044C57-F895-49C2-849D-C773AD8E9E57}" dt="2020-08-18T18:32:42.113" v="1840"/>
          <ac:spMkLst>
            <pc:docMk/>
            <pc:sldMk cId="3840397171" sldId="741"/>
            <ac:spMk id="5" creationId="{7FA81925-418B-D44C-9255-2AEBBFBC0ADA}"/>
          </ac:spMkLst>
        </pc:spChg>
        <pc:spChg chg="mod">
          <ac:chgData name="Abbas Lotia" userId="ad9ba4c96dec1068" providerId="LiveId" clId="{2F044C57-F895-49C2-849D-C773AD8E9E57}" dt="2020-08-18T18:33:38.839" v="1995" actId="123"/>
          <ac:spMkLst>
            <pc:docMk/>
            <pc:sldMk cId="3840397171" sldId="741"/>
            <ac:spMk id="6" creationId="{524B6456-681F-2F44-A01A-AD3514E81BD2}"/>
          </ac:spMkLst>
        </pc:spChg>
        <pc:spChg chg="mod">
          <ac:chgData name="Abbas Lotia" userId="ad9ba4c96dec1068" providerId="LiveId" clId="{2F044C57-F895-49C2-849D-C773AD8E9E57}" dt="2020-08-18T18:30:30.342" v="1821" actId="20577"/>
          <ac:spMkLst>
            <pc:docMk/>
            <pc:sldMk cId="3840397171" sldId="741"/>
            <ac:spMk id="15" creationId="{00000000-0000-0000-0000-000000000000}"/>
          </ac:spMkLst>
        </pc:spChg>
      </pc:sldChg>
      <pc:sldChg chg="addSp delSp modSp add mod">
        <pc:chgData name="Abbas Lotia" userId="ad9ba4c96dec1068" providerId="LiveId" clId="{2F044C57-F895-49C2-849D-C773AD8E9E57}" dt="2020-08-18T19:32:42.579" v="2480" actId="255"/>
        <pc:sldMkLst>
          <pc:docMk/>
          <pc:sldMk cId="4172853933" sldId="742"/>
        </pc:sldMkLst>
        <pc:spChg chg="mod">
          <ac:chgData name="Abbas Lotia" userId="ad9ba4c96dec1068" providerId="LiveId" clId="{2F044C57-F895-49C2-849D-C773AD8E9E57}" dt="2020-08-18T19:32:38.314" v="2479" actId="255"/>
          <ac:spMkLst>
            <pc:docMk/>
            <pc:sldMk cId="4172853933" sldId="742"/>
            <ac:spMk id="5" creationId="{7FA81925-418B-D44C-9255-2AEBBFBC0ADA}"/>
          </ac:spMkLst>
        </pc:spChg>
        <pc:spChg chg="del mod">
          <ac:chgData name="Abbas Lotia" userId="ad9ba4c96dec1068" providerId="LiveId" clId="{2F044C57-F895-49C2-849D-C773AD8E9E57}" dt="2020-08-18T19:25:06.884" v="2337" actId="478"/>
          <ac:spMkLst>
            <pc:docMk/>
            <pc:sldMk cId="4172853933" sldId="742"/>
            <ac:spMk id="6" creationId="{524B6456-681F-2F44-A01A-AD3514E81BD2}"/>
          </ac:spMkLst>
        </pc:spChg>
        <pc:spChg chg="add mod">
          <ac:chgData name="Abbas Lotia" userId="ad9ba4c96dec1068" providerId="LiveId" clId="{2F044C57-F895-49C2-849D-C773AD8E9E57}" dt="2020-08-18T19:32:42.579" v="2480" actId="255"/>
          <ac:spMkLst>
            <pc:docMk/>
            <pc:sldMk cId="4172853933" sldId="742"/>
            <ac:spMk id="7" creationId="{E27563AD-AC2D-41B2-AAA0-814C129791D0}"/>
          </ac:spMkLst>
        </pc:spChg>
        <pc:spChg chg="mod">
          <ac:chgData name="Abbas Lotia" userId="ad9ba4c96dec1068" providerId="LiveId" clId="{2F044C57-F895-49C2-849D-C773AD8E9E57}" dt="2020-08-18T18:33:46.635" v="1996"/>
          <ac:spMkLst>
            <pc:docMk/>
            <pc:sldMk cId="4172853933" sldId="742"/>
            <ac:spMk id="15" creationId="{00000000-0000-0000-0000-000000000000}"/>
          </ac:spMkLst>
        </pc:spChg>
      </pc:sldChg>
      <pc:sldChg chg="new del">
        <pc:chgData name="Abbas Lotia" userId="ad9ba4c96dec1068" providerId="LiveId" clId="{2F044C57-F895-49C2-849D-C773AD8E9E57}" dt="2020-08-18T19:37:20.929" v="2572" actId="47"/>
        <pc:sldMkLst>
          <pc:docMk/>
          <pc:sldMk cId="3822249719" sldId="743"/>
        </pc:sldMkLst>
      </pc:sldChg>
      <pc:sldChg chg="addSp modSp add mod modNotes">
        <pc:chgData name="Abbas Lotia" userId="ad9ba4c96dec1068" providerId="LiveId" clId="{2F044C57-F895-49C2-849D-C773AD8E9E57}" dt="2020-08-18T19:38:58.484" v="2607" actId="1076"/>
        <pc:sldMkLst>
          <pc:docMk/>
          <pc:sldMk cId="2045301524" sldId="795"/>
        </pc:sldMkLst>
        <pc:spChg chg="add mod">
          <ac:chgData name="Abbas Lotia" userId="ad9ba4c96dec1068" providerId="LiveId" clId="{2F044C57-F895-49C2-849D-C773AD8E9E57}" dt="2020-08-18T19:38:00.975" v="2577" actId="14100"/>
          <ac:spMkLst>
            <pc:docMk/>
            <pc:sldMk cId="2045301524" sldId="795"/>
            <ac:spMk id="10" creationId="{614666A2-5134-4F46-BB19-C88A0BCB76F3}"/>
          </ac:spMkLst>
        </pc:spChg>
        <pc:spChg chg="add mod">
          <ac:chgData name="Abbas Lotia" userId="ad9ba4c96dec1068" providerId="LiveId" clId="{2F044C57-F895-49C2-849D-C773AD8E9E57}" dt="2020-08-18T19:37:28.585" v="2573"/>
          <ac:spMkLst>
            <pc:docMk/>
            <pc:sldMk cId="2045301524" sldId="795"/>
            <ac:spMk id="11" creationId="{D270E6E6-A37B-4B57-8F39-18B72A94CAF5}"/>
          </ac:spMkLst>
        </pc:spChg>
        <pc:spChg chg="add mod">
          <ac:chgData name="Abbas Lotia" userId="ad9ba4c96dec1068" providerId="LiveId" clId="{2F044C57-F895-49C2-849D-C773AD8E9E57}" dt="2020-08-18T19:38:00.975" v="2577" actId="14100"/>
          <ac:spMkLst>
            <pc:docMk/>
            <pc:sldMk cId="2045301524" sldId="795"/>
            <ac:spMk id="12" creationId="{AE75FAF7-F884-4A6A-AD25-54DCCDD7D781}"/>
          </ac:spMkLst>
        </pc:spChg>
        <pc:spChg chg="add mod">
          <ac:chgData name="Abbas Lotia" userId="ad9ba4c96dec1068" providerId="LiveId" clId="{2F044C57-F895-49C2-849D-C773AD8E9E57}" dt="2020-08-18T19:37:28.585" v="2573"/>
          <ac:spMkLst>
            <pc:docMk/>
            <pc:sldMk cId="2045301524" sldId="795"/>
            <ac:spMk id="13" creationId="{17C8DB07-51AB-41F1-84EB-D6D7B6E86CBA}"/>
          </ac:spMkLst>
        </pc:spChg>
        <pc:spChg chg="add mod">
          <ac:chgData name="Abbas Lotia" userId="ad9ba4c96dec1068" providerId="LiveId" clId="{2F044C57-F895-49C2-849D-C773AD8E9E57}" dt="2020-08-18T19:37:28.585" v="2573"/>
          <ac:spMkLst>
            <pc:docMk/>
            <pc:sldMk cId="2045301524" sldId="795"/>
            <ac:spMk id="14" creationId="{9A6D6990-4F92-4414-93FD-98AFAC53A45A}"/>
          </ac:spMkLst>
        </pc:spChg>
        <pc:spChg chg="add mod">
          <ac:chgData name="Abbas Lotia" userId="ad9ba4c96dec1068" providerId="LiveId" clId="{2F044C57-F895-49C2-849D-C773AD8E9E57}" dt="2020-08-18T19:37:28.585" v="2573"/>
          <ac:spMkLst>
            <pc:docMk/>
            <pc:sldMk cId="2045301524" sldId="795"/>
            <ac:spMk id="15" creationId="{04DFF0A4-0EB6-416E-BBBA-6E5B2476C6B7}"/>
          </ac:spMkLst>
        </pc:spChg>
        <pc:spChg chg="add mod">
          <ac:chgData name="Abbas Lotia" userId="ad9ba4c96dec1068" providerId="LiveId" clId="{2F044C57-F895-49C2-849D-C773AD8E9E57}" dt="2020-08-18T19:38:00.975" v="2577" actId="14100"/>
          <ac:spMkLst>
            <pc:docMk/>
            <pc:sldMk cId="2045301524" sldId="795"/>
            <ac:spMk id="17" creationId="{DB1007E9-553A-49C7-AF54-BED71438F96A}"/>
          </ac:spMkLst>
        </pc:spChg>
        <pc:spChg chg="mod">
          <ac:chgData name="Abbas Lotia" userId="ad9ba4c96dec1068" providerId="LiveId" clId="{2F044C57-F895-49C2-849D-C773AD8E9E57}" dt="2020-08-18T19:38:06.840" v="2579" actId="20577"/>
          <ac:spMkLst>
            <pc:docMk/>
            <pc:sldMk cId="2045301524" sldId="795"/>
            <ac:spMk id="19" creationId="{00000000-0000-0000-0000-000000000000}"/>
          </ac:spMkLst>
        </pc:spChg>
        <pc:spChg chg="mod">
          <ac:chgData name="Abbas Lotia" userId="ad9ba4c96dec1068" providerId="LiveId" clId="{2F044C57-F895-49C2-849D-C773AD8E9E57}" dt="2020-08-18T19:38:58.484" v="2607" actId="1076"/>
          <ac:spMkLst>
            <pc:docMk/>
            <pc:sldMk cId="2045301524" sldId="795"/>
            <ac:spMk id="21" creationId="{00000000-0000-0000-0000-000000000000}"/>
          </ac:spMkLst>
        </pc:spChg>
        <pc:picChg chg="add mod">
          <ac:chgData name="Abbas Lotia" userId="ad9ba4c96dec1068" providerId="LiveId" clId="{2F044C57-F895-49C2-849D-C773AD8E9E57}" dt="2020-08-18T19:37:28.585" v="2573"/>
          <ac:picMkLst>
            <pc:docMk/>
            <pc:sldMk cId="2045301524" sldId="795"/>
            <ac:picMk id="16" creationId="{2FA2513C-030D-407A-9864-541AEBF874E7}"/>
          </ac:picMkLst>
        </pc:picChg>
        <pc:cxnChg chg="mod">
          <ac:chgData name="Abbas Lotia" userId="ad9ba4c96dec1068" providerId="LiveId" clId="{2F044C57-F895-49C2-849D-C773AD8E9E57}" dt="2020-08-18T19:38:06.840" v="2579" actId="20577"/>
          <ac:cxnSpMkLst>
            <pc:docMk/>
            <pc:sldMk cId="2045301524" sldId="795"/>
            <ac:cxnSpMk id="25" creationId="{00000000-0000-0000-0000-000000000000}"/>
          </ac:cxnSpMkLst>
        </pc:cxnChg>
      </pc:sldChg>
      <pc:sldChg chg="add del modNotes">
        <pc:chgData name="Abbas Lotia" userId="ad9ba4c96dec1068" providerId="LiveId" clId="{2F044C57-F895-49C2-849D-C773AD8E9E57}" dt="2020-08-18T19:39:03.473" v="2611" actId="47"/>
        <pc:sldMkLst>
          <pc:docMk/>
          <pc:sldMk cId="4106418890" sldId="796"/>
        </pc:sldMkLst>
      </pc:sldChg>
      <pc:sldChg chg="add del modNotes">
        <pc:chgData name="Abbas Lotia" userId="ad9ba4c96dec1068" providerId="LiveId" clId="{2F044C57-F895-49C2-849D-C773AD8E9E57}" dt="2020-08-18T19:39:03.951" v="2612" actId="47"/>
        <pc:sldMkLst>
          <pc:docMk/>
          <pc:sldMk cId="1586175021" sldId="797"/>
        </pc:sldMkLst>
      </pc:sldChg>
      <pc:sldChg chg="add del modNotes">
        <pc:chgData name="Abbas Lotia" userId="ad9ba4c96dec1068" providerId="LiveId" clId="{2F044C57-F895-49C2-849D-C773AD8E9E57}" dt="2020-08-18T19:39:04.330" v="2613" actId="47"/>
        <pc:sldMkLst>
          <pc:docMk/>
          <pc:sldMk cId="874120574" sldId="798"/>
        </pc:sldMkLst>
      </pc:sldChg>
      <pc:sldChg chg="modSp add">
        <pc:chgData name="Abbas Lotia" userId="ad9ba4c96dec1068" providerId="LiveId" clId="{2F044C57-F895-49C2-849D-C773AD8E9E57}" dt="2020-08-18T19:39:20.461" v="2617" actId="207"/>
        <pc:sldMkLst>
          <pc:docMk/>
          <pc:sldMk cId="3236248138" sldId="799"/>
        </pc:sldMkLst>
        <pc:spChg chg="mod">
          <ac:chgData name="Abbas Lotia" userId="ad9ba4c96dec1068" providerId="LiveId" clId="{2F044C57-F895-49C2-849D-C773AD8E9E57}" dt="2020-08-18T19:39:20.461" v="2617" actId="207"/>
          <ac:spMkLst>
            <pc:docMk/>
            <pc:sldMk cId="3236248138" sldId="799"/>
            <ac:spMk id="19" creationId="{00000000-0000-0000-0000-000000000000}"/>
          </ac:spMkLst>
        </pc:spChg>
        <pc:cxnChg chg="mod">
          <ac:chgData name="Abbas Lotia" userId="ad9ba4c96dec1068" providerId="LiveId" clId="{2F044C57-F895-49C2-849D-C773AD8E9E57}" dt="2020-08-18T19:39:14.143" v="2616" actId="20577"/>
          <ac:cxnSpMkLst>
            <pc:docMk/>
            <pc:sldMk cId="3236248138" sldId="799"/>
            <ac:cxnSpMk id="25" creationId="{00000000-0000-0000-0000-000000000000}"/>
          </ac:cxnSpMkLst>
        </pc:cxnChg>
      </pc:sldChg>
      <pc:sldChg chg="modSp add">
        <pc:chgData name="Abbas Lotia" userId="ad9ba4c96dec1068" providerId="LiveId" clId="{2F044C57-F895-49C2-849D-C773AD8E9E57}" dt="2020-08-18T19:39:39.843" v="2620" actId="207"/>
        <pc:sldMkLst>
          <pc:docMk/>
          <pc:sldMk cId="864593882" sldId="800"/>
        </pc:sldMkLst>
        <pc:spChg chg="mod">
          <ac:chgData name="Abbas Lotia" userId="ad9ba4c96dec1068" providerId="LiveId" clId="{2F044C57-F895-49C2-849D-C773AD8E9E57}" dt="2020-08-18T19:39:39.843" v="2620" actId="207"/>
          <ac:spMkLst>
            <pc:docMk/>
            <pc:sldMk cId="864593882" sldId="800"/>
            <ac:spMk id="20" creationId="{00000000-0000-0000-0000-000000000000}"/>
          </ac:spMkLst>
        </pc:spChg>
      </pc:sldChg>
      <pc:sldChg chg="modSp add">
        <pc:chgData name="Abbas Lotia" userId="ad9ba4c96dec1068" providerId="LiveId" clId="{2F044C57-F895-49C2-849D-C773AD8E9E57}" dt="2020-08-18T19:39:35.095" v="2619" actId="207"/>
        <pc:sldMkLst>
          <pc:docMk/>
          <pc:sldMk cId="2745183457" sldId="801"/>
        </pc:sldMkLst>
        <pc:spChg chg="mod">
          <ac:chgData name="Abbas Lotia" userId="ad9ba4c96dec1068" providerId="LiveId" clId="{2F044C57-F895-49C2-849D-C773AD8E9E57}" dt="2020-08-18T19:39:35.095" v="2619" actId="207"/>
          <ac:spMkLst>
            <pc:docMk/>
            <pc:sldMk cId="2745183457" sldId="801"/>
            <ac:spMk id="21" creationId="{00000000-0000-0000-0000-000000000000}"/>
          </ac:spMkLst>
        </pc:spChg>
      </pc:sldChg>
      <pc:sldChg chg="modSp add mod">
        <pc:chgData name="Abbas Lotia" userId="ad9ba4c96dec1068" providerId="LiveId" clId="{2F044C57-F895-49C2-849D-C773AD8E9E57}" dt="2020-08-18T19:41:53.287" v="2646" actId="20577"/>
        <pc:sldMkLst>
          <pc:docMk/>
          <pc:sldMk cId="2737397162" sldId="802"/>
        </pc:sldMkLst>
        <pc:spChg chg="mod">
          <ac:chgData name="Abbas Lotia" userId="ad9ba4c96dec1068" providerId="LiveId" clId="{2F044C57-F895-49C2-849D-C773AD8E9E57}" dt="2020-08-18T19:41:53.287" v="2646" actId="20577"/>
          <ac:spMkLst>
            <pc:docMk/>
            <pc:sldMk cId="2737397162" sldId="802"/>
            <ac:spMk id="6" creationId="{00000000-0000-0000-0000-000000000000}"/>
          </ac:spMkLst>
        </pc:spChg>
        <pc:spChg chg="mod">
          <ac:chgData name="Abbas Lotia" userId="ad9ba4c96dec1068" providerId="LiveId" clId="{2F044C57-F895-49C2-849D-C773AD8E9E57}" dt="2020-08-18T19:41:27.367" v="2630" actId="20577"/>
          <ac:spMkLst>
            <pc:docMk/>
            <pc:sldMk cId="2737397162" sldId="802"/>
            <ac:spMk id="16"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“service provider”?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Facebook</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TikTok</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Council of Europe’s YouTube channel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WhatsApp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Dropbox</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would not constitute child pornography under Budapest Convention?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Video of minors engaged in sexually explicit conduct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t>b) Video containing computer-generated simulation of child pornography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Audio clip of minors engaged in sexually explicit conduct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Video of individuals appearing to be minors engaged in sexually explicit conduct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The Chief Executive of a company commits computer-related fraud using a company computer. All the proceeds of the crime go into his personal bank account. The company can be held liable for the actions of the Chief Executive.</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The Chief Executive of a company commits computer-related fraud using a company computer. All the proceeds of the crime go into his personal bank account. The company can be held liable for the actions of the Chief Executive.</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The procedural law provisions in Chapter II Part 2 of the Budapest Convention may only be exercised in relation to offences established in accordance with the Budapest Convention. </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The procedural law provisions in Chapter II Part 2 of the Budapest Convention may only be exercised in relation to offences established in accordance with the Budapest Convention. </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en-US" sz="1400" b="1" dirty="0"/>
            <a:t>Production order</a:t>
          </a:r>
          <a:endParaRPr lang="en-PK" sz="1400" b="1" dirty="0"/>
        </a:p>
      </dgm:t>
    </dgm:pt>
    <dgm:pt modelId="{51386EDD-AA3A-43A6-AA95-73FB04EC42C9}" type="parTrans" cxnId="{2A864DDA-62EE-4187-9CA8-EC46C89A8E3B}">
      <dgm:prSet/>
      <dgm:spPr/>
      <dgm:t>
        <a:bodyPr/>
        <a:lstStyle/>
        <a:p>
          <a:endParaRPr lang="en-PK"/>
        </a:p>
      </dgm:t>
    </dgm:pt>
    <dgm:pt modelId="{94972244-6440-4472-B4CD-01DE0741D639}" type="sibTrans" cxnId="{2A864DDA-62EE-4187-9CA8-EC46C89A8E3B}">
      <dgm:prSet/>
      <dgm:spPr/>
      <dgm:t>
        <a:bodyPr/>
        <a:lstStyle/>
        <a:p>
          <a:endParaRPr lang="en-PK"/>
        </a:p>
      </dgm:t>
    </dgm:pt>
    <dgm:pt modelId="{C6240533-08D9-4608-8B00-A4C7D3FCB475}">
      <dgm:prSet phldrT="[Text]" custT="1"/>
      <dgm:spPr/>
      <dgm:t>
        <a:bodyPr/>
        <a:lstStyle/>
        <a:p>
          <a:r>
            <a:rPr lang="en-US" sz="1400" b="1" dirty="0"/>
            <a:t>Partial disclosure of traffic data</a:t>
          </a:r>
          <a:endParaRPr lang="en-PK" sz="1400" b="1" dirty="0"/>
        </a:p>
      </dgm:t>
    </dgm:pt>
    <dgm:pt modelId="{8487AB02-FCED-4BD2-A66F-7F04C18AE8EF}" type="sibTrans" cxnId="{7CCE4CD3-B2C1-4AAC-AA41-AE23E1135E33}">
      <dgm:prSet/>
      <dgm:spPr/>
      <dgm:t>
        <a:bodyPr/>
        <a:lstStyle/>
        <a:p>
          <a:endParaRPr lang="en-PK"/>
        </a:p>
      </dgm:t>
    </dgm:pt>
    <dgm:pt modelId="{D941B2FE-C827-4B8F-9E1E-4B37347B8A22}" type="parTrans" cxnId="{7CCE4CD3-B2C1-4AAC-AA41-AE23E1135E33}">
      <dgm:prSet/>
      <dgm:spPr/>
      <dgm:t>
        <a:bodyPr/>
        <a:lstStyle/>
        <a:p>
          <a:endParaRPr lang="en-PK"/>
        </a:p>
      </dgm:t>
    </dgm:pt>
    <dgm:pt modelId="{B5C9E112-70BE-4142-B1EC-080F116C25B7}">
      <dgm:prSet phldrT="[Text]" custT="1"/>
      <dgm:spPr/>
      <dgm:t>
        <a:bodyPr anchor="t" anchorCtr="0"/>
        <a:lstStyle/>
        <a:p>
          <a:endParaRPr lang="en-US" sz="300" b="1" dirty="0"/>
        </a:p>
        <a:p>
          <a:r>
            <a:rPr lang="en-US" sz="800" b="1" dirty="0"/>
            <a:t>Expedited preservation </a:t>
          </a:r>
          <a:endParaRPr lang="en-PK" sz="800" b="1" dirty="0"/>
        </a:p>
      </dgm:t>
    </dgm:pt>
    <dgm:pt modelId="{3377ABEE-F251-4596-8DB8-11B3D718B7D4}" type="sibTrans" cxnId="{78E78CAD-2DB6-4DAC-8F86-0AAC09B361AD}">
      <dgm:prSet/>
      <dgm:spPr/>
      <dgm:t>
        <a:bodyPr/>
        <a:lstStyle/>
        <a:p>
          <a:endParaRPr lang="en-PK"/>
        </a:p>
      </dgm:t>
    </dgm:pt>
    <dgm:pt modelId="{BB95637E-03DC-4AEC-87F9-4686BA9783A2}" type="parTrans" cxnId="{78E78CAD-2DB6-4DAC-8F86-0AAC09B361AD}">
      <dgm:prSet/>
      <dgm:spPr/>
      <dgm:t>
        <a:bodyPr/>
        <a:lstStyle/>
        <a:p>
          <a:endParaRPr lang="en-PK"/>
        </a:p>
      </dgm:t>
    </dgm:pt>
    <dgm:pt modelId="{189F11AD-C336-4E0D-ABF0-2444B2A1E37F}">
      <dgm:prSet phldrT="[Text]" custT="1"/>
      <dgm:spPr/>
      <dgm:t>
        <a:bodyPr/>
        <a:lstStyle/>
        <a:p>
          <a:r>
            <a:rPr lang="en-US" sz="1400" b="1" dirty="0"/>
            <a:t>Search and seizure</a:t>
          </a:r>
          <a:endParaRPr lang="en-PK" sz="1400" b="1" dirty="0"/>
        </a:p>
      </dgm:t>
    </dgm:pt>
    <dgm:pt modelId="{080213BC-5289-4819-B92E-5772E3036040}" type="parTrans" cxnId="{76DD5D7E-F6A9-4071-B85E-2CB45226CAE8}">
      <dgm:prSet/>
      <dgm:spPr/>
      <dgm:t>
        <a:bodyPr/>
        <a:lstStyle/>
        <a:p>
          <a:endParaRPr lang="en-PK"/>
        </a:p>
      </dgm:t>
    </dgm:pt>
    <dgm:pt modelId="{2659DEB4-6809-4ED1-A6E1-1E136EBE4819}" type="sibTrans" cxnId="{76DD5D7E-F6A9-4071-B85E-2CB45226CAE8}">
      <dgm:prSet/>
      <dgm:spPr/>
      <dgm:t>
        <a:bodyPr/>
        <a:lstStyle/>
        <a:p>
          <a:endParaRPr lang="en-PK"/>
        </a:p>
      </dgm:t>
    </dgm:pt>
    <dgm:pt modelId="{B2EEC4EA-DCBB-4F45-8E01-C3B1D149D96E}">
      <dgm:prSet phldrT="[Text]" custT="1"/>
      <dgm:spPr/>
      <dgm:t>
        <a:bodyPr/>
        <a:lstStyle/>
        <a:p>
          <a:r>
            <a:rPr lang="en-US" sz="1400" b="1" dirty="0"/>
            <a:t>Real-time collection of traffic data</a:t>
          </a:r>
          <a:endParaRPr lang="en-PK" sz="1400" b="1" dirty="0"/>
        </a:p>
      </dgm:t>
    </dgm:pt>
    <dgm:pt modelId="{196B25F1-1C79-4686-8D1B-50CCC426AFB1}" type="parTrans" cxnId="{18CCF446-4F1D-4C7B-8747-8BAD501D1337}">
      <dgm:prSet/>
      <dgm:spPr/>
      <dgm:t>
        <a:bodyPr/>
        <a:lstStyle/>
        <a:p>
          <a:endParaRPr lang="en-PK"/>
        </a:p>
      </dgm:t>
    </dgm:pt>
    <dgm:pt modelId="{D6D169D9-04AF-4284-9364-5FEBC6E72C2F}" type="sibTrans" cxnId="{18CCF446-4F1D-4C7B-8747-8BAD501D1337}">
      <dgm:prSet/>
      <dgm:spPr/>
      <dgm:t>
        <a:bodyPr/>
        <a:lstStyle/>
        <a:p>
          <a:endParaRPr lang="en-PK"/>
        </a:p>
      </dgm:t>
    </dgm:pt>
    <dgm:pt modelId="{70FE494B-4267-4F22-99A7-8B2FB99AB38D}">
      <dgm:prSet phldrT="[Text]" custT="1"/>
      <dgm:spPr/>
      <dgm:t>
        <a:bodyPr/>
        <a:lstStyle/>
        <a:p>
          <a:r>
            <a:rPr lang="en-US" sz="1400" b="1" dirty="0"/>
            <a:t>Interception of content data</a:t>
          </a:r>
          <a:endParaRPr lang="en-PK" sz="1400" b="1" dirty="0"/>
        </a:p>
      </dgm:t>
    </dgm:pt>
    <dgm:pt modelId="{88D57A9B-1444-485E-81BA-743C0A7650E0}" type="parTrans" cxnId="{56AF98E9-492A-43F1-8995-919BD5BCD12C}">
      <dgm:prSet/>
      <dgm:spPr/>
      <dgm:t>
        <a:bodyPr/>
        <a:lstStyle/>
        <a:p>
          <a:endParaRPr lang="en-PK"/>
        </a:p>
      </dgm:t>
    </dgm:pt>
    <dgm:pt modelId="{D4EEEB41-F527-4B12-9DAB-E0639A14CFBF}" type="sibTrans" cxnId="{56AF98E9-492A-43F1-8995-919BD5BCD12C}">
      <dgm:prSet/>
      <dgm:spPr/>
      <dgm:t>
        <a:bodyPr/>
        <a:lstStyle/>
        <a:p>
          <a:endParaRPr lang="en-PK"/>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custLinFactNeighborY="-33072">
        <dgm:presLayoutVars>
          <dgm:chMax val="1"/>
          <dgm:bulletEnabled val="1"/>
        </dgm:presLayoutVars>
      </dgm:prSet>
      <dgm:spPr/>
    </dgm:pt>
    <dgm:pt modelId="{71B40B14-0D88-4426-B5EA-0A69F47F906B}" type="pres">
      <dgm:prSet presAssocID="{70FE494B-4267-4F22-99A7-8B2FB99AB38D}" presName="levelTx" presStyleLbl="revTx" presStyleIdx="0" presStyleCnt="0">
        <dgm:presLayoutVars>
          <dgm:chMax val="1"/>
          <dgm:bulletEnabled val="1"/>
        </dgm:presLayoutVars>
      </dgm:prSet>
      <dgm:spPr/>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pt>
    <dgm:pt modelId="{4C0C98E8-F66C-410F-AE1A-13AEFB236C83}" type="pres">
      <dgm:prSet presAssocID="{B2EEC4EA-DCBB-4F45-8E01-C3B1D149D96E}" presName="levelTx" presStyleLbl="revTx" presStyleIdx="0" presStyleCnt="0">
        <dgm:presLayoutVars>
          <dgm:chMax val="1"/>
          <dgm:bulletEnabled val="1"/>
        </dgm:presLayoutVars>
      </dgm:prSet>
      <dgm:spPr/>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pt>
    <dgm:pt modelId="{EB888798-5870-43B1-AB7D-F677306DEFC6}" type="pres">
      <dgm:prSet presAssocID="{189F11AD-C336-4E0D-ABF0-2444B2A1E37F}" presName="levelTx" presStyleLbl="revTx" presStyleIdx="0" presStyleCnt="0">
        <dgm:presLayoutVars>
          <dgm:chMax val="1"/>
          <dgm:bulletEnabled val="1"/>
        </dgm:presLayoutVars>
      </dgm:prSet>
      <dgm:spPr/>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pt>
    <dgm:pt modelId="{403E7FD9-7F60-4265-82F6-8F5070EF3B1C}" type="pres">
      <dgm:prSet presAssocID="{CB62AA32-34F0-4ADE-948F-A4607EB65DF6}" presName="levelTx" presStyleLbl="revTx" presStyleIdx="0" presStyleCnt="0">
        <dgm:presLayoutVars>
          <dgm:chMax val="1"/>
          <dgm:bulletEnabled val="1"/>
        </dgm:presLayoutVars>
      </dgm:prSet>
      <dgm:spPr/>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pt>
    <dgm:pt modelId="{69B29AEE-CCC1-48E7-9DD7-F832D199978A}" type="pres">
      <dgm:prSet presAssocID="{C6240533-08D9-4608-8B00-A4C7D3FCB475}" presName="levelTx" presStyleLbl="revTx" presStyleIdx="0" presStyleCnt="0">
        <dgm:presLayoutVars>
          <dgm:chMax val="1"/>
          <dgm:bulletEnabled val="1"/>
        </dgm:presLayoutVars>
      </dgm:prSet>
      <dgm:spPr/>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pt>
    <dgm:pt modelId="{7B36EE55-B69D-45B2-AD38-C172D4AFDE63}" type="pres">
      <dgm:prSet presAssocID="{B5C9E112-70BE-4142-B1EC-080F116C25B7}" presName="levelTx" presStyleLbl="revTx" presStyleIdx="0" presStyleCnt="0">
        <dgm:presLayoutVars>
          <dgm:chMax val="1"/>
          <dgm:bulletEnabled val="1"/>
        </dgm:presLayoutVars>
      </dgm:prSet>
      <dgm:spPr/>
    </dgm:pt>
  </dgm:ptLst>
  <dgm:cxnLst>
    <dgm:cxn modelId="{08157C28-76C8-4410-8CAF-F641B2FB5125}" type="presOf" srcId="{89FC4093-77EC-4A67-A554-798814E7FABC}" destId="{912E7169-AF04-4E0C-802E-EFD5E069E710}" srcOrd="0" destOrd="0" presId="urn:microsoft.com/office/officeart/2005/8/layout/pyramid3"/>
    <dgm:cxn modelId="{6ABE9D33-02BF-4B61-BC3B-7C912F0BE30D}" type="presOf" srcId="{CB62AA32-34F0-4ADE-948F-A4607EB65DF6}" destId="{2E9841CB-D369-4D50-B3DF-91B1CB432857}"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76DD5D7E-F6A9-4071-B85E-2CB45226CAE8}" srcId="{89FC4093-77EC-4A67-A554-798814E7FABC}" destId="{189F11AD-C336-4E0D-ABF0-2444B2A1E37F}" srcOrd="2" destOrd="0" parTransId="{080213BC-5289-4819-B92E-5772E3036040}" sibTransId="{2659DEB4-6809-4ED1-A6E1-1E136EBE4819}"/>
    <dgm:cxn modelId="{C1EA198D-E586-42F7-8E96-07CEA5ED183C}" type="presOf" srcId="{B5C9E112-70BE-4142-B1EC-080F116C25B7}" destId="{7B36EE55-B69D-45B2-AD38-C172D4AFDE63}" srcOrd="1" destOrd="0" presId="urn:microsoft.com/office/officeart/2005/8/layout/pyramid3"/>
    <dgm:cxn modelId="{1E44E499-0245-4944-A4EB-3897376DFC84}" type="presOf" srcId="{70FE494B-4267-4F22-99A7-8B2FB99AB38D}" destId="{71B40B14-0D88-4426-B5EA-0A69F47F906B}" srcOrd="1" destOrd="0" presId="urn:microsoft.com/office/officeart/2005/8/layout/pyramid3"/>
    <dgm:cxn modelId="{40BAC19D-986A-4777-8DDF-87F0D9DAA4BA}" type="presOf" srcId="{189F11AD-C336-4E0D-ABF0-2444B2A1E37F}" destId="{D3458357-E8D2-45B2-A250-AF9A09B0DC07}" srcOrd="0" destOrd="0" presId="urn:microsoft.com/office/officeart/2005/8/layout/pyramid3"/>
    <dgm:cxn modelId="{78E78CAD-2DB6-4DAC-8F86-0AAC09B361AD}" srcId="{89FC4093-77EC-4A67-A554-798814E7FABC}" destId="{B5C9E112-70BE-4142-B1EC-080F116C25B7}" srcOrd="5" destOrd="0" parTransId="{BB95637E-03DC-4AEC-87F9-4686BA9783A2}" sibTransId="{3377ABEE-F251-4596-8DB8-11B3D718B7D4}"/>
    <dgm:cxn modelId="{208A0EB7-0215-4973-B556-A53497476DB0}" type="presOf" srcId="{C6240533-08D9-4608-8B00-A4C7D3FCB475}" destId="{69B29AEE-CCC1-48E7-9DD7-F832D199978A}" srcOrd="1" destOrd="0" presId="urn:microsoft.com/office/officeart/2005/8/layout/pyramid3"/>
    <dgm:cxn modelId="{DF3157C6-B752-4469-A754-CD74AC33F059}" type="presOf" srcId="{B2EEC4EA-DCBB-4F45-8E01-C3B1D149D96E}" destId="{37638A15-F53B-4722-A3A9-504F0872E3E9}" srcOrd="0" destOrd="0" presId="urn:microsoft.com/office/officeart/2005/8/layout/pyramid3"/>
    <dgm:cxn modelId="{AE70D7C6-0944-4F91-BE35-D4227E19A9C0}" type="presOf" srcId="{CB62AA32-34F0-4ADE-948F-A4607EB65DF6}" destId="{403E7FD9-7F60-4265-82F6-8F5070EF3B1C}" srcOrd="1" destOrd="0" presId="urn:microsoft.com/office/officeart/2005/8/layout/pyramid3"/>
    <dgm:cxn modelId="{10175AC9-7CCE-43A8-BD6D-710FCB681750}" type="presOf" srcId="{70FE494B-4267-4F22-99A7-8B2FB99AB38D}" destId="{9EB6C696-8BAE-43F5-A7AE-876CEB660999}" srcOrd="0"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2A864DDA-62EE-4187-9CA8-EC46C89A8E3B}" srcId="{89FC4093-77EC-4A67-A554-798814E7FABC}" destId="{CB62AA32-34F0-4ADE-948F-A4607EB65DF6}" srcOrd="3" destOrd="0" parTransId="{51386EDD-AA3A-43A6-AA95-73FB04EC42C9}" sibTransId="{94972244-6440-4472-B4CD-01DE0741D639}"/>
    <dgm:cxn modelId="{56AF98E9-492A-43F1-8995-919BD5BCD12C}" srcId="{89FC4093-77EC-4A67-A554-798814E7FABC}" destId="{70FE494B-4267-4F22-99A7-8B2FB99AB38D}" srcOrd="0" destOrd="0" parTransId="{88D57A9B-1444-485E-81BA-743C0A7650E0}" sibTransId="{D4EEEB41-F527-4B12-9DAB-E0639A14CFBF}"/>
    <dgm:cxn modelId="{EBD6EAF0-E0D4-4618-9A06-42ED1A00C450}" type="presOf" srcId="{B2EEC4EA-DCBB-4F45-8E01-C3B1D149D96E}" destId="{4C0C98E8-F66C-410F-AE1A-13AEFB236C83}" srcOrd="1" destOrd="0" presId="urn:microsoft.com/office/officeart/2005/8/layout/pyramid3"/>
    <dgm:cxn modelId="{ED250BF9-3847-4B8A-BA04-DB2C356B8A83}" type="presOf" srcId="{B5C9E112-70BE-4142-B1EC-080F116C25B7}" destId="{EFBE9C48-68C3-41E1-8414-F6D586349D59}" srcOrd="0" destOrd="0" presId="urn:microsoft.com/office/officeart/2005/8/layout/pyramid3"/>
    <dgm:cxn modelId="{72BA94FD-3FC8-4D68-8CEC-32DEE22614FC}" type="presOf" srcId="{189F11AD-C336-4E0D-ABF0-2444B2A1E37F}" destId="{EB888798-5870-43B1-AB7D-F677306DEFC6}" srcOrd="1" destOrd="0" presId="urn:microsoft.com/office/officeart/2005/8/layout/pyramid3"/>
    <dgm:cxn modelId="{6DCEB8FD-B7A4-4E41-A922-F7448B8BBA72}" type="presOf" srcId="{C6240533-08D9-4608-8B00-A4C7D3FCB475}" destId="{BC23AC2C-C589-473D-B07A-EA5CA8DD25B7}" srcOrd="0" destOrd="0" presId="urn:microsoft.com/office/officeart/2005/8/layout/pyramid3"/>
    <dgm:cxn modelId="{029A2E21-0ADD-4196-9FC9-5360AF79A2EA}" type="presParOf" srcId="{912E7169-AF04-4E0C-802E-EFD5E069E710}" destId="{C18B4275-3CDB-46B0-A0D5-39D753AF5EAB}" srcOrd="0" destOrd="0" presId="urn:microsoft.com/office/officeart/2005/8/layout/pyramid3"/>
    <dgm:cxn modelId="{6DD9BDB9-4326-43B7-86AF-86D942D3B98C}" type="presParOf" srcId="{C18B4275-3CDB-46B0-A0D5-39D753AF5EAB}" destId="{9EB6C696-8BAE-43F5-A7AE-876CEB660999}" srcOrd="0" destOrd="0" presId="urn:microsoft.com/office/officeart/2005/8/layout/pyramid3"/>
    <dgm:cxn modelId="{9A87856B-8C1D-46DC-8532-CAEA5E6EE9B6}" type="presParOf" srcId="{C18B4275-3CDB-46B0-A0D5-39D753AF5EAB}" destId="{71B40B14-0D88-4426-B5EA-0A69F47F906B}" srcOrd="1" destOrd="0" presId="urn:microsoft.com/office/officeart/2005/8/layout/pyramid3"/>
    <dgm:cxn modelId="{3CF0320D-EB0C-4C38-8EDF-D19A0BF6F05A}" type="presParOf" srcId="{912E7169-AF04-4E0C-802E-EFD5E069E710}" destId="{0606AFFD-56B8-4DB4-B45E-F7C2FBD918CA}" srcOrd="1" destOrd="0" presId="urn:microsoft.com/office/officeart/2005/8/layout/pyramid3"/>
    <dgm:cxn modelId="{48A00676-7CC6-44DB-B4A5-193526346E9E}" type="presParOf" srcId="{0606AFFD-56B8-4DB4-B45E-F7C2FBD918CA}" destId="{37638A15-F53B-4722-A3A9-504F0872E3E9}" srcOrd="0" destOrd="0" presId="urn:microsoft.com/office/officeart/2005/8/layout/pyramid3"/>
    <dgm:cxn modelId="{098E8333-C8BB-40ED-917C-2706A5D1B136}" type="presParOf" srcId="{0606AFFD-56B8-4DB4-B45E-F7C2FBD918CA}" destId="{4C0C98E8-F66C-410F-AE1A-13AEFB236C83}" srcOrd="1" destOrd="0" presId="urn:microsoft.com/office/officeart/2005/8/layout/pyramid3"/>
    <dgm:cxn modelId="{6C19AD56-1DDA-44A1-A92F-80E8B51898EC}" type="presParOf" srcId="{912E7169-AF04-4E0C-802E-EFD5E069E710}" destId="{33C778BB-2316-4D41-99E5-AC20C36E52EA}" srcOrd="2" destOrd="0" presId="urn:microsoft.com/office/officeart/2005/8/layout/pyramid3"/>
    <dgm:cxn modelId="{C6F89A6A-43F1-4461-9BFC-D36F8C5AEC5B}" type="presParOf" srcId="{33C778BB-2316-4D41-99E5-AC20C36E52EA}" destId="{D3458357-E8D2-45B2-A250-AF9A09B0DC07}" srcOrd="0" destOrd="0" presId="urn:microsoft.com/office/officeart/2005/8/layout/pyramid3"/>
    <dgm:cxn modelId="{E6982F4C-553F-4352-93F0-D936BFF571BC}" type="presParOf" srcId="{33C778BB-2316-4D41-99E5-AC20C36E52EA}" destId="{EB888798-5870-43B1-AB7D-F677306DEFC6}" srcOrd="1" destOrd="0" presId="urn:microsoft.com/office/officeart/2005/8/layout/pyramid3"/>
    <dgm:cxn modelId="{28A649C3-7EED-46C5-9B05-883D224D3E74}" type="presParOf" srcId="{912E7169-AF04-4E0C-802E-EFD5E069E710}" destId="{6F265E88-1775-473F-AD79-24A26C390243}" srcOrd="3" destOrd="0" presId="urn:microsoft.com/office/officeart/2005/8/layout/pyramid3"/>
    <dgm:cxn modelId="{87496712-542A-4BC3-9342-9F4953FC695B}" type="presParOf" srcId="{6F265E88-1775-473F-AD79-24A26C390243}" destId="{2E9841CB-D369-4D50-B3DF-91B1CB432857}" srcOrd="0" destOrd="0" presId="urn:microsoft.com/office/officeart/2005/8/layout/pyramid3"/>
    <dgm:cxn modelId="{6A53B011-F9E0-4FAA-AE23-6B8D2B2E52C2}" type="presParOf" srcId="{6F265E88-1775-473F-AD79-24A26C390243}" destId="{403E7FD9-7F60-4265-82F6-8F5070EF3B1C}" srcOrd="1" destOrd="0" presId="urn:microsoft.com/office/officeart/2005/8/layout/pyramid3"/>
    <dgm:cxn modelId="{0A4CDEC9-EC12-4DFB-B802-C6B443E963E6}" type="presParOf" srcId="{912E7169-AF04-4E0C-802E-EFD5E069E710}" destId="{A741954E-C559-4C56-962C-C0CA99C16132}" srcOrd="4" destOrd="0" presId="urn:microsoft.com/office/officeart/2005/8/layout/pyramid3"/>
    <dgm:cxn modelId="{F588E366-280F-4BB6-9D53-714FDA0B9B03}" type="presParOf" srcId="{A741954E-C559-4C56-962C-C0CA99C16132}" destId="{BC23AC2C-C589-473D-B07A-EA5CA8DD25B7}" srcOrd="0" destOrd="0" presId="urn:microsoft.com/office/officeart/2005/8/layout/pyramid3"/>
    <dgm:cxn modelId="{4CE877C5-BB87-4CB7-AD62-3E860F85756D}" type="presParOf" srcId="{A741954E-C559-4C56-962C-C0CA99C16132}" destId="{69B29AEE-CCC1-48E7-9DD7-F832D199978A}" srcOrd="1" destOrd="0" presId="urn:microsoft.com/office/officeart/2005/8/layout/pyramid3"/>
    <dgm:cxn modelId="{C9D8B9F8-E6B7-4A66-836D-91345B0BA609}" type="presParOf" srcId="{912E7169-AF04-4E0C-802E-EFD5E069E710}" destId="{53F4106B-472C-4D80-A1AC-7360B9B6A941}" srcOrd="5" destOrd="0" presId="urn:microsoft.com/office/officeart/2005/8/layout/pyramid3"/>
    <dgm:cxn modelId="{19826D87-F800-48C7-9857-0B958DD3EF09}" type="presParOf" srcId="{53F4106B-472C-4D80-A1AC-7360B9B6A941}" destId="{EFBE9C48-68C3-41E1-8414-F6D586349D59}" srcOrd="0" destOrd="0" presId="urn:microsoft.com/office/officeart/2005/8/layout/pyramid3"/>
    <dgm:cxn modelId="{21993B89-DD5E-4ABB-8E04-6C41116C9726}"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production orders can a judge in your country NOT issue under Article 18:</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 from a foreign service provider that offers services in your country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t>b) Content data from a foreign service provider that offers services in your country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Computer data from a person in your country who controls data stored outside your country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Computer data from a person in your country who possesses data stored in your country</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223226"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production orders can a judge in your country NOT issue under Article 18:</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 from a foreign service provider that offers services in your country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rgbClr val="FF0000"/>
              </a:solidFill>
            </a:rPr>
            <a:t>b) Content data from a foreign service provider that offers services in your country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Computer data from a person in your country who controls data stored outside your country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Computer data from a person in your country who possesses data stored in your country</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223226"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You can issue a warrant for interception of content data for a case related to theft. The offence carries a 6-month imprisonment.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You can issue a warrant for interception of content data for a case related to theft. The offence carries a 6-month imprisonment.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“service provider”?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Facebook</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TikTok</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rgbClr val="FF0000"/>
              </a:solidFill>
            </a:rPr>
            <a:t>c) Council of Europe’s YouTube channel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WhatsApp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Dropbox</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a global treaty that has specialized mutual assistance provisions that relate to electronic evidence?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Convention on Mutual Assistance in Criminal Matters between the Member States of the European Union</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United Nations Convention against Transnational Organized Crime</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chemeClr val="tx1"/>
              </a:solidFill>
            </a:rPr>
            <a:t>c) Council of Europe Convention on Cybercrime (Budapest Convention)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African Union Convention of Cybersecurity &amp; Personal Data Protection (Malabo Convention)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a global treaty that has specialized mutual assistance provisions that relate to electronic evidence?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Convention on Mutual Assistance in Criminal Matters between the Member States of the European Union</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United Nations Convention against Transnational Organized Crime</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rgbClr val="FF0000"/>
              </a:solidFill>
            </a:rPr>
            <a:t>c) Council of Europe Convention on Cybercrime (Budapest Convention)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African Union Convention of Cybersecurity &amp; Personal Data Protection (Malabo Convention)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not being considered for inclusion in the Second Additional Protocol?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Disclosure of data in emergencies</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Racism and Xenophobia </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l"/>
          <a:r>
            <a:rPr lang="en-US" b="1" dirty="0">
              <a:solidFill>
                <a:schemeClr val="tx1"/>
              </a:solidFill>
            </a:rPr>
            <a:t>c) Undercover investigations</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Requesting WHOIS information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not being considered for inclusion in the Second Additional Protocol?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Disclosure of data in emergencies</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solidFill>
                <a:srgbClr val="FF0000"/>
              </a:solidFill>
            </a:rPr>
            <a:t>b) Racism and Xenophobia </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l"/>
          <a:r>
            <a:rPr lang="en-US" b="1" dirty="0">
              <a:solidFill>
                <a:schemeClr val="tx1"/>
              </a:solidFill>
            </a:rPr>
            <a:t>c) Undercover investigations</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Requesting WHOIS information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are not included in traffic data?</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Content of email body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Time of email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Size of email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dirty="0"/>
            <a:t>d) Type of underlying service</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dirty="0"/>
            <a:t>e) Email subject heading</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are not included in traffic data?</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rgbClr val="FF0000"/>
              </a:solidFill>
            </a:rPr>
            <a:t>a) Content of email body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Time of email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Size of email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dirty="0"/>
            <a:t>d) Type of underlying service</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rgbClr val="FF0000"/>
              </a:solidFill>
            </a:rPr>
            <a:t>e) Email subject heading</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 man connects to a public Wi-Fi network and uses a software to intercept a private email communication between two other uses of the Wi-Fi network. This is not an offence under Article 3.</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 man connects to a public Wi-Fi network and uses a software to intercept a private email communication between two other uses of the Wi-Fi network. This is not an offence under Article 3.</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 person cuts the power supply to a computer system, thereby hindering its operation. This is not system interference under Article 5 of the Budapest Convention. </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 person cuts the power supply to a computer system, thereby hindering its operation. This is not system interference under Article 5 of the Budapest Convention. </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rgbClr val="FF0000"/>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would not constitute child pornography under Budapest Convention?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0" dirty="0">
              <a:solidFill>
                <a:schemeClr val="tx1"/>
              </a:solidFill>
            </a:rPr>
            <a:t>a) Video of minors engaged in sexually explicit conduct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Video containing computer-generated simulation of child pornography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dirty="0"/>
            <a:t>c) Audio clip of minors engaged in sexually explicit conduct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dirty="0"/>
            <a:t>d) Video of individuals appearing to be minors engaged in sexually explicit conduct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“service provider”?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a) Facebook</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b) TikTok</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c) Council of Europe’s YouTube channel</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d) WhatsApp </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e) Dropbox</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would not constitute child pornography under Budapest Convention? </a:t>
          </a:r>
        </a:p>
      </dsp:txBody>
      <dsp:txXfrm>
        <a:off x="0" y="2466"/>
        <a:ext cx="2766445" cy="5052045"/>
      </dsp:txXfrm>
    </dsp:sp>
    <dsp:sp modelId="{5D9EDF3F-7B20-8E47-A431-F9F24450F874}">
      <dsp:nvSpPr>
        <dsp:cNvPr id="0" name=""/>
        <dsp:cNvSpPr/>
      </dsp:nvSpPr>
      <dsp:spPr>
        <a:xfrm>
          <a:off x="2872949" y="61738"/>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solidFill>
                <a:schemeClr val="tx1"/>
              </a:solidFill>
            </a:rPr>
            <a:t>a) Video of minors engaged in sexually explicit conduct</a:t>
          </a:r>
        </a:p>
      </dsp:txBody>
      <dsp:txXfrm>
        <a:off x="2872949" y="61738"/>
        <a:ext cx="5573703" cy="1185449"/>
      </dsp:txXfrm>
    </dsp:sp>
    <dsp:sp modelId="{EB798B99-5590-864A-A2C1-F553D99D3FAA}">
      <dsp:nvSpPr>
        <dsp:cNvPr id="0" name=""/>
        <dsp:cNvSpPr/>
      </dsp:nvSpPr>
      <dsp:spPr>
        <a:xfrm>
          <a:off x="2766445" y="1247188"/>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1306461"/>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b) Video containing computer-generated simulation of child pornography</a:t>
          </a:r>
        </a:p>
      </dsp:txBody>
      <dsp:txXfrm>
        <a:off x="2872949" y="1306461"/>
        <a:ext cx="5573703" cy="1185449"/>
      </dsp:txXfrm>
    </dsp:sp>
    <dsp:sp modelId="{1E88F2A9-FC8F-2A4F-ABF4-2C5837CA76E5}">
      <dsp:nvSpPr>
        <dsp:cNvPr id="0" name=""/>
        <dsp:cNvSpPr/>
      </dsp:nvSpPr>
      <dsp:spPr>
        <a:xfrm>
          <a:off x="2766445" y="2491911"/>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2551183"/>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c) Audio clip of minors engaged in sexually explicit conduct </a:t>
          </a:r>
        </a:p>
      </dsp:txBody>
      <dsp:txXfrm>
        <a:off x="2872949" y="2551183"/>
        <a:ext cx="5573703" cy="1185449"/>
      </dsp:txXfrm>
    </dsp:sp>
    <dsp:sp modelId="{45167FBC-5EE3-4C8A-A94C-30BB5DE89AD6}">
      <dsp:nvSpPr>
        <dsp:cNvPr id="0" name=""/>
        <dsp:cNvSpPr/>
      </dsp:nvSpPr>
      <dsp:spPr>
        <a:xfrm>
          <a:off x="2766445" y="3736633"/>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3795905"/>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d) Video of individuals appearing to be minors engaged in sexually explicit conduct </a:t>
          </a:r>
        </a:p>
      </dsp:txBody>
      <dsp:txXfrm>
        <a:off x="2880558" y="3795905"/>
        <a:ext cx="5573703" cy="1185449"/>
      </dsp:txXfrm>
    </dsp:sp>
    <dsp:sp modelId="{41DAB04F-B76E-41A3-BF92-19D36F058A9E}">
      <dsp:nvSpPr>
        <dsp:cNvPr id="0" name=""/>
        <dsp:cNvSpPr/>
      </dsp:nvSpPr>
      <dsp:spPr>
        <a:xfrm>
          <a:off x="2766445" y="4981355"/>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The Chief Executive of a company commits computer-related fraud using a company computer. All the proceeds of the crime go into his personal bank account. The company can be held liable for the actions of the Chief Executive.</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The Chief Executive of a company commits computer-related fraud using a company computer. All the proceeds of the crime go into his personal bank account. The company can be held liable for the actions of the Chief Executive.</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The procedural law provisions in Chapter II Part 2 of the Budapest Convention may only be exercised in relation to offences established in accordance with the Budapest Convention. </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The procedural law provisions in Chapter II Part 2 of the Budapest Convention may only be exercised in relation to offences established in accordance with the Budapest Convention. </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4476172" cy="754052"/>
        </a:xfrm>
        <a:prstGeom prst="trapezoid">
          <a:avLst>
            <a:gd name="adj" fmla="val 494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Interception of content data</a:t>
          </a:r>
          <a:endParaRPr lang="en-PK" sz="1400" b="1" kern="1200" dirty="0"/>
        </a:p>
      </dsp:txBody>
      <dsp:txXfrm rot="-10800000">
        <a:off x="783330" y="0"/>
        <a:ext cx="2909511" cy="754052"/>
      </dsp:txXfrm>
    </dsp:sp>
    <dsp:sp modelId="{37638A15-F53B-4722-A3A9-504F0872E3E9}">
      <dsp:nvSpPr>
        <dsp:cNvPr id="0" name=""/>
        <dsp:cNvSpPr/>
      </dsp:nvSpPr>
      <dsp:spPr>
        <a:xfrm rot="10800000">
          <a:off x="373014" y="754052"/>
          <a:ext cx="3730143" cy="754052"/>
        </a:xfrm>
        <a:prstGeom prst="trapezoid">
          <a:avLst>
            <a:gd name="adj" fmla="val 494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Real-time collection of traffic data</a:t>
          </a:r>
          <a:endParaRPr lang="en-PK" sz="1400" b="1" kern="1200" dirty="0"/>
        </a:p>
      </dsp:txBody>
      <dsp:txXfrm rot="-10800000">
        <a:off x="1025789" y="754052"/>
        <a:ext cx="2424593" cy="754052"/>
      </dsp:txXfrm>
    </dsp:sp>
    <dsp:sp modelId="{D3458357-E8D2-45B2-A250-AF9A09B0DC07}">
      <dsp:nvSpPr>
        <dsp:cNvPr id="0" name=""/>
        <dsp:cNvSpPr/>
      </dsp:nvSpPr>
      <dsp:spPr>
        <a:xfrm rot="10800000">
          <a:off x="746028" y="1508105"/>
          <a:ext cx="2984114" cy="754052"/>
        </a:xfrm>
        <a:prstGeom prst="trapezoid">
          <a:avLst>
            <a:gd name="adj" fmla="val 494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Search and seizure</a:t>
          </a:r>
          <a:endParaRPr lang="en-PK" sz="1400" b="1" kern="1200" dirty="0"/>
        </a:p>
      </dsp:txBody>
      <dsp:txXfrm rot="-10800000">
        <a:off x="1268248" y="1508105"/>
        <a:ext cx="1939674" cy="754052"/>
      </dsp:txXfrm>
    </dsp:sp>
    <dsp:sp modelId="{2E9841CB-D369-4D50-B3DF-91B1CB432857}">
      <dsp:nvSpPr>
        <dsp:cNvPr id="0" name=""/>
        <dsp:cNvSpPr/>
      </dsp:nvSpPr>
      <dsp:spPr>
        <a:xfrm rot="10800000">
          <a:off x="1119043" y="2262158"/>
          <a:ext cx="2238086" cy="754052"/>
        </a:xfrm>
        <a:prstGeom prst="trapezoid">
          <a:avLst>
            <a:gd name="adj" fmla="val 494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Production order</a:t>
          </a:r>
          <a:endParaRPr lang="en-PK" sz="1400" b="1" kern="1200" dirty="0"/>
        </a:p>
      </dsp:txBody>
      <dsp:txXfrm rot="-10800000">
        <a:off x="1510708" y="2262158"/>
        <a:ext cx="1454755" cy="754052"/>
      </dsp:txXfrm>
    </dsp:sp>
    <dsp:sp modelId="{BC23AC2C-C589-473D-B07A-EA5CA8DD25B7}">
      <dsp:nvSpPr>
        <dsp:cNvPr id="0" name=""/>
        <dsp:cNvSpPr/>
      </dsp:nvSpPr>
      <dsp:spPr>
        <a:xfrm rot="10800000">
          <a:off x="1492057" y="3016210"/>
          <a:ext cx="1492057" cy="754052"/>
        </a:xfrm>
        <a:prstGeom prst="trapezoid">
          <a:avLst>
            <a:gd name="adj" fmla="val 494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Partial disclosure of traffic data</a:t>
          </a:r>
          <a:endParaRPr lang="en-PK" sz="1400" b="1" kern="1200" dirty="0"/>
        </a:p>
      </dsp:txBody>
      <dsp:txXfrm rot="-10800000">
        <a:off x="1753167" y="3016210"/>
        <a:ext cx="969837" cy="754052"/>
      </dsp:txXfrm>
    </dsp:sp>
    <dsp:sp modelId="{EFBE9C48-68C3-41E1-8414-F6D586349D59}">
      <dsp:nvSpPr>
        <dsp:cNvPr id="0" name=""/>
        <dsp:cNvSpPr/>
      </dsp:nvSpPr>
      <dsp:spPr>
        <a:xfrm rot="10800000">
          <a:off x="1865071" y="3770263"/>
          <a:ext cx="746028" cy="754052"/>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t" anchorCtr="0">
          <a:noAutofit/>
        </a:bodyPr>
        <a:lstStyle/>
        <a:p>
          <a:pPr marL="0" lvl="0" indent="0" algn="ctr" defTabSz="133350">
            <a:lnSpc>
              <a:spcPct val="90000"/>
            </a:lnSpc>
            <a:spcBef>
              <a:spcPct val="0"/>
            </a:spcBef>
            <a:spcAft>
              <a:spcPct val="35000"/>
            </a:spcAft>
            <a:buNone/>
          </a:pPr>
          <a:endParaRPr lang="en-US" sz="300" b="1" kern="1200" dirty="0"/>
        </a:p>
        <a:p>
          <a:pPr marL="0" lvl="0" indent="0" algn="ctr" defTabSz="133350">
            <a:lnSpc>
              <a:spcPct val="90000"/>
            </a:lnSpc>
            <a:spcBef>
              <a:spcPct val="0"/>
            </a:spcBef>
            <a:spcAft>
              <a:spcPct val="35000"/>
            </a:spcAft>
            <a:buNone/>
          </a:pPr>
          <a:r>
            <a:rPr lang="en-US" sz="800" b="1" kern="1200" dirty="0"/>
            <a:t>Expedited preservation </a:t>
          </a:r>
          <a:endParaRPr lang="en-PK" sz="800" b="1" kern="1200" dirty="0"/>
        </a:p>
      </dsp:txBody>
      <dsp:txXfrm rot="-10800000">
        <a:off x="1865071" y="3770263"/>
        <a:ext cx="746028" cy="75405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026172"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production orders can a judge in your country NOT issue under Article 18:</a:t>
          </a:r>
        </a:p>
      </dsp:txBody>
      <dsp:txXfrm>
        <a:off x="0" y="2466"/>
        <a:ext cx="3026172" cy="5052045"/>
      </dsp:txXfrm>
    </dsp:sp>
    <dsp:sp modelId="{5D9EDF3F-7B20-8E47-A431-F9F24450F874}">
      <dsp:nvSpPr>
        <dsp:cNvPr id="0" name=""/>
        <dsp:cNvSpPr/>
      </dsp:nvSpPr>
      <dsp:spPr>
        <a:xfrm>
          <a:off x="3127846" y="61738"/>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solidFill>
                <a:schemeClr val="tx1"/>
              </a:solidFill>
            </a:rPr>
            <a:t>a) Subscriber information from a foreign service provider that offers services in your country</a:t>
          </a:r>
        </a:p>
      </dsp:txBody>
      <dsp:txXfrm>
        <a:off x="3127846" y="61738"/>
        <a:ext cx="5320942" cy="1185449"/>
      </dsp:txXfrm>
    </dsp:sp>
    <dsp:sp modelId="{EB798B99-5590-864A-A2C1-F553D99D3FAA}">
      <dsp:nvSpPr>
        <dsp:cNvPr id="0" name=""/>
        <dsp:cNvSpPr/>
      </dsp:nvSpPr>
      <dsp:spPr>
        <a:xfrm>
          <a:off x="3026172" y="1247188"/>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127846" y="1306461"/>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b) Content data from a foreign service provider that offers services in your country</a:t>
          </a:r>
        </a:p>
      </dsp:txBody>
      <dsp:txXfrm>
        <a:off x="3127846" y="1306461"/>
        <a:ext cx="5320942" cy="1185449"/>
      </dsp:txXfrm>
    </dsp:sp>
    <dsp:sp modelId="{1E88F2A9-FC8F-2A4F-ABF4-2C5837CA76E5}">
      <dsp:nvSpPr>
        <dsp:cNvPr id="0" name=""/>
        <dsp:cNvSpPr/>
      </dsp:nvSpPr>
      <dsp:spPr>
        <a:xfrm>
          <a:off x="3026172" y="2491911"/>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127846" y="2551183"/>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c) Computer data from a person in your country who controls data stored outside your country </a:t>
          </a:r>
        </a:p>
      </dsp:txBody>
      <dsp:txXfrm>
        <a:off x="3127846" y="2551183"/>
        <a:ext cx="5320942" cy="1185449"/>
      </dsp:txXfrm>
    </dsp:sp>
    <dsp:sp modelId="{45167FBC-5EE3-4C8A-A94C-30BB5DE89AD6}">
      <dsp:nvSpPr>
        <dsp:cNvPr id="0" name=""/>
        <dsp:cNvSpPr/>
      </dsp:nvSpPr>
      <dsp:spPr>
        <a:xfrm>
          <a:off x="3026172" y="3736633"/>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133319" y="3795905"/>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d) Computer data from a person in your country who possesses data stored in your country</a:t>
          </a:r>
        </a:p>
      </dsp:txBody>
      <dsp:txXfrm>
        <a:off x="3133319" y="3795905"/>
        <a:ext cx="5320942" cy="1185449"/>
      </dsp:txXfrm>
    </dsp:sp>
    <dsp:sp modelId="{41DAB04F-B76E-41A3-BF92-19D36F058A9E}">
      <dsp:nvSpPr>
        <dsp:cNvPr id="0" name=""/>
        <dsp:cNvSpPr/>
      </dsp:nvSpPr>
      <dsp:spPr>
        <a:xfrm>
          <a:off x="3026172" y="4981355"/>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026172"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production orders can a judge in your country NOT issue under Article 18:</a:t>
          </a:r>
        </a:p>
      </dsp:txBody>
      <dsp:txXfrm>
        <a:off x="0" y="2466"/>
        <a:ext cx="3026172" cy="5052045"/>
      </dsp:txXfrm>
    </dsp:sp>
    <dsp:sp modelId="{5D9EDF3F-7B20-8E47-A431-F9F24450F874}">
      <dsp:nvSpPr>
        <dsp:cNvPr id="0" name=""/>
        <dsp:cNvSpPr/>
      </dsp:nvSpPr>
      <dsp:spPr>
        <a:xfrm>
          <a:off x="3127846" y="61738"/>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solidFill>
                <a:schemeClr val="tx1"/>
              </a:solidFill>
            </a:rPr>
            <a:t>a) Subscriber information from a foreign service provider that offers services in your country</a:t>
          </a:r>
        </a:p>
      </dsp:txBody>
      <dsp:txXfrm>
        <a:off x="3127846" y="61738"/>
        <a:ext cx="5320942" cy="1185449"/>
      </dsp:txXfrm>
    </dsp:sp>
    <dsp:sp modelId="{EB798B99-5590-864A-A2C1-F553D99D3FAA}">
      <dsp:nvSpPr>
        <dsp:cNvPr id="0" name=""/>
        <dsp:cNvSpPr/>
      </dsp:nvSpPr>
      <dsp:spPr>
        <a:xfrm>
          <a:off x="3026172" y="1247188"/>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127846" y="1306461"/>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solidFill>
                <a:srgbClr val="FF0000"/>
              </a:solidFill>
            </a:rPr>
            <a:t>b) Content data from a foreign service provider that offers services in your country</a:t>
          </a:r>
        </a:p>
      </dsp:txBody>
      <dsp:txXfrm>
        <a:off x="3127846" y="1306461"/>
        <a:ext cx="5320942" cy="1185449"/>
      </dsp:txXfrm>
    </dsp:sp>
    <dsp:sp modelId="{1E88F2A9-FC8F-2A4F-ABF4-2C5837CA76E5}">
      <dsp:nvSpPr>
        <dsp:cNvPr id="0" name=""/>
        <dsp:cNvSpPr/>
      </dsp:nvSpPr>
      <dsp:spPr>
        <a:xfrm>
          <a:off x="3026172" y="2491911"/>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127846" y="2551183"/>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c) Computer data from a person in your country who controls data stored outside your country </a:t>
          </a:r>
        </a:p>
      </dsp:txBody>
      <dsp:txXfrm>
        <a:off x="3127846" y="2551183"/>
        <a:ext cx="5320942" cy="1185449"/>
      </dsp:txXfrm>
    </dsp:sp>
    <dsp:sp modelId="{45167FBC-5EE3-4C8A-A94C-30BB5DE89AD6}">
      <dsp:nvSpPr>
        <dsp:cNvPr id="0" name=""/>
        <dsp:cNvSpPr/>
      </dsp:nvSpPr>
      <dsp:spPr>
        <a:xfrm>
          <a:off x="3026172" y="3736633"/>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133319" y="3795905"/>
          <a:ext cx="5320942"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n-US" sz="2300" b="1" kern="1200" dirty="0"/>
            <a:t>d) Computer data from a person in your country who possesses data stored in your country</a:t>
          </a:r>
        </a:p>
      </dsp:txBody>
      <dsp:txXfrm>
        <a:off x="3133319" y="3795905"/>
        <a:ext cx="5320942" cy="1185449"/>
      </dsp:txXfrm>
    </dsp:sp>
    <dsp:sp modelId="{41DAB04F-B76E-41A3-BF92-19D36F058A9E}">
      <dsp:nvSpPr>
        <dsp:cNvPr id="0" name=""/>
        <dsp:cNvSpPr/>
      </dsp:nvSpPr>
      <dsp:spPr>
        <a:xfrm>
          <a:off x="3026172" y="4981355"/>
          <a:ext cx="542261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You can issue a warrant for interception of content data for a case related to theft. The offence carries a 6-month imprisonment.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You can issue a warrant for interception of content data for a case related to theft. The offence carries a 6-month imprisonment.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“service provider”?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a) Facebook</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b) TikTok</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rgbClr val="FF0000"/>
              </a:solidFill>
            </a:rPr>
            <a:t>c) Council of Europe’s YouTube channel</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d) WhatsApp </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solidFill>
                <a:schemeClr val="tx1"/>
              </a:solidFill>
            </a:rPr>
            <a:t>e) Dropbox</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a global treaty that has specialized mutual assistance provisions that relate to electronic evidence?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a) Convention on Mutual Assistance in Criminal Matters between the Member States of the European Union</a:t>
          </a:r>
          <a:endParaRPr lang="en-US" sz="22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GB" sz="2200" b="1" kern="1200" dirty="0"/>
            <a:t>b) United Nations Convention against Transnational Organized Crime</a:t>
          </a:r>
          <a:endParaRPr lang="en-US" sz="22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solidFill>
                <a:schemeClr val="tx1"/>
              </a:solidFill>
            </a:rPr>
            <a:t>c) Council of Europe Convention on Cybercrime (Budapest Convention)</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d) African Union Convention of Cybersecurity &amp; Personal Data Protection (Malabo Convention)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a global treaty that has specialized mutual assistance provisions that relate to electronic evidence?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a) Convention on Mutual Assistance in Criminal Matters between the Member States of the European Union</a:t>
          </a:r>
          <a:endParaRPr lang="en-US" sz="22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GB" sz="2200" b="1" kern="1200" dirty="0"/>
            <a:t>b) United Nations Convention against Transnational Organized Crime</a:t>
          </a:r>
          <a:endParaRPr lang="en-US" sz="22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solidFill>
                <a:srgbClr val="FF0000"/>
              </a:solidFill>
            </a:rPr>
            <a:t>c) Council of Europe Convention on Cybercrime (Budapest Convention)</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d) African Union Convention of Cybersecurity &amp; Personal Data Protection (Malabo Convention)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not being considered for inclusion in the Second Additional Protocol?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a) Disclosure of data in emergencies</a:t>
          </a:r>
          <a:endParaRPr lang="en-US" sz="3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GB" sz="3300" b="1" kern="1200" dirty="0"/>
            <a:t>b) Racism and Xenophobia </a:t>
          </a:r>
          <a:endParaRPr lang="en-US" sz="33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Undercover investigations</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d) Requesting WHOIS information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not being considered for inclusion in the Second Additional Protocol?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a) Disclosure of data in emergencies</a:t>
          </a:r>
          <a:endParaRPr lang="en-US" sz="3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GB" sz="3300" b="1" kern="1200" dirty="0">
              <a:solidFill>
                <a:srgbClr val="FF0000"/>
              </a:solidFill>
            </a:rPr>
            <a:t>b) Racism and Xenophobia </a:t>
          </a:r>
          <a:endParaRPr lang="en-US" sz="3300" b="1" kern="1200" dirty="0">
            <a:solidFill>
              <a:srgbClr val="FF0000"/>
            </a:solidFill>
          </a:endParaRPr>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Undercover investigations</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just" defTabSz="1466850">
            <a:lnSpc>
              <a:spcPct val="90000"/>
            </a:lnSpc>
            <a:spcBef>
              <a:spcPct val="0"/>
            </a:spcBef>
            <a:spcAft>
              <a:spcPct val="35000"/>
            </a:spcAft>
            <a:buNone/>
          </a:pPr>
          <a:r>
            <a:rPr lang="en-US" sz="3300" b="1" kern="1200" dirty="0"/>
            <a:t>d) Requesting WHOIS information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are not included in traffic data?</a:t>
          </a:r>
        </a:p>
      </dsp:txBody>
      <dsp:txXfrm>
        <a:off x="0" y="2466"/>
        <a:ext cx="2766445" cy="5052045"/>
      </dsp:txXfrm>
    </dsp:sp>
    <dsp:sp modelId="{5D9EDF3F-7B20-8E47-A431-F9F24450F874}">
      <dsp:nvSpPr>
        <dsp:cNvPr id="0" name=""/>
        <dsp:cNvSpPr/>
      </dsp:nvSpPr>
      <dsp:spPr>
        <a:xfrm>
          <a:off x="2872949" y="49982"/>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a) Content of email body</a:t>
          </a:r>
        </a:p>
      </dsp:txBody>
      <dsp:txXfrm>
        <a:off x="2872949" y="49982"/>
        <a:ext cx="5573703" cy="950329"/>
      </dsp:txXfrm>
    </dsp:sp>
    <dsp:sp modelId="{EB798B99-5590-864A-A2C1-F553D99D3FAA}">
      <dsp:nvSpPr>
        <dsp:cNvPr id="0" name=""/>
        <dsp:cNvSpPr/>
      </dsp:nvSpPr>
      <dsp:spPr>
        <a:xfrm>
          <a:off x="2766445" y="1000312"/>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1047828"/>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b) Time of email</a:t>
          </a:r>
        </a:p>
      </dsp:txBody>
      <dsp:txXfrm>
        <a:off x="2872949" y="1047828"/>
        <a:ext cx="5573703" cy="950329"/>
      </dsp:txXfrm>
    </dsp:sp>
    <dsp:sp modelId="{1E88F2A9-FC8F-2A4F-ABF4-2C5837CA76E5}">
      <dsp:nvSpPr>
        <dsp:cNvPr id="0" name=""/>
        <dsp:cNvSpPr/>
      </dsp:nvSpPr>
      <dsp:spPr>
        <a:xfrm>
          <a:off x="2766445" y="1998158"/>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2045674"/>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c) Size of email</a:t>
          </a:r>
        </a:p>
      </dsp:txBody>
      <dsp:txXfrm>
        <a:off x="2872949" y="2045674"/>
        <a:ext cx="5573703" cy="950329"/>
      </dsp:txXfrm>
    </dsp:sp>
    <dsp:sp modelId="{45167FBC-5EE3-4C8A-A94C-30BB5DE89AD6}">
      <dsp:nvSpPr>
        <dsp:cNvPr id="0" name=""/>
        <dsp:cNvSpPr/>
      </dsp:nvSpPr>
      <dsp:spPr>
        <a:xfrm>
          <a:off x="2766445" y="2996004"/>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3043520"/>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d) Type of underlying service</a:t>
          </a:r>
        </a:p>
      </dsp:txBody>
      <dsp:txXfrm>
        <a:off x="2880558" y="3043520"/>
        <a:ext cx="5573703" cy="950329"/>
      </dsp:txXfrm>
    </dsp:sp>
    <dsp:sp modelId="{41DAB04F-B76E-41A3-BF92-19D36F058A9E}">
      <dsp:nvSpPr>
        <dsp:cNvPr id="0" name=""/>
        <dsp:cNvSpPr/>
      </dsp:nvSpPr>
      <dsp:spPr>
        <a:xfrm>
          <a:off x="2766445" y="3993850"/>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4041366"/>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e) Email subject heading</a:t>
          </a:r>
        </a:p>
      </dsp:txBody>
      <dsp:txXfrm>
        <a:off x="2872949" y="4041366"/>
        <a:ext cx="5573703" cy="950329"/>
      </dsp:txXfrm>
    </dsp:sp>
    <dsp:sp modelId="{9B1E8AEA-2A8D-4500-8486-4DCED5C7B4CD}">
      <dsp:nvSpPr>
        <dsp:cNvPr id="0" name=""/>
        <dsp:cNvSpPr/>
      </dsp:nvSpPr>
      <dsp:spPr>
        <a:xfrm>
          <a:off x="2766445" y="4991696"/>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are not included in traffic data?</a:t>
          </a:r>
        </a:p>
      </dsp:txBody>
      <dsp:txXfrm>
        <a:off x="0" y="2466"/>
        <a:ext cx="2766445" cy="5052045"/>
      </dsp:txXfrm>
    </dsp:sp>
    <dsp:sp modelId="{5D9EDF3F-7B20-8E47-A431-F9F24450F874}">
      <dsp:nvSpPr>
        <dsp:cNvPr id="0" name=""/>
        <dsp:cNvSpPr/>
      </dsp:nvSpPr>
      <dsp:spPr>
        <a:xfrm>
          <a:off x="2872949" y="49982"/>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b="1" kern="1200" dirty="0">
              <a:solidFill>
                <a:srgbClr val="FF0000"/>
              </a:solidFill>
            </a:rPr>
            <a:t>a) Content of email body</a:t>
          </a:r>
        </a:p>
      </dsp:txBody>
      <dsp:txXfrm>
        <a:off x="2872949" y="49982"/>
        <a:ext cx="5573703" cy="950329"/>
      </dsp:txXfrm>
    </dsp:sp>
    <dsp:sp modelId="{EB798B99-5590-864A-A2C1-F553D99D3FAA}">
      <dsp:nvSpPr>
        <dsp:cNvPr id="0" name=""/>
        <dsp:cNvSpPr/>
      </dsp:nvSpPr>
      <dsp:spPr>
        <a:xfrm>
          <a:off x="2766445" y="1000312"/>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1047828"/>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b) Time of email</a:t>
          </a:r>
        </a:p>
      </dsp:txBody>
      <dsp:txXfrm>
        <a:off x="2872949" y="1047828"/>
        <a:ext cx="5573703" cy="950329"/>
      </dsp:txXfrm>
    </dsp:sp>
    <dsp:sp modelId="{1E88F2A9-FC8F-2A4F-ABF4-2C5837CA76E5}">
      <dsp:nvSpPr>
        <dsp:cNvPr id="0" name=""/>
        <dsp:cNvSpPr/>
      </dsp:nvSpPr>
      <dsp:spPr>
        <a:xfrm>
          <a:off x="2766445" y="1998158"/>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2045674"/>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c) Size of email</a:t>
          </a:r>
        </a:p>
      </dsp:txBody>
      <dsp:txXfrm>
        <a:off x="2872949" y="2045674"/>
        <a:ext cx="5573703" cy="950329"/>
      </dsp:txXfrm>
    </dsp:sp>
    <dsp:sp modelId="{45167FBC-5EE3-4C8A-A94C-30BB5DE89AD6}">
      <dsp:nvSpPr>
        <dsp:cNvPr id="0" name=""/>
        <dsp:cNvSpPr/>
      </dsp:nvSpPr>
      <dsp:spPr>
        <a:xfrm>
          <a:off x="2766445" y="2996004"/>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3043520"/>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d) Type of underlying service</a:t>
          </a:r>
        </a:p>
      </dsp:txBody>
      <dsp:txXfrm>
        <a:off x="2880558" y="3043520"/>
        <a:ext cx="5573703" cy="950329"/>
      </dsp:txXfrm>
    </dsp:sp>
    <dsp:sp modelId="{41DAB04F-B76E-41A3-BF92-19D36F058A9E}">
      <dsp:nvSpPr>
        <dsp:cNvPr id="0" name=""/>
        <dsp:cNvSpPr/>
      </dsp:nvSpPr>
      <dsp:spPr>
        <a:xfrm>
          <a:off x="2766445" y="3993850"/>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4041366"/>
          <a:ext cx="5573703"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b="1" kern="1200" dirty="0">
              <a:solidFill>
                <a:srgbClr val="FF0000"/>
              </a:solidFill>
            </a:rPr>
            <a:t>e) Email subject heading</a:t>
          </a:r>
        </a:p>
      </dsp:txBody>
      <dsp:txXfrm>
        <a:off x="2872949" y="4041366"/>
        <a:ext cx="5573703" cy="950329"/>
      </dsp:txXfrm>
    </dsp:sp>
    <dsp:sp modelId="{9B1E8AEA-2A8D-4500-8486-4DCED5C7B4CD}">
      <dsp:nvSpPr>
        <dsp:cNvPr id="0" name=""/>
        <dsp:cNvSpPr/>
      </dsp:nvSpPr>
      <dsp:spPr>
        <a:xfrm>
          <a:off x="2766445" y="4991696"/>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 man connects to a public Wi-Fi network and uses a software to intercept a private email communication between two other uses of the Wi-Fi network. This is not an offence under Article 3.</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 man connects to a public Wi-Fi network and uses a software to intercept a private email communication between two other uses of the Wi-Fi network. This is not an offence under Article 3.</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 person cuts the power supply to a computer system, thereby hindering its operation. This is not system interference under Article 5 of the Budapest Convention. </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 person cuts the power supply to a computer system, thereby hindering its operation. This is not system interference under Article 5 of the Budapest Convention. </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would not constitute child pornography under Budapest Convention? </a:t>
          </a:r>
        </a:p>
      </dsp:txBody>
      <dsp:txXfrm>
        <a:off x="0" y="2466"/>
        <a:ext cx="2766445" cy="5052045"/>
      </dsp:txXfrm>
    </dsp:sp>
    <dsp:sp modelId="{5D9EDF3F-7B20-8E47-A431-F9F24450F874}">
      <dsp:nvSpPr>
        <dsp:cNvPr id="0" name=""/>
        <dsp:cNvSpPr/>
      </dsp:nvSpPr>
      <dsp:spPr>
        <a:xfrm>
          <a:off x="2872949" y="61738"/>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kern="1200" dirty="0">
              <a:solidFill>
                <a:schemeClr val="tx1"/>
              </a:solidFill>
            </a:rPr>
            <a:t>a) Video of minors engaged in sexually explicit conduct</a:t>
          </a:r>
        </a:p>
      </dsp:txBody>
      <dsp:txXfrm>
        <a:off x="2872949" y="61738"/>
        <a:ext cx="5573703" cy="1185449"/>
      </dsp:txXfrm>
    </dsp:sp>
    <dsp:sp modelId="{EB798B99-5590-864A-A2C1-F553D99D3FAA}">
      <dsp:nvSpPr>
        <dsp:cNvPr id="0" name=""/>
        <dsp:cNvSpPr/>
      </dsp:nvSpPr>
      <dsp:spPr>
        <a:xfrm>
          <a:off x="2766445" y="1247188"/>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1306461"/>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b) Video containing computer-generated simulation of child pornography</a:t>
          </a:r>
        </a:p>
      </dsp:txBody>
      <dsp:txXfrm>
        <a:off x="2872949" y="1306461"/>
        <a:ext cx="5573703" cy="1185449"/>
      </dsp:txXfrm>
    </dsp:sp>
    <dsp:sp modelId="{1E88F2A9-FC8F-2A4F-ABF4-2C5837CA76E5}">
      <dsp:nvSpPr>
        <dsp:cNvPr id="0" name=""/>
        <dsp:cNvSpPr/>
      </dsp:nvSpPr>
      <dsp:spPr>
        <a:xfrm>
          <a:off x="2766445" y="2491911"/>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2551183"/>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en-US" sz="2400" kern="1200" dirty="0"/>
            <a:t>c) Audio clip of minors engaged in sexually explicit conduct </a:t>
          </a:r>
        </a:p>
      </dsp:txBody>
      <dsp:txXfrm>
        <a:off x="2872949" y="2551183"/>
        <a:ext cx="5573703" cy="1185449"/>
      </dsp:txXfrm>
    </dsp:sp>
    <dsp:sp modelId="{45167FBC-5EE3-4C8A-A94C-30BB5DE89AD6}">
      <dsp:nvSpPr>
        <dsp:cNvPr id="0" name=""/>
        <dsp:cNvSpPr/>
      </dsp:nvSpPr>
      <dsp:spPr>
        <a:xfrm>
          <a:off x="2766445" y="3736633"/>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3795905"/>
          <a:ext cx="557370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d) Video of individuals appearing to be minors engaged in sexually explicit conduct </a:t>
          </a:r>
        </a:p>
      </dsp:txBody>
      <dsp:txXfrm>
        <a:off x="2880558" y="3795905"/>
        <a:ext cx="5573703" cy="1185449"/>
      </dsp:txXfrm>
    </dsp:sp>
    <dsp:sp modelId="{41DAB04F-B76E-41A3-BF92-19D36F058A9E}">
      <dsp:nvSpPr>
        <dsp:cNvPr id="0" name=""/>
        <dsp:cNvSpPr/>
      </dsp:nvSpPr>
      <dsp:spPr>
        <a:xfrm>
          <a:off x="2766445" y="4981355"/>
          <a:ext cx="568020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3" Type="http://schemas.openxmlformats.org/officeDocument/2006/relationships/hyperlink" Target="https://rm.coe.int/CoERMPublicCommonSearchServices/DisplayDCTMContent?documentId=09000016806a495e" TargetMode="External"/><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provide a refresher on cybercrime and electronic evidence. </a:t>
            </a:r>
          </a:p>
          <a:p>
            <a:r>
              <a:rPr lang="en-GB" sz="1200" dirty="0"/>
              <a:t>The second part of the session will look at approaches to formal international cooperation. </a:t>
            </a:r>
          </a:p>
          <a:p>
            <a:r>
              <a:rPr lang="en-GB" sz="1200" dirty="0"/>
              <a:t>The third part of the session will provide an overview of the Budapest Convention. </a:t>
            </a:r>
          </a:p>
          <a:p>
            <a:r>
              <a:rPr lang="en-GB" sz="1200" dirty="0"/>
              <a:t>The fourth part of the session will provide an overview of the Second Additional Protocol to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will summarise the session objectives.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1.c of the Budapest Convention which is the definition of “service provider”.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The term service provider as defined in the Budapest Convention encompasses a broad category of persons that play a particular role with regard to communication or processing of data on computer systems.  It includes both private and public entities, covers provision of services to a closed group or to the public, free or paid services.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48817838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stored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a:t>
            </a:r>
            <a:r>
              <a:rPr lang="en-US" baseline="0" dirty="0"/>
              <a:t>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101</a:t>
            </a:fld>
            <a:endParaRPr lang="en-US"/>
          </a:p>
        </p:txBody>
      </p:sp>
    </p:spTree>
    <p:extLst>
      <p:ext uri="{BB962C8B-B14F-4D97-AF65-F5344CB8AC3E}">
        <p14:creationId xmlns:p14="http://schemas.microsoft.com/office/powerpoint/2010/main" val="343464300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grounds to believe that the computer data is particularly vulnerable to loss or modification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some jurisdictions, </a:t>
            </a:r>
            <a:r>
              <a:rPr lang="en-US" baseline="0" dirty="0"/>
              <a:t>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102</a:t>
            </a:fld>
            <a:endParaRPr lang="en-US"/>
          </a:p>
        </p:txBody>
      </p:sp>
    </p:spTree>
    <p:extLst>
      <p:ext uri="{BB962C8B-B14F-4D97-AF65-F5344CB8AC3E}">
        <p14:creationId xmlns:p14="http://schemas.microsoft.com/office/powerpoint/2010/main" val="2054667716"/>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103</a:t>
            </a:fld>
            <a:endParaRPr lang="en-US"/>
          </a:p>
        </p:txBody>
      </p:sp>
    </p:spTree>
    <p:extLst>
      <p:ext uri="{BB962C8B-B14F-4D97-AF65-F5344CB8AC3E}">
        <p14:creationId xmlns:p14="http://schemas.microsoft.com/office/powerpoint/2010/main" val="13142040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period of time as long as necessary up to a maximum of ninety days…. to seek its disclosure… subsequently renewed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algn="just"/>
            <a:r>
              <a:rPr lang="en-US" dirty="0"/>
              <a:t>It is important to recognize</a:t>
            </a:r>
            <a:r>
              <a:rPr lang="en-US" baseline="0" dirty="0"/>
              <a:t>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104</a:t>
            </a:fld>
            <a:endParaRPr lang="en-US"/>
          </a:p>
        </p:txBody>
      </p:sp>
    </p:spTree>
    <p:extLst>
      <p:ext uri="{BB962C8B-B14F-4D97-AF65-F5344CB8AC3E}">
        <p14:creationId xmlns:p14="http://schemas.microsoft.com/office/powerpoint/2010/main" val="302318514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keep confidential the undertaking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It</a:t>
            </a:r>
            <a:r>
              <a:rPr lang="en-US" baseline="0" dirty="0"/>
              <a:t> is vital that the undertaking of preservation measures is kept confidential by the subject of the production order, or else the measure may be frustrated.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105</a:t>
            </a:fld>
            <a:endParaRPr lang="en-US"/>
          </a:p>
        </p:txBody>
      </p:sp>
    </p:spTree>
    <p:extLst>
      <p:ext uri="{BB962C8B-B14F-4D97-AF65-F5344CB8AC3E}">
        <p14:creationId xmlns:p14="http://schemas.microsoft.com/office/powerpoint/2010/main" val="2296186984"/>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baseline="0" dirty="0"/>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p>
          <a:p>
            <a:endParaRPr lang="en-US" baseline="0" dirty="0"/>
          </a:p>
          <a:p>
            <a:r>
              <a:rPr lang="en-US" baseline="0" dirty="0"/>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106</a:t>
            </a:fld>
            <a:endParaRPr lang="en-US"/>
          </a:p>
        </p:txBody>
      </p:sp>
    </p:spTree>
    <p:extLst>
      <p:ext uri="{BB962C8B-B14F-4D97-AF65-F5344CB8AC3E}">
        <p14:creationId xmlns:p14="http://schemas.microsoft.com/office/powerpoint/2010/main" val="348861131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107</a:t>
            </a:fld>
            <a:endParaRPr lang="en-US"/>
          </a:p>
        </p:txBody>
      </p:sp>
    </p:spTree>
    <p:extLst>
      <p:ext uri="{BB962C8B-B14F-4D97-AF65-F5344CB8AC3E}">
        <p14:creationId xmlns:p14="http://schemas.microsoft.com/office/powerpoint/2010/main" val="51577653"/>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en-GB" dirty="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According to the Convention, the production order must specify the nature and extent of the required data: it is very clear that the data required by the investigation must be previously determined, and that </a:t>
            </a:r>
            <a:r>
              <a:rPr lang="en-GB" i="1" dirty="0"/>
              <a:t>fishing expeditions</a:t>
            </a:r>
            <a:r>
              <a:rPr lang="en-GB" dirty="0"/>
              <a:t> are therefore prohibited. The purpose of this legal limit is to impose an important safeguard for the protection of human rights and liberties</a:t>
            </a:r>
            <a:r>
              <a:rPr lang="en-GB" baseline="0" dirty="0"/>
              <a:t> in the exercise </a:t>
            </a:r>
            <a:r>
              <a:rPr lang="en-GB" dirty="0"/>
              <a:t>of these investigative powers by law enforcement agents; it ensures that the search and </a:t>
            </a:r>
            <a:r>
              <a:rPr lang="en-GB" dirty="0" err="1"/>
              <a:t>seisure</a:t>
            </a:r>
            <a:r>
              <a:rPr lang="en-GB" dirty="0"/>
              <a:t> of information is restricted to information directly related to a case under investigation. This limitation is even more important than similar limitations that</a:t>
            </a:r>
            <a:r>
              <a:rPr lang="en-GB" baseline="0" dirty="0"/>
              <a:t> frame search and seizure in the real world, where these operations have most of the time a limited practical scope. </a:t>
            </a:r>
            <a:r>
              <a:rPr lang="en-GB" dirty="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a:t>any other type of information stored in a digital medium is </a:t>
            </a:r>
            <a:r>
              <a:rPr lang="en-US" dirty="0" err="1"/>
              <a:t>organised</a:t>
            </a:r>
            <a:r>
              <a:rPr lang="en-US" dirty="0"/>
              <a:t> by Article 18,</a:t>
            </a:r>
            <a:r>
              <a:rPr lang="en-US" baseline="0" dirty="0"/>
              <a:t> </a:t>
            </a:r>
            <a:r>
              <a:rPr lang="en-US" dirty="0"/>
              <a:t>pursuant or not a preservation order issued on the basis of Article 16. </a:t>
            </a:r>
            <a:endParaRPr lang="en-GB"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108</a:t>
            </a:fld>
            <a:endParaRPr lang="en-US"/>
          </a:p>
        </p:txBody>
      </p:sp>
    </p:spTree>
    <p:extLst>
      <p:ext uri="{BB962C8B-B14F-4D97-AF65-F5344CB8AC3E}">
        <p14:creationId xmlns:p14="http://schemas.microsoft.com/office/powerpoint/2010/main" val="188781879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person in its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a:t>
            </a:r>
            <a:r>
              <a:rPr lang="en-US" baseline="0" dirty="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109</a:t>
            </a:fld>
            <a:endParaRPr lang="en-US"/>
          </a:p>
        </p:txBody>
      </p:sp>
    </p:spTree>
    <p:extLst>
      <p:ext uri="{BB962C8B-B14F-4D97-AF65-F5344CB8AC3E}">
        <p14:creationId xmlns:p14="http://schemas.microsoft.com/office/powerpoint/2010/main" val="2774059558"/>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specified computer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110</a:t>
            </a:fld>
            <a:endParaRPr lang="en-US"/>
          </a:p>
        </p:txBody>
      </p:sp>
    </p:spTree>
    <p:extLst>
      <p:ext uri="{BB962C8B-B14F-4D97-AF65-F5344CB8AC3E}">
        <p14:creationId xmlns:p14="http://schemas.microsoft.com/office/powerpoint/2010/main" val="3709904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Europe’s YouTube channel. This is because the definition of “service provider” excludes content providers.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111</a:t>
            </a:fld>
            <a:endParaRPr lang="en-US"/>
          </a:p>
        </p:txBody>
      </p:sp>
    </p:spTree>
    <p:extLst>
      <p:ext uri="{BB962C8B-B14F-4D97-AF65-F5344CB8AC3E}">
        <p14:creationId xmlns:p14="http://schemas.microsoft.com/office/powerpoint/2010/main" val="2701058385"/>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stored in a computer system or a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Production</a:t>
            </a:r>
            <a:r>
              <a:rPr lang="en-US" baseline="0" dirty="0"/>
              <a:t> orders can only be made with respect to existing data that is either in a computer system or a computer-data storage medium. It cannot be used to order a person to retain data; or to produce data that will come into existence at a future date.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112</a:t>
            </a:fld>
            <a:endParaRPr lang="en-US"/>
          </a:p>
        </p:txBody>
      </p:sp>
    </p:spTree>
    <p:extLst>
      <p:ext uri="{BB962C8B-B14F-4D97-AF65-F5344CB8AC3E}">
        <p14:creationId xmlns:p14="http://schemas.microsoft.com/office/powerpoint/2010/main" val="150677860"/>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113</a:t>
            </a:fld>
            <a:endParaRPr lang="en-US"/>
          </a:p>
        </p:txBody>
      </p:sp>
    </p:spTree>
    <p:extLst>
      <p:ext uri="{BB962C8B-B14F-4D97-AF65-F5344CB8AC3E}">
        <p14:creationId xmlns:p14="http://schemas.microsoft.com/office/powerpoint/2010/main" val="119105062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submit subscriber information”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US" dirty="0"/>
          </a:p>
          <a:p>
            <a:endParaRPr lang="en-US" baseline="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114</a:t>
            </a:fld>
            <a:endParaRPr lang="en-US"/>
          </a:p>
        </p:txBody>
      </p:sp>
    </p:spTree>
    <p:extLst>
      <p:ext uri="{BB962C8B-B14F-4D97-AF65-F5344CB8AC3E}">
        <p14:creationId xmlns:p14="http://schemas.microsoft.com/office/powerpoint/2010/main" val="274223409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relating to such services”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limits the</a:t>
            </a:r>
            <a:r>
              <a:rPr lang="en-US" baseline="0" dirty="0"/>
              <a:t> scope of subscriber information that may the subject of a production order to such subscriber information that is related to the services being offered by a service provider in the territory.</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115</a:t>
            </a:fld>
            <a:endParaRPr lang="en-US"/>
          </a:p>
        </p:txBody>
      </p:sp>
    </p:spTree>
    <p:extLst>
      <p:ext uri="{BB962C8B-B14F-4D97-AF65-F5344CB8AC3E}">
        <p14:creationId xmlns:p14="http://schemas.microsoft.com/office/powerpoint/2010/main" val="139582152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service provider’s 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PK"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116</a:t>
            </a:fld>
            <a:endParaRPr lang="en-US"/>
          </a:p>
        </p:txBody>
      </p:sp>
    </p:spTree>
    <p:extLst>
      <p:ext uri="{BB962C8B-B14F-4D97-AF65-F5344CB8AC3E}">
        <p14:creationId xmlns:p14="http://schemas.microsoft.com/office/powerpoint/2010/main" val="95316261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b) Content data from a foreign service provider that offers services in your country.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18.1.b only relates to subscriber information and would not enable ordering production of content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Though the data under option (c) is stored outside your country, the person who is in control of such data is inside your country, so such person may be ordered to produce the data under Article 18.1.a.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117</a:t>
            </a:fld>
            <a:endParaRPr lang="en-US"/>
          </a:p>
        </p:txBody>
      </p:sp>
    </p:spTree>
    <p:extLst>
      <p:ext uri="{BB962C8B-B14F-4D97-AF65-F5344CB8AC3E}">
        <p14:creationId xmlns:p14="http://schemas.microsoft.com/office/powerpoint/2010/main" val="1258981604"/>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b) Content data from a foreign service provider that offers services in your country.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18.1.b only relates to subscriber information and would not enable ordering production of content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Though the data under option (c) is stored outside your country, the person who is in control of such data is inside your country, so such person may be ordered to produce the data under Article 18.1.a.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118</a:t>
            </a:fld>
            <a:endParaRPr lang="en-US"/>
          </a:p>
        </p:txBody>
      </p:sp>
    </p:spTree>
    <p:extLst>
      <p:ext uri="{BB962C8B-B14F-4D97-AF65-F5344CB8AC3E}">
        <p14:creationId xmlns:p14="http://schemas.microsoft.com/office/powerpoint/2010/main" val="234121004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a:t>
            </a:r>
            <a:r>
              <a:rPr lang="en-GB" dirty="0" err="1"/>
              <a:t>seisure</a:t>
            </a:r>
            <a:r>
              <a:rPr lang="en-GB" dirty="0"/>
              <a:t>, but not all of them have specific rules governing computer search and computer </a:t>
            </a:r>
            <a:r>
              <a:rPr lang="en-GB" dirty="0" err="1"/>
              <a:t>seisure</a:t>
            </a:r>
            <a:r>
              <a:rPr lang="en-GB" dirty="0"/>
              <a:t>.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“expeditiously”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119</a:t>
            </a:fld>
            <a:endParaRPr lang="en-US"/>
          </a:p>
        </p:txBody>
      </p:sp>
    </p:spTree>
    <p:extLst>
      <p:ext uri="{BB962C8B-B14F-4D97-AF65-F5344CB8AC3E}">
        <p14:creationId xmlns:p14="http://schemas.microsoft.com/office/powerpoint/2010/main" val="230861581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a:t>
            </a:r>
            <a:r>
              <a:rPr lang="en-US" dirty="0" err="1"/>
              <a:t>seisure</a:t>
            </a:r>
            <a:r>
              <a:rPr lang="en-US" dirty="0"/>
              <a:t> would interfere too significantly with the rights of other people who have access rights to that machine – for instance the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120</a:t>
            </a:fld>
            <a:endParaRPr lang="en-US"/>
          </a:p>
        </p:txBody>
      </p:sp>
    </p:spTree>
    <p:extLst>
      <p:ext uri="{BB962C8B-B14F-4D97-AF65-F5344CB8AC3E}">
        <p14:creationId xmlns:p14="http://schemas.microsoft.com/office/powerpoint/2010/main" val="2195916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Europe’s YouTube channel. This is because the definition of “service provider” excludes content providers.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166974537"/>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search or similarly access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121</a:t>
            </a:fld>
            <a:endParaRPr lang="en-US"/>
          </a:p>
        </p:txBody>
      </p:sp>
    </p:spTree>
    <p:extLst>
      <p:ext uri="{BB962C8B-B14F-4D97-AF65-F5344CB8AC3E}">
        <p14:creationId xmlns:p14="http://schemas.microsoft.com/office/powerpoint/2010/main" val="192033737"/>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computer system… part of it.. computer data stored therein….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search and similarly access</a:t>
            </a:r>
            <a:r>
              <a:rPr lang="en-US" baseline="0" dirty="0"/>
              <a:t> under Article 19 of Budapest Convention extends to computer systems, parts of computer systems ad computer-data storage mediums. This slide explains the scope of the Article.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122</a:t>
            </a:fld>
            <a:endParaRPr lang="en-US"/>
          </a:p>
        </p:txBody>
      </p:sp>
    </p:spTree>
    <p:extLst>
      <p:ext uri="{BB962C8B-B14F-4D97-AF65-F5344CB8AC3E}">
        <p14:creationId xmlns:p14="http://schemas.microsoft.com/office/powerpoint/2010/main" val="259158036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(“specific computer system…</a:t>
            </a:r>
            <a:r>
              <a:rPr lang="en-US" sz="1200" b="0" dirty="0">
                <a:solidFill>
                  <a:srgbClr val="FF0000"/>
                </a:solidFill>
                <a:latin typeface="+mj-lt"/>
              </a:rPr>
              <a:t>lawfully accessible from or available to the initial system… expeditiously extend the search or similar accessing…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conduct a search relates to a specific computer system – therefore permission to conduct a search cannot be in relation to an unspecified number of computer systems. </a:t>
            </a:r>
          </a:p>
          <a:p>
            <a:endParaRPr lang="en-US" dirty="0"/>
          </a:p>
          <a:p>
            <a:r>
              <a:rPr lang="en-US" dirty="0"/>
              <a:t>It</a:t>
            </a:r>
            <a:r>
              <a:rPr lang="en-US" baseline="0" dirty="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US" baseline="0" dirty="0" err="1"/>
              <a:t>authorisation</a:t>
            </a:r>
            <a:r>
              <a:rPr lang="en-US" baseline="0" dirty="0"/>
              <a:t>.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123</a:t>
            </a:fld>
            <a:endParaRPr lang="en-US"/>
          </a:p>
        </p:txBody>
      </p:sp>
    </p:spTree>
    <p:extLst>
      <p:ext uri="{BB962C8B-B14F-4D97-AF65-F5344CB8AC3E}">
        <p14:creationId xmlns:p14="http://schemas.microsoft.com/office/powerpoint/2010/main" val="2730757716"/>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seize or similarly secure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Seizing or similarly securing data is one of the ways in which this power can be exercised.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124</a:t>
            </a:fld>
            <a:endParaRPr lang="en-US"/>
          </a:p>
        </p:txBody>
      </p:sp>
    </p:spTree>
    <p:extLst>
      <p:ext uri="{BB962C8B-B14F-4D97-AF65-F5344CB8AC3E}">
        <p14:creationId xmlns:p14="http://schemas.microsoft.com/office/powerpoint/2010/main" val="128475314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make or retain a copy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Making or retaining a copy of the computer</a:t>
            </a:r>
            <a:r>
              <a:rPr lang="en-US" baseline="0" dirty="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125</a:t>
            </a:fld>
            <a:endParaRPr lang="en-US"/>
          </a:p>
        </p:txBody>
      </p:sp>
    </p:spTree>
    <p:extLst>
      <p:ext uri="{BB962C8B-B14F-4D97-AF65-F5344CB8AC3E}">
        <p14:creationId xmlns:p14="http://schemas.microsoft.com/office/powerpoint/2010/main" val="402857032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maintain the integrity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 is important that any data</a:t>
            </a:r>
            <a:r>
              <a:rPr lang="en-US" baseline="0" dirty="0"/>
              <a:t> that the integrity of any seized data be maintained so that it is not altered or modified in any way from the condition in which it was found at the time of its seizure or similar access.</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126</a:t>
            </a:fld>
            <a:endParaRPr lang="en-US"/>
          </a:p>
        </p:txBody>
      </p:sp>
    </p:spTree>
    <p:extLst>
      <p:ext uri="{BB962C8B-B14F-4D97-AF65-F5344CB8AC3E}">
        <p14:creationId xmlns:p14="http://schemas.microsoft.com/office/powerpoint/2010/main" val="1964379065"/>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render inaccessible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another measure that may be undertaken</a:t>
            </a:r>
            <a:r>
              <a:rPr lang="en-US" baseline="0" dirty="0"/>
              <a:t> with the effect of seizing data. Data is rendered inaccessible or removed usually when such data poses danger or social harm.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127</a:t>
            </a:fld>
            <a:endParaRPr lang="en-US"/>
          </a:p>
        </p:txBody>
      </p:sp>
    </p:spTree>
    <p:extLst>
      <p:ext uri="{BB962C8B-B14F-4D97-AF65-F5344CB8AC3E}">
        <p14:creationId xmlns:p14="http://schemas.microsoft.com/office/powerpoint/2010/main" val="203669694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person who has knowledge about the functioning of the computer system or measures applied to protect the computer data</a:t>
            </a:r>
            <a:r>
              <a:rPr lang="en-US" sz="1200" b="0" dirty="0">
                <a:latin typeface="+mj-lt"/>
              </a:rPr>
              <a:t> … </a:t>
            </a:r>
            <a:r>
              <a:rPr lang="en-US" sz="1200" b="0" dirty="0">
                <a:solidFill>
                  <a:srgbClr val="FF0000"/>
                </a:solidFill>
                <a:latin typeface="+mj-lt"/>
              </a:rPr>
              <a:t>as is reasonable</a:t>
            </a:r>
            <a:r>
              <a:rPr lang="en-US" sz="1200" b="0" dirty="0">
                <a:latin typeface="+mj-lt"/>
              </a:rPr>
              <a: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a:t>
            </a:r>
            <a:r>
              <a:rPr lang="en-US" baseline="0" dirty="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128</a:t>
            </a:fld>
            <a:endParaRPr lang="en-US"/>
          </a:p>
        </p:txBody>
      </p:sp>
    </p:spTree>
    <p:extLst>
      <p:ext uri="{BB962C8B-B14F-4D97-AF65-F5344CB8AC3E}">
        <p14:creationId xmlns:p14="http://schemas.microsoft.com/office/powerpoint/2010/main" val="409426716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129</a:t>
            </a:fld>
            <a:endParaRPr lang="en-US"/>
          </a:p>
        </p:txBody>
      </p:sp>
    </p:spTree>
    <p:extLst>
      <p:ext uri="{BB962C8B-B14F-4D97-AF65-F5344CB8AC3E}">
        <p14:creationId xmlns:p14="http://schemas.microsoft.com/office/powerpoint/2010/main" val="145596884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a:solidFill>
                  <a:schemeClr val="tx1"/>
                </a:solidFill>
                <a:effectLst/>
                <a:latin typeface="+mn-lt"/>
                <a:ea typeface="+mn-ea"/>
                <a:cs typeface="+mn-cs"/>
              </a:rPr>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130</a:t>
            </a:fld>
            <a:endParaRPr lang="en-US"/>
          </a:p>
        </p:txBody>
      </p:sp>
    </p:spTree>
    <p:extLst>
      <p:ext uri="{BB962C8B-B14F-4D97-AF65-F5344CB8AC3E}">
        <p14:creationId xmlns:p14="http://schemas.microsoft.com/office/powerpoint/2010/main" val="3838796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1.d of the Budapest Convention which is the definition of “traffic data”.</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en-US" sz="1200" kern="1200" dirty="0">
                <a:solidFill>
                  <a:schemeClr val="tx1"/>
                </a:solidFill>
                <a:latin typeface="+mn-lt"/>
                <a:ea typeface="MS PGothic" pitchFamily="34" charset="-128"/>
                <a:cs typeface="ＭＳ Ｐゴシック" charset="0"/>
              </a:rPr>
              <a:t>Traffic data as defined under the Budapest Convention is a category of computer data that is subject to a specific legal regime. This data is generated by computers in the chain of communication in order to route a communication from its origin to its destination. It is therefore auxiliary to the communication itself. The slide describes some key characteristics of traffic data. </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017014904"/>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collect or record….compel a service provider…. collect or record…. to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Competent authorities</a:t>
            </a:r>
            <a:r>
              <a:rPr lang="en-US" baseline="0" dirty="0"/>
              <a:t> may directly use technical means to collect traffic data. The competent authorities may also compel a service provider to assist in this regard, including cooperating and assisting the competent authorities to realize this power.</a:t>
            </a:r>
          </a:p>
          <a:p>
            <a:endParaRPr lang="en-US" baseline="0"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131</a:t>
            </a:fld>
            <a:endParaRPr lang="en-US"/>
          </a:p>
        </p:txBody>
      </p:sp>
    </p:spTree>
    <p:extLst>
      <p:ext uri="{BB962C8B-B14F-4D97-AF65-F5344CB8AC3E}">
        <p14:creationId xmlns:p14="http://schemas.microsoft.com/office/powerpoint/2010/main" val="173568939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baseline="0" dirty="0"/>
              <a:t>The Budapest Convention is technology-neutral in this respect, and parties are free to legislate on specific technical measures that may be used to collect such traffic data.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132</a:t>
            </a:fld>
            <a:endParaRPr lang="en-US"/>
          </a:p>
        </p:txBody>
      </p:sp>
    </p:spTree>
    <p:extLst>
      <p:ext uri="{BB962C8B-B14F-4D97-AF65-F5344CB8AC3E}">
        <p14:creationId xmlns:p14="http://schemas.microsoft.com/office/powerpoint/2010/main" val="204133916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article does not impose an obligation</a:t>
            </a:r>
            <a:r>
              <a:rPr lang="en-US" baseline="0" dirty="0"/>
              <a:t> for the service provider to develop the necessary technical capabilities to enable it to conduct real-time collection of traffic data. It only may be obligated to do what is in its technical capacity, whether or not such technical capacity is being used at the time of the order.</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133</a:t>
            </a:fld>
            <a:endParaRPr lang="en-US"/>
          </a:p>
        </p:txBody>
      </p:sp>
    </p:spTree>
    <p:extLst>
      <p:ext uri="{BB962C8B-B14F-4D97-AF65-F5344CB8AC3E}">
        <p14:creationId xmlns:p14="http://schemas.microsoft.com/office/powerpoint/2010/main" val="2681210964"/>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traffic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In particular, it explains what is, and what is not, traffic data as defined under Article 1 of the Budapest Convention.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134</a:t>
            </a:fld>
            <a:endParaRPr lang="en-US"/>
          </a:p>
        </p:txBody>
      </p:sp>
    </p:spTree>
    <p:extLst>
      <p:ext uri="{BB962C8B-B14F-4D97-AF65-F5344CB8AC3E}">
        <p14:creationId xmlns:p14="http://schemas.microsoft.com/office/powerpoint/2010/main" val="1056075066"/>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associated with 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Given the</a:t>
            </a:r>
            <a:r>
              <a:rPr lang="en-US" baseline="0" dirty="0"/>
              <a:t> privacy concerns associated with real-time collection of traffic data, it is required that any exercise of powers under this article be with respect to specified communications and not giving general or indiscriminate surveillance powers to competent authorities.</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135</a:t>
            </a:fld>
            <a:endParaRPr lang="en-US"/>
          </a:p>
        </p:txBody>
      </p:sp>
    </p:spTree>
    <p:extLst>
      <p:ext uri="{BB962C8B-B14F-4D97-AF65-F5344CB8AC3E}">
        <p14:creationId xmlns:p14="http://schemas.microsoft.com/office/powerpoint/2010/main" val="2618162435"/>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dirty="0"/>
              <a:t>This slide explains how the communications must take place within the territory – i.e. at least one person or device receiving the communication is located in the territory.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136</a:t>
            </a:fld>
            <a:endParaRPr lang="en-US"/>
          </a:p>
        </p:txBody>
      </p:sp>
    </p:spTree>
    <p:extLst>
      <p:ext uri="{BB962C8B-B14F-4D97-AF65-F5344CB8AC3E}">
        <p14:creationId xmlns:p14="http://schemas.microsoft.com/office/powerpoint/2010/main" val="509036897"/>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instead 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countries where there are restrictions on real-time collection of traffic data by law enforcement authority, other legislative or other measures as may be necessary to ensure that such data is recorded. These may be including requiring service providers to give the necessary technical facilities to </a:t>
            </a:r>
            <a:r>
              <a:rPr lang="en-US" dirty="0" err="1"/>
              <a:t>realise</a:t>
            </a:r>
            <a:r>
              <a:rPr lang="en-US" dirty="0"/>
              <a:t> the powers.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137</a:t>
            </a:fld>
            <a:endParaRPr lang="en-US"/>
          </a:p>
        </p:txBody>
      </p:sp>
    </p:spTree>
    <p:extLst>
      <p:ext uri="{BB962C8B-B14F-4D97-AF65-F5344CB8AC3E}">
        <p14:creationId xmlns:p14="http://schemas.microsoft.com/office/powerpoint/2010/main" val="4123944216"/>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vital that the undertaking of real-time collection of traffic data is kept confidential, or else the measure may be frustrated.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138</a:t>
            </a:fld>
            <a:endParaRPr lang="en-US"/>
          </a:p>
        </p:txBody>
      </p:sp>
    </p:spTree>
    <p:extLst>
      <p:ext uri="{BB962C8B-B14F-4D97-AF65-F5344CB8AC3E}">
        <p14:creationId xmlns:p14="http://schemas.microsoft.com/office/powerpoint/2010/main" val="1451255478"/>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139</a:t>
            </a:fld>
            <a:endParaRPr lang="en-US"/>
          </a:p>
        </p:txBody>
      </p:sp>
    </p:spTree>
    <p:extLst>
      <p:ext uri="{BB962C8B-B14F-4D97-AF65-F5344CB8AC3E}">
        <p14:creationId xmlns:p14="http://schemas.microsoft.com/office/powerpoint/2010/main" val="854482347"/>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140</a:t>
            </a:fld>
            <a:endParaRPr lang="en-US"/>
          </a:p>
        </p:txBody>
      </p:sp>
    </p:spTree>
    <p:extLst>
      <p:ext uri="{BB962C8B-B14F-4D97-AF65-F5344CB8AC3E}">
        <p14:creationId xmlns:p14="http://schemas.microsoft.com/office/powerpoint/2010/main" val="2247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Content of email body, and  e) Email subject heading.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because traffic data relates to data about a communication and not the actual contents being communicated (i.e. the content of email body and email subject heading)</a:t>
            </a:r>
            <a:endParaRPr lang="en-GB"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385558107"/>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serious offences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141</a:t>
            </a:fld>
            <a:endParaRPr lang="en-US"/>
          </a:p>
        </p:txBody>
      </p:sp>
    </p:spTree>
    <p:extLst>
      <p:ext uri="{BB962C8B-B14F-4D97-AF65-F5344CB8AC3E}">
        <p14:creationId xmlns:p14="http://schemas.microsoft.com/office/powerpoint/2010/main" val="18826110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collect or record… compel a service provider… collect or record…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142</a:t>
            </a:fld>
            <a:endParaRPr lang="en-US"/>
          </a:p>
        </p:txBody>
      </p:sp>
    </p:spTree>
    <p:extLst>
      <p:ext uri="{BB962C8B-B14F-4D97-AF65-F5344CB8AC3E}">
        <p14:creationId xmlns:p14="http://schemas.microsoft.com/office/powerpoint/2010/main" val="3031408474"/>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143</a:t>
            </a:fld>
            <a:endParaRPr lang="en-US"/>
          </a:p>
        </p:txBody>
      </p:sp>
    </p:spTree>
    <p:extLst>
      <p:ext uri="{BB962C8B-B14F-4D97-AF65-F5344CB8AC3E}">
        <p14:creationId xmlns:p14="http://schemas.microsoft.com/office/powerpoint/2010/main" val="1454859279"/>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144</a:t>
            </a:fld>
            <a:endParaRPr lang="en-US"/>
          </a:p>
        </p:txBody>
      </p:sp>
    </p:spTree>
    <p:extLst>
      <p:ext uri="{BB962C8B-B14F-4D97-AF65-F5344CB8AC3E}">
        <p14:creationId xmlns:p14="http://schemas.microsoft.com/office/powerpoint/2010/main" val="1958826568"/>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content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145</a:t>
            </a:fld>
            <a:endParaRPr lang="en-US"/>
          </a:p>
        </p:txBody>
      </p:sp>
    </p:spTree>
    <p:extLst>
      <p:ext uri="{BB962C8B-B14F-4D97-AF65-F5344CB8AC3E}">
        <p14:creationId xmlns:p14="http://schemas.microsoft.com/office/powerpoint/2010/main" val="35128048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power cannot be exercised in relation to indiscriminate number of communications.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146</a:t>
            </a:fld>
            <a:endParaRPr lang="en-US"/>
          </a:p>
        </p:txBody>
      </p:sp>
    </p:spTree>
    <p:extLst>
      <p:ext uri="{BB962C8B-B14F-4D97-AF65-F5344CB8AC3E}">
        <p14:creationId xmlns:p14="http://schemas.microsoft.com/office/powerpoint/2010/main" val="1306609933"/>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147</a:t>
            </a:fld>
            <a:endParaRPr lang="en-US"/>
          </a:p>
        </p:txBody>
      </p:sp>
    </p:spTree>
    <p:extLst>
      <p:ext uri="{BB962C8B-B14F-4D97-AF65-F5344CB8AC3E}">
        <p14:creationId xmlns:p14="http://schemas.microsoft.com/office/powerpoint/2010/main" val="260243469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148</a:t>
            </a:fld>
            <a:endParaRPr lang="en-US"/>
          </a:p>
        </p:txBody>
      </p:sp>
    </p:spTree>
    <p:extLst>
      <p:ext uri="{BB962C8B-B14F-4D97-AF65-F5344CB8AC3E}">
        <p14:creationId xmlns:p14="http://schemas.microsoft.com/office/powerpoint/2010/main" val="457963685"/>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to 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149</a:t>
            </a:fld>
            <a:endParaRPr lang="en-US"/>
          </a:p>
        </p:txBody>
      </p:sp>
    </p:spTree>
    <p:extLst>
      <p:ext uri="{BB962C8B-B14F-4D97-AF65-F5344CB8AC3E}">
        <p14:creationId xmlns:p14="http://schemas.microsoft.com/office/powerpoint/2010/main" val="2867770068"/>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150</a:t>
            </a:fld>
            <a:endParaRPr lang="en-US"/>
          </a:p>
        </p:txBody>
      </p:sp>
    </p:spTree>
    <p:extLst>
      <p:ext uri="{BB962C8B-B14F-4D97-AF65-F5344CB8AC3E}">
        <p14:creationId xmlns:p14="http://schemas.microsoft.com/office/powerpoint/2010/main" val="469596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Content of email body, and  e) Email subject heading.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because traffic data relates to data about a communication and not the actual contents being communicated (i.e. the content of email body and email subject heading)</a:t>
            </a:r>
            <a:endParaRPr lang="en-GB"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2931811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The interception of content data under Article 21 may only be exercised in relation to serious offences – likely not offences with minimal punishments.</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151</a:t>
            </a:fld>
            <a:endParaRPr lang="en-US"/>
          </a:p>
        </p:txBody>
      </p:sp>
    </p:spTree>
    <p:extLst>
      <p:ext uri="{BB962C8B-B14F-4D97-AF65-F5344CB8AC3E}">
        <p14:creationId xmlns:p14="http://schemas.microsoft.com/office/powerpoint/2010/main" val="2150590299"/>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The interception of content data under Article 21 may only be exercised in relation to serious offences – likely not offences with minimal punishments.</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152</a:t>
            </a:fld>
            <a:endParaRPr lang="en-US"/>
          </a:p>
        </p:txBody>
      </p:sp>
    </p:spTree>
    <p:extLst>
      <p:ext uri="{BB962C8B-B14F-4D97-AF65-F5344CB8AC3E}">
        <p14:creationId xmlns:p14="http://schemas.microsoft.com/office/powerpoint/2010/main" val="1433610643"/>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overview of approaches to formal international cooperation.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153</a:t>
            </a:fld>
            <a:endParaRPr lang="en-US"/>
          </a:p>
        </p:txBody>
      </p:sp>
    </p:spTree>
    <p:extLst>
      <p:ext uri="{BB962C8B-B14F-4D97-AF65-F5344CB8AC3E}">
        <p14:creationId xmlns:p14="http://schemas.microsoft.com/office/powerpoint/2010/main" val="653624036"/>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different global mechanisms that enable international cooperation with respect to different areas. The trainer can go through the list and explain that each will be explained in detail in subsequent slides.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154</a:t>
            </a:fld>
            <a:endParaRPr lang="en-US"/>
          </a:p>
        </p:txBody>
      </p:sp>
    </p:spTree>
    <p:extLst>
      <p:ext uri="{BB962C8B-B14F-4D97-AF65-F5344CB8AC3E}">
        <p14:creationId xmlns:p14="http://schemas.microsoft.com/office/powerpoint/2010/main" val="3727895647"/>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was adopted by General Assembly resolution 55/25 of 15 November 2000 as the main international instrument in the fight against transnational organized crime.  The Convention entered into force on 29 September 2003. </a:t>
            </a:r>
          </a:p>
          <a:p>
            <a:endParaRPr lang="en-US" dirty="0"/>
          </a:p>
          <a:p>
            <a:r>
              <a:rPr lang="en-US" dirty="0"/>
              <a:t>The Convention is further supplemented by three Protocols, which target specific areas and manifestations of organized crime, namely:</a:t>
            </a:r>
          </a:p>
          <a:p>
            <a:pPr marL="228600" indent="-228600">
              <a:buAutoNum type="arabicParenR"/>
            </a:pPr>
            <a:r>
              <a:rPr lang="en-US" dirty="0"/>
              <a:t>Protocol to Prevent, Suppress and Punish Trafficking in Persons, Especially Women and Children; </a:t>
            </a:r>
          </a:p>
          <a:p>
            <a:pPr marL="228600" indent="-228600">
              <a:buAutoNum type="arabicParenR"/>
            </a:pPr>
            <a:r>
              <a:rPr lang="en-US" dirty="0"/>
              <a:t>Protocol against the Smuggling of Migrants by Land, Sea and Air; </a:t>
            </a:r>
          </a:p>
          <a:p>
            <a:pPr marL="228600" indent="-228600">
              <a:buAutoNum type="arabicParenR"/>
            </a:pPr>
            <a:r>
              <a:rPr lang="en-US" dirty="0"/>
              <a:t>Protocol against the Illicit Manufacturing of and Trafficking in Firearms, their Parts and Components and Ammunition. </a:t>
            </a:r>
          </a:p>
          <a:p>
            <a:pPr marL="0" indent="0">
              <a:buNone/>
            </a:pPr>
            <a:endParaRPr lang="en-US" dirty="0"/>
          </a:p>
          <a:p>
            <a:pPr marL="0" indent="0">
              <a:buNone/>
            </a:pPr>
            <a:r>
              <a:rPr lang="en-US" dirty="0"/>
              <a:t>Countries must become parties to the Convention itself before they can become parties to any of the Protocols.</a:t>
            </a:r>
          </a:p>
          <a:p>
            <a:pPr marL="0" indent="0">
              <a:buNone/>
            </a:pPr>
            <a:endParaRPr lang="en-US" dirty="0"/>
          </a:p>
          <a:p>
            <a:pPr marL="0" indent="0">
              <a:buNone/>
            </a:pPr>
            <a:r>
              <a:rPr lang="en-US" dirty="0"/>
              <a:t>The trainer should emphasize that UNTOC does not have any SPECIFIC provisions related to international cooperation in relation to cybercrime or the exchange of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155</a:t>
            </a:fld>
            <a:endParaRPr lang="en-US"/>
          </a:p>
        </p:txBody>
      </p:sp>
    </p:spTree>
    <p:extLst>
      <p:ext uri="{BB962C8B-B14F-4D97-AF65-F5344CB8AC3E}">
        <p14:creationId xmlns:p14="http://schemas.microsoft.com/office/powerpoint/2010/main" val="3802607661"/>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covers a limited scope of offences, particularly the participation in an organized criminal group, laundering of proceeds of crime, corruption and obstruction of justice. </a:t>
            </a:r>
          </a:p>
          <a:p>
            <a:endParaRPr lang="en-US" dirty="0"/>
          </a:p>
          <a:p>
            <a:r>
              <a:rPr lang="en-US" dirty="0"/>
              <a:t>It provides for the exercise of certain procedural powers in relation to offences covered by the Budapest Convention, including provisions regarding prosecution, adjudication and sanctions, confiscation and seizure and disposal of proceeds of crime. </a:t>
            </a:r>
          </a:p>
          <a:p>
            <a:endParaRPr lang="en-US" dirty="0"/>
          </a:p>
          <a:p>
            <a:r>
              <a:rPr lang="en-US" dirty="0"/>
              <a:t>Importantly, UNTOC provides for a series of provisions related to mutual assistance, which could theoretically be exercised in relation to mutual assistance with respect to the exchange of electronic evidence. However, UNTOC neither contains any specialized provisions that are necessary for electronic evidence, nor do the mutual assistance provisions in UNTOC apply in relation to all offences involving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156</a:t>
            </a:fld>
            <a:endParaRPr lang="en-US"/>
          </a:p>
        </p:txBody>
      </p:sp>
    </p:spTree>
    <p:extLst>
      <p:ext uri="{BB962C8B-B14F-4D97-AF65-F5344CB8AC3E}">
        <p14:creationId xmlns:p14="http://schemas.microsoft.com/office/powerpoint/2010/main" val="2138346893"/>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is the only legally binding universal anti-corruption instrument. UNCAC has a far-reaching approach and the mandatory character of many of its provisions make it a unique tool for developing a comprehensive response to a global problem. The vast majority of United Nations Member States are parties to the Convention. The text of the United Nations Convention against Corruption was negotiated during seven sessions of the Ad Hoc Committee for the Negotiation of the Convention against Corruption, held between 21 January 2002 and 1 October 2003.</a:t>
            </a:r>
          </a:p>
          <a:p>
            <a:endParaRPr lang="en-US" dirty="0"/>
          </a:p>
          <a:p>
            <a:r>
              <a:rPr lang="en-US" dirty="0"/>
              <a:t>UNCAC currently has 140 signatories.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157</a:t>
            </a:fld>
            <a:endParaRPr lang="en-US"/>
          </a:p>
        </p:txBody>
      </p:sp>
    </p:spTree>
    <p:extLst>
      <p:ext uri="{BB962C8B-B14F-4D97-AF65-F5344CB8AC3E}">
        <p14:creationId xmlns:p14="http://schemas.microsoft.com/office/powerpoint/2010/main" val="3178347872"/>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covers five main areas: preventive measures, criminalization and law enforcement, international cooperation, asset recovery, and technical assistance and information exchange. The Convention covers many different forms of corruption, such as bribery, trading in influence, abuse of functions, and various acts of corruption in the private sector. Specific provisions have been identified on this slide. </a:t>
            </a:r>
          </a:p>
          <a:p>
            <a:endParaRPr lang="en-US" dirty="0"/>
          </a:p>
          <a:p>
            <a:r>
              <a:rPr lang="en-US" dirty="0"/>
              <a:t>The trainer should highlight that the offences under UNCAC are not cybercrimes, there are no specialized procedural powers that enable the collection of electronic evidence, and there are no specialized international cooperation provisions that enable the exchange of electronic evidence with other countries.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158</a:t>
            </a:fld>
            <a:endParaRPr lang="en-US"/>
          </a:p>
        </p:txBody>
      </p:sp>
    </p:spTree>
    <p:extLst>
      <p:ext uri="{BB962C8B-B14F-4D97-AF65-F5344CB8AC3E}">
        <p14:creationId xmlns:p14="http://schemas.microsoft.com/office/powerpoint/2010/main" val="2352207313"/>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is a Council of Europe instrument which was signed in 1959 and entered into force in 1962. It has been signed by 50 Council of Europe Member States along with Chile, Israel and South Korea.</a:t>
            </a:r>
          </a:p>
          <a:p>
            <a:endParaRPr lang="en-US" b="0" dirty="0"/>
          </a:p>
          <a:p>
            <a:r>
              <a:rPr lang="en-US" dirty="0"/>
              <a:t>Under this Convention, Parties agree to afford each other the widest measure of mutual assistance with a view to gathering evidence, hearing witnesses, experts and prosecuted persons, etc. The Convention sets out rules for the enforcement of letters rogatory by the authorities of a Party ("requested Party") which aim to procure evidence (audition of witnesses, experts and prosecuted persons, service of writs and records of judicial verdicts) or to communicate the evidence (records or documents) in criminal proceedings undertaken by the judicial authorities of another Party ("requesting Party"). The Convention also specifies the requirements that requests for mutual assistance and letters rogatory have to meet (transmitting authorities, languages, refusal of mutual assistance).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159</a:t>
            </a:fld>
            <a:endParaRPr lang="en-US"/>
          </a:p>
        </p:txBody>
      </p:sp>
    </p:spTree>
    <p:extLst>
      <p:ext uri="{BB962C8B-B14F-4D97-AF65-F5344CB8AC3E}">
        <p14:creationId xmlns:p14="http://schemas.microsoft.com/office/powerpoint/2010/main" val="11420396"/>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has general provisions that enable mutual assistance. The trainer can use this slide to demonstrate that the Convention lacks specialized mutual assistance provisions that would be necessary with respect to electronic evidence, in particular the expedited preservation of stored computer data, disclosure of traffic data, mutual assistance regarding accessing stored data, transborder access with consent, mutual assistance regarding real-time collection of traffic data and mutual assistance regarding interception of content data. </a:t>
            </a:r>
            <a:endParaRPr lang="en-PK"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160</a:t>
            </a:fld>
            <a:endParaRPr lang="en-US"/>
          </a:p>
        </p:txBody>
      </p:sp>
    </p:spTree>
    <p:extLst>
      <p:ext uri="{BB962C8B-B14F-4D97-AF65-F5344CB8AC3E}">
        <p14:creationId xmlns:p14="http://schemas.microsoft.com/office/powerpoint/2010/main" val="1999580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next set of slides look at the substantive law provisions under Chapter II Section 1 of the Budapest Convention.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434412875"/>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161</a:t>
            </a:fld>
            <a:endParaRPr lang="en-US"/>
          </a:p>
        </p:txBody>
      </p:sp>
    </p:spTree>
    <p:extLst>
      <p:ext uri="{BB962C8B-B14F-4D97-AF65-F5344CB8AC3E}">
        <p14:creationId xmlns:p14="http://schemas.microsoft.com/office/powerpoint/2010/main" val="877462735"/>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162</a:t>
            </a:fld>
            <a:endParaRPr lang="en-US"/>
          </a:p>
        </p:txBody>
      </p:sp>
    </p:spTree>
    <p:extLst>
      <p:ext uri="{BB962C8B-B14F-4D97-AF65-F5344CB8AC3E}">
        <p14:creationId xmlns:p14="http://schemas.microsoft.com/office/powerpoint/2010/main" val="4139522818"/>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lists some regional mechanisms that enable regional cooperation in criminal matters.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163</a:t>
            </a:fld>
            <a:endParaRPr lang="en-US"/>
          </a:p>
        </p:txBody>
      </p:sp>
    </p:spTree>
    <p:extLst>
      <p:ext uri="{BB962C8B-B14F-4D97-AF65-F5344CB8AC3E}">
        <p14:creationId xmlns:p14="http://schemas.microsoft.com/office/powerpoint/2010/main" val="2855237284"/>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164</a:t>
            </a:fld>
            <a:endParaRPr lang="en-US"/>
          </a:p>
        </p:txBody>
      </p:sp>
    </p:spTree>
    <p:extLst>
      <p:ext uri="{BB962C8B-B14F-4D97-AF65-F5344CB8AC3E}">
        <p14:creationId xmlns:p14="http://schemas.microsoft.com/office/powerpoint/2010/main" val="1859253885"/>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165</a:t>
            </a:fld>
            <a:endParaRPr lang="en-US"/>
          </a:p>
        </p:txBody>
      </p:sp>
    </p:spTree>
    <p:extLst>
      <p:ext uri="{BB962C8B-B14F-4D97-AF65-F5344CB8AC3E}">
        <p14:creationId xmlns:p14="http://schemas.microsoft.com/office/powerpoint/2010/main" val="1898443845"/>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provides information about the total number of parties to the Budapest Convention (65) as well as countries which have signed the Budapest Convention but not yet ratified (3), and finally countries which have been invited to accede (9). The trainer should stress that 153 countries around the world, including countries which are not parties, which have not signed the Budapest Convention or invited to accede, have used the Budapest Convention as a guideline for their domestic legislation.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168</a:t>
            </a:fld>
            <a:endParaRPr lang="en-US"/>
          </a:p>
        </p:txBody>
      </p:sp>
    </p:spTree>
    <p:extLst>
      <p:ext uri="{BB962C8B-B14F-4D97-AF65-F5344CB8AC3E}">
        <p14:creationId xmlns:p14="http://schemas.microsoft.com/office/powerpoint/2010/main" val="1984034291"/>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en-PK"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169</a:t>
            </a:fld>
            <a:endParaRPr lang="en-US"/>
          </a:p>
        </p:txBody>
      </p:sp>
    </p:spTree>
    <p:extLst>
      <p:ext uri="{BB962C8B-B14F-4D97-AF65-F5344CB8AC3E}">
        <p14:creationId xmlns:p14="http://schemas.microsoft.com/office/powerpoint/2010/main" val="640663856"/>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conduct that are criminalised under the Budapest Convention.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access (Article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interception (Article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Data interference (Article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System interference (Article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Misuse of devices (Article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forgery (Article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fraud (Article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Child pornography (Article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Copyright infringement (Article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Attempt, aiding &amp; abetting (Article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Corporate liability (Article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170</a:t>
            </a:fld>
            <a:endParaRPr lang="fr-FR" sz="1200"/>
          </a:p>
        </p:txBody>
      </p:sp>
    </p:spTree>
    <p:extLst>
      <p:ext uri="{BB962C8B-B14F-4D97-AF65-F5344CB8AC3E}">
        <p14:creationId xmlns:p14="http://schemas.microsoft.com/office/powerpoint/2010/main" val="949930101"/>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procedural tools that to be incorporated into domestic law.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 (Article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and partial disclosure of traffic data  (Article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Production order (Article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Search and seizure of computer data (Article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Real-time collection of traffic data (Article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Interception of content data (Article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171</a:t>
            </a:fld>
            <a:endParaRPr lang="fr-FR" sz="1200"/>
          </a:p>
        </p:txBody>
      </p:sp>
    </p:spTree>
    <p:extLst>
      <p:ext uri="{BB962C8B-B14F-4D97-AF65-F5344CB8AC3E}">
        <p14:creationId xmlns:p14="http://schemas.microsoft.com/office/powerpoint/2010/main" val="655494468"/>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international cooperation provisions of the Budapest Convention. These include the following provisions: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international cooperation (Article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Extradition (Article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mutual assistance (Article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Spontaneous information (Article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Procedures pertaining to mutual assistance in the absence of applicable international agreements (Article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Confidentiality and limitation of use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disclosure of preserved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accessing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Trans-border access to stored computer data with consent or where publicly available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real-time collection of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interception of content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24/7 Network </a:t>
            </a:r>
          </a:p>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172</a:t>
            </a:fld>
            <a:endParaRPr lang="fr-FR" sz="1200"/>
          </a:p>
        </p:txBody>
      </p:sp>
    </p:spTree>
    <p:extLst>
      <p:ext uri="{BB962C8B-B14F-4D97-AF65-F5344CB8AC3E}">
        <p14:creationId xmlns:p14="http://schemas.microsoft.com/office/powerpoint/2010/main" val="29260392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hr-HR" altLang="en-US" dirty="0"/>
              <a:t>The crime of illegal access is committed by those who access</a:t>
            </a:r>
            <a:r>
              <a:rPr lang="hr-HR" altLang="en-US" b="1" dirty="0"/>
              <a:t> </a:t>
            </a:r>
            <a:r>
              <a:rPr lang="hr-HR" altLang="en-US" dirty="0"/>
              <a:t>the whole or any part of a computer system without right. This action must be intentional and it is described under Article 2 of the </a:t>
            </a:r>
            <a:r>
              <a:rPr lang="en-US" altLang="en-US" dirty="0"/>
              <a:t>Budapest Convention. </a:t>
            </a:r>
          </a:p>
          <a:p>
            <a:pPr eaLnBrk="1" hangingPunct="1"/>
            <a:endParaRPr lang="en-US" altLang="en-U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hr-HR" altLang="en-US" dirty="0"/>
              <a:t>It is very often referred to as </a:t>
            </a:r>
            <a:r>
              <a:rPr lang="hr-HR" altLang="en-US" i="1" dirty="0"/>
              <a:t>hacking</a:t>
            </a:r>
            <a:r>
              <a:rPr lang="hr-HR" altLang="en-US" dirty="0"/>
              <a:t> of computer systems and is one of the most common computer crimes. However, there are other phenomena, besides </a:t>
            </a:r>
            <a:r>
              <a:rPr lang="hr-HR" altLang="en-US" i="1" dirty="0"/>
              <a:t>hacking</a:t>
            </a:r>
            <a:r>
              <a:rPr lang="hr-HR" altLang="en-US" dirty="0"/>
              <a:t>, that can be classified as illegal access – in fact </a:t>
            </a:r>
            <a:r>
              <a:rPr lang="hr-HR" altLang="en-US" i="1" dirty="0"/>
              <a:t>hacking</a:t>
            </a:r>
            <a:r>
              <a:rPr lang="hr-HR" altLang="en-US" dirty="0"/>
              <a:t> is used, normally, to describe the act of unlawfully accessing a computer system, by the means of technology. But illegal access also covers any </a:t>
            </a:r>
            <a:r>
              <a:rPr lang="en-US" altLang="en-US" dirty="0"/>
              <a:t>unauthorized </a:t>
            </a:r>
            <a:r>
              <a:rPr lang="hr-HR" altLang="en-US" dirty="0"/>
              <a:t>entering in a system, regardless of the technology used or even the use or not of technology. Such case, for example, would be the unlawfully obtained password by the perpetrator. The protected interest here is the confidentiality of a computer system </a:t>
            </a:r>
            <a:r>
              <a:rPr lang="en-US" altLang="en-US" dirty="0"/>
              <a:t>or computer </a:t>
            </a:r>
            <a:r>
              <a:rPr lang="hr-HR" altLang="en-US" dirty="0"/>
              <a:t>data.</a:t>
            </a:r>
            <a:endParaRPr lang="en-US" altLang="en-US" dirty="0"/>
          </a:p>
          <a:p>
            <a:pPr marL="0" marR="0" lvl="0" indent="0" algn="l" defTabSz="457200" rtl="0" eaLnBrk="1" fontAlgn="base" latinLnBrk="0" hangingPunct="1">
              <a:lnSpc>
                <a:spcPct val="100000"/>
              </a:lnSpc>
              <a:spcBef>
                <a:spcPct val="30000"/>
              </a:spcBef>
              <a:spcAft>
                <a:spcPct val="0"/>
              </a:spcAft>
              <a:buClrTx/>
              <a:buSzTx/>
              <a:buFontTx/>
              <a:buNone/>
              <a:tabLst/>
              <a:defRPr/>
            </a:pPr>
            <a:endParaRPr lang="en-US" altLang="en-US" dirty="0"/>
          </a:p>
          <a:p>
            <a:pPr marL="0" marR="0" lvl="0" indent="0" algn="l" defTabSz="457200" rtl="0" eaLnBrk="1" fontAlgn="base" latinLnBrk="0" hangingPunct="1">
              <a:lnSpc>
                <a:spcPct val="100000"/>
              </a:lnSpc>
              <a:spcBef>
                <a:spcPct val="30000"/>
              </a:spcBef>
              <a:spcAft>
                <a:spcPct val="0"/>
              </a:spcAft>
              <a:buClrTx/>
              <a:buSzTx/>
              <a:buFontTx/>
              <a:buNone/>
              <a:tabLst/>
              <a:defRPr/>
            </a:pPr>
            <a:endParaRPr lang="en-US" altLang="en-US" dirty="0"/>
          </a:p>
          <a:p>
            <a:pPr marL="0" marR="0" lvl="0" indent="0" algn="l" defTabSz="457200" rtl="0" eaLnBrk="1" fontAlgn="base" latinLnBrk="0" hangingPunct="1">
              <a:lnSpc>
                <a:spcPct val="100000"/>
              </a:lnSpc>
              <a:spcBef>
                <a:spcPct val="30000"/>
              </a:spcBef>
              <a:spcAft>
                <a:spcPct val="0"/>
              </a:spcAft>
              <a:buClrTx/>
              <a:buSzTx/>
              <a:buFontTx/>
              <a:buNone/>
              <a:tabLst/>
              <a:defRPr/>
            </a:pPr>
            <a:endParaRPr lang="en-US" altLang="sr-Latn-RS" dirty="0"/>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the key principles of international cooperation under the Budapest Convention. The trainer can relate it to other treaties, which also enable cooperation to the widest extent possible. It is important to highlight that the international cooperation and mutual assistance provisions enable cooperation with respect to not only the offences established in accordance with the Budapest Convention, but also any criminal investigations involving electronic evidence. The Budapest Convention is to be read in line with relevant international cooperation instrument, such as those reviewed on earlier slides, on the basis of bilateral treaties and domestic laws. </a:t>
            </a:r>
          </a:p>
          <a:p>
            <a:endParaRPr lang="en-US" dirty="0"/>
          </a:p>
          <a:p>
            <a:r>
              <a:rPr lang="en-US" dirty="0"/>
              <a:t>One of the key principles of mutual assistance only offered by the Budapest Convention are the availability of specialized international cooperation powers provided under Article 29 to 35 of the Budapest Convention and the use of expedited means of communication (including fax/e-mail). Cooperation is subject to the term of applicable MLATs and domestic laws, but the Budapest Convention also provides a procedure for mutual assistance in the absence of relevant agreements.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173</a:t>
            </a:fld>
            <a:endParaRPr lang="en-US"/>
          </a:p>
        </p:txBody>
      </p:sp>
    </p:spTree>
    <p:extLst>
      <p:ext uri="{BB962C8B-B14F-4D97-AF65-F5344CB8AC3E}">
        <p14:creationId xmlns:p14="http://schemas.microsoft.com/office/powerpoint/2010/main" val="1245052224"/>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the specific international cooperation provisions of the Budapest Convention. The trainer can highlight that these will be covered in a subsequent session.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174</a:t>
            </a:fld>
            <a:endParaRPr lang="en-US"/>
          </a:p>
        </p:txBody>
      </p:sp>
    </p:spTree>
    <p:extLst>
      <p:ext uri="{BB962C8B-B14F-4D97-AF65-F5344CB8AC3E}">
        <p14:creationId xmlns:p14="http://schemas.microsoft.com/office/powerpoint/2010/main" val="4258922290"/>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some context to the development of the Second Additional Protocol. It explains that a major challenge faced by parties to the Budapest Convention was posed by the increasing use of servers in foreign, multiple, shifting or known jurisdictions – especially with respect to data stored on the cloud. The procedural powers under the Budapest Convention are restricted by territorial boundaries, so the Parties sought to work out a solution that would result in the evolution of the provisions of the Budapest Convention based on these technological developments.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177</a:t>
            </a:fld>
            <a:endParaRPr lang="en-US"/>
          </a:p>
        </p:txBody>
      </p:sp>
    </p:spTree>
    <p:extLst>
      <p:ext uri="{BB962C8B-B14F-4D97-AF65-F5344CB8AC3E}">
        <p14:creationId xmlns:p14="http://schemas.microsoft.com/office/powerpoint/2010/main" val="861672766"/>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b="1" dirty="0"/>
              <a:t>Transborder Group </a:t>
            </a:r>
            <a:r>
              <a:rPr lang="en-US" dirty="0"/>
              <a:t>(“Ad-hoc sub-group of the T-CY on jurisdiction and transborder access to data and data flows”) was tasked to develop an instrument – such as an amendment to the Convention, a Protocol or Recommendation– to further regulate the transborder access to data and data flows, as well as the use of transborder investigative measures on the Internet and related issues, and to present a report containing its findings to the Committee. Its findings culminated in the eventual adoption of the Guidance Note on Transborder Access (Guidance Note # 3). The Transborder Group also made a series of proposals to expand the scope of the ability to access data transborder, even beyond the provisions of Article 32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178</a:t>
            </a:fld>
            <a:endParaRPr lang="en-US"/>
          </a:p>
        </p:txBody>
      </p:sp>
    </p:spTree>
    <p:extLst>
      <p:ext uri="{BB962C8B-B14F-4D97-AF65-F5344CB8AC3E}">
        <p14:creationId xmlns:p14="http://schemas.microsoft.com/office/powerpoint/2010/main" val="408732883"/>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b="1" dirty="0"/>
              <a:t>Cloud Evidence Group </a:t>
            </a:r>
            <a:r>
              <a:rPr lang="en-US" dirty="0"/>
              <a:t>met between 2015 and 2017 to explore solutions on criminal justice access to evidence stored on servers in the cloud and in foreign jurisdictions, including through mutual legal assistance. It identified a series of issues posed by cloud computing on the criminal justice capabilities of states, particularly when it comes to the transnational nature of electronic evidence storage. These include: </a:t>
            </a:r>
          </a:p>
          <a:p>
            <a:pPr lvl="0"/>
            <a:r>
              <a:rPr lang="en-GB" sz="1200" i="0" kern="1200" dirty="0">
                <a:solidFill>
                  <a:schemeClr val="tx1"/>
                </a:solidFill>
                <a:effectLst/>
                <a:latin typeface="+mn-lt"/>
                <a:ea typeface="ＭＳ Ｐゴシック" pitchFamily="-65" charset="-128"/>
                <a:cs typeface="ＭＳ Ｐゴシック" pitchFamily="-65" charset="-128"/>
              </a:rPr>
              <a:t>-          Location of evidence</a:t>
            </a:r>
            <a:endParaRPr lang="en-GB" i="0" dirty="0">
              <a:effectLst/>
            </a:endParaRPr>
          </a:p>
          <a:p>
            <a:pPr lvl="0"/>
            <a:r>
              <a:rPr lang="en-GB" sz="1200" i="0" kern="1200" dirty="0">
                <a:solidFill>
                  <a:schemeClr val="tx1"/>
                </a:solidFill>
                <a:effectLst/>
                <a:latin typeface="+mn-lt"/>
                <a:ea typeface="ＭＳ Ｐゴシック" pitchFamily="-65" charset="-128"/>
                <a:cs typeface="ＭＳ Ｐゴシック" pitchFamily="-65" charset="-128"/>
              </a:rPr>
              <a:t>-          Location of offenders</a:t>
            </a:r>
            <a:endParaRPr lang="en-GB" i="0" dirty="0">
              <a:effectLst/>
            </a:endParaRPr>
          </a:p>
          <a:p>
            <a:pPr lvl="0"/>
            <a:r>
              <a:rPr lang="en-GB" sz="1200" i="0" kern="1200" dirty="0">
                <a:solidFill>
                  <a:schemeClr val="tx1"/>
                </a:solidFill>
                <a:effectLst/>
                <a:latin typeface="+mn-lt"/>
                <a:ea typeface="ＭＳ Ｐゴシック" pitchFamily="-65" charset="-128"/>
                <a:cs typeface="ＭＳ Ｐゴシック" pitchFamily="-65" charset="-128"/>
              </a:rPr>
              <a:t>-          Location of victims</a:t>
            </a:r>
            <a:endParaRPr lang="en-GB" i="0" dirty="0">
              <a:effectLst/>
            </a:endParaRPr>
          </a:p>
          <a:p>
            <a:pPr lvl="0"/>
            <a:r>
              <a:rPr lang="en-GB" sz="1200" i="0" kern="1200" dirty="0">
                <a:solidFill>
                  <a:schemeClr val="tx1"/>
                </a:solidFill>
                <a:effectLst/>
                <a:latin typeface="+mn-lt"/>
                <a:ea typeface="ＭＳ Ｐゴシック" pitchFamily="-65" charset="-128"/>
                <a:cs typeface="ＭＳ Ｐゴシック" pitchFamily="-65" charset="-128"/>
              </a:rPr>
              <a:t>-          Ownership of data</a:t>
            </a:r>
            <a:endParaRPr lang="en-GB" i="0" dirty="0">
              <a:effectLst/>
            </a:endParaRPr>
          </a:p>
          <a:p>
            <a:pPr lvl="0"/>
            <a:r>
              <a:rPr lang="en-GB" sz="1200" i="0" kern="1200" dirty="0">
                <a:solidFill>
                  <a:schemeClr val="tx1"/>
                </a:solidFill>
                <a:effectLst/>
                <a:latin typeface="+mn-lt"/>
                <a:ea typeface="ＭＳ Ｐゴシック" pitchFamily="-65" charset="-128"/>
                <a:cs typeface="ＭＳ Ｐゴシック" pitchFamily="-65" charset="-128"/>
              </a:rPr>
              <a:t>-          Physical location of service provider</a:t>
            </a:r>
            <a:endParaRPr lang="en-GB" i="0" dirty="0">
              <a:effectLst/>
            </a:endParaRPr>
          </a:p>
          <a:p>
            <a:pPr lvl="0"/>
            <a:r>
              <a:rPr lang="en-GB" sz="1200" i="0" kern="1200" dirty="0">
                <a:solidFill>
                  <a:schemeClr val="tx1"/>
                </a:solidFill>
                <a:effectLst/>
                <a:latin typeface="+mn-lt"/>
                <a:ea typeface="ＭＳ Ｐゴシック" pitchFamily="-65" charset="-128"/>
                <a:cs typeface="ＭＳ Ｐゴシック" pitchFamily="-65" charset="-128"/>
              </a:rPr>
              <a:t>-          Legal residence of service providers</a:t>
            </a:r>
            <a:endParaRPr lang="en-GB" i="0" dirty="0">
              <a:effectLst/>
            </a:endParaRPr>
          </a:p>
          <a:p>
            <a:endParaRPr lang="en-US" dirty="0"/>
          </a:p>
          <a:p>
            <a:r>
              <a:rPr lang="en-GB" sz="1200" kern="1200" dirty="0">
                <a:solidFill>
                  <a:schemeClr val="tx1"/>
                </a:solidFill>
                <a:effectLst/>
                <a:latin typeface="+mn-lt"/>
                <a:ea typeface="+mn-ea"/>
                <a:cs typeface="+mn-cs"/>
              </a:rPr>
              <a:t>The final document prepared by the Cloud Evidence Group may be found at: </a:t>
            </a:r>
            <a:r>
              <a:rPr lang="en-GB" sz="1200" u="sng" kern="1200" dirty="0">
                <a:solidFill>
                  <a:schemeClr val="tx1"/>
                </a:solidFill>
                <a:effectLst/>
                <a:latin typeface="+mn-lt"/>
                <a:ea typeface="+mn-ea"/>
                <a:cs typeface="+mn-cs"/>
                <a:hlinkClick r:id="rId3"/>
              </a:rPr>
              <a:t>https://rm.coe.int/CoERMPublicCommonSearchServices/DisplayDCTMContent?documentId=09000016806a495e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179</a:t>
            </a:fld>
            <a:endParaRPr lang="en-US"/>
          </a:p>
        </p:txBody>
      </p:sp>
    </p:spTree>
    <p:extLst>
      <p:ext uri="{BB962C8B-B14F-4D97-AF65-F5344CB8AC3E}">
        <p14:creationId xmlns:p14="http://schemas.microsoft.com/office/powerpoint/2010/main" val="1690851603"/>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t>Language of request</a:t>
            </a:r>
            <a:r>
              <a:rPr lang="en-US" dirty="0"/>
              <a:t>: </a:t>
            </a:r>
            <a:r>
              <a:rPr lang="en-US" sz="1200" kern="1200" dirty="0">
                <a:solidFill>
                  <a:schemeClr val="tx1"/>
                </a:solidFill>
                <a:effectLst/>
                <a:latin typeface="+mn-lt"/>
                <a:ea typeface="ＭＳ Ｐゴシック" pitchFamily="-65" charset="-128"/>
                <a:cs typeface="ＭＳ Ｐゴシック" pitchFamily="-65" charset="-128"/>
              </a:rPr>
              <a:t>This Article provides a framework for languages that may be used when addressing Parties and service providers. Even where in practice Parties are able to work in languages other than their official languages, such possibility may not be foreseen by domestic law or treaties. The objective of this Article is to provide additional flexibility under this Protocol. </a:t>
            </a:r>
            <a:endParaRPr lang="en-US" dirty="0"/>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t>Video conferencing</a:t>
            </a:r>
            <a:r>
              <a:rPr lang="en-US" dirty="0"/>
              <a:t>: A</a:t>
            </a:r>
            <a:r>
              <a:rPr lang="en-US" sz="1200" kern="1200" dirty="0">
                <a:solidFill>
                  <a:schemeClr val="tx1"/>
                </a:solidFill>
                <a:effectLst/>
                <a:latin typeface="+mn-lt"/>
                <a:ea typeface="ＭＳ Ｐゴシック" pitchFamily="-65" charset="-128"/>
                <a:cs typeface="ＭＳ Ｐゴシック" pitchFamily="-65" charset="-128"/>
              </a:rPr>
              <a:t>rticle primarily addresses the use of video conferencing technology to take testimony or statements. This form of cooperation may be provided for in existing bilateral and multilateral mutual assistance treaties, e.g., ETS 182 (Second Additional Protocol to the Convention on Mutual Assistance in Criminal Matters). In order to not supersede provisions specifically designed to meet the requirements of the parties to those treaties or conventions, Article [ ], like several other articles in this Protocol, applies in the absence of a mutual legal assistance treaty, or arrangement on the basis of uniform or reciprocal legislation, in force between the requesting and requested Parties. Such articles follow the same approach as in Article 27 of the Budapest Convention.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r>
              <a:rPr lang="en-US" sz="1200" b="1" kern="1200" dirty="0">
                <a:solidFill>
                  <a:schemeClr val="tx1"/>
                </a:solidFill>
                <a:effectLst/>
                <a:latin typeface="+mn-lt"/>
                <a:ea typeface="ＭＳ Ｐゴシック" pitchFamily="-65" charset="-128"/>
              </a:rPr>
              <a:t>JIT and joint investigations</a:t>
            </a:r>
            <a:r>
              <a:rPr lang="en-US" sz="1200" kern="1200" dirty="0">
                <a:solidFill>
                  <a:schemeClr val="tx1"/>
                </a:solidFill>
                <a:effectLst/>
                <a:latin typeface="+mn-lt"/>
                <a:ea typeface="ＭＳ Ｐゴシック" pitchFamily="-65" charset="-128"/>
              </a:rPr>
              <a:t>: Given </a:t>
            </a:r>
            <a:r>
              <a:rPr lang="en-US" sz="1200" kern="1200" dirty="0">
                <a:solidFill>
                  <a:schemeClr val="tx1"/>
                </a:solidFill>
                <a:effectLst/>
                <a:latin typeface="+mn-lt"/>
                <a:ea typeface="ＭＳ Ｐゴシック" pitchFamily="-65" charset="-128"/>
                <a:cs typeface="ＭＳ Ｐゴシック" pitchFamily="-65" charset="-128"/>
              </a:rPr>
              <a:t>the transnational nature of cybercrime and electronic evidence, investigations and prosecutions related to cybercrime and electronic evidence often have links to other States. Joint investigation teams (JITs) can be an effective means for operational cooperation or coordination between two or more States. Article [ ] provides a basis for such forms of cooperation. </a:t>
            </a:r>
          </a:p>
          <a:p>
            <a:endParaRPr lang="en-US" sz="1200" b="1" kern="1200" dirty="0">
              <a:solidFill>
                <a:schemeClr val="tx1"/>
              </a:solidFill>
              <a:effectLst/>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kern="1200" dirty="0">
                <a:solidFill>
                  <a:schemeClr val="tx1"/>
                </a:solidFill>
                <a:effectLst/>
                <a:latin typeface="+mn-lt"/>
                <a:ea typeface="ＭＳ Ｐゴシック" pitchFamily="-65" charset="-128"/>
              </a:rPr>
              <a:t>Emergency mutual assistance</a:t>
            </a:r>
            <a:r>
              <a:rPr lang="en-US" sz="1200" kern="1200" dirty="0">
                <a:solidFill>
                  <a:schemeClr val="tx1"/>
                </a:solidFill>
                <a:effectLst/>
                <a:latin typeface="+mn-lt"/>
                <a:ea typeface="ＭＳ Ｐゴシック" pitchFamily="-65" charset="-128"/>
              </a:rPr>
              <a:t>:  Article is intended to provide </a:t>
            </a:r>
            <a:r>
              <a:rPr lang="en-US" sz="1200" i="0" kern="1200" dirty="0">
                <a:solidFill>
                  <a:schemeClr val="tx1"/>
                </a:solidFill>
                <a:effectLst/>
                <a:latin typeface="+mn-lt"/>
                <a:ea typeface="ＭＳ Ｐゴシック" pitchFamily="-65" charset="-128"/>
              </a:rPr>
              <a:t>maximally e</a:t>
            </a:r>
            <a:r>
              <a:rPr lang="en-US" sz="1200" i="0" kern="1200" dirty="0">
                <a:solidFill>
                  <a:schemeClr val="tx1"/>
                </a:solidFill>
                <a:effectLst/>
                <a:latin typeface="+mn-lt"/>
                <a:ea typeface="ＭＳ Ｐゴシック" pitchFamily="-65" charset="-128"/>
                <a:cs typeface="ＭＳ Ｐゴシック" pitchFamily="-65" charset="-128"/>
              </a:rPr>
              <a:t>xpedited</a:t>
            </a:r>
            <a:r>
              <a:rPr lang="en-US" sz="1200" kern="1200" dirty="0">
                <a:solidFill>
                  <a:schemeClr val="tx1"/>
                </a:solidFill>
                <a:effectLst/>
                <a:latin typeface="+mn-lt"/>
                <a:ea typeface="ＭＳ Ｐゴシック" pitchFamily="-65" charset="-128"/>
                <a:cs typeface="ＭＳ Ｐゴシック" pitchFamily="-65" charset="-128"/>
              </a:rPr>
              <a:t> procedure for mutual assistance requests made in emergency situations. An emergency is defined in paragraph 1 as being those in which there is a significant and imminent risk to the life or safety of a natural person. The definition is intended to cover situations in which the risk is imminent, meaning that it does not include situations in which the risk to the life or safety of the person has already passed, or in which there may be a future risk that is not imminent. The reason for this very precise definition is that the article places labor intensive obligations on both the requested and requesting Parties to react in a greatly accelerated manner in emergencies, which consequently requires that emergency requests be given a higher priority than other important but somewhat less urgent cases, even if they had been submitted earlier.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kern="1200" dirty="0">
                <a:solidFill>
                  <a:schemeClr val="tx1"/>
                </a:solidFill>
                <a:effectLst/>
                <a:latin typeface="+mn-lt"/>
                <a:ea typeface="ＭＳ Ｐゴシック" pitchFamily="-65" charset="-128"/>
              </a:rPr>
              <a:t>Direct disclosure of subscriber information: </a:t>
            </a:r>
            <a:r>
              <a:rPr lang="en-US" sz="1200" kern="1200" dirty="0">
                <a:solidFill>
                  <a:schemeClr val="tx1"/>
                </a:solidFill>
                <a:effectLst/>
                <a:latin typeface="+mn-lt"/>
                <a:ea typeface="ＭＳ Ｐゴシック" pitchFamily="-65" charset="-128"/>
                <a:cs typeface="ＭＳ Ｐゴシック" pitchFamily="-65" charset="-128"/>
              </a:rPr>
              <a:t>his article establishes a procedure that provides for the direct cooperation between the authorities of one Party and a service provider in the territory of another Party to obtain subscriber information. The procedure builds on the conclusions of the Convention Committee’s Cloud Evidence Group and Guidance Note on Article 18 of the Convention, acknowledging the importance of timely cross-border access to electronic evidence in criminal investigations and proceedings, in view of the challenges posed by existing procedures for obtaining electronic evidence from service providers in other countries. </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1" dirty="0"/>
          </a:p>
          <a:p>
            <a:r>
              <a:rPr lang="en-US" b="1" dirty="0"/>
              <a:t>Giving the effects to orders: </a:t>
            </a:r>
            <a:r>
              <a:rPr lang="en-US" sz="1200" kern="1200" dirty="0">
                <a:solidFill>
                  <a:schemeClr val="tx1"/>
                </a:solidFill>
                <a:effectLst/>
                <a:latin typeface="+mn-lt"/>
                <a:ea typeface="ＭＳ Ｐゴシック" pitchFamily="-65" charset="-128"/>
                <a:cs typeface="ＭＳ Ｐゴシック" pitchFamily="-65" charset="-128"/>
              </a:rPr>
              <a:t>The purpose of this Article is for a requesting Party to have the ability to issue an order </a:t>
            </a:r>
            <a:endParaRPr lang="en-US" dirty="0"/>
          </a:p>
          <a:p>
            <a:r>
              <a:rPr lang="en-US" sz="1200" kern="1200" dirty="0">
                <a:solidFill>
                  <a:schemeClr val="tx1"/>
                </a:solidFill>
                <a:effectLst/>
                <a:latin typeface="+mn-lt"/>
                <a:ea typeface="ＭＳ Ｐゴシック" pitchFamily="-65" charset="-128"/>
                <a:cs typeface="ＭＳ Ｐゴシック" pitchFamily="-65" charset="-128"/>
              </a:rPr>
              <a:t>to be submitted to a requested Party and for the requested Party to have the ability to give effect to that order by compelling a service provider in its territory to produce subscriber information or traffic data in the service provider’s possession or control. </a:t>
            </a:r>
            <a:endParaRPr lang="en-US" b="1" dirty="0"/>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180</a:t>
            </a:fld>
            <a:endParaRPr lang="en-US"/>
          </a:p>
        </p:txBody>
      </p:sp>
    </p:spTree>
    <p:extLst>
      <p:ext uri="{BB962C8B-B14F-4D97-AF65-F5344CB8AC3E}">
        <p14:creationId xmlns:p14="http://schemas.microsoft.com/office/powerpoint/2010/main" val="4048806883"/>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Protocol drafting group meetings continued during COVID 19 pandemic with on-line meetings. Various </a:t>
            </a:r>
            <a:r>
              <a:rPr lang="en-GB" sz="1200" kern="1200" dirty="0">
                <a:solidFill>
                  <a:schemeClr val="tx1"/>
                </a:solidFill>
                <a:effectLst/>
                <a:latin typeface="+mn-lt"/>
                <a:ea typeface="ＭＳ Ｐゴシック" pitchFamily="-65" charset="-128"/>
                <a:cs typeface="ＭＳ Ｐゴシック" pitchFamily="-65" charset="-128"/>
              </a:rPr>
              <a:t>discussions on added value under</a:t>
            </a:r>
            <a:r>
              <a:rPr lang="en-US" dirty="0">
                <a:effectLst/>
              </a:rPr>
              <a:t> way together with </a:t>
            </a:r>
            <a:r>
              <a:rPr lang="en-GB" sz="1200" kern="1200" dirty="0">
                <a:solidFill>
                  <a:schemeClr val="tx1"/>
                </a:solidFill>
                <a:effectLst/>
                <a:latin typeface="+mn-lt"/>
                <a:ea typeface="ＭＳ Ｐゴシック" pitchFamily="-65" charset="-128"/>
                <a:cs typeface="ＭＳ Ｐゴシック" pitchFamily="-65" charset="-128"/>
              </a:rPr>
              <a:t>discussions on feasibility of international cooperation element of UC investigations</a:t>
            </a:r>
            <a:r>
              <a:rPr lang="en-US" sz="1200" kern="1200" dirty="0">
                <a:solidFill>
                  <a:schemeClr val="tx1"/>
                </a:solidFill>
                <a:effectLst/>
                <a:latin typeface="+mn-lt"/>
                <a:ea typeface="ＭＳ Ｐゴシック" pitchFamily="-65" charset="-128"/>
                <a:cs typeface="ＭＳ Ｐゴシック" pitchFamily="-65" charset="-128"/>
              </a:rPr>
              <a:t>.</a:t>
            </a:r>
          </a:p>
          <a:p>
            <a:endParaRPr lang="en-US" sz="1200" kern="1200" dirty="0">
              <a:solidFill>
                <a:schemeClr val="tx1"/>
              </a:solidFill>
              <a:effectLst/>
              <a:latin typeface="+mn-lt"/>
              <a:ea typeface="ＭＳ Ｐゴシック" pitchFamily="-65" charset="-128"/>
            </a:endParaRPr>
          </a:p>
          <a:p>
            <a:r>
              <a:rPr lang="en-US" sz="1200" kern="1200" dirty="0">
                <a:solidFill>
                  <a:schemeClr val="tx1"/>
                </a:solidFill>
                <a:effectLst/>
                <a:latin typeface="+mn-lt"/>
                <a:ea typeface="ＭＳ Ｐゴシック" pitchFamily="-65" charset="-128"/>
              </a:rPr>
              <a:t>As work on adoption of the draft provisions develops this and previous slide should be </a:t>
            </a:r>
            <a:r>
              <a:rPr lang="en-US" sz="1200" kern="1200">
                <a:solidFill>
                  <a:schemeClr val="tx1"/>
                </a:solidFill>
                <a:effectLst/>
                <a:latin typeface="+mn-lt"/>
                <a:ea typeface="ＭＳ Ｐゴシック" pitchFamily="-65" charset="-128"/>
              </a:rPr>
              <a:t>updated accordingly.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181</a:t>
            </a:fld>
            <a:endParaRPr lang="en-US"/>
          </a:p>
        </p:txBody>
      </p:sp>
    </p:spTree>
    <p:extLst>
      <p:ext uri="{BB962C8B-B14F-4D97-AF65-F5344CB8AC3E}">
        <p14:creationId xmlns:p14="http://schemas.microsoft.com/office/powerpoint/2010/main" val="711053700"/>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Racism and Xenophobia. This is covered by the First Additional Protocol to the Budapest Convention.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182</a:t>
            </a:fld>
            <a:endParaRPr lang="en-US"/>
          </a:p>
        </p:txBody>
      </p:sp>
    </p:spTree>
    <p:extLst>
      <p:ext uri="{BB962C8B-B14F-4D97-AF65-F5344CB8AC3E}">
        <p14:creationId xmlns:p14="http://schemas.microsoft.com/office/powerpoint/2010/main" val="4116091746"/>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Racism and Xenophobia. This is covered by the First Additional Protocol to the Budapest Convention.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183</a:t>
            </a:fld>
            <a:endParaRPr lang="en-US"/>
          </a:p>
        </p:txBody>
      </p:sp>
    </p:spTree>
    <p:extLst>
      <p:ext uri="{BB962C8B-B14F-4D97-AF65-F5344CB8AC3E}">
        <p14:creationId xmlns:p14="http://schemas.microsoft.com/office/powerpoint/2010/main" val="1528915062"/>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184</a:t>
            </a:fld>
            <a:endParaRPr lang="en-US"/>
          </a:p>
        </p:txBody>
      </p:sp>
    </p:spTree>
    <p:extLst>
      <p:ext uri="{BB962C8B-B14F-4D97-AF65-F5344CB8AC3E}">
        <p14:creationId xmlns:p14="http://schemas.microsoft.com/office/powerpoint/2010/main" val="1481812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2 of the Budapest Convention with one element (“access”)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The fundamental element and required conduct under Article 2 is the term “access”. The term refers to the act of entering the whole or any part of a computer system.  Article 2 is technology neutral and does not specify the means by which access is to be conducted. </a:t>
            </a:r>
            <a:r>
              <a:rPr lang="en-US" altLang="sr-Latn-RS" dirty="0"/>
              <a:t> The slide explains what constitutes, and what does not constitute access. </a:t>
            </a:r>
            <a:endParaRPr lang="en-GB"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457685496"/>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185</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186</a:t>
            </a:fld>
            <a:endParaRPr lang="en-US"/>
          </a:p>
        </p:txBody>
      </p:sp>
    </p:spTree>
    <p:extLst>
      <p:ext uri="{BB962C8B-B14F-4D97-AF65-F5344CB8AC3E}">
        <p14:creationId xmlns:p14="http://schemas.microsoft.com/office/powerpoint/2010/main" val="3729041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2 of the Budapest Convention with one element (“whole or any part of a computer system”)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It explains through examples what the term “part of computer system” means for the purposes of Article 2.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31277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2 of the Budapest Convention with one element (“without right”)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dirty="0"/>
              <a:t>Many of the offences in the Convention are required to be committed “without right”, or without </a:t>
            </a:r>
            <a:r>
              <a:rPr lang="en-US" altLang="en-US" dirty="0" err="1"/>
              <a:t>authorisation</a:t>
            </a:r>
            <a:r>
              <a:rPr lang="en-US" altLang="en-US" dirty="0"/>
              <a:t> from the relevant person or entity. The authority may be legislative, administrative, judicial, contractual or consensual in any given case. </a:t>
            </a:r>
            <a:r>
              <a:rPr lang="en-US" altLang="en-US" dirty="0" err="1"/>
              <a:t>Authorised</a:t>
            </a:r>
            <a:r>
              <a:rPr lang="en-US" altLang="en-US" dirty="0"/>
              <a:t> conduct is not criminalized; nor is the access of a computer system that permits free and open access by the public. </a:t>
            </a:r>
            <a:r>
              <a:rPr lang="en-US" altLang="sr-Latn-RS" dirty="0"/>
              <a:t>The trainer may wish to link this to the definition of “</a:t>
            </a:r>
            <a:r>
              <a:rPr lang="en-US" altLang="sr-Latn-RS" dirty="0" err="1"/>
              <a:t>unauthorised</a:t>
            </a:r>
            <a:r>
              <a:rPr lang="en-US" altLang="sr-Latn-RS" dirty="0"/>
              <a:t> access” discussed previously to explain how the fact of </a:t>
            </a:r>
            <a:r>
              <a:rPr lang="en-US" altLang="sr-Latn-RS" dirty="0" err="1"/>
              <a:t>authorisation</a:t>
            </a:r>
            <a:r>
              <a:rPr lang="en-US" altLang="sr-Latn-RS" dirty="0"/>
              <a:t> may be determined</a:t>
            </a:r>
          </a:p>
          <a:p>
            <a:pPr eaLnBrk="1" hangingPunct="1"/>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618012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highlights how the concept of ”without right” is not defined in the Budapest Convention.</a:t>
            </a:r>
          </a:p>
          <a:p>
            <a:endParaRPr lang="en-US" dirty="0"/>
          </a:p>
          <a:p>
            <a:r>
              <a:rPr lang="en-US" dirty="0"/>
              <a:t>It also shows the example of different countries which have adopted a definition in their international best practice</a:t>
            </a:r>
          </a:p>
          <a:p>
            <a:endParaRPr lang="en-US" dirty="0"/>
          </a:p>
          <a:p>
            <a:r>
              <a:rPr lang="en-US" dirty="0"/>
              <a:t>The trainer can say the definition adopted by these countries have two elements, which will be elaborated in the subsequent slides.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t>
            </a:r>
            <a:r>
              <a:rPr lang="en-US" dirty="0" err="1"/>
              <a:t>emphasise</a:t>
            </a:r>
            <a:r>
              <a:rPr lang="en-US" dirty="0"/>
              <a:t> that the definition of “</a:t>
            </a:r>
            <a:r>
              <a:rPr lang="en-US" dirty="0" err="1"/>
              <a:t>unauthorised</a:t>
            </a:r>
            <a:r>
              <a:rPr lang="en-US" dirty="0"/>
              <a:t>” can be different in relation to certain offences such as illegal access, data interference and system interference. That is why many countries have different definitions for “</a:t>
            </a:r>
            <a:r>
              <a:rPr lang="en-US" dirty="0" err="1"/>
              <a:t>unauthorised</a:t>
            </a:r>
            <a:r>
              <a:rPr lang="en-US" dirty="0"/>
              <a:t> modification” and “</a:t>
            </a:r>
            <a:r>
              <a:rPr lang="en-US" dirty="0" err="1"/>
              <a:t>unauthorised</a:t>
            </a:r>
            <a:r>
              <a:rPr lang="en-US" dirty="0"/>
              <a:t> act” for instance.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731556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this slide shows the definition of “</a:t>
            </a:r>
            <a:r>
              <a:rPr lang="en-US" dirty="0" err="1"/>
              <a:t>unauthorised</a:t>
            </a:r>
            <a:r>
              <a:rPr lang="en-US" dirty="0"/>
              <a:t> access” in the UK Computer Misuse Act. This definition has two elements. The first element, which is highlighted, is “not himself entitled to control access of the kind in question”</a:t>
            </a:r>
          </a:p>
          <a:p>
            <a:endParaRPr lang="en-US" dirty="0"/>
          </a:p>
          <a:p>
            <a:r>
              <a:rPr lang="en-US" dirty="0"/>
              <a:t>The right side of the side provides an explanation of this element.</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23</a:t>
            </a:fld>
            <a:endParaRPr lang="en-US" altLang="en-US"/>
          </a:p>
        </p:txBody>
      </p:sp>
    </p:spTree>
    <p:extLst>
      <p:ext uri="{BB962C8B-B14F-4D97-AF65-F5344CB8AC3E}">
        <p14:creationId xmlns:p14="http://schemas.microsoft.com/office/powerpoint/2010/main" val="861759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this slide shows the definition of “</a:t>
            </a:r>
            <a:r>
              <a:rPr lang="en-US" dirty="0" err="1"/>
              <a:t>unauthorised</a:t>
            </a:r>
            <a:r>
              <a:rPr lang="en-US" dirty="0"/>
              <a:t> access” in the UK Computer Misuse Act. This definition has two elements. The second element, which is highlighted, is “does not have consent to access to access by him of the kind in question… from any person who is so entitled”</a:t>
            </a:r>
          </a:p>
          <a:p>
            <a:endParaRPr lang="en-US" dirty="0"/>
          </a:p>
          <a:p>
            <a:r>
              <a:rPr lang="en-US" dirty="0"/>
              <a:t>The right side of the side provides an explanation of this element.</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24</a:t>
            </a:fld>
            <a:endParaRPr lang="en-US" altLang="en-US"/>
          </a:p>
        </p:txBody>
      </p:sp>
    </p:spTree>
    <p:extLst>
      <p:ext uri="{BB962C8B-B14F-4D97-AF65-F5344CB8AC3E}">
        <p14:creationId xmlns:p14="http://schemas.microsoft.com/office/powerpoint/2010/main" val="1225195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2 of the Budapest Convention with one element (“infringing security measures”)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Parties may narrow the scope of Article 2, which provides for the general criminalisation of illegal access, with certain qualifying elements. For instance, parties may require that the conduct of illegal access be done by infringing security measures (e.g. passwords or other access codes), or otherwise with dishonest intent or to obtain computer data from the computer system being accessed or any other computer system. This slide lists all the qualifying elements that Parties may wish to adopt in their domestic legislation.</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323132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r>
              <a:rPr lang="en-GB" altLang="en-US" dirty="0"/>
              <a:t>Illegal interception, described under Article 3 of the Convention of Budapest, is also an intentional infringement. It is committed by those that, without right, intercept, by technical means, non-public transmissions of computer</a:t>
            </a:r>
            <a:r>
              <a:rPr lang="en-GB" altLang="en-US" b="1" dirty="0"/>
              <a:t> </a:t>
            </a:r>
            <a:r>
              <a:rPr lang="en-GB" altLang="en-US" dirty="0"/>
              <a:t>data, to, from or within a computer system, by technical means.</a:t>
            </a:r>
          </a:p>
          <a:p>
            <a:pPr eaLnBrk="1" hangingPunct="1"/>
            <a:endParaRPr lang="en-GB" altLang="sr-Latn-RS" dirty="0"/>
          </a:p>
          <a:p>
            <a:r>
              <a:rPr lang="en-GB" altLang="en-US" dirty="0"/>
              <a:t>This provision protects the integrity of non-public transmissions of computer data, criminalising their unauthorised interception.</a:t>
            </a:r>
          </a:p>
          <a:p>
            <a:r>
              <a:rPr lang="en-GB" altLang="en-US" dirty="0"/>
              <a:t> </a:t>
            </a:r>
          </a:p>
          <a:p>
            <a:r>
              <a:rPr lang="en-GB" altLang="en-US" dirty="0"/>
              <a:t>Data transmissions to a computer system, or from that system, or within the same system, are most relevant realities in nowadays life on the networks.</a:t>
            </a:r>
          </a:p>
          <a:p>
            <a:r>
              <a:rPr lang="en-GB" altLang="en-US" dirty="0"/>
              <a:t> </a:t>
            </a:r>
          </a:p>
          <a:p>
            <a:r>
              <a:rPr lang="en-GB" altLang="en-US" dirty="0"/>
              <a:t>Technically, it can be very easy to intercept communications if the network and the communication are not properly protected. An interception of communications can reveal, for example, which websites someone visited, or the email messages he or she sent or received.</a:t>
            </a:r>
          </a:p>
          <a:p>
            <a:r>
              <a:rPr lang="en-GB" altLang="en-US" dirty="0"/>
              <a:t> </a:t>
            </a:r>
          </a:p>
          <a:p>
            <a:r>
              <a:rPr lang="en-GB" altLang="en-US" dirty="0"/>
              <a:t>The crime of illegal interception aims, therefore, to enface the vulnerability of the communications technology, protecting the secrecy of non-public communications. </a:t>
            </a:r>
            <a:endParaRPr lang="en-GB" altLang="sr-Latn-RS" dirty="0"/>
          </a:p>
          <a:p>
            <a:endParaRPr lang="en-US" dirty="0"/>
          </a:p>
          <a:p>
            <a:r>
              <a:rPr lang="en-US" dirty="0"/>
              <a:t>The trainer should distinguish between the offence of “access” and “interception” on a conceptual basis. The offence of access relates to the accessing of a computer or computer data when it is static – while the offence of interception relates to the interception of transmissions of computer data (i.e. data as it is in motion). The transmission could be to, from or within a computer system.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711842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(“interception”)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The fundamental element and required conduct under Article 2 is the term “intercept”. </a:t>
            </a:r>
            <a:r>
              <a:rPr lang="en-US" altLang="fr-FR" dirty="0"/>
              <a:t>Interception refers to listening to, monitoring or surveillance of communications. Interception affects the privacy of data communications; and Article 3 of the Convention aims to protect against interception of non-public transmissions of data.</a:t>
            </a: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5948082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(“without right”)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dirty="0"/>
              <a:t>Many of the offences in the Convention are required to be committed “without right”, or without </a:t>
            </a:r>
            <a:r>
              <a:rPr lang="en-US" altLang="en-US" dirty="0" err="1"/>
              <a:t>authorisation</a:t>
            </a:r>
            <a:r>
              <a:rPr lang="en-US" altLang="en-US" dirty="0"/>
              <a:t> from the relevant person or entity. The authority may be legislative, administrative, judicial, contractual or consensual in any given case. In case of interception, it is possible that the conduct is being done with </a:t>
            </a:r>
            <a:r>
              <a:rPr lang="en-US" altLang="en-US" dirty="0" err="1"/>
              <a:t>authorisation</a:t>
            </a:r>
            <a:r>
              <a:rPr lang="en-US" altLang="en-US" dirty="0"/>
              <a:t>; possibly by law enforcement officials or persons authorized to conduct testing or protection activities. Thus legitimate interception done “with right” does not fall within the scope of Article 3.</a:t>
            </a:r>
            <a:endParaRPr lang="en-US"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4197039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(“made by technical means”)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Article 3 does not envisage criminalisation of non-technical interception of transmissions, and applies either when a person accesses and uses a computer system to intercept a transmission, uses an electronic eavesdropping or tapping device or any other technical means. This slide lists some examples of forms of interception that would be covered by “technical means”.</a:t>
            </a:r>
            <a:endParaRPr lang="en-US" altLang="sr-Latn-R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582269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(“non-public transmissions”)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Interception of public transmissions is not an offence under Article 3, which specifies that the scope of the article relates only to transmissions that are non-public. It is important to distinguish between non-public transmissions and non-public data as Article 3 does not take into consideration the nature of the data; but rather the transmission. Hence, interception of confidential information communicated through a publicly accessible transmission of data would not constitute an offence; while the interception of publicly available information communicated through a non-public transmission of data would constitute an offence under Article 3.</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369277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part will provide a refresher on cybercrime and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1223302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(“to, from or within a computer system”)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The interception of transmissions to, from or within a computer system are criminalised. This slide provides examples that explain the scope of Article 3 in this respect, and the difference between these three elements.</a:t>
            </a:r>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6476815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3 of the Budapest Convention with one element (“electromagnetic emissions”)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Other than interception of computer data, Budapest Convention also criminalizes interception of transmissions of electromagnetic emissions, which do not fall under the Budapest Convention definition of “computer data” under Article 1. Computer systems often emit electromagnetic which contain data. The interception of electromagnetic emissions has been criminalised as it is possible to reconstruct computer data from electromagnetic emissions; and thus leaving this element </a:t>
            </a:r>
            <a:r>
              <a:rPr lang="en-GB" altLang="sr-Latn-RS" dirty="0" err="1"/>
              <a:t>uncriminalised</a:t>
            </a:r>
            <a:r>
              <a:rPr lang="en-GB" altLang="sr-Latn-RS" dirty="0"/>
              <a:t> would leave a lacuna in the law.</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145436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3 of the Budapest Convention with one element (“</a:t>
            </a:r>
            <a:r>
              <a:rPr lang="en-US" sz="1200" b="0" dirty="0">
                <a:solidFill>
                  <a:srgbClr val="FF0000"/>
                </a:solidFill>
                <a:latin typeface="+mj-lt"/>
              </a:rPr>
              <a:t>dishonest intent, or in relation to a computer system that is connected to another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Article 3 provides for general criminalisation of intentional interception without right, made by technical means, of non-public transmissions of computer data. Parties may limit the scope of Article 3 by requiring certain qualifying elements to be met. The qualifying elements that parties may adopt are listed here.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9647936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Though the Wi-Fi network is public, the transmission of the email communication is non-public and its interception by the man is without right. This will therefore be an offence under Article 3 of the Budapest Convention.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889265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Though the Wi-Fi network is public, the transmission of the email communication is non-public and its interception by the man is without right. This will therefore be an offence under Article 3 of the Budapest Convention.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7472106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conduct of i</a:t>
            </a:r>
            <a:r>
              <a:rPr lang="hr-HR" altLang="en-US" dirty="0"/>
              <a:t>ntentionally and without right, damaging, deletion, deterioration, alteration or suppression of computer</a:t>
            </a:r>
            <a:r>
              <a:rPr lang="hr-HR" altLang="en-US" b="1" dirty="0"/>
              <a:t> </a:t>
            </a:r>
            <a:r>
              <a:rPr lang="hr-HR" altLang="en-US" dirty="0"/>
              <a:t>data</a:t>
            </a:r>
            <a:r>
              <a:rPr lang="en-US" altLang="en-US" dirty="0"/>
              <a:t> will constitute the offence of data interference as provided </a:t>
            </a:r>
            <a:r>
              <a:rPr lang="hr-HR" altLang="en-US" dirty="0"/>
              <a:t>under Article 4 of the Budapest</a:t>
            </a:r>
            <a:r>
              <a:rPr lang="en-US" altLang="en-US" dirty="0"/>
              <a:t> </a:t>
            </a:r>
            <a:r>
              <a:rPr lang="hr-HR" altLang="en-US" dirty="0"/>
              <a:t>Convention.</a:t>
            </a:r>
          </a:p>
          <a:p>
            <a:pPr eaLnBrk="1" hangingPunct="1"/>
            <a:endParaRPr lang="en-GB" altLang="sr-Latn-RS" dirty="0"/>
          </a:p>
          <a:p>
            <a:r>
              <a:rPr lang="hr-HR" altLang="en-US" dirty="0"/>
              <a:t>Data interference protects the integrity of data against unauthorised interference. The owner of the data has the right to keep them as they are, as the owner of a good, in the real life, has the right to keep his property safe from interference from others. In some jurisdictions, regular and classic damage also covers data interference; in others, there is a need to describe separately the damage on computer data, or data interference. </a:t>
            </a:r>
          </a:p>
          <a:p>
            <a:r>
              <a:rPr lang="hr-HR" altLang="en-US" dirty="0"/>
              <a:t> </a:t>
            </a:r>
          </a:p>
          <a:p>
            <a:r>
              <a:rPr lang="hr-HR" altLang="en-US" dirty="0"/>
              <a:t>This crime enfaces the great increase of relevant data (computer data) to the modern life. Computer data are very vulnerable and can very easily be destroyed or manipulated. This criminal rule protects its integrity and its availability.</a:t>
            </a:r>
          </a:p>
          <a:p>
            <a:r>
              <a:rPr lang="hr-HR" altLang="en-US" dirty="0"/>
              <a:t> </a:t>
            </a:r>
          </a:p>
          <a:p>
            <a:r>
              <a:rPr lang="hr-HR" altLang="en-US" dirty="0"/>
              <a:t>One of the most frequent cases of data interference is the result of the action of viruses – that without right install themselves on the computer of the victim and, for example, delete data. </a:t>
            </a:r>
            <a:endParaRPr lang="en-GB"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4541749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damaging… deterioration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Damaging and deterioration of computer data without right refers to the negative alteration of the integrity or information content of data and programs. Both terms are overlapping acts.</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9449608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deletion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Deletion refers the destruction of data; and results in the deleted data being rendered unrecognisable. </a:t>
            </a:r>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604304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alteration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Alteration refers to the modification of existing data (but not the deletion of the same). Data may be altered in a number of ways; including the input of malicious codes such as viruses and Trojan horses.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5254385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suppression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Suppression of data refers to any action that either prevents or terminates the availability of the data to the person who has access to the data or storage medium in which it is stored. Unlike deletion of data, suppression of data does not involve the destruction of data, but rather non-availability of data.</a:t>
            </a:r>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886599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ask the delegates to explain how they would define cybercrime. To encourage the discussion, the trainer can first start with clearer examples of cybercrime, such as accessing a computer without authorization, interfering with data and computer systems, etc. The trainer can then give examples of offences of </a:t>
            </a:r>
            <a:r>
              <a:rPr lang="en-US" i="1" dirty="0"/>
              <a:t>traditional </a:t>
            </a:r>
            <a:r>
              <a:rPr lang="en-US" i="0" dirty="0"/>
              <a:t>offences that involve the use </a:t>
            </a:r>
            <a:r>
              <a:rPr lang="en-US" i="0" dirty="0" err="1"/>
              <a:t>ofa</a:t>
            </a:r>
            <a:r>
              <a:rPr lang="en-US" i="0" dirty="0"/>
              <a:t> computer system (e.g. a murder coordinated through the use of a cellphone) and ask whether they would come under the ambit of a cybercrime.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4413898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US" altLang="en-US" dirty="0"/>
              <a:t>Many of the offences in the Convention are required to be committed “without right”, or without </a:t>
            </a:r>
            <a:r>
              <a:rPr lang="en-US" altLang="en-US" dirty="0" err="1"/>
              <a:t>authorisation</a:t>
            </a:r>
            <a:r>
              <a:rPr lang="en-US" altLang="en-US" dirty="0"/>
              <a:t> from the relevant person or entity. In many cases, it is possible that a person who is interfering with data is doing so “with right”. This slide lists certain examples where a person may legitimately interfere with data without attracting criminal liability under Article 4.</a:t>
            </a:r>
          </a:p>
          <a:p>
            <a:pPr eaLnBrk="1" hangingPunct="1"/>
            <a:endParaRPr lang="en-GB" altLang="sr-Latn-R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1919692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4 of the Budapest Convention with one element (“</a:t>
            </a:r>
            <a:r>
              <a:rPr lang="en-US" sz="1200" b="0" dirty="0">
                <a:solidFill>
                  <a:srgbClr val="FF0000"/>
                </a:solidFill>
                <a:latin typeface="+mj-lt"/>
              </a:rPr>
              <a:t>damaging… deterioration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Given that the offence of data interference has a broad scope, parties may elect to restrict this offence by requiring that the conduct result in serious harm. No specific definition of serious harm is provided under Article 4, and the criteria may be determined under domestic law.</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1556924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defRPr/>
            </a:pPr>
            <a:r>
              <a:rPr lang="hr-HR" altLang="en-US" dirty="0">
                <a:ea typeface="ＭＳ Ｐゴシック" panose="020B0600070205080204" pitchFamily="34" charset="-128"/>
              </a:rPr>
              <a:t>System interference is the</a:t>
            </a:r>
            <a:r>
              <a:rPr lang="hr-HR" altLang="en-US" b="1" dirty="0">
                <a:ea typeface="ＭＳ Ｐゴシック" panose="020B0600070205080204" pitchFamily="34" charset="-128"/>
              </a:rPr>
              <a:t> </a:t>
            </a:r>
            <a:r>
              <a:rPr lang="hr-HR" altLang="en-US" dirty="0">
                <a:ea typeface="ＭＳ Ｐゴシック" panose="020B0600070205080204" pitchFamily="34" charset="-128"/>
              </a:rPr>
              <a:t>hindering of the functioning of a computer system – the serious hindering: Article 5 of Budapest Convention does not cover non-serious hindering. This effect can be the result of inputting, transmitting, damaging, deleting, deteriorating, altering or suppressing computer data, if this is committed intentionally and without right. </a:t>
            </a:r>
            <a:endParaRPr lang="fr-FR" altLang="en-US" dirty="0">
              <a:ea typeface="ＭＳ Ｐゴシック" panose="020B0600070205080204" pitchFamily="34" charset="-128"/>
            </a:endParaRPr>
          </a:p>
          <a:p>
            <a:pPr eaLnBrk="1" hangingPunct="1">
              <a:defRPr/>
            </a:pPr>
            <a:endParaRPr lang="fr-FR" altLang="sr-Latn-RS" dirty="0">
              <a:ea typeface="ＭＳ Ｐゴシック" panose="020B0600070205080204" pitchFamily="34" charset="-128"/>
            </a:endParaRPr>
          </a:p>
          <a:p>
            <a:pPr>
              <a:defRPr/>
            </a:pPr>
            <a:r>
              <a:rPr lang="en-GB" altLang="en-US" dirty="0">
                <a:ea typeface="ＭＳ Ｐゴシック" panose="020B0600070205080204" pitchFamily="34" charset="-128"/>
              </a:rPr>
              <a:t>This particular aspect excludes, in general, for example, security tests, conducted by the administrator of the network. This infringement covers a wide range of acts, able to interfere with the normal and proper functioning of a network. In fact, Budapest Convention recognises the importance of the communication systems and of the computer technology in the everyday life – the availability of these systems is crucial for the regular functioning of public, economic and social activities. But this type of crime does not only cover interferences on a big scale, like denial-of-service attacks.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Even small actions, just envisaging one computer, can be system interference – it will be the case of </a:t>
            </a:r>
            <a:r>
              <a:rPr lang="en-GB" altLang="en-US" i="1" dirty="0">
                <a:ea typeface="ＭＳ Ｐゴシック" panose="020B0600070205080204" pitchFamily="34" charset="-128"/>
              </a:rPr>
              <a:t>mail bombing</a:t>
            </a:r>
            <a:r>
              <a:rPr lang="en-GB" altLang="en-US" dirty="0">
                <a:ea typeface="ＭＳ Ｐゴシック" panose="020B0600070205080204" pitchFamily="34" charset="-128"/>
              </a:rPr>
              <a:t> targeted to a single email address. In fact, it will have always a crime of system interference when a perpetrator targets a computer system with more requests than that system can manage.</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crime envisages to protect the access to communication networks, both protecting the operators of the system and the end user.</a:t>
            </a:r>
          </a:p>
          <a:p>
            <a:pPr>
              <a:defRPr/>
            </a:pPr>
            <a:endParaRPr lang="en-GB" altLang="sr-Latn-RS" dirty="0">
              <a:ea typeface="ＭＳ Ｐゴシック" panose="020B0600070205080204" pitchFamily="34" charset="-128"/>
            </a:endParaRPr>
          </a:p>
          <a:p>
            <a:pPr>
              <a:defRPr/>
            </a:pPr>
            <a:r>
              <a:rPr lang="en-GB" altLang="sr-Latn-RS" dirty="0">
                <a:ea typeface="ＭＳ Ｐゴシック" panose="020B0600070205080204" pitchFamily="34" charset="-128"/>
              </a:rPr>
              <a:t>The trainer should emphasize that the scope of this offence is different from that of illegal access under Article 2. There may be instances where a computer may be interfered with without being accessed, for instance in the case of a distributed denial of service attack. Moreover, there could also be instances where access was “with right” but the subsequent action of interference was “without right”.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20368604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5 of the Budapest Convention with one element (“</a:t>
            </a:r>
            <a:r>
              <a:rPr lang="en-US" sz="1200" b="0" dirty="0">
                <a:solidFill>
                  <a:srgbClr val="FF0000"/>
                </a:solidFill>
                <a:latin typeface="+mj-lt"/>
              </a:rPr>
              <a:t>serious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This element has been included to narrow the scope of the offence and to prevent over-criminalisation of hindrances which are not serious in nature. The seriousness of a hindrance is to be determined under domestic legislation, and may depend on the form, size, frequency of the hindering or the impact of the hindering on the ability for continued use of the computer.</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9660089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5 of the Budapest Convention with one element (“</a:t>
            </a:r>
            <a:r>
              <a:rPr lang="en-US" sz="1200" b="0" dirty="0">
                <a:solidFill>
                  <a:srgbClr val="FF0000"/>
                </a:solidFill>
                <a:latin typeface="+mj-lt"/>
              </a:rPr>
              <a:t>hindering…by inputting, transmitting, damaging, deleting, deteriorating, altering or suppressing computer data </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The offence of system interference requires conduct that results in the hindering of a the proper functioning of a computer system. Article 4 specifies that such hindering must take place through (i) inputting (ii) transmitting (iii) damaging (iv) altering and (v) suppressing computer data.  The explanations of each of these terms has already been discussed under the offence of data interference (Article 4), and the same explanations will apply to system interference.</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5634077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5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US" altLang="en-US" dirty="0"/>
              <a:t>Many of the offences in the Convention are required to be committed “without right”, or without </a:t>
            </a:r>
            <a:r>
              <a:rPr lang="en-US" altLang="en-US" dirty="0" err="1"/>
              <a:t>authorisation</a:t>
            </a:r>
            <a:r>
              <a:rPr lang="en-US" altLang="en-US" dirty="0"/>
              <a:t> from the relevant person or entity. In many cases, it is possible that a person who is interfering with a computer system is doing so “with right”. This slide lists certain examples where a person may legitimately interfere with a computer system without attracting criminal liability under Article 5.</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6215809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cutting of the power supply does not fall within the scope of Article 5 of the Budapest Convention. Article 5 only covers system interference committed by inputting, transmitting, damaging, deleting, deteriorating, altering or suppressing computer data, and not the physical act of cutting electricity cables.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7985600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cutting of the power supply does not fall within the scope of Article 5 of the Budapest Convention. Article 5 only covers system interference committed by inputting, transmitting, damaging, deleting, deteriorating, altering or suppressing computer data, and not the physical act of cutting electricity cables.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5944318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defRPr/>
            </a:pPr>
            <a:r>
              <a:rPr lang="en-GB" altLang="en-US" dirty="0">
                <a:ea typeface="ＭＳ Ｐゴシック" panose="020B0600070205080204" pitchFamily="34" charset="-128"/>
              </a:rPr>
              <a:t>One of the most important offences in the Budapest Convention is the crime of misuse of devices – Article 6.</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Like with other crimes, the action of the perpetrator must be intentional and without right. This offence covers a wide range of activities, all of them related to the misuse of devices. </a:t>
            </a:r>
          </a:p>
          <a:p>
            <a:pPr>
              <a:defRPr/>
            </a:pPr>
            <a:endParaRPr lang="en-GB" altLang="sr-Latn-RS" dirty="0">
              <a:ea typeface="ＭＳ Ｐゴシック" panose="020B0600070205080204" pitchFamily="34" charset="-128"/>
            </a:endParaRPr>
          </a:p>
          <a:p>
            <a:pPr>
              <a:defRPr/>
            </a:pPr>
            <a:r>
              <a:rPr lang="en-GB" altLang="en-US" dirty="0">
                <a:ea typeface="ＭＳ Ｐゴシック" panose="020B0600070205080204" pitchFamily="34" charset="-128"/>
              </a:rPr>
              <a:t>This is a very “new” crime, not included in the Recommendation of 1989. It is also very innovative - the facts described in there were not recognised previously as a crime in many of the national legislations.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Essentially, it prohibits the production, sale, procurement for use, import, distribution or otherwise making available of devices, including a computer program that are designed or adapted primarily for the purpose of committing any of the other substantial offences named in the Budapest Convention. </a:t>
            </a:r>
          </a:p>
          <a:p>
            <a:pPr>
              <a:defRPr/>
            </a:pPr>
            <a:endParaRPr lang="en-GB" altLang="sr-Latn-RS" dirty="0">
              <a:ea typeface="ＭＳ Ｐゴシック" panose="020B0600070205080204" pitchFamily="34" charset="-128"/>
            </a:endParaRPr>
          </a:p>
          <a:p>
            <a:pPr>
              <a:defRPr/>
            </a:pPr>
            <a:r>
              <a:rPr lang="en-GB" altLang="en-US" dirty="0">
                <a:ea typeface="ＭＳ Ｐゴシック" panose="020B0600070205080204" pitchFamily="34" charset="-128"/>
              </a:rPr>
              <a:t>Equally, it criminalises the sale of computer passwords, access code, or similar data by which the whole or any part of a computer system is capable of being accessed. </a:t>
            </a:r>
          </a:p>
          <a:p>
            <a:pPr>
              <a:defRPr/>
            </a:pPr>
            <a:endParaRPr lang="en-GB" altLang="en-US" dirty="0">
              <a:ea typeface="ＭＳ Ｐゴシック" panose="020B0600070205080204" pitchFamily="34" charset="-128"/>
            </a:endParaRPr>
          </a:p>
          <a:p>
            <a:pPr>
              <a:defRPr/>
            </a:pPr>
            <a:r>
              <a:rPr lang="en-GB" altLang="en-US" dirty="0">
                <a:ea typeface="ＭＳ Ｐゴシック" panose="020B0600070205080204" pitchFamily="34" charset="-128"/>
              </a:rPr>
              <a:t>With this provision, the Convention recognises the need of incriminating the flourishing and increasingly economically important “secondary market” in “crime enabling equipment”: hackers selling online their tools of the trade, self-made virus kits widely available online and wholesale disposal of passwords that were stolen using Trojans and other devices. This means that </a:t>
            </a:r>
            <a:r>
              <a:rPr lang="en-GB" altLang="en-US" i="1" dirty="0">
                <a:ea typeface="ＭＳ Ｐゴシック" panose="020B0600070205080204" pitchFamily="34" charset="-128"/>
              </a:rPr>
              <a:t>hacking</a:t>
            </a:r>
            <a:r>
              <a:rPr lang="en-GB" altLang="en-US" dirty="0">
                <a:ea typeface="ＭＳ Ｐゴシック" panose="020B0600070205080204" pitchFamily="34" charset="-128"/>
              </a:rPr>
              <a:t> into a computer system is not any longer the preserve of highly skilled programmers. Every “regular” criminal can easily buy the necessary tools, or directly the stolen passwords - very often the criminal seller will offer also a “customer service” and help his client setting up his computer for the commission of a crime.</a:t>
            </a:r>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39990711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production, sale, procurement for use, import, distribution…making available of</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Article 6 makes it an offence to produce, sell, procure for use, import, distribute or make available devices designed or adapted primarily for the purpose of committing cybercrimes. </a:t>
            </a:r>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299691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NOT a cybercrime. The trainer should emphasize that just because a crime is committed through a computer system or involves electronic evidence, it does not make it a cybercrime.</a:t>
            </a:r>
          </a:p>
          <a:p>
            <a:endParaRPr lang="en-US" dirty="0"/>
          </a:p>
          <a:p>
            <a:r>
              <a:rPr lang="en-US" dirty="0"/>
              <a:t>The right side of the slide explains why all such conduct committed through a computer system or involves electronic evidence should not be considered a cybercrime – since if such a broad interpretation was taken – most offences would be a cybercrime. This is because almost all crimes involve either the use of a computer or involve electronic evidence in some form or the other.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1659703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device…computer program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Article 6 extends both to the misuse of devices and computer programs. This means that Article 6 includes the production, sale etc. of programs that are designed to alter or destroy data, or interfere with the operation of computer systems. This means that virus programs that are not contained in devices also fall within the scope of Article 6 even where misuse of a physical device is not involved.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8203238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designed or adapted primarily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The drafters of the Budapest Convention had to decide whether to include or exclude dual-use devices from the ambit of Article 6. The inclusion of dual use devices may have resulted in over-criminalisation of production and distribution of devices even though the same were produced and distributed for non-criminal purposes. The exclusion of dual use devices would been too narrow as it would require that it be proved that the devices be specifically produced and the purposes of committing cybercrime. The Budapest Convention has adopted a balanced approach whereby devices that are designed or adapted </a:t>
            </a:r>
            <a:r>
              <a:rPr lang="en-GB" altLang="sr-Latn-RS" b="0" dirty="0"/>
              <a:t>primarily</a:t>
            </a:r>
            <a:r>
              <a:rPr lang="en-GB" altLang="sr-Latn-RS" dirty="0"/>
              <a:t>, but not solely, for the commission of a cybercrime established in accordance with Articles 2-5 of the Budapest Convention (illegal access, illegal interception, data interference and system interference) are covered by Article 6.</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8156260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computer password, access code or similar data…. be used for the purpose of committing any of the offences established in Articles 2 through 5</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In addition to the misuse of devices and computer programs, Article 6 also criminalises the production, sale etc. of access codes, computer passwords and other similar data which enables access to the whole or any part of a computer system. </a:t>
            </a:r>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212960468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possession…. with intent that it be used for the purpose of committing any of the offences established in Articles 2 through 5… number of such items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GB" altLang="sr-Latn-RS" dirty="0"/>
              <a:t>In addition to producing or distributing devices, computer programs, passwords, access codes etc, Article 6 also criminalizes the possession of the same if the items are possessed with the intent to commit a cybercrime. It allows parties to only criminalise possession of a certain number of times (which could be used only to criminalise possession for commercial purposes).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17258280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6 of the Budapest Convention with one element (“</a:t>
            </a:r>
            <a:r>
              <a:rPr lang="en-US" sz="1200" b="0" dirty="0">
                <a:solidFill>
                  <a:srgbClr val="FF0000"/>
                </a:solidFill>
                <a:latin typeface="+mj-lt"/>
              </a:rPr>
              <a:t>not for the purpose of committing an offence…..</a:t>
            </a:r>
            <a:r>
              <a:rPr lang="en-US" sz="1200" b="0" dirty="0" err="1">
                <a:solidFill>
                  <a:srgbClr val="FF0000"/>
                </a:solidFill>
                <a:latin typeface="+mj-lt"/>
              </a:rPr>
              <a:t>authorised</a:t>
            </a:r>
            <a:r>
              <a:rPr lang="en-US" sz="1200" b="0" dirty="0">
                <a:solidFill>
                  <a:srgbClr val="FF0000"/>
                </a:solidFill>
                <a:latin typeface="+mj-lt"/>
              </a:rPr>
              <a:t> testing or protection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en-US" dirty="0"/>
              <a:t>This conduct explains certain exceptions to the scope of this offence. Like other offences under the Budapest Convention, Article 6 does not extend to conduct committed “with right”. This would include, as examples, conduct undertaken for the </a:t>
            </a:r>
            <a:r>
              <a:rPr lang="en-US" dirty="0" err="1"/>
              <a:t>authorised</a:t>
            </a:r>
            <a:r>
              <a:rPr lang="en-US" dirty="0"/>
              <a:t> testing of a computer system.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20830648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t>Computer-related forgery, described under Article 7 of Budapest Convention is a particular modality of forgery. In most countries forgery is a traditional criminal infringement. But normally, it refers to tangible objects and sometimes cannot be used to criminalise computer forgery, or forgery of computer data which does not require visual readability of statements or declarations embodied in a physical document. </a:t>
            </a:r>
          </a:p>
          <a:p>
            <a:endParaRPr lang="en-GB" altLang="en-US" dirty="0"/>
          </a:p>
          <a:p>
            <a:r>
              <a:rPr lang="en-GB" altLang="en-US" dirty="0"/>
              <a:t>That was the reason of introduction in the Convention of Article 7 of the Budapest Convention.</a:t>
            </a:r>
          </a:p>
          <a:p>
            <a:r>
              <a:rPr lang="en-GB" altLang="en-US" dirty="0"/>
              <a:t> </a:t>
            </a:r>
          </a:p>
          <a:p>
            <a:r>
              <a:rPr lang="en-GB" altLang="en-US" dirty="0"/>
              <a:t>At this point, the Convention aims to introduce a parallel offence to the traditional forgery of documents (tangible documents). But in this case, the object of the crime is computer data. This crime is committed by those who input, alter, delete or suppress computer data, resulting in inauthentic data with the intent that those data are considered or acted upon for legal purposes as if it were authentic.</a:t>
            </a:r>
          </a:p>
          <a:p>
            <a:r>
              <a:rPr lang="en-GB" altLang="en-US" dirty="0"/>
              <a:t> </a:t>
            </a:r>
          </a:p>
          <a:p>
            <a:r>
              <a:rPr lang="en-GB" altLang="en-US" dirty="0"/>
              <a:t>This crime requires, of course, and intentional and without right action.</a:t>
            </a:r>
            <a:endParaRPr lang="en-GB"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428632279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7 of the Budapest Convention with one element (“</a:t>
            </a:r>
            <a:r>
              <a:rPr lang="en-US" sz="1200" b="0" dirty="0">
                <a:solidFill>
                  <a:srgbClr val="FF0000"/>
                </a:solidFill>
                <a:latin typeface="+mj-lt"/>
              </a:rPr>
              <a:t>input, alteration, deletion or suppression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r>
              <a:rPr lang="en-GB" altLang="sr-Latn-RS" dirty="0">
                <a:ea typeface="ＭＳ Ｐゴシック" panose="020B0600070205080204" pitchFamily="34" charset="-128"/>
              </a:rPr>
              <a:t>This lists the four means by which falsification of a genuine document can occur under Article 7.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14093045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(“inauthentic data”)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As noted in the Explanatory Report to the Budapest Convention, “national concepts of forgery vary greatly. One concept is based on the authenticity as to the author of the document, and others are based on the truthfulness of the statement contained in the document. However, it was agreed that the deception as to authenticity refers at minimum to the issuer of the data, regardless of the correctness or veracity of the contents of the data. Parties may go further and include under the term "authentic" the genuineness of the data.”</a:t>
            </a:r>
            <a:endParaRPr lang="en-GB"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15909224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that it be considered or acted upon for legal purposes as if it were authentic”)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forgery be committed intentionally, Article 7 also requires that a person commit the necessary conduct with the intent that the forged document be considered or acted upon for legal purposes (i.e. legal transactions and documents which are legally relevant). Further, Parties may require that the conduct be committed with the intent to defraud another person.</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59</a:t>
            </a:fld>
            <a:endParaRPr lang="en-US"/>
          </a:p>
        </p:txBody>
      </p:sp>
    </p:spTree>
    <p:extLst>
      <p:ext uri="{BB962C8B-B14F-4D97-AF65-F5344CB8AC3E}">
        <p14:creationId xmlns:p14="http://schemas.microsoft.com/office/powerpoint/2010/main" val="206230631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(“regardless… directly readable and intelligible...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sz="1200" dirty="0">
                <a:latin typeface="+mj-lt"/>
              </a:rPr>
              <a:t>The inauthentic data does not necessarily have to be directly readable or intelligible by a human being. This is a unique aspect of computer-related forgery, which unlike traditional forgery, need not necessarily require readability of the forged data by humans.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3189924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a cybercrime. This includes:</a:t>
            </a:r>
          </a:p>
          <a:p>
            <a:r>
              <a:rPr lang="en-US" dirty="0"/>
              <a:t>a) Offences against the confidentiality, integrity and availability of computer data and systems. This covers the offences of illegal access, illegal interception, data interference, system interference and misuse of devices</a:t>
            </a:r>
          </a:p>
          <a:p>
            <a:r>
              <a:rPr lang="en-US" dirty="0"/>
              <a:t>b) Computer-related offences. This covers the offences of computer-related forgery and computer-related fraud</a:t>
            </a:r>
          </a:p>
          <a:p>
            <a:r>
              <a:rPr lang="en-US" dirty="0"/>
              <a:t>c) content-related offences. This covers the offence of child pornography.</a:t>
            </a:r>
          </a:p>
          <a:p>
            <a:r>
              <a:rPr lang="en-US" dirty="0"/>
              <a:t>d) Offences related to copyright and related rights. This covers the offence of copyright infringement. </a:t>
            </a:r>
          </a:p>
          <a:p>
            <a:endParaRPr lang="en-US" dirty="0"/>
          </a:p>
          <a:p>
            <a:r>
              <a:rPr lang="en-US" dirty="0"/>
              <a:t>The right side of the slide explains why the Budapest Convention – as exceptions – </a:t>
            </a:r>
            <a:r>
              <a:rPr lang="en-US" dirty="0" err="1"/>
              <a:t>criminalised</a:t>
            </a:r>
            <a:r>
              <a:rPr lang="en-US" dirty="0"/>
              <a:t> child pornography and copyright infringement even though the same conduct would be </a:t>
            </a:r>
            <a:r>
              <a:rPr lang="en-US" dirty="0" err="1"/>
              <a:t>criminalised</a:t>
            </a:r>
            <a:r>
              <a:rPr lang="en-US" dirty="0"/>
              <a:t> if committed offline. The trainer should use this to explain that these two offences are exceptions, and should not be used as a basis to </a:t>
            </a:r>
            <a:r>
              <a:rPr lang="en-US" dirty="0" err="1"/>
              <a:t>criminalise</a:t>
            </a:r>
            <a:r>
              <a:rPr lang="en-US" dirty="0"/>
              <a:t> all traditional conduct committed by means of a computer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2265257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to defraud...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Parties may narrow the scope of Article 7, which provides for the general criminalisation of computer-related forgery, with certain qualifying elements. In particular, parties may require that the computer-related forgery is committed with intent to defraud or with similar dishonest intent.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61</a:t>
            </a:fld>
            <a:endParaRPr lang="en-US"/>
          </a:p>
        </p:txBody>
      </p:sp>
    </p:spTree>
    <p:extLst>
      <p:ext uri="{BB962C8B-B14F-4D97-AF65-F5344CB8AC3E}">
        <p14:creationId xmlns:p14="http://schemas.microsoft.com/office/powerpoint/2010/main" val="132195214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altLang="sr-Latn-RS" dirty="0"/>
              <a:t>Computer-related fraud, as elaborated under Article 8 of the Budapest Convention, criminalises the causing of loss of property to another person intentionally and without right, by any input, alteration, deletion or suppression of computer data, or any interference with the functioning of a computer system, with fraudulent or dishonest intent of procuring, without right, an economic benefit for oneself or for another person.</a:t>
            </a:r>
          </a:p>
          <a:p>
            <a:pPr eaLnBrk="1" hangingPunct="1"/>
            <a:endParaRPr lang="en-GB" altLang="sr-Latn-RS" dirty="0"/>
          </a:p>
          <a:p>
            <a:pPr eaLnBrk="1" hangingPunct="1"/>
            <a:r>
              <a:rPr lang="en-US" altLang="sr-Latn-RS" dirty="0"/>
              <a:t>This is an important offence, particularly because assets represented or administered in computer systems, such as electronic funds, deposit money, etc. have become the target of manipulations, similar to traditional forms of property. Due to the unique nature of how fraud can be committed in relation to assets administered in computer systems (i.e. through input manipulations or program manipulations), the Budapest Convention requires parties to undertake legislative measures to </a:t>
            </a:r>
            <a:r>
              <a:rPr lang="en-US" altLang="sr-Latn-RS" dirty="0" err="1"/>
              <a:t>criminalise</a:t>
            </a:r>
            <a:r>
              <a:rPr lang="en-US" altLang="sr-Latn-RS" dirty="0"/>
              <a:t> this.</a:t>
            </a:r>
            <a:endParaRPr lang="en-GB" altLang="sr-Latn-R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62</a:t>
            </a:fld>
            <a:endParaRPr lang="en-US"/>
          </a:p>
        </p:txBody>
      </p:sp>
    </p:spTree>
    <p:extLst>
      <p:ext uri="{BB962C8B-B14F-4D97-AF65-F5344CB8AC3E}">
        <p14:creationId xmlns:p14="http://schemas.microsoft.com/office/powerpoint/2010/main" val="167890348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input, alteration, deletion or suppression of computer data…. Interference… functioning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ea typeface="ＭＳ Ｐゴシック" panose="020B0600070205080204" pitchFamily="34" charset="-128"/>
              </a:rPr>
              <a:t>This lists the five means by which a loss of property can be caused under Article 8.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pPr marL="228600" indent="-228600" eaLnBrk="1" hangingPunct="1">
              <a:buFontTx/>
              <a:buAutoNum type="arabicPeriod"/>
              <a:defRPr/>
            </a:pPr>
            <a:r>
              <a:rPr lang="en-GB" altLang="sr-Latn-RS" dirty="0">
                <a:ea typeface="ＭＳ Ｐゴシック" panose="020B0600070205080204" pitchFamily="34" charset="-128"/>
              </a:rPr>
              <a:t>Interference (with the functioning of a computer system)</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63</a:t>
            </a:fld>
            <a:endParaRPr lang="en-US"/>
          </a:p>
        </p:txBody>
      </p:sp>
    </p:spTree>
    <p:extLst>
      <p:ext uri="{BB962C8B-B14F-4D97-AF65-F5344CB8AC3E}">
        <p14:creationId xmlns:p14="http://schemas.microsoft.com/office/powerpoint/2010/main" val="200605927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loss of property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With respect to the offence of computer–related fraud, it is necessary that the conduct result in the direct economic or possessory loss of another person’s property. This may include the loss of money, tangibles and intangibles with an economic value.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64</a:t>
            </a:fld>
            <a:endParaRPr lang="en-US"/>
          </a:p>
        </p:txBody>
      </p:sp>
    </p:spTree>
    <p:extLst>
      <p:ext uri="{BB962C8B-B14F-4D97-AF65-F5344CB8AC3E}">
        <p14:creationId xmlns:p14="http://schemas.microsoft.com/office/powerpoint/2010/main" val="40131311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fraudulent… dishonest intent of procuring, without right, an economic benefit for oneself or for another person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fraud be committed intentionally, Article 8 also requires that a person commit the necessary conduct with fraudulent or dishonest intent of procuring without right an economic benefit for oneself or another person. As an example, </a:t>
            </a:r>
            <a:r>
              <a:rPr lang="en-US" dirty="0"/>
              <a:t>commercial practices with respect to market competition that may cause an economic detriment to a person and benefit to another, but are not carried out with fraudulent or dishonest intent, are not meant to be included in the offence.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65</a:t>
            </a:fld>
            <a:endParaRPr lang="en-US"/>
          </a:p>
        </p:txBody>
      </p:sp>
    </p:spTree>
    <p:extLst>
      <p:ext uri="{BB962C8B-B14F-4D97-AF65-F5344CB8AC3E}">
        <p14:creationId xmlns:p14="http://schemas.microsoft.com/office/powerpoint/2010/main" val="7326804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defRPr/>
            </a:pPr>
            <a:r>
              <a:rPr lang="en-GB" altLang="en-US" dirty="0">
                <a:ea typeface="ＭＳ Ｐゴシック" panose="020B0600070205080204" pitchFamily="34" charset="-128"/>
              </a:rPr>
              <a:t>Article 9 of Budapest Convention discloses one of the great innovations of this treaty: it criminalises child pornography acts committed by the means of a computer system.</a:t>
            </a:r>
          </a:p>
          <a:p>
            <a:pPr algn="just">
              <a:defRPr/>
            </a:pPr>
            <a:r>
              <a:rPr lang="en-GB" altLang="en-US" dirty="0">
                <a:ea typeface="ＭＳ Ｐゴシック" panose="020B0600070205080204" pitchFamily="34" charset="-128"/>
              </a:rPr>
              <a:t> </a:t>
            </a:r>
          </a:p>
          <a:p>
            <a:pPr algn="just">
              <a:defRPr/>
            </a:pPr>
            <a:r>
              <a:rPr lang="en-GB" altLang="en-US" dirty="0">
                <a:ea typeface="ＭＳ Ｐゴシック" panose="020B0600070205080204" pitchFamily="34" charset="-128"/>
              </a:rPr>
              <a:t>The trade with child pornography increased enormously with the advent of Internet. The communication and information networks offer a great number of advantages and possibilities for those who look for such kind of content. Besides, on Internet, the users can be anonymous, while gaining access to child abuse material online.</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Concerning child pornography offences, one aspect is particularly contentious: the criminalisation of “pseudo images”. The articles of the Convention cover not only situations of pictures where a real child is photographed during sexual activity, but also fake representations of children – for example, pictures of children completely created by computers (morphing for instance the head of a child on the body of the adult that commits the sexual act) or pictures from adults (convincingly) pretending (acting or dressing like) to be children. </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A second important aspect must be discussed, because it is broadly considered in the text of the Convention: the punishment of the mere possession of child pornography materials. Article 9, 1 defines as an infringement the mere possession of this kind of material, within a computer system and also the procurement of such images for purely personal use. This approach is commonly adopted by other international </a:t>
            </a:r>
            <a:r>
              <a:rPr lang="en-GB" altLang="en-US" i="1" dirty="0">
                <a:ea typeface="ＭＳ Ｐゴシック" panose="020B0600070205080204" pitchFamily="34" charset="-128"/>
              </a:rPr>
              <a:t>fora</a:t>
            </a:r>
            <a:r>
              <a:rPr lang="en-GB" altLang="en-US" dirty="0">
                <a:ea typeface="ＭＳ Ｐゴシック" panose="020B0600070205080204" pitchFamily="34" charset="-128"/>
              </a:rPr>
              <a:t> that studied the theme.</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Criminalising the mere possession of child pornography material is making it much easier to conduct a criminal investigation into this topic, since under this provision anyone who has in his possession this type of material can be prosecuted, and the specific intent to use the pictures in a certain way (for example sell them) or participating in their production does not need to be proven. This also means that suspected paedophiles can be punished without any evidence that they acted on their impulses towards a child. And of course, police and courts can investigate and convict this way suspected suppliers of child pornography (even if by the mere possession), with or without evidence that actual trade took place.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In this respect, it is important to also consider the legal option from the European Union. For many years, the European Union decided to criminalise the mere possession of child pornography materials - since the Decision from the Council from 29 of May of 2000. More recently, Directive 2011/92/EU of the European Parliament and of the Council of 13 December 2011, on combating the sexual abuse and sexual exploitation of children and child pornography, and replacing Council Framework Decision 2004/68/JHA, stated that Member States from the European Union should criminalise, among other illegal behaviours, the acquisition or possession of child pornography (Article 5, 2). However, the same document gives discretion to each of the Member States to decide whether this incrimination applies to cases where that pornographic material possessed by the producer solely for his or her private use (in so far as no pornographic material has been used for the purpose of its production and provided that the act involves no risk of dissemination of the material).</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from the European Union is absolutely in line with Article 9 of Budapest Convention that incriminates producing, offering or making available, distributing or transmitting, procuring or merely possessing child pornography in a computer system or on a computer-data storage medium. However, the inclusion of “procuring” or “possessing” allows reservation from the Parties to the Convention.</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was reinforced by the Convention on the Protection of Children (CETS 201), issued by the Council of Europe and opened for signature in 2007. The aim of this treaty is to harmonise criminal law provisions, within the Parties, aiming to protect children from sexual exploitation. According to Article 20, among others “</a:t>
            </a:r>
            <a:r>
              <a:rPr lang="en-GB" altLang="en-US" i="1" dirty="0">
                <a:ea typeface="ＭＳ Ｐゴシック" panose="020B0600070205080204" pitchFamily="34" charset="-128"/>
              </a:rPr>
              <a:t>procuring child pornography for oneself or for another person</a:t>
            </a:r>
            <a:r>
              <a:rPr lang="en-GB" altLang="en-US" dirty="0">
                <a:ea typeface="ＭＳ Ｐゴシック" panose="020B0600070205080204" pitchFamily="34" charset="-128"/>
              </a:rPr>
              <a:t>” and “</a:t>
            </a:r>
            <a:r>
              <a:rPr lang="en-GB" altLang="en-US" i="1" dirty="0">
                <a:ea typeface="ＭＳ Ｐゴシック" panose="020B0600070205080204" pitchFamily="34" charset="-128"/>
              </a:rPr>
              <a:t>possessing child pornography</a:t>
            </a:r>
            <a:r>
              <a:rPr lang="en-GB" altLang="en-US" dirty="0">
                <a:ea typeface="ＭＳ Ｐゴシック" panose="020B0600070205080204" pitchFamily="34" charset="-128"/>
              </a:rPr>
              <a:t>” should be criminalised.</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66</a:t>
            </a:fld>
            <a:endParaRPr lang="en-US"/>
          </a:p>
        </p:txBody>
      </p:sp>
    </p:spTree>
    <p:extLst>
      <p:ext uri="{BB962C8B-B14F-4D97-AF65-F5344CB8AC3E}">
        <p14:creationId xmlns:p14="http://schemas.microsoft.com/office/powerpoint/2010/main" val="389456622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r>
              <a:rPr lang="en-US" altLang="en-US" dirty="0"/>
              <a:t>Many of the offences in the Budapest Convention are required to be committed “without right”, or without </a:t>
            </a:r>
            <a:r>
              <a:rPr lang="en-US" altLang="en-US" dirty="0" err="1"/>
              <a:t>authorisation</a:t>
            </a:r>
            <a:r>
              <a:rPr lang="en-US" altLang="en-US" dirty="0"/>
              <a:t> from the relevant person or entity. It is possible that the conduct described in Article 9 be done “with right”. There are certain other </a:t>
            </a:r>
            <a:r>
              <a:rPr lang="en-US" altLang="en-US" dirty="0" err="1"/>
              <a:t>defences</a:t>
            </a:r>
            <a:r>
              <a:rPr lang="en-US" altLang="en-US" dirty="0"/>
              <a:t> to the conduct described in Article 9; e.g. that the pornographic material has artistic, medical, scientific or other similar merit.</a:t>
            </a:r>
            <a:endParaRPr lang="en-GB" altLang="sr-Latn-RS" dirty="0"/>
          </a:p>
          <a:p>
            <a:endParaRPr lang="en-US" altLang="fr-FR"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67</a:t>
            </a:fld>
            <a:endParaRPr lang="en-US"/>
          </a:p>
        </p:txBody>
      </p:sp>
    </p:spTree>
    <p:extLst>
      <p:ext uri="{BB962C8B-B14F-4D97-AF65-F5344CB8AC3E}">
        <p14:creationId xmlns:p14="http://schemas.microsoft.com/office/powerpoint/2010/main" val="25125819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producing…offering…making available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68</a:t>
            </a:fld>
            <a:endParaRPr lang="en-US"/>
          </a:p>
        </p:txBody>
      </p:sp>
    </p:spTree>
    <p:extLst>
      <p:ext uri="{BB962C8B-B14F-4D97-AF65-F5344CB8AC3E}">
        <p14:creationId xmlns:p14="http://schemas.microsoft.com/office/powerpoint/2010/main" val="292942229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distributing…transmitting…procuring….possessing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69</a:t>
            </a:fld>
            <a:endParaRPr lang="en-US"/>
          </a:p>
        </p:txBody>
      </p:sp>
    </p:spTree>
    <p:extLst>
      <p:ext uri="{BB962C8B-B14F-4D97-AF65-F5344CB8AC3E}">
        <p14:creationId xmlns:p14="http://schemas.microsoft.com/office/powerpoint/2010/main" val="22064650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pornographic material….visually depicts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altLang="fr-FR" dirty="0"/>
              <a:t>In particular this slide explains the criteria by which it is to be determined whether certain material is pornographic in nature.  The content is to be determined by national standards pertaining to obscenity,  public morality etc.</a:t>
            </a:r>
          </a:p>
          <a:p>
            <a:endParaRPr lang="en-US" altLang="fr-FR" dirty="0"/>
          </a:p>
          <a:p>
            <a:r>
              <a:rPr lang="en-US" altLang="fr-FR" dirty="0"/>
              <a:t>Although the language of Article 9 suggests that the pornographic material must constitute a visual depiction, it is also intended to include data stored on a computer system or a computer data storage medium that is capable of conversation into a visual image.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70</a:t>
            </a:fld>
            <a:endParaRPr lang="en-US"/>
          </a:p>
        </p:txBody>
      </p:sp>
    </p:spTree>
    <p:extLst>
      <p:ext uri="{BB962C8B-B14F-4D97-AF65-F5344CB8AC3E}">
        <p14:creationId xmlns:p14="http://schemas.microsoft.com/office/powerpoint/2010/main" val="3354548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set of slides look at the definitions under Chapter I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85526207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sexually explicit conduct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outlines a minimum criteria for determining whether certain material is depicting “sexually explicit conduct”. Parties are free to use a broader definition. It is important to note that sexually explicit conduct being depicted does not have to be real sexually explicit conduct; and it may be simulated.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71</a:t>
            </a:fld>
            <a:endParaRPr lang="en-US"/>
          </a:p>
        </p:txBody>
      </p:sp>
    </p:spTree>
    <p:extLst>
      <p:ext uri="{BB962C8B-B14F-4D97-AF65-F5344CB8AC3E}">
        <p14:creationId xmlns:p14="http://schemas.microsoft.com/office/powerpoint/2010/main" val="5801979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depicts… minor… person appearing to be a minor… realistic images representing a minor</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lists and explains the subject of the depiction under Article 9. Depictions of sexual abuse of real children; images which depict a person appearing to be a minor (whether or not actually a minor) engaging in sexually explicit conduct; and images which although realistic do not in fact involve a real child engaged in sexually explicit conduct.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72</a:t>
            </a:fld>
            <a:endParaRPr lang="en-US"/>
          </a:p>
        </p:txBody>
      </p:sp>
    </p:spTree>
    <p:extLst>
      <p:ext uri="{BB962C8B-B14F-4D97-AF65-F5344CB8AC3E}">
        <p14:creationId xmlns:p14="http://schemas.microsoft.com/office/powerpoint/2010/main" val="96384808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”minor”… under 18 years of age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altLang="fr-FR" dirty="0"/>
              <a:t>It defines the term “Minor” as used under Article 9.  The scope of this definition is limited to the depiction of real/fictitious children as sexual objects; and does not relate in any way to determining the age of consent for sexual relations.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73</a:t>
            </a:fld>
            <a:endParaRPr lang="en-US"/>
          </a:p>
        </p:txBody>
      </p:sp>
    </p:spTree>
    <p:extLst>
      <p:ext uri="{BB962C8B-B14F-4D97-AF65-F5344CB8AC3E}">
        <p14:creationId xmlns:p14="http://schemas.microsoft.com/office/powerpoint/2010/main" val="294081851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Audio clip of minors engaged in sexually explicit conduct.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because Article 9 of the Budapest Convention only includes in the definition of child pornography VISUAL depictions. This would not include audio depictions.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74</a:t>
            </a:fld>
            <a:endParaRPr lang="en-US"/>
          </a:p>
        </p:txBody>
      </p:sp>
    </p:spTree>
    <p:extLst>
      <p:ext uri="{BB962C8B-B14F-4D97-AF65-F5344CB8AC3E}">
        <p14:creationId xmlns:p14="http://schemas.microsoft.com/office/powerpoint/2010/main" val="161920045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Audio clip of minors engaged in sexually explicit conduct.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because Article 9 of the Budapest Convention only includes in the definition of child pornography VISUAL depictions. This would not include audio depictions.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75</a:t>
            </a:fld>
            <a:endParaRPr lang="en-US"/>
          </a:p>
        </p:txBody>
      </p:sp>
    </p:spTree>
    <p:extLst>
      <p:ext uri="{BB962C8B-B14F-4D97-AF65-F5344CB8AC3E}">
        <p14:creationId xmlns:p14="http://schemas.microsoft.com/office/powerpoint/2010/main" val="16808389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dirty="0"/>
              <a:t>The </a:t>
            </a:r>
            <a:r>
              <a:rPr lang="hr-HR" altLang="en-US" dirty="0"/>
              <a:t>Budapest Convention does not include any </a:t>
            </a:r>
            <a:r>
              <a:rPr lang="en-US" altLang="en-US" dirty="0"/>
              <a:t>specific offence on copyright. Rather, </a:t>
            </a:r>
            <a:r>
              <a:rPr lang="hr-HR" altLang="en-US" dirty="0"/>
              <a:t>Article 10 of the </a:t>
            </a:r>
            <a:r>
              <a:rPr lang="en-US" altLang="en-US" dirty="0"/>
              <a:t>Budapest </a:t>
            </a:r>
            <a:r>
              <a:rPr lang="hr-HR" altLang="en-US" dirty="0"/>
              <a:t>Convention only emphasises that </a:t>
            </a:r>
            <a:r>
              <a:rPr lang="en-US" altLang="en-US" dirty="0"/>
              <a:t>existing and well-established </a:t>
            </a:r>
            <a:r>
              <a:rPr lang="hr-HR" altLang="en-US" dirty="0"/>
              <a:t>rules on copyright </a:t>
            </a:r>
            <a:r>
              <a:rPr lang="en-US" altLang="en-US" dirty="0"/>
              <a:t>under international law </a:t>
            </a:r>
            <a:r>
              <a:rPr lang="hr-HR" altLang="en-US" dirty="0"/>
              <a:t>should apply to the online environment: what is prohibited in the real life must also be prohibited online. Infringements of copyright online, or committed by the means of a computer system, must be punished as if they were committed in the real world. For this reason</a:t>
            </a:r>
            <a:r>
              <a:rPr lang="en-US" altLang="en-US" dirty="0"/>
              <a:t>, </a:t>
            </a:r>
            <a:r>
              <a:rPr lang="hr-HR" altLang="en-US" dirty="0"/>
              <a:t>the </a:t>
            </a:r>
            <a:r>
              <a:rPr lang="en-US" altLang="en-US" dirty="0"/>
              <a:t>Budapest </a:t>
            </a:r>
            <a:r>
              <a:rPr lang="hr-HR" altLang="en-US" dirty="0"/>
              <a:t>Convention refers to already existing international treaties and agreements on this matter (Paris Agreement from 24 of July of 1971, Bern Convention and WIPO treaties).</a:t>
            </a:r>
            <a:endParaRPr lang="fr-FR" alt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76</a:t>
            </a:fld>
            <a:endParaRPr lang="en-US"/>
          </a:p>
        </p:txBody>
      </p:sp>
    </p:spTree>
    <p:extLst>
      <p:ext uri="{BB962C8B-B14F-4D97-AF65-F5344CB8AC3E}">
        <p14:creationId xmlns:p14="http://schemas.microsoft.com/office/powerpoint/2010/main" val="252621981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copyright… defined under the law…. pursuant to the obligations it has undertaken under the Paris Act of 24 July 1971 revising the Bern Convention for the Protection of Literary and Artistic Works, the Agreement on Trade-Related Aspects of Intellectual Property Rights and the WIP Copyright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altLang="fr-FR" dirty="0"/>
              <a:t>Article 10 extends to infringement of copyrights (and related rights); but not moral rights. The Budapest Convention only mandates that a party extend its existing obligations under different international instruments with respect to infringement committed by means of a computer system. If for instance, a party does not have any such obligations, it need not implement Article 10 of the Budapest Convention. Similarly, if a party has reservations to existing international instruments related to copyright, it may apply the same reservations with respect to implementation of Article 10.</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77</a:t>
            </a:fld>
            <a:endParaRPr lang="en-US"/>
          </a:p>
        </p:txBody>
      </p:sp>
    </p:spTree>
    <p:extLst>
      <p:ext uri="{BB962C8B-B14F-4D97-AF65-F5344CB8AC3E}">
        <p14:creationId xmlns:p14="http://schemas.microsoft.com/office/powerpoint/2010/main" val="4364634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(“commercial scale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Article 10 extends to copyright infringements on a commercial sale, which is intended to be in line with existing international framework under the TRIPS Agreement. Parties may seek to more broadly extend this to all forms of infringement, even if not committed on a commercial scale.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78</a:t>
            </a:fld>
            <a:endParaRPr lang="en-US"/>
          </a:p>
        </p:txBody>
      </p:sp>
    </p:spTree>
    <p:extLst>
      <p:ext uri="{BB962C8B-B14F-4D97-AF65-F5344CB8AC3E}">
        <p14:creationId xmlns:p14="http://schemas.microsoft.com/office/powerpoint/2010/main" val="413325137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related rights… International Convention for the Protection of Performers, Producers of Phonograms and Broadcasting </a:t>
            </a:r>
            <a:r>
              <a:rPr lang="en-US" sz="1200" b="0" dirty="0" err="1">
                <a:solidFill>
                  <a:srgbClr val="FF0000"/>
                </a:solidFill>
                <a:latin typeface="+mj-lt"/>
              </a:rPr>
              <a:t>Organisations</a:t>
            </a:r>
            <a:r>
              <a:rPr lang="en-US" sz="1200" b="0" dirty="0">
                <a:solidFill>
                  <a:srgbClr val="FF0000"/>
                </a:solidFill>
                <a:latin typeface="+mj-lt"/>
              </a:rPr>
              <a:t> (Rome Convention), the Agreement on Trade-Related Aspects of Intellectual Property Rights and the WIPO Performances and Phonograms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altLang="fr-FR" dirty="0"/>
              <a:t>This is identical to the previous slide, though instead of covering “copyright”, it covers “related rights”. Related rights, also referred to as “neighboring rights”, refers to rights of a creative work not connected with the work's actual author, such as for instance the rights of performers.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79</a:t>
            </a:fld>
            <a:endParaRPr lang="en-US"/>
          </a:p>
        </p:txBody>
      </p:sp>
    </p:spTree>
    <p:extLst>
      <p:ext uri="{BB962C8B-B14F-4D97-AF65-F5344CB8AC3E}">
        <p14:creationId xmlns:p14="http://schemas.microsoft.com/office/powerpoint/2010/main" val="4918424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limited circumstances… other effective remedies…. reservation does not derogate from the Party’s international obligations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altLang="fr-FR" dirty="0"/>
              <a:t>It clarifies that there is a broad exemption to the imposition of criminal liability where there are other effective remedies, such as civil or administrative measures.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80</a:t>
            </a:fld>
            <a:endParaRPr lang="en-US"/>
          </a:p>
        </p:txBody>
      </p:sp>
    </p:spTree>
    <p:extLst>
      <p:ext uri="{BB962C8B-B14F-4D97-AF65-F5344CB8AC3E}">
        <p14:creationId xmlns:p14="http://schemas.microsoft.com/office/powerpoint/2010/main" val="2488822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On the left side, this slide shows the text of Article 1.a of the Budapest Convention which is the definition of “computer system”.</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US" altLang="sr-Latn-RS" dirty="0"/>
              <a:t>A computer system under the Budapest Convention is a device consisting of hardware and software developed for automatic processing of digital data. It may include input, output, and storage facilities. It may stand alone or be connected in a network with other similar devices</a:t>
            </a:r>
          </a:p>
          <a:p>
            <a:pPr eaLnBrk="1" hangingPunct="1"/>
            <a:endParaRPr lang="en-US" sz="1200" kern="1200" dirty="0">
              <a:solidFill>
                <a:schemeClr val="tx1"/>
              </a:solidFill>
              <a:latin typeface="+mn-lt"/>
              <a:ea typeface="MS PGothic" pitchFamily="34" charset="-128"/>
              <a:cs typeface="ＭＳ Ｐゴシック" charset="0"/>
            </a:endParaRPr>
          </a:p>
          <a:p>
            <a:pPr eaLnBrk="1" hangingPunct="1"/>
            <a:r>
              <a:rPr lang="en-US" sz="1200" kern="1200" dirty="0">
                <a:solidFill>
                  <a:schemeClr val="tx1"/>
                </a:solidFill>
                <a:latin typeface="+mn-lt"/>
                <a:ea typeface="MS PGothic" pitchFamily="34" charset="-128"/>
                <a:cs typeface="ＭＳ Ｐゴシック" charset="0"/>
              </a:rPr>
              <a:t>A computer system usually consists of different devices, to be distinguished as the processor or central processing unit, and peripherals. A "peripheral" is a device that performs certain specific functions in interaction with the processing unit, such as a printer, video screen, CD reader/writer or other storage device. </a:t>
            </a:r>
          </a:p>
          <a:p>
            <a:pPr eaLnBrk="1" hangingPunct="1"/>
            <a:endParaRPr lang="en-US" sz="1200" kern="1200" dirty="0">
              <a:solidFill>
                <a:schemeClr val="tx1"/>
              </a:solidFill>
              <a:latin typeface="+mn-lt"/>
              <a:ea typeface="MS PGothic" pitchFamily="34" charset="-128"/>
              <a:cs typeface="ＭＳ Ｐゴシック" charset="0"/>
            </a:endParaRPr>
          </a:p>
          <a:p>
            <a:pPr eaLnBrk="1" hangingPunct="1"/>
            <a:r>
              <a:rPr lang="en-US" sz="1200" kern="1200" dirty="0">
                <a:solidFill>
                  <a:schemeClr val="tx1"/>
                </a:solidFill>
                <a:latin typeface="+mn-lt"/>
                <a:ea typeface="MS PGothic" pitchFamily="34" charset="-128"/>
                <a:cs typeface="ＭＳ Ｐゴシック" charset="0"/>
              </a:rPr>
              <a:t>Computer systems may be connected to the network as endpoints or as a means to assist in communication on the network. What is essential is that data is exchanged over the network.</a:t>
            </a:r>
          </a:p>
          <a:p>
            <a:pPr eaLnBrk="1" hangingPunct="1"/>
            <a:endParaRPr lang="en-US" sz="1200" kern="1200" dirty="0">
              <a:solidFill>
                <a:schemeClr val="tx1"/>
              </a:solidFill>
              <a:latin typeface="+mn-lt"/>
              <a:ea typeface="MS PGothic" pitchFamily="34" charset="-128"/>
              <a:cs typeface="ＭＳ Ｐゴシック" charset="0"/>
            </a:endParaRPr>
          </a:p>
          <a:p>
            <a:pPr eaLnBrk="1" hangingPunct="1"/>
            <a:r>
              <a:rPr lang="en-US" sz="1200" kern="1200" dirty="0">
                <a:solidFill>
                  <a:schemeClr val="tx1"/>
                </a:solidFill>
                <a:latin typeface="+mn-lt"/>
                <a:ea typeface="MS PGothic" pitchFamily="34" charset="-128"/>
                <a:cs typeface="ＭＳ Ｐゴシック" charset="0"/>
              </a:rPr>
              <a:t>The trainer can share an additional resource of the Guidance Note # 1: http://rm.coe.int/CoERMPublicCommonSearchServices/DisplayDCTMContent?documentId=09000016802e79e6</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66191756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intentionally, aiding or abetting…. with intent that such offence be committed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This seeks to </a:t>
            </a:r>
            <a:r>
              <a:rPr lang="en-US" dirty="0" err="1"/>
              <a:t>criminalise</a:t>
            </a:r>
            <a:r>
              <a:rPr lang="en-US" dirty="0"/>
              <a:t> the intentional aiding or abetting of any offence established in accordance with the Budapest Convention (Article 2-10). The perpetrator must have the intent that such offence be committed for this provision to attract. This is an important requirement as it would exclude service providers, which may aid or abet an offence by providing a conduit, but would not have criminal intent.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81</a:t>
            </a:fld>
            <a:endParaRPr lang="en-US"/>
          </a:p>
        </p:txBody>
      </p:sp>
    </p:spTree>
    <p:extLst>
      <p:ext uri="{BB962C8B-B14F-4D97-AF65-F5344CB8AC3E}">
        <p14:creationId xmlns:p14="http://schemas.microsoft.com/office/powerpoint/2010/main" val="37749616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attempt to commit any of the offences… Article 3 through 5, 6, 7, 8 and 9.1.a and c… may reserve the right not to apply in whole or in part paragraph 2</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The highlighted part </a:t>
            </a:r>
            <a:r>
              <a:rPr lang="en-US" dirty="0" err="1"/>
              <a:t>criminalises</a:t>
            </a:r>
            <a:r>
              <a:rPr lang="en-US" dirty="0"/>
              <a:t> attempting certain offences under the Budapest Convention. For instance, attempting illegal access, misuse of devices and certain aspects of child pornography would not be </a:t>
            </a:r>
            <a:r>
              <a:rPr lang="en-US" dirty="0" err="1"/>
              <a:t>criminalised</a:t>
            </a:r>
            <a:r>
              <a:rPr lang="en-US" dirty="0"/>
              <a:t> because it is difficult to ascertain attempts offences. The Budapest Convention requires that attempts must be intentional to attract criminal liability.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82</a:t>
            </a:fld>
            <a:endParaRPr lang="en-US"/>
          </a:p>
        </p:txBody>
      </p:sp>
    </p:spTree>
    <p:extLst>
      <p:ext uri="{BB962C8B-B14F-4D97-AF65-F5344CB8AC3E}">
        <p14:creationId xmlns:p14="http://schemas.microsoft.com/office/powerpoint/2010/main" val="425988321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legal persons can be held liable…. committed </a:t>
            </a:r>
            <a:r>
              <a:rPr lang="en-US" sz="1200" b="0" dirty="0" err="1">
                <a:solidFill>
                  <a:srgbClr val="FF0000"/>
                </a:solidFill>
                <a:latin typeface="+mj-lt"/>
              </a:rPr>
              <a:t>fo</a:t>
            </a:r>
            <a:r>
              <a:rPr lang="en-US" sz="1200" b="0" dirty="0">
                <a:solidFill>
                  <a:srgbClr val="FF0000"/>
                </a:solidFill>
                <a:latin typeface="+mj-lt"/>
              </a:rPr>
              <a:t> their benefit by any natural person…. leading position…. power of representation… authority to take decisions… authority to exercise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Both of the perspectives of the European Union and of the Council of Europe include, at least, any kind (criminal or not) of responsibility of companies and other legal entities by criminal acts of their representatives, acting in their representation and interest. In addition, the Convention states that responsibility of legal entities occurs also in case of lack of supervision or control of a legal representative of the company or other legal entity over someone under its supervision. In terms of prerequisites for corporate liability to be attracted, the Budapest Convention requires the four conditions outlined on the slide. This is to ensure that legal persons are not unduly penalised for conduct committed by natural persons in their individual capacity.</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83</a:t>
            </a:fld>
            <a:endParaRPr lang="en-US"/>
          </a:p>
        </p:txBody>
      </p:sp>
    </p:spTree>
    <p:extLst>
      <p:ext uri="{BB962C8B-B14F-4D97-AF65-F5344CB8AC3E}">
        <p14:creationId xmlns:p14="http://schemas.microsoft.com/office/powerpoint/2010/main" val="222533845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lack of supervision or control by a natural person referred to in paragraph 1…. Made possible…. Commission…. For the benefit of that legal person by a natural person under its authority </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This element suggests that in addition to the four conditions outlined on the previous slide, a legal person may be held liable if the commission of the offence was made possible due </a:t>
            </a:r>
            <a:r>
              <a:rPr lang="en-GB" altLang="en-US" dirty="0" err="1"/>
              <a:t>ot</a:t>
            </a:r>
            <a:r>
              <a:rPr lang="en-GB" altLang="en-US" dirty="0"/>
              <a:t> a lack of supervision, but this requires that the offence was committed for the benefit of the legal person by a natural person acting under the authority of the legal person.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84</a:t>
            </a:fld>
            <a:endParaRPr lang="en-US"/>
          </a:p>
        </p:txBody>
      </p:sp>
    </p:spTree>
    <p:extLst>
      <p:ext uri="{BB962C8B-B14F-4D97-AF65-F5344CB8AC3E}">
        <p14:creationId xmlns:p14="http://schemas.microsoft.com/office/powerpoint/2010/main" val="386435310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For corporate liability under Article 12 of the Budapest Convention to apply, the offence must be committed for the benefit of the company. In this case, only the Chief Executive in his personal capacity is benefiting from the commission of the offence.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85</a:t>
            </a:fld>
            <a:endParaRPr lang="en-US"/>
          </a:p>
        </p:txBody>
      </p:sp>
    </p:spTree>
    <p:extLst>
      <p:ext uri="{BB962C8B-B14F-4D97-AF65-F5344CB8AC3E}">
        <p14:creationId xmlns:p14="http://schemas.microsoft.com/office/powerpoint/2010/main" val="75716252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For corporate liability under Article 12 of the Budapest Convention to apply, the offence must be committed for the benefit of the company. In this case, only the Chief Executive in his personal capacity is benefiting from the commission of the offence.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86</a:t>
            </a:fld>
            <a:endParaRPr lang="en-US"/>
          </a:p>
        </p:txBody>
      </p:sp>
    </p:spTree>
    <p:extLst>
      <p:ext uri="{BB962C8B-B14F-4D97-AF65-F5344CB8AC3E}">
        <p14:creationId xmlns:p14="http://schemas.microsoft.com/office/powerpoint/2010/main" val="42147321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next set of slides look at the procedural law provisions under Chapter II Section 2 of the Budapest Convention.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87</a:t>
            </a:fld>
            <a:endParaRPr lang="en-US"/>
          </a:p>
        </p:txBody>
      </p:sp>
    </p:spTree>
    <p:extLst>
      <p:ext uri="{BB962C8B-B14F-4D97-AF65-F5344CB8AC3E}">
        <p14:creationId xmlns:p14="http://schemas.microsoft.com/office/powerpoint/2010/main" val="320917159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14 of the Budapest Convention with one element (“</a:t>
            </a:r>
            <a:r>
              <a:rPr lang="en-US" sz="1200" b="0" dirty="0">
                <a:solidFill>
                  <a:srgbClr val="FF0000"/>
                </a:solidFill>
                <a:latin typeface="+mj-lt"/>
              </a:rPr>
              <a:t>establish the powers and procedures….specific criminal proceedings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ea typeface="ＭＳ Ｐゴシック" panose="020B0600070205080204" pitchFamily="34" charset="-128"/>
              </a:rPr>
              <a:t>The purpose of this element is to clarify that the procedural powers outlined in Chapter II Section 2 of the Budapest Convention may only be exercised in relation to specific criminal investigations or proceedings. The provisions of the Budapest Convention do not mandate legislative measures for other purposes, such as general intelligence gathering.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88</a:t>
            </a:fld>
            <a:endParaRPr lang="en-US"/>
          </a:p>
        </p:txBody>
      </p:sp>
    </p:spTree>
    <p:extLst>
      <p:ext uri="{BB962C8B-B14F-4D97-AF65-F5344CB8AC3E}">
        <p14:creationId xmlns:p14="http://schemas.microsoft.com/office/powerpoint/2010/main" val="116781274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14 of the Budapest Convention with one element (“</a:t>
            </a:r>
            <a:r>
              <a:rPr lang="en-US" sz="1200" b="0" dirty="0">
                <a:solidFill>
                  <a:srgbClr val="FF0000"/>
                </a:solidFill>
                <a:latin typeface="+mj-lt"/>
              </a:rPr>
              <a:t>criminal offences established in accordance with…Convention, other criminal offences… computer system, … evidence … electronic form… criminal offence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spcBef>
                <a:spcPct val="0"/>
              </a:spcBef>
            </a:pPr>
            <a:r>
              <a:rPr lang="en-GB" altLang="sr-Latn-RS" dirty="0">
                <a:ea typeface="ＭＳ Ｐゴシック" panose="020B0600070205080204" pitchFamily="34" charset="-128"/>
              </a:rPr>
              <a:t>This provision outlines one of the key aspects that make the Budapest Convention such a valuable proposition. </a:t>
            </a:r>
            <a:r>
              <a:rPr lang="en-GB" dirty="0"/>
              <a:t>According to Article 14, the Budapest Convention will be applicable, obviously, when the crime under investigation is one of the offences listed in the Budapest Convention. However, it also includes two extremely far reaching and valuable extensions: </a:t>
            </a:r>
          </a:p>
          <a:p>
            <a:pPr marL="171450" indent="-171450" eaLnBrk="1" hangingPunct="1">
              <a:spcBef>
                <a:spcPct val="0"/>
              </a:spcBef>
              <a:buFontTx/>
              <a:buChar char="-"/>
            </a:pPr>
            <a:r>
              <a:rPr lang="en-GB" dirty="0"/>
              <a:t>First, procedural rules can be used in the investigation of any crime if it was committed by the means of a computer system; </a:t>
            </a:r>
          </a:p>
          <a:p>
            <a:pPr marL="171450" indent="-171450" eaLnBrk="1" hangingPunct="1">
              <a:spcBef>
                <a:spcPct val="0"/>
              </a:spcBef>
              <a:buFontTx/>
              <a:buChar char="-"/>
            </a:pPr>
            <a:r>
              <a:rPr lang="en-GB" dirty="0"/>
              <a:t>Second, the rules can also be applicable to the gathering of evidence in any investigation if the evidence, in the case, is stored in any kind of digital record: this means that every crime potentially falls under the procedural rules of the Budapest Convention.</a:t>
            </a:r>
          </a:p>
          <a:p>
            <a:pPr marL="171450" indent="-171450" eaLnBrk="1" hangingPunct="1">
              <a:spcBef>
                <a:spcPct val="0"/>
              </a:spcBef>
              <a:buFontTx/>
              <a:buChar char="-"/>
            </a:pPr>
            <a:endParaRPr lang="en-GB" dirty="0"/>
          </a:p>
          <a:p>
            <a:pPr marL="0" indent="0" eaLnBrk="1" hangingPunct="1">
              <a:spcBef>
                <a:spcPct val="0"/>
              </a:spcBef>
              <a:buFontTx/>
              <a:buNone/>
            </a:pPr>
            <a:r>
              <a:rPr lang="en-GB" dirty="0"/>
              <a:t>The trainer should emphasise that the Budapest Convention is therefore not only a cybercrime convention but a cybercrime and ELECTRONIC EVIDENCE convention. </a:t>
            </a:r>
          </a:p>
          <a:p>
            <a:pPr eaLnBrk="1" hangingPunct="1">
              <a:spcBef>
                <a:spcPct val="0"/>
              </a:spcBef>
            </a:pPr>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ea typeface="ＭＳ Ｐゴシック" panose="020B0600070205080204" pitchFamily="34" charset="-128"/>
            </a:endParaRP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89</a:t>
            </a:fld>
            <a:endParaRPr lang="en-US"/>
          </a:p>
        </p:txBody>
      </p:sp>
    </p:spTree>
    <p:extLst>
      <p:ext uri="{BB962C8B-B14F-4D97-AF65-F5344CB8AC3E}">
        <p14:creationId xmlns:p14="http://schemas.microsoft.com/office/powerpoint/2010/main" val="184308166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procedural law provisions may also be exercised in relation to the collection of electronic evidence in any criminal offence.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90</a:t>
            </a:fld>
            <a:endParaRPr lang="en-US"/>
          </a:p>
        </p:txBody>
      </p:sp>
    </p:spTree>
    <p:extLst>
      <p:ext uri="{BB962C8B-B14F-4D97-AF65-F5344CB8AC3E}">
        <p14:creationId xmlns:p14="http://schemas.microsoft.com/office/powerpoint/2010/main" val="2418973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1.b of the Budapest Convention which is the definition of “computer data”.</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eaLnBrk="1" hangingPunct="1"/>
            <a:r>
              <a:rPr lang="en-US" altLang="sr-Latn-RS" dirty="0"/>
              <a:t>The definition of computer data builds upon the ISO-definition of data. This definition contains the terms "suitable for processing". This means that data is put in such a form that it can be directly processed by the computer system. In order to make clear that data in this Budapest Convention has to be understood as data in electronic or other directly processable form, the notion "computer data" is introduced. </a:t>
            </a:r>
          </a:p>
          <a:p>
            <a:pPr eaLnBrk="1" hangingPunct="1"/>
            <a:endParaRPr lang="en-US" altLang="sr-Latn-RS" dirty="0"/>
          </a:p>
          <a:p>
            <a:pPr eaLnBrk="1" hangingPunct="1"/>
            <a:r>
              <a:rPr lang="en-US" altLang="sr-Latn-RS" dirty="0"/>
              <a:t>Computer data as defined may be the target of one of the criminal offences defined in the Budapest Convention (in Chapter 2, Section 1) as well as the object of the application of one of the investigative measures defined by this Budapest Convention (in Chapter 2, Section 2).</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3335161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procedural law provisions may also be exercised in relation to the collection of electronic evidence in any criminal offence.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91</a:t>
            </a:fld>
            <a:endParaRPr lang="en-US"/>
          </a:p>
        </p:txBody>
      </p:sp>
    </p:spTree>
    <p:extLst>
      <p:ext uri="{BB962C8B-B14F-4D97-AF65-F5344CB8AC3E}">
        <p14:creationId xmlns:p14="http://schemas.microsoft.com/office/powerpoint/2010/main" val="244741487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safeguards provided under its domestic law….. adequate protection of human rights and liberties…. applicable human rights instruments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algn="just" eaLnBrk="1" hangingPunct="1">
              <a:spcBef>
                <a:spcPct val="0"/>
              </a:spcBef>
            </a:pPr>
            <a:r>
              <a:rPr lang="en-GB" b="0" i="0" baseline="0" dirty="0"/>
              <a:t>The protection of human rights is an iterative process which must be ensured taking into account all precise circumstances. For this reason the determination of appropriate safeguards should be done at each step of the life of a procedural rule: </a:t>
            </a:r>
            <a:r>
              <a:rPr lang="en-GB" b="0" i="1" baseline="0" dirty="0"/>
              <a:t>its establishment </a:t>
            </a:r>
            <a:r>
              <a:rPr lang="en-GB" b="0" i="0" baseline="0" dirty="0"/>
              <a:t>(i.e. its incorporation into the domestic law), </a:t>
            </a:r>
            <a:r>
              <a:rPr lang="en-GB" b="0" i="1" baseline="0" dirty="0">
                <a:solidFill>
                  <a:srgbClr val="FF0000"/>
                </a:solidFill>
              </a:rPr>
              <a:t>its implementation (i.e. the internal organisation in order to enable the power or procedure to take place) and afterward its application (i.e. its concrete application in a given particular case)</a:t>
            </a:r>
            <a:r>
              <a:rPr lang="en-GB" b="0" i="0" baseline="0" dirty="0"/>
              <a:t>. 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a:t>	</a:t>
            </a:r>
          </a:p>
          <a:p>
            <a:pPr algn="just" eaLnBrk="1" hangingPunct="1">
              <a:spcBef>
                <a:spcPct val="0"/>
              </a:spcBef>
            </a:pPr>
            <a:r>
              <a:rPr lang="en-GB" b="0" i="0" baseline="0" dirty="0"/>
              <a:t>The other aspect of the highlighted element is the principle of legal basis. Safeguards must be provided for by domestic law, which enables both their effectiveness and public knowledge (thanks to which citizen will be able to know their rights and obligations). However, the notion “Domestic law” is here understood in its substantive sense, and refers to legislative acts but also to constitutional rules and other legal sources such as constant jurisprudence (source: explanatory report to the Convention on Cybercrime, which corresponds to the position of the Council of Europe’s </a:t>
            </a:r>
            <a:r>
              <a:rPr lang="en-GB" i="0" baseline="0" dirty="0"/>
              <a:t>European Court of Human Rights - ECHR).</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92</a:t>
            </a:fld>
            <a:endParaRPr lang="en-US"/>
          </a:p>
        </p:txBody>
      </p:sp>
    </p:spTree>
    <p:extLst>
      <p:ext uri="{BB962C8B-B14F-4D97-AF65-F5344CB8AC3E}">
        <p14:creationId xmlns:p14="http://schemas.microsoft.com/office/powerpoint/2010/main" val="322416268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principle of proportionality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eaLnBrk="1" hangingPunct="1">
              <a:spcBef>
                <a:spcPct val="0"/>
              </a:spcBef>
            </a:pPr>
            <a:r>
              <a:rPr lang="en-GB" b="0" baseline="0" dirty="0"/>
              <a:t>Under the Budapest Convention, safeguards must ensure, at least, the principle of proportionality. The principle of</a:t>
            </a:r>
            <a:r>
              <a:rPr lang="en-GB" baseline="0" dirty="0"/>
              <a:t> proportionality is another important principle, whose meaning might vary depending on legal systems. </a:t>
            </a:r>
            <a:r>
              <a:rPr lang="en-GB" dirty="0"/>
              <a:t>The principle of proportionality requires that there be a reasonable relationship between a particular objective to be achieved and the means used to achieve that objective.</a:t>
            </a:r>
            <a:r>
              <a:rPr lang="en-GB" baseline="0" dirty="0"/>
              <a:t> </a:t>
            </a:r>
          </a:p>
          <a:p>
            <a:pPr eaLnBrk="1" hangingPunct="1">
              <a:spcBef>
                <a:spcPct val="0"/>
              </a:spcBef>
            </a:pPr>
            <a:endParaRPr lang="en-GB" baseline="0" dirty="0"/>
          </a:p>
          <a:p>
            <a:pPr eaLnBrk="1" hangingPunct="1">
              <a:spcBef>
                <a:spcPct val="0"/>
              </a:spcBef>
            </a:pPr>
            <a:r>
              <a:rPr lang="en-GB" baseline="0" dirty="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a:p>
          <a:p>
            <a:pPr eaLnBrk="1" hangingPunct="1">
              <a:spcBef>
                <a:spcPct val="0"/>
              </a:spcBef>
            </a:pPr>
            <a:r>
              <a:rPr lang="en-GB" baseline="0" dirty="0"/>
              <a:t>Within the framework of the ECHR, this principle is understood as either including, or being accompanied by another principle which is the principle of “necessity” of the power or procedure. It refers to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is there a pressing social need for some restriction of the fundamental</a:t>
            </a:r>
            <a:r>
              <a:rPr lang="en-GB" baseline="0" dirty="0"/>
              <a:t> rights</a:t>
            </a:r>
            <a:r>
              <a:rPr lang="en-GB" dirty="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does the particular restriction</a:t>
            </a:r>
            <a:r>
              <a:rPr lang="en-GB" baseline="0" dirty="0"/>
              <a:t> </a:t>
            </a:r>
            <a:r>
              <a:rPr lang="en-GB" dirty="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is it a proportionate response to that need?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i="1" baseline="0" dirty="0"/>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US" i="1" baseline="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93</a:t>
            </a:fld>
            <a:endParaRPr lang="en-US"/>
          </a:p>
        </p:txBody>
      </p:sp>
    </p:spTree>
    <p:extLst>
      <p:ext uri="{BB962C8B-B14F-4D97-AF65-F5344CB8AC3E}">
        <p14:creationId xmlns:p14="http://schemas.microsoft.com/office/powerpoint/2010/main" val="73514642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in view of the nature of the procedure or power concerned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diagrammatic explanation of the highlighted element. </a:t>
            </a:r>
          </a:p>
          <a:p>
            <a:pPr eaLnBrk="1" hangingPunct="1">
              <a:spcBef>
                <a:spcPct val="0"/>
              </a:spcBef>
            </a:pPr>
            <a:endParaRPr lang="en-US" dirty="0"/>
          </a:p>
          <a:p>
            <a:pPr eaLnBrk="1" hangingPunct="1">
              <a:spcBef>
                <a:spcPct val="0"/>
              </a:spcBef>
            </a:pPr>
            <a:r>
              <a:rPr lang="en-US" dirty="0"/>
              <a:t>The Budapest Convention </a:t>
            </a:r>
            <a:r>
              <a:rPr lang="en-US" b="0" dirty="0"/>
              <a:t>does not limit </a:t>
            </a:r>
            <a:r>
              <a:rPr lang="en-GB" b="0" dirty="0"/>
              <a:t>the types of conditions and safeguards that could be applicable.</a:t>
            </a:r>
            <a:r>
              <a:rPr lang="en-GB" b="0" baseline="0" dirty="0"/>
              <a:t> This article only provides for a list of safeguards that must be implemented as a minimum, where appropriate in view of the nature of the procedure or power concerned (depending on the more or less intrusive nature of the power or procedure).</a:t>
            </a:r>
          </a:p>
          <a:p>
            <a:pPr eaLnBrk="1" hangingPunct="1">
              <a:spcBef>
                <a:spcPct val="0"/>
              </a:spcBef>
            </a:pPr>
            <a:endParaRPr lang="en-GB" b="0" baseline="0" dirty="0"/>
          </a:p>
          <a:p>
            <a:pPr eaLnBrk="1" hangingPunct="1">
              <a:spcBef>
                <a:spcPct val="0"/>
              </a:spcBef>
            </a:pPr>
            <a:r>
              <a:rPr lang="en-GB" b="0" baseline="0" dirty="0"/>
              <a:t>The slide shows an inverted pyramid that demonstrates the extent of conditions and safeguards necessary for each procedural power depending on the level of intrusiveness of the power. The trainer can mention that each of the powers will be considered subsequently.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94</a:t>
            </a:fld>
            <a:endParaRPr lang="en-US"/>
          </a:p>
        </p:txBody>
      </p:sp>
    </p:spTree>
    <p:extLst>
      <p:ext uri="{BB962C8B-B14F-4D97-AF65-F5344CB8AC3E}">
        <p14:creationId xmlns:p14="http://schemas.microsoft.com/office/powerpoint/2010/main" val="183871850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include judicial…. Independent supervision, grounds…. Limitation… scope…. duration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US" dirty="0"/>
          </a:p>
          <a:p>
            <a:pPr eaLnBrk="1" hangingPunct="1">
              <a:spcBef>
                <a:spcPct val="0"/>
              </a:spcBef>
            </a:pPr>
            <a:r>
              <a:rPr lang="en-GB" baseline="0" dirty="0"/>
              <a:t>As highlighted in this element, potential </a:t>
            </a:r>
            <a:r>
              <a:rPr lang="en-US" baseline="0" dirty="0"/>
              <a:t>safeguards include:</a:t>
            </a:r>
          </a:p>
          <a:p>
            <a:pPr marL="171450" indent="-171450" eaLnBrk="1" hangingPunct="1">
              <a:spcBef>
                <a:spcPct val="0"/>
              </a:spcBef>
              <a:buFont typeface="Arial" panose="020B0604020202020204" pitchFamily="34" charset="0"/>
              <a:buChar char="•"/>
            </a:pPr>
            <a:r>
              <a:rPr lang="en-US" baseline="0" dirty="0"/>
              <a:t>a </a:t>
            </a:r>
            <a:r>
              <a:rPr lang="en-GB" dirty="0"/>
              <a:t>judicial or other independent supervision, </a:t>
            </a:r>
          </a:p>
          <a:p>
            <a:pPr marL="171450" indent="-171450" eaLnBrk="1" hangingPunct="1">
              <a:spcBef>
                <a:spcPct val="0"/>
              </a:spcBef>
              <a:buFont typeface="Arial" panose="020B0604020202020204" pitchFamily="34" charset="0"/>
              <a:buChar char="•"/>
            </a:pPr>
            <a:r>
              <a:rPr lang="en-GB" dirty="0"/>
              <a:t>grounds justifying application, </a:t>
            </a:r>
          </a:p>
          <a:p>
            <a:pPr marL="171450" indent="-171450" eaLnBrk="1" hangingPunct="1">
              <a:spcBef>
                <a:spcPct val="0"/>
              </a:spcBef>
              <a:buFont typeface="Arial" panose="020B0604020202020204" pitchFamily="34" charset="0"/>
              <a:buChar char="•"/>
            </a:pPr>
            <a:r>
              <a:rPr lang="en-GB" dirty="0"/>
              <a:t>and the limitation of the scope and the duration of such power or procedure. </a:t>
            </a:r>
          </a:p>
          <a:p>
            <a:pPr eaLnBrk="1" hangingPunct="1">
              <a:spcBef>
                <a:spcPct val="0"/>
              </a:spcBef>
            </a:pPr>
            <a:endParaRPr lang="en-GB" dirty="0"/>
          </a:p>
          <a:p>
            <a:pPr eaLnBrk="1" hangingPunct="1">
              <a:spcBef>
                <a:spcPct val="0"/>
              </a:spcBef>
            </a:pPr>
            <a:r>
              <a:rPr lang="en-GB" b="0" dirty="0"/>
              <a:t>Independent supervision and scope and time limitation are traditional safeguards</a:t>
            </a:r>
            <a:r>
              <a:rPr lang="en-GB" b="0" baseline="0" dirty="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a:p>
          <a:p>
            <a:pPr eaLnBrk="1" hangingPunct="1">
              <a:spcBef>
                <a:spcPct val="0"/>
              </a:spcBef>
            </a:pPr>
            <a:r>
              <a:rPr lang="en-GB" b="0" baseline="0" dirty="0"/>
              <a:t>The specification of the grounds 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a:p>
          <a:p>
            <a:pPr eaLnBrk="1" hangingPunct="1">
              <a:spcBef>
                <a:spcPct val="0"/>
              </a:spcBef>
            </a:pPr>
            <a:r>
              <a:rPr lang="en-GB" baseline="0" dirty="0"/>
              <a:t>The idea that </a:t>
            </a:r>
            <a:r>
              <a:rPr lang="en-GB" dirty="0"/>
              <a:t>safeguards must be implemented to the extent they</a:t>
            </a:r>
            <a:r>
              <a:rPr lang="en-GB" baseline="0" dirty="0"/>
              <a:t> are “</a:t>
            </a:r>
            <a:r>
              <a:rPr lang="en-GB" i="1" baseline="0" dirty="0"/>
              <a:t>appropriate in view of the nature of the procedure or power concerned</a:t>
            </a:r>
            <a:r>
              <a:rPr lang="en-GB" baseline="0" dirty="0"/>
              <a:t>” deserves to be further detailed. This indication </a:t>
            </a:r>
            <a:r>
              <a:rPr lang="en-GB" dirty="0"/>
              <a:t>recalls </a:t>
            </a:r>
            <a:r>
              <a:rPr lang="en-GB" baseline="0" dirty="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a:solidFill>
                  <a:schemeClr val="tx1"/>
                </a:solidFill>
                <a:latin typeface="+mn-lt"/>
                <a:ea typeface="+mn-ea"/>
                <a:cs typeface="+mn-cs"/>
              </a:rPr>
              <a:t>Parties should clearly apply conditions and safeguards such as</a:t>
            </a:r>
            <a:r>
              <a:rPr lang="en-GB" sz="1200" b="0" i="0" u="none" strike="noStrike" kern="1200" baseline="0" dirty="0">
                <a:solidFill>
                  <a:schemeClr val="tx1"/>
                </a:solidFill>
                <a:latin typeface="+mn-lt"/>
                <a:ea typeface="+mn-ea"/>
                <a:cs typeface="+mn-cs"/>
              </a:rPr>
              <a:t>” the ones mentioned in §2 mentioned in this slide “</a:t>
            </a:r>
            <a:r>
              <a:rPr lang="en-GB" sz="1200" b="0" i="1" u="none" strike="noStrike" kern="1200" baseline="0" dirty="0">
                <a:solidFill>
                  <a:schemeClr val="tx1"/>
                </a:solidFill>
                <a:latin typeface="+mn-lt"/>
                <a:ea typeface="+mn-ea"/>
                <a:cs typeface="+mn-cs"/>
              </a:rPr>
              <a:t>with respect to interception, given its intrusiveness</a:t>
            </a:r>
            <a:r>
              <a:rPr lang="en-GB" sz="1200" b="0" i="0" u="none" strike="noStrike" kern="1200" baseline="0" dirty="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a:solidFill>
                  <a:schemeClr val="tx1"/>
                </a:solidFill>
                <a:latin typeface="+mn-lt"/>
                <a:ea typeface="+mn-ea"/>
                <a:cs typeface="+mn-cs"/>
              </a:rPr>
              <a:t>” (for example, the protection of journalists, judges and attorney-at-law offices and correspondence should be reinforced). </a:t>
            </a:r>
            <a:endParaRPr lang="en-GB" dirty="0"/>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dirty="0"/>
              <a:t>Finally, paragraph 3 of Article 15 evokes the necessity to consider the impact of the powers and</a:t>
            </a:r>
            <a:r>
              <a:rPr lang="en-GB" baseline="0" dirty="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en-GB" dirty="0"/>
              <a:t>The principle of proportionality</a:t>
            </a:r>
            <a:r>
              <a:rPr lang="en-GB" baseline="0" dirty="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95</a:t>
            </a:fld>
            <a:endParaRPr lang="en-US"/>
          </a:p>
        </p:txBody>
      </p:sp>
    </p:spTree>
    <p:extLst>
      <p:ext uri="{BB962C8B-B14F-4D97-AF65-F5344CB8AC3E}">
        <p14:creationId xmlns:p14="http://schemas.microsoft.com/office/powerpoint/2010/main" val="200178010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public interest… sound administration of justice…. rights, responsibilities and legitimate interests of third parties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GB" baseline="0" dirty="0"/>
          </a:p>
          <a:p>
            <a:pPr eaLnBrk="1" hangingPunct="1">
              <a:spcBef>
                <a:spcPct val="0"/>
              </a:spcBef>
            </a:pPr>
            <a:r>
              <a:rPr lang="en-GB" baseline="0" dirty="0"/>
              <a:t>This element limits the necessity to reduce the impacts of the power or procedure to situation where this reduction is “consistent </a:t>
            </a:r>
            <a:r>
              <a:rPr lang="en-GB" dirty="0"/>
              <a:t>with the public interest, in particular the sound administration of justice”. This means that the impact of the powers or</a:t>
            </a:r>
            <a:r>
              <a:rPr lang="en-GB" baseline="0" dirty="0"/>
              <a:t> procedures must firstly be assessed in relation to </a:t>
            </a:r>
            <a:r>
              <a:rPr lang="en-GB" dirty="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a:t> interests, then other safeguards should be implemented in order to safeguard these other interests, such as “</a:t>
            </a:r>
            <a:r>
              <a:rPr lang="en-GB" dirty="0"/>
              <a:t>minimising disruption of consumer services, protection from liability for disclosure or facilitating disclosure under this Chapter, or protection of proprietary interests</a:t>
            </a:r>
            <a:r>
              <a:rPr lang="en-GB" baseline="0" dirty="0"/>
              <a:t>” </a:t>
            </a:r>
            <a:r>
              <a:rPr lang="en-GB" dirty="0"/>
              <a:t>(see </a:t>
            </a:r>
            <a:r>
              <a:rPr lang="en-GB" baseline="0" dirty="0"/>
              <a:t>[1] </a:t>
            </a:r>
            <a:r>
              <a:rPr lang="en-GB" dirty="0"/>
              <a:t>the explanatory report to the Convention on cybercrime, §</a:t>
            </a:r>
            <a:r>
              <a:rPr lang="en-GB" baseline="0" dirty="0"/>
              <a:t> 148)</a:t>
            </a:r>
            <a:r>
              <a:rPr lang="en-GB" dirty="0"/>
              <a:t>.</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 </a:t>
            </a:r>
            <a:r>
              <a:rPr lang="en-GB" sz="1200" dirty="0"/>
              <a:t>Explanatory report to the Convention on cybercrime, §148.</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96</a:t>
            </a:fld>
            <a:endParaRPr lang="en-US"/>
          </a:p>
        </p:txBody>
      </p:sp>
    </p:spTree>
    <p:extLst>
      <p:ext uri="{BB962C8B-B14F-4D97-AF65-F5344CB8AC3E}">
        <p14:creationId xmlns:p14="http://schemas.microsoft.com/office/powerpoint/2010/main" val="400273630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n-GB" dirty="0"/>
              <a:t>Articles 16 and 17 describe </a:t>
            </a:r>
            <a:r>
              <a:rPr lang="en-US" dirty="0"/>
              <a:t>expeditious </a:t>
            </a:r>
            <a:r>
              <a:rPr lang="en-GB" dirty="0"/>
              <a:t>preservation of computer data and </a:t>
            </a:r>
            <a:r>
              <a:rPr lang="en-US" dirty="0"/>
              <a:t>expeditious </a:t>
            </a:r>
            <a:r>
              <a:rPr lang="en-GB" dirty="0"/>
              <a:t>preservation and disclosure of computer data. Both of the provisions are very innovative and extremely significant.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en-GB" i="0" dirty="0"/>
              <a:t>Traffic data, for example, is very</a:t>
            </a:r>
            <a:r>
              <a:rPr lang="en-US" i="0" dirty="0"/>
              <a:t> helpful to identify the perpetrator of a crime. But this type of information is not systematically available.</a:t>
            </a:r>
            <a:r>
              <a:rPr lang="en-US" i="0" baseline="0" dirty="0"/>
              <a:t> T</a:t>
            </a:r>
            <a:r>
              <a:rPr lang="en-US" i="0" dirty="0"/>
              <a:t>herefore, ensuring</a:t>
            </a:r>
            <a:r>
              <a:rPr lang="en-US" i="0" baseline="0" dirty="0"/>
              <a:t> its preservation implies the existence of </a:t>
            </a:r>
            <a:r>
              <a:rPr lang="en-GB" i="0" dirty="0"/>
              <a:t>a legal instrument allowing law enforcement agents to order the preservation of such volatile information and to communicate it to other services.</a:t>
            </a:r>
            <a:endParaRPr lang="en-US" i="0" dirty="0"/>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en-US" i="1" dirty="0"/>
              <a:t>  Some countries implemented data retention legislation. Outside Europe, most counties did not yet implement such legislation. </a:t>
            </a:r>
            <a:r>
              <a:rPr lang="en-US" b="0" i="1" u="none" dirty="0">
                <a:solidFill>
                  <a:srgbClr val="FF0000"/>
                </a:solidFill>
              </a:rPr>
              <a:t>Inside the European Union, some data</a:t>
            </a:r>
            <a:r>
              <a:rPr lang="en-US" b="0" i="1" u="none" baseline="0" dirty="0">
                <a:solidFill>
                  <a:srgbClr val="FF0000"/>
                </a:solidFill>
              </a:rPr>
              <a:t> retention national legislations have been declared contrary to the local constitution because of a lack of appropriate safeguards (for ex. in Germany and in Slovenia), and the EU </a:t>
            </a:r>
            <a:r>
              <a:rPr lang="en-US" b="0" i="1" u="none" dirty="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a:solidFill>
                  <a:srgbClr val="FF0000"/>
                </a:solidFill>
              </a:rPr>
              <a:t> Charter of Fundamental Rights and the European Convention on Human Rights </a:t>
            </a:r>
            <a:r>
              <a:rPr lang="en-US" b="0" i="1" u="none" dirty="0">
                <a:solidFill>
                  <a:srgbClr val="FF0000"/>
                </a:solidFill>
              </a:rPr>
              <a:t>(</a:t>
            </a:r>
            <a:r>
              <a:rPr lang="en-GB" sz="1200" b="0" i="1" u="none" kern="1200" dirty="0">
                <a:solidFill>
                  <a:srgbClr val="FF0000"/>
                </a:solidFill>
                <a:effectLst/>
                <a:latin typeface="+mn-lt"/>
                <a:ea typeface="+mn-ea"/>
                <a:cs typeface="+mn-cs"/>
              </a:rPr>
              <a:t>Judgment of the Court, 8 April 2014, joined cases C-293/12 and C-594/12,</a:t>
            </a:r>
            <a:r>
              <a:rPr lang="en-GB" sz="1200" b="0" i="1" u="none" kern="1200" baseline="0" dirty="0">
                <a:solidFill>
                  <a:srgbClr val="FF0000"/>
                </a:solidFill>
                <a:effectLst/>
                <a:latin typeface="+mn-lt"/>
                <a:ea typeface="+mn-ea"/>
                <a:cs typeface="+mn-cs"/>
              </a:rPr>
              <a:t> c</a:t>
            </a:r>
            <a:r>
              <a:rPr lang="en-GB" sz="1200" b="0" i="1" u="none" kern="1200" dirty="0">
                <a:solidFill>
                  <a:srgbClr val="FF0000"/>
                </a:solidFill>
                <a:effectLst/>
                <a:latin typeface="+mn-lt"/>
                <a:ea typeface="+mn-ea"/>
                <a:cs typeface="+mn-cs"/>
              </a:rPr>
              <a:t>ase "Digital Rights Ireland Ltd“</a:t>
            </a:r>
            <a:r>
              <a:rPr lang="en-US" b="0" i="1" u="none" dirty="0">
                <a:solidFill>
                  <a:srgbClr val="FF0000"/>
                </a:solidFill>
              </a:rPr>
              <a:t>). This</a:t>
            </a:r>
            <a:r>
              <a:rPr lang="en-US" b="0" i="1" u="none" baseline="0" dirty="0">
                <a:solidFill>
                  <a:srgbClr val="FF0000"/>
                </a:solidFill>
              </a:rPr>
              <a:t> situation provides a first overview of the importance of Article 15 of the Budapest Convention on conditions and safeguards, which will be considered in Part II</a:t>
            </a:r>
            <a:r>
              <a:rPr lang="en-US" b="0" i="1" u="none" dirty="0">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The Budapest Convention </a:t>
            </a:r>
            <a:r>
              <a:rPr lang="en-GB" sz="1200" kern="1200" dirty="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a:solidFill>
                  <a:schemeClr val="tx1"/>
                </a:solidFill>
                <a:effectLst/>
                <a:latin typeface="+mn-lt"/>
                <a:ea typeface="+mn-ea"/>
                <a:cs typeface="+mn-cs"/>
              </a:rPr>
              <a:t> to the real-time collection and retention of future traffic data or real-time access to content data.</a:t>
            </a:r>
            <a:r>
              <a:rPr lang="en-GB" sz="1200" kern="1200" dirty="0">
                <a:solidFill>
                  <a:schemeClr val="tx1"/>
                </a:solidFill>
                <a:effectLst/>
                <a:latin typeface="+mn-lt"/>
                <a:ea typeface="+mn-ea"/>
                <a:cs typeface="+mn-cs"/>
              </a:rPr>
              <a:t> These articles organise </a:t>
            </a:r>
            <a:r>
              <a:rPr lang="en-GB" dirty="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Notes</a:t>
            </a:r>
            <a:r>
              <a:rPr lang="en-GB" baseline="0" dirty="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T</a:t>
            </a:r>
            <a:r>
              <a:rPr lang="en-GB" dirty="0"/>
              <a:t>he distinction</a:t>
            </a:r>
            <a:r>
              <a:rPr lang="en-GB" baseline="0" dirty="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P</a:t>
            </a:r>
            <a:r>
              <a:rPr lang="en-GB" dirty="0"/>
              <a:t>arties of the Convention can go further than the minimum levels described here.</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97</a:t>
            </a:fld>
            <a:endParaRPr lang="en-US"/>
          </a:p>
        </p:txBody>
      </p:sp>
    </p:spTree>
    <p:extLst>
      <p:ext uri="{BB962C8B-B14F-4D97-AF65-F5344CB8AC3E}">
        <p14:creationId xmlns:p14="http://schemas.microsoft.com/office/powerpoint/2010/main" val="172327020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order or similarly obtain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particular, this slide lists</a:t>
            </a:r>
            <a:r>
              <a:rPr lang="en-US" baseline="0" dirty="0"/>
              <a:t> the possible mediums through which the expedited preservation of stored computer data may be effected. The Budapest Convention is flexible and enables parties to specify in their domestic legislation the means through which the power to expeditiously preserve stored computer data is to be exercised.</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98</a:t>
            </a:fld>
            <a:endParaRPr lang="en-US"/>
          </a:p>
        </p:txBody>
      </p:sp>
    </p:spTree>
    <p:extLst>
      <p:ext uri="{BB962C8B-B14F-4D97-AF65-F5344CB8AC3E}">
        <p14:creationId xmlns:p14="http://schemas.microsoft.com/office/powerpoint/2010/main" val="246322491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expeditious preservation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Expeditious preservation is one of the key procedural powers</a:t>
            </a:r>
            <a:r>
              <a:rPr lang="en-US" baseline="0" dirty="0"/>
              <a:t>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99</a:t>
            </a:fld>
            <a:endParaRPr lang="en-US"/>
          </a:p>
        </p:txBody>
      </p:sp>
    </p:spTree>
    <p:extLst>
      <p:ext uri="{BB962C8B-B14F-4D97-AF65-F5344CB8AC3E}">
        <p14:creationId xmlns:p14="http://schemas.microsoft.com/office/powerpoint/2010/main" val="247964212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specified computer data, including traffic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power to order or similarly</a:t>
            </a:r>
            <a:r>
              <a:rPr lang="en-US" baseline="0" dirty="0"/>
              <a:t> obtain </a:t>
            </a:r>
            <a:r>
              <a:rPr lang="en-US" dirty="0"/>
              <a:t>expeditious preservation of data is not equivalent to</a:t>
            </a:r>
            <a:r>
              <a:rPr lang="en-US" baseline="0" dirty="0"/>
              <a:t>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or indiscriminate amounts of data.</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100</a:t>
            </a:fld>
            <a:endParaRPr lang="en-US"/>
          </a:p>
        </p:txBody>
      </p:sp>
    </p:spTree>
    <p:extLst>
      <p:ext uri="{BB962C8B-B14F-4D97-AF65-F5344CB8AC3E}">
        <p14:creationId xmlns:p14="http://schemas.microsoft.com/office/powerpoint/2010/main" val="524845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11/11/2020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11/11/2020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11/11/2020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11/11/2020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11/11/2020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16.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17.xml"/><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jpeg"/></Relationships>
</file>

<file path=ppt/slides/_rels/slide1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9.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0.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1.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2.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3.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5.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6.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7.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jpeg"/></Relationships>
</file>

<file path=ppt/slides/_rels/slide1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9.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2.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3.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4.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6.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7.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0.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1.xml"/><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2.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3.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4.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5.xm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6.xml"/><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7.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png"/></Relationships>
</file>

<file path=ppt/slides/_rels/slide1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9.xml"/><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1.png"/><Relationship Id="rId7" Type="http://schemas.openxmlformats.org/officeDocument/2006/relationships/diagramColors" Target="../diagrams/colors18.xml"/><Relationship Id="rId2" Type="http://schemas.openxmlformats.org/officeDocument/2006/relationships/notesSlide" Target="../notesSlides/notesSlide150.xml"/><Relationship Id="rId1" Type="http://schemas.openxmlformats.org/officeDocument/2006/relationships/slideLayout" Target="../slideLayouts/slideLayout7.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 Id="rId9" Type="http://schemas.openxmlformats.org/officeDocument/2006/relationships/image" Target="../media/image3.jpeg"/></Relationships>
</file>

<file path=ppt/slides/_rels/slide152.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1.png"/><Relationship Id="rId7" Type="http://schemas.openxmlformats.org/officeDocument/2006/relationships/diagramColors" Target="../diagrams/colors19.xml"/><Relationship Id="rId2" Type="http://schemas.openxmlformats.org/officeDocument/2006/relationships/notesSlide" Target="../notesSlides/notesSlide151.xml"/><Relationship Id="rId1" Type="http://schemas.openxmlformats.org/officeDocument/2006/relationships/slideLayout" Target="../slideLayouts/slideLayout7.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 Id="rId9" Type="http://schemas.openxmlformats.org/officeDocument/2006/relationships/image" Target="../media/image3.jpeg"/></Relationships>
</file>

<file path=ppt/slides/_rels/slide1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2.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jpeg"/></Relationships>
</file>

<file path=ppt/slides/_rels/slide1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4.xml"/><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5.xml"/><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6.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7.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png"/></Relationships>
</file>

<file path=ppt/slides/_rels/slide1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9.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0.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2.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6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63.xml"/><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16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164.xml"/><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16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5.xml"/><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7.xml"/><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8.xml"/><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9.xml"/><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0.xml"/><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1.xml"/><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5.xml"/><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6.xml"/><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77.xml"/><Relationship Id="rId1" Type="http://schemas.openxmlformats.org/officeDocument/2006/relationships/slideLayout" Target="../slideLayouts/slideLayout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18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178.xml"/><Relationship Id="rId1" Type="http://schemas.openxmlformats.org/officeDocument/2006/relationships/slideLayout" Target="../slideLayouts/slideLayout7.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1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9.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0.xml"/><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1.xml"/><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3.jpeg"/></Relationships>
</file>

<file path=ppt/slides/_rels/slide48.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png"/><Relationship Id="rId7" Type="http://schemas.openxmlformats.org/officeDocument/2006/relationships/diagramColors" Target="../diagrams/colors8.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png"/><Relationship Id="rId7" Type="http://schemas.openxmlformats.org/officeDocument/2006/relationships/diagramColors" Target="../diagrams/colors11.xml"/><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3.jpeg"/></Relationships>
</file>

<file path=ppt/slides/_rels/slide86.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1.png"/><Relationship Id="rId7" Type="http://schemas.openxmlformats.org/officeDocument/2006/relationships/diagramColors" Target="../diagrams/colors12.xml"/><Relationship Id="rId2" Type="http://schemas.openxmlformats.org/officeDocument/2006/relationships/notesSlide" Target="../notesSlides/notesSlide85.xml"/><Relationship Id="rId1" Type="http://schemas.openxmlformats.org/officeDocument/2006/relationships/slideLayout" Target="../slideLayouts/slideLayout7.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 Id="rId9" Type="http://schemas.openxmlformats.org/officeDocument/2006/relationships/image" Target="../media/image3.jpeg"/></Relationships>
</file>

<file path=ppt/slides/_rels/slide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png"/><Relationship Id="rId7" Type="http://schemas.openxmlformats.org/officeDocument/2006/relationships/diagramColors" Target="../diagrams/colors13.xml"/><Relationship Id="rId2" Type="http://schemas.openxmlformats.org/officeDocument/2006/relationships/notesSlide" Target="../notesSlides/notesSlide89.xml"/><Relationship Id="rId1" Type="http://schemas.openxmlformats.org/officeDocument/2006/relationships/slideLayout" Target="../slideLayouts/slideLayout7.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 Id="rId9" Type="http://schemas.openxmlformats.org/officeDocument/2006/relationships/image" Target="../media/image3.jpeg"/></Relationships>
</file>

<file path=ppt/slides/_rels/slide91.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1.png"/><Relationship Id="rId7" Type="http://schemas.openxmlformats.org/officeDocument/2006/relationships/diagramColors" Target="../diagrams/colors14.xml"/><Relationship Id="rId2" Type="http://schemas.openxmlformats.org/officeDocument/2006/relationships/notesSlide" Target="../notesSlides/notesSlide90.xml"/><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 Id="rId9" Type="http://schemas.openxmlformats.org/officeDocument/2006/relationships/image" Target="../media/image3.jpeg"/></Relationships>
</file>

<file path=ppt/slides/_rels/slide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1.png"/><Relationship Id="rId7" Type="http://schemas.openxmlformats.org/officeDocument/2006/relationships/diagramColors" Target="../diagrams/colors15.xml"/><Relationship Id="rId2" Type="http://schemas.openxmlformats.org/officeDocument/2006/relationships/notesSlide" Target="../notesSlides/notesSlide93.xml"/><Relationship Id="rId1" Type="http://schemas.openxmlformats.org/officeDocument/2006/relationships/slideLayout" Target="../slideLayouts/slideLayout7.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a:solidFill>
                  <a:schemeClr val="tx2"/>
                </a:solidFill>
              </a:rPr>
              <a:t>Session 1.3</a:t>
            </a:r>
            <a:endParaRPr lang="en-GB" sz="3200" b="1" dirty="0">
              <a:solidFill>
                <a:schemeClr val="tx2"/>
              </a:solidFill>
            </a:endParaRPr>
          </a:p>
          <a:p>
            <a:pPr marL="0" indent="0" algn="ctr">
              <a:buFont typeface="Arial" charset="0"/>
              <a:buNone/>
              <a:defRPr/>
            </a:pPr>
            <a:r>
              <a:rPr lang="en-US" sz="3200" b="1" dirty="0">
                <a:solidFill>
                  <a:schemeClr val="tx2"/>
                </a:solidFill>
              </a:rPr>
              <a:t>Overview of Legal Basis of International Cooperation in Relation to Cybercrime and Electronic Evidence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Computer Data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493538"/>
          </a:xfrm>
          <a:prstGeom prst="rect">
            <a:avLst/>
          </a:prstGeom>
        </p:spPr>
        <p:txBody>
          <a:bodyPr wrap="square">
            <a:spAutoFit/>
          </a:bodyPr>
          <a:lstStyle/>
          <a:p>
            <a:pPr marL="342900" indent="-342900" algn="just">
              <a:buFont typeface="Wingdings" pitchFamily="2" charset="2"/>
              <a:buChar char="Ø"/>
            </a:pPr>
            <a:r>
              <a:rPr lang="en-US" sz="2200" dirty="0"/>
              <a:t>Computer data is any data that is in a form that can be directly processed by a computer system</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Computer data that can be automatically processed may be the target of the criminal offences defined in the Budapest Convention or the object of the application of the investigative measures defined by the Budapest Convention </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3139321"/>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computer data</a:t>
            </a:r>
            <a:r>
              <a:rPr lang="en-US" sz="2200" dirty="0"/>
              <a:t>" means any representation of facts, information or concepts in a form suitable for processing in a computer system, including a program suitable to cause a computer system to perform a function;</a:t>
            </a:r>
          </a:p>
        </p:txBody>
      </p:sp>
    </p:spTree>
    <p:extLst>
      <p:ext uri="{BB962C8B-B14F-4D97-AF65-F5344CB8AC3E}">
        <p14:creationId xmlns:p14="http://schemas.microsoft.com/office/powerpoint/2010/main" val="90662842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expeditious preservation of </a:t>
            </a:r>
            <a:r>
              <a:rPr lang="en-GB" sz="1520" b="1" dirty="0">
                <a:solidFill>
                  <a:srgbClr val="FF0000"/>
                </a:solidFill>
              </a:rPr>
              <a:t>specified computer data, including traffic data</a:t>
            </a:r>
            <a:r>
              <a:rPr lang="en-GB" sz="1520" dirty="0"/>
              <a:t>,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832092"/>
          </a:xfrm>
          <a:prstGeom prst="rect">
            <a:avLst/>
          </a:prstGeom>
        </p:spPr>
        <p:txBody>
          <a:bodyPr wrap="square">
            <a:spAutoFit/>
          </a:bodyPr>
          <a:lstStyle/>
          <a:p>
            <a:pPr marL="342900" indent="-342900" algn="just">
              <a:buFont typeface="Wingdings" pitchFamily="2" charset="2"/>
              <a:buChar char="ü"/>
            </a:pPr>
            <a:r>
              <a:rPr lang="en-GB" sz="2200" dirty="0"/>
              <a:t>Power extends to all computer data including:</a:t>
            </a:r>
          </a:p>
          <a:p>
            <a:pPr marL="800100" lvl="1" indent="-342900" algn="just">
              <a:buFont typeface="Wingdings" pitchFamily="2" charset="2"/>
              <a:buChar char="ü"/>
            </a:pPr>
            <a:r>
              <a:rPr lang="en-GB" sz="2200" dirty="0"/>
              <a:t>Business, health, personal or other records </a:t>
            </a:r>
          </a:p>
          <a:p>
            <a:pPr marL="800100" lvl="1" indent="-342900" algn="just">
              <a:buFont typeface="Wingdings" pitchFamily="2" charset="2"/>
              <a:buChar char="ü"/>
            </a:pPr>
            <a:r>
              <a:rPr lang="en-GB" sz="2200" dirty="0"/>
              <a:t>Traffic data</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en-GB" sz="2200" dirty="0"/>
              <a:t>Measures must be applied in relation to investigation of a particular case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Measure must be applied in relation to specified computer data (and not indiscriminate amounts of data)</a:t>
            </a:r>
          </a:p>
        </p:txBody>
      </p:sp>
    </p:spTree>
    <p:extLst>
      <p:ext uri="{BB962C8B-B14F-4D97-AF65-F5344CB8AC3E}">
        <p14:creationId xmlns:p14="http://schemas.microsoft.com/office/powerpoint/2010/main" val="112166761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expeditious preservation of specified computer data, including traffic data, that has been </a:t>
            </a:r>
            <a:r>
              <a:rPr lang="en-GB" sz="1520" b="1" dirty="0">
                <a:solidFill>
                  <a:srgbClr val="FF0000"/>
                </a:solidFill>
              </a:rPr>
              <a:t>stored by means of a computer system</a:t>
            </a:r>
            <a:r>
              <a:rPr lang="en-GB" sz="1520" dirty="0"/>
              <a:t>,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3477875"/>
          </a:xfrm>
          <a:prstGeom prst="rect">
            <a:avLst/>
          </a:prstGeom>
        </p:spPr>
        <p:txBody>
          <a:bodyPr wrap="square">
            <a:spAutoFit/>
          </a:bodyPr>
          <a:lstStyle/>
          <a:p>
            <a:pPr marL="342900" indent="-342900" algn="just">
              <a:buFont typeface="Wingdings" pitchFamily="2" charset="2"/>
              <a:buChar char="ü"/>
            </a:pPr>
            <a:r>
              <a:rPr lang="en-GB" sz="2200" dirty="0"/>
              <a:t>Preservation does not impose general data retention obligation</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Data sought to be preserved must:</a:t>
            </a:r>
          </a:p>
          <a:p>
            <a:pPr marL="800100" lvl="1" indent="-342900" algn="just">
              <a:buFont typeface="Wingdings" pitchFamily="2" charset="2"/>
              <a:buChar char="ü"/>
            </a:pPr>
            <a:r>
              <a:rPr lang="en-GB" sz="2200" dirty="0"/>
              <a:t>Already exist</a:t>
            </a:r>
          </a:p>
          <a:p>
            <a:pPr marL="800100" lvl="1" indent="-342900" algn="just">
              <a:buFont typeface="Wingdings" pitchFamily="2" charset="2"/>
              <a:buChar char="ü"/>
            </a:pPr>
            <a:r>
              <a:rPr lang="en-GB" sz="2200" dirty="0"/>
              <a:t>Already have been collected and stored in a computer system</a:t>
            </a:r>
          </a:p>
        </p:txBody>
      </p:sp>
    </p:spTree>
    <p:extLst>
      <p:ext uri="{BB962C8B-B14F-4D97-AF65-F5344CB8AC3E}">
        <p14:creationId xmlns:p14="http://schemas.microsoft.com/office/powerpoint/2010/main" val="27136173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a:t>
            </a:r>
            <a:r>
              <a:rPr lang="en-GB" sz="1520" b="1" dirty="0">
                <a:solidFill>
                  <a:srgbClr val="FF0000"/>
                </a:solidFill>
              </a:rPr>
              <a:t>grounds to believe that the computer data is particularly vulnerable to loss or modification</a:t>
            </a:r>
            <a:r>
              <a:rPr lang="en-GB" sz="1520" dirty="0"/>
              <a:t>.</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3816429"/>
          </a:xfrm>
          <a:prstGeom prst="rect">
            <a:avLst/>
          </a:prstGeom>
        </p:spPr>
        <p:txBody>
          <a:bodyPr wrap="square">
            <a:spAutoFit/>
          </a:bodyPr>
          <a:lstStyle/>
          <a:p>
            <a:pPr marL="342900" indent="-342900" algn="just">
              <a:buFont typeface="Wingdings" pitchFamily="2" charset="2"/>
              <a:buChar char="ü"/>
            </a:pPr>
            <a:r>
              <a:rPr lang="en-GB" sz="2200" dirty="0"/>
              <a:t>For preservation to be exercised, there must be grounds that the computer data is particularly vulnerable to loss or modification</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Examples:</a:t>
            </a:r>
          </a:p>
          <a:p>
            <a:pPr marL="800100" lvl="1" indent="-342900" algn="just">
              <a:buFont typeface="Wingdings" pitchFamily="2" charset="2"/>
              <a:buChar char="ü"/>
            </a:pPr>
            <a:r>
              <a:rPr lang="en-GB" sz="2200" dirty="0"/>
              <a:t>Data deletion policy</a:t>
            </a:r>
          </a:p>
          <a:p>
            <a:pPr marL="800100" lvl="1" indent="-342900" algn="just">
              <a:buFont typeface="Wingdings" pitchFamily="2" charset="2"/>
              <a:buChar char="ü"/>
            </a:pPr>
            <a:r>
              <a:rPr lang="en-GB" sz="2200" dirty="0"/>
              <a:t>Limited retention policy </a:t>
            </a:r>
          </a:p>
          <a:p>
            <a:pPr marL="800100" lvl="1" indent="-342900" algn="just">
              <a:buFont typeface="Wingdings" pitchFamily="2" charset="2"/>
              <a:buChar char="ü"/>
            </a:pPr>
            <a:r>
              <a:rPr lang="en-GB" sz="2200" dirty="0"/>
              <a:t>Insecure data storage </a:t>
            </a:r>
          </a:p>
          <a:p>
            <a:pPr marL="800100" lvl="1" indent="-342900" algn="just">
              <a:buFont typeface="Wingdings" pitchFamily="2" charset="2"/>
              <a:buChar char="ü"/>
            </a:pPr>
            <a:r>
              <a:rPr lang="en-GB" sz="2200" dirty="0"/>
              <a:t>Untrustworthy custodian </a:t>
            </a:r>
          </a:p>
        </p:txBody>
      </p:sp>
    </p:spTree>
    <p:extLst>
      <p:ext uri="{BB962C8B-B14F-4D97-AF65-F5344CB8AC3E}">
        <p14:creationId xmlns:p14="http://schemas.microsoft.com/office/powerpoint/2010/main" val="36608274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a:t>
            </a:r>
            <a:r>
              <a:rPr lang="en-US" sz="1520" b="1" dirty="0">
                <a:solidFill>
                  <a:srgbClr val="FF0000"/>
                </a:solidFill>
              </a:rPr>
              <a:t>possession or control</a:t>
            </a:r>
            <a:r>
              <a:rPr lang="en-US" sz="1520" dirty="0"/>
              <a:t>,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3970318"/>
          </a:xfrm>
          <a:prstGeom prst="rect">
            <a:avLst/>
          </a:prstGeom>
        </p:spPr>
        <p:txBody>
          <a:bodyPr wrap="square">
            <a:spAutoFit/>
          </a:bodyPr>
          <a:lstStyle/>
          <a:p>
            <a:pPr marL="342900" indent="-342900" algn="just">
              <a:buFont typeface="Wingdings" pitchFamily="2" charset="2"/>
              <a:buChar char="ü"/>
            </a:pPr>
            <a:r>
              <a:rPr lang="en-GB" sz="2100" dirty="0"/>
              <a:t>Person who is subject to a preservation order can either have:</a:t>
            </a:r>
          </a:p>
          <a:p>
            <a:pPr marL="800100" lvl="1" indent="-342900" algn="just">
              <a:buFont typeface="Wingdings" pitchFamily="2" charset="2"/>
              <a:buChar char="ü"/>
            </a:pPr>
            <a:r>
              <a:rPr lang="en-GB" sz="2100" dirty="0"/>
              <a:t>physical possession of data</a:t>
            </a:r>
          </a:p>
          <a:p>
            <a:pPr marL="800100" lvl="1" indent="-342900" algn="just">
              <a:buFont typeface="Wingdings" pitchFamily="2" charset="2"/>
              <a:buChar char="ü"/>
            </a:pPr>
            <a:r>
              <a:rPr lang="en-GB" sz="2100" dirty="0"/>
              <a:t>constructive possession of data (free control over its production)</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Control does not include technical ability to access remotely stored data not within legitimate control</a:t>
            </a:r>
          </a:p>
        </p:txBody>
      </p:sp>
    </p:spTree>
    <p:extLst>
      <p:ext uri="{BB962C8B-B14F-4D97-AF65-F5344CB8AC3E}">
        <p14:creationId xmlns:p14="http://schemas.microsoft.com/office/powerpoint/2010/main" val="9978773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921588"/>
            <a:ext cx="4476172" cy="570617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a:t>
            </a:r>
            <a:r>
              <a:rPr lang="en-US" sz="1520" b="1" dirty="0">
                <a:solidFill>
                  <a:srgbClr val="FF0000"/>
                </a:solidFill>
              </a:rPr>
              <a:t>period of time as long as necessary, up to a maximum of ninety days</a:t>
            </a:r>
            <a:r>
              <a:rPr lang="en-US" sz="1520" dirty="0"/>
              <a:t>, to enable the competent authorities to </a:t>
            </a:r>
            <a:r>
              <a:rPr lang="en-US" sz="1520" b="1" dirty="0">
                <a:solidFill>
                  <a:srgbClr val="FF0000"/>
                </a:solidFill>
              </a:rPr>
              <a:t>seek its disclosure</a:t>
            </a:r>
            <a:r>
              <a:rPr lang="en-US" sz="1520" dirty="0"/>
              <a:t>. A Party may provide for such an order to be </a:t>
            </a:r>
            <a:r>
              <a:rPr lang="en-US" sz="1520" b="1" dirty="0">
                <a:solidFill>
                  <a:srgbClr val="FF0000"/>
                </a:solidFill>
              </a:rPr>
              <a:t>subsequently renewed</a:t>
            </a:r>
            <a:r>
              <a:rPr lang="en-US" sz="1520" dirty="0"/>
              <a:t>.</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832092"/>
          </a:xfrm>
          <a:prstGeom prst="rect">
            <a:avLst/>
          </a:prstGeom>
        </p:spPr>
        <p:txBody>
          <a:bodyPr wrap="square">
            <a:spAutoFit/>
          </a:bodyPr>
          <a:lstStyle/>
          <a:p>
            <a:pPr marL="342900" indent="-342900" algn="just">
              <a:buFont typeface="Wingdings" pitchFamily="2" charset="2"/>
              <a:buChar char="ü"/>
            </a:pPr>
            <a:r>
              <a:rPr lang="en-GB" sz="2200" dirty="0"/>
              <a:t>Preservation is a temporary power to protect data while competent authorities seek:</a:t>
            </a:r>
          </a:p>
          <a:p>
            <a:pPr marL="800100" lvl="1" indent="-342900" algn="just">
              <a:buFont typeface="Wingdings" pitchFamily="2" charset="2"/>
              <a:buChar char="ü"/>
            </a:pPr>
            <a:r>
              <a:rPr lang="en-GB" sz="2200" dirty="0"/>
              <a:t>Production of data</a:t>
            </a:r>
          </a:p>
          <a:p>
            <a:pPr marL="800100" lvl="1" indent="-342900" algn="just">
              <a:buFont typeface="Wingdings" pitchFamily="2" charset="2"/>
              <a:buChar char="ü"/>
            </a:pPr>
            <a:r>
              <a:rPr lang="en-GB" sz="2200" dirty="0"/>
              <a:t>Search &amp; seizure of data</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en-GB" sz="2200" dirty="0"/>
              <a:t>Maximum time period for preservation order: 90 days (renewable)</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Preservation order should specify exact time period for preservation (cannot be indefinite)</a:t>
            </a:r>
          </a:p>
        </p:txBody>
      </p:sp>
    </p:spTree>
    <p:extLst>
      <p:ext uri="{BB962C8B-B14F-4D97-AF65-F5344CB8AC3E}">
        <p14:creationId xmlns:p14="http://schemas.microsoft.com/office/powerpoint/2010/main" val="171712102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2862322"/>
          </a:xfrm>
          <a:prstGeom prst="rect">
            <a:avLst/>
          </a:prstGeom>
        </p:spPr>
        <p:txBody>
          <a:bodyPr wrap="square">
            <a:spAutoFit/>
          </a:bodyPr>
          <a:lstStyle/>
          <a:p>
            <a:pPr marL="342900" indent="-342900" algn="just">
              <a:buFont typeface="Wingdings" pitchFamily="2" charset="2"/>
              <a:buChar char="Ø"/>
            </a:pPr>
            <a:r>
              <a:rPr lang="en-US" sz="2000" dirty="0"/>
              <a:t>3 Each Party shall adopt such legislative and other measures as may be necessary to oblige the custodian or other person who is to preserve the computer data to </a:t>
            </a:r>
            <a:r>
              <a:rPr lang="en-US" sz="2000" b="1" dirty="0">
                <a:solidFill>
                  <a:srgbClr val="FF0000"/>
                </a:solidFill>
              </a:rPr>
              <a:t>keep confidential the undertaking </a:t>
            </a:r>
            <a:r>
              <a:rPr lang="en-US" sz="2000" dirty="0"/>
              <a:t>of such procedures for the period of time provided for by its domestic law.</a:t>
            </a:r>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262979"/>
          </a:xfrm>
          <a:prstGeom prst="rect">
            <a:avLst/>
          </a:prstGeom>
        </p:spPr>
        <p:txBody>
          <a:bodyPr wrap="square">
            <a:spAutoFit/>
          </a:bodyPr>
          <a:lstStyle/>
          <a:p>
            <a:pPr marL="342900" indent="-342900" algn="just">
              <a:buFont typeface="Wingdings" pitchFamily="2" charset="2"/>
              <a:buChar char="ü"/>
            </a:pPr>
            <a:r>
              <a:rPr lang="en-US" sz="2100" dirty="0"/>
              <a:t>Preservation order may require person who is to preserve computer data to maintain confidentiality for a specific time period</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Purpose:</a:t>
            </a:r>
          </a:p>
          <a:p>
            <a:pPr marL="800100" lvl="1" indent="-342900" algn="just">
              <a:buFont typeface="Wingdings" pitchFamily="2" charset="2"/>
              <a:buChar char="ü"/>
            </a:pPr>
            <a:r>
              <a:rPr lang="en-US" sz="2100" dirty="0"/>
              <a:t>Suspects do not become aware of investigation </a:t>
            </a:r>
          </a:p>
          <a:p>
            <a:pPr marL="800100" lvl="1" indent="-342900" algn="just">
              <a:buFont typeface="Wingdings" pitchFamily="2" charset="2"/>
              <a:buChar char="ü"/>
            </a:pPr>
            <a:r>
              <a:rPr lang="en-US" sz="2100" dirty="0"/>
              <a:t>The right to privacy is protected </a:t>
            </a:r>
          </a:p>
          <a:p>
            <a:pPr marL="800100" lvl="1" indent="-342900" algn="just">
              <a:buFont typeface="Wingdings" pitchFamily="2" charset="2"/>
              <a:buChar char="ü"/>
            </a:pPr>
            <a:r>
              <a:rPr lang="en-US" sz="2100" dirty="0"/>
              <a:t>Preservation is preliminary measure </a:t>
            </a:r>
          </a:p>
          <a:p>
            <a:pPr marL="800100" lvl="1" indent="-342900" algn="just">
              <a:buFont typeface="Wingdings" pitchFamily="2" charset="2"/>
              <a:buChar char="ü"/>
            </a:pPr>
            <a:r>
              <a:rPr lang="en-US" sz="2100" dirty="0"/>
              <a:t>Prevents other persons attempting to tamper with or delete data</a:t>
            </a:r>
            <a:endParaRPr lang="en-GB" sz="2100" dirty="0"/>
          </a:p>
        </p:txBody>
      </p:sp>
    </p:spTree>
    <p:extLst>
      <p:ext uri="{BB962C8B-B14F-4D97-AF65-F5344CB8AC3E}">
        <p14:creationId xmlns:p14="http://schemas.microsoft.com/office/powerpoint/2010/main" val="70792988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17 – Expedited Preservation and Partial Disclosure of Traffic Data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586145"/>
          </a:xfrm>
          <a:prstGeom prst="rect">
            <a:avLst/>
          </a:prstGeom>
        </p:spPr>
        <p:txBody>
          <a:bodyPr wrap="square">
            <a:spAutoFit/>
          </a:bodyPr>
          <a:lstStyle/>
          <a:p>
            <a:pPr marL="342900" indent="-342900" algn="just">
              <a:buFont typeface="Wingdings" pitchFamily="2" charset="2"/>
              <a:buChar char="Ø"/>
            </a:pPr>
            <a:r>
              <a:rPr lang="en-US" sz="1700" dirty="0"/>
              <a:t>1 Each Party shall adopt, in respect of traffic data that is to be preserved under Article 16, such legislative and other measures as may be necessary to: </a:t>
            </a:r>
          </a:p>
          <a:p>
            <a:pPr lvl="1" algn="just"/>
            <a:r>
              <a:rPr lang="en-US" sz="1700" dirty="0"/>
              <a:t>a ensure that such expeditious preservation of traffic data is available </a:t>
            </a:r>
            <a:r>
              <a:rPr lang="en-US" sz="1700" b="1" dirty="0">
                <a:solidFill>
                  <a:srgbClr val="FF0000"/>
                </a:solidFill>
              </a:rPr>
              <a:t>regardless of whether one or more service providers were involved in the transmission of that communication</a:t>
            </a:r>
            <a:r>
              <a:rPr lang="en-US" sz="1700" dirty="0"/>
              <a:t>; and </a:t>
            </a:r>
          </a:p>
          <a:p>
            <a:pPr lvl="1" algn="just"/>
            <a:r>
              <a:rPr lang="en-US" sz="1700" dirty="0"/>
              <a:t>b ensure the expeditious disclosure to the Party’s competent authority, or a person designated by that authority, of a sufficient amount of traffic data to enable the Party to identify the service providers and the path through which the communication was transmitted.</a:t>
            </a:r>
          </a:p>
          <a:p>
            <a:pPr lvl="1" algn="just"/>
            <a:endParaRPr lang="en-US" sz="1700" dirty="0"/>
          </a:p>
          <a:p>
            <a:pPr marL="342900" indent="-342900" algn="just">
              <a:buFont typeface="Wingdings" panose="05000000000000000000" pitchFamily="2" charset="2"/>
              <a:buChar char="Ø"/>
            </a:pPr>
            <a:r>
              <a:rPr lang="en-US" sz="1700" dirty="0"/>
              <a:t>2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078313"/>
          </a:xfrm>
          <a:prstGeom prst="rect">
            <a:avLst/>
          </a:prstGeom>
        </p:spPr>
        <p:txBody>
          <a:bodyPr wrap="square">
            <a:spAutoFit/>
          </a:bodyPr>
          <a:lstStyle/>
          <a:p>
            <a:pPr marL="342900" indent="-342900" algn="just">
              <a:buFont typeface="Wingdings" pitchFamily="2" charset="2"/>
              <a:buChar char="ü"/>
            </a:pPr>
            <a:r>
              <a:rPr lang="en-US" dirty="0"/>
              <a:t>Multiple service providers are usually involved in transmissions of communications </a:t>
            </a:r>
          </a:p>
          <a:p>
            <a:pPr marL="342900" indent="-342900" algn="just">
              <a:buFont typeface="Wingdings" pitchFamily="2" charset="2"/>
              <a:buChar char="ü"/>
            </a:pPr>
            <a:endParaRPr lang="en-US" dirty="0"/>
          </a:p>
          <a:p>
            <a:pPr marL="342900" indent="-342900" algn="just">
              <a:buFont typeface="Wingdings" pitchFamily="2" charset="2"/>
              <a:buChar char="ü"/>
            </a:pPr>
            <a:r>
              <a:rPr lang="en-US" dirty="0"/>
              <a:t>Traffic data is often shared between service providers for commercial, security or technical purposes </a:t>
            </a:r>
          </a:p>
          <a:p>
            <a:pPr marL="342900" indent="-342900" algn="just">
              <a:buFont typeface="Wingdings" pitchFamily="2" charset="2"/>
              <a:buChar char="ü"/>
            </a:pPr>
            <a:endParaRPr lang="en-US" dirty="0"/>
          </a:p>
          <a:p>
            <a:pPr marL="342900" indent="-342900" algn="just">
              <a:buFont typeface="Wingdings" pitchFamily="2" charset="2"/>
              <a:buChar char="ü"/>
            </a:pPr>
            <a:r>
              <a:rPr lang="en-US" dirty="0"/>
              <a:t>Usually no single service provider possesses enough crucial traffic data to determine source &amp; destination of a communication (each service provider has part of the puzzle)</a:t>
            </a:r>
          </a:p>
          <a:p>
            <a:pPr marL="342900" indent="-342900" algn="just">
              <a:buFont typeface="Wingdings" pitchFamily="2" charset="2"/>
              <a:buChar char="ü"/>
            </a:pPr>
            <a:endParaRPr lang="en-US" dirty="0"/>
          </a:p>
          <a:p>
            <a:pPr marL="342900" indent="-342900" algn="just">
              <a:buFont typeface="Wingdings" pitchFamily="2" charset="2"/>
              <a:buChar char="ü"/>
            </a:pPr>
            <a:r>
              <a:rPr lang="en-US" dirty="0"/>
              <a:t>Parties may serve separate orders on each service provider or single order that is served sequentially as each next service provider is identified</a:t>
            </a:r>
          </a:p>
        </p:txBody>
      </p:sp>
    </p:spTree>
    <p:extLst>
      <p:ext uri="{BB962C8B-B14F-4D97-AF65-F5344CB8AC3E}">
        <p14:creationId xmlns:p14="http://schemas.microsoft.com/office/powerpoint/2010/main" val="222773409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17 – Expedited Preservation and Partial Disclosure of Traffic Data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553828"/>
          </a:xfrm>
          <a:prstGeom prst="rect">
            <a:avLst/>
          </a:prstGeom>
        </p:spPr>
        <p:txBody>
          <a:bodyPr wrap="square">
            <a:spAutoFit/>
          </a:bodyPr>
          <a:lstStyle/>
          <a:p>
            <a:pPr marL="342900" indent="-342900" algn="just">
              <a:buFont typeface="Wingdings" pitchFamily="2" charset="2"/>
              <a:buChar char="Ø"/>
            </a:pPr>
            <a:r>
              <a:rPr lang="en-US" sz="1690" dirty="0"/>
              <a:t>1 Each Party shall adopt, in respect of traffic data that is to be preserved under Article 16, such legislative and other measures as may be necessary to: </a:t>
            </a:r>
          </a:p>
          <a:p>
            <a:pPr lvl="1" algn="just"/>
            <a:r>
              <a:rPr lang="en-US" sz="1690" dirty="0"/>
              <a:t>a ensure that such expeditious preservation of traffic data is available regardless of whether one or more service providers were involved in the transmission of that communication; and </a:t>
            </a:r>
          </a:p>
          <a:p>
            <a:pPr lvl="1" algn="just"/>
            <a:r>
              <a:rPr lang="en-US" sz="1690" dirty="0"/>
              <a:t>b ensure the </a:t>
            </a:r>
            <a:r>
              <a:rPr lang="en-US" sz="1690" b="1" dirty="0">
                <a:solidFill>
                  <a:srgbClr val="FF0000"/>
                </a:solidFill>
              </a:rPr>
              <a:t>expeditious disclosure </a:t>
            </a:r>
            <a:r>
              <a:rPr lang="en-US" sz="1690" dirty="0"/>
              <a:t>to the Party’s competent authority, or a person designated by that authority, of a </a:t>
            </a:r>
            <a:r>
              <a:rPr lang="en-US" sz="1690" b="1" dirty="0">
                <a:solidFill>
                  <a:srgbClr val="FF0000"/>
                </a:solidFill>
              </a:rPr>
              <a:t>sufficient amount of traffic data to </a:t>
            </a:r>
            <a:r>
              <a:rPr lang="en-US" sz="1690" dirty="0"/>
              <a:t>enable the Party to </a:t>
            </a:r>
            <a:r>
              <a:rPr lang="en-US" sz="1690" b="1" dirty="0">
                <a:solidFill>
                  <a:srgbClr val="FF0000"/>
                </a:solidFill>
              </a:rPr>
              <a:t>identify the service providers and the path </a:t>
            </a:r>
            <a:r>
              <a:rPr lang="en-US" sz="1690" dirty="0"/>
              <a:t>through which the communication was transmitted.</a:t>
            </a:r>
          </a:p>
          <a:p>
            <a:pPr lvl="1" algn="just"/>
            <a:endParaRPr lang="en-US" sz="1690" dirty="0"/>
          </a:p>
          <a:p>
            <a:pPr marL="342900" indent="-342900" algn="just">
              <a:buFont typeface="Wingdings" panose="05000000000000000000" pitchFamily="2" charset="2"/>
              <a:buChar char="Ø"/>
            </a:pPr>
            <a:r>
              <a:rPr lang="en-US" sz="1690" dirty="0"/>
              <a:t>2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939814"/>
          </a:xfrm>
          <a:prstGeom prst="rect">
            <a:avLst/>
          </a:prstGeom>
        </p:spPr>
        <p:txBody>
          <a:bodyPr wrap="square">
            <a:spAutoFit/>
          </a:bodyPr>
          <a:lstStyle/>
          <a:p>
            <a:pPr marL="342900" indent="-342900" algn="just">
              <a:buFont typeface="Wingdings" pitchFamily="2" charset="2"/>
              <a:buChar char="ü"/>
            </a:pPr>
            <a:r>
              <a:rPr lang="en-US" sz="2100" dirty="0"/>
              <a:t>This power does not merely provide for preservation</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It also requires expeditious disclosure of enough traffic data to identify other service providers involved in the transmission of a communication and the path of the communication</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Purpose is to enable identification of all service providers so that appropriate procedural measures can be undertaken </a:t>
            </a:r>
            <a:endParaRPr lang="en-GB" sz="2100" dirty="0"/>
          </a:p>
        </p:txBody>
      </p:sp>
    </p:spTree>
    <p:extLst>
      <p:ext uri="{BB962C8B-B14F-4D97-AF65-F5344CB8AC3E}">
        <p14:creationId xmlns:p14="http://schemas.microsoft.com/office/powerpoint/2010/main" val="280679674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3">
            <a:extLst>
              <a:ext uri="{FF2B5EF4-FFF2-40B4-BE49-F238E27FC236}">
                <a16:creationId xmlns:a16="http://schemas.microsoft.com/office/drawing/2014/main" id="{E7CDF275-D7EF-44BD-A16E-17251EE6E430}"/>
              </a:ext>
            </a:extLst>
          </p:cNvPr>
          <p:cNvSpPr txBox="1">
            <a:spLocks/>
          </p:cNvSpPr>
          <p:nvPr/>
        </p:nvSpPr>
        <p:spPr bwMode="auto">
          <a:xfrm>
            <a:off x="348345" y="1110343"/>
            <a:ext cx="8364582" cy="5290452"/>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Production Orders</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18 – Budapest Convention)</a:t>
            </a:r>
          </a:p>
          <a:p>
            <a:pPr algn="ctr" eaLnBrk="1" hangingPunct="1">
              <a:lnSpc>
                <a:spcPct val="80000"/>
              </a:lnSpc>
              <a:spcBef>
                <a:spcPts val="600"/>
              </a:spcBef>
              <a:spcAft>
                <a:spcPts val="1200"/>
              </a:spcAft>
              <a:defRPr/>
            </a:pPr>
            <a:r>
              <a:rPr lang="en-GB" altLang="sr-Latn-RS" sz="2400" i="1" dirty="0">
                <a:ea typeface="ＭＳ Ｐゴシック" pitchFamily="34" charset="-128"/>
              </a:rPr>
              <a:t>Also very innovative</a:t>
            </a:r>
          </a:p>
          <a:p>
            <a:pPr marL="539750" defTabSz="365125" eaLnBrk="1" hangingPunct="1">
              <a:lnSpc>
                <a:spcPct val="80000"/>
              </a:lnSpc>
              <a:spcBef>
                <a:spcPts val="600"/>
              </a:spcBef>
              <a:spcAft>
                <a:spcPts val="1200"/>
              </a:spcAft>
              <a:defRPr/>
            </a:pPr>
            <a:r>
              <a:rPr lang="en-GB" altLang="sr-Latn-RS" sz="2000" i="1" dirty="0">
                <a:ea typeface="ＭＳ Ｐゴシック" pitchFamily="34" charset="-128"/>
              </a:rPr>
              <a:t>To empower law enforcement authorities to issue production orders </a:t>
            </a:r>
          </a:p>
          <a:p>
            <a:pPr marL="539750" defTabSz="365125" eaLnBrk="1" hangingPunct="1">
              <a:lnSpc>
                <a:spcPct val="80000"/>
              </a:lnSpc>
              <a:spcBef>
                <a:spcPts val="600"/>
              </a:spcBef>
              <a:spcAft>
                <a:spcPts val="1200"/>
              </a:spcAft>
              <a:defRPr/>
            </a:pPr>
            <a:r>
              <a:rPr lang="en-GB" altLang="sr-Latn-RS" sz="2000" i="1" dirty="0">
                <a:ea typeface="ＭＳ Ｐゴシック" pitchFamily="34" charset="-128"/>
              </a:rPr>
              <a:t>This order can be issued by law enforcement agencies to individuals and to Service Providers</a:t>
            </a:r>
          </a:p>
          <a:p>
            <a:pPr marL="539750" defTabSz="365125" eaLnBrk="1" hangingPunct="1">
              <a:lnSpc>
                <a:spcPct val="80000"/>
              </a:lnSpc>
              <a:spcBef>
                <a:spcPts val="600"/>
              </a:spcBef>
              <a:spcAft>
                <a:spcPts val="1200"/>
              </a:spcAft>
              <a:defRPr/>
            </a:pPr>
            <a:r>
              <a:rPr lang="en-GB" altLang="sr-Latn-RS" sz="2000" i="1" dirty="0">
                <a:ea typeface="ＭＳ Ｐゴシック" pitchFamily="34" charset="-128"/>
              </a:rPr>
              <a:t>Order to provide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data stored in a computer system under their responsibilities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subscriber information</a:t>
            </a:r>
          </a:p>
          <a:p>
            <a:pPr marL="539750" defTabSz="365125" eaLnBrk="1" hangingPunct="1">
              <a:lnSpc>
                <a:spcPct val="80000"/>
              </a:lnSpc>
              <a:spcBef>
                <a:spcPts val="600"/>
              </a:spcBef>
              <a:spcAft>
                <a:spcPts val="1200"/>
              </a:spcAft>
              <a:defRPr/>
            </a:pPr>
            <a:r>
              <a:rPr lang="en-GB" altLang="sr-Latn-RS" sz="2000" i="1" dirty="0">
                <a:ea typeface="ＭＳ Ｐゴシック" pitchFamily="34" charset="-128"/>
              </a:rPr>
              <a:t>Production order must specify the nature and extent of the required data </a:t>
            </a:r>
          </a:p>
          <a:p>
            <a:pPr marL="539750" defTabSz="365125" eaLnBrk="1" hangingPunct="1">
              <a:lnSpc>
                <a:spcPct val="80000"/>
              </a:lnSpc>
              <a:spcBef>
                <a:spcPts val="600"/>
              </a:spcBef>
              <a:spcAft>
                <a:spcPts val="1200"/>
              </a:spcAft>
              <a:defRPr/>
            </a:pPr>
            <a:r>
              <a:rPr lang="en-GB" altLang="sr-Latn-RS" sz="2000" i="1" dirty="0">
                <a:ea typeface="ＭＳ Ｐゴシック" pitchFamily="34" charset="-128"/>
              </a:rPr>
              <a:t>The data required by the investigation must be previously determined</a:t>
            </a:r>
          </a:p>
        </p:txBody>
      </p:sp>
    </p:spTree>
    <p:extLst>
      <p:ext uri="{BB962C8B-B14F-4D97-AF65-F5344CB8AC3E}">
        <p14:creationId xmlns:p14="http://schemas.microsoft.com/office/powerpoint/2010/main" val="321551113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a:t>
            </a:r>
            <a:r>
              <a:rPr lang="en-US" sz="1900" b="1" dirty="0">
                <a:solidFill>
                  <a:srgbClr val="FF0000"/>
                </a:solidFill>
              </a:rPr>
              <a:t>person in its territory </a:t>
            </a:r>
            <a:r>
              <a:rPr lang="en-US" sz="1900" dirty="0"/>
              <a:t>to submit specified computer data in that person’s possession or control, which is stored in a computer system or a computer-data storage medium; and </a:t>
            </a:r>
          </a:p>
          <a:p>
            <a:pPr lvl="1"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777273" y="1276964"/>
            <a:ext cx="4245183" cy="1708160"/>
          </a:xfrm>
          <a:prstGeom prst="rect">
            <a:avLst/>
          </a:prstGeom>
        </p:spPr>
        <p:txBody>
          <a:bodyPr wrap="square">
            <a:spAutoFit/>
          </a:bodyPr>
          <a:lstStyle/>
          <a:p>
            <a:pPr marL="342900" indent="-342900" algn="just">
              <a:buFont typeface="Wingdings" pitchFamily="2" charset="2"/>
              <a:buChar char="ü"/>
            </a:pPr>
            <a:r>
              <a:rPr lang="en-GB" sz="2100" dirty="0"/>
              <a:t>Any person in territory (including service provider)</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Location of data is not relevant</a:t>
            </a:r>
          </a:p>
          <a:p>
            <a:pPr marL="342900" indent="-342900" algn="just">
              <a:buFont typeface="Wingdings" pitchFamily="2" charset="2"/>
              <a:buChar char="ü"/>
            </a:pPr>
            <a:endParaRPr lang="en-GB" sz="2100" dirty="0"/>
          </a:p>
        </p:txBody>
      </p:sp>
    </p:spTree>
    <p:extLst>
      <p:ext uri="{BB962C8B-B14F-4D97-AF65-F5344CB8AC3E}">
        <p14:creationId xmlns:p14="http://schemas.microsoft.com/office/powerpoint/2010/main" val="1877170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Service Provider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154984"/>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communication or related data processing services (e.g. hosting and caching providers)</a:t>
            </a:r>
          </a:p>
          <a:p>
            <a:pPr marL="800100" lvl="1" indent="-342900">
              <a:buFont typeface="Wingdings" pitchFamily="2" charset="2"/>
              <a:buChar char="Ø"/>
            </a:pPr>
            <a:r>
              <a:rPr lang="en-US" sz="2200" dirty="0"/>
              <a:t>private &amp; public entities</a:t>
            </a:r>
          </a:p>
          <a:p>
            <a:pPr marL="800100" lvl="1" indent="-342900">
              <a:buFont typeface="Wingdings" pitchFamily="2" charset="2"/>
              <a:buChar char="Ø"/>
            </a:pPr>
            <a:r>
              <a:rPr lang="en-US" sz="2200" dirty="0"/>
              <a:t>free or paid services</a:t>
            </a:r>
          </a:p>
          <a:p>
            <a:pPr marL="800100" lvl="1" indent="-342900">
              <a:buFont typeface="Wingdings" pitchFamily="2" charset="2"/>
              <a:buChar char="Ø"/>
            </a:pPr>
            <a:r>
              <a:rPr lang="en-US" sz="2200" dirty="0"/>
              <a:t>provision to closed group or public</a:t>
            </a:r>
          </a:p>
          <a:p>
            <a:pPr marL="342900" indent="-342900">
              <a:buFont typeface="Wingdings" pitchFamily="2" charset="2"/>
              <a:buChar char="Ø"/>
            </a:pPr>
            <a:endParaRPr lang="en-US" sz="2200" dirty="0"/>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providers</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3816429"/>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service provider</a:t>
            </a:r>
            <a:r>
              <a:rPr lang="en-US" sz="2200" dirty="0"/>
              <a:t>" means: </a:t>
            </a:r>
          </a:p>
          <a:p>
            <a:pPr algn="just"/>
            <a:r>
              <a:rPr lang="en-US" sz="2200" dirty="0"/>
              <a:t>i any public or private entity that provides to users of its service the ability to communicate by means of a computer system, and </a:t>
            </a:r>
          </a:p>
          <a:p>
            <a:pPr algn="just"/>
            <a:r>
              <a:rPr lang="en-US" sz="2200" dirty="0"/>
              <a:t>ii any other entity that processes or stores computer data on behalf of such communication service or users of such service.</a:t>
            </a:r>
          </a:p>
        </p:txBody>
      </p:sp>
    </p:spTree>
    <p:extLst>
      <p:ext uri="{BB962C8B-B14F-4D97-AF65-F5344CB8AC3E}">
        <p14:creationId xmlns:p14="http://schemas.microsoft.com/office/powerpoint/2010/main" val="366621774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a:t>
            </a:r>
            <a:r>
              <a:rPr lang="en-US" sz="1900" b="1" dirty="0">
                <a:solidFill>
                  <a:srgbClr val="FF0000"/>
                </a:solidFill>
              </a:rPr>
              <a:t>specified computer data </a:t>
            </a:r>
            <a:r>
              <a:rPr lang="en-US" sz="1900" dirty="0"/>
              <a:t>in that person’s possession or control, which is stored in a computer system or a computer-data storage medium; and </a:t>
            </a:r>
          </a:p>
          <a:p>
            <a:pPr lvl="1"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777273" y="1276964"/>
            <a:ext cx="4245183" cy="4816703"/>
          </a:xfrm>
          <a:prstGeom prst="rect">
            <a:avLst/>
          </a:prstGeom>
        </p:spPr>
        <p:txBody>
          <a:bodyPr wrap="square">
            <a:spAutoFit/>
          </a:bodyPr>
          <a:lstStyle/>
          <a:p>
            <a:pPr marL="342900" indent="-342900" algn="just">
              <a:buFont typeface="Wingdings" pitchFamily="2" charset="2"/>
              <a:buChar char="ü"/>
            </a:pPr>
            <a:r>
              <a:rPr lang="en-GB" sz="2100" dirty="0"/>
              <a:t>Relates to all computer data (traffic content or other computer data)</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Order must specify computer data (cannot be indiscriminate) </a:t>
            </a:r>
          </a:p>
          <a:p>
            <a:pPr marL="800100" lvl="1" indent="-342900" algn="just">
              <a:buFont typeface="Wingdings" pitchFamily="2" charset="2"/>
              <a:buChar char="ü"/>
            </a:pPr>
            <a:r>
              <a:rPr lang="en-GB" sz="2100" dirty="0"/>
              <a:t>Allowed: </a:t>
            </a:r>
            <a:r>
              <a:rPr lang="en-US" sz="2000" dirty="0"/>
              <a:t>Ordering production of email address associated with a particular name</a:t>
            </a:r>
          </a:p>
          <a:p>
            <a:pPr marL="800100" lvl="1" indent="-342900" algn="just">
              <a:buFont typeface="Wingdings" pitchFamily="2" charset="2"/>
              <a:buChar char="ü"/>
            </a:pPr>
            <a:r>
              <a:rPr lang="en-US" sz="2000" dirty="0"/>
              <a:t>Not allowed: Ordering production of all email communications during last three years associated with a particular name</a:t>
            </a:r>
          </a:p>
        </p:txBody>
      </p:sp>
    </p:spTree>
    <p:extLst>
      <p:ext uri="{BB962C8B-B14F-4D97-AF65-F5344CB8AC3E}">
        <p14:creationId xmlns:p14="http://schemas.microsoft.com/office/powerpoint/2010/main" val="70697078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a:t>
            </a:r>
            <a:r>
              <a:rPr lang="en-US" sz="1900" b="1" dirty="0">
                <a:solidFill>
                  <a:srgbClr val="FF0000"/>
                </a:solidFill>
              </a:rPr>
              <a:t>possession or control</a:t>
            </a:r>
            <a:r>
              <a:rPr lang="en-US" sz="1900" dirty="0"/>
              <a:t>, which is stored in a computer system or a computer-data storage medium; and </a:t>
            </a:r>
          </a:p>
          <a:p>
            <a:pPr lvl="1"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414945" cy="4939814"/>
          </a:xfrm>
          <a:prstGeom prst="rect">
            <a:avLst/>
          </a:prstGeom>
        </p:spPr>
        <p:txBody>
          <a:bodyPr wrap="square">
            <a:spAutoFit/>
          </a:bodyPr>
          <a:lstStyle/>
          <a:p>
            <a:pPr marL="342900" indent="-342900" algn="just">
              <a:buFont typeface="Wingdings" pitchFamily="2" charset="2"/>
              <a:buChar char="ü"/>
            </a:pPr>
            <a:r>
              <a:rPr lang="en-GB" sz="2100" dirty="0"/>
              <a:t>Service provider can either have:</a:t>
            </a:r>
          </a:p>
          <a:p>
            <a:pPr marL="800100" lvl="1" indent="-342900" algn="just">
              <a:buFont typeface="Wingdings" pitchFamily="2" charset="2"/>
              <a:buChar char="ü"/>
            </a:pPr>
            <a:r>
              <a:rPr lang="en-GB" sz="2100" dirty="0"/>
              <a:t>physical possession</a:t>
            </a:r>
          </a:p>
          <a:p>
            <a:pPr marL="800100" lvl="1" indent="-342900" algn="just">
              <a:buFont typeface="Wingdings" pitchFamily="2" charset="2"/>
              <a:buChar char="ü"/>
            </a:pPr>
            <a:r>
              <a:rPr lang="en-GB" sz="2100" dirty="0"/>
              <a:t>constructive possession (free control over its production)</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Local of data irrelevant as long as controlled by service provider in territory </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Control does not include technical ability to access remotely stored data not within legitimate control</a:t>
            </a:r>
          </a:p>
        </p:txBody>
      </p:sp>
    </p:spTree>
    <p:extLst>
      <p:ext uri="{BB962C8B-B14F-4D97-AF65-F5344CB8AC3E}">
        <p14:creationId xmlns:p14="http://schemas.microsoft.com/office/powerpoint/2010/main" val="51767460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possession or control, which is </a:t>
            </a:r>
            <a:r>
              <a:rPr lang="en-US" sz="1900" b="1" dirty="0">
                <a:solidFill>
                  <a:srgbClr val="FF0000"/>
                </a:solidFill>
              </a:rPr>
              <a:t>stored in a computer system or a computer-data storage medium</a:t>
            </a:r>
            <a:r>
              <a:rPr lang="en-US" sz="1900" dirty="0"/>
              <a:t>; and </a:t>
            </a:r>
          </a:p>
          <a:p>
            <a:pPr lvl="1" algn="just"/>
            <a:r>
              <a:rPr lang="en-US" sz="19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276964"/>
            <a:ext cx="4284562" cy="2123658"/>
          </a:xfrm>
          <a:prstGeom prst="rect">
            <a:avLst/>
          </a:prstGeom>
        </p:spPr>
        <p:txBody>
          <a:bodyPr wrap="square">
            <a:spAutoFit/>
          </a:bodyPr>
          <a:lstStyle/>
          <a:p>
            <a:pPr marL="342900" indent="-342900" algn="just">
              <a:buFont typeface="Wingdings" pitchFamily="2" charset="2"/>
              <a:buChar char="ü"/>
            </a:pPr>
            <a:r>
              <a:rPr lang="en-GB" sz="2200" dirty="0"/>
              <a:t>Power only relates to stored (existing) data</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Does not impose data retention obligation </a:t>
            </a:r>
          </a:p>
          <a:p>
            <a:pPr algn="just"/>
            <a:endParaRPr lang="en-GB" sz="2200" dirty="0"/>
          </a:p>
        </p:txBody>
      </p:sp>
    </p:spTree>
    <p:extLst>
      <p:ext uri="{BB962C8B-B14F-4D97-AF65-F5344CB8AC3E}">
        <p14:creationId xmlns:p14="http://schemas.microsoft.com/office/powerpoint/2010/main" val="198771157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lvl="1" algn="just"/>
            <a:r>
              <a:rPr lang="en-US" sz="1900" dirty="0"/>
              <a:t>b a service provider </a:t>
            </a:r>
            <a:r>
              <a:rPr lang="en-US" sz="1900" b="1" dirty="0">
                <a:solidFill>
                  <a:srgbClr val="FF0000"/>
                </a:solidFill>
              </a:rPr>
              <a:t>offering its services in the territory</a:t>
            </a:r>
            <a:r>
              <a:rPr lang="en-US" sz="1900" dirty="0"/>
              <a:t>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139969"/>
            <a:ext cx="4414946" cy="5324535"/>
          </a:xfrm>
          <a:prstGeom prst="rect">
            <a:avLst/>
          </a:prstGeom>
        </p:spPr>
        <p:txBody>
          <a:bodyPr wrap="square">
            <a:spAutoFit/>
          </a:bodyPr>
          <a:lstStyle/>
          <a:p>
            <a:pPr marL="342900" indent="-342900" algn="just">
              <a:buFont typeface="Wingdings" pitchFamily="2" charset="2"/>
              <a:buChar char="ü"/>
            </a:pPr>
            <a:r>
              <a:rPr lang="en-US" sz="1700" dirty="0">
                <a:cs typeface="Arial" panose="020B0604020202020204" pitchFamily="34" charset="0"/>
              </a:rPr>
              <a:t>The service provider does not have to be located in territory as long as it is “offering its services” in the territory</a:t>
            </a:r>
          </a:p>
          <a:p>
            <a:pPr marL="342900" indent="-342900" algn="just">
              <a:buFont typeface="Wingdings" pitchFamily="2" charset="2"/>
              <a:buChar char="ü"/>
            </a:pPr>
            <a:r>
              <a:rPr lang="en-US" sz="1700" dirty="0">
                <a:cs typeface="Arial" panose="020B0604020202020204" pitchFamily="34" charset="0"/>
              </a:rPr>
              <a:t>This could be established if:</a:t>
            </a:r>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en-US" sz="1700" dirty="0">
                <a:cs typeface="Arial" panose="020B0604020202020204" pitchFamily="34" charset="0"/>
              </a:rPr>
              <a:t>The service provider enables persons to subscribe to its services in territory (e.g. does not block services); and</a:t>
            </a:r>
          </a:p>
          <a:p>
            <a:pPr marL="800100" lvl="1" indent="-342900" algn="just">
              <a:buFont typeface="Wingdings" pitchFamily="2" charset="2"/>
              <a:buChar char="ü"/>
            </a:pPr>
            <a:r>
              <a:rPr lang="en-US" sz="1700" dirty="0">
                <a:cs typeface="Arial" panose="020B0604020202020204" pitchFamily="34" charset="0"/>
              </a:rPr>
              <a:t>The service provider has established real and  substantial connection to the Party - e.g.:</a:t>
            </a:r>
          </a:p>
          <a:p>
            <a:pPr marL="1257300" lvl="2" indent="-342900" algn="just">
              <a:buFont typeface="Wingdings" pitchFamily="2" charset="2"/>
              <a:buChar char="ü"/>
            </a:pPr>
            <a:r>
              <a:rPr lang="en-US" sz="1700" dirty="0">
                <a:cs typeface="Arial" panose="020B0604020202020204" pitchFamily="34" charset="0"/>
              </a:rPr>
              <a:t>Local advertising and local language advertising</a:t>
            </a:r>
          </a:p>
          <a:p>
            <a:pPr marL="1257300" lvl="2" indent="-342900" algn="just">
              <a:buFont typeface="Wingdings" pitchFamily="2" charset="2"/>
              <a:buChar char="ü"/>
            </a:pPr>
            <a:r>
              <a:rPr lang="en-US" sz="1700" dirty="0">
                <a:cs typeface="Arial" panose="020B0604020202020204" pitchFamily="34" charset="0"/>
              </a:rPr>
              <a:t>Using local subscriber information or associated traffic data in course of its activities</a:t>
            </a:r>
          </a:p>
          <a:p>
            <a:pPr marL="1257300" lvl="2" indent="-342900" algn="just">
              <a:buFont typeface="Wingdings" pitchFamily="2" charset="2"/>
              <a:buChar char="ü"/>
            </a:pPr>
            <a:r>
              <a:rPr lang="en-US" sz="1700" dirty="0">
                <a:cs typeface="Arial" panose="020B0604020202020204" pitchFamily="34" charset="0"/>
              </a:rPr>
              <a:t>Interacts with local subscribers</a:t>
            </a:r>
          </a:p>
          <a:p>
            <a:pPr marL="1257300" lvl="2" indent="-342900" algn="just">
              <a:buFont typeface="Wingdings" pitchFamily="2" charset="2"/>
              <a:buChar char="ü"/>
            </a:pPr>
            <a:r>
              <a:rPr lang="en-US" sz="1700" dirty="0">
                <a:cs typeface="Arial" panose="020B0604020202020204" pitchFamily="34" charset="0"/>
              </a:rPr>
              <a:t>Is otherwise considered established locally</a:t>
            </a:r>
          </a:p>
        </p:txBody>
      </p:sp>
    </p:spTree>
    <p:extLst>
      <p:ext uri="{BB962C8B-B14F-4D97-AF65-F5344CB8AC3E}">
        <p14:creationId xmlns:p14="http://schemas.microsoft.com/office/powerpoint/2010/main" val="182671407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lvl="1" algn="just"/>
            <a:r>
              <a:rPr lang="en-US" sz="1900" dirty="0"/>
              <a:t>b a service provider offering its services in the territory of the Party to </a:t>
            </a:r>
            <a:r>
              <a:rPr lang="en-US" sz="1900" b="1" dirty="0">
                <a:solidFill>
                  <a:srgbClr val="FF0000"/>
                </a:solidFill>
              </a:rPr>
              <a:t>submit subscriber information </a:t>
            </a:r>
            <a:r>
              <a:rPr lang="en-US" sz="1900" dirty="0"/>
              <a:t>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139969"/>
            <a:ext cx="4414946" cy="5663089"/>
          </a:xfrm>
          <a:prstGeom prst="rect">
            <a:avLst/>
          </a:prstGeom>
        </p:spPr>
        <p:txBody>
          <a:bodyPr wrap="square">
            <a:spAutoFit/>
          </a:bodyPr>
          <a:lstStyle/>
          <a:p>
            <a:pPr marL="342900" indent="-342900" algn="just">
              <a:buFont typeface="Wingdings" pitchFamily="2" charset="2"/>
              <a:buChar char="ü"/>
            </a:pPr>
            <a:r>
              <a:rPr lang="en-US" sz="2000" dirty="0"/>
              <a:t>It can be in any form (computer data or not)</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It may include: </a:t>
            </a:r>
          </a:p>
          <a:p>
            <a:pPr marL="800100" lvl="1" indent="-342900" algn="just">
              <a:buFont typeface="Wingdings" pitchFamily="2" charset="2"/>
              <a:buChar char="ü"/>
            </a:pPr>
            <a:r>
              <a:rPr lang="en-US" sz="2000" dirty="0"/>
              <a:t>the type of communication service used, the technical provisions &amp; period of service; </a:t>
            </a:r>
          </a:p>
          <a:p>
            <a:pPr marL="800100" lvl="1" indent="-342900" algn="just">
              <a:buFont typeface="Wingdings" pitchFamily="2" charset="2"/>
              <a:buChar char="ü"/>
            </a:pPr>
            <a:r>
              <a:rPr lang="en-US" sz="2000" dirty="0"/>
              <a:t>subscriber’s identity, postal/geographic address, telephone and other access number, billing and payment information, available </a:t>
            </a:r>
          </a:p>
          <a:p>
            <a:pPr marL="800100" lvl="1" indent="-342900" algn="just">
              <a:buFont typeface="Wingdings" pitchFamily="2" charset="2"/>
              <a:buChar char="ü"/>
            </a:pPr>
            <a:r>
              <a:rPr lang="en-US" sz="2000" dirty="0"/>
              <a:t>other information on the site of the installation of communication equipment, available on the basis of the service arrangement </a:t>
            </a:r>
          </a:p>
          <a:p>
            <a:pPr marL="342900" indent="-342900">
              <a:buFont typeface="Wingdings" pitchFamily="2" charset="2"/>
              <a:buChar char="ü"/>
            </a:pPr>
            <a:endParaRPr lang="en-US" sz="2200" dirty="0"/>
          </a:p>
        </p:txBody>
      </p:sp>
    </p:spTree>
    <p:extLst>
      <p:ext uri="{BB962C8B-B14F-4D97-AF65-F5344CB8AC3E}">
        <p14:creationId xmlns:p14="http://schemas.microsoft.com/office/powerpoint/2010/main" val="115015077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lvl="1" algn="just"/>
            <a:r>
              <a:rPr lang="en-US" sz="1900" dirty="0"/>
              <a:t>b a service provider offering its services in the territory of the Party to submit subscriber information </a:t>
            </a:r>
            <a:r>
              <a:rPr lang="en-US" sz="1900" b="1" dirty="0">
                <a:solidFill>
                  <a:srgbClr val="FF0000"/>
                </a:solidFill>
              </a:rPr>
              <a:t>relating to such services</a:t>
            </a:r>
            <a:r>
              <a:rPr lang="en-US" sz="1900" dirty="0"/>
              <a:t>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33227" y="1276964"/>
            <a:ext cx="4414945" cy="2462213"/>
          </a:xfrm>
          <a:prstGeom prst="rect">
            <a:avLst/>
          </a:prstGeom>
        </p:spPr>
        <p:txBody>
          <a:bodyPr wrap="square">
            <a:spAutoFit/>
          </a:bodyPr>
          <a:lstStyle/>
          <a:p>
            <a:pPr marL="342900" indent="-342900" algn="just">
              <a:buFont typeface="Wingdings" pitchFamily="2" charset="2"/>
              <a:buChar char="ü"/>
            </a:pPr>
            <a:r>
              <a:rPr lang="en-GB" sz="2200" dirty="0"/>
              <a:t>The information being ordered must relate to services being offered within the territory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Subscriber information cannot be sought for services offered solely outside the territory </a:t>
            </a:r>
          </a:p>
        </p:txBody>
      </p:sp>
    </p:spTree>
    <p:extLst>
      <p:ext uri="{BB962C8B-B14F-4D97-AF65-F5344CB8AC3E}">
        <p14:creationId xmlns:p14="http://schemas.microsoft.com/office/powerpoint/2010/main" val="328600339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18 - Production Order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anose="05000000000000000000" pitchFamily="2" charset="2"/>
              <a:buChar char="Ø"/>
            </a:pPr>
            <a:r>
              <a:rPr lang="en-US" sz="1900" dirty="0"/>
              <a:t>1 Each Party shall adopt such legislative and other measures as may be necessary to empower its competent authorities to order: </a:t>
            </a:r>
          </a:p>
          <a:p>
            <a:pPr lvl="1" algn="just"/>
            <a:r>
              <a:rPr lang="en-US" sz="1900" dirty="0"/>
              <a:t>a </a:t>
            </a:r>
            <a:r>
              <a:rPr lang="en-US" sz="1900" dirty="0" err="1"/>
              <a:t>a</a:t>
            </a:r>
            <a:r>
              <a:rPr lang="en-US" sz="1900" dirty="0"/>
              <a:t> person in its territory to submit specified computer data in that person’s possession or control, which is stored in a computer system or a computer-data storage medium; and </a:t>
            </a:r>
          </a:p>
          <a:p>
            <a:pPr lvl="1" algn="just"/>
            <a:r>
              <a:rPr lang="en-US" sz="1900" dirty="0"/>
              <a:t>b a service provider offering its services in the territory of the Party to submit subscriber information relating to such services in that </a:t>
            </a:r>
            <a:r>
              <a:rPr lang="en-US" sz="1900" b="1" dirty="0">
                <a:solidFill>
                  <a:srgbClr val="FF0000"/>
                </a:solidFill>
              </a:rPr>
              <a:t>service provider’s possession or control</a:t>
            </a:r>
            <a:r>
              <a:rPr lang="en-US" sz="1900" dirty="0"/>
              <a:t>. </a:t>
            </a:r>
          </a:p>
        </p:txBody>
      </p:sp>
      <p:sp>
        <p:nvSpPr>
          <p:cNvPr id="6" name="Rectangle 5">
            <a:extLst>
              <a:ext uri="{FF2B5EF4-FFF2-40B4-BE49-F238E27FC236}">
                <a16:creationId xmlns:a16="http://schemas.microsoft.com/office/drawing/2014/main" id="{524B6456-681F-2F44-A01A-AD3514E81BD2}"/>
              </a:ext>
            </a:extLst>
          </p:cNvPr>
          <p:cNvSpPr/>
          <p:nvPr/>
        </p:nvSpPr>
        <p:spPr>
          <a:xfrm>
            <a:off x="4633227" y="1276964"/>
            <a:ext cx="4414945" cy="4939814"/>
          </a:xfrm>
          <a:prstGeom prst="rect">
            <a:avLst/>
          </a:prstGeom>
        </p:spPr>
        <p:txBody>
          <a:bodyPr wrap="square">
            <a:spAutoFit/>
          </a:bodyPr>
          <a:lstStyle/>
          <a:p>
            <a:pPr marL="342900" indent="-342900" algn="just">
              <a:buFont typeface="Wingdings" pitchFamily="2" charset="2"/>
              <a:buChar char="ü"/>
            </a:pPr>
            <a:r>
              <a:rPr lang="en-GB" sz="2100" dirty="0"/>
              <a:t>Service provider can either have:</a:t>
            </a:r>
          </a:p>
          <a:p>
            <a:pPr marL="800100" lvl="1" indent="-342900" algn="just">
              <a:buFont typeface="Wingdings" pitchFamily="2" charset="2"/>
              <a:buChar char="ü"/>
            </a:pPr>
            <a:r>
              <a:rPr lang="en-GB" sz="2100" dirty="0"/>
              <a:t>physical possession</a:t>
            </a:r>
          </a:p>
          <a:p>
            <a:pPr marL="800100" lvl="1" indent="-342900" algn="just">
              <a:buFont typeface="Wingdings" pitchFamily="2" charset="2"/>
              <a:buChar char="ü"/>
            </a:pPr>
            <a:r>
              <a:rPr lang="en-GB" sz="2100" dirty="0"/>
              <a:t>constructive possession (free control over its production)</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Local of data irrelevant as long as controlled by service provider in territory </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Control does not include technical ability to access remotely stored data not within legitimate control</a:t>
            </a:r>
          </a:p>
        </p:txBody>
      </p:sp>
    </p:spTree>
    <p:extLst>
      <p:ext uri="{BB962C8B-B14F-4D97-AF65-F5344CB8AC3E}">
        <p14:creationId xmlns:p14="http://schemas.microsoft.com/office/powerpoint/2010/main" val="171809728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117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98390140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117</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117</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99052532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118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261909865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118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28436205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3">
            <a:extLst>
              <a:ext uri="{FF2B5EF4-FFF2-40B4-BE49-F238E27FC236}">
                <a16:creationId xmlns:a16="http://schemas.microsoft.com/office/drawing/2014/main" id="{E69D06C5-AD37-4D56-868C-9D81A182EE60}"/>
              </a:ext>
            </a:extLst>
          </p:cNvPr>
          <p:cNvSpPr txBox="1">
            <a:spLocks/>
          </p:cNvSpPr>
          <p:nvPr/>
        </p:nvSpPr>
        <p:spPr bwMode="auto">
          <a:xfrm>
            <a:off x="348344" y="1130869"/>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Search and Seizure of stored computer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19 – Budapest Convention)</a:t>
            </a:r>
          </a:p>
          <a:p>
            <a:pPr eaLnBrk="1" hangingPunct="1">
              <a:lnSpc>
                <a:spcPct val="80000"/>
              </a:lnSpc>
              <a:spcBef>
                <a:spcPts val="600"/>
              </a:spcBef>
              <a:spcAft>
                <a:spcPts val="1200"/>
              </a:spcAft>
              <a:defRPr/>
            </a:pPr>
            <a:r>
              <a:rPr lang="en-GB" altLang="sr-Latn-RS" sz="2400" b="1" i="1" dirty="0">
                <a:ea typeface="ＭＳ Ｐゴシック" pitchFamily="34" charset="-128"/>
              </a:rPr>
              <a:t>Where</a:t>
            </a:r>
            <a:r>
              <a:rPr lang="en-GB" altLang="sr-Latn-RS" sz="2400" i="1" dirty="0">
                <a:ea typeface="ＭＳ Ｐゴシック" pitchFamily="34" charset="-128"/>
              </a:rPr>
              <a:t>:</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or part of it</a:t>
            </a:r>
          </a:p>
          <a:p>
            <a:pPr lvl="1" eaLnBrk="1" hangingPunct="1">
              <a:lnSpc>
                <a:spcPct val="80000"/>
              </a:lnSpc>
              <a:spcBef>
                <a:spcPts val="600"/>
              </a:spcBef>
              <a:spcAft>
                <a:spcPts val="1200"/>
              </a:spcAft>
              <a:defRPr/>
            </a:pPr>
            <a:r>
              <a:rPr lang="en-GB" altLang="sr-Latn-RS" sz="2000" i="1" dirty="0">
                <a:ea typeface="ＭＳ Ｐゴシック" pitchFamily="34" charset="-128"/>
              </a:rPr>
              <a:t>In a storage medium </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accessible from the initial one (expeditious extension of the search)</a:t>
            </a:r>
          </a:p>
          <a:p>
            <a:pPr eaLnBrk="1" hangingPunct="1">
              <a:lnSpc>
                <a:spcPct val="80000"/>
              </a:lnSpc>
              <a:spcBef>
                <a:spcPts val="600"/>
              </a:spcBef>
              <a:spcAft>
                <a:spcPts val="1200"/>
              </a:spcAft>
              <a:defRPr/>
            </a:pPr>
            <a:r>
              <a:rPr lang="en-GB" altLang="sr-Latn-RS" sz="2400" b="1" i="1" dirty="0">
                <a:ea typeface="ＭＳ Ｐゴシック" pitchFamily="34" charset="-128"/>
              </a:rPr>
              <a:t>What</a:t>
            </a:r>
            <a:r>
              <a:rPr lang="en-GB" altLang="sr-Latn-RS" sz="2400" i="1" dirty="0">
                <a:ea typeface="ＭＳ Ｐゴシック" pitchFamily="34" charset="-128"/>
              </a:rPr>
              <a:t>: </a:t>
            </a:r>
          </a:p>
          <a:p>
            <a:pPr lvl="1" eaLnBrk="1" hangingPunct="1">
              <a:lnSpc>
                <a:spcPct val="80000"/>
              </a:lnSpc>
              <a:spcBef>
                <a:spcPts val="600"/>
              </a:spcBef>
              <a:spcAft>
                <a:spcPts val="1200"/>
              </a:spcAft>
              <a:defRPr/>
            </a:pPr>
            <a:r>
              <a:rPr lang="en-GB" altLang="sr-Latn-RS" sz="2000" i="1" dirty="0">
                <a:ea typeface="ＭＳ Ｐゴシック" pitchFamily="34" charset="-128"/>
              </a:rPr>
              <a:t>Seize or similarly secure accessed computer data</a:t>
            </a:r>
          </a:p>
          <a:p>
            <a:pPr lvl="1" eaLnBrk="1" hangingPunct="1">
              <a:lnSpc>
                <a:spcPct val="80000"/>
              </a:lnSpc>
              <a:spcBef>
                <a:spcPts val="600"/>
              </a:spcBef>
              <a:spcAft>
                <a:spcPts val="1200"/>
              </a:spcAft>
              <a:defRPr/>
            </a:pPr>
            <a:r>
              <a:rPr lang="en-GB" altLang="sr-Latn-RS" sz="2000" i="1" dirty="0">
                <a:ea typeface="ＭＳ Ｐゴシック" pitchFamily="34" charset="-128"/>
              </a:rPr>
              <a:t>Power  to require the necessary information to understand the functioning of the system</a:t>
            </a:r>
          </a:p>
        </p:txBody>
      </p:sp>
    </p:spTree>
    <p:extLst>
      <p:ext uri="{BB962C8B-B14F-4D97-AF65-F5344CB8AC3E}">
        <p14:creationId xmlns:p14="http://schemas.microsoft.com/office/powerpoint/2010/main" val="3436298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37879053"/>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426909639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3">
            <a:extLst>
              <a:ext uri="{FF2B5EF4-FFF2-40B4-BE49-F238E27FC236}">
                <a16:creationId xmlns:a16="http://schemas.microsoft.com/office/drawing/2014/main" id="{E1718D79-515C-47A0-AAAF-D84C77BC1862}"/>
              </a:ext>
            </a:extLst>
          </p:cNvPr>
          <p:cNvSpPr txBox="1">
            <a:spLocks/>
          </p:cNvSpPr>
          <p:nvPr/>
        </p:nvSpPr>
        <p:spPr bwMode="auto">
          <a:xfrm>
            <a:off x="348344" y="1173480"/>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Seize or similarly secure accessed computer data</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en-GB" altLang="sr-Latn-RS" sz="2400" i="1" dirty="0">
                <a:ea typeface="ＭＳ Ｐゴシック" pitchFamily="34" charset="-128"/>
              </a:rPr>
              <a:t>Physical seizure</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simply making a copy of the data</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as the maintenance of the integrity of those data, keeping the data in the computer where they are stored</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imposing the impossibility of access to data, or even removal of specified data from a specified computer or computer system</a:t>
            </a:r>
          </a:p>
        </p:txBody>
      </p:sp>
    </p:spTree>
    <p:extLst>
      <p:ext uri="{BB962C8B-B14F-4D97-AF65-F5344CB8AC3E}">
        <p14:creationId xmlns:p14="http://schemas.microsoft.com/office/powerpoint/2010/main" val="237207519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15255"/>
            <a:ext cx="4476172" cy="5509200"/>
          </a:xfrm>
          <a:prstGeom prst="rect">
            <a:avLst/>
          </a:prstGeom>
        </p:spPr>
        <p:txBody>
          <a:bodyPr wrap="square">
            <a:spAutoFit/>
          </a:bodyPr>
          <a:lstStyle/>
          <a:p>
            <a:pPr marL="342900" indent="-342900" algn="just">
              <a:buFont typeface="Wingdings" panose="05000000000000000000" pitchFamily="2" charset="2"/>
              <a:buChar char="Ø"/>
            </a:pPr>
            <a:r>
              <a:rPr lang="en-US" sz="1600" dirty="0"/>
              <a:t>1 Each Party shall adopt such legislative and other measures as may be necessary to empower its competent authorities to </a:t>
            </a:r>
            <a:r>
              <a:rPr lang="en-US" sz="1600" b="1" dirty="0">
                <a:solidFill>
                  <a:srgbClr val="FF0000"/>
                </a:solidFill>
              </a:rPr>
              <a:t>search or similarly access</a:t>
            </a:r>
            <a:r>
              <a:rPr lang="en-US" sz="1600" dirty="0"/>
              <a:t>: </a:t>
            </a:r>
          </a:p>
          <a:p>
            <a:pPr lvl="1" algn="just"/>
            <a:r>
              <a:rPr lang="en-US" sz="1600" dirty="0"/>
              <a:t>a computer system or part of it and computer data stored therein; and </a:t>
            </a:r>
          </a:p>
          <a:p>
            <a:pPr lvl="1" algn="just"/>
            <a:r>
              <a:rPr lang="en-US" sz="1600" dirty="0"/>
              <a:t>b a computer-data storage medium in which computer data may be stored in its territory</a:t>
            </a:r>
          </a:p>
          <a:p>
            <a:pPr lvl="1" algn="just"/>
            <a:endParaRPr lang="en-US" sz="1600" dirty="0"/>
          </a:p>
          <a:p>
            <a:pPr marL="342900" indent="-342900" algn="just">
              <a:buFont typeface="Wingdings" panose="05000000000000000000" pitchFamily="2" charset="2"/>
              <a:buChar char="Ø"/>
            </a:pPr>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 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3000821"/>
          </a:xfrm>
          <a:prstGeom prst="rect">
            <a:avLst/>
          </a:prstGeom>
        </p:spPr>
        <p:txBody>
          <a:bodyPr wrap="square">
            <a:spAutoFit/>
          </a:bodyPr>
          <a:lstStyle/>
          <a:p>
            <a:pPr marL="342900" indent="-342900" algn="just">
              <a:buFont typeface="Wingdings" pitchFamily="2" charset="2"/>
              <a:buChar char="ü"/>
            </a:pPr>
            <a:r>
              <a:rPr lang="en-GB" sz="2100" dirty="0"/>
              <a:t>The term “search” means to seek, read, review, examine or inspect </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The term “similarly access” is technology neutral language that would enable </a:t>
            </a:r>
            <a:r>
              <a:rPr lang="en-GB" sz="2100" i="1" dirty="0"/>
              <a:t>inspecting </a:t>
            </a:r>
            <a:r>
              <a:rPr lang="en-GB" sz="2100" dirty="0"/>
              <a:t>intangible data that can be in electromagnetic form</a:t>
            </a:r>
          </a:p>
        </p:txBody>
      </p:sp>
    </p:spTree>
    <p:extLst>
      <p:ext uri="{BB962C8B-B14F-4D97-AF65-F5344CB8AC3E}">
        <p14:creationId xmlns:p14="http://schemas.microsoft.com/office/powerpoint/2010/main" val="272996926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509200"/>
          </a:xfrm>
          <a:prstGeom prst="rect">
            <a:avLst/>
          </a:prstGeom>
        </p:spPr>
        <p:txBody>
          <a:bodyPr wrap="square">
            <a:spAutoFit/>
          </a:bodyPr>
          <a:lstStyle/>
          <a:p>
            <a:pPr marL="342900" indent="-342900" algn="just">
              <a:buFont typeface="Wingdings" panose="05000000000000000000" pitchFamily="2" charset="2"/>
              <a:buChar char="Ø"/>
            </a:pPr>
            <a:r>
              <a:rPr lang="en-US" sz="1600" dirty="0"/>
              <a:t>1 Each Party shall adopt such legislative and other measures as may be necessary to empower its competent authorities to search or similarly access: </a:t>
            </a:r>
          </a:p>
          <a:p>
            <a:pPr lvl="1" algn="just"/>
            <a:r>
              <a:rPr lang="en-US" sz="1600" dirty="0"/>
              <a:t>a </a:t>
            </a:r>
            <a:r>
              <a:rPr lang="en-US" sz="1600" b="1" dirty="0">
                <a:solidFill>
                  <a:srgbClr val="FF0000"/>
                </a:solidFill>
              </a:rPr>
              <a:t>computer system </a:t>
            </a:r>
            <a:r>
              <a:rPr lang="en-US" sz="1600" dirty="0"/>
              <a:t>or </a:t>
            </a:r>
            <a:r>
              <a:rPr lang="en-US" sz="1600" b="1" dirty="0">
                <a:solidFill>
                  <a:srgbClr val="FF0000"/>
                </a:solidFill>
              </a:rPr>
              <a:t>part of it </a:t>
            </a:r>
            <a:r>
              <a:rPr lang="en-US" sz="1600" dirty="0"/>
              <a:t>and </a:t>
            </a:r>
            <a:r>
              <a:rPr lang="en-US" sz="1600" b="1" dirty="0">
                <a:solidFill>
                  <a:srgbClr val="FF0000"/>
                </a:solidFill>
              </a:rPr>
              <a:t>computer data stored therein</a:t>
            </a:r>
            <a:r>
              <a:rPr lang="en-US" sz="1600" dirty="0"/>
              <a:t>; and </a:t>
            </a:r>
          </a:p>
          <a:p>
            <a:pPr lvl="1" algn="just"/>
            <a:r>
              <a:rPr lang="en-US" sz="1600" dirty="0"/>
              <a:t>b a</a:t>
            </a:r>
            <a:r>
              <a:rPr lang="en-US" sz="1600" b="1" dirty="0">
                <a:solidFill>
                  <a:srgbClr val="FF0000"/>
                </a:solidFill>
              </a:rPr>
              <a:t> computer-data storage medium </a:t>
            </a:r>
            <a:r>
              <a:rPr lang="en-US" sz="1600" dirty="0"/>
              <a:t>in which computer data may be stored in its territory</a:t>
            </a:r>
          </a:p>
          <a:p>
            <a:pPr lvl="1" algn="just"/>
            <a:endParaRPr lang="en-US" sz="1600" dirty="0"/>
          </a:p>
          <a:p>
            <a:pPr marL="342900" indent="-342900" algn="just">
              <a:buFont typeface="Wingdings" panose="05000000000000000000" pitchFamily="2" charset="2"/>
              <a:buChar char="Ø"/>
            </a:pPr>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 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3000821"/>
          </a:xfrm>
          <a:prstGeom prst="rect">
            <a:avLst/>
          </a:prstGeom>
        </p:spPr>
        <p:txBody>
          <a:bodyPr wrap="square">
            <a:spAutoFit/>
          </a:bodyPr>
          <a:lstStyle/>
          <a:p>
            <a:pPr marL="342900" indent="-342900" algn="just">
              <a:buFont typeface="Wingdings" pitchFamily="2" charset="2"/>
              <a:buChar char="ü"/>
            </a:pPr>
            <a:r>
              <a:rPr lang="en-GB" sz="2100" dirty="0"/>
              <a:t>Power to search or similarly access:</a:t>
            </a:r>
          </a:p>
          <a:p>
            <a:pPr marL="800100" lvl="1" indent="-342900" algn="just">
              <a:buFont typeface="Wingdings" pitchFamily="2" charset="2"/>
              <a:buChar char="ü"/>
            </a:pPr>
            <a:r>
              <a:rPr lang="en-GB" sz="2100" dirty="0"/>
              <a:t>Computer system</a:t>
            </a:r>
          </a:p>
          <a:p>
            <a:pPr marL="800100" lvl="1" indent="-342900" algn="just">
              <a:buFont typeface="Wingdings" pitchFamily="2" charset="2"/>
              <a:buChar char="ü"/>
            </a:pPr>
            <a:r>
              <a:rPr lang="en-GB" sz="2100" dirty="0"/>
              <a:t>Part of computer system</a:t>
            </a:r>
          </a:p>
          <a:p>
            <a:pPr marL="800100" lvl="1" indent="-342900" algn="just">
              <a:buFont typeface="Wingdings" pitchFamily="2" charset="2"/>
              <a:buChar char="ü"/>
            </a:pPr>
            <a:r>
              <a:rPr lang="en-GB" sz="2100" dirty="0"/>
              <a:t>Computer data stored in computer system</a:t>
            </a:r>
          </a:p>
          <a:p>
            <a:pPr marL="800100" lvl="1" indent="-342900" algn="just">
              <a:buFont typeface="Wingdings" pitchFamily="2" charset="2"/>
              <a:buChar char="ü"/>
            </a:pPr>
            <a:r>
              <a:rPr lang="en-GB" sz="2100" dirty="0"/>
              <a:t>Computer-data storage medium with computer data stored within territory </a:t>
            </a:r>
          </a:p>
        </p:txBody>
      </p:sp>
    </p:spTree>
    <p:extLst>
      <p:ext uri="{BB962C8B-B14F-4D97-AF65-F5344CB8AC3E}">
        <p14:creationId xmlns:p14="http://schemas.microsoft.com/office/powerpoint/2010/main" val="11160036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6406" y="894204"/>
            <a:ext cx="4476172" cy="5755422"/>
          </a:xfrm>
          <a:prstGeom prst="rect">
            <a:avLst/>
          </a:prstGeom>
        </p:spPr>
        <p:txBody>
          <a:bodyPr wrap="square">
            <a:spAutoFit/>
          </a:bodyPr>
          <a:lstStyle/>
          <a:p>
            <a:pPr marL="342900" indent="-342900" algn="just">
              <a:buFont typeface="Wingdings" panose="05000000000000000000" pitchFamily="2" charset="2"/>
              <a:buChar char="Ø"/>
            </a:pPr>
            <a:r>
              <a:rPr lang="en-US" sz="1600" dirty="0"/>
              <a:t>1 Each Party shall adopt such legislative and other measures as may be necessary to empower its competent authorities to search or similarly access: </a:t>
            </a:r>
          </a:p>
          <a:p>
            <a:pPr lvl="1" algn="just"/>
            <a:r>
              <a:rPr lang="en-US" sz="1600" dirty="0"/>
              <a:t>a computer system or part of it and computer data stored therein; and </a:t>
            </a:r>
          </a:p>
          <a:p>
            <a:pPr lvl="1" algn="just"/>
            <a:r>
              <a:rPr lang="en-US" sz="1600" dirty="0"/>
              <a:t>b a computer-data storage medium in which computer data may be stored in its territory</a:t>
            </a:r>
          </a:p>
          <a:p>
            <a:pPr lvl="1" algn="just"/>
            <a:endParaRPr lang="en-US" sz="1600" dirty="0"/>
          </a:p>
          <a:p>
            <a:pPr marL="342900" indent="-342900" algn="just">
              <a:buFont typeface="Wingdings" panose="05000000000000000000" pitchFamily="2" charset="2"/>
              <a:buChar char="Ø"/>
            </a:pPr>
            <a:r>
              <a:rPr lang="en-US" sz="1600" dirty="0"/>
              <a:t>2 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a:t>
            </a:r>
            <a:r>
              <a:rPr lang="en-US" sz="1600" b="1" dirty="0">
                <a:solidFill>
                  <a:srgbClr val="FF0000"/>
                </a:solidFill>
              </a:rPr>
              <a:t>lawfully accessible from or available to the initial system</a:t>
            </a:r>
            <a:r>
              <a:rPr lang="en-US" sz="1600" dirty="0"/>
              <a:t>, the authorities shall be able to </a:t>
            </a:r>
            <a:r>
              <a:rPr lang="en-US" sz="1600" b="1" dirty="0">
                <a:solidFill>
                  <a:srgbClr val="FF0000"/>
                </a:solidFill>
              </a:rPr>
              <a:t>expeditiously extend the search or similar accessing</a:t>
            </a:r>
            <a:r>
              <a:rPr lang="en-US" sz="1600" dirty="0"/>
              <a:t>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5909310"/>
          </a:xfrm>
          <a:prstGeom prst="rect">
            <a:avLst/>
          </a:prstGeom>
        </p:spPr>
        <p:txBody>
          <a:bodyPr wrap="square">
            <a:spAutoFit/>
          </a:bodyPr>
          <a:lstStyle/>
          <a:p>
            <a:pPr marL="342900" indent="-342900" algn="just">
              <a:buFont typeface="Wingdings" pitchFamily="2" charset="2"/>
              <a:buChar char="ü"/>
            </a:pPr>
            <a:r>
              <a:rPr lang="en-US" sz="2100" dirty="0"/>
              <a:t>Power to extend search or similar access to other computer system or part of it if: </a:t>
            </a:r>
          </a:p>
          <a:p>
            <a:pPr marL="800100" lvl="1" indent="-342900" algn="just">
              <a:buFont typeface="Wingdings" pitchFamily="2" charset="2"/>
              <a:buChar char="ü"/>
            </a:pPr>
            <a:r>
              <a:rPr lang="en-US" sz="2100" dirty="0"/>
              <a:t>Grounds to believe that data required is in that computer system or part of it; and </a:t>
            </a:r>
          </a:p>
          <a:p>
            <a:pPr marL="800100" lvl="1" indent="-342900" algn="just">
              <a:buFont typeface="Wingdings" pitchFamily="2" charset="2"/>
              <a:buChar char="ü"/>
            </a:pPr>
            <a:r>
              <a:rPr lang="en-US" sz="2100" dirty="0"/>
              <a:t>The other computer system or part of it is also in the territory </a:t>
            </a:r>
          </a:p>
          <a:p>
            <a:pPr marL="800100" lvl="1" indent="-342900" algn="just">
              <a:buFont typeface="Wingdings" pitchFamily="2" charset="2"/>
              <a:buChar char="ü"/>
            </a:pPr>
            <a:r>
              <a:rPr lang="en-US" sz="2100" dirty="0"/>
              <a:t>Data that is subject of extension is lawfully accessible from initial computer system</a:t>
            </a:r>
          </a:p>
          <a:p>
            <a:pPr marL="800100" lvl="1" indent="-342900" algn="just">
              <a:buFont typeface="Wingdings" pitchFamily="2" charset="2"/>
              <a:buChar char="ü"/>
            </a:pPr>
            <a:endParaRPr lang="en-US" sz="2100" dirty="0"/>
          </a:p>
          <a:p>
            <a:pPr marL="342900" indent="-342900" algn="just">
              <a:buFont typeface="Wingdings" pitchFamily="2" charset="2"/>
              <a:buChar char="ü"/>
            </a:pPr>
            <a:r>
              <a:rPr lang="en-US" sz="2100" dirty="0"/>
              <a:t>Extension may be subject to conditions (e.g. </a:t>
            </a:r>
            <a:r>
              <a:rPr lang="en-US" sz="2100" dirty="0" err="1"/>
              <a:t>authorisation</a:t>
            </a:r>
            <a:r>
              <a:rPr lang="en-US" sz="2100" dirty="0"/>
              <a:t>) </a:t>
            </a:r>
          </a:p>
          <a:p>
            <a:pPr marL="342900" indent="-342900" algn="just">
              <a:buFont typeface="Wingdings" pitchFamily="2" charset="2"/>
              <a:buChar char="ü"/>
            </a:pPr>
            <a:endParaRPr lang="en-US" sz="2100" dirty="0"/>
          </a:p>
          <a:p>
            <a:pPr marL="342900" indent="-342900" algn="just">
              <a:buFont typeface="Wingdings" pitchFamily="2" charset="2"/>
              <a:buChar char="ü"/>
            </a:pPr>
            <a:endParaRPr lang="en-GB" sz="2100" dirty="0"/>
          </a:p>
        </p:txBody>
      </p:sp>
    </p:spTree>
    <p:extLst>
      <p:ext uri="{BB962C8B-B14F-4D97-AF65-F5344CB8AC3E}">
        <p14:creationId xmlns:p14="http://schemas.microsoft.com/office/powerpoint/2010/main" val="262308852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78313"/>
          </a:xfrm>
          <a:prstGeom prst="rect">
            <a:avLst/>
          </a:prstGeom>
        </p:spPr>
        <p:txBody>
          <a:bodyPr wrap="square">
            <a:spAutoFit/>
          </a:bodyPr>
          <a:lstStyle/>
          <a:p>
            <a:pPr marL="342900" indent="-342900" algn="just">
              <a:buFont typeface="Wingdings" panose="05000000000000000000" pitchFamily="2" charset="2"/>
              <a:buChar char="Ø"/>
            </a:pPr>
            <a:r>
              <a:rPr lang="en-US" dirty="0"/>
              <a:t>3 Each Party shall adopt such legislative and other measures as may be necessary to empower its competent authorities to seize or similarly secure computer data accessed according to paragraphs 1 or 2. These measures shall include the power to: </a:t>
            </a:r>
          </a:p>
          <a:p>
            <a:pPr lvl="1" algn="just"/>
            <a:r>
              <a:rPr lang="en-US" dirty="0"/>
              <a:t>a </a:t>
            </a:r>
            <a:r>
              <a:rPr lang="en-US" b="1" dirty="0">
                <a:solidFill>
                  <a:srgbClr val="FF0000"/>
                </a:solidFill>
              </a:rPr>
              <a:t>seize or similarly secure </a:t>
            </a:r>
            <a:r>
              <a:rPr lang="en-US" dirty="0"/>
              <a:t>a computer system or part of it or a computer-data storage medium; </a:t>
            </a:r>
          </a:p>
          <a:p>
            <a:pPr lvl="1" algn="just"/>
            <a:r>
              <a:rPr lang="en-US" dirty="0"/>
              <a:t>b make and retain a copy of those computer data; </a:t>
            </a:r>
          </a:p>
          <a:p>
            <a:pPr lvl="1" algn="just"/>
            <a:r>
              <a:rPr lang="en-US" dirty="0"/>
              <a:t>c maintain the integrity of the relevant stored computer data; </a:t>
            </a:r>
          </a:p>
          <a:p>
            <a:pPr lvl="1" algn="just"/>
            <a:r>
              <a:rPr lang="en-US" dirty="0"/>
              <a:t>d 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4293483"/>
          </a:xfrm>
          <a:prstGeom prst="rect">
            <a:avLst/>
          </a:prstGeom>
        </p:spPr>
        <p:txBody>
          <a:bodyPr wrap="square">
            <a:spAutoFit/>
          </a:bodyPr>
          <a:lstStyle/>
          <a:p>
            <a:pPr marL="342900" indent="-342900" algn="just">
              <a:buFont typeface="Wingdings" pitchFamily="2" charset="2"/>
              <a:buChar char="ü"/>
            </a:pPr>
            <a:r>
              <a:rPr lang="en-US" sz="2100" dirty="0"/>
              <a:t>The term “seize” means to take away physical medium upon which data or information is recorded, or to make and retain copy of such information</a:t>
            </a:r>
          </a:p>
          <a:p>
            <a:pPr marL="342900" indent="-342900" algn="just">
              <a:buFont typeface="Wingdings" pitchFamily="2" charset="2"/>
              <a:buChar char="ü"/>
            </a:pPr>
            <a:endParaRPr lang="en-US" sz="2100" dirty="0"/>
          </a:p>
          <a:p>
            <a:pPr marL="342900" indent="-342900" algn="just">
              <a:buFont typeface="Wingdings" pitchFamily="2" charset="2"/>
              <a:buChar char="ü"/>
            </a:pPr>
            <a:r>
              <a:rPr lang="en-GB" sz="2100" dirty="0"/>
              <a:t>The term “similarly secure” is technology neutral language that would enable recording, rendering inaccessible or retaining a copy of intangible data that can be in electromagnetic form</a:t>
            </a:r>
          </a:p>
        </p:txBody>
      </p:sp>
    </p:spTree>
    <p:extLst>
      <p:ext uri="{BB962C8B-B14F-4D97-AF65-F5344CB8AC3E}">
        <p14:creationId xmlns:p14="http://schemas.microsoft.com/office/powerpoint/2010/main" val="386657149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78313"/>
          </a:xfrm>
          <a:prstGeom prst="rect">
            <a:avLst/>
          </a:prstGeom>
        </p:spPr>
        <p:txBody>
          <a:bodyPr wrap="square">
            <a:spAutoFit/>
          </a:bodyPr>
          <a:lstStyle/>
          <a:p>
            <a:pPr marL="342900" indent="-342900" algn="just">
              <a:buFont typeface="Wingdings" panose="05000000000000000000" pitchFamily="2" charset="2"/>
              <a:buChar char="Ø"/>
            </a:pPr>
            <a:r>
              <a:rPr lang="en-US" dirty="0"/>
              <a:t>3 Each Party shall adopt such legislative and other measures as may be necessary to empower its competent authorities to seize or similarly secure computer data accessed according to paragraphs 1 or 2. These measures shall include the power to: </a:t>
            </a:r>
          </a:p>
          <a:p>
            <a:pPr lvl="1" algn="just"/>
            <a:r>
              <a:rPr lang="en-US" dirty="0"/>
              <a:t>a seize or similarly secure a computer system or part of it or a computer-data storage medium; </a:t>
            </a:r>
          </a:p>
          <a:p>
            <a:pPr lvl="1" algn="just"/>
            <a:r>
              <a:rPr lang="en-US" dirty="0"/>
              <a:t>b </a:t>
            </a:r>
            <a:r>
              <a:rPr lang="en-US" b="1" dirty="0">
                <a:solidFill>
                  <a:srgbClr val="FF0000"/>
                </a:solidFill>
              </a:rPr>
              <a:t>make and retain a copy </a:t>
            </a:r>
            <a:r>
              <a:rPr lang="en-US" dirty="0"/>
              <a:t>of those computer data; </a:t>
            </a:r>
          </a:p>
          <a:p>
            <a:pPr lvl="1" algn="just"/>
            <a:r>
              <a:rPr lang="en-US" dirty="0"/>
              <a:t>c maintain the integrity of the relevant stored computer data; </a:t>
            </a:r>
          </a:p>
          <a:p>
            <a:pPr lvl="1" algn="just"/>
            <a:r>
              <a:rPr lang="en-US" dirty="0"/>
              <a:t>d 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4616648"/>
          </a:xfrm>
          <a:prstGeom prst="rect">
            <a:avLst/>
          </a:prstGeom>
        </p:spPr>
        <p:txBody>
          <a:bodyPr wrap="square">
            <a:spAutoFit/>
          </a:bodyPr>
          <a:lstStyle/>
          <a:p>
            <a:pPr marL="342900" indent="-342900" algn="just">
              <a:buFont typeface="Wingdings" pitchFamily="2" charset="2"/>
              <a:buChar char="ü"/>
            </a:pPr>
            <a:r>
              <a:rPr lang="en-US" sz="2100" dirty="0"/>
              <a:t>Seizure does not necessarily entail measure of physically taking computer systems or computer data storage mediums</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Where it is possible, law enforcement officials may make or retain a copy of relevant data</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Making and retaining a copy of data offers a less onerous way to secure computer data and may be appropriate in some situations</a:t>
            </a:r>
            <a:endParaRPr lang="en-GB" sz="2100" dirty="0"/>
          </a:p>
        </p:txBody>
      </p:sp>
    </p:spTree>
    <p:extLst>
      <p:ext uri="{BB962C8B-B14F-4D97-AF65-F5344CB8AC3E}">
        <p14:creationId xmlns:p14="http://schemas.microsoft.com/office/powerpoint/2010/main" val="378276102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78313"/>
          </a:xfrm>
          <a:prstGeom prst="rect">
            <a:avLst/>
          </a:prstGeom>
        </p:spPr>
        <p:txBody>
          <a:bodyPr wrap="square">
            <a:spAutoFit/>
          </a:bodyPr>
          <a:lstStyle/>
          <a:p>
            <a:pPr marL="342900" indent="-342900" algn="just">
              <a:buFont typeface="Wingdings" panose="05000000000000000000" pitchFamily="2" charset="2"/>
              <a:buChar char="Ø"/>
            </a:pPr>
            <a:r>
              <a:rPr lang="en-US" dirty="0"/>
              <a:t>3 Each Party shall adopt such legislative and other measures as may be necessary to empower its competent authorities to seize or similarly secure computer data accessed according to paragraphs 1 or 2. These measures shall include the power to: </a:t>
            </a:r>
          </a:p>
          <a:p>
            <a:pPr lvl="1" algn="just"/>
            <a:r>
              <a:rPr lang="en-US" dirty="0"/>
              <a:t>a seize or similarly secure a computer system or part of it or a computer-data storage medium; </a:t>
            </a:r>
          </a:p>
          <a:p>
            <a:pPr lvl="1" algn="just"/>
            <a:r>
              <a:rPr lang="en-US" dirty="0"/>
              <a:t>b make and retain a copy of those computer data; </a:t>
            </a:r>
          </a:p>
          <a:p>
            <a:pPr lvl="1" algn="just"/>
            <a:r>
              <a:rPr lang="en-US" dirty="0"/>
              <a:t>c </a:t>
            </a:r>
            <a:r>
              <a:rPr lang="en-US" b="1" dirty="0">
                <a:solidFill>
                  <a:srgbClr val="FF0000"/>
                </a:solidFill>
              </a:rPr>
              <a:t>maintain the integrity </a:t>
            </a:r>
            <a:r>
              <a:rPr lang="en-US" dirty="0"/>
              <a:t>of the relevant stored computer data; </a:t>
            </a:r>
          </a:p>
          <a:p>
            <a:pPr lvl="1" algn="just"/>
            <a:r>
              <a:rPr lang="en-US" dirty="0"/>
              <a:t>d 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3000821"/>
          </a:xfrm>
          <a:prstGeom prst="rect">
            <a:avLst/>
          </a:prstGeom>
        </p:spPr>
        <p:txBody>
          <a:bodyPr wrap="square">
            <a:spAutoFit/>
          </a:bodyPr>
          <a:lstStyle/>
          <a:p>
            <a:pPr marL="342900" indent="-342900" algn="just">
              <a:buFont typeface="Wingdings" pitchFamily="2" charset="2"/>
              <a:buChar char="ü"/>
            </a:pPr>
            <a:r>
              <a:rPr lang="en-GB" sz="2100" dirty="0"/>
              <a:t>Maintaining the integrity of computer data refers to maintaining its chain of custody</a:t>
            </a:r>
          </a:p>
          <a:p>
            <a:pPr marL="342900" indent="-342900" algn="just">
              <a:buFont typeface="Wingdings" pitchFamily="2" charset="2"/>
              <a:buChar char="ü"/>
            </a:pPr>
            <a:endParaRPr lang="en-GB" sz="2100" dirty="0"/>
          </a:p>
          <a:p>
            <a:pPr marL="342900" indent="-342900" algn="just">
              <a:buFont typeface="Wingdings" pitchFamily="2" charset="2"/>
              <a:buChar char="ü"/>
            </a:pPr>
            <a:r>
              <a:rPr lang="en-GB" sz="2100" dirty="0"/>
              <a:t>This requires that the data that is copied, removed or secured is retained in the same state it was found at the time of seizure and remains unchanged</a:t>
            </a:r>
          </a:p>
        </p:txBody>
      </p:sp>
    </p:spTree>
    <p:extLst>
      <p:ext uri="{BB962C8B-B14F-4D97-AF65-F5344CB8AC3E}">
        <p14:creationId xmlns:p14="http://schemas.microsoft.com/office/powerpoint/2010/main" val="238328339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78313"/>
          </a:xfrm>
          <a:prstGeom prst="rect">
            <a:avLst/>
          </a:prstGeom>
        </p:spPr>
        <p:txBody>
          <a:bodyPr wrap="square">
            <a:spAutoFit/>
          </a:bodyPr>
          <a:lstStyle/>
          <a:p>
            <a:pPr marL="342900" indent="-342900" algn="just">
              <a:buFont typeface="Wingdings" panose="05000000000000000000" pitchFamily="2" charset="2"/>
              <a:buChar char="Ø"/>
            </a:pPr>
            <a:r>
              <a:rPr lang="en-US" dirty="0"/>
              <a:t>3 Each Party shall adopt such legislative and other measures as may be necessary to empower its competent authorities to seize or similarly secure computer data accessed according to paragraphs 1 or 2. These measures shall include the power to: </a:t>
            </a:r>
          </a:p>
          <a:p>
            <a:pPr lvl="1" algn="just"/>
            <a:r>
              <a:rPr lang="en-US" dirty="0"/>
              <a:t>a seize or similarly secure a computer system or part of it or a computer-data storage medium; </a:t>
            </a:r>
          </a:p>
          <a:p>
            <a:pPr lvl="1" algn="just"/>
            <a:r>
              <a:rPr lang="en-US" dirty="0"/>
              <a:t>b make and retain a copy of those computer data; </a:t>
            </a:r>
          </a:p>
          <a:p>
            <a:pPr lvl="1" algn="just"/>
            <a:r>
              <a:rPr lang="en-US" dirty="0"/>
              <a:t>c maintain the integrity of the relevant stored computer data; </a:t>
            </a:r>
          </a:p>
          <a:p>
            <a:pPr lvl="1" algn="just"/>
            <a:r>
              <a:rPr lang="en-US" dirty="0"/>
              <a:t>d </a:t>
            </a:r>
            <a:r>
              <a:rPr lang="en-US" b="1" dirty="0">
                <a:solidFill>
                  <a:srgbClr val="FF0000"/>
                </a:solidFill>
              </a:rPr>
              <a:t>render inaccessible</a:t>
            </a:r>
            <a:r>
              <a:rPr lang="en-US" dirty="0">
                <a:solidFill>
                  <a:srgbClr val="FF0000"/>
                </a:solidFill>
              </a:rPr>
              <a:t> </a:t>
            </a:r>
            <a:r>
              <a:rPr lang="en-US" dirty="0"/>
              <a:t>or </a:t>
            </a:r>
            <a:r>
              <a:rPr lang="en-US" b="1" dirty="0">
                <a:solidFill>
                  <a:srgbClr val="FF0000"/>
                </a:solidFill>
              </a:rPr>
              <a:t>remove</a:t>
            </a:r>
            <a:r>
              <a:rPr lang="en-US" dirty="0"/>
              <a:t>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195876"/>
            <a:ext cx="4414945" cy="4616648"/>
          </a:xfrm>
          <a:prstGeom prst="rect">
            <a:avLst/>
          </a:prstGeom>
        </p:spPr>
        <p:txBody>
          <a:bodyPr wrap="square">
            <a:spAutoFit/>
          </a:bodyPr>
          <a:lstStyle/>
          <a:p>
            <a:pPr marL="342900" indent="-342900" algn="just">
              <a:buFont typeface="Wingdings" pitchFamily="2" charset="2"/>
              <a:buChar char="ü"/>
            </a:pPr>
            <a:r>
              <a:rPr lang="en-US" sz="2100" dirty="0"/>
              <a:t>Data may be rendered inaccessible through any technical measure including encryption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To be applied where danger or social harm is involved (e.g. instructions on making bombs, child pornography)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Removal and rendering inaccessible data is temporary measure whereby suspect is temporarily deprived of data</a:t>
            </a:r>
            <a:endParaRPr lang="en-GB" sz="2100" dirty="0"/>
          </a:p>
        </p:txBody>
      </p:sp>
    </p:spTree>
    <p:extLst>
      <p:ext uri="{BB962C8B-B14F-4D97-AF65-F5344CB8AC3E}">
        <p14:creationId xmlns:p14="http://schemas.microsoft.com/office/powerpoint/2010/main" val="298589773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524315"/>
          </a:xfrm>
          <a:prstGeom prst="rect">
            <a:avLst/>
          </a:prstGeom>
        </p:spPr>
        <p:txBody>
          <a:bodyPr wrap="square">
            <a:spAutoFit/>
          </a:bodyPr>
          <a:lstStyle/>
          <a:p>
            <a:pPr marL="342900" indent="-342900" algn="just">
              <a:buFont typeface="Wingdings" panose="05000000000000000000" pitchFamily="2" charset="2"/>
              <a:buChar char="Ø"/>
            </a:pPr>
            <a:r>
              <a:rPr lang="en-US" dirty="0"/>
              <a:t>4 Each Party shall adopt such legislative and other measures as may be necessary to empower its competent authorities to order any </a:t>
            </a:r>
            <a:r>
              <a:rPr lang="en-US" b="1" dirty="0">
                <a:solidFill>
                  <a:srgbClr val="FF0000"/>
                </a:solidFill>
              </a:rPr>
              <a:t>person who has knowledge about the functioning of the computer system or measures applied to protect the computer data</a:t>
            </a:r>
            <a:r>
              <a:rPr lang="en-US" dirty="0"/>
              <a:t> therein to provide, as is reasonable, the necessary information, to enable the undertaking of the measures referred to in paragraphs 1 and 2.</a:t>
            </a:r>
          </a:p>
          <a:p>
            <a:pPr marL="342900" indent="-342900" algn="just">
              <a:buFont typeface="Wingdings" panose="05000000000000000000" pitchFamily="2" charset="2"/>
              <a:buChar char="Ø"/>
            </a:pPr>
            <a:endParaRPr lang="en-US" dirty="0"/>
          </a:p>
          <a:p>
            <a:pPr marL="342900" indent="-342900" algn="just">
              <a:buFont typeface="Wingdings" panose="05000000000000000000" pitchFamily="2" charset="2"/>
              <a:buChar char="Ø"/>
            </a:pPr>
            <a:r>
              <a:rPr lang="en-US" dirty="0"/>
              <a:t>5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632311"/>
          </a:xfrm>
          <a:prstGeom prst="rect">
            <a:avLst/>
          </a:prstGeom>
        </p:spPr>
        <p:txBody>
          <a:bodyPr wrap="square">
            <a:spAutoFit/>
          </a:bodyPr>
          <a:lstStyle/>
          <a:p>
            <a:pPr marL="342900" indent="-342900" algn="just">
              <a:buFont typeface="Wingdings" pitchFamily="2" charset="2"/>
              <a:buChar char="ü"/>
            </a:pPr>
            <a:r>
              <a:rPr lang="en-US" sz="2000" dirty="0"/>
              <a:t>System administrators often need to be consulted concerning technical modalities on how search should be conducted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Prevents economic burden on legitimate businesses by giving them legal basis to cooperate with law enforcement looking to conduct search and seizures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Increases effectiveness and improves cost efficiency of measure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Measures must be reasonable and not unreasonably threaten privacy</a:t>
            </a:r>
            <a:endParaRPr lang="en-GB" sz="2000" dirty="0"/>
          </a:p>
        </p:txBody>
      </p:sp>
    </p:spTree>
    <p:extLst>
      <p:ext uri="{BB962C8B-B14F-4D97-AF65-F5344CB8AC3E}">
        <p14:creationId xmlns:p14="http://schemas.microsoft.com/office/powerpoint/2010/main" val="429445072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19 – Search and Seizure of </a:t>
            </a:r>
          </a:p>
          <a:p>
            <a:pPr algn="r"/>
            <a:r>
              <a:rPr lang="en-GB" sz="3200" b="1" dirty="0"/>
              <a:t>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524315"/>
          </a:xfrm>
          <a:prstGeom prst="rect">
            <a:avLst/>
          </a:prstGeom>
        </p:spPr>
        <p:txBody>
          <a:bodyPr wrap="square">
            <a:spAutoFit/>
          </a:bodyPr>
          <a:lstStyle/>
          <a:p>
            <a:pPr marL="342900" indent="-342900" algn="just">
              <a:buFont typeface="Wingdings" panose="05000000000000000000" pitchFamily="2" charset="2"/>
              <a:buChar char="Ø"/>
            </a:pPr>
            <a:r>
              <a:rPr lang="en-US" dirty="0"/>
              <a:t>4 Each Party shall adopt such legislative and other measures as may be necessary to empower its competent authorities to order any person who has knowledge about the functioning of the computer system or measures applied to protect the computer data therein to provide, as is reasonable, the necessary information, to enable the undertaking of the measures referred to in paragraphs 1 and 2.</a:t>
            </a:r>
          </a:p>
          <a:p>
            <a:pPr marL="342900" indent="-342900" algn="just">
              <a:buFont typeface="Wingdings" panose="05000000000000000000" pitchFamily="2" charset="2"/>
              <a:buChar char="Ø"/>
            </a:pPr>
            <a:endParaRPr lang="en-US" dirty="0"/>
          </a:p>
          <a:p>
            <a:pPr marL="342900" indent="-342900" algn="just">
              <a:buFont typeface="Wingdings" panose="05000000000000000000" pitchFamily="2" charset="2"/>
              <a:buChar char="Ø"/>
            </a:pPr>
            <a:r>
              <a:rPr lang="en-US" dirty="0"/>
              <a:t>5 The powers and procedures referred to in this article </a:t>
            </a:r>
            <a:r>
              <a:rPr lang="en-US" b="1" dirty="0">
                <a:solidFill>
                  <a:srgbClr val="FF0000"/>
                </a:solidFill>
              </a:rPr>
              <a:t>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1039775"/>
            <a:ext cx="4414945" cy="3170099"/>
          </a:xfrm>
          <a:prstGeom prst="rect">
            <a:avLst/>
          </a:prstGeom>
        </p:spPr>
        <p:txBody>
          <a:bodyPr wrap="square">
            <a:spAutoFit/>
          </a:bodyPr>
          <a:lstStyle/>
          <a:p>
            <a:pPr marL="342900" indent="-342900" algn="just">
              <a:buFont typeface="Wingdings" pitchFamily="2" charset="2"/>
              <a:buChar char="ü"/>
            </a:pPr>
            <a:r>
              <a:rPr lang="en-US" sz="2000" dirty="0"/>
              <a:t>Conditions and safeguards may include provisions relating to the engagement and financial compensation of witnesses and experts</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Whether or not individuals are to be notified that computer data has been secured through a copy is left up to parties to determine </a:t>
            </a:r>
          </a:p>
        </p:txBody>
      </p:sp>
    </p:spTree>
    <p:extLst>
      <p:ext uri="{BB962C8B-B14F-4D97-AF65-F5344CB8AC3E}">
        <p14:creationId xmlns:p14="http://schemas.microsoft.com/office/powerpoint/2010/main" val="128415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21860625"/>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423436643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3">
            <a:extLst>
              <a:ext uri="{FF2B5EF4-FFF2-40B4-BE49-F238E27FC236}">
                <a16:creationId xmlns:a16="http://schemas.microsoft.com/office/drawing/2014/main" id="{E3CDF5EA-36B1-46C0-B8AE-3BDC8A0FAA47}"/>
              </a:ext>
            </a:extLst>
          </p:cNvPr>
          <p:cNvSpPr txBox="1">
            <a:spLocks/>
          </p:cNvSpPr>
          <p:nvPr/>
        </p:nvSpPr>
        <p:spPr bwMode="auto">
          <a:xfrm>
            <a:off x="348344" y="1211170"/>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Real-time Collection of Traffic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20 – Budapest Convention)</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Allows live investigations</a:t>
            </a:r>
          </a:p>
          <a:p>
            <a:pPr algn="ctr" eaLnBrk="1" hangingPunct="1">
              <a:lnSpc>
                <a:spcPct val="80000"/>
              </a:lnSpc>
              <a:spcBef>
                <a:spcPts val="600"/>
              </a:spcBef>
              <a:spcAft>
                <a:spcPts val="1200"/>
              </a:spcAft>
              <a:defRPr/>
            </a:pPr>
            <a:r>
              <a:rPr lang="en-GB" altLang="sr-Latn-RS" sz="2800" i="1" dirty="0">
                <a:ea typeface="ＭＳ Ｐゴシック" pitchFamily="34" charset="-128"/>
              </a:rPr>
              <a:t>Intrusive measure, requires proper legislation </a:t>
            </a:r>
          </a:p>
          <a:p>
            <a:pPr algn="ctr" eaLnBrk="1" hangingPunct="1">
              <a:lnSpc>
                <a:spcPct val="80000"/>
              </a:lnSpc>
              <a:spcBef>
                <a:spcPts val="600"/>
              </a:spcBef>
              <a:spcAft>
                <a:spcPts val="1200"/>
              </a:spcAft>
              <a:defRPr/>
            </a:pPr>
            <a:r>
              <a:rPr lang="en-GB" altLang="sr-Latn-RS" sz="2800" i="1" dirty="0">
                <a:ea typeface="ＭＳ Ｐゴシック" pitchFamily="34" charset="-128"/>
              </a:rPr>
              <a:t>Law enforcement authorities to collect or record, through technical means, data in real time, and </a:t>
            </a:r>
          </a:p>
          <a:p>
            <a:pPr algn="ctr" eaLnBrk="1" hangingPunct="1">
              <a:lnSpc>
                <a:spcPct val="80000"/>
              </a:lnSpc>
              <a:spcBef>
                <a:spcPts val="600"/>
              </a:spcBef>
              <a:spcAft>
                <a:spcPts val="1200"/>
              </a:spcAft>
              <a:defRPr/>
            </a:pPr>
            <a:r>
              <a:rPr lang="en-GB" altLang="sr-Latn-RS" sz="2800" i="1" dirty="0">
                <a:ea typeface="ＭＳ Ｐゴシック" pitchFamily="34" charset="-128"/>
              </a:rPr>
              <a:t>Power to compel service providers to collect or record data from their customers, in real time.</a:t>
            </a:r>
          </a:p>
        </p:txBody>
      </p:sp>
    </p:spTree>
    <p:extLst>
      <p:ext uri="{BB962C8B-B14F-4D97-AF65-F5344CB8AC3E}">
        <p14:creationId xmlns:p14="http://schemas.microsoft.com/office/powerpoint/2010/main" val="152749685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a:t>
            </a:r>
            <a:r>
              <a:rPr lang="en-US" b="1" dirty="0">
                <a:solidFill>
                  <a:srgbClr val="FF0000"/>
                </a:solidFill>
              </a:rPr>
              <a:t>collect or record </a:t>
            </a:r>
            <a:r>
              <a:rPr lang="en-US" dirty="0"/>
              <a:t>through the application of technical means</a:t>
            </a:r>
            <a:r>
              <a:rPr lang="en-US" b="1" dirty="0">
                <a:solidFill>
                  <a:srgbClr val="FF0000"/>
                </a:solidFill>
              </a:rPr>
              <a:t> </a:t>
            </a:r>
            <a:r>
              <a:rPr lang="en-US" dirty="0"/>
              <a:t>on the territory of that Party, and </a:t>
            </a:r>
          </a:p>
          <a:p>
            <a:pPr lvl="1" algn="just"/>
            <a:r>
              <a:rPr lang="en-US" dirty="0"/>
              <a:t>b </a:t>
            </a:r>
            <a:r>
              <a:rPr lang="en-US" b="1" dirty="0">
                <a:solidFill>
                  <a:srgbClr val="FF0000"/>
                </a:solidFill>
              </a:rPr>
              <a:t>compel a service provider</a:t>
            </a:r>
            <a:r>
              <a:rPr lang="en-US" dirty="0"/>
              <a:t>, within its existing technical capability: </a:t>
            </a:r>
          </a:p>
          <a:p>
            <a:pPr lvl="2" algn="just"/>
            <a:r>
              <a:rPr lang="en-US" dirty="0"/>
              <a:t>i to </a:t>
            </a:r>
            <a:r>
              <a:rPr lang="en-US" b="1" dirty="0">
                <a:solidFill>
                  <a:srgbClr val="FF0000"/>
                </a:solidFill>
              </a:rPr>
              <a:t>collect or record </a:t>
            </a:r>
            <a:r>
              <a:rPr lang="en-US" dirty="0"/>
              <a:t>through the application of technical means on the territory of that Party; or </a:t>
            </a:r>
          </a:p>
          <a:p>
            <a:pPr lvl="2" algn="just"/>
            <a:r>
              <a:rPr lang="en-US" dirty="0"/>
              <a:t>ii </a:t>
            </a:r>
            <a:r>
              <a:rPr lang="en-US" b="1" dirty="0">
                <a:solidFill>
                  <a:srgbClr val="FF0000"/>
                </a:solidFill>
              </a:rPr>
              <a:t>to co-operate and assist </a:t>
            </a:r>
            <a:r>
              <a:rPr lang="en-US" dirty="0"/>
              <a:t>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87469"/>
            <a:ext cx="4414945" cy="2862322"/>
          </a:xfrm>
          <a:prstGeom prst="rect">
            <a:avLst/>
          </a:prstGeom>
        </p:spPr>
        <p:txBody>
          <a:bodyPr wrap="square">
            <a:spAutoFit/>
          </a:bodyPr>
          <a:lstStyle/>
          <a:p>
            <a:pPr marL="342900" indent="-342900" algn="just">
              <a:buFont typeface="Wingdings" pitchFamily="2" charset="2"/>
              <a:buChar char="ü"/>
            </a:pPr>
            <a:r>
              <a:rPr lang="en-US" sz="2000" dirty="0"/>
              <a:t>Competent authority has power to:</a:t>
            </a:r>
          </a:p>
          <a:p>
            <a:pPr marL="800100" lvl="1" indent="-342900" algn="just">
              <a:buFont typeface="Wingdings" pitchFamily="2" charset="2"/>
              <a:buChar char="ü"/>
            </a:pPr>
            <a:r>
              <a:rPr lang="en-US" sz="2000" dirty="0"/>
              <a:t>directly collect or record traffic data</a:t>
            </a:r>
          </a:p>
          <a:p>
            <a:pPr marL="800100" lvl="1" indent="-342900" algn="just">
              <a:buFont typeface="Wingdings" pitchFamily="2" charset="2"/>
              <a:buChar char="ü"/>
            </a:pPr>
            <a:r>
              <a:rPr lang="en-US" sz="2000" dirty="0"/>
              <a:t>compel a service provider to collect or record traffic data</a:t>
            </a:r>
          </a:p>
          <a:p>
            <a:pPr marL="800100" lvl="1" indent="-342900" algn="just">
              <a:buFont typeface="Wingdings" pitchFamily="2" charset="2"/>
              <a:buChar char="ü"/>
            </a:pPr>
            <a:r>
              <a:rPr lang="en-US" sz="2000" dirty="0"/>
              <a:t>compel a service provider to cooperate and assist the competent authority  </a:t>
            </a:r>
          </a:p>
          <a:p>
            <a:pPr algn="just"/>
            <a:endParaRPr lang="en-US" sz="2000" dirty="0"/>
          </a:p>
        </p:txBody>
      </p:sp>
    </p:spTree>
    <p:extLst>
      <p:ext uri="{BB962C8B-B14F-4D97-AF65-F5344CB8AC3E}">
        <p14:creationId xmlns:p14="http://schemas.microsoft.com/office/powerpoint/2010/main" val="176590211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collect or record through the application of </a:t>
            </a:r>
            <a:r>
              <a:rPr lang="en-US" b="1" dirty="0">
                <a:solidFill>
                  <a:srgbClr val="FF0000"/>
                </a:solidFill>
              </a:rPr>
              <a:t>technical means </a:t>
            </a:r>
            <a:r>
              <a:rPr lang="en-US" dirty="0"/>
              <a:t>on the territory of that Party, and </a:t>
            </a:r>
          </a:p>
          <a:p>
            <a:pPr lvl="1" algn="just"/>
            <a:r>
              <a:rPr lang="en-US" dirty="0"/>
              <a:t>b compel a service provider, within its existing technical capability: </a:t>
            </a:r>
          </a:p>
          <a:p>
            <a:pPr lvl="2" algn="just"/>
            <a:r>
              <a:rPr lang="en-US" dirty="0"/>
              <a:t>i to collect or record through the application of </a:t>
            </a:r>
            <a:r>
              <a:rPr lang="en-US" b="1" dirty="0">
                <a:solidFill>
                  <a:srgbClr val="FF0000"/>
                </a:solidFill>
              </a:rPr>
              <a:t>technical means </a:t>
            </a:r>
            <a:r>
              <a:rPr lang="en-US" dirty="0"/>
              <a:t>on the territory of that Party; or </a:t>
            </a:r>
          </a:p>
          <a:p>
            <a:pPr lvl="2" algn="just"/>
            <a:r>
              <a:rPr lang="en-US" dirty="0"/>
              <a:t>ii 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246769"/>
          </a:xfrm>
          <a:prstGeom prst="rect">
            <a:avLst/>
          </a:prstGeom>
        </p:spPr>
        <p:txBody>
          <a:bodyPr wrap="square">
            <a:spAutoFit/>
          </a:bodyPr>
          <a:lstStyle/>
          <a:p>
            <a:pPr marL="342900" indent="-342900" algn="just">
              <a:buFont typeface="Wingdings" pitchFamily="2" charset="2"/>
              <a:buChar char="ü"/>
            </a:pPr>
            <a:r>
              <a:rPr lang="en-US" sz="2000" dirty="0"/>
              <a:t>Technical means has not been defined</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Any technical means can be used to collect traffic data (technology neutrality) </a:t>
            </a:r>
          </a:p>
          <a:p>
            <a:pPr algn="just"/>
            <a:endParaRPr lang="en-US" sz="2000" dirty="0"/>
          </a:p>
        </p:txBody>
      </p:sp>
    </p:spTree>
    <p:extLst>
      <p:ext uri="{BB962C8B-B14F-4D97-AF65-F5344CB8AC3E}">
        <p14:creationId xmlns:p14="http://schemas.microsoft.com/office/powerpoint/2010/main" val="232559499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collect or record through the application of technical means on the territory of that Party, and </a:t>
            </a:r>
          </a:p>
          <a:p>
            <a:pPr lvl="1" algn="just"/>
            <a:r>
              <a:rPr lang="en-US" dirty="0"/>
              <a:t>b compel a service provider, within its </a:t>
            </a:r>
            <a:r>
              <a:rPr lang="en-US" b="1" dirty="0">
                <a:solidFill>
                  <a:srgbClr val="FF0000"/>
                </a:solidFill>
              </a:rPr>
              <a:t>existing technical capability</a:t>
            </a:r>
            <a:r>
              <a:rPr lang="en-US" dirty="0"/>
              <a:t>: </a:t>
            </a:r>
          </a:p>
          <a:p>
            <a:pPr lvl="2" algn="just"/>
            <a:r>
              <a:rPr lang="en-US" dirty="0"/>
              <a:t>i to collect or record through the application of technical means on the territory of that Party; or </a:t>
            </a:r>
          </a:p>
          <a:p>
            <a:pPr lvl="2" algn="just"/>
            <a:r>
              <a:rPr lang="en-US" dirty="0"/>
              <a:t>ii 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3785652"/>
          </a:xfrm>
          <a:prstGeom prst="rect">
            <a:avLst/>
          </a:prstGeom>
        </p:spPr>
        <p:txBody>
          <a:bodyPr wrap="square">
            <a:spAutoFit/>
          </a:bodyPr>
          <a:lstStyle/>
          <a:p>
            <a:pPr marL="342900" indent="-342900" algn="just">
              <a:buFont typeface="Wingdings" pitchFamily="2" charset="2"/>
              <a:buChar char="ü"/>
            </a:pPr>
            <a:r>
              <a:rPr lang="en-US" sz="2000" dirty="0"/>
              <a:t>Obligation on service providers will not exceed existing technical capability (whether or not such technical features for recording traffic data are ordinarily used</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Does not impose obligation on service providers to: </a:t>
            </a:r>
          </a:p>
          <a:p>
            <a:pPr marL="800100" lvl="1" indent="-342900" algn="just">
              <a:buFont typeface="Wingdings" pitchFamily="2" charset="2"/>
              <a:buChar char="ü"/>
            </a:pPr>
            <a:r>
              <a:rPr lang="en-US" sz="2000" dirty="0"/>
              <a:t>Develop new equipment </a:t>
            </a:r>
          </a:p>
          <a:p>
            <a:pPr marL="800100" lvl="1" indent="-342900" algn="just">
              <a:buFont typeface="Wingdings" pitchFamily="2" charset="2"/>
              <a:buChar char="ü"/>
            </a:pPr>
            <a:r>
              <a:rPr lang="en-US" sz="2000" dirty="0"/>
              <a:t>Hire expert support </a:t>
            </a:r>
          </a:p>
          <a:p>
            <a:pPr marL="800100" lvl="1" indent="-342900" algn="just">
              <a:buFont typeface="Wingdings" pitchFamily="2" charset="2"/>
              <a:buChar char="ü"/>
            </a:pPr>
            <a:r>
              <a:rPr lang="en-US" sz="2000" dirty="0"/>
              <a:t>Engage in costly re-configuration of systems</a:t>
            </a:r>
          </a:p>
        </p:txBody>
      </p:sp>
    </p:spTree>
    <p:extLst>
      <p:ext uri="{BB962C8B-B14F-4D97-AF65-F5344CB8AC3E}">
        <p14:creationId xmlns:p14="http://schemas.microsoft.com/office/powerpoint/2010/main" val="98526438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collect or record through the application of technical means on the territory of that Party, and </a:t>
            </a:r>
          </a:p>
          <a:p>
            <a:pPr lvl="1" algn="just"/>
            <a:r>
              <a:rPr lang="en-US" dirty="0"/>
              <a:t>b compel a service provider, within its existing technical capability: </a:t>
            </a:r>
          </a:p>
          <a:p>
            <a:pPr lvl="2" algn="just"/>
            <a:r>
              <a:rPr lang="en-US" dirty="0"/>
              <a:t>i to collect or record through the application of technical means on the territory of that Party; or </a:t>
            </a:r>
          </a:p>
          <a:p>
            <a:pPr lvl="2" algn="just"/>
            <a:r>
              <a:rPr lang="en-US" dirty="0"/>
              <a:t>ii to co-operate and assist the competent authorities in the collection or recording of, </a:t>
            </a:r>
          </a:p>
          <a:p>
            <a:pPr lvl="1" algn="just"/>
            <a:r>
              <a:rPr lang="en-US" b="1" dirty="0">
                <a:solidFill>
                  <a:srgbClr val="FF0000"/>
                </a:solidFill>
              </a:rPr>
              <a:t>traffic data</a:t>
            </a:r>
            <a:r>
              <a:rPr lang="en-US" dirty="0"/>
              <a:t>, in real-time, associated with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586145"/>
          </a:xfrm>
          <a:prstGeom prst="rect">
            <a:avLst/>
          </a:prstGeom>
        </p:spPr>
        <p:txBody>
          <a:bodyPr wrap="square">
            <a:spAutoFit/>
          </a:bodyPr>
          <a:lstStyle/>
          <a:p>
            <a:pPr marL="342900" indent="-342900">
              <a:buFont typeface="Wingdings" pitchFamily="2" charset="2"/>
              <a:buChar char="Ø"/>
            </a:pPr>
            <a:r>
              <a:rPr lang="en-US" sz="2100" dirty="0">
                <a:cs typeface="Arial" panose="020B0604020202020204" pitchFamily="34" charset="0"/>
              </a:rPr>
              <a:t>Yes:</a:t>
            </a:r>
          </a:p>
          <a:p>
            <a:pPr marL="800100" lvl="1" indent="-342900" algn="just">
              <a:buFont typeface="Wingdings" pitchFamily="2" charset="2"/>
              <a:buChar char="Ø"/>
            </a:pPr>
            <a:r>
              <a:rPr lang="en-US" sz="2100" dirty="0">
                <a:cs typeface="Arial" panose="020B0604020202020204" pitchFamily="34" charset="0"/>
              </a:rPr>
              <a:t>category of computer data</a:t>
            </a:r>
          </a:p>
          <a:p>
            <a:pPr marL="800100" lvl="1" indent="-342900" algn="just">
              <a:buFont typeface="Wingdings" pitchFamily="2" charset="2"/>
              <a:buChar char="Ø"/>
            </a:pPr>
            <a:r>
              <a:rPr lang="en-US" sz="2100" dirty="0">
                <a:cs typeface="Arial" panose="020B0604020202020204" pitchFamily="34" charset="0"/>
              </a:rPr>
              <a:t>generated by computer that formed part in chain of communication</a:t>
            </a:r>
          </a:p>
          <a:p>
            <a:pPr marL="800100" lvl="1" indent="-342900" algn="just">
              <a:buFont typeface="Wingdings" pitchFamily="2" charset="2"/>
              <a:buChar char="Ø"/>
            </a:pPr>
            <a:r>
              <a:rPr lang="en-US" sz="2100" dirty="0">
                <a:cs typeface="Arial" panose="020B0604020202020204" pitchFamily="34" charset="0"/>
              </a:rPr>
              <a:t>Indicates communication’s:</a:t>
            </a:r>
          </a:p>
          <a:p>
            <a:pPr marL="1257300" lvl="2" indent="-342900" algn="just">
              <a:buFont typeface="Wingdings" pitchFamily="2" charset="2"/>
              <a:buChar char="Ø"/>
            </a:pPr>
            <a:r>
              <a:rPr lang="en-US" sz="2100" dirty="0">
                <a:cs typeface="Arial" panose="020B0604020202020204" pitchFamily="34" charset="0"/>
              </a:rPr>
              <a:t>origin </a:t>
            </a:r>
          </a:p>
          <a:p>
            <a:pPr marL="1257300" lvl="2" indent="-342900" algn="just">
              <a:buFont typeface="Wingdings" pitchFamily="2" charset="2"/>
              <a:buChar char="Ø"/>
            </a:pPr>
            <a:r>
              <a:rPr lang="en-US" sz="2100" dirty="0">
                <a:cs typeface="Arial" panose="020B0604020202020204" pitchFamily="34" charset="0"/>
              </a:rPr>
              <a:t>destination</a:t>
            </a:r>
          </a:p>
          <a:p>
            <a:pPr marL="1257300" lvl="2" indent="-342900" algn="just">
              <a:buFont typeface="Wingdings" pitchFamily="2" charset="2"/>
              <a:buChar char="Ø"/>
            </a:pPr>
            <a:r>
              <a:rPr lang="en-US" sz="2100" dirty="0">
                <a:cs typeface="Arial" panose="020B0604020202020204" pitchFamily="34" charset="0"/>
              </a:rPr>
              <a:t>route</a:t>
            </a:r>
          </a:p>
          <a:p>
            <a:pPr marL="1257300" lvl="2" indent="-342900" algn="just">
              <a:buFont typeface="Wingdings" pitchFamily="2" charset="2"/>
              <a:buChar char="Ø"/>
            </a:pPr>
            <a:r>
              <a:rPr lang="en-US" sz="2100" dirty="0">
                <a:cs typeface="Arial" panose="020B0604020202020204" pitchFamily="34" charset="0"/>
              </a:rPr>
              <a:t>time</a:t>
            </a:r>
          </a:p>
          <a:p>
            <a:pPr marL="1257300" lvl="2" indent="-342900" algn="just">
              <a:buFont typeface="Wingdings" pitchFamily="2" charset="2"/>
              <a:buChar char="Ø"/>
            </a:pPr>
            <a:r>
              <a:rPr lang="en-US" sz="2100" dirty="0">
                <a:cs typeface="Arial" panose="020B0604020202020204" pitchFamily="34" charset="0"/>
              </a:rPr>
              <a:t>date</a:t>
            </a:r>
          </a:p>
          <a:p>
            <a:pPr marL="1257300" lvl="2" indent="-342900" algn="just">
              <a:buFont typeface="Wingdings" pitchFamily="2" charset="2"/>
              <a:buChar char="Ø"/>
            </a:pPr>
            <a:r>
              <a:rPr lang="en-US" sz="2100" dirty="0">
                <a:cs typeface="Arial" panose="020B0604020202020204" pitchFamily="34" charset="0"/>
              </a:rPr>
              <a:t>size</a:t>
            </a:r>
          </a:p>
          <a:p>
            <a:pPr marL="1257300" lvl="2" indent="-342900" algn="just">
              <a:buFont typeface="Wingdings" pitchFamily="2" charset="2"/>
              <a:buChar char="Ø"/>
            </a:pPr>
            <a:r>
              <a:rPr lang="en-US" sz="2100" dirty="0">
                <a:cs typeface="Arial" panose="020B0604020202020204" pitchFamily="34" charset="0"/>
              </a:rPr>
              <a:t>duration</a:t>
            </a:r>
          </a:p>
          <a:p>
            <a:pPr marL="1257300" lvl="2" indent="-342900" algn="just">
              <a:buFont typeface="Wingdings" pitchFamily="2" charset="2"/>
              <a:buChar char="Ø"/>
            </a:pPr>
            <a:r>
              <a:rPr lang="en-US" sz="2100" dirty="0">
                <a:cs typeface="Arial" panose="020B0604020202020204" pitchFamily="34" charset="0"/>
              </a:rPr>
              <a:t>type of underlying service</a:t>
            </a:r>
          </a:p>
          <a:p>
            <a:pPr marL="342900" indent="-342900">
              <a:buFont typeface="Wingdings" pitchFamily="2" charset="2"/>
              <a:buChar char="Ø"/>
            </a:pPr>
            <a:r>
              <a:rPr lang="en-US" sz="2100" dirty="0">
                <a:cs typeface="Arial" panose="020B0604020202020204" pitchFamily="34" charset="0"/>
              </a:rPr>
              <a:t>No:</a:t>
            </a:r>
          </a:p>
          <a:p>
            <a:pPr marL="800100" lvl="1" indent="-342900">
              <a:buFont typeface="Wingdings" pitchFamily="2" charset="2"/>
              <a:buChar char="Ø"/>
            </a:pPr>
            <a:r>
              <a:rPr lang="en-US" sz="2100" dirty="0">
                <a:cs typeface="Arial" panose="020B0604020202020204" pitchFamily="34" charset="0"/>
              </a:rPr>
              <a:t>content of communication</a:t>
            </a:r>
          </a:p>
        </p:txBody>
      </p:sp>
    </p:spTree>
    <p:extLst>
      <p:ext uri="{BB962C8B-B14F-4D97-AF65-F5344CB8AC3E}">
        <p14:creationId xmlns:p14="http://schemas.microsoft.com/office/powerpoint/2010/main" val="2777394316"/>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collect or record through the application of technical means on the territory of that Party, and </a:t>
            </a:r>
          </a:p>
          <a:p>
            <a:pPr lvl="1" algn="just"/>
            <a:r>
              <a:rPr lang="en-US" dirty="0"/>
              <a:t>b compel a service provider, within its existing technical capability: </a:t>
            </a:r>
          </a:p>
          <a:p>
            <a:pPr lvl="2" algn="just"/>
            <a:r>
              <a:rPr lang="en-US" dirty="0"/>
              <a:t>i to collect or record through the application of technical means on the territory of that Party; or </a:t>
            </a:r>
          </a:p>
          <a:p>
            <a:pPr lvl="2" algn="just"/>
            <a:r>
              <a:rPr lang="en-US" dirty="0"/>
              <a:t>ii to co-operate and assist the competent authorities in the collection or recording of, </a:t>
            </a:r>
          </a:p>
          <a:p>
            <a:pPr lvl="1" algn="just"/>
            <a:r>
              <a:rPr lang="en-US" dirty="0"/>
              <a:t>traffic data, in real-time, </a:t>
            </a:r>
            <a:r>
              <a:rPr lang="en-US" b="1" dirty="0">
                <a:solidFill>
                  <a:srgbClr val="FF0000"/>
                </a:solidFill>
              </a:rPr>
              <a:t>associated with specified communications </a:t>
            </a:r>
            <a:r>
              <a:rPr lang="en-US" dirty="0"/>
              <a:t>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554545"/>
          </a:xfrm>
          <a:prstGeom prst="rect">
            <a:avLst/>
          </a:prstGeom>
        </p:spPr>
        <p:txBody>
          <a:bodyPr wrap="square">
            <a:spAutoFit/>
          </a:bodyPr>
          <a:lstStyle/>
          <a:p>
            <a:pPr marL="342900" indent="-342900" algn="just">
              <a:buFont typeface="Wingdings" pitchFamily="2" charset="2"/>
              <a:buChar char="ü"/>
            </a:pPr>
            <a:r>
              <a:rPr lang="en-US" sz="2000" dirty="0"/>
              <a:t>Power must be exercised in relation to specified communications</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Exercising this power for general or indiscriminate surveillance or collection of large amounts of traffic data is not permitted </a:t>
            </a:r>
          </a:p>
        </p:txBody>
      </p:sp>
    </p:spTree>
    <p:extLst>
      <p:ext uri="{BB962C8B-B14F-4D97-AF65-F5344CB8AC3E}">
        <p14:creationId xmlns:p14="http://schemas.microsoft.com/office/powerpoint/2010/main" val="234585247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anose="05000000000000000000" pitchFamily="2" charset="2"/>
              <a:buChar char="Ø"/>
            </a:pPr>
            <a:r>
              <a:rPr lang="en-US" dirty="0"/>
              <a:t>1 Each Party shall adopt such legislative and other measures as may be necessary to empower its competent authorities to: </a:t>
            </a:r>
          </a:p>
          <a:p>
            <a:pPr lvl="1" algn="just"/>
            <a:r>
              <a:rPr lang="en-US" dirty="0"/>
              <a:t>a collect or record through the application of technical means on the territory of that Party, and </a:t>
            </a:r>
          </a:p>
          <a:p>
            <a:pPr lvl="1" algn="just"/>
            <a:r>
              <a:rPr lang="en-US" dirty="0"/>
              <a:t>b compel a service provider, within its existing technical capability: </a:t>
            </a:r>
          </a:p>
          <a:p>
            <a:pPr lvl="2" algn="just"/>
            <a:r>
              <a:rPr lang="en-US" dirty="0"/>
              <a:t>i to collect or record through the application of technical means on the territory of that Party; or </a:t>
            </a:r>
          </a:p>
          <a:p>
            <a:pPr lvl="2" algn="just"/>
            <a:r>
              <a:rPr lang="en-US" dirty="0"/>
              <a:t>ii to co-operate and assist the competent authorities in the collection or recording of, </a:t>
            </a:r>
          </a:p>
          <a:p>
            <a:pPr lvl="1" algn="just"/>
            <a:r>
              <a:rPr lang="en-US" dirty="0"/>
              <a:t>traffic data, in real-time, associated with specified communications </a:t>
            </a:r>
            <a:r>
              <a:rPr lang="en-US" b="1" dirty="0">
                <a:solidFill>
                  <a:srgbClr val="FF0000"/>
                </a:solidFill>
              </a:rPr>
              <a:t>in its territory </a:t>
            </a:r>
            <a:r>
              <a:rPr lang="en-US" dirty="0"/>
              <a:t>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632311"/>
          </a:xfrm>
          <a:prstGeom prst="rect">
            <a:avLst/>
          </a:prstGeom>
        </p:spPr>
        <p:txBody>
          <a:bodyPr wrap="square">
            <a:spAutoFit/>
          </a:bodyPr>
          <a:lstStyle/>
          <a:p>
            <a:pPr marL="342900" indent="-342900" algn="just">
              <a:buFont typeface="Wingdings" pitchFamily="2" charset="2"/>
              <a:buChar char="ü"/>
            </a:pPr>
            <a:r>
              <a:rPr lang="en-US" sz="2000" dirty="0"/>
              <a:t>A party may exercise measures in relation to communications within its territory</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Service provider could be compelled where it has some physical infrastructure or equipment in territory even if it is not location of its main operations or headquarters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A communication is deemed within a territory if one of the communicating parties (human beings or computers) is located in territory or computer through which communication passes is on territory </a:t>
            </a:r>
          </a:p>
        </p:txBody>
      </p:sp>
    </p:spTree>
    <p:extLst>
      <p:ext uri="{BB962C8B-B14F-4D97-AF65-F5344CB8AC3E}">
        <p14:creationId xmlns:p14="http://schemas.microsoft.com/office/powerpoint/2010/main" val="228787328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509200"/>
          </a:xfrm>
          <a:prstGeom prst="rect">
            <a:avLst/>
          </a:prstGeom>
        </p:spPr>
        <p:txBody>
          <a:bodyPr wrap="square">
            <a:spAutoFit/>
          </a:bodyPr>
          <a:lstStyle/>
          <a:p>
            <a:pPr marL="342900" indent="-342900" algn="just">
              <a:buFont typeface="Wingdings" panose="05000000000000000000" pitchFamily="2" charset="2"/>
              <a:buChar char="Ø"/>
            </a:pPr>
            <a:r>
              <a:rPr lang="en-US" sz="1600" dirty="0"/>
              <a:t>2 Where a Party, due to the established principles of its domestic legal system, cannot 	adopt the measures referred to in paragraph 1.a, it may </a:t>
            </a:r>
            <a:r>
              <a:rPr lang="en-US" sz="1600" b="1" dirty="0">
                <a:solidFill>
                  <a:srgbClr val="FF0000"/>
                </a:solidFill>
              </a:rPr>
              <a:t>instead adopt legislative and other measures as may be necessary </a:t>
            </a:r>
            <a:r>
              <a:rPr lang="en-US" sz="1600" dirty="0"/>
              <a:t>to ensure the real-time collection or recording of traffic data associated with specified communications transmitted in its territory, through the application of technical means on that territory.</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3 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4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3170099"/>
          </a:xfrm>
          <a:prstGeom prst="rect">
            <a:avLst/>
          </a:prstGeom>
        </p:spPr>
        <p:txBody>
          <a:bodyPr wrap="square">
            <a:spAutoFit/>
          </a:bodyPr>
          <a:lstStyle/>
          <a:p>
            <a:pPr marL="342900" indent="-342900" algn="just">
              <a:buFont typeface="Wingdings" pitchFamily="2" charset="2"/>
              <a:buChar char="ü"/>
            </a:pPr>
            <a:r>
              <a:rPr lang="en-US" sz="2000" dirty="0"/>
              <a:t>Some jurisdictions do not allow law enforcement authorities to collect or record data in real-time without assistance or at least knowledge of service provider</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Such jurisdictions may adopt other measures such as compelling service providers to provide necessary technical facilities </a:t>
            </a:r>
          </a:p>
        </p:txBody>
      </p:sp>
    </p:spTree>
    <p:extLst>
      <p:ext uri="{BB962C8B-B14F-4D97-AF65-F5344CB8AC3E}">
        <p14:creationId xmlns:p14="http://schemas.microsoft.com/office/powerpoint/2010/main" val="919639035"/>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262979"/>
          </a:xfrm>
          <a:prstGeom prst="rect">
            <a:avLst/>
          </a:prstGeom>
        </p:spPr>
        <p:txBody>
          <a:bodyPr wrap="square">
            <a:spAutoFit/>
          </a:bodyPr>
          <a:lstStyle/>
          <a:p>
            <a:pPr marL="342900" indent="-342900" algn="just">
              <a:buFont typeface="Wingdings" panose="05000000000000000000" pitchFamily="2" charset="2"/>
              <a:buChar char="Ø"/>
            </a:pPr>
            <a:r>
              <a:rPr lang="en-US" sz="1600" dirty="0"/>
              <a:t>2 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3 Each Party shall adopt such legislative and other measures as may be necessary to </a:t>
            </a:r>
            <a:r>
              <a:rPr lang="en-US" sz="1600" b="1" dirty="0">
                <a:solidFill>
                  <a:srgbClr val="FF0000"/>
                </a:solidFill>
              </a:rPr>
              <a:t>oblige a service provider to keep confidential </a:t>
            </a:r>
            <a:r>
              <a:rPr lang="en-US" sz="1600" dirty="0"/>
              <a:t>the fact of the execution of any power provided for in this article and any information relating to it.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4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062924"/>
          </a:xfrm>
          <a:prstGeom prst="rect">
            <a:avLst/>
          </a:prstGeom>
        </p:spPr>
        <p:txBody>
          <a:bodyPr wrap="square">
            <a:spAutoFit/>
          </a:bodyPr>
          <a:lstStyle/>
          <a:p>
            <a:pPr marL="342900" indent="-342900" algn="just">
              <a:buFont typeface="Wingdings" pitchFamily="2" charset="2"/>
              <a:buChar char="ü"/>
            </a:pPr>
            <a:r>
              <a:rPr lang="en-US" sz="1900" dirty="0">
                <a:cs typeface="Arial" panose="020B0604020202020204" pitchFamily="34" charset="0"/>
              </a:rPr>
              <a:t>This power is only effective if undertaken without the knowledge of the persons being investigated</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The communicating parties must not perceive the real-time collection measure being undertaken </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It is important that the service providers can be compelled to keep confidential the exercise of any powers</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This will also relieve the service provider of any contractual or other legal obligations to notify subscribers of the measure</a:t>
            </a:r>
          </a:p>
        </p:txBody>
      </p:sp>
    </p:spTree>
    <p:extLst>
      <p:ext uri="{BB962C8B-B14F-4D97-AF65-F5344CB8AC3E}">
        <p14:creationId xmlns:p14="http://schemas.microsoft.com/office/powerpoint/2010/main" val="209515443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20 – Real-time Collection of Traffic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262979"/>
          </a:xfrm>
          <a:prstGeom prst="rect">
            <a:avLst/>
          </a:prstGeom>
        </p:spPr>
        <p:txBody>
          <a:bodyPr wrap="square">
            <a:spAutoFit/>
          </a:bodyPr>
          <a:lstStyle/>
          <a:p>
            <a:pPr marL="342900" indent="-342900" algn="just">
              <a:buFont typeface="Wingdings" panose="05000000000000000000" pitchFamily="2" charset="2"/>
              <a:buChar char="Ø"/>
            </a:pPr>
            <a:r>
              <a:rPr lang="en-US" sz="1600" dirty="0"/>
              <a:t>2 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3 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4 The powers and procedures referred to in this article shall be </a:t>
            </a:r>
            <a:r>
              <a:rPr lang="en-US" sz="1600" b="1" dirty="0">
                <a:solidFill>
                  <a:srgbClr val="FF0000"/>
                </a:solidFill>
              </a:rPr>
              <a:t>subject to Articles 14 and 15</a:t>
            </a:r>
            <a:r>
              <a:rPr lang="en-US" sz="160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4185761"/>
          </a:xfrm>
          <a:prstGeom prst="rect">
            <a:avLst/>
          </a:prstGeom>
        </p:spPr>
        <p:txBody>
          <a:bodyPr wrap="square">
            <a:spAutoFit/>
          </a:bodyPr>
          <a:lstStyle/>
          <a:p>
            <a:pPr marL="342900" indent="-342900" algn="just">
              <a:buFont typeface="Wingdings" pitchFamily="2" charset="2"/>
              <a:buChar char="ü"/>
            </a:pPr>
            <a:r>
              <a:rPr lang="en-US" sz="1900" dirty="0">
                <a:cs typeface="Arial" panose="020B0604020202020204" pitchFamily="34" charset="0"/>
              </a:rPr>
              <a:t>Some traffic data – such as data about the source and destination of a communication (details of visited websites) may have a strong privacy implication</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This could enable compilation of a person’s interests, associates and social context</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Appropriate safeguards and legal prerequisites should be established when undertaking the real-time collection of traffic data</a:t>
            </a:r>
          </a:p>
        </p:txBody>
      </p:sp>
    </p:spTree>
    <p:extLst>
      <p:ext uri="{BB962C8B-B14F-4D97-AF65-F5344CB8AC3E}">
        <p14:creationId xmlns:p14="http://schemas.microsoft.com/office/powerpoint/2010/main" val="258271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Traffic Data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509200"/>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category of computer data</a:t>
            </a:r>
          </a:p>
          <a:p>
            <a:pPr marL="800100" lvl="1" indent="-342900" algn="just">
              <a:buFont typeface="Wingdings" pitchFamily="2" charset="2"/>
              <a:buChar char="Ø"/>
            </a:pPr>
            <a:r>
              <a:rPr lang="en-US" sz="2200" dirty="0"/>
              <a:t>generated by computer that formed part in chain of communication</a:t>
            </a:r>
          </a:p>
          <a:p>
            <a:pPr marL="800100" lvl="1" indent="-342900" algn="just">
              <a:buFont typeface="Wingdings" pitchFamily="2" charset="2"/>
              <a:buChar char="Ø"/>
            </a:pPr>
            <a:r>
              <a:rPr lang="en-US" sz="2200" dirty="0"/>
              <a:t>Indicates communication’s:</a:t>
            </a:r>
          </a:p>
          <a:p>
            <a:pPr marL="1257300" lvl="2" indent="-342900" algn="just">
              <a:buFont typeface="Wingdings" pitchFamily="2" charset="2"/>
              <a:buChar char="Ø"/>
            </a:pPr>
            <a:r>
              <a:rPr lang="en-US" sz="2200" dirty="0"/>
              <a:t>origin </a:t>
            </a:r>
          </a:p>
          <a:p>
            <a:pPr marL="1257300" lvl="2" indent="-342900" algn="just">
              <a:buFont typeface="Wingdings" pitchFamily="2" charset="2"/>
              <a:buChar char="Ø"/>
            </a:pPr>
            <a:r>
              <a:rPr lang="en-US" sz="2200" dirty="0"/>
              <a:t>destination</a:t>
            </a:r>
          </a:p>
          <a:p>
            <a:pPr marL="1257300" lvl="2" indent="-342900" algn="just">
              <a:buFont typeface="Wingdings" pitchFamily="2" charset="2"/>
              <a:buChar char="Ø"/>
            </a:pPr>
            <a:r>
              <a:rPr lang="en-US" sz="2200" dirty="0"/>
              <a:t>route</a:t>
            </a:r>
          </a:p>
          <a:p>
            <a:pPr marL="1257300" lvl="2" indent="-342900" algn="just">
              <a:buFont typeface="Wingdings" pitchFamily="2" charset="2"/>
              <a:buChar char="Ø"/>
            </a:pPr>
            <a:r>
              <a:rPr lang="en-US" sz="2200" dirty="0"/>
              <a:t>time</a:t>
            </a:r>
          </a:p>
          <a:p>
            <a:pPr marL="1257300" lvl="2" indent="-342900" algn="just">
              <a:buFont typeface="Wingdings" pitchFamily="2" charset="2"/>
              <a:buChar char="Ø"/>
            </a:pPr>
            <a:r>
              <a:rPr lang="en-US" sz="2200" dirty="0"/>
              <a:t>date</a:t>
            </a:r>
          </a:p>
          <a:p>
            <a:pPr marL="1257300" lvl="2" indent="-342900" algn="just">
              <a:buFont typeface="Wingdings" pitchFamily="2" charset="2"/>
              <a:buChar char="Ø"/>
            </a:pPr>
            <a:r>
              <a:rPr lang="en-US" sz="2200" dirty="0"/>
              <a:t>size</a:t>
            </a:r>
          </a:p>
          <a:p>
            <a:pPr marL="1257300" lvl="2" indent="-342900" algn="just">
              <a:buFont typeface="Wingdings" pitchFamily="2" charset="2"/>
              <a:buChar char="Ø"/>
            </a:pPr>
            <a:r>
              <a:rPr lang="en-US" sz="2200" dirty="0"/>
              <a:t>duration</a:t>
            </a:r>
          </a:p>
          <a:p>
            <a:pPr marL="1257300" lvl="2" indent="-342900" algn="just">
              <a:buFont typeface="Wingdings" pitchFamily="2" charset="2"/>
              <a:buChar char="Ø"/>
            </a:pPr>
            <a:r>
              <a:rPr lang="en-US" sz="2200" dirty="0"/>
              <a:t>type of underlying service</a:t>
            </a:r>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of communication</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4154984"/>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traffic data</a:t>
            </a:r>
            <a:r>
              <a:rPr lang="en-US" sz="2200" dirty="0"/>
              <a:t>" means any computer data relating to a communication by means of a computer system, generated by a computer system that formed a part in the chain of communication, indicating the communication’s origin, destination, route, time, date, size, duration, or type of underlying service.</a:t>
            </a:r>
          </a:p>
        </p:txBody>
      </p:sp>
    </p:spTree>
    <p:extLst>
      <p:ext uri="{BB962C8B-B14F-4D97-AF65-F5344CB8AC3E}">
        <p14:creationId xmlns:p14="http://schemas.microsoft.com/office/powerpoint/2010/main" val="77796564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3">
            <a:extLst>
              <a:ext uri="{FF2B5EF4-FFF2-40B4-BE49-F238E27FC236}">
                <a16:creationId xmlns:a16="http://schemas.microsoft.com/office/drawing/2014/main" id="{12500359-85B2-4D13-8A9E-4E87B00B60BD}"/>
              </a:ext>
            </a:extLst>
          </p:cNvPr>
          <p:cNvSpPr txBox="1">
            <a:spLocks/>
          </p:cNvSpPr>
          <p:nvPr/>
        </p:nvSpPr>
        <p:spPr bwMode="auto">
          <a:xfrm>
            <a:off x="348344" y="1385757"/>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Interception of Content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Very powerful investigative tool, but also very intrusive </a:t>
            </a:r>
          </a:p>
          <a:p>
            <a:pPr algn="ctr" eaLnBrk="1" hangingPunct="1">
              <a:lnSpc>
                <a:spcPct val="80000"/>
              </a:lnSpc>
              <a:spcBef>
                <a:spcPts val="600"/>
              </a:spcBef>
              <a:spcAft>
                <a:spcPts val="1200"/>
              </a:spcAft>
              <a:defRPr/>
            </a:pPr>
            <a:r>
              <a:rPr lang="en-GB" altLang="sr-Latn-RS" sz="2800" i="1" dirty="0">
                <a:ea typeface="ＭＳ Ｐゴシック" pitchFamily="34" charset="-128"/>
              </a:rPr>
              <a:t>It is only allowed in relation to a range of serious offences to be determined by national laws</a:t>
            </a:r>
          </a:p>
          <a:p>
            <a:pPr algn="ctr" eaLnBrk="1" hangingPunct="1">
              <a:lnSpc>
                <a:spcPct val="80000"/>
              </a:lnSpc>
              <a:spcBef>
                <a:spcPts val="600"/>
              </a:spcBef>
              <a:spcAft>
                <a:spcPts val="1200"/>
              </a:spcAft>
              <a:defRPr/>
            </a:pPr>
            <a:r>
              <a:rPr lang="en-GB" altLang="sr-Latn-RS" sz="2800" i="1" dirty="0">
                <a:ea typeface="ＭＳ Ｐゴシック" pitchFamily="34" charset="-128"/>
              </a:rPr>
              <a:t>Adequate safeguards need to be put in place</a:t>
            </a:r>
          </a:p>
        </p:txBody>
      </p:sp>
    </p:spTree>
    <p:extLst>
      <p:ext uri="{BB962C8B-B14F-4D97-AF65-F5344CB8AC3E}">
        <p14:creationId xmlns:p14="http://schemas.microsoft.com/office/powerpoint/2010/main" val="109162859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a:t>
            </a:r>
            <a:r>
              <a:rPr lang="en-US" sz="1700" b="1" dirty="0">
                <a:solidFill>
                  <a:srgbClr val="FF0000"/>
                </a:solidFill>
              </a:rPr>
              <a:t>serious offences</a:t>
            </a:r>
            <a:r>
              <a:rPr lang="en-US" sz="1700" dirty="0"/>
              <a:t> to be determined by domestic law, to empower its competent authorities to: </a:t>
            </a:r>
          </a:p>
          <a:p>
            <a:pPr lvl="1" algn="just"/>
            <a:r>
              <a:rPr lang="en-US" sz="1700" dirty="0"/>
              <a:t>a collect or record through the application of technical means on the territory of that Party, and </a:t>
            </a:r>
          </a:p>
          <a:p>
            <a:pPr lvl="1" algn="just"/>
            <a:r>
              <a:rPr lang="en-US" sz="1700" dirty="0"/>
              <a:t>b compel a service provider, within its existing technical capability: </a:t>
            </a:r>
          </a:p>
          <a:p>
            <a:pPr lvl="2" algn="just"/>
            <a:r>
              <a:rPr lang="en-US" sz="1700" dirty="0"/>
              <a:t>i to collect or record through the application of technical means on the territory of that Party, or </a:t>
            </a:r>
          </a:p>
          <a:p>
            <a:pPr lvl="2" algn="just"/>
            <a:r>
              <a:rPr lang="en-US" sz="1700" dirty="0"/>
              <a:t>Ii to co-operate and assist the competent authorities in the collection or recording of, </a:t>
            </a:r>
          </a:p>
          <a:p>
            <a:pPr lvl="1" algn="just"/>
            <a:r>
              <a:rPr lang="en-US" sz="1700" dirty="0"/>
              <a:t>content data, in real-time, of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246769"/>
          </a:xfrm>
          <a:prstGeom prst="rect">
            <a:avLst/>
          </a:prstGeom>
        </p:spPr>
        <p:txBody>
          <a:bodyPr wrap="square">
            <a:spAutoFit/>
          </a:bodyPr>
          <a:lstStyle/>
          <a:p>
            <a:pPr marL="342900" indent="-342900" algn="just">
              <a:buFont typeface="Wingdings" pitchFamily="2" charset="2"/>
              <a:buChar char="ü"/>
            </a:pPr>
            <a:r>
              <a:rPr lang="en-US" sz="2000" dirty="0"/>
              <a:t>High privacy interest associated with content data, so this power may only be exercised in relation to serious offences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Serious offences are to be determined by domestic law</a:t>
            </a:r>
          </a:p>
        </p:txBody>
      </p:sp>
    </p:spTree>
    <p:extLst>
      <p:ext uri="{BB962C8B-B14F-4D97-AF65-F5344CB8AC3E}">
        <p14:creationId xmlns:p14="http://schemas.microsoft.com/office/powerpoint/2010/main" val="243346838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a:t>
            </a:r>
            <a:r>
              <a:rPr lang="en-US" sz="1700" b="1" dirty="0">
                <a:solidFill>
                  <a:srgbClr val="FF0000"/>
                </a:solidFill>
              </a:rPr>
              <a:t>collect or record</a:t>
            </a:r>
            <a:r>
              <a:rPr lang="en-US" sz="1700" dirty="0"/>
              <a:t> through the application of technical means on the territory of that Party, and </a:t>
            </a:r>
          </a:p>
          <a:p>
            <a:pPr lvl="1" algn="just"/>
            <a:r>
              <a:rPr lang="en-US" sz="1700" dirty="0"/>
              <a:t>b </a:t>
            </a:r>
            <a:r>
              <a:rPr lang="en-US" sz="1700" b="1" dirty="0">
                <a:solidFill>
                  <a:srgbClr val="FF0000"/>
                </a:solidFill>
              </a:rPr>
              <a:t>compel a service provider</a:t>
            </a:r>
            <a:r>
              <a:rPr lang="en-US" sz="1700" dirty="0"/>
              <a:t>, within its existing technical capability: </a:t>
            </a:r>
          </a:p>
          <a:p>
            <a:pPr lvl="2" algn="just"/>
            <a:r>
              <a:rPr lang="en-US" sz="1700" dirty="0"/>
              <a:t>i to </a:t>
            </a:r>
            <a:r>
              <a:rPr lang="en-US" sz="1700" b="1" dirty="0">
                <a:solidFill>
                  <a:srgbClr val="FF0000"/>
                </a:solidFill>
              </a:rPr>
              <a:t>collect or record </a:t>
            </a:r>
            <a:r>
              <a:rPr lang="en-US" sz="1700" dirty="0"/>
              <a:t>through the application of technical means on the territory of that Party, or </a:t>
            </a:r>
          </a:p>
          <a:p>
            <a:pPr lvl="2" algn="just"/>
            <a:r>
              <a:rPr lang="en-US" sz="1700" dirty="0"/>
              <a:t>Ii to </a:t>
            </a:r>
            <a:r>
              <a:rPr lang="en-US" sz="1700" b="1" dirty="0">
                <a:solidFill>
                  <a:srgbClr val="FF0000"/>
                </a:solidFill>
              </a:rPr>
              <a:t>co-operate and assist </a:t>
            </a:r>
            <a:r>
              <a:rPr lang="en-US" sz="1700" dirty="0"/>
              <a:t>the competent authorities in the collection or recording of, </a:t>
            </a:r>
          </a:p>
          <a:p>
            <a:pPr lvl="1" algn="just"/>
            <a:r>
              <a:rPr lang="en-US" sz="1700" dirty="0"/>
              <a:t>content data, in real-time, of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862322"/>
          </a:xfrm>
          <a:prstGeom prst="rect">
            <a:avLst/>
          </a:prstGeom>
        </p:spPr>
        <p:txBody>
          <a:bodyPr wrap="square">
            <a:spAutoFit/>
          </a:bodyPr>
          <a:lstStyle/>
          <a:p>
            <a:pPr marL="342900" indent="-342900" algn="just">
              <a:buFont typeface="Wingdings" pitchFamily="2" charset="2"/>
              <a:buChar char="ü"/>
            </a:pPr>
            <a:r>
              <a:rPr lang="en-US" sz="2000" dirty="0"/>
              <a:t>Competent authority has power to:</a:t>
            </a:r>
          </a:p>
          <a:p>
            <a:pPr marL="800100" lvl="1" indent="-342900" algn="just">
              <a:buFont typeface="Wingdings" pitchFamily="2" charset="2"/>
              <a:buChar char="ü"/>
            </a:pPr>
            <a:r>
              <a:rPr lang="en-US" sz="2000" dirty="0"/>
              <a:t>directly collect or record content data</a:t>
            </a:r>
          </a:p>
          <a:p>
            <a:pPr marL="800100" lvl="1" indent="-342900" algn="just">
              <a:buFont typeface="Wingdings" pitchFamily="2" charset="2"/>
              <a:buChar char="ü"/>
            </a:pPr>
            <a:r>
              <a:rPr lang="en-US" sz="2000" dirty="0"/>
              <a:t>compel a service provider to collect or record content data</a:t>
            </a:r>
          </a:p>
          <a:p>
            <a:pPr marL="800100" lvl="1" indent="-342900" algn="just">
              <a:buFont typeface="Wingdings" pitchFamily="2" charset="2"/>
              <a:buChar char="ü"/>
            </a:pPr>
            <a:r>
              <a:rPr lang="en-US" sz="2000" dirty="0"/>
              <a:t>compel a service provider to cooperate and assist the competent authority </a:t>
            </a:r>
          </a:p>
          <a:p>
            <a:pPr algn="just"/>
            <a:endParaRPr lang="en-US" sz="2000" dirty="0"/>
          </a:p>
        </p:txBody>
      </p:sp>
    </p:spTree>
    <p:extLst>
      <p:ext uri="{BB962C8B-B14F-4D97-AF65-F5344CB8AC3E}">
        <p14:creationId xmlns:p14="http://schemas.microsoft.com/office/powerpoint/2010/main" val="14450526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collect or record through the application of </a:t>
            </a:r>
            <a:r>
              <a:rPr lang="en-US" sz="1700" b="1" dirty="0">
                <a:solidFill>
                  <a:srgbClr val="FF0000"/>
                </a:solidFill>
              </a:rPr>
              <a:t>technical means </a:t>
            </a:r>
            <a:r>
              <a:rPr lang="en-US" sz="1700" dirty="0"/>
              <a:t>on the territory of that Party, and </a:t>
            </a:r>
          </a:p>
          <a:p>
            <a:pPr lvl="1" algn="just"/>
            <a:r>
              <a:rPr lang="en-US" sz="1700" dirty="0"/>
              <a:t>b compel a service provider, within its existing technical capability: </a:t>
            </a:r>
          </a:p>
          <a:p>
            <a:pPr lvl="2" algn="just"/>
            <a:r>
              <a:rPr lang="en-US" sz="1700" dirty="0"/>
              <a:t>i to collect or record through the application of </a:t>
            </a:r>
            <a:r>
              <a:rPr lang="en-US" sz="1700" b="1" dirty="0">
                <a:solidFill>
                  <a:srgbClr val="FF0000"/>
                </a:solidFill>
              </a:rPr>
              <a:t>technical means </a:t>
            </a:r>
            <a:r>
              <a:rPr lang="en-US" sz="1700" dirty="0"/>
              <a:t>on the territory of that Party, or </a:t>
            </a:r>
          </a:p>
          <a:p>
            <a:pPr lvl="2" algn="just"/>
            <a:r>
              <a:rPr lang="en-US" sz="1700" dirty="0"/>
              <a:t>Ii to co-operate and assist the competent authorities in the collection or recording of, </a:t>
            </a:r>
          </a:p>
          <a:p>
            <a:pPr lvl="1" algn="just"/>
            <a:r>
              <a:rPr lang="en-US" sz="1700" dirty="0"/>
              <a:t>content data, in real-time, of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246769"/>
          </a:xfrm>
          <a:prstGeom prst="rect">
            <a:avLst/>
          </a:prstGeom>
        </p:spPr>
        <p:txBody>
          <a:bodyPr wrap="square">
            <a:spAutoFit/>
          </a:bodyPr>
          <a:lstStyle/>
          <a:p>
            <a:pPr marL="342900" indent="-342900" algn="just">
              <a:buFont typeface="Wingdings" pitchFamily="2" charset="2"/>
              <a:buChar char="ü"/>
            </a:pPr>
            <a:r>
              <a:rPr lang="en-US" sz="2000" dirty="0"/>
              <a:t>Technical means has not been defined</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Any technical means can be used to collect content data (technology neutrality) </a:t>
            </a:r>
          </a:p>
          <a:p>
            <a:pPr algn="just"/>
            <a:endParaRPr lang="en-US" sz="2000" dirty="0"/>
          </a:p>
        </p:txBody>
      </p:sp>
    </p:spTree>
    <p:extLst>
      <p:ext uri="{BB962C8B-B14F-4D97-AF65-F5344CB8AC3E}">
        <p14:creationId xmlns:p14="http://schemas.microsoft.com/office/powerpoint/2010/main" val="142400168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collect or record through the application of technical means on the territory of that Party, and </a:t>
            </a:r>
          </a:p>
          <a:p>
            <a:pPr lvl="1" algn="just"/>
            <a:r>
              <a:rPr lang="en-US" sz="1700" dirty="0"/>
              <a:t>b compel a service provider, within its </a:t>
            </a:r>
            <a:r>
              <a:rPr lang="en-US" sz="1700" b="1" dirty="0">
                <a:solidFill>
                  <a:srgbClr val="FF0000"/>
                </a:solidFill>
              </a:rPr>
              <a:t>existing technical capability</a:t>
            </a:r>
            <a:r>
              <a:rPr lang="en-US" sz="1700" dirty="0"/>
              <a:t>: </a:t>
            </a:r>
          </a:p>
          <a:p>
            <a:pPr lvl="2" algn="just"/>
            <a:r>
              <a:rPr lang="en-US" sz="1700" dirty="0"/>
              <a:t>i to collect or record through the application of technical means on the territory of that Party, or </a:t>
            </a:r>
          </a:p>
          <a:p>
            <a:pPr lvl="2" algn="just"/>
            <a:r>
              <a:rPr lang="en-US" sz="1700" dirty="0"/>
              <a:t>Ii to co-operate and assist the competent authorities in the collection or recording of, </a:t>
            </a:r>
          </a:p>
          <a:p>
            <a:pPr lvl="1" algn="just"/>
            <a:r>
              <a:rPr lang="en-US" sz="1700" dirty="0"/>
              <a:t>content data, in real-time, of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3785652"/>
          </a:xfrm>
          <a:prstGeom prst="rect">
            <a:avLst/>
          </a:prstGeom>
        </p:spPr>
        <p:txBody>
          <a:bodyPr wrap="square">
            <a:spAutoFit/>
          </a:bodyPr>
          <a:lstStyle/>
          <a:p>
            <a:pPr marL="342900" indent="-342900" algn="just">
              <a:buFont typeface="Wingdings" pitchFamily="2" charset="2"/>
              <a:buChar char="ü"/>
            </a:pPr>
            <a:r>
              <a:rPr lang="en-US" sz="2000" dirty="0"/>
              <a:t>Obligation on service providers will not exceed existing technical capability (whether or not such technical features for intercepting content data are ordinarily used</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Does not impose obligation on service providers to: </a:t>
            </a:r>
          </a:p>
          <a:p>
            <a:pPr marL="800100" lvl="1" indent="-342900" algn="just">
              <a:buFont typeface="Wingdings" pitchFamily="2" charset="2"/>
              <a:buChar char="ü"/>
            </a:pPr>
            <a:r>
              <a:rPr lang="en-US" sz="2000" dirty="0"/>
              <a:t>Develop new equipment </a:t>
            </a:r>
          </a:p>
          <a:p>
            <a:pPr marL="800100" lvl="1" indent="-342900" algn="just">
              <a:buFont typeface="Wingdings" pitchFamily="2" charset="2"/>
              <a:buChar char="ü"/>
            </a:pPr>
            <a:r>
              <a:rPr lang="en-US" sz="2000" dirty="0"/>
              <a:t>Hire expert support </a:t>
            </a:r>
          </a:p>
          <a:p>
            <a:pPr marL="800100" lvl="1" indent="-342900" algn="just">
              <a:buFont typeface="Wingdings" pitchFamily="2" charset="2"/>
              <a:buChar char="ü"/>
            </a:pPr>
            <a:r>
              <a:rPr lang="en-US" sz="2000" dirty="0"/>
              <a:t>Engage in costly re-configuration of systems</a:t>
            </a:r>
          </a:p>
        </p:txBody>
      </p:sp>
    </p:spTree>
    <p:extLst>
      <p:ext uri="{BB962C8B-B14F-4D97-AF65-F5344CB8AC3E}">
        <p14:creationId xmlns:p14="http://schemas.microsoft.com/office/powerpoint/2010/main" val="256685805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collect or record through the application of technical means on the territory of that Party, and </a:t>
            </a:r>
          </a:p>
          <a:p>
            <a:pPr lvl="1" algn="just"/>
            <a:r>
              <a:rPr lang="en-US" sz="1700" dirty="0"/>
              <a:t>b compel a service provider, within its existing technical capability: </a:t>
            </a:r>
          </a:p>
          <a:p>
            <a:pPr lvl="2" algn="just"/>
            <a:r>
              <a:rPr lang="en-US" sz="1700" dirty="0"/>
              <a:t>i to collect or record through the application of technical means on the territory of that Party, or </a:t>
            </a:r>
          </a:p>
          <a:p>
            <a:pPr lvl="2" algn="just"/>
            <a:r>
              <a:rPr lang="en-US" sz="1700" dirty="0"/>
              <a:t>Ii to co-operate and assist the competent authorities in the collection or recording of, </a:t>
            </a:r>
          </a:p>
          <a:p>
            <a:pPr lvl="1" algn="just"/>
            <a:r>
              <a:rPr lang="en-US" sz="1700" b="1" dirty="0">
                <a:solidFill>
                  <a:srgbClr val="FF0000"/>
                </a:solidFill>
              </a:rPr>
              <a:t>content data</a:t>
            </a:r>
            <a:r>
              <a:rPr lang="en-US" sz="1700" dirty="0"/>
              <a:t>, in real-time, of specified communications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4293483"/>
          </a:xfrm>
          <a:prstGeom prst="rect">
            <a:avLst/>
          </a:prstGeom>
        </p:spPr>
        <p:txBody>
          <a:bodyPr wrap="square">
            <a:spAutoFit/>
          </a:bodyPr>
          <a:lstStyle/>
          <a:p>
            <a:pPr marL="342900" indent="-342900" algn="just">
              <a:buFont typeface="Wingdings" pitchFamily="2" charset="2"/>
              <a:buChar char="ü"/>
            </a:pPr>
            <a:r>
              <a:rPr lang="en-US" sz="2100" dirty="0"/>
              <a:t>"Content data" refers to the communication content of the communication</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In effect, it is the meaning or purport of the communication, or the message or information being conveyed by the communication.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It is everything transmitted as part of the communication that is not traffic data.</a:t>
            </a:r>
          </a:p>
        </p:txBody>
      </p:sp>
    </p:spTree>
    <p:extLst>
      <p:ext uri="{BB962C8B-B14F-4D97-AF65-F5344CB8AC3E}">
        <p14:creationId xmlns:p14="http://schemas.microsoft.com/office/powerpoint/2010/main" val="188185381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collect or record through the application of technical means on the territory of that Party, and </a:t>
            </a:r>
          </a:p>
          <a:p>
            <a:pPr lvl="1" algn="just"/>
            <a:r>
              <a:rPr lang="en-US" sz="1700" dirty="0"/>
              <a:t>b compel a service provider, within its existing technical capability: </a:t>
            </a:r>
          </a:p>
          <a:p>
            <a:pPr lvl="2" algn="just"/>
            <a:r>
              <a:rPr lang="en-US" sz="1700" dirty="0"/>
              <a:t>i to collect or record through the application of technical means on the territory of that Party, or </a:t>
            </a:r>
          </a:p>
          <a:p>
            <a:pPr lvl="2" algn="just"/>
            <a:r>
              <a:rPr lang="en-US" sz="1700" dirty="0"/>
              <a:t>Ii to co-operate and assist the competent authorities in the collection or recording of, </a:t>
            </a:r>
          </a:p>
          <a:p>
            <a:pPr lvl="1" algn="just"/>
            <a:r>
              <a:rPr lang="en-US" sz="1700" dirty="0"/>
              <a:t>content data, in real-time, of </a:t>
            </a:r>
            <a:r>
              <a:rPr lang="en-US" sz="1700" b="1" dirty="0">
                <a:solidFill>
                  <a:srgbClr val="FF0000"/>
                </a:solidFill>
              </a:rPr>
              <a:t>specified communications</a:t>
            </a:r>
            <a:r>
              <a:rPr lang="en-US" sz="1700" dirty="0"/>
              <a:t> in its territory 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677656"/>
          </a:xfrm>
          <a:prstGeom prst="rect">
            <a:avLst/>
          </a:prstGeom>
        </p:spPr>
        <p:txBody>
          <a:bodyPr wrap="square">
            <a:spAutoFit/>
          </a:bodyPr>
          <a:lstStyle/>
          <a:p>
            <a:pPr marL="342900" indent="-342900" algn="just">
              <a:buFont typeface="Wingdings" pitchFamily="2" charset="2"/>
              <a:buChar char="ü"/>
            </a:pPr>
            <a:r>
              <a:rPr lang="en-US" sz="2100" dirty="0"/>
              <a:t>Power must be exercised in relation to specified communications</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Exercising this power for general or indiscriminate surveillance or interception of large amounts of content data is not permitted</a:t>
            </a:r>
          </a:p>
        </p:txBody>
      </p:sp>
    </p:spTree>
    <p:extLst>
      <p:ext uri="{BB962C8B-B14F-4D97-AF65-F5344CB8AC3E}">
        <p14:creationId xmlns:p14="http://schemas.microsoft.com/office/powerpoint/2010/main" val="179200150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586145"/>
          </a:xfrm>
          <a:prstGeom prst="rect">
            <a:avLst/>
          </a:prstGeom>
        </p:spPr>
        <p:txBody>
          <a:bodyPr wrap="square">
            <a:spAutoFit/>
          </a:bodyPr>
          <a:lstStyle/>
          <a:p>
            <a:pPr marL="342900" indent="-342900" algn="just">
              <a:buFont typeface="Wingdings" panose="05000000000000000000" pitchFamily="2" charset="2"/>
              <a:buChar char="Ø"/>
            </a:pPr>
            <a:r>
              <a:rPr lang="en-US" sz="1700" dirty="0"/>
              <a:t>1 Each Party shall adopt such legislative and other measures as may be necessary, in relation to a range of serious offences to be determined by domestic law, to empower its competent authorities to: </a:t>
            </a:r>
          </a:p>
          <a:p>
            <a:pPr lvl="1" algn="just"/>
            <a:r>
              <a:rPr lang="en-US" sz="1700" dirty="0"/>
              <a:t>a collect or record through the application of technical means on the territory of that Party, and </a:t>
            </a:r>
          </a:p>
          <a:p>
            <a:pPr lvl="1" algn="just"/>
            <a:r>
              <a:rPr lang="en-US" sz="1700" dirty="0"/>
              <a:t>b compel a service provider, within its existing technical capability: </a:t>
            </a:r>
          </a:p>
          <a:p>
            <a:pPr lvl="2" algn="just"/>
            <a:r>
              <a:rPr lang="en-US" sz="1700" dirty="0"/>
              <a:t>i to collect or record through the application of technical means on the territory of that Party, or </a:t>
            </a:r>
          </a:p>
          <a:p>
            <a:pPr lvl="2" algn="just"/>
            <a:r>
              <a:rPr lang="en-US" sz="1700" dirty="0"/>
              <a:t>Ii to co-operate and assist the competent authorities in the collection or recording of, </a:t>
            </a:r>
          </a:p>
          <a:p>
            <a:pPr lvl="1" algn="just"/>
            <a:r>
              <a:rPr lang="en-US" sz="1700" dirty="0"/>
              <a:t>content data, in real-time, of specified communications </a:t>
            </a:r>
            <a:r>
              <a:rPr lang="en-US" sz="1700" b="1" dirty="0">
                <a:solidFill>
                  <a:srgbClr val="FF0000"/>
                </a:solidFill>
              </a:rPr>
              <a:t>in its territory </a:t>
            </a:r>
            <a:r>
              <a:rPr lang="en-US" sz="1700" dirty="0"/>
              <a:t>transmitted by means of a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632311"/>
          </a:xfrm>
          <a:prstGeom prst="rect">
            <a:avLst/>
          </a:prstGeom>
        </p:spPr>
        <p:txBody>
          <a:bodyPr wrap="square">
            <a:spAutoFit/>
          </a:bodyPr>
          <a:lstStyle/>
          <a:p>
            <a:pPr marL="342900" indent="-342900" algn="just">
              <a:buFont typeface="Wingdings" pitchFamily="2" charset="2"/>
              <a:buChar char="ü"/>
            </a:pPr>
            <a:r>
              <a:rPr lang="en-US" sz="2000" dirty="0"/>
              <a:t>A party may exercise measures in relation to communications within its territory</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Service provider could be compelled where it has some physical infrastructure or equipment in territory even if it is not location of its main operations or headquarters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A communication is deemed within a territory if one of the communicating parties (human beings or computers) is located in territory or computer through which communication passes is on territory </a:t>
            </a:r>
          </a:p>
        </p:txBody>
      </p:sp>
    </p:spTree>
    <p:extLst>
      <p:ext uri="{BB962C8B-B14F-4D97-AF65-F5344CB8AC3E}">
        <p14:creationId xmlns:p14="http://schemas.microsoft.com/office/powerpoint/2010/main" val="77520301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324535"/>
          </a:xfrm>
          <a:prstGeom prst="rect">
            <a:avLst/>
          </a:prstGeom>
        </p:spPr>
        <p:txBody>
          <a:bodyPr wrap="square">
            <a:spAutoFit/>
          </a:bodyPr>
          <a:lstStyle/>
          <a:p>
            <a:pPr marL="342900" indent="-342900" algn="just">
              <a:buFont typeface="Wingdings" panose="05000000000000000000" pitchFamily="2" charset="2"/>
              <a:buChar char="Ø"/>
            </a:pPr>
            <a:r>
              <a:rPr lang="en-US" sz="1700" dirty="0"/>
              <a:t>2 Where a Party, due to the established principles of its domestic legal system, cannot adopt the measures referred to in paragraph 1.a, it may instead </a:t>
            </a:r>
            <a:r>
              <a:rPr lang="en-US" sz="1700" b="1" dirty="0">
                <a:solidFill>
                  <a:srgbClr val="FF0000"/>
                </a:solidFill>
              </a:rPr>
              <a:t>adopt legislative and other measures as may be necessary </a:t>
            </a:r>
            <a:r>
              <a:rPr lang="en-US" sz="1700" dirty="0"/>
              <a:t>to ensure the real-time collection or recording of content data on specified communications in its territory through the application of technical means on that territory. </a:t>
            </a:r>
          </a:p>
          <a:p>
            <a:pPr marL="342900" indent="-342900" algn="just">
              <a:buFont typeface="Wingdings" panose="05000000000000000000" pitchFamily="2" charset="2"/>
              <a:buChar char="Ø"/>
            </a:pPr>
            <a:r>
              <a:rPr lang="en-US" sz="1700" dirty="0"/>
              <a:t>3 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Wingdings" panose="05000000000000000000" pitchFamily="2" charset="2"/>
              <a:buChar char="Ø"/>
            </a:pPr>
            <a:r>
              <a:rPr lang="en-US" sz="1700" dirty="0"/>
              <a:t>4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3170099"/>
          </a:xfrm>
          <a:prstGeom prst="rect">
            <a:avLst/>
          </a:prstGeom>
        </p:spPr>
        <p:txBody>
          <a:bodyPr wrap="square">
            <a:spAutoFit/>
          </a:bodyPr>
          <a:lstStyle/>
          <a:p>
            <a:pPr marL="342900" indent="-342900" algn="just">
              <a:buFont typeface="Wingdings" pitchFamily="2" charset="2"/>
              <a:buChar char="ü"/>
            </a:pPr>
            <a:r>
              <a:rPr lang="en-US" sz="2000" dirty="0"/>
              <a:t>Some jurisdictions do not allow law enforcement authorities to intercept content data without assistance or at least knowledge of service provider</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Such jurisdictions may adopt other measures such as compelling service providers to provide necessary technical facilities </a:t>
            </a:r>
          </a:p>
        </p:txBody>
      </p:sp>
    </p:spTree>
    <p:extLst>
      <p:ext uri="{BB962C8B-B14F-4D97-AF65-F5344CB8AC3E}">
        <p14:creationId xmlns:p14="http://schemas.microsoft.com/office/powerpoint/2010/main" val="1904628695"/>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324535"/>
          </a:xfrm>
          <a:prstGeom prst="rect">
            <a:avLst/>
          </a:prstGeom>
        </p:spPr>
        <p:txBody>
          <a:bodyPr wrap="square">
            <a:spAutoFit/>
          </a:bodyPr>
          <a:lstStyle/>
          <a:p>
            <a:pPr marL="342900" indent="-342900" algn="just">
              <a:buFont typeface="Wingdings" panose="05000000000000000000" pitchFamily="2" charset="2"/>
              <a:buChar char="Ø"/>
            </a:pPr>
            <a:r>
              <a:rPr lang="en-US" sz="1700" dirty="0"/>
              <a:t>2 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Wingdings" panose="05000000000000000000" pitchFamily="2" charset="2"/>
              <a:buChar char="Ø"/>
            </a:pPr>
            <a:r>
              <a:rPr lang="en-US" sz="1700" dirty="0"/>
              <a:t>3 Each Party shall adopt such legislative and other measures as may be necessary to </a:t>
            </a:r>
            <a:r>
              <a:rPr lang="en-US" sz="1700" b="1" dirty="0">
                <a:solidFill>
                  <a:srgbClr val="FF0000"/>
                </a:solidFill>
              </a:rPr>
              <a:t>oblige a service provider to keep confidential </a:t>
            </a:r>
            <a:r>
              <a:rPr lang="en-US" sz="1700" dirty="0"/>
              <a:t>the fact of the execution of any power provided for in this article and any information relating to it. </a:t>
            </a:r>
          </a:p>
          <a:p>
            <a:pPr marL="342900" indent="-342900" algn="just">
              <a:buFont typeface="Wingdings" panose="05000000000000000000" pitchFamily="2" charset="2"/>
              <a:buChar char="Ø"/>
            </a:pPr>
            <a:r>
              <a:rPr lang="en-US" sz="1700" dirty="0"/>
              <a:t>4 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5062924"/>
          </a:xfrm>
          <a:prstGeom prst="rect">
            <a:avLst/>
          </a:prstGeom>
        </p:spPr>
        <p:txBody>
          <a:bodyPr wrap="square">
            <a:spAutoFit/>
          </a:bodyPr>
          <a:lstStyle/>
          <a:p>
            <a:pPr marL="342900" indent="-342900" algn="just">
              <a:buFont typeface="Wingdings" pitchFamily="2" charset="2"/>
              <a:buChar char="ü"/>
            </a:pPr>
            <a:r>
              <a:rPr lang="en-US" sz="1900" dirty="0">
                <a:cs typeface="Arial" panose="020B0604020202020204" pitchFamily="34" charset="0"/>
              </a:rPr>
              <a:t>This power is only effective if undertaken without the knowledge of the persons being investigated</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The communicating parties must not perceive the real-time collection measure being undertaken </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It is important that the service providers can be compelled to keep confidential the exercise of any powers</a:t>
            </a:r>
          </a:p>
          <a:p>
            <a:pPr marL="342900" indent="-342900" algn="just">
              <a:buFont typeface="Wingdings" pitchFamily="2" charset="2"/>
              <a:buChar char="ü"/>
            </a:pPr>
            <a:endParaRPr lang="en-US" sz="1900" dirty="0">
              <a:cs typeface="Arial" panose="020B0604020202020204" pitchFamily="34" charset="0"/>
            </a:endParaRPr>
          </a:p>
          <a:p>
            <a:pPr marL="342900" indent="-342900" algn="just">
              <a:buFont typeface="Wingdings" pitchFamily="2" charset="2"/>
              <a:buChar char="ü"/>
            </a:pPr>
            <a:r>
              <a:rPr lang="en-US" sz="1900" dirty="0">
                <a:cs typeface="Arial" panose="020B0604020202020204" pitchFamily="34" charset="0"/>
              </a:rPr>
              <a:t>This will also relieve the service provider of any contractual or other legal obligations to notify subscribers of the measure</a:t>
            </a:r>
          </a:p>
        </p:txBody>
      </p:sp>
    </p:spTree>
    <p:extLst>
      <p:ext uri="{BB962C8B-B14F-4D97-AF65-F5344CB8AC3E}">
        <p14:creationId xmlns:p14="http://schemas.microsoft.com/office/powerpoint/2010/main" val="550914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1223065617"/>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3EA6618-8109-4CEE-A00D-3C263DE3DFA3}"/>
              </a:ext>
            </a:extLst>
          </p:cNvPr>
          <p:cNvPicPr>
            <a:picLocks noChangeAspect="1"/>
          </p:cNvPicPr>
          <p:nvPr/>
        </p:nvPicPr>
        <p:blipFill>
          <a:blip r:embed="rId8"/>
          <a:stretch>
            <a:fillRect/>
          </a:stretch>
        </p:blipFill>
        <p:spPr>
          <a:xfrm>
            <a:off x="7537051" y="781176"/>
            <a:ext cx="1767076" cy="1767076"/>
          </a:xfrm>
          <a:prstGeom prst="rect">
            <a:avLst/>
          </a:prstGeom>
        </p:spPr>
      </p:pic>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15</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926007260"/>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21 – Interception of Content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027034"/>
            <a:ext cx="4476172" cy="5324535"/>
          </a:xfrm>
          <a:prstGeom prst="rect">
            <a:avLst/>
          </a:prstGeom>
        </p:spPr>
        <p:txBody>
          <a:bodyPr wrap="square">
            <a:spAutoFit/>
          </a:bodyPr>
          <a:lstStyle/>
          <a:p>
            <a:pPr marL="342900" indent="-342900" algn="just">
              <a:buFont typeface="Wingdings" panose="05000000000000000000" pitchFamily="2" charset="2"/>
              <a:buChar char="Ø"/>
            </a:pPr>
            <a:r>
              <a:rPr lang="en-US" sz="1700" dirty="0"/>
              <a:t>2 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Wingdings" panose="05000000000000000000" pitchFamily="2" charset="2"/>
              <a:buChar char="Ø"/>
            </a:pPr>
            <a:r>
              <a:rPr lang="en-US" sz="1700" dirty="0"/>
              <a:t>3 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Wingdings" panose="05000000000000000000" pitchFamily="2" charset="2"/>
              <a:buChar char="Ø"/>
            </a:pPr>
            <a:r>
              <a:rPr lang="en-US" sz="1700" dirty="0"/>
              <a:t>4 The powers and procedures referred to in this article shall be </a:t>
            </a:r>
            <a:r>
              <a:rPr lang="en-US" sz="1700" b="1" dirty="0">
                <a:solidFill>
                  <a:srgbClr val="FF0000"/>
                </a:solidFill>
              </a:rPr>
              <a:t>subject to Articles 14 and 15</a:t>
            </a:r>
            <a:r>
              <a:rPr lang="en-US" sz="170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606954" y="974460"/>
            <a:ext cx="4414945" cy="2354491"/>
          </a:xfrm>
          <a:prstGeom prst="rect">
            <a:avLst/>
          </a:prstGeom>
        </p:spPr>
        <p:txBody>
          <a:bodyPr wrap="square">
            <a:spAutoFit/>
          </a:bodyPr>
          <a:lstStyle/>
          <a:p>
            <a:pPr marL="342900" indent="-342900" algn="just">
              <a:buFont typeface="Wingdings" pitchFamily="2" charset="2"/>
              <a:buChar char="ü"/>
            </a:pPr>
            <a:r>
              <a:rPr lang="en-US" sz="2100" dirty="0">
                <a:cs typeface="Arial" panose="020B0604020202020204" pitchFamily="34" charset="0"/>
              </a:rPr>
              <a:t>There are high privacy interests associated with content data</a:t>
            </a:r>
          </a:p>
          <a:p>
            <a:pPr marL="342900" indent="-342900" algn="just">
              <a:buFont typeface="Wingdings" pitchFamily="2" charset="2"/>
              <a:buChar char="ü"/>
            </a:pPr>
            <a:endParaRPr lang="en-US" sz="2100" dirty="0">
              <a:cs typeface="Arial" panose="020B0604020202020204" pitchFamily="34" charset="0"/>
            </a:endParaRPr>
          </a:p>
          <a:p>
            <a:pPr marL="342900" indent="-342900" algn="just">
              <a:buFont typeface="Wingdings" pitchFamily="2" charset="2"/>
              <a:buChar char="ü"/>
            </a:pPr>
            <a:r>
              <a:rPr lang="en-US" sz="2100" dirty="0">
                <a:cs typeface="Arial" panose="020B0604020202020204" pitchFamily="34" charset="0"/>
              </a:rPr>
              <a:t>The conditions and safeguards for interception of content data are usually more stringent than real-time collection of traffic data </a:t>
            </a:r>
          </a:p>
        </p:txBody>
      </p:sp>
    </p:spTree>
    <p:extLst>
      <p:ext uri="{BB962C8B-B14F-4D97-AF65-F5344CB8AC3E}">
        <p14:creationId xmlns:p14="http://schemas.microsoft.com/office/powerpoint/2010/main" val="397939220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1974030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47543714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423477134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Approaches to Formal International Cooperation </a:t>
            </a:r>
            <a:endParaRPr lang="en-GB" sz="3200" dirty="0"/>
          </a:p>
        </p:txBody>
      </p:sp>
    </p:spTree>
    <p:extLst>
      <p:ext uri="{BB962C8B-B14F-4D97-AF65-F5344CB8AC3E}">
        <p14:creationId xmlns:p14="http://schemas.microsoft.com/office/powerpoint/2010/main" val="2064157538"/>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Global &amp;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774658" cy="4832092"/>
          </a:xfrm>
          <a:prstGeom prst="rect">
            <a:avLst/>
          </a:prstGeom>
        </p:spPr>
        <p:txBody>
          <a:bodyPr wrap="square">
            <a:spAutoFit/>
          </a:bodyPr>
          <a:lstStyle/>
          <a:p>
            <a:pPr marL="342900" indent="-342900">
              <a:buFont typeface="Wingdings" pitchFamily="2" charset="2"/>
              <a:buChar char="Ø"/>
            </a:pPr>
            <a:r>
              <a:rPr lang="en-GB" sz="2200" dirty="0"/>
              <a:t>United Nations Convention against Transnational Organized Crime (</a:t>
            </a:r>
            <a:r>
              <a:rPr lang="en-GB" sz="2200" b="1" dirty="0"/>
              <a:t>UNTOC</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United Nations Convention against Corruption (</a:t>
            </a:r>
            <a:r>
              <a:rPr lang="en-GB" sz="2200" b="1" dirty="0"/>
              <a:t>UNCAC</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en-US" sz="2200" dirty="0"/>
              <a:t>Council of Europe Convention on Mutual Assistance in Criminal Matters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Council of Europe Convention on Cybercrime (</a:t>
            </a:r>
            <a:r>
              <a:rPr lang="en-GB" sz="2200" b="1" dirty="0"/>
              <a:t>Budapest Convention</a:t>
            </a:r>
            <a:r>
              <a:rPr lang="en-GB" sz="2200" dirty="0"/>
              <a:t>)</a:t>
            </a:r>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en-GB" sz="2200" dirty="0"/>
              <a:t>Year of signature: 2000</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Entry into force: 2003</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Number of signatories: 147</a:t>
            </a:r>
          </a:p>
          <a:p>
            <a:pPr marL="342900" indent="-342900">
              <a:buFont typeface="Wingdings" pitchFamily="2" charset="2"/>
              <a:buChar char="Ø"/>
            </a:pPr>
            <a:endParaRPr lang="en-GB" sz="2200" dirty="0"/>
          </a:p>
          <a:p>
            <a:pPr marL="342900" indent="-342900" algn="just">
              <a:buFont typeface="Wingdings" pitchFamily="2" charset="2"/>
              <a:buChar char="Ø"/>
            </a:pPr>
            <a:r>
              <a:rPr lang="en-GB" sz="2200" dirty="0"/>
              <a:t>Purpose: </a:t>
            </a:r>
            <a:r>
              <a:rPr lang="en-US" sz="2200" dirty="0"/>
              <a:t>to promote cooperation to prevent and combat transnational organized crime more effectively</a:t>
            </a:r>
            <a:endParaRPr lang="en-GB" sz="2200" dirty="0"/>
          </a:p>
          <a:p>
            <a:pPr algn="just"/>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3816429"/>
          </a:xfrm>
          <a:prstGeom prst="rect">
            <a:avLst/>
          </a:prstGeom>
        </p:spPr>
        <p:txBody>
          <a:bodyPr>
            <a:spAutoFit/>
          </a:bodyPr>
          <a:lstStyle/>
          <a:p>
            <a:pPr marL="342900" indent="-342900">
              <a:buFont typeface="Wingdings" pitchFamily="2" charset="2"/>
              <a:buChar char="ü"/>
            </a:pPr>
            <a:r>
              <a:rPr lang="en-GB" sz="2200" dirty="0"/>
              <a:t>Enables international cooperation for transnational offences involving organized criminal group:</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Serious offences (minimum 4 year punishment)</a:t>
            </a:r>
          </a:p>
          <a:p>
            <a:pPr lvl="1" algn="ctr"/>
            <a:r>
              <a:rPr lang="en-GB" sz="2200" dirty="0"/>
              <a:t>+</a:t>
            </a:r>
          </a:p>
          <a:p>
            <a:pPr lvl="1" algn="ctr"/>
            <a:endParaRPr lang="en-GB" sz="2200" dirty="0"/>
          </a:p>
          <a:p>
            <a:pPr marL="800100" lvl="1" indent="-342900">
              <a:buFont typeface="Wingdings" pitchFamily="2" charset="2"/>
              <a:buChar char="ü"/>
            </a:pPr>
            <a:r>
              <a:rPr lang="en-GB" sz="2200" dirty="0"/>
              <a:t>Offences established under Convention</a:t>
            </a:r>
          </a:p>
        </p:txBody>
      </p:sp>
    </p:spTree>
    <p:extLst>
      <p:ext uri="{BB962C8B-B14F-4D97-AF65-F5344CB8AC3E}">
        <p14:creationId xmlns:p14="http://schemas.microsoft.com/office/powerpoint/2010/main" val="11890469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5509200"/>
          </a:xfrm>
          <a:prstGeom prst="rect">
            <a:avLst/>
          </a:prstGeom>
        </p:spPr>
        <p:txBody>
          <a:bodyPr wrap="square">
            <a:spAutoFit/>
          </a:bodyPr>
          <a:lstStyle/>
          <a:p>
            <a:pPr marL="342900" indent="-342900">
              <a:buFont typeface="Wingdings" pitchFamily="2" charset="2"/>
              <a:buChar char="Ø"/>
            </a:pPr>
            <a:r>
              <a:rPr lang="en-US" sz="2200" b="1" dirty="0"/>
              <a:t>Offences:</a:t>
            </a:r>
          </a:p>
          <a:p>
            <a:pPr marL="800100" lvl="1" indent="-342900">
              <a:buFont typeface="Wingdings" pitchFamily="2" charset="2"/>
              <a:buChar char="Ø"/>
            </a:pPr>
            <a:r>
              <a:rPr lang="en-US" sz="2200" dirty="0"/>
              <a:t>Participation in organized criminal group</a:t>
            </a:r>
          </a:p>
          <a:p>
            <a:pPr marL="800100" lvl="1" indent="-342900">
              <a:buFont typeface="Wingdings" pitchFamily="2" charset="2"/>
              <a:buChar char="Ø"/>
            </a:pPr>
            <a:r>
              <a:rPr lang="en-US" sz="2200" dirty="0"/>
              <a:t>Laundering proceeds of crime</a:t>
            </a:r>
          </a:p>
          <a:p>
            <a:pPr marL="800100" lvl="1" indent="-342900">
              <a:buFont typeface="Wingdings" pitchFamily="2" charset="2"/>
              <a:buChar char="Ø"/>
            </a:pPr>
            <a:r>
              <a:rPr lang="en-US" sz="2200" dirty="0"/>
              <a:t>Corruption </a:t>
            </a:r>
          </a:p>
          <a:p>
            <a:pPr marL="800100" lvl="1" indent="-342900">
              <a:buFont typeface="Wingdings" pitchFamily="2" charset="2"/>
              <a:buChar char="Ø"/>
            </a:pPr>
            <a:r>
              <a:rPr lang="en-US" sz="2200" dirty="0"/>
              <a:t>Obstruction of justice</a:t>
            </a:r>
          </a:p>
          <a:p>
            <a:pPr marL="800100" lvl="1" indent="-342900">
              <a:buFont typeface="Wingdings" pitchFamily="2" charset="2"/>
              <a:buChar char="Ø"/>
            </a:pPr>
            <a:endParaRPr lang="en-US" sz="2200" dirty="0"/>
          </a:p>
          <a:p>
            <a:pPr marL="342900" indent="-342900">
              <a:buFont typeface="Wingdings" pitchFamily="2" charset="2"/>
              <a:buChar char="ü"/>
            </a:pPr>
            <a:r>
              <a:rPr lang="en-GB" sz="2200" b="1" dirty="0"/>
              <a:t>Procedural powers:</a:t>
            </a:r>
          </a:p>
          <a:p>
            <a:pPr marL="800100" lvl="1" indent="-342900">
              <a:buFont typeface="Wingdings" pitchFamily="2" charset="2"/>
              <a:buChar char="ü"/>
            </a:pPr>
            <a:r>
              <a:rPr lang="en-GB" sz="2200" dirty="0"/>
              <a:t>Prosecution, adjudication and sanctions</a:t>
            </a:r>
          </a:p>
          <a:p>
            <a:pPr marL="800100" lvl="1" indent="-342900">
              <a:buFont typeface="Wingdings" pitchFamily="2" charset="2"/>
              <a:buChar char="ü"/>
            </a:pPr>
            <a:r>
              <a:rPr lang="en-GB" sz="2200" dirty="0"/>
              <a:t>Confiscation and seizure</a:t>
            </a:r>
          </a:p>
          <a:p>
            <a:pPr marL="800100" lvl="1" indent="-342900">
              <a:buFont typeface="Wingdings" pitchFamily="2" charset="2"/>
              <a:buChar char="ü"/>
            </a:pPr>
            <a:r>
              <a:rPr lang="en-GB" sz="2200" dirty="0"/>
              <a:t>Disposal of proceeds of crime</a:t>
            </a:r>
          </a:p>
          <a:p>
            <a:pPr marL="342900" indent="-342900">
              <a:buFont typeface="Wingdings" pitchFamily="2" charset="2"/>
              <a:buChar char="ü"/>
            </a:pPr>
            <a:endParaRPr lang="en-GB" sz="2200" dirty="0"/>
          </a:p>
          <a:p>
            <a:pPr marL="342900" indent="-342900">
              <a:buFont typeface="Wingdings" pitchFamily="2" charset="2"/>
              <a:buChar char="ü"/>
            </a:pPr>
            <a:r>
              <a:rPr lang="en-GB" sz="2200" b="1" dirty="0"/>
              <a:t>Extradition</a:t>
            </a:r>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5509200"/>
          </a:xfrm>
          <a:prstGeom prst="rect">
            <a:avLst/>
          </a:prstGeom>
        </p:spPr>
        <p:txBody>
          <a:bodyPr wrap="square">
            <a:spAutoFit/>
          </a:bodyPr>
          <a:lstStyle/>
          <a:p>
            <a:pPr marL="342900" indent="-342900">
              <a:buFont typeface="Wingdings" pitchFamily="2" charset="2"/>
              <a:buChar char="ü"/>
            </a:pPr>
            <a:r>
              <a:rPr lang="en-GB" sz="2200" b="1" dirty="0"/>
              <a:t>Mutual assistance:</a:t>
            </a:r>
          </a:p>
          <a:p>
            <a:pPr marL="1257300" lvl="2" indent="-342900">
              <a:buFont typeface="Wingdings" pitchFamily="2" charset="2"/>
              <a:buChar char="ü"/>
            </a:pPr>
            <a:r>
              <a:rPr lang="en-GB" sz="2200" dirty="0"/>
              <a:t>Taking evidence or statements</a:t>
            </a:r>
          </a:p>
          <a:p>
            <a:pPr marL="1257300" lvl="2" indent="-342900">
              <a:buFont typeface="Wingdings" pitchFamily="2" charset="2"/>
              <a:buChar char="ü"/>
            </a:pPr>
            <a:r>
              <a:rPr lang="en-GB" sz="2200" dirty="0"/>
              <a:t>Effecting service</a:t>
            </a:r>
          </a:p>
          <a:p>
            <a:pPr marL="1257300" lvl="2" indent="-342900">
              <a:buFont typeface="Wingdings" pitchFamily="2" charset="2"/>
              <a:buChar char="ü"/>
            </a:pPr>
            <a:r>
              <a:rPr lang="en-GB" sz="2200" dirty="0"/>
              <a:t>Executing searches, seizures and freezing</a:t>
            </a:r>
          </a:p>
          <a:p>
            <a:pPr marL="1257300" lvl="2" indent="-342900">
              <a:buFont typeface="Wingdings" pitchFamily="2" charset="2"/>
              <a:buChar char="ü"/>
            </a:pPr>
            <a:r>
              <a:rPr lang="en-GB" sz="2200" dirty="0"/>
              <a:t>Examining objects and sites</a:t>
            </a:r>
          </a:p>
          <a:p>
            <a:pPr marL="1257300" lvl="2" indent="-342900">
              <a:buFont typeface="Wingdings" pitchFamily="2" charset="2"/>
              <a:buChar char="ü"/>
            </a:pPr>
            <a:r>
              <a:rPr lang="en-GB" sz="2200" dirty="0"/>
              <a:t>Providing information, evidence and evaluations</a:t>
            </a:r>
          </a:p>
          <a:p>
            <a:pPr marL="1257300" lvl="2" indent="-342900">
              <a:buFont typeface="Wingdings" pitchFamily="2" charset="2"/>
              <a:buChar char="ü"/>
            </a:pPr>
            <a:r>
              <a:rPr lang="en-GB" sz="2200" dirty="0"/>
              <a:t>Providing records</a:t>
            </a:r>
          </a:p>
          <a:p>
            <a:pPr marL="1257300" lvl="2" indent="-342900">
              <a:buFont typeface="Wingdings" pitchFamily="2" charset="2"/>
              <a:buChar char="ü"/>
            </a:pPr>
            <a:r>
              <a:rPr lang="en-GB" sz="2200" dirty="0"/>
              <a:t>Identifying or tracing proceeds and instrumentalities of crimes</a:t>
            </a:r>
          </a:p>
          <a:p>
            <a:pPr marL="1257300" lvl="2" indent="-342900">
              <a:buFont typeface="Wingdings" pitchFamily="2" charset="2"/>
              <a:buChar char="ü"/>
            </a:pPr>
            <a:r>
              <a:rPr lang="en-GB" sz="2200" dirty="0"/>
              <a:t>Other assistance not contrary to domestic law</a:t>
            </a:r>
          </a:p>
          <a:p>
            <a:pPr lvl="1"/>
            <a:endParaRPr lang="en-GB" sz="2200" dirty="0"/>
          </a:p>
        </p:txBody>
      </p:sp>
    </p:spTree>
    <p:extLst>
      <p:ext uri="{BB962C8B-B14F-4D97-AF65-F5344CB8AC3E}">
        <p14:creationId xmlns:p14="http://schemas.microsoft.com/office/powerpoint/2010/main" val="72591956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en-GB" sz="2400" dirty="0"/>
              <a:t>Year of signature: 2003</a:t>
            </a:r>
          </a:p>
          <a:p>
            <a:pPr marL="342900" indent="-342900">
              <a:buFont typeface="Wingdings" pitchFamily="2" charset="2"/>
              <a:buChar char="Ø"/>
            </a:pPr>
            <a:endParaRPr lang="en-GB" sz="2400" dirty="0"/>
          </a:p>
          <a:p>
            <a:pPr marL="342900" indent="-342900">
              <a:buFont typeface="Wingdings" pitchFamily="2" charset="2"/>
              <a:buChar char="Ø"/>
            </a:pPr>
            <a:r>
              <a:rPr lang="en-GB" sz="2400" dirty="0"/>
              <a:t>Entry into force: 2005</a:t>
            </a:r>
          </a:p>
          <a:p>
            <a:pPr marL="342900" indent="-342900">
              <a:buFont typeface="Wingdings" pitchFamily="2" charset="2"/>
              <a:buChar char="Ø"/>
            </a:pPr>
            <a:endParaRPr lang="en-GB" sz="2400" dirty="0"/>
          </a:p>
          <a:p>
            <a:pPr marL="342900" indent="-342900">
              <a:buFont typeface="Wingdings" pitchFamily="2" charset="2"/>
              <a:buChar char="Ø"/>
            </a:pPr>
            <a:r>
              <a:rPr lang="en-GB" sz="2400" dirty="0"/>
              <a:t>Number of signatories: 140</a:t>
            </a:r>
          </a:p>
          <a:p>
            <a:pPr marL="342900" indent="-342900">
              <a:buFont typeface="Wingdings" pitchFamily="2" charset="2"/>
              <a:buChar char="Ø"/>
            </a:pPr>
            <a:endParaRPr lang="en-GB" sz="2400" dirty="0"/>
          </a:p>
          <a:p>
            <a:pPr marL="342900" indent="-342900" algn="just">
              <a:buFont typeface="Wingdings" pitchFamily="2" charset="2"/>
              <a:buChar char="Ø"/>
            </a:pPr>
            <a:r>
              <a:rPr lang="en-GB" sz="2400" dirty="0"/>
              <a:t>Purposes include to </a:t>
            </a:r>
            <a:r>
              <a:rPr lang="en-US" sz="2400" dirty="0"/>
              <a:t>promote, facilitate and support international cooperation and technical assistance in the prevention of and fight against corruption</a:t>
            </a:r>
            <a:endParaRPr lang="en-GB" sz="2400" dirty="0"/>
          </a:p>
          <a:p>
            <a:pPr algn="just"/>
            <a:endParaRPr lang="en-GB" sz="2400" dirty="0"/>
          </a:p>
          <a:p>
            <a:endParaRPr lang="en-GB"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en-GB" sz="2400" dirty="0"/>
              <a:t>Enables international cooperation for offences established under Convention</a:t>
            </a:r>
          </a:p>
        </p:txBody>
      </p:sp>
    </p:spTree>
    <p:extLst>
      <p:ext uri="{BB962C8B-B14F-4D97-AF65-F5344CB8AC3E}">
        <p14:creationId xmlns:p14="http://schemas.microsoft.com/office/powerpoint/2010/main" val="271161751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909310"/>
          </a:xfrm>
          <a:prstGeom prst="rect">
            <a:avLst/>
          </a:prstGeom>
        </p:spPr>
        <p:txBody>
          <a:bodyPr wrap="square">
            <a:spAutoFit/>
          </a:bodyPr>
          <a:lstStyle/>
          <a:p>
            <a:pPr marL="342900" indent="-342900">
              <a:buFont typeface="Wingdings" pitchFamily="2" charset="2"/>
              <a:buChar char="Ø"/>
            </a:pPr>
            <a:r>
              <a:rPr lang="en-US" sz="2100" b="1" dirty="0"/>
              <a:t>Offences:</a:t>
            </a:r>
          </a:p>
          <a:p>
            <a:pPr marL="800100" lvl="1" indent="-342900">
              <a:buFont typeface="Wingdings" pitchFamily="2" charset="2"/>
              <a:buChar char="Ø"/>
            </a:pPr>
            <a:r>
              <a:rPr lang="en-US" sz="2100" dirty="0"/>
              <a:t>Bribery</a:t>
            </a:r>
          </a:p>
          <a:p>
            <a:pPr marL="800100" lvl="1" indent="-342900">
              <a:buFont typeface="Wingdings" pitchFamily="2" charset="2"/>
              <a:buChar char="Ø"/>
            </a:pPr>
            <a:r>
              <a:rPr lang="en-US" sz="2100" dirty="0"/>
              <a:t>Embezzlement or misappropriation</a:t>
            </a:r>
          </a:p>
          <a:p>
            <a:pPr marL="800100" lvl="1" indent="-342900">
              <a:buFont typeface="Wingdings" pitchFamily="2" charset="2"/>
              <a:buChar char="Ø"/>
            </a:pPr>
            <a:r>
              <a:rPr lang="en-US" sz="2100" dirty="0"/>
              <a:t>Trading in influence</a:t>
            </a:r>
          </a:p>
          <a:p>
            <a:pPr marL="800100" lvl="1" indent="-342900">
              <a:buFont typeface="Wingdings" pitchFamily="2" charset="2"/>
              <a:buChar char="Ø"/>
            </a:pPr>
            <a:r>
              <a:rPr lang="en-US" sz="2100" dirty="0"/>
              <a:t>Abuse of functions</a:t>
            </a:r>
          </a:p>
          <a:p>
            <a:pPr marL="800100" lvl="1" indent="-342900">
              <a:buFont typeface="Wingdings" pitchFamily="2" charset="2"/>
              <a:buChar char="Ø"/>
            </a:pPr>
            <a:r>
              <a:rPr lang="en-US" sz="2100" dirty="0"/>
              <a:t>Illicit enrichment </a:t>
            </a:r>
          </a:p>
          <a:p>
            <a:pPr marL="800100" lvl="1" indent="-342900">
              <a:buFont typeface="Wingdings" pitchFamily="2" charset="2"/>
              <a:buChar char="Ø"/>
            </a:pPr>
            <a:r>
              <a:rPr lang="en-US" sz="2100" dirty="0"/>
              <a:t>Laundering of proceeds</a:t>
            </a:r>
          </a:p>
          <a:p>
            <a:pPr marL="800100" lvl="1" indent="-342900">
              <a:buFont typeface="Wingdings" pitchFamily="2" charset="2"/>
              <a:buChar char="Ø"/>
            </a:pPr>
            <a:r>
              <a:rPr lang="en-US" sz="2100" dirty="0"/>
              <a:t>Concealment </a:t>
            </a:r>
          </a:p>
          <a:p>
            <a:pPr marL="800100" lvl="1" indent="-342900">
              <a:buFont typeface="Wingdings" pitchFamily="2" charset="2"/>
              <a:buChar char="Ø"/>
            </a:pPr>
            <a:r>
              <a:rPr lang="en-US" sz="2100" dirty="0"/>
              <a:t>Obstruction of justice </a:t>
            </a:r>
          </a:p>
          <a:p>
            <a:pPr lvl="1"/>
            <a:endParaRPr lang="en-US" sz="2100" dirty="0"/>
          </a:p>
          <a:p>
            <a:pPr marL="342900" indent="-342900">
              <a:buFont typeface="Wingdings" pitchFamily="2" charset="2"/>
              <a:buChar char="ü"/>
            </a:pPr>
            <a:r>
              <a:rPr lang="en-GB" sz="2100" b="1" dirty="0"/>
              <a:t>Procedural powers:</a:t>
            </a:r>
          </a:p>
          <a:p>
            <a:pPr marL="800100" lvl="1" indent="-342900">
              <a:buFont typeface="Wingdings" pitchFamily="2" charset="2"/>
              <a:buChar char="ü"/>
            </a:pPr>
            <a:r>
              <a:rPr lang="en-GB" sz="2100" dirty="0"/>
              <a:t>Prosecution, adjudication and sanctions</a:t>
            </a:r>
          </a:p>
          <a:p>
            <a:pPr marL="800100" lvl="1" indent="-342900">
              <a:buFont typeface="Wingdings" pitchFamily="2" charset="2"/>
              <a:buChar char="ü"/>
            </a:pPr>
            <a:r>
              <a:rPr lang="en-GB" sz="2100" dirty="0"/>
              <a:t>Confiscation and seizure</a:t>
            </a:r>
          </a:p>
          <a:p>
            <a:pPr marL="800100" lvl="1" indent="-342900">
              <a:buFont typeface="Wingdings" pitchFamily="2" charset="2"/>
              <a:buChar char="ü"/>
            </a:pPr>
            <a:r>
              <a:rPr lang="en-GB" sz="2100" dirty="0"/>
              <a:t>Mandating cooperation with private sector,  law enforcement</a:t>
            </a:r>
          </a:p>
          <a:p>
            <a:pPr lvl="1"/>
            <a:endParaRPr lang="en-GB"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3816429"/>
          </a:xfrm>
          <a:prstGeom prst="rect">
            <a:avLst/>
          </a:prstGeom>
        </p:spPr>
        <p:txBody>
          <a:bodyPr wrap="square">
            <a:spAutoFit/>
          </a:bodyPr>
          <a:lstStyle/>
          <a:p>
            <a:pPr marL="342900" indent="-342900">
              <a:buFont typeface="Wingdings" pitchFamily="2" charset="2"/>
              <a:buChar char="ü"/>
            </a:pPr>
            <a:r>
              <a:rPr lang="en-GB" sz="2200" b="1" dirty="0"/>
              <a:t>International cooperation:</a:t>
            </a:r>
          </a:p>
          <a:p>
            <a:pPr marL="1257300" lvl="2" indent="-342900">
              <a:buFont typeface="Wingdings" pitchFamily="2" charset="2"/>
              <a:buChar char="ü"/>
            </a:pPr>
            <a:r>
              <a:rPr lang="en-GB" sz="2200" dirty="0"/>
              <a:t>Extradition</a:t>
            </a:r>
          </a:p>
          <a:p>
            <a:pPr marL="1257300" lvl="2" indent="-342900">
              <a:buFont typeface="Wingdings" pitchFamily="2" charset="2"/>
              <a:buChar char="ü"/>
            </a:pPr>
            <a:r>
              <a:rPr lang="en-GB" sz="2200" dirty="0"/>
              <a:t>Transfer of sentenced persons </a:t>
            </a:r>
          </a:p>
          <a:p>
            <a:pPr marL="1257300" lvl="2" indent="-342900">
              <a:buFont typeface="Wingdings" pitchFamily="2" charset="2"/>
              <a:buChar char="ü"/>
            </a:pPr>
            <a:r>
              <a:rPr lang="en-GB" sz="2200" dirty="0"/>
              <a:t>Mutual legal assistance </a:t>
            </a:r>
          </a:p>
          <a:p>
            <a:pPr marL="1257300" lvl="2" indent="-342900">
              <a:buFont typeface="Wingdings" pitchFamily="2" charset="2"/>
              <a:buChar char="ü"/>
            </a:pPr>
            <a:r>
              <a:rPr lang="en-GB" sz="2200" dirty="0"/>
              <a:t>Transfer of proceedings</a:t>
            </a:r>
          </a:p>
          <a:p>
            <a:pPr marL="1257300" lvl="2" indent="-342900">
              <a:buFont typeface="Wingdings" pitchFamily="2" charset="2"/>
              <a:buChar char="ü"/>
            </a:pPr>
            <a:r>
              <a:rPr lang="en-GB" sz="2200" dirty="0"/>
              <a:t>Law enforcement cooperation</a:t>
            </a:r>
          </a:p>
          <a:p>
            <a:pPr marL="1257300" lvl="2" indent="-342900">
              <a:buFont typeface="Wingdings" pitchFamily="2" charset="2"/>
              <a:buChar char="ü"/>
            </a:pPr>
            <a:r>
              <a:rPr lang="en-GB" sz="2200" dirty="0"/>
              <a:t>Joint investigations</a:t>
            </a:r>
          </a:p>
          <a:p>
            <a:pPr marL="1257300" lvl="2" indent="-342900">
              <a:buFont typeface="Wingdings" pitchFamily="2" charset="2"/>
              <a:buChar char="ü"/>
            </a:pPr>
            <a:r>
              <a:rPr lang="en-GB" sz="2200" dirty="0"/>
              <a:t>Special investigative techniques</a:t>
            </a:r>
          </a:p>
        </p:txBody>
      </p:sp>
    </p:spTree>
    <p:extLst>
      <p:ext uri="{BB962C8B-B14F-4D97-AF65-F5344CB8AC3E}">
        <p14:creationId xmlns:p14="http://schemas.microsoft.com/office/powerpoint/2010/main" val="1308697627"/>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European Convention on </a:t>
            </a:r>
          </a:p>
          <a:p>
            <a:pPr algn="r"/>
            <a:r>
              <a:rPr lang="en-GB" sz="3200" b="1" dirty="0"/>
              <a:t>Mutual Assistance in 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509200"/>
          </a:xfrm>
          <a:prstGeom prst="rect">
            <a:avLst/>
          </a:prstGeom>
        </p:spPr>
        <p:txBody>
          <a:bodyPr>
            <a:spAutoFit/>
          </a:bodyPr>
          <a:lstStyle/>
          <a:p>
            <a:pPr marL="342900" indent="-342900">
              <a:buFont typeface="Wingdings" pitchFamily="2" charset="2"/>
              <a:buChar char="Ø"/>
            </a:pPr>
            <a:r>
              <a:rPr lang="en-GB" sz="2200" dirty="0"/>
              <a:t>Year of signature: 1959</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Entry into force: 1962</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Number of signatories: 50 (Council of Europe Member States + Chile, Israel &amp; South Korea)</a:t>
            </a:r>
          </a:p>
          <a:p>
            <a:pPr marL="342900" indent="-342900">
              <a:buFont typeface="Wingdings" pitchFamily="2" charset="2"/>
              <a:buChar char="Ø"/>
            </a:pPr>
            <a:endParaRPr lang="en-GB" sz="2200" dirty="0"/>
          </a:p>
          <a:p>
            <a:pPr marL="342900" indent="-342900" algn="just">
              <a:buFont typeface="Wingdings" pitchFamily="2" charset="2"/>
              <a:buChar char="Ø"/>
            </a:pPr>
            <a:r>
              <a:rPr lang="en-GB" sz="2200" dirty="0"/>
              <a:t>Purpose: </a:t>
            </a:r>
            <a:r>
              <a:rPr lang="en-US" sz="2200" dirty="0"/>
              <a:t>For parties to afford each other the widest measure of mutual assistance in proceedings in respect of criminal matters</a:t>
            </a:r>
            <a:endParaRPr lang="en-GB" sz="2200" dirty="0"/>
          </a:p>
          <a:p>
            <a:pPr algn="just"/>
            <a:endParaRPr lang="en-GB" sz="2200" dirty="0"/>
          </a:p>
          <a:p>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en-GB" sz="2200" dirty="0"/>
              <a:t>Enables mutual assistance in respect of proceedings related to offences falling within the jurisdiction of the requesting party</a:t>
            </a:r>
          </a:p>
        </p:txBody>
      </p:sp>
    </p:spTree>
    <p:extLst>
      <p:ext uri="{BB962C8B-B14F-4D97-AF65-F5344CB8AC3E}">
        <p14:creationId xmlns:p14="http://schemas.microsoft.com/office/powerpoint/2010/main" val="3840397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77216279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3EA6618-8109-4CEE-A00D-3C263DE3DFA3}"/>
              </a:ext>
            </a:extLst>
          </p:cNvPr>
          <p:cNvPicPr>
            <a:picLocks noChangeAspect="1"/>
          </p:cNvPicPr>
          <p:nvPr/>
        </p:nvPicPr>
        <p:blipFill>
          <a:blip r:embed="rId8"/>
          <a:stretch>
            <a:fillRect/>
          </a:stretch>
        </p:blipFill>
        <p:spPr>
          <a:xfrm>
            <a:off x="7537051" y="781176"/>
            <a:ext cx="1767076" cy="1767076"/>
          </a:xfrm>
          <a:prstGeom prst="rect">
            <a:avLst/>
          </a:prstGeom>
        </p:spPr>
      </p:pic>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16</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73686048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European Convention on </a:t>
            </a:r>
          </a:p>
          <a:p>
            <a:pPr algn="r"/>
            <a:r>
              <a:rPr lang="en-GB" sz="3200" b="1" dirty="0"/>
              <a:t>Mutual Assistance in 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4832092"/>
          </a:xfrm>
          <a:prstGeom prst="rect">
            <a:avLst/>
          </a:prstGeom>
        </p:spPr>
        <p:txBody>
          <a:bodyPr wrap="square">
            <a:spAutoFit/>
          </a:bodyPr>
          <a:lstStyle/>
          <a:p>
            <a:pPr marL="342900" indent="-342900">
              <a:buFont typeface="Wingdings" pitchFamily="2" charset="2"/>
              <a:buChar char="Ø"/>
            </a:pPr>
            <a:r>
              <a:rPr lang="en-US" sz="2200" dirty="0"/>
              <a:t>Mutual assistance</a:t>
            </a:r>
          </a:p>
          <a:p>
            <a:pPr marL="800100" lvl="1" indent="-342900">
              <a:buFont typeface="Wingdings" pitchFamily="2" charset="2"/>
              <a:buChar char="Ø"/>
            </a:pPr>
            <a:r>
              <a:rPr lang="en-US" sz="2200" dirty="0"/>
              <a:t>General provisions</a:t>
            </a:r>
          </a:p>
          <a:p>
            <a:pPr marL="800100" lvl="1" indent="-342900">
              <a:buFont typeface="Wingdings" pitchFamily="2" charset="2"/>
              <a:buChar char="Ø"/>
            </a:pPr>
            <a:r>
              <a:rPr lang="en-US" sz="2200" dirty="0"/>
              <a:t>Grounds for refusal</a:t>
            </a:r>
          </a:p>
          <a:p>
            <a:pPr marL="800100" lvl="1" indent="-342900">
              <a:buFont typeface="Wingdings" pitchFamily="2" charset="2"/>
              <a:buChar char="Ø"/>
            </a:pPr>
            <a:r>
              <a:rPr lang="en-US" sz="2200" dirty="0"/>
              <a:t>Execution of letters rogatory</a:t>
            </a:r>
          </a:p>
          <a:p>
            <a:pPr marL="800100" lvl="1" indent="-342900">
              <a:buFont typeface="Wingdings" pitchFamily="2" charset="2"/>
              <a:buChar char="Ø"/>
            </a:pPr>
            <a:r>
              <a:rPr lang="en-US" sz="2200" dirty="0"/>
              <a:t>Service of writs and records of judicial verdicts</a:t>
            </a:r>
          </a:p>
          <a:p>
            <a:pPr marL="800100" lvl="1" indent="-342900">
              <a:buFont typeface="Wingdings" pitchFamily="2" charset="2"/>
              <a:buChar char="Ø"/>
            </a:pPr>
            <a:r>
              <a:rPr lang="en-US" sz="2200" dirty="0"/>
              <a:t>Compelling appearance of witnesses, experts and prosecuted persons</a:t>
            </a:r>
          </a:p>
          <a:p>
            <a:pPr marL="800100" lvl="1" indent="-342900">
              <a:buFont typeface="Wingdings" pitchFamily="2" charset="2"/>
              <a:buChar char="Ø"/>
            </a:pPr>
            <a:r>
              <a:rPr lang="en-US" sz="2200" dirty="0"/>
              <a:t>Communication of extracts of and information relating to judicial records </a:t>
            </a:r>
          </a:p>
          <a:p>
            <a:pPr marL="800100" lvl="1" indent="-342900">
              <a:buFont typeface="Wingdings" pitchFamily="2" charset="2"/>
              <a:buChar char="Ø"/>
            </a:pPr>
            <a:endParaRPr lang="en-GB" sz="2200" dirty="0"/>
          </a:p>
          <a:p>
            <a:pPr lvl="1"/>
            <a:endParaRPr lang="en-GB"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3139321"/>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en-US" sz="2200" dirty="0"/>
              <a:t>Content of requests</a:t>
            </a:r>
          </a:p>
          <a:p>
            <a:pPr marL="800100" lvl="1" indent="-342900">
              <a:buFont typeface="Wingdings" pitchFamily="2" charset="2"/>
              <a:buChar char="Ø"/>
            </a:pPr>
            <a:r>
              <a:rPr lang="en-US" sz="2200" dirty="0"/>
              <a:t>Procedure </a:t>
            </a:r>
          </a:p>
          <a:p>
            <a:pPr marL="800100" lvl="1" indent="-342900">
              <a:buFont typeface="Wingdings" pitchFamily="2" charset="2"/>
              <a:buChar char="Ø"/>
            </a:pPr>
            <a:r>
              <a:rPr lang="en-US" sz="2200" dirty="0"/>
              <a:t>Laying of information in connection with proceedings</a:t>
            </a:r>
          </a:p>
          <a:p>
            <a:pPr marL="800100" lvl="1" indent="-342900">
              <a:buFont typeface="Wingdings" pitchFamily="2" charset="2"/>
              <a:buChar char="Ø"/>
            </a:pPr>
            <a:r>
              <a:rPr lang="en-US" sz="2200" dirty="0"/>
              <a:t>Exchange of information from judicial records </a:t>
            </a:r>
          </a:p>
          <a:p>
            <a:pPr marL="800100" lvl="1" indent="-342900">
              <a:buFont typeface="Wingdings" pitchFamily="2" charset="2"/>
              <a:buChar char="Ø"/>
            </a:pPr>
            <a:endParaRPr lang="en-GB" sz="2200" dirty="0"/>
          </a:p>
          <a:p>
            <a:pPr lvl="1"/>
            <a:endParaRPr lang="en-GB" sz="2200" dirty="0"/>
          </a:p>
        </p:txBody>
      </p:sp>
    </p:spTree>
    <p:extLst>
      <p:ext uri="{BB962C8B-B14F-4D97-AF65-F5344CB8AC3E}">
        <p14:creationId xmlns:p14="http://schemas.microsoft.com/office/powerpoint/2010/main" val="417285393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en-US" sz="2200" dirty="0"/>
              <a:t>Convention on Mutual Assistance in Criminal Matters between the Member States of the European Union</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The Inter-American Convention on Mutual Assistance in Criminal Matters</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Commonwealth Scheme Relating to Mutual Assistance (Harare Scheme)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en-US" sz="2200" dirty="0"/>
              <a:t>ASEAN Treaty on Mutual Legal Assistance in Criminal Matters</a:t>
            </a: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SAARC Convention on Mutual Assistance in Criminal Matters</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CIS Convention on Legal Assistance and Legal Relations in Civil, Family and Criminal Matters 2002</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en-US" sz="2200" dirty="0"/>
              <a:t>Arab League Convention on Combatting Information Technology Offences</a:t>
            </a:r>
          </a:p>
          <a:p>
            <a:pPr marL="342900" indent="-342900" algn="just">
              <a:buFont typeface="Wingdings" pitchFamily="2" charset="2"/>
              <a:buChar char="Ø"/>
            </a:pP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African Union Convention of Cybersecurity &amp; Personal Data Protection (Malabo Convention) </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164</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6305768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164</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164</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165</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7018451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165</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165</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t>Introduction to the Budapest Convention </a:t>
            </a:r>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5693866"/>
          </a:xfrm>
          <a:prstGeom prst="rect">
            <a:avLst/>
          </a:prstGeom>
        </p:spPr>
        <p:txBody>
          <a:bodyPr>
            <a:spAutoFit/>
          </a:bodyPr>
          <a:lstStyle/>
          <a:p>
            <a:pPr marL="342900" indent="-342900">
              <a:buFont typeface="Wingdings" pitchFamily="2" charset="2"/>
              <a:buChar char="ü"/>
              <a:defRPr/>
            </a:pPr>
            <a:r>
              <a:rPr lang="en-GB" sz="2000" b="1" dirty="0"/>
              <a:t>Opened for signature on 23 November 2001 in Budapest</a:t>
            </a:r>
          </a:p>
          <a:p>
            <a:pPr marL="342900" indent="-342900">
              <a:buFont typeface="Wingdings" pitchFamily="2" charset="2"/>
              <a:buChar char="ü"/>
              <a:defRPr/>
            </a:pPr>
            <a:r>
              <a:rPr lang="en-GB" sz="2000" b="1" dirty="0"/>
              <a:t>Followed by Cybercrime Convention Committee (T-CY) </a:t>
            </a:r>
          </a:p>
          <a:p>
            <a:pPr marL="342900" indent="-342900">
              <a:buFont typeface="Wingdings" pitchFamily="2" charset="2"/>
              <a:buChar char="ü"/>
              <a:defRPr/>
            </a:pPr>
            <a:r>
              <a:rPr lang="en-GB" sz="2000" b="1" dirty="0"/>
              <a:t>Open for accession by any State</a:t>
            </a:r>
          </a:p>
          <a:p>
            <a:pPr>
              <a:defRPr/>
            </a:pPr>
            <a:endParaRPr lang="en-GB" sz="2000" b="1" dirty="0"/>
          </a:p>
          <a:p>
            <a:pPr marL="457200" indent="-457200">
              <a:buFont typeface="Wingdings" pitchFamily="2" charset="2"/>
              <a:buChar char="ü"/>
              <a:defRPr/>
            </a:pPr>
            <a:r>
              <a:rPr lang="en-GB" sz="2000" b="1" dirty="0"/>
              <a:t>As at </a:t>
            </a:r>
            <a:r>
              <a:rPr lang="en-US" sz="2000" b="1" dirty="0"/>
              <a:t>October</a:t>
            </a:r>
            <a:r>
              <a:rPr lang="hr-HR" sz="2000" b="1" dirty="0"/>
              <a:t> 2020</a:t>
            </a:r>
            <a:r>
              <a:rPr lang="en-GB" sz="2000" b="1" dirty="0"/>
              <a:t>:</a:t>
            </a:r>
          </a:p>
          <a:p>
            <a:pPr marL="342900" indent="-342900">
              <a:buFont typeface="Arial" pitchFamily="34" charset="0"/>
              <a:buChar char="•"/>
              <a:defRPr/>
            </a:pPr>
            <a:r>
              <a:rPr lang="hr-HR" sz="2000" b="1" dirty="0"/>
              <a:t>6</a:t>
            </a:r>
            <a:r>
              <a:rPr lang="fr-FR" sz="2000" b="1" dirty="0"/>
              <a:t>5</a:t>
            </a:r>
            <a:r>
              <a:rPr lang="en-GB" sz="2000" b="1" dirty="0"/>
              <a:t> parties </a:t>
            </a:r>
            <a:r>
              <a:rPr lang="en-GB" sz="2000" dirty="0"/>
              <a:t>(</a:t>
            </a:r>
            <a:r>
              <a:rPr lang="hr-HR" sz="2000" dirty="0"/>
              <a:t>4</a:t>
            </a:r>
            <a:r>
              <a:rPr lang="fr-FR" sz="2000" dirty="0"/>
              <a:t>4 </a:t>
            </a:r>
            <a:r>
              <a:rPr lang="en-US" sz="2000" dirty="0"/>
              <a:t>States members of the Council of Europe</a:t>
            </a:r>
            <a:r>
              <a:rPr lang="hr-HR" sz="2000" dirty="0"/>
              <a:t>, </a:t>
            </a:r>
            <a:r>
              <a:rPr lang="fr-FR" sz="2000" dirty="0"/>
              <a:t>in addition to Argentina, </a:t>
            </a:r>
            <a:r>
              <a:rPr lang="en-GB" sz="2000" dirty="0"/>
              <a:t>Australia, Cabo Verde, Canada, Chile, Colombia, Costa Rica, Dominican Republic, Ghana, </a:t>
            </a:r>
            <a:r>
              <a:rPr lang="en-US" sz="2000" dirty="0"/>
              <a:t>Israel</a:t>
            </a:r>
            <a:r>
              <a:rPr lang="hr-HR" sz="2000" dirty="0"/>
              <a:t>, </a:t>
            </a:r>
            <a:r>
              <a:rPr lang="en-GB" sz="2000" dirty="0"/>
              <a:t> </a:t>
            </a:r>
            <a:r>
              <a:rPr lang="hr-HR" sz="2000" dirty="0"/>
              <a:t>Japan, </a:t>
            </a:r>
            <a:r>
              <a:rPr lang="en-US" sz="2000" dirty="0"/>
              <a:t>Mauritius</a:t>
            </a:r>
            <a:r>
              <a:rPr lang="hr-HR" sz="2000" dirty="0"/>
              <a:t>, </a:t>
            </a:r>
            <a:r>
              <a:rPr lang="hr-HR" sz="2000" dirty="0" err="1"/>
              <a:t>Morocco</a:t>
            </a:r>
            <a:r>
              <a:rPr lang="hr-HR" sz="2000" dirty="0"/>
              <a:t>, </a:t>
            </a:r>
            <a:r>
              <a:rPr lang="en-GB" sz="2000" dirty="0"/>
              <a:t>Panama, Paraguay, Peru, Philippines, Senegal</a:t>
            </a:r>
            <a:r>
              <a:rPr lang="hr-HR" sz="2000" dirty="0"/>
              <a:t>, </a:t>
            </a:r>
            <a:r>
              <a:rPr lang="en-US" sz="2000" dirty="0"/>
              <a:t>Sri</a:t>
            </a:r>
            <a:r>
              <a:rPr lang="hr-HR" sz="2000" dirty="0"/>
              <a:t> Lanka, Tonga</a:t>
            </a:r>
            <a:r>
              <a:rPr lang="en-GB" sz="2000" dirty="0"/>
              <a:t> and USA)</a:t>
            </a:r>
          </a:p>
          <a:p>
            <a:pPr>
              <a:defRPr/>
            </a:pPr>
            <a:endParaRPr lang="en-GB" sz="2200" b="1" dirty="0"/>
          </a:p>
          <a:p>
            <a:pPr marL="800100" lvl="1" indent="-342900">
              <a:buFont typeface="Wingdings" pitchFamily="2" charset="2"/>
              <a:buChar char="ü"/>
            </a:pPr>
            <a:endParaRPr lang="en-GB" sz="22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Arial" pitchFamily="34" charset="0"/>
              <a:buChar char="•"/>
              <a:defRPr/>
            </a:pPr>
            <a:r>
              <a:rPr lang="en-US" sz="2000" b="1" dirty="0"/>
              <a:t>Total number of signatures not followed by ratifications: 3 </a:t>
            </a:r>
          </a:p>
          <a:p>
            <a:pPr marL="342900" indent="-342900">
              <a:buFont typeface="Arial" pitchFamily="34" charset="0"/>
              <a:buChar char="•"/>
              <a:defRPr/>
            </a:pPr>
            <a:r>
              <a:rPr lang="en-US" sz="2000" dirty="0"/>
              <a:t>(Ireland, Sweden, South Africa)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Total number of invitations to sign and ratify</a:t>
            </a:r>
            <a:r>
              <a:rPr lang="en-US" sz="2000" dirty="0"/>
              <a:t>: </a:t>
            </a:r>
            <a:r>
              <a:rPr lang="en-US" sz="2000" b="1" dirty="0"/>
              <a:t>9</a:t>
            </a:r>
            <a:r>
              <a:rPr lang="en-US" sz="2000" dirty="0"/>
              <a:t> </a:t>
            </a:r>
          </a:p>
          <a:p>
            <a:pPr marL="342900" indent="-342900">
              <a:buFont typeface="Arial" pitchFamily="34" charset="0"/>
              <a:buChar char="•"/>
              <a:defRPr/>
            </a:pPr>
            <a:r>
              <a:rPr lang="en-US" sz="2000" dirty="0"/>
              <a:t>(Benin, Brazil, Burkina Faso, Guatemala, New Zealand, Niger, Nigeria, Tunisia)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Total number of ratifications, signatures and invitations at October 2020: 77</a:t>
            </a:r>
          </a:p>
          <a:p>
            <a:pPr>
              <a:defRPr/>
            </a:pPr>
            <a:r>
              <a:rPr lang="en-US" sz="2000" b="1" dirty="0"/>
              <a:t> </a:t>
            </a:r>
          </a:p>
          <a:p>
            <a:pPr marL="342900" indent="-342900">
              <a:buFont typeface="Arial" panose="020B0604020202020204" pitchFamily="34" charset="0"/>
              <a:buChar char="•"/>
              <a:defRPr/>
            </a:pPr>
            <a:r>
              <a:rPr lang="en-US" sz="2000" b="1" dirty="0"/>
              <a:t>Many more have used the Budapest Convention as a guideline for domestic legislation</a:t>
            </a:r>
          </a:p>
        </p:txBody>
      </p:sp>
    </p:spTree>
    <p:extLst>
      <p:ext uri="{BB962C8B-B14F-4D97-AF65-F5344CB8AC3E}">
        <p14:creationId xmlns:p14="http://schemas.microsoft.com/office/powerpoint/2010/main" val="70965738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169</a:t>
            </a:fld>
            <a:endParaRPr lang="en-GB" dirty="0"/>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169</a:t>
            </a:fld>
            <a:endParaRPr lang="en-GB" dirty="0">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Budapest Convention</a:t>
            </a:r>
          </a:p>
          <a:p>
            <a:r>
              <a:rPr lang="en-GB" sz="1400" b="1" dirty="0">
                <a:latin typeface="Verdana" charset="0"/>
                <a:cs typeface="Verdana" charset="0"/>
              </a:rPr>
              <a:t>Ratified/acceded: </a:t>
            </a:r>
            <a:r>
              <a:rPr lang="en-GB" sz="2800" b="1" dirty="0">
                <a:solidFill>
                  <a:srgbClr val="FF0000"/>
                </a:solidFill>
                <a:latin typeface="Verdana" charset="0"/>
                <a:cs typeface="Verdana" charset="0"/>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Signed: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Invited to accede: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a:latin typeface="Verdana" charset="0"/>
                <a:cs typeface="Verdana" charset="0"/>
              </a:rPr>
              <a:t>Other States with laws/draft laws largely in line with Budapest Convention = 20</a:t>
            </a:r>
          </a:p>
        </p:txBody>
      </p:sp>
      <p:sp>
        <p:nvSpPr>
          <p:cNvPr id="407" name="Oval 406">
            <a:extLst>
              <a:ext uri="{FF2B5EF4-FFF2-40B4-BE49-F238E27FC236}">
                <a16:creationId xmlns:a16="http://schemas.microsoft.com/office/drawing/2014/main"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Further States drawing on Budapest Convention for legislation = 50+</a:t>
            </a: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2144196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192C9F-2AD7-4C54-9238-90305F80B42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sp>
        <p:nvSpPr>
          <p:cNvPr id="4" name="Rectangle 3">
            <a:extLst>
              <a:ext uri="{FF2B5EF4-FFF2-40B4-BE49-F238E27FC236}">
                <a16:creationId xmlns:a16="http://schemas.microsoft.com/office/drawing/2014/main" id="{FB9E695E-435F-4045-AA8F-F94C84B820B0}"/>
              </a:ext>
            </a:extLst>
          </p:cNvPr>
          <p:cNvSpPr/>
          <p:nvPr/>
        </p:nvSpPr>
        <p:spPr>
          <a:xfrm>
            <a:off x="309489" y="3185856"/>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Substantive Law</a:t>
            </a:r>
            <a:endParaRPr lang="en-GB" sz="3200" dirty="0"/>
          </a:p>
        </p:txBody>
      </p:sp>
      <p:sp>
        <p:nvSpPr>
          <p:cNvPr id="5" name="Slide Number Placeholder 1">
            <a:extLst>
              <a:ext uri="{FF2B5EF4-FFF2-40B4-BE49-F238E27FC236}">
                <a16:creationId xmlns:a16="http://schemas.microsoft.com/office/drawing/2014/main" id="{4B02DD63-4F5F-4594-BD46-34BC99D61B5F}"/>
              </a:ext>
            </a:extLst>
          </p:cNvPr>
          <p:cNvSpPr txBox="1">
            <a:spLocks/>
          </p:cNvSpPr>
          <p:nvPr/>
        </p:nvSpPr>
        <p:spPr>
          <a:xfrm>
            <a:off x="6409184" y="6521407"/>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6" name="TextBox 5">
            <a:extLst>
              <a:ext uri="{FF2B5EF4-FFF2-40B4-BE49-F238E27FC236}">
                <a16:creationId xmlns:a16="http://schemas.microsoft.com/office/drawing/2014/main" id="{944AA4B6-13D1-4B75-92D9-A2969A20C12D}"/>
              </a:ext>
            </a:extLst>
          </p:cNvPr>
          <p:cNvSpPr txBox="1"/>
          <p:nvPr/>
        </p:nvSpPr>
        <p:spPr>
          <a:xfrm>
            <a:off x="88522" y="6583408"/>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7" name="Slide Number Placeholder 4">
            <a:extLst>
              <a:ext uri="{FF2B5EF4-FFF2-40B4-BE49-F238E27FC236}">
                <a16:creationId xmlns:a16="http://schemas.microsoft.com/office/drawing/2014/main" id="{ED5911AB-CD11-44D3-B345-4AA0F4D3EB6F}"/>
              </a:ext>
            </a:extLst>
          </p:cNvPr>
          <p:cNvSpPr txBox="1">
            <a:spLocks/>
          </p:cNvSpPr>
          <p:nvPr/>
        </p:nvSpPr>
        <p:spPr>
          <a:xfrm>
            <a:off x="8532440" y="6547338"/>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8" name="Rectangle 7">
            <a:extLst>
              <a:ext uri="{FF2B5EF4-FFF2-40B4-BE49-F238E27FC236}">
                <a16:creationId xmlns:a16="http://schemas.microsoft.com/office/drawing/2014/main" id="{CF0F6A05-C5BB-49E4-B66B-350FB1AE6FAC}"/>
              </a:ext>
            </a:extLst>
          </p:cNvPr>
          <p:cNvSpPr/>
          <p:nvPr/>
        </p:nvSpPr>
        <p:spPr>
          <a:xfrm>
            <a:off x="0" y="6579326"/>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4">
            <a:extLst>
              <a:ext uri="{FF2B5EF4-FFF2-40B4-BE49-F238E27FC236}">
                <a16:creationId xmlns:a16="http://schemas.microsoft.com/office/drawing/2014/main" id="{889E640A-5CEF-4A73-A864-D30B33B0D8BC}"/>
              </a:ext>
            </a:extLst>
          </p:cNvPr>
          <p:cNvSpPr>
            <a:spLocks noChangeArrowheads="1"/>
          </p:cNvSpPr>
          <p:nvPr/>
        </p:nvSpPr>
        <p:spPr bwMode="auto">
          <a:xfrm>
            <a:off x="0" y="2612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a:extLst>
              <a:ext uri="{FF2B5EF4-FFF2-40B4-BE49-F238E27FC236}">
                <a16:creationId xmlns:a16="http://schemas.microsoft.com/office/drawing/2014/main" id="{6C975BDF-2317-4E4A-87D1-3204430358E5}"/>
              </a:ext>
            </a:extLst>
          </p:cNvPr>
          <p:cNvSpPr/>
          <p:nvPr/>
        </p:nvSpPr>
        <p:spPr>
          <a:xfrm>
            <a:off x="0" y="-1258"/>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The Budapest Convention</a:t>
            </a:r>
            <a:endParaRPr lang="en-GB" sz="3200" dirty="0"/>
          </a:p>
        </p:txBody>
      </p:sp>
      <p:pic>
        <p:nvPicPr>
          <p:cNvPr id="11" name="Picture 4">
            <a:extLst>
              <a:ext uri="{FF2B5EF4-FFF2-40B4-BE49-F238E27FC236}">
                <a16:creationId xmlns:a16="http://schemas.microsoft.com/office/drawing/2014/main" id="{E79CA9E6-91A8-4E4C-8BE0-2B7D6D4C19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58"/>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02C6793C-E2B4-4679-BC5F-442663AC7ABF}"/>
              </a:ext>
            </a:extLst>
          </p:cNvPr>
          <p:cNvSpPr txBox="1"/>
          <p:nvPr/>
        </p:nvSpPr>
        <p:spPr>
          <a:xfrm>
            <a:off x="6279791" y="6483984"/>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3699212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computer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170</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170</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23624813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computer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171</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171</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864593882"/>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computer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172</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172</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74518345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173</a:t>
            </a:fld>
            <a:endParaRPr lang="en-GB" dirty="0">
              <a:solidFill>
                <a:schemeClr val="tx1"/>
              </a:solidFill>
            </a:endParaRPr>
          </a:p>
        </p:txBody>
      </p:sp>
      <p:sp>
        <p:nvSpPr>
          <p:cNvPr id="13" name="Rectangle 12"/>
          <p:cNvSpPr/>
          <p:nvPr/>
        </p:nvSpPr>
        <p:spPr>
          <a:xfrm>
            <a:off x="-34881" y="6515580"/>
            <a:ext cx="9215393" cy="40135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0000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101450" y="-86618"/>
            <a:ext cx="7921006" cy="1077218"/>
          </a:xfrm>
          <a:prstGeom prst="rect">
            <a:avLst/>
          </a:prstGeom>
          <a:noFill/>
        </p:spPr>
        <p:txBody>
          <a:bodyPr wrap="square" rtlCol="0">
            <a:spAutoFit/>
          </a:bodyPr>
          <a:lstStyle/>
          <a:p>
            <a:pPr marL="892175" indent="-892175" algn="r"/>
            <a:r>
              <a:rPr lang="en-GB" sz="3200" b="1" dirty="0">
                <a:solidFill>
                  <a:schemeClr val="bg1"/>
                </a:solidFill>
                <a:latin typeface="Arial Narrow" panose="020B0606020202030204" pitchFamily="34" charset="0"/>
              </a:rPr>
              <a:t>Budapest Convention: </a:t>
            </a:r>
          </a:p>
          <a:p>
            <a:pPr marL="892175" indent="-892175" algn="r"/>
            <a:r>
              <a:rPr lang="en-GB" sz="3200" b="1" dirty="0">
                <a:solidFill>
                  <a:schemeClr val="bg1"/>
                </a:solidFill>
                <a:latin typeface="Arial Narrow" panose="020B0606020202030204" pitchFamily="34" charset="0"/>
              </a:rPr>
              <a:t>principles of international cooperation</a:t>
            </a:r>
          </a:p>
        </p:txBody>
      </p:sp>
      <p:pic>
        <p:nvPicPr>
          <p:cNvPr id="1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6" name="TextBox 5"/>
          <p:cNvSpPr txBox="1"/>
          <p:nvPr/>
        </p:nvSpPr>
        <p:spPr>
          <a:xfrm>
            <a:off x="228600" y="997843"/>
            <a:ext cx="8686800" cy="5632311"/>
          </a:xfrm>
          <a:prstGeom prst="rect">
            <a:avLst/>
          </a:prstGeom>
          <a:noFill/>
          <a:ln>
            <a:noFill/>
          </a:ln>
        </p:spPr>
        <p:txBody>
          <a:bodyPr wrap="square" rtlCol="0">
            <a:spAutoFit/>
          </a:bodyPr>
          <a:lstStyle/>
          <a:p>
            <a:pPr marL="342900" indent="-342900">
              <a:spcAft>
                <a:spcPts val="1200"/>
              </a:spcAft>
              <a:buFont typeface="Wingdings" pitchFamily="2" charset="2"/>
              <a:buChar char="ü"/>
            </a:pPr>
            <a:r>
              <a:rPr lang="en-US" sz="2000" b="1" dirty="0">
                <a:cs typeface="Arial" panose="020B0604020202020204" pitchFamily="34" charset="0"/>
              </a:rPr>
              <a:t>Cooperation “to the widest extent possible”</a:t>
            </a:r>
          </a:p>
          <a:p>
            <a:pPr marL="342900" indent="-342900">
              <a:spcAft>
                <a:spcPts val="600"/>
              </a:spcAft>
              <a:buFont typeface="Wingdings" pitchFamily="2" charset="2"/>
              <a:buChar char="ü"/>
            </a:pPr>
            <a:r>
              <a:rPr lang="en-US" sz="2000" b="1" dirty="0">
                <a:cs typeface="Arial" panose="020B0604020202020204" pitchFamily="34" charset="0"/>
              </a:rPr>
              <a:t>Cooperation on all computer</a:t>
            </a:r>
            <a:r>
              <a:rPr lang="en-US" sz="2000" dirty="0">
                <a:cs typeface="Arial" panose="020B0604020202020204" pitchFamily="34" charset="0"/>
              </a:rPr>
              <a:t>-related offences and electronic evidence;</a:t>
            </a:r>
          </a:p>
          <a:p>
            <a:pPr marL="342900" indent="-342900">
              <a:spcAft>
                <a:spcPts val="600"/>
              </a:spcAft>
              <a:buFont typeface="Wingdings" pitchFamily="2" charset="2"/>
              <a:buChar char="ü"/>
            </a:pPr>
            <a:r>
              <a:rPr lang="en-US" sz="2000" b="1" dirty="0">
                <a:cs typeface="Arial" panose="020B0604020202020204" pitchFamily="34" charset="0"/>
              </a:rPr>
              <a:t>Cooperation based </a:t>
            </a:r>
            <a:r>
              <a:rPr lang="en-US" sz="2000" dirty="0">
                <a:cs typeface="Arial" panose="020B0604020202020204" pitchFamily="34" charset="0"/>
              </a:rPr>
              <a:t>both on the Convention as well as:</a:t>
            </a:r>
          </a:p>
          <a:p>
            <a:pPr marL="800100" lvl="1" indent="-342900">
              <a:spcAft>
                <a:spcPts val="600"/>
              </a:spcAft>
              <a:buFont typeface="Arial" panose="020B0604020202020204" pitchFamily="34" charset="0"/>
              <a:buChar char="•"/>
            </a:pPr>
            <a:r>
              <a:rPr lang="en-US" sz="2000" dirty="0">
                <a:cs typeface="Arial" panose="020B0604020202020204" pitchFamily="34" charset="0"/>
              </a:rPr>
              <a:t> through the application of relevant international instruments on international co-operation in criminal matters, </a:t>
            </a:r>
          </a:p>
          <a:p>
            <a:pPr marL="800100" lvl="1" indent="-342900">
              <a:spcAft>
                <a:spcPts val="600"/>
              </a:spcAft>
              <a:buFont typeface="Arial" panose="020B0604020202020204" pitchFamily="34" charset="0"/>
              <a:buChar char="•"/>
            </a:pPr>
            <a:r>
              <a:rPr lang="en-US" sz="2000" dirty="0">
                <a:cs typeface="Arial" panose="020B0604020202020204" pitchFamily="34" charset="0"/>
              </a:rPr>
              <a:t>arrangements agreed on the basis of uniform or reciprocal legislation, and</a:t>
            </a:r>
          </a:p>
          <a:p>
            <a:pPr marL="800100" lvl="1" indent="-342900">
              <a:spcAft>
                <a:spcPts val="600"/>
              </a:spcAft>
              <a:buFont typeface="Arial" panose="020B0604020202020204" pitchFamily="34" charset="0"/>
              <a:buChar char="•"/>
            </a:pPr>
            <a:r>
              <a:rPr lang="en-US" sz="2000" dirty="0">
                <a:cs typeface="Arial" panose="020B0604020202020204" pitchFamily="34" charset="0"/>
              </a:rPr>
              <a:t>domestic laws</a:t>
            </a:r>
            <a:endParaRPr lang="en-US" sz="2000" b="1" dirty="0">
              <a:cs typeface="Arial" panose="020B0604020202020204" pitchFamily="34" charset="0"/>
            </a:endParaRPr>
          </a:p>
          <a:p>
            <a:pPr marL="342900" lvl="1" indent="-342900">
              <a:spcAft>
                <a:spcPts val="600"/>
              </a:spcAft>
              <a:buFont typeface="Wingdings" pitchFamily="2" charset="2"/>
              <a:buChar char="ü"/>
            </a:pPr>
            <a:r>
              <a:rPr lang="en-US" sz="2000" b="1" dirty="0">
                <a:cs typeface="Arial" panose="020B0604020202020204" pitchFamily="34" charset="0"/>
              </a:rPr>
              <a:t>Mutual legal assistance principles</a:t>
            </a:r>
            <a:r>
              <a:rPr lang="en-US" sz="2000" dirty="0">
                <a:cs typeface="Arial" panose="020B0604020202020204" pitchFamily="34" charset="0"/>
              </a:rPr>
              <a:t>:</a:t>
            </a:r>
          </a:p>
          <a:p>
            <a:pPr marL="800100" lvl="2" indent="-342900">
              <a:spcAft>
                <a:spcPts val="600"/>
              </a:spcAft>
              <a:buFont typeface="Arial" panose="020B0604020202020204" pitchFamily="34" charset="0"/>
              <a:buChar char="•"/>
            </a:pPr>
            <a:r>
              <a:rPr lang="en-US" sz="2000" dirty="0">
                <a:cs typeface="Arial" panose="020B0604020202020204" pitchFamily="34" charset="0"/>
              </a:rPr>
              <a:t>national legal basis for measures under Art. 29 to 35 of the Convention;</a:t>
            </a:r>
          </a:p>
          <a:p>
            <a:pPr marL="800100" lvl="2" indent="-342900">
              <a:spcAft>
                <a:spcPts val="600"/>
              </a:spcAft>
              <a:buFont typeface="Arial" panose="020B0604020202020204" pitchFamily="34" charset="0"/>
              <a:buChar char="•"/>
            </a:pPr>
            <a:r>
              <a:rPr lang="en-US" sz="2000" dirty="0">
                <a:cs typeface="Arial" panose="020B0604020202020204" pitchFamily="34" charset="0"/>
              </a:rPr>
              <a:t>use of expedited means of communication;</a:t>
            </a:r>
          </a:p>
          <a:p>
            <a:pPr marL="800100" lvl="2" indent="-342900">
              <a:spcAft>
                <a:spcPts val="600"/>
              </a:spcAft>
              <a:buFont typeface="Arial" panose="020B0604020202020204" pitchFamily="34" charset="0"/>
              <a:buChar char="•"/>
            </a:pPr>
            <a:r>
              <a:rPr lang="en-US" sz="2000" dirty="0">
                <a:cs typeface="Arial" panose="020B0604020202020204" pitchFamily="34" charset="0"/>
              </a:rPr>
              <a:t>subject to the terms of applicable MLATs and domestic laws;</a:t>
            </a:r>
          </a:p>
          <a:p>
            <a:pPr marL="800100" lvl="2" indent="-342900">
              <a:spcAft>
                <a:spcPts val="600"/>
              </a:spcAft>
              <a:buFont typeface="Arial" panose="020B0604020202020204" pitchFamily="34" charset="0"/>
              <a:buChar char="•"/>
            </a:pPr>
            <a:r>
              <a:rPr lang="en-US" sz="2000" dirty="0">
                <a:cs typeface="Arial" panose="020B0604020202020204" pitchFamily="34" charset="0"/>
              </a:rPr>
              <a:t>reliance on the principle of dual criminality</a:t>
            </a:r>
          </a:p>
          <a:p>
            <a:pPr marL="347663" lvl="1" indent="-342900">
              <a:spcAft>
                <a:spcPts val="600"/>
              </a:spcAft>
              <a:buFont typeface="Wingdings" pitchFamily="2" charset="2"/>
              <a:buChar char="ü"/>
            </a:pPr>
            <a:r>
              <a:rPr lang="en-US" sz="2000" b="1" dirty="0">
                <a:cs typeface="Arial" panose="020B0604020202020204" pitchFamily="34" charset="0"/>
              </a:rPr>
              <a:t>MLA possible </a:t>
            </a:r>
            <a:r>
              <a:rPr lang="en-US" sz="2000" dirty="0">
                <a:cs typeface="Arial" panose="020B0604020202020204" pitchFamily="34" charset="0"/>
              </a:rPr>
              <a:t>in absence of relevant agreements (Article 27)</a:t>
            </a:r>
          </a:p>
        </p:txBody>
      </p:sp>
    </p:spTree>
    <p:extLst>
      <p:ext uri="{BB962C8B-B14F-4D97-AF65-F5344CB8AC3E}">
        <p14:creationId xmlns:p14="http://schemas.microsoft.com/office/powerpoint/2010/main" val="83085164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174</a:t>
            </a:fld>
            <a:endParaRPr lang="en-GB" dirty="0">
              <a:solidFill>
                <a:schemeClr val="tx1"/>
              </a:solidFill>
            </a:endParaRPr>
          </a:p>
        </p:txBody>
      </p:sp>
      <p:sp>
        <p:nvSpPr>
          <p:cNvPr id="13" name="Rectangle 12"/>
          <p:cNvSpPr/>
          <p:nvPr/>
        </p:nvSpPr>
        <p:spPr>
          <a:xfrm>
            <a:off x="-34881" y="6515580"/>
            <a:ext cx="9215393" cy="40135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0000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101450" y="-86618"/>
            <a:ext cx="7921006" cy="1077218"/>
          </a:xfrm>
          <a:prstGeom prst="rect">
            <a:avLst/>
          </a:prstGeom>
          <a:noFill/>
        </p:spPr>
        <p:txBody>
          <a:bodyPr wrap="square" rtlCol="0">
            <a:spAutoFit/>
          </a:bodyPr>
          <a:lstStyle/>
          <a:p>
            <a:pPr marL="892175" indent="-892175" algn="r"/>
            <a:r>
              <a:rPr lang="en-GB" sz="3200" b="1" dirty="0">
                <a:solidFill>
                  <a:schemeClr val="bg1"/>
                </a:solidFill>
                <a:latin typeface="Arial Narrow" panose="020B0606020202030204" pitchFamily="34" charset="0"/>
              </a:rPr>
              <a:t>Budapest Convention: </a:t>
            </a:r>
          </a:p>
          <a:p>
            <a:pPr marL="892175" indent="-892175" algn="r"/>
            <a:r>
              <a:rPr lang="en-GB" sz="3200" b="1" dirty="0">
                <a:solidFill>
                  <a:schemeClr val="bg1"/>
                </a:solidFill>
                <a:latin typeface="Arial Narrow" panose="020B0606020202030204" pitchFamily="34" charset="0"/>
              </a:rPr>
              <a:t>specific international cooperation powers</a:t>
            </a:r>
          </a:p>
        </p:txBody>
      </p:sp>
      <p:pic>
        <p:nvPicPr>
          <p:cNvPr id="1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6" name="TextBox 5"/>
          <p:cNvSpPr txBox="1"/>
          <p:nvPr/>
        </p:nvSpPr>
        <p:spPr>
          <a:xfrm>
            <a:off x="330548" y="1246627"/>
            <a:ext cx="8482904" cy="5478423"/>
          </a:xfrm>
          <a:prstGeom prst="rect">
            <a:avLst/>
          </a:prstGeom>
          <a:noFill/>
          <a:ln>
            <a:noFill/>
          </a:ln>
        </p:spPr>
        <p:txBody>
          <a:bodyPr wrap="square" rtlCol="0">
            <a:spAutoFit/>
          </a:bodyPr>
          <a:lstStyle/>
          <a:p>
            <a:pPr marL="342900" indent="-342900">
              <a:spcAft>
                <a:spcPts val="1200"/>
              </a:spcAft>
              <a:buFont typeface="Wingdings" pitchFamily="2" charset="2"/>
              <a:buChar char="ü"/>
            </a:pPr>
            <a:r>
              <a:rPr lang="en-US" sz="2000" b="1" dirty="0">
                <a:cs typeface="Arial" panose="020B0604020202020204" pitchFamily="34" charset="0"/>
              </a:rPr>
              <a:t>Expedited preservation of stored computer data </a:t>
            </a:r>
            <a:r>
              <a:rPr lang="en-US" sz="2000" dirty="0">
                <a:cs typeface="Arial" panose="020B0604020202020204" pitchFamily="34" charset="0"/>
              </a:rPr>
              <a:t>(Art. 29):</a:t>
            </a:r>
          </a:p>
          <a:p>
            <a:pPr marL="800100" lvl="1" indent="-342900">
              <a:spcAft>
                <a:spcPts val="600"/>
              </a:spcAft>
              <a:buFont typeface="Arial" panose="020B0604020202020204" pitchFamily="34" charset="0"/>
              <a:buChar char="•"/>
            </a:pPr>
            <a:r>
              <a:rPr lang="en-US" sz="2000" dirty="0">
                <a:cs typeface="Arial" panose="020B0604020202020204" pitchFamily="34" charset="0"/>
              </a:rPr>
              <a:t>Extension of relevant domestic powers to international context;</a:t>
            </a:r>
          </a:p>
          <a:p>
            <a:pPr marL="800100" lvl="1" indent="-342900">
              <a:spcAft>
                <a:spcPts val="600"/>
              </a:spcAft>
              <a:buFont typeface="Arial" panose="020B0604020202020204" pitchFamily="34" charset="0"/>
              <a:buChar char="•"/>
            </a:pPr>
            <a:r>
              <a:rPr lang="en-US" sz="2000" dirty="0">
                <a:cs typeface="Arial" panose="020B0604020202020204" pitchFamily="34" charset="0"/>
              </a:rPr>
              <a:t>condition of dual criminality only applies in exceptional circumstances;</a:t>
            </a:r>
          </a:p>
          <a:p>
            <a:pPr marL="800100" lvl="1" indent="-342900">
              <a:spcAft>
                <a:spcPts val="600"/>
              </a:spcAft>
              <a:buFont typeface="Arial" panose="020B0604020202020204" pitchFamily="34" charset="0"/>
              <a:buChar char="•"/>
            </a:pPr>
            <a:r>
              <a:rPr lang="en-US" sz="2000" dirty="0">
                <a:cs typeface="Arial" panose="020B0604020202020204" pitchFamily="34" charset="0"/>
              </a:rPr>
              <a:t> actual disclosure of information is a subsequent step requiring MLA.</a:t>
            </a:r>
          </a:p>
          <a:p>
            <a:pPr marL="346075" lvl="1" indent="-346075">
              <a:spcAft>
                <a:spcPts val="600"/>
              </a:spcAft>
              <a:buFont typeface="Wingdings" pitchFamily="2" charset="2"/>
              <a:buChar char="ü"/>
            </a:pPr>
            <a:r>
              <a:rPr lang="en-US" sz="2000" b="1" dirty="0">
                <a:cs typeface="Arial" panose="020B0604020202020204" pitchFamily="34" charset="0"/>
              </a:rPr>
              <a:t>Expedited disclosure of preserved traffic data </a:t>
            </a:r>
            <a:r>
              <a:rPr lang="en-US" sz="2000" dirty="0">
                <a:cs typeface="Arial" panose="020B0604020202020204" pitchFamily="34" charset="0"/>
              </a:rPr>
              <a:t>(Art. 30)</a:t>
            </a:r>
          </a:p>
          <a:p>
            <a:pPr marL="346075" lvl="1" indent="-346075">
              <a:spcAft>
                <a:spcPts val="600"/>
              </a:spcAft>
              <a:buFont typeface="Wingdings" pitchFamily="2" charset="2"/>
              <a:buChar char="ü"/>
            </a:pPr>
            <a:r>
              <a:rPr lang="en-US" sz="2000" b="1" dirty="0">
                <a:cs typeface="Arial" panose="020B0604020202020204" pitchFamily="34" charset="0"/>
              </a:rPr>
              <a:t>Mutual assistance regarding accessing of stored computer data </a:t>
            </a:r>
            <a:r>
              <a:rPr lang="en-US" sz="2000" dirty="0">
                <a:cs typeface="Arial" panose="020B0604020202020204" pitchFamily="34" charset="0"/>
              </a:rPr>
              <a:t>(Art. 31)</a:t>
            </a:r>
          </a:p>
          <a:p>
            <a:pPr marL="346075" lvl="1" indent="-346075">
              <a:spcAft>
                <a:spcPts val="600"/>
              </a:spcAft>
              <a:buFont typeface="Wingdings" pitchFamily="2" charset="2"/>
              <a:buChar char="ü"/>
            </a:pPr>
            <a:r>
              <a:rPr lang="en-US" sz="2000" b="1" dirty="0">
                <a:cs typeface="Arial" panose="020B0604020202020204" pitchFamily="34" charset="0"/>
              </a:rPr>
              <a:t>Trans-border access to stored computer data with consent or where publicly available </a:t>
            </a:r>
            <a:r>
              <a:rPr lang="en-US" sz="2000" dirty="0">
                <a:cs typeface="Arial" panose="020B0604020202020204" pitchFamily="34" charset="0"/>
              </a:rPr>
              <a:t>(Art. 32)</a:t>
            </a:r>
          </a:p>
          <a:p>
            <a:pPr marL="346075" lvl="1" indent="-346075">
              <a:spcAft>
                <a:spcPts val="600"/>
              </a:spcAft>
              <a:buFont typeface="Wingdings" pitchFamily="2" charset="2"/>
              <a:buChar char="ü"/>
            </a:pPr>
            <a:r>
              <a:rPr lang="en-US" sz="2000" b="1" dirty="0">
                <a:cs typeface="Arial" panose="020B0604020202020204" pitchFamily="34" charset="0"/>
              </a:rPr>
              <a:t>Mutual assistance for the interception of data </a:t>
            </a:r>
            <a:r>
              <a:rPr lang="en-US" sz="2000" dirty="0">
                <a:cs typeface="Arial" panose="020B0604020202020204" pitchFamily="34" charset="0"/>
              </a:rPr>
              <a:t>(Art. 33 and 34)</a:t>
            </a:r>
          </a:p>
          <a:p>
            <a:pPr marL="346075" lvl="1" indent="-346075">
              <a:spcAft>
                <a:spcPts val="600"/>
              </a:spcAft>
              <a:buFont typeface="Wingdings" pitchFamily="2" charset="2"/>
              <a:buChar char="ü"/>
            </a:pPr>
            <a:r>
              <a:rPr lang="en-US" sz="2000" b="1" dirty="0">
                <a:cs typeface="Arial" panose="020B0604020202020204" pitchFamily="34" charset="0"/>
              </a:rPr>
              <a:t>24/7 networks of the points of contact</a:t>
            </a:r>
            <a:r>
              <a:rPr lang="en-US" sz="2000" dirty="0">
                <a:cs typeface="Arial" panose="020B0604020202020204" pitchFamily="34" charset="0"/>
              </a:rPr>
              <a:t>: supplements and does not replace other existing channels of co-operation (Art. 35)</a:t>
            </a:r>
          </a:p>
          <a:p>
            <a:pPr marL="803275" lvl="2" indent="-346075">
              <a:spcAft>
                <a:spcPts val="600"/>
              </a:spcAft>
              <a:buFont typeface="Wingdings" panose="05000000000000000000" pitchFamily="2" charset="2"/>
              <a:buChar char="§"/>
            </a:pPr>
            <a:endParaRPr lang="en-US" sz="2000" dirty="0">
              <a:cs typeface="Arial" panose="020B0604020202020204" pitchFamily="34" charset="0"/>
            </a:endParaRPr>
          </a:p>
        </p:txBody>
      </p:sp>
    </p:spTree>
    <p:extLst>
      <p:ext uri="{BB962C8B-B14F-4D97-AF65-F5344CB8AC3E}">
        <p14:creationId xmlns:p14="http://schemas.microsoft.com/office/powerpoint/2010/main" val="3210791"/>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t>Overview of the Second Additional Protocol to the Budapest Convention </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Second Additional Protocol</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4369342" y="1490178"/>
            <a:ext cx="4653114" cy="4832092"/>
          </a:xfrm>
          <a:prstGeom prst="rect">
            <a:avLst/>
          </a:prstGeom>
        </p:spPr>
        <p:txBody>
          <a:bodyPr wrap="square">
            <a:spAutoFit/>
          </a:bodyPr>
          <a:lstStyle/>
          <a:p>
            <a:pPr marL="342900" indent="-342900" algn="just">
              <a:buFont typeface="Wingdings" pitchFamily="2" charset="2"/>
              <a:buChar char="Ø"/>
            </a:pPr>
            <a:r>
              <a:rPr lang="en-US" sz="2200" dirty="0"/>
              <a:t>Increasing use of servers in foreign, multiple, shifting or unknown jurisdictions (cloud) to storage evidence</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Law enforcement powers are increasingly limited by territorial boundaries</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Parties to the Budapest Convention have been trying to develop a solution	</a:t>
            </a:r>
          </a:p>
          <a:p>
            <a:pPr marL="800100" lvl="1" indent="-342900" algn="just">
              <a:buFont typeface="Wingdings" pitchFamily="2" charset="2"/>
              <a:buChar char="Ø"/>
            </a:pPr>
            <a:r>
              <a:rPr lang="en-US" sz="2200" dirty="0"/>
              <a:t>Transborder Working Group</a:t>
            </a:r>
          </a:p>
          <a:p>
            <a:pPr marL="800100" lvl="1" indent="-342900" algn="just">
              <a:buFont typeface="Wingdings" pitchFamily="2" charset="2"/>
              <a:buChar char="Ø"/>
            </a:pPr>
            <a:r>
              <a:rPr lang="en-US" sz="2200" dirty="0"/>
              <a:t>Cloud Evidence Group </a:t>
            </a:r>
            <a:endParaRPr lang="en-GB" sz="2200" dirty="0"/>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08" y="2236519"/>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560835"/>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Transborder Working Group</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4369342" y="1490178"/>
            <a:ext cx="4653114" cy="3477875"/>
          </a:xfrm>
          <a:prstGeom prst="rect">
            <a:avLst/>
          </a:prstGeom>
        </p:spPr>
        <p:txBody>
          <a:bodyPr wrap="square">
            <a:spAutoFit/>
          </a:bodyPr>
          <a:lstStyle/>
          <a:p>
            <a:pPr marL="342900" indent="-342900" algn="just">
              <a:buFont typeface="Wingdings" pitchFamily="2" charset="2"/>
              <a:buChar char="Ø"/>
            </a:pPr>
            <a:r>
              <a:rPr lang="en-US" sz="2200" dirty="0"/>
              <a:t>Period: 2012-2014 </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Culminated in Guidance Note # 3 Trans-border access to data)</a:t>
            </a:r>
          </a:p>
          <a:p>
            <a:pPr marL="342900" indent="-342900" algn="just">
              <a:buFont typeface="Wingdings" pitchFamily="2" charset="2"/>
              <a:buChar char="Ø"/>
            </a:pPr>
            <a:endParaRPr lang="en-US" sz="2200" dirty="0"/>
          </a:p>
          <a:p>
            <a:pPr marL="342900" indent="-342900" algn="just">
              <a:buFont typeface="Wingdings" pitchFamily="2" charset="2"/>
              <a:buChar char="Ø"/>
            </a:pPr>
            <a:r>
              <a:rPr lang="en-GB" sz="2200" dirty="0"/>
              <a:t>Made a series of proposals for an additional protocol that would expand scope of transborder access (beyond Article 32b)</a:t>
            </a:r>
          </a:p>
          <a:p>
            <a:pPr marL="342900" indent="-342900" algn="just">
              <a:buFont typeface="Wingdings" pitchFamily="2" charset="2"/>
              <a:buChar char="Ø"/>
            </a:pPr>
            <a:endParaRPr lang="en-GB" sz="2200" dirty="0"/>
          </a:p>
        </p:txBody>
      </p:sp>
      <p:pic>
        <p:nvPicPr>
          <p:cNvPr id="5" name="Picture 4">
            <a:extLst>
              <a:ext uri="{FF2B5EF4-FFF2-40B4-BE49-F238E27FC236}">
                <a16:creationId xmlns:a16="http://schemas.microsoft.com/office/drawing/2014/main" id="{277D4BBE-B9F1-41FB-8DAF-6463078CA638}"/>
              </a:ext>
            </a:extLst>
          </p:cNvPr>
          <p:cNvPicPr>
            <a:picLocks noChangeAspect="1"/>
          </p:cNvPicPr>
          <p:nvPr/>
        </p:nvPicPr>
        <p:blipFill>
          <a:blip r:embed="rId4"/>
          <a:stretch>
            <a:fillRect/>
          </a:stretch>
        </p:blipFill>
        <p:spPr>
          <a:xfrm>
            <a:off x="257279" y="2389586"/>
            <a:ext cx="3771023" cy="2674964"/>
          </a:xfrm>
          <a:prstGeom prst="rect">
            <a:avLst/>
          </a:prstGeom>
        </p:spPr>
      </p:pic>
    </p:spTree>
    <p:extLst>
      <p:ext uri="{BB962C8B-B14F-4D97-AF65-F5344CB8AC3E}">
        <p14:creationId xmlns:p14="http://schemas.microsoft.com/office/powerpoint/2010/main" val="2678387348"/>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Cloud Evidence Group</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978876" y="1243043"/>
            <a:ext cx="5043580" cy="6124754"/>
          </a:xfrm>
          <a:prstGeom prst="rect">
            <a:avLst/>
          </a:prstGeom>
        </p:spPr>
        <p:txBody>
          <a:bodyPr wrap="square">
            <a:spAutoFit/>
          </a:bodyPr>
          <a:lstStyle/>
          <a:p>
            <a:pPr marL="342900" indent="-342900" algn="just">
              <a:buFont typeface="Wingdings" pitchFamily="2" charset="2"/>
              <a:buChar char="Ø"/>
            </a:pPr>
            <a:r>
              <a:rPr lang="en-US" sz="2000" dirty="0"/>
              <a:t>Period: 2015-2017</a:t>
            </a:r>
          </a:p>
          <a:p>
            <a:pPr marL="342900" indent="-342900" algn="just">
              <a:buFont typeface="Wingdings" pitchFamily="2" charset="2"/>
              <a:buChar char="Ø"/>
            </a:pPr>
            <a:endParaRPr lang="en-US" sz="2000" dirty="0"/>
          </a:p>
          <a:p>
            <a:pPr marL="342900" indent="-342900" algn="just">
              <a:buFont typeface="Wingdings" pitchFamily="2" charset="2"/>
              <a:buChar char="Ø"/>
            </a:pPr>
            <a:r>
              <a:rPr lang="en-US" sz="2000" dirty="0"/>
              <a:t>Identified issues to be addressed in Additional Protocol including:</a:t>
            </a:r>
          </a:p>
          <a:p>
            <a:pPr marL="800100" lvl="1" indent="-342900" algn="just">
              <a:buFont typeface="Wingdings" pitchFamily="2" charset="2"/>
              <a:buChar char="Ø"/>
            </a:pPr>
            <a:r>
              <a:rPr lang="en-US" dirty="0"/>
              <a:t>Need to distinguish between thresholds for subscriber, traffic and content data</a:t>
            </a:r>
          </a:p>
          <a:p>
            <a:pPr marL="800100" lvl="1" indent="-342900" algn="just">
              <a:buFont typeface="Wingdings" pitchFamily="2" charset="2"/>
              <a:buChar char="Ø"/>
            </a:pPr>
            <a:r>
              <a:rPr lang="en-US" dirty="0"/>
              <a:t>Limited effectiveness of MLA for securing volatile electronic evidence</a:t>
            </a:r>
          </a:p>
          <a:p>
            <a:pPr marL="800100" lvl="1" indent="-342900" algn="just">
              <a:buFont typeface="Wingdings" pitchFamily="2" charset="2"/>
              <a:buChar char="Ø"/>
            </a:pPr>
            <a:r>
              <a:rPr lang="en-US" dirty="0"/>
              <a:t>Situations of loss of knowledge of location of data</a:t>
            </a:r>
          </a:p>
          <a:p>
            <a:pPr marL="800100" lvl="1" indent="-342900" algn="just">
              <a:buFont typeface="Wingdings" pitchFamily="2" charset="2"/>
              <a:buChar char="Ø"/>
            </a:pPr>
            <a:r>
              <a:rPr lang="en-US" dirty="0"/>
              <a:t>Question as to whether service provider is sufficiently present or offering services in territory</a:t>
            </a:r>
          </a:p>
          <a:p>
            <a:pPr marL="800100" lvl="1" indent="-342900" algn="just">
              <a:buFont typeface="Wingdings" pitchFamily="2" charset="2"/>
              <a:buChar char="Ø"/>
            </a:pPr>
            <a:r>
              <a:rPr lang="en-US" dirty="0"/>
              <a:t>Regime of voluntary disclosure by US providers</a:t>
            </a:r>
          </a:p>
          <a:p>
            <a:pPr marL="800100" lvl="1" indent="-342900" algn="just">
              <a:buFont typeface="Wingdings" pitchFamily="2" charset="2"/>
              <a:buChar char="Ø"/>
            </a:pPr>
            <a:r>
              <a:rPr lang="en-US" dirty="0"/>
              <a:t>Expedited disclosure in emergencies </a:t>
            </a:r>
          </a:p>
          <a:p>
            <a:pPr marL="800100" lvl="1" indent="-342900" algn="just">
              <a:buFont typeface="Wingdings" pitchFamily="2" charset="2"/>
              <a:buChar char="Ø"/>
            </a:pPr>
            <a:r>
              <a:rPr lang="en-US" dirty="0"/>
              <a:t>Data protection &amp; rule of law safeguards</a:t>
            </a:r>
          </a:p>
          <a:p>
            <a:pPr marL="800100" lvl="1" indent="-342900" algn="just">
              <a:buFont typeface="Wingdings" pitchFamily="2" charset="2"/>
              <a:buChar char="Ø"/>
            </a:pPr>
            <a:endParaRPr lang="en-US" sz="2000" dirty="0"/>
          </a:p>
          <a:p>
            <a:pPr marL="342900" indent="-342900" algn="just">
              <a:buFont typeface="Wingdings" pitchFamily="2" charset="2"/>
              <a:buChar char="Ø"/>
            </a:pPr>
            <a:endParaRPr lang="en-US" sz="2000" dirty="0"/>
          </a:p>
          <a:p>
            <a:pPr marL="342900" indent="-342900" algn="just">
              <a:buFont typeface="Wingdings" pitchFamily="2" charset="2"/>
              <a:buChar char="Ø"/>
            </a:pPr>
            <a:endParaRPr lang="en-GB" sz="2000" dirty="0"/>
          </a:p>
        </p:txBody>
      </p:sp>
      <p:pic>
        <p:nvPicPr>
          <p:cNvPr id="8" name="Picture 7">
            <a:extLst>
              <a:ext uri="{FF2B5EF4-FFF2-40B4-BE49-F238E27FC236}">
                <a16:creationId xmlns:a16="http://schemas.microsoft.com/office/drawing/2014/main" id="{D2483154-2E4B-4AF7-874C-F5FA451997E3}"/>
              </a:ext>
            </a:extLst>
          </p:cNvPr>
          <p:cNvPicPr>
            <a:picLocks noChangeAspect="1"/>
          </p:cNvPicPr>
          <p:nvPr/>
        </p:nvPicPr>
        <p:blipFill>
          <a:blip r:embed="rId4"/>
          <a:stretch>
            <a:fillRect/>
          </a:stretch>
        </p:blipFill>
        <p:spPr>
          <a:xfrm>
            <a:off x="356643" y="2030227"/>
            <a:ext cx="3404287" cy="2320361"/>
          </a:xfrm>
          <a:prstGeom prst="rect">
            <a:avLst/>
          </a:prstGeom>
        </p:spPr>
      </p:pic>
    </p:spTree>
    <p:extLst>
      <p:ext uri="{BB962C8B-B14F-4D97-AF65-F5344CB8AC3E}">
        <p14:creationId xmlns:p14="http://schemas.microsoft.com/office/powerpoint/2010/main" val="1009545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901B2789-EF2E-4BD2-B40F-2EDEBF060E14}"/>
              </a:ext>
            </a:extLst>
          </p:cNvPr>
          <p:cNvSpPr>
            <a:spLocks noGrp="1"/>
          </p:cNvSpPr>
          <p:nvPr>
            <p:ph type="body" idx="1"/>
          </p:nvPr>
        </p:nvSpPr>
        <p:spPr>
          <a:xfrm>
            <a:off x="457200" y="1108075"/>
            <a:ext cx="8229600" cy="4525963"/>
          </a:xfrm>
          <a:ln w="38100">
            <a:solidFill>
              <a:srgbClr val="FF0000"/>
            </a:solidFill>
            <a:miter lim="800000"/>
            <a:headEnd/>
            <a:tailEnd/>
          </a:ln>
        </p:spPr>
        <p:txBody>
          <a:bodyPr/>
          <a:lstStyle/>
          <a:p>
            <a:pPr eaLnBrk="1" hangingPunct="1">
              <a:lnSpc>
                <a:spcPct val="80000"/>
              </a:lnSpc>
              <a:buFont typeface="Arial" panose="020B0604020202020204" pitchFamily="34" charset="0"/>
              <a:buNone/>
            </a:pPr>
            <a:endParaRPr lang="en-GB" altLang="sr-Latn-RS" sz="2800">
              <a:cs typeface="Times New Roman" panose="02020603050405020304" pitchFamily="18" charset="0"/>
            </a:endParaRPr>
          </a:p>
          <a:p>
            <a:pPr algn="ctr" eaLnBrk="1" hangingPunct="1">
              <a:lnSpc>
                <a:spcPct val="80000"/>
              </a:lnSpc>
              <a:buFont typeface="Arial" panose="020B0604020202020204" pitchFamily="34" charset="0"/>
              <a:buNone/>
            </a:pPr>
            <a:r>
              <a:rPr lang="en-GB" altLang="sr-Latn-RS" b="1" i="1">
                <a:cs typeface="Times New Roman" panose="02020603050405020304" pitchFamily="18" charset="0"/>
              </a:rPr>
              <a:t>Illegal Access</a:t>
            </a:r>
          </a:p>
          <a:p>
            <a:pPr algn="ctr" eaLnBrk="1" hangingPunct="1">
              <a:lnSpc>
                <a:spcPct val="80000"/>
              </a:lnSpc>
              <a:buFont typeface="Arial" panose="020B0604020202020204" pitchFamily="34" charset="0"/>
              <a:buNone/>
            </a:pPr>
            <a:r>
              <a:rPr lang="en-GB" altLang="sr-Latn-RS" b="1" i="1">
                <a:cs typeface="Times New Roman" panose="02020603050405020304" pitchFamily="18" charset="0"/>
              </a:rPr>
              <a:t>(Article 2 – Budapest Convention)</a:t>
            </a:r>
          </a:p>
          <a:p>
            <a:pPr eaLnBrk="1" hangingPunct="1">
              <a:lnSpc>
                <a:spcPct val="80000"/>
              </a:lnSpc>
              <a:buFont typeface="Arial" panose="020B0604020202020204" pitchFamily="34" charset="0"/>
              <a:buNone/>
            </a:pPr>
            <a:endParaRPr lang="en-GB" altLang="sr-Latn-RS">
              <a:cs typeface="Times New Roman" panose="02020603050405020304" pitchFamily="18" charset="0"/>
            </a:endParaRPr>
          </a:p>
          <a:p>
            <a:pPr eaLnBrk="1" hangingPunct="1">
              <a:lnSpc>
                <a:spcPct val="80000"/>
              </a:lnSpc>
              <a:buFont typeface="Arial" panose="020B0604020202020204" pitchFamily="34" charset="0"/>
              <a:buNone/>
            </a:pPr>
            <a:endParaRPr lang="en-GB" altLang="sr-Latn-RS">
              <a:cs typeface="Times New Roman" panose="02020603050405020304" pitchFamily="18" charset="0"/>
            </a:endParaRPr>
          </a:p>
          <a:p>
            <a:pPr algn="ctr" eaLnBrk="1" hangingPunct="1">
              <a:lnSpc>
                <a:spcPct val="80000"/>
              </a:lnSpc>
            </a:pPr>
            <a:r>
              <a:rPr lang="en-GB" altLang="sr-Latn-RS" i="1">
                <a:cs typeface="Times New Roman" panose="02020603050405020304" pitchFamily="18" charset="0"/>
              </a:rPr>
              <a:t>To access to the whole or any part of a computer system without right </a:t>
            </a:r>
          </a:p>
          <a:p>
            <a:pPr algn="ctr" eaLnBrk="1" hangingPunct="1">
              <a:lnSpc>
                <a:spcPct val="80000"/>
              </a:lnSpc>
            </a:pPr>
            <a:endParaRPr lang="en-GB" altLang="sr-Latn-RS" i="1">
              <a:cs typeface="Times New Roman" panose="02020603050405020304" pitchFamily="18" charset="0"/>
            </a:endParaRPr>
          </a:p>
          <a:p>
            <a:pPr algn="ctr" eaLnBrk="1" hangingPunct="1">
              <a:lnSpc>
                <a:spcPct val="80000"/>
              </a:lnSpc>
            </a:pPr>
            <a:r>
              <a:rPr lang="en-GB" altLang="sr-Latn-RS" i="1">
                <a:cs typeface="Times New Roman" panose="02020603050405020304" pitchFamily="18" charset="0"/>
              </a:rPr>
              <a:t>Intentionally</a:t>
            </a:r>
          </a:p>
          <a:p>
            <a:pPr algn="ctr" eaLnBrk="1" hangingPunct="1">
              <a:lnSpc>
                <a:spcPct val="80000"/>
              </a:lnSpc>
              <a:buFont typeface="Arial" panose="020B0604020202020204" pitchFamily="34" charset="0"/>
              <a:buNone/>
            </a:pPr>
            <a:endParaRPr lang="en-GB" altLang="sr-Latn-RS">
              <a:cs typeface="Times New Roman" panose="02020603050405020304" pitchFamily="18" charset="0"/>
            </a:endParaRPr>
          </a:p>
        </p:txBody>
      </p:sp>
      <p:sp>
        <p:nvSpPr>
          <p:cNvPr id="9219" name="Slide Number Placeholder 1">
            <a:extLst>
              <a:ext uri="{FF2B5EF4-FFF2-40B4-BE49-F238E27FC236}">
                <a16:creationId xmlns:a16="http://schemas.microsoft.com/office/drawing/2014/main" id="{43152D46-F6F4-4D38-8A94-CCFA47BE6DF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21A2E0E-A3C0-4C4C-874E-7229B52FD4AA}" type="slidenum">
              <a:rPr lang="en-US" altLang="fr-FR" sz="1200">
                <a:solidFill>
                  <a:srgbClr val="898989"/>
                </a:solidFill>
              </a:rPr>
              <a:pPr>
                <a:spcBef>
                  <a:spcPct val="0"/>
                </a:spcBef>
                <a:buFontTx/>
                <a:buNone/>
              </a:pPr>
              <a:t>18</a:t>
            </a:fld>
            <a:endParaRPr lang="en-US" altLang="fr-FR" sz="1200">
              <a:solidFill>
                <a:srgbClr val="898989"/>
              </a:solidFill>
            </a:endParaRPr>
          </a:p>
        </p:txBody>
      </p:sp>
      <p:sp>
        <p:nvSpPr>
          <p:cNvPr id="4" name="Slide Number Placeholder 1">
            <a:extLst>
              <a:ext uri="{FF2B5EF4-FFF2-40B4-BE49-F238E27FC236}">
                <a16:creationId xmlns:a16="http://schemas.microsoft.com/office/drawing/2014/main" id="{4AEEF45F-BE67-4BD0-99F9-2C94D01D722A}"/>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5" name="TextBox 4">
            <a:extLst>
              <a:ext uri="{FF2B5EF4-FFF2-40B4-BE49-F238E27FC236}">
                <a16:creationId xmlns:a16="http://schemas.microsoft.com/office/drawing/2014/main" id="{346A3927-B076-4806-A4B2-7E8929254F82}"/>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097F930B-E75D-4C79-B89C-C914E0084F7F}"/>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7" name="Rectangle 6">
            <a:extLst>
              <a:ext uri="{FF2B5EF4-FFF2-40B4-BE49-F238E27FC236}">
                <a16:creationId xmlns:a16="http://schemas.microsoft.com/office/drawing/2014/main" id="{E90A6C00-C8F7-49A2-862C-5A5738B53BA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A7632B57-376C-4919-8161-26E0E2228B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108E4174-B8D4-4386-ADE7-AB140C76AC3B}"/>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10" name="Picture 4">
            <a:extLst>
              <a:ext uri="{FF2B5EF4-FFF2-40B4-BE49-F238E27FC236}">
                <a16:creationId xmlns:a16="http://schemas.microsoft.com/office/drawing/2014/main" id="{53926153-7970-4FC8-82A9-35CD2F9749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89F04E61-A950-4BD7-B284-A864B1F0CED8}"/>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Protocol Drafting Group </a:t>
            </a:r>
          </a:p>
          <a:p>
            <a:pPr algn="r"/>
            <a:r>
              <a:rPr lang="en-GB" sz="3200" b="1" dirty="0"/>
              <a:t>Adopted Draft Articles (May 2020)</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en-US" sz="2200" dirty="0"/>
              <a:t>Language of requests</a:t>
            </a:r>
          </a:p>
          <a:p>
            <a:pPr marL="342900" indent="-342900">
              <a:buFont typeface="Wingdings" pitchFamily="2" charset="2"/>
              <a:buChar char="Ø"/>
            </a:pPr>
            <a:endParaRPr lang="en-US" sz="2200" dirty="0"/>
          </a:p>
          <a:p>
            <a:pPr marL="342900" indent="-342900">
              <a:buFont typeface="Wingdings" pitchFamily="2" charset="2"/>
              <a:buChar char="Ø"/>
            </a:pPr>
            <a:r>
              <a:rPr lang="en-US" sz="2200" dirty="0"/>
              <a:t>Video conferencing (for taking testimony or statements from witnesses)</a:t>
            </a:r>
          </a:p>
          <a:p>
            <a:pPr marL="342900" indent="-342900">
              <a:buFont typeface="Wingdings" pitchFamily="2" charset="2"/>
              <a:buChar char="Ø"/>
            </a:pPr>
            <a:endParaRPr lang="en-US" sz="2200" dirty="0"/>
          </a:p>
          <a:p>
            <a:pPr marL="342900" indent="-342900">
              <a:buFont typeface="Wingdings" pitchFamily="2" charset="2"/>
              <a:buChar char="Ø"/>
            </a:pPr>
            <a:r>
              <a:rPr lang="en-GB" sz="2200" dirty="0"/>
              <a:t>Joint investigation teams and joint investigations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Emergency mutual assistance</a:t>
            </a:r>
          </a:p>
          <a:p>
            <a:pPr marL="342900" indent="-342900">
              <a:buFont typeface="Wingdings" pitchFamily="2" charset="2"/>
              <a:buChar char="Ø"/>
            </a:pPr>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687258" y="1166842"/>
            <a:ext cx="4361935" cy="2123658"/>
          </a:xfrm>
          <a:prstGeom prst="rect">
            <a:avLst/>
          </a:prstGeom>
        </p:spPr>
        <p:txBody>
          <a:bodyPr wrap="square">
            <a:spAutoFit/>
          </a:bodyPr>
          <a:lstStyle/>
          <a:p>
            <a:pPr marL="342900" indent="-342900">
              <a:buFont typeface="Wingdings" pitchFamily="2" charset="2"/>
              <a:buChar char="Ø"/>
            </a:pPr>
            <a:r>
              <a:rPr lang="en-GB" sz="2200" dirty="0"/>
              <a:t>Direct disclosure of subscriber information</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Giving effect to orders of another party for expedited production of data </a:t>
            </a:r>
          </a:p>
        </p:txBody>
      </p:sp>
    </p:spTree>
    <p:extLst>
      <p:ext uri="{BB962C8B-B14F-4D97-AF65-F5344CB8AC3E}">
        <p14:creationId xmlns:p14="http://schemas.microsoft.com/office/powerpoint/2010/main" val="58025437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Protocol Drafting Group </a:t>
            </a:r>
          </a:p>
          <a:p>
            <a:pPr algn="r"/>
            <a:r>
              <a:rPr lang="en-GB" sz="3200" b="1" dirty="0"/>
              <a:t>Draft Articles Under Development (2020)</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170646"/>
          </a:xfrm>
          <a:prstGeom prst="rect">
            <a:avLst/>
          </a:prstGeom>
        </p:spPr>
        <p:txBody>
          <a:bodyPr>
            <a:spAutoFit/>
          </a:bodyPr>
          <a:lstStyle/>
          <a:p>
            <a:pPr marL="342900" indent="-342900">
              <a:buFont typeface="Wingdings" pitchFamily="2" charset="2"/>
              <a:buChar char="Ø"/>
            </a:pPr>
            <a:r>
              <a:rPr lang="en-US" sz="2200" dirty="0"/>
              <a:t>Common provisions</a:t>
            </a:r>
          </a:p>
          <a:p>
            <a:pPr marL="342900" indent="-342900">
              <a:buFont typeface="Wingdings" pitchFamily="2" charset="2"/>
              <a:buChar char="Ø"/>
            </a:pPr>
            <a:endParaRPr lang="en-US" sz="2200" dirty="0"/>
          </a:p>
          <a:p>
            <a:pPr marL="342900" indent="-342900">
              <a:buFont typeface="Wingdings" pitchFamily="2" charset="2"/>
              <a:buChar char="Ø"/>
            </a:pPr>
            <a:r>
              <a:rPr lang="en-US" sz="2200" dirty="0"/>
              <a:t>Conditions and safeguards</a:t>
            </a:r>
          </a:p>
          <a:p>
            <a:pPr marL="342900" indent="-342900">
              <a:buFont typeface="Wingdings" pitchFamily="2" charset="2"/>
              <a:buChar char="Ø"/>
            </a:pPr>
            <a:endParaRPr lang="en-US" sz="2200" dirty="0"/>
          </a:p>
          <a:p>
            <a:pPr marL="342900" indent="-342900">
              <a:buFont typeface="Wingdings" pitchFamily="2" charset="2"/>
              <a:buChar char="Ø"/>
            </a:pPr>
            <a:r>
              <a:rPr lang="en-GB" sz="2200" dirty="0"/>
              <a:t>Extension of a search to a connected computer</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Undercover investigations by means of computer system (domestic level)</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Undercover investigations (international level)</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General principles</a:t>
            </a:r>
          </a:p>
        </p:txBody>
      </p:sp>
      <p:sp>
        <p:nvSpPr>
          <p:cNvPr id="6" name="Rectangle 5">
            <a:extLst>
              <a:ext uri="{FF2B5EF4-FFF2-40B4-BE49-F238E27FC236}">
                <a16:creationId xmlns:a16="http://schemas.microsoft.com/office/drawing/2014/main" id="{524B6456-681F-2F44-A01A-AD3514E81BD2}"/>
              </a:ext>
            </a:extLst>
          </p:cNvPr>
          <p:cNvSpPr/>
          <p:nvPr/>
        </p:nvSpPr>
        <p:spPr>
          <a:xfrm>
            <a:off x="4687258" y="1166842"/>
            <a:ext cx="4361935" cy="4493538"/>
          </a:xfrm>
          <a:prstGeom prst="rect">
            <a:avLst/>
          </a:prstGeom>
        </p:spPr>
        <p:txBody>
          <a:bodyPr wrap="square">
            <a:spAutoFit/>
          </a:bodyPr>
          <a:lstStyle/>
          <a:p>
            <a:pPr marL="342900" indent="-342900">
              <a:buFont typeface="Wingdings" pitchFamily="2" charset="2"/>
              <a:buChar char="Ø"/>
            </a:pPr>
            <a:r>
              <a:rPr lang="en-GB" sz="2200" dirty="0"/>
              <a:t>Direct preservation of data by service providers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Disclosure of data in emergency situations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Access to information related to registered Internet domains – Request for domain name registration information [WHOIS]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Final provisions</a:t>
            </a:r>
          </a:p>
        </p:txBody>
      </p:sp>
    </p:spTree>
    <p:extLst>
      <p:ext uri="{BB962C8B-B14F-4D97-AF65-F5344CB8AC3E}">
        <p14:creationId xmlns:p14="http://schemas.microsoft.com/office/powerpoint/2010/main" val="347118028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182</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9055932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182</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182</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056547739"/>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183</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38160339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183</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183</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39687610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Refresh concepts regarding cybercrime and electronic evidence and the relevant provisions of the Budapest Convention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the different channels and mechanisms for formal international cooperation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Budapest Convention as a leading tool for cooperation in the area of cybercrime and electronic evidence</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Identify similarities across different channels and mechanisms for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Second Additional Protocol as a mechanism to enable international cooperation</a:t>
            </a:r>
          </a:p>
        </p:txBody>
      </p:sp>
    </p:spTree>
    <p:extLst>
      <p:ext uri="{BB962C8B-B14F-4D97-AF65-F5344CB8AC3E}">
        <p14:creationId xmlns:p14="http://schemas.microsoft.com/office/powerpoint/2010/main" val="124746621"/>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dirty="0"/>
              <a:t>Refresher on the Budapest Convention and International Cooperation Tools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96"/>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801314"/>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t>
            </a:r>
            <a:r>
              <a:rPr lang="en-US" b="1" dirty="0">
                <a:solidFill>
                  <a:srgbClr val="FF0000"/>
                </a:solidFill>
              </a:rPr>
              <a:t>access </a:t>
            </a:r>
            <a:r>
              <a:rPr lang="en-US" dirty="0"/>
              <a:t>to the whole or any part of a computer system without right. A Party may require that the offence be committed by infringing security measures, with the intent of obtaining computer data or other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58176" y="991653"/>
            <a:ext cx="4747018" cy="5262979"/>
          </a:xfrm>
          <a:prstGeom prst="rect">
            <a:avLst/>
          </a:prstGeom>
        </p:spPr>
        <p:txBody>
          <a:bodyPr wrap="square">
            <a:spAutoFit/>
          </a:bodyPr>
          <a:lstStyle/>
          <a:p>
            <a:pPr marL="342900" indent="-342900" algn="just">
              <a:buFont typeface="Wingdings" pitchFamily="2" charset="2"/>
              <a:buChar char="ü"/>
            </a:pPr>
            <a:r>
              <a:rPr lang="en-US" sz="2100" dirty="0"/>
              <a:t>Access includes the entering of another computer system:</a:t>
            </a:r>
          </a:p>
          <a:p>
            <a:pPr marL="800100" lvl="1" indent="-342900" algn="just">
              <a:buFont typeface="Wingdings" pitchFamily="2" charset="2"/>
              <a:buChar char="ü"/>
            </a:pPr>
            <a:r>
              <a:rPr lang="en-US" sz="2100" dirty="0"/>
              <a:t>Where it is connected via public telecommunications network; </a:t>
            </a:r>
          </a:p>
          <a:p>
            <a:pPr marL="800100" lvl="1" indent="-342900" algn="just">
              <a:buFont typeface="Wingdings" pitchFamily="2" charset="2"/>
              <a:buChar char="ü"/>
            </a:pPr>
            <a:r>
              <a:rPr lang="en-US" sz="2100" dirty="0"/>
              <a:t>To a computer system on the same network (LAN or Intranet within an </a:t>
            </a:r>
            <a:r>
              <a:rPr lang="en-US" sz="2100" dirty="0" err="1"/>
              <a:t>organisation</a:t>
            </a:r>
            <a:r>
              <a:rPr lang="en-US" sz="2100" dirty="0"/>
              <a:t>)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Access does not include mere sending of e-mail message or file to computer system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Method of communication with computer system does not matter (whether from distance via wireless links; or at a close range)</a:t>
            </a:r>
            <a:endParaRPr lang="en-GB" sz="2100" dirty="0"/>
          </a:p>
        </p:txBody>
      </p:sp>
    </p:spTree>
    <p:extLst>
      <p:ext uri="{BB962C8B-B14F-4D97-AF65-F5344CB8AC3E}">
        <p14:creationId xmlns:p14="http://schemas.microsoft.com/office/powerpoint/2010/main" val="1024021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477875"/>
          </a:xfrm>
          <a:prstGeom prst="rect">
            <a:avLst/>
          </a:prstGeom>
        </p:spPr>
        <p:txBody>
          <a:bodyPr wrap="square">
            <a:spAutoFit/>
          </a:bodyPr>
          <a:lstStyle/>
          <a:p>
            <a:pPr marL="342900" indent="-342900" algn="just" eaLnBrk="1" hangingPunct="1">
              <a:buFont typeface="Wingdings" pitchFamily="2" charset="2"/>
              <a:buChar char="Ø"/>
            </a:pPr>
            <a:r>
              <a:rPr lang="en-GB" sz="2000" b="1" dirty="0"/>
              <a:t>Part One</a:t>
            </a:r>
          </a:p>
          <a:p>
            <a:pPr marL="342900" indent="-342900" algn="just" eaLnBrk="1" hangingPunct="1">
              <a:buFont typeface="Wingdings" pitchFamily="2" charset="2"/>
              <a:buChar char="ü"/>
            </a:pPr>
            <a:r>
              <a:rPr lang="en-GB" sz="2000" i="1" dirty="0"/>
              <a:t>Refresher on Cybercrime and Electronic Evidence</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Two</a:t>
            </a:r>
          </a:p>
          <a:p>
            <a:pPr marL="342900" indent="-342900" algn="just" eaLnBrk="1" hangingPunct="1">
              <a:buFont typeface="Wingdings" pitchFamily="2" charset="2"/>
              <a:buChar char="ü"/>
            </a:pPr>
            <a:r>
              <a:rPr lang="en-GB" sz="2000" i="1" dirty="0"/>
              <a:t>Approaches to Formal International Cooperation</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Three</a:t>
            </a:r>
          </a:p>
          <a:p>
            <a:pPr marL="342900" indent="-342900" algn="just">
              <a:buFont typeface="Wingdings" pitchFamily="2" charset="2"/>
              <a:buChar char="ü"/>
            </a:pPr>
            <a:r>
              <a:rPr lang="en-GB" sz="2000" i="1" dirty="0"/>
              <a:t>Overview of the Budapest Convention </a:t>
            </a:r>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en-GB" sz="2000" b="1" dirty="0"/>
              <a:t>Part Four</a:t>
            </a:r>
          </a:p>
          <a:p>
            <a:pPr marL="342900" indent="-342900" algn="just">
              <a:lnSpc>
                <a:spcPct val="80000"/>
              </a:lnSpc>
              <a:buFont typeface="Wingdings" pitchFamily="2" charset="2"/>
              <a:buChar char="ü"/>
            </a:pPr>
            <a:r>
              <a:rPr lang="en-GB" sz="2000" i="1" dirty="0"/>
              <a:t>Overview of the Second Additional Protocol </a:t>
            </a:r>
          </a:p>
          <a:p>
            <a:pPr marL="0" indent="0" algn="just" eaLnBrk="1" hangingPunct="1">
              <a:lnSpc>
                <a:spcPct val="80000"/>
              </a:lnSpc>
              <a:buNone/>
            </a:pPr>
            <a:endParaRPr lang="en-GB" sz="2000" dirty="0"/>
          </a:p>
          <a:p>
            <a:pPr marL="342900" indent="-342900" algn="just" eaLnBrk="1" hangingPunct="1">
              <a:lnSpc>
                <a:spcPct val="80000"/>
              </a:lnSpc>
              <a:buFont typeface="Wingdings" pitchFamily="2" charset="2"/>
              <a:buChar char="Ø"/>
            </a:pPr>
            <a:r>
              <a:rPr lang="en-GB" sz="2000" b="1" dirty="0"/>
              <a:t>Part Five</a:t>
            </a:r>
          </a:p>
          <a:p>
            <a:pPr marL="342900" indent="-342900" algn="just">
              <a:lnSpc>
                <a:spcPct val="80000"/>
              </a:lnSpc>
              <a:buFont typeface="Wingdings" pitchFamily="2" charset="2"/>
              <a:buChar char="ü"/>
            </a:pPr>
            <a:r>
              <a:rPr lang="en-GB" sz="2000" i="1" dirty="0"/>
              <a:t>Summary</a:t>
            </a: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801314"/>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access to the </a:t>
            </a:r>
            <a:r>
              <a:rPr lang="en-US" b="1" dirty="0">
                <a:solidFill>
                  <a:srgbClr val="FF0000"/>
                </a:solidFill>
              </a:rPr>
              <a:t>whole or any part of a computer system </a:t>
            </a:r>
            <a:r>
              <a:rPr lang="en-US" dirty="0"/>
              <a:t>without right. A Party may require that the offence be committed by infringing security measures, with the intent of obtaining computer data or other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3139321"/>
          </a:xfrm>
          <a:prstGeom prst="rect">
            <a:avLst/>
          </a:prstGeom>
        </p:spPr>
        <p:txBody>
          <a:bodyPr wrap="square">
            <a:spAutoFit/>
          </a:bodyPr>
          <a:lstStyle/>
          <a:p>
            <a:pPr marL="342900" indent="-342900" algn="just">
              <a:buFont typeface="Wingdings" pitchFamily="2" charset="2"/>
              <a:buChar char="ü"/>
            </a:pPr>
            <a:r>
              <a:rPr lang="en-GB" sz="2200" dirty="0"/>
              <a:t>Part of a computer system includes:</a:t>
            </a:r>
          </a:p>
          <a:p>
            <a:pPr marL="800100" lvl="1" indent="-342900" algn="just">
              <a:buFont typeface="Wingdings" pitchFamily="2" charset="2"/>
              <a:buChar char="ü"/>
            </a:pPr>
            <a:r>
              <a:rPr lang="en-US" sz="2200" dirty="0"/>
              <a:t>Hardware </a:t>
            </a:r>
          </a:p>
          <a:p>
            <a:pPr marL="800100" lvl="1" indent="-342900" algn="just">
              <a:buFont typeface="Wingdings" pitchFamily="2" charset="2"/>
              <a:buChar char="ü"/>
            </a:pPr>
            <a:r>
              <a:rPr lang="en-US" sz="2200" dirty="0"/>
              <a:t>Components </a:t>
            </a:r>
          </a:p>
          <a:p>
            <a:pPr marL="800100" lvl="1" indent="-342900" algn="just">
              <a:buFont typeface="Wingdings" pitchFamily="2" charset="2"/>
              <a:buChar char="ü"/>
            </a:pPr>
            <a:r>
              <a:rPr lang="en-US" sz="2200" dirty="0"/>
              <a:t>Stored data of the system installed </a:t>
            </a:r>
          </a:p>
          <a:p>
            <a:pPr marL="800100" lvl="1" indent="-342900" algn="just">
              <a:buFont typeface="Wingdings" pitchFamily="2" charset="2"/>
              <a:buChar char="ü"/>
            </a:pPr>
            <a:r>
              <a:rPr lang="en-US" sz="2200" dirty="0"/>
              <a:t>Directories </a:t>
            </a:r>
          </a:p>
          <a:p>
            <a:pPr marL="800100" lvl="1" indent="-342900" algn="just">
              <a:buFont typeface="Wingdings" pitchFamily="2" charset="2"/>
              <a:buChar char="ü"/>
            </a:pPr>
            <a:r>
              <a:rPr lang="en-US" sz="2200" dirty="0"/>
              <a:t>Traffic data </a:t>
            </a:r>
          </a:p>
          <a:p>
            <a:pPr marL="800100" lvl="1" indent="-342900" algn="just">
              <a:buFont typeface="Wingdings" pitchFamily="2" charset="2"/>
              <a:buChar char="ü"/>
            </a:pPr>
            <a:r>
              <a:rPr lang="en-US" sz="2200" dirty="0"/>
              <a:t>Content-related data</a:t>
            </a:r>
            <a:endParaRPr lang="en-GB" sz="2200" dirty="0"/>
          </a:p>
        </p:txBody>
      </p:sp>
    </p:spTree>
    <p:extLst>
      <p:ext uri="{BB962C8B-B14F-4D97-AF65-F5344CB8AC3E}">
        <p14:creationId xmlns:p14="http://schemas.microsoft.com/office/powerpoint/2010/main" val="1763963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3090"/>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801314"/>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access to the whole or any part of a computer system </a:t>
            </a:r>
            <a:r>
              <a:rPr lang="en-US" b="1" dirty="0">
                <a:solidFill>
                  <a:srgbClr val="FF0000"/>
                </a:solidFill>
              </a:rPr>
              <a:t>without right</a:t>
            </a:r>
            <a:r>
              <a:rPr lang="en-US" dirty="0"/>
              <a:t>. A Party may require that the offence be committed by infringing security measures, with the intent of obtaining computer data or other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2800767"/>
          </a:xfrm>
          <a:prstGeom prst="rect">
            <a:avLst/>
          </a:prstGeom>
        </p:spPr>
        <p:txBody>
          <a:bodyPr wrap="square">
            <a:spAutoFit/>
          </a:bodyPr>
          <a:lstStyle/>
          <a:p>
            <a:pPr marL="342900" indent="-342900" algn="just">
              <a:buFont typeface="Wingdings" pitchFamily="2" charset="2"/>
              <a:buChar char="ü"/>
            </a:pPr>
            <a:r>
              <a:rPr lang="en-GB" sz="2200" dirty="0"/>
              <a:t>Access must be unauthorised for it to constitute an offence</a:t>
            </a:r>
          </a:p>
          <a:p>
            <a:pPr marL="342900" indent="-342900" algn="just">
              <a:buFont typeface="Wingdings" pitchFamily="2" charset="2"/>
              <a:buChar char="ü"/>
            </a:pPr>
            <a:endParaRPr lang="en-GB" sz="2200" dirty="0"/>
          </a:p>
          <a:p>
            <a:pPr marL="342900" indent="-342900" algn="just">
              <a:buFont typeface="Wingdings" pitchFamily="2" charset="2"/>
              <a:buChar char="ü"/>
            </a:pPr>
            <a:r>
              <a:rPr lang="en-US" sz="2200" dirty="0"/>
              <a:t>Accessing a computer system that permits free and open access by the public</a:t>
            </a:r>
            <a:r>
              <a:rPr lang="en-GB" sz="2200" dirty="0"/>
              <a:t> should not be criminalised </a:t>
            </a:r>
          </a:p>
          <a:p>
            <a:pPr algn="just"/>
            <a:endParaRPr lang="en-GB" sz="2200" dirty="0"/>
          </a:p>
        </p:txBody>
      </p:sp>
    </p:spTree>
    <p:extLst>
      <p:ext uri="{BB962C8B-B14F-4D97-AF65-F5344CB8AC3E}">
        <p14:creationId xmlns:p14="http://schemas.microsoft.com/office/powerpoint/2010/main" val="2727279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755576" y="1439225"/>
            <a:ext cx="7704856" cy="4770537"/>
          </a:xfrm>
          <a:prstGeom prst="rect">
            <a:avLst/>
          </a:prstGeom>
        </p:spPr>
        <p:txBody>
          <a:bodyPr wrap="square">
            <a:spAutoFit/>
          </a:bodyPr>
          <a:lstStyle/>
          <a:p>
            <a:pPr marL="342900" indent="-342900" algn="just">
              <a:buFont typeface="Wingdings" pitchFamily="2" charset="2"/>
              <a:buChar char="Ø"/>
            </a:pPr>
            <a:r>
              <a:rPr lang="en-US" sz="2400" dirty="0">
                <a:latin typeface="+mj-lt"/>
              </a:rPr>
              <a:t>No definition of “without </a:t>
            </a:r>
            <a:r>
              <a:rPr lang="en-US" sz="2400" dirty="0" err="1">
                <a:latin typeface="+mj-lt"/>
              </a:rPr>
              <a:t>authorisation</a:t>
            </a:r>
            <a:r>
              <a:rPr lang="en-US" sz="2400" dirty="0">
                <a:latin typeface="+mj-lt"/>
              </a:rPr>
              <a:t>” in the Budapest Convention</a:t>
            </a:r>
          </a:p>
          <a:p>
            <a:pPr marL="342900" indent="-342900" algn="just">
              <a:buFont typeface="Wingdings" pitchFamily="2" charset="2"/>
              <a:buChar char="Ø"/>
            </a:pPr>
            <a:endParaRPr lang="en-US" sz="2400" dirty="0">
              <a:latin typeface="+mj-lt"/>
            </a:endParaRPr>
          </a:p>
          <a:p>
            <a:pPr marL="342900" indent="-342900" algn="just">
              <a:buFont typeface="Wingdings" pitchFamily="2" charset="2"/>
              <a:buChar char="Ø"/>
            </a:pPr>
            <a:r>
              <a:rPr lang="en-US" sz="2400" dirty="0">
                <a:latin typeface="+mj-lt"/>
              </a:rPr>
              <a:t>Countries which adopted definitions:</a:t>
            </a: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endParaRPr lang="en-US" sz="2400" i="1" dirty="0">
              <a:latin typeface="+mj-lt"/>
              <a:ea typeface="Verdana" panose="020B0604030504040204" pitchFamily="34" charset="0"/>
            </a:endParaRPr>
          </a:p>
          <a:p>
            <a:pPr marL="342900" indent="-342900" algn="just">
              <a:buFont typeface="Wingdings" pitchFamily="2" charset="2"/>
              <a:buChar char="Ø"/>
            </a:pPr>
            <a:r>
              <a:rPr lang="en-US" sz="2400" dirty="0">
                <a:latin typeface="+mj-lt"/>
                <a:ea typeface="Verdana" panose="020B0604030504040204" pitchFamily="34" charset="0"/>
              </a:rPr>
              <a:t>Elements: </a:t>
            </a:r>
          </a:p>
          <a:p>
            <a:pPr marL="800100" lvl="1" indent="-342900" algn="just">
              <a:buFont typeface="Wingdings" pitchFamily="2" charset="2"/>
              <a:buChar char="Ø"/>
            </a:pPr>
            <a:r>
              <a:rPr lang="en-US" sz="2000" dirty="0">
                <a:latin typeface="Verdana" panose="020B0604030504040204" pitchFamily="34" charset="0"/>
                <a:ea typeface="Verdana" panose="020B0604030504040204" pitchFamily="34" charset="0"/>
              </a:rPr>
              <a:t>Entitlement to control access of the kind in question</a:t>
            </a:r>
          </a:p>
          <a:p>
            <a:pPr marL="800100" lvl="1" indent="-342900" algn="just">
              <a:buFont typeface="Wingdings" pitchFamily="2" charset="2"/>
              <a:buChar char="Ø"/>
            </a:pPr>
            <a:r>
              <a:rPr lang="en-US" sz="2000" dirty="0">
                <a:latin typeface="Verdana" panose="020B0604030504040204" pitchFamily="34" charset="0"/>
                <a:ea typeface="Verdana" panose="020B0604030504040204" pitchFamily="34" charset="0"/>
              </a:rPr>
              <a:t>Consent from person with such entitlement </a:t>
            </a:r>
          </a:p>
        </p:txBody>
      </p:sp>
      <p:pic>
        <p:nvPicPr>
          <p:cNvPr id="2" name="Picture 2" descr="Flag of Singapore - Wikipedia">
            <a:extLst>
              <a:ext uri="{FF2B5EF4-FFF2-40B4-BE49-F238E27FC236}">
                <a16:creationId xmlns:a16="http://schemas.microsoft.com/office/drawing/2014/main" id="{3909F095-956F-4593-9F60-8CD852F4E5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7820" y="3265025"/>
            <a:ext cx="1522335" cy="67606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Flag of Ghana - Wikipedia">
            <a:extLst>
              <a:ext uri="{FF2B5EF4-FFF2-40B4-BE49-F238E27FC236}">
                <a16:creationId xmlns:a16="http://schemas.microsoft.com/office/drawing/2014/main" id="{2F850EBC-8C27-46B9-B5D6-3677E10DB1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8317" y="4233041"/>
            <a:ext cx="1504825" cy="66761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8">
            <a:extLst>
              <a:ext uri="{FF2B5EF4-FFF2-40B4-BE49-F238E27FC236}">
                <a16:creationId xmlns:a16="http://schemas.microsoft.com/office/drawing/2014/main" id="{6216078A-5407-42DF-9DD6-8244BADABC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715" y="4221089"/>
            <a:ext cx="1504824" cy="6676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CFF5B4D4-9CE0-4378-B87F-06236455F15B}"/>
              </a:ext>
            </a:extLst>
          </p:cNvPr>
          <p:cNvPicPr>
            <a:picLocks noChangeAspect="1"/>
          </p:cNvPicPr>
          <p:nvPr/>
        </p:nvPicPr>
        <p:blipFill>
          <a:blip r:embed="rId6"/>
          <a:stretch>
            <a:fillRect/>
          </a:stretch>
        </p:blipFill>
        <p:spPr>
          <a:xfrm>
            <a:off x="3097820" y="4221088"/>
            <a:ext cx="1490019" cy="667615"/>
          </a:xfrm>
          <a:prstGeom prst="rect">
            <a:avLst/>
          </a:prstGeom>
        </p:spPr>
      </p:pic>
      <p:pic>
        <p:nvPicPr>
          <p:cNvPr id="20" name="Picture 19">
            <a:extLst>
              <a:ext uri="{FF2B5EF4-FFF2-40B4-BE49-F238E27FC236}">
                <a16:creationId xmlns:a16="http://schemas.microsoft.com/office/drawing/2014/main" id="{44D4336C-F224-4D4C-8F9A-0C061F1D9850}"/>
              </a:ext>
            </a:extLst>
          </p:cNvPr>
          <p:cNvPicPr>
            <a:picLocks noChangeAspect="1"/>
          </p:cNvPicPr>
          <p:nvPr/>
        </p:nvPicPr>
        <p:blipFill>
          <a:blip r:embed="rId7"/>
          <a:stretch>
            <a:fillRect/>
          </a:stretch>
        </p:blipFill>
        <p:spPr>
          <a:xfrm>
            <a:off x="6028317" y="3245482"/>
            <a:ext cx="1494886" cy="676068"/>
          </a:xfrm>
          <a:prstGeom prst="rect">
            <a:avLst/>
          </a:prstGeom>
        </p:spPr>
      </p:pic>
      <p:pic>
        <p:nvPicPr>
          <p:cNvPr id="2050" name="Picture 2" descr="Flag of the United Kingdom - Wikipedia">
            <a:extLst>
              <a:ext uri="{FF2B5EF4-FFF2-40B4-BE49-F238E27FC236}">
                <a16:creationId xmlns:a16="http://schemas.microsoft.com/office/drawing/2014/main" id="{198069C3-345D-402B-9E1A-15A5D36267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5418" y="3265025"/>
            <a:ext cx="1504824" cy="67606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19404B7E-160C-4D4D-AAB7-440B57B98925}"/>
              </a:ext>
            </a:extLst>
          </p:cNvPr>
          <p:cNvSpPr/>
          <p:nvPr/>
        </p:nvSpPr>
        <p:spPr>
          <a:xfrm>
            <a:off x="1535555" y="3290257"/>
            <a:ext cx="1680354" cy="707886"/>
          </a:xfrm>
          <a:prstGeom prst="rect">
            <a:avLst/>
          </a:prstGeom>
        </p:spPr>
        <p:txBody>
          <a:bodyPr wrap="square">
            <a:spAutoFit/>
          </a:bodyPr>
          <a:lstStyle/>
          <a:p>
            <a:pPr algn="ctr"/>
            <a:r>
              <a:rPr lang="en-US" sz="2000" dirty="0">
                <a:latin typeface="+mj-lt"/>
              </a:rPr>
              <a:t>United Kingdom</a:t>
            </a:r>
            <a:endParaRPr lang="en-US" sz="2000" i="1" dirty="0">
              <a:latin typeface="Verdana" panose="020B0604030504040204" pitchFamily="34" charset="0"/>
              <a:ea typeface="Verdana" panose="020B0604030504040204" pitchFamily="34" charset="0"/>
            </a:endParaRPr>
          </a:p>
        </p:txBody>
      </p:sp>
      <p:sp>
        <p:nvSpPr>
          <p:cNvPr id="23" name="Rectangle 22">
            <a:extLst>
              <a:ext uri="{FF2B5EF4-FFF2-40B4-BE49-F238E27FC236}">
                <a16:creationId xmlns:a16="http://schemas.microsoft.com/office/drawing/2014/main" id="{132F466B-2E68-4023-80CD-1145A53840B2}"/>
              </a:ext>
            </a:extLst>
          </p:cNvPr>
          <p:cNvSpPr/>
          <p:nvPr/>
        </p:nvSpPr>
        <p:spPr>
          <a:xfrm>
            <a:off x="4484059" y="3388930"/>
            <a:ext cx="1680354" cy="400110"/>
          </a:xfrm>
          <a:prstGeom prst="rect">
            <a:avLst/>
          </a:prstGeom>
        </p:spPr>
        <p:txBody>
          <a:bodyPr wrap="square">
            <a:spAutoFit/>
          </a:bodyPr>
          <a:lstStyle/>
          <a:p>
            <a:pPr algn="ctr"/>
            <a:r>
              <a:rPr lang="en-US" sz="2000" dirty="0">
                <a:latin typeface="+mj-lt"/>
              </a:rPr>
              <a:t>Singapore</a:t>
            </a:r>
            <a:endParaRPr lang="en-US" sz="2000" i="1" dirty="0">
              <a:latin typeface="Verdana" panose="020B0604030504040204" pitchFamily="34" charset="0"/>
              <a:ea typeface="Verdana" panose="020B0604030504040204" pitchFamily="34" charset="0"/>
            </a:endParaRPr>
          </a:p>
        </p:txBody>
      </p:sp>
      <p:sp>
        <p:nvSpPr>
          <p:cNvPr id="25" name="Rectangle 24">
            <a:extLst>
              <a:ext uri="{FF2B5EF4-FFF2-40B4-BE49-F238E27FC236}">
                <a16:creationId xmlns:a16="http://schemas.microsoft.com/office/drawing/2014/main" id="{033F5B77-6E9A-43E3-BA81-DD775C9FA74D}"/>
              </a:ext>
            </a:extLst>
          </p:cNvPr>
          <p:cNvSpPr/>
          <p:nvPr/>
        </p:nvSpPr>
        <p:spPr>
          <a:xfrm>
            <a:off x="7571267" y="3371579"/>
            <a:ext cx="1680354" cy="707886"/>
          </a:xfrm>
          <a:prstGeom prst="rect">
            <a:avLst/>
          </a:prstGeom>
        </p:spPr>
        <p:txBody>
          <a:bodyPr wrap="square">
            <a:spAutoFit/>
          </a:bodyPr>
          <a:lstStyle/>
          <a:p>
            <a:pPr algn="ctr"/>
            <a:r>
              <a:rPr lang="en-US" sz="2000" dirty="0">
                <a:latin typeface="+mj-lt"/>
              </a:rPr>
              <a:t>Antigua &amp; Barbuda</a:t>
            </a:r>
            <a:endParaRPr lang="en-US" sz="2000" i="1" dirty="0">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B94E2B14-0E95-4D84-B2AE-4607B8B7AC9C}"/>
              </a:ext>
            </a:extLst>
          </p:cNvPr>
          <p:cNvSpPr/>
          <p:nvPr/>
        </p:nvSpPr>
        <p:spPr>
          <a:xfrm>
            <a:off x="1497430" y="4396600"/>
            <a:ext cx="1680354" cy="400110"/>
          </a:xfrm>
          <a:prstGeom prst="rect">
            <a:avLst/>
          </a:prstGeom>
        </p:spPr>
        <p:txBody>
          <a:bodyPr wrap="square">
            <a:spAutoFit/>
          </a:bodyPr>
          <a:lstStyle/>
          <a:p>
            <a:pPr algn="ctr"/>
            <a:r>
              <a:rPr lang="en-US" sz="2000" dirty="0">
                <a:latin typeface="+mj-lt"/>
              </a:rPr>
              <a:t>Mauritius</a:t>
            </a:r>
            <a:endParaRPr lang="en-US" sz="2000" i="1" dirty="0">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1C403F4D-FE74-44D5-980B-74E165E19353}"/>
              </a:ext>
            </a:extLst>
          </p:cNvPr>
          <p:cNvSpPr/>
          <p:nvPr/>
        </p:nvSpPr>
        <p:spPr>
          <a:xfrm>
            <a:off x="4445934" y="4361799"/>
            <a:ext cx="1680354" cy="400110"/>
          </a:xfrm>
          <a:prstGeom prst="rect">
            <a:avLst/>
          </a:prstGeom>
        </p:spPr>
        <p:txBody>
          <a:bodyPr wrap="square">
            <a:spAutoFit/>
          </a:bodyPr>
          <a:lstStyle/>
          <a:p>
            <a:pPr algn="ctr"/>
            <a:r>
              <a:rPr lang="en-US" sz="2000" dirty="0">
                <a:latin typeface="+mj-lt"/>
              </a:rPr>
              <a:t>Bermuda</a:t>
            </a:r>
            <a:endParaRPr lang="en-US" sz="2000" i="1" dirty="0">
              <a:latin typeface="Verdana" panose="020B0604030504040204" pitchFamily="34" charset="0"/>
              <a:ea typeface="Verdana" panose="020B0604030504040204" pitchFamily="34" charset="0"/>
            </a:endParaRPr>
          </a:p>
        </p:txBody>
      </p:sp>
      <p:sp>
        <p:nvSpPr>
          <p:cNvPr id="41" name="Rectangle 40">
            <a:extLst>
              <a:ext uri="{FF2B5EF4-FFF2-40B4-BE49-F238E27FC236}">
                <a16:creationId xmlns:a16="http://schemas.microsoft.com/office/drawing/2014/main" id="{FD6BEAC9-6039-4156-85B3-148CA3924465}"/>
              </a:ext>
            </a:extLst>
          </p:cNvPr>
          <p:cNvSpPr/>
          <p:nvPr/>
        </p:nvSpPr>
        <p:spPr>
          <a:xfrm>
            <a:off x="7533142" y="4396600"/>
            <a:ext cx="1680354" cy="400110"/>
          </a:xfrm>
          <a:prstGeom prst="rect">
            <a:avLst/>
          </a:prstGeom>
        </p:spPr>
        <p:txBody>
          <a:bodyPr wrap="square">
            <a:spAutoFit/>
          </a:bodyPr>
          <a:lstStyle/>
          <a:p>
            <a:pPr algn="ctr"/>
            <a:r>
              <a:rPr lang="en-US" sz="2000" dirty="0">
                <a:latin typeface="+mj-lt"/>
              </a:rPr>
              <a:t>Ghana</a:t>
            </a:r>
            <a:endParaRPr lang="en-US" sz="2000" i="1" dirty="0">
              <a:latin typeface="Verdana" panose="020B0604030504040204" pitchFamily="34" charset="0"/>
              <a:ea typeface="Verdana" panose="020B0604030504040204" pitchFamily="34" charset="0"/>
            </a:endParaRPr>
          </a:p>
        </p:txBody>
      </p:sp>
      <p:sp>
        <p:nvSpPr>
          <p:cNvPr id="22" name="Slide Number Placeholder 1">
            <a:extLst>
              <a:ext uri="{FF2B5EF4-FFF2-40B4-BE49-F238E27FC236}">
                <a16:creationId xmlns:a16="http://schemas.microsoft.com/office/drawing/2014/main" id="{4E23B570-54EC-4BA6-BA14-F0014F2B11FE}"/>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24" name="TextBox 23">
            <a:extLst>
              <a:ext uri="{FF2B5EF4-FFF2-40B4-BE49-F238E27FC236}">
                <a16:creationId xmlns:a16="http://schemas.microsoft.com/office/drawing/2014/main" id="{CD905E3B-07E9-4FC2-9F54-82235574A92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26" name="Slide Number Placeholder 4">
            <a:extLst>
              <a:ext uri="{FF2B5EF4-FFF2-40B4-BE49-F238E27FC236}">
                <a16:creationId xmlns:a16="http://schemas.microsoft.com/office/drawing/2014/main" id="{C5518145-36CF-4E1A-9BF1-22FD5735418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27" name="Rectangle 26">
            <a:extLst>
              <a:ext uri="{FF2B5EF4-FFF2-40B4-BE49-F238E27FC236}">
                <a16:creationId xmlns:a16="http://schemas.microsoft.com/office/drawing/2014/main" id="{E3421D8D-4E6D-4BD0-8C7F-8511F28CF2FB}"/>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4">
            <a:extLst>
              <a:ext uri="{FF2B5EF4-FFF2-40B4-BE49-F238E27FC236}">
                <a16:creationId xmlns:a16="http://schemas.microsoft.com/office/drawing/2014/main" id="{FBE582A4-8CFC-42A9-92BB-09693AF5B29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9" name="Rectangle 28">
            <a:extLst>
              <a:ext uri="{FF2B5EF4-FFF2-40B4-BE49-F238E27FC236}">
                <a16:creationId xmlns:a16="http://schemas.microsoft.com/office/drawing/2014/main" id="{7C2D9E44-8005-4BB7-9AED-DC538C417D8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30" name="Picture 4">
            <a:extLst>
              <a:ext uri="{FF2B5EF4-FFF2-40B4-BE49-F238E27FC236}">
                <a16:creationId xmlns:a16="http://schemas.microsoft.com/office/drawing/2014/main" id="{7137D867-DABC-48FF-A5C5-C7294F5B069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33090"/>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a:extLst>
              <a:ext uri="{FF2B5EF4-FFF2-40B4-BE49-F238E27FC236}">
                <a16:creationId xmlns:a16="http://schemas.microsoft.com/office/drawing/2014/main" id="{A56E5199-9A39-4C6E-8AC8-03111A081CA9}"/>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712671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C52B17A-14C8-4A54-A0DE-FFB2521D3FE2}"/>
              </a:ext>
            </a:extLst>
          </p:cNvPr>
          <p:cNvSpPr/>
          <p:nvPr/>
        </p:nvSpPr>
        <p:spPr>
          <a:xfrm>
            <a:off x="4663440" y="1261488"/>
            <a:ext cx="4267496" cy="5170646"/>
          </a:xfrm>
          <a:prstGeom prst="rect">
            <a:avLst/>
          </a:prstGeom>
        </p:spPr>
        <p:txBody>
          <a:bodyPr wrap="square">
            <a:spAutoFit/>
          </a:bodyPr>
          <a:lstStyle/>
          <a:p>
            <a:pPr marL="342900" indent="-342900" algn="just">
              <a:buFont typeface="Wingdings" pitchFamily="2" charset="2"/>
              <a:buChar char="Ø"/>
            </a:pPr>
            <a:r>
              <a:rPr lang="en-US" sz="2200" dirty="0">
                <a:latin typeface="Verdana" panose="020B0604030504040204" pitchFamily="34" charset="0"/>
                <a:ea typeface="Verdana" panose="020B0604030504040204" pitchFamily="34" charset="0"/>
              </a:rPr>
              <a:t>The person accessing must not be entitled to control access of the kind in question</a:t>
            </a:r>
          </a:p>
          <a:p>
            <a:pPr marL="342900" indent="-342900" algn="just">
              <a:buFont typeface="Wingdings" pitchFamily="2" charset="2"/>
              <a:buChar char="Ø"/>
            </a:pPr>
            <a:endParaRPr lang="en-US" sz="2200" dirty="0">
              <a:latin typeface="Verdana" panose="020B0604030504040204" pitchFamily="34" charset="0"/>
              <a:ea typeface="Verdana" panose="020B0604030504040204" pitchFamily="34" charset="0"/>
            </a:endParaRPr>
          </a:p>
          <a:p>
            <a:pPr marL="342900" indent="-342900" algn="just">
              <a:buFont typeface="Wingdings" pitchFamily="2" charset="2"/>
              <a:buChar char="Ø"/>
            </a:pPr>
            <a:r>
              <a:rPr lang="en-US" sz="2200" dirty="0">
                <a:latin typeface="Verdana" panose="020B0604030504040204" pitchFamily="34" charset="0"/>
                <a:ea typeface="Verdana" panose="020B0604030504040204" pitchFamily="34" charset="0"/>
              </a:rPr>
              <a:t>The entitlement could be:</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legislative </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executive</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administrative</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judicial </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contractual</a:t>
            </a:r>
          </a:p>
          <a:p>
            <a:pPr marL="800100" lvl="1" indent="-342900" algn="just">
              <a:buFont typeface="Wingdings" pitchFamily="2" charset="2"/>
              <a:buChar char="Ø"/>
            </a:pPr>
            <a:r>
              <a:rPr lang="en-US" sz="2200" dirty="0">
                <a:latin typeface="Verdana" panose="020B0604030504040204" pitchFamily="34" charset="0"/>
                <a:ea typeface="Verdana" panose="020B0604030504040204" pitchFamily="34" charset="0"/>
              </a:rPr>
              <a:t>based on established legal defenses, excuses or justifications</a:t>
            </a:r>
          </a:p>
        </p:txBody>
      </p:sp>
      <p:sp>
        <p:nvSpPr>
          <p:cNvPr id="8" name="Rectangle 7">
            <a:extLst>
              <a:ext uri="{FF2B5EF4-FFF2-40B4-BE49-F238E27FC236}">
                <a16:creationId xmlns:a16="http://schemas.microsoft.com/office/drawing/2014/main" id="{687B7C23-9E4D-47A3-872A-857DE10440B9}"/>
              </a:ext>
            </a:extLst>
          </p:cNvPr>
          <p:cNvSpPr/>
          <p:nvPr/>
        </p:nvSpPr>
        <p:spPr>
          <a:xfrm>
            <a:off x="107503" y="1217429"/>
            <a:ext cx="4401974" cy="4785926"/>
          </a:xfrm>
          <a:prstGeom prst="rect">
            <a:avLst/>
          </a:prstGeom>
        </p:spPr>
        <p:txBody>
          <a:bodyPr wrap="square">
            <a:spAutoFit/>
          </a:bodyPr>
          <a:lstStyle/>
          <a:p>
            <a:pPr algn="just"/>
            <a:r>
              <a:rPr lang="en-US" sz="2000" b="1" u="sng" dirty="0">
                <a:latin typeface="Verdana" panose="020B0604030504040204" pitchFamily="34" charset="0"/>
                <a:ea typeface="Verdana" panose="020B0604030504040204" pitchFamily="34" charset="0"/>
              </a:rPr>
              <a:t>E.g. UK Computer Misuse Act</a:t>
            </a:r>
          </a:p>
          <a:p>
            <a:pPr marL="342900" indent="-342900" algn="just">
              <a:buFont typeface="Wingdings" pitchFamily="2" charset="2"/>
              <a:buChar char="Ø"/>
            </a:pPr>
            <a:endParaRPr lang="en-US" sz="1900" dirty="0">
              <a:latin typeface="Verdana" panose="020B0604030504040204" pitchFamily="34" charset="0"/>
              <a:ea typeface="Verdana" panose="020B0604030504040204" pitchFamily="34" charset="0"/>
            </a:endParaRPr>
          </a:p>
          <a:p>
            <a:pPr marL="342900" indent="-342900" algn="just">
              <a:buFont typeface="Wingdings" pitchFamily="2" charset="2"/>
              <a:buChar char="Ø"/>
            </a:pPr>
            <a:r>
              <a:rPr lang="en-US" sz="1900" dirty="0">
                <a:latin typeface="Verdana" panose="020B0604030504040204" pitchFamily="34" charset="0"/>
                <a:ea typeface="Verdana" panose="020B0604030504040204" pitchFamily="34" charset="0"/>
              </a:rPr>
              <a:t>Access of any kind by any person to any program or data held in a computer is </a:t>
            </a:r>
            <a:r>
              <a:rPr lang="en-US" sz="1900" dirty="0" err="1">
                <a:latin typeface="Verdana" panose="020B0604030504040204" pitchFamily="34" charset="0"/>
                <a:ea typeface="Verdana" panose="020B0604030504040204" pitchFamily="34" charset="0"/>
              </a:rPr>
              <a:t>unauthorised</a:t>
            </a:r>
            <a:r>
              <a:rPr lang="en-US" sz="1900" dirty="0">
                <a:latin typeface="Verdana" panose="020B0604030504040204" pitchFamily="34" charset="0"/>
                <a:ea typeface="Verdana" panose="020B0604030504040204" pitchFamily="34" charset="0"/>
              </a:rPr>
              <a:t> if— </a:t>
            </a:r>
          </a:p>
          <a:p>
            <a:pPr marL="342900" indent="-342900" algn="just">
              <a:buAutoNum type="alphaLcParenBoth"/>
            </a:pPr>
            <a:r>
              <a:rPr lang="en-US" sz="1900" dirty="0">
                <a:latin typeface="Verdana" panose="020B0604030504040204" pitchFamily="34" charset="0"/>
                <a:ea typeface="Verdana" panose="020B0604030504040204" pitchFamily="34" charset="0"/>
              </a:rPr>
              <a:t>he is </a:t>
            </a:r>
            <a:r>
              <a:rPr lang="en-US" sz="1900" b="1" dirty="0">
                <a:solidFill>
                  <a:srgbClr val="FF0000"/>
                </a:solidFill>
                <a:latin typeface="Verdana" panose="020B0604030504040204" pitchFamily="34" charset="0"/>
                <a:ea typeface="Verdana" panose="020B0604030504040204" pitchFamily="34" charset="0"/>
              </a:rPr>
              <a:t>not himself entitled to control access of the kind in question</a:t>
            </a:r>
            <a:r>
              <a:rPr lang="en-US" sz="1900" dirty="0">
                <a:latin typeface="Verdana" panose="020B0604030504040204" pitchFamily="34" charset="0"/>
                <a:ea typeface="Verdana" panose="020B0604030504040204" pitchFamily="34" charset="0"/>
              </a:rPr>
              <a:t> to the program or data; and </a:t>
            </a:r>
          </a:p>
          <a:p>
            <a:pPr marL="342900" indent="-342900" algn="just">
              <a:buAutoNum type="alphaLcParenBoth"/>
            </a:pPr>
            <a:r>
              <a:rPr lang="en-US" sz="1900" dirty="0">
                <a:latin typeface="Verdana" panose="020B0604030504040204" pitchFamily="34" charset="0"/>
                <a:ea typeface="Verdana" panose="020B0604030504040204" pitchFamily="34" charset="0"/>
              </a:rPr>
              <a:t>he does not have consent to access by him of the kind in question to the program or data from any person who is so entitled but this subsection is subject to section 10. </a:t>
            </a:r>
          </a:p>
        </p:txBody>
      </p:sp>
      <p:sp>
        <p:nvSpPr>
          <p:cNvPr id="9" name="Slide Number Placeholder 1">
            <a:extLst>
              <a:ext uri="{FF2B5EF4-FFF2-40B4-BE49-F238E27FC236}">
                <a16:creationId xmlns:a16="http://schemas.microsoft.com/office/drawing/2014/main" id="{5D9C7067-3D20-47D6-BB74-9571A78A581F}"/>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11" name="TextBox 10">
            <a:extLst>
              <a:ext uri="{FF2B5EF4-FFF2-40B4-BE49-F238E27FC236}">
                <a16:creationId xmlns:a16="http://schemas.microsoft.com/office/drawing/2014/main" id="{6A659907-8808-4FC9-ACF0-2523FEFE39D8}"/>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07E77F36-E9B7-49BC-B481-C00D3A553F73}"/>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a:extLst>
              <a:ext uri="{FF2B5EF4-FFF2-40B4-BE49-F238E27FC236}">
                <a16:creationId xmlns:a16="http://schemas.microsoft.com/office/drawing/2014/main" id="{2572D013-7C17-431F-BE45-28EFE255728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B74FAE85-3595-4697-BCD3-4E816B393CC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7007B30B-D54D-4282-AA78-F98D95E45F7F}"/>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Example of implementation of “without right”</a:t>
            </a:r>
          </a:p>
        </p:txBody>
      </p:sp>
      <p:pic>
        <p:nvPicPr>
          <p:cNvPr id="16" name="Picture 4">
            <a:extLst>
              <a:ext uri="{FF2B5EF4-FFF2-40B4-BE49-F238E27FC236}">
                <a16:creationId xmlns:a16="http://schemas.microsoft.com/office/drawing/2014/main" id="{A902CD1F-9030-4E0C-B512-DEDBD0D3C16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3090"/>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8CD0C27F-FAA0-4B52-8652-95B09D5B837D}"/>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124716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C52B17A-14C8-4A54-A0DE-FFB2521D3FE2}"/>
              </a:ext>
            </a:extLst>
          </p:cNvPr>
          <p:cNvSpPr/>
          <p:nvPr/>
        </p:nvSpPr>
        <p:spPr>
          <a:xfrm>
            <a:off x="4599707" y="1433681"/>
            <a:ext cx="4224697" cy="3139321"/>
          </a:xfrm>
          <a:prstGeom prst="rect">
            <a:avLst/>
          </a:prstGeom>
        </p:spPr>
        <p:txBody>
          <a:bodyPr wrap="square">
            <a:spAutoFit/>
          </a:bodyPr>
          <a:lstStyle/>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defRPr/>
            </a:pPr>
            <a:r>
              <a:rPr kumimoji="0" lang="en-US"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The person accessing must not have the consent of any person entitled to control access of the kind in question</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defRPr/>
            </a:pPr>
            <a:endParaRPr kumimoji="0" lang="en-US"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defRPr/>
            </a:pPr>
            <a:r>
              <a:rPr kumimoji="0" lang="en-US"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The consent from such a person could be express or implied</a:t>
            </a:r>
          </a:p>
        </p:txBody>
      </p:sp>
      <p:sp>
        <p:nvSpPr>
          <p:cNvPr id="8" name="Rectangle 7">
            <a:extLst>
              <a:ext uri="{FF2B5EF4-FFF2-40B4-BE49-F238E27FC236}">
                <a16:creationId xmlns:a16="http://schemas.microsoft.com/office/drawing/2014/main" id="{687B7C23-9E4D-47A3-872A-857DE10440B9}"/>
              </a:ext>
            </a:extLst>
          </p:cNvPr>
          <p:cNvSpPr/>
          <p:nvPr/>
        </p:nvSpPr>
        <p:spPr>
          <a:xfrm>
            <a:off x="319596" y="1217429"/>
            <a:ext cx="3986074" cy="5047536"/>
          </a:xfrm>
          <a:prstGeom prst="rect">
            <a:avLst/>
          </a:prstGeom>
        </p:spPr>
        <p:txBody>
          <a:bodyPr wrap="square">
            <a:spAutoFit/>
          </a:bodyPr>
          <a:lstStyle/>
          <a:p>
            <a:pPr algn="just"/>
            <a:r>
              <a:rPr lang="en-US" sz="1800" b="1" u="sng" dirty="0">
                <a:latin typeface="Verdana" panose="020B0604030504040204" pitchFamily="34" charset="0"/>
                <a:ea typeface="Verdana" panose="020B0604030504040204" pitchFamily="34" charset="0"/>
              </a:rPr>
              <a:t>E.g. UK Computer Misuse Act</a:t>
            </a:r>
          </a:p>
          <a:p>
            <a:pPr marL="342900" indent="-342900" algn="just">
              <a:buFont typeface="Wingdings" pitchFamily="2" charset="2"/>
              <a:buChar char="Ø"/>
            </a:pPr>
            <a:endParaRPr lang="en-US" sz="1900" dirty="0">
              <a:latin typeface="Verdana" panose="020B0604030504040204" pitchFamily="34" charset="0"/>
              <a:ea typeface="Verdana" panose="020B0604030504040204" pitchFamily="34" charset="0"/>
            </a:endParaRPr>
          </a:p>
          <a:p>
            <a:pPr marL="342900" indent="-342900" algn="just">
              <a:buFont typeface="Wingdings" pitchFamily="2" charset="2"/>
              <a:buChar char="Ø"/>
            </a:pPr>
            <a:r>
              <a:rPr lang="en-US" sz="1900" dirty="0">
                <a:latin typeface="Verdana" panose="020B0604030504040204" pitchFamily="34" charset="0"/>
                <a:ea typeface="Verdana" panose="020B0604030504040204" pitchFamily="34" charset="0"/>
              </a:rPr>
              <a:t>Access of any kind by any person to any program or data held in a computer is </a:t>
            </a:r>
            <a:r>
              <a:rPr lang="en-US" sz="1900" dirty="0" err="1">
                <a:latin typeface="Verdana" panose="020B0604030504040204" pitchFamily="34" charset="0"/>
                <a:ea typeface="Verdana" panose="020B0604030504040204" pitchFamily="34" charset="0"/>
              </a:rPr>
              <a:t>unauthorised</a:t>
            </a:r>
            <a:r>
              <a:rPr lang="en-US" sz="1900" dirty="0">
                <a:latin typeface="Verdana" panose="020B0604030504040204" pitchFamily="34" charset="0"/>
                <a:ea typeface="Verdana" panose="020B0604030504040204" pitchFamily="34" charset="0"/>
              </a:rPr>
              <a:t> if— </a:t>
            </a:r>
          </a:p>
          <a:p>
            <a:pPr marL="342900" indent="-342900" algn="just">
              <a:buAutoNum type="alphaLcParenBoth"/>
            </a:pPr>
            <a:r>
              <a:rPr lang="en-US" sz="1900" dirty="0">
                <a:latin typeface="Verdana" panose="020B0604030504040204" pitchFamily="34" charset="0"/>
                <a:ea typeface="Verdana" panose="020B0604030504040204" pitchFamily="34" charset="0"/>
              </a:rPr>
              <a:t>he is not himself entitled to control access of the kind in question to the program or data; and </a:t>
            </a:r>
          </a:p>
          <a:p>
            <a:pPr marL="342900" indent="-342900" algn="just">
              <a:buAutoNum type="alphaLcParenBoth"/>
            </a:pPr>
            <a:r>
              <a:rPr lang="en-US" sz="1900" dirty="0">
                <a:latin typeface="Verdana" panose="020B0604030504040204" pitchFamily="34" charset="0"/>
                <a:ea typeface="Verdana" panose="020B0604030504040204" pitchFamily="34" charset="0"/>
              </a:rPr>
              <a:t>he </a:t>
            </a:r>
            <a:r>
              <a:rPr lang="en-US" sz="1900" b="1" dirty="0">
                <a:solidFill>
                  <a:srgbClr val="FF0000"/>
                </a:solidFill>
                <a:latin typeface="Verdana" panose="020B0604030504040204" pitchFamily="34" charset="0"/>
                <a:ea typeface="Verdana" panose="020B0604030504040204" pitchFamily="34" charset="0"/>
              </a:rPr>
              <a:t>does not have consent to access by him of the kind in question</a:t>
            </a:r>
            <a:r>
              <a:rPr lang="en-US" sz="1900" dirty="0">
                <a:latin typeface="Verdana" panose="020B0604030504040204" pitchFamily="34" charset="0"/>
                <a:ea typeface="Verdana" panose="020B0604030504040204" pitchFamily="34" charset="0"/>
              </a:rPr>
              <a:t> to the program or data </a:t>
            </a:r>
            <a:r>
              <a:rPr lang="en-US" sz="1900" b="1" dirty="0">
                <a:solidFill>
                  <a:srgbClr val="FF0000"/>
                </a:solidFill>
                <a:latin typeface="Verdana" panose="020B0604030504040204" pitchFamily="34" charset="0"/>
                <a:ea typeface="Verdana" panose="020B0604030504040204" pitchFamily="34" charset="0"/>
              </a:rPr>
              <a:t>from any person who is so entitled </a:t>
            </a:r>
            <a:r>
              <a:rPr lang="en-US" sz="1900" dirty="0">
                <a:latin typeface="Verdana" panose="020B0604030504040204" pitchFamily="34" charset="0"/>
                <a:ea typeface="Verdana" panose="020B0604030504040204" pitchFamily="34" charset="0"/>
              </a:rPr>
              <a:t>but this subsection is subject to section 10. </a:t>
            </a:r>
          </a:p>
        </p:txBody>
      </p:sp>
      <p:sp>
        <p:nvSpPr>
          <p:cNvPr id="9" name="Slide Number Placeholder 1">
            <a:extLst>
              <a:ext uri="{FF2B5EF4-FFF2-40B4-BE49-F238E27FC236}">
                <a16:creationId xmlns:a16="http://schemas.microsoft.com/office/drawing/2014/main" id="{15F62C6A-82F4-480B-9F91-482AD9717975}"/>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11" name="TextBox 10">
            <a:extLst>
              <a:ext uri="{FF2B5EF4-FFF2-40B4-BE49-F238E27FC236}">
                <a16:creationId xmlns:a16="http://schemas.microsoft.com/office/drawing/2014/main" id="{0CE67B61-44B0-4019-9A9B-5302CA2A6AD7}"/>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79B15291-A0AE-4A43-B283-B52F558081D0}"/>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a:extLst>
              <a:ext uri="{FF2B5EF4-FFF2-40B4-BE49-F238E27FC236}">
                <a16:creationId xmlns:a16="http://schemas.microsoft.com/office/drawing/2014/main" id="{F23642D8-C3A7-4C6B-A037-5CE23EFAEE7C}"/>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F515A114-EE5A-4D8B-8C26-C203E0D8C04C}"/>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BE3CCA54-67BF-4828-B24E-D7B120DFC50A}"/>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Example of implementation of “without right”</a:t>
            </a:r>
          </a:p>
        </p:txBody>
      </p:sp>
      <p:pic>
        <p:nvPicPr>
          <p:cNvPr id="16" name="Picture 4">
            <a:extLst>
              <a:ext uri="{FF2B5EF4-FFF2-40B4-BE49-F238E27FC236}">
                <a16:creationId xmlns:a16="http://schemas.microsoft.com/office/drawing/2014/main" id="{A17C78F8-57CD-4CA1-87B6-05D59610DA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3090"/>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C4E087F6-F9CD-4B0F-B074-DE77F831FC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7919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2 – Illegal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801314"/>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access to the whole or any part of a computer system without right. A Party may require that the offence be committed by </a:t>
            </a:r>
            <a:r>
              <a:rPr lang="en-US" b="1" dirty="0">
                <a:solidFill>
                  <a:srgbClr val="FF0000"/>
                </a:solidFill>
              </a:rPr>
              <a:t>infringing security measures</a:t>
            </a:r>
            <a:r>
              <a:rPr lang="en-US" dirty="0"/>
              <a:t>, with the </a:t>
            </a:r>
            <a:r>
              <a:rPr lang="en-US" b="1" dirty="0">
                <a:solidFill>
                  <a:srgbClr val="FF0000"/>
                </a:solidFill>
              </a:rPr>
              <a:t>intent of obtaining computer data</a:t>
            </a:r>
            <a:r>
              <a:rPr lang="en-US" dirty="0"/>
              <a:t> or other </a:t>
            </a:r>
            <a:r>
              <a:rPr lang="en-US" b="1" dirty="0">
                <a:solidFill>
                  <a:srgbClr val="FF0000"/>
                </a:solidFill>
              </a:rPr>
              <a:t>dishonest intent</a:t>
            </a:r>
            <a:r>
              <a:rPr lang="en-US" dirty="0"/>
              <a:t>, or in relation to a </a:t>
            </a:r>
            <a:r>
              <a:rPr lang="en-US" b="1" dirty="0">
                <a:solidFill>
                  <a:srgbClr val="FF0000"/>
                </a:solidFill>
              </a:rPr>
              <a:t>computer system that is connected to another computer system</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154984"/>
          </a:xfrm>
          <a:prstGeom prst="rect">
            <a:avLst/>
          </a:prstGeom>
        </p:spPr>
        <p:txBody>
          <a:bodyPr wrap="square">
            <a:spAutoFit/>
          </a:bodyPr>
          <a:lstStyle/>
          <a:p>
            <a:pPr marL="342900" indent="-342900" algn="just">
              <a:buFont typeface="Wingdings" pitchFamily="2" charset="2"/>
              <a:buChar char="ü"/>
            </a:pPr>
            <a:r>
              <a:rPr lang="en-US" sz="2200" dirty="0"/>
              <a:t>Parties may limit the criminalization of access with the following qualifying elements:</a:t>
            </a:r>
          </a:p>
          <a:p>
            <a:pPr marL="800100" lvl="1" indent="-342900" algn="just">
              <a:buFont typeface="Wingdings" pitchFamily="2" charset="2"/>
              <a:buChar char="ü"/>
            </a:pPr>
            <a:r>
              <a:rPr lang="en-US" sz="2200" dirty="0"/>
              <a:t>Infringing security measures</a:t>
            </a:r>
          </a:p>
          <a:p>
            <a:pPr marL="800100" lvl="1" indent="-342900" algn="just">
              <a:buFont typeface="Wingdings" pitchFamily="2" charset="2"/>
              <a:buChar char="ü"/>
            </a:pPr>
            <a:r>
              <a:rPr lang="en-US" sz="2200" dirty="0"/>
              <a:t>Intent to obtain computer data</a:t>
            </a:r>
          </a:p>
          <a:p>
            <a:pPr marL="800100" lvl="1" indent="-342900" algn="just">
              <a:buFont typeface="Wingdings" pitchFamily="2" charset="2"/>
              <a:buChar char="ü"/>
            </a:pPr>
            <a:r>
              <a:rPr lang="en-US" sz="2200" dirty="0"/>
              <a:t>Dishonest intent </a:t>
            </a:r>
          </a:p>
          <a:p>
            <a:pPr marL="800100" lvl="1" indent="-342900" algn="just">
              <a:buFont typeface="Wingdings" pitchFamily="2" charset="2"/>
              <a:buChar char="ü"/>
            </a:pPr>
            <a:r>
              <a:rPr lang="en-US" sz="2200" dirty="0"/>
              <a:t>Access in relation to a computer system that is connected to another computer system (excluding access to standalone computer systems)</a:t>
            </a:r>
          </a:p>
        </p:txBody>
      </p:sp>
    </p:spTree>
    <p:extLst>
      <p:ext uri="{BB962C8B-B14F-4D97-AF65-F5344CB8AC3E}">
        <p14:creationId xmlns:p14="http://schemas.microsoft.com/office/powerpoint/2010/main" val="939473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2">
            <a:extLst>
              <a:ext uri="{FF2B5EF4-FFF2-40B4-BE49-F238E27FC236}">
                <a16:creationId xmlns:a16="http://schemas.microsoft.com/office/drawing/2014/main" id="{4B64E3C2-BB03-42F0-AA3B-BBD6FF3B1677}"/>
              </a:ext>
            </a:extLst>
          </p:cNvPr>
          <p:cNvSpPr txBox="1">
            <a:spLocks/>
          </p:cNvSpPr>
          <p:nvPr/>
        </p:nvSpPr>
        <p:spPr>
          <a:xfrm>
            <a:off x="457200" y="1072337"/>
            <a:ext cx="8229600" cy="5233988"/>
          </a:xfrm>
          <a:prstGeom prst="rect">
            <a:avLst/>
          </a:prstGeom>
          <a:ln w="38100">
            <a:solidFill>
              <a:srgbClr val="FF0000"/>
            </a:solidFill>
            <a:miter lim="800000"/>
            <a:headEnd/>
            <a:tailEnd/>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panose="020B0604020202020204" pitchFamily="34" charset="0"/>
              <a:buNone/>
            </a:pPr>
            <a:endParaRPr lang="en-GB" altLang="sr-Latn-RS" b="1" i="1" dirty="0">
              <a:cs typeface="Times New Roman" panose="02020603050405020304" pitchFamily="18" charset="0"/>
            </a:endParaRPr>
          </a:p>
          <a:p>
            <a:pPr algn="ctr" eaLnBrk="1" hangingPunct="1">
              <a:lnSpc>
                <a:spcPct val="80000"/>
              </a:lnSpc>
              <a:buFont typeface="Arial" panose="020B0604020202020204" pitchFamily="34" charset="0"/>
              <a:buNone/>
            </a:pPr>
            <a:r>
              <a:rPr lang="en-GB" altLang="sr-Latn-RS" b="1" i="1" dirty="0">
                <a:cs typeface="Times New Roman" panose="02020603050405020304" pitchFamily="18" charset="0"/>
              </a:rPr>
              <a:t>Illegal Interception</a:t>
            </a:r>
          </a:p>
          <a:p>
            <a:pPr algn="ctr" eaLnBrk="1" hangingPunct="1">
              <a:lnSpc>
                <a:spcPct val="80000"/>
              </a:lnSpc>
              <a:buFont typeface="Arial" panose="020B0604020202020204" pitchFamily="34" charset="0"/>
              <a:buNone/>
            </a:pPr>
            <a:r>
              <a:rPr lang="en-GB" altLang="sr-Latn-RS" b="1" i="1" dirty="0">
                <a:cs typeface="Times New Roman" panose="02020603050405020304" pitchFamily="18" charset="0"/>
              </a:rPr>
              <a:t>(Article 3 –Budapest Convention)</a:t>
            </a:r>
          </a:p>
          <a:p>
            <a:pPr eaLnBrk="1" hangingPunct="1">
              <a:lnSpc>
                <a:spcPct val="80000"/>
              </a:lnSpc>
              <a:buFont typeface="Arial" pitchFamily="34" charset="0"/>
              <a:buNone/>
            </a:pPr>
            <a:endParaRPr lang="en-GB" altLang="sr-Latn-RS" dirty="0">
              <a:cs typeface="Times New Roman" panose="02020603050405020304" pitchFamily="18" charset="0"/>
            </a:endParaRPr>
          </a:p>
          <a:p>
            <a:pPr algn="ctr" eaLnBrk="1" hangingPunct="1">
              <a:lnSpc>
                <a:spcPct val="80000"/>
              </a:lnSpc>
            </a:pPr>
            <a:r>
              <a:rPr lang="en-GB" altLang="sr-Latn-RS" i="1" dirty="0">
                <a:cs typeface="Times New Roman" panose="02020603050405020304" pitchFamily="18" charset="0"/>
              </a:rPr>
              <a:t>Intentionally, and without right</a:t>
            </a:r>
          </a:p>
          <a:p>
            <a:pPr algn="ctr" eaLnBrk="1" hangingPunct="1">
              <a:lnSpc>
                <a:spcPct val="80000"/>
              </a:lnSpc>
            </a:pPr>
            <a:endParaRPr lang="en-GB" altLang="sr-Latn-RS" i="1" dirty="0">
              <a:cs typeface="Times New Roman" panose="02020603050405020304" pitchFamily="18" charset="0"/>
            </a:endParaRPr>
          </a:p>
          <a:p>
            <a:pPr algn="ctr" eaLnBrk="1" hangingPunct="1">
              <a:lnSpc>
                <a:spcPct val="80000"/>
              </a:lnSpc>
            </a:pPr>
            <a:r>
              <a:rPr lang="en-GB" altLang="sr-Latn-RS" i="1" dirty="0">
                <a:cs typeface="Times New Roman" panose="02020603050405020304" pitchFamily="18" charset="0"/>
              </a:rPr>
              <a:t>To intercept, by technical means, non-public transmissions of computer</a:t>
            </a:r>
            <a:r>
              <a:rPr lang="en-GB" altLang="sr-Latn-RS" b="1" i="1" dirty="0">
                <a:cs typeface="Times New Roman" panose="02020603050405020304" pitchFamily="18" charset="0"/>
              </a:rPr>
              <a:t> </a:t>
            </a:r>
            <a:r>
              <a:rPr lang="en-GB" altLang="sr-Latn-RS" i="1" dirty="0">
                <a:cs typeface="Times New Roman" panose="02020603050405020304" pitchFamily="18" charset="0"/>
              </a:rPr>
              <a:t>data</a:t>
            </a:r>
          </a:p>
          <a:p>
            <a:pPr algn="ctr" eaLnBrk="1" hangingPunct="1">
              <a:lnSpc>
                <a:spcPct val="80000"/>
              </a:lnSpc>
            </a:pPr>
            <a:endParaRPr lang="en-GB" altLang="sr-Latn-RS" i="1" dirty="0">
              <a:cs typeface="Times New Roman" panose="02020603050405020304" pitchFamily="18" charset="0"/>
            </a:endParaRPr>
          </a:p>
          <a:p>
            <a:pPr algn="ctr" eaLnBrk="1" hangingPunct="1">
              <a:lnSpc>
                <a:spcPct val="80000"/>
              </a:lnSpc>
            </a:pPr>
            <a:r>
              <a:rPr lang="en-GB" altLang="sr-Latn-RS" i="1" dirty="0">
                <a:cs typeface="Times New Roman" panose="02020603050405020304" pitchFamily="18" charset="0"/>
              </a:rPr>
              <a:t>To, from or within a computer system</a:t>
            </a:r>
          </a:p>
          <a:p>
            <a:pPr algn="ctr" eaLnBrk="1" hangingPunct="1">
              <a:lnSpc>
                <a:spcPct val="80000"/>
              </a:lnSpc>
            </a:pPr>
            <a:endParaRPr lang="en-GB" altLang="sr-Latn-RS" dirty="0">
              <a:cs typeface="Times New Roman" panose="02020603050405020304" pitchFamily="18" charset="0"/>
            </a:endParaRPr>
          </a:p>
        </p:txBody>
      </p:sp>
    </p:spTree>
    <p:extLst>
      <p:ext uri="{BB962C8B-B14F-4D97-AF65-F5344CB8AC3E}">
        <p14:creationId xmlns:p14="http://schemas.microsoft.com/office/powerpoint/2010/main" val="2791596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t>
            </a:r>
            <a:r>
              <a:rPr lang="en-US" b="1" dirty="0">
                <a:solidFill>
                  <a:srgbClr val="FF0000"/>
                </a:solidFill>
              </a:rPr>
              <a:t>interception </a:t>
            </a:r>
            <a:r>
              <a:rPr lang="en-US" dirty="0"/>
              <a:t>without right, made by technical means, of non-public transmissions of computer data to, from or within a computer system, including electromagnetic emissions 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154984"/>
          </a:xfrm>
          <a:prstGeom prst="rect">
            <a:avLst/>
          </a:prstGeom>
        </p:spPr>
        <p:txBody>
          <a:bodyPr wrap="square">
            <a:spAutoFit/>
          </a:bodyPr>
          <a:lstStyle/>
          <a:p>
            <a:pPr marL="342900" indent="-342900" algn="just">
              <a:buFont typeface="Wingdings" pitchFamily="2" charset="2"/>
              <a:buChar char="ü"/>
            </a:pPr>
            <a:r>
              <a:rPr lang="en-US" sz="2200" dirty="0"/>
              <a:t>Interception means listening to, monitoring or surveillance of communications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Provision aims to protect the privacy of data communications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Tackles equivalents of traditional tapping and recording of oral telephone conversations when done to transmission of computer data</a:t>
            </a:r>
          </a:p>
        </p:txBody>
      </p:sp>
    </p:spTree>
    <p:extLst>
      <p:ext uri="{BB962C8B-B14F-4D97-AF65-F5344CB8AC3E}">
        <p14:creationId xmlns:p14="http://schemas.microsoft.com/office/powerpoint/2010/main" val="1450526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a:t>
            </a:r>
            <a:r>
              <a:rPr lang="en-US" b="1" dirty="0">
                <a:solidFill>
                  <a:srgbClr val="FF0000"/>
                </a:solidFill>
              </a:rPr>
              <a:t>without right</a:t>
            </a:r>
            <a:r>
              <a:rPr lang="en-US" dirty="0"/>
              <a:t>, made by technical means, of non-public transmissions of computer data to, from or within a computer system, including electromagnetic emissions 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832092"/>
          </a:xfrm>
          <a:prstGeom prst="rect">
            <a:avLst/>
          </a:prstGeom>
        </p:spPr>
        <p:txBody>
          <a:bodyPr wrap="square">
            <a:spAutoFit/>
          </a:bodyPr>
          <a:lstStyle/>
          <a:p>
            <a:pPr marL="342900" indent="-342900" algn="just">
              <a:buFont typeface="Wingdings" pitchFamily="2" charset="2"/>
              <a:buChar char="ü"/>
            </a:pPr>
            <a:r>
              <a:rPr lang="en-US" sz="2200" dirty="0"/>
              <a:t>Examples of possible interception without right:</a:t>
            </a:r>
          </a:p>
          <a:p>
            <a:pPr marL="800100" lvl="1" indent="-342900" algn="just">
              <a:buFont typeface="Wingdings" pitchFamily="2" charset="2"/>
              <a:buChar char="ü"/>
            </a:pPr>
            <a:r>
              <a:rPr lang="en-US" sz="2200" dirty="0"/>
              <a:t>Person instructed or </a:t>
            </a:r>
            <a:r>
              <a:rPr lang="en-US" sz="2200" dirty="0" err="1"/>
              <a:t>authorised</a:t>
            </a:r>
            <a:r>
              <a:rPr lang="en-US" sz="2200" dirty="0"/>
              <a:t> by participants of transmission, including for: </a:t>
            </a:r>
          </a:p>
          <a:p>
            <a:pPr marL="1257300" lvl="2" indent="-342900" algn="just">
              <a:buFont typeface="Wingdings" pitchFamily="2" charset="2"/>
              <a:buChar char="ü"/>
            </a:pPr>
            <a:r>
              <a:rPr lang="en-US" sz="2200" dirty="0" err="1"/>
              <a:t>Authorised</a:t>
            </a:r>
            <a:r>
              <a:rPr lang="en-US" sz="2200" dirty="0"/>
              <a:t> testing agreed to by participants </a:t>
            </a:r>
          </a:p>
          <a:p>
            <a:pPr marL="1257300" lvl="2" indent="-342900" algn="just">
              <a:buFont typeface="Wingdings" pitchFamily="2" charset="2"/>
              <a:buChar char="ü"/>
            </a:pPr>
            <a:r>
              <a:rPr lang="en-US" sz="2200" dirty="0"/>
              <a:t>Protection activities agreed to by participants </a:t>
            </a:r>
          </a:p>
          <a:p>
            <a:pPr marL="800100" lvl="1" indent="-342900" algn="just">
              <a:buFont typeface="Wingdings" pitchFamily="2" charset="2"/>
              <a:buChar char="ü"/>
            </a:pPr>
            <a:r>
              <a:rPr lang="en-US" sz="2200" dirty="0"/>
              <a:t>Employing cookies on websites </a:t>
            </a:r>
          </a:p>
          <a:p>
            <a:pPr marL="800100" lvl="1" indent="-342900" algn="just">
              <a:buFont typeface="Wingdings" pitchFamily="2" charset="2"/>
              <a:buChar char="ü"/>
            </a:pPr>
            <a:r>
              <a:rPr lang="en-US" sz="2200" dirty="0"/>
              <a:t>Lawfully </a:t>
            </a:r>
            <a:r>
              <a:rPr lang="en-US" sz="2200" dirty="0" err="1"/>
              <a:t>authorised</a:t>
            </a:r>
            <a:r>
              <a:rPr lang="en-US" sz="2200" dirty="0"/>
              <a:t> surveillance by law enforcement authorities</a:t>
            </a:r>
          </a:p>
        </p:txBody>
      </p:sp>
    </p:spTree>
    <p:extLst>
      <p:ext uri="{BB962C8B-B14F-4D97-AF65-F5344CB8AC3E}">
        <p14:creationId xmlns:p14="http://schemas.microsoft.com/office/powerpoint/2010/main" val="38372488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without right, </a:t>
            </a:r>
            <a:r>
              <a:rPr lang="en-US" b="1" dirty="0">
                <a:solidFill>
                  <a:srgbClr val="FF0000"/>
                </a:solidFill>
              </a:rPr>
              <a:t>made by technical means</a:t>
            </a:r>
            <a:r>
              <a:rPr lang="en-US" dirty="0"/>
              <a:t>, of non-public transmissions of computer data to, from or within a computer system, including electromagnetic emissions 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887492"/>
          </a:xfrm>
          <a:prstGeom prst="rect">
            <a:avLst/>
          </a:prstGeom>
        </p:spPr>
        <p:txBody>
          <a:bodyPr wrap="square">
            <a:spAutoFit/>
          </a:bodyPr>
          <a:lstStyle/>
          <a:p>
            <a:pPr marL="342900" indent="-342900" algn="just">
              <a:buFont typeface="Wingdings" pitchFamily="2" charset="2"/>
              <a:buChar char="ü"/>
            </a:pPr>
            <a:r>
              <a:rPr lang="en-US" sz="2080" dirty="0"/>
              <a:t>Technical means would cover interception through: </a:t>
            </a:r>
          </a:p>
          <a:p>
            <a:pPr marL="800100" lvl="1" indent="-342900" algn="just">
              <a:buFont typeface="Wingdings" pitchFamily="2" charset="2"/>
              <a:buChar char="ü"/>
            </a:pPr>
            <a:r>
              <a:rPr lang="en-US" sz="2070" dirty="0"/>
              <a:t>Access and use of computer system; </a:t>
            </a:r>
          </a:p>
          <a:p>
            <a:pPr marL="800100" lvl="1" indent="-342900" algn="just">
              <a:buFont typeface="Wingdings" pitchFamily="2" charset="2"/>
              <a:buChar char="ü"/>
            </a:pPr>
            <a:r>
              <a:rPr lang="en-US" sz="2070" dirty="0"/>
              <a:t>Use of electronic eavesdropping or tapping devices </a:t>
            </a:r>
          </a:p>
          <a:p>
            <a:pPr marL="342900" indent="-342900" algn="just">
              <a:buFont typeface="Wingdings" pitchFamily="2" charset="2"/>
              <a:buChar char="ü"/>
            </a:pPr>
            <a:endParaRPr lang="en-US" sz="2080" dirty="0"/>
          </a:p>
          <a:p>
            <a:pPr marL="342900" indent="-342900" algn="just">
              <a:buFont typeface="Wingdings" pitchFamily="2" charset="2"/>
              <a:buChar char="ü"/>
            </a:pPr>
            <a:r>
              <a:rPr lang="en-US" sz="2080" dirty="0"/>
              <a:t>This may include:</a:t>
            </a:r>
          </a:p>
          <a:p>
            <a:pPr marL="800100" lvl="1" indent="-342900" algn="just">
              <a:buFont typeface="Wingdings" pitchFamily="2" charset="2"/>
              <a:buChar char="ü"/>
            </a:pPr>
            <a:r>
              <a:rPr lang="en-US" sz="2080" dirty="0"/>
              <a:t>Recording </a:t>
            </a:r>
          </a:p>
          <a:p>
            <a:pPr marL="800100" lvl="1" indent="-342900" algn="just">
              <a:buFont typeface="Wingdings" pitchFamily="2" charset="2"/>
              <a:buChar char="ü"/>
            </a:pPr>
            <a:r>
              <a:rPr lang="en-US" sz="2080" dirty="0"/>
              <a:t>Use of technical devices fixed to transmission lines </a:t>
            </a:r>
          </a:p>
          <a:p>
            <a:pPr marL="800100" lvl="1" indent="-342900" algn="just">
              <a:buFont typeface="Wingdings" pitchFamily="2" charset="2"/>
              <a:buChar char="ü"/>
            </a:pPr>
            <a:r>
              <a:rPr lang="en-US" sz="2080" dirty="0"/>
              <a:t>Use of devices to collect and record wireless communications </a:t>
            </a:r>
          </a:p>
          <a:p>
            <a:pPr marL="800100" lvl="1" indent="-342900" algn="just">
              <a:buFont typeface="Wingdings" pitchFamily="2" charset="2"/>
              <a:buChar char="ü"/>
            </a:pPr>
            <a:r>
              <a:rPr lang="en-US" sz="2080" dirty="0"/>
              <a:t>Use of software, passwords and codes</a:t>
            </a:r>
          </a:p>
        </p:txBody>
      </p:sp>
    </p:spTree>
    <p:extLst>
      <p:ext uri="{BB962C8B-B14F-4D97-AF65-F5344CB8AC3E}">
        <p14:creationId xmlns:p14="http://schemas.microsoft.com/office/powerpoint/2010/main" val="120429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Refresh concepts regarding cybercrime and electronic evidence and the relevant provisions of the Budapest Convention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the different channels and mechanisms for formal international cooperation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Budapest Convention as a leading tool for cooperation in the area of cybercrime and electronic evidence</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Identify similarities across different channels and mechanisms for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Second Additional Protocol as a mechanism to enable international cooperation</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without right, made by technical means, of </a:t>
            </a:r>
            <a:r>
              <a:rPr lang="en-US" b="1" dirty="0">
                <a:solidFill>
                  <a:srgbClr val="FF0000"/>
                </a:solidFill>
              </a:rPr>
              <a:t>non-public transmissions</a:t>
            </a:r>
            <a:r>
              <a:rPr lang="en-US" dirty="0"/>
              <a:t> of computer data to, from or within a computer system, including electromagnetic emissions 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832092"/>
          </a:xfrm>
          <a:prstGeom prst="rect">
            <a:avLst/>
          </a:prstGeom>
        </p:spPr>
        <p:txBody>
          <a:bodyPr wrap="square">
            <a:spAutoFit/>
          </a:bodyPr>
          <a:lstStyle/>
          <a:p>
            <a:pPr marL="342900" indent="-342900" algn="just">
              <a:buFont typeface="Wingdings" pitchFamily="2" charset="2"/>
              <a:buChar char="ü"/>
            </a:pPr>
            <a:r>
              <a:rPr lang="en-US" sz="2200" dirty="0"/>
              <a:t>Offence limited to the interception of non-public transmissions of data</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Whether or not the data is not publicly available is irrelevant for this offence – what matters is whether the transmission is non-public</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The offence may </a:t>
            </a:r>
            <a:r>
              <a:rPr lang="en-US" sz="2200" dirty="0" err="1"/>
              <a:t>criminalise</a:t>
            </a:r>
            <a:r>
              <a:rPr lang="en-US" sz="2200" dirty="0"/>
              <a:t> publicly available information communicated through non-public transmissions</a:t>
            </a:r>
          </a:p>
        </p:txBody>
      </p:sp>
    </p:spTree>
    <p:extLst>
      <p:ext uri="{BB962C8B-B14F-4D97-AF65-F5344CB8AC3E}">
        <p14:creationId xmlns:p14="http://schemas.microsoft.com/office/powerpoint/2010/main" val="883519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without right, made by technical means, of non-public transmissions of computer data </a:t>
            </a:r>
            <a:r>
              <a:rPr lang="en-US" b="1" dirty="0">
                <a:solidFill>
                  <a:srgbClr val="FF0000"/>
                </a:solidFill>
              </a:rPr>
              <a:t>to, from or within a computer system</a:t>
            </a:r>
            <a:r>
              <a:rPr lang="en-US" dirty="0"/>
              <a:t>, including electromagnetic emissions 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832092"/>
          </a:xfrm>
          <a:prstGeom prst="rect">
            <a:avLst/>
          </a:prstGeom>
        </p:spPr>
        <p:txBody>
          <a:bodyPr wrap="square">
            <a:spAutoFit/>
          </a:bodyPr>
          <a:lstStyle/>
          <a:p>
            <a:pPr marL="342900" indent="-342900" algn="just">
              <a:buFont typeface="Wingdings" pitchFamily="2" charset="2"/>
              <a:buChar char="ü"/>
            </a:pPr>
            <a:r>
              <a:rPr lang="en-US" sz="2200" dirty="0"/>
              <a:t>Interception relates to transmissions:</a:t>
            </a:r>
          </a:p>
          <a:p>
            <a:pPr marL="800100" lvl="1" indent="-342900" algn="just">
              <a:buFont typeface="Wingdings" pitchFamily="2" charset="2"/>
              <a:buChar char="ü"/>
            </a:pPr>
            <a:r>
              <a:rPr lang="en-US" sz="2200" dirty="0"/>
              <a:t>To a computer system (e.g. transmission flowing from a person to a computer through keyboard entry)</a:t>
            </a:r>
          </a:p>
          <a:p>
            <a:pPr marL="800100" lvl="1" indent="-342900" algn="just">
              <a:buFont typeface="Wingdings" pitchFamily="2" charset="2"/>
              <a:buChar char="ü"/>
            </a:pPr>
            <a:r>
              <a:rPr lang="en-US" sz="2200" dirty="0"/>
              <a:t>From a computer system (e.g. transmission flowing from one computer system to another computer system)</a:t>
            </a:r>
          </a:p>
          <a:p>
            <a:pPr marL="800100" lvl="1" indent="-342900" algn="just">
              <a:buFont typeface="Wingdings" pitchFamily="2" charset="2"/>
              <a:buChar char="ü"/>
            </a:pPr>
            <a:r>
              <a:rPr lang="en-US" sz="2200" dirty="0"/>
              <a:t>Within a computer system (e.g. transmissions flowing from a central processing unit to a connected printer</a:t>
            </a:r>
          </a:p>
        </p:txBody>
      </p:sp>
    </p:spTree>
    <p:extLst>
      <p:ext uri="{BB962C8B-B14F-4D97-AF65-F5344CB8AC3E}">
        <p14:creationId xmlns:p14="http://schemas.microsoft.com/office/powerpoint/2010/main" val="29557046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without right, made by technical means, of non-public transmissions of computer data to, from or within a computer system, including </a:t>
            </a:r>
            <a:r>
              <a:rPr lang="en-US" b="1" dirty="0">
                <a:solidFill>
                  <a:srgbClr val="FF0000"/>
                </a:solidFill>
              </a:rPr>
              <a:t>electromagnetic emissions </a:t>
            </a:r>
            <a:r>
              <a:rPr lang="en-US" dirty="0"/>
              <a:t>from a computer system carrying such computer data. A Party may require that the offence be committed with dishonest intent, or in relation to a computer system that is connected to another computer system.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3816429"/>
          </a:xfrm>
          <a:prstGeom prst="rect">
            <a:avLst/>
          </a:prstGeom>
        </p:spPr>
        <p:txBody>
          <a:bodyPr wrap="square">
            <a:spAutoFit/>
          </a:bodyPr>
          <a:lstStyle/>
          <a:p>
            <a:pPr marL="342900" indent="-342900" algn="just">
              <a:buFont typeface="Wingdings" pitchFamily="2" charset="2"/>
              <a:buChar char="ü"/>
            </a:pPr>
            <a:r>
              <a:rPr lang="en-US" sz="2200" dirty="0"/>
              <a:t>Computer systems may emit electromagnetic emissions which carry computer data</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Computer data may be reconstructed from such emissions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Thus interception of electromagnetic emissions is included </a:t>
            </a:r>
            <a:r>
              <a:rPr lang="en-US" sz="2200" dirty="0" err="1"/>
              <a:t>criminalised</a:t>
            </a:r>
            <a:r>
              <a:rPr lang="en-US" sz="2200" dirty="0"/>
              <a:t> </a:t>
            </a:r>
          </a:p>
        </p:txBody>
      </p:sp>
    </p:spTree>
    <p:extLst>
      <p:ext uri="{BB962C8B-B14F-4D97-AF65-F5344CB8AC3E}">
        <p14:creationId xmlns:p14="http://schemas.microsoft.com/office/powerpoint/2010/main" val="22055318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3 – Illegal Interception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5632311"/>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interception without right, made by technical means, of non-public transmissions of computer data to, from or within a computer system, including electromagnetic emissions from a computer system carrying such computer data. A Party may require that the offence be committed with </a:t>
            </a:r>
            <a:r>
              <a:rPr lang="en-US" b="1" dirty="0">
                <a:solidFill>
                  <a:srgbClr val="FF0000"/>
                </a:solidFill>
              </a:rPr>
              <a:t>dishonest intent, or in relation to a computer system that is connected to another computer system</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3816429"/>
          </a:xfrm>
          <a:prstGeom prst="rect">
            <a:avLst/>
          </a:prstGeom>
        </p:spPr>
        <p:txBody>
          <a:bodyPr wrap="square">
            <a:spAutoFit/>
          </a:bodyPr>
          <a:lstStyle/>
          <a:p>
            <a:pPr marL="342900" indent="-342900" algn="just">
              <a:buFont typeface="Wingdings" pitchFamily="2" charset="2"/>
              <a:buChar char="ü"/>
            </a:pPr>
            <a:r>
              <a:rPr lang="en-US" sz="2200" dirty="0"/>
              <a:t>Parties may limit the criminalization of interception with the following qualifying elements:</a:t>
            </a:r>
          </a:p>
          <a:p>
            <a:pPr marL="800100" lvl="1" indent="-342900" algn="just">
              <a:buFont typeface="Wingdings" pitchFamily="2" charset="2"/>
              <a:buChar char="ü"/>
            </a:pPr>
            <a:r>
              <a:rPr lang="en-US" sz="2200" dirty="0"/>
              <a:t>Dishonest intent </a:t>
            </a:r>
          </a:p>
          <a:p>
            <a:pPr marL="800100" lvl="1" indent="-342900" algn="just">
              <a:buFont typeface="Wingdings" pitchFamily="2" charset="2"/>
              <a:buChar char="ü"/>
            </a:pPr>
            <a:r>
              <a:rPr lang="en-US" sz="2200" dirty="0"/>
              <a:t>Interception in relation to a computer system that is connected to another computer system (excluding interception related to standalone computer systems)</a:t>
            </a:r>
          </a:p>
        </p:txBody>
      </p:sp>
    </p:spTree>
    <p:extLst>
      <p:ext uri="{BB962C8B-B14F-4D97-AF65-F5344CB8AC3E}">
        <p14:creationId xmlns:p14="http://schemas.microsoft.com/office/powerpoint/2010/main" val="41885516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99921731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066412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71844031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8844985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2">
            <a:extLst>
              <a:ext uri="{FF2B5EF4-FFF2-40B4-BE49-F238E27FC236}">
                <a16:creationId xmlns:a16="http://schemas.microsoft.com/office/drawing/2014/main" id="{713E56E4-CB03-4568-B0C6-D9E6BF7B48D3}"/>
              </a:ext>
            </a:extLst>
          </p:cNvPr>
          <p:cNvSpPr txBox="1">
            <a:spLocks/>
          </p:cNvSpPr>
          <p:nvPr/>
        </p:nvSpPr>
        <p:spPr>
          <a:xfrm>
            <a:off x="457200" y="1460721"/>
            <a:ext cx="8229600" cy="4525962"/>
          </a:xfrm>
          <a:prstGeom prst="rect">
            <a:avLst/>
          </a:prstGeom>
          <a:ln w="38100">
            <a:solidFill>
              <a:srgbClr val="FF0000"/>
            </a:solidFill>
            <a:miter lim="800000"/>
            <a:headEnd/>
            <a:tailEnd/>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panose="020B0604020202020204" pitchFamily="34" charset="0"/>
              <a:buNone/>
            </a:pPr>
            <a:endParaRPr lang="en-GB" altLang="sr-Latn-RS" b="1" i="1" dirty="0">
              <a:cs typeface="Times New Roman" panose="02020603050405020304" pitchFamily="18" charset="0"/>
            </a:endParaRPr>
          </a:p>
          <a:p>
            <a:pPr algn="ctr" eaLnBrk="1" hangingPunct="1">
              <a:lnSpc>
                <a:spcPct val="80000"/>
              </a:lnSpc>
              <a:buFont typeface="Arial" panose="020B0604020202020204" pitchFamily="34" charset="0"/>
              <a:buNone/>
            </a:pPr>
            <a:r>
              <a:rPr lang="en-GB" altLang="sr-Latn-RS" b="1" i="1" dirty="0">
                <a:cs typeface="Times New Roman" panose="02020603050405020304" pitchFamily="18" charset="0"/>
              </a:rPr>
              <a:t>Data Interference</a:t>
            </a:r>
          </a:p>
          <a:p>
            <a:pPr algn="ctr" eaLnBrk="1" hangingPunct="1">
              <a:lnSpc>
                <a:spcPct val="80000"/>
              </a:lnSpc>
              <a:buFont typeface="Arial" panose="020B0604020202020204" pitchFamily="34" charset="0"/>
              <a:buNone/>
            </a:pPr>
            <a:r>
              <a:rPr lang="en-GB" altLang="sr-Latn-RS" b="1" i="1" dirty="0">
                <a:cs typeface="Times New Roman" panose="02020603050405020304" pitchFamily="18" charset="0"/>
              </a:rPr>
              <a:t>(Article 4 – Budapest Convention)</a:t>
            </a:r>
            <a:endParaRPr lang="en-GB" altLang="sr-Latn-RS" dirty="0">
              <a:cs typeface="Times New Roman" panose="02020603050405020304" pitchFamily="18" charset="0"/>
            </a:endParaRPr>
          </a:p>
          <a:p>
            <a:pPr eaLnBrk="1" hangingPunct="1">
              <a:lnSpc>
                <a:spcPct val="80000"/>
              </a:lnSpc>
              <a:buFont typeface="Arial" pitchFamily="34" charset="0"/>
              <a:buNone/>
            </a:pPr>
            <a:endParaRPr lang="en-GB" altLang="sr-Latn-RS" dirty="0">
              <a:cs typeface="Times New Roman" panose="02020603050405020304" pitchFamily="18" charset="0"/>
            </a:endParaRPr>
          </a:p>
          <a:p>
            <a:pPr algn="ctr" eaLnBrk="1" hangingPunct="1">
              <a:lnSpc>
                <a:spcPct val="80000"/>
              </a:lnSpc>
            </a:pPr>
            <a:r>
              <a:rPr lang="en-GB" altLang="sr-Latn-RS" i="1" dirty="0">
                <a:cs typeface="Times New Roman" panose="02020603050405020304" pitchFamily="18" charset="0"/>
              </a:rPr>
              <a:t>Damaging, deletion, deterioration, alteration or suppression of computer</a:t>
            </a:r>
            <a:r>
              <a:rPr lang="en-GB" altLang="sr-Latn-RS" b="1" i="1" dirty="0">
                <a:cs typeface="Times New Roman" panose="02020603050405020304" pitchFamily="18" charset="0"/>
              </a:rPr>
              <a:t> </a:t>
            </a:r>
            <a:r>
              <a:rPr lang="en-GB" altLang="sr-Latn-RS" i="1" dirty="0">
                <a:cs typeface="Times New Roman" panose="02020603050405020304" pitchFamily="18" charset="0"/>
              </a:rPr>
              <a:t>data</a:t>
            </a:r>
          </a:p>
          <a:p>
            <a:pPr algn="ctr" eaLnBrk="1" hangingPunct="1">
              <a:lnSpc>
                <a:spcPct val="80000"/>
              </a:lnSpc>
            </a:pPr>
            <a:endParaRPr lang="en-GB" altLang="sr-Latn-RS" i="1" dirty="0">
              <a:cs typeface="Times New Roman" panose="02020603050405020304" pitchFamily="18" charset="0"/>
            </a:endParaRPr>
          </a:p>
          <a:p>
            <a:pPr algn="ctr" eaLnBrk="1" hangingPunct="1">
              <a:lnSpc>
                <a:spcPct val="80000"/>
              </a:lnSpc>
            </a:pPr>
            <a:r>
              <a:rPr lang="en-GB" altLang="sr-Latn-RS" i="1" dirty="0">
                <a:cs typeface="Times New Roman" panose="02020603050405020304" pitchFamily="18" charset="0"/>
              </a:rPr>
              <a:t>Intentionally, without right</a:t>
            </a:r>
          </a:p>
          <a:p>
            <a:pPr algn="ctr" eaLnBrk="1" hangingPunct="1">
              <a:lnSpc>
                <a:spcPct val="80000"/>
              </a:lnSpc>
              <a:buFont typeface="Arial" pitchFamily="34" charset="0"/>
              <a:buNone/>
            </a:pPr>
            <a:endParaRPr lang="en-GB" altLang="sr-Latn-RS" dirty="0">
              <a:cs typeface="Times New Roman" panose="02020603050405020304" pitchFamily="18" charset="0"/>
            </a:endParaRPr>
          </a:p>
          <a:p>
            <a:pPr algn="ctr" eaLnBrk="1" hangingPunct="1">
              <a:lnSpc>
                <a:spcPct val="80000"/>
              </a:lnSpc>
              <a:buFont typeface="Arial" pitchFamily="34" charset="0"/>
              <a:buNone/>
            </a:pPr>
            <a:endParaRPr lang="en-GB" altLang="sr-Latn-RS" dirty="0">
              <a:cs typeface="Times New Roman" panose="02020603050405020304" pitchFamily="18" charset="0"/>
            </a:endParaRPr>
          </a:p>
        </p:txBody>
      </p:sp>
    </p:spTree>
    <p:extLst>
      <p:ext uri="{BB962C8B-B14F-4D97-AF65-F5344CB8AC3E}">
        <p14:creationId xmlns:p14="http://schemas.microsoft.com/office/powerpoint/2010/main" val="4035656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a:t>
            </a:r>
            <a:r>
              <a:rPr lang="en-US" b="1" dirty="0">
                <a:solidFill>
                  <a:srgbClr val="FF0000"/>
                </a:solidFill>
              </a:rPr>
              <a:t>damaging</a:t>
            </a:r>
            <a:r>
              <a:rPr lang="en-US" dirty="0"/>
              <a:t>, deletion, </a:t>
            </a:r>
            <a:r>
              <a:rPr lang="en-US" b="1" dirty="0">
                <a:solidFill>
                  <a:srgbClr val="FF0000"/>
                </a:solidFill>
              </a:rPr>
              <a:t>deterioration</a:t>
            </a:r>
            <a:r>
              <a:rPr lang="en-US" dirty="0"/>
              <a:t>, alteration or suppression of computer data without right.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serious harm.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2462213"/>
          </a:xfrm>
          <a:prstGeom prst="rect">
            <a:avLst/>
          </a:prstGeom>
        </p:spPr>
        <p:txBody>
          <a:bodyPr wrap="square">
            <a:spAutoFit/>
          </a:bodyPr>
          <a:lstStyle/>
          <a:p>
            <a:pPr marL="342900" indent="-342900" algn="just">
              <a:buFont typeface="Wingdings" pitchFamily="2" charset="2"/>
              <a:buChar char="ü"/>
            </a:pPr>
            <a:r>
              <a:rPr lang="en-US" sz="2200" dirty="0"/>
              <a:t>Damaging and deterioration are overlapping acts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They refer to the negative alteration of the integrity or information content of data and </a:t>
            </a:r>
            <a:r>
              <a:rPr lang="en-US" sz="2200" dirty="0" err="1"/>
              <a:t>programmes</a:t>
            </a:r>
            <a:endParaRPr lang="en-US" sz="2200" dirty="0"/>
          </a:p>
        </p:txBody>
      </p:sp>
    </p:spTree>
    <p:extLst>
      <p:ext uri="{BB962C8B-B14F-4D97-AF65-F5344CB8AC3E}">
        <p14:creationId xmlns:p14="http://schemas.microsoft.com/office/powerpoint/2010/main" val="1644068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damaging, </a:t>
            </a:r>
            <a:r>
              <a:rPr lang="en-US" b="1" dirty="0">
                <a:solidFill>
                  <a:srgbClr val="FF0000"/>
                </a:solidFill>
              </a:rPr>
              <a:t>deletion</a:t>
            </a:r>
            <a:r>
              <a:rPr lang="en-US" dirty="0"/>
              <a:t>, deterioration, alteration or suppression of computer data without right.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serious harm.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2462213"/>
          </a:xfrm>
          <a:prstGeom prst="rect">
            <a:avLst/>
          </a:prstGeom>
        </p:spPr>
        <p:txBody>
          <a:bodyPr wrap="square">
            <a:spAutoFit/>
          </a:bodyPr>
          <a:lstStyle/>
          <a:p>
            <a:pPr marL="342900" indent="-342900" algn="just">
              <a:buFont typeface="Wingdings" pitchFamily="2" charset="2"/>
              <a:buChar char="ü"/>
            </a:pPr>
            <a:r>
              <a:rPr lang="en-US" sz="2200" dirty="0"/>
              <a:t>Deletion of data is equivalent to destruction of a corporeal thing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Deletion has the effect of destroying data or making data </a:t>
            </a:r>
            <a:r>
              <a:rPr lang="en-US" sz="2200" dirty="0" err="1"/>
              <a:t>unrecognisable</a:t>
            </a:r>
            <a:r>
              <a:rPr lang="en-US" sz="2200" dirty="0"/>
              <a:t> </a:t>
            </a:r>
          </a:p>
          <a:p>
            <a:pPr algn="just"/>
            <a:endParaRPr lang="en-US" sz="2200" dirty="0"/>
          </a:p>
        </p:txBody>
      </p:sp>
    </p:spTree>
    <p:extLst>
      <p:ext uri="{BB962C8B-B14F-4D97-AF65-F5344CB8AC3E}">
        <p14:creationId xmlns:p14="http://schemas.microsoft.com/office/powerpoint/2010/main" val="345466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damaging, deletion, deterioration, </a:t>
            </a:r>
            <a:r>
              <a:rPr lang="en-US" b="1" dirty="0">
                <a:solidFill>
                  <a:srgbClr val="FF0000"/>
                </a:solidFill>
              </a:rPr>
              <a:t>alteration</a:t>
            </a:r>
            <a:r>
              <a:rPr lang="en-US" dirty="0"/>
              <a:t> or suppression of computer data without right.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serious harm.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2462213"/>
          </a:xfrm>
          <a:prstGeom prst="rect">
            <a:avLst/>
          </a:prstGeom>
        </p:spPr>
        <p:txBody>
          <a:bodyPr wrap="square">
            <a:spAutoFit/>
          </a:bodyPr>
          <a:lstStyle/>
          <a:p>
            <a:pPr marL="342900" indent="-342900" algn="just">
              <a:buFont typeface="Wingdings" pitchFamily="2" charset="2"/>
              <a:buChar char="ü"/>
            </a:pPr>
            <a:r>
              <a:rPr lang="en-US" sz="2200" dirty="0"/>
              <a:t>Alteration refers to the modification of existing data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Includes the input of malicious codes such as viruses and Trojan horses and resulting modification of data</a:t>
            </a:r>
          </a:p>
        </p:txBody>
      </p:sp>
    </p:spTree>
    <p:extLst>
      <p:ext uri="{BB962C8B-B14F-4D97-AF65-F5344CB8AC3E}">
        <p14:creationId xmlns:p14="http://schemas.microsoft.com/office/powerpoint/2010/main" val="1013604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Refresher on Cybercrime and Electronic Evidence </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damaging, deletion, deterioration, alteration or </a:t>
            </a:r>
            <a:r>
              <a:rPr lang="en-US" b="1" dirty="0">
                <a:solidFill>
                  <a:srgbClr val="FF0000"/>
                </a:solidFill>
              </a:rPr>
              <a:t>suppression</a:t>
            </a:r>
            <a:r>
              <a:rPr lang="en-US" dirty="0"/>
              <a:t> of computer data without right.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serious harm.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3477875"/>
          </a:xfrm>
          <a:prstGeom prst="rect">
            <a:avLst/>
          </a:prstGeom>
        </p:spPr>
        <p:txBody>
          <a:bodyPr wrap="square">
            <a:spAutoFit/>
          </a:bodyPr>
          <a:lstStyle/>
          <a:p>
            <a:pPr marL="342900" indent="-342900" algn="just">
              <a:buFont typeface="Wingdings" pitchFamily="2" charset="2"/>
              <a:buChar char="ü"/>
            </a:pPr>
            <a:r>
              <a:rPr lang="en-US" sz="2200" dirty="0"/>
              <a:t>Suppression refers to any action that prevents or terminates availability of data to person who has access to the computer or storage medium in which it was stored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Suppression of data does not affect the content of data itself but its availability</a:t>
            </a:r>
          </a:p>
        </p:txBody>
      </p:sp>
    </p:spTree>
    <p:extLst>
      <p:ext uri="{BB962C8B-B14F-4D97-AF65-F5344CB8AC3E}">
        <p14:creationId xmlns:p14="http://schemas.microsoft.com/office/powerpoint/2010/main" val="36104250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damaging, deletion, deterioration, alteration or suppression of computer data </a:t>
            </a:r>
            <a:r>
              <a:rPr lang="en-US" b="1" dirty="0">
                <a:solidFill>
                  <a:srgbClr val="FF0000"/>
                </a:solidFill>
              </a:rPr>
              <a:t>without right</a:t>
            </a:r>
            <a:r>
              <a:rPr lang="en-US" dirty="0"/>
              <a: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serious harm.</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102546"/>
            <a:ext cx="4747018" cy="5355312"/>
          </a:xfrm>
          <a:prstGeom prst="rect">
            <a:avLst/>
          </a:prstGeom>
        </p:spPr>
        <p:txBody>
          <a:bodyPr wrap="square">
            <a:spAutoFit/>
          </a:bodyPr>
          <a:lstStyle/>
          <a:p>
            <a:pPr marL="342900" indent="-342900" algn="just">
              <a:buFont typeface="Wingdings" pitchFamily="2" charset="2"/>
              <a:buChar char="ü"/>
            </a:pPr>
            <a:r>
              <a:rPr lang="en-US" sz="1900" dirty="0"/>
              <a:t>Examples of data interference without right:</a:t>
            </a:r>
          </a:p>
          <a:p>
            <a:pPr marL="800100" lvl="1" indent="-342900" algn="just">
              <a:buFont typeface="Wingdings" pitchFamily="2" charset="2"/>
              <a:buChar char="ü"/>
            </a:pPr>
            <a:r>
              <a:rPr lang="en-US" sz="1900" dirty="0"/>
              <a:t>Activities inherent in design of networks or common operating or commercial practices </a:t>
            </a:r>
          </a:p>
          <a:p>
            <a:pPr marL="800100" lvl="1" indent="-342900" algn="just">
              <a:buFont typeface="Wingdings" pitchFamily="2" charset="2"/>
              <a:buChar char="ü"/>
            </a:pPr>
            <a:r>
              <a:rPr lang="en-US" sz="1900" dirty="0"/>
              <a:t>Testing or protection of security system of computer </a:t>
            </a:r>
            <a:r>
              <a:rPr lang="en-US" sz="1900" dirty="0" err="1"/>
              <a:t>authorised</a:t>
            </a:r>
            <a:r>
              <a:rPr lang="en-US" sz="1900" dirty="0"/>
              <a:t> by owner or operator </a:t>
            </a:r>
          </a:p>
          <a:p>
            <a:pPr marL="800100" lvl="1" indent="-342900" algn="just">
              <a:buFont typeface="Wingdings" pitchFamily="2" charset="2"/>
              <a:buChar char="ü"/>
            </a:pPr>
            <a:r>
              <a:rPr lang="en-US" sz="1900" dirty="0"/>
              <a:t>Reconfiguration of computer’s operating system at time of installation of new software </a:t>
            </a:r>
          </a:p>
          <a:p>
            <a:pPr marL="800100" lvl="1" indent="-342900" algn="just">
              <a:buFont typeface="Wingdings" pitchFamily="2" charset="2"/>
              <a:buChar char="ü"/>
            </a:pPr>
            <a:r>
              <a:rPr lang="en-US" sz="1900" dirty="0"/>
              <a:t>Modification of traffic data for purpose of facilitating anonymous communications (e.g. anonymous remailer systems) </a:t>
            </a:r>
          </a:p>
          <a:p>
            <a:pPr marL="800100" lvl="1" indent="-342900" algn="just">
              <a:buFont typeface="Wingdings" pitchFamily="2" charset="2"/>
              <a:buChar char="ü"/>
            </a:pPr>
            <a:r>
              <a:rPr lang="en-US" sz="1900" dirty="0"/>
              <a:t>Modification of data for purpose of secure communications (e.g. encryption)</a:t>
            </a:r>
          </a:p>
        </p:txBody>
      </p:sp>
    </p:spTree>
    <p:extLst>
      <p:ext uri="{BB962C8B-B14F-4D97-AF65-F5344CB8AC3E}">
        <p14:creationId xmlns:p14="http://schemas.microsoft.com/office/powerpoint/2010/main" val="30624456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4 – Data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3889351" cy="4247317"/>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as criminal offences under its domestic law, when committed intentionally, the damaging, deletion, deterioration, alteration or suppression of computer data without right.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A Party may reserve the right to require that the conduct described in paragraph 1 result in </a:t>
            </a:r>
            <a:r>
              <a:rPr lang="en-US" b="1" dirty="0">
                <a:solidFill>
                  <a:srgbClr val="FF0000"/>
                </a:solidFill>
              </a:rPr>
              <a:t>serious harm</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154984"/>
          </a:xfrm>
          <a:prstGeom prst="rect">
            <a:avLst/>
          </a:prstGeom>
        </p:spPr>
        <p:txBody>
          <a:bodyPr wrap="square">
            <a:spAutoFit/>
          </a:bodyPr>
          <a:lstStyle/>
          <a:p>
            <a:pPr marL="342900" indent="-342900" algn="just">
              <a:buFont typeface="Wingdings" pitchFamily="2" charset="2"/>
              <a:buChar char="ü"/>
            </a:pPr>
            <a:r>
              <a:rPr lang="en-US" sz="2200" dirty="0"/>
              <a:t>Parties may limit the criminalization of data interference to conduct which results in serious harm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Definition of serious harm to be provided for in domestic legislation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It may be qualified based on quantum of monetary harm arising out of conduct</a:t>
            </a:r>
          </a:p>
        </p:txBody>
      </p:sp>
    </p:spTree>
    <p:extLst>
      <p:ext uri="{BB962C8B-B14F-4D97-AF65-F5344CB8AC3E}">
        <p14:creationId xmlns:p14="http://schemas.microsoft.com/office/powerpoint/2010/main" val="30696850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5 – System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2">
            <a:extLst>
              <a:ext uri="{FF2B5EF4-FFF2-40B4-BE49-F238E27FC236}">
                <a16:creationId xmlns:a16="http://schemas.microsoft.com/office/drawing/2014/main" id="{A99BA9B3-49F6-473E-BD95-8A59FDEBEC04}"/>
              </a:ext>
            </a:extLst>
          </p:cNvPr>
          <p:cNvSpPr txBox="1">
            <a:spLocks/>
          </p:cNvSpPr>
          <p:nvPr/>
        </p:nvSpPr>
        <p:spPr>
          <a:xfrm>
            <a:off x="534380" y="989545"/>
            <a:ext cx="8075240" cy="5375703"/>
          </a:xfrm>
          <a:prstGeom prst="rect">
            <a:avLst/>
          </a:prstGeom>
          <a:ln w="38100">
            <a:solidFill>
              <a:srgbClr val="FF0000"/>
            </a:solidFill>
            <a:miter lim="800000"/>
            <a:headEnd/>
            <a:tailEnd/>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panose="020B0604020202020204" pitchFamily="34" charset="0"/>
              <a:buNone/>
            </a:pPr>
            <a:endParaRPr lang="en-GB" altLang="sr-Latn-RS" sz="3000" b="1" i="1" dirty="0">
              <a:cs typeface="Times New Roman" panose="02020603050405020304" pitchFamily="18" charset="0"/>
            </a:endParaRPr>
          </a:p>
          <a:p>
            <a:pPr algn="ctr" eaLnBrk="1" hangingPunct="1">
              <a:lnSpc>
                <a:spcPct val="80000"/>
              </a:lnSpc>
              <a:buFont typeface="Arial" panose="020B0604020202020204" pitchFamily="34" charset="0"/>
              <a:buNone/>
            </a:pPr>
            <a:r>
              <a:rPr lang="en-GB" altLang="sr-Latn-RS" sz="3000" b="1" i="1" dirty="0">
                <a:cs typeface="Times New Roman" panose="02020603050405020304" pitchFamily="18" charset="0"/>
              </a:rPr>
              <a:t>System Interference</a:t>
            </a:r>
          </a:p>
          <a:p>
            <a:pPr algn="ctr" eaLnBrk="1" hangingPunct="1">
              <a:lnSpc>
                <a:spcPct val="80000"/>
              </a:lnSpc>
              <a:buFont typeface="Arial" panose="020B0604020202020204" pitchFamily="34" charset="0"/>
              <a:buNone/>
            </a:pPr>
            <a:r>
              <a:rPr lang="en-GB" altLang="sr-Latn-RS" sz="3000" b="1" i="1" dirty="0">
                <a:cs typeface="Times New Roman" panose="02020603050405020304" pitchFamily="18" charset="0"/>
              </a:rPr>
              <a:t>(Article 5 – Budapest Convention)</a:t>
            </a:r>
          </a:p>
          <a:p>
            <a:pPr algn="ctr" eaLnBrk="1" hangingPunct="1">
              <a:lnSpc>
                <a:spcPct val="80000"/>
              </a:lnSpc>
              <a:buFont typeface="Arial" panose="020B0604020202020204" pitchFamily="34" charset="0"/>
              <a:buNone/>
            </a:pPr>
            <a:endParaRPr lang="en-GB" altLang="sr-Latn-RS" sz="3000" i="1" dirty="0">
              <a:cs typeface="Times New Roman" panose="02020603050405020304" pitchFamily="18" charset="0"/>
            </a:endParaRPr>
          </a:p>
          <a:p>
            <a:pPr algn="ctr" eaLnBrk="1" hangingPunct="1">
              <a:lnSpc>
                <a:spcPct val="80000"/>
              </a:lnSpc>
            </a:pPr>
            <a:r>
              <a:rPr lang="en-GB" altLang="sr-Latn-RS" sz="3000" i="1" dirty="0">
                <a:cs typeface="Times New Roman" panose="02020603050405020304" pitchFamily="18" charset="0"/>
              </a:rPr>
              <a:t>The serious hindering of the functioning of a computer system</a:t>
            </a:r>
          </a:p>
          <a:p>
            <a:pPr algn="ctr" eaLnBrk="1" hangingPunct="1">
              <a:lnSpc>
                <a:spcPct val="80000"/>
              </a:lnSpc>
              <a:buFont typeface="Arial" panose="020B0604020202020204" pitchFamily="34" charset="0"/>
              <a:buNone/>
            </a:pPr>
            <a:endParaRPr lang="en-GB" altLang="sr-Latn-RS" sz="3000" i="1" dirty="0">
              <a:cs typeface="Times New Roman" panose="02020603050405020304" pitchFamily="18" charset="0"/>
            </a:endParaRPr>
          </a:p>
          <a:p>
            <a:pPr algn="ctr" eaLnBrk="1" hangingPunct="1">
              <a:lnSpc>
                <a:spcPct val="80000"/>
              </a:lnSpc>
            </a:pPr>
            <a:r>
              <a:rPr lang="en-GB" altLang="sr-Latn-RS" sz="3000" i="1" dirty="0">
                <a:cs typeface="Times New Roman" panose="02020603050405020304" pitchFamily="18" charset="0"/>
              </a:rPr>
              <a:t>By inputting, transmitting, damaging, deleting, deteriorating, altering or suppressing computer data</a:t>
            </a:r>
          </a:p>
          <a:p>
            <a:pPr algn="ctr" eaLnBrk="1" hangingPunct="1">
              <a:lnSpc>
                <a:spcPct val="80000"/>
              </a:lnSpc>
            </a:pPr>
            <a:endParaRPr lang="en-GB" altLang="sr-Latn-RS" sz="3000" i="1" dirty="0">
              <a:cs typeface="Times New Roman" panose="02020603050405020304" pitchFamily="18" charset="0"/>
            </a:endParaRPr>
          </a:p>
          <a:p>
            <a:pPr algn="ctr" eaLnBrk="1" hangingPunct="1">
              <a:lnSpc>
                <a:spcPct val="80000"/>
              </a:lnSpc>
            </a:pPr>
            <a:r>
              <a:rPr lang="en-GB" altLang="sr-Latn-RS" sz="3000" i="1" dirty="0">
                <a:cs typeface="Times New Roman" panose="02020603050405020304" pitchFamily="18" charset="0"/>
              </a:rPr>
              <a:t>Intentionally, without right </a:t>
            </a:r>
          </a:p>
        </p:txBody>
      </p:sp>
    </p:spTree>
    <p:extLst>
      <p:ext uri="{BB962C8B-B14F-4D97-AF65-F5344CB8AC3E}">
        <p14:creationId xmlns:p14="http://schemas.microsoft.com/office/powerpoint/2010/main" val="31439900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5 – System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3416320"/>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a:t>
            </a:r>
            <a:r>
              <a:rPr lang="en-US" b="1" dirty="0">
                <a:solidFill>
                  <a:srgbClr val="FF0000"/>
                </a:solidFill>
              </a:rPr>
              <a:t>serious</a:t>
            </a:r>
            <a:r>
              <a:rPr lang="en-US" dirty="0"/>
              <a:t> hindering without right of the functioning of a computer system by inputting, transmitting, damaging, deleting, deteriorating, altering or suppressing computer data.</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293483"/>
          </a:xfrm>
          <a:prstGeom prst="rect">
            <a:avLst/>
          </a:prstGeom>
        </p:spPr>
        <p:txBody>
          <a:bodyPr wrap="square">
            <a:spAutoFit/>
          </a:bodyPr>
          <a:lstStyle/>
          <a:p>
            <a:pPr marL="342900" indent="-342900" algn="just">
              <a:buFont typeface="Wingdings" pitchFamily="2" charset="2"/>
              <a:buChar char="ü"/>
            </a:pPr>
            <a:r>
              <a:rPr lang="en-US" sz="2100" dirty="0"/>
              <a:t>The term “serious” is expected to cover the sending of data to a particular system in such a form, size or frequency that it has a significant detrimental effect on the ability of the owner or operator to use the system, or to communicate with other systems</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Definition of what specifically constitutes serious hindering is to be provided for in domestic legislation</a:t>
            </a:r>
          </a:p>
        </p:txBody>
      </p:sp>
    </p:spTree>
    <p:extLst>
      <p:ext uri="{BB962C8B-B14F-4D97-AF65-F5344CB8AC3E}">
        <p14:creationId xmlns:p14="http://schemas.microsoft.com/office/powerpoint/2010/main" val="13781874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5 – System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3416320"/>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serious </a:t>
            </a:r>
            <a:r>
              <a:rPr lang="en-US" b="1" dirty="0">
                <a:solidFill>
                  <a:srgbClr val="FF0000"/>
                </a:solidFill>
              </a:rPr>
              <a:t>hindering</a:t>
            </a:r>
            <a:r>
              <a:rPr lang="en-US" dirty="0"/>
              <a:t> without right of the functioning of a computer system </a:t>
            </a:r>
            <a:r>
              <a:rPr lang="en-US" b="1" dirty="0">
                <a:solidFill>
                  <a:srgbClr val="FF0000"/>
                </a:solidFill>
              </a:rPr>
              <a:t>by inputting, transmitting, damaging, deleting, deteriorating, altering or suppressing computer data</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493538"/>
          </a:xfrm>
          <a:prstGeom prst="rect">
            <a:avLst/>
          </a:prstGeom>
        </p:spPr>
        <p:txBody>
          <a:bodyPr wrap="square">
            <a:spAutoFit/>
          </a:bodyPr>
          <a:lstStyle/>
          <a:p>
            <a:pPr marL="342900" indent="-342900" algn="just">
              <a:buFont typeface="Wingdings" pitchFamily="2" charset="2"/>
              <a:buChar char="ü"/>
            </a:pPr>
            <a:r>
              <a:rPr lang="en-US" sz="2200" dirty="0"/>
              <a:t>Hindering is an action that interferes with proper functioning of computer system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Hindering must take place through: </a:t>
            </a:r>
          </a:p>
          <a:p>
            <a:pPr marL="800100" lvl="1" indent="-342900" algn="just">
              <a:buFont typeface="Wingdings" pitchFamily="2" charset="2"/>
              <a:buChar char="ü"/>
            </a:pPr>
            <a:r>
              <a:rPr lang="en-US" sz="2200" dirty="0"/>
              <a:t>Inputting</a:t>
            </a:r>
          </a:p>
          <a:p>
            <a:pPr marL="800100" lvl="1" indent="-342900" algn="just">
              <a:buFont typeface="Wingdings" pitchFamily="2" charset="2"/>
              <a:buChar char="ü"/>
            </a:pPr>
            <a:r>
              <a:rPr lang="en-US" sz="2200" dirty="0"/>
              <a:t>Transmitting</a:t>
            </a:r>
          </a:p>
          <a:p>
            <a:pPr marL="800100" lvl="1" indent="-342900" algn="just">
              <a:buFont typeface="Wingdings" pitchFamily="2" charset="2"/>
              <a:buChar char="ü"/>
            </a:pPr>
            <a:r>
              <a:rPr lang="en-US" sz="2200" dirty="0"/>
              <a:t>Damaging</a:t>
            </a:r>
          </a:p>
          <a:p>
            <a:pPr marL="800100" lvl="1" indent="-342900" algn="just">
              <a:buFont typeface="Wingdings" pitchFamily="2" charset="2"/>
              <a:buChar char="ü"/>
            </a:pPr>
            <a:r>
              <a:rPr lang="en-US" sz="2200" dirty="0"/>
              <a:t>Deleting</a:t>
            </a:r>
          </a:p>
          <a:p>
            <a:pPr marL="800100" lvl="1" indent="-342900" algn="just">
              <a:buFont typeface="Wingdings" pitchFamily="2" charset="2"/>
              <a:buChar char="ü"/>
            </a:pPr>
            <a:r>
              <a:rPr lang="en-US" sz="2200" dirty="0"/>
              <a:t>Altering</a:t>
            </a:r>
          </a:p>
          <a:p>
            <a:pPr marL="800100" lvl="1" indent="-342900" algn="just">
              <a:buFont typeface="Wingdings" pitchFamily="2" charset="2"/>
              <a:buChar char="ü"/>
            </a:pPr>
            <a:r>
              <a:rPr lang="en-US" sz="2200" dirty="0"/>
              <a:t>Suppressing</a:t>
            </a:r>
          </a:p>
          <a:p>
            <a:pPr lvl="1" algn="just"/>
            <a:r>
              <a:rPr lang="en-US" sz="2200" dirty="0"/>
              <a:t>computer data  </a:t>
            </a:r>
          </a:p>
        </p:txBody>
      </p:sp>
    </p:spTree>
    <p:extLst>
      <p:ext uri="{BB962C8B-B14F-4D97-AF65-F5344CB8AC3E}">
        <p14:creationId xmlns:p14="http://schemas.microsoft.com/office/powerpoint/2010/main" val="37705606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5 – System Interference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3416320"/>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the serious hindering </a:t>
            </a:r>
            <a:r>
              <a:rPr lang="en-US" b="1" dirty="0">
                <a:solidFill>
                  <a:srgbClr val="FF0000"/>
                </a:solidFill>
              </a:rPr>
              <a:t>without right </a:t>
            </a:r>
            <a:r>
              <a:rPr lang="en-US" dirty="0"/>
              <a:t>of the functioning of a computer system by inputting, transmitting, damaging, deleting, deteriorating, altering or suppressing computer data.</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4478149"/>
          </a:xfrm>
          <a:prstGeom prst="rect">
            <a:avLst/>
          </a:prstGeom>
        </p:spPr>
        <p:txBody>
          <a:bodyPr wrap="square">
            <a:spAutoFit/>
          </a:bodyPr>
          <a:lstStyle/>
          <a:p>
            <a:pPr marL="342900" indent="-342900" algn="just">
              <a:buFont typeface="Wingdings" pitchFamily="2" charset="2"/>
              <a:buChar char="ü"/>
            </a:pPr>
            <a:r>
              <a:rPr lang="en-US" sz="1900" dirty="0"/>
              <a:t>Examples of system interference without right:</a:t>
            </a:r>
          </a:p>
          <a:p>
            <a:pPr marL="800100" lvl="1" indent="-342900" algn="just">
              <a:buFont typeface="Wingdings" pitchFamily="2" charset="2"/>
              <a:buChar char="ü"/>
            </a:pPr>
            <a:r>
              <a:rPr lang="en-US" sz="1900" dirty="0"/>
              <a:t>Activities inherent in design of networks, or common operational or commercial purposes </a:t>
            </a:r>
          </a:p>
          <a:p>
            <a:pPr marL="800100" lvl="1" indent="-342900" algn="just">
              <a:buFont typeface="Wingdings" pitchFamily="2" charset="2"/>
              <a:buChar char="ü"/>
            </a:pPr>
            <a:r>
              <a:rPr lang="en-US" sz="1900" dirty="0"/>
              <a:t>Testing of security of computer system </a:t>
            </a:r>
            <a:r>
              <a:rPr lang="en-US" sz="1900" dirty="0" err="1"/>
              <a:t>authorised</a:t>
            </a:r>
            <a:r>
              <a:rPr lang="en-US" sz="1900" dirty="0"/>
              <a:t> by owner or operator</a:t>
            </a:r>
          </a:p>
          <a:p>
            <a:pPr marL="800100" lvl="1" indent="-342900" algn="just">
              <a:buFont typeface="Wingdings" pitchFamily="2" charset="2"/>
              <a:buChar char="ü"/>
            </a:pPr>
            <a:r>
              <a:rPr lang="en-US" sz="1900" dirty="0"/>
              <a:t>Protection of computer system by owner or operator</a:t>
            </a:r>
          </a:p>
          <a:p>
            <a:pPr marL="800100" lvl="1" indent="-342900" algn="just">
              <a:buFont typeface="Wingdings" pitchFamily="2" charset="2"/>
              <a:buChar char="ü"/>
            </a:pPr>
            <a:r>
              <a:rPr lang="en-US" sz="1900" dirty="0"/>
              <a:t>Reconfiguration of computer’s operating system where operator of system installs new software that disables previously installed programs</a:t>
            </a:r>
          </a:p>
        </p:txBody>
      </p:sp>
    </p:spTree>
    <p:extLst>
      <p:ext uri="{BB962C8B-B14F-4D97-AF65-F5344CB8AC3E}">
        <p14:creationId xmlns:p14="http://schemas.microsoft.com/office/powerpoint/2010/main" val="3123982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3994417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62298542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4830589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2">
            <a:extLst>
              <a:ext uri="{FF2B5EF4-FFF2-40B4-BE49-F238E27FC236}">
                <a16:creationId xmlns:a16="http://schemas.microsoft.com/office/drawing/2014/main" id="{C4A823AB-09DB-4F01-A77E-C71ED80212AC}"/>
              </a:ext>
            </a:extLst>
          </p:cNvPr>
          <p:cNvSpPr txBox="1">
            <a:spLocks/>
          </p:cNvSpPr>
          <p:nvPr/>
        </p:nvSpPr>
        <p:spPr>
          <a:xfrm>
            <a:off x="457200" y="1110343"/>
            <a:ext cx="8229600" cy="5205547"/>
          </a:xfrm>
          <a:prstGeom prst="rect">
            <a:avLst/>
          </a:prstGeom>
          <a:ln w="38100">
            <a:solidFill>
              <a:srgbClr val="FF0000"/>
            </a:solidFill>
            <a:miter lim="800000"/>
            <a:headEnd/>
            <a:tailEnd/>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buFont typeface="Arial" panose="020B0604020202020204" pitchFamily="34" charset="0"/>
              <a:buNone/>
            </a:pPr>
            <a:endParaRPr lang="en-GB" altLang="sr-Latn-RS" sz="1600" b="1" i="1" dirty="0">
              <a:cs typeface="Times New Roman" panose="02020603050405020304" pitchFamily="18" charset="0"/>
            </a:endParaRPr>
          </a:p>
          <a:p>
            <a:pPr algn="ctr" eaLnBrk="1" hangingPunct="1">
              <a:buFont typeface="Arial" panose="020B0604020202020204" pitchFamily="34" charset="0"/>
              <a:buNone/>
            </a:pPr>
            <a:r>
              <a:rPr lang="en-GB" altLang="sr-Latn-RS" b="1" i="1" dirty="0">
                <a:cs typeface="Times New Roman" panose="02020603050405020304" pitchFamily="18" charset="0"/>
              </a:rPr>
              <a:t>Misuse of Devices</a:t>
            </a:r>
          </a:p>
          <a:p>
            <a:pPr algn="ctr" eaLnBrk="1" hangingPunct="1">
              <a:buFont typeface="Arial" panose="020B0604020202020204" pitchFamily="34" charset="0"/>
              <a:buNone/>
            </a:pPr>
            <a:r>
              <a:rPr lang="en-GB" altLang="sr-Latn-RS" b="1" i="1" dirty="0">
                <a:cs typeface="Times New Roman" panose="02020603050405020304" pitchFamily="18" charset="0"/>
              </a:rPr>
              <a:t>(Article 6 – Budapest Convention)</a:t>
            </a:r>
          </a:p>
          <a:p>
            <a:pPr algn="ctr" eaLnBrk="1" hangingPunct="1">
              <a:buFont typeface="Arial" panose="020B0604020202020204" pitchFamily="34" charset="0"/>
              <a:buNone/>
            </a:pPr>
            <a:endParaRPr lang="en-GB" altLang="sr-Latn-RS" i="1" dirty="0">
              <a:cs typeface="Times New Roman" panose="02020603050405020304" pitchFamily="18" charset="0"/>
            </a:endParaRPr>
          </a:p>
          <a:p>
            <a:pPr algn="ctr" eaLnBrk="1" hangingPunct="1"/>
            <a:r>
              <a:rPr lang="en-GB" altLang="sr-Latn-RS" sz="2800" i="1" dirty="0">
                <a:cs typeface="Times New Roman" panose="02020603050405020304" pitchFamily="18" charset="0"/>
              </a:rPr>
              <a:t>Intentionally and without right</a:t>
            </a:r>
          </a:p>
          <a:p>
            <a:pPr algn="ctr" eaLnBrk="1" hangingPunct="1"/>
            <a:endParaRPr lang="en-GB" altLang="sr-Latn-RS" sz="2800" i="1" dirty="0">
              <a:cs typeface="Times New Roman" panose="02020603050405020304" pitchFamily="18" charset="0"/>
            </a:endParaRPr>
          </a:p>
          <a:p>
            <a:pPr algn="ctr" eaLnBrk="1" hangingPunct="1"/>
            <a:r>
              <a:rPr lang="en-GB" altLang="sr-Latn-RS" sz="2800" i="1" dirty="0">
                <a:cs typeface="Times New Roman" panose="02020603050405020304" pitchFamily="18" charset="0"/>
              </a:rPr>
              <a:t>To possess an item referred to in paragraphs (a)(1) or</a:t>
            </a:r>
            <a:r>
              <a:rPr lang="en-GB" altLang="sr-Latn-RS" sz="2800" b="1" i="1" dirty="0">
                <a:cs typeface="Times New Roman" panose="02020603050405020304" pitchFamily="18" charset="0"/>
              </a:rPr>
              <a:t> </a:t>
            </a:r>
            <a:r>
              <a:rPr lang="en-GB" altLang="sr-Latn-RS" sz="2800" i="1" dirty="0">
                <a:cs typeface="Times New Roman" panose="02020603050405020304" pitchFamily="18" charset="0"/>
              </a:rPr>
              <a:t>(2) above, with intent that it be used for the purpose of committing any of the offences established in Articles 2 – 5.</a:t>
            </a:r>
          </a:p>
          <a:p>
            <a:pPr algn="ctr" eaLnBrk="1" hangingPunct="1">
              <a:buFont typeface="Arial" pitchFamily="34" charset="0"/>
              <a:buNone/>
            </a:pPr>
            <a:endParaRPr lang="en-GB" altLang="sr-Latn-RS" i="1" dirty="0">
              <a:cs typeface="Times New Roman" panose="02020603050405020304" pitchFamily="18" charset="0"/>
            </a:endParaRPr>
          </a:p>
        </p:txBody>
      </p:sp>
      <p:sp>
        <p:nvSpPr>
          <p:cNvPr id="16" name="Slide Number Placeholder 1">
            <a:extLst>
              <a:ext uri="{FF2B5EF4-FFF2-40B4-BE49-F238E27FC236}">
                <a16:creationId xmlns:a16="http://schemas.microsoft.com/office/drawing/2014/main" id="{9C35F9D0-1A8C-4265-98A4-42CB00FF62C2}"/>
              </a:ext>
            </a:extLst>
          </p:cNvPr>
          <p:cNvSpPr txBox="1">
            <a:spLocks/>
          </p:cNvSpPr>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20000"/>
              </a:spcBef>
              <a:spcAft>
                <a:spcPct val="0"/>
              </a:spcAft>
              <a:buFont typeface="Arial" panose="020B0604020202020204" pitchFamily="34" charset="0"/>
              <a:buChar char="•"/>
              <a:defRPr sz="3200" kern="1200">
                <a:solidFill>
                  <a:schemeClr val="tx1"/>
                </a:solidFill>
                <a:latin typeface="Calibri" panose="020F0502020204030204" pitchFamily="34" charset="0"/>
                <a:ea typeface="MS PGothic" panose="020B0600070205080204" pitchFamily="34" charset="-128"/>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Calibri" panose="020F0502020204030204" pitchFamily="34" charset="0"/>
                <a:ea typeface="MS PGothic" panose="020B0600070205080204" pitchFamily="3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Calibri" panose="020F0502020204030204" pitchFamily="34" charset="0"/>
                <a:ea typeface="MS PGothic" panose="020B0600070205080204" pitchFamily="3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5pPr>
            <a:lvl6pPr marL="2514600" indent="-228600" algn="l" defTabSz="4572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6pPr>
            <a:lvl7pPr marL="2971800" indent="-228600" algn="l" defTabSz="4572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7pPr>
            <a:lvl8pPr marL="3429000" indent="-228600" algn="l" defTabSz="4572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8pPr>
            <a:lvl9pPr marL="3886200" indent="-228600" algn="l" defTabSz="4572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S PGothic" panose="020B0600070205080204" pitchFamily="34" charset="-128"/>
                <a:cs typeface="+mn-cs"/>
              </a:defRPr>
            </a:lvl9pPr>
          </a:lstStyle>
          <a:p>
            <a:pPr>
              <a:spcBef>
                <a:spcPct val="0"/>
              </a:spcBef>
              <a:buFontTx/>
              <a:buNone/>
            </a:pPr>
            <a:r>
              <a:rPr lang="en-US" altLang="fr-FR" sz="1200">
                <a:solidFill>
                  <a:srgbClr val="898989"/>
                </a:solidFill>
              </a:rPr>
              <a:t>!</a:t>
            </a:r>
            <a:fld id="{C9066910-AA0C-450F-BC12-B858407182A7}" type="slidenum">
              <a:rPr lang="en-US" altLang="fr-FR" sz="1200" smtClean="0">
                <a:solidFill>
                  <a:srgbClr val="898989"/>
                </a:solidFill>
              </a:rPr>
              <a:pPr>
                <a:spcBef>
                  <a:spcPct val="0"/>
                </a:spcBef>
                <a:buFontTx/>
                <a:buNone/>
              </a:pPr>
              <a:t>49</a:t>
            </a:fld>
            <a:endParaRPr lang="en-US" altLang="fr-FR" sz="1200">
              <a:solidFill>
                <a:srgbClr val="898989"/>
              </a:solidFill>
            </a:endParaRPr>
          </a:p>
        </p:txBody>
      </p:sp>
    </p:spTree>
    <p:extLst>
      <p:ext uri="{BB962C8B-B14F-4D97-AF65-F5344CB8AC3E}">
        <p14:creationId xmlns:p14="http://schemas.microsoft.com/office/powerpoint/2010/main" val="238935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latin typeface="Arial" panose="020B0604020202020204" pitchFamily="34" charset="0"/>
                <a:ea typeface="ＭＳ Ｐゴシック" pitchFamily="34" charset="-128"/>
                <a:cs typeface="Arial" panose="020B0604020202020204" pitchFamily="34" charset="0"/>
              </a:rPr>
              <a:t>Defining Cybercrime</a:t>
            </a:r>
            <a:endParaRPr lang="en-GB" sz="3200" dirty="0">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en-GB" sz="2200" b="1" dirty="0">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en-GB" sz="3600" i="1" dirty="0">
                <a:ea typeface="Verdana" panose="020B0604030504040204" pitchFamily="34" charset="0"/>
                <a:cs typeface="Arial" panose="020B0604020202020204" pitchFamily="34" charset="0"/>
              </a:rPr>
              <a:t>How would </a:t>
            </a:r>
            <a:r>
              <a:rPr lang="en-GB" sz="3600" b="1" i="1" dirty="0">
                <a:ea typeface="Verdana" panose="020B0604030504040204" pitchFamily="34" charset="0"/>
                <a:cs typeface="Arial" panose="020B0604020202020204" pitchFamily="34" charset="0"/>
              </a:rPr>
              <a:t>you</a:t>
            </a:r>
            <a:r>
              <a:rPr lang="en-GB" sz="3600" i="1" dirty="0">
                <a:ea typeface="Verdana" panose="020B0604030504040204" pitchFamily="34" charset="0"/>
                <a:cs typeface="Arial" panose="020B0604020202020204" pitchFamily="34" charset="0"/>
              </a:rPr>
              <a:t> define Cybercrime?</a:t>
            </a:r>
          </a:p>
        </p:txBody>
      </p:sp>
    </p:spTree>
    <p:extLst>
      <p:ext uri="{BB962C8B-B14F-4D97-AF65-F5344CB8AC3E}">
        <p14:creationId xmlns:p14="http://schemas.microsoft.com/office/powerpoint/2010/main" val="20909644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intentionally and without right: </a:t>
            </a:r>
          </a:p>
          <a:p>
            <a:pPr lvl="1" algn="just"/>
            <a:r>
              <a:rPr lang="en-US" sz="1600" dirty="0"/>
              <a:t>a the </a:t>
            </a:r>
            <a:r>
              <a:rPr lang="en-US" sz="1600" b="1" dirty="0">
                <a:solidFill>
                  <a:srgbClr val="FF0000"/>
                </a:solidFill>
              </a:rPr>
              <a:t>production</a:t>
            </a:r>
            <a:r>
              <a:rPr lang="en-US" sz="1600" dirty="0"/>
              <a:t>, </a:t>
            </a:r>
            <a:r>
              <a:rPr lang="en-US" sz="1600" b="1" dirty="0">
                <a:solidFill>
                  <a:srgbClr val="FF0000"/>
                </a:solidFill>
              </a:rPr>
              <a:t>sale</a:t>
            </a:r>
            <a:r>
              <a:rPr lang="en-US" sz="1600" dirty="0"/>
              <a:t>, </a:t>
            </a:r>
            <a:r>
              <a:rPr lang="en-US" sz="1600" b="1" dirty="0">
                <a:solidFill>
                  <a:srgbClr val="FF0000"/>
                </a:solidFill>
              </a:rPr>
              <a:t>procurement</a:t>
            </a:r>
            <a:r>
              <a:rPr lang="en-US" sz="1600" dirty="0"/>
              <a:t> </a:t>
            </a:r>
            <a:r>
              <a:rPr lang="en-US" sz="1600" b="1" dirty="0">
                <a:solidFill>
                  <a:srgbClr val="FF0000"/>
                </a:solidFill>
              </a:rPr>
              <a:t>for</a:t>
            </a:r>
            <a:r>
              <a:rPr lang="en-US" sz="1600" dirty="0"/>
              <a:t> </a:t>
            </a:r>
            <a:r>
              <a:rPr lang="en-US" sz="1600" b="1" dirty="0">
                <a:solidFill>
                  <a:srgbClr val="FF0000"/>
                </a:solidFill>
              </a:rPr>
              <a:t>use</a:t>
            </a:r>
            <a:r>
              <a:rPr lang="en-US" sz="1600" dirty="0"/>
              <a:t>, </a:t>
            </a:r>
            <a:r>
              <a:rPr lang="en-US" sz="1600" b="1" dirty="0">
                <a:solidFill>
                  <a:srgbClr val="FF0000"/>
                </a:solidFill>
              </a:rPr>
              <a:t>import</a:t>
            </a:r>
            <a:r>
              <a:rPr lang="en-US" sz="1600" dirty="0"/>
              <a:t>, </a:t>
            </a:r>
            <a:r>
              <a:rPr lang="en-US" sz="1600" b="1" dirty="0">
                <a:solidFill>
                  <a:srgbClr val="FF0000"/>
                </a:solidFill>
              </a:rPr>
              <a:t>distribution</a:t>
            </a:r>
            <a:r>
              <a:rPr lang="en-US" sz="1600" dirty="0"/>
              <a:t> or otherwise </a:t>
            </a:r>
            <a:r>
              <a:rPr lang="en-US" sz="1600" b="1" dirty="0">
                <a:solidFill>
                  <a:srgbClr val="FF0000"/>
                </a:solidFill>
              </a:rPr>
              <a:t>making available of</a:t>
            </a:r>
            <a:r>
              <a:rPr lang="en-US" sz="1600" dirty="0"/>
              <a:t>: </a:t>
            </a:r>
          </a:p>
          <a:p>
            <a:pPr lvl="2" algn="just"/>
            <a:r>
              <a:rPr lang="en-US" sz="1600" dirty="0"/>
              <a:t>i a device, including a computer program, designed or adapted primarily for the purpose of committing any of the offences established in accordance with Articles 2 through 5; </a:t>
            </a:r>
          </a:p>
          <a:p>
            <a:pPr lvl="2" algn="just"/>
            <a:r>
              <a:rPr lang="en-US" sz="1600" dirty="0"/>
              <a:t>ii a computer password, access code, or similar data by which the whole or any part of a computer system is capable of being accessed, with intent that it be used for the purpose of committing any of the offences established in Articles 2 through 5; and </a:t>
            </a:r>
          </a:p>
        </p:txBody>
      </p:sp>
      <p:sp>
        <p:nvSpPr>
          <p:cNvPr id="6" name="Rectangle 5">
            <a:extLst>
              <a:ext uri="{FF2B5EF4-FFF2-40B4-BE49-F238E27FC236}">
                <a16:creationId xmlns:a16="http://schemas.microsoft.com/office/drawing/2014/main" id="{524B6456-681F-2F44-A01A-AD3514E81BD2}"/>
              </a:ext>
            </a:extLst>
          </p:cNvPr>
          <p:cNvSpPr/>
          <p:nvPr/>
        </p:nvSpPr>
        <p:spPr>
          <a:xfrm>
            <a:off x="4720280" y="1287212"/>
            <a:ext cx="4302175" cy="4832092"/>
          </a:xfrm>
          <a:prstGeom prst="rect">
            <a:avLst/>
          </a:prstGeom>
        </p:spPr>
        <p:txBody>
          <a:bodyPr wrap="square">
            <a:spAutoFit/>
          </a:bodyPr>
          <a:lstStyle/>
          <a:p>
            <a:pPr marL="342900" indent="-342900" algn="just">
              <a:buFont typeface="Wingdings" pitchFamily="2" charset="2"/>
              <a:buChar char="ü"/>
            </a:pPr>
            <a:r>
              <a:rPr lang="en-US" sz="2200" dirty="0" err="1"/>
              <a:t>Criminalisation</a:t>
            </a:r>
            <a:r>
              <a:rPr lang="en-US" sz="2200" dirty="0"/>
              <a:t> of: </a:t>
            </a:r>
          </a:p>
          <a:p>
            <a:pPr marL="800100" lvl="1" indent="-342900" algn="just">
              <a:buFont typeface="Wingdings" pitchFamily="2" charset="2"/>
              <a:buChar char="ü"/>
            </a:pPr>
            <a:r>
              <a:rPr lang="en-US" sz="2200" dirty="0"/>
              <a:t>Production</a:t>
            </a:r>
          </a:p>
          <a:p>
            <a:pPr marL="800100" lvl="1" indent="-342900" algn="just">
              <a:buFont typeface="Wingdings" pitchFamily="2" charset="2"/>
              <a:buChar char="ü"/>
            </a:pPr>
            <a:r>
              <a:rPr lang="en-US" sz="2200" dirty="0"/>
              <a:t>Sale</a:t>
            </a:r>
          </a:p>
          <a:p>
            <a:pPr marL="800100" lvl="1" indent="-342900" algn="just">
              <a:buFont typeface="Wingdings" pitchFamily="2" charset="2"/>
              <a:buChar char="ü"/>
            </a:pPr>
            <a:r>
              <a:rPr lang="en-US" sz="2200" dirty="0"/>
              <a:t>Procurement for use</a:t>
            </a:r>
          </a:p>
          <a:p>
            <a:pPr marL="800100" lvl="1" indent="-342900" algn="just">
              <a:buFont typeface="Wingdings" pitchFamily="2" charset="2"/>
              <a:buChar char="ü"/>
            </a:pPr>
            <a:r>
              <a:rPr lang="en-US" sz="2200" dirty="0"/>
              <a:t>Import</a:t>
            </a:r>
          </a:p>
          <a:p>
            <a:pPr marL="800100" lvl="1" indent="-342900" algn="just">
              <a:buFont typeface="Wingdings" pitchFamily="2" charset="2"/>
              <a:buChar char="ü"/>
            </a:pPr>
            <a:r>
              <a:rPr lang="en-US" sz="2200" dirty="0"/>
              <a:t>Distribution (active act of forwarding to others)</a:t>
            </a:r>
          </a:p>
          <a:p>
            <a:pPr marL="800100" lvl="1" indent="-342900" algn="just">
              <a:buFont typeface="Wingdings" pitchFamily="2" charset="2"/>
              <a:buChar char="ü"/>
            </a:pPr>
            <a:r>
              <a:rPr lang="en-US" sz="2200" dirty="0"/>
              <a:t>Making available of (placing for the use of others, and includes creation or compilation of online hyperlinks in order to facilitate access to such devices/ passwords)</a:t>
            </a:r>
          </a:p>
        </p:txBody>
      </p:sp>
    </p:spTree>
    <p:extLst>
      <p:ext uri="{BB962C8B-B14F-4D97-AF65-F5344CB8AC3E}">
        <p14:creationId xmlns:p14="http://schemas.microsoft.com/office/powerpoint/2010/main" val="29275383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intentionally and without right: </a:t>
            </a:r>
          </a:p>
          <a:p>
            <a:pPr lvl="1" algn="just"/>
            <a:r>
              <a:rPr lang="en-US" sz="1600" dirty="0"/>
              <a:t>a the production, sale, procurement for use, import, distribution or otherwise making available of: </a:t>
            </a:r>
          </a:p>
          <a:p>
            <a:pPr lvl="2" algn="just"/>
            <a:r>
              <a:rPr lang="en-US" sz="1600" dirty="0"/>
              <a:t>i a </a:t>
            </a:r>
            <a:r>
              <a:rPr lang="en-US" sz="1600" b="1" dirty="0">
                <a:solidFill>
                  <a:srgbClr val="FF0000"/>
                </a:solidFill>
              </a:rPr>
              <a:t>device</a:t>
            </a:r>
            <a:r>
              <a:rPr lang="en-US" sz="1600" dirty="0"/>
              <a:t>, including a </a:t>
            </a:r>
            <a:r>
              <a:rPr lang="en-US" sz="1600" b="1" dirty="0">
                <a:solidFill>
                  <a:srgbClr val="FF0000"/>
                </a:solidFill>
              </a:rPr>
              <a:t>computer program</a:t>
            </a:r>
            <a:r>
              <a:rPr lang="en-US" sz="1600" dirty="0"/>
              <a:t>, designed or adapted primarily for the purpose of committing any of the offences established in accordance with Articles 2 through 5; </a:t>
            </a:r>
          </a:p>
          <a:p>
            <a:pPr lvl="2" algn="just"/>
            <a:r>
              <a:rPr lang="en-US" sz="1600" dirty="0"/>
              <a:t>ii a computer password, access code, or similar data by which the whole or any part of a computer system is capable of being accessed, with intent that it be used for the purpose of committing any of the offences established in Articles 2 through 5; and </a:t>
            </a:r>
          </a:p>
        </p:txBody>
      </p:sp>
      <p:sp>
        <p:nvSpPr>
          <p:cNvPr id="6" name="Rectangle 5">
            <a:extLst>
              <a:ext uri="{FF2B5EF4-FFF2-40B4-BE49-F238E27FC236}">
                <a16:creationId xmlns:a16="http://schemas.microsoft.com/office/drawing/2014/main" id="{524B6456-681F-2F44-A01A-AD3514E81BD2}"/>
              </a:ext>
            </a:extLst>
          </p:cNvPr>
          <p:cNvSpPr/>
          <p:nvPr/>
        </p:nvSpPr>
        <p:spPr>
          <a:xfrm>
            <a:off x="4720280" y="1287212"/>
            <a:ext cx="4302175" cy="2800767"/>
          </a:xfrm>
          <a:prstGeom prst="rect">
            <a:avLst/>
          </a:prstGeom>
        </p:spPr>
        <p:txBody>
          <a:bodyPr wrap="square">
            <a:spAutoFit/>
          </a:bodyPr>
          <a:lstStyle/>
          <a:p>
            <a:pPr marL="342900" indent="-342900" algn="just">
              <a:buFont typeface="Wingdings" pitchFamily="2" charset="2"/>
              <a:buChar char="ü"/>
            </a:pPr>
            <a:r>
              <a:rPr lang="en-US" sz="2200" dirty="0"/>
              <a:t>The scope of this offence relates to devices and computer programs</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It would include virus programs and programs designed or adapted to gain access to computer systems</a:t>
            </a:r>
          </a:p>
        </p:txBody>
      </p:sp>
    </p:spTree>
    <p:extLst>
      <p:ext uri="{BB962C8B-B14F-4D97-AF65-F5344CB8AC3E}">
        <p14:creationId xmlns:p14="http://schemas.microsoft.com/office/powerpoint/2010/main" val="18321165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intentionally and without right: </a:t>
            </a:r>
          </a:p>
          <a:p>
            <a:pPr lvl="1" algn="just"/>
            <a:r>
              <a:rPr lang="en-US" sz="1600" dirty="0"/>
              <a:t>a the production, sale, procurement for use, import, distribution or otherwise making available of: </a:t>
            </a:r>
          </a:p>
          <a:p>
            <a:pPr lvl="2" algn="just"/>
            <a:r>
              <a:rPr lang="en-US" sz="1600" dirty="0"/>
              <a:t>i a device, including a computer program, </a:t>
            </a:r>
            <a:r>
              <a:rPr lang="en-US" sz="1600" b="1" dirty="0">
                <a:solidFill>
                  <a:srgbClr val="FF0000"/>
                </a:solidFill>
              </a:rPr>
              <a:t>designed or adapted primarily </a:t>
            </a:r>
            <a:r>
              <a:rPr lang="en-US" sz="1600" dirty="0"/>
              <a:t>for the purpose of committing any of the offences established in accordance with Articles 2 through 5; </a:t>
            </a:r>
          </a:p>
          <a:p>
            <a:pPr lvl="2" algn="just"/>
            <a:r>
              <a:rPr lang="en-US" sz="1600" dirty="0"/>
              <a:t>ii a computer password, access code, or similar data by which the whole or any part of a computer system is capable of being accessed, with intent that it be used for the purpose of committing any of the offences established in Articles 2 through 5; and </a:t>
            </a:r>
          </a:p>
        </p:txBody>
      </p:sp>
      <p:sp>
        <p:nvSpPr>
          <p:cNvPr id="6" name="Rectangle 5">
            <a:extLst>
              <a:ext uri="{FF2B5EF4-FFF2-40B4-BE49-F238E27FC236}">
                <a16:creationId xmlns:a16="http://schemas.microsoft.com/office/drawing/2014/main" id="{524B6456-681F-2F44-A01A-AD3514E81BD2}"/>
              </a:ext>
            </a:extLst>
          </p:cNvPr>
          <p:cNvSpPr/>
          <p:nvPr/>
        </p:nvSpPr>
        <p:spPr>
          <a:xfrm>
            <a:off x="4752300" y="965225"/>
            <a:ext cx="4265105" cy="5940088"/>
          </a:xfrm>
          <a:prstGeom prst="rect">
            <a:avLst/>
          </a:prstGeom>
        </p:spPr>
        <p:txBody>
          <a:bodyPr wrap="square">
            <a:spAutoFit/>
          </a:bodyPr>
          <a:lstStyle/>
          <a:p>
            <a:pPr marL="342900" indent="-342900" algn="just">
              <a:buFont typeface="Wingdings" pitchFamily="2" charset="2"/>
              <a:buChar char="ü"/>
            </a:pPr>
            <a:r>
              <a:rPr lang="en-US" sz="1900" dirty="0"/>
              <a:t>Budapest Convention requires that device be designed or adapted primarily (but not solely) for the commission of an offence corresponding to an offence under Article 2-5 </a:t>
            </a:r>
          </a:p>
          <a:p>
            <a:pPr marL="342900" indent="-342900" algn="just">
              <a:buFont typeface="Wingdings" pitchFamily="2" charset="2"/>
              <a:buChar char="ü"/>
            </a:pPr>
            <a:endParaRPr lang="en-US" sz="1900" dirty="0"/>
          </a:p>
          <a:p>
            <a:pPr marL="342900" indent="-342900" algn="just">
              <a:buFont typeface="Wingdings" pitchFamily="2" charset="2"/>
              <a:buChar char="ü"/>
            </a:pPr>
            <a:r>
              <a:rPr lang="en-US" sz="1900" dirty="0"/>
              <a:t>This provision seeks to strike a balance between: </a:t>
            </a:r>
          </a:p>
          <a:p>
            <a:pPr marL="800100" lvl="1" indent="-342900" algn="just">
              <a:buFont typeface="Wingdings" pitchFamily="2" charset="2"/>
              <a:buChar char="ü"/>
            </a:pPr>
            <a:r>
              <a:rPr lang="en-US" sz="1900" dirty="0"/>
              <a:t>Excluding dual-use devices (which would have been too narrow and difficult to prove) and</a:t>
            </a:r>
          </a:p>
          <a:p>
            <a:pPr marL="800100" lvl="1" indent="-342900" algn="just">
              <a:buFont typeface="Wingdings" pitchFamily="2" charset="2"/>
              <a:buChar char="ü"/>
            </a:pPr>
            <a:r>
              <a:rPr lang="en-US" sz="1900" dirty="0"/>
              <a:t>Including dual-use devices (which would have resulted in over-</a:t>
            </a:r>
            <a:r>
              <a:rPr lang="en-US" sz="1900" dirty="0" err="1"/>
              <a:t>criminalisation</a:t>
            </a:r>
            <a:r>
              <a:rPr lang="en-US" sz="1900" dirty="0"/>
              <a:t> by including all devices even if legally produced and distributed)</a:t>
            </a:r>
          </a:p>
          <a:p>
            <a:pPr marL="342900" indent="-342900" algn="just">
              <a:buFont typeface="Wingdings" pitchFamily="2" charset="2"/>
              <a:buChar char="ü"/>
            </a:pPr>
            <a:endParaRPr lang="en-US" sz="1900" dirty="0"/>
          </a:p>
        </p:txBody>
      </p:sp>
    </p:spTree>
    <p:extLst>
      <p:ext uri="{BB962C8B-B14F-4D97-AF65-F5344CB8AC3E}">
        <p14:creationId xmlns:p14="http://schemas.microsoft.com/office/powerpoint/2010/main" val="3842222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intentionally and without right: </a:t>
            </a:r>
          </a:p>
          <a:p>
            <a:pPr lvl="1" algn="just"/>
            <a:r>
              <a:rPr lang="en-US" sz="1600" dirty="0"/>
              <a:t>a the production, sale, procurement for use, import, distribution or otherwise making available of: </a:t>
            </a:r>
          </a:p>
          <a:p>
            <a:pPr lvl="2" algn="just"/>
            <a:r>
              <a:rPr lang="en-US" sz="1600" dirty="0"/>
              <a:t>i a device, including a computer program, designed or adapted primarily for the purpose of committing any of the offences established in accordance with Articles 2 through 5; </a:t>
            </a:r>
          </a:p>
          <a:p>
            <a:pPr lvl="2" algn="just"/>
            <a:r>
              <a:rPr lang="en-US" sz="1600" dirty="0"/>
              <a:t>ii a </a:t>
            </a:r>
            <a:r>
              <a:rPr lang="en-US" sz="1600" b="1" dirty="0">
                <a:solidFill>
                  <a:srgbClr val="FF0000"/>
                </a:solidFill>
              </a:rPr>
              <a:t>computer password</a:t>
            </a:r>
            <a:r>
              <a:rPr lang="en-US" sz="1600" dirty="0"/>
              <a:t>, </a:t>
            </a:r>
            <a:r>
              <a:rPr lang="en-US" sz="1600" b="1" dirty="0">
                <a:solidFill>
                  <a:srgbClr val="FF0000"/>
                </a:solidFill>
              </a:rPr>
              <a:t>access code</a:t>
            </a:r>
            <a:r>
              <a:rPr lang="en-US" sz="1600" dirty="0"/>
              <a:t>, </a:t>
            </a:r>
            <a:r>
              <a:rPr lang="en-US" sz="1600" b="1" dirty="0">
                <a:solidFill>
                  <a:srgbClr val="FF0000"/>
                </a:solidFill>
              </a:rPr>
              <a:t>or similar data</a:t>
            </a:r>
            <a:r>
              <a:rPr lang="en-US" sz="1600" dirty="0"/>
              <a:t> by which the whole or any part of a computer system is capable of being accessed, with intent that it </a:t>
            </a:r>
            <a:r>
              <a:rPr lang="en-US" sz="1600" b="1" dirty="0">
                <a:solidFill>
                  <a:srgbClr val="FF0000"/>
                </a:solidFill>
              </a:rPr>
              <a:t>be used for the purpose of committing any of the offences established in Articles 2 through 5;</a:t>
            </a:r>
            <a:r>
              <a:rPr lang="en-US" sz="1600" dirty="0"/>
              <a:t> and </a:t>
            </a:r>
          </a:p>
        </p:txBody>
      </p:sp>
      <p:sp>
        <p:nvSpPr>
          <p:cNvPr id="6" name="Rectangle 5">
            <a:extLst>
              <a:ext uri="{FF2B5EF4-FFF2-40B4-BE49-F238E27FC236}">
                <a16:creationId xmlns:a16="http://schemas.microsoft.com/office/drawing/2014/main" id="{524B6456-681F-2F44-A01A-AD3514E81BD2}"/>
              </a:ext>
            </a:extLst>
          </p:cNvPr>
          <p:cNvSpPr/>
          <p:nvPr/>
        </p:nvSpPr>
        <p:spPr>
          <a:xfrm>
            <a:off x="4769708" y="1287212"/>
            <a:ext cx="4252748" cy="4154984"/>
          </a:xfrm>
          <a:prstGeom prst="rect">
            <a:avLst/>
          </a:prstGeom>
        </p:spPr>
        <p:txBody>
          <a:bodyPr wrap="square">
            <a:spAutoFit/>
          </a:bodyPr>
          <a:lstStyle/>
          <a:p>
            <a:pPr marL="342900" indent="-342900" algn="just">
              <a:buFont typeface="Wingdings" pitchFamily="2" charset="2"/>
              <a:buChar char="ü"/>
            </a:pPr>
            <a:r>
              <a:rPr lang="en-US" sz="2200" dirty="0" err="1"/>
              <a:t>Criminalisation</a:t>
            </a:r>
            <a:r>
              <a:rPr lang="en-US" sz="2200" dirty="0"/>
              <a:t> of: </a:t>
            </a:r>
          </a:p>
          <a:p>
            <a:pPr marL="800100" lvl="1" indent="-342900" algn="just">
              <a:buFont typeface="Wingdings" pitchFamily="2" charset="2"/>
              <a:buChar char="ü"/>
            </a:pPr>
            <a:r>
              <a:rPr lang="en-US" sz="2200" dirty="0"/>
              <a:t>Production</a:t>
            </a:r>
          </a:p>
          <a:p>
            <a:pPr marL="800100" lvl="1" indent="-342900" algn="just">
              <a:buFont typeface="Wingdings" pitchFamily="2" charset="2"/>
              <a:buChar char="ü"/>
            </a:pPr>
            <a:r>
              <a:rPr lang="en-US" sz="2200" dirty="0"/>
              <a:t>Sale</a:t>
            </a:r>
          </a:p>
          <a:p>
            <a:pPr marL="800100" lvl="1" indent="-342900" algn="just">
              <a:buFont typeface="Wingdings" pitchFamily="2" charset="2"/>
              <a:buChar char="ü"/>
            </a:pPr>
            <a:r>
              <a:rPr lang="en-US" sz="2200" dirty="0"/>
              <a:t>Procurement for use</a:t>
            </a:r>
          </a:p>
          <a:p>
            <a:pPr marL="800100" lvl="1" indent="-342900" algn="just">
              <a:buFont typeface="Wingdings" pitchFamily="2" charset="2"/>
              <a:buChar char="ü"/>
            </a:pPr>
            <a:r>
              <a:rPr lang="en-US" sz="2200" dirty="0"/>
              <a:t>Import</a:t>
            </a:r>
          </a:p>
          <a:p>
            <a:pPr marL="800100" lvl="1" indent="-342900" algn="just">
              <a:buFont typeface="Wingdings" pitchFamily="2" charset="2"/>
              <a:buChar char="ü"/>
            </a:pPr>
            <a:r>
              <a:rPr lang="en-US" sz="2200" dirty="0"/>
              <a:t>Distribution</a:t>
            </a:r>
          </a:p>
          <a:p>
            <a:pPr marL="800100" lvl="1" indent="-342900" algn="just">
              <a:buFont typeface="Wingdings" pitchFamily="2" charset="2"/>
              <a:buChar char="ü"/>
            </a:pPr>
            <a:r>
              <a:rPr lang="en-US" sz="2200" dirty="0"/>
              <a:t>Making available of</a:t>
            </a:r>
          </a:p>
          <a:p>
            <a:pPr lvl="1" algn="just"/>
            <a:r>
              <a:rPr lang="en-US" sz="2200" dirty="0"/>
              <a:t>a computer password, access code or similar data by which the whole or any part of a computer system is capable of being accessed.</a:t>
            </a:r>
          </a:p>
        </p:txBody>
      </p:sp>
    </p:spTree>
    <p:extLst>
      <p:ext uri="{BB962C8B-B14F-4D97-AF65-F5344CB8AC3E}">
        <p14:creationId xmlns:p14="http://schemas.microsoft.com/office/powerpoint/2010/main" val="4798925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78450"/>
          </a:xfrm>
          <a:prstGeom prst="rect">
            <a:avLst/>
          </a:prstGeom>
        </p:spPr>
        <p:txBody>
          <a:bodyPr wrap="square">
            <a:spAutoFit/>
          </a:bodyPr>
          <a:lstStyle/>
          <a:p>
            <a:pPr lvl="1" algn="just"/>
            <a:r>
              <a:rPr lang="en-US" sz="1550" dirty="0"/>
              <a:t>b the </a:t>
            </a:r>
            <a:r>
              <a:rPr lang="en-US" sz="1550" b="1" dirty="0">
                <a:solidFill>
                  <a:srgbClr val="FF0000"/>
                </a:solidFill>
              </a:rPr>
              <a:t>possession</a:t>
            </a:r>
            <a:r>
              <a:rPr lang="en-US" sz="1550" dirty="0"/>
              <a:t> of an item referred to in paragraphs </a:t>
            </a:r>
            <a:r>
              <a:rPr lang="en-US" sz="1550" dirty="0" err="1"/>
              <a:t>a.i</a:t>
            </a:r>
            <a:r>
              <a:rPr lang="en-US" sz="1550" dirty="0"/>
              <a:t> or ii above, </a:t>
            </a:r>
            <a:r>
              <a:rPr lang="en-US" sz="1550" b="1" dirty="0">
                <a:solidFill>
                  <a:srgbClr val="FF0000"/>
                </a:solidFill>
              </a:rPr>
              <a:t>with intent that it be used for the purpose of committing any of the offences established in Articles 2 through 5</a:t>
            </a:r>
            <a:r>
              <a:rPr lang="en-US" sz="1550" dirty="0"/>
              <a:t>. A Party may require by law that a </a:t>
            </a:r>
            <a:r>
              <a:rPr lang="en-US" sz="1550" b="1" dirty="0">
                <a:solidFill>
                  <a:srgbClr val="FF0000"/>
                </a:solidFill>
              </a:rPr>
              <a:t>number of such items </a:t>
            </a:r>
            <a:r>
              <a:rPr lang="en-US" sz="1550" dirty="0"/>
              <a:t>be possessed before criminal liability attaches. </a:t>
            </a:r>
          </a:p>
          <a:p>
            <a:pPr marL="285750" indent="-285750" algn="just">
              <a:buFont typeface="Wingdings" panose="05000000000000000000" pitchFamily="2" charset="2"/>
              <a:buChar char="Ø"/>
            </a:pPr>
            <a:r>
              <a:rPr lang="en-US" sz="1550" dirty="0"/>
              <a:t>2 This article shall not be interpreted as imposing criminal liability where the production, sale, procurement for use, import, distribution or otherwise making available or possession referred to in paragraph 1 of this article is not for the purpose of committing an offence established in accordance with Articles 2 through 5 of this Convention, such as for the </a:t>
            </a:r>
            <a:r>
              <a:rPr lang="en-US" sz="1550" dirty="0" err="1"/>
              <a:t>authorised</a:t>
            </a:r>
            <a:r>
              <a:rPr lang="en-US" sz="1550" dirty="0"/>
              <a:t> testing or protection of a computer system. </a:t>
            </a:r>
          </a:p>
          <a:p>
            <a:pPr marL="285750" indent="-285750" algn="just">
              <a:buFont typeface="Wingdings" panose="05000000000000000000" pitchFamily="2" charset="2"/>
              <a:buChar char="Ø"/>
            </a:pPr>
            <a:r>
              <a:rPr lang="en-US" sz="1550" dirty="0"/>
              <a:t>3Each Party may reserve the right not to apply paragraph 1 of this article, provided that the reservation does not concern the sale, distribution or otherwise making available of the items referred to in paragraph 1 </a:t>
            </a:r>
            <a:r>
              <a:rPr lang="en-US" sz="1550" dirty="0" err="1"/>
              <a:t>a.ii</a:t>
            </a:r>
            <a:r>
              <a:rPr lang="en-US" sz="1550" dirty="0"/>
              <a:t> of this article.</a:t>
            </a:r>
            <a:endParaRPr lang="en-GB" sz="1550" dirty="0"/>
          </a:p>
        </p:txBody>
      </p:sp>
      <p:sp>
        <p:nvSpPr>
          <p:cNvPr id="6" name="Rectangle 5">
            <a:extLst>
              <a:ext uri="{FF2B5EF4-FFF2-40B4-BE49-F238E27FC236}">
                <a16:creationId xmlns:a16="http://schemas.microsoft.com/office/drawing/2014/main" id="{524B6456-681F-2F44-A01A-AD3514E81BD2}"/>
              </a:ext>
            </a:extLst>
          </p:cNvPr>
          <p:cNvSpPr/>
          <p:nvPr/>
        </p:nvSpPr>
        <p:spPr>
          <a:xfrm>
            <a:off x="4769708" y="1287212"/>
            <a:ext cx="4252748" cy="3139321"/>
          </a:xfrm>
          <a:prstGeom prst="rect">
            <a:avLst/>
          </a:prstGeom>
        </p:spPr>
        <p:txBody>
          <a:bodyPr wrap="square">
            <a:spAutoFit/>
          </a:bodyPr>
          <a:lstStyle/>
          <a:p>
            <a:pPr marL="342900" indent="-342900" algn="just">
              <a:buFont typeface="Wingdings" pitchFamily="2" charset="2"/>
              <a:buChar char="ü"/>
            </a:pPr>
            <a:r>
              <a:rPr lang="en-US" sz="2200" dirty="0"/>
              <a:t>Possession of devices or passwords with intent to commit an offence corresponding to Article 2-5 of Budapest Convention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This could apply to possession of a certain minimum number</a:t>
            </a:r>
          </a:p>
        </p:txBody>
      </p:sp>
    </p:spTree>
    <p:extLst>
      <p:ext uri="{BB962C8B-B14F-4D97-AF65-F5344CB8AC3E}">
        <p14:creationId xmlns:p14="http://schemas.microsoft.com/office/powerpoint/2010/main" val="24740817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6 – Misuse of Devices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45405" cy="5578450"/>
          </a:xfrm>
          <a:prstGeom prst="rect">
            <a:avLst/>
          </a:prstGeom>
        </p:spPr>
        <p:txBody>
          <a:bodyPr wrap="square">
            <a:spAutoFit/>
          </a:bodyPr>
          <a:lstStyle/>
          <a:p>
            <a:pPr lvl="1" algn="just"/>
            <a:r>
              <a:rPr lang="en-US" sz="1550" dirty="0"/>
              <a:t>b the possession of an item referred to in paragraphs </a:t>
            </a:r>
            <a:r>
              <a:rPr lang="en-US" sz="1550" dirty="0" err="1"/>
              <a:t>a.i</a:t>
            </a:r>
            <a:r>
              <a:rPr lang="en-US" sz="1550" dirty="0"/>
              <a:t> or ii above, with intent that it be used for the purpose of committing any of the offences established in Articles 2 through 5. A Party may require by law that a number of such items be possessed before criminal liability attaches. </a:t>
            </a:r>
          </a:p>
          <a:p>
            <a:pPr marL="285750" indent="-285750" algn="just">
              <a:buFont typeface="Wingdings" panose="05000000000000000000" pitchFamily="2" charset="2"/>
              <a:buChar char="Ø"/>
            </a:pPr>
            <a:r>
              <a:rPr lang="en-US" sz="1550" dirty="0"/>
              <a:t>2 This article shall not be interpreted as imposing criminal liability where the production, sale, procurement for use, import, distribution or otherwise making available or possession referred to in paragraph 1 of this article is </a:t>
            </a:r>
            <a:r>
              <a:rPr lang="en-US" sz="1550" b="1" dirty="0">
                <a:solidFill>
                  <a:srgbClr val="FF0000"/>
                </a:solidFill>
              </a:rPr>
              <a:t>not for the purpose of committing an offence </a:t>
            </a:r>
            <a:r>
              <a:rPr lang="en-US" sz="1550" dirty="0"/>
              <a:t>established in accordance with Articles 2 through 5 of this Convention, such as for the </a:t>
            </a:r>
            <a:r>
              <a:rPr lang="en-US" sz="1550" b="1" dirty="0" err="1">
                <a:solidFill>
                  <a:srgbClr val="FF0000"/>
                </a:solidFill>
              </a:rPr>
              <a:t>authorised</a:t>
            </a:r>
            <a:r>
              <a:rPr lang="en-US" sz="1550" b="1" dirty="0">
                <a:solidFill>
                  <a:srgbClr val="FF0000"/>
                </a:solidFill>
              </a:rPr>
              <a:t> testing or protection</a:t>
            </a:r>
            <a:r>
              <a:rPr lang="en-US" sz="1550" dirty="0"/>
              <a:t> of a computer system. </a:t>
            </a:r>
          </a:p>
          <a:p>
            <a:pPr marL="285750" indent="-285750" algn="just">
              <a:buFont typeface="Wingdings" panose="05000000000000000000" pitchFamily="2" charset="2"/>
              <a:buChar char="Ø"/>
            </a:pPr>
            <a:r>
              <a:rPr lang="en-US" sz="1550" dirty="0"/>
              <a:t>3Each Party may reserve the right not to apply paragraph 1 of this article, provided that the reservation does not concern the sale, distribution or otherwise making available of the items referred to in paragraph 1 </a:t>
            </a:r>
            <a:r>
              <a:rPr lang="en-US" sz="1550" dirty="0" err="1"/>
              <a:t>a.ii</a:t>
            </a:r>
            <a:r>
              <a:rPr lang="en-US" sz="1550" dirty="0"/>
              <a:t> of this article.</a:t>
            </a:r>
            <a:endParaRPr lang="en-GB" sz="1550" dirty="0"/>
          </a:p>
        </p:txBody>
      </p:sp>
      <p:sp>
        <p:nvSpPr>
          <p:cNvPr id="6" name="Rectangle 5">
            <a:extLst>
              <a:ext uri="{FF2B5EF4-FFF2-40B4-BE49-F238E27FC236}">
                <a16:creationId xmlns:a16="http://schemas.microsoft.com/office/drawing/2014/main" id="{524B6456-681F-2F44-A01A-AD3514E81BD2}"/>
              </a:ext>
            </a:extLst>
          </p:cNvPr>
          <p:cNvSpPr/>
          <p:nvPr/>
        </p:nvSpPr>
        <p:spPr>
          <a:xfrm>
            <a:off x="4769708" y="1287212"/>
            <a:ext cx="4252748" cy="3816429"/>
          </a:xfrm>
          <a:prstGeom prst="rect">
            <a:avLst/>
          </a:prstGeom>
        </p:spPr>
        <p:txBody>
          <a:bodyPr wrap="square">
            <a:spAutoFit/>
          </a:bodyPr>
          <a:lstStyle/>
          <a:p>
            <a:pPr marL="342900" indent="-342900" algn="just">
              <a:buFont typeface="Wingdings" pitchFamily="2" charset="2"/>
              <a:buChar char="ü"/>
            </a:pPr>
            <a:r>
              <a:rPr lang="en-US" sz="2200" dirty="0"/>
              <a:t>Conduct only constitutes an offence if it is done for the purpose of committing an offence established in accordance with Article 2-5 of the Budapest Convention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Conduct undertaken for the </a:t>
            </a:r>
            <a:r>
              <a:rPr lang="en-US" sz="2200" dirty="0" err="1"/>
              <a:t>Authorised</a:t>
            </a:r>
            <a:r>
              <a:rPr lang="en-US" sz="2200" dirty="0"/>
              <a:t> testing or protection of a computer system</a:t>
            </a:r>
          </a:p>
        </p:txBody>
      </p:sp>
    </p:spTree>
    <p:extLst>
      <p:ext uri="{BB962C8B-B14F-4D97-AF65-F5344CB8AC3E}">
        <p14:creationId xmlns:p14="http://schemas.microsoft.com/office/powerpoint/2010/main" val="20189604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a:extLst>
              <a:ext uri="{FF2B5EF4-FFF2-40B4-BE49-F238E27FC236}">
                <a16:creationId xmlns:a16="http://schemas.microsoft.com/office/drawing/2014/main" id="{3035F0EF-A7AE-4832-9845-FFD77FBF9D5B}"/>
              </a:ext>
            </a:extLst>
          </p:cNvPr>
          <p:cNvSpPr txBox="1">
            <a:spLocks/>
          </p:cNvSpPr>
          <p:nvPr/>
        </p:nvSpPr>
        <p:spPr>
          <a:xfrm>
            <a:off x="532469" y="1100138"/>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7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sz="2700" b="1" i="1" dirty="0">
                <a:cs typeface="Times New Roman" pitchFamily="18" charset="0"/>
              </a:rPr>
              <a:t>Computer-related Forgery</a:t>
            </a:r>
          </a:p>
          <a:p>
            <a:pPr marL="0" indent="0" algn="ctr" eaLnBrk="1" hangingPunct="1">
              <a:lnSpc>
                <a:spcPct val="90000"/>
              </a:lnSpc>
              <a:buFont typeface="Arial" panose="020B0604020202020204" pitchFamily="34" charset="0"/>
              <a:buNone/>
              <a:defRPr/>
            </a:pPr>
            <a:r>
              <a:rPr lang="en-GB" altLang="sr-Latn-RS" sz="2700" b="1" i="1" dirty="0">
                <a:cs typeface="Times New Roman" pitchFamily="18" charset="0"/>
              </a:rPr>
              <a:t>(Art. 7 – Budapest Convention)</a:t>
            </a:r>
          </a:p>
          <a:p>
            <a:pPr algn="ctr" eaLnBrk="1" hangingPunct="1">
              <a:lnSpc>
                <a:spcPct val="90000"/>
              </a:lnSpc>
              <a:defRPr/>
            </a:pPr>
            <a:endParaRPr lang="en-GB" altLang="fr-FR" sz="2700" i="1" dirty="0">
              <a:cs typeface="Times New Roman" pitchFamily="18" charset="0"/>
            </a:endParaRPr>
          </a:p>
          <a:p>
            <a:pPr algn="ctr" eaLnBrk="1" hangingPunct="1">
              <a:lnSpc>
                <a:spcPct val="90000"/>
              </a:lnSpc>
              <a:defRPr/>
            </a:pPr>
            <a:r>
              <a:rPr lang="en-GB" altLang="fr-FR" sz="2700" i="1" dirty="0">
                <a:cs typeface="Times New Roman" pitchFamily="18" charset="0"/>
              </a:rPr>
              <a:t>Creates parallel offence to forgery of tangible offences</a:t>
            </a:r>
          </a:p>
          <a:p>
            <a:pPr algn="ctr" eaLnBrk="1" hangingPunct="1">
              <a:lnSpc>
                <a:spcPct val="90000"/>
              </a:lnSpc>
              <a:defRPr/>
            </a:pPr>
            <a:endParaRPr lang="en-GB" altLang="fr-FR" sz="2700" i="1" dirty="0">
              <a:cs typeface="Times New Roman" pitchFamily="18" charset="0"/>
            </a:endParaRPr>
          </a:p>
          <a:p>
            <a:pPr algn="ctr" eaLnBrk="1" hangingPunct="1">
              <a:lnSpc>
                <a:spcPct val="90000"/>
              </a:lnSpc>
              <a:defRPr/>
            </a:pPr>
            <a:r>
              <a:rPr lang="en-GB" altLang="fr-FR" sz="2700" i="1" dirty="0">
                <a:cs typeface="Times New Roman" pitchFamily="18" charset="0"/>
              </a:rPr>
              <a:t>Gap in criminal law as traditional forgery usually requires visual readability of statements or declarations embodied in document</a:t>
            </a:r>
          </a:p>
          <a:p>
            <a:pPr algn="ctr" eaLnBrk="1" hangingPunct="1">
              <a:lnSpc>
                <a:spcPct val="90000"/>
              </a:lnSpc>
              <a:defRPr/>
            </a:pPr>
            <a:endParaRPr lang="en-GB" altLang="fr-FR" sz="2700" i="1" dirty="0">
              <a:cs typeface="Times New Roman" pitchFamily="18" charset="0"/>
            </a:endParaRPr>
          </a:p>
          <a:p>
            <a:pPr algn="ctr" eaLnBrk="1" hangingPunct="1">
              <a:lnSpc>
                <a:spcPct val="90000"/>
              </a:lnSpc>
              <a:defRPr/>
            </a:pPr>
            <a:r>
              <a:rPr lang="en-GB" altLang="fr-FR" sz="2700" i="1" dirty="0">
                <a:cs typeface="Times New Roman" pitchFamily="18" charset="0"/>
              </a:rPr>
              <a:t>Traditional forgery may not apply to electronic data </a:t>
            </a:r>
          </a:p>
        </p:txBody>
      </p:sp>
    </p:spTree>
    <p:extLst>
      <p:ext uri="{BB962C8B-B14F-4D97-AF65-F5344CB8AC3E}">
        <p14:creationId xmlns:p14="http://schemas.microsoft.com/office/powerpoint/2010/main" val="311398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a:t>
            </a:r>
            <a:r>
              <a:rPr lang="en-US" b="1" dirty="0">
                <a:solidFill>
                  <a:srgbClr val="FF0000"/>
                </a:solidFill>
              </a:rPr>
              <a:t>input</a:t>
            </a:r>
            <a:r>
              <a:rPr lang="en-US" dirty="0"/>
              <a:t>, </a:t>
            </a:r>
            <a:r>
              <a:rPr lang="en-US" b="1" dirty="0">
                <a:solidFill>
                  <a:srgbClr val="FF0000"/>
                </a:solidFill>
              </a:rPr>
              <a:t>alteration</a:t>
            </a:r>
            <a:r>
              <a:rPr lang="en-US" dirty="0"/>
              <a:t>, </a:t>
            </a:r>
            <a:r>
              <a:rPr lang="en-US" b="1" dirty="0">
                <a:solidFill>
                  <a:srgbClr val="FF0000"/>
                </a:solidFill>
              </a:rPr>
              <a:t>deletion</a:t>
            </a:r>
            <a:r>
              <a:rPr lang="en-US" dirty="0"/>
              <a:t>, or </a:t>
            </a:r>
            <a:r>
              <a:rPr lang="en-US" b="1" dirty="0">
                <a:solidFill>
                  <a:srgbClr val="FF0000"/>
                </a:solidFill>
              </a:rPr>
              <a:t>suppression</a:t>
            </a:r>
            <a:r>
              <a:rPr lang="en-US" dirty="0"/>
              <a:t> of computer data, resulting in inauthentic data with the intent that it be considered or acted upon for legal purposes as if it were authentic, regardless whether or not the data is directly readable and intelligible. A Party may require an intent to defraud, or similar dishonest intent, before criminal liability attaches.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541991" cy="4154984"/>
          </a:xfrm>
          <a:prstGeom prst="rect">
            <a:avLst/>
          </a:prstGeom>
        </p:spPr>
        <p:txBody>
          <a:bodyPr wrap="square">
            <a:spAutoFit/>
          </a:bodyPr>
          <a:lstStyle/>
          <a:p>
            <a:pPr marL="342900" indent="-342900" algn="just">
              <a:buFont typeface="Wingdings" pitchFamily="2" charset="2"/>
              <a:buChar char="ü"/>
            </a:pPr>
            <a:r>
              <a:rPr lang="en-US" sz="2200" dirty="0"/>
              <a:t>The scope of this offence is limited to the falsification of documents by: </a:t>
            </a:r>
          </a:p>
          <a:p>
            <a:pPr marL="800100" lvl="1" indent="-342900" algn="just">
              <a:buFont typeface="Wingdings" pitchFamily="2" charset="2"/>
              <a:buChar char="ü"/>
            </a:pPr>
            <a:r>
              <a:rPr lang="en-US" sz="2200" dirty="0"/>
              <a:t>Input of correct or incorrect data</a:t>
            </a:r>
          </a:p>
          <a:p>
            <a:pPr marL="800100" lvl="1" indent="-342900" algn="just">
              <a:buFont typeface="Wingdings" pitchFamily="2" charset="2"/>
              <a:buChar char="ü"/>
            </a:pPr>
            <a:r>
              <a:rPr lang="en-US" sz="2200" dirty="0"/>
              <a:t>Subsequent alteration (modifications, variations, partial changes)</a:t>
            </a:r>
          </a:p>
          <a:p>
            <a:pPr marL="800100" lvl="1" indent="-342900" algn="just">
              <a:buFont typeface="Wingdings" pitchFamily="2" charset="2"/>
              <a:buChar char="ü"/>
            </a:pPr>
            <a:r>
              <a:rPr lang="en-US" sz="2200" dirty="0"/>
              <a:t>Deletion (removal of data from a data medium) </a:t>
            </a:r>
          </a:p>
          <a:p>
            <a:pPr marL="800100" lvl="1" indent="-342900" algn="just">
              <a:buFont typeface="Wingdings" pitchFamily="2" charset="2"/>
              <a:buChar char="ü"/>
            </a:pPr>
            <a:r>
              <a:rPr lang="en-US" sz="2200" dirty="0"/>
              <a:t>Suppression (holding back, concealment of data)</a:t>
            </a:r>
          </a:p>
        </p:txBody>
      </p:sp>
    </p:spTree>
    <p:extLst>
      <p:ext uri="{BB962C8B-B14F-4D97-AF65-F5344CB8AC3E}">
        <p14:creationId xmlns:p14="http://schemas.microsoft.com/office/powerpoint/2010/main" val="19871820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input, alteration, deletion, or suppression of computer data, resulting in </a:t>
            </a:r>
            <a:r>
              <a:rPr lang="en-US" b="1" dirty="0">
                <a:solidFill>
                  <a:srgbClr val="FF0000"/>
                </a:solidFill>
              </a:rPr>
              <a:t>inauthentic data</a:t>
            </a:r>
            <a:r>
              <a:rPr lang="en-US" dirty="0"/>
              <a:t> with the intent that it be considered or acted upon for legal purposes as if it were authentic, regardless whether or not the data is directly readable and intelligible. A Party may require an intent to defraud, or similar dishonest intent, before criminal liability attaches.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012012"/>
            <a:ext cx="4541991" cy="5586145"/>
          </a:xfrm>
          <a:prstGeom prst="rect">
            <a:avLst/>
          </a:prstGeom>
        </p:spPr>
        <p:txBody>
          <a:bodyPr wrap="square">
            <a:spAutoFit/>
          </a:bodyPr>
          <a:lstStyle/>
          <a:p>
            <a:pPr marL="342900" indent="-342900" algn="just">
              <a:buFont typeface="Wingdings" pitchFamily="2" charset="2"/>
              <a:buChar char="ü"/>
            </a:pPr>
            <a:r>
              <a:rPr lang="en-US" sz="2100" dirty="0"/>
              <a:t>Ordinarily, the term authenticity relates to:	</a:t>
            </a:r>
          </a:p>
          <a:p>
            <a:pPr marL="800100" lvl="1" indent="-342900" algn="just">
              <a:buFont typeface="Wingdings" pitchFamily="2" charset="2"/>
              <a:buChar char="ü"/>
            </a:pPr>
            <a:r>
              <a:rPr lang="en-US" sz="2100" dirty="0"/>
              <a:t>Authenticity as to the author of a document </a:t>
            </a:r>
          </a:p>
          <a:p>
            <a:pPr marL="800100" lvl="1" indent="-342900" algn="just">
              <a:buFont typeface="Wingdings" pitchFamily="2" charset="2"/>
              <a:buChar char="ü"/>
            </a:pPr>
            <a:r>
              <a:rPr lang="en-US" sz="2100" dirty="0"/>
              <a:t>Authenticity as to the truthfulness of the statement contained in the document</a:t>
            </a:r>
          </a:p>
          <a:p>
            <a:pPr marL="800100" lvl="1" indent="-342900" algn="just">
              <a:buFont typeface="Wingdings" pitchFamily="2" charset="2"/>
              <a:buChar char="ü"/>
            </a:pPr>
            <a:endParaRPr lang="en-US" sz="2100" dirty="0"/>
          </a:p>
          <a:p>
            <a:pPr marL="342900" indent="-342900" algn="just">
              <a:buFont typeface="Wingdings" pitchFamily="2" charset="2"/>
              <a:buChar char="ü"/>
            </a:pPr>
            <a:r>
              <a:rPr lang="en-US" sz="2100" dirty="0"/>
              <a:t>Authenticity in relation to data at a minimum refers to the issuer of the data (regardless of the correctness/veracity of its contents)</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Authenticity may also optionally relate to the genuineness of the data</a:t>
            </a:r>
          </a:p>
        </p:txBody>
      </p:sp>
    </p:spTree>
    <p:extLst>
      <p:ext uri="{BB962C8B-B14F-4D97-AF65-F5344CB8AC3E}">
        <p14:creationId xmlns:p14="http://schemas.microsoft.com/office/powerpoint/2010/main" val="39879835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a:t>
            </a:r>
            <a:r>
              <a:rPr lang="en-US" b="1" dirty="0">
                <a:solidFill>
                  <a:srgbClr val="FF0000"/>
                </a:solidFill>
              </a:rPr>
              <a:t>intent that it be considered or acted upon for legal purposes as if it were authentic</a:t>
            </a:r>
            <a:r>
              <a:rPr lang="en-US" dirty="0"/>
              <a:t>, regardless whether or not the data is directly readable and intelligible. A Party may require an intent to defraud, or similar dishonest intent, before criminal liability attaches.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541991" cy="2123658"/>
          </a:xfrm>
          <a:prstGeom prst="rect">
            <a:avLst/>
          </a:prstGeom>
        </p:spPr>
        <p:txBody>
          <a:bodyPr wrap="square">
            <a:spAutoFit/>
          </a:bodyPr>
          <a:lstStyle/>
          <a:p>
            <a:pPr marL="342900" indent="-342900" algn="just">
              <a:buFont typeface="Wingdings" pitchFamily="2" charset="2"/>
              <a:buChar char="ü"/>
            </a:pPr>
            <a:r>
              <a:rPr lang="en-US" sz="2200" dirty="0"/>
              <a:t>Additional intent requirement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“for legal purposes” includes legal transactions and documents which are legally relevant </a:t>
            </a:r>
          </a:p>
        </p:txBody>
      </p:sp>
    </p:spTree>
    <p:extLst>
      <p:ext uri="{BB962C8B-B14F-4D97-AF65-F5344CB8AC3E}">
        <p14:creationId xmlns:p14="http://schemas.microsoft.com/office/powerpoint/2010/main" val="3620491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Defining Cybercrime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139321"/>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What is NOT a cybercrime:</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GB" sz="2200" dirty="0">
                <a:ea typeface="Verdana" panose="020B0604030504040204" pitchFamily="34" charset="0"/>
                <a:cs typeface="Arial" panose="020B0604020202020204" pitchFamily="34" charset="0"/>
              </a:rPr>
              <a:t>All crimes committed through a computer system</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GB" sz="2200" dirty="0">
                <a:ea typeface="Verdana" panose="020B0604030504040204" pitchFamily="34" charset="0"/>
                <a:cs typeface="Arial" panose="020B0604020202020204" pitchFamily="34" charset="0"/>
              </a:rPr>
              <a:t>All crimes involving electronic evidence</a:t>
            </a:r>
            <a:endParaRPr lang="en-US" sz="2200" dirty="0">
              <a:ea typeface="Verdana" panose="020B0604030504040204" pitchFamily="34" charset="0"/>
              <a:cs typeface="Arial" panose="020B0604020202020204" pitchFamily="34" charset="0"/>
            </a:endParaRP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Computers and data are an integral part of life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If all crimes involving computers and data were cybercrimes, all criminal conduct would be a cybercrime</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This would mean that the entire criminal code should be replicated in a cybercrime law</a:t>
            </a:r>
          </a:p>
        </p:txBody>
      </p:sp>
    </p:spTree>
    <p:extLst>
      <p:ext uri="{BB962C8B-B14F-4D97-AF65-F5344CB8AC3E}">
        <p14:creationId xmlns:p14="http://schemas.microsoft.com/office/powerpoint/2010/main" val="4066928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a:t>
            </a:r>
            <a:r>
              <a:rPr lang="en-US" b="1" dirty="0">
                <a:solidFill>
                  <a:srgbClr val="FF0000"/>
                </a:solidFill>
              </a:rPr>
              <a:t>regardless </a:t>
            </a:r>
            <a:r>
              <a:rPr lang="en-US" dirty="0"/>
              <a:t>whether or not the data is </a:t>
            </a:r>
            <a:r>
              <a:rPr lang="en-US" b="1" dirty="0">
                <a:solidFill>
                  <a:srgbClr val="FF0000"/>
                </a:solidFill>
              </a:rPr>
              <a:t>directly readable and intelligible</a:t>
            </a:r>
            <a:r>
              <a:rPr lang="en-US" dirty="0"/>
              <a:t>. A Party may require an intent to defraud, or similar dishonest intent, before criminal liability attaches.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541991" cy="1446550"/>
          </a:xfrm>
          <a:prstGeom prst="rect">
            <a:avLst/>
          </a:prstGeom>
        </p:spPr>
        <p:txBody>
          <a:bodyPr wrap="square">
            <a:spAutoFit/>
          </a:bodyPr>
          <a:lstStyle/>
          <a:p>
            <a:pPr marL="342900" indent="-342900" algn="just">
              <a:buFont typeface="Wingdings" pitchFamily="2" charset="2"/>
              <a:buChar char="ü"/>
            </a:pPr>
            <a:r>
              <a:rPr lang="en-US" sz="2200" dirty="0">
                <a:cs typeface="Arial" panose="020B0604020202020204" pitchFamily="34" charset="0"/>
              </a:rPr>
              <a:t>The inauthentic data does not necessarily have to be directly readable or intelligible by a human being </a:t>
            </a:r>
          </a:p>
        </p:txBody>
      </p:sp>
    </p:spTree>
    <p:extLst>
      <p:ext uri="{BB962C8B-B14F-4D97-AF65-F5344CB8AC3E}">
        <p14:creationId xmlns:p14="http://schemas.microsoft.com/office/powerpoint/2010/main" val="27029400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7 – Computer-related Forgery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regardless whether or not the data is directly readable and intelligible. A Party may require an </a:t>
            </a:r>
            <a:r>
              <a:rPr lang="en-US" b="1" dirty="0">
                <a:solidFill>
                  <a:srgbClr val="FF0000"/>
                </a:solidFill>
              </a:rPr>
              <a:t>intent to defraud</a:t>
            </a:r>
            <a:r>
              <a:rPr lang="en-US" dirty="0"/>
              <a:t>, or </a:t>
            </a:r>
            <a:r>
              <a:rPr lang="en-US" b="1" dirty="0">
                <a:solidFill>
                  <a:srgbClr val="FF0000"/>
                </a:solidFill>
              </a:rPr>
              <a:t>similar dishonest intent</a:t>
            </a:r>
            <a:r>
              <a:rPr lang="en-US" dirty="0"/>
              <a:t>, before criminal liability attaches.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541991" cy="2123658"/>
          </a:xfrm>
          <a:prstGeom prst="rect">
            <a:avLst/>
          </a:prstGeom>
        </p:spPr>
        <p:txBody>
          <a:bodyPr wrap="square">
            <a:spAutoFit/>
          </a:bodyPr>
          <a:lstStyle/>
          <a:p>
            <a:pPr marL="342900" indent="-342900" algn="just">
              <a:buFont typeface="Wingdings" pitchFamily="2" charset="2"/>
              <a:buChar char="ü"/>
            </a:pPr>
            <a:r>
              <a:rPr lang="en-US" sz="2200" dirty="0"/>
              <a:t>Parties may limit the criminalization of computer-related forgery with the following qualifying elements:</a:t>
            </a:r>
          </a:p>
          <a:p>
            <a:pPr marL="800100" lvl="1" indent="-342900" algn="just">
              <a:buFont typeface="Wingdings" pitchFamily="2" charset="2"/>
              <a:buChar char="ü"/>
            </a:pPr>
            <a:r>
              <a:rPr lang="en-US" sz="2200" dirty="0"/>
              <a:t>Intent to defraud</a:t>
            </a:r>
          </a:p>
          <a:p>
            <a:pPr marL="800100" lvl="1" indent="-342900" algn="just">
              <a:buFont typeface="Wingdings" pitchFamily="2" charset="2"/>
              <a:buChar char="ü"/>
            </a:pPr>
            <a:r>
              <a:rPr lang="en-US" sz="2200" dirty="0"/>
              <a:t>Dishonest intent </a:t>
            </a:r>
          </a:p>
        </p:txBody>
      </p:sp>
    </p:spTree>
    <p:extLst>
      <p:ext uri="{BB962C8B-B14F-4D97-AF65-F5344CB8AC3E}">
        <p14:creationId xmlns:p14="http://schemas.microsoft.com/office/powerpoint/2010/main" val="7051490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8 – Computer-related Fraud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a:extLst>
              <a:ext uri="{FF2B5EF4-FFF2-40B4-BE49-F238E27FC236}">
                <a16:creationId xmlns:a16="http://schemas.microsoft.com/office/drawing/2014/main" id="{5C0A00A3-6D0E-4051-B2AD-B197984C428C}"/>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a:cs typeface="Times New Roman" pitchFamily="18" charset="0"/>
            </a:endParaRPr>
          </a:p>
          <a:p>
            <a:pPr marL="0" indent="0" algn="ctr" eaLnBrk="1" hangingPunct="1">
              <a:lnSpc>
                <a:spcPct val="90000"/>
              </a:lnSpc>
              <a:buFont typeface="Arial" panose="020B0604020202020204" pitchFamily="34" charset="0"/>
              <a:buNone/>
              <a:defRPr/>
            </a:pPr>
            <a:r>
              <a:rPr lang="en-GB" altLang="sr-Latn-RS" b="1" i="1">
                <a:cs typeface="Times New Roman" pitchFamily="18" charset="0"/>
              </a:rPr>
              <a:t>Computer-related Fraud</a:t>
            </a:r>
          </a:p>
          <a:p>
            <a:pPr marL="0" indent="0" algn="ctr" eaLnBrk="1" hangingPunct="1">
              <a:lnSpc>
                <a:spcPct val="90000"/>
              </a:lnSpc>
              <a:buFont typeface="Arial" panose="020B0604020202020204" pitchFamily="34" charset="0"/>
              <a:buNone/>
              <a:defRPr/>
            </a:pPr>
            <a:r>
              <a:rPr lang="en-GB" altLang="sr-Latn-RS" b="1" i="1">
                <a:cs typeface="Times New Roman" pitchFamily="18" charset="0"/>
              </a:rPr>
              <a:t>(Art. 8 – Budapest Convention)</a:t>
            </a:r>
          </a:p>
          <a:p>
            <a:pPr algn="ctr" eaLnBrk="1" hangingPunct="1">
              <a:lnSpc>
                <a:spcPct val="90000"/>
              </a:lnSpc>
              <a:defRPr/>
            </a:pPr>
            <a:endParaRPr lang="en-GB" altLang="fr-FR" i="1">
              <a:cs typeface="Times New Roman" pitchFamily="18" charset="0"/>
            </a:endParaRPr>
          </a:p>
          <a:p>
            <a:pPr algn="ctr" eaLnBrk="1" hangingPunct="1">
              <a:lnSpc>
                <a:spcPct val="90000"/>
              </a:lnSpc>
              <a:defRPr/>
            </a:pPr>
            <a:r>
              <a:rPr lang="en-GB" altLang="fr-FR" sz="2800" i="1">
                <a:cs typeface="Times New Roman" pitchFamily="18" charset="0"/>
              </a:rPr>
              <a:t>Creates parallel offence to fraud related to tangible offences</a:t>
            </a:r>
            <a:endParaRPr lang="en-GB" altLang="fr-FR" sz="2800" i="1" dirty="0">
              <a:cs typeface="Times New Roman" pitchFamily="18" charset="0"/>
            </a:endParaRPr>
          </a:p>
        </p:txBody>
      </p:sp>
    </p:spTree>
    <p:extLst>
      <p:ext uri="{BB962C8B-B14F-4D97-AF65-F5344CB8AC3E}">
        <p14:creationId xmlns:p14="http://schemas.microsoft.com/office/powerpoint/2010/main" val="34766151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8 – Computer-related Fraud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causing of a loss of property to another person by: </a:t>
            </a:r>
          </a:p>
          <a:p>
            <a:pPr lvl="1" algn="just"/>
            <a:r>
              <a:rPr lang="en-US" dirty="0"/>
              <a:t>a any </a:t>
            </a:r>
            <a:r>
              <a:rPr lang="en-US" b="1" dirty="0">
                <a:solidFill>
                  <a:srgbClr val="FF0000"/>
                </a:solidFill>
              </a:rPr>
              <a:t>input</a:t>
            </a:r>
            <a:r>
              <a:rPr lang="en-US" dirty="0"/>
              <a:t>, </a:t>
            </a:r>
            <a:r>
              <a:rPr lang="en-US" b="1" dirty="0">
                <a:solidFill>
                  <a:srgbClr val="FF0000"/>
                </a:solidFill>
              </a:rPr>
              <a:t>alteration</a:t>
            </a:r>
            <a:r>
              <a:rPr lang="en-US" dirty="0"/>
              <a:t>, </a:t>
            </a:r>
            <a:r>
              <a:rPr lang="en-US" b="1" dirty="0">
                <a:solidFill>
                  <a:srgbClr val="FF0000"/>
                </a:solidFill>
              </a:rPr>
              <a:t>deletion</a:t>
            </a:r>
            <a:r>
              <a:rPr lang="en-US" dirty="0"/>
              <a:t> or </a:t>
            </a:r>
            <a:r>
              <a:rPr lang="en-US" b="1" dirty="0">
                <a:solidFill>
                  <a:srgbClr val="FF0000"/>
                </a:solidFill>
              </a:rPr>
              <a:t>suppression</a:t>
            </a:r>
            <a:r>
              <a:rPr lang="en-US" dirty="0"/>
              <a:t> </a:t>
            </a:r>
            <a:r>
              <a:rPr lang="en-US" b="1" dirty="0">
                <a:solidFill>
                  <a:srgbClr val="FF0000"/>
                </a:solidFill>
              </a:rPr>
              <a:t>of computer data</a:t>
            </a:r>
            <a:r>
              <a:rPr lang="en-US" dirty="0"/>
              <a:t>, </a:t>
            </a:r>
          </a:p>
          <a:p>
            <a:pPr lvl="1" algn="just"/>
            <a:r>
              <a:rPr lang="en-US" dirty="0"/>
              <a:t>b any </a:t>
            </a:r>
            <a:r>
              <a:rPr lang="en-US" b="1" dirty="0">
                <a:solidFill>
                  <a:srgbClr val="FF0000"/>
                </a:solidFill>
              </a:rPr>
              <a:t>interference</a:t>
            </a:r>
            <a:r>
              <a:rPr lang="en-US" dirty="0"/>
              <a:t> with the </a:t>
            </a:r>
            <a:r>
              <a:rPr lang="en-US" b="1" dirty="0">
                <a:solidFill>
                  <a:srgbClr val="FF0000"/>
                </a:solidFill>
              </a:rPr>
              <a:t>functioning of a computer system</a:t>
            </a:r>
            <a:r>
              <a:rPr lang="en-US" dirty="0"/>
              <a:t>, </a:t>
            </a:r>
          </a:p>
          <a:p>
            <a:pPr lvl="1" algn="just"/>
            <a:r>
              <a:rPr lang="en-US" dirty="0"/>
              <a:t>with fraudulent or dishonest intent of procuring, without right, an economic benefit for oneself or for another person.</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5170646"/>
          </a:xfrm>
          <a:prstGeom prst="rect">
            <a:avLst/>
          </a:prstGeom>
        </p:spPr>
        <p:txBody>
          <a:bodyPr wrap="square">
            <a:spAutoFit/>
          </a:bodyPr>
          <a:lstStyle/>
          <a:p>
            <a:pPr marL="342900" indent="-342900" algn="just">
              <a:buFont typeface="Wingdings" pitchFamily="2" charset="2"/>
              <a:buChar char="ü"/>
            </a:pPr>
            <a:r>
              <a:rPr lang="en-US" sz="2200" dirty="0"/>
              <a:t>The scope of this offence is limited to causing loss of property to another person by: </a:t>
            </a:r>
          </a:p>
          <a:p>
            <a:pPr marL="800100" lvl="1" indent="-342900" algn="just">
              <a:buFont typeface="Wingdings" pitchFamily="2" charset="2"/>
              <a:buChar char="ü"/>
            </a:pPr>
            <a:r>
              <a:rPr lang="en-US" sz="2200" dirty="0"/>
              <a:t>Input of correct or incorrect data</a:t>
            </a:r>
          </a:p>
          <a:p>
            <a:pPr marL="800100" lvl="1" indent="-342900" algn="just">
              <a:buFont typeface="Wingdings" pitchFamily="2" charset="2"/>
              <a:buChar char="ü"/>
            </a:pPr>
            <a:r>
              <a:rPr lang="en-US" sz="2200" dirty="0"/>
              <a:t>Subsequent alteration (modifications, variations, partial changes)</a:t>
            </a:r>
          </a:p>
          <a:p>
            <a:pPr marL="800100" lvl="1" indent="-342900" algn="just">
              <a:buFont typeface="Wingdings" pitchFamily="2" charset="2"/>
              <a:buChar char="ü"/>
            </a:pPr>
            <a:r>
              <a:rPr lang="en-US" sz="2200" dirty="0"/>
              <a:t>Deletion (removal of data from a data medium) </a:t>
            </a:r>
          </a:p>
          <a:p>
            <a:pPr marL="800100" lvl="1" indent="-342900" algn="just">
              <a:buFont typeface="Wingdings" pitchFamily="2" charset="2"/>
              <a:buChar char="ü"/>
            </a:pPr>
            <a:r>
              <a:rPr lang="en-US" sz="2200" dirty="0"/>
              <a:t>Suppression (holding back, concealment of data)</a:t>
            </a:r>
          </a:p>
          <a:p>
            <a:pPr marL="800100" lvl="1" indent="-342900" algn="just">
              <a:buFont typeface="Wingdings" pitchFamily="2" charset="2"/>
              <a:buChar char="ü"/>
            </a:pPr>
            <a:r>
              <a:rPr lang="en-US" sz="2200" dirty="0"/>
              <a:t>Interference with the functioning of a computer system </a:t>
            </a:r>
          </a:p>
        </p:txBody>
      </p:sp>
    </p:spTree>
    <p:extLst>
      <p:ext uri="{BB962C8B-B14F-4D97-AF65-F5344CB8AC3E}">
        <p14:creationId xmlns:p14="http://schemas.microsoft.com/office/powerpoint/2010/main" val="24720015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8 – Computer-related Fraud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39367"/>
            <a:ext cx="3889351" cy="5355312"/>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causing of a </a:t>
            </a:r>
            <a:r>
              <a:rPr lang="en-US" b="1" dirty="0">
                <a:solidFill>
                  <a:srgbClr val="FF0000"/>
                </a:solidFill>
              </a:rPr>
              <a:t>loss of property </a:t>
            </a:r>
            <a:r>
              <a:rPr lang="en-US" dirty="0"/>
              <a:t>to another person by: </a:t>
            </a:r>
          </a:p>
          <a:p>
            <a:pPr lvl="1" algn="just"/>
            <a:r>
              <a:rPr lang="en-US" dirty="0"/>
              <a:t>a any input, alteration, deletion or suppression of computer data, </a:t>
            </a:r>
          </a:p>
          <a:p>
            <a:pPr lvl="1" algn="just"/>
            <a:r>
              <a:rPr lang="en-US" dirty="0"/>
              <a:t>b any interference with the functioning of a computer system, </a:t>
            </a:r>
          </a:p>
          <a:p>
            <a:pPr lvl="1" algn="just"/>
            <a:r>
              <a:rPr lang="en-US" dirty="0"/>
              <a:t>with fraudulent or dishonest intent of procuring, without right, an economic benefit for oneself or for another person.</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3477875"/>
          </a:xfrm>
          <a:prstGeom prst="rect">
            <a:avLst/>
          </a:prstGeom>
        </p:spPr>
        <p:txBody>
          <a:bodyPr wrap="square">
            <a:spAutoFit/>
          </a:bodyPr>
          <a:lstStyle/>
          <a:p>
            <a:pPr marL="342900" indent="-342900" algn="just">
              <a:buFont typeface="Wingdings" pitchFamily="2" charset="2"/>
              <a:buChar char="ü"/>
            </a:pPr>
            <a:r>
              <a:rPr lang="en-US" sz="2200" dirty="0"/>
              <a:t>The act of computer-related fraud must produce direct economic or possessory loss of another person’s property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This would include loss of: </a:t>
            </a:r>
          </a:p>
          <a:p>
            <a:pPr marL="800100" lvl="1" indent="-342900" algn="just">
              <a:buFont typeface="Wingdings" pitchFamily="2" charset="2"/>
              <a:buChar char="ü"/>
            </a:pPr>
            <a:r>
              <a:rPr lang="en-US" sz="2200" dirty="0"/>
              <a:t>Money </a:t>
            </a:r>
          </a:p>
          <a:p>
            <a:pPr marL="800100" lvl="1" indent="-342900" algn="just">
              <a:buFont typeface="Wingdings" pitchFamily="2" charset="2"/>
              <a:buChar char="ü"/>
            </a:pPr>
            <a:r>
              <a:rPr lang="en-US" sz="2200" dirty="0"/>
              <a:t>Tangibles </a:t>
            </a:r>
          </a:p>
          <a:p>
            <a:pPr marL="800100" lvl="1" indent="-342900" algn="just">
              <a:buFont typeface="Wingdings" pitchFamily="2" charset="2"/>
              <a:buChar char="ü"/>
            </a:pPr>
            <a:r>
              <a:rPr lang="en-US" sz="2200" dirty="0"/>
              <a:t>Intangibles with an economic value </a:t>
            </a:r>
          </a:p>
        </p:txBody>
      </p:sp>
    </p:spTree>
    <p:extLst>
      <p:ext uri="{BB962C8B-B14F-4D97-AF65-F5344CB8AC3E}">
        <p14:creationId xmlns:p14="http://schemas.microsoft.com/office/powerpoint/2010/main" val="826087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8 – Computer-related Fraud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1013241"/>
            <a:ext cx="3889351" cy="5632311"/>
          </a:xfrm>
          <a:prstGeom prst="rect">
            <a:avLst/>
          </a:prstGeom>
        </p:spPr>
        <p:txBody>
          <a:bodyPr wrap="square">
            <a:spAutoFit/>
          </a:bodyPr>
          <a:lstStyle/>
          <a:p>
            <a:pPr marL="342900" indent="-342900" algn="just">
              <a:buFont typeface="Wingdings" pitchFamily="2" charset="2"/>
              <a:buChar char="Ø"/>
            </a:pPr>
            <a:r>
              <a:rPr lang="en-US" dirty="0"/>
              <a:t>Each Party shall adopt such legislative and other measures as may be necessary to establish as criminal offences under its domestic law, when committed intentionally and without right, the causing of a loss of property to another person by: </a:t>
            </a:r>
          </a:p>
          <a:p>
            <a:pPr lvl="1" algn="just"/>
            <a:r>
              <a:rPr lang="en-US" dirty="0"/>
              <a:t>a any input, alteration, deletion or suppression of computer data, </a:t>
            </a:r>
          </a:p>
          <a:p>
            <a:pPr lvl="1" algn="just"/>
            <a:r>
              <a:rPr lang="en-US" dirty="0"/>
              <a:t>b any interference with the functioning of a computer system, </a:t>
            </a:r>
          </a:p>
          <a:p>
            <a:pPr lvl="1" algn="just"/>
            <a:r>
              <a:rPr lang="en-US" dirty="0"/>
              <a:t>with </a:t>
            </a:r>
            <a:r>
              <a:rPr lang="en-US" b="1" dirty="0">
                <a:solidFill>
                  <a:srgbClr val="FF0000"/>
                </a:solidFill>
              </a:rPr>
              <a:t>fraudulent</a:t>
            </a:r>
            <a:r>
              <a:rPr lang="en-US" dirty="0"/>
              <a:t> or </a:t>
            </a:r>
            <a:r>
              <a:rPr lang="en-US" b="1" dirty="0">
                <a:solidFill>
                  <a:srgbClr val="FF0000"/>
                </a:solidFill>
              </a:rPr>
              <a:t>dishonest</a:t>
            </a:r>
            <a:r>
              <a:rPr lang="en-US" dirty="0"/>
              <a:t> </a:t>
            </a:r>
            <a:r>
              <a:rPr lang="en-US" b="1" dirty="0">
                <a:solidFill>
                  <a:srgbClr val="FF0000"/>
                </a:solidFill>
              </a:rPr>
              <a:t>intent</a:t>
            </a:r>
            <a:r>
              <a:rPr lang="en-US" dirty="0"/>
              <a:t> </a:t>
            </a:r>
            <a:r>
              <a:rPr lang="en-US" b="1" dirty="0">
                <a:solidFill>
                  <a:srgbClr val="FF0000"/>
                </a:solidFill>
              </a:rPr>
              <a:t>of</a:t>
            </a:r>
            <a:r>
              <a:rPr lang="en-US" dirty="0"/>
              <a:t> </a:t>
            </a:r>
            <a:r>
              <a:rPr lang="en-US" b="1" dirty="0">
                <a:solidFill>
                  <a:srgbClr val="FF0000"/>
                </a:solidFill>
              </a:rPr>
              <a:t>procuring, without right, an economic benefit for oneself or for another person</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747018" cy="2123658"/>
          </a:xfrm>
          <a:prstGeom prst="rect">
            <a:avLst/>
          </a:prstGeom>
        </p:spPr>
        <p:txBody>
          <a:bodyPr wrap="square">
            <a:spAutoFit/>
          </a:bodyPr>
          <a:lstStyle/>
          <a:p>
            <a:pPr marL="342900" indent="-342900" algn="just">
              <a:buFont typeface="Wingdings" pitchFamily="2" charset="2"/>
              <a:buChar char="ü"/>
            </a:pPr>
            <a:r>
              <a:rPr lang="en-US" sz="2200" dirty="0"/>
              <a:t>Additional intent requirement </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The act must be committed by the perpetrator with the intent of procuring unlawful gain for himself or for another person</a:t>
            </a:r>
          </a:p>
        </p:txBody>
      </p:sp>
    </p:spTree>
    <p:extLst>
      <p:ext uri="{BB962C8B-B14F-4D97-AF65-F5344CB8AC3E}">
        <p14:creationId xmlns:p14="http://schemas.microsoft.com/office/powerpoint/2010/main" val="40873263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66</a:t>
            </a:fld>
            <a:endParaRPr lang="en-GB" dirty="0">
              <a:solidFill>
                <a:schemeClr val="tx1"/>
              </a:solidFill>
            </a:endParaRPr>
          </a:p>
        </p:txBody>
      </p:sp>
      <p:sp>
        <p:nvSpPr>
          <p:cNvPr id="13" name="Rectangle 12"/>
          <p:cNvSpPr/>
          <p:nvPr/>
        </p:nvSpPr>
        <p:spPr>
          <a:xfrm>
            <a:off x="0" y="6553200"/>
            <a:ext cx="9144000" cy="330926"/>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a:extLst>
              <a:ext uri="{FF2B5EF4-FFF2-40B4-BE49-F238E27FC236}">
                <a16:creationId xmlns:a16="http://schemas.microsoft.com/office/drawing/2014/main" id="{35538C06-4AAE-4121-B8AA-D700FFA1C392}"/>
              </a:ext>
            </a:extLst>
          </p:cNvPr>
          <p:cNvSpPr txBox="1">
            <a:spLocks/>
          </p:cNvSpPr>
          <p:nvPr/>
        </p:nvSpPr>
        <p:spPr>
          <a:xfrm>
            <a:off x="442913" y="989546"/>
            <a:ext cx="8367712" cy="543246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r>
              <a:rPr lang="en-GB" altLang="sr-Latn-RS" sz="3000" b="1" i="1" dirty="0">
                <a:ea typeface="ＭＳ Ｐゴシック" pitchFamily="34" charset="-128"/>
              </a:rPr>
              <a:t>Child Pornography</a:t>
            </a:r>
          </a:p>
          <a:p>
            <a:pPr marL="0" indent="0" algn="ctr" eaLnBrk="1" hangingPunct="1">
              <a:lnSpc>
                <a:spcPct val="80000"/>
              </a:lnSpc>
              <a:buFont typeface="Arial" panose="020B0604020202020204" pitchFamily="34" charset="0"/>
              <a:buNone/>
              <a:defRPr/>
            </a:pPr>
            <a:r>
              <a:rPr lang="en-GB" altLang="sr-Latn-RS" sz="3000" b="1" i="1" dirty="0">
                <a:ea typeface="ＭＳ Ｐゴシック" pitchFamily="34" charset="-128"/>
              </a:rPr>
              <a:t>(Article 9 – Budapest Convention)</a:t>
            </a: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en-GB" altLang="sr-Latn-RS" sz="2600" i="1" dirty="0">
                <a:ea typeface="ＭＳ Ｐゴシック" pitchFamily="34" charset="-128"/>
              </a:rPr>
              <a:t>Great innovation </a:t>
            </a:r>
          </a:p>
          <a:p>
            <a:pPr algn="ctr" eaLnBrk="1" hangingPunct="1">
              <a:lnSpc>
                <a:spcPct val="80000"/>
              </a:lnSpc>
              <a:buFont typeface="Arial" charset="0"/>
              <a:buChar char="•"/>
              <a:defRPr/>
            </a:pPr>
            <a:r>
              <a:rPr lang="en-GB" altLang="sr-Latn-RS" sz="2600" i="1" dirty="0">
                <a:ea typeface="ＭＳ Ｐゴシック" pitchFamily="34" charset="-128"/>
              </a:rPr>
              <a:t>Criminalisation of child pornography acts, committed by the means of a computer system</a:t>
            </a:r>
          </a:p>
          <a:p>
            <a:pPr eaLnBrk="1" hangingPunct="1">
              <a:lnSpc>
                <a:spcPct val="80000"/>
              </a:lnSpc>
              <a:buFont typeface="Arial" charset="0"/>
              <a:buChar char="•"/>
              <a:defRPr/>
            </a:pPr>
            <a:endParaRPr lang="en-GB" altLang="sr-Latn-RS" sz="2800" i="1" dirty="0">
              <a:ea typeface="ＭＳ Ｐゴシック" pitchFamily="34" charset="-128"/>
            </a:endParaRPr>
          </a:p>
          <a:p>
            <a:pPr eaLnBrk="1" hangingPunct="1">
              <a:lnSpc>
                <a:spcPct val="80000"/>
              </a:lnSpc>
              <a:buFont typeface="Arial" charset="0"/>
              <a:buChar char="•"/>
              <a:defRPr/>
            </a:pPr>
            <a:r>
              <a:rPr lang="en-GB" altLang="sr-Latn-RS" sz="2600" i="1" dirty="0">
                <a:ea typeface="ＭＳ Ｐゴシック" pitchFamily="34" charset="-128"/>
              </a:rPr>
              <a:t>Important aspects: </a:t>
            </a:r>
          </a:p>
          <a:p>
            <a:pPr lvl="1" eaLnBrk="1" hangingPunct="1">
              <a:lnSpc>
                <a:spcPct val="80000"/>
              </a:lnSpc>
              <a:buFont typeface="Arial" charset="0"/>
              <a:buChar char="•"/>
              <a:defRPr/>
            </a:pPr>
            <a:r>
              <a:rPr lang="en-GB" sz="2200" i="1" dirty="0">
                <a:ea typeface="ＭＳ Ｐゴシック" charset="0"/>
              </a:rPr>
              <a:t>Criminalisation of “pseudo images”;</a:t>
            </a:r>
          </a:p>
          <a:p>
            <a:pPr lvl="1" eaLnBrk="1" hangingPunct="1">
              <a:lnSpc>
                <a:spcPct val="80000"/>
              </a:lnSpc>
              <a:buFont typeface="Arial" charset="0"/>
              <a:buChar char="•"/>
              <a:defRPr/>
            </a:pPr>
            <a:r>
              <a:rPr lang="en-GB" altLang="sr-Latn-RS" sz="2200" i="1" dirty="0">
                <a:ea typeface="ＭＳ Ｐゴシック" pitchFamily="34" charset="-128"/>
              </a:rPr>
              <a:t>Punishment of the mere possession of child pornography materials </a:t>
            </a:r>
          </a:p>
          <a:p>
            <a:pPr lvl="2" eaLnBrk="1" hangingPunct="1">
              <a:lnSpc>
                <a:spcPct val="80000"/>
              </a:lnSpc>
              <a:buFont typeface="Arial" charset="0"/>
              <a:buChar char="•"/>
              <a:defRPr/>
            </a:pPr>
            <a:r>
              <a:rPr lang="en-GB" altLang="sr-Latn-RS" sz="1500" i="1" dirty="0">
                <a:ea typeface="ＭＳ Ｐゴシック" pitchFamily="34" charset="-128"/>
              </a:rPr>
              <a:t>Not covered by many of the legislations</a:t>
            </a:r>
          </a:p>
          <a:p>
            <a:pPr lvl="2" eaLnBrk="1" hangingPunct="1">
              <a:lnSpc>
                <a:spcPct val="80000"/>
              </a:lnSpc>
              <a:buFont typeface="Arial" charset="0"/>
              <a:buChar char="•"/>
              <a:defRPr/>
            </a:pPr>
            <a:r>
              <a:rPr lang="en-GB" altLang="sr-Latn-RS" sz="1500" i="1" dirty="0">
                <a:ea typeface="ＭＳ Ｐゴシック" pitchFamily="34" charset="-128"/>
              </a:rPr>
              <a:t>Very common approach from all the international fora  (</a:t>
            </a:r>
            <a:r>
              <a:rPr lang="en-GB" altLang="sr-Latn-RS" sz="1500" i="1" dirty="0" err="1">
                <a:ea typeface="ＭＳ Ｐゴシック" pitchFamily="34" charset="-128"/>
              </a:rPr>
              <a:t>eg.</a:t>
            </a:r>
            <a:r>
              <a:rPr lang="en-GB" altLang="sr-Latn-RS" sz="1500" i="1" dirty="0">
                <a:ea typeface="ＭＳ Ｐゴシック" pitchFamily="34" charset="-128"/>
              </a:rPr>
              <a:t> UN)</a:t>
            </a:r>
          </a:p>
          <a:p>
            <a:pPr lvl="2" eaLnBrk="1" hangingPunct="1">
              <a:lnSpc>
                <a:spcPct val="80000"/>
              </a:lnSpc>
              <a:buFont typeface="Arial" charset="0"/>
              <a:buChar char="•"/>
              <a:defRPr/>
            </a:pPr>
            <a:r>
              <a:rPr lang="en-GB" altLang="sr-Latn-RS" sz="1500" i="1" dirty="0">
                <a:ea typeface="ＭＳ Ｐゴシック" pitchFamily="34" charset="-128"/>
              </a:rPr>
              <a:t>European Union </a:t>
            </a:r>
          </a:p>
          <a:p>
            <a:pPr lvl="3" eaLnBrk="1" hangingPunct="1">
              <a:lnSpc>
                <a:spcPct val="80000"/>
              </a:lnSpc>
              <a:buFont typeface="Arial" charset="0"/>
              <a:buChar char="•"/>
              <a:defRPr/>
            </a:pPr>
            <a:r>
              <a:rPr lang="en-GB" altLang="sr-Latn-RS" sz="1500" i="1" dirty="0">
                <a:ea typeface="ＭＳ Ｐゴシック" pitchFamily="34" charset="-128"/>
              </a:rPr>
              <a:t>Enfaces the mere possession of child pornography materials</a:t>
            </a:r>
          </a:p>
          <a:p>
            <a:pPr lvl="3" eaLnBrk="1" hangingPunct="1">
              <a:lnSpc>
                <a:spcPct val="80000"/>
              </a:lnSpc>
              <a:buFont typeface="Arial" charset="0"/>
              <a:buChar char="•"/>
              <a:defRPr/>
            </a:pPr>
            <a:r>
              <a:rPr lang="en-GB" altLang="sr-Latn-RS" sz="1500" i="1" dirty="0">
                <a:ea typeface="ＭＳ Ｐゴシック" pitchFamily="34" charset="-128"/>
              </a:rPr>
              <a:t>Directive 2011/92/EU, from the European Parliament and the Council</a:t>
            </a:r>
          </a:p>
        </p:txBody>
      </p:sp>
    </p:spTree>
    <p:extLst>
      <p:ext uri="{BB962C8B-B14F-4D97-AF65-F5344CB8AC3E}">
        <p14:creationId xmlns:p14="http://schemas.microsoft.com/office/powerpoint/2010/main" val="24706191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1 Each Party shall adopt such legislative and other measures as may be necessary to establish as criminal offences under its domestic law, when committed intentionally and </a:t>
            </a:r>
            <a:r>
              <a:rPr lang="en-US" sz="1700" b="1" dirty="0">
                <a:solidFill>
                  <a:srgbClr val="FF0000"/>
                </a:solidFill>
              </a:rPr>
              <a:t>without right</a:t>
            </a:r>
            <a:r>
              <a:rPr lang="en-US" sz="1700" dirty="0"/>
              <a:t>, the following conduct: </a:t>
            </a:r>
          </a:p>
          <a:p>
            <a:pPr lvl="1" algn="just"/>
            <a:r>
              <a:rPr lang="en-US" sz="1700" dirty="0"/>
              <a:t>a producing child pornography for the purpose of its distribution through a computer system; </a:t>
            </a:r>
          </a:p>
          <a:p>
            <a:pPr lvl="1" algn="just"/>
            <a:r>
              <a:rPr lang="en-US" sz="1700" dirty="0"/>
              <a:t>b offering or making available child pornography through a computer system; </a:t>
            </a:r>
          </a:p>
          <a:p>
            <a:pPr lvl="1" algn="just"/>
            <a:r>
              <a:rPr lang="en-US" sz="1700" dirty="0"/>
              <a:t>c distributing or transmitting child pornography through a computer system; </a:t>
            </a:r>
          </a:p>
          <a:p>
            <a:pPr lvl="1" algn="just"/>
            <a:r>
              <a:rPr lang="en-US" sz="1700" dirty="0"/>
              <a:t>d procuring child pornography through a computer system for oneself or for another person; </a:t>
            </a:r>
          </a:p>
          <a:p>
            <a:pPr lvl="1" algn="just"/>
            <a:r>
              <a:rPr lang="en-US" sz="1700" dirty="0"/>
              <a:t>e possessing child pornography in a computer system or on a computer-data storage medium.</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616648"/>
          </a:xfrm>
          <a:prstGeom prst="rect">
            <a:avLst/>
          </a:prstGeom>
        </p:spPr>
        <p:txBody>
          <a:bodyPr wrap="square">
            <a:spAutoFit/>
          </a:bodyPr>
          <a:lstStyle/>
          <a:p>
            <a:pPr marL="342900" indent="-342900" algn="just">
              <a:buFont typeface="Wingdings" pitchFamily="2" charset="2"/>
              <a:buChar char="ü"/>
            </a:pPr>
            <a:r>
              <a:rPr lang="en-US" sz="2100" dirty="0"/>
              <a:t>There may be legal </a:t>
            </a:r>
            <a:r>
              <a:rPr lang="en-US" sz="2100" dirty="0" err="1"/>
              <a:t>defences</a:t>
            </a:r>
            <a:r>
              <a:rPr lang="en-US" sz="2100" dirty="0"/>
              <a:t>, excuses or similar relevant principles that relieve a person of criminal liability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These </a:t>
            </a:r>
            <a:r>
              <a:rPr lang="en-US" sz="2100" dirty="0" err="1"/>
              <a:t>defences</a:t>
            </a:r>
            <a:r>
              <a:rPr lang="en-US" sz="2100" dirty="0"/>
              <a:t> may be based on the freedom of expression, freedom to thought and right to privacy</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Parties may also allow a </a:t>
            </a:r>
            <a:r>
              <a:rPr lang="en-US" sz="2100" dirty="0" err="1"/>
              <a:t>defence</a:t>
            </a:r>
            <a:r>
              <a:rPr lang="en-US" sz="2100" dirty="0"/>
              <a:t> in relation to pornographic materials having artistic, medical, scientific or similar merit</a:t>
            </a:r>
          </a:p>
        </p:txBody>
      </p:sp>
    </p:spTree>
    <p:extLst>
      <p:ext uri="{BB962C8B-B14F-4D97-AF65-F5344CB8AC3E}">
        <p14:creationId xmlns:p14="http://schemas.microsoft.com/office/powerpoint/2010/main" val="18039052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1 Each Party shall adopt such legislative and other measures as may be necessary to establish as criminal offences under its domestic law, when committed intentionally and without right, the following conduct: </a:t>
            </a:r>
          </a:p>
          <a:p>
            <a:pPr lvl="1" algn="just"/>
            <a:r>
              <a:rPr lang="en-US" sz="1700" dirty="0"/>
              <a:t>a </a:t>
            </a:r>
            <a:r>
              <a:rPr lang="en-US" sz="1700" b="1" dirty="0">
                <a:solidFill>
                  <a:srgbClr val="FF0000"/>
                </a:solidFill>
              </a:rPr>
              <a:t>producing</a:t>
            </a:r>
            <a:r>
              <a:rPr lang="en-US" sz="1700" dirty="0"/>
              <a:t> child pornography for the purpose of its distribution through a computer system; </a:t>
            </a:r>
          </a:p>
          <a:p>
            <a:pPr lvl="1" algn="just"/>
            <a:r>
              <a:rPr lang="en-US" sz="1700" dirty="0"/>
              <a:t>b </a:t>
            </a:r>
            <a:r>
              <a:rPr lang="en-US" sz="1700" b="1" dirty="0">
                <a:solidFill>
                  <a:srgbClr val="FF0000"/>
                </a:solidFill>
              </a:rPr>
              <a:t>offering</a:t>
            </a:r>
            <a:r>
              <a:rPr lang="en-US" sz="1700" dirty="0"/>
              <a:t> or </a:t>
            </a:r>
            <a:r>
              <a:rPr lang="en-US" sz="1700" b="1" dirty="0">
                <a:solidFill>
                  <a:srgbClr val="FF0000"/>
                </a:solidFill>
              </a:rPr>
              <a:t>making available </a:t>
            </a:r>
            <a:r>
              <a:rPr lang="en-US" sz="1700" dirty="0"/>
              <a:t>child pornography through a computer system; </a:t>
            </a:r>
          </a:p>
          <a:p>
            <a:pPr lvl="1" algn="just"/>
            <a:r>
              <a:rPr lang="en-US" sz="1700" dirty="0"/>
              <a:t>c distributing or transmitting child pornography through a computer system; </a:t>
            </a:r>
          </a:p>
          <a:p>
            <a:pPr lvl="1" algn="just"/>
            <a:r>
              <a:rPr lang="en-US" sz="1700" dirty="0"/>
              <a:t>d procuring child pornography through a computer system for oneself or for another person; </a:t>
            </a:r>
          </a:p>
          <a:p>
            <a:pPr lvl="1" algn="just"/>
            <a:r>
              <a:rPr lang="en-US" sz="1700" dirty="0"/>
              <a:t>e possessing child pornography in a computer system or on a computer-data storage medium.</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038674"/>
            <a:ext cx="4608326" cy="5350696"/>
          </a:xfrm>
          <a:prstGeom prst="rect">
            <a:avLst/>
          </a:prstGeom>
        </p:spPr>
        <p:txBody>
          <a:bodyPr wrap="square">
            <a:spAutoFit/>
          </a:bodyPr>
          <a:lstStyle/>
          <a:p>
            <a:pPr marL="342900" indent="-342900" algn="just">
              <a:buFont typeface="Wingdings" pitchFamily="2" charset="2"/>
              <a:buChar char="ü"/>
            </a:pPr>
            <a:r>
              <a:rPr lang="en-US" sz="2010" dirty="0"/>
              <a:t>Criminal consequences attached to each participant in chain from production to possession of child pornography </a:t>
            </a:r>
          </a:p>
          <a:p>
            <a:pPr marL="342900" indent="-342900" algn="just">
              <a:buFont typeface="Wingdings" pitchFamily="2" charset="2"/>
              <a:buChar char="ü"/>
            </a:pPr>
            <a:endParaRPr lang="en-US" sz="2010" dirty="0"/>
          </a:p>
          <a:p>
            <a:pPr marL="342900" indent="-342900" algn="just">
              <a:buFont typeface="Wingdings" pitchFamily="2" charset="2"/>
              <a:buChar char="ü"/>
            </a:pPr>
            <a:r>
              <a:rPr lang="en-US" sz="2010" dirty="0"/>
              <a:t>Criminalizes: </a:t>
            </a:r>
          </a:p>
          <a:p>
            <a:pPr marL="800100" lvl="1" indent="-342900" algn="just">
              <a:buFont typeface="Wingdings" pitchFamily="2" charset="2"/>
              <a:buChar char="ü"/>
            </a:pPr>
            <a:r>
              <a:rPr lang="en-US" sz="2010" dirty="0"/>
              <a:t>Production of child pornography (for the purpose of distribution by means of computer system)</a:t>
            </a:r>
          </a:p>
          <a:p>
            <a:pPr marL="800100" lvl="1" indent="-342900" algn="just">
              <a:buFont typeface="Wingdings" pitchFamily="2" charset="2"/>
              <a:buChar char="ü"/>
            </a:pPr>
            <a:r>
              <a:rPr lang="en-US" sz="2010" dirty="0"/>
              <a:t>Offering child pornography (soliciting others to obtain child pornography) </a:t>
            </a:r>
          </a:p>
          <a:p>
            <a:pPr marL="800100" lvl="1" indent="-342900" algn="just">
              <a:buFont typeface="Wingdings" pitchFamily="2" charset="2"/>
              <a:buChar char="ü"/>
            </a:pPr>
            <a:r>
              <a:rPr lang="en-US" sz="2010" dirty="0"/>
              <a:t>Making available child pornography (placing of child pornography online for the use of others, including by making child pornography websites)</a:t>
            </a:r>
          </a:p>
        </p:txBody>
      </p:sp>
    </p:spTree>
    <p:extLst>
      <p:ext uri="{BB962C8B-B14F-4D97-AF65-F5344CB8AC3E}">
        <p14:creationId xmlns:p14="http://schemas.microsoft.com/office/powerpoint/2010/main" val="26904625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1 Each Party shall adopt such legislative and other measures as may be necessary to establish as criminal offences under its domestic law, when committed intentionally and without right, the following conduct: </a:t>
            </a:r>
          </a:p>
          <a:p>
            <a:pPr lvl="1" algn="just"/>
            <a:r>
              <a:rPr lang="en-US" sz="1700" dirty="0"/>
              <a:t>a producing child pornography for the purpose of its distribution through a computer system; </a:t>
            </a:r>
          </a:p>
          <a:p>
            <a:pPr lvl="1" algn="just"/>
            <a:r>
              <a:rPr lang="en-US" sz="1700" dirty="0"/>
              <a:t>b offering or making available child pornography through a computer system; </a:t>
            </a:r>
          </a:p>
          <a:p>
            <a:pPr lvl="1" algn="just"/>
            <a:r>
              <a:rPr lang="en-US" sz="1700" dirty="0"/>
              <a:t>c </a:t>
            </a:r>
            <a:r>
              <a:rPr lang="en-US" sz="1700" b="1" dirty="0">
                <a:solidFill>
                  <a:srgbClr val="FF0000"/>
                </a:solidFill>
              </a:rPr>
              <a:t>distributing</a:t>
            </a:r>
            <a:r>
              <a:rPr lang="en-US" sz="1700" dirty="0"/>
              <a:t> or </a:t>
            </a:r>
            <a:r>
              <a:rPr lang="en-US" sz="1700" b="1" dirty="0">
                <a:solidFill>
                  <a:srgbClr val="FF0000"/>
                </a:solidFill>
              </a:rPr>
              <a:t>transmitting</a:t>
            </a:r>
            <a:r>
              <a:rPr lang="en-US" sz="1700" dirty="0"/>
              <a:t> child pornography through a computer system; </a:t>
            </a:r>
          </a:p>
          <a:p>
            <a:pPr lvl="1" algn="just"/>
            <a:r>
              <a:rPr lang="en-US" sz="1700" dirty="0"/>
              <a:t>d </a:t>
            </a:r>
            <a:r>
              <a:rPr lang="en-US" sz="1700" b="1" dirty="0">
                <a:solidFill>
                  <a:srgbClr val="FF0000"/>
                </a:solidFill>
              </a:rPr>
              <a:t>procuring</a:t>
            </a:r>
            <a:r>
              <a:rPr lang="en-US" sz="1700" dirty="0"/>
              <a:t> child pornography through a computer system for oneself or for another person; </a:t>
            </a:r>
          </a:p>
          <a:p>
            <a:pPr lvl="1" algn="just"/>
            <a:r>
              <a:rPr lang="en-US" sz="1700" dirty="0"/>
              <a:t>e </a:t>
            </a:r>
            <a:r>
              <a:rPr lang="en-US" sz="1700" b="1" dirty="0">
                <a:solidFill>
                  <a:srgbClr val="FF0000"/>
                </a:solidFill>
              </a:rPr>
              <a:t>possessing</a:t>
            </a:r>
            <a:r>
              <a:rPr lang="en-US" sz="1700" dirty="0"/>
              <a:t> child pornography in a computer system or on a computer-data storage medium.</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481676" cy="4819781"/>
          </a:xfrm>
          <a:prstGeom prst="rect">
            <a:avLst/>
          </a:prstGeom>
        </p:spPr>
        <p:txBody>
          <a:bodyPr wrap="square">
            <a:spAutoFit/>
          </a:bodyPr>
          <a:lstStyle/>
          <a:p>
            <a:pPr marL="342900" indent="-342900" algn="just">
              <a:buFont typeface="Wingdings" pitchFamily="2" charset="2"/>
              <a:buChar char="ü"/>
            </a:pPr>
            <a:r>
              <a:rPr lang="en-US" sz="1920" dirty="0"/>
              <a:t>Criminalizes: </a:t>
            </a:r>
          </a:p>
          <a:p>
            <a:pPr marL="800100" lvl="1" indent="-342900" algn="just">
              <a:buFont typeface="Wingdings" pitchFamily="2" charset="2"/>
              <a:buChar char="ü"/>
            </a:pPr>
            <a:r>
              <a:rPr lang="en-US" sz="1920" dirty="0"/>
              <a:t>Distribution of child pornography (active dissemination of child pornography) </a:t>
            </a:r>
          </a:p>
          <a:p>
            <a:pPr marL="800100" lvl="1" indent="-342900" algn="just">
              <a:buFont typeface="Wingdings" pitchFamily="2" charset="2"/>
              <a:buChar char="ü"/>
            </a:pPr>
            <a:r>
              <a:rPr lang="en-US" sz="1920" dirty="0"/>
              <a:t>Transmission of child pornography (sending child pornography through computer system) </a:t>
            </a:r>
          </a:p>
          <a:p>
            <a:pPr marL="800100" lvl="1" indent="-342900" algn="just">
              <a:buFont typeface="Wingdings" pitchFamily="2" charset="2"/>
              <a:buChar char="ü"/>
            </a:pPr>
            <a:r>
              <a:rPr lang="en-US" sz="1920" dirty="0"/>
              <a:t>Procuring child pornography for oneself or another (actively obtaining child pornography, including by downloading it) </a:t>
            </a:r>
          </a:p>
          <a:p>
            <a:pPr marL="800100" lvl="1" indent="-342900" algn="just">
              <a:buFont typeface="Wingdings" pitchFamily="2" charset="2"/>
              <a:buChar char="ü"/>
            </a:pPr>
            <a:r>
              <a:rPr lang="en-US" sz="1920" dirty="0"/>
              <a:t>Possession of child pornography (possession in computer system or data carrier)</a:t>
            </a:r>
          </a:p>
        </p:txBody>
      </p:sp>
    </p:spTree>
    <p:extLst>
      <p:ext uri="{BB962C8B-B14F-4D97-AF65-F5344CB8AC3E}">
        <p14:creationId xmlns:p14="http://schemas.microsoft.com/office/powerpoint/2010/main" val="1477803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Defining Cybercrime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4411872" cy="5509200"/>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What IS a cybercrime:</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Offences against the confidentiality, integrity and availability of computer data and systems</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Computer-related offences</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Content-related offences (child pornography)</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Offences related to copyright and related rights (copyright infringement) </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612839" y="1166842"/>
            <a:ext cx="4309091" cy="4154984"/>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child pornography?</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Global consensus as to heinousness of offences</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copyright infringement?</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One of the most commonly committed offences on the internet</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Ease of infringement and scale of reproduction and dissemination made it necessarily to criminalise </a:t>
            </a:r>
          </a:p>
        </p:txBody>
      </p:sp>
    </p:spTree>
    <p:extLst>
      <p:ext uri="{BB962C8B-B14F-4D97-AF65-F5344CB8AC3E}">
        <p14:creationId xmlns:p14="http://schemas.microsoft.com/office/powerpoint/2010/main" val="13398865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2 For the purpose of paragraph 1 above, the term "child pornography" shall include </a:t>
            </a:r>
            <a:r>
              <a:rPr lang="en-US" sz="1700" b="1" dirty="0">
                <a:solidFill>
                  <a:srgbClr val="FF0000"/>
                </a:solidFill>
              </a:rPr>
              <a:t>pornographic material </a:t>
            </a:r>
            <a:r>
              <a:rPr lang="en-US" sz="1700" dirty="0"/>
              <a:t>that </a:t>
            </a:r>
            <a:r>
              <a:rPr lang="en-US" sz="1700" b="1" dirty="0">
                <a:solidFill>
                  <a:srgbClr val="FF0000"/>
                </a:solidFill>
              </a:rPr>
              <a:t>visually depicts</a:t>
            </a:r>
            <a:r>
              <a:rPr lang="en-US" sz="1700" dirty="0"/>
              <a:t>: </a:t>
            </a:r>
          </a:p>
          <a:p>
            <a:pPr lvl="1" algn="just"/>
            <a:r>
              <a:rPr lang="en-US" sz="1700" dirty="0"/>
              <a:t>a </a:t>
            </a:r>
            <a:r>
              <a:rPr lang="en-US" sz="1700" dirty="0" err="1"/>
              <a:t>a</a:t>
            </a:r>
            <a:r>
              <a:rPr lang="en-US" sz="1700" dirty="0"/>
              <a:t> minor engaged in sexually explicit conduct; </a:t>
            </a:r>
          </a:p>
          <a:p>
            <a:pPr lvl="1" algn="just"/>
            <a:r>
              <a:rPr lang="en-US" sz="1700" dirty="0"/>
              <a:t>b a person appearing to be a minor engaged in sexually explicit conduct; </a:t>
            </a:r>
          </a:p>
          <a:p>
            <a:pPr lvl="1" algn="just"/>
            <a:r>
              <a:rPr lang="en-US" sz="1700" dirty="0"/>
              <a:t>c realistic images representing a minor engaged in sexually explicit conduct. </a:t>
            </a:r>
          </a:p>
          <a:p>
            <a:pPr algn="just"/>
            <a:endParaRPr lang="en-US" sz="1700" dirty="0"/>
          </a:p>
          <a:p>
            <a:pPr marL="285750" indent="-285750" algn="just">
              <a:buFont typeface="Wingdings" panose="05000000000000000000" pitchFamily="2" charset="2"/>
              <a:buChar char="Ø"/>
            </a:pPr>
            <a:r>
              <a:rPr lang="en-US" sz="17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700" dirty="0"/>
          </a:p>
          <a:p>
            <a:pPr marL="285750" indent="-285750" algn="just">
              <a:buFont typeface="Wingdings" panose="05000000000000000000" pitchFamily="2" charset="2"/>
              <a:buChar char="Ø"/>
            </a:pPr>
            <a:r>
              <a:rPr lang="en-US" sz="1700" dirty="0"/>
              <a:t>4 Each Party may reserve the right not to apply, in whole or in part, paragraphs 1, sub-paragraphs d and e, and 2, sub-paragraphs b and c.</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4939814"/>
          </a:xfrm>
          <a:prstGeom prst="rect">
            <a:avLst/>
          </a:prstGeom>
        </p:spPr>
        <p:txBody>
          <a:bodyPr wrap="square">
            <a:spAutoFit/>
          </a:bodyPr>
          <a:lstStyle/>
          <a:p>
            <a:pPr marL="342900" indent="-342900" algn="just">
              <a:buFont typeface="Wingdings" pitchFamily="2" charset="2"/>
              <a:buChar char="ü"/>
            </a:pPr>
            <a:r>
              <a:rPr lang="en-US" sz="2100" dirty="0"/>
              <a:t>Governed by national standards pertaining to classification of materials as: </a:t>
            </a:r>
          </a:p>
          <a:p>
            <a:pPr marL="800100" lvl="1" indent="-342900" algn="just">
              <a:buFont typeface="Wingdings" pitchFamily="2" charset="2"/>
              <a:buChar char="ü"/>
            </a:pPr>
            <a:r>
              <a:rPr lang="en-US" sz="2100" dirty="0"/>
              <a:t>Obscene</a:t>
            </a:r>
          </a:p>
          <a:p>
            <a:pPr marL="800100" lvl="1" indent="-342900" algn="just">
              <a:buFont typeface="Wingdings" pitchFamily="2" charset="2"/>
              <a:buChar char="ü"/>
            </a:pPr>
            <a:r>
              <a:rPr lang="en-US" sz="2100" dirty="0"/>
              <a:t>Inconsistent with public morals</a:t>
            </a:r>
          </a:p>
          <a:p>
            <a:pPr marL="800100" lvl="1" indent="-342900" algn="just">
              <a:buFont typeface="Wingdings" pitchFamily="2" charset="2"/>
              <a:buChar char="ü"/>
            </a:pPr>
            <a:r>
              <a:rPr lang="en-US" sz="2100" dirty="0"/>
              <a:t>Similarly corrupt </a:t>
            </a:r>
          </a:p>
          <a:p>
            <a:pPr marL="800100" lvl="1" indent="-342900" algn="just">
              <a:buFont typeface="Wingdings" pitchFamily="2" charset="2"/>
              <a:buChar char="ü"/>
            </a:pPr>
            <a:endParaRPr lang="en-US" sz="2100" dirty="0"/>
          </a:p>
          <a:p>
            <a:pPr marL="342900" indent="-342900" algn="just">
              <a:buFont typeface="Wingdings" pitchFamily="2" charset="2"/>
              <a:buChar char="ü"/>
            </a:pPr>
            <a:r>
              <a:rPr lang="en-US" sz="2100" dirty="0"/>
              <a:t>Materials having artistic, medical, scientific or similar merit may not be classified as pornographic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Visual depiction includes data stored on computer system or storage medium which is capable of conversion into visual image</a:t>
            </a:r>
          </a:p>
        </p:txBody>
      </p:sp>
    </p:spTree>
    <p:extLst>
      <p:ext uri="{BB962C8B-B14F-4D97-AF65-F5344CB8AC3E}">
        <p14:creationId xmlns:p14="http://schemas.microsoft.com/office/powerpoint/2010/main" val="36929654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2 For the purpose of paragraph 1 above, the term "child pornography" shall include pornographic material that visually depicts: </a:t>
            </a:r>
          </a:p>
          <a:p>
            <a:pPr lvl="1" algn="just"/>
            <a:r>
              <a:rPr lang="en-US" sz="1700" dirty="0"/>
              <a:t>a </a:t>
            </a:r>
            <a:r>
              <a:rPr lang="en-US" sz="1700" dirty="0" err="1"/>
              <a:t>a</a:t>
            </a:r>
            <a:r>
              <a:rPr lang="en-US" sz="1700" dirty="0"/>
              <a:t> minor engaged in </a:t>
            </a:r>
            <a:r>
              <a:rPr lang="en-US" sz="1700" b="1" dirty="0">
                <a:solidFill>
                  <a:srgbClr val="FF0000"/>
                </a:solidFill>
              </a:rPr>
              <a:t>sexually explicit conduct</a:t>
            </a:r>
            <a:r>
              <a:rPr lang="en-US" sz="1700" dirty="0"/>
              <a:t>; </a:t>
            </a:r>
          </a:p>
          <a:p>
            <a:pPr lvl="1" algn="just"/>
            <a:r>
              <a:rPr lang="en-US" sz="1700" dirty="0"/>
              <a:t>b a person appearing to be a minor engaged in sexually explicit conduct; </a:t>
            </a:r>
          </a:p>
          <a:p>
            <a:pPr lvl="1" algn="just"/>
            <a:r>
              <a:rPr lang="en-US" sz="1700" dirty="0"/>
              <a:t>c realistic images representing a minor engaged in sexually explicit conduct. </a:t>
            </a:r>
          </a:p>
          <a:p>
            <a:pPr algn="just"/>
            <a:endParaRPr lang="en-US" sz="1700" dirty="0"/>
          </a:p>
          <a:p>
            <a:pPr marL="285750" indent="-285750" algn="just">
              <a:buFont typeface="Wingdings" panose="05000000000000000000" pitchFamily="2" charset="2"/>
              <a:buChar char="Ø"/>
            </a:pPr>
            <a:r>
              <a:rPr lang="en-US" sz="17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700" dirty="0"/>
          </a:p>
          <a:p>
            <a:pPr marL="285750" indent="-285750" algn="just">
              <a:buFont typeface="Wingdings" panose="05000000000000000000" pitchFamily="2" charset="2"/>
              <a:buChar char="Ø"/>
            </a:pPr>
            <a:r>
              <a:rPr lang="en-US" sz="1700" dirty="0"/>
              <a:t>4 Each Party may reserve the right not to apply, in whole or in part, paragraphs 1, sub-paragraphs d and e, and 2, sub-paragraphs b and c.</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5324535"/>
          </a:xfrm>
          <a:prstGeom prst="rect">
            <a:avLst/>
          </a:prstGeom>
        </p:spPr>
        <p:txBody>
          <a:bodyPr wrap="square">
            <a:spAutoFit/>
          </a:bodyPr>
          <a:lstStyle/>
          <a:p>
            <a:pPr marL="342900" indent="-342900" algn="just">
              <a:buFont typeface="Wingdings" pitchFamily="2" charset="2"/>
              <a:buChar char="ü"/>
            </a:pPr>
            <a:r>
              <a:rPr lang="en-US" sz="2000" dirty="0"/>
              <a:t>Covers at least: </a:t>
            </a:r>
          </a:p>
          <a:p>
            <a:pPr marL="800100" lvl="1" indent="-342900" algn="just">
              <a:buFont typeface="Wingdings" pitchFamily="2" charset="2"/>
              <a:buChar char="ü"/>
            </a:pPr>
            <a:r>
              <a:rPr lang="en-US" sz="2000" dirty="0"/>
              <a:t>Sexual intercourse including genital-genital, oral-genital, anal-genital or oral-anal between minors, or between an adult and a minor, of the same or opposite sex</a:t>
            </a:r>
          </a:p>
          <a:p>
            <a:pPr marL="800100" lvl="1" indent="-342900" algn="just">
              <a:buFont typeface="Wingdings" pitchFamily="2" charset="2"/>
              <a:buChar char="ü"/>
            </a:pPr>
            <a:r>
              <a:rPr lang="en-US" sz="2000" dirty="0"/>
              <a:t>Bestiality</a:t>
            </a:r>
          </a:p>
          <a:p>
            <a:pPr marL="800100" lvl="1" indent="-342900" algn="just">
              <a:buFont typeface="Wingdings" pitchFamily="2" charset="2"/>
              <a:buChar char="ü"/>
            </a:pPr>
            <a:r>
              <a:rPr lang="en-US" sz="2000" dirty="0"/>
              <a:t>Masturbation</a:t>
            </a:r>
          </a:p>
          <a:p>
            <a:pPr marL="800100" lvl="1" indent="-342900" algn="just">
              <a:buFont typeface="Wingdings" pitchFamily="2" charset="2"/>
              <a:buChar char="ü"/>
            </a:pPr>
            <a:r>
              <a:rPr lang="en-US" sz="2000" dirty="0"/>
              <a:t>Sadistic or masochistic abuse in sexual conduct</a:t>
            </a:r>
          </a:p>
          <a:p>
            <a:pPr marL="800100" lvl="1" indent="-342900" algn="just">
              <a:buFont typeface="Wingdings" pitchFamily="2" charset="2"/>
              <a:buChar char="ü"/>
            </a:pPr>
            <a:r>
              <a:rPr lang="en-US" sz="2000" dirty="0"/>
              <a:t>Lascivious exhibition of genitals or pubic area of minor. </a:t>
            </a:r>
          </a:p>
          <a:p>
            <a:pPr marL="342900" indent="-342900" algn="just">
              <a:buFont typeface="Wingdings" pitchFamily="2" charset="2"/>
              <a:buChar char="ü"/>
            </a:pPr>
            <a:r>
              <a:rPr lang="en-US" sz="2000" dirty="0"/>
              <a:t>Party may use broader definition of sexually explicit conduct </a:t>
            </a:r>
          </a:p>
          <a:p>
            <a:pPr marL="342900" indent="-342900" algn="just">
              <a:buFont typeface="Wingdings" pitchFamily="2" charset="2"/>
              <a:buChar char="ü"/>
            </a:pPr>
            <a:r>
              <a:rPr lang="en-US" sz="2000" dirty="0"/>
              <a:t>Not relevant whether conduct is real or simulated</a:t>
            </a:r>
          </a:p>
        </p:txBody>
      </p:sp>
    </p:spTree>
    <p:extLst>
      <p:ext uri="{BB962C8B-B14F-4D97-AF65-F5344CB8AC3E}">
        <p14:creationId xmlns:p14="http://schemas.microsoft.com/office/powerpoint/2010/main" val="2836957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09200"/>
          </a:xfrm>
          <a:prstGeom prst="rect">
            <a:avLst/>
          </a:prstGeom>
        </p:spPr>
        <p:txBody>
          <a:bodyPr wrap="square">
            <a:spAutoFit/>
          </a:bodyPr>
          <a:lstStyle/>
          <a:p>
            <a:pPr marL="342900" indent="-342900" algn="just">
              <a:buFont typeface="Wingdings" pitchFamily="2" charset="2"/>
              <a:buChar char="Ø"/>
            </a:pPr>
            <a:r>
              <a:rPr lang="en-US" sz="1600" dirty="0"/>
              <a:t>2 For the purpose of paragraph 1 above, the term "child pornography" shall include pornographic material that visually </a:t>
            </a:r>
            <a:r>
              <a:rPr lang="en-US" sz="1600" b="1" dirty="0">
                <a:solidFill>
                  <a:srgbClr val="FF0000"/>
                </a:solidFill>
              </a:rPr>
              <a:t>depicts</a:t>
            </a:r>
            <a:r>
              <a:rPr lang="en-US" sz="1600" dirty="0"/>
              <a:t>: </a:t>
            </a:r>
          </a:p>
          <a:p>
            <a:pPr lvl="1" algn="just"/>
            <a:r>
              <a:rPr lang="en-US" sz="1600" dirty="0"/>
              <a:t>a </a:t>
            </a:r>
            <a:r>
              <a:rPr lang="en-US" sz="1600" dirty="0" err="1"/>
              <a:t>a</a:t>
            </a:r>
            <a:r>
              <a:rPr lang="en-US" sz="1600" dirty="0"/>
              <a:t> </a:t>
            </a:r>
            <a:r>
              <a:rPr lang="en-US" sz="1600" b="1" dirty="0">
                <a:solidFill>
                  <a:srgbClr val="FF0000"/>
                </a:solidFill>
              </a:rPr>
              <a:t>minor</a:t>
            </a:r>
            <a:r>
              <a:rPr lang="en-US" sz="1600" dirty="0"/>
              <a:t> engaged in sexually explicit conduct; </a:t>
            </a:r>
          </a:p>
          <a:p>
            <a:pPr lvl="1" algn="just"/>
            <a:r>
              <a:rPr lang="en-US" sz="1600" dirty="0"/>
              <a:t>b a </a:t>
            </a:r>
            <a:r>
              <a:rPr lang="en-US" sz="1600" b="1" dirty="0">
                <a:solidFill>
                  <a:srgbClr val="FF0000"/>
                </a:solidFill>
              </a:rPr>
              <a:t>person appearing to be a minor </a:t>
            </a:r>
            <a:r>
              <a:rPr lang="en-US" sz="1600" dirty="0"/>
              <a:t>engaged in sexually explicit conduct; </a:t>
            </a:r>
          </a:p>
          <a:p>
            <a:pPr lvl="1" algn="just"/>
            <a:r>
              <a:rPr lang="en-US" sz="1600" dirty="0"/>
              <a:t>c </a:t>
            </a:r>
            <a:r>
              <a:rPr lang="en-US" sz="1600" b="1" dirty="0">
                <a:solidFill>
                  <a:srgbClr val="FF0000"/>
                </a:solidFill>
              </a:rPr>
              <a:t>realistic images representing a minor </a:t>
            </a:r>
            <a:r>
              <a:rPr lang="en-US" sz="1600" dirty="0"/>
              <a:t>engaged in sexually explicit conduct. </a:t>
            </a:r>
          </a:p>
          <a:p>
            <a:pPr algn="just"/>
            <a:endParaRPr lang="en-US" sz="1600" dirty="0"/>
          </a:p>
          <a:p>
            <a:pPr marL="285750" indent="-285750" algn="just">
              <a:buFont typeface="Wingdings" panose="05000000000000000000" pitchFamily="2" charset="2"/>
              <a:buChar char="Ø"/>
            </a:pPr>
            <a:r>
              <a:rPr lang="en-US" sz="16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600" dirty="0"/>
          </a:p>
          <a:p>
            <a:pPr marL="285750" indent="-285750" algn="just">
              <a:buFont typeface="Wingdings" panose="05000000000000000000" pitchFamily="2" charset="2"/>
              <a:buChar char="Ø"/>
            </a:pPr>
            <a:r>
              <a:rPr lang="en-US" sz="1600" dirty="0"/>
              <a:t>4 Each Party may reserve the right not to apply, in whole or in part, paragraphs 1, sub-paragraphs d and e, and 2, sub-paragraphs b and c.</a:t>
            </a:r>
            <a:endParaRPr lang="en-GB"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5262979"/>
          </a:xfrm>
          <a:prstGeom prst="rect">
            <a:avLst/>
          </a:prstGeom>
        </p:spPr>
        <p:txBody>
          <a:bodyPr wrap="square">
            <a:spAutoFit/>
          </a:bodyPr>
          <a:lstStyle/>
          <a:p>
            <a:pPr marL="342900" indent="-342900" algn="just">
              <a:buFont typeface="Wingdings" pitchFamily="2" charset="2"/>
              <a:buChar char="ü"/>
            </a:pPr>
            <a:r>
              <a:rPr lang="en-US" sz="2100" dirty="0"/>
              <a:t>The following depictions are covered: </a:t>
            </a:r>
          </a:p>
          <a:p>
            <a:pPr marL="800100" lvl="1" indent="-342900" algn="just">
              <a:buFont typeface="Wingdings" pitchFamily="2" charset="2"/>
              <a:buChar char="ü"/>
            </a:pPr>
            <a:r>
              <a:rPr lang="en-US" sz="2100" dirty="0"/>
              <a:t>Sexual abuse of a real child </a:t>
            </a:r>
          </a:p>
          <a:p>
            <a:pPr marL="800100" lvl="1" indent="-342900" algn="just">
              <a:buFont typeface="Wingdings" pitchFamily="2" charset="2"/>
              <a:buChar char="ü"/>
            </a:pPr>
            <a:r>
              <a:rPr lang="en-US" sz="2100" dirty="0"/>
              <a:t>Images which depict a person appearing to be a minor engaged in sexually explicit conduct </a:t>
            </a:r>
          </a:p>
          <a:p>
            <a:pPr marL="800100" lvl="1" indent="-342900" algn="just">
              <a:buFont typeface="Wingdings" pitchFamily="2" charset="2"/>
              <a:buChar char="ü"/>
            </a:pPr>
            <a:r>
              <a:rPr lang="en-US" sz="2100" dirty="0"/>
              <a:t>Images, which, although "realistic", do not in fact involve a real child engaged in sexually explicit conduct; including pictures which are altered, such as morphed images of natural persons, or even if generated entirely by a computer</a:t>
            </a:r>
          </a:p>
        </p:txBody>
      </p:sp>
    </p:spTree>
    <p:extLst>
      <p:ext uri="{BB962C8B-B14F-4D97-AF65-F5344CB8AC3E}">
        <p14:creationId xmlns:p14="http://schemas.microsoft.com/office/powerpoint/2010/main" val="3324970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9 – Offences Related to </a:t>
            </a:r>
          </a:p>
          <a:p>
            <a:pPr algn="r"/>
            <a:r>
              <a:rPr lang="en-GB" sz="3200" b="1" dirty="0"/>
              <a:t>Child Pornography</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2 For the purpose of paragraph 1 above, the term "child pornography" shall include pornographic material that visually depicts: </a:t>
            </a:r>
          </a:p>
          <a:p>
            <a:pPr lvl="1" algn="just"/>
            <a:r>
              <a:rPr lang="en-US" sz="1700" dirty="0"/>
              <a:t>a </a:t>
            </a:r>
            <a:r>
              <a:rPr lang="en-US" sz="1700" dirty="0" err="1"/>
              <a:t>a</a:t>
            </a:r>
            <a:r>
              <a:rPr lang="en-US" sz="1700" dirty="0"/>
              <a:t> minor engaged in sexually explicit conduct; </a:t>
            </a:r>
          </a:p>
          <a:p>
            <a:pPr lvl="1" algn="just"/>
            <a:r>
              <a:rPr lang="en-US" sz="1700" dirty="0"/>
              <a:t>b a person appearing to be a minor engaged in sexually explicit conduct; </a:t>
            </a:r>
          </a:p>
          <a:p>
            <a:pPr lvl="1" algn="just"/>
            <a:r>
              <a:rPr lang="en-US" sz="1700" dirty="0"/>
              <a:t>c realistic images representing a minor engaged in sexually explicit conduct. </a:t>
            </a:r>
          </a:p>
          <a:p>
            <a:pPr algn="just"/>
            <a:endParaRPr lang="en-US" sz="1700" dirty="0"/>
          </a:p>
          <a:p>
            <a:pPr marL="285750" indent="-285750" algn="just">
              <a:buFont typeface="Wingdings" panose="05000000000000000000" pitchFamily="2" charset="2"/>
              <a:buChar char="Ø"/>
            </a:pPr>
            <a:r>
              <a:rPr lang="en-US" sz="1700" dirty="0"/>
              <a:t>3 For the purpose of paragraph 2 above, the term "</a:t>
            </a:r>
            <a:r>
              <a:rPr lang="en-US" sz="1700" b="1" dirty="0">
                <a:solidFill>
                  <a:srgbClr val="FF0000"/>
                </a:solidFill>
              </a:rPr>
              <a:t>minor</a:t>
            </a:r>
            <a:r>
              <a:rPr lang="en-US" sz="1700" dirty="0"/>
              <a:t>" shall include all persons </a:t>
            </a:r>
            <a:r>
              <a:rPr lang="en-US" sz="1700" b="1" dirty="0">
                <a:solidFill>
                  <a:srgbClr val="FF0000"/>
                </a:solidFill>
              </a:rPr>
              <a:t>under 18 years of age</a:t>
            </a:r>
            <a:r>
              <a:rPr lang="en-US" sz="1700" dirty="0"/>
              <a:t>. A Party may, however, require a lower age-limit, which shall be not less than 16 years. </a:t>
            </a:r>
          </a:p>
          <a:p>
            <a:pPr marL="285750" indent="-285750" algn="just">
              <a:buFont typeface="Wingdings" panose="05000000000000000000" pitchFamily="2" charset="2"/>
              <a:buChar char="Ø"/>
            </a:pPr>
            <a:endParaRPr lang="en-US" sz="1700" dirty="0"/>
          </a:p>
          <a:p>
            <a:pPr marL="285750" indent="-285750" algn="just">
              <a:buFont typeface="Wingdings" panose="05000000000000000000" pitchFamily="2" charset="2"/>
              <a:buChar char="Ø"/>
            </a:pPr>
            <a:r>
              <a:rPr lang="en-US" sz="1700" dirty="0"/>
              <a:t>4 Each Party may reserve the right not to apply, in whole or in part, paragraphs 1, sub-paragraphs d and e, and 2, sub-paragraphs b and c.</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4616648"/>
          </a:xfrm>
          <a:prstGeom prst="rect">
            <a:avLst/>
          </a:prstGeom>
        </p:spPr>
        <p:txBody>
          <a:bodyPr wrap="square">
            <a:spAutoFit/>
          </a:bodyPr>
          <a:lstStyle/>
          <a:p>
            <a:pPr marL="342900" indent="-342900" algn="just">
              <a:buFont typeface="Wingdings" pitchFamily="2" charset="2"/>
              <a:buChar char="ü"/>
            </a:pPr>
            <a:r>
              <a:rPr lang="en-US" sz="2100" dirty="0"/>
              <a:t>Consistent with definition of child in Article 1 of the UN Convention on the Rights of the Child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Minor generally to mean all persons under 18 years Parties may require a lower age-limit provided it is not less than 16 years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Age refers to use of (real or fictitious) children as sexual objects; and not age of consent for sexual relations</a:t>
            </a:r>
          </a:p>
        </p:txBody>
      </p:sp>
    </p:spTree>
    <p:extLst>
      <p:ext uri="{BB962C8B-B14F-4D97-AF65-F5344CB8AC3E}">
        <p14:creationId xmlns:p14="http://schemas.microsoft.com/office/powerpoint/2010/main" val="3531089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74</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173625681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74</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74</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8287282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75</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134586473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75</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75</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6129516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10 – </a:t>
            </a:r>
            <a:r>
              <a:rPr lang="en-US" sz="3200" b="1" dirty="0"/>
              <a:t>Offences related to infringements </a:t>
            </a:r>
          </a:p>
          <a:p>
            <a:pPr algn="r"/>
            <a:r>
              <a:rPr lang="en-US" sz="3200" b="1" dirty="0"/>
              <a:t>of copyright and related rights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a:extLst>
              <a:ext uri="{FF2B5EF4-FFF2-40B4-BE49-F238E27FC236}">
                <a16:creationId xmlns:a16="http://schemas.microsoft.com/office/drawing/2014/main" id="{48DFD5FF-FFB7-4122-B5D2-2185E8D454C3}"/>
              </a:ext>
            </a:extLst>
          </p:cNvPr>
          <p:cNvSpPr txBox="1">
            <a:spLocks/>
          </p:cNvSpPr>
          <p:nvPr/>
        </p:nvSpPr>
        <p:spPr>
          <a:xfrm>
            <a:off x="196850" y="1021109"/>
            <a:ext cx="8750300" cy="5431311"/>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en-GB" altLang="sr-Latn-RS" sz="2800" b="1" i="1" dirty="0"/>
              <a:t>Intellectual Property Rights</a:t>
            </a:r>
          </a:p>
          <a:p>
            <a:pPr marL="0" indent="0" algn="ctr" eaLnBrk="1" hangingPunct="1">
              <a:lnSpc>
                <a:spcPct val="90000"/>
              </a:lnSpc>
              <a:buFont typeface="Arial" panose="020B0604020202020204" pitchFamily="34" charset="0"/>
              <a:buNone/>
              <a:defRPr/>
            </a:pPr>
            <a:r>
              <a:rPr lang="en-GB" altLang="sr-Latn-RS" sz="2800" b="1" i="1" dirty="0"/>
              <a:t>(Article 10 – Budapest Convention)</a:t>
            </a:r>
            <a:r>
              <a:rPr lang="en-GB" altLang="sr-Latn-RS" sz="2800" dirty="0"/>
              <a:t> </a:t>
            </a:r>
          </a:p>
          <a:p>
            <a:pPr algn="ctr" eaLnBrk="1" hangingPunct="1">
              <a:lnSpc>
                <a:spcPct val="90000"/>
              </a:lnSpc>
              <a:defRPr/>
            </a:pPr>
            <a:endParaRPr lang="en-GB" altLang="sr-Latn-RS" sz="2400" dirty="0"/>
          </a:p>
          <a:p>
            <a:pPr algn="ctr" eaLnBrk="1" hangingPunct="1">
              <a:lnSpc>
                <a:spcPct val="90000"/>
              </a:lnSpc>
              <a:defRPr/>
            </a:pPr>
            <a:r>
              <a:rPr lang="en-GB" altLang="sr-Latn-RS" sz="2400" i="1" dirty="0"/>
              <a:t>does not create a new regulation on this subject</a:t>
            </a:r>
          </a:p>
          <a:p>
            <a:pPr algn="ctr" eaLnBrk="1" hangingPunct="1">
              <a:lnSpc>
                <a:spcPct val="90000"/>
              </a:lnSpc>
              <a:defRPr/>
            </a:pPr>
            <a:r>
              <a:rPr lang="en-GB" altLang="sr-Latn-RS" sz="2400" i="1" dirty="0"/>
              <a:t>purpose of the Budapest Convention</a:t>
            </a:r>
          </a:p>
          <a:p>
            <a:pPr lvl="1" algn="ctr" eaLnBrk="1" hangingPunct="1">
              <a:lnSpc>
                <a:spcPct val="90000"/>
              </a:lnSpc>
              <a:defRPr/>
            </a:pPr>
            <a:r>
              <a:rPr lang="en-GB" altLang="sr-Latn-RS" sz="2000" i="1" dirty="0"/>
              <a:t>to apply previous rules on copyright: what is complied with the real world must be also observed within the on-line reality</a:t>
            </a:r>
          </a:p>
          <a:p>
            <a:pPr lvl="1" algn="ctr" eaLnBrk="1" hangingPunct="1">
              <a:lnSpc>
                <a:spcPct val="90000"/>
              </a:lnSpc>
              <a:defRPr/>
            </a:pPr>
            <a:r>
              <a:rPr lang="en-GB" altLang="sr-Latn-RS" sz="2000" i="1" dirty="0"/>
              <a:t>infringements of copyright on-line, or committed by the means of a computer system, must be punished as if it was committed in the real world</a:t>
            </a:r>
          </a:p>
          <a:p>
            <a:pPr lvl="2" eaLnBrk="1" hangingPunct="1">
              <a:lnSpc>
                <a:spcPct val="90000"/>
              </a:lnSpc>
              <a:defRPr/>
            </a:pPr>
            <a:endParaRPr lang="en-GB" altLang="sr-Latn-RS" sz="2000" dirty="0"/>
          </a:p>
          <a:p>
            <a:pPr eaLnBrk="1" hangingPunct="1">
              <a:lnSpc>
                <a:spcPct val="90000"/>
              </a:lnSpc>
              <a:defRPr/>
            </a:pPr>
            <a:r>
              <a:rPr lang="en-GB" altLang="sr-Latn-RS" sz="2400" dirty="0"/>
              <a:t>Budapest Convention refers to existing international treaties </a:t>
            </a:r>
          </a:p>
          <a:p>
            <a:pPr lvl="1" eaLnBrk="1" hangingPunct="1">
              <a:lnSpc>
                <a:spcPct val="90000"/>
              </a:lnSpc>
              <a:defRPr/>
            </a:pPr>
            <a:r>
              <a:rPr lang="en-GB" altLang="sr-Latn-RS" sz="2000" dirty="0"/>
              <a:t>Paris Agreement from 24 of July of 1971</a:t>
            </a:r>
          </a:p>
          <a:p>
            <a:pPr lvl="1" eaLnBrk="1" hangingPunct="1">
              <a:lnSpc>
                <a:spcPct val="90000"/>
              </a:lnSpc>
              <a:defRPr/>
            </a:pPr>
            <a:r>
              <a:rPr lang="en-GB" altLang="sr-Latn-RS" sz="2000" dirty="0"/>
              <a:t>Bern Convention</a:t>
            </a:r>
          </a:p>
          <a:p>
            <a:pPr lvl="1" eaLnBrk="1" hangingPunct="1">
              <a:lnSpc>
                <a:spcPct val="90000"/>
              </a:lnSpc>
              <a:defRPr/>
            </a:pPr>
            <a:r>
              <a:rPr lang="en-GB" altLang="sr-Latn-RS" sz="2000" dirty="0"/>
              <a:t>WIPO treaties</a:t>
            </a:r>
          </a:p>
        </p:txBody>
      </p:sp>
    </p:spTree>
    <p:extLst>
      <p:ext uri="{BB962C8B-B14F-4D97-AF65-F5344CB8AC3E}">
        <p14:creationId xmlns:p14="http://schemas.microsoft.com/office/powerpoint/2010/main" val="24368149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10 – </a:t>
            </a:r>
            <a:r>
              <a:rPr lang="en-US" sz="3200" b="1" dirty="0"/>
              <a:t>Offences related to infringements </a:t>
            </a:r>
          </a:p>
          <a:p>
            <a:pPr algn="r"/>
            <a:r>
              <a:rPr lang="en-US" sz="3200" b="1" dirty="0"/>
              <a:t>of copyright and related rights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062924"/>
          </a:xfrm>
          <a:prstGeom prst="rect">
            <a:avLst/>
          </a:prstGeom>
        </p:spPr>
        <p:txBody>
          <a:bodyPr wrap="square">
            <a:spAutoFit/>
          </a:bodyPr>
          <a:lstStyle/>
          <a:p>
            <a:pPr marL="342900" indent="-342900" algn="just">
              <a:buFont typeface="Wingdings" pitchFamily="2" charset="2"/>
              <a:buChar char="Ø"/>
            </a:pPr>
            <a:r>
              <a:rPr lang="en-US" sz="1700" dirty="0"/>
              <a:t>1Each Party shall adopt such legislative and other measures as may be necessary to establish as criminal offences under its domestic law the </a:t>
            </a:r>
            <a:r>
              <a:rPr lang="en-US" sz="1700" b="1" dirty="0">
                <a:solidFill>
                  <a:srgbClr val="FF0000"/>
                </a:solidFill>
              </a:rPr>
              <a:t>infringement of copyright</a:t>
            </a:r>
            <a:r>
              <a:rPr lang="en-US" sz="1700" dirty="0"/>
              <a:t>, as </a:t>
            </a:r>
            <a:r>
              <a:rPr lang="en-US" sz="1700" b="1" dirty="0">
                <a:solidFill>
                  <a:srgbClr val="FF0000"/>
                </a:solidFill>
              </a:rPr>
              <a:t>defined under the law </a:t>
            </a:r>
            <a:r>
              <a:rPr lang="en-US" sz="1700" dirty="0"/>
              <a:t>of that Party, </a:t>
            </a:r>
            <a:r>
              <a:rPr lang="en-US" sz="1700" b="1" dirty="0">
                <a:solidFill>
                  <a:srgbClr val="FF0000"/>
                </a:solidFill>
              </a:rPr>
              <a:t>pursuant to the obligations it has undertaken under the Paris Act of 24 July 1971 revising the Bern Convention for the Protection of Literary and Artistic Works, the Agreement on Trade-Related Aspects of Intellectual Property Rights and the WIPO Copyright Treaty</a:t>
            </a:r>
            <a:r>
              <a:rPr lang="en-US" sz="1700" dirty="0"/>
              <a:t>, with the exception of any moral rights conferred by such conventions, where such acts are committed </a:t>
            </a:r>
            <a:r>
              <a:rPr lang="en-US" sz="1700" b="1" dirty="0" err="1">
                <a:solidFill>
                  <a:srgbClr val="FF0000"/>
                </a:solidFill>
              </a:rPr>
              <a:t>wilfully</a:t>
            </a:r>
            <a:r>
              <a:rPr lang="en-US" sz="1700" dirty="0"/>
              <a:t>, on a commercial scale and by means of a </a:t>
            </a:r>
            <a:r>
              <a:rPr lang="en-US" sz="1700" b="1" dirty="0">
                <a:solidFill>
                  <a:srgbClr val="FF0000"/>
                </a:solidFill>
              </a:rPr>
              <a:t>computer system. </a:t>
            </a:r>
            <a:endParaRPr lang="en-GB" sz="17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4616648"/>
          </a:xfrm>
          <a:prstGeom prst="rect">
            <a:avLst/>
          </a:prstGeom>
        </p:spPr>
        <p:txBody>
          <a:bodyPr wrap="square">
            <a:spAutoFit/>
          </a:bodyPr>
          <a:lstStyle/>
          <a:p>
            <a:pPr marL="342900" indent="-342900" algn="just">
              <a:buFont typeface="Wingdings" pitchFamily="2" charset="2"/>
              <a:buChar char="ü"/>
            </a:pPr>
            <a:r>
              <a:rPr lang="en-US" sz="2100" dirty="0" err="1"/>
              <a:t>Criminalises</a:t>
            </a:r>
            <a:r>
              <a:rPr lang="en-US" sz="2100" dirty="0"/>
              <a:t> </a:t>
            </a:r>
            <a:r>
              <a:rPr lang="en-US" sz="2100" dirty="0" err="1"/>
              <a:t>wilful</a:t>
            </a:r>
            <a:r>
              <a:rPr lang="en-US" sz="2100" dirty="0"/>
              <a:t> infringements of copyright and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Provision merely ensures that existing copyright offences enacted pursuant to international obligations apply to acts committed through computer system</a:t>
            </a:r>
          </a:p>
        </p:txBody>
      </p:sp>
    </p:spTree>
    <p:extLst>
      <p:ext uri="{BB962C8B-B14F-4D97-AF65-F5344CB8AC3E}">
        <p14:creationId xmlns:p14="http://schemas.microsoft.com/office/powerpoint/2010/main" val="41257989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10 – </a:t>
            </a:r>
            <a:r>
              <a:rPr lang="en-US" sz="3200" b="1" dirty="0"/>
              <a:t>Offences related to infringements </a:t>
            </a:r>
          </a:p>
          <a:p>
            <a:pPr algn="r"/>
            <a:r>
              <a:rPr lang="en-US" sz="3200" b="1" dirty="0"/>
              <a:t>of copyright and related rights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4801314"/>
          </a:xfrm>
          <a:prstGeom prst="rect">
            <a:avLst/>
          </a:prstGeom>
        </p:spPr>
        <p:txBody>
          <a:bodyPr wrap="square">
            <a:spAutoFit/>
          </a:bodyPr>
          <a:lstStyle/>
          <a:p>
            <a:pPr marL="342900" indent="-342900" algn="just">
              <a:buFont typeface="Wingdings" pitchFamily="2" charset="2"/>
              <a:buChar char="Ø"/>
            </a:pPr>
            <a:r>
              <a:rPr lang="en-US" sz="1700" dirty="0"/>
              <a:t>1 Each Party shall adopt such legislative and other measures as may be necessary to establish as criminal offences under its domestic law the infringement of copyright, as defined under the law of that Party, pursuant to the obligations it has undertaken under the Paris Act of 24 July 1971 revising the Bern Convention for the Protection of Literary and Artistic Works, the Agreement on Trade-Related Aspects of Intellectual Property Rights and the WIPO Copyright Treaty, with the exception of any moral rights conferred by such conventions, where such acts are committed </a:t>
            </a:r>
            <a:r>
              <a:rPr lang="en-US" sz="1700" dirty="0" err="1"/>
              <a:t>wilfully</a:t>
            </a:r>
            <a:r>
              <a:rPr lang="en-US" sz="1700" dirty="0"/>
              <a:t>, on a </a:t>
            </a:r>
            <a:r>
              <a:rPr lang="en-US" sz="1700" b="1" dirty="0">
                <a:solidFill>
                  <a:srgbClr val="FF0000"/>
                </a:solidFill>
              </a:rPr>
              <a:t>commercial scale </a:t>
            </a:r>
            <a:r>
              <a:rPr lang="en-US" sz="1700" dirty="0"/>
              <a:t>and by means of a computer system. </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3323987"/>
          </a:xfrm>
          <a:prstGeom prst="rect">
            <a:avLst/>
          </a:prstGeom>
        </p:spPr>
        <p:txBody>
          <a:bodyPr wrap="square">
            <a:spAutoFit/>
          </a:bodyPr>
          <a:lstStyle/>
          <a:p>
            <a:pPr marL="342900" indent="-342900" algn="just">
              <a:buFont typeface="Wingdings" pitchFamily="2" charset="2"/>
              <a:buChar char="ü"/>
            </a:pPr>
            <a:r>
              <a:rPr lang="en-US" sz="2100" dirty="0"/>
              <a:t>In line with Article 61 of TRIPS Agreement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Deals with piracy on a commercial scale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Parties may go beyond threshold of piracy on a commercial scale and </a:t>
            </a:r>
            <a:r>
              <a:rPr lang="en-US" sz="2100" dirty="0" err="1"/>
              <a:t>criminalise</a:t>
            </a:r>
            <a:r>
              <a:rPr lang="en-US" sz="2100" dirty="0"/>
              <a:t> other instances of copyright infringement</a:t>
            </a:r>
          </a:p>
        </p:txBody>
      </p:sp>
    </p:spTree>
    <p:extLst>
      <p:ext uri="{BB962C8B-B14F-4D97-AF65-F5344CB8AC3E}">
        <p14:creationId xmlns:p14="http://schemas.microsoft.com/office/powerpoint/2010/main" val="1102790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10 – </a:t>
            </a:r>
            <a:r>
              <a:rPr lang="en-US" sz="3200" b="1" dirty="0"/>
              <a:t>Offences related to infringements </a:t>
            </a:r>
          </a:p>
          <a:p>
            <a:pPr algn="r"/>
            <a:r>
              <a:rPr lang="en-US" sz="3200" b="1" dirty="0"/>
              <a:t>of copyright and related rights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86145"/>
          </a:xfrm>
          <a:prstGeom prst="rect">
            <a:avLst/>
          </a:prstGeom>
        </p:spPr>
        <p:txBody>
          <a:bodyPr wrap="square">
            <a:spAutoFit/>
          </a:bodyPr>
          <a:lstStyle/>
          <a:p>
            <a:pPr marL="342900" indent="-342900" algn="just">
              <a:buFont typeface="Wingdings" pitchFamily="2" charset="2"/>
              <a:buChar char="Ø"/>
            </a:pPr>
            <a:r>
              <a:rPr lang="en-US" sz="1700" dirty="0"/>
              <a:t>2 Each Party shall adopt such legislative and other measures as may be necessary to establish as criminal offences under its domestic law the </a:t>
            </a:r>
            <a:r>
              <a:rPr lang="en-US" sz="1700" b="1" dirty="0">
                <a:solidFill>
                  <a:srgbClr val="FF0000"/>
                </a:solidFill>
              </a:rPr>
              <a:t>infringement of related rights</a:t>
            </a:r>
            <a:r>
              <a:rPr lang="en-US" sz="1700" dirty="0"/>
              <a:t>, as defined under the law of that Party, pursuant to the obligations it has undertaken under the </a:t>
            </a:r>
            <a:r>
              <a:rPr lang="en-US" sz="1700" b="1" dirty="0">
                <a:solidFill>
                  <a:srgbClr val="FF0000"/>
                </a:solidFill>
              </a:rPr>
              <a:t>International Convention for the Protection of Performers, Producers of Phonograms and Broadcasting </a:t>
            </a:r>
            <a:r>
              <a:rPr lang="en-US" sz="1700" b="1" dirty="0" err="1">
                <a:solidFill>
                  <a:srgbClr val="FF0000"/>
                </a:solidFill>
              </a:rPr>
              <a:t>Organisations</a:t>
            </a:r>
            <a:r>
              <a:rPr lang="en-US" sz="1700" b="1" dirty="0">
                <a:solidFill>
                  <a:srgbClr val="FF0000"/>
                </a:solidFill>
              </a:rPr>
              <a:t> (Rome Convention), the Agreement on Trade-Related Aspects of Intellectual Property Rights and the WIPO Performances and Phonograms Treaty</a:t>
            </a:r>
            <a:r>
              <a:rPr lang="en-US" sz="1700" dirty="0"/>
              <a:t>, with the exception of any moral rights conferred by such conventions, where such acts are committed </a:t>
            </a:r>
            <a:r>
              <a:rPr lang="en-US" sz="1700" b="1" dirty="0" err="1">
                <a:solidFill>
                  <a:srgbClr val="FF0000"/>
                </a:solidFill>
              </a:rPr>
              <a:t>wilfully</a:t>
            </a:r>
            <a:r>
              <a:rPr lang="en-US" sz="1700" dirty="0"/>
              <a:t>, on a </a:t>
            </a:r>
            <a:r>
              <a:rPr lang="en-US" sz="1700" b="1" dirty="0">
                <a:solidFill>
                  <a:srgbClr val="FF0000"/>
                </a:solidFill>
              </a:rPr>
              <a:t>commercial scale</a:t>
            </a:r>
            <a:r>
              <a:rPr lang="en-US" sz="1700" dirty="0"/>
              <a:t> and </a:t>
            </a:r>
            <a:r>
              <a:rPr lang="en-US" sz="1700" b="1" dirty="0">
                <a:solidFill>
                  <a:srgbClr val="FF0000"/>
                </a:solidFill>
              </a:rPr>
              <a:t>by means of a computer system. </a:t>
            </a:r>
            <a:endParaRPr lang="en-GB" sz="17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4616648"/>
          </a:xfrm>
          <a:prstGeom prst="rect">
            <a:avLst/>
          </a:prstGeom>
        </p:spPr>
        <p:txBody>
          <a:bodyPr wrap="square">
            <a:spAutoFit/>
          </a:bodyPr>
          <a:lstStyle/>
          <a:p>
            <a:pPr marL="342900" indent="-342900" algn="just">
              <a:buFont typeface="Wingdings" pitchFamily="2" charset="2"/>
              <a:buChar char="ü"/>
            </a:pPr>
            <a:r>
              <a:rPr lang="en-US" sz="2100" dirty="0" err="1"/>
              <a:t>Criminalises</a:t>
            </a:r>
            <a:r>
              <a:rPr lang="en-US" sz="2100" dirty="0"/>
              <a:t> </a:t>
            </a:r>
            <a:r>
              <a:rPr lang="en-US" sz="2100" dirty="0" err="1"/>
              <a:t>wilful</a:t>
            </a:r>
            <a:r>
              <a:rPr lang="en-US" sz="2100" dirty="0"/>
              <a:t> infringements of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Provision merely ensures that existing related rights offences enacted pursuant to international obligations apply to acts committed through computer system</a:t>
            </a:r>
          </a:p>
        </p:txBody>
      </p:sp>
    </p:spTree>
    <p:extLst>
      <p:ext uri="{BB962C8B-B14F-4D97-AF65-F5344CB8AC3E}">
        <p14:creationId xmlns:p14="http://schemas.microsoft.com/office/powerpoint/2010/main" val="3621233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192C9F-2AD7-4C54-9238-90305F80B425}"/>
              </a:ext>
            </a:extLst>
          </p:cNvPr>
          <p:cNvSpPr>
            <a:spLocks noGrp="1"/>
          </p:cNvSpPr>
          <p:nvPr>
            <p:ph type="sldNum" sz="quarter" idx="12"/>
          </p:nvPr>
        </p:nvSpPr>
        <p:spPr/>
        <p:txBody>
          <a:bodyPr/>
          <a:lstStyle/>
          <a:p>
            <a:pPr>
              <a:defRPr/>
            </a:pPr>
            <a:fld id="{0E1F2CE5-82EE-4D86-A1BA-A62E2F853B8E}" type="slidenum">
              <a:rPr lang="en-US" smtClean="0"/>
              <a:pPr>
                <a:defRPr/>
              </a:pPr>
              <a:t>8</a:t>
            </a:fld>
            <a:endParaRPr lang="en-US"/>
          </a:p>
        </p:txBody>
      </p:sp>
      <p:sp>
        <p:nvSpPr>
          <p:cNvPr id="4" name="Rectangle 3">
            <a:extLst>
              <a:ext uri="{FF2B5EF4-FFF2-40B4-BE49-F238E27FC236}">
                <a16:creationId xmlns:a16="http://schemas.microsoft.com/office/drawing/2014/main" id="{FB9E695E-435F-4045-AA8F-F94C84B820B0}"/>
              </a:ext>
            </a:extLst>
          </p:cNvPr>
          <p:cNvSpPr/>
          <p:nvPr/>
        </p:nvSpPr>
        <p:spPr>
          <a:xfrm>
            <a:off x="309489" y="3185856"/>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Definitions </a:t>
            </a:r>
            <a:endParaRPr lang="en-GB" sz="3200" dirty="0"/>
          </a:p>
        </p:txBody>
      </p:sp>
      <p:sp>
        <p:nvSpPr>
          <p:cNvPr id="5" name="Slide Number Placeholder 1">
            <a:extLst>
              <a:ext uri="{FF2B5EF4-FFF2-40B4-BE49-F238E27FC236}">
                <a16:creationId xmlns:a16="http://schemas.microsoft.com/office/drawing/2014/main" id="{4B02DD63-4F5F-4594-BD46-34BC99D61B5F}"/>
              </a:ext>
            </a:extLst>
          </p:cNvPr>
          <p:cNvSpPr txBox="1">
            <a:spLocks/>
          </p:cNvSpPr>
          <p:nvPr/>
        </p:nvSpPr>
        <p:spPr>
          <a:xfrm>
            <a:off x="6409184" y="6521407"/>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8</a:t>
            </a:fld>
            <a:endParaRPr lang="en-GB" dirty="0"/>
          </a:p>
        </p:txBody>
      </p:sp>
      <p:sp>
        <p:nvSpPr>
          <p:cNvPr id="6" name="TextBox 5">
            <a:extLst>
              <a:ext uri="{FF2B5EF4-FFF2-40B4-BE49-F238E27FC236}">
                <a16:creationId xmlns:a16="http://schemas.microsoft.com/office/drawing/2014/main" id="{944AA4B6-13D1-4B75-92D9-A2969A20C12D}"/>
              </a:ext>
            </a:extLst>
          </p:cNvPr>
          <p:cNvSpPr txBox="1"/>
          <p:nvPr/>
        </p:nvSpPr>
        <p:spPr>
          <a:xfrm>
            <a:off x="88522" y="6583408"/>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7" name="Slide Number Placeholder 4">
            <a:extLst>
              <a:ext uri="{FF2B5EF4-FFF2-40B4-BE49-F238E27FC236}">
                <a16:creationId xmlns:a16="http://schemas.microsoft.com/office/drawing/2014/main" id="{ED5911AB-CD11-44D3-B345-4AA0F4D3EB6F}"/>
              </a:ext>
            </a:extLst>
          </p:cNvPr>
          <p:cNvSpPr txBox="1">
            <a:spLocks/>
          </p:cNvSpPr>
          <p:nvPr/>
        </p:nvSpPr>
        <p:spPr>
          <a:xfrm>
            <a:off x="8532440" y="6547338"/>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8" name="Rectangle 7">
            <a:extLst>
              <a:ext uri="{FF2B5EF4-FFF2-40B4-BE49-F238E27FC236}">
                <a16:creationId xmlns:a16="http://schemas.microsoft.com/office/drawing/2014/main" id="{CF0F6A05-C5BB-49E4-B66B-350FB1AE6FAC}"/>
              </a:ext>
            </a:extLst>
          </p:cNvPr>
          <p:cNvSpPr/>
          <p:nvPr/>
        </p:nvSpPr>
        <p:spPr>
          <a:xfrm>
            <a:off x="0" y="6579326"/>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4">
            <a:extLst>
              <a:ext uri="{FF2B5EF4-FFF2-40B4-BE49-F238E27FC236}">
                <a16:creationId xmlns:a16="http://schemas.microsoft.com/office/drawing/2014/main" id="{889E640A-5CEF-4A73-A864-D30B33B0D8BC}"/>
              </a:ext>
            </a:extLst>
          </p:cNvPr>
          <p:cNvSpPr>
            <a:spLocks noChangeArrowheads="1"/>
          </p:cNvSpPr>
          <p:nvPr/>
        </p:nvSpPr>
        <p:spPr bwMode="auto">
          <a:xfrm>
            <a:off x="0" y="2612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a:extLst>
              <a:ext uri="{FF2B5EF4-FFF2-40B4-BE49-F238E27FC236}">
                <a16:creationId xmlns:a16="http://schemas.microsoft.com/office/drawing/2014/main" id="{6C975BDF-2317-4E4A-87D1-3204430358E5}"/>
              </a:ext>
            </a:extLst>
          </p:cNvPr>
          <p:cNvSpPr/>
          <p:nvPr/>
        </p:nvSpPr>
        <p:spPr>
          <a:xfrm>
            <a:off x="0" y="-1258"/>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The Budapest Convention</a:t>
            </a:r>
            <a:endParaRPr lang="en-GB" sz="3200" dirty="0"/>
          </a:p>
        </p:txBody>
      </p:sp>
      <p:pic>
        <p:nvPicPr>
          <p:cNvPr id="11" name="Picture 4">
            <a:extLst>
              <a:ext uri="{FF2B5EF4-FFF2-40B4-BE49-F238E27FC236}">
                <a16:creationId xmlns:a16="http://schemas.microsoft.com/office/drawing/2014/main" id="{E79CA9E6-91A8-4E4C-8BE0-2B7D6D4C19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58"/>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02C6793C-E2B4-4679-BC5F-442663AC7ABF}"/>
              </a:ext>
            </a:extLst>
          </p:cNvPr>
          <p:cNvSpPr txBox="1"/>
          <p:nvPr/>
        </p:nvSpPr>
        <p:spPr>
          <a:xfrm>
            <a:off x="6279791" y="6483984"/>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69046427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10 – </a:t>
            </a:r>
            <a:r>
              <a:rPr lang="en-US" sz="3200" b="1" dirty="0"/>
              <a:t>Offences related to infringements </a:t>
            </a:r>
          </a:p>
          <a:p>
            <a:pPr algn="r"/>
            <a:r>
              <a:rPr lang="en-US" sz="3200" b="1" dirty="0"/>
              <a:t>of copyright and related rights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2708434"/>
          </a:xfrm>
          <a:prstGeom prst="rect">
            <a:avLst/>
          </a:prstGeom>
        </p:spPr>
        <p:txBody>
          <a:bodyPr wrap="square">
            <a:spAutoFit/>
          </a:bodyPr>
          <a:lstStyle/>
          <a:p>
            <a:pPr marL="342900" indent="-342900" algn="just">
              <a:buFont typeface="Wingdings" pitchFamily="2" charset="2"/>
              <a:buChar char="Ø"/>
            </a:pPr>
            <a:r>
              <a:rPr lang="en-US" sz="1700" dirty="0"/>
              <a:t>3 A Party may reserve the right not to impose criminal liability under paragraphs 1 and 2 of this article in </a:t>
            </a:r>
            <a:r>
              <a:rPr lang="en-US" sz="1700" b="1" dirty="0">
                <a:solidFill>
                  <a:srgbClr val="FF0000"/>
                </a:solidFill>
              </a:rPr>
              <a:t>limited circumstances</a:t>
            </a:r>
            <a:r>
              <a:rPr lang="en-US" sz="1700" dirty="0"/>
              <a:t>, provided that </a:t>
            </a:r>
            <a:r>
              <a:rPr lang="en-US" sz="1700" b="1" dirty="0">
                <a:solidFill>
                  <a:srgbClr val="FF0000"/>
                </a:solidFill>
              </a:rPr>
              <a:t>other effective remedies </a:t>
            </a:r>
            <a:r>
              <a:rPr lang="en-US" sz="1700" dirty="0"/>
              <a:t>are available and that such </a:t>
            </a:r>
            <a:r>
              <a:rPr lang="en-US" sz="1700" b="1" dirty="0">
                <a:solidFill>
                  <a:srgbClr val="FF0000"/>
                </a:solidFill>
              </a:rPr>
              <a:t>reservation does not derogate from the Party’s international obligations </a:t>
            </a:r>
            <a:r>
              <a:rPr lang="en-US" sz="1700" dirty="0"/>
              <a:t>set forth in the international instruments referred to in paragraphs 1 and 2 of this article.</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3323987"/>
          </a:xfrm>
          <a:prstGeom prst="rect">
            <a:avLst/>
          </a:prstGeom>
        </p:spPr>
        <p:txBody>
          <a:bodyPr wrap="square">
            <a:spAutoFit/>
          </a:bodyPr>
          <a:lstStyle/>
          <a:p>
            <a:pPr marL="342900" indent="-342900" algn="just">
              <a:buFont typeface="Wingdings" pitchFamily="2" charset="2"/>
              <a:buChar char="ü"/>
            </a:pPr>
            <a:r>
              <a:rPr lang="en-US" sz="2100" dirty="0"/>
              <a:t>Limited circumstances may justify not imposing criminal liability for infringement of copyright and related rights, such as:</a:t>
            </a:r>
          </a:p>
          <a:p>
            <a:pPr marL="800100" lvl="1" indent="-342900" algn="just">
              <a:buFont typeface="Wingdings" pitchFamily="2" charset="2"/>
              <a:buChar char="ü"/>
            </a:pPr>
            <a:r>
              <a:rPr lang="en-US" sz="2100" dirty="0"/>
              <a:t>Parallel imports</a:t>
            </a:r>
          </a:p>
          <a:p>
            <a:pPr marL="800100" lvl="1" indent="-342900" algn="just">
              <a:buFont typeface="Wingdings" pitchFamily="2" charset="2"/>
              <a:buChar char="ü"/>
            </a:pPr>
            <a:r>
              <a:rPr lang="en-US" sz="2100" dirty="0"/>
              <a:t>Rental rights</a:t>
            </a:r>
          </a:p>
          <a:p>
            <a:pPr marL="800100" lvl="1" indent="-342900" algn="just">
              <a:buFont typeface="Wingdings" pitchFamily="2" charset="2"/>
              <a:buChar char="ü"/>
            </a:pPr>
            <a:endParaRPr lang="en-US" sz="2100" dirty="0"/>
          </a:p>
          <a:p>
            <a:pPr marL="342900" indent="-342900" algn="just">
              <a:buFont typeface="Wingdings" pitchFamily="2" charset="2"/>
              <a:buChar char="ü"/>
            </a:pPr>
            <a:r>
              <a:rPr lang="en-US" sz="2100" dirty="0"/>
              <a:t>However, effective remedies (e.g. civil or administrative measures) should be available in this case </a:t>
            </a:r>
          </a:p>
        </p:txBody>
      </p:sp>
    </p:spTree>
    <p:extLst>
      <p:ext uri="{BB962C8B-B14F-4D97-AF65-F5344CB8AC3E}">
        <p14:creationId xmlns:p14="http://schemas.microsoft.com/office/powerpoint/2010/main" val="17386190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11 – </a:t>
            </a:r>
            <a:r>
              <a:rPr lang="en-US" sz="3200" b="1" dirty="0"/>
              <a:t>Attempt and Aiding or Abetting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a:t>
            </a:r>
            <a:r>
              <a:rPr lang="en-US" sz="1600" b="1" dirty="0">
                <a:solidFill>
                  <a:srgbClr val="FF0000"/>
                </a:solidFill>
              </a:rPr>
              <a:t>intentionally, aiding or abetting </a:t>
            </a:r>
            <a:r>
              <a:rPr lang="en-US" sz="1600" dirty="0"/>
              <a:t>the commission of any of the offences established in accordance with Articles 2 through 10 of the present Convention </a:t>
            </a:r>
            <a:r>
              <a:rPr lang="en-US" sz="1600" b="1" dirty="0">
                <a:solidFill>
                  <a:srgbClr val="FF0000"/>
                </a:solidFill>
              </a:rPr>
              <a:t>with intent that such offence be committed.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2 Each Party shall adopt such legislative and other measures as may be necessary to establish as criminal offences under its domestic law, when committed intentionally, an attempt to commit any of the offences established in accordance with Articles 3 through 5, 7, 8, and 9.1.a and c of this Convention.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Each Party may reserve the right not to apply, in whole or in part, paragraph 2 of this article.</a:t>
            </a:r>
            <a:endParaRPr lang="en-GB"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4616648"/>
          </a:xfrm>
          <a:prstGeom prst="rect">
            <a:avLst/>
          </a:prstGeom>
        </p:spPr>
        <p:txBody>
          <a:bodyPr wrap="square">
            <a:spAutoFit/>
          </a:bodyPr>
          <a:lstStyle/>
          <a:p>
            <a:pPr marL="342900" indent="-342900" algn="just">
              <a:buFont typeface="Wingdings" pitchFamily="2" charset="2"/>
              <a:buChar char="ü"/>
            </a:pPr>
            <a:r>
              <a:rPr lang="en-US" sz="2100" dirty="0"/>
              <a:t>The Budapest Convention requires </a:t>
            </a:r>
            <a:r>
              <a:rPr lang="en-US" sz="2100" dirty="0" err="1"/>
              <a:t>criminalisation</a:t>
            </a:r>
            <a:r>
              <a:rPr lang="en-US" sz="2100" dirty="0"/>
              <a:t> of the aiding or abetting of any offence established in accordance with its provisions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There must be intent that the offence be committed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A service provider which provides a conduit for an offence to be committed but which does not have criminal intent cannot incur liability </a:t>
            </a:r>
          </a:p>
        </p:txBody>
      </p:sp>
    </p:spTree>
    <p:extLst>
      <p:ext uri="{BB962C8B-B14F-4D97-AF65-F5344CB8AC3E}">
        <p14:creationId xmlns:p14="http://schemas.microsoft.com/office/powerpoint/2010/main" val="12528871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11 – </a:t>
            </a:r>
            <a:r>
              <a:rPr lang="en-US" sz="3200" b="1" dirty="0"/>
              <a:t>Attempt and Aiding or Abetting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5509200"/>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establish as criminal offences under its domestic law, when committed intentionally, aiding or abetting the commission of any of the offences established in accordance with Articles 2 through 10 of the present Convention with intent that such offence be committed.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2 Each Party shall adopt such legislative and other measures as may be necessary to establish as criminal offences under its domestic law, when committed intentionally, an </a:t>
            </a:r>
            <a:r>
              <a:rPr lang="en-US" sz="1600" b="1" dirty="0">
                <a:solidFill>
                  <a:srgbClr val="FF0000"/>
                </a:solidFill>
              </a:rPr>
              <a:t>attempt to commit any of the offences</a:t>
            </a:r>
            <a:r>
              <a:rPr lang="en-US" sz="1600" dirty="0"/>
              <a:t> established in accordance with </a:t>
            </a:r>
            <a:r>
              <a:rPr lang="en-US" sz="1600" b="1" dirty="0">
                <a:solidFill>
                  <a:srgbClr val="FF0000"/>
                </a:solidFill>
              </a:rPr>
              <a:t>Articles 3 through 5, 7, 8, and 9.1.a and c</a:t>
            </a:r>
            <a:r>
              <a:rPr lang="en-US" sz="1600" dirty="0"/>
              <a:t> of this Convention.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Each Party </a:t>
            </a:r>
            <a:r>
              <a:rPr lang="en-US" sz="1600" b="1" dirty="0">
                <a:solidFill>
                  <a:srgbClr val="FF0000"/>
                </a:solidFill>
              </a:rPr>
              <a:t>may reserve the right not to apply, in whole or in part, paragraph 2</a:t>
            </a:r>
            <a:r>
              <a:rPr lang="en-US" sz="1600" dirty="0"/>
              <a:t> of this article.</a:t>
            </a:r>
            <a:endParaRPr lang="en-GB"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414130" y="1166540"/>
            <a:ext cx="4608326" cy="5262979"/>
          </a:xfrm>
          <a:prstGeom prst="rect">
            <a:avLst/>
          </a:prstGeom>
        </p:spPr>
        <p:txBody>
          <a:bodyPr wrap="square">
            <a:spAutoFit/>
          </a:bodyPr>
          <a:lstStyle/>
          <a:p>
            <a:pPr marL="342900" indent="-342900" algn="just">
              <a:buFont typeface="Wingdings" pitchFamily="2" charset="2"/>
              <a:buChar char="ü"/>
            </a:pPr>
            <a:r>
              <a:rPr lang="en-US" sz="2100" dirty="0"/>
              <a:t>The Budapest Convention does not require </a:t>
            </a:r>
            <a:r>
              <a:rPr lang="en-US" sz="2100" dirty="0" err="1"/>
              <a:t>criminalisation</a:t>
            </a:r>
            <a:r>
              <a:rPr lang="en-US" sz="2100" dirty="0"/>
              <a:t> of attempts to all offences</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This is because it is difficult to anticipate attempts to certain offences (for instance, attempt to offer or make available child pornography)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Attempts must be intentional to attract criminal liability </a:t>
            </a:r>
          </a:p>
          <a:p>
            <a:pPr marL="342900" indent="-342900" algn="just">
              <a:buFont typeface="Wingdings" pitchFamily="2" charset="2"/>
              <a:buChar char="ü"/>
            </a:pPr>
            <a:endParaRPr lang="en-US" sz="2100" dirty="0"/>
          </a:p>
          <a:p>
            <a:pPr marL="342900" indent="-342900" algn="just">
              <a:buFont typeface="Wingdings" pitchFamily="2" charset="2"/>
              <a:buChar char="ü"/>
            </a:pPr>
            <a:r>
              <a:rPr lang="en-US" sz="2100" dirty="0"/>
              <a:t>Parties have the discretion not to </a:t>
            </a:r>
            <a:r>
              <a:rPr lang="en-US" sz="2100" dirty="0" err="1"/>
              <a:t>criminalise</a:t>
            </a:r>
            <a:r>
              <a:rPr lang="en-US" sz="2100" dirty="0"/>
              <a:t> attempts in whole or in part </a:t>
            </a:r>
          </a:p>
        </p:txBody>
      </p:sp>
    </p:spTree>
    <p:extLst>
      <p:ext uri="{BB962C8B-B14F-4D97-AF65-F5344CB8AC3E}">
        <p14:creationId xmlns:p14="http://schemas.microsoft.com/office/powerpoint/2010/main" val="24160096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12 – </a:t>
            </a:r>
            <a:r>
              <a:rPr lang="en-US" sz="3200" b="1" dirty="0"/>
              <a:t>Corporate Liability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4031873"/>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ensure that </a:t>
            </a:r>
            <a:r>
              <a:rPr lang="en-US" sz="1600" b="1" dirty="0">
                <a:solidFill>
                  <a:srgbClr val="FF0000"/>
                </a:solidFill>
              </a:rPr>
              <a:t>legal persons can be held liable</a:t>
            </a:r>
            <a:r>
              <a:rPr lang="en-US" sz="1600" dirty="0"/>
              <a:t> for a criminal offence established in accordance with this Convention, </a:t>
            </a:r>
            <a:r>
              <a:rPr lang="en-US" sz="1600" b="1" dirty="0">
                <a:solidFill>
                  <a:srgbClr val="FF0000"/>
                </a:solidFill>
              </a:rPr>
              <a:t>committed for their benefit by any natural person</a:t>
            </a:r>
            <a:r>
              <a:rPr lang="en-US" sz="1600" dirty="0"/>
              <a:t>, acting either individually or as part of an organ of the legal person, who has a </a:t>
            </a:r>
            <a:r>
              <a:rPr lang="en-US" sz="1600" b="1" dirty="0">
                <a:solidFill>
                  <a:srgbClr val="FF0000"/>
                </a:solidFill>
              </a:rPr>
              <a:t>leading position </a:t>
            </a:r>
            <a:r>
              <a:rPr lang="en-US" sz="1600" dirty="0"/>
              <a:t>within it, based on: </a:t>
            </a:r>
          </a:p>
          <a:p>
            <a:pPr lvl="1" algn="just"/>
            <a:r>
              <a:rPr lang="en-US" sz="1600" dirty="0"/>
              <a:t>a </a:t>
            </a:r>
            <a:r>
              <a:rPr lang="en-US" sz="1600" dirty="0" err="1"/>
              <a:t>a</a:t>
            </a:r>
            <a:r>
              <a:rPr lang="en-US" sz="1600" dirty="0"/>
              <a:t> </a:t>
            </a:r>
            <a:r>
              <a:rPr lang="en-US" sz="1600" b="1" dirty="0">
                <a:solidFill>
                  <a:srgbClr val="FF0000"/>
                </a:solidFill>
              </a:rPr>
              <a:t>power of representation </a:t>
            </a:r>
            <a:r>
              <a:rPr lang="en-US" sz="1600" dirty="0"/>
              <a:t>of the legal person; </a:t>
            </a:r>
          </a:p>
          <a:p>
            <a:pPr lvl="1" algn="just"/>
            <a:r>
              <a:rPr lang="en-US" sz="1600" dirty="0"/>
              <a:t>b an </a:t>
            </a:r>
            <a:r>
              <a:rPr lang="en-US" sz="1600" b="1" dirty="0">
                <a:solidFill>
                  <a:srgbClr val="FF0000"/>
                </a:solidFill>
              </a:rPr>
              <a:t>authority to take decisions </a:t>
            </a:r>
            <a:r>
              <a:rPr lang="en-US" sz="1600" dirty="0"/>
              <a:t>on behalf of the legal person; </a:t>
            </a:r>
          </a:p>
          <a:p>
            <a:pPr lvl="1" algn="just"/>
            <a:r>
              <a:rPr lang="en-US" sz="1600" dirty="0"/>
              <a:t>c an </a:t>
            </a:r>
            <a:r>
              <a:rPr lang="en-US" sz="1600" b="1" dirty="0">
                <a:solidFill>
                  <a:srgbClr val="FF0000"/>
                </a:solidFill>
              </a:rPr>
              <a:t>authority to exercise control </a:t>
            </a:r>
            <a:r>
              <a:rPr lang="en-US" sz="1600" dirty="0"/>
              <a:t>within the legal person.</a:t>
            </a:r>
          </a:p>
        </p:txBody>
      </p:sp>
      <p:sp>
        <p:nvSpPr>
          <p:cNvPr id="6" name="Rectangle 5">
            <a:extLst>
              <a:ext uri="{FF2B5EF4-FFF2-40B4-BE49-F238E27FC236}">
                <a16:creationId xmlns:a16="http://schemas.microsoft.com/office/drawing/2014/main" id="{524B6456-681F-2F44-A01A-AD3514E81BD2}"/>
              </a:ext>
            </a:extLst>
          </p:cNvPr>
          <p:cNvSpPr/>
          <p:nvPr/>
        </p:nvSpPr>
        <p:spPr>
          <a:xfrm>
            <a:off x="4376057" y="1061434"/>
            <a:ext cx="4608326" cy="5324535"/>
          </a:xfrm>
          <a:prstGeom prst="rect">
            <a:avLst/>
          </a:prstGeom>
        </p:spPr>
        <p:txBody>
          <a:bodyPr wrap="square">
            <a:spAutoFit/>
          </a:bodyPr>
          <a:lstStyle/>
          <a:p>
            <a:pPr marL="342900" indent="-342900" algn="just">
              <a:buFont typeface="Wingdings" pitchFamily="2" charset="2"/>
              <a:buChar char="ü"/>
            </a:pPr>
            <a:r>
              <a:rPr lang="en-US" sz="2000" dirty="0"/>
              <a:t>Four conditions need to be met for corporate liability to be attracted:</a:t>
            </a:r>
          </a:p>
          <a:p>
            <a:pPr marL="800100" lvl="1" indent="-342900" algn="just">
              <a:buFont typeface="Wingdings" pitchFamily="2" charset="2"/>
              <a:buChar char="ü"/>
            </a:pPr>
            <a:r>
              <a:rPr lang="en-US" sz="2000" dirty="0"/>
              <a:t>Commission of offence under Budapest Convention</a:t>
            </a:r>
          </a:p>
          <a:p>
            <a:pPr marL="800100" lvl="1" indent="-342900" algn="just">
              <a:buFont typeface="Wingdings" pitchFamily="2" charset="2"/>
              <a:buChar char="ü"/>
            </a:pPr>
            <a:r>
              <a:rPr lang="en-US" sz="2000" dirty="0"/>
              <a:t>Offence must have been committed for benefit of legal person</a:t>
            </a:r>
          </a:p>
          <a:p>
            <a:pPr marL="800100" lvl="1" indent="-342900" algn="just">
              <a:buFont typeface="Wingdings" pitchFamily="2" charset="2"/>
              <a:buChar char="ü"/>
            </a:pPr>
            <a:r>
              <a:rPr lang="en-US" sz="2000" dirty="0"/>
              <a:t>Person who has a “leading position” (high position in </a:t>
            </a:r>
            <a:r>
              <a:rPr lang="en-US" sz="2000" dirty="0" err="1"/>
              <a:t>organisation</a:t>
            </a:r>
            <a:r>
              <a:rPr lang="en-US" sz="2000" dirty="0"/>
              <a:t>) must have committed the offence </a:t>
            </a:r>
          </a:p>
          <a:p>
            <a:pPr marL="800100" lvl="1" indent="-342900" algn="just">
              <a:buFont typeface="Wingdings" pitchFamily="2" charset="2"/>
              <a:buChar char="ü"/>
            </a:pPr>
            <a:r>
              <a:rPr lang="en-US" sz="2000" dirty="0"/>
              <a:t>The leading person with the leading position must have acted on the basis of:</a:t>
            </a:r>
          </a:p>
          <a:p>
            <a:pPr marL="1257300" lvl="2" indent="-342900" algn="just">
              <a:buFont typeface="Wingdings" pitchFamily="2" charset="2"/>
              <a:buChar char="ü"/>
            </a:pPr>
            <a:r>
              <a:rPr lang="en-US" sz="2000" dirty="0"/>
              <a:t>power of representation</a:t>
            </a:r>
          </a:p>
          <a:p>
            <a:pPr marL="1257300" lvl="2" indent="-342900" algn="just">
              <a:buFont typeface="Wingdings" pitchFamily="2" charset="2"/>
              <a:buChar char="ü"/>
            </a:pPr>
            <a:r>
              <a:rPr lang="en-US" sz="2000" dirty="0"/>
              <a:t>authority to take decisions</a:t>
            </a:r>
          </a:p>
          <a:p>
            <a:pPr marL="1257300" lvl="2" indent="-342900" algn="just">
              <a:buFont typeface="Wingdings" pitchFamily="2" charset="2"/>
              <a:buChar char="ü"/>
            </a:pPr>
            <a:r>
              <a:rPr lang="en-US" sz="2000" dirty="0"/>
              <a:t>authority to exercise control</a:t>
            </a:r>
          </a:p>
        </p:txBody>
      </p:sp>
    </p:spTree>
    <p:extLst>
      <p:ext uri="{BB962C8B-B14F-4D97-AF65-F5344CB8AC3E}">
        <p14:creationId xmlns:p14="http://schemas.microsoft.com/office/powerpoint/2010/main" val="39996997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12 – </a:t>
            </a:r>
            <a:r>
              <a:rPr lang="en-US" sz="3200" b="1" dirty="0"/>
              <a:t>Corporate Liability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39367"/>
            <a:ext cx="4376057" cy="4524315"/>
          </a:xfrm>
          <a:prstGeom prst="rect">
            <a:avLst/>
          </a:prstGeom>
        </p:spPr>
        <p:txBody>
          <a:bodyPr wrap="square">
            <a:spAutoFit/>
          </a:bodyPr>
          <a:lstStyle/>
          <a:p>
            <a:pPr marL="342900" indent="-342900" algn="just">
              <a:buFont typeface="Wingdings" pitchFamily="2" charset="2"/>
              <a:buChar char="Ø"/>
            </a:pPr>
            <a:r>
              <a:rPr lang="en-US" sz="1600" dirty="0"/>
              <a:t>2 In addition to the cases already provided for in paragraph 1 of this article, each Party shall take the measures necessary to ensure that a legal person can be held liable where the </a:t>
            </a:r>
            <a:r>
              <a:rPr lang="en-US" sz="1600" b="1" dirty="0">
                <a:solidFill>
                  <a:srgbClr val="FF0000"/>
                </a:solidFill>
              </a:rPr>
              <a:t>lack of supervision or control by a natural person referred to in paragraph 1</a:t>
            </a:r>
            <a:r>
              <a:rPr lang="en-US" sz="1600" dirty="0"/>
              <a:t> has </a:t>
            </a:r>
            <a:r>
              <a:rPr lang="en-US" sz="1600" b="1" dirty="0">
                <a:solidFill>
                  <a:srgbClr val="FF0000"/>
                </a:solidFill>
              </a:rPr>
              <a:t>made possible </a:t>
            </a:r>
            <a:r>
              <a:rPr lang="en-US" sz="1600" dirty="0"/>
              <a:t>the </a:t>
            </a:r>
            <a:r>
              <a:rPr lang="en-US" sz="1600" b="1" dirty="0">
                <a:solidFill>
                  <a:srgbClr val="FF0000"/>
                </a:solidFill>
              </a:rPr>
              <a:t>commission </a:t>
            </a:r>
            <a:r>
              <a:rPr lang="en-US" sz="1600" dirty="0"/>
              <a:t>of a criminal offence established in accordance with this Convention </a:t>
            </a:r>
            <a:r>
              <a:rPr lang="en-US" sz="1600" b="1" dirty="0">
                <a:solidFill>
                  <a:srgbClr val="FF0000"/>
                </a:solidFill>
              </a:rPr>
              <a:t>for the benefit of that legal person by a natural person acting under its authority.</a:t>
            </a:r>
            <a:r>
              <a:rPr lang="en-US" sz="1600" dirty="0"/>
              <a:t> </a:t>
            </a:r>
          </a:p>
          <a:p>
            <a:pPr marL="342900" indent="-342900" algn="just">
              <a:buFont typeface="Wingdings" pitchFamily="2" charset="2"/>
              <a:buChar char="Ø"/>
            </a:pPr>
            <a:r>
              <a:rPr lang="en-US" sz="1600" dirty="0"/>
              <a:t>3 Subject to the legal principles of the Party, the liability of a legal person may be criminal, civil or administrative. </a:t>
            </a:r>
          </a:p>
          <a:p>
            <a:pPr marL="342900" indent="-342900" algn="just">
              <a:buFont typeface="Wingdings" pitchFamily="2" charset="2"/>
              <a:buChar char="Ø"/>
            </a:pPr>
            <a:r>
              <a:rPr lang="en-US" sz="1600" dirty="0"/>
              <a:t>4 Such liability shall be without prejudice to the criminal liability of the natural persons who have committed the offence.</a:t>
            </a:r>
          </a:p>
        </p:txBody>
      </p:sp>
      <p:sp>
        <p:nvSpPr>
          <p:cNvPr id="6" name="Rectangle 5">
            <a:extLst>
              <a:ext uri="{FF2B5EF4-FFF2-40B4-BE49-F238E27FC236}">
                <a16:creationId xmlns:a16="http://schemas.microsoft.com/office/drawing/2014/main" id="{524B6456-681F-2F44-A01A-AD3514E81BD2}"/>
              </a:ext>
            </a:extLst>
          </p:cNvPr>
          <p:cNvSpPr/>
          <p:nvPr/>
        </p:nvSpPr>
        <p:spPr>
          <a:xfrm>
            <a:off x="4414130" y="1287212"/>
            <a:ext cx="4608326" cy="5062924"/>
          </a:xfrm>
          <a:prstGeom prst="rect">
            <a:avLst/>
          </a:prstGeom>
        </p:spPr>
        <p:txBody>
          <a:bodyPr wrap="square">
            <a:spAutoFit/>
          </a:bodyPr>
          <a:lstStyle/>
          <a:p>
            <a:pPr marL="342900" indent="-342900" algn="just">
              <a:buFont typeface="Wingdings" pitchFamily="2" charset="2"/>
              <a:buChar char="ü"/>
            </a:pPr>
            <a:r>
              <a:rPr lang="en-US" sz="1900" dirty="0"/>
              <a:t>Legal person can also be held liable if crime committed by someone other than leading person (for instance, employee or agent acting within scope of authority) if:</a:t>
            </a:r>
          </a:p>
          <a:p>
            <a:pPr marL="800100" lvl="1" indent="-342900" algn="just">
              <a:buFont typeface="Wingdings" pitchFamily="2" charset="2"/>
              <a:buChar char="ü"/>
            </a:pPr>
            <a:r>
              <a:rPr lang="en-US" sz="1900" dirty="0"/>
              <a:t>offence committed by such employee or agent </a:t>
            </a:r>
          </a:p>
          <a:p>
            <a:pPr marL="800100" lvl="1" indent="-342900" algn="just">
              <a:buFont typeface="Wingdings" pitchFamily="2" charset="2"/>
              <a:buChar char="ü"/>
            </a:pPr>
            <a:r>
              <a:rPr lang="en-US" sz="1900" dirty="0"/>
              <a:t>offence committed for benefit of legal person</a:t>
            </a:r>
          </a:p>
          <a:p>
            <a:pPr marL="800100" lvl="1" indent="-342900" algn="just">
              <a:buFont typeface="Wingdings" pitchFamily="2" charset="2"/>
              <a:buChar char="ü"/>
            </a:pPr>
            <a:r>
              <a:rPr lang="en-US" sz="1900" dirty="0"/>
              <a:t>commission was made possible due to leading person having failed to take reasonable or appropriate measures to supervise the employee or agent</a:t>
            </a:r>
          </a:p>
          <a:p>
            <a:pPr marL="342900" indent="-342900" algn="just">
              <a:buFont typeface="Wingdings" pitchFamily="2" charset="2"/>
              <a:buChar char="ü"/>
            </a:pPr>
            <a:r>
              <a:rPr lang="en-US" sz="1900" dirty="0"/>
              <a:t>Does not mandate general surveillance over employee  communications</a:t>
            </a:r>
          </a:p>
        </p:txBody>
      </p:sp>
    </p:spTree>
    <p:extLst>
      <p:ext uri="{BB962C8B-B14F-4D97-AF65-F5344CB8AC3E}">
        <p14:creationId xmlns:p14="http://schemas.microsoft.com/office/powerpoint/2010/main" val="21329104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360291103"/>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90863266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16011622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0311545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192C9F-2AD7-4C54-9238-90305F80B425}"/>
              </a:ext>
            </a:extLst>
          </p:cNvPr>
          <p:cNvSpPr>
            <a:spLocks noGrp="1"/>
          </p:cNvSpPr>
          <p:nvPr>
            <p:ph type="sldNum" sz="quarter" idx="12"/>
          </p:nvPr>
        </p:nvSpPr>
        <p:spPr/>
        <p:txBody>
          <a:bodyPr/>
          <a:lstStyle/>
          <a:p>
            <a:pPr>
              <a:defRPr/>
            </a:pPr>
            <a:fld id="{0E1F2CE5-82EE-4D86-A1BA-A62E2F853B8E}" type="slidenum">
              <a:rPr lang="en-US" smtClean="0"/>
              <a:pPr>
                <a:defRPr/>
              </a:pPr>
              <a:t>87</a:t>
            </a:fld>
            <a:endParaRPr lang="en-US"/>
          </a:p>
        </p:txBody>
      </p:sp>
      <p:sp>
        <p:nvSpPr>
          <p:cNvPr id="4" name="Rectangle 3">
            <a:extLst>
              <a:ext uri="{FF2B5EF4-FFF2-40B4-BE49-F238E27FC236}">
                <a16:creationId xmlns:a16="http://schemas.microsoft.com/office/drawing/2014/main" id="{FB9E695E-435F-4045-AA8F-F94C84B820B0}"/>
              </a:ext>
            </a:extLst>
          </p:cNvPr>
          <p:cNvSpPr/>
          <p:nvPr/>
        </p:nvSpPr>
        <p:spPr>
          <a:xfrm>
            <a:off x="309489" y="3185856"/>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Procedural Law</a:t>
            </a:r>
            <a:endParaRPr lang="en-GB" sz="3200" dirty="0"/>
          </a:p>
        </p:txBody>
      </p:sp>
      <p:sp>
        <p:nvSpPr>
          <p:cNvPr id="5" name="Slide Number Placeholder 1">
            <a:extLst>
              <a:ext uri="{FF2B5EF4-FFF2-40B4-BE49-F238E27FC236}">
                <a16:creationId xmlns:a16="http://schemas.microsoft.com/office/drawing/2014/main" id="{4B02DD63-4F5F-4594-BD46-34BC99D61B5F}"/>
              </a:ext>
            </a:extLst>
          </p:cNvPr>
          <p:cNvSpPr txBox="1">
            <a:spLocks/>
          </p:cNvSpPr>
          <p:nvPr/>
        </p:nvSpPr>
        <p:spPr>
          <a:xfrm>
            <a:off x="6409184" y="6521407"/>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87</a:t>
            </a:fld>
            <a:endParaRPr lang="en-GB" dirty="0"/>
          </a:p>
        </p:txBody>
      </p:sp>
      <p:sp>
        <p:nvSpPr>
          <p:cNvPr id="6" name="TextBox 5">
            <a:extLst>
              <a:ext uri="{FF2B5EF4-FFF2-40B4-BE49-F238E27FC236}">
                <a16:creationId xmlns:a16="http://schemas.microsoft.com/office/drawing/2014/main" id="{944AA4B6-13D1-4B75-92D9-A2969A20C12D}"/>
              </a:ext>
            </a:extLst>
          </p:cNvPr>
          <p:cNvSpPr txBox="1"/>
          <p:nvPr/>
        </p:nvSpPr>
        <p:spPr>
          <a:xfrm>
            <a:off x="88522" y="6583408"/>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7" name="Slide Number Placeholder 4">
            <a:extLst>
              <a:ext uri="{FF2B5EF4-FFF2-40B4-BE49-F238E27FC236}">
                <a16:creationId xmlns:a16="http://schemas.microsoft.com/office/drawing/2014/main" id="{ED5911AB-CD11-44D3-B345-4AA0F4D3EB6F}"/>
              </a:ext>
            </a:extLst>
          </p:cNvPr>
          <p:cNvSpPr txBox="1">
            <a:spLocks/>
          </p:cNvSpPr>
          <p:nvPr/>
        </p:nvSpPr>
        <p:spPr>
          <a:xfrm>
            <a:off x="8532440" y="6547338"/>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87</a:t>
            </a:fld>
            <a:endParaRPr lang="en-GB" dirty="0">
              <a:solidFill>
                <a:schemeClr val="tx1"/>
              </a:solidFill>
            </a:endParaRPr>
          </a:p>
        </p:txBody>
      </p:sp>
      <p:sp>
        <p:nvSpPr>
          <p:cNvPr id="8" name="Rectangle 7">
            <a:extLst>
              <a:ext uri="{FF2B5EF4-FFF2-40B4-BE49-F238E27FC236}">
                <a16:creationId xmlns:a16="http://schemas.microsoft.com/office/drawing/2014/main" id="{CF0F6A05-C5BB-49E4-B66B-350FB1AE6FAC}"/>
              </a:ext>
            </a:extLst>
          </p:cNvPr>
          <p:cNvSpPr/>
          <p:nvPr/>
        </p:nvSpPr>
        <p:spPr>
          <a:xfrm>
            <a:off x="0" y="6579326"/>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4">
            <a:extLst>
              <a:ext uri="{FF2B5EF4-FFF2-40B4-BE49-F238E27FC236}">
                <a16:creationId xmlns:a16="http://schemas.microsoft.com/office/drawing/2014/main" id="{889E640A-5CEF-4A73-A864-D30B33B0D8BC}"/>
              </a:ext>
            </a:extLst>
          </p:cNvPr>
          <p:cNvSpPr>
            <a:spLocks noChangeArrowheads="1"/>
          </p:cNvSpPr>
          <p:nvPr/>
        </p:nvSpPr>
        <p:spPr bwMode="auto">
          <a:xfrm>
            <a:off x="0" y="2612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a:extLst>
              <a:ext uri="{FF2B5EF4-FFF2-40B4-BE49-F238E27FC236}">
                <a16:creationId xmlns:a16="http://schemas.microsoft.com/office/drawing/2014/main" id="{6C975BDF-2317-4E4A-87D1-3204430358E5}"/>
              </a:ext>
            </a:extLst>
          </p:cNvPr>
          <p:cNvSpPr/>
          <p:nvPr/>
        </p:nvSpPr>
        <p:spPr>
          <a:xfrm>
            <a:off x="0" y="-1258"/>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The Budapest Convention</a:t>
            </a:r>
            <a:endParaRPr lang="en-GB" sz="3200" dirty="0"/>
          </a:p>
        </p:txBody>
      </p:sp>
      <p:pic>
        <p:nvPicPr>
          <p:cNvPr id="11" name="Picture 4">
            <a:extLst>
              <a:ext uri="{FF2B5EF4-FFF2-40B4-BE49-F238E27FC236}">
                <a16:creationId xmlns:a16="http://schemas.microsoft.com/office/drawing/2014/main" id="{E79CA9E6-91A8-4E4C-8BE0-2B7D6D4C19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58"/>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02C6793C-E2B4-4679-BC5F-442663AC7ABF}"/>
              </a:ext>
            </a:extLst>
          </p:cNvPr>
          <p:cNvSpPr txBox="1"/>
          <p:nvPr/>
        </p:nvSpPr>
        <p:spPr>
          <a:xfrm>
            <a:off x="6279791" y="6483984"/>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687052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14 – Scope of Procedural Provisions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76172" cy="5632311"/>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a:t>
            </a:r>
            <a:r>
              <a:rPr lang="en-US" b="1" dirty="0">
                <a:solidFill>
                  <a:srgbClr val="FF0000"/>
                </a:solidFill>
              </a:rPr>
              <a:t>establish the powers and procedures </a:t>
            </a:r>
            <a:r>
              <a:rPr lang="en-US" dirty="0"/>
              <a:t>provided for in this section for the purpose of </a:t>
            </a:r>
            <a:r>
              <a:rPr lang="en-US" b="1" dirty="0">
                <a:solidFill>
                  <a:srgbClr val="FF0000"/>
                </a:solidFill>
              </a:rPr>
              <a:t>specific criminal investigations or proceedings</a:t>
            </a:r>
            <a:r>
              <a:rPr lang="en-US" dirty="0"/>
              <a:t>.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Except as specifically provided otherwise in Article 21, each Party shall apply the powers and procedures referred to in paragraph 1 of this article to: </a:t>
            </a:r>
          </a:p>
          <a:p>
            <a:pPr lvl="1" algn="just"/>
            <a:r>
              <a:rPr lang="en-US" dirty="0"/>
              <a:t>a the criminal offences established in accordance with Articles 2 through 11 of this Convention; </a:t>
            </a:r>
          </a:p>
          <a:p>
            <a:pPr lvl="1" algn="just"/>
            <a:r>
              <a:rPr lang="en-US" dirty="0"/>
              <a:t>b other criminal offences committed by means of a computer system; and </a:t>
            </a:r>
          </a:p>
          <a:p>
            <a:pPr lvl="1" algn="just"/>
            <a:r>
              <a:rPr lang="en-US" dirty="0"/>
              <a:t>c the collection of evidence in electronic form of a criminal offence.</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3816429"/>
          </a:xfrm>
          <a:prstGeom prst="rect">
            <a:avLst/>
          </a:prstGeom>
        </p:spPr>
        <p:txBody>
          <a:bodyPr wrap="square">
            <a:spAutoFit/>
          </a:bodyPr>
          <a:lstStyle/>
          <a:p>
            <a:pPr marL="342900" indent="-342900" algn="just">
              <a:buFont typeface="Wingdings" pitchFamily="2" charset="2"/>
              <a:buChar char="ü"/>
            </a:pPr>
            <a:r>
              <a:rPr lang="en-GB" sz="2200" dirty="0"/>
              <a:t>Parties must adopt necessary measures to establish the powers and procedures in Articles 16 – 21 of Budapest Convention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These powers are to be exercised in relation to specific criminal investigations or proceedings (i.e. not for general intelligence gathering) </a:t>
            </a:r>
          </a:p>
        </p:txBody>
      </p:sp>
    </p:spTree>
    <p:extLst>
      <p:ext uri="{BB962C8B-B14F-4D97-AF65-F5344CB8AC3E}">
        <p14:creationId xmlns:p14="http://schemas.microsoft.com/office/powerpoint/2010/main" val="23443717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14 – Scope of Procedural Provisions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965225"/>
            <a:ext cx="4602767" cy="5632311"/>
          </a:xfrm>
          <a:prstGeom prst="rect">
            <a:avLst/>
          </a:prstGeom>
        </p:spPr>
        <p:txBody>
          <a:bodyPr wrap="square">
            <a:spAutoFit/>
          </a:bodyPr>
          <a:lstStyle/>
          <a:p>
            <a:pPr marL="342900" indent="-342900" algn="just">
              <a:buFont typeface="Wingdings" pitchFamily="2" charset="2"/>
              <a:buChar char="Ø"/>
            </a:pPr>
            <a:r>
              <a:rPr lang="en-US" dirty="0"/>
              <a:t>1 Each Party shall adopt such legislative and other measures as may be necessary to establish the powers and procedures provided for in this section for the purpose of specific criminal investigations or proceedings.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2 Except as specifically provided otherwise in Article 21, each Party shall apply the powers and procedures referred to in paragraph 1 of this article to: </a:t>
            </a:r>
          </a:p>
          <a:p>
            <a:pPr lvl="1" algn="just"/>
            <a:r>
              <a:rPr lang="en-US" dirty="0"/>
              <a:t>a the </a:t>
            </a:r>
            <a:r>
              <a:rPr lang="en-US" b="1" dirty="0">
                <a:solidFill>
                  <a:srgbClr val="FF0000"/>
                </a:solidFill>
              </a:rPr>
              <a:t>criminal offences established in accordance with </a:t>
            </a:r>
            <a:r>
              <a:rPr lang="en-US" dirty="0"/>
              <a:t>Articles 2 through 11 of this </a:t>
            </a:r>
            <a:r>
              <a:rPr lang="en-US" b="1" dirty="0">
                <a:solidFill>
                  <a:srgbClr val="FF0000"/>
                </a:solidFill>
              </a:rPr>
              <a:t>Convention</a:t>
            </a:r>
            <a:r>
              <a:rPr lang="en-US" dirty="0"/>
              <a:t>; </a:t>
            </a:r>
          </a:p>
          <a:p>
            <a:pPr lvl="1" algn="just"/>
            <a:r>
              <a:rPr lang="en-US" dirty="0"/>
              <a:t>b </a:t>
            </a:r>
            <a:r>
              <a:rPr lang="en-US" b="1" dirty="0">
                <a:solidFill>
                  <a:srgbClr val="FF0000"/>
                </a:solidFill>
              </a:rPr>
              <a:t>other criminal offences </a:t>
            </a:r>
            <a:r>
              <a:rPr lang="en-US" dirty="0"/>
              <a:t>committed by means of a</a:t>
            </a:r>
            <a:r>
              <a:rPr lang="en-US" b="1" dirty="0">
                <a:solidFill>
                  <a:srgbClr val="FF0000"/>
                </a:solidFill>
              </a:rPr>
              <a:t> computer system</a:t>
            </a:r>
            <a:r>
              <a:rPr lang="en-US" dirty="0"/>
              <a:t>; and </a:t>
            </a:r>
          </a:p>
          <a:p>
            <a:pPr lvl="1" algn="just"/>
            <a:r>
              <a:rPr lang="en-US" dirty="0"/>
              <a:t>c the collection of </a:t>
            </a:r>
            <a:r>
              <a:rPr lang="en-US" b="1" dirty="0">
                <a:solidFill>
                  <a:srgbClr val="FF0000"/>
                </a:solidFill>
              </a:rPr>
              <a:t>evidence</a:t>
            </a:r>
            <a:r>
              <a:rPr lang="en-US" dirty="0"/>
              <a:t> in </a:t>
            </a:r>
            <a:r>
              <a:rPr lang="en-US" b="1" dirty="0">
                <a:solidFill>
                  <a:srgbClr val="FF0000"/>
                </a:solidFill>
              </a:rPr>
              <a:t>electronic form </a:t>
            </a:r>
            <a:r>
              <a:rPr lang="en-US" dirty="0"/>
              <a:t>of a </a:t>
            </a:r>
            <a:r>
              <a:rPr lang="en-US" b="1" dirty="0">
                <a:solidFill>
                  <a:srgbClr val="FF0000"/>
                </a:solidFill>
              </a:rPr>
              <a:t>criminal offence</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986541"/>
            <a:ext cx="4450456" cy="5632311"/>
          </a:xfrm>
          <a:prstGeom prst="rect">
            <a:avLst/>
          </a:prstGeom>
        </p:spPr>
        <p:txBody>
          <a:bodyPr wrap="square">
            <a:spAutoFit/>
          </a:bodyPr>
          <a:lstStyle/>
          <a:p>
            <a:pPr marL="342900" indent="-342900" algn="just">
              <a:buFont typeface="Wingdings" pitchFamily="2" charset="2"/>
              <a:buChar char="ü"/>
            </a:pPr>
            <a:r>
              <a:rPr lang="en-GB" sz="2000" dirty="0"/>
              <a:t>Procedural powers established in accordance with Budapest Convention are not only for cybercrimes</a:t>
            </a:r>
          </a:p>
          <a:p>
            <a:pPr marL="342900" indent="-342900" algn="just">
              <a:buFont typeface="Wingdings" pitchFamily="2" charset="2"/>
              <a:buChar char="ü"/>
            </a:pPr>
            <a:endParaRPr lang="en-GB" sz="2000" dirty="0"/>
          </a:p>
          <a:p>
            <a:pPr marL="342900" indent="-342900" algn="just">
              <a:buFont typeface="Wingdings" pitchFamily="2" charset="2"/>
              <a:buChar char="ü"/>
            </a:pPr>
            <a:r>
              <a:rPr lang="en-GB" sz="2000" dirty="0"/>
              <a:t>These powers can be exercised in relation to:</a:t>
            </a:r>
          </a:p>
          <a:p>
            <a:pPr marL="800100" lvl="1" indent="-342900" algn="just">
              <a:buFont typeface="Wingdings" pitchFamily="2" charset="2"/>
              <a:buChar char="ü"/>
            </a:pPr>
            <a:r>
              <a:rPr lang="en-GB" sz="2000" dirty="0"/>
              <a:t>Offences established in accordance with Budapest Convention</a:t>
            </a:r>
          </a:p>
          <a:p>
            <a:pPr marL="800100" lvl="1" indent="-342900" algn="just">
              <a:buFont typeface="Wingdings" pitchFamily="2" charset="2"/>
              <a:buChar char="ü"/>
            </a:pPr>
            <a:r>
              <a:rPr lang="en-GB" sz="2000" dirty="0"/>
              <a:t>Other offences committed by means of a computer </a:t>
            </a:r>
          </a:p>
          <a:p>
            <a:pPr marL="800100" lvl="1" indent="-342900" algn="just">
              <a:buFont typeface="Wingdings" pitchFamily="2" charset="2"/>
              <a:buChar char="ü"/>
            </a:pPr>
            <a:r>
              <a:rPr lang="en-GB" sz="2000" dirty="0"/>
              <a:t>Collection of evidence for any criminal offence </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en-GB" sz="2000" dirty="0"/>
              <a:t>Budapest Convention is a cybercrime AND electronic evidence convention</a:t>
            </a:r>
          </a:p>
        </p:txBody>
      </p:sp>
    </p:spTree>
    <p:extLst>
      <p:ext uri="{BB962C8B-B14F-4D97-AF65-F5344CB8AC3E}">
        <p14:creationId xmlns:p14="http://schemas.microsoft.com/office/powerpoint/2010/main" val="2063642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Computer System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154984"/>
          </a:xfrm>
          <a:prstGeom prst="rect">
            <a:avLst/>
          </a:prstGeom>
        </p:spPr>
        <p:txBody>
          <a:bodyPr wrap="square">
            <a:spAutoFit/>
          </a:bodyPr>
          <a:lstStyle/>
          <a:p>
            <a:pPr marL="342900" indent="-342900" algn="just">
              <a:buFont typeface="Wingdings" pitchFamily="2" charset="2"/>
              <a:buChar char="Ø"/>
            </a:pPr>
            <a:r>
              <a:rPr lang="en-US" sz="2200" dirty="0"/>
              <a:t>Device consisting of hardware and software which automatically processes computer data</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Device can be standalone or connected in a network </a:t>
            </a:r>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Includes:</a:t>
            </a:r>
          </a:p>
          <a:p>
            <a:pPr marL="800100" lvl="1" indent="-342900" algn="just">
              <a:buFont typeface="Wingdings" pitchFamily="2" charset="2"/>
              <a:buChar char="Ø"/>
            </a:pPr>
            <a:r>
              <a:rPr lang="en-US" sz="2200" dirty="0"/>
              <a:t>Input devices</a:t>
            </a:r>
          </a:p>
          <a:p>
            <a:pPr marL="800100" lvl="1" indent="-342900" algn="just">
              <a:buFont typeface="Wingdings" pitchFamily="2" charset="2"/>
              <a:buChar char="Ø"/>
            </a:pPr>
            <a:r>
              <a:rPr lang="en-US" sz="2200" dirty="0"/>
              <a:t>Output devices </a:t>
            </a:r>
          </a:p>
          <a:p>
            <a:pPr marL="800100" lvl="1" indent="-342900" algn="just">
              <a:buFont typeface="Wingdings" pitchFamily="2" charset="2"/>
              <a:buChar char="Ø"/>
            </a:pPr>
            <a:r>
              <a:rPr lang="en-US" sz="2200" dirty="0"/>
              <a:t>Storage facilities </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2800767"/>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computer system</a:t>
            </a:r>
            <a:r>
              <a:rPr lang="en-US" sz="2200" dirty="0"/>
              <a:t>" means any device or a group of interconnected or related devices, one or more of which, pursuant to a program, performs automatic processing of data;</a:t>
            </a:r>
          </a:p>
        </p:txBody>
      </p:sp>
    </p:spTree>
    <p:extLst>
      <p:ext uri="{BB962C8B-B14F-4D97-AF65-F5344CB8AC3E}">
        <p14:creationId xmlns:p14="http://schemas.microsoft.com/office/powerpoint/2010/main" val="415718076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66299210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87586704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38838145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013000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15 – Conditions and Safeguards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76172" cy="5632311"/>
          </a:xfrm>
          <a:prstGeom prst="rect">
            <a:avLst/>
          </a:prstGeom>
        </p:spPr>
        <p:txBody>
          <a:bodyPr wrap="square">
            <a:spAutoFit/>
          </a:bodyPr>
          <a:lstStyle/>
          <a:p>
            <a:pPr marL="342900" indent="-342900" algn="just">
              <a:buFont typeface="Wingdings" pitchFamily="2" charset="2"/>
              <a:buChar char="Ø"/>
            </a:pPr>
            <a:r>
              <a:rPr lang="en-US" dirty="0"/>
              <a:t>1 Each Party shall ensure that the establishment, implementation and application of the powers and procedures provided for in this Section are subject to conditions and </a:t>
            </a:r>
            <a:r>
              <a:rPr lang="en-US" b="1" dirty="0">
                <a:solidFill>
                  <a:srgbClr val="FF0000"/>
                </a:solidFill>
              </a:rPr>
              <a:t>safeguards provided for under its domestic law</a:t>
            </a:r>
            <a:r>
              <a:rPr lang="en-US" dirty="0"/>
              <a:t>, which shall provide for the </a:t>
            </a:r>
            <a:r>
              <a:rPr lang="en-US" b="1" dirty="0">
                <a:solidFill>
                  <a:srgbClr val="FF0000"/>
                </a:solidFill>
              </a:rPr>
              <a:t>adequate protection of human rights and liberties</a:t>
            </a:r>
            <a:r>
              <a:rPr lang="en-US" dirty="0"/>
              <a:t>, including rights arising pursuant to obligations it has undertaken under the 1950 Council of Europe Convention for the Protection of Human Rights and Fundamental Freedoms, the 1966 United Nations International Covenant on Civil and Political Rights, and other </a:t>
            </a:r>
            <a:r>
              <a:rPr lang="en-US" b="1" dirty="0">
                <a:solidFill>
                  <a:srgbClr val="FF0000"/>
                </a:solidFill>
              </a:rPr>
              <a:t>applicable international human rights instruments</a:t>
            </a:r>
            <a:r>
              <a:rPr lang="en-US" dirty="0"/>
              <a:t>, and which shall incorporate the principle of proportionality. </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170646"/>
          </a:xfrm>
          <a:prstGeom prst="rect">
            <a:avLst/>
          </a:prstGeom>
        </p:spPr>
        <p:txBody>
          <a:bodyPr wrap="square">
            <a:spAutoFit/>
          </a:bodyPr>
          <a:lstStyle/>
          <a:p>
            <a:pPr marL="342900" indent="-342900" algn="just">
              <a:buFont typeface="Wingdings" pitchFamily="2" charset="2"/>
              <a:buChar char="ü"/>
            </a:pPr>
            <a:r>
              <a:rPr lang="en-GB" sz="2200" dirty="0"/>
              <a:t>Parties are required to implement conditions and safeguards to protect human rights and liberties pursuant to obligations under applicable human rights instruments</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This is to ensure a balance between requirements of law enforcement and protection of human rights and liberties</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Modalities for implementation of conditions and safeguards are left up to domestic law </a:t>
            </a:r>
          </a:p>
        </p:txBody>
      </p:sp>
    </p:spTree>
    <p:extLst>
      <p:ext uri="{BB962C8B-B14F-4D97-AF65-F5344CB8AC3E}">
        <p14:creationId xmlns:p14="http://schemas.microsoft.com/office/powerpoint/2010/main" val="236848192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15 – Conditions and Safeguards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6595" y="965225"/>
            <a:ext cx="4476172" cy="5355312"/>
          </a:xfrm>
          <a:prstGeom prst="rect">
            <a:avLst/>
          </a:prstGeom>
        </p:spPr>
        <p:txBody>
          <a:bodyPr wrap="square">
            <a:spAutoFit/>
          </a:bodyPr>
          <a:lstStyle/>
          <a:p>
            <a:pPr marL="342900" indent="-342900" algn="just">
              <a:buFont typeface="Wingdings" pitchFamily="2" charset="2"/>
              <a:buChar char="Ø"/>
            </a:pPr>
            <a:r>
              <a:rPr lang="en-US" dirty="0"/>
              <a:t>1 Each Party shall ensure that the establishment, implementation and application of the powers and procedures provided for in this Section are subject to conditions and safeguards provided for under its domestic law, which shall provide for the adequate protection of human rights and liberties, including rights arising pursuant to obligations it has undertaken under the 1950 Council of Europe Convention for the Protection of Human Rights and Fundamental Freedoms, the 1966 United Nations International Covenant on Civil and Political Rights, and other applicable international human rights instruments, and which shall incorporate the </a:t>
            </a:r>
            <a:r>
              <a:rPr lang="en-US" b="1" dirty="0">
                <a:solidFill>
                  <a:srgbClr val="FF0000"/>
                </a:solidFill>
              </a:rPr>
              <a:t>principle of proportionality</a:t>
            </a:r>
            <a:r>
              <a:rPr lang="en-US" b="1" dirty="0"/>
              <a:t>.</a:t>
            </a:r>
            <a:r>
              <a:rPr lang="en-US" dirty="0"/>
              <a:t> </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170646"/>
          </a:xfrm>
          <a:prstGeom prst="rect">
            <a:avLst/>
          </a:prstGeom>
        </p:spPr>
        <p:txBody>
          <a:bodyPr wrap="square">
            <a:spAutoFit/>
          </a:bodyPr>
          <a:lstStyle/>
          <a:p>
            <a:pPr marL="342900" indent="-342900" algn="just">
              <a:buFont typeface="Wingdings" pitchFamily="2" charset="2"/>
              <a:buChar char="ü"/>
            </a:pPr>
            <a:r>
              <a:rPr lang="en-US" sz="2200" dirty="0"/>
              <a:t>The power or procedure must be proportional to the nature and circumstances of the offence</a:t>
            </a:r>
          </a:p>
          <a:p>
            <a:pPr marL="342900" indent="-342900" algn="just">
              <a:buFont typeface="Wingdings" pitchFamily="2" charset="2"/>
              <a:buChar char="ü"/>
            </a:pPr>
            <a:endParaRPr lang="en-US" sz="2200" dirty="0"/>
          </a:p>
          <a:p>
            <a:pPr marL="342900" indent="-342900" algn="just">
              <a:buFont typeface="Wingdings" pitchFamily="2" charset="2"/>
              <a:buChar char="ü"/>
            </a:pPr>
            <a:r>
              <a:rPr lang="en-US" sz="2200" dirty="0"/>
              <a:t>Domestic law must provide limitations on overbreadth of production orders and reasonableness requirements for searches and seizures. </a:t>
            </a:r>
            <a:endParaRPr lang="en-GB" sz="2200" dirty="0"/>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Parties are required to implement the principle of proportionality in accordance with domestic law</a:t>
            </a:r>
          </a:p>
        </p:txBody>
      </p:sp>
    </p:spTree>
    <p:extLst>
      <p:ext uri="{BB962C8B-B14F-4D97-AF65-F5344CB8AC3E}">
        <p14:creationId xmlns:p14="http://schemas.microsoft.com/office/powerpoint/2010/main" val="239189278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15 – Conditions and Safeguards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4524315"/>
          </a:xfrm>
          <a:prstGeom prst="rect">
            <a:avLst/>
          </a:prstGeom>
        </p:spPr>
        <p:txBody>
          <a:bodyPr wrap="square">
            <a:spAutoFit/>
          </a:bodyPr>
          <a:lstStyle/>
          <a:p>
            <a:pPr marL="342900" indent="-342900" algn="just">
              <a:buFont typeface="Wingdings" pitchFamily="2" charset="2"/>
              <a:buChar char="Ø"/>
            </a:pPr>
            <a:r>
              <a:rPr lang="en-US" dirty="0"/>
              <a:t>2 Such conditions and safeguards shall, as appropriate </a:t>
            </a:r>
            <a:r>
              <a:rPr lang="en-US" b="1" dirty="0">
                <a:solidFill>
                  <a:srgbClr val="FF0000"/>
                </a:solidFill>
              </a:rPr>
              <a:t>in view of the nature of the procedure or power concerned</a:t>
            </a:r>
            <a:r>
              <a:rPr lang="en-US" dirty="0"/>
              <a:t>,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dirty="0"/>
          </a:p>
        </p:txBody>
      </p:sp>
      <p:graphicFrame>
        <p:nvGraphicFramePr>
          <p:cNvPr id="7" name="Diagram 6">
            <a:extLst>
              <a:ext uri="{FF2B5EF4-FFF2-40B4-BE49-F238E27FC236}">
                <a16:creationId xmlns:a16="http://schemas.microsoft.com/office/drawing/2014/main" id="{8E52263A-8D39-4F8E-9EC8-FB376D0E90B4}"/>
              </a:ext>
            </a:extLst>
          </p:cNvPr>
          <p:cNvGraphicFramePr/>
          <p:nvPr>
            <p:extLst>
              <p:ext uri="{D42A27DB-BD31-4B8C-83A1-F6EECF244321}">
                <p14:modId xmlns:p14="http://schemas.microsoft.com/office/powerpoint/2010/main" val="3593113757"/>
              </p:ext>
            </p:extLst>
          </p:nvPr>
        </p:nvGraphicFramePr>
        <p:xfrm>
          <a:off x="4667828" y="1592913"/>
          <a:ext cx="4476172" cy="45243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4379861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15 – Conditions and Safeguards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4524315"/>
          </a:xfrm>
          <a:prstGeom prst="rect">
            <a:avLst/>
          </a:prstGeom>
        </p:spPr>
        <p:txBody>
          <a:bodyPr wrap="square">
            <a:spAutoFit/>
          </a:bodyPr>
          <a:lstStyle/>
          <a:p>
            <a:pPr marL="342900" indent="-342900" algn="just">
              <a:buFont typeface="Wingdings" pitchFamily="2" charset="2"/>
              <a:buChar char="Ø"/>
            </a:pPr>
            <a:r>
              <a:rPr lang="en-US" dirty="0"/>
              <a:t>2 Such conditions and safeguards shall, as appropriate in view of the nature of the procedure or power concerned, inter alia, </a:t>
            </a:r>
            <a:r>
              <a:rPr lang="en-US" b="1" dirty="0">
                <a:solidFill>
                  <a:srgbClr val="FF0000"/>
                </a:solidFill>
              </a:rPr>
              <a:t>include judicial </a:t>
            </a:r>
            <a:r>
              <a:rPr lang="en-US" dirty="0"/>
              <a:t>or other </a:t>
            </a:r>
            <a:r>
              <a:rPr lang="en-US" b="1" dirty="0">
                <a:solidFill>
                  <a:srgbClr val="FF0000"/>
                </a:solidFill>
              </a:rPr>
              <a:t>independent supervision</a:t>
            </a:r>
            <a:r>
              <a:rPr lang="en-US" dirty="0"/>
              <a:t>, </a:t>
            </a:r>
            <a:r>
              <a:rPr lang="en-US" b="1" dirty="0">
                <a:solidFill>
                  <a:srgbClr val="FF0000"/>
                </a:solidFill>
              </a:rPr>
              <a:t>grounds</a:t>
            </a:r>
            <a:r>
              <a:rPr lang="en-US" dirty="0"/>
              <a:t> justifying application, and </a:t>
            </a:r>
            <a:r>
              <a:rPr lang="en-US" b="1" dirty="0">
                <a:solidFill>
                  <a:srgbClr val="FF0000"/>
                </a:solidFill>
              </a:rPr>
              <a:t>limitation </a:t>
            </a:r>
            <a:r>
              <a:rPr lang="en-US" dirty="0"/>
              <a:t>of the </a:t>
            </a:r>
            <a:r>
              <a:rPr lang="en-US" b="1" dirty="0">
                <a:solidFill>
                  <a:srgbClr val="FF0000"/>
                </a:solidFill>
              </a:rPr>
              <a:t>scope </a:t>
            </a:r>
            <a:r>
              <a:rPr lang="en-US" dirty="0"/>
              <a:t>and the </a:t>
            </a:r>
            <a:r>
              <a:rPr lang="en-US" b="1" dirty="0">
                <a:solidFill>
                  <a:srgbClr val="FF0000"/>
                </a:solidFill>
              </a:rPr>
              <a:t>duration </a:t>
            </a:r>
            <a:r>
              <a:rPr lang="en-US" dirty="0"/>
              <a:t>of such power or procedure.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493538"/>
          </a:xfrm>
          <a:prstGeom prst="rect">
            <a:avLst/>
          </a:prstGeom>
        </p:spPr>
        <p:txBody>
          <a:bodyPr wrap="square">
            <a:spAutoFit/>
          </a:bodyPr>
          <a:lstStyle/>
          <a:p>
            <a:pPr marL="342900" indent="-342900" algn="just">
              <a:buFont typeface="Wingdings" pitchFamily="2" charset="2"/>
              <a:buChar char="ü"/>
            </a:pPr>
            <a:r>
              <a:rPr lang="en-GB" sz="2200" dirty="0"/>
              <a:t>Illustrative and non-exhaustive list of possible conditions and safeguards include:</a:t>
            </a:r>
          </a:p>
          <a:p>
            <a:pPr marL="800100" lvl="1" indent="-342900" algn="just">
              <a:buFont typeface="Wingdings" pitchFamily="2" charset="2"/>
              <a:buChar char="ü"/>
            </a:pPr>
            <a:r>
              <a:rPr lang="en-GB" sz="2200" dirty="0"/>
              <a:t>Judicial supervision</a:t>
            </a:r>
          </a:p>
          <a:p>
            <a:pPr marL="800100" lvl="1" indent="-342900" algn="just">
              <a:buFont typeface="Wingdings" pitchFamily="2" charset="2"/>
              <a:buChar char="ü"/>
            </a:pPr>
            <a:r>
              <a:rPr lang="en-GB" sz="2200" dirty="0"/>
              <a:t>Other independent supervision</a:t>
            </a:r>
          </a:p>
          <a:p>
            <a:pPr marL="800100" lvl="1" indent="-342900" algn="just">
              <a:buFont typeface="Wingdings" pitchFamily="2" charset="2"/>
              <a:buChar char="ü"/>
            </a:pPr>
            <a:r>
              <a:rPr lang="en-GB" sz="2200" dirty="0"/>
              <a:t>Grounds justifying application of procedural powers</a:t>
            </a:r>
          </a:p>
          <a:p>
            <a:pPr marL="800100" lvl="1" indent="-342900" algn="just">
              <a:buFont typeface="Wingdings" pitchFamily="2" charset="2"/>
              <a:buChar char="ü"/>
            </a:pPr>
            <a:r>
              <a:rPr lang="en-GB" sz="2200" dirty="0"/>
              <a:t>Limitation of scope of powers</a:t>
            </a:r>
          </a:p>
          <a:p>
            <a:pPr marL="800100" lvl="1" indent="-342900" algn="just">
              <a:buFont typeface="Wingdings" pitchFamily="2" charset="2"/>
              <a:buChar char="ü"/>
            </a:pPr>
            <a:r>
              <a:rPr lang="en-GB" sz="2200" dirty="0"/>
              <a:t>Limitation of duration of powers</a:t>
            </a:r>
          </a:p>
        </p:txBody>
      </p:sp>
    </p:spTree>
    <p:extLst>
      <p:ext uri="{BB962C8B-B14F-4D97-AF65-F5344CB8AC3E}">
        <p14:creationId xmlns:p14="http://schemas.microsoft.com/office/powerpoint/2010/main" val="120269659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15 – Conditions and Safeguards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4801314"/>
          </a:xfrm>
          <a:prstGeom prst="rect">
            <a:avLst/>
          </a:prstGeom>
        </p:spPr>
        <p:txBody>
          <a:bodyPr wrap="square">
            <a:spAutoFit/>
          </a:bodyPr>
          <a:lstStyle/>
          <a:p>
            <a:pPr marL="342900" indent="-342900" algn="just">
              <a:buFont typeface="Wingdings" pitchFamily="2" charset="2"/>
              <a:buChar char="Ø"/>
            </a:pPr>
            <a:r>
              <a:rPr lang="en-US" dirty="0"/>
              <a:t>2 Such conditions and safeguards shall, as appropriate in view of the nature of the procedure or power concerned,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dirty="0"/>
          </a:p>
          <a:p>
            <a:pPr marL="342900" indent="-342900" algn="just">
              <a:buFont typeface="Wingdings" pitchFamily="2" charset="2"/>
              <a:buChar char="Ø"/>
            </a:pPr>
            <a:r>
              <a:rPr lang="en-US" dirty="0"/>
              <a:t>3 To the extent that it is consistent with the </a:t>
            </a:r>
            <a:r>
              <a:rPr lang="en-US" b="1" dirty="0">
                <a:solidFill>
                  <a:srgbClr val="FF0000"/>
                </a:solidFill>
              </a:rPr>
              <a:t>public interest</a:t>
            </a:r>
            <a:r>
              <a:rPr lang="en-US" dirty="0"/>
              <a:t>, in particular the </a:t>
            </a:r>
            <a:r>
              <a:rPr lang="en-US" b="1" dirty="0">
                <a:solidFill>
                  <a:srgbClr val="FF0000"/>
                </a:solidFill>
              </a:rPr>
              <a:t>sound administration of justice</a:t>
            </a:r>
            <a:r>
              <a:rPr lang="en-US" dirty="0"/>
              <a:t>, each Party shall consider the impact of the powers and procedures in this section upon the </a:t>
            </a:r>
            <a:r>
              <a:rPr lang="en-US" b="1" dirty="0">
                <a:solidFill>
                  <a:srgbClr val="FF0000"/>
                </a:solidFill>
              </a:rPr>
              <a:t>rights, responsibilities and legitimate interests of third parties</a:t>
            </a:r>
            <a:r>
              <a:rPr lang="en-US" dirty="0"/>
              <a:t>.</a:t>
            </a:r>
            <a:endParaRPr lang="en-GB"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170646"/>
          </a:xfrm>
          <a:prstGeom prst="rect">
            <a:avLst/>
          </a:prstGeom>
        </p:spPr>
        <p:txBody>
          <a:bodyPr wrap="square">
            <a:spAutoFit/>
          </a:bodyPr>
          <a:lstStyle/>
          <a:p>
            <a:pPr marL="342900" indent="-342900" algn="just">
              <a:buFont typeface="Wingdings" pitchFamily="2" charset="2"/>
              <a:buChar char="ü"/>
            </a:pPr>
            <a:r>
              <a:rPr lang="en-GB" sz="2200" dirty="0"/>
              <a:t>Needs to be balance between public interest (particularly sound administration of justice) and the rights, responsibilities and legitimate interests of third parties</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Considerations should include:</a:t>
            </a:r>
          </a:p>
          <a:p>
            <a:pPr marL="800100" lvl="1" indent="-342900" algn="just">
              <a:buFont typeface="Wingdings" pitchFamily="2" charset="2"/>
              <a:buChar char="ü"/>
            </a:pPr>
            <a:r>
              <a:rPr lang="en-GB" sz="2200" dirty="0"/>
              <a:t>Minimising disruption to consumer services</a:t>
            </a:r>
          </a:p>
          <a:p>
            <a:pPr marL="800100" lvl="1" indent="-342900" algn="just">
              <a:buFont typeface="Wingdings" pitchFamily="2" charset="2"/>
              <a:buChar char="ü"/>
            </a:pPr>
            <a:r>
              <a:rPr lang="en-GB" sz="2200" dirty="0"/>
              <a:t>Protection from liability for disclosure or facilitating disclosure </a:t>
            </a:r>
          </a:p>
          <a:p>
            <a:pPr marL="800100" lvl="1" indent="-342900" algn="just">
              <a:buFont typeface="Wingdings" pitchFamily="2" charset="2"/>
              <a:buChar char="ü"/>
            </a:pPr>
            <a:r>
              <a:rPr lang="en-GB" sz="2200" dirty="0"/>
              <a:t>Protection of proprietary interests </a:t>
            </a:r>
          </a:p>
        </p:txBody>
      </p:sp>
    </p:spTree>
    <p:extLst>
      <p:ext uri="{BB962C8B-B14F-4D97-AF65-F5344CB8AC3E}">
        <p14:creationId xmlns:p14="http://schemas.microsoft.com/office/powerpoint/2010/main" val="309109259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a:extLst>
              <a:ext uri="{FF2B5EF4-FFF2-40B4-BE49-F238E27FC236}">
                <a16:creationId xmlns:a16="http://schemas.microsoft.com/office/drawing/2014/main" id="{EFE0925E-1AFE-42F2-9990-60DD9760F859}"/>
              </a:ext>
            </a:extLst>
          </p:cNvPr>
          <p:cNvSpPr txBox="1">
            <a:spLocks/>
          </p:cNvSpPr>
          <p:nvPr/>
        </p:nvSpPr>
        <p:spPr>
          <a:xfrm>
            <a:off x="312057" y="1072440"/>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Expedited preservation of computer data </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Expedited preservation and disclosure of computer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(Articles 16 and 17 – Budapest Convention)</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en-GB" altLang="sr-Latn-RS" sz="2400" i="1" dirty="0">
                <a:ea typeface="ＭＳ Ｐゴシック" pitchFamily="34" charset="-128"/>
              </a:rPr>
              <a:t>Very innovative and extremely significant </a:t>
            </a:r>
          </a:p>
          <a:p>
            <a:pPr algn="ctr" eaLnBrk="1" hangingPunct="1">
              <a:lnSpc>
                <a:spcPct val="80000"/>
              </a:lnSpc>
              <a:spcBef>
                <a:spcPts val="600"/>
              </a:spcBef>
              <a:spcAft>
                <a:spcPts val="1200"/>
              </a:spcAft>
              <a:defRPr/>
            </a:pPr>
            <a:r>
              <a:rPr lang="en-GB" altLang="sr-Latn-RS" sz="2400" i="1" dirty="0">
                <a:ea typeface="ＭＳ Ｐゴシック" pitchFamily="34" charset="-128"/>
              </a:rPr>
              <a:t>Different focus </a:t>
            </a:r>
            <a:endParaRPr lang="en-GB" altLang="sr-Latn-RS" sz="2400" dirty="0">
              <a:ea typeface="ＭＳ Ｐゴシック" pitchFamily="34" charset="-128"/>
            </a:endParaRPr>
          </a:p>
          <a:p>
            <a:pPr eaLnBrk="1" hangingPunct="1">
              <a:lnSpc>
                <a:spcPct val="80000"/>
              </a:lnSpc>
              <a:spcBef>
                <a:spcPts val="600"/>
              </a:spcBef>
              <a:spcAft>
                <a:spcPts val="1200"/>
              </a:spcAft>
              <a:defRPr/>
            </a:pPr>
            <a:r>
              <a:rPr lang="en-GB" altLang="sr-Latn-RS" sz="2000" i="1" dirty="0">
                <a:ea typeface="ＭＳ Ｐゴシック" pitchFamily="34" charset="-128"/>
              </a:rPr>
              <a:t>Both of them are expedited to correspond to the speed of the circulation of information in the digital environment</a:t>
            </a:r>
          </a:p>
          <a:p>
            <a:pPr eaLnBrk="1" hangingPunct="1">
              <a:lnSpc>
                <a:spcPct val="80000"/>
              </a:lnSpc>
              <a:spcBef>
                <a:spcPts val="600"/>
              </a:spcBef>
              <a:spcAft>
                <a:spcPts val="1200"/>
              </a:spcAft>
              <a:defRPr/>
            </a:pPr>
            <a:r>
              <a:rPr lang="en-GB" altLang="sr-Latn-RS" sz="2000" i="1" dirty="0">
                <a:ea typeface="ＭＳ Ｐゴシック" pitchFamily="34" charset="-128"/>
              </a:rPr>
              <a:t>Their intrusiveness level is not very high</a:t>
            </a:r>
          </a:p>
          <a:p>
            <a:pPr eaLnBrk="1" hangingPunct="1">
              <a:lnSpc>
                <a:spcPct val="80000"/>
              </a:lnSpc>
              <a:spcBef>
                <a:spcPts val="600"/>
              </a:spcBef>
              <a:spcAft>
                <a:spcPts val="1200"/>
              </a:spcAft>
              <a:defRPr/>
            </a:pPr>
            <a:r>
              <a:rPr lang="en-GB" altLang="sr-Latn-RS" sz="2000" i="1" dirty="0">
                <a:ea typeface="ＭＳ Ｐゴシック" pitchFamily="34" charset="-128"/>
              </a:rPr>
              <a:t>Concerning traffic data there is also a provision allowing expedited disclosure</a:t>
            </a:r>
          </a:p>
        </p:txBody>
      </p:sp>
    </p:spTree>
    <p:extLst>
      <p:ext uri="{BB962C8B-B14F-4D97-AF65-F5344CB8AC3E}">
        <p14:creationId xmlns:p14="http://schemas.microsoft.com/office/powerpoint/2010/main" val="262844388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a:t>
            </a:r>
            <a:r>
              <a:rPr lang="en-GB" sz="1520" b="1" dirty="0">
                <a:solidFill>
                  <a:srgbClr val="FF0000"/>
                </a:solidFill>
              </a:rPr>
              <a:t>order or similarly obtain</a:t>
            </a:r>
            <a:r>
              <a:rPr lang="en-GB" sz="1520" dirty="0"/>
              <a:t>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4493538"/>
          </a:xfrm>
          <a:prstGeom prst="rect">
            <a:avLst/>
          </a:prstGeom>
        </p:spPr>
        <p:txBody>
          <a:bodyPr wrap="square">
            <a:spAutoFit/>
          </a:bodyPr>
          <a:lstStyle/>
          <a:p>
            <a:pPr marL="342900" indent="-342900" algn="just">
              <a:buFont typeface="Wingdings" pitchFamily="2" charset="2"/>
              <a:buChar char="ü"/>
            </a:pPr>
            <a:r>
              <a:rPr lang="en-GB" sz="2200" dirty="0"/>
              <a:t>Preservation may be ordered or similarly obtained through:</a:t>
            </a:r>
          </a:p>
          <a:p>
            <a:pPr marL="800100" lvl="1" indent="-342900" algn="just">
              <a:buFont typeface="Wingdings" pitchFamily="2" charset="2"/>
              <a:buChar char="ü"/>
            </a:pPr>
            <a:r>
              <a:rPr lang="en-GB" sz="2200" dirty="0"/>
              <a:t>Judicial order</a:t>
            </a:r>
          </a:p>
          <a:p>
            <a:pPr marL="800100" lvl="1" indent="-342900" algn="just">
              <a:buFont typeface="Wingdings" pitchFamily="2" charset="2"/>
              <a:buChar char="ü"/>
            </a:pPr>
            <a:r>
              <a:rPr lang="en-GB" sz="2200" dirty="0"/>
              <a:t>Administrative order</a:t>
            </a:r>
          </a:p>
          <a:p>
            <a:pPr marL="800100" lvl="1" indent="-342900" algn="just">
              <a:buFont typeface="Wingdings" pitchFamily="2" charset="2"/>
              <a:buChar char="ü"/>
            </a:pPr>
            <a:r>
              <a:rPr lang="en-GB" sz="2200" dirty="0"/>
              <a:t>Directive </a:t>
            </a:r>
          </a:p>
          <a:p>
            <a:pPr marL="800100" lvl="1" indent="-342900" algn="just">
              <a:buFont typeface="Wingdings" pitchFamily="2" charset="2"/>
              <a:buChar char="ü"/>
            </a:pPr>
            <a:r>
              <a:rPr lang="en-GB" sz="2200" dirty="0"/>
              <a:t>Search &amp; seizure </a:t>
            </a:r>
          </a:p>
          <a:p>
            <a:pPr marL="800100" lvl="1" indent="-342900" algn="just">
              <a:buFont typeface="Wingdings" pitchFamily="2" charset="2"/>
              <a:buChar char="ü"/>
            </a:pPr>
            <a:r>
              <a:rPr lang="en-GB" sz="2200" dirty="0"/>
              <a:t>Production order</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en-GB" sz="2200" dirty="0"/>
              <a:t>Parties have flexibility in determining how to implement preservation, though the Budapest Convention requires that it be done expeditiously </a:t>
            </a:r>
          </a:p>
        </p:txBody>
      </p:sp>
    </p:spTree>
    <p:extLst>
      <p:ext uri="{BB962C8B-B14F-4D97-AF65-F5344CB8AC3E}">
        <p14:creationId xmlns:p14="http://schemas.microsoft.com/office/powerpoint/2010/main" val="289907560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Article 16 – Expedited Preservation of Stored Computer Data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840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0306" y="1041023"/>
            <a:ext cx="4476172" cy="5472267"/>
          </a:xfrm>
          <a:prstGeom prst="rect">
            <a:avLst/>
          </a:prstGeom>
        </p:spPr>
        <p:txBody>
          <a:bodyPr wrap="square">
            <a:spAutoFit/>
          </a:bodyPr>
          <a:lstStyle/>
          <a:p>
            <a:pPr marL="342900" indent="-342900" algn="just">
              <a:buFont typeface="Wingdings" pitchFamily="2" charset="2"/>
              <a:buChar char="Ø"/>
            </a:pPr>
            <a:r>
              <a:rPr lang="en-GB" sz="1520" dirty="0"/>
              <a:t>1. Each Party shall adopt such legislative and other measures as may be necessary to enable its competent authorities to order or similarly obtain the </a:t>
            </a:r>
            <a:r>
              <a:rPr lang="en-GB" sz="1520" b="1" dirty="0">
                <a:solidFill>
                  <a:srgbClr val="FF0000"/>
                </a:solidFill>
              </a:rPr>
              <a:t>expeditious preservation </a:t>
            </a:r>
            <a:r>
              <a:rPr lang="en-GB" sz="1520" dirty="0"/>
              <a:t>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520" dirty="0"/>
          </a:p>
          <a:p>
            <a:pPr marL="342900" indent="-342900" algn="just">
              <a:buFont typeface="Wingdings" pitchFamily="2" charset="2"/>
              <a:buChar char="Ø"/>
            </a:pPr>
            <a:r>
              <a:rPr lang="en-US" sz="152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52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287212"/>
            <a:ext cx="4450456" cy="5170646"/>
          </a:xfrm>
          <a:prstGeom prst="rect">
            <a:avLst/>
          </a:prstGeom>
        </p:spPr>
        <p:txBody>
          <a:bodyPr wrap="square">
            <a:spAutoFit/>
          </a:bodyPr>
          <a:lstStyle/>
          <a:p>
            <a:pPr marL="342900" indent="-342900" algn="just">
              <a:buFont typeface="Wingdings" pitchFamily="2" charset="2"/>
              <a:buChar char="ü"/>
            </a:pPr>
            <a:r>
              <a:rPr lang="en-GB" sz="2200" dirty="0"/>
              <a:t>Preservation means ensuring that data existing in stored form is protected from anything that would cause its current quality or condition to change or deteriorate </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Data to be kept safe from modification, deterioration or deletion</a:t>
            </a:r>
          </a:p>
          <a:p>
            <a:pPr marL="342900" indent="-342900" algn="just">
              <a:buFont typeface="Wingdings" pitchFamily="2" charset="2"/>
              <a:buChar char="ü"/>
            </a:pPr>
            <a:endParaRPr lang="en-GB" sz="2200" dirty="0"/>
          </a:p>
          <a:p>
            <a:pPr marL="342900" indent="-342900" algn="just">
              <a:buFont typeface="Wingdings" pitchFamily="2" charset="2"/>
              <a:buChar char="ü"/>
            </a:pPr>
            <a:r>
              <a:rPr lang="en-GB" sz="2200" dirty="0"/>
              <a:t>Data need not be frozen  (rendered inaccessible) and legitimate users may be allowed to access copies</a:t>
            </a:r>
          </a:p>
        </p:txBody>
      </p:sp>
    </p:spTree>
    <p:extLst>
      <p:ext uri="{BB962C8B-B14F-4D97-AF65-F5344CB8AC3E}">
        <p14:creationId xmlns:p14="http://schemas.microsoft.com/office/powerpoint/2010/main" val="3563265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16407</TotalTime>
  <Words>44791</Words>
  <Application>Microsoft Office PowerPoint</Application>
  <PresentationFormat>On-screen Show (4:3)</PresentationFormat>
  <Paragraphs>3641</Paragraphs>
  <Slides>187</Slides>
  <Notes>181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187</vt:i4>
      </vt:variant>
    </vt:vector>
  </HeadingPairs>
  <TitlesOfParts>
    <vt:vector size="194"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Giorgi</cp:lastModifiedBy>
  <cp:revision>394</cp:revision>
  <dcterms:created xsi:type="dcterms:W3CDTF">2012-01-25T15:22:10Z</dcterms:created>
  <dcterms:modified xsi:type="dcterms:W3CDTF">2020-11-11T09:54:29Z</dcterms:modified>
</cp:coreProperties>
</file>