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355" r:id="rId2"/>
    <p:sldId id="567" r:id="rId3"/>
    <p:sldId id="568" r:id="rId4"/>
    <p:sldId id="569" r:id="rId5"/>
    <p:sldId id="671" r:id="rId6"/>
    <p:sldId id="670" r:id="rId7"/>
    <p:sldId id="669" r:id="rId8"/>
    <p:sldId id="672" r:id="rId9"/>
    <p:sldId id="673" r:id="rId10"/>
    <p:sldId id="675" r:id="rId11"/>
    <p:sldId id="674" r:id="rId12"/>
    <p:sldId id="676" r:id="rId13"/>
    <p:sldId id="784" r:id="rId14"/>
    <p:sldId id="677" r:id="rId15"/>
    <p:sldId id="721" r:id="rId16"/>
    <p:sldId id="722" r:id="rId17"/>
    <p:sldId id="678" r:id="rId18"/>
    <p:sldId id="680" r:id="rId19"/>
    <p:sldId id="683" r:id="rId20"/>
    <p:sldId id="685" r:id="rId21"/>
    <p:sldId id="684" r:id="rId22"/>
    <p:sldId id="686" r:id="rId23"/>
    <p:sldId id="687" r:id="rId24"/>
    <p:sldId id="689" r:id="rId25"/>
    <p:sldId id="785" r:id="rId26"/>
    <p:sldId id="690" r:id="rId27"/>
    <p:sldId id="786" r:id="rId28"/>
    <p:sldId id="691" r:id="rId29"/>
    <p:sldId id="692" r:id="rId30"/>
    <p:sldId id="693" r:id="rId31"/>
    <p:sldId id="694" r:id="rId32"/>
    <p:sldId id="696" r:id="rId33"/>
    <p:sldId id="697" r:id="rId34"/>
    <p:sldId id="698" r:id="rId35"/>
    <p:sldId id="787" r:id="rId36"/>
    <p:sldId id="788" r:id="rId37"/>
    <p:sldId id="699" r:id="rId38"/>
    <p:sldId id="700" r:id="rId39"/>
    <p:sldId id="701" r:id="rId40"/>
    <p:sldId id="703" r:id="rId41"/>
    <p:sldId id="712" r:id="rId42"/>
    <p:sldId id="713" r:id="rId43"/>
    <p:sldId id="715" r:id="rId44"/>
    <p:sldId id="716" r:id="rId45"/>
    <p:sldId id="718" r:id="rId46"/>
    <p:sldId id="717" r:id="rId47"/>
    <p:sldId id="719" r:id="rId4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09" autoAdjust="0"/>
    <p:restoredTop sz="72517" autoAdjust="0"/>
  </p:normalViewPr>
  <p:slideViewPr>
    <p:cSldViewPr snapToGrid="0" snapToObjects="1">
      <p:cViewPr varScale="1">
        <p:scale>
          <a:sx n="114" d="100"/>
          <a:sy n="114" d="100"/>
        </p:scale>
        <p:origin x="2964" y="10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How many electronic data evidence types are there and can you name it: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3?</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4?</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5?</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2DC94A-F46E-4809-A556-37C0BBA51067}" type="doc">
      <dgm:prSet loTypeId="urn:microsoft.com/office/officeart/2008/layout/RadialCluster" loCatId="cycle" qsTypeId="urn:microsoft.com/office/officeart/2005/8/quickstyle/3d3" qsCatId="3D" csTypeId="urn:microsoft.com/office/officeart/2005/8/colors/accent1_2" csCatId="accent1" phldr="1"/>
      <dgm:spPr/>
      <dgm:t>
        <a:bodyPr/>
        <a:lstStyle/>
        <a:p>
          <a:endParaRPr lang="en-GB"/>
        </a:p>
      </dgm:t>
    </dgm:pt>
    <dgm:pt modelId="{D43B8C40-B09F-496C-A11E-9AB196DE8852}">
      <dgm:prSet phldrT="[Text]" custT="1"/>
      <dgm:spPr/>
      <dgm:t>
        <a:bodyPr/>
        <a:lstStyle/>
        <a:p>
          <a:r>
            <a:rPr lang="en-US" sz="2000" dirty="0"/>
            <a:t>Prosecution</a:t>
          </a:r>
          <a:endParaRPr lang="en-GB" sz="2000" dirty="0"/>
        </a:p>
      </dgm:t>
    </dgm:pt>
    <dgm:pt modelId="{DFF318B4-6623-4B79-8021-B55DDC5F5913}" type="parTrans" cxnId="{C0C7F667-BCAF-4C4C-BBD1-69861C3A6D6B}">
      <dgm:prSet/>
      <dgm:spPr/>
      <dgm:t>
        <a:bodyPr/>
        <a:lstStyle/>
        <a:p>
          <a:endParaRPr lang="en-GB"/>
        </a:p>
      </dgm:t>
    </dgm:pt>
    <dgm:pt modelId="{83AE1716-A533-4BAD-90D0-041F7CD5EEA4}" type="sibTrans" cxnId="{C0C7F667-BCAF-4C4C-BBD1-69861C3A6D6B}">
      <dgm:prSet/>
      <dgm:spPr/>
      <dgm:t>
        <a:bodyPr/>
        <a:lstStyle/>
        <a:p>
          <a:endParaRPr lang="en-GB"/>
        </a:p>
      </dgm:t>
    </dgm:pt>
    <dgm:pt modelId="{9CF39C4A-30CA-42B0-8F51-75EF260277FC}">
      <dgm:prSet phldrT="[Text]" custT="1"/>
      <dgm:spPr/>
      <dgm:t>
        <a:bodyPr/>
        <a:lstStyle/>
        <a:p>
          <a:r>
            <a:rPr lang="en-US" sz="2400" dirty="0"/>
            <a:t>Police/LEA</a:t>
          </a:r>
          <a:endParaRPr lang="en-GB" sz="2400" dirty="0"/>
        </a:p>
      </dgm:t>
    </dgm:pt>
    <dgm:pt modelId="{395D9510-08EA-432D-9A00-9294E0BDBA2B}" type="parTrans" cxnId="{C1B80BB4-F9BB-4D8B-826E-9C22386A69BD}">
      <dgm:prSet/>
      <dgm:spPr/>
      <dgm:t>
        <a:bodyPr/>
        <a:lstStyle/>
        <a:p>
          <a:endParaRPr lang="en-GB"/>
        </a:p>
      </dgm:t>
    </dgm:pt>
    <dgm:pt modelId="{DB59FA91-CE6B-4BFC-93A0-B654BED5A30B}" type="sibTrans" cxnId="{C1B80BB4-F9BB-4D8B-826E-9C22386A69BD}">
      <dgm:prSet/>
      <dgm:spPr/>
      <dgm:t>
        <a:bodyPr/>
        <a:lstStyle/>
        <a:p>
          <a:endParaRPr lang="en-GB"/>
        </a:p>
      </dgm:t>
    </dgm:pt>
    <dgm:pt modelId="{9FFE1DC2-7997-45EF-B054-D9C101A58696}">
      <dgm:prSet phldrT="[Text]"/>
      <dgm:spPr/>
      <dgm:t>
        <a:bodyPr/>
        <a:lstStyle/>
        <a:p>
          <a:r>
            <a:rPr lang="en-US" dirty="0"/>
            <a:t>Court</a:t>
          </a:r>
          <a:endParaRPr lang="en-GB" dirty="0"/>
        </a:p>
      </dgm:t>
    </dgm:pt>
    <dgm:pt modelId="{A66FDFC0-6D16-4DD6-98C8-29F8AEF8F4CA}" type="parTrans" cxnId="{04192292-C89F-4D48-8DD7-FB01C4BE1EB4}">
      <dgm:prSet/>
      <dgm:spPr/>
      <dgm:t>
        <a:bodyPr/>
        <a:lstStyle/>
        <a:p>
          <a:endParaRPr lang="en-GB"/>
        </a:p>
      </dgm:t>
    </dgm:pt>
    <dgm:pt modelId="{8C87C095-02EA-42BE-9394-5DF2692F7F21}" type="sibTrans" cxnId="{04192292-C89F-4D48-8DD7-FB01C4BE1EB4}">
      <dgm:prSet/>
      <dgm:spPr/>
      <dgm:t>
        <a:bodyPr/>
        <a:lstStyle/>
        <a:p>
          <a:endParaRPr lang="en-GB"/>
        </a:p>
      </dgm:t>
    </dgm:pt>
    <dgm:pt modelId="{3252F450-8240-4917-B119-144A08BE229A}">
      <dgm:prSet phldrT="[Text]" custT="1"/>
      <dgm:spPr/>
      <dgm:t>
        <a:bodyPr/>
        <a:lstStyle/>
        <a:p>
          <a:r>
            <a:rPr lang="en-US" sz="1400" dirty="0"/>
            <a:t>Investigative Judge </a:t>
          </a:r>
          <a:endParaRPr lang="en-GB" sz="1400" dirty="0"/>
        </a:p>
      </dgm:t>
    </dgm:pt>
    <dgm:pt modelId="{1A2AEAF1-B9D2-424A-8D47-9B457536792F}" type="parTrans" cxnId="{7624529B-E6C5-438C-89CD-2810B3EF84E3}">
      <dgm:prSet/>
      <dgm:spPr/>
      <dgm:t>
        <a:bodyPr/>
        <a:lstStyle/>
        <a:p>
          <a:endParaRPr lang="en-GB"/>
        </a:p>
      </dgm:t>
    </dgm:pt>
    <dgm:pt modelId="{A3273DCF-25D8-40EE-9F00-79853BAB7E64}" type="sibTrans" cxnId="{7624529B-E6C5-438C-89CD-2810B3EF84E3}">
      <dgm:prSet/>
      <dgm:spPr/>
      <dgm:t>
        <a:bodyPr/>
        <a:lstStyle/>
        <a:p>
          <a:endParaRPr lang="en-GB"/>
        </a:p>
      </dgm:t>
    </dgm:pt>
    <dgm:pt modelId="{B1ED9FE3-0FDE-490A-95F0-24B8C8680FB0}" type="pres">
      <dgm:prSet presAssocID="{BC2DC94A-F46E-4809-A556-37C0BBA51067}" presName="Name0" presStyleCnt="0">
        <dgm:presLayoutVars>
          <dgm:chMax val="1"/>
          <dgm:chPref val="1"/>
          <dgm:dir/>
          <dgm:animOne val="branch"/>
          <dgm:animLvl val="lvl"/>
        </dgm:presLayoutVars>
      </dgm:prSet>
      <dgm:spPr/>
    </dgm:pt>
    <dgm:pt modelId="{2AC7FB11-42FD-4827-AB09-EA1A48F64086}" type="pres">
      <dgm:prSet presAssocID="{D43B8C40-B09F-496C-A11E-9AB196DE8852}" presName="singleCycle" presStyleCnt="0"/>
      <dgm:spPr/>
    </dgm:pt>
    <dgm:pt modelId="{8E69E85C-938C-4ED1-9ABD-8A0A2496C4D9}" type="pres">
      <dgm:prSet presAssocID="{D43B8C40-B09F-496C-A11E-9AB196DE8852}" presName="singleCenter" presStyleLbl="node1" presStyleIdx="0" presStyleCnt="4">
        <dgm:presLayoutVars>
          <dgm:chMax val="7"/>
          <dgm:chPref val="7"/>
        </dgm:presLayoutVars>
      </dgm:prSet>
      <dgm:spPr/>
    </dgm:pt>
    <dgm:pt modelId="{D12E1021-53A6-485E-9233-4EDE67BEC917}" type="pres">
      <dgm:prSet presAssocID="{395D9510-08EA-432D-9A00-9294E0BDBA2B}" presName="Name56" presStyleLbl="parChTrans1D2" presStyleIdx="0" presStyleCnt="3"/>
      <dgm:spPr/>
    </dgm:pt>
    <dgm:pt modelId="{5D1F438F-1B8F-4D2A-A343-2D8B40A9494D}" type="pres">
      <dgm:prSet presAssocID="{9CF39C4A-30CA-42B0-8F51-75EF260277FC}" presName="text0" presStyleLbl="node1" presStyleIdx="1" presStyleCnt="4">
        <dgm:presLayoutVars>
          <dgm:bulletEnabled val="1"/>
        </dgm:presLayoutVars>
      </dgm:prSet>
      <dgm:spPr/>
    </dgm:pt>
    <dgm:pt modelId="{3778DF30-23E2-4C7D-A959-3BE0EC75CBBD}" type="pres">
      <dgm:prSet presAssocID="{A66FDFC0-6D16-4DD6-98C8-29F8AEF8F4CA}" presName="Name56" presStyleLbl="parChTrans1D2" presStyleIdx="1" presStyleCnt="3"/>
      <dgm:spPr/>
    </dgm:pt>
    <dgm:pt modelId="{6963355E-90FB-4F2F-8A04-33DF3325C0FF}" type="pres">
      <dgm:prSet presAssocID="{9FFE1DC2-7997-45EF-B054-D9C101A58696}" presName="text0" presStyleLbl="node1" presStyleIdx="2" presStyleCnt="4">
        <dgm:presLayoutVars>
          <dgm:bulletEnabled val="1"/>
        </dgm:presLayoutVars>
      </dgm:prSet>
      <dgm:spPr/>
    </dgm:pt>
    <dgm:pt modelId="{F950A281-5A65-4A2C-946C-1B2B20A221D8}" type="pres">
      <dgm:prSet presAssocID="{1A2AEAF1-B9D2-424A-8D47-9B457536792F}" presName="Name56" presStyleLbl="parChTrans1D2" presStyleIdx="2" presStyleCnt="3"/>
      <dgm:spPr/>
    </dgm:pt>
    <dgm:pt modelId="{DD254159-A8A1-4609-AFBB-38BCC8794B5D}" type="pres">
      <dgm:prSet presAssocID="{3252F450-8240-4917-B119-144A08BE229A}" presName="text0" presStyleLbl="node1" presStyleIdx="3" presStyleCnt="4">
        <dgm:presLayoutVars>
          <dgm:bulletEnabled val="1"/>
        </dgm:presLayoutVars>
      </dgm:prSet>
      <dgm:spPr/>
    </dgm:pt>
  </dgm:ptLst>
  <dgm:cxnLst>
    <dgm:cxn modelId="{7093F91C-F25A-4713-9450-D289C85C689F}" type="presOf" srcId="{D43B8C40-B09F-496C-A11E-9AB196DE8852}" destId="{8E69E85C-938C-4ED1-9ABD-8A0A2496C4D9}" srcOrd="0" destOrd="0" presId="urn:microsoft.com/office/officeart/2008/layout/RadialCluster"/>
    <dgm:cxn modelId="{046FE429-3AF9-438D-B236-1C9F2842FA52}" type="presOf" srcId="{3252F450-8240-4917-B119-144A08BE229A}" destId="{DD254159-A8A1-4609-AFBB-38BCC8794B5D}" srcOrd="0" destOrd="0" presId="urn:microsoft.com/office/officeart/2008/layout/RadialCluster"/>
    <dgm:cxn modelId="{C0C7F667-BCAF-4C4C-BBD1-69861C3A6D6B}" srcId="{BC2DC94A-F46E-4809-A556-37C0BBA51067}" destId="{D43B8C40-B09F-496C-A11E-9AB196DE8852}" srcOrd="0" destOrd="0" parTransId="{DFF318B4-6623-4B79-8021-B55DDC5F5913}" sibTransId="{83AE1716-A533-4BAD-90D0-041F7CD5EEA4}"/>
    <dgm:cxn modelId="{6E0ED378-CCD5-46CD-9201-E4F681A017BC}" type="presOf" srcId="{9FFE1DC2-7997-45EF-B054-D9C101A58696}" destId="{6963355E-90FB-4F2F-8A04-33DF3325C0FF}" srcOrd="0" destOrd="0" presId="urn:microsoft.com/office/officeart/2008/layout/RadialCluster"/>
    <dgm:cxn modelId="{632DD17B-FF0E-4ACC-9442-2AC4AD8C48A7}" type="presOf" srcId="{A66FDFC0-6D16-4DD6-98C8-29F8AEF8F4CA}" destId="{3778DF30-23E2-4C7D-A959-3BE0EC75CBBD}" srcOrd="0" destOrd="0" presId="urn:microsoft.com/office/officeart/2008/layout/RadialCluster"/>
    <dgm:cxn modelId="{04192292-C89F-4D48-8DD7-FB01C4BE1EB4}" srcId="{D43B8C40-B09F-496C-A11E-9AB196DE8852}" destId="{9FFE1DC2-7997-45EF-B054-D9C101A58696}" srcOrd="1" destOrd="0" parTransId="{A66FDFC0-6D16-4DD6-98C8-29F8AEF8F4CA}" sibTransId="{8C87C095-02EA-42BE-9394-5DF2692F7F21}"/>
    <dgm:cxn modelId="{7624529B-E6C5-438C-89CD-2810B3EF84E3}" srcId="{D43B8C40-B09F-496C-A11E-9AB196DE8852}" destId="{3252F450-8240-4917-B119-144A08BE229A}" srcOrd="2" destOrd="0" parTransId="{1A2AEAF1-B9D2-424A-8D47-9B457536792F}" sibTransId="{A3273DCF-25D8-40EE-9F00-79853BAB7E64}"/>
    <dgm:cxn modelId="{C1B80BB4-F9BB-4D8B-826E-9C22386A69BD}" srcId="{D43B8C40-B09F-496C-A11E-9AB196DE8852}" destId="{9CF39C4A-30CA-42B0-8F51-75EF260277FC}" srcOrd="0" destOrd="0" parTransId="{395D9510-08EA-432D-9A00-9294E0BDBA2B}" sibTransId="{DB59FA91-CE6B-4BFC-93A0-B654BED5A30B}"/>
    <dgm:cxn modelId="{0B3C9FB8-EF2B-483E-A55C-373BD058998C}" type="presOf" srcId="{BC2DC94A-F46E-4809-A556-37C0BBA51067}" destId="{B1ED9FE3-0FDE-490A-95F0-24B8C8680FB0}" srcOrd="0" destOrd="0" presId="urn:microsoft.com/office/officeart/2008/layout/RadialCluster"/>
    <dgm:cxn modelId="{E67C86BE-7ADC-461D-AE53-B0F1B8853306}" type="presOf" srcId="{9CF39C4A-30CA-42B0-8F51-75EF260277FC}" destId="{5D1F438F-1B8F-4D2A-A343-2D8B40A9494D}" srcOrd="0" destOrd="0" presId="urn:microsoft.com/office/officeart/2008/layout/RadialCluster"/>
    <dgm:cxn modelId="{9BBF65CB-8998-4CBF-8F1B-891ABDBF50D0}" type="presOf" srcId="{395D9510-08EA-432D-9A00-9294E0BDBA2B}" destId="{D12E1021-53A6-485E-9233-4EDE67BEC917}" srcOrd="0" destOrd="0" presId="urn:microsoft.com/office/officeart/2008/layout/RadialCluster"/>
    <dgm:cxn modelId="{A686AECC-8786-4472-9AD8-2139E086FA02}" type="presOf" srcId="{1A2AEAF1-B9D2-424A-8D47-9B457536792F}" destId="{F950A281-5A65-4A2C-946C-1B2B20A221D8}" srcOrd="0" destOrd="0" presId="urn:microsoft.com/office/officeart/2008/layout/RadialCluster"/>
    <dgm:cxn modelId="{31748BB1-8708-47FA-A645-17A091426605}" type="presParOf" srcId="{B1ED9FE3-0FDE-490A-95F0-24B8C8680FB0}" destId="{2AC7FB11-42FD-4827-AB09-EA1A48F64086}" srcOrd="0" destOrd="0" presId="urn:microsoft.com/office/officeart/2008/layout/RadialCluster"/>
    <dgm:cxn modelId="{72B74CF8-6F50-4941-B13D-654AED60B684}" type="presParOf" srcId="{2AC7FB11-42FD-4827-AB09-EA1A48F64086}" destId="{8E69E85C-938C-4ED1-9ABD-8A0A2496C4D9}" srcOrd="0" destOrd="0" presId="urn:microsoft.com/office/officeart/2008/layout/RadialCluster"/>
    <dgm:cxn modelId="{68C67879-7295-4E0C-84FB-524FCB6D5773}" type="presParOf" srcId="{2AC7FB11-42FD-4827-AB09-EA1A48F64086}" destId="{D12E1021-53A6-485E-9233-4EDE67BEC917}" srcOrd="1" destOrd="0" presId="urn:microsoft.com/office/officeart/2008/layout/RadialCluster"/>
    <dgm:cxn modelId="{95C4EA79-64BF-4B53-BE1D-009496AB48A6}" type="presParOf" srcId="{2AC7FB11-42FD-4827-AB09-EA1A48F64086}" destId="{5D1F438F-1B8F-4D2A-A343-2D8B40A9494D}" srcOrd="2" destOrd="0" presId="urn:microsoft.com/office/officeart/2008/layout/RadialCluster"/>
    <dgm:cxn modelId="{B66EF75B-1464-4875-828D-7B5C4035A201}" type="presParOf" srcId="{2AC7FB11-42FD-4827-AB09-EA1A48F64086}" destId="{3778DF30-23E2-4C7D-A959-3BE0EC75CBBD}" srcOrd="3" destOrd="0" presId="urn:microsoft.com/office/officeart/2008/layout/RadialCluster"/>
    <dgm:cxn modelId="{EFED9834-C940-42D7-BC2B-91AC53921B2C}" type="presParOf" srcId="{2AC7FB11-42FD-4827-AB09-EA1A48F64086}" destId="{6963355E-90FB-4F2F-8A04-33DF3325C0FF}" srcOrd="4" destOrd="0" presId="urn:microsoft.com/office/officeart/2008/layout/RadialCluster"/>
    <dgm:cxn modelId="{FFD364FA-5031-4E16-9889-02636AD40446}" type="presParOf" srcId="{2AC7FB11-42FD-4827-AB09-EA1A48F64086}" destId="{F950A281-5A65-4A2C-946C-1B2B20A221D8}" srcOrd="5" destOrd="0" presId="urn:microsoft.com/office/officeart/2008/layout/RadialCluster"/>
    <dgm:cxn modelId="{8F86025F-089A-4CA7-9B3B-9BA9CDAFE632}" type="presParOf" srcId="{2AC7FB11-42FD-4827-AB09-EA1A48F64086}" destId="{DD254159-A8A1-4609-AFBB-38BCC8794B5D}" srcOrd="6" destOrd="0" presId="urn:microsoft.com/office/officeart/2008/layout/Radial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T-CY Assessment MLA Report: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Recommends Court contact point?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Recommends LEA contact point?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Recommends Prosecution contact point?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en-GB" b="1" dirty="0">
              <a:cs typeface="Arial" panose="020B0604020202020204" pitchFamily="34" charset="0"/>
            </a:rPr>
            <a:t>Step 1</a:t>
          </a:r>
          <a:r>
            <a:rPr lang="en-GB" i="1" dirty="0">
              <a:cs typeface="Arial" panose="020B0604020202020204" pitchFamily="34" charset="0"/>
            </a:rPr>
            <a:t>: International element is recognized </a:t>
          </a:r>
          <a:endParaRPr lang="en-GB"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en-GB" b="1" dirty="0">
              <a:cs typeface="Arial" panose="020B0604020202020204" pitchFamily="34" charset="0"/>
            </a:rPr>
            <a:t>Step 2</a:t>
          </a:r>
          <a:r>
            <a:rPr lang="en-GB" i="1" dirty="0">
              <a:cs typeface="Arial" panose="020B0604020202020204" pitchFamily="34" charset="0"/>
            </a:rPr>
            <a:t>: Local competent authority determines what set of the facts  needs to be clarified or evidence collected</a:t>
          </a:r>
          <a:endParaRPr lang="en-GB"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en-GB" b="1" dirty="0">
              <a:cs typeface="Arial" panose="020B0604020202020204" pitchFamily="34" charset="0"/>
            </a:rPr>
            <a:t>Step 3</a:t>
          </a:r>
          <a:r>
            <a:rPr lang="en-GB" i="1" dirty="0">
              <a:cs typeface="Arial" panose="020B0604020202020204" pitchFamily="34" charset="0"/>
            </a:rPr>
            <a:t>: Local authority decides which level of cooperation is needed</a:t>
          </a:r>
          <a:endParaRPr lang="en-GB"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en-US" b="1" dirty="0"/>
            <a:t>Step 4</a:t>
          </a:r>
          <a:r>
            <a:rPr lang="en-US" dirty="0"/>
            <a:t>: </a:t>
          </a:r>
          <a:r>
            <a:rPr lang="en-US" i="1" dirty="0"/>
            <a:t>Local authority following MLA legal framework commences assistance procedure (variations)</a:t>
          </a:r>
          <a:endParaRPr lang="en-GB"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CFE6A816-EE38-4556-B48D-B6B53EABA66F}">
      <dgm:prSet phldrT="[Text]"/>
      <dgm:spPr/>
      <dgm:t>
        <a:bodyPr/>
        <a:lstStyle/>
        <a:p>
          <a:r>
            <a:rPr lang="en-GB" b="1" dirty="0">
              <a:cs typeface="Arial" panose="020B0604020202020204" pitchFamily="34" charset="0"/>
            </a:rPr>
            <a:t>Step 5</a:t>
          </a:r>
          <a:r>
            <a:rPr lang="en-GB" dirty="0">
              <a:cs typeface="Arial" panose="020B0604020202020204" pitchFamily="34" charset="0"/>
            </a:rPr>
            <a:t>:</a:t>
          </a:r>
          <a:r>
            <a:rPr lang="en-GB" b="1" dirty="0">
              <a:cs typeface="Arial" panose="020B0604020202020204" pitchFamily="34" charset="0"/>
            </a:rPr>
            <a:t> </a:t>
          </a:r>
          <a:r>
            <a:rPr lang="en-GB" i="1" dirty="0">
              <a:cs typeface="Arial" panose="020B0604020202020204" pitchFamily="34" charset="0"/>
            </a:rPr>
            <a:t>Mutual Legal Assistance Letter of Request is dispatched </a:t>
          </a:r>
          <a:endParaRPr lang="en-GB" dirty="0"/>
        </a:p>
      </dgm:t>
    </dgm:pt>
    <dgm:pt modelId="{E6842191-924E-4C4C-9023-A5ED02B7E9CA}" type="parTrans" cxnId="{9D44E23F-A6E8-4EE7-8134-ABCCAC3C9D49}">
      <dgm:prSet/>
      <dgm:spPr/>
      <dgm:t>
        <a:bodyPr/>
        <a:lstStyle/>
        <a:p>
          <a:endParaRPr lang="en-GB"/>
        </a:p>
      </dgm:t>
    </dgm:pt>
    <dgm:pt modelId="{05AD4850-8D2E-4CE7-9484-0E4CE0FFDC16}" type="sibTrans" cxnId="{9D44E23F-A6E8-4EE7-8134-ABCCAC3C9D49}">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pt>
    <dgm:pt modelId="{7F16E418-AF09-4F21-96C0-C435EDA75404}" type="pres">
      <dgm:prSet presAssocID="{F7A60466-050F-4FAB-81C9-333DBBDA5025}" presName="dummyMaxCanvas" presStyleCnt="0">
        <dgm:presLayoutVars/>
      </dgm:prSet>
      <dgm:spPr/>
    </dgm:pt>
    <dgm:pt modelId="{B11FE610-347E-4DC6-963D-5A8D93D8B534}" type="pres">
      <dgm:prSet presAssocID="{F7A60466-050F-4FAB-81C9-333DBBDA5025}" presName="FiveNodes_1" presStyleLbl="node1" presStyleIdx="0" presStyleCnt="5">
        <dgm:presLayoutVars>
          <dgm:bulletEnabled val="1"/>
        </dgm:presLayoutVars>
      </dgm:prSet>
      <dgm:spPr/>
    </dgm:pt>
    <dgm:pt modelId="{5E518954-471A-4A0A-8052-11BC5FD08113}" type="pres">
      <dgm:prSet presAssocID="{F7A60466-050F-4FAB-81C9-333DBBDA5025}" presName="FiveNodes_2" presStyleLbl="node1" presStyleIdx="1" presStyleCnt="5">
        <dgm:presLayoutVars>
          <dgm:bulletEnabled val="1"/>
        </dgm:presLayoutVars>
      </dgm:prSet>
      <dgm:spPr/>
    </dgm:pt>
    <dgm:pt modelId="{FA0C563D-4AC4-49D4-8B82-2B3DA636C5B8}" type="pres">
      <dgm:prSet presAssocID="{F7A60466-050F-4FAB-81C9-333DBBDA5025}" presName="FiveNodes_3" presStyleLbl="node1" presStyleIdx="2" presStyleCnt="5">
        <dgm:presLayoutVars>
          <dgm:bulletEnabled val="1"/>
        </dgm:presLayoutVars>
      </dgm:prSet>
      <dgm:spPr/>
    </dgm:pt>
    <dgm:pt modelId="{872E5D92-8A5B-4F0B-A582-AD2EC26DE1F1}" type="pres">
      <dgm:prSet presAssocID="{F7A60466-050F-4FAB-81C9-333DBBDA5025}" presName="FiveNodes_4" presStyleLbl="node1" presStyleIdx="3" presStyleCnt="5">
        <dgm:presLayoutVars>
          <dgm:bulletEnabled val="1"/>
        </dgm:presLayoutVars>
      </dgm:prSet>
      <dgm:spPr/>
    </dgm:pt>
    <dgm:pt modelId="{1570E3C4-0EB5-4850-977D-D7BF7804F5C5}" type="pres">
      <dgm:prSet presAssocID="{F7A60466-050F-4FAB-81C9-333DBBDA5025}" presName="FiveNodes_5" presStyleLbl="node1" presStyleIdx="4" presStyleCnt="5">
        <dgm:presLayoutVars>
          <dgm:bulletEnabled val="1"/>
        </dgm:presLayoutVars>
      </dgm:prSet>
      <dgm:spPr/>
    </dgm:pt>
    <dgm:pt modelId="{9D632434-7AD9-454C-A5B8-907A8A8AE164}" type="pres">
      <dgm:prSet presAssocID="{F7A60466-050F-4FAB-81C9-333DBBDA5025}" presName="FiveConn_1-2" presStyleLbl="fgAccFollowNode1" presStyleIdx="0" presStyleCnt="4">
        <dgm:presLayoutVars>
          <dgm:bulletEnabled val="1"/>
        </dgm:presLayoutVars>
      </dgm:prSet>
      <dgm:spPr/>
    </dgm:pt>
    <dgm:pt modelId="{E307F77B-0ACB-4F07-895E-E85A60F4A63D}" type="pres">
      <dgm:prSet presAssocID="{F7A60466-050F-4FAB-81C9-333DBBDA5025}" presName="FiveConn_2-3" presStyleLbl="fgAccFollowNode1" presStyleIdx="1" presStyleCnt="4">
        <dgm:presLayoutVars>
          <dgm:bulletEnabled val="1"/>
        </dgm:presLayoutVars>
      </dgm:prSet>
      <dgm:spPr/>
    </dgm:pt>
    <dgm:pt modelId="{AE8D6596-348E-4ED8-990E-2F72A02FE46C}" type="pres">
      <dgm:prSet presAssocID="{F7A60466-050F-4FAB-81C9-333DBBDA5025}" presName="FiveConn_3-4" presStyleLbl="fgAccFollowNode1" presStyleIdx="2" presStyleCnt="4">
        <dgm:presLayoutVars>
          <dgm:bulletEnabled val="1"/>
        </dgm:presLayoutVars>
      </dgm:prSet>
      <dgm:spPr/>
    </dgm:pt>
    <dgm:pt modelId="{49D1460C-DD90-4744-A72E-5022D2D8FCAD}" type="pres">
      <dgm:prSet presAssocID="{F7A60466-050F-4FAB-81C9-333DBBDA5025}" presName="FiveConn_4-5" presStyleLbl="fgAccFollowNode1" presStyleIdx="3" presStyleCnt="4">
        <dgm:presLayoutVars>
          <dgm:bulletEnabled val="1"/>
        </dgm:presLayoutVars>
      </dgm:prSet>
      <dgm:spPr/>
    </dgm:pt>
    <dgm:pt modelId="{3E52C829-E91D-421E-9F26-EF40DA920C07}" type="pres">
      <dgm:prSet presAssocID="{F7A60466-050F-4FAB-81C9-333DBBDA5025}" presName="FiveNodes_1_text" presStyleLbl="node1" presStyleIdx="4" presStyleCnt="5">
        <dgm:presLayoutVars>
          <dgm:bulletEnabled val="1"/>
        </dgm:presLayoutVars>
      </dgm:prSet>
      <dgm:spPr/>
    </dgm:pt>
    <dgm:pt modelId="{FEB94570-78AE-4C71-AD3D-B3E2E41E4F95}" type="pres">
      <dgm:prSet presAssocID="{F7A60466-050F-4FAB-81C9-333DBBDA5025}" presName="FiveNodes_2_text" presStyleLbl="node1" presStyleIdx="4" presStyleCnt="5">
        <dgm:presLayoutVars>
          <dgm:bulletEnabled val="1"/>
        </dgm:presLayoutVars>
      </dgm:prSet>
      <dgm:spPr/>
    </dgm:pt>
    <dgm:pt modelId="{F57F605C-A428-4198-89A0-9FEF5A61E9FC}" type="pres">
      <dgm:prSet presAssocID="{F7A60466-050F-4FAB-81C9-333DBBDA5025}" presName="FiveNodes_3_text" presStyleLbl="node1" presStyleIdx="4" presStyleCnt="5">
        <dgm:presLayoutVars>
          <dgm:bulletEnabled val="1"/>
        </dgm:presLayoutVars>
      </dgm:prSet>
      <dgm:spPr/>
    </dgm:pt>
    <dgm:pt modelId="{B7D7EC88-358D-4DCE-9AA7-72C1BE8FC72D}" type="pres">
      <dgm:prSet presAssocID="{F7A60466-050F-4FAB-81C9-333DBBDA5025}" presName="FiveNodes_4_text" presStyleLbl="node1" presStyleIdx="4" presStyleCnt="5">
        <dgm:presLayoutVars>
          <dgm:bulletEnabled val="1"/>
        </dgm:presLayoutVars>
      </dgm:prSet>
      <dgm:spPr/>
    </dgm:pt>
    <dgm:pt modelId="{B62D2397-C7EE-4451-8AAC-B4015EDF65D9}" type="pres">
      <dgm:prSet presAssocID="{F7A60466-050F-4FAB-81C9-333DBBDA5025}" presName="FiveNodes_5_text" presStyleLbl="node1" presStyleIdx="4" presStyleCnt="5">
        <dgm:presLayoutVars>
          <dgm:bulletEnabled val="1"/>
        </dgm:presLayoutVars>
      </dgm:prSet>
      <dgm:spPr/>
    </dgm:pt>
  </dgm:ptLst>
  <dgm:cxnLst>
    <dgm:cxn modelId="{6D950F09-7D21-4A97-97CD-834693987D10}" type="presOf" srcId="{D2C43026-6EBC-40E9-8051-6F477BFA81E0}" destId="{FEB94570-78AE-4C71-AD3D-B3E2E41E4F95}" srcOrd="1" destOrd="0" presId="urn:microsoft.com/office/officeart/2005/8/layout/vProcess5"/>
    <dgm:cxn modelId="{A3862F15-0F0A-4848-9F45-0F15FB3CE876}" type="presOf" srcId="{CFE6A816-EE38-4556-B48D-B6B53EABA66F}" destId="{B62D2397-C7EE-4451-8AAC-B4015EDF65D9}" srcOrd="1" destOrd="0" presId="urn:microsoft.com/office/officeart/2005/8/layout/vProcess5"/>
    <dgm:cxn modelId="{CBA9C324-6B90-4AEE-AF8B-FDBF3E02A060}" type="presOf" srcId="{03E8CFDF-6B2F-4591-AC43-5F25F37959DB}" destId="{F57F605C-A428-4198-89A0-9FEF5A61E9FC}" srcOrd="1"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9D44E23F-A6E8-4EE7-8134-ABCCAC3C9D49}" srcId="{F7A60466-050F-4FAB-81C9-333DBBDA5025}" destId="{CFE6A816-EE38-4556-B48D-B6B53EABA66F}" srcOrd="4" destOrd="0" parTransId="{E6842191-924E-4C4C-9023-A5ED02B7E9CA}" sibTransId="{05AD4850-8D2E-4CE7-9484-0E4CE0FFDC16}"/>
    <dgm:cxn modelId="{6A26605C-4C3B-4316-8104-B60FD34739E6}" type="presOf" srcId="{6251F902-B282-4E45-A2C3-054B87D1F06C}" destId="{E307F77B-0ACB-4F07-895E-E85A60F4A63D}" srcOrd="0" destOrd="0" presId="urn:microsoft.com/office/officeart/2005/8/layout/vProcess5"/>
    <dgm:cxn modelId="{DD231A79-9AFB-401D-9415-3D12B78FBBF7}" type="presOf" srcId="{03E8CFDF-6B2F-4591-AC43-5F25F37959DB}" destId="{FA0C563D-4AC4-49D4-8B82-2B3DA636C5B8}" srcOrd="0" destOrd="0" presId="urn:microsoft.com/office/officeart/2005/8/layout/vProcess5"/>
    <dgm:cxn modelId="{4873BF82-82B3-4F68-97AD-E7CFDEA6E2F1}" type="presOf" srcId="{CFE6A816-EE38-4556-B48D-B6B53EABA66F}" destId="{1570E3C4-0EB5-4850-977D-D7BF7804F5C5}" srcOrd="0"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15AA90C9-195B-4202-8FAE-37CDF42DC54A}" srcId="{F7A60466-050F-4FAB-81C9-333DBBDA5025}" destId="{03E8CFDF-6B2F-4591-AC43-5F25F37959DB}" srcOrd="2" destOrd="0" parTransId="{39F0876A-2049-474F-8153-AE12B207D4ED}" sibTransId="{7130FFAE-23E2-42AB-8DF9-3E3B606EA1F1}"/>
    <dgm:cxn modelId="{B6C8DED4-5745-42CD-8C5F-F492B04A876E}" srcId="{F7A60466-050F-4FAB-81C9-333DBBDA5025}" destId="{D2C43026-6EBC-40E9-8051-6F477BFA81E0}" srcOrd="1" destOrd="0" parTransId="{8A83E9BE-7D26-42C3-A7D7-80062A26D9CB}" sibTransId="{6251F902-B282-4E45-A2C3-054B87D1F06C}"/>
    <dgm:cxn modelId="{ACF803DA-18C3-4E65-A3F4-A9065A887306}" type="presOf" srcId="{D67B9855-30CA-4B69-8E89-B58AECE74B0D}" destId="{B7D7EC88-358D-4DCE-9AA7-72C1BE8FC72D}" srcOrd="1" destOrd="0" presId="urn:microsoft.com/office/officeart/2005/8/layout/vProcess5"/>
    <dgm:cxn modelId="{39F636DC-E91E-4F85-A1B0-6B86147EC98F}" type="presOf" srcId="{7130FFAE-23E2-42AB-8DF9-3E3B606EA1F1}" destId="{AE8D6596-348E-4ED8-990E-2F72A02FE46C}" srcOrd="0" destOrd="0" presId="urn:microsoft.com/office/officeart/2005/8/layout/vProcess5"/>
    <dgm:cxn modelId="{3FF477DC-02D7-43AF-A031-AE65D76EFB84}" type="presOf" srcId="{7A452A7C-B6BC-4B77-9442-DD3FF081B7B6}" destId="{3E52C829-E91D-421E-9F26-EF40DA920C07}" srcOrd="1" destOrd="0" presId="urn:microsoft.com/office/officeart/2005/8/layout/vProcess5"/>
    <dgm:cxn modelId="{BE9135E3-24B2-4C84-8469-988D82CDE22D}" type="presOf" srcId="{D2C43026-6EBC-40E9-8051-6F477BFA81E0}" destId="{5E518954-471A-4A0A-8052-11BC5FD08113}" srcOrd="0" destOrd="0" presId="urn:microsoft.com/office/officeart/2005/8/layout/vProcess5"/>
    <dgm:cxn modelId="{8BDB7FE6-7A7C-4B90-8970-35008BF7D93A}" type="presOf" srcId="{CCF26C20-3D67-4A0F-A86B-F7ECF91E0B57}" destId="{9D632434-7AD9-454C-A5B8-907A8A8AE164}" srcOrd="0" destOrd="0" presId="urn:microsoft.com/office/officeart/2005/8/layout/vProcess5"/>
    <dgm:cxn modelId="{E3DC54EA-F92D-4456-B2E9-DE635B50BC83}" type="presOf" srcId="{18CA57ED-17E1-4ED1-A65C-E613A28F23AE}" destId="{49D1460C-DD90-4744-A72E-5022D2D8FCAD}" srcOrd="0" destOrd="0" presId="urn:microsoft.com/office/officeart/2005/8/layout/vProcess5"/>
    <dgm:cxn modelId="{54F087EF-7C3F-44DF-8827-905995F94191}" type="presOf" srcId="{D67B9855-30CA-4B69-8E89-B58AECE74B0D}" destId="{872E5D92-8A5B-4F0B-A582-AD2EC26DE1F1}" srcOrd="0" destOrd="0" presId="urn:microsoft.com/office/officeart/2005/8/layout/vProcess5"/>
    <dgm:cxn modelId="{E39A50FC-9F8A-4E3A-B016-188593E762ED}" type="presOf" srcId="{7A452A7C-B6BC-4B77-9442-DD3FF081B7B6}" destId="{B11FE610-347E-4DC6-963D-5A8D93D8B534}"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FC17CB6E-0240-4B35-85A6-5EF2323CCD5C}" type="presParOf" srcId="{D49D3713-8B36-49A1-A871-289F50659A31}" destId="{B11FE610-347E-4DC6-963D-5A8D93D8B534}" srcOrd="1" destOrd="0" presId="urn:microsoft.com/office/officeart/2005/8/layout/vProcess5"/>
    <dgm:cxn modelId="{05C71309-35F5-45F7-B98C-08D49DB47DCD}" type="presParOf" srcId="{D49D3713-8B36-49A1-A871-289F50659A31}" destId="{5E518954-471A-4A0A-8052-11BC5FD08113}" srcOrd="2" destOrd="0" presId="urn:microsoft.com/office/officeart/2005/8/layout/vProcess5"/>
    <dgm:cxn modelId="{88F81899-95A6-4DAE-AC6F-4FCC082B8248}" type="presParOf" srcId="{D49D3713-8B36-49A1-A871-289F50659A31}" destId="{FA0C563D-4AC4-49D4-8B82-2B3DA636C5B8}" srcOrd="3" destOrd="0" presId="urn:microsoft.com/office/officeart/2005/8/layout/vProcess5"/>
    <dgm:cxn modelId="{10B3898A-65C7-48B8-9496-6E147EFB7121}" type="presParOf" srcId="{D49D3713-8B36-49A1-A871-289F50659A31}" destId="{872E5D92-8A5B-4F0B-A582-AD2EC26DE1F1}" srcOrd="4" destOrd="0" presId="urn:microsoft.com/office/officeart/2005/8/layout/vProcess5"/>
    <dgm:cxn modelId="{2DB751CE-8376-44A1-B95C-6CF32841298F}" type="presParOf" srcId="{D49D3713-8B36-49A1-A871-289F50659A31}" destId="{1570E3C4-0EB5-4850-977D-D7BF7804F5C5}" srcOrd="5" destOrd="0" presId="urn:microsoft.com/office/officeart/2005/8/layout/vProcess5"/>
    <dgm:cxn modelId="{A6B19ED9-9181-4088-8836-168F4ED795F1}" type="presParOf" srcId="{D49D3713-8B36-49A1-A871-289F50659A31}" destId="{9D632434-7AD9-454C-A5B8-907A8A8AE164}" srcOrd="6" destOrd="0" presId="urn:microsoft.com/office/officeart/2005/8/layout/vProcess5"/>
    <dgm:cxn modelId="{6B4A13BA-F312-4C33-B196-4FD78C5385AD}" type="presParOf" srcId="{D49D3713-8B36-49A1-A871-289F50659A31}" destId="{E307F77B-0ACB-4F07-895E-E85A60F4A63D}" srcOrd="7" destOrd="0" presId="urn:microsoft.com/office/officeart/2005/8/layout/vProcess5"/>
    <dgm:cxn modelId="{4D59C5FA-F44C-4C35-96A6-74A16EB7087A}" type="presParOf" srcId="{D49D3713-8B36-49A1-A871-289F50659A31}" destId="{AE8D6596-348E-4ED8-990E-2F72A02FE46C}" srcOrd="8" destOrd="0" presId="urn:microsoft.com/office/officeart/2005/8/layout/vProcess5"/>
    <dgm:cxn modelId="{1432FF99-2C07-47EB-982C-DCB4EE2EEABA}" type="presParOf" srcId="{D49D3713-8B36-49A1-A871-289F50659A31}" destId="{49D1460C-DD90-4744-A72E-5022D2D8FCAD}" srcOrd="9" destOrd="0" presId="urn:microsoft.com/office/officeart/2005/8/layout/vProcess5"/>
    <dgm:cxn modelId="{1EC654F1-DF48-43BC-99D8-2C036B0109BC}" type="presParOf" srcId="{D49D3713-8B36-49A1-A871-289F50659A31}" destId="{3E52C829-E91D-421E-9F26-EF40DA920C07}" srcOrd="10" destOrd="0" presId="urn:microsoft.com/office/officeart/2005/8/layout/vProcess5"/>
    <dgm:cxn modelId="{0DE18D92-CE48-4FDC-9C6A-4D78A0DA080A}" type="presParOf" srcId="{D49D3713-8B36-49A1-A871-289F50659A31}" destId="{FEB94570-78AE-4C71-AD3D-B3E2E41E4F95}" srcOrd="11" destOrd="0" presId="urn:microsoft.com/office/officeart/2005/8/layout/vProcess5"/>
    <dgm:cxn modelId="{59E48D43-06E9-4423-AFC5-12974E01C5BD}" type="presParOf" srcId="{D49D3713-8B36-49A1-A871-289F50659A31}" destId="{F57F605C-A428-4198-89A0-9FEF5A61E9FC}" srcOrd="12" destOrd="0" presId="urn:microsoft.com/office/officeart/2005/8/layout/vProcess5"/>
    <dgm:cxn modelId="{5568F1AB-B8C7-4B04-8B45-A8A25B3FEC09}" type="presParOf" srcId="{D49D3713-8B36-49A1-A871-289F50659A31}" destId="{B7D7EC88-358D-4DCE-9AA7-72C1BE8FC72D}" srcOrd="13" destOrd="0" presId="urn:microsoft.com/office/officeart/2005/8/layout/vProcess5"/>
    <dgm:cxn modelId="{96689005-0AF1-40D5-93EB-45BF396723FE}" type="presParOf" srcId="{D49D3713-8B36-49A1-A871-289F50659A31}" destId="{B62D2397-C7EE-4451-8AAC-B4015EDF65D9}"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en-GB" b="1" dirty="0">
              <a:cs typeface="Arial" panose="020B0604020202020204" pitchFamily="34" charset="0"/>
            </a:rPr>
            <a:t>Step 6</a:t>
          </a:r>
          <a:r>
            <a:rPr lang="en-GB" dirty="0">
              <a:cs typeface="Arial" panose="020B0604020202020204" pitchFamily="34" charset="0"/>
            </a:rPr>
            <a:t>: </a:t>
          </a:r>
          <a:r>
            <a:rPr lang="en-GB" i="1" dirty="0">
              <a:cs typeface="Arial" panose="020B0604020202020204" pitchFamily="34" charset="0"/>
            </a:rPr>
            <a:t>MLA Letter of Request is received by Central or Executing Authority of requested state </a:t>
          </a:r>
          <a:endParaRPr lang="en-GB"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en-GB" b="1" dirty="0">
              <a:cs typeface="Arial" panose="020B0604020202020204" pitchFamily="34" charset="0"/>
            </a:rPr>
            <a:t>Step 7</a:t>
          </a:r>
          <a:r>
            <a:rPr lang="en-GB" dirty="0">
              <a:cs typeface="Arial" panose="020B0604020202020204" pitchFamily="34" charset="0"/>
            </a:rPr>
            <a:t>:</a:t>
          </a:r>
          <a:r>
            <a:rPr lang="en-GB" b="1" dirty="0">
              <a:cs typeface="Arial" panose="020B0604020202020204" pitchFamily="34" charset="0"/>
            </a:rPr>
            <a:t> </a:t>
          </a:r>
          <a:r>
            <a:rPr lang="en-GB" i="1" dirty="0">
              <a:cs typeface="Arial" panose="020B0604020202020204" pitchFamily="34" charset="0"/>
            </a:rPr>
            <a:t>Requested state Central or Executing Authority fulfils Letter of Request and sends answer/evidence back </a:t>
          </a:r>
          <a:endParaRPr lang="en-GB"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en-GB" b="1" i="0" dirty="0">
              <a:cs typeface="Arial" panose="020B0604020202020204" pitchFamily="34" charset="0"/>
            </a:rPr>
            <a:t>Step 8: </a:t>
          </a:r>
          <a:r>
            <a:rPr lang="en-GB" b="0" i="1" dirty="0">
              <a:cs typeface="Arial" panose="020B0604020202020204" pitchFamily="34" charset="0"/>
            </a:rPr>
            <a:t>Local authority who initialized MLA procedure receives answer</a:t>
          </a:r>
          <a:endParaRPr lang="en-GB" b="0" i="1"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en-GB" b="1" dirty="0">
              <a:cs typeface="Arial" panose="020B0604020202020204" pitchFamily="34" charset="0"/>
            </a:rPr>
            <a:t>Step 9</a:t>
          </a:r>
          <a:r>
            <a:rPr lang="en-GB" dirty="0">
              <a:cs typeface="Arial" panose="020B0604020202020204" pitchFamily="34" charset="0"/>
            </a:rPr>
            <a:t>: L</a:t>
          </a:r>
          <a:r>
            <a:rPr lang="en-GB" i="1" dirty="0">
              <a:cs typeface="Arial" panose="020B0604020202020204" pitchFamily="34" charset="0"/>
            </a:rPr>
            <a:t>ocal authority examines respond and makes decision about further steps, including </a:t>
          </a:r>
          <a:r>
            <a:rPr lang="en-GB" i="1" dirty="0" err="1">
              <a:cs typeface="Arial" panose="020B0604020202020204" pitchFamily="34" charset="0"/>
            </a:rPr>
            <a:t>additiona</a:t>
          </a:r>
          <a:r>
            <a:rPr lang="en-GB" i="1" dirty="0">
              <a:cs typeface="Arial" panose="020B0604020202020204" pitchFamily="34" charset="0"/>
            </a:rPr>
            <a:t> </a:t>
          </a:r>
          <a:endParaRPr lang="en-GB"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pt>
    <dgm:pt modelId="{7F16E418-AF09-4F21-96C0-C435EDA75404}" type="pres">
      <dgm:prSet presAssocID="{F7A60466-050F-4FAB-81C9-333DBBDA5025}" presName="dummyMaxCanvas" presStyleCnt="0">
        <dgm:presLayoutVars/>
      </dgm:prSet>
      <dgm:spPr/>
    </dgm:pt>
    <dgm:pt modelId="{E3892E7C-CF81-4B0E-865C-F62F9E9E8E48}" type="pres">
      <dgm:prSet presAssocID="{F7A60466-050F-4FAB-81C9-333DBBDA5025}" presName="FourNodes_1" presStyleLbl="node1" presStyleIdx="0" presStyleCnt="4">
        <dgm:presLayoutVars>
          <dgm:bulletEnabled val="1"/>
        </dgm:presLayoutVars>
      </dgm:prSet>
      <dgm:spPr/>
    </dgm:pt>
    <dgm:pt modelId="{AF770465-1E5E-4638-9A1B-92EBE61B5D0C}" type="pres">
      <dgm:prSet presAssocID="{F7A60466-050F-4FAB-81C9-333DBBDA5025}" presName="FourNodes_2" presStyleLbl="node1" presStyleIdx="1" presStyleCnt="4">
        <dgm:presLayoutVars>
          <dgm:bulletEnabled val="1"/>
        </dgm:presLayoutVars>
      </dgm:prSet>
      <dgm:spPr/>
    </dgm:pt>
    <dgm:pt modelId="{D0B16B8F-93CF-4E2B-91BA-862EF9BD9990}" type="pres">
      <dgm:prSet presAssocID="{F7A60466-050F-4FAB-81C9-333DBBDA5025}" presName="FourNodes_3" presStyleLbl="node1" presStyleIdx="2" presStyleCnt="4">
        <dgm:presLayoutVars>
          <dgm:bulletEnabled val="1"/>
        </dgm:presLayoutVars>
      </dgm:prSet>
      <dgm:spPr/>
    </dgm:pt>
    <dgm:pt modelId="{A4F61184-0BBF-4AB9-8C6A-810F7F4CEAFF}" type="pres">
      <dgm:prSet presAssocID="{F7A60466-050F-4FAB-81C9-333DBBDA5025}" presName="FourNodes_4" presStyleLbl="node1" presStyleIdx="3" presStyleCnt="4">
        <dgm:presLayoutVars>
          <dgm:bulletEnabled val="1"/>
        </dgm:presLayoutVars>
      </dgm:prSet>
      <dgm:spPr/>
    </dgm:pt>
    <dgm:pt modelId="{C54CB6C8-8D3F-4FB6-9234-77A6ACED8420}" type="pres">
      <dgm:prSet presAssocID="{F7A60466-050F-4FAB-81C9-333DBBDA5025}" presName="FourConn_1-2" presStyleLbl="fgAccFollowNode1" presStyleIdx="0" presStyleCnt="3">
        <dgm:presLayoutVars>
          <dgm:bulletEnabled val="1"/>
        </dgm:presLayoutVars>
      </dgm:prSet>
      <dgm:spPr/>
    </dgm:pt>
    <dgm:pt modelId="{85C1F341-FC66-4D97-B213-31D1B3CF0866}" type="pres">
      <dgm:prSet presAssocID="{F7A60466-050F-4FAB-81C9-333DBBDA5025}" presName="FourConn_2-3" presStyleLbl="fgAccFollowNode1" presStyleIdx="1" presStyleCnt="3">
        <dgm:presLayoutVars>
          <dgm:bulletEnabled val="1"/>
        </dgm:presLayoutVars>
      </dgm:prSet>
      <dgm:spPr/>
    </dgm:pt>
    <dgm:pt modelId="{53FA1314-161C-4363-B4BB-A334788502EF}" type="pres">
      <dgm:prSet presAssocID="{F7A60466-050F-4FAB-81C9-333DBBDA5025}" presName="FourConn_3-4" presStyleLbl="fgAccFollowNode1" presStyleIdx="2" presStyleCnt="3">
        <dgm:presLayoutVars>
          <dgm:bulletEnabled val="1"/>
        </dgm:presLayoutVars>
      </dgm:prSet>
      <dgm:spPr/>
    </dgm:pt>
    <dgm:pt modelId="{F1BBA345-32CF-4F37-9B73-609E1C2A1C74}" type="pres">
      <dgm:prSet presAssocID="{F7A60466-050F-4FAB-81C9-333DBBDA5025}" presName="FourNodes_1_text" presStyleLbl="node1" presStyleIdx="3" presStyleCnt="4">
        <dgm:presLayoutVars>
          <dgm:bulletEnabled val="1"/>
        </dgm:presLayoutVars>
      </dgm:prSet>
      <dgm:spPr/>
    </dgm:pt>
    <dgm:pt modelId="{6E142851-0FC3-47AB-8F20-1CEF69FAA88D}" type="pres">
      <dgm:prSet presAssocID="{F7A60466-050F-4FAB-81C9-333DBBDA5025}" presName="FourNodes_2_text" presStyleLbl="node1" presStyleIdx="3" presStyleCnt="4">
        <dgm:presLayoutVars>
          <dgm:bulletEnabled val="1"/>
        </dgm:presLayoutVars>
      </dgm:prSet>
      <dgm:spPr/>
    </dgm:pt>
    <dgm:pt modelId="{C189177F-CB18-45F5-8095-CE0661086265}" type="pres">
      <dgm:prSet presAssocID="{F7A60466-050F-4FAB-81C9-333DBBDA5025}" presName="FourNodes_3_text" presStyleLbl="node1" presStyleIdx="3" presStyleCnt="4">
        <dgm:presLayoutVars>
          <dgm:bulletEnabled val="1"/>
        </dgm:presLayoutVars>
      </dgm:prSet>
      <dgm:spPr/>
    </dgm:pt>
    <dgm:pt modelId="{35D217BB-B869-4299-9939-EF61A0898F34}" type="pres">
      <dgm:prSet presAssocID="{F7A60466-050F-4FAB-81C9-333DBBDA5025}" presName="FourNodes_4_text" presStyleLbl="node1" presStyleIdx="3" presStyleCnt="4">
        <dgm:presLayoutVars>
          <dgm:bulletEnabled val="1"/>
        </dgm:presLayoutVars>
      </dgm:prSet>
      <dgm:spPr/>
    </dgm:pt>
  </dgm:ptLst>
  <dgm:cxnLst>
    <dgm:cxn modelId="{CC822C0C-15C9-42DF-B53B-5920AAC30432}" type="presOf" srcId="{D67B9855-30CA-4B69-8E89-B58AECE74B0D}" destId="{A4F61184-0BBF-4AB9-8C6A-810F7F4CEAFF}" srcOrd="0" destOrd="0" presId="urn:microsoft.com/office/officeart/2005/8/layout/vProcess5"/>
    <dgm:cxn modelId="{C4D3E527-062F-40F0-AF0A-7E1AB1124921}" type="presOf" srcId="{D2C43026-6EBC-40E9-8051-6F477BFA81E0}" destId="{6E142851-0FC3-47AB-8F20-1CEF69FAA88D}" srcOrd="1"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CD2B2168-EEA4-4A0B-9DB4-08C00B2A43FB}" type="presOf" srcId="{03E8CFDF-6B2F-4591-AC43-5F25F37959DB}" destId="{D0B16B8F-93CF-4E2B-91BA-862EF9BD9990}" srcOrd="0" destOrd="0" presId="urn:microsoft.com/office/officeart/2005/8/layout/vProcess5"/>
    <dgm:cxn modelId="{50B99856-B0F9-4847-8C28-192EC7B4949C}" type="presOf" srcId="{D2C43026-6EBC-40E9-8051-6F477BFA81E0}" destId="{AF770465-1E5E-4638-9A1B-92EBE61B5D0C}" srcOrd="0" destOrd="0" presId="urn:microsoft.com/office/officeart/2005/8/layout/vProcess5"/>
    <dgm:cxn modelId="{58FDC577-A3D2-4C48-8276-C62CF69418DA}" type="presOf" srcId="{7A452A7C-B6BC-4B77-9442-DD3FF081B7B6}" destId="{F1BBA345-32CF-4F37-9B73-609E1C2A1C74}" srcOrd="1" destOrd="0" presId="urn:microsoft.com/office/officeart/2005/8/layout/vProcess5"/>
    <dgm:cxn modelId="{1D16D883-A9B5-403D-A48D-B001C550562F}" type="presOf" srcId="{D67B9855-30CA-4B69-8E89-B58AECE74B0D}" destId="{35D217BB-B869-4299-9939-EF61A0898F34}" srcOrd="1"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E5A9F59E-C50C-42E5-A966-A07B2C098A89}" type="presOf" srcId="{03E8CFDF-6B2F-4591-AC43-5F25F37959DB}" destId="{C189177F-CB18-45F5-8095-CE0661086265}" srcOrd="1"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70F512CE-4529-4173-8C39-686AAF06590A}" type="presOf" srcId="{6251F902-B282-4E45-A2C3-054B87D1F06C}" destId="{85C1F341-FC66-4D97-B213-31D1B3CF0866}" srcOrd="0"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93CD1CEE-6062-4FC6-AC69-C863AF756720}" type="presOf" srcId="{7A452A7C-B6BC-4B77-9442-DD3FF081B7B6}" destId="{E3892E7C-CF81-4B0E-865C-F62F9E9E8E48}" srcOrd="0" destOrd="0" presId="urn:microsoft.com/office/officeart/2005/8/layout/vProcess5"/>
    <dgm:cxn modelId="{8EE373FD-4C7A-4896-943F-11B9917D5FF9}" type="presOf" srcId="{7130FFAE-23E2-42AB-8DF9-3E3B606EA1F1}" destId="{53FA1314-161C-4363-B4BB-A334788502EF}" srcOrd="0" destOrd="0" presId="urn:microsoft.com/office/officeart/2005/8/layout/vProcess5"/>
    <dgm:cxn modelId="{354015FF-52B5-4958-9243-AA1678C00FCE}" type="presOf" srcId="{CCF26C20-3D67-4A0F-A86B-F7ECF91E0B57}" destId="{C54CB6C8-8D3F-4FB6-9234-77A6ACED8420}"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0040AAA2-9ADE-4DCC-87B4-465D77239AD0}" type="presParOf" srcId="{D49D3713-8B36-49A1-A871-289F50659A31}" destId="{E3892E7C-CF81-4B0E-865C-F62F9E9E8E48}" srcOrd="1" destOrd="0" presId="urn:microsoft.com/office/officeart/2005/8/layout/vProcess5"/>
    <dgm:cxn modelId="{8E1F7E62-B0D7-4EB0-8E4E-C7E5DB5FFA33}" type="presParOf" srcId="{D49D3713-8B36-49A1-A871-289F50659A31}" destId="{AF770465-1E5E-4638-9A1B-92EBE61B5D0C}" srcOrd="2" destOrd="0" presId="urn:microsoft.com/office/officeart/2005/8/layout/vProcess5"/>
    <dgm:cxn modelId="{81F7EB90-4E52-44D7-8A7F-0200A2F9CCA0}" type="presParOf" srcId="{D49D3713-8B36-49A1-A871-289F50659A31}" destId="{D0B16B8F-93CF-4E2B-91BA-862EF9BD9990}" srcOrd="3" destOrd="0" presId="urn:microsoft.com/office/officeart/2005/8/layout/vProcess5"/>
    <dgm:cxn modelId="{68E70673-CB57-407B-8473-7F40D06FB994}" type="presParOf" srcId="{D49D3713-8B36-49A1-A871-289F50659A31}" destId="{A4F61184-0BBF-4AB9-8C6A-810F7F4CEAFF}" srcOrd="4" destOrd="0" presId="urn:microsoft.com/office/officeart/2005/8/layout/vProcess5"/>
    <dgm:cxn modelId="{59FE3E7E-BB55-4D44-AE79-35ED6508B88B}" type="presParOf" srcId="{D49D3713-8B36-49A1-A871-289F50659A31}" destId="{C54CB6C8-8D3F-4FB6-9234-77A6ACED8420}" srcOrd="5" destOrd="0" presId="urn:microsoft.com/office/officeart/2005/8/layout/vProcess5"/>
    <dgm:cxn modelId="{1310EF75-94B7-4B55-B7F7-5D47750A3D42}" type="presParOf" srcId="{D49D3713-8B36-49A1-A871-289F50659A31}" destId="{85C1F341-FC66-4D97-B213-31D1B3CF0866}" srcOrd="6" destOrd="0" presId="urn:microsoft.com/office/officeart/2005/8/layout/vProcess5"/>
    <dgm:cxn modelId="{1ABA17DA-3A17-4B11-AD95-EC4C07BFA5CB}" type="presParOf" srcId="{D49D3713-8B36-49A1-A871-289F50659A31}" destId="{53FA1314-161C-4363-B4BB-A334788502EF}" srcOrd="7" destOrd="0" presId="urn:microsoft.com/office/officeart/2005/8/layout/vProcess5"/>
    <dgm:cxn modelId="{E35CA25D-7F20-4FD8-BE18-309FA8E95F8F}" type="presParOf" srcId="{D49D3713-8B36-49A1-A871-289F50659A31}" destId="{F1BBA345-32CF-4F37-9B73-609E1C2A1C74}" srcOrd="8" destOrd="0" presId="urn:microsoft.com/office/officeart/2005/8/layout/vProcess5"/>
    <dgm:cxn modelId="{03281E78-921B-4128-9C41-7295ED87A9F2}" type="presParOf" srcId="{D49D3713-8B36-49A1-A871-289F50659A31}" destId="{6E142851-0FC3-47AB-8F20-1CEF69FAA88D}" srcOrd="9" destOrd="0" presId="urn:microsoft.com/office/officeart/2005/8/layout/vProcess5"/>
    <dgm:cxn modelId="{989C4ADA-B58D-48C3-A77E-3F588037D0C7}" type="presParOf" srcId="{D49D3713-8B36-49A1-A871-289F50659A31}" destId="{C189177F-CB18-45F5-8095-CE0661086265}" srcOrd="10" destOrd="0" presId="urn:microsoft.com/office/officeart/2005/8/layout/vProcess5"/>
    <dgm:cxn modelId="{E3971D62-8F37-42A9-AF8C-53EFD0928EAD}" type="presParOf" srcId="{D49D3713-8B36-49A1-A871-289F50659A31}" destId="{35D217BB-B869-4299-9939-EF61A0898F34}" srcOrd="11"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How many electronic data evidence types are there and can you name it:</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3?</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4?</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5?</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9E85C-938C-4ED1-9ABD-8A0A2496C4D9}">
      <dsp:nvSpPr>
        <dsp:cNvPr id="0" name=""/>
        <dsp:cNvSpPr/>
      </dsp:nvSpPr>
      <dsp:spPr>
        <a:xfrm>
          <a:off x="3079337" y="2597032"/>
          <a:ext cx="1674660" cy="167466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kern="1200" dirty="0"/>
            <a:t>Prosecution</a:t>
          </a:r>
          <a:endParaRPr lang="en-GB" sz="2000" kern="1200" dirty="0"/>
        </a:p>
      </dsp:txBody>
      <dsp:txXfrm>
        <a:off x="3161087" y="2678782"/>
        <a:ext cx="1511160" cy="1511160"/>
      </dsp:txXfrm>
    </dsp:sp>
    <dsp:sp modelId="{D12E1021-53A6-485E-9233-4EDE67BEC917}">
      <dsp:nvSpPr>
        <dsp:cNvPr id="0" name=""/>
        <dsp:cNvSpPr/>
      </dsp:nvSpPr>
      <dsp:spPr>
        <a:xfrm rot="16200000">
          <a:off x="3329315" y="2009680"/>
          <a:ext cx="1174704" cy="0"/>
        </a:xfrm>
        <a:custGeom>
          <a:avLst/>
          <a:gdLst/>
          <a:ahLst/>
          <a:cxnLst/>
          <a:rect l="0" t="0" r="0" b="0"/>
          <a:pathLst>
            <a:path>
              <a:moveTo>
                <a:pt x="0" y="0"/>
              </a:moveTo>
              <a:lnTo>
                <a:pt x="1174704"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D1F438F-1B8F-4D2A-A343-2D8B40A9494D}">
      <dsp:nvSpPr>
        <dsp:cNvPr id="0" name=""/>
        <dsp:cNvSpPr/>
      </dsp:nvSpPr>
      <dsp:spPr>
        <a:xfrm>
          <a:off x="3355656" y="30030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Police/LEA</a:t>
          </a:r>
          <a:endParaRPr lang="en-GB" sz="2400" kern="1200" dirty="0"/>
        </a:p>
      </dsp:txBody>
      <dsp:txXfrm>
        <a:off x="3410429" y="355078"/>
        <a:ext cx="1012476" cy="1012476"/>
      </dsp:txXfrm>
    </dsp:sp>
    <dsp:sp modelId="{3778DF30-23E2-4C7D-A959-3BE0EC75CBBD}">
      <dsp:nvSpPr>
        <dsp:cNvPr id="0" name=""/>
        <dsp:cNvSpPr/>
      </dsp:nvSpPr>
      <dsp:spPr>
        <a:xfrm rot="1800000">
          <a:off x="4689798" y="4157391"/>
          <a:ext cx="958380" cy="0"/>
        </a:xfrm>
        <a:custGeom>
          <a:avLst/>
          <a:gdLst/>
          <a:ahLst/>
          <a:cxnLst/>
          <a:rect l="0" t="0" r="0" b="0"/>
          <a:pathLst>
            <a:path>
              <a:moveTo>
                <a:pt x="0" y="0"/>
              </a:moveTo>
              <a:lnTo>
                <a:pt x="958380"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963355E-90FB-4F2F-8A04-33DF3325C0FF}">
      <dsp:nvSpPr>
        <dsp:cNvPr id="0" name=""/>
        <dsp:cNvSpPr/>
      </dsp:nvSpPr>
      <dsp:spPr>
        <a:xfrm>
          <a:off x="5583979"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3660" tIns="73660" rIns="73660" bIns="73660" numCol="1" spcCol="1270" anchor="ctr" anchorCtr="0">
          <a:noAutofit/>
        </a:bodyPr>
        <a:lstStyle/>
        <a:p>
          <a:pPr marL="0" lvl="0" indent="0" algn="ctr" defTabSz="1289050">
            <a:lnSpc>
              <a:spcPct val="90000"/>
            </a:lnSpc>
            <a:spcBef>
              <a:spcPct val="0"/>
            </a:spcBef>
            <a:spcAft>
              <a:spcPct val="35000"/>
            </a:spcAft>
            <a:buNone/>
          </a:pPr>
          <a:r>
            <a:rPr lang="en-US" sz="2900" kern="1200" dirty="0"/>
            <a:t>Court</a:t>
          </a:r>
          <a:endParaRPr lang="en-GB" sz="2900" kern="1200" dirty="0"/>
        </a:p>
      </dsp:txBody>
      <dsp:txXfrm>
        <a:off x="5638752" y="4214648"/>
        <a:ext cx="1012476" cy="1012476"/>
      </dsp:txXfrm>
    </dsp:sp>
    <dsp:sp modelId="{F950A281-5A65-4A2C-946C-1B2B20A221D8}">
      <dsp:nvSpPr>
        <dsp:cNvPr id="0" name=""/>
        <dsp:cNvSpPr/>
      </dsp:nvSpPr>
      <dsp:spPr>
        <a:xfrm rot="9000000">
          <a:off x="2185155" y="4157391"/>
          <a:ext cx="958380" cy="0"/>
        </a:xfrm>
        <a:custGeom>
          <a:avLst/>
          <a:gdLst/>
          <a:ahLst/>
          <a:cxnLst/>
          <a:rect l="0" t="0" r="0" b="0"/>
          <a:pathLst>
            <a:path>
              <a:moveTo>
                <a:pt x="0" y="0"/>
              </a:moveTo>
              <a:lnTo>
                <a:pt x="958380"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D254159-A8A1-4609-AFBB-38BCC8794B5D}">
      <dsp:nvSpPr>
        <dsp:cNvPr id="0" name=""/>
        <dsp:cNvSpPr/>
      </dsp:nvSpPr>
      <dsp:spPr>
        <a:xfrm>
          <a:off x="1127332"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US" sz="1400" kern="1200" dirty="0"/>
            <a:t>Investigative Judge </a:t>
          </a:r>
          <a:endParaRPr lang="en-GB" sz="1400" kern="1200" dirty="0"/>
        </a:p>
      </dsp:txBody>
      <dsp:txXfrm>
        <a:off x="1182105" y="4214648"/>
        <a:ext cx="1012476" cy="10124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T-CY Assessment MLA Report:</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Recommends Court contact point?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Recommends LEA contact point?</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Recommends Prosecution contact point?</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1FE610-347E-4DC6-963D-5A8D93D8B534}">
      <dsp:nvSpPr>
        <dsp:cNvPr id="0" name=""/>
        <dsp:cNvSpPr/>
      </dsp:nvSpPr>
      <dsp:spPr>
        <a:xfrm>
          <a:off x="0" y="0"/>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Step 1</a:t>
          </a:r>
          <a:r>
            <a:rPr lang="en-GB" sz="1800" i="1" kern="1200" dirty="0">
              <a:cs typeface="Arial" panose="020B0604020202020204" pitchFamily="34" charset="0"/>
            </a:rPr>
            <a:t>: International element is recognized </a:t>
          </a:r>
          <a:endParaRPr lang="en-GB" sz="1800" kern="1200" dirty="0"/>
        </a:p>
      </dsp:txBody>
      <dsp:txXfrm>
        <a:off x="28616" y="28616"/>
        <a:ext cx="4475747" cy="919781"/>
      </dsp:txXfrm>
    </dsp:sp>
    <dsp:sp modelId="{5E518954-471A-4A0A-8052-11BC5FD08113}">
      <dsp:nvSpPr>
        <dsp:cNvPr id="0" name=""/>
        <dsp:cNvSpPr/>
      </dsp:nvSpPr>
      <dsp:spPr>
        <a:xfrm>
          <a:off x="421492" y="111270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Step 2</a:t>
          </a:r>
          <a:r>
            <a:rPr lang="en-GB" sz="1800" i="1" kern="1200" dirty="0">
              <a:cs typeface="Arial" panose="020B0604020202020204" pitchFamily="34" charset="0"/>
            </a:rPr>
            <a:t>: Local competent authority determines what set of the facts  needs to be clarified or evidence collected</a:t>
          </a:r>
          <a:endParaRPr lang="en-GB" sz="1800" kern="1200" dirty="0"/>
        </a:p>
      </dsp:txBody>
      <dsp:txXfrm>
        <a:off x="450108" y="1141325"/>
        <a:ext cx="4530548" cy="919781"/>
      </dsp:txXfrm>
    </dsp:sp>
    <dsp:sp modelId="{FA0C563D-4AC4-49D4-8B82-2B3DA636C5B8}">
      <dsp:nvSpPr>
        <dsp:cNvPr id="0" name=""/>
        <dsp:cNvSpPr/>
      </dsp:nvSpPr>
      <dsp:spPr>
        <a:xfrm>
          <a:off x="842984" y="222541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Step 3</a:t>
          </a:r>
          <a:r>
            <a:rPr lang="en-GB" sz="1800" i="1" kern="1200" dirty="0">
              <a:cs typeface="Arial" panose="020B0604020202020204" pitchFamily="34" charset="0"/>
            </a:rPr>
            <a:t>: Local authority decides which level of cooperation is needed</a:t>
          </a:r>
          <a:endParaRPr lang="en-GB" sz="1800" kern="1200" dirty="0"/>
        </a:p>
      </dsp:txBody>
      <dsp:txXfrm>
        <a:off x="871600" y="2254035"/>
        <a:ext cx="4530548" cy="919781"/>
      </dsp:txXfrm>
    </dsp:sp>
    <dsp:sp modelId="{872E5D92-8A5B-4F0B-A582-AD2EC26DE1F1}">
      <dsp:nvSpPr>
        <dsp:cNvPr id="0" name=""/>
        <dsp:cNvSpPr/>
      </dsp:nvSpPr>
      <dsp:spPr>
        <a:xfrm>
          <a:off x="1264476" y="333812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t>Step 4</a:t>
          </a:r>
          <a:r>
            <a:rPr lang="en-US" sz="1800" kern="1200" dirty="0"/>
            <a:t>: </a:t>
          </a:r>
          <a:r>
            <a:rPr lang="en-US" sz="1800" i="1" kern="1200" dirty="0"/>
            <a:t>Local authority following MLA legal framework commences assistance procedure (variations)</a:t>
          </a:r>
          <a:endParaRPr lang="en-GB" sz="1800" kern="1200" dirty="0"/>
        </a:p>
      </dsp:txBody>
      <dsp:txXfrm>
        <a:off x="1293092" y="3366744"/>
        <a:ext cx="4530548" cy="919781"/>
      </dsp:txXfrm>
    </dsp:sp>
    <dsp:sp modelId="{1570E3C4-0EB5-4850-977D-D7BF7804F5C5}">
      <dsp:nvSpPr>
        <dsp:cNvPr id="0" name=""/>
        <dsp:cNvSpPr/>
      </dsp:nvSpPr>
      <dsp:spPr>
        <a:xfrm>
          <a:off x="1685969" y="445083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Step 5</a:t>
          </a:r>
          <a:r>
            <a:rPr lang="en-GB" sz="1800" kern="1200" dirty="0">
              <a:cs typeface="Arial" panose="020B0604020202020204" pitchFamily="34" charset="0"/>
            </a:rPr>
            <a:t>:</a:t>
          </a:r>
          <a:r>
            <a:rPr lang="en-GB" sz="1800" b="1" kern="1200" dirty="0">
              <a:cs typeface="Arial" panose="020B0604020202020204" pitchFamily="34" charset="0"/>
            </a:rPr>
            <a:t> </a:t>
          </a:r>
          <a:r>
            <a:rPr lang="en-GB" sz="1800" i="1" kern="1200" dirty="0">
              <a:cs typeface="Arial" panose="020B0604020202020204" pitchFamily="34" charset="0"/>
            </a:rPr>
            <a:t>Mutual Legal Assistance Letter of Request is dispatched </a:t>
          </a:r>
          <a:endParaRPr lang="en-GB" sz="1800" kern="1200" dirty="0"/>
        </a:p>
      </dsp:txBody>
      <dsp:txXfrm>
        <a:off x="1714585" y="4479454"/>
        <a:ext cx="4530548" cy="919781"/>
      </dsp:txXfrm>
    </dsp:sp>
    <dsp:sp modelId="{9D632434-7AD9-454C-A5B8-907A8A8AE164}">
      <dsp:nvSpPr>
        <dsp:cNvPr id="0" name=""/>
        <dsp:cNvSpPr/>
      </dsp:nvSpPr>
      <dsp:spPr>
        <a:xfrm>
          <a:off x="5009273" y="71376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152161" y="713762"/>
        <a:ext cx="349282" cy="477881"/>
      </dsp:txXfrm>
    </dsp:sp>
    <dsp:sp modelId="{E307F77B-0ACB-4F07-895E-E85A60F4A63D}">
      <dsp:nvSpPr>
        <dsp:cNvPr id="0" name=""/>
        <dsp:cNvSpPr/>
      </dsp:nvSpPr>
      <dsp:spPr>
        <a:xfrm>
          <a:off x="5430765" y="182647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573653" y="1826472"/>
        <a:ext cx="349282" cy="477881"/>
      </dsp:txXfrm>
    </dsp:sp>
    <dsp:sp modelId="{AE8D6596-348E-4ED8-990E-2F72A02FE46C}">
      <dsp:nvSpPr>
        <dsp:cNvPr id="0" name=""/>
        <dsp:cNvSpPr/>
      </dsp:nvSpPr>
      <dsp:spPr>
        <a:xfrm>
          <a:off x="5852257" y="2922898"/>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995145" y="2922898"/>
        <a:ext cx="349282" cy="477881"/>
      </dsp:txXfrm>
    </dsp:sp>
    <dsp:sp modelId="{49D1460C-DD90-4744-A72E-5022D2D8FCAD}">
      <dsp:nvSpPr>
        <dsp:cNvPr id="0" name=""/>
        <dsp:cNvSpPr/>
      </dsp:nvSpPr>
      <dsp:spPr>
        <a:xfrm>
          <a:off x="6273750" y="4046463"/>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6416638" y="4046463"/>
        <a:ext cx="349282" cy="4778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92E7C-CF81-4B0E-865C-F62F9E9E8E48}">
      <dsp:nvSpPr>
        <dsp:cNvPr id="0" name=""/>
        <dsp:cNvSpPr/>
      </dsp:nvSpPr>
      <dsp:spPr>
        <a:xfrm>
          <a:off x="0" y="0"/>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1" kern="1200" dirty="0">
              <a:cs typeface="Arial" panose="020B0604020202020204" pitchFamily="34" charset="0"/>
            </a:rPr>
            <a:t>Step 6</a:t>
          </a:r>
          <a:r>
            <a:rPr lang="en-GB" sz="2000" kern="1200" dirty="0">
              <a:cs typeface="Arial" panose="020B0604020202020204" pitchFamily="34" charset="0"/>
            </a:rPr>
            <a:t>: </a:t>
          </a:r>
          <a:r>
            <a:rPr lang="en-GB" sz="2000" i="1" kern="1200" dirty="0">
              <a:cs typeface="Arial" panose="020B0604020202020204" pitchFamily="34" charset="0"/>
            </a:rPr>
            <a:t>MLA Letter of Request is received by Central or Executing Authority of requested state </a:t>
          </a:r>
          <a:endParaRPr lang="en-GB" sz="2000" kern="1200" dirty="0"/>
        </a:p>
      </dsp:txBody>
      <dsp:txXfrm>
        <a:off x="34975" y="34975"/>
        <a:ext cx="4474779" cy="1124177"/>
      </dsp:txXfrm>
    </dsp:sp>
    <dsp:sp modelId="{AF770465-1E5E-4638-9A1B-92EBE61B5D0C}">
      <dsp:nvSpPr>
        <dsp:cNvPr id="0" name=""/>
        <dsp:cNvSpPr/>
      </dsp:nvSpPr>
      <dsp:spPr>
        <a:xfrm>
          <a:off x="491130" y="1411241"/>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1" kern="1200" dirty="0">
              <a:cs typeface="Arial" panose="020B0604020202020204" pitchFamily="34" charset="0"/>
            </a:rPr>
            <a:t>Step 7</a:t>
          </a:r>
          <a:r>
            <a:rPr lang="en-GB" sz="2000" kern="1200" dirty="0">
              <a:cs typeface="Arial" panose="020B0604020202020204" pitchFamily="34" charset="0"/>
            </a:rPr>
            <a:t>:</a:t>
          </a:r>
          <a:r>
            <a:rPr lang="en-GB" sz="2000" b="1" kern="1200" dirty="0">
              <a:cs typeface="Arial" panose="020B0604020202020204" pitchFamily="34" charset="0"/>
            </a:rPr>
            <a:t> </a:t>
          </a:r>
          <a:r>
            <a:rPr lang="en-GB" sz="2000" i="1" kern="1200" dirty="0">
              <a:cs typeface="Arial" panose="020B0604020202020204" pitchFamily="34" charset="0"/>
            </a:rPr>
            <a:t>Requested state Central or Executing Authority fulfils Letter of Request and sends answer/evidence back </a:t>
          </a:r>
          <a:endParaRPr lang="en-GB" sz="2000" kern="1200" dirty="0"/>
        </a:p>
      </dsp:txBody>
      <dsp:txXfrm>
        <a:off x="526105" y="1446216"/>
        <a:ext cx="4526977" cy="1124177"/>
      </dsp:txXfrm>
    </dsp:sp>
    <dsp:sp modelId="{D0B16B8F-93CF-4E2B-91BA-862EF9BD9990}">
      <dsp:nvSpPr>
        <dsp:cNvPr id="0" name=""/>
        <dsp:cNvSpPr/>
      </dsp:nvSpPr>
      <dsp:spPr>
        <a:xfrm>
          <a:off x="974930" y="2822483"/>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1" i="0" kern="1200" dirty="0">
              <a:cs typeface="Arial" panose="020B0604020202020204" pitchFamily="34" charset="0"/>
            </a:rPr>
            <a:t>Step 8: </a:t>
          </a:r>
          <a:r>
            <a:rPr lang="en-GB" sz="2000" b="0" i="1" kern="1200" dirty="0">
              <a:cs typeface="Arial" panose="020B0604020202020204" pitchFamily="34" charset="0"/>
            </a:rPr>
            <a:t>Local authority who initialized MLA procedure receives answer</a:t>
          </a:r>
          <a:endParaRPr lang="en-GB" sz="2000" b="0" i="1" kern="1200" dirty="0"/>
        </a:p>
      </dsp:txBody>
      <dsp:txXfrm>
        <a:off x="1009905" y="2857458"/>
        <a:ext cx="4534308" cy="1124177"/>
      </dsp:txXfrm>
    </dsp:sp>
    <dsp:sp modelId="{A4F61184-0BBF-4AB9-8C6A-810F7F4CEAFF}">
      <dsp:nvSpPr>
        <dsp:cNvPr id="0" name=""/>
        <dsp:cNvSpPr/>
      </dsp:nvSpPr>
      <dsp:spPr>
        <a:xfrm>
          <a:off x="1466060" y="4233724"/>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1" kern="1200" dirty="0">
              <a:cs typeface="Arial" panose="020B0604020202020204" pitchFamily="34" charset="0"/>
            </a:rPr>
            <a:t>Step 9</a:t>
          </a:r>
          <a:r>
            <a:rPr lang="en-GB" sz="2000" kern="1200" dirty="0">
              <a:cs typeface="Arial" panose="020B0604020202020204" pitchFamily="34" charset="0"/>
            </a:rPr>
            <a:t>: L</a:t>
          </a:r>
          <a:r>
            <a:rPr lang="en-GB" sz="2000" i="1" kern="1200" dirty="0">
              <a:cs typeface="Arial" panose="020B0604020202020204" pitchFamily="34" charset="0"/>
            </a:rPr>
            <a:t>ocal authority examines respond and makes decision about further steps, including </a:t>
          </a:r>
          <a:r>
            <a:rPr lang="en-GB" sz="2000" i="1" kern="1200" dirty="0" err="1">
              <a:cs typeface="Arial" panose="020B0604020202020204" pitchFamily="34" charset="0"/>
            </a:rPr>
            <a:t>additiona</a:t>
          </a:r>
          <a:r>
            <a:rPr lang="en-GB" sz="2000" i="1" kern="1200" dirty="0">
              <a:cs typeface="Arial" panose="020B0604020202020204" pitchFamily="34" charset="0"/>
            </a:rPr>
            <a:t> </a:t>
          </a:r>
          <a:endParaRPr lang="en-GB" sz="2000" kern="1200" dirty="0"/>
        </a:p>
      </dsp:txBody>
      <dsp:txXfrm>
        <a:off x="1501035" y="4268699"/>
        <a:ext cx="4526977" cy="1124177"/>
      </dsp:txXfrm>
    </dsp:sp>
    <dsp:sp modelId="{C54CB6C8-8D3F-4FB6-9234-77A6ACED8420}">
      <dsp:nvSpPr>
        <dsp:cNvPr id="0" name=""/>
        <dsp:cNvSpPr/>
      </dsp:nvSpPr>
      <dsp:spPr>
        <a:xfrm>
          <a:off x="5088057" y="914593"/>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5262698" y="914593"/>
        <a:ext cx="426900" cy="584077"/>
      </dsp:txXfrm>
    </dsp:sp>
    <dsp:sp modelId="{85C1F341-FC66-4D97-B213-31D1B3CF0866}">
      <dsp:nvSpPr>
        <dsp:cNvPr id="0" name=""/>
        <dsp:cNvSpPr/>
      </dsp:nvSpPr>
      <dsp:spPr>
        <a:xfrm>
          <a:off x="5579188" y="2325834"/>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5753829" y="2325834"/>
        <a:ext cx="426900" cy="584077"/>
      </dsp:txXfrm>
    </dsp:sp>
    <dsp:sp modelId="{53FA1314-161C-4363-B4BB-A334788502EF}">
      <dsp:nvSpPr>
        <dsp:cNvPr id="0" name=""/>
        <dsp:cNvSpPr/>
      </dsp:nvSpPr>
      <dsp:spPr>
        <a:xfrm>
          <a:off x="6062987" y="3737076"/>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6237628" y="3737076"/>
        <a:ext cx="426900" cy="58407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14-Nov-20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agenda. Delegates should have a copy of it in their possession.</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224555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0" dirty="0"/>
              <a:t>Cloud computing is the on-demand availability of computer system resources, especially data storage (cloud storage) and computing power, without direct active management by the user. The term is generally used to describe data </a:t>
            </a:r>
            <a:r>
              <a:rPr lang="en-GB" b="0" dirty="0" err="1"/>
              <a:t>centers</a:t>
            </a:r>
            <a:r>
              <a:rPr lang="en-GB" b="0" dirty="0"/>
              <a:t> available to many users over the Internet. </a:t>
            </a:r>
          </a:p>
          <a:p>
            <a:pPr algn="just"/>
            <a:endParaRPr lang="en-GB" b="0" dirty="0"/>
          </a:p>
          <a:p>
            <a:pPr algn="just"/>
            <a:r>
              <a:rPr lang="en-GB" b="0" dirty="0"/>
              <a:t>Large clouds, predominant today, often have functions distributed over multiple locations from central servers. If the connection to the user is relatively close, it may be designated an edge server.</a:t>
            </a:r>
          </a:p>
          <a:p>
            <a:pPr algn="just"/>
            <a:endParaRPr lang="en-GB" b="0" dirty="0"/>
          </a:p>
          <a:p>
            <a:pPr algn="just"/>
            <a:r>
              <a:rPr lang="en-GB" b="0" dirty="0"/>
              <a:t>Clouds may be limited to a single organization (enterprise clouds), or be available to many organizations (public cloud). </a:t>
            </a: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42745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c.)</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Meta, subscriber, traffic, content, cloud.</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3249404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the most important challenges regarding acquisition of the electronic evidence thru the mutual legal assistance in the criminal matters. Aspects of the challenges have been presented to the delegates during the Introductory Training.</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4258011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forms of the mutual legal assistance which are at the disposal to the prosecutors and judges. Some of them are within competencies of the Ministry or Department of Justice and outside of the jurisdiction of prosecution or court. Even though, these authorities will have some part in it.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346365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of the additional forms of the mutual assistance in criminal matters.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1749500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761560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different approaches for the setup of the central and executing authorities for the Mutual Legal Assistance. Depending on the domestic legal framework, including the adopted International treaties, setup may vary. </a:t>
            </a:r>
          </a:p>
          <a:p>
            <a:endParaRPr lang="en-US" dirty="0"/>
          </a:p>
          <a:p>
            <a:r>
              <a:rPr lang="en-US" dirty="0"/>
              <a:t>Delegates should be encouraged to present situation in their country.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26282053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Ministry of Department of Justice is usually the central authority for the mutual legal assistance. However, due to the different aspects of the legal and logistical setup of the authority, there are challenges with which this scheme is faced, and which need to be noted.</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706956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Law Enforcement, mostly police, has certain authority regarding MLA process. However, it strongly varies from country to country. Common Law countries mostly empowered their law enforcement to actively participate in the requesting or providing information or evidence regarding cybercrime cases. That is not the case with the Civil Law countries where this authority almost completely belongs to the prosecution or court.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3862065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Prosecution and Court have rising responsibilities in the field of the MLA. Countries more and more realize that fast and substantive execution of the mutual legal assistance, being that an administrative or full assistance, can be provided by judiciary authorities since they are bridging competencies and jurisdictions amongst many participants in this process on one side, and on another, they are guarantors of the safeguards which should be implemented.</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862443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objectives. Delegates should be introduced with what is expected to be achieved by the end of the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Civil law countries mostly adopted the system in which Public Prosecution or Investigative Department of the Court have investigation authority, while police in this system is performing their duties under the guidance or orders by these authorities.</a:t>
            </a:r>
          </a:p>
          <a:p>
            <a:endParaRPr lang="en-US" dirty="0"/>
          </a:p>
          <a:p>
            <a:r>
              <a:rPr lang="en-US" dirty="0"/>
              <a:t>In Common Law countries systems are mixed and classical one where police has all investigation authority is lesser present then the hybrid systems in which police cooperates with prosecution and files submissions to the court.</a:t>
            </a:r>
          </a:p>
          <a:p>
            <a:endParaRPr lang="en-US" dirty="0"/>
          </a:p>
          <a:p>
            <a:r>
              <a:rPr lang="en-US" dirty="0"/>
              <a:t>However it may be, prosecution and courts are increasingly involved in the MLA proceedings.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9610117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ffectLst/>
                <a:latin typeface="Arial" panose="020B0604020202020204" pitchFamily="34" charset="0"/>
              </a:rPr>
              <a:t>A number have formally or effectively established contact points in prosecution offices (Albania, Belgium, France, Italy, Malta, Mauritius, Netherlands, Romania, Serbia, Switzerland, United States). </a:t>
            </a:r>
          </a:p>
          <a:p>
            <a:endParaRPr lang="en-GB" dirty="0">
              <a:effectLst/>
              <a:latin typeface="Arial" panose="020B0604020202020204" pitchFamily="34" charset="0"/>
            </a:endParaRPr>
          </a:p>
          <a:p>
            <a:r>
              <a:rPr lang="en-GB" dirty="0">
                <a:effectLst/>
                <a:latin typeface="Arial" panose="020B0604020202020204" pitchFamily="34" charset="0"/>
              </a:rPr>
              <a:t>States take a wide variety of steps to improve the connections between the offices that process MLA requests involving electronic data. Those steps are detailed extensively in the compilation of the Parties’ answers, which is available to all Parties. The T-CY recommends continued focus on improvement of the process. The Council of Europe – including through projects and in coordination with the T-CY – should support the sharing of experience among 24/7 contact points. Close coordination with justice authorities should be ensured.</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6826477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0754891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Recommendations are taken from the T-CY MLA Assessment Report from 2014 and are self-explanatory. Expert should underline the importance of the implementation of concepts and ideas presented and advised. </a:t>
            </a:r>
          </a:p>
          <a:p>
            <a:endParaRPr lang="en-US" dirty="0"/>
          </a:p>
          <a:p>
            <a:r>
              <a:rPr lang="en-US" dirty="0"/>
              <a:t>Delegates should be encouraged to read the Assessment Report which can be found on https://rm.coe.int/t-cy-2017-2-mla-follow-up-rep/168076d55f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341702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c.)</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b="1" i="1" dirty="0"/>
              <a:t>To establish, where feasible, contact points in prosecution offices to permit a more direct role in mutual legal assistance and a quicker response to requests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32494048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42587525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and following slides are describing usual practical steps in the MLA proceedings. Steps are self-explanatory and should be well known to criminal law practitioners since they are corresponding to the domestic case proceeding with an addition of the international element.</a:t>
            </a:r>
          </a:p>
          <a:p>
            <a:endParaRPr lang="en-US" dirty="0"/>
          </a:p>
          <a:p>
            <a:r>
              <a:rPr lang="en-US" dirty="0"/>
              <a:t>Step 1: precondition for labeling the case as an MLA is establishing of the international element in the case in accordance with the law.</a:t>
            </a:r>
          </a:p>
          <a:p>
            <a:r>
              <a:rPr lang="en-US" dirty="0"/>
              <a:t>Step 2: conducting authority should thoroughly analyze the case and determine which facts need to be obtained</a:t>
            </a:r>
          </a:p>
          <a:p>
            <a:r>
              <a:rPr lang="en-US" dirty="0"/>
              <a:t>Step 3: level of the information can be different due to the different stages of the proceedings</a:t>
            </a:r>
          </a:p>
          <a:p>
            <a:r>
              <a:rPr lang="en-US" dirty="0"/>
              <a:t>Step 4: informal and formal assistance vary in speed, what is previously explained</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796733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different variations in the approach to the Step 4, depending on the local law setup. Variations are depending on how much of the MLA authority is assigned to the participating force, office or court. Also, it depends on the legal possibilities for them to engage in MLA proceeding in and outside of the country.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6850028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7182242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delegates should be asked to describe what is the situation in their country, and to compare it with the previously presented variations of this step.</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4186700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This slide presents quick recapitulation of definitions, information and explanations about most typical types of computer data in use today. This is already presented to the delegates within sessions about Budapest Convention articles (1 and 18), electronic evidence and similar.</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171258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5: MLA proceeding can be and is extensively time consuming. Still, awaiting authorities should not depend only on the respond to it. They should act proactively and undertake all necessary measures which can be proceeded while waiting for an answer. Delegates should be inquired what that can be.</a:t>
            </a:r>
          </a:p>
          <a:p>
            <a:endParaRPr lang="en-US" dirty="0"/>
          </a:p>
          <a:p>
            <a:r>
              <a:rPr lang="en-US" dirty="0"/>
              <a:t>Step 6: requested state receives the </a:t>
            </a:r>
            <a:r>
              <a:rPr lang="en-US" dirty="0" err="1"/>
              <a:t>LoR</a:t>
            </a:r>
            <a:r>
              <a:rPr lang="en-US" dirty="0"/>
              <a:t> and starts local proceeding which can be also different as previously described on the requesting side.</a:t>
            </a:r>
          </a:p>
          <a:p>
            <a:endParaRPr lang="en-US" dirty="0"/>
          </a:p>
          <a:p>
            <a:r>
              <a:rPr lang="en-US" dirty="0"/>
              <a:t>Step 7: respond in sent back in accordance with the local factual and legal possibilities.</a:t>
            </a:r>
          </a:p>
          <a:p>
            <a:endParaRPr lang="en-US" dirty="0"/>
          </a:p>
          <a:p>
            <a:r>
              <a:rPr lang="en-US" dirty="0"/>
              <a:t>Step 8 and 9: respond is received, and it is analyzed. Additional </a:t>
            </a:r>
            <a:r>
              <a:rPr lang="en-US" dirty="0" err="1"/>
              <a:t>LoR</a:t>
            </a:r>
            <a:r>
              <a:rPr lang="en-US" dirty="0"/>
              <a:t> either as the clarification, addendum or a completely new one on the basis on the established facts from the first </a:t>
            </a:r>
            <a:r>
              <a:rPr lang="en-US" dirty="0" err="1"/>
              <a:t>LoR</a:t>
            </a:r>
            <a:r>
              <a:rPr lang="en-US" dirty="0"/>
              <a:t>, is at hands.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40877354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2964916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07487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possibility that requested authorities will ask for the additional information, legal justification or similar. Requesting authority should be aware of it and ready to respond promptly.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6077981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Delegates are invited to share their experience.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7307835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0354537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Case study of the real case from 2020. Additional material about it is provided in the training pack.</a:t>
            </a:r>
          </a:p>
          <a:p>
            <a:endParaRPr lang="en-US" dirty="0"/>
          </a:p>
          <a:p>
            <a:r>
              <a:rPr lang="en-US" dirty="0"/>
              <a:t>Depending on the circumstances, work can be organized in the groups with allocated time for analysis of the synopsis and drafting the conclusions, or expert can keep the audience as one group and go with delegates together through the analysis and conclusions.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10578100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380487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2437361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712665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Simpler explanation of information presented in the previous slide.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00601869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9863793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objectives. Delegates should be introduced with what is expected to be achieved by the end of the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3003929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a:t>
            </a:r>
            <a:r>
              <a:rPr lang="en-US"/>
              <a:t>final questions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154767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Additional information about the substance of the information which is subscriber information, traffic, content and cloud data.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4046560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b="0" dirty="0">
                <a:solidFill>
                  <a:srgbClr val="555555"/>
                </a:solidFill>
                <a:effectLst/>
              </a:rPr>
              <a:t>Basic subscriber information is firstly defined by the telephone communication companies and means: (A) Name, (B) address, (C) local and long distance telephone connection records or records of session times and durations, (D) length of service, including start date, and types of services utilized, (E) telephone or instrument number or other subscriber number or identity, including any assigned Internet protocol address, and (F) means and source of payment for such service, including any credit card or bank account number.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b="0" dirty="0">
              <a:solidFill>
                <a:srgbClr val="555555"/>
              </a:solidFill>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b="0" dirty="0">
                <a:solidFill>
                  <a:srgbClr val="555555"/>
                </a:solidFill>
                <a:effectLst/>
              </a:rPr>
              <a:t>Today it’s implemented for the subscribers of the Internet Service Providers for the purpose of accessing the Internet.</a:t>
            </a: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511214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In principle, BSI refers to any information held by the administration of a service provider relating to a subscriber to its services. Subscriber information may be contained in the form of computer data or any other form, such as paper records.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As subscriber information includes forms of data other than just computer data, a special provision has been included in the article to address this type of information. "Subscriber" is intended to include a broad range of service provider clients, from persons holding paid subscriptions, to those paying on a per-use basis, to those receiving free services. It also includes information concerning persons entitled to use the subscriber’s account.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In the course of a criminal investigation, subscriber information may be needed primarily in two specific situations. First, subscriber information is needed to identify which services and related technical measures have been used or are being used by a subscriber, such as the type of telephone service used (e.g., mobile), type of other associated services used (e.g., call forwarding, voice-mail, etc.), telephone number or other technical address (e.g., e-mail address).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Second, when a technical address is known, subscriber information is needed in order to assist in establishing the identity of the person concerned. Other subscriber information, such as commercial information about billing and payment records of the subscriber may also be relevant to criminal investigations, especially where the crime under investigation involves computer fraud or other economic crime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207218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This data is generated by computers in the chain of communication in order to route a communication from its origin to its destination. It is therefore auxiliary to the communication itself.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In case of an investigation of a criminal offence committed in relation to a computer system, traffic data is needed to trace the source of a communication as a starting point for collecting further evidence or as part of the evidence of the offence. Traffic data might last only ephemerally, which makes it necessary to order its expeditious preservation. Consequently, its rapid disclosure may be necessary to discern the communication's route in order to collect further evidence before it is deleted or to identify a suspect. The ordinary procedure for the collection and disclosure of computer data might therefore be insufficient.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Moreover, the collection of this data is regarded in principle to be less intrusive since as such it doesn't reveal the content of the communication which is regarded to be more sensitive.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033428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Budapest Convention does not provide definition of the content data. However, there are number of different legal sources which are providing similar descriptions of the term “content data”.</a:t>
            </a:r>
          </a:p>
          <a:p>
            <a:pPr algn="just"/>
            <a:endParaRPr lang="en-US" dirty="0"/>
          </a:p>
          <a:p>
            <a:pPr algn="just"/>
            <a:r>
              <a:rPr lang="en-US" dirty="0"/>
              <a:t>All descriptions and definitions are agreeing that content data represent what is “inside” of the file which is sent over the network.</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62167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14-Nov-20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14-Nov-20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14-Nov-20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14-Nov-20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14-Nov-20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14-Nov-20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14-Nov-20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14-Nov-20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14-Nov-20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14-Nov-20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14-Nov-20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14-Nov-20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search?q=budapest+convention&amp;client=firefox-b-d&amp;tbm=isch&amp;source=iu&amp;ictx=1&amp;fir=ZZ7-eGVsgWp-4M%252C3KYhsb_5-Pi7FM%252C%252Fm%252F0fz_nr&amp;vet=1&amp;usg=AI4_-kSJDlP6Pr2ZoTW71_tmQNmWSirr8g&amp;sa=X&amp;ved=2ahUKEwjp7IWV0u3rAhVw-SoKHXmpBjYQ_B16BAgTEAM#imgrc=ZZ7-eGVsgWp-4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png"/><Relationship Id="rId4" Type="http://schemas.microsoft.com/office/2017/06/relationships/model3d" Target="../media/model3d1.glb"/></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hyperlink" Target="https://www.google.com/imgres?imgurl=http%3A%2F%2Fwww.coe.int%2Fdocuments%2F8475493%2F52004869%2FFotoJet%2B%25281%2529.jpg%2Fc45f3b85-1d37-b73e-bffa-6fa22ff908ab&amp;imgrefurl=https%3A%2F%2Fwww.coe.int%2Fen%2Fweb%2Fcybercrime%2F-%2Fthe-coe-standard-operating-procedures-for-the-collection-analysis-and-presentation-of-electronic-evidence-have-been-released&amp;tbnid=zrU4UzEl0OUWJM&amp;vet=12ahUKEwig_tDL0-3rAhWCk6QKHeeBDDAQMygEegUIARCsAQ..i&amp;docid=gkXd6B1mxcCGCM&amp;w=870&amp;h=489&amp;q=electronic%20evidence&amp;client=firefox-b-d&amp;ved=2ahUKEwig_tDL0-3rAhWCk6QKHeeBDDAQMygEegUIARCsAQ"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hyperlink" Target="https://www.google.com/imgres?imgurl=https%3A%2F%2Fwww.law.com%2Fimage%2FEM%2FNLJ35-Foreign-Office-Article-201406261134.jpg&amp;imgrefurl=https%3A%2F%2Fwww.law.com%2Fcorpcounsel%2FalmID%2F1202675453495%2FMutual-Legal-Assistance-Treatys-Moment-in-the-Spotlight%2F&amp;tbnid=b8ha3T3jNUc8sM&amp;vet=12ahUKEwjJsbC11e3rAhUJyKQKHVYGA9YQMygMegUIARCsAQ..i&amp;docid=a4XsWpji287F8M&amp;w=620&amp;h=372&amp;q=mutual%20legal%20assistance&amp;client=firefox-b-d&amp;ved=2ahUKEwjJsbC11e3rAhUJyKQKHVYGA9YQMygMegUIARCsAQ"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s://www.google.com/imgres?imgurl=https%3A%2F%2Fs27389.pcdn.co%2Fwp-content%2Fuploads%2F2018%2F04%2FAdobeStock_188738986.jpeg&amp;imgrefurl=https%3A%2F%2Fwww.information-age.com%2Fglobal-cybercrime-economy-generates-over-1-5tn-according-to-new-study-123471631%2F&amp;tbnid=Q1D8kDCy6cNnsM&amp;vet=12ahUKEwi0htix9PLrAhVG16QKHRgEDx4QMygAegUIARDLAQ..i&amp;docid=cJI6p3kCnk-seM&amp;w=3840&amp;h=2160&amp;q=cybercrime&amp;client=firefox-b-d&amp;ved=2ahUKEwi0htix9PLrAhVG16QKHRgEDx4QMygAegUIARDLAQ"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s://www.google.com/imgres?imgurl=https%3A%2F%2Fwww.simplilearn.com%2Fice9%2Ffree_resources_article_thumb%2FWhat_is_Data_Types_of_Data_and_How_To_Analyze_Data.jpg&amp;imgrefurl=https%3A%2F%2Fwww.simplilearn.com%2Fwhat-is-data-article&amp;tbnid=1UG-ZP1lhdESkM&amp;vet=12ahUKEwi5rPSWze3rAhUJ16QKHYKtANMQMygNegUIARC7AQ..i&amp;docid=_VmfOCU-RFECDM&amp;w=848&amp;h=477&amp;q=electronic%20data%20types&amp;client=firefox-b-d&amp;ved=2ahUKEwi5rPSWze3rAhUJ16QKHYKtANMQMygNegUIARC7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939540"/>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2.3 </a:t>
            </a:r>
          </a:p>
          <a:p>
            <a:pPr marL="0" indent="0" algn="ctr">
              <a:buFont typeface="Arial" charset="0"/>
              <a:buNone/>
              <a:defRPr/>
            </a:pPr>
            <a:r>
              <a:rPr lang="en-PH" sz="3200" b="1" dirty="0">
                <a:solidFill>
                  <a:schemeClr val="tx2"/>
                </a:solidFill>
              </a:rPr>
              <a:t>Utilizing Electronic Evidence Acquisition Through International Cooperation Mechanisms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69177"/>
            <a:ext cx="4572000" cy="5847755"/>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More about traffic data</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lgn="just">
              <a:buFont typeface="Wingdings" pitchFamily="2" charset="2"/>
              <a:buChar char="ü"/>
            </a:pPr>
            <a:r>
              <a:rPr lang="en-US" sz="2200" b="1" dirty="0"/>
              <a:t>Convention on Cybercrime (ETS 185), Article 1, </a:t>
            </a:r>
            <a:r>
              <a:rPr lang="en-US" sz="2200" dirty="0"/>
              <a:t>:</a:t>
            </a:r>
          </a:p>
          <a:p>
            <a:pPr marL="342900" indent="-342900" algn="just">
              <a:buFont typeface="Wingdings" pitchFamily="2" charset="2"/>
              <a:buChar char="§"/>
            </a:pPr>
            <a:r>
              <a:rPr lang="en-US" sz="2200" dirty="0"/>
              <a:t>For the purpose of this Convention:</a:t>
            </a:r>
          </a:p>
          <a:p>
            <a:pPr algn="just">
              <a:buFont typeface="Arial" panose="020B0604020202020204" pitchFamily="34" charset="0"/>
              <a:buChar char="•"/>
            </a:pPr>
            <a:r>
              <a:rPr lang="en-US" sz="2200" dirty="0"/>
              <a:t>d.) ”traffic data" means any computer data </a:t>
            </a:r>
            <a:r>
              <a:rPr lang="en-US" sz="2200" b="1" dirty="0"/>
              <a:t>relating to a communication by means of a computer system</a:t>
            </a:r>
            <a:r>
              <a:rPr lang="en-US" sz="2200" dirty="0"/>
              <a:t>, generated by a computer system that formed a part in the chain of communication, </a:t>
            </a:r>
            <a:r>
              <a:rPr lang="en-US" sz="2200" b="1" dirty="0"/>
              <a:t>indicating the communication’s origin, destination, route, time, date, size, duration, or type of underlying service</a:t>
            </a:r>
            <a:r>
              <a:rPr lang="en-US" sz="2200" dirty="0"/>
              <a:t>.</a:t>
            </a:r>
          </a:p>
          <a:p>
            <a:pPr marL="0" indent="0" algn="just">
              <a:buNone/>
            </a:pPr>
            <a:endParaRPr lang="en-US" sz="2200" dirty="0"/>
          </a:p>
        </p:txBody>
      </p:sp>
      <p:pic>
        <p:nvPicPr>
          <p:cNvPr id="2050" name="Picture 2" descr="Image result for budapest convention">
            <a:hlinkClick r:id="rId4"/>
            <a:extLst>
              <a:ext uri="{FF2B5EF4-FFF2-40B4-BE49-F238E27FC236}">
                <a16:creationId xmlns:a16="http://schemas.microsoft.com/office/drawing/2014/main" id="{AA212368-0EDF-4310-8CE9-7FAFFB7E41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4345" y="2310862"/>
            <a:ext cx="2358095" cy="3348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270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6027"/>
            <a:ext cx="4178678" cy="5509200"/>
          </a:xfrm>
          <a:prstGeom prst="rect">
            <a:avLst/>
          </a:prstGeom>
        </p:spPr>
        <p:txBody>
          <a:bodyPr wrap="square">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More about content data</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lgn="just">
              <a:buFont typeface="Arial" panose="020B0604020202020204" pitchFamily="34" charset="0"/>
              <a:buChar char="•"/>
            </a:pPr>
            <a:r>
              <a:rPr lang="en-US" sz="2200" b="1" dirty="0"/>
              <a:t>“Content data” </a:t>
            </a:r>
            <a:r>
              <a:rPr lang="en-US" sz="2200" dirty="0"/>
              <a:t>is not defined in the Convention but refers to the communication content of the communication; i.e., the </a:t>
            </a:r>
            <a:r>
              <a:rPr lang="en-US" sz="2200" b="1" dirty="0"/>
              <a:t>meaning or purport </a:t>
            </a:r>
            <a:r>
              <a:rPr lang="en-US" sz="2200" dirty="0"/>
              <a:t>of the communication, or the </a:t>
            </a:r>
            <a:r>
              <a:rPr lang="en-US" sz="2200" b="1" dirty="0"/>
              <a:t>message or information being conveyed </a:t>
            </a:r>
            <a:r>
              <a:rPr lang="en-US" sz="2200" dirty="0"/>
              <a:t>by the communication (other than traffic data). </a:t>
            </a:r>
          </a:p>
          <a:p>
            <a:pPr marL="342900" indent="-342900" algn="just">
              <a:buFont typeface="Arial" panose="020B0604020202020204" pitchFamily="34" charset="0"/>
              <a:buChar char="•"/>
            </a:pPr>
            <a:r>
              <a:rPr lang="en-GB" sz="2200" i="1" dirty="0"/>
              <a:t>Explanatory Report to the Convention on Cybercrime, section 209</a:t>
            </a:r>
          </a:p>
        </p:txBody>
      </p:sp>
      <p:sp>
        <p:nvSpPr>
          <p:cNvPr id="6" name="Rectangle 5">
            <a:extLst>
              <a:ext uri="{FF2B5EF4-FFF2-40B4-BE49-F238E27FC236}">
                <a16:creationId xmlns:a16="http://schemas.microsoft.com/office/drawing/2014/main" id="{BF5622A4-1462-0B49-BF72-B0E54A13499C}"/>
              </a:ext>
            </a:extLst>
          </p:cNvPr>
          <p:cNvSpPr/>
          <p:nvPr/>
        </p:nvSpPr>
        <p:spPr>
          <a:xfrm>
            <a:off x="4660522" y="1069177"/>
            <a:ext cx="4063064" cy="2462213"/>
          </a:xfrm>
          <a:prstGeom prst="rect">
            <a:avLst/>
          </a:prstGeom>
        </p:spPr>
        <p:txBody>
          <a:bodyPr wrap="square">
            <a:spAutoFit/>
          </a:bodyPr>
          <a:lstStyle/>
          <a:p>
            <a:pPr marL="342900" indent="-342900" algn="just">
              <a:buFont typeface="Arial" panose="020B0604020202020204" pitchFamily="34" charset="0"/>
              <a:buChar char="•"/>
            </a:pPr>
            <a:r>
              <a:rPr lang="en-US" sz="2200" b="1" dirty="0"/>
              <a:t>Content data includes any data that conveys the meaning or substance of a communication </a:t>
            </a:r>
            <a:r>
              <a:rPr lang="en-US" sz="2200" dirty="0"/>
              <a:t>as well as data processed, stored, or transmitted by computer programs.</a:t>
            </a:r>
          </a:p>
        </p:txBody>
      </p:sp>
      <mc:AlternateContent xmlns:mc="http://schemas.openxmlformats.org/markup-compatibility/2006">
        <mc:Choice xmlns:am3d="http://schemas.microsoft.com/office/drawing/2017/model3d" Requires="am3d">
          <p:graphicFrame>
            <p:nvGraphicFramePr>
              <p:cNvPr id="5" name="3D Model 4" descr="File folder with contents">
                <a:extLst>
                  <a:ext uri="{FF2B5EF4-FFF2-40B4-BE49-F238E27FC236}">
                    <a16:creationId xmlns:a16="http://schemas.microsoft.com/office/drawing/2014/main" id="{FAACB527-CAF2-4B83-8D70-F732989FA1F1}"/>
                  </a:ext>
                </a:extLst>
              </p:cNvPr>
              <p:cNvGraphicFramePr>
                <a:graphicFrameLocks noChangeAspect="1"/>
              </p:cNvGraphicFramePr>
              <p:nvPr>
                <p:extLst>
                  <p:ext uri="{D42A27DB-BD31-4B8C-83A1-F6EECF244321}">
                    <p14:modId xmlns:p14="http://schemas.microsoft.com/office/powerpoint/2010/main" val="3146802606"/>
                  </p:ext>
                </p:extLst>
              </p:nvPr>
            </p:nvGraphicFramePr>
            <p:xfrm>
              <a:off x="5856726" y="3377291"/>
              <a:ext cx="3093208" cy="3112244"/>
            </p:xfrm>
            <a:graphic>
              <a:graphicData uri="http://schemas.microsoft.com/office/drawing/2017/model3d">
                <am3d:model3d r:embed="rId4">
                  <am3d:spPr>
                    <a:xfrm>
                      <a:off x="0" y="0"/>
                      <a:ext cx="3093208" cy="3112244"/>
                    </a:xfrm>
                    <a:prstGeom prst="rect">
                      <a:avLst/>
                    </a:prstGeom>
                  </am3d:spPr>
                  <am3d:camera>
                    <am3d:pos x="0" y="0" z="61547015"/>
                    <am3d:up dx="0" dy="36000000" dz="0"/>
                    <am3d:lookAt x="0" y="0" z="0"/>
                    <am3d:perspective fov="2700000"/>
                  </am3d:camera>
                  <am3d:trans>
                    <am3d:meterPerModelUnit n="5746901" d="1000000"/>
                    <am3d:preTrans dx="0" dy="-13710234" dz="362805"/>
                    <am3d:scale>
                      <am3d:sx n="1000000" d="1000000"/>
                      <am3d:sy n="1000000" d="1000000"/>
                      <am3d:sz n="1000000" d="1000000"/>
                    </am3d:scale>
                    <am3d:rot ax="472991" ay="3127645" az="374251"/>
                    <am3d:postTrans dx="0" dy="0" dz="0"/>
                  </am3d:trans>
                  <am3d:raster rName="Office3DRenderer" rVer="16.0.8326">
                    <am3d:blip r:embed="rId5"/>
                  </am3d:raster>
                  <am3d:objViewport viewportSz="406399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File folder with contents">
                <a:extLst>
                  <a:ext uri="{FF2B5EF4-FFF2-40B4-BE49-F238E27FC236}">
                    <a16:creationId xmlns:a16="http://schemas.microsoft.com/office/drawing/2014/main" id="{FAACB527-CAF2-4B83-8D70-F732989FA1F1}"/>
                  </a:ext>
                </a:extLst>
              </p:cNvPr>
              <p:cNvPicPr>
                <a:picLocks noGrp="1" noRot="1" noChangeAspect="1" noMove="1" noResize="1" noEditPoints="1" noAdjustHandles="1" noChangeArrowheads="1" noChangeShapeType="1" noCrop="1"/>
              </p:cNvPicPr>
              <p:nvPr/>
            </p:nvPicPr>
            <p:blipFill>
              <a:blip r:embed="rId5"/>
              <a:stretch>
                <a:fillRect/>
              </a:stretch>
            </p:blipFill>
            <p:spPr>
              <a:xfrm>
                <a:off x="5856726" y="3377291"/>
                <a:ext cx="3093208" cy="3112244"/>
              </a:xfrm>
              <a:prstGeom prst="rect">
                <a:avLst/>
              </a:prstGeom>
            </p:spPr>
          </p:pic>
        </mc:Fallback>
      </mc:AlternateContent>
    </p:spTree>
    <p:extLst>
      <p:ext uri="{BB962C8B-B14F-4D97-AF65-F5344CB8AC3E}">
        <p14:creationId xmlns:p14="http://schemas.microsoft.com/office/powerpoint/2010/main" val="238849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25546"/>
            <a:ext cx="4483478" cy="5847755"/>
          </a:xfrm>
          <a:prstGeom prst="rect">
            <a:avLst/>
          </a:prstGeom>
        </p:spPr>
        <p:txBody>
          <a:bodyPr wrap="square">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More about cloud data</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Times New Roman" panose="02020603050405020304" pitchFamily="18" charset="0"/>
              <a:cs typeface="Arial" panose="020B0604020202020204" pitchFamily="34" charset="0"/>
            </a:endParaRPr>
          </a:p>
          <a:p>
            <a:pPr marL="342900" indent="-342900">
              <a:spcAft>
                <a:spcPts val="0"/>
              </a:spcAft>
              <a:buFont typeface="Wingdings" pitchFamily="2" charset="2"/>
              <a:buChar char="ü"/>
            </a:pPr>
            <a:r>
              <a:rPr lang="en-GB" sz="2200" b="1" dirty="0">
                <a:ea typeface="Times New Roman" panose="02020603050405020304" pitchFamily="18" charset="0"/>
                <a:cs typeface="Arial" panose="020B0604020202020204" pitchFamily="34" charset="0"/>
              </a:rPr>
              <a:t>Wikipedia definition</a:t>
            </a:r>
            <a:r>
              <a:rPr lang="en-GB" sz="2200" dirty="0">
                <a:ea typeface="Times New Roman" panose="02020603050405020304" pitchFamily="18" charset="0"/>
                <a:cs typeface="Arial" panose="020B0604020202020204" pitchFamily="34" charset="0"/>
              </a:rPr>
              <a:t>:</a:t>
            </a:r>
          </a:p>
          <a:p>
            <a:pPr marL="342900" indent="-342900">
              <a:spcAft>
                <a:spcPts val="0"/>
              </a:spcAft>
              <a:buFont typeface="Arial" panose="020B0604020202020204" pitchFamily="34" charset="0"/>
              <a:buChar char="•"/>
            </a:pPr>
            <a:r>
              <a:rPr lang="en-US" sz="2200" b="1" dirty="0"/>
              <a:t>Cloud storage is a model of computer data storage </a:t>
            </a:r>
            <a:r>
              <a:rPr lang="en-US" sz="2200" dirty="0"/>
              <a:t>in which the digital data is stored in logical pools. </a:t>
            </a:r>
          </a:p>
          <a:p>
            <a:pPr marL="342900" indent="-342900" algn="just">
              <a:spcAft>
                <a:spcPts val="0"/>
              </a:spcAft>
              <a:buFont typeface="Arial" panose="020B0604020202020204" pitchFamily="34" charset="0"/>
              <a:buChar char="•"/>
            </a:pPr>
            <a:r>
              <a:rPr lang="en-US" sz="2200" b="1" dirty="0"/>
              <a:t>The physical storage spans multiple servers </a:t>
            </a:r>
            <a:r>
              <a:rPr lang="en-US" sz="2200" dirty="0"/>
              <a:t>(sometimes in multiple locations), and the physical environment is typically owned and managed by a hosting company. </a:t>
            </a:r>
          </a:p>
          <a:p>
            <a:pPr marL="342900" indent="-342900">
              <a:spcAft>
                <a:spcPts val="0"/>
              </a:spcAft>
              <a:buFont typeface="Arial" panose="020B0604020202020204" pitchFamily="34" charset="0"/>
              <a:buChar char="•"/>
            </a:pPr>
            <a:r>
              <a:rPr lang="en-US" sz="2200" b="1" dirty="0"/>
              <a:t>These cloud storage providers are responsible</a:t>
            </a:r>
            <a:r>
              <a:rPr lang="en-US" sz="2200" dirty="0"/>
              <a:t> for keeping the data available and accessible.</a:t>
            </a:r>
          </a:p>
        </p:txBody>
      </p:sp>
      <p:sp>
        <p:nvSpPr>
          <p:cNvPr id="6" name="Rectangle 5">
            <a:extLst>
              <a:ext uri="{FF2B5EF4-FFF2-40B4-BE49-F238E27FC236}">
                <a16:creationId xmlns:a16="http://schemas.microsoft.com/office/drawing/2014/main" id="{BF5622A4-1462-0B49-BF72-B0E54A13499C}"/>
              </a:ext>
            </a:extLst>
          </p:cNvPr>
          <p:cNvSpPr/>
          <p:nvPr/>
        </p:nvSpPr>
        <p:spPr>
          <a:xfrm>
            <a:off x="4667903" y="952123"/>
            <a:ext cx="4109545" cy="6186309"/>
          </a:xfrm>
          <a:prstGeom prst="rect">
            <a:avLst/>
          </a:prstGeom>
        </p:spPr>
        <p:txBody>
          <a:bodyPr wrap="square">
            <a:spAutoFit/>
          </a:bodyPr>
          <a:lstStyle/>
          <a:p>
            <a:pPr marL="342900" indent="-342900" algn="just">
              <a:buFont typeface="Wingdings" pitchFamily="2" charset="2"/>
              <a:buChar char="ü"/>
            </a:pPr>
            <a:r>
              <a:rPr lang="en-US" sz="2200" b="1" dirty="0"/>
              <a:t>Case Law definitions (T-CY member country – Serbia - example):</a:t>
            </a:r>
          </a:p>
          <a:p>
            <a:pPr marL="342900" indent="-342900" algn="just">
              <a:buFont typeface="Arial" panose="020B0604020202020204" pitchFamily="34" charset="0"/>
              <a:buChar char="•"/>
            </a:pPr>
            <a:endParaRPr lang="en-US" sz="2200" b="1" dirty="0"/>
          </a:p>
          <a:p>
            <a:pPr marL="342900" indent="-342900" algn="just">
              <a:buFont typeface="Arial" panose="020B0604020202020204" pitchFamily="34" charset="0"/>
              <a:buChar char="•"/>
            </a:pPr>
            <a:r>
              <a:rPr lang="en-GB" sz="2200" b="1" dirty="0">
                <a:ea typeface="Verdana" panose="020B0604030504040204" pitchFamily="34" charset="0"/>
                <a:cs typeface="Arial" panose="020B0604020202020204" pitchFamily="34" charset="0"/>
              </a:rPr>
              <a:t>cloud data </a:t>
            </a:r>
            <a:r>
              <a:rPr lang="en-GB" sz="2200" dirty="0">
                <a:ea typeface="Verdana" panose="020B0604030504040204" pitchFamily="34" charset="0"/>
                <a:cs typeface="Arial" panose="020B0604020202020204" pitchFamily="34" charset="0"/>
              </a:rPr>
              <a:t>– </a:t>
            </a:r>
            <a:r>
              <a:rPr lang="en-GB" sz="2200" i="1" dirty="0">
                <a:ea typeface="Verdana" panose="020B0604030504040204" pitchFamily="34" charset="0"/>
                <a:cs typeface="Arial" panose="020B0604020202020204" pitchFamily="34" charset="0"/>
              </a:rPr>
              <a:t>data stored often in divided packages by special program algorithm on dedicated servers installed in different countries and moved in accordance with program/system load</a:t>
            </a:r>
          </a:p>
          <a:p>
            <a:pPr marL="342900" indent="-342900" algn="just">
              <a:buFont typeface="Arial" panose="020B0604020202020204" pitchFamily="34" charset="0"/>
              <a:buChar char="•"/>
            </a:pPr>
            <a:endParaRPr lang="en-US" sz="2200" b="1" dirty="0"/>
          </a:p>
          <a:p>
            <a:pPr marL="342900" indent="-342900" algn="just">
              <a:buFont typeface="Arial" panose="020B0604020202020204" pitchFamily="34" charset="0"/>
              <a:buChar char="•"/>
            </a:pPr>
            <a:r>
              <a:rPr lang="en-US" sz="2000" dirty="0">
                <a:solidFill>
                  <a:srgbClr val="C00000"/>
                </a:solidFill>
              </a:rPr>
              <a:t>Please note that cloud data is not considered separate type of data by the Budapest Convention.</a:t>
            </a:r>
          </a:p>
          <a:p>
            <a:pPr marL="342900" indent="-342900" algn="just">
              <a:buFont typeface="Arial" panose="020B0604020202020204" pitchFamily="34" charset="0"/>
              <a:buChar char="•"/>
            </a:pPr>
            <a:endParaRPr lang="en-US" sz="2200" dirty="0"/>
          </a:p>
        </p:txBody>
      </p:sp>
    </p:spTree>
    <p:extLst>
      <p:ext uri="{BB962C8B-B14F-4D97-AF65-F5344CB8AC3E}">
        <p14:creationId xmlns:p14="http://schemas.microsoft.com/office/powerpoint/2010/main" val="2419541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326148694"/>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52232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509200"/>
          </a:xfrm>
          <a:prstGeom prst="rect">
            <a:avLst/>
          </a:prstGeom>
        </p:spPr>
        <p:txBody>
          <a:bodyPr>
            <a:spAutoFit/>
          </a:bodyPr>
          <a:lstStyle/>
          <a:p>
            <a:pPr marL="342900" indent="-342900">
              <a:buFont typeface="Wingdings" pitchFamily="2" charset="2"/>
              <a:buChar char="Ø"/>
            </a:pPr>
            <a:r>
              <a:rPr lang="en-GB" sz="2200" b="1" dirty="0">
                <a:ea typeface="Verdana" panose="020B0604030504040204" pitchFamily="34" charset="0"/>
                <a:cs typeface="Arial" panose="020B0604020202020204" pitchFamily="34" charset="0"/>
              </a:rPr>
              <a:t>Existing electronic evidence challenges reflecting on MLA proceedings</a:t>
            </a:r>
            <a:r>
              <a:rPr lang="en-GB" sz="2200" dirty="0">
                <a:ea typeface="Verdana" panose="020B0604030504040204" pitchFamily="34" charset="0"/>
                <a:cs typeface="Arial" panose="020B0604020202020204" pitchFamily="34" charset="0"/>
              </a:rPr>
              <a:t>:</a:t>
            </a:r>
          </a:p>
          <a:p>
            <a:endParaRPr lang="en-GB" sz="2200"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Identification and location of the evidence</a:t>
            </a: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Securing the hardware</a:t>
            </a: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Capturing and analysis of the data</a:t>
            </a: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Maintaining integrity and chain of custody </a:t>
            </a: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Complying with rules of court and admissibility</a:t>
            </a: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Linking the suspect to use of the device at the relevant time (‘Attribution’)</a:t>
            </a:r>
          </a:p>
        </p:txBody>
      </p:sp>
      <p:pic>
        <p:nvPicPr>
          <p:cNvPr id="3074" name="Picture 2" descr="The CoE Standard Operating Procedures for the collection, analysis and  presentation of electronic evidence have been released - CyberSouth  Activities">
            <a:hlinkClick r:id="rId4"/>
            <a:extLst>
              <a:ext uri="{FF2B5EF4-FFF2-40B4-BE49-F238E27FC236}">
                <a16:creationId xmlns:a16="http://schemas.microsoft.com/office/drawing/2014/main" id="{14F97D7E-CCF2-450D-9780-FB27E4BC1A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8380" y="2717549"/>
            <a:ext cx="3570353" cy="2011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636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170646"/>
          </a:xfrm>
          <a:prstGeom prst="rect">
            <a:avLst/>
          </a:prstGeom>
        </p:spPr>
        <p:txBody>
          <a:bodyPr>
            <a:spAutoFit/>
          </a:bodyPr>
          <a:lstStyle/>
          <a:p>
            <a:pPr marL="285750" indent="-285750">
              <a:spcAft>
                <a:spcPts val="0"/>
              </a:spcAft>
              <a:buFont typeface="Arial" panose="020B0604020202020204" pitchFamily="34" charset="0"/>
              <a:buChar char="•"/>
            </a:pPr>
            <a:r>
              <a:rPr lang="en-US" sz="2200" b="1" dirty="0">
                <a:cs typeface="Arial" panose="020B0604020202020204" pitchFamily="34" charset="0"/>
              </a:rPr>
              <a:t>Other actions and/or evidence related to the perpetration of the cybercrime?</a:t>
            </a:r>
            <a:endParaRPr lang="en-US" sz="2200" b="1" dirty="0"/>
          </a:p>
          <a:p>
            <a:endParaRPr lang="en-GB" sz="2200" dirty="0">
              <a:ea typeface="Verdana" panose="020B0604030504040204" pitchFamily="34" charset="0"/>
              <a:cs typeface="Arial" panose="020B0604020202020204" pitchFamily="34" charset="0"/>
            </a:endParaRPr>
          </a:p>
          <a:p>
            <a:pPr marL="342900" lvl="0" indent="-342900">
              <a:buFont typeface="Wingdings" pitchFamily="2" charset="2"/>
              <a:buChar char="ü"/>
            </a:pPr>
            <a:r>
              <a:rPr lang="en-GB" sz="2200" dirty="0"/>
              <a:t>extradition of defendants or convicted persons</a:t>
            </a:r>
          </a:p>
          <a:p>
            <a:pPr marL="342900" lvl="0" indent="-342900">
              <a:buFont typeface="Wingdings" pitchFamily="2" charset="2"/>
              <a:buChar char="ü"/>
            </a:pPr>
            <a:endParaRPr lang="en-US" sz="2200" dirty="0"/>
          </a:p>
          <a:p>
            <a:pPr marL="342900" lvl="0" indent="-342900">
              <a:buFont typeface="Wingdings" pitchFamily="2" charset="2"/>
              <a:buChar char="ü"/>
            </a:pPr>
            <a:r>
              <a:rPr lang="en-GB" sz="2200" dirty="0"/>
              <a:t>assumption and transfer of criminal prosecution</a:t>
            </a:r>
          </a:p>
          <a:p>
            <a:pPr marL="342900" lvl="0" indent="-342900">
              <a:buFont typeface="Wingdings" pitchFamily="2" charset="2"/>
              <a:buChar char="ü"/>
            </a:pPr>
            <a:endParaRPr lang="en-US" sz="2200" dirty="0"/>
          </a:p>
          <a:p>
            <a:pPr marL="342900" lvl="0" indent="-342900">
              <a:buFont typeface="Wingdings" pitchFamily="2" charset="2"/>
              <a:buChar char="ü"/>
            </a:pPr>
            <a:r>
              <a:rPr lang="en-GB" sz="2200" dirty="0"/>
              <a:t>execution of criminal judgments</a:t>
            </a:r>
          </a:p>
          <a:p>
            <a:pPr marL="342900" lvl="0" indent="-342900">
              <a:buFont typeface="Wingdings" pitchFamily="2" charset="2"/>
              <a:buChar char="ü"/>
            </a:pPr>
            <a:endParaRPr lang="en-US" sz="2200" dirty="0"/>
          </a:p>
          <a:p>
            <a:pPr marL="342900" lvl="0" indent="-342900">
              <a:buFont typeface="Wingdings" pitchFamily="2" charset="2"/>
              <a:buChar char="ü"/>
            </a:pPr>
            <a:r>
              <a:rPr lang="en-GB" sz="2200" dirty="0"/>
              <a:t>other forms of mutual assistance. </a:t>
            </a:r>
          </a:p>
          <a:p>
            <a:pPr lvl="0"/>
            <a:endParaRPr lang="en-GB" sz="2200" dirty="0"/>
          </a:p>
        </p:txBody>
      </p:sp>
      <p:pic>
        <p:nvPicPr>
          <p:cNvPr id="4098" name="Picture 2" descr="Mutual Legal Assistance Treaty's Moment in the Spotlight | Corporate Counsel">
            <a:hlinkClick r:id="rId4"/>
            <a:extLst>
              <a:ext uri="{FF2B5EF4-FFF2-40B4-BE49-F238E27FC236}">
                <a16:creationId xmlns:a16="http://schemas.microsoft.com/office/drawing/2014/main" id="{7A877448-DB03-4EFD-BE4A-2036E9100B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5580" y="2593856"/>
            <a:ext cx="3603939" cy="2157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8820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678478"/>
          </a:xfrm>
          <a:prstGeom prst="rect">
            <a:avLst/>
          </a:prstGeom>
        </p:spPr>
        <p:txBody>
          <a:bodyPr>
            <a:spAutoFit/>
          </a:bodyPr>
          <a:lstStyle/>
          <a:p>
            <a:pPr marL="342900" lvl="0" indent="-342900">
              <a:buFont typeface="Wingdings" pitchFamily="2" charset="2"/>
              <a:buChar char="ü"/>
            </a:pPr>
            <a:r>
              <a:rPr lang="en-GB" sz="2100" b="1" dirty="0"/>
              <a:t>Other forms of mutual assistance:</a:t>
            </a:r>
            <a:endParaRPr lang="en-GB" sz="2100" dirty="0"/>
          </a:p>
          <a:p>
            <a:pPr lvl="0"/>
            <a:endParaRPr lang="en-GB" sz="2100" dirty="0"/>
          </a:p>
          <a:p>
            <a:pPr marL="342900" lvl="0" indent="-342900">
              <a:buFont typeface="Arial" panose="020B0604020202020204" pitchFamily="34" charset="0"/>
              <a:buChar char="•"/>
            </a:pPr>
            <a:r>
              <a:rPr lang="en-GB" sz="2000" b="1" dirty="0"/>
              <a:t>conduct of procedural activities </a:t>
            </a:r>
            <a:r>
              <a:rPr lang="en-GB" sz="2000" dirty="0"/>
              <a:t>such as issuance of summonses and delivery of writs, interrogation of the accused, examination of witnesses and experts, crime scene investigation, search of premises and persons, temporary seizure of objects; </a:t>
            </a:r>
            <a:endParaRPr lang="en-US" sz="2000" dirty="0"/>
          </a:p>
          <a:p>
            <a:pPr marL="342900" lvl="0" indent="-342900">
              <a:buFont typeface="Arial" panose="020B0604020202020204" pitchFamily="34" charset="0"/>
              <a:buChar char="•"/>
            </a:pPr>
            <a:r>
              <a:rPr lang="en-GB" sz="2000" b="1" dirty="0"/>
              <a:t>implementation of measures </a:t>
            </a:r>
            <a:r>
              <a:rPr lang="en-GB" sz="2000" dirty="0"/>
              <a:t>such as surveillance and tapping of telephone and other conversations or communication as well as photographing or videotaping of persons, controlled delivery, provision of simulated business… </a:t>
            </a:r>
            <a:endParaRPr lang="en-US" sz="2000" dirty="0"/>
          </a:p>
        </p:txBody>
      </p:sp>
      <p:sp>
        <p:nvSpPr>
          <p:cNvPr id="5" name="Rectangle 4">
            <a:extLst>
              <a:ext uri="{FF2B5EF4-FFF2-40B4-BE49-F238E27FC236}">
                <a16:creationId xmlns:a16="http://schemas.microsoft.com/office/drawing/2014/main" id="{1DEE27A8-F507-BA4C-8FC7-964191887581}"/>
              </a:ext>
            </a:extLst>
          </p:cNvPr>
          <p:cNvSpPr/>
          <p:nvPr/>
        </p:nvSpPr>
        <p:spPr>
          <a:xfrm>
            <a:off x="4483478" y="921588"/>
            <a:ext cx="4572000" cy="5355312"/>
          </a:xfrm>
          <a:prstGeom prst="rect">
            <a:avLst/>
          </a:prstGeom>
        </p:spPr>
        <p:txBody>
          <a:bodyPr>
            <a:spAutoFit/>
          </a:bodyPr>
          <a:lstStyle/>
          <a:p>
            <a:pPr marL="342900" lvl="0" indent="-342900">
              <a:buFont typeface="Arial" panose="020B0604020202020204" pitchFamily="34" charset="0"/>
              <a:buChar char="•"/>
            </a:pPr>
            <a:r>
              <a:rPr lang="en-GB" sz="2000" dirty="0"/>
              <a:t>…services, conclusion of simulated legal business, engagement of under-cover investigators, automatic data processing; </a:t>
            </a:r>
            <a:endParaRPr lang="en-US" sz="2000" dirty="0"/>
          </a:p>
          <a:p>
            <a:pPr marL="342900" lvl="0" indent="-342900">
              <a:buFont typeface="Arial" panose="020B0604020202020204" pitchFamily="34" charset="0"/>
              <a:buChar char="•"/>
            </a:pPr>
            <a:r>
              <a:rPr lang="en-GB" sz="2000" b="1" dirty="0"/>
              <a:t>exchange of information and delivery</a:t>
            </a:r>
            <a:r>
              <a:rPr lang="en-GB" sz="2000" dirty="0"/>
              <a:t> of writs and cases related to criminal proceeding pending at the requesting party, delivery of data without the letter rogatory, use of audio and video-conference calls, forming of joint investigative teams </a:t>
            </a:r>
          </a:p>
          <a:p>
            <a:pPr marL="342900" indent="-342900">
              <a:buFont typeface="Arial" panose="020B0604020202020204" pitchFamily="34" charset="0"/>
              <a:buChar char="•"/>
            </a:pPr>
            <a:r>
              <a:rPr lang="en-GB" sz="2000" b="1" dirty="0"/>
              <a:t>temporary surrender of a person </a:t>
            </a:r>
            <a:r>
              <a:rPr lang="en-GB" sz="2000" dirty="0"/>
              <a:t>in custody for the purpose of examination by the requesting party’s competent body </a:t>
            </a:r>
            <a:endParaRPr lang="en-US" sz="2000" dirty="0"/>
          </a:p>
          <a:p>
            <a:pPr lvl="0"/>
            <a:endParaRPr lang="en-US" sz="2200" dirty="0"/>
          </a:p>
        </p:txBody>
      </p:sp>
    </p:spTree>
    <p:extLst>
      <p:ext uri="{BB962C8B-B14F-4D97-AF65-F5344CB8AC3E}">
        <p14:creationId xmlns:p14="http://schemas.microsoft.com/office/powerpoint/2010/main" val="1454841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4499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Utilizing Electronic Evidence Acquisition Thru International Cooperation Mechanisms </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Competent Authorities Setup – Central and Executing</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3190413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1121399"/>
            <a:ext cx="4162097" cy="3816429"/>
          </a:xfrm>
          <a:prstGeom prst="rect">
            <a:avLst/>
          </a:prstGeom>
        </p:spPr>
        <p:txBody>
          <a:bodyPr wrap="square">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Available solutions in different countries</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en-GB" sz="2200" i="1" dirty="0">
                <a:ea typeface="Verdana" panose="020B0604030504040204" pitchFamily="34" charset="0"/>
                <a:cs typeface="Arial" panose="020B0604020202020204" pitchFamily="34" charset="0"/>
              </a:rPr>
              <a:t>Ministry (Department) of Justice as central authority and one national unit to process all requests </a:t>
            </a:r>
          </a:p>
          <a:p>
            <a:pPr marL="342900" indent="-342900">
              <a:spcAft>
                <a:spcPts val="0"/>
              </a:spcAft>
              <a:buFont typeface="Wingdings" pitchFamily="2" charset="2"/>
              <a:buChar char="Ø"/>
            </a:pPr>
            <a:r>
              <a:rPr lang="en-GB" sz="2200" i="1" dirty="0">
                <a:ea typeface="Verdana" panose="020B0604030504040204" pitchFamily="34" charset="0"/>
                <a:cs typeface="Arial" panose="020B0604020202020204" pitchFamily="34" charset="0"/>
              </a:rPr>
              <a:t>Single points of contact (SPOC) in different authorities (</a:t>
            </a:r>
            <a:r>
              <a:rPr lang="en-GB" sz="2200" i="1" dirty="0" err="1">
                <a:ea typeface="Verdana" panose="020B0604030504040204" pitchFamily="34" charset="0"/>
                <a:cs typeface="Arial" panose="020B0604020202020204" pitchFamily="34" charset="0"/>
              </a:rPr>
              <a:t>MoJ</a:t>
            </a:r>
            <a:r>
              <a:rPr lang="en-GB" sz="2200" i="1" dirty="0">
                <a:ea typeface="Verdana" panose="020B0604030504040204" pitchFamily="34" charset="0"/>
                <a:cs typeface="Arial" panose="020B0604020202020204" pitchFamily="34" charset="0"/>
              </a:rPr>
              <a:t>, LEA, Prosecution, Court etc.)</a:t>
            </a:r>
          </a:p>
        </p:txBody>
      </p:sp>
      <p:sp>
        <p:nvSpPr>
          <p:cNvPr id="6" name="Rectangle 5">
            <a:extLst>
              <a:ext uri="{FF2B5EF4-FFF2-40B4-BE49-F238E27FC236}">
                <a16:creationId xmlns:a16="http://schemas.microsoft.com/office/drawing/2014/main" id="{BF5622A4-1462-0B49-BF72-B0E54A13499C}"/>
              </a:ext>
            </a:extLst>
          </p:cNvPr>
          <p:cNvSpPr/>
          <p:nvPr/>
        </p:nvSpPr>
        <p:spPr>
          <a:xfrm>
            <a:off x="5023944" y="1121399"/>
            <a:ext cx="4162097" cy="4832092"/>
          </a:xfrm>
          <a:prstGeom prst="rect">
            <a:avLst/>
          </a:prstGeom>
        </p:spPr>
        <p:txBody>
          <a:bodyPr wrap="square">
            <a:spAutoFit/>
          </a:bodyPr>
          <a:lstStyle/>
          <a:p>
            <a:pPr marL="342900" indent="-342900">
              <a:buFont typeface="Wingdings" pitchFamily="2" charset="2"/>
              <a:buChar char="Ø"/>
            </a:pPr>
            <a:r>
              <a:rPr lang="en-GB" sz="2200" i="1" dirty="0">
                <a:ea typeface="Verdana" panose="020B0604030504040204" pitchFamily="34" charset="0"/>
                <a:cs typeface="Arial" panose="020B0604020202020204" pitchFamily="34" charset="0"/>
              </a:rPr>
              <a:t>One task force/unit with liaison officers from competent services like</a:t>
            </a:r>
            <a:r>
              <a:rPr lang="en-GB" sz="2200" dirty="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r>
              <a:rPr lang="en-GB" sz="2200" dirty="0">
                <a:ea typeface="Verdana" panose="020B0604030504040204" pitchFamily="34" charset="0"/>
                <a:cs typeface="Arial" panose="020B0604020202020204" pitchFamily="34" charset="0"/>
              </a:rPr>
              <a:t>Police</a:t>
            </a:r>
          </a:p>
          <a:p>
            <a:pPr marL="342900" indent="-342900">
              <a:spcAft>
                <a:spcPts val="0"/>
              </a:spcAft>
              <a:buFont typeface="Arial" panose="020B0604020202020204" pitchFamily="34" charset="0"/>
              <a:buChar char="•"/>
            </a:pPr>
            <a:r>
              <a:rPr lang="en-GB" sz="2200" dirty="0">
                <a:ea typeface="Verdana" panose="020B0604030504040204" pitchFamily="34" charset="0"/>
                <a:cs typeface="Arial" panose="020B0604020202020204" pitchFamily="34" charset="0"/>
              </a:rPr>
              <a:t>Investigators (where different)</a:t>
            </a:r>
          </a:p>
          <a:p>
            <a:pPr marL="342900" indent="-342900">
              <a:spcAft>
                <a:spcPts val="0"/>
              </a:spcAft>
              <a:buFont typeface="Arial" panose="020B0604020202020204" pitchFamily="34" charset="0"/>
              <a:buChar char="•"/>
            </a:pPr>
            <a:r>
              <a:rPr lang="en-GB" sz="2200" dirty="0">
                <a:ea typeface="Verdana" panose="020B0604030504040204" pitchFamily="34" charset="0"/>
                <a:cs typeface="Arial" panose="020B0604020202020204" pitchFamily="34" charset="0"/>
              </a:rPr>
              <a:t>Prosecutors/Investigating Judges</a:t>
            </a:r>
          </a:p>
          <a:p>
            <a:pPr marL="342900" indent="-342900">
              <a:spcAft>
                <a:spcPts val="0"/>
              </a:spcAft>
              <a:buFont typeface="Arial" panose="020B0604020202020204" pitchFamily="34" charset="0"/>
              <a:buChar char="•"/>
            </a:pPr>
            <a:r>
              <a:rPr lang="en-GB" sz="2200" dirty="0">
                <a:ea typeface="Verdana" panose="020B0604030504040204" pitchFamily="34" charset="0"/>
                <a:cs typeface="Arial" panose="020B0604020202020204" pitchFamily="34" charset="0"/>
              </a:rPr>
              <a:t>National Security</a:t>
            </a:r>
          </a:p>
          <a:p>
            <a:pPr marL="342900" indent="-342900">
              <a:spcAft>
                <a:spcPts val="0"/>
              </a:spcAft>
              <a:buFont typeface="Arial" panose="020B0604020202020204" pitchFamily="34" charset="0"/>
              <a:buChar char="•"/>
            </a:pPr>
            <a:r>
              <a:rPr lang="en-GB" sz="2200" dirty="0">
                <a:ea typeface="Verdana" panose="020B0604030504040204" pitchFamily="34" charset="0"/>
                <a:cs typeface="Arial" panose="020B0604020202020204" pitchFamily="34" charset="0"/>
              </a:rPr>
              <a:t>Forensic service</a:t>
            </a:r>
          </a:p>
          <a:p>
            <a:pPr marL="342900" indent="-342900">
              <a:spcAft>
                <a:spcPts val="0"/>
              </a:spcAft>
              <a:buFont typeface="Arial" panose="020B0604020202020204" pitchFamily="34" charset="0"/>
              <a:buChar char="•"/>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en-GB" sz="2200" b="1" dirty="0">
                <a:ea typeface="Verdana" panose="020B0604030504040204" pitchFamily="34" charset="0"/>
                <a:cs typeface="Arial" panose="020B0604020202020204" pitchFamily="34" charset="0"/>
              </a:rPr>
              <a:t>What is the situation in your country?</a:t>
            </a:r>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233327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50199" y="1040990"/>
            <a:ext cx="3791244" cy="4924425"/>
          </a:xfrm>
          <a:prstGeom prst="rect">
            <a:avLst/>
          </a:prstGeom>
        </p:spPr>
        <p:txBody>
          <a:bodyPr wrap="square">
            <a:spAutoFit/>
          </a:bodyPr>
          <a:lstStyle/>
          <a:p>
            <a:pPr marL="342900" indent="-342900" eaLnBrk="1" hangingPunct="1">
              <a:buFont typeface="Wingdings" pitchFamily="2" charset="2"/>
              <a:buChar char="Ø"/>
            </a:pPr>
            <a:r>
              <a:rPr lang="en-GB" sz="2200" b="1" dirty="0"/>
              <a:t>Part One</a:t>
            </a:r>
          </a:p>
          <a:p>
            <a:pPr marL="342900" indent="-342900" eaLnBrk="1" hangingPunct="1">
              <a:buFont typeface="Wingdings" pitchFamily="2" charset="2"/>
              <a:buChar char="ü"/>
            </a:pPr>
            <a:r>
              <a:rPr lang="en-GB" sz="2200" i="1" dirty="0"/>
              <a:t>Common types of the electronic evidence in MLA</a:t>
            </a:r>
          </a:p>
          <a:p>
            <a:pPr marL="0" indent="0" eaLnBrk="1" hangingPunct="1">
              <a:buNone/>
            </a:pPr>
            <a:endParaRPr lang="en-GB" sz="2200" dirty="0"/>
          </a:p>
          <a:p>
            <a:pPr marL="342900" indent="-342900" eaLnBrk="1" hangingPunct="1">
              <a:buFont typeface="Wingdings" pitchFamily="2" charset="2"/>
              <a:buChar char="Ø"/>
            </a:pPr>
            <a:r>
              <a:rPr lang="en-GB" sz="2200" b="1" dirty="0"/>
              <a:t>Part Two</a:t>
            </a:r>
          </a:p>
          <a:p>
            <a:pPr marL="342900" indent="-342900" eaLnBrk="1" hangingPunct="1">
              <a:buFont typeface="Wingdings" pitchFamily="2" charset="2"/>
              <a:buChar char="ü"/>
            </a:pPr>
            <a:r>
              <a:rPr lang="en-GB" sz="2200" i="1" dirty="0"/>
              <a:t>Competent Authorities Proceedings - Central and Executing</a:t>
            </a:r>
          </a:p>
          <a:p>
            <a:pPr marL="0" indent="0" eaLnBrk="1" hangingPunct="1">
              <a:buNone/>
            </a:pPr>
            <a:endParaRPr lang="en-GB" sz="2200" dirty="0"/>
          </a:p>
          <a:p>
            <a:pPr marL="342900" indent="-342900" eaLnBrk="1" hangingPunct="1">
              <a:buFont typeface="Wingdings" pitchFamily="2" charset="2"/>
              <a:buChar char="Ø"/>
            </a:pPr>
            <a:r>
              <a:rPr lang="en-GB" sz="2200" b="1" dirty="0"/>
              <a:t>Part Three</a:t>
            </a:r>
          </a:p>
          <a:p>
            <a:pPr marL="342900" indent="-342900">
              <a:buFont typeface="Wingdings" pitchFamily="2" charset="2"/>
              <a:buChar char="ü"/>
            </a:pPr>
            <a:r>
              <a:rPr lang="en-GB" sz="2200" i="1" dirty="0">
                <a:ea typeface="ＭＳ Ｐゴシック" charset="0"/>
                <a:cs typeface="ＭＳ Ｐゴシック" charset="0"/>
              </a:rPr>
              <a:t>Practical Overview of Mutual Legal Assistance Proceedings</a:t>
            </a:r>
            <a:endParaRPr lang="en-GB" sz="22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732127" y="1040990"/>
            <a:ext cx="4572000" cy="2123658"/>
          </a:xfrm>
          <a:prstGeom prst="rect">
            <a:avLst/>
          </a:prstGeom>
        </p:spPr>
        <p:txBody>
          <a:bodyPr>
            <a:spAutoFit/>
          </a:bodyPr>
          <a:lstStyle/>
          <a:p>
            <a:pPr marL="342900" indent="-342900" eaLnBrk="1" hangingPunct="1">
              <a:buFont typeface="Wingdings" pitchFamily="2" charset="2"/>
              <a:buChar char="Ø"/>
            </a:pPr>
            <a:r>
              <a:rPr lang="en-GB" sz="2200" b="1" dirty="0"/>
              <a:t>Part Four</a:t>
            </a:r>
          </a:p>
          <a:p>
            <a:pPr marL="342900" indent="-342900">
              <a:buFont typeface="Wingdings" pitchFamily="2" charset="2"/>
              <a:buChar char="ü"/>
            </a:pPr>
            <a:r>
              <a:rPr lang="en-GB" sz="2200" i="1" dirty="0"/>
              <a:t>Case Study</a:t>
            </a:r>
          </a:p>
          <a:p>
            <a:pPr marL="342900" indent="-342900">
              <a:buFont typeface="Wingdings" pitchFamily="2" charset="2"/>
              <a:buChar char="Ø"/>
            </a:pPr>
            <a:endParaRPr lang="en-GB" sz="2200" b="1" dirty="0"/>
          </a:p>
          <a:p>
            <a:pPr marL="342900" indent="-342900">
              <a:buFont typeface="Wingdings" pitchFamily="2" charset="2"/>
              <a:buChar char="Ø"/>
            </a:pPr>
            <a:r>
              <a:rPr lang="en-GB" sz="2200" b="1" dirty="0"/>
              <a:t>Part Five</a:t>
            </a:r>
          </a:p>
          <a:p>
            <a:pPr marL="342900" indent="-342900">
              <a:buFont typeface="Wingdings" pitchFamily="2" charset="2"/>
              <a:buChar char="ü"/>
            </a:pPr>
            <a:r>
              <a:rPr lang="en-GB" sz="2200" i="1" dirty="0"/>
              <a:t>Summary</a:t>
            </a:r>
          </a:p>
          <a:p>
            <a:pPr marL="0" indent="0" eaLnBrk="1" hangingPunct="1">
              <a:buNone/>
            </a:pPr>
            <a:endParaRPr lang="en-GB" sz="2200" dirty="0"/>
          </a:p>
        </p:txBody>
      </p:sp>
      <p:pic>
        <p:nvPicPr>
          <p:cNvPr id="7" name="Picture 6" descr="A picture containing keyboard&#10;&#10;Description automatically generated">
            <a:extLst>
              <a:ext uri="{FF2B5EF4-FFF2-40B4-BE49-F238E27FC236}">
                <a16:creationId xmlns:a16="http://schemas.microsoft.com/office/drawing/2014/main" id="{455AF801-88F3-47B2-A204-6A319231F35D}"/>
              </a:ext>
            </a:extLst>
          </p:cNvPr>
          <p:cNvPicPr>
            <a:picLocks noChangeAspect="1"/>
          </p:cNvPicPr>
          <p:nvPr/>
        </p:nvPicPr>
        <p:blipFill>
          <a:blip r:embed="rId4"/>
          <a:stretch>
            <a:fillRect/>
          </a:stretch>
        </p:blipFill>
        <p:spPr>
          <a:xfrm>
            <a:off x="5002559" y="3429000"/>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1121399"/>
            <a:ext cx="4086922" cy="3708708"/>
          </a:xfrm>
          <a:prstGeom prst="rect">
            <a:avLst/>
          </a:prstGeom>
        </p:spPr>
        <p:txBody>
          <a:bodyPr wrap="square">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Ministry (Department) of Justice usually has</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ü"/>
            </a:pPr>
            <a:r>
              <a:rPr lang="en-GB" sz="2100" i="1" dirty="0">
                <a:ea typeface="Verdana" panose="020B0604030504040204" pitchFamily="34" charset="0"/>
                <a:cs typeface="Arial" panose="020B0604020202020204" pitchFamily="34" charset="0"/>
              </a:rPr>
              <a:t>knowledge who is responsible for what</a:t>
            </a:r>
          </a:p>
          <a:p>
            <a:pPr marL="342900" indent="-342900">
              <a:spcAft>
                <a:spcPts val="0"/>
              </a:spcAft>
              <a:buFont typeface="Wingdings" pitchFamily="2" charset="2"/>
              <a:buChar char="ü"/>
            </a:pPr>
            <a:r>
              <a:rPr lang="en-GB" sz="2100" i="1" dirty="0">
                <a:ea typeface="Verdana" panose="020B0604030504040204" pitchFamily="34" charset="0"/>
                <a:cs typeface="Arial" panose="020B0604020202020204" pitchFamily="34" charset="0"/>
              </a:rPr>
              <a:t>lines of accountability</a:t>
            </a:r>
          </a:p>
          <a:p>
            <a:pPr marL="342900" indent="-342900">
              <a:spcAft>
                <a:spcPts val="0"/>
              </a:spcAft>
              <a:buFont typeface="Wingdings" pitchFamily="2" charset="2"/>
              <a:buChar char="ü"/>
            </a:pPr>
            <a:r>
              <a:rPr lang="en-GB" sz="2100" i="1" dirty="0">
                <a:ea typeface="Verdana" panose="020B0604030504040204" pitchFamily="34" charset="0"/>
                <a:cs typeface="Arial" panose="020B0604020202020204" pitchFamily="34" charset="0"/>
              </a:rPr>
              <a:t>authority to independently contact and communicate foreign Prosecution or Judiciary</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FFDF3139-FACA-474C-893F-ECC8DF28C0C6}"/>
              </a:ext>
            </a:extLst>
          </p:cNvPr>
          <p:cNvSpPr/>
          <p:nvPr/>
        </p:nvSpPr>
        <p:spPr>
          <a:xfrm>
            <a:off x="4572000" y="1108252"/>
            <a:ext cx="4436997" cy="5309146"/>
          </a:xfrm>
          <a:prstGeom prst="rect">
            <a:avLst/>
          </a:prstGeom>
        </p:spPr>
        <p:txBody>
          <a:bodyPr wrap="square">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Ministry (Department) of Justice usually has NOT</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en-GB" sz="2100" i="1" dirty="0">
                <a:ea typeface="Verdana" panose="020B0604030504040204" pitchFamily="34" charset="0"/>
                <a:cs typeface="Arial" panose="020B0604020202020204" pitchFamily="34" charset="0"/>
              </a:rPr>
              <a:t>Standard Operating Procedures</a:t>
            </a:r>
          </a:p>
          <a:p>
            <a:pPr marL="342900" indent="-342900">
              <a:spcAft>
                <a:spcPts val="0"/>
              </a:spcAft>
              <a:buFont typeface="Arial" panose="020B0604020202020204" pitchFamily="34" charset="0"/>
              <a:buChar char="•"/>
            </a:pPr>
            <a:r>
              <a:rPr lang="en-GB" sz="2100" i="1" dirty="0">
                <a:ea typeface="Verdana" panose="020B0604030504040204" pitchFamily="34" charset="0"/>
                <a:cs typeface="Arial" panose="020B0604020202020204" pitchFamily="34" charset="0"/>
              </a:rPr>
              <a:t>Fully trained staff (knowing who and how to ask; subject matter experts)</a:t>
            </a:r>
          </a:p>
          <a:p>
            <a:pPr marL="342900" indent="-342900">
              <a:spcAft>
                <a:spcPts val="0"/>
              </a:spcAft>
              <a:buFont typeface="Arial" panose="020B0604020202020204" pitchFamily="34" charset="0"/>
              <a:buChar char="•"/>
            </a:pPr>
            <a:r>
              <a:rPr lang="en-GB" sz="2100" i="1" dirty="0">
                <a:ea typeface="Verdana" panose="020B0604030504040204" pitchFamily="34" charset="0"/>
                <a:cs typeface="Arial" panose="020B0604020202020204" pitchFamily="34" charset="0"/>
              </a:rPr>
              <a:t>24/7 staffing and capacity</a:t>
            </a:r>
          </a:p>
          <a:p>
            <a:pPr marL="342900" indent="-342900">
              <a:spcAft>
                <a:spcPts val="0"/>
              </a:spcAft>
              <a:buFont typeface="Arial" panose="020B0604020202020204" pitchFamily="34" charset="0"/>
              <a:buChar char="•"/>
            </a:pPr>
            <a:r>
              <a:rPr lang="en-GB" sz="2100" i="1" dirty="0">
                <a:ea typeface="Verdana" panose="020B0604030504040204" pitchFamily="34" charset="0"/>
                <a:cs typeface="Arial" panose="020B0604020202020204" pitchFamily="34" charset="0"/>
              </a:rPr>
              <a:t>service level agreements with all investigative agencies and service providers</a:t>
            </a:r>
          </a:p>
          <a:p>
            <a:pPr marL="342900" indent="-342900">
              <a:spcAft>
                <a:spcPts val="0"/>
              </a:spcAft>
              <a:buFont typeface="Arial" panose="020B0604020202020204" pitchFamily="34" charset="0"/>
              <a:buChar char="•"/>
            </a:pPr>
            <a:r>
              <a:rPr lang="en-GB" sz="2100" i="1" dirty="0">
                <a:ea typeface="Verdana" panose="020B0604030504040204" pitchFamily="34" charset="0"/>
                <a:cs typeface="Arial" panose="020B0604020202020204" pitchFamily="34" charset="0"/>
              </a:rPr>
              <a:t>24/7 communication and access to Prosecution and Courts</a:t>
            </a:r>
          </a:p>
          <a:p>
            <a:pPr marL="342900" indent="-342900">
              <a:spcAft>
                <a:spcPts val="0"/>
              </a:spcAft>
              <a:buFont typeface="Arial" panose="020B0604020202020204" pitchFamily="34" charset="0"/>
              <a:buChar char="•"/>
            </a:pPr>
            <a:r>
              <a:rPr lang="en-GB" sz="2100" i="1" dirty="0">
                <a:ea typeface="Verdana" panose="020B0604030504040204" pitchFamily="34" charset="0"/>
                <a:cs typeface="Arial" panose="020B0604020202020204" pitchFamily="34" charset="0"/>
              </a:rPr>
              <a:t>power to without prior consent or request acquire or exchange case evidence</a:t>
            </a:r>
          </a:p>
        </p:txBody>
      </p:sp>
    </p:spTree>
    <p:extLst>
      <p:ext uri="{BB962C8B-B14F-4D97-AF65-F5344CB8AC3E}">
        <p14:creationId xmlns:p14="http://schemas.microsoft.com/office/powerpoint/2010/main" val="2946799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1121399"/>
            <a:ext cx="4572000" cy="5847755"/>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Law Enforcement as Executing Authority usually has</a:t>
            </a:r>
            <a:r>
              <a:rPr lang="en-GB" sz="2200" dirty="0">
                <a:ea typeface="Times New Roman" panose="02020603050405020304" pitchFamily="18" charset="0"/>
                <a:cs typeface="Arial" panose="020B0604020202020204" pitchFamily="34" charset="0"/>
              </a:rPr>
              <a:t>:</a:t>
            </a: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Standard Operating Procedures</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Fully trained staff (knowing who and how to ask; subject matter experts)</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24/7 staffing and capacity</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knowledge who is responsible for what</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lines of accountability</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service level agreements with all investigative agencies and service providers</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24/7 communication and access to Prosecution and Courts</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FFDF3139-FACA-474C-893F-ECC8DF28C0C6}"/>
              </a:ext>
            </a:extLst>
          </p:cNvPr>
          <p:cNvSpPr/>
          <p:nvPr/>
        </p:nvSpPr>
        <p:spPr>
          <a:xfrm>
            <a:off x="4678706" y="1121399"/>
            <a:ext cx="4572000" cy="3477875"/>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Law Enforcement as Executing Authority usually has NOT</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en-GB" sz="2200" i="1" dirty="0">
                <a:ea typeface="Verdana" panose="020B0604030504040204" pitchFamily="34" charset="0"/>
                <a:cs typeface="Arial" panose="020B0604020202020204" pitchFamily="34" charset="0"/>
              </a:rPr>
              <a:t>authority to independently contact and communicate foreign Prosecution or Judiciary nor to without prior consent or request acquire or exchange case evidence</a:t>
            </a:r>
          </a:p>
        </p:txBody>
      </p:sp>
    </p:spTree>
    <p:extLst>
      <p:ext uri="{BB962C8B-B14F-4D97-AF65-F5344CB8AC3E}">
        <p14:creationId xmlns:p14="http://schemas.microsoft.com/office/powerpoint/2010/main" val="2379363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1121399"/>
            <a:ext cx="4572000" cy="5847755"/>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Prosecutor/Investigative Judge/Court usually has</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Standard Operating Procedures (Procedural Law)</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Fully trained staff (knowing who and how to ask; subject matter experts)</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24/7 staffing and capacity</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knowledge who is responsible for what</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lines of accountability</a:t>
            </a:r>
          </a:p>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competence to request with authority necessary action from all investigative agencies and service providers</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FFDF3139-FACA-474C-893F-ECC8DF28C0C6}"/>
              </a:ext>
            </a:extLst>
          </p:cNvPr>
          <p:cNvSpPr/>
          <p:nvPr/>
        </p:nvSpPr>
        <p:spPr>
          <a:xfrm>
            <a:off x="4678706" y="1121399"/>
            <a:ext cx="4572000" cy="4154984"/>
          </a:xfrm>
          <a:prstGeom prst="rect">
            <a:avLst/>
          </a:prstGeom>
        </p:spPr>
        <p:txBody>
          <a:bodyPr>
            <a:spAutoFit/>
          </a:bodyPr>
          <a:lstStyle/>
          <a:p>
            <a:pPr marL="342900" indent="-342900">
              <a:spcAft>
                <a:spcPts val="0"/>
              </a:spcAft>
              <a:buFont typeface="Wingdings" pitchFamily="2" charset="2"/>
              <a:buChar char="ü"/>
            </a:pPr>
            <a:r>
              <a:rPr lang="en-GB" sz="2200" i="1" dirty="0">
                <a:ea typeface="Verdana" panose="020B0604030504040204" pitchFamily="34" charset="0"/>
                <a:cs typeface="Arial" panose="020B0604020202020204" pitchFamily="34" charset="0"/>
              </a:rPr>
              <a:t>24/7 communication and access to Law Enforcement</a:t>
            </a:r>
            <a:endParaRPr lang="en-GB" sz="2200" b="1" i="1"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ü"/>
            </a:pPr>
            <a:r>
              <a:rPr lang="en-GB" sz="2200" b="1" i="1" dirty="0">
                <a:ea typeface="Verdana" panose="020B0604030504040204" pitchFamily="34" charset="0"/>
                <a:cs typeface="Arial" panose="020B0604020202020204" pitchFamily="34" charset="0"/>
              </a:rPr>
              <a:t>authority to independently contact and communicate foreign Prosecution or Judiciary and to acquire or exchange case evidence</a:t>
            </a:r>
          </a:p>
          <a:p>
            <a:pPr marL="342900" indent="-342900">
              <a:spcAft>
                <a:spcPts val="0"/>
              </a:spcAft>
              <a:buFont typeface="Arial" panose="020B0604020202020204" pitchFamily="34" charset="0"/>
              <a:buChar char="•"/>
            </a:pPr>
            <a:endParaRPr lang="en-GB" sz="2200" b="1" i="1"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Prosecutor/Investigative Judge/Court usually has NOT</a:t>
            </a:r>
            <a:r>
              <a:rPr lang="en-GB" sz="2200" dirty="0">
                <a:ea typeface="Times New Roman" panose="02020603050405020304" pitchFamily="18" charset="0"/>
                <a:cs typeface="Arial" panose="020B0604020202020204" pitchFamily="34" charset="0"/>
              </a:rPr>
              <a:t>:</a:t>
            </a:r>
          </a:p>
          <a:p>
            <a:pPr marL="342900" indent="-342900">
              <a:spcAft>
                <a:spcPts val="0"/>
              </a:spcAft>
              <a:buFont typeface="Arial" panose="020B0604020202020204" pitchFamily="34" charset="0"/>
              <a:buChar char="•"/>
            </a:pPr>
            <a:endParaRPr lang="en-GB" sz="2200"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en-GB" sz="2200" dirty="0">
                <a:ea typeface="Times New Roman" panose="02020603050405020304" pitchFamily="18" charset="0"/>
                <a:cs typeface="Arial" panose="020B0604020202020204" pitchFamily="34" charset="0"/>
              </a:rPr>
              <a:t>?</a:t>
            </a:r>
          </a:p>
        </p:txBody>
      </p:sp>
    </p:spTree>
    <p:extLst>
      <p:ext uri="{BB962C8B-B14F-4D97-AF65-F5344CB8AC3E}">
        <p14:creationId xmlns:p14="http://schemas.microsoft.com/office/powerpoint/2010/main" val="1712499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1121399"/>
            <a:ext cx="4557162" cy="5509200"/>
          </a:xfrm>
          <a:prstGeom prst="rect">
            <a:avLst/>
          </a:prstGeom>
        </p:spPr>
        <p:txBody>
          <a:bodyPr wrap="square">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Prosecutor/Investigative Judge/Court</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Times New Roman" panose="02020603050405020304" pitchFamily="18" charset="0"/>
              <a:cs typeface="Arial" panose="020B0604020202020204" pitchFamily="34" charset="0"/>
            </a:endParaRPr>
          </a:p>
          <a:p>
            <a:pPr marL="342900" indent="-342900">
              <a:spcAft>
                <a:spcPts val="0"/>
              </a:spcAft>
              <a:buFont typeface="Wingdings" pitchFamily="2" charset="2"/>
              <a:buChar char="ü"/>
            </a:pPr>
            <a:r>
              <a:rPr lang="en-GB" sz="2200" b="1" dirty="0"/>
              <a:t>Prosecutors/Investigative Judges, as criminal justice officials </a:t>
            </a:r>
            <a:r>
              <a:rPr lang="en-GB" sz="2200" dirty="0"/>
              <a:t>who, irrespective of different legal systems and traditions, are primarily responsible for conducting criminal proceedings and thus to acquire and present evidence</a:t>
            </a:r>
          </a:p>
          <a:p>
            <a:pPr marL="342900" indent="-342900">
              <a:spcAft>
                <a:spcPts val="0"/>
              </a:spcAft>
              <a:buFont typeface="Wingdings" pitchFamily="2" charset="2"/>
              <a:buChar char="ü"/>
            </a:pPr>
            <a:endParaRPr lang="en-GB" sz="2200" dirty="0"/>
          </a:p>
          <a:p>
            <a:pPr marL="342900" indent="-342900">
              <a:spcAft>
                <a:spcPts val="0"/>
              </a:spcAft>
              <a:buFont typeface="Wingdings" pitchFamily="2" charset="2"/>
              <a:buChar char="ü"/>
            </a:pPr>
            <a:r>
              <a:rPr lang="en-GB" sz="2200" b="1" dirty="0"/>
              <a:t>in many jurisdictions </a:t>
            </a:r>
            <a:r>
              <a:rPr lang="en-GB" sz="2200" dirty="0"/>
              <a:t>these authorities also have oversight role over conducting of criminal  investigations</a:t>
            </a:r>
          </a:p>
        </p:txBody>
      </p:sp>
      <p:sp>
        <p:nvSpPr>
          <p:cNvPr id="5" name="Rectangle 4">
            <a:extLst>
              <a:ext uri="{FF2B5EF4-FFF2-40B4-BE49-F238E27FC236}">
                <a16:creationId xmlns:a16="http://schemas.microsoft.com/office/drawing/2014/main" id="{FFDF3139-FACA-474C-893F-ECC8DF28C0C6}"/>
              </a:ext>
            </a:extLst>
          </p:cNvPr>
          <p:cNvSpPr/>
          <p:nvPr/>
        </p:nvSpPr>
        <p:spPr>
          <a:xfrm>
            <a:off x="4785412" y="1121399"/>
            <a:ext cx="4237044" cy="2462213"/>
          </a:xfrm>
          <a:prstGeom prst="rect">
            <a:avLst/>
          </a:prstGeom>
        </p:spPr>
        <p:txBody>
          <a:bodyPr wrap="square">
            <a:spAutoFit/>
          </a:bodyPr>
          <a:lstStyle/>
          <a:p>
            <a:pPr marL="342900" indent="-342900" algn="just">
              <a:spcAft>
                <a:spcPts val="0"/>
              </a:spcAft>
              <a:buFont typeface="Wingdings" pitchFamily="2" charset="2"/>
              <a:buChar char="ü"/>
            </a:pPr>
            <a:r>
              <a:rPr lang="en-GB" sz="2200" b="1" dirty="0"/>
              <a:t>quite often Prosecutors, Investigative Judges or Special Court Departments </a:t>
            </a:r>
            <a:r>
              <a:rPr lang="en-GB" sz="2200" dirty="0"/>
              <a:t>are designated for central executing  authorities dealing with mutual legal assistance requests in criminal cases</a:t>
            </a:r>
            <a:endParaRPr lang="en-GB" sz="2200"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91856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1121399"/>
            <a:ext cx="4572000" cy="5170646"/>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Prosecutor/Investigative Judge/Court</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lgn="just">
              <a:spcAft>
                <a:spcPts val="0"/>
              </a:spcAft>
              <a:buFont typeface="Wingdings" pitchFamily="2" charset="2"/>
              <a:buChar char="ü"/>
            </a:pPr>
            <a:r>
              <a:rPr lang="en-GB" sz="2200" i="1" dirty="0"/>
              <a:t>2014 T-CY Assessment report on the mutual legal assistance provisions of the Budapest Convention on Cybercrime, notes that States Parties should consider “</a:t>
            </a:r>
            <a:r>
              <a:rPr lang="en-GB" sz="2200" b="1" i="1" dirty="0"/>
              <a:t>to establish, where feasible, contact points in prosecution offices to permit a more direct role in mutual legal assistance and a quicker response to requests</a:t>
            </a:r>
            <a:r>
              <a:rPr lang="en-GB" sz="2200" i="1" dirty="0"/>
              <a:t>”.</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pic>
        <p:nvPicPr>
          <p:cNvPr id="6" name="Picture 5" descr="A group of people in a room&#10;&#10;Description automatically generated">
            <a:extLst>
              <a:ext uri="{FF2B5EF4-FFF2-40B4-BE49-F238E27FC236}">
                <a16:creationId xmlns:a16="http://schemas.microsoft.com/office/drawing/2014/main" id="{C435C33F-9E8F-4B61-BB52-85E8587440B7}"/>
              </a:ext>
            </a:extLst>
          </p:cNvPr>
          <p:cNvPicPr>
            <a:picLocks noChangeAspect="1"/>
          </p:cNvPicPr>
          <p:nvPr/>
        </p:nvPicPr>
        <p:blipFill>
          <a:blip r:embed="rId4"/>
          <a:stretch>
            <a:fillRect/>
          </a:stretch>
        </p:blipFill>
        <p:spPr>
          <a:xfrm>
            <a:off x="5349764" y="3047345"/>
            <a:ext cx="3523265" cy="1352714"/>
          </a:xfrm>
          <a:prstGeom prst="rect">
            <a:avLst/>
          </a:prstGeom>
        </p:spPr>
      </p:pic>
    </p:spTree>
    <p:extLst>
      <p:ext uri="{BB962C8B-B14F-4D97-AF65-F5344CB8AC3E}">
        <p14:creationId xmlns:p14="http://schemas.microsoft.com/office/powerpoint/2010/main" val="41418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5" name="Diagram 4">
            <a:extLst>
              <a:ext uri="{FF2B5EF4-FFF2-40B4-BE49-F238E27FC236}">
                <a16:creationId xmlns:a16="http://schemas.microsoft.com/office/drawing/2014/main" id="{3F8472A9-1742-4150-8D1B-FC3B3B72FEFD}"/>
              </a:ext>
            </a:extLst>
          </p:cNvPr>
          <p:cNvGraphicFramePr/>
          <p:nvPr>
            <p:extLst>
              <p:ext uri="{D42A27DB-BD31-4B8C-83A1-F6EECF244321}">
                <p14:modId xmlns:p14="http://schemas.microsoft.com/office/powerpoint/2010/main" val="3065006395"/>
              </p:ext>
            </p:extLst>
          </p:nvPr>
        </p:nvGraphicFramePr>
        <p:xfrm>
          <a:off x="655332" y="865407"/>
          <a:ext cx="7833335" cy="55822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5774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graphicEl>
                                              <a:dgm id="{8E69E85C-938C-4ED1-9ABD-8A0A2496C4D9}"/>
                                            </p:graphicEl>
                                          </p:spTgt>
                                        </p:tgtEl>
                                        <p:attrNameLst>
                                          <p:attrName>style.visibility</p:attrName>
                                        </p:attrNameLst>
                                      </p:cBhvr>
                                      <p:to>
                                        <p:strVal val="visible"/>
                                      </p:to>
                                    </p:set>
                                    <p:anim calcmode="lin" valueType="num">
                                      <p:cBhvr additive="base">
                                        <p:cTn id="7" dur="500" fill="hold"/>
                                        <p:tgtEl>
                                          <p:spTgt spid="5">
                                            <p:graphicEl>
                                              <a:dgm id="{8E69E85C-938C-4ED1-9ABD-8A0A2496C4D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8E69E85C-938C-4ED1-9ABD-8A0A2496C4D9}"/>
                                            </p:graphic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graphicEl>
                                              <a:dgm id="{D12E1021-53A6-485E-9233-4EDE67BEC917}"/>
                                            </p:graphicEl>
                                          </p:spTgt>
                                        </p:tgtEl>
                                        <p:attrNameLst>
                                          <p:attrName>style.visibility</p:attrName>
                                        </p:attrNameLst>
                                      </p:cBhvr>
                                      <p:to>
                                        <p:strVal val="visible"/>
                                      </p:to>
                                    </p:set>
                                    <p:anim calcmode="lin" valueType="num">
                                      <p:cBhvr additive="base">
                                        <p:cTn id="12" dur="500" fill="hold"/>
                                        <p:tgtEl>
                                          <p:spTgt spid="5">
                                            <p:graphicEl>
                                              <a:dgm id="{D12E1021-53A6-485E-9233-4EDE67BEC917}"/>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graphicEl>
                                              <a:dgm id="{D12E1021-53A6-485E-9233-4EDE67BEC917}"/>
                                            </p:graphic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graphicEl>
                                              <a:dgm id="{5D1F438F-1B8F-4D2A-A343-2D8B40A9494D}"/>
                                            </p:graphicEl>
                                          </p:spTgt>
                                        </p:tgtEl>
                                        <p:attrNameLst>
                                          <p:attrName>style.visibility</p:attrName>
                                        </p:attrNameLst>
                                      </p:cBhvr>
                                      <p:to>
                                        <p:strVal val="visible"/>
                                      </p:to>
                                    </p:set>
                                    <p:anim calcmode="lin" valueType="num">
                                      <p:cBhvr additive="base">
                                        <p:cTn id="17" dur="500" fill="hold"/>
                                        <p:tgtEl>
                                          <p:spTgt spid="5">
                                            <p:graphicEl>
                                              <a:dgm id="{5D1F438F-1B8F-4D2A-A343-2D8B40A9494D}"/>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5D1F438F-1B8F-4D2A-A343-2D8B40A9494D}"/>
                                            </p:graphic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graphicEl>
                                              <a:dgm id="{3778DF30-23E2-4C7D-A959-3BE0EC75CBBD}"/>
                                            </p:graphicEl>
                                          </p:spTgt>
                                        </p:tgtEl>
                                        <p:attrNameLst>
                                          <p:attrName>style.visibility</p:attrName>
                                        </p:attrNameLst>
                                      </p:cBhvr>
                                      <p:to>
                                        <p:strVal val="visible"/>
                                      </p:to>
                                    </p:set>
                                    <p:anim calcmode="lin" valueType="num">
                                      <p:cBhvr additive="base">
                                        <p:cTn id="22" dur="500" fill="hold"/>
                                        <p:tgtEl>
                                          <p:spTgt spid="5">
                                            <p:graphicEl>
                                              <a:dgm id="{3778DF30-23E2-4C7D-A959-3BE0EC75CBBD}"/>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graphicEl>
                                              <a:dgm id="{3778DF30-23E2-4C7D-A959-3BE0EC75CBBD}"/>
                                            </p:graphic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5">
                                            <p:graphicEl>
                                              <a:dgm id="{6963355E-90FB-4F2F-8A04-33DF3325C0FF}"/>
                                            </p:graphicEl>
                                          </p:spTgt>
                                        </p:tgtEl>
                                        <p:attrNameLst>
                                          <p:attrName>style.visibility</p:attrName>
                                        </p:attrNameLst>
                                      </p:cBhvr>
                                      <p:to>
                                        <p:strVal val="visible"/>
                                      </p:to>
                                    </p:set>
                                    <p:anim calcmode="lin" valueType="num">
                                      <p:cBhvr additive="base">
                                        <p:cTn id="27" dur="500" fill="hold"/>
                                        <p:tgtEl>
                                          <p:spTgt spid="5">
                                            <p:graphicEl>
                                              <a:dgm id="{6963355E-90FB-4F2F-8A04-33DF3325C0FF}"/>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6963355E-90FB-4F2F-8A04-33DF3325C0FF}"/>
                                            </p:graphic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
                                            <p:graphicEl>
                                              <a:dgm id="{F950A281-5A65-4A2C-946C-1B2B20A221D8}"/>
                                            </p:graphicEl>
                                          </p:spTgt>
                                        </p:tgtEl>
                                        <p:attrNameLst>
                                          <p:attrName>style.visibility</p:attrName>
                                        </p:attrNameLst>
                                      </p:cBhvr>
                                      <p:to>
                                        <p:strVal val="visible"/>
                                      </p:to>
                                    </p:set>
                                    <p:anim calcmode="lin" valueType="num">
                                      <p:cBhvr additive="base">
                                        <p:cTn id="32" dur="500" fill="hold"/>
                                        <p:tgtEl>
                                          <p:spTgt spid="5">
                                            <p:graphicEl>
                                              <a:dgm id="{F950A281-5A65-4A2C-946C-1B2B20A221D8}"/>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graphicEl>
                                              <a:dgm id="{F950A281-5A65-4A2C-946C-1B2B20A221D8}"/>
                                            </p:graphic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5">
                                            <p:graphicEl>
                                              <a:dgm id="{DD254159-A8A1-4609-AFBB-38BCC8794B5D}"/>
                                            </p:graphicEl>
                                          </p:spTgt>
                                        </p:tgtEl>
                                        <p:attrNameLst>
                                          <p:attrName>style.visibility</p:attrName>
                                        </p:attrNameLst>
                                      </p:cBhvr>
                                      <p:to>
                                        <p:strVal val="visible"/>
                                      </p:to>
                                    </p:set>
                                    <p:anim calcmode="lin" valueType="num">
                                      <p:cBhvr additive="base">
                                        <p:cTn id="37" dur="500" fill="hold"/>
                                        <p:tgtEl>
                                          <p:spTgt spid="5">
                                            <p:graphicEl>
                                              <a:dgm id="{DD254159-A8A1-4609-AFBB-38BCC8794B5D}"/>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DD254159-A8A1-4609-AFBB-38BCC8794B5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921588"/>
            <a:ext cx="4572000" cy="6309420"/>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Whichever system is in place, following should be strongly recommended as a minimum</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ü"/>
            </a:pPr>
            <a:r>
              <a:rPr lang="en-GB" sz="2100" b="1" dirty="0"/>
              <a:t>trained and equipped personnel </a:t>
            </a:r>
            <a:r>
              <a:rPr lang="en-GB" sz="2100" dirty="0"/>
              <a:t>should be available 24/7 to facilitate the operative work and conduct or support mutual legal assistance (MLA) activities</a:t>
            </a:r>
          </a:p>
          <a:p>
            <a:pPr marL="342900" indent="-342900">
              <a:spcAft>
                <a:spcPts val="0"/>
              </a:spcAft>
              <a:buFont typeface="Wingdings" pitchFamily="2" charset="2"/>
              <a:buChar char="ü"/>
            </a:pPr>
            <a:r>
              <a:rPr lang="en-GB" sz="2100" b="1" dirty="0"/>
              <a:t>advanced experience </a:t>
            </a:r>
            <a:r>
              <a:rPr lang="en-GB" sz="2100" dirty="0"/>
              <a:t>of the personnel in criminal investigations to keep awareness of the context</a:t>
            </a:r>
          </a:p>
          <a:p>
            <a:pPr marL="342900" indent="-342900">
              <a:spcAft>
                <a:spcPts val="0"/>
              </a:spcAft>
              <a:buFont typeface="Wingdings" pitchFamily="2" charset="2"/>
              <a:buChar char="ü"/>
            </a:pPr>
            <a:r>
              <a:rPr lang="en-GB" sz="2100" b="1" dirty="0"/>
              <a:t>strong information technology/digital </a:t>
            </a:r>
            <a:r>
              <a:rPr lang="en-GB" sz="2100" dirty="0"/>
              <a:t>forensics background to execute requests where necessary</a:t>
            </a:r>
          </a:p>
          <a:p>
            <a:pPr marL="342900" indent="-342900">
              <a:spcAft>
                <a:spcPts val="0"/>
              </a:spcAft>
              <a:buFont typeface="Wingdings" pitchFamily="2" charset="2"/>
              <a:buChar char="ü"/>
            </a:pPr>
            <a:endParaRPr lang="en-GB" sz="2200" dirty="0"/>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672870" y="989546"/>
            <a:ext cx="4572000" cy="4955203"/>
          </a:xfrm>
          <a:prstGeom prst="rect">
            <a:avLst/>
          </a:prstGeom>
        </p:spPr>
        <p:txBody>
          <a:bodyPr>
            <a:spAutoFit/>
          </a:bodyPr>
          <a:lstStyle/>
          <a:p>
            <a:pPr marL="342900" indent="-342900">
              <a:buFont typeface="Wingdings" pitchFamily="2" charset="2"/>
              <a:buChar char="ü"/>
            </a:pPr>
            <a:r>
              <a:rPr lang="en-GB" sz="2100" b="1" dirty="0"/>
              <a:t>strong knowledge of the MLA </a:t>
            </a:r>
            <a:r>
              <a:rPr lang="en-GB" sz="2100" dirty="0"/>
              <a:t>legal framework and procedures</a:t>
            </a:r>
          </a:p>
          <a:p>
            <a:pPr marL="342900" indent="-342900">
              <a:buFont typeface="Wingdings" pitchFamily="2" charset="2"/>
              <a:buChar char="ü"/>
            </a:pPr>
            <a:r>
              <a:rPr lang="en-GB" sz="2100" b="1" dirty="0"/>
              <a:t>competence and possibility to</a:t>
            </a:r>
            <a:r>
              <a:rPr lang="en-GB" sz="2100" dirty="0"/>
              <a:t>:</a:t>
            </a:r>
          </a:p>
          <a:p>
            <a:pPr marL="342900" indent="-342900">
              <a:buFont typeface="Arial" panose="020B0604020202020204" pitchFamily="34" charset="0"/>
              <a:buChar char="•"/>
            </a:pPr>
            <a:r>
              <a:rPr lang="en-GB" sz="2100" b="1" dirty="0"/>
              <a:t>immediately assist </a:t>
            </a:r>
            <a:r>
              <a:rPr lang="en-GB" sz="2100" dirty="0"/>
              <a:t>in investigations or trial proceedings concerning criminal offences related to computer systems and data</a:t>
            </a:r>
            <a:endParaRPr lang="en-US" sz="2100" dirty="0"/>
          </a:p>
          <a:p>
            <a:pPr marL="342900" indent="-342900">
              <a:buFont typeface="Arial" panose="020B0604020202020204" pitchFamily="34" charset="0"/>
              <a:buChar char="•"/>
            </a:pPr>
            <a:r>
              <a:rPr lang="en-GB" sz="2100" b="1" dirty="0"/>
              <a:t>collect evidence </a:t>
            </a:r>
            <a:r>
              <a:rPr lang="en-GB" sz="2100" dirty="0"/>
              <a:t>in electronic form about criminal offence</a:t>
            </a:r>
          </a:p>
          <a:p>
            <a:pPr marL="342900" indent="-342900">
              <a:buFont typeface="Arial" panose="020B0604020202020204" pitchFamily="34" charset="0"/>
              <a:buChar char="•"/>
            </a:pPr>
            <a:r>
              <a:rPr lang="en-GB" sz="2100" b="1" dirty="0"/>
              <a:t>exchange electronic evidence </a:t>
            </a:r>
            <a:r>
              <a:rPr lang="en-GB" sz="2100" dirty="0"/>
              <a:t>without further due with requesting country competent authority</a:t>
            </a:r>
            <a:endParaRPr lang="en-US" sz="2100" dirty="0"/>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val="1110829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777101574"/>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902944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263031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Utilizing Electronic Evidence Acquisition Thru International Cooperation Mechanisms </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Practical Overview of Mutual Legal Assistance Proceedings</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2335560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044000"/>
            <a:ext cx="4572000" cy="5509200"/>
          </a:xfrm>
          <a:prstGeom prst="rect">
            <a:avLst/>
          </a:prstGeom>
        </p:spPr>
        <p:txBody>
          <a:bodyPr>
            <a:spAutoFit/>
          </a:bodyPr>
          <a:lstStyle/>
          <a:p>
            <a:pPr marL="342900" lvl="2" indent="-342900">
              <a:buFont typeface="Wingdings" pitchFamily="2" charset="2"/>
              <a:buChar char="ü"/>
            </a:pPr>
            <a:r>
              <a:rPr lang="en-GB" sz="2200" i="1" dirty="0"/>
              <a:t>to refresh and expand knowledge about types of electronic evidence typical for Mutual Legal Assistance requests and exchange</a:t>
            </a:r>
          </a:p>
          <a:p>
            <a:pPr marL="342900" lvl="2" indent="-342900">
              <a:buFont typeface="Wingdings" pitchFamily="2" charset="2"/>
              <a:buChar char="ü"/>
            </a:pPr>
            <a:r>
              <a:rPr lang="en-GB" sz="2200" i="1" dirty="0"/>
              <a:t>to expand knowledge about types of the authorities competent to participate in Mutual Legal Assistance</a:t>
            </a:r>
          </a:p>
          <a:p>
            <a:pPr marL="342900" lvl="2" indent="-342900">
              <a:buFont typeface="Wingdings" pitchFamily="2" charset="2"/>
              <a:buChar char="ü"/>
            </a:pPr>
            <a:r>
              <a:rPr lang="en-GB" sz="2200" i="1" dirty="0"/>
              <a:t>to understand difference between MLA Central Authority and Executing Authority and hybrid systems</a:t>
            </a:r>
          </a:p>
          <a:p>
            <a:pPr marL="342900" lvl="2" indent="-342900">
              <a:buFont typeface="Wingdings" pitchFamily="2" charset="2"/>
              <a:buChar char="ü"/>
            </a:pPr>
            <a:r>
              <a:rPr lang="en-GB" sz="2200" i="1" dirty="0"/>
              <a:t>to understand what are MLA procedural competencies for different authorities </a:t>
            </a:r>
          </a:p>
        </p:txBody>
      </p:sp>
      <p:sp>
        <p:nvSpPr>
          <p:cNvPr id="8" name="Rectangle 7">
            <a:extLst>
              <a:ext uri="{FF2B5EF4-FFF2-40B4-BE49-F238E27FC236}">
                <a16:creationId xmlns:a16="http://schemas.microsoft.com/office/drawing/2014/main" id="{318C602D-ED60-F847-ABCD-A03310105151}"/>
              </a:ext>
            </a:extLst>
          </p:cNvPr>
          <p:cNvSpPr/>
          <p:nvPr/>
        </p:nvSpPr>
        <p:spPr>
          <a:xfrm>
            <a:off x="4694525" y="1090708"/>
            <a:ext cx="4327931" cy="5170646"/>
          </a:xfrm>
          <a:prstGeom prst="rect">
            <a:avLst/>
          </a:prstGeom>
        </p:spPr>
        <p:txBody>
          <a:bodyPr wrap="square">
            <a:spAutoFit/>
          </a:bodyPr>
          <a:lstStyle/>
          <a:p>
            <a:pPr marL="342900" lvl="2" indent="-342900">
              <a:buFont typeface="Wingdings" pitchFamily="2" charset="2"/>
              <a:buChar char="ü"/>
            </a:pPr>
            <a:r>
              <a:rPr lang="en-GB" sz="2200" i="1" dirty="0"/>
              <a:t>to learn about possible steps and variations of steps undertaken during MLA proceeding by different competent authorities</a:t>
            </a:r>
          </a:p>
          <a:p>
            <a:pPr marL="342900" lvl="2" indent="-342900">
              <a:buFont typeface="Wingdings" pitchFamily="2" charset="2"/>
              <a:buChar char="ü"/>
            </a:pPr>
            <a:r>
              <a:rPr lang="en-GB" sz="2200" i="1" dirty="0"/>
              <a:t>to actively participate in case study analysis by applying previously adopted knowledge and skills</a:t>
            </a:r>
          </a:p>
          <a:p>
            <a:pPr marL="342900" lvl="2" indent="-342900">
              <a:buFont typeface="Wingdings" pitchFamily="2" charset="2"/>
              <a:buChar char="ü"/>
            </a:pPr>
            <a:r>
              <a:rPr lang="en-GB" sz="2200" i="1" dirty="0"/>
              <a:t>to have improvement on overall knowledge of Mutual Legal Assistance regarding electronic evidence acquisition proceedings</a:t>
            </a:r>
          </a:p>
          <a:p>
            <a:pPr marL="342900" lvl="2" indent="-342900">
              <a:buFont typeface="Wingdings" pitchFamily="2" charset="2"/>
              <a:buChar char="ü"/>
            </a:pPr>
            <a:endParaRPr lang="en-GB" sz="2200"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1399"/>
            <a:ext cx="4572000" cy="4832092"/>
          </a:xfrm>
          <a:prstGeom prst="rect">
            <a:avLst/>
          </a:prstGeom>
        </p:spPr>
        <p:txBody>
          <a:bodyPr>
            <a:spAutoFit/>
          </a:bodyPr>
          <a:lstStyle/>
          <a:p>
            <a:pPr marL="342900" indent="-342900">
              <a:spcAft>
                <a:spcPts val="0"/>
              </a:spcAft>
              <a:buFont typeface="Wingdings" pitchFamily="2" charset="2"/>
              <a:buChar char="Ø"/>
            </a:pPr>
            <a:r>
              <a:rPr lang="en-GB" sz="2200" b="1" dirty="0">
                <a:cs typeface="Arial" panose="020B0604020202020204" pitchFamily="34" charset="0"/>
              </a:rPr>
              <a:t>Precondition: </a:t>
            </a:r>
            <a:r>
              <a:rPr lang="en-GB" sz="2200" i="1" dirty="0">
                <a:cs typeface="Arial" panose="020B0604020202020204" pitchFamily="34" charset="0"/>
              </a:rPr>
              <a:t>criminal act has been perpetrated and it includes international element</a:t>
            </a:r>
          </a:p>
          <a:p>
            <a:pPr marL="342900" indent="-342900">
              <a:spcAft>
                <a:spcPts val="0"/>
              </a:spcAft>
              <a:buFont typeface="Wingdings" pitchFamily="2" charset="2"/>
              <a:buChar char="Ø"/>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1</a:t>
            </a:r>
            <a:r>
              <a:rPr lang="en-GB" sz="2200" i="1" dirty="0">
                <a:cs typeface="Arial" panose="020B0604020202020204" pitchFamily="34" charset="0"/>
              </a:rPr>
              <a:t>: international element is recognized as substantive and/or procedural law related</a:t>
            </a:r>
          </a:p>
          <a:p>
            <a:pPr marL="342900" indent="-342900">
              <a:spcAft>
                <a:spcPts val="0"/>
              </a:spcAft>
              <a:buFont typeface="Wingdings" pitchFamily="2" charset="2"/>
              <a:buChar char="ü"/>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2</a:t>
            </a:r>
            <a:r>
              <a:rPr lang="en-GB" sz="2200" i="1" dirty="0">
                <a:cs typeface="Arial" panose="020B0604020202020204" pitchFamily="34" charset="0"/>
              </a:rPr>
              <a:t>: local competent and case conducting authority (LEA, Prosecution, Court) determines what set of the facts needs to be clarified or evidence collected</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590184" y="1121399"/>
            <a:ext cx="4572000" cy="5509200"/>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3</a:t>
            </a:r>
            <a:r>
              <a:rPr lang="en-GB" sz="2200" i="1" dirty="0">
                <a:cs typeface="Arial" panose="020B0604020202020204" pitchFamily="34" charset="0"/>
              </a:rPr>
              <a:t>: local authority decides which level of cooperation is needed: LEA information exchange level only (informal or formal) or evidence level is needed</a:t>
            </a:r>
            <a:endParaRPr lang="en-GB" sz="2200" i="1" dirty="0"/>
          </a:p>
          <a:p>
            <a:endParaRPr lang="en-US" sz="2200" b="1" dirty="0"/>
          </a:p>
          <a:p>
            <a:pPr marL="342900" indent="-342900">
              <a:buFont typeface="Wingdings" pitchFamily="2" charset="2"/>
              <a:buChar char="ü"/>
            </a:pPr>
            <a:r>
              <a:rPr lang="en-US" sz="2200" b="1" dirty="0"/>
              <a:t>Step 4</a:t>
            </a:r>
            <a:r>
              <a:rPr lang="en-US" sz="2200" dirty="0"/>
              <a:t>: </a:t>
            </a:r>
            <a:r>
              <a:rPr lang="en-US" sz="2200" i="1" dirty="0"/>
              <a:t>local authority following MLA legal framework commences assistance procedure:</a:t>
            </a:r>
          </a:p>
          <a:p>
            <a:pPr marL="342900" indent="-342900">
              <a:buFont typeface="Arial" panose="020B0604020202020204" pitchFamily="34" charset="0"/>
              <a:buChar char="•"/>
            </a:pPr>
            <a:r>
              <a:rPr lang="en-US" sz="2200" i="1" dirty="0"/>
              <a:t>if informal waits for results of the inquiry</a:t>
            </a:r>
          </a:p>
          <a:p>
            <a:pPr marL="342900" indent="-342900">
              <a:buFont typeface="Arial" panose="020B0604020202020204" pitchFamily="34" charset="0"/>
              <a:buChar char="•"/>
            </a:pPr>
            <a:r>
              <a:rPr lang="en-US" sz="2200" i="1" dirty="0"/>
              <a:t>if formal follows procedure provided by the legal system</a:t>
            </a:r>
            <a:endParaRPr lang="en-US" sz="2200" dirty="0"/>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val="6281867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2251" y="1138379"/>
            <a:ext cx="4572000" cy="5509200"/>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4, variation 1:</a:t>
            </a:r>
          </a:p>
          <a:p>
            <a:pPr marL="342900" indent="-342900">
              <a:spcAft>
                <a:spcPts val="0"/>
              </a:spcAft>
              <a:buFont typeface="Arial" panose="020B0604020202020204" pitchFamily="34" charset="0"/>
              <a:buChar char="•"/>
            </a:pPr>
            <a:r>
              <a:rPr lang="en-GB" sz="2200" i="1" dirty="0">
                <a:cs typeface="Arial" panose="020B0604020202020204" pitchFamily="34" charset="0"/>
              </a:rPr>
              <a:t>local police authority can directly contact foreign police or other authority or entity and request assistance through established ways and channels of the communication (bilateral, multilateral, compulsory, voluntarily)</a:t>
            </a:r>
          </a:p>
          <a:p>
            <a:pPr>
              <a:spcAft>
                <a:spcPts val="0"/>
              </a:spcAft>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4, variation 2</a:t>
            </a:r>
            <a:r>
              <a:rPr lang="en-GB" sz="2200" dirty="0">
                <a:cs typeface="Arial" panose="020B0604020202020204" pitchFamily="34" charset="0"/>
              </a:rPr>
              <a:t>:</a:t>
            </a:r>
            <a:endParaRPr lang="en-GB" sz="2200" i="1" dirty="0">
              <a:cs typeface="Arial" panose="020B0604020202020204" pitchFamily="34" charset="0"/>
            </a:endParaRPr>
          </a:p>
          <a:p>
            <a:pPr marL="342900" indent="-342900">
              <a:spcAft>
                <a:spcPts val="0"/>
              </a:spcAft>
              <a:buFont typeface="Arial" panose="020B0604020202020204" pitchFamily="34" charset="0"/>
              <a:buChar char="•"/>
            </a:pPr>
            <a:r>
              <a:rPr lang="en-GB" sz="2200" i="1" dirty="0">
                <a:cs typeface="Arial" panose="020B0604020202020204" pitchFamily="34" charset="0"/>
              </a:rPr>
              <a:t>local police authority can NOT directly contact foreign police or other authority – thus requests formal act by the Prosecution or Court</a:t>
            </a:r>
          </a:p>
        </p:txBody>
      </p:sp>
      <p:sp>
        <p:nvSpPr>
          <p:cNvPr id="5" name="Rectangle 4">
            <a:extLst>
              <a:ext uri="{FF2B5EF4-FFF2-40B4-BE49-F238E27FC236}">
                <a16:creationId xmlns:a16="http://schemas.microsoft.com/office/drawing/2014/main" id="{6F403814-7FF3-CA4C-8D90-DEA86A31516C}"/>
              </a:ext>
            </a:extLst>
          </p:cNvPr>
          <p:cNvSpPr/>
          <p:nvPr/>
        </p:nvSpPr>
        <p:spPr>
          <a:xfrm>
            <a:off x="4708107" y="1138379"/>
            <a:ext cx="4572000" cy="5847755"/>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4, variation 3</a:t>
            </a:r>
            <a:r>
              <a:rPr lang="en-GB" sz="2200" dirty="0">
                <a:cs typeface="Arial" panose="020B0604020202020204" pitchFamily="34" charset="0"/>
              </a:rPr>
              <a:t>:</a:t>
            </a:r>
          </a:p>
          <a:p>
            <a:pPr marL="342900" indent="-342900">
              <a:spcAft>
                <a:spcPts val="0"/>
              </a:spcAft>
              <a:buFont typeface="Arial" panose="020B0604020202020204" pitchFamily="34" charset="0"/>
              <a:buChar char="•"/>
            </a:pPr>
            <a:r>
              <a:rPr lang="en-GB" sz="2200" i="1" dirty="0">
                <a:cs typeface="Arial" panose="020B0604020202020204" pitchFamily="34" charset="0"/>
              </a:rPr>
              <a:t>local Prosecution or Court authority can directly request assistance on the base of the bilateral or multilateral treaty – </a:t>
            </a:r>
            <a:r>
              <a:rPr lang="en-GB" sz="2200" i="1" dirty="0" err="1">
                <a:cs typeface="Arial" panose="020B0604020202020204" pitchFamily="34" charset="0"/>
              </a:rPr>
              <a:t>MoJ</a:t>
            </a:r>
            <a:r>
              <a:rPr lang="en-GB" sz="2200" i="1" dirty="0">
                <a:cs typeface="Arial" panose="020B0604020202020204" pitchFamily="34" charset="0"/>
              </a:rPr>
              <a:t> is only notified about sending of the request</a:t>
            </a:r>
          </a:p>
          <a:p>
            <a:pPr marL="342900" indent="-342900">
              <a:spcAft>
                <a:spcPts val="0"/>
              </a:spcAft>
              <a:buFont typeface="Wingdings" pitchFamily="2" charset="2"/>
              <a:buChar char="ü"/>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4, variation 4</a:t>
            </a:r>
            <a:r>
              <a:rPr lang="en-GB" sz="2200" dirty="0">
                <a:cs typeface="Arial" panose="020B0604020202020204" pitchFamily="34" charset="0"/>
              </a:rPr>
              <a:t>:</a:t>
            </a:r>
          </a:p>
          <a:p>
            <a:pPr marL="342900" indent="-342900">
              <a:spcAft>
                <a:spcPts val="0"/>
              </a:spcAft>
              <a:buFont typeface="Arial" panose="020B0604020202020204" pitchFamily="34" charset="0"/>
              <a:buChar char="•"/>
            </a:pPr>
            <a:r>
              <a:rPr lang="en-GB" sz="2200" i="1" dirty="0">
                <a:cs typeface="Arial" panose="020B0604020202020204" pitchFamily="34" charset="0"/>
              </a:rPr>
              <a:t>local Prosecution or Court authority can NOT directly request assistance on the base of the bilateral or multilateral treaty – request is sent to </a:t>
            </a:r>
            <a:r>
              <a:rPr lang="en-GB" sz="2200" i="1" dirty="0" err="1">
                <a:cs typeface="Arial" panose="020B0604020202020204" pitchFamily="34" charset="0"/>
              </a:rPr>
              <a:t>MoJ</a:t>
            </a:r>
            <a:r>
              <a:rPr lang="en-GB" sz="2200" i="1" dirty="0">
                <a:cs typeface="Arial" panose="020B0604020202020204" pitchFamily="34" charset="0"/>
              </a:rPr>
              <a:t> as the Central Authority for the further proceeding</a:t>
            </a:r>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val="29443655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2251" y="1138379"/>
            <a:ext cx="4572000" cy="5509200"/>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4, variation 5:</a:t>
            </a:r>
          </a:p>
          <a:p>
            <a:pPr marL="342900" indent="-342900">
              <a:spcAft>
                <a:spcPts val="0"/>
              </a:spcAft>
              <a:buFont typeface="Arial" panose="020B0604020202020204" pitchFamily="34" charset="0"/>
              <a:buChar char="•"/>
            </a:pPr>
            <a:r>
              <a:rPr lang="en-GB" sz="2200" b="1" i="1" dirty="0">
                <a:cs typeface="Arial" panose="020B0604020202020204" pitchFamily="34" charset="0"/>
              </a:rPr>
              <a:t>local Prosecution or Court authority can directly </a:t>
            </a:r>
            <a:r>
              <a:rPr lang="en-GB" sz="2200" i="1" dirty="0">
                <a:cs typeface="Arial" panose="020B0604020202020204" pitchFamily="34" charset="0"/>
              </a:rPr>
              <a:t>request assistance on the base of the bilateral or multilateral treaty </a:t>
            </a:r>
            <a:r>
              <a:rPr lang="en-GB" sz="2200" b="1" i="1" dirty="0">
                <a:cs typeface="Arial" panose="020B0604020202020204" pitchFamily="34" charset="0"/>
              </a:rPr>
              <a:t>but coordination with Central Prosecution or Court Authority is needed</a:t>
            </a:r>
            <a:r>
              <a:rPr lang="en-GB" sz="2200" i="1" dirty="0">
                <a:cs typeface="Arial" panose="020B0604020202020204" pitchFamily="34" charset="0"/>
              </a:rPr>
              <a:t> on the basis of internal system mandatory decision – </a:t>
            </a:r>
            <a:r>
              <a:rPr lang="en-GB" sz="2200" b="1" i="1" dirty="0">
                <a:cs typeface="Arial" panose="020B0604020202020204" pitchFamily="34" charset="0"/>
              </a:rPr>
              <a:t>request is sent for proofing to</a:t>
            </a:r>
            <a:r>
              <a:rPr lang="en-GB" sz="2200" i="1" dirty="0">
                <a:cs typeface="Arial" panose="020B0604020202020204" pitchFamily="34" charset="0"/>
              </a:rPr>
              <a:t> </a:t>
            </a:r>
            <a:r>
              <a:rPr lang="en-GB" sz="2200" b="1" i="1" dirty="0">
                <a:cs typeface="Arial" panose="020B0604020202020204" pitchFamily="34" charset="0"/>
              </a:rPr>
              <a:t>Central Prosecution or Court Authority </a:t>
            </a:r>
            <a:r>
              <a:rPr lang="en-GB" sz="2200" i="1" dirty="0">
                <a:cs typeface="Arial" panose="020B0604020202020204" pitchFamily="34" charset="0"/>
              </a:rPr>
              <a:t>after which is either sent further by the Central Authority or returned to local for sending by them</a:t>
            </a:r>
          </a:p>
        </p:txBody>
      </p:sp>
      <p:sp>
        <p:nvSpPr>
          <p:cNvPr id="5" name="Rectangle 4">
            <a:extLst>
              <a:ext uri="{FF2B5EF4-FFF2-40B4-BE49-F238E27FC236}">
                <a16:creationId xmlns:a16="http://schemas.microsoft.com/office/drawing/2014/main" id="{6F403814-7FF3-CA4C-8D90-DEA86A31516C}"/>
              </a:ext>
            </a:extLst>
          </p:cNvPr>
          <p:cNvSpPr/>
          <p:nvPr/>
        </p:nvSpPr>
        <p:spPr>
          <a:xfrm>
            <a:off x="4450456" y="1138379"/>
            <a:ext cx="4572000" cy="5170646"/>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4, variation 6</a:t>
            </a:r>
            <a:r>
              <a:rPr lang="en-GB" sz="2200" dirty="0">
                <a:cs typeface="Arial" panose="020B0604020202020204" pitchFamily="34" charset="0"/>
              </a:rPr>
              <a:t>:</a:t>
            </a:r>
          </a:p>
          <a:p>
            <a:pPr marL="342900" indent="-342900">
              <a:spcAft>
                <a:spcPts val="0"/>
              </a:spcAft>
              <a:buFont typeface="Arial" panose="020B0604020202020204" pitchFamily="34" charset="0"/>
              <a:buChar char="•"/>
            </a:pPr>
            <a:r>
              <a:rPr lang="en-GB" sz="2200" b="1" i="1" dirty="0">
                <a:cs typeface="Arial" panose="020B0604020202020204" pitchFamily="34" charset="0"/>
              </a:rPr>
              <a:t>local Prosecution or Court authority can directly </a:t>
            </a:r>
            <a:r>
              <a:rPr lang="en-GB" sz="2200" i="1" dirty="0">
                <a:cs typeface="Arial" panose="020B0604020202020204" pitchFamily="34" charset="0"/>
              </a:rPr>
              <a:t>request assistance on the base of the bilateral or multilateral treaty </a:t>
            </a:r>
            <a:r>
              <a:rPr lang="en-GB" sz="2200" b="1" i="1" dirty="0">
                <a:cs typeface="Arial" panose="020B0604020202020204" pitchFamily="34" charset="0"/>
              </a:rPr>
              <a:t>but coordination with Central Prosecution or Court Authority is needed</a:t>
            </a:r>
            <a:r>
              <a:rPr lang="en-GB" sz="2200" i="1" dirty="0">
                <a:cs typeface="Arial" panose="020B0604020202020204" pitchFamily="34" charset="0"/>
              </a:rPr>
              <a:t> on the basis of internal system mandatory decision – </a:t>
            </a:r>
            <a:r>
              <a:rPr lang="en-GB" sz="2200" b="1" i="1" dirty="0">
                <a:cs typeface="Arial" panose="020B0604020202020204" pitchFamily="34" charset="0"/>
              </a:rPr>
              <a:t>notification about sending the request is sent to</a:t>
            </a:r>
            <a:r>
              <a:rPr lang="en-GB" sz="2200" i="1" dirty="0">
                <a:cs typeface="Arial" panose="020B0604020202020204" pitchFamily="34" charset="0"/>
              </a:rPr>
              <a:t> </a:t>
            </a:r>
            <a:r>
              <a:rPr lang="en-GB" sz="2200" b="1" i="1" dirty="0">
                <a:cs typeface="Arial" panose="020B0604020202020204" pitchFamily="34" charset="0"/>
              </a:rPr>
              <a:t>Central Prosecution or Court Authority while request itself is already dispatched</a:t>
            </a:r>
            <a:endParaRPr lang="en-GB" sz="2200" dirty="0"/>
          </a:p>
        </p:txBody>
      </p:sp>
    </p:spTree>
    <p:extLst>
      <p:ext uri="{BB962C8B-B14F-4D97-AF65-F5344CB8AC3E}">
        <p14:creationId xmlns:p14="http://schemas.microsoft.com/office/powerpoint/2010/main" val="3541819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2251" y="1138379"/>
            <a:ext cx="4572000" cy="5170646"/>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4, variation 7:</a:t>
            </a:r>
          </a:p>
          <a:p>
            <a:pPr marL="342900" indent="-342900">
              <a:spcAft>
                <a:spcPts val="0"/>
              </a:spcAft>
              <a:buFont typeface="Arial" panose="020B0604020202020204" pitchFamily="34" charset="0"/>
              <a:buChar char="•"/>
            </a:pPr>
            <a:r>
              <a:rPr lang="en-GB" sz="2200" i="1" dirty="0">
                <a:cs typeface="Arial" panose="020B0604020202020204" pitchFamily="34" charset="0"/>
              </a:rPr>
              <a:t>local Prosecution or Court authority can NOT directly request assistance on the base of the bilateral or multilateral treaty – request is sent to </a:t>
            </a:r>
            <a:r>
              <a:rPr lang="en-GB" sz="2200" b="1" i="1" dirty="0">
                <a:cs typeface="Arial" panose="020B0604020202020204" pitchFamily="34" charset="0"/>
              </a:rPr>
              <a:t>Central Prosecution or Court Authority for further proceeding</a:t>
            </a:r>
          </a:p>
          <a:p>
            <a:pPr marL="342900" indent="-342900">
              <a:spcAft>
                <a:spcPts val="0"/>
              </a:spcAft>
              <a:buFont typeface="Wingdings" pitchFamily="2" charset="2"/>
              <a:buChar char="ü"/>
            </a:pPr>
            <a:endParaRPr lang="en-GB" sz="2200" b="1"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4, variation 8</a:t>
            </a:r>
            <a:r>
              <a:rPr lang="en-GB" sz="2200" dirty="0">
                <a:cs typeface="Arial" panose="020B0604020202020204" pitchFamily="34" charset="0"/>
              </a:rPr>
              <a:t>:</a:t>
            </a:r>
          </a:p>
          <a:p>
            <a:pPr marL="342900" indent="-342900">
              <a:spcAft>
                <a:spcPts val="0"/>
              </a:spcAft>
              <a:buFont typeface="Arial" panose="020B0604020202020204" pitchFamily="34" charset="0"/>
              <a:buChar char="•"/>
            </a:pPr>
            <a:r>
              <a:rPr lang="en-GB" sz="2200" i="1" dirty="0">
                <a:cs typeface="Arial" panose="020B0604020202020204" pitchFamily="34" charset="0"/>
              </a:rPr>
              <a:t>Your country?</a:t>
            </a:r>
          </a:p>
          <a:p>
            <a:pPr marL="342900" indent="-342900">
              <a:spcAft>
                <a:spcPts val="0"/>
              </a:spcAft>
              <a:buFont typeface="Wingdings" pitchFamily="2" charset="2"/>
              <a:buChar char="ü"/>
            </a:pPr>
            <a:endParaRPr lang="en-GB" sz="2200" b="1" dirty="0">
              <a:cs typeface="Arial" panose="020B0604020202020204" pitchFamily="34" charset="0"/>
            </a:endParaRPr>
          </a:p>
          <a:p>
            <a:pPr marL="342900" indent="-342900">
              <a:spcAft>
                <a:spcPts val="0"/>
              </a:spcAft>
              <a:buFont typeface="Wingdings" pitchFamily="2" charset="2"/>
              <a:buChar char="ü"/>
            </a:pPr>
            <a:endParaRPr lang="en-GB" sz="2200" b="1" dirty="0">
              <a:cs typeface="Arial" panose="020B0604020202020204" pitchFamily="34" charset="0"/>
            </a:endParaRPr>
          </a:p>
          <a:p>
            <a:pPr>
              <a:spcAft>
                <a:spcPts val="0"/>
              </a:spcAft>
            </a:pPr>
            <a:endParaRPr lang="en-GB" sz="2200" i="1" dirty="0">
              <a:cs typeface="Arial" panose="020B0604020202020204" pitchFamily="34" charset="0"/>
            </a:endParaRPr>
          </a:p>
        </p:txBody>
      </p:sp>
      <p:pic>
        <p:nvPicPr>
          <p:cNvPr id="1026" name="Picture 2" descr="Global cybercrime economy generates over $1.5 trillion">
            <a:hlinkClick r:id="rId4"/>
            <a:extLst>
              <a:ext uri="{FF2B5EF4-FFF2-40B4-BE49-F238E27FC236}">
                <a16:creationId xmlns:a16="http://schemas.microsoft.com/office/drawing/2014/main" id="{922A0C7D-4714-43B2-A8B6-F78F73656C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2417" y="2566198"/>
            <a:ext cx="4109482" cy="2315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90468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6041"/>
            <a:ext cx="4572000" cy="5509200"/>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5</a:t>
            </a:r>
            <a:r>
              <a:rPr lang="en-GB" sz="2200" dirty="0">
                <a:cs typeface="Arial" panose="020B0604020202020204" pitchFamily="34" charset="0"/>
              </a:rPr>
              <a:t>:</a:t>
            </a:r>
            <a:r>
              <a:rPr lang="en-GB" sz="2200" b="1" dirty="0">
                <a:cs typeface="Arial" panose="020B0604020202020204" pitchFamily="34" charset="0"/>
              </a:rPr>
              <a:t> </a:t>
            </a:r>
            <a:r>
              <a:rPr lang="en-GB" sz="2200" i="1" dirty="0">
                <a:cs typeface="Arial" panose="020B0604020202020204" pitchFamily="34" charset="0"/>
              </a:rPr>
              <a:t>Mutual Legal Assistance Letter of Request is dispatched and Central or Executive Authority waits for the answer…</a:t>
            </a:r>
          </a:p>
          <a:p>
            <a:pPr marL="342900" indent="-342900">
              <a:spcAft>
                <a:spcPts val="0"/>
              </a:spcAft>
              <a:buFont typeface="Arial" panose="020B0604020202020204" pitchFamily="34" charset="0"/>
              <a:buChar char="•"/>
            </a:pPr>
            <a:r>
              <a:rPr lang="en-GB" sz="2200" i="1" dirty="0">
                <a:cs typeface="Arial" panose="020B0604020202020204" pitchFamily="34" charset="0"/>
              </a:rPr>
              <a:t>for some time or not…</a:t>
            </a:r>
          </a:p>
          <a:p>
            <a:pPr marL="342900" indent="-342900">
              <a:spcAft>
                <a:spcPts val="0"/>
              </a:spcAft>
              <a:buFont typeface="Arial" panose="020B0604020202020204" pitchFamily="34" charset="0"/>
              <a:buChar char="•"/>
            </a:pPr>
            <a:endParaRPr lang="en-GB" sz="2200" i="1" dirty="0">
              <a:cs typeface="Arial" panose="020B0604020202020204" pitchFamily="34" charset="0"/>
            </a:endParaRPr>
          </a:p>
          <a:p>
            <a:pPr marL="342900" indent="-342900">
              <a:spcAft>
                <a:spcPts val="0"/>
              </a:spcAft>
              <a:buFont typeface="Arial" panose="020B0604020202020204" pitchFamily="34" charset="0"/>
              <a:buChar char="•"/>
            </a:pPr>
            <a:r>
              <a:rPr lang="en-GB" sz="2200" b="1" i="1" dirty="0">
                <a:cs typeface="Arial" panose="020B0604020202020204" pitchFamily="34" charset="0"/>
              </a:rPr>
              <a:t>Question: what we can do while waiting?</a:t>
            </a:r>
          </a:p>
          <a:p>
            <a:pPr marL="342900" indent="-342900">
              <a:spcAft>
                <a:spcPts val="0"/>
              </a:spcAft>
              <a:buFont typeface="Arial" panose="020B0604020202020204" pitchFamily="34" charset="0"/>
              <a:buChar char="•"/>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6</a:t>
            </a:r>
            <a:r>
              <a:rPr lang="en-GB" sz="2200" dirty="0">
                <a:cs typeface="Arial" panose="020B0604020202020204" pitchFamily="34" charset="0"/>
              </a:rPr>
              <a:t>: </a:t>
            </a:r>
            <a:r>
              <a:rPr lang="en-GB" sz="2200" i="1" dirty="0">
                <a:cs typeface="Arial" panose="020B0604020202020204" pitchFamily="34" charset="0"/>
              </a:rPr>
              <a:t>MLA Letter of Request is received by Central or Executing Authority of the Requested State</a:t>
            </a:r>
          </a:p>
          <a:p>
            <a:pPr marL="342900" indent="-342900">
              <a:spcAft>
                <a:spcPts val="0"/>
              </a:spcAft>
              <a:buFont typeface="Wingdings" pitchFamily="2" charset="2"/>
              <a:buChar char="ü"/>
            </a:pPr>
            <a:endParaRPr lang="en-GB" sz="2200" i="1" dirty="0">
              <a:cs typeface="Arial" panose="020B0604020202020204" pitchFamily="34" charset="0"/>
            </a:endParaRPr>
          </a:p>
          <a:p>
            <a:pPr marL="342900" indent="-342900">
              <a:spcAft>
                <a:spcPts val="0"/>
              </a:spcAft>
              <a:buFont typeface="Arial" panose="020B0604020202020204" pitchFamily="34" charset="0"/>
              <a:buChar char="•"/>
            </a:pPr>
            <a:r>
              <a:rPr lang="en-GB" sz="2200" b="1" i="1" dirty="0">
                <a:cs typeface="Arial" panose="020B0604020202020204" pitchFamily="34" charset="0"/>
              </a:rPr>
              <a:t>All variations are possible on their side as well!</a:t>
            </a:r>
            <a:endParaRPr lang="en-GB" sz="2200" b="1"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044000"/>
            <a:ext cx="4572000" cy="5509200"/>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7</a:t>
            </a:r>
            <a:r>
              <a:rPr lang="en-GB" sz="2200" dirty="0">
                <a:cs typeface="Arial" panose="020B0604020202020204" pitchFamily="34" charset="0"/>
              </a:rPr>
              <a:t>:</a:t>
            </a:r>
            <a:r>
              <a:rPr lang="en-GB" sz="2200" b="1" dirty="0">
                <a:cs typeface="Arial" panose="020B0604020202020204" pitchFamily="34" charset="0"/>
              </a:rPr>
              <a:t> </a:t>
            </a:r>
            <a:r>
              <a:rPr lang="en-GB" sz="2200" i="1" dirty="0">
                <a:cs typeface="Arial" panose="020B0604020202020204" pitchFamily="34" charset="0"/>
              </a:rPr>
              <a:t>Requested state Central or Executing Authority fulfils Letter of Request and sends answer/evidence back to the requesting state Central or Executing or Requesting Authority</a:t>
            </a:r>
          </a:p>
          <a:p>
            <a:pPr marL="342900" indent="-342900">
              <a:spcAft>
                <a:spcPts val="0"/>
              </a:spcAft>
              <a:buFont typeface="Arial" panose="020B0604020202020204" pitchFamily="34" charset="0"/>
              <a:buChar char="•"/>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8</a:t>
            </a:r>
            <a:r>
              <a:rPr lang="en-GB" sz="2200" dirty="0">
                <a:cs typeface="Arial" panose="020B0604020202020204" pitchFamily="34" charset="0"/>
              </a:rPr>
              <a:t>:</a:t>
            </a:r>
            <a:r>
              <a:rPr lang="en-GB" sz="2200" b="1" dirty="0">
                <a:cs typeface="Arial" panose="020B0604020202020204" pitchFamily="34" charset="0"/>
              </a:rPr>
              <a:t> local authority who initialized MLA procedure receives answer</a:t>
            </a:r>
          </a:p>
          <a:p>
            <a:pPr marL="342900" indent="-342900">
              <a:spcAft>
                <a:spcPts val="0"/>
              </a:spcAft>
              <a:buFont typeface="Wingdings" pitchFamily="2" charset="2"/>
              <a:buChar char="ü"/>
            </a:pPr>
            <a:endParaRPr lang="en-GB" sz="2200" b="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9</a:t>
            </a:r>
            <a:r>
              <a:rPr lang="en-GB" sz="2200" dirty="0">
                <a:cs typeface="Arial" panose="020B0604020202020204" pitchFamily="34" charset="0"/>
              </a:rPr>
              <a:t>: </a:t>
            </a:r>
            <a:r>
              <a:rPr lang="en-GB" sz="2200" i="1" dirty="0">
                <a:cs typeface="Arial" panose="020B0604020202020204" pitchFamily="34" charset="0"/>
              </a:rPr>
              <a:t>local authority examines respond and makes decision about further steps, including additional MLA </a:t>
            </a:r>
            <a:r>
              <a:rPr lang="en-GB" sz="2200" i="1" dirty="0" err="1">
                <a:cs typeface="Arial" panose="020B0604020202020204" pitchFamily="34" charset="0"/>
              </a:rPr>
              <a:t>LoR</a:t>
            </a:r>
            <a:endParaRPr lang="en-GB" sz="2200" dirty="0">
              <a:cs typeface="Arial" panose="020B0604020202020204" pitchFamily="34" charset="0"/>
            </a:endParaRPr>
          </a:p>
        </p:txBody>
      </p:sp>
    </p:spTree>
    <p:extLst>
      <p:ext uri="{BB962C8B-B14F-4D97-AF65-F5344CB8AC3E}">
        <p14:creationId xmlns:p14="http://schemas.microsoft.com/office/powerpoint/2010/main" val="19774224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2777219195"/>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27884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graphicEl>
                                              <a:dgm id="{B11FE610-347E-4DC6-963D-5A8D93D8B534}"/>
                                            </p:graphicEl>
                                          </p:spTgt>
                                        </p:tgtEl>
                                        <p:attrNameLst>
                                          <p:attrName>style.visibility</p:attrName>
                                        </p:attrNameLst>
                                      </p:cBhvr>
                                      <p:to>
                                        <p:strVal val="visible"/>
                                      </p:to>
                                    </p:set>
                                    <p:anim calcmode="lin" valueType="num">
                                      <p:cBhvr additive="base">
                                        <p:cTn id="7" dur="750" fill="hold"/>
                                        <p:tgtEl>
                                          <p:spTgt spid="6">
                                            <p:graphicEl>
                                              <a:dgm id="{B11FE610-347E-4DC6-963D-5A8D93D8B534}"/>
                                            </p:graphicEl>
                                          </p:spTgt>
                                        </p:tgtEl>
                                        <p:attrNameLst>
                                          <p:attrName>ppt_x</p:attrName>
                                        </p:attrNameLst>
                                      </p:cBhvr>
                                      <p:tavLst>
                                        <p:tav tm="0">
                                          <p:val>
                                            <p:strVal val="#ppt_x"/>
                                          </p:val>
                                        </p:tav>
                                        <p:tav tm="100000">
                                          <p:val>
                                            <p:strVal val="#ppt_x"/>
                                          </p:val>
                                        </p:tav>
                                      </p:tavLst>
                                    </p:anim>
                                    <p:anim calcmode="lin" valueType="num">
                                      <p:cBhvr additive="base">
                                        <p:cTn id="8" dur="750" fill="hold"/>
                                        <p:tgtEl>
                                          <p:spTgt spid="6">
                                            <p:graphicEl>
                                              <a:dgm id="{B11FE610-347E-4DC6-963D-5A8D93D8B534}"/>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6">
                                            <p:graphicEl>
                                              <a:dgm id="{9D632434-7AD9-454C-A5B8-907A8A8AE164}"/>
                                            </p:graphicEl>
                                          </p:spTgt>
                                        </p:tgtEl>
                                        <p:attrNameLst>
                                          <p:attrName>style.visibility</p:attrName>
                                        </p:attrNameLst>
                                      </p:cBhvr>
                                      <p:to>
                                        <p:strVal val="visible"/>
                                      </p:to>
                                    </p:set>
                                    <p:anim calcmode="lin" valueType="num">
                                      <p:cBhvr additive="base">
                                        <p:cTn id="12" dur="750" fill="hold"/>
                                        <p:tgtEl>
                                          <p:spTgt spid="6">
                                            <p:graphicEl>
                                              <a:dgm id="{9D632434-7AD9-454C-A5B8-907A8A8AE164}"/>
                                            </p:graphicEl>
                                          </p:spTgt>
                                        </p:tgtEl>
                                        <p:attrNameLst>
                                          <p:attrName>ppt_x</p:attrName>
                                        </p:attrNameLst>
                                      </p:cBhvr>
                                      <p:tavLst>
                                        <p:tav tm="0">
                                          <p:val>
                                            <p:strVal val="#ppt_x"/>
                                          </p:val>
                                        </p:tav>
                                        <p:tav tm="100000">
                                          <p:val>
                                            <p:strVal val="#ppt_x"/>
                                          </p:val>
                                        </p:tav>
                                      </p:tavLst>
                                    </p:anim>
                                    <p:anim calcmode="lin" valueType="num">
                                      <p:cBhvr additive="base">
                                        <p:cTn id="13" dur="750" fill="hold"/>
                                        <p:tgtEl>
                                          <p:spTgt spid="6">
                                            <p:graphicEl>
                                              <a:dgm id="{9D632434-7AD9-454C-A5B8-907A8A8AE164}"/>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graphicEl>
                                              <a:dgm id="{5E518954-471A-4A0A-8052-11BC5FD08113}"/>
                                            </p:graphicEl>
                                          </p:spTgt>
                                        </p:tgtEl>
                                        <p:attrNameLst>
                                          <p:attrName>style.visibility</p:attrName>
                                        </p:attrNameLst>
                                      </p:cBhvr>
                                      <p:to>
                                        <p:strVal val="visible"/>
                                      </p:to>
                                    </p:set>
                                    <p:anim calcmode="lin" valueType="num">
                                      <p:cBhvr additive="base">
                                        <p:cTn id="17" dur="750" fill="hold"/>
                                        <p:tgtEl>
                                          <p:spTgt spid="6">
                                            <p:graphicEl>
                                              <a:dgm id="{5E518954-471A-4A0A-8052-11BC5FD08113}"/>
                                            </p:graphicEl>
                                          </p:spTgt>
                                        </p:tgtEl>
                                        <p:attrNameLst>
                                          <p:attrName>ppt_x</p:attrName>
                                        </p:attrNameLst>
                                      </p:cBhvr>
                                      <p:tavLst>
                                        <p:tav tm="0">
                                          <p:val>
                                            <p:strVal val="#ppt_x"/>
                                          </p:val>
                                        </p:tav>
                                        <p:tav tm="100000">
                                          <p:val>
                                            <p:strVal val="#ppt_x"/>
                                          </p:val>
                                        </p:tav>
                                      </p:tavLst>
                                    </p:anim>
                                    <p:anim calcmode="lin" valueType="num">
                                      <p:cBhvr additive="base">
                                        <p:cTn id="18" dur="750" fill="hold"/>
                                        <p:tgtEl>
                                          <p:spTgt spid="6">
                                            <p:graphicEl>
                                              <a:dgm id="{5E518954-471A-4A0A-8052-11BC5FD08113}"/>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6">
                                            <p:graphicEl>
                                              <a:dgm id="{E307F77B-0ACB-4F07-895E-E85A60F4A63D}"/>
                                            </p:graphicEl>
                                          </p:spTgt>
                                        </p:tgtEl>
                                        <p:attrNameLst>
                                          <p:attrName>style.visibility</p:attrName>
                                        </p:attrNameLst>
                                      </p:cBhvr>
                                      <p:to>
                                        <p:strVal val="visible"/>
                                      </p:to>
                                    </p:set>
                                    <p:anim calcmode="lin" valueType="num">
                                      <p:cBhvr additive="base">
                                        <p:cTn id="22" dur="750" fill="hold"/>
                                        <p:tgtEl>
                                          <p:spTgt spid="6">
                                            <p:graphicEl>
                                              <a:dgm id="{E307F77B-0ACB-4F07-895E-E85A60F4A63D}"/>
                                            </p:graphicEl>
                                          </p:spTgt>
                                        </p:tgtEl>
                                        <p:attrNameLst>
                                          <p:attrName>ppt_x</p:attrName>
                                        </p:attrNameLst>
                                      </p:cBhvr>
                                      <p:tavLst>
                                        <p:tav tm="0">
                                          <p:val>
                                            <p:strVal val="#ppt_x"/>
                                          </p:val>
                                        </p:tav>
                                        <p:tav tm="100000">
                                          <p:val>
                                            <p:strVal val="#ppt_x"/>
                                          </p:val>
                                        </p:tav>
                                      </p:tavLst>
                                    </p:anim>
                                    <p:anim calcmode="lin" valueType="num">
                                      <p:cBhvr additive="base">
                                        <p:cTn id="23" dur="750" fill="hold"/>
                                        <p:tgtEl>
                                          <p:spTgt spid="6">
                                            <p:graphicEl>
                                              <a:dgm id="{E307F77B-0ACB-4F07-895E-E85A60F4A63D}"/>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6">
                                            <p:graphicEl>
                                              <a:dgm id="{FA0C563D-4AC4-49D4-8B82-2B3DA636C5B8}"/>
                                            </p:graphicEl>
                                          </p:spTgt>
                                        </p:tgtEl>
                                        <p:attrNameLst>
                                          <p:attrName>style.visibility</p:attrName>
                                        </p:attrNameLst>
                                      </p:cBhvr>
                                      <p:to>
                                        <p:strVal val="visible"/>
                                      </p:to>
                                    </p:set>
                                    <p:anim calcmode="lin" valueType="num">
                                      <p:cBhvr additive="base">
                                        <p:cTn id="27" dur="750" fill="hold"/>
                                        <p:tgtEl>
                                          <p:spTgt spid="6">
                                            <p:graphicEl>
                                              <a:dgm id="{FA0C563D-4AC4-49D4-8B82-2B3DA636C5B8}"/>
                                            </p:graphic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graphicEl>
                                              <a:dgm id="{FA0C563D-4AC4-49D4-8B82-2B3DA636C5B8}"/>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3750"/>
                            </p:stCondLst>
                            <p:childTnLst>
                              <p:par>
                                <p:cTn id="30" presetID="2" presetClass="entr" presetSubtype="1" fill="hold" grpId="0" nodeType="afterEffect">
                                  <p:stCondLst>
                                    <p:cond delay="0"/>
                                  </p:stCondLst>
                                  <p:childTnLst>
                                    <p:set>
                                      <p:cBhvr>
                                        <p:cTn id="31" dur="1" fill="hold">
                                          <p:stCondLst>
                                            <p:cond delay="0"/>
                                          </p:stCondLst>
                                        </p:cTn>
                                        <p:tgtEl>
                                          <p:spTgt spid="6">
                                            <p:graphicEl>
                                              <a:dgm id="{AE8D6596-348E-4ED8-990E-2F72A02FE46C}"/>
                                            </p:graphicEl>
                                          </p:spTgt>
                                        </p:tgtEl>
                                        <p:attrNameLst>
                                          <p:attrName>style.visibility</p:attrName>
                                        </p:attrNameLst>
                                      </p:cBhvr>
                                      <p:to>
                                        <p:strVal val="visible"/>
                                      </p:to>
                                    </p:set>
                                    <p:anim calcmode="lin" valueType="num">
                                      <p:cBhvr additive="base">
                                        <p:cTn id="32" dur="750" fill="hold"/>
                                        <p:tgtEl>
                                          <p:spTgt spid="6">
                                            <p:graphicEl>
                                              <a:dgm id="{AE8D6596-348E-4ED8-990E-2F72A02FE46C}"/>
                                            </p:graphicEl>
                                          </p:spTgt>
                                        </p:tgtEl>
                                        <p:attrNameLst>
                                          <p:attrName>ppt_x</p:attrName>
                                        </p:attrNameLst>
                                      </p:cBhvr>
                                      <p:tavLst>
                                        <p:tav tm="0">
                                          <p:val>
                                            <p:strVal val="#ppt_x"/>
                                          </p:val>
                                        </p:tav>
                                        <p:tav tm="100000">
                                          <p:val>
                                            <p:strVal val="#ppt_x"/>
                                          </p:val>
                                        </p:tav>
                                      </p:tavLst>
                                    </p:anim>
                                    <p:anim calcmode="lin" valueType="num">
                                      <p:cBhvr additive="base">
                                        <p:cTn id="33" dur="750" fill="hold"/>
                                        <p:tgtEl>
                                          <p:spTgt spid="6">
                                            <p:graphicEl>
                                              <a:dgm id="{AE8D6596-348E-4ED8-990E-2F72A02FE46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 presetClass="entr" presetSubtype="1" fill="hold" grpId="0" nodeType="afterEffect">
                                  <p:stCondLst>
                                    <p:cond delay="0"/>
                                  </p:stCondLst>
                                  <p:childTnLst>
                                    <p:set>
                                      <p:cBhvr>
                                        <p:cTn id="36" dur="1" fill="hold">
                                          <p:stCondLst>
                                            <p:cond delay="0"/>
                                          </p:stCondLst>
                                        </p:cTn>
                                        <p:tgtEl>
                                          <p:spTgt spid="6">
                                            <p:graphicEl>
                                              <a:dgm id="{872E5D92-8A5B-4F0B-A582-AD2EC26DE1F1}"/>
                                            </p:graphicEl>
                                          </p:spTgt>
                                        </p:tgtEl>
                                        <p:attrNameLst>
                                          <p:attrName>style.visibility</p:attrName>
                                        </p:attrNameLst>
                                      </p:cBhvr>
                                      <p:to>
                                        <p:strVal val="visible"/>
                                      </p:to>
                                    </p:set>
                                    <p:anim calcmode="lin" valueType="num">
                                      <p:cBhvr additive="base">
                                        <p:cTn id="37" dur="750" fill="hold"/>
                                        <p:tgtEl>
                                          <p:spTgt spid="6">
                                            <p:graphicEl>
                                              <a:dgm id="{872E5D92-8A5B-4F0B-A582-AD2EC26DE1F1}"/>
                                            </p:graphicEl>
                                          </p:spTgt>
                                        </p:tgtEl>
                                        <p:attrNameLst>
                                          <p:attrName>ppt_x</p:attrName>
                                        </p:attrNameLst>
                                      </p:cBhvr>
                                      <p:tavLst>
                                        <p:tav tm="0">
                                          <p:val>
                                            <p:strVal val="#ppt_x"/>
                                          </p:val>
                                        </p:tav>
                                        <p:tav tm="100000">
                                          <p:val>
                                            <p:strVal val="#ppt_x"/>
                                          </p:val>
                                        </p:tav>
                                      </p:tavLst>
                                    </p:anim>
                                    <p:anim calcmode="lin" valueType="num">
                                      <p:cBhvr additive="base">
                                        <p:cTn id="38" dur="750" fill="hold"/>
                                        <p:tgtEl>
                                          <p:spTgt spid="6">
                                            <p:graphicEl>
                                              <a:dgm id="{872E5D92-8A5B-4F0B-A582-AD2EC26DE1F1}"/>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5250"/>
                            </p:stCondLst>
                            <p:childTnLst>
                              <p:par>
                                <p:cTn id="40" presetID="2" presetClass="entr" presetSubtype="1" fill="hold" grpId="0" nodeType="afterEffect">
                                  <p:stCondLst>
                                    <p:cond delay="0"/>
                                  </p:stCondLst>
                                  <p:childTnLst>
                                    <p:set>
                                      <p:cBhvr>
                                        <p:cTn id="41" dur="1" fill="hold">
                                          <p:stCondLst>
                                            <p:cond delay="0"/>
                                          </p:stCondLst>
                                        </p:cTn>
                                        <p:tgtEl>
                                          <p:spTgt spid="6">
                                            <p:graphicEl>
                                              <a:dgm id="{49D1460C-DD90-4744-A72E-5022D2D8FCAD}"/>
                                            </p:graphicEl>
                                          </p:spTgt>
                                        </p:tgtEl>
                                        <p:attrNameLst>
                                          <p:attrName>style.visibility</p:attrName>
                                        </p:attrNameLst>
                                      </p:cBhvr>
                                      <p:to>
                                        <p:strVal val="visible"/>
                                      </p:to>
                                    </p:set>
                                    <p:anim calcmode="lin" valueType="num">
                                      <p:cBhvr additive="base">
                                        <p:cTn id="42" dur="750" fill="hold"/>
                                        <p:tgtEl>
                                          <p:spTgt spid="6">
                                            <p:graphicEl>
                                              <a:dgm id="{49D1460C-DD90-4744-A72E-5022D2D8FCAD}"/>
                                            </p:graphicEl>
                                          </p:spTgt>
                                        </p:tgtEl>
                                        <p:attrNameLst>
                                          <p:attrName>ppt_x</p:attrName>
                                        </p:attrNameLst>
                                      </p:cBhvr>
                                      <p:tavLst>
                                        <p:tav tm="0">
                                          <p:val>
                                            <p:strVal val="#ppt_x"/>
                                          </p:val>
                                        </p:tav>
                                        <p:tav tm="100000">
                                          <p:val>
                                            <p:strVal val="#ppt_x"/>
                                          </p:val>
                                        </p:tav>
                                      </p:tavLst>
                                    </p:anim>
                                    <p:anim calcmode="lin" valueType="num">
                                      <p:cBhvr additive="base">
                                        <p:cTn id="43" dur="750" fill="hold"/>
                                        <p:tgtEl>
                                          <p:spTgt spid="6">
                                            <p:graphicEl>
                                              <a:dgm id="{49D1460C-DD90-4744-A72E-5022D2D8FCAD}"/>
                                            </p:graphicEl>
                                          </p:spTgt>
                                        </p:tgtEl>
                                        <p:attrNameLst>
                                          <p:attrName>ppt_y</p:attrName>
                                        </p:attrNameLst>
                                      </p:cBhvr>
                                      <p:tavLst>
                                        <p:tav tm="0">
                                          <p:val>
                                            <p:strVal val="0-#ppt_h/2"/>
                                          </p:val>
                                        </p:tav>
                                        <p:tav tm="100000">
                                          <p:val>
                                            <p:strVal val="#ppt_y"/>
                                          </p:val>
                                        </p:tav>
                                      </p:tavLst>
                                    </p:anim>
                                  </p:childTnLst>
                                </p:cTn>
                              </p:par>
                            </p:childTnLst>
                          </p:cTn>
                        </p:par>
                        <p:par>
                          <p:cTn id="44" fill="hold">
                            <p:stCondLst>
                              <p:cond delay="6000"/>
                            </p:stCondLst>
                            <p:childTnLst>
                              <p:par>
                                <p:cTn id="45" presetID="2" presetClass="entr" presetSubtype="1" fill="hold" grpId="0" nodeType="afterEffect">
                                  <p:stCondLst>
                                    <p:cond delay="0"/>
                                  </p:stCondLst>
                                  <p:childTnLst>
                                    <p:set>
                                      <p:cBhvr>
                                        <p:cTn id="46" dur="1" fill="hold">
                                          <p:stCondLst>
                                            <p:cond delay="0"/>
                                          </p:stCondLst>
                                        </p:cTn>
                                        <p:tgtEl>
                                          <p:spTgt spid="6">
                                            <p:graphicEl>
                                              <a:dgm id="{1570E3C4-0EB5-4850-977D-D7BF7804F5C5}"/>
                                            </p:graphicEl>
                                          </p:spTgt>
                                        </p:tgtEl>
                                        <p:attrNameLst>
                                          <p:attrName>style.visibility</p:attrName>
                                        </p:attrNameLst>
                                      </p:cBhvr>
                                      <p:to>
                                        <p:strVal val="visible"/>
                                      </p:to>
                                    </p:set>
                                    <p:anim calcmode="lin" valueType="num">
                                      <p:cBhvr additive="base">
                                        <p:cTn id="47" dur="750" fill="hold"/>
                                        <p:tgtEl>
                                          <p:spTgt spid="6">
                                            <p:graphicEl>
                                              <a:dgm id="{1570E3C4-0EB5-4850-977D-D7BF7804F5C5}"/>
                                            </p:graphicEl>
                                          </p:spTgt>
                                        </p:tgtEl>
                                        <p:attrNameLst>
                                          <p:attrName>ppt_x</p:attrName>
                                        </p:attrNameLst>
                                      </p:cBhvr>
                                      <p:tavLst>
                                        <p:tav tm="0">
                                          <p:val>
                                            <p:strVal val="#ppt_x"/>
                                          </p:val>
                                        </p:tav>
                                        <p:tav tm="100000">
                                          <p:val>
                                            <p:strVal val="#ppt_x"/>
                                          </p:val>
                                        </p:tav>
                                      </p:tavLst>
                                    </p:anim>
                                    <p:anim calcmode="lin" valueType="num">
                                      <p:cBhvr additive="base">
                                        <p:cTn id="48" dur="750" fill="hold"/>
                                        <p:tgtEl>
                                          <p:spTgt spid="6">
                                            <p:graphicEl>
                                              <a:dgm id="{1570E3C4-0EB5-4850-977D-D7BF7804F5C5}"/>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1772102223"/>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1573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graphicEl>
                                              <a:dgm id="{E3892E7C-CF81-4B0E-865C-F62F9E9E8E48}"/>
                                            </p:graphicEl>
                                          </p:spTgt>
                                        </p:tgtEl>
                                        <p:attrNameLst>
                                          <p:attrName>style.visibility</p:attrName>
                                        </p:attrNameLst>
                                      </p:cBhvr>
                                      <p:to>
                                        <p:strVal val="visible"/>
                                      </p:to>
                                    </p:set>
                                    <p:anim calcmode="lin" valueType="num">
                                      <p:cBhvr additive="base">
                                        <p:cTn id="7" dur="750" fill="hold"/>
                                        <p:tgtEl>
                                          <p:spTgt spid="6">
                                            <p:graphicEl>
                                              <a:dgm id="{E3892E7C-CF81-4B0E-865C-F62F9E9E8E48}"/>
                                            </p:graphicEl>
                                          </p:spTgt>
                                        </p:tgtEl>
                                        <p:attrNameLst>
                                          <p:attrName>ppt_x</p:attrName>
                                        </p:attrNameLst>
                                      </p:cBhvr>
                                      <p:tavLst>
                                        <p:tav tm="0">
                                          <p:val>
                                            <p:strVal val="#ppt_x"/>
                                          </p:val>
                                        </p:tav>
                                        <p:tav tm="100000">
                                          <p:val>
                                            <p:strVal val="#ppt_x"/>
                                          </p:val>
                                        </p:tav>
                                      </p:tavLst>
                                    </p:anim>
                                    <p:anim calcmode="lin" valueType="num">
                                      <p:cBhvr additive="base">
                                        <p:cTn id="8" dur="750" fill="hold"/>
                                        <p:tgtEl>
                                          <p:spTgt spid="6">
                                            <p:graphicEl>
                                              <a:dgm id="{E3892E7C-CF81-4B0E-865C-F62F9E9E8E48}"/>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6">
                                            <p:graphicEl>
                                              <a:dgm id="{C54CB6C8-8D3F-4FB6-9234-77A6ACED8420}"/>
                                            </p:graphicEl>
                                          </p:spTgt>
                                        </p:tgtEl>
                                        <p:attrNameLst>
                                          <p:attrName>style.visibility</p:attrName>
                                        </p:attrNameLst>
                                      </p:cBhvr>
                                      <p:to>
                                        <p:strVal val="visible"/>
                                      </p:to>
                                    </p:set>
                                    <p:anim calcmode="lin" valueType="num">
                                      <p:cBhvr additive="base">
                                        <p:cTn id="12" dur="750" fill="hold"/>
                                        <p:tgtEl>
                                          <p:spTgt spid="6">
                                            <p:graphicEl>
                                              <a:dgm id="{C54CB6C8-8D3F-4FB6-9234-77A6ACED8420}"/>
                                            </p:graphicEl>
                                          </p:spTgt>
                                        </p:tgtEl>
                                        <p:attrNameLst>
                                          <p:attrName>ppt_x</p:attrName>
                                        </p:attrNameLst>
                                      </p:cBhvr>
                                      <p:tavLst>
                                        <p:tav tm="0">
                                          <p:val>
                                            <p:strVal val="#ppt_x"/>
                                          </p:val>
                                        </p:tav>
                                        <p:tav tm="100000">
                                          <p:val>
                                            <p:strVal val="#ppt_x"/>
                                          </p:val>
                                        </p:tav>
                                      </p:tavLst>
                                    </p:anim>
                                    <p:anim calcmode="lin" valueType="num">
                                      <p:cBhvr additive="base">
                                        <p:cTn id="13" dur="750" fill="hold"/>
                                        <p:tgtEl>
                                          <p:spTgt spid="6">
                                            <p:graphicEl>
                                              <a:dgm id="{C54CB6C8-8D3F-4FB6-9234-77A6ACED8420}"/>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graphicEl>
                                              <a:dgm id="{AF770465-1E5E-4638-9A1B-92EBE61B5D0C}"/>
                                            </p:graphicEl>
                                          </p:spTgt>
                                        </p:tgtEl>
                                        <p:attrNameLst>
                                          <p:attrName>style.visibility</p:attrName>
                                        </p:attrNameLst>
                                      </p:cBhvr>
                                      <p:to>
                                        <p:strVal val="visible"/>
                                      </p:to>
                                    </p:set>
                                    <p:anim calcmode="lin" valueType="num">
                                      <p:cBhvr additive="base">
                                        <p:cTn id="17" dur="750" fill="hold"/>
                                        <p:tgtEl>
                                          <p:spTgt spid="6">
                                            <p:graphicEl>
                                              <a:dgm id="{AF770465-1E5E-4638-9A1B-92EBE61B5D0C}"/>
                                            </p:graphicEl>
                                          </p:spTgt>
                                        </p:tgtEl>
                                        <p:attrNameLst>
                                          <p:attrName>ppt_x</p:attrName>
                                        </p:attrNameLst>
                                      </p:cBhvr>
                                      <p:tavLst>
                                        <p:tav tm="0">
                                          <p:val>
                                            <p:strVal val="#ppt_x"/>
                                          </p:val>
                                        </p:tav>
                                        <p:tav tm="100000">
                                          <p:val>
                                            <p:strVal val="#ppt_x"/>
                                          </p:val>
                                        </p:tav>
                                      </p:tavLst>
                                    </p:anim>
                                    <p:anim calcmode="lin" valueType="num">
                                      <p:cBhvr additive="base">
                                        <p:cTn id="18" dur="750" fill="hold"/>
                                        <p:tgtEl>
                                          <p:spTgt spid="6">
                                            <p:graphicEl>
                                              <a:dgm id="{AF770465-1E5E-4638-9A1B-92EBE61B5D0C}"/>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6">
                                            <p:graphicEl>
                                              <a:dgm id="{85C1F341-FC66-4D97-B213-31D1B3CF0866}"/>
                                            </p:graphicEl>
                                          </p:spTgt>
                                        </p:tgtEl>
                                        <p:attrNameLst>
                                          <p:attrName>style.visibility</p:attrName>
                                        </p:attrNameLst>
                                      </p:cBhvr>
                                      <p:to>
                                        <p:strVal val="visible"/>
                                      </p:to>
                                    </p:set>
                                    <p:anim calcmode="lin" valueType="num">
                                      <p:cBhvr additive="base">
                                        <p:cTn id="22" dur="750" fill="hold"/>
                                        <p:tgtEl>
                                          <p:spTgt spid="6">
                                            <p:graphicEl>
                                              <a:dgm id="{85C1F341-FC66-4D97-B213-31D1B3CF0866}"/>
                                            </p:graphicEl>
                                          </p:spTgt>
                                        </p:tgtEl>
                                        <p:attrNameLst>
                                          <p:attrName>ppt_x</p:attrName>
                                        </p:attrNameLst>
                                      </p:cBhvr>
                                      <p:tavLst>
                                        <p:tav tm="0">
                                          <p:val>
                                            <p:strVal val="#ppt_x"/>
                                          </p:val>
                                        </p:tav>
                                        <p:tav tm="100000">
                                          <p:val>
                                            <p:strVal val="#ppt_x"/>
                                          </p:val>
                                        </p:tav>
                                      </p:tavLst>
                                    </p:anim>
                                    <p:anim calcmode="lin" valueType="num">
                                      <p:cBhvr additive="base">
                                        <p:cTn id="23" dur="750" fill="hold"/>
                                        <p:tgtEl>
                                          <p:spTgt spid="6">
                                            <p:graphicEl>
                                              <a:dgm id="{85C1F341-FC66-4D97-B213-31D1B3CF0866}"/>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6">
                                            <p:graphicEl>
                                              <a:dgm id="{D0B16B8F-93CF-4E2B-91BA-862EF9BD9990}"/>
                                            </p:graphicEl>
                                          </p:spTgt>
                                        </p:tgtEl>
                                        <p:attrNameLst>
                                          <p:attrName>style.visibility</p:attrName>
                                        </p:attrNameLst>
                                      </p:cBhvr>
                                      <p:to>
                                        <p:strVal val="visible"/>
                                      </p:to>
                                    </p:set>
                                    <p:anim calcmode="lin" valueType="num">
                                      <p:cBhvr additive="base">
                                        <p:cTn id="27" dur="750" fill="hold"/>
                                        <p:tgtEl>
                                          <p:spTgt spid="6">
                                            <p:graphicEl>
                                              <a:dgm id="{D0B16B8F-93CF-4E2B-91BA-862EF9BD9990}"/>
                                            </p:graphic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graphicEl>
                                              <a:dgm id="{D0B16B8F-93CF-4E2B-91BA-862EF9BD9990}"/>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3750"/>
                            </p:stCondLst>
                            <p:childTnLst>
                              <p:par>
                                <p:cTn id="30" presetID="2" presetClass="entr" presetSubtype="1" fill="hold" grpId="0" nodeType="afterEffect">
                                  <p:stCondLst>
                                    <p:cond delay="0"/>
                                  </p:stCondLst>
                                  <p:childTnLst>
                                    <p:set>
                                      <p:cBhvr>
                                        <p:cTn id="31" dur="1" fill="hold">
                                          <p:stCondLst>
                                            <p:cond delay="0"/>
                                          </p:stCondLst>
                                        </p:cTn>
                                        <p:tgtEl>
                                          <p:spTgt spid="6">
                                            <p:graphicEl>
                                              <a:dgm id="{53FA1314-161C-4363-B4BB-A334788502EF}"/>
                                            </p:graphicEl>
                                          </p:spTgt>
                                        </p:tgtEl>
                                        <p:attrNameLst>
                                          <p:attrName>style.visibility</p:attrName>
                                        </p:attrNameLst>
                                      </p:cBhvr>
                                      <p:to>
                                        <p:strVal val="visible"/>
                                      </p:to>
                                    </p:set>
                                    <p:anim calcmode="lin" valueType="num">
                                      <p:cBhvr additive="base">
                                        <p:cTn id="32" dur="750" fill="hold"/>
                                        <p:tgtEl>
                                          <p:spTgt spid="6">
                                            <p:graphicEl>
                                              <a:dgm id="{53FA1314-161C-4363-B4BB-A334788502EF}"/>
                                            </p:graphicEl>
                                          </p:spTgt>
                                        </p:tgtEl>
                                        <p:attrNameLst>
                                          <p:attrName>ppt_x</p:attrName>
                                        </p:attrNameLst>
                                      </p:cBhvr>
                                      <p:tavLst>
                                        <p:tav tm="0">
                                          <p:val>
                                            <p:strVal val="#ppt_x"/>
                                          </p:val>
                                        </p:tav>
                                        <p:tav tm="100000">
                                          <p:val>
                                            <p:strVal val="#ppt_x"/>
                                          </p:val>
                                        </p:tav>
                                      </p:tavLst>
                                    </p:anim>
                                    <p:anim calcmode="lin" valueType="num">
                                      <p:cBhvr additive="base">
                                        <p:cTn id="33" dur="750" fill="hold"/>
                                        <p:tgtEl>
                                          <p:spTgt spid="6">
                                            <p:graphicEl>
                                              <a:dgm id="{53FA1314-161C-4363-B4BB-A334788502EF}"/>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 presetClass="entr" presetSubtype="1" fill="hold" grpId="0" nodeType="afterEffect">
                                  <p:stCondLst>
                                    <p:cond delay="0"/>
                                  </p:stCondLst>
                                  <p:childTnLst>
                                    <p:set>
                                      <p:cBhvr>
                                        <p:cTn id="36" dur="1" fill="hold">
                                          <p:stCondLst>
                                            <p:cond delay="0"/>
                                          </p:stCondLst>
                                        </p:cTn>
                                        <p:tgtEl>
                                          <p:spTgt spid="6">
                                            <p:graphicEl>
                                              <a:dgm id="{A4F61184-0BBF-4AB9-8C6A-810F7F4CEAFF}"/>
                                            </p:graphicEl>
                                          </p:spTgt>
                                        </p:tgtEl>
                                        <p:attrNameLst>
                                          <p:attrName>style.visibility</p:attrName>
                                        </p:attrNameLst>
                                      </p:cBhvr>
                                      <p:to>
                                        <p:strVal val="visible"/>
                                      </p:to>
                                    </p:set>
                                    <p:anim calcmode="lin" valueType="num">
                                      <p:cBhvr additive="base">
                                        <p:cTn id="37" dur="750" fill="hold"/>
                                        <p:tgtEl>
                                          <p:spTgt spid="6">
                                            <p:graphicEl>
                                              <a:dgm id="{A4F61184-0BBF-4AB9-8C6A-810F7F4CEAFF}"/>
                                            </p:graphicEl>
                                          </p:spTgt>
                                        </p:tgtEl>
                                        <p:attrNameLst>
                                          <p:attrName>ppt_x</p:attrName>
                                        </p:attrNameLst>
                                      </p:cBhvr>
                                      <p:tavLst>
                                        <p:tav tm="0">
                                          <p:val>
                                            <p:strVal val="#ppt_x"/>
                                          </p:val>
                                        </p:tav>
                                        <p:tav tm="100000">
                                          <p:val>
                                            <p:strVal val="#ppt_x"/>
                                          </p:val>
                                        </p:tav>
                                      </p:tavLst>
                                    </p:anim>
                                    <p:anim calcmode="lin" valueType="num">
                                      <p:cBhvr additive="base">
                                        <p:cTn id="38" dur="750" fill="hold"/>
                                        <p:tgtEl>
                                          <p:spTgt spid="6">
                                            <p:graphicEl>
                                              <a:dgm id="{A4F61184-0BBF-4AB9-8C6A-810F7F4CEAFF}"/>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2110" y="1906316"/>
            <a:ext cx="7019779" cy="3539430"/>
          </a:xfrm>
          <a:prstGeom prst="rect">
            <a:avLst/>
          </a:prstGeom>
        </p:spPr>
        <p:txBody>
          <a:bodyPr wrap="square">
            <a:spAutoFit/>
          </a:bodyPr>
          <a:lstStyle/>
          <a:p>
            <a:pPr algn="ctr">
              <a:spcAft>
                <a:spcPts val="0"/>
              </a:spcAft>
            </a:pPr>
            <a:r>
              <a:rPr lang="en-GB" sz="2800" b="1" dirty="0">
                <a:solidFill>
                  <a:srgbClr val="FF0000"/>
                </a:solidFill>
                <a:cs typeface="Arial" panose="020B0604020202020204" pitchFamily="34" charset="0"/>
              </a:rPr>
              <a:t>WARNING: </a:t>
            </a:r>
          </a:p>
          <a:p>
            <a:pPr algn="ctr">
              <a:spcAft>
                <a:spcPts val="0"/>
              </a:spcAft>
            </a:pPr>
            <a:endParaRPr lang="en-GB" sz="2800" b="1" dirty="0">
              <a:solidFill>
                <a:srgbClr val="FF0000"/>
              </a:solidFill>
              <a:cs typeface="Arial" panose="020B0604020202020204" pitchFamily="34" charset="0"/>
            </a:endParaRPr>
          </a:p>
          <a:p>
            <a:pPr algn="just">
              <a:spcAft>
                <a:spcPts val="0"/>
              </a:spcAft>
            </a:pPr>
            <a:r>
              <a:rPr lang="en-GB" sz="2800" b="1" dirty="0">
                <a:solidFill>
                  <a:srgbClr val="FF0000"/>
                </a:solidFill>
                <a:cs typeface="Arial" panose="020B0604020202020204" pitchFamily="34" charset="0"/>
              </a:rPr>
              <a:t>Possibility exists that Mutual Legal Assistance Proceedings in Requested country will include additional legal steps and/or requests or Authorities in it on the basis of domestic legal framework.</a:t>
            </a:r>
          </a:p>
        </p:txBody>
      </p:sp>
    </p:spTree>
    <p:extLst>
      <p:ext uri="{BB962C8B-B14F-4D97-AF65-F5344CB8AC3E}">
        <p14:creationId xmlns:p14="http://schemas.microsoft.com/office/powerpoint/2010/main" val="6306936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387726" y="2305615"/>
            <a:ext cx="6368548" cy="2246769"/>
          </a:xfrm>
          <a:prstGeom prst="rect">
            <a:avLst/>
          </a:prstGeom>
        </p:spPr>
        <p:txBody>
          <a:bodyPr wrap="square">
            <a:spAutoFit/>
          </a:bodyPr>
          <a:lstStyle/>
          <a:p>
            <a:pPr algn="ctr">
              <a:spcAft>
                <a:spcPts val="0"/>
              </a:spcAft>
            </a:pPr>
            <a:r>
              <a:rPr lang="en-GB" sz="2800" b="1" dirty="0">
                <a:cs typeface="Arial" panose="020B0604020202020204" pitchFamily="34" charset="0"/>
              </a:rPr>
              <a:t>Question:</a:t>
            </a:r>
          </a:p>
          <a:p>
            <a:pPr algn="ctr">
              <a:spcAft>
                <a:spcPts val="0"/>
              </a:spcAft>
            </a:pPr>
            <a:endParaRPr lang="en-GB" sz="2800" b="1" dirty="0">
              <a:cs typeface="Arial" panose="020B0604020202020204" pitchFamily="34" charset="0"/>
            </a:endParaRPr>
          </a:p>
          <a:p>
            <a:pPr>
              <a:spcAft>
                <a:spcPts val="0"/>
              </a:spcAft>
            </a:pPr>
            <a:r>
              <a:rPr lang="en-GB" sz="2800" b="1" dirty="0">
                <a:cs typeface="Arial" panose="020B0604020202020204" pitchFamily="34" charset="0"/>
              </a:rPr>
              <a:t>Mutual Legal Assistance and Letters of Request - what is the situation and proceeding in your country?</a:t>
            </a:r>
          </a:p>
        </p:txBody>
      </p:sp>
    </p:spTree>
    <p:extLst>
      <p:ext uri="{BB962C8B-B14F-4D97-AF65-F5344CB8AC3E}">
        <p14:creationId xmlns:p14="http://schemas.microsoft.com/office/powerpoint/2010/main" val="1500296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14920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000" b="1" dirty="0">
                <a:solidFill>
                  <a:schemeClr val="bg1"/>
                </a:solidFill>
              </a:rPr>
              <a:t>Utilizing Electronic Evidence Acquisition Through International Cooperation Mechanisms </a:t>
            </a:r>
            <a:endParaRPr lang="en-GB" sz="30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906522"/>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a:lnSpc>
                <a:spcPct val="80000"/>
              </a:lnSpc>
            </a:pPr>
            <a:br>
              <a:rPr lang="en-GB" sz="3200" b="1" dirty="0">
                <a:ea typeface="ＭＳ Ｐゴシック" charset="0"/>
                <a:cs typeface="ＭＳ Ｐゴシック" charset="0"/>
              </a:rPr>
            </a:br>
            <a:r>
              <a:rPr lang="en-GB" sz="3200" b="1" dirty="0"/>
              <a:t>Common types of electronic evidence in MLA</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Utilizing Electronic Evidence Acquisition Thru International Cooperation Mechanisms </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Case Study</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28577308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Case Study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86602"/>
            <a:ext cx="4180850" cy="5709255"/>
          </a:xfrm>
          <a:prstGeom prst="rect">
            <a:avLst/>
          </a:prstGeom>
        </p:spPr>
        <p:txBody>
          <a:bodyPr wrap="square">
            <a:spAutoFit/>
          </a:bodyPr>
          <a:lstStyle/>
          <a:p>
            <a:pPr marL="342900" indent="-342900">
              <a:spcAft>
                <a:spcPts val="0"/>
              </a:spcAft>
              <a:buFont typeface="Wingdings" pitchFamily="2" charset="2"/>
              <a:buChar char="Ø"/>
            </a:pPr>
            <a:r>
              <a:rPr lang="en-GB" sz="2100" b="1" dirty="0" err="1">
                <a:cs typeface="Arial" panose="020B0604020202020204" pitchFamily="34" charset="0"/>
              </a:rPr>
              <a:t>WolfJäger</a:t>
            </a:r>
            <a:r>
              <a:rPr lang="en-GB" sz="2100" b="1" dirty="0">
                <a:cs typeface="Arial" panose="020B0604020202020204" pitchFamily="34" charset="0"/>
              </a:rPr>
              <a:t> short Synopsis</a:t>
            </a:r>
            <a:r>
              <a:rPr lang="en-GB" sz="2100" dirty="0">
                <a:cs typeface="Arial" panose="020B0604020202020204" pitchFamily="34" charset="0"/>
              </a:rPr>
              <a:t>:</a:t>
            </a:r>
          </a:p>
          <a:p>
            <a:pPr marL="342900" indent="-342900">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1900" dirty="0">
                <a:cs typeface="Arial" panose="020B0604020202020204" pitchFamily="34" charset="0"/>
              </a:rPr>
              <a:t>German Public Prosecution received complaints from possible victims which are German citizens, about possible investment fraud on financial markets</a:t>
            </a:r>
          </a:p>
          <a:p>
            <a:pPr marL="342900" indent="-342900" algn="just">
              <a:spcAft>
                <a:spcPts val="0"/>
              </a:spcAft>
              <a:buFont typeface="Arial" panose="020B0604020202020204" pitchFamily="34" charset="0"/>
              <a:buChar char="•"/>
            </a:pPr>
            <a:r>
              <a:rPr lang="en-GB" sz="1900" dirty="0">
                <a:cs typeface="Arial" panose="020B0604020202020204" pitchFamily="34" charset="0"/>
              </a:rPr>
              <a:t>Victims are attracted by aggressive on-line advertisement about possible investment earnings</a:t>
            </a:r>
          </a:p>
          <a:p>
            <a:pPr marL="342900" indent="-342900" algn="just">
              <a:spcAft>
                <a:spcPts val="0"/>
              </a:spcAft>
              <a:buFont typeface="Arial" panose="020B0604020202020204" pitchFamily="34" charset="0"/>
              <a:buChar char="•"/>
            </a:pPr>
            <a:r>
              <a:rPr lang="en-GB" sz="1900" dirty="0">
                <a:cs typeface="Arial" panose="020B0604020202020204" pitchFamily="34" charset="0"/>
              </a:rPr>
              <a:t>After responding to the advertisement victims are contacted by “Cactus Market” “brokers” who offer membership portfolio, investment in “binary options” and on-line control account, in perfect German</a:t>
            </a:r>
          </a:p>
        </p:txBody>
      </p:sp>
      <p:sp>
        <p:nvSpPr>
          <p:cNvPr id="11" name="Rectangle 10">
            <a:extLst>
              <a:ext uri="{FF2B5EF4-FFF2-40B4-BE49-F238E27FC236}">
                <a16:creationId xmlns:a16="http://schemas.microsoft.com/office/drawing/2014/main" id="{0B60D565-6283-1748-95F5-67F9DB5E2D82}"/>
              </a:ext>
            </a:extLst>
          </p:cNvPr>
          <p:cNvSpPr/>
          <p:nvPr/>
        </p:nvSpPr>
        <p:spPr>
          <a:xfrm>
            <a:off x="4749044" y="961456"/>
            <a:ext cx="4306434" cy="5386090"/>
          </a:xfrm>
          <a:prstGeom prst="rect">
            <a:avLst/>
          </a:prstGeom>
        </p:spPr>
        <p:txBody>
          <a:bodyPr wrap="square">
            <a:spAutoFit/>
          </a:bodyPr>
          <a:lstStyle/>
          <a:p>
            <a:pPr marL="342900" indent="-342900" algn="just">
              <a:spcAft>
                <a:spcPts val="0"/>
              </a:spcAft>
              <a:buFont typeface="Arial" panose="020B0604020202020204" pitchFamily="34" charset="0"/>
              <a:buChar char="•"/>
            </a:pPr>
            <a:r>
              <a:rPr lang="en-GB" sz="1900" dirty="0">
                <a:cs typeface="Arial" panose="020B0604020202020204" pitchFamily="34" charset="0"/>
              </a:rPr>
              <a:t>Victims are advised and prompted to increase investments by paying money from their credit cards to the broker provided on-line account of the ”Cactus Market”</a:t>
            </a:r>
          </a:p>
          <a:p>
            <a:pPr marL="342900" indent="-342900" algn="just">
              <a:spcAft>
                <a:spcPts val="0"/>
              </a:spcAft>
              <a:buFont typeface="Arial" panose="020B0604020202020204" pitchFamily="34" charset="0"/>
              <a:buChar char="•"/>
            </a:pPr>
            <a:r>
              <a:rPr lang="en-GB" sz="1900" dirty="0">
                <a:cs typeface="Arial" panose="020B0604020202020204" pitchFamily="34" charset="0"/>
              </a:rPr>
              <a:t>Victims have access to their on-line accounts where they can observe status of their investments and earnings</a:t>
            </a:r>
          </a:p>
          <a:p>
            <a:pPr marL="342900" indent="-342900" algn="just">
              <a:spcAft>
                <a:spcPts val="0"/>
              </a:spcAft>
              <a:buFont typeface="Arial" panose="020B0604020202020204" pitchFamily="34" charset="0"/>
              <a:buChar char="•"/>
            </a:pPr>
            <a:r>
              <a:rPr lang="en-GB" sz="1900" dirty="0">
                <a:cs typeface="Arial" panose="020B0604020202020204" pitchFamily="34" charset="0"/>
              </a:rPr>
              <a:t>Earnings are showing steady increase in significant amounts what, in combination with “broker” advices, assures victim to continue investing</a:t>
            </a:r>
          </a:p>
          <a:p>
            <a:pPr marL="342900" indent="-342900" algn="just">
              <a:spcAft>
                <a:spcPts val="0"/>
              </a:spcAft>
              <a:buFont typeface="Arial" panose="020B0604020202020204" pitchFamily="34" charset="0"/>
              <a:buChar char="•"/>
            </a:pPr>
            <a:r>
              <a:rPr lang="en-GB" sz="1900" dirty="0">
                <a:cs typeface="Arial" panose="020B0604020202020204" pitchFamily="34" charset="0"/>
              </a:rPr>
              <a:t>But, when victim wants pay out it’s denied partially or in full justified with “market rules”</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val="2469395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Case Study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833608"/>
            <a:ext cx="4366373" cy="5663089"/>
          </a:xfrm>
          <a:prstGeom prst="rect">
            <a:avLst/>
          </a:prstGeom>
        </p:spPr>
        <p:txBody>
          <a:bodyPr wrap="square">
            <a:spAutoFit/>
          </a:bodyPr>
          <a:lstStyle/>
          <a:p>
            <a:pPr marL="342900" indent="-342900" algn="just">
              <a:spcAft>
                <a:spcPts val="0"/>
              </a:spcAft>
              <a:buFont typeface="Wingdings" pitchFamily="2" charset="2"/>
              <a:buChar char="Ø"/>
            </a:pPr>
            <a:r>
              <a:rPr lang="en-GB" sz="2100" b="1" dirty="0" err="1">
                <a:cs typeface="Arial" panose="020B0604020202020204" pitchFamily="34" charset="0"/>
              </a:rPr>
              <a:t>WolfJäger</a:t>
            </a:r>
            <a:r>
              <a:rPr lang="en-GB" sz="2100" b="1" dirty="0">
                <a:cs typeface="Arial" panose="020B0604020202020204" pitchFamily="34" charset="0"/>
              </a:rPr>
              <a:t> short Synopsis</a:t>
            </a:r>
            <a:r>
              <a:rPr lang="en-GB" sz="2100" dirty="0">
                <a:cs typeface="Arial" panose="020B0604020202020204" pitchFamily="34" charset="0"/>
              </a:rPr>
              <a:t>:</a:t>
            </a:r>
          </a:p>
          <a:p>
            <a:pPr marL="342900" indent="-342900" algn="just">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2000" dirty="0">
                <a:cs typeface="Arial" panose="020B0604020202020204" pitchFamily="34" charset="0"/>
              </a:rPr>
              <a:t>When victims continues to insist major or full payment “brokers” transfer victim to “higher management”</a:t>
            </a:r>
          </a:p>
          <a:p>
            <a:pPr marL="342900" indent="-342900" algn="just">
              <a:spcAft>
                <a:spcPts val="0"/>
              </a:spcAft>
              <a:buFont typeface="Arial" panose="020B0604020202020204" pitchFamily="34" charset="0"/>
              <a:buChar char="•"/>
            </a:pPr>
            <a:r>
              <a:rPr lang="en-GB" sz="2000" dirty="0">
                <a:cs typeface="Arial" panose="020B0604020202020204" pitchFamily="34" charset="0"/>
              </a:rPr>
              <a:t>Higher management continues to persuade victim to continue investments</a:t>
            </a:r>
          </a:p>
          <a:p>
            <a:pPr marL="342900" indent="-342900" algn="just">
              <a:spcAft>
                <a:spcPts val="0"/>
              </a:spcAft>
              <a:buFont typeface="Arial" panose="020B0604020202020204" pitchFamily="34" charset="0"/>
              <a:buChar char="•"/>
            </a:pPr>
            <a:r>
              <a:rPr lang="en-GB" sz="2000" dirty="0">
                <a:cs typeface="Arial" panose="020B0604020202020204" pitchFamily="34" charset="0"/>
              </a:rPr>
              <a:t>Some victims does not comply and insist on paying out</a:t>
            </a:r>
          </a:p>
          <a:p>
            <a:pPr marL="342900" indent="-342900" algn="just">
              <a:spcAft>
                <a:spcPts val="0"/>
              </a:spcAft>
              <a:buFont typeface="Arial" panose="020B0604020202020204" pitchFamily="34" charset="0"/>
              <a:buChar char="•"/>
            </a:pPr>
            <a:r>
              <a:rPr lang="en-GB" sz="2000" dirty="0">
                <a:cs typeface="Arial" panose="020B0604020202020204" pitchFamily="34" charset="0"/>
              </a:rPr>
              <a:t>In that moment ”management” informs victim that due to the financial market fluctuation its’ “ binary option” portfolio is lost and all money is gone, what can be seen on the on-line account as well</a:t>
            </a:r>
          </a:p>
        </p:txBody>
      </p:sp>
      <p:sp>
        <p:nvSpPr>
          <p:cNvPr id="11" name="Rectangle 10">
            <a:extLst>
              <a:ext uri="{FF2B5EF4-FFF2-40B4-BE49-F238E27FC236}">
                <a16:creationId xmlns:a16="http://schemas.microsoft.com/office/drawing/2014/main" id="{0B60D565-6283-1748-95F5-67F9DB5E2D82}"/>
              </a:ext>
            </a:extLst>
          </p:cNvPr>
          <p:cNvSpPr/>
          <p:nvPr/>
        </p:nvSpPr>
        <p:spPr>
          <a:xfrm>
            <a:off x="4855778" y="950707"/>
            <a:ext cx="3972911" cy="5324535"/>
          </a:xfrm>
          <a:prstGeom prst="rect">
            <a:avLst/>
          </a:prstGeom>
        </p:spPr>
        <p:txBody>
          <a:bodyPr wrap="square">
            <a:spAutoFit/>
          </a:bodyPr>
          <a:lstStyle/>
          <a:p>
            <a:pPr marL="342900" indent="-342900" algn="just">
              <a:spcAft>
                <a:spcPts val="0"/>
              </a:spcAft>
              <a:buFont typeface="Arial" panose="020B0604020202020204" pitchFamily="34" charset="0"/>
              <a:buChar char="•"/>
            </a:pPr>
            <a:r>
              <a:rPr lang="en-GB" sz="2000" dirty="0">
                <a:cs typeface="Arial" panose="020B0604020202020204" pitchFamily="34" charset="0"/>
              </a:rPr>
              <a:t>Victims start to panic and ask for additional explanations and in person, not on-line contact</a:t>
            </a:r>
          </a:p>
          <a:p>
            <a:pPr marL="342900" indent="-342900" algn="just">
              <a:spcAft>
                <a:spcPts val="0"/>
              </a:spcAft>
              <a:buFont typeface="Arial" panose="020B0604020202020204" pitchFamily="34" charset="0"/>
              <a:buChar char="•"/>
            </a:pPr>
            <a:r>
              <a:rPr lang="en-GB" sz="2000" dirty="0">
                <a:cs typeface="Arial" panose="020B0604020202020204" pitchFamily="34" charset="0"/>
              </a:rPr>
              <a:t>After such request communication stops. No one answers phone calls and on-line account is deleted</a:t>
            </a:r>
          </a:p>
          <a:p>
            <a:pPr marL="342900" indent="-342900" algn="just">
              <a:spcAft>
                <a:spcPts val="0"/>
              </a:spcAft>
              <a:buFont typeface="Arial" panose="020B0604020202020204" pitchFamily="34" charset="0"/>
              <a:buChar char="•"/>
            </a:pPr>
            <a:r>
              <a:rPr lang="en-GB" sz="2000" dirty="0">
                <a:cs typeface="Arial" panose="020B0604020202020204" pitchFamily="34" charset="0"/>
              </a:rPr>
              <a:t>Damages are on personal level ranging between tens of thousands to hundreds of thousands of Euros.</a:t>
            </a:r>
          </a:p>
          <a:p>
            <a:pPr marL="342900" indent="-342900" algn="just">
              <a:spcAft>
                <a:spcPts val="0"/>
              </a:spcAft>
              <a:buFont typeface="Arial" panose="020B0604020202020204" pitchFamily="34" charset="0"/>
              <a:buChar char="•"/>
            </a:pPr>
            <a:r>
              <a:rPr lang="en-GB" sz="2000" dirty="0">
                <a:cs typeface="Arial" panose="020B0604020202020204" pitchFamily="34" charset="0"/>
              </a:rPr>
              <a:t>Number of complaints grows. It seems that fraud is siphoning millions, or even tens’ of millions of Euros</a:t>
            </a:r>
          </a:p>
          <a:p>
            <a:pPr marL="342900" indent="-342900" algn="just">
              <a:spcAft>
                <a:spcPts val="0"/>
              </a:spcAft>
              <a:buFont typeface="Arial" panose="020B0604020202020204" pitchFamily="34" charset="0"/>
              <a:buChar char="•"/>
            </a:pPr>
            <a:r>
              <a:rPr lang="en-GB" sz="2000" dirty="0">
                <a:cs typeface="Arial" panose="020B0604020202020204" pitchFamily="34" charset="0"/>
              </a:rPr>
              <a:t>German Prosecution must react fast</a:t>
            </a:r>
          </a:p>
        </p:txBody>
      </p:sp>
    </p:spTree>
    <p:extLst>
      <p:ext uri="{BB962C8B-B14F-4D97-AF65-F5344CB8AC3E}">
        <p14:creationId xmlns:p14="http://schemas.microsoft.com/office/powerpoint/2010/main" val="28305938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Case Study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7557"/>
            <a:ext cx="4199699" cy="4739759"/>
          </a:xfrm>
          <a:prstGeom prst="rect">
            <a:avLst/>
          </a:prstGeom>
        </p:spPr>
        <p:txBody>
          <a:bodyPr wrap="square">
            <a:spAutoFit/>
          </a:bodyPr>
          <a:lstStyle/>
          <a:p>
            <a:pPr marL="342900" indent="-342900" algn="just">
              <a:spcAft>
                <a:spcPts val="0"/>
              </a:spcAft>
              <a:buFont typeface="Wingdings" pitchFamily="2" charset="2"/>
              <a:buChar char="Ø"/>
            </a:pPr>
            <a:r>
              <a:rPr lang="en-GB" sz="2100" b="1" dirty="0" err="1">
                <a:cs typeface="Arial" panose="020B0604020202020204" pitchFamily="34" charset="0"/>
              </a:rPr>
              <a:t>WolfJäger</a:t>
            </a:r>
            <a:r>
              <a:rPr lang="en-GB" sz="2100" b="1" dirty="0">
                <a:cs typeface="Arial" panose="020B0604020202020204" pitchFamily="34" charset="0"/>
              </a:rPr>
              <a:t> short Synopsis</a:t>
            </a:r>
            <a:r>
              <a:rPr lang="en-GB" sz="2100" dirty="0">
                <a:cs typeface="Arial" panose="020B0604020202020204" pitchFamily="34" charset="0"/>
              </a:rPr>
              <a:t>:</a:t>
            </a:r>
          </a:p>
          <a:p>
            <a:pPr marL="342900" indent="-342900" algn="just">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2000" dirty="0">
                <a:cs typeface="Arial" panose="020B0604020202020204" pitchFamily="34" charset="0"/>
              </a:rPr>
              <a:t>Initial police reports are showing that all contacts, phone or e-mail, are made by using VOIP or Web e-mail services.</a:t>
            </a:r>
          </a:p>
          <a:p>
            <a:pPr marL="342900" indent="-342900" algn="just">
              <a:spcAft>
                <a:spcPts val="0"/>
              </a:spcAft>
              <a:buFont typeface="Arial" panose="020B0604020202020204" pitchFamily="34" charset="0"/>
              <a:buChar char="•"/>
            </a:pPr>
            <a:r>
              <a:rPr lang="en-GB" sz="2000" dirty="0">
                <a:cs typeface="Arial" panose="020B0604020202020204" pitchFamily="34" charset="0"/>
              </a:rPr>
              <a:t>None of the IP address are in Germany</a:t>
            </a:r>
          </a:p>
          <a:p>
            <a:pPr marL="342900" indent="-342900" algn="just">
              <a:spcAft>
                <a:spcPts val="0"/>
              </a:spcAft>
              <a:buFont typeface="Arial" panose="020B0604020202020204" pitchFamily="34" charset="0"/>
              <a:buChar char="•"/>
            </a:pPr>
            <a:r>
              <a:rPr lang="en-GB" sz="2000" dirty="0">
                <a:cs typeface="Arial" panose="020B0604020202020204" pitchFamily="34" charset="0"/>
              </a:rPr>
              <a:t>VOIP addresses are leading towards South-East of Europe, mainly Serbia and Bulgaria</a:t>
            </a:r>
          </a:p>
          <a:p>
            <a:pPr marL="342900" indent="-342900" algn="just">
              <a:spcAft>
                <a:spcPts val="0"/>
              </a:spcAft>
              <a:buFont typeface="Arial" panose="020B0604020202020204" pitchFamily="34" charset="0"/>
              <a:buChar char="•"/>
            </a:pPr>
            <a:r>
              <a:rPr lang="en-GB" sz="2000" dirty="0">
                <a:cs typeface="Arial" panose="020B0604020202020204" pitchFamily="34" charset="0"/>
              </a:rPr>
              <a:t>Initial victims banking reports are showing that account to which victims payed money is in Czech Republic</a:t>
            </a:r>
          </a:p>
        </p:txBody>
      </p:sp>
      <p:sp>
        <p:nvSpPr>
          <p:cNvPr id="11" name="Rectangle 10">
            <a:extLst>
              <a:ext uri="{FF2B5EF4-FFF2-40B4-BE49-F238E27FC236}">
                <a16:creationId xmlns:a16="http://schemas.microsoft.com/office/drawing/2014/main" id="{0B60D565-6283-1748-95F5-67F9DB5E2D82}"/>
              </a:ext>
            </a:extLst>
          </p:cNvPr>
          <p:cNvSpPr/>
          <p:nvPr/>
        </p:nvSpPr>
        <p:spPr>
          <a:xfrm>
            <a:off x="4836069" y="987557"/>
            <a:ext cx="3941379" cy="4939814"/>
          </a:xfrm>
          <a:prstGeom prst="rect">
            <a:avLst/>
          </a:prstGeom>
        </p:spPr>
        <p:txBody>
          <a:bodyPr wrap="square">
            <a:spAutoFit/>
          </a:bodyPr>
          <a:lstStyle/>
          <a:p>
            <a:pPr marL="342900" indent="-342900" algn="just">
              <a:spcAft>
                <a:spcPts val="0"/>
              </a:spcAft>
              <a:buFont typeface="Arial" panose="020B0604020202020204" pitchFamily="34" charset="0"/>
              <a:buChar char="•"/>
            </a:pPr>
            <a:r>
              <a:rPr lang="en-GB" sz="2100" dirty="0">
                <a:cs typeface="Arial" panose="020B0604020202020204" pitchFamily="34" charset="0"/>
              </a:rPr>
              <a:t>”My Market” broker company is not registered in Germany or in Czech Republic</a:t>
            </a:r>
          </a:p>
          <a:p>
            <a:pPr marL="342900" indent="-342900" algn="just">
              <a:spcAft>
                <a:spcPts val="0"/>
              </a:spcAft>
              <a:buFont typeface="Arial" panose="020B0604020202020204" pitchFamily="34" charset="0"/>
              <a:buChar char="•"/>
            </a:pPr>
            <a:r>
              <a:rPr lang="en-GB" sz="2100" dirty="0">
                <a:cs typeface="Arial" panose="020B0604020202020204" pitchFamily="34" charset="0"/>
              </a:rPr>
              <a:t>Victims reported that brokers represented themselves with German names and surnames and that they spoke in perfect German without an accent</a:t>
            </a:r>
          </a:p>
          <a:p>
            <a:pPr marL="342900" indent="-342900" algn="just">
              <a:spcAft>
                <a:spcPts val="0"/>
              </a:spcAft>
              <a:buFont typeface="Arial" panose="020B0604020202020204" pitchFamily="34" charset="0"/>
              <a:buChar char="•"/>
            </a:pPr>
            <a:r>
              <a:rPr lang="en-GB" sz="2100" dirty="0">
                <a:cs typeface="Arial" panose="020B0604020202020204" pitchFamily="34" charset="0"/>
              </a:rPr>
              <a:t>Prosecution starts investigation with immediate and urgent Mutual Legal Assistance Letters of Request</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val="11985782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Case Study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948690"/>
            <a:ext cx="4572000" cy="5586145"/>
          </a:xfrm>
          <a:prstGeom prst="rect">
            <a:avLst/>
          </a:prstGeom>
        </p:spPr>
        <p:txBody>
          <a:bodyPr>
            <a:spAutoFit/>
          </a:bodyPr>
          <a:lstStyle/>
          <a:p>
            <a:pPr marL="342900" indent="-342900">
              <a:spcAft>
                <a:spcPts val="0"/>
              </a:spcAft>
              <a:buFont typeface="Wingdings" pitchFamily="2" charset="2"/>
              <a:buChar char="Ø"/>
            </a:pPr>
            <a:r>
              <a:rPr lang="en-GB" sz="2100" b="1" dirty="0">
                <a:cs typeface="Arial" panose="020B0604020202020204" pitchFamily="34" charset="0"/>
              </a:rPr>
              <a:t>Initial questions</a:t>
            </a:r>
            <a:r>
              <a:rPr lang="en-GB" sz="2100" dirty="0">
                <a:cs typeface="Arial" panose="020B0604020202020204" pitchFamily="34" charset="0"/>
              </a:rPr>
              <a:t>:</a:t>
            </a:r>
          </a:p>
          <a:p>
            <a:pPr marL="342900" indent="-342900">
              <a:spcAft>
                <a:spcPts val="0"/>
              </a:spcAft>
              <a:buFont typeface="Wingdings" pitchFamily="2" charset="2"/>
              <a:buChar char="Ø"/>
            </a:pPr>
            <a:endParaRPr lang="en-GB" sz="2100" dirty="0">
              <a:cs typeface="Arial" panose="020B0604020202020204" pitchFamily="34" charset="0"/>
            </a:endParaRPr>
          </a:p>
          <a:p>
            <a:pPr marL="342900" indent="-342900">
              <a:spcAft>
                <a:spcPts val="0"/>
              </a:spcAft>
              <a:buFont typeface="Arial" panose="020B0604020202020204" pitchFamily="34" charset="0"/>
              <a:buChar char="•"/>
            </a:pPr>
            <a:r>
              <a:rPr lang="en-GB" sz="2100" i="1" dirty="0">
                <a:cs typeface="Arial" panose="020B0604020202020204" pitchFamily="34" charset="0"/>
              </a:rPr>
              <a:t>What are the main directions of the investigation?</a:t>
            </a:r>
          </a:p>
          <a:p>
            <a:pPr marL="342900" indent="-342900">
              <a:spcAft>
                <a:spcPts val="0"/>
              </a:spcAft>
              <a:buFont typeface="Arial" panose="020B0604020202020204" pitchFamily="34" charset="0"/>
              <a:buChar char="•"/>
            </a:pPr>
            <a:r>
              <a:rPr lang="en-GB" sz="2100" i="1" dirty="0">
                <a:cs typeface="Arial" panose="020B0604020202020204" pitchFamily="34" charset="0"/>
              </a:rPr>
              <a:t>What should be investigated first?</a:t>
            </a:r>
          </a:p>
          <a:p>
            <a:pPr marL="342900" indent="-342900">
              <a:spcAft>
                <a:spcPts val="0"/>
              </a:spcAft>
              <a:buFont typeface="Arial" panose="020B0604020202020204" pitchFamily="34" charset="0"/>
              <a:buChar char="•"/>
            </a:pPr>
            <a:r>
              <a:rPr lang="en-GB" sz="2100" i="1" dirty="0">
                <a:cs typeface="Arial" panose="020B0604020202020204" pitchFamily="34" charset="0"/>
              </a:rPr>
              <a:t>Is there any kind of urgency connected to some part of the investigation?</a:t>
            </a:r>
          </a:p>
          <a:p>
            <a:pPr marL="342900" indent="-342900">
              <a:spcAft>
                <a:spcPts val="0"/>
              </a:spcAft>
              <a:buFont typeface="Arial" panose="020B0604020202020204" pitchFamily="34" charset="0"/>
              <a:buChar char="•"/>
            </a:pPr>
            <a:r>
              <a:rPr lang="en-GB" sz="2100" i="1" dirty="0">
                <a:cs typeface="Arial" panose="020B0604020202020204" pitchFamily="34" charset="0"/>
              </a:rPr>
              <a:t>What kind of requests Prosecution/Investigative Judge will send?</a:t>
            </a:r>
          </a:p>
          <a:p>
            <a:pPr marL="342900" indent="-342900">
              <a:spcAft>
                <a:spcPts val="0"/>
              </a:spcAft>
              <a:buFont typeface="Arial" panose="020B0604020202020204" pitchFamily="34" charset="0"/>
              <a:buChar char="•"/>
            </a:pPr>
            <a:r>
              <a:rPr lang="en-GB" sz="2100" i="1" dirty="0">
                <a:cs typeface="Arial" panose="020B0604020202020204" pitchFamily="34" charset="0"/>
              </a:rPr>
              <a:t>To whom requests will be sent?</a:t>
            </a:r>
          </a:p>
          <a:p>
            <a:pPr marL="342900" indent="-342900">
              <a:spcAft>
                <a:spcPts val="0"/>
              </a:spcAft>
              <a:buFont typeface="Arial" panose="020B0604020202020204" pitchFamily="34" charset="0"/>
              <a:buChar char="•"/>
            </a:pPr>
            <a:r>
              <a:rPr lang="en-GB" sz="2100" i="1" dirty="0">
                <a:cs typeface="Arial" panose="020B0604020202020204" pitchFamily="34" charset="0"/>
              </a:rPr>
              <a:t>What facts are going to requested?</a:t>
            </a:r>
          </a:p>
          <a:p>
            <a:pPr marL="342900" indent="-342900">
              <a:spcAft>
                <a:spcPts val="0"/>
              </a:spcAft>
              <a:buFont typeface="Arial" panose="020B0604020202020204" pitchFamily="34" charset="0"/>
              <a:buChar char="•"/>
            </a:pPr>
            <a:r>
              <a:rPr lang="en-GB" sz="2100" i="1" dirty="0">
                <a:cs typeface="Arial" panose="020B0604020202020204" pitchFamily="34" charset="0"/>
              </a:rPr>
              <a:t>What evidence will be requested?</a:t>
            </a:r>
          </a:p>
          <a:p>
            <a:pPr marL="342900" indent="-342900">
              <a:spcAft>
                <a:spcPts val="0"/>
              </a:spcAft>
              <a:buFont typeface="Arial" panose="020B0604020202020204" pitchFamily="34" charset="0"/>
              <a:buChar char="•"/>
            </a:pPr>
            <a:r>
              <a:rPr lang="en-GB" sz="2100" i="1" dirty="0">
                <a:cs typeface="Arial" panose="020B0604020202020204" pitchFamily="34" charset="0"/>
              </a:rPr>
              <a:t>Is there need for any special investigative actions?</a:t>
            </a: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604204"/>
            <a:ext cx="4572000" cy="4939814"/>
          </a:xfrm>
          <a:prstGeom prst="rect">
            <a:avLst/>
          </a:prstGeom>
        </p:spPr>
        <p:txBody>
          <a:bodyPr>
            <a:spAutoFit/>
          </a:bodyPr>
          <a:lstStyle/>
          <a:p>
            <a:pPr marL="342900" indent="-342900">
              <a:spcAft>
                <a:spcPts val="0"/>
              </a:spcAft>
              <a:buFont typeface="Arial" panose="020B0604020202020204" pitchFamily="34" charset="0"/>
              <a:buChar char="•"/>
            </a:pPr>
            <a:r>
              <a:rPr lang="en-GB" sz="2100" i="1" dirty="0">
                <a:cs typeface="Arial" panose="020B0604020202020204" pitchFamily="34" charset="0"/>
              </a:rPr>
              <a:t>What actions are going to be required from foreign LEA/Prosecution/Investigative Judge?</a:t>
            </a:r>
          </a:p>
          <a:p>
            <a:pPr marL="342900" indent="-342900">
              <a:spcAft>
                <a:spcPts val="0"/>
              </a:spcAft>
              <a:buFont typeface="Arial" panose="020B0604020202020204" pitchFamily="34" charset="0"/>
              <a:buChar char="•"/>
            </a:pPr>
            <a:r>
              <a:rPr lang="en-GB" sz="2100" i="1" dirty="0">
                <a:cs typeface="Arial" panose="020B0604020202020204" pitchFamily="34" charset="0"/>
              </a:rPr>
              <a:t>How Prosecution/Investigative Judge will determine to whom, how and what should be sent?</a:t>
            </a:r>
          </a:p>
          <a:p>
            <a:pPr marL="342900" indent="-342900">
              <a:spcAft>
                <a:spcPts val="0"/>
              </a:spcAft>
              <a:buFont typeface="Arial" panose="020B0604020202020204" pitchFamily="34" charset="0"/>
              <a:buChar char="•"/>
            </a:pPr>
            <a:r>
              <a:rPr lang="en-GB" sz="2100" i="1" dirty="0">
                <a:cs typeface="Arial" panose="020B0604020202020204" pitchFamily="34" charset="0"/>
              </a:rPr>
              <a:t>Are there grounds for commencement of Financial Investigation?</a:t>
            </a:r>
          </a:p>
          <a:p>
            <a:pPr marL="342900" indent="-342900">
              <a:spcAft>
                <a:spcPts val="0"/>
              </a:spcAft>
              <a:buFont typeface="Arial" panose="020B0604020202020204" pitchFamily="34" charset="0"/>
              <a:buChar char="•"/>
            </a:pPr>
            <a:r>
              <a:rPr lang="en-GB" sz="2100" i="1" dirty="0">
                <a:cs typeface="Arial" panose="020B0604020202020204" pitchFamily="34" charset="0"/>
              </a:rPr>
              <a:t>What are other steps and/or measures/actions which should be undertaken?</a:t>
            </a:r>
          </a:p>
          <a:p>
            <a:pPr marL="342900" indent="-342900">
              <a:spcAft>
                <a:spcPts val="0"/>
              </a:spcAft>
              <a:buFont typeface="Arial" panose="020B0604020202020204" pitchFamily="34" charset="0"/>
              <a:buChar char="•"/>
            </a:pPr>
            <a:r>
              <a:rPr lang="en-GB" sz="2100" i="1" dirty="0">
                <a:cs typeface="Arial" panose="020B0604020202020204" pitchFamily="34" charset="0"/>
              </a:rPr>
              <a:t>Is there something else you would do in your country?</a:t>
            </a:r>
          </a:p>
        </p:txBody>
      </p:sp>
    </p:spTree>
    <p:extLst>
      <p:ext uri="{BB962C8B-B14F-4D97-AF65-F5344CB8AC3E}">
        <p14:creationId xmlns:p14="http://schemas.microsoft.com/office/powerpoint/2010/main" val="9251165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Case Study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2534839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509200"/>
          </a:xfrm>
          <a:prstGeom prst="rect">
            <a:avLst/>
          </a:prstGeom>
        </p:spPr>
        <p:txBody>
          <a:bodyPr>
            <a:spAutoFit/>
          </a:bodyPr>
          <a:lstStyle/>
          <a:p>
            <a:pPr marL="342900" lvl="2" indent="-342900">
              <a:buFont typeface="Wingdings" pitchFamily="2" charset="2"/>
              <a:buChar char="ü"/>
            </a:pPr>
            <a:r>
              <a:rPr lang="en-GB" sz="2200" i="1" dirty="0"/>
              <a:t>to refresh and expand knowledge about types of electronic evidence typical for Mutual Legal Assistance requests and exchange</a:t>
            </a:r>
          </a:p>
          <a:p>
            <a:pPr marL="342900" lvl="2" indent="-342900">
              <a:buFont typeface="Wingdings" pitchFamily="2" charset="2"/>
              <a:buChar char="ü"/>
            </a:pPr>
            <a:r>
              <a:rPr lang="en-GB" sz="2200" i="1" dirty="0"/>
              <a:t>to expand knowledge about types of the authorities competent to participate in Mutual Legal Assistance</a:t>
            </a:r>
          </a:p>
          <a:p>
            <a:pPr marL="342900" lvl="2" indent="-342900">
              <a:buFont typeface="Wingdings" pitchFamily="2" charset="2"/>
              <a:buChar char="ü"/>
            </a:pPr>
            <a:r>
              <a:rPr lang="en-GB" sz="2200" i="1" dirty="0"/>
              <a:t>to understand difference between MLA Central Authority and Executing Authority and hybrid systems</a:t>
            </a:r>
          </a:p>
          <a:p>
            <a:pPr marL="342900" lvl="2" indent="-342900">
              <a:buFont typeface="Wingdings" pitchFamily="2" charset="2"/>
              <a:buChar char="ü"/>
            </a:pPr>
            <a:r>
              <a:rPr lang="en-GB" sz="2200" i="1" dirty="0"/>
              <a:t>to understand what are MLA procedural competencies for different authorities </a:t>
            </a:r>
          </a:p>
        </p:txBody>
      </p:sp>
      <p:sp>
        <p:nvSpPr>
          <p:cNvPr id="8" name="Rectangle 7">
            <a:extLst>
              <a:ext uri="{FF2B5EF4-FFF2-40B4-BE49-F238E27FC236}">
                <a16:creationId xmlns:a16="http://schemas.microsoft.com/office/drawing/2014/main" id="{318C602D-ED60-F847-ABCD-A03310105151}"/>
              </a:ext>
            </a:extLst>
          </p:cNvPr>
          <p:cNvSpPr/>
          <p:nvPr/>
        </p:nvSpPr>
        <p:spPr>
          <a:xfrm>
            <a:off x="4732127" y="1163467"/>
            <a:ext cx="4572000" cy="5170646"/>
          </a:xfrm>
          <a:prstGeom prst="rect">
            <a:avLst/>
          </a:prstGeom>
        </p:spPr>
        <p:txBody>
          <a:bodyPr>
            <a:spAutoFit/>
          </a:bodyPr>
          <a:lstStyle/>
          <a:p>
            <a:pPr marL="342900" lvl="2" indent="-342900">
              <a:buFont typeface="Wingdings" pitchFamily="2" charset="2"/>
              <a:buChar char="ü"/>
            </a:pPr>
            <a:r>
              <a:rPr lang="en-GB" sz="2200" i="1" dirty="0"/>
              <a:t>to learn about possible steps and variations of steps undertaken during MLA proceeding by different competent authorities</a:t>
            </a:r>
          </a:p>
          <a:p>
            <a:pPr marL="342900" lvl="2" indent="-342900">
              <a:buFont typeface="Wingdings" pitchFamily="2" charset="2"/>
              <a:buChar char="ü"/>
            </a:pPr>
            <a:r>
              <a:rPr lang="en-GB" sz="2200" i="1" dirty="0"/>
              <a:t>to actively participate in case study analysis by applying previously adopted knowledge and skills</a:t>
            </a:r>
          </a:p>
          <a:p>
            <a:pPr marL="342900" lvl="2" indent="-342900">
              <a:buFont typeface="Wingdings" pitchFamily="2" charset="2"/>
              <a:buChar char="ü"/>
            </a:pPr>
            <a:r>
              <a:rPr lang="en-GB" sz="2200" i="1" dirty="0"/>
              <a:t>to have improvement on overall knowledge of Mutual Legal Assistance regarding electronic evidence acquisition proceedings</a:t>
            </a:r>
          </a:p>
          <a:p>
            <a:pPr marL="342900" lvl="2" indent="-342900">
              <a:buFont typeface="Wingdings" pitchFamily="2" charset="2"/>
              <a:buChar char="ü"/>
            </a:pPr>
            <a:endParaRPr lang="en-GB" sz="2200" dirty="0"/>
          </a:p>
        </p:txBody>
      </p:sp>
    </p:spTree>
    <p:extLst>
      <p:ext uri="{BB962C8B-B14F-4D97-AF65-F5344CB8AC3E}">
        <p14:creationId xmlns:p14="http://schemas.microsoft.com/office/powerpoint/2010/main" val="121375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Utilizing Electronic Evidence Acquisition Thru International Cooperation Mechanisms </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999871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en-GB" sz="2200" b="1" dirty="0">
                <a:cs typeface="Arial" panose="020B0604020202020204" pitchFamily="34" charset="0"/>
              </a:rPr>
              <a:t>What is computer data</a:t>
            </a:r>
            <a:r>
              <a:rPr lang="en-GB" sz="2200" dirty="0">
                <a:cs typeface="Arial" panose="020B0604020202020204" pitchFamily="34" charset="0"/>
              </a:rPr>
              <a:t>:</a:t>
            </a:r>
          </a:p>
          <a:p>
            <a:pPr marL="342900" indent="-342900" algn="just">
              <a:spcAft>
                <a:spcPts val="0"/>
              </a:spcAft>
              <a:buFont typeface="Arial" panose="020B0604020202020204" pitchFamily="34" charset="0"/>
              <a:buChar char="•"/>
            </a:pPr>
            <a:r>
              <a:rPr lang="en-US" sz="2200" i="1" dirty="0">
                <a:cs typeface="Arial" panose="020B0604020202020204" pitchFamily="34" charset="0"/>
              </a:rPr>
              <a:t>Any representation of facts, information or concepts in a form suitable for processing in a computer system</a:t>
            </a:r>
          </a:p>
          <a:p>
            <a:pPr marL="342900" indent="-342900">
              <a:spcAft>
                <a:spcPts val="0"/>
              </a:spcAft>
              <a:buFont typeface="Wingdings" pitchFamily="2" charset="2"/>
              <a:buChar char="Ø"/>
            </a:pPr>
            <a:endParaRPr lang="en-US" sz="2200" dirty="0">
              <a:cs typeface="Arial" panose="020B0604020202020204" pitchFamily="34" charset="0"/>
            </a:endParaRPr>
          </a:p>
          <a:p>
            <a:pPr marL="342900" indent="-342900">
              <a:spcAft>
                <a:spcPts val="0"/>
              </a:spcAft>
              <a:buFont typeface="Wingdings" pitchFamily="2" charset="2"/>
              <a:buChar char="Ø"/>
            </a:pPr>
            <a:r>
              <a:rPr lang="en-US" sz="2200" b="1" dirty="0">
                <a:cs typeface="Arial" panose="020B0604020202020204" pitchFamily="34" charset="0"/>
              </a:rPr>
              <a:t>“Classic” types of computer data</a:t>
            </a:r>
            <a:r>
              <a:rPr lang="en-US" sz="2200" dirty="0">
                <a:cs typeface="Arial" panose="020B0604020202020204" pitchFamily="34" charset="0"/>
              </a:rPr>
              <a:t>:</a:t>
            </a:r>
          </a:p>
          <a:p>
            <a:pPr marL="342900" indent="-342900">
              <a:spcAft>
                <a:spcPts val="0"/>
              </a:spcAft>
              <a:buFont typeface="Wingdings" pitchFamily="2" charset="2"/>
              <a:buChar char="Ø"/>
            </a:pPr>
            <a:endParaRPr lang="en-US" sz="2200" dirty="0">
              <a:cs typeface="Arial" panose="020B0604020202020204" pitchFamily="34" charset="0"/>
            </a:endParaRPr>
          </a:p>
          <a:p>
            <a:pPr marL="342900" indent="-342900">
              <a:spcAft>
                <a:spcPts val="0"/>
              </a:spcAft>
              <a:buFont typeface="Arial" panose="020B0604020202020204" pitchFamily="34" charset="0"/>
              <a:buChar char="•"/>
            </a:pPr>
            <a:r>
              <a:rPr lang="en-US" sz="2200" i="1" dirty="0">
                <a:cs typeface="Arial" panose="020B0604020202020204" pitchFamily="34" charset="0"/>
              </a:rPr>
              <a:t>Content data</a:t>
            </a:r>
          </a:p>
          <a:p>
            <a:pPr marL="342900" indent="-342900">
              <a:spcAft>
                <a:spcPts val="0"/>
              </a:spcAft>
              <a:buFont typeface="Arial" panose="020B0604020202020204" pitchFamily="34" charset="0"/>
              <a:buChar char="•"/>
            </a:pPr>
            <a:r>
              <a:rPr lang="en-US" sz="2200" i="1" dirty="0">
                <a:cs typeface="Arial" panose="020B0604020202020204" pitchFamily="34" charset="0"/>
              </a:rPr>
              <a:t>Traffic data</a:t>
            </a:r>
          </a:p>
          <a:p>
            <a:pPr marL="342900" indent="-342900">
              <a:spcAft>
                <a:spcPts val="0"/>
              </a:spcAft>
              <a:buFont typeface="Arial" panose="020B0604020202020204" pitchFamily="34" charset="0"/>
              <a:buChar char="•"/>
            </a:pPr>
            <a:r>
              <a:rPr lang="en-US" sz="2200" i="1" dirty="0">
                <a:cs typeface="Arial" panose="020B0604020202020204" pitchFamily="34" charset="0"/>
              </a:rPr>
              <a:t>Subscriber information</a:t>
            </a:r>
          </a:p>
          <a:p>
            <a:pPr marL="342900" indent="-342900">
              <a:spcAft>
                <a:spcPts val="0"/>
              </a:spcAft>
              <a:buFont typeface="Arial" panose="020B0604020202020204" pitchFamily="34" charset="0"/>
              <a:buChar char="•"/>
            </a:pPr>
            <a:endParaRPr lang="en-US" sz="2200" i="1" dirty="0">
              <a:cs typeface="Arial" panose="020B0604020202020204" pitchFamily="34" charset="0"/>
            </a:endParaRPr>
          </a:p>
          <a:p>
            <a:pPr marL="342900" indent="-342900">
              <a:spcAft>
                <a:spcPts val="0"/>
              </a:spcAft>
              <a:buFont typeface="Arial" panose="020B0604020202020204" pitchFamily="34" charset="0"/>
              <a:buChar char="•"/>
            </a:pPr>
            <a:r>
              <a:rPr lang="en-US" sz="2200" b="1" dirty="0">
                <a:cs typeface="Arial" panose="020B0604020202020204" pitchFamily="34" charset="0"/>
              </a:rPr>
              <a:t>New variations (informal)</a:t>
            </a:r>
            <a:endParaRPr lang="en-US" sz="2200" dirty="0">
              <a:cs typeface="Arial" panose="020B0604020202020204" pitchFamily="34" charset="0"/>
            </a:endParaRPr>
          </a:p>
          <a:p>
            <a:pPr marL="342900" indent="-342900">
              <a:spcAft>
                <a:spcPts val="0"/>
              </a:spcAft>
              <a:buFont typeface="Arial" panose="020B0604020202020204" pitchFamily="34" charset="0"/>
              <a:buChar char="•"/>
            </a:pPr>
            <a:r>
              <a:rPr lang="en-US" sz="2200" i="1" dirty="0">
                <a:cs typeface="Arial" panose="020B0604020202020204" pitchFamily="34" charset="0"/>
              </a:rPr>
              <a:t>Meta data</a:t>
            </a:r>
          </a:p>
          <a:p>
            <a:pPr marL="342900" indent="-342900">
              <a:spcAft>
                <a:spcPts val="0"/>
              </a:spcAft>
              <a:buFont typeface="Arial" panose="020B0604020202020204" pitchFamily="34" charset="0"/>
              <a:buChar char="•"/>
            </a:pPr>
            <a:r>
              <a:rPr lang="en-US" sz="2200" i="1" dirty="0">
                <a:cs typeface="Arial" panose="020B0604020202020204" pitchFamily="34" charset="0"/>
              </a:rPr>
              <a:t>Cloud data</a:t>
            </a:r>
          </a:p>
        </p:txBody>
      </p:sp>
      <p:sp>
        <p:nvSpPr>
          <p:cNvPr id="6" name="Rectangle 5">
            <a:extLst>
              <a:ext uri="{FF2B5EF4-FFF2-40B4-BE49-F238E27FC236}">
                <a16:creationId xmlns:a16="http://schemas.microsoft.com/office/drawing/2014/main" id="{2AE8474D-B9FC-6748-820C-EB7B2D808B30}"/>
              </a:ext>
            </a:extLst>
          </p:cNvPr>
          <p:cNvSpPr/>
          <p:nvPr/>
        </p:nvSpPr>
        <p:spPr>
          <a:xfrm>
            <a:off x="4660522" y="1115068"/>
            <a:ext cx="4572000" cy="1107996"/>
          </a:xfrm>
          <a:prstGeom prst="rect">
            <a:avLst/>
          </a:prstGeom>
        </p:spPr>
        <p:txBody>
          <a:bodyPr>
            <a:spAutoFit/>
          </a:bodyPr>
          <a:lstStyle/>
          <a:p>
            <a:pPr marL="285750" indent="-285750">
              <a:spcAft>
                <a:spcPts val="0"/>
              </a:spcAft>
              <a:buFont typeface="Arial" panose="020B0604020202020204" pitchFamily="34" charset="0"/>
              <a:buChar char="•"/>
            </a:pPr>
            <a:r>
              <a:rPr lang="en-US" sz="2200" b="1" dirty="0">
                <a:cs typeface="Arial" panose="020B0604020202020204" pitchFamily="34" charset="0"/>
              </a:rPr>
              <a:t>Other actions and/or evidence related to the perpetration of the cybercrime?</a:t>
            </a:r>
            <a:endParaRPr lang="en-US" sz="2200" b="1" dirty="0"/>
          </a:p>
        </p:txBody>
      </p:sp>
      <p:pic>
        <p:nvPicPr>
          <p:cNvPr id="9" name="Picture 2" descr="What is Data: Types of Data and How To Analyze Data">
            <a:hlinkClick r:id="rId4"/>
            <a:extLst>
              <a:ext uri="{FF2B5EF4-FFF2-40B4-BE49-F238E27FC236}">
                <a16:creationId xmlns:a16="http://schemas.microsoft.com/office/drawing/2014/main" id="{1A0C7CEA-7226-43DF-A072-B67C94019C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0008" y="3294480"/>
            <a:ext cx="3882788" cy="2187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868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39323"/>
            <a:ext cx="4572000" cy="5509200"/>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Electronic evidence </a:t>
            </a:r>
            <a:r>
              <a:rPr lang="en-GB" sz="2200" b="1" dirty="0">
                <a:ea typeface="Verdana" panose="020B0604030504040204" pitchFamily="34" charset="0"/>
                <a:cs typeface="Arial" panose="020B0604020202020204" pitchFamily="34" charset="0"/>
              </a:rPr>
              <a:t>in other words</a:t>
            </a:r>
            <a:r>
              <a:rPr lang="en-GB" sz="2200" dirty="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endParaRPr lang="en-GB" sz="2200" b="1"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en-GB" sz="2200" b="1" dirty="0">
                <a:ea typeface="Verdana" panose="020B0604030504040204" pitchFamily="34" charset="0"/>
                <a:cs typeface="Arial" panose="020B0604020202020204" pitchFamily="34" charset="0"/>
              </a:rPr>
              <a:t>Subscriber Information </a:t>
            </a:r>
            <a:r>
              <a:rPr lang="en-GB" sz="2200" dirty="0">
                <a:ea typeface="Verdana" panose="020B0604030504040204" pitchFamily="34" charset="0"/>
                <a:cs typeface="Arial" panose="020B0604020202020204" pitchFamily="34" charset="0"/>
              </a:rPr>
              <a:t>– data about person owning the account used</a:t>
            </a:r>
          </a:p>
          <a:p>
            <a:pPr marL="342900" indent="-342900">
              <a:spcAft>
                <a:spcPts val="0"/>
              </a:spcAft>
              <a:buFont typeface="Arial" panose="020B0604020202020204" pitchFamily="34" charset="0"/>
              <a:buChar char="•"/>
            </a:pPr>
            <a:r>
              <a:rPr lang="en-GB" sz="2200" b="1" dirty="0">
                <a:ea typeface="Verdana" panose="020B0604030504040204" pitchFamily="34" charset="0"/>
                <a:cs typeface="Arial" panose="020B0604020202020204" pitchFamily="34" charset="0"/>
              </a:rPr>
              <a:t>Traffic Data </a:t>
            </a:r>
            <a:r>
              <a:rPr lang="en-GB" sz="2200" dirty="0">
                <a:ea typeface="Verdana" panose="020B0604030504040204" pitchFamily="34" charset="0"/>
                <a:cs typeface="Arial" panose="020B0604020202020204" pitchFamily="34" charset="0"/>
              </a:rPr>
              <a:t>- details &amp; route of travel)</a:t>
            </a:r>
          </a:p>
          <a:p>
            <a:pPr marL="342900" indent="-342900">
              <a:spcAft>
                <a:spcPts val="0"/>
              </a:spcAft>
              <a:buFont typeface="Arial" panose="020B0604020202020204" pitchFamily="34" charset="0"/>
              <a:buChar char="•"/>
            </a:pPr>
            <a:r>
              <a:rPr lang="en-GB" sz="2200" b="1" dirty="0">
                <a:ea typeface="Verdana" panose="020B0604030504040204" pitchFamily="34" charset="0"/>
                <a:cs typeface="Arial" panose="020B0604020202020204" pitchFamily="34" charset="0"/>
              </a:rPr>
              <a:t>Content Data </a:t>
            </a:r>
            <a:r>
              <a:rPr lang="en-GB" sz="2200" dirty="0">
                <a:ea typeface="Verdana" panose="020B0604030504040204" pitchFamily="34" charset="0"/>
                <a:cs typeface="Arial" panose="020B0604020202020204" pitchFamily="34" charset="0"/>
              </a:rPr>
              <a:t>- what’s inside the envelope</a:t>
            </a:r>
          </a:p>
          <a:p>
            <a:pPr>
              <a:spcAft>
                <a:spcPts val="0"/>
              </a:spcAft>
            </a:pP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en-GB" sz="2200" b="1" dirty="0">
                <a:ea typeface="Verdana" panose="020B0604030504040204" pitchFamily="34" charset="0"/>
                <a:cs typeface="Arial" panose="020B0604020202020204" pitchFamily="34" charset="0"/>
              </a:rPr>
              <a:t>Meta Data </a:t>
            </a:r>
            <a:r>
              <a:rPr lang="en-GB" sz="2200" dirty="0">
                <a:ea typeface="Verdana" panose="020B0604030504040204" pitchFamily="34" charset="0"/>
                <a:cs typeface="Arial" panose="020B0604020202020204" pitchFamily="34" charset="0"/>
              </a:rPr>
              <a:t>- data about data or the writing on the envelope</a:t>
            </a:r>
          </a:p>
          <a:p>
            <a:pPr marL="342900" indent="-342900">
              <a:spcAft>
                <a:spcPts val="0"/>
              </a:spcAft>
              <a:buFont typeface="Arial" panose="020B0604020202020204" pitchFamily="34" charset="0"/>
              <a:buChar char="•"/>
            </a:pPr>
            <a:r>
              <a:rPr lang="en-GB" sz="2200" b="1" dirty="0">
                <a:ea typeface="Verdana" panose="020B0604030504040204" pitchFamily="34" charset="0"/>
                <a:cs typeface="Arial" panose="020B0604020202020204" pitchFamily="34" charset="0"/>
              </a:rPr>
              <a:t>Cloud Data </a:t>
            </a:r>
            <a:r>
              <a:rPr lang="en-GB" sz="2200" dirty="0">
                <a:ea typeface="Verdana" panose="020B0604030504040204" pitchFamily="34" charset="0"/>
                <a:cs typeface="Arial" panose="020B0604020202020204" pitchFamily="34" charset="0"/>
              </a:rPr>
              <a:t>– content data divided in parts and stored on multiple locations</a:t>
            </a:r>
          </a:p>
        </p:txBody>
      </p:sp>
      <p:pic>
        <p:nvPicPr>
          <p:cNvPr id="5" name="Picture 4">
            <a:extLst>
              <a:ext uri="{FF2B5EF4-FFF2-40B4-BE49-F238E27FC236}">
                <a16:creationId xmlns:a16="http://schemas.microsoft.com/office/drawing/2014/main" id="{6A30170E-DD36-446A-A272-3C99F1AA7EC0}"/>
              </a:ext>
            </a:extLst>
          </p:cNvPr>
          <p:cNvPicPr>
            <a:picLocks noChangeAspect="1"/>
          </p:cNvPicPr>
          <p:nvPr/>
        </p:nvPicPr>
        <p:blipFill>
          <a:blip r:embed="rId4"/>
          <a:stretch>
            <a:fillRect/>
          </a:stretch>
        </p:blipFill>
        <p:spPr>
          <a:xfrm>
            <a:off x="4819987" y="2618422"/>
            <a:ext cx="4077436" cy="2205826"/>
          </a:xfrm>
          <a:prstGeom prst="rect">
            <a:avLst/>
          </a:prstGeom>
        </p:spPr>
      </p:pic>
    </p:spTree>
    <p:extLst>
      <p:ext uri="{BB962C8B-B14F-4D97-AF65-F5344CB8AC3E}">
        <p14:creationId xmlns:p14="http://schemas.microsoft.com/office/powerpoint/2010/main" val="707157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5170646"/>
          </a:xfrm>
          <a:prstGeom prst="rect">
            <a:avLst/>
          </a:prstGeom>
        </p:spPr>
        <p:txBody>
          <a:bodyPr>
            <a:spAutoFit/>
          </a:bodyPr>
          <a:lstStyle/>
          <a:p>
            <a:pPr marL="342900" indent="-342900">
              <a:buFont typeface="Arial" panose="020B0604020202020204" pitchFamily="34" charset="0"/>
              <a:buChar char="•"/>
            </a:pPr>
            <a:r>
              <a:rPr lang="en-GB" sz="2200" b="1" dirty="0">
                <a:ea typeface="Times New Roman" panose="02020603050405020304" pitchFamily="18" charset="0"/>
                <a:cs typeface="Arial" panose="020B0604020202020204" pitchFamily="34" charset="0"/>
              </a:rPr>
              <a:t>content data </a:t>
            </a:r>
            <a:r>
              <a:rPr lang="en-GB" sz="2200" dirty="0">
                <a:ea typeface="Times New Roman" panose="02020603050405020304" pitchFamily="18" charset="0"/>
                <a:cs typeface="Arial" panose="020B0604020202020204" pitchFamily="34" charset="0"/>
              </a:rPr>
              <a:t>- </a:t>
            </a:r>
            <a:r>
              <a:rPr lang="en-GB" sz="2200" i="1" dirty="0">
                <a:ea typeface="Times New Roman" panose="02020603050405020304" pitchFamily="18" charset="0"/>
                <a:cs typeface="Arial" panose="020B0604020202020204" pitchFamily="34" charset="0"/>
              </a:rPr>
              <a:t>data which shows the substance of a communication or illicit content attached to a communication</a:t>
            </a:r>
          </a:p>
          <a:p>
            <a:endParaRPr lang="en-GB" sz="2200" i="1" dirty="0">
              <a:ea typeface="Times New Roman" panose="02020603050405020304" pitchFamily="18" charset="0"/>
              <a:cs typeface="Arial" panose="020B0604020202020204" pitchFamily="34" charset="0"/>
            </a:endParaRPr>
          </a:p>
          <a:p>
            <a:r>
              <a:rPr lang="en-GB" sz="2200" b="1" dirty="0">
                <a:ea typeface="Times New Roman" panose="02020603050405020304" pitchFamily="18" charset="0"/>
                <a:cs typeface="Arial" panose="020B0604020202020204" pitchFamily="34" charset="0"/>
              </a:rPr>
              <a:t>Additionally used to denote specific type of data:</a:t>
            </a:r>
          </a:p>
          <a:p>
            <a:endParaRPr lang="en-GB" sz="2200" b="1" dirty="0">
              <a:ea typeface="Times New Roman" panose="02020603050405020304" pitchFamily="18" charset="0"/>
              <a:cs typeface="Arial" panose="020B0604020202020204" pitchFamily="34" charset="0"/>
            </a:endParaRPr>
          </a:p>
          <a:p>
            <a:pPr marL="342900" indent="-342900">
              <a:buFont typeface="Arial" panose="020B0604020202020204" pitchFamily="34" charset="0"/>
              <a:buChar char="•"/>
            </a:pPr>
            <a:r>
              <a:rPr lang="en-GB" sz="2200" b="1" dirty="0">
                <a:ea typeface="Verdana" panose="020B0604030504040204" pitchFamily="34" charset="0"/>
                <a:cs typeface="Arial" panose="020B0604020202020204" pitchFamily="34" charset="0"/>
              </a:rPr>
              <a:t>cloud data </a:t>
            </a:r>
            <a:r>
              <a:rPr lang="en-GB" sz="2200" dirty="0">
                <a:ea typeface="Verdana" panose="020B0604030504040204" pitchFamily="34" charset="0"/>
                <a:cs typeface="Arial" panose="020B0604020202020204" pitchFamily="34" charset="0"/>
              </a:rPr>
              <a:t>– </a:t>
            </a:r>
            <a:r>
              <a:rPr lang="en-GB" sz="2200" i="1" dirty="0">
                <a:ea typeface="Verdana" panose="020B0604030504040204" pitchFamily="34" charset="0"/>
                <a:cs typeface="Arial" panose="020B0604020202020204" pitchFamily="34" charset="0"/>
              </a:rPr>
              <a:t>data stored often in divided packages by special program algorithm on  dedicated servers installed in different countries and moved in accordance with program/system load</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54123"/>
            <a:ext cx="4572000" cy="5847755"/>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Electronic evidence encompasses different forms of computer data</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spcAft>
                <a:spcPts val="0"/>
              </a:spcAft>
              <a:buFont typeface="Arial" panose="020B0604020202020204" pitchFamily="34" charset="0"/>
              <a:buChar char="•"/>
            </a:pPr>
            <a:r>
              <a:rPr lang="en-GB" sz="2200" b="1" dirty="0">
                <a:ea typeface="Times New Roman" panose="02020603050405020304" pitchFamily="18" charset="0"/>
                <a:cs typeface="Arial" panose="020B0604020202020204" pitchFamily="34" charset="0"/>
              </a:rPr>
              <a:t>subscriber information</a:t>
            </a:r>
            <a:r>
              <a:rPr lang="en-GB" sz="2200" dirty="0">
                <a:ea typeface="Times New Roman" panose="02020603050405020304" pitchFamily="18" charset="0"/>
                <a:cs typeface="Arial" panose="020B0604020202020204" pitchFamily="34" charset="0"/>
              </a:rPr>
              <a:t> - </a:t>
            </a:r>
            <a:r>
              <a:rPr lang="en-GB" sz="2200" i="1" dirty="0">
                <a:ea typeface="Times New Roman" panose="02020603050405020304" pitchFamily="18" charset="0"/>
                <a:cs typeface="Arial" panose="020B0604020202020204" pitchFamily="34" charset="0"/>
              </a:rPr>
              <a:t>data held by a service provider and includes the name, address and contact details of a person subscribing to a telecommunication service</a:t>
            </a:r>
          </a:p>
          <a:p>
            <a:pPr>
              <a:spcAft>
                <a:spcPts val="0"/>
              </a:spcAft>
            </a:pPr>
            <a:endParaRPr lang="en-GB" sz="2200" i="1"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en-GB" sz="2200" b="1" dirty="0">
                <a:ea typeface="Times New Roman" panose="02020603050405020304" pitchFamily="18" charset="0"/>
                <a:cs typeface="Arial" panose="020B0604020202020204" pitchFamily="34" charset="0"/>
              </a:rPr>
              <a:t>traffic data or transmission data </a:t>
            </a:r>
            <a:r>
              <a:rPr lang="en-GB" sz="2200" dirty="0">
                <a:ea typeface="Times New Roman" panose="02020603050405020304" pitchFamily="18" charset="0"/>
                <a:cs typeface="Arial" panose="020B0604020202020204" pitchFamily="34" charset="0"/>
              </a:rPr>
              <a:t>- </a:t>
            </a:r>
            <a:r>
              <a:rPr lang="en-GB" sz="2200" i="1" dirty="0">
                <a:ea typeface="Times New Roman" panose="02020603050405020304" pitchFamily="18" charset="0"/>
                <a:cs typeface="Arial" panose="020B0604020202020204" pitchFamily="34" charset="0"/>
              </a:rPr>
              <a:t>computerised data relating to a communication which shows the date, origin, route and destination of a communication </a:t>
            </a:r>
          </a:p>
        </p:txBody>
      </p:sp>
    </p:spTree>
    <p:extLst>
      <p:ext uri="{BB962C8B-B14F-4D97-AF65-F5344CB8AC3E}">
        <p14:creationId xmlns:p14="http://schemas.microsoft.com/office/powerpoint/2010/main" val="426838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2394502"/>
          </a:xfrm>
          <a:prstGeom prst="rect">
            <a:avLst/>
          </a:prstGeom>
        </p:spPr>
        <p:txBody>
          <a:bodyPr>
            <a:spAutoFit/>
          </a:bodyPr>
          <a:lstStyle/>
          <a:p>
            <a:pPr marL="342900" indent="-342900">
              <a:buFont typeface="Arial" panose="020B0604020202020204" pitchFamily="34" charset="0"/>
              <a:buChar char="•"/>
            </a:pPr>
            <a:r>
              <a:rPr lang="en-US" sz="2200" b="1" dirty="0"/>
              <a:t>less privacy sensitive </a:t>
            </a:r>
            <a:r>
              <a:rPr lang="en-US" sz="2200" dirty="0"/>
              <a:t>than traffic data and content data</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b="1" dirty="0"/>
              <a:t>usually held by private sector</a:t>
            </a:r>
            <a:r>
              <a:rPr lang="en-US" sz="2200" dirty="0"/>
              <a:t> service providers, obtained through production orders</a:t>
            </a:r>
          </a:p>
          <a:p>
            <a:pPr marL="0" indent="0" eaLnBrk="1" hangingPunct="1">
              <a:lnSpc>
                <a:spcPct val="80000"/>
              </a:lnSpc>
              <a:buNone/>
            </a:pPr>
            <a:endParaRPr lang="en-GB"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More about subscriber information</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buFont typeface="Arial" panose="020B0604020202020204" pitchFamily="34" charset="0"/>
              <a:buChar char="•"/>
            </a:pPr>
            <a:r>
              <a:rPr lang="en-US" sz="2200" b="1" dirty="0"/>
              <a:t>information in form of computer data</a:t>
            </a:r>
            <a:r>
              <a:rPr lang="en-US" sz="2200" dirty="0"/>
              <a:t>/any other form held by a service provider relating to subscribers of its services (other than content data and traffic data)</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b="1" dirty="0"/>
              <a:t>most often sought information </a:t>
            </a:r>
            <a:r>
              <a:rPr lang="en-US" sz="2200" dirty="0"/>
              <a:t>in criminal investigations and Mutual Legal Assistance Letters of Request</a:t>
            </a:r>
          </a:p>
        </p:txBody>
      </p:sp>
      <p:pic>
        <p:nvPicPr>
          <p:cNvPr id="9" name="Picture 8" descr="A picture containing device&#10;&#10;Description automatically generated">
            <a:extLst>
              <a:ext uri="{FF2B5EF4-FFF2-40B4-BE49-F238E27FC236}">
                <a16:creationId xmlns:a16="http://schemas.microsoft.com/office/drawing/2014/main" id="{5E03EE9D-C303-4C85-9502-0B41916D6004}"/>
              </a:ext>
            </a:extLst>
          </p:cNvPr>
          <p:cNvPicPr>
            <a:picLocks noChangeAspect="1"/>
          </p:cNvPicPr>
          <p:nvPr/>
        </p:nvPicPr>
        <p:blipFill>
          <a:blip r:embed="rId4"/>
          <a:stretch>
            <a:fillRect/>
          </a:stretch>
        </p:blipFill>
        <p:spPr>
          <a:xfrm>
            <a:off x="5133318" y="3914991"/>
            <a:ext cx="3645322" cy="1822661"/>
          </a:xfrm>
          <a:prstGeom prst="rect">
            <a:avLst/>
          </a:prstGeom>
        </p:spPr>
      </p:pic>
    </p:spTree>
    <p:extLst>
      <p:ext uri="{BB962C8B-B14F-4D97-AF65-F5344CB8AC3E}">
        <p14:creationId xmlns:p14="http://schemas.microsoft.com/office/powerpoint/2010/main" val="1320741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838794"/>
            <a:ext cx="4572000" cy="6118598"/>
          </a:xfrm>
          <a:prstGeom prst="rect">
            <a:avLst/>
          </a:prstGeom>
        </p:spPr>
        <p:txBody>
          <a:bodyPr>
            <a:spAutoFit/>
          </a:bodyPr>
          <a:lstStyle/>
          <a:p>
            <a:pPr marL="342900" indent="-342900">
              <a:buFont typeface="Arial" panose="020B0604020202020204" pitchFamily="34" charset="0"/>
              <a:buChar char="•"/>
            </a:pPr>
            <a:r>
              <a:rPr lang="en-US" sz="2200" dirty="0"/>
              <a:t>a.) the </a:t>
            </a:r>
            <a:r>
              <a:rPr lang="en-US" sz="2200" b="1" dirty="0"/>
              <a:t>type of communication service </a:t>
            </a:r>
            <a:r>
              <a:rPr lang="en-US" sz="2200" dirty="0"/>
              <a:t>used, the technical provisions taken thereto and the period of service;</a:t>
            </a:r>
          </a:p>
          <a:p>
            <a:pPr marL="342900" indent="-342900">
              <a:buFont typeface="Arial" panose="020B0604020202020204" pitchFamily="34" charset="0"/>
              <a:buChar char="•"/>
            </a:pPr>
            <a:r>
              <a:rPr lang="en-US" sz="2200" dirty="0"/>
              <a:t>b.) the </a:t>
            </a:r>
            <a:r>
              <a:rPr lang="en-US" sz="2200" b="1" dirty="0"/>
              <a:t>subscriber’s identity, postal or geographic address, telephone and other access number, billing and payment information</a:t>
            </a:r>
            <a:r>
              <a:rPr lang="en-US" sz="2200" dirty="0"/>
              <a:t>, available based on the service agreement or arrangement;</a:t>
            </a:r>
          </a:p>
          <a:p>
            <a:pPr marL="342900" indent="-342900">
              <a:buFont typeface="Arial" panose="020B0604020202020204" pitchFamily="34" charset="0"/>
              <a:buChar char="•"/>
            </a:pPr>
            <a:r>
              <a:rPr lang="en-US" sz="2200" dirty="0"/>
              <a:t>c.) any </a:t>
            </a:r>
            <a:r>
              <a:rPr lang="en-US" sz="2200" b="1" dirty="0"/>
              <a:t>other information on the site of the installation of communication equipment</a:t>
            </a:r>
            <a:r>
              <a:rPr lang="en-US" sz="2200" dirty="0"/>
              <a:t>, available on the basis of the service agreement or arrangement.</a:t>
            </a:r>
          </a:p>
          <a:p>
            <a:pPr marL="0" indent="0" eaLnBrk="1" hangingPunct="1">
              <a:lnSpc>
                <a:spcPct val="80000"/>
              </a:lnSpc>
              <a:buNone/>
            </a:pPr>
            <a:endParaRPr lang="en-GB"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847755"/>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More about subscriber information</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lgn="just">
              <a:buFont typeface="Wingdings" pitchFamily="2" charset="2"/>
              <a:buChar char="ü"/>
            </a:pPr>
            <a:r>
              <a:rPr lang="en-US" sz="2200" b="1" dirty="0"/>
              <a:t>Convention on Cybercrime (ETS 185), Article 18, paragraph 3</a:t>
            </a:r>
            <a:r>
              <a:rPr lang="en-US" sz="2200" dirty="0"/>
              <a:t>:</a:t>
            </a:r>
          </a:p>
          <a:p>
            <a:pPr marL="342900" indent="-342900" algn="just">
              <a:buFont typeface="Arial" panose="020B0604020202020204" pitchFamily="34" charset="0"/>
              <a:buChar char="•"/>
            </a:pPr>
            <a:r>
              <a:rPr lang="en-US" sz="2200" dirty="0"/>
              <a:t>For the purpose of this article, the term “subscriber information” means any information contained in the form of </a:t>
            </a:r>
            <a:r>
              <a:rPr lang="en-US" sz="2200" b="1" dirty="0"/>
              <a:t>computer data </a:t>
            </a:r>
            <a:r>
              <a:rPr lang="en-US" sz="2200" dirty="0"/>
              <a:t>or </a:t>
            </a:r>
            <a:r>
              <a:rPr lang="en-US" sz="2200" b="1" dirty="0"/>
              <a:t>any other form </a:t>
            </a:r>
            <a:r>
              <a:rPr lang="en-US" sz="2200" dirty="0"/>
              <a:t>that is held by a service provider, relating to subscribers of its services </a:t>
            </a:r>
            <a:r>
              <a:rPr lang="en-US" sz="2200" b="1" dirty="0"/>
              <a:t>other than traffic or content data </a:t>
            </a:r>
            <a:r>
              <a:rPr lang="en-US" sz="2200" dirty="0"/>
              <a:t>and by which can be established:</a:t>
            </a:r>
          </a:p>
          <a:p>
            <a:pPr marL="0" indent="0" algn="just">
              <a:buNone/>
            </a:pPr>
            <a:endParaRPr lang="en-US" sz="2200" dirty="0"/>
          </a:p>
        </p:txBody>
      </p:sp>
    </p:spTree>
    <p:extLst>
      <p:ext uri="{BB962C8B-B14F-4D97-AF65-F5344CB8AC3E}">
        <p14:creationId xmlns:p14="http://schemas.microsoft.com/office/powerpoint/2010/main" val="4040451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18446</TotalTime>
  <Words>6322</Words>
  <Application>Microsoft Office PowerPoint</Application>
  <PresentationFormat>On-screen Show (4:3)</PresentationFormat>
  <Paragraphs>699</Paragraphs>
  <Slides>47</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Gio Jo</cp:lastModifiedBy>
  <cp:revision>349</cp:revision>
  <dcterms:created xsi:type="dcterms:W3CDTF">2012-01-25T15:22:10Z</dcterms:created>
  <dcterms:modified xsi:type="dcterms:W3CDTF">2020-11-14T20:29:59Z</dcterms:modified>
</cp:coreProperties>
</file>