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handoutMasterIdLst>
    <p:handoutMasterId r:id="rId141"/>
  </p:handoutMasterIdLst>
  <p:sldIdLst>
    <p:sldId id="418" r:id="rId2"/>
    <p:sldId id="454" r:id="rId3"/>
    <p:sldId id="570" r:id="rId4"/>
    <p:sldId id="569" r:id="rId5"/>
    <p:sldId id="456" r:id="rId6"/>
    <p:sldId id="689" r:id="rId7"/>
    <p:sldId id="690" r:id="rId8"/>
    <p:sldId id="289" r:id="rId9"/>
    <p:sldId id="572" r:id="rId10"/>
    <p:sldId id="573" r:id="rId11"/>
    <p:sldId id="576" r:id="rId12"/>
    <p:sldId id="577" r:id="rId13"/>
    <p:sldId id="580" r:id="rId14"/>
    <p:sldId id="581" r:id="rId15"/>
    <p:sldId id="582" r:id="rId16"/>
    <p:sldId id="644" r:id="rId17"/>
    <p:sldId id="457" r:id="rId18"/>
    <p:sldId id="583" r:id="rId19"/>
    <p:sldId id="584" r:id="rId20"/>
    <p:sldId id="585" r:id="rId21"/>
    <p:sldId id="586" r:id="rId22"/>
    <p:sldId id="587" r:id="rId23"/>
    <p:sldId id="645" r:id="rId24"/>
    <p:sldId id="458" r:id="rId25"/>
    <p:sldId id="271" r:id="rId26"/>
    <p:sldId id="270" r:id="rId27"/>
    <p:sldId id="272" r:id="rId28"/>
    <p:sldId id="692" r:id="rId29"/>
    <p:sldId id="274" r:id="rId30"/>
    <p:sldId id="275" r:id="rId31"/>
    <p:sldId id="278" r:id="rId32"/>
    <p:sldId id="279" r:id="rId33"/>
    <p:sldId id="646" r:id="rId34"/>
    <p:sldId id="459" r:id="rId35"/>
    <p:sldId id="693" r:id="rId36"/>
    <p:sldId id="739" r:id="rId37"/>
    <p:sldId id="735" r:id="rId38"/>
    <p:sldId id="694" r:id="rId39"/>
    <p:sldId id="574" r:id="rId40"/>
    <p:sldId id="575" r:id="rId41"/>
    <p:sldId id="695" r:id="rId42"/>
    <p:sldId id="733" r:id="rId43"/>
    <p:sldId id="734" r:id="rId44"/>
    <p:sldId id="579" r:id="rId45"/>
    <p:sldId id="736" r:id="rId46"/>
    <p:sldId id="741" r:id="rId47"/>
    <p:sldId id="737" r:id="rId48"/>
    <p:sldId id="738" r:id="rId49"/>
    <p:sldId id="740" r:id="rId50"/>
    <p:sldId id="742" r:id="rId51"/>
    <p:sldId id="647" r:id="rId52"/>
    <p:sldId id="571" r:id="rId53"/>
    <p:sldId id="649" r:id="rId54"/>
    <p:sldId id="616" r:id="rId55"/>
    <p:sldId id="625" r:id="rId56"/>
    <p:sldId id="691" r:id="rId57"/>
    <p:sldId id="650" r:id="rId58"/>
    <p:sldId id="651" r:id="rId59"/>
    <p:sldId id="620" r:id="rId60"/>
    <p:sldId id="652" r:id="rId61"/>
    <p:sldId id="617" r:id="rId62"/>
    <p:sldId id="626" r:id="rId63"/>
    <p:sldId id="653" r:id="rId64"/>
    <p:sldId id="654" r:id="rId65"/>
    <p:sldId id="655" r:id="rId66"/>
    <p:sldId id="656" r:id="rId67"/>
    <p:sldId id="657" r:id="rId68"/>
    <p:sldId id="659" r:id="rId69"/>
    <p:sldId id="660" r:id="rId70"/>
    <p:sldId id="658" r:id="rId71"/>
    <p:sldId id="662" r:id="rId72"/>
    <p:sldId id="661" r:id="rId73"/>
    <p:sldId id="663" r:id="rId74"/>
    <p:sldId id="664" r:id="rId75"/>
    <p:sldId id="665" r:id="rId76"/>
    <p:sldId id="666" r:id="rId77"/>
    <p:sldId id="668" r:id="rId78"/>
    <p:sldId id="667" r:id="rId79"/>
    <p:sldId id="669" r:id="rId80"/>
    <p:sldId id="670" r:id="rId81"/>
    <p:sldId id="672" r:id="rId82"/>
    <p:sldId id="671" r:id="rId83"/>
    <p:sldId id="673" r:id="rId84"/>
    <p:sldId id="674" r:id="rId85"/>
    <p:sldId id="675" r:id="rId86"/>
    <p:sldId id="677" r:id="rId87"/>
    <p:sldId id="679" r:id="rId88"/>
    <p:sldId id="678" r:id="rId89"/>
    <p:sldId id="681" r:id="rId90"/>
    <p:sldId id="682" r:id="rId91"/>
    <p:sldId id="680" r:id="rId92"/>
    <p:sldId id="683" r:id="rId93"/>
    <p:sldId id="684" r:id="rId94"/>
    <p:sldId id="685" r:id="rId95"/>
    <p:sldId id="688" r:id="rId96"/>
    <p:sldId id="686" r:id="rId97"/>
    <p:sldId id="687" r:id="rId98"/>
    <p:sldId id="648" r:id="rId99"/>
    <p:sldId id="643" r:id="rId100"/>
    <p:sldId id="455" r:id="rId101"/>
    <p:sldId id="676" r:id="rId102"/>
    <p:sldId id="603" r:id="rId103"/>
    <p:sldId id="613" r:id="rId104"/>
    <p:sldId id="614" r:id="rId105"/>
    <p:sldId id="621" r:id="rId106"/>
    <p:sldId id="622" r:id="rId107"/>
    <p:sldId id="604" r:id="rId108"/>
    <p:sldId id="605" r:id="rId109"/>
    <p:sldId id="606" r:id="rId110"/>
    <p:sldId id="607" r:id="rId111"/>
    <p:sldId id="608" r:id="rId112"/>
    <p:sldId id="609" r:id="rId113"/>
    <p:sldId id="610" r:id="rId114"/>
    <p:sldId id="623" r:id="rId115"/>
    <p:sldId id="611" r:id="rId116"/>
    <p:sldId id="624" r:id="rId117"/>
    <p:sldId id="612" r:id="rId118"/>
    <p:sldId id="615" r:id="rId119"/>
    <p:sldId id="618" r:id="rId120"/>
    <p:sldId id="619" r:id="rId121"/>
    <p:sldId id="627" r:id="rId122"/>
    <p:sldId id="628" r:id="rId123"/>
    <p:sldId id="633" r:id="rId124"/>
    <p:sldId id="629" r:id="rId125"/>
    <p:sldId id="635" r:id="rId126"/>
    <p:sldId id="630" r:id="rId127"/>
    <p:sldId id="636" r:id="rId128"/>
    <p:sldId id="631" r:id="rId129"/>
    <p:sldId id="637" r:id="rId130"/>
    <p:sldId id="632" r:id="rId131"/>
    <p:sldId id="639" r:id="rId132"/>
    <p:sldId id="634" r:id="rId133"/>
    <p:sldId id="638" r:id="rId134"/>
    <p:sldId id="640" r:id="rId135"/>
    <p:sldId id="641" r:id="rId136"/>
    <p:sldId id="642" r:id="rId137"/>
    <p:sldId id="578" r:id="rId138"/>
    <p:sldId id="380" r:id="rId13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30" autoAdjust="0"/>
    <p:restoredTop sz="50879" autoAdjust="0"/>
  </p:normalViewPr>
  <p:slideViewPr>
    <p:cSldViewPr>
      <p:cViewPr varScale="1">
        <p:scale>
          <a:sx n="58" d="100"/>
          <a:sy n="58" d="100"/>
        </p:scale>
        <p:origin x="2796" y="54"/>
      </p:cViewPr>
      <p:guideLst>
        <p:guide orient="horz" pos="2160"/>
        <p:guide pos="2880"/>
      </p:guideLst>
    </p:cSldViewPr>
  </p:slideViewPr>
  <p:notesTextViewPr>
    <p:cViewPr>
      <p:scale>
        <a:sx n="3" d="2"/>
        <a:sy n="3" d="2"/>
      </p:scale>
      <p:origin x="0" y="0"/>
    </p:cViewPr>
  </p:notesTextViewPr>
  <p:sorterViewPr>
    <p:cViewPr varScale="1">
      <p:scale>
        <a:sx n="1" d="1"/>
        <a:sy n="1" d="1"/>
      </p:scale>
      <p:origin x="0" y="-470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9/27/2020</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9/27/2020</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8" Type="http://schemas.openxmlformats.org/officeDocument/2006/relationships/hyperlink" Target="https://en.wikipedia.org/wiki/Network_security" TargetMode="External"/><Relationship Id="rId3" Type="http://schemas.openxmlformats.org/officeDocument/2006/relationships/hyperlink" Target="https://en.wikipedia.org/wiki/Spyware" TargetMode="External"/><Relationship Id="rId7" Type="http://schemas.openxmlformats.org/officeDocument/2006/relationships/hyperlink" Target="https://en.wikipedia.org/wiki/Confidentiality" TargetMode="External"/><Relationship Id="rId2" Type="http://schemas.openxmlformats.org/officeDocument/2006/relationships/slide" Target="../slides/slide117.xml"/><Relationship Id="rId1" Type="http://schemas.openxmlformats.org/officeDocument/2006/relationships/notesMaster" Target="../notesMasters/notesMaster1.xml"/><Relationship Id="rId6" Type="http://schemas.openxmlformats.org/officeDocument/2006/relationships/hyperlink" Target="https://en.wikipedia.org/wiki/Social_engineering_(computer_security)" TargetMode="External"/><Relationship Id="rId5" Type="http://schemas.openxmlformats.org/officeDocument/2006/relationships/hyperlink" Target="https://en.wikipedia.org/wiki/Identity_theft" TargetMode="External"/><Relationship Id="rId4" Type="http://schemas.openxmlformats.org/officeDocument/2006/relationships/hyperlink" Target="https://en.wikipedia.org/wiki/Adware" TargetMode="Externa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blog.malwarebytes.com/glossary/adware/" TargetMode="External"/><Relationship Id="rId2" Type="http://schemas.openxmlformats.org/officeDocument/2006/relationships/slide" Target="../slides/slide118.xml"/><Relationship Id="rId1" Type="http://schemas.openxmlformats.org/officeDocument/2006/relationships/notesMaster" Target="../notesMasters/notesMaster1.xml"/><Relationship Id="rId4" Type="http://schemas.openxmlformats.org/officeDocument/2006/relationships/hyperlink" Target="https://blog.malwarebytes.com/glossary/pup/" TargetMode="Externa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www.bankmycell.com/blog/how-many-phones-are-in-the-world"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s://www.rsa.com/content/dam/premium/en/white-paper/2018-current-state-of-cybercrime.pdf"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4.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5.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getsafeonline.org/business-blog/five-notable-examples-of-advanced-persistent-threat-apt-attacks/"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combattingcybercrime.org/#toolkit"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www.combattingcybercrime.org/#library" TargetMode="External"/><Relationship Id="rId4" Type="http://schemas.openxmlformats.org/officeDocument/2006/relationships/hyperlink" Target="http://www.combattingcybercrime.org/#assessment"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9.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7.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60.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Information society, a social and economic development model, based on the acquisition and diffusion of information by the means of communication networks, pervaded the daily life of citizens, their workplace, their home and many of their leisure activities.</a:t>
            </a:r>
            <a:endParaRPr lang="sr-Cyrl-RS" altLang="en-US" dirty="0"/>
          </a:p>
          <a:p>
            <a:endParaRPr lang="sr-Cyrl-RS" altLang="en-US" dirty="0"/>
          </a:p>
          <a:p>
            <a:r>
              <a:rPr lang="en-GB" altLang="en-US" dirty="0"/>
              <a:t>In this social and economic environment, there are no physical distances between people in different places in the world. With some very well-known exceptions, in this new “open world”, potentially, there are no political frontiers (of the States), between Internet surfers. Here, everybody can obtain democratically information and knowledge, no matter where it is stored. This means also competition between all the economic operators</a:t>
            </a:r>
          </a:p>
          <a:p>
            <a:endParaRPr lang="en-GB" sz="1200" kern="1200" dirty="0">
              <a:solidFill>
                <a:schemeClr val="tx1"/>
              </a:solidFill>
              <a:latin typeface="+mn-lt"/>
              <a:ea typeface="MS PGothic" pitchFamily="34" charset="-128"/>
              <a:cs typeface="ＭＳ Ｐゴシック" charset="0"/>
            </a:endParaRPr>
          </a:p>
          <a:p>
            <a:pPr eaLnBrk="1" hangingPunct="1"/>
            <a:r>
              <a:rPr lang="en-GB" altLang="en-US" dirty="0"/>
              <a:t>Physical distances have been cut</a:t>
            </a:r>
          </a:p>
          <a:p>
            <a:pPr eaLnBrk="1" hangingPunct="1"/>
            <a:r>
              <a:rPr lang="en-GB" altLang="sr-Latn-RS" dirty="0"/>
              <a:t>Political frontiers are indifferent</a:t>
            </a:r>
          </a:p>
          <a:p>
            <a:pPr eaLnBrk="1" hangingPunct="1"/>
            <a:r>
              <a:rPr lang="en-GB" altLang="sr-Latn-RS" dirty="0"/>
              <a:t>Information democratically &amp; freely obtained</a:t>
            </a:r>
          </a:p>
          <a:p>
            <a:pPr eaLnBrk="1" hangingPunct="1"/>
            <a:r>
              <a:rPr lang="en-GB" altLang="sr-Latn-RS" dirty="0"/>
              <a:t>Competition between economic operators</a:t>
            </a:r>
          </a:p>
          <a:p>
            <a:pPr eaLnBrk="1" hangingPunct="1"/>
            <a:endParaRPr lang="en-GB" altLang="sr-Latn-RS" dirty="0"/>
          </a:p>
          <a:p>
            <a:pPr eaLnBrk="1" hangingPunct="1"/>
            <a:r>
              <a:rPr lang="en-GB" altLang="sr-Latn-RS" dirty="0"/>
              <a:t>Information is open</a:t>
            </a:r>
          </a:p>
          <a:p>
            <a:pPr lvl="1" eaLnBrk="1" hangingPunct="1"/>
            <a:r>
              <a:rPr lang="en-GB" altLang="sr-Latn-RS" dirty="0"/>
              <a:t>Cyberspace is independent</a:t>
            </a:r>
          </a:p>
          <a:p>
            <a:pPr lvl="1" eaLnBrk="1" hangingPunct="1"/>
            <a:r>
              <a:rPr lang="en-GB" altLang="sr-Latn-RS" dirty="0"/>
              <a:t>Anarchic &amp; ungovernable</a:t>
            </a:r>
          </a:p>
          <a:p>
            <a:pPr lvl="1" eaLnBrk="1" hangingPunct="1"/>
            <a:r>
              <a:rPr lang="en-GB" altLang="sr-Latn-RS" dirty="0"/>
              <a:t>People can express themselves</a:t>
            </a:r>
            <a:endParaRPr lang="pt-PT" altLang="sr-Latn-R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2883158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email sent to the author – amongst many others of similar</a:t>
            </a:r>
          </a:p>
          <a:p>
            <a:r>
              <a:rPr lang="en-GB" altLang="en-US" dirty="0"/>
              <a:t>Email address obtained from some online list – probably bought from the internet or more likely the dark web</a:t>
            </a:r>
          </a:p>
          <a:p>
            <a:endParaRPr lang="en-GB" altLang="en-US" dirty="0"/>
          </a:p>
          <a:p>
            <a:r>
              <a:rPr lang="en-GB" altLang="en-US" dirty="0"/>
              <a:t>Non personal</a:t>
            </a:r>
          </a:p>
          <a:p>
            <a:r>
              <a:rPr lang="en-GB" altLang="en-US" dirty="0"/>
              <a:t>Grammar poor</a:t>
            </a:r>
          </a:p>
          <a:p>
            <a:r>
              <a:rPr lang="en-GB" altLang="en-US" dirty="0"/>
              <a:t>Too good to be true – if it looks like it is, then it is!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408816502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Example of an extorsion type email – again sent to the author of this presentation. The builds help tell the story of the email in exploded form</a:t>
            </a:r>
          </a:p>
          <a:p>
            <a:r>
              <a:rPr lang="en-GB" altLang="en-US" dirty="0"/>
              <a:t>Worrying thing about this one ….</a:t>
            </a:r>
          </a:p>
          <a:p>
            <a:r>
              <a:rPr lang="en-GB" altLang="en-US" dirty="0"/>
              <a:t>The title of the email – </a:t>
            </a:r>
            <a:r>
              <a:rPr lang="en-GB" altLang="en-US" dirty="0" err="1"/>
              <a:t>mgcameron</a:t>
            </a:r>
            <a:r>
              <a:rPr lang="en-GB" altLang="en-US" dirty="0"/>
              <a:t> – scott74</a:t>
            </a:r>
          </a:p>
          <a:p>
            <a:r>
              <a:rPr lang="en-GB" altLang="en-US" dirty="0"/>
              <a:t>That is the correct password for some accounts that the author used around 10 years ago – they have now all been changed. </a:t>
            </a:r>
          </a:p>
          <a:p>
            <a:r>
              <a:rPr lang="en-GB" altLang="en-US" dirty="0"/>
              <a:t>The password has been obtained by some data breach which has then been released into the internet – again probably in the Dark Web</a:t>
            </a:r>
          </a:p>
          <a:p>
            <a:r>
              <a:rPr lang="en-GB" altLang="en-US" dirty="0"/>
              <a:t>WARNING – USE STRONG PASSWORDS &amp; DIFFERENT PASSWORDS FOR ONLINE ACCOUNTS</a:t>
            </a:r>
          </a:p>
          <a:p>
            <a:endParaRPr lang="en-GB" altLang="en-US" dirty="0"/>
          </a:p>
          <a:p>
            <a:r>
              <a:rPr lang="en-GB" altLang="en-US" dirty="0"/>
              <a:t>The email then goes on to try to extort crypto currency – because there is a claim that the author had been visiting a porn site &amp; the send of the email had recorded not only what they were looking at – but also what they were doing by webcam.</a:t>
            </a:r>
          </a:p>
          <a:p>
            <a:endParaRPr lang="en-GB" altLang="en-US" dirty="0"/>
          </a:p>
          <a:p>
            <a:r>
              <a:rPr lang="en-GB" altLang="en-US" dirty="0"/>
              <a:t>They are then going to release all </a:t>
            </a:r>
            <a:r>
              <a:rPr lang="en-GB" altLang="en-US" dirty="0" err="1"/>
              <a:t>fo</a:t>
            </a:r>
            <a:r>
              <a:rPr lang="en-GB" altLang="en-US" dirty="0"/>
              <a:t> this to all the friends of the author</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30320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42003320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4163109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merger of the terms “</a:t>
            </a:r>
            <a:r>
              <a:rPr lang="en-GB" altLang="en-US" i="1" dirty="0"/>
              <a:t>malicious</a:t>
            </a:r>
            <a:r>
              <a:rPr lang="en-GB" altLang="en-US" dirty="0"/>
              <a:t>" and "</a:t>
            </a:r>
            <a:r>
              <a:rPr lang="en-GB" altLang="en-US" i="1" dirty="0"/>
              <a:t>software</a:t>
            </a:r>
            <a:r>
              <a:rPr lang="en-GB" altLang="en-US" dirty="0"/>
              <a:t>” led “malware”, a term that generically refers to software designed with the aim of accessing a computer system without the consent of the owner or user, or with the aim to damage it. The victim can obtain malware without knowledge, through email attachments or images in messages. </a:t>
            </a:r>
            <a:endParaRPr lang="hr-HR" altLang="en-US" dirty="0"/>
          </a:p>
          <a:p>
            <a:r>
              <a:rPr lang="en-GB" altLang="en-US" dirty="0"/>
              <a:t> </a:t>
            </a:r>
            <a:endParaRPr lang="hr-HR" altLang="en-US" dirty="0"/>
          </a:p>
          <a:p>
            <a:r>
              <a:rPr lang="en-GB" altLang="en-US" dirty="0"/>
              <a:t>This software is normally hostile software and it is inserted in the victim’s computer without consent and is built to perform hostile functions or activities.</a:t>
            </a:r>
          </a:p>
          <a:p>
            <a:endParaRPr lang="en-GB" altLang="sr-Latn-RS" dirty="0"/>
          </a:p>
          <a:p>
            <a:r>
              <a:rPr lang="en-GB" altLang="en-US" dirty="0"/>
              <a:t>Cybercrime Convention Committee (T-CY) issued Guidance Note no. 7 on Malware https://rm.coe.int/CoERMPublicCommonSearchServices/DisplayDCTMContent?documentId=09000016802e70b4</a:t>
            </a:r>
          </a:p>
          <a:p>
            <a:endParaRPr lang="en-GB" altLang="sr-Latn-RS" dirty="0"/>
          </a:p>
          <a:p>
            <a:r>
              <a:rPr lang="pt-PT" altLang="en-US" dirty="0"/>
              <a:t>Example of Malware scope.</a:t>
            </a:r>
          </a:p>
          <a:p>
            <a:endParaRPr lang="pt-PT" altLang="en-US" dirty="0"/>
          </a:p>
          <a:p>
            <a:r>
              <a:rPr lang="pt-PT" altLang="en-US" dirty="0"/>
              <a:t>http://techliveinfo.com/wp-content/uploads/2015/09/How-to-identify-Malware-from-computer.jpg</a:t>
            </a:r>
          </a:p>
          <a:p>
            <a:endParaRPr lang="pt-PT" altLang="sr-Latn-R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28004694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ltLang="en-US" dirty="0"/>
              <a:t>Viruses are a specific example of malware. Typically, a virus is software with the ability to replicate itself from one file to another and lodging in a particular system – a hard disk or other data storage medium. Normally, just spreads when the infected file is copied or executed. Of course, all this is performed without the consent or even knowledge of the victim and with the aim of causing damage in the computer system</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en-GB" altLang="en-US" sz="1200" dirty="0"/>
              <a:t>Virus – these have been with us for many years and come in a variety of forms. A virus arrives on a computer and replicates on that computer by spreading to other executable programs in memory. The payload varies and can delete files, corrupt data, prevent network access amongst others.</a:t>
            </a:r>
          </a:p>
          <a:p>
            <a:r>
              <a:rPr lang="en-GB" altLang="en-US" sz="1200" dirty="0"/>
              <a:t>Macro viruses affect files that are typically created by Microsoft Office applications such as Word or Excel</a:t>
            </a:r>
          </a:p>
          <a:p>
            <a:r>
              <a:rPr lang="en-GB" altLang="en-US" sz="1200" dirty="0"/>
              <a:t>Boot sector viruses modify the boot sector of the hard disk</a:t>
            </a:r>
          </a:p>
          <a:p>
            <a:r>
              <a:rPr lang="en-GB" altLang="en-US" sz="1200" dirty="0"/>
              <a:t>Polymorphic viruses change their appearance after every infection to evade ant-virus</a:t>
            </a:r>
          </a:p>
          <a:p>
            <a:r>
              <a:rPr lang="en-GB" altLang="en-US" sz="1200" dirty="0"/>
              <a:t>Metamorphic viruses recompile themselves after every infection to evade detection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776546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Trojans (Trojan horses) is a name inspired in by the famous horse built by Odysseus, the Greek, and offered to the city of Troy in order to open the gates of Troy from within. It is also the name of malicious software that performs undesirable functions to the user, without his knowledge. This kind of malware can cause destruction of data, disabling security software, facilitating remote access to the computer (to allow someone unauthorised access to the computer) or download and install other malware.</a:t>
            </a:r>
            <a:endParaRPr lang="hr-HR" altLang="en-US" dirty="0"/>
          </a:p>
          <a:p>
            <a:r>
              <a:rPr lang="en-GB" altLang="en-US" dirty="0"/>
              <a:t> </a:t>
            </a:r>
            <a:endParaRPr lang="hr-HR" altLang="en-US" dirty="0"/>
          </a:p>
          <a:p>
            <a:r>
              <a:rPr lang="en-GB" altLang="en-US" dirty="0"/>
              <a:t>Like the original famous horse of the Trojan War, this software is designed to secretly open the computer for penetration from outside.</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31288477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4477841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85858"/>
                </a:solidFill>
                <a:effectLst/>
                <a:latin typeface="Arial" panose="020B0604020202020204" pitchFamily="34" charset="0"/>
              </a:rPr>
              <a:t>Worms can be transmitted via software vulnerabilities. Or computer worms could arrive as attachments in spam emails or instant messages (IMs). Once opened, these files could provide a link to a malicious website or automatically download the computer worm. Once it’s installed, the worm silently goes to work and infects the machine without the user’s knowledge.</a:t>
            </a:r>
          </a:p>
          <a:p>
            <a:pPr algn="l"/>
            <a:r>
              <a:rPr lang="en-GB" b="0" i="0" dirty="0">
                <a:solidFill>
                  <a:srgbClr val="585858"/>
                </a:solidFill>
                <a:effectLst/>
                <a:latin typeface="Arial" panose="020B0604020202020204" pitchFamily="34" charset="0"/>
              </a:rPr>
              <a:t>Worms can modify and delete files, and they can even inject additional malicious software onto a computer. Sometimes a computer worm’s purpose is only to make copies of itself over and over — depleting system resources, such as hard drive space or bandwidth, by overloading a shared network. In addition to wreaking havoc on a computer’s resources, worms can also steal data, install a backdoor, and allow a hacker to gain control over a computer and its system settings.</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In July 2010, the first computer worm used as a cyber weapon was discovered by two security researchers after a long string of incidents in Iran. Dubbed “Stuxnet,” this worm appeared to be much more complex than the worms researchers were used to seeing. This attracted the interest of high-profile security specialists around the world, including Liam </a:t>
            </a:r>
            <a:r>
              <a:rPr lang="en-GB" b="0" i="0" dirty="0" err="1">
                <a:solidFill>
                  <a:srgbClr val="585858"/>
                </a:solidFill>
                <a:effectLst/>
                <a:latin typeface="Arial" panose="020B0604020202020204" pitchFamily="34" charset="0"/>
              </a:rPr>
              <a:t>O’Murchu</a:t>
            </a:r>
            <a:r>
              <a:rPr lang="en-GB" b="0" i="0" dirty="0">
                <a:solidFill>
                  <a:srgbClr val="585858"/>
                </a:solidFill>
                <a:effectLst/>
                <a:latin typeface="Arial" panose="020B0604020202020204" pitchFamily="34" charset="0"/>
              </a:rPr>
              <a:t> and Eric </a:t>
            </a:r>
            <a:r>
              <a:rPr lang="en-GB" b="0" i="0" dirty="0" err="1">
                <a:solidFill>
                  <a:srgbClr val="585858"/>
                </a:solidFill>
                <a:effectLst/>
                <a:latin typeface="Arial" panose="020B0604020202020204" pitchFamily="34" charset="0"/>
              </a:rPr>
              <a:t>Chien</a:t>
            </a:r>
            <a:r>
              <a:rPr lang="en-GB" b="0" i="0" dirty="0">
                <a:solidFill>
                  <a:srgbClr val="585858"/>
                </a:solidFill>
                <a:effectLst/>
                <a:latin typeface="Arial" panose="020B0604020202020204" pitchFamily="34" charset="0"/>
              </a:rPr>
              <a:t> of the Security Technology and Response (STAR) team at Symantec. Their extensive research led them to conclude that the worm was being used to attack an Iranian power plant, with the ultimate goal of sabotaging nuclear weapon production. Although the attack ultimately failed, this computer worm is still active on the threat landscape today.</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48445409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1910937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 Come back to that in a future session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en-GB" altLang="en-US" dirty="0"/>
              <a:t>As the use of the Internet arrives to every place and to every people in the world, crime increases and criminals discover new possible illegal activities. The crimes committed by the means of the networks are the most transnational of all crimes.</a:t>
            </a:r>
            <a:endParaRPr lang="hr-HR" altLang="en-US" dirty="0"/>
          </a:p>
          <a:p>
            <a:r>
              <a:rPr lang="en-GB" altLang="en-US" dirty="0"/>
              <a:t> </a:t>
            </a:r>
            <a:endParaRPr lang="hr-HR" altLang="en-US" dirty="0"/>
          </a:p>
          <a:p>
            <a:r>
              <a:rPr lang="en-GB" altLang="en-US" dirty="0"/>
              <a:t>This nature raises particular difficulties to those who investigate these criminal activities: on the other side of the world, evidence can disappear if it is not preserved immediately and law enforcement agents must respect political borders. Besides, they need to follow legal proceedings and public channels to request international assistance in criminal investigations. </a:t>
            </a:r>
          </a:p>
          <a:p>
            <a:endParaRPr lang="en-US" altLang="en-US" dirty="0"/>
          </a:p>
          <a:p>
            <a:r>
              <a:rPr lang="en-US" altLang="en-US" dirty="0"/>
              <a:t>However, over past years it became pristine clear that new forms of expedited and swift mutual legal assistance in criminal matters regarding cybercrime is a must.</a:t>
            </a:r>
            <a:endParaRPr lang="en-GB"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05050"/>
                </a:solidFill>
                <a:effectLst/>
                <a:latin typeface="Helvetica" panose="020B0604020202020204" pitchFamily="34" charset="0"/>
              </a:rPr>
              <a:t>Spyware - Some of the earliest spyware did little more than report to the authors each time the program was used. It was intended as a marketing aid or to monitor usage for licensing purposes.</a:t>
            </a:r>
          </a:p>
          <a:p>
            <a:pPr algn="l"/>
            <a:r>
              <a:rPr lang="en-GB" b="0" i="0" dirty="0">
                <a:solidFill>
                  <a:srgbClr val="505050"/>
                </a:solidFill>
                <a:effectLst/>
                <a:latin typeface="Helvetica" panose="020B0604020202020204" pitchFamily="34" charset="0"/>
              </a:rPr>
              <a:t>That still goes on, but a lot of spyware nowadays is designed to steal confidential information - user names and passwords for banking sites, email accounts, social networking sites and online games.</a:t>
            </a:r>
          </a:p>
          <a:p>
            <a:pPr algn="l"/>
            <a:r>
              <a:rPr lang="en-GB" b="0" i="0" dirty="0">
                <a:solidFill>
                  <a:srgbClr val="505050"/>
                </a:solidFill>
                <a:effectLst/>
                <a:latin typeface="Helvetica" panose="020B0604020202020204" pitchFamily="34" charset="0"/>
              </a:rPr>
              <a:t>You may never know you have malicious spyware on your computer, as it tends to work quietly in the background and the overt functionality and quality of the program may be very appealing. They're often distributed as 'shareware' or 'freeware' with minimal license restrictions in order to trap as many people as possible.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0292570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05050"/>
                </a:solidFill>
                <a:effectLst/>
                <a:latin typeface="Helvetica" panose="020B0604020202020204" pitchFamily="34" charset="0"/>
              </a:rPr>
              <a:t>Spyware - Some of the earliest spyware did little more than report to the authors each time the program was used. It was intended as a marketing aid or to monitor usage for licensing purposes.</a:t>
            </a:r>
          </a:p>
          <a:p>
            <a:pPr algn="l"/>
            <a:r>
              <a:rPr lang="en-GB" b="0" i="0" dirty="0">
                <a:solidFill>
                  <a:srgbClr val="505050"/>
                </a:solidFill>
                <a:effectLst/>
                <a:latin typeface="Helvetica" panose="020B0604020202020204" pitchFamily="34" charset="0"/>
              </a:rPr>
              <a:t>That still goes on, but a lot of spyware nowadays is designed to steal confidential information - user names and passwords for banking sites, email accounts, social networking sites and online games.</a:t>
            </a:r>
          </a:p>
          <a:p>
            <a:pPr algn="l"/>
            <a:r>
              <a:rPr lang="en-GB" b="0" i="0" dirty="0">
                <a:solidFill>
                  <a:srgbClr val="505050"/>
                </a:solidFill>
                <a:effectLst/>
                <a:latin typeface="Helvetica" panose="020B0604020202020204" pitchFamily="34" charset="0"/>
              </a:rPr>
              <a:t>You may never know you have malicious spyware on your computer, as it tends to work quietly in the background and the overt functionality and quality of the program may be very appealing. They're often distributed as 'shareware' or 'freeware' with minimal license restrictions in order to trap as many people as possible.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116</a:t>
            </a:fld>
            <a:endParaRPr lang="en-US" altLang="en-US"/>
          </a:p>
        </p:txBody>
      </p:sp>
    </p:spTree>
    <p:extLst>
      <p:ext uri="{BB962C8B-B14F-4D97-AF65-F5344CB8AC3E}">
        <p14:creationId xmlns:p14="http://schemas.microsoft.com/office/powerpoint/2010/main" val="30507715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878787"/>
                </a:solidFill>
                <a:effectLst/>
                <a:latin typeface="arial" panose="020B0604020202020204" pitchFamily="34" charset="0"/>
              </a:rPr>
              <a:t>Old-school malware written for glory has given way to a new era of ‘crimeware’ designed for spamming, </a:t>
            </a:r>
          </a:p>
          <a:p>
            <a:pPr marL="0" indent="0">
              <a:buFont typeface="Arial" panose="020B0604020202020204" pitchFamily="34" charset="0"/>
              <a:buNone/>
            </a:pPr>
            <a:endParaRPr lang="en-GB" b="0" i="0" dirty="0">
              <a:solidFill>
                <a:srgbClr val="878787"/>
              </a:solidFill>
              <a:effectLst/>
              <a:latin typeface="arial" panose="020B0604020202020204" pitchFamily="34" charset="0"/>
            </a:endParaRPr>
          </a:p>
          <a:p>
            <a:pPr marL="0" indent="0">
              <a:buFont typeface="Arial" panose="020B0604020202020204" pitchFamily="34" charset="0"/>
              <a:buNone/>
            </a:pPr>
            <a:r>
              <a:rPr lang="en-GB" b="0" i="0" dirty="0">
                <a:solidFill>
                  <a:srgbClr val="202122"/>
                </a:solidFill>
                <a:effectLst/>
                <a:latin typeface="Arial" panose="020B0604020202020204" pitchFamily="34" charset="0"/>
              </a:rPr>
              <a:t>Crimeware (as distinct from </a:t>
            </a:r>
            <a:r>
              <a:rPr lang="en-GB" b="0" i="0" u="none" strike="noStrike" dirty="0">
                <a:solidFill>
                  <a:srgbClr val="0B0080"/>
                </a:solidFill>
                <a:effectLst/>
                <a:latin typeface="Arial" panose="020B0604020202020204" pitchFamily="34" charset="0"/>
                <a:hlinkClick r:id="rId3" tooltip="Spyware"/>
              </a:rPr>
              <a:t>spyware</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4" tooltip="Adware"/>
              </a:rPr>
              <a:t>adware</a:t>
            </a:r>
            <a:r>
              <a:rPr lang="en-GB" b="0" i="0" dirty="0">
                <a:solidFill>
                  <a:srgbClr val="202122"/>
                </a:solidFill>
                <a:effectLst/>
                <a:latin typeface="Arial" panose="020B0604020202020204" pitchFamily="34" charset="0"/>
              </a:rPr>
              <a:t>) is designed to perpetrate </a:t>
            </a:r>
            <a:r>
              <a:rPr lang="en-GB" b="0" i="0" u="none" strike="noStrike" dirty="0">
                <a:solidFill>
                  <a:srgbClr val="0B0080"/>
                </a:solidFill>
                <a:effectLst/>
                <a:latin typeface="Arial" panose="020B0604020202020204" pitchFamily="34" charset="0"/>
                <a:hlinkClick r:id="rId5" tooltip="Identity theft"/>
              </a:rPr>
              <a:t>identity theft</a:t>
            </a:r>
            <a:r>
              <a:rPr lang="en-GB" b="0" i="0" dirty="0">
                <a:solidFill>
                  <a:srgbClr val="202122"/>
                </a:solidFill>
                <a:effectLst/>
                <a:latin typeface="Arial" panose="020B0604020202020204" pitchFamily="34" charset="0"/>
              </a:rPr>
              <a:t> through </a:t>
            </a:r>
            <a:r>
              <a:rPr lang="en-GB" b="0" i="0" u="none" strike="noStrike" dirty="0">
                <a:solidFill>
                  <a:srgbClr val="0B0080"/>
                </a:solidFill>
                <a:effectLst/>
                <a:latin typeface="Arial" panose="020B0604020202020204" pitchFamily="34" charset="0"/>
                <a:hlinkClick r:id="rId6" tooltip="Social engineering (computer security)"/>
              </a:rPr>
              <a:t>social engineering</a:t>
            </a:r>
            <a:r>
              <a:rPr lang="en-GB" b="0" i="0" dirty="0">
                <a:solidFill>
                  <a:srgbClr val="202122"/>
                </a:solidFill>
                <a:effectLst/>
                <a:latin typeface="Arial" panose="020B0604020202020204" pitchFamily="34" charset="0"/>
              </a:rPr>
              <a:t> or technical stealth in order to access a computer user's financial and retail accounts for the purpose of taking funds from those accounts or completing unauthorized transactions that enrich the cyberthief. Alternatively, crimeware may steal </a:t>
            </a:r>
            <a:r>
              <a:rPr lang="en-GB" b="0" i="0" u="none" strike="noStrike" dirty="0">
                <a:solidFill>
                  <a:srgbClr val="0B0080"/>
                </a:solidFill>
                <a:effectLst/>
                <a:latin typeface="Arial" panose="020B0604020202020204" pitchFamily="34" charset="0"/>
                <a:hlinkClick r:id="rId7" tooltip="Confidentiality"/>
              </a:rPr>
              <a:t>confidential</a:t>
            </a:r>
            <a:r>
              <a:rPr lang="en-GB" b="0" i="0" dirty="0">
                <a:solidFill>
                  <a:srgbClr val="202122"/>
                </a:solidFill>
                <a:effectLst/>
                <a:latin typeface="Arial" panose="020B0604020202020204" pitchFamily="34" charset="0"/>
              </a:rPr>
              <a:t> or sensitive corporate information. Crimeware represents a growing problem in </a:t>
            </a:r>
            <a:r>
              <a:rPr lang="en-GB" b="0" i="0" u="none" strike="noStrike" dirty="0">
                <a:solidFill>
                  <a:srgbClr val="0B0080"/>
                </a:solidFill>
                <a:effectLst/>
                <a:latin typeface="Arial" panose="020B0604020202020204" pitchFamily="34" charset="0"/>
                <a:hlinkClick r:id="rId8" tooltip="Network security"/>
              </a:rPr>
              <a:t>network security</a:t>
            </a:r>
            <a:r>
              <a:rPr lang="en-GB" b="0" i="0" dirty="0">
                <a:solidFill>
                  <a:srgbClr val="202122"/>
                </a:solidFill>
                <a:effectLst/>
                <a:latin typeface="Arial" panose="020B0604020202020204" pitchFamily="34" charset="0"/>
              </a:rPr>
              <a:t> as many malicious code threats seek to pilfer confidential </a:t>
            </a:r>
            <a:r>
              <a:rPr lang="en-GB" b="0" i="0" dirty="0" err="1">
                <a:solidFill>
                  <a:srgbClr val="202122"/>
                </a:solidFill>
                <a:effectLst/>
                <a:latin typeface="Arial" panose="020B0604020202020204" pitchFamily="34" charset="0"/>
              </a:rPr>
              <a:t>information.</a:t>
            </a:r>
            <a:r>
              <a:rPr lang="en-GB" b="0" i="0" dirty="0" err="1">
                <a:solidFill>
                  <a:srgbClr val="878787"/>
                </a:solidFill>
                <a:effectLst/>
                <a:latin typeface="arial" panose="020B0604020202020204" pitchFamily="34" charset="0"/>
              </a:rPr>
              <a:t>data</a:t>
            </a:r>
            <a:r>
              <a:rPr lang="en-GB" b="0" i="0" dirty="0">
                <a:solidFill>
                  <a:srgbClr val="878787"/>
                </a:solidFill>
                <a:effectLst/>
                <a:latin typeface="arial" panose="020B0604020202020204" pitchFamily="34" charset="0"/>
              </a:rPr>
              <a:t> theft, or extortion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117</a:t>
            </a:fld>
            <a:endParaRPr lang="en-US" altLang="en-US"/>
          </a:p>
        </p:txBody>
      </p:sp>
    </p:spTree>
    <p:extLst>
      <p:ext uri="{BB962C8B-B14F-4D97-AF65-F5344CB8AC3E}">
        <p14:creationId xmlns:p14="http://schemas.microsoft.com/office/powerpoint/2010/main" val="422723707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u="none" strike="noStrike" dirty="0">
                <a:solidFill>
                  <a:srgbClr val="004DDC"/>
                </a:solidFill>
                <a:effectLst/>
                <a:latin typeface="Locator"/>
                <a:hlinkClick r:id="rId3"/>
              </a:rPr>
              <a:t>Adware</a:t>
            </a:r>
            <a:r>
              <a:rPr lang="en-GB" b="0" i="0" dirty="0">
                <a:solidFill>
                  <a:srgbClr val="141519"/>
                </a:solidFill>
                <a:effectLst/>
                <a:latin typeface="Locator"/>
              </a:rPr>
              <a:t> is unwanted software designed to throw advertisements up on your screen, most often within a web browser. Some security professionals view it as the forerunner of the modern-day </a:t>
            </a:r>
            <a:r>
              <a:rPr lang="en-GB" b="0" i="0" u="none" strike="noStrike" dirty="0">
                <a:solidFill>
                  <a:srgbClr val="004DDC"/>
                </a:solidFill>
                <a:effectLst/>
                <a:latin typeface="Locator"/>
                <a:hlinkClick r:id="rId4"/>
              </a:rPr>
              <a:t>PUP</a:t>
            </a:r>
            <a:r>
              <a:rPr lang="en-GB" b="0" i="0" dirty="0">
                <a:solidFill>
                  <a:srgbClr val="141519"/>
                </a:solidFill>
                <a:effectLst/>
                <a:latin typeface="Locator"/>
              </a:rPr>
              <a:t> (potentially unwanted program). Typically, it uses an underhanded method to either disguise itself as legitimate, or piggyback on another program to trick you into installing it on your PC, tablet, or mobile device.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118</a:t>
            </a:fld>
            <a:endParaRPr lang="en-US" altLang="en-US"/>
          </a:p>
        </p:txBody>
      </p:sp>
    </p:spTree>
    <p:extLst>
      <p:ext uri="{BB962C8B-B14F-4D97-AF65-F5344CB8AC3E}">
        <p14:creationId xmlns:p14="http://schemas.microsoft.com/office/powerpoint/2010/main" val="10113381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Back doors – these refer to services running or ports open that will allow a remote user to connect and bypass standard authentication mechanisms</a:t>
            </a:r>
          </a:p>
          <a:p>
            <a:r>
              <a:rPr lang="en-GB" altLang="en-US" sz="1200" dirty="0"/>
              <a:t>Originally used by programmers and developers to allow them access to debug new applications</a:t>
            </a:r>
          </a:p>
          <a:p>
            <a:r>
              <a:rPr lang="en-GB" altLang="en-US" sz="1200" dirty="0"/>
              <a:t>Backdoors such as the </a:t>
            </a:r>
            <a:r>
              <a:rPr lang="en-GB" altLang="en-US" sz="1200" dirty="0" err="1"/>
              <a:t>Netcat</a:t>
            </a:r>
            <a:r>
              <a:rPr lang="en-GB" altLang="en-US" sz="1200" dirty="0"/>
              <a:t> utility now allow remote connectivity where a malicious user could do anything he liked on a computer without the logged on user noticing the remote access.</a:t>
            </a:r>
          </a:p>
          <a:p>
            <a:r>
              <a:rPr lang="en-GB" altLang="en-US" sz="1200" dirty="0"/>
              <a:t>Typically used by hackers to allow them to return to a computer after they have gained initial access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119</a:t>
            </a:fld>
            <a:endParaRPr lang="en-US" altLang="en-US"/>
          </a:p>
        </p:txBody>
      </p:sp>
    </p:spTree>
    <p:extLst>
      <p:ext uri="{BB962C8B-B14F-4D97-AF65-F5344CB8AC3E}">
        <p14:creationId xmlns:p14="http://schemas.microsoft.com/office/powerpoint/2010/main" val="148099334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120</a:t>
            </a:fld>
            <a:endParaRPr lang="en-US" altLang="en-US"/>
          </a:p>
        </p:txBody>
      </p:sp>
    </p:spTree>
    <p:extLst>
      <p:ext uri="{BB962C8B-B14F-4D97-AF65-F5344CB8AC3E}">
        <p14:creationId xmlns:p14="http://schemas.microsoft.com/office/powerpoint/2010/main" val="9074833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This graphic is the device used to access the Internet – published May 25</a:t>
            </a:r>
            <a:r>
              <a:rPr lang="en-GB" sz="1200" kern="1200" baseline="30000" dirty="0">
                <a:solidFill>
                  <a:schemeClr val="tx1"/>
                </a:solidFill>
                <a:latin typeface="+mn-lt"/>
                <a:ea typeface="MS PGothic" pitchFamily="34" charset="-128"/>
                <a:cs typeface="ＭＳ Ｐゴシック" charset="0"/>
              </a:rPr>
              <a:t>th</a:t>
            </a:r>
            <a:r>
              <a:rPr lang="en-GB" sz="1200" kern="1200" dirty="0">
                <a:solidFill>
                  <a:schemeClr val="tx1"/>
                </a:solidFill>
                <a:latin typeface="+mn-lt"/>
                <a:ea typeface="MS PGothic" pitchFamily="34" charset="-128"/>
                <a:cs typeface="ＭＳ Ｐゴシック" charset="0"/>
              </a:rPr>
              <a:t> 2020 – for the UK.</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If we consider other countries, they have similar trends in terms of usage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The biggest target for cybercrime is therefore smartphones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FROM THIS POINT, TRAINER IS INVITED TO ADD THEIR OWN CASE STUDIES/ EXPERIENCES TO ENHANCE THE LEARNING FOR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121</a:t>
            </a:fld>
            <a:endParaRPr lang="en-US" altLang="en-US"/>
          </a:p>
        </p:txBody>
      </p:sp>
    </p:spTree>
    <p:extLst>
      <p:ext uri="{BB962C8B-B14F-4D97-AF65-F5344CB8AC3E}">
        <p14:creationId xmlns:p14="http://schemas.microsoft.com/office/powerpoint/2010/main" val="39329691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222222"/>
                </a:solidFill>
                <a:effectLst/>
                <a:latin typeface="arial" panose="020B0604020202020204" pitchFamily="34" charset="0"/>
              </a:rPr>
              <a:t>There are </a:t>
            </a:r>
            <a:r>
              <a:rPr lang="en-GB" b="1" i="0" dirty="0">
                <a:solidFill>
                  <a:srgbClr val="222222"/>
                </a:solidFill>
                <a:effectLst/>
                <a:latin typeface="arial" panose="020B0604020202020204" pitchFamily="34" charset="0"/>
              </a:rPr>
              <a:t>5.15 billion</a:t>
            </a:r>
            <a:r>
              <a:rPr lang="en-GB" b="0" i="0" dirty="0">
                <a:solidFill>
                  <a:srgbClr val="222222"/>
                </a:solidFill>
                <a:effectLst/>
                <a:latin typeface="arial" panose="020B0604020202020204" pitchFamily="34" charset="0"/>
              </a:rPr>
              <a:t> unique mobile phone users in the world today, according to the latest data from GSMA Intelligence. The total number of unique mobile users around the world grew by 121 million in the past 12 months. – datareportal.com</a:t>
            </a:r>
          </a:p>
          <a:p>
            <a:pPr marL="0" indent="0">
              <a:buFont typeface="Arial" panose="020B0604020202020204" pitchFamily="34" charset="0"/>
              <a:buNone/>
            </a:pPr>
            <a:endParaRPr lang="en-GB" sz="1200" b="0" i="0" kern="1200" dirty="0">
              <a:solidFill>
                <a:srgbClr val="222222"/>
              </a:solidFill>
              <a:effectLst/>
              <a:latin typeface="arial" panose="020B0604020202020204" pitchFamily="34" charset="0"/>
              <a:ea typeface="MS PGothic" pitchFamily="34" charset="-128"/>
              <a:cs typeface="ＭＳ Ｐゴシック" charset="0"/>
            </a:endParaRPr>
          </a:p>
          <a:p>
            <a:pPr marL="0" indent="0">
              <a:buFont typeface="Arial" panose="020B0604020202020204" pitchFamily="34" charset="0"/>
              <a:buNone/>
            </a:pPr>
            <a:r>
              <a:rPr lang="en-GB" b="0" i="0" dirty="0">
                <a:solidFill>
                  <a:srgbClr val="3A3A3A"/>
                </a:solidFill>
                <a:effectLst/>
                <a:latin typeface="Montserrat" panose="00000500000000000000" pitchFamily="2" charset="0"/>
              </a:rPr>
              <a:t>According to Statista, the current number of smartphone users in the world today is 3.5 billion, and this means 44.85% of the world’s population owns a smartphone. This figure is up considerably from 2016 when there was only 2.5 billion users, 33.58% of that year’s global population. (Source: </a:t>
            </a:r>
            <a:r>
              <a:rPr lang="en-GB" b="0" i="0" u="sng" dirty="0">
                <a:solidFill>
                  <a:srgbClr val="1B938F"/>
                </a:solidFill>
                <a:effectLst/>
                <a:latin typeface="Montserrat" panose="00000500000000000000" pitchFamily="2" charset="0"/>
                <a:hlinkClick r:id="rId3"/>
              </a:rPr>
              <a:t>https://www.bankmycell.com/blog/how-many-phones-are-in-the-world</a:t>
            </a:r>
            <a:r>
              <a:rPr lang="en-GB" b="0" i="0" dirty="0">
                <a:solidFill>
                  <a:srgbClr val="3A3A3A"/>
                </a:solidFill>
                <a:effectLst/>
                <a:latin typeface="Montserrat" panose="00000500000000000000" pitchFamily="2" charset="0"/>
              </a:rPr>
              <a:t>)</a:t>
            </a:r>
          </a:p>
          <a:p>
            <a:pPr marL="0" indent="0">
              <a:buFont typeface="Arial" panose="020B0604020202020204" pitchFamily="34" charset="0"/>
              <a:buNone/>
            </a:pPr>
            <a:endParaRPr lang="en-GB" sz="1200" b="0" i="0" kern="1200" dirty="0">
              <a:solidFill>
                <a:srgbClr val="3A3A3A"/>
              </a:solidFill>
              <a:effectLst/>
              <a:latin typeface="Montserrat" panose="00000500000000000000" pitchFamily="2" charset="0"/>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dirty="0"/>
              <a:t>Installing unverified applications from unofficial markets (example in the picture) could easily lead to installing malicious code on the phone, which could be used in several ways (to implement a ransomware, to spy on personal data, to intercept credentials of mobile banking applications, to record voice/ video of the owner without his consent, to launch attacks towards other devices/ computer systems, etc.)</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122</a:t>
            </a:fld>
            <a:endParaRPr lang="en-US" altLang="en-US"/>
          </a:p>
        </p:txBody>
      </p:sp>
    </p:spTree>
    <p:extLst>
      <p:ext uri="{BB962C8B-B14F-4D97-AF65-F5344CB8AC3E}">
        <p14:creationId xmlns:p14="http://schemas.microsoft.com/office/powerpoint/2010/main" val="140114958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One of the most common attack vectors to smartphones are related to unsafe browsing (phishing, spear phishing, malware). More than 60% of fraud online is accomplished through mobile platforms, according to RSA, and </a:t>
            </a:r>
            <a:r>
              <a:rPr lang="en-GB" sz="1200" b="0" i="0" u="none" strike="noStrike" kern="1200" dirty="0">
                <a:solidFill>
                  <a:schemeClr val="tx1"/>
                </a:solidFill>
                <a:effectLst/>
                <a:latin typeface="+mn-lt"/>
                <a:ea typeface="MS PGothic" pitchFamily="34" charset="-128"/>
                <a:cs typeface="ＭＳ Ｐゴシック" charset="0"/>
                <a:hlinkClick r:id="rId3"/>
              </a:rPr>
              <a:t>80% of mobile fraud</a:t>
            </a:r>
            <a:r>
              <a:rPr lang="en-GB" sz="1200" b="0" i="0" kern="1200" dirty="0">
                <a:solidFill>
                  <a:schemeClr val="tx1"/>
                </a:solidFill>
                <a:effectLst/>
                <a:latin typeface="+mn-lt"/>
                <a:ea typeface="MS PGothic" pitchFamily="34" charset="-128"/>
                <a:cs typeface="ＭＳ Ｐゴシック" charset="0"/>
              </a:rPr>
              <a:t> is achieved through mobile apps instead of mobile web browsers.</a:t>
            </a:r>
          </a:p>
          <a:p>
            <a:r>
              <a:rPr lang="en-GB" sz="1200" b="0" i="0" kern="1200" dirty="0">
                <a:solidFill>
                  <a:schemeClr val="tx1"/>
                </a:solidFill>
                <a:effectLst/>
                <a:latin typeface="+mn-lt"/>
                <a:ea typeface="MS PGothic" pitchFamily="34" charset="-128"/>
                <a:cs typeface="ＭＳ Ｐゴシック" charset="0"/>
              </a:rPr>
              <a:t>As most people use their phones to manage financial operations or handle sensitive data outside the security of their home network, this becomes a prominent threat. The fact that users typically hold all their information on their phone, and that smartphones are now used for two-factor authentication - one of the most widely used cybersecurity tools - increases the security risk if the device is lost or stolen.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123</a:t>
            </a:fld>
            <a:endParaRPr lang="en-US" altLang="en-US"/>
          </a:p>
        </p:txBody>
      </p:sp>
    </p:spTree>
    <p:extLst>
      <p:ext uri="{BB962C8B-B14F-4D97-AF65-F5344CB8AC3E}">
        <p14:creationId xmlns:p14="http://schemas.microsoft.com/office/powerpoint/2010/main" val="242966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Email scams are one of the most frequent cybercrime methods. How many widows from Nigeria have asked you for help so far? That’s what we are talking about. According to </a:t>
            </a:r>
            <a:r>
              <a:rPr lang="en-GB" b="0" i="0" u="none" strike="noStrike" dirty="0">
                <a:solidFill>
                  <a:srgbClr val="29ABE2"/>
                </a:solidFill>
                <a:effectLst/>
                <a:latin typeface="Nunito Sans"/>
                <a:hlinkClick r:id="rId3"/>
              </a:rPr>
              <a:t>EY cyber stats and facts</a:t>
            </a:r>
            <a:r>
              <a:rPr lang="en-GB" b="0" i="0" dirty="0">
                <a:solidFill>
                  <a:srgbClr val="253147"/>
                </a:solidFill>
                <a:effectLst/>
                <a:latin typeface="Nunito Sans"/>
              </a:rPr>
              <a:t>, around 6.5 billion spam emails are sent every day.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Phishing campaigns are easy to run, explaining their frequency. The Verizon 2018 Data Breach Investigation report explains that phishing is one of the </a:t>
            </a:r>
            <a:r>
              <a:rPr lang="en-GB" b="0" i="0" u="none" strike="noStrike" dirty="0">
                <a:solidFill>
                  <a:srgbClr val="29ABE2"/>
                </a:solidFill>
                <a:effectLst/>
                <a:latin typeface="Nunito Sans"/>
                <a:hlinkClick r:id="rId4"/>
              </a:rPr>
              <a:t>most common attack methods</a:t>
            </a:r>
            <a:r>
              <a:rPr lang="en-GB" b="0" i="0" dirty="0">
                <a:solidFill>
                  <a:srgbClr val="253147"/>
                </a:solidFill>
                <a:effectLst/>
                <a:latin typeface="Nunito Sans"/>
              </a:rPr>
              <a:t>.</a:t>
            </a:r>
            <a:endParaRPr lang="en-GB"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124</a:t>
            </a:fld>
            <a:endParaRPr lang="en-US" altLang="en-US"/>
          </a:p>
        </p:txBody>
      </p:sp>
    </p:spTree>
    <p:extLst>
      <p:ext uri="{BB962C8B-B14F-4D97-AF65-F5344CB8AC3E}">
        <p14:creationId xmlns:p14="http://schemas.microsoft.com/office/powerpoint/2010/main" val="4246427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dirty="0"/>
              <a:t>In this context, the international approach is essential. The multinational or international approach is richer than a mere national or even regional approach and global comprehension of the phenomenon gives a wider dimension. International cooperation between law enforcement agencies – within police or between prosecution services - is crucial to achieve results in criminal investigations.</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dirty="0"/>
              <a:t>Modern societies depend on information technologies. States, citizens and economies are currently connected to the Internet. This is a very fertile field for new emerging illegal activities, within the communications networks, using the networks, or against the networks. </a:t>
            </a:r>
            <a:endParaRPr lang="hr-HR"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9973317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Email scams are one of the most frequent cybercrime methods. How many widows from Nigeria have asked you for help so far? That’s what we are talking about. According to </a:t>
            </a:r>
            <a:r>
              <a:rPr lang="en-GB" b="0" i="0" u="none" strike="noStrike" dirty="0">
                <a:solidFill>
                  <a:srgbClr val="29ABE2"/>
                </a:solidFill>
                <a:effectLst/>
                <a:latin typeface="Nunito Sans"/>
                <a:hlinkClick r:id="rId3"/>
              </a:rPr>
              <a:t>EY cyber stats and facts</a:t>
            </a:r>
            <a:r>
              <a:rPr lang="en-GB" b="0" i="0" dirty="0">
                <a:solidFill>
                  <a:srgbClr val="253147"/>
                </a:solidFill>
                <a:effectLst/>
                <a:latin typeface="Nunito Sans"/>
              </a:rPr>
              <a:t>, around 6.5 billion spam emails are sent every day.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Phishing campaigns are easy to run, explaining their frequency. The Verizon 2018 Data Breach Investigation report explains that phishing is one of the </a:t>
            </a:r>
            <a:r>
              <a:rPr lang="en-GB" b="0" i="0" u="none" strike="noStrike" dirty="0">
                <a:solidFill>
                  <a:srgbClr val="29ABE2"/>
                </a:solidFill>
                <a:effectLst/>
                <a:latin typeface="Nunito Sans"/>
                <a:hlinkClick r:id="rId4"/>
              </a:rPr>
              <a:t>most common attack methods</a:t>
            </a:r>
            <a:r>
              <a:rPr lang="en-GB" b="0" i="0" dirty="0">
                <a:solidFill>
                  <a:srgbClr val="253147"/>
                </a:solidFill>
                <a:effectLst/>
                <a:latin typeface="Nunito Sans"/>
              </a:rPr>
              <a:t>.</a:t>
            </a:r>
            <a:endParaRPr lang="en-GB"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125</a:t>
            </a:fld>
            <a:endParaRPr lang="en-US" altLang="en-US"/>
          </a:p>
        </p:txBody>
      </p:sp>
    </p:spTree>
    <p:extLst>
      <p:ext uri="{BB962C8B-B14F-4D97-AF65-F5344CB8AC3E}">
        <p14:creationId xmlns:p14="http://schemas.microsoft.com/office/powerpoint/2010/main" val="3850942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Banking malware and trojans are participating with great extent within modern vectors of cybercrime. Some previous slides covered this section.</a:t>
            </a:r>
          </a:p>
          <a:p>
            <a:endParaRPr lang="en-US" altLang="en-US" dirty="0"/>
          </a:p>
          <a:p>
            <a:r>
              <a:rPr lang="en-US" altLang="en-US" dirty="0"/>
              <a:t>In the slide some of the most known families of banking malware are cited (Zeus, Citadel, </a:t>
            </a:r>
            <a:r>
              <a:rPr lang="en-US" altLang="en-US" dirty="0" err="1"/>
              <a:t>SpyEye</a:t>
            </a:r>
            <a:r>
              <a:rPr lang="en-US" altLang="en-US" dirty="0"/>
              <a:t>)</a:t>
            </a:r>
          </a:p>
          <a:p>
            <a:endParaRPr lang="en-US" altLang="en-US" dirty="0"/>
          </a:p>
          <a:p>
            <a:r>
              <a:rPr lang="en-US" altLang="en-US" dirty="0"/>
              <a:t>Ransomware has already been explained before</a:t>
            </a:r>
          </a:p>
          <a:p>
            <a:endParaRPr lang="en-US" altLang="en-US" dirty="0"/>
          </a:p>
          <a:p>
            <a:r>
              <a:rPr lang="en-US" altLang="en-US" dirty="0"/>
              <a:t>Credit Card Fraud must be intended as the fraudulent gathering of credit card information through the web, which could happen either with techniques of social engineering (luring the user to reveal his credentials by presenting spoofed requests) or through the installation of a suitable malicious code, and the consequent unauthorized use on the Internet to acquire goods and services.</a:t>
            </a:r>
          </a:p>
          <a:p>
            <a:endParaRPr lang="en-US" altLang="en-US" dirty="0"/>
          </a:p>
          <a:p>
            <a:r>
              <a:rPr lang="en-US" altLang="en-US" dirty="0"/>
              <a:t>Business Email compromise – </a:t>
            </a:r>
            <a:r>
              <a:rPr lang="en-GB" altLang="en-US" dirty="0"/>
              <a:t>The attacker uses the identity of someone on a corporate network to send spoofed email and trick the target or targets into sending money to the attacker’s account.</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126</a:t>
            </a:fld>
            <a:endParaRPr lang="en-US" altLang="en-US"/>
          </a:p>
        </p:txBody>
      </p:sp>
    </p:spTree>
    <p:extLst>
      <p:ext uri="{BB962C8B-B14F-4D97-AF65-F5344CB8AC3E}">
        <p14:creationId xmlns:p14="http://schemas.microsoft.com/office/powerpoint/2010/main" val="196526801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Banking malware and trojans are participating with great extent within modern vectors of cybercrime. Some previous slides covered this section.</a:t>
            </a:r>
          </a:p>
          <a:p>
            <a:endParaRPr lang="en-US" altLang="en-US" dirty="0"/>
          </a:p>
          <a:p>
            <a:r>
              <a:rPr lang="en-US" altLang="en-US" dirty="0"/>
              <a:t>In the slide some of the most known families of banking malware are cited (Zeus, Citadel, </a:t>
            </a:r>
            <a:r>
              <a:rPr lang="en-US" altLang="en-US" dirty="0" err="1"/>
              <a:t>SpyEye</a:t>
            </a:r>
            <a:r>
              <a:rPr lang="en-US" altLang="en-US" dirty="0"/>
              <a:t>)</a:t>
            </a:r>
          </a:p>
          <a:p>
            <a:endParaRPr lang="en-US" altLang="en-US" dirty="0"/>
          </a:p>
          <a:p>
            <a:r>
              <a:rPr lang="en-US" altLang="en-US" dirty="0"/>
              <a:t>Ransomware has already been explained before</a:t>
            </a:r>
          </a:p>
          <a:p>
            <a:endParaRPr lang="en-US" altLang="en-US" dirty="0"/>
          </a:p>
          <a:p>
            <a:r>
              <a:rPr lang="en-US" altLang="en-US" dirty="0"/>
              <a:t>Credit Card Fraud must be intended as the fraudulent gathering of credit card information through the web, which could happen either with techniques of social engineering (luring the user to reveal his credentials by presenting spoofed requests) or through the installation of a suitable malicious code, and the consequent unauthorized use on the Internet to acquire goods and services.</a:t>
            </a:r>
          </a:p>
          <a:p>
            <a:endParaRPr lang="en-US" altLang="en-US" dirty="0"/>
          </a:p>
          <a:p>
            <a:r>
              <a:rPr lang="en-US" altLang="en-US" dirty="0"/>
              <a:t>Business Email compromise – </a:t>
            </a:r>
            <a:r>
              <a:rPr lang="en-GB" altLang="en-US" dirty="0"/>
              <a:t>The attacker uses the identity of someone on a corporate network to send spoofed email and trick the target or targets into sending money to the attacker’s account.</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127</a:t>
            </a:fld>
            <a:endParaRPr lang="en-US" altLang="en-US"/>
          </a:p>
        </p:txBody>
      </p:sp>
    </p:spTree>
    <p:extLst>
      <p:ext uri="{BB962C8B-B14F-4D97-AF65-F5344CB8AC3E}">
        <p14:creationId xmlns:p14="http://schemas.microsoft.com/office/powerpoint/2010/main" val="37015663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128</a:t>
            </a:fld>
            <a:endParaRPr lang="en-US" altLang="en-US"/>
          </a:p>
        </p:txBody>
      </p:sp>
    </p:spTree>
    <p:extLst>
      <p:ext uri="{BB962C8B-B14F-4D97-AF65-F5344CB8AC3E}">
        <p14:creationId xmlns:p14="http://schemas.microsoft.com/office/powerpoint/2010/main" val="3792303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129</a:t>
            </a:fld>
            <a:endParaRPr lang="en-US" altLang="en-US"/>
          </a:p>
        </p:txBody>
      </p:sp>
    </p:spTree>
    <p:extLst>
      <p:ext uri="{BB962C8B-B14F-4D97-AF65-F5344CB8AC3E}">
        <p14:creationId xmlns:p14="http://schemas.microsoft.com/office/powerpoint/2010/main" val="183839995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130</a:t>
            </a:fld>
            <a:endParaRPr lang="en-US" altLang="en-US"/>
          </a:p>
        </p:txBody>
      </p:sp>
    </p:spTree>
    <p:extLst>
      <p:ext uri="{BB962C8B-B14F-4D97-AF65-F5344CB8AC3E}">
        <p14:creationId xmlns:p14="http://schemas.microsoft.com/office/powerpoint/2010/main" val="40965396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Capture from China Brand web site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131</a:t>
            </a:fld>
            <a:endParaRPr lang="en-US" altLang="en-US"/>
          </a:p>
        </p:txBody>
      </p:sp>
    </p:spTree>
    <p:extLst>
      <p:ext uri="{BB962C8B-B14F-4D97-AF65-F5344CB8AC3E}">
        <p14:creationId xmlns:p14="http://schemas.microsoft.com/office/powerpoint/2010/main" val="36525803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a:t>
            </a:r>
            <a:r>
              <a:rPr lang="en-US" altLang="en-US" b="1" dirty="0"/>
              <a:t>advanced persistent threat</a:t>
            </a:r>
            <a:r>
              <a:rPr lang="en-US" altLang="en-US" dirty="0"/>
              <a:t> (APT) is a network attack in which an unauthorized person gains access to a network and stays there undetected for a long period of time. The intention of an APT attack is to steal data rather than to cause damage to the network or organization.</a:t>
            </a:r>
          </a:p>
          <a:p>
            <a:endParaRPr lang="en-US" altLang="en-US" dirty="0"/>
          </a:p>
          <a:p>
            <a:pPr fontAlgn="base"/>
            <a:r>
              <a:rPr lang="en-GB" sz="1200" b="0" i="0" kern="1200" dirty="0">
                <a:solidFill>
                  <a:schemeClr val="tx1"/>
                </a:solidFill>
                <a:effectLst/>
                <a:latin typeface="+mn-lt"/>
                <a:ea typeface="MS PGothic" pitchFamily="34" charset="-128"/>
                <a:cs typeface="ＭＳ Ｐゴシック" charset="0"/>
              </a:rPr>
              <a:t>If there's one thing that keeps corporate cybersecurity professionals awake at night, it's the thought of an attack employing a range of sophisticated techniques designed to steal the company's valuable information.</a:t>
            </a:r>
          </a:p>
          <a:p>
            <a:pPr fontAlgn="base"/>
            <a:r>
              <a:rPr lang="en-GB" sz="1200" b="0" i="0" kern="1200" dirty="0">
                <a:solidFill>
                  <a:schemeClr val="tx1"/>
                </a:solidFill>
                <a:effectLst/>
                <a:latin typeface="+mn-lt"/>
                <a:ea typeface="MS PGothic" pitchFamily="34" charset="-128"/>
                <a:cs typeface="ＭＳ Ｐゴシック" charset="0"/>
              </a:rPr>
              <a:t>As the name "advanced" suggests, an advanced persistent attack (APT) uses continuous, clandestine, and sophisticated hacking techniques to gain access to a system and remain inside for a prolonged period of time, with potentially destructive consequences.</a:t>
            </a:r>
          </a:p>
          <a:p>
            <a:pPr fontAlgn="base"/>
            <a:r>
              <a:rPr lang="en-GB" sz="1200" b="1" i="0" kern="1200" dirty="0">
                <a:solidFill>
                  <a:schemeClr val="tx1"/>
                </a:solidFill>
                <a:effectLst/>
                <a:latin typeface="+mn-lt"/>
                <a:ea typeface="MS PGothic" pitchFamily="34" charset="-128"/>
                <a:cs typeface="ＭＳ Ｐゴシック" charset="0"/>
              </a:rPr>
              <a:t>The Prime Targets</a:t>
            </a:r>
          </a:p>
          <a:p>
            <a:pPr fontAlgn="base"/>
            <a:r>
              <a:rPr lang="en-GB" sz="1200" b="0" i="0" kern="1200" dirty="0">
                <a:solidFill>
                  <a:schemeClr val="tx1"/>
                </a:solidFill>
                <a:effectLst/>
                <a:latin typeface="+mn-lt"/>
                <a:ea typeface="MS PGothic" pitchFamily="34" charset="-128"/>
                <a:cs typeface="ＭＳ Ｐゴシック" charset="0"/>
              </a:rPr>
              <a:t>Because of the level of effort needed to carry out such an attack, APTs are usually </a:t>
            </a:r>
            <a:r>
              <a:rPr lang="en-GB" sz="1200" b="0" i="0" kern="1200" dirty="0" err="1">
                <a:solidFill>
                  <a:schemeClr val="tx1"/>
                </a:solidFill>
                <a:effectLst/>
                <a:latin typeface="+mn-lt"/>
                <a:ea typeface="MS PGothic" pitchFamily="34" charset="-128"/>
                <a:cs typeface="ＭＳ Ｐゴシック" charset="0"/>
              </a:rPr>
              <a:t>leveled</a:t>
            </a:r>
            <a:r>
              <a:rPr lang="en-GB" sz="1200" b="0" i="0" kern="1200" dirty="0">
                <a:solidFill>
                  <a:schemeClr val="tx1"/>
                </a:solidFill>
                <a:effectLst/>
                <a:latin typeface="+mn-lt"/>
                <a:ea typeface="MS PGothic" pitchFamily="34" charset="-128"/>
                <a:cs typeface="ＭＳ Ｐゴシック" charset="0"/>
              </a:rPr>
              <a:t> at high value targets, such as nation states and large corporations, with the ultimate goal of stealing information over a long period of time, rather than simply "dipping in" and leaving quickly, as many black hat hackers do during lower level cyber assaults.</a:t>
            </a:r>
          </a:p>
          <a:p>
            <a:pPr fontAlgn="base"/>
            <a:r>
              <a:rPr lang="en-GB" sz="1200" b="0" i="0" kern="1200" dirty="0">
                <a:solidFill>
                  <a:schemeClr val="tx1"/>
                </a:solidFill>
                <a:effectLst/>
                <a:latin typeface="+mn-lt"/>
                <a:ea typeface="MS PGothic" pitchFamily="34" charset="-128"/>
                <a:cs typeface="ＭＳ Ｐゴシック" charset="0"/>
              </a:rPr>
              <a:t>APT is a method of attack that should be on the radar for businesses everywhere. However, this doesn’t mean that small- and medium-sized businesses can ignore this type of attack.</a:t>
            </a:r>
          </a:p>
          <a:p>
            <a:pPr fontAlgn="base"/>
            <a:r>
              <a:rPr lang="en-GB" sz="1200" b="0" i="0" kern="1200" dirty="0">
                <a:solidFill>
                  <a:schemeClr val="tx1"/>
                </a:solidFill>
                <a:effectLst/>
                <a:latin typeface="+mn-lt"/>
                <a:ea typeface="MS PGothic" pitchFamily="34" charset="-128"/>
                <a:cs typeface="ＭＳ Ｐゴシック" charset="0"/>
              </a:rPr>
              <a:t>APT attackers are increasingly using smaller companies that make up the supply-chain of their ultimate target as a way of gaining access to large organizations. They use such companies, which are typically less well-defended, as stepping-stones.</a:t>
            </a:r>
          </a:p>
          <a:p>
            <a:pPr fontAlgn="base"/>
            <a:r>
              <a:rPr lang="en-GB" sz="1200" b="1" i="0" kern="1200" dirty="0">
                <a:solidFill>
                  <a:schemeClr val="tx1"/>
                </a:solidFill>
                <a:effectLst/>
                <a:latin typeface="+mn-lt"/>
                <a:ea typeface="MS PGothic" pitchFamily="34" charset="-128"/>
                <a:cs typeface="ＭＳ Ｐゴシック" charset="0"/>
              </a:rPr>
              <a:t>An Evolving Attack</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132</a:t>
            </a:fld>
            <a:endParaRPr lang="en-US" altLang="en-US"/>
          </a:p>
        </p:txBody>
      </p:sp>
    </p:spTree>
    <p:extLst>
      <p:ext uri="{BB962C8B-B14F-4D97-AF65-F5344CB8AC3E}">
        <p14:creationId xmlns:p14="http://schemas.microsoft.com/office/powerpoint/2010/main" val="281389488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Good examples</a:t>
            </a:r>
          </a:p>
          <a:p>
            <a:r>
              <a:rPr lang="en-US" altLang="en-US" dirty="0"/>
              <a:t>Stuxnet Worm 2010</a:t>
            </a:r>
          </a:p>
          <a:p>
            <a:r>
              <a:rPr lang="en-GB" sz="1200" b="0" i="0" kern="1200" dirty="0">
                <a:solidFill>
                  <a:schemeClr val="tx1"/>
                </a:solidFill>
                <a:effectLst/>
                <a:latin typeface="+mn-lt"/>
                <a:ea typeface="MS PGothic" pitchFamily="34" charset="-128"/>
                <a:cs typeface="ＭＳ Ｐゴシック" charset="0"/>
              </a:rPr>
              <a:t>Considered at the time to be one of the most sophisticated pieces of </a:t>
            </a:r>
            <a:r>
              <a:rPr lang="en-GB" sz="1200" b="0" i="0" u="none" strike="noStrike" kern="1200" dirty="0">
                <a:solidFill>
                  <a:schemeClr val="tx1"/>
                </a:solidFill>
                <a:effectLst/>
                <a:latin typeface="+mn-lt"/>
                <a:ea typeface="MS PGothic" pitchFamily="34" charset="-128"/>
                <a:cs typeface="ＭＳ Ｐゴシック" charset="0"/>
                <a:hlinkClick r:id="rId3" tooltip="Software used or created by hackers to disrupt computer operation, gather sensitive information, or gain access to private computer systems. Short for ‘malicious software’."/>
              </a:rPr>
              <a:t>Malware</a:t>
            </a:r>
            <a:r>
              <a:rPr lang="en-GB" sz="1200" b="0" i="0" kern="1200" dirty="0">
                <a:solidFill>
                  <a:schemeClr val="tx1"/>
                </a:solidFill>
                <a:effectLst/>
                <a:latin typeface="+mn-lt"/>
                <a:ea typeface="MS PGothic" pitchFamily="34" charset="-128"/>
                <a:cs typeface="ＭＳ Ｐゴシック" charset="0"/>
              </a:rPr>
              <a:t> ever detected, the Stuxnet </a:t>
            </a:r>
            <a:r>
              <a:rPr lang="en-GB" sz="1200" b="0" i="0" u="none" strike="noStrike" kern="1200" dirty="0">
                <a:solidFill>
                  <a:schemeClr val="tx1"/>
                </a:solidFill>
                <a:effectLst/>
                <a:latin typeface="+mn-lt"/>
                <a:ea typeface="MS PGothic" pitchFamily="34" charset="-128"/>
                <a:cs typeface="ＭＳ Ｐゴシック" charset="0"/>
                <a:hlinkClick r:id="rId3" tooltip="A computer hack that gradually affects performance."/>
              </a:rPr>
              <a:t>Worm</a:t>
            </a:r>
            <a:r>
              <a:rPr lang="en-GB" sz="1200" b="0" i="0" kern="1200" dirty="0">
                <a:solidFill>
                  <a:schemeClr val="tx1"/>
                </a:solidFill>
                <a:effectLst/>
                <a:latin typeface="+mn-lt"/>
                <a:ea typeface="MS PGothic" pitchFamily="34" charset="-128"/>
                <a:cs typeface="ＭＳ Ｐゴシック" charset="0"/>
              </a:rPr>
              <a:t> was used in operations against Iran in 2010. Its complexity indicated that only nation state actors could have been involved in its development and deployment. A key differential with Stuxnet is that, unlike most viruses, the </a:t>
            </a:r>
            <a:r>
              <a:rPr lang="en-GB" sz="1200" b="0" i="0" u="none" strike="noStrike" kern="1200" dirty="0">
                <a:solidFill>
                  <a:schemeClr val="tx1"/>
                </a:solidFill>
                <a:effectLst/>
                <a:latin typeface="+mn-lt"/>
                <a:ea typeface="MS PGothic" pitchFamily="34" charset="-128"/>
                <a:cs typeface="ＭＳ Ｐゴシック" charset="0"/>
                <a:hlinkClick r:id="rId3" tooltip="A computer hack that gradually affects performance."/>
              </a:rPr>
              <a:t>worm</a:t>
            </a:r>
            <a:r>
              <a:rPr lang="en-GB" sz="1200" b="0" i="0" kern="1200" dirty="0">
                <a:solidFill>
                  <a:schemeClr val="tx1"/>
                </a:solidFill>
                <a:effectLst/>
                <a:latin typeface="+mn-lt"/>
                <a:ea typeface="MS PGothic" pitchFamily="34" charset="-128"/>
                <a:cs typeface="ＭＳ Ｐゴシック" charset="0"/>
              </a:rPr>
              <a:t> targets systems that are traditionally not connected to the internet for security reasons. It instead infects Windows machines via </a:t>
            </a:r>
            <a:r>
              <a:rPr lang="en-GB" sz="1200" b="0" i="0" u="none" strike="noStrike" kern="1200" dirty="0">
                <a:solidFill>
                  <a:schemeClr val="tx1"/>
                </a:solidFill>
                <a:effectLst/>
                <a:latin typeface="+mn-lt"/>
                <a:ea typeface="MS PGothic" pitchFamily="34" charset="-128"/>
                <a:cs typeface="ＭＳ Ｐゴシック" charset="0"/>
                <a:hlinkClick r:id="rId3"/>
              </a:rPr>
              <a:t>USB</a:t>
            </a:r>
            <a:r>
              <a:rPr lang="en-GB" sz="1200" b="0" i="0" kern="1200" dirty="0">
                <a:solidFill>
                  <a:schemeClr val="tx1"/>
                </a:solidFill>
                <a:effectLst/>
                <a:latin typeface="+mn-lt"/>
                <a:ea typeface="MS PGothic" pitchFamily="34" charset="-128"/>
                <a:cs typeface="ＭＳ Ｐゴシック" charset="0"/>
              </a:rPr>
              <a:t> keys and then propagates across the </a:t>
            </a:r>
            <a:r>
              <a:rPr lang="en-GB" sz="1200" b="0" i="0" u="none" strike="noStrike" kern="1200" dirty="0">
                <a:solidFill>
                  <a:schemeClr val="tx1"/>
                </a:solidFill>
                <a:effectLst/>
                <a:latin typeface="+mn-lt"/>
                <a:ea typeface="MS PGothic" pitchFamily="34" charset="-128"/>
                <a:cs typeface="ＭＳ Ｐゴシック" charset="0"/>
                <a:hlinkClick r:id="rId3" tooltip="A number of computers that are connected to one another, together with the connecting infrastructure. "/>
              </a:rPr>
              <a:t>network</a:t>
            </a:r>
            <a:r>
              <a:rPr lang="en-GB" sz="1200" b="0" i="0" kern="1200" dirty="0">
                <a:solidFill>
                  <a:schemeClr val="tx1"/>
                </a:solidFill>
                <a:effectLst/>
                <a:latin typeface="+mn-lt"/>
                <a:ea typeface="MS PGothic" pitchFamily="34" charset="-128"/>
                <a:cs typeface="ＭＳ Ｐゴシック" charset="0"/>
              </a:rPr>
              <a:t>, scanning for Siemens Step7 software on computers controlling a PLC (programmable logic controllers). The operations were designed to provide the hackers with sensitive information on Iranian industrial infrastructure.</a:t>
            </a:r>
            <a:endParaRPr lang="en-US" altLang="en-US" dirty="0"/>
          </a:p>
          <a:p>
            <a:endParaRPr lang="en-US" altLang="en-US" dirty="0"/>
          </a:p>
          <a:p>
            <a:r>
              <a:rPr lang="en-US" altLang="en-US" dirty="0"/>
              <a:t>Deep Panda 2015</a:t>
            </a:r>
          </a:p>
          <a:p>
            <a:pPr marL="0" indent="0">
              <a:buFont typeface="Arial" panose="020B0604020202020204" pitchFamily="34" charset="0"/>
              <a:buNone/>
            </a:pPr>
            <a:r>
              <a:rPr lang="en-GB" sz="1200" b="0" i="0" kern="1200" dirty="0">
                <a:solidFill>
                  <a:schemeClr val="tx1"/>
                </a:solidFill>
                <a:effectLst/>
                <a:latin typeface="+mn-lt"/>
                <a:ea typeface="MS PGothic" pitchFamily="34" charset="-128"/>
                <a:cs typeface="ＭＳ Ｐゴシック" charset="0"/>
              </a:rPr>
              <a:t>A recently discovered APT attack affecting the US Government's Office of Personnel Management has been attributed to what’s being described as on-going cyberwar between China and the U.S. The latest rounds of attacks have been referred to using a variety of different codenames, with Deep Panda being among the most common attribution. The attack on OPM in May 2015 was understood to have compromised over 4million </a:t>
            </a:r>
            <a:r>
              <a:rPr lang="en-GB" sz="1200" b="0" i="0" kern="1200" dirty="0" err="1">
                <a:solidFill>
                  <a:schemeClr val="tx1"/>
                </a:solidFill>
                <a:effectLst/>
                <a:latin typeface="+mn-lt"/>
                <a:ea typeface="MS PGothic" pitchFamily="34" charset="-128"/>
                <a:cs typeface="ＭＳ Ｐゴシック" charset="0"/>
              </a:rPr>
              <a:t>USpersonnel</a:t>
            </a:r>
            <a:r>
              <a:rPr lang="en-GB" sz="1200" b="0" i="0" kern="1200" dirty="0">
                <a:solidFill>
                  <a:schemeClr val="tx1"/>
                </a:solidFill>
                <a:effectLst/>
                <a:latin typeface="+mn-lt"/>
                <a:ea typeface="MS PGothic" pitchFamily="34" charset="-128"/>
                <a:cs typeface="ＭＳ Ｐゴシック" charset="0"/>
              </a:rPr>
              <a:t> records with fear that information pertaining to secret service staff may also have been stolen.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133</a:t>
            </a:fld>
            <a:endParaRPr lang="en-US" altLang="en-US"/>
          </a:p>
        </p:txBody>
      </p:sp>
    </p:spTree>
    <p:extLst>
      <p:ext uri="{BB962C8B-B14F-4D97-AF65-F5344CB8AC3E}">
        <p14:creationId xmlns:p14="http://schemas.microsoft.com/office/powerpoint/2010/main" val="3243834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According to threat intelligence database, remote access attacks are among the most common attack vectors in a connected home. Hackers target computers, smartphones, internet protocol (IP) cameras and network attached storage (NAS) devices, since these tools usually need to have ports open and forwarded to external networks or the 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134</a:t>
            </a:fld>
            <a:endParaRPr lang="en-US" altLang="en-US"/>
          </a:p>
        </p:txBody>
      </p:sp>
    </p:spTree>
    <p:extLst>
      <p:ext uri="{BB962C8B-B14F-4D97-AF65-F5344CB8AC3E}">
        <p14:creationId xmlns:p14="http://schemas.microsoft.com/office/powerpoint/2010/main" val="3900888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ltLang="en-US" dirty="0"/>
              <a:t>* Explained later</a:t>
            </a:r>
          </a:p>
          <a:p>
            <a:pPr marL="0" indent="0">
              <a:buFont typeface="Arial" panose="020B0604020202020204" pitchFamily="34" charset="0"/>
              <a:buNone/>
            </a:pPr>
            <a:r>
              <a:rPr lang="en-GB" altLang="en-US" dirty="0"/>
              <a:t>Everywhere, cybercrime is identified with phenomena like </a:t>
            </a:r>
            <a:r>
              <a:rPr lang="en-GB" altLang="en-US" i="1" dirty="0"/>
              <a:t>hacking</a:t>
            </a:r>
            <a:r>
              <a:rPr lang="en-GB" altLang="en-US" dirty="0"/>
              <a:t>, or the diffusion of </a:t>
            </a:r>
            <a:r>
              <a:rPr lang="en-GB" altLang="en-US" i="1" dirty="0"/>
              <a:t>malware</a:t>
            </a:r>
            <a:r>
              <a:rPr lang="en-GB" altLang="en-US" dirty="0"/>
              <a:t> (mainly viruses or worms), or the popular, within the </a:t>
            </a:r>
            <a:r>
              <a:rPr lang="en-GB" altLang="en-US" i="1" dirty="0"/>
              <a:t>media</a:t>
            </a:r>
            <a:r>
              <a:rPr lang="en-GB" altLang="en-US" dirty="0"/>
              <a:t>, computer attacks (</a:t>
            </a:r>
            <a:r>
              <a:rPr lang="en-GB" altLang="en-US" i="1" dirty="0"/>
              <a:t>DoS</a:t>
            </a:r>
            <a:r>
              <a:rPr lang="en-GB" altLang="en-US" dirty="0"/>
              <a:t> or </a:t>
            </a:r>
            <a:r>
              <a:rPr lang="en-GB" altLang="en-US" i="1" dirty="0" err="1"/>
              <a:t>DDos</a:t>
            </a:r>
            <a:r>
              <a:rPr lang="en-GB" altLang="en-US" dirty="0"/>
              <a:t>). However, nowadays, even the common citizen is aware of many other criminal activities on the networks, most of them with profit purposes (vg. regular frauds and computer frauds). And also everybody knows about the great possibilities of utilisation of the cyber environment, or cyber ecosystem, to commit or facilitate common crimes.</a:t>
            </a:r>
          </a:p>
          <a:p>
            <a:endParaRPr lang="en-GB" altLang="en-US" dirty="0"/>
          </a:p>
          <a:p>
            <a:r>
              <a:rPr lang="en-GB" altLang="en-US" dirty="0"/>
              <a:t>Business email compromise (will be explained later) - The attacker uses the identity of someone on a corporate network to send spoofed email and trick the target or targets into sending money to the attacker’s account.</a:t>
            </a:r>
          </a:p>
          <a:p>
            <a:endParaRPr lang="en-GB" altLang="en-US" dirty="0"/>
          </a:p>
          <a:p>
            <a:r>
              <a:rPr lang="en-GB" altLang="en-US" dirty="0"/>
              <a:t>Ransomware (will be explained later) – Specific malicious code that encrypts content on the computer and asks to pay a ransom to be able to recover the encrypted data.</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According to threat intelligence database, remote access attacks are among the most common attack vectors in a connected home. Hackers target computers, smartphones, internet protocol (IP) cameras and network attached storage (NAS) devices, since these tools usually need to have ports open and forwarded to external networks or the 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135</a:t>
            </a:fld>
            <a:endParaRPr lang="en-US" altLang="en-US"/>
          </a:p>
        </p:txBody>
      </p:sp>
    </p:spTree>
    <p:extLst>
      <p:ext uri="{BB962C8B-B14F-4D97-AF65-F5344CB8AC3E}">
        <p14:creationId xmlns:p14="http://schemas.microsoft.com/office/powerpoint/2010/main" val="31981159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a:solidFill>
                  <a:schemeClr val="tx1"/>
                </a:solidFill>
                <a:effectLst/>
                <a:latin typeface="+mn-lt"/>
                <a:ea typeface="MS PGothic" pitchFamily="34" charset="-128"/>
                <a:cs typeface="ＭＳ Ｐゴシック" charset="0"/>
              </a:rPr>
              <a:t>Cryptojacking</a:t>
            </a:r>
            <a:r>
              <a:rPr lang="en-GB" sz="1200" b="0" i="0" kern="1200" dirty="0">
                <a:solidFill>
                  <a:schemeClr val="tx1"/>
                </a:solidFill>
                <a:effectLst/>
                <a:latin typeface="+mn-lt"/>
                <a:ea typeface="MS PGothic" pitchFamily="34" charset="-128"/>
                <a:cs typeface="ＭＳ Ｐゴシック" charset="0"/>
              </a:rPr>
              <a:t> is the unauthorised use of someone else’s computer to mine cryptocurrency. Hackers do this by either getting the victim to click on a malicious link in an email that loads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on the computer, or by infecting a website or online ad with JavaScript code that auto-executes once loaded in the victim’s browser.</a:t>
            </a:r>
          </a:p>
          <a:p>
            <a:endParaRPr lang="en-GB" sz="1200" b="0" i="0" kern="1200" dirty="0">
              <a:solidFill>
                <a:schemeClr val="tx1"/>
              </a:solidFill>
              <a:effectLst/>
              <a:latin typeface="+mn-lt"/>
              <a:ea typeface="MS PGothic" pitchFamily="34" charset="-128"/>
              <a:cs typeface="ＭＳ Ｐゴシック" charset="0"/>
            </a:endParaRPr>
          </a:p>
          <a:p>
            <a:r>
              <a:rPr lang="en-GB" sz="1200" b="0" i="0" kern="1200" dirty="0">
                <a:solidFill>
                  <a:schemeClr val="tx1"/>
                </a:solidFill>
                <a:effectLst/>
                <a:latin typeface="+mn-lt"/>
                <a:ea typeface="MS PGothic" pitchFamily="34" charset="-128"/>
                <a:cs typeface="ＭＳ Ｐゴシック" charset="0"/>
              </a:rPr>
              <a:t>Either way, the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then works in the background as unsuspecting victims use their computers normally. The only sign they might notice is slower performance or lags in execution.</a:t>
            </a:r>
          </a:p>
          <a:p>
            <a:endParaRPr lang="en-GB" sz="1200" b="0" i="0" kern="1200" dirty="0">
              <a:solidFill>
                <a:schemeClr val="tx1"/>
              </a:solidFill>
              <a:effectLst/>
              <a:latin typeface="+mn-lt"/>
              <a:ea typeface="MS PGothic" pitchFamily="34" charset="-128"/>
              <a:cs typeface="ＭＳ Ｐゴシック" charset="0"/>
            </a:endParaRPr>
          </a:p>
          <a:p>
            <a:r>
              <a:rPr lang="en-GB" sz="1200" b="1" i="0" kern="1200" dirty="0">
                <a:solidFill>
                  <a:schemeClr val="tx1"/>
                </a:solidFill>
                <a:effectLst/>
                <a:latin typeface="+mn-lt"/>
                <a:ea typeface="MS PGothic" pitchFamily="34" charset="-128"/>
                <a:cs typeface="ＭＳ Ｐゴシック" charset="0"/>
              </a:rPr>
              <a:t>How </a:t>
            </a:r>
            <a:r>
              <a:rPr lang="en-GB" sz="1200" b="1" i="0" kern="1200" dirty="0" err="1">
                <a:solidFill>
                  <a:schemeClr val="tx1"/>
                </a:solidFill>
                <a:effectLst/>
                <a:latin typeface="+mn-lt"/>
                <a:ea typeface="MS PGothic" pitchFamily="34" charset="-128"/>
                <a:cs typeface="ＭＳ Ｐゴシック" charset="0"/>
              </a:rPr>
              <a:t>cryptojacking</a:t>
            </a:r>
            <a:r>
              <a:rPr lang="en-GB" sz="1200" b="1" i="0" kern="1200" dirty="0">
                <a:solidFill>
                  <a:schemeClr val="tx1"/>
                </a:solidFill>
                <a:effectLst/>
                <a:latin typeface="+mn-lt"/>
                <a:ea typeface="MS PGothic" pitchFamily="34" charset="-128"/>
                <a:cs typeface="ＭＳ Ｐゴシック" charset="0"/>
              </a:rPr>
              <a:t> works</a:t>
            </a:r>
          </a:p>
          <a:p>
            <a:r>
              <a:rPr lang="en-GB" sz="1200" b="0" i="0" kern="1200" dirty="0">
                <a:solidFill>
                  <a:schemeClr val="tx1"/>
                </a:solidFill>
                <a:effectLst/>
                <a:latin typeface="+mn-lt"/>
                <a:ea typeface="MS PGothic" pitchFamily="34" charset="-128"/>
                <a:cs typeface="ＭＳ Ｐゴシック" charset="0"/>
              </a:rPr>
              <a:t>Hackers have two primary ways to get a victim’s computer to secretly mine cryptocurrencies. One is to trick victims into loading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onto their computers. This is done through phishing-like tactics: Victims receive a legitimate-looking email that encourages them to click on a link. The link runs code that places the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script on the computer. The script then runs in the background as the victim works.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136</a:t>
            </a:fld>
            <a:endParaRPr lang="en-US" altLang="en-US"/>
          </a:p>
        </p:txBody>
      </p:sp>
    </p:spTree>
    <p:extLst>
      <p:ext uri="{BB962C8B-B14F-4D97-AF65-F5344CB8AC3E}">
        <p14:creationId xmlns:p14="http://schemas.microsoft.com/office/powerpoint/2010/main" val="42361149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Example 1: DDOS attack. Transnational from its origin to the target. Includes attacker, “bot herder” and “zombie” computers and target (victim) of the attack, which are most often using computer systems across the globe.</a:t>
            </a:r>
            <a:endParaRPr lang="en-US" altLang="en-US" dirty="0"/>
          </a:p>
          <a:p>
            <a:endParaRPr lang="en-US" altLang="en-US" dirty="0"/>
          </a:p>
          <a:p>
            <a:r>
              <a:rPr lang="en-US" altLang="en-US" dirty="0"/>
              <a:t>image: http://westendsolution.com/wp-content/uploads/2013/04/DDoS-network-map.jpg</a:t>
            </a:r>
          </a:p>
          <a:p>
            <a:endParaRPr lang="en-US" altLang="en-US" dirty="0"/>
          </a:p>
          <a:p>
            <a:r>
              <a:rPr lang="en-US" altLang="en-US" dirty="0"/>
              <a:t>How DDOS attack works will be explained later in the course, this example wants to only show the international dimension that an attack can have.</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137</a:t>
            </a:fld>
            <a:endParaRPr lang="en-US" altLang="en-US"/>
          </a:p>
        </p:txBody>
      </p:sp>
    </p:spTree>
    <p:extLst>
      <p:ext uri="{BB962C8B-B14F-4D97-AF65-F5344CB8AC3E}">
        <p14:creationId xmlns:p14="http://schemas.microsoft.com/office/powerpoint/2010/main" val="9375515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Čuvar mesta za sliku na slajdu 1">
            <a:extLst>
              <a:ext uri="{FF2B5EF4-FFF2-40B4-BE49-F238E27FC236}">
                <a16:creationId xmlns:a16="http://schemas.microsoft.com/office/drawing/2014/main" id="{1290D13F-DD68-444F-99DE-5F40C9185D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Čuvar mesta za napomene 2">
            <a:extLst>
              <a:ext uri="{FF2B5EF4-FFF2-40B4-BE49-F238E27FC236}">
                <a16:creationId xmlns:a16="http://schemas.microsoft.com/office/drawing/2014/main" id="{D1283059-AEDF-44BD-B0AF-B857D2855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Example 2: Implementation of the ZEUS malware for the purpose of the banking account hijacking. Scheme includes 6 steps: sending massive numbers of infected e-mails, opening of e-mails and triggering of the malware, recording of the banking account data, take-over of the actual accounts, money transfer and money withdrawal by the so called “money mules” and handing over illegal gain to the organizers while keeping percentage as fee. </a:t>
            </a:r>
            <a:endParaRPr lang="en-US" altLang="en-US"/>
          </a:p>
        </p:txBody>
      </p:sp>
      <p:sp>
        <p:nvSpPr>
          <p:cNvPr id="113668" name="Čuvar mesta za broj slajda 3">
            <a:extLst>
              <a:ext uri="{FF2B5EF4-FFF2-40B4-BE49-F238E27FC236}">
                <a16:creationId xmlns:a16="http://schemas.microsoft.com/office/drawing/2014/main" id="{2D40CC75-20BE-46B0-9156-D34D65A11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F025BACD-728E-4C70-B172-4D59918B5BAA}" type="slidenum">
              <a:rPr lang="en-US" altLang="en-US"/>
              <a:pPr eaLnBrk="1" hangingPunct="1">
                <a:spcBef>
                  <a:spcPct val="0"/>
                </a:spcBef>
              </a:pPr>
              <a:t>138</a:t>
            </a:fld>
            <a:endParaRPr lang="en-US" altLang="en-US"/>
          </a:p>
        </p:txBody>
      </p:sp>
    </p:spTree>
    <p:extLst>
      <p:ext uri="{BB962C8B-B14F-4D97-AF65-F5344CB8AC3E}">
        <p14:creationId xmlns:p14="http://schemas.microsoft.com/office/powerpoint/2010/main" val="408027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Cyber space is becoming even more complicated with the emerging trends of cyber security overlapping with cyber criminality. It is important to keep these worlds separated but with consciousness that some cyber security issues can emerge as cybercrimes on the end.</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graphic showing world events that are associated with cyber warfare events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1800443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en-GB" altLang="sr-Latn-RS" sz="1200" b="1" dirty="0"/>
              <a:t>It is important to explain at the outset that there are many terms used to describe the criminal use of technology </a:t>
            </a:r>
            <a:r>
              <a:rPr lang="en-GB" altLang="sr-Latn-RS" sz="1200" dirty="0"/>
              <a:t>and it may assist the reader if a brief explanation is provided.  </a:t>
            </a:r>
          </a:p>
          <a:p>
            <a:pPr marL="0" indent="0" algn="just">
              <a:lnSpc>
                <a:spcPct val="90000"/>
              </a:lnSpc>
              <a:buFont typeface="Arial" panose="020B0604020202020204" pitchFamily="34" charset="0"/>
              <a:buNone/>
            </a:pPr>
            <a:r>
              <a:rPr lang="en-GB" altLang="sr-Latn-RS" sz="1200" b="1" dirty="0"/>
              <a:t>The terms </a:t>
            </a:r>
            <a:r>
              <a:rPr lang="en-GB" altLang="en-US" sz="1200" b="1" dirty="0"/>
              <a:t>“</a:t>
            </a:r>
            <a:r>
              <a:rPr lang="en-GB" altLang="sr-Latn-RS" sz="1200" b="1" dirty="0"/>
              <a:t>computer crime</a:t>
            </a:r>
            <a:r>
              <a:rPr lang="en-GB" altLang="en-US" sz="1200" b="1" dirty="0"/>
              <a:t>”</a:t>
            </a:r>
            <a:r>
              <a:rPr lang="en-GB" altLang="sr-Latn-RS" sz="1200" b="1" dirty="0"/>
              <a:t>, </a:t>
            </a:r>
            <a:r>
              <a:rPr lang="en-GB" altLang="en-US" sz="1200" b="1" dirty="0"/>
              <a:t>“</a:t>
            </a:r>
            <a:r>
              <a:rPr lang="en-GB" altLang="sr-Latn-RS" sz="1200" b="1" dirty="0"/>
              <a:t>high-tech crime</a:t>
            </a:r>
            <a:r>
              <a:rPr lang="en-GB" altLang="en-US" sz="1200" b="1" dirty="0"/>
              <a:t>”</a:t>
            </a:r>
            <a:r>
              <a:rPr lang="en-GB" altLang="sr-Latn-RS" sz="1200" b="1" dirty="0"/>
              <a:t>, </a:t>
            </a:r>
            <a:r>
              <a:rPr lang="en-GB" altLang="en-US" sz="1200" b="1" dirty="0"/>
              <a:t>“</a:t>
            </a:r>
            <a:r>
              <a:rPr lang="en-GB" altLang="sr-Latn-RS" sz="1200" b="1" dirty="0"/>
              <a:t>IT crime</a:t>
            </a:r>
            <a:r>
              <a:rPr lang="en-GB" altLang="en-US" sz="1200" b="1" dirty="0"/>
              <a:t>”</a:t>
            </a:r>
            <a:r>
              <a:rPr lang="en-GB" altLang="sr-Latn-RS" sz="1200" b="1" dirty="0"/>
              <a:t> and </a:t>
            </a:r>
            <a:r>
              <a:rPr lang="en-GB" altLang="en-US" sz="1200" b="1" dirty="0"/>
              <a:t>“</a:t>
            </a:r>
            <a:r>
              <a:rPr lang="en-GB" altLang="sr-Latn-RS" sz="1200" b="1" dirty="0"/>
              <a:t>cybercrime</a:t>
            </a:r>
            <a:r>
              <a:rPr lang="en-GB" altLang="en-US" sz="1200" b="1" dirty="0"/>
              <a:t>”</a:t>
            </a:r>
            <a:r>
              <a:rPr lang="en-GB" altLang="sr-Latn-RS" sz="1200" b="1" dirty="0"/>
              <a:t> </a:t>
            </a:r>
            <a:r>
              <a:rPr lang="en-GB" altLang="sr-Latn-RS" sz="1200" dirty="0"/>
              <a:t>are often intermingled and create confusion and misunderstanding. </a:t>
            </a:r>
          </a:p>
          <a:p>
            <a:pPr marL="0" indent="0" algn="just">
              <a:lnSpc>
                <a:spcPct val="90000"/>
              </a:lnSpc>
              <a:buFont typeface="Arial" panose="020B0604020202020204" pitchFamily="34" charset="0"/>
              <a:buNone/>
            </a:pPr>
            <a:r>
              <a:rPr lang="en-GB" altLang="sr-Latn-RS" sz="1200" b="1" dirty="0"/>
              <a:t>The use of computers and other devices by criminals </a:t>
            </a:r>
            <a:r>
              <a:rPr lang="en-GB" altLang="sr-Latn-RS" sz="1200" dirty="0"/>
              <a:t>and the value of recoverable data to the police investigator can be broken down as follows: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en-GB" altLang="sr-Latn-RS" b="1" dirty="0"/>
              <a:t>Technology as a Victim</a:t>
            </a:r>
            <a:r>
              <a:rPr lang="en-GB" altLang="sr-Latn-RS" dirty="0"/>
              <a:t> </a:t>
            </a:r>
          </a:p>
          <a:p>
            <a:pPr algn="just">
              <a:buFont typeface="Arial" panose="020B0604020202020204" pitchFamily="34" charset="0"/>
              <a:buNone/>
            </a:pPr>
            <a:r>
              <a:rPr lang="en-GB" altLang="sr-Latn-RS" dirty="0"/>
              <a:t>Technology as a target of crime – </a:t>
            </a:r>
            <a:r>
              <a:rPr lang="en-GB" altLang="sr-Latn-RS" b="1" dirty="0"/>
              <a:t>is traditionally considered to be true </a:t>
            </a:r>
            <a:r>
              <a:rPr lang="en-GB" altLang="en-US" b="1" dirty="0"/>
              <a:t>“</a:t>
            </a:r>
            <a:r>
              <a:rPr lang="en-GB" altLang="sr-Latn-RS" b="1" dirty="0"/>
              <a:t>computer crime</a:t>
            </a:r>
            <a:r>
              <a:rPr lang="en-GB" altLang="en-US" b="1" dirty="0"/>
              <a:t>”</a:t>
            </a:r>
            <a:r>
              <a:rPr lang="en-GB" altLang="sr-Latn-RS" b="1" dirty="0"/>
              <a:t> </a:t>
            </a:r>
            <a:r>
              <a:rPr lang="en-GB" altLang="sr-Latn-RS" dirty="0"/>
              <a:t>and involves such offences as hacking, denial of service attacks and the distribution of viruses.</a:t>
            </a:r>
          </a:p>
          <a:p>
            <a:pPr algn="just">
              <a:buFont typeface="Arial" panose="020B0604020202020204" pitchFamily="34" charset="0"/>
              <a:buNone/>
            </a:pPr>
            <a:r>
              <a:rPr lang="en-GB" altLang="sr-Latn-RS" dirty="0"/>
              <a:t>Technology as an aid to crime:</a:t>
            </a:r>
          </a:p>
          <a:p>
            <a:pPr algn="just">
              <a:buFont typeface="Arial" panose="020B0604020202020204" pitchFamily="34" charset="0"/>
              <a:buNone/>
            </a:pPr>
            <a:r>
              <a:rPr lang="en-GB" altLang="sr-Latn-RS" dirty="0"/>
              <a:t> – </a:t>
            </a:r>
            <a:r>
              <a:rPr lang="en-GB" altLang="sr-Latn-RS" b="1" dirty="0"/>
              <a:t>is where computers and other devices are used to assist in the commission of traditional crimes</a:t>
            </a:r>
            <a:r>
              <a:rPr lang="en-GB" altLang="sr-Latn-RS" dirty="0"/>
              <a:t>, for example, to produce forged documents, to send death threats or blackmail demands or to create and distribute illegal material such as images of child abuse. </a:t>
            </a:r>
          </a:p>
          <a:p>
            <a:pPr algn="just">
              <a:buFont typeface="Arial" panose="020B0604020202020204" pitchFamily="34" charset="0"/>
              <a:buNone/>
            </a:pPr>
            <a:r>
              <a:rPr lang="en-GB" altLang="sr-Latn-RS" dirty="0"/>
              <a:t>Technology as a communications tool:</a:t>
            </a:r>
          </a:p>
          <a:p>
            <a:pPr algn="just">
              <a:buFont typeface="Arial" panose="020B0604020202020204" pitchFamily="34" charset="0"/>
              <a:buNone/>
            </a:pPr>
            <a:r>
              <a:rPr lang="en-GB" altLang="sr-Latn-RS" dirty="0"/>
              <a:t> – </a:t>
            </a:r>
            <a:r>
              <a:rPr lang="en-GB" altLang="sr-Latn-RS" b="1" dirty="0"/>
              <a:t>is where criminals use technology to communicate with each other </a:t>
            </a:r>
            <a:r>
              <a:rPr lang="en-GB" altLang="sr-Latn-RS" dirty="0"/>
              <a:t>in ways which reduce the chances of detection, for example by the use of encryption technology. </a:t>
            </a:r>
          </a:p>
          <a:p>
            <a:pPr algn="just">
              <a:buFont typeface="Arial" panose="020B0604020202020204" pitchFamily="34" charset="0"/>
              <a:buNone/>
            </a:pPr>
            <a:r>
              <a:rPr lang="en-GB" altLang="sr-Latn-RS" dirty="0"/>
              <a:t>Technology as a storage medium:</a:t>
            </a:r>
          </a:p>
          <a:p>
            <a:pPr algn="just">
              <a:buFont typeface="Arial" panose="020B0604020202020204" pitchFamily="34" charset="0"/>
              <a:buNone/>
            </a:pPr>
            <a:r>
              <a:rPr lang="en-GB" altLang="sr-Latn-RS" dirty="0"/>
              <a:t> – </a:t>
            </a:r>
            <a:r>
              <a:rPr lang="en-GB" altLang="sr-Latn-RS" b="1" dirty="0"/>
              <a:t>is the intentional or unintentional storage of information on devices used </a:t>
            </a:r>
            <a:r>
              <a:rPr lang="en-GB" altLang="sr-Latn-RS" dirty="0"/>
              <a:t>in any of the other categories and typically involves the data held on computer systems of victims, witnesses or suspects.</a:t>
            </a:r>
          </a:p>
          <a:p>
            <a:pPr algn="just">
              <a:buFont typeface="Arial" panose="020B0604020202020204" pitchFamily="34" charset="0"/>
              <a:buNone/>
            </a:pPr>
            <a:r>
              <a:rPr lang="en-GB" altLang="sr-Latn-RS" dirty="0"/>
              <a:t>Technology as a witness to crime:</a:t>
            </a:r>
          </a:p>
          <a:p>
            <a:pPr algn="just">
              <a:buFont typeface="Arial" panose="020B0604020202020204" pitchFamily="34" charset="0"/>
              <a:buNone/>
            </a:pPr>
            <a:r>
              <a:rPr lang="en-GB" altLang="sr-Latn-RS" dirty="0"/>
              <a:t> – </a:t>
            </a:r>
            <a:r>
              <a:rPr lang="en-GB" altLang="sr-Latn-RS" b="1" dirty="0"/>
              <a:t>can be found when evidence contained in IT devices can be used to support evidence </a:t>
            </a:r>
            <a:r>
              <a:rPr lang="en-GB" altLang="sr-Latn-RS" dirty="0"/>
              <a:t>to which it is not obviously related, for example to prove or disprove an alibi given by a suspect or a claim made by a witness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Since 1984, when the novelist William Gibson used the word </a:t>
            </a:r>
            <a:r>
              <a:rPr lang="en-GB" altLang="en-US" i="1" dirty="0"/>
              <a:t>cyberspace</a:t>
            </a:r>
            <a:r>
              <a:rPr lang="en-GB" altLang="en-US" dirty="0"/>
              <a:t>, in the science fiction novel </a:t>
            </a:r>
            <a:r>
              <a:rPr lang="en-GB" altLang="en-US" i="1" dirty="0"/>
              <a:t>Neuromancer</a:t>
            </a:r>
            <a:r>
              <a:rPr lang="en-GB" altLang="en-US" dirty="0"/>
              <a:t>, referring to the Internet and other networks, the number of similar expressions with the same prefix expanded. </a:t>
            </a:r>
            <a:r>
              <a:rPr lang="en-GB" altLang="en-US" i="1" dirty="0"/>
              <a:t>Cybercrime</a:t>
            </a:r>
            <a:r>
              <a:rPr lang="en-GB" altLang="en-US" dirty="0"/>
              <a:t> is among them, of course. Almost three decades later, authors did not achieve a consensus on a precise definition of the expression </a:t>
            </a:r>
            <a:r>
              <a:rPr lang="en-GB" altLang="en-US" i="1" dirty="0"/>
              <a:t>cybercrime</a:t>
            </a:r>
            <a:r>
              <a:rPr lang="en-GB" altLang="en-US" dirty="0"/>
              <a:t>, despite the increasing literature that purports to be on cybercrime.</a:t>
            </a:r>
            <a:endParaRPr lang="hr-HR" altLang="en-US" dirty="0"/>
          </a:p>
          <a:p>
            <a:r>
              <a:rPr lang="en-GB" altLang="en-US" dirty="0"/>
              <a:t> </a:t>
            </a:r>
            <a:endParaRPr lang="hr-HR" altLang="en-US" dirty="0"/>
          </a:p>
          <a:p>
            <a:r>
              <a:rPr lang="en-GB" altLang="en-US" dirty="0"/>
              <a:t>Nor is there agreement if cybercrime is really a new and distinct field of penal law, or if it is just a set of individual criminal law provisions, that happen to refer to the digital environment.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38131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However, sociologically speaking, crime on cyber environments is already an important and autonomous reality. There are, all over Europe and in the majority of the countries in the rest of the world, specific investigation units at the police level and some special prosecution services, too. International public organisations and private companies have each time more concern by the consequences of the illegal and harmful acts committed by the means of the communication networks or inside those networks.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Cybercrime is commonly defined in both a narrow and a broader sense: normally, the expression is used, on a restricted way, to describe a criminal activity in which a computer or a network are an essential part of a crime; however cybercrime</a:t>
            </a:r>
            <a:r>
              <a:rPr lang="en-GB" i="1" dirty="0">
                <a:ea typeface="ＭＳ Ｐゴシック" pitchFamily="34" charset="-128"/>
              </a:rPr>
              <a:t> </a:t>
            </a:r>
            <a:r>
              <a:rPr lang="en-GB" dirty="0">
                <a:ea typeface="ＭＳ Ｐゴシック" pitchFamily="34" charset="-128"/>
              </a:rPr>
              <a:t>is also used to include other traditional crimes in which those same computers or networks are used to make the illicit activity possible.</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sz="1800" b="1" i="0" u="none" strike="noStrike" baseline="0">
                <a:solidFill>
                  <a:srgbClr val="7F3F99"/>
                </a:solidFill>
                <a:latin typeface="HelveticaNeue-Bold"/>
              </a:rPr>
              <a:t>Within </a:t>
            </a:r>
            <a:r>
              <a:rPr lang="en-GB" sz="1800" b="1" i="0" u="none" strike="noStrike" baseline="0" dirty="0">
                <a:solidFill>
                  <a:srgbClr val="7F3F99"/>
                </a:solidFill>
                <a:latin typeface="HelveticaNeue-Bold"/>
              </a:rPr>
              <a:t>the IOCTA Threat Assessment 2019 – the following was cited as a definition</a:t>
            </a:r>
          </a:p>
          <a:p>
            <a:pPr algn="l"/>
            <a:endParaRPr lang="en-GB" sz="1800" b="1" i="0" u="none" strike="noStrike" baseline="0" dirty="0">
              <a:solidFill>
                <a:srgbClr val="7F3F99"/>
              </a:solidFill>
              <a:latin typeface="HelveticaNeue-Bold"/>
            </a:endParaRPr>
          </a:p>
          <a:p>
            <a:pPr algn="l"/>
            <a:r>
              <a:rPr lang="en-GB" sz="1800" b="1" i="0" u="none" strike="noStrike" baseline="0" dirty="0">
                <a:solidFill>
                  <a:srgbClr val="7F3F99"/>
                </a:solidFill>
                <a:latin typeface="HelveticaNeue-Bold"/>
              </a:rPr>
              <a:t>Cyber crime: </a:t>
            </a:r>
            <a:r>
              <a:rPr lang="en-GB" sz="1800" b="1" i="0" u="none" strike="noStrike" baseline="0" dirty="0">
                <a:solidFill>
                  <a:srgbClr val="7F3F99"/>
                </a:solidFill>
                <a:latin typeface="HelveticaNeue,Bold"/>
              </a:rPr>
              <a:t>A </a:t>
            </a:r>
            <a:r>
              <a:rPr lang="en-GB" sz="1800" b="1" i="0" u="none" strike="noStrike" baseline="0" dirty="0">
                <a:solidFill>
                  <a:srgbClr val="7F3F99"/>
                </a:solidFill>
                <a:latin typeface="HelveticaNeue-Bold"/>
              </a:rPr>
              <a:t>review of the evidence</a:t>
            </a:r>
          </a:p>
          <a:p>
            <a:pPr algn="l"/>
            <a:r>
              <a:rPr lang="en-GB" sz="1800" b="0" i="0" u="none" strike="noStrike" baseline="0" dirty="0">
                <a:solidFill>
                  <a:srgbClr val="7F3F99"/>
                </a:solidFill>
                <a:latin typeface="HelveticaNeue"/>
              </a:rPr>
              <a:t>Research Report 75</a:t>
            </a:r>
          </a:p>
          <a:p>
            <a:pPr algn="l"/>
            <a:r>
              <a:rPr lang="en-GB" sz="1800" b="0" i="0" u="none" strike="noStrike" baseline="0" dirty="0">
                <a:solidFill>
                  <a:srgbClr val="7F3F99"/>
                </a:solidFill>
                <a:latin typeface="HelveticaNeue"/>
              </a:rPr>
              <a:t>Chapter 1: Cyber-dependent crimes</a:t>
            </a:r>
          </a:p>
          <a:p>
            <a:pPr algn="l"/>
            <a:r>
              <a:rPr lang="en-US" sz="1800" b="0" i="0" u="none" strike="noStrike" baseline="0" dirty="0">
                <a:solidFill>
                  <a:srgbClr val="000000"/>
                </a:solidFill>
                <a:latin typeface="HelveticaNeue"/>
              </a:rPr>
              <a:t>Dr. Mike McGuire (University of Surrey) and</a:t>
            </a:r>
          </a:p>
          <a:p>
            <a:pPr algn="l"/>
            <a:r>
              <a:rPr lang="en-US" sz="1800" b="0" i="0" u="none" strike="noStrike" baseline="0" dirty="0">
                <a:solidFill>
                  <a:srgbClr val="000000"/>
                </a:solidFill>
                <a:latin typeface="HelveticaNeue"/>
              </a:rPr>
              <a:t>Samantha Dowling (Home Office Science)</a:t>
            </a:r>
          </a:p>
          <a:p>
            <a:pPr algn="l"/>
            <a:r>
              <a:rPr lang="en-GB" sz="1800" b="0" i="0" u="none" strike="noStrike" baseline="0" dirty="0">
                <a:solidFill>
                  <a:srgbClr val="000000"/>
                </a:solidFill>
                <a:latin typeface="HelveticaNeue"/>
              </a:rPr>
              <a:t>October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25</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26</a:t>
            </a:fld>
            <a:endParaRPr lang="fr-FR"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sz="1000">
                <a:latin typeface="Calibri" charset="0"/>
              </a:rPr>
              <a:t>Access the whole or any part without rights</a:t>
            </a:r>
          </a:p>
          <a:p>
            <a:pPr marL="171450" indent="-171450" eaLnBrk="1" hangingPunct="1">
              <a:spcBef>
                <a:spcPct val="0"/>
              </a:spcBef>
              <a:buFontTx/>
              <a:buChar char="•"/>
            </a:pPr>
            <a:r>
              <a:rPr lang="en-US" sz="1000">
                <a:latin typeface="Calibri" charset="0"/>
              </a:rPr>
              <a:t>Non-public transmission of computer data to, from, within a computer system</a:t>
            </a:r>
          </a:p>
          <a:p>
            <a:pPr marL="171450" indent="-171450" eaLnBrk="1" hangingPunct="1">
              <a:spcBef>
                <a:spcPct val="0"/>
              </a:spcBef>
              <a:buFontTx/>
              <a:buChar char="•"/>
            </a:pPr>
            <a:r>
              <a:rPr lang="en-US" sz="1000">
                <a:latin typeface="Calibri" charset="0"/>
              </a:rPr>
              <a:t>Damaging Deletion, deterioration, alteration or suppression of computer data</a:t>
            </a:r>
          </a:p>
          <a:p>
            <a:pPr marL="171450" indent="-171450" eaLnBrk="1" hangingPunct="1">
              <a:spcBef>
                <a:spcPct val="0"/>
              </a:spcBef>
              <a:buFontTx/>
              <a:buChar char="•"/>
            </a:pPr>
            <a:r>
              <a:rPr lang="it-IT" sz="1000">
                <a:latin typeface="Calibri" charset="0"/>
              </a:rPr>
              <a:t>Hindering of the functioning of a computer system by inputting, transmitting, damaging, deleting, deteriorating, altering or suppressing computer data</a:t>
            </a:r>
          </a:p>
          <a:p>
            <a:pPr marL="171450" indent="-171450" eaLnBrk="1" hangingPunct="1">
              <a:spcBef>
                <a:spcPct val="0"/>
              </a:spcBef>
              <a:buFontTx/>
              <a:buChar char="•"/>
            </a:pPr>
            <a:r>
              <a:rPr lang="it-IT" sz="1000">
                <a:latin typeface="Calibri" charset="0"/>
              </a:rPr>
              <a:t>Production and possession of computer systems that do the above</a:t>
            </a:r>
          </a:p>
          <a:p>
            <a:pPr marL="171450" indent="-171450" eaLnBrk="1" hangingPunct="1">
              <a:spcBef>
                <a:spcPct val="0"/>
              </a:spcBef>
              <a:buFontTx/>
              <a:buChar char="•"/>
            </a:pPr>
            <a:r>
              <a:rPr lang="it-IT" sz="1000">
                <a:latin typeface="Calibri" charset="0"/>
              </a:rPr>
              <a:t>Inauthentic data with the intent that it be considered or acted upon for legal purposes as if it were authentic</a:t>
            </a:r>
            <a:endParaRPr lang="it-IT">
              <a:latin typeface="Calibri" charset="0"/>
            </a:endParaRPr>
          </a:p>
          <a:p>
            <a:pPr marL="171450" indent="-171450" eaLnBrk="1" hangingPunct="1">
              <a:spcBef>
                <a:spcPct val="0"/>
              </a:spcBef>
              <a:buFontTx/>
              <a:buChar char="•"/>
            </a:pPr>
            <a:r>
              <a:rPr lang="it-IT">
                <a:latin typeface="Calibri" charset="0"/>
              </a:rPr>
              <a:t>Input, nterference with dishonest intent of procuring economic gain</a:t>
            </a:r>
          </a:p>
          <a:p>
            <a:pPr marL="171450" indent="-171450" eaLnBrk="1" hangingPunct="1">
              <a:spcBef>
                <a:spcPct val="0"/>
              </a:spcBef>
              <a:buFontTx/>
              <a:buChar char="•"/>
            </a:pPr>
            <a:r>
              <a:rPr lang="it-IT">
                <a:latin typeface="Calibri" charset="0"/>
              </a:rPr>
              <a:t>Producing, Offering, Distributing, Procuring, Possessing</a:t>
            </a:r>
          </a:p>
          <a:p>
            <a:pPr marL="171450" indent="-171450" eaLnBrk="1" hangingPunct="1">
              <a:spcBef>
                <a:spcPct val="0"/>
              </a:spcBef>
              <a:buFontTx/>
              <a:buChar char="•"/>
            </a:pPr>
            <a:r>
              <a:rPr lang="it-IT">
                <a:latin typeface="Calibri" charset="0"/>
              </a:rPr>
              <a:t>IPR</a:t>
            </a:r>
          </a:p>
          <a:p>
            <a:pPr marL="171450" indent="-171450" eaLnBrk="1" hangingPunct="1">
              <a:spcBef>
                <a:spcPct val="0"/>
              </a:spcBef>
              <a:buFontTx/>
              <a:buChar char="•"/>
            </a:pPr>
            <a:endParaRPr lang="it-IT">
              <a:latin typeface="Calibri" charset="0"/>
            </a:endParaRPr>
          </a:p>
          <a:p>
            <a:pPr marL="171450" indent="-171450" eaLnBrk="1" hangingPunct="1">
              <a:spcBef>
                <a:spcPct val="0"/>
              </a:spcBef>
              <a:buFontTx/>
              <a:buChar char="•"/>
            </a:pPr>
            <a:r>
              <a:rPr lang="it-IT">
                <a:latin typeface="Calibri" charset="0"/>
              </a:rPr>
              <a:t>Expedited preservation of computer data and traffic data</a:t>
            </a:r>
          </a:p>
          <a:p>
            <a:pPr marL="171450" indent="-171450" eaLnBrk="1" hangingPunct="1">
              <a:spcBef>
                <a:spcPct val="0"/>
              </a:spcBef>
              <a:buFontTx/>
              <a:buChar char="•"/>
            </a:pPr>
            <a:r>
              <a:rPr lang="it-IT">
                <a:latin typeface="Calibri" charset="0"/>
              </a:rPr>
              <a:t>Partial disclosure of traffic data to identify the provider and the path</a:t>
            </a:r>
          </a:p>
          <a:p>
            <a:pPr marL="171450" indent="-171450" eaLnBrk="1" hangingPunct="1">
              <a:spcBef>
                <a:spcPct val="0"/>
              </a:spcBef>
              <a:buFontTx/>
              <a:buChar char="•"/>
            </a:pPr>
            <a:r>
              <a:rPr lang="it-IT">
                <a:latin typeface="Calibri" charset="0"/>
              </a:rPr>
              <a:t>Production order to persons (computer data) and service providers (subscriber information)</a:t>
            </a:r>
          </a:p>
          <a:p>
            <a:pPr marL="171450" indent="-171450" eaLnBrk="1" hangingPunct="1">
              <a:spcBef>
                <a:spcPct val="0"/>
              </a:spcBef>
              <a:buFontTx/>
              <a:buChar char="•"/>
            </a:pPr>
            <a:r>
              <a:rPr lang="it-IT">
                <a:latin typeface="Calibri" charset="0"/>
              </a:rPr>
              <a:t>Search and seizure of computer data (computer and any storage)</a:t>
            </a:r>
          </a:p>
          <a:p>
            <a:pPr marL="171450" indent="-171450" eaLnBrk="1" hangingPunct="1">
              <a:spcBef>
                <a:spcPct val="0"/>
              </a:spcBef>
              <a:buFontTx/>
              <a:buChar char="•"/>
            </a:pPr>
            <a:r>
              <a:rPr lang="en-US">
                <a:latin typeface="Calibri" charset="0"/>
              </a:rPr>
              <a:t>Real time collection of traffic data and interception of computer data</a:t>
            </a:r>
          </a:p>
          <a:p>
            <a:pPr marL="171450" indent="-171450" eaLnBrk="1" hangingPunct="1">
              <a:spcBef>
                <a:spcPct val="0"/>
              </a:spcBef>
              <a:buFontTx/>
              <a:buChar char="•"/>
            </a:pPr>
            <a:endParaRPr lang="en-US">
              <a:latin typeface="Calibri" charset="0"/>
            </a:endParaRPr>
          </a:p>
          <a:p>
            <a:pPr marL="171450" indent="-171450" eaLnBrk="1" hangingPunct="1">
              <a:spcBef>
                <a:spcPct val="0"/>
              </a:spcBef>
              <a:buFontTx/>
              <a:buChar char="•"/>
            </a:pPr>
            <a:r>
              <a:rPr lang="en-US">
                <a:latin typeface="Calibri" charset="0"/>
              </a:rPr>
              <a:t>Criminal offences deemed to be included as extraditable offences</a:t>
            </a:r>
          </a:p>
          <a:p>
            <a:pPr marL="171450" indent="-171450" eaLnBrk="1" hangingPunct="1">
              <a:spcBef>
                <a:spcPct val="0"/>
              </a:spcBef>
              <a:buFontTx/>
              <a:buChar char="•"/>
            </a:pPr>
            <a:r>
              <a:rPr lang="it-IT">
                <a:latin typeface="Calibri" charset="0"/>
              </a:rPr>
              <a:t>MLA - one another mutual assistance to the widest extent possible for the purpose of investigations or proceedings concerning criminal offences related to computer systems and data, or for the collection of evidence in electronic form of a criminal offence</a:t>
            </a:r>
          </a:p>
          <a:p>
            <a:pPr marL="171450" indent="-171450" eaLnBrk="1" hangingPunct="1">
              <a:spcBef>
                <a:spcPct val="0"/>
              </a:spcBef>
              <a:buFontTx/>
              <a:buChar char="•"/>
            </a:pPr>
            <a:r>
              <a:rPr lang="it-IT">
                <a:latin typeface="Calibri" charset="0"/>
              </a:rPr>
              <a:t>Voluntary disclosure</a:t>
            </a:r>
          </a:p>
          <a:p>
            <a:pPr marL="171450" indent="-171450" eaLnBrk="1" hangingPunct="1">
              <a:spcBef>
                <a:spcPct val="0"/>
              </a:spcBef>
              <a:buFontTx/>
              <a:buChar char="•"/>
            </a:pPr>
            <a:r>
              <a:rPr lang="it-IT">
                <a:latin typeface="Calibri" charset="0"/>
              </a:rPr>
              <a:t>Expedited preservation of computer data, disclosure of preserved traffic data</a:t>
            </a:r>
          </a:p>
          <a:p>
            <a:pPr marL="171450" indent="-171450" eaLnBrk="1" hangingPunct="1">
              <a:spcBef>
                <a:spcPct val="0"/>
              </a:spcBef>
              <a:buFontTx/>
              <a:buChar char="•"/>
            </a:pPr>
            <a:r>
              <a:rPr lang="it-IT">
                <a:latin typeface="Calibri" charset="0"/>
              </a:rPr>
              <a:t>MLA to ask seizure, no authprization to access computer systems from home (ART 32)</a:t>
            </a:r>
          </a:p>
          <a:p>
            <a:pPr marL="171450" indent="-171450" eaLnBrk="1" hangingPunct="1">
              <a:spcBef>
                <a:spcPct val="0"/>
              </a:spcBef>
              <a:buFontTx/>
              <a:buChar char="•"/>
            </a:pPr>
            <a:r>
              <a:rPr lang="it-IT">
                <a:latin typeface="Calibri" charset="0"/>
              </a:rPr>
              <a:t>24/7 points of contact (one, for investigation purposes, 24/7, expeditious collaboration and readiness to requests, trained personnel)</a:t>
            </a:r>
          </a:p>
          <a:p>
            <a:pPr marL="171450" indent="-171450" eaLnBrk="1" hangingPunct="1">
              <a:spcBef>
                <a:spcPct val="0"/>
              </a:spcBef>
              <a:buFontTx/>
              <a:buChar char="•"/>
            </a:pPr>
            <a:endParaRPr lang="it-IT">
              <a:latin typeface="Calibri" charset="0"/>
            </a:endParaRPr>
          </a:p>
          <a:p>
            <a:pPr marL="171450" indent="-171450" eaLnBrk="1" hangingPunct="1">
              <a:spcBef>
                <a:spcPct val="0"/>
              </a:spcBef>
              <a:buFontTx/>
              <a:buChar char="•"/>
            </a:pPr>
            <a:endParaRPr lang="en-US">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27</a:t>
            </a:fld>
            <a:endParaRPr lang="fr-F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en-US" dirty="0">
                <a:latin typeface="Verdana"/>
                <a:cs typeface="Verdana"/>
              </a:rPr>
              <a:t>Opened for signature November 2001 in Budapest</a:t>
            </a:r>
          </a:p>
          <a:p>
            <a:pPr>
              <a:lnSpc>
                <a:spcPct val="120000"/>
              </a:lnSpc>
              <a:spcBef>
                <a:spcPts val="600"/>
              </a:spcBef>
              <a:spcAft>
                <a:spcPts val="600"/>
              </a:spcAft>
              <a:defRPr/>
            </a:pPr>
            <a:r>
              <a:rPr lang="en-US" dirty="0">
                <a:latin typeface="Verdana"/>
                <a:cs typeface="Verdana"/>
              </a:rPr>
              <a:t>Followed by Cybercrime Convention Committee (T-CY) </a:t>
            </a:r>
          </a:p>
          <a:p>
            <a:pPr>
              <a:lnSpc>
                <a:spcPct val="120000"/>
              </a:lnSpc>
              <a:spcBef>
                <a:spcPts val="600"/>
              </a:spcBef>
              <a:spcAft>
                <a:spcPts val="600"/>
              </a:spcAft>
              <a:defRPr/>
            </a:pPr>
            <a:r>
              <a:rPr lang="en-US" dirty="0">
                <a:latin typeface="Verdana"/>
                <a:cs typeface="Verdana"/>
              </a:rPr>
              <a:t>Open for accession by any State</a:t>
            </a:r>
          </a:p>
          <a:p>
            <a:pPr>
              <a:lnSpc>
                <a:spcPct val="120000"/>
              </a:lnSpc>
              <a:spcBef>
                <a:spcPts val="600"/>
              </a:spcBef>
              <a:spcAft>
                <a:spcPts val="600"/>
              </a:spcAft>
              <a:defRPr/>
            </a:pPr>
            <a:r>
              <a:rPr lang="en-US" dirty="0">
                <a:latin typeface="Verdana"/>
                <a:cs typeface="Verdana"/>
              </a:rPr>
              <a:t>As of today, the only </a:t>
            </a:r>
            <a:r>
              <a:rPr lang="en-US" b="1" dirty="0">
                <a:latin typeface="Verdana"/>
                <a:cs typeface="Verdana"/>
              </a:rPr>
              <a:t>international Treaty on cybercrime and electronic evidence</a:t>
            </a:r>
          </a:p>
          <a:p>
            <a:pPr>
              <a:lnSpc>
                <a:spcPct val="120000"/>
              </a:lnSpc>
              <a:spcBef>
                <a:spcPts val="600"/>
              </a:spcBef>
              <a:spcAft>
                <a:spcPts val="600"/>
              </a:spcAft>
              <a:defRPr/>
            </a:pPr>
            <a:r>
              <a:rPr lang="en-US" dirty="0">
                <a:latin typeface="Verdana"/>
                <a:cs typeface="Verdana"/>
              </a:rPr>
              <a:t>It gives high-level, technology-neutral definitions of cybercrime offences</a:t>
            </a:r>
          </a:p>
          <a:p>
            <a:pPr>
              <a:lnSpc>
                <a:spcPct val="120000"/>
              </a:lnSpc>
              <a:spcBef>
                <a:spcPts val="600"/>
              </a:spcBef>
              <a:spcAft>
                <a:spcPts val="600"/>
              </a:spcAft>
              <a:defRPr/>
            </a:pPr>
            <a:r>
              <a:rPr lang="en-US" dirty="0">
                <a:latin typeface="Verdana"/>
                <a:cs typeface="Verdana"/>
              </a:rPr>
              <a:t>It sets standard procedures for investigation and prosecution on the national level, and puts relevant obligations on involved parties</a:t>
            </a:r>
          </a:p>
          <a:p>
            <a:pPr>
              <a:lnSpc>
                <a:spcPct val="120000"/>
              </a:lnSpc>
              <a:spcBef>
                <a:spcPts val="600"/>
              </a:spcBef>
              <a:spcAft>
                <a:spcPts val="600"/>
              </a:spcAft>
              <a:defRPr/>
            </a:pPr>
            <a:r>
              <a:rPr lang="en-US" dirty="0">
                <a:latin typeface="Verdana"/>
                <a:cs typeface="Verdana"/>
              </a:rPr>
              <a:t>It defines procedural provisions for international cooperation, police-to-police and judicial</a:t>
            </a:r>
          </a:p>
          <a:p>
            <a:pPr>
              <a:lnSpc>
                <a:spcPct val="120000"/>
              </a:lnSpc>
              <a:spcBef>
                <a:spcPts val="600"/>
              </a:spcBef>
              <a:spcAft>
                <a:spcPts val="600"/>
              </a:spcAft>
              <a:defRPr/>
            </a:pPr>
            <a:r>
              <a:rPr lang="en-US" dirty="0">
                <a:latin typeface="Verdana"/>
                <a:cs typeface="Verdana"/>
              </a:rPr>
              <a:t>Guidance notes are published by T-CY to interpret BC provisions in the light of new threats and new technological paradigms</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30</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31</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aim is a very wide one – and the aim is to provide an informative overview without dropping into a highly technical description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32</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The UN Intergovernmental Expert Group on Cybercrime (IEG) was established in 2010 “to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 In 2020, the IEG is to discuss the chapters on international cooperation and prevention of the Comprehensive Draft Study on Cybercrime, as contained in the work plan of the Expert Group for 2018-2021. </a:t>
            </a:r>
          </a:p>
          <a:p>
            <a:pPr marL="0" lvl="0" indent="0">
              <a:buFont typeface="Wingdings" panose="05000000000000000000" pitchFamily="2" charset="2"/>
              <a:buNone/>
            </a:pPr>
            <a:endParaRPr lang="en-GB" sz="1800" dirty="0">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In December 2019, the UN General Assembly resolution A/RES/74/247 initiated a new, parallel process. The resolution mandates the establishment of an open-ended ad hoc intergovernmental committee of experts, representative of all regions, to elaborate a comprehensive international convention on ‘countering the use of information and communications technologies for criminal purposes’. The process will begin in 2021.</a:t>
            </a:r>
          </a:p>
          <a:p>
            <a:pPr marL="0" lvl="0" indent="0">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UNODC Global Programme on Cybercrime: </a:t>
            </a:r>
            <a:r>
              <a:rPr lang="en-GB" sz="1800" u="sng" dirty="0">
                <a:solidFill>
                  <a:srgbClr val="0000FF"/>
                </a:solidFill>
                <a:effectLst/>
                <a:latin typeface="Calibri" panose="020F0502020204030204" pitchFamily="34" charset="0"/>
                <a:ea typeface="Times New Roman" panose="02020603050405020304" pitchFamily="18" charset="0"/>
                <a:hlinkClick r:id="rId3"/>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endParaRPr lang="en-US" sz="1800" u="sng" dirty="0">
              <a:solidFill>
                <a:srgbClr val="0000FF"/>
              </a:solidFill>
              <a:effectLst/>
              <a:latin typeface="Calibri" panose="020F0502020204030204" pitchFamily="34" charset="0"/>
              <a:ea typeface="Times New Roman" panose="02020603050405020304" pitchFamily="18" charset="0"/>
            </a:endParaRPr>
          </a:p>
          <a:p>
            <a:pPr algn="just"/>
            <a:r>
              <a:rPr lang="en-US" sz="2800" b="0" i="0" dirty="0">
                <a:solidFill>
                  <a:srgbClr val="212529"/>
                </a:solidFill>
                <a:effectLst/>
                <a:latin typeface="Roboto" panose="02000000000000000000" pitchFamily="2" charset="0"/>
              </a:rPr>
              <a:t>The Global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is designed to respond flexibly to identified needs in developing countries by supporting Member States to prevent and combat cybercrime in a holistic manner. The main geographic nexus for the Cybercrime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in 2017 are Central America, Eastern Africa, MENA and South East Asia &amp; the Pacific with key aims of:</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Increased efficiency and effectiveness in the investigation, prosecution and adjudication of cybercrime, especially online child sexual exploitation and abuse, within a strong human-rights framework;</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Efficient and effective long-term whole-of-government response to cybercrime, including national coordination, data collection and effective legal frameworks, leading to a sustainable response and greater deterrence;</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Strengthened national and international communication between government, law enforcement and the private sector with increased public knowledge of cybercrime risks.</a:t>
            </a:r>
          </a:p>
          <a:p>
            <a:pPr marL="1143000" lvl="2" indent="-228600">
              <a:buFont typeface="Wingdings" panose="05000000000000000000" pitchFamily="2" charset="2"/>
              <a:buChar char=""/>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Arial" panose="020B0604020202020204" pitchFamily="34" charset="0"/>
              </a:rPr>
              <a:t>Malicious domain. Ransomware. Data-harvesting malware. Botnets. </a:t>
            </a:r>
            <a:r>
              <a:rPr lang="en-US" b="0" i="0" dirty="0" err="1">
                <a:solidFill>
                  <a:srgbClr val="000000"/>
                </a:solidFill>
                <a:effectLst/>
                <a:latin typeface="Arial" panose="020B0604020202020204" pitchFamily="34" charset="0"/>
              </a:rPr>
              <a:t>Cryptojacking</a:t>
            </a:r>
            <a:r>
              <a:rPr lang="en-US" b="0" i="0" dirty="0">
                <a:solidFill>
                  <a:srgbClr val="000000"/>
                </a:solidFill>
                <a:effectLst/>
                <a:latin typeface="Arial" panose="020B0604020202020204" pitchFamily="34" charset="0"/>
              </a:rPr>
              <a:t>. The Darknet. . Cybercrime as a service.</a:t>
            </a:r>
          </a:p>
          <a:p>
            <a:pPr algn="l"/>
            <a:r>
              <a:rPr lang="en-US" b="0" i="0" dirty="0">
                <a:solidFill>
                  <a:srgbClr val="000000"/>
                </a:solidFill>
                <a:effectLst/>
                <a:latin typeface="Arial" panose="020B0604020202020204" pitchFamily="34" charset="0"/>
              </a:rPr>
              <a:t>Words and phrases that scarcely existed a decade ago are now part of our everyday language, as criminals use new technologies to commit cyberattacks against governments, businesses and individuals. These crimes know no borders, either physical or virtual, cause serious harm and pose very real threats to victims worldwide.</a:t>
            </a:r>
          </a:p>
          <a:p>
            <a:pPr algn="l"/>
            <a:r>
              <a:rPr lang="en-US" b="0" i="0" dirty="0">
                <a:solidFill>
                  <a:srgbClr val="000000"/>
                </a:solidFill>
                <a:effectLst/>
                <a:latin typeface="Arial" panose="020B0604020202020204" pitchFamily="34" charset="0"/>
              </a:rPr>
              <a:t>Cybercrime is progressing at an incredibly fast pace, with new trends constantly emerging. Cybercriminals are becoming more agile, exploiting new technologies with lightning speed, tailoring their attacks using new methods, and cooperating with each other in ways we have not seen before.</a:t>
            </a:r>
          </a:p>
          <a:p>
            <a:pPr algn="l"/>
            <a:r>
              <a:rPr lang="en-US" b="0" i="0" dirty="0">
                <a:solidFill>
                  <a:srgbClr val="000000"/>
                </a:solidFill>
                <a:effectLst/>
                <a:latin typeface="Arial" panose="020B0604020202020204" pitchFamily="34" charset="0"/>
              </a:rPr>
              <a:t>Complex criminal networks operate across the world, coordinating intricate attacks in a matter of minutes.</a:t>
            </a:r>
          </a:p>
          <a:p>
            <a:pPr algn="l"/>
            <a:r>
              <a:rPr lang="en-US" b="0" i="0" dirty="0">
                <a:solidFill>
                  <a:srgbClr val="000000"/>
                </a:solidFill>
                <a:effectLst/>
                <a:latin typeface="Arial" panose="020B0604020202020204" pitchFamily="34" charset="0"/>
              </a:rPr>
              <a:t>Police must therefore keep pace with new technologies, to understand the possibilities they create for criminals and how they can be used as tools for fighting cybercrime.</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en-US" b="0" i="0" dirty="0">
              <a:solidFill>
                <a:srgbClr val="333333"/>
              </a:solidFill>
              <a:effectLst/>
              <a:latin typeface="Arial" panose="020B0604020202020204" pitchFamily="34" charset="0"/>
            </a:endParaRPr>
          </a:p>
          <a:p>
            <a:pPr algn="l"/>
            <a:endParaRPr lang="en-US" b="0" i="0" dirty="0">
              <a:solidFill>
                <a:srgbClr val="333333"/>
              </a:solidFill>
              <a:effectLst/>
              <a:latin typeface="Arial" panose="020B0604020202020204" pitchFamily="34" charset="0"/>
            </a:endParaRPr>
          </a:p>
          <a:p>
            <a:pPr algn="l"/>
            <a:r>
              <a:rPr lang="en-US" b="0" i="0" dirty="0">
                <a:solidFill>
                  <a:srgbClr val="333333"/>
                </a:solidFill>
                <a:effectLst/>
                <a:latin typeface="Arial" panose="020B0604020202020204" pitchFamily="34" charset="0"/>
              </a:rPr>
              <a:t>Law - Monitoring and updating EU law on cybercrime:</a:t>
            </a:r>
          </a:p>
          <a:p>
            <a:pPr algn="l">
              <a:buFont typeface="Arial" panose="020B0604020202020204" pitchFamily="34" charset="0"/>
              <a:buChar char="•"/>
            </a:pPr>
            <a:r>
              <a:rPr lang="en-US" b="0" i="0" dirty="0">
                <a:solidFill>
                  <a:srgbClr val="333333"/>
                </a:solidFill>
                <a:effectLst/>
                <a:latin typeface="Arial" panose="020B0604020202020204" pitchFamily="34" charset="0"/>
              </a:rPr>
              <a:t>2011 – </a:t>
            </a:r>
            <a:r>
              <a:rPr lang="en-US" b="0" i="0" u="none" strike="noStrike" dirty="0">
                <a:solidFill>
                  <a:srgbClr val="0065A2"/>
                </a:solidFill>
                <a:effectLst/>
                <a:latin typeface="Arial" panose="020B0604020202020204" pitchFamily="34" charset="0"/>
                <a:hlinkClick r:id="rId4"/>
              </a:rPr>
              <a:t>A Directive on combating the sexual exploitation of children online and child pornography</a:t>
            </a:r>
            <a:r>
              <a:rPr lang="en-US" b="0" i="0" dirty="0">
                <a:solidFill>
                  <a:srgbClr val="333333"/>
                </a:solidFill>
                <a:effectLst/>
                <a:latin typeface="Arial" panose="020B0604020202020204" pitchFamily="34" charset="0"/>
              </a:rPr>
              <a:t>, which better addresses new developments in the online environment, such as grooming (offenders posing as children to lure minors for the purpose of sexual abuse). In 2016 the Commission published two reports on the measures taken by Member States to comply with the Directive (</a:t>
            </a:r>
            <a:r>
              <a:rPr lang="en-US" b="0" i="0" u="none" strike="noStrike" dirty="0">
                <a:solidFill>
                  <a:srgbClr val="0065A2"/>
                </a:solidFill>
                <a:effectLst/>
                <a:latin typeface="Arial" panose="020B0604020202020204" pitchFamily="34" charset="0"/>
                <a:hlinkClick r:id="rId5"/>
              </a:rPr>
              <a:t>one on entire Directive</a:t>
            </a:r>
            <a:r>
              <a:rPr lang="en-US" b="0" i="0" dirty="0">
                <a:solidFill>
                  <a:srgbClr val="333333"/>
                </a:solidFill>
                <a:effectLst/>
                <a:latin typeface="Arial" panose="020B0604020202020204" pitchFamily="34" charset="0"/>
              </a:rPr>
              <a:t>, and </a:t>
            </a:r>
            <a:r>
              <a:rPr lang="en-US" b="0" i="0" u="none" strike="noStrike" dirty="0">
                <a:solidFill>
                  <a:srgbClr val="0065A2"/>
                </a:solidFill>
                <a:effectLst/>
                <a:latin typeface="Arial" panose="020B0604020202020204" pitchFamily="34" charset="0"/>
                <a:hlinkClick r:id="rId6"/>
              </a:rPr>
              <a:t>one focusing on the measures against websites containing child pornography</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2013 – </a:t>
            </a:r>
            <a:r>
              <a:rPr lang="en-US" b="0" i="0" u="none" strike="noStrike" dirty="0">
                <a:solidFill>
                  <a:srgbClr val="0065A2"/>
                </a:solidFill>
                <a:effectLst/>
                <a:latin typeface="Arial" panose="020B0604020202020204" pitchFamily="34" charset="0"/>
                <a:hlinkClick r:id="rId7"/>
              </a:rPr>
              <a:t>A Directive on attacks against information </a:t>
            </a:r>
            <a:r>
              <a:rPr lang="en-US" b="0" i="0" u="none" strike="noStrike" dirty="0" err="1">
                <a:solidFill>
                  <a:srgbClr val="0065A2"/>
                </a:solidFill>
                <a:effectLst/>
                <a:latin typeface="Arial" panose="020B0604020202020204" pitchFamily="34" charset="0"/>
                <a:hlinkClick r:id="rId7"/>
              </a:rPr>
              <a:t>systems</a:t>
            </a:r>
            <a:r>
              <a:rPr lang="en-US" b="0" i="0" u="none" strike="noStrike" dirty="0" err="1">
                <a:solidFill>
                  <a:srgbClr val="999999"/>
                </a:solidFill>
                <a:effectLst/>
                <a:latin typeface="Verdana" panose="020B0604030504040204" pitchFamily="34" charset="0"/>
              </a:rPr>
              <a:t>Search</a:t>
            </a:r>
            <a:r>
              <a:rPr lang="en-US" b="0" i="0" u="none" strike="noStrike" dirty="0">
                <a:solidFill>
                  <a:srgbClr val="999999"/>
                </a:solidFill>
                <a:effectLst/>
                <a:latin typeface="Verdana" panose="020B0604030504040204" pitchFamily="34" charset="0"/>
              </a:rPr>
              <a:t> for available translations of the preceding </a:t>
            </a:r>
            <a:r>
              <a:rPr lang="en-US" b="0" i="0" u="none" strike="noStrike" dirty="0" err="1">
                <a:solidFill>
                  <a:srgbClr val="999999"/>
                </a:solidFill>
                <a:effectLst/>
                <a:latin typeface="Verdana" panose="020B0604030504040204" pitchFamily="34" charset="0"/>
              </a:rPr>
              <a:t>link</a:t>
            </a:r>
            <a:r>
              <a:rPr lang="en-US" b="0" i="0" u="none" strike="noStrike" dirty="0" err="1">
                <a:solidFill>
                  <a:srgbClr val="AAAAAA"/>
                </a:solidFill>
                <a:effectLst/>
                <a:latin typeface="Verdana" panose="020B0604030504040204" pitchFamily="34" charset="0"/>
              </a:rPr>
              <a:t>EN</a:t>
            </a:r>
            <a:r>
              <a:rPr lang="en-US" b="1" i="0" u="none" strike="noStrike" dirty="0">
                <a:solidFill>
                  <a:srgbClr val="CCCCCC"/>
                </a:solidFill>
                <a:effectLst/>
                <a:latin typeface="Verdana" panose="020B0604030504040204" pitchFamily="34" charset="0"/>
              </a:rPr>
              <a:t>•••</a:t>
            </a:r>
            <a:r>
              <a:rPr lang="en-US" b="0" i="0" dirty="0">
                <a:solidFill>
                  <a:srgbClr val="333333"/>
                </a:solidFill>
                <a:effectLst/>
                <a:latin typeface="Arial" panose="020B0604020202020204" pitchFamily="34" charset="0"/>
              </a:rPr>
              <a:t>, which aims to tackle large-scale cyber-attacks by requiring Member States to strengthen national cyber-crime laws and introduce tougher criminal sanctions. In 2017, the Commission has published a Report assessing the extent to which Member States have taken the necessary measures in order to comply with the Directive.</a:t>
            </a:r>
          </a:p>
          <a:p>
            <a:pPr algn="l">
              <a:buFont typeface="Arial" panose="020B0604020202020204" pitchFamily="34" charset="0"/>
              <a:buChar char="•"/>
            </a:pPr>
            <a:r>
              <a:rPr lang="en-US" b="0" i="0" dirty="0">
                <a:solidFill>
                  <a:srgbClr val="333333"/>
                </a:solidFill>
                <a:effectLst/>
                <a:latin typeface="Arial" panose="020B0604020202020204" pitchFamily="34" charset="0"/>
              </a:rPr>
              <a:t>2018 – The Commission has proposed a Regulation and Directive</a:t>
            </a:r>
            <a:r>
              <a:rPr lang="en-US" b="0" i="0" u="none" strike="noStrike" dirty="0">
                <a:solidFill>
                  <a:srgbClr val="0065A2"/>
                </a:solidFill>
                <a:effectLst/>
                <a:latin typeface="Arial" panose="020B0604020202020204" pitchFamily="34" charset="0"/>
                <a:hlinkClick r:id="rId8"/>
              </a:rPr>
              <a:t> facilitating cross-border access to electronic evidence for criminal investigations</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2019 – A new </a:t>
            </a:r>
            <a:r>
              <a:rPr lang="en-US" b="0" i="0" u="none" strike="noStrike" dirty="0">
                <a:solidFill>
                  <a:srgbClr val="0065A2"/>
                </a:solidFill>
                <a:effectLst/>
                <a:latin typeface="Arial" panose="020B0604020202020204" pitchFamily="34" charset="0"/>
                <a:hlinkClick r:id="rId9"/>
              </a:rPr>
              <a:t>Directive on non-cash means of payment</a:t>
            </a:r>
            <a:r>
              <a:rPr lang="en-US" b="0" i="0" dirty="0">
                <a:solidFill>
                  <a:srgbClr val="333333"/>
                </a:solidFill>
                <a:effectLst/>
                <a:latin typeface="Arial" panose="020B0604020202020204" pitchFamily="34" charset="0"/>
              </a:rPr>
              <a:t>, which updates the legal framework, removing obstacles to operational cooperation and enhancing prevention and victims’ assistance, to make law enforcement action against fraud and counterfeiting of non-cash means of payment more effective.</a:t>
            </a:r>
          </a:p>
          <a:p>
            <a:endParaRPr lang="en-US" dirty="0"/>
          </a:p>
          <a:p>
            <a:pPr algn="l"/>
            <a:r>
              <a:rPr lang="en-US" dirty="0"/>
              <a:t>Coordination - </a:t>
            </a:r>
            <a:r>
              <a:rPr lang="en-US" b="0" i="0" dirty="0">
                <a:solidFill>
                  <a:srgbClr val="333333"/>
                </a:solidFill>
                <a:effectLst/>
                <a:latin typeface="Arial" panose="020B0604020202020204" pitchFamily="34" charset="0"/>
              </a:rPr>
              <a:t>Support to agencies:</a:t>
            </a:r>
          </a:p>
          <a:p>
            <a:pPr algn="l"/>
            <a:r>
              <a:rPr lang="en-US" b="0" i="0" dirty="0">
                <a:solidFill>
                  <a:srgbClr val="333333"/>
                </a:solidFill>
                <a:effectLst/>
                <a:latin typeface="Arial" panose="020B0604020202020204" pitchFamily="34" charset="0"/>
              </a:rPr>
              <a:t>- </a:t>
            </a:r>
            <a:r>
              <a:rPr lang="en-US" b="0" i="0" u="none" strike="noStrike" dirty="0">
                <a:solidFill>
                  <a:srgbClr val="0065A2"/>
                </a:solidFill>
                <a:effectLst/>
                <a:latin typeface="Arial" panose="020B0604020202020204" pitchFamily="34" charset="0"/>
                <a:hlinkClick r:id="rId10"/>
              </a:rPr>
              <a:t>European Cybercrime Centre</a:t>
            </a:r>
            <a:r>
              <a:rPr lang="en-US" b="0" i="0" dirty="0">
                <a:solidFill>
                  <a:srgbClr val="333333"/>
                </a:solidFill>
                <a:effectLst/>
                <a:latin typeface="Arial" panose="020B0604020202020204" pitchFamily="34" charset="0"/>
              </a:rPr>
              <a:t>  in Europol - acts as the focal point in the fight against cybercrime in the Union, pooling European cybercrime expertise to support Member States' cybercrime investigations and providing a collective voice of European cybercrime investigators across law enforcement and the judiciary. The Commission ensures alignment of EC3's work with the EU cybercrime policy, ensures that EC3 has sufficient resources, and promotes its work.</a:t>
            </a:r>
          </a:p>
          <a:p>
            <a:pPr algn="l"/>
            <a:r>
              <a:rPr lang="en-US" b="0" i="0" dirty="0">
                <a:solidFill>
                  <a:srgbClr val="333333"/>
                </a:solidFill>
                <a:effectLst/>
                <a:latin typeface="Arial" panose="020B0604020202020204" pitchFamily="34" charset="0"/>
              </a:rPr>
              <a:t>Public-private cooperation, e.g. </a:t>
            </a:r>
            <a:r>
              <a:rPr lang="en-US" b="0" i="0" u="none" strike="noStrike" dirty="0" err="1">
                <a:solidFill>
                  <a:srgbClr val="0065A2"/>
                </a:solidFill>
                <a:effectLst/>
                <a:latin typeface="Arial" panose="020B0604020202020204" pitchFamily="34" charset="0"/>
                <a:hlinkClick r:id="rId11"/>
              </a:rPr>
              <a:t>WePROTECT</a:t>
            </a:r>
            <a:r>
              <a:rPr lang="en-US" b="0" i="0" u="none" strike="noStrike" dirty="0">
                <a:solidFill>
                  <a:srgbClr val="0065A2"/>
                </a:solidFill>
                <a:effectLst/>
                <a:latin typeface="Arial" panose="020B0604020202020204" pitchFamily="34" charset="0"/>
                <a:hlinkClick r:id="rId11"/>
              </a:rPr>
              <a:t> Global Alliance</a:t>
            </a:r>
            <a:r>
              <a:rPr lang="en-US" b="0" i="0" dirty="0">
                <a:solidFill>
                  <a:srgbClr val="333333"/>
                </a:solidFill>
                <a:effectLst/>
                <a:latin typeface="Arial" panose="020B0604020202020204" pitchFamily="34" charset="0"/>
              </a:rPr>
              <a:t> (child sexual exploitation online).</a:t>
            </a:r>
          </a:p>
          <a:p>
            <a:pPr algn="l"/>
            <a:r>
              <a:rPr lang="en-US" b="0" i="0" dirty="0">
                <a:solidFill>
                  <a:srgbClr val="333333"/>
                </a:solidFill>
                <a:effectLst/>
                <a:latin typeface="Arial" panose="020B0604020202020204" pitchFamily="34" charset="0"/>
              </a:rPr>
              <a:t>Internet governance, e.g. the </a:t>
            </a:r>
            <a:r>
              <a:rPr lang="en-US" b="0" i="0" u="none" strike="noStrike" dirty="0">
                <a:solidFill>
                  <a:srgbClr val="0065A2"/>
                </a:solidFill>
                <a:effectLst/>
                <a:latin typeface="Arial" panose="020B0604020202020204" pitchFamily="34" charset="0"/>
                <a:hlinkClick r:id="rId12"/>
              </a:rPr>
              <a:t>Public Safety Working Group</a:t>
            </a:r>
            <a:r>
              <a:rPr lang="en-US" b="0" i="0" dirty="0">
                <a:solidFill>
                  <a:srgbClr val="333333"/>
                </a:solidFill>
                <a:effectLst/>
                <a:latin typeface="Arial" panose="020B0604020202020204" pitchFamily="34" charset="0"/>
              </a:rPr>
              <a:t>  (PSWG) of the Governmental Advisory Committee of the Internet Corporation for Assigned Names and Numbers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dirty="0">
                <a:effectLst/>
                <a:latin typeface="Calibri" panose="020F0502020204030204" pitchFamily="34" charset="0"/>
                <a:ea typeface="Calibri" panose="020F0502020204030204" pitchFamily="34" charset="0"/>
              </a:rPr>
              <a:t>https://www.coe.int/en/web/cybercrime/cybercrime-office-c-proc</a:t>
            </a:r>
            <a:endParaRPr lang="en-US" b="0" i="0" dirty="0">
              <a:solidFill>
                <a:srgbClr val="161616"/>
              </a:solidFill>
              <a:effectLst/>
              <a:latin typeface="Open Sans" panose="020B0606030504020204" pitchFamily="34" charset="0"/>
            </a:endParaRP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696969"/>
                </a:solidFill>
                <a:effectLst/>
                <a:latin typeface="Open Sans" panose="020B0606030504020204" pitchFamily="34" charset="0"/>
              </a:rPr>
              <a:t>Convention on Cybercrime</a:t>
            </a:r>
            <a:r>
              <a:rPr lang="en-US" b="0" i="0" dirty="0">
                <a:solidFill>
                  <a:srgbClr val="161616"/>
                </a:solidFill>
                <a:effectLst/>
                <a:latin typeface="Open Sans" panose="020B0606030504020204" pitchFamily="34" charset="0"/>
              </a:rPr>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p>
          <a:p>
            <a:pPr algn="l"/>
            <a:r>
              <a:rPr lang="en-US" b="0" i="0" dirty="0">
                <a:solidFill>
                  <a:srgbClr val="161616"/>
                </a:solidFill>
                <a:effectLst/>
                <a:latin typeface="Open Sans" panose="020B0606030504020204" pitchFamily="34" charset="0"/>
              </a:rPr>
              <a:t>The Budapest Convention is supplemented by a </a:t>
            </a:r>
            <a:r>
              <a:rPr lang="en-US" b="1" i="0" dirty="0">
                <a:solidFill>
                  <a:srgbClr val="696969"/>
                </a:solidFill>
                <a:effectLst/>
                <a:latin typeface="Open Sans" panose="020B0606030504020204" pitchFamily="34" charset="0"/>
              </a:rPr>
              <a:t>Protocol on Xenophobia and Racism</a:t>
            </a:r>
            <a:r>
              <a:rPr lang="en-US" b="0" i="0" dirty="0">
                <a:solidFill>
                  <a:srgbClr val="161616"/>
                </a:solidFill>
                <a:effectLst/>
                <a:latin typeface="Open Sans" panose="020B0606030504020204" pitchFamily="34" charset="0"/>
              </a:rPr>
              <a:t> committed through computer systems.</a:t>
            </a: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161616"/>
                </a:solidFill>
                <a:effectLst/>
                <a:latin typeface="Open Sans" panose="020B0606030504020204" pitchFamily="34" charset="0"/>
              </a:rPr>
              <a:t>Cybercrime </a:t>
            </a:r>
            <a:r>
              <a:rPr lang="en-US" b="1" i="0" dirty="0" err="1">
                <a:solidFill>
                  <a:srgbClr val="161616"/>
                </a:solidFill>
                <a:effectLst/>
                <a:latin typeface="Open Sans" panose="020B0606030504020204" pitchFamily="34" charset="0"/>
              </a:rPr>
              <a:t>Programme</a:t>
            </a:r>
            <a:r>
              <a:rPr lang="en-US" b="1" i="0" dirty="0">
                <a:solidFill>
                  <a:srgbClr val="161616"/>
                </a:solidFill>
                <a:effectLst/>
                <a:latin typeface="Open Sans" panose="020B0606030504020204" pitchFamily="34" charset="0"/>
              </a:rPr>
              <a:t> Office of the Council of Europe (C-PROC)</a:t>
            </a:r>
            <a:r>
              <a:rPr lang="en-US" b="0" i="0" dirty="0">
                <a:solidFill>
                  <a:srgbClr val="161616"/>
                </a:solidFill>
                <a:effectLst/>
                <a:latin typeface="Open Sans" panose="020B0606030504020204" pitchFamily="34" charset="0"/>
              </a:rPr>
              <a:t> in Bucharest, Romania is responsible for assisting countries worldwide in strengthening their legal systems capacity to respond to the challenges posed by cybercrime and electronic evidence on the basis of the standards of the </a:t>
            </a:r>
            <a:r>
              <a:rPr lang="en-US" b="0" i="0" u="none" strike="noStrike" dirty="0">
                <a:solidFill>
                  <a:srgbClr val="007BC8"/>
                </a:solidFill>
                <a:effectLst/>
                <a:latin typeface="Open Sans" panose="020B0606030504020204" pitchFamily="34" charset="0"/>
                <a:hlinkClick r:id="rId3"/>
              </a:rPr>
              <a:t>Budapest Convention on Cybercrime</a:t>
            </a:r>
            <a:r>
              <a:rPr lang="en-US" b="0" i="0" dirty="0">
                <a:solidFill>
                  <a:srgbClr val="161616"/>
                </a:solidFill>
                <a:effectLst/>
                <a:latin typeface="Open Sans" panose="020B0606030504020204" pitchFamily="34" charset="0"/>
              </a:rPr>
              <a:t>. This includes support for:</a:t>
            </a:r>
          </a:p>
          <a:p>
            <a:pPr algn="l">
              <a:buFont typeface="Arial" panose="020B0604020202020204" pitchFamily="34" charset="0"/>
              <a:buChar char="•"/>
            </a:pPr>
            <a:r>
              <a:rPr lang="en-US" b="0" i="0" dirty="0">
                <a:solidFill>
                  <a:srgbClr val="161616"/>
                </a:solidFill>
                <a:effectLst/>
                <a:latin typeface="Open Sans" panose="020B0606030504020204" pitchFamily="34" charset="0"/>
              </a:rPr>
              <a:t>Strengthening legislation on cybercrime and electronic evidence in line with rule of law and human rights (including data protection) standards</a:t>
            </a:r>
          </a:p>
          <a:p>
            <a:pPr algn="l">
              <a:buFont typeface="Arial" panose="020B0604020202020204" pitchFamily="34" charset="0"/>
              <a:buChar char="•"/>
            </a:pPr>
            <a:r>
              <a:rPr lang="en-US" b="0" i="0" dirty="0">
                <a:solidFill>
                  <a:srgbClr val="161616"/>
                </a:solidFill>
                <a:effectLst/>
                <a:latin typeface="Open Sans" panose="020B0606030504020204" pitchFamily="34" charset="0"/>
              </a:rPr>
              <a:t>Training judges, prosecutors and law enforcement officers</a:t>
            </a:r>
          </a:p>
          <a:p>
            <a:pPr algn="l">
              <a:buFont typeface="Arial" panose="020B0604020202020204" pitchFamily="34" charset="0"/>
              <a:buChar char="•"/>
            </a:pPr>
            <a:r>
              <a:rPr lang="en-US" b="0" i="0" dirty="0">
                <a:solidFill>
                  <a:srgbClr val="161616"/>
                </a:solidFill>
                <a:effectLst/>
                <a:latin typeface="Open Sans" panose="020B0606030504020204" pitchFamily="34" charset="0"/>
              </a:rPr>
              <a:t>Establishing specialized cybercrime and forensic units and improving interagency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Promoting public/private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Protecting children against sexual violence online</a:t>
            </a:r>
          </a:p>
          <a:p>
            <a:pPr algn="l">
              <a:buFont typeface="Arial" panose="020B0604020202020204" pitchFamily="34" charset="0"/>
              <a:buChar char="•"/>
            </a:pPr>
            <a:r>
              <a:rPr lang="en-US" b="0" i="0" dirty="0">
                <a:solidFill>
                  <a:srgbClr val="161616"/>
                </a:solidFill>
                <a:effectLst/>
                <a:latin typeface="Open Sans" panose="020B0606030504020204" pitchFamily="34" charset="0"/>
              </a:rPr>
              <a:t>Enhancing the effectiveness of international cooperation</a:t>
            </a:r>
          </a:p>
          <a:p>
            <a:pPr algn="l"/>
            <a:r>
              <a:rPr lang="en-US" b="0" i="0" dirty="0">
                <a:solidFill>
                  <a:srgbClr val="161616"/>
                </a:solidFill>
                <a:effectLst/>
                <a:latin typeface="Open Sans" panose="020B0606030504020204" pitchFamily="34" charset="0"/>
              </a:rPr>
              <a:t>C-PROC, with its capacity building function, complements the work of the Cybercrime Convention Committee (</a:t>
            </a:r>
            <a:r>
              <a:rPr lang="en-US" b="0" i="0" u="none" strike="noStrike" dirty="0">
                <a:solidFill>
                  <a:srgbClr val="007BC8"/>
                </a:solidFill>
                <a:effectLst/>
                <a:latin typeface="Open Sans" panose="020B0606030504020204" pitchFamily="34" charset="0"/>
                <a:hlinkClick r:id="rId4"/>
              </a:rPr>
              <a:t>T-CY</a:t>
            </a:r>
            <a:r>
              <a:rPr lang="en-US" b="0" i="0" dirty="0">
                <a:solidFill>
                  <a:srgbClr val="161616"/>
                </a:solidFill>
                <a:effectLst/>
                <a:latin typeface="Open Sans" panose="020B0606030504020204" pitchFamily="34" charset="0"/>
              </a:rPr>
              <a:t>) through which State Parties follow the implementation of the Budapest Convention.</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High-tech crimes raise new challenges for law enforcement</a:t>
            </a:r>
          </a:p>
          <a:p>
            <a:r>
              <a:rPr lang="en-US" dirty="0"/>
              <a:t>In investigations involving computer networks, it is often critical for technically literate investigators to move at unprecedented speeds to preserve electronic data and locate suspects</a:t>
            </a:r>
          </a:p>
          <a:p>
            <a:r>
              <a:rPr lang="en-US" dirty="0"/>
              <a:t>This many times involves a request to Internet Service Providers to assist by preserving data</a:t>
            </a:r>
          </a:p>
          <a:p>
            <a:r>
              <a:rPr lang="en-US" dirty="0"/>
              <a:t>Around the clock to cooperate in high-tech criminal and terrorism investigations</a:t>
            </a:r>
          </a:p>
          <a:p>
            <a:endParaRPr lang="en-US" dirty="0"/>
          </a:p>
          <a:p>
            <a:r>
              <a:rPr lang="en-US" dirty="0"/>
              <a:t>Law enforcement seeking assistance from a foreign participant may contact the 24- hour point of contact in their own state</a:t>
            </a:r>
          </a:p>
          <a:p>
            <a:r>
              <a:rPr lang="en-US" dirty="0"/>
              <a:t>That point of contact will, if appropriate, contact his or her counterpart in the foreign participant</a:t>
            </a:r>
          </a:p>
          <a:p>
            <a:endParaRPr lang="en-US" dirty="0"/>
          </a:p>
          <a:p>
            <a:r>
              <a:rPr lang="en-US" dirty="0"/>
              <a:t>Membership commitment - Contact who can be reached 24 hours a day, 7 days a week, to receive information and/or requests for assistance from other countries within the Network.</a:t>
            </a:r>
          </a:p>
          <a:p>
            <a:r>
              <a:rPr lang="en-US" dirty="0"/>
              <a:t>Does not require the establishment of a formal computer crime unit. In some jurisdictions, the contact point consists of a few investigators interested in cybercrime; in others, the contact point is part of a formal unit.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visit the site pre-presentation to obtain a feel for this organisation</a:t>
            </a:r>
          </a:p>
          <a:p>
            <a:endParaRPr lang="en-GB" dirty="0"/>
          </a:p>
          <a:p>
            <a:r>
              <a:rPr lang="en-GB" dirty="0"/>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Trainer should visit the site pre-presentation to obtain a feel for this organisation</a:t>
            </a:r>
          </a:p>
          <a:p>
            <a:endParaRPr lang="en-GB" dirty="0"/>
          </a:p>
          <a:p>
            <a:r>
              <a:rPr lang="en-GB" dirty="0"/>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The resources available here are aimed at building capacity among policy-makers, legislators, public prosecutors &amp; investigators, and civil society in developing countries in the policy, legal and criminal justice aspects of the enabling environment to combat cybercrime. These resources include: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3"/>
              </a:rPr>
              <a:t>Toolkit</a:t>
            </a:r>
            <a:r>
              <a:rPr lang="en-US" sz="2800" b="0" i="0" dirty="0">
                <a:solidFill>
                  <a:srgbClr val="D8DADD"/>
                </a:solidFill>
                <a:effectLst/>
                <a:latin typeface="Source Sans Pro" panose="020B0503030403020204" pitchFamily="34" charset="0"/>
              </a:rPr>
              <a:t> that synthesizes good international practice in combatting cybercrime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An </a:t>
            </a:r>
            <a:r>
              <a:rPr lang="en-US" sz="2800" b="0" i="0" u="none" strike="noStrike" dirty="0">
                <a:solidFill>
                  <a:srgbClr val="D8DADD"/>
                </a:solidFill>
                <a:effectLst/>
                <a:latin typeface="Source Sans Pro" panose="020B0503030403020204" pitchFamily="34" charset="0"/>
                <a:hlinkClick r:id="rId4"/>
              </a:rPr>
              <a:t>Assessment Tool</a:t>
            </a:r>
            <a:r>
              <a:rPr lang="en-US" sz="2800" b="0" i="0" dirty="0">
                <a:solidFill>
                  <a:srgbClr val="D8DADD"/>
                </a:solidFill>
                <a:effectLst/>
                <a:latin typeface="Source Sans Pro" panose="020B0503030403020204" pitchFamily="34" charset="0"/>
              </a:rPr>
              <a:t> that enables countries to assess their current capacity to combat cybercrime and identify capacity-building priorities</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5"/>
              </a:rPr>
              <a:t>Virtual Library</a:t>
            </a:r>
            <a:r>
              <a:rPr lang="en-US" sz="2800" b="0" i="0" dirty="0">
                <a:solidFill>
                  <a:srgbClr val="D8DADD"/>
                </a:solidFill>
                <a:effectLst/>
                <a:latin typeface="Source Sans Pro" panose="020B0503030403020204" pitchFamily="34" charset="0"/>
              </a:rPr>
              <a:t> with materials provided by Project participating organizations and others</a:t>
            </a:r>
          </a:p>
          <a:p>
            <a:pPr marL="0" lvl="0" indent="0" algn="l">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http://pilonsec.org/strategicplan/cybercrime-pilon</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thread of this part of the session comes from the IOCTA (Internet Organised Crime Threat Assessment) 2019 report – and follows their patterns of cybercrime analysis</a:t>
            </a:r>
          </a:p>
          <a:p>
            <a:r>
              <a:rPr lang="en-US" dirty="0"/>
              <a:t>Trainer should acquaint themselves with the report pre-delivery which contains excellent descriptive – some of which are reproduced here or appear in the notes sections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purpose of this session is to present, from a general perspective or as an introduction, the matters relating to cybercrime. </a:t>
            </a:r>
            <a:endParaRPr lang="hr-HR" altLang="en-US" dirty="0"/>
          </a:p>
          <a:p>
            <a:r>
              <a:rPr lang="en-GB" altLang="en-US" dirty="0"/>
              <a:t>The concept of cybercrime will be explained, while discussing the reasons to be worried about.</a:t>
            </a:r>
            <a:r>
              <a:rPr lang="hr-HR" altLang="en-US" dirty="0"/>
              <a:t> </a:t>
            </a:r>
            <a:r>
              <a:rPr lang="en-GB" altLang="en-US" dirty="0"/>
              <a:t>We will discuss here</a:t>
            </a:r>
            <a:r>
              <a:rPr lang="hr-HR" altLang="en-US" dirty="0"/>
              <a:t> </a:t>
            </a:r>
            <a:r>
              <a:rPr lang="en-GB" altLang="en-US" dirty="0"/>
              <a:t>some of the major threats, trends and tools of cybercrime and also some responses to the phenomenon.  </a:t>
            </a:r>
            <a:endParaRPr lang="hr-HR" altLang="en-US" dirty="0"/>
          </a:p>
          <a:p>
            <a:r>
              <a:rPr lang="en-GB" altLang="en-US" dirty="0"/>
              <a:t>An overview of what is covered under the expression “cybercrime” will be provided. Furthermore a description of some of the concepts that are considered types of cybercrime under most legislation and according to international standards will be discussed. </a:t>
            </a:r>
            <a:endParaRPr lang="hr-HR" altLang="en-US" dirty="0"/>
          </a:p>
          <a:p>
            <a:r>
              <a:rPr lang="en-GB" altLang="en-US" dirty="0"/>
              <a:t>One of the most important themes to be discussed relates to the substantive criminal law provisions, and some of the key factors used to describe cybercrimes, based on the Budapest Convention and on relevant European Union legal frameworks. </a:t>
            </a:r>
            <a:endParaRPr lang="hr-HR" altLang="en-US" dirty="0"/>
          </a:p>
          <a:p>
            <a:r>
              <a:rPr lang="en-GB" altLang="en-US" dirty="0"/>
              <a:t>It will be also important to underline the need and the advantage of the harmonisation between national legislation and the international instruments, in particular the Budapest Convention.</a:t>
            </a:r>
            <a:endParaRPr lang="hr-HR" alt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Ransomware attacks are typically carried out using a Trojan, entering a system through, for example, a downloaded file or a vulnerability in a network service. The program then runs a payload, which locks the system in some fashion, or claims to lock the system but does not (e.g., a scareware program). </a:t>
            </a:r>
          </a:p>
          <a:p>
            <a:endParaRPr lang="en-US" altLang="en-US" dirty="0"/>
          </a:p>
          <a:p>
            <a:r>
              <a:rPr lang="en-US" altLang="en-US" dirty="0"/>
              <a:t>Payloads may display a fake warning purportedly by an entity such as a LEA, falsely claiming that the system has been used for illegal activities, contains content such as pornography and IPR.</a:t>
            </a:r>
          </a:p>
          <a:p>
            <a:endParaRPr lang="en-US" altLang="en-US" dirty="0"/>
          </a:p>
          <a:p>
            <a:r>
              <a:rPr lang="pt-PT" altLang="en-US" dirty="0"/>
              <a:t>https://en.wikipedia.org/wiki/Ransomware </a:t>
            </a:r>
          </a:p>
          <a:p>
            <a:endParaRPr lang="pt-PT" altLang="en-US" dirty="0"/>
          </a:p>
          <a:p>
            <a:pPr algn="l"/>
            <a:r>
              <a:rPr lang="en-GB" sz="1800" b="1" i="0" u="none" strike="noStrike" baseline="0" dirty="0">
                <a:solidFill>
                  <a:srgbClr val="3D3D5F"/>
                </a:solidFill>
                <a:latin typeface="Roboto-Bold"/>
              </a:rPr>
              <a:t>Ransomware evolves as it remains the most prominent threat IOCTA 2019</a:t>
            </a:r>
          </a:p>
          <a:p>
            <a:pPr algn="l"/>
            <a:r>
              <a:rPr lang="en-US" sz="1800" b="0" i="0" u="none" strike="noStrike" baseline="0" dirty="0">
                <a:solidFill>
                  <a:srgbClr val="3D3D5F"/>
                </a:solidFill>
                <a:latin typeface="Roboto-Light"/>
              </a:rPr>
              <a:t>The majority of private sector reporting indicates that there was a notable decline in ransomware attacks throughout 20184. This may be attributable to a number of factors: an </a:t>
            </a:r>
            <a:r>
              <a:rPr lang="en-GB" sz="1800" b="0" i="0" u="none" strike="noStrike" baseline="0" dirty="0">
                <a:solidFill>
                  <a:srgbClr val="3D3D5F"/>
                </a:solidFill>
                <a:latin typeface="Roboto-Light"/>
              </a:rPr>
              <a:t>increased awareness among potential </a:t>
            </a:r>
            <a:r>
              <a:rPr lang="en-US" sz="1800" b="0" i="0" u="none" strike="noStrike" baseline="0" dirty="0">
                <a:solidFill>
                  <a:srgbClr val="3D3D5F"/>
                </a:solidFill>
                <a:latin typeface="Roboto-Light"/>
              </a:rPr>
              <a:t>victims — fueled by industry and law enforcement initiatives to mitigate the threat (such as </a:t>
            </a:r>
            <a:r>
              <a:rPr lang="en-US" sz="1800" b="0" i="0" u="none" strike="noStrike" baseline="0" dirty="0" err="1">
                <a:solidFill>
                  <a:srgbClr val="3D3D5F"/>
                </a:solidFill>
                <a:latin typeface="Roboto-Light"/>
              </a:rPr>
              <a:t>NoMoreRansom</a:t>
            </a:r>
            <a:r>
              <a:rPr lang="en-US" sz="1800" b="0" i="0" u="none" strike="noStrike" baseline="0" dirty="0">
                <a:solidFill>
                  <a:srgbClr val="3D3D5F"/>
                </a:solidFill>
                <a:latin typeface="Roboto-Light"/>
              </a:rPr>
              <a:t>); the increasing use of mobile devices by </a:t>
            </a:r>
            <a:r>
              <a:rPr lang="en-GB" sz="1800" b="0" i="0" u="none" strike="noStrike" baseline="0" dirty="0">
                <a:solidFill>
                  <a:srgbClr val="3D3D5F"/>
                </a:solidFill>
                <a:latin typeface="Roboto-Light"/>
              </a:rPr>
              <a:t>consumers (with most ransomware targeting Windows-based devices); </a:t>
            </a:r>
            <a:r>
              <a:rPr lang="en-US" sz="1800" b="0" i="0" u="none" strike="noStrike" baseline="0" dirty="0">
                <a:solidFill>
                  <a:srgbClr val="3D3D5F"/>
                </a:solidFill>
                <a:latin typeface="Roboto-Light"/>
              </a:rPr>
              <a:t>and a decline in the use of exploit kits (which were a key delivery method).</a:t>
            </a:r>
            <a:endParaRPr lang="pt-PT"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ltLang="en-US" dirty="0"/>
              <a:t>Example of contemporary ransomware.</a:t>
            </a:r>
          </a:p>
          <a:p>
            <a:endParaRPr lang="pt-PT" altLang="en-US" dirty="0"/>
          </a:p>
          <a:p>
            <a:r>
              <a:rPr lang="en-US" altLang="en-US" dirty="0"/>
              <a:t>The </a:t>
            </a:r>
            <a:r>
              <a:rPr lang="en-US" altLang="en-US" b="1" dirty="0"/>
              <a:t>WannaCry ransomware attack</a:t>
            </a:r>
            <a:r>
              <a:rPr lang="en-US" altLang="en-US" dirty="0"/>
              <a:t> was a worldwide cyberattack by the </a:t>
            </a:r>
            <a:r>
              <a:rPr lang="en-US" altLang="en-US" b="1" dirty="0"/>
              <a:t>WannaCry</a:t>
            </a:r>
            <a:r>
              <a:rPr lang="en-US" altLang="en-US" baseline="30000" dirty="0"/>
              <a:t> </a:t>
            </a:r>
            <a:r>
              <a:rPr lang="en-US" altLang="en-US" dirty="0"/>
              <a:t> ransomware </a:t>
            </a:r>
            <a:r>
              <a:rPr lang="en-US" altLang="en-US" dirty="0" err="1"/>
              <a:t>cryptoworm</a:t>
            </a:r>
            <a:r>
              <a:rPr lang="en-US" altLang="en-US" dirty="0"/>
              <a:t>, which targeted computers running the MS Windows OS by encrypting data and demanding ransom payments in the Bitcoins.</a:t>
            </a:r>
          </a:p>
          <a:p>
            <a:r>
              <a:rPr lang="en-US" altLang="en-US" dirty="0"/>
              <a:t>The attack began on Friday, 12 May 2017,</a:t>
            </a:r>
            <a:r>
              <a:rPr lang="en-US" altLang="en-US" baseline="30000" dirty="0">
                <a:hlinkClick r:id="rId3"/>
              </a:rPr>
              <a:t>[</a:t>
            </a:r>
            <a:r>
              <a:rPr lang="en-US" altLang="en-US" dirty="0"/>
              <a:t>and within a day was reported to have infected more than 230,000 computers in over 150 countries.</a:t>
            </a:r>
            <a:r>
              <a:rPr lang="en-US" altLang="en-US" baseline="30000" dirty="0">
                <a:hlinkClick r:id="rId4"/>
              </a:rPr>
              <a:t>]</a:t>
            </a:r>
            <a:r>
              <a:rPr lang="en-US" altLang="en-US" dirty="0"/>
              <a:t> Shortly after the attack began, a web security researcher who blogs as "</a:t>
            </a:r>
            <a:r>
              <a:rPr lang="en-US" altLang="en-US" dirty="0" err="1"/>
              <a:t>MalwareTech</a:t>
            </a:r>
            <a:r>
              <a:rPr lang="en-US" altLang="en-US" dirty="0"/>
              <a:t>" discovered an effective kill switch by registering a domain name he found in the code of the ransomware. This greatly slowed the spread of the infection, effectively halting the initial outbreak on Monday, 15 May 2017, but new versions have since been detected that lack the kill switch.</a:t>
            </a:r>
            <a:r>
              <a:rPr lang="en-US" altLang="en-US" baseline="30000" dirty="0"/>
              <a:t> </a:t>
            </a:r>
            <a:r>
              <a:rPr lang="en-US" altLang="en-US" dirty="0"/>
              <a:t>Researchers have also found ways to recover data from infected machines under some circumstances.</a:t>
            </a:r>
          </a:p>
          <a:p>
            <a:endParaRPr lang="pt-PT" altLang="en-US" dirty="0"/>
          </a:p>
          <a:p>
            <a:r>
              <a:rPr lang="pt-PT" altLang="en-US" dirty="0"/>
              <a:t>https://en.wikipedia.org/wiki/WannaCry_ransomware_attack </a:t>
            </a:r>
          </a:p>
          <a:p>
            <a:endParaRPr lang="pt-PT" altLang="en-US" dirty="0"/>
          </a:p>
          <a:p>
            <a:r>
              <a:rPr lang="pt-PT" altLang="en-US" dirty="0"/>
              <a:t>Left image shows the screen facced by users who have had their data encrypted</a:t>
            </a:r>
          </a:p>
          <a:p>
            <a:r>
              <a:rPr lang="pt-PT" altLang="en-US" dirty="0"/>
              <a:t>Right image shows one of many press released of the impact of this</a:t>
            </a:r>
          </a:p>
          <a:p>
            <a:endParaRPr lang="pt-PT" altLang="en-US" dirty="0"/>
          </a:p>
          <a:p>
            <a:r>
              <a:rPr lang="pt-PT" altLang="en-US" dirty="0"/>
              <a:t>$300 doesn’t seem like much – but the ransomware creators &amp; fraudsters are relying on many people paying small amounts – and the data being returned in an unencrypted form. If it wasn’t, word ould go round very quickly that paying wasn’t decrypting – and people would not pay. Demand too much &amp; people cannot afford it – so a compromise on their part to achieve their goal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Black"/>
              </a:rPr>
              <a:t>IOCTA 2019 - </a:t>
            </a:r>
            <a:r>
              <a:rPr lang="en-US" sz="1800" b="0" i="0" u="none" strike="noStrike" baseline="0" dirty="0">
                <a:solidFill>
                  <a:srgbClr val="F04B56"/>
                </a:solidFill>
                <a:latin typeface="Roboto-Regular"/>
              </a:rPr>
              <a:t>The </a:t>
            </a:r>
            <a:r>
              <a:rPr lang="en-US" sz="1800" b="0" i="0" u="none" strike="noStrike" baseline="0" dirty="0" err="1">
                <a:solidFill>
                  <a:srgbClr val="F04B56"/>
                </a:solidFill>
                <a:latin typeface="Roboto-Regular"/>
              </a:rPr>
              <a:t>Magecart</a:t>
            </a:r>
            <a:r>
              <a:rPr lang="en-US" sz="1800" b="0" i="0" u="none" strike="noStrike" baseline="0" dirty="0">
                <a:solidFill>
                  <a:srgbClr val="F04B56"/>
                </a:solidFill>
                <a:latin typeface="Roboto-Regular"/>
              </a:rPr>
              <a:t> group of criminals, which actually </a:t>
            </a:r>
            <a:r>
              <a:rPr lang="en-GB" sz="1800" b="0" i="0" u="none" strike="noStrike" baseline="0" dirty="0">
                <a:solidFill>
                  <a:srgbClr val="F04B56"/>
                </a:solidFill>
                <a:latin typeface="Roboto-Regular"/>
              </a:rPr>
              <a:t>comprises at least six distinct groups operating independently, has been active since approximately 2015. </a:t>
            </a:r>
            <a:r>
              <a:rPr lang="en-US" sz="1800" b="0" i="0" u="none" strike="noStrike" baseline="0" dirty="0">
                <a:solidFill>
                  <a:srgbClr val="F04B56"/>
                </a:solidFill>
                <a:latin typeface="Roboto-Regular"/>
              </a:rPr>
              <a:t>It came to notoriety throughout 2018 when a number of prominent </a:t>
            </a:r>
            <a:r>
              <a:rPr lang="en-GB" sz="1800" b="0" i="0" u="none" strike="noStrike" baseline="0" dirty="0">
                <a:solidFill>
                  <a:srgbClr val="F04B56"/>
                </a:solidFill>
                <a:latin typeface="Roboto-Regular"/>
              </a:rPr>
              <a:t>companies suffered massive data </a:t>
            </a:r>
            <a:r>
              <a:rPr lang="en-US" sz="1800" b="0" i="0" u="none" strike="noStrike" baseline="0" dirty="0">
                <a:solidFill>
                  <a:srgbClr val="F04B56"/>
                </a:solidFill>
                <a:latin typeface="Roboto-Regular"/>
              </a:rPr>
              <a:t>breaches. One breach alone resulted in the compromise of over 380 000 credit card details and a fine for the company of over GBP 183 million </a:t>
            </a:r>
            <a:r>
              <a:rPr lang="en-GB" sz="1800" b="0" i="0" u="none" strike="noStrike" baseline="0" dirty="0">
                <a:solidFill>
                  <a:srgbClr val="F04B56"/>
                </a:solidFill>
                <a:latin typeface="Roboto-Regular"/>
              </a:rPr>
              <a:t>under GDPR14.</a:t>
            </a:r>
            <a:endParaRPr lang="en-US" sz="1800" b="0" i="0" u="none" strike="noStrike" baseline="0" dirty="0">
              <a:solidFill>
                <a:srgbClr val="F04B56"/>
              </a:solidFill>
              <a:latin typeface="Roboto-Regular"/>
            </a:endParaRPr>
          </a:p>
          <a:p>
            <a:pPr algn="l"/>
            <a:endParaRPr lang="en-US" sz="1800" b="0" i="0" u="none" strike="noStrike" baseline="0" dirty="0">
              <a:solidFill>
                <a:srgbClr val="F04B56"/>
              </a:solidFill>
              <a:latin typeface="Roboto-Regular"/>
            </a:endParaRPr>
          </a:p>
          <a:p>
            <a:pPr algn="l"/>
            <a:r>
              <a:rPr lang="en-GB" sz="1800" b="0" i="0" u="none" strike="noStrike" baseline="0" dirty="0">
                <a:solidFill>
                  <a:srgbClr val="3D3D5F"/>
                </a:solidFill>
                <a:latin typeface="Roboto-Black"/>
              </a:rPr>
              <a:t>Supply Chain Attacks - </a:t>
            </a:r>
            <a:r>
              <a:rPr lang="en-US" sz="1800" b="0" i="0" u="none" strike="noStrike" baseline="0" dirty="0">
                <a:solidFill>
                  <a:srgbClr val="3D3D5F"/>
                </a:solidFill>
                <a:latin typeface="Roboto-Regular"/>
              </a:rPr>
              <a:t>A clear and growing concern for Europol’s private sector partners was attacks directed at them through the supply chain, i.e. the use of compromised third parties as a means to infiltrate their network. Often this will be suppliers of </a:t>
            </a:r>
            <a:r>
              <a:rPr lang="en-US" sz="1800" b="0" i="0" u="none" strike="noStrike" baseline="0" dirty="0" err="1">
                <a:solidFill>
                  <a:srgbClr val="3D3D5F"/>
                </a:solidFill>
                <a:latin typeface="Roboto-Regular"/>
              </a:rPr>
              <a:t>thirdparty</a:t>
            </a:r>
            <a:r>
              <a:rPr lang="en-US" sz="1800" b="0" i="0" u="none" strike="noStrike" baseline="0" dirty="0">
                <a:solidFill>
                  <a:srgbClr val="3D3D5F"/>
                </a:solidFill>
                <a:latin typeface="Roboto-Regular"/>
              </a:rPr>
              <a:t> </a:t>
            </a:r>
            <a:r>
              <a:rPr lang="en-GB" sz="1800" b="0" i="0" u="none" strike="noStrike" baseline="0" dirty="0">
                <a:solidFill>
                  <a:srgbClr val="3D3D5F"/>
                </a:solidFill>
                <a:latin typeface="Roboto-Regular"/>
              </a:rPr>
              <a:t>software or hardware, but </a:t>
            </a:r>
            <a:r>
              <a:rPr lang="en-US" sz="1800" b="0" i="0" u="none" strike="noStrike" baseline="0" dirty="0">
                <a:solidFill>
                  <a:srgbClr val="3D3D5F"/>
                </a:solidFill>
                <a:latin typeface="Roboto-Regular"/>
              </a:rPr>
              <a:t>also other business services. Large companies may have a multitude of third-party suppliers, some with which they have a high degree of connectivity, each bringing its own risk. Such risks are similarly incurred when a larger company acquires a smaller company which may </a:t>
            </a:r>
            <a:r>
              <a:rPr lang="en-GB" sz="1800" b="0" i="0" u="none" strike="noStrike" baseline="0" dirty="0">
                <a:solidFill>
                  <a:srgbClr val="3D3D5F"/>
                </a:solidFill>
                <a:latin typeface="Roboto-Regular"/>
              </a:rPr>
              <a:t>have lower cybersecurity maturity. </a:t>
            </a:r>
            <a:r>
              <a:rPr lang="en-US" sz="1800" b="0" i="0" u="none" strike="noStrike" baseline="0" dirty="0">
                <a:solidFill>
                  <a:srgbClr val="3D3D5F"/>
                </a:solidFill>
                <a:latin typeface="Roboto-Regular"/>
              </a:rPr>
              <a:t>Such was the case in the Marriot </a:t>
            </a:r>
            <a:r>
              <a:rPr lang="en-GB" sz="1800" b="0" i="0" u="none" strike="noStrike" baseline="0" dirty="0">
                <a:solidFill>
                  <a:srgbClr val="3D3D5F"/>
                </a:solidFill>
                <a:latin typeface="Roboto-Regular"/>
              </a:rPr>
              <a:t>International breach</a:t>
            </a:r>
            <a:endParaRPr lang="en-US" sz="1800" b="0" i="0" u="none" strike="noStrike" baseline="0" dirty="0">
              <a:solidFill>
                <a:srgbClr val="3D3D5F"/>
              </a:solidFill>
              <a:latin typeface="Roboto-Regular"/>
            </a:endParaRPr>
          </a:p>
          <a:p>
            <a:pPr algn="l"/>
            <a:endParaRPr lang="en-US" sz="1800" b="0" i="0" u="none" strike="noStrike" baseline="0" dirty="0">
              <a:solidFill>
                <a:srgbClr val="3D3D5F"/>
              </a:solidFill>
              <a:latin typeface="Roboto-Regular"/>
            </a:endParaRPr>
          </a:p>
          <a:p>
            <a:pPr algn="l"/>
            <a:r>
              <a:rPr lang="en-GB" sz="1800" b="0" i="0" u="none" strike="noStrike" baseline="0" dirty="0">
                <a:solidFill>
                  <a:srgbClr val="F04B56"/>
                </a:solidFill>
                <a:latin typeface="Roboto-Black"/>
              </a:rPr>
              <a:t>Operation </a:t>
            </a:r>
            <a:r>
              <a:rPr lang="en-GB" sz="1800" b="0" i="0" u="none" strike="noStrike" baseline="0" dirty="0" err="1">
                <a:solidFill>
                  <a:srgbClr val="F04B56"/>
                </a:solidFill>
                <a:latin typeface="Roboto-Black"/>
              </a:rPr>
              <a:t>ShadowHammer</a:t>
            </a:r>
            <a:r>
              <a:rPr lang="en-GB" sz="1800" b="0" i="0" u="none" strike="noStrike" baseline="0" dirty="0">
                <a:solidFill>
                  <a:srgbClr val="F04B56"/>
                </a:solidFill>
                <a:latin typeface="Roboto-Black"/>
              </a:rPr>
              <a:t> - </a:t>
            </a:r>
            <a:r>
              <a:rPr lang="en-US" sz="1800" b="0" i="0" u="none" strike="noStrike" baseline="0" dirty="0">
                <a:solidFill>
                  <a:srgbClr val="F04B56"/>
                </a:solidFill>
                <a:latin typeface="Roboto-Regular"/>
              </a:rPr>
              <a:t>In January 2019, Kaspersky Lab discovered that a server for a live software update tool for users of ASUS products had</a:t>
            </a:r>
          </a:p>
          <a:p>
            <a:pPr algn="l"/>
            <a:r>
              <a:rPr lang="en-GB" sz="1800" b="0" i="0" u="none" strike="noStrike" baseline="0" dirty="0">
                <a:solidFill>
                  <a:srgbClr val="F04B56"/>
                </a:solidFill>
                <a:latin typeface="Roboto-Regular"/>
              </a:rPr>
              <a:t>been compromised by attackers </a:t>
            </a:r>
            <a:r>
              <a:rPr lang="en-US" sz="1800" b="0" i="0" u="none" strike="noStrike" baseline="0" dirty="0">
                <a:solidFill>
                  <a:srgbClr val="F04B56"/>
                </a:solidFill>
                <a:latin typeface="Roboto-Regular"/>
              </a:rPr>
              <a:t>and that an estimated 500 000 </a:t>
            </a:r>
            <a:r>
              <a:rPr lang="en-GB" sz="1800" b="0" i="0" u="none" strike="noStrike" baseline="0" dirty="0">
                <a:solidFill>
                  <a:srgbClr val="F04B56"/>
                </a:solidFill>
                <a:latin typeface="Roboto-Regular"/>
              </a:rPr>
              <a:t>Windows machines had received </a:t>
            </a:r>
            <a:r>
              <a:rPr lang="en-US" sz="1800" b="0" i="0" u="none" strike="noStrike" baseline="0" dirty="0">
                <a:solidFill>
                  <a:srgbClr val="F04B56"/>
                </a:solidFill>
                <a:latin typeface="Roboto-Regular"/>
              </a:rPr>
              <a:t>a compromised file that effectively acted as a backdoor to the devices for the attackers. The malicious file was signed with legitimate ASUS digital certificates to make it appear to be an authentic software update </a:t>
            </a:r>
            <a:r>
              <a:rPr lang="en-GB" sz="1800" b="0" i="0" u="none" strike="noStrike" baseline="0" dirty="0">
                <a:solidFill>
                  <a:srgbClr val="F04B56"/>
                </a:solidFill>
                <a:latin typeface="Roboto-Regular"/>
              </a:rPr>
              <a:t>from the company. However, the malware was </a:t>
            </a:r>
            <a:r>
              <a:rPr lang="en-US" sz="1800" b="0" i="0" u="none" strike="noStrike" baseline="0" dirty="0">
                <a:solidFill>
                  <a:srgbClr val="F04B56"/>
                </a:solidFill>
                <a:latin typeface="Roboto-Regular"/>
              </a:rPr>
              <a:t>designed to only activate on about </a:t>
            </a:r>
            <a:r>
              <a:rPr lang="en-GB" sz="1800" b="0" i="0" u="none" strike="noStrike" baseline="0" dirty="0">
                <a:solidFill>
                  <a:srgbClr val="F04B56"/>
                </a:solidFill>
                <a:latin typeface="Roboto-Regular"/>
              </a:rPr>
              <a:t>600 unique machines, based on</a:t>
            </a:r>
          </a:p>
          <a:p>
            <a:pPr algn="l"/>
            <a:r>
              <a:rPr lang="en-GB" sz="1800" b="0" i="0" u="none" strike="noStrike" baseline="0" dirty="0">
                <a:solidFill>
                  <a:srgbClr val="F04B56"/>
                </a:solidFill>
                <a:latin typeface="Roboto-Regular"/>
              </a:rPr>
              <a:t>their MAC addresses, indicating </a:t>
            </a:r>
            <a:r>
              <a:rPr lang="en-US" sz="1800" b="0" i="0" u="none" strike="noStrike" baseline="0" dirty="0">
                <a:solidFill>
                  <a:srgbClr val="F04B56"/>
                </a:solidFill>
                <a:latin typeface="Roboto-Regular"/>
              </a:rPr>
              <a:t>that despite the number of affected machines, the attack was extremely </a:t>
            </a:r>
            <a:r>
              <a:rPr lang="en-GB" sz="1800" b="0" i="0" u="none" strike="noStrike" baseline="0" dirty="0">
                <a:solidFill>
                  <a:srgbClr val="F04B56"/>
                </a:solidFill>
                <a:latin typeface="Roboto-Regular"/>
              </a:rPr>
              <a:t>targeted</a:t>
            </a:r>
            <a:r>
              <a:rPr lang="en-GB" sz="1800" b="0" i="0" u="none" strike="noStrike" baseline="0" dirty="0">
                <a:solidFill>
                  <a:srgbClr val="3D3D5F"/>
                </a:solidFill>
                <a:latin typeface="Roboto-Regular"/>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85858"/>
                </a:solidFill>
                <a:effectLst/>
                <a:latin typeface="Arial" panose="020B0604020202020204" pitchFamily="34" charset="0"/>
              </a:rPr>
              <a:t>Botnets are the workhorses of the Internet. They’re connected computers performing a number of repetitive tasks to keep websites going. It’s most often used in connection with Internet Relay Chat. These types of botnets are entirely legal and even beneficial to maintaining a smooth user experience on the Internet.</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What you need to be careful of are the illegal and malicious botnets. What happens is that botnets gain access to your machine through some piece of malicious coding. In some cases, your machine is directly hacked, while other times what is known as a “spider” (a program that crawls the Internet looking for holes in security to exploit) does the hacking automatically</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More often than not, what botnets are looking to do is to add your computer to their web. That usually happens through a </a:t>
            </a:r>
            <a:r>
              <a:rPr lang="en-GB" b="0" i="0" u="none" strike="noStrike" dirty="0">
                <a:solidFill>
                  <a:srgbClr val="0089C6"/>
                </a:solidFill>
                <a:effectLst/>
                <a:latin typeface="Arial" panose="020B0604020202020204" pitchFamily="34" charset="0"/>
                <a:hlinkClick r:id="rId3"/>
              </a:rPr>
              <a:t>drive-by download</a:t>
            </a:r>
            <a:r>
              <a:rPr lang="en-GB" b="0" i="0" dirty="0">
                <a:solidFill>
                  <a:srgbClr val="585858"/>
                </a:solidFill>
                <a:effectLst/>
                <a:latin typeface="Arial" panose="020B0604020202020204" pitchFamily="34" charset="0"/>
              </a:rPr>
              <a:t> or </a:t>
            </a:r>
            <a:r>
              <a:rPr lang="en-GB" b="0" i="0" u="none" strike="noStrike" dirty="0">
                <a:solidFill>
                  <a:srgbClr val="0089C6"/>
                </a:solidFill>
                <a:effectLst/>
                <a:latin typeface="Arial" panose="020B0604020202020204" pitchFamily="34" charset="0"/>
                <a:hlinkClick r:id="rId4"/>
              </a:rPr>
              <a:t>fooling you into installing a Trojan horse</a:t>
            </a:r>
            <a:r>
              <a:rPr lang="en-GB" b="0" i="0" dirty="0">
                <a:solidFill>
                  <a:srgbClr val="585858"/>
                </a:solidFill>
                <a:effectLst/>
                <a:latin typeface="Arial" panose="020B0604020202020204" pitchFamily="34" charset="0"/>
              </a:rPr>
              <a:t> on your computer. Once the software is downloaded, the botnet will now contact its master computer and let it know that everything is ready to go. Now your computer, phone or tablet is entirely under the control of the person who created the botnet.</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b="0" i="0" dirty="0">
                <a:solidFill>
                  <a:srgbClr val="585858"/>
                </a:solidFill>
                <a:effectLst/>
                <a:latin typeface="Arial" panose="020B0604020202020204" pitchFamily="34" charset="0"/>
              </a:rPr>
              <a:t>Once the botnet’s owner is in control of your computer, they usually use your machine to carry out other nefarious tasks. Common tasks executed by botnets include:</a:t>
            </a:r>
          </a:p>
          <a:p>
            <a:pPr algn="l">
              <a:buFont typeface="Arial" panose="020B0604020202020204" pitchFamily="34" charset="0"/>
              <a:buChar char="•"/>
            </a:pPr>
            <a:r>
              <a:rPr lang="en-GB" b="0" i="0" dirty="0">
                <a:solidFill>
                  <a:srgbClr val="585858"/>
                </a:solidFill>
                <a:effectLst/>
                <a:latin typeface="Arial" panose="020B0604020202020204" pitchFamily="34" charset="0"/>
              </a:rPr>
              <a:t>Using your machine’s power to assist in distributed denial-of-service (DDoS) attacks to shut down websites.</a:t>
            </a:r>
          </a:p>
          <a:p>
            <a:pPr algn="l">
              <a:buFont typeface="Arial" panose="020B0604020202020204" pitchFamily="34" charset="0"/>
              <a:buChar char="•"/>
            </a:pPr>
            <a:r>
              <a:rPr lang="en-GB" b="0" i="0" dirty="0">
                <a:solidFill>
                  <a:srgbClr val="585858"/>
                </a:solidFill>
                <a:effectLst/>
                <a:latin typeface="Arial" panose="020B0604020202020204" pitchFamily="34" charset="0"/>
              </a:rPr>
              <a:t>Emailing spam out to millions of Internet users.</a:t>
            </a:r>
          </a:p>
          <a:p>
            <a:pPr algn="l">
              <a:buFont typeface="Arial" panose="020B0604020202020204" pitchFamily="34" charset="0"/>
              <a:buChar char="•"/>
            </a:pPr>
            <a:r>
              <a:rPr lang="en-GB" b="0" i="0" dirty="0">
                <a:solidFill>
                  <a:srgbClr val="585858"/>
                </a:solidFill>
                <a:effectLst/>
                <a:latin typeface="Arial" panose="020B0604020202020204" pitchFamily="34" charset="0"/>
              </a:rPr>
              <a:t>Generating fake Internet traffic on a third-party website for financial gain.</a:t>
            </a:r>
          </a:p>
          <a:p>
            <a:pPr algn="l">
              <a:buFont typeface="Arial" panose="020B0604020202020204" pitchFamily="34" charset="0"/>
              <a:buChar char="•"/>
            </a:pPr>
            <a:r>
              <a:rPr lang="en-GB" b="0" i="0" dirty="0">
                <a:solidFill>
                  <a:srgbClr val="585858"/>
                </a:solidFill>
                <a:effectLst/>
                <a:latin typeface="Arial" panose="020B0604020202020204" pitchFamily="34" charset="0"/>
              </a:rPr>
              <a:t>Replacing banner ads in your web browser specifically targeted at you.</a:t>
            </a:r>
          </a:p>
          <a:p>
            <a:pPr algn="l">
              <a:buFont typeface="Arial" panose="020B0604020202020204" pitchFamily="34" charset="0"/>
              <a:buChar char="•"/>
            </a:pPr>
            <a:r>
              <a:rPr lang="en-GB" b="0" i="0" dirty="0">
                <a:solidFill>
                  <a:srgbClr val="585858"/>
                </a:solidFill>
                <a:effectLst/>
                <a:latin typeface="Arial" panose="020B0604020202020204" pitchFamily="34" charset="0"/>
              </a:rPr>
              <a:t>Pop-ups ads designed to get you to pay for the removal of the botnet through a phony anti-spyware package.</a:t>
            </a:r>
          </a:p>
          <a:p>
            <a:pPr algn="l"/>
            <a:r>
              <a:rPr lang="en-GB" b="0" i="0" dirty="0">
                <a:solidFill>
                  <a:srgbClr val="585858"/>
                </a:solidFill>
                <a:effectLst/>
                <a:latin typeface="Arial" panose="020B0604020202020204" pitchFamily="34" charset="0"/>
              </a:rPr>
              <a:t>The short answer is that a botnet is hijacking your computer to do what botnets do -- carry out mundane tasks -- faster and better.</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PT" altLang="en-US" dirty="0"/>
              <a:t>Graphical explanation of how the botnet is set up and can be provided as a service to to deliver targeted attacks on commission</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1 Hacker creates a method of implaning Malware into a number of machines – could be thousands or millions. Users have little knowledge of this being present – normally attacking poorly protected or patched computers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2 Once the Malware is present, they have control over these machines when they need them. Some machines can go offline and so become useless – however the scale of the operation means that if they lose 25-50%, they still have thousands at the service</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3 They issue a demand to the end user – could be a bank, company or an online gambling company – where they need their systems or web presence to be up and running 24/7. They threaten to use the Botnet to take down the resource or website – therefore stopping them trading and making money. Also doing it could cause a loss of confidence in them by their customers.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4 If they don’t get what they want, they send a command to the zombie computers to perform some action – could be sending out thousand’s of spam emails or making genuine requests to the webserver which overloads it &amp; it crashes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They may have already done this in a less critical moment to show their capabilities before actually making the demand</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dirty="0"/>
              <a:t>(</a:t>
            </a:r>
            <a:r>
              <a:rPr lang="en-US" altLang="en-US" i="1" dirty="0"/>
              <a:t>Hilbert, M. (2015). Digital Technology and Social Change</a:t>
            </a:r>
            <a:r>
              <a:rPr lang="sr-Cyrl-RS" altLang="en-US" i="1" dirty="0"/>
              <a:t>, </a:t>
            </a:r>
            <a:r>
              <a:rPr lang="en-US" altLang="en-US" i="1" dirty="0"/>
              <a:t>Beniger, James R. (1986). The Control Revolution: Technological and Economic Origins of the Information Society</a:t>
            </a:r>
            <a:r>
              <a:rPr lang="sr-Cyrl-RS" altLang="en-US" dirty="0"/>
              <a:t>).</a:t>
            </a:r>
            <a:endParaRPr lang="hr-H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Regular"/>
              </a:rPr>
              <a:t>This slide to illustrate the scale of the problem - 2018 witnessed the two largest DDoS attacks seen </a:t>
            </a:r>
            <a:r>
              <a:rPr lang="en-US" sz="1800" b="0" i="0" u="none" strike="noStrike" baseline="0" dirty="0">
                <a:solidFill>
                  <a:srgbClr val="F04B56"/>
                </a:solidFill>
                <a:latin typeface="Roboto-Regular"/>
              </a:rPr>
              <a:t>so far, using a previously </a:t>
            </a:r>
            <a:r>
              <a:rPr lang="en-GB" sz="1800" b="0" i="0" u="none" strike="noStrike" baseline="0" dirty="0">
                <a:solidFill>
                  <a:srgbClr val="F04B56"/>
                </a:solidFill>
                <a:latin typeface="Roboto-Regular"/>
              </a:rPr>
              <a:t>unknown amplification technique. </a:t>
            </a:r>
          </a:p>
          <a:p>
            <a:pPr algn="l"/>
            <a:r>
              <a:rPr lang="en-GB" sz="1800" b="0" i="0" u="none" strike="noStrike" baseline="0" dirty="0" err="1">
                <a:solidFill>
                  <a:srgbClr val="F04B56"/>
                </a:solidFill>
                <a:latin typeface="Roboto-Regular"/>
              </a:rPr>
              <a:t>Memcache</a:t>
            </a:r>
            <a:r>
              <a:rPr lang="en-GB" sz="1800" b="0" i="0" u="none" strike="noStrike" baseline="0" dirty="0">
                <a:solidFill>
                  <a:srgbClr val="F04B56"/>
                </a:solidFill>
                <a:latin typeface="Roboto-Regular"/>
              </a:rPr>
              <a:t> is an open-source application that </a:t>
            </a:r>
            <a:r>
              <a:rPr lang="en-US" sz="1800" b="0" i="0" u="none" strike="noStrike" baseline="0" dirty="0">
                <a:solidFill>
                  <a:srgbClr val="F04B56"/>
                </a:solidFill>
                <a:latin typeface="Roboto-Regular"/>
              </a:rPr>
              <a:t>can be used to store small chunks of arbitrary data; its purpose to help websites and </a:t>
            </a:r>
            <a:r>
              <a:rPr lang="en-GB" sz="1800" b="0" i="0" u="none" strike="noStrike" baseline="0" dirty="0">
                <a:solidFill>
                  <a:srgbClr val="F04B56"/>
                </a:solidFill>
                <a:latin typeface="Roboto-Regular"/>
              </a:rPr>
              <a:t>applications load content faster. Social networks and other online resources use it – GitHub is the largest online developer community.</a:t>
            </a:r>
          </a:p>
          <a:p>
            <a:pPr algn="l"/>
            <a:r>
              <a:rPr lang="en-GB" sz="1800" b="0" i="0" u="none" strike="noStrike" baseline="0" dirty="0">
                <a:solidFill>
                  <a:srgbClr val="F04B56"/>
                </a:solidFill>
                <a:latin typeface="Roboto-Regular"/>
              </a:rPr>
              <a:t>Facebook (world’s largest social network ingests 500+ Terabytes a day (2017) – around 21 TB/ hour – around 0.35TB / minute)</a:t>
            </a:r>
          </a:p>
          <a:p>
            <a:pPr algn="l"/>
            <a:endParaRPr lang="en-GB" sz="1800" b="0" i="0" u="none" strike="noStrike" baseline="0" dirty="0">
              <a:solidFill>
                <a:srgbClr val="F04B56"/>
              </a:solidFill>
              <a:latin typeface="Roboto-Regular"/>
            </a:endParaRPr>
          </a:p>
          <a:p>
            <a:pPr algn="l"/>
            <a:endParaRPr lang="en-GB" sz="1800" b="0" i="0" u="none" strike="noStrike" baseline="0" dirty="0">
              <a:solidFill>
                <a:srgbClr val="F04B56"/>
              </a:solidFill>
              <a:latin typeface="Roboto-Regular"/>
            </a:endParaRPr>
          </a:p>
          <a:p>
            <a:pPr algn="l"/>
            <a:r>
              <a:rPr lang="en-GB" sz="1800" b="0" i="0" u="none" strike="noStrike" baseline="0" dirty="0">
                <a:solidFill>
                  <a:srgbClr val="F04B56"/>
                </a:solidFill>
                <a:latin typeface="Roboto-Regular"/>
              </a:rPr>
              <a:t>These DDoS attacks have serious consequences as they paralyse organisations, including parts of critical infrastructure such as banks, as well as continuously </a:t>
            </a:r>
            <a:r>
              <a:rPr lang="en-US" sz="1800" b="0" i="0" u="none" strike="noStrike" baseline="0" dirty="0">
                <a:solidFill>
                  <a:srgbClr val="F04B56"/>
                </a:solidFill>
                <a:latin typeface="Roboto-Regular"/>
              </a:rPr>
              <a:t>forcing them to increase their </a:t>
            </a:r>
            <a:r>
              <a:rPr lang="en-GB" sz="1800" b="0" i="0" u="none" strike="noStrike" baseline="0" dirty="0">
                <a:solidFill>
                  <a:srgbClr val="F04B56"/>
                </a:solidFill>
                <a:latin typeface="Roboto-Regular"/>
              </a:rPr>
              <a:t>mitigation capacity to ensure business continuity. other content providers commonly use it.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000000"/>
                </a:solidFill>
                <a:effectLst/>
                <a:latin typeface="HelveticaNeueETW01-55Rg"/>
              </a:rPr>
              <a:t>National Infrastructure are those facilities, systems, sites, information, people, networks and processes, necessary for a country to function and upon which daily life depends.  It also includes some functions, sites and organisations which are not critical to the maintenance of essential services, but which need protection due to the potential danger to the public (civil nuclear and chemical sites for example).</a:t>
            </a:r>
            <a:endParaRPr lang="en-GB" sz="1800" b="0" i="0" u="none" strike="noStrike" baseline="0" dirty="0">
              <a:solidFill>
                <a:srgbClr val="3D3D5F"/>
              </a:solidFill>
              <a:latin typeface="Roboto-Light"/>
            </a:endParaRPr>
          </a:p>
          <a:p>
            <a:pPr algn="l"/>
            <a:endParaRPr lang="en-GB" sz="1800" b="0" i="0" u="none" strike="noStrike" baseline="0" dirty="0">
              <a:solidFill>
                <a:srgbClr val="3D3D5F"/>
              </a:solidFill>
              <a:latin typeface="Roboto-Light"/>
            </a:endParaRPr>
          </a:p>
          <a:p>
            <a:pPr algn="l"/>
            <a:r>
              <a:rPr lang="en-GB" sz="1800" b="0" i="0" u="none" strike="noStrike" baseline="0" dirty="0">
                <a:solidFill>
                  <a:srgbClr val="3D3D5F"/>
                </a:solidFill>
                <a:latin typeface="Roboto-Light"/>
              </a:rPr>
              <a:t>Predictably, there is some </a:t>
            </a:r>
            <a:r>
              <a:rPr lang="en-US" sz="1800" b="0" i="0" u="none" strike="noStrike" baseline="0" dirty="0">
                <a:solidFill>
                  <a:srgbClr val="3D3D5F"/>
                </a:solidFill>
                <a:latin typeface="Roboto-Light"/>
              </a:rPr>
              <a:t>overlap between these attacks and some of the attack tools earlier in this chapter, i.e. these attacks may have involved</a:t>
            </a:r>
          </a:p>
          <a:p>
            <a:pPr algn="l"/>
            <a:r>
              <a:rPr lang="en-US" sz="1800" b="0" i="0" u="none" strike="noStrike" baseline="0" dirty="0">
                <a:solidFill>
                  <a:srgbClr val="3D3D5F"/>
                </a:solidFill>
                <a:latin typeface="Roboto-Light"/>
              </a:rPr>
              <a:t>DDoS or </a:t>
            </a:r>
            <a:r>
              <a:rPr lang="en-US" sz="1800" b="0" i="0" u="none" strike="noStrike" baseline="0" dirty="0" err="1">
                <a:solidFill>
                  <a:srgbClr val="3D3D5F"/>
                </a:solidFill>
                <a:latin typeface="Roboto-Light"/>
              </a:rPr>
              <a:t>cryptoware</a:t>
            </a:r>
            <a:r>
              <a:rPr lang="en-US" sz="1800" b="0" i="0" u="none" strike="noStrike" baseline="0" dirty="0">
                <a:solidFill>
                  <a:srgbClr val="3D3D5F"/>
                </a:solidFill>
                <a:latin typeface="Roboto-Light"/>
              </a:rPr>
              <a:t>, but these cases focus on attacks where the primary motive was to attack the infrastructure </a:t>
            </a:r>
            <a:r>
              <a:rPr lang="en-GB" sz="1800" b="0" i="0" u="none" strike="noStrike" baseline="0" dirty="0">
                <a:solidFill>
                  <a:srgbClr val="3D3D5F"/>
                </a:solidFill>
                <a:latin typeface="Roboto-Light"/>
              </a:rPr>
              <a:t>itself.</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Attacks on these infrastructures by financially motivated </a:t>
            </a:r>
            <a:r>
              <a:rPr lang="en-US" sz="1800" b="0" i="0" u="none" strike="noStrike" baseline="0" dirty="0">
                <a:solidFill>
                  <a:srgbClr val="3D3D5F"/>
                </a:solidFill>
                <a:latin typeface="Roboto-Light"/>
              </a:rPr>
              <a:t>criminals remain unlikely, as such attacks draw the attention of multiple authorities and as such pose a disproportionate risk. </a:t>
            </a:r>
          </a:p>
          <a:p>
            <a:pPr algn="l"/>
            <a:r>
              <a:rPr lang="en-US" sz="1800" b="0" i="0" u="none" strike="noStrike" baseline="0" dirty="0">
                <a:solidFill>
                  <a:srgbClr val="3D3D5F"/>
                </a:solidFill>
                <a:latin typeface="Roboto-Light"/>
              </a:rPr>
              <a:t>The most likely potential perpetrators include nation states as well as script kiddies. </a:t>
            </a:r>
          </a:p>
          <a:p>
            <a:pPr algn="l"/>
            <a:r>
              <a:rPr lang="en-US" sz="1800" b="0" i="0" u="none" strike="noStrike" baseline="0" dirty="0">
                <a:solidFill>
                  <a:srgbClr val="3D3D5F"/>
                </a:solidFill>
                <a:latin typeface="Roboto-Light"/>
              </a:rPr>
              <a:t>The accessibility of crime as a</a:t>
            </a:r>
          </a:p>
          <a:p>
            <a:pPr algn="l"/>
            <a:r>
              <a:rPr lang="en-US" sz="1800" b="0" i="0" u="none" strike="noStrike" baseline="0" dirty="0">
                <a:solidFill>
                  <a:srgbClr val="3D3D5F"/>
                </a:solidFill>
                <a:latin typeface="Roboto-Light"/>
              </a:rPr>
              <a:t>service allows such attackers to carry out </a:t>
            </a:r>
            <a:r>
              <a:rPr lang="en-GB" sz="1800" b="0" i="0" u="none" strike="noStrike" baseline="0" dirty="0">
                <a:solidFill>
                  <a:srgbClr val="3D3D5F"/>
                </a:solidFill>
                <a:latin typeface="Roboto-Light"/>
              </a:rPr>
              <a:t>potentially destructive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Example in slide on left is a ransomware attack – which potentially was designed not to actually make money but to cripple the business – by locking their files and throw away the key</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2800" b="0" i="0" dirty="0">
                <a:solidFill>
                  <a:srgbClr val="778596"/>
                </a:solidFill>
                <a:effectLst/>
                <a:latin typeface="Proxima Nova"/>
              </a:rPr>
              <a:t>Example on right - Stuxnet was one of the most advanced malware attacks in history.</a:t>
            </a:r>
            <a:r>
              <a:rPr lang="en-GB" sz="1800" b="0" i="0" u="none" strike="noStrike" kern="1200" baseline="0" dirty="0">
                <a:solidFill>
                  <a:srgbClr val="3D3D5F"/>
                </a:solidFill>
                <a:effectLst/>
                <a:latin typeface="Roboto-Light"/>
                <a:ea typeface="MS PGothic" pitchFamily="34" charset="-128"/>
              </a:rPr>
              <a:t> </a:t>
            </a:r>
            <a:r>
              <a:rPr lang="en-US" sz="2800" b="0" i="0" dirty="0">
                <a:solidFill>
                  <a:srgbClr val="0E0618"/>
                </a:solidFill>
                <a:effectLst/>
                <a:latin typeface="Proxima Nova"/>
              </a:rPr>
              <a:t>Stuxnet is a computer worm designed to disrupt the operation of </a:t>
            </a:r>
            <a:r>
              <a:rPr lang="en-US" sz="2800" b="0" i="0" u="none" dirty="0">
                <a:solidFill>
                  <a:srgbClr val="0E0618"/>
                </a:solidFill>
                <a:effectLst/>
                <a:latin typeface="Proxima Nova"/>
              </a:rPr>
              <a:t>programmable logic controllers (PLCs). It was first discovered in 2010, and its creation is widely believed to </a:t>
            </a:r>
            <a:r>
              <a:rPr lang="en-US" sz="2800" b="0" i="0" u="none" kern="1200" dirty="0">
                <a:solidFill>
                  <a:srgbClr val="0E0618"/>
                </a:solidFill>
                <a:effectLst/>
                <a:latin typeface="Proxima Nova"/>
                <a:ea typeface="MS PGothic" pitchFamily="34" charset="-128"/>
              </a:rPr>
              <a:t>be </a:t>
            </a:r>
            <a:r>
              <a:rPr lang="en-US" sz="2800" b="0" i="0" u="none" kern="1200" dirty="0">
                <a:solidFill>
                  <a:srgbClr val="0E0618"/>
                </a:solidFill>
                <a:effectLst/>
                <a:latin typeface="Proxima Nova"/>
                <a:ea typeface="MS PGothic" pitchFamily="34" charset="-128"/>
                <a:hlinkClick r:id="rId3">
                  <a:extLst>
                    <a:ext uri="{A12FA001-AC4F-418D-AE19-62706E023703}">
                      <ahyp:hlinkClr xmlns:ahyp="http://schemas.microsoft.com/office/drawing/2018/hyperlinkcolor" val="tx"/>
                    </a:ext>
                  </a:extLst>
                </a:hlinkClick>
              </a:rPr>
              <a:t>a joint effort between the US and Israel</a:t>
            </a:r>
            <a:r>
              <a:rPr lang="en-US" sz="2800" b="0" i="0" u="none" kern="1200" dirty="0">
                <a:solidFill>
                  <a:srgbClr val="0E0618"/>
                </a:solidFill>
                <a:effectLst/>
                <a:latin typeface="Proxima Nova"/>
                <a:ea typeface="MS PGothic" pitchFamily="34" charset="-128"/>
              </a:rPr>
              <a:t> though </a:t>
            </a:r>
            <a:r>
              <a:rPr lang="en-US" sz="2800" b="0" i="0" kern="1200" dirty="0">
                <a:solidFill>
                  <a:srgbClr val="0E0618"/>
                </a:solidFill>
                <a:effectLst/>
                <a:latin typeface="Proxima Nova"/>
                <a:ea typeface="MS PGothic" pitchFamily="34" charset="-128"/>
              </a:rPr>
              <a:t>neither country admits it. Remainder is on </a:t>
            </a:r>
            <a:r>
              <a:rPr lang="en-US" sz="2800" b="0" i="0" kern="1200">
                <a:solidFill>
                  <a:srgbClr val="0E0618"/>
                </a:solidFill>
                <a:effectLst/>
                <a:latin typeface="Proxima Nova"/>
                <a:ea typeface="MS PGothic" pitchFamily="34" charset="-128"/>
              </a:rPr>
              <a:t>the slide.</a:t>
            </a:r>
            <a:endParaRPr lang="en-GB" sz="2800" b="0" i="0" kern="1200" dirty="0">
              <a:solidFill>
                <a:srgbClr val="0E0618"/>
              </a:solidFill>
              <a:effectLst/>
              <a:latin typeface="Proxima Nova"/>
              <a:ea typeface="MS PGothic" pitchFamily="34" charset="-128"/>
              <a:cs typeface="ＭＳ Ｐゴシック" charset="0"/>
            </a:endParaRP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The possibilities for nation states to attack other nations remains very possible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baseline="0" dirty="0">
                <a:solidFill>
                  <a:srgbClr val="3D3D5F"/>
                </a:solidFill>
                <a:latin typeface="Roboto-Light"/>
              </a:rPr>
              <a:t>The majority of attacks rely on existing </a:t>
            </a:r>
            <a:r>
              <a:rPr lang="en-US" sz="1200" b="0" i="1" u="none" strike="noStrike" baseline="0" dirty="0" err="1">
                <a:solidFill>
                  <a:srgbClr val="3D3D5F"/>
                </a:solidFill>
                <a:latin typeface="Roboto-LightItalic"/>
              </a:rPr>
              <a:t>modi</a:t>
            </a:r>
            <a:r>
              <a:rPr lang="en-US" sz="1200" b="0" i="1" u="none" strike="noStrike" baseline="0" dirty="0">
                <a:solidFill>
                  <a:srgbClr val="3D3D5F"/>
                </a:solidFill>
                <a:latin typeface="Roboto-LightItalic"/>
              </a:rPr>
              <a:t> operandi </a:t>
            </a:r>
            <a:r>
              <a:rPr lang="en-US" sz="1200" b="0" i="0" u="none" strike="noStrike" baseline="0" dirty="0">
                <a:solidFill>
                  <a:srgbClr val="3D3D5F"/>
                </a:solidFill>
                <a:latin typeface="Roboto-Light"/>
              </a:rPr>
              <a:t>and benefit from known vulnerabilities. Often, existing attacks will spread to previously untapped victims, such as ransomware targeting data </a:t>
            </a:r>
            <a:r>
              <a:rPr lang="en-US" sz="1200" b="0" i="0" u="none" strike="noStrike" baseline="0" dirty="0" err="1">
                <a:solidFill>
                  <a:srgbClr val="3D3D5F"/>
                </a:solidFill>
                <a:latin typeface="Roboto-Light"/>
              </a:rPr>
              <a:t>centres</a:t>
            </a:r>
            <a:r>
              <a:rPr lang="en-US" sz="1200" b="0" i="0" u="none" strike="noStrike" baseline="0" dirty="0">
                <a:solidFill>
                  <a:srgbClr val="3D3D5F"/>
                </a:solidFill>
                <a:latin typeface="Roboto-Light"/>
              </a:rPr>
              <a:t> or backup servers, and existing attack tools will continue to evolve, such as banking Trojans routinely </a:t>
            </a:r>
            <a:r>
              <a:rPr lang="en-GB" sz="1200" b="0" i="0" u="none" strike="noStrike" baseline="0" noProof="0" dirty="0">
                <a:solidFill>
                  <a:srgbClr val="3D3D5F"/>
                </a:solidFill>
                <a:latin typeface="Roboto-Light"/>
              </a:rPr>
              <a:t>incorporating</a:t>
            </a:r>
            <a:r>
              <a:rPr lang="en-US" sz="1200" b="0" i="0" u="none" strike="noStrike" baseline="0" dirty="0">
                <a:solidFill>
                  <a:srgbClr val="3D3D5F"/>
                </a:solidFill>
                <a:latin typeface="Roboto-Light"/>
              </a:rPr>
              <a:t> self-propagating worm functionality</a:t>
            </a:r>
            <a:r>
              <a:rPr lang="en-US" sz="1000" kern="1200" dirty="0">
                <a:solidFill>
                  <a:schemeClr val="tx1"/>
                </a:solidFill>
                <a:latin typeface="+mn-lt"/>
                <a:ea typeface="MS PGothic" pitchFamily="34" charset="-128"/>
                <a:cs typeface="ＭＳ Ｐゴシック" charset="0"/>
              </a:rPr>
              <a:t>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US" sz="1800" b="0" i="0" u="none" strike="noStrike" kern="1200" baseline="0" dirty="0">
                <a:solidFill>
                  <a:srgbClr val="3D3D5F"/>
                </a:solidFill>
                <a:latin typeface="Roboto-Light"/>
                <a:ea typeface="MS PGothic" pitchFamily="34" charset="-128"/>
              </a:rPr>
              <a:t>Fiat money is a government-issued currency that isn't backed by a commodity such as gold. Fiat money gives central bank</a:t>
            </a:r>
            <a:r>
              <a:rPr lang="en-US" b="0" i="0" dirty="0">
                <a:solidFill>
                  <a:srgbClr val="202124"/>
                </a:solidFill>
                <a:effectLst/>
                <a:latin typeface="arial" panose="020B0604020202020204" pitchFamily="34" charset="0"/>
              </a:rPr>
              <a:t>s greater control over the economy because they </a:t>
            </a:r>
            <a:r>
              <a:rPr lang="en-US" sz="1800" b="0" i="0" u="none" strike="noStrike" kern="1200" baseline="0" dirty="0">
                <a:solidFill>
                  <a:srgbClr val="3D3D5F"/>
                </a:solidFill>
                <a:latin typeface="Roboto-Light"/>
                <a:ea typeface="MS PGothic" pitchFamily="34" charset="-128"/>
              </a:rPr>
              <a:t>can control how much money is printed. Most modern paper currencies are fiat currencies</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In early, 2019, Internet Corporation for Assigned Names and Numbers (ICANN) issued a warning over an ‘ongoing and significant risk to key parts of the Domain Name System (DNS) infrastructure’. The warning relates to attacks </a:t>
            </a:r>
            <a:r>
              <a:rPr lang="en-US" sz="1800" b="0" i="0" u="none" strike="noStrike" baseline="0" dirty="0" err="1">
                <a:solidFill>
                  <a:srgbClr val="3D3D5F"/>
                </a:solidFill>
                <a:latin typeface="Roboto-Light"/>
              </a:rPr>
              <a:t>withthe</a:t>
            </a:r>
            <a:r>
              <a:rPr lang="en-US" sz="1800" b="0" i="0" u="none" strike="noStrike" baseline="0" dirty="0">
                <a:solidFill>
                  <a:srgbClr val="3D3D5F"/>
                </a:solidFill>
                <a:latin typeface="Roboto-Light"/>
              </a:rPr>
              <a:t> potential to see data in transit, redirect traffic or allow</a:t>
            </a:r>
          </a:p>
          <a:p>
            <a:pPr algn="l"/>
            <a:r>
              <a:rPr lang="en-US" sz="1800" b="0" i="0" u="none" strike="noStrike" baseline="0" dirty="0">
                <a:solidFill>
                  <a:srgbClr val="3D3D5F"/>
                </a:solidFill>
                <a:latin typeface="Roboto-Light"/>
              </a:rPr>
              <a:t>attackers to ‘spoof’ specific websites. It is likely that either further existing, ongoing attacks on the DNS infrastructure will come to light, or that a new incident will occur.</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the cases heard by Judges &amp; dealt with by Prosecutors will concern child sexual exploitation &amp; abuse.</a:t>
            </a:r>
          </a:p>
          <a:p>
            <a:endParaRPr lang="en-GB" dirty="0"/>
          </a:p>
          <a:p>
            <a:r>
              <a:rPr lang="en-GB" dirty="0"/>
              <a:t>This section is to look at what is happening and the trends we are likely to see in the coming years.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FFFFF"/>
                </a:solidFill>
                <a:latin typeface="Roboto-Light"/>
              </a:rPr>
              <a:t>The </a:t>
            </a:r>
            <a:r>
              <a:rPr lang="en-US" sz="1800" b="0" i="1" u="none" strike="noStrike" baseline="0" dirty="0">
                <a:solidFill>
                  <a:srgbClr val="FFFFFF"/>
                </a:solidFill>
                <a:latin typeface="Roboto-LightItalic"/>
              </a:rPr>
              <a:t>modus operandi </a:t>
            </a:r>
            <a:r>
              <a:rPr lang="en-US" sz="1800" b="0" i="0" u="none" strike="noStrike" baseline="0" dirty="0">
                <a:solidFill>
                  <a:srgbClr val="FFFFFF"/>
                </a:solidFill>
                <a:latin typeface="Roboto-Light"/>
              </a:rPr>
              <a:t>for this criminal </a:t>
            </a:r>
            <a:r>
              <a:rPr lang="en-GB" sz="1800" b="0" i="0" u="none" strike="noStrike" baseline="0" dirty="0">
                <a:solidFill>
                  <a:srgbClr val="FFFFFF"/>
                </a:solidFill>
                <a:latin typeface="Roboto-Light"/>
              </a:rPr>
              <a:t>activity remains largely unchanged. </a:t>
            </a:r>
            <a:r>
              <a:rPr lang="en-US" sz="1800" b="0" i="0" u="none" strike="noStrike" baseline="0" dirty="0">
                <a:solidFill>
                  <a:srgbClr val="FFFFFF"/>
                </a:solidFill>
                <a:latin typeface="Roboto-Light"/>
              </a:rPr>
              <a:t>Offenders generally use the open web, as it simply much easier to get</a:t>
            </a:r>
          </a:p>
          <a:p>
            <a:pPr algn="l"/>
            <a:r>
              <a:rPr lang="en-US" sz="1800" b="0" i="0" u="none" strike="noStrike" baseline="0" dirty="0">
                <a:solidFill>
                  <a:srgbClr val="FFFFFF"/>
                </a:solidFill>
                <a:latin typeface="Roboto-Light"/>
              </a:rPr>
              <a:t>in contact with children than on the dark web. They get in touch with potential victims through a variety of </a:t>
            </a:r>
            <a:r>
              <a:rPr lang="en-GB" sz="1800" b="0" i="0" u="none" strike="noStrike" baseline="0" dirty="0">
                <a:solidFill>
                  <a:srgbClr val="FFFFFF"/>
                </a:solidFill>
                <a:latin typeface="Roboto-Light"/>
              </a:rPr>
              <a:t>social media services, creating fake</a:t>
            </a:r>
          </a:p>
          <a:p>
            <a:pPr algn="l"/>
            <a:r>
              <a:rPr lang="en-US" sz="1800" b="0" i="0" u="none" strike="noStrike" baseline="0" dirty="0">
                <a:solidFill>
                  <a:srgbClr val="FFFFFF"/>
                </a:solidFill>
                <a:latin typeface="Roboto-Light"/>
              </a:rPr>
              <a:t>profiles and frequently pretending to be of the same age. This can happen on many different platforms, ranging from Facebook and Instagram to online </a:t>
            </a:r>
            <a:r>
              <a:rPr lang="en-GB" sz="1800" b="0" i="0" u="none" strike="noStrike" baseline="0" dirty="0">
                <a:solidFill>
                  <a:srgbClr val="FFFFFF"/>
                </a:solidFill>
                <a:latin typeface="Roboto-Light"/>
              </a:rPr>
              <a:t>gaming environments. Minors are </a:t>
            </a:r>
            <a:r>
              <a:rPr lang="en-US" sz="1800" b="0" i="0" u="none" strike="noStrike" baseline="0" dirty="0">
                <a:solidFill>
                  <a:srgbClr val="FFFFFF"/>
                </a:solidFill>
                <a:latin typeface="Roboto-Light"/>
              </a:rPr>
              <a:t>also sometimes approached on live video platforms. Once trust has been </a:t>
            </a:r>
            <a:r>
              <a:rPr lang="en-GB" sz="1800" b="0" i="0" u="none" strike="noStrike" baseline="0" dirty="0">
                <a:solidFill>
                  <a:srgbClr val="FFFFFF"/>
                </a:solidFill>
                <a:latin typeface="Roboto-Light"/>
              </a:rPr>
              <a:t>established, communication is quickly </a:t>
            </a:r>
            <a:r>
              <a:rPr lang="en-US" sz="1800" b="0" i="0" u="none" strike="noStrike" baseline="0" dirty="0">
                <a:solidFill>
                  <a:srgbClr val="FFFFFF"/>
                </a:solidFill>
                <a:latin typeface="Roboto-Light"/>
              </a:rPr>
              <a:t>moved to encrypted online messaging applications, such as WhatsApp or Viber. Whereas explicit material is </a:t>
            </a:r>
            <a:r>
              <a:rPr lang="en-GB" sz="1800" b="0" i="0" u="none" strike="noStrike" baseline="0" dirty="0">
                <a:solidFill>
                  <a:srgbClr val="FFFFFF"/>
                </a:solidFill>
                <a:latin typeface="Roboto-Light"/>
              </a:rPr>
              <a:t>initially shared voluntarily, offenders </a:t>
            </a:r>
            <a:r>
              <a:rPr lang="en-US" sz="1800" b="0" i="0" u="none" strike="noStrike" baseline="0" dirty="0">
                <a:solidFill>
                  <a:srgbClr val="FFFFFF"/>
                </a:solidFill>
                <a:latin typeface="Roboto-Light"/>
              </a:rPr>
              <a:t>subsequently use this material for further coercion and extortion for new CSEM. In some cases, suspects will harass their victims so that they do not file a complaint against them.</a:t>
            </a:r>
          </a:p>
          <a:p>
            <a:pPr algn="l"/>
            <a:endParaRPr lang="en-US" sz="1800" b="0" i="0" u="none" strike="noStrike" baseline="0" dirty="0">
              <a:solidFill>
                <a:srgbClr val="FFFFFF"/>
              </a:solidFill>
              <a:latin typeface="Roboto-Light"/>
            </a:endParaRPr>
          </a:p>
          <a:p>
            <a:pPr algn="l"/>
            <a:r>
              <a:rPr lang="en-US" sz="1800" b="0" i="0" u="none" strike="noStrike" baseline="0" dirty="0">
                <a:solidFill>
                  <a:srgbClr val="FFFFFF"/>
                </a:solidFill>
                <a:latin typeface="Roboto-Light"/>
              </a:rPr>
              <a:t>Victims are mostly young teenagers, both girls and boys. Some offenders specifically target profiles with many friends, as they believe this means</a:t>
            </a:r>
          </a:p>
          <a:p>
            <a:pPr algn="l"/>
            <a:r>
              <a:rPr lang="en-US" sz="1800" b="0" i="0" u="none" strike="noStrike" baseline="0" dirty="0">
                <a:solidFill>
                  <a:srgbClr val="FFFFFF"/>
                </a:solidFill>
                <a:latin typeface="Roboto-Light"/>
              </a:rPr>
              <a:t>a higher chance of successfully </a:t>
            </a:r>
            <a:r>
              <a:rPr lang="en-GB" sz="1800" b="0" i="0" u="none" strike="noStrike" baseline="0" dirty="0">
                <a:solidFill>
                  <a:srgbClr val="FFFFFF"/>
                </a:solidFill>
                <a:latin typeface="Roboto-Light"/>
              </a:rPr>
              <a:t>establishing contact.</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C0A98D"/>
                </a:solidFill>
                <a:latin typeface="Roboto-Medium"/>
              </a:rPr>
              <a:t>In March 2019, a German court convicted four men to sentences between 4 and 10 years in prison for running the online CSE platform ‘Elysium’ on the Darknet. They had set up, administered and moderated what was one of the largest forums of its kind, with more than 11 000 registered users from all over the world. One of the men was also convicted for the sexual abuse of two young children. None of the men involved had known each other in person. The forum had a wide range of different categories of </a:t>
            </a:r>
            <a:r>
              <a:rPr lang="en-GB" sz="1800" b="0" i="0" u="none" strike="noStrike" baseline="0" dirty="0">
                <a:solidFill>
                  <a:srgbClr val="C0A98D"/>
                </a:solidFill>
                <a:latin typeface="Roboto-Medium"/>
              </a:rPr>
              <a:t>CSEM, including serious violence and very young children.</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en-US" sz="1800" b="0" i="0" u="none" strike="noStrike" baseline="0" dirty="0">
                <a:solidFill>
                  <a:srgbClr val="C0A98D"/>
                </a:solidFill>
                <a:latin typeface="Roboto-Medium"/>
              </a:rPr>
              <a:t>A man in Sweden was sentenced to 10 years imprisonment for forcing children, all under the age of 15, from primarily North America and the United Kingdom to commit sexual acts in front of a camera or webcam. Despite the fact that he was not physically present at the crime scenes, the</a:t>
            </a:r>
          </a:p>
          <a:p>
            <a:pPr algn="l"/>
            <a:r>
              <a:rPr lang="en-GB" sz="1800" b="0" i="0" u="none" strike="noStrike" baseline="0" dirty="0">
                <a:solidFill>
                  <a:srgbClr val="C0A98D"/>
                </a:solidFill>
                <a:latin typeface="Roboto-Medium"/>
              </a:rPr>
              <a:t>court nonetheless convicted him </a:t>
            </a:r>
            <a:r>
              <a:rPr lang="en-US" sz="1800" b="0" i="0" u="none" strike="noStrike" baseline="0" dirty="0">
                <a:solidFill>
                  <a:srgbClr val="C0A98D"/>
                </a:solidFill>
                <a:latin typeface="Roboto-Medium"/>
              </a:rPr>
              <a:t>as a hands-on offender on the basis of the concept of ‘virtual rape’. It was the first time an online CSE perpetrator had been convicted as a hands-on abuser.</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A distinction can be made between SGEM produced voluntarily and SGEM produced under coercion or extortion by a child sex offender. Regarding the first category, there is a growing number of minors sharing sexual pictures or videos with peers. Children </a:t>
            </a:r>
            <a:r>
              <a:rPr lang="en-GB" sz="1800" b="0" i="0" u="none" strike="noStrike" baseline="0" dirty="0">
                <a:solidFill>
                  <a:srgbClr val="3D3D5F"/>
                </a:solidFill>
                <a:latin typeface="Roboto-Light"/>
              </a:rPr>
              <a:t>are making themselves vulnerable </a:t>
            </a:r>
            <a:r>
              <a:rPr lang="en-US" sz="1800" b="0" i="0" u="none" strike="noStrike" baseline="0" dirty="0">
                <a:solidFill>
                  <a:srgbClr val="3D3D5F"/>
                </a:solidFill>
                <a:latin typeface="Roboto-Light"/>
              </a:rPr>
              <a:t>on a number of levels through this behaviour, including in the context of online solicitation by child sexual offenders. Moreover, in many cases the pictures or videos may be spread further, first between other peers, but eventually ending up in the collections of online child sex offenders. Such cases can subsequently lead to the minors being subjected to sexual coercion and extortion by online child sex offenders for new SGEM or material involving their siblings or </a:t>
            </a:r>
            <a:r>
              <a:rPr lang="en-GB" sz="1800" b="0" i="0" u="none" strike="noStrike" baseline="0" dirty="0">
                <a:solidFill>
                  <a:srgbClr val="3D3D5F"/>
                </a:solidFill>
                <a:latin typeface="Roboto-Light"/>
              </a:rPr>
              <a:t>other friends.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a:t>
            </a:r>
          </a:p>
          <a:p>
            <a:pPr algn="l"/>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a:t>
            </a:r>
          </a:p>
          <a:p>
            <a:pPr algn="l"/>
            <a:r>
              <a:rPr lang="en-US" sz="1800" b="0" i="0" u="none" strike="noStrike" baseline="0" dirty="0">
                <a:solidFill>
                  <a:srgbClr val="F36F78"/>
                </a:solidFill>
                <a:latin typeface="Roboto-Regular"/>
              </a:rPr>
              <a:t>although there are indications this is taking place in a larger number of countries. Contact is established in a variety of ways. In some cases, first</a:t>
            </a:r>
          </a:p>
          <a:p>
            <a:pPr algn="l"/>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a:t>
            </a:r>
          </a:p>
          <a:p>
            <a:pPr algn="l"/>
            <a:r>
              <a:rPr lang="en-US" sz="1800" b="0" i="0" u="none" strike="noStrike" baseline="0" dirty="0">
                <a:solidFill>
                  <a:srgbClr val="F36F78"/>
                </a:solidFill>
                <a:latin typeface="Roboto-Regular"/>
              </a:rPr>
              <a:t>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a:t>
            </a:r>
          </a:p>
          <a:p>
            <a:pPr algn="l"/>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a:t>
            </a:r>
          </a:p>
          <a:p>
            <a:pPr algn="l"/>
            <a:r>
              <a:rPr lang="en-US" sz="1800" b="0" i="0" u="none" strike="noStrike" baseline="0" dirty="0">
                <a:solidFill>
                  <a:srgbClr val="F36F78"/>
                </a:solidFill>
                <a:latin typeface="Roboto-Regular"/>
              </a:rPr>
              <a:t>although there are indications this is taking place in a larger number of countries. Contact is established in a variety of ways. In some cases, first</a:t>
            </a:r>
          </a:p>
          <a:p>
            <a:pPr algn="l"/>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a:t>
            </a:r>
          </a:p>
          <a:p>
            <a:pPr algn="l"/>
            <a:r>
              <a:rPr lang="en-US" sz="1800" b="0" i="0" u="none" strike="noStrike" baseline="0" dirty="0">
                <a:solidFill>
                  <a:srgbClr val="F36F78"/>
                </a:solidFill>
                <a:latin typeface="Roboto-Regular"/>
              </a:rPr>
              <a:t>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F4F4F4"/>
                </a:solidFill>
                <a:latin typeface="Roboto-Light"/>
              </a:rPr>
              <a:t>One development </a:t>
            </a:r>
            <a:r>
              <a:rPr lang="en-US" sz="1800" b="0" i="0" u="none" strike="noStrike" baseline="0" dirty="0">
                <a:solidFill>
                  <a:srgbClr val="F4F4F4"/>
                </a:solidFill>
                <a:latin typeface="Roboto-Light"/>
              </a:rPr>
              <a:t>that could be of concern for online CSE is the ongoing improvements of so-called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t>
            </a:r>
            <a:r>
              <a:rPr lang="en-US" sz="1800" b="0" i="0" u="none" strike="noStrike" baseline="0" dirty="0" err="1">
                <a:solidFill>
                  <a:srgbClr val="F4F4F4"/>
                </a:solidFill>
                <a:latin typeface="Roboto-Light"/>
              </a:rPr>
              <a:t>Deepfake</a:t>
            </a:r>
            <a:r>
              <a:rPr lang="en-US" sz="1800" b="0" i="0" u="none" strike="noStrike" baseline="0" dirty="0">
                <a:solidFill>
                  <a:srgbClr val="F4F4F4"/>
                </a:solidFill>
                <a:latin typeface="Roboto-Light"/>
              </a:rPr>
              <a:t> technology is an AI based </a:t>
            </a:r>
            <a:r>
              <a:rPr lang="en-GB" sz="1800" b="0" i="0" u="none" strike="noStrike" baseline="0" dirty="0">
                <a:solidFill>
                  <a:srgbClr val="F4F4F4"/>
                </a:solidFill>
                <a:latin typeface="Roboto-Light"/>
              </a:rPr>
              <a:t>technique that places images or videos </a:t>
            </a:r>
            <a:r>
              <a:rPr lang="en-US" sz="1800" b="0" i="0" u="none" strike="noStrike" baseline="0" dirty="0">
                <a:solidFill>
                  <a:srgbClr val="F4F4F4"/>
                </a:solidFill>
                <a:latin typeface="Roboto-Light"/>
              </a:rPr>
              <a:t>over another video. It has already been used to place the faces of celebrities on existing</a:t>
            </a:r>
          </a:p>
          <a:p>
            <a:pPr algn="l"/>
            <a:r>
              <a:rPr lang="en-US" sz="1800" b="0" i="0" u="none" strike="noStrike" baseline="0" dirty="0">
                <a:solidFill>
                  <a:srgbClr val="F4F4F4"/>
                </a:solidFill>
                <a:latin typeface="Roboto-Light"/>
              </a:rPr>
              <a:t>pornographic videos. Although the technology is still relatively new, it is rapidly improving and becoming more accessible and easy to</a:t>
            </a:r>
          </a:p>
          <a:p>
            <a:pPr algn="l"/>
            <a:r>
              <a:rPr lang="en-US" sz="1800" b="0" i="0" u="none" strike="noStrike" baseline="0" dirty="0">
                <a:solidFill>
                  <a:srgbClr val="F4F4F4"/>
                </a:solidFill>
                <a:latin typeface="Roboto-Light"/>
              </a:rPr>
              <a:t>use. It may be a matter of time before the first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appear depicting online CSE, resulting in the generation of new ‘</a:t>
            </a:r>
            <a:r>
              <a:rPr lang="en-US" sz="1800" b="0" i="0" u="none" strike="noStrike" baseline="0" dirty="0" err="1">
                <a:solidFill>
                  <a:srgbClr val="F4F4F4"/>
                </a:solidFill>
                <a:latin typeface="Roboto-Light"/>
              </a:rPr>
              <a:t>personalised</a:t>
            </a:r>
            <a:r>
              <a:rPr lang="en-US" sz="1800" b="0" i="0" u="none" strike="noStrike" baseline="0" dirty="0">
                <a:solidFill>
                  <a:srgbClr val="F4F4F4"/>
                </a:solidFill>
                <a:latin typeface="Roboto-Light"/>
              </a:rPr>
              <a:t>’</a:t>
            </a:r>
          </a:p>
          <a:p>
            <a:pPr algn="l"/>
            <a:r>
              <a:rPr lang="en-US" sz="1800" b="0" i="0" u="none" strike="noStrike" baseline="0" dirty="0">
                <a:solidFill>
                  <a:srgbClr val="F4F4F4"/>
                </a:solidFill>
                <a:latin typeface="Roboto-Light"/>
              </a:rPr>
              <a:t>CSEM. This can also have serious implications for law enforcement authorities, as it might raise questions about the authenticity of</a:t>
            </a:r>
          </a:p>
          <a:p>
            <a:pPr algn="l"/>
            <a:r>
              <a:rPr lang="en-GB" sz="1800" b="0" i="0" u="none" strike="noStrike" baseline="0" dirty="0">
                <a:solidFill>
                  <a:srgbClr val="F4F4F4"/>
                </a:solidFill>
                <a:latin typeface="Roboto-Light"/>
              </a:rPr>
              <a:t>evidence and complicate investigations.</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en-US" b="0" i="0" dirty="0">
                <a:solidFill>
                  <a:srgbClr val="000000"/>
                </a:solidFill>
                <a:effectLst/>
                <a:latin typeface="Lyon"/>
              </a:rPr>
              <a:t>But the danger of that is “the technology can be used to make people believe something is real when it is not,” said Peter Singer, cybersecurity and defense-focused strategist and senior fellow at New America think tank</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a:t>
            </a:r>
            <a:r>
              <a:rPr lang="en-US" sz="1800" b="0" i="0" u="none" strike="noStrike" baseline="0" dirty="0" err="1">
                <a:solidFill>
                  <a:srgbClr val="3D3D5F"/>
                </a:solidFill>
                <a:latin typeface="Roboto-Light"/>
              </a:rPr>
              <a:t>highvalue</a:t>
            </a:r>
            <a:r>
              <a:rPr lang="en-US" sz="1800" b="0" i="0" u="none" strike="noStrike" baseline="0" dirty="0">
                <a:solidFill>
                  <a:srgbClr val="3D3D5F"/>
                </a:solidFill>
                <a:latin typeface="Roboto-Light"/>
              </a:rPr>
              <a:t>)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err="1">
                <a:solidFill>
                  <a:srgbClr val="3D3D5F"/>
                </a:solidFill>
                <a:latin typeface="Roboto-Light"/>
              </a:rPr>
              <a:t>giftcards</a:t>
            </a:r>
            <a:r>
              <a:rPr lang="en-US" sz="1800" b="0" i="0" u="none" strike="noStrike" baseline="0" dirty="0">
                <a:solidFill>
                  <a:srgbClr val="3D3D5F"/>
                </a:solidFill>
                <a:latin typeface="Roboto-Light"/>
              </a:rPr>
              <a:t>,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a:t>
            </a:r>
            <a:r>
              <a:rPr lang="en-US" sz="1800" b="0" i="0" u="none" strike="noStrike" baseline="0" dirty="0" err="1">
                <a:solidFill>
                  <a:srgbClr val="3D3D5F"/>
                </a:solidFill>
                <a:latin typeface="Roboto-Light"/>
              </a:rPr>
              <a:t>highvalue</a:t>
            </a:r>
            <a:r>
              <a:rPr lang="en-US" sz="1800" b="0" i="0" u="none" strike="noStrike" baseline="0" dirty="0">
                <a:solidFill>
                  <a:srgbClr val="3D3D5F"/>
                </a:solidFill>
                <a:latin typeface="Roboto-Light"/>
              </a:rPr>
              <a:t>)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err="1">
                <a:solidFill>
                  <a:srgbClr val="3D3D5F"/>
                </a:solidFill>
                <a:latin typeface="Roboto-Light"/>
              </a:rPr>
              <a:t>giftcards</a:t>
            </a:r>
            <a:r>
              <a:rPr lang="en-US" sz="1800" b="0" i="0" u="none" strike="noStrike" baseline="0" dirty="0">
                <a:solidFill>
                  <a:srgbClr val="3D3D5F"/>
                </a:solidFill>
                <a:latin typeface="Roboto-Light"/>
              </a:rPr>
              <a:t>,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The ongoing threat of skimming is the direct result of the fact that not all payment terminals and ATMs in Europe </a:t>
            </a:r>
            <a:r>
              <a:rPr lang="en-GB" sz="1800" b="0" i="0" u="none" strike="noStrike" baseline="0" dirty="0">
                <a:solidFill>
                  <a:srgbClr val="3D3D5F"/>
                </a:solidFill>
                <a:latin typeface="Roboto-Light"/>
              </a:rPr>
              <a:t>contain the necessary anti-skimming </a:t>
            </a:r>
            <a:r>
              <a:rPr lang="en-US" sz="1800" b="0" i="0" u="none" strike="noStrike" baseline="0" dirty="0">
                <a:solidFill>
                  <a:srgbClr val="3D3D5F"/>
                </a:solidFill>
                <a:latin typeface="Roboto-Light"/>
              </a:rPr>
              <a:t>measures. This makes the copying of magnetic-stripe track data at Point of Sales terminals and ATMs possible and still a predominant type of fraud in Europe. Subsequent usage of a cloned magnetic-stripe payment card is hardly possible in the European area since the industry has secured cards with </a:t>
            </a:r>
            <a:r>
              <a:rPr lang="en-GB" sz="1800" b="0" i="0" u="none" strike="noStrike" baseline="0" dirty="0" err="1">
                <a:solidFill>
                  <a:srgbClr val="3D3D5F"/>
                </a:solidFill>
                <a:latin typeface="Roboto-Light"/>
              </a:rPr>
              <a:t>Europay</a:t>
            </a:r>
            <a:r>
              <a:rPr lang="en-GB" sz="1800" b="0" i="0" u="none" strike="noStrike" baseline="0" dirty="0">
                <a:solidFill>
                  <a:srgbClr val="3D3D5F"/>
                </a:solidFill>
                <a:latin typeface="Roboto-Light"/>
              </a:rPr>
              <a:t>, MasterCard and Visa (EMV) </a:t>
            </a:r>
            <a:r>
              <a:rPr lang="en-US" sz="1800" b="0" i="0" u="none" strike="noStrike" baseline="0" dirty="0">
                <a:solidFill>
                  <a:srgbClr val="3D3D5F"/>
                </a:solidFill>
                <a:latin typeface="Roboto-Light"/>
              </a:rPr>
              <a:t>chip technology. On a global level, the situation is different especially with concern to countries that have yet to introduce EMV compliance. As a result, this remains a major concern for </a:t>
            </a:r>
            <a:r>
              <a:rPr lang="en-GB" sz="1800" b="0" i="0" u="none" strike="noStrike" baseline="0" dirty="0">
                <a:solidFill>
                  <a:srgbClr val="3D3D5F"/>
                </a:solidFill>
                <a:latin typeface="Roboto-Light"/>
              </a:rPr>
              <a:t>European card issuers.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Diebold are manufacturers of ATMs – their code to run the ATMs has been compromised leading to it becoming available online – and so used to commit theft/fraud</a:t>
            </a:r>
          </a:p>
          <a:p>
            <a:pPr algn="l"/>
            <a:r>
              <a:rPr lang="en-US" sz="1200" b="0" i="0" u="none" strike="noStrike" kern="1200" baseline="0" dirty="0" err="1">
                <a:solidFill>
                  <a:schemeClr val="tx1"/>
                </a:solidFill>
                <a:latin typeface="+mn-lt"/>
                <a:ea typeface="MS PGothic" pitchFamily="34" charset="-128"/>
                <a:cs typeface="ＭＳ Ｐゴシック" charset="0"/>
              </a:rPr>
              <a:t>WinPot</a:t>
            </a:r>
            <a:r>
              <a:rPr lang="en-US" sz="1200" b="0" i="0" u="none" strike="noStrike" kern="1200" baseline="0" dirty="0">
                <a:solidFill>
                  <a:schemeClr val="tx1"/>
                </a:solidFill>
                <a:latin typeface="+mn-lt"/>
                <a:ea typeface="MS PGothic" pitchFamily="34" charset="-128"/>
                <a:cs typeface="ＭＳ Ｐゴシック" charset="0"/>
              </a:rPr>
              <a:t> &amp; Cutlet Maker are two pieces of Malware designed &amp; developed to allow the illegal withdrawal of funds from ATMs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slides relate to the Dark Web. The trainer is at liberty to explain the working and the concepts of the dark web to the delegates.</a:t>
            </a:r>
          </a:p>
          <a:p>
            <a:endParaRPr lang="en-US" dirty="0"/>
          </a:p>
          <a:p>
            <a:r>
              <a:rPr lang="en-US" dirty="0"/>
              <a:t>Trying to write a script for that would be difficult without producing a near book – so the trainer’s knowledge of the dark web requires to be suitable to be able to explain the subject – which is covered in 5 slides – including cryptocurrencies – and with some reference to IOCTA.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Highlighted each year is the volatility of the dark web ecosystem. This continues to be the case, </a:t>
            </a:r>
            <a:r>
              <a:rPr lang="en-GB" sz="1800" b="0" i="0" u="none" strike="noStrike" baseline="0" dirty="0">
                <a:solidFill>
                  <a:srgbClr val="3D3D5F"/>
                </a:solidFill>
                <a:latin typeface="Roboto-Light"/>
              </a:rPr>
              <a:t>intensified by effective coordinated </a:t>
            </a:r>
            <a:r>
              <a:rPr lang="en-US" sz="1800" b="0" i="0" u="none" strike="noStrike" baseline="0" dirty="0">
                <a:solidFill>
                  <a:srgbClr val="3D3D5F"/>
                </a:solidFill>
                <a:latin typeface="Roboto-Light"/>
              </a:rPr>
              <a:t>law enforcement activity in early </a:t>
            </a:r>
            <a:r>
              <a:rPr lang="en-GB" sz="1800" b="0" i="0" u="none" strike="noStrike" baseline="0" dirty="0">
                <a:solidFill>
                  <a:srgbClr val="3D3D5F"/>
                </a:solidFill>
                <a:latin typeface="Roboto-Light"/>
              </a:rPr>
              <a:t>2019. Authorities undertook global </a:t>
            </a:r>
            <a:r>
              <a:rPr lang="en-US" sz="1800" b="0" i="0" u="none" strike="noStrike" baseline="0" dirty="0">
                <a:solidFill>
                  <a:srgbClr val="3D3D5F"/>
                </a:solidFill>
                <a:latin typeface="Roboto-Light"/>
              </a:rPr>
              <a:t>action against vendors in February, and Dream Market, arguably the largest market at that time, shut down voluntarily, after this. </a:t>
            </a:r>
          </a:p>
          <a:p>
            <a:pPr algn="l"/>
            <a:r>
              <a:rPr lang="en-US" sz="1800" b="0" i="0" u="none" strike="noStrike" baseline="0" dirty="0">
                <a:solidFill>
                  <a:srgbClr val="3D3D5F"/>
                </a:solidFill>
                <a:latin typeface="Roboto-Light"/>
              </a:rPr>
              <a:t>This was supposedly in response to a </a:t>
            </a:r>
            <a:r>
              <a:rPr lang="en-GB" sz="1800" b="0" i="0" u="none" strike="noStrike" baseline="0" dirty="0">
                <a:solidFill>
                  <a:srgbClr val="3D3D5F"/>
                </a:solidFill>
                <a:latin typeface="Roboto-Light"/>
              </a:rPr>
              <a:t>prolonged and persistent DDoS </a:t>
            </a:r>
            <a:r>
              <a:rPr lang="en-US" sz="1800" b="0" i="0" u="none" strike="noStrike" baseline="0" dirty="0">
                <a:solidFill>
                  <a:srgbClr val="3D3D5F"/>
                </a:solidFill>
                <a:latin typeface="Roboto-Light"/>
              </a:rPr>
              <a:t>attack as discussed earlier in section 4.4. Soon after law enforcement</a:t>
            </a:r>
          </a:p>
          <a:p>
            <a:pPr algn="l"/>
            <a:r>
              <a:rPr lang="en-US" sz="1800" b="0" i="0" u="none" strike="noStrike" baseline="0" dirty="0">
                <a:solidFill>
                  <a:srgbClr val="3D3D5F"/>
                </a:solidFill>
                <a:latin typeface="Roboto-Light"/>
              </a:rPr>
              <a:t>announced the shutdown of two of the remaining top dark web markets, Wall Street Market and Valhalla, followed by </a:t>
            </a:r>
            <a:r>
              <a:rPr lang="en-US" sz="1800" b="0" i="0" u="none" strike="noStrike" baseline="0" dirty="0" err="1">
                <a:solidFill>
                  <a:srgbClr val="3D3D5F"/>
                </a:solidFill>
                <a:latin typeface="Roboto-Light"/>
              </a:rPr>
              <a:t>Bestmixer</a:t>
            </a:r>
            <a:r>
              <a:rPr lang="en-US" sz="1800" b="0" i="0" u="none" strike="noStrike" baseline="0" dirty="0">
                <a:solidFill>
                  <a:srgbClr val="3D3D5F"/>
                </a:solidFill>
                <a:latin typeface="Roboto-Light"/>
              </a:rPr>
              <a:t>, the mixing and</a:t>
            </a:r>
          </a:p>
          <a:p>
            <a:pPr algn="l"/>
            <a:r>
              <a:rPr lang="en-US" sz="1800" b="0" i="0" u="none" strike="noStrike" baseline="0" dirty="0">
                <a:solidFill>
                  <a:srgbClr val="3D3D5F"/>
                </a:solidFill>
                <a:latin typeface="Roboto-Light"/>
              </a:rPr>
              <a:t>tumbling service hosted in part on </a:t>
            </a:r>
            <a:r>
              <a:rPr lang="en-GB" sz="1800" b="0" i="0" u="none" strike="noStrike" baseline="0" dirty="0">
                <a:solidFill>
                  <a:srgbClr val="3D3D5F"/>
                </a:solidFill>
                <a:latin typeface="Roboto-Light"/>
              </a:rPr>
              <a:t>the dark web</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While privacy is a much-desired feature in the virtual world, it brings with it the perils of a large criminal element. Cryptocurrency operators have to fend off numerous hacking attempts by malicious participants. Law enforcement agencies and regulators are also more likely to investigate people with large transactions. Though Bitcoin remains the most popular choice, it is </a:t>
            </a:r>
            <a:r>
              <a:rPr lang="en-US" b="0" i="0" u="sng" dirty="0">
                <a:solidFill>
                  <a:srgbClr val="2C40D0"/>
                </a:solidFill>
                <a:effectLst/>
                <a:latin typeface="SourceSansPro"/>
                <a:hlinkClick r:id="rId3"/>
              </a:rPr>
              <a:t>constantly being targeted</a:t>
            </a:r>
            <a:r>
              <a:rPr lang="en-US" b="0" i="0" dirty="0">
                <a:solidFill>
                  <a:srgbClr val="111111"/>
                </a:solidFill>
                <a:effectLst/>
                <a:latin typeface="SourceSansPro"/>
              </a:rPr>
              <a:t> by government agencies. They have become quite good at tracing Bitcoin transactions, creating a strong incentive to switch to more private cryptocurrencies.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Market places are constantly being targeted by law enforcement where they seek to remove them and arrest/prosecute the people running them.</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The Silk Road was the first of these black markets that came to international prominence – started in 2011 and closed 2 years later (2013) by the FBI. The site was best known for dealing drugs. Was started by Ross Ulbricht – Dread Pirate Roberts. Ulbricht was sentenced to life imprisonment without the possibility of parole.</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202122"/>
                </a:solidFill>
                <a:effectLst/>
                <a:latin typeface="Arial" panose="020B0604020202020204" pitchFamily="34" charset="0"/>
              </a:rPr>
              <a:t>While in operation, Silk Road was used by thousands of drug dealers and other unlawful vendors to distribute hundreds of kilograms of illegal drugs and other unlawful goods and services to well over 100,000 buyers, and to launder hundreds of millions of dollars deriving from these unlawful transactions</a:t>
            </a:r>
            <a:r>
              <a:rPr lang="en-US" sz="1200" b="0" i="0" u="none" strike="noStrike" kern="1200" baseline="0" dirty="0">
                <a:solidFill>
                  <a:schemeClr val="tx1"/>
                </a:solidFill>
                <a:effectLst/>
                <a:latin typeface="+mn-lt"/>
                <a:ea typeface="MS PGothic" pitchFamily="34" charset="-128"/>
              </a:rPr>
              <a:t>.</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Silk Road 2 &amp; Silk Road 3 have both existed and then either been shut down or shut down through loss of funds. Many markets shut down voluntarily – most especially if they become aware of the potential of law enforcement activity in their area.</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The right picture is a recent report of action against market places.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dirty="0"/>
              <a:t>(</a:t>
            </a:r>
            <a:r>
              <a:rPr lang="en-US" altLang="en-US" i="1" dirty="0"/>
              <a:t>Hilbert, M. (2015). Digital Technology and Social Change</a:t>
            </a:r>
            <a:r>
              <a:rPr lang="sr-Cyrl-RS" altLang="en-US" i="1" dirty="0"/>
              <a:t>, </a:t>
            </a:r>
            <a:r>
              <a:rPr lang="en-US" altLang="en-US" i="1" dirty="0"/>
              <a:t>Beniger, James R. (1986). The Control Revolution: Technological and Economic Origins of the Information Society</a:t>
            </a:r>
            <a:r>
              <a:rPr lang="sr-Cyrl-RS" altLang="en-US" dirty="0"/>
              <a:t>).</a:t>
            </a:r>
            <a:endParaRPr lang="hr-H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1241573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Faced with the loss of its state-building project and increasingly hostile attitudes towards its online propaganda machine, IS continues to reconfigure its tactics to remain relevant online. In spite of </a:t>
            </a:r>
            <a:r>
              <a:rPr lang="en-GB" sz="1800" b="0" i="0" u="none" strike="noStrike" baseline="0" dirty="0">
                <a:solidFill>
                  <a:srgbClr val="3D3D5F"/>
                </a:solidFill>
                <a:latin typeface="Roboto-Light"/>
              </a:rPr>
              <a:t>intensified takedown campaigns in </a:t>
            </a:r>
            <a:r>
              <a:rPr lang="en-US" sz="1800" b="0" i="0" u="none" strike="noStrike" baseline="0" dirty="0">
                <a:solidFill>
                  <a:srgbClr val="3D3D5F"/>
                </a:solidFill>
                <a:latin typeface="Roboto-Light"/>
              </a:rPr>
              <a:t>2018 by law enforcement and social</a:t>
            </a:r>
          </a:p>
          <a:p>
            <a:pPr algn="l"/>
            <a:r>
              <a:rPr lang="en-GB" sz="1800" b="0" i="0" u="none" strike="noStrike" baseline="0" dirty="0">
                <a:solidFill>
                  <a:srgbClr val="3D3D5F"/>
                </a:solidFill>
                <a:latin typeface="Roboto-Light"/>
              </a:rPr>
              <a:t>media platforms — including Telegram </a:t>
            </a:r>
            <a:r>
              <a:rPr lang="en-US" sz="1800" b="0" i="0" u="none" strike="noStrike" baseline="0" dirty="0">
                <a:solidFill>
                  <a:srgbClr val="3D3D5F"/>
                </a:solidFill>
                <a:latin typeface="Roboto-Light"/>
              </a:rPr>
              <a:t>— the group still boasts a highly diversified online infrastructure for the dissemination of its propaganda and persists in publishing on a wide array of media and file-sharing sites, especially smaller platforms with reduced capacity </a:t>
            </a:r>
            <a:r>
              <a:rPr lang="en-GB" sz="1800" b="0" i="0" u="none" strike="noStrike" baseline="0" dirty="0">
                <a:solidFill>
                  <a:srgbClr val="3D3D5F"/>
                </a:solidFill>
                <a:latin typeface="Roboto-Light"/>
              </a:rPr>
              <a:t>for disruptive actions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Pro-IS media outlets, including the </a:t>
            </a:r>
            <a:r>
              <a:rPr lang="en-GB" sz="1800" b="0" i="1" u="none" strike="noStrike" baseline="0" dirty="0">
                <a:solidFill>
                  <a:srgbClr val="3D3D5F"/>
                </a:solidFill>
                <a:latin typeface="Roboto-LightItalic"/>
              </a:rPr>
              <a:t>al-</a:t>
            </a:r>
            <a:r>
              <a:rPr lang="en-GB" sz="1800" b="0" i="1" u="none" strike="noStrike" baseline="0" dirty="0" err="1">
                <a:solidFill>
                  <a:srgbClr val="3D3D5F"/>
                </a:solidFill>
                <a:latin typeface="Roboto-LightItalic"/>
              </a:rPr>
              <a:t>Saqri</a:t>
            </a:r>
            <a:r>
              <a:rPr lang="en-GB" sz="1800" b="0" i="1" u="none" strike="noStrike" baseline="0" dirty="0">
                <a:solidFill>
                  <a:srgbClr val="3D3D5F"/>
                </a:solidFill>
                <a:latin typeface="Roboto-LightItalic"/>
              </a:rPr>
              <a:t> Corporation for Military Sciences, Horizons Electronic Foundation </a:t>
            </a:r>
            <a:r>
              <a:rPr lang="en-US" sz="1800" b="0" i="0" u="none" strike="noStrike" baseline="0" dirty="0">
                <a:solidFill>
                  <a:srgbClr val="3D3D5F"/>
                </a:solidFill>
                <a:latin typeface="Roboto-Light"/>
              </a:rPr>
              <a:t>and the </a:t>
            </a:r>
            <a:r>
              <a:rPr lang="en-US" sz="1800" b="0" i="1" u="none" strike="noStrike" baseline="0" dirty="0">
                <a:solidFill>
                  <a:srgbClr val="3D3D5F"/>
                </a:solidFill>
                <a:latin typeface="Roboto-LightItalic"/>
              </a:rPr>
              <a:t>United Cyber Caliphate </a:t>
            </a:r>
            <a:r>
              <a:rPr lang="en-US" sz="1800" b="0" i="0" u="none" strike="noStrike" baseline="0" dirty="0">
                <a:solidFill>
                  <a:srgbClr val="3D3D5F"/>
                </a:solidFill>
                <a:latin typeface="Roboto-Light"/>
              </a:rPr>
              <a:t>became</a:t>
            </a:r>
          </a:p>
          <a:p>
            <a:pPr algn="l"/>
            <a:r>
              <a:rPr lang="en-US" sz="1800" b="0" i="0" u="none" strike="noStrike" baseline="0" dirty="0">
                <a:solidFill>
                  <a:srgbClr val="3D3D5F"/>
                </a:solidFill>
                <a:latin typeface="Roboto-Light"/>
              </a:rPr>
              <a:t>more prolific in providing guidelines on cyber and operational security. The </a:t>
            </a:r>
            <a:r>
              <a:rPr lang="en-GB" sz="1800" b="0" i="0" u="none" strike="noStrike" baseline="0" dirty="0">
                <a:solidFill>
                  <a:srgbClr val="3D3D5F"/>
                </a:solidFill>
                <a:latin typeface="Roboto-Light"/>
              </a:rPr>
              <a:t>instructions ranged from suggesting secure browsers and privacy-oriented </a:t>
            </a:r>
            <a:r>
              <a:rPr lang="en-US" sz="1800" b="0" i="0" u="none" strike="noStrike" baseline="0" dirty="0">
                <a:solidFill>
                  <a:srgbClr val="3D3D5F"/>
                </a:solidFill>
                <a:latin typeface="Roboto-Light"/>
              </a:rPr>
              <a:t>applications to promoting the use of the Tor browser and decentralized </a:t>
            </a:r>
            <a:r>
              <a:rPr lang="en-GB" sz="1800" b="0" i="0" u="none" strike="noStrike" baseline="0" dirty="0">
                <a:solidFill>
                  <a:srgbClr val="3D3D5F"/>
                </a:solidFill>
                <a:latin typeface="Roboto-Light"/>
              </a:rPr>
              <a:t>platforms. These unofficial but increasingly specialised media</a:t>
            </a:r>
          </a:p>
          <a:p>
            <a:pPr algn="l"/>
            <a:r>
              <a:rPr lang="en-US" sz="1800" b="0" i="0" u="none" strike="noStrike" baseline="0" dirty="0">
                <a:solidFill>
                  <a:srgbClr val="3D3D5F"/>
                </a:solidFill>
                <a:latin typeface="Roboto-Light"/>
              </a:rPr>
              <a:t>outlets also provided advice on how </a:t>
            </a:r>
            <a:r>
              <a:rPr lang="en-GB" sz="1800" b="0" i="0" u="none" strike="noStrike" baseline="0" dirty="0">
                <a:solidFill>
                  <a:srgbClr val="3D3D5F"/>
                </a:solidFill>
                <a:latin typeface="Roboto-Light"/>
              </a:rPr>
              <a:t>to circumvent account suspension, with suggestions including using </a:t>
            </a:r>
            <a:r>
              <a:rPr lang="en-US" sz="1800" b="0" i="0" u="none" strike="noStrike" baseline="0" dirty="0">
                <a:solidFill>
                  <a:srgbClr val="3D3D5F"/>
                </a:solidFill>
                <a:latin typeface="Roboto-Light"/>
              </a:rPr>
              <a:t>channel names and profile pictures</a:t>
            </a:r>
          </a:p>
          <a:p>
            <a:pPr algn="l"/>
            <a:r>
              <a:rPr lang="en-US" sz="1800" b="0" i="0" u="none" strike="noStrike" baseline="0" dirty="0">
                <a:solidFill>
                  <a:srgbClr val="3D3D5F"/>
                </a:solidFill>
                <a:latin typeface="Roboto-Light"/>
              </a:rPr>
              <a:t>that cannot be associated with IS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One of the most recent, high profile incidents was the Christchurch attacks – where much was played out on the internet</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en-US" sz="1200" b="0" i="0" u="none" strike="noStrike" kern="1200" baseline="0" dirty="0">
                <a:solidFill>
                  <a:srgbClr val="111111"/>
                </a:solidFill>
                <a:effectLst/>
                <a:latin typeface="SourceSansPro"/>
                <a:ea typeface="MS PGothic" pitchFamily="34" charset="-128"/>
                <a:cs typeface="ＭＳ Ｐゴシック" charset="0"/>
              </a:rPr>
              <a:t>Whilst this was an effort to advertise the action, many terrorist organisations will use technology to hide &amp; encrypt their messages to their followers and militants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IOCTA 2019</a:t>
            </a:r>
          </a:p>
          <a:p>
            <a:pPr algn="l"/>
            <a:r>
              <a:rPr lang="en-US" sz="1800" b="0" i="0" u="none" strike="noStrike" baseline="0" dirty="0">
                <a:solidFill>
                  <a:srgbClr val="3B4E61"/>
                </a:solidFill>
                <a:latin typeface="RobotoMono-Regular"/>
              </a:rPr>
              <a:t>Cross-cutting crime factors are those which impact, facilitate or otherwise contribute to multiple crime areas but are not </a:t>
            </a:r>
            <a:r>
              <a:rPr lang="en-GB" sz="1800" b="0" i="0" u="none" strike="noStrike" baseline="0" dirty="0">
                <a:solidFill>
                  <a:srgbClr val="3B4E61"/>
                </a:solidFill>
                <a:latin typeface="RobotoMono-Regular"/>
              </a:rPr>
              <a:t>necessarily inherently criminal themselves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Perpetrators </a:t>
            </a:r>
            <a:r>
              <a:rPr lang="en-US" sz="1800" b="0" i="0" u="none" strike="noStrike" baseline="0" dirty="0">
                <a:solidFill>
                  <a:srgbClr val="3D3D5F"/>
                </a:solidFill>
                <a:latin typeface="Roboto-Light"/>
              </a:rPr>
              <a:t>primarily used phishing to gather </a:t>
            </a:r>
            <a:r>
              <a:rPr lang="en-GB" sz="1800" b="0" i="0" u="none" strike="noStrike" baseline="0" dirty="0">
                <a:solidFill>
                  <a:srgbClr val="3D3D5F"/>
                </a:solidFill>
                <a:latin typeface="Roboto-Light"/>
              </a:rPr>
              <a:t>personal banking credentials, </a:t>
            </a:r>
            <a:r>
              <a:rPr lang="en-US" sz="1800" b="0" i="0" u="none" strike="noStrike" baseline="0" dirty="0">
                <a:solidFill>
                  <a:srgbClr val="3D3D5F"/>
                </a:solidFill>
                <a:latin typeface="Roboto-Light"/>
              </a:rPr>
              <a:t>payment card data, or other login credentials. Criminals either sell such data on underground markets, or use it directly to commit fraud.</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Money mules used to support all aspects of financial and cybercrime. Relates to </a:t>
            </a:r>
            <a:r>
              <a:rPr lang="en-US" sz="1200" b="0" i="0" u="none" strike="noStrike" kern="1200" baseline="0" dirty="0" err="1">
                <a:solidFill>
                  <a:schemeClr val="tx1"/>
                </a:solidFill>
                <a:latin typeface="+mn-lt"/>
                <a:ea typeface="MS PGothic" pitchFamily="34" charset="-128"/>
                <a:cs typeface="ＭＳ Ｐゴシック" charset="0"/>
              </a:rPr>
              <a:t>cybercime</a:t>
            </a:r>
            <a:r>
              <a:rPr lang="en-US" sz="1200" b="0" i="0" u="none" strike="noStrike" kern="1200" baseline="0" dirty="0">
                <a:solidFill>
                  <a:schemeClr val="tx1"/>
                </a:solidFill>
                <a:latin typeface="+mn-lt"/>
                <a:ea typeface="MS PGothic" pitchFamily="34" charset="-128"/>
                <a:cs typeface="ＭＳ Ｐゴシック" charset="0"/>
              </a:rPr>
              <a:t> &amp; non-cash payment fraud. People paid to move the illegal funds and ‘clean’ them into the normal currency systems</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Cryptocurrency – mentioned previously in this section but included for completeness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23800993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SPAM is a largely expanded problem. It consists in the diffusion of unsolicited email messages sent out in millions. Those who receive these messages cannot avoid that. Sometimes, the messages just have marketing purposes. But they are often vectors for malware to infect computers.</a:t>
            </a:r>
            <a:endParaRPr lang="hr-HR" altLang="en-US" dirty="0"/>
          </a:p>
          <a:p>
            <a:r>
              <a:rPr lang="en-GB" altLang="en-US" dirty="0"/>
              <a:t> </a:t>
            </a:r>
            <a:endParaRPr lang="hr-HR" altLang="en-US" dirty="0"/>
          </a:p>
          <a:p>
            <a:r>
              <a:rPr lang="en-GB" altLang="en-US" dirty="0"/>
              <a:t>Normally, the sender is someone that the victim does not know and to whom did not ask nor authorise to send messages.</a:t>
            </a:r>
          </a:p>
          <a:p>
            <a:endParaRPr lang="en-GB" altLang="en-US" dirty="0"/>
          </a:p>
          <a:p>
            <a:r>
              <a:rPr lang="en-GB" altLang="en-US" dirty="0"/>
              <a:t>Cybercrime Convention Committee (T-CY) issued Guidance Note no. 8 on SPAM: https://rm.coe.int/CoERMPublicCommonSearchServices/DisplayDCTMContent?documentId=09000016802e7268</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102</a:t>
            </a:fld>
            <a:endParaRPr lang="en-US" altLang="en-US"/>
          </a:p>
        </p:txBody>
      </p:sp>
    </p:spTree>
    <p:extLst>
      <p:ext uri="{BB962C8B-B14F-4D97-AF65-F5344CB8AC3E}">
        <p14:creationId xmlns:p14="http://schemas.microsoft.com/office/powerpoint/2010/main" val="39466424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dirty="0"/>
          </a:p>
          <a:p>
            <a:r>
              <a:rPr lang="hr-HR" altLang="en-US" dirty="0"/>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13706673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dirty="0"/>
          </a:p>
          <a:p>
            <a:r>
              <a:rPr lang="hr-HR" altLang="en-US" dirty="0"/>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3658271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27/09/2020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27/09/2020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27/09/2020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27/09/2020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27/09/2020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27/09/2020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27/09/2020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27/09/2020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27/09/2020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27/09/2020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27/09/2020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27/09/2020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5.png"/></Relationships>
</file>

<file path=ppt/slides/_rels/slide10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5.png"/><Relationship Id="rId9" Type="http://schemas.openxmlformats.org/officeDocument/2006/relationships/image" Target="../media/image84.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2.tiff"/></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5.tiff"/></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6.tiff"/></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08.tif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0.tiff"/></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13.tiff"/><Relationship Id="rId4" Type="http://schemas.openxmlformats.org/officeDocument/2006/relationships/image" Target="../media/image112.tiff"/></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4.tiff"/></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5.tiff"/></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17.tiff"/><Relationship Id="rId4" Type="http://schemas.openxmlformats.org/officeDocument/2006/relationships/image" Target="../media/image116.tiff"/></Relationships>
</file>

<file path=ppt/slides/_rels/slide13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7.jpe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3.pn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2.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9.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2.jpe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Session 1.5</a:t>
            </a:r>
          </a:p>
          <a:p>
            <a:pPr algn="ctr" eaLnBrk="1" hangingPunct="1">
              <a:spcBef>
                <a:spcPct val="0"/>
              </a:spcBef>
              <a:buFontTx/>
              <a:buNone/>
            </a:pPr>
            <a:r>
              <a:rPr lang="en-GB" altLang="en-US" sz="3600" b="1" dirty="0">
                <a:latin typeface="Verdana" panose="020B0604030504040204" pitchFamily="34" charset="0"/>
              </a:rPr>
              <a:t>Cybercrime Basics</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Information Society</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US" altLang="en-US" dirty="0"/>
              <a:t>Changing the world?</a:t>
            </a:r>
          </a:p>
          <a:p>
            <a:pPr lvl="1" eaLnBrk="1" hangingPunct="1"/>
            <a:r>
              <a:rPr lang="en-US" altLang="en-US" dirty="0"/>
              <a:t>Economy, education, health, welfare, warfare, government &amp; democracy</a:t>
            </a:r>
          </a:p>
          <a:p>
            <a:pPr marL="0" indent="0" eaLnBrk="1" hangingPunct="1">
              <a:buNone/>
            </a:pPr>
            <a:r>
              <a:rPr lang="en-US" altLang="en-US" dirty="0"/>
              <a:t>Changing people’s lives</a:t>
            </a:r>
          </a:p>
          <a:p>
            <a:pPr marL="0" indent="0" eaLnBrk="1" hangingPunct="1">
              <a:buNone/>
            </a:pPr>
            <a:r>
              <a:rPr lang="en-US" altLang="en-US" dirty="0"/>
              <a:t>Creating the ‘digital citizen’</a:t>
            </a:r>
          </a:p>
          <a:p>
            <a:pPr lvl="1" eaLnBrk="1" hangingPunct="1"/>
            <a:r>
              <a:rPr lang="en-GB" altLang="sr-Latn-RS" dirty="0"/>
              <a:t>workplace</a:t>
            </a:r>
          </a:p>
          <a:p>
            <a:pPr lvl="1" eaLnBrk="1" hangingPunct="1"/>
            <a:r>
              <a:rPr lang="en-GB" altLang="sr-Latn-RS" dirty="0"/>
              <a:t>home </a:t>
            </a:r>
          </a:p>
          <a:p>
            <a:pPr lvl="1" eaLnBrk="1" hangingPunct="1"/>
            <a:r>
              <a:rPr lang="en-GB" altLang="sr-Latn-RS" dirty="0"/>
              <a:t>most of their leisure moments</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227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9D33C-4A8E-4552-8162-49F5A76E76FA}"/>
              </a:ext>
            </a:extLst>
          </p:cNvPr>
          <p:cNvSpPr>
            <a:spLocks noGrp="1"/>
          </p:cNvSpPr>
          <p:nvPr>
            <p:ph type="title"/>
          </p:nvPr>
        </p:nvSpPr>
        <p:spPr/>
        <p:txBody>
          <a:bodyPr/>
          <a:lstStyle/>
          <a:p>
            <a:r>
              <a:rPr lang="en-US" dirty="0"/>
              <a:t>Moved &amp; saved for reference</a:t>
            </a:r>
            <a:endParaRPr lang="en-GB" dirty="0"/>
          </a:p>
        </p:txBody>
      </p:sp>
      <p:sp>
        <p:nvSpPr>
          <p:cNvPr id="3" name="Text Placeholder 2">
            <a:extLst>
              <a:ext uri="{FF2B5EF4-FFF2-40B4-BE49-F238E27FC236}">
                <a16:creationId xmlns:a16="http://schemas.microsoft.com/office/drawing/2014/main" id="{AE8E0ED3-4745-4810-948D-46E81F068D8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43405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Spam</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n-GB" altLang="sr-Latn-RS" dirty="0"/>
              <a:t>Unsolicited e-mail messages sent out in millions</a:t>
            </a:r>
          </a:p>
          <a:p>
            <a:pPr lvl="1"/>
            <a:r>
              <a:rPr lang="en-GB" altLang="sr-Latn-RS" sz="2400" dirty="0"/>
              <a:t>Often called Junk</a:t>
            </a:r>
          </a:p>
          <a:p>
            <a:pPr lvl="1"/>
            <a:r>
              <a:rPr lang="en-GB" altLang="sr-Latn-RS" sz="2400" dirty="0"/>
              <a:t>Can be used for marketing</a:t>
            </a:r>
          </a:p>
          <a:p>
            <a:pPr lvl="1"/>
            <a:r>
              <a:rPr lang="en-GB" altLang="sr-Latn-RS" sz="2400" dirty="0"/>
              <a:t>Often hide malware</a:t>
            </a:r>
          </a:p>
          <a:p>
            <a:pPr lvl="2"/>
            <a:r>
              <a:rPr lang="en-GB" altLang="sr-Latn-RS" sz="2000" dirty="0"/>
              <a:t>Likely in attachments</a:t>
            </a:r>
          </a:p>
          <a:p>
            <a:pPr lvl="1"/>
            <a:r>
              <a:rPr lang="en-GB" altLang="sr-Latn-RS" sz="2400" dirty="0"/>
              <a:t>Normally sender not known</a:t>
            </a:r>
          </a:p>
          <a:p>
            <a:pPr marL="0" indent="0">
              <a:buNone/>
            </a:pPr>
            <a:endParaRPr lang="en-GB" altLang="sr-Latn-RS" dirty="0"/>
          </a:p>
        </p:txBody>
      </p:sp>
      <p:grpSp>
        <p:nvGrpSpPr>
          <p:cNvPr id="7" name="Group 6">
            <a:extLst>
              <a:ext uri="{FF2B5EF4-FFF2-40B4-BE49-F238E27FC236}">
                <a16:creationId xmlns:a16="http://schemas.microsoft.com/office/drawing/2014/main" id="{C8250FE4-0F1F-4A01-BEC1-6D36CB15DDC5}"/>
              </a:ext>
            </a:extLst>
          </p:cNvPr>
          <p:cNvGrpSpPr/>
          <p:nvPr/>
        </p:nvGrpSpPr>
        <p:grpSpPr>
          <a:xfrm>
            <a:off x="4769503" y="2276872"/>
            <a:ext cx="4122977" cy="3678191"/>
            <a:chOff x="4769503" y="2276872"/>
            <a:chExt cx="4122977" cy="3678191"/>
          </a:xfrm>
        </p:grpSpPr>
        <p:pic>
          <p:nvPicPr>
            <p:cNvPr id="5" name="Picture 4">
              <a:extLst>
                <a:ext uri="{FF2B5EF4-FFF2-40B4-BE49-F238E27FC236}">
                  <a16:creationId xmlns:a16="http://schemas.microsoft.com/office/drawing/2014/main" id="{3F62D3D5-327B-4698-9397-EA2433BF83C8}"/>
                </a:ext>
              </a:extLst>
            </p:cNvPr>
            <p:cNvPicPr>
              <a:picLocks noChangeAspect="1"/>
            </p:cNvPicPr>
            <p:nvPr/>
          </p:nvPicPr>
          <p:blipFill>
            <a:blip r:embed="rId4"/>
            <a:stretch>
              <a:fillRect/>
            </a:stretch>
          </p:blipFill>
          <p:spPr>
            <a:xfrm>
              <a:off x="4769503" y="2276872"/>
              <a:ext cx="4122977" cy="3678191"/>
            </a:xfrm>
            <a:prstGeom prst="rect">
              <a:avLst/>
            </a:prstGeom>
            <a:ln>
              <a:solidFill>
                <a:schemeClr val="accent1"/>
              </a:solidFill>
            </a:ln>
          </p:spPr>
        </p:pic>
        <p:sp>
          <p:nvSpPr>
            <p:cNvPr id="6" name="Rectangle 5">
              <a:extLst>
                <a:ext uri="{FF2B5EF4-FFF2-40B4-BE49-F238E27FC236}">
                  <a16:creationId xmlns:a16="http://schemas.microsoft.com/office/drawing/2014/main" id="{660F23E6-D759-437E-A629-254C6E331F22}"/>
                </a:ext>
              </a:extLst>
            </p:cNvPr>
            <p:cNvSpPr/>
            <p:nvPr/>
          </p:nvSpPr>
          <p:spPr>
            <a:xfrm>
              <a:off x="5904592" y="3789040"/>
              <a:ext cx="64807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505892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57150" indent="0">
              <a:buNone/>
            </a:pPr>
            <a:r>
              <a:rPr lang="en-US" altLang="en-US" dirty="0"/>
              <a:t>Attempt to obtain sensitive information through a response</a:t>
            </a:r>
          </a:p>
          <a:p>
            <a:pPr lvl="2"/>
            <a:r>
              <a:rPr lang="en-US" altLang="en-US" dirty="0"/>
              <a:t>usernames, passwords and credit card details </a:t>
            </a:r>
          </a:p>
          <a:p>
            <a:pPr lvl="2"/>
            <a:r>
              <a:rPr lang="en-US" altLang="en-US" dirty="0"/>
              <a:t>(and, indirectly, money)</a:t>
            </a:r>
          </a:p>
          <a:p>
            <a:pPr lvl="1"/>
            <a:r>
              <a:rPr lang="en-US" altLang="en-US" dirty="0"/>
              <a:t>Often for malicious reasons, by disguising as a trustworthy entity in an electronic communication</a:t>
            </a:r>
          </a:p>
          <a:p>
            <a:pPr lvl="2"/>
            <a:r>
              <a:rPr lang="en-US" altLang="en-US" dirty="0"/>
              <a:t>social web sites, auction sites, banks, online payment processors, utility companies, courier companies, government departments or IT administrators</a:t>
            </a:r>
          </a:p>
          <a:p>
            <a:pPr lvl="2"/>
            <a:r>
              <a:rPr lang="en-US" altLang="en-US" dirty="0"/>
              <a:t>Links to websites containing malware</a:t>
            </a:r>
          </a:p>
          <a:p>
            <a:pPr lvl="2"/>
            <a:r>
              <a:rPr lang="en-US" altLang="en-US" dirty="0"/>
              <a:t>Bad grammar &amp; spelling often give them away</a:t>
            </a:r>
          </a:p>
        </p:txBody>
      </p:sp>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464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a:extLst>
              <a:ext uri="{FF2B5EF4-FFF2-40B4-BE49-F238E27FC236}">
                <a16:creationId xmlns:a16="http://schemas.microsoft.com/office/drawing/2014/main" id="{F6D9EA34-F57B-43A3-B385-2291BF6A6C96}"/>
              </a:ext>
            </a:extLst>
          </p:cNvPr>
          <p:cNvGrpSpPr/>
          <p:nvPr/>
        </p:nvGrpSpPr>
        <p:grpSpPr>
          <a:xfrm>
            <a:off x="235167" y="1242507"/>
            <a:ext cx="2464625" cy="5183335"/>
            <a:chOff x="235167" y="1242507"/>
            <a:chExt cx="2464625" cy="5183335"/>
          </a:xfrm>
        </p:grpSpPr>
        <p:pic>
          <p:nvPicPr>
            <p:cNvPr id="4" name="Picture 3">
              <a:extLst>
                <a:ext uri="{FF2B5EF4-FFF2-40B4-BE49-F238E27FC236}">
                  <a16:creationId xmlns:a16="http://schemas.microsoft.com/office/drawing/2014/main" id="{796B0A7B-BBFE-4652-AB80-29AE2C215B65}"/>
                </a:ext>
              </a:extLst>
            </p:cNvPr>
            <p:cNvPicPr>
              <a:picLocks noChangeAspect="1"/>
            </p:cNvPicPr>
            <p:nvPr/>
          </p:nvPicPr>
          <p:blipFill>
            <a:blip r:embed="rId4"/>
            <a:stretch>
              <a:fillRect/>
            </a:stretch>
          </p:blipFill>
          <p:spPr>
            <a:xfrm>
              <a:off x="235167" y="1242507"/>
              <a:ext cx="2464625" cy="5183335"/>
            </a:xfrm>
            <a:prstGeom prst="rect">
              <a:avLst/>
            </a:prstGeom>
            <a:ln>
              <a:solidFill>
                <a:srgbClr val="0070C0"/>
              </a:solidFill>
            </a:ln>
          </p:spPr>
        </p:pic>
        <p:sp>
          <p:nvSpPr>
            <p:cNvPr id="6" name="Rectangle 5">
              <a:extLst>
                <a:ext uri="{FF2B5EF4-FFF2-40B4-BE49-F238E27FC236}">
                  <a16:creationId xmlns:a16="http://schemas.microsoft.com/office/drawing/2014/main" id="{BB0FD525-DCB5-4430-A1DD-0F8F8C1C1FDA}"/>
                </a:ext>
              </a:extLst>
            </p:cNvPr>
            <p:cNvSpPr/>
            <p:nvPr/>
          </p:nvSpPr>
          <p:spPr>
            <a:xfrm>
              <a:off x="804560" y="1628800"/>
              <a:ext cx="959127"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a:extLst>
              <a:ext uri="{FF2B5EF4-FFF2-40B4-BE49-F238E27FC236}">
                <a16:creationId xmlns:a16="http://schemas.microsoft.com/office/drawing/2014/main" id="{93CCE083-07AA-4C67-B35A-8FEFC70FFDBC}"/>
              </a:ext>
            </a:extLst>
          </p:cNvPr>
          <p:cNvPicPr>
            <a:picLocks noChangeAspect="1"/>
          </p:cNvPicPr>
          <p:nvPr/>
        </p:nvPicPr>
        <p:blipFill>
          <a:blip r:embed="rId5"/>
          <a:stretch>
            <a:fillRect/>
          </a:stretch>
        </p:blipFill>
        <p:spPr>
          <a:xfrm>
            <a:off x="1619672" y="1242507"/>
            <a:ext cx="4849221" cy="4228579"/>
          </a:xfrm>
          <a:prstGeom prst="rect">
            <a:avLst/>
          </a:prstGeom>
          <a:ln>
            <a:solidFill>
              <a:schemeClr val="accent5">
                <a:lumMod val="75000"/>
              </a:schemeClr>
            </a:solidFill>
          </a:ln>
        </p:spPr>
      </p:pic>
      <p:pic>
        <p:nvPicPr>
          <p:cNvPr id="3" name="Picture 4">
            <a:extLst>
              <a:ext uri="{FF2B5EF4-FFF2-40B4-BE49-F238E27FC236}">
                <a16:creationId xmlns:a16="http://schemas.microsoft.com/office/drawing/2014/main" id="{8A61148F-183B-443D-8230-A8CD836FBE3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1567409"/>
            <a:ext cx="4234011" cy="409121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E08B5A3-E603-418F-99F7-FD313750CC7E}"/>
              </a:ext>
            </a:extLst>
          </p:cNvPr>
          <p:cNvSpPr txBox="1"/>
          <p:nvPr/>
        </p:nvSpPr>
        <p:spPr>
          <a:xfrm>
            <a:off x="2987824" y="4808025"/>
            <a:ext cx="5862288" cy="1631216"/>
          </a:xfrm>
          <a:prstGeom prst="rect">
            <a:avLst/>
          </a:prstGeom>
          <a:solidFill>
            <a:srgbClr val="F08A34"/>
          </a:solidFill>
        </p:spPr>
        <p:txBody>
          <a:bodyPr wrap="square" rtlCol="0">
            <a:spAutoFit/>
          </a:bodyPr>
          <a:lstStyle/>
          <a:p>
            <a:r>
              <a:rPr lang="en-GB" sz="2000" dirty="0">
                <a:solidFill>
                  <a:schemeClr val="bg1"/>
                </a:solidFill>
                <a:latin typeface="+mj-lt"/>
              </a:rPr>
              <a:t>Emails trying to get people to click the embedded links</a:t>
            </a:r>
          </a:p>
          <a:p>
            <a:pPr marL="342900" indent="-342900">
              <a:buFont typeface="Arial" panose="020B0604020202020204" pitchFamily="34" charset="0"/>
              <a:buChar char="•"/>
            </a:pPr>
            <a:r>
              <a:rPr lang="en-GB" sz="2000" dirty="0">
                <a:solidFill>
                  <a:schemeClr val="bg1"/>
                </a:solidFill>
                <a:latin typeface="+mj-lt"/>
              </a:rPr>
              <a:t>Consider the grammar &amp; spelling?</a:t>
            </a:r>
          </a:p>
          <a:p>
            <a:pPr marL="342900" indent="-342900">
              <a:buFont typeface="Arial" panose="020B0604020202020204" pitchFamily="34" charset="0"/>
              <a:buChar char="•"/>
            </a:pPr>
            <a:r>
              <a:rPr lang="en-GB" sz="2000" dirty="0">
                <a:solidFill>
                  <a:schemeClr val="bg1"/>
                </a:solidFill>
                <a:latin typeface="+mj-lt"/>
              </a:rPr>
              <a:t>How many utility companies start their communication with the word ‘Hello’</a:t>
            </a:r>
          </a:p>
          <a:p>
            <a:pPr marL="342900" indent="-342900">
              <a:buFont typeface="Arial" panose="020B0604020202020204" pitchFamily="34" charset="0"/>
              <a:buChar char="•"/>
            </a:pPr>
            <a:r>
              <a:rPr lang="en-GB" sz="2000" dirty="0">
                <a:solidFill>
                  <a:schemeClr val="bg1"/>
                </a:solidFill>
                <a:latin typeface="+mj-lt"/>
              </a:rPr>
              <a:t>Hover over the link to see where you will be taken</a:t>
            </a:r>
          </a:p>
        </p:txBody>
      </p:sp>
      <p:sp>
        <p:nvSpPr>
          <p:cNvPr id="16" name="Rectangle 15">
            <a:extLst>
              <a:ext uri="{FF2B5EF4-FFF2-40B4-BE49-F238E27FC236}">
                <a16:creationId xmlns:a16="http://schemas.microsoft.com/office/drawing/2014/main" id="{8BF92FFC-8899-4603-9669-E3C5A6995C13}"/>
              </a:ext>
            </a:extLst>
          </p:cNvPr>
          <p:cNvSpPr/>
          <p:nvPr/>
        </p:nvSpPr>
        <p:spPr>
          <a:xfrm>
            <a:off x="3131840" y="4437112"/>
            <a:ext cx="648072" cy="288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11FF1AF4-2E38-4CCC-B858-F704E3255D42}"/>
              </a:ext>
            </a:extLst>
          </p:cNvPr>
          <p:cNvSpPr/>
          <p:nvPr/>
        </p:nvSpPr>
        <p:spPr>
          <a:xfrm>
            <a:off x="6891216" y="3439584"/>
            <a:ext cx="1655078" cy="49347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descr="Off the hook: 6 Tips to avoid Phishing scams">
            <a:extLst>
              <a:ext uri="{FF2B5EF4-FFF2-40B4-BE49-F238E27FC236}">
                <a16:creationId xmlns:a16="http://schemas.microsoft.com/office/drawing/2014/main" id="{B3024642-9F90-43AC-9B39-0AA3B282081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0719" r="23380" b="20102"/>
          <a:stretch/>
        </p:blipFill>
        <p:spPr bwMode="auto">
          <a:xfrm>
            <a:off x="7933904" y="1101995"/>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5EBFD9CF-3F34-49B5-BF33-93B7D37107CE}"/>
              </a:ext>
            </a:extLst>
          </p:cNvPr>
          <p:cNvSpPr/>
          <p:nvPr/>
        </p:nvSpPr>
        <p:spPr>
          <a:xfrm>
            <a:off x="154660" y="3140968"/>
            <a:ext cx="1465011" cy="9361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6FB7DCC-A0F0-4C70-8BB8-4462F4DFC875}"/>
              </a:ext>
            </a:extLst>
          </p:cNvPr>
          <p:cNvSpPr/>
          <p:nvPr/>
        </p:nvSpPr>
        <p:spPr>
          <a:xfrm>
            <a:off x="5270896" y="3793354"/>
            <a:ext cx="1101304" cy="2837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0124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8" grpId="0" animBg="1"/>
      <p:bldP spid="19" grpId="0" animBg="1"/>
      <p:bldP spid="2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4">
            <a:extLst>
              <a:ext uri="{FF2B5EF4-FFF2-40B4-BE49-F238E27FC236}">
                <a16:creationId xmlns:a16="http://schemas.microsoft.com/office/drawing/2014/main" id="{6AA898E5-144D-4709-9F55-D9CA15DACE49}"/>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1775953" y="1270001"/>
            <a:ext cx="5592093" cy="5136922"/>
          </a:xfrm>
          <a:ln>
            <a:solidFill>
              <a:schemeClr val="accent1"/>
            </a:solidFill>
            <a:miter lim="800000"/>
            <a:headEnd/>
            <a:tailEnd/>
          </a:ln>
        </p:spPr>
      </p:pic>
    </p:spTree>
    <p:extLst>
      <p:ext uri="{BB962C8B-B14F-4D97-AF65-F5344CB8AC3E}">
        <p14:creationId xmlns:p14="http://schemas.microsoft.com/office/powerpoint/2010/main" val="36367889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4" name="Content Placeholder 4">
            <a:extLst>
              <a:ext uri="{FF2B5EF4-FFF2-40B4-BE49-F238E27FC236}">
                <a16:creationId xmlns:a16="http://schemas.microsoft.com/office/drawing/2014/main" id="{5F4B612E-8548-4584-877D-0B796AD706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7638" y="1484784"/>
            <a:ext cx="8848725" cy="4104456"/>
          </a:xfrm>
          <a:prstGeom prst="rect">
            <a:avLst/>
          </a:prstGeom>
          <a:noFill/>
          <a:ln>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F23AC8D-7607-4B3A-A987-C7217BB3B09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65263" y="1876425"/>
            <a:ext cx="6213475" cy="6683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D1A5597-91F9-491C-8C2B-04F8640BA25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7788" y="2700338"/>
            <a:ext cx="8988425" cy="34925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9ED2870-6CFE-4FA0-A815-A5A4A763754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28788" y="3205163"/>
            <a:ext cx="5686425" cy="509587"/>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88C761F2-10D2-46D2-BCC0-790426C8D03C}"/>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40000" y="3868738"/>
            <a:ext cx="4064000" cy="5111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5553CEDB-8C6B-417C-88D5-DD94A234FEDC}"/>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7788" y="4533900"/>
            <a:ext cx="8988425"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8CCF7F5-17BC-46D9-97C7-0E6259F64C26}"/>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28650" y="5153025"/>
            <a:ext cx="3079750" cy="3730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F6CB220-2F8A-408A-9780-687B6D75F40D}"/>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203700" y="5111750"/>
            <a:ext cx="4311650"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7E2DB5-B886-449D-A783-8CA477B3C9E2}"/>
              </a:ext>
            </a:extLst>
          </p:cNvPr>
          <p:cNvSpPr/>
          <p:nvPr/>
        </p:nvSpPr>
        <p:spPr>
          <a:xfrm>
            <a:off x="323528" y="2060848"/>
            <a:ext cx="79208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4471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 variants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eaLnBrk="1" hangingPunct="1">
              <a:lnSpc>
                <a:spcPct val="90000"/>
              </a:lnSpc>
            </a:pPr>
            <a:r>
              <a:rPr lang="en-GB" b="1" dirty="0">
                <a:solidFill>
                  <a:srgbClr val="0070C0"/>
                </a:solidFill>
              </a:rPr>
              <a:t>Spear phishing </a:t>
            </a:r>
            <a:r>
              <a:rPr lang="en-GB" dirty="0"/>
              <a:t>- </a:t>
            </a:r>
            <a:r>
              <a:rPr lang="en-GB" sz="2400" dirty="0"/>
              <a:t>targets specific individuals or groups in an organisation</a:t>
            </a:r>
          </a:p>
          <a:p>
            <a:pPr eaLnBrk="1" hangingPunct="1">
              <a:lnSpc>
                <a:spcPct val="90000"/>
              </a:lnSpc>
            </a:pPr>
            <a:r>
              <a:rPr lang="en-GB" b="1" dirty="0">
                <a:solidFill>
                  <a:srgbClr val="0070C0"/>
                </a:solidFill>
              </a:rPr>
              <a:t>Whaling</a:t>
            </a:r>
            <a:r>
              <a:rPr lang="en-GB" dirty="0"/>
              <a:t> - </a:t>
            </a:r>
            <a:r>
              <a:rPr lang="en-GB" sz="2400" dirty="0"/>
              <a:t>sending phishing emails to specific high level targets in an organisation</a:t>
            </a:r>
          </a:p>
          <a:p>
            <a:pPr eaLnBrk="1" hangingPunct="1">
              <a:lnSpc>
                <a:spcPct val="90000"/>
              </a:lnSpc>
            </a:pPr>
            <a:r>
              <a:rPr lang="en-GB" b="1" dirty="0">
                <a:solidFill>
                  <a:srgbClr val="0070C0"/>
                </a:solidFill>
              </a:rPr>
              <a:t>Vishing</a:t>
            </a:r>
            <a:r>
              <a:rPr lang="en-GB" dirty="0"/>
              <a:t> - </a:t>
            </a:r>
            <a:r>
              <a:rPr lang="en-GB" sz="2400" dirty="0"/>
              <a:t>using VOIP networks to send unsolicited phone calls to gain information</a:t>
            </a:r>
          </a:p>
          <a:p>
            <a:pPr eaLnBrk="1" hangingPunct="1">
              <a:lnSpc>
                <a:spcPct val="90000"/>
              </a:lnSpc>
            </a:pPr>
            <a:r>
              <a:rPr lang="en-GB" b="1" dirty="0">
                <a:solidFill>
                  <a:srgbClr val="0070C0"/>
                </a:solidFill>
              </a:rPr>
              <a:t>Pharming</a:t>
            </a:r>
            <a:r>
              <a:rPr lang="en-GB" dirty="0"/>
              <a:t> - </a:t>
            </a:r>
            <a:r>
              <a:rPr lang="en-GB" sz="2400" dirty="0"/>
              <a:t>redirected to fake website which looks like a real one</a:t>
            </a:r>
          </a:p>
        </p:txBody>
      </p:sp>
      <p:pic>
        <p:nvPicPr>
          <p:cNvPr id="3" name="Picture 2" descr="Off the hook: 6 Tips to avoid Phishing scams">
            <a:extLst>
              <a:ext uri="{FF2B5EF4-FFF2-40B4-BE49-F238E27FC236}">
                <a16:creationId xmlns:a16="http://schemas.microsoft.com/office/drawing/2014/main" id="{B1977995-43A3-4377-9057-9B7FD64F9E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18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Other attack types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504" y="1270001"/>
            <a:ext cx="9036496" cy="5183335"/>
          </a:xfrm>
        </p:spPr>
        <p:txBody>
          <a:bodyPr/>
          <a:lstStyle/>
          <a:p>
            <a:pPr marL="571500" indent="-457200">
              <a:defRPr/>
            </a:pPr>
            <a:r>
              <a:rPr lang="en-GB" b="1" dirty="0">
                <a:solidFill>
                  <a:srgbClr val="0070C0"/>
                </a:solidFill>
              </a:rPr>
              <a:t>Privilege Escalation </a:t>
            </a:r>
            <a:r>
              <a:rPr lang="en-GB" dirty="0"/>
              <a:t>- </a:t>
            </a:r>
            <a:r>
              <a:rPr lang="en-GB" sz="2400" dirty="0"/>
              <a:t>having gained access, hacker raises their user privileges to administrator</a:t>
            </a:r>
          </a:p>
          <a:p>
            <a:pPr marL="571500" indent="-457200">
              <a:defRPr/>
            </a:pPr>
            <a:r>
              <a:rPr lang="en-GB" b="1" dirty="0">
                <a:solidFill>
                  <a:srgbClr val="0070C0"/>
                </a:solidFill>
              </a:rPr>
              <a:t>DNS Poisoning </a:t>
            </a:r>
            <a:r>
              <a:rPr lang="en-GB" dirty="0"/>
              <a:t>- </a:t>
            </a:r>
            <a:r>
              <a:rPr lang="en-GB" sz="2400" dirty="0"/>
              <a:t>changing local DNS settings to direct web requests to fake copies of web sites</a:t>
            </a:r>
          </a:p>
          <a:p>
            <a:pPr marL="571500" indent="-457200">
              <a:defRPr/>
            </a:pPr>
            <a:r>
              <a:rPr lang="en-GB" b="1" dirty="0">
                <a:solidFill>
                  <a:srgbClr val="0070C0"/>
                </a:solidFill>
              </a:rPr>
              <a:t>ARP Poisoning </a:t>
            </a:r>
            <a:r>
              <a:rPr lang="en-GB" dirty="0"/>
              <a:t>- </a:t>
            </a:r>
            <a:r>
              <a:rPr lang="en-GB" sz="2400" dirty="0"/>
              <a:t>(Address Resolution Protocol) Man-in-middle attack where ARP cache is poisoned so traffic goes through attackers machine </a:t>
            </a:r>
          </a:p>
        </p:txBody>
      </p:sp>
    </p:spTree>
    <p:extLst>
      <p:ext uri="{BB962C8B-B14F-4D97-AF65-F5344CB8AC3E}">
        <p14:creationId xmlns:p14="http://schemas.microsoft.com/office/powerpoint/2010/main" val="235799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Malware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Mal</a:t>
            </a:r>
            <a:r>
              <a:rPr lang="en-GB" dirty="0"/>
              <a:t>icious Soft</a:t>
            </a:r>
            <a:r>
              <a:rPr lang="en-GB" b="1" dirty="0">
                <a:solidFill>
                  <a:srgbClr val="0070C0"/>
                </a:solidFill>
              </a:rPr>
              <a:t>ware</a:t>
            </a:r>
          </a:p>
          <a:p>
            <a:pPr eaLnBrk="1" hangingPunct="1">
              <a:lnSpc>
                <a:spcPct val="90000"/>
              </a:lnSpc>
            </a:pPr>
            <a:r>
              <a:rPr lang="en-GB" dirty="0"/>
              <a:t>Designed with aim of accessing or compromising a computer system with consent of the owner</a:t>
            </a:r>
          </a:p>
        </p:txBody>
      </p:sp>
      <p:pic>
        <p:nvPicPr>
          <p:cNvPr id="3" name="Picture 5" descr="C:\Users\B.Stam\Desktop\How-to-identify-Malware-from-computer.jpg">
            <a:extLst>
              <a:ext uri="{FF2B5EF4-FFF2-40B4-BE49-F238E27FC236}">
                <a16:creationId xmlns:a16="http://schemas.microsoft.com/office/drawing/2014/main" id="{EED085A3-B15C-480B-9247-F2F1AD4842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5951" y="2943949"/>
            <a:ext cx="5512098" cy="3396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1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internet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The problem of all of this?</a:t>
            </a:r>
          </a:p>
          <a:p>
            <a:pPr eaLnBrk="1" hangingPunct="1"/>
            <a:r>
              <a:rPr lang="en-GB" altLang="sr-Latn-RS" dirty="0"/>
              <a:t>The Internet gives criminals more opportunity</a:t>
            </a:r>
          </a:p>
          <a:p>
            <a:pPr lvl="1" eaLnBrk="1" hangingPunct="1"/>
            <a:r>
              <a:rPr lang="en-GB" altLang="sr-Latn-RS" dirty="0"/>
              <a:t>Crimes can be committed remotely</a:t>
            </a:r>
          </a:p>
          <a:p>
            <a:pPr lvl="1" eaLnBrk="1" hangingPunct="1"/>
            <a:r>
              <a:rPr lang="en-GB" altLang="sr-Latn-RS" dirty="0"/>
              <a:t>Evidence is volatile *</a:t>
            </a:r>
          </a:p>
          <a:p>
            <a:pPr lvl="1" eaLnBrk="1" hangingPunct="1"/>
            <a:r>
              <a:rPr lang="en-GB" altLang="sr-Latn-RS" dirty="0"/>
              <a:t>National law enforcement governed by geography</a:t>
            </a:r>
            <a:r>
              <a:rPr lang="pt-PT" altLang="sr-Latn-RS" dirty="0"/>
              <a:t> </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id="{CFBBC59A-B2C5-40B0-A6F4-B33B9E9CA788}"/>
              </a:ext>
            </a:extLst>
          </p:cNvPr>
          <p:cNvSpPr txBox="1">
            <a:spLocks/>
          </p:cNvSpPr>
          <p:nvPr/>
        </p:nvSpPr>
        <p:spPr bwMode="auto">
          <a:xfrm>
            <a:off x="253772" y="4005188"/>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pt-PT" altLang="sr-Latn-RS" dirty="0"/>
              <a:t>International assistance needs proper legal channels</a:t>
            </a:r>
          </a:p>
          <a:p>
            <a:pPr lvl="1" eaLnBrk="1" hangingPunct="1"/>
            <a:r>
              <a:rPr lang="pt-PT" altLang="sr-Latn-RS" dirty="0"/>
              <a:t>Cooperation deals with different countries with different legal frameworks</a:t>
            </a:r>
          </a:p>
        </p:txBody>
      </p:sp>
      <p:sp>
        <p:nvSpPr>
          <p:cNvPr id="14" name="TextBox 13">
            <a:extLst>
              <a:ext uri="{FF2B5EF4-FFF2-40B4-BE49-F238E27FC236}">
                <a16:creationId xmlns:a16="http://schemas.microsoft.com/office/drawing/2014/main" id="{64302D4D-6AB3-41B2-A892-4F6A15D543D3}"/>
              </a:ext>
            </a:extLst>
          </p:cNvPr>
          <p:cNvSpPr txBox="1"/>
          <p:nvPr/>
        </p:nvSpPr>
        <p:spPr>
          <a:xfrm>
            <a:off x="1752304" y="2376506"/>
            <a:ext cx="5639392" cy="2554545"/>
          </a:xfrm>
          <a:prstGeom prst="rect">
            <a:avLst/>
          </a:prstGeom>
          <a:solidFill>
            <a:srgbClr val="F08A34"/>
          </a:solidFill>
        </p:spPr>
        <p:txBody>
          <a:bodyPr wrap="square" rtlCol="0">
            <a:spAutoFit/>
          </a:bodyPr>
          <a:lstStyle/>
          <a:p>
            <a:pPr algn="ctr"/>
            <a:r>
              <a:rPr lang="en-GB" sz="4000" dirty="0">
                <a:solidFill>
                  <a:schemeClr val="bg1"/>
                </a:solidFill>
                <a:latin typeface="+mj-lt"/>
              </a:rPr>
              <a:t>Expedited mutual legal assistance is a fact in the contemporary fight against cybercrime </a:t>
            </a:r>
          </a:p>
        </p:txBody>
      </p:sp>
    </p:spTree>
    <p:extLst>
      <p:ext uri="{BB962C8B-B14F-4D97-AF65-F5344CB8AC3E}">
        <p14:creationId xmlns:p14="http://schemas.microsoft.com/office/powerpoint/2010/main" val="277016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Viruses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n-GB" altLang="sr-Latn-RS" dirty="0"/>
              <a:t>Software with the ability to replicate itself from one file to another and lodging in a particular system</a:t>
            </a:r>
          </a:p>
          <a:p>
            <a:pPr lvl="1"/>
            <a:r>
              <a:rPr lang="en-GB" altLang="sr-Latn-RS" dirty="0"/>
              <a:t>without the consent (or knowledge) of its user/administrator</a:t>
            </a:r>
          </a:p>
          <a:p>
            <a:pPr lvl="1"/>
            <a:r>
              <a:rPr lang="en-GB" altLang="sr-Latn-RS" dirty="0"/>
              <a:t>with the aim of causing damage in this system </a:t>
            </a:r>
          </a:p>
        </p:txBody>
      </p:sp>
      <p:pic>
        <p:nvPicPr>
          <p:cNvPr id="3" name="Picture 5" descr="C:\Users\B.Stam\Desktop\AV7-virus.jpg">
            <a:extLst>
              <a:ext uri="{FF2B5EF4-FFF2-40B4-BE49-F238E27FC236}">
                <a16:creationId xmlns:a16="http://schemas.microsoft.com/office/drawing/2014/main" id="{931F4001-E9CB-464F-8D4F-47ED9F03AA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688" y="3861048"/>
            <a:ext cx="4208623" cy="247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80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Trojans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n-GB" altLang="sr-Latn-RS" dirty="0"/>
              <a:t>Software that performs undesirable functions to the user, without user knowledge</a:t>
            </a:r>
          </a:p>
          <a:p>
            <a:pPr lvl="1"/>
            <a:r>
              <a:rPr lang="en-GB" altLang="sr-Latn-RS" dirty="0"/>
              <a:t>named after Greek ‘trojan horse’</a:t>
            </a:r>
          </a:p>
          <a:p>
            <a:pPr lvl="1"/>
            <a:r>
              <a:rPr lang="en-GB" altLang="sr-Latn-RS" dirty="0"/>
              <a:t>destroys data</a:t>
            </a:r>
          </a:p>
          <a:p>
            <a:pPr lvl="1"/>
            <a:r>
              <a:rPr lang="en-GB" altLang="sr-Latn-RS" dirty="0"/>
              <a:t>disables security software</a:t>
            </a:r>
          </a:p>
          <a:p>
            <a:pPr lvl="1"/>
            <a:r>
              <a:rPr lang="en-GB" altLang="sr-Latn-RS" dirty="0"/>
              <a:t>allows remote access/creates backdoors (to give someone unauthorised access to a computer) </a:t>
            </a:r>
          </a:p>
          <a:p>
            <a:pPr lvl="1"/>
            <a:r>
              <a:rPr lang="en-GB" altLang="sr-Latn-RS" dirty="0"/>
              <a:t>download and installation of other malware</a:t>
            </a:r>
          </a:p>
          <a:p>
            <a:pPr lvl="1"/>
            <a:r>
              <a:rPr lang="en-GB" altLang="sr-Latn-RS" dirty="0"/>
              <a:t>Sends data out </a:t>
            </a:r>
          </a:p>
          <a:p>
            <a:pPr marL="114300" indent="0">
              <a:buNone/>
              <a:defRPr/>
            </a:pPr>
            <a:endParaRPr lang="en-GB" dirty="0"/>
          </a:p>
        </p:txBody>
      </p:sp>
      <p:pic>
        <p:nvPicPr>
          <p:cNvPr id="6146" name="Picture 2" descr="The Greek Myth of Odysseus and the Trojan Horse">
            <a:extLst>
              <a:ext uri="{FF2B5EF4-FFF2-40B4-BE49-F238E27FC236}">
                <a16:creationId xmlns:a16="http://schemas.microsoft.com/office/drawing/2014/main" id="{DE959E93-C7DA-4204-ACBB-DCB2E6234E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20" y="5338081"/>
            <a:ext cx="1578898" cy="11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14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Rootkits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Software that hides itself inside the core parts of the operating system not accessible or visible to the user</a:t>
            </a:r>
          </a:p>
          <a:p>
            <a:pPr marL="857250" lvl="1" indent="-342900">
              <a:defRPr/>
            </a:pPr>
            <a:r>
              <a:rPr lang="en-GB" dirty="0"/>
              <a:t>hides in the ‘kernel’ or the root</a:t>
            </a:r>
          </a:p>
          <a:p>
            <a:pPr marL="857250" lvl="1" indent="-342900">
              <a:defRPr/>
            </a:pPr>
            <a:r>
              <a:rPr lang="en-GB" dirty="0"/>
              <a:t>cannot be seen by programs like task manager</a:t>
            </a:r>
          </a:p>
          <a:p>
            <a:pPr marL="857250" lvl="1" indent="-342900">
              <a:defRPr/>
            </a:pPr>
            <a:r>
              <a:rPr lang="en-GB" dirty="0"/>
              <a:t>can capture keystrokes or intercept system calls – which can be diverted or allow remote access</a:t>
            </a:r>
          </a:p>
          <a:p>
            <a:pPr marL="857250" lvl="1" indent="-342900">
              <a:defRPr/>
            </a:pPr>
            <a:r>
              <a:rPr lang="en-GB" dirty="0"/>
              <a:t>difficult to detect &amp; remove</a:t>
            </a:r>
          </a:p>
        </p:txBody>
      </p:sp>
      <p:pic>
        <p:nvPicPr>
          <p:cNvPr id="7170" name="Picture 2" descr="How Does Rootkit Work? | SolarWinds MSP">
            <a:extLst>
              <a:ext uri="{FF2B5EF4-FFF2-40B4-BE49-F238E27FC236}">
                <a16:creationId xmlns:a16="http://schemas.microsoft.com/office/drawing/2014/main" id="{61864584-3C58-4599-8887-2A41BD0A6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758" y="5622031"/>
            <a:ext cx="1810004" cy="89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6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Worms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Software that spreads copies of itself from computer to computer</a:t>
            </a:r>
          </a:p>
          <a:p>
            <a:pPr marL="971550" lvl="1" indent="-457200">
              <a:defRPr/>
            </a:pPr>
            <a:r>
              <a:rPr lang="en-GB" dirty="0"/>
              <a:t>replicates without human interaction or knowledge</a:t>
            </a:r>
          </a:p>
          <a:p>
            <a:pPr marL="971550" lvl="1" indent="-457200">
              <a:defRPr/>
            </a:pPr>
            <a:r>
              <a:rPr lang="en-GB" dirty="0"/>
              <a:t>can arrive as attachment to spam mail or message </a:t>
            </a:r>
          </a:p>
          <a:p>
            <a:pPr marL="971550" lvl="1" indent="-457200">
              <a:defRPr/>
            </a:pPr>
            <a:r>
              <a:rPr lang="en-GB" dirty="0"/>
              <a:t>does not need to attach itself to a software program to cause damage</a:t>
            </a:r>
          </a:p>
          <a:p>
            <a:pPr marL="971550" lvl="1" indent="-457200">
              <a:defRPr/>
            </a:pPr>
            <a:r>
              <a:rPr lang="en-GB" dirty="0"/>
              <a:t>can modify &amp; delete files</a:t>
            </a:r>
          </a:p>
          <a:p>
            <a:pPr marL="971550" lvl="1" indent="-457200">
              <a:defRPr/>
            </a:pPr>
            <a:r>
              <a:rPr lang="en-GB" dirty="0"/>
              <a:t>replicates depleting system resources</a:t>
            </a:r>
          </a:p>
          <a:p>
            <a:pPr marL="1371600" lvl="2" indent="-457200">
              <a:defRPr/>
            </a:pPr>
            <a:r>
              <a:rPr lang="en-GB" dirty="0"/>
              <a:t>Hard drive space, bandwidth, overloading network</a:t>
            </a:r>
          </a:p>
        </p:txBody>
      </p:sp>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6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Worms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a:extLst>
              <a:ext uri="{FF2B5EF4-FFF2-40B4-BE49-F238E27FC236}">
                <a16:creationId xmlns:a16="http://schemas.microsoft.com/office/drawing/2014/main" id="{C4E513DD-0ACF-4DA5-98F8-EC26E85FA08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09439" y="1547003"/>
            <a:ext cx="6725121" cy="475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3421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Software allowing covert information to be transmitted</a:t>
            </a:r>
          </a:p>
          <a:p>
            <a:pPr marL="971550" lvl="1" indent="-457200">
              <a:defRPr/>
            </a:pPr>
            <a:r>
              <a:rPr lang="en-GB" dirty="0"/>
              <a:t>can be for marketing</a:t>
            </a:r>
          </a:p>
          <a:p>
            <a:pPr marL="971550" lvl="1" indent="-457200">
              <a:defRPr/>
            </a:pPr>
            <a:r>
              <a:rPr lang="en-GB" dirty="0"/>
              <a:t>majority is malicious</a:t>
            </a:r>
          </a:p>
          <a:p>
            <a:pPr marL="1371600" lvl="2" indent="-457200">
              <a:defRPr/>
            </a:pPr>
            <a:r>
              <a:rPr lang="en-GB" dirty="0"/>
              <a:t>capture passwords</a:t>
            </a:r>
          </a:p>
          <a:p>
            <a:pPr marL="1371600" lvl="2" indent="-457200">
              <a:defRPr/>
            </a:pPr>
            <a:r>
              <a:rPr lang="en-GB" dirty="0"/>
              <a:t>record banking credentials </a:t>
            </a:r>
          </a:p>
          <a:p>
            <a:pPr marL="1371600" lvl="2" indent="-457200">
              <a:defRPr/>
            </a:pPr>
            <a:r>
              <a:rPr lang="en-GB" dirty="0"/>
              <a:t>obtain card details</a:t>
            </a:r>
          </a:p>
          <a:p>
            <a:pPr marL="971550" lvl="1" indent="-457200">
              <a:defRPr/>
            </a:pPr>
            <a:r>
              <a:rPr lang="en-GB" dirty="0"/>
              <a:t>and send to fraudsters</a:t>
            </a:r>
          </a:p>
        </p:txBody>
      </p:sp>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B.Stam\Desktop\spyware-alert.jpg">
            <a:extLst>
              <a:ext uri="{FF2B5EF4-FFF2-40B4-BE49-F238E27FC236}">
                <a16:creationId xmlns:a16="http://schemas.microsoft.com/office/drawing/2014/main" id="{46CE91A8-9A8B-487F-BC38-DAEED1F557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664" y="1153680"/>
            <a:ext cx="6156672" cy="427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2082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Crimeware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Terminology for software designed to carry out or facilitate &amp; automate illegal activity online</a:t>
            </a:r>
          </a:p>
          <a:p>
            <a:pPr marL="971550" lvl="1" indent="-457200">
              <a:defRPr/>
            </a:pPr>
            <a:r>
              <a:rPr lang="en-GB" dirty="0"/>
              <a:t>identity theft through social engineering</a:t>
            </a:r>
          </a:p>
          <a:p>
            <a:pPr marL="1371600" lvl="2" indent="-457200">
              <a:defRPr/>
            </a:pPr>
            <a:r>
              <a:rPr lang="en-GB" dirty="0"/>
              <a:t>potentially keyloggers</a:t>
            </a:r>
          </a:p>
          <a:p>
            <a:pPr marL="971550" lvl="1" indent="-457200">
              <a:defRPr/>
            </a:pPr>
            <a:r>
              <a:rPr lang="en-GB" dirty="0"/>
              <a:t>access finance &amp; retail records</a:t>
            </a:r>
          </a:p>
          <a:p>
            <a:pPr marL="971550" lvl="1" indent="-457200">
              <a:defRPr/>
            </a:pPr>
            <a:r>
              <a:rPr lang="en-GB" dirty="0"/>
              <a:t>create opportunity to complete unauthorised transactions</a:t>
            </a:r>
          </a:p>
          <a:p>
            <a:pPr marL="1371600" lvl="2" indent="-457200">
              <a:defRPr/>
            </a:pPr>
            <a:r>
              <a:rPr lang="en-GB" dirty="0"/>
              <a:t>redirect to counterfeit website</a:t>
            </a:r>
          </a:p>
        </p:txBody>
      </p:sp>
      <p:pic>
        <p:nvPicPr>
          <p:cNvPr id="3074" name="Picture 2" descr="Ransomware and Crimeware: A Troubling Evolution of Malware ...">
            <a:extLst>
              <a:ext uri="{FF2B5EF4-FFF2-40B4-BE49-F238E27FC236}">
                <a16:creationId xmlns:a16="http://schemas.microsoft.com/office/drawing/2014/main" id="{437F2170-F0FB-4C85-BBF2-70C8FD08DA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0588" y="5587999"/>
            <a:ext cx="1865462" cy="932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7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Adware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Software (advertising supported software) which automatically displays or downloads advertising material when online</a:t>
            </a:r>
          </a:p>
          <a:p>
            <a:pPr marL="971550" lvl="1" indent="-457200">
              <a:defRPr/>
            </a:pPr>
            <a:r>
              <a:rPr lang="en-GB" dirty="0"/>
              <a:t>banners</a:t>
            </a:r>
          </a:p>
          <a:p>
            <a:pPr marL="971550" lvl="1" indent="-457200">
              <a:defRPr/>
            </a:pPr>
            <a:r>
              <a:rPr lang="en-GB" dirty="0"/>
              <a:t>pop-ups</a:t>
            </a:r>
          </a:p>
          <a:p>
            <a:pPr marL="971550" lvl="1" indent="-457200">
              <a:defRPr/>
            </a:pPr>
            <a:r>
              <a:rPr lang="en-GB" dirty="0"/>
              <a:t>generates revenue for developer</a:t>
            </a:r>
          </a:p>
        </p:txBody>
      </p:sp>
      <p:pic>
        <p:nvPicPr>
          <p:cNvPr id="4" name="Picture 3">
            <a:extLst>
              <a:ext uri="{FF2B5EF4-FFF2-40B4-BE49-F238E27FC236}">
                <a16:creationId xmlns:a16="http://schemas.microsoft.com/office/drawing/2014/main" id="{0DDFDE76-8920-44E6-A15F-FC75BC5DE603}"/>
              </a:ext>
            </a:extLst>
          </p:cNvPr>
          <p:cNvPicPr>
            <a:picLocks noChangeAspect="1"/>
          </p:cNvPicPr>
          <p:nvPr/>
        </p:nvPicPr>
        <p:blipFill>
          <a:blip r:embed="rId4"/>
          <a:stretch>
            <a:fillRect/>
          </a:stretch>
        </p:blipFill>
        <p:spPr>
          <a:xfrm>
            <a:off x="7368110" y="5733257"/>
            <a:ext cx="1703882" cy="787474"/>
          </a:xfrm>
          <a:prstGeom prst="rect">
            <a:avLst/>
          </a:prstGeom>
        </p:spPr>
      </p:pic>
    </p:spTree>
    <p:extLst>
      <p:ext uri="{BB962C8B-B14F-4D97-AF65-F5344CB8AC3E}">
        <p14:creationId xmlns:p14="http://schemas.microsoft.com/office/powerpoint/2010/main" val="242321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Other Malware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Back Door </a:t>
            </a:r>
            <a:r>
              <a:rPr lang="en-GB" dirty="0"/>
              <a:t>- </a:t>
            </a:r>
            <a:r>
              <a:rPr lang="en-GB" sz="2800" dirty="0"/>
              <a:t>method of allowing services &amp; ports to remain open so remote access can be achieved &amp; bypass standard authentication</a:t>
            </a:r>
          </a:p>
          <a:p>
            <a:pPr marL="114300" indent="0">
              <a:buNone/>
              <a:defRPr/>
            </a:pPr>
            <a:r>
              <a:rPr lang="en-GB" b="1" dirty="0">
                <a:solidFill>
                  <a:srgbClr val="0070C0"/>
                </a:solidFill>
              </a:rPr>
              <a:t>Logic Bomb </a:t>
            </a:r>
            <a:r>
              <a:rPr lang="en-GB" dirty="0"/>
              <a:t>- </a:t>
            </a:r>
            <a:r>
              <a:rPr lang="en-GB" sz="2800" dirty="0"/>
              <a:t>software that will lay dormant &amp; launch itself when triggered by an event – a date or when a particular program is run</a:t>
            </a:r>
          </a:p>
        </p:txBody>
      </p:sp>
      <p:pic>
        <p:nvPicPr>
          <p:cNvPr id="9218" name="Picture 2" descr="A logic bomb: What is it and how to prevent it | NordVPN">
            <a:extLst>
              <a:ext uri="{FF2B5EF4-FFF2-40B4-BE49-F238E27FC236}">
                <a16:creationId xmlns:a16="http://schemas.microsoft.com/office/drawing/2014/main" id="{B489CD13-7573-4D04-B420-89DCBC7B42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724" r="19309"/>
          <a:stretch/>
        </p:blipFill>
        <p:spPr bwMode="auto">
          <a:xfrm>
            <a:off x="7309017" y="4874581"/>
            <a:ext cx="1800200" cy="154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6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A global crime</a:t>
            </a:r>
          </a:p>
          <a:p>
            <a:pPr eaLnBrk="1" hangingPunct="1"/>
            <a:r>
              <a:rPr lang="en-GB" altLang="sr-Latn-RS" dirty="0"/>
              <a:t>Requiring international focus in growing numbers of cases</a:t>
            </a:r>
          </a:p>
          <a:p>
            <a:pPr eaLnBrk="1" hangingPunct="1"/>
            <a:r>
              <a:rPr lang="en-GB" altLang="sr-Latn-RS" dirty="0"/>
              <a:t>It is the only adequate approach to borderless nature of the crimes  </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a:spLocks/>
          </p:cNvSpPr>
          <p:nvPr/>
        </p:nvSpPr>
        <p:spPr bwMode="auto">
          <a:xfrm>
            <a:off x="251520" y="3993634"/>
            <a:ext cx="5400600"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en-GB" altLang="sr-Latn-RS" dirty="0"/>
              <a:t>International cooperation can give more effectiveness to domestic efforts</a:t>
            </a:r>
          </a:p>
          <a:p>
            <a:pPr lvl="1" eaLnBrk="1" hangingPunct="1"/>
            <a:r>
              <a:rPr lang="en-GB" altLang="sr-Latn-RS" dirty="0"/>
              <a:t>Or shape them!  </a:t>
            </a:r>
            <a:endParaRPr lang="pt-PT" altLang="sr-Latn-RS" dirty="0"/>
          </a:p>
        </p:txBody>
      </p:sp>
    </p:spTree>
    <p:extLst>
      <p:ext uri="{BB962C8B-B14F-4D97-AF65-F5344CB8AC3E}">
        <p14:creationId xmlns:p14="http://schemas.microsoft.com/office/powerpoint/2010/main" val="397606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Man in the Middle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Common attack using mobile &amp; wireless networks</a:t>
            </a:r>
          </a:p>
          <a:p>
            <a:pPr marL="971550" lvl="1" indent="-457200">
              <a:defRPr/>
            </a:pPr>
            <a:r>
              <a:rPr lang="en-GB" dirty="0"/>
              <a:t>attacker inserts themselves between target &amp; internet/server</a:t>
            </a:r>
          </a:p>
          <a:p>
            <a:pPr marL="971550" lvl="1" indent="-457200">
              <a:defRPr/>
            </a:pPr>
            <a:r>
              <a:rPr lang="en-GB" dirty="0"/>
              <a:t>spoof wireless access point?</a:t>
            </a:r>
          </a:p>
          <a:p>
            <a:pPr marL="971550" lvl="1" indent="-457200">
              <a:defRPr/>
            </a:pPr>
            <a:r>
              <a:rPr lang="en-GB" dirty="0"/>
              <a:t>victim unaware</a:t>
            </a:r>
          </a:p>
          <a:p>
            <a:pPr marL="971550" lvl="1" indent="-457200">
              <a:defRPr/>
            </a:pPr>
            <a:r>
              <a:rPr lang="en-GB" dirty="0"/>
              <a:t>continues as normal</a:t>
            </a:r>
          </a:p>
          <a:p>
            <a:pPr marL="971550" lvl="1" indent="-457200">
              <a:defRPr/>
            </a:pPr>
            <a:r>
              <a:rPr lang="en-GB" dirty="0"/>
              <a:t>passes data</a:t>
            </a:r>
          </a:p>
          <a:p>
            <a:pPr marL="1371600" lvl="2" indent="-457200">
              <a:defRPr/>
            </a:pPr>
            <a:r>
              <a:rPr lang="en-GB" dirty="0"/>
              <a:t>login credentials</a:t>
            </a:r>
          </a:p>
          <a:p>
            <a:pPr marL="1371600" lvl="2" indent="-457200">
              <a:defRPr/>
            </a:pPr>
            <a:r>
              <a:rPr lang="en-GB" dirty="0"/>
              <a:t>card data</a:t>
            </a:r>
          </a:p>
          <a:p>
            <a:pPr marL="971550" lvl="1" indent="-457200">
              <a:defRPr/>
            </a:pPr>
            <a:r>
              <a:rPr lang="en-GB" dirty="0"/>
              <a:t>attacker reads &amp; stores them – and misuses them</a:t>
            </a:r>
          </a:p>
        </p:txBody>
      </p:sp>
      <p:pic>
        <p:nvPicPr>
          <p:cNvPr id="3" name="Picture 6">
            <a:extLst>
              <a:ext uri="{FF2B5EF4-FFF2-40B4-BE49-F238E27FC236}">
                <a16:creationId xmlns:a16="http://schemas.microsoft.com/office/drawing/2014/main" id="{C65477E4-393E-40FB-A550-87F580CCD7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6462" y="3342053"/>
            <a:ext cx="4176018" cy="231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793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00A72575-92C4-438D-A04D-C060F251B860}"/>
              </a:ext>
            </a:extLst>
          </p:cNvPr>
          <p:cNvPicPr>
            <a:picLocks noChangeAspect="1"/>
          </p:cNvPicPr>
          <p:nvPr/>
        </p:nvPicPr>
        <p:blipFill>
          <a:blip r:embed="rId4"/>
          <a:stretch>
            <a:fillRect/>
          </a:stretch>
        </p:blipFill>
        <p:spPr>
          <a:xfrm>
            <a:off x="917848" y="1494893"/>
            <a:ext cx="7308304" cy="4793359"/>
          </a:xfrm>
          <a:prstGeom prst="rect">
            <a:avLst/>
          </a:prstGeom>
        </p:spPr>
      </p:pic>
    </p:spTree>
    <p:extLst>
      <p:ext uri="{BB962C8B-B14F-4D97-AF65-F5344CB8AC3E}">
        <p14:creationId xmlns:p14="http://schemas.microsoft.com/office/powerpoint/2010/main" val="37463017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en-GB" b="1" dirty="0">
                <a:solidFill>
                  <a:srgbClr val="0070C0"/>
                </a:solidFill>
              </a:rPr>
              <a:t>Mobile Platforms</a:t>
            </a:r>
          </a:p>
          <a:p>
            <a:pPr marL="628650" indent="-514350">
              <a:defRPr/>
            </a:pPr>
            <a:r>
              <a:rPr lang="en-GB" dirty="0"/>
              <a:t>5.15 billion mobile devices</a:t>
            </a:r>
          </a:p>
          <a:p>
            <a:pPr marL="628650" indent="-514350">
              <a:defRPr/>
            </a:pPr>
            <a:r>
              <a:rPr lang="en-GB" dirty="0"/>
              <a:t>3.50 billion are Smartphones</a:t>
            </a:r>
          </a:p>
          <a:p>
            <a:pPr lvl="1">
              <a:defRPr/>
            </a:pPr>
            <a:r>
              <a:rPr lang="en-GB" dirty="0"/>
              <a:t>m</a:t>
            </a:r>
            <a:r>
              <a:rPr lang="sr-Latn-RS" dirty="0"/>
              <a:t>obile transactions</a:t>
            </a:r>
            <a:r>
              <a:rPr lang="en-US" dirty="0"/>
              <a:t> growing</a:t>
            </a:r>
            <a:endParaRPr lang="sr-Latn-RS" dirty="0"/>
          </a:p>
          <a:p>
            <a:pPr lvl="1">
              <a:defRPr/>
            </a:pPr>
            <a:r>
              <a:rPr lang="en-GB" dirty="0"/>
              <a:t>m</a:t>
            </a:r>
            <a:r>
              <a:rPr lang="sr-Latn-RS" dirty="0"/>
              <a:t>obile a</a:t>
            </a:r>
            <a:r>
              <a:rPr lang="en-US" dirty="0"/>
              <a:t>p</a:t>
            </a:r>
            <a:r>
              <a:rPr lang="sr-Latn-RS" dirty="0"/>
              <a:t>plications</a:t>
            </a:r>
            <a:endParaRPr lang="en-US" dirty="0"/>
          </a:p>
          <a:p>
            <a:pPr lvl="1">
              <a:defRPr/>
            </a:pPr>
            <a:r>
              <a:rPr lang="en-US" dirty="0"/>
              <a:t>mobile Social Users</a:t>
            </a:r>
            <a:endParaRPr lang="sr-Latn-RS" dirty="0"/>
          </a:p>
          <a:p>
            <a:pPr lvl="1">
              <a:defRPr/>
            </a:pPr>
            <a:r>
              <a:rPr lang="en-GB" dirty="0"/>
              <a:t>c</a:t>
            </a:r>
            <a:r>
              <a:rPr lang="sr-Latn-RS" dirty="0"/>
              <a:t>orporate use of privately owned devices</a:t>
            </a:r>
          </a:p>
          <a:p>
            <a:pPr marL="628650" indent="-514350">
              <a:defRPr/>
            </a:pPr>
            <a:r>
              <a:rPr lang="en-GB" dirty="0"/>
              <a:t>Unverified Apps mean potential malicious code</a:t>
            </a:r>
          </a:p>
          <a:p>
            <a:pPr marL="1028700" lvl="1" indent="-514350">
              <a:defRPr/>
            </a:pPr>
            <a:r>
              <a:rPr lang="en-GB" dirty="0"/>
              <a:t>ransomware, spyware</a:t>
            </a:r>
          </a:p>
        </p:txBody>
      </p:sp>
      <p:pic>
        <p:nvPicPr>
          <p:cNvPr id="4" name="Picture 3">
            <a:extLst>
              <a:ext uri="{FF2B5EF4-FFF2-40B4-BE49-F238E27FC236}">
                <a16:creationId xmlns:a16="http://schemas.microsoft.com/office/drawing/2014/main" id="{9EF87FD6-82BA-4083-82CD-AD07A9950C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6915" y="1187302"/>
            <a:ext cx="2016590" cy="3393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0007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en-GB" b="1" dirty="0">
                <a:solidFill>
                  <a:srgbClr val="0070C0"/>
                </a:solidFill>
              </a:rPr>
              <a:t>Mobile Platforms</a:t>
            </a:r>
          </a:p>
        </p:txBody>
      </p:sp>
      <p:pic>
        <p:nvPicPr>
          <p:cNvPr id="3" name="Picture 2">
            <a:extLst>
              <a:ext uri="{FF2B5EF4-FFF2-40B4-BE49-F238E27FC236}">
                <a16:creationId xmlns:a16="http://schemas.microsoft.com/office/drawing/2014/main" id="{16C27E3C-4F62-1D4B-BA1B-6D013B129A30}"/>
              </a:ext>
            </a:extLst>
          </p:cNvPr>
          <p:cNvPicPr>
            <a:picLocks noChangeAspect="1"/>
          </p:cNvPicPr>
          <p:nvPr/>
        </p:nvPicPr>
        <p:blipFill>
          <a:blip r:embed="rId4"/>
          <a:stretch>
            <a:fillRect/>
          </a:stretch>
        </p:blipFill>
        <p:spPr>
          <a:xfrm>
            <a:off x="917325" y="2060848"/>
            <a:ext cx="7309349" cy="3870672"/>
          </a:xfrm>
          <a:prstGeom prst="rect">
            <a:avLst/>
          </a:prstGeom>
        </p:spPr>
      </p:pic>
    </p:spTree>
    <p:extLst>
      <p:ext uri="{BB962C8B-B14F-4D97-AF65-F5344CB8AC3E}">
        <p14:creationId xmlns:p14="http://schemas.microsoft.com/office/powerpoint/2010/main" val="33813833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Fake Emails</a:t>
            </a:r>
          </a:p>
          <a:p>
            <a:pPr marL="571500" indent="-457200">
              <a:defRPr/>
            </a:pPr>
            <a:r>
              <a:rPr lang="en-GB" dirty="0"/>
              <a:t>6.5 billion spam emails per day</a:t>
            </a:r>
          </a:p>
          <a:p>
            <a:pPr marL="571500" indent="-457200">
              <a:defRPr/>
            </a:pPr>
            <a:r>
              <a:rPr lang="en-GB" dirty="0"/>
              <a:t>Phishing is large % of these</a:t>
            </a:r>
          </a:p>
        </p:txBody>
      </p:sp>
      <p:pic>
        <p:nvPicPr>
          <p:cNvPr id="11266" name="Picture 2" descr="Cybercrime phishing trend">
            <a:extLst>
              <a:ext uri="{FF2B5EF4-FFF2-40B4-BE49-F238E27FC236}">
                <a16:creationId xmlns:a16="http://schemas.microsoft.com/office/drawing/2014/main" id="{01012668-E868-43C0-A226-B34B1FF575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068960"/>
            <a:ext cx="528028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ybercrime phishing trend">
            <a:extLst>
              <a:ext uri="{FF2B5EF4-FFF2-40B4-BE49-F238E27FC236}">
                <a16:creationId xmlns:a16="http://schemas.microsoft.com/office/drawing/2014/main" id="{AD58A378-FDEB-4A93-B9BC-AB43D1421C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2200" y="4662343"/>
            <a:ext cx="5280280"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0766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Fake Emails</a:t>
            </a:r>
          </a:p>
        </p:txBody>
      </p:sp>
      <p:pic>
        <p:nvPicPr>
          <p:cNvPr id="3" name="Picture 2">
            <a:extLst>
              <a:ext uri="{FF2B5EF4-FFF2-40B4-BE49-F238E27FC236}">
                <a16:creationId xmlns:a16="http://schemas.microsoft.com/office/drawing/2014/main" id="{2F57A04F-58AC-CE46-8184-3F6097C38935}"/>
              </a:ext>
            </a:extLst>
          </p:cNvPr>
          <p:cNvPicPr>
            <a:picLocks noChangeAspect="1"/>
          </p:cNvPicPr>
          <p:nvPr/>
        </p:nvPicPr>
        <p:blipFill>
          <a:blip r:embed="rId4"/>
          <a:stretch>
            <a:fillRect/>
          </a:stretch>
        </p:blipFill>
        <p:spPr>
          <a:xfrm>
            <a:off x="925909" y="1961527"/>
            <a:ext cx="7292182" cy="4289518"/>
          </a:xfrm>
          <a:prstGeom prst="rect">
            <a:avLst/>
          </a:prstGeom>
        </p:spPr>
      </p:pic>
    </p:spTree>
    <p:extLst>
      <p:ext uri="{BB962C8B-B14F-4D97-AF65-F5344CB8AC3E}">
        <p14:creationId xmlns:p14="http://schemas.microsoft.com/office/powerpoint/2010/main" val="805669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Banking malware, ransomware &amp; BEC</a:t>
            </a:r>
            <a:endParaRPr lang="en-GB" dirty="0"/>
          </a:p>
          <a:p>
            <a:pPr marL="571500" indent="-457200">
              <a:defRPr/>
            </a:pPr>
            <a:r>
              <a:rPr lang="en-US" dirty="0"/>
              <a:t>Banking malware</a:t>
            </a:r>
          </a:p>
          <a:p>
            <a:pPr lvl="1" algn="just">
              <a:defRPr/>
            </a:pPr>
            <a:r>
              <a:rPr lang="sr-Latn-RS" dirty="0"/>
              <a:t>Zeus and Zeus based Trojans</a:t>
            </a:r>
            <a:r>
              <a:rPr lang="en-US" dirty="0"/>
              <a:t>, </a:t>
            </a:r>
          </a:p>
          <a:p>
            <a:pPr lvl="1" algn="just">
              <a:defRPr/>
            </a:pPr>
            <a:r>
              <a:rPr lang="sr-Latn-RS" dirty="0"/>
              <a:t>Citadel</a:t>
            </a:r>
            <a:r>
              <a:rPr lang="en-US" dirty="0"/>
              <a:t>, </a:t>
            </a:r>
          </a:p>
          <a:p>
            <a:pPr lvl="1" algn="just">
              <a:defRPr/>
            </a:pPr>
            <a:r>
              <a:rPr lang="sr-Latn-RS" dirty="0"/>
              <a:t>SpyEye</a:t>
            </a:r>
            <a:r>
              <a:rPr lang="en-US" dirty="0"/>
              <a:t>, etc.)</a:t>
            </a:r>
          </a:p>
          <a:p>
            <a:pPr algn="just">
              <a:defRPr/>
            </a:pPr>
            <a:r>
              <a:rPr lang="sr-Latn-RS" dirty="0"/>
              <a:t>Ransomware</a:t>
            </a:r>
          </a:p>
          <a:p>
            <a:pPr algn="just">
              <a:defRPr/>
            </a:pPr>
            <a:r>
              <a:rPr lang="sr-Latn-RS" dirty="0"/>
              <a:t>Credit Card Fraud</a:t>
            </a:r>
            <a:endParaRPr lang="en-US" dirty="0"/>
          </a:p>
          <a:p>
            <a:pPr>
              <a:defRPr/>
            </a:pPr>
            <a:r>
              <a:rPr lang="en-US" dirty="0"/>
              <a:t>Business E-Mail Compromise</a:t>
            </a:r>
            <a:endParaRPr lang="sr-Latn-CS" b="1" dirty="0">
              <a:solidFill>
                <a:schemeClr val="tx2"/>
              </a:solidFill>
            </a:endParaRPr>
          </a:p>
        </p:txBody>
      </p:sp>
    </p:spTree>
    <p:extLst>
      <p:ext uri="{BB962C8B-B14F-4D97-AF65-F5344CB8AC3E}">
        <p14:creationId xmlns:p14="http://schemas.microsoft.com/office/powerpoint/2010/main" val="25972729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Banking malware, ransomware &amp; BEC</a:t>
            </a:r>
            <a:endParaRPr lang="en-GB" dirty="0"/>
          </a:p>
        </p:txBody>
      </p:sp>
      <p:pic>
        <p:nvPicPr>
          <p:cNvPr id="3" name="Picture 2">
            <a:extLst>
              <a:ext uri="{FF2B5EF4-FFF2-40B4-BE49-F238E27FC236}">
                <a16:creationId xmlns:a16="http://schemas.microsoft.com/office/drawing/2014/main" id="{F8987283-DF71-4044-956E-3960E929A142}"/>
              </a:ext>
            </a:extLst>
          </p:cNvPr>
          <p:cNvPicPr>
            <a:picLocks noChangeAspect="1"/>
          </p:cNvPicPr>
          <p:nvPr/>
        </p:nvPicPr>
        <p:blipFill>
          <a:blip r:embed="rId4"/>
          <a:stretch>
            <a:fillRect/>
          </a:stretch>
        </p:blipFill>
        <p:spPr>
          <a:xfrm>
            <a:off x="879624" y="2060848"/>
            <a:ext cx="7384751" cy="3960440"/>
          </a:xfrm>
          <a:prstGeom prst="rect">
            <a:avLst/>
          </a:prstGeom>
        </p:spPr>
      </p:pic>
    </p:spTree>
    <p:extLst>
      <p:ext uri="{BB962C8B-B14F-4D97-AF65-F5344CB8AC3E}">
        <p14:creationId xmlns:p14="http://schemas.microsoft.com/office/powerpoint/2010/main" val="29582163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Hacktivism &amp; Social Network Abuse</a:t>
            </a:r>
          </a:p>
          <a:p>
            <a:pPr marL="571500" indent="-457200">
              <a:defRPr/>
            </a:pPr>
            <a:r>
              <a:rPr lang="en-GB" dirty="0"/>
              <a:t>Anonymous &amp; other groups</a:t>
            </a:r>
          </a:p>
          <a:p>
            <a:pPr marL="971550" lvl="1" indent="-457200">
              <a:defRPr/>
            </a:pPr>
            <a:r>
              <a:rPr lang="en-GB" dirty="0"/>
              <a:t>Attacks to the availability of online services of the target</a:t>
            </a:r>
          </a:p>
          <a:p>
            <a:pPr marL="571500" indent="-457200">
              <a:defRPr/>
            </a:pPr>
            <a:r>
              <a:rPr lang="en-GB" dirty="0"/>
              <a:t>Doxing</a:t>
            </a:r>
          </a:p>
          <a:p>
            <a:pPr marL="571500" indent="-457200">
              <a:defRPr/>
            </a:pPr>
            <a:r>
              <a:rPr lang="en-GB" dirty="0"/>
              <a:t>Game Hacking</a:t>
            </a:r>
          </a:p>
          <a:p>
            <a:pPr marL="571500" indent="-457200">
              <a:defRPr/>
            </a:pPr>
            <a:r>
              <a:rPr lang="en-GB" dirty="0"/>
              <a:t>Threats, cyber bullying</a:t>
            </a:r>
          </a:p>
          <a:p>
            <a:pPr marL="571500" indent="-457200">
              <a:defRPr/>
            </a:pPr>
            <a:r>
              <a:rPr lang="en-GB" dirty="0"/>
              <a:t>False news for causing panic &amp; disorder</a:t>
            </a:r>
          </a:p>
        </p:txBody>
      </p:sp>
      <p:pic>
        <p:nvPicPr>
          <p:cNvPr id="3" name="Content Placeholder 3">
            <a:extLst>
              <a:ext uri="{FF2B5EF4-FFF2-40B4-BE49-F238E27FC236}">
                <a16:creationId xmlns:a16="http://schemas.microsoft.com/office/drawing/2014/main" id="{8EC87805-B4DA-4129-8807-8751C2FB58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5518" y="2991125"/>
            <a:ext cx="2456962" cy="163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403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Hacktivism &amp; Social Network Abuse</a:t>
            </a:r>
          </a:p>
        </p:txBody>
      </p:sp>
      <p:pic>
        <p:nvPicPr>
          <p:cNvPr id="4" name="Picture 3">
            <a:extLst>
              <a:ext uri="{FF2B5EF4-FFF2-40B4-BE49-F238E27FC236}">
                <a16:creationId xmlns:a16="http://schemas.microsoft.com/office/drawing/2014/main" id="{1F465C19-D073-7645-A295-91473D5009F3}"/>
              </a:ext>
            </a:extLst>
          </p:cNvPr>
          <p:cNvPicPr>
            <a:picLocks noChangeAspect="1"/>
          </p:cNvPicPr>
          <p:nvPr/>
        </p:nvPicPr>
        <p:blipFill>
          <a:blip r:embed="rId4"/>
          <a:stretch>
            <a:fillRect/>
          </a:stretch>
        </p:blipFill>
        <p:spPr>
          <a:xfrm>
            <a:off x="1898650" y="1845226"/>
            <a:ext cx="5346700" cy="4495800"/>
          </a:xfrm>
          <a:prstGeom prst="rect">
            <a:avLst/>
          </a:prstGeom>
        </p:spPr>
      </p:pic>
    </p:spTree>
    <p:extLst>
      <p:ext uri="{BB962C8B-B14F-4D97-AF65-F5344CB8AC3E}">
        <p14:creationId xmlns:p14="http://schemas.microsoft.com/office/powerpoint/2010/main" val="400246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phenomena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People generally think we are dealing with -</a:t>
            </a:r>
          </a:p>
          <a:p>
            <a:pPr eaLnBrk="1" hangingPunct="1"/>
            <a:r>
              <a:rPr lang="en-GB" altLang="sr-Latn-RS" dirty="0"/>
              <a:t>Hacking, viruses, worms, malware</a:t>
            </a:r>
          </a:p>
          <a:p>
            <a:pPr eaLnBrk="1" hangingPunct="1"/>
            <a:r>
              <a:rPr lang="en-GB" altLang="sr-Latn-RS" dirty="0"/>
              <a:t>DoS, DDoS</a:t>
            </a:r>
          </a:p>
          <a:p>
            <a:pPr marL="0" indent="0" eaLnBrk="1" hangingPunct="1">
              <a:buNone/>
            </a:pPr>
            <a:r>
              <a:rPr lang="pt-PT" altLang="sr-Latn-RS" dirty="0"/>
              <a:t>More &amp; more it is ‘profit oriented’ crime</a:t>
            </a:r>
          </a:p>
          <a:p>
            <a:pPr eaLnBrk="1" hangingPunct="1"/>
            <a:r>
              <a:rPr lang="pt-PT" altLang="sr-Latn-RS" dirty="0"/>
              <a:t>Business e-mail compromise *</a:t>
            </a:r>
          </a:p>
          <a:p>
            <a:pPr eaLnBrk="1" hangingPunct="1"/>
            <a:r>
              <a:rPr lang="pt-PT" altLang="sr-Latn-RS" dirty="0"/>
              <a:t>Ransomware *</a:t>
            </a:r>
          </a:p>
          <a:p>
            <a:pPr marL="0" indent="0" eaLnBrk="1" hangingPunct="1">
              <a:buNone/>
            </a:pPr>
            <a:r>
              <a:rPr lang="pt-PT" altLang="sr-Latn-RS" dirty="0"/>
              <a:t>Or utilising the network</a:t>
            </a:r>
          </a:p>
          <a:p>
            <a:pPr eaLnBrk="1" hangingPunct="1"/>
            <a:r>
              <a:rPr lang="pt-PT" altLang="sr-Latn-RS" dirty="0"/>
              <a:t>To comit or facilitate a crime</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IPR infringement (Fake Goods)</a:t>
            </a:r>
          </a:p>
          <a:p>
            <a:pPr marL="571500" indent="-457200">
              <a:defRPr/>
            </a:pPr>
            <a:r>
              <a:rPr lang="en-GB" dirty="0"/>
              <a:t>Online distribution of counterfeits</a:t>
            </a:r>
          </a:p>
          <a:p>
            <a:pPr marL="571500" indent="-457200">
              <a:defRPr/>
            </a:pPr>
            <a:r>
              <a:rPr lang="en-GB" dirty="0"/>
              <a:t>Illegal distribution or re-distribution of tv/cable</a:t>
            </a:r>
          </a:p>
          <a:p>
            <a:pPr marL="571500" indent="-457200">
              <a:defRPr/>
            </a:pPr>
            <a:r>
              <a:rPr lang="en-GB" dirty="0"/>
              <a:t>Medicines/drugs increasing %</a:t>
            </a:r>
          </a:p>
        </p:txBody>
      </p:sp>
      <p:pic>
        <p:nvPicPr>
          <p:cNvPr id="4" name="Picture 8" descr="C:\Users\B.Stam\Desktop\Affiches_V-80x120-IRACM-300x450.jpg">
            <a:extLst>
              <a:ext uri="{FF2B5EF4-FFF2-40B4-BE49-F238E27FC236}">
                <a16:creationId xmlns:a16="http://schemas.microsoft.com/office/drawing/2014/main" id="{FC1FD89C-34F4-4FD3-A8CC-BE021C9A57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0937"/>
          <a:stretch/>
        </p:blipFill>
        <p:spPr bwMode="auto">
          <a:xfrm>
            <a:off x="6122493" y="3140968"/>
            <a:ext cx="2736304" cy="3244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39042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IPR infringement (Fake Goods)</a:t>
            </a:r>
          </a:p>
        </p:txBody>
      </p:sp>
      <p:pic>
        <p:nvPicPr>
          <p:cNvPr id="3" name="Picture 2">
            <a:extLst>
              <a:ext uri="{FF2B5EF4-FFF2-40B4-BE49-F238E27FC236}">
                <a16:creationId xmlns:a16="http://schemas.microsoft.com/office/drawing/2014/main" id="{40C3B36D-1C1F-BB40-ACD7-B0DC153B49F5}"/>
              </a:ext>
            </a:extLst>
          </p:cNvPr>
          <p:cNvPicPr>
            <a:picLocks noChangeAspect="1"/>
          </p:cNvPicPr>
          <p:nvPr/>
        </p:nvPicPr>
        <p:blipFill>
          <a:blip r:embed="rId4"/>
          <a:stretch>
            <a:fillRect/>
          </a:stretch>
        </p:blipFill>
        <p:spPr>
          <a:xfrm>
            <a:off x="2370581" y="1890012"/>
            <a:ext cx="4402838" cy="4422626"/>
          </a:xfrm>
          <a:prstGeom prst="rect">
            <a:avLst/>
          </a:prstGeom>
        </p:spPr>
      </p:pic>
    </p:spTree>
    <p:extLst>
      <p:ext uri="{BB962C8B-B14F-4D97-AF65-F5344CB8AC3E}">
        <p14:creationId xmlns:p14="http://schemas.microsoft.com/office/powerpoint/2010/main" val="12828104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en-GB" b="1" dirty="0">
                <a:solidFill>
                  <a:srgbClr val="0070C0"/>
                </a:solidFill>
              </a:rPr>
              <a:t>6. Increase of APT</a:t>
            </a:r>
          </a:p>
          <a:p>
            <a:pPr marL="571500" indent="-457200">
              <a:defRPr/>
            </a:pPr>
            <a:r>
              <a:rPr lang="en-GB" dirty="0"/>
              <a:t>Advanced Persistent Threat</a:t>
            </a:r>
          </a:p>
          <a:p>
            <a:pPr marL="971550" lvl="1" indent="-457200">
              <a:defRPr/>
            </a:pPr>
            <a:r>
              <a:rPr lang="en-GB" dirty="0"/>
              <a:t>gain access &amp; remain with destructive consequences</a:t>
            </a:r>
          </a:p>
          <a:p>
            <a:pPr marL="971550" lvl="1" indent="-457200">
              <a:defRPr/>
            </a:pPr>
            <a:r>
              <a:rPr lang="en-GB" dirty="0"/>
              <a:t>usually at high level targets</a:t>
            </a:r>
          </a:p>
          <a:p>
            <a:pPr marL="971550" lvl="1" indent="-457200">
              <a:defRPr/>
            </a:pPr>
            <a:r>
              <a:rPr lang="en-GB" dirty="0"/>
              <a:t>large corporations, organisations or nations</a:t>
            </a:r>
          </a:p>
          <a:p>
            <a:pPr marL="971550" lvl="1" indent="-457200">
              <a:defRPr/>
            </a:pPr>
            <a:r>
              <a:rPr lang="en-GB" dirty="0"/>
              <a:t>longer period of time</a:t>
            </a:r>
          </a:p>
        </p:txBody>
      </p:sp>
      <p:pic>
        <p:nvPicPr>
          <p:cNvPr id="3" name="Picture 3" descr="C:\Users\Branko Stamenkovic\Desktop\Advanced-Persistent-Threat.png">
            <a:extLst>
              <a:ext uri="{FF2B5EF4-FFF2-40B4-BE49-F238E27FC236}">
                <a16:creationId xmlns:a16="http://schemas.microsoft.com/office/drawing/2014/main" id="{99F1AFBF-E5E3-4D4B-9AB1-377D525B1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282535"/>
            <a:ext cx="3599954" cy="31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3323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en-GB" b="1" dirty="0">
                <a:solidFill>
                  <a:srgbClr val="0070C0"/>
                </a:solidFill>
              </a:rPr>
              <a:t>6. Increase of APT</a:t>
            </a:r>
          </a:p>
        </p:txBody>
      </p:sp>
      <p:pic>
        <p:nvPicPr>
          <p:cNvPr id="4" name="Picture 3">
            <a:extLst>
              <a:ext uri="{FF2B5EF4-FFF2-40B4-BE49-F238E27FC236}">
                <a16:creationId xmlns:a16="http://schemas.microsoft.com/office/drawing/2014/main" id="{4053BC03-8E89-3746-9B4C-73E94DE3207A}"/>
              </a:ext>
            </a:extLst>
          </p:cNvPr>
          <p:cNvPicPr>
            <a:picLocks noChangeAspect="1"/>
          </p:cNvPicPr>
          <p:nvPr/>
        </p:nvPicPr>
        <p:blipFill>
          <a:blip r:embed="rId4"/>
          <a:stretch>
            <a:fillRect/>
          </a:stretch>
        </p:blipFill>
        <p:spPr>
          <a:xfrm>
            <a:off x="668004" y="2060239"/>
            <a:ext cx="4248472" cy="2265852"/>
          </a:xfrm>
          <a:prstGeom prst="rect">
            <a:avLst/>
          </a:prstGeom>
        </p:spPr>
      </p:pic>
      <p:pic>
        <p:nvPicPr>
          <p:cNvPr id="5" name="Picture 4">
            <a:extLst>
              <a:ext uri="{FF2B5EF4-FFF2-40B4-BE49-F238E27FC236}">
                <a16:creationId xmlns:a16="http://schemas.microsoft.com/office/drawing/2014/main" id="{16C02501-670E-BD4B-BDCD-333C0BB88FCA}"/>
              </a:ext>
            </a:extLst>
          </p:cNvPr>
          <p:cNvPicPr>
            <a:picLocks noChangeAspect="1"/>
          </p:cNvPicPr>
          <p:nvPr/>
        </p:nvPicPr>
        <p:blipFill>
          <a:blip r:embed="rId5"/>
          <a:stretch>
            <a:fillRect/>
          </a:stretch>
        </p:blipFill>
        <p:spPr>
          <a:xfrm>
            <a:off x="5580112" y="3193165"/>
            <a:ext cx="2895884" cy="2895884"/>
          </a:xfrm>
          <a:prstGeom prst="rect">
            <a:avLst/>
          </a:prstGeom>
        </p:spPr>
      </p:pic>
    </p:spTree>
    <p:extLst>
      <p:ext uri="{BB962C8B-B14F-4D97-AF65-F5344CB8AC3E}">
        <p14:creationId xmlns:p14="http://schemas.microsoft.com/office/powerpoint/2010/main" val="328872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IOT – Internet of Things</a:t>
            </a:r>
          </a:p>
          <a:p>
            <a:pPr marL="114300" indent="0">
              <a:buNone/>
              <a:defRPr/>
            </a:pPr>
            <a:r>
              <a:rPr lang="en-GB" dirty="0"/>
              <a:t>With everything connected, more opportunity</a:t>
            </a:r>
          </a:p>
          <a:p>
            <a:pPr marL="971550" lvl="1" indent="-457200">
              <a:defRPr/>
            </a:pPr>
            <a:r>
              <a:rPr lang="en-GB" dirty="0"/>
              <a:t>remote access attacks</a:t>
            </a:r>
          </a:p>
          <a:p>
            <a:pPr marL="971550" lvl="1" indent="-457200">
              <a:defRPr/>
            </a:pPr>
            <a:r>
              <a:rPr lang="en-GB" dirty="0"/>
              <a:t>insecure devices</a:t>
            </a:r>
          </a:p>
        </p:txBody>
      </p:sp>
      <p:pic>
        <p:nvPicPr>
          <p:cNvPr id="3" name="Picture 2">
            <a:extLst>
              <a:ext uri="{FF2B5EF4-FFF2-40B4-BE49-F238E27FC236}">
                <a16:creationId xmlns:a16="http://schemas.microsoft.com/office/drawing/2014/main" id="{AAF9F584-16EE-C54C-869F-964CCD991EFA}"/>
              </a:ext>
            </a:extLst>
          </p:cNvPr>
          <p:cNvPicPr>
            <a:picLocks noChangeAspect="1"/>
          </p:cNvPicPr>
          <p:nvPr/>
        </p:nvPicPr>
        <p:blipFill>
          <a:blip r:embed="rId4"/>
          <a:stretch>
            <a:fillRect/>
          </a:stretch>
        </p:blipFill>
        <p:spPr>
          <a:xfrm>
            <a:off x="1954491" y="3686288"/>
            <a:ext cx="5163010" cy="2624024"/>
          </a:xfrm>
          <a:prstGeom prst="rect">
            <a:avLst/>
          </a:prstGeom>
        </p:spPr>
      </p:pic>
    </p:spTree>
    <p:extLst>
      <p:ext uri="{BB962C8B-B14F-4D97-AF65-F5344CB8AC3E}">
        <p14:creationId xmlns:p14="http://schemas.microsoft.com/office/powerpoint/2010/main" val="14675047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IOT – Internet of Things</a:t>
            </a:r>
          </a:p>
        </p:txBody>
      </p:sp>
      <p:pic>
        <p:nvPicPr>
          <p:cNvPr id="6" name="Picture 5">
            <a:extLst>
              <a:ext uri="{FF2B5EF4-FFF2-40B4-BE49-F238E27FC236}">
                <a16:creationId xmlns:a16="http://schemas.microsoft.com/office/drawing/2014/main" id="{9AE85C6C-141A-F441-94E8-934E9BB35710}"/>
              </a:ext>
            </a:extLst>
          </p:cNvPr>
          <p:cNvPicPr>
            <a:picLocks noChangeAspect="1"/>
          </p:cNvPicPr>
          <p:nvPr/>
        </p:nvPicPr>
        <p:blipFill>
          <a:blip r:embed="rId4"/>
          <a:stretch>
            <a:fillRect/>
          </a:stretch>
        </p:blipFill>
        <p:spPr>
          <a:xfrm>
            <a:off x="1703958" y="2492896"/>
            <a:ext cx="5736083" cy="2928776"/>
          </a:xfrm>
          <a:prstGeom prst="rect">
            <a:avLst/>
          </a:prstGeom>
        </p:spPr>
      </p:pic>
    </p:spTree>
    <p:extLst>
      <p:ext uri="{BB962C8B-B14F-4D97-AF65-F5344CB8AC3E}">
        <p14:creationId xmlns:p14="http://schemas.microsoft.com/office/powerpoint/2010/main" val="27835011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Trends in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8. Cryptocurrency</a:t>
            </a:r>
          </a:p>
          <a:p>
            <a:pPr marL="114300" indent="0">
              <a:buNone/>
              <a:defRPr/>
            </a:pPr>
            <a:r>
              <a:rPr lang="en-GB" dirty="0"/>
              <a:t>Use of and theft of ……</a:t>
            </a:r>
          </a:p>
          <a:p>
            <a:pPr marL="971550" lvl="1" indent="-457200">
              <a:defRPr/>
            </a:pPr>
            <a:r>
              <a:rPr lang="en-GB" dirty="0"/>
              <a:t>‘</a:t>
            </a:r>
            <a:r>
              <a:rPr lang="en-GB" dirty="0" err="1"/>
              <a:t>cryptojacking</a:t>
            </a:r>
            <a:r>
              <a:rPr lang="en-GB" dirty="0"/>
              <a:t>’</a:t>
            </a:r>
          </a:p>
        </p:txBody>
      </p:sp>
      <p:pic>
        <p:nvPicPr>
          <p:cNvPr id="3" name="Picture 2">
            <a:extLst>
              <a:ext uri="{FF2B5EF4-FFF2-40B4-BE49-F238E27FC236}">
                <a16:creationId xmlns:a16="http://schemas.microsoft.com/office/drawing/2014/main" id="{2D0659FD-ADE1-B843-A26F-2ACCA225C6C9}"/>
              </a:ext>
            </a:extLst>
          </p:cNvPr>
          <p:cNvPicPr>
            <a:picLocks noChangeAspect="1"/>
          </p:cNvPicPr>
          <p:nvPr/>
        </p:nvPicPr>
        <p:blipFill>
          <a:blip r:embed="rId4"/>
          <a:stretch>
            <a:fillRect/>
          </a:stretch>
        </p:blipFill>
        <p:spPr>
          <a:xfrm>
            <a:off x="7229243" y="5288730"/>
            <a:ext cx="1794644" cy="1194777"/>
          </a:xfrm>
          <a:prstGeom prst="rect">
            <a:avLst/>
          </a:prstGeom>
        </p:spPr>
      </p:pic>
      <p:pic>
        <p:nvPicPr>
          <p:cNvPr id="4" name="Picture 3">
            <a:extLst>
              <a:ext uri="{FF2B5EF4-FFF2-40B4-BE49-F238E27FC236}">
                <a16:creationId xmlns:a16="http://schemas.microsoft.com/office/drawing/2014/main" id="{EB52A29A-80CA-F54C-AD67-A3D4A4CED767}"/>
              </a:ext>
            </a:extLst>
          </p:cNvPr>
          <p:cNvPicPr>
            <a:picLocks noChangeAspect="1"/>
          </p:cNvPicPr>
          <p:nvPr/>
        </p:nvPicPr>
        <p:blipFill>
          <a:blip r:embed="rId5"/>
          <a:stretch>
            <a:fillRect/>
          </a:stretch>
        </p:blipFill>
        <p:spPr>
          <a:xfrm>
            <a:off x="2260600" y="3140968"/>
            <a:ext cx="4622800" cy="2933700"/>
          </a:xfrm>
          <a:prstGeom prst="rect">
            <a:avLst/>
          </a:prstGeom>
        </p:spPr>
      </p:pic>
    </p:spTree>
    <p:extLst>
      <p:ext uri="{BB962C8B-B14F-4D97-AF65-F5344CB8AC3E}">
        <p14:creationId xmlns:p14="http://schemas.microsoft.com/office/powerpoint/2010/main" val="1918767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Stam\Desktop\DDoS-network-map.jpg">
            <a:extLst>
              <a:ext uri="{FF2B5EF4-FFF2-40B4-BE49-F238E27FC236}">
                <a16:creationId xmlns:a16="http://schemas.microsoft.com/office/drawing/2014/main" id="{F8AE5F97-AAAC-49CB-922F-7E9BBAF0C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B8CDDF5-2199-44D6-ACF5-68D0F70C66BB}"/>
              </a:ext>
            </a:extLst>
          </p:cNvPr>
          <p:cNvSpPr txBox="1"/>
          <p:nvPr/>
        </p:nvSpPr>
        <p:spPr>
          <a:xfrm>
            <a:off x="179512" y="6275199"/>
            <a:ext cx="8784976"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DDOS attack * – note the wholly global nature</a:t>
            </a:r>
          </a:p>
        </p:txBody>
      </p:sp>
    </p:spTree>
    <p:extLst>
      <p:ext uri="{BB962C8B-B14F-4D97-AF65-F5344CB8AC3E}">
        <p14:creationId xmlns:p14="http://schemas.microsoft.com/office/powerpoint/2010/main" val="26052055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a:extLst>
              <a:ext uri="{FF2B5EF4-FFF2-40B4-BE49-F238E27FC236}">
                <a16:creationId xmlns:a16="http://schemas.microsoft.com/office/drawing/2014/main" id="{912D9373-29D1-4F26-A5A7-A8A97451C0FD}"/>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13315" name="Content Placeholder 9">
            <a:extLst>
              <a:ext uri="{FF2B5EF4-FFF2-40B4-BE49-F238E27FC236}">
                <a16:creationId xmlns:a16="http://schemas.microsoft.com/office/drawing/2014/main" id="{6E0BB113-51AF-4DE2-B201-111EC7152193}"/>
              </a:ext>
            </a:extLst>
          </p:cNvPr>
          <p:cNvSpPr>
            <a:spLocks noGrp="1"/>
          </p:cNvSpPr>
          <p:nvPr>
            <p:ph sz="quarter" idx="4294967295"/>
          </p:nvPr>
        </p:nvSpPr>
        <p:spPr>
          <a:xfrm>
            <a:off x="4787900" y="2205038"/>
            <a:ext cx="4038600" cy="4235450"/>
          </a:xfrm>
        </p:spPr>
        <p:txBody>
          <a:bodyPr/>
          <a:lstStyle/>
          <a:p>
            <a:pPr eaLnBrk="1" hangingPunct="1"/>
            <a:endParaRPr lang="sr-Latn-CS" altLang="en-US"/>
          </a:p>
          <a:p>
            <a:pPr eaLnBrk="1" hangingPunct="1"/>
            <a:endParaRPr lang="sr-Latn-CS" altLang="en-US"/>
          </a:p>
          <a:p>
            <a:pPr eaLnBrk="1" hangingPunct="1">
              <a:buFont typeface="Wingdings" panose="05000000000000000000" pitchFamily="2" charset="2"/>
              <a:buNone/>
            </a:pPr>
            <a:endParaRPr lang="en-GB" altLang="en-US"/>
          </a:p>
          <a:p>
            <a:pPr eaLnBrk="1" hangingPunct="1"/>
            <a:endParaRPr lang="en-US" altLang="en-US"/>
          </a:p>
        </p:txBody>
      </p:sp>
      <p:pic>
        <p:nvPicPr>
          <p:cNvPr id="38914" name="Picture 2" descr="C:\Users\Benchmark\Desktop\Barcelona PPT\P1-AX461A_CYBER_G_20100930190600.jpg">
            <a:extLst>
              <a:ext uri="{FF2B5EF4-FFF2-40B4-BE49-F238E27FC236}">
                <a16:creationId xmlns:a16="http://schemas.microsoft.com/office/drawing/2014/main" id="{44518AF6-6E3F-4CCD-94B5-94AA8493C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Čuvar mesta za broj slajda 1">
            <a:extLst>
              <a:ext uri="{FF2B5EF4-FFF2-40B4-BE49-F238E27FC236}">
                <a16:creationId xmlns:a16="http://schemas.microsoft.com/office/drawing/2014/main" id="{334E3D0F-5AC4-40F1-976D-F9EC8D46EF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fld id="{29C77911-76FF-413D-8DB7-79CBA16181D8}" type="slidenum">
              <a:rPr lang="en-US" altLang="en-US" sz="1200">
                <a:solidFill>
                  <a:srgbClr val="898989"/>
                </a:solidFill>
              </a:rPr>
              <a:pPr eaLnBrk="1" hangingPunct="1">
                <a:spcBef>
                  <a:spcPct val="0"/>
                </a:spcBef>
                <a:buFontTx/>
                <a:buNone/>
              </a:pPr>
              <a:t>138</a:t>
            </a:fld>
            <a:endParaRPr lang="en-US" altLang="en-US" sz="1200">
              <a:solidFill>
                <a:srgbClr val="898989"/>
              </a:solidFill>
            </a:endParaRPr>
          </a:p>
        </p:txBody>
      </p:sp>
    </p:spTree>
    <p:extLst>
      <p:ext uri="{BB962C8B-B14F-4D97-AF65-F5344CB8AC3E}">
        <p14:creationId xmlns:p14="http://schemas.microsoft.com/office/powerpoint/2010/main" val="2902985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Challenges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Cyber security – trying to stop the cyber criminal</a:t>
            </a:r>
          </a:p>
          <a:p>
            <a:pPr marL="0" indent="0" eaLnBrk="1" hangingPunct="1">
              <a:buNone/>
            </a:pPr>
            <a:r>
              <a:rPr lang="en-GB" altLang="sr-Latn-RS" dirty="0"/>
              <a:t>Cyber warfare – international arms race is now online more than offline</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a:spLocks/>
          </p:cNvSpPr>
          <p:nvPr/>
        </p:nvSpPr>
        <p:spPr bwMode="auto">
          <a:xfrm>
            <a:off x="-151144" y="3284984"/>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en-GB" sz="3200" dirty="0"/>
              <a:t>Cyber Warfare is the use of technology to attack a nation, causing comparable harm to actual warfare</a:t>
            </a:r>
          </a:p>
          <a:p>
            <a:pPr lvl="1" algn="r" eaLnBrk="1" hangingPunct="1"/>
            <a:r>
              <a:rPr lang="en-GB" altLang="sr-Latn-RS" sz="1400" dirty="0" err="1"/>
              <a:t>Wikopedia</a:t>
            </a:r>
            <a:endParaRPr lang="pt-PT" altLang="sr-Latn-RS" sz="1400" dirty="0"/>
          </a:p>
        </p:txBody>
      </p:sp>
    </p:spTree>
    <p:extLst>
      <p:ext uri="{BB962C8B-B14F-4D97-AF65-F5344CB8AC3E}">
        <p14:creationId xmlns:p14="http://schemas.microsoft.com/office/powerpoint/2010/main" val="21662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Warfare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BF090CC1-24DF-4D49-9587-433130833718}"/>
              </a:ext>
            </a:extLst>
          </p:cNvPr>
          <p:cNvPicPr>
            <a:picLocks noChangeAspect="1"/>
          </p:cNvPicPr>
          <p:nvPr/>
        </p:nvPicPr>
        <p:blipFill>
          <a:blip r:embed="rId4"/>
          <a:stretch>
            <a:fillRect/>
          </a:stretch>
        </p:blipFill>
        <p:spPr>
          <a:xfrm>
            <a:off x="171450" y="1519014"/>
            <a:ext cx="8801100" cy="4286250"/>
          </a:xfrm>
          <a:prstGeom prst="rect">
            <a:avLst/>
          </a:prstGeom>
        </p:spPr>
      </p:pic>
      <p:pic>
        <p:nvPicPr>
          <p:cNvPr id="13314" name="Picture 2" descr="GRA Quantum">
            <a:extLst>
              <a:ext uri="{FF2B5EF4-FFF2-40B4-BE49-F238E27FC236}">
                <a16:creationId xmlns:a16="http://schemas.microsoft.com/office/drawing/2014/main" id="{95002EAE-C2F3-4C02-B783-83F3617855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920" y="5445224"/>
            <a:ext cx="2857500" cy="101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381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10210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What is cybercrime?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What is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en-GB" altLang="sr-Latn-RS" dirty="0"/>
              <a:t>Many terms used!</a:t>
            </a:r>
          </a:p>
          <a:p>
            <a:pPr eaLnBrk="1" hangingPunct="1"/>
            <a:r>
              <a:rPr lang="en-GB" altLang="sr-Latn-RS" dirty="0"/>
              <a:t>Cyber crime, computer crime, high-tech crime, Internet crime, IT crime, technology crime</a:t>
            </a:r>
          </a:p>
          <a:p>
            <a:pPr lvl="1" eaLnBrk="1" hangingPunct="1"/>
            <a:r>
              <a:rPr lang="en-GB" altLang="sr-Latn-RS" dirty="0"/>
              <a:t>all used interchangeably</a:t>
            </a:r>
          </a:p>
          <a:p>
            <a:pPr lvl="1" eaLnBrk="1" hangingPunct="1"/>
            <a:r>
              <a:rPr lang="en-GB" altLang="sr-Latn-RS" dirty="0"/>
              <a:t>It’s confusing &amp; misleading!</a:t>
            </a:r>
          </a:p>
          <a:p>
            <a:pPr lvl="1" eaLnBrk="1" hangingPunct="1"/>
            <a:endParaRPr lang="en-GB" altLang="sr-Latn-RS" dirty="0"/>
          </a:p>
          <a:p>
            <a:pPr eaLnBrk="1" hangingPunct="1"/>
            <a:r>
              <a:rPr lang="en-GB" altLang="sr-Latn-RS" dirty="0"/>
              <a:t>So perhaps we can break it down into sections ….</a:t>
            </a:r>
          </a:p>
        </p:txBody>
      </p:sp>
      <p:pic>
        <p:nvPicPr>
          <p:cNvPr id="2050" name="Picture 2" descr="Sony makes cybercrime even more dangerous | Computerworld">
            <a:extLst>
              <a:ext uri="{FF2B5EF4-FFF2-40B4-BE49-F238E27FC236}">
                <a16:creationId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What is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26448"/>
            <a:ext cx="8892480" cy="5535389"/>
          </a:xfrm>
        </p:spPr>
        <p:txBody>
          <a:bodyPr/>
          <a:lstStyle/>
          <a:p>
            <a:pPr eaLnBrk="1" hangingPunct="1"/>
            <a:r>
              <a:rPr lang="en-GB" altLang="sr-Latn-RS" sz="2800" b="1" dirty="0">
                <a:solidFill>
                  <a:srgbClr val="0070C0"/>
                </a:solidFill>
              </a:rPr>
              <a:t>Technology as a victim of crime</a:t>
            </a:r>
            <a:r>
              <a:rPr lang="en-GB" altLang="sr-Latn-RS" dirty="0"/>
              <a:t> </a:t>
            </a:r>
          </a:p>
          <a:p>
            <a:pPr lvl="1" eaLnBrk="1" hangingPunct="1"/>
            <a:r>
              <a:rPr lang="en-GB" altLang="sr-Latn-RS" sz="2400" dirty="0"/>
              <a:t>a ‘true’ computer crime hacking, DDoS, virus, malware</a:t>
            </a:r>
          </a:p>
          <a:p>
            <a:pPr eaLnBrk="1" hangingPunct="1"/>
            <a:r>
              <a:rPr lang="en-GB" altLang="sr-Latn-RS" sz="2800" b="1" dirty="0">
                <a:solidFill>
                  <a:srgbClr val="0070C0"/>
                </a:solidFill>
              </a:rPr>
              <a:t>Technology as an aid to crime</a:t>
            </a:r>
            <a:endParaRPr lang="en-GB" altLang="sr-Latn-RS" sz="2800" dirty="0"/>
          </a:p>
          <a:p>
            <a:pPr lvl="1" eaLnBrk="1" hangingPunct="1"/>
            <a:r>
              <a:rPr lang="en-GB" altLang="sr-Latn-RS" sz="2400" dirty="0"/>
              <a:t>assist the commission of ‘traditional’ crime such as forgery, threats, blackmail, indecent images</a:t>
            </a:r>
          </a:p>
          <a:p>
            <a:pPr eaLnBrk="1" hangingPunct="1"/>
            <a:r>
              <a:rPr lang="en-GB" altLang="sr-Latn-RS" sz="2800" b="1" dirty="0">
                <a:solidFill>
                  <a:srgbClr val="0070C0"/>
                </a:solidFill>
              </a:rPr>
              <a:t>Technology as a communication tool in crime</a:t>
            </a:r>
          </a:p>
          <a:p>
            <a:pPr lvl="1" eaLnBrk="1" hangingPunct="1"/>
            <a:r>
              <a:rPr lang="en-GB" altLang="sr-Latn-RS" sz="2400" dirty="0"/>
              <a:t>criminals communicate to reduce chance of detection, including encryption</a:t>
            </a:r>
          </a:p>
          <a:p>
            <a:pPr eaLnBrk="1" hangingPunct="1"/>
            <a:r>
              <a:rPr lang="en-GB" altLang="sr-Latn-RS" sz="2800" b="1" dirty="0">
                <a:solidFill>
                  <a:srgbClr val="0070C0"/>
                </a:solidFill>
              </a:rPr>
              <a:t>Technology as a storage </a:t>
            </a:r>
            <a:r>
              <a:rPr lang="en-GB" altLang="sr-Latn-RS" sz="2800" b="1">
                <a:solidFill>
                  <a:srgbClr val="0070C0"/>
                </a:solidFill>
              </a:rPr>
              <a:t>medium for </a:t>
            </a:r>
            <a:r>
              <a:rPr lang="en-GB" altLang="sr-Latn-RS" sz="2800" b="1" dirty="0">
                <a:solidFill>
                  <a:srgbClr val="0070C0"/>
                </a:solidFill>
              </a:rPr>
              <a:t>criminality</a:t>
            </a:r>
          </a:p>
          <a:p>
            <a:pPr lvl="1" eaLnBrk="1" hangingPunct="1"/>
            <a:r>
              <a:rPr lang="en-GB" altLang="sr-Latn-RS" sz="2400" dirty="0"/>
              <a:t>Intentional/unintentional storage of data useful to investigation</a:t>
            </a:r>
          </a:p>
          <a:p>
            <a:pPr eaLnBrk="1" hangingPunct="1"/>
            <a:r>
              <a:rPr lang="en-GB" altLang="sr-Latn-RS" sz="2800" b="1" dirty="0">
                <a:solidFill>
                  <a:srgbClr val="0070C0"/>
                </a:solidFill>
              </a:rPr>
              <a:t>Technology as a witness to a crime</a:t>
            </a:r>
          </a:p>
          <a:p>
            <a:pPr lvl="1" eaLnBrk="1" hangingPunct="1"/>
            <a:r>
              <a:rPr lang="en-GB" altLang="sr-Latn-RS" sz="2400" dirty="0"/>
              <a:t>Evidence to support/negate other evidence, such as an alibi</a:t>
            </a:r>
          </a:p>
        </p:txBody>
      </p:sp>
    </p:spTree>
    <p:extLst>
      <p:ext uri="{BB962C8B-B14F-4D97-AF65-F5344CB8AC3E}">
        <p14:creationId xmlns:p14="http://schemas.microsoft.com/office/powerpoint/2010/main" val="383203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contents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5240233"/>
          </a:xfrm>
        </p:spPr>
        <p:txBody>
          <a:bodyPr>
            <a:normAutofit/>
          </a:bodyPr>
          <a:lstStyle/>
          <a:p>
            <a:pPr marL="514350" indent="-514350">
              <a:lnSpc>
                <a:spcPct val="150000"/>
              </a:lnSpc>
              <a:buFont typeface="+mj-lt"/>
              <a:buAutoNum type="arabicPeriod"/>
            </a:pPr>
            <a:r>
              <a:rPr lang="en-GB" dirty="0">
                <a:ea typeface="Verdana" panose="020B0604030504040204" pitchFamily="34" charset="0"/>
              </a:rPr>
              <a:t>The ‘Information Society’</a:t>
            </a:r>
          </a:p>
          <a:p>
            <a:pPr marL="514350" indent="-514350">
              <a:lnSpc>
                <a:spcPct val="150000"/>
              </a:lnSpc>
              <a:buFont typeface="+mj-lt"/>
              <a:buAutoNum type="arabicPeriod"/>
            </a:pPr>
            <a:r>
              <a:rPr lang="en-GB" dirty="0">
                <a:ea typeface="Verdana" panose="020B0604030504040204" pitchFamily="34" charset="0"/>
              </a:rPr>
              <a:t>What is Cybercrime?</a:t>
            </a:r>
          </a:p>
          <a:p>
            <a:pPr marL="514350" indent="-514350">
              <a:lnSpc>
                <a:spcPct val="150000"/>
              </a:lnSpc>
              <a:buFont typeface="+mj-lt"/>
              <a:buAutoNum type="arabicPeriod"/>
            </a:pPr>
            <a:r>
              <a:rPr lang="en-GB" dirty="0">
                <a:ea typeface="Verdana" panose="020B0604030504040204" pitchFamily="34" charset="0"/>
              </a:rPr>
              <a:t>Budapest Convention</a:t>
            </a:r>
          </a:p>
          <a:p>
            <a:pPr marL="514350" indent="-514350">
              <a:lnSpc>
                <a:spcPct val="150000"/>
              </a:lnSpc>
              <a:buFont typeface="+mj-lt"/>
              <a:buAutoNum type="arabicPeriod"/>
            </a:pPr>
            <a:r>
              <a:rPr lang="en-GB" dirty="0">
                <a:ea typeface="Verdana" panose="020B0604030504040204" pitchFamily="34" charset="0"/>
              </a:rPr>
              <a:t>International organisations for Cybercrime</a:t>
            </a:r>
          </a:p>
          <a:p>
            <a:pPr marL="514350" indent="-514350">
              <a:lnSpc>
                <a:spcPct val="150000"/>
              </a:lnSpc>
              <a:buFont typeface="+mj-lt"/>
              <a:buAutoNum type="arabicPeriod"/>
            </a:pPr>
            <a:r>
              <a:rPr lang="en-GB" dirty="0">
                <a:ea typeface="Verdana" panose="020B0604030504040204" pitchFamily="34" charset="0"/>
              </a:rPr>
              <a:t>Cybercrimes &amp; case studies</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 definition?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en-GB" altLang="sr-Latn-RS" dirty="0"/>
              <a:t>Sorry! There isn’t one that fits all!</a:t>
            </a:r>
          </a:p>
          <a:p>
            <a:pPr marL="0" indent="0" eaLnBrk="1" hangingPunct="1">
              <a:buNone/>
            </a:pPr>
            <a:endParaRPr lang="en-GB" altLang="sr-Latn-RS" dirty="0"/>
          </a:p>
          <a:p>
            <a:pPr eaLnBrk="1" hangingPunct="1"/>
            <a:r>
              <a:rPr lang="en-GB" altLang="sr-Latn-RS" dirty="0"/>
              <a:t>1984 novel Neuromancer – William Gibson used the word CYBERSPACE (in reference to the internet &amp; other networks) ….</a:t>
            </a:r>
          </a:p>
          <a:p>
            <a:pPr eaLnBrk="1" hangingPunct="1"/>
            <a:r>
              <a:rPr lang="en-GB" altLang="sr-Latn-RS" dirty="0"/>
              <a:t>35 years on and we still don’t have a definition</a:t>
            </a:r>
          </a:p>
          <a:p>
            <a:pPr eaLnBrk="1" hangingPunct="1"/>
            <a:r>
              <a:rPr lang="en-GB" altLang="sr-Latn-RS" dirty="0"/>
              <a:t>In fact we are not agreed if ‘cybercrime’ is really a new &amp; distinct field of law!</a:t>
            </a:r>
          </a:p>
          <a:p>
            <a:pPr marL="0" indent="0" eaLnBrk="1" hangingPunct="1">
              <a:buNone/>
            </a:pPr>
            <a:endParaRPr lang="en-GB" altLang="sr-Latn-RS"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7188CA54-70C2-429D-8C9F-5EFC43690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60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 police &amp; prosecution life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en-GB" altLang="sr-Latn-RS" dirty="0"/>
              <a:t>There are now specific units/groups to deal with internet &amp; computer type crimes:</a:t>
            </a:r>
          </a:p>
          <a:p>
            <a:pPr lvl="1" eaLnBrk="1" hangingPunct="1"/>
            <a:r>
              <a:rPr lang="en-GB" altLang="sr-Latn-RS" dirty="0"/>
              <a:t>High Tech Crime Unit</a:t>
            </a:r>
          </a:p>
          <a:p>
            <a:pPr lvl="1" eaLnBrk="1" hangingPunct="1"/>
            <a:r>
              <a:rPr lang="en-GB" altLang="sr-Latn-RS" dirty="0"/>
              <a:t>Cybercrime Unit</a:t>
            </a:r>
          </a:p>
          <a:p>
            <a:pPr lvl="1" eaLnBrk="1" hangingPunct="1"/>
            <a:r>
              <a:rPr lang="en-GB" altLang="sr-Latn-RS" dirty="0"/>
              <a:t>Computer Forensic Unit</a:t>
            </a:r>
          </a:p>
          <a:p>
            <a:pPr lvl="1" eaLnBrk="1" hangingPunct="1"/>
            <a:r>
              <a:rPr lang="en-GB" altLang="sr-Latn-RS" dirty="0"/>
              <a:t>Online Paedophile Investigation</a:t>
            </a:r>
          </a:p>
          <a:p>
            <a:pPr lvl="1" eaLnBrk="1" hangingPunct="1"/>
            <a:r>
              <a:rPr lang="en-GB" altLang="sr-Latn-RS" dirty="0"/>
              <a:t>Open Source Investigations</a:t>
            </a:r>
          </a:p>
          <a:p>
            <a:pPr lvl="1" eaLnBrk="1" hangingPunct="1"/>
            <a:r>
              <a:rPr lang="en-GB" altLang="sr-Latn-RS" dirty="0"/>
              <a:t>Online Undercover Operations</a:t>
            </a:r>
          </a:p>
          <a:p>
            <a:pPr marL="0" indent="0" eaLnBrk="1" hangingPunct="1">
              <a:buNone/>
            </a:pPr>
            <a:r>
              <a:rPr lang="en-GB" altLang="sr-Latn-RS" dirty="0"/>
              <a:t>Your country will have its own!</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 finally on a definition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a:buNone/>
            </a:pPr>
            <a:r>
              <a:rPr lang="en-GB" altLang="sr-Latn-RS" b="1" dirty="0">
                <a:solidFill>
                  <a:srgbClr val="0070C0"/>
                </a:solidFill>
              </a:rPr>
              <a:t>Cyber-dependant crime </a:t>
            </a:r>
            <a:r>
              <a:rPr lang="en-GB" altLang="sr-Latn-RS" dirty="0"/>
              <a:t>- </a:t>
            </a:r>
            <a:r>
              <a:rPr lang="en-US" sz="2800" dirty="0"/>
              <a:t>any crime that can only be committed using computers, computer networks or other forms </a:t>
            </a:r>
            <a:r>
              <a:rPr lang="en-GB" sz="2800" dirty="0"/>
              <a:t>of information communication technology </a:t>
            </a:r>
            <a:r>
              <a:rPr lang="en-US" sz="2800" dirty="0"/>
              <a:t>(ICT)</a:t>
            </a:r>
          </a:p>
          <a:p>
            <a:pPr marL="0" indent="0" algn="r">
              <a:buNone/>
            </a:pPr>
            <a:r>
              <a:rPr lang="en-US" sz="1600" dirty="0"/>
              <a:t>‘Cyber crime: A review of the evidence (McGuire &amp; Dowling) 2013’</a:t>
            </a:r>
          </a:p>
          <a:p>
            <a:pPr lvl="1"/>
            <a:endParaRPr lang="en-US" sz="2400" dirty="0"/>
          </a:p>
          <a:p>
            <a:pPr lvl="1"/>
            <a:r>
              <a:rPr lang="en-US" sz="2400" dirty="0"/>
              <a:t>Such crimes are typically directed at computers, networks or other ICT resources.</a:t>
            </a:r>
          </a:p>
          <a:p>
            <a:pPr lvl="1"/>
            <a:r>
              <a:rPr lang="en-US" sz="2400" dirty="0"/>
              <a:t>In essence, without the internet criminals could not commit these crimes</a:t>
            </a:r>
            <a:endParaRPr lang="en-GB" altLang="sr-Latn-RS" sz="2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3839228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‘Budapest’ convention</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a:solidFill>
                  <a:schemeClr val="bg1"/>
                </a:solidFill>
                <a:latin typeface="Verdana" charset="0"/>
                <a:cs typeface="Verdana" charset="0"/>
              </a:rPr>
              <a:t>The approach of Council of Europe</a:t>
            </a:r>
            <a:endParaRPr lang="en-GB" sz="200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a:solidFill>
                  <a:schemeClr val="bg1"/>
                </a:solidFill>
                <a:latin typeface="Verdana" charset="0"/>
                <a:cs typeface="Verdana" charset="0"/>
              </a:rPr>
              <a:t>“Protecting you and your rights in cyberspace”</a:t>
            </a:r>
          </a:p>
        </p:txBody>
      </p:sp>
      <p:sp>
        <p:nvSpPr>
          <p:cNvPr id="52231" name="TextBox 13"/>
          <p:cNvSpPr txBox="1">
            <a:spLocks noChangeArrowheads="1"/>
          </p:cNvSpPr>
          <p:nvPr/>
        </p:nvSpPr>
        <p:spPr bwMode="auto">
          <a:xfrm>
            <a:off x="1547813" y="1144588"/>
            <a:ext cx="5832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dirty="0">
                <a:latin typeface="Verdana" charset="0"/>
                <a:cs typeface="Verdana" charset="0"/>
              </a:rPr>
              <a:t>1 Common standards: Budapest Convention on Cybercrime and relates standards</a:t>
            </a:r>
          </a:p>
        </p:txBody>
      </p:sp>
      <p:sp>
        <p:nvSpPr>
          <p:cNvPr id="52232" name="TextBox 15"/>
          <p:cNvSpPr txBox="1">
            <a:spLocks noChangeArrowheads="1"/>
          </p:cNvSpPr>
          <p:nvPr/>
        </p:nvSpPr>
        <p:spPr bwMode="auto">
          <a:xfrm>
            <a:off x="107950" y="4184873"/>
            <a:ext cx="29908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Verdana" charset="0"/>
                <a:cs typeface="Verdana" charset="0"/>
              </a:rPr>
              <a:t>2 Follow up and assessments:</a:t>
            </a:r>
          </a:p>
          <a:p>
            <a:r>
              <a:rPr lang="en-GB" sz="1800" b="1" dirty="0">
                <a:latin typeface="Verdana" charset="0"/>
                <a:cs typeface="Verdana" charset="0"/>
              </a:rPr>
              <a:t>Cybercrime Convention Committee (T-CY)</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3" y="5119688"/>
            <a:ext cx="29527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a:latin typeface="Verdana" charset="0"/>
                <a:cs typeface="Verdana" charset="0"/>
              </a:rPr>
              <a:t>3 Capacity building:</a:t>
            </a:r>
          </a:p>
          <a:p>
            <a:r>
              <a:rPr lang="en-GB" sz="1800" b="1">
                <a:latin typeface="Verdana" charset="0"/>
                <a:cs typeface="Verdana" charset="0"/>
              </a:rPr>
              <a:t>C-PROC </a:t>
            </a:r>
            <a:r>
              <a:rPr lang="en-GB" sz="1800" b="1">
                <a:latin typeface="Verdana" charset="0"/>
                <a:cs typeface="Verdana" charset="0"/>
                <a:sym typeface="Wingdings 3" charset="0"/>
              </a:rPr>
              <a:t></a:t>
            </a:r>
            <a:endParaRPr lang="en-GB" sz="1800" b="1">
              <a:latin typeface="Verdana" charset="0"/>
              <a:cs typeface="Verdana" charset="0"/>
            </a:endParaRPr>
          </a:p>
          <a:p>
            <a:r>
              <a:rPr lang="en-GB" sz="1800" b="1">
                <a:latin typeface="Verdana" charset="0"/>
                <a:cs typeface="Verdana" charset="0"/>
              </a:rPr>
              <a:t>Technical cooperation programmes</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a:t>
            </a:r>
          </a:p>
        </p:txBody>
      </p:sp>
    </p:spTree>
    <p:extLst>
      <p:ext uri="{BB962C8B-B14F-4D97-AF65-F5344CB8AC3E}">
        <p14:creationId xmlns:p14="http://schemas.microsoft.com/office/powerpoint/2010/main" val="3536087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Council of Europe’s Convention on Cybercrime – The Budapest Convention</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52928" cy="4936223"/>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Negotiated by Council of Europe (47 members), Canada, Japan, South Africa and USA</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Opened for signature on 23 November 2001 in Budapest</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Protocol on Xenophobia and Racism via computer systems (2003)</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Followed by Cybercrime Convention Committee (T-CY) </a:t>
            </a:r>
            <a:r>
              <a:rPr lang="en-GB" sz="1600" dirty="0">
                <a:latin typeface="Verdana" panose="020B0604030504040204" pitchFamily="34" charset="0"/>
                <a:ea typeface="Verdana" panose="020B0604030504040204" pitchFamily="34" charset="0"/>
                <a:cs typeface="Verdana" panose="020B0604030504040204" pitchFamily="34" charset="0"/>
              </a:rPr>
              <a:t>– Guidance Notes, Interpretation, Monitoring</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Open for accession by any State – 65 Accessions/ Ratifications</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2nd Additional  Protocol under negotiation</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As of today, the only international Treaty on cybercrime and electronic evidence</a:t>
            </a:r>
          </a:p>
        </p:txBody>
      </p:sp>
      <p:sp>
        <p:nvSpPr>
          <p:cNvPr id="2" name="Rectangle 1">
            <a:extLst>
              <a:ext uri="{FF2B5EF4-FFF2-40B4-BE49-F238E27FC236}">
                <a16:creationId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797813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Budapest Convention: scope</a:t>
            </a:r>
          </a:p>
        </p:txBody>
      </p:sp>
      <p:sp>
        <p:nvSpPr>
          <p:cNvPr id="21" name="Textfeld 4"/>
          <p:cNvSpPr txBox="1"/>
          <p:nvPr/>
        </p:nvSpPr>
        <p:spPr>
          <a:xfrm>
            <a:off x="6394450" y="1364580"/>
            <a:ext cx="2571750" cy="4062651"/>
          </a:xfrm>
          <a:prstGeom prst="rect">
            <a:avLst/>
          </a:prstGeom>
          <a:noFill/>
          <a:ln>
            <a:solidFill>
              <a:schemeClr val="bg1">
                <a:lumMod val="50000"/>
              </a:schemeClr>
            </a:solidFill>
          </a:ln>
        </p:spPr>
        <p:txBody>
          <a:bodyPr>
            <a:spAutoFit/>
          </a:bodyPr>
          <a:lstStyle/>
          <a:p>
            <a:pPr fontAlgn="auto">
              <a:spcBef>
                <a:spcPts val="0"/>
              </a:spcBef>
              <a:spcAft>
                <a:spcPts val="0"/>
              </a:spcAft>
              <a:defRPr/>
            </a:pPr>
            <a:r>
              <a:rPr lang="en-GB" sz="2000" b="1" dirty="0">
                <a:latin typeface="Verdana"/>
                <a:cs typeface="Verdana"/>
              </a:rPr>
              <a:t>International cooperation</a:t>
            </a:r>
          </a:p>
          <a:p>
            <a:pPr marL="361950" indent="-361950" fontAlgn="auto">
              <a:spcBef>
                <a:spcPts val="0"/>
              </a:spcBef>
              <a:spcAft>
                <a:spcPts val="0"/>
              </a:spcAft>
              <a:buFont typeface="Wingdings" pitchFamily="2" charset="2"/>
              <a:buChar char="§"/>
              <a:defRPr/>
            </a:pPr>
            <a:endParaRPr lang="en-GB" dirty="0">
              <a:latin typeface="Verdana"/>
              <a:cs typeface="Verdana"/>
            </a:endParaRPr>
          </a:p>
          <a:p>
            <a:pPr marL="361950" indent="-361950" fontAlgn="auto">
              <a:spcBef>
                <a:spcPts val="0"/>
              </a:spcBef>
              <a:spcAft>
                <a:spcPts val="0"/>
              </a:spcAft>
              <a:buFont typeface="Wingdings" pitchFamily="2" charset="2"/>
              <a:buChar char="§"/>
              <a:defRPr/>
            </a:pPr>
            <a:r>
              <a:rPr lang="en-GB" sz="1600" dirty="0">
                <a:latin typeface="Verdana"/>
                <a:cs typeface="Verdana"/>
              </a:rPr>
              <a:t>Extradition</a:t>
            </a:r>
          </a:p>
          <a:p>
            <a:pPr marL="361950" indent="-361950" fontAlgn="auto">
              <a:spcBef>
                <a:spcPts val="0"/>
              </a:spcBef>
              <a:spcAft>
                <a:spcPts val="0"/>
              </a:spcAft>
              <a:buFont typeface="Wingdings" pitchFamily="2" charset="2"/>
              <a:buChar char="§"/>
              <a:defRPr/>
            </a:pPr>
            <a:r>
              <a:rPr lang="en-GB" sz="1600" dirty="0">
                <a:latin typeface="Verdana"/>
                <a:cs typeface="Verdana"/>
              </a:rPr>
              <a:t>MLA</a:t>
            </a:r>
          </a:p>
          <a:p>
            <a:pPr marL="361950" indent="-361950" fontAlgn="auto">
              <a:spcBef>
                <a:spcPts val="0"/>
              </a:spcBef>
              <a:spcAft>
                <a:spcPts val="0"/>
              </a:spcAft>
              <a:buFont typeface="Wingdings" pitchFamily="2" charset="2"/>
              <a:buChar char="§"/>
              <a:defRPr/>
            </a:pPr>
            <a:r>
              <a:rPr lang="en-GB" sz="1600" dirty="0">
                <a:latin typeface="Verdana"/>
                <a:cs typeface="Verdana"/>
              </a:rPr>
              <a:t>Spontaneous information</a:t>
            </a:r>
          </a:p>
          <a:p>
            <a:pPr marL="361950" indent="-361950" fontAlgn="auto">
              <a:spcBef>
                <a:spcPts val="0"/>
              </a:spcBef>
              <a:spcAft>
                <a:spcPts val="0"/>
              </a:spcAft>
              <a:buFont typeface="Wingdings" pitchFamily="2" charset="2"/>
              <a:buChar char="§"/>
              <a:defRPr/>
            </a:pPr>
            <a:r>
              <a:rPr lang="en-GB" sz="1600" dirty="0">
                <a:latin typeface="Verdana"/>
                <a:cs typeface="Verdana"/>
              </a:rPr>
              <a:t>Expedited preservation</a:t>
            </a:r>
          </a:p>
          <a:p>
            <a:pPr marL="361950" indent="-361950" fontAlgn="auto">
              <a:spcBef>
                <a:spcPts val="0"/>
              </a:spcBef>
              <a:spcAft>
                <a:spcPts val="0"/>
              </a:spcAft>
              <a:buFont typeface="Wingdings" pitchFamily="2" charset="2"/>
              <a:buChar char="§"/>
              <a:defRPr/>
            </a:pPr>
            <a:r>
              <a:rPr lang="en-GB" sz="1600" dirty="0">
                <a:latin typeface="Verdana"/>
                <a:cs typeface="Verdana"/>
              </a:rPr>
              <a:t>MLA for accessing computer data</a:t>
            </a:r>
          </a:p>
          <a:p>
            <a:pPr marL="361950" indent="-361950" fontAlgn="auto">
              <a:spcBef>
                <a:spcPts val="0"/>
              </a:spcBef>
              <a:spcAft>
                <a:spcPts val="0"/>
              </a:spcAft>
              <a:buFont typeface="Wingdings" pitchFamily="2" charset="2"/>
              <a:buChar char="§"/>
              <a:defRPr/>
            </a:pPr>
            <a:r>
              <a:rPr lang="en-GB" sz="1600" dirty="0">
                <a:latin typeface="Verdana"/>
                <a:cs typeface="Verdana"/>
              </a:rPr>
              <a:t>MLA for interception</a:t>
            </a:r>
          </a:p>
          <a:p>
            <a:pPr marL="361950" indent="-361950" fontAlgn="auto">
              <a:spcBef>
                <a:spcPts val="0"/>
              </a:spcBef>
              <a:spcAft>
                <a:spcPts val="0"/>
              </a:spcAft>
              <a:buFont typeface="Wingdings" pitchFamily="2" charset="2"/>
              <a:buChar char="§"/>
              <a:defRPr/>
            </a:pPr>
            <a:r>
              <a:rPr lang="en-GB" sz="1600" dirty="0">
                <a:latin typeface="Verdana"/>
                <a:cs typeface="Verdana"/>
              </a:rPr>
              <a:t>24/7 points of contact</a:t>
            </a: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4" name="Textfeld 18"/>
          <p:cNvSpPr txBox="1"/>
          <p:nvPr/>
        </p:nvSpPr>
        <p:spPr>
          <a:xfrm>
            <a:off x="1600150" y="4869160"/>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27</a:t>
            </a:fld>
            <a:r>
              <a:rPr lang="en-US" sz="1200" b="1">
                <a:solidFill>
                  <a:srgbClr val="FFFFFF"/>
                </a:solidFill>
                <a:latin typeface="Verdana" charset="0"/>
                <a:cs typeface="Verdana" charset="0"/>
              </a:rPr>
              <a:t> -</a:t>
            </a:r>
          </a:p>
        </p:txBody>
      </p:sp>
      <p:sp>
        <p:nvSpPr>
          <p:cNvPr id="20" name="Textfeld 3"/>
          <p:cNvSpPr txBox="1"/>
          <p:nvPr/>
        </p:nvSpPr>
        <p:spPr>
          <a:xfrm>
            <a:off x="3465513" y="1401093"/>
            <a:ext cx="2428875" cy="3447098"/>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en-GB" sz="2000" b="1" dirty="0">
                <a:latin typeface="Verdana"/>
                <a:cs typeface="Verdana"/>
              </a:rPr>
              <a:t>Procedural tools</a:t>
            </a:r>
          </a:p>
          <a:p>
            <a:pPr marL="361950" indent="-361950" fontAlgn="auto">
              <a:spcBef>
                <a:spcPts val="0"/>
              </a:spcBef>
              <a:spcAft>
                <a:spcPts val="0"/>
              </a:spcAft>
              <a:buFont typeface="Wingdings" pitchFamily="2" charset="2"/>
              <a:buChar char="§"/>
              <a:defRPr/>
            </a:pPr>
            <a:endParaRPr lang="en-GB" dirty="0">
              <a:latin typeface="Verdana"/>
              <a:cs typeface="Verdana"/>
            </a:endParaRPr>
          </a:p>
          <a:p>
            <a:pPr marL="361950" indent="-361950" fontAlgn="auto">
              <a:spcBef>
                <a:spcPts val="0"/>
              </a:spcBef>
              <a:spcAft>
                <a:spcPts val="0"/>
              </a:spcAft>
              <a:buFont typeface="Wingdings" pitchFamily="2" charset="2"/>
              <a:buChar char="§"/>
              <a:defRPr/>
            </a:pPr>
            <a:r>
              <a:rPr lang="en-GB" sz="1600" dirty="0">
                <a:latin typeface="Verdana"/>
                <a:cs typeface="Verdana"/>
              </a:rPr>
              <a:t>Expedited preservation</a:t>
            </a:r>
          </a:p>
          <a:p>
            <a:pPr marL="361950" indent="-361950" fontAlgn="auto">
              <a:spcBef>
                <a:spcPts val="0"/>
              </a:spcBef>
              <a:spcAft>
                <a:spcPts val="0"/>
              </a:spcAft>
              <a:buFont typeface="Wingdings" pitchFamily="2" charset="2"/>
              <a:buChar char="§"/>
              <a:defRPr/>
            </a:pPr>
            <a:r>
              <a:rPr lang="en-GB" sz="1600" dirty="0">
                <a:latin typeface="Verdana"/>
                <a:cs typeface="Verdana"/>
              </a:rPr>
              <a:t>Search and seizure</a:t>
            </a:r>
          </a:p>
          <a:p>
            <a:pPr marL="361950" indent="-361950" fontAlgn="auto">
              <a:spcBef>
                <a:spcPts val="0"/>
              </a:spcBef>
              <a:spcAft>
                <a:spcPts val="0"/>
              </a:spcAft>
              <a:buFont typeface="Wingdings" pitchFamily="2" charset="2"/>
              <a:buChar char="§"/>
              <a:defRPr/>
            </a:pPr>
            <a:r>
              <a:rPr lang="en-GB" sz="1600" dirty="0">
                <a:latin typeface="Verdana"/>
                <a:cs typeface="Verdana"/>
              </a:rPr>
              <a:t>Production order</a:t>
            </a:r>
          </a:p>
          <a:p>
            <a:pPr marL="361950" indent="-361950" fontAlgn="auto">
              <a:spcBef>
                <a:spcPts val="0"/>
              </a:spcBef>
              <a:spcAft>
                <a:spcPts val="0"/>
              </a:spcAft>
              <a:buFont typeface="Wingdings" pitchFamily="2" charset="2"/>
              <a:buChar char="§"/>
              <a:defRPr/>
            </a:pPr>
            <a:r>
              <a:rPr lang="en-GB" sz="1600" dirty="0">
                <a:latin typeface="Verdana"/>
                <a:cs typeface="Verdana"/>
              </a:rPr>
              <a:t>Interception of computer data</a:t>
            </a:r>
          </a:p>
          <a:p>
            <a:pPr marL="361950" indent="-361950" fontAlgn="auto">
              <a:spcBef>
                <a:spcPts val="0"/>
              </a:spcBef>
              <a:spcAft>
                <a:spcPts val="0"/>
              </a:spcAft>
              <a:buFont typeface="Wingdings" pitchFamily="2" charset="2"/>
              <a:buChar char="§"/>
              <a:defRPr/>
            </a:pPr>
            <a:endParaRPr lang="en-GB" sz="1600" dirty="0">
              <a:latin typeface="Verdana"/>
              <a:cs typeface="Verdana"/>
            </a:endParaRPr>
          </a:p>
          <a:p>
            <a:pPr marL="361950" indent="-361950" fontAlgn="auto">
              <a:spcBef>
                <a:spcPts val="0"/>
              </a:spcBef>
              <a:spcAft>
                <a:spcPts val="0"/>
              </a:spcAft>
              <a:buFont typeface="Wingdings" pitchFamily="2" charset="2"/>
              <a:buChar char="§"/>
              <a:defRPr/>
            </a:pPr>
            <a:r>
              <a:rPr lang="en-GB" sz="1600" b="1" dirty="0">
                <a:latin typeface="Verdana"/>
                <a:cs typeface="Verdana"/>
              </a:rPr>
              <a:t>Conditions, safeguards</a:t>
            </a:r>
          </a:p>
        </p:txBody>
      </p:sp>
      <p:sp>
        <p:nvSpPr>
          <p:cNvPr id="19" name="Textfeld 12"/>
          <p:cNvSpPr txBox="1"/>
          <p:nvPr/>
        </p:nvSpPr>
        <p:spPr>
          <a:xfrm>
            <a:off x="179388" y="1412205"/>
            <a:ext cx="2786062" cy="2985433"/>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2000" b="1" dirty="0">
                <a:latin typeface="Verdana"/>
                <a:cs typeface="Verdana"/>
              </a:rPr>
              <a:t>Criminalising conduct</a:t>
            </a:r>
          </a:p>
          <a:p>
            <a:pPr fontAlgn="auto">
              <a:spcBef>
                <a:spcPts val="0"/>
              </a:spcBef>
              <a:spcAft>
                <a:spcPts val="0"/>
              </a:spcAft>
              <a:defRPr/>
            </a:pPr>
            <a:endParaRPr lang="en-GB" sz="2000" b="1" dirty="0">
              <a:latin typeface="Verdana"/>
              <a:cs typeface="Verdana"/>
            </a:endParaRPr>
          </a:p>
          <a:p>
            <a:pPr marL="342900" indent="-342900" fontAlgn="auto">
              <a:spcBef>
                <a:spcPts val="0"/>
              </a:spcBef>
              <a:spcAft>
                <a:spcPts val="0"/>
              </a:spcAft>
              <a:buFont typeface="Wingdings" pitchFamily="2" charset="2"/>
              <a:buChar char="§"/>
              <a:defRPr/>
            </a:pPr>
            <a:r>
              <a:rPr lang="en-GB" sz="1600" dirty="0">
                <a:latin typeface="Verdana"/>
                <a:cs typeface="Verdana"/>
              </a:rPr>
              <a:t>Illegal access</a:t>
            </a:r>
          </a:p>
          <a:p>
            <a:pPr marL="342900" indent="-342900" fontAlgn="auto">
              <a:spcBef>
                <a:spcPts val="0"/>
              </a:spcBef>
              <a:spcAft>
                <a:spcPts val="0"/>
              </a:spcAft>
              <a:buFont typeface="Wingdings" pitchFamily="2" charset="2"/>
              <a:buChar char="§"/>
              <a:defRPr/>
            </a:pPr>
            <a:r>
              <a:rPr lang="en-GB" sz="1600" dirty="0">
                <a:latin typeface="Verdana"/>
                <a:cs typeface="Verdana"/>
              </a:rPr>
              <a:t>Illegal interception</a:t>
            </a:r>
          </a:p>
          <a:p>
            <a:pPr marL="342900" indent="-342900" fontAlgn="auto">
              <a:spcBef>
                <a:spcPts val="0"/>
              </a:spcBef>
              <a:spcAft>
                <a:spcPts val="0"/>
              </a:spcAft>
              <a:buFont typeface="Wingdings" pitchFamily="2" charset="2"/>
              <a:buChar char="§"/>
              <a:defRPr/>
            </a:pPr>
            <a:r>
              <a:rPr lang="en-GB" sz="1600" dirty="0">
                <a:latin typeface="Verdana"/>
                <a:cs typeface="Verdana"/>
              </a:rPr>
              <a:t>Data interference</a:t>
            </a:r>
          </a:p>
          <a:p>
            <a:pPr marL="342900" indent="-342900" fontAlgn="auto">
              <a:spcBef>
                <a:spcPts val="0"/>
              </a:spcBef>
              <a:spcAft>
                <a:spcPts val="0"/>
              </a:spcAft>
              <a:buFont typeface="Wingdings" pitchFamily="2" charset="2"/>
              <a:buChar char="§"/>
              <a:defRPr/>
            </a:pPr>
            <a:r>
              <a:rPr lang="en-GB" sz="1600" dirty="0">
                <a:latin typeface="Verdana"/>
                <a:cs typeface="Verdana"/>
              </a:rPr>
              <a:t>System interference</a:t>
            </a:r>
          </a:p>
          <a:p>
            <a:pPr marL="342900" indent="-342900" fontAlgn="auto">
              <a:spcBef>
                <a:spcPts val="0"/>
              </a:spcBef>
              <a:spcAft>
                <a:spcPts val="0"/>
              </a:spcAft>
              <a:buFont typeface="Wingdings" pitchFamily="2" charset="2"/>
              <a:buChar char="§"/>
              <a:defRPr/>
            </a:pPr>
            <a:r>
              <a:rPr lang="en-GB" sz="1600" dirty="0">
                <a:latin typeface="Verdana"/>
                <a:cs typeface="Verdana"/>
              </a:rPr>
              <a:t>Misuse of devices</a:t>
            </a:r>
          </a:p>
          <a:p>
            <a:pPr marL="342900" indent="-342900" fontAlgn="auto">
              <a:spcBef>
                <a:spcPts val="0"/>
              </a:spcBef>
              <a:spcAft>
                <a:spcPts val="0"/>
              </a:spcAft>
              <a:buFont typeface="Wingdings" pitchFamily="2" charset="2"/>
              <a:buChar char="§"/>
              <a:defRPr/>
            </a:pPr>
            <a:r>
              <a:rPr lang="en-GB" sz="1600" dirty="0">
                <a:latin typeface="Verdana"/>
                <a:cs typeface="Verdana"/>
              </a:rPr>
              <a:t>Fraud and forgery</a:t>
            </a:r>
          </a:p>
          <a:p>
            <a:pPr marL="342900" indent="-342900" fontAlgn="auto">
              <a:spcBef>
                <a:spcPts val="0"/>
              </a:spcBef>
              <a:spcAft>
                <a:spcPts val="0"/>
              </a:spcAft>
              <a:buFont typeface="Wingdings" pitchFamily="2" charset="2"/>
              <a:buChar char="§"/>
              <a:defRPr/>
            </a:pPr>
            <a:r>
              <a:rPr lang="en-GB" sz="1600" dirty="0">
                <a:latin typeface="Verdana"/>
                <a:cs typeface="Verdana"/>
              </a:rPr>
              <a:t>Child pornography</a:t>
            </a:r>
          </a:p>
          <a:p>
            <a:pPr marL="342900" indent="-342900" fontAlgn="auto">
              <a:spcBef>
                <a:spcPts val="0"/>
              </a:spcBef>
              <a:spcAft>
                <a:spcPts val="0"/>
              </a:spcAft>
              <a:buFont typeface="Wingdings" pitchFamily="2" charset="2"/>
              <a:buChar char="§"/>
              <a:defRPr/>
            </a:pPr>
            <a:r>
              <a:rPr lang="en-GB" sz="1600" dirty="0">
                <a:latin typeface="Verdana"/>
                <a:cs typeface="Verdana"/>
              </a:rPr>
              <a:t>IPR-offence</a:t>
            </a:r>
            <a:r>
              <a:rPr lang="de-DE" sz="1600" dirty="0">
                <a:latin typeface="Verdana"/>
                <a:cs typeface="Verdana"/>
              </a:rPr>
              <a:t>s</a:t>
            </a:r>
          </a:p>
        </p:txBody>
      </p:sp>
      <p:sp>
        <p:nvSpPr>
          <p:cNvPr id="18" name="TextBox 17"/>
          <p:cNvSpPr txBox="1"/>
          <p:nvPr/>
        </p:nvSpPr>
        <p:spPr>
          <a:xfrm>
            <a:off x="3465513" y="5622339"/>
            <a:ext cx="5500688" cy="830997"/>
          </a:xfrm>
          <a:prstGeom prst="rect">
            <a:avLst/>
          </a:prstGeom>
          <a:noFill/>
        </p:spPr>
        <p:txBody>
          <a:bodyPr wrap="square" rtlCol="0">
            <a:spAutoFit/>
          </a:bodyPr>
          <a:lstStyle/>
          <a:p>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Procedural powers and international cooperation for ANY CRIMINAL OFFENCE involving evidence on a computer system!</a:t>
            </a:r>
          </a:p>
        </p:txBody>
      </p:sp>
    </p:spTree>
    <p:extLst>
      <p:ext uri="{BB962C8B-B14F-4D97-AF65-F5344CB8AC3E}">
        <p14:creationId xmlns:p14="http://schemas.microsoft.com/office/powerpoint/2010/main" val="1616150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4800" b="1" dirty="0">
                <a:latin typeface="Verdana" charset="0"/>
                <a:cs typeface="Verdana" charset="0"/>
              </a:rPr>
              <a:t>130</a:t>
            </a:r>
            <a:r>
              <a:rPr lang="en-GB" sz="4000" b="1" dirty="0">
                <a:latin typeface="Verdana" charset="0"/>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a:solidFill>
                  <a:schemeClr val="bg1"/>
                </a:solidFill>
                <a:latin typeface="Verdana" charset="0"/>
                <a:cs typeface="Verdana" charset="0"/>
              </a:rPr>
              <a:t>Reach of the Budapest Convention</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Budapest Convention</a:t>
            </a:r>
          </a:p>
          <a:p>
            <a:r>
              <a:rPr lang="en-GB" sz="1400" b="1" dirty="0">
                <a:latin typeface="Verdana" charset="0"/>
                <a:cs typeface="Verdana" charset="0"/>
              </a:rPr>
              <a:t>Ratified/acceded: </a:t>
            </a:r>
            <a:r>
              <a:rPr lang="en-GB" sz="2800" b="1" dirty="0">
                <a:solidFill>
                  <a:srgbClr val="FF0000"/>
                </a:solidFill>
                <a:latin typeface="Verdana" charset="0"/>
                <a:cs typeface="Verdana" charset="0"/>
              </a:rPr>
              <a:t>65</a:t>
            </a:r>
          </a:p>
        </p:txBody>
      </p:sp>
      <p:sp>
        <p:nvSpPr>
          <p:cNvPr id="53257" name="TextBox 135"/>
          <p:cNvSpPr txBox="1">
            <a:spLocks noChangeArrowheads="1"/>
          </p:cNvSpPr>
          <p:nvPr/>
        </p:nvSpPr>
        <p:spPr bwMode="auto">
          <a:xfrm>
            <a:off x="179388" y="5785321"/>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Signed: 3</a:t>
            </a:r>
          </a:p>
        </p:txBody>
      </p:sp>
      <p:sp>
        <p:nvSpPr>
          <p:cNvPr id="53258" name="TextBox 136"/>
          <p:cNvSpPr txBox="1">
            <a:spLocks noChangeArrowheads="1"/>
          </p:cNvSpPr>
          <p:nvPr/>
        </p:nvSpPr>
        <p:spPr bwMode="auto">
          <a:xfrm>
            <a:off x="179388" y="6217567"/>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Invited to accede:  8</a:t>
            </a:r>
          </a:p>
        </p:txBody>
      </p:sp>
      <p:sp>
        <p:nvSpPr>
          <p:cNvPr id="53259" name="TextBox 137"/>
          <p:cNvSpPr txBox="1">
            <a:spLocks noChangeArrowheads="1"/>
          </p:cNvSpPr>
          <p:nvPr/>
        </p:nvSpPr>
        <p:spPr bwMode="auto">
          <a:xfrm>
            <a:off x="3795713" y="5210175"/>
            <a:ext cx="4981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a:latin typeface="Verdana" charset="0"/>
                <a:cs typeface="Verdana" charset="0"/>
              </a:rPr>
              <a:t>Other States with laws/draft laws largely in line with Budapest Convention = 20</a:t>
            </a: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832225" y="5805488"/>
            <a:ext cx="498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a:latin typeface="Verdana" charset="0"/>
                <a:cs typeface="Verdana" charset="0"/>
              </a:rPr>
              <a:t>Further States drawing on Budapest Convention for legislation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2498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id="{7D742FC9-9703-4874-9AF6-932F686F069B}"/>
              </a:ext>
            </a:extLst>
          </p:cNvPr>
          <p:cNvSpPr txBox="1"/>
          <p:nvPr/>
        </p:nvSpPr>
        <p:spPr>
          <a:xfrm>
            <a:off x="467544" y="1484784"/>
            <a:ext cx="5616624" cy="4837222"/>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Provisions for more efficient MLA</a:t>
            </a:r>
          </a:p>
          <a:p>
            <a:pPr marL="457200" lvl="0"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Emergency MLA</a:t>
            </a:r>
          </a:p>
          <a:p>
            <a:pPr marL="457200" lvl="0"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Joint investigations</a:t>
            </a:r>
          </a:p>
          <a:p>
            <a:pPr marL="457200" lvl="0"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Video conferencing</a:t>
            </a:r>
          </a:p>
          <a:p>
            <a:pPr marL="457200" lvl="0"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Language of requests</a:t>
            </a:r>
          </a:p>
          <a:p>
            <a:pPr marL="457200" lvl="0"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Etc.</a:t>
            </a:r>
          </a:p>
          <a:p>
            <a:pPr lvl="0">
              <a:spcBef>
                <a:spcPts val="600"/>
              </a:spcBef>
              <a:spcAft>
                <a:spcPts val="800"/>
              </a:spcAft>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B. Provisions for direct cooperation with providers in other jurisdictions</a:t>
            </a:r>
          </a:p>
          <a:p>
            <a:pPr>
              <a:spcBef>
                <a:spcPts val="600"/>
              </a:spcBef>
              <a:spcAft>
                <a:spcPts val="800"/>
              </a:spcAft>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C. Framework and safeguards for existing practices of extending searches transborder</a:t>
            </a:r>
          </a:p>
          <a:p>
            <a:pPr>
              <a:spcBef>
                <a:spcPts val="600"/>
              </a:spcBef>
              <a:spcAft>
                <a:spcPts val="800"/>
              </a:spcAft>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D. Safeguards/data protection</a:t>
            </a:r>
          </a:p>
        </p:txBody>
      </p:sp>
      <p:sp>
        <p:nvSpPr>
          <p:cNvPr id="19" name="ZoneTexte 11">
            <a:extLst>
              <a:ext uri="{FF2B5EF4-FFF2-40B4-BE49-F238E27FC236}">
                <a16:creationId xmlns:a16="http://schemas.microsoft.com/office/drawing/2014/main" id="{4981128A-14A1-4C8D-B222-9CF59A34FADB}"/>
              </a:ext>
            </a:extLst>
          </p:cNvPr>
          <p:cNvSpPr txBox="1"/>
          <p:nvPr/>
        </p:nvSpPr>
        <p:spPr>
          <a:xfrm>
            <a:off x="6372200" y="2242607"/>
            <a:ext cx="2353305" cy="2554545"/>
          </a:xfrm>
          <a:prstGeom prst="rect">
            <a:avLst/>
          </a:prstGeom>
          <a:noFill/>
          <a:ln>
            <a:solidFill>
              <a:schemeClr val="accent1">
                <a:lumMod val="75000"/>
              </a:schemeClr>
            </a:solidFill>
          </a:ln>
        </p:spPr>
        <p:txBody>
          <a:bodyPr wrap="square" rtlCol="0">
            <a:spAutoFit/>
          </a:bodyPr>
          <a:lstStyle/>
          <a:p>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Terms of reference approved in June 2017.</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Negotiations:  Sep 2017 – Dec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en-GB" dirty="0"/>
              <a:t>Additional Protocol to the Budapest Convention on Cybercrime</a:t>
            </a:r>
          </a:p>
        </p:txBody>
      </p:sp>
      <p:sp>
        <p:nvSpPr>
          <p:cNvPr id="2" name="Rectangle 1">
            <a:extLst>
              <a:ext uri="{FF2B5EF4-FFF2-40B4-BE49-F238E27FC236}">
                <a16:creationId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074867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aim</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r>
              <a:rPr lang="en-GB" dirty="0"/>
              <a:t>Provide the delegates with an introduction to the information society and cybercrime and identify international organisations and their efforts to tackle this modern type of criminality</a:t>
            </a:r>
          </a:p>
          <a:p>
            <a:r>
              <a:rPr lang="en-GB" dirty="0"/>
              <a:t>To provide basic definitions of cybercrime, consider the CoE Budapest Convention and define contemporary forms of cybercrime</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Joining the Budapest Convention</a:t>
            </a:r>
            <a:endParaRPr lang="en-GB" sz="1800" dirty="0">
              <a:solidFill>
                <a:schemeClr val="bg1"/>
              </a:solidFill>
              <a:latin typeface="Verdana" charset="0"/>
              <a:cs typeface="Verdana" charset="0"/>
            </a:endParaRPr>
          </a:p>
        </p:txBody>
      </p:sp>
      <p:sp>
        <p:nvSpPr>
          <p:cNvPr id="9" name="TextBox 8"/>
          <p:cNvSpPr txBox="1"/>
          <p:nvPr/>
        </p:nvSpPr>
        <p:spPr>
          <a:xfrm>
            <a:off x="323529" y="2183373"/>
            <a:ext cx="4248472" cy="3477875"/>
          </a:xfrm>
          <a:prstGeom prst="rect">
            <a:avLst/>
          </a:prstGeom>
          <a:noFill/>
          <a:ln>
            <a:solidFill>
              <a:schemeClr val="accent1"/>
            </a:solidFill>
          </a:ln>
        </p:spPr>
        <p:txBody>
          <a:bodyPr wrap="square" rtlCol="0">
            <a:spAutoFit/>
          </a:bodyPr>
          <a:lstStyle/>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Phase 1: </a:t>
            </a:r>
          </a:p>
          <a:p>
            <a:pPr marL="342900" indent="-342900">
              <a:buFont typeface="Wingdings" pitchFamily="2" charset="2"/>
              <a:buChar char="§"/>
            </a:pPr>
            <a:r>
              <a:rPr lang="de-DE"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 country with legislation in place or advanced stage</a:t>
            </a:r>
            <a:endPar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Wingdings" pitchFamily="2" charset="2"/>
              <a:buChar char="§"/>
            </a:pP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Letter from Government to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expressing interest in accession</a:t>
            </a:r>
          </a:p>
          <a:p>
            <a:pPr marL="342900" indent="-342900">
              <a:buFont typeface="Wingdings" pitchFamily="2" charset="2"/>
              <a:buChar char="§"/>
            </a:pP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Consultations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/Parties) in view of  decision to invite</a:t>
            </a:r>
          </a:p>
          <a:p>
            <a:pPr marL="342900" indent="-342900">
              <a:buFont typeface="Wingdings" pitchFamily="2" charset="2"/>
              <a:buChar char="§"/>
            </a:pP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Invitation to accede</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2246769"/>
          </a:xfrm>
          <a:prstGeom prst="rect">
            <a:avLst/>
          </a:prstGeom>
          <a:ln>
            <a:solidFill>
              <a:schemeClr val="accent1"/>
            </a:solidFill>
          </a:ln>
        </p:spPr>
        <p:txBody>
          <a:bodyPr wrap="square">
            <a:spAutoFit/>
          </a:bodyPr>
          <a:lstStyle/>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Phase 2: </a:t>
            </a:r>
          </a:p>
          <a:p>
            <a:pPr marL="342900" indent="-342900">
              <a:buFont typeface="Wingdings" pitchFamily="2" charset="2"/>
              <a:buChar char="§"/>
            </a:pP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Domestic procedure (e.g. decision by national Parliament)</a:t>
            </a:r>
          </a:p>
          <a:p>
            <a:pPr marL="342900" indent="-342900">
              <a:buFont typeface="Wingdings" pitchFamily="2" charset="2"/>
              <a:buChar char="§"/>
            </a:pP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Deposit of the instrument of accession</a:t>
            </a:r>
          </a:p>
        </p:txBody>
      </p:sp>
      <p:sp>
        <p:nvSpPr>
          <p:cNvPr id="12" name="Rectangle 11"/>
          <p:cNvSpPr/>
          <p:nvPr/>
        </p:nvSpPr>
        <p:spPr>
          <a:xfrm>
            <a:off x="339454" y="1376695"/>
            <a:ext cx="6819496" cy="461665"/>
          </a:xfrm>
          <a:prstGeom prst="rect">
            <a:avLst/>
          </a:prstGeom>
        </p:spPr>
        <p:txBody>
          <a:bodyPr wrap="none">
            <a:spAutoFit/>
          </a:bodyPr>
          <a:lstStyle/>
          <a:p>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Treaty open for accession  (article 37)</a:t>
            </a:r>
          </a:p>
        </p:txBody>
      </p:sp>
      <p:sp>
        <p:nvSpPr>
          <p:cNvPr id="2" name="Rectangle 1">
            <a:extLst>
              <a:ext uri="{FF2B5EF4-FFF2-40B4-BE49-F238E27FC236}">
                <a16:creationId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256926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Links to the Budapest Convention</a:t>
            </a:r>
            <a:endParaRPr lang="en-GB" sz="1800" dirty="0">
              <a:solidFill>
                <a:schemeClr val="bg1"/>
              </a:solidFill>
              <a:latin typeface="Verdana" charset="0"/>
              <a:cs typeface="Verdana" charset="0"/>
            </a:endParaRPr>
          </a:p>
        </p:txBody>
      </p:sp>
      <p:graphicFrame>
        <p:nvGraphicFramePr>
          <p:cNvPr id="13" name="Table 12">
            <a:extLst>
              <a:ext uri="{FF2B5EF4-FFF2-40B4-BE49-F238E27FC236}">
                <a16:creationId xmlns:a16="http://schemas.microsoft.com/office/drawing/2014/main" id="{F3ADBFFC-BD40-49F9-B237-21408C8E7C18}"/>
              </a:ext>
            </a:extLst>
          </p:cNvPr>
          <p:cNvGraphicFramePr>
            <a:graphicFrameLocks noGrp="1"/>
          </p:cNvGraphicFramePr>
          <p:nvPr/>
        </p:nvGraphicFramePr>
        <p:xfrm>
          <a:off x="323528" y="2663160"/>
          <a:ext cx="8320113" cy="2350017"/>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val="3578159110"/>
                    </a:ext>
                  </a:extLst>
                </a:gridCol>
                <a:gridCol w="936104">
                  <a:extLst>
                    <a:ext uri="{9D8B030D-6E8A-4147-A177-3AD203B41FA5}">
                      <a16:colId xmlns:a16="http://schemas.microsoft.com/office/drawing/2014/main" val="2958008849"/>
                    </a:ext>
                  </a:extLst>
                </a:gridCol>
                <a:gridCol w="987149">
                  <a:extLst>
                    <a:ext uri="{9D8B030D-6E8A-4147-A177-3AD203B41FA5}">
                      <a16:colId xmlns:a16="http://schemas.microsoft.com/office/drawing/2014/main" val="3830085833"/>
                    </a:ext>
                  </a:extLst>
                </a:gridCol>
                <a:gridCol w="1262874">
                  <a:extLst>
                    <a:ext uri="{9D8B030D-6E8A-4147-A177-3AD203B41FA5}">
                      <a16:colId xmlns:a16="http://schemas.microsoft.com/office/drawing/2014/main" val="897791399"/>
                    </a:ext>
                  </a:extLst>
                </a:gridCol>
                <a:gridCol w="1560021">
                  <a:extLst>
                    <a:ext uri="{9D8B030D-6E8A-4147-A177-3AD203B41FA5}">
                      <a16:colId xmlns:a16="http://schemas.microsoft.com/office/drawing/2014/main" val="1068517895"/>
                    </a:ext>
                  </a:extLst>
                </a:gridCol>
                <a:gridCol w="1485733">
                  <a:extLst>
                    <a:ext uri="{9D8B030D-6E8A-4147-A177-3AD203B41FA5}">
                      <a16:colId xmlns:a16="http://schemas.microsoft.com/office/drawing/2014/main" val="3878177491"/>
                    </a:ext>
                  </a:extLst>
                </a:gridCol>
              </a:tblGrid>
              <a:tr h="537147">
                <a:tc>
                  <a:txBody>
                    <a:bodyPr/>
                    <a:lstStyle/>
                    <a:p>
                      <a:pPr>
                        <a:lnSpc>
                          <a:spcPct val="100000"/>
                        </a:lnSpc>
                      </a:pPr>
                      <a:endParaRPr lang="en-GB" sz="2400" b="1" dirty="0">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States</a:t>
                      </a:r>
                    </a:p>
                  </a:txBody>
                  <a:tcPr marL="68580" marR="68580" marT="0" marB="0">
                    <a:solidFill>
                      <a:srgbClr val="326496"/>
                    </a:solidFill>
                  </a:tcPr>
                </a:tc>
                <a:tc gridSpan="2">
                  <a:txBody>
                    <a:bodyPr/>
                    <a:lstStyle/>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Largely in place </a:t>
                      </a:r>
                    </a:p>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by January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Largely in place </a:t>
                      </a:r>
                    </a:p>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by May 2020</a:t>
                      </a: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val="2122549328"/>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Africa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val="2041422289"/>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Americas</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val="1661776069"/>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Asia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val="3670560417"/>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Europe</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val="2668002655"/>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Oceania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val="2675414985"/>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val="2629051196"/>
                  </a:ext>
                </a:extLst>
              </a:tr>
            </a:tbl>
          </a:graphicData>
        </a:graphic>
      </p:graphicFrame>
      <p:sp>
        <p:nvSpPr>
          <p:cNvPr id="14" name="TextBox 13">
            <a:extLst>
              <a:ext uri="{FF2B5EF4-FFF2-40B4-BE49-F238E27FC236}">
                <a16:creationId xmlns:a16="http://schemas.microsoft.com/office/drawing/2014/main" id="{71872171-5E0B-4291-A3DD-E732D7508F50}"/>
              </a:ext>
            </a:extLst>
          </p:cNvPr>
          <p:cNvSpPr txBox="1"/>
          <p:nvPr/>
        </p:nvSpPr>
        <p:spPr>
          <a:xfrm>
            <a:off x="503128" y="1352962"/>
            <a:ext cx="8461360" cy="830997"/>
          </a:xfrm>
          <a:prstGeom prst="rect">
            <a:avLst/>
          </a:prstGeom>
          <a:noFill/>
        </p:spPr>
        <p:txBody>
          <a:bodyPr wrap="square" rtlCol="0">
            <a:spAutoFit/>
          </a:bodyPr>
          <a:lstStyle/>
          <a:p>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Substantive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criminal</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law</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p>
          <a:p>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in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line</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with</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Budapest Convention</a:t>
            </a:r>
            <a:endParaRPr lang="en-GB" sz="24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84227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32</a:t>
            </a:fld>
            <a:r>
              <a:rPr lang="en-US" sz="1200" b="1" dirty="0">
                <a:solidFill>
                  <a:srgbClr val="FFFFFF"/>
                </a:solidFill>
                <a:latin typeface="Verdana" charset="0"/>
                <a:cs typeface="Verdana" charset="0"/>
              </a:rPr>
              <a:t> -</a:t>
            </a: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Links to the Budapest Convention</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nvGraphicFramePr>
        <p:xfrm>
          <a:off x="539109" y="1844824"/>
          <a:ext cx="8136902" cy="3294243"/>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val="20000"/>
                    </a:ext>
                  </a:extLst>
                </a:gridCol>
                <a:gridCol w="1331239">
                  <a:extLst>
                    <a:ext uri="{9D8B030D-6E8A-4147-A177-3AD203B41FA5}">
                      <a16:colId xmlns:a16="http://schemas.microsoft.com/office/drawing/2014/main" val="20001"/>
                    </a:ext>
                  </a:extLst>
                </a:gridCol>
                <a:gridCol w="1160747">
                  <a:extLst>
                    <a:ext uri="{9D8B030D-6E8A-4147-A177-3AD203B41FA5}">
                      <a16:colId xmlns:a16="http://schemas.microsoft.com/office/drawing/2014/main" val="20002"/>
                    </a:ext>
                  </a:extLst>
                </a:gridCol>
                <a:gridCol w="1158411">
                  <a:extLst>
                    <a:ext uri="{9D8B030D-6E8A-4147-A177-3AD203B41FA5}">
                      <a16:colId xmlns:a16="http://schemas.microsoft.com/office/drawing/2014/main" val="20003"/>
                    </a:ext>
                  </a:extLst>
                </a:gridCol>
                <a:gridCol w="1159578">
                  <a:extLst>
                    <a:ext uri="{9D8B030D-6E8A-4147-A177-3AD203B41FA5}">
                      <a16:colId xmlns:a16="http://schemas.microsoft.com/office/drawing/2014/main" val="20004"/>
                    </a:ext>
                  </a:extLst>
                </a:gridCol>
                <a:gridCol w="1341748">
                  <a:extLst>
                    <a:ext uri="{9D8B030D-6E8A-4147-A177-3AD203B41FA5}">
                      <a16:colId xmlns:a16="http://schemas.microsoft.com/office/drawing/2014/main" val="20005"/>
                    </a:ext>
                  </a:extLst>
                </a:gridCol>
              </a:tblGrid>
              <a:tr h="72008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en-GB" sz="1800" dirty="0">
                          <a:effectLst/>
                          <a:latin typeface="Verdana" panose="020B0604030504040204" pitchFamily="34" charset="0"/>
                          <a:ea typeface="Verdana" panose="020B0604030504040204" pitchFamily="34" charset="0"/>
                          <a:cs typeface="Verdana" panose="020B0604030504040204" pitchFamily="34" charset="0"/>
                        </a:rPr>
                        <a:t>Party, signatory or invited to accede to Budapest Convention</a:t>
                      </a:r>
                    </a:p>
                  </a:txBody>
                  <a:tcPr marL="68580" marR="68580" marT="0" marB="0" anchor="ctr">
                    <a:solidFill>
                      <a:srgbClr val="2F618F"/>
                    </a:solidFill>
                  </a:tcPr>
                </a:tc>
                <a:tc hMerge="1">
                  <a:txBody>
                    <a:bodyPr/>
                    <a:lstStyle/>
                    <a:p>
                      <a:pPr algn="ctr">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050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States</a:t>
                      </a:r>
                    </a:p>
                  </a:txBody>
                  <a:tcPr marL="68580" marR="68580" marT="0" marB="0" anchor="b"/>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January 2013</a:t>
                      </a: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May 2020</a:t>
                      </a:r>
                    </a:p>
                  </a:txBody>
                  <a:tcPr marL="68580" marR="68580" marT="0" marB="0" anchor="ctr"/>
                </a:tc>
                <a:tc hMerge="1">
                  <a:txBody>
                    <a:bodyPr/>
                    <a:lstStyle/>
                    <a:p>
                      <a:endParaRPr lang="en-GB"/>
                    </a:p>
                  </a:txBody>
                  <a:tcPr/>
                </a:tc>
                <a:extLst>
                  <a:ext uri="{0D108BD9-81ED-4DB2-BD59-A6C34878D82A}">
                    <a16:rowId xmlns:a16="http://schemas.microsoft.com/office/drawing/2014/main" val="10001"/>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Africa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19%</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2"/>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Americas</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13</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37%</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Asia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4"/>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Europe</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96%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5"/>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Oceania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2</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6"/>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a:t>
                      </a:r>
                    </a:p>
                  </a:txBody>
                  <a:tcPr marL="68580" marR="68580" marT="0" marB="0" anchor="b">
                    <a:solidFill>
                      <a:srgbClr val="2F618F"/>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76</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2" name="Rectangle 1">
            <a:extLst>
              <a:ext uri="{FF2B5EF4-FFF2-40B4-BE49-F238E27FC236}">
                <a16:creationId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290458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39183141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International organisations for cybercrime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cs typeface="ＭＳ Ｐゴシック" charset="0"/>
              </a:rPr>
              <a:t>International Dimension and Response to Cybercrime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sz="3200" b="1" dirty="0">
                <a:ea typeface="ＭＳ Ｐゴシック" pitchFamily="34" charset="-128"/>
              </a:rPr>
              <a:t>Examples of International Responses</a:t>
            </a:r>
            <a:endParaRPr lang="en-GB" sz="3200" b="1" dirty="0">
              <a:ea typeface="ＭＳ Ｐゴシック" pitchFamily="34" charset="-128"/>
            </a:endParaRPr>
          </a:p>
        </p:txBody>
      </p:sp>
      <p:pic>
        <p:nvPicPr>
          <p:cNvPr id="5" name="Picture 4">
            <a:extLst>
              <a:ext uri="{FF2B5EF4-FFF2-40B4-BE49-F238E27FC236}">
                <a16:creationId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1569168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UNITED NATIONS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dirty="0"/>
              <a:t>UN Intergovernmental Expert Group on Cybercrime (IEG) – est. 2010</a:t>
            </a:r>
          </a:p>
          <a:p>
            <a:pPr marL="400050" lvl="1" indent="0" eaLnBrk="1" hangingPunct="1">
              <a:buNone/>
            </a:pPr>
            <a:r>
              <a:rPr lang="en-GB" sz="2400" dirty="0">
                <a:effectLst/>
                <a:latin typeface="Calibri" panose="020F0502020204030204" pitchFamily="34" charset="0"/>
                <a:ea typeface="Times New Roman" panose="02020603050405020304" pitchFamily="18" charset="0"/>
              </a:rPr>
              <a:t>“to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a:t>
            </a:r>
          </a:p>
          <a:p>
            <a:pPr marL="0" indent="0" eaLnBrk="1" hangingPunct="1">
              <a:buFont typeface="Arial" panose="020B0604020202020204" pitchFamily="34" charset="0"/>
              <a:buNone/>
            </a:pPr>
            <a:r>
              <a:rPr lang="en-GB" altLang="sr-Latn-RS" dirty="0"/>
              <a:t>UNODC Global Programme on Cybercrime</a:t>
            </a:r>
          </a:p>
          <a:p>
            <a:pPr eaLnBrk="1" hangingPunct="1"/>
            <a:r>
              <a:rPr lang="en-GB" altLang="sr-Latn-RS" sz="2400" dirty="0">
                <a:latin typeface="Calibri" panose="020F0502020204030204" pitchFamily="34" charset="0"/>
              </a:rPr>
              <a:t>Respond flexibly to needs of developing countries</a:t>
            </a:r>
          </a:p>
          <a:p>
            <a:pPr eaLnBrk="1" hangingPunct="1"/>
            <a:r>
              <a:rPr lang="en-GB" altLang="sr-Latn-RS" sz="2400" dirty="0">
                <a:latin typeface="Calibri" panose="020F0502020204030204" pitchFamily="34" charset="0"/>
              </a:rPr>
              <a:t>Increased efficiency &amp; effectiveness</a:t>
            </a:r>
          </a:p>
        </p:txBody>
      </p:sp>
      <p:sp>
        <p:nvSpPr>
          <p:cNvPr id="16" name="TextBox 15">
            <a:extLst>
              <a:ext uri="{FF2B5EF4-FFF2-40B4-BE49-F238E27FC236}">
                <a16:creationId xmlns:a16="http://schemas.microsoft.com/office/drawing/2014/main" id="{6F8A8EAD-F300-4A85-8D4E-6ADA3B6D2B03}"/>
              </a:ext>
            </a:extLst>
          </p:cNvPr>
          <p:cNvSpPr txBox="1"/>
          <p:nvPr/>
        </p:nvSpPr>
        <p:spPr>
          <a:xfrm>
            <a:off x="-36512" y="6228020"/>
            <a:ext cx="7987040" cy="369332"/>
          </a:xfrm>
          <a:prstGeom prst="rect">
            <a:avLst/>
          </a:prstGeom>
          <a:noFill/>
        </p:spPr>
        <p:txBody>
          <a:bodyPr wrap="square">
            <a:spAutoFit/>
          </a:bodyPr>
          <a:lstStyle/>
          <a:p>
            <a:pPr marL="0" lvl="0" indent="0">
              <a:buFont typeface="Wingdings" panose="05000000000000000000" pitchFamily="2" charset="2"/>
              <a:buNone/>
            </a:pPr>
            <a:r>
              <a:rPr lang="en-GB" sz="1800" u="sng" dirty="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United Nations General Assembly</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4647426"/>
          </a:xfrm>
          <a:prstGeom prst="rect">
            <a:avLst/>
          </a:prstGeom>
        </p:spPr>
        <p:txBody>
          <a:bodyPr wrap="square">
            <a:spAutoFit/>
          </a:bodyPr>
          <a:lstStyle/>
          <a:p>
            <a:pPr eaLnBrk="1" hangingPunct="1"/>
            <a:r>
              <a:rPr lang="en-GB" altLang="en-US" sz="3200" dirty="0"/>
              <a:t>Resolutions on Combating the Criminal Misuse of Information Technologies (Resolutions 55/63 and 56/121): </a:t>
            </a:r>
            <a:endParaRPr lang="en-GB" altLang="en-US" sz="3200" dirty="0">
              <a:ea typeface="MS PGothic" panose="020B0600070205080204" pitchFamily="34" charset="-128"/>
            </a:endParaRPr>
          </a:p>
          <a:p>
            <a:pPr marL="342900" indent="-342900" eaLnBrk="1" hangingPunct="1">
              <a:buFont typeface="Arial" panose="020B0604020202020204" pitchFamily="34" charset="0"/>
              <a:buChar char="•"/>
            </a:pPr>
            <a:r>
              <a:rPr lang="en-GB" altLang="en-US" sz="2800" dirty="0"/>
              <a:t>N</a:t>
            </a:r>
            <a:r>
              <a:rPr lang="en-GB" altLang="en-US" sz="2800" dirty="0">
                <a:ea typeface="MS PGothic" panose="020B0600070205080204" pitchFamily="34" charset="-128"/>
              </a:rPr>
              <a:t>eed to ensure that each State adopts a proper law on cybercrime – to eliminate </a:t>
            </a:r>
            <a:r>
              <a:rPr lang="en-GB" altLang="en-US" sz="2800" i="1" dirty="0">
                <a:ea typeface="MS PGothic" panose="020B0600070205080204" pitchFamily="34" charset="-128"/>
              </a:rPr>
              <a:t>safe heavens</a:t>
            </a:r>
          </a:p>
          <a:p>
            <a:pPr marL="342900" indent="-342900" eaLnBrk="1" hangingPunct="1">
              <a:buFont typeface="Arial" panose="020B0604020202020204" pitchFamily="34" charset="0"/>
              <a:buChar char="•"/>
            </a:pPr>
            <a:r>
              <a:rPr lang="en-GB" altLang="en-US" sz="2800" dirty="0"/>
              <a:t>N</a:t>
            </a:r>
            <a:r>
              <a:rPr lang="en-GB" altLang="en-US" sz="2800" dirty="0">
                <a:ea typeface="MS PGothic" panose="020B0600070205080204" pitchFamily="34" charset="-128"/>
              </a:rPr>
              <a:t>eed of exchange of information, cooperation and of coordination among all the States related to some concrete criminal investigation on international cases of criminal misuse of information technologies.</a:t>
            </a:r>
          </a:p>
          <a:p>
            <a:pPr lvl="1"/>
            <a:endParaRPr lang="en-GB" sz="3200" dirty="0"/>
          </a:p>
        </p:txBody>
      </p:sp>
      <p:pic>
        <p:nvPicPr>
          <p:cNvPr id="5" name="Picture 4">
            <a:extLst>
              <a:ext uri="{FF2B5EF4-FFF2-40B4-BE49-F238E27FC236}">
                <a16:creationId xmlns:a16="http://schemas.microsoft.com/office/drawing/2014/main"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86E86C30-1AE3-45B1-BBD9-4AD829B73096}"/>
              </a:ext>
            </a:extLst>
          </p:cNvPr>
          <p:cNvSpPr txBox="1"/>
          <p:nvPr/>
        </p:nvSpPr>
        <p:spPr>
          <a:xfrm>
            <a:off x="0" y="6162280"/>
            <a:ext cx="6287640" cy="369332"/>
          </a:xfrm>
          <a:prstGeom prst="rect">
            <a:avLst/>
          </a:prstGeom>
          <a:noFill/>
        </p:spPr>
        <p:txBody>
          <a:bodyPr wrap="square">
            <a:spAutoFit/>
          </a:bodyPr>
          <a:lstStyle/>
          <a:p>
            <a:r>
              <a:rPr lang="en-GB" dirty="0">
                <a:hlinkClick r:id="rId5"/>
              </a:rPr>
              <a:t>https://www.un.org/press/en/2000/20001204.ga9842.doc.html</a:t>
            </a:r>
            <a:r>
              <a:rPr lang="en-GB" dirty="0"/>
              <a:t> </a:t>
            </a:r>
          </a:p>
        </p:txBody>
      </p:sp>
    </p:spTree>
    <p:extLst>
      <p:ext uri="{BB962C8B-B14F-4D97-AF65-F5344CB8AC3E}">
        <p14:creationId xmlns:p14="http://schemas.microsoft.com/office/powerpoint/2010/main" val="864112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7FA81925-418B-D44C-9255-2AEBBFBC0ADA}"/>
              </a:ext>
            </a:extLst>
          </p:cNvPr>
          <p:cNvSpPr/>
          <p:nvPr/>
        </p:nvSpPr>
        <p:spPr>
          <a:xfrm>
            <a:off x="121544" y="1018017"/>
            <a:ext cx="8900912" cy="5262979"/>
          </a:xfrm>
          <a:prstGeom prst="rect">
            <a:avLst/>
          </a:prstGeom>
        </p:spPr>
        <p:txBody>
          <a:bodyPr wrap="square">
            <a:spAutoFit/>
          </a:bodyPr>
          <a:lstStyle/>
          <a:p>
            <a:r>
              <a:rPr lang="en-GB" sz="2800" dirty="0"/>
              <a:t>194 members (as of 2020)</a:t>
            </a:r>
          </a:p>
          <a:p>
            <a:r>
              <a:rPr lang="en-GB" sz="2800" dirty="0"/>
              <a:t>Law enforcement agencies from all over the world</a:t>
            </a:r>
          </a:p>
          <a:p>
            <a:endParaRPr lang="en-GB" sz="2800" dirty="0"/>
          </a:p>
          <a:p>
            <a:r>
              <a:rPr lang="en-GB" sz="2800" dirty="0"/>
              <a:t>Objective</a:t>
            </a:r>
          </a:p>
          <a:p>
            <a:pPr marL="800100" lvl="1" indent="-342900">
              <a:buFont typeface="Arial" panose="020B0604020202020204" pitchFamily="34" charset="0"/>
              <a:buChar char="•"/>
            </a:pPr>
            <a:r>
              <a:rPr lang="en-GB" sz="2400" dirty="0"/>
              <a:t>to enhance and facilitate international police cooperation</a:t>
            </a:r>
          </a:p>
          <a:p>
            <a:pPr marL="800100" lvl="1" indent="-342900">
              <a:buFont typeface="Arial" panose="020B0604020202020204" pitchFamily="34" charset="0"/>
              <a:buChar char="•"/>
            </a:pPr>
            <a:r>
              <a:rPr lang="en-GB" sz="2400" dirty="0"/>
              <a:t>to organise a global police communication system </a:t>
            </a:r>
          </a:p>
          <a:p>
            <a:pPr marL="800100" lvl="1" indent="-342900">
              <a:buFont typeface="Arial" panose="020B0604020202020204" pitchFamily="34" charset="0"/>
              <a:buChar char="•"/>
            </a:pPr>
            <a:r>
              <a:rPr lang="en-GB" sz="2400" dirty="0"/>
              <a:t>to develop specific databases and police information analyses</a:t>
            </a:r>
          </a:p>
          <a:p>
            <a:endParaRPr lang="en-GB" sz="2800" dirty="0"/>
          </a:p>
          <a:p>
            <a:pPr eaLnBrk="1" fontAlgn="auto" hangingPunct="1">
              <a:spcAft>
                <a:spcPts val="0"/>
              </a:spcAft>
              <a:defRPr/>
            </a:pPr>
            <a:r>
              <a:rPr lang="en-US" altLang="en-US" sz="2800" dirty="0"/>
              <a:t>One of three INTERPOL Crime </a:t>
            </a:r>
            <a:r>
              <a:rPr lang="en-US" altLang="en-US" sz="2800" dirty="0" err="1"/>
              <a:t>Programmes</a:t>
            </a:r>
            <a:endParaRPr lang="en-US" altLang="en-US" sz="2800" dirty="0"/>
          </a:p>
          <a:p>
            <a:pPr marL="457200" indent="-457200" eaLnBrk="1" fontAlgn="auto" hangingPunct="1">
              <a:spcAft>
                <a:spcPts val="0"/>
              </a:spcAft>
              <a:buFont typeface="Arial" panose="020B0604020202020204" pitchFamily="34" charset="0"/>
              <a:buChar char="•"/>
              <a:defRPr/>
            </a:pPr>
            <a:r>
              <a:rPr lang="en-US" altLang="en-US" sz="2400" dirty="0"/>
              <a:t>Focus on </a:t>
            </a:r>
            <a:r>
              <a:rPr lang="en-US" altLang="en-US" sz="2400" dirty="0" err="1"/>
              <a:t>Cybecrime</a:t>
            </a:r>
            <a:r>
              <a:rPr lang="en-US" altLang="en-US" sz="2400" dirty="0"/>
              <a:t>, with emphasis on the Darknet and Cryptocurrencies, including digital evidence, malicious domains, ransomware, data-harvesting malware, botnets, </a:t>
            </a:r>
            <a:r>
              <a:rPr lang="en-US" altLang="en-US" sz="2400" dirty="0" err="1"/>
              <a:t>cryptojacking</a:t>
            </a:r>
            <a:r>
              <a:rPr lang="en-US" altLang="en-US" sz="2400" dirty="0"/>
              <a:t> and more</a:t>
            </a:r>
            <a:endParaRPr lang="en-GB" sz="2400" dirty="0"/>
          </a:p>
        </p:txBody>
      </p:sp>
      <p:sp>
        <p:nvSpPr>
          <p:cNvPr id="6" name="Rectangle 5">
            <a:extLst>
              <a:ext uri="{FF2B5EF4-FFF2-40B4-BE49-F238E27FC236}">
                <a16:creationId xmlns:a16="http://schemas.microsoft.com/office/drawing/2014/main" id="{524B6456-681F-2F44-A01A-AD3514E81BD2}"/>
              </a:ext>
            </a:extLst>
          </p:cNvPr>
          <p:cNvSpPr/>
          <p:nvPr/>
        </p:nvSpPr>
        <p:spPr>
          <a:xfrm>
            <a:off x="9615351" y="1412776"/>
            <a:ext cx="4880433" cy="3416320"/>
          </a:xfrm>
          <a:prstGeom prst="rect">
            <a:avLst/>
          </a:prstGeom>
        </p:spPr>
        <p:txBody>
          <a:bodyPr wrap="square">
            <a:spAutoFit/>
          </a:bodyPr>
          <a:lstStyle/>
          <a:p>
            <a:pPr marL="342900" indent="-342900">
              <a:buFont typeface="Wingdings" pitchFamily="2" charset="2"/>
              <a:buChar char="ü"/>
            </a:pPr>
            <a:r>
              <a:rPr lang="en-GB" sz="2400" b="1" dirty="0"/>
              <a:t>Objective</a:t>
            </a:r>
            <a:r>
              <a:rPr lang="en-GB" sz="2400" dirty="0"/>
              <a:t>:</a:t>
            </a:r>
          </a:p>
          <a:p>
            <a:pPr marL="800100" lvl="1" indent="-342900">
              <a:buFont typeface="Arial" panose="020B0604020202020204" pitchFamily="34" charset="0"/>
              <a:buChar char="•"/>
            </a:pPr>
            <a:r>
              <a:rPr lang="en-GB" sz="2400" dirty="0"/>
              <a:t>to enhance and facilitate international police cooperation</a:t>
            </a:r>
          </a:p>
          <a:p>
            <a:pPr marL="800100" lvl="1" indent="-342900">
              <a:buFont typeface="Arial" panose="020B0604020202020204" pitchFamily="34" charset="0"/>
              <a:buChar char="•"/>
            </a:pPr>
            <a:r>
              <a:rPr lang="en-GB" sz="2400" dirty="0"/>
              <a:t>to organise a global police communication system </a:t>
            </a:r>
          </a:p>
          <a:p>
            <a:pPr marL="800100" lvl="1" indent="-342900">
              <a:buFont typeface="Arial" panose="020B0604020202020204" pitchFamily="34" charset="0"/>
              <a:buChar char="•"/>
            </a:pPr>
            <a:r>
              <a:rPr lang="en-GB" sz="2400" dirty="0"/>
              <a:t>to develop specific databases and police information analyses</a:t>
            </a:r>
          </a:p>
        </p:txBody>
      </p:sp>
      <p:pic>
        <p:nvPicPr>
          <p:cNvPr id="7" name="Picture 6">
            <a:extLst>
              <a:ext uri="{FF2B5EF4-FFF2-40B4-BE49-F238E27FC236}">
                <a16:creationId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en-GB" dirty="0">
                <a:hlinkClick r:id="rId5"/>
              </a:rPr>
              <a:t>https://www.interpol.int/en/Crimes/Cybercrime</a:t>
            </a:r>
            <a:r>
              <a:rPr lang="en-GB" dirty="0"/>
              <a:t> </a:t>
            </a:r>
          </a:p>
        </p:txBody>
      </p:sp>
    </p:spTree>
    <p:extLst>
      <p:ext uri="{BB962C8B-B14F-4D97-AF65-F5344CB8AC3E}">
        <p14:creationId xmlns:p14="http://schemas.microsoft.com/office/powerpoint/2010/main" val="2050124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European Union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sz="2800" dirty="0"/>
              <a:t>Create policy on -</a:t>
            </a:r>
          </a:p>
          <a:p>
            <a:pPr eaLnBrk="1" hangingPunct="1"/>
            <a:r>
              <a:rPr lang="en-GB" altLang="sr-Latn-RS" sz="2400" dirty="0">
                <a:latin typeface="Calibri" panose="020F0502020204030204" pitchFamily="34" charset="0"/>
              </a:rPr>
              <a:t>E-evidence, encryption, non-cash payment fraud, child sexual abuse</a:t>
            </a:r>
            <a:endParaRPr lang="en-GB" altLang="sr-Latn-RS" sz="2800" dirty="0">
              <a:latin typeface="Calibri" panose="020F0502020204030204" pitchFamily="34" charset="0"/>
            </a:endParaRPr>
          </a:p>
          <a:p>
            <a:pPr marL="0" indent="0" eaLnBrk="1" hangingPunct="1">
              <a:buNone/>
            </a:pPr>
            <a:r>
              <a:rPr lang="en-GB" altLang="sr-Latn-RS" sz="2800" dirty="0">
                <a:latin typeface="Calibri" panose="020F0502020204030204" pitchFamily="34" charset="0"/>
              </a:rPr>
              <a:t>Actions on – </a:t>
            </a:r>
          </a:p>
          <a:p>
            <a:pPr eaLnBrk="1" hangingPunct="1"/>
            <a:r>
              <a:rPr lang="en-GB" altLang="sr-Latn-RS" sz="2800" dirty="0">
                <a:latin typeface="Calibri" panose="020F0502020204030204" pitchFamily="34" charset="0"/>
              </a:rPr>
              <a:t>Law</a:t>
            </a:r>
          </a:p>
          <a:p>
            <a:pPr lvl="1" eaLnBrk="1" hangingPunct="1"/>
            <a:r>
              <a:rPr lang="en-GB" altLang="sr-Latn-RS" sz="2400" dirty="0">
                <a:latin typeface="Calibri" panose="020F0502020204030204" pitchFamily="34" charset="0"/>
              </a:rPr>
              <a:t>Monitoring &amp; updating EU law on cybercrime</a:t>
            </a:r>
          </a:p>
          <a:p>
            <a:pPr lvl="1" eaLnBrk="1" hangingPunct="1"/>
            <a:r>
              <a:rPr lang="en-GB" altLang="sr-Latn-RS" sz="2400" dirty="0">
                <a:latin typeface="Calibri" panose="020F0502020204030204" pitchFamily="34" charset="0"/>
              </a:rPr>
              <a:t>Creating directives</a:t>
            </a:r>
          </a:p>
          <a:p>
            <a:pPr eaLnBrk="1" hangingPunct="1"/>
            <a:r>
              <a:rPr lang="en-GB" altLang="sr-Latn-RS" sz="2800" dirty="0">
                <a:latin typeface="Calibri" panose="020F0502020204030204" pitchFamily="34" charset="0"/>
              </a:rPr>
              <a:t>Coordination</a:t>
            </a:r>
          </a:p>
          <a:p>
            <a:pPr lvl="1" eaLnBrk="1" hangingPunct="1"/>
            <a:r>
              <a:rPr lang="en-GB" altLang="sr-Latn-RS" sz="2400" dirty="0">
                <a:latin typeface="Calibri" panose="020F0502020204030204" pitchFamily="34" charset="0"/>
              </a:rPr>
              <a:t>Support to agencies</a:t>
            </a:r>
          </a:p>
          <a:p>
            <a:pPr lvl="1" eaLnBrk="1" hangingPunct="1"/>
            <a:r>
              <a:rPr lang="en-GB" altLang="sr-Latn-RS" sz="2400" dirty="0">
                <a:latin typeface="Calibri" panose="020F0502020204030204" pitchFamily="34" charset="0"/>
              </a:rPr>
              <a:t>European Cybercrime Centre</a:t>
            </a:r>
          </a:p>
          <a:p>
            <a:pPr lvl="1" eaLnBrk="1" hangingPunct="1"/>
            <a:r>
              <a:rPr lang="en-GB" altLang="sr-Latn-RS" sz="2400" dirty="0" err="1">
                <a:latin typeface="Calibri" panose="020F0502020204030204" pitchFamily="34" charset="0"/>
              </a:rPr>
              <a:t>WeProtect</a:t>
            </a:r>
            <a:endParaRPr lang="en-GB" altLang="sr-Latn-RS" sz="2400" dirty="0">
              <a:latin typeface="Calibri" panose="020F0502020204030204" pitchFamily="34" charset="0"/>
            </a:endParaRPr>
          </a:p>
          <a:p>
            <a:pPr lvl="1" eaLnBrk="1" hangingPunct="1"/>
            <a:r>
              <a:rPr lang="en-GB" altLang="sr-Latn-RS" sz="2400" dirty="0">
                <a:latin typeface="Calibri" panose="020F0502020204030204" pitchFamily="34" charset="0"/>
              </a:rPr>
              <a:t>Public Safety Working Group</a:t>
            </a:r>
          </a:p>
        </p:txBody>
      </p:sp>
      <p:sp>
        <p:nvSpPr>
          <p:cNvPr id="16" name="TextBox 15">
            <a:extLst>
              <a:ext uri="{FF2B5EF4-FFF2-40B4-BE49-F238E27FC236}">
                <a16:creationId xmlns:a16="http://schemas.microsoft.com/office/drawing/2014/main" id="{0BA9BBE0-8814-4084-A5DC-7FD0DD658D3E}"/>
              </a:ext>
            </a:extLst>
          </p:cNvPr>
          <p:cNvSpPr txBox="1"/>
          <p:nvPr/>
        </p:nvSpPr>
        <p:spPr>
          <a:xfrm>
            <a:off x="0" y="6175012"/>
            <a:ext cx="6857976" cy="369332"/>
          </a:xfrm>
          <a:prstGeom prst="rect">
            <a:avLst/>
          </a:prstGeom>
          <a:noFill/>
        </p:spPr>
        <p:txBody>
          <a:bodyPr wrap="square">
            <a:spAutoFit/>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en-US"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en-GB" dirty="0">
                <a:ea typeface="Verdana" panose="020B0604030504040204" pitchFamily="34" charset="0"/>
              </a:rPr>
              <a:t>By the end of the session, delegates will be able to:</a:t>
            </a:r>
          </a:p>
          <a:p>
            <a:r>
              <a:rPr lang="en-GB" altLang="sr-Latn-RS" sz="2800" dirty="0"/>
              <a:t>Identify different types of cybercrime and their impact</a:t>
            </a:r>
          </a:p>
          <a:p>
            <a:r>
              <a:rPr lang="en-GB" altLang="sr-Latn-RS" sz="2800" dirty="0"/>
              <a:t>List the threats, trends and tools of cybercrime and responses to the phenomenon</a:t>
            </a:r>
            <a:endParaRPr lang="pt-PT" altLang="sr-Latn-RS" sz="2800" dirty="0"/>
          </a:p>
          <a:p>
            <a:r>
              <a:rPr lang="en-GB" altLang="sr-Latn-RS" sz="2800" dirty="0"/>
              <a:t>Explain the concepts of cybercrime that are considered types of crime under most legislation and international standards</a:t>
            </a:r>
            <a:endParaRPr lang="pt-PT" altLang="sr-Latn-RS" sz="2800" dirty="0"/>
          </a:p>
          <a:p>
            <a:r>
              <a:rPr lang="en-GB" altLang="sr-Latn-RS" sz="2800" dirty="0"/>
              <a:t>Analyse the needs and the advantages of the harmonisation between national legislation and the international instruments, in particular the Budapest Convention</a:t>
            </a: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688926" cy="4031873"/>
          </a:xfrm>
          <a:prstGeom prst="rect">
            <a:avLst/>
          </a:prstGeom>
        </p:spPr>
        <p:txBody>
          <a:bodyPr wrap="square">
            <a:spAutoFit/>
          </a:bodyPr>
          <a:lstStyle/>
          <a:p>
            <a:r>
              <a:rPr lang="en-GB" sz="3200" dirty="0"/>
              <a:t>European Union Role </a:t>
            </a:r>
          </a:p>
          <a:p>
            <a:pPr marL="457200" indent="-457200">
              <a:buFont typeface="Arial" panose="020B0604020202020204" pitchFamily="34" charset="0"/>
              <a:buChar char="•"/>
            </a:pPr>
            <a:r>
              <a:rPr lang="en-GB" sz="2800" dirty="0"/>
              <a:t>To improve the effectiveness of co-operation between law enforcement authorities from each European Union Member State</a:t>
            </a:r>
          </a:p>
          <a:p>
            <a:pPr marL="457200" indent="-457200">
              <a:buFont typeface="Arial" panose="020B0604020202020204" pitchFamily="34" charset="0"/>
              <a:buChar char="•"/>
            </a:pPr>
            <a:r>
              <a:rPr lang="en-GB" sz="2800" dirty="0"/>
              <a:t>Operational since 1999 facilitating the analysis of criminal information sharing of data between Member States </a:t>
            </a:r>
          </a:p>
          <a:p>
            <a:pPr marL="457200" indent="-457200">
              <a:buFont typeface="Arial" panose="020B0604020202020204" pitchFamily="34" charset="0"/>
              <a:buChar char="•"/>
            </a:pPr>
            <a:r>
              <a:rPr lang="en-GB" sz="2800" dirty="0"/>
              <a:t>European</a:t>
            </a:r>
            <a:r>
              <a:rPr lang="en-GB" sz="2800" b="1" dirty="0"/>
              <a:t> </a:t>
            </a:r>
            <a:r>
              <a:rPr lang="en-GB" sz="2800" dirty="0"/>
              <a:t>Cybercrime Centre, EC3 (opened January 2013) </a:t>
            </a:r>
          </a:p>
        </p:txBody>
      </p:sp>
      <p:pic>
        <p:nvPicPr>
          <p:cNvPr id="9" name="Picture 8">
            <a:extLst>
              <a:ext uri="{FF2B5EF4-FFF2-40B4-BE49-F238E27FC236}">
                <a16:creationId xmlns:a16="http://schemas.microsoft.com/office/drawing/2014/main"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27DF62E9-29E1-483C-92B6-BB1491F32CA1}"/>
              </a:ext>
            </a:extLst>
          </p:cNvPr>
          <p:cNvSpPr txBox="1"/>
          <p:nvPr/>
        </p:nvSpPr>
        <p:spPr>
          <a:xfrm>
            <a:off x="29844" y="6228020"/>
            <a:ext cx="8022923" cy="369332"/>
          </a:xfrm>
          <a:prstGeom prst="rect">
            <a:avLst/>
          </a:prstGeom>
          <a:noFill/>
        </p:spPr>
        <p:txBody>
          <a:bodyPr wrap="square">
            <a:spAutoFit/>
          </a:bodyPr>
          <a:lstStyle/>
          <a:p>
            <a:r>
              <a:rPr lang="en-GB" dirty="0">
                <a:hlinkClick r:id="rId5"/>
              </a:rPr>
              <a:t>https://www.europol.europa.eu/about-europol/european-cybercrime-centre-ec3</a:t>
            </a:r>
            <a:r>
              <a:rPr lang="en-GB" dirty="0"/>
              <a:t> </a:t>
            </a:r>
          </a:p>
        </p:txBody>
      </p:sp>
    </p:spTree>
    <p:extLst>
      <p:ext uri="{BB962C8B-B14F-4D97-AF65-F5344CB8AC3E}">
        <p14:creationId xmlns:p14="http://schemas.microsoft.com/office/powerpoint/2010/main" val="261974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4928722"/>
          </a:xfrm>
          <a:prstGeom prst="rect">
            <a:avLst/>
          </a:prstGeom>
        </p:spPr>
        <p:txBody>
          <a:bodyPr wrap="square">
            <a:spAutoFit/>
          </a:bodyPr>
          <a:lstStyle/>
          <a:p>
            <a:pPr>
              <a:lnSpc>
                <a:spcPct val="150000"/>
              </a:lnSpc>
            </a:pPr>
            <a:r>
              <a:rPr lang="en-GB" sz="3200" dirty="0"/>
              <a:t>Cooperation in the fight against crime</a:t>
            </a:r>
          </a:p>
          <a:p>
            <a:pPr marL="457200" indent="-457200">
              <a:lnSpc>
                <a:spcPct val="150000"/>
              </a:lnSpc>
              <a:buFont typeface="Arial" panose="020B0604020202020204" pitchFamily="34" charset="0"/>
              <a:buChar char="•"/>
            </a:pPr>
            <a:r>
              <a:rPr lang="en-GB" sz="2800" dirty="0"/>
              <a:t>Coordinating the activities carried out by the national authorities responsible for prosecution and investigation</a:t>
            </a:r>
          </a:p>
          <a:p>
            <a:pPr marL="457200" indent="-457200">
              <a:lnSpc>
                <a:spcPct val="150000"/>
              </a:lnSpc>
              <a:buFont typeface="Arial" panose="020B0604020202020204" pitchFamily="34" charset="0"/>
              <a:buChar char="•"/>
            </a:pPr>
            <a:r>
              <a:rPr lang="en-GB" sz="2800" dirty="0"/>
              <a:t>Competence for:</a:t>
            </a:r>
          </a:p>
          <a:p>
            <a:pPr marL="914400" lvl="1" indent="-457200">
              <a:lnSpc>
                <a:spcPct val="150000"/>
              </a:lnSpc>
              <a:buFont typeface="Arial" panose="020B0604020202020204" pitchFamily="34" charset="0"/>
              <a:buChar char="•"/>
            </a:pPr>
            <a:r>
              <a:rPr lang="en-GB" sz="2400" dirty="0"/>
              <a:t>Promoting coordination between the competent authorities of the various Member States</a:t>
            </a:r>
          </a:p>
          <a:p>
            <a:pPr marL="914400" lvl="1" indent="-457200">
              <a:lnSpc>
                <a:spcPct val="150000"/>
              </a:lnSpc>
              <a:buFont typeface="Arial" panose="020B0604020202020204" pitchFamily="34" charset="0"/>
              <a:buChar char="•"/>
            </a:pPr>
            <a:r>
              <a:rPr lang="en-GB" sz="2400" dirty="0"/>
              <a:t>Facilitating the implementation of international mutual legal assistance and of extradition requests</a:t>
            </a:r>
          </a:p>
        </p:txBody>
      </p:sp>
      <p:pic>
        <p:nvPicPr>
          <p:cNvPr id="8" name="Picture 7">
            <a:extLst>
              <a:ext uri="{FF2B5EF4-FFF2-40B4-BE49-F238E27FC236}">
                <a16:creationId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8484EFA7-B493-4375-862A-78034620BA57}"/>
              </a:ext>
            </a:extLst>
          </p:cNvPr>
          <p:cNvSpPr txBox="1"/>
          <p:nvPr/>
        </p:nvSpPr>
        <p:spPr>
          <a:xfrm>
            <a:off x="35496" y="6228020"/>
            <a:ext cx="5807968" cy="369332"/>
          </a:xfrm>
          <a:prstGeom prst="rect">
            <a:avLst/>
          </a:prstGeom>
          <a:noFill/>
        </p:spPr>
        <p:txBody>
          <a:bodyPr wrap="square">
            <a:spAutoFit/>
          </a:bodyPr>
          <a:lstStyle/>
          <a:p>
            <a:r>
              <a:rPr lang="en-GB" dirty="0">
                <a:hlinkClick r:id="rId5"/>
              </a:rPr>
              <a:t>http://www.eurojust.europa.eu/pages/home.aspx</a:t>
            </a:r>
            <a:r>
              <a:rPr lang="en-GB" dirty="0"/>
              <a:t> </a:t>
            </a:r>
          </a:p>
        </p:txBody>
      </p:sp>
    </p:spTree>
    <p:extLst>
      <p:ext uri="{BB962C8B-B14F-4D97-AF65-F5344CB8AC3E}">
        <p14:creationId xmlns:p14="http://schemas.microsoft.com/office/powerpoint/2010/main" val="4204927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European Judicial Cybercrime Network</a:t>
            </a:r>
          </a:p>
          <a:p>
            <a:pPr algn="r"/>
            <a:r>
              <a:rPr lang="en-GB" sz="2800" dirty="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CAE5D1B-C7CD-DD44-B0C3-576B01C85806}"/>
              </a:ext>
            </a:extLst>
          </p:cNvPr>
          <p:cNvSpPr/>
          <p:nvPr/>
        </p:nvSpPr>
        <p:spPr>
          <a:xfrm>
            <a:off x="88522" y="1120348"/>
            <a:ext cx="8803958" cy="4118948"/>
          </a:xfrm>
          <a:prstGeom prst="rect">
            <a:avLst/>
          </a:prstGeom>
        </p:spPr>
        <p:txBody>
          <a:bodyPr wrap="square">
            <a:spAutoFit/>
          </a:bodyPr>
          <a:lstStyle/>
          <a:p>
            <a:pPr>
              <a:spcAft>
                <a:spcPts val="0"/>
              </a:spcAft>
            </a:pPr>
            <a:r>
              <a:rPr lang="en-GB" sz="2800" b="1" dirty="0"/>
              <a:t>Eurojust Judicial Cybercrime Network (EJCN)</a:t>
            </a:r>
            <a:r>
              <a:rPr lang="en-GB" sz="2800" dirty="0"/>
              <a:t>:</a:t>
            </a:r>
          </a:p>
          <a:p>
            <a:pPr>
              <a:spcAft>
                <a:spcPts val="0"/>
              </a:spcAft>
              <a:buFont typeface="Wingdings" pitchFamily="2" charset="2"/>
              <a:buChar char="Ø"/>
            </a:pPr>
            <a:endParaRPr lang="en-GB" sz="2800" dirty="0"/>
          </a:p>
          <a:p>
            <a:pPr marL="457200" indent="-457200" eaLnBrk="1" fontAlgn="auto" hangingPunct="1">
              <a:lnSpc>
                <a:spcPct val="150000"/>
              </a:lnSpc>
              <a:spcAft>
                <a:spcPts val="0"/>
              </a:spcAft>
              <a:buFont typeface="Arial" panose="020B0604020202020204" pitchFamily="34" charset="0"/>
              <a:buChar char="•"/>
              <a:defRPr/>
            </a:pPr>
            <a:r>
              <a:rPr lang="en-US" sz="2800" dirty="0"/>
              <a:t>Established in 2016</a:t>
            </a:r>
          </a:p>
          <a:p>
            <a:pPr marL="457200" indent="-457200" eaLnBrk="1" fontAlgn="auto" hangingPunct="1">
              <a:lnSpc>
                <a:spcPct val="150000"/>
              </a:lnSpc>
              <a:spcAft>
                <a:spcPts val="0"/>
              </a:spcAft>
              <a:buFont typeface="Arial" panose="020B0604020202020204" pitchFamily="34" charset="0"/>
              <a:buChar char="•"/>
              <a:defRPr/>
            </a:pPr>
            <a:r>
              <a:rPr lang="en-US" sz="2800" dirty="0"/>
              <a:t>Foster contacts between practitioners specialised in countering the challenges posed by cybercrime, cyber-enabled crime and investigations in cyberspace, and to increase efficiency of investigations and prosecutions</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7608450" y="1061099"/>
            <a:ext cx="1414006" cy="1458194"/>
          </a:xfrm>
          <a:prstGeom prst="rect">
            <a:avLst/>
          </a:prstGeom>
        </p:spPr>
      </p:pic>
      <p:sp>
        <p:nvSpPr>
          <p:cNvPr id="6" name="Rectangle 5">
            <a:extLst>
              <a:ext uri="{FF2B5EF4-FFF2-40B4-BE49-F238E27FC236}">
                <a16:creationId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4BCD9585-36D1-469F-ACB8-BD5F4420357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3882375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EJN - European Judicial Network</a:t>
            </a:r>
            <a:br>
              <a:rPr lang="en-GB" sz="2800" dirty="0">
                <a:latin typeface="Verdana" panose="020B0604030504040204" pitchFamily="34" charset="0"/>
                <a:ea typeface="Verdana" panose="020B0604030504040204" pitchFamily="34" charset="0"/>
              </a:rPr>
            </a:br>
            <a:r>
              <a:rPr lang="en-GB" sz="2800" dirty="0">
                <a:latin typeface="Verdana" panose="020B0604030504040204" pitchFamily="34" charset="0"/>
                <a:ea typeface="Verdana" panose="020B0604030504040204" pitchFamily="34" charset="0"/>
              </a:rPr>
              <a:t>in Criminal Matters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209985" y="1067824"/>
            <a:ext cx="8828922" cy="4642168"/>
          </a:xfrm>
          <a:prstGeom prst="rect">
            <a:avLst/>
          </a:prstGeom>
        </p:spPr>
        <p:txBody>
          <a:bodyPr wrap="square">
            <a:spAutoFit/>
          </a:bodyPr>
          <a:lstStyle/>
          <a:p>
            <a:pPr>
              <a:lnSpc>
                <a:spcPct val="150000"/>
              </a:lnSpc>
            </a:pPr>
            <a:r>
              <a:rPr lang="en-GB" sz="3200" dirty="0">
                <a:latin typeface="+mn-lt"/>
              </a:rPr>
              <a:t>A network of judicial contact points </a:t>
            </a:r>
          </a:p>
          <a:p>
            <a:pPr marL="457200" indent="-457200">
              <a:lnSpc>
                <a:spcPct val="150000"/>
              </a:lnSpc>
              <a:buFont typeface="Arial" panose="020B0604020202020204" pitchFamily="34" charset="0"/>
              <a:buChar char="•"/>
            </a:pPr>
            <a:r>
              <a:rPr lang="en-GB" sz="2800" dirty="0">
                <a:latin typeface="+mn-lt"/>
              </a:rPr>
              <a:t>Atlas allows practitioners to immediately identify the competent local authority in each Member State to receive and execute a mutual legal assistance request</a:t>
            </a:r>
          </a:p>
          <a:p>
            <a:pPr marL="457200" indent="-457200">
              <a:lnSpc>
                <a:spcPct val="150000"/>
              </a:lnSpc>
              <a:buFont typeface="Arial" panose="020B0604020202020204" pitchFamily="34" charset="0"/>
              <a:buChar char="•"/>
            </a:pPr>
            <a:r>
              <a:rPr lang="en-GB" sz="2800" dirty="0">
                <a:latin typeface="+mn-lt"/>
              </a:rPr>
              <a:t>Contact points are active intermediary with the task of facilitating judicial cooperation between the Member States</a:t>
            </a:r>
          </a:p>
        </p:txBody>
      </p:sp>
      <p:pic>
        <p:nvPicPr>
          <p:cNvPr id="6" name="Picture 5">
            <a:extLst>
              <a:ext uri="{FF2B5EF4-FFF2-40B4-BE49-F238E27FC236}">
                <a16:creationId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TextBox 4">
            <a:extLst>
              <a:ext uri="{FF2B5EF4-FFF2-40B4-BE49-F238E27FC236}">
                <a16:creationId xmlns:a16="http://schemas.microsoft.com/office/drawing/2014/main" id="{05B27831-83F6-4C5E-A0CA-EAD2C57CB88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77743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Council of Europe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sz="2800" dirty="0"/>
              <a:t>1959 European Convention on Mutual Assistance in Criminal Matters - </a:t>
            </a:r>
          </a:p>
          <a:p>
            <a:pPr eaLnBrk="1" hangingPunct="1"/>
            <a:r>
              <a:rPr lang="en-GB" altLang="sr-Latn-RS" sz="2800" dirty="0">
                <a:latin typeface="Calibri" panose="020F0502020204030204" pitchFamily="34" charset="0"/>
              </a:rPr>
              <a:t>Background to Convention on Cybercrime (Budapest)</a:t>
            </a:r>
          </a:p>
          <a:p>
            <a:pPr lvl="1" eaLnBrk="1" hangingPunct="1"/>
            <a:r>
              <a:rPr lang="en-GB" altLang="sr-Latn-RS" sz="2400" dirty="0">
                <a:latin typeface="Calibri" panose="020F0502020204030204" pitchFamily="34" charset="0"/>
              </a:rPr>
              <a:t>All member states have ratified it</a:t>
            </a:r>
          </a:p>
          <a:p>
            <a:pPr eaLnBrk="1" hangingPunct="1"/>
            <a:r>
              <a:rPr lang="en-GB" altLang="sr-Latn-RS" sz="2800" dirty="0">
                <a:latin typeface="Calibri" panose="020F0502020204030204" pitchFamily="34" charset="0"/>
              </a:rPr>
              <a:t>Cybercrime Programme Office (C-PROC)</a:t>
            </a:r>
          </a:p>
          <a:p>
            <a:pPr lvl="1" eaLnBrk="1" hangingPunct="1"/>
            <a:r>
              <a:rPr lang="en-GB" altLang="sr-Latn-RS" sz="2400" dirty="0">
                <a:latin typeface="Calibri" panose="020F0502020204030204" pitchFamily="34" charset="0"/>
              </a:rPr>
              <a:t>Assisting countries worldwide</a:t>
            </a:r>
          </a:p>
          <a:p>
            <a:pPr lvl="1" eaLnBrk="1" hangingPunct="1"/>
            <a:r>
              <a:rPr lang="en-GB" altLang="sr-Latn-RS" sz="2400" dirty="0">
                <a:latin typeface="Calibri" panose="020F0502020204030204" pitchFamily="34" charset="0"/>
              </a:rPr>
              <a:t>Strengthen legislation</a:t>
            </a:r>
          </a:p>
          <a:p>
            <a:pPr lvl="1" eaLnBrk="1" hangingPunct="1"/>
            <a:r>
              <a:rPr lang="en-GB" altLang="sr-Latn-RS" sz="2400" dirty="0">
                <a:latin typeface="Calibri" panose="020F0502020204030204" pitchFamily="34" charset="0"/>
              </a:rPr>
              <a:t>Training</a:t>
            </a:r>
          </a:p>
          <a:p>
            <a:pPr lvl="1" eaLnBrk="1" hangingPunct="1"/>
            <a:r>
              <a:rPr lang="en-GB" altLang="sr-Latn-RS" sz="2400" dirty="0">
                <a:latin typeface="Calibri" panose="020F0502020204030204" pitchFamily="34" charset="0"/>
              </a:rPr>
              <a:t>Establishing specialised units</a:t>
            </a:r>
          </a:p>
          <a:p>
            <a:pPr lvl="1" eaLnBrk="1" hangingPunct="1"/>
            <a:r>
              <a:rPr lang="en-GB" altLang="sr-Latn-RS" sz="2400" dirty="0">
                <a:latin typeface="Calibri" panose="020F0502020204030204" pitchFamily="34" charset="0"/>
              </a:rPr>
              <a:t>Protecting children</a:t>
            </a:r>
          </a:p>
          <a:p>
            <a:pPr lvl="1" eaLnBrk="1" hangingPunct="1"/>
            <a:r>
              <a:rPr lang="en-GB" altLang="sr-Latn-RS" sz="2400" dirty="0">
                <a:latin typeface="Calibri" panose="020F0502020204030204" pitchFamily="34" charset="0"/>
              </a:rPr>
              <a:t>Enhancing effectiveness</a:t>
            </a:r>
          </a:p>
        </p:txBody>
      </p:sp>
      <p:sp>
        <p:nvSpPr>
          <p:cNvPr id="16" name="TextBox 15">
            <a:extLst>
              <a:ext uri="{FF2B5EF4-FFF2-40B4-BE49-F238E27FC236}">
                <a16:creationId xmlns:a16="http://schemas.microsoft.com/office/drawing/2014/main"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en-GB" sz="1800" dirty="0">
                <a:effectLst/>
                <a:latin typeface="Calibri" panose="020F0502020204030204" pitchFamily="34" charset="0"/>
                <a:ea typeface="Calibri" panose="020F0502020204030204" pitchFamily="34" charset="0"/>
                <a:hlinkClick r:id="rId5"/>
              </a:rPr>
              <a:t>https://www.coe.int/en/web/cybercrime/cybercrime-office-c-proc</a:t>
            </a:r>
            <a:r>
              <a:rPr lang="en-GB" sz="1800" dirty="0">
                <a:effectLst/>
                <a:latin typeface="Calibri" panose="020F0502020204030204" pitchFamily="34" charset="0"/>
                <a:ea typeface="Calibri" panose="020F0502020204030204" pitchFamily="34" charset="0"/>
              </a:rPr>
              <a:t> </a:t>
            </a:r>
            <a:endParaRPr lang="en-US" b="0"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G8 (High-tech Crime Sub-group)</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Content Placeholder 1">
            <a:extLst>
              <a:ext uri="{FF2B5EF4-FFF2-40B4-BE49-F238E27FC236}">
                <a16:creationId xmlns:a16="http://schemas.microsoft.com/office/drawing/2014/main"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dirty="0"/>
              <a:t>More proactive options</a:t>
            </a:r>
          </a:p>
          <a:p>
            <a:pPr eaLnBrk="1" hangingPunct="1"/>
            <a:r>
              <a:rPr lang="en-GB" altLang="sr-Latn-RS" sz="2800" dirty="0">
                <a:latin typeface="Calibri" panose="020F0502020204030204" pitchFamily="34" charset="0"/>
              </a:rPr>
              <a:t>G8 created network of contact points</a:t>
            </a:r>
          </a:p>
          <a:p>
            <a:pPr eaLnBrk="1" hangingPunct="1"/>
            <a:r>
              <a:rPr lang="en-GB" altLang="sr-Latn-RS" sz="2800" dirty="0">
                <a:latin typeface="Calibri" panose="020F0502020204030204" pitchFamily="34" charset="0"/>
              </a:rPr>
              <a:t>Became reference in international cooperation</a:t>
            </a:r>
          </a:p>
          <a:p>
            <a:pPr lvl="1" eaLnBrk="1" hangingPunct="1"/>
            <a:r>
              <a:rPr lang="en-GB" altLang="sr-Latn-RS" dirty="0">
                <a:latin typeface="Calibri" panose="020F0502020204030204" pitchFamily="34" charset="0"/>
              </a:rPr>
              <a:t>‘24/7 Network’</a:t>
            </a:r>
          </a:p>
          <a:p>
            <a:pPr eaLnBrk="1" hangingPunct="1"/>
            <a:r>
              <a:rPr lang="en-GB" altLang="sr-Latn-RS" sz="2800" dirty="0">
                <a:latin typeface="Calibri" panose="020F0502020204030204" pitchFamily="34" charset="0"/>
              </a:rPr>
              <a:t>Directory of names – can be reached &amp; facilitate immediate action where needed</a:t>
            </a:r>
          </a:p>
          <a:p>
            <a:pPr eaLnBrk="1" hangingPunct="1"/>
            <a:r>
              <a:rPr lang="en-GB" altLang="sr-Latn-RS" sz="2800" dirty="0">
                <a:latin typeface="Calibri" panose="020F0502020204030204" pitchFamily="34" charset="0"/>
              </a:rPr>
              <a:t>Enhance &amp; supplement traditional methods of obtaining assistance</a:t>
            </a:r>
          </a:p>
          <a:p>
            <a:pPr eaLnBrk="1" hangingPunct="1"/>
            <a:r>
              <a:rPr lang="en-GB" altLang="sr-Latn-RS" sz="2800" dirty="0">
                <a:latin typeface="Calibri" panose="020F0502020204030204" pitchFamily="34" charset="0"/>
              </a:rPr>
              <a:t>Does not replace requirement of invoking Mutual Legal Assistance Treaties</a:t>
            </a:r>
          </a:p>
        </p:txBody>
      </p:sp>
    </p:spTree>
    <p:extLst>
      <p:ext uri="{BB962C8B-B14F-4D97-AF65-F5344CB8AC3E}">
        <p14:creationId xmlns:p14="http://schemas.microsoft.com/office/powerpoint/2010/main" val="3892377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OAS (Organisation of American States)</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9">
            <a:extLst>
              <a:ext uri="{FF2B5EF4-FFF2-40B4-BE49-F238E27FC236}">
                <a16:creationId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id="{67D49CEC-BAF6-4423-93F1-FD441079E3CB}"/>
              </a:ext>
            </a:extLst>
          </p:cNvPr>
          <p:cNvSpPr txBox="1"/>
          <p:nvPr/>
        </p:nvSpPr>
        <p:spPr>
          <a:xfrm>
            <a:off x="35496" y="6201331"/>
            <a:ext cx="4642944" cy="369332"/>
          </a:xfrm>
          <a:prstGeom prst="rect">
            <a:avLst/>
          </a:prstGeom>
          <a:noFill/>
        </p:spPr>
        <p:txBody>
          <a:bodyPr wrap="square">
            <a:spAutoFit/>
          </a:bodyPr>
          <a:lstStyle/>
          <a:p>
            <a:r>
              <a:rPr lang="en-GB" dirty="0">
                <a:hlinkClick r:id="rId6"/>
              </a:rPr>
              <a:t>http://www.oas.org/juridico/english/cyber.htm</a:t>
            </a:r>
            <a:r>
              <a:rPr lang="en-GB" dirty="0"/>
              <a:t> </a:t>
            </a:r>
          </a:p>
        </p:txBody>
      </p:sp>
    </p:spTree>
    <p:extLst>
      <p:ext uri="{BB962C8B-B14F-4D97-AF65-F5344CB8AC3E}">
        <p14:creationId xmlns:p14="http://schemas.microsoft.com/office/powerpoint/2010/main" val="1153210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African Union</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en-GB" dirty="0"/>
              <a:t>Convention on Cybersecurity &amp; Personal Data Protection</a:t>
            </a:r>
          </a:p>
          <a:p>
            <a:pPr eaLnBrk="1" hangingPunct="1">
              <a:defRPr/>
            </a:pPr>
            <a:r>
              <a:rPr lang="en-US" sz="2800" dirty="0"/>
              <a:t>A multilateral treaty signed by members of the African Union</a:t>
            </a:r>
            <a:endParaRPr lang="en-GB" sz="2800" dirty="0">
              <a:latin typeface="Calibri" panose="020F0502020204030204" pitchFamily="34" charset="0"/>
            </a:endParaRPr>
          </a:p>
          <a:p>
            <a:pPr eaLnBrk="1" hangingPunct="1">
              <a:defRPr/>
            </a:pPr>
            <a:r>
              <a:rPr lang="en-US" dirty="0"/>
              <a:t>P</a:t>
            </a:r>
            <a:r>
              <a:rPr lang="en-US" sz="3200" dirty="0"/>
              <a:t>rovides for legislative principles with respect to:</a:t>
            </a:r>
          </a:p>
          <a:p>
            <a:pPr lvl="1" eaLnBrk="1" hangingPunct="1">
              <a:defRPr/>
            </a:pPr>
            <a:r>
              <a:rPr lang="en-US" dirty="0"/>
              <a:t>electronic transactions</a:t>
            </a:r>
          </a:p>
          <a:p>
            <a:pPr lvl="1" eaLnBrk="1" hangingPunct="1">
              <a:defRPr/>
            </a:pPr>
            <a:r>
              <a:rPr lang="en-US" dirty="0"/>
              <a:t>personal data protection</a:t>
            </a:r>
          </a:p>
          <a:p>
            <a:pPr lvl="1" eaLnBrk="1" hangingPunct="1">
              <a:defRPr/>
            </a:pPr>
            <a:r>
              <a:rPr lang="en-US" dirty="0"/>
              <a:t>cyber security and cybercrime</a:t>
            </a:r>
          </a:p>
          <a:p>
            <a:pPr marL="0" indent="0" eaLnBrk="1" hangingPunct="1">
              <a:buNone/>
              <a:defRPr/>
            </a:pPr>
            <a:endParaRPr lang="en-GB" dirty="0"/>
          </a:p>
        </p:txBody>
      </p:sp>
      <p:sp>
        <p:nvSpPr>
          <p:cNvPr id="16" name="TextBox 15">
            <a:extLst>
              <a:ext uri="{FF2B5EF4-FFF2-40B4-BE49-F238E27FC236}">
                <a16:creationId xmlns:a16="http://schemas.microsoft.com/office/drawing/2014/main" id="{D66A837E-A79A-40AE-8899-248280605289}"/>
              </a:ext>
            </a:extLst>
          </p:cNvPr>
          <p:cNvSpPr txBox="1"/>
          <p:nvPr/>
        </p:nvSpPr>
        <p:spPr>
          <a:xfrm>
            <a:off x="-36512" y="6228020"/>
            <a:ext cx="9297535" cy="369332"/>
          </a:xfrm>
          <a:prstGeom prst="rect">
            <a:avLst/>
          </a:prstGeom>
          <a:noFill/>
        </p:spPr>
        <p:txBody>
          <a:bodyPr wrap="square">
            <a:spAutoFit/>
          </a:bodyPr>
          <a:lstStyle/>
          <a:p>
            <a:r>
              <a:rPr lang="en-GB" dirty="0">
                <a:hlinkClick r:id="rId5"/>
              </a:rPr>
              <a:t>https://au.int/en/treaties/african-union-convention-cyber-security-and-personal-data-protection</a:t>
            </a:r>
            <a:r>
              <a:rPr lang="en-GB" dirty="0"/>
              <a:t> </a:t>
            </a:r>
          </a:p>
        </p:txBody>
      </p:sp>
    </p:spTree>
    <p:extLst>
      <p:ext uri="{BB962C8B-B14F-4D97-AF65-F5344CB8AC3E}">
        <p14:creationId xmlns:p14="http://schemas.microsoft.com/office/powerpoint/2010/main" val="3986460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Commonwealth</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803958" cy="5170646"/>
          </a:xfrm>
          <a:prstGeom prst="rect">
            <a:avLst/>
          </a:prstGeom>
        </p:spPr>
        <p:txBody>
          <a:bodyPr wrap="square">
            <a:spAutoFit/>
          </a:bodyPr>
          <a:lstStyle/>
          <a:p>
            <a:pPr marL="0" lvl="2" eaLnBrk="1" hangingPunct="1">
              <a:spcAft>
                <a:spcPts val="1200"/>
              </a:spcAft>
              <a:defRPr/>
            </a:pPr>
            <a:r>
              <a:rPr lang="en-GB" sz="2800" b="1" dirty="0"/>
              <a:t>Model Law</a:t>
            </a:r>
          </a:p>
          <a:p>
            <a:pPr marL="0" lvl="2" eaLnBrk="1" hangingPunct="1">
              <a:spcAft>
                <a:spcPts val="1200"/>
              </a:spcAft>
              <a:defRPr/>
            </a:pPr>
            <a:r>
              <a:rPr lang="en-GB" sz="2800" i="1" dirty="0"/>
              <a:t>Harare Scheme </a:t>
            </a:r>
            <a:r>
              <a:rPr lang="en-GB" sz="2800" dirty="0"/>
              <a:t>enables an increased level and scope of cooperation between Commonwealth governments in criminal matters, including matters of cybercrime</a:t>
            </a:r>
          </a:p>
          <a:p>
            <a:pPr marL="0" lvl="2" eaLnBrk="1" hangingPunct="1">
              <a:spcAft>
                <a:spcPts val="1200"/>
              </a:spcAft>
              <a:defRPr/>
            </a:pPr>
            <a:r>
              <a:rPr lang="en-GB" sz="2800" dirty="0"/>
              <a:t>Includes</a:t>
            </a:r>
          </a:p>
          <a:p>
            <a:pPr marL="1028700" lvl="3" indent="-571500" eaLnBrk="1" hangingPunct="1">
              <a:spcAft>
                <a:spcPts val="1200"/>
              </a:spcAft>
              <a:buFont typeface="Arial" panose="020B0604020202020204" pitchFamily="34" charset="0"/>
              <a:buChar char="•"/>
              <a:defRPr/>
            </a:pPr>
            <a:r>
              <a:rPr lang="en-US" sz="2800" dirty="0"/>
              <a:t>Identifying and locating persons, serving documents, search and seizure, obtaining evidence, tracing, seizing and, confiscating the proceeds of instrumentalities of crime</a:t>
            </a:r>
          </a:p>
          <a:p>
            <a:pPr marL="0" lvl="2" eaLnBrk="1" hangingPunct="1">
              <a:spcAft>
                <a:spcPts val="1200"/>
              </a:spcAft>
              <a:defRPr/>
            </a:pPr>
            <a:endParaRPr lang="en-GB" sz="2800" dirty="0"/>
          </a:p>
        </p:txBody>
      </p:sp>
      <p:pic>
        <p:nvPicPr>
          <p:cNvPr id="6" name="Picture 5">
            <a:extLst>
              <a:ext uri="{FF2B5EF4-FFF2-40B4-BE49-F238E27FC236}">
                <a16:creationId xmlns:a16="http://schemas.microsoft.com/office/drawing/2014/main"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4691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World Bank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468052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dirty="0"/>
              <a:t>Combatting cybercrime</a:t>
            </a:r>
          </a:p>
          <a:p>
            <a:pPr eaLnBrk="1" hangingPunct="1"/>
            <a:r>
              <a:rPr lang="en-GB" altLang="sr-Latn-RS" sz="2800" dirty="0">
                <a:latin typeface="Calibri" panose="020F0502020204030204" pitchFamily="34" charset="0"/>
              </a:rPr>
              <a:t>Creating tools &amp; capacity building</a:t>
            </a:r>
          </a:p>
          <a:p>
            <a:pPr eaLnBrk="1" hangingPunct="1"/>
            <a:r>
              <a:rPr lang="en-GB" altLang="sr-Latn-RS" sz="2800" dirty="0">
                <a:latin typeface="Calibri" panose="020F0502020204030204" pitchFamily="34" charset="0"/>
              </a:rPr>
              <a:t>Toolkit – </a:t>
            </a:r>
          </a:p>
          <a:p>
            <a:pPr lvl="1" eaLnBrk="1" hangingPunct="1"/>
            <a:r>
              <a:rPr lang="en-US" dirty="0">
                <a:latin typeface="Calibri" panose="020F0502020204030204" pitchFamily="34" charset="0"/>
              </a:rPr>
              <a:t>‘resource that synthesizes good practices in combatting cybercrime and is organized along nine dimensions, or chapters’</a:t>
            </a:r>
            <a:endParaRPr lang="en-GB" altLang="sr-Latn-RS" dirty="0">
              <a:latin typeface="Calibri" panose="020F0502020204030204" pitchFamily="34" charset="0"/>
            </a:endParaRPr>
          </a:p>
        </p:txBody>
      </p:sp>
      <p:pic>
        <p:nvPicPr>
          <p:cNvPr id="2050" name="Picture 2" descr="India slips to 7th largest economy in 2018">
            <a:extLst>
              <a:ext uri="{FF2B5EF4-FFF2-40B4-BE49-F238E27FC236}">
                <a16:creationId xmlns:a16="http://schemas.microsoft.com/office/drawing/2014/main"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id="{A2E13060-E61F-411C-AF8B-4551095D2609}"/>
              </a:ext>
            </a:extLst>
          </p:cNvPr>
          <p:cNvSpPr txBox="1"/>
          <p:nvPr/>
        </p:nvSpPr>
        <p:spPr>
          <a:xfrm>
            <a:off x="88522" y="6208891"/>
            <a:ext cx="4642944" cy="369332"/>
          </a:xfrm>
          <a:prstGeom prst="rect">
            <a:avLst/>
          </a:prstGeom>
          <a:noFill/>
        </p:spPr>
        <p:txBody>
          <a:bodyPr wrap="square">
            <a:spAutoFit/>
          </a:bodyPr>
          <a:lstStyle/>
          <a:p>
            <a:r>
              <a:rPr lang="en-GB" dirty="0">
                <a:hlinkClick r:id="rId6"/>
              </a:rPr>
              <a:t>http://www.combattingcybercrime.org/</a:t>
            </a:r>
            <a:r>
              <a:rPr lang="en-GB" dirty="0"/>
              <a:t> </a:t>
            </a:r>
          </a:p>
        </p:txBody>
      </p:sp>
    </p:spTree>
    <p:extLst>
      <p:ext uri="{BB962C8B-B14F-4D97-AF65-F5344CB8AC3E}">
        <p14:creationId xmlns:p14="http://schemas.microsoft.com/office/powerpoint/2010/main" val="1494525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The ‘information society’</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Cybercrime Basics</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US" altLang="sr-Latn-RS" dirty="0"/>
              <a:t>Pacific Island Law Officers Network</a:t>
            </a:r>
          </a:p>
          <a:p>
            <a:pPr marL="0" indent="0" eaLnBrk="1" hangingPunct="1">
              <a:buFont typeface="Arial" panose="020B0604020202020204" pitchFamily="34" charset="0"/>
              <a:buNone/>
            </a:pPr>
            <a:endParaRPr lang="en-GB" altLang="sr-Latn-RS" dirty="0">
              <a:latin typeface="Calibri" panose="020F0502020204030204" pitchFamily="34" charset="0"/>
            </a:endParaRPr>
          </a:p>
        </p:txBody>
      </p:sp>
      <p:pic>
        <p:nvPicPr>
          <p:cNvPr id="7" name="Picture 6">
            <a:extLst>
              <a:ext uri="{FF2B5EF4-FFF2-40B4-BE49-F238E27FC236}">
                <a16:creationId xmlns:a16="http://schemas.microsoft.com/office/drawing/2014/main"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en-US" sz="1800" b="0" i="0" dirty="0">
                <a:solidFill>
                  <a:srgbClr val="D8DADD"/>
                </a:solidFill>
                <a:effectLst/>
                <a:latin typeface="Source Sans Pro" panose="020B0503030403020204" pitchFamily="34" charset="0"/>
                <a:hlinkClick r:id="rId5"/>
              </a:rPr>
              <a:t>http://pilonsec.org/strategicplan/cybercrime-pilon</a:t>
            </a:r>
            <a:r>
              <a:rPr lang="en-US" sz="1800" b="0" i="0" dirty="0">
                <a:solidFill>
                  <a:srgbClr val="D8DADD"/>
                </a:solidFill>
                <a:effectLst/>
                <a:latin typeface="Source Sans Pro" panose="020B0503030403020204" pitchFamily="34" charset="0"/>
              </a:rPr>
              <a:t> </a:t>
            </a:r>
            <a:endParaRPr lang="en-GB" sz="1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4136707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Cybercrimes &amp; case studies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Cybercrime Basics</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Cyber dependent crime</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Ransomware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Software which blocks access to the victim's data or threatens to publish or delete it until a ransom is paid</a:t>
            </a:r>
          </a:p>
          <a:p>
            <a:pPr lvl="1">
              <a:defRPr/>
            </a:pPr>
            <a:r>
              <a:rPr lang="en-US" altLang="en-US" dirty="0"/>
              <a:t>typically carried out using a Trojan disguised as a legitimate file in email or Remote Desktop Protocol</a:t>
            </a:r>
          </a:p>
          <a:p>
            <a:pPr lvl="1">
              <a:defRPr/>
            </a:pPr>
            <a:r>
              <a:rPr lang="en-US" altLang="en-US" dirty="0"/>
              <a:t>user is tricked into downloading or opening when it arrives as an email attachment</a:t>
            </a:r>
          </a:p>
          <a:p>
            <a:pPr lvl="1">
              <a:defRPr/>
            </a:pPr>
            <a:r>
              <a:rPr lang="en-US" altLang="en-US" dirty="0"/>
              <a:t>Shift from untargeted, scattergun ‘citizen’ attacks to targeted private/public sector</a:t>
            </a:r>
          </a:p>
          <a:p>
            <a:pPr lvl="1">
              <a:defRPr/>
            </a:pPr>
            <a:r>
              <a:rPr lang="en-US" altLang="en-US" dirty="0"/>
              <a:t>Most prominent cyber threat </a:t>
            </a:r>
          </a:p>
          <a:p>
            <a:pPr marL="457200" lvl="1" indent="0">
              <a:buNone/>
              <a:defRPr/>
            </a:pPr>
            <a:r>
              <a:rPr lang="en-US" altLang="en-US" sz="1600" dirty="0"/>
              <a:t>					(IOCTA 2019)</a:t>
            </a:r>
          </a:p>
        </p:txBody>
      </p:sp>
      <p:pic>
        <p:nvPicPr>
          <p:cNvPr id="10242" name="Picture 2" descr="Ransomware 101: What Is Ransomware and How Can You Protect Your ...">
            <a:extLst>
              <a:ext uri="{FF2B5EF4-FFF2-40B4-BE49-F238E27FC236}">
                <a16:creationId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9978" y="522920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Ransomware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a:r>
                <a:rPr lang="en-GB" dirty="0"/>
                <a:t>14 August 2020</a:t>
              </a:r>
            </a:p>
          </p:txBody>
        </p:sp>
      </p:grpSp>
    </p:spTree>
    <p:extLst>
      <p:ext uri="{BB962C8B-B14F-4D97-AF65-F5344CB8AC3E}">
        <p14:creationId xmlns:p14="http://schemas.microsoft.com/office/powerpoint/2010/main" val="23808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Cybercrime-as-a-service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Increasing modularization of cybercrime</a:t>
            </a:r>
          </a:p>
          <a:p>
            <a:pPr marL="0" indent="0">
              <a:buNone/>
              <a:defRPr/>
            </a:pPr>
            <a:r>
              <a:rPr lang="en-US" altLang="en-US" dirty="0"/>
              <a:t>Conducted by specialised groups</a:t>
            </a:r>
          </a:p>
          <a:p>
            <a:pPr marL="0" indent="0">
              <a:buNone/>
              <a:defRPr/>
            </a:pPr>
            <a:r>
              <a:rPr lang="en-US" altLang="en-US" dirty="0"/>
              <a:t>Difficult to prove criminal intent of single actors in chain</a:t>
            </a:r>
          </a:p>
          <a:p>
            <a:pPr marL="0" indent="0">
              <a:buNone/>
              <a:defRPr/>
            </a:pPr>
            <a:r>
              <a:rPr lang="en-US" altLang="en-US" dirty="0"/>
              <a:t>Requires very heavy evidential burden</a:t>
            </a:r>
          </a:p>
        </p:txBody>
      </p:sp>
      <p:pic>
        <p:nvPicPr>
          <p:cNvPr id="3" name="Picture 2">
            <a:extLst>
              <a:ext uri="{FF2B5EF4-FFF2-40B4-BE49-F238E27FC236}">
                <a16:creationId xmlns:a16="http://schemas.microsoft.com/office/drawing/2014/main"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id="{ADCF8F31-4868-4947-BF8B-321880239E85}"/>
              </a:ext>
            </a:extLst>
          </p:cNvPr>
          <p:cNvSpPr>
            <a:spLocks noChangeArrowheads="1"/>
          </p:cNvSpPr>
          <p:nvPr/>
        </p:nvSpPr>
        <p:spPr bwMode="auto">
          <a:xfrm>
            <a:off x="572226" y="4234908"/>
            <a:ext cx="3744416" cy="221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en-GB" b="1" u="sng" dirty="0">
                <a:latin typeface="+mn-lt"/>
                <a:cs typeface="Verdana" charset="0"/>
              </a:rPr>
              <a:t>Example</a:t>
            </a:r>
          </a:p>
          <a:p>
            <a:pPr>
              <a:lnSpc>
                <a:spcPct val="120000"/>
              </a:lnSpc>
              <a:spcBef>
                <a:spcPts val="600"/>
              </a:spcBef>
              <a:spcAft>
                <a:spcPts val="600"/>
              </a:spcAft>
            </a:pPr>
            <a:r>
              <a:rPr lang="en-GB" b="1" dirty="0">
                <a:latin typeface="+mn-lt"/>
                <a:cs typeface="Verdana" charset="0"/>
              </a:rPr>
              <a:t>International cybercriminal syndicate </a:t>
            </a:r>
            <a:r>
              <a:rPr lang="en-GB" dirty="0">
                <a:latin typeface="+mn-lt"/>
                <a:cs typeface="Verdana" charset="0"/>
              </a:rPr>
              <a:t>suspected of stealing </a:t>
            </a:r>
            <a:r>
              <a:rPr lang="en-GB" b="1" dirty="0">
                <a:latin typeface="+mn-lt"/>
                <a:cs typeface="Verdana" charset="0"/>
              </a:rPr>
              <a:t>$100 million</a:t>
            </a:r>
            <a:r>
              <a:rPr lang="en-GB" dirty="0">
                <a:latin typeface="+mn-lt"/>
                <a:cs typeface="Verdana" charset="0"/>
              </a:rPr>
              <a:t> from </a:t>
            </a:r>
            <a:r>
              <a:rPr lang="en-GB" b="1" dirty="0">
                <a:latin typeface="+mn-lt"/>
                <a:cs typeface="Verdana" charset="0"/>
              </a:rPr>
              <a:t>more than 41,000 victims </a:t>
            </a:r>
            <a:r>
              <a:rPr lang="en-GB" dirty="0">
                <a:latin typeface="+mn-lt"/>
                <a:cs typeface="Verdana" charset="0"/>
              </a:rPr>
              <a:t>with the help of a </a:t>
            </a:r>
            <a:r>
              <a:rPr lang="en-GB" b="1" dirty="0">
                <a:latin typeface="+mn-lt"/>
                <a:cs typeface="Verdana" charset="0"/>
              </a:rPr>
              <a:t>stealthy banking trojan </a:t>
            </a:r>
            <a:r>
              <a:rPr lang="en-GB" dirty="0">
                <a:latin typeface="+mn-lt"/>
                <a:cs typeface="Verdana" charset="0"/>
              </a:rPr>
              <a:t>named </a:t>
            </a:r>
            <a:r>
              <a:rPr lang="en-GB" b="1" dirty="0" err="1">
                <a:solidFill>
                  <a:srgbClr val="FF0000"/>
                </a:solidFill>
                <a:latin typeface="+mn-lt"/>
                <a:cs typeface="Verdana" charset="0"/>
              </a:rPr>
              <a:t>GozNym</a:t>
            </a:r>
            <a:endParaRPr lang="en-US" b="1"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Data compromise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Illegal acquisition of financial &amp; other data</a:t>
            </a:r>
          </a:p>
          <a:p>
            <a:pPr lvl="1">
              <a:defRPr/>
            </a:pPr>
            <a:r>
              <a:rPr lang="en-US" altLang="en-US" dirty="0"/>
              <a:t>Credit card information</a:t>
            </a:r>
          </a:p>
          <a:p>
            <a:pPr lvl="1">
              <a:defRPr/>
            </a:pPr>
            <a:r>
              <a:rPr lang="en-US" altLang="en-US" dirty="0"/>
              <a:t>Online banking credentials</a:t>
            </a:r>
          </a:p>
          <a:p>
            <a:pPr lvl="1">
              <a:defRPr/>
            </a:pPr>
            <a:r>
              <a:rPr lang="en-US" altLang="en-US" dirty="0"/>
              <a:t>Cryptocurrency wallets</a:t>
            </a:r>
          </a:p>
          <a:p>
            <a:pPr lvl="1">
              <a:defRPr/>
            </a:pPr>
            <a:r>
              <a:rPr lang="en-US" altLang="en-US" dirty="0"/>
              <a:t>Personal data &amp; login credentials</a:t>
            </a:r>
          </a:p>
          <a:p>
            <a:pPr>
              <a:defRPr/>
            </a:pPr>
            <a:r>
              <a:rPr lang="en-US" altLang="en-US" sz="2800" dirty="0"/>
              <a:t>Gathered through phishing, data breaches &amp; other malware</a:t>
            </a:r>
          </a:p>
        </p:txBody>
      </p:sp>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Data compromise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en-GB" b="1" dirty="0">
                <a:solidFill>
                  <a:srgbClr val="0070C0"/>
                </a:solidFill>
              </a:rPr>
              <a:t>Denial of Service </a:t>
            </a:r>
            <a:r>
              <a:rPr lang="en-GB" dirty="0"/>
              <a:t>or </a:t>
            </a:r>
            <a:r>
              <a:rPr lang="en-GB" b="1" dirty="0">
                <a:solidFill>
                  <a:srgbClr val="0070C0"/>
                </a:solidFill>
              </a:rPr>
              <a:t>Distributed Denial of Service</a:t>
            </a:r>
          </a:p>
          <a:p>
            <a:pPr marL="971550" lvl="1" indent="-457200">
              <a:defRPr/>
            </a:pPr>
            <a:r>
              <a:rPr lang="en-GB" dirty="0"/>
              <a:t>Cyber attack where offender seeks to make a machine or resource unavailable</a:t>
            </a:r>
          </a:p>
          <a:p>
            <a:pPr marL="971550" lvl="1" indent="-457200">
              <a:defRPr/>
            </a:pPr>
            <a:r>
              <a:rPr lang="en-GB" dirty="0"/>
              <a:t>Temporarily or indefinitely</a:t>
            </a:r>
          </a:p>
          <a:p>
            <a:pPr marL="971550" lvl="1" indent="-457200">
              <a:defRPr/>
            </a:pPr>
            <a:r>
              <a:rPr lang="en-GB" dirty="0"/>
              <a:t>Disrupting services</a:t>
            </a:r>
          </a:p>
          <a:p>
            <a:pPr marL="971550" lvl="1" indent="-457200">
              <a:defRPr/>
            </a:pPr>
            <a:r>
              <a:rPr lang="en-GB" dirty="0"/>
              <a:t>Typically by flooding with requests</a:t>
            </a:r>
          </a:p>
          <a:p>
            <a:pPr marL="971550" lvl="1" indent="-457200">
              <a:defRPr/>
            </a:pPr>
            <a:endParaRPr lang="en-GB" dirty="0"/>
          </a:p>
          <a:p>
            <a:pPr marL="571500" indent="-457200">
              <a:defRPr/>
            </a:pPr>
            <a:r>
              <a:rPr lang="en-GB" dirty="0"/>
              <a:t>In Distributed (DDOS)</a:t>
            </a:r>
          </a:p>
          <a:p>
            <a:pPr marL="971550" lvl="1" indent="-457200">
              <a:defRPr/>
            </a:pPr>
            <a:r>
              <a:rPr lang="en-GB" dirty="0"/>
              <a:t>Floods originate from many sources</a:t>
            </a:r>
          </a:p>
          <a:p>
            <a:pPr marL="971550" lvl="1" indent="-457200">
              <a:defRPr/>
            </a:pPr>
            <a:r>
              <a:rPr lang="en-GB" dirty="0"/>
              <a:t>Different sources make stopping it more difficult</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Global digital snapshot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114300" indent="0">
              <a:buNone/>
              <a:defRPr/>
            </a:pPr>
            <a:r>
              <a:rPr lang="en-GB" dirty="0"/>
              <a:t>Why?</a:t>
            </a:r>
          </a:p>
          <a:p>
            <a:pPr marL="971550" lvl="1" indent="-457200">
              <a:defRPr/>
            </a:pPr>
            <a:r>
              <a:rPr lang="en-GB" dirty="0"/>
              <a:t>Extortion most prevalent</a:t>
            </a:r>
          </a:p>
          <a:p>
            <a:pPr marL="971550" lvl="1" indent="-457200">
              <a:defRPr/>
            </a:pPr>
            <a:r>
              <a:rPr lang="en-GB" dirty="0"/>
              <a:t>Ideological &amp; political</a:t>
            </a:r>
          </a:p>
          <a:p>
            <a:pPr marL="971550" lvl="1" indent="-457200">
              <a:defRPr/>
            </a:pPr>
            <a:r>
              <a:rPr lang="en-GB" dirty="0"/>
              <a:t>Purely malicious</a:t>
            </a:r>
          </a:p>
          <a:p>
            <a:pPr marL="114300" indent="0">
              <a:buNone/>
              <a:defRPr/>
            </a:pPr>
            <a:endParaRPr lang="en-GB" dirty="0"/>
          </a:p>
          <a:p>
            <a:pPr marL="114300" indent="0">
              <a:buNone/>
              <a:defRPr/>
            </a:pPr>
            <a:r>
              <a:rPr lang="en-GB" dirty="0"/>
              <a:t>Targets</a:t>
            </a:r>
          </a:p>
          <a:p>
            <a:pPr marL="971550" lvl="1" indent="-457200">
              <a:defRPr/>
            </a:pPr>
            <a:r>
              <a:rPr lang="en-GB" dirty="0"/>
              <a:t>Financial institutions</a:t>
            </a:r>
          </a:p>
          <a:p>
            <a:pPr marL="971550" lvl="1" indent="-457200">
              <a:defRPr/>
            </a:pPr>
            <a:r>
              <a:rPr lang="en-GB" dirty="0"/>
              <a:t>Public sector entities (police/government)</a:t>
            </a:r>
          </a:p>
          <a:p>
            <a:pPr marL="971550" lvl="1" indent="-457200">
              <a:defRPr/>
            </a:pPr>
            <a:r>
              <a:rPr lang="en-GB" dirty="0"/>
              <a:t>Travel agents, internet/critical infrastructure</a:t>
            </a:r>
          </a:p>
          <a:p>
            <a:pPr marL="971550" lvl="1" indent="-457200">
              <a:defRPr/>
            </a:pPr>
            <a:r>
              <a:rPr lang="en-GB" dirty="0"/>
              <a:t>Online gaming/gambling</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en-GB" altLang="sr-Latn-RS" dirty="0"/>
              <a:t>A Ro</a:t>
            </a:r>
            <a:r>
              <a:rPr lang="en-GB" altLang="sr-Latn-RS" b="1" dirty="0">
                <a:solidFill>
                  <a:srgbClr val="0070C0"/>
                </a:solidFill>
              </a:rPr>
              <a:t>bot</a:t>
            </a:r>
            <a:r>
              <a:rPr lang="en-GB" altLang="sr-Latn-RS" dirty="0"/>
              <a:t> </a:t>
            </a:r>
            <a:r>
              <a:rPr lang="en-GB" altLang="sr-Latn-RS" b="1" dirty="0">
                <a:solidFill>
                  <a:srgbClr val="0070C0"/>
                </a:solidFill>
              </a:rPr>
              <a:t>Net</a:t>
            </a:r>
            <a:r>
              <a:rPr lang="en-GB" altLang="sr-Latn-RS" dirty="0"/>
              <a:t>work - Networks of compromised computers (</a:t>
            </a:r>
            <a:r>
              <a:rPr lang="en-GB" altLang="sr-Latn-RS" i="1" dirty="0"/>
              <a:t>zombies</a:t>
            </a:r>
            <a:r>
              <a:rPr lang="en-GB" altLang="sr-Latn-RS" dirty="0"/>
              <a:t>)</a:t>
            </a:r>
          </a:p>
          <a:p>
            <a:pPr lvl="1">
              <a:defRPr/>
            </a:pPr>
            <a:r>
              <a:rPr lang="en-GB" altLang="sr-Latn-RS" dirty="0"/>
              <a:t>Controlled by one person or organisation</a:t>
            </a:r>
          </a:p>
          <a:p>
            <a:pPr lvl="1">
              <a:defRPr/>
            </a:pPr>
            <a:r>
              <a:rPr lang="en-GB" altLang="sr-Latn-RS" dirty="0"/>
              <a:t>Intended to be used for illicit activities</a:t>
            </a:r>
          </a:p>
          <a:p>
            <a:pPr lvl="1">
              <a:defRPr/>
            </a:pPr>
            <a:r>
              <a:rPr lang="en-GB" altLang="sr-Latn-RS" dirty="0"/>
              <a:t>Infected computers are controlled by software that allows automation of operations across the network</a:t>
            </a:r>
          </a:p>
          <a:p>
            <a:pPr lvl="1">
              <a:defRPr/>
            </a:pPr>
            <a:r>
              <a:rPr lang="en-GB" altLang="sr-Latn-RS" dirty="0"/>
              <a:t>Inactive until it is necessary</a:t>
            </a:r>
          </a:p>
        </p:txBody>
      </p:sp>
    </p:spTree>
    <p:extLst>
      <p:ext uri="{BB962C8B-B14F-4D97-AF65-F5344CB8AC3E}">
        <p14:creationId xmlns:p14="http://schemas.microsoft.com/office/powerpoint/2010/main" val="42198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en-US" dirty="0"/>
              <a:t>Extent of the problem</a:t>
            </a:r>
          </a:p>
          <a:p>
            <a:pPr marL="571500" indent="-457200">
              <a:defRPr/>
            </a:pPr>
            <a:r>
              <a:rPr lang="en-US" dirty="0"/>
              <a:t>2018</a:t>
            </a:r>
          </a:p>
          <a:p>
            <a:pPr marL="971550" lvl="1" indent="-457200">
              <a:defRPr/>
            </a:pPr>
            <a:r>
              <a:rPr lang="en-US" dirty="0"/>
              <a:t>Two largest DDOS attacks using ‘</a:t>
            </a:r>
            <a:r>
              <a:rPr lang="en-US" dirty="0" err="1"/>
              <a:t>memcache</a:t>
            </a:r>
            <a:r>
              <a:rPr lang="en-US" dirty="0"/>
              <a:t>’ exploit</a:t>
            </a:r>
          </a:p>
          <a:p>
            <a:pPr marL="971550" lvl="1" indent="-457200">
              <a:defRPr/>
            </a:pPr>
            <a:r>
              <a:rPr lang="en-US" dirty="0"/>
              <a:t>Separate 1.35 &amp; 1.7 terabytes/second attacks launched at GitHub (online developer platform)</a:t>
            </a:r>
          </a:p>
          <a:p>
            <a:pPr marL="514350" lvl="1" indent="0">
              <a:buNone/>
              <a:defRPr/>
            </a:pPr>
            <a:r>
              <a:rPr lang="en-US" sz="2400" dirty="0"/>
              <a:t>		(Context – in 2017 Facebook ingested 0.35TB/minute!)</a:t>
            </a:r>
          </a:p>
          <a:p>
            <a:pPr marL="571500" indent="-457200">
              <a:defRPr/>
            </a:pPr>
            <a:r>
              <a:rPr lang="en-GB" dirty="0"/>
              <a:t>2019</a:t>
            </a:r>
          </a:p>
          <a:p>
            <a:pPr marL="971550" lvl="1" indent="-457200">
              <a:defRPr/>
            </a:pPr>
            <a:r>
              <a:rPr lang="en-GB" dirty="0"/>
              <a:t>A DDoS protection system mitigated a 580 million packets/second</a:t>
            </a:r>
          </a:p>
          <a:p>
            <a:pPr marL="971550" lvl="1" indent="-457200">
              <a:defRPr/>
            </a:pPr>
            <a:r>
              <a:rPr lang="en-GB" b="1" dirty="0">
                <a:solidFill>
                  <a:srgbClr val="FF0000"/>
                </a:solidFill>
              </a:rPr>
              <a:t>4 times the volume </a:t>
            </a:r>
            <a:r>
              <a:rPr lang="en-GB" dirty="0"/>
              <a:t>of GitHub’s attack</a:t>
            </a:r>
          </a:p>
        </p:txBody>
      </p:sp>
    </p:spTree>
    <p:extLst>
      <p:ext uri="{BB962C8B-B14F-4D97-AF65-F5344CB8AC3E}">
        <p14:creationId xmlns:p14="http://schemas.microsoft.com/office/powerpoint/2010/main" val="211396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en-US" dirty="0"/>
              <a:t>Attacks that disrupt or subvert the internal functions of one or more critical </a:t>
            </a:r>
            <a:r>
              <a:rPr lang="en-GB" dirty="0"/>
              <a:t>infrastructures</a:t>
            </a:r>
          </a:p>
          <a:p>
            <a:pPr lvl="1"/>
            <a:r>
              <a:rPr lang="en-GB" dirty="0"/>
              <a:t>Overlap with previous exploits (DDoS, etc.)</a:t>
            </a:r>
          </a:p>
          <a:p>
            <a:pPr lvl="1"/>
            <a:r>
              <a:rPr lang="en-GB" dirty="0"/>
              <a:t>Energy, transport, water, health, etc.</a:t>
            </a:r>
          </a:p>
          <a:p>
            <a:pPr lvl="1"/>
            <a:endParaRPr lang="en-GB" dirty="0"/>
          </a:p>
          <a:p>
            <a:pPr marL="57150" indent="0">
              <a:buNone/>
            </a:pPr>
            <a:r>
              <a:rPr lang="en-GB" dirty="0"/>
              <a:t>Who?</a:t>
            </a:r>
          </a:p>
          <a:p>
            <a:pPr lvl="1"/>
            <a:r>
              <a:rPr lang="en-GB" dirty="0"/>
              <a:t>Nation states</a:t>
            </a:r>
          </a:p>
          <a:p>
            <a:pPr lvl="1"/>
            <a:r>
              <a:rPr lang="en-GB" dirty="0"/>
              <a:t>Script kiddies</a:t>
            </a:r>
          </a:p>
          <a:p>
            <a:pPr lvl="2"/>
            <a:r>
              <a:rPr lang="en-GB" dirty="0"/>
              <a:t>Availability of ‘Crime as a Service’ – buying the means to commit cybercrime</a:t>
            </a:r>
            <a:endParaRPr lang="en-US" dirty="0"/>
          </a:p>
        </p:txBody>
      </p:sp>
      <p:pic>
        <p:nvPicPr>
          <p:cNvPr id="1026" name="Picture 2" descr="National Infrastructure Tower">
            <a:extLst>
              <a:ext uri="{FF2B5EF4-FFF2-40B4-BE49-F238E27FC236}">
                <a16:creationId xmlns:a16="http://schemas.microsoft.com/office/drawing/2014/main" id="{5D744812-0D86-4666-AEFD-96A3D0537B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08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a16="http://schemas.microsoft.com/office/drawing/2014/main" id="{BCC343E1-AD9B-453A-AADD-50968F3F1460}"/>
              </a:ext>
            </a:extLst>
          </p:cNvPr>
          <p:cNvSpPr txBox="1"/>
          <p:nvPr/>
        </p:nvSpPr>
        <p:spPr>
          <a:xfrm>
            <a:off x="6965667" y="1136877"/>
            <a:ext cx="2070829" cy="3416320"/>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EU Blueprint for Coordinated Response to Large-Scale Cross Border Cybersecurity Incidents &amp; Crises</a:t>
            </a:r>
          </a:p>
        </p:txBody>
      </p:sp>
    </p:spTree>
    <p:extLst>
      <p:ext uri="{BB962C8B-B14F-4D97-AF65-F5344CB8AC3E}">
        <p14:creationId xmlns:p14="http://schemas.microsoft.com/office/powerpoint/2010/main" val="40866063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354287C-3138-4A58-A598-81456FF36654}"/>
              </a:ext>
            </a:extLst>
          </p:cNvPr>
          <p:cNvSpPr txBox="1"/>
          <p:nvPr/>
        </p:nvSpPr>
        <p:spPr>
          <a:xfrm>
            <a:off x="2483768" y="3070304"/>
            <a:ext cx="1993363" cy="3416320"/>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LockerGoga ransomware closed infrastructure business</a:t>
            </a:r>
          </a:p>
          <a:p>
            <a:pPr algn="ctr"/>
            <a:endParaRPr lang="en-GB" sz="2400" dirty="0">
              <a:solidFill>
                <a:schemeClr val="tx1">
                  <a:lumMod val="65000"/>
                  <a:lumOff val="35000"/>
                </a:schemeClr>
              </a:solidFill>
              <a:latin typeface="+mj-lt"/>
            </a:endParaRPr>
          </a:p>
          <a:p>
            <a:pPr algn="ctr"/>
            <a:r>
              <a:rPr lang="en-GB" sz="2400" dirty="0">
                <a:solidFill>
                  <a:schemeClr val="tx1">
                    <a:lumMod val="65000"/>
                    <a:lumOff val="35000"/>
                  </a:schemeClr>
                </a:solidFill>
                <a:latin typeface="+mj-lt"/>
              </a:rPr>
              <a:t>Projected costs are up to €35 million</a:t>
            </a:r>
          </a:p>
        </p:txBody>
      </p:sp>
      <p:pic>
        <p:nvPicPr>
          <p:cNvPr id="2050" name="Picture 2" descr="Windows PCs vulnerable to Stuxnet attack - five years after patch -  ExtremeTech">
            <a:extLst>
              <a:ext uri="{FF2B5EF4-FFF2-40B4-BE49-F238E27FC236}">
                <a16:creationId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Website Defacement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en-US" dirty="0"/>
              <a:t>Attacks on a website that changes the visual appearance of the site or a webpage</a:t>
            </a:r>
          </a:p>
          <a:p>
            <a:pPr lvl="1"/>
            <a:r>
              <a:rPr lang="en-US" dirty="0"/>
              <a:t>Typically the work of system crackers</a:t>
            </a:r>
          </a:p>
          <a:p>
            <a:pPr lvl="1"/>
            <a:r>
              <a:rPr lang="en-US" dirty="0"/>
              <a:t>Break into a web server</a:t>
            </a:r>
          </a:p>
          <a:p>
            <a:pPr lvl="1"/>
            <a:r>
              <a:rPr lang="en-US" dirty="0"/>
              <a:t>Replace the hosted website their own</a:t>
            </a:r>
          </a:p>
          <a:p>
            <a:pPr marL="0" indent="0">
              <a:buNone/>
            </a:pPr>
            <a:r>
              <a:rPr lang="en-US" dirty="0"/>
              <a:t>Why?</a:t>
            </a:r>
          </a:p>
          <a:p>
            <a:pPr lvl="1"/>
            <a:r>
              <a:rPr lang="en-US" dirty="0"/>
              <a:t>Political/ideological reasons</a:t>
            </a:r>
          </a:p>
          <a:p>
            <a:pPr lvl="1"/>
            <a:r>
              <a:rPr lang="en-US" dirty="0"/>
              <a:t>Malicious</a:t>
            </a:r>
          </a:p>
          <a:p>
            <a:pPr lvl="1"/>
            <a:r>
              <a:rPr lang="en-US" dirty="0"/>
              <a:t>Monetary</a:t>
            </a:r>
          </a:p>
        </p:txBody>
      </p:sp>
      <p:pic>
        <p:nvPicPr>
          <p:cNvPr id="2050" name="Picture 2" descr="SPUZ : WikiLeaks defaced">
            <a:extLst>
              <a:ext uri="{FF2B5EF4-FFF2-40B4-BE49-F238E27FC236}">
                <a16:creationId xmlns:a16="http://schemas.microsoft.com/office/drawing/2014/main" id="{E030045C-FAD7-4A73-8ADA-7123AE468B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enabled crime – the future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Existing attacks may move to untapped victims</a:t>
            </a:r>
          </a:p>
          <a:p>
            <a:pPr lvl="1"/>
            <a:r>
              <a:rPr lang="en-US" dirty="0"/>
              <a:t>Ransomware to data </a:t>
            </a:r>
            <a:r>
              <a:rPr lang="en-GB" dirty="0"/>
              <a:t>centres</a:t>
            </a:r>
            <a:r>
              <a:rPr lang="en-US" dirty="0"/>
              <a:t> &amp; backup servers</a:t>
            </a:r>
          </a:p>
          <a:p>
            <a:pPr lvl="1"/>
            <a:r>
              <a:rPr lang="en-US" dirty="0"/>
              <a:t>Existing attack tools such as trojans will develop</a:t>
            </a:r>
          </a:p>
          <a:p>
            <a:pPr lvl="2"/>
            <a:r>
              <a:rPr lang="en-US" dirty="0"/>
              <a:t>With self propagating worms?</a:t>
            </a:r>
          </a:p>
          <a:p>
            <a:pPr lvl="1"/>
            <a:r>
              <a:rPr lang="en-US" dirty="0"/>
              <a:t>New threats from pre-existing vulnerabilities in pre-existing technologies</a:t>
            </a:r>
          </a:p>
          <a:p>
            <a:pPr lvl="1"/>
            <a:r>
              <a:rPr lang="en-US" dirty="0"/>
              <a:t>Supply chain attacks with more companies outsourcing computing services</a:t>
            </a:r>
          </a:p>
          <a:p>
            <a:pPr lvl="1"/>
            <a:endParaRPr lang="en-US" dirty="0"/>
          </a:p>
        </p:txBody>
      </p:sp>
      <p:pic>
        <p:nvPicPr>
          <p:cNvPr id="4098" name="Picture 2" descr="A Crystal Ball for HPC - HPCwire">
            <a:extLst>
              <a:ext uri="{FF2B5EF4-FFF2-40B4-BE49-F238E27FC236}">
                <a16:creationId xmlns:a16="http://schemas.microsoft.com/office/drawing/2014/main" id="{DD6338CA-007F-447B-8624-869A32570D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252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enabled crime – the future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Existing attacks may move to untapped victims</a:t>
            </a:r>
          </a:p>
          <a:p>
            <a:pPr lvl="1"/>
            <a:r>
              <a:rPr lang="en-US" dirty="0"/>
              <a:t>Cloud attacks – one company stores for many clients so becomes a valuable target for finance motivated criminals</a:t>
            </a:r>
          </a:p>
          <a:p>
            <a:pPr lvl="1"/>
            <a:r>
              <a:rPr lang="en-US" dirty="0"/>
              <a:t>Attacking upstream banking apps that generate transfers</a:t>
            </a:r>
          </a:p>
          <a:p>
            <a:pPr lvl="1"/>
            <a:r>
              <a:rPr lang="en-US" dirty="0"/>
              <a:t>Move from targeting fiat currencies to cryptocurrencies &amp; those with large cryptocurrency assets</a:t>
            </a:r>
          </a:p>
          <a:p>
            <a:pPr lvl="1"/>
            <a:r>
              <a:rPr lang="en-US" dirty="0"/>
              <a:t>DNS attacks – redirecting &amp; spoofing</a:t>
            </a:r>
          </a:p>
        </p:txBody>
      </p:sp>
      <p:pic>
        <p:nvPicPr>
          <p:cNvPr id="3" name="Picture 2" descr="A Crystal Ball for HPC - HPCwire">
            <a:extLst>
              <a:ext uri="{FF2B5EF4-FFF2-40B4-BE49-F238E27FC236}">
                <a16:creationId xmlns:a16="http://schemas.microsoft.com/office/drawing/2014/main" id="{DC8C860C-D6D4-48DE-B53E-662FAE4C8D3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682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Global digital snapshot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pic>
        <p:nvPicPr>
          <p:cNvPr id="3" name="Content Placeholder 2">
            <a:extLst>
              <a:ext uri="{FF2B5EF4-FFF2-40B4-BE49-F238E27FC236}">
                <a16:creationId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Child sexual exploitation</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70</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child sexual exploitation</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b="1" dirty="0">
                <a:solidFill>
                  <a:srgbClr val="0070C0"/>
                </a:solidFill>
              </a:rPr>
              <a:t>Online Child Sexual Exploitation &amp; Abuse (OCSEA)</a:t>
            </a:r>
          </a:p>
          <a:p>
            <a:pPr lvl="1"/>
            <a:r>
              <a:rPr lang="en-US" dirty="0"/>
              <a:t>Making &amp; distributing of video &amp; images</a:t>
            </a:r>
          </a:p>
          <a:p>
            <a:pPr marL="1314450" lvl="4" indent="-342900"/>
            <a:r>
              <a:rPr lang="en-US" sz="2800" dirty="0"/>
              <a:t>Child Sexual Exploitation Material </a:t>
            </a:r>
            <a:r>
              <a:rPr lang="en-US" sz="2800" b="1" dirty="0">
                <a:solidFill>
                  <a:srgbClr val="0070C0"/>
                </a:solidFill>
              </a:rPr>
              <a:t>(CSEM)</a:t>
            </a:r>
          </a:p>
          <a:p>
            <a:pPr marL="1314450" lvl="4" indent="-342900"/>
            <a:r>
              <a:rPr lang="en-US" sz="2800" dirty="0"/>
              <a:t>Child Sexual Abuse Material </a:t>
            </a:r>
            <a:r>
              <a:rPr lang="en-US" sz="2800" b="1" dirty="0">
                <a:solidFill>
                  <a:srgbClr val="0070C0"/>
                </a:solidFill>
              </a:rPr>
              <a:t>(CSAM)</a:t>
            </a:r>
          </a:p>
          <a:p>
            <a:pPr lvl="1"/>
            <a:r>
              <a:rPr lang="en-US" dirty="0"/>
              <a:t>Online solicitation</a:t>
            </a:r>
          </a:p>
          <a:p>
            <a:pPr lvl="1"/>
            <a:r>
              <a:rPr lang="en-US" dirty="0"/>
              <a:t>Self Generated Explicit Material (SGEM)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distribution</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GB" dirty="0"/>
              <a:t>Amounts of CSEM continue to increase</a:t>
            </a:r>
          </a:p>
          <a:p>
            <a:pPr lvl="1"/>
            <a:r>
              <a:rPr lang="en-GB" dirty="0"/>
              <a:t>Continued victimisation</a:t>
            </a:r>
          </a:p>
          <a:p>
            <a:pPr lvl="1"/>
            <a:r>
              <a:rPr lang="en-GB" dirty="0"/>
              <a:t>Referrals from industry reach record highs</a:t>
            </a:r>
          </a:p>
          <a:p>
            <a:pPr lvl="2"/>
            <a:r>
              <a:rPr lang="en-GB" dirty="0"/>
              <a:t>Strain on law enforcement to cope</a:t>
            </a:r>
          </a:p>
          <a:p>
            <a:pPr lvl="1"/>
            <a:r>
              <a:rPr lang="en-GB" dirty="0"/>
              <a:t>Majority detected on image host websites</a:t>
            </a:r>
          </a:p>
          <a:p>
            <a:pPr lvl="1"/>
            <a:r>
              <a:rPr lang="en-GB" dirty="0"/>
              <a:t>Also on peer to peer sharing platforms</a:t>
            </a:r>
          </a:p>
          <a:p>
            <a:pPr lvl="1"/>
            <a:r>
              <a:rPr lang="en-GB" dirty="0"/>
              <a:t>Dedicated bulletin boards on Darknet increasing</a:t>
            </a:r>
          </a:p>
          <a:p>
            <a:pPr lvl="1"/>
            <a:r>
              <a:rPr lang="en-GB" dirty="0"/>
              <a:t>Social media </a:t>
            </a:r>
          </a:p>
          <a:p>
            <a:pPr lvl="1"/>
            <a:r>
              <a:rPr lang="en-GB" dirty="0"/>
              <a:t>Encryption usage</a:t>
            </a:r>
          </a:p>
          <a:p>
            <a:pPr lvl="1"/>
            <a:r>
              <a:rPr lang="en-GB" dirty="0"/>
              <a:t>VPN &amp; TOR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solicitation for sexual purposes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GB" dirty="0"/>
              <a:t>Remains a serious threat</a:t>
            </a:r>
          </a:p>
          <a:p>
            <a:pPr marL="914400" lvl="1" indent="-457200"/>
            <a:r>
              <a:rPr lang="en-GB" dirty="0"/>
              <a:t>Minors active on social media means high number of potential victims</a:t>
            </a:r>
          </a:p>
          <a:p>
            <a:pPr marL="914400" lvl="1" indent="-457200"/>
            <a:r>
              <a:rPr lang="en-GB" dirty="0"/>
              <a:t>Growing public awareness helps</a:t>
            </a:r>
          </a:p>
          <a:p>
            <a:pPr marL="914400" lvl="1" indent="-457200"/>
            <a:endParaRPr lang="en-GB" dirty="0"/>
          </a:p>
          <a:p>
            <a:pPr marL="914400" lvl="1" indent="-457200"/>
            <a:r>
              <a:rPr lang="en-GB" dirty="0"/>
              <a:t>Generally in open web, social media &amp; gaming</a:t>
            </a:r>
          </a:p>
          <a:p>
            <a:pPr marL="914400" lvl="1" indent="-457200"/>
            <a:r>
              <a:rPr lang="en-GB" dirty="0"/>
              <a:t>Contact using fake profiles</a:t>
            </a:r>
          </a:p>
          <a:p>
            <a:pPr marL="914400" lvl="1" indent="-457200"/>
            <a:r>
              <a:rPr lang="en-GB" dirty="0"/>
              <a:t>Can include live video</a:t>
            </a:r>
          </a:p>
          <a:p>
            <a:pPr marL="914400" lvl="1" indent="-457200"/>
            <a:r>
              <a:rPr lang="en-GB" dirty="0"/>
              <a:t>Once contacted –</a:t>
            </a:r>
          </a:p>
          <a:p>
            <a:pPr marL="1314450" lvl="2" indent="-457200"/>
            <a:r>
              <a:rPr lang="en-GB" dirty="0"/>
              <a:t>move to encrypted online messaging</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solicitation for sexual purposes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Self generated explicit material</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Growing problem with more young people sharing</a:t>
            </a:r>
          </a:p>
          <a:p>
            <a:pPr marL="514350" indent="-457200"/>
            <a:r>
              <a:rPr lang="en-US" dirty="0"/>
              <a:t>Smartphones provide the means</a:t>
            </a:r>
          </a:p>
          <a:p>
            <a:pPr marL="514350" indent="-457200"/>
            <a:r>
              <a:rPr lang="en-US" dirty="0"/>
              <a:t>Low awareness of risk</a:t>
            </a:r>
          </a:p>
          <a:p>
            <a:pPr marL="914400" lvl="1" indent="-457200"/>
            <a:r>
              <a:rPr lang="en-US" dirty="0"/>
              <a:t>Voluntarily – to peers </a:t>
            </a:r>
          </a:p>
          <a:p>
            <a:pPr marL="1314450" lvl="2" indent="-457200"/>
            <a:r>
              <a:rPr lang="en-US" dirty="0"/>
              <a:t>But can spread to others leading to coercion or extortion for new</a:t>
            </a:r>
          </a:p>
          <a:p>
            <a:pPr marL="914400" lvl="1" indent="-457200"/>
            <a:r>
              <a:rPr lang="en-US" dirty="0"/>
              <a:t>Under coercion or extortion – with sex offenders</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Sexual coercion &amp; Live distant abuse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en-US" b="1" dirty="0">
                <a:solidFill>
                  <a:srgbClr val="0070C0"/>
                </a:solidFill>
              </a:rPr>
              <a:t>Sexual coercion &amp; extortion for new CSEM</a:t>
            </a:r>
          </a:p>
          <a:p>
            <a:pPr marL="914400" lvl="1" indent="-457200"/>
            <a:r>
              <a:rPr lang="en-US" dirty="0"/>
              <a:t>Generally for collections – not for money</a:t>
            </a:r>
          </a:p>
          <a:p>
            <a:pPr marL="914400" lvl="1" indent="-457200"/>
            <a:r>
              <a:rPr lang="en-US" dirty="0"/>
              <a:t>Threats with existing materials to get new</a:t>
            </a:r>
          </a:p>
          <a:p>
            <a:pPr marL="914400" lvl="1" indent="-457200"/>
            <a:r>
              <a:rPr lang="en-US" dirty="0"/>
              <a:t>Or from online conversations to extort</a:t>
            </a:r>
          </a:p>
          <a:p>
            <a:pPr marL="914400" lvl="1" indent="-457200"/>
            <a:r>
              <a:rPr lang="en-US" dirty="0"/>
              <a:t>Significant trauma for victim </a:t>
            </a:r>
          </a:p>
          <a:p>
            <a:pPr marL="57150" indent="0">
              <a:buNone/>
            </a:pPr>
            <a:r>
              <a:rPr lang="en-GB" b="1" dirty="0">
                <a:solidFill>
                  <a:srgbClr val="0070C0"/>
                </a:solidFill>
              </a:rPr>
              <a:t>Live Distant Child Abuse</a:t>
            </a:r>
          </a:p>
          <a:p>
            <a:pPr marL="914400" lvl="1" indent="-457200"/>
            <a:r>
              <a:rPr lang="en-GB" dirty="0"/>
              <a:t>Offenders seek financial gain</a:t>
            </a:r>
          </a:p>
          <a:p>
            <a:pPr marL="914400" lvl="1" indent="-457200"/>
            <a:r>
              <a:rPr lang="en-GB" dirty="0"/>
              <a:t>Growing internet speed – live stream</a:t>
            </a:r>
          </a:p>
          <a:p>
            <a:pPr marL="914400" lvl="1" indent="-457200"/>
            <a:r>
              <a:rPr lang="en-GB" dirty="0"/>
              <a:t>Offenders pay to watch</a:t>
            </a:r>
          </a:p>
          <a:p>
            <a:pPr marL="914400" lvl="1" indent="-457200"/>
            <a:r>
              <a:rPr lang="en-GB" dirty="0"/>
              <a:t>Porn site &gt; encrypted message</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Sexual coercion &amp; Live distant abuse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Child sex exploitation– the future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14350" indent="-457200"/>
            <a:r>
              <a:rPr lang="en-US" dirty="0"/>
              <a:t>Main threats are quite established &amp; stable</a:t>
            </a:r>
          </a:p>
          <a:p>
            <a:pPr marL="514350" indent="-457200"/>
            <a:r>
              <a:rPr lang="en-US" b="1" dirty="0">
                <a:solidFill>
                  <a:srgbClr val="0070C0"/>
                </a:solidFill>
              </a:rPr>
              <a:t>Deepfakes</a:t>
            </a:r>
            <a:r>
              <a:rPr lang="en-US" dirty="0"/>
              <a:t> – ‘Deep learning’ &amp; ‘fake’</a:t>
            </a:r>
          </a:p>
          <a:p>
            <a:pPr marL="914400" lvl="1" indent="-457200"/>
            <a:r>
              <a:rPr lang="en-US" dirty="0"/>
              <a:t>‘AI’ technology to place images &amp; video over another</a:t>
            </a:r>
          </a:p>
          <a:p>
            <a:pPr marL="914400" lvl="1" indent="-457200"/>
            <a:r>
              <a:rPr lang="en-US" dirty="0"/>
              <a:t>Possibility of new, personalized CSEM</a:t>
            </a:r>
          </a:p>
          <a:p>
            <a:pPr marL="914400" lvl="1" indent="-457200"/>
            <a:r>
              <a:rPr lang="en-US" dirty="0"/>
              <a:t>Implication for proving authenticity for law enforcement</a:t>
            </a:r>
          </a:p>
        </p:txBody>
      </p:sp>
      <p:pic>
        <p:nvPicPr>
          <p:cNvPr id="5" name="Picture 4" descr="A Crystal Ball for HPC - HPCwire">
            <a:extLst>
              <a:ext uri="{FF2B5EF4-FFF2-40B4-BE49-F238E27FC236}">
                <a16:creationId xmlns:a16="http://schemas.microsoft.com/office/drawing/2014/main" id="{91495AAC-1CDE-4A39-B16D-F4E95606E4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Payment fraud</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en-GB" dirty="0"/>
              <a:t>By one estimate, 2.5 quintillion bytes of data are created each day, and the Internet of Things (IoT) is only accelerating that pace</a:t>
            </a:r>
          </a:p>
          <a:p>
            <a:pPr lvl="1">
              <a:lnSpc>
                <a:spcPct val="120000"/>
              </a:lnSpc>
              <a:spcBef>
                <a:spcPts val="600"/>
              </a:spcBef>
              <a:spcAft>
                <a:spcPts val="600"/>
              </a:spcAft>
            </a:pPr>
            <a:r>
              <a:rPr lang="en-GB" sz="3200" dirty="0"/>
              <a:t>That’s 2,500,000,000,000,000,000 bytes per day </a:t>
            </a:r>
          </a:p>
          <a:p>
            <a:pPr>
              <a:lnSpc>
                <a:spcPct val="120000"/>
              </a:lnSpc>
              <a:spcBef>
                <a:spcPts val="600"/>
              </a:spcBef>
              <a:spcAft>
                <a:spcPts val="600"/>
              </a:spcAft>
            </a:pPr>
            <a:r>
              <a:rPr lang="en-GB" dirty="0"/>
              <a:t>Over the last two years alone 90% of the data in the world was generated </a:t>
            </a:r>
          </a:p>
          <a:p>
            <a:pPr>
              <a:lnSpc>
                <a:spcPct val="120000"/>
              </a:lnSpc>
              <a:spcBef>
                <a:spcPts val="600"/>
              </a:spcBef>
              <a:spcAft>
                <a:spcPts val="600"/>
              </a:spcAft>
            </a:pPr>
            <a:r>
              <a:rPr lang="en-GB" dirty="0"/>
              <a:t>By the year 2020, about 1.7 megabytes of new information will be created every second for every human being on </a:t>
            </a:r>
            <a:r>
              <a:rPr lang="en-US" dirty="0"/>
              <a:t>the planet</a:t>
            </a:r>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 How much data?</a:t>
            </a:r>
            <a:endParaRPr lang="en-GB" sz="2000" dirty="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Source: OECD						                      	      - </a:t>
            </a:r>
            <a:fld id="{F50FF694-912A-834E-AD45-B984C7BF2CE4}" type="slidenum">
              <a:rPr lang="en-US" sz="1200" b="1">
                <a:solidFill>
                  <a:srgbClr val="FFFFFF"/>
                </a:solidFill>
                <a:latin typeface="Verdana" charset="0"/>
                <a:cs typeface="Verdana" charset="0"/>
              </a:rPr>
              <a:pPr/>
              <a:t>8</a:t>
            </a:fld>
            <a:r>
              <a:rPr lang="en-US" sz="1200" b="1" dirty="0">
                <a:solidFill>
                  <a:srgbClr val="FFFFFF"/>
                </a:solidFill>
                <a:latin typeface="Verdana" charset="0"/>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r>
              <a:rPr lang="en-GB" sz="1200" dirty="0">
                <a:latin typeface="+mn-lt"/>
                <a:ea typeface="Verdana" panose="020B0604030504040204" pitchFamily="34" charset="0"/>
                <a:cs typeface="Verdana" panose="020B0604030504040204" pitchFamily="34" charset="0"/>
              </a:rPr>
              <a:t>Marr, Bernard (2018), How Much Data Do We Create Every Day? The Mind-Blowing Stats Everyone Should Read, Forbes.com, </a:t>
            </a:r>
            <a:r>
              <a:rPr lang="en-GB" sz="1200" dirty="0">
                <a:latin typeface="+mn-lt"/>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en-GB" sz="1200" dirty="0">
                <a:latin typeface="+mn-lt"/>
                <a:ea typeface="Verdana" panose="020B0604030504040204" pitchFamily="34" charset="0"/>
                <a:cs typeface="Verdana" panose="020B0604030504040204" pitchFamily="34" charset="0"/>
              </a:rPr>
              <a:t> </a:t>
            </a:r>
            <a:endParaRPr lang="en-US" sz="1200"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Card not present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Main priority for investigators in fraud</a:t>
            </a:r>
          </a:p>
          <a:p>
            <a:pPr marL="914400" lvl="1" indent="-457200"/>
            <a:r>
              <a:rPr lang="en-US" dirty="0"/>
              <a:t>Online transaction evolve &amp; increase</a:t>
            </a:r>
          </a:p>
          <a:p>
            <a:pPr marL="914400" lvl="1" indent="-457200"/>
            <a:r>
              <a:rPr lang="en-US" dirty="0"/>
              <a:t>Electronic devices (mobiles, tablets, etc.)</a:t>
            </a:r>
          </a:p>
          <a:p>
            <a:pPr marL="914400" lvl="1" indent="-457200"/>
            <a:r>
              <a:rPr lang="en-US" dirty="0"/>
              <a:t>Moving into travel sector (seeing use in illegal immigration &amp; Trafficking in Human Beings (THB) along with false identities)</a:t>
            </a:r>
            <a:endParaRPr lang="en-GB" dirty="0"/>
          </a:p>
          <a:p>
            <a:pPr marL="514350" indent="-457200"/>
            <a:r>
              <a:rPr lang="en-GB" dirty="0"/>
              <a:t>Originates from data compromise, 1/3 party breaches, phishing &amp; scam text messages</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Card not present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Skimming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Skimming</a:t>
            </a:r>
          </a:p>
          <a:p>
            <a:pPr marL="914400" lvl="1" indent="-457200"/>
            <a:r>
              <a:rPr lang="en-US" dirty="0"/>
              <a:t>‘Deep insert’ skimmers read the magnetic strip</a:t>
            </a:r>
          </a:p>
          <a:p>
            <a:pPr marL="914400" lvl="1" indent="-457200"/>
            <a:r>
              <a:rPr lang="en-US" dirty="0"/>
              <a:t>Camera used to steal PIN</a:t>
            </a:r>
          </a:p>
          <a:p>
            <a:pPr marL="914400" lvl="1" indent="-457200"/>
            <a:r>
              <a:rPr lang="en-US" dirty="0"/>
              <a:t>Used or distributed (largely on Darkweb)</a:t>
            </a:r>
          </a:p>
          <a:p>
            <a:pPr marL="914400" lvl="1" indent="-457200"/>
            <a:r>
              <a:rPr lang="en-US" dirty="0"/>
              <a:t>Reducing due to chip/pin</a:t>
            </a:r>
          </a:p>
          <a:p>
            <a:pPr marL="57150" indent="0">
              <a:buNone/>
            </a:pPr>
            <a:r>
              <a:rPr lang="en-US" b="1" dirty="0">
                <a:solidFill>
                  <a:srgbClr val="0070C0"/>
                </a:solidFill>
              </a:rPr>
              <a:t>Shimming</a:t>
            </a:r>
          </a:p>
          <a:p>
            <a:pPr marL="914400" lvl="1" indent="-457200"/>
            <a:r>
              <a:rPr lang="en-GB" dirty="0"/>
              <a:t>Fraudsters insert ‘shim’ into a card reader</a:t>
            </a:r>
          </a:p>
          <a:p>
            <a:pPr marL="914400" lvl="1" indent="-457200"/>
            <a:r>
              <a:rPr lang="en-GB" dirty="0"/>
              <a:t>Copy chip card information</a:t>
            </a:r>
          </a:p>
          <a:p>
            <a:pPr marL="914400" lvl="1" indent="-457200"/>
            <a:r>
              <a:rPr lang="en-GB" dirty="0"/>
              <a:t>Create magnetic strip card from info</a:t>
            </a:r>
          </a:p>
          <a:p>
            <a:pPr marL="914400" lvl="1" indent="-457200"/>
            <a:r>
              <a:rPr lang="en-GB" dirty="0"/>
              <a:t>Use at stores still using that technology</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Jackpotting</a:t>
            </a:r>
          </a:p>
          <a:p>
            <a:pPr marL="914400" lvl="1" indent="-457200"/>
            <a:r>
              <a:rPr lang="en-US" dirty="0"/>
              <a:t>AKA ‘Block box attacks’</a:t>
            </a:r>
          </a:p>
          <a:p>
            <a:pPr marL="914400" lvl="1" indent="-457200"/>
            <a:r>
              <a:rPr lang="en-GB" dirty="0"/>
              <a:t>Criminal uses malware or attached black box to ATM which empties the device</a:t>
            </a:r>
          </a:p>
          <a:p>
            <a:pPr marL="914400" lvl="1" indent="-457200"/>
            <a:r>
              <a:rPr lang="en-GB" dirty="0"/>
              <a:t>Physical presence necessary – damaging device to gain electronic access</a:t>
            </a:r>
          </a:p>
          <a:p>
            <a:pPr marL="914400" lvl="1" indent="-457200"/>
            <a:r>
              <a:rPr lang="en-GB" dirty="0"/>
              <a:t>Applies to older ATMs</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09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val="2996329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Business email compromise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dirty="0"/>
              <a:t>Aimed at upper level management</a:t>
            </a:r>
          </a:p>
          <a:p>
            <a:pPr marL="914400" lvl="1" indent="-457200"/>
            <a:r>
              <a:rPr lang="en-US" dirty="0"/>
              <a:t>More professional &amp; convincing</a:t>
            </a:r>
          </a:p>
          <a:p>
            <a:pPr marL="914400" lvl="1" indent="-457200"/>
            <a:r>
              <a:rPr lang="en-US" dirty="0"/>
              <a:t>Exploits way companies do business</a:t>
            </a:r>
          </a:p>
          <a:p>
            <a:pPr marL="1314450" lvl="2" indent="-457200"/>
            <a:r>
              <a:rPr lang="en-US" dirty="0"/>
              <a:t>Attacks internal payment verification gaps</a:t>
            </a:r>
          </a:p>
          <a:p>
            <a:pPr marL="1314450" lvl="2" indent="-457200"/>
            <a:r>
              <a:rPr lang="en-US" dirty="0"/>
              <a:t>Segregated company structures</a:t>
            </a:r>
          </a:p>
          <a:p>
            <a:pPr marL="914400" lvl="1" indent="-457200"/>
            <a:r>
              <a:rPr lang="en-US" dirty="0"/>
              <a:t>Many still use social engineering</a:t>
            </a:r>
          </a:p>
          <a:p>
            <a:pPr marL="914400" lvl="1" indent="-457200"/>
            <a:r>
              <a:rPr lang="en-US" dirty="0"/>
              <a:t>Other malware &amp; network intrusion</a:t>
            </a:r>
            <a:endParaRPr lang="en-GB"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Dark web</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dirty="0"/>
              <a:t>Remains a key area for trade of criminal products &amp; services</a:t>
            </a:r>
          </a:p>
          <a:p>
            <a:pPr marL="514350" indent="-457200"/>
            <a:r>
              <a:rPr lang="en-US" dirty="0"/>
              <a:t>Priority for law enforcement</a:t>
            </a:r>
            <a:endParaRPr lang="en-GB" dirty="0"/>
          </a:p>
          <a:p>
            <a:pPr marL="514350" indent="-457200"/>
            <a:r>
              <a:rPr lang="en-GB" dirty="0"/>
              <a:t>TOR still primary entry point</a:t>
            </a:r>
          </a:p>
          <a:p>
            <a:pPr marL="914400" lvl="1" indent="-457200"/>
            <a:r>
              <a:rPr lang="en-GB" dirty="0"/>
              <a:t>Others are I2P, </a:t>
            </a:r>
            <a:r>
              <a:rPr lang="en-GB" dirty="0" err="1"/>
              <a:t>Zeronet</a:t>
            </a:r>
            <a:r>
              <a:rPr lang="en-GB" dirty="0"/>
              <a:t>, Freenet, </a:t>
            </a:r>
            <a:r>
              <a:rPr lang="en-GB" dirty="0" err="1"/>
              <a:t>Openbazaar</a:t>
            </a:r>
            <a:endParaRPr lang="en-GB" dirty="0"/>
          </a:p>
          <a:p>
            <a:pPr marL="514350" indent="-457200"/>
            <a:r>
              <a:rPr lang="en-GB" dirty="0"/>
              <a:t>Increases in smaller vendor shops &amp; small fragmented markets (incl. specific language)</a:t>
            </a:r>
          </a:p>
          <a:p>
            <a:pPr marL="914400" lvl="1" indent="-457200"/>
            <a:r>
              <a:rPr lang="en-GB" dirty="0"/>
              <a:t>Sale of criminal products &amp; services</a:t>
            </a:r>
          </a:p>
          <a:p>
            <a:pPr marL="1314450" lvl="2" indent="-457200"/>
            <a:r>
              <a:rPr lang="en-GB" dirty="0"/>
              <a:t>Drugs, weapons, explosives, data</a:t>
            </a:r>
          </a:p>
          <a:p>
            <a:pPr marL="1314450" lvl="2" indent="-457200"/>
            <a:r>
              <a:rPr lang="en-GB" dirty="0"/>
              <a:t>Credit cards, malware, counterfeits</a:t>
            </a:r>
            <a:endParaRPr lang="en-US" dirty="0"/>
          </a:p>
        </p:txBody>
      </p:sp>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Tree>
    <p:extLst>
      <p:ext uri="{BB962C8B-B14F-4D97-AF65-F5344CB8AC3E}">
        <p14:creationId xmlns:p14="http://schemas.microsoft.com/office/powerpoint/2010/main" val="2038509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Information Society</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4607271"/>
          </a:xfrm>
        </p:spPr>
        <p:txBody>
          <a:bodyPr/>
          <a:lstStyle/>
          <a:p>
            <a:pPr eaLnBrk="1" hangingPunct="1"/>
            <a:r>
              <a:rPr lang="en-GB" altLang="sr-Latn-RS" dirty="0"/>
              <a:t>“A </a:t>
            </a:r>
            <a:r>
              <a:rPr lang="en-US" altLang="en-US" dirty="0"/>
              <a:t>society where the creation, distribution, use, integration and manipulation of information is a significant economic, political, and cultural activity” </a:t>
            </a:r>
          </a:p>
          <a:p>
            <a:pPr marL="0" indent="0" algn="r" eaLnBrk="1" hangingPunct="1">
              <a:buNone/>
            </a:pPr>
            <a:r>
              <a:rPr lang="en-US" altLang="en-US" sz="1600" dirty="0"/>
              <a:t>Hilbert M &amp; Beniger JR</a:t>
            </a:r>
          </a:p>
          <a:p>
            <a:pPr lvl="1" eaLnBrk="1" hangingPunct="1"/>
            <a:r>
              <a:rPr lang="en-US" altLang="en-US" dirty="0"/>
              <a:t>Digital information</a:t>
            </a:r>
          </a:p>
          <a:p>
            <a:pPr lvl="1" eaLnBrk="1" hangingPunct="1"/>
            <a:r>
              <a:rPr lang="en-US" altLang="en-US" dirty="0"/>
              <a:t>Communication technologies</a:t>
            </a:r>
          </a:p>
          <a:p>
            <a:pPr lvl="1" eaLnBrk="1" hangingPunct="1"/>
            <a:r>
              <a:rPr lang="en-US" altLang="en-US" dirty="0"/>
              <a:t>Information explosion</a:t>
            </a:r>
          </a:p>
          <a:p>
            <a:pPr eaLnBrk="1" hangingPunct="1"/>
            <a:r>
              <a:rPr lang="en-US" altLang="en-US" dirty="0"/>
              <a:t>Changing the world?</a:t>
            </a:r>
            <a:endParaRPr lang="sr-Cyrl-RS" altLang="en-U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19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dirty="0"/>
              <a:t>Currency on Dark Web remains virtual</a:t>
            </a:r>
          </a:p>
          <a:p>
            <a:pPr marL="914400" lvl="1" indent="-457200"/>
            <a:r>
              <a:rPr lang="en-US" dirty="0"/>
              <a:t>US$1 billion spent in 2019</a:t>
            </a:r>
          </a:p>
          <a:p>
            <a:pPr marL="914400" lvl="1" indent="-457200"/>
            <a:r>
              <a:rPr lang="en-US" dirty="0"/>
              <a:t>Bitcoin the most frequent – due to familiarity</a:t>
            </a:r>
          </a:p>
          <a:p>
            <a:pPr marL="1314450" lvl="2" indent="-457200"/>
            <a:r>
              <a:rPr lang="en-US" dirty="0"/>
              <a:t>Shift to privacy-oriented currencies through security fears</a:t>
            </a:r>
          </a:p>
          <a:p>
            <a:pPr marL="1314450" lvl="2" indent="-457200"/>
            <a:r>
              <a:rPr lang="en-US" dirty="0"/>
              <a:t>Monero (XMR), </a:t>
            </a:r>
            <a:r>
              <a:rPr lang="en-US" dirty="0" err="1"/>
              <a:t>Zcash</a:t>
            </a:r>
            <a:r>
              <a:rPr lang="en-US" dirty="0"/>
              <a:t> (ZEC), Komodo (KMD), Verge (XVG), </a:t>
            </a:r>
            <a:r>
              <a:rPr lang="en-US" dirty="0" err="1"/>
              <a:t>Horizen</a:t>
            </a:r>
            <a:r>
              <a:rPr lang="en-US" dirty="0"/>
              <a:t> (ZEN) are examples </a:t>
            </a:r>
          </a:p>
        </p:txBody>
      </p:sp>
      <p:pic>
        <p:nvPicPr>
          <p:cNvPr id="19458" name="Picture 2" descr="Bitcoin Has Halved—What Now?">
            <a:extLst>
              <a:ext uri="{FF2B5EF4-FFF2-40B4-BE49-F238E27FC236}">
                <a16:creationId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id="{7437D36F-6500-4341-91D7-3CAAAA7020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Cyber &amp; terrorism</a:t>
            </a:r>
            <a:br>
              <a:rPr lang="en-GB" dirty="0">
                <a:solidFill>
                  <a:schemeClr val="tx2">
                    <a:lumMod val="60000"/>
                    <a:lumOff val="40000"/>
                  </a:schemeClr>
                </a:solidFill>
              </a:rPr>
            </a:br>
            <a:r>
              <a:rPr lang="en-GB" dirty="0">
                <a:solidFill>
                  <a:schemeClr val="tx2">
                    <a:lumMod val="60000"/>
                    <a:lumOff val="40000"/>
                  </a:schemeClr>
                </a:solidFill>
              </a:rPr>
              <a:t>convergence</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dirty="0"/>
              <a:t>Continue to expand their online presence</a:t>
            </a:r>
          </a:p>
          <a:p>
            <a:pPr marL="914400" lvl="1" indent="-457200"/>
            <a:r>
              <a:rPr lang="en-US" dirty="0"/>
              <a:t>Spread across multiple jurisdictions</a:t>
            </a:r>
          </a:p>
          <a:p>
            <a:pPr marL="914400" lvl="1" indent="-457200"/>
            <a:r>
              <a:rPr lang="en-US" dirty="0"/>
              <a:t>Include forums, file-sharing sites, </a:t>
            </a:r>
            <a:r>
              <a:rPr lang="en-US" dirty="0" err="1"/>
              <a:t>pastebins</a:t>
            </a:r>
            <a:r>
              <a:rPr lang="en-US" dirty="0"/>
              <a:t>, video streaming sites, URL shortening services, blogs, messaging/broadcast applications, live streaming platforms, social media sites, hosting services</a:t>
            </a:r>
          </a:p>
          <a:p>
            <a:pPr marL="514350" indent="-457200"/>
            <a:r>
              <a:rPr lang="en-US" dirty="0"/>
              <a:t>Often, they are early adopters of new tech &amp; emerging platforms</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en-GB" sz="2000" dirty="0">
                <a:solidFill>
                  <a:schemeClr val="bg1"/>
                </a:solidFill>
                <a:latin typeface="+mj-lt"/>
              </a:rPr>
              <a:t>4 September 2020</a:t>
            </a:r>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Cross cutting crime factors</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Cross Cutting Crime Factors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Social engineering</a:t>
            </a:r>
          </a:p>
          <a:p>
            <a:pPr marL="914400" lvl="1" indent="-457200"/>
            <a:r>
              <a:rPr lang="en-US" dirty="0"/>
              <a:t>Particularly </a:t>
            </a:r>
            <a:r>
              <a:rPr lang="en-US" sz="3200" b="1" dirty="0">
                <a:solidFill>
                  <a:srgbClr val="0070C0"/>
                </a:solidFill>
              </a:rPr>
              <a:t>phishing</a:t>
            </a:r>
            <a:r>
              <a:rPr lang="en-US" dirty="0"/>
              <a:t> to obtain data &amp; information</a:t>
            </a:r>
          </a:p>
          <a:p>
            <a:pPr marL="914400" lvl="1" indent="-457200"/>
            <a:r>
              <a:rPr lang="en-US" dirty="0"/>
              <a:t>Subsequently used in crime</a:t>
            </a:r>
          </a:p>
          <a:p>
            <a:pPr marL="57150" indent="0">
              <a:buNone/>
            </a:pPr>
            <a:r>
              <a:rPr lang="en-US" b="1" dirty="0">
                <a:solidFill>
                  <a:srgbClr val="0070C0"/>
                </a:solidFill>
              </a:rPr>
              <a:t>Money Mules</a:t>
            </a:r>
          </a:p>
          <a:p>
            <a:pPr marL="914400" lvl="1" indent="-457200"/>
            <a:r>
              <a:rPr lang="en-US" dirty="0"/>
              <a:t>Target disadvantaged or low-income individuals</a:t>
            </a:r>
          </a:p>
          <a:p>
            <a:pPr marL="914400" lvl="1" indent="-457200"/>
            <a:r>
              <a:rPr lang="en-US" dirty="0"/>
              <a:t>Move to mules with stronger financial standing to funnel funds internationally through corporate accounts</a:t>
            </a:r>
          </a:p>
          <a:p>
            <a:pPr marL="57150" indent="0">
              <a:buNone/>
            </a:pPr>
            <a:r>
              <a:rPr lang="en-US" b="1" dirty="0">
                <a:solidFill>
                  <a:srgbClr val="0070C0"/>
                </a:solidFill>
              </a:rPr>
              <a:t>Cryptocurrency</a:t>
            </a:r>
          </a:p>
          <a:p>
            <a:pPr marL="914400" lvl="1" indent="-457200"/>
            <a:r>
              <a:rPr lang="en-US" dirty="0"/>
              <a:t>Use of ‘legitimate’ for the illegal</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42886437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196752"/>
            <a:ext cx="8712522" cy="5240233"/>
          </a:xfrm>
        </p:spPr>
        <p:txBody>
          <a:bodyPr>
            <a:normAutofit/>
          </a:bodyPr>
          <a:lstStyle/>
          <a:p>
            <a:pPr marL="0" indent="0">
              <a:buNone/>
            </a:pPr>
            <a:r>
              <a:rPr lang="en-GB" dirty="0">
                <a:ea typeface="Verdana" panose="020B0604030504040204" pitchFamily="34" charset="0"/>
              </a:rPr>
              <a:t>After this session, delegates should be able to:</a:t>
            </a:r>
          </a:p>
          <a:p>
            <a:r>
              <a:rPr lang="en-GB" altLang="sr-Latn-RS" sz="2800" dirty="0"/>
              <a:t>Identify different types of cybercrime and their impact</a:t>
            </a:r>
          </a:p>
          <a:p>
            <a:r>
              <a:rPr lang="en-GB" altLang="sr-Latn-RS" sz="2800" dirty="0"/>
              <a:t>List the threats, trends and tools of cybercrime and responses to the phenomenon</a:t>
            </a:r>
            <a:endParaRPr lang="pt-PT" altLang="sr-Latn-RS" sz="2800" dirty="0"/>
          </a:p>
          <a:p>
            <a:r>
              <a:rPr lang="en-GB" altLang="sr-Latn-RS" sz="2800" dirty="0"/>
              <a:t>Explain the concepts of cybercrime that are considered types of crime under most legislation and international standards</a:t>
            </a:r>
            <a:endParaRPr lang="pt-PT" altLang="sr-Latn-RS" sz="2800" dirty="0"/>
          </a:p>
          <a:p>
            <a:r>
              <a:rPr lang="en-GB" altLang="sr-Latn-RS" sz="2800" dirty="0"/>
              <a:t>Analyse the needs and the advantages of the harmonisation between national legislation and the international instruments, in particular the Budapest Convention</a:t>
            </a:r>
            <a:endParaRPr lang="en-GB" dirty="0">
              <a:ea typeface="Verdana" panose="020B0604030504040204" pitchFamily="34" charset="0"/>
            </a:endParaRPr>
          </a:p>
        </p:txBody>
      </p:sp>
    </p:spTree>
    <p:extLst>
      <p:ext uri="{BB962C8B-B14F-4D97-AF65-F5344CB8AC3E}">
        <p14:creationId xmlns:p14="http://schemas.microsoft.com/office/powerpoint/2010/main" val="2441161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20238</Words>
  <Application>Microsoft Office PowerPoint</Application>
  <PresentationFormat>On-screen Show (4:3)</PresentationFormat>
  <Paragraphs>1738</Paragraphs>
  <Slides>138</Slides>
  <Notes>133</Notes>
  <HiddenSlides>0</HiddenSlides>
  <MMClips>0</MMClips>
  <ScaleCrop>false</ScaleCrop>
  <HeadingPairs>
    <vt:vector size="6" baseType="variant">
      <vt:variant>
        <vt:lpstr>Fonts Used</vt:lpstr>
      </vt:variant>
      <vt:variant>
        <vt:i4>29</vt:i4>
      </vt:variant>
      <vt:variant>
        <vt:lpstr>Theme</vt:lpstr>
      </vt:variant>
      <vt:variant>
        <vt:i4>1</vt:i4>
      </vt:variant>
      <vt:variant>
        <vt:lpstr>Slide Titles</vt:lpstr>
      </vt:variant>
      <vt:variant>
        <vt:i4>138</vt:i4>
      </vt:variant>
    </vt:vector>
  </HeadingPairs>
  <TitlesOfParts>
    <vt:vector size="168" baseType="lpstr">
      <vt:lpstr>Arial</vt:lpstr>
      <vt:lpstr>Arial</vt:lpstr>
      <vt:lpstr>Arial Narrow</vt:lpstr>
      <vt:lpstr>Calibri</vt:lpstr>
      <vt:lpstr>Helvetica</vt:lpstr>
      <vt:lpstr>HelveticaNeue</vt:lpstr>
      <vt:lpstr>HelveticaNeue,Bold</vt:lpstr>
      <vt:lpstr>HelveticaNeue-Bold</vt:lpstr>
      <vt:lpstr>HelveticaNeueETW01-55Rg</vt:lpstr>
      <vt:lpstr>Locator</vt:lpstr>
      <vt:lpstr>Lyon</vt:lpstr>
      <vt:lpstr>Montserrat</vt:lpstr>
      <vt:lpstr>Nunito Sans</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Verdana</vt:lpstr>
      <vt:lpstr>Wingdings</vt:lpstr>
      <vt:lpstr>Wingdings 3</vt:lpstr>
      <vt:lpstr>Office Theme</vt:lpstr>
      <vt:lpstr>PowerPoint Presentation</vt:lpstr>
      <vt:lpstr>PowerPoint Presentation</vt:lpstr>
      <vt:lpstr>PowerPoint Presentation</vt:lpstr>
      <vt:lpstr>PowerPoint Presentation</vt:lpstr>
      <vt:lpstr>The ‘information society’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cybercrime?</vt:lpstr>
      <vt:lpstr>PowerPoint Presentation</vt:lpstr>
      <vt:lpstr>PowerPoint Presentation</vt:lpstr>
      <vt:lpstr>PowerPoint Presentation</vt:lpstr>
      <vt:lpstr>PowerPoint Presentation</vt:lpstr>
      <vt:lpstr>PowerPoint Presentation</vt:lpstr>
      <vt:lpstr>PowerPoint Presentation</vt:lpstr>
      <vt:lpstr>‘Budapest’ convention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International organisations for cybercrime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Cybercrimes &amp; case studies</vt:lpstr>
      <vt:lpstr>Cyber dependent crime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Child sexual exploitation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Payment fraud</vt:lpstr>
      <vt:lpstr>PowerPoint Presentation</vt:lpstr>
      <vt:lpstr>PowerPoint Presentation</vt:lpstr>
      <vt:lpstr>PowerPoint Presentation</vt:lpstr>
      <vt:lpstr>PowerPoint Presentation</vt:lpstr>
      <vt:lpstr>PowerPoint Presentation</vt:lpstr>
      <vt:lpstr>PowerPoint Presentation</vt:lpstr>
      <vt:lpstr>Dark web</vt:lpstr>
      <vt:lpstr>PowerPoint Presentation</vt:lpstr>
      <vt:lpstr>PowerPoint Presentation</vt:lpstr>
      <vt:lpstr>PowerPoint Presentation</vt:lpstr>
      <vt:lpstr>PowerPoint Presentation</vt:lpstr>
      <vt:lpstr>PowerPoint Presentation</vt:lpstr>
      <vt:lpstr>Cyber &amp; terrorism convergence</vt:lpstr>
      <vt:lpstr>PowerPoint Presentation</vt:lpstr>
      <vt:lpstr>PowerPoint Presentation</vt:lpstr>
      <vt:lpstr>PowerPoint Presentation</vt:lpstr>
      <vt:lpstr>Cross cutting crime factors</vt:lpstr>
      <vt:lpstr>PowerPoint Presentation</vt:lpstr>
      <vt:lpstr>PowerPoint Presentation</vt:lpstr>
      <vt:lpstr>PowerPoint Presentation</vt:lpstr>
      <vt:lpstr>PowerPoint Presentation</vt:lpstr>
      <vt:lpstr>Moved &amp; saved for reference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Mark Cameron</cp:lastModifiedBy>
  <cp:revision>1365</cp:revision>
  <cp:lastPrinted>2016-05-18T07:38:13Z</cp:lastPrinted>
  <dcterms:created xsi:type="dcterms:W3CDTF">2013-06-24T06:40:18Z</dcterms:created>
  <dcterms:modified xsi:type="dcterms:W3CDTF">2020-09-27T10:43:03Z</dcterms:modified>
</cp:coreProperties>
</file>