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8" r:id="rId1"/>
  </p:sldMasterIdLst>
  <p:notesMasterIdLst>
    <p:notesMasterId r:id="rId43"/>
  </p:notesMasterIdLst>
  <p:sldIdLst>
    <p:sldId id="260" r:id="rId2"/>
    <p:sldId id="264" r:id="rId3"/>
    <p:sldId id="265" r:id="rId4"/>
    <p:sldId id="266" r:id="rId5"/>
    <p:sldId id="267" r:id="rId6"/>
    <p:sldId id="382" r:id="rId7"/>
    <p:sldId id="383" r:id="rId8"/>
    <p:sldId id="346" r:id="rId9"/>
    <p:sldId id="384" r:id="rId10"/>
    <p:sldId id="385" r:id="rId11"/>
    <p:sldId id="386" r:id="rId12"/>
    <p:sldId id="387" r:id="rId13"/>
    <p:sldId id="388" r:id="rId14"/>
    <p:sldId id="352" r:id="rId15"/>
    <p:sldId id="389" r:id="rId16"/>
    <p:sldId id="390" r:id="rId17"/>
    <p:sldId id="391" r:id="rId18"/>
    <p:sldId id="392" r:id="rId19"/>
    <p:sldId id="393" r:id="rId20"/>
    <p:sldId id="394" r:id="rId21"/>
    <p:sldId id="395" r:id="rId22"/>
    <p:sldId id="396" r:id="rId23"/>
    <p:sldId id="397" r:id="rId24"/>
    <p:sldId id="398" r:id="rId25"/>
    <p:sldId id="399" r:id="rId26"/>
    <p:sldId id="400" r:id="rId27"/>
    <p:sldId id="401" r:id="rId28"/>
    <p:sldId id="363" r:id="rId29"/>
    <p:sldId id="402" r:id="rId30"/>
    <p:sldId id="403" r:id="rId31"/>
    <p:sldId id="404" r:id="rId32"/>
    <p:sldId id="405" r:id="rId33"/>
    <p:sldId id="406" r:id="rId34"/>
    <p:sldId id="407" r:id="rId35"/>
    <p:sldId id="408" r:id="rId36"/>
    <p:sldId id="409" r:id="rId37"/>
    <p:sldId id="410" r:id="rId38"/>
    <p:sldId id="411" r:id="rId39"/>
    <p:sldId id="412" r:id="rId40"/>
    <p:sldId id="413" r:id="rId41"/>
    <p:sldId id="381" r:id="rId4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D8423E-0CCD-48E0-A715-3EC094151D76}">
          <p14:sldIdLst>
            <p14:sldId id="260"/>
          </p14:sldIdLst>
        </p14:section>
        <p14:section name="Introduction" id="{DEED0A68-EF9C-4733-ADAA-766A859E58BB}">
          <p14:sldIdLst>
            <p14:sldId id="264"/>
            <p14:sldId id="265"/>
            <p14:sldId id="266"/>
          </p14:sldIdLst>
        </p14:section>
        <p14:section name="Section 1" id="{1F767E79-2A4A-4837-8114-C2475E36F49A}">
          <p14:sldIdLst>
            <p14:sldId id="267"/>
            <p14:sldId id="382"/>
            <p14:sldId id="383"/>
          </p14:sldIdLst>
        </p14:section>
        <p14:section name="Section 2" id="{E1F705E1-42CB-4473-AB41-62ED9A13F8E1}">
          <p14:sldIdLst>
            <p14:sldId id="346"/>
            <p14:sldId id="384"/>
            <p14:sldId id="385"/>
            <p14:sldId id="386"/>
            <p14:sldId id="387"/>
            <p14:sldId id="388"/>
          </p14:sldIdLst>
        </p14:section>
        <p14:section name="Section 3" id="{6D691E9D-4CA8-400B-938D-24BD61081A9F}">
          <p14:sldIdLst>
            <p14:sldId id="352"/>
            <p14:sldId id="389"/>
            <p14:sldId id="390"/>
            <p14:sldId id="391"/>
            <p14:sldId id="392"/>
            <p14:sldId id="393"/>
            <p14:sldId id="394"/>
            <p14:sldId id="395"/>
            <p14:sldId id="396"/>
            <p14:sldId id="397"/>
            <p14:sldId id="398"/>
            <p14:sldId id="399"/>
            <p14:sldId id="400"/>
            <p14:sldId id="401"/>
          </p14:sldIdLst>
        </p14:section>
        <p14:section name="Section 4" id="{D3C7888B-FA46-4AC6-BBD4-B61C20276A53}">
          <p14:sldIdLst>
            <p14:sldId id="363"/>
            <p14:sldId id="402"/>
            <p14:sldId id="403"/>
            <p14:sldId id="404"/>
            <p14:sldId id="405"/>
            <p14:sldId id="406"/>
            <p14:sldId id="407"/>
            <p14:sldId id="408"/>
            <p14:sldId id="409"/>
            <p14:sldId id="410"/>
            <p14:sldId id="411"/>
            <p14:sldId id="412"/>
            <p14:sldId id="413"/>
          </p14:sldIdLst>
        </p14:section>
        <p14:section name="Section 5" id="{B9B1D7AD-7CFA-4836-A3B4-C645489F4CEB}">
          <p14:sldIdLst>
            <p14:sldId id="38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dows User" initials="WU" lastIdx="12" clrIdx="0">
    <p:extLst>
      <p:ext uri="{19B8F6BF-5375-455C-9EA6-DF929625EA0E}">
        <p15:presenceInfo xmlns:p15="http://schemas.microsoft.com/office/powerpoint/2012/main" userId="Windows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77" autoAdjust="0"/>
    <p:restoredTop sz="88499" autoAdjust="0"/>
  </p:normalViewPr>
  <p:slideViewPr>
    <p:cSldViewPr snapToGrid="0">
      <p:cViewPr varScale="1">
        <p:scale>
          <a:sx n="79" d="100"/>
          <a:sy n="79" d="100"/>
        </p:scale>
        <p:origin x="1618" y="62"/>
      </p:cViewPr>
      <p:guideLst/>
    </p:cSldViewPr>
  </p:slideViewPr>
  <p:notesTextViewPr>
    <p:cViewPr>
      <p:scale>
        <a:sx n="1" d="1"/>
        <a:sy n="1" d="1"/>
      </p:scale>
      <p:origin x="0" y="0"/>
    </p:cViewPr>
  </p:notesTextViewPr>
  <p:notesViewPr>
    <p:cSldViewPr snapToGrid="0">
      <p:cViewPr varScale="1">
        <p:scale>
          <a:sx n="67" d="100"/>
          <a:sy n="67" d="100"/>
        </p:scale>
        <p:origin x="3120" y="7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FC4093-77EC-4A67-A554-798814E7FABC}" type="doc">
      <dgm:prSet loTypeId="urn:microsoft.com/office/officeart/2005/8/layout/pyramid3" loCatId="pyramid" qsTypeId="urn:microsoft.com/office/officeart/2005/8/quickstyle/simple1" qsCatId="simple" csTypeId="urn:microsoft.com/office/officeart/2005/8/colors/accent1_2" csCatId="accent1" phldr="1"/>
      <dgm:spPr/>
    </dgm:pt>
    <dgm:pt modelId="{CB62AA32-34F0-4ADE-948F-A4607EB65DF6}">
      <dgm:prSet phldrT="[Text]" custT="1"/>
      <dgm:spPr/>
      <dgm:t>
        <a:bodyPr/>
        <a:lstStyle/>
        <a:p>
          <a:r>
            <a:rPr lang="en-US" sz="1400" b="1" dirty="0"/>
            <a:t>Production order</a:t>
          </a:r>
          <a:endParaRPr lang="aa-ET" sz="1400" b="1" dirty="0"/>
        </a:p>
      </dgm:t>
    </dgm:pt>
    <dgm:pt modelId="{51386EDD-AA3A-43A6-AA95-73FB04EC42C9}" type="parTrans" cxnId="{2A864DDA-62EE-4187-9CA8-EC46C89A8E3B}">
      <dgm:prSet/>
      <dgm:spPr/>
      <dgm:t>
        <a:bodyPr/>
        <a:lstStyle/>
        <a:p>
          <a:endParaRPr lang="aa-ET"/>
        </a:p>
      </dgm:t>
    </dgm:pt>
    <dgm:pt modelId="{94972244-6440-4472-B4CD-01DE0741D639}" type="sibTrans" cxnId="{2A864DDA-62EE-4187-9CA8-EC46C89A8E3B}">
      <dgm:prSet/>
      <dgm:spPr/>
      <dgm:t>
        <a:bodyPr/>
        <a:lstStyle/>
        <a:p>
          <a:endParaRPr lang="aa-ET"/>
        </a:p>
      </dgm:t>
    </dgm:pt>
    <dgm:pt modelId="{C6240533-08D9-4608-8B00-A4C7D3FCB475}">
      <dgm:prSet phldrT="[Text]" custT="1"/>
      <dgm:spPr/>
      <dgm:t>
        <a:bodyPr/>
        <a:lstStyle/>
        <a:p>
          <a:r>
            <a:rPr lang="en-US" sz="1400" b="1" dirty="0"/>
            <a:t>Partial disclosure of traffic data</a:t>
          </a:r>
          <a:endParaRPr lang="aa-ET" sz="1400" b="1" dirty="0"/>
        </a:p>
      </dgm:t>
    </dgm:pt>
    <dgm:pt modelId="{8487AB02-FCED-4BD2-A66F-7F04C18AE8EF}" type="sibTrans" cxnId="{7CCE4CD3-B2C1-4AAC-AA41-AE23E1135E33}">
      <dgm:prSet/>
      <dgm:spPr/>
      <dgm:t>
        <a:bodyPr/>
        <a:lstStyle/>
        <a:p>
          <a:endParaRPr lang="aa-ET"/>
        </a:p>
      </dgm:t>
    </dgm:pt>
    <dgm:pt modelId="{D941B2FE-C827-4B8F-9E1E-4B37347B8A22}" type="parTrans" cxnId="{7CCE4CD3-B2C1-4AAC-AA41-AE23E1135E33}">
      <dgm:prSet/>
      <dgm:spPr/>
      <dgm:t>
        <a:bodyPr/>
        <a:lstStyle/>
        <a:p>
          <a:endParaRPr lang="aa-ET"/>
        </a:p>
      </dgm:t>
    </dgm:pt>
    <dgm:pt modelId="{B5C9E112-70BE-4142-B1EC-080F116C25B7}">
      <dgm:prSet phldrT="[Text]" custT="1"/>
      <dgm:spPr/>
      <dgm:t>
        <a:bodyPr anchor="t" anchorCtr="0"/>
        <a:lstStyle/>
        <a:p>
          <a:endParaRPr lang="en-US" sz="300" b="1" dirty="0"/>
        </a:p>
        <a:p>
          <a:r>
            <a:rPr lang="en-US" sz="800" b="1" dirty="0"/>
            <a:t>Expedited preservation </a:t>
          </a:r>
          <a:endParaRPr lang="aa-ET" sz="800" b="1" dirty="0"/>
        </a:p>
      </dgm:t>
    </dgm:pt>
    <dgm:pt modelId="{3377ABEE-F251-4596-8DB8-11B3D718B7D4}" type="sibTrans" cxnId="{78E78CAD-2DB6-4DAC-8F86-0AAC09B361AD}">
      <dgm:prSet/>
      <dgm:spPr/>
      <dgm:t>
        <a:bodyPr/>
        <a:lstStyle/>
        <a:p>
          <a:endParaRPr lang="aa-ET"/>
        </a:p>
      </dgm:t>
    </dgm:pt>
    <dgm:pt modelId="{BB95637E-03DC-4AEC-87F9-4686BA9783A2}" type="parTrans" cxnId="{78E78CAD-2DB6-4DAC-8F86-0AAC09B361AD}">
      <dgm:prSet/>
      <dgm:spPr/>
      <dgm:t>
        <a:bodyPr/>
        <a:lstStyle/>
        <a:p>
          <a:endParaRPr lang="aa-ET"/>
        </a:p>
      </dgm:t>
    </dgm:pt>
    <dgm:pt modelId="{189F11AD-C336-4E0D-ABF0-2444B2A1E37F}">
      <dgm:prSet phldrT="[Text]" custT="1"/>
      <dgm:spPr/>
      <dgm:t>
        <a:bodyPr/>
        <a:lstStyle/>
        <a:p>
          <a:r>
            <a:rPr lang="en-US" sz="1400" b="1" dirty="0"/>
            <a:t>Search and seizure</a:t>
          </a:r>
          <a:endParaRPr lang="aa-ET" sz="1400" b="1" dirty="0"/>
        </a:p>
      </dgm:t>
    </dgm:pt>
    <dgm:pt modelId="{080213BC-5289-4819-B92E-5772E3036040}" type="parTrans" cxnId="{76DD5D7E-F6A9-4071-B85E-2CB45226CAE8}">
      <dgm:prSet/>
      <dgm:spPr/>
      <dgm:t>
        <a:bodyPr/>
        <a:lstStyle/>
        <a:p>
          <a:endParaRPr lang="aa-ET"/>
        </a:p>
      </dgm:t>
    </dgm:pt>
    <dgm:pt modelId="{2659DEB4-6809-4ED1-A6E1-1E136EBE4819}" type="sibTrans" cxnId="{76DD5D7E-F6A9-4071-B85E-2CB45226CAE8}">
      <dgm:prSet/>
      <dgm:spPr/>
      <dgm:t>
        <a:bodyPr/>
        <a:lstStyle/>
        <a:p>
          <a:endParaRPr lang="aa-ET"/>
        </a:p>
      </dgm:t>
    </dgm:pt>
    <dgm:pt modelId="{B2EEC4EA-DCBB-4F45-8E01-C3B1D149D96E}">
      <dgm:prSet phldrT="[Text]" custT="1"/>
      <dgm:spPr/>
      <dgm:t>
        <a:bodyPr/>
        <a:lstStyle/>
        <a:p>
          <a:r>
            <a:rPr lang="en-US" sz="1400" b="1" dirty="0"/>
            <a:t>Real-time collection of traffic data</a:t>
          </a:r>
          <a:endParaRPr lang="aa-ET" sz="1400" b="1" dirty="0"/>
        </a:p>
      </dgm:t>
    </dgm:pt>
    <dgm:pt modelId="{196B25F1-1C79-4686-8D1B-50CCC426AFB1}" type="parTrans" cxnId="{18CCF446-4F1D-4C7B-8747-8BAD501D1337}">
      <dgm:prSet/>
      <dgm:spPr/>
      <dgm:t>
        <a:bodyPr/>
        <a:lstStyle/>
        <a:p>
          <a:endParaRPr lang="aa-ET"/>
        </a:p>
      </dgm:t>
    </dgm:pt>
    <dgm:pt modelId="{D6D169D9-04AF-4284-9364-5FEBC6E72C2F}" type="sibTrans" cxnId="{18CCF446-4F1D-4C7B-8747-8BAD501D1337}">
      <dgm:prSet/>
      <dgm:spPr/>
      <dgm:t>
        <a:bodyPr/>
        <a:lstStyle/>
        <a:p>
          <a:endParaRPr lang="aa-ET"/>
        </a:p>
      </dgm:t>
    </dgm:pt>
    <dgm:pt modelId="{70FE494B-4267-4F22-99A7-8B2FB99AB38D}">
      <dgm:prSet phldrT="[Text]" custT="1"/>
      <dgm:spPr/>
      <dgm:t>
        <a:bodyPr/>
        <a:lstStyle/>
        <a:p>
          <a:r>
            <a:rPr lang="en-US" sz="1400" b="1" dirty="0"/>
            <a:t>Interception of content data</a:t>
          </a:r>
          <a:endParaRPr lang="aa-ET" sz="1400" b="1" dirty="0"/>
        </a:p>
      </dgm:t>
    </dgm:pt>
    <dgm:pt modelId="{88D57A9B-1444-485E-81BA-743C0A7650E0}" type="parTrans" cxnId="{56AF98E9-492A-43F1-8995-919BD5BCD12C}">
      <dgm:prSet/>
      <dgm:spPr/>
      <dgm:t>
        <a:bodyPr/>
        <a:lstStyle/>
        <a:p>
          <a:endParaRPr lang="aa-ET"/>
        </a:p>
      </dgm:t>
    </dgm:pt>
    <dgm:pt modelId="{D4EEEB41-F527-4B12-9DAB-E0639A14CFBF}" type="sibTrans" cxnId="{56AF98E9-492A-43F1-8995-919BD5BCD12C}">
      <dgm:prSet/>
      <dgm:spPr/>
      <dgm:t>
        <a:bodyPr/>
        <a:lstStyle/>
        <a:p>
          <a:endParaRPr lang="aa-ET"/>
        </a:p>
      </dgm:t>
    </dgm:pt>
    <dgm:pt modelId="{912E7169-AF04-4E0C-802E-EFD5E069E710}" type="pres">
      <dgm:prSet presAssocID="{89FC4093-77EC-4A67-A554-798814E7FABC}" presName="Name0" presStyleCnt="0">
        <dgm:presLayoutVars>
          <dgm:dir/>
          <dgm:animLvl val="lvl"/>
          <dgm:resizeHandles val="exact"/>
        </dgm:presLayoutVars>
      </dgm:prSet>
      <dgm:spPr/>
    </dgm:pt>
    <dgm:pt modelId="{C18B4275-3CDB-46B0-A0D5-39D753AF5EAB}" type="pres">
      <dgm:prSet presAssocID="{70FE494B-4267-4F22-99A7-8B2FB99AB38D}" presName="Name8" presStyleCnt="0"/>
      <dgm:spPr/>
    </dgm:pt>
    <dgm:pt modelId="{9EB6C696-8BAE-43F5-A7AE-876CEB660999}" type="pres">
      <dgm:prSet presAssocID="{70FE494B-4267-4F22-99A7-8B2FB99AB38D}" presName="level" presStyleLbl="node1" presStyleIdx="0" presStyleCnt="6">
        <dgm:presLayoutVars>
          <dgm:chMax val="1"/>
          <dgm:bulletEnabled val="1"/>
        </dgm:presLayoutVars>
      </dgm:prSet>
      <dgm:spPr/>
      <dgm:t>
        <a:bodyPr/>
        <a:lstStyle/>
        <a:p>
          <a:endParaRPr lang="en-US"/>
        </a:p>
      </dgm:t>
    </dgm:pt>
    <dgm:pt modelId="{71B40B14-0D88-4426-B5EA-0A69F47F906B}" type="pres">
      <dgm:prSet presAssocID="{70FE494B-4267-4F22-99A7-8B2FB99AB38D}" presName="levelTx" presStyleLbl="revTx" presStyleIdx="0" presStyleCnt="0">
        <dgm:presLayoutVars>
          <dgm:chMax val="1"/>
          <dgm:bulletEnabled val="1"/>
        </dgm:presLayoutVars>
      </dgm:prSet>
      <dgm:spPr/>
      <dgm:t>
        <a:bodyPr/>
        <a:lstStyle/>
        <a:p>
          <a:endParaRPr lang="en-US"/>
        </a:p>
      </dgm:t>
    </dgm:pt>
    <dgm:pt modelId="{0606AFFD-56B8-4DB4-B45E-F7C2FBD918CA}" type="pres">
      <dgm:prSet presAssocID="{B2EEC4EA-DCBB-4F45-8E01-C3B1D149D96E}" presName="Name8" presStyleCnt="0"/>
      <dgm:spPr/>
    </dgm:pt>
    <dgm:pt modelId="{37638A15-F53B-4722-A3A9-504F0872E3E9}" type="pres">
      <dgm:prSet presAssocID="{B2EEC4EA-DCBB-4F45-8E01-C3B1D149D96E}" presName="level" presStyleLbl="node1" presStyleIdx="1" presStyleCnt="6">
        <dgm:presLayoutVars>
          <dgm:chMax val="1"/>
          <dgm:bulletEnabled val="1"/>
        </dgm:presLayoutVars>
      </dgm:prSet>
      <dgm:spPr/>
      <dgm:t>
        <a:bodyPr/>
        <a:lstStyle/>
        <a:p>
          <a:endParaRPr lang="en-US"/>
        </a:p>
      </dgm:t>
    </dgm:pt>
    <dgm:pt modelId="{4C0C98E8-F66C-410F-AE1A-13AEFB236C83}" type="pres">
      <dgm:prSet presAssocID="{B2EEC4EA-DCBB-4F45-8E01-C3B1D149D96E}" presName="levelTx" presStyleLbl="revTx" presStyleIdx="0" presStyleCnt="0">
        <dgm:presLayoutVars>
          <dgm:chMax val="1"/>
          <dgm:bulletEnabled val="1"/>
        </dgm:presLayoutVars>
      </dgm:prSet>
      <dgm:spPr/>
      <dgm:t>
        <a:bodyPr/>
        <a:lstStyle/>
        <a:p>
          <a:endParaRPr lang="en-US"/>
        </a:p>
      </dgm:t>
    </dgm:pt>
    <dgm:pt modelId="{33C778BB-2316-4D41-99E5-AC20C36E52EA}" type="pres">
      <dgm:prSet presAssocID="{189F11AD-C336-4E0D-ABF0-2444B2A1E37F}" presName="Name8" presStyleCnt="0"/>
      <dgm:spPr/>
    </dgm:pt>
    <dgm:pt modelId="{D3458357-E8D2-45B2-A250-AF9A09B0DC07}" type="pres">
      <dgm:prSet presAssocID="{189F11AD-C336-4E0D-ABF0-2444B2A1E37F}" presName="level" presStyleLbl="node1" presStyleIdx="2" presStyleCnt="6">
        <dgm:presLayoutVars>
          <dgm:chMax val="1"/>
          <dgm:bulletEnabled val="1"/>
        </dgm:presLayoutVars>
      </dgm:prSet>
      <dgm:spPr/>
      <dgm:t>
        <a:bodyPr/>
        <a:lstStyle/>
        <a:p>
          <a:endParaRPr lang="en-US"/>
        </a:p>
      </dgm:t>
    </dgm:pt>
    <dgm:pt modelId="{EB888798-5870-43B1-AB7D-F677306DEFC6}" type="pres">
      <dgm:prSet presAssocID="{189F11AD-C336-4E0D-ABF0-2444B2A1E37F}" presName="levelTx" presStyleLbl="revTx" presStyleIdx="0" presStyleCnt="0">
        <dgm:presLayoutVars>
          <dgm:chMax val="1"/>
          <dgm:bulletEnabled val="1"/>
        </dgm:presLayoutVars>
      </dgm:prSet>
      <dgm:spPr/>
      <dgm:t>
        <a:bodyPr/>
        <a:lstStyle/>
        <a:p>
          <a:endParaRPr lang="en-US"/>
        </a:p>
      </dgm:t>
    </dgm:pt>
    <dgm:pt modelId="{6F265E88-1775-473F-AD79-24A26C390243}" type="pres">
      <dgm:prSet presAssocID="{CB62AA32-34F0-4ADE-948F-A4607EB65DF6}" presName="Name8" presStyleCnt="0"/>
      <dgm:spPr/>
    </dgm:pt>
    <dgm:pt modelId="{2E9841CB-D369-4D50-B3DF-91B1CB432857}" type="pres">
      <dgm:prSet presAssocID="{CB62AA32-34F0-4ADE-948F-A4607EB65DF6}" presName="level" presStyleLbl="node1" presStyleIdx="3" presStyleCnt="6">
        <dgm:presLayoutVars>
          <dgm:chMax val="1"/>
          <dgm:bulletEnabled val="1"/>
        </dgm:presLayoutVars>
      </dgm:prSet>
      <dgm:spPr/>
      <dgm:t>
        <a:bodyPr/>
        <a:lstStyle/>
        <a:p>
          <a:endParaRPr lang="en-US"/>
        </a:p>
      </dgm:t>
    </dgm:pt>
    <dgm:pt modelId="{403E7FD9-7F60-4265-82F6-8F5070EF3B1C}" type="pres">
      <dgm:prSet presAssocID="{CB62AA32-34F0-4ADE-948F-A4607EB65DF6}" presName="levelTx" presStyleLbl="revTx" presStyleIdx="0" presStyleCnt="0">
        <dgm:presLayoutVars>
          <dgm:chMax val="1"/>
          <dgm:bulletEnabled val="1"/>
        </dgm:presLayoutVars>
      </dgm:prSet>
      <dgm:spPr/>
      <dgm:t>
        <a:bodyPr/>
        <a:lstStyle/>
        <a:p>
          <a:endParaRPr lang="en-US"/>
        </a:p>
      </dgm:t>
    </dgm:pt>
    <dgm:pt modelId="{A741954E-C559-4C56-962C-C0CA99C16132}" type="pres">
      <dgm:prSet presAssocID="{C6240533-08D9-4608-8B00-A4C7D3FCB475}" presName="Name8" presStyleCnt="0"/>
      <dgm:spPr/>
    </dgm:pt>
    <dgm:pt modelId="{BC23AC2C-C589-473D-B07A-EA5CA8DD25B7}" type="pres">
      <dgm:prSet presAssocID="{C6240533-08D9-4608-8B00-A4C7D3FCB475}" presName="level" presStyleLbl="node1" presStyleIdx="4" presStyleCnt="6">
        <dgm:presLayoutVars>
          <dgm:chMax val="1"/>
          <dgm:bulletEnabled val="1"/>
        </dgm:presLayoutVars>
      </dgm:prSet>
      <dgm:spPr/>
      <dgm:t>
        <a:bodyPr/>
        <a:lstStyle/>
        <a:p>
          <a:endParaRPr lang="en-US"/>
        </a:p>
      </dgm:t>
    </dgm:pt>
    <dgm:pt modelId="{69B29AEE-CCC1-48E7-9DD7-F832D199978A}" type="pres">
      <dgm:prSet presAssocID="{C6240533-08D9-4608-8B00-A4C7D3FCB475}" presName="levelTx" presStyleLbl="revTx" presStyleIdx="0" presStyleCnt="0">
        <dgm:presLayoutVars>
          <dgm:chMax val="1"/>
          <dgm:bulletEnabled val="1"/>
        </dgm:presLayoutVars>
      </dgm:prSet>
      <dgm:spPr/>
      <dgm:t>
        <a:bodyPr/>
        <a:lstStyle/>
        <a:p>
          <a:endParaRPr lang="en-US"/>
        </a:p>
      </dgm:t>
    </dgm:pt>
    <dgm:pt modelId="{53F4106B-472C-4D80-A1AC-7360B9B6A941}" type="pres">
      <dgm:prSet presAssocID="{B5C9E112-70BE-4142-B1EC-080F116C25B7}" presName="Name8" presStyleCnt="0"/>
      <dgm:spPr/>
    </dgm:pt>
    <dgm:pt modelId="{EFBE9C48-68C3-41E1-8414-F6D586349D59}" type="pres">
      <dgm:prSet presAssocID="{B5C9E112-70BE-4142-B1EC-080F116C25B7}" presName="level" presStyleLbl="node1" presStyleIdx="5" presStyleCnt="6">
        <dgm:presLayoutVars>
          <dgm:chMax val="1"/>
          <dgm:bulletEnabled val="1"/>
        </dgm:presLayoutVars>
      </dgm:prSet>
      <dgm:spPr/>
      <dgm:t>
        <a:bodyPr/>
        <a:lstStyle/>
        <a:p>
          <a:endParaRPr lang="en-US"/>
        </a:p>
      </dgm:t>
    </dgm:pt>
    <dgm:pt modelId="{7B36EE55-B69D-45B2-AD38-C172D4AFDE63}" type="pres">
      <dgm:prSet presAssocID="{B5C9E112-70BE-4142-B1EC-080F116C25B7}" presName="levelTx" presStyleLbl="revTx" presStyleIdx="0" presStyleCnt="0">
        <dgm:presLayoutVars>
          <dgm:chMax val="1"/>
          <dgm:bulletEnabled val="1"/>
        </dgm:presLayoutVars>
      </dgm:prSet>
      <dgm:spPr/>
      <dgm:t>
        <a:bodyPr/>
        <a:lstStyle/>
        <a:p>
          <a:endParaRPr lang="en-US"/>
        </a:p>
      </dgm:t>
    </dgm:pt>
  </dgm:ptLst>
  <dgm:cxnLst>
    <dgm:cxn modelId="{2A864DDA-62EE-4187-9CA8-EC46C89A8E3B}" srcId="{89FC4093-77EC-4A67-A554-798814E7FABC}" destId="{CB62AA32-34F0-4ADE-948F-A4607EB65DF6}" srcOrd="3" destOrd="0" parTransId="{51386EDD-AA3A-43A6-AA95-73FB04EC42C9}" sibTransId="{94972244-6440-4472-B4CD-01DE0741D639}"/>
    <dgm:cxn modelId="{22150A55-CE34-475C-A372-96B2EA015393}" type="presOf" srcId="{B5C9E112-70BE-4142-B1EC-080F116C25B7}" destId="{EFBE9C48-68C3-41E1-8414-F6D586349D59}" srcOrd="0" destOrd="0" presId="urn:microsoft.com/office/officeart/2005/8/layout/pyramid3"/>
    <dgm:cxn modelId="{B3D30860-CFAC-474F-B9E5-BE82AB0059EA}" type="presOf" srcId="{89FC4093-77EC-4A67-A554-798814E7FABC}" destId="{912E7169-AF04-4E0C-802E-EFD5E069E710}" srcOrd="0" destOrd="0" presId="urn:microsoft.com/office/officeart/2005/8/layout/pyramid3"/>
    <dgm:cxn modelId="{76DD5D7E-F6A9-4071-B85E-2CB45226CAE8}" srcId="{89FC4093-77EC-4A67-A554-798814E7FABC}" destId="{189F11AD-C336-4E0D-ABF0-2444B2A1E37F}" srcOrd="2" destOrd="0" parTransId="{080213BC-5289-4819-B92E-5772E3036040}" sibTransId="{2659DEB4-6809-4ED1-A6E1-1E136EBE4819}"/>
    <dgm:cxn modelId="{14572F01-BE8F-4301-8A3E-A0BE6DEE7C88}" type="presOf" srcId="{B2EEC4EA-DCBB-4F45-8E01-C3B1D149D96E}" destId="{37638A15-F53B-4722-A3A9-504F0872E3E9}" srcOrd="0" destOrd="0" presId="urn:microsoft.com/office/officeart/2005/8/layout/pyramid3"/>
    <dgm:cxn modelId="{E0746FE4-8431-4D89-AB43-AF24A38B6655}" type="presOf" srcId="{C6240533-08D9-4608-8B00-A4C7D3FCB475}" destId="{69B29AEE-CCC1-48E7-9DD7-F832D199978A}" srcOrd="1" destOrd="0" presId="urn:microsoft.com/office/officeart/2005/8/layout/pyramid3"/>
    <dgm:cxn modelId="{2A7196C9-1A57-4EC9-B669-0A208A3F9357}" type="presOf" srcId="{B2EEC4EA-DCBB-4F45-8E01-C3B1D149D96E}" destId="{4C0C98E8-F66C-410F-AE1A-13AEFB236C83}" srcOrd="1" destOrd="0" presId="urn:microsoft.com/office/officeart/2005/8/layout/pyramid3"/>
    <dgm:cxn modelId="{17110CF3-63A1-4454-9CB1-8C5EC3570E18}" type="presOf" srcId="{CB62AA32-34F0-4ADE-948F-A4607EB65DF6}" destId="{403E7FD9-7F60-4265-82F6-8F5070EF3B1C}" srcOrd="1" destOrd="0" presId="urn:microsoft.com/office/officeart/2005/8/layout/pyramid3"/>
    <dgm:cxn modelId="{7CCE4CD3-B2C1-4AAC-AA41-AE23E1135E33}" srcId="{89FC4093-77EC-4A67-A554-798814E7FABC}" destId="{C6240533-08D9-4608-8B00-A4C7D3FCB475}" srcOrd="4" destOrd="0" parTransId="{D941B2FE-C827-4B8F-9E1E-4B37347B8A22}" sibTransId="{8487AB02-FCED-4BD2-A66F-7F04C18AE8EF}"/>
    <dgm:cxn modelId="{53BE183B-9E4D-44A8-A170-646EA78D9403}" type="presOf" srcId="{70FE494B-4267-4F22-99A7-8B2FB99AB38D}" destId="{71B40B14-0D88-4426-B5EA-0A69F47F906B}" srcOrd="1" destOrd="0" presId="urn:microsoft.com/office/officeart/2005/8/layout/pyramid3"/>
    <dgm:cxn modelId="{42E59A75-7102-4E8C-9023-6FBAF017B7AF}" type="presOf" srcId="{B5C9E112-70BE-4142-B1EC-080F116C25B7}" destId="{7B36EE55-B69D-45B2-AD38-C172D4AFDE63}" srcOrd="1" destOrd="0" presId="urn:microsoft.com/office/officeart/2005/8/layout/pyramid3"/>
    <dgm:cxn modelId="{56AF98E9-492A-43F1-8995-919BD5BCD12C}" srcId="{89FC4093-77EC-4A67-A554-798814E7FABC}" destId="{70FE494B-4267-4F22-99A7-8B2FB99AB38D}" srcOrd="0" destOrd="0" parTransId="{88D57A9B-1444-485E-81BA-743C0A7650E0}" sibTransId="{D4EEEB41-F527-4B12-9DAB-E0639A14CFBF}"/>
    <dgm:cxn modelId="{78E78CAD-2DB6-4DAC-8F86-0AAC09B361AD}" srcId="{89FC4093-77EC-4A67-A554-798814E7FABC}" destId="{B5C9E112-70BE-4142-B1EC-080F116C25B7}" srcOrd="5" destOrd="0" parTransId="{BB95637E-03DC-4AEC-87F9-4686BA9783A2}" sibTransId="{3377ABEE-F251-4596-8DB8-11B3D718B7D4}"/>
    <dgm:cxn modelId="{475B9696-F802-4C57-8551-8B36DFC0C56E}" type="presOf" srcId="{189F11AD-C336-4E0D-ABF0-2444B2A1E37F}" destId="{EB888798-5870-43B1-AB7D-F677306DEFC6}" srcOrd="1" destOrd="0" presId="urn:microsoft.com/office/officeart/2005/8/layout/pyramid3"/>
    <dgm:cxn modelId="{F24DF7DD-4307-4399-AB90-64BEDEC785A9}" type="presOf" srcId="{70FE494B-4267-4F22-99A7-8B2FB99AB38D}" destId="{9EB6C696-8BAE-43F5-A7AE-876CEB660999}" srcOrd="0" destOrd="0" presId="urn:microsoft.com/office/officeart/2005/8/layout/pyramid3"/>
    <dgm:cxn modelId="{18CCF446-4F1D-4C7B-8747-8BAD501D1337}" srcId="{89FC4093-77EC-4A67-A554-798814E7FABC}" destId="{B2EEC4EA-DCBB-4F45-8E01-C3B1D149D96E}" srcOrd="1" destOrd="0" parTransId="{196B25F1-1C79-4686-8D1B-50CCC426AFB1}" sibTransId="{D6D169D9-04AF-4284-9364-5FEBC6E72C2F}"/>
    <dgm:cxn modelId="{B4DD44FE-C782-49EC-B407-EAC641A3AE23}" type="presOf" srcId="{189F11AD-C336-4E0D-ABF0-2444B2A1E37F}" destId="{D3458357-E8D2-45B2-A250-AF9A09B0DC07}" srcOrd="0" destOrd="0" presId="urn:microsoft.com/office/officeart/2005/8/layout/pyramid3"/>
    <dgm:cxn modelId="{492FDEE6-F20A-417A-BC81-913E396B2793}" type="presOf" srcId="{CB62AA32-34F0-4ADE-948F-A4607EB65DF6}" destId="{2E9841CB-D369-4D50-B3DF-91B1CB432857}" srcOrd="0" destOrd="0" presId="urn:microsoft.com/office/officeart/2005/8/layout/pyramid3"/>
    <dgm:cxn modelId="{B1DCA8B6-182E-4E90-A3E7-BB4891840485}" type="presOf" srcId="{C6240533-08D9-4608-8B00-A4C7D3FCB475}" destId="{BC23AC2C-C589-473D-B07A-EA5CA8DD25B7}" srcOrd="0" destOrd="0" presId="urn:microsoft.com/office/officeart/2005/8/layout/pyramid3"/>
    <dgm:cxn modelId="{A2AA94A7-1EC5-47EA-8736-357DA576C65D}" type="presParOf" srcId="{912E7169-AF04-4E0C-802E-EFD5E069E710}" destId="{C18B4275-3CDB-46B0-A0D5-39D753AF5EAB}" srcOrd="0" destOrd="0" presId="urn:microsoft.com/office/officeart/2005/8/layout/pyramid3"/>
    <dgm:cxn modelId="{15980901-C4FC-49F0-BF02-7880C20C92AB}" type="presParOf" srcId="{C18B4275-3CDB-46B0-A0D5-39D753AF5EAB}" destId="{9EB6C696-8BAE-43F5-A7AE-876CEB660999}" srcOrd="0" destOrd="0" presId="urn:microsoft.com/office/officeart/2005/8/layout/pyramid3"/>
    <dgm:cxn modelId="{88532512-4E29-479E-B6BE-ABDCE08AB48C}" type="presParOf" srcId="{C18B4275-3CDB-46B0-A0D5-39D753AF5EAB}" destId="{71B40B14-0D88-4426-B5EA-0A69F47F906B}" srcOrd="1" destOrd="0" presId="urn:microsoft.com/office/officeart/2005/8/layout/pyramid3"/>
    <dgm:cxn modelId="{00CCECF1-A9EF-40F9-B2B2-27B21F44236D}" type="presParOf" srcId="{912E7169-AF04-4E0C-802E-EFD5E069E710}" destId="{0606AFFD-56B8-4DB4-B45E-F7C2FBD918CA}" srcOrd="1" destOrd="0" presId="urn:microsoft.com/office/officeart/2005/8/layout/pyramid3"/>
    <dgm:cxn modelId="{C21643CF-DF29-44B0-AE9B-B542A75D2536}" type="presParOf" srcId="{0606AFFD-56B8-4DB4-B45E-F7C2FBD918CA}" destId="{37638A15-F53B-4722-A3A9-504F0872E3E9}" srcOrd="0" destOrd="0" presId="urn:microsoft.com/office/officeart/2005/8/layout/pyramid3"/>
    <dgm:cxn modelId="{E7A063A5-1CF8-4B46-A19E-EC0DC63A0F83}" type="presParOf" srcId="{0606AFFD-56B8-4DB4-B45E-F7C2FBD918CA}" destId="{4C0C98E8-F66C-410F-AE1A-13AEFB236C83}" srcOrd="1" destOrd="0" presId="urn:microsoft.com/office/officeart/2005/8/layout/pyramid3"/>
    <dgm:cxn modelId="{A59725B7-F271-41FB-B916-42C80A3CD580}" type="presParOf" srcId="{912E7169-AF04-4E0C-802E-EFD5E069E710}" destId="{33C778BB-2316-4D41-99E5-AC20C36E52EA}" srcOrd="2" destOrd="0" presId="urn:microsoft.com/office/officeart/2005/8/layout/pyramid3"/>
    <dgm:cxn modelId="{2FB1F651-B0DC-4C0F-B000-53B60AD238C7}" type="presParOf" srcId="{33C778BB-2316-4D41-99E5-AC20C36E52EA}" destId="{D3458357-E8D2-45B2-A250-AF9A09B0DC07}" srcOrd="0" destOrd="0" presId="urn:microsoft.com/office/officeart/2005/8/layout/pyramid3"/>
    <dgm:cxn modelId="{6CD915F6-BB3B-47DB-BDC6-CAED1AE0BAE7}" type="presParOf" srcId="{33C778BB-2316-4D41-99E5-AC20C36E52EA}" destId="{EB888798-5870-43B1-AB7D-F677306DEFC6}" srcOrd="1" destOrd="0" presId="urn:microsoft.com/office/officeart/2005/8/layout/pyramid3"/>
    <dgm:cxn modelId="{1311964C-5C13-4B83-84AE-5DBD8301804E}" type="presParOf" srcId="{912E7169-AF04-4E0C-802E-EFD5E069E710}" destId="{6F265E88-1775-473F-AD79-24A26C390243}" srcOrd="3" destOrd="0" presId="urn:microsoft.com/office/officeart/2005/8/layout/pyramid3"/>
    <dgm:cxn modelId="{103237E6-8B84-40C3-BBA7-43FB5E65F4C0}" type="presParOf" srcId="{6F265E88-1775-473F-AD79-24A26C390243}" destId="{2E9841CB-D369-4D50-B3DF-91B1CB432857}" srcOrd="0" destOrd="0" presId="urn:microsoft.com/office/officeart/2005/8/layout/pyramid3"/>
    <dgm:cxn modelId="{1E7F77CF-15DB-4E79-9CB2-AE3187F5F115}" type="presParOf" srcId="{6F265E88-1775-473F-AD79-24A26C390243}" destId="{403E7FD9-7F60-4265-82F6-8F5070EF3B1C}" srcOrd="1" destOrd="0" presId="urn:microsoft.com/office/officeart/2005/8/layout/pyramid3"/>
    <dgm:cxn modelId="{4EFF54CA-396B-4683-9E6E-E49D210A2F35}" type="presParOf" srcId="{912E7169-AF04-4E0C-802E-EFD5E069E710}" destId="{A741954E-C559-4C56-962C-C0CA99C16132}" srcOrd="4" destOrd="0" presId="urn:microsoft.com/office/officeart/2005/8/layout/pyramid3"/>
    <dgm:cxn modelId="{30ABA122-99F5-4AAF-A1F8-0AE41527315E}" type="presParOf" srcId="{A741954E-C559-4C56-962C-C0CA99C16132}" destId="{BC23AC2C-C589-473D-B07A-EA5CA8DD25B7}" srcOrd="0" destOrd="0" presId="urn:microsoft.com/office/officeart/2005/8/layout/pyramid3"/>
    <dgm:cxn modelId="{F1DF0456-1277-4DBE-BFD4-572D27E2ED9F}" type="presParOf" srcId="{A741954E-C559-4C56-962C-C0CA99C16132}" destId="{69B29AEE-CCC1-48E7-9DD7-F832D199978A}" srcOrd="1" destOrd="0" presId="urn:microsoft.com/office/officeart/2005/8/layout/pyramid3"/>
    <dgm:cxn modelId="{52847077-5224-40B9-94F4-7566566D5AC6}" type="presParOf" srcId="{912E7169-AF04-4E0C-802E-EFD5E069E710}" destId="{53F4106B-472C-4D80-A1AC-7360B9B6A941}" srcOrd="5" destOrd="0" presId="urn:microsoft.com/office/officeart/2005/8/layout/pyramid3"/>
    <dgm:cxn modelId="{F0545FD9-EC99-4191-A256-5ED99EADAE04}" type="presParOf" srcId="{53F4106B-472C-4D80-A1AC-7360B9B6A941}" destId="{EFBE9C48-68C3-41E1-8414-F6D586349D59}" srcOrd="0" destOrd="0" presId="urn:microsoft.com/office/officeart/2005/8/layout/pyramid3"/>
    <dgm:cxn modelId="{3EA6F092-A52D-46C0-A7A8-FC3AD5EE3800}" type="presParOf" srcId="{53F4106B-472C-4D80-A1AC-7360B9B6A941}" destId="{7B36EE55-B69D-45B2-AD38-C172D4AFDE63}"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B6C696-8BAE-43F5-A7AE-876CEB660999}">
      <dsp:nvSpPr>
        <dsp:cNvPr id="0" name=""/>
        <dsp:cNvSpPr/>
      </dsp:nvSpPr>
      <dsp:spPr>
        <a:xfrm rot="10800000">
          <a:off x="0" y="0"/>
          <a:ext cx="5004047" cy="807871"/>
        </a:xfrm>
        <a:prstGeom prst="trapezoid">
          <a:avLst>
            <a:gd name="adj" fmla="val 5161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a:t>Interception of content data</a:t>
          </a:r>
          <a:endParaRPr lang="aa-ET" sz="1400" b="1" kern="1200" dirty="0"/>
        </a:p>
      </dsp:txBody>
      <dsp:txXfrm rot="-10800000">
        <a:off x="875708" y="0"/>
        <a:ext cx="3252631" cy="807871"/>
      </dsp:txXfrm>
    </dsp:sp>
    <dsp:sp modelId="{37638A15-F53B-4722-A3A9-504F0872E3E9}">
      <dsp:nvSpPr>
        <dsp:cNvPr id="0" name=""/>
        <dsp:cNvSpPr/>
      </dsp:nvSpPr>
      <dsp:spPr>
        <a:xfrm rot="10800000">
          <a:off x="417003" y="807871"/>
          <a:ext cx="4170040" cy="807871"/>
        </a:xfrm>
        <a:prstGeom prst="trapezoid">
          <a:avLst>
            <a:gd name="adj" fmla="val 5161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a:t>Real-time collection of traffic data</a:t>
          </a:r>
          <a:endParaRPr lang="aa-ET" sz="1400" b="1" kern="1200" dirty="0"/>
        </a:p>
      </dsp:txBody>
      <dsp:txXfrm rot="-10800000">
        <a:off x="1146760" y="807871"/>
        <a:ext cx="2710526" cy="807871"/>
      </dsp:txXfrm>
    </dsp:sp>
    <dsp:sp modelId="{D3458357-E8D2-45B2-A250-AF9A09B0DC07}">
      <dsp:nvSpPr>
        <dsp:cNvPr id="0" name=""/>
        <dsp:cNvSpPr/>
      </dsp:nvSpPr>
      <dsp:spPr>
        <a:xfrm rot="10800000">
          <a:off x="834007" y="1615742"/>
          <a:ext cx="3336032" cy="807871"/>
        </a:xfrm>
        <a:prstGeom prst="trapezoid">
          <a:avLst>
            <a:gd name="adj" fmla="val 5161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a:t>Search and seizure</a:t>
          </a:r>
          <a:endParaRPr lang="aa-ET" sz="1400" b="1" kern="1200" dirty="0"/>
        </a:p>
      </dsp:txBody>
      <dsp:txXfrm rot="-10800000">
        <a:off x="1417813" y="1615742"/>
        <a:ext cx="2168420" cy="807871"/>
      </dsp:txXfrm>
    </dsp:sp>
    <dsp:sp modelId="{2E9841CB-D369-4D50-B3DF-91B1CB432857}">
      <dsp:nvSpPr>
        <dsp:cNvPr id="0" name=""/>
        <dsp:cNvSpPr/>
      </dsp:nvSpPr>
      <dsp:spPr>
        <a:xfrm rot="10800000">
          <a:off x="1251011" y="2423614"/>
          <a:ext cx="2502023" cy="807871"/>
        </a:xfrm>
        <a:prstGeom prst="trapezoid">
          <a:avLst>
            <a:gd name="adj" fmla="val 5161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a:t>Production order</a:t>
          </a:r>
          <a:endParaRPr lang="aa-ET" sz="1400" b="1" kern="1200" dirty="0"/>
        </a:p>
      </dsp:txBody>
      <dsp:txXfrm rot="-10800000">
        <a:off x="1688866" y="2423614"/>
        <a:ext cx="1626315" cy="807871"/>
      </dsp:txXfrm>
    </dsp:sp>
    <dsp:sp modelId="{BC23AC2C-C589-473D-B07A-EA5CA8DD25B7}">
      <dsp:nvSpPr>
        <dsp:cNvPr id="0" name=""/>
        <dsp:cNvSpPr/>
      </dsp:nvSpPr>
      <dsp:spPr>
        <a:xfrm rot="10800000">
          <a:off x="1668015" y="3231485"/>
          <a:ext cx="1668016" cy="807871"/>
        </a:xfrm>
        <a:prstGeom prst="trapezoid">
          <a:avLst>
            <a:gd name="adj" fmla="val 5161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a:t>Partial disclosure of traffic data</a:t>
          </a:r>
          <a:endParaRPr lang="aa-ET" sz="1400" b="1" kern="1200" dirty="0"/>
        </a:p>
      </dsp:txBody>
      <dsp:txXfrm rot="-10800000">
        <a:off x="1959918" y="3231485"/>
        <a:ext cx="1084210" cy="807871"/>
      </dsp:txXfrm>
    </dsp:sp>
    <dsp:sp modelId="{EFBE9C48-68C3-41E1-8414-F6D586349D59}">
      <dsp:nvSpPr>
        <dsp:cNvPr id="0" name=""/>
        <dsp:cNvSpPr/>
      </dsp:nvSpPr>
      <dsp:spPr>
        <a:xfrm rot="10800000">
          <a:off x="2085019" y="4039356"/>
          <a:ext cx="834008" cy="807871"/>
        </a:xfrm>
        <a:prstGeom prst="trapezoid">
          <a:avLst>
            <a:gd name="adj" fmla="val 5161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t" anchorCtr="0">
          <a:noAutofit/>
        </a:bodyPr>
        <a:lstStyle/>
        <a:p>
          <a:pPr lvl="0" algn="ctr" defTabSz="133350">
            <a:lnSpc>
              <a:spcPct val="90000"/>
            </a:lnSpc>
            <a:spcBef>
              <a:spcPct val="0"/>
            </a:spcBef>
            <a:spcAft>
              <a:spcPct val="35000"/>
            </a:spcAft>
          </a:pPr>
          <a:endParaRPr lang="en-US" sz="300" b="1" kern="1200" dirty="0"/>
        </a:p>
        <a:p>
          <a:pPr lvl="0" algn="ctr" defTabSz="133350">
            <a:lnSpc>
              <a:spcPct val="90000"/>
            </a:lnSpc>
            <a:spcBef>
              <a:spcPct val="0"/>
            </a:spcBef>
            <a:spcAft>
              <a:spcPct val="35000"/>
            </a:spcAft>
          </a:pPr>
          <a:r>
            <a:rPr lang="en-US" sz="800" b="1" kern="1200" dirty="0"/>
            <a:t>Expedited preservation </a:t>
          </a:r>
          <a:endParaRPr lang="aa-ET" sz="800" b="1" kern="1200" dirty="0"/>
        </a:p>
      </dsp:txBody>
      <dsp:txXfrm rot="-10800000">
        <a:off x="2085019" y="4039356"/>
        <a:ext cx="834008" cy="807871"/>
      </dsp:txXfrm>
    </dsp:sp>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16/10/2020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session is 90 minutes in length</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1</a:t>
            </a:fld>
            <a:endParaRPr lang="en-GB"/>
          </a:p>
        </p:txBody>
      </p:sp>
    </p:spTree>
    <p:extLst>
      <p:ext uri="{BB962C8B-B14F-4D97-AF65-F5344CB8AC3E}">
        <p14:creationId xmlns:p14="http://schemas.microsoft.com/office/powerpoint/2010/main" val="19101286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the left side, thi</a:t>
            </a:r>
            <a:r>
              <a:rPr lang="en-US" b="0" dirty="0" smtClean="0"/>
              <a:t>s slide shows the text of Article 15 of the Budapest Convention with one element (“</a:t>
            </a:r>
            <a:r>
              <a:rPr lang="en-US" sz="1200" b="0" kern="1200" dirty="0" smtClean="0">
                <a:solidFill>
                  <a:srgbClr val="FF0000"/>
                </a:solidFill>
                <a:latin typeface="+mn-lt"/>
                <a:ea typeface="+mn-ea"/>
                <a:cs typeface="+mn-cs"/>
              </a:rPr>
              <a:t>principle of proportionality</a:t>
            </a:r>
            <a:r>
              <a:rPr lang="en-US" dirty="0" smtClean="0"/>
              <a:t>”) highlighted.</a:t>
            </a:r>
          </a:p>
          <a:p>
            <a:endParaRPr lang="en-US"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smtClean="0"/>
              <a:t>On the right side, this slide provides an explanation of the highlighted element. </a:t>
            </a:r>
          </a:p>
          <a:p>
            <a:endParaRPr lang="en-US" dirty="0" smtClean="0"/>
          </a:p>
          <a:p>
            <a:pPr eaLnBrk="1" hangingPunct="1">
              <a:spcBef>
                <a:spcPct val="0"/>
              </a:spcBef>
            </a:pPr>
            <a:r>
              <a:rPr lang="en-GB" b="0" baseline="0" dirty="0" smtClean="0"/>
              <a:t>Under the Budapest Convention, safeguards must ensure, at least, the principle of proportionality. The principle of</a:t>
            </a:r>
            <a:r>
              <a:rPr lang="en-GB" baseline="0" dirty="0" smtClean="0"/>
              <a:t> proportionality is another important principle, whose meaning might vary depending on legal systems. </a:t>
            </a:r>
            <a:r>
              <a:rPr lang="en-GB" dirty="0" smtClean="0"/>
              <a:t>The principle of proportionality requires that there be a reasonable relationship between a particular objective to be achieved and the means used to achieve that objective.</a:t>
            </a:r>
            <a:r>
              <a:rPr lang="en-GB" baseline="0" dirty="0" smtClean="0"/>
              <a:t> </a:t>
            </a:r>
          </a:p>
          <a:p>
            <a:pPr eaLnBrk="1" hangingPunct="1">
              <a:spcBef>
                <a:spcPct val="0"/>
              </a:spcBef>
            </a:pPr>
            <a:endParaRPr lang="en-GB" baseline="0" dirty="0" smtClean="0"/>
          </a:p>
          <a:p>
            <a:pPr eaLnBrk="1" hangingPunct="1">
              <a:spcBef>
                <a:spcPct val="0"/>
              </a:spcBef>
            </a:pPr>
            <a:r>
              <a:rPr lang="en-GB" baseline="0" dirty="0" smtClean="0"/>
              <a:t>In countries bounded by the ECHR the principle of proportionality ensures that no other less intrusive power or procedure could enable to reach adequately the objective of this power or procedure, taking into account both the nature and circumstances of the offence, and the nature and legitimacy of the impacted fundamental rights. </a:t>
            </a:r>
          </a:p>
          <a:p>
            <a:pPr eaLnBrk="1" hangingPunct="1">
              <a:spcBef>
                <a:spcPct val="0"/>
              </a:spcBef>
            </a:pPr>
            <a:endParaRPr lang="en-GB" baseline="0" dirty="0" smtClean="0"/>
          </a:p>
          <a:p>
            <a:pPr eaLnBrk="1" hangingPunct="1">
              <a:spcBef>
                <a:spcPct val="0"/>
              </a:spcBef>
            </a:pPr>
            <a:r>
              <a:rPr lang="en-GB" baseline="0" dirty="0" smtClean="0"/>
              <a:t>Within the framework of the ECHR, this principle is understood as either including, or being accompanied by another principle which is the principle of “necessity” of the power or procedure. It refers to :</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GB" dirty="0" smtClean="0"/>
              <a:t>is there a pressing social need for some restriction of the fundamental</a:t>
            </a:r>
            <a:r>
              <a:rPr lang="en-GB" baseline="0" dirty="0" smtClean="0"/>
              <a:t> rights</a:t>
            </a:r>
            <a:r>
              <a:rPr lang="en-GB" dirty="0" smtClean="0"/>
              <a:t>? </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GB" dirty="0" smtClean="0"/>
              <a:t>if so, does the particular restriction</a:t>
            </a:r>
            <a:r>
              <a:rPr lang="en-GB" baseline="0" dirty="0" smtClean="0"/>
              <a:t> </a:t>
            </a:r>
            <a:r>
              <a:rPr lang="en-GB" dirty="0" smtClean="0"/>
              <a:t>corresponds to this need? </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GB" dirty="0" smtClean="0"/>
              <a:t>if so, is it a proportionate response to that need? </a:t>
            </a:r>
          </a:p>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en-GB" i="1" baseline="0" dirty="0" smtClean="0"/>
          </a:p>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tabLst/>
              <a:defRPr/>
            </a:pPr>
            <a:r>
              <a:rPr lang="en-GB" i="1" baseline="0" dirty="0" smtClean="0"/>
              <a:t>As an example, the explicit limitation already mentioned in Article 21 that the application of interception measures are to be conducted in respect to a range of serious offences, determined by domestic law, is an explicit example of the application of the proportionality principle (see the explanatory report to the Budapest Convention).</a:t>
            </a:r>
            <a:endParaRPr lang="en-US" i="1" baseline="0" dirty="0" smtClean="0"/>
          </a:p>
          <a:p>
            <a:endParaRPr lang="en-US" i="1"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36388969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the left side, thi</a:t>
            </a:r>
            <a:r>
              <a:rPr lang="en-US" b="0" dirty="0" smtClean="0"/>
              <a:t>s slide shows the text of Article 15 of the Budapest Convention with one element (“</a:t>
            </a:r>
            <a:r>
              <a:rPr lang="en-US" sz="1200" b="0" kern="1200" dirty="0" smtClean="0">
                <a:solidFill>
                  <a:srgbClr val="FF0000"/>
                </a:solidFill>
                <a:latin typeface="+mn-lt"/>
                <a:ea typeface="+mn-ea"/>
                <a:cs typeface="+mn-cs"/>
              </a:rPr>
              <a:t>in view of the nature of the procedure or power concerned</a:t>
            </a:r>
            <a:r>
              <a:rPr lang="en-US" dirty="0" smtClean="0"/>
              <a:t>”) highlighted.</a:t>
            </a:r>
          </a:p>
          <a:p>
            <a:endParaRPr lang="en-US"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smtClean="0"/>
              <a:t>On the right side, this slide provides an diagrammatic explanation of the highlighted element. </a:t>
            </a:r>
          </a:p>
          <a:p>
            <a:pPr eaLnBrk="1" hangingPunct="1">
              <a:spcBef>
                <a:spcPct val="0"/>
              </a:spcBef>
            </a:pPr>
            <a:endParaRPr lang="en-US" dirty="0" smtClean="0"/>
          </a:p>
          <a:p>
            <a:pPr eaLnBrk="1" hangingPunct="1">
              <a:spcBef>
                <a:spcPct val="0"/>
              </a:spcBef>
            </a:pPr>
            <a:r>
              <a:rPr lang="en-US" dirty="0" smtClean="0"/>
              <a:t>The Budapest Convention </a:t>
            </a:r>
            <a:r>
              <a:rPr lang="en-US" b="0" dirty="0" smtClean="0"/>
              <a:t>does not limit </a:t>
            </a:r>
            <a:r>
              <a:rPr lang="en-GB" b="0" dirty="0" smtClean="0"/>
              <a:t>the types of conditions and safeguards that could be applicable.</a:t>
            </a:r>
            <a:r>
              <a:rPr lang="en-GB" b="0" baseline="0" dirty="0" smtClean="0"/>
              <a:t> This article only provides for a list of safeguards that must be implemented as a minimum, where appropriate in view of the nature of the procedure or power concerned (depending on the more or less intrusive nature of the power or procedure).</a:t>
            </a:r>
          </a:p>
          <a:p>
            <a:pPr eaLnBrk="1" hangingPunct="1">
              <a:spcBef>
                <a:spcPct val="0"/>
              </a:spcBef>
            </a:pPr>
            <a:endParaRPr lang="en-GB" b="0" baseline="0" dirty="0" smtClean="0"/>
          </a:p>
          <a:p>
            <a:pPr eaLnBrk="1" hangingPunct="1">
              <a:spcBef>
                <a:spcPct val="0"/>
              </a:spcBef>
            </a:pPr>
            <a:r>
              <a:rPr lang="en-GB" b="0" baseline="0" dirty="0" smtClean="0"/>
              <a:t>The slide shows an inverted pyramid that demonstrates the extent of conditions and safeguards necessary for each procedural power depending on the level of intrusiveness of the power. The trainer can mention that each of the powers will be considered subsequently. </a:t>
            </a:r>
          </a:p>
          <a:p>
            <a:endParaRPr lang="en-GB" b="0"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10262393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15 of the Budapest Convention with one element (“</a:t>
            </a:r>
            <a:r>
              <a:rPr lang="en-US" sz="1200" b="0" dirty="0">
                <a:solidFill>
                  <a:srgbClr val="FF0000"/>
                </a:solidFill>
                <a:latin typeface="+mj-lt"/>
              </a:rPr>
              <a:t>include judicial…. Independent supervision, grounds…. Limitation… scope…. duration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eaLnBrk="1" hangingPunct="1">
              <a:spcBef>
                <a:spcPct val="0"/>
              </a:spcBef>
            </a:pPr>
            <a:endParaRPr lang="en-US" dirty="0"/>
          </a:p>
          <a:p>
            <a:pPr eaLnBrk="1" hangingPunct="1">
              <a:spcBef>
                <a:spcPct val="0"/>
              </a:spcBef>
            </a:pPr>
            <a:r>
              <a:rPr lang="en-GB" baseline="0" dirty="0"/>
              <a:t>As highlighted in this element, potential </a:t>
            </a:r>
            <a:r>
              <a:rPr lang="en-US" baseline="0" dirty="0"/>
              <a:t>safeguards include:</a:t>
            </a:r>
          </a:p>
          <a:p>
            <a:pPr marL="171450" indent="-171450" eaLnBrk="1" hangingPunct="1">
              <a:spcBef>
                <a:spcPct val="0"/>
              </a:spcBef>
              <a:buFont typeface="Arial" panose="020B0604020202020204" pitchFamily="34" charset="0"/>
              <a:buChar char="•"/>
            </a:pPr>
            <a:r>
              <a:rPr lang="en-US" baseline="0" dirty="0"/>
              <a:t>a </a:t>
            </a:r>
            <a:r>
              <a:rPr lang="en-GB" dirty="0"/>
              <a:t>judicial or other independent supervision, </a:t>
            </a:r>
          </a:p>
          <a:p>
            <a:pPr marL="171450" indent="-171450" eaLnBrk="1" hangingPunct="1">
              <a:spcBef>
                <a:spcPct val="0"/>
              </a:spcBef>
              <a:buFont typeface="Arial" panose="020B0604020202020204" pitchFamily="34" charset="0"/>
              <a:buChar char="•"/>
            </a:pPr>
            <a:r>
              <a:rPr lang="en-GB" dirty="0"/>
              <a:t>grounds justifying application, </a:t>
            </a:r>
          </a:p>
          <a:p>
            <a:pPr marL="171450" indent="-171450" eaLnBrk="1" hangingPunct="1">
              <a:spcBef>
                <a:spcPct val="0"/>
              </a:spcBef>
              <a:buFont typeface="Arial" panose="020B0604020202020204" pitchFamily="34" charset="0"/>
              <a:buChar char="•"/>
            </a:pPr>
            <a:r>
              <a:rPr lang="en-GB" dirty="0"/>
              <a:t>and the limitation of the scope and the duration of such power or procedure. </a:t>
            </a:r>
          </a:p>
          <a:p>
            <a:pPr eaLnBrk="1" hangingPunct="1">
              <a:spcBef>
                <a:spcPct val="0"/>
              </a:spcBef>
            </a:pPr>
            <a:endParaRPr lang="en-GB" dirty="0"/>
          </a:p>
          <a:p>
            <a:pPr eaLnBrk="1" hangingPunct="1">
              <a:spcBef>
                <a:spcPct val="0"/>
              </a:spcBef>
            </a:pPr>
            <a:r>
              <a:rPr lang="en-GB" b="0" dirty="0"/>
              <a:t>Independent supervision and scope and time limitation are traditional safeguards</a:t>
            </a:r>
            <a:r>
              <a:rPr lang="en-GB" b="0" baseline="0" dirty="0"/>
              <a:t> that ensure the proportionality of the intrusive measures, by imposing limits to these measures and by enabling the independent verification of the respect of these limitations and of the other principles ensuring rights protection. </a:t>
            </a:r>
          </a:p>
          <a:p>
            <a:pPr eaLnBrk="1" hangingPunct="1">
              <a:spcBef>
                <a:spcPct val="0"/>
              </a:spcBef>
            </a:pPr>
            <a:endParaRPr lang="en-GB" baseline="0" dirty="0"/>
          </a:p>
          <a:p>
            <a:pPr eaLnBrk="1" hangingPunct="1">
              <a:spcBef>
                <a:spcPct val="0"/>
              </a:spcBef>
            </a:pPr>
            <a:r>
              <a:rPr lang="en-GB" b="0" baseline="0" dirty="0"/>
              <a:t>The specification of the grounds that justify the intrusive measure is another principle that traditionally ensures both the necessity and the proportionality of this measure (this specification enables to verify if the measure that limits freedoms is effectively needed, and if this measure is proportionate to the specific aim to be reached). </a:t>
            </a:r>
          </a:p>
          <a:p>
            <a:pPr eaLnBrk="1" hangingPunct="1">
              <a:spcBef>
                <a:spcPct val="0"/>
              </a:spcBef>
            </a:pPr>
            <a:endParaRPr lang="en-GB" baseline="0" dirty="0"/>
          </a:p>
          <a:p>
            <a:pPr eaLnBrk="1" hangingPunct="1">
              <a:spcBef>
                <a:spcPct val="0"/>
              </a:spcBef>
            </a:pPr>
            <a:r>
              <a:rPr lang="en-GB" baseline="0" dirty="0"/>
              <a:t>The idea that </a:t>
            </a:r>
            <a:r>
              <a:rPr lang="en-GB" dirty="0"/>
              <a:t>safeguards must be implemented to the extent they</a:t>
            </a:r>
            <a:r>
              <a:rPr lang="en-GB" baseline="0" dirty="0"/>
              <a:t> are “</a:t>
            </a:r>
            <a:r>
              <a:rPr lang="en-GB" i="1" baseline="0" dirty="0"/>
              <a:t>appropriate in view of the nature of the procedure or power concerned</a:t>
            </a:r>
            <a:r>
              <a:rPr lang="en-GB" baseline="0" dirty="0"/>
              <a:t>” deserves to be further detailed. This indication </a:t>
            </a:r>
            <a:r>
              <a:rPr lang="en-GB" dirty="0"/>
              <a:t>recalls </a:t>
            </a:r>
            <a:r>
              <a:rPr lang="en-GB" baseline="0" dirty="0"/>
              <a:t>for the third time the importance of taking into account the surrounding circumstances in the determination of appropriate safeguards. For example, as recalled in the explanatory report to the Convention on Cybercrime, “</a:t>
            </a:r>
            <a:r>
              <a:rPr lang="en-GB" sz="1200" b="0" i="1" u="none" strike="noStrike" kern="1200" baseline="0" dirty="0">
                <a:solidFill>
                  <a:schemeClr val="tx1"/>
                </a:solidFill>
                <a:latin typeface="+mn-lt"/>
                <a:ea typeface="+mn-ea"/>
                <a:cs typeface="+mn-cs"/>
              </a:rPr>
              <a:t>Parties should clearly apply conditions and safeguards such as</a:t>
            </a:r>
            <a:r>
              <a:rPr lang="en-GB" sz="1200" b="0" i="0" u="none" strike="noStrike" kern="1200" baseline="0" dirty="0">
                <a:solidFill>
                  <a:schemeClr val="tx1"/>
                </a:solidFill>
                <a:latin typeface="+mn-lt"/>
                <a:ea typeface="+mn-ea"/>
                <a:cs typeface="+mn-cs"/>
              </a:rPr>
              <a:t>” the ones mentioned in §2 mentioned in this slide “</a:t>
            </a:r>
            <a:r>
              <a:rPr lang="en-GB" sz="1200" b="0" i="1" u="none" strike="noStrike" kern="1200" baseline="0" dirty="0">
                <a:solidFill>
                  <a:schemeClr val="tx1"/>
                </a:solidFill>
                <a:latin typeface="+mn-lt"/>
                <a:ea typeface="+mn-ea"/>
                <a:cs typeface="+mn-cs"/>
              </a:rPr>
              <a:t>with respect to interception, given its intrusiveness</a:t>
            </a:r>
            <a:r>
              <a:rPr lang="en-GB" sz="1200" b="0" i="0" u="none" strike="noStrike" kern="1200" baseline="0" dirty="0">
                <a:solidFill>
                  <a:schemeClr val="tx1"/>
                </a:solidFill>
                <a:latin typeface="+mn-lt"/>
                <a:ea typeface="+mn-ea"/>
                <a:cs typeface="+mn-cs"/>
              </a:rPr>
              <a:t>”, but will not apply equally to data preservation. Specific circumstances might also call for safeguards that are not listed in Article 15. According to the explanatory report, these other safeguards “</a:t>
            </a:r>
            <a:r>
              <a:rPr lang="en-GB" sz="1200" b="0" i="1" u="none" strike="noStrike" kern="1200" baseline="0" dirty="0">
                <a:solidFill>
                  <a:schemeClr val="tx1"/>
                </a:solidFill>
                <a:latin typeface="+mn-lt"/>
                <a:ea typeface="+mn-ea"/>
                <a:cs typeface="+mn-cs"/>
              </a:rPr>
              <a:t>that should be addressed under domestic law include the right against self-incrimination, and legal privileges and specificity of individuals or places which are the object of the application of the measure</a:t>
            </a:r>
            <a:r>
              <a:rPr lang="en-GB" sz="1200" b="0" i="0" u="none" strike="noStrike" kern="1200" baseline="0" dirty="0">
                <a:solidFill>
                  <a:schemeClr val="tx1"/>
                </a:solidFill>
                <a:latin typeface="+mn-lt"/>
                <a:ea typeface="+mn-ea"/>
                <a:cs typeface="+mn-cs"/>
              </a:rPr>
              <a:t>” (for example, the protection of journalists, judges and attorney-at-law offices and correspondence should be reinforced). </a:t>
            </a:r>
            <a:endParaRPr lang="en-GB" dirty="0"/>
          </a:p>
          <a:p>
            <a:pPr eaLnBrk="1" hangingPunct="1">
              <a:spcBef>
                <a:spcPct val="0"/>
              </a:spcBef>
            </a:pPr>
            <a:endParaRPr lang="en-GB" dirty="0"/>
          </a:p>
          <a:p>
            <a:pPr marL="0" marR="0" indent="0" algn="l" defTabSz="457200" rtl="0" eaLnBrk="1" fontAlgn="base" latinLnBrk="0" hangingPunct="1">
              <a:lnSpc>
                <a:spcPct val="100000"/>
              </a:lnSpc>
              <a:spcBef>
                <a:spcPct val="0"/>
              </a:spcBef>
              <a:spcAft>
                <a:spcPct val="0"/>
              </a:spcAft>
              <a:buClrTx/>
              <a:buSzTx/>
              <a:buFontTx/>
              <a:buNone/>
              <a:tabLst/>
              <a:defRPr/>
            </a:pPr>
            <a:r>
              <a:rPr lang="en-GB" dirty="0"/>
              <a:t>Finally, paragraph 3 of Article 15 evokes the necessity to consider the impact of the powers and</a:t>
            </a:r>
            <a:r>
              <a:rPr lang="en-GB" baseline="0" dirty="0"/>
              <a:t> procedures upon the rights, responsibilities and legitimate interests of third parties, to the extent that it is consistent with the public interest, in particular the sound administration of justice. This requirement is the second aspect of the principle of proportionality, which was mentioned while defining this principle in the previous slide. </a:t>
            </a:r>
          </a:p>
          <a:p>
            <a:pPr marL="0" marR="0" indent="0" algn="l" defTabSz="457200" rtl="0" eaLnBrk="1" fontAlgn="base" latinLnBrk="0" hangingPunct="1">
              <a:lnSpc>
                <a:spcPct val="100000"/>
              </a:lnSpc>
              <a:spcBef>
                <a:spcPct val="0"/>
              </a:spcBef>
              <a:spcAft>
                <a:spcPct val="0"/>
              </a:spcAft>
              <a:buClrTx/>
              <a:buSzTx/>
              <a:buFontTx/>
              <a:buNone/>
              <a:tabLst/>
              <a:defRPr/>
            </a:pPr>
            <a:endParaRPr lang="en-GB" dirty="0"/>
          </a:p>
          <a:p>
            <a:pPr eaLnBrk="1" hangingPunct="1">
              <a:spcBef>
                <a:spcPct val="0"/>
              </a:spcBef>
            </a:pPr>
            <a:r>
              <a:rPr lang="en-GB" dirty="0"/>
              <a:t>The principle of proportionality</a:t>
            </a:r>
            <a:r>
              <a:rPr lang="en-GB" baseline="0" dirty="0"/>
              <a:t> is ensuring that no other less intrusive power or procedure could enable reaching adequately the objective of this power or procedure, taking into account both the nature and circumstances of the offence, and the nature and legitimacy of the impacted fundamental rights. Paragraph 3 of Article 15 addresses the last part of this latter sentence, by ensuring that implemented safeguards take into account the impact on fundamental rights, responsibilities and legitimate interests of third parties.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39246630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15 of the Budapest Convention with one element (“</a:t>
            </a:r>
            <a:r>
              <a:rPr lang="en-US" sz="1200" b="0" dirty="0">
                <a:solidFill>
                  <a:srgbClr val="FF0000"/>
                </a:solidFill>
                <a:latin typeface="+mj-lt"/>
              </a:rPr>
              <a:t>public interest… sound administration of justice…. rights, responsibilities and legitimate interests of third parties</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eaLnBrk="1" hangingPunct="1">
              <a:spcBef>
                <a:spcPct val="0"/>
              </a:spcBef>
            </a:pPr>
            <a:endParaRPr lang="en-GB" baseline="0" dirty="0"/>
          </a:p>
          <a:p>
            <a:pPr eaLnBrk="1" hangingPunct="1">
              <a:spcBef>
                <a:spcPct val="0"/>
              </a:spcBef>
            </a:pPr>
            <a:r>
              <a:rPr lang="en-GB" baseline="0" dirty="0"/>
              <a:t>This element limits the necessity to reduce the impacts of the power or procedure to situation where this reduction is “consistent </a:t>
            </a:r>
            <a:r>
              <a:rPr lang="en-GB" dirty="0"/>
              <a:t>with the public interest, in particular the sound administration of justice”. This means that the impact of the powers or</a:t>
            </a:r>
            <a:r>
              <a:rPr lang="en-GB" baseline="0" dirty="0"/>
              <a:t> procedures must firstly be assessed in relation to </a:t>
            </a:r>
            <a:r>
              <a:rPr lang="en-GB" dirty="0"/>
              <a:t>the sound administration of justice and other public interests (e.g. public safety and public health and other 	interests, including the interests of victims and the respect for private life). In the extent that the limitation of the impact of the power or procedure on other rights and interests is compatible with the safeguard of these public</a:t>
            </a:r>
            <a:r>
              <a:rPr lang="en-GB" baseline="0" dirty="0"/>
              <a:t> interests, then other safeguards should be implemented in order to safeguard these other interests, such as “</a:t>
            </a:r>
            <a:r>
              <a:rPr lang="en-GB" dirty="0"/>
              <a:t>minimising disruption of consumer services, protection from liability for disclosure or facilitating disclosure under this Chapter, or protection of proprietary interests</a:t>
            </a:r>
            <a:r>
              <a:rPr lang="en-GB" baseline="0" dirty="0"/>
              <a:t>” </a:t>
            </a:r>
            <a:r>
              <a:rPr lang="en-GB" dirty="0"/>
              <a:t>(see </a:t>
            </a:r>
            <a:r>
              <a:rPr lang="en-GB" baseline="0" dirty="0"/>
              <a:t>[1] </a:t>
            </a:r>
            <a:r>
              <a:rPr lang="en-GB" dirty="0"/>
              <a:t>the explanatory report to the Convention on cybercrime, §</a:t>
            </a:r>
            <a:r>
              <a:rPr lang="en-GB" baseline="0" dirty="0"/>
              <a:t> 148)</a:t>
            </a:r>
            <a:r>
              <a:rPr lang="en-GB" dirty="0"/>
              <a:t>.</a:t>
            </a:r>
          </a:p>
          <a:p>
            <a:pPr eaLnBrk="1" hangingPunct="1">
              <a:spcBef>
                <a:spcPct val="0"/>
              </a:spcBef>
            </a:pPr>
            <a:endParaRPr lang="en-GB" baseline="0" dirty="0"/>
          </a:p>
          <a:p>
            <a:pPr marL="0" marR="0" indent="0" algn="l" defTabSz="457200" rtl="0" eaLnBrk="1" fontAlgn="base" latinLnBrk="0" hangingPunct="1">
              <a:lnSpc>
                <a:spcPct val="100000"/>
              </a:lnSpc>
              <a:spcBef>
                <a:spcPct val="0"/>
              </a:spcBef>
              <a:spcAft>
                <a:spcPct val="0"/>
              </a:spcAft>
              <a:buClrTx/>
              <a:buSzTx/>
              <a:buFontTx/>
              <a:buNone/>
              <a:tabLst/>
              <a:defRPr/>
            </a:pPr>
            <a:r>
              <a:rPr lang="en-GB" b="1" i="1" u="sng" dirty="0"/>
              <a:t>References:</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baseline="30000" dirty="0"/>
              <a:t>[1] </a:t>
            </a:r>
            <a:r>
              <a:rPr lang="en-GB" sz="1200" dirty="0"/>
              <a:t>Explanatory report to the Convention on cybercrime, §148.</a:t>
            </a:r>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4201518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These set of slides will explore two important procedural powers related to the preservation of stored computer data and the partial disclosure of traffic data, as laid out in Article 16 and 17 of the Budapest Convention. </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14</a:t>
            </a:fld>
            <a:endParaRPr lang="en-GB"/>
          </a:p>
        </p:txBody>
      </p:sp>
    </p:spTree>
    <p:extLst>
      <p:ext uri="{BB962C8B-B14F-4D97-AF65-F5344CB8AC3E}">
        <p14:creationId xmlns:p14="http://schemas.microsoft.com/office/powerpoint/2010/main" val="41255542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xmlns=""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xmlns=""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r>
              <a:rPr lang="en-GB" dirty="0"/>
              <a:t>Articles 16 and 17 describe </a:t>
            </a:r>
            <a:r>
              <a:rPr lang="en-US" dirty="0"/>
              <a:t>expeditious </a:t>
            </a:r>
            <a:r>
              <a:rPr lang="en-GB" dirty="0"/>
              <a:t>preservation of computer data and </a:t>
            </a:r>
            <a:r>
              <a:rPr lang="en-US" dirty="0"/>
              <a:t>expeditious </a:t>
            </a:r>
            <a:r>
              <a:rPr lang="en-GB" dirty="0"/>
              <a:t>preservation and disclosure of computer data. Both of the provisions are very innovative and extremely significant. </a:t>
            </a:r>
          </a:p>
          <a:p>
            <a:pPr eaLnBrk="1" fontAlgn="auto" hangingPunct="1">
              <a:spcBef>
                <a:spcPts val="0"/>
              </a:spcBef>
              <a:spcAft>
                <a:spcPts val="0"/>
              </a:spcAft>
              <a:defRPr/>
            </a:pPr>
            <a:endParaRPr lang="en-GB" dirty="0"/>
          </a:p>
          <a:p>
            <a:pPr eaLnBrk="1" fontAlgn="auto" hangingPunct="1">
              <a:spcBef>
                <a:spcPts val="0"/>
              </a:spcBef>
              <a:spcAft>
                <a:spcPts val="0"/>
              </a:spcAft>
              <a:defRPr/>
            </a:pPr>
            <a:r>
              <a:rPr lang="en-GB" dirty="0"/>
              <a:t>Traditional pieces of evidence will stay on the crime scene, eventually, for a long period of time, but digital data – electronic evidence -, is very volatile and may disappear very quickly : once lost or destroyed, it will be difficult to recover. </a:t>
            </a:r>
          </a:p>
          <a:p>
            <a:pPr eaLnBrk="1" fontAlgn="auto" hangingPunct="1">
              <a:spcBef>
                <a:spcPts val="0"/>
              </a:spcBef>
              <a:spcAft>
                <a:spcPts val="0"/>
              </a:spcAft>
              <a:defRPr/>
            </a:pPr>
            <a:endParaRPr lang="en-GB" i="1" dirty="0"/>
          </a:p>
          <a:p>
            <a:pPr eaLnBrk="1" fontAlgn="auto" hangingPunct="1">
              <a:spcBef>
                <a:spcPts val="0"/>
              </a:spcBef>
              <a:spcAft>
                <a:spcPts val="0"/>
              </a:spcAft>
              <a:defRPr/>
            </a:pPr>
            <a:r>
              <a:rPr lang="en-GB" i="0" dirty="0"/>
              <a:t>Traffic data, for example, is very</a:t>
            </a:r>
            <a:r>
              <a:rPr lang="en-US" i="0" dirty="0"/>
              <a:t> helpful to identify the perpetrator of a crime. But this type of information is not systematically available.</a:t>
            </a:r>
            <a:r>
              <a:rPr lang="en-US" i="0" baseline="0" dirty="0"/>
              <a:t> T</a:t>
            </a:r>
            <a:r>
              <a:rPr lang="en-US" i="0" dirty="0"/>
              <a:t>herefore, ensuring</a:t>
            </a:r>
            <a:r>
              <a:rPr lang="en-US" i="0" baseline="0" dirty="0"/>
              <a:t> its preservation implies the existence of </a:t>
            </a:r>
            <a:r>
              <a:rPr lang="en-GB" i="0" dirty="0"/>
              <a:t>a legal instrument allowing law enforcement agents to order the preservation of such volatile information and to communicate it to other services.</a:t>
            </a:r>
            <a:endParaRPr lang="en-US" i="0" dirty="0"/>
          </a:p>
          <a:p>
            <a:pPr eaLnBrk="1" fontAlgn="auto" hangingPunct="1">
              <a:spcBef>
                <a:spcPts val="0"/>
              </a:spcBef>
              <a:spcAft>
                <a:spcPts val="0"/>
              </a:spcAft>
              <a:defRPr/>
            </a:pPr>
            <a:endParaRPr lang="en-US" i="1" dirty="0"/>
          </a:p>
          <a:p>
            <a:pPr eaLnBrk="1" fontAlgn="auto" hangingPunct="1">
              <a:spcBef>
                <a:spcPts val="0"/>
              </a:spcBef>
              <a:spcAft>
                <a:spcPts val="0"/>
              </a:spcAft>
              <a:defRPr/>
            </a:pPr>
            <a:r>
              <a:rPr lang="en-US" i="1" dirty="0"/>
              <a:t>  Some countries implemented data retention legislation. Outside Europe, most counties did not yet implement such legislation. </a:t>
            </a:r>
            <a:r>
              <a:rPr lang="en-US" b="0" i="1" u="none" dirty="0">
                <a:solidFill>
                  <a:srgbClr val="FF0000"/>
                </a:solidFill>
              </a:rPr>
              <a:t>Inside the European Union, some data</a:t>
            </a:r>
            <a:r>
              <a:rPr lang="en-US" b="0" i="1" u="none" baseline="0" dirty="0">
                <a:solidFill>
                  <a:srgbClr val="FF0000"/>
                </a:solidFill>
              </a:rPr>
              <a:t> retention national legislations have been declared contrary to the local constitution because of a lack of appropriate safeguards (for ex. in Germany and in Slovenia), and the EU </a:t>
            </a:r>
            <a:r>
              <a:rPr lang="en-US" b="0" i="1" u="none" dirty="0">
                <a:solidFill>
                  <a:srgbClr val="FF0000"/>
                </a:solidFill>
              </a:rPr>
              <a:t>data retention directive itself has been ruled disproportionate by the European Court of Justice (due to a too large scope and a lack of safeguards) and therefore contrary to the EU</a:t>
            </a:r>
            <a:r>
              <a:rPr lang="en-US" b="0" i="1" u="none" baseline="0" dirty="0">
                <a:solidFill>
                  <a:srgbClr val="FF0000"/>
                </a:solidFill>
              </a:rPr>
              <a:t> Charter of Fundamental Rights and the European Convention on Human Rights </a:t>
            </a:r>
            <a:r>
              <a:rPr lang="en-US" b="0" i="1" u="none" dirty="0">
                <a:solidFill>
                  <a:srgbClr val="FF0000"/>
                </a:solidFill>
              </a:rPr>
              <a:t>(</a:t>
            </a:r>
            <a:r>
              <a:rPr lang="en-GB" sz="1200" b="0" i="1" u="none" kern="1200" dirty="0">
                <a:solidFill>
                  <a:srgbClr val="FF0000"/>
                </a:solidFill>
                <a:effectLst/>
                <a:latin typeface="+mn-lt"/>
                <a:ea typeface="+mn-ea"/>
                <a:cs typeface="+mn-cs"/>
              </a:rPr>
              <a:t>Judgment of the Court, 8 April 2014, joined cases C-293/12 and C-594/12,</a:t>
            </a:r>
            <a:r>
              <a:rPr lang="en-GB" sz="1200" b="0" i="1" u="none" kern="1200" baseline="0" dirty="0">
                <a:solidFill>
                  <a:srgbClr val="FF0000"/>
                </a:solidFill>
                <a:effectLst/>
                <a:latin typeface="+mn-lt"/>
                <a:ea typeface="+mn-ea"/>
                <a:cs typeface="+mn-cs"/>
              </a:rPr>
              <a:t> c</a:t>
            </a:r>
            <a:r>
              <a:rPr lang="en-GB" sz="1200" b="0" i="1" u="none" kern="1200" dirty="0">
                <a:solidFill>
                  <a:srgbClr val="FF0000"/>
                </a:solidFill>
                <a:effectLst/>
                <a:latin typeface="+mn-lt"/>
                <a:ea typeface="+mn-ea"/>
                <a:cs typeface="+mn-cs"/>
              </a:rPr>
              <a:t>ase "Digital Rights Ireland Ltd“</a:t>
            </a:r>
            <a:r>
              <a:rPr lang="en-US" b="0" i="1" u="none" dirty="0">
                <a:solidFill>
                  <a:srgbClr val="FF0000"/>
                </a:solidFill>
              </a:rPr>
              <a:t>). This</a:t>
            </a:r>
            <a:r>
              <a:rPr lang="en-US" b="0" i="1" u="none" baseline="0" dirty="0">
                <a:solidFill>
                  <a:srgbClr val="FF0000"/>
                </a:solidFill>
              </a:rPr>
              <a:t> situation provides a first overview of the importance of Article 15 of the Budapest Convention on conditions and safeguards, which will be considered in Part II</a:t>
            </a:r>
            <a:r>
              <a:rPr lang="en-US" b="0" i="1" u="none" dirty="0">
                <a:solidFill>
                  <a:srgbClr val="FF0000"/>
                </a:solidFill>
              </a:rPr>
              <a:t>. </a:t>
            </a:r>
          </a:p>
          <a:p>
            <a:pPr eaLnBrk="1" fontAlgn="auto" hangingPunct="1">
              <a:spcBef>
                <a:spcPts val="0"/>
              </a:spcBef>
              <a:spcAft>
                <a:spcPts val="0"/>
              </a:spcAft>
              <a:defRPr/>
            </a:pPr>
            <a:endParaRPr lang="en-GB" dirty="0"/>
          </a:p>
          <a:p>
            <a:pPr marL="0" marR="0" indent="0" algn="l" defTabSz="457200" rtl="0" eaLnBrk="1" fontAlgn="auto" latinLnBrk="0" hangingPunct="1">
              <a:lnSpc>
                <a:spcPct val="100000"/>
              </a:lnSpc>
              <a:spcBef>
                <a:spcPts val="0"/>
              </a:spcBef>
              <a:spcAft>
                <a:spcPts val="0"/>
              </a:spcAft>
              <a:buClrTx/>
              <a:buSzTx/>
              <a:buFontTx/>
              <a:buNone/>
              <a:tabLst/>
              <a:defRPr/>
            </a:pPr>
            <a:r>
              <a:rPr lang="en-GB" dirty="0"/>
              <a:t>The Budapest Convention </a:t>
            </a:r>
            <a:r>
              <a:rPr lang="en-GB" sz="1200" kern="1200" dirty="0">
                <a:solidFill>
                  <a:schemeClr val="tx1"/>
                </a:solidFill>
                <a:effectLst/>
                <a:latin typeface="+mn-lt"/>
                <a:ea typeface="+mn-ea"/>
                <a:cs typeface="+mn-cs"/>
              </a:rPr>
              <a:t>does not have a data retention provision. Articles 16 and 17 refer to specific data needed in a specific investigation or proceeding. The do not apply</a:t>
            </a:r>
            <a:r>
              <a:rPr lang="en-GB" sz="1200" kern="1200" baseline="0" dirty="0">
                <a:solidFill>
                  <a:schemeClr val="tx1"/>
                </a:solidFill>
                <a:effectLst/>
                <a:latin typeface="+mn-lt"/>
                <a:ea typeface="+mn-ea"/>
                <a:cs typeface="+mn-cs"/>
              </a:rPr>
              <a:t> to the real-time collection and retention of future traffic data or real-time access to content data.</a:t>
            </a:r>
            <a:r>
              <a:rPr lang="en-GB" sz="1200" kern="1200" dirty="0">
                <a:solidFill>
                  <a:schemeClr val="tx1"/>
                </a:solidFill>
                <a:effectLst/>
                <a:latin typeface="+mn-lt"/>
                <a:ea typeface="+mn-ea"/>
                <a:cs typeface="+mn-cs"/>
              </a:rPr>
              <a:t> These articles organise </a:t>
            </a:r>
            <a:r>
              <a:rPr lang="en-GB" dirty="0"/>
              <a:t>“expedited preservation” as an immediate provisional measure to keep evidence and give time to obtain judicial orders for the seizure or disclosure of the data. Article 16 relates to traffic data and content data. Article 17 relates more specifically to traffic data. </a:t>
            </a:r>
          </a:p>
          <a:p>
            <a:pPr marL="0" marR="0" indent="0" algn="l" defTabSz="457200" rtl="0" eaLnBrk="1" fontAlgn="auto" latinLnBrk="0" hangingPunct="1">
              <a:lnSpc>
                <a:spcPct val="100000"/>
              </a:lnSpc>
              <a:spcBef>
                <a:spcPts val="0"/>
              </a:spcBef>
              <a:spcAft>
                <a:spcPts val="0"/>
              </a:spcAft>
              <a:buClrTx/>
              <a:buSzTx/>
              <a:buFontTx/>
              <a:buNone/>
              <a:tabLst/>
              <a:defRPr/>
            </a:pPr>
            <a:endParaRPr lang="en-GB" dirty="0"/>
          </a:p>
          <a:p>
            <a:pPr marL="0" marR="0" indent="0" algn="l" defTabSz="457200" rtl="0" eaLnBrk="1" fontAlgn="auto" latinLnBrk="0" hangingPunct="1">
              <a:lnSpc>
                <a:spcPct val="100000"/>
              </a:lnSpc>
              <a:spcBef>
                <a:spcPts val="0"/>
              </a:spcBef>
              <a:spcAft>
                <a:spcPts val="0"/>
              </a:spcAft>
              <a:buClrTx/>
              <a:buSzTx/>
              <a:buFontTx/>
              <a:buNone/>
              <a:tabLst/>
              <a:defRPr/>
            </a:pPr>
            <a:r>
              <a:rPr lang="en-GB" dirty="0"/>
              <a:t>Notes</a:t>
            </a:r>
            <a:r>
              <a:rPr lang="en-GB" baseline="0" dirty="0"/>
              <a:t>: </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GB" baseline="0" dirty="0"/>
              <a:t>T</a:t>
            </a:r>
            <a:r>
              <a:rPr lang="en-GB" dirty="0"/>
              <a:t>he distinction</a:t>
            </a:r>
            <a:r>
              <a:rPr lang="en-GB" baseline="0" dirty="0"/>
              <a:t> between traffic data and content data is justified by the fact that content data are more sensitive;</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GB" baseline="0" dirty="0"/>
              <a:t>P</a:t>
            </a:r>
            <a:r>
              <a:rPr lang="en-GB" dirty="0"/>
              <a:t>arties of the Convention can go further than the minimum levels described here.</a:t>
            </a:r>
          </a:p>
        </p:txBody>
      </p:sp>
    </p:spTree>
    <p:extLst>
      <p:ext uri="{BB962C8B-B14F-4D97-AF65-F5344CB8AC3E}">
        <p14:creationId xmlns:p14="http://schemas.microsoft.com/office/powerpoint/2010/main" val="37054894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a screenshot of an interesting case of an individual breaching a preservation order issued in relation to digital evidence. The trainer should </a:t>
            </a:r>
            <a:r>
              <a:rPr lang="en-US" dirty="0" err="1"/>
              <a:t>emphasise</a:t>
            </a:r>
            <a:r>
              <a:rPr lang="en-US" dirty="0"/>
              <a:t> that the preservation order was issued in relation to a civil suit, and is not equivalent to the production order that would be issued under Article 16 of the Budapest Convention. However, the principle established in the case can be used to explain how the Budapest Convention only allows preservation in relation to specified computer data – and would not necessarily allow seeking preservation of indiscriminate amounts </a:t>
            </a:r>
            <a:r>
              <a:rPr lang="en-US"/>
              <a:t>of data. </a:t>
            </a:r>
            <a:endParaRPr lang="aa-ET"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16</a:t>
            </a:fld>
            <a:endParaRPr lang="en-US" altLang="en-US"/>
          </a:p>
        </p:txBody>
      </p:sp>
    </p:spTree>
    <p:extLst>
      <p:ext uri="{BB962C8B-B14F-4D97-AF65-F5344CB8AC3E}">
        <p14:creationId xmlns:p14="http://schemas.microsoft.com/office/powerpoint/2010/main" val="32564986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16 of the Budapest Convention with one element (“</a:t>
            </a:r>
            <a:r>
              <a:rPr lang="en-US" sz="1200" b="0" dirty="0">
                <a:solidFill>
                  <a:srgbClr val="FF0000"/>
                </a:solidFill>
                <a:latin typeface="+mj-lt"/>
              </a:rPr>
              <a:t>order or similarly obtain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In particular, this slide lists</a:t>
            </a:r>
            <a:r>
              <a:rPr lang="en-US" baseline="0" dirty="0"/>
              <a:t> the possible mediums through which the expedited preservation of stored computer data may be effected. The Budapest Convention is flexible and enables parties to specify in their domestic legislation the means through which the power to expeditiously preserve stored computer data is to be exercised.</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6441652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16 of the Budapest Convention with one element (“</a:t>
            </a:r>
            <a:r>
              <a:rPr lang="en-US" sz="1200" b="0" dirty="0">
                <a:solidFill>
                  <a:srgbClr val="FF0000"/>
                </a:solidFill>
                <a:latin typeface="+mj-lt"/>
              </a:rPr>
              <a:t>expeditious preservation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Expeditious preservation is one of the key procedural powers</a:t>
            </a:r>
            <a:r>
              <a:rPr lang="en-US" baseline="0" dirty="0"/>
              <a:t> in matters related to electronic evidence. Given the volatility of computer data and the ease with which it may be deleted, modified or altered, and given the fact that many service providers and persons do not retain for long periods of time computer data, it is necessary that there be a procedural power to ensure expeditious preservation.  The use of this power protects against deleting, altering, modifying or otherwise changing the condition or quality of computer data.</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11682525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16 of the Budapest Convention with one element (“</a:t>
            </a:r>
            <a:r>
              <a:rPr lang="en-US" sz="1200" b="0" dirty="0">
                <a:solidFill>
                  <a:srgbClr val="FF0000"/>
                </a:solidFill>
                <a:latin typeface="+mj-lt"/>
              </a:rPr>
              <a:t>specified computer data, including traffic data</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power to order or similarly</a:t>
            </a:r>
            <a:r>
              <a:rPr lang="en-US" baseline="0" dirty="0"/>
              <a:t> obtain </a:t>
            </a:r>
            <a:r>
              <a:rPr lang="en-US" dirty="0"/>
              <a:t>expeditious preservation of data is not equivalent to</a:t>
            </a:r>
            <a:r>
              <a:rPr lang="en-US" baseline="0" dirty="0"/>
              <a:t> the concept of data retention, and thus it is necessary that the competent authority that orders or similarly obtains expeditious preservation of stored computer data be allowed to do the same with respect to only specified data, and not generally impose an obligation for persons to retain unspecified or indiscriminate amounts of data.</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33736007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This session will be divided into 4 parts.</a:t>
            </a:r>
          </a:p>
          <a:p>
            <a:r>
              <a:rPr lang="en-GB" sz="1200" dirty="0" smtClean="0"/>
              <a:t>The first part of the session will look at the scope of the procedural provisions as provided under Article 14 of the Budapest Convention. </a:t>
            </a:r>
          </a:p>
          <a:p>
            <a:r>
              <a:rPr lang="en-GB" sz="1200" dirty="0" smtClean="0"/>
              <a:t>The second part of the session will look at the conditions and safeguards required in relation to the exercise of procedural powers as provided under Article 15 of the Budapest Convention. </a:t>
            </a:r>
          </a:p>
          <a:p>
            <a:r>
              <a:rPr lang="en-GB" sz="1200" dirty="0" smtClean="0"/>
              <a:t>The third part of the session will look at the procedural powers of expedited preservation of stored computer data and expedited preservation and partial disclosure of traffic data, as provided under Article 16 and 17 of the Budapest Convention.</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smtClean="0"/>
              <a:t>The fourth part of the session will look at the procedural power of production order under Article 18 of the Budapest Convention.</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2</a:t>
            </a:fld>
            <a:endParaRPr lang="en-GB"/>
          </a:p>
        </p:txBody>
      </p:sp>
    </p:spTree>
    <p:extLst>
      <p:ext uri="{BB962C8B-B14F-4D97-AF65-F5344CB8AC3E}">
        <p14:creationId xmlns:p14="http://schemas.microsoft.com/office/powerpoint/2010/main" val="30098164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16 of the Budapest Convention with one element (“</a:t>
            </a:r>
            <a:r>
              <a:rPr lang="en-US" sz="1200" b="0" dirty="0">
                <a:solidFill>
                  <a:srgbClr val="FF0000"/>
                </a:solidFill>
                <a:latin typeface="+mj-lt"/>
              </a:rPr>
              <a:t>stored by means of a computer system</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a:t>
            </a:r>
            <a:r>
              <a:rPr lang="en-US" baseline="0" dirty="0"/>
              <a:t> procedural power cannot be used to obligate any person to preserve data that does not already exist; or has not been stored by means of a computer system.  This again distinguishes from the obligation to retain data, which may apply to data that does not exist.</a:t>
            </a:r>
            <a:endParaRPr lang="en-US" dirty="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9014597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16 of the Budapest Convention with one element (“</a:t>
            </a:r>
            <a:r>
              <a:rPr lang="en-US" sz="1200" b="0" dirty="0">
                <a:solidFill>
                  <a:srgbClr val="FF0000"/>
                </a:solidFill>
                <a:latin typeface="+mj-lt"/>
              </a:rPr>
              <a:t>grounds to believe that the computer data is particularly vulnerable to loss or modification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In some jurisdictions, </a:t>
            </a:r>
            <a:r>
              <a:rPr lang="en-US" baseline="0" dirty="0"/>
              <a:t>law enforcement officials are required to satisfy competent authorities that the stored computer data with respect to which expeditious preservation is being sought is vulnerable to loss or modification. This includes both vulnerability to intended loss/modification of computer data, and unintended loss/modification as a result of insecure storage of computer data.</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20826079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16 of the Budapest Convention with one element (“</a:t>
            </a:r>
            <a:r>
              <a:rPr lang="en-US" sz="1200" b="0" dirty="0">
                <a:solidFill>
                  <a:srgbClr val="FF0000"/>
                </a:solidFill>
                <a:latin typeface="+mj-lt"/>
              </a:rPr>
              <a:t>possession or control</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GB" dirty="0"/>
              <a:t>The</a:t>
            </a:r>
            <a:r>
              <a:rPr lang="en-GB" baseline="0" dirty="0"/>
              <a:t> competent authority may only order a person to preserve stored computer data where such specified computer data is in either the possession or the control of such person. This slide distinguishes between possession (i.e. physical possession) and control (i.e. free control over the data, even if it may not be in their physical possession). </a:t>
            </a:r>
            <a:endParaRPr lang="en-GB"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39929079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16 of the Budapest Convention with one element (“</a:t>
            </a:r>
            <a:r>
              <a:rPr lang="en-US" sz="1200" b="0" dirty="0">
                <a:solidFill>
                  <a:srgbClr val="FF0000"/>
                </a:solidFill>
                <a:latin typeface="+mj-lt"/>
              </a:rPr>
              <a:t>period of time as long as necessary up to a maximum of ninety days…. to seek its disclosure… subsequently renewed</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pPr algn="just"/>
            <a:r>
              <a:rPr lang="en-US" dirty="0"/>
              <a:t>It is important to recognize</a:t>
            </a:r>
            <a:r>
              <a:rPr lang="en-US" baseline="0" dirty="0"/>
              <a:t> that preservation is a temporary power; and does not enable law enforcement officials to order persons to preserve data indefinitely. It is merely a temporary measure that aims not to frustrate exercise of other procedural powers, namely the production of computer data or search and seizure of computer data. The Budapest Convention requires that Parties provide a maximum period of 90 days for which preservation can be ordered, while the specific period for a particular case must be specified in the order for preservation.</a:t>
            </a:r>
            <a:endParaRPr lang="aa-ET" dirty="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18339910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16 of the Budapest Convention with one element (“</a:t>
            </a:r>
            <a:r>
              <a:rPr lang="en-US" sz="1200" b="0" dirty="0">
                <a:solidFill>
                  <a:srgbClr val="FF0000"/>
                </a:solidFill>
                <a:latin typeface="+mj-lt"/>
              </a:rPr>
              <a:t>keep confidential the undertaking</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r>
              <a:rPr lang="en-US" dirty="0"/>
              <a:t>It</a:t>
            </a:r>
            <a:r>
              <a:rPr lang="en-US" baseline="0" dirty="0"/>
              <a:t> is vital that the undertaking of preservation measures is kept confidential by the subject of the production order, or else the measure may be frustrated.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12743227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the map of a communication from which starts at Guadalajara in </a:t>
            </a:r>
            <a:r>
              <a:rPr lang="en-US" dirty="0" err="1"/>
              <a:t>Mexcio</a:t>
            </a:r>
            <a:r>
              <a:rPr lang="en-US" dirty="0"/>
              <a:t> and makes it way to Moscow, Russia. The image shows how a communication transfer through several countries and different service providers. An important part of an investigation involving electronic evidence is to identify all the service providers involved in the transmission of a communication without any delay. This is because many service providers do not retain data, so an investigation can be frustrated if such service provider are not identified so that the relevant data can be preserved.</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169395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17 of the Budapest Convention with one element (“</a:t>
            </a:r>
            <a:r>
              <a:rPr lang="en-US" sz="1200" b="0" dirty="0">
                <a:solidFill>
                  <a:srgbClr val="FF0000"/>
                </a:solidFill>
                <a:latin typeface="+mj-lt"/>
              </a:rPr>
              <a:t>regardless of whether one or more service providers were involved in the transmission of that communication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r>
              <a:rPr lang="en-US" baseline="0" dirty="0"/>
              <a:t>Given that there is usually more than one service provider involved in the chain of transmission of any communication, it is difficult for law enforcement agencies to identify each service provider involved in the chain of transmission to be able to exercise other powers (including production orders; search &amp; seizures) on each service provider. Thus Article 18 of the Budapest Convention provides legal mandate to competent authorities to seek partial disclosure of traffic data to enable identification of the service providers involved in the chain. </a:t>
            </a:r>
          </a:p>
          <a:p>
            <a:endParaRPr lang="en-US" baseline="0" dirty="0"/>
          </a:p>
          <a:p>
            <a:r>
              <a:rPr lang="en-US" baseline="0" dirty="0"/>
              <a:t>This slide also provides the various ways in which orders can be served on multiple service providers (e.g. separate orders as each subsequent service provider involved in the chain of transmission is identified; single order that is served sequentially on each subsequent service provider as it is identified; or a single order served on a single service provider that is obligated through the order to notify the next service provider involved in the chain of transmission).</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31515486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17 of the Budapest Convention with one element (“</a:t>
            </a:r>
            <a:r>
              <a:rPr lang="en-US" sz="1200" b="0" dirty="0">
                <a:solidFill>
                  <a:srgbClr val="FF0000"/>
                </a:solidFill>
                <a:latin typeface="+mj-lt"/>
              </a:rPr>
              <a:t>regardless of whether one or more service providers were involved in the transmission of that communication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It</a:t>
            </a:r>
            <a:r>
              <a:rPr lang="en-US" baseline="0" dirty="0"/>
              <a:t> is important that the subject of the order for partial disclosure of traffic data be mandated with disclosing sufficient traffic data to be able to identify other service providers involved in the transmission of the communication. In the absence of this power, it would be highly challenging to identify the different service providers involved and thus exercise the appropriate powers accordingly. </a:t>
            </a:r>
            <a:endParaRPr lang="en-US" dirty="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11917748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dirty="0" smtClean="0"/>
              <a:t>These final set of slides will explore the procedural power of production order as laid out in Article 18 of the Budapest Convention. </a:t>
            </a:r>
          </a:p>
          <a:p>
            <a:endParaRPr lang="en-GB" dirty="0" smtClean="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28</a:t>
            </a:fld>
            <a:endParaRPr lang="en-GB"/>
          </a:p>
        </p:txBody>
      </p:sp>
    </p:spTree>
    <p:extLst>
      <p:ext uri="{BB962C8B-B14F-4D97-AF65-F5344CB8AC3E}">
        <p14:creationId xmlns:p14="http://schemas.microsoft.com/office/powerpoint/2010/main" val="12176550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GB" dirty="0"/>
              <a:t>The provision of Article 18 is also very interesting. According to it, each Party must adopt legislative measures to empower its law enforcement authorities (LEA) with the possibility of giving “production orders”. This judicial order can be issued by law enforcement agencies to citizens and to Internet service providers, ordering them to provide the competent authorities with data stored in a computer system, under their responsibilities or provide subscribers data.</a:t>
            </a:r>
          </a:p>
          <a:p>
            <a:pPr eaLnBrk="1" fontAlgn="auto" hangingPunct="1">
              <a:spcBef>
                <a:spcPts val="0"/>
              </a:spcBef>
              <a:spcAft>
                <a:spcPts val="0"/>
              </a:spcAft>
              <a:defRPr/>
            </a:pPr>
            <a:r>
              <a:rPr lang="en-GB" dirty="0"/>
              <a:t> </a:t>
            </a:r>
          </a:p>
          <a:p>
            <a:pPr marL="0" marR="0" indent="0" algn="l" defTabSz="457200" rtl="0" eaLnBrk="1" fontAlgn="auto" latinLnBrk="0" hangingPunct="1">
              <a:lnSpc>
                <a:spcPct val="100000"/>
              </a:lnSpc>
              <a:spcBef>
                <a:spcPts val="0"/>
              </a:spcBef>
              <a:spcAft>
                <a:spcPts val="0"/>
              </a:spcAft>
              <a:buClrTx/>
              <a:buSzTx/>
              <a:buFontTx/>
              <a:buNone/>
              <a:tabLst/>
              <a:defRPr/>
            </a:pPr>
            <a:r>
              <a:rPr lang="en-GB" dirty="0"/>
              <a:t>According to the Convention, the production order must specify the nature and extent of the required data: it is very clear that the data required by the investigation must be previously determined, and that </a:t>
            </a:r>
            <a:r>
              <a:rPr lang="en-GB" i="1" dirty="0"/>
              <a:t>fishing expeditions</a:t>
            </a:r>
            <a:r>
              <a:rPr lang="en-GB" dirty="0"/>
              <a:t> are therefore prohibited. The purpose of this legal limit is to impose an important safeguard for the protection of human rights and liberties</a:t>
            </a:r>
            <a:r>
              <a:rPr lang="en-GB" baseline="0" dirty="0"/>
              <a:t> in the exercise </a:t>
            </a:r>
            <a:r>
              <a:rPr lang="en-GB" dirty="0"/>
              <a:t>of these investigative powers by law enforcement agents; it ensures that the search and </a:t>
            </a:r>
            <a:r>
              <a:rPr lang="en-GB" dirty="0" err="1"/>
              <a:t>seisure</a:t>
            </a:r>
            <a:r>
              <a:rPr lang="en-GB" dirty="0"/>
              <a:t> of information is restricted to information directly related to a case under investigation. This limitation is even more important than similar limitations that</a:t>
            </a:r>
            <a:r>
              <a:rPr lang="en-GB" baseline="0" dirty="0"/>
              <a:t> frame search and seizure in the real world, where these operations have most of the time a limited practical scope. </a:t>
            </a:r>
            <a:r>
              <a:rPr lang="en-GB" dirty="0"/>
              <a:t>In the digital world, if the rule was the complete permission of access to the whole information that comes with a piece of hardware, it would be permitted to access all kinds of information stored on that computer, often unrelated to the crime under investigation and (e.g. in the case of email communication) involving also third parties. </a:t>
            </a:r>
          </a:p>
          <a:p>
            <a:pPr eaLnBrk="1" fontAlgn="auto" hangingPunct="1">
              <a:spcBef>
                <a:spcPts val="0"/>
              </a:spcBef>
              <a:spcAft>
                <a:spcPts val="0"/>
              </a:spcAft>
              <a:defRPr/>
            </a:pPr>
            <a:endParaRPr lang="en-GB" dirty="0"/>
          </a:p>
          <a:p>
            <a:pPr eaLnBrk="1" fontAlgn="auto" hangingPunct="1">
              <a:spcBef>
                <a:spcPts val="0"/>
              </a:spcBef>
              <a:spcAft>
                <a:spcPts val="0"/>
              </a:spcAft>
              <a:defRPr/>
            </a:pPr>
            <a:r>
              <a:rPr lang="en-GB" dirty="0"/>
              <a:t>As it was already mentioned, Article 16 can create the obligation, to a service provider, to preserve computer data. The disclosure of traffic data to law enforcement agencies is organised by Article 17, just allows disclosure of traffic data. The possibility to disclose to LEA </a:t>
            </a:r>
            <a:r>
              <a:rPr lang="en-US" dirty="0"/>
              <a:t>any other type of information stored in a digital medium is </a:t>
            </a:r>
            <a:r>
              <a:rPr lang="en-US" dirty="0" err="1"/>
              <a:t>organised</a:t>
            </a:r>
            <a:r>
              <a:rPr lang="en-US" dirty="0"/>
              <a:t> by Article 18,</a:t>
            </a:r>
            <a:r>
              <a:rPr lang="en-US" baseline="0" dirty="0"/>
              <a:t> </a:t>
            </a:r>
            <a:r>
              <a:rPr lang="en-US" dirty="0"/>
              <a:t>pursuant or not a preservation order issued on the basis of Article 16.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650862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t>The aim of the session is to provide the participants with a comprehensive understanding of Article 14 – 18 of the Budapest Convention. </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a:t>
            </a:fld>
            <a:endParaRPr lang="en-GB"/>
          </a:p>
        </p:txBody>
      </p:sp>
    </p:spTree>
    <p:extLst>
      <p:ext uri="{BB962C8B-B14F-4D97-AF65-F5344CB8AC3E}">
        <p14:creationId xmlns:p14="http://schemas.microsoft.com/office/powerpoint/2010/main" val="1703104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dirty="0"/>
              <a:t>The slide shows a screenshot of a news article describing how the top Belgian court ruled that the technology company Yahoo! was subject to local production order. This power was used to seek the production of basic subscriber information from Skype. Skype had refused to comply with the production order suggesting that the request should be made through mutual legal assistance channels. The trainer can use this as an example of how subscriber information can be sought under Article 18.1.b of the Budapest Convention under this Belgian precedent.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3266075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18 of the Budapest Convention with one element (“</a:t>
            </a:r>
            <a:r>
              <a:rPr lang="en-US" sz="1200" b="0" dirty="0">
                <a:solidFill>
                  <a:srgbClr val="FF0000"/>
                </a:solidFill>
                <a:latin typeface="+mj-lt"/>
              </a:rPr>
              <a:t>person in its territory</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Article</a:t>
            </a:r>
            <a:r>
              <a:rPr lang="en-US" baseline="0" dirty="0"/>
              <a:t> 18,1,a applies to persons in the territory of the Party. Thus while it does not require that the computer data that is the subject of a production order be located in the territory, the person to whom the order is made is required to be physically present in the territory. The term person is broad and it includes both natural persons and legal persons, including service providers.</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164516489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18 of the Budapest Convention with one element (“</a:t>
            </a:r>
            <a:r>
              <a:rPr lang="en-US" sz="1200" b="0" dirty="0">
                <a:solidFill>
                  <a:srgbClr val="FF0000"/>
                </a:solidFill>
                <a:latin typeface="+mj-lt"/>
              </a:rPr>
              <a:t>specified computer data</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a:t>It is necessary that the competent authority that orders production of computer data be allowed to do the same with respect to only specified data, and not generally request large volumes of data indiscriminately. Thus a production order to a person to produce all data stored in their computer system would not be allowed under Article 18.</a:t>
            </a:r>
            <a:endParaRPr lang="en-US" dirty="0"/>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33961378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18 of the Budapest Convention with one element (“</a:t>
            </a:r>
            <a:r>
              <a:rPr lang="en-US" sz="1200" b="0" dirty="0">
                <a:solidFill>
                  <a:srgbClr val="FF0000"/>
                </a:solidFill>
                <a:latin typeface="+mj-lt"/>
              </a:rPr>
              <a:t>possession or control</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en-GB" dirty="0"/>
              <a:t>The</a:t>
            </a:r>
            <a:r>
              <a:rPr lang="en-GB" baseline="0" dirty="0"/>
              <a:t> competent authority may only order a person to produce computer data where such specified computer data is in either the possession or the control of such person. This slide distinguishes between possession (i.e. physical possession) and control (i.e. free control over the data, even if it may not be in their physical possession). </a:t>
            </a:r>
            <a:endParaRPr lang="aa-ET" dirty="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132328148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18 of the Budapest Convention with one element (“</a:t>
            </a:r>
            <a:r>
              <a:rPr lang="en-US" sz="1200" b="0" dirty="0">
                <a:solidFill>
                  <a:srgbClr val="FF0000"/>
                </a:solidFill>
                <a:latin typeface="+mj-lt"/>
              </a:rPr>
              <a:t>stored in a computer system or a computer data storage medium</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Production</a:t>
            </a:r>
            <a:r>
              <a:rPr lang="en-US" baseline="0" dirty="0"/>
              <a:t> orders can only be made with respect to existing data that is either in a computer system or a computer-data storage medium. It cannot be used to order a person to retain data; or to produce data that will come into existence at a future date.</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263017069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18 of the Budapest Convention with one element (“</a:t>
            </a:r>
            <a:r>
              <a:rPr lang="en-US" sz="1200" b="0" dirty="0">
                <a:solidFill>
                  <a:srgbClr val="FF0000"/>
                </a:solidFill>
                <a:latin typeface="+mj-lt"/>
              </a:rPr>
              <a:t>offering its services in the territory</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en-US" dirty="0"/>
              <a:t>Article 18,1,b</a:t>
            </a:r>
            <a:r>
              <a:rPr lang="en-US" baseline="0" dirty="0"/>
              <a:t> has a more limited scope as compared to Article 18,1,a, in the sense that it applies only to service providers; and thus does not apply to any natural or legal persons that do not fall under the definition of service providers.</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1200" kern="1200" baseline="0" dirty="0">
                <a:solidFill>
                  <a:schemeClr val="tx1"/>
                </a:solidFill>
                <a:effectLst/>
                <a:latin typeface="+mn-lt"/>
                <a:ea typeface="+mn-ea"/>
                <a:cs typeface="+mn-cs"/>
              </a:rPr>
              <a:t>However, it is not limited in terms of physical location of the service provider, and applies so long as the service provider is offering services in the territory of the Party.</a:t>
            </a:r>
            <a:endParaRPr lang="en-US" sz="1200" kern="1200" dirty="0">
              <a:solidFill>
                <a:schemeClr val="tx1"/>
              </a:solidFill>
              <a:effectLst/>
              <a:latin typeface="+mn-lt"/>
              <a:ea typeface="+mn-ea"/>
              <a:cs typeface="+mn-cs"/>
            </a:endParaRPr>
          </a:p>
          <a:p>
            <a:endParaRPr lang="en-US" dirty="0"/>
          </a:p>
          <a:p>
            <a:r>
              <a:rPr lang="en-US" dirty="0"/>
              <a:t>The</a:t>
            </a:r>
            <a:r>
              <a:rPr lang="en-US" baseline="0" dirty="0"/>
              <a:t> slide lists some of the determining factors to be taken into account when gauging whether a service provider is offering services in a particular territory.</a:t>
            </a:r>
          </a:p>
          <a:p>
            <a:endParaRPr lang="en-US" baseline="0" dirty="0"/>
          </a:p>
          <a:p>
            <a:r>
              <a:rPr lang="en-US" baseline="0" dirty="0"/>
              <a:t>The trainer can then refer to the Guidance Note on Article 18 (see next slide)</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79759856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This slide shows a screenshot of the Guidance Note on Article 18, which elaborates how the power under Article 18.1.b can be used to seek the production of subscriber information from service providers that do not have a legal presence in a particular country.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275957981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18 of the Budapest Convention with one element (“</a:t>
            </a:r>
            <a:r>
              <a:rPr lang="en-US" sz="1200" b="0" dirty="0">
                <a:solidFill>
                  <a:srgbClr val="FF0000"/>
                </a:solidFill>
                <a:latin typeface="+mj-lt"/>
              </a:rPr>
              <a:t>submit subscriber information”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a:t>
            </a:r>
            <a:r>
              <a:rPr lang="en-US" baseline="0" dirty="0"/>
              <a:t> provides an explanation of the definition of subscriber information under Article 18 of the Budapest Convention. It is important to note that subscriber information may not necessarily be in the form of computer data; and thus includes physical records held by service providers in relation to their subscribers. </a:t>
            </a:r>
            <a:endParaRPr lang="en-US" dirty="0"/>
          </a:p>
          <a:p>
            <a:endParaRPr lang="en-US"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1837038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18 of the Budapest Convention with one element (“</a:t>
            </a:r>
            <a:r>
              <a:rPr lang="en-US" sz="1200" b="0" dirty="0">
                <a:solidFill>
                  <a:srgbClr val="FF0000"/>
                </a:solidFill>
                <a:latin typeface="+mj-lt"/>
              </a:rPr>
              <a:t>relating to such services”</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limits the</a:t>
            </a:r>
            <a:r>
              <a:rPr lang="en-US" baseline="0" dirty="0"/>
              <a:t> scope of subscriber information that may the subject of a production order to such subscriber information that is related to the services being offered by a service provider in the territory.</a:t>
            </a:r>
            <a:endParaRPr lang="en-US" dirty="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189195548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18 of the Budapest Convention with one element (“</a:t>
            </a:r>
            <a:r>
              <a:rPr lang="en-US" sz="1200" b="0" dirty="0">
                <a:solidFill>
                  <a:srgbClr val="FF0000"/>
                </a:solidFill>
                <a:latin typeface="+mj-lt"/>
              </a:rPr>
              <a:t>service provider’s possession or control”</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aa-ET" dirty="0"/>
          </a:p>
          <a:p>
            <a:pPr marL="0" marR="0" indent="0" algn="l" defTabSz="457200" rtl="0" eaLnBrk="0" fontAlgn="base" latinLnBrk="0" hangingPunct="0">
              <a:lnSpc>
                <a:spcPct val="100000"/>
              </a:lnSpc>
              <a:spcBef>
                <a:spcPct val="30000"/>
              </a:spcBef>
              <a:spcAft>
                <a:spcPct val="0"/>
              </a:spcAft>
              <a:buClrTx/>
              <a:buSzTx/>
              <a:buFontTx/>
              <a:buNone/>
              <a:tabLst/>
              <a:defRPr/>
            </a:pPr>
            <a:r>
              <a:rPr lang="en-GB" dirty="0"/>
              <a:t>The</a:t>
            </a:r>
            <a:r>
              <a:rPr lang="en-GB" baseline="0" dirty="0"/>
              <a:t> competent authority may only order a service provider to produce subscriber information where such subscriber information is in either the possession or the control of such service provider. This slide distinguishes between possession (i.e. physical possession) and control (i.e. free control over the information, even if it may not be in their physical possession).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33642363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smtClean="0"/>
              <a:t>This slide outlines the objectives of this session. It underscores what participants should expect to learn from the slides. The participants can be informed that this slide will be revisited at the end of the session to assess whether the objectives were met. </a:t>
            </a:r>
          </a:p>
          <a:p>
            <a:endParaRPr lang="en-GB" sz="1200" dirty="0" smtClean="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4</a:t>
            </a:fld>
            <a:endParaRPr lang="en-GB"/>
          </a:p>
        </p:txBody>
      </p:sp>
    </p:spTree>
    <p:extLst>
      <p:ext uri="{BB962C8B-B14F-4D97-AF65-F5344CB8AC3E}">
        <p14:creationId xmlns:p14="http://schemas.microsoft.com/office/powerpoint/2010/main" val="33050465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xmlns=""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3600" dirty="0"/>
              <a:t>This slide repeats the objectives of this session. The trainer can run through these objectives to ensure that these aspects have been covered in this module. </a:t>
            </a:r>
          </a:p>
        </p:txBody>
      </p:sp>
    </p:spTree>
    <p:extLst>
      <p:ext uri="{BB962C8B-B14F-4D97-AF65-F5344CB8AC3E}">
        <p14:creationId xmlns:p14="http://schemas.microsoft.com/office/powerpoint/2010/main" val="6700888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These first set of slides will explore the scope of the procedural provisions under Chapter II Section 2 of the Budapest Convention, as laid out in Article 14 of the Budapest Convention.</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5</a:t>
            </a:fld>
            <a:endParaRPr lang="en-GB"/>
          </a:p>
        </p:txBody>
      </p:sp>
    </p:spTree>
    <p:extLst>
      <p:ext uri="{BB962C8B-B14F-4D97-AF65-F5344CB8AC3E}">
        <p14:creationId xmlns:p14="http://schemas.microsoft.com/office/powerpoint/2010/main" val="1577610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the left side, thi</a:t>
            </a:r>
            <a:r>
              <a:rPr lang="en-US" b="0" dirty="0" smtClean="0"/>
              <a:t>s slide shows the text of Article 14 of the Budapest Convention with one element (“</a:t>
            </a:r>
            <a:r>
              <a:rPr lang="en-US" sz="1200" b="0" kern="1200" dirty="0" smtClean="0">
                <a:solidFill>
                  <a:srgbClr val="FF0000"/>
                </a:solidFill>
                <a:latin typeface="+mn-lt"/>
                <a:ea typeface="+mn-ea"/>
                <a:cs typeface="+mn-cs"/>
              </a:rPr>
              <a:t>establish the powers and procedures….specific criminal proceedings</a:t>
            </a:r>
            <a:r>
              <a:rPr lang="en-US" dirty="0" smtClean="0"/>
              <a:t>”) highlighted.</a:t>
            </a:r>
          </a:p>
          <a:p>
            <a:endParaRPr lang="en-US"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smtClean="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smtClean="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altLang="sr-Latn-RS" dirty="0" smtClean="0">
                <a:ea typeface="ＭＳ Ｐゴシック" panose="020B0600070205080204" pitchFamily="34" charset="-128"/>
              </a:rPr>
              <a:t>The purpose of this element is to clarify that the procedural powers outlined in Chapter II Section 2 of the Budapest Convention may only be exercised in relation to specific criminal investigations or proceedings. The provisions of the Budapest Convention do not mandate legislative measures for other purposes, such as general intelligence gathering. </a:t>
            </a:r>
          </a:p>
          <a:p>
            <a:endParaRPr lang="en-GB" altLang="sr-Latn-RS" dirty="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36292991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the left side, thi</a:t>
            </a:r>
            <a:r>
              <a:rPr lang="en-US" b="0" dirty="0" smtClean="0"/>
              <a:t>s slide shows the text of Article 14 of the Budapest Convention with one element (“</a:t>
            </a:r>
            <a:r>
              <a:rPr lang="en-US" sz="1200" b="0" kern="1200" dirty="0" smtClean="0">
                <a:solidFill>
                  <a:srgbClr val="FF0000"/>
                </a:solidFill>
                <a:latin typeface="+mn-lt"/>
                <a:ea typeface="+mn-ea"/>
                <a:cs typeface="+mn-cs"/>
              </a:rPr>
              <a:t>criminal offences established in accordance with…Convention, other criminal offences… computer system, … evidence … electronic form… criminal offence</a:t>
            </a:r>
            <a:r>
              <a:rPr lang="en-US" dirty="0" smtClean="0"/>
              <a:t>”) highlighted.</a:t>
            </a:r>
          </a:p>
          <a:p>
            <a:endParaRPr lang="en-US"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smtClean="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smtClean="0">
              <a:ea typeface="ＭＳ Ｐゴシック" panose="020B0600070205080204" pitchFamily="34" charset="-128"/>
            </a:endParaRPr>
          </a:p>
          <a:p>
            <a:pPr eaLnBrk="1" hangingPunct="1">
              <a:spcBef>
                <a:spcPct val="0"/>
              </a:spcBef>
            </a:pPr>
            <a:r>
              <a:rPr lang="en-GB" altLang="sr-Latn-RS" dirty="0" smtClean="0">
                <a:ea typeface="ＭＳ Ｐゴシック" panose="020B0600070205080204" pitchFamily="34" charset="-128"/>
              </a:rPr>
              <a:t>This provision outlines one of the key aspects that make the Budapest Convention such a valuable proposition. </a:t>
            </a:r>
            <a:r>
              <a:rPr lang="en-GB" dirty="0" smtClean="0"/>
              <a:t>According to Article 14, the Budapest Convention will be applicable, obviously, when the crime under investigation is one of the offences listed in the Budapest Convention. However, it also includes two extremely far reaching and valuable extensions: </a:t>
            </a:r>
          </a:p>
          <a:p>
            <a:pPr marL="171450" indent="-171450" eaLnBrk="1" hangingPunct="1">
              <a:spcBef>
                <a:spcPct val="0"/>
              </a:spcBef>
              <a:buFontTx/>
              <a:buChar char="-"/>
            </a:pPr>
            <a:r>
              <a:rPr lang="en-GB" dirty="0" smtClean="0"/>
              <a:t>First, procedural rules can be used in the investigation of any crime if it was committed by the means of a computer system; </a:t>
            </a:r>
          </a:p>
          <a:p>
            <a:pPr marL="171450" indent="-171450" eaLnBrk="1" hangingPunct="1">
              <a:spcBef>
                <a:spcPct val="0"/>
              </a:spcBef>
              <a:buFontTx/>
              <a:buChar char="-"/>
            </a:pPr>
            <a:r>
              <a:rPr lang="en-GB" dirty="0" smtClean="0"/>
              <a:t>Second, the rules can also be applicable to the gathering of evidence in any investigation if the evidence, in the case, is stored in any kind of digital record: this means that every crime potentially falls under the procedural rules of the Budapest Convention.</a:t>
            </a:r>
          </a:p>
          <a:p>
            <a:pPr marL="171450" indent="-171450" eaLnBrk="1" hangingPunct="1">
              <a:spcBef>
                <a:spcPct val="0"/>
              </a:spcBef>
              <a:buFontTx/>
              <a:buChar char="-"/>
            </a:pPr>
            <a:endParaRPr lang="en-GB" dirty="0" smtClean="0"/>
          </a:p>
          <a:p>
            <a:pPr marL="0" indent="0" eaLnBrk="1" hangingPunct="1">
              <a:spcBef>
                <a:spcPct val="0"/>
              </a:spcBef>
              <a:buFontTx/>
              <a:buNone/>
            </a:pPr>
            <a:r>
              <a:rPr lang="en-GB" dirty="0" smtClean="0"/>
              <a:t>The trainer should emphasise that the Budapest Convention is therefore not only a cybercrime convention but a cybercrime and ELECTRONIC EVIDENCE convention. </a:t>
            </a:r>
          </a:p>
          <a:p>
            <a:pPr eaLnBrk="1" hangingPunct="1">
              <a:spcBef>
                <a:spcPct val="0"/>
              </a:spcBef>
            </a:pPr>
            <a:endParaRPr lang="en-GB" dirty="0" smtClean="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altLang="sr-Latn-RS" dirty="0" smtClean="0">
              <a:ea typeface="ＭＳ Ｐゴシック" panose="020B0600070205080204" pitchFamily="34" charset="-128"/>
            </a:endParaRPr>
          </a:p>
          <a:p>
            <a:endParaRPr lang="aa-ET" dirty="0" smtClean="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5024760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dirty="0" smtClean="0"/>
              <a:t>These set of slides will explore the conditions and safeguards mandated by the Budapest Convention in relation to the exercise of procedural powers, as laid out in Article 15 of the Budapest Convention.</a:t>
            </a:r>
          </a:p>
          <a:p>
            <a:endParaRPr lang="en-GB" dirty="0" smtClean="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8</a:t>
            </a:fld>
            <a:endParaRPr lang="en-GB"/>
          </a:p>
        </p:txBody>
      </p:sp>
    </p:spTree>
    <p:extLst>
      <p:ext uri="{BB962C8B-B14F-4D97-AF65-F5344CB8AC3E}">
        <p14:creationId xmlns:p14="http://schemas.microsoft.com/office/powerpoint/2010/main" val="17946933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the left side, thi</a:t>
            </a:r>
            <a:r>
              <a:rPr lang="en-US" b="0" dirty="0" smtClean="0"/>
              <a:t>s slide shows the text of Article 15 of the Budapest Convention with one element (“</a:t>
            </a:r>
            <a:r>
              <a:rPr lang="en-US" sz="1200" b="0" kern="1200" dirty="0" smtClean="0">
                <a:solidFill>
                  <a:srgbClr val="FF0000"/>
                </a:solidFill>
                <a:latin typeface="+mn-lt"/>
                <a:ea typeface="+mn-ea"/>
                <a:cs typeface="+mn-cs"/>
              </a:rPr>
              <a:t>safeguards provided under its domestic law….. adequate protection of human rights and liberties…. applicable human rights instruments</a:t>
            </a:r>
            <a:r>
              <a:rPr lang="en-US" dirty="0" smtClean="0"/>
              <a:t>”) highlighted.</a:t>
            </a:r>
          </a:p>
          <a:p>
            <a:endParaRPr lang="en-US"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smtClean="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smtClean="0">
              <a:ea typeface="ＭＳ Ｐゴシック" panose="020B0600070205080204" pitchFamily="34" charset="-128"/>
            </a:endParaRPr>
          </a:p>
          <a:p>
            <a:pPr algn="just" eaLnBrk="1" hangingPunct="1">
              <a:spcBef>
                <a:spcPct val="0"/>
              </a:spcBef>
            </a:pPr>
            <a:r>
              <a:rPr lang="en-GB" b="0" i="0" baseline="0" dirty="0" smtClean="0"/>
              <a:t>The protection of human rights is an iterative process which must be ensured taking into account all precise circumstances. For this reason the determination of appropriate safeguards should be done at each step of the life of a procedural rule: </a:t>
            </a:r>
            <a:r>
              <a:rPr lang="en-GB" b="0" i="1" baseline="0" dirty="0" smtClean="0"/>
              <a:t>its establishment </a:t>
            </a:r>
            <a:r>
              <a:rPr lang="en-GB" b="0" i="0" baseline="0" dirty="0" smtClean="0"/>
              <a:t>(i.e. its incorporation into the domestic law), </a:t>
            </a:r>
            <a:r>
              <a:rPr lang="en-GB" b="0" i="1" baseline="0" dirty="0" smtClean="0">
                <a:solidFill>
                  <a:srgbClr val="FF0000"/>
                </a:solidFill>
              </a:rPr>
              <a:t>its implementation (i.e. the internal organisation in order to enable the power or procedure to take place) and afterward its application (i.e. its concrete application in a given particular case)</a:t>
            </a:r>
            <a:r>
              <a:rPr lang="en-GB" b="0" i="0" baseline="0" dirty="0" smtClean="0"/>
              <a:t>. Anticipation is moreover a particular important action that enables the preservation of Human Rights “by design” – where appropriate – which means basically that, if a safeguard has been designed to be included in a given procedure at the time this procedure has been defined, this safeguard will be totally compatible with the application of  that procedure, which will enable both to save efforts in applying the safeguard and to ensure the correct application of the safeguard for the benefit of fundamental rights protection.</a:t>
            </a:r>
          </a:p>
          <a:p>
            <a:pPr algn="just" eaLnBrk="1" hangingPunct="1">
              <a:spcBef>
                <a:spcPct val="0"/>
              </a:spcBef>
            </a:pPr>
            <a:r>
              <a:rPr lang="en-GB" i="0" baseline="0" dirty="0" smtClean="0"/>
              <a:t>	</a:t>
            </a:r>
          </a:p>
          <a:p>
            <a:pPr algn="just" eaLnBrk="1" hangingPunct="1">
              <a:spcBef>
                <a:spcPct val="0"/>
              </a:spcBef>
            </a:pPr>
            <a:r>
              <a:rPr lang="en-GB" b="0" i="0" baseline="0" dirty="0" smtClean="0"/>
              <a:t>The other aspect of the highlighted element is the principle of legal basis. Safeguards must be provided for by domestic law, which enables both their effectiveness and public knowledge (thanks to which citizen will be able to know their rights and obligations). However, the notion “Domestic law” is here understood in its substantive sense, and refers to legislative acts but also to constitutional rules and other legal sources such as constant jurisprudence (source: explanatory report to the Convention on Cybercrime, which corresponds to the position of the Council of Europe’s </a:t>
            </a:r>
            <a:r>
              <a:rPr lang="en-GB" i="0" baseline="0" dirty="0" smtClean="0"/>
              <a:t>European Court of Human Rights - ECHR).</a:t>
            </a:r>
          </a:p>
          <a:p>
            <a:endParaRPr lang="en-GB" i="0"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794326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390097691"/>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561174802"/>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886635286"/>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 xmlns:a16="http://schemas.microsoft.com/office/drawing/2014/main"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 xmlns:a16="http://schemas.microsoft.com/office/drawing/2014/main"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 xmlns:a16="http://schemas.microsoft.com/office/drawing/2014/main"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 xmlns:a16="http://schemas.microsoft.com/office/drawing/2014/main"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29598440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3668140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56989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8610224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 xmlns:a16="http://schemas.microsoft.com/office/drawing/2014/main"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 xmlns:a16="http://schemas.microsoft.com/office/drawing/2014/main"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67875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 xmlns:a16="http://schemas.microsoft.com/office/drawing/2014/main"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 xmlns:a16="http://schemas.microsoft.com/office/drawing/2014/main"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 xmlns:a16="http://schemas.microsoft.com/office/drawing/2014/main"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 xmlns:a16="http://schemas.microsoft.com/office/drawing/2014/main"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 xmlns:a16="http://schemas.microsoft.com/office/drawing/2014/main"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 xmlns:a16="http://schemas.microsoft.com/office/drawing/2014/main"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 xmlns:a16="http://schemas.microsoft.com/office/drawing/2014/main"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 xmlns:a16="http://schemas.microsoft.com/office/drawing/2014/main"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3315512933"/>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 xmlns:a16="http://schemas.microsoft.com/office/drawing/2014/main"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 xmlns:a16="http://schemas.microsoft.com/office/drawing/2014/main"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 xmlns:a16="http://schemas.microsoft.com/office/drawing/2014/main"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10/16/2020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4115193528"/>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10/16/2020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96640143"/>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10/16/2020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334251083"/>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10/16/2020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739888814"/>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10/16/2020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139618960"/>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10/16/2020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966221551"/>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10/16/2020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97873902"/>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10/16/2020</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C04F3A-82BD-4011-AADB-1F79FD7DF4BC}" type="slidenum">
              <a:rPr lang="en-GB" smtClean="0"/>
              <a:pPr/>
              <a:t>‹#›</a:t>
            </a:fld>
            <a:endParaRPr lang="en-GB" dirty="0"/>
          </a:p>
        </p:txBody>
      </p:sp>
      <p:sp>
        <p:nvSpPr>
          <p:cNvPr id="7" name="Rectangle 6">
            <a:extLst>
              <a:ext uri="{FF2B5EF4-FFF2-40B4-BE49-F238E27FC236}">
                <a16:creationId xmlns="" xmlns:a16="http://schemas.microsoft.com/office/drawing/2014/main"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 xmlns:a16="http://schemas.microsoft.com/office/drawing/2014/main" id="{4840FB52-8F74-4C62-BC14-146E37352582}"/>
              </a:ext>
            </a:extLst>
          </p:cNvPr>
          <p:cNvPicPr>
            <a:picLocks noChangeAspect="1" noChangeArrowheads="1"/>
          </p:cNvPicPr>
          <p:nvPr userDrawn="1"/>
        </p:nvPicPr>
        <p:blipFill>
          <a:blip r:embed="rId23">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 xmlns:a16="http://schemas.microsoft.com/office/drawing/2014/main"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Rectangle 11">
            <a:extLst>
              <a:ext uri="{FF2B5EF4-FFF2-40B4-BE49-F238E27FC236}">
                <a16:creationId xmlns="" xmlns:a16="http://schemas.microsoft.com/office/drawing/2014/main" id="{C0713AAC-84AF-4971-8FCB-8CABFE853DD0}"/>
              </a:ext>
            </a:extLst>
          </p:cNvPr>
          <p:cNvSpPr>
            <a:spLocks noChangeArrowheads="1"/>
          </p:cNvSpPr>
          <p:nvPr userDrawn="1"/>
        </p:nvSpPr>
        <p:spPr bwMode="auto">
          <a:xfrm>
            <a:off x="-60382" y="6596936"/>
            <a:ext cx="321765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000" b="0" i="0" baseline="0" dirty="0">
                <a:solidFill>
                  <a:srgbClr val="FFFFFF"/>
                </a:solidFill>
                <a:latin typeface="Calibri" panose="020F0502020204030204" pitchFamily="34" charset="0"/>
              </a:rPr>
              <a:t>www.coe.int/cybercrime			</a:t>
            </a:r>
          </a:p>
        </p:txBody>
      </p:sp>
    </p:spTree>
    <p:extLst>
      <p:ext uri="{BB962C8B-B14F-4D97-AF65-F5344CB8AC3E}">
        <p14:creationId xmlns:p14="http://schemas.microsoft.com/office/powerpoint/2010/main" val="83504594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72" r:id="rId17"/>
    <p:sldLayoutId id="2147483664" r:id="rId18"/>
    <p:sldLayoutId id="2147483665" r:id="rId19"/>
    <p:sldLayoutId id="2147483666" r:id="rId20"/>
    <p:sldLayoutId id="2147483671" r:id="rId2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9">
            <a:extLst>
              <a:ext uri="{FF2B5EF4-FFF2-40B4-BE49-F238E27FC236}">
                <a16:creationId xmlns="" xmlns:a16="http://schemas.microsoft.com/office/drawing/2014/main" id="{DBB67D73-B6F5-4B2A-AAA2-032087A05B37}"/>
              </a:ext>
            </a:extLst>
          </p:cNvPr>
          <p:cNvSpPr>
            <a:spLocks noGrp="1"/>
          </p:cNvSpPr>
          <p:nvPr>
            <p:ph sz="quarter" idx="11"/>
          </p:nvPr>
        </p:nvSpPr>
        <p:spPr>
          <a:xfrm>
            <a:off x="448274" y="1251039"/>
            <a:ext cx="8074025" cy="724409"/>
          </a:xfrm>
        </p:spPr>
        <p:txBody>
          <a:bodyPr>
            <a:normAutofit/>
          </a:bodyPr>
          <a:lstStyle/>
          <a:p>
            <a:pPr lvl="0" fontAlgn="base">
              <a:lnSpc>
                <a:spcPct val="100000"/>
              </a:lnSpc>
              <a:spcBef>
                <a:spcPct val="0"/>
              </a:spcBef>
              <a:spcAft>
                <a:spcPct val="0"/>
              </a:spcAft>
            </a:pPr>
            <a:r>
              <a:rPr lang="en-US" altLang="en-US" sz="1400" dirty="0">
                <a:solidFill>
                  <a:prstClr val="black"/>
                </a:solidFill>
                <a:latin typeface="Verdana" panose="020B0604030504040204" pitchFamily="34" charset="0"/>
                <a:ea typeface="MS PGothic" panose="020B0600070205080204" pitchFamily="34" charset="-128"/>
              </a:rPr>
              <a:t>Introductory Judicial Training Course on Cybercrime and Electronic Evidence</a:t>
            </a:r>
            <a:endParaRPr lang="en-GB" altLang="en-US" sz="1400" b="0" i="1" dirty="0">
              <a:solidFill>
                <a:prstClr val="black"/>
              </a:solidFill>
              <a:latin typeface="Verdana" panose="020B0604030504040204" pitchFamily="34" charset="0"/>
              <a:ea typeface="MS PGothic" panose="020B0600070205080204" pitchFamily="34" charset="-128"/>
            </a:endParaRPr>
          </a:p>
          <a:p>
            <a:endParaRPr lang="en-GB" dirty="0"/>
          </a:p>
        </p:txBody>
      </p:sp>
      <p:sp>
        <p:nvSpPr>
          <p:cNvPr id="31" name="Text Placeholder 30">
            <a:extLst>
              <a:ext uri="{FF2B5EF4-FFF2-40B4-BE49-F238E27FC236}">
                <a16:creationId xmlns="" xmlns:a16="http://schemas.microsoft.com/office/drawing/2014/main" id="{A3637711-684D-4890-8B1A-C347F5BBB59D}"/>
              </a:ext>
            </a:extLst>
          </p:cNvPr>
          <p:cNvSpPr>
            <a:spLocks noGrp="1"/>
          </p:cNvSpPr>
          <p:nvPr>
            <p:ph type="body" sz="quarter" idx="12"/>
          </p:nvPr>
        </p:nvSpPr>
        <p:spPr/>
        <p:txBody>
          <a:bodyPr>
            <a:normAutofit lnSpcReduction="10000"/>
          </a:bodyPr>
          <a:lstStyle/>
          <a:p>
            <a:pPr>
              <a:spcBef>
                <a:spcPct val="0"/>
              </a:spcBef>
            </a:pPr>
            <a:r>
              <a:rPr lang="en-US" altLang="en-US" sz="3200" dirty="0">
                <a:latin typeface="+mn-lt"/>
              </a:rPr>
              <a:t>Procedural Powers of the Budapest Convention - Part 1</a:t>
            </a:r>
          </a:p>
          <a:p>
            <a:pPr>
              <a:spcBef>
                <a:spcPct val="0"/>
              </a:spcBef>
            </a:pP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400" dirty="0">
              <a:latin typeface="+mn-lt"/>
            </a:endParaRPr>
          </a:p>
          <a:p>
            <a:pPr>
              <a:spcBef>
                <a:spcPct val="0"/>
              </a:spcBef>
            </a:pPr>
            <a:r>
              <a:rPr lang="en-GB" altLang="en-US" sz="1400" dirty="0" err="1">
                <a:latin typeface="+mn-lt"/>
              </a:rPr>
              <a:t>Xxxxx</a:t>
            </a:r>
            <a:r>
              <a:rPr lang="en-GB" altLang="en-US" sz="1400" dirty="0">
                <a:latin typeface="+mn-lt"/>
              </a:rPr>
              <a:t> XXXXXXXX</a:t>
            </a:r>
          </a:p>
          <a:p>
            <a:pPr>
              <a:spcBef>
                <a:spcPct val="0"/>
              </a:spcBef>
            </a:pPr>
            <a:endParaRPr lang="en-GB" altLang="en-US" sz="1400" dirty="0">
              <a:latin typeface="+mn-lt"/>
            </a:endParaRPr>
          </a:p>
          <a:p>
            <a:pPr>
              <a:spcBef>
                <a:spcPct val="0"/>
              </a:spcBef>
            </a:pPr>
            <a:r>
              <a:rPr lang="en-GB" altLang="en-US" sz="1400" i="1" dirty="0">
                <a:latin typeface="+mn-lt"/>
              </a:rPr>
              <a:t>Council of Europe</a:t>
            </a:r>
          </a:p>
          <a:p>
            <a:pPr>
              <a:spcBef>
                <a:spcPct val="0"/>
              </a:spcBef>
            </a:pPr>
            <a:endParaRPr lang="en-GB" altLang="en-US" sz="1400" dirty="0">
              <a:solidFill>
                <a:srgbClr val="2F618F"/>
              </a:solidFill>
              <a:latin typeface="+mn-lt"/>
              <a:hlinkClick r:id="rId3"/>
            </a:endParaRPr>
          </a:p>
          <a:p>
            <a:pPr>
              <a:spcBef>
                <a:spcPct val="0"/>
              </a:spcBef>
            </a:pPr>
            <a:r>
              <a:rPr lang="en-GB" altLang="en-US" sz="1400" dirty="0">
                <a:solidFill>
                  <a:srgbClr val="2F618F"/>
                </a:solidFill>
                <a:latin typeface="+mn-lt"/>
              </a:rPr>
              <a:t>email</a:t>
            </a:r>
          </a:p>
          <a:p>
            <a:pPr>
              <a:spcBef>
                <a:spcPct val="0"/>
              </a:spcBef>
            </a:pPr>
            <a:endParaRPr lang="en-GB" altLang="en-US" sz="1400" dirty="0">
              <a:latin typeface="Verdana" panose="020B0604030504040204" pitchFamily="34" charset="0"/>
            </a:endParaRPr>
          </a:p>
          <a:p>
            <a:pPr>
              <a:spcBef>
                <a:spcPct val="0"/>
              </a:spcBef>
            </a:pPr>
            <a:endParaRPr lang="en-GB" altLang="en-US" sz="1400" dirty="0">
              <a:latin typeface="Verdana" panose="020B0604030504040204" pitchFamily="34" charset="0"/>
            </a:endParaRPr>
          </a:p>
          <a:p>
            <a:pPr>
              <a:spcBef>
                <a:spcPct val="0"/>
              </a:spcBef>
            </a:pPr>
            <a:endParaRPr lang="en-GB" altLang="en-US" sz="1200" dirty="0">
              <a:latin typeface="Verdana" panose="020B0604030504040204" pitchFamily="34" charset="0"/>
            </a:endParaRPr>
          </a:p>
          <a:p>
            <a:pPr>
              <a:spcBef>
                <a:spcPct val="0"/>
              </a:spcBef>
            </a:pPr>
            <a:endParaRPr lang="en-GB" altLang="en-US" sz="1400" dirty="0">
              <a:latin typeface="Verdana" panose="020B0604030504040204" pitchFamily="34" charset="0"/>
            </a:endParaRPr>
          </a:p>
          <a:p>
            <a:pPr>
              <a:spcBef>
                <a:spcPct val="0"/>
              </a:spcBef>
            </a:pPr>
            <a:endParaRPr lang="en-GB" altLang="en-US" sz="1200" dirty="0">
              <a:latin typeface="Verdana" panose="020B0604030504040204" pitchFamily="34" charset="0"/>
            </a:endParaRPr>
          </a:p>
          <a:p>
            <a:endParaRPr lang="en-GB" dirty="0"/>
          </a:p>
        </p:txBody>
      </p:sp>
      <p:sp>
        <p:nvSpPr>
          <p:cNvPr id="32" name="Text Placeholder 31">
            <a:extLst>
              <a:ext uri="{FF2B5EF4-FFF2-40B4-BE49-F238E27FC236}">
                <a16:creationId xmlns="" xmlns:a16="http://schemas.microsoft.com/office/drawing/2014/main" id="{4E9FDC2C-93EC-4C8A-9ECF-4C1E10889CE9}"/>
              </a:ext>
            </a:extLst>
          </p:cNvPr>
          <p:cNvSpPr>
            <a:spLocks noGrp="1"/>
          </p:cNvSpPr>
          <p:nvPr>
            <p:ph type="body" sz="quarter" idx="13"/>
          </p:nvPr>
        </p:nvSpPr>
        <p:spPr/>
        <p:txBody>
          <a:bodyPr/>
          <a:lstStyle/>
          <a:p>
            <a:pPr>
              <a:spcBef>
                <a:spcPct val="0"/>
              </a:spcBef>
            </a:pPr>
            <a:r>
              <a:rPr lang="en-GB" altLang="en-US" dirty="0">
                <a:latin typeface="Verdana" panose="020B0604030504040204" pitchFamily="34" charset="0"/>
              </a:rPr>
              <a:t>DD Month YYYY</a:t>
            </a:r>
          </a:p>
          <a:p>
            <a:endParaRPr lang="en-GB" dirty="0"/>
          </a:p>
        </p:txBody>
      </p:sp>
    </p:spTree>
    <p:extLst>
      <p:ext uri="{BB962C8B-B14F-4D97-AF65-F5344CB8AC3E}">
        <p14:creationId xmlns:p14="http://schemas.microsoft.com/office/powerpoint/2010/main" val="23373091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72435" y="1518790"/>
            <a:ext cx="3889351" cy="4247317"/>
          </a:xfrm>
          <a:prstGeom prst="rect">
            <a:avLst/>
          </a:prstGeom>
        </p:spPr>
        <p:txBody>
          <a:bodyPr wrap="square">
            <a:spAutoFit/>
          </a:bodyPr>
          <a:lstStyle/>
          <a:p>
            <a:pPr marL="342900" indent="-342900" algn="just">
              <a:buFont typeface="Wingdings" pitchFamily="2" charset="2"/>
              <a:buChar char="Ø"/>
            </a:pPr>
            <a:r>
              <a:rPr lang="en-US" sz="1500" dirty="0"/>
              <a:t>1 Each Party shall ensure that the establishment, implementation and application of the powers and procedures provided for in this Section are subject to conditions and safeguards provided for under its domestic law, which shall provide for the adequate protection of human rights and liberties, including rights arising pursuant to obligations it has undertaken under the 1950 Council of Europe Convention for the Protection of Human Rights and Fundamental Freedoms, the 1966 United Nations International Covenant on Civil and Political Rights, and other applicable international human rights instruments, and which shall incorporate the </a:t>
            </a:r>
            <a:r>
              <a:rPr lang="en-US" sz="1500" b="1" dirty="0">
                <a:solidFill>
                  <a:srgbClr val="FF0000"/>
                </a:solidFill>
              </a:rPr>
              <a:t>principle of proportionality</a:t>
            </a:r>
            <a:r>
              <a:rPr lang="en-US" sz="1500" b="1" dirty="0"/>
              <a:t>.</a:t>
            </a:r>
            <a:r>
              <a:rPr lang="en-US" sz="1500" dirty="0"/>
              <a:t> </a:t>
            </a:r>
            <a:endParaRPr lang="en-GB" sz="15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630366" y="1518790"/>
            <a:ext cx="3978614" cy="2862322"/>
          </a:xfrm>
          <a:prstGeom prst="rect">
            <a:avLst/>
          </a:prstGeom>
        </p:spPr>
        <p:txBody>
          <a:bodyPr wrap="square">
            <a:spAutoFit/>
          </a:bodyPr>
          <a:lstStyle/>
          <a:p>
            <a:pPr marL="342900" indent="-342900" algn="just">
              <a:buFont typeface="Wingdings" pitchFamily="2" charset="2"/>
              <a:buChar char="ü"/>
            </a:pPr>
            <a:r>
              <a:rPr lang="en-US" sz="1500" dirty="0"/>
              <a:t>The power or procedure must be proportional to the nature and circumstances of the offence</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Domestic law must provide limitations on overbreadth of production orders and reasonableness requirements for searches and seizures. </a:t>
            </a:r>
            <a:endParaRPr lang="en-GB" sz="1500" dirty="0"/>
          </a:p>
          <a:p>
            <a:pPr marL="342900" indent="-342900" algn="just">
              <a:buFont typeface="Wingdings" pitchFamily="2" charset="2"/>
              <a:buChar char="ü"/>
            </a:pPr>
            <a:endParaRPr lang="en-GB" sz="1500" dirty="0"/>
          </a:p>
          <a:p>
            <a:pPr marL="342900" indent="-342900" algn="just">
              <a:buFont typeface="Wingdings" pitchFamily="2" charset="2"/>
              <a:buChar char="ü"/>
            </a:pPr>
            <a:r>
              <a:rPr lang="en-GB" sz="1500" dirty="0"/>
              <a:t>Parties are required to implement the principle of proportionality in accordance with domestic law</a:t>
            </a:r>
          </a:p>
        </p:txBody>
      </p:sp>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Conditions and safeguards</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2690407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52979" y="1436029"/>
            <a:ext cx="3889351" cy="4031873"/>
          </a:xfrm>
          <a:prstGeom prst="rect">
            <a:avLst/>
          </a:prstGeom>
        </p:spPr>
        <p:txBody>
          <a:bodyPr wrap="square">
            <a:spAutoFit/>
          </a:bodyPr>
          <a:lstStyle/>
          <a:p>
            <a:pPr marL="342900" indent="-342900" algn="just">
              <a:buFont typeface="Wingdings" pitchFamily="2" charset="2"/>
              <a:buChar char="Ø"/>
            </a:pPr>
            <a:r>
              <a:rPr lang="en-US" sz="1600" dirty="0"/>
              <a:t>2 Such conditions and safeguards shall, as appropriate </a:t>
            </a:r>
            <a:r>
              <a:rPr lang="en-US" sz="1600" b="1" dirty="0">
                <a:solidFill>
                  <a:srgbClr val="FF0000"/>
                </a:solidFill>
              </a:rPr>
              <a:t>in view of the nature of the procedure or power concerned</a:t>
            </a:r>
            <a:r>
              <a:rPr lang="en-US" sz="1600" dirty="0"/>
              <a:t>, inter alia, include judicial or other independent supervision, grounds justifying application, and limitation of the scope and the duration of such power or procedure. </a:t>
            </a:r>
          </a:p>
          <a:p>
            <a:pPr marL="342900" indent="-342900" algn="just">
              <a:buFont typeface="Wingdings" pitchFamily="2" charset="2"/>
              <a:buChar char="Ø"/>
            </a:pPr>
            <a:endParaRPr lang="en-US" sz="1600" dirty="0"/>
          </a:p>
          <a:p>
            <a:pPr marL="342900" indent="-342900" algn="just">
              <a:buFont typeface="Wingdings" pitchFamily="2" charset="2"/>
              <a:buChar char="Ø"/>
            </a:pPr>
            <a:r>
              <a:rPr lang="en-US" sz="1600" dirty="0"/>
              <a:t>3 To the extent that it is consistent with the public interest, in particular the sound administration of justice, each Party shall consider the impact of the powers and procedures in this section upon the rights, responsibilities and legitimate interests of third parties.</a:t>
            </a:r>
            <a:endParaRPr lang="en-GB" sz="1600" dirty="0"/>
          </a:p>
        </p:txBody>
      </p:sp>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Conditions and safeguards</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graphicFrame>
        <p:nvGraphicFramePr>
          <p:cNvPr id="2" name="Diagram 1">
            <a:extLst>
              <a:ext uri="{FF2B5EF4-FFF2-40B4-BE49-F238E27FC236}">
                <a16:creationId xmlns:a16="http://schemas.microsoft.com/office/drawing/2014/main" xmlns="" id="{AFA83779-BE0D-4375-A0C8-C137D24AAFB8}"/>
              </a:ext>
            </a:extLst>
          </p:cNvPr>
          <p:cNvGraphicFramePr/>
          <p:nvPr>
            <p:extLst/>
          </p:nvPr>
        </p:nvGraphicFramePr>
        <p:xfrm>
          <a:off x="4139952" y="1270001"/>
          <a:ext cx="5004048" cy="48472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760456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62708" y="1463645"/>
            <a:ext cx="3889351" cy="4031873"/>
          </a:xfrm>
          <a:prstGeom prst="rect">
            <a:avLst/>
          </a:prstGeom>
        </p:spPr>
        <p:txBody>
          <a:bodyPr wrap="square">
            <a:spAutoFit/>
          </a:bodyPr>
          <a:lstStyle/>
          <a:p>
            <a:pPr marL="342900" indent="-342900" algn="just">
              <a:buFont typeface="Wingdings" pitchFamily="2" charset="2"/>
              <a:buChar char="Ø"/>
            </a:pPr>
            <a:r>
              <a:rPr lang="en-US" sz="1600" dirty="0"/>
              <a:t>2 Such conditions and safeguards shall, as appropriate in view of the nature of the procedure or power concerned, inter alia, </a:t>
            </a:r>
            <a:r>
              <a:rPr lang="en-US" sz="1600" b="1" dirty="0">
                <a:solidFill>
                  <a:srgbClr val="FF0000"/>
                </a:solidFill>
              </a:rPr>
              <a:t>include judicial </a:t>
            </a:r>
            <a:r>
              <a:rPr lang="en-US" sz="1600" dirty="0"/>
              <a:t>or other </a:t>
            </a:r>
            <a:r>
              <a:rPr lang="en-US" sz="1600" b="1" dirty="0">
                <a:solidFill>
                  <a:srgbClr val="FF0000"/>
                </a:solidFill>
              </a:rPr>
              <a:t>independent supervision</a:t>
            </a:r>
            <a:r>
              <a:rPr lang="en-US" sz="1600" dirty="0"/>
              <a:t>, </a:t>
            </a:r>
            <a:r>
              <a:rPr lang="en-US" sz="1600" b="1" dirty="0">
                <a:solidFill>
                  <a:srgbClr val="FF0000"/>
                </a:solidFill>
              </a:rPr>
              <a:t>grounds</a:t>
            </a:r>
            <a:r>
              <a:rPr lang="en-US" sz="1600" dirty="0"/>
              <a:t> justifying application, and </a:t>
            </a:r>
            <a:r>
              <a:rPr lang="en-US" sz="1600" b="1" dirty="0">
                <a:solidFill>
                  <a:srgbClr val="FF0000"/>
                </a:solidFill>
              </a:rPr>
              <a:t>limitation </a:t>
            </a:r>
            <a:r>
              <a:rPr lang="en-US" sz="1600" dirty="0"/>
              <a:t>of the </a:t>
            </a:r>
            <a:r>
              <a:rPr lang="en-US" sz="1600" b="1" dirty="0">
                <a:solidFill>
                  <a:srgbClr val="FF0000"/>
                </a:solidFill>
              </a:rPr>
              <a:t>scope </a:t>
            </a:r>
            <a:r>
              <a:rPr lang="en-US" sz="1600" dirty="0"/>
              <a:t>and the </a:t>
            </a:r>
            <a:r>
              <a:rPr lang="en-US" sz="1600" b="1" dirty="0">
                <a:solidFill>
                  <a:srgbClr val="FF0000"/>
                </a:solidFill>
              </a:rPr>
              <a:t>duration </a:t>
            </a:r>
            <a:r>
              <a:rPr lang="en-US" sz="1600" dirty="0"/>
              <a:t>of such power or procedure. </a:t>
            </a:r>
          </a:p>
          <a:p>
            <a:pPr marL="342900" indent="-342900" algn="just">
              <a:buFont typeface="Wingdings" pitchFamily="2" charset="2"/>
              <a:buChar char="Ø"/>
            </a:pPr>
            <a:endParaRPr lang="en-US" sz="1600" dirty="0"/>
          </a:p>
          <a:p>
            <a:pPr marL="342900" indent="-342900" algn="just">
              <a:buFont typeface="Wingdings" pitchFamily="2" charset="2"/>
              <a:buChar char="Ø"/>
            </a:pPr>
            <a:r>
              <a:rPr lang="en-US" sz="1600" dirty="0"/>
              <a:t>3 To the extent that it is consistent with the public interest, in particular the sound administration of justice, each Party shall consider the impact of the powers and procedures in this section upon the rights, responsibilities and legitimate interests of third parties.</a:t>
            </a:r>
            <a:endParaRPr lang="en-GB" sz="16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289032" y="1506174"/>
            <a:ext cx="4290764" cy="2062103"/>
          </a:xfrm>
          <a:prstGeom prst="rect">
            <a:avLst/>
          </a:prstGeom>
        </p:spPr>
        <p:txBody>
          <a:bodyPr wrap="square">
            <a:spAutoFit/>
          </a:bodyPr>
          <a:lstStyle/>
          <a:p>
            <a:pPr marL="342900" indent="-342900" algn="just">
              <a:buFont typeface="Wingdings" pitchFamily="2" charset="2"/>
              <a:buChar char="ü"/>
            </a:pPr>
            <a:r>
              <a:rPr lang="en-GB" sz="1600" dirty="0"/>
              <a:t>Illustrative and non-exhaustive list of possible conditions and safeguards include:</a:t>
            </a:r>
          </a:p>
          <a:p>
            <a:pPr marL="800100" lvl="1" indent="-342900" algn="just">
              <a:buFont typeface="Wingdings" pitchFamily="2" charset="2"/>
              <a:buChar char="ü"/>
            </a:pPr>
            <a:r>
              <a:rPr lang="en-GB" sz="1600" dirty="0"/>
              <a:t>Judicial supervision</a:t>
            </a:r>
          </a:p>
          <a:p>
            <a:pPr marL="800100" lvl="1" indent="-342900" algn="just">
              <a:buFont typeface="Wingdings" pitchFamily="2" charset="2"/>
              <a:buChar char="ü"/>
            </a:pPr>
            <a:r>
              <a:rPr lang="en-GB" sz="1600" dirty="0"/>
              <a:t>Other independent supervision</a:t>
            </a:r>
          </a:p>
          <a:p>
            <a:pPr marL="800100" lvl="1" indent="-342900" algn="just">
              <a:buFont typeface="Wingdings" pitchFamily="2" charset="2"/>
              <a:buChar char="ü"/>
            </a:pPr>
            <a:r>
              <a:rPr lang="en-GB" sz="1600" dirty="0"/>
              <a:t>Grounds justifying application of procedural powers</a:t>
            </a:r>
          </a:p>
          <a:p>
            <a:pPr marL="800100" lvl="1" indent="-342900" algn="just">
              <a:buFont typeface="Wingdings" pitchFamily="2" charset="2"/>
              <a:buChar char="ü"/>
            </a:pPr>
            <a:r>
              <a:rPr lang="en-GB" sz="1600" dirty="0"/>
              <a:t>Limitation of scope of powers</a:t>
            </a:r>
          </a:p>
          <a:p>
            <a:pPr marL="800100" lvl="1" indent="-342900" algn="just">
              <a:buFont typeface="Wingdings" pitchFamily="2" charset="2"/>
              <a:buChar char="ü"/>
            </a:pPr>
            <a:r>
              <a:rPr lang="en-GB" sz="1600" dirty="0"/>
              <a:t>Limitation of duration of powers</a:t>
            </a:r>
          </a:p>
        </p:txBody>
      </p:sp>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Conditions and safeguards</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948060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52979" y="1348800"/>
            <a:ext cx="3961821" cy="4031873"/>
          </a:xfrm>
          <a:prstGeom prst="rect">
            <a:avLst/>
          </a:prstGeom>
        </p:spPr>
        <p:txBody>
          <a:bodyPr wrap="square">
            <a:spAutoFit/>
          </a:bodyPr>
          <a:lstStyle/>
          <a:p>
            <a:pPr marL="342900" indent="-342900" algn="just">
              <a:buFont typeface="Wingdings" pitchFamily="2" charset="2"/>
              <a:buChar char="Ø"/>
            </a:pPr>
            <a:r>
              <a:rPr lang="en-US" sz="1600" dirty="0"/>
              <a:t>2 Such conditions and safeguards shall, as appropriate in view of the nature of the procedure or power concerned, inter alia, include judicial or other independent supervision, grounds justifying application, and limitation of the scope and the duration of such power or procedure. </a:t>
            </a:r>
          </a:p>
          <a:p>
            <a:pPr marL="342900" indent="-342900" algn="just">
              <a:buFont typeface="Wingdings" pitchFamily="2" charset="2"/>
              <a:buChar char="Ø"/>
            </a:pPr>
            <a:endParaRPr lang="en-US" sz="1600" dirty="0"/>
          </a:p>
          <a:p>
            <a:pPr marL="342900" indent="-342900" algn="just">
              <a:buFont typeface="Wingdings" pitchFamily="2" charset="2"/>
              <a:buChar char="Ø"/>
            </a:pPr>
            <a:r>
              <a:rPr lang="en-US" sz="1600" dirty="0"/>
              <a:t>3 To the extent that it is consistent with the </a:t>
            </a:r>
            <a:r>
              <a:rPr lang="en-US" sz="1600" b="1" dirty="0">
                <a:solidFill>
                  <a:srgbClr val="FF0000"/>
                </a:solidFill>
              </a:rPr>
              <a:t>public interest</a:t>
            </a:r>
            <a:r>
              <a:rPr lang="en-US" sz="1600" dirty="0"/>
              <a:t>, in particular the </a:t>
            </a:r>
            <a:r>
              <a:rPr lang="en-US" sz="1600" b="1" dirty="0">
                <a:solidFill>
                  <a:srgbClr val="FF0000"/>
                </a:solidFill>
              </a:rPr>
              <a:t>sound administration of justice</a:t>
            </a:r>
            <a:r>
              <a:rPr lang="en-US" sz="1600" dirty="0"/>
              <a:t>, each Party shall consider the impact of the powers and procedures in this section upon the </a:t>
            </a:r>
            <a:r>
              <a:rPr lang="en-US" sz="1600" b="1" dirty="0">
                <a:solidFill>
                  <a:srgbClr val="FF0000"/>
                </a:solidFill>
              </a:rPr>
              <a:t>rights, responsibilities and legitimate interests of third parties</a:t>
            </a:r>
            <a:r>
              <a:rPr lang="en-US" sz="1600" dirty="0"/>
              <a:t>.</a:t>
            </a:r>
            <a:endParaRPr lang="en-GB" sz="16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406630" y="1348800"/>
            <a:ext cx="4357992" cy="2800767"/>
          </a:xfrm>
          <a:prstGeom prst="rect">
            <a:avLst/>
          </a:prstGeom>
        </p:spPr>
        <p:txBody>
          <a:bodyPr wrap="square">
            <a:spAutoFit/>
          </a:bodyPr>
          <a:lstStyle/>
          <a:p>
            <a:pPr marL="342900" indent="-342900" algn="just">
              <a:buFont typeface="Wingdings" pitchFamily="2" charset="2"/>
              <a:buChar char="ü"/>
            </a:pPr>
            <a:r>
              <a:rPr lang="en-GB" sz="1600" dirty="0"/>
              <a:t>Needs to be </a:t>
            </a:r>
            <a:r>
              <a:rPr lang="en-GB" sz="1600" dirty="0" smtClean="0"/>
              <a:t>balanced </a:t>
            </a:r>
            <a:r>
              <a:rPr lang="en-GB" sz="1600" dirty="0"/>
              <a:t>between public interest (particularly sound administration of justice) and the rights, responsibilities and legitimate interests of third parties</a:t>
            </a:r>
          </a:p>
          <a:p>
            <a:pPr marL="342900" indent="-342900" algn="just">
              <a:buFont typeface="Wingdings" pitchFamily="2" charset="2"/>
              <a:buChar char="ü"/>
            </a:pPr>
            <a:endParaRPr lang="en-GB" sz="1600" dirty="0"/>
          </a:p>
          <a:p>
            <a:pPr marL="342900" indent="-342900" algn="just">
              <a:buFont typeface="Wingdings" pitchFamily="2" charset="2"/>
              <a:buChar char="ü"/>
            </a:pPr>
            <a:r>
              <a:rPr lang="en-GB" sz="1600" dirty="0"/>
              <a:t>Considerations should include:</a:t>
            </a:r>
          </a:p>
          <a:p>
            <a:pPr marL="800100" lvl="1" indent="-342900" algn="just">
              <a:buFont typeface="Wingdings" pitchFamily="2" charset="2"/>
              <a:buChar char="ü"/>
            </a:pPr>
            <a:r>
              <a:rPr lang="en-GB" sz="1600" dirty="0"/>
              <a:t>Minimising disruption to consumer services</a:t>
            </a:r>
          </a:p>
          <a:p>
            <a:pPr marL="800100" lvl="1" indent="-342900" algn="just">
              <a:buFont typeface="Wingdings" pitchFamily="2" charset="2"/>
              <a:buChar char="ü"/>
            </a:pPr>
            <a:r>
              <a:rPr lang="en-GB" sz="1600" dirty="0"/>
              <a:t>Protection from liability for disclosure or facilitating disclosure </a:t>
            </a:r>
          </a:p>
          <a:p>
            <a:pPr marL="800100" lvl="1" indent="-342900" algn="just">
              <a:buFont typeface="Wingdings" pitchFamily="2" charset="2"/>
              <a:buChar char="ü"/>
            </a:pPr>
            <a:r>
              <a:rPr lang="en-GB" sz="1600" dirty="0"/>
              <a:t>Protection of proprietary interests </a:t>
            </a:r>
          </a:p>
        </p:txBody>
      </p:sp>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Conditions and safeguards</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5556689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latin typeface="+mn-lt"/>
              </a:rPr>
              <a:t>EXPEDITED PRESERVATION OF STORED COMPUTER DATA and partial disclosure of traffic data</a:t>
            </a:r>
            <a:endParaRPr lang="en-US" sz="3200" dirty="0">
              <a:latin typeface="+mn-lt"/>
            </a:endParaRPr>
          </a:p>
        </p:txBody>
      </p:sp>
      <p:sp>
        <p:nvSpPr>
          <p:cNvPr id="3" name="Text Placeholder 2"/>
          <p:cNvSpPr>
            <a:spLocks noGrp="1"/>
          </p:cNvSpPr>
          <p:nvPr>
            <p:ph type="body" idx="1"/>
          </p:nvPr>
        </p:nvSpPr>
        <p:spPr/>
        <p:txBody>
          <a:bodyPr/>
          <a:lstStyle/>
          <a:p>
            <a:r>
              <a:rPr lang="en-US" dirty="0">
                <a:latin typeface="+mn-lt"/>
                <a:ea typeface="Verdana" panose="020B0604030504040204" pitchFamily="34" charset="0"/>
              </a:rPr>
              <a:t>Procedural Powers under the Budapest Convention (Part 1)</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14</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smtClean="0">
              <a:latin typeface="Verdana" charset="0"/>
              <a:cs typeface="Verdana" charset="0"/>
            </a:endParaRPr>
          </a:p>
          <a:p>
            <a:r>
              <a:rPr lang="en-GB" dirty="0" smtClean="0">
                <a:latin typeface="Verdana" charset="0"/>
                <a:cs typeface="Verdana" charset="0"/>
              </a:rPr>
              <a:t>Section 3</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30281497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a16="http://schemas.microsoft.com/office/drawing/2014/main" xmlns="" id="{C4E7D0AE-F5E2-48F0-87FE-9287F73A74DA}"/>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Expedited Preservation of Stored Computer Data</a:t>
            </a:r>
          </a:p>
        </p:txBody>
      </p:sp>
      <p:sp>
        <p:nvSpPr>
          <p:cNvPr id="4" name="Rectangle 3">
            <a:extLst>
              <a:ext uri="{FF2B5EF4-FFF2-40B4-BE49-F238E27FC236}">
                <a16:creationId xmlns:a16="http://schemas.microsoft.com/office/drawing/2014/main" xmlns="" id="{5862AA6F-ACDE-4466-86FA-86B30DF3D58B}"/>
              </a:ext>
            </a:extLst>
          </p:cNvPr>
          <p:cNvSpPr txBox="1">
            <a:spLocks/>
          </p:cNvSpPr>
          <p:nvPr/>
        </p:nvSpPr>
        <p:spPr>
          <a:xfrm>
            <a:off x="312057" y="1204573"/>
            <a:ext cx="8519885" cy="5292809"/>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endParaRPr lang="en-GB" altLang="sr-Latn-RS" sz="1000" b="1" i="1" dirty="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en-GB" altLang="sr-Latn-RS" sz="2600" b="1" i="1" dirty="0">
                <a:ea typeface="ＭＳ Ｐゴシック" pitchFamily="34" charset="-128"/>
              </a:rPr>
              <a:t>Expedited preservation of computer data </a:t>
            </a:r>
          </a:p>
          <a:p>
            <a:pPr marL="0" indent="0" algn="ctr" eaLnBrk="1" hangingPunct="1">
              <a:lnSpc>
                <a:spcPct val="80000"/>
              </a:lnSpc>
              <a:spcBef>
                <a:spcPts val="600"/>
              </a:spcBef>
              <a:spcAft>
                <a:spcPts val="1200"/>
              </a:spcAft>
              <a:buFont typeface="Arial" pitchFamily="34" charset="0"/>
              <a:buNone/>
              <a:defRPr/>
            </a:pPr>
            <a:r>
              <a:rPr lang="en-GB" altLang="sr-Latn-RS" sz="2600" b="1" i="1" dirty="0">
                <a:ea typeface="ＭＳ Ｐゴシック" pitchFamily="34" charset="-128"/>
              </a:rPr>
              <a:t>Expedited preservation and disclosure of computer data</a:t>
            </a:r>
          </a:p>
          <a:p>
            <a:pPr marL="0" indent="0" algn="ctr" eaLnBrk="1" hangingPunct="1">
              <a:lnSpc>
                <a:spcPct val="80000"/>
              </a:lnSpc>
              <a:spcBef>
                <a:spcPts val="600"/>
              </a:spcBef>
              <a:spcAft>
                <a:spcPts val="1200"/>
              </a:spcAft>
              <a:buFont typeface="Arial" pitchFamily="34" charset="0"/>
              <a:buNone/>
              <a:defRPr/>
            </a:pPr>
            <a:r>
              <a:rPr lang="en-GB" altLang="sr-Latn-RS" sz="2600" b="1" i="1" dirty="0">
                <a:ea typeface="ＭＳ Ｐゴシック" pitchFamily="34" charset="-128"/>
              </a:rPr>
              <a:t>(Articles 16 and 17 – Budapest Convention)</a:t>
            </a:r>
          </a:p>
          <a:p>
            <a:pPr eaLnBrk="1" hangingPunct="1">
              <a:lnSpc>
                <a:spcPct val="80000"/>
              </a:lnSpc>
              <a:spcBef>
                <a:spcPts val="600"/>
              </a:spcBef>
              <a:spcAft>
                <a:spcPts val="1200"/>
              </a:spcAft>
              <a:defRPr/>
            </a:pPr>
            <a:endParaRPr lang="en-GB" altLang="sr-Latn-RS" sz="1000" dirty="0">
              <a:ea typeface="ＭＳ Ｐゴシック" pitchFamily="34" charset="-128"/>
            </a:endParaRPr>
          </a:p>
          <a:p>
            <a:pPr algn="ctr" eaLnBrk="1" hangingPunct="1">
              <a:lnSpc>
                <a:spcPct val="80000"/>
              </a:lnSpc>
              <a:spcBef>
                <a:spcPts val="600"/>
              </a:spcBef>
              <a:spcAft>
                <a:spcPts val="1200"/>
              </a:spcAft>
              <a:defRPr/>
            </a:pPr>
            <a:r>
              <a:rPr lang="en-GB" altLang="sr-Latn-RS" sz="2000" i="1" dirty="0">
                <a:ea typeface="ＭＳ Ｐゴシック" pitchFamily="34" charset="-128"/>
              </a:rPr>
              <a:t>Very innovative and extremely significant </a:t>
            </a:r>
          </a:p>
          <a:p>
            <a:pPr algn="ctr" eaLnBrk="1" hangingPunct="1">
              <a:lnSpc>
                <a:spcPct val="80000"/>
              </a:lnSpc>
              <a:spcBef>
                <a:spcPts val="600"/>
              </a:spcBef>
              <a:spcAft>
                <a:spcPts val="1200"/>
              </a:spcAft>
              <a:defRPr/>
            </a:pPr>
            <a:r>
              <a:rPr lang="en-GB" altLang="sr-Latn-RS" sz="2000" i="1" dirty="0">
                <a:ea typeface="ＭＳ Ｐゴシック" pitchFamily="34" charset="-128"/>
              </a:rPr>
              <a:t>Different focus </a:t>
            </a:r>
            <a:endParaRPr lang="en-GB" altLang="sr-Latn-RS" sz="2000" dirty="0">
              <a:ea typeface="ＭＳ Ｐゴシック" pitchFamily="34" charset="-128"/>
            </a:endParaRPr>
          </a:p>
          <a:p>
            <a:pPr eaLnBrk="1" hangingPunct="1">
              <a:lnSpc>
                <a:spcPct val="80000"/>
              </a:lnSpc>
              <a:spcBef>
                <a:spcPts val="600"/>
              </a:spcBef>
              <a:spcAft>
                <a:spcPts val="1200"/>
              </a:spcAft>
              <a:defRPr/>
            </a:pPr>
            <a:r>
              <a:rPr lang="en-GB" altLang="sr-Latn-RS" sz="1800" i="1" dirty="0">
                <a:ea typeface="ＭＳ Ｐゴシック" pitchFamily="34" charset="-128"/>
              </a:rPr>
              <a:t>Both of them are expedited to correspond to the speed of the circulation of information in the digital environment</a:t>
            </a:r>
          </a:p>
          <a:p>
            <a:pPr eaLnBrk="1" hangingPunct="1">
              <a:lnSpc>
                <a:spcPct val="80000"/>
              </a:lnSpc>
              <a:spcBef>
                <a:spcPts val="600"/>
              </a:spcBef>
              <a:spcAft>
                <a:spcPts val="1200"/>
              </a:spcAft>
              <a:defRPr/>
            </a:pPr>
            <a:r>
              <a:rPr lang="en-GB" altLang="sr-Latn-RS" sz="1800" i="1" dirty="0">
                <a:ea typeface="ＭＳ Ｐゴシック" pitchFamily="34" charset="-128"/>
              </a:rPr>
              <a:t>Their intrusiveness level is not very high</a:t>
            </a:r>
          </a:p>
          <a:p>
            <a:pPr eaLnBrk="1" hangingPunct="1">
              <a:lnSpc>
                <a:spcPct val="80000"/>
              </a:lnSpc>
              <a:spcBef>
                <a:spcPts val="600"/>
              </a:spcBef>
              <a:spcAft>
                <a:spcPts val="1200"/>
              </a:spcAft>
              <a:defRPr/>
            </a:pPr>
            <a:r>
              <a:rPr lang="en-GB" altLang="sr-Latn-RS" sz="1800" i="1" dirty="0">
                <a:ea typeface="ＭＳ Ｐゴシック" pitchFamily="34" charset="-128"/>
              </a:rPr>
              <a:t>Concerning traffic data there is also a provision allowing expedited disclosure</a:t>
            </a:r>
          </a:p>
        </p:txBody>
      </p:sp>
    </p:spTree>
    <p:extLst>
      <p:ext uri="{BB962C8B-B14F-4D97-AF65-F5344CB8AC3E}">
        <p14:creationId xmlns:p14="http://schemas.microsoft.com/office/powerpoint/2010/main" val="18932377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31A46340-EE5D-49A6-9A95-B85B3C1BB0C8}"/>
              </a:ext>
            </a:extLst>
          </p:cNvPr>
          <p:cNvSpPr>
            <a:spLocks noGrp="1"/>
          </p:cNvSpPr>
          <p:nvPr>
            <p:ph idx="1"/>
          </p:nvPr>
        </p:nvSpPr>
        <p:spPr/>
        <p:txBody>
          <a:bodyPr/>
          <a:lstStyle/>
          <a:p>
            <a:endParaRPr lang="aa-ET"/>
          </a:p>
        </p:txBody>
      </p:sp>
      <p:pic>
        <p:nvPicPr>
          <p:cNvPr id="4" name="Picture 3">
            <a:extLst>
              <a:ext uri="{FF2B5EF4-FFF2-40B4-BE49-F238E27FC236}">
                <a16:creationId xmlns:a16="http://schemas.microsoft.com/office/drawing/2014/main" xmlns="" id="{4941B819-DDC5-468B-BA7A-9D7B273AC0C4}"/>
              </a:ext>
            </a:extLst>
          </p:cNvPr>
          <p:cNvPicPr>
            <a:picLocks noChangeAspect="1"/>
          </p:cNvPicPr>
          <p:nvPr/>
        </p:nvPicPr>
        <p:blipFill>
          <a:blip r:embed="rId3"/>
          <a:stretch>
            <a:fillRect/>
          </a:stretch>
        </p:blipFill>
        <p:spPr>
          <a:xfrm>
            <a:off x="0" y="1196752"/>
            <a:ext cx="9144000" cy="5256584"/>
          </a:xfrm>
          <a:prstGeom prst="rect">
            <a:avLst/>
          </a:prstGeom>
        </p:spPr>
      </p:pic>
      <p:sp>
        <p:nvSpPr>
          <p:cNvPr id="12" name="TextBox 7">
            <a:extLst>
              <a:ext uri="{FF2B5EF4-FFF2-40B4-BE49-F238E27FC236}">
                <a16:creationId xmlns:a16="http://schemas.microsoft.com/office/drawing/2014/main" xmlns="" id="{7C840C58-E198-4AEA-A7E3-965EFCD48D5D}"/>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Expedited Preservation of Stored Computer Data</a:t>
            </a:r>
          </a:p>
        </p:txBody>
      </p:sp>
    </p:spTree>
    <p:extLst>
      <p:ext uri="{BB962C8B-B14F-4D97-AF65-F5344CB8AC3E}">
        <p14:creationId xmlns:p14="http://schemas.microsoft.com/office/powerpoint/2010/main" val="39781882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Expedited Preservation of Stored Computer Data</a:t>
            </a:r>
          </a:p>
        </p:txBody>
      </p:sp>
      <p:sp>
        <p:nvSpPr>
          <p:cNvPr id="23" name="Rectangle 22">
            <a:extLst>
              <a:ext uri="{FF2B5EF4-FFF2-40B4-BE49-F238E27FC236}">
                <a16:creationId xmlns:a16="http://schemas.microsoft.com/office/drawing/2014/main" xmlns="" id="{2F249C7A-C0AF-47C6-8876-946DBD6E0AA3}"/>
              </a:ext>
            </a:extLst>
          </p:cNvPr>
          <p:cNvSpPr/>
          <p:nvPr/>
        </p:nvSpPr>
        <p:spPr>
          <a:xfrm>
            <a:off x="189637" y="1287212"/>
            <a:ext cx="3889351" cy="5047536"/>
          </a:xfrm>
          <a:prstGeom prst="rect">
            <a:avLst/>
          </a:prstGeom>
        </p:spPr>
        <p:txBody>
          <a:bodyPr wrap="square">
            <a:spAutoFit/>
          </a:bodyPr>
          <a:lstStyle/>
          <a:p>
            <a:pPr marL="342900" indent="-342900" algn="just">
              <a:buFont typeface="Wingdings" pitchFamily="2" charset="2"/>
              <a:buChar char="Ø"/>
            </a:pPr>
            <a:r>
              <a:rPr lang="en-GB" sz="1400" dirty="0"/>
              <a:t>1. Each Party shall adopt such legislative and other measures as may be necessary to enable its competent authorities to </a:t>
            </a:r>
            <a:r>
              <a:rPr lang="en-GB" sz="1400" b="1" dirty="0">
                <a:solidFill>
                  <a:srgbClr val="FF0000"/>
                </a:solidFill>
              </a:rPr>
              <a:t>order or similarly obtain</a:t>
            </a:r>
            <a:r>
              <a:rPr lang="en-GB" sz="1400" dirty="0"/>
              <a:t> the expeditious preservation of specified computer data, including traffic data, that has been stored by means of a computer system, in particular where there are grounds to believe that the computer data is particularly vulnerable to loss or modification.</a:t>
            </a:r>
          </a:p>
          <a:p>
            <a:pPr marL="342900" indent="-342900" algn="just">
              <a:buFont typeface="Wingdings" pitchFamily="2" charset="2"/>
              <a:buChar char="Ø"/>
            </a:pPr>
            <a:endParaRPr lang="en-GB" sz="1400" dirty="0"/>
          </a:p>
          <a:p>
            <a:pPr marL="342900" indent="-342900" algn="just">
              <a:buFont typeface="Wingdings" pitchFamily="2" charset="2"/>
              <a:buChar char="Ø"/>
            </a:pPr>
            <a:r>
              <a:rPr lang="en-US" sz="1400" dirty="0"/>
              <a:t>2. Where a Party gives effect to paragraph 1 above by means of an order to a person to preserve specified stored computer data in the person’s possession or control, the Party shall adopt such legislative and other measures as may be necessary to oblige that person to preserve and maintain the integrity of that computer data for a period of time as long as necessary, up to a maximum of ninety days, to enable the competent authorities to seek its disclosure. A Party may provide for such an order to be subsequently renewed.</a:t>
            </a:r>
            <a:endParaRPr lang="en-GB" sz="1400" dirty="0"/>
          </a:p>
        </p:txBody>
      </p:sp>
      <p:sp>
        <p:nvSpPr>
          <p:cNvPr id="25" name="Rectangle 24">
            <a:extLst>
              <a:ext uri="{FF2B5EF4-FFF2-40B4-BE49-F238E27FC236}">
                <a16:creationId xmlns:a16="http://schemas.microsoft.com/office/drawing/2014/main" xmlns="" id="{6835138B-B564-4190-A328-AFB4CD3FE797}"/>
              </a:ext>
            </a:extLst>
          </p:cNvPr>
          <p:cNvSpPr/>
          <p:nvPr/>
        </p:nvSpPr>
        <p:spPr>
          <a:xfrm>
            <a:off x="4275438" y="1287212"/>
            <a:ext cx="4343268" cy="2862322"/>
          </a:xfrm>
          <a:prstGeom prst="rect">
            <a:avLst/>
          </a:prstGeom>
        </p:spPr>
        <p:txBody>
          <a:bodyPr wrap="square">
            <a:spAutoFit/>
          </a:bodyPr>
          <a:lstStyle/>
          <a:p>
            <a:pPr marL="342900" indent="-342900" algn="just">
              <a:buFont typeface="Wingdings" pitchFamily="2" charset="2"/>
              <a:buChar char="ü"/>
            </a:pPr>
            <a:r>
              <a:rPr lang="en-GB" sz="1500" dirty="0"/>
              <a:t>Preservation may be ordered or similarly obtained through:</a:t>
            </a:r>
          </a:p>
          <a:p>
            <a:pPr marL="800100" lvl="1" indent="-342900" algn="just">
              <a:buFont typeface="Wingdings" pitchFamily="2" charset="2"/>
              <a:buChar char="ü"/>
            </a:pPr>
            <a:r>
              <a:rPr lang="en-GB" sz="1500" dirty="0"/>
              <a:t>Judicial order</a:t>
            </a:r>
          </a:p>
          <a:p>
            <a:pPr marL="800100" lvl="1" indent="-342900" algn="just">
              <a:buFont typeface="Wingdings" pitchFamily="2" charset="2"/>
              <a:buChar char="ü"/>
            </a:pPr>
            <a:r>
              <a:rPr lang="en-GB" sz="1500" dirty="0"/>
              <a:t>Administrative order</a:t>
            </a:r>
          </a:p>
          <a:p>
            <a:pPr marL="800100" lvl="1" indent="-342900" algn="just">
              <a:buFont typeface="Wingdings" pitchFamily="2" charset="2"/>
              <a:buChar char="ü"/>
            </a:pPr>
            <a:r>
              <a:rPr lang="en-GB" sz="1500" dirty="0"/>
              <a:t>Directive </a:t>
            </a:r>
          </a:p>
          <a:p>
            <a:pPr marL="800100" lvl="1" indent="-342900" algn="just">
              <a:buFont typeface="Wingdings" pitchFamily="2" charset="2"/>
              <a:buChar char="ü"/>
            </a:pPr>
            <a:r>
              <a:rPr lang="en-GB" sz="1500" dirty="0"/>
              <a:t>Search &amp; seizure </a:t>
            </a:r>
          </a:p>
          <a:p>
            <a:pPr marL="800100" lvl="1" indent="-342900" algn="just">
              <a:buFont typeface="Wingdings" pitchFamily="2" charset="2"/>
              <a:buChar char="ü"/>
            </a:pPr>
            <a:r>
              <a:rPr lang="en-GB" sz="1500" dirty="0"/>
              <a:t>Production order</a:t>
            </a:r>
          </a:p>
          <a:p>
            <a:pPr marL="800100" lvl="1" indent="-342900" algn="just">
              <a:buFont typeface="Wingdings" pitchFamily="2" charset="2"/>
              <a:buChar char="ü"/>
            </a:pPr>
            <a:endParaRPr lang="en-GB" sz="1500" dirty="0"/>
          </a:p>
          <a:p>
            <a:pPr marL="342900" indent="-342900" algn="just">
              <a:buFont typeface="Wingdings" pitchFamily="2" charset="2"/>
              <a:buChar char="ü"/>
            </a:pPr>
            <a:r>
              <a:rPr lang="en-GB" sz="1500" dirty="0"/>
              <a:t>Parties have flexibility in determining how to implement preservation, though the Budapest Convention requires that it be done expeditiously </a:t>
            </a:r>
          </a:p>
        </p:txBody>
      </p:sp>
    </p:spTree>
    <p:extLst>
      <p:ext uri="{BB962C8B-B14F-4D97-AF65-F5344CB8AC3E}">
        <p14:creationId xmlns:p14="http://schemas.microsoft.com/office/powerpoint/2010/main" val="22887546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Expedited Preservation of Stored Computer Data</a:t>
            </a:r>
          </a:p>
        </p:txBody>
      </p:sp>
      <p:sp>
        <p:nvSpPr>
          <p:cNvPr id="23" name="Rectangle 22">
            <a:extLst>
              <a:ext uri="{FF2B5EF4-FFF2-40B4-BE49-F238E27FC236}">
                <a16:creationId xmlns:a16="http://schemas.microsoft.com/office/drawing/2014/main" xmlns="" id="{2F249C7A-C0AF-47C6-8876-946DBD6E0AA3}"/>
              </a:ext>
            </a:extLst>
          </p:cNvPr>
          <p:cNvSpPr/>
          <p:nvPr/>
        </p:nvSpPr>
        <p:spPr>
          <a:xfrm>
            <a:off x="238276" y="1262019"/>
            <a:ext cx="3889351" cy="5047536"/>
          </a:xfrm>
          <a:prstGeom prst="rect">
            <a:avLst/>
          </a:prstGeom>
        </p:spPr>
        <p:txBody>
          <a:bodyPr wrap="square">
            <a:spAutoFit/>
          </a:bodyPr>
          <a:lstStyle/>
          <a:p>
            <a:pPr marL="342900" indent="-342900" algn="just">
              <a:buFont typeface="Wingdings" pitchFamily="2" charset="2"/>
              <a:buChar char="Ø"/>
            </a:pPr>
            <a:r>
              <a:rPr lang="en-GB" sz="1400" dirty="0"/>
              <a:t>1. Each Party shall adopt such legislative and other measures as may be necessary to enable its competent authorities to order or similarly obtain the </a:t>
            </a:r>
            <a:r>
              <a:rPr lang="en-GB" sz="1400" b="1" dirty="0">
                <a:solidFill>
                  <a:srgbClr val="FF0000"/>
                </a:solidFill>
              </a:rPr>
              <a:t>expeditious preservation </a:t>
            </a:r>
            <a:r>
              <a:rPr lang="en-GB" sz="1400" dirty="0"/>
              <a:t>of specified computer data, including traffic data, that has been stored by means of a computer system, in particular where there are grounds to believe that the computer data is particularly vulnerable to loss or modification.</a:t>
            </a:r>
          </a:p>
          <a:p>
            <a:pPr marL="342900" indent="-342900" algn="just">
              <a:buFont typeface="Wingdings" pitchFamily="2" charset="2"/>
              <a:buChar char="Ø"/>
            </a:pPr>
            <a:endParaRPr lang="en-GB" sz="1400" dirty="0"/>
          </a:p>
          <a:p>
            <a:pPr marL="342900" indent="-342900" algn="just">
              <a:buFont typeface="Wingdings" pitchFamily="2" charset="2"/>
              <a:buChar char="Ø"/>
            </a:pPr>
            <a:r>
              <a:rPr lang="en-US" sz="1400" dirty="0"/>
              <a:t>2. Where a Party gives effect to paragraph 1 above by means of an order to a person to preserve specified stored computer data in the person’s possession or control, the Party shall adopt such legislative and other measures as may be necessary to oblige that person to preserve and maintain the integrity of that computer data for a period of time as long as necessary, up to a maximum of ninety days, to enable the competent authorities to seek its disclosure. A Party may provide for such an order to be subsequently renewed.</a:t>
            </a:r>
            <a:endParaRPr lang="en-GB" sz="1400" dirty="0"/>
          </a:p>
        </p:txBody>
      </p:sp>
      <p:sp>
        <p:nvSpPr>
          <p:cNvPr id="25" name="Rectangle 24">
            <a:extLst>
              <a:ext uri="{FF2B5EF4-FFF2-40B4-BE49-F238E27FC236}">
                <a16:creationId xmlns:a16="http://schemas.microsoft.com/office/drawing/2014/main" xmlns="" id="{6835138B-B564-4190-A328-AFB4CD3FE797}"/>
              </a:ext>
            </a:extLst>
          </p:cNvPr>
          <p:cNvSpPr/>
          <p:nvPr/>
        </p:nvSpPr>
        <p:spPr>
          <a:xfrm>
            <a:off x="4343532" y="1268171"/>
            <a:ext cx="4255719" cy="1938992"/>
          </a:xfrm>
          <a:prstGeom prst="rect">
            <a:avLst/>
          </a:prstGeom>
        </p:spPr>
        <p:txBody>
          <a:bodyPr wrap="square">
            <a:spAutoFit/>
          </a:bodyPr>
          <a:lstStyle/>
          <a:p>
            <a:pPr marL="342900" indent="-342900" algn="just">
              <a:buFont typeface="Wingdings" pitchFamily="2" charset="2"/>
              <a:buChar char="ü"/>
            </a:pPr>
            <a:r>
              <a:rPr lang="en-US" sz="1500" dirty="0"/>
              <a:t>Power enables protection of existing stored data from anything that would cause its current quality or condition to change or deteriorate</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Does not necessarily require:</a:t>
            </a:r>
          </a:p>
          <a:p>
            <a:pPr marL="800100" lvl="1" indent="-342900" algn="just">
              <a:buFont typeface="Wingdings" pitchFamily="2" charset="2"/>
              <a:buChar char="ü"/>
            </a:pPr>
            <a:r>
              <a:rPr lang="en-US" sz="1500" dirty="0"/>
              <a:t>rendering preserved data inaccessible</a:t>
            </a:r>
          </a:p>
          <a:p>
            <a:pPr marL="800100" lvl="1" indent="-342900" algn="just">
              <a:buFont typeface="Wingdings" pitchFamily="2" charset="2"/>
              <a:buChar char="ü"/>
            </a:pPr>
            <a:r>
              <a:rPr lang="en-US" sz="1500" dirty="0"/>
              <a:t>preventing use of copy of data by legitimate users</a:t>
            </a:r>
            <a:endParaRPr lang="en-GB" sz="1500" dirty="0"/>
          </a:p>
        </p:txBody>
      </p:sp>
    </p:spTree>
    <p:extLst>
      <p:ext uri="{BB962C8B-B14F-4D97-AF65-F5344CB8AC3E}">
        <p14:creationId xmlns:p14="http://schemas.microsoft.com/office/powerpoint/2010/main" val="39398703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Expedited Preservation of Stored Computer Data</a:t>
            </a:r>
          </a:p>
        </p:txBody>
      </p:sp>
      <p:sp>
        <p:nvSpPr>
          <p:cNvPr id="23" name="Rectangle 22">
            <a:extLst>
              <a:ext uri="{FF2B5EF4-FFF2-40B4-BE49-F238E27FC236}">
                <a16:creationId xmlns:a16="http://schemas.microsoft.com/office/drawing/2014/main" xmlns="" id="{2F249C7A-C0AF-47C6-8876-946DBD6E0AA3}"/>
              </a:ext>
            </a:extLst>
          </p:cNvPr>
          <p:cNvSpPr/>
          <p:nvPr/>
        </p:nvSpPr>
        <p:spPr>
          <a:xfrm>
            <a:off x="209093" y="1309828"/>
            <a:ext cx="3889351" cy="5047536"/>
          </a:xfrm>
          <a:prstGeom prst="rect">
            <a:avLst/>
          </a:prstGeom>
        </p:spPr>
        <p:txBody>
          <a:bodyPr wrap="square">
            <a:spAutoFit/>
          </a:bodyPr>
          <a:lstStyle/>
          <a:p>
            <a:pPr marL="342900" indent="-342900" algn="just">
              <a:buFont typeface="Wingdings" pitchFamily="2" charset="2"/>
              <a:buChar char="Ø"/>
            </a:pPr>
            <a:r>
              <a:rPr lang="en-GB" sz="1400" dirty="0"/>
              <a:t>1. Each Party shall adopt such legislative and other measures as may be necessary to enable its competent authorities to order or similarly obtain the expeditious preservation of </a:t>
            </a:r>
            <a:r>
              <a:rPr lang="en-GB" sz="1400" b="1" dirty="0">
                <a:solidFill>
                  <a:srgbClr val="FF0000"/>
                </a:solidFill>
              </a:rPr>
              <a:t>specified computer data, including traffic data</a:t>
            </a:r>
            <a:r>
              <a:rPr lang="en-GB" sz="1400" dirty="0"/>
              <a:t>, that has been stored by means of a computer system, in particular where there are grounds to believe that the computer data is particularly vulnerable to loss or modification.</a:t>
            </a:r>
          </a:p>
          <a:p>
            <a:pPr marL="342900" indent="-342900" algn="just">
              <a:buFont typeface="Wingdings" pitchFamily="2" charset="2"/>
              <a:buChar char="Ø"/>
            </a:pPr>
            <a:endParaRPr lang="en-GB" sz="1400" dirty="0"/>
          </a:p>
          <a:p>
            <a:pPr marL="342900" indent="-342900" algn="just">
              <a:buFont typeface="Wingdings" pitchFamily="2" charset="2"/>
              <a:buChar char="Ø"/>
            </a:pPr>
            <a:r>
              <a:rPr lang="en-US" sz="1400" dirty="0"/>
              <a:t>2. Where a Party gives effect to paragraph 1 above by means of an order to a person to preserve specified stored computer data in the person’s possession or control, the Party shall adopt such legislative and other measures as may be necessary to oblige that person to preserve and maintain the integrity of that computer data for a period of time as long as necessary, up to a maximum of ninety days, to enable the competent authorities to seek its disclosure. A Party may provide for such an order to be subsequently renewed.</a:t>
            </a:r>
            <a:endParaRPr lang="en-GB" sz="1400" dirty="0"/>
          </a:p>
        </p:txBody>
      </p:sp>
      <p:sp>
        <p:nvSpPr>
          <p:cNvPr id="25" name="Rectangle 24">
            <a:extLst>
              <a:ext uri="{FF2B5EF4-FFF2-40B4-BE49-F238E27FC236}">
                <a16:creationId xmlns:a16="http://schemas.microsoft.com/office/drawing/2014/main" xmlns="" id="{6835138B-B564-4190-A328-AFB4CD3FE797}"/>
              </a:ext>
            </a:extLst>
          </p:cNvPr>
          <p:cNvSpPr/>
          <p:nvPr/>
        </p:nvSpPr>
        <p:spPr>
          <a:xfrm>
            <a:off x="4435812" y="1309828"/>
            <a:ext cx="4095345" cy="2631490"/>
          </a:xfrm>
          <a:prstGeom prst="rect">
            <a:avLst/>
          </a:prstGeom>
        </p:spPr>
        <p:txBody>
          <a:bodyPr wrap="square">
            <a:spAutoFit/>
          </a:bodyPr>
          <a:lstStyle/>
          <a:p>
            <a:pPr marL="342900" indent="-342900" algn="just">
              <a:buFont typeface="Wingdings" pitchFamily="2" charset="2"/>
              <a:buChar char="ü"/>
            </a:pPr>
            <a:r>
              <a:rPr lang="en-GB" sz="1500" dirty="0"/>
              <a:t>Power extends to all computer data including:</a:t>
            </a:r>
          </a:p>
          <a:p>
            <a:pPr marL="800100" lvl="1" indent="-342900" algn="just">
              <a:buFont typeface="Wingdings" pitchFamily="2" charset="2"/>
              <a:buChar char="ü"/>
            </a:pPr>
            <a:r>
              <a:rPr lang="en-GB" sz="1500" dirty="0"/>
              <a:t>Business, health, personal or other records </a:t>
            </a:r>
          </a:p>
          <a:p>
            <a:pPr marL="800100" lvl="1" indent="-342900" algn="just">
              <a:buFont typeface="Wingdings" pitchFamily="2" charset="2"/>
              <a:buChar char="ü"/>
            </a:pPr>
            <a:r>
              <a:rPr lang="en-GB" sz="1500" dirty="0"/>
              <a:t>Traffic data</a:t>
            </a:r>
          </a:p>
          <a:p>
            <a:pPr marL="800100" lvl="1" indent="-342900" algn="just">
              <a:buFont typeface="Wingdings" pitchFamily="2" charset="2"/>
              <a:buChar char="ü"/>
            </a:pPr>
            <a:endParaRPr lang="en-GB" sz="1500" dirty="0"/>
          </a:p>
          <a:p>
            <a:pPr marL="342900" indent="-342900" algn="just">
              <a:buFont typeface="Wingdings" pitchFamily="2" charset="2"/>
              <a:buChar char="ü"/>
            </a:pPr>
            <a:r>
              <a:rPr lang="en-GB" sz="1500" dirty="0"/>
              <a:t>Measures must be applied in relation to investigation of a particular case </a:t>
            </a:r>
          </a:p>
          <a:p>
            <a:pPr marL="342900" indent="-342900" algn="just">
              <a:buFont typeface="Wingdings" pitchFamily="2" charset="2"/>
              <a:buChar char="ü"/>
            </a:pPr>
            <a:endParaRPr lang="en-GB" sz="1500" dirty="0"/>
          </a:p>
          <a:p>
            <a:pPr marL="342900" indent="-342900" algn="just">
              <a:buFont typeface="Wingdings" pitchFamily="2" charset="2"/>
              <a:buChar char="ü"/>
            </a:pPr>
            <a:r>
              <a:rPr lang="en-GB" sz="1500" dirty="0"/>
              <a:t>Measure must be applied in relation to specified computer data (and not indiscriminate amounts of data)</a:t>
            </a:r>
          </a:p>
        </p:txBody>
      </p:sp>
    </p:spTree>
    <p:extLst>
      <p:ext uri="{BB962C8B-B14F-4D97-AF65-F5344CB8AC3E}">
        <p14:creationId xmlns:p14="http://schemas.microsoft.com/office/powerpoint/2010/main" val="40534463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 xmlns:a16="http://schemas.microsoft.com/office/drawing/2014/main" id="{3CE3C051-7F78-4EAF-8CA3-B9689E461A1C}"/>
              </a:ext>
            </a:extLst>
          </p:cNvPr>
          <p:cNvSpPr>
            <a:spLocks noGrp="1"/>
          </p:cNvSpPr>
          <p:nvPr>
            <p:ph idx="1"/>
          </p:nvPr>
        </p:nvSpPr>
        <p:spPr/>
        <p:txBody>
          <a:bodyPr/>
          <a:lstStyle/>
          <a:p>
            <a:pPr marL="514350" indent="-514350">
              <a:lnSpc>
                <a:spcPct val="150000"/>
              </a:lnSpc>
              <a:buFont typeface="+mj-lt"/>
              <a:buAutoNum type="arabicPeriod"/>
            </a:pPr>
            <a:r>
              <a:rPr lang="en-US" dirty="0">
                <a:ea typeface="Verdana" panose="020B0604030504040204" pitchFamily="34" charset="0"/>
              </a:rPr>
              <a:t>Scope of Procedural Provisions </a:t>
            </a:r>
          </a:p>
          <a:p>
            <a:pPr marL="514350" indent="-514350">
              <a:lnSpc>
                <a:spcPct val="150000"/>
              </a:lnSpc>
              <a:buFont typeface="+mj-lt"/>
              <a:buAutoNum type="arabicPeriod"/>
            </a:pPr>
            <a:r>
              <a:rPr lang="en-US" dirty="0">
                <a:ea typeface="Verdana" panose="020B0604030504040204" pitchFamily="34" charset="0"/>
              </a:rPr>
              <a:t>Conditions and Safeguards </a:t>
            </a:r>
          </a:p>
          <a:p>
            <a:pPr marL="514350" indent="-514350">
              <a:lnSpc>
                <a:spcPct val="150000"/>
              </a:lnSpc>
              <a:buFont typeface="+mj-lt"/>
              <a:buAutoNum type="arabicPeriod"/>
            </a:pPr>
            <a:r>
              <a:rPr lang="en-US" dirty="0">
                <a:ea typeface="Verdana" panose="020B0604030504040204" pitchFamily="34" charset="0"/>
              </a:rPr>
              <a:t>Expedited Preservation of Stored Computer Data and Partial Disclosure of Traffic Data</a:t>
            </a:r>
          </a:p>
          <a:p>
            <a:pPr marL="514350" indent="-514350">
              <a:lnSpc>
                <a:spcPct val="150000"/>
              </a:lnSpc>
              <a:buFont typeface="+mj-lt"/>
              <a:buAutoNum type="arabicPeriod"/>
            </a:pPr>
            <a:r>
              <a:rPr lang="en-US" dirty="0">
                <a:ea typeface="Verdana" panose="020B0604030504040204" pitchFamily="34" charset="0"/>
              </a:rPr>
              <a:t>Production Orders</a:t>
            </a:r>
          </a:p>
          <a:p>
            <a:pPr marL="0" indent="0">
              <a:buNone/>
            </a:pPr>
            <a:endParaRPr lang="en-GB" dirty="0"/>
          </a:p>
        </p:txBody>
      </p:sp>
      <p:sp>
        <p:nvSpPr>
          <p:cNvPr id="3" name="Slide Number Placeholder 2">
            <a:extLst>
              <a:ext uri="{FF2B5EF4-FFF2-40B4-BE49-F238E27FC236}">
                <a16:creationId xmlns="" xmlns:a16="http://schemas.microsoft.com/office/drawing/2014/main" id="{326DEE90-BBA0-4583-ACBF-ECFB113664A1}"/>
              </a:ext>
            </a:extLst>
          </p:cNvPr>
          <p:cNvSpPr>
            <a:spLocks noGrp="1"/>
          </p:cNvSpPr>
          <p:nvPr>
            <p:ph type="sldNum" sz="quarter" idx="10"/>
          </p:nvPr>
        </p:nvSpPr>
        <p:spPr/>
        <p:txBody>
          <a:bodyPr/>
          <a:lstStyle/>
          <a:p>
            <a:fld id="{49C04F3A-82BD-4011-AADB-1F79FD7DF4BC}" type="slidenum">
              <a:rPr lang="en-GB" smtClean="0"/>
              <a:pPr/>
              <a:t>2</a:t>
            </a:fld>
            <a:endParaRPr lang="en-GB" dirty="0"/>
          </a:p>
        </p:txBody>
      </p:sp>
      <p:sp>
        <p:nvSpPr>
          <p:cNvPr id="4" name="Text Placeholder 3">
            <a:extLst>
              <a:ext uri="{FF2B5EF4-FFF2-40B4-BE49-F238E27FC236}">
                <a16:creationId xmlns="" xmlns:a16="http://schemas.microsoft.com/office/drawing/2014/main" id="{B9B1F5F5-B558-4D71-96FB-A9C9C54C9C78}"/>
              </a:ext>
            </a:extLst>
          </p:cNvPr>
          <p:cNvSpPr>
            <a:spLocks noGrp="1"/>
          </p:cNvSpPr>
          <p:nvPr>
            <p:ph type="body" sz="quarter" idx="11"/>
          </p:nvPr>
        </p:nvSpPr>
        <p:spPr/>
        <p:txBody>
          <a:bodyPr/>
          <a:lstStyle/>
          <a:p>
            <a:endParaRPr lang="en-GB" dirty="0" smtClean="0">
              <a:latin typeface="Verdana" charset="0"/>
              <a:cs typeface="Verdana" charset="0"/>
            </a:endParaRPr>
          </a:p>
          <a:p>
            <a:r>
              <a:rPr lang="en-GB" dirty="0" smtClean="0">
                <a:latin typeface="Verdana" charset="0"/>
                <a:cs typeface="Verdana" charset="0"/>
              </a:rPr>
              <a:t>Session </a:t>
            </a:r>
            <a:r>
              <a:rPr lang="en-GB" dirty="0">
                <a:latin typeface="Verdana" charset="0"/>
                <a:cs typeface="Verdana" charset="0"/>
              </a:rPr>
              <a:t>contents</a:t>
            </a:r>
            <a:endParaRPr lang="en-GB" sz="2000" dirty="0">
              <a:latin typeface="Verdana" charset="0"/>
              <a:cs typeface="Verdana" charset="0"/>
            </a:endParaRPr>
          </a:p>
          <a:p>
            <a:endParaRPr lang="en-GB" dirty="0"/>
          </a:p>
        </p:txBody>
      </p:sp>
    </p:spTree>
    <p:extLst>
      <p:ext uri="{BB962C8B-B14F-4D97-AF65-F5344CB8AC3E}">
        <p14:creationId xmlns:p14="http://schemas.microsoft.com/office/powerpoint/2010/main" val="24857401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100223"/>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Expedited Preservation of Stored Computer Data</a:t>
            </a:r>
          </a:p>
        </p:txBody>
      </p:sp>
      <p:sp>
        <p:nvSpPr>
          <p:cNvPr id="2" name="Rectangle 1">
            <a:extLst>
              <a:ext uri="{FF2B5EF4-FFF2-40B4-BE49-F238E27FC236}">
                <a16:creationId xmlns:a16="http://schemas.microsoft.com/office/drawing/2014/main" xmlns="" id="{6307FADD-3E6B-406F-9B66-C841DF391B79}"/>
              </a:ext>
            </a:extLst>
          </p:cNvPr>
          <p:cNvSpPr/>
          <p:nvPr/>
        </p:nvSpPr>
        <p:spPr>
          <a:xfrm>
            <a:off x="121544" y="1272817"/>
            <a:ext cx="3889351" cy="5047536"/>
          </a:xfrm>
          <a:prstGeom prst="rect">
            <a:avLst/>
          </a:prstGeom>
        </p:spPr>
        <p:txBody>
          <a:bodyPr wrap="square">
            <a:spAutoFit/>
          </a:bodyPr>
          <a:lstStyle/>
          <a:p>
            <a:pPr marL="342900" indent="-342900" algn="just">
              <a:buFont typeface="Wingdings" pitchFamily="2" charset="2"/>
              <a:buChar char="Ø"/>
            </a:pPr>
            <a:r>
              <a:rPr lang="en-GB" sz="1400" dirty="0"/>
              <a:t>1. Each Party shall adopt such legislative and other measures as may be necessary to enable its competent authorities to order or similarly obtain the expeditious preservation of specified computer data, including traffic data, that has been </a:t>
            </a:r>
            <a:r>
              <a:rPr lang="en-GB" sz="1400" b="1" dirty="0">
                <a:solidFill>
                  <a:srgbClr val="FF0000"/>
                </a:solidFill>
              </a:rPr>
              <a:t>stored by means of a computer system</a:t>
            </a:r>
            <a:r>
              <a:rPr lang="en-GB" sz="1400" dirty="0"/>
              <a:t>, in particular where there are grounds to believe that the computer data is particularly vulnerable to loss or modification.</a:t>
            </a:r>
          </a:p>
          <a:p>
            <a:pPr marL="342900" indent="-342900" algn="just">
              <a:buFont typeface="Wingdings" pitchFamily="2" charset="2"/>
              <a:buChar char="Ø"/>
            </a:pPr>
            <a:endParaRPr lang="en-GB" sz="1400" dirty="0"/>
          </a:p>
          <a:p>
            <a:pPr marL="342900" indent="-342900" algn="just">
              <a:buFont typeface="Wingdings" pitchFamily="2" charset="2"/>
              <a:buChar char="Ø"/>
            </a:pPr>
            <a:r>
              <a:rPr lang="en-US" sz="1400" dirty="0"/>
              <a:t>2. Where a Party gives effect to paragraph 1 above by means of an order to a person to preserve specified stored computer data in the person’s possession or control, the Party shall adopt such legislative and other measures as may be necessary to oblige that person to preserve and maintain the integrity of that computer data for a period of time as long as necessary, up to a maximum of ninety days, to enable the competent authorities to seek its disclosure. A Party may provide for such an order to be subsequently renewed.</a:t>
            </a:r>
            <a:endParaRPr lang="en-GB" sz="1400" dirty="0"/>
          </a:p>
        </p:txBody>
      </p:sp>
      <p:sp>
        <p:nvSpPr>
          <p:cNvPr id="3" name="Rectangle 2">
            <a:extLst>
              <a:ext uri="{FF2B5EF4-FFF2-40B4-BE49-F238E27FC236}">
                <a16:creationId xmlns:a16="http://schemas.microsoft.com/office/drawing/2014/main" xmlns="" id="{A67DD044-0EFC-4C9C-9F28-8A71A6074482}"/>
              </a:ext>
            </a:extLst>
          </p:cNvPr>
          <p:cNvSpPr/>
          <p:nvPr/>
        </p:nvSpPr>
        <p:spPr>
          <a:xfrm>
            <a:off x="4275438" y="1287212"/>
            <a:ext cx="4304358" cy="1708160"/>
          </a:xfrm>
          <a:prstGeom prst="rect">
            <a:avLst/>
          </a:prstGeom>
        </p:spPr>
        <p:txBody>
          <a:bodyPr wrap="square">
            <a:spAutoFit/>
          </a:bodyPr>
          <a:lstStyle/>
          <a:p>
            <a:pPr marL="342900" indent="-342900" algn="just">
              <a:buFont typeface="Wingdings" pitchFamily="2" charset="2"/>
              <a:buChar char="ü"/>
            </a:pPr>
            <a:r>
              <a:rPr lang="en-GB" sz="1500" dirty="0"/>
              <a:t>Preservation does not impose general data retention obligation</a:t>
            </a:r>
          </a:p>
          <a:p>
            <a:pPr marL="342900" indent="-342900" algn="just">
              <a:buFont typeface="Wingdings" pitchFamily="2" charset="2"/>
              <a:buChar char="ü"/>
            </a:pPr>
            <a:endParaRPr lang="en-GB" sz="1500" dirty="0"/>
          </a:p>
          <a:p>
            <a:pPr marL="342900" indent="-342900" algn="just">
              <a:buFont typeface="Wingdings" pitchFamily="2" charset="2"/>
              <a:buChar char="ü"/>
            </a:pPr>
            <a:r>
              <a:rPr lang="en-GB" sz="1500" dirty="0"/>
              <a:t>Data sought to be preserved must:</a:t>
            </a:r>
          </a:p>
          <a:p>
            <a:pPr marL="800100" lvl="1" indent="-342900" algn="just">
              <a:buFont typeface="Wingdings" pitchFamily="2" charset="2"/>
              <a:buChar char="ü"/>
            </a:pPr>
            <a:r>
              <a:rPr lang="en-GB" sz="1500" dirty="0"/>
              <a:t>Already exist</a:t>
            </a:r>
          </a:p>
          <a:p>
            <a:pPr marL="800100" lvl="1" indent="-342900" algn="just">
              <a:buFont typeface="Wingdings" pitchFamily="2" charset="2"/>
              <a:buChar char="ü"/>
            </a:pPr>
            <a:r>
              <a:rPr lang="en-GB" sz="1500" dirty="0"/>
              <a:t>Already have been collected and stored in a computer system</a:t>
            </a:r>
          </a:p>
        </p:txBody>
      </p:sp>
    </p:spTree>
    <p:extLst>
      <p:ext uri="{BB962C8B-B14F-4D97-AF65-F5344CB8AC3E}">
        <p14:creationId xmlns:p14="http://schemas.microsoft.com/office/powerpoint/2010/main" val="39474493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389756" y="48638"/>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Expedited Preservation of Stored Computer Data</a:t>
            </a:r>
          </a:p>
        </p:txBody>
      </p:sp>
      <p:sp>
        <p:nvSpPr>
          <p:cNvPr id="2" name="Rectangle 1">
            <a:extLst>
              <a:ext uri="{FF2B5EF4-FFF2-40B4-BE49-F238E27FC236}">
                <a16:creationId xmlns:a16="http://schemas.microsoft.com/office/drawing/2014/main" xmlns="" id="{6307FADD-3E6B-406F-9B66-C841DF391B79}"/>
              </a:ext>
            </a:extLst>
          </p:cNvPr>
          <p:cNvSpPr/>
          <p:nvPr/>
        </p:nvSpPr>
        <p:spPr>
          <a:xfrm>
            <a:off x="199366" y="1287212"/>
            <a:ext cx="3889351" cy="5047536"/>
          </a:xfrm>
          <a:prstGeom prst="rect">
            <a:avLst/>
          </a:prstGeom>
        </p:spPr>
        <p:txBody>
          <a:bodyPr wrap="square">
            <a:spAutoFit/>
          </a:bodyPr>
          <a:lstStyle/>
          <a:p>
            <a:pPr marL="342900" indent="-342900" algn="just">
              <a:buFont typeface="Wingdings" pitchFamily="2" charset="2"/>
              <a:buChar char="Ø"/>
            </a:pPr>
            <a:r>
              <a:rPr lang="en-GB" sz="1400" dirty="0"/>
              <a:t>1. Each Party shall adopt such legislative and other measures as may be necessary to enable its competent authorities to order or similarly obtain the expeditious preservation of specified computer data, including traffic data, that has been stored by means of a computer system, in particular where there are </a:t>
            </a:r>
            <a:r>
              <a:rPr lang="en-GB" sz="1400" b="1" dirty="0">
                <a:solidFill>
                  <a:srgbClr val="FF0000"/>
                </a:solidFill>
              </a:rPr>
              <a:t>grounds to believe that the computer data is particularly vulnerable to loss or modification</a:t>
            </a:r>
            <a:r>
              <a:rPr lang="en-GB" sz="1400" dirty="0"/>
              <a:t>.</a:t>
            </a:r>
          </a:p>
          <a:p>
            <a:pPr marL="342900" indent="-342900" algn="just">
              <a:buFont typeface="Wingdings" pitchFamily="2" charset="2"/>
              <a:buChar char="Ø"/>
            </a:pPr>
            <a:endParaRPr lang="en-GB" sz="1400" dirty="0"/>
          </a:p>
          <a:p>
            <a:pPr marL="342900" indent="-342900" algn="just">
              <a:buFont typeface="Wingdings" pitchFamily="2" charset="2"/>
              <a:buChar char="Ø"/>
            </a:pPr>
            <a:r>
              <a:rPr lang="en-US" sz="1400" dirty="0"/>
              <a:t>2. Where a Party gives effect to paragraph 1 above by means of an order to a person to preserve specified stored computer data in the person’s possession or control, the Party shall adopt such legislative and other measures as may be necessary to oblige that person to preserve and maintain the integrity of that computer data for a period of time as long as necessary, up to a maximum of ninety days, to enable the competent authorities to seek its disclosure. A Party may provide for such an order to be subsequently renewed.</a:t>
            </a:r>
            <a:endParaRPr lang="en-GB" sz="1400" dirty="0"/>
          </a:p>
        </p:txBody>
      </p:sp>
      <p:sp>
        <p:nvSpPr>
          <p:cNvPr id="3" name="Rectangle 2">
            <a:extLst>
              <a:ext uri="{FF2B5EF4-FFF2-40B4-BE49-F238E27FC236}">
                <a16:creationId xmlns:a16="http://schemas.microsoft.com/office/drawing/2014/main" xmlns="" id="{A67DD044-0EFC-4C9C-9F28-8A71A6074482}"/>
              </a:ext>
            </a:extLst>
          </p:cNvPr>
          <p:cNvSpPr/>
          <p:nvPr/>
        </p:nvSpPr>
        <p:spPr>
          <a:xfrm>
            <a:off x="4275438" y="1287212"/>
            <a:ext cx="4747018" cy="2169825"/>
          </a:xfrm>
          <a:prstGeom prst="rect">
            <a:avLst/>
          </a:prstGeom>
        </p:spPr>
        <p:txBody>
          <a:bodyPr wrap="square">
            <a:spAutoFit/>
          </a:bodyPr>
          <a:lstStyle/>
          <a:p>
            <a:pPr marL="342900" indent="-342900" algn="just">
              <a:buFont typeface="Wingdings" pitchFamily="2" charset="2"/>
              <a:buChar char="ü"/>
            </a:pPr>
            <a:r>
              <a:rPr lang="en-GB" sz="1500" dirty="0"/>
              <a:t>For preservation to be exercised, there must be grounds that the computer data is particularly vulnerable to loss or modification</a:t>
            </a:r>
          </a:p>
          <a:p>
            <a:pPr marL="342900" indent="-342900" algn="just">
              <a:buFont typeface="Wingdings" pitchFamily="2" charset="2"/>
              <a:buChar char="ü"/>
            </a:pPr>
            <a:endParaRPr lang="en-GB" sz="1500" dirty="0"/>
          </a:p>
          <a:p>
            <a:pPr marL="342900" indent="-342900" algn="just">
              <a:buFont typeface="Wingdings" pitchFamily="2" charset="2"/>
              <a:buChar char="ü"/>
            </a:pPr>
            <a:r>
              <a:rPr lang="en-GB" sz="1500" dirty="0"/>
              <a:t>Examples:</a:t>
            </a:r>
          </a:p>
          <a:p>
            <a:pPr marL="800100" lvl="1" indent="-342900" algn="just">
              <a:buFont typeface="Wingdings" pitchFamily="2" charset="2"/>
              <a:buChar char="ü"/>
            </a:pPr>
            <a:r>
              <a:rPr lang="en-GB" sz="1500" dirty="0"/>
              <a:t>Data deletion policy</a:t>
            </a:r>
          </a:p>
          <a:p>
            <a:pPr marL="800100" lvl="1" indent="-342900" algn="just">
              <a:buFont typeface="Wingdings" pitchFamily="2" charset="2"/>
              <a:buChar char="ü"/>
            </a:pPr>
            <a:r>
              <a:rPr lang="en-GB" sz="1500" dirty="0"/>
              <a:t>Limited retention policy </a:t>
            </a:r>
          </a:p>
          <a:p>
            <a:pPr marL="800100" lvl="1" indent="-342900" algn="just">
              <a:buFont typeface="Wingdings" pitchFamily="2" charset="2"/>
              <a:buChar char="ü"/>
            </a:pPr>
            <a:r>
              <a:rPr lang="en-GB" sz="1500" dirty="0"/>
              <a:t>Insecure data storage </a:t>
            </a:r>
          </a:p>
          <a:p>
            <a:pPr marL="800100" lvl="1" indent="-342900" algn="just">
              <a:buFont typeface="Wingdings" pitchFamily="2" charset="2"/>
              <a:buChar char="ü"/>
            </a:pPr>
            <a:r>
              <a:rPr lang="en-GB" sz="1500" dirty="0"/>
              <a:t>Untrustworthy custodian </a:t>
            </a:r>
          </a:p>
        </p:txBody>
      </p:sp>
    </p:spTree>
    <p:extLst>
      <p:ext uri="{BB962C8B-B14F-4D97-AF65-F5344CB8AC3E}">
        <p14:creationId xmlns:p14="http://schemas.microsoft.com/office/powerpoint/2010/main" val="28089954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389756" y="7104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Expedited Preservation of Stored Computer Data</a:t>
            </a:r>
          </a:p>
        </p:txBody>
      </p:sp>
      <p:sp>
        <p:nvSpPr>
          <p:cNvPr id="2" name="Rectangle 1">
            <a:extLst>
              <a:ext uri="{FF2B5EF4-FFF2-40B4-BE49-F238E27FC236}">
                <a16:creationId xmlns:a16="http://schemas.microsoft.com/office/drawing/2014/main" xmlns="" id="{6307FADD-3E6B-406F-9B66-C841DF391B79}"/>
              </a:ext>
            </a:extLst>
          </p:cNvPr>
          <p:cNvSpPr/>
          <p:nvPr/>
        </p:nvSpPr>
        <p:spPr>
          <a:xfrm>
            <a:off x="179910" y="1287212"/>
            <a:ext cx="3889351" cy="5047536"/>
          </a:xfrm>
          <a:prstGeom prst="rect">
            <a:avLst/>
          </a:prstGeom>
        </p:spPr>
        <p:txBody>
          <a:bodyPr wrap="square">
            <a:spAutoFit/>
          </a:bodyPr>
          <a:lstStyle/>
          <a:p>
            <a:pPr marL="342900" indent="-342900" algn="just">
              <a:buFont typeface="Wingdings" pitchFamily="2" charset="2"/>
              <a:buChar char="Ø"/>
            </a:pPr>
            <a:r>
              <a:rPr lang="en-GB" sz="1400" dirty="0"/>
              <a:t>1. Each Party shall adopt such legislative and other measures as may be necessary to enable its competent authorities to order or similarly obtain the expeditious preservation of specified computer data, including traffic data, that has been stored by means of a computer system, in particular where there are grounds to believe that the computer data is particularly vulnerable to loss or modification.</a:t>
            </a:r>
          </a:p>
          <a:p>
            <a:pPr marL="342900" indent="-342900" algn="just">
              <a:buFont typeface="Wingdings" pitchFamily="2" charset="2"/>
              <a:buChar char="Ø"/>
            </a:pPr>
            <a:endParaRPr lang="en-GB" sz="1400" dirty="0"/>
          </a:p>
          <a:p>
            <a:pPr marL="342900" indent="-342900" algn="just">
              <a:buFont typeface="Wingdings" pitchFamily="2" charset="2"/>
              <a:buChar char="Ø"/>
            </a:pPr>
            <a:r>
              <a:rPr lang="en-US" sz="1400" dirty="0"/>
              <a:t>2. Where a Party gives effect to paragraph 1 above by means of an order to a person to preserve specified stored computer data in the person’s </a:t>
            </a:r>
            <a:r>
              <a:rPr lang="en-US" sz="1400" b="1" dirty="0">
                <a:solidFill>
                  <a:srgbClr val="FF0000"/>
                </a:solidFill>
              </a:rPr>
              <a:t>possession or control</a:t>
            </a:r>
            <a:r>
              <a:rPr lang="en-US" sz="1400" dirty="0"/>
              <a:t>, the Party shall adopt such legislative and other measures as may be necessary to oblige that person to preserve and maintain the integrity of that computer data for a period of time as long as necessary, up to a maximum of ninety days, to enable the competent authorities to seek its disclosure. A Party may provide for such an order to be subsequently renewed.</a:t>
            </a:r>
            <a:endParaRPr lang="en-GB" sz="1400" dirty="0"/>
          </a:p>
        </p:txBody>
      </p:sp>
      <p:sp>
        <p:nvSpPr>
          <p:cNvPr id="3" name="Rectangle 2">
            <a:extLst>
              <a:ext uri="{FF2B5EF4-FFF2-40B4-BE49-F238E27FC236}">
                <a16:creationId xmlns:a16="http://schemas.microsoft.com/office/drawing/2014/main" xmlns="" id="{A67DD044-0EFC-4C9C-9F28-8A71A6074482}"/>
              </a:ext>
            </a:extLst>
          </p:cNvPr>
          <p:cNvSpPr/>
          <p:nvPr/>
        </p:nvSpPr>
        <p:spPr>
          <a:xfrm>
            <a:off x="4562272" y="1287212"/>
            <a:ext cx="4143983" cy="2169825"/>
          </a:xfrm>
          <a:prstGeom prst="rect">
            <a:avLst/>
          </a:prstGeom>
        </p:spPr>
        <p:txBody>
          <a:bodyPr wrap="square">
            <a:spAutoFit/>
          </a:bodyPr>
          <a:lstStyle/>
          <a:p>
            <a:pPr marL="342900" indent="-342900" algn="just">
              <a:buFont typeface="Wingdings" pitchFamily="2" charset="2"/>
              <a:buChar char="ü"/>
            </a:pPr>
            <a:r>
              <a:rPr lang="en-GB" sz="1500" dirty="0"/>
              <a:t>Person who is subject to a preservation order can either have:</a:t>
            </a:r>
          </a:p>
          <a:p>
            <a:pPr marL="800100" lvl="1" indent="-342900" algn="just">
              <a:buFont typeface="Wingdings" pitchFamily="2" charset="2"/>
              <a:buChar char="ü"/>
            </a:pPr>
            <a:r>
              <a:rPr lang="en-GB" sz="1500" dirty="0"/>
              <a:t>physical possession of data</a:t>
            </a:r>
          </a:p>
          <a:p>
            <a:pPr marL="800100" lvl="1" indent="-342900" algn="just">
              <a:buFont typeface="Wingdings" pitchFamily="2" charset="2"/>
              <a:buChar char="ü"/>
            </a:pPr>
            <a:r>
              <a:rPr lang="en-GB" sz="1500" dirty="0"/>
              <a:t>constructive possession of data (free control over its production)</a:t>
            </a:r>
          </a:p>
          <a:p>
            <a:pPr marL="342900" indent="-342900" algn="just">
              <a:buFont typeface="Wingdings" pitchFamily="2" charset="2"/>
              <a:buChar char="ü"/>
            </a:pPr>
            <a:endParaRPr lang="en-GB" sz="1500" dirty="0"/>
          </a:p>
          <a:p>
            <a:pPr marL="342900" indent="-342900" algn="just">
              <a:buFont typeface="Wingdings" pitchFamily="2" charset="2"/>
              <a:buChar char="ü"/>
            </a:pPr>
            <a:r>
              <a:rPr lang="en-GB" sz="1500" dirty="0"/>
              <a:t>Control does not include technical ability to access remotely stored data not within legitimate control</a:t>
            </a:r>
          </a:p>
        </p:txBody>
      </p:sp>
    </p:spTree>
    <p:extLst>
      <p:ext uri="{BB962C8B-B14F-4D97-AF65-F5344CB8AC3E}">
        <p14:creationId xmlns:p14="http://schemas.microsoft.com/office/powerpoint/2010/main" val="32899371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389756" y="51097"/>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Expedited Preservation of Stored Computer Data</a:t>
            </a:r>
          </a:p>
        </p:txBody>
      </p:sp>
      <p:sp>
        <p:nvSpPr>
          <p:cNvPr id="2" name="Rectangle 1">
            <a:extLst>
              <a:ext uri="{FF2B5EF4-FFF2-40B4-BE49-F238E27FC236}">
                <a16:creationId xmlns:a16="http://schemas.microsoft.com/office/drawing/2014/main" xmlns="" id="{6307FADD-3E6B-406F-9B66-C841DF391B79}"/>
              </a:ext>
            </a:extLst>
          </p:cNvPr>
          <p:cNvSpPr/>
          <p:nvPr/>
        </p:nvSpPr>
        <p:spPr>
          <a:xfrm>
            <a:off x="121544" y="1272817"/>
            <a:ext cx="3889351" cy="5047536"/>
          </a:xfrm>
          <a:prstGeom prst="rect">
            <a:avLst/>
          </a:prstGeom>
        </p:spPr>
        <p:txBody>
          <a:bodyPr wrap="square">
            <a:spAutoFit/>
          </a:bodyPr>
          <a:lstStyle/>
          <a:p>
            <a:pPr marL="342900" indent="-342900" algn="just">
              <a:buFont typeface="Wingdings" pitchFamily="2" charset="2"/>
              <a:buChar char="Ø"/>
            </a:pPr>
            <a:r>
              <a:rPr lang="en-GB" sz="1400" dirty="0"/>
              <a:t>1. Each Party shall adopt such legislative and other measures as may be necessary to enable its competent authorities to order or similarly obtain the expeditious preservation of specified computer data, including traffic data, that has been stored by means of a computer system, in particular where there are grounds to believe that the computer data is particularly vulnerable to loss or modification.</a:t>
            </a:r>
          </a:p>
          <a:p>
            <a:pPr marL="342900" indent="-342900" algn="just">
              <a:buFont typeface="Wingdings" pitchFamily="2" charset="2"/>
              <a:buChar char="Ø"/>
            </a:pPr>
            <a:endParaRPr lang="en-GB" sz="1400" dirty="0"/>
          </a:p>
          <a:p>
            <a:pPr marL="342900" indent="-342900" algn="just">
              <a:buFont typeface="Wingdings" pitchFamily="2" charset="2"/>
              <a:buChar char="Ø"/>
            </a:pPr>
            <a:r>
              <a:rPr lang="en-US" sz="1400" dirty="0"/>
              <a:t>2. Where a Party gives effect to paragraph 1 above by means of an order to a person to preserve specified stored computer data in the person’s possession or control, the Party shall adopt such legislative and other measures as may be necessary to oblige that person to preserve and maintain the integrity of that computer data for a </a:t>
            </a:r>
            <a:r>
              <a:rPr lang="en-US" sz="1400" b="1" dirty="0">
                <a:solidFill>
                  <a:srgbClr val="FF0000"/>
                </a:solidFill>
              </a:rPr>
              <a:t>period of time as long as necessary, up to a maximum of ninety days</a:t>
            </a:r>
            <a:r>
              <a:rPr lang="en-US" sz="1400" dirty="0"/>
              <a:t>, to enable the competent authorities </a:t>
            </a:r>
            <a:r>
              <a:rPr lang="en-US" sz="1400" b="1" dirty="0">
                <a:solidFill>
                  <a:srgbClr val="FF0000"/>
                </a:solidFill>
              </a:rPr>
              <a:t>to seek its disclosure</a:t>
            </a:r>
            <a:r>
              <a:rPr lang="en-US" sz="1400" dirty="0"/>
              <a:t>. A Party may provide for such an order to be </a:t>
            </a:r>
            <a:r>
              <a:rPr lang="en-US" sz="1400" b="1" dirty="0">
                <a:solidFill>
                  <a:srgbClr val="FF0000"/>
                </a:solidFill>
              </a:rPr>
              <a:t>subsequently renewed</a:t>
            </a:r>
            <a:r>
              <a:rPr lang="en-US" sz="1400" dirty="0"/>
              <a:t>.</a:t>
            </a:r>
            <a:endParaRPr lang="en-GB" sz="1400" dirty="0"/>
          </a:p>
        </p:txBody>
      </p:sp>
      <p:sp>
        <p:nvSpPr>
          <p:cNvPr id="3" name="Rectangle 2">
            <a:extLst>
              <a:ext uri="{FF2B5EF4-FFF2-40B4-BE49-F238E27FC236}">
                <a16:creationId xmlns:a16="http://schemas.microsoft.com/office/drawing/2014/main" xmlns="" id="{A67DD044-0EFC-4C9C-9F28-8A71A6074482}"/>
              </a:ext>
            </a:extLst>
          </p:cNvPr>
          <p:cNvSpPr/>
          <p:nvPr/>
        </p:nvSpPr>
        <p:spPr>
          <a:xfrm>
            <a:off x="4411625" y="1272817"/>
            <a:ext cx="4100077" cy="2400657"/>
          </a:xfrm>
          <a:prstGeom prst="rect">
            <a:avLst/>
          </a:prstGeom>
        </p:spPr>
        <p:txBody>
          <a:bodyPr wrap="square">
            <a:spAutoFit/>
          </a:bodyPr>
          <a:lstStyle/>
          <a:p>
            <a:pPr marL="342900" indent="-342900" algn="just">
              <a:buFont typeface="Wingdings" pitchFamily="2" charset="2"/>
              <a:buChar char="ü"/>
            </a:pPr>
            <a:r>
              <a:rPr lang="en-GB" sz="1500" dirty="0"/>
              <a:t>Preservation is a temporary power to protect data while competent authorities seek:</a:t>
            </a:r>
          </a:p>
          <a:p>
            <a:pPr marL="800100" lvl="1" indent="-342900" algn="just">
              <a:buFont typeface="Wingdings" pitchFamily="2" charset="2"/>
              <a:buChar char="ü"/>
            </a:pPr>
            <a:r>
              <a:rPr lang="en-GB" sz="1500" dirty="0"/>
              <a:t>Production of data</a:t>
            </a:r>
          </a:p>
          <a:p>
            <a:pPr marL="800100" lvl="1" indent="-342900" algn="just">
              <a:buFont typeface="Wingdings" pitchFamily="2" charset="2"/>
              <a:buChar char="ü"/>
            </a:pPr>
            <a:r>
              <a:rPr lang="en-GB" sz="1500" dirty="0"/>
              <a:t>Search &amp; seizure of data</a:t>
            </a:r>
          </a:p>
          <a:p>
            <a:pPr marL="800100" lvl="1" indent="-342900" algn="just">
              <a:buFont typeface="Wingdings" pitchFamily="2" charset="2"/>
              <a:buChar char="ü"/>
            </a:pPr>
            <a:endParaRPr lang="en-GB" sz="1500" dirty="0"/>
          </a:p>
          <a:p>
            <a:pPr marL="342900" indent="-342900" algn="just">
              <a:buFont typeface="Wingdings" pitchFamily="2" charset="2"/>
              <a:buChar char="ü"/>
            </a:pPr>
            <a:r>
              <a:rPr lang="en-GB" sz="1500" dirty="0"/>
              <a:t>Maximum time period for preservation order: 90 days (renewable)</a:t>
            </a:r>
          </a:p>
          <a:p>
            <a:pPr marL="342900" indent="-342900" algn="just">
              <a:buFont typeface="Wingdings" pitchFamily="2" charset="2"/>
              <a:buChar char="ü"/>
            </a:pPr>
            <a:endParaRPr lang="en-GB" sz="1500" dirty="0"/>
          </a:p>
          <a:p>
            <a:pPr marL="342900" indent="-342900" algn="just">
              <a:buFont typeface="Wingdings" pitchFamily="2" charset="2"/>
              <a:buChar char="ü"/>
            </a:pPr>
            <a:r>
              <a:rPr lang="en-GB" sz="1500" dirty="0"/>
              <a:t>Preservation order should specify exact time period for preservation (cannot be indefinite)</a:t>
            </a:r>
          </a:p>
        </p:txBody>
      </p:sp>
    </p:spTree>
    <p:extLst>
      <p:ext uri="{BB962C8B-B14F-4D97-AF65-F5344CB8AC3E}">
        <p14:creationId xmlns:p14="http://schemas.microsoft.com/office/powerpoint/2010/main" val="28132047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389756" y="7104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Expedited Preservation of Stored Computer Data</a:t>
            </a:r>
          </a:p>
        </p:txBody>
      </p:sp>
      <p:sp>
        <p:nvSpPr>
          <p:cNvPr id="2" name="Rectangle 1">
            <a:extLst>
              <a:ext uri="{FF2B5EF4-FFF2-40B4-BE49-F238E27FC236}">
                <a16:creationId xmlns:a16="http://schemas.microsoft.com/office/drawing/2014/main" xmlns="" id="{6307FADD-3E6B-406F-9B66-C841DF391B79}"/>
              </a:ext>
            </a:extLst>
          </p:cNvPr>
          <p:cNvSpPr/>
          <p:nvPr/>
        </p:nvSpPr>
        <p:spPr>
          <a:xfrm>
            <a:off x="121544" y="1272817"/>
            <a:ext cx="3889351" cy="1708160"/>
          </a:xfrm>
          <a:prstGeom prst="rect">
            <a:avLst/>
          </a:prstGeom>
        </p:spPr>
        <p:txBody>
          <a:bodyPr wrap="square">
            <a:spAutoFit/>
          </a:bodyPr>
          <a:lstStyle/>
          <a:p>
            <a:pPr marL="342900" indent="-342900" algn="just">
              <a:buFont typeface="Wingdings" pitchFamily="2" charset="2"/>
              <a:buChar char="Ø"/>
            </a:pPr>
            <a:r>
              <a:rPr lang="en-US" sz="1500" dirty="0"/>
              <a:t>3 Each Party shall adopt such legislative and other measures as may be necessary to oblige the custodian or other person who is to preserve the computer data to </a:t>
            </a:r>
            <a:r>
              <a:rPr lang="en-US" sz="1500" b="1" dirty="0">
                <a:solidFill>
                  <a:srgbClr val="FF0000"/>
                </a:solidFill>
              </a:rPr>
              <a:t>keep confidential the undertaking </a:t>
            </a:r>
            <a:r>
              <a:rPr lang="en-US" sz="1500" dirty="0"/>
              <a:t>of such procedures for the period of time provided for by its domestic law.</a:t>
            </a:r>
          </a:p>
        </p:txBody>
      </p:sp>
      <p:sp>
        <p:nvSpPr>
          <p:cNvPr id="3" name="Rectangle 2">
            <a:extLst>
              <a:ext uri="{FF2B5EF4-FFF2-40B4-BE49-F238E27FC236}">
                <a16:creationId xmlns:a16="http://schemas.microsoft.com/office/drawing/2014/main" xmlns="" id="{A67DD044-0EFC-4C9C-9F28-8A71A6074482}"/>
              </a:ext>
            </a:extLst>
          </p:cNvPr>
          <p:cNvSpPr/>
          <p:nvPr/>
        </p:nvSpPr>
        <p:spPr>
          <a:xfrm>
            <a:off x="4333804" y="1271311"/>
            <a:ext cx="4255719" cy="3046988"/>
          </a:xfrm>
          <a:prstGeom prst="rect">
            <a:avLst/>
          </a:prstGeom>
        </p:spPr>
        <p:txBody>
          <a:bodyPr wrap="square">
            <a:spAutoFit/>
          </a:bodyPr>
          <a:lstStyle/>
          <a:p>
            <a:pPr marL="342900" indent="-342900" algn="just">
              <a:buFont typeface="Wingdings" pitchFamily="2" charset="2"/>
              <a:buChar char="ü"/>
            </a:pPr>
            <a:r>
              <a:rPr lang="en-US" sz="1600" dirty="0" smtClean="0"/>
              <a:t>A preservation </a:t>
            </a:r>
            <a:r>
              <a:rPr lang="en-US" sz="1600" dirty="0"/>
              <a:t>order may require </a:t>
            </a:r>
            <a:r>
              <a:rPr lang="en-US" sz="1600" dirty="0" smtClean="0"/>
              <a:t>a person </a:t>
            </a:r>
            <a:r>
              <a:rPr lang="en-US" sz="1600" dirty="0"/>
              <a:t>who is to preserve computer data to maintain confidentiality for a specific time period</a:t>
            </a:r>
          </a:p>
          <a:p>
            <a:pPr marL="342900" indent="-342900" algn="just">
              <a:buFont typeface="Wingdings" pitchFamily="2" charset="2"/>
              <a:buChar char="ü"/>
            </a:pPr>
            <a:endParaRPr lang="en-US" sz="1600" dirty="0"/>
          </a:p>
          <a:p>
            <a:pPr marL="342900" indent="-342900" algn="just">
              <a:buFont typeface="Wingdings" pitchFamily="2" charset="2"/>
              <a:buChar char="ü"/>
            </a:pPr>
            <a:r>
              <a:rPr lang="en-US" sz="1600" dirty="0"/>
              <a:t>Purpose:</a:t>
            </a:r>
          </a:p>
          <a:p>
            <a:pPr marL="800100" lvl="1" indent="-342900" algn="just">
              <a:buFont typeface="Wingdings" pitchFamily="2" charset="2"/>
              <a:buChar char="ü"/>
            </a:pPr>
            <a:r>
              <a:rPr lang="en-US" sz="1600" dirty="0"/>
              <a:t>Suspects do not become aware of investigation </a:t>
            </a:r>
          </a:p>
          <a:p>
            <a:pPr marL="800100" lvl="1" indent="-342900" algn="just">
              <a:buFont typeface="Wingdings" pitchFamily="2" charset="2"/>
              <a:buChar char="ü"/>
            </a:pPr>
            <a:r>
              <a:rPr lang="en-US" sz="1600" dirty="0"/>
              <a:t>The right to privacy is protected </a:t>
            </a:r>
          </a:p>
          <a:p>
            <a:pPr marL="800100" lvl="1" indent="-342900" algn="just">
              <a:buFont typeface="Wingdings" pitchFamily="2" charset="2"/>
              <a:buChar char="ü"/>
            </a:pPr>
            <a:r>
              <a:rPr lang="en-US" sz="1600" dirty="0"/>
              <a:t>Preservation is preliminary measure </a:t>
            </a:r>
          </a:p>
          <a:p>
            <a:pPr marL="800100" lvl="1" indent="-342900" algn="just">
              <a:buFont typeface="Wingdings" pitchFamily="2" charset="2"/>
              <a:buChar char="ü"/>
            </a:pPr>
            <a:r>
              <a:rPr lang="en-US" sz="1600" dirty="0"/>
              <a:t>Prevents other persons attempting to tamper with or delete data</a:t>
            </a:r>
            <a:endParaRPr lang="en-GB" sz="1600" dirty="0"/>
          </a:p>
        </p:txBody>
      </p:sp>
    </p:spTree>
    <p:extLst>
      <p:ext uri="{BB962C8B-B14F-4D97-AF65-F5344CB8AC3E}">
        <p14:creationId xmlns:p14="http://schemas.microsoft.com/office/powerpoint/2010/main" val="7753533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511300" y="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Expedited Preservation and Partial Disclosure of Traffic Data</a:t>
            </a:r>
          </a:p>
        </p:txBody>
      </p:sp>
      <p:pic>
        <p:nvPicPr>
          <p:cNvPr id="4" name="Picture 2" descr="http://research.dyn.com/wp-content/uploads/2013/11/jim_blog_nov_2013_path1_wired-01.jpg">
            <a:extLst>
              <a:ext uri="{FF2B5EF4-FFF2-40B4-BE49-F238E27FC236}">
                <a16:creationId xmlns:a16="http://schemas.microsoft.com/office/drawing/2014/main" xmlns="" id="{CB58AE74-0C9A-4C28-8E8B-C63AE6A4A04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37" y="1062038"/>
            <a:ext cx="9136063" cy="5535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913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511300" y="7104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Expedited Preservation and Partial Disclosure of Traffic Data</a:t>
            </a:r>
          </a:p>
        </p:txBody>
      </p:sp>
      <p:sp>
        <p:nvSpPr>
          <p:cNvPr id="2" name="Rectangle 1">
            <a:extLst>
              <a:ext uri="{FF2B5EF4-FFF2-40B4-BE49-F238E27FC236}">
                <a16:creationId xmlns:a16="http://schemas.microsoft.com/office/drawing/2014/main" xmlns="" id="{6307FADD-3E6B-406F-9B66-C841DF391B79}"/>
              </a:ext>
            </a:extLst>
          </p:cNvPr>
          <p:cNvSpPr/>
          <p:nvPr/>
        </p:nvSpPr>
        <p:spPr>
          <a:xfrm>
            <a:off x="121544" y="1272817"/>
            <a:ext cx="3889351" cy="4401205"/>
          </a:xfrm>
          <a:prstGeom prst="rect">
            <a:avLst/>
          </a:prstGeom>
        </p:spPr>
        <p:txBody>
          <a:bodyPr wrap="square">
            <a:spAutoFit/>
          </a:bodyPr>
          <a:lstStyle/>
          <a:p>
            <a:pPr marL="342900" indent="-342900" algn="just">
              <a:buFont typeface="Wingdings" pitchFamily="2" charset="2"/>
              <a:buChar char="Ø"/>
            </a:pPr>
            <a:r>
              <a:rPr lang="en-US" sz="1400" dirty="0"/>
              <a:t>1 Each Party shall adopt, in respect of traffic data that is to be preserved under Article 16, such legislative and other measures as may be necessary to: </a:t>
            </a:r>
          </a:p>
          <a:p>
            <a:pPr lvl="1" algn="just"/>
            <a:r>
              <a:rPr lang="en-US" sz="1400" dirty="0"/>
              <a:t>a ensure that such expeditious preservation of traffic data is available </a:t>
            </a:r>
            <a:r>
              <a:rPr lang="en-US" sz="1400" b="1" dirty="0">
                <a:solidFill>
                  <a:srgbClr val="FF0000"/>
                </a:solidFill>
              </a:rPr>
              <a:t>regardless of whether one or more service providers were involved in the transmission of that communication</a:t>
            </a:r>
            <a:r>
              <a:rPr lang="en-US" sz="1400" dirty="0"/>
              <a:t>; and </a:t>
            </a:r>
          </a:p>
          <a:p>
            <a:pPr lvl="1" algn="just"/>
            <a:r>
              <a:rPr lang="en-US" sz="1400" dirty="0"/>
              <a:t>b ensure the expeditious disclosure to the Party’s competent authority, or a person designated by that authority, of a sufficient amount of traffic data to enable the Party to identify the service providers and the path through which the communication was transmitted.</a:t>
            </a:r>
          </a:p>
          <a:p>
            <a:pPr lvl="1" algn="just"/>
            <a:endParaRPr lang="en-US" sz="1400" dirty="0"/>
          </a:p>
          <a:p>
            <a:pPr marL="342900" indent="-342900" algn="just">
              <a:buFont typeface="Wingdings" panose="05000000000000000000" pitchFamily="2" charset="2"/>
              <a:buChar char="Ø"/>
            </a:pPr>
            <a:r>
              <a:rPr lang="en-US" sz="1400" dirty="0"/>
              <a:t>2 The powers and procedures referred to in this article shall be subject to Articles 14 and 15.</a:t>
            </a:r>
          </a:p>
        </p:txBody>
      </p:sp>
      <p:sp>
        <p:nvSpPr>
          <p:cNvPr id="3" name="Rectangle 2">
            <a:extLst>
              <a:ext uri="{FF2B5EF4-FFF2-40B4-BE49-F238E27FC236}">
                <a16:creationId xmlns:a16="http://schemas.microsoft.com/office/drawing/2014/main" xmlns="" id="{A67DD044-0EFC-4C9C-9F28-8A71A6074482}"/>
              </a:ext>
            </a:extLst>
          </p:cNvPr>
          <p:cNvSpPr/>
          <p:nvPr/>
        </p:nvSpPr>
        <p:spPr>
          <a:xfrm>
            <a:off x="4426085" y="1272817"/>
            <a:ext cx="4250988" cy="3785652"/>
          </a:xfrm>
          <a:prstGeom prst="rect">
            <a:avLst/>
          </a:prstGeom>
        </p:spPr>
        <p:txBody>
          <a:bodyPr wrap="square">
            <a:spAutoFit/>
          </a:bodyPr>
          <a:lstStyle/>
          <a:p>
            <a:pPr marL="342900" indent="-342900" algn="just">
              <a:buFont typeface="Wingdings" pitchFamily="2" charset="2"/>
              <a:buChar char="ü"/>
            </a:pPr>
            <a:r>
              <a:rPr lang="en-US" sz="1500" dirty="0"/>
              <a:t>Multiple service providers are usually involved in transmissions of communications </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Traffic data is often shared between service providers for commercial, security or technical purposes </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Usually no single service provider possesses enough crucial traffic data to determine source &amp; destination of a communication (each service provider has part of the puzzle)</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Parties may serve separate orders on each service provider or single order that is served sequentially as each next service provider is identified</a:t>
            </a:r>
          </a:p>
        </p:txBody>
      </p:sp>
    </p:spTree>
    <p:extLst>
      <p:ext uri="{BB962C8B-B14F-4D97-AF65-F5344CB8AC3E}">
        <p14:creationId xmlns:p14="http://schemas.microsoft.com/office/powerpoint/2010/main" val="34224159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511300" y="51097"/>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Expedited Preservation and Partial Disclosure of Traffic Data</a:t>
            </a:r>
          </a:p>
        </p:txBody>
      </p:sp>
      <p:sp>
        <p:nvSpPr>
          <p:cNvPr id="2" name="Rectangle 1">
            <a:extLst>
              <a:ext uri="{FF2B5EF4-FFF2-40B4-BE49-F238E27FC236}">
                <a16:creationId xmlns:a16="http://schemas.microsoft.com/office/drawing/2014/main" xmlns="" id="{6307FADD-3E6B-406F-9B66-C841DF391B79}"/>
              </a:ext>
            </a:extLst>
          </p:cNvPr>
          <p:cNvSpPr/>
          <p:nvPr/>
        </p:nvSpPr>
        <p:spPr>
          <a:xfrm>
            <a:off x="121544" y="1272817"/>
            <a:ext cx="4012711" cy="4185761"/>
          </a:xfrm>
          <a:prstGeom prst="rect">
            <a:avLst/>
          </a:prstGeom>
        </p:spPr>
        <p:txBody>
          <a:bodyPr wrap="square">
            <a:spAutoFit/>
          </a:bodyPr>
          <a:lstStyle/>
          <a:p>
            <a:pPr marL="342900" indent="-342900" algn="just">
              <a:buFont typeface="Wingdings" pitchFamily="2" charset="2"/>
              <a:buChar char="Ø"/>
            </a:pPr>
            <a:r>
              <a:rPr lang="en-US" sz="1400" dirty="0"/>
              <a:t>1 Each Party shall adopt, in respect of traffic data that is to be preserved under Article 16, such legislative and other measures as may be necessary to: </a:t>
            </a:r>
          </a:p>
          <a:p>
            <a:pPr lvl="1" algn="just"/>
            <a:r>
              <a:rPr lang="en-US" sz="1400" dirty="0"/>
              <a:t>a ensure that such expeditious preservation of traffic data is available regardless of whether one or more service providers were involved in the transmission of that communication; and </a:t>
            </a:r>
          </a:p>
          <a:p>
            <a:pPr lvl="1" algn="just"/>
            <a:r>
              <a:rPr lang="en-US" sz="1400" dirty="0"/>
              <a:t>b ensure the </a:t>
            </a:r>
            <a:r>
              <a:rPr lang="en-US" sz="1400" b="1" dirty="0">
                <a:solidFill>
                  <a:srgbClr val="FF0000"/>
                </a:solidFill>
              </a:rPr>
              <a:t>expeditious disclosure </a:t>
            </a:r>
            <a:r>
              <a:rPr lang="en-US" sz="1400" dirty="0"/>
              <a:t>to the Party’s competent authority, or a person designated by that authority, of a </a:t>
            </a:r>
            <a:r>
              <a:rPr lang="en-US" sz="1400" b="1" dirty="0">
                <a:solidFill>
                  <a:srgbClr val="FF0000"/>
                </a:solidFill>
              </a:rPr>
              <a:t>sufficient amount of traffic data to </a:t>
            </a:r>
            <a:r>
              <a:rPr lang="en-US" sz="1400" dirty="0"/>
              <a:t>enable the Party to </a:t>
            </a:r>
            <a:r>
              <a:rPr lang="en-US" sz="1400" b="1" dirty="0">
                <a:solidFill>
                  <a:srgbClr val="FF0000"/>
                </a:solidFill>
              </a:rPr>
              <a:t>identify the service providers and the path </a:t>
            </a:r>
            <a:r>
              <a:rPr lang="en-US" sz="1400" dirty="0"/>
              <a:t>through which the communication was transmitted.</a:t>
            </a:r>
          </a:p>
          <a:p>
            <a:pPr lvl="1" algn="just"/>
            <a:endParaRPr lang="en-US" sz="1400" dirty="0"/>
          </a:p>
          <a:p>
            <a:pPr marL="342900" indent="-342900" algn="just">
              <a:buFont typeface="Wingdings" panose="05000000000000000000" pitchFamily="2" charset="2"/>
              <a:buChar char="Ø"/>
            </a:pPr>
            <a:r>
              <a:rPr lang="en-US" sz="1400" dirty="0"/>
              <a:t>2 The powers and procedures referred to in this article shall be subject to Articles 14 and 15.</a:t>
            </a:r>
          </a:p>
        </p:txBody>
      </p:sp>
      <p:sp>
        <p:nvSpPr>
          <p:cNvPr id="3" name="Rectangle 2">
            <a:extLst>
              <a:ext uri="{FF2B5EF4-FFF2-40B4-BE49-F238E27FC236}">
                <a16:creationId xmlns:a16="http://schemas.microsoft.com/office/drawing/2014/main" xmlns="" id="{A67DD044-0EFC-4C9C-9F28-8A71A6074482}"/>
              </a:ext>
            </a:extLst>
          </p:cNvPr>
          <p:cNvSpPr/>
          <p:nvPr/>
        </p:nvSpPr>
        <p:spPr>
          <a:xfrm>
            <a:off x="4275438" y="1287212"/>
            <a:ext cx="4747018" cy="2400657"/>
          </a:xfrm>
          <a:prstGeom prst="rect">
            <a:avLst/>
          </a:prstGeom>
        </p:spPr>
        <p:txBody>
          <a:bodyPr wrap="square">
            <a:spAutoFit/>
          </a:bodyPr>
          <a:lstStyle/>
          <a:p>
            <a:pPr marL="342900" indent="-342900" algn="just">
              <a:buFont typeface="Wingdings" pitchFamily="2" charset="2"/>
              <a:buChar char="ü"/>
            </a:pPr>
            <a:r>
              <a:rPr lang="en-US" sz="1500" dirty="0"/>
              <a:t>This power does not merely provide for preservation</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It also requires expeditious disclosure of enough traffic data to identify other service providers involved in the transmission of a communication and the path of the communication</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Purpose is to enable identification of all service providers so that appropriate procedural measures can be undertaken </a:t>
            </a:r>
            <a:endParaRPr lang="en-GB" sz="1500" dirty="0"/>
          </a:p>
        </p:txBody>
      </p:sp>
    </p:spTree>
    <p:extLst>
      <p:ext uri="{BB962C8B-B14F-4D97-AF65-F5344CB8AC3E}">
        <p14:creationId xmlns:p14="http://schemas.microsoft.com/office/powerpoint/2010/main" val="15328426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latin typeface="+mn-lt"/>
              </a:rPr>
              <a:t>Production order</a:t>
            </a:r>
            <a:endParaRPr lang="en-US" sz="3200" dirty="0">
              <a:latin typeface="+mn-lt"/>
            </a:endParaRPr>
          </a:p>
        </p:txBody>
      </p:sp>
      <p:sp>
        <p:nvSpPr>
          <p:cNvPr id="3" name="Text Placeholder 2"/>
          <p:cNvSpPr>
            <a:spLocks noGrp="1"/>
          </p:cNvSpPr>
          <p:nvPr>
            <p:ph type="body" idx="1"/>
          </p:nvPr>
        </p:nvSpPr>
        <p:spPr/>
        <p:txBody>
          <a:bodyPr/>
          <a:lstStyle/>
          <a:p>
            <a:r>
              <a:rPr lang="en-US" dirty="0">
                <a:latin typeface="+mn-lt"/>
                <a:ea typeface="Verdana" panose="020B0604030504040204" pitchFamily="34" charset="0"/>
              </a:rPr>
              <a:t>Procedural Powers under the Budapest Convention (Part 1)</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28</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smtClean="0">
              <a:latin typeface="Verdana" charset="0"/>
              <a:cs typeface="Verdana" charset="0"/>
            </a:endParaRPr>
          </a:p>
          <a:p>
            <a:r>
              <a:rPr lang="en-GB" dirty="0" smtClean="0">
                <a:latin typeface="Verdana" charset="0"/>
                <a:cs typeface="Verdana" charset="0"/>
              </a:rPr>
              <a:t>Section 4</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34982738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Production order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3">
            <a:extLst>
              <a:ext uri="{FF2B5EF4-FFF2-40B4-BE49-F238E27FC236}">
                <a16:creationId xmlns:a16="http://schemas.microsoft.com/office/drawing/2014/main" xmlns="" id="{27339DDC-CF0F-4F90-99B8-9D89D3BE2286}"/>
              </a:ext>
            </a:extLst>
          </p:cNvPr>
          <p:cNvSpPr txBox="1">
            <a:spLocks/>
          </p:cNvSpPr>
          <p:nvPr/>
        </p:nvSpPr>
        <p:spPr bwMode="auto">
          <a:xfrm>
            <a:off x="348345" y="1270001"/>
            <a:ext cx="8184095" cy="5130793"/>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sr-Latn-RS" sz="2300" b="1" i="1" dirty="0">
                <a:ea typeface="ＭＳ Ｐゴシック" pitchFamily="34" charset="-128"/>
              </a:rPr>
              <a:t>Production Order</a:t>
            </a:r>
          </a:p>
          <a:p>
            <a:pPr marL="0" indent="0" algn="ctr" eaLnBrk="1" hangingPunct="1">
              <a:lnSpc>
                <a:spcPct val="80000"/>
              </a:lnSpc>
              <a:spcBef>
                <a:spcPts val="600"/>
              </a:spcBef>
              <a:spcAft>
                <a:spcPts val="1200"/>
              </a:spcAft>
              <a:buFont typeface="Arial" pitchFamily="34" charset="0"/>
              <a:buNone/>
              <a:defRPr/>
            </a:pPr>
            <a:r>
              <a:rPr lang="en-GB" altLang="sr-Latn-RS" sz="2300" b="1" i="1" dirty="0">
                <a:ea typeface="ＭＳ Ｐゴシック" pitchFamily="34" charset="-128"/>
              </a:rPr>
              <a:t>(Article 18 – Budapest Convention)</a:t>
            </a:r>
          </a:p>
          <a:p>
            <a:pPr algn="ctr" eaLnBrk="1" hangingPunct="1">
              <a:lnSpc>
                <a:spcPct val="80000"/>
              </a:lnSpc>
              <a:spcBef>
                <a:spcPts val="600"/>
              </a:spcBef>
              <a:spcAft>
                <a:spcPts val="1200"/>
              </a:spcAft>
              <a:defRPr/>
            </a:pPr>
            <a:r>
              <a:rPr lang="en-GB" altLang="sr-Latn-RS" sz="1900" i="1" dirty="0">
                <a:ea typeface="ＭＳ Ｐゴシック" pitchFamily="34" charset="-128"/>
              </a:rPr>
              <a:t>Also very innovative</a:t>
            </a:r>
          </a:p>
          <a:p>
            <a:pPr marL="539750" defTabSz="365125" eaLnBrk="1" hangingPunct="1">
              <a:lnSpc>
                <a:spcPct val="80000"/>
              </a:lnSpc>
              <a:spcBef>
                <a:spcPts val="600"/>
              </a:spcBef>
              <a:spcAft>
                <a:spcPts val="1200"/>
              </a:spcAft>
              <a:defRPr/>
            </a:pPr>
            <a:r>
              <a:rPr lang="en-GB" altLang="sr-Latn-RS" sz="1700" i="1" dirty="0">
                <a:ea typeface="ＭＳ Ｐゴシック" pitchFamily="34" charset="-128"/>
              </a:rPr>
              <a:t>To empower law enforcement authorities to issue production orders </a:t>
            </a:r>
          </a:p>
          <a:p>
            <a:pPr marL="539750" defTabSz="365125" eaLnBrk="1" hangingPunct="1">
              <a:lnSpc>
                <a:spcPct val="80000"/>
              </a:lnSpc>
              <a:spcBef>
                <a:spcPts val="600"/>
              </a:spcBef>
              <a:spcAft>
                <a:spcPts val="1200"/>
              </a:spcAft>
              <a:defRPr/>
            </a:pPr>
            <a:r>
              <a:rPr lang="en-GB" altLang="sr-Latn-RS" sz="1700" i="1" dirty="0">
                <a:ea typeface="ＭＳ Ｐゴシック" pitchFamily="34" charset="-128"/>
              </a:rPr>
              <a:t>This order can be issued by law enforcement agencies to individuals and to Service Providers</a:t>
            </a:r>
          </a:p>
          <a:p>
            <a:pPr marL="539750" defTabSz="365125" eaLnBrk="1" hangingPunct="1">
              <a:lnSpc>
                <a:spcPct val="80000"/>
              </a:lnSpc>
              <a:spcBef>
                <a:spcPts val="600"/>
              </a:spcBef>
              <a:spcAft>
                <a:spcPts val="1200"/>
              </a:spcAft>
              <a:defRPr/>
            </a:pPr>
            <a:r>
              <a:rPr lang="en-GB" altLang="sr-Latn-RS" sz="1700" i="1" dirty="0">
                <a:ea typeface="ＭＳ Ｐゴシック" pitchFamily="34" charset="-128"/>
              </a:rPr>
              <a:t>Order to provide </a:t>
            </a:r>
          </a:p>
          <a:p>
            <a:pPr marL="939800" lvl="1" defTabSz="365125" eaLnBrk="1" hangingPunct="1">
              <a:lnSpc>
                <a:spcPct val="80000"/>
              </a:lnSpc>
              <a:spcBef>
                <a:spcPts val="600"/>
              </a:spcBef>
              <a:spcAft>
                <a:spcPts val="1200"/>
              </a:spcAft>
              <a:defRPr/>
            </a:pPr>
            <a:r>
              <a:rPr lang="en-GB" altLang="sr-Latn-RS" sz="1600" i="1" dirty="0">
                <a:ea typeface="ＭＳ Ｐゴシック" pitchFamily="34" charset="-128"/>
              </a:rPr>
              <a:t>data stored in a computer system under their responsibilities </a:t>
            </a:r>
          </a:p>
          <a:p>
            <a:pPr marL="939800" lvl="1" defTabSz="365125" eaLnBrk="1" hangingPunct="1">
              <a:lnSpc>
                <a:spcPct val="80000"/>
              </a:lnSpc>
              <a:spcBef>
                <a:spcPts val="600"/>
              </a:spcBef>
              <a:spcAft>
                <a:spcPts val="1200"/>
              </a:spcAft>
              <a:defRPr/>
            </a:pPr>
            <a:r>
              <a:rPr lang="en-GB" altLang="sr-Latn-RS" sz="1600" i="1" dirty="0">
                <a:ea typeface="ＭＳ Ｐゴシック" pitchFamily="34" charset="-128"/>
              </a:rPr>
              <a:t>subscriber information</a:t>
            </a:r>
          </a:p>
          <a:p>
            <a:pPr marL="539750" defTabSz="365125" eaLnBrk="1" hangingPunct="1">
              <a:lnSpc>
                <a:spcPct val="80000"/>
              </a:lnSpc>
              <a:spcBef>
                <a:spcPts val="600"/>
              </a:spcBef>
              <a:spcAft>
                <a:spcPts val="1200"/>
              </a:spcAft>
              <a:defRPr/>
            </a:pPr>
            <a:r>
              <a:rPr lang="en-GB" altLang="sr-Latn-RS" sz="1700" i="1" dirty="0">
                <a:ea typeface="ＭＳ Ｐゴシック" pitchFamily="34" charset="-128"/>
              </a:rPr>
              <a:t>Production order must specify the nature and extent of the required data </a:t>
            </a:r>
          </a:p>
          <a:p>
            <a:pPr marL="539750" defTabSz="365125" eaLnBrk="1" hangingPunct="1">
              <a:lnSpc>
                <a:spcPct val="80000"/>
              </a:lnSpc>
              <a:spcBef>
                <a:spcPts val="600"/>
              </a:spcBef>
              <a:spcAft>
                <a:spcPts val="1200"/>
              </a:spcAft>
              <a:defRPr/>
            </a:pPr>
            <a:r>
              <a:rPr lang="en-GB" altLang="sr-Latn-RS" sz="1700" i="1" dirty="0">
                <a:ea typeface="ＭＳ Ｐゴシック" pitchFamily="34" charset="-128"/>
              </a:rPr>
              <a:t>The data required by the investigation must be previously determined</a:t>
            </a:r>
          </a:p>
        </p:txBody>
      </p:sp>
    </p:spTree>
    <p:extLst>
      <p:ext uri="{BB962C8B-B14F-4D97-AF65-F5344CB8AC3E}">
        <p14:creationId xmlns:p14="http://schemas.microsoft.com/office/powerpoint/2010/main" val="10273969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en-US" dirty="0"/>
              <a:t>To provide the participants with a comprehensive understanding of the elements of the procedural powers related to the preservation of stored computer data, partial disclosure of traffic data and production orders, the scope of procedural powers and conditions and safeguards related to their application. </a:t>
            </a:r>
            <a:endParaRPr lang="en-US" dirty="0"/>
          </a:p>
        </p:txBody>
      </p:sp>
      <p:sp>
        <p:nvSpPr>
          <p:cNvPr id="3" name="Slide Number Placeholder 2"/>
          <p:cNvSpPr>
            <a:spLocks noGrp="1"/>
          </p:cNvSpPr>
          <p:nvPr>
            <p:ph type="sldNum" sz="quarter" idx="10"/>
          </p:nvPr>
        </p:nvSpPr>
        <p:spPr/>
        <p:txBody>
          <a:bodyPr/>
          <a:lstStyle/>
          <a:p>
            <a:fld id="{49C04F3A-82BD-4011-AADB-1F79FD7DF4BC}" type="slidenum">
              <a:rPr lang="en-GB" smtClean="0"/>
              <a:pPr/>
              <a:t>3</a:t>
            </a:fld>
            <a:endParaRPr lang="en-GB" dirty="0"/>
          </a:p>
        </p:txBody>
      </p:sp>
      <p:sp>
        <p:nvSpPr>
          <p:cNvPr id="4" name="Text Placeholder 3"/>
          <p:cNvSpPr>
            <a:spLocks noGrp="1"/>
          </p:cNvSpPr>
          <p:nvPr>
            <p:ph type="body" sz="quarter" idx="11"/>
          </p:nvPr>
        </p:nvSpPr>
        <p:spPr/>
        <p:txBody>
          <a:bodyPr/>
          <a:lstStyle/>
          <a:p>
            <a:endParaRPr lang="en-GB" dirty="0" smtClean="0">
              <a:latin typeface="Verdana" charset="0"/>
              <a:cs typeface="Verdana" charset="0"/>
            </a:endParaRPr>
          </a:p>
          <a:p>
            <a:r>
              <a:rPr lang="en-GB" dirty="0" smtClean="0">
                <a:latin typeface="Verdana" charset="0"/>
                <a:cs typeface="Verdana" charset="0"/>
              </a:rPr>
              <a:t>Session </a:t>
            </a:r>
            <a:r>
              <a:rPr lang="en-GB" dirty="0">
                <a:latin typeface="Verdana" charset="0"/>
                <a:cs typeface="Verdana" charset="0"/>
              </a:rPr>
              <a:t>aim</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35801811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Production order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pic>
        <p:nvPicPr>
          <p:cNvPr id="3" name="Picture 2">
            <a:extLst>
              <a:ext uri="{FF2B5EF4-FFF2-40B4-BE49-F238E27FC236}">
                <a16:creationId xmlns:a16="http://schemas.microsoft.com/office/drawing/2014/main" xmlns="" id="{FC0AA05B-0328-4993-B2BC-53DA1B5C70B2}"/>
              </a:ext>
            </a:extLst>
          </p:cNvPr>
          <p:cNvPicPr>
            <a:picLocks noChangeAspect="1"/>
          </p:cNvPicPr>
          <p:nvPr/>
        </p:nvPicPr>
        <p:blipFill rotWithShape="1">
          <a:blip r:embed="rId3"/>
          <a:srcRect t="4719" r="8763" b="9801"/>
          <a:stretch/>
        </p:blipFill>
        <p:spPr>
          <a:xfrm>
            <a:off x="1439652" y="1213267"/>
            <a:ext cx="6372708" cy="5240069"/>
          </a:xfrm>
          <a:prstGeom prst="rect">
            <a:avLst/>
          </a:prstGeom>
        </p:spPr>
      </p:pic>
    </p:spTree>
    <p:extLst>
      <p:ext uri="{BB962C8B-B14F-4D97-AF65-F5344CB8AC3E}">
        <p14:creationId xmlns:p14="http://schemas.microsoft.com/office/powerpoint/2010/main" val="35259712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en-US" sz="1600" dirty="0"/>
              <a:t>1 Each Party shall adopt such legislative and other measures as may be necessary to empower its competent authorities to order: </a:t>
            </a:r>
            <a:endParaRPr lang="en-US" sz="1600" dirty="0" smtClean="0"/>
          </a:p>
          <a:p>
            <a:pPr algn="just"/>
            <a:endParaRPr lang="en-US" sz="1600" dirty="0"/>
          </a:p>
          <a:p>
            <a:pPr lvl="1" algn="just"/>
            <a:r>
              <a:rPr lang="en-US" sz="1600" dirty="0"/>
              <a:t>a </a:t>
            </a:r>
            <a:r>
              <a:rPr lang="en-US" sz="1600" dirty="0" err="1"/>
              <a:t>a</a:t>
            </a:r>
            <a:r>
              <a:rPr lang="en-US" sz="1600" dirty="0"/>
              <a:t> </a:t>
            </a:r>
            <a:r>
              <a:rPr lang="en-US" sz="1600" b="1" dirty="0">
                <a:solidFill>
                  <a:srgbClr val="FF0000"/>
                </a:solidFill>
              </a:rPr>
              <a:t>person in its territory </a:t>
            </a:r>
            <a:r>
              <a:rPr lang="en-US" sz="1600" dirty="0"/>
              <a:t>to submit specified computer data in that person’s possession or control, which is stored in a computer system or a computer-data storage medium; and </a:t>
            </a:r>
          </a:p>
          <a:p>
            <a:pPr lvl="1" algn="just"/>
            <a:r>
              <a:rPr lang="en-US" sz="1600" dirty="0"/>
              <a:t>b a service provider offering its services in the territory of the Party to submit subscriber information relating to such services in that service provider’s possession or control. </a:t>
            </a:r>
          </a:p>
        </p:txBody>
      </p:sp>
      <p:sp>
        <p:nvSpPr>
          <p:cNvPr id="6" name="Rectangle 5">
            <a:extLst>
              <a:ext uri="{FF2B5EF4-FFF2-40B4-BE49-F238E27FC236}">
                <a16:creationId xmlns:a16="http://schemas.microsoft.com/office/drawing/2014/main" xmlns="" id="{524B6456-681F-2F44-A01A-AD3514E81BD2}"/>
              </a:ext>
            </a:extLst>
          </p:cNvPr>
          <p:cNvSpPr/>
          <p:nvPr/>
        </p:nvSpPr>
        <p:spPr>
          <a:xfrm>
            <a:off x="4289032" y="1336957"/>
            <a:ext cx="4465862" cy="1323439"/>
          </a:xfrm>
          <a:prstGeom prst="rect">
            <a:avLst/>
          </a:prstGeom>
        </p:spPr>
        <p:txBody>
          <a:bodyPr wrap="square">
            <a:spAutoFit/>
          </a:bodyPr>
          <a:lstStyle/>
          <a:p>
            <a:pPr marL="342900" indent="-342900" algn="just">
              <a:buFont typeface="Wingdings" pitchFamily="2" charset="2"/>
              <a:buChar char="ü"/>
            </a:pPr>
            <a:r>
              <a:rPr lang="en-GB" sz="1600" dirty="0"/>
              <a:t>Any person in territory (including service provider)</a:t>
            </a:r>
          </a:p>
          <a:p>
            <a:pPr marL="342900" indent="-342900" algn="just">
              <a:buFont typeface="Wingdings" pitchFamily="2" charset="2"/>
              <a:buChar char="ü"/>
            </a:pPr>
            <a:endParaRPr lang="en-GB" sz="1600" dirty="0"/>
          </a:p>
          <a:p>
            <a:pPr marL="342900" indent="-342900" algn="just">
              <a:buFont typeface="Wingdings" pitchFamily="2" charset="2"/>
              <a:buChar char="ü"/>
            </a:pPr>
            <a:r>
              <a:rPr lang="en-GB" sz="1600" dirty="0"/>
              <a:t>Location of data is not relevant</a:t>
            </a:r>
          </a:p>
          <a:p>
            <a:pPr marL="342900" indent="-342900" algn="just">
              <a:buFont typeface="Wingdings" pitchFamily="2" charset="2"/>
              <a:buChar char="ü"/>
            </a:pPr>
            <a:endParaRPr lang="en-GB" sz="1600" dirty="0">
              <a:latin typeface="+mj-lt"/>
            </a:endParaRPr>
          </a:p>
        </p:txBody>
      </p:sp>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Production order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0329250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en-US" sz="1600" dirty="0"/>
              <a:t>1 Each Party shall adopt such legislative and other measures as may be necessary to empower its competent authorities to order: </a:t>
            </a:r>
            <a:endParaRPr lang="en-US" sz="1600" dirty="0" smtClean="0"/>
          </a:p>
          <a:p>
            <a:pPr marL="342900" indent="-342900" algn="just">
              <a:buFont typeface="Wingdings" pitchFamily="2" charset="2"/>
              <a:buChar char="Ø"/>
            </a:pPr>
            <a:endParaRPr lang="en-US" sz="1600" dirty="0"/>
          </a:p>
          <a:p>
            <a:pPr lvl="1" algn="just"/>
            <a:r>
              <a:rPr lang="en-US" sz="1600" dirty="0"/>
              <a:t>a </a:t>
            </a:r>
            <a:r>
              <a:rPr lang="en-US" sz="1600" dirty="0" err="1"/>
              <a:t>a</a:t>
            </a:r>
            <a:r>
              <a:rPr lang="en-US" sz="1600" dirty="0"/>
              <a:t> person in its territory to submit </a:t>
            </a:r>
            <a:r>
              <a:rPr lang="en-US" sz="1600" b="1" dirty="0">
                <a:solidFill>
                  <a:srgbClr val="FF0000"/>
                </a:solidFill>
              </a:rPr>
              <a:t>specified computer data </a:t>
            </a:r>
            <a:r>
              <a:rPr lang="en-US" sz="1600" dirty="0"/>
              <a:t>in that person’s possession or control, which is stored in a computer system or a computer-data storage medium; and </a:t>
            </a:r>
          </a:p>
          <a:p>
            <a:pPr lvl="1" algn="just"/>
            <a:r>
              <a:rPr lang="en-US" sz="1600" dirty="0"/>
              <a:t>b a service provider offering its services in the territory of the Party to submit subscriber information relating to such services in that service provider’s possession or control. </a:t>
            </a:r>
          </a:p>
        </p:txBody>
      </p:sp>
      <p:sp>
        <p:nvSpPr>
          <p:cNvPr id="6" name="Rectangle 5">
            <a:extLst>
              <a:ext uri="{FF2B5EF4-FFF2-40B4-BE49-F238E27FC236}">
                <a16:creationId xmlns:a16="http://schemas.microsoft.com/office/drawing/2014/main" xmlns="" id="{524B6456-681F-2F44-A01A-AD3514E81BD2}"/>
              </a:ext>
            </a:extLst>
          </p:cNvPr>
          <p:cNvSpPr/>
          <p:nvPr/>
        </p:nvSpPr>
        <p:spPr>
          <a:xfrm>
            <a:off x="4275438" y="1287212"/>
            <a:ext cx="4187626" cy="3046988"/>
          </a:xfrm>
          <a:prstGeom prst="rect">
            <a:avLst/>
          </a:prstGeom>
        </p:spPr>
        <p:txBody>
          <a:bodyPr wrap="square">
            <a:spAutoFit/>
          </a:bodyPr>
          <a:lstStyle/>
          <a:p>
            <a:pPr marL="342900" indent="-342900" algn="just">
              <a:buFont typeface="Wingdings" pitchFamily="2" charset="2"/>
              <a:buChar char="ü"/>
            </a:pPr>
            <a:r>
              <a:rPr lang="en-GB" sz="1600" dirty="0"/>
              <a:t>Relates to all computer data (traffic content or other computer data)</a:t>
            </a:r>
          </a:p>
          <a:p>
            <a:pPr marL="342900" indent="-342900" algn="just">
              <a:buFont typeface="Wingdings" pitchFamily="2" charset="2"/>
              <a:buChar char="ü"/>
            </a:pPr>
            <a:endParaRPr lang="en-GB" sz="1600" dirty="0"/>
          </a:p>
          <a:p>
            <a:pPr marL="342900" indent="-342900" algn="just">
              <a:buFont typeface="Wingdings" pitchFamily="2" charset="2"/>
              <a:buChar char="ü"/>
            </a:pPr>
            <a:r>
              <a:rPr lang="en-GB" sz="1600" dirty="0"/>
              <a:t>Order must specify computer data (cannot be indiscriminate) </a:t>
            </a:r>
          </a:p>
          <a:p>
            <a:pPr marL="800100" lvl="1" indent="-342900" algn="just">
              <a:buFont typeface="Wingdings" pitchFamily="2" charset="2"/>
              <a:buChar char="ü"/>
            </a:pPr>
            <a:r>
              <a:rPr lang="en-GB" sz="1600" dirty="0"/>
              <a:t>Allowed: </a:t>
            </a:r>
            <a:r>
              <a:rPr lang="en-US" sz="1600" dirty="0"/>
              <a:t>Ordering production of email address associated with a particular name</a:t>
            </a:r>
          </a:p>
          <a:p>
            <a:pPr marL="800100" lvl="1" indent="-342900" algn="just">
              <a:buFont typeface="Wingdings" pitchFamily="2" charset="2"/>
              <a:buChar char="ü"/>
            </a:pPr>
            <a:r>
              <a:rPr lang="en-US" sz="1600" dirty="0"/>
              <a:t>Not allowed: Ordering production of all email communications during last three years associated with a particular name</a:t>
            </a:r>
          </a:p>
        </p:txBody>
      </p:sp>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Production order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3779997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en-US" sz="1600" dirty="0"/>
              <a:t>1 Each Party shall adopt such legislative and other measures as may be necessary to empower its competent authorities to order: </a:t>
            </a:r>
            <a:endParaRPr lang="en-US" sz="1600" dirty="0" smtClean="0"/>
          </a:p>
          <a:p>
            <a:pPr algn="just"/>
            <a:endParaRPr lang="en-US" sz="1600" dirty="0"/>
          </a:p>
          <a:p>
            <a:pPr lvl="1" algn="just"/>
            <a:r>
              <a:rPr lang="en-US" sz="1600" dirty="0"/>
              <a:t>a </a:t>
            </a:r>
            <a:r>
              <a:rPr lang="en-US" sz="1600" dirty="0" err="1"/>
              <a:t>a</a:t>
            </a:r>
            <a:r>
              <a:rPr lang="en-US" sz="1600" dirty="0"/>
              <a:t> person in its territory to submit specified computer data in that person’s </a:t>
            </a:r>
            <a:r>
              <a:rPr lang="en-US" sz="1600" b="1" dirty="0">
                <a:solidFill>
                  <a:srgbClr val="FF0000"/>
                </a:solidFill>
              </a:rPr>
              <a:t>possession or control</a:t>
            </a:r>
            <a:r>
              <a:rPr lang="en-US" sz="1600" dirty="0"/>
              <a:t>, which is stored in a computer system or a computer-data storage medium; and </a:t>
            </a:r>
          </a:p>
          <a:p>
            <a:pPr lvl="1" algn="just"/>
            <a:r>
              <a:rPr lang="en-US" sz="1600" dirty="0"/>
              <a:t>b a service provider offering its services in the territory of the Party to submit subscriber information relating to such services in that service provider’s possession or control. </a:t>
            </a:r>
          </a:p>
        </p:txBody>
      </p:sp>
      <p:sp>
        <p:nvSpPr>
          <p:cNvPr id="6" name="Rectangle 5">
            <a:extLst>
              <a:ext uri="{FF2B5EF4-FFF2-40B4-BE49-F238E27FC236}">
                <a16:creationId xmlns:a16="http://schemas.microsoft.com/office/drawing/2014/main" xmlns="" id="{524B6456-681F-2F44-A01A-AD3514E81BD2}"/>
              </a:ext>
            </a:extLst>
          </p:cNvPr>
          <p:cNvSpPr/>
          <p:nvPr/>
        </p:nvSpPr>
        <p:spPr>
          <a:xfrm>
            <a:off x="4343532" y="1336957"/>
            <a:ext cx="4129260" cy="2800767"/>
          </a:xfrm>
          <a:prstGeom prst="rect">
            <a:avLst/>
          </a:prstGeom>
        </p:spPr>
        <p:txBody>
          <a:bodyPr wrap="square">
            <a:spAutoFit/>
          </a:bodyPr>
          <a:lstStyle/>
          <a:p>
            <a:pPr marL="342900" indent="-342900" algn="just">
              <a:buFont typeface="Wingdings" pitchFamily="2" charset="2"/>
              <a:buChar char="ü"/>
            </a:pPr>
            <a:r>
              <a:rPr lang="en-GB" sz="1600" dirty="0"/>
              <a:t>Service provider can either have:</a:t>
            </a:r>
          </a:p>
          <a:p>
            <a:pPr marL="800100" lvl="1" indent="-342900" algn="just">
              <a:buFont typeface="Wingdings" pitchFamily="2" charset="2"/>
              <a:buChar char="ü"/>
            </a:pPr>
            <a:r>
              <a:rPr lang="en-GB" sz="1600" dirty="0"/>
              <a:t>physical possession</a:t>
            </a:r>
          </a:p>
          <a:p>
            <a:pPr marL="800100" lvl="1" indent="-342900" algn="just">
              <a:buFont typeface="Wingdings" pitchFamily="2" charset="2"/>
              <a:buChar char="ü"/>
            </a:pPr>
            <a:r>
              <a:rPr lang="en-GB" sz="1600" dirty="0"/>
              <a:t>constructive possession (free control over its production)</a:t>
            </a:r>
          </a:p>
          <a:p>
            <a:pPr marL="342900" indent="-342900" algn="just">
              <a:buFont typeface="Wingdings" pitchFamily="2" charset="2"/>
              <a:buChar char="ü"/>
            </a:pPr>
            <a:endParaRPr lang="en-GB" sz="1600" dirty="0"/>
          </a:p>
          <a:p>
            <a:pPr marL="342900" indent="-342900" algn="just">
              <a:buFont typeface="Wingdings" pitchFamily="2" charset="2"/>
              <a:buChar char="ü"/>
            </a:pPr>
            <a:r>
              <a:rPr lang="en-GB" sz="1600" dirty="0"/>
              <a:t>Local of data irrelevant as long as controlled by service provider in territory </a:t>
            </a:r>
          </a:p>
          <a:p>
            <a:pPr marL="342900" indent="-342900" algn="just">
              <a:buFont typeface="Wingdings" pitchFamily="2" charset="2"/>
              <a:buChar char="ü"/>
            </a:pPr>
            <a:endParaRPr lang="en-GB" sz="1600" dirty="0"/>
          </a:p>
          <a:p>
            <a:pPr marL="342900" indent="-342900" algn="just">
              <a:buFont typeface="Wingdings" pitchFamily="2" charset="2"/>
              <a:buChar char="ü"/>
            </a:pPr>
            <a:r>
              <a:rPr lang="en-GB" sz="1600" dirty="0"/>
              <a:t>Control does not include technical ability to access remotely stored data not within legitimate control</a:t>
            </a:r>
          </a:p>
        </p:txBody>
      </p:sp>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Production order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6121810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en-US" sz="1600" dirty="0"/>
              <a:t>1 Each Party shall adopt such legislative and other measures as may be necessary to empower its competent authorities to order: </a:t>
            </a:r>
            <a:endParaRPr lang="en-US" sz="1600" dirty="0" smtClean="0"/>
          </a:p>
          <a:p>
            <a:pPr lvl="1" algn="just"/>
            <a:endParaRPr lang="en-US" sz="1600" dirty="0" smtClean="0"/>
          </a:p>
          <a:p>
            <a:pPr lvl="1" algn="just"/>
            <a:r>
              <a:rPr lang="en-US" sz="1600" dirty="0" smtClean="0"/>
              <a:t>a </a:t>
            </a:r>
            <a:r>
              <a:rPr lang="en-US" sz="1600" dirty="0" err="1"/>
              <a:t>a</a:t>
            </a:r>
            <a:r>
              <a:rPr lang="en-US" sz="1600" dirty="0"/>
              <a:t> person in its territory to submit specified computer data in that person’s possession or control, which is </a:t>
            </a:r>
            <a:r>
              <a:rPr lang="en-US" sz="1600" b="1" dirty="0">
                <a:solidFill>
                  <a:srgbClr val="FF0000"/>
                </a:solidFill>
              </a:rPr>
              <a:t>stored in a computer system or a computer-data storage medium</a:t>
            </a:r>
            <a:r>
              <a:rPr lang="en-US" sz="1600" dirty="0"/>
              <a:t>; and </a:t>
            </a:r>
          </a:p>
          <a:p>
            <a:pPr lvl="1" algn="just"/>
            <a:r>
              <a:rPr lang="en-US" sz="1600" dirty="0"/>
              <a:t>b a service provider offering its services in the territory of the Party to submit subscriber information relating to such services in that service provider’s possession or control. </a:t>
            </a:r>
          </a:p>
        </p:txBody>
      </p:sp>
      <p:sp>
        <p:nvSpPr>
          <p:cNvPr id="6" name="Rectangle 5">
            <a:extLst>
              <a:ext uri="{FF2B5EF4-FFF2-40B4-BE49-F238E27FC236}">
                <a16:creationId xmlns:a16="http://schemas.microsoft.com/office/drawing/2014/main" xmlns="" id="{524B6456-681F-2F44-A01A-AD3514E81BD2}"/>
              </a:ext>
            </a:extLst>
          </p:cNvPr>
          <p:cNvSpPr/>
          <p:nvPr/>
        </p:nvSpPr>
        <p:spPr>
          <a:xfrm>
            <a:off x="4289032" y="1336957"/>
            <a:ext cx="4212942" cy="830997"/>
          </a:xfrm>
          <a:prstGeom prst="rect">
            <a:avLst/>
          </a:prstGeom>
        </p:spPr>
        <p:txBody>
          <a:bodyPr wrap="square">
            <a:spAutoFit/>
          </a:bodyPr>
          <a:lstStyle/>
          <a:p>
            <a:pPr marL="342900" indent="-342900" algn="just">
              <a:buFont typeface="Wingdings" pitchFamily="2" charset="2"/>
              <a:buChar char="ü"/>
            </a:pPr>
            <a:r>
              <a:rPr lang="en-GB" sz="1600" dirty="0"/>
              <a:t>Power only relates to stored (existing) data</a:t>
            </a:r>
          </a:p>
          <a:p>
            <a:pPr marL="342900" indent="-342900" algn="just">
              <a:buFont typeface="Wingdings" pitchFamily="2" charset="2"/>
              <a:buChar char="ü"/>
            </a:pPr>
            <a:endParaRPr lang="en-GB" sz="1600" dirty="0"/>
          </a:p>
          <a:p>
            <a:pPr marL="342900" indent="-342900" algn="just">
              <a:buFont typeface="Wingdings" pitchFamily="2" charset="2"/>
              <a:buChar char="ü"/>
            </a:pPr>
            <a:r>
              <a:rPr lang="en-GB" sz="1600" dirty="0"/>
              <a:t>Does not impose data retention obligation </a:t>
            </a:r>
          </a:p>
        </p:txBody>
      </p:sp>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Production order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1747001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en-US" sz="1600" dirty="0"/>
              <a:t>1 Each Party shall adopt such legislative and other measures as may be necessary to empower its competent authorities to order: </a:t>
            </a:r>
            <a:endParaRPr lang="en-US" sz="1600" dirty="0" smtClean="0"/>
          </a:p>
          <a:p>
            <a:pPr algn="just"/>
            <a:endParaRPr lang="en-US" sz="1600" dirty="0"/>
          </a:p>
          <a:p>
            <a:pPr lvl="1" algn="just"/>
            <a:r>
              <a:rPr lang="en-US" sz="1600" dirty="0"/>
              <a:t>a </a:t>
            </a:r>
            <a:r>
              <a:rPr lang="en-US" sz="1600" dirty="0" err="1"/>
              <a:t>a</a:t>
            </a:r>
            <a:r>
              <a:rPr lang="en-US" sz="1600" dirty="0"/>
              <a:t> person in its territory to submit specified computer data in that person’s possession or control, which is stored in a computer system or a computer-data storage medium; and </a:t>
            </a:r>
          </a:p>
          <a:p>
            <a:pPr lvl="1" algn="just"/>
            <a:r>
              <a:rPr lang="en-US" sz="1600" dirty="0"/>
              <a:t>b a service provider </a:t>
            </a:r>
            <a:r>
              <a:rPr lang="en-US" sz="1600" b="1" dirty="0">
                <a:solidFill>
                  <a:srgbClr val="FF0000"/>
                </a:solidFill>
              </a:rPr>
              <a:t>offering its services in the territory </a:t>
            </a:r>
            <a:r>
              <a:rPr lang="en-US" sz="1600" dirty="0"/>
              <a:t>of the Party to submit subscriber information relating to such services in that service provider’s possession or control. </a:t>
            </a:r>
          </a:p>
        </p:txBody>
      </p:sp>
      <p:sp>
        <p:nvSpPr>
          <p:cNvPr id="6" name="Rectangle 5">
            <a:extLst>
              <a:ext uri="{FF2B5EF4-FFF2-40B4-BE49-F238E27FC236}">
                <a16:creationId xmlns:a16="http://schemas.microsoft.com/office/drawing/2014/main" xmlns="" id="{524B6456-681F-2F44-A01A-AD3514E81BD2}"/>
              </a:ext>
            </a:extLst>
          </p:cNvPr>
          <p:cNvSpPr/>
          <p:nvPr/>
        </p:nvSpPr>
        <p:spPr>
          <a:xfrm>
            <a:off x="4275438" y="1287212"/>
            <a:ext cx="4304358" cy="4770537"/>
          </a:xfrm>
          <a:prstGeom prst="rect">
            <a:avLst/>
          </a:prstGeom>
        </p:spPr>
        <p:txBody>
          <a:bodyPr wrap="square">
            <a:spAutoFit/>
          </a:bodyPr>
          <a:lstStyle/>
          <a:p>
            <a:pPr marL="342900" indent="-342900" algn="just">
              <a:buFont typeface="Wingdings" pitchFamily="2" charset="2"/>
              <a:buChar char="ü"/>
            </a:pPr>
            <a:r>
              <a:rPr lang="en-US" sz="1600" dirty="0"/>
              <a:t>The service provider does not have to be located in territory as long as it is “offering its services” in the territory</a:t>
            </a:r>
          </a:p>
          <a:p>
            <a:pPr marL="342900" indent="-342900" algn="just">
              <a:buFont typeface="Wingdings" pitchFamily="2" charset="2"/>
              <a:buChar char="ü"/>
            </a:pPr>
            <a:r>
              <a:rPr lang="en-US" sz="1600" dirty="0"/>
              <a:t>This could be established if</a:t>
            </a:r>
            <a:r>
              <a:rPr lang="en-US" sz="1600" dirty="0" smtClean="0"/>
              <a:t>:</a:t>
            </a:r>
          </a:p>
          <a:p>
            <a:pPr algn="just"/>
            <a:endParaRPr lang="en-US" sz="1600" dirty="0"/>
          </a:p>
          <a:p>
            <a:pPr marL="800100" marR="0" lvl="1" indent="-342900" algn="just" defTabSz="914400" rtl="0" eaLnBrk="1" fontAlgn="auto" latinLnBrk="0" hangingPunct="1">
              <a:lnSpc>
                <a:spcPct val="100000"/>
              </a:lnSpc>
              <a:spcBef>
                <a:spcPts val="0"/>
              </a:spcBef>
              <a:spcAft>
                <a:spcPts val="0"/>
              </a:spcAft>
              <a:buClrTx/>
              <a:buSzTx/>
              <a:buFont typeface="Wingdings" pitchFamily="2" charset="2"/>
              <a:buChar char="ü"/>
              <a:tabLst/>
              <a:defRPr/>
            </a:pPr>
            <a:r>
              <a:rPr lang="en-US" sz="1600" dirty="0"/>
              <a:t>The service provider enables persons to subscribe to its services in territory (e.g. does not block services); and</a:t>
            </a:r>
          </a:p>
          <a:p>
            <a:pPr marL="800100" lvl="1" indent="-342900" algn="just">
              <a:buFont typeface="Wingdings" pitchFamily="2" charset="2"/>
              <a:buChar char="ü"/>
            </a:pPr>
            <a:r>
              <a:rPr lang="en-US" sz="1600" dirty="0"/>
              <a:t>The service provider has established real and  substantial connection to the Party - e.g.:</a:t>
            </a:r>
          </a:p>
          <a:p>
            <a:pPr marL="1257300" lvl="2" indent="-342900" algn="just">
              <a:buFont typeface="Wingdings" pitchFamily="2" charset="2"/>
              <a:buChar char="ü"/>
            </a:pPr>
            <a:r>
              <a:rPr lang="en-US" sz="1600" dirty="0"/>
              <a:t>Local advertising and local language advertising</a:t>
            </a:r>
          </a:p>
          <a:p>
            <a:pPr marL="1257300" lvl="2" indent="-342900" algn="just">
              <a:buFont typeface="Wingdings" pitchFamily="2" charset="2"/>
              <a:buChar char="ü"/>
            </a:pPr>
            <a:r>
              <a:rPr lang="en-US" sz="1600" dirty="0"/>
              <a:t>Using local subscriber information or associated traffic data in course of its activities</a:t>
            </a:r>
          </a:p>
          <a:p>
            <a:pPr marL="1257300" lvl="2" indent="-342900" algn="just">
              <a:buFont typeface="Wingdings" pitchFamily="2" charset="2"/>
              <a:buChar char="ü"/>
            </a:pPr>
            <a:r>
              <a:rPr lang="en-US" sz="1600" dirty="0"/>
              <a:t>Interacts with local subscribers</a:t>
            </a:r>
          </a:p>
          <a:p>
            <a:pPr marL="1257300" lvl="2" indent="-342900" algn="just">
              <a:buFont typeface="Wingdings" pitchFamily="2" charset="2"/>
              <a:buChar char="ü"/>
            </a:pPr>
            <a:r>
              <a:rPr lang="en-US" sz="1600" dirty="0"/>
              <a:t>Is otherwise considered established locally</a:t>
            </a:r>
          </a:p>
        </p:txBody>
      </p:sp>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Production order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8332268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Production order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pic>
        <p:nvPicPr>
          <p:cNvPr id="2" name="Picture 1">
            <a:extLst>
              <a:ext uri="{FF2B5EF4-FFF2-40B4-BE49-F238E27FC236}">
                <a16:creationId xmlns:a16="http://schemas.microsoft.com/office/drawing/2014/main" xmlns="" id="{D0D4F71E-2AF8-410F-97F8-1B9459E656A0}"/>
              </a:ext>
            </a:extLst>
          </p:cNvPr>
          <p:cNvPicPr>
            <a:picLocks noChangeAspect="1"/>
          </p:cNvPicPr>
          <p:nvPr/>
        </p:nvPicPr>
        <p:blipFill>
          <a:blip r:embed="rId3"/>
          <a:stretch>
            <a:fillRect/>
          </a:stretch>
        </p:blipFill>
        <p:spPr>
          <a:xfrm>
            <a:off x="790575" y="1141561"/>
            <a:ext cx="7562850" cy="5324475"/>
          </a:xfrm>
          <a:prstGeom prst="rect">
            <a:avLst/>
          </a:prstGeom>
        </p:spPr>
      </p:pic>
    </p:spTree>
    <p:extLst>
      <p:ext uri="{BB962C8B-B14F-4D97-AF65-F5344CB8AC3E}">
        <p14:creationId xmlns:p14="http://schemas.microsoft.com/office/powerpoint/2010/main" val="2822749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en-US" sz="1600" dirty="0"/>
              <a:t>1 Each Party shall adopt such legislative and other measures as may be necessary to empower its competent authorities to order: </a:t>
            </a:r>
            <a:endParaRPr lang="en-US" sz="1600" dirty="0" smtClean="0"/>
          </a:p>
          <a:p>
            <a:pPr lvl="1" algn="just"/>
            <a:endParaRPr lang="en-US" sz="1600" dirty="0" smtClean="0"/>
          </a:p>
          <a:p>
            <a:pPr lvl="1" algn="just"/>
            <a:r>
              <a:rPr lang="en-US" sz="1600" dirty="0" smtClean="0"/>
              <a:t>a </a:t>
            </a:r>
            <a:r>
              <a:rPr lang="en-US" sz="1600" dirty="0" err="1"/>
              <a:t>a</a:t>
            </a:r>
            <a:r>
              <a:rPr lang="en-US" sz="1600" dirty="0"/>
              <a:t> person in its territory to submit specified computer data in that person’s possession or control, which is stored in a computer system or a computer-data storage medium; and </a:t>
            </a:r>
          </a:p>
          <a:p>
            <a:pPr lvl="1" algn="just"/>
            <a:r>
              <a:rPr lang="en-US" sz="1600" dirty="0"/>
              <a:t>b a service provider offering its services in the territory of the Party to </a:t>
            </a:r>
            <a:r>
              <a:rPr lang="en-US" sz="1600" b="1" dirty="0">
                <a:solidFill>
                  <a:srgbClr val="FF0000"/>
                </a:solidFill>
              </a:rPr>
              <a:t>submit subscriber information </a:t>
            </a:r>
            <a:r>
              <a:rPr lang="en-US" sz="1600" dirty="0"/>
              <a:t>relating to such services in that service provider’s possession or control. </a:t>
            </a:r>
          </a:p>
        </p:txBody>
      </p:sp>
      <p:sp>
        <p:nvSpPr>
          <p:cNvPr id="6" name="Rectangle 5">
            <a:extLst>
              <a:ext uri="{FF2B5EF4-FFF2-40B4-BE49-F238E27FC236}">
                <a16:creationId xmlns:a16="http://schemas.microsoft.com/office/drawing/2014/main" xmlns="" id="{524B6456-681F-2F44-A01A-AD3514E81BD2}"/>
              </a:ext>
            </a:extLst>
          </p:cNvPr>
          <p:cNvSpPr/>
          <p:nvPr/>
        </p:nvSpPr>
        <p:spPr>
          <a:xfrm>
            <a:off x="4416356" y="1287212"/>
            <a:ext cx="4163439" cy="3785652"/>
          </a:xfrm>
          <a:prstGeom prst="rect">
            <a:avLst/>
          </a:prstGeom>
        </p:spPr>
        <p:txBody>
          <a:bodyPr wrap="square">
            <a:spAutoFit/>
          </a:bodyPr>
          <a:lstStyle/>
          <a:p>
            <a:pPr marL="342900" indent="-342900" algn="just">
              <a:buFont typeface="Wingdings" pitchFamily="2" charset="2"/>
              <a:buChar char="ü"/>
            </a:pPr>
            <a:r>
              <a:rPr lang="en-US" sz="1600" dirty="0"/>
              <a:t>It can be in any form (computer data or not)</a:t>
            </a:r>
          </a:p>
          <a:p>
            <a:pPr marL="342900" indent="-342900" algn="just">
              <a:buFont typeface="Wingdings" pitchFamily="2" charset="2"/>
              <a:buChar char="ü"/>
            </a:pPr>
            <a:endParaRPr lang="en-US" sz="1600" dirty="0"/>
          </a:p>
          <a:p>
            <a:pPr marL="342900" indent="-342900" algn="just">
              <a:buFont typeface="Wingdings" pitchFamily="2" charset="2"/>
              <a:buChar char="ü"/>
            </a:pPr>
            <a:r>
              <a:rPr lang="en-US" sz="1600" dirty="0"/>
              <a:t>It may include: </a:t>
            </a:r>
            <a:endParaRPr lang="en-US" sz="1600" dirty="0" smtClean="0"/>
          </a:p>
          <a:p>
            <a:pPr algn="just"/>
            <a:endParaRPr lang="en-US" sz="1600" dirty="0"/>
          </a:p>
          <a:p>
            <a:pPr marL="800100" lvl="1" indent="-342900" algn="just">
              <a:buFont typeface="Wingdings" pitchFamily="2" charset="2"/>
              <a:buChar char="ü"/>
            </a:pPr>
            <a:r>
              <a:rPr lang="en-US" sz="1600" dirty="0"/>
              <a:t>the type of communication service used, the technical provisions &amp; period of service; </a:t>
            </a:r>
          </a:p>
          <a:p>
            <a:pPr marL="800100" lvl="1" indent="-342900" algn="just">
              <a:buFont typeface="Wingdings" pitchFamily="2" charset="2"/>
              <a:buChar char="ü"/>
            </a:pPr>
            <a:r>
              <a:rPr lang="en-US" sz="1600" dirty="0"/>
              <a:t>subscriber’s identity, postal/geographic address, telephone and other access number, billing and payment information, available </a:t>
            </a:r>
          </a:p>
          <a:p>
            <a:pPr marL="800100" lvl="1" indent="-342900" algn="just">
              <a:buFont typeface="Wingdings" pitchFamily="2" charset="2"/>
              <a:buChar char="ü"/>
            </a:pPr>
            <a:r>
              <a:rPr lang="en-US" sz="1600" dirty="0"/>
              <a:t>other information on the site of the installation of communication equipment, available on the basis of the service arrangement </a:t>
            </a:r>
          </a:p>
        </p:txBody>
      </p:sp>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Production order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7092541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en-US" sz="1600" dirty="0"/>
              <a:t>1 Each Party shall adopt such legislative and other measures as may be necessary to empower its competent authorities to order: </a:t>
            </a:r>
            <a:endParaRPr lang="en-US" sz="1600" dirty="0" smtClean="0"/>
          </a:p>
          <a:p>
            <a:pPr lvl="1" algn="just"/>
            <a:endParaRPr lang="en-US" sz="1600" dirty="0" smtClean="0"/>
          </a:p>
          <a:p>
            <a:pPr lvl="1" algn="just"/>
            <a:r>
              <a:rPr lang="en-US" sz="1600" dirty="0" smtClean="0"/>
              <a:t>a </a:t>
            </a:r>
            <a:r>
              <a:rPr lang="en-US" sz="1600" dirty="0" err="1"/>
              <a:t>a</a:t>
            </a:r>
            <a:r>
              <a:rPr lang="en-US" sz="1600" dirty="0"/>
              <a:t> person in its territory to submit specified computer data in that person’s possession or control, which is stored in a computer system or a computer-data storage medium; and </a:t>
            </a:r>
          </a:p>
          <a:p>
            <a:pPr lvl="1" algn="just"/>
            <a:r>
              <a:rPr lang="en-US" sz="1600" dirty="0"/>
              <a:t>b a service provider offering its services in the territory of the Party to submit subscriber information </a:t>
            </a:r>
            <a:r>
              <a:rPr lang="en-US" sz="1600" b="1" dirty="0">
                <a:solidFill>
                  <a:srgbClr val="FF0000"/>
                </a:solidFill>
              </a:rPr>
              <a:t>relating to such services</a:t>
            </a:r>
            <a:r>
              <a:rPr lang="en-US" sz="1600" dirty="0"/>
              <a:t> in that service provider’s possession or control. </a:t>
            </a:r>
          </a:p>
        </p:txBody>
      </p:sp>
      <p:sp>
        <p:nvSpPr>
          <p:cNvPr id="6" name="Rectangle 5">
            <a:extLst>
              <a:ext uri="{FF2B5EF4-FFF2-40B4-BE49-F238E27FC236}">
                <a16:creationId xmlns:a16="http://schemas.microsoft.com/office/drawing/2014/main" xmlns="" id="{524B6456-681F-2F44-A01A-AD3514E81BD2}"/>
              </a:ext>
            </a:extLst>
          </p:cNvPr>
          <p:cNvSpPr/>
          <p:nvPr/>
        </p:nvSpPr>
        <p:spPr>
          <a:xfrm>
            <a:off x="4275438" y="1287212"/>
            <a:ext cx="4352996" cy="1323439"/>
          </a:xfrm>
          <a:prstGeom prst="rect">
            <a:avLst/>
          </a:prstGeom>
        </p:spPr>
        <p:txBody>
          <a:bodyPr wrap="square">
            <a:spAutoFit/>
          </a:bodyPr>
          <a:lstStyle/>
          <a:p>
            <a:pPr marL="342900" indent="-342900" algn="just">
              <a:buFont typeface="Wingdings" pitchFamily="2" charset="2"/>
              <a:buChar char="ü"/>
            </a:pPr>
            <a:r>
              <a:rPr lang="en-GB" sz="1600" dirty="0"/>
              <a:t>The information being ordered must relate to services being offered within the territory </a:t>
            </a:r>
          </a:p>
          <a:p>
            <a:pPr marL="342900" indent="-342900" algn="just">
              <a:buFont typeface="Wingdings" pitchFamily="2" charset="2"/>
              <a:buChar char="ü"/>
            </a:pPr>
            <a:endParaRPr lang="en-GB" sz="1600" dirty="0"/>
          </a:p>
          <a:p>
            <a:pPr marL="342900" indent="-342900" algn="just">
              <a:buFont typeface="Wingdings" pitchFamily="2" charset="2"/>
              <a:buChar char="ü"/>
            </a:pPr>
            <a:r>
              <a:rPr lang="en-GB" sz="1600" dirty="0"/>
              <a:t>Subscriber information cannot be sought for services offered solely outside the territory </a:t>
            </a:r>
          </a:p>
        </p:txBody>
      </p:sp>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Production order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96317409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en-US" sz="1600" dirty="0"/>
              <a:t>1 Each Party shall adopt such legislative and other measures as may be necessary to empower its competent authorities to order: </a:t>
            </a:r>
            <a:endParaRPr lang="en-US" sz="1600" dirty="0" smtClean="0"/>
          </a:p>
          <a:p>
            <a:pPr algn="just"/>
            <a:endParaRPr lang="en-US" sz="1600" dirty="0"/>
          </a:p>
          <a:p>
            <a:pPr lvl="1" algn="just"/>
            <a:r>
              <a:rPr lang="en-US" sz="1600" dirty="0"/>
              <a:t>a </a:t>
            </a:r>
            <a:r>
              <a:rPr lang="en-US" sz="1600" dirty="0" err="1"/>
              <a:t>a</a:t>
            </a:r>
            <a:r>
              <a:rPr lang="en-US" sz="1600" dirty="0"/>
              <a:t> person in its territory to submit specified computer data in that person’s possession or control, which is stored in a computer system or a computer-data storage medium; and </a:t>
            </a:r>
          </a:p>
          <a:p>
            <a:pPr lvl="1" algn="just"/>
            <a:r>
              <a:rPr lang="en-US" sz="1600" dirty="0"/>
              <a:t>b a service provider offering its services in the territory of the Party to submit subscriber information relating to such services in that </a:t>
            </a:r>
            <a:r>
              <a:rPr lang="en-US" sz="1600" b="1" dirty="0">
                <a:solidFill>
                  <a:srgbClr val="FF0000"/>
                </a:solidFill>
              </a:rPr>
              <a:t>service provider’s possession or control</a:t>
            </a:r>
            <a:r>
              <a:rPr lang="en-US" sz="1600" dirty="0"/>
              <a:t>. </a:t>
            </a:r>
          </a:p>
        </p:txBody>
      </p:sp>
      <p:sp>
        <p:nvSpPr>
          <p:cNvPr id="6" name="Rectangle 5">
            <a:extLst>
              <a:ext uri="{FF2B5EF4-FFF2-40B4-BE49-F238E27FC236}">
                <a16:creationId xmlns:a16="http://schemas.microsoft.com/office/drawing/2014/main" xmlns="" id="{524B6456-681F-2F44-A01A-AD3514E81BD2}"/>
              </a:ext>
            </a:extLst>
          </p:cNvPr>
          <p:cNvSpPr/>
          <p:nvPr/>
        </p:nvSpPr>
        <p:spPr>
          <a:xfrm>
            <a:off x="4581728" y="1336957"/>
            <a:ext cx="4007795" cy="2800767"/>
          </a:xfrm>
          <a:prstGeom prst="rect">
            <a:avLst/>
          </a:prstGeom>
        </p:spPr>
        <p:txBody>
          <a:bodyPr wrap="square">
            <a:spAutoFit/>
          </a:bodyPr>
          <a:lstStyle/>
          <a:p>
            <a:pPr marL="342900" indent="-342900" algn="just">
              <a:buFont typeface="Wingdings" pitchFamily="2" charset="2"/>
              <a:buChar char="ü"/>
            </a:pPr>
            <a:r>
              <a:rPr lang="en-GB" sz="1600" dirty="0"/>
              <a:t>Service provider can either have:</a:t>
            </a:r>
          </a:p>
          <a:p>
            <a:pPr marL="800100" lvl="1" indent="-342900" algn="just">
              <a:buFont typeface="Wingdings" pitchFamily="2" charset="2"/>
              <a:buChar char="ü"/>
            </a:pPr>
            <a:r>
              <a:rPr lang="en-GB" sz="1600" dirty="0"/>
              <a:t>physical possession</a:t>
            </a:r>
          </a:p>
          <a:p>
            <a:pPr marL="800100" lvl="1" indent="-342900" algn="just">
              <a:buFont typeface="Wingdings" pitchFamily="2" charset="2"/>
              <a:buChar char="ü"/>
            </a:pPr>
            <a:r>
              <a:rPr lang="en-GB" sz="1600" dirty="0"/>
              <a:t>constructive possession (free control over its production)</a:t>
            </a:r>
          </a:p>
          <a:p>
            <a:pPr marL="342900" indent="-342900" algn="just">
              <a:buFont typeface="Wingdings" pitchFamily="2" charset="2"/>
              <a:buChar char="ü"/>
            </a:pPr>
            <a:endParaRPr lang="en-GB" sz="1600" dirty="0"/>
          </a:p>
          <a:p>
            <a:pPr marL="342900" indent="-342900" algn="just">
              <a:buFont typeface="Wingdings" pitchFamily="2" charset="2"/>
              <a:buChar char="ü"/>
            </a:pPr>
            <a:r>
              <a:rPr lang="en-GB" sz="1600" dirty="0"/>
              <a:t>Local of data irrelevant as long as controlled by service provider in territory </a:t>
            </a:r>
          </a:p>
          <a:p>
            <a:pPr marL="342900" indent="-342900" algn="just">
              <a:buFont typeface="Wingdings" pitchFamily="2" charset="2"/>
              <a:buChar char="ü"/>
            </a:pPr>
            <a:endParaRPr lang="en-GB" sz="1600" dirty="0"/>
          </a:p>
          <a:p>
            <a:pPr marL="342900" indent="-342900" algn="just">
              <a:buFont typeface="Wingdings" pitchFamily="2" charset="2"/>
              <a:buChar char="ü"/>
            </a:pPr>
            <a:r>
              <a:rPr lang="en-GB" sz="1600" dirty="0"/>
              <a:t>Control does not include technical ability to access remotely stored data not within legitimate control</a:t>
            </a:r>
          </a:p>
        </p:txBody>
      </p:sp>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Production order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5169474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770" y="1524404"/>
            <a:ext cx="7886700" cy="4351338"/>
          </a:xfrm>
        </p:spPr>
        <p:txBody>
          <a:bodyPr>
            <a:normAutofit fontScale="92500" lnSpcReduction="10000"/>
          </a:bodyPr>
          <a:lstStyle/>
          <a:p>
            <a:pPr marL="0" indent="0" algn="just">
              <a:buNone/>
            </a:pPr>
            <a:r>
              <a:rPr lang="en-US" b="1" dirty="0"/>
              <a:t>By the end of the session, delegates will be able to</a:t>
            </a:r>
            <a:r>
              <a:rPr lang="en-US" b="1" dirty="0" smtClean="0"/>
              <a:t>:</a:t>
            </a:r>
          </a:p>
          <a:p>
            <a:pPr marL="0" indent="0" algn="just">
              <a:buNone/>
            </a:pPr>
            <a:r>
              <a:rPr lang="en-US" dirty="0" smtClean="0"/>
              <a:t>Understand </a:t>
            </a:r>
            <a:r>
              <a:rPr lang="en-US" dirty="0"/>
              <a:t>the scope of the procedural powers under the Budapest Convention</a:t>
            </a:r>
          </a:p>
          <a:p>
            <a:pPr marL="0" indent="0" algn="just">
              <a:buNone/>
            </a:pPr>
            <a:r>
              <a:rPr lang="en-US" dirty="0"/>
              <a:t>Discuss appropriate conditions and safeguards related to the application of procedural powers</a:t>
            </a:r>
          </a:p>
          <a:p>
            <a:pPr marL="0" indent="0" algn="just">
              <a:buNone/>
            </a:pPr>
            <a:r>
              <a:rPr lang="en-US" dirty="0"/>
              <a:t>Identify the elements of the procedural powers of:  </a:t>
            </a:r>
          </a:p>
          <a:p>
            <a:pPr algn="just"/>
            <a:r>
              <a:rPr lang="en-US" dirty="0"/>
              <a:t>Expedited preservation of stored computer data</a:t>
            </a:r>
          </a:p>
          <a:p>
            <a:pPr algn="just"/>
            <a:r>
              <a:rPr lang="en-US" dirty="0"/>
              <a:t>Expedited preservation and partial disclosure of traffic data </a:t>
            </a:r>
          </a:p>
          <a:p>
            <a:pPr algn="just"/>
            <a:r>
              <a:rPr lang="en-US" dirty="0"/>
              <a:t>Production order</a:t>
            </a:r>
          </a:p>
          <a:p>
            <a:pPr marL="0" indent="0">
              <a:buNone/>
            </a:pPr>
            <a:endParaRPr lang="en-US" dirty="0"/>
          </a:p>
        </p:txBody>
      </p:sp>
      <p:sp>
        <p:nvSpPr>
          <p:cNvPr id="3" name="Slide Number Placeholder 2"/>
          <p:cNvSpPr>
            <a:spLocks noGrp="1"/>
          </p:cNvSpPr>
          <p:nvPr>
            <p:ph type="sldNum" sz="quarter" idx="10"/>
          </p:nvPr>
        </p:nvSpPr>
        <p:spPr/>
        <p:txBody>
          <a:bodyPr/>
          <a:lstStyle/>
          <a:p>
            <a:fld id="{49C04F3A-82BD-4011-AADB-1F79FD7DF4BC}" type="slidenum">
              <a:rPr lang="en-GB" smtClean="0"/>
              <a:pPr/>
              <a:t>4</a:t>
            </a:fld>
            <a:endParaRPr lang="en-GB" dirty="0"/>
          </a:p>
        </p:txBody>
      </p:sp>
      <p:sp>
        <p:nvSpPr>
          <p:cNvPr id="4" name="Text Placeholder 3"/>
          <p:cNvSpPr>
            <a:spLocks noGrp="1"/>
          </p:cNvSpPr>
          <p:nvPr>
            <p:ph type="body" sz="quarter" idx="11"/>
          </p:nvPr>
        </p:nvSpPr>
        <p:spPr/>
        <p:txBody>
          <a:bodyPr/>
          <a:lstStyle/>
          <a:p>
            <a:endParaRPr lang="en-GB" dirty="0" smtClean="0">
              <a:latin typeface="Verdana" charset="0"/>
              <a:cs typeface="Verdana" charset="0"/>
            </a:endParaRPr>
          </a:p>
          <a:p>
            <a:r>
              <a:rPr lang="en-GB" dirty="0" smtClean="0">
                <a:latin typeface="Verdana" charset="0"/>
                <a:cs typeface="Verdana" charset="0"/>
              </a:rPr>
              <a:t>Session </a:t>
            </a:r>
            <a:r>
              <a:rPr lang="en-GB" dirty="0">
                <a:latin typeface="Verdana" charset="0"/>
                <a:cs typeface="Verdana" charset="0"/>
              </a:rPr>
              <a:t>objectives</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96239109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charset="0"/>
                <a:cs typeface="Verdana" charset="0"/>
              </a:rPr>
              <a:t>Session objectives</a:t>
            </a:r>
            <a:endParaRPr lang="en-GB" sz="2000"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xmlns="" id="{77B18497-BF37-4A20-ABA6-353886C26CA1}"/>
              </a:ext>
            </a:extLst>
          </p:cNvPr>
          <p:cNvSpPr>
            <a:spLocks noGrp="1"/>
          </p:cNvSpPr>
          <p:nvPr>
            <p:ph idx="1"/>
          </p:nvPr>
        </p:nvSpPr>
        <p:spPr>
          <a:xfrm>
            <a:off x="323528" y="1340767"/>
            <a:ext cx="8712522" cy="5240233"/>
          </a:xfrm>
        </p:spPr>
        <p:txBody>
          <a:bodyPr>
            <a:normAutofit/>
          </a:bodyPr>
          <a:lstStyle/>
          <a:p>
            <a:pPr marL="0" indent="0" algn="just">
              <a:buNone/>
            </a:pPr>
            <a:r>
              <a:rPr lang="en-GB" sz="2400" b="1" dirty="0">
                <a:ea typeface="Verdana" panose="020B0604030504040204" pitchFamily="34" charset="0"/>
              </a:rPr>
              <a:t>By the end of the session, delegates will be able to</a:t>
            </a:r>
            <a:r>
              <a:rPr lang="en-GB" sz="2400" b="1" dirty="0" smtClean="0">
                <a:ea typeface="Verdana" panose="020B0604030504040204" pitchFamily="34" charset="0"/>
              </a:rPr>
              <a:t>:</a:t>
            </a:r>
          </a:p>
          <a:p>
            <a:pPr marL="0" indent="0" algn="just">
              <a:buNone/>
            </a:pPr>
            <a:endParaRPr lang="en-GB" sz="2400" dirty="0">
              <a:ea typeface="Verdana" panose="020B0604030504040204" pitchFamily="34" charset="0"/>
            </a:endParaRPr>
          </a:p>
          <a:p>
            <a:pPr algn="just"/>
            <a:r>
              <a:rPr lang="en-GB" sz="2400" dirty="0">
                <a:ea typeface="Verdana" panose="020B0604030504040204" pitchFamily="34" charset="0"/>
              </a:rPr>
              <a:t>Understand the scope of the procedural powers under the Budapest Convention</a:t>
            </a:r>
          </a:p>
          <a:p>
            <a:pPr algn="just"/>
            <a:r>
              <a:rPr lang="en-GB" sz="2400" dirty="0">
                <a:ea typeface="Verdana" panose="020B0604030504040204" pitchFamily="34" charset="0"/>
              </a:rPr>
              <a:t>Discuss appropriate conditions and safeguards related to the application of procedural powers</a:t>
            </a:r>
          </a:p>
          <a:p>
            <a:pPr algn="just"/>
            <a:r>
              <a:rPr lang="en-GB" sz="2400" dirty="0">
                <a:ea typeface="Verdana" panose="020B0604030504040204" pitchFamily="34" charset="0"/>
              </a:rPr>
              <a:t>Identify the elements of the procedural powers of:  </a:t>
            </a:r>
          </a:p>
          <a:p>
            <a:pPr lvl="1" algn="just"/>
            <a:r>
              <a:rPr lang="en-GB" dirty="0">
                <a:ea typeface="Verdana" panose="020B0604030504040204" pitchFamily="34" charset="0"/>
              </a:rPr>
              <a:t>Expedited preservation of stored computer data</a:t>
            </a:r>
          </a:p>
          <a:p>
            <a:pPr lvl="1" algn="just"/>
            <a:r>
              <a:rPr lang="en-GB" dirty="0">
                <a:ea typeface="Verdana" panose="020B0604030504040204" pitchFamily="34" charset="0"/>
              </a:rPr>
              <a:t>Expedited preservation and partial disclosure of traffic data </a:t>
            </a:r>
          </a:p>
          <a:p>
            <a:pPr lvl="1" algn="just"/>
            <a:r>
              <a:rPr lang="en-GB" dirty="0">
                <a:ea typeface="Verdana" panose="020B0604030504040204" pitchFamily="34" charset="0"/>
              </a:rPr>
              <a:t>Production order</a:t>
            </a:r>
          </a:p>
        </p:txBody>
      </p:sp>
    </p:spTree>
    <p:extLst>
      <p:ext uri="{BB962C8B-B14F-4D97-AF65-F5344CB8AC3E}">
        <p14:creationId xmlns:p14="http://schemas.microsoft.com/office/powerpoint/2010/main" val="253126521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xmlns=""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eaLnBrk="1" hangingPunct="1">
              <a:defRPr/>
            </a:pPr>
            <a:endParaRPr lang="en-GB" dirty="0">
              <a:latin typeface="Calibri" charset="0"/>
              <a:ea typeface="ＭＳ Ｐゴシック" charset="0"/>
            </a:endParaRPr>
          </a:p>
        </p:txBody>
      </p:sp>
      <p:pic>
        <p:nvPicPr>
          <p:cNvPr id="2054" name="Picture 8">
            <a:extLst>
              <a:ext uri="{FF2B5EF4-FFF2-40B4-BE49-F238E27FC236}">
                <a16:creationId xmlns:a16="http://schemas.microsoft.com/office/drawing/2014/main" xmlns="" id="{B2A2B581-F8BC-48D4-AF7E-AAF0CE808C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Rectangle 2">
            <a:extLst>
              <a:ext uri="{FF2B5EF4-FFF2-40B4-BE49-F238E27FC236}">
                <a16:creationId xmlns:a16="http://schemas.microsoft.com/office/drawing/2014/main" xmlns="" id="{D192EA30-54CE-4062-B518-E86D1D7BEC69}"/>
              </a:ext>
            </a:extLst>
          </p:cNvPr>
          <p:cNvSpPr>
            <a:spLocks noChangeArrowheads="1"/>
          </p:cNvSpPr>
          <p:nvPr/>
        </p:nvSpPr>
        <p:spPr bwMode="auto">
          <a:xfrm>
            <a:off x="290513" y="2352650"/>
            <a:ext cx="8599487"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GB" altLang="en-US" sz="3600" b="1" dirty="0">
                <a:latin typeface="+mn-lt"/>
              </a:rPr>
              <a:t>Thank you</a:t>
            </a:r>
            <a:endParaRPr lang="en-GB" altLang="en-US" sz="16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600" b="1" dirty="0">
              <a:latin typeface="+mn-lt"/>
            </a:endParaRPr>
          </a:p>
          <a:p>
            <a:pPr algn="ctr" eaLnBrk="1" hangingPunct="1">
              <a:spcBef>
                <a:spcPct val="0"/>
              </a:spcBef>
              <a:buFontTx/>
              <a:buNone/>
            </a:pPr>
            <a:r>
              <a:rPr lang="en-GB" altLang="en-US" sz="1800" b="1" dirty="0" err="1">
                <a:latin typeface="+mn-lt"/>
              </a:rPr>
              <a:t>Xxxxx</a:t>
            </a:r>
            <a:r>
              <a:rPr lang="en-GB" altLang="en-US" sz="1800" b="1" dirty="0">
                <a:latin typeface="+mn-lt"/>
              </a:rPr>
              <a:t> XXXXXXXX</a:t>
            </a:r>
          </a:p>
          <a:p>
            <a:pPr algn="ctr" eaLnBrk="1" hangingPunct="1">
              <a:spcBef>
                <a:spcPct val="0"/>
              </a:spcBef>
              <a:buFontTx/>
              <a:buNone/>
            </a:pPr>
            <a:endParaRPr lang="en-GB" altLang="en-US" sz="600" dirty="0">
              <a:latin typeface="+mn-lt"/>
            </a:endParaRPr>
          </a:p>
          <a:p>
            <a:pPr algn="ctr" eaLnBrk="1" hangingPunct="1">
              <a:spcBef>
                <a:spcPct val="0"/>
              </a:spcBef>
              <a:buFontTx/>
              <a:buNone/>
            </a:pPr>
            <a:r>
              <a:rPr lang="en-GB" altLang="en-US" sz="1400" i="1" dirty="0">
                <a:latin typeface="+mn-lt"/>
              </a:rPr>
              <a:t>Council of Europe</a:t>
            </a:r>
          </a:p>
          <a:p>
            <a:pPr algn="ctr" eaLnBrk="1" hangingPunct="1">
              <a:spcBef>
                <a:spcPct val="0"/>
              </a:spcBef>
              <a:buFontTx/>
              <a:buNone/>
            </a:pPr>
            <a:endParaRPr lang="en-GB" altLang="en-US" sz="1400" b="1" dirty="0">
              <a:solidFill>
                <a:srgbClr val="2F618F"/>
              </a:solidFill>
              <a:latin typeface="+mn-lt"/>
              <a:hlinkClick r:id="rId3"/>
            </a:endParaRPr>
          </a:p>
          <a:p>
            <a:pPr algn="ctr" eaLnBrk="1" hangingPunct="1">
              <a:spcBef>
                <a:spcPct val="0"/>
              </a:spcBef>
              <a:buFontTx/>
              <a:buNone/>
            </a:pPr>
            <a:r>
              <a:rPr lang="en-GB" altLang="en-US" sz="1200" b="1" dirty="0">
                <a:solidFill>
                  <a:srgbClr val="2F618F"/>
                </a:solidFill>
                <a:latin typeface="+mn-lt"/>
              </a:rPr>
              <a:t>email</a:t>
            </a:r>
          </a:p>
          <a:p>
            <a:pPr algn="ctr" eaLnBrk="1" hangingPunct="1">
              <a:spcBef>
                <a:spcPct val="0"/>
              </a:spcBef>
              <a:buFontTx/>
              <a:buNone/>
            </a:pPr>
            <a:endParaRPr lang="en-GB" altLang="en-US" sz="1600" b="1" dirty="0">
              <a:latin typeface="+mn-lt"/>
            </a:endParaRPr>
          </a:p>
          <a:p>
            <a:pPr algn="ctr" eaLnBrk="1" hangingPunct="1">
              <a:spcBef>
                <a:spcPct val="0"/>
              </a:spcBef>
              <a:buFontTx/>
              <a:buNone/>
            </a:pPr>
            <a:endParaRPr lang="en-GB" altLang="en-US" sz="1600" b="1" dirty="0">
              <a:latin typeface="+mn-lt"/>
            </a:endParaRPr>
          </a:p>
          <a:p>
            <a:pPr algn="ctr" eaLnBrk="1" hangingPunct="1">
              <a:spcBef>
                <a:spcPct val="0"/>
              </a:spcBef>
              <a:buFontTx/>
              <a:buNone/>
            </a:pPr>
            <a:endParaRPr lang="en-GB" altLang="en-US" sz="1400" b="1" dirty="0">
              <a:latin typeface="+mn-lt"/>
            </a:endParaRPr>
          </a:p>
          <a:p>
            <a:pPr algn="ctr" eaLnBrk="1" hangingPunct="1">
              <a:spcBef>
                <a:spcPct val="0"/>
              </a:spcBef>
              <a:buFontTx/>
              <a:buNone/>
            </a:pPr>
            <a:r>
              <a:rPr lang="en-GB" altLang="en-US" sz="1600" b="1" dirty="0">
                <a:latin typeface="+mn-lt"/>
              </a:rPr>
              <a:t>DD Month YYYY</a:t>
            </a:r>
          </a:p>
        </p:txBody>
      </p:sp>
      <p:sp>
        <p:nvSpPr>
          <p:cNvPr id="10" name="Rectangle 2">
            <a:extLst>
              <a:ext uri="{FF2B5EF4-FFF2-40B4-BE49-F238E27FC236}">
                <a16:creationId xmlns:a16="http://schemas.microsoft.com/office/drawing/2014/main" xmlns="" id="{DF1503B2-B0B3-4330-9439-3D5954CA1625}"/>
              </a:ext>
            </a:extLst>
          </p:cNvPr>
          <p:cNvSpPr>
            <a:spLocks noChangeArrowheads="1"/>
          </p:cNvSpPr>
          <p:nvPr/>
        </p:nvSpPr>
        <p:spPr bwMode="auto">
          <a:xfrm>
            <a:off x="365125" y="1177588"/>
            <a:ext cx="85994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US" altLang="en-US" sz="1800" b="1" dirty="0">
                <a:latin typeface="+mn-lt"/>
              </a:rPr>
              <a:t>Introductory Judicial Training Course on Cybercrime and Electronic Evidence</a:t>
            </a:r>
            <a:endParaRPr lang="en-GB" altLang="en-US" sz="1800" i="1" dirty="0">
              <a:latin typeface="+mn-lt"/>
            </a:endParaRPr>
          </a:p>
        </p:txBody>
      </p:sp>
    </p:spTree>
    <p:extLst>
      <p:ext uri="{BB962C8B-B14F-4D97-AF65-F5344CB8AC3E}">
        <p14:creationId xmlns:p14="http://schemas.microsoft.com/office/powerpoint/2010/main" val="5464304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latin typeface="+mn-lt"/>
              </a:rPr>
              <a:t>Scope of procedural PROVISIONS </a:t>
            </a:r>
            <a:endParaRPr lang="en-US" sz="3200" dirty="0">
              <a:latin typeface="+mn-lt"/>
            </a:endParaRPr>
          </a:p>
        </p:txBody>
      </p:sp>
      <p:sp>
        <p:nvSpPr>
          <p:cNvPr id="3" name="Text Placeholder 2"/>
          <p:cNvSpPr>
            <a:spLocks noGrp="1"/>
          </p:cNvSpPr>
          <p:nvPr>
            <p:ph type="body" idx="1"/>
          </p:nvPr>
        </p:nvSpPr>
        <p:spPr/>
        <p:txBody>
          <a:bodyPr/>
          <a:lstStyle/>
          <a:p>
            <a:r>
              <a:rPr lang="en-GB" dirty="0">
                <a:latin typeface="Verdana" panose="020B0604030504040204" pitchFamily="34" charset="0"/>
                <a:ea typeface="Verdana" panose="020B0604030504040204" pitchFamily="34" charset="0"/>
              </a:rPr>
              <a:t>Procedural Powers under the Budapest Convention (Part 1)</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5</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smtClean="0">
              <a:latin typeface="Verdana" charset="0"/>
              <a:cs typeface="Verdana" charset="0"/>
            </a:endParaRPr>
          </a:p>
          <a:p>
            <a:r>
              <a:rPr lang="en-GB" dirty="0" smtClean="0">
                <a:latin typeface="Verdana" charset="0"/>
                <a:cs typeface="Verdana" charset="0"/>
              </a:rPr>
              <a:t>Section </a:t>
            </a:r>
            <a:r>
              <a:rPr lang="en-GB" dirty="0">
                <a:latin typeface="Verdana" charset="0"/>
                <a:cs typeface="Verdana" charset="0"/>
              </a:rPr>
              <a:t>1</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25681892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62707" y="1456521"/>
            <a:ext cx="3889351" cy="4247317"/>
          </a:xfrm>
          <a:prstGeom prst="rect">
            <a:avLst/>
          </a:prstGeom>
        </p:spPr>
        <p:txBody>
          <a:bodyPr wrap="square">
            <a:spAutoFit/>
          </a:bodyPr>
          <a:lstStyle/>
          <a:p>
            <a:pPr marL="342900" indent="-342900" algn="just">
              <a:buFont typeface="Wingdings" pitchFamily="2" charset="2"/>
              <a:buChar char="Ø"/>
            </a:pPr>
            <a:r>
              <a:rPr lang="en-US" sz="1500" dirty="0"/>
              <a:t>1 Each Party shall adopt such legislative and other measures as may be necessary to </a:t>
            </a:r>
            <a:r>
              <a:rPr lang="en-US" sz="1500" b="1" dirty="0">
                <a:solidFill>
                  <a:srgbClr val="FF0000"/>
                </a:solidFill>
              </a:rPr>
              <a:t>establish the powers and procedures </a:t>
            </a:r>
            <a:r>
              <a:rPr lang="en-US" sz="1500" dirty="0"/>
              <a:t>provided for in this section for the purpose of </a:t>
            </a:r>
            <a:r>
              <a:rPr lang="en-US" sz="1500" b="1" dirty="0">
                <a:solidFill>
                  <a:srgbClr val="FF0000"/>
                </a:solidFill>
              </a:rPr>
              <a:t>specific criminal investigations or proceedings</a:t>
            </a:r>
            <a:r>
              <a:rPr lang="en-US" sz="1500" dirty="0"/>
              <a:t>. </a:t>
            </a:r>
          </a:p>
          <a:p>
            <a:pPr marL="342900" indent="-342900" algn="just">
              <a:buFont typeface="Wingdings" pitchFamily="2" charset="2"/>
              <a:buChar char="Ø"/>
            </a:pPr>
            <a:endParaRPr lang="en-US" sz="1500" dirty="0"/>
          </a:p>
          <a:p>
            <a:pPr marL="342900" indent="-342900" algn="just">
              <a:buFont typeface="Wingdings" pitchFamily="2" charset="2"/>
              <a:buChar char="Ø"/>
            </a:pPr>
            <a:r>
              <a:rPr lang="en-US" sz="1500" dirty="0"/>
              <a:t>2 Except as specifically provided otherwise in Article 21, each Party shall apply the powers and procedures referred to in paragraph 1 of this article to: </a:t>
            </a:r>
          </a:p>
          <a:p>
            <a:pPr lvl="1" algn="just"/>
            <a:r>
              <a:rPr lang="en-US" sz="1500" dirty="0"/>
              <a:t>a the criminal offences established in accordance with Articles 2 through 11 of this Convention; </a:t>
            </a:r>
          </a:p>
          <a:p>
            <a:pPr lvl="1" algn="just"/>
            <a:r>
              <a:rPr lang="en-US" sz="1500" dirty="0"/>
              <a:t>b other criminal offences committed by means of a computer system; and </a:t>
            </a:r>
          </a:p>
          <a:p>
            <a:pPr lvl="1" algn="just"/>
            <a:r>
              <a:rPr lang="en-US" sz="1500" dirty="0"/>
              <a:t>c the collection of evidence in electronic form of a criminal offence.</a:t>
            </a:r>
            <a:endParaRPr lang="en-GB" sz="15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532223" y="1456521"/>
            <a:ext cx="4125394" cy="1938992"/>
          </a:xfrm>
          <a:prstGeom prst="rect">
            <a:avLst/>
          </a:prstGeom>
        </p:spPr>
        <p:txBody>
          <a:bodyPr wrap="square">
            <a:spAutoFit/>
          </a:bodyPr>
          <a:lstStyle/>
          <a:p>
            <a:pPr marL="342900" indent="-342900" algn="just">
              <a:buFont typeface="Wingdings" pitchFamily="2" charset="2"/>
              <a:buChar char="ü"/>
            </a:pPr>
            <a:r>
              <a:rPr lang="en-GB" sz="1500" dirty="0"/>
              <a:t>Parties must adopt necessary measures to establish the powers and procedures in Articles 16 – 21 of Budapest Convention  </a:t>
            </a:r>
          </a:p>
          <a:p>
            <a:pPr marL="342900" indent="-342900" algn="just">
              <a:buFont typeface="Wingdings" pitchFamily="2" charset="2"/>
              <a:buChar char="ü"/>
            </a:pPr>
            <a:endParaRPr lang="en-GB" sz="1500" dirty="0"/>
          </a:p>
          <a:p>
            <a:pPr marL="342900" indent="-342900" algn="just">
              <a:buFont typeface="Wingdings" pitchFamily="2" charset="2"/>
              <a:buChar char="ü"/>
            </a:pPr>
            <a:r>
              <a:rPr lang="en-GB" sz="1500" dirty="0"/>
              <a:t>These powers are to be exercised in relation to specific criminal investigations or proceedings (i.e. not for general intelligence gathering) </a:t>
            </a:r>
          </a:p>
        </p:txBody>
      </p:sp>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Scope of procedural provisions</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6415028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43252" y="1601399"/>
            <a:ext cx="3889351" cy="4247317"/>
          </a:xfrm>
          <a:prstGeom prst="rect">
            <a:avLst/>
          </a:prstGeom>
        </p:spPr>
        <p:txBody>
          <a:bodyPr wrap="square">
            <a:spAutoFit/>
          </a:bodyPr>
          <a:lstStyle/>
          <a:p>
            <a:pPr marL="342900" indent="-342900" algn="just">
              <a:buFont typeface="Wingdings" pitchFamily="2" charset="2"/>
              <a:buChar char="Ø"/>
            </a:pPr>
            <a:r>
              <a:rPr lang="en-US" sz="1500" dirty="0"/>
              <a:t>1 Each Party shall adopt such legislative and other measures as may be necessary to establish the powers and procedures provided for in this section for the purpose of specific criminal investigations or proceedings. </a:t>
            </a:r>
          </a:p>
          <a:p>
            <a:pPr marL="342900" indent="-342900" algn="just">
              <a:buFont typeface="Wingdings" pitchFamily="2" charset="2"/>
              <a:buChar char="Ø"/>
            </a:pPr>
            <a:endParaRPr lang="en-US" sz="1500" dirty="0"/>
          </a:p>
          <a:p>
            <a:pPr marL="342900" indent="-342900" algn="just">
              <a:buFont typeface="Wingdings" pitchFamily="2" charset="2"/>
              <a:buChar char="Ø"/>
            </a:pPr>
            <a:r>
              <a:rPr lang="en-US" sz="1500" dirty="0"/>
              <a:t>2 Except as specifically provided otherwise in Article 21, each Party shall apply the powers and procedures referred to in paragraph 1 of this article to: </a:t>
            </a:r>
          </a:p>
          <a:p>
            <a:pPr lvl="1" algn="just"/>
            <a:r>
              <a:rPr lang="en-US" sz="1500" dirty="0"/>
              <a:t>a the </a:t>
            </a:r>
            <a:r>
              <a:rPr lang="en-US" sz="1500" b="1" dirty="0">
                <a:solidFill>
                  <a:srgbClr val="FF0000"/>
                </a:solidFill>
              </a:rPr>
              <a:t>criminal offences established in accordance with </a:t>
            </a:r>
            <a:r>
              <a:rPr lang="en-US" sz="1500" dirty="0"/>
              <a:t>Articles 2 through 11 of this </a:t>
            </a:r>
            <a:r>
              <a:rPr lang="en-US" sz="1500" b="1" dirty="0">
                <a:solidFill>
                  <a:srgbClr val="FF0000"/>
                </a:solidFill>
              </a:rPr>
              <a:t>Convention</a:t>
            </a:r>
            <a:r>
              <a:rPr lang="en-US" sz="1500" dirty="0"/>
              <a:t>; </a:t>
            </a:r>
          </a:p>
          <a:p>
            <a:pPr lvl="1" algn="just"/>
            <a:r>
              <a:rPr lang="en-US" sz="1500" dirty="0"/>
              <a:t>b </a:t>
            </a:r>
            <a:r>
              <a:rPr lang="en-US" sz="1500" b="1" dirty="0">
                <a:solidFill>
                  <a:srgbClr val="FF0000"/>
                </a:solidFill>
              </a:rPr>
              <a:t>other criminal offences </a:t>
            </a:r>
            <a:r>
              <a:rPr lang="en-US" sz="1500" dirty="0"/>
              <a:t>committed by means of a</a:t>
            </a:r>
            <a:r>
              <a:rPr lang="en-US" sz="1500" b="1" dirty="0">
                <a:solidFill>
                  <a:srgbClr val="FF0000"/>
                </a:solidFill>
              </a:rPr>
              <a:t> computer system</a:t>
            </a:r>
            <a:r>
              <a:rPr lang="en-US" sz="1500" dirty="0"/>
              <a:t>; and </a:t>
            </a:r>
          </a:p>
          <a:p>
            <a:pPr lvl="1" algn="just"/>
            <a:r>
              <a:rPr lang="en-US" sz="1500" dirty="0"/>
              <a:t>c the collection of </a:t>
            </a:r>
            <a:r>
              <a:rPr lang="en-US" sz="1500" b="1" dirty="0">
                <a:solidFill>
                  <a:srgbClr val="FF0000"/>
                </a:solidFill>
              </a:rPr>
              <a:t>evidence</a:t>
            </a:r>
            <a:r>
              <a:rPr lang="en-US" sz="1500" dirty="0"/>
              <a:t> in </a:t>
            </a:r>
            <a:r>
              <a:rPr lang="en-US" sz="1500" b="1" dirty="0">
                <a:solidFill>
                  <a:srgbClr val="FF0000"/>
                </a:solidFill>
              </a:rPr>
              <a:t>electronic form </a:t>
            </a:r>
            <a:r>
              <a:rPr lang="en-US" sz="1500" dirty="0"/>
              <a:t>of a </a:t>
            </a:r>
            <a:r>
              <a:rPr lang="en-US" sz="1500" b="1" dirty="0">
                <a:solidFill>
                  <a:srgbClr val="FF0000"/>
                </a:solidFill>
              </a:rPr>
              <a:t>criminal offence</a:t>
            </a:r>
            <a:r>
              <a:rPr lang="en-US" sz="1500" dirty="0"/>
              <a:t>.</a:t>
            </a:r>
            <a:endParaRPr lang="en-GB" sz="15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591455" y="1601399"/>
            <a:ext cx="4134256" cy="3323987"/>
          </a:xfrm>
          <a:prstGeom prst="rect">
            <a:avLst/>
          </a:prstGeom>
        </p:spPr>
        <p:txBody>
          <a:bodyPr wrap="square">
            <a:spAutoFit/>
          </a:bodyPr>
          <a:lstStyle/>
          <a:p>
            <a:pPr marL="342900" indent="-342900" algn="just">
              <a:buFont typeface="Wingdings" pitchFamily="2" charset="2"/>
              <a:buChar char="ü"/>
            </a:pPr>
            <a:r>
              <a:rPr lang="en-GB" sz="1500" dirty="0"/>
              <a:t>Procedural powers established in accordance with </a:t>
            </a:r>
            <a:r>
              <a:rPr lang="en-GB" sz="1500" dirty="0" smtClean="0"/>
              <a:t>the Budapest </a:t>
            </a:r>
            <a:r>
              <a:rPr lang="en-GB" sz="1500" dirty="0"/>
              <a:t>Convention are not only for cybercrimes</a:t>
            </a:r>
          </a:p>
          <a:p>
            <a:pPr marL="342900" indent="-342900" algn="just">
              <a:buFont typeface="Wingdings" pitchFamily="2" charset="2"/>
              <a:buChar char="ü"/>
            </a:pPr>
            <a:endParaRPr lang="en-GB" sz="1500" dirty="0"/>
          </a:p>
          <a:p>
            <a:pPr marL="342900" indent="-342900" algn="just">
              <a:buFont typeface="Wingdings" pitchFamily="2" charset="2"/>
              <a:buChar char="ü"/>
            </a:pPr>
            <a:r>
              <a:rPr lang="en-GB" sz="1500" dirty="0"/>
              <a:t>These powers can be exercised in relation to:</a:t>
            </a:r>
          </a:p>
          <a:p>
            <a:pPr marL="800100" lvl="1" indent="-342900" algn="just">
              <a:buFont typeface="Wingdings" pitchFamily="2" charset="2"/>
              <a:buChar char="ü"/>
            </a:pPr>
            <a:r>
              <a:rPr lang="en-GB" sz="1500" dirty="0"/>
              <a:t>Offences established in accordance with Budapest Convention</a:t>
            </a:r>
          </a:p>
          <a:p>
            <a:pPr marL="800100" lvl="1" indent="-342900" algn="just">
              <a:buFont typeface="Wingdings" pitchFamily="2" charset="2"/>
              <a:buChar char="ü"/>
            </a:pPr>
            <a:r>
              <a:rPr lang="en-GB" sz="1500" dirty="0"/>
              <a:t>Other offences committed by means of a computer </a:t>
            </a:r>
          </a:p>
          <a:p>
            <a:pPr marL="800100" lvl="1" indent="-342900" algn="just">
              <a:buFont typeface="Wingdings" pitchFamily="2" charset="2"/>
              <a:buChar char="ü"/>
            </a:pPr>
            <a:r>
              <a:rPr lang="en-GB" sz="1500" dirty="0"/>
              <a:t>Collection of evidence for any criminal offence </a:t>
            </a:r>
          </a:p>
          <a:p>
            <a:pPr marL="800100" lvl="1" indent="-342900" algn="just">
              <a:buFont typeface="Wingdings" pitchFamily="2" charset="2"/>
              <a:buChar char="ü"/>
            </a:pPr>
            <a:endParaRPr lang="en-GB" sz="1500" dirty="0"/>
          </a:p>
          <a:p>
            <a:pPr marL="342900" indent="-342900" algn="just">
              <a:buFont typeface="Wingdings" pitchFamily="2" charset="2"/>
              <a:buChar char="ü"/>
            </a:pPr>
            <a:r>
              <a:rPr lang="en-GB" sz="1500" dirty="0"/>
              <a:t>Budapest Convention is a cybercrime AND electronic evidence convention</a:t>
            </a:r>
          </a:p>
        </p:txBody>
      </p:sp>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Scope of procedural provisions</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0834305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latin typeface="+mn-lt"/>
              </a:rPr>
              <a:t>Conditions and safeguards</a:t>
            </a:r>
            <a:endParaRPr lang="en-US" sz="3200" dirty="0">
              <a:latin typeface="+mn-lt"/>
            </a:endParaRPr>
          </a:p>
        </p:txBody>
      </p:sp>
      <p:sp>
        <p:nvSpPr>
          <p:cNvPr id="3" name="Text Placeholder 2"/>
          <p:cNvSpPr>
            <a:spLocks noGrp="1"/>
          </p:cNvSpPr>
          <p:nvPr>
            <p:ph type="body" idx="1"/>
          </p:nvPr>
        </p:nvSpPr>
        <p:spPr/>
        <p:txBody>
          <a:bodyPr/>
          <a:lstStyle/>
          <a:p>
            <a:r>
              <a:rPr lang="en-US" dirty="0">
                <a:latin typeface="Verdana" panose="020B0604030504040204" pitchFamily="34" charset="0"/>
                <a:ea typeface="Verdana" panose="020B0604030504040204" pitchFamily="34" charset="0"/>
              </a:rPr>
              <a:t>Procedural Powers under the Budapest Convention (Part 1)</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8</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smtClean="0">
              <a:latin typeface="Verdana" charset="0"/>
              <a:cs typeface="Verdana" charset="0"/>
            </a:endParaRPr>
          </a:p>
          <a:p>
            <a:r>
              <a:rPr lang="en-GB" dirty="0" smtClean="0">
                <a:latin typeface="Verdana" charset="0"/>
                <a:cs typeface="Verdana" charset="0"/>
              </a:rPr>
              <a:t>Section 2</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28631134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52980" y="1445757"/>
            <a:ext cx="3889351" cy="4247317"/>
          </a:xfrm>
          <a:prstGeom prst="rect">
            <a:avLst/>
          </a:prstGeom>
        </p:spPr>
        <p:txBody>
          <a:bodyPr wrap="square">
            <a:spAutoFit/>
          </a:bodyPr>
          <a:lstStyle/>
          <a:p>
            <a:pPr marL="342900" indent="-342900" algn="just">
              <a:buFont typeface="Wingdings" pitchFamily="2" charset="2"/>
              <a:buChar char="Ø"/>
            </a:pPr>
            <a:r>
              <a:rPr lang="en-US" sz="1500" dirty="0"/>
              <a:t>1 Each Party shall ensure that the establishment, implementation and application of the powers and procedures provided for in this Section are subject to conditions and </a:t>
            </a:r>
            <a:r>
              <a:rPr lang="en-US" sz="1500" b="1" dirty="0">
                <a:solidFill>
                  <a:srgbClr val="FF0000"/>
                </a:solidFill>
              </a:rPr>
              <a:t>safeguards provided for under its domestic law</a:t>
            </a:r>
            <a:r>
              <a:rPr lang="en-US" sz="1500" dirty="0"/>
              <a:t>, which shall provide for the </a:t>
            </a:r>
            <a:r>
              <a:rPr lang="en-US" sz="1500" b="1" dirty="0">
                <a:solidFill>
                  <a:srgbClr val="FF0000"/>
                </a:solidFill>
              </a:rPr>
              <a:t>adequate protection of human rights and liberties</a:t>
            </a:r>
            <a:r>
              <a:rPr lang="en-US" sz="1500" dirty="0"/>
              <a:t>, including rights arising pursuant to obligations it has undertaken under the 1950 Council of Europe Convention for the Protection of Human Rights and Fundamental Freedoms, the 1966 United Nations International Covenant on Civil and Political Rights, and other </a:t>
            </a:r>
            <a:r>
              <a:rPr lang="en-US" sz="1500" b="1" dirty="0">
                <a:solidFill>
                  <a:srgbClr val="FF0000"/>
                </a:solidFill>
              </a:rPr>
              <a:t>applicable international human rights instruments</a:t>
            </a:r>
            <a:r>
              <a:rPr lang="en-US" sz="1500" dirty="0"/>
              <a:t>, and which shall incorporate the principle of proportionality. </a:t>
            </a:r>
            <a:endParaRPr lang="en-GB" sz="15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610911" y="1445757"/>
            <a:ext cx="4056434" cy="2862322"/>
          </a:xfrm>
          <a:prstGeom prst="rect">
            <a:avLst/>
          </a:prstGeom>
        </p:spPr>
        <p:txBody>
          <a:bodyPr wrap="square">
            <a:spAutoFit/>
          </a:bodyPr>
          <a:lstStyle/>
          <a:p>
            <a:pPr marL="342900" indent="-342900" algn="just">
              <a:buFont typeface="Wingdings" pitchFamily="2" charset="2"/>
              <a:buChar char="ü"/>
            </a:pPr>
            <a:r>
              <a:rPr lang="en-US" sz="1500" dirty="0"/>
              <a:t>The power or procedure must be proportional to the nature and circumstances of the offence</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Domestic law must provide limitations on overbreadth of production orders and reasonableness requirements for searches and seizures. </a:t>
            </a:r>
            <a:endParaRPr lang="en-GB" sz="1500" dirty="0"/>
          </a:p>
          <a:p>
            <a:pPr marL="342900" indent="-342900" algn="just">
              <a:buFont typeface="Wingdings" pitchFamily="2" charset="2"/>
              <a:buChar char="ü"/>
            </a:pPr>
            <a:endParaRPr lang="en-GB" sz="1500" dirty="0"/>
          </a:p>
          <a:p>
            <a:pPr marL="342900" indent="-342900" algn="just">
              <a:buFont typeface="Wingdings" pitchFamily="2" charset="2"/>
              <a:buChar char="ü"/>
            </a:pPr>
            <a:r>
              <a:rPr lang="en-GB" sz="1500" dirty="0"/>
              <a:t>Parties are required to implement the principle of proportionality in accordance with domestic law</a:t>
            </a:r>
          </a:p>
        </p:txBody>
      </p:sp>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Conditions and safeguards</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7891577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840</TotalTime>
  <Words>9558</Words>
  <Application>Microsoft Office PowerPoint</Application>
  <PresentationFormat>On-screen Show (4:3)</PresentationFormat>
  <Paragraphs>610</Paragraphs>
  <Slides>41</Slides>
  <Notes>40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41</vt:i4>
      </vt:variant>
    </vt:vector>
  </HeadingPairs>
  <TitlesOfParts>
    <vt:vector size="50" baseType="lpstr">
      <vt:lpstr>MS PGothic</vt:lpstr>
      <vt:lpstr>MS PGothic</vt:lpstr>
      <vt:lpstr>Arial</vt:lpstr>
      <vt:lpstr>Calibri</vt:lpstr>
      <vt:lpstr>Calibri (heading)</vt:lpstr>
      <vt:lpstr>Calibri Light</vt:lpstr>
      <vt:lpstr>Verdana</vt:lpstr>
      <vt:lpstr>Wingdings</vt:lpstr>
      <vt:lpstr>Office Theme</vt:lpstr>
      <vt:lpstr>PowerPoint Presentation</vt:lpstr>
      <vt:lpstr>PowerPoint Presentation</vt:lpstr>
      <vt:lpstr>PowerPoint Presentation</vt:lpstr>
      <vt:lpstr>PowerPoint Presentation</vt:lpstr>
      <vt:lpstr>Scope of procedural PROVISIONS </vt:lpstr>
      <vt:lpstr>PowerPoint Presentation</vt:lpstr>
      <vt:lpstr>PowerPoint Presentation</vt:lpstr>
      <vt:lpstr>Conditions and safeguards</vt:lpstr>
      <vt:lpstr>PowerPoint Presentation</vt:lpstr>
      <vt:lpstr>PowerPoint Presentation</vt:lpstr>
      <vt:lpstr>PowerPoint Presentation</vt:lpstr>
      <vt:lpstr>PowerPoint Presentation</vt:lpstr>
      <vt:lpstr>PowerPoint Presentation</vt:lpstr>
      <vt:lpstr>EXPEDITED PRESERVATION OF STORED COMPUTER DATA and partial disclosure of traffic data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Production order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Windows User</cp:lastModifiedBy>
  <cp:revision>268</cp:revision>
  <dcterms:created xsi:type="dcterms:W3CDTF">2020-10-07T11:36:01Z</dcterms:created>
  <dcterms:modified xsi:type="dcterms:W3CDTF">2020-10-16T13:47:55Z</dcterms:modified>
</cp:coreProperties>
</file>