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93" r:id="rId5"/>
  </p:sldMasterIdLst>
  <p:notesMasterIdLst>
    <p:notesMasterId r:id="rId85"/>
  </p:notesMasterIdLst>
  <p:sldIdLst>
    <p:sldId id="260" r:id="rId6"/>
    <p:sldId id="264" r:id="rId7"/>
    <p:sldId id="265" r:id="rId8"/>
    <p:sldId id="266" r:id="rId9"/>
    <p:sldId id="267" r:id="rId10"/>
    <p:sldId id="270" r:id="rId11"/>
    <p:sldId id="271" r:id="rId12"/>
    <p:sldId id="272" r:id="rId13"/>
    <p:sldId id="693" r:id="rId14"/>
    <p:sldId id="694" r:id="rId15"/>
    <p:sldId id="695" r:id="rId16"/>
    <p:sldId id="696" r:id="rId17"/>
    <p:sldId id="697" r:id="rId18"/>
    <p:sldId id="698" r:id="rId19"/>
    <p:sldId id="699" r:id="rId20"/>
    <p:sldId id="700" r:id="rId21"/>
    <p:sldId id="263" r:id="rId22"/>
    <p:sldId id="701" r:id="rId23"/>
    <p:sldId id="702" r:id="rId24"/>
    <p:sldId id="703" r:id="rId25"/>
    <p:sldId id="704" r:id="rId26"/>
    <p:sldId id="705" r:id="rId27"/>
    <p:sldId id="706" r:id="rId28"/>
    <p:sldId id="707" r:id="rId29"/>
    <p:sldId id="708" r:id="rId30"/>
    <p:sldId id="763" r:id="rId31"/>
    <p:sldId id="710" r:id="rId32"/>
    <p:sldId id="711" r:id="rId33"/>
    <p:sldId id="712" r:id="rId34"/>
    <p:sldId id="713" r:id="rId35"/>
    <p:sldId id="714" r:id="rId36"/>
    <p:sldId id="715" r:id="rId37"/>
    <p:sldId id="764" r:id="rId38"/>
    <p:sldId id="717" r:id="rId39"/>
    <p:sldId id="718" r:id="rId40"/>
    <p:sldId id="719" r:id="rId41"/>
    <p:sldId id="720" r:id="rId42"/>
    <p:sldId id="721" r:id="rId43"/>
    <p:sldId id="722" r:id="rId44"/>
    <p:sldId id="723" r:id="rId45"/>
    <p:sldId id="724" r:id="rId46"/>
    <p:sldId id="725" r:id="rId47"/>
    <p:sldId id="726" r:id="rId48"/>
    <p:sldId id="727" r:id="rId49"/>
    <p:sldId id="728" r:id="rId50"/>
    <p:sldId id="729" r:id="rId51"/>
    <p:sldId id="730" r:id="rId52"/>
    <p:sldId id="731" r:id="rId53"/>
    <p:sldId id="732" r:id="rId54"/>
    <p:sldId id="733" r:id="rId55"/>
    <p:sldId id="734" r:id="rId56"/>
    <p:sldId id="735" r:id="rId57"/>
    <p:sldId id="736" r:id="rId58"/>
    <p:sldId id="737" r:id="rId59"/>
    <p:sldId id="738" r:id="rId60"/>
    <p:sldId id="739" r:id="rId61"/>
    <p:sldId id="740" r:id="rId62"/>
    <p:sldId id="741" r:id="rId63"/>
    <p:sldId id="742" r:id="rId64"/>
    <p:sldId id="765" r:id="rId65"/>
    <p:sldId id="744" r:id="rId66"/>
    <p:sldId id="745" r:id="rId67"/>
    <p:sldId id="746" r:id="rId68"/>
    <p:sldId id="747" r:id="rId69"/>
    <p:sldId id="748" r:id="rId70"/>
    <p:sldId id="749" r:id="rId71"/>
    <p:sldId id="750" r:id="rId72"/>
    <p:sldId id="751" r:id="rId73"/>
    <p:sldId id="752" r:id="rId74"/>
    <p:sldId id="753" r:id="rId75"/>
    <p:sldId id="754" r:id="rId76"/>
    <p:sldId id="755" r:id="rId77"/>
    <p:sldId id="756" r:id="rId78"/>
    <p:sldId id="757" r:id="rId79"/>
    <p:sldId id="758" r:id="rId80"/>
    <p:sldId id="759" r:id="rId81"/>
    <p:sldId id="766" r:id="rId82"/>
    <p:sldId id="761" r:id="rId83"/>
    <p:sldId id="762"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693"/>
            <p14:sldId id="694"/>
            <p14:sldId id="695"/>
            <p14:sldId id="696"/>
            <p14:sldId id="697"/>
            <p14:sldId id="698"/>
            <p14:sldId id="699"/>
            <p14:sldId id="700"/>
            <p14:sldId id="263"/>
          </p14:sldIdLst>
        </p14:section>
        <p14:section name="Section 2" id="{A68F2295-F5DD-4D3C-80C5-77D5AA65452C}">
          <p14:sldIdLst>
            <p14:sldId id="701"/>
            <p14:sldId id="702"/>
            <p14:sldId id="703"/>
            <p14:sldId id="704"/>
            <p14:sldId id="705"/>
            <p14:sldId id="706"/>
            <p14:sldId id="707"/>
            <p14:sldId id="708"/>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7"/>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userId="Windows User" providerId="None"/>
      </p:ext>
    </p:extLst>
  </p:cmAuthor>
  <p:cmAuthor id="2" name="DUTA Elena" initials="DE" lastIdx="9" clrIdx="1">
    <p:extLst>
      <p:ext uri="{19B8F6BF-5375-455C-9EA6-DF929625EA0E}">
        <p15:presenceInfo xmlns:p15="http://schemas.microsoft.com/office/powerpoint/2012/main"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73366" autoAdjust="0"/>
  </p:normalViewPr>
  <p:slideViewPr>
    <p:cSldViewPr snapToGrid="0">
      <p:cViewPr varScale="1">
        <p:scale>
          <a:sx n="60" d="100"/>
          <a:sy n="60" d="100"/>
        </p:scale>
        <p:origin x="2122" y="43"/>
      </p:cViewPr>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bleStyles" Target="tableStyle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a:t>Acquisition</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a:t>Processing</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a:t>Analysis</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a:t>Presentation</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849CD4AC-A24D-4516-9F19-DFCAB12F91D2}" type="presOf" srcId="{47A89173-DB96-4A86-B75D-01212DE1A64B}" destId="{F5457D1C-4EE2-4B58-8069-31794885CDD4}"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1572AFD-E900-4B1E-842B-F0F4534B03B0}" type="presOf" srcId="{0EE6F383-1829-4BBD-9A89-A0EA712ED0FE}" destId="{E0BAD33D-1F14-41F7-B89E-21D0B308F589}"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346"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Acquisition</a:t>
          </a:r>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Processing</a:t>
          </a:r>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Analysis</a:t>
          </a:r>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Presentation</a:t>
          </a:r>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16/10/2020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two slides set out in general terms, the requirements</a:t>
            </a:r>
            <a:r>
              <a:rPr lang="en-US" baseline="0" dirty="0"/>
              <a:t> for the production of evidence and explain the differences and challenges of electronic evidence.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10</a:t>
            </a:fld>
            <a:endParaRPr lang="en-US" altLang="en-US">
              <a:solidFill>
                <a:prstClr val="black"/>
              </a:solidFill>
            </a:endParaRPr>
          </a:p>
        </p:txBody>
      </p:sp>
    </p:spTree>
    <p:extLst>
      <p:ext uri="{BB962C8B-B14F-4D97-AF65-F5344CB8AC3E}">
        <p14:creationId xmlns:p14="http://schemas.microsoft.com/office/powerpoint/2010/main" val="1776895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a:solidFill>
                  <a:schemeClr val="tx1"/>
                </a:solidFill>
                <a:latin typeface="+mn-lt"/>
                <a:ea typeface="+mn-ea"/>
                <a:cs typeface="+mn-cs"/>
              </a:rPr>
              <a:t>The types of evidence to be covered are those involving:</a:t>
            </a:r>
          </a:p>
          <a:p>
            <a:r>
              <a:rPr lang="en-GB" sz="1200" kern="1200" dirty="0">
                <a:solidFill>
                  <a:schemeClr val="tx1"/>
                </a:solidFill>
                <a:latin typeface="+mn-lt"/>
                <a:ea typeface="+mn-ea"/>
                <a:cs typeface="+mn-cs"/>
              </a:rPr>
              <a:t>Static Data</a:t>
            </a:r>
          </a:p>
          <a:p>
            <a:r>
              <a:rPr lang="en-GB" sz="1200" kern="1200" dirty="0">
                <a:solidFill>
                  <a:schemeClr val="tx1"/>
                </a:solidFill>
                <a:latin typeface="+mn-lt"/>
                <a:ea typeface="+mn-ea"/>
                <a:cs typeface="+mn-cs"/>
              </a:rPr>
              <a:t>Live Data</a:t>
            </a:r>
          </a:p>
          <a:p>
            <a:r>
              <a:rPr lang="en-GB" sz="1200" kern="1200" dirty="0">
                <a:solidFill>
                  <a:schemeClr val="tx1"/>
                </a:solidFill>
                <a:latin typeface="+mn-lt"/>
                <a:ea typeface="+mn-ea"/>
                <a:cs typeface="+mn-cs"/>
              </a:rPr>
              <a:t>Internet Data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a:solidFill>
                  <a:schemeClr val="tx1"/>
                </a:solidFill>
                <a:latin typeface="+mn-lt"/>
                <a:ea typeface="+mn-ea"/>
                <a:cs typeface="+mn-cs"/>
              </a:rPr>
              <a:t>The types of evidence to be covered are those involving:</a:t>
            </a:r>
          </a:p>
          <a:p>
            <a:r>
              <a:rPr lang="en-GB" sz="1200" kern="1200" dirty="0">
                <a:solidFill>
                  <a:schemeClr val="tx1"/>
                </a:solidFill>
                <a:latin typeface="+mn-lt"/>
                <a:ea typeface="+mn-ea"/>
                <a:cs typeface="+mn-cs"/>
              </a:rPr>
              <a:t>Static Data</a:t>
            </a:r>
          </a:p>
          <a:p>
            <a:r>
              <a:rPr lang="en-GB" sz="1200" kern="1200" dirty="0">
                <a:solidFill>
                  <a:schemeClr val="tx1"/>
                </a:solidFill>
                <a:latin typeface="+mn-lt"/>
                <a:ea typeface="+mn-ea"/>
                <a:cs typeface="+mn-cs"/>
              </a:rPr>
              <a:t>Live Data</a:t>
            </a:r>
          </a:p>
          <a:p>
            <a:r>
              <a:rPr lang="en-GB" sz="1200" kern="1200" dirty="0">
                <a:solidFill>
                  <a:schemeClr val="tx1"/>
                </a:solidFill>
                <a:latin typeface="+mn-lt"/>
                <a:ea typeface="+mn-ea"/>
                <a:cs typeface="+mn-cs"/>
              </a:rPr>
              <a:t>Internet Data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reduces the number of slides in the slide pack – and also crystallises the sources of evidence </a:t>
            </a:r>
          </a:p>
          <a:p>
            <a:r>
              <a:rPr lang="en-GB" sz="1200" kern="1200" dirty="0">
                <a:solidFill>
                  <a:schemeClr val="tx1"/>
                </a:solidFill>
                <a:latin typeface="+mn-lt"/>
                <a:ea typeface="MS PGothic" pitchFamily="34" charset="-128"/>
                <a:cs typeface="ＭＳ Ｐゴシック" charset="0"/>
              </a:rPr>
              <a:t>From T-B, L-R – PC, laptop, server, HDD, </a:t>
            </a:r>
            <a:r>
              <a:rPr lang="en-GB" sz="1200" kern="1200" dirty="0" err="1">
                <a:solidFill>
                  <a:schemeClr val="tx1"/>
                </a:solidFill>
                <a:latin typeface="+mn-lt"/>
                <a:ea typeface="MS PGothic" pitchFamily="34" charset="-128"/>
                <a:cs typeface="ＭＳ Ｐゴシック" charset="0"/>
              </a:rPr>
              <a:t>blu-ray</a:t>
            </a:r>
            <a:r>
              <a:rPr lang="en-GB" sz="1200" kern="1200" dirty="0">
                <a:solidFill>
                  <a:schemeClr val="tx1"/>
                </a:solidFill>
                <a:latin typeface="+mn-lt"/>
                <a:ea typeface="MS PGothic" pitchFamily="34" charset="-128"/>
                <a:cs typeface="ＭＳ Ｐゴシック" charset="0"/>
              </a:rPr>
              <a:t> disk, micro-</a:t>
            </a:r>
            <a:r>
              <a:rPr lang="en-GB" sz="1200" kern="1200" dirty="0" err="1">
                <a:solidFill>
                  <a:schemeClr val="tx1"/>
                </a:solidFill>
                <a:latin typeface="+mn-lt"/>
                <a:ea typeface="MS PGothic" pitchFamily="34" charset="-128"/>
                <a:cs typeface="ＭＳ Ｐゴシック" charset="0"/>
              </a:rPr>
              <a:t>sd</a:t>
            </a:r>
            <a:r>
              <a:rPr lang="en-GB" sz="1200" kern="1200" dirty="0">
                <a:solidFill>
                  <a:schemeClr val="tx1"/>
                </a:solidFill>
                <a:latin typeface="+mn-lt"/>
                <a:ea typeface="MS PGothic" pitchFamily="34" charset="-128"/>
                <a:cs typeface="ＭＳ Ｐゴシック" charset="0"/>
              </a:rPr>
              <a:t> card, </a:t>
            </a:r>
            <a:r>
              <a:rPr lang="en-GB" sz="1200" kern="1200" dirty="0" err="1">
                <a:solidFill>
                  <a:schemeClr val="tx1"/>
                </a:solidFill>
                <a:latin typeface="+mn-lt"/>
                <a:ea typeface="MS PGothic" pitchFamily="34" charset="-128"/>
                <a:cs typeface="ＭＳ Ｐゴシック" charset="0"/>
              </a:rPr>
              <a:t>usb</a:t>
            </a:r>
            <a:r>
              <a:rPr lang="en-GB" sz="1200" kern="1200" dirty="0">
                <a:solidFill>
                  <a:schemeClr val="tx1"/>
                </a:solidFill>
                <a:latin typeface="+mn-lt"/>
                <a:ea typeface="MS PGothic" pitchFamily="34" charset="-128"/>
                <a:cs typeface="ＭＳ Ｐゴシック" charset="0"/>
              </a:rPr>
              <a:t> drive,</a:t>
            </a:r>
          </a:p>
          <a:p>
            <a:r>
              <a:rPr lang="en-GB" sz="1200" kern="1200" dirty="0" err="1">
                <a:solidFill>
                  <a:schemeClr val="tx1"/>
                </a:solidFill>
                <a:latin typeface="+mn-lt"/>
                <a:ea typeface="MS PGothic" pitchFamily="34" charset="-128"/>
                <a:cs typeface="ＭＳ Ｐゴシック" charset="0"/>
              </a:rPr>
              <a:t>usb</a:t>
            </a:r>
            <a:r>
              <a:rPr lang="en-GB" sz="1200" kern="1200" dirty="0">
                <a:solidFill>
                  <a:schemeClr val="tx1"/>
                </a:solidFill>
                <a:latin typeface="+mn-lt"/>
                <a:ea typeface="MS PGothic" pitchFamily="34" charset="-128"/>
                <a:cs typeface="ＭＳ Ｐゴシック" charset="0"/>
              </a:rPr>
              <a:t> wearable, tape backups, printer, scanner, card reader, fax machine, label machine</a:t>
            </a:r>
          </a:p>
          <a:p>
            <a:r>
              <a:rPr lang="en-GB" sz="1200" kern="1200" dirty="0">
                <a:solidFill>
                  <a:schemeClr val="tx1"/>
                </a:solidFill>
                <a:latin typeface="+mn-lt"/>
                <a:ea typeface="MS PGothic" pitchFamily="34" charset="-128"/>
                <a:cs typeface="ＭＳ Ｐゴシック" charset="0"/>
              </a:rPr>
              <a:t>Tablet, phone or smartphone, camera, wearable recording device, spy pen, video camera, VHS video</a:t>
            </a:r>
          </a:p>
          <a:p>
            <a:r>
              <a:rPr lang="en-GB" sz="1200" kern="1200" dirty="0">
                <a:solidFill>
                  <a:schemeClr val="tx1"/>
                </a:solidFill>
                <a:latin typeface="+mn-lt"/>
                <a:ea typeface="MS PGothic" pitchFamily="34" charset="-128"/>
                <a:cs typeface="ＭＳ Ｐゴシック" charset="0"/>
              </a:rPr>
              <a:t>Voice recorder, CCTV, </a:t>
            </a:r>
            <a:r>
              <a:rPr lang="en-GB" sz="1200" kern="1200" dirty="0" err="1">
                <a:solidFill>
                  <a:schemeClr val="tx1"/>
                </a:solidFill>
                <a:latin typeface="+mn-lt"/>
                <a:ea typeface="MS PGothic" pitchFamily="34" charset="-128"/>
                <a:cs typeface="ＭＳ Ｐゴシック" charset="0"/>
              </a:rPr>
              <a:t>ipod</a:t>
            </a:r>
            <a:r>
              <a:rPr lang="en-GB" sz="1200" kern="1200" dirty="0">
                <a:solidFill>
                  <a:schemeClr val="tx1"/>
                </a:solidFill>
                <a:latin typeface="+mn-lt"/>
                <a:ea typeface="MS PGothic" pitchFamily="34" charset="-128"/>
                <a:cs typeface="ＭＳ Ｐゴシック" charset="0"/>
              </a:rPr>
              <a:t>/music player, games console, external network storage, router, firewall, wireless access point</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Below are </a:t>
            </a:r>
            <a:r>
              <a:rPr lang="en-GB" sz="1200" kern="1200" dirty="0" err="1">
                <a:solidFill>
                  <a:schemeClr val="tx1"/>
                </a:solidFill>
                <a:latin typeface="+mn-lt"/>
                <a:ea typeface="MS PGothic" pitchFamily="34" charset="-128"/>
                <a:cs typeface="ＭＳ Ｐゴシック" charset="0"/>
              </a:rPr>
              <a:t>descriptives</a:t>
            </a:r>
            <a:r>
              <a:rPr lang="en-GB" sz="1200" kern="1200" dirty="0">
                <a:solidFill>
                  <a:schemeClr val="tx1"/>
                </a:solidFill>
                <a:latin typeface="+mn-lt"/>
                <a:ea typeface="MS PGothic" pitchFamily="34" charset="-128"/>
                <a:cs typeface="ＭＳ Ｐゴシック" charset="0"/>
              </a:rPr>
              <a:t> if needed –</a:t>
            </a:r>
          </a:p>
          <a:p>
            <a:r>
              <a:rPr lang="en-US" sz="1200" kern="1200" dirty="0">
                <a:solidFill>
                  <a:schemeClr val="tx1"/>
                </a:solidFill>
                <a:effectLst/>
                <a:latin typeface="+mn-lt"/>
                <a:ea typeface="+mn-ea"/>
                <a:cs typeface="+mn-cs"/>
              </a:rPr>
              <a:t>Server – A server is a computer or device that provides information and/or services to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on a network. Given the right software, any network-connected computer can be</a:t>
            </a:r>
          </a:p>
          <a:p>
            <a:r>
              <a:rPr lang="en-US" sz="1200" kern="1200" dirty="0">
                <a:solidFill>
                  <a:schemeClr val="tx1"/>
                </a:solidFill>
                <a:effectLst/>
                <a:latin typeface="+mn-lt"/>
                <a:ea typeface="+mn-ea"/>
                <a:cs typeface="+mn-cs"/>
              </a:rPr>
              <a:t>configured as a server. In most cases, a server will be a dedicated powerful computer designed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 “always available”. One computer server can run several services (e.g. web server, email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file server, print server etc.). In business it often makes sense to run different services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different machines for reasons of security and to minimise the impact of any failure.</a:t>
            </a:r>
          </a:p>
          <a:p>
            <a:endParaRPr lang="en-GB" sz="1200" kern="1200" dirty="0">
              <a:solidFill>
                <a:schemeClr val="tx1"/>
              </a:solidFill>
              <a:latin typeface="+mn-lt"/>
              <a:ea typeface="MS PGothic" pitchFamily="34" charset="-128"/>
              <a:cs typeface="ＭＳ Ｐゴシック" charset="0"/>
            </a:endParaRPr>
          </a:p>
          <a:p>
            <a:r>
              <a:rPr lang="en-US" sz="1200" kern="1200" dirty="0">
                <a:solidFill>
                  <a:schemeClr val="tx1"/>
                </a:solidFill>
                <a:effectLst/>
                <a:latin typeface="+mn-lt"/>
                <a:ea typeface="+mn-ea"/>
                <a:cs typeface="+mn-cs"/>
              </a:rPr>
              <a:t>Hard disk drives (HDD) are the main storage devices within computer systems. They consist of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circuit board, data and power connections. Inside the hard disk drive there are magnetically charged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ceramic, metal or glass platters (i.e. plates or disks) that rotate at high speed. An arm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travels across the surface of the platter like in old fashioned record players and ‘writes’ the data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disk. It is not unusual to discover separate hard disk drives during a search that are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connected to or installed in a computer system. Usually a hard disk drive in desk top computers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measure 3.5 inches (8.9 cm) across and 2.5 inches (6.35 cm) across laptops.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Solid state disks (SSD) have a different structure to hard disks and are becoming more popular.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Instead of storing data on platters, solid state disks store data using microchips and have no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moving parts. As such they are less likely to be damaged when dropped or knocked and offer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faster access to the data.</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Compact Disk (CD), Digital Video Disk4 (DVD) and Blu-ray Disks (BD) are typically used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storage of large video or audio files. They may, however, also hold large quantities of other kinds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data that can be of evidential value. Although they look very similar, the storage capacities vary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greatly.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Memory cards, also known as flash cards, are also devices for storing digital information. They are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used in devices such as digital cameras, mobile phones, laptop computers, music players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games consoles. They retain data without power and can store huge amounts of data while being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easy to conceal.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Universal Serial Bus (USB) is the name given to a set of rules or ‘protocol’ used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communication, connection and power supply for devices that connected to computers. The range of devices using this protocol has grown enormously since it was introduced in the 1990s.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examples of the more usual USB devices are shown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Data stored on tape is more likely to be encountered in a business rather than a domestic setting.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most common type used now is the ‘Linear Tape-Open’ (LTO) technology developed in the 1990s as an open-format9 standard. Tapes are normally used for backup and therefore may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useful in cases where an historical analysis is required or where the original computer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available.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Peripherals are devices that are not an integral part of the computer, but connect to it to increase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range of functions. Examples of peripheral devices are: scanners; printers; tape drives; webcams; loudspeakers; microphones; calculators; fax machines; answering machines; and card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readers. Many of these devices have their own data storage capacity and may be relevant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particular types of investigation (for example, the presence of a card reader may be relevant in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credit card cloning investigation). Here are some images of just a few of the types of peripherals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might be encountered: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 tablet computer is a device that is operated by touching the screen rather than using a keyboard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mouse. It is normally larger than a mobile phone or Personal Digital Assistant (PDA). Tablets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store data in the form of a hard disk or flash memory, but , increasingly, user-generated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stored in the cloud. Tablets have become very popular in recent years. They run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operating systems and are often connected to the Internet via a Wireless Local Area Network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(WLAN), Third Generation Mobile Telecommunications (3G) (now slowly becoming Fourth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Generation or 4G) or Long Term Evolution (LTE)12 networks.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The time when a telephone was used simply for making and receiving calls is long past. Nowadays,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mobile or ‘cell’ phones are used for many other tasks: sending and receiving text or multimedia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messages; accessing the Internet and email; playing games; listening to music; and, taking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photographs. Many modern mobile phones are really computers, although their connectivity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requires them to be handled in a somewhat different manner. It is important to note that different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phones have different capabilities and the way they connect (their ‘connection interfaces’)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 specialist equipment in order to capture evidence.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Digital cameras take still or video photographs in the form of thousands of small dots of light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called pixels. Most modern digital cameras can also record sound as well as pictures. Digital cameras can store thousands of images on small “memory cards” (see 2.1.1.3 above) or on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camera itself. For investigations involving photographs it may be possible to prove which camera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took a specific photograph because certain metadata are often stored with the image15. Examples of common types of digital camera are shown below, along with some cameras disguised as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 digital video camera also often stores its images on removable media, but can also record to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hard disk contained within the camera itself. In some cases these cameras look very similar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still cameras (bearing in mind that digital still cameras can usually also take video and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video camera can take still photographs). Some examples of video cameras are shown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Video recorders are usually found in the domestic setting and used to record TV </a:t>
            </a:r>
            <a:r>
              <a:rPr lang="en-US" sz="1200" kern="1200" dirty="0" err="1">
                <a:solidFill>
                  <a:schemeClr val="tx1"/>
                </a:solidFill>
                <a:effectLst/>
                <a:latin typeface="+mn-lt"/>
                <a:ea typeface="+mn-ea"/>
                <a:cs typeface="+mn-cs"/>
              </a:rPr>
              <a:t>programmes</a:t>
            </a:r>
            <a:r>
              <a:rPr lang="en-US" sz="1200" kern="1200" dirty="0">
                <a:solidFill>
                  <a:schemeClr val="tx1"/>
                </a:solidFill>
                <a:effectLst/>
                <a:latin typeface="+mn-lt"/>
                <a:ea typeface="+mn-ea"/>
                <a:cs typeface="+mn-cs"/>
              </a:rPr>
              <a:t>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other locally based activity. They are also used to playback prerecorded films, music and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The Video Home System (VHS) recorders were prominent from the 1970s until overtaken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versions. VHS was recorded and played back using large cassette tapes that may still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found under some circumstances. Certain kinds of optical discs were also produced, but did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become mainstream. Instead, the Digital Versatile Disk (DVD) became the standard. DVDs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later evolution, Blu-ray discs, are still used today, but some modern video recorders store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recording on built-in hard drives.</a:t>
            </a:r>
          </a:p>
          <a:p>
            <a:r>
              <a:rPr lang="en-US" sz="1200" kern="1200" dirty="0">
                <a:solidFill>
                  <a:schemeClr val="tx1"/>
                </a:solidFill>
                <a:effectLst/>
                <a:latin typeface="+mn-lt"/>
                <a:ea typeface="+mn-ea"/>
                <a:cs typeface="+mn-cs"/>
              </a:rPr>
              <a:t>Digital audio recorders are small handheld devices used to record sound on a memory chip to play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recording back. They come in various capacities in terms of maximum recording time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quality. Some recorders have a USB capability that allows the recordings to be uploaded to a computer and may have associated speech recognition software allowing for the creation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automatic draft transcripts.</a:t>
            </a:r>
          </a:p>
          <a:p>
            <a:r>
              <a:rPr lang="en-US" sz="1200" kern="1200" dirty="0">
                <a:solidFill>
                  <a:schemeClr val="tx1"/>
                </a:solidFill>
                <a:effectLst/>
                <a:latin typeface="+mn-lt"/>
                <a:ea typeface="+mn-ea"/>
                <a:cs typeface="+mn-cs"/>
              </a:rPr>
              <a:t>Closed Circuit Television (CCTV) cameras are used by companies, governments and private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individuals. CCTV cameras may be deployed continually or to monitor a particular activity. In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countries they have become a tool for surveillance in public places monitoring traffic or crowd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flows, detecting public disorder or criminal activity. Some CCTV cameras record images onto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storage media while others are only used for live monitoring. They can also be motion activated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operate in low light or under infrared conditions. They should always be considered as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potential source of electronic evidence wherever they are at or near a crime scene.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examples of how CCTV cameras may look like are shown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Portable media players such as iPods or MP3 players store and play digital media. These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include music and other audio, photographs or video as well as documents and other types of file.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Once again, these devices have many similarities with computers. Some of these devices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removable flash storage while others have large hard disks capable of storing many thousands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files. Some examples of portable media players are provided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Video games consoles have existed since the early 1970s, but have developed greatly over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years. These devices use onboard or removable storage that allows the users not only to play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games, but also to visit websites and to store and play videos, photos and music. For this reason,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they should never be overlooked as sources of electronic evidence even if they seem innocuous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sight. Major console producers include Sony, Nintendo and Microsoft and these companies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currently hold the majority of the market for consoles and games.</a:t>
            </a:r>
          </a:p>
          <a:p>
            <a:r>
              <a:rPr lang="en-US" sz="1200" kern="1200" dirty="0">
                <a:solidFill>
                  <a:schemeClr val="tx1"/>
                </a:solidFill>
                <a:effectLst/>
                <a:latin typeface="+mn-lt"/>
                <a:ea typeface="+mn-ea"/>
                <a:cs typeface="+mn-cs"/>
              </a:rPr>
              <a:t>When two or more computers are linked by data cables or by wireless connectivity a ‘network’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established. Computers in a network are able to share data and other resources between them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will often be connected to additional hardware components that extend their scope and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functions available. Computer networks can be limited such as those found in the home (e.g.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where members of a family establish a network sharing an Internet modem) or as extensive as those used by major corporations or governments linking hundreds or even thousands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together.</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Local Area Network (LAN) </a:t>
            </a:r>
            <a:r>
              <a:rPr lang="en-US" sz="1200" kern="1200" dirty="0">
                <a:solidFill>
                  <a:schemeClr val="tx1"/>
                </a:solidFill>
                <a:effectLst/>
                <a:latin typeface="+mn-lt"/>
                <a:ea typeface="+mn-ea"/>
                <a:cs typeface="+mn-cs"/>
              </a:rPr>
              <a:t>– A Local Area Network is a computer network covering a limited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‘local’ area like a home, an office, or a group of buildings (such as a school). Defining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 of LANs include the much higher speed they can achieve for transferring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computers on the network, the limited geographic range and the fact that they do not</a:t>
            </a:r>
          </a:p>
          <a:p>
            <a:r>
              <a:rPr lang="en-US" sz="1200" kern="1200" dirty="0">
                <a:solidFill>
                  <a:schemeClr val="tx1"/>
                </a:solidFill>
                <a:effectLst/>
                <a:latin typeface="+mn-lt"/>
                <a:ea typeface="+mn-ea"/>
                <a:cs typeface="+mn-cs"/>
              </a:rPr>
              <a:t>need to rent lines from telecommunications companies.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Wide Area Network (WAN) </a:t>
            </a:r>
            <a:r>
              <a:rPr lang="en-US" sz="1200" kern="1200" dirty="0">
                <a:solidFill>
                  <a:schemeClr val="tx1"/>
                </a:solidFill>
                <a:effectLst/>
                <a:latin typeface="+mn-lt"/>
                <a:ea typeface="+mn-ea"/>
                <a:cs typeface="+mn-cs"/>
              </a:rPr>
              <a:t>– A Wide Area Network is a computer network that covers a broader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area and will include any network that crosses metropolitan, regional, or national boundaries.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term implies a network that uses routers24 and public communications links.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Contrast these with personal area networks (PANs), campus area networks (CANs), or</a:t>
            </a:r>
          </a:p>
          <a:p>
            <a:r>
              <a:rPr lang="en-US" sz="1200" kern="1200" dirty="0">
                <a:solidFill>
                  <a:schemeClr val="tx1"/>
                </a:solidFill>
                <a:effectLst/>
                <a:latin typeface="+mn-lt"/>
                <a:ea typeface="+mn-ea"/>
                <a:cs typeface="+mn-cs"/>
              </a:rPr>
              <a:t>metropolitan area networks (MANs) which are usually limited to a room, building, campus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specific metropolitan area respectively. The largest and most well-known example of a WAN is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of the terminology and devices that may be encountered when dealing with networks are:</a:t>
            </a:r>
          </a:p>
          <a:p>
            <a:r>
              <a:rPr lang="en-US" sz="1200" b="1" kern="1200" dirty="0">
                <a:solidFill>
                  <a:schemeClr val="tx1"/>
                </a:solidFill>
                <a:effectLst/>
                <a:latin typeface="+mn-lt"/>
                <a:ea typeface="+mn-ea"/>
                <a:cs typeface="+mn-cs"/>
              </a:rPr>
              <a:t>Port </a:t>
            </a:r>
            <a:r>
              <a:rPr lang="en-US" sz="1200" kern="1200" dirty="0">
                <a:solidFill>
                  <a:schemeClr val="tx1"/>
                </a:solidFill>
                <a:effectLst/>
                <a:latin typeface="+mn-lt"/>
                <a:ea typeface="+mn-ea"/>
                <a:cs typeface="+mn-cs"/>
              </a:rPr>
              <a:t>– There are two types of ports: computer or hardware ports and network or internet ports.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port is a connection point between a computer and another device where information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comes in and out (examples include USB, Ethernet and parallel ports by which devices can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attached). A network port is located in the software at the point where the software connects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 or network services. A common analogy would be the doors and windows to a building.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Each port is allocated a different number in computer programming.</a:t>
            </a:r>
            <a:r>
              <a:rPr lang="en-US" sz="1200"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 number identifies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port’s role and function and is set according to common standards.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Bandwidth</a:t>
            </a:r>
            <a:r>
              <a:rPr lang="en-US" sz="1200" kern="1200" dirty="0">
                <a:solidFill>
                  <a:schemeClr val="tx1"/>
                </a:solidFill>
                <a:effectLst/>
                <a:latin typeface="+mn-lt"/>
                <a:ea typeface="+mn-ea"/>
                <a:cs typeface="+mn-cs"/>
              </a:rPr>
              <a:t> – Like the diameter of a pipe, the size of the bandwidth indicates the maximum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volume of information that can be carried along a phone line, cable line, satellite feed etc. The</a:t>
            </a:r>
          </a:p>
          <a:p>
            <a:r>
              <a:rPr lang="en-US" sz="1200" kern="1200" dirty="0">
                <a:solidFill>
                  <a:schemeClr val="tx1"/>
                </a:solidFill>
                <a:effectLst/>
                <a:latin typeface="+mn-lt"/>
                <a:ea typeface="+mn-ea"/>
                <a:cs typeface="+mn-cs"/>
              </a:rPr>
              <a:t>greater the bandwidth, the faster the potential speed for downloading and uploading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Media Access Control (MAC) address – The MAC address is a unique reference code assigned</a:t>
            </a:r>
          </a:p>
          <a:p>
            <a:r>
              <a:rPr lang="en-US" sz="1200" kern="1200" dirty="0">
                <a:solidFill>
                  <a:schemeClr val="tx1"/>
                </a:solidFill>
                <a:effectLst/>
                <a:latin typeface="+mn-lt"/>
                <a:ea typeface="+mn-ea"/>
                <a:cs typeface="+mn-cs"/>
              </a:rPr>
              <a:t>by the manufacturer to most network adaptors or network interface cards (NICs). MAC addresses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 as an address on a network so that devices can be identified and the appropriate data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 forwarded to it.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Network Attached Storage (NAS) </a:t>
            </a:r>
            <a:r>
              <a:rPr lang="en-US" sz="1200" kern="1200" dirty="0">
                <a:solidFill>
                  <a:schemeClr val="tx1"/>
                </a:solidFill>
                <a:effectLst/>
                <a:latin typeface="+mn-lt"/>
                <a:ea typeface="+mn-ea"/>
                <a:cs typeface="+mn-cs"/>
              </a:rPr>
              <a:t>– A NAS is similar to an external hard-drive with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difference that it provides storage space for a whole network rather than just a single PC. NAS can</a:t>
            </a:r>
          </a:p>
          <a:p>
            <a:r>
              <a:rPr lang="en-US" sz="1200" kern="1200" dirty="0">
                <a:solidFill>
                  <a:schemeClr val="tx1"/>
                </a:solidFill>
                <a:effectLst/>
                <a:latin typeface="+mn-lt"/>
                <a:ea typeface="+mn-ea"/>
                <a:cs typeface="+mn-cs"/>
              </a:rPr>
              <a:t>often offer a lot more than just data storage. A NAS can be used as an automatic downloading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(e.g. uTorrent) and even as a small webserver. Many NAS devices house more than one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hard drive and offer ‘RAID’ functionality.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so-called ‘Redundant Array of Independent Disks’ (RAID) is a way of arranging the storage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(a data ‘configuration’) using multiple disk drives. Data is stored across the individual disks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ensure the best level of performance and/or data reliability. The operating system will access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RAID as though it were a single hard disk. The access is controlled and coordinated either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software or by a hardware RAID controller. Standalone RAIDs are commonly found in network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configurations and may contain huge amounts of electronic evidence.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Network Switch – A network switch is very similar to a hub. Switches are mainly used to connect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groups of network devices to each other. In contrast to hubs they use internally stored databases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remember which MAC address has used which port of the switch. This allows a switch to route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packets to a specific device rather than to all devices.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Router – A router is like a sorter in a post room. It is a device that identifies the destination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a parcel or packet of data is addressed and then sends that packet on to the next point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network nearest to where it needs to go. Although a router must be located at the gateway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networks it does not necessarily have to be linked to the Internet. Routers are commonly used in the home to connect a house to a broadband connection. In such a situation it will often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 multiple purposes acting as a switch, access point, firewall, router and gateway all together.</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Firewall – A firewall is a hardware device or software service that is used to increase the security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a network by preventing </a:t>
            </a:r>
            <a:r>
              <a:rPr lang="en-US" sz="1200" kern="1200" dirty="0" err="1">
                <a:solidFill>
                  <a:schemeClr val="tx1"/>
                </a:solidFill>
                <a:effectLst/>
                <a:latin typeface="+mn-lt"/>
                <a:ea typeface="+mn-ea"/>
                <a:cs typeface="+mn-cs"/>
              </a:rPr>
              <a:t>unauthorised</a:t>
            </a:r>
            <a:r>
              <a:rPr lang="en-US" sz="1200" kern="1200" dirty="0">
                <a:solidFill>
                  <a:schemeClr val="tx1"/>
                </a:solidFill>
                <a:effectLst/>
                <a:latin typeface="+mn-lt"/>
                <a:ea typeface="+mn-ea"/>
                <a:cs typeface="+mn-cs"/>
              </a:rPr>
              <a:t> access. For instance a firewall may be configured (set 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detect and block any attempt to enter a network using multiple ports except for those ports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been configured to allow incoming traffic. In homes, it is more common to find a software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firewall, but in business settings the investigator is more likely to come across hardware firewalls.</a:t>
            </a:r>
          </a:p>
          <a:p>
            <a:r>
              <a:rPr lang="en-US" sz="1200" kern="1200" dirty="0">
                <a:solidFill>
                  <a:schemeClr val="tx1"/>
                </a:solidFill>
                <a:effectLst/>
                <a:latin typeface="+mn-lt"/>
                <a:ea typeface="+mn-ea"/>
                <a:cs typeface="+mn-cs"/>
              </a:rPr>
              <a:t>Wireless Access Point – Wireless Access Points connect Wireless LAN devices to the rest to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network. In every WLAN infrastructure an access point is necessary whenever there are more than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two devices. Modern routers can often function as an Access Point. A computer’s NIC or even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mobile phone can also be configured to act as an Access Point.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the network devices listed above can be standalone devices as shown in the photographs,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very likely that a single device will serve multiple purposes. Routers in the home often function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 a modem, firewall, switch and access point and a Networked Attached Storage (NAS) system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also serve as a Virtual Private Network , E-Mail and Webserver with switching as well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 point capabilities.</a:t>
            </a:r>
          </a:p>
          <a:p>
            <a:endParaRPr lang="en-US" sz="1200" kern="1200" dirty="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slides take the trainer from the descriptions of</a:t>
            </a:r>
            <a:r>
              <a:rPr lang="en-US" baseline="0" dirty="0"/>
              <a:t> devices to the discussion about the characteristics and considerations of electronic evidence that may be present on these devices.</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185366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t>The following slides take the trainer from the descriptions of</a:t>
            </a:r>
            <a:r>
              <a:rPr lang="en-US" baseline="0"/>
              <a:t> devices to the discussion about the characteristics and considerations of electronic evidence that may be present on these devices.</a:t>
            </a:r>
            <a:endParaRPr lang="en-US"/>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695361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Handling by specialists</a:t>
            </a:r>
            <a:r>
              <a:rPr lang="en-US" sz="1200" kern="1200" dirty="0">
                <a:solidFill>
                  <a:schemeClr val="tx1"/>
                </a:solidFill>
                <a:effectLst/>
                <a:latin typeface="+mn-lt"/>
                <a:ea typeface="+mn-ea"/>
                <a:cs typeface="+mn-cs"/>
              </a:rPr>
              <a:t>: Each electronic device has specific characteristics, so specific procedures must be strictly followed to access its memory where electronic evidence could be stored. In the case of electronic evidence, one of the most prominent risks is the unintentional modification of part of the evidence. This could raise doubts about the specific changes, and whether the incriminating or exonerating evidence has been tampered with, which could in turn raise admissibility problems in Court.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Rapid evolution of electronic evidence sources: </a:t>
            </a:r>
            <a:r>
              <a:rPr lang="en-US" sz="1200" kern="1200" dirty="0">
                <a:solidFill>
                  <a:schemeClr val="tx1"/>
                </a:solidFill>
                <a:effectLst/>
                <a:latin typeface="+mn-lt"/>
                <a:ea typeface="+mn-ea"/>
                <a:cs typeface="+mn-cs"/>
              </a:rPr>
              <a:t>New technologies develop very quickly and there is a need for constant update not only of the new technologies themselves but also of the procedures and techniques that have to be applied in order to </a:t>
            </a:r>
            <a:r>
              <a:rPr lang="en-US" sz="1200" kern="1200" dirty="0" err="1">
                <a:solidFill>
                  <a:schemeClr val="tx1"/>
                </a:solidFill>
                <a:effectLst/>
                <a:latin typeface="+mn-lt"/>
                <a:ea typeface="+mn-ea"/>
                <a:cs typeface="+mn-cs"/>
              </a:rPr>
              <a:t>seise</a:t>
            </a:r>
            <a:r>
              <a:rPr lang="en-US" sz="1200" kern="1200" dirty="0">
                <a:solidFill>
                  <a:schemeClr val="tx1"/>
                </a:solidFill>
                <a:effectLst/>
                <a:latin typeface="+mn-lt"/>
                <a:ea typeface="+mn-ea"/>
                <a:cs typeface="+mn-cs"/>
              </a:rPr>
              <a:t> their content and </a:t>
            </a:r>
            <a:r>
              <a:rPr lang="en-US" sz="1200" kern="1200" dirty="0" err="1">
                <a:solidFill>
                  <a:schemeClr val="tx1"/>
                </a:solidFill>
                <a:effectLst/>
                <a:latin typeface="+mn-lt"/>
                <a:ea typeface="+mn-ea"/>
                <a:cs typeface="+mn-cs"/>
              </a:rPr>
              <a:t>analyse</a:t>
            </a:r>
            <a:r>
              <a:rPr lang="en-US" sz="1200" kern="1200" dirty="0">
                <a:solidFill>
                  <a:schemeClr val="tx1"/>
                </a:solidFill>
                <a:effectLst/>
                <a:latin typeface="+mn-lt"/>
                <a:ea typeface="+mn-ea"/>
                <a:cs typeface="+mn-cs"/>
              </a:rPr>
              <a:t> it.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Use of proper procedures, techniques and tools</a:t>
            </a:r>
            <a:r>
              <a:rPr lang="en-US" sz="1200" kern="1200" dirty="0">
                <a:solidFill>
                  <a:schemeClr val="tx1"/>
                </a:solidFill>
                <a:effectLst/>
                <a:latin typeface="+mn-lt"/>
                <a:ea typeface="+mn-ea"/>
                <a:cs typeface="+mn-cs"/>
              </a:rPr>
              <a:t>: As in more traditional forensic disciplines, digital forensic specialists require, besides the specialist knowledge, specific tools to undertake their job properly, such as to capture all original information from advice. It is imperative that adequate techniques and tools are used, and that procedures are traceable and repeatable by other specialists, so that the captured information is of evidentiary value.</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Admissibility</a:t>
            </a:r>
            <a:r>
              <a:rPr lang="en-US" sz="1200" kern="1200" dirty="0">
                <a:solidFill>
                  <a:schemeClr val="tx1"/>
                </a:solidFill>
                <a:effectLst/>
                <a:latin typeface="+mn-lt"/>
                <a:ea typeface="+mn-ea"/>
                <a:cs typeface="+mn-cs"/>
              </a:rPr>
              <a:t>: Since the ultimate goal is the use of acquired and </a:t>
            </a:r>
            <a:r>
              <a:rPr lang="en-US" sz="1200" kern="1200" dirty="0" err="1">
                <a:solidFill>
                  <a:schemeClr val="tx1"/>
                </a:solidFill>
                <a:effectLst/>
                <a:latin typeface="+mn-lt"/>
                <a:ea typeface="+mn-ea"/>
                <a:cs typeface="+mn-cs"/>
              </a:rPr>
              <a:t>analysed</a:t>
            </a:r>
            <a:r>
              <a:rPr lang="en-US" sz="1200" kern="1200" dirty="0">
                <a:solidFill>
                  <a:schemeClr val="tx1"/>
                </a:solidFill>
                <a:effectLst/>
                <a:latin typeface="+mn-lt"/>
                <a:ea typeface="+mn-ea"/>
                <a:cs typeface="+mn-cs"/>
              </a:rPr>
              <a:t> evidence to support a case in court, electronic evidence must be obtained in compliance with existing legislation and best practice procedure to be admissible in a trial. Although the details differ depending on national legislation, the following basic criteria must generally be taken into account.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Authenticity</a:t>
            </a:r>
            <a:r>
              <a:rPr lang="en-US" sz="1200" kern="1200" dirty="0">
                <a:solidFill>
                  <a:schemeClr val="tx1"/>
                </a:solidFill>
                <a:effectLst/>
                <a:latin typeface="+mn-lt"/>
                <a:ea typeface="+mn-ea"/>
                <a:cs typeface="+mn-cs"/>
              </a:rPr>
              <a:t>: It must be possible to positively tie evidentiary material to the investigated incident.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Completeness</a:t>
            </a:r>
            <a:r>
              <a:rPr lang="en-US" sz="1200" kern="1200" dirty="0">
                <a:solidFill>
                  <a:schemeClr val="tx1"/>
                </a:solidFill>
                <a:effectLst/>
                <a:latin typeface="+mn-lt"/>
                <a:ea typeface="+mn-ea"/>
                <a:cs typeface="+mn-cs"/>
              </a:rPr>
              <a:t>: It must tell the whole story and not just a particular perspective.</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Reliability</a:t>
            </a:r>
            <a:r>
              <a:rPr lang="en-US" sz="1200" kern="1200" dirty="0">
                <a:solidFill>
                  <a:schemeClr val="tx1"/>
                </a:solidFill>
                <a:effectLst/>
                <a:latin typeface="+mn-lt"/>
                <a:ea typeface="+mn-ea"/>
                <a:cs typeface="+mn-cs"/>
              </a:rPr>
              <a:t>: There must be nothing about how the evidence was collected and subsequently handled which causes doubt about its authenticity and veracity.</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Believability</a:t>
            </a:r>
            <a:r>
              <a:rPr lang="en-US" sz="1200" kern="1200" dirty="0">
                <a:solidFill>
                  <a:schemeClr val="tx1"/>
                </a:solidFill>
                <a:effectLst/>
                <a:latin typeface="+mn-lt"/>
                <a:ea typeface="+mn-ea"/>
                <a:cs typeface="+mn-cs"/>
              </a:rPr>
              <a:t>: It must be readily believable and understandable to a judge and/or the members of a jury.</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Proportionality</a:t>
            </a:r>
            <a:r>
              <a:rPr lang="en-US" sz="1200" kern="1200" dirty="0">
                <a:solidFill>
                  <a:schemeClr val="tx1"/>
                </a:solidFill>
                <a:effectLst/>
                <a:latin typeface="+mn-lt"/>
                <a:ea typeface="+mn-ea"/>
                <a:cs typeface="+mn-cs"/>
              </a:rPr>
              <a:t>: its application to Digital Forensics establishes that the whole investigative process must be adequate and appropriate: the benefits that are to be gained by using a specific measure must outweigh the harms for the party or parties affected by the measure.</a:t>
            </a:r>
            <a:endParaRPr lang="en-GB" sz="1200" kern="1200" dirty="0">
              <a:solidFill>
                <a:schemeClr val="tx1"/>
              </a:solidFill>
              <a:effectLst/>
              <a:latin typeface="+mn-lt"/>
              <a:ea typeface="+mn-ea"/>
              <a:cs typeface="+mn-cs"/>
            </a:endParaRPr>
          </a:p>
          <a:p>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17</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dirty="0"/>
              <a:t>This slide is a simple introduction to the</a:t>
            </a:r>
            <a:r>
              <a:rPr lang="en-US" baseline="0" dirty="0"/>
              <a:t> guide. It is important that for</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national training, the trainer includes the national legislation and any</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guidelines that may be available. It is recommended that a comparison</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between national and COE guidelines would be useful as an indication of</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the compatibility of national standards with those applied internationally.</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endParaRPr lang="en-US" dirty="0"/>
          </a:p>
          <a:p>
            <a:pPr marL="447675" indent="-447675" algn="just"/>
            <a:r>
              <a:rPr lang="en-GB" dirty="0"/>
              <a:t>The guide may be applied to all cases in which electronic evidence should</a:t>
            </a:r>
          </a:p>
          <a:p>
            <a:pPr marL="447675" indent="-447675" algn="just"/>
            <a:r>
              <a:rPr lang="en-GB" dirty="0"/>
              <a:t>be seized. </a:t>
            </a:r>
          </a:p>
          <a:p>
            <a:pPr marL="447675" indent="-447675" algn="just"/>
            <a:r>
              <a:rPr lang="en-GB" dirty="0"/>
              <a:t>Each country should take its own legal documents and regulations into</a:t>
            </a:r>
          </a:p>
          <a:p>
            <a:pPr marL="447675" indent="-447675" algn="just"/>
            <a:r>
              <a:rPr lang="en-GB" dirty="0"/>
              <a:t>consideration when interpreting the measures proposed in this document.</a:t>
            </a:r>
          </a:p>
          <a:p>
            <a:pPr marL="447675" indent="-447675" algn="just"/>
            <a:r>
              <a:rPr lang="en-GB" dirty="0"/>
              <a:t>In addition, each country should add its own expert units’ contact</a:t>
            </a:r>
          </a:p>
          <a:p>
            <a:pPr marL="447675" indent="-447675" algn="just"/>
            <a:r>
              <a:rPr lang="en-GB" dirty="0"/>
              <a:t>information. </a:t>
            </a:r>
          </a:p>
          <a:p>
            <a:pPr marL="447675" indent="-447675" algn="just"/>
            <a:r>
              <a:rPr lang="en-GB" dirty="0"/>
              <a:t>An organisation or agency wishing to apply the recommended procedures</a:t>
            </a:r>
          </a:p>
          <a:p>
            <a:pPr marL="447675" indent="-447675" algn="just"/>
            <a:r>
              <a:rPr lang="en-GB" dirty="0"/>
              <a:t>should determine the responsibilities for individual steps/actions according</a:t>
            </a:r>
          </a:p>
          <a:p>
            <a:pPr marL="447675" indent="-447675" algn="just"/>
            <a:r>
              <a:rPr lang="en-GB" dirty="0"/>
              <a:t>to its internal structure. </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en-GB" b="1" dirty="0"/>
              <a:t>The need: </a:t>
            </a:r>
            <a:r>
              <a:rPr lang="en-GB" dirty="0"/>
              <a:t>Requests made by participants in many activities organised under the different cybercrime projects of the Council of Europe, including joint projects with European Union pointing out on the need for more guidance in dealing with electronic evidence. </a:t>
            </a:r>
            <a:endParaRPr lang="en-GB" dirty="0">
              <a:effectLst/>
            </a:endParaRPr>
          </a:p>
          <a:p>
            <a:pPr algn="just">
              <a:lnSpc>
                <a:spcPct val="120000"/>
              </a:lnSpc>
            </a:pPr>
            <a:r>
              <a:rPr lang="en-GB" dirty="0"/>
              <a:t>It provides an important tool for law enforcement and judges in their efforts to investigate, prosecute and adjudicate cybercrimes. </a:t>
            </a: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918387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en-GB" b="1" dirty="0"/>
              <a:t>The need: </a:t>
            </a:r>
            <a:r>
              <a:rPr lang="en-GB" dirty="0"/>
              <a:t>Requests made by participants in many activities organised under the different cybercrime projects of the Council of Europe, including joint projects with European Union pointing out on the need for more guidance in dealing with electronic evidence. </a:t>
            </a:r>
            <a:endParaRPr lang="en-GB" dirty="0">
              <a:effectLst/>
            </a:endParaRPr>
          </a:p>
          <a:p>
            <a:pPr algn="just">
              <a:lnSpc>
                <a:spcPct val="120000"/>
              </a:lnSpc>
            </a:pPr>
            <a:endParaRPr lang="en-GB" dirty="0">
              <a:effectLst/>
            </a:endParaRPr>
          </a:p>
          <a:p>
            <a:pPr algn="just"/>
            <a:r>
              <a:rPr lang="en-US" dirty="0"/>
              <a:t>This guide is for use by those encountering sources of electronic evidence during their work and intending to use the information acquired from those sources in the justice system of their country or for use in the justice system of another jurisdiction. </a:t>
            </a:r>
          </a:p>
          <a:p>
            <a:pPr algn="just"/>
            <a:r>
              <a:rPr lang="en-US" dirty="0"/>
              <a:t>This guide is to be seen as a template document that can be adapted and </a:t>
            </a:r>
            <a:r>
              <a:rPr lang="en-US" dirty="0" err="1"/>
              <a:t>customised</a:t>
            </a:r>
            <a:r>
              <a:rPr lang="en-US" dirty="0"/>
              <a:t> by countries based on their legislation, practice and procedure.</a:t>
            </a: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a:t>The guide sets out some overarching principles to guide the reader. These principles are in accordance with those generally accepted internationally as good practice in dealing with electronic evidence.  </a:t>
            </a:r>
            <a:endParaRPr lang="en-GB" dirty="0"/>
          </a:p>
          <a:p>
            <a:pPr algn="just"/>
            <a:endParaRPr lang="en-GB" dirty="0"/>
          </a:p>
          <a:p>
            <a:pPr algn="just">
              <a:lnSpc>
                <a:spcPct val="120000"/>
              </a:lnSpc>
            </a:pP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2368138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This guide has been prepared for use by countries that are developing their response to cybercrime and establishing rules and protocols to deal with electronic evidence. </a:t>
            </a:r>
          </a:p>
          <a:p>
            <a:pPr algn="just"/>
            <a:r>
              <a:rPr lang="en-US" dirty="0"/>
              <a:t>Most of the existing guides have been created for the law enforcement community. </a:t>
            </a:r>
          </a:p>
          <a:p>
            <a:pPr algn="just"/>
            <a:r>
              <a:rPr lang="en-US" dirty="0"/>
              <a:t>This guide is for a wider audience and includes also judges, prosecutors and others in the justice system such as private sector investigators, lawyers, notaries and clerks.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reader should ensure that they are fully conversant with the laws in their own country that deal with electronic evidence and its admissibility. </a:t>
            </a:r>
          </a:p>
          <a:p>
            <a:r>
              <a:rPr lang="en-US" dirty="0"/>
              <a:t>The national law is the primary source of reference in all circumstances. It is not expected that advice given in the guide is likely to contravene any national legislation in terms of the practicalities of dealing with such evidence</a:t>
            </a:r>
          </a:p>
          <a:p>
            <a:r>
              <a:rPr lang="en-US" dirty="0"/>
              <a:t>The guide is broken down into chronological sections that aim to provide support for any person dealing with electronic evidence. </a:t>
            </a:r>
          </a:p>
          <a:p>
            <a:pPr algn="just"/>
            <a:r>
              <a:rPr lang="en-US" dirty="0"/>
              <a:t>These cover all stages from the initial identification of sources of potential evidence, to search and Seizure of data including capture from the Internet, and on to analysis, preparation and reporting of evidence. </a:t>
            </a:r>
          </a:p>
          <a:p>
            <a:pPr algn="just"/>
            <a:r>
              <a:rPr lang="en-US" dirty="0"/>
              <a:t>There then follows specialist sections for law enforcement, prosecutors, judges, and the private sector investigator, lawyers, notaries and clerks.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highlights the way the guide is put together – and the contents</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offers many provisions to enhance investigations where electronic evidence is involved.  Some of these are mentioned in this guide; however this is not a guide to the Convention and the reader should always refer to the authoritative documents available from the Council of Europe when seeking to use these provisions.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algn="just"/>
            <a:r>
              <a:rPr lang="en-US" dirty="0"/>
              <a:t>In circumstances where the reader is not sure what course of action to take, they should refer back to the principles in order to take the most effective course of action. </a:t>
            </a:r>
          </a:p>
          <a:p>
            <a:pPr algn="just"/>
            <a:r>
              <a:rPr lang="en-US" dirty="0"/>
              <a:t> The reader should use the advice that is relevant to the types of evidence they are dealing with and seek specialist assistance where the issues they are dealing with go beyond the scope of the guide. </a:t>
            </a:r>
            <a:endParaRPr lang="en-GB"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a:p>
            <a:pPr algn="just"/>
            <a:r>
              <a:rPr lang="en-US" dirty="0"/>
              <a:t>This guide and the information contained within are considered valid until 31</a:t>
            </a:r>
            <a:r>
              <a:rPr lang="en-US" baseline="30000" dirty="0"/>
              <a:t>st</a:t>
            </a:r>
            <a:r>
              <a:rPr lang="en-US" dirty="0"/>
              <a:t> December 2017.  </a:t>
            </a:r>
          </a:p>
          <a:p>
            <a:pPr algn="just"/>
            <a:r>
              <a:rPr lang="en-US" dirty="0"/>
              <a:t>It is intended that the guide will be updated before that date to take into account any relevant changes in technology, procedures and practices that are relevant to the content of this guide.  </a:t>
            </a:r>
          </a:p>
          <a:p>
            <a:pPr algn="just"/>
            <a:r>
              <a:rPr lang="en-US" dirty="0"/>
              <a:t>Any person or </a:t>
            </a:r>
            <a:r>
              <a:rPr lang="en-US" dirty="0" err="1"/>
              <a:t>organisation</a:t>
            </a:r>
            <a:r>
              <a:rPr lang="en-US" dirty="0"/>
              <a:t> wishing to use the guide after the above date should contact the Council of Europe to obtain the latest version</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3121042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26</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Trainer should introduce these – and then read the entire principle – before going on to articulate points from it which appear as bullet points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criminal proceedings depend on evidence to decide the guilt or innocence of an accused or to decide the merits of a case in civil proceedings. Traditionally and historically, evidence has been in a physical form (such as documents or photographs etc.) or the oral testimony of witnesses.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Electronic evidence is derived from electronic devices such as computers and their peripheral apparatus, computer networks, mobile telephones, digital cameras and other portable equipment (including data storage devices), as well as from the Internet. The information it contains does not</a:t>
            </a:r>
          </a:p>
          <a:p>
            <a:r>
              <a:rPr lang="en-US" sz="1200" b="0" i="0" u="none" strike="noStrike" kern="1200" baseline="0" dirty="0">
                <a:solidFill>
                  <a:schemeClr val="tx1"/>
                </a:solidFill>
                <a:latin typeface="+mn-lt"/>
                <a:ea typeface="+mn-ea"/>
                <a:cs typeface="+mn-cs"/>
              </a:rPr>
              <a:t>possess an independent physical form.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special way</a:t>
            </a:r>
          </a:p>
          <a:p>
            <a:r>
              <a:rPr lang="en-US" sz="1200" b="0" i="0" u="none" strike="noStrike" kern="1200" baseline="0" dirty="0">
                <a:solidFill>
                  <a:schemeClr val="tx1"/>
                </a:solidFill>
                <a:latin typeface="+mn-lt"/>
                <a:ea typeface="+mn-ea"/>
                <a:cs typeface="+mn-cs"/>
              </a:rPr>
              <a:t>to ensure the integrity of the evidence it offers.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Given its special characteristics electronic evidence could be defined as:</a:t>
            </a:r>
          </a:p>
          <a:p>
            <a:r>
              <a:rPr lang="en-US" sz="1200" b="0" i="0" u="none" strike="noStrike" kern="1200" baseline="0" dirty="0">
                <a:solidFill>
                  <a:schemeClr val="tx1"/>
                </a:solidFill>
                <a:latin typeface="+mn-lt"/>
                <a:ea typeface="+mn-ea"/>
                <a:cs typeface="+mn-cs"/>
              </a:rPr>
              <a:t>Any information generated, stored or transmitted in digital form that may later be</a:t>
            </a:r>
          </a:p>
          <a:p>
            <a:r>
              <a:rPr lang="en-US" sz="1200" b="0" i="0" u="none" strike="noStrike" kern="1200" baseline="0" dirty="0">
                <a:solidFill>
                  <a:schemeClr val="tx1"/>
                </a:solidFill>
                <a:latin typeface="+mn-lt"/>
                <a:ea typeface="+mn-ea"/>
                <a:cs typeface="+mn-cs"/>
              </a:rPr>
              <a:t>needed to prove or disprove a fact disputed in legal proceedings.</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When handling electronic devices and data, they must not be changed, either in relation to hardware or software. The person in charge is responsible for the integrity of the material recovered from the scene and thus for commencing a forensic chain of custody.</a:t>
            </a:r>
            <a:endParaRPr lang="en-GB" dirty="0"/>
          </a:p>
          <a:p>
            <a:pPr lvl="0" algn="just">
              <a:lnSpc>
                <a:spcPct val="120000"/>
              </a:lnSpc>
            </a:pPr>
            <a:r>
              <a:rPr lang="en-US" dirty="0"/>
              <a:t>There are circumstances where a decision will be made to access the data on a “live” computer system to avoid the loss of potential evidence. This must be undertaken in a manner, which causes the least impact on the data and by a person qualified to do so. Principles 2 to 5 should be taken into account if this course of action is found necessary.</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It is imperative to accurately record all activities to enable a third party to reconstruct the first responder’s actions at the scene in order to ensure probative value in court. All activity relating to the Seizure, access, storage or transfer of electronic evidence must be fully documented, preserved and available for review.</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aim is a very wide one – and the aim is to provide an informative overview without dropping into a highly technical description </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For investigations involving search and Seizure of electronic evidence it may be necessary to consult external specialists. All external specialists should be familiar with the principles laid down in this or similar relevant documents. A specialist should have:</a:t>
            </a:r>
            <a:endParaRPr lang="en-GB" dirty="0"/>
          </a:p>
          <a:p>
            <a:pPr lvl="1" algn="just">
              <a:lnSpc>
                <a:spcPct val="120000"/>
              </a:lnSpc>
            </a:pPr>
            <a:r>
              <a:rPr lang="en-US" dirty="0"/>
              <a:t>Necessary specialist expertise and experience in the field,</a:t>
            </a:r>
            <a:endParaRPr lang="en-GB" dirty="0"/>
          </a:p>
          <a:p>
            <a:pPr lvl="1" algn="just">
              <a:lnSpc>
                <a:spcPct val="120000"/>
              </a:lnSpc>
            </a:pPr>
            <a:r>
              <a:rPr lang="en-US" dirty="0"/>
              <a:t>Necessary investigative knowledge,</a:t>
            </a:r>
            <a:endParaRPr lang="en-GB" dirty="0"/>
          </a:p>
          <a:p>
            <a:pPr lvl="1" algn="just">
              <a:lnSpc>
                <a:spcPct val="120000"/>
              </a:lnSpc>
            </a:pPr>
            <a:r>
              <a:rPr lang="en-US" dirty="0"/>
              <a:t>Necessary knowledge of the matter at hand,</a:t>
            </a:r>
            <a:endParaRPr lang="en-GB" dirty="0"/>
          </a:p>
          <a:p>
            <a:pPr lvl="1" algn="just">
              <a:lnSpc>
                <a:spcPct val="120000"/>
              </a:lnSpc>
            </a:pPr>
            <a:r>
              <a:rPr lang="en-US" dirty="0"/>
              <a:t>Necessary legal knowledge,</a:t>
            </a:r>
            <a:endParaRPr lang="en-GB" dirty="0"/>
          </a:p>
          <a:p>
            <a:pPr lvl="1" algn="just">
              <a:lnSpc>
                <a:spcPct val="120000"/>
              </a:lnSpc>
            </a:pPr>
            <a:r>
              <a:rPr lang="en-US" dirty="0"/>
              <a:t>Appropriate communication skills (for both oral and written explanations)</a:t>
            </a:r>
            <a:endParaRPr lang="en-GB" dirty="0"/>
          </a:p>
          <a:p>
            <a:pPr lvl="1" algn="just">
              <a:lnSpc>
                <a:spcPct val="120000"/>
              </a:lnSpc>
            </a:pPr>
            <a:r>
              <a:rPr lang="en-US" dirty="0"/>
              <a:t>Necessary appropriate language skills.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exceptional circumstances where it is necessary that a first responder collects electronic evidence and/or access original data held on an electronic device or digital storage media, the first responder must be trained to do it properly and to explain the relevance and implications of his/her actions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Each Member State should take its own legal documents and regulations into consideration when interpreting the measures proposed in this document.</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33</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latin typeface="Calibri" charset="0"/>
              </a:rPr>
              <a:t>Such decision will be </a:t>
            </a:r>
            <a:r>
              <a:rPr lang="en-US" dirty="0" err="1">
                <a:latin typeface="Calibri" charset="0"/>
              </a:rPr>
              <a:t>finalised</a:t>
            </a:r>
            <a:r>
              <a:rPr lang="en-US" dirty="0">
                <a:latin typeface="Calibri" charset="0"/>
              </a:rPr>
              <a:t> at the scene (things are clearer)</a:t>
            </a:r>
          </a:p>
          <a:p>
            <a:pPr marL="0" indent="0" eaLnBrk="1" hangingPunct="1">
              <a:buFontTx/>
              <a:buNone/>
            </a:pPr>
            <a:r>
              <a:rPr lang="en-US" dirty="0">
                <a:latin typeface="Calibri" charset="0"/>
              </a:rPr>
              <a:t>However as much information we have is always better – knowing what you are going into can be helpful especially in an unusual situation</a:t>
            </a:r>
          </a:p>
          <a:p>
            <a:pPr marL="0" indent="0" eaLnBrk="1" hangingPunct="1">
              <a:buFontTx/>
              <a:buNone/>
            </a:pPr>
            <a:endParaRPr lang="en-US" dirty="0">
              <a:latin typeface="Calibri" charset="0"/>
            </a:endParaRPr>
          </a:p>
          <a:p>
            <a:pPr marL="0" indent="0" eaLnBrk="1" hangingPunct="1">
              <a:buFontTx/>
              <a:buNone/>
            </a:pPr>
            <a:r>
              <a:rPr lang="en-US" dirty="0">
                <a:latin typeface="Calibri" charset="0"/>
              </a:rPr>
              <a:t>1 is straightforward – simple seizure &amp; submission</a:t>
            </a:r>
          </a:p>
          <a:p>
            <a:pPr marL="0" indent="0" eaLnBrk="1" hangingPunct="1">
              <a:buFontTx/>
              <a:buNone/>
            </a:pPr>
            <a:r>
              <a:rPr lang="en-US" dirty="0">
                <a:latin typeface="Calibri" charset="0"/>
              </a:rPr>
              <a:t>2 is more complex – and may require more specialist knowledge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kern="1200" dirty="0">
                <a:solidFill>
                  <a:schemeClr val="tx1"/>
                </a:solidFill>
                <a:effectLst/>
                <a:latin typeface="+mn-lt"/>
                <a:ea typeface="+mn-ea"/>
                <a:cs typeface="+mn-cs"/>
              </a:rPr>
              <a:t>If it is known or suspected that e-evidence might be found at the scene, the search team should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include members specially trained in that function as well as an independent specialist if</a:t>
            </a:r>
            <a:r>
              <a:rPr lang="en-US" sz="120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necessary. </a:t>
            </a:r>
          </a:p>
          <a:p>
            <a:pPr marL="0" indent="0" eaLnBrk="1" hangingPunct="1">
              <a:buFontTx/>
              <a:buNone/>
            </a:pPr>
            <a:r>
              <a:rPr lang="en-US" sz="1200" kern="1200" dirty="0">
                <a:solidFill>
                  <a:schemeClr val="tx1"/>
                </a:solidFill>
                <a:effectLst/>
                <a:latin typeface="+mn-lt"/>
                <a:ea typeface="+mn-ea"/>
                <a:cs typeface="+mn-cs"/>
              </a:rPr>
              <a:t>If the system is administered or maintained by an external company or administrator,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investigator might consider involving them as an expert witness (of course if he/she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considered a suspect and has no other conflict of interest).</a:t>
            </a:r>
            <a:r>
              <a:rPr lang="en-US" sz="1200" kern="1200" baseline="0" dirty="0">
                <a:solidFill>
                  <a:schemeClr val="tx1"/>
                </a:solidFill>
                <a:effectLst/>
                <a:latin typeface="+mn-lt"/>
                <a:ea typeface="+mn-ea"/>
                <a:cs typeface="+mn-cs"/>
              </a:rPr>
              <a:t> </a:t>
            </a:r>
          </a:p>
          <a:p>
            <a:pPr marL="0" indent="0" eaLnBrk="1" hangingPunct="1">
              <a:buFontTx/>
              <a:buNone/>
            </a:pPr>
            <a:r>
              <a:rPr lang="en-US" sz="1200" kern="1200" dirty="0">
                <a:solidFill>
                  <a:schemeClr val="tx1"/>
                </a:solidFill>
                <a:effectLst/>
                <a:latin typeface="+mn-lt"/>
                <a:ea typeface="+mn-ea"/>
                <a:cs typeface="+mn-cs"/>
              </a:rPr>
              <a:t>At a minimum those dealing with electronic evidence (and ideally everyone present) should have received basic training in identifying and collecting potential sources of such evidence. </a:t>
            </a:r>
          </a:p>
          <a:p>
            <a:pPr marL="0" indent="0" eaLnBrk="1" hangingPunct="1">
              <a:buFontTx/>
              <a:buNone/>
            </a:pPr>
            <a:r>
              <a:rPr lang="en-US" sz="1200" kern="1200" dirty="0">
                <a:solidFill>
                  <a:schemeClr val="tx1"/>
                </a:solidFill>
                <a:effectLst/>
                <a:latin typeface="+mn-lt"/>
                <a:ea typeface="+mn-ea"/>
                <a:cs typeface="+mn-cs"/>
              </a:rPr>
              <a:t>Where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possible each group tasked with seizing electronic evidence should consist of at least two officers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 that there can be two witnesses for every action.</a:t>
            </a:r>
            <a:r>
              <a:rPr lang="en-US" sz="1200" kern="1200" baseline="0" dirty="0">
                <a:solidFill>
                  <a:schemeClr val="tx1"/>
                </a:solidFill>
                <a:effectLst/>
                <a:latin typeface="+mn-lt"/>
                <a:ea typeface="+mn-ea"/>
                <a:cs typeface="+mn-cs"/>
              </a:rPr>
              <a:t> </a:t>
            </a:r>
          </a:p>
          <a:p>
            <a:pPr marL="0" indent="0" eaLnBrk="1" hangingPunct="1">
              <a:buFontTx/>
              <a:buNone/>
            </a:pPr>
            <a:r>
              <a:rPr lang="en-US" sz="1200" kern="1200" dirty="0">
                <a:solidFill>
                  <a:schemeClr val="tx1"/>
                </a:solidFill>
                <a:effectLst/>
                <a:latin typeface="+mn-lt"/>
                <a:ea typeface="+mn-ea"/>
                <a:cs typeface="+mn-cs"/>
              </a:rPr>
              <a:t>All team members should know the principles to apply when handling e-evidence as well as those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used for handling other physical evidence. They should be aware of any special measures required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(e.g. not to use aluminum powder for collecting fingerprints from electronic devices). </a:t>
            </a:r>
          </a:p>
          <a:p>
            <a:pPr marL="0" indent="0" eaLnBrk="1" hangingPunct="1">
              <a:buFontTx/>
              <a:buNone/>
            </a:pPr>
            <a:r>
              <a:rPr lang="en-US" sz="1200" kern="1200" dirty="0">
                <a:solidFill>
                  <a:schemeClr val="tx1"/>
                </a:solidFill>
                <a:effectLst/>
                <a:latin typeface="+mn-lt"/>
                <a:ea typeface="+mn-ea"/>
                <a:cs typeface="+mn-cs"/>
              </a:rPr>
              <a:t>They should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 know that in certain situations they must contact a specialist unit and should have this contact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ready if they have not involved specialists in the search</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Because digital forensics are so complex and so many different disciplines are involved, a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forensics examiner tends to </a:t>
            </a:r>
            <a:r>
              <a:rPr lang="en-US" sz="1200" kern="1200" dirty="0" err="1">
                <a:solidFill>
                  <a:schemeClr val="tx1"/>
                </a:solidFill>
                <a:effectLst/>
                <a:latin typeface="+mn-lt"/>
                <a:ea typeface="+mn-ea"/>
                <a:cs typeface="+mn-cs"/>
              </a:rPr>
              <a:t>specialise</a:t>
            </a:r>
            <a:r>
              <a:rPr lang="en-US" sz="1200" kern="1200" dirty="0">
                <a:solidFill>
                  <a:schemeClr val="tx1"/>
                </a:solidFill>
                <a:effectLst/>
                <a:latin typeface="+mn-lt"/>
                <a:ea typeface="+mn-ea"/>
                <a:cs typeface="+mn-cs"/>
              </a:rPr>
              <a:t> in one area of electronic evidence. This means an investigator or prosecutor may sometimes need to retain the services of a digital specialist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assist with particular technical situations.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When selecting a specialist it can be helpful to see some form of formal accreditation awarded by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respected academic or professional body. Accreditation represents a certain level of educational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attainment and provides an independent assessment of his or her credentials when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expertise is </a:t>
            </a:r>
            <a:r>
              <a:rPr lang="en-US" sz="1200" kern="1200" dirty="0" err="1">
                <a:solidFill>
                  <a:schemeClr val="tx1"/>
                </a:solidFill>
                <a:effectLst/>
                <a:latin typeface="+mn-lt"/>
                <a:ea typeface="+mn-ea"/>
                <a:cs typeface="+mn-cs"/>
              </a:rPr>
              <a:t>scrutinised</a:t>
            </a:r>
            <a:r>
              <a:rPr lang="en-US" sz="1200" kern="1200" dirty="0">
                <a:solidFill>
                  <a:schemeClr val="tx1"/>
                </a:solidFill>
                <a:effectLst/>
                <a:latin typeface="+mn-lt"/>
                <a:ea typeface="+mn-ea"/>
                <a:cs typeface="+mn-cs"/>
              </a:rPr>
              <a:t> in court. Similarly, a track record of publication in </a:t>
            </a:r>
            <a:r>
              <a:rPr lang="en-US" sz="1200" kern="1200" dirty="0" err="1">
                <a:solidFill>
                  <a:schemeClr val="tx1"/>
                </a:solidFill>
                <a:effectLst/>
                <a:latin typeface="+mn-lt"/>
                <a:ea typeface="+mn-ea"/>
                <a:cs typeface="+mn-cs"/>
              </a:rPr>
              <a:t>recognised</a:t>
            </a:r>
            <a:r>
              <a:rPr lang="en-US" sz="1200" kern="1200" dirty="0">
                <a:solidFill>
                  <a:schemeClr val="tx1"/>
                </a:solidFill>
                <a:effectLst/>
                <a:latin typeface="+mn-lt"/>
                <a:ea typeface="+mn-ea"/>
                <a:cs typeface="+mn-cs"/>
              </a:rPr>
              <a:t> peer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reviewed journals, experience in previous cases and a professional reputation, all help to enhance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confidence.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process of selection should not be haphazard, but active and structured from the start.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crime units may be able to offer additional advice on the criteria for selection, however,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 criteria may help to establish the value and reputation of an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consulting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witness.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skills</a:t>
            </a:r>
          </a:p>
          <a:p>
            <a:r>
              <a:rPr lang="en-US" sz="1200" kern="1200" dirty="0">
                <a:solidFill>
                  <a:schemeClr val="tx1"/>
                </a:solidFill>
                <a:effectLst/>
                <a:latin typeface="+mn-lt"/>
                <a:ea typeface="+mn-ea"/>
                <a:cs typeface="+mn-cs"/>
              </a:rPr>
              <a:t>a. Relevant academic and professional qualifications and accreditation;</a:t>
            </a:r>
          </a:p>
          <a:p>
            <a:r>
              <a:rPr lang="en-US" sz="1200" kern="1200" dirty="0">
                <a:solidFill>
                  <a:schemeClr val="tx1"/>
                </a:solidFill>
                <a:effectLst/>
                <a:latin typeface="+mn-lt"/>
                <a:ea typeface="+mn-ea"/>
                <a:cs typeface="+mn-cs"/>
              </a:rPr>
              <a:t>b. Specific skills that he or she possesses relevant to the case in hand;</a:t>
            </a:r>
          </a:p>
          <a:p>
            <a:r>
              <a:rPr lang="en-US" sz="1200" kern="1200" dirty="0">
                <a:solidFill>
                  <a:schemeClr val="tx1"/>
                </a:solidFill>
                <a:effectLst/>
                <a:latin typeface="+mn-lt"/>
                <a:ea typeface="+mn-ea"/>
                <a:cs typeface="+mn-cs"/>
              </a:rPr>
              <a:t>c. Involvement in any relevant specialist professional institutes or associations;</a:t>
            </a:r>
          </a:p>
          <a:p>
            <a:r>
              <a:rPr lang="en-US" sz="1200" kern="1200" dirty="0">
                <a:solidFill>
                  <a:schemeClr val="tx1"/>
                </a:solidFill>
                <a:effectLst/>
                <a:latin typeface="+mn-lt"/>
                <a:ea typeface="+mn-ea"/>
                <a:cs typeface="+mn-cs"/>
              </a:rPr>
              <a:t>d. An acknowledged reputation for his or her activity in the required area of expertise (for instance does the specialist hold any awards for his or her work?).</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experience</a:t>
            </a:r>
          </a:p>
          <a:p>
            <a:r>
              <a:rPr lang="en-US" sz="1200" kern="1200" dirty="0">
                <a:solidFill>
                  <a:schemeClr val="tx1"/>
                </a:solidFill>
                <a:effectLst/>
                <a:latin typeface="+mn-lt"/>
                <a:ea typeface="+mn-ea"/>
                <a:cs typeface="+mn-cs"/>
              </a:rPr>
              <a:t>a. The length and nature of experience of this type of work;</a:t>
            </a:r>
          </a:p>
          <a:p>
            <a:r>
              <a:rPr lang="en-US" sz="1200" kern="1200" dirty="0">
                <a:solidFill>
                  <a:schemeClr val="tx1"/>
                </a:solidFill>
                <a:effectLst/>
                <a:latin typeface="+mn-lt"/>
                <a:ea typeface="+mn-ea"/>
                <a:cs typeface="+mn-cs"/>
              </a:rPr>
              <a:t>b. Level and seniority attained;</a:t>
            </a:r>
          </a:p>
          <a:p>
            <a:r>
              <a:rPr lang="en-US" sz="1200" kern="1200" dirty="0">
                <a:solidFill>
                  <a:schemeClr val="tx1"/>
                </a:solidFill>
                <a:effectLst/>
                <a:latin typeface="+mn-lt"/>
                <a:ea typeface="+mn-ea"/>
                <a:cs typeface="+mn-cs"/>
              </a:rPr>
              <a:t>c. The number of court cases in which he or she has been involved;</a:t>
            </a:r>
          </a:p>
          <a:p>
            <a:r>
              <a:rPr lang="en-US" sz="1200" kern="1200" dirty="0">
                <a:solidFill>
                  <a:schemeClr val="tx1"/>
                </a:solidFill>
                <a:effectLst/>
                <a:latin typeface="+mn-lt"/>
                <a:ea typeface="+mn-ea"/>
                <a:cs typeface="+mn-cs"/>
              </a:rPr>
              <a:t>d. The type and complexity of cases in which the specialist was involved;</a:t>
            </a:r>
          </a:p>
          <a:p>
            <a:r>
              <a:rPr lang="en-US" sz="1200" kern="1200" dirty="0">
                <a:solidFill>
                  <a:schemeClr val="tx1"/>
                </a:solidFill>
                <a:effectLst/>
                <a:latin typeface="+mn-lt"/>
                <a:ea typeface="+mn-ea"/>
                <a:cs typeface="+mn-cs"/>
              </a:rPr>
              <a:t>e. Evidence to prove level and quality of experience (for instance participation as an invited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speaker at reputable events; publications in respected peer review journals, official and</a:t>
            </a:r>
          </a:p>
          <a:p>
            <a:r>
              <a:rPr lang="en-US" sz="1200" kern="1200" dirty="0">
                <a:solidFill>
                  <a:schemeClr val="tx1"/>
                </a:solidFill>
                <a:effectLst/>
                <a:latin typeface="+mn-lt"/>
                <a:ea typeface="+mn-ea"/>
                <a:cs typeface="+mn-cs"/>
              </a:rPr>
              <a:t>honorary appointments relevant to the specialism).</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Knowledge of investigation</a:t>
            </a:r>
          </a:p>
          <a:p>
            <a:r>
              <a:rPr lang="en-US" sz="1200" kern="1200" dirty="0">
                <a:solidFill>
                  <a:schemeClr val="tx1"/>
                </a:solidFill>
                <a:effectLst/>
                <a:latin typeface="+mn-lt"/>
                <a:ea typeface="+mn-ea"/>
                <a:cs typeface="+mn-cs"/>
              </a:rPr>
              <a:t>An understanding of the nature and needs of an investigation in terms of confidentiality, relevance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distinction between information, intelligence and evidence.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Contextual knowledge</a:t>
            </a:r>
          </a:p>
          <a:p>
            <a:r>
              <a:rPr lang="en-US" sz="1200" kern="1200" dirty="0">
                <a:solidFill>
                  <a:schemeClr val="tx1"/>
                </a:solidFill>
                <a:effectLst/>
                <a:latin typeface="+mn-lt"/>
                <a:ea typeface="+mn-ea"/>
                <a:cs typeface="+mn-cs"/>
              </a:rPr>
              <a:t>An understanding of the difference between the approaches, language, philosophies, practices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roles of the police and the law, and the requisite technical knowledge of Information Technology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well as familiarity with the concept of probability in its broadest sense and knowing the difference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scientific and legal standards of proof.</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Legal knowledge</a:t>
            </a:r>
          </a:p>
          <a:p>
            <a:r>
              <a:rPr lang="en-US" sz="1200" kern="1200" dirty="0">
                <a:solidFill>
                  <a:schemeClr val="tx1"/>
                </a:solidFill>
                <a:effectLst/>
                <a:latin typeface="+mn-lt"/>
                <a:ea typeface="+mn-ea"/>
                <a:cs typeface="+mn-cs"/>
              </a:rPr>
              <a:t>An understanding of relevant aspects of the law in relation to:</a:t>
            </a:r>
          </a:p>
          <a:p>
            <a:r>
              <a:rPr lang="en-US" sz="1200" kern="1200" dirty="0">
                <a:solidFill>
                  <a:schemeClr val="tx1"/>
                </a:solidFill>
                <a:effectLst/>
                <a:latin typeface="+mn-lt"/>
                <a:ea typeface="+mn-ea"/>
                <a:cs typeface="+mn-cs"/>
              </a:rPr>
              <a:t>a. Statements;</a:t>
            </a:r>
          </a:p>
          <a:p>
            <a:r>
              <a:rPr lang="en-US" sz="1200" kern="1200" dirty="0">
                <a:solidFill>
                  <a:schemeClr val="tx1"/>
                </a:solidFill>
                <a:effectLst/>
                <a:latin typeface="+mn-lt"/>
                <a:ea typeface="+mn-ea"/>
                <a:cs typeface="+mn-cs"/>
              </a:rPr>
              <a:t>b. Continuity;</a:t>
            </a:r>
          </a:p>
          <a:p>
            <a:r>
              <a:rPr lang="en-US" sz="1200" kern="1200" dirty="0">
                <a:solidFill>
                  <a:schemeClr val="tx1"/>
                </a:solidFill>
                <a:effectLst/>
                <a:latin typeface="+mn-lt"/>
                <a:ea typeface="+mn-ea"/>
                <a:cs typeface="+mn-cs"/>
              </a:rPr>
              <a:t>c. Rules of evidence;</a:t>
            </a:r>
          </a:p>
          <a:p>
            <a:r>
              <a:rPr lang="en-US" sz="1200" kern="1200" dirty="0">
                <a:solidFill>
                  <a:schemeClr val="tx1"/>
                </a:solidFill>
                <a:effectLst/>
                <a:latin typeface="+mn-lt"/>
                <a:ea typeface="+mn-ea"/>
                <a:cs typeface="+mn-cs"/>
              </a:rPr>
              <a:t>d. Court procedures (including the differences in the roles of the </a:t>
            </a:r>
            <a:r>
              <a:rPr lang="en-US" sz="1200" kern="1200" dirty="0" err="1">
                <a:solidFill>
                  <a:schemeClr val="tx1"/>
                </a:solidFill>
                <a:effectLst/>
                <a:latin typeface="+mn-lt"/>
                <a:ea typeface="+mn-ea"/>
                <a:cs typeface="+mn-cs"/>
              </a:rPr>
              <a:t>defence</a:t>
            </a:r>
            <a:r>
              <a:rPr lang="en-US" sz="1200" kern="1200" dirty="0">
                <a:solidFill>
                  <a:schemeClr val="tx1"/>
                </a:solidFill>
                <a:effectLst/>
                <a:latin typeface="+mn-lt"/>
                <a:ea typeface="+mn-ea"/>
                <a:cs typeface="+mn-cs"/>
              </a:rPr>
              <a:t> and prosecution);</a:t>
            </a:r>
          </a:p>
          <a:p>
            <a:r>
              <a:rPr lang="en-US" sz="1200" kern="1200" dirty="0">
                <a:solidFill>
                  <a:schemeClr val="tx1"/>
                </a:solidFill>
                <a:effectLst/>
                <a:latin typeface="+mn-lt"/>
                <a:ea typeface="+mn-ea"/>
                <a:cs typeface="+mn-cs"/>
              </a:rPr>
              <a:t>e. A clear understanding of the roles and responsibilities of the expert witness.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Communication skills</a:t>
            </a:r>
          </a:p>
          <a:p>
            <a:r>
              <a:rPr lang="en-US" sz="1200" kern="1200" dirty="0">
                <a:solidFill>
                  <a:schemeClr val="tx1"/>
                </a:solidFill>
                <a:effectLst/>
                <a:latin typeface="+mn-lt"/>
                <a:ea typeface="+mn-ea"/>
                <a:cs typeface="+mn-cs"/>
              </a:rPr>
              <a:t>The ability to express and explain in ordinary language:</a:t>
            </a:r>
          </a:p>
          <a:p>
            <a:r>
              <a:rPr lang="en-US" sz="1200" kern="1200" dirty="0">
                <a:solidFill>
                  <a:schemeClr val="tx1"/>
                </a:solidFill>
                <a:effectLst/>
                <a:latin typeface="+mn-lt"/>
                <a:ea typeface="+mn-ea"/>
                <a:cs typeface="+mn-cs"/>
              </a:rPr>
              <a:t>a. The nature of the specialism;</a:t>
            </a:r>
          </a:p>
          <a:p>
            <a:r>
              <a:rPr lang="en-US" sz="1200" kern="1200" dirty="0">
                <a:solidFill>
                  <a:schemeClr val="tx1"/>
                </a:solidFill>
                <a:effectLst/>
                <a:latin typeface="+mn-lt"/>
                <a:ea typeface="+mn-ea"/>
                <a:cs typeface="+mn-cs"/>
              </a:rPr>
              <a:t>b. The techniques and equipment used in the examination;</a:t>
            </a:r>
          </a:p>
          <a:p>
            <a:r>
              <a:rPr lang="en-US" sz="1200" kern="1200" dirty="0">
                <a:solidFill>
                  <a:schemeClr val="tx1"/>
                </a:solidFill>
                <a:effectLst/>
                <a:latin typeface="+mn-lt"/>
                <a:ea typeface="+mn-ea"/>
                <a:cs typeface="+mn-cs"/>
              </a:rPr>
              <a:t>c. The methods of interpretation used;</a:t>
            </a:r>
          </a:p>
          <a:p>
            <a:r>
              <a:rPr lang="en-US" sz="1200" kern="1200" dirty="0">
                <a:solidFill>
                  <a:schemeClr val="tx1"/>
                </a:solidFill>
                <a:effectLst/>
                <a:latin typeface="+mn-lt"/>
                <a:ea typeface="+mn-ea"/>
                <a:cs typeface="+mn-cs"/>
              </a:rPr>
              <a:t>d. The strengths and weaknesses of the evidence;</a:t>
            </a:r>
          </a:p>
          <a:p>
            <a:r>
              <a:rPr lang="en-US" sz="1200" kern="1200" dirty="0">
                <a:solidFill>
                  <a:schemeClr val="tx1"/>
                </a:solidFill>
                <a:effectLst/>
                <a:latin typeface="+mn-lt"/>
                <a:ea typeface="+mn-ea"/>
                <a:cs typeface="+mn-cs"/>
              </a:rPr>
              <a:t>e. Any possible alternative explanations for the facts uncovered.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General</a:t>
            </a:r>
          </a:p>
          <a:p>
            <a:r>
              <a:rPr lang="en-US" sz="1200" kern="1200" dirty="0">
                <a:solidFill>
                  <a:schemeClr val="tx1"/>
                </a:solidFill>
                <a:effectLst/>
                <a:latin typeface="+mn-lt"/>
                <a:ea typeface="+mn-ea"/>
                <a:cs typeface="+mn-cs"/>
              </a:rPr>
              <a:t>a. The expert may need to be security cleared to the appropriate security level to handle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evidential material;</a:t>
            </a:r>
          </a:p>
          <a:p>
            <a:r>
              <a:rPr lang="en-US" sz="1200" kern="1200" dirty="0">
                <a:solidFill>
                  <a:schemeClr val="tx1"/>
                </a:solidFill>
                <a:effectLst/>
                <a:latin typeface="+mn-lt"/>
                <a:ea typeface="+mn-ea"/>
                <a:cs typeface="+mn-cs"/>
              </a:rPr>
              <a:t>b. The expert should sign a Non-Disclosure Agreement (to ensure whatever knowledge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acquired during the examination remains confidential);</a:t>
            </a:r>
          </a:p>
          <a:p>
            <a:r>
              <a:rPr lang="en-US" sz="1200" kern="1200" dirty="0">
                <a:solidFill>
                  <a:schemeClr val="tx1"/>
                </a:solidFill>
                <a:effectLst/>
                <a:latin typeface="+mn-lt"/>
                <a:ea typeface="+mn-ea"/>
                <a:cs typeface="+mn-cs"/>
              </a:rPr>
              <a:t>c. Where relevant, the expert should be made aware of any relevant guidelines on material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related to </a:t>
            </a:r>
            <a:r>
              <a:rPr lang="en-US" sz="1200" kern="1200" dirty="0" err="1">
                <a:solidFill>
                  <a:schemeClr val="tx1"/>
                </a:solidFill>
                <a:effectLst/>
                <a:latin typeface="+mn-lt"/>
                <a:ea typeface="+mn-ea"/>
                <a:cs typeface="+mn-cs"/>
              </a:rPr>
              <a:t>paedophilia</a:t>
            </a:r>
            <a:r>
              <a:rPr lang="en-US" sz="1200" kern="1200" dirty="0">
                <a:solidFill>
                  <a:schemeClr val="tx1"/>
                </a:solidFill>
                <a:effectLst/>
                <a:latin typeface="+mn-lt"/>
                <a:ea typeface="+mn-ea"/>
                <a:cs typeface="+mn-cs"/>
              </a:rPr>
              <a:t> including the effect of such material on others involved and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required to risk assess the same appropriately;</a:t>
            </a:r>
          </a:p>
          <a:p>
            <a:r>
              <a:rPr lang="en-US" sz="1200" kern="1200" dirty="0">
                <a:solidFill>
                  <a:schemeClr val="tx1"/>
                </a:solidFill>
                <a:effectLst/>
                <a:latin typeface="+mn-lt"/>
                <a:ea typeface="+mn-ea"/>
                <a:cs typeface="+mn-cs"/>
              </a:rPr>
              <a:t>d. The specialist should have no conflict of interest and should be required to make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declaration to that effect.</a:t>
            </a:r>
          </a:p>
          <a:p>
            <a:endParaRPr lang="en-US" dirty="0"/>
          </a:p>
          <a:p>
            <a:r>
              <a:rPr lang="en-US" sz="1200" b="1" kern="1200" dirty="0">
                <a:solidFill>
                  <a:schemeClr val="tx1"/>
                </a:solidFill>
                <a:effectLst/>
                <a:latin typeface="+mn-lt"/>
                <a:ea typeface="+mn-ea"/>
                <a:cs typeface="+mn-cs"/>
              </a:rPr>
              <a:t>Where is the data hosted (i.e. actually stored)?</a:t>
            </a:r>
          </a:p>
          <a:p>
            <a:r>
              <a:rPr lang="en-US" sz="1200" kern="1200" dirty="0">
                <a:solidFill>
                  <a:schemeClr val="tx1"/>
                </a:solidFill>
                <a:effectLst/>
                <a:latin typeface="+mn-lt"/>
                <a:ea typeface="+mn-ea"/>
                <a:cs typeface="+mn-cs"/>
              </a:rPr>
              <a:t>It is not unusual for data to be hosted in a location other than where the equipment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present. If you arrive at a search without first considering this possibility you may find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further legal </a:t>
            </a:r>
            <a:r>
              <a:rPr lang="en-US" sz="1200" kern="1200" dirty="0" err="1">
                <a:solidFill>
                  <a:schemeClr val="tx1"/>
                </a:solidFill>
                <a:effectLst/>
                <a:latin typeface="+mn-lt"/>
                <a:ea typeface="+mn-ea"/>
                <a:cs typeface="+mn-cs"/>
              </a:rPr>
              <a:t>authorisation</a:t>
            </a:r>
            <a:r>
              <a:rPr lang="en-US" sz="1200" kern="1200" dirty="0">
                <a:solidFill>
                  <a:schemeClr val="tx1"/>
                </a:solidFill>
                <a:effectLst/>
                <a:latin typeface="+mn-lt"/>
                <a:ea typeface="+mn-ea"/>
                <a:cs typeface="+mn-cs"/>
              </a:rPr>
              <a:t> may be required (especially if the data is stored in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different jurisdiction) or additional technical skills or equipment may be necessary.</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How sophisticated is the suspect?</a:t>
            </a:r>
          </a:p>
          <a:p>
            <a:r>
              <a:rPr lang="en-US" sz="1200" kern="1200" dirty="0">
                <a:solidFill>
                  <a:schemeClr val="tx1"/>
                </a:solidFill>
                <a:effectLst/>
                <a:latin typeface="+mn-lt"/>
                <a:ea typeface="+mn-ea"/>
                <a:cs typeface="+mn-cs"/>
              </a:rPr>
              <a:t>It is wise to gather as much intelligence about the suspect as possible. A suspect skilled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computers may have implemented anti-forensic procedures to interfere with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Seizure of equipment or the capture of data (for example they may have encrypted all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data storage devices or installed single key data wiping on their computers). If this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the case, it will be necessary to have countermeasures pre-prepared. The suspect may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 have stored data in the cloud or using some other online resource so that no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be found on their equipment.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Are there alternative or complementary sources of evidence?</a:t>
            </a:r>
          </a:p>
          <a:p>
            <a:r>
              <a:rPr lang="en-US" sz="1200" kern="1200" dirty="0">
                <a:solidFill>
                  <a:schemeClr val="tx1"/>
                </a:solidFill>
                <a:effectLst/>
                <a:latin typeface="+mn-lt"/>
                <a:ea typeface="+mn-ea"/>
                <a:cs typeface="+mn-cs"/>
              </a:rPr>
              <a:t>Before embarking on any action that may involve direct contact with a suspect, Seizure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equipment or capture of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it should considered during the planning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phase whether there are other, more preferable, sources from which the same</a:t>
            </a:r>
          </a:p>
          <a:p>
            <a:r>
              <a:rPr lang="en-US" sz="1200" kern="1200" dirty="0">
                <a:solidFill>
                  <a:schemeClr val="tx1"/>
                </a:solidFill>
                <a:effectLst/>
                <a:latin typeface="+mn-lt"/>
                <a:ea typeface="+mn-ea"/>
                <a:cs typeface="+mn-cs"/>
              </a:rPr>
              <a:t>information might be obtained. For example, you might consider contacting other parties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an online transaction (such as an exchange of email), a third party such as an Internet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Service Provider (ISP) or an online service provider. With greater use of the cloud,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same data may be recoverable from such a third party source.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 is a tactical decision whether to recover data from the suspect or from the alternative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holder. In some jurisdictions, third parties are required by law to notify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customer of any request for data access which may inconveniently alert a suspect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prompt him or her to conceal or destroy evidence. The investigator or prosecutor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charge will have to consider how the procedure for recovering data from third parties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might impact on the effectiveness of an investigation (especially if the data are held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another jurisdiction). It will also be important to decide which source of evidence is best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the purposes of the investigation and most valuable for its eventual outcome.</a:t>
            </a:r>
          </a:p>
          <a:p>
            <a:endParaRPr lang="en-US" sz="1200" kern="1200" dirty="0">
              <a:solidFill>
                <a:schemeClr val="tx1"/>
              </a:solidFill>
              <a:effectLst/>
              <a:latin typeface="+mn-lt"/>
              <a:ea typeface="+mn-ea"/>
              <a:cs typeface="+mn-cs"/>
            </a:endParaRPr>
          </a:p>
          <a:p>
            <a:pPr marL="0" indent="0" algn="just">
              <a:buNone/>
            </a:pPr>
            <a:r>
              <a:rPr lang="en-US" b="1" dirty="0"/>
              <a:t>Some questions for the planning process would include:</a:t>
            </a:r>
          </a:p>
          <a:p>
            <a:pPr algn="just"/>
            <a:r>
              <a:rPr lang="en-US" dirty="0"/>
              <a:t>What computer hardware/operating system/ software/ applications and storage media, communication and network related equipment (ISP, phone, facsimile, modem, LAN network equipment, etc.) is likely to be found?</a:t>
            </a:r>
          </a:p>
          <a:p>
            <a:pPr algn="just"/>
            <a:r>
              <a:rPr lang="en-US" dirty="0"/>
              <a:t>Who is responsible for the computer system and/or network (e.g. is there a local administrator or is the system administered by an external company)?</a:t>
            </a:r>
          </a:p>
          <a:p>
            <a:pPr algn="just"/>
            <a:r>
              <a:rPr lang="en-US" dirty="0"/>
              <a:t>How much equipment is there likely to be?</a:t>
            </a:r>
          </a:p>
          <a:p>
            <a:pPr algn="just"/>
            <a:r>
              <a:rPr lang="en-US" dirty="0"/>
              <a:t>How much data may need to be copied? </a:t>
            </a:r>
          </a:p>
          <a:p>
            <a:pPr algn="just"/>
            <a:r>
              <a:rPr lang="en-US" dirty="0"/>
              <a:t>Is there a system backup available on storage media?</a:t>
            </a:r>
          </a:p>
          <a:p>
            <a:endParaRPr lang="en-US" sz="1200" kern="1200" dirty="0">
              <a:solidFill>
                <a:schemeClr val="tx1"/>
              </a:solidFill>
              <a:effectLst/>
              <a:latin typeface="+mn-lt"/>
              <a:ea typeface="+mn-ea"/>
              <a:cs typeface="+mn-cs"/>
            </a:endParaRPr>
          </a:p>
          <a:p>
            <a:endParaRPr lang="en-US" dirty="0"/>
          </a:p>
          <a:p>
            <a:pPr marL="0" indent="0" eaLnBrk="1" hangingPunct="1">
              <a:buFontTx/>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dirty="0"/>
              <a:t>Once the initial planning and thinking has been done, the preparation for the actual entry and search should include the following steps:</a:t>
            </a:r>
          </a:p>
          <a:p>
            <a:pPr algn="just"/>
            <a:r>
              <a:rPr lang="en-US" dirty="0"/>
              <a:t>Check that the entry to the premises and Seizure of e-evidence has been properly authorised in law (e.g. obtain a search warrant or other </a:t>
            </a:r>
            <a:r>
              <a:rPr lang="en-US" dirty="0" err="1"/>
              <a:t>authorisation</a:t>
            </a:r>
            <a:r>
              <a:rPr lang="en-US" dirty="0"/>
              <a:t> in accordance with applicable laws);</a:t>
            </a:r>
          </a:p>
          <a:p>
            <a:pPr algn="just"/>
            <a:r>
              <a:rPr lang="en-US" dirty="0"/>
              <a:t>Ensure that rapid and safe means of entry are available and have been arranged;</a:t>
            </a:r>
          </a:p>
          <a:p>
            <a:pPr algn="just"/>
            <a:r>
              <a:rPr lang="en-US" dirty="0"/>
              <a:t>Choose the team members (including external specialists if necessary);</a:t>
            </a:r>
          </a:p>
          <a:p>
            <a:pPr algn="just"/>
            <a:r>
              <a:rPr lang="en-US" dirty="0"/>
              <a:t>Assign individual tasks to the team members;</a:t>
            </a:r>
          </a:p>
          <a:p>
            <a:pPr algn="just"/>
            <a:r>
              <a:rPr lang="en-US" dirty="0"/>
              <a:t>Brief the team members about how to perform their tasks (they should have passed the corresponding basic training); and,</a:t>
            </a:r>
          </a:p>
          <a:p>
            <a:pPr algn="just"/>
            <a:r>
              <a:rPr lang="en-US" dirty="0"/>
              <a:t>Supply the necessary Seizure tools and equipment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Because digital forensics are so complex and so many different disciplines are involved, a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forensics examiner tends to </a:t>
            </a:r>
            <a:r>
              <a:rPr lang="en-US" sz="1200" kern="1200" dirty="0" err="1">
                <a:solidFill>
                  <a:schemeClr val="tx1"/>
                </a:solidFill>
                <a:effectLst/>
                <a:latin typeface="+mn-lt"/>
                <a:ea typeface="+mn-ea"/>
                <a:cs typeface="+mn-cs"/>
              </a:rPr>
              <a:t>specialise</a:t>
            </a:r>
            <a:r>
              <a:rPr lang="en-US" sz="1200" kern="1200" dirty="0">
                <a:solidFill>
                  <a:schemeClr val="tx1"/>
                </a:solidFill>
                <a:effectLst/>
                <a:latin typeface="+mn-lt"/>
                <a:ea typeface="+mn-ea"/>
                <a:cs typeface="+mn-cs"/>
              </a:rPr>
              <a:t> in one area of electronic evidence. This means 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investigator or prosecutor may sometimes need to retain the services of a digital specialist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assist with particular technical situations.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When selecting a specialist it can be helpful to see some form of formal accreditation awarded by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respected academic or professional body. Accreditation represents a certain level of educational</a:t>
            </a:r>
          </a:p>
          <a:p>
            <a:r>
              <a:rPr lang="en-US" sz="1200" kern="1200" dirty="0">
                <a:solidFill>
                  <a:schemeClr val="tx1"/>
                </a:solidFill>
                <a:effectLst/>
                <a:latin typeface="+mn-lt"/>
                <a:ea typeface="+mn-ea"/>
                <a:cs typeface="+mn-cs"/>
              </a:rPr>
              <a:t>attainment and provides an independent assessment of his or her credentials when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expertise is </a:t>
            </a:r>
            <a:r>
              <a:rPr lang="en-US" sz="1200" kern="1200" dirty="0" err="1">
                <a:solidFill>
                  <a:schemeClr val="tx1"/>
                </a:solidFill>
                <a:effectLst/>
                <a:latin typeface="+mn-lt"/>
                <a:ea typeface="+mn-ea"/>
                <a:cs typeface="+mn-cs"/>
              </a:rPr>
              <a:t>scrutinised</a:t>
            </a:r>
            <a:r>
              <a:rPr lang="en-US" sz="1200" kern="1200" dirty="0">
                <a:solidFill>
                  <a:schemeClr val="tx1"/>
                </a:solidFill>
                <a:effectLst/>
                <a:latin typeface="+mn-lt"/>
                <a:ea typeface="+mn-ea"/>
                <a:cs typeface="+mn-cs"/>
              </a:rPr>
              <a:t> in court.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Similarly, a track record of publication in </a:t>
            </a:r>
            <a:r>
              <a:rPr lang="en-US" sz="1200" kern="1200" dirty="0" err="1">
                <a:solidFill>
                  <a:schemeClr val="tx1"/>
                </a:solidFill>
                <a:effectLst/>
                <a:latin typeface="+mn-lt"/>
                <a:ea typeface="+mn-ea"/>
                <a:cs typeface="+mn-cs"/>
              </a:rPr>
              <a:t>recognised</a:t>
            </a:r>
            <a:r>
              <a:rPr lang="en-US" sz="1200" kern="1200" dirty="0">
                <a:solidFill>
                  <a:schemeClr val="tx1"/>
                </a:solidFill>
                <a:effectLst/>
                <a:latin typeface="+mn-lt"/>
                <a:ea typeface="+mn-ea"/>
                <a:cs typeface="+mn-cs"/>
              </a:rPr>
              <a:t> peer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reviewed journals, experience in previous cases and a professional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reputation, all help to enhance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confidence.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process of selection should not be haphazard, but active and structured from the start.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crime units may be able to offer additional advice on the criteria for selection, however,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 criteria may help to establish the value and reputation of an independent consulting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witness (these</a:t>
            </a:r>
            <a:r>
              <a:rPr lang="en-US" sz="1200" kern="1200" baseline="0" dirty="0">
                <a:solidFill>
                  <a:schemeClr val="tx1"/>
                </a:solidFill>
                <a:effectLst/>
                <a:latin typeface="+mn-lt"/>
                <a:ea typeface="+mn-ea"/>
                <a:cs typeface="+mn-cs"/>
              </a:rPr>
              <a:t> criteria are the same as those presented under slide 79 in relation to internal consulting witness)</a:t>
            </a:r>
            <a:r>
              <a:rPr lang="en-US" sz="1200"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skills</a:t>
            </a:r>
          </a:p>
          <a:p>
            <a:r>
              <a:rPr lang="en-US" sz="1200" kern="1200" dirty="0">
                <a:solidFill>
                  <a:schemeClr val="tx1"/>
                </a:solidFill>
                <a:effectLst/>
                <a:latin typeface="+mn-lt"/>
                <a:ea typeface="+mn-ea"/>
                <a:cs typeface="+mn-cs"/>
              </a:rPr>
              <a:t>a. Relevant academic and professional qualifications and accreditation;</a:t>
            </a:r>
          </a:p>
          <a:p>
            <a:r>
              <a:rPr lang="en-US" sz="1200" kern="1200" dirty="0">
                <a:solidFill>
                  <a:schemeClr val="tx1"/>
                </a:solidFill>
                <a:effectLst/>
                <a:latin typeface="+mn-lt"/>
                <a:ea typeface="+mn-ea"/>
                <a:cs typeface="+mn-cs"/>
              </a:rPr>
              <a:t>b. Specific skills that he or she possesses relevant to the case in hand;</a:t>
            </a:r>
          </a:p>
          <a:p>
            <a:r>
              <a:rPr lang="en-US" sz="1200" kern="1200" dirty="0">
                <a:solidFill>
                  <a:schemeClr val="tx1"/>
                </a:solidFill>
                <a:effectLst/>
                <a:latin typeface="+mn-lt"/>
                <a:ea typeface="+mn-ea"/>
                <a:cs typeface="+mn-cs"/>
              </a:rPr>
              <a:t>c. Involvement in any relevant specialist professional institutes or associations;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 An acknowledged reputation for his or her activity in the required area of expertise (for instance does the specialist hold 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awards for his or her work?).</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experience</a:t>
            </a:r>
          </a:p>
          <a:p>
            <a:r>
              <a:rPr lang="en-US" sz="1200" kern="1200" dirty="0">
                <a:solidFill>
                  <a:schemeClr val="tx1"/>
                </a:solidFill>
                <a:effectLst/>
                <a:latin typeface="+mn-lt"/>
                <a:ea typeface="+mn-ea"/>
                <a:cs typeface="+mn-cs"/>
              </a:rPr>
              <a:t>a. The length and nature of experience of this type of work;</a:t>
            </a:r>
          </a:p>
          <a:p>
            <a:r>
              <a:rPr lang="en-US" sz="1200" kern="1200" dirty="0">
                <a:solidFill>
                  <a:schemeClr val="tx1"/>
                </a:solidFill>
                <a:effectLst/>
                <a:latin typeface="+mn-lt"/>
                <a:ea typeface="+mn-ea"/>
                <a:cs typeface="+mn-cs"/>
              </a:rPr>
              <a:t>b. Level and seniority attained;</a:t>
            </a:r>
          </a:p>
          <a:p>
            <a:r>
              <a:rPr lang="en-US" sz="1200" kern="1200" dirty="0">
                <a:solidFill>
                  <a:schemeClr val="tx1"/>
                </a:solidFill>
                <a:effectLst/>
                <a:latin typeface="+mn-lt"/>
                <a:ea typeface="+mn-ea"/>
                <a:cs typeface="+mn-cs"/>
              </a:rPr>
              <a:t>c. The number of court cases in which he or she has been involved;</a:t>
            </a:r>
          </a:p>
          <a:p>
            <a:r>
              <a:rPr lang="en-US" sz="1200" kern="1200" dirty="0">
                <a:solidFill>
                  <a:schemeClr val="tx1"/>
                </a:solidFill>
                <a:effectLst/>
                <a:latin typeface="+mn-lt"/>
                <a:ea typeface="+mn-ea"/>
                <a:cs typeface="+mn-cs"/>
              </a:rPr>
              <a:t>d. The type and complexity of cases in which the specialist was involved;</a:t>
            </a:r>
          </a:p>
          <a:p>
            <a:r>
              <a:rPr lang="en-US" sz="1200" kern="1200" dirty="0">
                <a:solidFill>
                  <a:schemeClr val="tx1"/>
                </a:solidFill>
                <a:effectLst/>
                <a:latin typeface="+mn-lt"/>
                <a:ea typeface="+mn-ea"/>
                <a:cs typeface="+mn-cs"/>
              </a:rPr>
              <a:t>e. Evidence to prove level and quality of experience (for instance participation as an invited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speaker at reputable events; publications in respected peer review journals, official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honorary appointments relevant to the specialism).</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Knowledge of investigation</a:t>
            </a:r>
          </a:p>
          <a:p>
            <a:r>
              <a:rPr lang="en-US" sz="1200" kern="1200" dirty="0">
                <a:solidFill>
                  <a:schemeClr val="tx1"/>
                </a:solidFill>
                <a:effectLst/>
                <a:latin typeface="+mn-lt"/>
                <a:ea typeface="+mn-ea"/>
                <a:cs typeface="+mn-cs"/>
              </a:rPr>
              <a:t>An understanding of the nature and needs of an investigation in terms of confidentiality, relevance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distinction between information, intelligence and evidence.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Contextual knowledge</a:t>
            </a:r>
          </a:p>
          <a:p>
            <a:r>
              <a:rPr lang="en-US" sz="1200" kern="1200" dirty="0">
                <a:solidFill>
                  <a:schemeClr val="tx1"/>
                </a:solidFill>
                <a:effectLst/>
                <a:latin typeface="+mn-lt"/>
                <a:ea typeface="+mn-ea"/>
                <a:cs typeface="+mn-cs"/>
              </a:rPr>
              <a:t>An understanding of the difference between the approaches, language, philosophies, practices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roles of the police and the law, and the requisite technical knowledge of Information Technology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well as familiarity with the concept of probability in its broadest sense and knowing the difference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scientific and legal standards of proof.</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Legal knowledge</a:t>
            </a:r>
          </a:p>
          <a:p>
            <a:r>
              <a:rPr lang="en-US" sz="1200" kern="1200" dirty="0">
                <a:solidFill>
                  <a:schemeClr val="tx1"/>
                </a:solidFill>
                <a:effectLst/>
                <a:latin typeface="+mn-lt"/>
                <a:ea typeface="+mn-ea"/>
                <a:cs typeface="+mn-cs"/>
              </a:rPr>
              <a:t>An understanding of relevant aspects of the law in relation to:</a:t>
            </a:r>
          </a:p>
          <a:p>
            <a:r>
              <a:rPr lang="en-US" sz="1200" kern="1200" dirty="0">
                <a:solidFill>
                  <a:schemeClr val="tx1"/>
                </a:solidFill>
                <a:effectLst/>
                <a:latin typeface="+mn-lt"/>
                <a:ea typeface="+mn-ea"/>
                <a:cs typeface="+mn-cs"/>
              </a:rPr>
              <a:t>a. Statements;</a:t>
            </a:r>
          </a:p>
          <a:p>
            <a:r>
              <a:rPr lang="en-US" sz="1200" kern="1200" dirty="0">
                <a:solidFill>
                  <a:schemeClr val="tx1"/>
                </a:solidFill>
                <a:effectLst/>
                <a:latin typeface="+mn-lt"/>
                <a:ea typeface="+mn-ea"/>
                <a:cs typeface="+mn-cs"/>
              </a:rPr>
              <a:t>b. Continuity;</a:t>
            </a:r>
          </a:p>
          <a:p>
            <a:r>
              <a:rPr lang="en-US" sz="1200" kern="1200" dirty="0">
                <a:solidFill>
                  <a:schemeClr val="tx1"/>
                </a:solidFill>
                <a:effectLst/>
                <a:latin typeface="+mn-lt"/>
                <a:ea typeface="+mn-ea"/>
                <a:cs typeface="+mn-cs"/>
              </a:rPr>
              <a:t>c. Rules of evidence;</a:t>
            </a:r>
          </a:p>
          <a:p>
            <a:r>
              <a:rPr lang="en-US" sz="1200" kern="1200" dirty="0">
                <a:solidFill>
                  <a:schemeClr val="tx1"/>
                </a:solidFill>
                <a:effectLst/>
                <a:latin typeface="+mn-lt"/>
                <a:ea typeface="+mn-ea"/>
                <a:cs typeface="+mn-cs"/>
              </a:rPr>
              <a:t>d. Court procedures (including the differences in the roles of the </a:t>
            </a:r>
            <a:r>
              <a:rPr lang="en-US" sz="1200" kern="1200" dirty="0" err="1">
                <a:solidFill>
                  <a:schemeClr val="tx1"/>
                </a:solidFill>
                <a:effectLst/>
                <a:latin typeface="+mn-lt"/>
                <a:ea typeface="+mn-ea"/>
                <a:cs typeface="+mn-cs"/>
              </a:rPr>
              <a:t>defence</a:t>
            </a:r>
            <a:r>
              <a:rPr lang="en-US" sz="1200" kern="1200" dirty="0">
                <a:solidFill>
                  <a:schemeClr val="tx1"/>
                </a:solidFill>
                <a:effectLst/>
                <a:latin typeface="+mn-lt"/>
                <a:ea typeface="+mn-ea"/>
                <a:cs typeface="+mn-cs"/>
              </a:rPr>
              <a:t> and prosecution);</a:t>
            </a:r>
          </a:p>
          <a:p>
            <a:r>
              <a:rPr lang="en-US" sz="1200" kern="1200" dirty="0">
                <a:solidFill>
                  <a:schemeClr val="tx1"/>
                </a:solidFill>
                <a:effectLst/>
                <a:latin typeface="+mn-lt"/>
                <a:ea typeface="+mn-ea"/>
                <a:cs typeface="+mn-cs"/>
              </a:rPr>
              <a:t>e. A clear understanding of the roles and responsibilities of the expert witness.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Communication skills</a:t>
            </a:r>
          </a:p>
          <a:p>
            <a:r>
              <a:rPr lang="en-US" sz="1200" kern="1200" dirty="0">
                <a:solidFill>
                  <a:schemeClr val="tx1"/>
                </a:solidFill>
                <a:effectLst/>
                <a:latin typeface="+mn-lt"/>
                <a:ea typeface="+mn-ea"/>
                <a:cs typeface="+mn-cs"/>
              </a:rPr>
              <a:t>The ability to express and explain in ordinary language:</a:t>
            </a:r>
          </a:p>
          <a:p>
            <a:r>
              <a:rPr lang="en-US" sz="1200" kern="1200" dirty="0">
                <a:solidFill>
                  <a:schemeClr val="tx1"/>
                </a:solidFill>
                <a:effectLst/>
                <a:latin typeface="+mn-lt"/>
                <a:ea typeface="+mn-ea"/>
                <a:cs typeface="+mn-cs"/>
              </a:rPr>
              <a:t>a. The nature of the specialism;</a:t>
            </a:r>
          </a:p>
          <a:p>
            <a:r>
              <a:rPr lang="en-US" sz="1200" kern="1200" dirty="0">
                <a:solidFill>
                  <a:schemeClr val="tx1"/>
                </a:solidFill>
                <a:effectLst/>
                <a:latin typeface="+mn-lt"/>
                <a:ea typeface="+mn-ea"/>
                <a:cs typeface="+mn-cs"/>
              </a:rPr>
              <a:t>b. The techniques and equipment used in the examination;</a:t>
            </a:r>
          </a:p>
          <a:p>
            <a:r>
              <a:rPr lang="en-US" sz="1200" kern="1200" dirty="0">
                <a:solidFill>
                  <a:schemeClr val="tx1"/>
                </a:solidFill>
                <a:effectLst/>
                <a:latin typeface="+mn-lt"/>
                <a:ea typeface="+mn-ea"/>
                <a:cs typeface="+mn-cs"/>
              </a:rPr>
              <a:t>c. The methods of interpretation used;</a:t>
            </a:r>
          </a:p>
          <a:p>
            <a:r>
              <a:rPr lang="en-US" sz="1200" kern="1200" dirty="0">
                <a:solidFill>
                  <a:schemeClr val="tx1"/>
                </a:solidFill>
                <a:effectLst/>
                <a:latin typeface="+mn-lt"/>
                <a:ea typeface="+mn-ea"/>
                <a:cs typeface="+mn-cs"/>
              </a:rPr>
              <a:t>d. The strengths and weaknesses of the evidence;</a:t>
            </a:r>
          </a:p>
          <a:p>
            <a:r>
              <a:rPr lang="en-US" sz="1200" kern="1200" dirty="0">
                <a:solidFill>
                  <a:schemeClr val="tx1"/>
                </a:solidFill>
                <a:effectLst/>
                <a:latin typeface="+mn-lt"/>
                <a:ea typeface="+mn-ea"/>
                <a:cs typeface="+mn-cs"/>
              </a:rPr>
              <a:t>e. Any possible alternative explanations for the facts uncovered.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General</a:t>
            </a:r>
          </a:p>
          <a:p>
            <a:r>
              <a:rPr lang="en-US" sz="1200" kern="1200" dirty="0">
                <a:solidFill>
                  <a:schemeClr val="tx1"/>
                </a:solidFill>
                <a:effectLst/>
                <a:latin typeface="+mn-lt"/>
                <a:ea typeface="+mn-ea"/>
                <a:cs typeface="+mn-cs"/>
              </a:rPr>
              <a:t>a. The expert may need to be security cleared to the appropriate security level to handle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evidential material;</a:t>
            </a:r>
          </a:p>
          <a:p>
            <a:r>
              <a:rPr lang="en-US" sz="1200" kern="1200" dirty="0">
                <a:solidFill>
                  <a:schemeClr val="tx1"/>
                </a:solidFill>
                <a:effectLst/>
                <a:latin typeface="+mn-lt"/>
                <a:ea typeface="+mn-ea"/>
                <a:cs typeface="+mn-cs"/>
              </a:rPr>
              <a:t>b. The expert should sign a Non-Disclosure Agreement (to ensure whatever knowledge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acquired during the examination remains confidential);</a:t>
            </a:r>
          </a:p>
          <a:p>
            <a:r>
              <a:rPr lang="en-US" sz="1200" kern="1200" dirty="0">
                <a:solidFill>
                  <a:schemeClr val="tx1"/>
                </a:solidFill>
                <a:effectLst/>
                <a:latin typeface="+mn-lt"/>
                <a:ea typeface="+mn-ea"/>
                <a:cs typeface="+mn-cs"/>
              </a:rPr>
              <a:t>c. Where relevant, the expert should be made aware of any relevant guidelines on material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related to </a:t>
            </a:r>
            <a:r>
              <a:rPr lang="en-US" sz="1200" kern="1200" dirty="0" err="1">
                <a:solidFill>
                  <a:schemeClr val="tx1"/>
                </a:solidFill>
                <a:effectLst/>
                <a:latin typeface="+mn-lt"/>
                <a:ea typeface="+mn-ea"/>
                <a:cs typeface="+mn-cs"/>
              </a:rPr>
              <a:t>paedophilia</a:t>
            </a:r>
            <a:r>
              <a:rPr lang="en-US" sz="1200" kern="1200" dirty="0">
                <a:solidFill>
                  <a:schemeClr val="tx1"/>
                </a:solidFill>
                <a:effectLst/>
                <a:latin typeface="+mn-lt"/>
                <a:ea typeface="+mn-ea"/>
                <a:cs typeface="+mn-cs"/>
              </a:rPr>
              <a:t> including the effect of such material on others involved and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required to risk assess the same appropriately;</a:t>
            </a:r>
          </a:p>
          <a:p>
            <a:r>
              <a:rPr lang="en-US" sz="1200" kern="1200" dirty="0">
                <a:solidFill>
                  <a:schemeClr val="tx1"/>
                </a:solidFill>
                <a:effectLst/>
                <a:latin typeface="+mn-lt"/>
                <a:ea typeface="+mn-ea"/>
                <a:cs typeface="+mn-cs"/>
              </a:rPr>
              <a:t>d. The specialist should have no conflict of interest and should be required to make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declaration to that effect.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80000"/>
              </a:lnSpc>
              <a:buFont typeface="Calibri" charset="0"/>
              <a:buNone/>
            </a:pPr>
            <a:r>
              <a:rPr lang="en-US" dirty="0">
                <a:latin typeface="Calibri" charset="0"/>
              </a:rPr>
              <a:t>Special tools and equipment may be needed to collect e-evidence</a:t>
            </a:r>
          </a:p>
          <a:p>
            <a:pPr marL="0" indent="0" eaLnBrk="1" hangingPunct="1">
              <a:lnSpc>
                <a:spcPct val="80000"/>
              </a:lnSpc>
              <a:buFont typeface="Calibri" charset="0"/>
              <a:buNone/>
            </a:pPr>
            <a:r>
              <a:rPr lang="en-US" dirty="0">
                <a:latin typeface="Calibri" charset="0"/>
              </a:rPr>
              <a:t>Advances in technology may dictate changes in the tools and equipment required</a:t>
            </a:r>
          </a:p>
          <a:p>
            <a:pPr marL="0" indent="0" eaLnBrk="1" hangingPunct="1">
              <a:lnSpc>
                <a:spcPct val="80000"/>
              </a:lnSpc>
              <a:buFont typeface="Calibri" charset="0"/>
              <a:buNone/>
            </a:pPr>
            <a:endParaRPr lang="en-US" dirty="0">
              <a:latin typeface="Calibri" charset="0"/>
            </a:endParaRPr>
          </a:p>
          <a:p>
            <a:pPr marL="0" indent="0" eaLnBrk="1" hangingPunct="1">
              <a:lnSpc>
                <a:spcPct val="80000"/>
              </a:lnSpc>
              <a:buFont typeface="Calibri" charset="0"/>
              <a:buNone/>
            </a:pPr>
            <a:r>
              <a:rPr lang="en-GB" dirty="0">
                <a:latin typeface="Calibri" charset="0"/>
              </a:rPr>
              <a:t>Flathead and crosshead, and manufacturer-specific, e.g., Hewlett Packard, Apple</a:t>
            </a:r>
          </a:p>
          <a:p>
            <a:pPr marL="0" indent="0" eaLnBrk="1" hangingPunct="1">
              <a:lnSpc>
                <a:spcPct val="80000"/>
              </a:lnSpc>
              <a:buFont typeface="Calibri" charset="0"/>
              <a:buNone/>
            </a:pPr>
            <a:r>
              <a:rPr lang="en-GB" dirty="0">
                <a:latin typeface="Calibri" charset="0"/>
              </a:rPr>
              <a:t>Hex-nut, star-type nut and secure-bit</a:t>
            </a:r>
          </a:p>
          <a:p>
            <a:pPr marL="0" indent="0" eaLnBrk="1" hangingPunct="1">
              <a:lnSpc>
                <a:spcPct val="80000"/>
              </a:lnSpc>
              <a:buFont typeface="Calibri" charset="0"/>
              <a:buNone/>
            </a:pPr>
            <a:r>
              <a:rPr lang="en-GB" dirty="0">
                <a:latin typeface="Calibri" charset="0"/>
              </a:rPr>
              <a:t>Standard and needle-nose</a:t>
            </a:r>
          </a:p>
          <a:p>
            <a:pPr marL="0" indent="0" eaLnBrk="1" hangingPunct="1">
              <a:lnSpc>
                <a:spcPct val="80000"/>
              </a:lnSpc>
              <a:buFont typeface="Calibri" charset="0"/>
              <a:buNone/>
            </a:pPr>
            <a:r>
              <a:rPr lang="en-GB" dirty="0">
                <a:latin typeface="Calibri" charset="0"/>
              </a:rPr>
              <a:t>For removal of cable ties</a:t>
            </a:r>
          </a:p>
          <a:p>
            <a:pPr marL="0" indent="0" eaLnBrk="1" hangingPunct="1">
              <a:lnSpc>
                <a:spcPct val="80000"/>
              </a:lnSpc>
              <a:buFont typeface="Calibri" charset="0"/>
              <a:buNone/>
            </a:pPr>
            <a:endParaRPr lang="en-GB" dirty="0">
              <a:latin typeface="Calibri" charset="0"/>
            </a:endParaRPr>
          </a:p>
          <a:p>
            <a:r>
              <a:rPr lang="en-US" sz="1200" kern="1200" dirty="0">
                <a:solidFill>
                  <a:schemeClr val="tx1"/>
                </a:solidFill>
                <a:effectLst/>
                <a:latin typeface="+mn-lt"/>
                <a:ea typeface="+mn-ea"/>
                <a:cs typeface="+mn-cs"/>
              </a:rPr>
              <a:t>Computers and related devices are fragile electronic instruments that are sensitive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temperature, humidity, physical shock, static electricity, magnetic sources, and even to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operational function (e.g. switching on/off). Special precautions should therefore be taken when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 transporting, and storing e-evidence. To maintain the chain of custody, the packaging,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transportation, and storage should be recorded and any change of custody or condition of the</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property should be timed and noted.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Inexpert handling can cause damage or destruction of e-evidence and the following precautions</a:t>
            </a:r>
          </a:p>
          <a:p>
            <a:r>
              <a:rPr lang="en-US" sz="1200" kern="1200" dirty="0">
                <a:solidFill>
                  <a:schemeClr val="tx1"/>
                </a:solidFill>
                <a:effectLst/>
                <a:latin typeface="+mn-lt"/>
                <a:ea typeface="+mn-ea"/>
                <a:cs typeface="+mn-cs"/>
              </a:rPr>
              <a:t>should be taken:</a:t>
            </a:r>
          </a:p>
          <a:p>
            <a:r>
              <a:rPr lang="en-US" sz="1200" kern="1200" dirty="0">
                <a:solidFill>
                  <a:schemeClr val="tx1"/>
                </a:solidFill>
                <a:effectLst/>
                <a:latin typeface="+mn-lt"/>
                <a:ea typeface="+mn-ea"/>
                <a:cs typeface="+mn-cs"/>
              </a:rPr>
              <a:t>• Packaging:</a:t>
            </a:r>
          </a:p>
          <a:p>
            <a:r>
              <a:rPr lang="en-US" sz="1200" kern="1200" dirty="0">
                <a:solidFill>
                  <a:schemeClr val="tx1"/>
                </a:solidFill>
                <a:effectLst/>
                <a:latin typeface="+mn-lt"/>
                <a:ea typeface="+mn-ea"/>
                <a:cs typeface="+mn-cs"/>
              </a:rPr>
              <a:t>- Ensure that all collected e-evidence is properly documented and labelled before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a:t>
            </a:r>
          </a:p>
          <a:p>
            <a:r>
              <a:rPr lang="en-US" sz="1200" kern="1200" dirty="0">
                <a:solidFill>
                  <a:schemeClr val="tx1"/>
                </a:solidFill>
                <a:effectLst/>
                <a:latin typeface="+mn-lt"/>
                <a:ea typeface="+mn-ea"/>
                <a:cs typeface="+mn-cs"/>
              </a:rPr>
              <a:t>- Whenever possible, transport the collected e-evidence in the original packaging;</a:t>
            </a:r>
          </a:p>
          <a:p>
            <a:r>
              <a:rPr lang="en-US" sz="1200" kern="1200" dirty="0">
                <a:solidFill>
                  <a:schemeClr val="tx1"/>
                </a:solidFill>
                <a:effectLst/>
                <a:latin typeface="+mn-lt"/>
                <a:ea typeface="+mn-ea"/>
                <a:cs typeface="+mn-cs"/>
              </a:rPr>
              <a:t>- If no original packaging is available, use antistatic packaging (e.g. paper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antistatic plastic bags). Avoid using materials that can produce static electricity,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as standard plastic bags;</a:t>
            </a:r>
          </a:p>
          <a:p>
            <a:r>
              <a:rPr lang="en-US" sz="1200" kern="1200" dirty="0">
                <a:solidFill>
                  <a:schemeClr val="tx1"/>
                </a:solidFill>
                <a:effectLst/>
                <a:latin typeface="+mn-lt"/>
                <a:ea typeface="+mn-ea"/>
                <a:cs typeface="+mn-cs"/>
              </a:rPr>
              <a:t>- Do not fold, bend, or scratch storage media such as diskettes, CD-ROMs,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tapes;</a:t>
            </a:r>
          </a:p>
          <a:p>
            <a:r>
              <a:rPr lang="en-US" sz="1200" kern="1200" dirty="0">
                <a:solidFill>
                  <a:schemeClr val="tx1"/>
                </a:solidFill>
                <a:effectLst/>
                <a:latin typeface="+mn-lt"/>
                <a:ea typeface="+mn-ea"/>
                <a:cs typeface="+mn-cs"/>
              </a:rPr>
              <a:t>- Do not affix adhesive labels on the surface of the storage media. Use boxes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envelopes for packaging storage media whenever possible;</a:t>
            </a:r>
          </a:p>
          <a:p>
            <a:r>
              <a:rPr lang="en-US" sz="1200" kern="1200" dirty="0">
                <a:solidFill>
                  <a:schemeClr val="tx1"/>
                </a:solidFill>
                <a:effectLst/>
                <a:latin typeface="+mn-lt"/>
                <a:ea typeface="+mn-ea"/>
                <a:cs typeface="+mn-cs"/>
              </a:rPr>
              <a:t>- Ensure that all containers holding evidence are properly labelled;</a:t>
            </a:r>
          </a:p>
          <a:p>
            <a:r>
              <a:rPr lang="en-US" sz="1200" kern="1200" dirty="0">
                <a:solidFill>
                  <a:schemeClr val="tx1"/>
                </a:solidFill>
                <a:effectLst/>
                <a:latin typeface="+mn-lt"/>
                <a:ea typeface="+mn-ea"/>
                <a:cs typeface="+mn-cs"/>
              </a:rPr>
              <a:t>- If multiple computer systems are collected, label each system so that it can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reassembled as found.</a:t>
            </a:r>
          </a:p>
          <a:p>
            <a:r>
              <a:rPr lang="en-US" sz="1200" kern="1200" dirty="0">
                <a:solidFill>
                  <a:schemeClr val="tx1"/>
                </a:solidFill>
                <a:effectLst/>
                <a:latin typeface="+mn-lt"/>
                <a:ea typeface="+mn-ea"/>
                <a:cs typeface="+mn-cs"/>
              </a:rPr>
              <a:t>• Leave cellular, mobile, or smart phone(s) in the power state (on or off) in which they were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found.</a:t>
            </a:r>
          </a:p>
          <a:p>
            <a:r>
              <a:rPr lang="en-US" sz="1200" kern="1200" dirty="0">
                <a:solidFill>
                  <a:schemeClr val="tx1"/>
                </a:solidFill>
                <a:effectLst/>
                <a:latin typeface="+mn-lt"/>
                <a:ea typeface="+mn-ea"/>
                <a:cs typeface="+mn-cs"/>
              </a:rPr>
              <a:t>- Package mobile or smart phone(s) in signal-blocking material such as Faraday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isolation bags, radio frequency-shielding material, or wrapped in aluminum foil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prevent data messages from being sent or received by the devices. If incorrectly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packaged or removed from shielded packaging the device may be able to send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receive data messages. Be aware that keeping devices in signal-blocking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 may reduce battery life significantly. In cases of low battery power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consider putting devices into “flight-mode” instead.</a:t>
            </a:r>
          </a:p>
          <a:p>
            <a:r>
              <a:rPr lang="en-US" sz="1200" kern="1200" dirty="0">
                <a:solidFill>
                  <a:schemeClr val="tx1"/>
                </a:solidFill>
                <a:effectLst/>
                <a:latin typeface="+mn-lt"/>
                <a:ea typeface="+mn-ea"/>
                <a:cs typeface="+mn-cs"/>
              </a:rPr>
              <a:t>• Transport:</a:t>
            </a:r>
          </a:p>
          <a:p>
            <a:r>
              <a:rPr lang="en-US" sz="1200" kern="1200" dirty="0">
                <a:solidFill>
                  <a:schemeClr val="tx1"/>
                </a:solidFill>
                <a:effectLst/>
                <a:latin typeface="+mn-lt"/>
                <a:ea typeface="+mn-ea"/>
                <a:cs typeface="+mn-cs"/>
              </a:rPr>
              <a:t>- Keep electronic evidence away from magnetic sources. Radio transmitters, speaker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magnets and heated seats are examples of items that could damage e-evidence;</a:t>
            </a:r>
          </a:p>
          <a:p>
            <a:r>
              <a:rPr lang="en-US" sz="1200" kern="1200" dirty="0">
                <a:solidFill>
                  <a:schemeClr val="tx1"/>
                </a:solidFill>
                <a:effectLst/>
                <a:latin typeface="+mn-lt"/>
                <a:ea typeface="+mn-ea"/>
                <a:cs typeface="+mn-cs"/>
              </a:rPr>
              <a:t>- Ensure that the equipment is protected from shock and bumps (i.e. mechanical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damage), heat, and humidity;</a:t>
            </a:r>
          </a:p>
          <a:p>
            <a:r>
              <a:rPr lang="en-US" sz="1200" kern="1200" dirty="0">
                <a:solidFill>
                  <a:schemeClr val="tx1"/>
                </a:solidFill>
                <a:effectLst/>
                <a:latin typeface="+mn-lt"/>
                <a:ea typeface="+mn-ea"/>
                <a:cs typeface="+mn-cs"/>
              </a:rPr>
              <a:t>- Ensure that computers and other devices that are not packaged in containers are</a:t>
            </a:r>
          </a:p>
          <a:p>
            <a:r>
              <a:rPr lang="en-US" sz="1200" kern="1200" dirty="0">
                <a:solidFill>
                  <a:schemeClr val="tx1"/>
                </a:solidFill>
                <a:effectLst/>
                <a:latin typeface="+mn-lt"/>
                <a:ea typeface="+mn-ea"/>
                <a:cs typeface="+mn-cs"/>
              </a:rPr>
              <a:t>secured during transport to avoid shock and excessive vibrations. For example,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should be placed on the vehicle floor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monitors placed on the seat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 the screen down and secured by a seat belt;</a:t>
            </a:r>
          </a:p>
          <a:p>
            <a:r>
              <a:rPr lang="en-US" sz="1200" kern="1200" dirty="0">
                <a:solidFill>
                  <a:schemeClr val="tx1"/>
                </a:solidFill>
                <a:effectLst/>
                <a:latin typeface="+mn-lt"/>
                <a:ea typeface="+mn-ea"/>
                <a:cs typeface="+mn-cs"/>
              </a:rPr>
              <a:t>- Do not put heavy objects on top of smaller pieces of equipment/storage media;</a:t>
            </a:r>
          </a:p>
          <a:p>
            <a:r>
              <a:rPr lang="en-US" sz="1200" kern="1200" dirty="0">
                <a:solidFill>
                  <a:schemeClr val="tx1"/>
                </a:solidFill>
                <a:effectLst/>
                <a:latin typeface="+mn-lt"/>
                <a:ea typeface="+mn-ea"/>
                <a:cs typeface="+mn-cs"/>
              </a:rPr>
              <a:t>- Whenever possible, do not store electronic evidence in vehicles for long periods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time;</a:t>
            </a:r>
          </a:p>
          <a:p>
            <a:r>
              <a:rPr lang="en-US" sz="1200" kern="1200" dirty="0">
                <a:solidFill>
                  <a:schemeClr val="tx1"/>
                </a:solidFill>
                <a:effectLst/>
                <a:latin typeface="+mn-lt"/>
                <a:ea typeface="+mn-ea"/>
                <a:cs typeface="+mn-cs"/>
              </a:rPr>
              <a:t>- Document the transportation of the digital evidence and maintain the chain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custody for all evidence transported.</a:t>
            </a:r>
          </a:p>
          <a:p>
            <a:endParaRPr lang="en-US" sz="1200" kern="1200" dirty="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0" indent="0" eaLnBrk="1" hangingPunct="1">
              <a:lnSpc>
                <a:spcPct val="80000"/>
              </a:lnSpc>
              <a:buFont typeface="Calibri" charset="0"/>
              <a:buNone/>
            </a:pPr>
            <a:r>
              <a:rPr lang="en-GB" dirty="0">
                <a:latin typeface="Calibri" charset="0"/>
              </a:rPr>
              <a:t>For protection of equipment being removed such as circuit boards. Materials that can produce static such as polythene bags should be avoided.</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For securing cables</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Materials that can produce static electricity such as </a:t>
            </a:r>
            <a:r>
              <a:rPr lang="en-GB" dirty="0" err="1">
                <a:latin typeface="Calibri" charset="0"/>
              </a:rPr>
              <a:t>styrofoam</a:t>
            </a:r>
            <a:r>
              <a:rPr lang="en-GB" dirty="0">
                <a:latin typeface="Calibri" charset="0"/>
              </a:rPr>
              <a:t> or </a:t>
            </a:r>
            <a:r>
              <a:rPr lang="en-GB" dirty="0" err="1">
                <a:latin typeface="Calibri" charset="0"/>
              </a:rPr>
              <a:t>styrofoam</a:t>
            </a:r>
            <a:r>
              <a:rPr lang="en-GB" dirty="0">
                <a:latin typeface="Calibri" charset="0"/>
              </a:rPr>
              <a:t> peanuts should be avoided</a:t>
            </a:r>
          </a:p>
          <a:p>
            <a:pPr marL="0" indent="0" eaLnBrk="1" hangingPunct="1">
              <a:lnSpc>
                <a:spcPct val="80000"/>
              </a:lnSpc>
              <a:buFont typeface="Calibri" charset="0"/>
              <a:buNone/>
            </a:pPr>
            <a:r>
              <a:rPr lang="en-GB" dirty="0">
                <a:latin typeface="Calibri" charset="0"/>
              </a:rPr>
              <a:t>Original packaging should be used whenever available</a:t>
            </a:r>
            <a:endParaRPr lang="en-US"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US"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laptop computer loaded with all standard forensics tools;</a:t>
            </a:r>
          </a:p>
          <a:p>
            <a:r>
              <a:rPr lang="en-US" sz="1200" kern="1200" dirty="0">
                <a:solidFill>
                  <a:schemeClr val="tx1"/>
                </a:solidFill>
                <a:effectLst/>
                <a:latin typeface="+mn-lt"/>
                <a:ea typeface="+mn-ea"/>
                <a:cs typeface="+mn-cs"/>
              </a:rPr>
              <a:t>- Network cables (Twisted Pair and Crossover);</a:t>
            </a:r>
          </a:p>
          <a:p>
            <a:r>
              <a:rPr lang="en-US" sz="1200" kern="1200" dirty="0">
                <a:solidFill>
                  <a:schemeClr val="tx1"/>
                </a:solidFill>
                <a:effectLst/>
                <a:latin typeface="+mn-lt"/>
                <a:ea typeface="+mn-ea"/>
                <a:cs typeface="+mn-cs"/>
              </a:rPr>
              <a:t>- Sufficient Hard-Drive capacity (e.g., some Terabyte external Hard Disk Drives);</a:t>
            </a:r>
          </a:p>
          <a:p>
            <a:r>
              <a:rPr lang="en-US" sz="1200" kern="1200" dirty="0">
                <a:solidFill>
                  <a:schemeClr val="tx1"/>
                </a:solidFill>
                <a:effectLst/>
                <a:latin typeface="+mn-lt"/>
                <a:ea typeface="+mn-ea"/>
                <a:cs typeface="+mn-cs"/>
              </a:rPr>
              <a:t>- Hardware Write-Blockers (for on-site imaging and triaging purposes);</a:t>
            </a:r>
          </a:p>
          <a:p>
            <a:r>
              <a:rPr lang="en-US" sz="1200" kern="1200" dirty="0">
                <a:solidFill>
                  <a:schemeClr val="tx1"/>
                </a:solidFill>
                <a:effectLst/>
                <a:latin typeface="+mn-lt"/>
                <a:ea typeface="+mn-ea"/>
                <a:cs typeface="+mn-cs"/>
              </a:rPr>
              <a:t>- Forensic Boot-DVDs (for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Live Data forensics tools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Transport (to and from the scene, for team members, Seizure tools and equipment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laptop computer loaded with all standard forensics tools;</a:t>
            </a:r>
          </a:p>
          <a:p>
            <a:r>
              <a:rPr lang="en-US" sz="1200" kern="1200" dirty="0">
                <a:solidFill>
                  <a:schemeClr val="tx1"/>
                </a:solidFill>
                <a:effectLst/>
                <a:latin typeface="+mn-lt"/>
                <a:ea typeface="+mn-ea"/>
                <a:cs typeface="+mn-cs"/>
              </a:rPr>
              <a:t>- Network cables (Twisted Pair and Crossover);</a:t>
            </a:r>
          </a:p>
          <a:p>
            <a:r>
              <a:rPr lang="en-US" sz="1200" kern="1200" dirty="0">
                <a:solidFill>
                  <a:schemeClr val="tx1"/>
                </a:solidFill>
                <a:effectLst/>
                <a:latin typeface="+mn-lt"/>
                <a:ea typeface="+mn-ea"/>
                <a:cs typeface="+mn-cs"/>
              </a:rPr>
              <a:t>- Sufficient Hard-Drive capacity (e.g., some Terabyte external Hard Disk Drives);</a:t>
            </a:r>
          </a:p>
          <a:p>
            <a:r>
              <a:rPr lang="en-US" sz="1200" kern="1200" dirty="0">
                <a:solidFill>
                  <a:schemeClr val="tx1"/>
                </a:solidFill>
                <a:effectLst/>
                <a:latin typeface="+mn-lt"/>
                <a:ea typeface="+mn-ea"/>
                <a:cs typeface="+mn-cs"/>
              </a:rPr>
              <a:t>- Hardware Write-Blockers (for on-site imaging and triaging purposes);</a:t>
            </a:r>
          </a:p>
          <a:p>
            <a:r>
              <a:rPr lang="en-US" sz="1200" kern="1200" dirty="0">
                <a:solidFill>
                  <a:schemeClr val="tx1"/>
                </a:solidFill>
                <a:effectLst/>
                <a:latin typeface="+mn-lt"/>
                <a:ea typeface="+mn-ea"/>
                <a:cs typeface="+mn-cs"/>
              </a:rPr>
              <a:t>- Forensic Boot-DVDs (for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Live Data forensics tools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Transport (to and from the scene, for team members, Seizure tools and equipment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Securing the scene involves the following steps:</a:t>
            </a:r>
          </a:p>
          <a:p>
            <a:r>
              <a:rPr lang="en-GB" sz="1200" kern="1200" dirty="0">
                <a:solidFill>
                  <a:schemeClr val="tx1"/>
                </a:solidFill>
                <a:effectLst/>
                <a:latin typeface="+mn-lt"/>
                <a:ea typeface="+mn-ea"/>
                <a:cs typeface="+mn-cs"/>
              </a:rPr>
              <a:t>• Follow standard policy and procedure in your jurisdiction to secure the crime scene:</a:t>
            </a:r>
          </a:p>
          <a:p>
            <a:r>
              <a:rPr lang="en-GB" sz="1200" kern="1200" dirty="0">
                <a:solidFill>
                  <a:schemeClr val="tx1"/>
                </a:solidFill>
                <a:effectLst/>
                <a:latin typeface="+mn-lt"/>
                <a:ea typeface="+mn-ea"/>
                <a:cs typeface="+mn-cs"/>
              </a:rPr>
              <a:t>• Move all persons away from the proximity of any evidence to be collected (including</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equipment and power supply);</a:t>
            </a:r>
          </a:p>
          <a:p>
            <a:r>
              <a:rPr lang="en-GB" sz="1200" kern="1200" dirty="0">
                <a:solidFill>
                  <a:schemeClr val="tx1"/>
                </a:solidFill>
                <a:effectLst/>
                <a:latin typeface="+mn-lt"/>
                <a:ea typeface="+mn-ea"/>
                <a:cs typeface="+mn-cs"/>
              </a:rPr>
              <a:t>• Secure all electronic devices including personal and portable devices;</a:t>
            </a:r>
          </a:p>
          <a:p>
            <a:r>
              <a:rPr lang="en-GB" sz="1200" kern="1200" dirty="0">
                <a:solidFill>
                  <a:schemeClr val="tx1"/>
                </a:solidFill>
                <a:effectLst/>
                <a:latin typeface="+mn-lt"/>
                <a:ea typeface="+mn-ea"/>
                <a:cs typeface="+mn-cs"/>
              </a:rPr>
              <a:t>• Refuse offers of help or technical assistance from any unauthorised persons.</a:t>
            </a:r>
          </a:p>
          <a:p>
            <a:r>
              <a:rPr lang="en-GB" sz="1200" kern="1200" dirty="0">
                <a:solidFill>
                  <a:schemeClr val="tx1"/>
                </a:solidFill>
                <a:effectLst/>
                <a:latin typeface="+mn-lt"/>
                <a:ea typeface="+mn-ea"/>
                <a:cs typeface="+mn-cs"/>
              </a:rPr>
              <a:t>• Leave a computer or electronic device off if it is already turned off.</a:t>
            </a:r>
          </a:p>
          <a:p>
            <a:r>
              <a:rPr lang="en-US" sz="1200" kern="1200" dirty="0">
                <a:solidFill>
                  <a:schemeClr val="tx1"/>
                </a:solidFill>
                <a:effectLst/>
                <a:latin typeface="+mn-lt"/>
                <a:ea typeface="+mn-ea"/>
                <a:cs typeface="+mn-cs"/>
              </a:rPr>
              <a:t>If a computer is on or the state cannot be determined, the investigator should follow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steps described in section 3.4.3</a:t>
            </a:r>
            <a:r>
              <a:rPr lang="en-US" sz="1200" kern="1200" baseline="0" dirty="0">
                <a:solidFill>
                  <a:schemeClr val="tx1"/>
                </a:solidFill>
                <a:effectLst/>
                <a:latin typeface="+mn-lt"/>
                <a:ea typeface="+mn-ea"/>
                <a:cs typeface="+mn-cs"/>
              </a:rPr>
              <a:t> of the guide;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Protect volatile data physically and electronically by following the steps described in section 3.5;</a:t>
            </a:r>
          </a:p>
          <a:p>
            <a:r>
              <a:rPr lang="en-US" sz="1200" kern="1200" dirty="0">
                <a:solidFill>
                  <a:schemeClr val="tx1"/>
                </a:solidFill>
                <a:effectLst/>
                <a:latin typeface="+mn-lt"/>
                <a:ea typeface="+mn-ea"/>
                <a:cs typeface="+mn-cs"/>
              </a:rPr>
              <a:t>• Identify and document related electronic components that will not be collected;</a:t>
            </a:r>
          </a:p>
          <a:p>
            <a:r>
              <a:rPr lang="en-US" sz="1200" kern="1200" dirty="0">
                <a:solidFill>
                  <a:schemeClr val="tx1"/>
                </a:solidFill>
                <a:effectLst/>
                <a:latin typeface="+mn-lt"/>
                <a:ea typeface="+mn-ea"/>
                <a:cs typeface="+mn-cs"/>
              </a:rPr>
              <a:t>• Identify telephone and network lines attached to devices, document and label them;</a:t>
            </a:r>
          </a:p>
          <a:p>
            <a:r>
              <a:rPr lang="en-GB" sz="1200" kern="1200" dirty="0">
                <a:solidFill>
                  <a:schemeClr val="tx1"/>
                </a:solidFill>
                <a:effectLst/>
                <a:latin typeface="+mn-lt"/>
                <a:ea typeface="+mn-ea"/>
                <a:cs typeface="+mn-cs"/>
              </a:rPr>
              <a:t>Decide if any other evidence is required from a device to be seized (e.g. DNA, fingerprints,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drugs, accelerants);</a:t>
            </a:r>
          </a:p>
          <a:p>
            <a:r>
              <a:rPr lang="en-GB" sz="1200" kern="1200" dirty="0">
                <a:solidFill>
                  <a:schemeClr val="tx1"/>
                </a:solidFill>
                <a:effectLst/>
                <a:latin typeface="+mn-lt"/>
                <a:ea typeface="+mn-ea"/>
                <a:cs typeface="+mn-cs"/>
              </a:rPr>
              <a:t>- If so, follow the general handling procedures for that evidence type laid out in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relevant handbook;</a:t>
            </a:r>
          </a:p>
          <a:p>
            <a:r>
              <a:rPr lang="en-GB" sz="1200" kern="1200" dirty="0">
                <a:solidFill>
                  <a:schemeClr val="tx1"/>
                </a:solidFill>
                <a:effectLst/>
                <a:latin typeface="+mn-lt"/>
                <a:ea typeface="+mn-ea"/>
                <a:cs typeface="+mn-cs"/>
              </a:rPr>
              <a:t>- Postpone destructive techniques until after electronic evidence recovery is done;</a:t>
            </a:r>
          </a:p>
          <a:p>
            <a:r>
              <a:rPr lang="en-GB" sz="1200" kern="1200" dirty="0">
                <a:solidFill>
                  <a:schemeClr val="tx1"/>
                </a:solidFill>
                <a:effectLst/>
                <a:latin typeface="+mn-lt"/>
                <a:ea typeface="+mn-ea"/>
                <a:cs typeface="+mn-cs"/>
              </a:rPr>
              <a:t>  § Collect latent prints after e-evidence recovery is complete (since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keyboards, computer mouse, diskettes, CDs, or other components may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latent fingerprints or other physical evidence that should be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preserved);</a:t>
            </a:r>
          </a:p>
          <a:p>
            <a:r>
              <a:rPr lang="en-GB" sz="1200" kern="1200" dirty="0">
                <a:solidFill>
                  <a:schemeClr val="tx1"/>
                </a:solidFill>
                <a:effectLst/>
                <a:latin typeface="+mn-lt"/>
                <a:ea typeface="+mn-ea"/>
                <a:cs typeface="+mn-cs"/>
              </a:rPr>
              <a:t>  § Do not use aluminium powder to collect fingerprints from the scene as this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damage equipment and data.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Decide if any other evidence is required from a device to be seized (e.g. DNA, fingerprints,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drugs, accelerants);</a:t>
            </a:r>
          </a:p>
          <a:p>
            <a:r>
              <a:rPr lang="en-GB" sz="1200" kern="1200" dirty="0">
                <a:solidFill>
                  <a:schemeClr val="tx1"/>
                </a:solidFill>
                <a:effectLst/>
                <a:latin typeface="+mn-lt"/>
                <a:ea typeface="+mn-ea"/>
                <a:cs typeface="+mn-cs"/>
              </a:rPr>
              <a:t>- If so, follow the general handling procedures for that evidence type laid out in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relevant handbook;</a:t>
            </a:r>
          </a:p>
          <a:p>
            <a:r>
              <a:rPr lang="en-GB" sz="1200" kern="1200" dirty="0">
                <a:solidFill>
                  <a:schemeClr val="tx1"/>
                </a:solidFill>
                <a:effectLst/>
                <a:latin typeface="+mn-lt"/>
                <a:ea typeface="+mn-ea"/>
                <a:cs typeface="+mn-cs"/>
              </a:rPr>
              <a:t>- Postpone destructive techniques until after electronic evidence recovery is done;</a:t>
            </a:r>
          </a:p>
          <a:p>
            <a:r>
              <a:rPr lang="en-GB" sz="1200" kern="1200" dirty="0">
                <a:solidFill>
                  <a:schemeClr val="tx1"/>
                </a:solidFill>
                <a:effectLst/>
                <a:latin typeface="+mn-lt"/>
                <a:ea typeface="+mn-ea"/>
                <a:cs typeface="+mn-cs"/>
              </a:rPr>
              <a:t>  § Collect latent prints after e-evidence recovery is complete (since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keyboards, computer mouse, diskettes, CDs, or other components may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latent fingerprints or other physical evidence that should be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preserved);</a:t>
            </a:r>
          </a:p>
          <a:p>
            <a:r>
              <a:rPr lang="en-GB" sz="1200" kern="1200" dirty="0">
                <a:solidFill>
                  <a:schemeClr val="tx1"/>
                </a:solidFill>
                <a:effectLst/>
                <a:latin typeface="+mn-lt"/>
                <a:ea typeface="+mn-ea"/>
                <a:cs typeface="+mn-cs"/>
              </a:rPr>
              <a:t>  § Do not use aluminium powder to collect fingerprints from the scene as this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damage equipment and data.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a:latin typeface="Calibri" charset="0"/>
              </a:rPr>
              <a:t>Documenting the scene is an ongoing process throughout the entire Seizure procedure. It is of crucial importance to document accurately the location and condition of computers, storage media and other electronic and conventional devices. This section gives only a summary of the information to be documented. </a:t>
            </a:r>
            <a:endParaRPr lang="el-GR" dirty="0">
              <a:latin typeface="Calibri" charset="0"/>
            </a:endParaRPr>
          </a:p>
          <a:p>
            <a:pPr marL="0" lvl="0" indent="0">
              <a:buFont typeface="Arial" charset="0"/>
              <a:buNone/>
            </a:pPr>
            <a:r>
              <a:rPr lang="en-US" sz="1200" dirty="0">
                <a:latin typeface="Calibri" charset="0"/>
              </a:rPr>
              <a:t>Physical Scene</a:t>
            </a:r>
          </a:p>
          <a:p>
            <a:pPr marL="0" lvl="0" indent="0">
              <a:buFont typeface="Arial" charset="0"/>
              <a:buNone/>
            </a:pPr>
            <a:r>
              <a:rPr lang="en-US" sz="1200" dirty="0">
                <a:latin typeface="Calibri" charset="0"/>
              </a:rPr>
              <a:t>Electronic Evidence</a:t>
            </a:r>
          </a:p>
          <a:p>
            <a:pPr marL="0" lvl="0" indent="0">
              <a:buFont typeface="Arial" charset="0"/>
              <a:buNone/>
            </a:pPr>
            <a:r>
              <a:rPr lang="en-US" sz="1200" dirty="0">
                <a:latin typeface="Calibri" charset="0"/>
              </a:rPr>
              <a:t>Persons</a:t>
            </a:r>
          </a:p>
          <a:p>
            <a:pPr marL="0" lvl="0" indent="0">
              <a:buFont typeface="Arial" charset="0"/>
              <a:buNone/>
            </a:pPr>
            <a:endParaRPr lang="en-US" sz="1200" dirty="0">
              <a:latin typeface="Calibri" charset="0"/>
            </a:endParaRPr>
          </a:p>
          <a:p>
            <a:pPr lvl="0" algn="just">
              <a:buFont typeface="Arial" charset="0"/>
              <a:buNone/>
              <a:defRPr/>
            </a:pPr>
            <a:r>
              <a:rPr lang="en-GB" dirty="0">
                <a:ea typeface="+mn-ea"/>
              </a:rPr>
              <a:t>Details of all relevant equipment found</a:t>
            </a:r>
            <a:endParaRPr lang="el-GR" dirty="0">
              <a:ea typeface="+mn-ea"/>
            </a:endParaRPr>
          </a:p>
          <a:p>
            <a:pPr lvl="0" algn="just">
              <a:buFont typeface="Arial" charset="0"/>
              <a:buNone/>
              <a:defRPr/>
            </a:pPr>
            <a:r>
              <a:rPr lang="en-GB" dirty="0">
                <a:ea typeface="+mn-ea"/>
              </a:rPr>
              <a:t>Condition and location of each computer system containing or presenting electronic evidence, including power status of the computer</a:t>
            </a:r>
            <a:endParaRPr lang="el-GR" dirty="0">
              <a:ea typeface="+mn-ea"/>
            </a:endParaRPr>
          </a:p>
          <a:p>
            <a:pPr lvl="0" algn="just">
              <a:buFont typeface="Arial" charset="0"/>
              <a:buNone/>
              <a:defRPr/>
            </a:pPr>
            <a:r>
              <a:rPr lang="en-GB" dirty="0">
                <a:ea typeface="+mn-ea"/>
              </a:rPr>
              <a:t>Document all connections (cable or wireless) to and from the computer system or other devices</a:t>
            </a:r>
            <a:endParaRPr lang="el-GR" dirty="0">
              <a:ea typeface="+mn-ea"/>
            </a:endParaRPr>
          </a:p>
          <a:p>
            <a:pPr lvl="0" algn="just">
              <a:buFont typeface="Arial" charset="0"/>
              <a:buNone/>
              <a:defRPr/>
            </a:pPr>
            <a:r>
              <a:rPr lang="en-GB" dirty="0">
                <a:ea typeface="+mn-ea"/>
              </a:rPr>
              <a:t>Label all ports and cables to allow for exact reassembly at a later time</a:t>
            </a:r>
          </a:p>
          <a:p>
            <a:pPr lvl="0" algn="just">
              <a:buFont typeface="Arial" charset="0"/>
              <a:buNone/>
              <a:defRPr/>
            </a:pPr>
            <a:r>
              <a:rPr lang="en-GB" dirty="0">
                <a:ea typeface="+mn-ea"/>
              </a:rPr>
              <a:t>Label unused connection ports as "unused." Identify laptop computer docking stations in an effort to identify other storage media.</a:t>
            </a:r>
            <a:endParaRPr lang="el-GR" dirty="0">
              <a:ea typeface="+mn-ea"/>
            </a:endParaRPr>
          </a:p>
          <a:p>
            <a:pPr marL="0" lvl="0" indent="0">
              <a:buFont typeface="Arial" charset="0"/>
              <a:buNone/>
            </a:pPr>
            <a:endParaRPr lang="en-US" sz="1200" dirty="0">
              <a:latin typeface="Calibri" charset="0"/>
            </a:endParaRPr>
          </a:p>
          <a:p>
            <a:pPr lvl="0" algn="just">
              <a:buFont typeface="Arial" charset="0"/>
              <a:buNone/>
            </a:pPr>
            <a:r>
              <a:rPr lang="en-GB" dirty="0">
                <a:latin typeface="Calibri" charset="0"/>
              </a:rPr>
              <a:t>Document the details of the monitor at the time of intervention.</a:t>
            </a:r>
            <a:endParaRPr lang="el-GR" dirty="0">
              <a:latin typeface="Calibri" charset="0"/>
            </a:endParaRPr>
          </a:p>
          <a:p>
            <a:pPr lvl="0" algn="just">
              <a:buFont typeface="Arial" charset="0"/>
              <a:buNone/>
            </a:pPr>
            <a:r>
              <a:rPr lang="en-GB" dirty="0">
                <a:latin typeface="Calibri" charset="0"/>
              </a:rPr>
              <a:t>Photograph the front of the computer as well as the monitor screen and other components</a:t>
            </a:r>
            <a:endParaRPr lang="el-GR" dirty="0">
              <a:latin typeface="Calibri" charset="0"/>
            </a:endParaRPr>
          </a:p>
          <a:p>
            <a:pPr lvl="0" algn="just">
              <a:buFont typeface="Arial" charset="0"/>
              <a:buNone/>
            </a:pPr>
            <a:r>
              <a:rPr lang="en-GB" dirty="0">
                <a:latin typeface="Calibri" charset="0"/>
              </a:rPr>
              <a:t>Make written notes of what appears on the monitor screen</a:t>
            </a:r>
            <a:endParaRPr lang="el-GR" dirty="0">
              <a:latin typeface="Calibri" charset="0"/>
            </a:endParaRPr>
          </a:p>
          <a:p>
            <a:pPr lvl="0" algn="just">
              <a:buFont typeface="Arial" charset="0"/>
              <a:buNone/>
            </a:pPr>
            <a:r>
              <a:rPr lang="en-GB" dirty="0">
                <a:latin typeface="Calibri" charset="0"/>
              </a:rPr>
              <a:t>Video active programs or create more extensive documentation of monitor screen activity.</a:t>
            </a:r>
            <a:endParaRPr lang="el-GR" dirty="0">
              <a:latin typeface="Calibri" charset="0"/>
            </a:endParaRPr>
          </a:p>
          <a:p>
            <a:pPr lvl="0" algn="just">
              <a:buFont typeface="Arial" charset="0"/>
              <a:buNone/>
            </a:pPr>
            <a:r>
              <a:rPr lang="en-GB" dirty="0">
                <a:latin typeface="Calibri" charset="0"/>
              </a:rPr>
              <a:t>Document relevant electronic components that will not be collected</a:t>
            </a:r>
            <a:endParaRPr lang="el-GR"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en-GB" sz="1200" dirty="0">
                <a:ea typeface="+mn-ea"/>
              </a:rPr>
              <a:t>Purpose of the device/system </a:t>
            </a:r>
            <a:endParaRPr lang="el-GR" sz="1200" dirty="0">
              <a:ea typeface="+mn-ea"/>
            </a:endParaRPr>
          </a:p>
          <a:p>
            <a:pPr marL="57150" lvl="0" indent="0" algn="just">
              <a:buFont typeface="Arial" charset="0"/>
              <a:buNone/>
              <a:defRPr/>
            </a:pPr>
            <a:r>
              <a:rPr lang="en-GB" sz="1200" dirty="0">
                <a:ea typeface="+mn-ea"/>
              </a:rPr>
              <a:t>Owners and/or users of devices/systems found at the scene, as well as passwords, user names, and Internet Service Provider</a:t>
            </a:r>
            <a:endParaRPr lang="el-GR" sz="1200" dirty="0">
              <a:ea typeface="+mn-ea"/>
            </a:endParaRPr>
          </a:p>
          <a:p>
            <a:pPr marL="57150" lvl="0" indent="0" algn="just">
              <a:buFont typeface="Arial" charset="0"/>
              <a:buNone/>
              <a:defRPr/>
            </a:pPr>
            <a:r>
              <a:rPr lang="en-GB" sz="1200" dirty="0">
                <a:ea typeface="+mn-ea"/>
              </a:rPr>
              <a:t>Any passwords required to access the system, software, or data. </a:t>
            </a:r>
            <a:endParaRPr lang="el-GR" sz="1200" dirty="0">
              <a:ea typeface="+mn-ea"/>
            </a:endParaRPr>
          </a:p>
          <a:p>
            <a:pPr marL="57150" lvl="0" indent="0" algn="just">
              <a:buFont typeface="Arial" charset="0"/>
              <a:buNone/>
              <a:defRPr/>
            </a:pPr>
            <a:r>
              <a:rPr lang="en-GB" sz="1200" dirty="0">
                <a:ea typeface="+mn-ea"/>
              </a:rPr>
              <a:t>Any unique security schemes or destructive devices</a:t>
            </a:r>
          </a:p>
          <a:p>
            <a:pPr marL="57150" lvl="0" indent="0" algn="just">
              <a:buFont typeface="Arial" charset="0"/>
              <a:buNone/>
              <a:defRPr/>
            </a:pPr>
            <a:r>
              <a:rPr lang="en-GB" sz="1200" dirty="0">
                <a:ea typeface="+mn-ea"/>
              </a:rPr>
              <a:t>Facebook, or other online social networking Web site account information.</a:t>
            </a:r>
            <a:endParaRPr lang="el-GR" sz="1200" dirty="0">
              <a:ea typeface="+mn-ea"/>
            </a:endParaRPr>
          </a:p>
          <a:p>
            <a:pPr marL="57150" lvl="0" indent="0" algn="just">
              <a:buFont typeface="Arial" charset="0"/>
              <a:buNone/>
              <a:defRPr/>
            </a:pPr>
            <a:r>
              <a:rPr lang="en-GB" sz="1200" dirty="0">
                <a:ea typeface="+mn-ea"/>
              </a:rPr>
              <a:t>Any offsite data storage</a:t>
            </a:r>
            <a:endParaRPr lang="el-GR" sz="1200" dirty="0">
              <a:ea typeface="+mn-ea"/>
            </a:endParaRPr>
          </a:p>
          <a:p>
            <a:pPr marL="57150" lvl="0" indent="0" algn="just">
              <a:buFont typeface="Arial" charset="0"/>
              <a:buNone/>
              <a:defRPr/>
            </a:pPr>
            <a:r>
              <a:rPr lang="en-GB" sz="1200" dirty="0">
                <a:ea typeface="+mn-ea"/>
              </a:rPr>
              <a:t>Any documentation explaining the hardware or software installed on the system</a:t>
            </a:r>
          </a:p>
          <a:p>
            <a:pPr marL="57150" lvl="0" indent="0" algn="just">
              <a:buFont typeface="Arial" charset="0"/>
              <a:buNone/>
              <a:defRPr/>
            </a:pPr>
            <a:r>
              <a:rPr lang="en-US" sz="1200" dirty="0">
                <a:ea typeface="+mn-ea"/>
              </a:rPr>
              <a:t>Any other relevant information</a:t>
            </a:r>
            <a:endParaRPr lang="el-GR" sz="1200" dirty="0">
              <a:ea typeface="+mn-ea"/>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slides are simply visual examples of what may be found. The trainer may wish to set up the slides in a manner that the descriptors are hidden, to allow the delegates to be asked to identify sources of potential evidence from the pictures.</a:t>
            </a:r>
            <a:endParaRPr lang="en-US" dirty="0"/>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en-GB" sz="1200" dirty="0">
                <a:ea typeface="+mn-ea"/>
              </a:rPr>
              <a:t>Purpose of the device/system </a:t>
            </a:r>
            <a:endParaRPr lang="el-GR" sz="1200" dirty="0">
              <a:ea typeface="+mn-ea"/>
            </a:endParaRPr>
          </a:p>
          <a:p>
            <a:pPr marL="57150" lvl="0" indent="0" algn="just">
              <a:buFont typeface="Arial" charset="0"/>
              <a:buNone/>
              <a:defRPr/>
            </a:pPr>
            <a:r>
              <a:rPr lang="en-GB" sz="1200" dirty="0">
                <a:ea typeface="+mn-ea"/>
              </a:rPr>
              <a:t>Owners and/or users of devices/systems found at the scene, as well as passwords, user names, and Internet Service Provider</a:t>
            </a:r>
            <a:endParaRPr lang="el-GR" sz="1200" dirty="0">
              <a:ea typeface="+mn-ea"/>
            </a:endParaRPr>
          </a:p>
          <a:p>
            <a:pPr marL="57150" lvl="0" indent="0" algn="just">
              <a:buFont typeface="Arial" charset="0"/>
              <a:buNone/>
              <a:defRPr/>
            </a:pPr>
            <a:r>
              <a:rPr lang="en-GB" sz="1200" dirty="0">
                <a:ea typeface="+mn-ea"/>
              </a:rPr>
              <a:t>Any passwords required to access the system, software, or data. </a:t>
            </a:r>
            <a:endParaRPr lang="el-GR" sz="1200" dirty="0">
              <a:ea typeface="+mn-ea"/>
            </a:endParaRPr>
          </a:p>
          <a:p>
            <a:pPr marL="57150" lvl="0" indent="0" algn="just">
              <a:buFont typeface="Arial" charset="0"/>
              <a:buNone/>
              <a:defRPr/>
            </a:pPr>
            <a:r>
              <a:rPr lang="en-GB" sz="1200" dirty="0">
                <a:ea typeface="+mn-ea"/>
              </a:rPr>
              <a:t>Any unique security schemes or destructive devices</a:t>
            </a:r>
          </a:p>
          <a:p>
            <a:pPr marL="57150" lvl="0" indent="0" algn="just">
              <a:buFont typeface="Arial" charset="0"/>
              <a:buNone/>
              <a:defRPr/>
            </a:pPr>
            <a:r>
              <a:rPr lang="en-GB" sz="1200" dirty="0">
                <a:ea typeface="+mn-ea"/>
              </a:rPr>
              <a:t>Facebook, or other online social networking Web site account information.</a:t>
            </a:r>
            <a:endParaRPr lang="el-GR" sz="1200" dirty="0">
              <a:ea typeface="+mn-ea"/>
            </a:endParaRPr>
          </a:p>
          <a:p>
            <a:pPr marL="57150" lvl="0" indent="0" algn="just">
              <a:buFont typeface="Arial" charset="0"/>
              <a:buNone/>
              <a:defRPr/>
            </a:pPr>
            <a:r>
              <a:rPr lang="en-GB" sz="1200" dirty="0">
                <a:ea typeface="+mn-ea"/>
              </a:rPr>
              <a:t>Any offsite data storage</a:t>
            </a:r>
            <a:endParaRPr lang="el-GR" sz="1200" dirty="0">
              <a:ea typeface="+mn-ea"/>
            </a:endParaRPr>
          </a:p>
          <a:p>
            <a:pPr marL="57150" lvl="0" indent="0" algn="just">
              <a:buFont typeface="Arial" charset="0"/>
              <a:buNone/>
              <a:defRPr/>
            </a:pPr>
            <a:r>
              <a:rPr lang="en-GB" sz="1200" dirty="0">
                <a:ea typeface="+mn-ea"/>
              </a:rPr>
              <a:t>Any documentation explaining the hardware or software installed on the system</a:t>
            </a:r>
          </a:p>
          <a:p>
            <a:pPr marL="57150" lvl="0" indent="0" algn="just">
              <a:buFont typeface="Arial" charset="0"/>
              <a:buNone/>
              <a:defRPr/>
            </a:pPr>
            <a:r>
              <a:rPr lang="en-US" sz="1200" dirty="0">
                <a:ea typeface="+mn-ea"/>
              </a:rPr>
              <a:t>Any other relevant information</a:t>
            </a:r>
            <a:endParaRPr lang="el-GR" sz="1200" dirty="0">
              <a:ea typeface="+mn-ea"/>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you have determined whether the computer is on or off, you will need to undertake one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a:t>
            </a:r>
          </a:p>
          <a:p>
            <a:r>
              <a:rPr lang="en-US" sz="1200" kern="1200" dirty="0">
                <a:solidFill>
                  <a:schemeClr val="tx1"/>
                </a:solidFill>
                <a:effectLst/>
                <a:latin typeface="+mn-lt"/>
                <a:ea typeface="+mn-ea"/>
                <a:cs typeface="+mn-cs"/>
              </a:rPr>
              <a:t>Situation A: You have determined that system is switched off; do not switch it on!</a:t>
            </a:r>
          </a:p>
          <a:p>
            <a:r>
              <a:rPr lang="en-US" sz="1200" kern="1200" dirty="0">
                <a:solidFill>
                  <a:schemeClr val="tx1"/>
                </a:solidFill>
                <a:effectLst/>
                <a:latin typeface="+mn-lt"/>
                <a:ea typeface="+mn-ea"/>
                <a:cs typeface="+mn-cs"/>
              </a:rPr>
              <a:t>• Remove the power supply cable from the target equipment (do not switch it off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wall socket) and record the time of doing so.</a:t>
            </a:r>
          </a:p>
          <a:p>
            <a:r>
              <a:rPr lang="en-US" sz="1200" kern="1200" dirty="0">
                <a:solidFill>
                  <a:schemeClr val="tx1"/>
                </a:solidFill>
                <a:effectLst/>
                <a:latin typeface="+mn-lt"/>
                <a:ea typeface="+mn-ea"/>
                <a:cs typeface="+mn-cs"/>
              </a:rPr>
              <a:t>• If dealing with a portable device, also remove the battery pack. Remove any additional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battery packs, if applicable (some portable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devices have a second battery in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multipurpose bay instead of a floppy drive or CD drive).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computer system is off, leave it off because the startup process will modify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data and potentially destroy the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Situation B: You have determined that the system is switched on; do not switch it off!</a:t>
            </a:r>
          </a:p>
          <a:p>
            <a:r>
              <a:rPr lang="en-US" sz="1200" kern="1200" dirty="0">
                <a:solidFill>
                  <a:schemeClr val="tx1"/>
                </a:solidFill>
                <a:effectLst/>
                <a:latin typeface="+mn-lt"/>
                <a:ea typeface="+mn-ea"/>
                <a:cs typeface="+mn-cs"/>
              </a:rPr>
              <a:t>• Try to contact a specialist:</a:t>
            </a:r>
          </a:p>
          <a:p>
            <a:r>
              <a:rPr lang="en-US" sz="1200" kern="1200" dirty="0">
                <a:solidFill>
                  <a:schemeClr val="tx1"/>
                </a:solidFill>
                <a:effectLst/>
                <a:latin typeface="+mn-lt"/>
                <a:ea typeface="+mn-ea"/>
                <a:cs typeface="+mn-cs"/>
              </a:rPr>
              <a:t>- If a specialist is available, follow their advice;</a:t>
            </a:r>
          </a:p>
          <a:p>
            <a:r>
              <a:rPr lang="en-US" sz="1200" kern="1200" dirty="0">
                <a:solidFill>
                  <a:schemeClr val="tx1"/>
                </a:solidFill>
                <a:effectLst/>
                <a:latin typeface="+mn-lt"/>
                <a:ea typeface="+mn-ea"/>
                <a:cs typeface="+mn-cs"/>
              </a:rPr>
              <a:t>- If no specialist is available, continue with the next instruction.</a:t>
            </a:r>
          </a:p>
          <a:p>
            <a:r>
              <a:rPr lang="en-US" sz="1200" kern="1200" dirty="0">
                <a:solidFill>
                  <a:schemeClr val="tx1"/>
                </a:solidFill>
                <a:effectLst/>
                <a:latin typeface="+mn-lt"/>
                <a:ea typeface="+mn-ea"/>
                <a:cs typeface="+mn-cs"/>
              </a:rPr>
              <a:t>• Do not touch the keyboard or other input devices.</a:t>
            </a:r>
          </a:p>
          <a:p>
            <a:r>
              <a:rPr lang="en-US" sz="1200" kern="1200" dirty="0">
                <a:solidFill>
                  <a:schemeClr val="tx1"/>
                </a:solidFill>
                <a:effectLst/>
                <a:latin typeface="+mn-lt"/>
                <a:ea typeface="+mn-ea"/>
                <a:cs typeface="+mn-cs"/>
              </a:rPr>
              <a:t>• Proceed with steps described in 3.5.</a:t>
            </a:r>
          </a:p>
          <a:p>
            <a:r>
              <a:rPr lang="en-US" sz="1200" kern="1200" dirty="0">
                <a:solidFill>
                  <a:schemeClr val="tx1"/>
                </a:solidFill>
                <a:effectLst/>
                <a:latin typeface="+mn-lt"/>
                <a:ea typeface="+mn-ea"/>
                <a:cs typeface="+mn-cs"/>
              </a:rPr>
              <a:t>Remember: Removing the power supply cable from the computer system will affect all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currently running programs and all data currently stored in the RAM of the computer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(including relevant data, such as passwords) will be lost. This would include 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connection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the Internet, printing, or encryption.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When a system is turned on, it is crucial to have the suspect secured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away from fuse boxes, power switches as well as mobile communication devices. There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been cases where running systems with full-disk encryption have been powered-off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during the search just because the suspect was able to reach the fuse box or to send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signal to a remotely controllable power adapter.</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Situation C: You cannot determine whether the system is switched on or off.</a:t>
            </a:r>
          </a:p>
          <a:p>
            <a:r>
              <a:rPr lang="en-US" sz="1200" kern="1200" dirty="0">
                <a:solidFill>
                  <a:schemeClr val="tx1"/>
                </a:solidFill>
                <a:effectLst/>
                <a:latin typeface="+mn-lt"/>
                <a:ea typeface="+mn-ea"/>
                <a:cs typeface="+mn-cs"/>
              </a:rPr>
              <a:t>• Assume that it is switched off. Do not press the power switch.</a:t>
            </a:r>
          </a:p>
          <a:p>
            <a:r>
              <a:rPr lang="en-US" sz="1200" kern="1200" dirty="0">
                <a:solidFill>
                  <a:schemeClr val="tx1"/>
                </a:solidFill>
                <a:effectLst/>
                <a:latin typeface="+mn-lt"/>
                <a:ea typeface="+mn-ea"/>
                <a:cs typeface="+mn-cs"/>
              </a:rPr>
              <a:t>• Remove the power supply cable from the target equipment (do not switch it off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wall socket) and record the time of doing so.</a:t>
            </a:r>
          </a:p>
          <a:p>
            <a:r>
              <a:rPr lang="en-US" sz="1200" kern="1200" dirty="0">
                <a:solidFill>
                  <a:schemeClr val="tx1"/>
                </a:solidFill>
                <a:effectLst/>
                <a:latin typeface="+mn-lt"/>
                <a:ea typeface="+mn-ea"/>
                <a:cs typeface="+mn-cs"/>
              </a:rPr>
              <a:t>• If dealing with a portable device, also remove the battery pack. Remove any additional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battery packs if applicable (some portable devices have a second battery in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multipurpose bay instead of a floppy drive or CD drive).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US" dirty="0"/>
              <a:t>If you encounter a computer network, contact a forensic computer </a:t>
            </a:r>
            <a:r>
              <a:rPr lang="en-US" b="1" dirty="0"/>
              <a:t>specialist</a:t>
            </a:r>
            <a:r>
              <a:rPr lang="en-US" dirty="0"/>
              <a:t> in your agency or an external specialist recommended by your agency for assistance.</a:t>
            </a:r>
            <a:r>
              <a:rPr lang="de-DE" dirty="0"/>
              <a:t> </a:t>
            </a:r>
          </a:p>
          <a:p>
            <a:pPr>
              <a:lnSpc>
                <a:spcPct val="150000"/>
              </a:lnSpc>
              <a:spcBef>
                <a:spcPts val="0"/>
              </a:spcBef>
            </a:pPr>
            <a:endParaRPr lang="de-DE" dirty="0"/>
          </a:p>
          <a:p>
            <a:r>
              <a:rPr lang="en-US" dirty="0"/>
              <a:t>Indications for networks:</a:t>
            </a:r>
            <a:endParaRPr lang="de-DE" dirty="0"/>
          </a:p>
          <a:p>
            <a:pPr lvl="1"/>
            <a:r>
              <a:rPr lang="en-US" dirty="0"/>
              <a:t>multiple computer systems</a:t>
            </a:r>
            <a:endParaRPr lang="de-DE" dirty="0"/>
          </a:p>
          <a:p>
            <a:pPr lvl="1"/>
            <a:r>
              <a:rPr lang="en-US" dirty="0"/>
              <a:t>network components (router, hubs, switches, </a:t>
            </a:r>
            <a:r>
              <a:rPr lang="en-US" dirty="0" err="1"/>
              <a:t>etc</a:t>
            </a:r>
            <a:r>
              <a:rPr lang="en-US" dirty="0"/>
              <a:t>)</a:t>
            </a:r>
          </a:p>
          <a:p>
            <a:pPr lvl="1"/>
            <a:r>
              <a:rPr lang="en-US" dirty="0"/>
              <a:t>network interface cards </a:t>
            </a:r>
          </a:p>
          <a:p>
            <a:pPr lvl="1"/>
            <a:r>
              <a:rPr lang="en-US" dirty="0"/>
              <a:t>network cables</a:t>
            </a:r>
          </a:p>
          <a:p>
            <a:pPr lvl="1"/>
            <a:r>
              <a:rPr lang="en-US" dirty="0"/>
              <a:t>antennas of </a:t>
            </a:r>
            <a:r>
              <a:rPr lang="en-US" dirty="0" err="1"/>
              <a:t>wifi</a:t>
            </a:r>
            <a:r>
              <a:rPr lang="en-US" dirty="0"/>
              <a:t> devices</a:t>
            </a:r>
            <a:endParaRPr lang="de-DE" dirty="0"/>
          </a:p>
          <a:p>
            <a:pPr lvl="1"/>
            <a:r>
              <a:rPr lang="de-DE" dirty="0"/>
              <a:t>s</a:t>
            </a:r>
            <a:r>
              <a:rPr lang="en-US" dirty="0" err="1"/>
              <a:t>ervers</a:t>
            </a:r>
            <a:endParaRPr lang="en-US" dirty="0"/>
          </a:p>
          <a:p>
            <a:pPr lvl="1"/>
            <a:endParaRPr lang="de-DE" dirty="0"/>
          </a:p>
          <a:p>
            <a:r>
              <a:rPr lang="de-DE" dirty="0"/>
              <a:t>Label all cables and devices and document the connection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 Next slide description</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telephone is a handset that is found either:</a:t>
            </a:r>
          </a:p>
          <a:p>
            <a:r>
              <a:rPr lang="en-US" sz="1200" kern="1200" dirty="0">
                <a:solidFill>
                  <a:schemeClr val="tx1"/>
                </a:solidFill>
                <a:effectLst/>
                <a:latin typeface="+mn-lt"/>
                <a:ea typeface="+mn-ea"/>
                <a:cs typeface="+mn-cs"/>
              </a:rPr>
              <a:t>• On its own (as with mobile phones);</a:t>
            </a:r>
          </a:p>
          <a:p>
            <a:r>
              <a:rPr lang="en-US" sz="1200" kern="1200" dirty="0">
                <a:solidFill>
                  <a:schemeClr val="tx1"/>
                </a:solidFill>
                <a:effectLst/>
                <a:latin typeface="+mn-lt"/>
                <a:ea typeface="+mn-ea"/>
                <a:cs typeface="+mn-cs"/>
              </a:rPr>
              <a:t>• With a remote base station (cordless), or</a:t>
            </a:r>
          </a:p>
          <a:p>
            <a:r>
              <a:rPr lang="en-US" sz="1200" kern="1200" dirty="0">
                <a:solidFill>
                  <a:schemeClr val="tx1"/>
                </a:solidFill>
                <a:effectLst/>
                <a:latin typeface="+mn-lt"/>
                <a:ea typeface="+mn-ea"/>
                <a:cs typeface="+mn-cs"/>
              </a:rPr>
              <a:t>• Connected directly to the landline system.</a:t>
            </a:r>
          </a:p>
          <a:p>
            <a:r>
              <a:rPr lang="en-US" sz="1200" kern="1200" dirty="0">
                <a:solidFill>
                  <a:schemeClr val="tx1"/>
                </a:solidFill>
                <a:effectLst/>
                <a:latin typeface="+mn-lt"/>
                <a:ea typeface="+mn-ea"/>
                <a:cs typeface="+mn-cs"/>
              </a:rPr>
              <a:t>A mobile phone may have some additional functionality (for instance the ability to take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photographs). Modern mobile phones often have an operating system (such as the iOS, Android,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Windows Phone) that allows the user to carry out tasks that are typically associated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traditional computer systems including receiving and sending e-mails, surfing the Internet,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chatting, playing games, etc. Mobile phones with such expanded functionality are called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smartphones.</a:t>
            </a:r>
          </a:p>
          <a:p>
            <a:r>
              <a:rPr lang="en-US" sz="1200" kern="1200" dirty="0">
                <a:solidFill>
                  <a:schemeClr val="tx1"/>
                </a:solidFill>
                <a:effectLst/>
                <a:latin typeface="+mn-lt"/>
                <a:ea typeface="+mn-ea"/>
                <a:cs typeface="+mn-cs"/>
              </a:rPr>
              <a:t>A telephone may draw power from an internal battery, electrical plug-in, or directly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telephone system. Two-way communication is established from one handset to another by using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land lines, radio transmission, cellular systems, or a combination of systems. Many telephones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store names, phone numbers, and caller identification information. Many mobile telephones can</a:t>
            </a:r>
          </a:p>
          <a:p>
            <a:r>
              <a:rPr lang="en-US" sz="1200" kern="1200" dirty="0">
                <a:solidFill>
                  <a:schemeClr val="tx1"/>
                </a:solidFill>
                <a:effectLst/>
                <a:latin typeface="+mn-lt"/>
                <a:ea typeface="+mn-ea"/>
                <a:cs typeface="+mn-cs"/>
              </a:rPr>
              <a:t>also store names, addresses, calendar information, details about incoming calls, receive e-mail,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send texts, act as a voice recorder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may be used to access the Internet (so they contain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 access data). Access to many mobile phones will require PINs, passwords or other access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codes,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Tablet devices are very similar to smartphones, but have a larger screen. They come with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own operating systems based on the mobile phone versions of the operating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smartphones they offer a near endless variety of functionality and allow the user to install his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her own applications (apps).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Please refer to the information above for the general Seizure, packaging, transport and storage</a:t>
            </a:r>
          </a:p>
          <a:p>
            <a:r>
              <a:rPr lang="en-US" sz="1200" kern="1200" dirty="0">
                <a:solidFill>
                  <a:schemeClr val="tx1"/>
                </a:solidFill>
                <a:effectLst/>
                <a:latin typeface="+mn-lt"/>
                <a:ea typeface="+mn-ea"/>
                <a:cs typeface="+mn-cs"/>
              </a:rPr>
              <a:t>instructions. Also see section 3.4. of the COE guide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trainer should ensure that they provide sufficient information about the use and</a:t>
            </a:r>
            <a:r>
              <a:rPr lang="en-US" sz="1200" kern="1200" baseline="0" dirty="0">
                <a:solidFill>
                  <a:schemeClr val="tx1"/>
                </a:solidFill>
                <a:effectLst/>
                <a:latin typeface="+mn-lt"/>
                <a:ea typeface="+mn-ea"/>
                <a:cs typeface="+mn-cs"/>
              </a:rPr>
              <a:t> purpose of faraday bags.  The audience may or may not be familiar with the use of these, so it is important for the trainer to establish the knowledge level of the audience.  If available the trainer may wish to bring along a faraday bag to demonstrate their purpose.  It is also possible to demonstrate, using silver foil, how signals may be blocked.  This is a useful way of explaining the potential for evidence to be lost or changed.  Reports in the UK revealed that in one period of time, several mobile devices were accessed remotely.  In one case a police officer remotely wiped evidence from a device that was in police custody.  See the below links for further information.</a:t>
            </a:r>
          </a:p>
          <a:p>
            <a:r>
              <a:rPr lang="en-US" sz="1200" kern="1200" baseline="0" dirty="0">
                <a:solidFill>
                  <a:schemeClr val="tx1"/>
                </a:solidFill>
                <a:effectLst/>
                <a:latin typeface="+mn-lt"/>
                <a:ea typeface="+mn-ea"/>
                <a:cs typeface="+mn-cs"/>
              </a:rPr>
              <a:t>http://www.bbc.co.uk/news/technology-29464889 </a:t>
            </a:r>
          </a:p>
          <a:p>
            <a:r>
              <a:rPr lang="en-US" sz="1200" kern="1200" baseline="0" dirty="0">
                <a:solidFill>
                  <a:schemeClr val="tx1"/>
                </a:solidFill>
                <a:effectLst/>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Live data forensics is a technical process only to be undertaken by qualified individuals who have the correct tools and equipment.</a:t>
            </a:r>
          </a:p>
          <a:p>
            <a:pPr marL="0" indent="0" algn="just">
              <a:lnSpc>
                <a:spcPts val="3860"/>
              </a:lnSpc>
              <a:spcAft>
                <a:spcPts val="1200"/>
              </a:spcAft>
              <a:buFont typeface="Arial" charset="0"/>
              <a:buNone/>
            </a:pPr>
            <a:r>
              <a:rPr lang="en-US" sz="1200" dirty="0"/>
              <a:t>It is covered in minor detail in this course in order that judges and prosecutors are aware of its existence and the effect of its use on evidence</a:t>
            </a:r>
          </a:p>
          <a:p>
            <a:pPr marL="0" indent="0" algn="just">
              <a:lnSpc>
                <a:spcPts val="3860"/>
              </a:lnSpc>
              <a:spcAft>
                <a:spcPts val="1200"/>
              </a:spcAft>
              <a:buFont typeface="Arial" charset="0"/>
              <a:buNone/>
            </a:pPr>
            <a:endParaRPr lang="en-US" sz="1200" dirty="0"/>
          </a:p>
          <a:p>
            <a:pPr marL="0" indent="0" algn="just">
              <a:buNone/>
            </a:pPr>
            <a:r>
              <a:rPr lang="en-US" dirty="0"/>
              <a:t>Live Data Forensics deals with situations where it is necessary to capture </a:t>
            </a:r>
            <a:r>
              <a:rPr lang="en-US" b="1" dirty="0"/>
              <a:t>volatile data </a:t>
            </a:r>
            <a:r>
              <a:rPr lang="en-US" dirty="0"/>
              <a:t>from devices before they are turned off or disconnected from networks or power supplies. </a:t>
            </a:r>
          </a:p>
          <a:p>
            <a:pPr marL="0" indent="0" algn="just">
              <a:buNone/>
            </a:pPr>
            <a:endParaRPr lang="en-US" dirty="0"/>
          </a:p>
          <a:p>
            <a:pPr marL="0" indent="0" algn="just">
              <a:buNone/>
            </a:pPr>
            <a:r>
              <a:rPr lang="en-US" dirty="0"/>
              <a:t>It requires a higher level of specialism than the procedure in the search and Seizure of dead boxes because the possibility of altering or even overwriting evidence is very high.</a:t>
            </a:r>
            <a:endParaRPr lang="de-DE"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dirty="0"/>
              <a:t>Volatile Data are data that are digitally stored in a way that the probability is very high for their contents to get deleted, overwritten or altered in a short amount of time by human or automated interaction</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Again the purpose of this slide is not to enter into a session which would take more than one slide to explain – but to give a taster to judges &amp; prosecutors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main take away point form this is that it can be done – but should not be done by anyone untrained. Interaction with the device will mean changes against Principle 1</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first is reasonable self explanatory</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second deals with more difficult areas – including those where legal systems will differ</a:t>
            </a:r>
          </a:p>
          <a:p>
            <a:pPr marL="0" indent="0" algn="just">
              <a:lnSpc>
                <a:spcPts val="3860"/>
              </a:lnSpc>
              <a:spcAft>
                <a:spcPts val="1200"/>
              </a:spcAft>
              <a:buFont typeface="Arial" charset="0"/>
              <a:buNone/>
            </a:pPr>
            <a:r>
              <a:rPr lang="en-US" sz="1200" dirty="0"/>
              <a:t>Mounted encrypted devices may need explained – where encryption is opened (decrypted) to allow it to be read &amp; it is encountered. Closing it down would re-encrypt it and it would become inaccessible. Therefore dealing with it whilst open is the preference</a:t>
            </a:r>
          </a:p>
          <a:p>
            <a:pPr marL="0" indent="0" algn="just">
              <a:lnSpc>
                <a:spcPts val="3860"/>
              </a:lnSpc>
              <a:spcAft>
                <a:spcPts val="1200"/>
              </a:spcAft>
              <a:buFont typeface="Arial" charset="0"/>
              <a:buNone/>
            </a:pPr>
            <a:r>
              <a:rPr lang="en-US" sz="1200" dirty="0"/>
              <a:t>Remote storage is more difficult – as the data exists in another place or possibly another jurisdiction – but it is accessible from the device at that time. Therefore capturing it is a potential – very much depending on what the legal status is of that data</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trainer should not get into a discussion on legal matters – only potentials of being able to do it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en-US" sz="1200" dirty="0"/>
              <a:t>Live data forensics should not be done by anyone! It requires someone who has been trained to a level where they are competent &amp; confident to work with live data. They also require a set of validated tools which they know how to use to extract the information needed – and to record what they do.</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Those tools could be software they take into the crime scene or a laptop to extract data from a router. They will also need wiped media to capture the information to.</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Where no one is available to do this with training &amp; equipment, the option remains to do nothing but pull the plug form the device and kill it – therefore losing potential evidence but protecting what there already is </a:t>
            </a:r>
            <a:r>
              <a:rPr lang="en-US" sz="1200"/>
              <a:t>from compromise.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60</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should have a number of items which are technology based – and hand them around the training room.</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They should interact with delegates to ask them [a] what they think it is and [b] could it contain electronic evidence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Throughout the presentation the trainer can keep referring to the devices when talking about data &amp; evidence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Forensics is not new – we have had many disciplines which fall into forensic sciences</a:t>
            </a:r>
          </a:p>
          <a:p>
            <a:pPr marL="0" indent="0" algn="just">
              <a:lnSpc>
                <a:spcPts val="3860"/>
              </a:lnSpc>
              <a:spcAft>
                <a:spcPts val="1200"/>
              </a:spcAft>
              <a:buFont typeface="Arial" charset="0"/>
              <a:buNone/>
            </a:pPr>
            <a:r>
              <a:rPr lang="en-US" sz="1200" dirty="0"/>
              <a:t>Forensics = </a:t>
            </a:r>
            <a:r>
              <a:rPr lang="en-US" b="0" i="0" dirty="0">
                <a:solidFill>
                  <a:srgbClr val="222222"/>
                </a:solidFill>
                <a:effectLst/>
                <a:latin typeface="arial" panose="020B0604020202020204" pitchFamily="34" charset="0"/>
              </a:rPr>
              <a:t>scientific tests or techniques used in connection with the detection of crime</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en-US" sz="1200" b="0" i="0" dirty="0">
                <a:solidFill>
                  <a:srgbClr val="222222"/>
                </a:solidFill>
                <a:effectLst/>
                <a:latin typeface="arial" panose="020B0604020202020204" pitchFamily="34" charset="0"/>
              </a:rPr>
              <a:t>Digital forensics is one of the newest of these – only coming to main stream in the early to mid 1990s. There were computers before that – but few people were using them for evidence.</a:t>
            </a:r>
          </a:p>
          <a:p>
            <a:pPr marL="0" indent="0" algn="just">
              <a:lnSpc>
                <a:spcPts val="3860"/>
              </a:lnSpc>
              <a:spcAft>
                <a:spcPts val="1200"/>
              </a:spcAft>
              <a:buFont typeface="Arial" charset="0"/>
              <a:buNone/>
            </a:pPr>
            <a:r>
              <a:rPr lang="en-US" sz="1200" b="0" i="0" dirty="0">
                <a:solidFill>
                  <a:srgbClr val="222222"/>
                </a:solidFill>
                <a:effectLst/>
                <a:latin typeface="arial" panose="020B0604020202020204" pitchFamily="34" charset="0"/>
              </a:rPr>
              <a:t>When digital forensics began, like all the other forensic sciences before, they had to be established and rules &amp; standards came into being – so they would provide acceptable evidence that courts </a:t>
            </a:r>
            <a:r>
              <a:rPr lang="en-US" sz="1200" b="0" i="0">
                <a:solidFill>
                  <a:srgbClr val="222222"/>
                </a:solidFill>
                <a:effectLst/>
                <a:latin typeface="arial" panose="020B0604020202020204" pitchFamily="34" charset="0"/>
              </a:rPr>
              <a:t>would accept</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In the real world you have your crime scene</a:t>
            </a:r>
            <a:r>
              <a:rPr lang="en-GB" baseline="0" noProof="0" dirty="0"/>
              <a:t> that needs to be secured – although I am not to sure what the colleague in this picture did ;)</a:t>
            </a:r>
          </a:p>
          <a:p>
            <a:endParaRPr lang="en-GB" baseline="0" noProof="0" dirty="0"/>
          </a:p>
          <a:p>
            <a:r>
              <a:rPr lang="en-GB" noProof="0" dirty="0"/>
              <a:t>In the world of Digital Forensics</a:t>
            </a:r>
            <a:r>
              <a:rPr lang="en-GB" baseline="0" noProof="0" dirty="0"/>
              <a:t> you can have that same crime scene as well. So the investigators need to secure that scene the same way than they would in traditional forensics. But in our Digital Forensics world we can also have a second crime scene [click]. A computer system could have been used to commit a crime. This makes it a valuable evidence for our case. But even if the computer itself was not used to commit the crime it could still hold important information about the crime, the preparation phase of the crime, documentary account spreadsheets, chat relations between the victim and the suspect or other circumstances that have to do with the crime</a:t>
            </a:r>
          </a:p>
          <a:p>
            <a:endParaRPr lang="en-GB" sz="1200" baseline="0" noProof="0" dirty="0"/>
          </a:p>
          <a:p>
            <a:r>
              <a:rPr lang="en-GB" noProof="0" dirty="0"/>
              <a:t>Always wear your gloves</a:t>
            </a:r>
            <a:r>
              <a:rPr lang="en-GB" baseline="0" noProof="0" dirty="0"/>
              <a:t> when securing a crime scene – this old principle in traditional forensics is also true of Digital Forensics. The same way that you would not want your own fingerprints and DNA on the weapon that was used for a crime you would not want to leave you own traces on a digital piece of evidence such as a hard disk drive</a:t>
            </a:r>
          </a:p>
          <a:p>
            <a:endParaRPr lang="en-GB" sz="1200"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baseline="0" noProof="0" dirty="0"/>
              <a:t>That‘s when write-blockers come into play. There are different types of write-blockers. Some of them are just small pieces of software that try to deactivate write access to a disk (software write-blockers). And some of them are actual hardware devices that physically disable the signal that is responsible for sending write commands to a hard disk (hardware write-blockers). On this picture you can see a hardware write-blocker from the company Tableau. There are others from companies like </a:t>
            </a:r>
            <a:r>
              <a:rPr lang="en-GB" baseline="0" noProof="0" dirty="0" err="1"/>
              <a:t>Wiebetech</a:t>
            </a:r>
            <a:r>
              <a:rPr lang="en-GB" baseline="0" noProof="0" dirty="0"/>
              <a:t> or </a:t>
            </a:r>
            <a:r>
              <a:rPr lang="en-GB" baseline="0" noProof="0" dirty="0" err="1"/>
              <a:t>MyKey</a:t>
            </a:r>
            <a:r>
              <a:rPr lang="en-GB" baseline="0" noProof="0" dirty="0"/>
              <a:t> Technologies. They all have in common that there are some ports to connect a source hard drive (the exhibit) and some other ports to connect the write-blocker to the forensic machine of the examiner. </a:t>
            </a:r>
            <a:endParaRPr lang="en-GB" noProof="0" dirty="0"/>
          </a:p>
          <a:p>
            <a:endParaRPr lang="en-GB" sz="1200" baseline="0" noProof="0" dirty="0"/>
          </a:p>
          <a:p>
            <a:r>
              <a:rPr lang="en-GB" noProof="0" dirty="0"/>
              <a:t>In traditional forensics the</a:t>
            </a:r>
            <a:r>
              <a:rPr lang="en-GB" baseline="0" noProof="0" dirty="0"/>
              <a:t> crime scene investigators can find and secure footprints, fibres, DNA and other traces as evidence that may lead to the suspect. Very similar traces can be found on digital sources as well: websites, the suspect has visited, documents he created, pictures he opened or even traces of an attacker that breached into a system. Like DNA in tradition forensics, some digital traces are also not obvious to see and need special techniques to extract the evidential content from them. [click] Fragments of files in unallocated areas on discs are an example for that. Sometimes forensic examiners have to delve deep into disk structures, filesystems, slack spaces and proprietary data structures to find the evidence you need for your trial.</a:t>
            </a:r>
            <a:endParaRPr lang="en-GB" sz="1200" baseline="0" noProof="0" dirty="0"/>
          </a:p>
          <a:p>
            <a:endParaRPr lang="en-GB" sz="1200" baseline="0" noProof="0" dirty="0"/>
          </a:p>
          <a:p>
            <a:r>
              <a:rPr lang="de-DE" dirty="0"/>
              <a:t>Here</a:t>
            </a:r>
            <a:r>
              <a:rPr lang="de-DE" baseline="0" dirty="0"/>
              <a:t> is another example of similarities between traditional forensic sciences and Digital Forensics. When the investigators find fingerprints on the tool that was used in a crime they scan their database to find the exact same fingerprint. If they are successful in their search they can definitely say that the fingerprint on the tool belongs to a specific person in their database. In digital forensics there is a similar way to compare and find certain file and to prove that the file that was search for and the file that had been found match exactly. Maybe some of you have heard about such methods. Does anyone have any idea?...</a:t>
            </a:r>
          </a:p>
          <a:p>
            <a:endParaRPr lang="de-DE" baseline="0" dirty="0"/>
          </a:p>
          <a:p>
            <a:r>
              <a:rPr lang="de-DE" baseline="0" dirty="0"/>
              <a:t>Maybe now? Hashing is the term I was searching for. In a hash analysis the forensic examiner calculates hash sums of a file or a disk. MD5, SHA-1, SHA-256, etc are just some of the more common example for cryptographic hash algorythms. Once this hash value, which basically is a long string of numbers and letters, has been calculated it is unique to the contents of this file. No other file will have the same hash value except it same the exact same contents. That is why examiners can use hash values to search for notable files and to verify if the contents of a forensic copy of a hard drive are the same than the ones of the original hard drive.</a:t>
            </a:r>
          </a:p>
          <a:p>
            <a:endParaRPr lang="de-DE" baseline="0" dirty="0"/>
          </a:p>
          <a:p>
            <a:r>
              <a:rPr lang="de-DE" baseline="0" dirty="0"/>
              <a:t>In terms of probability: How likely do you think it is that two people have the same fingerprint? … </a:t>
            </a:r>
            <a:r>
              <a:rPr lang="de-DE" sz="1200" b="1" i="0" u="none" strike="noStrike" kern="1200" baseline="0" dirty="0">
                <a:solidFill>
                  <a:schemeClr val="tx1"/>
                </a:solidFill>
                <a:latin typeface="+mn-lt"/>
                <a:ea typeface="+mn-ea"/>
                <a:cs typeface="+mn-cs"/>
              </a:rPr>
              <a:t>1 to 64 Billion</a:t>
            </a:r>
            <a:r>
              <a:rPr lang="de-DE" sz="1200" b="0" i="0" u="none" strike="noStrike" kern="1200" baseline="0" dirty="0">
                <a:solidFill>
                  <a:schemeClr val="tx1"/>
                </a:solidFill>
                <a:latin typeface="+mn-lt"/>
                <a:ea typeface="+mn-ea"/>
                <a:cs typeface="+mn-cs"/>
              </a:rPr>
              <a:t>! </a:t>
            </a:r>
            <a:r>
              <a:rPr lang="de-DE" dirty="0"/>
              <a:t>[click]</a:t>
            </a:r>
            <a:r>
              <a:rPr lang="de-DE" sz="1200" b="0" i="0" u="none" strike="noStrike" kern="1200" baseline="0" dirty="0">
                <a:solidFill>
                  <a:schemeClr val="tx1"/>
                </a:solidFill>
                <a:latin typeface="+mn-lt"/>
                <a:ea typeface="+mn-ea"/>
                <a:cs typeface="+mn-cs"/>
              </a:rPr>
              <a:t> And how likely would you say it is to win the highest class at the lottery Euromillions? … </a:t>
            </a:r>
            <a:r>
              <a:rPr lang="de-DE" sz="1200" b="1" i="0" u="none" strike="noStrike" kern="1200" baseline="0" dirty="0">
                <a:solidFill>
                  <a:schemeClr val="tx1"/>
                </a:solidFill>
                <a:latin typeface="+mn-lt"/>
                <a:ea typeface="+mn-ea"/>
                <a:cs typeface="+mn-cs"/>
              </a:rPr>
              <a:t>1 to 116 million!  </a:t>
            </a:r>
            <a:r>
              <a:rPr lang="de-DE" sz="1200" b="0" i="0" u="none" strike="noStrike" kern="1200" baseline="0" dirty="0">
                <a:solidFill>
                  <a:schemeClr val="tx1"/>
                </a:solidFill>
                <a:latin typeface="+mn-lt"/>
                <a:ea typeface="+mn-ea"/>
                <a:cs typeface="+mn-cs"/>
              </a:rPr>
              <a:t>Now that you know these high numbers, how high do you think is the probability for two files having the same hash value? …  Using </a:t>
            </a:r>
            <a:r>
              <a:rPr lang="de-DE" baseline="0" dirty="0"/>
              <a:t>the MD5 algorythm the probability of two files having the same value is </a:t>
            </a:r>
            <a:r>
              <a:rPr lang="de-DE" dirty="0"/>
              <a:t>[click] </a:t>
            </a:r>
            <a:r>
              <a:rPr lang="de-DE" sz="1200" b="1" i="0" u="none" strike="noStrike" kern="1200" baseline="0" dirty="0">
                <a:solidFill>
                  <a:schemeClr val="tx1"/>
                </a:solidFill>
                <a:latin typeface="+mn-lt"/>
                <a:ea typeface="+mn-ea"/>
                <a:cs typeface="+mn-cs"/>
              </a:rPr>
              <a:t>1 to over 340 Billion Billion Billion Billion </a:t>
            </a:r>
            <a:r>
              <a:rPr lang="de-DE" sz="1200" b="0" i="0" u="none" strike="noStrike" kern="1200" baseline="0" dirty="0">
                <a:solidFill>
                  <a:schemeClr val="tx1"/>
                </a:solidFill>
                <a:latin typeface="+mn-lt"/>
                <a:ea typeface="+mn-ea"/>
                <a:cs typeface="+mn-cs"/>
              </a:rPr>
              <a:t>(2 with the power of 128), while the probability with SHA-1 is over </a:t>
            </a:r>
            <a:r>
              <a:rPr lang="de-DE" sz="1200" b="1" i="0" u="none" strike="noStrike" kern="1200" baseline="0" dirty="0">
                <a:solidFill>
                  <a:schemeClr val="tx1"/>
                </a:solidFill>
                <a:latin typeface="+mn-lt"/>
                <a:ea typeface="+mn-ea"/>
                <a:cs typeface="+mn-cs"/>
              </a:rPr>
              <a:t>one thousand Billion Billion Billion Billion Billion </a:t>
            </a:r>
            <a:r>
              <a:rPr lang="de-DE" sz="1200" b="0" i="0" u="none" strike="noStrike" kern="1200" baseline="0" dirty="0">
                <a:solidFill>
                  <a:schemeClr val="tx1"/>
                </a:solidFill>
                <a:latin typeface="+mn-lt"/>
                <a:ea typeface="+mn-ea"/>
                <a:cs typeface="+mn-cs"/>
              </a:rPr>
              <a:t>(2 with the power of 160). However – just for you to have it heard – researchers managed to produce hash collisions under lab conditions.</a:t>
            </a:r>
          </a:p>
          <a:p>
            <a:endParaRPr lang="en-GB" sz="1200" baseline="0" noProof="0" dirty="0"/>
          </a:p>
          <a:p>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2784220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three main categories</a:t>
            </a:r>
            <a:r>
              <a:rPr lang="en-GB" baseline="0" noProof="0" dirty="0"/>
              <a:t> of Digital Forensics. </a:t>
            </a:r>
          </a:p>
          <a:p>
            <a:endParaRPr lang="en-GB" baseline="0" noProof="0" dirty="0"/>
          </a:p>
          <a:p>
            <a:r>
              <a:rPr lang="en-GB" baseline="0" noProof="0" dirty="0"/>
              <a:t>Computer Forensics is the oldest of the categories. It affects personal computers, servers and storage media. There are four subcategories of Computer Forensics. They are</a:t>
            </a:r>
          </a:p>
          <a:p>
            <a:pPr marL="171450" indent="-171450">
              <a:buFontTx/>
              <a:buChar char="-"/>
            </a:pPr>
            <a:r>
              <a:rPr lang="en-GB" baseline="0" noProof="0" dirty="0"/>
              <a:t>Post Mortem Forensics, which is all about how to acquire, process, analyse and report data stored on computer systems that are not turned on. This is the most traditional category of forensic.</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noProof="0" dirty="0"/>
              <a:t>Live Forensics is all about how to acquire, process, analyse and report data stored on computer systems that are turned on. Compared to Post Mortem Forensics it is a rather young subcategory but is becoming more and more important as a lot a data nowadays is stored </a:t>
            </a:r>
            <a:r>
              <a:rPr lang="en-GB" baseline="0" noProof="0" dirty="0" err="1"/>
              <a:t>temporarIly</a:t>
            </a:r>
            <a:r>
              <a:rPr lang="en-GB" baseline="0" noProof="0" dirty="0"/>
              <a:t>, remotely or encrypted.</a:t>
            </a:r>
            <a:endParaRPr lang="en-GB" noProof="0" dirty="0"/>
          </a:p>
          <a:p>
            <a:pPr marL="171450" indent="-171450">
              <a:buFontTx/>
              <a:buChar char="-"/>
            </a:pPr>
            <a:r>
              <a:rPr lang="en-GB" noProof="0" dirty="0"/>
              <a:t>Application</a:t>
            </a:r>
            <a:r>
              <a:rPr lang="en-GB" baseline="0" noProof="0" dirty="0"/>
              <a:t> forensics is the subcategory that focuses on analysing traces and artefacts left be thousands of different applications.</a:t>
            </a:r>
          </a:p>
          <a:p>
            <a:pPr marL="171450" indent="-171450">
              <a:buFontTx/>
              <a:buChar char="-"/>
            </a:pPr>
            <a:r>
              <a:rPr lang="en-GB" baseline="0" noProof="0" dirty="0"/>
              <a:t>The last category is the forensics pertaining other hardware devices, such as digital video recorders, routers, game consoles, skimming devices and many more. A lot of these devices have their own </a:t>
            </a:r>
            <a:r>
              <a:rPr lang="en-GB" baseline="0" noProof="0" dirty="0" err="1"/>
              <a:t>propriotary</a:t>
            </a:r>
            <a:r>
              <a:rPr lang="en-GB" baseline="0" noProof="0" dirty="0"/>
              <a:t> file systems and operation systems.</a:t>
            </a:r>
          </a:p>
          <a:p>
            <a:pPr marL="0" indent="0">
              <a:buFontTx/>
              <a:buNone/>
            </a:pPr>
            <a:endParaRPr lang="en-GB" baseline="0" noProof="0" dirty="0"/>
          </a:p>
          <a:p>
            <a:pPr marL="0" indent="0">
              <a:buFontTx/>
              <a:buNone/>
            </a:pPr>
            <a:r>
              <a:rPr lang="en-GB" baseline="0" noProof="0" dirty="0"/>
              <a:t>The first three categories have subcategories for the different operation systems, like Windows, Linux, Mac OS X</a:t>
            </a:r>
          </a:p>
          <a:p>
            <a:pPr marL="0" indent="0">
              <a:buFontTx/>
              <a:buNone/>
            </a:pPr>
            <a:endParaRPr lang="en-GB" baseline="0" noProof="0" dirty="0"/>
          </a:p>
          <a:p>
            <a:pPr marL="0" indent="0">
              <a:buFontTx/>
              <a:buNone/>
            </a:pPr>
            <a:r>
              <a:rPr lang="en-GB" baseline="0" noProof="0" dirty="0"/>
              <a:t>Mobile Forensics is a rather young category but is becoming quite popular, since a lot of data that can be interesting for an investigation can be stored on mobile devices like smartphones and tablet computers. The sub-categories reflect the different operation systems. The most popular at the moment are Google Android and iOS from Mac. </a:t>
            </a:r>
          </a:p>
          <a:p>
            <a:pPr marL="0" indent="0">
              <a:buFontTx/>
              <a:buNone/>
            </a:pPr>
            <a:endParaRPr lang="en-GB" baseline="0" noProof="0" dirty="0"/>
          </a:p>
          <a:p>
            <a:pPr marL="0" indent="0">
              <a:buFontTx/>
              <a:buNone/>
            </a:pPr>
            <a:r>
              <a:rPr lang="en-GB" baseline="0" noProof="0" dirty="0"/>
              <a:t>The category network forensics handles electronic evidence that is transmitted over a network, be it wireless or wired, be it Internet or a local area network. In live network forensics the investigators are facing a situation where they are intercepting a network connection and need to analyse the </a:t>
            </a:r>
            <a:r>
              <a:rPr lang="en-GB" baseline="0" noProof="0" dirty="0" err="1"/>
              <a:t>datastreams</a:t>
            </a:r>
            <a:r>
              <a:rPr lang="en-GB" baseline="0" noProof="0" dirty="0"/>
              <a:t> on-the-fly. While the captured packets forensics deals with analysing files that contain recorded network traffic.</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Note: This slide is animated</a:t>
            </a:r>
          </a:p>
          <a:p>
            <a:endParaRPr lang="en-GB" noProof="0" dirty="0"/>
          </a:p>
          <a:p>
            <a:r>
              <a:rPr lang="en-GB" noProof="0" dirty="0"/>
              <a:t>In a case that involves</a:t>
            </a:r>
            <a:r>
              <a:rPr lang="en-GB" baseline="0" noProof="0" dirty="0"/>
              <a:t> </a:t>
            </a:r>
            <a:r>
              <a:rPr lang="en-GB" noProof="0" dirty="0"/>
              <a:t>Digital Forensics the standard procedure</a:t>
            </a:r>
            <a:r>
              <a:rPr lang="en-GB" baseline="0" noProof="0" dirty="0"/>
              <a:t> </a:t>
            </a:r>
            <a:r>
              <a:rPr lang="en-GB" noProof="0" dirty="0"/>
              <a:t>normally consists of four steps:</a:t>
            </a:r>
          </a:p>
          <a:p>
            <a:endParaRPr lang="en-GB" noProof="0" dirty="0"/>
          </a:p>
          <a:p>
            <a:r>
              <a:rPr lang="en-GB" noProof="0" dirty="0"/>
              <a:t>[click] The Acquisition: Digital evidence needs to be acquired. This can happen by</a:t>
            </a:r>
            <a:r>
              <a:rPr lang="en-GB" baseline="0" noProof="0" dirty="0"/>
              <a:t> collecting volatile data in a s</a:t>
            </a:r>
            <a:r>
              <a:rPr lang="en-GB" noProof="0" dirty="0"/>
              <a:t>earch &amp; Seizure scenario, by acquiring</a:t>
            </a:r>
            <a:r>
              <a:rPr lang="en-GB" baseline="0" noProof="0" dirty="0"/>
              <a:t> a suspect‘s disk from a seized computer or in any other process during a case where the investigator needs to forensically acquire data from other sources. The acquisition step is very crucial as a lot of irreversible errors can be made at this early step. It is important to keep the chain of custody intact, to document all steps and to verify everything that was acquired.</a:t>
            </a:r>
            <a:endParaRPr lang="en-GB" noProof="0" dirty="0"/>
          </a:p>
          <a:p>
            <a:endParaRPr lang="en-GB" noProof="0" dirty="0"/>
          </a:p>
          <a:p>
            <a:r>
              <a:rPr lang="en-GB" noProof="0" dirty="0"/>
              <a:t>[click] The Processing: The</a:t>
            </a:r>
            <a:r>
              <a:rPr lang="en-GB" baseline="0" noProof="0" dirty="0"/>
              <a:t> processing step is important whenever time, effectiveness or large data volumes are an issue. In this step forensic examiners can p</a:t>
            </a:r>
            <a:r>
              <a:rPr lang="en-GB" noProof="0" dirty="0"/>
              <a:t>rioritise certain devices or data, they can apply smart,</a:t>
            </a:r>
            <a:r>
              <a:rPr lang="en-GB" baseline="0" noProof="0" dirty="0"/>
              <a:t> case-specific </a:t>
            </a:r>
            <a:r>
              <a:rPr lang="en-GB" noProof="0" dirty="0"/>
              <a:t>filters (</a:t>
            </a:r>
            <a:r>
              <a:rPr lang="en-GB" baseline="0" noProof="0" dirty="0"/>
              <a:t>Data Mining) or they can just process the image in a way that a normal investigator can do the analysis (e.g. by recovering deleted files, mounting </a:t>
            </a:r>
            <a:r>
              <a:rPr lang="en-GB" baseline="0" noProof="0" dirty="0" err="1"/>
              <a:t>countainers</a:t>
            </a:r>
            <a:r>
              <a:rPr lang="en-GB" baseline="0" noProof="0" dirty="0"/>
              <a:t>, breaking encryption, parsing application data like internet history, chat logs, etc).</a:t>
            </a:r>
            <a:endParaRPr lang="en-GB" noProof="0" dirty="0"/>
          </a:p>
          <a:p>
            <a:endParaRPr lang="en-GB" noProof="0" dirty="0"/>
          </a:p>
          <a:p>
            <a:r>
              <a:rPr lang="en-GB" noProof="0" dirty="0"/>
              <a:t>[click] The Analysis: In the analysis the examiner actually searches for digital evidence on the images. This step can be very time consuming and can require</a:t>
            </a:r>
            <a:r>
              <a:rPr lang="en-GB" baseline="0" noProof="0" dirty="0"/>
              <a:t> a lot of expert knowledge to interpret traces and artefacts.</a:t>
            </a:r>
            <a:endParaRPr lang="en-GB" noProof="0" dirty="0"/>
          </a:p>
          <a:p>
            <a:endParaRPr lang="en-GB" noProof="0" dirty="0"/>
          </a:p>
          <a:p>
            <a:r>
              <a:rPr lang="en-GB" noProof="0" dirty="0"/>
              <a:t>[click] The Presentation: After all the evidence was found in the analysis step</a:t>
            </a:r>
            <a:r>
              <a:rPr lang="en-GB" baseline="0" noProof="0" dirty="0"/>
              <a:t> the examiner needs to create a report for the trial. His job is to illustrate and to translate complicated technical contexts to you as judges and prosecutors in a way that you can easily understand what evidence was found, where it was found, how it was found and how it could have gotten there.</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en-US" sz="1200" dirty="0"/>
              <a:t>This slide describes the acquisition process</a:t>
            </a:r>
          </a:p>
          <a:p>
            <a:pPr marL="0" indent="0" algn="l">
              <a:lnSpc>
                <a:spcPts val="3860"/>
              </a:lnSpc>
              <a:spcAft>
                <a:spcPts val="1200"/>
              </a:spcAft>
              <a:buFont typeface="Arial" charset="0"/>
              <a:buNone/>
            </a:pPr>
            <a:r>
              <a:rPr lang="en-US" sz="1200" dirty="0"/>
              <a:t>Trainer needs to articulate that most forensic acquisition will be done using an imaging tool – creating a bit by bit copy of data. Potential here to do an acquisition of a low capacity USB device to illustrate both imaging &amp; hashing</a:t>
            </a:r>
          </a:p>
          <a:p>
            <a:pPr marL="0" indent="0" algn="l">
              <a:lnSpc>
                <a:spcPts val="3860"/>
              </a:lnSpc>
              <a:spcAft>
                <a:spcPts val="1200"/>
              </a:spcAft>
              <a:buFont typeface="Arial" charset="0"/>
              <a:buNone/>
            </a:pPr>
            <a:r>
              <a:rPr lang="en-US" sz="1200" dirty="0"/>
              <a:t>Explanation of what E01 and DD are – different imaging formats both of which are trusted within digital forensics</a:t>
            </a:r>
          </a:p>
          <a:p>
            <a:pPr marL="0" indent="0" algn="l">
              <a:lnSpc>
                <a:spcPts val="3860"/>
              </a:lnSpc>
              <a:spcAft>
                <a:spcPts val="1200"/>
              </a:spcAft>
              <a:buFont typeface="Arial" charset="0"/>
              <a:buNone/>
            </a:pPr>
            <a:r>
              <a:rPr lang="en-US" sz="1200" dirty="0"/>
              <a:t>Write blocking needs to be explained – placing a hardware device (or software) between the suspect device and the target receiving drive – which means changes cannot be made to the original and respecting Principle 1</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Hashing is a subject that could take an hour to discuss and explain fully – but simple enough to say that imaging tools have to create the image but also verify the content – which can then be verified later as being identical to the original</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Simple analogy is the ‘digital fingerprint’ – but technically correct is the use of the word’s ‘mathematical algorithm’ . </a:t>
            </a:r>
          </a:p>
          <a:p>
            <a:pPr marL="0" indent="0" algn="l">
              <a:lnSpc>
                <a:spcPts val="3860"/>
              </a:lnSpc>
              <a:spcAft>
                <a:spcPts val="1200"/>
              </a:spcAft>
              <a:buFont typeface="Arial" charset="0"/>
              <a:buNone/>
            </a:pPr>
            <a:r>
              <a:rPr lang="en-US" sz="1200" dirty="0"/>
              <a:t>Two algorithms are used generally – MD5 (128bit – 32 hex characters) &amp; SHA1 (160 bit – 40 hex characters).</a:t>
            </a:r>
          </a:p>
          <a:p>
            <a:pPr marL="0" indent="0" algn="l">
              <a:lnSpc>
                <a:spcPts val="3860"/>
              </a:lnSpc>
              <a:spcAft>
                <a:spcPts val="1200"/>
              </a:spcAft>
              <a:buFont typeface="Arial" charset="0"/>
              <a:buNone/>
            </a:pPr>
            <a:r>
              <a:rPr lang="en-US" sz="1200" dirty="0"/>
              <a:t>Trainer may have to explain hex – which again is basic knowledge that there needs to be an awareness of</a:t>
            </a:r>
          </a:p>
          <a:p>
            <a:pPr marL="0" indent="0" algn="l">
              <a:lnSpc>
                <a:spcPts val="3860"/>
              </a:lnSpc>
              <a:spcAft>
                <a:spcPts val="1200"/>
              </a:spcAft>
              <a:buFont typeface="Arial" charset="0"/>
              <a:buNone/>
            </a:pPr>
            <a:r>
              <a:rPr lang="en-US" sz="1200" dirty="0"/>
              <a:t>Hashing used to verify data is acquired correctly – and subsequently not changed.</a:t>
            </a:r>
          </a:p>
          <a:p>
            <a:pPr marL="0" indent="0" algn="l">
              <a:lnSpc>
                <a:spcPts val="3860"/>
              </a:lnSpc>
              <a:spcAft>
                <a:spcPts val="1200"/>
              </a:spcAft>
              <a:buFont typeface="Arial" charset="0"/>
              <a:buNone/>
            </a:pPr>
            <a:r>
              <a:rPr lang="en-US" sz="1200" dirty="0"/>
              <a:t>Also used for file identification – for known files to eliminate them and notable files to find them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Processing can take hours depending on the complexity of the data – and what is requested from it.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Current common forensic suits are Encase, Access Data’s Forensic Toolkit, Nuix, X-Ways Forensics &amp; Magnet Forensics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essence is that the forensic tool takes the raw data that an image is and works out what it looked like in the original device – i.e. which operating system was running, what file system it was using - and then starts to parse out files.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As it deals with data at disk level, it can interpret not only live data but also deleted data – and one processing is completed, the forensic software creates indexes of strings of characters which can then be searched</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Analysis can take days depending on what the case is and what is required</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A common computer system has perhaps 200,000 files – and anything that has extensive internet activity could easily exceed 1 million files – which have to be considered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en-GB" dirty="0"/>
              <a:t>The production of a full report which includes among other issues the steps of the investigation and the methods used to obtain evidence. </a:t>
            </a:r>
          </a:p>
          <a:p>
            <a:pPr lvl="0" algn="just"/>
            <a:endParaRPr lang="en-GB" dirty="0"/>
          </a:p>
          <a:p>
            <a:pPr lvl="0" algn="just"/>
            <a:r>
              <a:rPr lang="en-GB" dirty="0"/>
              <a:t>The forensic experts can be expert witnesses that help the people involved in the court proceedings to understand the processes of how the evidence was created, the procedures used to collect the evidence and the evaluation of the evidence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a:buNone/>
            </a:pPr>
            <a:r>
              <a:rPr lang="en-US" dirty="0"/>
              <a:t>Evidence is 'any species of proof, or probative matter, legally presented at the trial of an issue, by the act of parties and through the medium of witnesses, records, documents, exhibits, concrete objects, etc. for the purpose of inducing belief in the minds of the court or jury as their contention.' Electronic information generally is admissible into evidence in a legal proceeding.</a:t>
            </a:r>
          </a:p>
          <a:p>
            <a:pPr marL="0" indent="12700" algn="just">
              <a:buNone/>
            </a:pPr>
            <a:endParaRPr lang="en-US" dirty="0"/>
          </a:p>
          <a:p>
            <a:pPr marL="0" indent="0" algn="just">
              <a:buFont typeface="Arial"/>
              <a:buNone/>
            </a:pPr>
            <a:r>
              <a:rPr lang="en-US" sz="1200" dirty="0"/>
              <a:t>All legal proceedings rely on the production of evidence in order to take place. </a:t>
            </a:r>
          </a:p>
          <a:p>
            <a:pPr marL="0" indent="0" algn="just">
              <a:buFont typeface="Arial"/>
              <a:buNone/>
            </a:pPr>
            <a:r>
              <a:rPr lang="en-US" sz="1200" dirty="0"/>
              <a:t>Traditionally and historically, that evidence has been in a physical form such as documents, photographs etc. </a:t>
            </a:r>
          </a:p>
          <a:p>
            <a:pPr marL="0" indent="0" algn="just">
              <a:buFont typeface="Arial"/>
              <a:buNone/>
            </a:pPr>
            <a:r>
              <a:rPr lang="en-US" sz="1200" dirty="0"/>
              <a:t>Evidence that is used in judicial proceedings that emanates from electronic devices such as computers and its peripheral devices, computer networks, mobile telephones, digital cameras, other mobile devices including data storage devices as well as from the Internet are all forms of electronic evidence.</a:t>
            </a:r>
            <a:endParaRPr lang="en-GB" sz="1200" dirty="0"/>
          </a:p>
          <a:p>
            <a:pPr marL="0" indent="0" algn="just">
              <a:buFont typeface="Arial" panose="020B0604020202020204" pitchFamily="34" charset="0"/>
              <a:buNone/>
            </a:pPr>
            <a:endParaRPr lang="en-U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7</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two types of digital traces:</a:t>
            </a:r>
          </a:p>
          <a:p>
            <a:endParaRPr lang="en-GB" noProof="0" dirty="0"/>
          </a:p>
          <a:p>
            <a:r>
              <a:rPr lang="en-GB" noProof="0" dirty="0"/>
              <a:t>Avoidable traces: These are traces that are stored by the operation</a:t>
            </a:r>
            <a:r>
              <a:rPr lang="en-GB" baseline="0" noProof="0" dirty="0"/>
              <a:t> system and applications by default but can be configured not to be stored. Take your web browser as an example. You type in the URL of you </a:t>
            </a:r>
            <a:r>
              <a:rPr lang="en-GB" baseline="0" noProof="0" dirty="0" err="1"/>
              <a:t>favorite</a:t>
            </a:r>
            <a:r>
              <a:rPr lang="en-GB" baseline="0" noProof="0" dirty="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a:t>startmenu</a:t>
            </a:r>
            <a:r>
              <a:rPr lang="en-GB" baseline="0" noProof="0" dirty="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Unavoidable traces: In contrast to the avoidable</a:t>
            </a:r>
            <a:r>
              <a:rPr lang="en-GB" baseline="0" noProof="0" dirty="0"/>
              <a:t> traces the unavoidable ones cannot be configured to stop. So the probability to find </a:t>
            </a:r>
            <a:r>
              <a:rPr lang="en-GB" baseline="0" noProof="0" dirty="0" err="1"/>
              <a:t>unintenionally</a:t>
            </a:r>
            <a:r>
              <a:rPr lang="en-GB" baseline="0" noProof="0" dirty="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a:p>
          <a:p>
            <a:endParaRPr lang="en-GB" noProof="0" dirty="0"/>
          </a:p>
          <a:p>
            <a:r>
              <a:rPr lang="en-GB" noProof="0" dirty="0"/>
              <a:t>Let‘s look at how Digital Forensics</a:t>
            </a:r>
            <a:r>
              <a:rPr lang="en-GB" baseline="0" noProof="0" dirty="0"/>
              <a:t> can help you with those traces.</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two types of digital traces:</a:t>
            </a:r>
          </a:p>
          <a:p>
            <a:endParaRPr lang="en-GB" noProof="0" dirty="0"/>
          </a:p>
          <a:p>
            <a:r>
              <a:rPr lang="en-GB" noProof="0" dirty="0"/>
              <a:t>Avoidable traces: These are traces that are stored by the operation</a:t>
            </a:r>
            <a:r>
              <a:rPr lang="en-GB" baseline="0" noProof="0" dirty="0"/>
              <a:t> system and applications by default but can be configured not to be stored. Take your web browser as an example. You type in the URL of you </a:t>
            </a:r>
            <a:r>
              <a:rPr lang="en-GB" baseline="0" noProof="0" dirty="0" err="1"/>
              <a:t>favorite</a:t>
            </a:r>
            <a:r>
              <a:rPr lang="en-GB" baseline="0" noProof="0" dirty="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a:t>startmenu</a:t>
            </a:r>
            <a:r>
              <a:rPr lang="en-GB" baseline="0" noProof="0" dirty="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Unavoidable traces: In contrast to the avoidable</a:t>
            </a:r>
            <a:r>
              <a:rPr lang="en-GB" baseline="0" noProof="0" dirty="0"/>
              <a:t> traces the unavoidable ones cannot be configured to stop. So the probability to find </a:t>
            </a:r>
            <a:r>
              <a:rPr lang="en-GB" baseline="0" noProof="0" dirty="0" err="1"/>
              <a:t>unintenionally</a:t>
            </a:r>
            <a:r>
              <a:rPr lang="en-GB" baseline="0" noProof="0" dirty="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a:p>
          <a:p>
            <a:endParaRPr lang="en-GB" noProof="0" dirty="0"/>
          </a:p>
          <a:p>
            <a:r>
              <a:rPr lang="en-GB" noProof="0" dirty="0"/>
              <a:t>Let‘s look at how Digital Forensics</a:t>
            </a:r>
            <a:r>
              <a:rPr lang="en-GB" baseline="0" noProof="0" dirty="0"/>
              <a:t> can help you with those traces.</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77</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There is no internationally accepted definition of electronic evidence. However, in all countries there are regulations containing precepts which, in some way, refer to </a:t>
            </a:r>
            <a:r>
              <a:rPr lang="en-GB" sz="1200" i="1" kern="1200" dirty="0">
                <a:solidFill>
                  <a:schemeClr val="tx1"/>
                </a:solidFill>
                <a:effectLst/>
                <a:latin typeface="+mn-lt"/>
                <a:ea typeface="+mn-ea"/>
                <a:cs typeface="+mn-cs"/>
              </a:rPr>
              <a:t>electronic evidence. </a:t>
            </a:r>
            <a:endParaRPr lang="en-GB" sz="1200" kern="1200" dirty="0">
              <a:solidFill>
                <a:schemeClr val="tx1"/>
              </a:solidFill>
              <a:effectLst/>
              <a:latin typeface="+mn-lt"/>
              <a:ea typeface="+mn-ea"/>
              <a:cs typeface="+mn-cs"/>
            </a:endParaRPr>
          </a:p>
          <a:p>
            <a:pPr marL="93663" indent="-3175" algn="just">
              <a:buNone/>
            </a:pPr>
            <a:endParaRPr lang="en-US" dirty="0"/>
          </a:p>
          <a:p>
            <a:pPr marL="93663" indent="-3175" algn="just">
              <a:buNone/>
            </a:pPr>
            <a:r>
              <a:rPr lang="en-US" dirty="0"/>
              <a:t>The “definition” in the COE guide is:</a:t>
            </a:r>
          </a:p>
          <a:p>
            <a:pPr marL="0" indent="0" algn="just">
              <a:buNone/>
            </a:pPr>
            <a:r>
              <a:rPr lang="en-US" b="1" i="1" dirty="0"/>
              <a:t>“Any information generated, stored or transmitted in digital form that may later be needed to prove or disprove a fact disputed in legal proceedings”.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Once again it is the responsibility of the trainer to ensure that any national definition that may exist is included in the course for in country training.</a:t>
            </a:r>
          </a:p>
          <a:p>
            <a:endParaRPr lang="en-GB" sz="1200" kern="1200" dirty="0">
              <a:solidFill>
                <a:schemeClr val="tx1"/>
              </a:solidFill>
              <a:latin typeface="+mn-lt"/>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two slides set out in general terms, the requirements</a:t>
            </a:r>
            <a:r>
              <a:rPr lang="en-US" baseline="0" dirty="0"/>
              <a:t> for the production of evidence and explain the differences and challenges of electronic evidence.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10/16/2020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0923566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283354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466815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48210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10/16/2020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15892221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120252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12954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524000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6732475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2482402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00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10/16/2020</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65881726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5" Type="http://schemas.openxmlformats.org/officeDocument/2006/relationships/image" Target="../media/image54.jpeg"/><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6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jpeg"/><Relationship Id="rId2" Type="http://schemas.openxmlformats.org/officeDocument/2006/relationships/notesSlide" Target="../notesSlides/notesSlide61.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jpeg"/><Relationship Id="rId4" Type="http://schemas.openxmlformats.org/officeDocument/2006/relationships/image" Target="../media/image69.png"/><Relationship Id="rId9"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4.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1.jpeg"/></Relationships>
</file>

<file path=ppt/slides/_rels/slide68.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66.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4" Type="http://schemas.openxmlformats.org/officeDocument/2006/relationships/image" Target="../media/image84.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69.xml"/><Relationship Id="rId1" Type="http://schemas.openxmlformats.org/officeDocument/2006/relationships/slideLayout" Target="../slideLayouts/slideLayout46.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46.xml"/><Relationship Id="rId4" Type="http://schemas.openxmlformats.org/officeDocument/2006/relationships/image" Target="../media/image89.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46.xml"/><Relationship Id="rId5" Type="http://schemas.openxmlformats.org/officeDocument/2006/relationships/image" Target="../media/image91.png"/><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46.xml"/><Relationship Id="rId5" Type="http://schemas.openxmlformats.org/officeDocument/2006/relationships/image" Target="../media/image93.png"/><Relationship Id="rId4" Type="http://schemas.openxmlformats.org/officeDocument/2006/relationships/image" Target="../media/image92.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46.xml"/><Relationship Id="rId5" Type="http://schemas.openxmlformats.org/officeDocument/2006/relationships/image" Target="../media/image95.png"/><Relationship Id="rId4" Type="http://schemas.openxmlformats.org/officeDocument/2006/relationships/image" Target="../media/image94.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en-US" altLang="en-US" sz="1900" dirty="0">
                <a:latin typeface="+mn-lt"/>
              </a:rPr>
              <a:t>Introductory Judicial Training Course on Cybercrime and Electronic Evidence</a:t>
            </a:r>
            <a:endParaRPr lang="en-GB" altLang="en-US" sz="1900" i="1" dirty="0">
              <a:latin typeface="+mn-lt"/>
            </a:endParaRPr>
          </a:p>
          <a:p>
            <a:endParaRPr lang="en-GB" dirty="0"/>
          </a:p>
        </p:txBody>
      </p:sp>
      <p:sp>
        <p:nvSpPr>
          <p:cNvPr id="31" name="Text Placeholder 30">
            <a:extLst>
              <a:ext uri="{FF2B5EF4-FFF2-40B4-BE49-F238E27FC236}">
                <a16:creationId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en-GB" altLang="en-US" sz="3000" dirty="0">
                <a:latin typeface="+mn-lt"/>
              </a:rPr>
              <a:t>Session 2.1</a:t>
            </a:r>
          </a:p>
          <a:p>
            <a:pPr>
              <a:spcBef>
                <a:spcPct val="0"/>
              </a:spcBef>
            </a:pPr>
            <a:r>
              <a:rPr lang="en-GB" altLang="en-US" sz="3000" dirty="0">
                <a:latin typeface="+mn-lt"/>
              </a:rPr>
              <a:t>Digital &amp; Electronic Evidence</a:t>
            </a: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en-GB" altLang="en-US" sz="1600" b="0" i="1" dirty="0">
                <a:latin typeface="+mn-lt"/>
              </a:rPr>
              <a:t>Council of Europe</a:t>
            </a:r>
          </a:p>
          <a:p>
            <a:pPr>
              <a:spcBef>
                <a:spcPct val="0"/>
              </a:spcBef>
            </a:pPr>
            <a:endParaRPr lang="en-GB" altLang="en-US" sz="1600" dirty="0">
              <a:solidFill>
                <a:srgbClr val="2F618F"/>
              </a:solidFill>
              <a:latin typeface="+mn-lt"/>
              <a:hlinkClick r:id="rId3"/>
            </a:endParaRPr>
          </a:p>
          <a:p>
            <a:pPr>
              <a:spcBef>
                <a:spcPct val="0"/>
              </a:spcBef>
            </a:pPr>
            <a:r>
              <a:rPr lang="en-GB" altLang="en-US" sz="1600" dirty="0">
                <a:solidFill>
                  <a:srgbClr val="2F618F"/>
                </a:solidFill>
                <a:latin typeface="+mn-lt"/>
              </a:rPr>
              <a:t>email</a:t>
            </a: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id="{4E9FDC2C-93EC-4C8A-9ECF-4C1E10889CE9}"/>
              </a:ext>
            </a:extLst>
          </p:cNvPr>
          <p:cNvSpPr>
            <a:spLocks noGrp="1"/>
          </p:cNvSpPr>
          <p:nvPr>
            <p:ph type="body" sz="quarter" idx="13"/>
          </p:nvPr>
        </p:nvSpPr>
        <p:spPr/>
        <p:txBody>
          <a:bodyPr/>
          <a:lstStyle/>
          <a:p>
            <a:r>
              <a:rPr lang="en-GB" altLang="en-US" sz="1600" b="1" dirty="0">
                <a:latin typeface="+mn-lt"/>
              </a:rPr>
              <a:t>DD Month YYYY</a:t>
            </a: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Differences</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Electronic Evidence</a:t>
            </a:r>
          </a:p>
          <a:p>
            <a:pPr lvl="1"/>
            <a:r>
              <a:rPr lang="en-US" dirty="0"/>
              <a:t>Nature of data and information held in electronic form makes it easier to manipulate than traditional forms </a:t>
            </a:r>
            <a:r>
              <a:rPr lang="en-US"/>
              <a:t>of evidence</a:t>
            </a:r>
            <a:endParaRPr lang="en-US" dirty="0"/>
          </a:p>
          <a:p>
            <a:pPr lvl="1"/>
            <a:r>
              <a:rPr lang="en-US" dirty="0"/>
              <a:t>Creates specific issues for the justice system and requires that the handling of such data is carried out in a manner that ensures the continued integrity of the information may be maintained and proved.</a:t>
            </a:r>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defTabSz="914400" eaLnBrk="0" fontAlgn="base" hangingPunct="0">
              <a:spcBef>
                <a:spcPct val="0"/>
              </a:spcBef>
              <a:spcAft>
                <a:spcPct val="0"/>
              </a:spcAft>
            </a:pPr>
            <a:r>
              <a:rPr lang="en-GB" sz="2400" dirty="0">
                <a:solidFill>
                  <a:prstClr val="white"/>
                </a:solidFill>
                <a:ea typeface="MS PGothic" panose="020B0600070205080204" pitchFamily="34" charset="-128"/>
              </a:rPr>
              <a:t>That is the difficulty with </a:t>
            </a:r>
          </a:p>
          <a:p>
            <a:pPr algn="ctr" defTabSz="914400" eaLnBrk="0" fontAlgn="base" hangingPunct="0">
              <a:spcBef>
                <a:spcPct val="0"/>
              </a:spcBef>
              <a:spcAft>
                <a:spcPct val="0"/>
              </a:spcAft>
            </a:pPr>
            <a:r>
              <a:rPr lang="en-GB" sz="2400" dirty="0">
                <a:solidFill>
                  <a:prstClr val="white"/>
                </a:solidFill>
                <a:ea typeface="MS PGothic" panose="020B0600070205080204" pitchFamily="34" charset="-128"/>
              </a:rPr>
              <a:t>electronic evidence!</a:t>
            </a:r>
          </a:p>
        </p:txBody>
      </p:sp>
    </p:spTree>
    <p:extLst>
      <p:ext uri="{BB962C8B-B14F-4D97-AF65-F5344CB8AC3E}">
        <p14:creationId xmlns:p14="http://schemas.microsoft.com/office/powerpoint/2010/main" val="42649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 &amp; Types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Sources</a:t>
            </a:r>
          </a:p>
          <a:p>
            <a:pPr lvl="1"/>
            <a:r>
              <a:rPr lang="en-US" dirty="0"/>
              <a:t>Any electronic device</a:t>
            </a:r>
          </a:p>
          <a:p>
            <a:pPr marL="57150" indent="0">
              <a:buNone/>
            </a:pPr>
            <a:r>
              <a:rPr lang="en-US" b="1" dirty="0">
                <a:solidFill>
                  <a:srgbClr val="0070C0"/>
                </a:solidFill>
              </a:rPr>
              <a:t>Types</a:t>
            </a:r>
          </a:p>
          <a:p>
            <a:pPr lvl="1"/>
            <a:r>
              <a:rPr lang="en-US" dirty="0"/>
              <a:t>Static data (Dead Box)</a:t>
            </a:r>
          </a:p>
          <a:p>
            <a:pPr lvl="1"/>
            <a:r>
              <a:rPr lang="en-US" dirty="0"/>
              <a:t>Live data (Memory &amp; Servers)</a:t>
            </a:r>
          </a:p>
          <a:p>
            <a:pPr lvl="1"/>
            <a:r>
              <a:rPr lang="en-US" dirty="0"/>
              <a:t>Internet data</a:t>
            </a:r>
          </a:p>
        </p:txBody>
      </p:sp>
    </p:spTree>
    <p:extLst>
      <p:ext uri="{BB962C8B-B14F-4D97-AF65-F5344CB8AC3E}">
        <p14:creationId xmlns:p14="http://schemas.microsoft.com/office/powerpoint/2010/main" val="3810046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Budapest Convention definitions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Computer System</a:t>
            </a:r>
          </a:p>
          <a:p>
            <a:pPr lvl="1"/>
            <a:r>
              <a:rPr lang="en-US" dirty="0"/>
              <a:t>any device or group of interconnected or related devices, one or more of which, pursuant to a program, performs automatic data processing</a:t>
            </a:r>
          </a:p>
          <a:p>
            <a:pPr marL="0" indent="0">
              <a:buNone/>
            </a:pPr>
            <a:r>
              <a:rPr lang="en-US" b="1" dirty="0">
                <a:solidFill>
                  <a:srgbClr val="0070C0"/>
                </a:solidFill>
              </a:rPr>
              <a:t>Computer Data</a:t>
            </a:r>
          </a:p>
          <a:p>
            <a:pPr lvl="1"/>
            <a:r>
              <a:rPr lang="en-US" dirty="0"/>
              <a:t>any representation of facts, information or concepts in a form suitable for processing in a computer system, including a program suitable to cause a computer system to perform a function</a:t>
            </a:r>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just">
              <a:buNone/>
            </a:pPr>
            <a:r>
              <a:rPr lang="en-GB" dirty="0">
                <a:ea typeface="Verdana" panose="020B0604030504040204" pitchFamily="34" charset="0"/>
              </a:rPr>
              <a:t>The devices &amp; items they connected to in a network or system on the previous slide contain:</a:t>
            </a:r>
          </a:p>
          <a:p>
            <a:pPr marL="0" indent="0">
              <a:buNone/>
            </a:pPr>
            <a:r>
              <a:rPr lang="en-GB" b="1" dirty="0">
                <a:solidFill>
                  <a:srgbClr val="0070C0"/>
                </a:solidFill>
              </a:rPr>
              <a:t>User generated data</a:t>
            </a:r>
          </a:p>
          <a:p>
            <a:pPr lvl="1"/>
            <a:r>
              <a:rPr lang="en-US" dirty="0"/>
              <a:t>documents, photos, image files, e-mails and their attachments, databases and financial information</a:t>
            </a:r>
          </a:p>
          <a:p>
            <a:pPr marL="57150" indent="0">
              <a:buNone/>
            </a:pPr>
            <a:r>
              <a:rPr lang="en-US" b="1" dirty="0">
                <a:solidFill>
                  <a:srgbClr val="0070C0"/>
                </a:solidFill>
              </a:rPr>
              <a:t>Device generated data</a:t>
            </a:r>
          </a:p>
          <a:p>
            <a:pPr lvl="1"/>
            <a:r>
              <a:rPr lang="en-US" dirty="0"/>
              <a:t>Internet browsing history, chat logs, event logs and data about other services, computers and networks to which the device has been connected</a:t>
            </a:r>
          </a:p>
          <a:p>
            <a:pPr marL="57150" indent="0" algn="ctr">
              <a:buNone/>
            </a:pPr>
            <a:r>
              <a:rPr lang="en-US" b="1" dirty="0">
                <a:solidFill>
                  <a:srgbClr val="FF0000"/>
                </a:solidFill>
              </a:rPr>
              <a:t>ALL OF WHICH CAN BE PRESENTED AS EVIDENCE</a:t>
            </a:r>
          </a:p>
        </p:txBody>
      </p:sp>
    </p:spTree>
    <p:extLst>
      <p:ext uri="{BB962C8B-B14F-4D97-AF65-F5344CB8AC3E}">
        <p14:creationId xmlns:p14="http://schemas.microsoft.com/office/powerpoint/2010/main" val="289725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Characteristics of data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dirty="0">
                <a:ea typeface="Verdana" panose="020B0604030504040204" pitchFamily="34" charset="0"/>
              </a:rPr>
              <a:t>Electronic evidence/data is unique:</a:t>
            </a:r>
          </a:p>
          <a:p>
            <a:r>
              <a:rPr lang="en-GB" b="1" dirty="0">
                <a:solidFill>
                  <a:srgbClr val="0070C0"/>
                </a:solidFill>
              </a:rPr>
              <a:t>Invisible </a:t>
            </a:r>
            <a:r>
              <a:rPr lang="en-GB" dirty="0"/>
              <a:t>- </a:t>
            </a:r>
            <a:r>
              <a:rPr lang="en-US" dirty="0"/>
              <a:t>to the untrained eye</a:t>
            </a:r>
          </a:p>
          <a:p>
            <a:r>
              <a:rPr lang="en-US" b="1" dirty="0">
                <a:solidFill>
                  <a:srgbClr val="0070C0"/>
                </a:solidFill>
              </a:rPr>
              <a:t>Interpreted </a:t>
            </a:r>
            <a:r>
              <a:rPr lang="en-US" dirty="0"/>
              <a:t>-</a:t>
            </a:r>
            <a:r>
              <a:rPr lang="en-US" b="1" dirty="0">
                <a:solidFill>
                  <a:srgbClr val="0070C0"/>
                </a:solidFill>
              </a:rPr>
              <a:t> </a:t>
            </a:r>
            <a:r>
              <a:rPr lang="en-US" dirty="0"/>
              <a:t>by a specialist</a:t>
            </a:r>
          </a:p>
          <a:p>
            <a:r>
              <a:rPr lang="en-US" b="1" dirty="0">
                <a:solidFill>
                  <a:srgbClr val="0070C0"/>
                </a:solidFill>
              </a:rPr>
              <a:t>Volatile </a:t>
            </a:r>
            <a:r>
              <a:rPr lang="en-US" dirty="0"/>
              <a:t>- can change quickly &amp; easily</a:t>
            </a:r>
          </a:p>
          <a:p>
            <a:r>
              <a:rPr lang="en-US" b="1" dirty="0">
                <a:solidFill>
                  <a:srgbClr val="0070C0"/>
                </a:solidFill>
              </a:rPr>
              <a:t>Altered or destroyed </a:t>
            </a:r>
            <a:r>
              <a:rPr lang="en-US" dirty="0"/>
              <a:t>- in normal use</a:t>
            </a:r>
          </a:p>
          <a:p>
            <a:r>
              <a:rPr lang="en-US" b="1" dirty="0">
                <a:solidFill>
                  <a:srgbClr val="0070C0"/>
                </a:solidFill>
              </a:rPr>
              <a:t>Copied </a:t>
            </a:r>
            <a:r>
              <a:rPr lang="en-US" dirty="0"/>
              <a:t>- many times without limit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Considerations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b="1" dirty="0">
                <a:solidFill>
                  <a:srgbClr val="0070C0"/>
                </a:solidFill>
              </a:rPr>
              <a:t>Handled </a:t>
            </a:r>
            <a:r>
              <a:rPr lang="en-GB" dirty="0"/>
              <a:t>- </a:t>
            </a:r>
            <a:r>
              <a:rPr lang="en-US" dirty="0"/>
              <a:t>by specialists</a:t>
            </a:r>
          </a:p>
          <a:p>
            <a:r>
              <a:rPr lang="en-US" b="1" dirty="0">
                <a:solidFill>
                  <a:srgbClr val="0070C0"/>
                </a:solidFill>
              </a:rPr>
              <a:t>Evolution </a:t>
            </a:r>
            <a:r>
              <a:rPr lang="en-US" dirty="0"/>
              <a:t>-</a:t>
            </a:r>
            <a:r>
              <a:rPr lang="en-US" b="1" dirty="0">
                <a:solidFill>
                  <a:srgbClr val="0070C0"/>
                </a:solidFill>
              </a:rPr>
              <a:t> </a:t>
            </a:r>
            <a:r>
              <a:rPr lang="en-US" dirty="0"/>
              <a:t>sources change quickly</a:t>
            </a:r>
          </a:p>
          <a:p>
            <a:r>
              <a:rPr lang="en-US" b="1" dirty="0">
                <a:solidFill>
                  <a:srgbClr val="0070C0"/>
                </a:solidFill>
              </a:rPr>
              <a:t>Procedures </a:t>
            </a:r>
            <a:r>
              <a:rPr lang="en-US" dirty="0"/>
              <a:t>- proper tools &amp; techniques</a:t>
            </a:r>
          </a:p>
          <a:p>
            <a:r>
              <a:rPr lang="en-US" b="1" dirty="0">
                <a:solidFill>
                  <a:srgbClr val="0070C0"/>
                </a:solidFill>
              </a:rPr>
              <a:t>Admissibility </a:t>
            </a:r>
            <a:r>
              <a:rPr lang="en-US" dirty="0"/>
              <a:t>- follow guidance &amp; principles</a:t>
            </a:r>
          </a:p>
          <a:p>
            <a:r>
              <a:rPr lang="en-US" b="1" dirty="0">
                <a:solidFill>
                  <a:srgbClr val="0070C0"/>
                </a:solidFill>
              </a:rPr>
              <a:t>Authenticity </a:t>
            </a:r>
            <a:r>
              <a:rPr lang="en-US" dirty="0"/>
              <a:t>- must be tied to the incident</a:t>
            </a:r>
          </a:p>
          <a:p>
            <a:r>
              <a:rPr lang="en-US" b="1" dirty="0">
                <a:solidFill>
                  <a:srgbClr val="0070C0"/>
                </a:solidFill>
              </a:rPr>
              <a:t>Completeness</a:t>
            </a:r>
            <a:r>
              <a:rPr lang="en-US" dirty="0"/>
              <a:t> - the whole story &amp; not selective</a:t>
            </a:r>
          </a:p>
          <a:p>
            <a:r>
              <a:rPr lang="en-US" b="1" dirty="0">
                <a:solidFill>
                  <a:srgbClr val="0070C0"/>
                </a:solidFill>
              </a:rPr>
              <a:t>Reliability</a:t>
            </a:r>
            <a:r>
              <a:rPr lang="en-US" dirty="0"/>
              <a:t> - no doubt about it</a:t>
            </a:r>
          </a:p>
          <a:p>
            <a:r>
              <a:rPr lang="en-US" b="1" dirty="0">
                <a:solidFill>
                  <a:srgbClr val="0070C0"/>
                </a:solidFill>
              </a:rPr>
              <a:t>Believability</a:t>
            </a:r>
            <a:r>
              <a:rPr lang="en-US" dirty="0"/>
              <a:t> – be understandable</a:t>
            </a:r>
          </a:p>
          <a:p>
            <a:r>
              <a:rPr lang="en-US" b="1" dirty="0">
                <a:solidFill>
                  <a:srgbClr val="0070C0"/>
                </a:solidFill>
              </a:rPr>
              <a:t>Proportionality</a:t>
            </a:r>
            <a:r>
              <a:rPr lang="en-US" dirty="0"/>
              <a:t> - meet the tests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17</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Council of Europe electronic evidence guide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Preface</a:t>
            </a:r>
          </a:p>
          <a:p>
            <a:r>
              <a:rPr lang="en-GB" dirty="0">
                <a:ea typeface="Verdana" panose="020B0604030504040204" pitchFamily="34" charset="0"/>
              </a:rPr>
              <a:t>Can be applied to ALL cases of electronic evidence</a:t>
            </a:r>
          </a:p>
          <a:p>
            <a:r>
              <a:rPr lang="en-GB" dirty="0">
                <a:ea typeface="Verdana" panose="020B0604030504040204" pitchFamily="34" charset="0"/>
              </a:rPr>
              <a:t>Countries should take their own legal document &amp; measures into account</a:t>
            </a:r>
          </a:p>
          <a:p>
            <a:r>
              <a:rPr lang="en-GB" dirty="0">
                <a:ea typeface="Verdana" panose="020B0604030504040204" pitchFamily="34" charset="0"/>
              </a:rPr>
              <a:t>Countries should add their own expert unit’s contact details</a:t>
            </a:r>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3C051-7F78-4EAF-8CA3-B9689E461A1C}"/>
              </a:ext>
            </a:extLst>
          </p:cNvPr>
          <p:cNvSpPr>
            <a:spLocks noGrp="1"/>
          </p:cNvSpPr>
          <p:nvPr>
            <p:ph idx="1"/>
          </p:nvPr>
        </p:nvSpPr>
        <p:spPr/>
        <p:txBody>
          <a:bodyPr/>
          <a:lstStyle/>
          <a:p>
            <a:pPr marL="514350" indent="-514350">
              <a:lnSpc>
                <a:spcPct val="150000"/>
              </a:lnSpc>
              <a:buFont typeface="+mj-lt"/>
              <a:buAutoNum type="arabicPeriod"/>
            </a:pPr>
            <a:r>
              <a:rPr lang="en-GB" dirty="0">
                <a:ea typeface="Verdana" panose="020B0604030504040204" pitchFamily="34" charset="0"/>
              </a:rPr>
              <a:t>What is ‘electronic evidence’?</a:t>
            </a:r>
          </a:p>
          <a:p>
            <a:pPr marL="514350" indent="-514350">
              <a:lnSpc>
                <a:spcPct val="150000"/>
              </a:lnSpc>
              <a:buFont typeface="+mj-lt"/>
              <a:buAutoNum type="arabicPeriod"/>
            </a:pPr>
            <a:r>
              <a:rPr lang="en-GB" dirty="0">
                <a:ea typeface="Verdana" panose="020B0604030504040204" pitchFamily="34" charset="0"/>
              </a:rPr>
              <a:t>Council of Europe Electronic Evidence Guide</a:t>
            </a:r>
          </a:p>
          <a:p>
            <a:pPr marL="514350" indent="-514350">
              <a:lnSpc>
                <a:spcPct val="150000"/>
              </a:lnSpc>
              <a:buFont typeface="+mj-lt"/>
              <a:buAutoNum type="arabicPeriod"/>
            </a:pPr>
            <a:r>
              <a:rPr lang="en-GB" dirty="0">
                <a:ea typeface="Verdana" panose="020B0604030504040204" pitchFamily="34" charset="0"/>
              </a:rPr>
              <a:t>Electronic Evidence Principles</a:t>
            </a:r>
          </a:p>
          <a:p>
            <a:pPr marL="514350" indent="-514350">
              <a:lnSpc>
                <a:spcPct val="150000"/>
              </a:lnSpc>
              <a:buFont typeface="+mj-lt"/>
              <a:buAutoNum type="arabicPeriod"/>
            </a:pPr>
            <a:r>
              <a:rPr lang="en-GB" dirty="0">
                <a:ea typeface="Verdana" panose="020B0604030504040204" pitchFamily="34" charset="0"/>
              </a:rPr>
              <a:t>Electronic Evidence Scenes</a:t>
            </a:r>
          </a:p>
          <a:p>
            <a:pPr marL="514350" indent="-514350">
              <a:lnSpc>
                <a:spcPct val="150000"/>
              </a:lnSpc>
              <a:buFont typeface="+mj-lt"/>
              <a:buAutoNum type="arabicPeriod"/>
            </a:pPr>
            <a:r>
              <a:rPr lang="en-GB" dirty="0">
                <a:ea typeface="Verdana" panose="020B0604030504040204" pitchFamily="34" charset="0"/>
              </a:rPr>
              <a:t>Digital Forensics</a:t>
            </a:r>
          </a:p>
          <a:p>
            <a:pPr marL="0" indent="0">
              <a:buNone/>
            </a:pPr>
            <a:endParaRPr lang="en-GB" dirty="0"/>
          </a:p>
        </p:txBody>
      </p:sp>
      <p:sp>
        <p:nvSpPr>
          <p:cNvPr id="3" name="Slide Number Placeholder 2">
            <a:extLst>
              <a:ext uri="{FF2B5EF4-FFF2-40B4-BE49-F238E27FC236}">
                <a16:creationId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a16="http://schemas.microsoft.com/office/drawing/2014/main" id="{B9B1F5F5-B558-4D71-96FB-A9C9C54C9C78}"/>
              </a:ext>
            </a:extLst>
          </p:cNvPr>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contents</a:t>
            </a:r>
            <a:endParaRPr lang="en-GB" sz="2000" dirty="0">
              <a:latin typeface="Verdana" charset="0"/>
              <a:cs typeface="Verdana" charset="0"/>
            </a:endParaRPr>
          </a:p>
          <a:p>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Background</a:t>
            </a:r>
          </a:p>
          <a:p>
            <a:r>
              <a:rPr lang="en-GB" dirty="0">
                <a:ea typeface="Verdana" panose="020B0604030504040204" pitchFamily="34" charset="0"/>
              </a:rPr>
              <a:t>Requests for more guidance from around CoE cybercrime projects</a:t>
            </a:r>
          </a:p>
          <a:p>
            <a:r>
              <a:rPr lang="en-GB" dirty="0" err="1"/>
              <a:t>Cybercrime@IPA</a:t>
            </a:r>
            <a:r>
              <a:rPr lang="en-GB" dirty="0"/>
              <a:t> project in cooperation with the global Project on Cybercrime</a:t>
            </a:r>
            <a:r>
              <a:rPr lang="en-GB" dirty="0">
                <a:ea typeface="Verdana" panose="020B0604030504040204" pitchFamily="34" charset="0"/>
              </a:rPr>
              <a:t> supports a guidance paper</a:t>
            </a:r>
          </a:p>
          <a:p>
            <a:r>
              <a:rPr lang="en-GB" dirty="0">
                <a:ea typeface="Verdana" panose="020B0604030504040204" pitchFamily="34" charset="0"/>
              </a:rPr>
              <a:t>Important tool for law enforcement &amp; judges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66891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Purpose</a:t>
            </a:r>
          </a:p>
          <a:p>
            <a:r>
              <a:rPr lang="en-GB" dirty="0">
                <a:ea typeface="Verdana" panose="020B0604030504040204" pitchFamily="34" charset="0"/>
              </a:rPr>
              <a:t>Support &amp; guidance in the identification, handling &amp; examination of electronic evidence</a:t>
            </a:r>
          </a:p>
          <a:p>
            <a:r>
              <a:rPr lang="en-GB" dirty="0"/>
              <a:t>Not step by step manual</a:t>
            </a:r>
          </a:p>
          <a:p>
            <a:r>
              <a:rPr lang="en-GB" dirty="0"/>
              <a:t>Basic level document with practical advice</a:t>
            </a:r>
          </a:p>
          <a:p>
            <a:r>
              <a:rPr lang="en-GB" dirty="0"/>
              <a:t>Template document that can be adapted &amp; customised, with overarching internationally accepted principles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579338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Who is it for?</a:t>
            </a:r>
          </a:p>
          <a:p>
            <a:r>
              <a:rPr lang="en-GB" dirty="0">
                <a:ea typeface="Verdana" panose="020B0604030504040204" pitchFamily="34" charset="0"/>
              </a:rPr>
              <a:t>Countries developing response to cybercrime &amp; establishing rules/protocols for electronic evidence</a:t>
            </a:r>
          </a:p>
          <a:p>
            <a:r>
              <a:rPr lang="en-GB" dirty="0">
                <a:ea typeface="Verdana" panose="020B0604030504040204" pitchFamily="34" charset="0"/>
              </a:rPr>
              <a:t>Most existing guides are for law enforcement – this is for a wider audience including judges &amp; prosecutors, private sector lawyers, notaries, etc</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How it should be used</a:t>
            </a:r>
          </a:p>
          <a:p>
            <a:r>
              <a:rPr lang="en-GB" dirty="0">
                <a:ea typeface="Verdana" panose="020B0604030504040204" pitchFamily="34" charset="0"/>
              </a:rPr>
              <a:t>Be fully conversant with the laws of your country in this area</a:t>
            </a:r>
          </a:p>
          <a:p>
            <a:pPr lvl="1"/>
            <a:r>
              <a:rPr lang="en-GB" dirty="0">
                <a:ea typeface="Verdana" panose="020B0604030504040204" pitchFamily="34" charset="0"/>
              </a:rPr>
              <a:t>National law is the primary source of reference</a:t>
            </a:r>
          </a:p>
          <a:p>
            <a:pPr lvl="1"/>
            <a:r>
              <a:rPr lang="en-GB" dirty="0">
                <a:ea typeface="Verdana" panose="020B0604030504040204" pitchFamily="34" charset="0"/>
              </a:rPr>
              <a:t>It is not expected that the guide will contravene these</a:t>
            </a:r>
          </a:p>
          <a:p>
            <a:r>
              <a:rPr lang="en-GB" dirty="0">
                <a:ea typeface="Verdana" panose="020B0604030504040204" pitchFamily="34" charset="0"/>
              </a:rPr>
              <a:t>Broken down into sections for ease</a:t>
            </a:r>
          </a:p>
          <a:p>
            <a:pPr lvl="1"/>
            <a:r>
              <a:rPr lang="en-GB" dirty="0">
                <a:ea typeface="Verdana" panose="020B0604030504040204" pitchFamily="34" charset="0"/>
              </a:rPr>
              <a:t>From ‘cradle to grave’</a:t>
            </a:r>
          </a:p>
          <a:p>
            <a:r>
              <a:rPr lang="en-GB" dirty="0">
                <a:ea typeface="Verdana" panose="020B0604030504040204" pitchFamily="34" charset="0"/>
              </a:rPr>
              <a:t>There are specialist sections</a:t>
            </a:r>
          </a:p>
          <a:p>
            <a:pPr lvl="1"/>
            <a:r>
              <a:rPr lang="en-GB" dirty="0">
                <a:ea typeface="Verdana" panose="020B0604030504040204" pitchFamily="34" charset="0"/>
              </a:rPr>
              <a:t>Law enforcement, judges, prosecutors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It comprises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a16="http://schemas.microsoft.com/office/drawing/2014/main" id="{CAD6DD3A-B7CB-4DC8-ABF8-AE93F332D0B7}"/>
              </a:ext>
            </a:extLst>
          </p:cNvPr>
          <p:cNvSpPr txBox="1"/>
          <p:nvPr/>
        </p:nvSpPr>
        <p:spPr>
          <a:xfrm>
            <a:off x="161111" y="2783425"/>
            <a:ext cx="1303324" cy="369332"/>
          </a:xfrm>
          <a:prstGeom prst="rect">
            <a:avLst/>
          </a:prstGeom>
          <a:noFill/>
        </p:spPr>
        <p:txBody>
          <a:bodyPr wrap="none" rtlCol="0">
            <a:spAutoFit/>
          </a:bodyPr>
          <a:lstStyle/>
          <a:p>
            <a:pPr algn="ctr"/>
            <a:r>
              <a:rPr lang="en-US" dirty="0"/>
              <a:t>Information</a:t>
            </a:r>
          </a:p>
        </p:txBody>
      </p:sp>
      <p:sp>
        <p:nvSpPr>
          <p:cNvPr id="24" name="TextBox 23">
            <a:extLst>
              <a:ext uri="{FF2B5EF4-FFF2-40B4-BE49-F238E27FC236}">
                <a16:creationId xmlns:a16="http://schemas.microsoft.com/office/drawing/2014/main" id="{B95876F1-3A42-4121-8044-D3D41304DBC5}"/>
              </a:ext>
            </a:extLst>
          </p:cNvPr>
          <p:cNvSpPr txBox="1"/>
          <p:nvPr/>
        </p:nvSpPr>
        <p:spPr>
          <a:xfrm>
            <a:off x="1629454" y="2782669"/>
            <a:ext cx="1303324" cy="646331"/>
          </a:xfrm>
          <a:prstGeom prst="rect">
            <a:avLst/>
          </a:prstGeom>
          <a:noFill/>
        </p:spPr>
        <p:txBody>
          <a:bodyPr wrap="none" rtlCol="0">
            <a:spAutoFit/>
          </a:bodyPr>
          <a:lstStyle/>
          <a:p>
            <a:pPr algn="ctr"/>
            <a:r>
              <a:rPr lang="en-US" dirty="0"/>
              <a:t>Important</a:t>
            </a:r>
          </a:p>
          <a:p>
            <a:pPr algn="ctr"/>
            <a:r>
              <a:rPr lang="en-US" dirty="0"/>
              <a:t>Information</a:t>
            </a:r>
          </a:p>
        </p:txBody>
      </p:sp>
      <p:sp>
        <p:nvSpPr>
          <p:cNvPr id="26" name="TextBox 25">
            <a:extLst>
              <a:ext uri="{FF2B5EF4-FFF2-40B4-BE49-F238E27FC236}">
                <a16:creationId xmlns:a16="http://schemas.microsoft.com/office/drawing/2014/main" id="{FFEAEF8C-8046-4ED6-9287-9CF6A701C615}"/>
              </a:ext>
            </a:extLst>
          </p:cNvPr>
          <p:cNvSpPr txBox="1"/>
          <p:nvPr/>
        </p:nvSpPr>
        <p:spPr>
          <a:xfrm>
            <a:off x="2899127" y="2782669"/>
            <a:ext cx="1702660" cy="646331"/>
          </a:xfrm>
          <a:prstGeom prst="rect">
            <a:avLst/>
          </a:prstGeom>
          <a:noFill/>
        </p:spPr>
        <p:txBody>
          <a:bodyPr wrap="none" rtlCol="0">
            <a:spAutoFit/>
          </a:bodyPr>
          <a:lstStyle/>
          <a:p>
            <a:pPr algn="ctr"/>
            <a:r>
              <a:rPr lang="en-US" dirty="0"/>
              <a:t>Highly Technical</a:t>
            </a:r>
          </a:p>
          <a:p>
            <a:pPr algn="ctr"/>
            <a:r>
              <a:rPr lang="en-US" dirty="0"/>
              <a:t>Information</a:t>
            </a:r>
          </a:p>
        </p:txBody>
      </p:sp>
      <p:sp>
        <p:nvSpPr>
          <p:cNvPr id="28" name="TextBox 27">
            <a:extLst>
              <a:ext uri="{FF2B5EF4-FFF2-40B4-BE49-F238E27FC236}">
                <a16:creationId xmlns:a16="http://schemas.microsoft.com/office/drawing/2014/main" id="{33FA2AE2-6862-48F0-A125-ED25642302C6}"/>
              </a:ext>
            </a:extLst>
          </p:cNvPr>
          <p:cNvSpPr txBox="1"/>
          <p:nvPr/>
        </p:nvSpPr>
        <p:spPr>
          <a:xfrm>
            <a:off x="4897054" y="2782669"/>
            <a:ext cx="1225215" cy="646331"/>
          </a:xfrm>
          <a:prstGeom prst="rect">
            <a:avLst/>
          </a:prstGeom>
          <a:noFill/>
        </p:spPr>
        <p:txBody>
          <a:bodyPr wrap="none" rtlCol="0">
            <a:spAutoFit/>
          </a:bodyPr>
          <a:lstStyle/>
          <a:p>
            <a:pPr algn="ctr"/>
            <a:r>
              <a:rPr lang="en-US" dirty="0"/>
              <a:t>Basic </a:t>
            </a:r>
          </a:p>
          <a:p>
            <a:pPr algn="ctr"/>
            <a:r>
              <a:rPr lang="en-US" dirty="0"/>
              <a:t>Knowledge</a:t>
            </a:r>
          </a:p>
        </p:txBody>
      </p:sp>
      <p:sp>
        <p:nvSpPr>
          <p:cNvPr id="30" name="TextBox 29">
            <a:extLst>
              <a:ext uri="{FF2B5EF4-FFF2-40B4-BE49-F238E27FC236}">
                <a16:creationId xmlns:a16="http://schemas.microsoft.com/office/drawing/2014/main" id="{B76693FF-F482-402E-B658-D7CC20365898}"/>
              </a:ext>
            </a:extLst>
          </p:cNvPr>
          <p:cNvSpPr txBox="1"/>
          <p:nvPr/>
        </p:nvSpPr>
        <p:spPr>
          <a:xfrm>
            <a:off x="6154018" y="2787724"/>
            <a:ext cx="1225215" cy="646331"/>
          </a:xfrm>
          <a:prstGeom prst="rect">
            <a:avLst/>
          </a:prstGeom>
          <a:noFill/>
        </p:spPr>
        <p:txBody>
          <a:bodyPr wrap="none" rtlCol="0">
            <a:spAutoFit/>
          </a:bodyPr>
          <a:lstStyle/>
          <a:p>
            <a:pPr algn="ctr"/>
            <a:r>
              <a:rPr lang="en-US" dirty="0"/>
              <a:t>Advanced</a:t>
            </a:r>
          </a:p>
          <a:p>
            <a:pPr algn="ctr"/>
            <a:r>
              <a:rPr lang="en-US" dirty="0"/>
              <a:t>Knowledge</a:t>
            </a:r>
          </a:p>
        </p:txBody>
      </p:sp>
      <p:sp>
        <p:nvSpPr>
          <p:cNvPr id="32" name="TextBox 31">
            <a:extLst>
              <a:ext uri="{FF2B5EF4-FFF2-40B4-BE49-F238E27FC236}">
                <a16:creationId xmlns:a16="http://schemas.microsoft.com/office/drawing/2014/main" id="{85689E26-2E51-4904-9489-5F49443E21F1}"/>
              </a:ext>
            </a:extLst>
          </p:cNvPr>
          <p:cNvSpPr txBox="1"/>
          <p:nvPr/>
        </p:nvSpPr>
        <p:spPr>
          <a:xfrm>
            <a:off x="7379233" y="2782669"/>
            <a:ext cx="1225215" cy="646331"/>
          </a:xfrm>
          <a:prstGeom prst="rect">
            <a:avLst/>
          </a:prstGeom>
          <a:noFill/>
        </p:spPr>
        <p:txBody>
          <a:bodyPr wrap="none" rtlCol="0">
            <a:spAutoFit/>
          </a:bodyPr>
          <a:lstStyle/>
          <a:p>
            <a:pPr algn="ctr"/>
            <a:r>
              <a:rPr lang="en-US" dirty="0"/>
              <a:t>Specialised</a:t>
            </a:r>
          </a:p>
          <a:p>
            <a:pPr algn="ctr"/>
            <a:r>
              <a:rPr lang="en-US" dirty="0"/>
              <a:t>Knowledge</a:t>
            </a:r>
          </a:p>
        </p:txBody>
      </p:sp>
      <p:pic>
        <p:nvPicPr>
          <p:cNvPr id="34" name="Picture 33">
            <a:extLst>
              <a:ext uri="{FF2B5EF4-FFF2-40B4-BE49-F238E27FC236}">
                <a16:creationId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a16="http://schemas.microsoft.com/office/drawing/2014/main" id="{936A2BEB-1273-4C82-A445-F0F8CA3EA00E}"/>
              </a:ext>
            </a:extLst>
          </p:cNvPr>
          <p:cNvSpPr txBox="1"/>
          <p:nvPr/>
        </p:nvSpPr>
        <p:spPr>
          <a:xfrm>
            <a:off x="178728" y="3455035"/>
            <a:ext cx="1437888"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Contents</a:t>
            </a:r>
          </a:p>
        </p:txBody>
      </p:sp>
      <p:sp>
        <p:nvSpPr>
          <p:cNvPr id="38" name="TextBox 37">
            <a:extLst>
              <a:ext uri="{FF2B5EF4-FFF2-40B4-BE49-F238E27FC236}">
                <a16:creationId xmlns:a16="http://schemas.microsoft.com/office/drawing/2014/main" id="{EA793EB8-448B-437E-9A56-F34E56384649}"/>
              </a:ext>
            </a:extLst>
          </p:cNvPr>
          <p:cNvSpPr txBox="1"/>
          <p:nvPr/>
        </p:nvSpPr>
        <p:spPr>
          <a:xfrm>
            <a:off x="4419600" y="4043852"/>
            <a:ext cx="2276706"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Reference docs</a:t>
            </a:r>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P spid="26" grpId="0"/>
      <p:bldP spid="28" grpId="0"/>
      <p:bldP spid="30" grpId="0"/>
      <p:bldP spid="32" grpId="0"/>
      <p:bldP spid="37" grpId="0" animBg="1"/>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Finally</a:t>
            </a:r>
          </a:p>
          <a:p>
            <a:r>
              <a:rPr lang="en-GB" dirty="0">
                <a:ea typeface="Verdana" panose="020B0604030504040204" pitchFamily="34" charset="0"/>
              </a:rPr>
              <a:t>The guide is not a manual of the Budapest Convention – but it makes reference to it</a:t>
            </a:r>
          </a:p>
          <a:p>
            <a:pPr lvl="1">
              <a:buFont typeface="Wingdings" panose="05000000000000000000" pitchFamily="2" charset="2"/>
              <a:buChar char="Ø"/>
            </a:pPr>
            <a:r>
              <a:rPr lang="en-GB" dirty="0">
                <a:ea typeface="Verdana" panose="020B0604030504040204" pitchFamily="34" charset="0"/>
              </a:rPr>
              <a:t>Readers should refer to their own country’s &amp; to the Council’s authoritative documents</a:t>
            </a:r>
          </a:p>
          <a:p>
            <a:r>
              <a:rPr lang="en-GB" dirty="0">
                <a:ea typeface="Verdana" panose="020B0604030504040204" pitchFamily="34" charset="0"/>
              </a:rPr>
              <a:t>The principles provide the opportunity to take the most appropriate action</a:t>
            </a:r>
          </a:p>
          <a:p>
            <a:r>
              <a:rPr lang="en-GB" dirty="0">
                <a:ea typeface="Verdana" panose="020B0604030504040204" pitchFamily="34" charset="0"/>
              </a:rPr>
              <a:t>Specialist advice should always be sought</a:t>
            </a:r>
          </a:p>
          <a:p>
            <a:r>
              <a:rPr lang="en-GB" dirty="0">
                <a:ea typeface="Verdana" panose="020B0604030504040204" pitchFamily="34" charset="0"/>
              </a:rPr>
              <a:t>The guide is constantly being updated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919077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26</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Electronic evidence principles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en-GB" b="1" dirty="0">
                <a:solidFill>
                  <a:srgbClr val="0070C0"/>
                </a:solidFill>
              </a:rPr>
              <a:t>Data Integrity</a:t>
            </a:r>
          </a:p>
          <a:p>
            <a:pPr marL="0" indent="0" algn="ctr">
              <a:buNone/>
            </a:pPr>
            <a:r>
              <a:rPr lang="en-US" b="1" i="1" dirty="0"/>
              <a:t>‘No action taken should change electronic devices or media, which may subsequently </a:t>
            </a:r>
          </a:p>
          <a:p>
            <a:pPr marL="0" indent="0" algn="ctr">
              <a:buNone/>
            </a:pPr>
            <a:r>
              <a:rPr lang="en-US" b="1" i="1" dirty="0"/>
              <a:t>be relied upon in court’</a:t>
            </a:r>
          </a:p>
          <a:p>
            <a:pPr lvl="1">
              <a:buFont typeface="Wingdings" panose="05000000000000000000" pitchFamily="2" charset="2"/>
              <a:buChar char="Ø"/>
            </a:pPr>
            <a:r>
              <a:rPr lang="en-GB" dirty="0">
                <a:ea typeface="Verdana" panose="020B0604030504040204" pitchFamily="34" charset="0"/>
              </a:rPr>
              <a:t>Aim is to make no change</a:t>
            </a:r>
          </a:p>
          <a:p>
            <a:pPr lvl="1">
              <a:buFont typeface="Wingdings" panose="05000000000000000000" pitchFamily="2" charset="2"/>
              <a:buChar char="Ø"/>
            </a:pPr>
            <a:r>
              <a:rPr lang="en-GB" dirty="0">
                <a:ea typeface="Verdana" panose="020B0604030504040204" pitchFamily="34" charset="0"/>
              </a:rPr>
              <a:t>OIC is responsible for integrity &amp; the forensic chain</a:t>
            </a:r>
          </a:p>
          <a:p>
            <a:pPr lvl="1">
              <a:buFont typeface="Wingdings" panose="05000000000000000000" pitchFamily="2" charset="2"/>
              <a:buChar char="Ø"/>
            </a:pPr>
            <a:r>
              <a:rPr lang="en-GB" dirty="0">
                <a:ea typeface="Verdana" panose="020B0604030504040204" pitchFamily="34" charset="0"/>
              </a:rPr>
              <a:t>Data on a ‘live’ machine may change</a:t>
            </a:r>
          </a:p>
          <a:p>
            <a:pPr lvl="2"/>
            <a:r>
              <a:rPr lang="en-GB" dirty="0">
                <a:ea typeface="Verdana" panose="020B0604030504040204" pitchFamily="34" charset="0"/>
              </a:rPr>
              <a:t>Change should cause the least impact</a:t>
            </a:r>
          </a:p>
          <a:p>
            <a:pPr lvl="2"/>
            <a:r>
              <a:rPr lang="en-GB" dirty="0">
                <a:ea typeface="Verdana" panose="020B0604030504040204" pitchFamily="34" charset="0"/>
              </a:rPr>
              <a:t>Undertaken in particular manner</a:t>
            </a:r>
          </a:p>
          <a:p>
            <a:pPr lvl="2"/>
            <a:r>
              <a:rPr lang="en-GB" dirty="0">
                <a:ea typeface="Verdana" panose="020B0604030504040204" pitchFamily="34" charset="0"/>
              </a:rPr>
              <a:t>By person qualified to do so</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Audit Trail</a:t>
            </a:r>
          </a:p>
          <a:p>
            <a:pPr marL="0" indent="0" algn="ctr">
              <a:buNone/>
            </a:pPr>
            <a:r>
              <a:rPr lang="en-US" b="1" i="1" dirty="0"/>
              <a:t>‘An audit trail or other record of all actions taken when handling electronic evidence should be created and preserved. An independent third party should be able to examine those actions and achieve the same result’</a:t>
            </a:r>
          </a:p>
          <a:p>
            <a:pPr marL="0" indent="0" algn="ctr">
              <a:buNone/>
            </a:pPr>
            <a:endParaRPr lang="en-US" b="1" i="1" dirty="0"/>
          </a:p>
          <a:p>
            <a:pPr lvl="1">
              <a:buFont typeface="Wingdings" panose="05000000000000000000" pitchFamily="2" charset="2"/>
              <a:buChar char="Ø"/>
            </a:pPr>
            <a:r>
              <a:rPr lang="en-GB" dirty="0">
                <a:ea typeface="Verdana" panose="020B0604030504040204" pitchFamily="34" charset="0"/>
              </a:rPr>
              <a:t>Accurate record of all actions</a:t>
            </a:r>
          </a:p>
          <a:p>
            <a:pPr lvl="1">
              <a:buFont typeface="Wingdings" panose="05000000000000000000" pitchFamily="2" charset="2"/>
              <a:buChar char="Ø"/>
            </a:pPr>
            <a:r>
              <a:rPr lang="en-GB" dirty="0">
                <a:ea typeface="Verdana" panose="020B0604030504040204" pitchFamily="34" charset="0"/>
              </a:rPr>
              <a:t>Can be reviewed – and recreated</a:t>
            </a:r>
          </a:p>
          <a:p>
            <a:pPr lvl="1">
              <a:buFont typeface="Wingdings" panose="05000000000000000000" pitchFamily="2" charset="2"/>
              <a:buChar char="Ø"/>
            </a:pPr>
            <a:r>
              <a:rPr lang="en-GB" dirty="0">
                <a:ea typeface="Verdana" panose="020B0604030504040204" pitchFamily="34" charset="0"/>
              </a:rPr>
              <a:t>Must be preserved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a:buNone/>
            </a:pPr>
            <a:r>
              <a:rPr lang="en-GB" dirty="0">
                <a:ea typeface="Verdana" panose="020B0604030504040204" pitchFamily="34" charset="0"/>
              </a:rPr>
              <a:t>To provide judges and prosecutors with the knowledge of issues relating to electronic evidence, such as:</a:t>
            </a:r>
          </a:p>
          <a:p>
            <a:pPr marL="0" indent="0" algn="just">
              <a:buNone/>
            </a:pPr>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the various types of electronic evidence they may encounter</a:t>
            </a:r>
          </a:p>
          <a:p>
            <a:pPr lvl="1">
              <a:buFont typeface="Wingdings" panose="05000000000000000000" pitchFamily="2" charset="2"/>
              <a:buChar char="Ø"/>
            </a:pPr>
            <a:r>
              <a:rPr lang="en-GB" dirty="0">
                <a:ea typeface="Verdana" panose="020B0604030504040204" pitchFamily="34" charset="0"/>
              </a:rPr>
              <a:t>how it is recovered and handled during investigations</a:t>
            </a:r>
          </a:p>
          <a:p>
            <a:pPr lvl="1">
              <a:buFont typeface="Wingdings" panose="05000000000000000000" pitchFamily="2" charset="2"/>
              <a:buChar char="Ø"/>
            </a:pPr>
            <a:r>
              <a:rPr lang="en-GB" dirty="0">
                <a:ea typeface="Verdana" panose="020B0604030504040204" pitchFamily="34" charset="0"/>
              </a:rPr>
              <a:t>challenges of retrieval &amp; analysis of data</a:t>
            </a:r>
          </a:p>
          <a:p>
            <a:pPr lvl="1">
              <a:buFont typeface="Wingdings" panose="05000000000000000000" pitchFamily="2" charset="2"/>
              <a:buChar char="Ø"/>
            </a:pPr>
            <a:r>
              <a:rPr lang="en-GB" dirty="0">
                <a:ea typeface="Verdana" panose="020B0604030504040204" pitchFamily="34" charset="0"/>
              </a:rPr>
              <a:t>how electronic evidence can be produced for criminal trials</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aim</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3. Specialist Support</a:t>
            </a:r>
          </a:p>
          <a:p>
            <a:pPr marL="0" indent="0" algn="ctr">
              <a:buNone/>
            </a:pPr>
            <a:r>
              <a:rPr lang="en-US" b="1" i="1" dirty="0"/>
              <a:t>‘If it is assumed that electronic evidence may be found in the course of an operation, the person in charge should notify specialists/external advisers in time’</a:t>
            </a:r>
          </a:p>
          <a:p>
            <a:pPr lvl="1">
              <a:buFont typeface="Wingdings" panose="05000000000000000000" pitchFamily="2" charset="2"/>
              <a:buChar char="Ø"/>
            </a:pPr>
            <a:r>
              <a:rPr lang="en-GB" dirty="0">
                <a:ea typeface="Verdana" panose="020B0604030504040204" pitchFamily="34" charset="0"/>
              </a:rPr>
              <a:t>From search &amp; seizure to presentation</a:t>
            </a:r>
          </a:p>
          <a:p>
            <a:pPr lvl="1">
              <a:buFont typeface="Wingdings" panose="05000000000000000000" pitchFamily="2" charset="2"/>
              <a:buChar char="Ø"/>
            </a:pPr>
            <a:r>
              <a:rPr lang="en-GB" dirty="0">
                <a:ea typeface="Verdana" panose="020B0604030504040204" pitchFamily="34" charset="0"/>
              </a:rPr>
              <a:t>Familiar with guidelines</a:t>
            </a:r>
          </a:p>
          <a:p>
            <a:pPr lvl="1">
              <a:buFont typeface="Wingdings" panose="05000000000000000000" pitchFamily="2" charset="2"/>
              <a:buChar char="Ø"/>
            </a:pPr>
            <a:r>
              <a:rPr lang="en-GB" dirty="0">
                <a:ea typeface="Verdana" panose="020B0604030504040204" pitchFamily="34" charset="0"/>
              </a:rPr>
              <a:t>Have specialist expertise &amp; experience</a:t>
            </a:r>
          </a:p>
          <a:p>
            <a:pPr lvl="1">
              <a:buFont typeface="Wingdings" panose="05000000000000000000" pitchFamily="2" charset="2"/>
              <a:buChar char="Ø"/>
            </a:pPr>
            <a:r>
              <a:rPr lang="en-GB" dirty="0">
                <a:ea typeface="Verdana" panose="020B0604030504040204" pitchFamily="34" charset="0"/>
              </a:rPr>
              <a:t>Investigative &amp; legal knowledge</a:t>
            </a:r>
          </a:p>
          <a:p>
            <a:pPr lvl="1">
              <a:buFont typeface="Wingdings" panose="05000000000000000000" pitchFamily="2" charset="2"/>
              <a:buChar char="Ø"/>
            </a:pPr>
            <a:r>
              <a:rPr lang="en-GB" dirty="0">
                <a:ea typeface="Verdana" panose="020B0604030504040204" pitchFamily="34" charset="0"/>
              </a:rPr>
              <a:t>Communication &amp; language skills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4. Appropriate Training</a:t>
            </a:r>
          </a:p>
          <a:p>
            <a:pPr marL="0" indent="0" algn="ctr">
              <a:buNone/>
            </a:pPr>
            <a:r>
              <a:rPr lang="en-US" b="1" i="1" dirty="0"/>
              <a:t>‘First responders must be appropriately trained to be able to search for and seize electronic evidence if no experts are available at the scene’</a:t>
            </a:r>
          </a:p>
          <a:p>
            <a:pPr marL="0" indent="0" algn="ctr">
              <a:buNone/>
            </a:pPr>
            <a:endParaRPr lang="en-US" b="1" i="1" dirty="0"/>
          </a:p>
          <a:p>
            <a:pPr lvl="1">
              <a:buFont typeface="Wingdings" panose="05000000000000000000" pitchFamily="2" charset="2"/>
              <a:buChar char="Ø"/>
            </a:pPr>
            <a:r>
              <a:rPr lang="en-GB" dirty="0">
                <a:ea typeface="Verdana" panose="020B0604030504040204" pitchFamily="34" charset="0"/>
              </a:rPr>
              <a:t>Training is vital for all first responders</a:t>
            </a:r>
          </a:p>
          <a:p>
            <a:pPr lvl="1">
              <a:buFont typeface="Wingdings" panose="05000000000000000000" pitchFamily="2" charset="2"/>
              <a:buChar char="Ø"/>
            </a:pPr>
            <a:r>
              <a:rPr lang="en-GB" dirty="0">
                <a:ea typeface="Verdana" panose="020B0604030504040204" pitchFamily="34" charset="0"/>
              </a:rPr>
              <a:t>They may have to collect/access data</a:t>
            </a:r>
          </a:p>
          <a:p>
            <a:pPr lvl="1">
              <a:buFont typeface="Wingdings" panose="05000000000000000000" pitchFamily="2" charset="2"/>
              <a:buChar char="Ø"/>
            </a:pPr>
            <a:r>
              <a:rPr lang="en-GB" dirty="0">
                <a:ea typeface="Verdana" panose="020B0604030504040204" pitchFamily="34" charset="0"/>
              </a:rPr>
              <a:t>Explain relevance &amp; implications of their actions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b="1" dirty="0">
                <a:solidFill>
                  <a:srgbClr val="0070C0"/>
                </a:solidFill>
              </a:rPr>
              <a:t>5. Legality</a:t>
            </a:r>
          </a:p>
          <a:p>
            <a:pPr marL="0" indent="0" algn="ctr">
              <a:buNone/>
            </a:pPr>
            <a:r>
              <a:rPr lang="en-US" b="1" i="1" dirty="0"/>
              <a:t>‘The person and agency in charge of the case are responsible for ensuring that the law, the general forensic and procedural principles, and the above listed principles are adhered to. This applies to the possession of and access to electronic evidence’</a:t>
            </a:r>
          </a:p>
          <a:p>
            <a:pPr marL="0" indent="0" algn="ctr">
              <a:buNone/>
            </a:pPr>
            <a:endParaRPr lang="en-US" b="1" i="1" dirty="0"/>
          </a:p>
          <a:p>
            <a:pPr lvl="1">
              <a:buFont typeface="Wingdings" panose="05000000000000000000" pitchFamily="2" charset="2"/>
              <a:buChar char="Ø"/>
            </a:pPr>
            <a:r>
              <a:rPr lang="en-GB" dirty="0">
                <a:ea typeface="Verdana" panose="020B0604030504040204" pitchFamily="34" charset="0"/>
              </a:rPr>
              <a:t>Member states should have their own documentation</a:t>
            </a:r>
          </a:p>
          <a:p>
            <a:pPr lvl="1">
              <a:buFont typeface="Wingdings" panose="05000000000000000000" pitchFamily="2" charset="2"/>
              <a:buChar char="Ø"/>
            </a:pPr>
            <a:r>
              <a:rPr lang="en-GB" dirty="0">
                <a:ea typeface="Verdana" panose="020B0604030504040204" pitchFamily="34" charset="0"/>
              </a:rPr>
              <a:t>Need to ensure processes &amp; training in place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33</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Electronic evidence scenes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Seizure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ea typeface="Verdana" panose="020B0604030504040204" pitchFamily="34" charset="0"/>
              </a:rPr>
              <a:t>Three potential types:</a:t>
            </a:r>
          </a:p>
          <a:p>
            <a:pPr marL="0" indent="0">
              <a:buNone/>
            </a:pPr>
            <a:endParaRPr lang="en-GB" dirty="0">
              <a:ea typeface="Verdana" panose="020B0604030504040204" pitchFamily="34" charset="0"/>
            </a:endParaRPr>
          </a:p>
          <a:p>
            <a:pPr marL="914400" lvl="1" indent="-514350">
              <a:buFont typeface="+mj-lt"/>
              <a:buAutoNum type="arabicPeriod"/>
            </a:pPr>
            <a:r>
              <a:rPr lang="en-GB" dirty="0">
                <a:ea typeface="Verdana" panose="020B0604030504040204" pitchFamily="34" charset="0"/>
              </a:rPr>
              <a:t>‘Dead box’ where the target device is off</a:t>
            </a:r>
          </a:p>
          <a:p>
            <a:pPr marL="914400" lvl="1" indent="-514350">
              <a:buFont typeface="+mj-lt"/>
              <a:buAutoNum type="arabicPeriod"/>
            </a:pPr>
            <a:r>
              <a:rPr lang="en-GB" dirty="0">
                <a:ea typeface="Verdana" panose="020B0604030504040204" pitchFamily="34" charset="0"/>
              </a:rPr>
              <a:t>‘Live’ where a device is on &amp; working</a:t>
            </a:r>
          </a:p>
          <a:p>
            <a:pPr marL="1314450" lvl="2" indent="-514350"/>
            <a:r>
              <a:rPr lang="en-GB" sz="2800" dirty="0">
                <a:ea typeface="Verdana" panose="020B0604030504040204" pitchFamily="34" charset="0"/>
              </a:rPr>
              <a:t>With a decision as to:</a:t>
            </a:r>
          </a:p>
          <a:p>
            <a:pPr marL="1771650" lvl="3" indent="-514350">
              <a:buFont typeface="Wingdings" panose="05000000000000000000" pitchFamily="2" charset="2"/>
              <a:buChar char="Ø"/>
            </a:pPr>
            <a:r>
              <a:rPr lang="en-GB" sz="2800" dirty="0">
                <a:ea typeface="Verdana" panose="020B0604030504040204" pitchFamily="34" charset="0"/>
              </a:rPr>
              <a:t>Switch it off</a:t>
            </a:r>
          </a:p>
          <a:p>
            <a:pPr marL="1771650" lvl="3" indent="-514350">
              <a:buFont typeface="Wingdings" panose="05000000000000000000" pitchFamily="2" charset="2"/>
              <a:buChar char="Ø"/>
            </a:pPr>
            <a:r>
              <a:rPr lang="en-GB" sz="2800" dirty="0">
                <a:ea typeface="Verdana" panose="020B0604030504040204" pitchFamily="34" charset="0"/>
              </a:rPr>
              <a:t>Interact with it</a:t>
            </a:r>
          </a:p>
          <a:p>
            <a:pPr marL="914400" lvl="1" indent="-514350">
              <a:buFont typeface="+mj-lt"/>
              <a:buAutoNum type="arabicPeriod"/>
            </a:pPr>
            <a:r>
              <a:rPr lang="en-GB" dirty="0">
                <a:ea typeface="Verdana" panose="020B0604030504040204" pitchFamily="34" charset="0"/>
              </a:rPr>
              <a:t>A combination of both</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Seizure considerations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en-GB" dirty="0">
                <a:ea typeface="Verdana" panose="020B0604030504040204" pitchFamily="34" charset="0"/>
              </a:rPr>
              <a:t>Search team contains specially trained members</a:t>
            </a:r>
          </a:p>
          <a:p>
            <a:pPr lvl="1"/>
            <a:r>
              <a:rPr lang="en-GB" dirty="0">
                <a:ea typeface="Verdana" panose="020B0604030504040204" pitchFamily="34" charset="0"/>
              </a:rPr>
              <a:t>May have independent specialists</a:t>
            </a:r>
          </a:p>
          <a:p>
            <a:pPr>
              <a:buFont typeface="Wingdings" panose="05000000000000000000" pitchFamily="2" charset="2"/>
              <a:buChar char="Ø"/>
            </a:pPr>
            <a:r>
              <a:rPr lang="en-GB" dirty="0">
                <a:ea typeface="Verdana" panose="020B0604030504040204" pitchFamily="34" charset="0"/>
              </a:rPr>
              <a:t>System administrator/external company</a:t>
            </a:r>
          </a:p>
          <a:p>
            <a:pPr lvl="1"/>
            <a:r>
              <a:rPr lang="en-GB" dirty="0">
                <a:ea typeface="Verdana" panose="020B0604030504040204" pitchFamily="34" charset="0"/>
              </a:rPr>
              <a:t>Can they assist?</a:t>
            </a:r>
          </a:p>
          <a:p>
            <a:pPr>
              <a:buFont typeface="Wingdings" panose="05000000000000000000" pitchFamily="2" charset="2"/>
              <a:buChar char="Ø"/>
            </a:pPr>
            <a:r>
              <a:rPr lang="en-GB" dirty="0">
                <a:ea typeface="Verdana" panose="020B0604030504040204" pitchFamily="34" charset="0"/>
              </a:rPr>
              <a:t>Anyone dealing should have basic training</a:t>
            </a:r>
          </a:p>
          <a:p>
            <a:pPr>
              <a:buFont typeface="Wingdings" panose="05000000000000000000" pitchFamily="2" charset="2"/>
              <a:buChar char="Ø"/>
            </a:pPr>
            <a:r>
              <a:rPr lang="en-GB" dirty="0">
                <a:ea typeface="Verdana" panose="020B0604030504040204" pitchFamily="34" charset="0"/>
              </a:rPr>
              <a:t>Witness &amp; record all actions</a:t>
            </a:r>
          </a:p>
          <a:p>
            <a:pPr>
              <a:buFont typeface="Wingdings" panose="05000000000000000000" pitchFamily="2" charset="2"/>
              <a:buChar char="Ø"/>
            </a:pPr>
            <a:r>
              <a:rPr lang="en-GB" dirty="0">
                <a:ea typeface="Verdana" panose="020B0604030504040204" pitchFamily="34" charset="0"/>
              </a:rPr>
              <a:t>Awareness of principles/forensics by teams</a:t>
            </a:r>
          </a:p>
          <a:p>
            <a:pPr>
              <a:buFont typeface="Wingdings" panose="05000000000000000000" pitchFamily="2" charset="2"/>
              <a:buChar char="Ø"/>
            </a:pPr>
            <a:r>
              <a:rPr lang="en-GB" dirty="0">
                <a:ea typeface="Verdana" panose="020B0604030504040204" pitchFamily="34" charset="0"/>
              </a:rPr>
              <a:t>Specialist unit contact information available</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Planning &amp; Preparation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dirty="0">
                <a:ea typeface="Verdana" panose="020B0604030504040204" pitchFamily="34" charset="0"/>
              </a:rPr>
              <a:t>Sufficiently rigorous to identify potential issues</a:t>
            </a:r>
          </a:p>
          <a:p>
            <a:pPr lvl="1"/>
            <a:r>
              <a:rPr lang="en-GB" dirty="0">
                <a:ea typeface="Verdana" panose="020B0604030504040204" pitchFamily="34" charset="0"/>
              </a:rPr>
              <a:t>what will be encountered – equipment/people?</a:t>
            </a:r>
          </a:p>
          <a:p>
            <a:pPr lvl="1"/>
            <a:r>
              <a:rPr lang="en-GB" dirty="0">
                <a:ea typeface="Verdana" panose="020B0604030504040204" pitchFamily="34" charset="0"/>
              </a:rPr>
              <a:t>need for digital forensic expertise at scene?</a:t>
            </a:r>
          </a:p>
          <a:p>
            <a:r>
              <a:rPr lang="en-US" dirty="0"/>
              <a:t>Where is the data?</a:t>
            </a:r>
          </a:p>
          <a:p>
            <a:r>
              <a:rPr lang="en-US" dirty="0"/>
              <a:t>How much is there?</a:t>
            </a:r>
          </a:p>
          <a:p>
            <a:r>
              <a:rPr lang="en-US" dirty="0"/>
              <a:t>How much copied – at scene or in lab?</a:t>
            </a:r>
          </a:p>
          <a:p>
            <a:r>
              <a:rPr lang="en-US" dirty="0"/>
              <a:t>How sophisticated is the suspect?</a:t>
            </a:r>
          </a:p>
          <a:p>
            <a:r>
              <a:rPr lang="en-US" dirty="0"/>
              <a:t>Alternative sources to same evidence?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Planning &amp; Preparation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dirty="0">
              <a:ea typeface="Verdana" panose="020B0604030504040204" pitchFamily="34" charset="0"/>
            </a:endParaRPr>
          </a:p>
          <a:p>
            <a:pPr>
              <a:buFont typeface="Wingdings" panose="05000000000000000000" pitchFamily="2" charset="2"/>
              <a:buChar char="Ø"/>
            </a:pPr>
            <a:r>
              <a:rPr lang="en-GB" dirty="0">
                <a:ea typeface="Verdana" panose="020B0604030504040204" pitchFamily="34" charset="0"/>
              </a:rPr>
              <a:t>Properly authorised (warrant, etc.)</a:t>
            </a:r>
          </a:p>
          <a:p>
            <a:pPr>
              <a:buFont typeface="Wingdings" panose="05000000000000000000" pitchFamily="2" charset="2"/>
              <a:buChar char="Ø"/>
            </a:pPr>
            <a:r>
              <a:rPr lang="en-US" dirty="0"/>
              <a:t>Rapid entry can be performed if necessary</a:t>
            </a:r>
          </a:p>
          <a:p>
            <a:pPr>
              <a:buFont typeface="Wingdings" panose="05000000000000000000" pitchFamily="2" charset="2"/>
              <a:buChar char="Ø"/>
            </a:pPr>
            <a:r>
              <a:rPr lang="en-US" dirty="0"/>
              <a:t>Choose team members &amp; specialists</a:t>
            </a:r>
          </a:p>
          <a:p>
            <a:pPr>
              <a:buFont typeface="Wingdings" panose="05000000000000000000" pitchFamily="2" charset="2"/>
              <a:buChar char="Ø"/>
            </a:pPr>
            <a:r>
              <a:rPr lang="en-US" dirty="0"/>
              <a:t>Assign tasks &amp; roles – people, equipment, etc.</a:t>
            </a:r>
          </a:p>
          <a:p>
            <a:pPr>
              <a:buFont typeface="Wingdings" panose="05000000000000000000" pitchFamily="2" charset="2"/>
              <a:buChar char="Ø"/>
            </a:pPr>
            <a:r>
              <a:rPr lang="en-US" dirty="0"/>
              <a:t>Brief </a:t>
            </a:r>
          </a:p>
          <a:p>
            <a:pPr>
              <a:buFont typeface="Wingdings" panose="05000000000000000000" pitchFamily="2" charset="2"/>
              <a:buChar char="Ø"/>
            </a:pPr>
            <a:r>
              <a:rPr lang="en-US" dirty="0"/>
              <a:t>Supply tools &amp; equipment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External consulting witnesses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a:buFont typeface="Wingdings" panose="05000000000000000000" pitchFamily="2" charset="2"/>
              <a:buChar char="Ø"/>
            </a:pPr>
            <a:r>
              <a:rPr lang="en-GB" dirty="0">
                <a:ea typeface="Verdana" panose="020B0604030504040204" pitchFamily="34" charset="0"/>
              </a:rPr>
              <a:t>Skill set</a:t>
            </a:r>
          </a:p>
          <a:p>
            <a:pPr>
              <a:buFont typeface="Wingdings" panose="05000000000000000000" pitchFamily="2" charset="2"/>
              <a:buChar char="Ø"/>
            </a:pPr>
            <a:r>
              <a:rPr lang="en-GB" dirty="0">
                <a:ea typeface="Verdana" panose="020B0604030504040204" pitchFamily="34" charset="0"/>
              </a:rPr>
              <a:t>Specialist experience</a:t>
            </a:r>
          </a:p>
          <a:p>
            <a:pPr>
              <a:buFont typeface="Wingdings" panose="05000000000000000000" pitchFamily="2" charset="2"/>
              <a:buChar char="Ø"/>
            </a:pPr>
            <a:r>
              <a:rPr lang="en-GB" dirty="0">
                <a:ea typeface="Verdana" panose="020B0604030504040204" pitchFamily="34" charset="0"/>
              </a:rPr>
              <a:t>Knowledge of investigations</a:t>
            </a:r>
          </a:p>
          <a:p>
            <a:pPr>
              <a:buFont typeface="Wingdings" panose="05000000000000000000" pitchFamily="2" charset="2"/>
              <a:buChar char="Ø"/>
            </a:pPr>
            <a:r>
              <a:rPr lang="en-GB" dirty="0">
                <a:ea typeface="Verdana" panose="020B0604030504040204" pitchFamily="34" charset="0"/>
              </a:rPr>
              <a:t>Contextual knowledge</a:t>
            </a:r>
          </a:p>
          <a:p>
            <a:pPr>
              <a:buFont typeface="Wingdings" panose="05000000000000000000" pitchFamily="2" charset="2"/>
              <a:buChar char="Ø"/>
            </a:pPr>
            <a:r>
              <a:rPr lang="en-GB" dirty="0">
                <a:ea typeface="Verdana" panose="020B0604030504040204" pitchFamily="34" charset="0"/>
              </a:rPr>
              <a:t>Legal knowledge</a:t>
            </a:r>
          </a:p>
          <a:p>
            <a:pPr>
              <a:buFont typeface="Wingdings" panose="05000000000000000000" pitchFamily="2" charset="2"/>
              <a:buChar char="Ø"/>
            </a:pPr>
            <a:r>
              <a:rPr lang="en-GB" dirty="0">
                <a:ea typeface="Verdana" panose="020B0604030504040204" pitchFamily="34" charset="0"/>
              </a:rPr>
              <a:t>Communication skills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85000" lnSpcReduction="10000"/>
          </a:bodyPr>
          <a:lstStyle/>
          <a:p>
            <a:pPr marL="0" lvl="0" indent="0" eaLnBrk="0" fontAlgn="base" hangingPunct="0">
              <a:lnSpc>
                <a:spcPct val="100000"/>
              </a:lnSpc>
              <a:spcBef>
                <a:spcPct val="20000"/>
              </a:spcBef>
              <a:spcAft>
                <a:spcPct val="0"/>
              </a:spcAft>
              <a:buNone/>
            </a:pPr>
            <a:r>
              <a:rPr lang="en-GB" sz="3200" b="1" dirty="0">
                <a:solidFill>
                  <a:prstClr val="black"/>
                </a:solidFill>
                <a:latin typeface="Calibri"/>
                <a:ea typeface="Verdana" panose="020B0604030504040204" pitchFamily="34" charset="0"/>
              </a:rPr>
              <a:t>By the end of the session, delegates will be able to:</a:t>
            </a:r>
          </a:p>
          <a:p>
            <a:pPr marL="0" lvl="0" indent="0" eaLnBrk="0" fontAlgn="base" hangingPunct="0">
              <a:lnSpc>
                <a:spcPct val="100000"/>
              </a:lnSpc>
              <a:spcBef>
                <a:spcPct val="20000"/>
              </a:spcBef>
              <a:spcAft>
                <a:spcPct val="0"/>
              </a:spcAft>
              <a:buNone/>
            </a:pPr>
            <a:endParaRPr lang="en-GB" sz="3200" dirty="0">
              <a:solidFill>
                <a:prstClr val="black"/>
              </a:solidFill>
              <a:latin typeface="Calibri"/>
              <a:ea typeface="Verdana" panose="020B0604030504040204" pitchFamily="34" charset="0"/>
            </a:endParaRP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Discuss various types of electronic evidence</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Summarise the key points from the </a:t>
            </a:r>
            <a:r>
              <a:rPr lang="en-GB" dirty="0" err="1">
                <a:solidFill>
                  <a:prstClr val="black"/>
                </a:solidFill>
                <a:latin typeface="Calibri"/>
                <a:ea typeface="Verdana" panose="020B0604030504040204" pitchFamily="34" charset="0"/>
              </a:rPr>
              <a:t>CoE</a:t>
            </a:r>
            <a:r>
              <a:rPr lang="en-GB" dirty="0">
                <a:solidFill>
                  <a:prstClr val="black"/>
                </a:solidFill>
                <a:latin typeface="Calibri"/>
                <a:ea typeface="Verdana" panose="020B0604030504040204" pitchFamily="34" charset="0"/>
              </a:rPr>
              <a:t> Electronic Evidence Guide especially the principles of seizure &amp; handling</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Identify differing challenges of ‘dead box’ &amp; ‘live data’ forensics as well as ‘cloud based data’</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Discuss admissibility of electronic evidence</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Compare ‘digital forensics’ to traditional forensics</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Identify four key stages of a digital forensic examination</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objectives</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 take to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dirty="0">
                <a:ea typeface="Verdana" panose="020B0604030504040204" pitchFamily="34" charset="0"/>
              </a:rPr>
              <a:t>Tools &amp; equipment</a:t>
            </a:r>
          </a:p>
          <a:p>
            <a:pPr lvl="1"/>
            <a:r>
              <a:rPr lang="en-GB" dirty="0">
                <a:ea typeface="Verdana" panose="020B0604030504040204" pitchFamily="34" charset="0"/>
              </a:rPr>
              <a:t>changes in technology will dictate what</a:t>
            </a:r>
            <a:r>
              <a:rPr lang="en-US" dirty="0"/>
              <a:t> is required</a:t>
            </a:r>
          </a:p>
          <a:p>
            <a:pPr lvl="1"/>
            <a:r>
              <a:rPr lang="en-US" dirty="0"/>
              <a:t>gloves</a:t>
            </a:r>
          </a:p>
          <a:p>
            <a:r>
              <a:rPr lang="en-US" dirty="0">
                <a:ea typeface="Verdana" panose="020B0604030504040204" pitchFamily="34" charset="0"/>
              </a:rPr>
              <a:t>Appropriate search documents</a:t>
            </a:r>
          </a:p>
          <a:p>
            <a:pPr lvl="1"/>
            <a:r>
              <a:rPr lang="en-US" dirty="0">
                <a:ea typeface="Verdana" panose="020B0604030504040204" pitchFamily="34" charset="0"/>
              </a:rPr>
              <a:t>records, labels, tape, tags, forms, gloves, etc.</a:t>
            </a:r>
          </a:p>
          <a:p>
            <a:r>
              <a:rPr lang="en-GB" dirty="0">
                <a:ea typeface="Verdana" panose="020B0604030504040204" pitchFamily="34" charset="0"/>
              </a:rPr>
              <a:t>Camera (still &amp; video)</a:t>
            </a:r>
          </a:p>
          <a:p>
            <a:r>
              <a:rPr lang="en-GB" dirty="0">
                <a:ea typeface="Verdana" panose="020B0604030504040204" pitchFamily="34" charset="0"/>
              </a:rPr>
              <a:t>Boxes, bags, bubble wrap, cable ties, evidence bags</a:t>
            </a:r>
          </a:p>
          <a:p>
            <a:pPr lvl="1"/>
            <a:r>
              <a:rPr lang="en-GB" dirty="0">
                <a:ea typeface="Verdana" panose="020B0604030504040204" pitchFamily="34" charset="0"/>
              </a:rPr>
              <a:t>Faraday bags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 take to scene (Live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r>
              <a:rPr lang="en-GB" dirty="0">
                <a:ea typeface="Verdana" panose="020B0604030504040204" pitchFamily="34" charset="0"/>
              </a:rPr>
              <a:t>Laptop (with standard forensic tools)</a:t>
            </a:r>
          </a:p>
          <a:p>
            <a:r>
              <a:rPr lang="en-GB" dirty="0">
                <a:ea typeface="Verdana" panose="020B0604030504040204" pitchFamily="34" charset="0"/>
              </a:rPr>
              <a:t>Network cables</a:t>
            </a:r>
          </a:p>
          <a:p>
            <a:r>
              <a:rPr lang="en-GB" dirty="0">
                <a:ea typeface="Verdana" panose="020B0604030504040204" pitchFamily="34" charset="0"/>
              </a:rPr>
              <a:t>Hard drives (high capacity)</a:t>
            </a:r>
          </a:p>
          <a:p>
            <a:r>
              <a:rPr lang="en-GB" dirty="0">
                <a:ea typeface="Verdana" panose="020B0604030504040204" pitchFamily="34" charset="0"/>
              </a:rPr>
              <a:t>Hardware write blockers</a:t>
            </a:r>
          </a:p>
          <a:p>
            <a:r>
              <a:rPr lang="en-GB" dirty="0">
                <a:ea typeface="Verdana" panose="020B0604030504040204" pitchFamily="34" charset="0"/>
              </a:rPr>
              <a:t>Forensic boot media (DVD/USB)</a:t>
            </a:r>
          </a:p>
          <a:p>
            <a:r>
              <a:rPr lang="en-GB" dirty="0">
                <a:ea typeface="Verdana" panose="020B0604030504040204" pitchFamily="34" charset="0"/>
              </a:rPr>
              <a:t>Live data tools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Securing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en-GB" dirty="0">
                <a:ea typeface="Verdana" panose="020B0604030504040204" pitchFamily="34" charset="0"/>
              </a:rPr>
              <a:t>Safety of people</a:t>
            </a:r>
          </a:p>
          <a:p>
            <a:r>
              <a:rPr lang="en-GB" dirty="0">
                <a:ea typeface="Verdana" panose="020B0604030504040204" pitchFamily="34" charset="0"/>
              </a:rPr>
              <a:t>Integrity of evidence</a:t>
            </a:r>
          </a:p>
          <a:p>
            <a:pPr lvl="1"/>
            <a:r>
              <a:rPr lang="en-GB" dirty="0">
                <a:ea typeface="Verdana" panose="020B0604030504040204" pitchFamily="34" charset="0"/>
              </a:rPr>
              <a:t>Electronic evidence can easily be altered, deleted or destroyed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Securing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dirty="0">
                <a:ea typeface="Verdana" panose="020B0604030504040204" pitchFamily="34" charset="0"/>
              </a:rPr>
              <a:t>Follow jurisdictional policy</a:t>
            </a:r>
          </a:p>
          <a:p>
            <a:r>
              <a:rPr lang="en-GB" dirty="0">
                <a:ea typeface="Verdana" panose="020B0604030504040204" pitchFamily="34" charset="0"/>
              </a:rPr>
              <a:t>Move people away </a:t>
            </a:r>
          </a:p>
          <a:p>
            <a:pPr lvl="1"/>
            <a:r>
              <a:rPr lang="en-GB" dirty="0">
                <a:ea typeface="Verdana" panose="020B0604030504040204" pitchFamily="34" charset="0"/>
              </a:rPr>
              <a:t>from computers &amp; devices</a:t>
            </a:r>
          </a:p>
          <a:p>
            <a:r>
              <a:rPr lang="en-GB" dirty="0">
                <a:ea typeface="Verdana" panose="020B0604030504040204" pitchFamily="34" charset="0"/>
              </a:rPr>
              <a:t>Secure devices (including personal &amp; portable)</a:t>
            </a:r>
          </a:p>
          <a:p>
            <a:r>
              <a:rPr lang="en-GB" dirty="0">
                <a:ea typeface="Verdana" panose="020B0604030504040204" pitchFamily="34" charset="0"/>
              </a:rPr>
              <a:t>Refuse help from unauthorised people</a:t>
            </a:r>
          </a:p>
          <a:p>
            <a:r>
              <a:rPr lang="en-GB" dirty="0">
                <a:ea typeface="Verdana" panose="020B0604030504040204" pitchFamily="34" charset="0"/>
              </a:rPr>
              <a:t>Leave device off if already off</a:t>
            </a:r>
          </a:p>
          <a:p>
            <a:r>
              <a:rPr lang="en-GB" dirty="0">
                <a:ea typeface="Verdana" panose="020B0604030504040204" pitchFamily="34" charset="0"/>
              </a:rPr>
              <a:t>Check device status</a:t>
            </a:r>
          </a:p>
          <a:p>
            <a:r>
              <a:rPr lang="en-GB" dirty="0">
                <a:ea typeface="Verdana" panose="020B0604030504040204" pitchFamily="34" charset="0"/>
              </a:rPr>
              <a:t>Protect volatile data</a:t>
            </a:r>
          </a:p>
          <a:p>
            <a:r>
              <a:rPr lang="en-GB" dirty="0">
                <a:ea typeface="Verdana" panose="020B0604030504040204" pitchFamily="34" charset="0"/>
              </a:rPr>
              <a:t>Identify devices – to collect &amp; leave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Securing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r>
              <a:rPr lang="en-GB" dirty="0">
                <a:ea typeface="Verdana" panose="020B0604030504040204" pitchFamily="34" charset="0"/>
              </a:rPr>
              <a:t>Prioritise electronic evidence &amp; forensic evidence</a:t>
            </a:r>
          </a:p>
          <a:p>
            <a:r>
              <a:rPr lang="en-GB" dirty="0">
                <a:ea typeface="Verdana" panose="020B0604030504040204" pitchFamily="34" charset="0"/>
              </a:rPr>
              <a:t>Search for other non-electronic materials</a:t>
            </a:r>
          </a:p>
          <a:p>
            <a:pPr lvl="1"/>
            <a:r>
              <a:rPr lang="en-GB" dirty="0">
                <a:ea typeface="Verdana" panose="020B0604030504040204" pitchFamily="34" charset="0"/>
              </a:rPr>
              <a:t>Passwords, notes, manuals, printouts, photos</a:t>
            </a:r>
          </a:p>
          <a:p>
            <a:r>
              <a:rPr lang="en-GB" dirty="0">
                <a:ea typeface="Verdana" panose="020B0604030504040204" pitchFamily="34" charset="0"/>
              </a:rPr>
              <a:t>Photograph/video in situ (with all details)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Documenting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dirty="0">
                <a:ea typeface="Verdana" panose="020B0604030504040204" pitchFamily="34" charset="0"/>
              </a:rPr>
              <a:t>Sketch plan</a:t>
            </a:r>
          </a:p>
          <a:p>
            <a:r>
              <a:rPr lang="en-GB" dirty="0">
                <a:ea typeface="Verdana" panose="020B0604030504040204" pitchFamily="34" charset="0"/>
              </a:rPr>
              <a:t>Photograph/record entire scene</a:t>
            </a:r>
          </a:p>
          <a:p>
            <a:pPr lvl="1"/>
            <a:r>
              <a:rPr lang="en-GB" dirty="0">
                <a:ea typeface="Verdana" panose="020B0604030504040204" pitchFamily="34" charset="0"/>
              </a:rPr>
              <a:t>Specific photography of devices for reference</a:t>
            </a:r>
          </a:p>
          <a:p>
            <a:r>
              <a:rPr lang="en-GB" dirty="0">
                <a:ea typeface="Verdana" panose="020B0604030504040204" pitchFamily="34" charset="0"/>
              </a:rPr>
              <a:t>Detail all devices – with power status</a:t>
            </a:r>
          </a:p>
          <a:p>
            <a:r>
              <a:rPr lang="en-GB" dirty="0">
                <a:ea typeface="Verdana" panose="020B0604030504040204" pitchFamily="34" charset="0"/>
              </a:rPr>
              <a:t>Connections &amp; label ports</a:t>
            </a:r>
          </a:p>
          <a:p>
            <a:r>
              <a:rPr lang="en-GB" dirty="0">
                <a:ea typeface="Verdana" panose="020B0604030504040204" pitchFamily="34" charset="0"/>
              </a:rPr>
              <a:t>Screen status – if on (photograph &amp; record)</a:t>
            </a:r>
          </a:p>
          <a:p>
            <a:r>
              <a:rPr lang="en-GB" dirty="0">
                <a:ea typeface="Verdana" panose="020B0604030504040204" pitchFamily="34" charset="0"/>
              </a:rPr>
              <a:t>All actions taken must be documented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People/Interviews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dirty="0">
                <a:ea typeface="Verdana" panose="020B0604030504040204" pitchFamily="34" charset="0"/>
              </a:rPr>
              <a:t>Conducted under national legislation/policy</a:t>
            </a:r>
          </a:p>
          <a:p>
            <a:r>
              <a:rPr lang="en-GB" dirty="0">
                <a:ea typeface="Verdana" panose="020B0604030504040204" pitchFamily="34" charset="0"/>
              </a:rPr>
              <a:t>Identify people present</a:t>
            </a:r>
          </a:p>
          <a:p>
            <a:pPr lvl="1">
              <a:buFont typeface="Wingdings" panose="05000000000000000000" pitchFamily="2" charset="2"/>
              <a:buChar char="Ø"/>
            </a:pPr>
            <a:r>
              <a:rPr lang="en-GB" dirty="0">
                <a:ea typeface="Verdana" panose="020B0604030504040204" pitchFamily="34" charset="0"/>
              </a:rPr>
              <a:t>record details, entry times, etc.</a:t>
            </a:r>
          </a:p>
          <a:p>
            <a:r>
              <a:rPr lang="en-GB" dirty="0">
                <a:ea typeface="Verdana" panose="020B0604030504040204" pitchFamily="34" charset="0"/>
              </a:rPr>
              <a:t>May want –</a:t>
            </a:r>
          </a:p>
          <a:p>
            <a:pPr lvl="1">
              <a:buFont typeface="Wingdings" panose="05000000000000000000" pitchFamily="2" charset="2"/>
              <a:buChar char="Ø"/>
            </a:pPr>
            <a:r>
              <a:rPr lang="en-GB" dirty="0">
                <a:ea typeface="Verdana" panose="020B0604030504040204" pitchFamily="34" charset="0"/>
              </a:rPr>
              <a:t>purpose of device, owner, user, user names, account information, documentation</a:t>
            </a:r>
          </a:p>
          <a:p>
            <a:pPr lvl="1">
              <a:buFont typeface="Wingdings" panose="05000000000000000000" pitchFamily="2" charset="2"/>
              <a:buChar char="Ø"/>
            </a:pPr>
            <a:r>
              <a:rPr lang="en-GB" dirty="0">
                <a:ea typeface="Verdana" panose="020B0604030504040204" pitchFamily="34" charset="0"/>
              </a:rPr>
              <a:t>passwords (devices, servers, encryption)</a:t>
            </a:r>
          </a:p>
          <a:p>
            <a:pPr lvl="1">
              <a:buFont typeface="Wingdings" panose="05000000000000000000" pitchFamily="2" charset="2"/>
              <a:buChar char="Ø"/>
            </a:pPr>
            <a:r>
              <a:rPr lang="en-GB" dirty="0">
                <a:ea typeface="Verdana" panose="020B0604030504040204" pitchFamily="34" charset="0"/>
              </a:rPr>
              <a:t>details regarding offsite storage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D4C7EE2B-7305-4068-9639-0CCFF7BFBD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6100" y="5733257"/>
            <a:ext cx="3779875" cy="787474"/>
          </a:xfrm>
          <a:prstGeom prst="rect">
            <a:avLst/>
          </a:prstGeom>
        </p:spPr>
      </p:pic>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Scene examples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Scene examples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Dealing with devices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en-GB" b="1" dirty="0">
                <a:solidFill>
                  <a:srgbClr val="0070C0"/>
                </a:solidFill>
              </a:rPr>
              <a:t>Case A – Computer is OFF</a:t>
            </a:r>
          </a:p>
          <a:p>
            <a:r>
              <a:rPr lang="en-GB" dirty="0">
                <a:ea typeface="Verdana" panose="020B0604030504040204" pitchFamily="34" charset="0"/>
              </a:rPr>
              <a:t>Do not switch on</a:t>
            </a:r>
          </a:p>
          <a:p>
            <a:pPr lvl="1"/>
            <a:r>
              <a:rPr lang="en-GB" dirty="0">
                <a:ea typeface="Verdana" panose="020B0604030504040204" pitchFamily="34" charset="0"/>
              </a:rPr>
              <a:t>Secure, photograph, disassemble</a:t>
            </a:r>
          </a:p>
          <a:p>
            <a:r>
              <a:rPr lang="en-GB" dirty="0">
                <a:ea typeface="Verdana" panose="020B0604030504040204" pitchFamily="34" charset="0"/>
              </a:rPr>
              <a:t>If portable device, also remove battery</a:t>
            </a:r>
          </a:p>
          <a:p>
            <a:pPr marL="0" indent="0" algn="ctr">
              <a:buNone/>
            </a:pPr>
            <a:endParaRPr lang="en-GB" b="1" dirty="0">
              <a:ea typeface="Verdana" panose="020B0604030504040204" pitchFamily="34" charset="0"/>
            </a:endParaRPr>
          </a:p>
          <a:p>
            <a:pPr marL="0" indent="0" algn="ctr">
              <a:buNone/>
            </a:pPr>
            <a:r>
              <a:rPr lang="en-GB" b="1" dirty="0">
                <a:ea typeface="Verdana" panose="020B0604030504040204" pitchFamily="34" charset="0"/>
              </a:rPr>
              <a:t>Best chance of complying </a:t>
            </a:r>
          </a:p>
          <a:p>
            <a:pPr marL="0" indent="0" algn="ctr">
              <a:buNone/>
            </a:pPr>
            <a:r>
              <a:rPr lang="en-GB" b="1" dirty="0">
                <a:ea typeface="Verdana" panose="020B0604030504040204" pitchFamily="34" charset="0"/>
              </a:rPr>
              <a:t>with Principle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latin typeface="+mn-lt"/>
              </a:rPr>
              <a:t>What is ‘electronic evidence’?</a:t>
            </a:r>
            <a:endParaRPr lang="en-US" sz="3200" dirty="0">
              <a:latin typeface="+mn-lt"/>
            </a:endParaRPr>
          </a:p>
        </p:txBody>
      </p:sp>
      <p:sp>
        <p:nvSpPr>
          <p:cNvPr id="3" name="Text Placeholder 2"/>
          <p:cNvSpPr>
            <a:spLocks noGrp="1"/>
          </p:cNvSpPr>
          <p:nvPr>
            <p:ph type="body" idx="1"/>
          </p:nvPr>
        </p:nvSpPr>
        <p:spPr/>
        <p:txBody>
          <a:bodyPr/>
          <a:lstStyle/>
          <a:p>
            <a:r>
              <a:rPr lang="en-GB" dirty="0"/>
              <a:t>Digital &amp; Electronic Evidence</a:t>
            </a:r>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en-GB" dirty="0">
                <a:latin typeface="Verdana" charset="0"/>
                <a:cs typeface="Verdana" charset="0"/>
              </a:rPr>
              <a:t>Section 1</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Dealing with devices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en-GB" b="1" dirty="0">
                <a:solidFill>
                  <a:srgbClr val="0070C0"/>
                </a:solidFill>
              </a:rPr>
              <a:t>Case B – Computer is ON</a:t>
            </a:r>
          </a:p>
          <a:p>
            <a:r>
              <a:rPr lang="en-GB" dirty="0">
                <a:ea typeface="Verdana" panose="020B0604030504040204" pitchFamily="34" charset="0"/>
              </a:rPr>
              <a:t>Do not switch off</a:t>
            </a:r>
          </a:p>
          <a:p>
            <a:pPr lvl="1"/>
            <a:r>
              <a:rPr lang="en-GB" dirty="0">
                <a:ea typeface="Verdana" panose="020B0604030504040204" pitchFamily="34" charset="0"/>
              </a:rPr>
              <a:t>Secure, photograph, assess</a:t>
            </a:r>
          </a:p>
          <a:p>
            <a:r>
              <a:rPr lang="en-GB" dirty="0">
                <a:ea typeface="Verdana" panose="020B0604030504040204" pitchFamily="34" charset="0"/>
              </a:rPr>
              <a:t>Specialist intervention</a:t>
            </a:r>
          </a:p>
          <a:p>
            <a:r>
              <a:rPr lang="en-GB" dirty="0">
                <a:ea typeface="Verdana" panose="020B0604030504040204" pitchFamily="34" charset="0"/>
              </a:rPr>
              <a:t>Consider ‘Live Data’ collection</a:t>
            </a:r>
          </a:p>
          <a:p>
            <a:pPr marL="0" indent="0" algn="ctr">
              <a:buNone/>
            </a:pPr>
            <a:endParaRPr lang="en-GB" b="1" dirty="0">
              <a:ea typeface="Verdana" panose="020B0604030504040204" pitchFamily="34" charset="0"/>
            </a:endParaRPr>
          </a:p>
          <a:p>
            <a:pPr marL="0" indent="0" algn="ctr">
              <a:buNone/>
            </a:pPr>
            <a:r>
              <a:rPr lang="en-GB" b="1" dirty="0">
                <a:ea typeface="Verdana" panose="020B0604030504040204" pitchFamily="34" charset="0"/>
              </a:rPr>
              <a:t>Less chance of complying </a:t>
            </a:r>
          </a:p>
          <a:p>
            <a:pPr marL="0" indent="0" algn="ctr">
              <a:buNone/>
            </a:pPr>
            <a:r>
              <a:rPr lang="en-GB" b="1" dirty="0">
                <a:ea typeface="Verdana" panose="020B0604030504040204" pitchFamily="34" charset="0"/>
              </a:rPr>
              <a:t>with Principle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Dealing with devices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en-GB" b="1" dirty="0">
                <a:solidFill>
                  <a:srgbClr val="0070C0"/>
                </a:solidFill>
              </a:rPr>
              <a:t>Case C – You cannot determine</a:t>
            </a:r>
          </a:p>
          <a:p>
            <a:r>
              <a:rPr lang="en-GB" dirty="0">
                <a:ea typeface="Verdana" panose="020B0604030504040204" pitchFamily="34" charset="0"/>
              </a:rPr>
              <a:t>Assume it is OFF</a:t>
            </a:r>
          </a:p>
          <a:p>
            <a:r>
              <a:rPr lang="en-GB" dirty="0">
                <a:ea typeface="Verdana" panose="020B0604030504040204" pitchFamily="34" charset="0"/>
              </a:rPr>
              <a:t>Remove power supply</a:t>
            </a:r>
          </a:p>
          <a:p>
            <a:pPr lvl="1"/>
            <a:r>
              <a:rPr lang="en-GB" dirty="0">
                <a:ea typeface="Verdana" panose="020B0604030504040204" pitchFamily="34" charset="0"/>
              </a:rPr>
              <a:t>Secure, photograph, disassemble</a:t>
            </a:r>
          </a:p>
          <a:p>
            <a:pPr marL="0" indent="0">
              <a:buNone/>
            </a:pPr>
            <a:endParaRPr lang="en-GB" dirty="0">
              <a:ea typeface="Verdana" panose="020B0604030504040204" pitchFamily="34" charset="0"/>
            </a:endParaRPr>
          </a:p>
          <a:p>
            <a:pPr marL="0" indent="0" algn="ctr">
              <a:buNone/>
            </a:pPr>
            <a:r>
              <a:rPr lang="en-GB" b="1" dirty="0">
                <a:ea typeface="Verdana" panose="020B0604030504040204" pitchFamily="34" charset="0"/>
              </a:rPr>
              <a:t>Some chance of complying </a:t>
            </a:r>
          </a:p>
          <a:p>
            <a:pPr marL="0" indent="0" algn="ctr">
              <a:buNone/>
            </a:pPr>
            <a:r>
              <a:rPr lang="en-GB" b="1" dirty="0">
                <a:ea typeface="Verdana" panose="020B0604030504040204" pitchFamily="34" charset="0"/>
              </a:rPr>
              <a:t>with Principle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dirty="0">
                <a:ea typeface="Verdana" panose="020B0604030504040204" pitchFamily="34" charset="0"/>
              </a:rPr>
              <a:t>Contact a specialist</a:t>
            </a:r>
          </a:p>
          <a:p>
            <a:pPr marL="0" indent="0">
              <a:buNone/>
            </a:pPr>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Looking for multiple computers</a:t>
            </a:r>
          </a:p>
          <a:p>
            <a:pPr lvl="1">
              <a:buFont typeface="Wingdings" panose="05000000000000000000" pitchFamily="2" charset="2"/>
              <a:buChar char="Ø"/>
            </a:pPr>
            <a:r>
              <a:rPr lang="en-GB" dirty="0">
                <a:ea typeface="Verdana" panose="020B0604030504040204" pitchFamily="34" charset="0"/>
              </a:rPr>
              <a:t>Central server</a:t>
            </a:r>
          </a:p>
          <a:p>
            <a:pPr lvl="1">
              <a:buFont typeface="Wingdings" panose="05000000000000000000" pitchFamily="2" charset="2"/>
              <a:buChar char="Ø"/>
            </a:pPr>
            <a:r>
              <a:rPr lang="en-GB" dirty="0">
                <a:ea typeface="Verdana" panose="020B0604030504040204" pitchFamily="34" charset="0"/>
              </a:rPr>
              <a:t>Cabling</a:t>
            </a:r>
          </a:p>
          <a:p>
            <a:pPr lvl="1">
              <a:buFont typeface="Wingdings" panose="05000000000000000000" pitchFamily="2" charset="2"/>
              <a:buChar char="Ø"/>
            </a:pPr>
            <a:r>
              <a:rPr lang="en-GB" dirty="0">
                <a:ea typeface="Verdana" panose="020B0604030504040204" pitchFamily="34" charset="0"/>
              </a:rPr>
              <a:t>Router</a:t>
            </a:r>
          </a:p>
          <a:p>
            <a:pPr lvl="1">
              <a:buFont typeface="Wingdings" panose="05000000000000000000" pitchFamily="2" charset="2"/>
              <a:buChar char="Ø"/>
            </a:pPr>
            <a:r>
              <a:rPr lang="en-GB" dirty="0">
                <a:ea typeface="Verdana" panose="020B0604030504040204" pitchFamily="34" charset="0"/>
              </a:rPr>
              <a:t>May be elsewhere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Mobiles/Smartphones/Tablets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solidFill>
                  <a:srgbClr val="0070C0"/>
                </a:solidFill>
              </a:rPr>
              <a:t>If ON</a:t>
            </a:r>
          </a:p>
          <a:p>
            <a:pPr lvl="1">
              <a:buFont typeface="Wingdings" panose="05000000000000000000" pitchFamily="2" charset="2"/>
              <a:buChar char="Ø"/>
            </a:pPr>
            <a:r>
              <a:rPr lang="en-GB" dirty="0">
                <a:ea typeface="Verdana" panose="020B0604030504040204" pitchFamily="34" charset="0"/>
              </a:rPr>
              <a:t>Do not power off</a:t>
            </a:r>
          </a:p>
          <a:p>
            <a:pPr lvl="1">
              <a:buFont typeface="Wingdings" panose="05000000000000000000" pitchFamily="2" charset="2"/>
              <a:buChar char="Ø"/>
            </a:pPr>
            <a:r>
              <a:rPr lang="en-GB" dirty="0">
                <a:ea typeface="Verdana" panose="020B0604030504040204" pitchFamily="34" charset="0"/>
              </a:rPr>
              <a:t>Document screen</a:t>
            </a:r>
          </a:p>
          <a:p>
            <a:pPr lvl="1">
              <a:buFont typeface="Wingdings" panose="05000000000000000000" pitchFamily="2" charset="2"/>
              <a:buChar char="Ø"/>
            </a:pPr>
            <a:r>
              <a:rPr lang="en-GB" dirty="0">
                <a:ea typeface="Verdana" panose="020B0604030504040204" pitchFamily="34" charset="0"/>
              </a:rPr>
              <a:t>Consider Faraday bag *</a:t>
            </a:r>
          </a:p>
          <a:p>
            <a:pPr lvl="1">
              <a:buFont typeface="Wingdings" panose="05000000000000000000" pitchFamily="2" charset="2"/>
              <a:buChar char="Ø"/>
            </a:pPr>
            <a:r>
              <a:rPr lang="en-GB" dirty="0">
                <a:ea typeface="Verdana" panose="020B0604030504040204" pitchFamily="34" charset="0"/>
              </a:rPr>
              <a:t>Put into flight mode *</a:t>
            </a:r>
          </a:p>
          <a:p>
            <a:pPr lvl="1">
              <a:buFont typeface="Wingdings" panose="05000000000000000000" pitchFamily="2" charset="2"/>
              <a:buChar char="Ø"/>
            </a:pPr>
            <a:r>
              <a:rPr lang="en-GB" dirty="0">
                <a:ea typeface="Verdana" panose="020B0604030504040204" pitchFamily="34" charset="0"/>
              </a:rPr>
              <a:t>Consider charging</a:t>
            </a:r>
          </a:p>
          <a:p>
            <a:pPr marL="57150" indent="0">
              <a:buNone/>
            </a:pPr>
            <a:r>
              <a:rPr lang="en-GB" b="1" dirty="0">
                <a:solidFill>
                  <a:srgbClr val="0070C0"/>
                </a:solidFill>
              </a:rPr>
              <a:t>If OFF</a:t>
            </a:r>
          </a:p>
          <a:p>
            <a:pPr lvl="1">
              <a:buFont typeface="Wingdings" panose="05000000000000000000" pitchFamily="2" charset="2"/>
              <a:buChar char="Ø"/>
            </a:pPr>
            <a:r>
              <a:rPr lang="en-GB" dirty="0">
                <a:ea typeface="Verdana" panose="020B0604030504040204" pitchFamily="34" charset="0"/>
              </a:rPr>
              <a:t>Do not power on</a:t>
            </a:r>
          </a:p>
          <a:p>
            <a:pPr lvl="1">
              <a:buFont typeface="Wingdings" panose="05000000000000000000" pitchFamily="2" charset="2"/>
              <a:buChar char="Ø"/>
            </a:pPr>
            <a:r>
              <a:rPr lang="en-GB" dirty="0">
                <a:ea typeface="Verdana" panose="020B0604030504040204" pitchFamily="34" charset="0"/>
              </a:rPr>
              <a:t>Seize, document &amp; submit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a16="http://schemas.microsoft.com/office/drawing/2014/main" id="{74EE88E1-4D82-423C-A5E5-B57CC487DC9C}"/>
              </a:ext>
            </a:extLst>
          </p:cNvPr>
          <p:cNvPicPr>
            <a:picLocks noChangeAspect="1"/>
          </p:cNvPicPr>
          <p:nvPr/>
        </p:nvPicPr>
        <p:blipFill>
          <a:blip r:embed="rId4"/>
          <a:stretch>
            <a:fillRect/>
          </a:stretch>
        </p:blipFill>
        <p:spPr>
          <a:xfrm>
            <a:off x="6714837" y="4299753"/>
            <a:ext cx="2177643" cy="1995566"/>
          </a:xfrm>
          <a:prstGeom prst="rect">
            <a:avLst/>
          </a:prstGeom>
          <a:effectLst/>
        </p:spPr>
      </p:pic>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5436096" y="1484784"/>
            <a:ext cx="1299754"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Mobiles/Smartphones/Tablets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solidFill>
                  <a:srgbClr val="0070C0"/>
                </a:solidFill>
              </a:rPr>
              <a:t>Some observations</a:t>
            </a:r>
          </a:p>
          <a:p>
            <a:pPr>
              <a:lnSpc>
                <a:spcPct val="250000"/>
              </a:lnSpc>
            </a:pPr>
            <a:r>
              <a:rPr lang="en-GB" dirty="0">
                <a:ea typeface="Verdana" panose="020B0604030504040204" pitchFamily="34" charset="0"/>
              </a:rPr>
              <a:t>Faraday bags</a:t>
            </a:r>
          </a:p>
          <a:p>
            <a:pPr>
              <a:lnSpc>
                <a:spcPct val="250000"/>
              </a:lnSpc>
            </a:pPr>
            <a:r>
              <a:rPr lang="en-GB" dirty="0">
                <a:ea typeface="Verdana" panose="020B0604030504040204" pitchFamily="34" charset="0"/>
              </a:rPr>
              <a:t>Flight/airplane mode</a:t>
            </a:r>
          </a:p>
          <a:p>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Keeping a device on can be advantageous to defeating security</a:t>
            </a:r>
          </a:p>
          <a:p>
            <a:pPr lvl="1">
              <a:buFont typeface="Wingdings" panose="05000000000000000000" pitchFamily="2" charset="2"/>
              <a:buChar char="Ø"/>
            </a:pPr>
            <a:r>
              <a:rPr lang="en-GB" dirty="0">
                <a:ea typeface="Verdana" panose="020B0604030504040204" pitchFamily="34" charset="0"/>
              </a:rPr>
              <a:t>Network connection can allow changes/remote wipe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6570850" y="1896804"/>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3203848" y="2057078"/>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13535" y="3486834"/>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CoE search/seizure flowchart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66" y="1196752"/>
            <a:ext cx="4250667" cy="5325328"/>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Live data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en-GB" sz="2800" dirty="0">
                <a:ea typeface="Verdana" panose="020B0604030504040204" pitchFamily="34" charset="0"/>
              </a:rPr>
              <a:t>Included here for awareness purposes</a:t>
            </a:r>
          </a:p>
          <a:p>
            <a:pPr marL="0" indent="0" algn="just">
              <a:buNone/>
            </a:pPr>
            <a:r>
              <a:rPr lang="en-GB" sz="2800" dirty="0">
                <a:ea typeface="Verdana" panose="020B0604030504040204" pitchFamily="34" charset="0"/>
              </a:rPr>
              <a:t>Only done by trained &amp; qualified individuals</a:t>
            </a:r>
          </a:p>
          <a:p>
            <a:pPr marL="0" indent="0" algn="just">
              <a:buNone/>
            </a:pPr>
            <a:r>
              <a:rPr lang="en-GB" sz="2800" dirty="0">
                <a:ea typeface="Verdana" panose="020B0604030504040204" pitchFamily="34" charset="0"/>
              </a:rPr>
              <a:t>Deals with </a:t>
            </a:r>
            <a:r>
              <a:rPr lang="en-GB" sz="2800" b="1" dirty="0">
                <a:solidFill>
                  <a:srgbClr val="0070C0"/>
                </a:solidFill>
              </a:rPr>
              <a:t>VOLATILE</a:t>
            </a:r>
            <a:r>
              <a:rPr lang="en-GB" sz="2800" dirty="0">
                <a:ea typeface="Verdana" panose="020B0604030504040204" pitchFamily="34" charset="0"/>
              </a:rPr>
              <a:t> data from a device</a:t>
            </a:r>
          </a:p>
          <a:p>
            <a:pPr lvl="1">
              <a:buFont typeface="Wingdings" panose="05000000000000000000" pitchFamily="2" charset="2"/>
              <a:buChar char="Ø"/>
            </a:pPr>
            <a:r>
              <a:rPr lang="en-GB" dirty="0">
                <a:ea typeface="Verdana" panose="020B0604030504040204" pitchFamily="34" charset="0"/>
              </a:rPr>
              <a:t>Before powering off</a:t>
            </a:r>
          </a:p>
          <a:p>
            <a:pPr lvl="1">
              <a:buFont typeface="Wingdings" panose="05000000000000000000" pitchFamily="2" charset="2"/>
              <a:buChar char="Ø"/>
            </a:pPr>
            <a:r>
              <a:rPr lang="en-GB" dirty="0">
                <a:ea typeface="Verdana" panose="020B0604030504040204" pitchFamily="34" charset="0"/>
              </a:rPr>
              <a:t>Information that would be lost (RAM, caches)</a:t>
            </a:r>
          </a:p>
          <a:p>
            <a:pPr lvl="1">
              <a:buFont typeface="Wingdings" panose="05000000000000000000" pitchFamily="2" charset="2"/>
              <a:buChar char="Ø"/>
            </a:pPr>
            <a:r>
              <a:rPr lang="en-GB" dirty="0">
                <a:ea typeface="Verdana" panose="020B0604030504040204" pitchFamily="34" charset="0"/>
              </a:rPr>
              <a:t>Information that could quickly be used for interview, etc</a:t>
            </a:r>
          </a:p>
          <a:p>
            <a:pPr marL="57150" indent="0">
              <a:buNone/>
            </a:pPr>
            <a:r>
              <a:rPr lang="en-GB" sz="2400" dirty="0">
                <a:ea typeface="Verdana" panose="020B0604030504040204" pitchFamily="34" charset="0"/>
              </a:rPr>
              <a:t>Examples – caches (</a:t>
            </a:r>
            <a:r>
              <a:rPr lang="en-GB" sz="2400" dirty="0" err="1">
                <a:ea typeface="Verdana" panose="020B0604030504040204" pitchFamily="34" charset="0"/>
              </a:rPr>
              <a:t>arp</a:t>
            </a:r>
            <a:r>
              <a:rPr lang="en-GB" sz="2400" dirty="0">
                <a:ea typeface="Verdana" panose="020B0604030504040204" pitchFamily="34" charset="0"/>
              </a:rPr>
              <a:t>, </a:t>
            </a:r>
            <a:r>
              <a:rPr lang="en-GB" sz="2400" dirty="0" err="1">
                <a:ea typeface="Verdana" panose="020B0604030504040204" pitchFamily="34" charset="0"/>
              </a:rPr>
              <a:t>dns</a:t>
            </a:r>
            <a:r>
              <a:rPr lang="en-GB" sz="2400" dirty="0">
                <a:ea typeface="Verdana" panose="020B0604030504040204" pitchFamily="34" charset="0"/>
              </a:rPr>
              <a:t>), unsaved docs, running processes, passwords/encryption keys, network connections, system info, users, connected storage, data like binaries stored in RAM</a:t>
            </a: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Live data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ea typeface="Verdana" panose="020B0604030504040204" pitchFamily="34" charset="0"/>
              </a:rPr>
              <a:t>Two types</a:t>
            </a:r>
          </a:p>
          <a:p>
            <a:r>
              <a:rPr lang="en-GB" sz="2800" b="1" dirty="0">
                <a:solidFill>
                  <a:srgbClr val="0070C0"/>
                </a:solidFill>
              </a:rPr>
              <a:t>Volatile data ON the device</a:t>
            </a:r>
          </a:p>
          <a:p>
            <a:pPr lvl="1"/>
            <a:r>
              <a:rPr lang="en-GB" sz="2000" dirty="0">
                <a:ea typeface="Verdana" panose="020B0604030504040204" pitchFamily="34" charset="0"/>
              </a:rPr>
              <a:t>RAM, network connections, caches, running processes, Registry</a:t>
            </a:r>
          </a:p>
          <a:p>
            <a:r>
              <a:rPr lang="en-GB" sz="2800" b="1" dirty="0">
                <a:solidFill>
                  <a:srgbClr val="0070C0"/>
                </a:solidFill>
              </a:rPr>
              <a:t>Transient data</a:t>
            </a:r>
          </a:p>
          <a:p>
            <a:r>
              <a:rPr lang="en-GB" sz="2800" b="1" dirty="0">
                <a:solidFill>
                  <a:srgbClr val="0070C0"/>
                </a:solidFill>
              </a:rPr>
              <a:t>Data accessible at the scene</a:t>
            </a:r>
          </a:p>
          <a:p>
            <a:pPr lvl="1"/>
            <a:r>
              <a:rPr lang="en-GB" sz="2000" dirty="0">
                <a:ea typeface="Verdana" panose="020B0604030504040204" pitchFamily="34" charset="0"/>
              </a:rPr>
              <a:t>Mounted encrypted volumes</a:t>
            </a:r>
          </a:p>
          <a:p>
            <a:pPr lvl="1"/>
            <a:r>
              <a:rPr lang="en-GB" sz="2000" dirty="0">
                <a:ea typeface="Verdana" panose="020B0604030504040204" pitchFamily="34" charset="0"/>
              </a:rPr>
              <a:t>Remote storage such as Cloud based (subject to legal guidelines)</a:t>
            </a:r>
            <a:endParaRPr lang="en-GB" dirty="0">
              <a:ea typeface="Verdana" panose="020B0604030504040204" pitchFamily="34" charset="0"/>
            </a:endParaRPr>
          </a:p>
          <a:p>
            <a:pPr marL="0" indent="0" algn="ctr">
              <a:buNone/>
            </a:pPr>
            <a:r>
              <a:rPr lang="en-GB" sz="2800" b="1" dirty="0">
                <a:solidFill>
                  <a:srgbClr val="FF0000"/>
                </a:solidFill>
                <a:ea typeface="Verdana" panose="020B0604030504040204" pitchFamily="34" charset="0"/>
              </a:rPr>
              <a:t>These will cause changes under Principle 1</a:t>
            </a:r>
          </a:p>
          <a:p>
            <a:pPr marL="0" indent="0" algn="ctr">
              <a:buNone/>
            </a:pPr>
            <a:r>
              <a:rPr lang="en-GB" sz="2800" b="1" dirty="0">
                <a:solidFill>
                  <a:srgbClr val="FF0000"/>
                </a:solidFill>
                <a:ea typeface="Verdana" panose="020B0604030504040204" pitchFamily="34" charset="0"/>
              </a:rPr>
              <a:t>&amp; will be subjected to increased scrutiny</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Live data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ea typeface="Verdana" panose="020B0604030504040204" pitchFamily="34" charset="0"/>
              </a:rPr>
              <a:t>To perform live data</a:t>
            </a:r>
          </a:p>
          <a:p>
            <a:r>
              <a:rPr lang="en-GB" dirty="0">
                <a:ea typeface="Verdana" panose="020B0604030504040204" pitchFamily="34" charset="0"/>
              </a:rPr>
              <a:t>A specialist with specific training is needed</a:t>
            </a:r>
          </a:p>
          <a:p>
            <a:r>
              <a:rPr lang="en-GB" dirty="0">
                <a:ea typeface="Verdana" panose="020B0604030504040204" pitchFamily="34" charset="0"/>
              </a:rPr>
              <a:t>Hands-on practical experience</a:t>
            </a:r>
          </a:p>
          <a:p>
            <a:r>
              <a:rPr lang="en-GB" dirty="0">
                <a:ea typeface="Verdana" panose="020B0604030504040204" pitchFamily="34" charset="0"/>
              </a:rPr>
              <a:t>A set of validated tools</a:t>
            </a:r>
          </a:p>
          <a:p>
            <a:pPr marL="0" indent="0">
              <a:buNone/>
            </a:pPr>
            <a:endParaRPr lang="en-GB" dirty="0">
              <a:ea typeface="Verdana" panose="020B0604030504040204" pitchFamily="34" charset="0"/>
            </a:endParaRPr>
          </a:p>
          <a:p>
            <a:pPr marL="0" indent="0">
              <a:buNone/>
            </a:pPr>
            <a:r>
              <a:rPr lang="en-GB" sz="2800" dirty="0">
                <a:ea typeface="Verdana" panose="020B0604030504040204" pitchFamily="34" charset="0"/>
              </a:rPr>
              <a:t>If no-one is available to do this, pulling the plug and losing the opportunity may make more sense than tampering – and so contaminating the evidence to the point of making it unusable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CoE live data flowchart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1196752"/>
            <a:ext cx="4032448" cy="5297598"/>
          </a:xfrm>
          <a:prstGeom prst="rect">
            <a:avLst/>
          </a:prstGeom>
        </p:spPr>
      </p:pic>
    </p:spTree>
    <p:extLst>
      <p:ext uri="{BB962C8B-B14F-4D97-AF65-F5344CB8AC3E}">
        <p14:creationId xmlns:p14="http://schemas.microsoft.com/office/powerpoint/2010/main" val="315315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Practical</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Device identification</a:t>
            </a:r>
          </a:p>
          <a:p>
            <a:endParaRPr lang="en-US" dirty="0"/>
          </a:p>
        </p:txBody>
      </p:sp>
    </p:spTree>
    <p:extLst>
      <p:ext uri="{BB962C8B-B14F-4D97-AF65-F5344CB8AC3E}">
        <p14:creationId xmlns:p14="http://schemas.microsoft.com/office/powerpoint/2010/main"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60</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Digital forensics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Forensic sciences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275 BC</a:t>
            </a:r>
          </a:p>
          <a:p>
            <a:pPr algn="ctr"/>
            <a:r>
              <a:rPr lang="en-GB" dirty="0"/>
              <a:t>Archimedes</a:t>
            </a:r>
          </a:p>
        </p:txBody>
      </p:sp>
      <p:sp>
        <p:nvSpPr>
          <p:cNvPr id="23" name="Rectangle: Rounded Corners 22">
            <a:extLst>
              <a:ext uri="{FF2B5EF4-FFF2-40B4-BE49-F238E27FC236}">
                <a16:creationId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1302</a:t>
            </a:r>
          </a:p>
          <a:p>
            <a:pPr algn="ctr"/>
            <a:r>
              <a:rPr lang="en-GB" dirty="0"/>
              <a:t>Autopsy</a:t>
            </a:r>
          </a:p>
        </p:txBody>
      </p:sp>
      <p:sp>
        <p:nvSpPr>
          <p:cNvPr id="24" name="Rectangle: Rounded Corners 23">
            <a:extLst>
              <a:ext uri="{FF2B5EF4-FFF2-40B4-BE49-F238E27FC236}">
                <a16:creationId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1590</a:t>
            </a:r>
          </a:p>
          <a:p>
            <a:pPr algn="ctr"/>
            <a:r>
              <a:rPr lang="en-GB" dirty="0"/>
              <a:t>Microscope</a:t>
            </a:r>
          </a:p>
        </p:txBody>
      </p:sp>
      <p:sp>
        <p:nvSpPr>
          <p:cNvPr id="25" name="Rectangle: Rounded Corners 24">
            <a:extLst>
              <a:ext uri="{FF2B5EF4-FFF2-40B4-BE49-F238E27FC236}">
                <a16:creationId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1835</a:t>
            </a:r>
            <a:br>
              <a:rPr lang="en-GB" dirty="0"/>
            </a:br>
            <a:r>
              <a:rPr lang="en-GB" dirty="0"/>
              <a:t>Ballistics</a:t>
            </a:r>
          </a:p>
        </p:txBody>
      </p:sp>
      <p:sp>
        <p:nvSpPr>
          <p:cNvPr id="26" name="Rectangle: Rounded Corners 25">
            <a:extLst>
              <a:ext uri="{FF2B5EF4-FFF2-40B4-BE49-F238E27FC236}">
                <a16:creationId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1888</a:t>
            </a:r>
          </a:p>
          <a:p>
            <a:pPr algn="ctr"/>
            <a:r>
              <a:rPr lang="en-GB" dirty="0"/>
              <a:t>Scene Photos</a:t>
            </a:r>
          </a:p>
        </p:txBody>
      </p:sp>
      <p:sp>
        <p:nvSpPr>
          <p:cNvPr id="27" name="Rectangle: Rounded Corners 26">
            <a:extLst>
              <a:ext uri="{FF2B5EF4-FFF2-40B4-BE49-F238E27FC236}">
                <a16:creationId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1892</a:t>
            </a:r>
          </a:p>
          <a:p>
            <a:pPr algn="ctr"/>
            <a:r>
              <a:rPr lang="en-GB" dirty="0"/>
              <a:t>Finger</a:t>
            </a:r>
          </a:p>
          <a:p>
            <a:pPr algn="ctr"/>
            <a:r>
              <a:rPr lang="en-GB" dirty="0"/>
              <a:t>Prints</a:t>
            </a:r>
          </a:p>
        </p:txBody>
      </p:sp>
      <p:sp>
        <p:nvSpPr>
          <p:cNvPr id="28" name="Rectangle: Rounded Corners 27">
            <a:extLst>
              <a:ext uri="{FF2B5EF4-FFF2-40B4-BE49-F238E27FC236}">
                <a16:creationId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1901</a:t>
            </a:r>
          </a:p>
          <a:p>
            <a:pPr algn="ctr"/>
            <a:r>
              <a:rPr lang="en-GB" dirty="0"/>
              <a:t>Blood</a:t>
            </a:r>
          </a:p>
        </p:txBody>
      </p:sp>
      <p:sp>
        <p:nvSpPr>
          <p:cNvPr id="29" name="Rectangle: Rounded Corners 28">
            <a:extLst>
              <a:ext uri="{FF2B5EF4-FFF2-40B4-BE49-F238E27FC236}">
                <a16:creationId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1984</a:t>
            </a:r>
          </a:p>
          <a:p>
            <a:pPr algn="ctr"/>
            <a:r>
              <a:rPr lang="en-GB" dirty="0"/>
              <a:t>DNA</a:t>
            </a:r>
          </a:p>
        </p:txBody>
      </p:sp>
      <p:pic>
        <p:nvPicPr>
          <p:cNvPr id="31" name="Picture 4">
            <a:extLst>
              <a:ext uri="{FF2B5EF4-FFF2-40B4-BE49-F238E27FC236}">
                <a16:creationId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1993</a:t>
            </a:r>
          </a:p>
          <a:p>
            <a:pPr algn="ctr"/>
            <a:r>
              <a:rPr lang="en-GB" dirty="0"/>
              <a:t>Digital</a:t>
            </a:r>
          </a:p>
          <a:p>
            <a:pPr algn="ctr"/>
            <a:r>
              <a:rPr lang="en-GB" dirty="0"/>
              <a:t>Forensics</a:t>
            </a:r>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Analog v Digital</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forensic definition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28651"/>
            <a:ext cx="8640960" cy="5183335"/>
          </a:xfrm>
        </p:spPr>
        <p:txBody>
          <a:bodyPr/>
          <a:lstStyle/>
          <a:p>
            <a:pPr marL="0" indent="0" algn="just">
              <a:spcBef>
                <a:spcPts val="0"/>
              </a:spcBef>
              <a:buNone/>
              <a:defRPr/>
            </a:pPr>
            <a:r>
              <a:rPr lang="en-US" sz="2800" b="1" dirty="0">
                <a:solidFill>
                  <a:srgbClr val="0070C0"/>
                </a:solidFill>
              </a:rPr>
              <a:t>Forensic science </a:t>
            </a:r>
            <a:r>
              <a:rPr lang="en-US" sz="2800" dirty="0"/>
              <a:t>- study of any field as it pertains to legal matters </a:t>
            </a:r>
          </a:p>
          <a:p>
            <a:pPr marL="0" indent="0">
              <a:spcBef>
                <a:spcPts val="0"/>
              </a:spcBef>
              <a:buNone/>
              <a:defRPr/>
            </a:pPr>
            <a:endParaRPr lang="en-US" sz="2800" dirty="0"/>
          </a:p>
          <a:p>
            <a:pPr marL="0" indent="0" algn="just">
              <a:spcBef>
                <a:spcPts val="0"/>
              </a:spcBef>
              <a:buNone/>
              <a:defRPr/>
            </a:pPr>
            <a:r>
              <a:rPr lang="en-US" sz="2800" b="1" dirty="0">
                <a:solidFill>
                  <a:srgbClr val="0070C0"/>
                </a:solidFill>
              </a:rPr>
              <a:t>Forensic evidence </a:t>
            </a:r>
            <a:r>
              <a:rPr lang="en-US" sz="2800" dirty="0"/>
              <a:t>- more specifically related to evidence that meets stringent standards of reliability and scientific integrity for admissibility in court </a:t>
            </a:r>
          </a:p>
          <a:p>
            <a:pPr marL="0" indent="0">
              <a:spcBef>
                <a:spcPts val="0"/>
              </a:spcBef>
              <a:buNone/>
              <a:defRPr/>
            </a:pPr>
            <a:endParaRPr lang="en-US" sz="2800" dirty="0"/>
          </a:p>
          <a:p>
            <a:pPr marL="0" indent="0" algn="just">
              <a:spcBef>
                <a:spcPts val="0"/>
              </a:spcBef>
              <a:buNone/>
              <a:defRPr/>
            </a:pPr>
            <a:r>
              <a:rPr lang="en-US" sz="2800" b="1" dirty="0">
                <a:solidFill>
                  <a:srgbClr val="0070C0"/>
                </a:solidFill>
              </a:rPr>
              <a:t>Digital Forensics </a:t>
            </a:r>
            <a:r>
              <a:rPr lang="en-US" sz="2800" dirty="0"/>
              <a:t>- branch of forensic science related to the acquisition, processing, analysis and reporting of evidence stored on computer systems, digital devices and other storage media with the aim of admissibility in court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1559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forensic definition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Steps in digital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Acquisition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en-GB" b="1" dirty="0">
                <a:solidFill>
                  <a:srgbClr val="0070C0"/>
                </a:solidFill>
              </a:rPr>
              <a:t>Imaging </a:t>
            </a:r>
          </a:p>
          <a:p>
            <a:pPr lvl="1">
              <a:buFont typeface="Wingdings" panose="05000000000000000000" pitchFamily="2" charset="2"/>
              <a:buChar char="Ø"/>
            </a:pPr>
            <a:r>
              <a:rPr lang="en-GB" dirty="0">
                <a:ea typeface="Verdana" panose="020B0604030504040204" pitchFamily="34" charset="0"/>
              </a:rPr>
              <a:t>creation of bit-by-bit copy of data</a:t>
            </a:r>
          </a:p>
          <a:p>
            <a:pPr lvl="1">
              <a:buFont typeface="Wingdings" panose="05000000000000000000" pitchFamily="2" charset="2"/>
              <a:buChar char="Ø"/>
            </a:pPr>
            <a:r>
              <a:rPr lang="en-GB" dirty="0">
                <a:ea typeface="Verdana" panose="020B0604030504040204" pitchFamily="34" charset="0"/>
              </a:rPr>
              <a:t>Recognised formats (dd &amp; E01)</a:t>
            </a:r>
          </a:p>
          <a:p>
            <a:pPr lvl="1">
              <a:buFont typeface="Wingdings" panose="05000000000000000000" pitchFamily="2" charset="2"/>
              <a:buChar char="Ø"/>
            </a:pPr>
            <a:r>
              <a:rPr lang="en-GB" dirty="0">
                <a:ea typeface="Verdana" panose="020B0604030504040204" pitchFamily="34" charset="0"/>
              </a:rPr>
              <a:t>Using write block technology</a:t>
            </a:r>
          </a:p>
          <a:p>
            <a:pPr lvl="1"/>
            <a:endParaRPr lang="en-GB" dirty="0">
              <a:ea typeface="Verdana" panose="020B0604030504040204" pitchFamily="34" charset="0"/>
            </a:endParaRPr>
          </a:p>
          <a:p>
            <a:pPr marL="57150" indent="0">
              <a:buNone/>
            </a:pPr>
            <a:r>
              <a:rPr lang="en-GB" b="1" dirty="0">
                <a:solidFill>
                  <a:srgbClr val="0070C0"/>
                </a:solidFill>
              </a:rPr>
              <a:t>Hashing</a:t>
            </a:r>
          </a:p>
          <a:p>
            <a:pPr lvl="1">
              <a:buFont typeface="Wingdings" panose="05000000000000000000" pitchFamily="2" charset="2"/>
              <a:buChar char="Ø"/>
            </a:pPr>
            <a:r>
              <a:rPr lang="en-GB" dirty="0">
                <a:ea typeface="Verdana" panose="020B0604030504040204" pitchFamily="34" charset="0"/>
              </a:rPr>
              <a:t>creates ‘digital fingerprint’ of data</a:t>
            </a:r>
          </a:p>
          <a:p>
            <a:pPr lvl="1">
              <a:buFont typeface="Wingdings" panose="05000000000000000000" pitchFamily="2" charset="2"/>
              <a:buChar char="Ø"/>
            </a:pPr>
            <a:r>
              <a:rPr lang="en-GB" dirty="0">
                <a:ea typeface="Verdana" panose="020B0604030504040204" pitchFamily="34" charset="0"/>
              </a:rPr>
              <a:t>using mathematical algorithm (MD5 &amp; SHA1)</a:t>
            </a:r>
          </a:p>
          <a:p>
            <a:pPr lvl="1">
              <a:buFont typeface="Wingdings" panose="05000000000000000000" pitchFamily="2" charset="2"/>
              <a:buChar char="Ø"/>
            </a:pPr>
            <a:r>
              <a:rPr lang="en-GB" dirty="0">
                <a:ea typeface="Verdana" panose="020B0604030504040204" pitchFamily="34" charset="0"/>
              </a:rPr>
              <a:t>Used for </a:t>
            </a:r>
            <a:r>
              <a:rPr lang="en-GB" b="1" dirty="0">
                <a:solidFill>
                  <a:srgbClr val="0070C0"/>
                </a:solidFill>
              </a:rPr>
              <a:t>verification</a:t>
            </a:r>
          </a:p>
          <a:p>
            <a:pPr lvl="1">
              <a:buFont typeface="Wingdings" panose="05000000000000000000" pitchFamily="2" charset="2"/>
              <a:buChar char="Ø"/>
            </a:pPr>
            <a:r>
              <a:rPr lang="en-GB" dirty="0">
                <a:ea typeface="Verdana" panose="020B0604030504040204" pitchFamily="34" charset="0"/>
              </a:rPr>
              <a:t>And for </a:t>
            </a:r>
            <a:r>
              <a:rPr lang="en-GB" b="1" dirty="0">
                <a:solidFill>
                  <a:srgbClr val="0070C0"/>
                </a:solidFill>
              </a:rPr>
              <a:t>identification </a:t>
            </a:r>
            <a:r>
              <a:rPr lang="en-GB" dirty="0">
                <a:ea typeface="Verdana" panose="020B0604030504040204" pitchFamily="34" charset="0"/>
              </a:rPr>
              <a:t>(known &amp; notable files)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338441"/>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BCD0F61-63E6-40C4-85F7-BEB8FA83A708}"/>
              </a:ext>
            </a:extLst>
          </p:cNvPr>
          <p:cNvPicPr>
            <a:picLocks noChangeAspect="1"/>
          </p:cNvPicPr>
          <p:nvPr/>
        </p:nvPicPr>
        <p:blipFill>
          <a:blip r:embed="rId6"/>
          <a:stretch>
            <a:fillRect/>
          </a:stretch>
        </p:blipFill>
        <p:spPr>
          <a:xfrm>
            <a:off x="3635896" y="3765832"/>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Processing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en-GB" dirty="0">
                <a:ea typeface="Verdana" panose="020B0604030504040204" pitchFamily="34" charset="0"/>
              </a:rPr>
              <a:t>The </a:t>
            </a:r>
            <a:r>
              <a:rPr lang="en-GB" b="1" dirty="0">
                <a:solidFill>
                  <a:srgbClr val="0070C0"/>
                </a:solidFill>
              </a:rPr>
              <a:t>process</a:t>
            </a:r>
            <a:r>
              <a:rPr lang="en-GB" dirty="0">
                <a:ea typeface="Verdana" panose="020B0604030504040204" pitchFamily="34" charset="0"/>
              </a:rPr>
              <a:t> of a forensic software suite goes through to take the image data – making it understandable </a:t>
            </a:r>
          </a:p>
          <a:p>
            <a:pPr lvl="1">
              <a:buFont typeface="Wingdings" panose="05000000000000000000" pitchFamily="2" charset="2"/>
              <a:buChar char="Ø"/>
            </a:pPr>
            <a:r>
              <a:rPr lang="en-GB" dirty="0">
                <a:ea typeface="Verdana" panose="020B0604030504040204" pitchFamily="34" charset="0"/>
              </a:rPr>
              <a:t>operating systems, file systems and file formats are identified</a:t>
            </a:r>
          </a:p>
          <a:p>
            <a:pPr lvl="1">
              <a:buFont typeface="Wingdings" panose="05000000000000000000" pitchFamily="2" charset="2"/>
              <a:buChar char="Ø"/>
            </a:pPr>
            <a:r>
              <a:rPr lang="en-GB" dirty="0">
                <a:ea typeface="Verdana" panose="020B0604030504040204" pitchFamily="34" charset="0"/>
              </a:rPr>
              <a:t>extracts system data</a:t>
            </a:r>
          </a:p>
          <a:p>
            <a:pPr lvl="1">
              <a:buFont typeface="Wingdings" panose="05000000000000000000" pitchFamily="2" charset="2"/>
              <a:buChar char="Ø"/>
            </a:pPr>
            <a:r>
              <a:rPr lang="en-GB" dirty="0">
                <a:ea typeface="Verdana" panose="020B0604030504040204" pitchFamily="34" charset="0"/>
              </a:rPr>
              <a:t>can recover both live &amp; deleted files from images</a:t>
            </a:r>
          </a:p>
          <a:p>
            <a:pPr lvl="1">
              <a:buFont typeface="Wingdings" panose="05000000000000000000" pitchFamily="2" charset="2"/>
              <a:buChar char="Ø"/>
            </a:pPr>
            <a:r>
              <a:rPr lang="en-GB" dirty="0">
                <a:ea typeface="Verdana" panose="020B0604030504040204" pitchFamily="34" charset="0"/>
              </a:rPr>
              <a:t>is searchable</a:t>
            </a: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61FD42A-4983-4E28-BB19-62A2402C6475}"/>
              </a:ext>
            </a:extLst>
          </p:cNvPr>
          <p:cNvPicPr>
            <a:picLocks noChangeAspect="1"/>
          </p:cNvPicPr>
          <p:nvPr/>
        </p:nvPicPr>
        <p:blipFill>
          <a:blip r:embed="rId4"/>
          <a:stretch>
            <a:fillRect/>
          </a:stretch>
        </p:blipFill>
        <p:spPr>
          <a:xfrm>
            <a:off x="179512" y="5301208"/>
            <a:ext cx="1944216" cy="934924"/>
          </a:xfrm>
          <a:prstGeom prst="rect">
            <a:avLst/>
          </a:prstGeom>
        </p:spPr>
      </p:pic>
      <p:pic>
        <p:nvPicPr>
          <p:cNvPr id="5" name="Picture 4">
            <a:extLst>
              <a:ext uri="{FF2B5EF4-FFF2-40B4-BE49-F238E27FC236}">
                <a16:creationId xmlns:a16="http://schemas.microsoft.com/office/drawing/2014/main" id="{94D9DC78-4C2D-4B9A-8C67-7124213EB395}"/>
              </a:ext>
            </a:extLst>
          </p:cNvPr>
          <p:cNvPicPr>
            <a:picLocks noChangeAspect="1"/>
          </p:cNvPicPr>
          <p:nvPr/>
        </p:nvPicPr>
        <p:blipFill>
          <a:blip r:embed="rId5"/>
          <a:stretch>
            <a:fillRect/>
          </a:stretch>
        </p:blipFill>
        <p:spPr>
          <a:xfrm>
            <a:off x="2411760" y="5379580"/>
            <a:ext cx="1224136" cy="762577"/>
          </a:xfrm>
          <a:prstGeom prst="rect">
            <a:avLst/>
          </a:prstGeom>
        </p:spPr>
      </p:pic>
      <p:pic>
        <p:nvPicPr>
          <p:cNvPr id="6" name="Picture 2" descr="Image result for nuix&quot;">
            <a:extLst>
              <a:ext uri="{FF2B5EF4-FFF2-40B4-BE49-F238E27FC236}">
                <a16:creationId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Analysis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dirty="0">
                <a:ea typeface="Verdana" panose="020B0604030504040204" pitchFamily="34" charset="0"/>
              </a:rPr>
              <a:t>The forensic software then allows the analyst to </a:t>
            </a:r>
            <a:r>
              <a:rPr lang="en-GB" b="1" dirty="0">
                <a:solidFill>
                  <a:srgbClr val="0070C0"/>
                </a:solidFill>
              </a:rPr>
              <a:t>analyse</a:t>
            </a:r>
            <a:r>
              <a:rPr lang="en-GB" dirty="0">
                <a:ea typeface="Verdana" panose="020B0604030504040204" pitchFamily="34" charset="0"/>
              </a:rPr>
              <a:t> what it has processed</a:t>
            </a:r>
          </a:p>
          <a:p>
            <a:pPr lvl="1">
              <a:buFont typeface="Wingdings" panose="05000000000000000000" pitchFamily="2" charset="2"/>
              <a:buChar char="Ø"/>
            </a:pPr>
            <a:r>
              <a:rPr lang="en-GB" dirty="0">
                <a:ea typeface="Verdana" panose="020B0604030504040204" pitchFamily="34" charset="0"/>
              </a:rPr>
              <a:t>Allowing specific searching for file types, file content, metadata, artefacts</a:t>
            </a:r>
          </a:p>
          <a:p>
            <a:pPr lvl="1">
              <a:buFont typeface="Wingdings" panose="05000000000000000000" pitchFamily="2" charset="2"/>
              <a:buChar char="Ø"/>
            </a:pPr>
            <a:r>
              <a:rPr lang="en-GB" dirty="0">
                <a:ea typeface="Verdana" panose="020B0604030504040204" pitchFamily="34" charset="0"/>
              </a:rPr>
              <a:t>Software allows analyst to group together items of interest &amp; then create reports which can be viewed by case officers</a:t>
            </a:r>
          </a:p>
          <a:p>
            <a:pPr marL="57150" indent="0" algn="ctr">
              <a:buNone/>
            </a:pPr>
            <a:r>
              <a:rPr lang="en-GB" b="1" dirty="0">
                <a:solidFill>
                  <a:srgbClr val="FF0000"/>
                </a:solidFill>
                <a:ea typeface="Verdana" panose="020B0604030504040204" pitchFamily="34" charset="0"/>
              </a:rPr>
              <a:t>Analysis of data and file sets can take a considerable time depending on the amount of data &amp; what is being sought</a:t>
            </a:r>
            <a:endParaRPr lang="en-GB" dirty="0">
              <a:ea typeface="Verdana" panose="020B0604030504040204" pitchFamily="34" charset="0"/>
            </a:endParaRPr>
          </a:p>
          <a:p>
            <a:pPr lvl="1"/>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schemeClr val="bg1"/>
                </a:solidFill>
                <a:latin typeface="Verdana" charset="0"/>
                <a:cs typeface="Verdana" charset="0"/>
              </a:rPr>
              <a:t>Definitions</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en-GB" b="1" dirty="0">
                <a:solidFill>
                  <a:srgbClr val="0070C0"/>
                </a:solidFill>
              </a:rPr>
              <a:t>Evidence</a:t>
            </a:r>
          </a:p>
          <a:p>
            <a:pPr lvl="1" algn="just"/>
            <a:r>
              <a:rPr lang="en-US" dirty="0"/>
              <a:t>'any species of proof or probative matter, legally presented at the trial of an issue, by the act of parties and through the medium of witnesses, records, documents, exhibits, concrete objects, etc. for the purpose of inducing belief in the minds of the court or jury as their contention’</a:t>
            </a:r>
          </a:p>
          <a:p>
            <a:pPr marL="57150" indent="0">
              <a:buNone/>
            </a:pPr>
            <a:r>
              <a:rPr lang="en-US" b="1" dirty="0">
                <a:solidFill>
                  <a:srgbClr val="0070C0"/>
                </a:solidFill>
              </a:rPr>
              <a:t>Electronic Evidence?</a:t>
            </a:r>
          </a:p>
          <a:p>
            <a:pPr lvl="1" algn="just"/>
            <a:r>
              <a:rPr lang="en-US" dirty="0"/>
              <a:t>Evidence emanating from an electronic device</a:t>
            </a:r>
          </a:p>
          <a:p>
            <a:pPr lvl="1" algn="just"/>
            <a:r>
              <a:rPr lang="en-US" dirty="0"/>
              <a:t>Generally admissible into legal proceedings</a:t>
            </a:r>
            <a:endParaRPr lang="en-GB" dirty="0"/>
          </a:p>
          <a:p>
            <a:endParaRPr lang="en-US" dirty="0"/>
          </a:p>
        </p:txBody>
      </p:sp>
      <p:sp>
        <p:nvSpPr>
          <p:cNvPr id="13" name="TextBox 12">
            <a:extLst>
              <a:ext uri="{FF2B5EF4-FFF2-40B4-BE49-F238E27FC236}">
                <a16:creationId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en-US" sz="1400" dirty="0"/>
              <a:t>Source: Black’s Law Dictionary</a:t>
            </a:r>
          </a:p>
        </p:txBody>
      </p:sp>
    </p:spTree>
    <p:extLst>
      <p:ext uri="{BB962C8B-B14F-4D97-AF65-F5344CB8AC3E}">
        <p14:creationId xmlns:p14="http://schemas.microsoft.com/office/powerpoint/2010/main"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Presentation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a:buNone/>
            </a:pPr>
            <a:r>
              <a:rPr lang="en-GB" sz="2800" b="1" dirty="0">
                <a:solidFill>
                  <a:srgbClr val="FF0000"/>
                </a:solidFill>
                <a:ea typeface="Verdana" panose="020B0604030504040204" pitchFamily="34" charset="0"/>
              </a:rPr>
              <a:t>Requires the analyst to present technical data in a non-technical way – so it can be understood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800" dirty="0">
                <a:ea typeface="Verdana" panose="020B0604030504040204" pitchFamily="34" charset="0"/>
              </a:rPr>
              <a:t>Regardless of the work done to get to the analysis stage, the end product has to be presented</a:t>
            </a:r>
          </a:p>
          <a:p>
            <a:pPr lvl="1">
              <a:buFont typeface="Wingdings" panose="05000000000000000000" pitchFamily="2" charset="2"/>
              <a:buChar char="Ø"/>
            </a:pPr>
            <a:r>
              <a:rPr lang="en-GB" dirty="0">
                <a:ea typeface="Verdana" panose="020B0604030504040204" pitchFamily="34" charset="0"/>
              </a:rPr>
              <a:t>in a way that is understandable</a:t>
            </a:r>
          </a:p>
          <a:p>
            <a:pPr lvl="1">
              <a:buFont typeface="Wingdings" panose="05000000000000000000" pitchFamily="2" charset="2"/>
              <a:buChar char="Ø"/>
            </a:pPr>
            <a:r>
              <a:rPr lang="en-GB" dirty="0">
                <a:ea typeface="Verdana" panose="020B0604030504040204" pitchFamily="34" charset="0"/>
              </a:rPr>
              <a:t>believable</a:t>
            </a:r>
          </a:p>
          <a:p>
            <a:pPr lvl="1">
              <a:buFont typeface="Wingdings" panose="05000000000000000000" pitchFamily="2" charset="2"/>
              <a:buChar char="Ø"/>
            </a:pPr>
            <a:r>
              <a:rPr lang="en-GB" dirty="0">
                <a:ea typeface="Verdana" panose="020B0604030504040204" pitchFamily="34" charset="0"/>
              </a:rPr>
              <a:t>and can be tracked back &amp; referenced through all stages to the original image file</a:t>
            </a:r>
          </a:p>
        </p:txBody>
      </p:sp>
      <p:pic>
        <p:nvPicPr>
          <p:cNvPr id="39938" name="Picture 2" descr="Expert Witness | Technical Arboriculture">
            <a:extLst>
              <a:ext uri="{FF2B5EF4-FFF2-40B4-BE49-F238E27FC236}">
                <a16:creationId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evidence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a:spcBef>
                <a:spcPts val="0"/>
              </a:spcBef>
              <a:buNone/>
              <a:defRPr/>
            </a:pPr>
            <a:r>
              <a:rPr lang="en-US" sz="2800" dirty="0">
                <a:ea typeface="Verdana" panose="020B0604030504040204" pitchFamily="34" charset="0"/>
              </a:rPr>
              <a:t>There are many straightforward cases: </a:t>
            </a:r>
          </a:p>
          <a:p>
            <a:pPr marL="0" indent="0" algn="ctr">
              <a:spcBef>
                <a:spcPts val="0"/>
              </a:spcBef>
              <a:buNone/>
              <a:defRPr/>
            </a:pPr>
            <a:r>
              <a:rPr lang="en-US" sz="2800" dirty="0">
                <a:ea typeface="Verdana" panose="020B0604030504040204" pitchFamily="34" charset="0"/>
              </a:rPr>
              <a:t>Seizure, acquisition, processing, analysis &amp; then presentation of …..</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a16="http://schemas.microsoft.com/office/drawing/2014/main" id="{4B3CB114-79F7-4732-A67E-1E6F004AD5A2}"/>
              </a:ext>
            </a:extLst>
          </p:cNvPr>
          <p:cNvGraphicFramePr>
            <a:graphicFrameLocks noGrp="1"/>
          </p:cNvGraphicFramePr>
          <p:nvPr>
            <p:ph idx="1"/>
          </p:nvPr>
        </p:nvGraphicFramePr>
        <p:xfrm>
          <a:off x="457200" y="1327785"/>
          <a:ext cx="8229600" cy="490728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r>
                        <a:rPr lang="de-DE" sz="2800" dirty="0"/>
                        <a:t>Avoidable traces</a:t>
                      </a:r>
                    </a:p>
                  </a:txBody>
                  <a:tcPr/>
                </a:tc>
                <a:tc>
                  <a:txBody>
                    <a:bodyPr/>
                    <a:lstStyle/>
                    <a:p>
                      <a:r>
                        <a:rPr lang="de-DE" sz="2800" dirty="0"/>
                        <a:t>Unavoidable traces</a:t>
                      </a:r>
                    </a:p>
                  </a:txBody>
                  <a:tcPr/>
                </a:tc>
                <a:extLst>
                  <a:ext uri="{0D108BD9-81ED-4DB2-BD59-A6C34878D82A}">
                    <a16:rowId xmlns:a16="http://schemas.microsoft.com/office/drawing/2014/main" val="10000"/>
                  </a:ext>
                </a:extLst>
              </a:tr>
              <a:tr h="4214364">
                <a:tc>
                  <a:txBody>
                    <a:bodyPr/>
                    <a:lstStyle/>
                    <a:p>
                      <a:r>
                        <a:rPr lang="de-DE" sz="2400" b="1" dirty="0"/>
                        <a:t>Thumbcaches</a:t>
                      </a:r>
                    </a:p>
                    <a:p>
                      <a:r>
                        <a:rPr lang="de-DE" sz="2400" b="1" dirty="0"/>
                        <a:t>Most</a:t>
                      </a:r>
                      <a:r>
                        <a:rPr lang="de-DE" sz="2400" b="1" baseline="0" dirty="0"/>
                        <a:t> Recently Used Lists</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Logfiles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Browser Histories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Browser Caches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Most</a:t>
                      </a:r>
                      <a:r>
                        <a:rPr lang="de-DE" sz="2400" b="1" baseline="0" dirty="0"/>
                        <a:t> Used Programs</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Form</a:t>
                      </a:r>
                      <a:r>
                        <a:rPr lang="de-DE" sz="2400" b="1" baseline="0" dirty="0"/>
                        <a:t> data</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Volume Shadow Copies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a:t>
                      </a:r>
                    </a:p>
                    <a:p>
                      <a:endParaRPr lang="de-DE"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Slack space</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Unallocated</a:t>
                      </a:r>
                      <a:r>
                        <a:rPr lang="de-DE" sz="2800" b="1" baseline="0" dirty="0"/>
                        <a:t> Disk Space</a:t>
                      </a:r>
                      <a:endParaRPr lang="de-DE" sz="28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MFT Entries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some</a:t>
                      </a:r>
                      <a:r>
                        <a:rPr lang="de-DE" sz="2800" b="1" baseline="0" dirty="0"/>
                        <a:t> application traces</a:t>
                      </a:r>
                      <a:endParaRPr lang="de-DE" sz="28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fontScale="92500" lnSpcReduction="20000"/>
          </a:bodyPr>
          <a:lstStyle/>
          <a:p>
            <a:pPr marL="0" indent="0">
              <a:lnSpc>
                <a:spcPct val="150000"/>
              </a:lnSpc>
              <a:spcBef>
                <a:spcPts val="0"/>
              </a:spcBef>
              <a:buNone/>
            </a:pPr>
            <a:r>
              <a:rPr lang="en-GB" b="1" dirty="0"/>
              <a:t>User-specific data</a:t>
            </a:r>
          </a:p>
          <a:p>
            <a:pPr marL="0" indent="0">
              <a:lnSpc>
                <a:spcPct val="150000"/>
              </a:lnSpc>
              <a:spcBef>
                <a:spcPts val="0"/>
              </a:spcBef>
              <a:buNone/>
            </a:pPr>
            <a:r>
              <a:rPr lang="en-GB" dirty="0"/>
              <a:t>Programs used, websites visited, searches performed, files opened/saved</a:t>
            </a:r>
          </a:p>
          <a:p>
            <a:pPr marL="0" indent="0">
              <a:lnSpc>
                <a:spcPct val="150000"/>
              </a:lnSpc>
              <a:spcBef>
                <a:spcPts val="0"/>
              </a:spcBef>
              <a:buNone/>
            </a:pPr>
            <a:endParaRPr lang="en-GB" b="1" dirty="0"/>
          </a:p>
          <a:p>
            <a:pPr marL="0" indent="0">
              <a:lnSpc>
                <a:spcPct val="150000"/>
              </a:lnSpc>
              <a:spcBef>
                <a:spcPts val="0"/>
              </a:spcBef>
              <a:buNone/>
            </a:pPr>
            <a:r>
              <a:rPr lang="en-GB" b="1" dirty="0"/>
              <a:t>Exif data</a:t>
            </a:r>
          </a:p>
          <a:p>
            <a:pPr marL="0" indent="0">
              <a:lnSpc>
                <a:spcPct val="150000"/>
              </a:lnSpc>
              <a:spcBef>
                <a:spcPts val="0"/>
              </a:spcBef>
              <a:buNone/>
            </a:pPr>
            <a:r>
              <a:rPr lang="en-GB" dirty="0"/>
              <a:t>When &amp; where was a picture taken with  camera model, serial number</a:t>
            </a:r>
          </a:p>
        </p:txBody>
      </p:sp>
      <p:pic>
        <p:nvPicPr>
          <p:cNvPr id="13" name="Picture 2" descr="http://icons.iconarchive.com/icons/artua/dragon-soft/512/User-icon.png">
            <a:extLst>
              <a:ext uri="{FF2B5EF4-FFF2-40B4-BE49-F238E27FC236}">
                <a16:creationId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92500" lnSpcReduction="10000"/>
          </a:bodyPr>
          <a:lstStyle/>
          <a:p>
            <a:pPr marL="0" indent="0">
              <a:lnSpc>
                <a:spcPct val="150000"/>
              </a:lnSpc>
              <a:spcBef>
                <a:spcPts val="0"/>
              </a:spcBef>
              <a:buNone/>
            </a:pPr>
            <a:r>
              <a:rPr lang="en-GB" b="1" dirty="0"/>
              <a:t>Application data</a:t>
            </a:r>
          </a:p>
          <a:p>
            <a:pPr marL="0" indent="0">
              <a:lnSpc>
                <a:spcPct val="150000"/>
              </a:lnSpc>
              <a:spcBef>
                <a:spcPts val="0"/>
              </a:spcBef>
              <a:buNone/>
            </a:pPr>
            <a:r>
              <a:rPr lang="en-GB" dirty="0"/>
              <a:t>E-Mail clients, chat history, databases, configurations, malware analysis</a:t>
            </a:r>
          </a:p>
          <a:p>
            <a:pPr marL="0" indent="0">
              <a:lnSpc>
                <a:spcPct val="150000"/>
              </a:lnSpc>
              <a:spcBef>
                <a:spcPts val="0"/>
              </a:spcBef>
              <a:buNone/>
            </a:pPr>
            <a:endParaRPr lang="en-GB" sz="1900" b="1" dirty="0"/>
          </a:p>
          <a:p>
            <a:pPr marL="0" indent="0">
              <a:lnSpc>
                <a:spcPct val="150000"/>
              </a:lnSpc>
              <a:spcBef>
                <a:spcPts val="0"/>
              </a:spcBef>
              <a:buNone/>
            </a:pPr>
            <a:r>
              <a:rPr lang="en-GB" b="1" dirty="0"/>
              <a:t>Fragments</a:t>
            </a:r>
          </a:p>
          <a:p>
            <a:pPr marL="0" indent="0">
              <a:lnSpc>
                <a:spcPct val="150000"/>
              </a:lnSpc>
              <a:spcBef>
                <a:spcPts val="0"/>
              </a:spcBef>
              <a:buNone/>
            </a:pPr>
            <a:r>
              <a:rPr lang="en-GB" dirty="0"/>
              <a:t>Fragment of evidential pictures, documents, histories, logfiles, …</a:t>
            </a:r>
          </a:p>
        </p:txBody>
      </p:sp>
      <p:pic>
        <p:nvPicPr>
          <p:cNvPr id="16" name="Picture 1">
            <a:extLst>
              <a:ext uri="{FF2B5EF4-FFF2-40B4-BE49-F238E27FC236}">
                <a16:creationId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50000"/>
              </a:lnSpc>
              <a:spcBef>
                <a:spcPts val="0"/>
              </a:spcBef>
              <a:buNone/>
            </a:pPr>
            <a:r>
              <a:rPr lang="en-GB" b="1" dirty="0"/>
              <a:t>Evidential documents</a:t>
            </a:r>
          </a:p>
          <a:p>
            <a:pPr marL="0" indent="0">
              <a:lnSpc>
                <a:spcPct val="150000"/>
              </a:lnSpc>
              <a:spcBef>
                <a:spcPts val="0"/>
              </a:spcBef>
              <a:buNone/>
            </a:pPr>
            <a:r>
              <a:rPr lang="en-GB" dirty="0"/>
              <a:t>account statements, blackmail letters, illegal pictures, contacts, logfiles, stolen blueprints,…</a:t>
            </a:r>
          </a:p>
          <a:p>
            <a:pPr marL="0" indent="0">
              <a:lnSpc>
                <a:spcPct val="150000"/>
              </a:lnSpc>
              <a:spcBef>
                <a:spcPts val="0"/>
              </a:spcBef>
              <a:buNone/>
            </a:pPr>
            <a:endParaRPr lang="en-GB" dirty="0"/>
          </a:p>
          <a:p>
            <a:pPr marL="0" indent="0">
              <a:lnSpc>
                <a:spcPct val="150000"/>
              </a:lnSpc>
              <a:spcBef>
                <a:spcPts val="0"/>
              </a:spcBef>
              <a:buNone/>
            </a:pPr>
            <a:r>
              <a:rPr lang="en-GB" b="1" dirty="0"/>
              <a:t>Inaccessible Data</a:t>
            </a:r>
            <a:r>
              <a:rPr lang="en-GB" dirty="0"/>
              <a:t> </a:t>
            </a:r>
          </a:p>
          <a:p>
            <a:pPr marL="0" indent="0">
              <a:lnSpc>
                <a:spcPct val="150000"/>
              </a:lnSpc>
              <a:spcBef>
                <a:spcPts val="0"/>
              </a:spcBef>
              <a:buNone/>
            </a:pPr>
            <a:r>
              <a:rPr lang="en-GB" dirty="0"/>
              <a:t>hidden files, encrypted files, deleted data,</a:t>
            </a:r>
          </a:p>
          <a:p>
            <a:pPr marL="0" indent="0">
              <a:lnSpc>
                <a:spcPct val="150000"/>
              </a:lnSpc>
              <a:spcBef>
                <a:spcPts val="0"/>
              </a:spcBef>
              <a:buNone/>
            </a:pPr>
            <a:r>
              <a:rPr lang="en-GB" dirty="0" err="1"/>
              <a:t>steganized</a:t>
            </a:r>
            <a:r>
              <a:rPr lang="en-GB" dirty="0"/>
              <a:t> files, cloud/network storage</a:t>
            </a:r>
          </a:p>
        </p:txBody>
      </p:sp>
      <p:pic>
        <p:nvPicPr>
          <p:cNvPr id="14" name="Picture 6" descr="http://files.softicons.com/download/folder-icons/terra-project-icons-by-aerotox/png/512/Black%20Terra%20Stop.png">
            <a:extLst>
              <a:ext uri="{FF2B5EF4-FFF2-40B4-BE49-F238E27FC236}">
                <a16:creationId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77</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en-GB" b="1" dirty="0">
                <a:ea typeface="Verdana" panose="020B0604030504040204" pitchFamily="34" charset="0"/>
              </a:rPr>
              <a:t>After this session, delegates should be able to:</a:t>
            </a:r>
          </a:p>
          <a:p>
            <a:r>
              <a:rPr lang="en-GB" sz="2800" dirty="0">
                <a:ea typeface="Verdana" panose="020B0604030504040204" pitchFamily="34" charset="0"/>
              </a:rPr>
              <a:t>Discuss various types of electronic evidence</a:t>
            </a:r>
          </a:p>
          <a:p>
            <a:r>
              <a:rPr lang="en-GB" sz="2800" dirty="0">
                <a:ea typeface="Verdana" panose="020B0604030504040204" pitchFamily="34" charset="0"/>
              </a:rPr>
              <a:t>Summarise the key points from the CoE Electronic Evidence Guide especially the principles of seizure &amp; handling</a:t>
            </a:r>
          </a:p>
          <a:p>
            <a:r>
              <a:rPr lang="en-GB" sz="2800" dirty="0">
                <a:ea typeface="Verdana" panose="020B0604030504040204" pitchFamily="34" charset="0"/>
              </a:rPr>
              <a:t>Identify differing challenges of ‘dead box’ &amp; ‘live data’ forensics as well as ‘cloud based data’</a:t>
            </a:r>
          </a:p>
          <a:p>
            <a:r>
              <a:rPr lang="en-GB" sz="2800" dirty="0">
                <a:ea typeface="Verdana" panose="020B0604030504040204" pitchFamily="34" charset="0"/>
              </a:rPr>
              <a:t>Discuss admissibility of electronic evidence</a:t>
            </a:r>
          </a:p>
          <a:p>
            <a:r>
              <a:rPr lang="en-GB" sz="2800" dirty="0">
                <a:ea typeface="Verdana" panose="020B0604030504040204" pitchFamily="34" charset="0"/>
              </a:rPr>
              <a:t>Compare ‘digital forensics’ to traditional forensics</a:t>
            </a:r>
          </a:p>
          <a:p>
            <a:r>
              <a:rPr lang="en-GB" sz="2800" dirty="0">
                <a:ea typeface="Verdana" panose="020B0604030504040204" pitchFamily="34" charset="0"/>
              </a:rPr>
              <a:t>Identify four key stages of a digital forensic examination</a:t>
            </a:r>
          </a:p>
        </p:txBody>
      </p:sp>
    </p:spTree>
    <p:extLst>
      <p:ext uri="{BB962C8B-B14F-4D97-AF65-F5344CB8AC3E}">
        <p14:creationId xmlns:p14="http://schemas.microsoft.com/office/powerpoint/2010/main" val="28346461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en-GB" altLang="en-US" b="1" dirty="0">
                <a:latin typeface="+mn-lt"/>
              </a:rPr>
              <a:t>Thank you</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en-GB" altLang="en-US" sz="1400" i="1" dirty="0">
                <a:latin typeface="+mn-lt"/>
              </a:rPr>
              <a:t>Council of Europe</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en-GB" altLang="en-US" sz="1600" b="1" dirty="0">
                <a:solidFill>
                  <a:srgbClr val="2F618F"/>
                </a:solidFill>
                <a:latin typeface="+mn-lt"/>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mn-lt"/>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2400" b="1" dirty="0">
                <a:latin typeface="+mn-lt"/>
              </a:rPr>
              <a:t>Introductory Judicial Training Course on Cybercrime and Electronic Evidence</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a:bodyPr>
          <a:lstStyle/>
          <a:p>
            <a:pPr marL="0" indent="0">
              <a:buNone/>
            </a:pPr>
            <a:r>
              <a:rPr lang="en-GB" b="1" dirty="0">
                <a:solidFill>
                  <a:srgbClr val="0070C0"/>
                </a:solidFill>
              </a:rPr>
              <a:t>Electronic Evidence</a:t>
            </a:r>
          </a:p>
          <a:p>
            <a:pPr marL="0" indent="0">
              <a:buNone/>
            </a:pPr>
            <a:endParaRPr lang="en-GB" b="1" dirty="0">
              <a:solidFill>
                <a:srgbClr val="0070C0"/>
              </a:solidFill>
            </a:endParaRPr>
          </a:p>
          <a:p>
            <a:pPr lvl="1"/>
            <a:r>
              <a:rPr lang="en-US" dirty="0"/>
              <a:t>No internationally accepted definition</a:t>
            </a:r>
          </a:p>
          <a:p>
            <a:pPr lvl="1"/>
            <a:r>
              <a:rPr lang="en-US" dirty="0"/>
              <a:t>Council of Europe guide provides this:</a:t>
            </a:r>
          </a:p>
          <a:p>
            <a:pPr marL="57150" indent="0" algn="ctr">
              <a:buNone/>
            </a:pPr>
            <a:endParaRPr lang="en-US" dirty="0"/>
          </a:p>
          <a:p>
            <a:pPr marL="57150" indent="0" algn="ctr">
              <a:buNone/>
            </a:pPr>
            <a:r>
              <a:rPr lang="en-US" b="1" dirty="0"/>
              <a:t>‘Any information generated, stored or transmitted in digital form that may later be needed to prove or disprove a fact disputed in legal proceedings’</a:t>
            </a:r>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 </a:t>
            </a:r>
            <a:r>
              <a:rPr lang="en-GB" sz="3200" dirty="0">
                <a:solidFill>
                  <a:schemeClr val="bg1"/>
                </a:solidFill>
                <a:latin typeface="Verdana" charset="0"/>
                <a:cs typeface="Verdana" charset="0"/>
              </a:rPr>
              <a:t>Definitions</a:t>
            </a:r>
            <a:endParaRPr lang="en-GB"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8</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Differences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Electronic Evidence</a:t>
            </a:r>
          </a:p>
          <a:p>
            <a:pPr lvl="1"/>
            <a:r>
              <a:rPr lang="en-US" dirty="0"/>
              <a:t>Not different from traditional evidence</a:t>
            </a:r>
          </a:p>
          <a:p>
            <a:pPr lvl="1"/>
            <a:r>
              <a:rPr lang="en-US" dirty="0"/>
              <a:t>Necessary for the party introducing it into legal proceedings, to be able to demonstrate that it is no more and no less than it was, when it came into their possession</a:t>
            </a:r>
          </a:p>
          <a:p>
            <a:pPr lvl="1"/>
            <a:r>
              <a:rPr lang="en-US" dirty="0"/>
              <a:t>In other words, it shows that no changes, deletions, additions or other alterations have taken place</a:t>
            </a:r>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a:r>
              <a:rPr lang="en-GB" sz="2400" dirty="0">
                <a:solidFill>
                  <a:schemeClr val="bg1"/>
                </a:solidFill>
                <a:latin typeface="+mj-lt"/>
              </a:rPr>
              <a:t>That is the difficulty with </a:t>
            </a:r>
          </a:p>
          <a:p>
            <a:pPr algn="ctr"/>
            <a:r>
              <a:rPr lang="en-GB" sz="2400" dirty="0">
                <a:solidFill>
                  <a:schemeClr val="bg1"/>
                </a:solidFill>
                <a:latin typeface="+mj-lt"/>
              </a:rPr>
              <a:t>electronic evidence!</a:t>
            </a: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1494</TotalTime>
  <Words>18792</Words>
  <Application>Microsoft Office PowerPoint</Application>
  <PresentationFormat>On-screen Show (4:3)</PresentationFormat>
  <Paragraphs>1324</Paragraphs>
  <Slides>79</Slides>
  <Notes>76</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79</vt:i4>
      </vt:variant>
    </vt:vector>
  </HeadingPairs>
  <TitlesOfParts>
    <vt:vector size="93" baseType="lpstr">
      <vt:lpstr>arial</vt:lpstr>
      <vt:lpstr>arial</vt:lpstr>
      <vt:lpstr>Calibri</vt:lpstr>
      <vt:lpstr>Calibri (heading)</vt:lpstr>
      <vt:lpstr>Calibri Light</vt:lpstr>
      <vt:lpstr>Din-Light</vt:lpstr>
      <vt:lpstr>Roboto</vt:lpstr>
      <vt:lpstr>Verdana</vt:lpstr>
      <vt:lpstr>Wingdings</vt:lpstr>
      <vt:lpstr>Office Theme</vt:lpstr>
      <vt:lpstr>1_Office Theme</vt:lpstr>
      <vt:lpstr>2_Office Theme</vt:lpstr>
      <vt:lpstr>3_Office Theme</vt:lpstr>
      <vt:lpstr>9_Office Theme</vt:lpstr>
      <vt:lpstr>PowerPoint Presentation</vt:lpstr>
      <vt:lpstr>PowerPoint Presentation</vt:lpstr>
      <vt:lpstr>PowerPoint Presentation</vt:lpstr>
      <vt:lpstr>PowerPoint Presentation</vt:lpstr>
      <vt:lpstr>What is ‘electronic evidence’?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Council of Europe electronic evidence guide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Electronic evidence principles</vt:lpstr>
      <vt:lpstr>PowerPoint Presentation</vt:lpstr>
      <vt:lpstr>PowerPoint Presentation</vt:lpstr>
      <vt:lpstr>PowerPoint Presentation</vt:lpstr>
      <vt:lpstr>PowerPoint Presentation</vt:lpstr>
      <vt:lpstr>PowerPoint Presentation</vt:lpstr>
      <vt:lpstr>PowerPoint Presentation</vt:lpstr>
      <vt:lpstr>Electronic evidence scenes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Digital forensics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DUTA Elena</cp:lastModifiedBy>
  <cp:revision>411</cp:revision>
  <dcterms:created xsi:type="dcterms:W3CDTF">2020-10-07T11:36:01Z</dcterms:created>
  <dcterms:modified xsi:type="dcterms:W3CDTF">2020-10-16T18:56:46Z</dcterms:modified>
</cp:coreProperties>
</file>