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8"/>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4" r:id="rId44"/>
    <p:sldId id="375" r:id="rId45"/>
    <p:sldId id="376" r:id="rId46"/>
    <p:sldId id="38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Lst>
        </p14:section>
        <p14:section name="Section 3" id="{6D691E9D-4CA8-400B-938D-24BD61081A9F}">
          <p14:sldIdLst>
            <p14:sldId id="352"/>
            <p14:sldId id="353"/>
            <p14:sldId id="354"/>
            <p14:sldId id="355"/>
            <p14:sldId id="356"/>
            <p14:sldId id="357"/>
            <p14:sldId id="358"/>
            <p14:sldId id="359"/>
            <p14:sldId id="360"/>
            <p14:sldId id="361"/>
            <p14:sldId id="362"/>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499" autoAdjust="0"/>
  </p:normalViewPr>
  <p:slideViewPr>
    <p:cSldViewPr snapToGrid="0">
      <p:cViewPr varScale="1">
        <p:scale>
          <a:sx n="72" d="100"/>
          <a:sy n="72" d="100"/>
        </p:scale>
        <p:origin x="1747" y="67"/>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7 of the Budapest Convention with one element (“</a:t>
            </a:r>
            <a:r>
              <a:rPr lang="en-US" sz="1200" b="0" dirty="0">
                <a:solidFill>
                  <a:srgbClr val="FF0000"/>
                </a:solidFill>
                <a:latin typeface="+mj-lt"/>
              </a:rPr>
              <a:t>input, alteration, deletion or suppression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r>
              <a:rPr lang="en-GB" altLang="sr-Latn-RS" dirty="0">
                <a:ea typeface="ＭＳ Ｐゴシック" panose="020B0600070205080204" pitchFamily="34" charset="-128"/>
              </a:rPr>
              <a:t>This lists the four means by which falsification of a genuine document can occur under Article 7.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(“inauthentic data”)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As noted in the Explanatory Report to the Budapest Convention, “national concepts of forgery vary greatly. One concept is based on the authenticity as to the author of the document, and others are based on the truthfulness of the statement contained in the document. However, it was agreed that the deception as to authenticity refers at minimum to the issuer of the data, regardless of the correctness or veracity of the contents of the data. Parties may go further and include under the term "authentic" the genuineness of the data.”</a:t>
            </a:r>
            <a:endParaRPr lang="en-GB" alt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that it be considered or acted upon for legal purposes as if it were authentic”)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forgery be committed intentionally, Article 7 also requires that a person commit the necessary conduct with the intent that the forged document be considered or acted upon for legal purposes (i.e. legal transactions and documents which are legally relevant). Further, Parties may require that the conduct be committed with the intent to defraud another person.</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(“regardless… directly readable and intelligible...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sz="1200" dirty="0">
                <a:latin typeface="+mj-lt"/>
              </a:rPr>
              <a:t>The inauthentic data does not necessarily have to be directly readable or intelligible by a human being. This is a unique aspect of computer-related forgery, which unlike traditional forgery, need not necessarily require readability of the forged data by humans.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to defraud...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Parties may narrow the scope of Article 7, which provides for the general criminalisation of computer-related forgery, with certain qualifying elements. In particular, parties may require that the computer-related forgery is committed with intent to defraud or with similar dishonest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fraud in </a:t>
            </a:r>
            <a:r>
              <a:rPr lang="en-GB"/>
              <a:t>Article 8 </a:t>
            </a:r>
            <a:r>
              <a:rPr lang="en-GB" dirty="0"/>
              <a:t>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dirty="0"/>
              <a:t>Computer-related fraud, as elaborated under Article 8 of the Budapest Convention, criminalises the causing of loss of property to another person intentionally and without right, by any input, alteration, deletion or suppression of computer data, or any interference with the functioning of a computer system, with fraudulent or dishonest intent of procuring, without right, an economic benefit for oneself or for another person.</a:t>
            </a:r>
          </a:p>
          <a:p>
            <a:pPr eaLnBrk="1" hangingPunct="1"/>
            <a:endParaRPr lang="en-GB" altLang="sr-Latn-RS" dirty="0"/>
          </a:p>
          <a:p>
            <a:pPr eaLnBrk="1" hangingPunct="1"/>
            <a:r>
              <a:rPr lang="en-US" altLang="sr-Latn-RS" dirty="0"/>
              <a:t>This is an important offence, particularly because assets represented or administered in computer systems, such as electronic funds, deposit money, etc. have become the target of manipulations, similar to traditional forms of property. Due to the unique nature of how fraud can be committed in relation to assets administered in computer systems (i.e. through input manipulations or program manipulations), the Budapest Convention requires parties to undertake legislative measures to </a:t>
            </a:r>
            <a:r>
              <a:rPr lang="en-US" altLang="sr-Latn-RS" dirty="0" err="1"/>
              <a:t>criminalise</a:t>
            </a:r>
            <a:r>
              <a:rPr lang="en-US" altLang="sr-Latn-RS" dirty="0"/>
              <a:t> this.</a:t>
            </a:r>
            <a:endParaRPr lang="en-GB"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slide shows a screenshot of a website article describing how a man in Kenya was charged with electronic fraud committed by hacking the Kenya Revenue Authority website.  A 28-year-old man has been charged with hacking Kenya Revenue Authority (KRA) systems and causing the loss of about Sh4 billion. "It is a case of remote control hacking where the suspects operate smoothly with their machines and the next minute you </a:t>
            </a:r>
            <a:r>
              <a:rPr lang="en-US" dirty="0" err="1"/>
              <a:t>realise</a:t>
            </a:r>
            <a:r>
              <a:rPr lang="en-US" dirty="0"/>
              <a:t> you have no money in your account. The information we have is just a tip of the iceberg. The racket is big and involves people outside the country,“, said a prosecutor in Kenya. </a:t>
            </a:r>
          </a:p>
          <a:p>
            <a:endParaRPr lang="en-US" dirty="0"/>
          </a:p>
          <a:p>
            <a:r>
              <a:rPr lang="en-US" dirty="0"/>
              <a:t>Link to the website article is available here: https://www.bbc.com/news/world-africa-39351172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input, alteration, deletion or suppression of computer data…. Interference… functioning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ea typeface="ＭＳ Ｐゴシック" panose="020B0600070205080204" pitchFamily="34" charset="-128"/>
              </a:rPr>
              <a:t>This lists the five means by which a loss of property can be caused under Article 8.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pPr marL="228600" indent="-228600" eaLnBrk="1" hangingPunct="1">
              <a:buFontTx/>
              <a:buAutoNum type="arabicPeriod"/>
              <a:defRPr/>
            </a:pPr>
            <a:r>
              <a:rPr lang="en-GB" altLang="sr-Latn-RS" dirty="0">
                <a:ea typeface="ＭＳ Ｐゴシック" panose="020B0600070205080204" pitchFamily="34" charset="-128"/>
              </a:rPr>
              <a:t>Interference (with the functioning of a computer system)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loss of property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With respect to the offence of computer–related fraud, it is necessary that the conduct result in the direct economic or possessory loss of another person’s property. This may include the loss of money, tangibles and intangibles with an economic value.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look at the offence of computer-related forgery in Article 7 of the Budapest Convention </a:t>
            </a:r>
          </a:p>
          <a:p>
            <a:r>
              <a:rPr lang="en-GB" sz="1200" dirty="0"/>
              <a:t>The second part of the session will look at the offence of computer-related fraud as provided under Article 8 of the Budapest Convention. </a:t>
            </a:r>
          </a:p>
          <a:p>
            <a:r>
              <a:rPr lang="en-GB" sz="1200" dirty="0"/>
              <a:t>The third part of the session will look at the offence of child pornography as provided under Article 9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look at the offence of infringement of copyright and related rights as provided under Article 10 of the Budapest Convention.</a:t>
            </a:r>
          </a:p>
          <a:p>
            <a:r>
              <a:rPr lang="en-GB" sz="1200" dirty="0"/>
              <a:t>The fifth part of the session will look at the ancillary liability provisions (attempt, aiding or abetting and corporate liability) as provided under Article 11 and 12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fraudulent… dishonest intent of procuring, without right, an economic benefit for oneself or for another person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fraud be committed intentionally, Article 8 also requires that a person commit the necessary conduct with fraudulent or dishonest intent of procuring without right an economic benefit for oneself or another person. As an example, </a:t>
            </a:r>
            <a:r>
              <a:rPr lang="en-US" dirty="0"/>
              <a:t>commercial practices with respect to market competition that may cause an economic detriment to a person and benefit to another, but are not carried out with fraudulent or dishonest intent, are not meant to be included in the offence.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Budapest Convention – a visionary and enduring document - goes beyond criminalisation of online child sexual exploitation images through Article 9. This is because Article 9 criminalises child pornography that consists of visual depictions of realistic images, including animations, which do not involve exploitation of the child. </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child pornography in Article 9 of the Budapest Convention.</a:t>
            </a:r>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21</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ltLang="en-US" dirty="0">
                <a:ea typeface="ＭＳ Ｐゴシック" panose="020B0600070205080204" pitchFamily="34" charset="-128"/>
              </a:rPr>
              <a:t>Article 9 of Budapest Convention discloses one of the great innovations of this treaty: it criminalises child pornography acts committed by the means of a computer system.</a:t>
            </a:r>
          </a:p>
          <a:p>
            <a:pPr algn="just">
              <a:defRPr/>
            </a:pPr>
            <a:r>
              <a:rPr lang="en-GB" altLang="en-US" dirty="0">
                <a:ea typeface="ＭＳ Ｐゴシック" panose="020B0600070205080204" pitchFamily="34" charset="-128"/>
              </a:rPr>
              <a:t> </a:t>
            </a:r>
          </a:p>
          <a:p>
            <a:pPr algn="just">
              <a:defRPr/>
            </a:pPr>
            <a:r>
              <a:rPr lang="en-GB" altLang="en-US" dirty="0">
                <a:ea typeface="ＭＳ Ｐゴシック" panose="020B0600070205080204" pitchFamily="34" charset="-128"/>
              </a:rPr>
              <a:t>The trade with child pornography increased enormously with the advent of Internet. The communication and information networks offer a great number of advantages and possibilities for those who look for such kind of content. Besides, on Internet, the users can be anonymous, while gaining access to child abuse material online.</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Concerning child pornography offences, one aspect is particularly contentious: the criminalisation of “pseudo images”. The articles of the Convention cover not only situations of pictures where a real child is photographed during sexual activity, but also fake representations of children – for example, pictures of children completely created by computers (morphing for instance the head of a child on the body of the adult that commits the sexual act) or pictures from adults (convincingly) pretending (acting or dressing like) to be children. </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A second important aspect must be discussed, because it is broadly considered in the text of the Convention: the punishment of the mere possession of child pornography materials. Article 9, 1 defines as an infringement the mere possession of this kind of material, within a computer system and also the procurement of such images for purely personal use. This approach is commonly adopted by other international </a:t>
            </a:r>
            <a:r>
              <a:rPr lang="en-GB" altLang="en-US" i="1" dirty="0">
                <a:ea typeface="ＭＳ Ｐゴシック" panose="020B0600070205080204" pitchFamily="34" charset="-128"/>
              </a:rPr>
              <a:t>fora</a:t>
            </a:r>
            <a:r>
              <a:rPr lang="en-GB" altLang="en-US" dirty="0">
                <a:ea typeface="ＭＳ Ｐゴシック" panose="020B0600070205080204" pitchFamily="34" charset="-128"/>
              </a:rPr>
              <a:t> that studied the theme.</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Criminalising the mere possession of child pornography material is making it much easier to conduct a criminal investigation into this topic, since under this provision anyone who has in his possession this type of material can be prosecuted, and the specific intent to use the pictures in a certain way (for example sell them) or participating in their production does not need to be proven. This also means that suspected paedophiles can be punished without any evidence that they acted on their impulses towards a child. And of course, police and courts can investigate and convict this way suspected suppliers of child pornography (even if by the mere possession), with or without evidence that actual trade took place.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In this respect, it is important to also consider the legal option from the European Union. For many years, the European Union decided to criminalise the mere possession of child pornography materials - since the Decision from the Council from 29 of May of 2000. More recently, Directive 2011/92/EU of the European Parliament and of the Council of 13 December 2011, on combating the sexual abuse and sexual exploitation of children and child pornography, and replacing Council Framework Decision 2004/68/JHA, stated that Member States from the European Union should criminalise, among other illegal behaviours, the acquisition or possession of child pornography (Article 5, 2). However, the same document gives discretion to each of the Member States to decide whether this incrimination applies to cases where that pornographic material possessed by the producer solely for his or her private use (in so far as no pornographic material has been used for the purpose of its production and provided that the act involves no risk of dissemination of the material).</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from the European Union is absolutely in line with Article 9 of Budapest Convention that incriminates producing, offering or making available, distributing or transmitting, procuring or merely possessing child pornography in a computer system or on a computer-data storage medium. However, the inclusion of “procuring” or “possessing” allows reservation from the Parties to the Convention.</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was reinforced by the Convention on the Protection of Children (CETS 201), issued by the Council of Europe and opened for signature in 2007. The aim of this treaty is to harmonise criminal law provisions, within the Parties, aiming to protect children from sexual exploitation. According to Article 20, among others “</a:t>
            </a:r>
            <a:r>
              <a:rPr lang="en-GB" altLang="en-US" i="1" dirty="0">
                <a:ea typeface="ＭＳ Ｐゴシック" panose="020B0600070205080204" pitchFamily="34" charset="-128"/>
              </a:rPr>
              <a:t>procuring child pornography for oneself or for another person</a:t>
            </a:r>
            <a:r>
              <a:rPr lang="en-GB" altLang="en-US" dirty="0">
                <a:ea typeface="ＭＳ Ｐゴシック" panose="020B0600070205080204" pitchFamily="34" charset="-128"/>
              </a:rPr>
              <a:t>” and “</a:t>
            </a:r>
            <a:r>
              <a:rPr lang="en-GB" altLang="en-US" i="1" dirty="0">
                <a:ea typeface="ＭＳ Ｐゴシック" panose="020B0600070205080204" pitchFamily="34" charset="-128"/>
              </a:rPr>
              <a:t>possessing child pornography</a:t>
            </a:r>
            <a:r>
              <a:rPr lang="en-GB" altLang="en-US" dirty="0">
                <a:ea typeface="ＭＳ Ｐゴシック" panose="020B0600070205080204" pitchFamily="34" charset="-128"/>
              </a:rPr>
              <a:t>” should be criminalised.</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59398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has a screenshot of a news article describing how 43 individuals were arrested in an anti-child pornography operation in Brazil conducted in coordination with law enforcement agencies in the US, Colombia, Panama and Paraguay. The individuals were believed to be involved in the production, possession and distribution of child pornography through computer systems – which are all offences under the Budapest Convention. The report also explains how 187,000 files were seized for the purpose of analysis.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Link to news article: https://www.thestatesman.com/world/43-arrested-anti-child-porn-operation-brazil-1502857436.html </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23</a:t>
            </a:fld>
            <a:endParaRPr lang="en-US" altLang="en-US"/>
          </a:p>
        </p:txBody>
      </p:sp>
    </p:spTree>
    <p:extLst>
      <p:ext uri="{BB962C8B-B14F-4D97-AF65-F5344CB8AC3E}">
        <p14:creationId xmlns:p14="http://schemas.microsoft.com/office/powerpoint/2010/main" val="3197341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has a screenshot of a US Department of Justice press release about how hundreds of individuals around the world were charged in relation to the largest darknet child pornography website. A South Korean national was charged with operating of the Welcome to the Video website while 337 site users were also arrested and charged.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65367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r>
              <a:rPr lang="en-US" altLang="en-US" dirty="0"/>
              <a:t>Many of the offences in the Budapest Convention are required to be committed “without right”, or without </a:t>
            </a:r>
            <a:r>
              <a:rPr lang="en-US" altLang="en-US" dirty="0" err="1"/>
              <a:t>authorisation</a:t>
            </a:r>
            <a:r>
              <a:rPr lang="en-US" altLang="en-US" dirty="0"/>
              <a:t> from the relevant person or entity. It is possible that the conduct described in Article 9 be done “with right”. There are certain other </a:t>
            </a:r>
            <a:r>
              <a:rPr lang="en-US" altLang="en-US" dirty="0" err="1"/>
              <a:t>defences</a:t>
            </a:r>
            <a:r>
              <a:rPr lang="en-US" altLang="en-US" dirty="0"/>
              <a:t> to the conduct described in Article 9; e.g. that the pornographic material has artistic, medical, scientific or other similar merit.</a:t>
            </a:r>
            <a:endParaRPr lang="en-GB" altLang="sr-Latn-RS" dirty="0"/>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347236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producing…offering…making available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515489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distributing…transmitting…procuring….possessing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36047247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pornographic material….visually depicts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In particular this slide explains the criteria by which it is to be determined whether certain material is pornographic in nature.  The content is to be determined by national standards pertaining to obscenity,  public morality etc.</a:t>
            </a:r>
          </a:p>
          <a:p>
            <a:endParaRPr lang="en-US" altLang="fr-FR" dirty="0"/>
          </a:p>
          <a:p>
            <a:r>
              <a:rPr lang="en-US" altLang="fr-FR" dirty="0"/>
              <a:t>Although the language of Article 9 suggests that the pornographic material must constitute a visual depiction, it is also intended to include data stored on a computer system or a computer data storage medium that is capable of conversation into a visual image.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5411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sexually explicit conduct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outlines a minimum criteria for determining whether certain material is depicting “sexually explicit conduct”. Parties are free to use a broader definition. It is important to note that sexually explicit conduct being depicted does not have to be real sexually explicit conduct; and it may be simulated.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79953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aim of the session is to provide the participants with a comprehensive understanding of the definitions and offences against the confidentiality, availability and integrity of computer systems and computer data, as provided under the Budapest Convention.</a:t>
            </a:r>
          </a:p>
          <a:p>
            <a:endParaRPr lang="en-GB" sz="1200"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depicts… minor… person appearing to be a minor… realistic images representing a minor</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lists and explains the subject of the depiction under Article 9. Depictions of sexual abuse of real children; images which depict a person appearing to be a minor (whether or not actually a minor) engaging in sexually explicit conduct; and images which although realistic do not in fact involve a real child engaged in sexually explicit conduct.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025501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”minor”… under 18 years of age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defines the term “Minor” as used under Article 9.  The scope of this definition is limited to the depiction of real/fictitious children as sexual objects; and does not relate in any way to determining the age of consent for sexual relations.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490890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infringement of copyright and related rights under Article 10 of the Budapest Convention.</a:t>
            </a:r>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32</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 </a:t>
            </a:r>
            <a:r>
              <a:rPr lang="hr-HR" altLang="en-US" dirty="0"/>
              <a:t>Budapest Convention does not include any </a:t>
            </a:r>
            <a:r>
              <a:rPr lang="en-US" altLang="en-US" dirty="0"/>
              <a:t>specific offence on copyright. Rather, </a:t>
            </a:r>
            <a:r>
              <a:rPr lang="hr-HR" altLang="en-US" dirty="0"/>
              <a:t>Article 10 of the </a:t>
            </a:r>
            <a:r>
              <a:rPr lang="en-US" altLang="en-US" dirty="0"/>
              <a:t>Budapest </a:t>
            </a:r>
            <a:r>
              <a:rPr lang="hr-HR" altLang="en-US" dirty="0"/>
              <a:t>Convention only emphasises that </a:t>
            </a:r>
            <a:r>
              <a:rPr lang="en-US" altLang="en-US" dirty="0"/>
              <a:t>existing and well-established </a:t>
            </a:r>
            <a:r>
              <a:rPr lang="hr-HR" altLang="en-US" dirty="0"/>
              <a:t>rules on copyright </a:t>
            </a:r>
            <a:r>
              <a:rPr lang="en-US" altLang="en-US" dirty="0"/>
              <a:t>under international law </a:t>
            </a:r>
            <a:r>
              <a:rPr lang="hr-HR" altLang="en-US" dirty="0"/>
              <a:t>should apply to the online environment: what is prohibited in the real life must also be prohibited online. Infringements of copyright online, or committed by the means of a computer system, must be punished as if they were committed in the real world. For this reason</a:t>
            </a:r>
            <a:r>
              <a:rPr lang="en-US" altLang="en-US" dirty="0"/>
              <a:t>, </a:t>
            </a:r>
            <a:r>
              <a:rPr lang="hr-HR" altLang="en-US" dirty="0"/>
              <a:t>the </a:t>
            </a:r>
            <a:r>
              <a:rPr lang="en-US" altLang="en-US" dirty="0"/>
              <a:t>Budapest </a:t>
            </a:r>
            <a:r>
              <a:rPr lang="hr-HR" altLang="en-US" dirty="0"/>
              <a:t>Convention refers to already existing international treaties and agreements on this matter (Paris Agreement from 24 of July of 1971, Bern Convention and WIPO treaties).</a:t>
            </a:r>
            <a:endParaRPr lang="fr-FR"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6406182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image on the left slide shows a screenshot of a popular website which makes available links to download pirated materials through a peer-to-peer sharing network. </a:t>
            </a:r>
          </a:p>
          <a:p>
            <a:endParaRPr lang="en-US" dirty="0"/>
          </a:p>
          <a:p>
            <a:r>
              <a:rPr lang="en-US" dirty="0"/>
              <a:t>The trainer can use the image on the right to explain how the founders of the website The Pirate Bay were convicted by a Swedish court for copyright infringement. This can be used to explain how Article 10 of the Budapest Convention was enforced by Sweden.</a:t>
            </a:r>
          </a:p>
          <a:p>
            <a:endParaRPr lang="en-US" dirty="0"/>
          </a:p>
          <a:p>
            <a:r>
              <a:rPr lang="en-US" dirty="0"/>
              <a:t>Link to full article: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233884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has a screenshot of a website which makes available pirated versions of Adobe software. The trainer can show this as another example of an infringement of copyright committed through the use of a computer system.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59985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copyright… defined under the law…. pursuant to the obligations it has undertaken under the Paris Act of 24 July 1971 revising the Bern Convention for the Protection of Literary and Artistic Works, the Agreement on Trade-Related Aspects of Intellectual Property Rights and the WIP Copyright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Article 10 extends to infringement of copyrights (and related rights); but not moral rights. The Budapest Convention only mandates that a party extend its existing obligations under different international instruments with respect to infringement committed by means of a computer system. If for instance, a party does not have any such obligations, it need not implement Article 10 of the Budapest Convention. Similarly, if a party has reservations to existing international instruments related to copyright, it may apply the same reservations with respect to implementation of Article 10.</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273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(“commercial scale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Article 10 extends to copyright infringements on a commercial sale, which is intended to be in line with existing international framework under the TRIPS Agreement. Parties may seek to more broadly extend this to all forms of infringement, even if not committed on a commercial scale.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5579537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related rights… International Convention for the Protection of Performers, Producers of Phonograms and Broadcasting </a:t>
            </a:r>
            <a:r>
              <a:rPr lang="en-US" sz="1200" b="0" dirty="0" err="1">
                <a:solidFill>
                  <a:srgbClr val="FF0000"/>
                </a:solidFill>
                <a:latin typeface="+mj-lt"/>
              </a:rPr>
              <a:t>Organisations</a:t>
            </a:r>
            <a:r>
              <a:rPr lang="en-US" sz="1200" b="0" dirty="0">
                <a:solidFill>
                  <a:srgbClr val="FF0000"/>
                </a:solidFill>
                <a:latin typeface="+mj-lt"/>
              </a:rPr>
              <a:t> (Rome Convention), the Agreement on Trade-Related Aspects of Intellectual Property Rights and the WIPO Performances and Phonograms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This is identical to the previous slide, though instead of covering “copyright”, it covers “related rights”. Related rights, also referred to as “neighboring rights”, refers to rights of a creative work not connected with the work's actual author, such as for instance the rights of performers.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2975198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limited circumstances… other effective remedies…. reservation does not derogate from the Party’s international obligations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clarifies that there is a broad exemption to the imposition of criminal liability where there are other effective remedies, such as civil or administrative measures.</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296334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provisions related to ancillary liability (attempt and aiding or abetting, corporate liability) as provided under Article 11 and Article 12 of the Budapest Convention. </a:t>
            </a:r>
          </a:p>
          <a:p>
            <a:endParaRPr lang="en-GB" dirty="0"/>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40</a:t>
            </a:fld>
            <a:endParaRPr lang="en-GB"/>
          </a:p>
        </p:txBody>
      </p:sp>
    </p:spTree>
    <p:extLst>
      <p:ext uri="{BB962C8B-B14F-4D97-AF65-F5344CB8AC3E}">
        <p14:creationId xmlns:p14="http://schemas.microsoft.com/office/powerpoint/2010/main" val="30721182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intentionally, aiding or abetting…. with intent that such offence be committed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This seeks to </a:t>
            </a:r>
            <a:r>
              <a:rPr lang="en-US" dirty="0" err="1"/>
              <a:t>criminalise</a:t>
            </a:r>
            <a:r>
              <a:rPr lang="en-US" dirty="0"/>
              <a:t> the intentional aiding or abetting of any offence established in accordance with the Budapest Convention (Article 2-10). The perpetrator must have the intent that such offence be committed for this provision to attract. This is an important requirement as it would exclude service providers, which may aid or abet an offence by providing a conduit, but would not have criminal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8749212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attempt to commit any of the offences… Article 3 through 5, 6, 7, 8 and 9.1.a and c… may reserve the right not to apply in whole or in part paragraph 2</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The highlighted part </a:t>
            </a:r>
            <a:r>
              <a:rPr lang="en-US" dirty="0" err="1"/>
              <a:t>criminalises</a:t>
            </a:r>
            <a:r>
              <a:rPr lang="en-US" dirty="0"/>
              <a:t> attempting certain offences under the Budapest Convention. For instance, attempting illegal access, misuse of devices and certain aspects of child pornography would not be </a:t>
            </a:r>
            <a:r>
              <a:rPr lang="en-US" dirty="0" err="1"/>
              <a:t>criminalised</a:t>
            </a:r>
            <a:r>
              <a:rPr lang="en-US" dirty="0"/>
              <a:t> because it is difficult to ascertain attempts offences. The Budapest Convention requires that attempts must be intentional to attract criminal liability.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31851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legal persons can be held liable…. committed </a:t>
            </a:r>
            <a:r>
              <a:rPr lang="en-US" sz="1200" b="0" dirty="0" err="1">
                <a:solidFill>
                  <a:srgbClr val="FF0000"/>
                </a:solidFill>
                <a:latin typeface="+mj-lt"/>
              </a:rPr>
              <a:t>fo</a:t>
            </a:r>
            <a:r>
              <a:rPr lang="en-US" sz="1200" b="0" dirty="0">
                <a:solidFill>
                  <a:srgbClr val="FF0000"/>
                </a:solidFill>
                <a:latin typeface="+mj-lt"/>
              </a:rPr>
              <a:t> their benefit by any natural person…. leading position…. power of representation… authority to take decisions… authority to exercise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Both of the perspectives of the European Union and of the Council of Europe include, at least, any kind (criminal or not) of responsibility of companies and other legal entities by criminal acts of their representatives, acting in their representation and interest. In addition, the Convention states that responsibility of legal entities occurs also in case of lack of supervision or control of a legal representative of the company or other legal entity over someone under its supervision. In terms of prerequisites for corporate liability to be attracted, the Budapest Convention requires the four conditions outlined on the slide. This is to ensure that legal persons are not unduly penalised for conduct committed by natural persons in their individual capacity.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529787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lack of supervision or control by a natural person referred to in paragraph 1…. Made possible…. Commission…. For the benefit of that legal person by a natural person under its authority </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This element suggests that in addition to the four conditions outlined on the previous slide, a legal person may be held liable if the commission of the offence was made possible due </a:t>
            </a:r>
            <a:r>
              <a:rPr lang="en-GB" altLang="en-US" dirty="0" err="1"/>
              <a:t>ot</a:t>
            </a:r>
            <a:r>
              <a:rPr lang="en-GB" altLang="en-US" dirty="0"/>
              <a:t> a lack of supervision, but this requires that the offence was committed for the benefit of the legal person by a natural person acting under the authority of the legal person.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768023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forgery in Article 7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Computer-related forgery, described under Article 7 of Budapest Convention is a particular modality of forgery. In most countries forgery is a traditional criminal infringement. But normally, it refers to tangible objects and sometimes cannot be used to criminalise computer forgery, or forgery of computer data which does not require visual readability of statements or declarations embodied in a physical document. </a:t>
            </a:r>
          </a:p>
          <a:p>
            <a:endParaRPr lang="en-GB" altLang="en-US" dirty="0"/>
          </a:p>
          <a:p>
            <a:r>
              <a:rPr lang="en-GB" altLang="en-US" dirty="0"/>
              <a:t>That was the reason of introduction in the Convention of Article 7 of the Budapest Convention.</a:t>
            </a:r>
          </a:p>
          <a:p>
            <a:r>
              <a:rPr lang="en-GB" altLang="en-US" dirty="0"/>
              <a:t> </a:t>
            </a:r>
          </a:p>
          <a:p>
            <a:r>
              <a:rPr lang="en-GB" altLang="en-US" dirty="0"/>
              <a:t>At this point, the Convention aims to introduce a parallel offence to the traditional forgery of documents (tangible documents). But in this case, the object of the crime is computer data. This crime is committed by those who input, alter, delete or suppress computer data, resulting in inauthentic data with the intent that those data are considered or acted upon for legal purposes as if it were authentic.</a:t>
            </a:r>
          </a:p>
          <a:p>
            <a:r>
              <a:rPr lang="en-GB" altLang="en-US" dirty="0"/>
              <a:t> </a:t>
            </a:r>
          </a:p>
          <a:p>
            <a:r>
              <a:rPr lang="en-GB" altLang="en-US" dirty="0"/>
              <a:t>This crime requires, of course, and intentional and without right action.</a:t>
            </a:r>
            <a:endParaRPr lang="en-GB"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screenshot of a news article about a doctor and his associate who were arrested in India for allegedly preparing forged COVID-19 test reports. According to the article, the doctor would collect samples from patients, but would not send them for testing. Instead, he would prepare forged test results by altering the PDF format for tests on the computer. He would send the test results to the patients through WhatsApp.</a:t>
            </a:r>
          </a:p>
          <a:p>
            <a:endParaRPr lang="en-US" dirty="0"/>
          </a:p>
          <a:p>
            <a:r>
              <a:rPr lang="en-US" dirty="0"/>
              <a:t>Link to news article: https://www.thehindu.com/news/cities/Delhi/doctor-aide-arrested-for-giving-forged-covid-19-test-reports/article32526435.ece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HSBC.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a:t>
            </a:r>
            <a:r>
              <a:rPr lang="en-GB" altLang="sr-Latn-RS" dirty="0" err="1"/>
              <a:t>BankofAmerica’s</a:t>
            </a:r>
            <a:r>
              <a:rPr lang="en-GB" altLang="sr-Latn-RS" dirty="0"/>
              <a:t> online banking system. The trainer can then explain that the URL in the email actually resolves to a third party spoofed website that is not related to the Bank of America.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en-US" altLang="en-US" sz="1400" dirty="0">
                <a:solidFill>
                  <a:prstClr val="black"/>
                </a:solidFill>
                <a:latin typeface="Verdana" panose="020B0604030504040204" pitchFamily="34" charset="0"/>
                <a:ea typeface="MS PGothic" panose="020B0600070205080204" pitchFamily="34" charset="-128"/>
              </a:rPr>
              <a:t>Introductory Judicial Training Course on Cybercrime and Electronic Evidence</a:t>
            </a:r>
            <a:endParaRPr lang="en-GB" altLang="en-US" sz="1400" b="0" i="1" dirty="0">
              <a:solidFill>
                <a:prstClr val="black"/>
              </a:solidFill>
              <a:latin typeface="Verdana" panose="020B0604030504040204" pitchFamily="34" charset="0"/>
              <a:ea typeface="MS PGothic" panose="020B0600070205080204" pitchFamily="34" charset="-128"/>
            </a:endParaRPr>
          </a:p>
          <a:p>
            <a:endParaRPr lang="en-GB"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en-GB" altLang="en-US" sz="3200" dirty="0">
                <a:latin typeface="+mn-lt"/>
              </a:rPr>
              <a:t>Substantive Provisions of the Budapest Convention - Part 2</a:t>
            </a:r>
            <a:endParaRPr lang="en-GB" altLang="en-US" sz="14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en-GB" altLang="en-US" sz="1400" i="1" dirty="0">
                <a:latin typeface="+mn-lt"/>
              </a:rPr>
              <a:t>Council of Europe</a:t>
            </a:r>
          </a:p>
          <a:p>
            <a:pPr>
              <a:spcBef>
                <a:spcPct val="0"/>
              </a:spcBef>
            </a:pPr>
            <a:endParaRPr lang="en-GB" altLang="en-US" sz="1400" dirty="0">
              <a:solidFill>
                <a:srgbClr val="2F618F"/>
              </a:solidFill>
              <a:latin typeface="+mn-lt"/>
              <a:hlinkClick r:id="rId3"/>
            </a:endParaRPr>
          </a:p>
          <a:p>
            <a:pPr>
              <a:spcBef>
                <a:spcPct val="0"/>
              </a:spcBef>
            </a:pPr>
            <a:r>
              <a:rPr lang="en-GB" altLang="en-US" sz="1400" dirty="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Month YYYY</a:t>
            </a: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5172" y="1366616"/>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a:t>
            </a:r>
            <a:r>
              <a:rPr lang="en-US" sz="1700" b="1" dirty="0">
                <a:solidFill>
                  <a:srgbClr val="FF0000"/>
                </a:solidFill>
              </a:rPr>
              <a:t>input</a:t>
            </a:r>
            <a:r>
              <a:rPr lang="en-US" sz="1700" dirty="0"/>
              <a:t>, </a:t>
            </a:r>
            <a:r>
              <a:rPr lang="en-US" sz="1700" b="1" dirty="0">
                <a:solidFill>
                  <a:srgbClr val="FF0000"/>
                </a:solidFill>
              </a:rPr>
              <a:t>alteration</a:t>
            </a:r>
            <a:r>
              <a:rPr lang="en-US" sz="1700" dirty="0"/>
              <a:t>, </a:t>
            </a:r>
            <a:r>
              <a:rPr lang="en-US" sz="1700" b="1" dirty="0">
                <a:solidFill>
                  <a:srgbClr val="FF0000"/>
                </a:solidFill>
              </a:rPr>
              <a:t>deletion</a:t>
            </a:r>
            <a:r>
              <a:rPr lang="en-US" sz="1700" dirty="0"/>
              <a:t>, or </a:t>
            </a:r>
            <a:r>
              <a:rPr lang="en-US" sz="1700" b="1" dirty="0">
                <a:solidFill>
                  <a:srgbClr val="FF0000"/>
                </a:solidFill>
              </a:rPr>
              <a:t>suppression</a:t>
            </a:r>
            <a:r>
              <a:rPr lang="en-US" sz="1700" dirty="0"/>
              <a:t> of computer data, resulting in inauthentic data 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18673" y="1366616"/>
            <a:ext cx="4127487" cy="2970044"/>
          </a:xfrm>
          <a:prstGeom prst="rect">
            <a:avLst/>
          </a:prstGeom>
        </p:spPr>
        <p:txBody>
          <a:bodyPr wrap="square">
            <a:spAutoFit/>
          </a:bodyPr>
          <a:lstStyle/>
          <a:p>
            <a:pPr marL="342900" indent="-342900" algn="just">
              <a:buFont typeface="Wingdings" panose="05000000000000000000" pitchFamily="2" charset="2"/>
              <a:buChar char="Ø"/>
            </a:pPr>
            <a:r>
              <a:rPr lang="en-US" sz="1700" dirty="0"/>
              <a:t>The scope of this offence is limited to the falsification of documents by: </a:t>
            </a:r>
          </a:p>
          <a:p>
            <a:pPr algn="just"/>
            <a:endParaRPr lang="en-US" sz="1700" dirty="0"/>
          </a:p>
          <a:p>
            <a:pPr marL="800100" lvl="1" indent="-342900" algn="just">
              <a:buFont typeface="Wingdings" panose="05000000000000000000" pitchFamily="2" charset="2"/>
              <a:buChar char="Ø"/>
            </a:pPr>
            <a:r>
              <a:rPr lang="en-US" sz="1700" dirty="0"/>
              <a:t>Input of correct or incorrect data</a:t>
            </a:r>
          </a:p>
          <a:p>
            <a:pPr marL="800100" lvl="1" indent="-342900" algn="just">
              <a:buFont typeface="Wingdings" panose="05000000000000000000" pitchFamily="2" charset="2"/>
              <a:buChar char="Ø"/>
            </a:pPr>
            <a:r>
              <a:rPr lang="en-US" sz="1700" dirty="0"/>
              <a:t>Subsequent alteration (modifications, variations, partial changes)</a:t>
            </a:r>
          </a:p>
          <a:p>
            <a:pPr marL="800100" lvl="1" indent="-342900" algn="just">
              <a:buFont typeface="Wingdings" panose="05000000000000000000" pitchFamily="2" charset="2"/>
              <a:buChar char="Ø"/>
            </a:pPr>
            <a:r>
              <a:rPr lang="en-US" sz="1700" dirty="0"/>
              <a:t>Deletion (removal of data from a data medium) </a:t>
            </a:r>
          </a:p>
          <a:p>
            <a:pPr marL="800100" lvl="1" indent="-342900" algn="just">
              <a:buFont typeface="Wingdings" panose="05000000000000000000" pitchFamily="2" charset="2"/>
              <a:buChar char="Ø"/>
            </a:pPr>
            <a:r>
              <a:rPr lang="en-US" sz="1700" dirty="0"/>
              <a:t>Suppression (holding back, concealment of data)</a:t>
            </a:r>
          </a:p>
        </p:txBody>
      </p:sp>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(“input, alteration…”)</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53412" y="1368584"/>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a:t>
            </a:r>
            <a:r>
              <a:rPr lang="en-US" sz="1700" b="1" dirty="0">
                <a:solidFill>
                  <a:srgbClr val="FF0000"/>
                </a:solidFill>
              </a:rPr>
              <a:t>inauthentic data </a:t>
            </a:r>
            <a:r>
              <a:rPr lang="en-US" sz="1700" dirty="0"/>
              <a:t>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59" y="1400726"/>
            <a:ext cx="4094481" cy="4016484"/>
          </a:xfrm>
          <a:prstGeom prst="rect">
            <a:avLst/>
          </a:prstGeom>
        </p:spPr>
        <p:txBody>
          <a:bodyPr wrap="square">
            <a:spAutoFit/>
          </a:bodyPr>
          <a:lstStyle/>
          <a:p>
            <a:pPr marL="342900" indent="-342900" algn="just">
              <a:buFont typeface="Wingdings" panose="05000000000000000000" pitchFamily="2" charset="2"/>
              <a:buChar char="Ø"/>
            </a:pPr>
            <a:r>
              <a:rPr lang="en-US" sz="1700" dirty="0"/>
              <a:t>Ordinarily, the term authenticity relates to:	</a:t>
            </a:r>
          </a:p>
          <a:p>
            <a:pPr marL="800100" lvl="1" indent="-342900" algn="just">
              <a:buFont typeface="Wingdings" panose="05000000000000000000" pitchFamily="2" charset="2"/>
              <a:buChar char="Ø"/>
            </a:pPr>
            <a:r>
              <a:rPr lang="en-US" sz="1700" dirty="0"/>
              <a:t>Authenticity as to the author of a document </a:t>
            </a:r>
          </a:p>
          <a:p>
            <a:pPr marL="800100" lvl="1" indent="-342900" algn="just">
              <a:buFont typeface="Wingdings" panose="05000000000000000000" pitchFamily="2" charset="2"/>
              <a:buChar char="Ø"/>
            </a:pPr>
            <a:r>
              <a:rPr lang="en-US" sz="1700" dirty="0"/>
              <a:t>Authenticity as to the truthfulness of the statement contained in the document</a:t>
            </a:r>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Authenticity in relation to data at a minimum refers to the issuer of the data (regardless of the correctness/veracity of its contents)</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Authenticity may also optionally relate to the genuineness of the data</a:t>
            </a:r>
          </a:p>
        </p:txBody>
      </p:sp>
      <p:sp>
        <p:nvSpPr>
          <p:cNvPr id="2" name="TextBox 7">
            <a:extLst>
              <a:ext uri="{FF2B5EF4-FFF2-40B4-BE49-F238E27FC236}">
                <a16:creationId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(“inauthentic data”)</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02612" y="1509936"/>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a:t>
            </a:r>
            <a:r>
              <a:rPr lang="en-US" sz="1700" b="1" dirty="0">
                <a:solidFill>
                  <a:srgbClr val="FF0000"/>
                </a:solidFill>
              </a:rPr>
              <a:t>intent that it be considered or acted upon for legal purposes as if it were authentic</a:t>
            </a:r>
            <a:r>
              <a:rPr lang="en-US" sz="1700" dirty="0"/>
              <a:t>,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380472" y="1509936"/>
            <a:ext cx="4143768" cy="1400383"/>
          </a:xfrm>
          <a:prstGeom prst="rect">
            <a:avLst/>
          </a:prstGeom>
        </p:spPr>
        <p:txBody>
          <a:bodyPr wrap="square">
            <a:spAutoFit/>
          </a:bodyPr>
          <a:lstStyle/>
          <a:p>
            <a:pPr marL="342900" indent="-342900" algn="just">
              <a:buFont typeface="Wingdings" panose="05000000000000000000" pitchFamily="2" charset="2"/>
              <a:buChar char="Ø"/>
            </a:pPr>
            <a:r>
              <a:rPr lang="en-US" sz="1700" dirty="0"/>
              <a:t>Additional intent requirement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“for legal purposes” includes legal transactions and documents which are legally relevant </a:t>
            </a:r>
          </a:p>
        </p:txBody>
      </p:sp>
      <p:sp>
        <p:nvSpPr>
          <p:cNvPr id="2" name="TextBox 7">
            <a:extLst>
              <a:ext uri="{FF2B5EF4-FFF2-40B4-BE49-F238E27FC236}">
                <a16:creationId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a:t>
            </a:r>
          </a:p>
          <a:p>
            <a:pPr algn="r"/>
            <a:r>
              <a:rPr lang="en-GB" sz="3200" dirty="0">
                <a:solidFill>
                  <a:schemeClr val="bg1"/>
                </a:solidFill>
                <a:latin typeface="Verdana" panose="020B0604030504040204" pitchFamily="34" charset="0"/>
                <a:ea typeface="Verdana" panose="020B0604030504040204" pitchFamily="34" charset="0"/>
                <a:cs typeface="Verdana" charset="0"/>
              </a:rPr>
              <a:t>(“intent that it be…”)</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63572" y="1571784"/>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a:t>
            </a:r>
            <a:r>
              <a:rPr lang="en-US" sz="1700" b="1" dirty="0">
                <a:solidFill>
                  <a:srgbClr val="FF0000"/>
                </a:solidFill>
              </a:rPr>
              <a:t>regardless </a:t>
            </a:r>
            <a:r>
              <a:rPr lang="en-US" sz="1700" dirty="0"/>
              <a:t>whether or not the data is </a:t>
            </a:r>
            <a:r>
              <a:rPr lang="en-US" sz="1700" b="1" dirty="0">
                <a:solidFill>
                  <a:srgbClr val="FF0000"/>
                </a:solidFill>
              </a:rPr>
              <a:t>directly readable and intelligible</a:t>
            </a:r>
            <a:r>
              <a:rPr lang="en-US" sz="1700" dirty="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31360" y="1571784"/>
            <a:ext cx="4226560" cy="1215717"/>
          </a:xfrm>
          <a:prstGeom prst="rect">
            <a:avLst/>
          </a:prstGeom>
        </p:spPr>
        <p:txBody>
          <a:bodyPr wrap="square">
            <a:spAutoFit/>
          </a:bodyPr>
          <a:lstStyle/>
          <a:p>
            <a:pPr marL="342900" indent="-342900" algn="just">
              <a:buFont typeface="Wingdings" panose="05000000000000000000" pitchFamily="2" charset="2"/>
              <a:buChar char="Ø"/>
            </a:pPr>
            <a:r>
              <a:rPr lang="en-US" sz="1700" dirty="0"/>
              <a:t>The inauthentic data does not necessarily have to be directly readable or intelligible by a human being </a:t>
            </a:r>
          </a:p>
          <a:p>
            <a:pPr marL="342900" indent="-342900" algn="just">
              <a:buFont typeface="Wingdings" pitchFamily="2" charset="2"/>
              <a:buChar char="ü"/>
            </a:pPr>
            <a:endParaRPr lang="en-US" sz="2200" dirty="0">
              <a:latin typeface="+mj-lt"/>
            </a:endParaRPr>
          </a:p>
        </p:txBody>
      </p:sp>
      <p:sp>
        <p:nvSpPr>
          <p:cNvPr id="2" name="TextBox 7">
            <a:extLst>
              <a:ext uri="{FF2B5EF4-FFF2-40B4-BE49-F238E27FC236}">
                <a16:creationId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(“regardless…directly readable…”)</a:t>
            </a: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3092" y="1533465"/>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a:t>
            </a:r>
            <a:r>
              <a:rPr lang="en-US" sz="1700" b="1" dirty="0">
                <a:solidFill>
                  <a:srgbClr val="FF0000"/>
                </a:solidFill>
              </a:rPr>
              <a:t>intent to defraud</a:t>
            </a:r>
            <a:r>
              <a:rPr lang="en-US" sz="1700" dirty="0"/>
              <a:t>, or </a:t>
            </a:r>
            <a:r>
              <a:rPr lang="en-US" sz="1700" b="1" dirty="0">
                <a:solidFill>
                  <a:srgbClr val="FF0000"/>
                </a:solidFill>
              </a:rPr>
              <a:t>similar dishonest intent</a:t>
            </a:r>
            <a:r>
              <a:rPr lang="en-US" sz="1700" dirty="0"/>
              <a: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51592" y="1522610"/>
            <a:ext cx="4092968" cy="1400383"/>
          </a:xfrm>
          <a:prstGeom prst="rect">
            <a:avLst/>
          </a:prstGeom>
        </p:spPr>
        <p:txBody>
          <a:bodyPr wrap="square">
            <a:spAutoFit/>
          </a:bodyPr>
          <a:lstStyle/>
          <a:p>
            <a:pPr marL="342900" indent="-342900" algn="just">
              <a:buFont typeface="Wingdings" pitchFamily="2" charset="2"/>
              <a:buChar char="ü"/>
            </a:pPr>
            <a:r>
              <a:rPr lang="en-US" sz="1700" dirty="0"/>
              <a:t>Parties may limit the criminalization of computer-related forgery with the following qualifying elements:</a:t>
            </a:r>
          </a:p>
          <a:p>
            <a:pPr marL="800100" lvl="1" indent="-342900" algn="just">
              <a:buFont typeface="Wingdings" pitchFamily="2" charset="2"/>
              <a:buChar char="ü"/>
            </a:pPr>
            <a:r>
              <a:rPr lang="en-US" sz="1700" dirty="0"/>
              <a:t>Intent to defraud</a:t>
            </a:r>
          </a:p>
          <a:p>
            <a:pPr marL="800100" lvl="1" indent="-342900" algn="just">
              <a:buFont typeface="Wingdings" pitchFamily="2" charset="2"/>
              <a:buChar char="ü"/>
            </a:pPr>
            <a:r>
              <a:rPr lang="en-US" sz="1700" dirty="0"/>
              <a:t>Dishonest intent </a:t>
            </a:r>
          </a:p>
        </p:txBody>
      </p:sp>
      <p:sp>
        <p:nvSpPr>
          <p:cNvPr id="2" name="TextBox 7">
            <a:extLst>
              <a:ext uri="{FF2B5EF4-FFF2-40B4-BE49-F238E27FC236}">
                <a16:creationId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a:t>
            </a:r>
          </a:p>
          <a:p>
            <a:pPr algn="r"/>
            <a:r>
              <a:rPr lang="en-GB" sz="3200" dirty="0">
                <a:solidFill>
                  <a:schemeClr val="bg1"/>
                </a:solidFill>
                <a:latin typeface="Verdana" panose="020B0604030504040204" pitchFamily="34" charset="0"/>
                <a:ea typeface="Verdana" panose="020B0604030504040204" pitchFamily="34" charset="0"/>
                <a:cs typeface="Verdana" charset="0"/>
              </a:rPr>
              <a:t>(“intent to defraud…”)</a:t>
            </a: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Computer-related fraud</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2</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b="1" i="1" dirty="0">
                <a:cs typeface="Times New Roman" pitchFamily="18" charset="0"/>
              </a:rPr>
              <a:t>Computer-related Fraud</a:t>
            </a:r>
          </a:p>
          <a:p>
            <a:pPr marL="0" indent="0" algn="ctr" eaLnBrk="1" hangingPunct="1">
              <a:lnSpc>
                <a:spcPct val="90000"/>
              </a:lnSpc>
              <a:buFont typeface="Arial" panose="020B0604020202020204" pitchFamily="34" charset="0"/>
              <a:buNone/>
              <a:defRPr/>
            </a:pPr>
            <a:r>
              <a:rPr lang="en-GB" altLang="sr-Latn-RS" b="1" i="1" dirty="0">
                <a:cs typeface="Times New Roman" pitchFamily="18" charset="0"/>
              </a:rPr>
              <a:t>(Art. 8 – Budapest Convention)</a:t>
            </a:r>
          </a:p>
          <a:p>
            <a:pPr algn="ctr" eaLnBrk="1" hangingPunct="1">
              <a:lnSpc>
                <a:spcPct val="90000"/>
              </a:lnSpc>
              <a:defRPr/>
            </a:pPr>
            <a:endParaRPr lang="en-GB" altLang="fr-FR" i="1" dirty="0">
              <a:cs typeface="Times New Roman" pitchFamily="18" charset="0"/>
            </a:endParaRPr>
          </a:p>
          <a:p>
            <a:pPr algn="ctr" eaLnBrk="1" hangingPunct="1">
              <a:lnSpc>
                <a:spcPct val="90000"/>
              </a:lnSpc>
              <a:defRPr/>
            </a:pPr>
            <a:r>
              <a:rPr lang="en-GB" altLang="fr-FR" sz="2800" i="1" dirty="0">
                <a:cs typeface="Times New Roman" pitchFamily="18" charset="0"/>
              </a:rPr>
              <a:t>Creates parallel offence to fraud related to tangible offences</a:t>
            </a: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a16="http://schemas.microsoft.com/office/drawing/2014/main"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(“input, alteration, deletion…”)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id="{2F249C7A-C0AF-47C6-8876-946DBD6E0AA3}"/>
              </a:ext>
            </a:extLst>
          </p:cNvPr>
          <p:cNvSpPr/>
          <p:nvPr/>
        </p:nvSpPr>
        <p:spPr>
          <a:xfrm>
            <a:off x="304424" y="1287212"/>
            <a:ext cx="3889351" cy="480131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loss of property to another person by: </a:t>
            </a:r>
          </a:p>
          <a:p>
            <a:pPr marL="342900" indent="-342900" algn="just">
              <a:buFont typeface="Wingdings" pitchFamily="2" charset="2"/>
              <a:buChar char="Ø"/>
            </a:pPr>
            <a:endParaRPr lang="en-US" sz="1700" dirty="0"/>
          </a:p>
          <a:p>
            <a:pPr marL="800100" lvl="1" indent="-342900" algn="just">
              <a:buFont typeface="+mj-lt"/>
              <a:buAutoNum type="alphaLcParenR"/>
            </a:pPr>
            <a:r>
              <a:rPr lang="en-US" sz="1700" dirty="0"/>
              <a:t>any </a:t>
            </a:r>
            <a:r>
              <a:rPr lang="en-US" sz="1700" b="1" dirty="0">
                <a:solidFill>
                  <a:srgbClr val="FF0000"/>
                </a:solidFill>
              </a:rPr>
              <a:t>input</a:t>
            </a:r>
            <a:r>
              <a:rPr lang="en-US" sz="1700" dirty="0"/>
              <a:t>, </a:t>
            </a:r>
            <a:r>
              <a:rPr lang="en-US" sz="1700" b="1" dirty="0">
                <a:solidFill>
                  <a:srgbClr val="FF0000"/>
                </a:solidFill>
              </a:rPr>
              <a:t>alteration</a:t>
            </a:r>
            <a:r>
              <a:rPr lang="en-US" sz="1700" dirty="0"/>
              <a:t>, </a:t>
            </a:r>
            <a:r>
              <a:rPr lang="en-US" sz="1700" b="1" dirty="0">
                <a:solidFill>
                  <a:srgbClr val="FF0000"/>
                </a:solidFill>
              </a:rPr>
              <a:t>deletion</a:t>
            </a:r>
            <a:r>
              <a:rPr lang="en-US" sz="1700" dirty="0"/>
              <a:t> or </a:t>
            </a:r>
            <a:r>
              <a:rPr lang="en-US" sz="1700" b="1" dirty="0">
                <a:solidFill>
                  <a:srgbClr val="FF0000"/>
                </a:solidFill>
              </a:rPr>
              <a:t>suppression</a:t>
            </a:r>
            <a:r>
              <a:rPr lang="en-US" sz="1700" dirty="0"/>
              <a:t> </a:t>
            </a:r>
            <a:r>
              <a:rPr lang="en-US" sz="1700" b="1" dirty="0">
                <a:solidFill>
                  <a:srgbClr val="FF0000"/>
                </a:solidFill>
              </a:rPr>
              <a:t>of computer data</a:t>
            </a:r>
            <a:r>
              <a:rPr lang="en-US" sz="1700" dirty="0"/>
              <a:t>, </a:t>
            </a:r>
          </a:p>
          <a:p>
            <a:pPr lvl="1" algn="just"/>
            <a:endParaRPr lang="en-US" sz="1700" dirty="0"/>
          </a:p>
          <a:p>
            <a:pPr marL="800100" lvl="1" indent="-342900" algn="just">
              <a:buFont typeface="+mj-lt"/>
              <a:buAutoNum type="alphaLcParenR"/>
            </a:pPr>
            <a:r>
              <a:rPr lang="en-US" sz="1700" dirty="0"/>
              <a:t>any </a:t>
            </a:r>
            <a:r>
              <a:rPr lang="en-US" sz="1700" b="1" dirty="0">
                <a:solidFill>
                  <a:srgbClr val="FF0000"/>
                </a:solidFill>
              </a:rPr>
              <a:t>interference</a:t>
            </a:r>
            <a:r>
              <a:rPr lang="en-US" sz="1700" dirty="0"/>
              <a:t> with the </a:t>
            </a:r>
            <a:r>
              <a:rPr lang="en-US" sz="1700" b="1" dirty="0">
                <a:solidFill>
                  <a:srgbClr val="FF0000"/>
                </a:solidFill>
              </a:rPr>
              <a:t>functioning of a computer system</a:t>
            </a:r>
            <a:r>
              <a:rPr lang="en-US" sz="1700" dirty="0"/>
              <a:t>, with fraudulent or dishonest intent of procuring, without right, an economic benefit for oneself or for another person.</a:t>
            </a:r>
            <a:endParaRPr lang="en-GB" sz="1700" dirty="0"/>
          </a:p>
        </p:txBody>
      </p:sp>
      <p:sp>
        <p:nvSpPr>
          <p:cNvPr id="25" name="Rectangle 24">
            <a:extLst>
              <a:ext uri="{FF2B5EF4-FFF2-40B4-BE49-F238E27FC236}">
                <a16:creationId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a:buFont typeface="Wingdings" panose="05000000000000000000" pitchFamily="2" charset="2"/>
              <a:buChar char="Ø"/>
            </a:pPr>
            <a:r>
              <a:rPr lang="en-US" sz="1700" dirty="0"/>
              <a:t>The scope of this offence is limited to causing loss of property to another person by: </a:t>
            </a:r>
          </a:p>
          <a:p>
            <a:pPr marL="285750" indent="-285750" algn="just">
              <a:buFont typeface="Wingdings" panose="05000000000000000000" pitchFamily="2" charset="2"/>
              <a:buChar char="Ø"/>
            </a:pPr>
            <a:endParaRPr lang="en-US" sz="1700" dirty="0"/>
          </a:p>
          <a:p>
            <a:pPr marL="800100" lvl="1" indent="-342900" algn="just">
              <a:buFont typeface="Wingdings" panose="05000000000000000000" pitchFamily="2" charset="2"/>
              <a:buChar char="Ø"/>
            </a:pPr>
            <a:r>
              <a:rPr lang="en-US" sz="1700" dirty="0"/>
              <a:t>Input of correct or incorrect data</a:t>
            </a:r>
          </a:p>
          <a:p>
            <a:pPr marL="800100" lvl="1" indent="-342900" algn="just">
              <a:buFont typeface="Wingdings" panose="05000000000000000000" pitchFamily="2" charset="2"/>
              <a:buChar char="Ø"/>
            </a:pPr>
            <a:r>
              <a:rPr lang="en-US" sz="1700" dirty="0"/>
              <a:t>Subsequent alteration (modifications, variations, partial changes)</a:t>
            </a:r>
          </a:p>
          <a:p>
            <a:pPr marL="800100" lvl="1" indent="-342900" algn="just">
              <a:buFont typeface="Wingdings" panose="05000000000000000000" pitchFamily="2" charset="2"/>
              <a:buChar char="Ø"/>
            </a:pPr>
            <a:r>
              <a:rPr lang="en-US" sz="1700" dirty="0"/>
              <a:t>Deletion (removal of data from a data medium) </a:t>
            </a:r>
          </a:p>
          <a:p>
            <a:pPr marL="800100" lvl="1" indent="-342900" algn="just">
              <a:buFont typeface="Wingdings" panose="05000000000000000000" pitchFamily="2" charset="2"/>
              <a:buChar char="Ø"/>
            </a:pPr>
            <a:r>
              <a:rPr lang="en-US" sz="1700" dirty="0"/>
              <a:t>Suppression (holding back, concealment of data)</a:t>
            </a:r>
          </a:p>
          <a:p>
            <a:pPr marL="800100" lvl="1" indent="-342900" algn="just">
              <a:buFont typeface="Wingdings" panose="05000000000000000000" pitchFamily="2" charset="2"/>
              <a:buChar char="Ø"/>
            </a:pPr>
            <a:r>
              <a:rPr lang="en-US" sz="1700" dirty="0"/>
              <a:t>Interference with the functioning of a computer system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294264" y="1313457"/>
            <a:ext cx="3889351" cy="506292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a:t>
            </a:r>
            <a:r>
              <a:rPr lang="en-US" sz="1700" b="1" dirty="0">
                <a:solidFill>
                  <a:srgbClr val="FF0000"/>
                </a:solidFill>
              </a:rPr>
              <a:t>loss of property </a:t>
            </a:r>
            <a:r>
              <a:rPr lang="en-US" sz="1700" dirty="0"/>
              <a:t>to another person by: </a:t>
            </a:r>
          </a:p>
          <a:p>
            <a:pPr algn="just"/>
            <a:endParaRPr lang="en-US" sz="1700" dirty="0"/>
          </a:p>
          <a:p>
            <a:pPr marL="800100" lvl="1" indent="-342900" algn="just">
              <a:buFont typeface="+mj-lt"/>
              <a:buAutoNum type="alphaLcParenR"/>
            </a:pPr>
            <a:r>
              <a:rPr lang="en-US" sz="1700" dirty="0"/>
              <a:t>a any input, alteration, deletion or suppression of computer data, </a:t>
            </a:r>
          </a:p>
          <a:p>
            <a:pPr lvl="1" algn="just"/>
            <a:endParaRPr lang="en-US" sz="1700" dirty="0"/>
          </a:p>
          <a:p>
            <a:pPr marL="800100" lvl="1" indent="-342900" algn="just">
              <a:buFont typeface="+mj-lt"/>
              <a:buAutoNum type="alphaLcParenR"/>
            </a:pPr>
            <a:r>
              <a:rPr lang="en-US" sz="1700" dirty="0"/>
              <a:t>any interference with the functioning of a computer system, with fraudulent or dishonest intent of procuring, without right, an economic benefit for oneself or for another person.</a:t>
            </a:r>
            <a:endParaRPr lang="en-GB"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673600" y="1313457"/>
            <a:ext cx="3891280" cy="2708434"/>
          </a:xfrm>
          <a:prstGeom prst="rect">
            <a:avLst/>
          </a:prstGeom>
        </p:spPr>
        <p:txBody>
          <a:bodyPr wrap="square">
            <a:spAutoFit/>
          </a:bodyPr>
          <a:lstStyle/>
          <a:p>
            <a:pPr marL="342900" indent="-342900" algn="just">
              <a:buFont typeface="Wingdings" panose="05000000000000000000" pitchFamily="2" charset="2"/>
              <a:buChar char="Ø"/>
            </a:pPr>
            <a:r>
              <a:rPr lang="en-US" sz="1700" dirty="0"/>
              <a:t>The act of computer-related fraud must produce direct economic or possessory loss of another person’s property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This would include loss of: </a:t>
            </a:r>
          </a:p>
          <a:p>
            <a:pPr marL="800100" lvl="1" indent="-342900" algn="just">
              <a:buFont typeface="Wingdings" panose="05000000000000000000" pitchFamily="2" charset="2"/>
              <a:buChar char="Ø"/>
            </a:pPr>
            <a:r>
              <a:rPr lang="en-US" sz="1700" dirty="0"/>
              <a:t>Money </a:t>
            </a:r>
          </a:p>
          <a:p>
            <a:pPr marL="800100" lvl="1" indent="-342900" algn="just">
              <a:buFont typeface="Wingdings" panose="05000000000000000000" pitchFamily="2" charset="2"/>
              <a:buChar char="Ø"/>
            </a:pPr>
            <a:r>
              <a:rPr lang="en-US" sz="1700" dirty="0"/>
              <a:t>Tangibles </a:t>
            </a:r>
          </a:p>
          <a:p>
            <a:pPr marL="800100" lvl="1" indent="-342900" algn="just">
              <a:buFont typeface="Wingdings" panose="05000000000000000000" pitchFamily="2" charset="2"/>
              <a:buChar char="Ø"/>
            </a:pPr>
            <a:r>
              <a:rPr lang="en-US" sz="1700" dirty="0"/>
              <a:t>Intangibles with an economic value </a:t>
            </a:r>
          </a:p>
        </p:txBody>
      </p:sp>
      <p:sp>
        <p:nvSpPr>
          <p:cNvPr id="4" name="TextBox 7">
            <a:extLst>
              <a:ext uri="{FF2B5EF4-FFF2-40B4-BE49-F238E27FC236}">
                <a16:creationId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a:t>
            </a:r>
          </a:p>
          <a:p>
            <a:pPr algn="r"/>
            <a:r>
              <a:rPr lang="en-GB" sz="3200" dirty="0">
                <a:solidFill>
                  <a:schemeClr val="bg1"/>
                </a:solidFill>
                <a:latin typeface="Verdana" panose="020B0604030504040204" pitchFamily="34" charset="0"/>
                <a:ea typeface="Verdana" panose="020B0604030504040204" pitchFamily="34" charset="0"/>
                <a:cs typeface="Verdana" charset="0"/>
              </a:rPr>
              <a:t>(“loss of property”)</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en-US" dirty="0">
                <a:ea typeface="Verdana" panose="020B0604030504040204" pitchFamily="34" charset="0"/>
              </a:rPr>
              <a:t>Computer-related forgery</a:t>
            </a:r>
          </a:p>
          <a:p>
            <a:pPr marL="514350" indent="-514350">
              <a:lnSpc>
                <a:spcPct val="150000"/>
              </a:lnSpc>
              <a:buFont typeface="+mj-lt"/>
              <a:buAutoNum type="arabicPeriod"/>
            </a:pPr>
            <a:r>
              <a:rPr lang="en-US" dirty="0">
                <a:ea typeface="Verdana" panose="020B0604030504040204" pitchFamily="34" charset="0"/>
              </a:rPr>
              <a:t>Computer-related fraud</a:t>
            </a:r>
          </a:p>
          <a:p>
            <a:pPr marL="514350" indent="-514350">
              <a:lnSpc>
                <a:spcPct val="150000"/>
              </a:lnSpc>
              <a:buFont typeface="+mj-lt"/>
              <a:buAutoNum type="arabicPeriod"/>
            </a:pPr>
            <a:r>
              <a:rPr lang="en-US" dirty="0">
                <a:ea typeface="Verdana" panose="020B0604030504040204" pitchFamily="34" charset="0"/>
              </a:rPr>
              <a:t>Child pornography </a:t>
            </a:r>
          </a:p>
          <a:p>
            <a:pPr marL="514350" indent="-514350">
              <a:lnSpc>
                <a:spcPct val="150000"/>
              </a:lnSpc>
              <a:buFont typeface="+mj-lt"/>
              <a:buAutoNum type="arabicPeriod"/>
            </a:pPr>
            <a:r>
              <a:rPr lang="en-US" dirty="0">
                <a:ea typeface="Verdana" panose="020B0604030504040204" pitchFamily="34" charset="0"/>
              </a:rPr>
              <a:t>Infringement of copyright and related rights</a:t>
            </a:r>
          </a:p>
          <a:p>
            <a:pPr marL="514350" indent="-514350">
              <a:lnSpc>
                <a:spcPct val="150000"/>
              </a:lnSpc>
              <a:buFont typeface="+mj-lt"/>
              <a:buAutoNum type="arabicPeriod"/>
            </a:pPr>
            <a:r>
              <a:rPr lang="en-US" dirty="0">
                <a:ea typeface="Verdana" panose="020B0604030504040204" pitchFamily="34" charset="0"/>
              </a:rPr>
              <a:t>Ancillary Liability</a:t>
            </a:r>
          </a:p>
          <a:p>
            <a:pPr marL="0" indent="0">
              <a:buNone/>
            </a:pPr>
            <a:endParaRPr lang="en-GB"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contents</a:t>
            </a:r>
            <a:endParaRPr lang="en-GB" sz="2000" dirty="0">
              <a:latin typeface="Verdana" charset="0"/>
              <a:cs typeface="Verdana" charset="0"/>
            </a:endParaRPr>
          </a:p>
          <a:p>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304424" y="1325195"/>
            <a:ext cx="3889351" cy="480131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loss of property to another person by: </a:t>
            </a:r>
          </a:p>
          <a:p>
            <a:pPr algn="just"/>
            <a:endParaRPr lang="en-US" sz="1700" dirty="0"/>
          </a:p>
          <a:p>
            <a:pPr marL="800100" lvl="1" indent="-342900" algn="just">
              <a:buFont typeface="+mj-lt"/>
              <a:buAutoNum type="alphaLcParenR"/>
            </a:pPr>
            <a:r>
              <a:rPr lang="en-US" sz="1700" dirty="0"/>
              <a:t>any input, alteration, deletion or suppression of computer data, </a:t>
            </a:r>
          </a:p>
          <a:p>
            <a:pPr lvl="1" algn="just"/>
            <a:endParaRPr lang="en-US" sz="1700" dirty="0"/>
          </a:p>
          <a:p>
            <a:pPr marL="800100" lvl="1" indent="-342900" algn="just">
              <a:buFont typeface="+mj-lt"/>
              <a:buAutoNum type="alphaLcParenR"/>
            </a:pPr>
            <a:r>
              <a:rPr lang="en-US" sz="1700" dirty="0"/>
              <a:t>any interference with the functioning of a computer system, with </a:t>
            </a:r>
            <a:r>
              <a:rPr lang="en-US" sz="1700" b="1" dirty="0">
                <a:solidFill>
                  <a:srgbClr val="FF0000"/>
                </a:solidFill>
              </a:rPr>
              <a:t>fraudulent</a:t>
            </a:r>
            <a:r>
              <a:rPr lang="en-US" sz="1700" dirty="0"/>
              <a:t> or </a:t>
            </a:r>
            <a:r>
              <a:rPr lang="en-US" sz="1700" b="1" dirty="0">
                <a:solidFill>
                  <a:srgbClr val="FF0000"/>
                </a:solidFill>
              </a:rPr>
              <a:t>dishonest</a:t>
            </a:r>
            <a:r>
              <a:rPr lang="en-US" sz="1700" dirty="0"/>
              <a:t> </a:t>
            </a:r>
            <a:r>
              <a:rPr lang="en-US" sz="1700" b="1" dirty="0">
                <a:solidFill>
                  <a:srgbClr val="FF0000"/>
                </a:solidFill>
              </a:rPr>
              <a:t>intent</a:t>
            </a:r>
            <a:r>
              <a:rPr lang="en-US" sz="1700" dirty="0"/>
              <a:t> </a:t>
            </a:r>
            <a:r>
              <a:rPr lang="en-US" sz="1700" b="1" dirty="0">
                <a:solidFill>
                  <a:srgbClr val="FF0000"/>
                </a:solidFill>
              </a:rPr>
              <a:t>of</a:t>
            </a:r>
            <a:r>
              <a:rPr lang="en-US" sz="1700" dirty="0"/>
              <a:t> </a:t>
            </a:r>
            <a:r>
              <a:rPr lang="en-US" sz="1700" b="1" dirty="0">
                <a:solidFill>
                  <a:srgbClr val="FF0000"/>
                </a:solidFill>
              </a:rPr>
              <a:t>procuring, without right, an economic benefit for oneself or for another person</a:t>
            </a:r>
            <a:r>
              <a:rPr lang="en-US" sz="1700" dirty="0"/>
              <a:t>.</a:t>
            </a:r>
            <a:endParaRPr lang="en-GB"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958080" y="1436955"/>
            <a:ext cx="3627120" cy="1661993"/>
          </a:xfrm>
          <a:prstGeom prst="rect">
            <a:avLst/>
          </a:prstGeom>
        </p:spPr>
        <p:txBody>
          <a:bodyPr wrap="square">
            <a:spAutoFit/>
          </a:bodyPr>
          <a:lstStyle/>
          <a:p>
            <a:pPr marL="342900" indent="-342900" algn="just">
              <a:buFont typeface="Wingdings" panose="05000000000000000000" pitchFamily="2" charset="2"/>
              <a:buChar char="Ø"/>
            </a:pPr>
            <a:r>
              <a:rPr lang="en-US" sz="1700" dirty="0"/>
              <a:t>Additional intent requirement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The act must be committed by the perpetrator with the intent of procuring unlawful gain for himself or for another person</a:t>
            </a:r>
          </a:p>
        </p:txBody>
      </p:sp>
      <p:sp>
        <p:nvSpPr>
          <p:cNvPr id="4"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(“fraudulent… dishonest…”)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ONLINE CHILD SEXUAL EXPLOITATION</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21</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3</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en-GB" altLang="sr-Latn-RS" sz="2700" b="1" i="1" dirty="0">
                <a:ea typeface="ＭＳ Ｐゴシック" pitchFamily="34" charset="-128"/>
              </a:rPr>
              <a:t>Child Pornography</a:t>
            </a:r>
          </a:p>
          <a:p>
            <a:pPr marL="0" indent="0" algn="ctr" eaLnBrk="1" hangingPunct="1">
              <a:lnSpc>
                <a:spcPct val="80000"/>
              </a:lnSpc>
              <a:buFont typeface="Arial" panose="020B0604020202020204" pitchFamily="34" charset="0"/>
              <a:buNone/>
              <a:defRPr/>
            </a:pPr>
            <a:r>
              <a:rPr lang="en-GB" altLang="sr-Latn-RS" sz="2700" b="1" i="1" dirty="0">
                <a:ea typeface="ＭＳ Ｐゴシック" pitchFamily="34" charset="-128"/>
              </a:rPr>
              <a:t>(Article 9 – Budapest Convention)</a:t>
            </a: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en-GB" altLang="sr-Latn-RS" sz="2400" i="1" dirty="0">
                <a:ea typeface="ＭＳ Ｐゴシック" pitchFamily="34" charset="-128"/>
              </a:rPr>
              <a:t>Great innovation </a:t>
            </a:r>
          </a:p>
          <a:p>
            <a:pPr algn="ctr" eaLnBrk="1" hangingPunct="1">
              <a:lnSpc>
                <a:spcPct val="80000"/>
              </a:lnSpc>
              <a:buFont typeface="Arial" charset="0"/>
              <a:buChar char="•"/>
              <a:defRPr/>
            </a:pPr>
            <a:r>
              <a:rPr lang="en-GB" altLang="sr-Latn-RS" sz="2400" i="1" dirty="0">
                <a:ea typeface="ＭＳ Ｐゴシック" pitchFamily="34" charset="-128"/>
              </a:rPr>
              <a:t>Criminalisation of child pornography acts, committed by means of a computer system</a:t>
            </a:r>
          </a:p>
          <a:p>
            <a:pPr eaLnBrk="1" hangingPunct="1">
              <a:lnSpc>
                <a:spcPct val="80000"/>
              </a:lnSpc>
              <a:buFont typeface="Arial" charset="0"/>
              <a:buChar char="•"/>
              <a:defRPr/>
            </a:pPr>
            <a:endParaRPr lang="en-GB" altLang="sr-Latn-RS" sz="1800" i="1" dirty="0">
              <a:ea typeface="ＭＳ Ｐゴシック" pitchFamily="34" charset="-128"/>
            </a:endParaRPr>
          </a:p>
          <a:p>
            <a:pPr eaLnBrk="1" hangingPunct="1">
              <a:lnSpc>
                <a:spcPct val="80000"/>
              </a:lnSpc>
              <a:buFont typeface="Arial" charset="0"/>
              <a:buChar char="•"/>
              <a:defRPr/>
            </a:pPr>
            <a:r>
              <a:rPr lang="en-GB" altLang="sr-Latn-RS" sz="2400" i="1" dirty="0">
                <a:ea typeface="ＭＳ Ｐゴシック" pitchFamily="34" charset="-128"/>
              </a:rPr>
              <a:t>Important aspects: </a:t>
            </a:r>
          </a:p>
          <a:p>
            <a:pPr lvl="1" eaLnBrk="1" hangingPunct="1">
              <a:lnSpc>
                <a:spcPct val="80000"/>
              </a:lnSpc>
              <a:buFont typeface="Arial" charset="0"/>
              <a:buChar char="•"/>
              <a:defRPr/>
            </a:pPr>
            <a:r>
              <a:rPr lang="en-GB" sz="2000" i="1" dirty="0">
                <a:ea typeface="ＭＳ Ｐゴシック" charset="0"/>
              </a:rPr>
              <a:t>Criminalisation of “pseudo images”;</a:t>
            </a:r>
          </a:p>
          <a:p>
            <a:pPr lvl="1" eaLnBrk="1" hangingPunct="1">
              <a:lnSpc>
                <a:spcPct val="80000"/>
              </a:lnSpc>
              <a:buFont typeface="Arial" charset="0"/>
              <a:buChar char="•"/>
              <a:defRPr/>
            </a:pPr>
            <a:r>
              <a:rPr lang="en-GB" altLang="sr-Latn-RS" sz="2000" i="1" dirty="0">
                <a:ea typeface="ＭＳ Ｐゴシック" pitchFamily="34" charset="-128"/>
              </a:rPr>
              <a:t>Punishment of the mere possession of child pornography materials </a:t>
            </a:r>
          </a:p>
          <a:p>
            <a:pPr lvl="2" eaLnBrk="1" hangingPunct="1">
              <a:lnSpc>
                <a:spcPct val="80000"/>
              </a:lnSpc>
              <a:buFont typeface="Arial" charset="0"/>
              <a:buChar char="•"/>
              <a:defRPr/>
            </a:pPr>
            <a:r>
              <a:rPr lang="en-GB" altLang="sr-Latn-RS" sz="1500" i="1" dirty="0">
                <a:ea typeface="ＭＳ Ｐゴシック" pitchFamily="34" charset="-128"/>
              </a:rPr>
              <a:t>Not covered by many of the legislations</a:t>
            </a:r>
          </a:p>
          <a:p>
            <a:pPr lvl="2" eaLnBrk="1" hangingPunct="1">
              <a:lnSpc>
                <a:spcPct val="80000"/>
              </a:lnSpc>
              <a:buFont typeface="Arial" charset="0"/>
              <a:buChar char="•"/>
              <a:defRPr/>
            </a:pPr>
            <a:r>
              <a:rPr lang="en-GB" altLang="sr-Latn-RS" sz="1500" i="1" dirty="0">
                <a:ea typeface="ＭＳ Ｐゴシック" pitchFamily="34" charset="-128"/>
              </a:rPr>
              <a:t>Very common approach from all the international fora  (</a:t>
            </a:r>
            <a:r>
              <a:rPr lang="en-GB" altLang="sr-Latn-RS" sz="1500" i="1" dirty="0" err="1">
                <a:ea typeface="ＭＳ Ｐゴシック" pitchFamily="34" charset="-128"/>
              </a:rPr>
              <a:t>eg.</a:t>
            </a:r>
            <a:r>
              <a:rPr lang="en-GB" altLang="sr-Latn-RS" sz="1500" i="1" dirty="0">
                <a:ea typeface="ＭＳ Ｐゴシック" pitchFamily="34" charset="-128"/>
              </a:rPr>
              <a:t> UN)</a:t>
            </a:r>
          </a:p>
          <a:p>
            <a:pPr lvl="2" eaLnBrk="1" hangingPunct="1">
              <a:lnSpc>
                <a:spcPct val="80000"/>
              </a:lnSpc>
              <a:buFont typeface="Arial" charset="0"/>
              <a:buChar char="•"/>
              <a:defRPr/>
            </a:pPr>
            <a:r>
              <a:rPr lang="en-GB" altLang="sr-Latn-RS" sz="1500" i="1" dirty="0">
                <a:ea typeface="ＭＳ Ｐゴシック" pitchFamily="34" charset="-128"/>
              </a:rPr>
              <a:t>European Union </a:t>
            </a:r>
          </a:p>
          <a:p>
            <a:pPr lvl="3" eaLnBrk="1" hangingPunct="1">
              <a:lnSpc>
                <a:spcPct val="80000"/>
              </a:lnSpc>
              <a:buFont typeface="Arial" charset="0"/>
              <a:buChar char="•"/>
              <a:defRPr/>
            </a:pPr>
            <a:r>
              <a:rPr lang="en-GB" altLang="sr-Latn-RS" sz="1500" i="1" dirty="0">
                <a:ea typeface="ＭＳ Ｐゴシック" pitchFamily="34" charset="-128"/>
              </a:rPr>
              <a:t>Enfaces the mere possession of child pornography materials</a:t>
            </a:r>
          </a:p>
          <a:p>
            <a:pPr lvl="3" eaLnBrk="1" hangingPunct="1">
              <a:lnSpc>
                <a:spcPct val="80000"/>
              </a:lnSpc>
              <a:buFont typeface="Arial" charset="0"/>
              <a:buChar char="•"/>
              <a:defRPr/>
            </a:pPr>
            <a:r>
              <a:rPr lang="en-GB" altLang="sr-Latn-RS" sz="1500" i="1" dirty="0">
                <a:ea typeface="ＭＳ Ｐゴシック" pitchFamily="34" charset="-128"/>
              </a:rPr>
              <a:t>Directive 2011/92/EU, from the European Parliament and the Council</a:t>
            </a:r>
          </a:p>
        </p:txBody>
      </p:sp>
    </p:spTree>
    <p:extLst>
      <p:ext uri="{BB962C8B-B14F-4D97-AF65-F5344CB8AC3E}">
        <p14:creationId xmlns:p14="http://schemas.microsoft.com/office/powerpoint/2010/main" val="460548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59000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and </a:t>
            </a:r>
            <a:r>
              <a:rPr lang="en-US" sz="1500" b="1" dirty="0">
                <a:solidFill>
                  <a:srgbClr val="FF0000"/>
                </a:solidFill>
              </a:rPr>
              <a:t>without right</a:t>
            </a:r>
            <a:r>
              <a:rPr lang="en-US" sz="1500" dirty="0"/>
              <a:t>, the following conduct: </a:t>
            </a:r>
          </a:p>
          <a:p>
            <a:pPr marL="342900" indent="-342900" algn="just">
              <a:buFont typeface="Wingdings" pitchFamily="2" charset="2"/>
              <a:buChar char="Ø"/>
            </a:pPr>
            <a:endParaRPr lang="en-US" sz="1500" dirty="0"/>
          </a:p>
          <a:p>
            <a:pPr lvl="1" algn="just"/>
            <a:r>
              <a:rPr lang="en-US" sz="1500" dirty="0"/>
              <a:t>a producing child pornography for the purpose of its distribution through a computer system; </a:t>
            </a:r>
          </a:p>
          <a:p>
            <a:pPr lvl="1" algn="just"/>
            <a:r>
              <a:rPr lang="en-US" sz="1500" dirty="0"/>
              <a:t>b offering or making available child pornography through a computer system; </a:t>
            </a:r>
          </a:p>
          <a:p>
            <a:pPr lvl="1" algn="just"/>
            <a:r>
              <a:rPr lang="en-US" sz="1500" dirty="0"/>
              <a:t>c distributing or transmitting child pornography through a computer system; </a:t>
            </a:r>
          </a:p>
          <a:p>
            <a:pPr lvl="1" algn="just"/>
            <a:r>
              <a:rPr lang="en-US" sz="1500" dirty="0"/>
              <a:t>d procuring child pornography through a computer system for oneself or for another person; </a:t>
            </a:r>
          </a:p>
          <a:p>
            <a:pPr lvl="1" algn="just"/>
            <a:r>
              <a:rPr lang="en-US" sz="1500" dirty="0"/>
              <a:t>e possessing child pornography in a computer system or on a computer-data storage medium.</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49758" y="1336957"/>
            <a:ext cx="3893202" cy="3046988"/>
          </a:xfrm>
          <a:prstGeom prst="rect">
            <a:avLst/>
          </a:prstGeom>
        </p:spPr>
        <p:txBody>
          <a:bodyPr wrap="square">
            <a:spAutoFit/>
          </a:bodyPr>
          <a:lstStyle/>
          <a:p>
            <a:pPr marL="342900" indent="-342900" algn="just">
              <a:buFont typeface="Wingdings" panose="05000000000000000000" pitchFamily="2" charset="2"/>
              <a:buChar char="Ø"/>
            </a:pPr>
            <a:r>
              <a:rPr lang="en-US" sz="1600" dirty="0"/>
              <a:t>There may be legal </a:t>
            </a:r>
            <a:r>
              <a:rPr lang="en-US" sz="1600" dirty="0" err="1"/>
              <a:t>defences</a:t>
            </a:r>
            <a:r>
              <a:rPr lang="en-US" sz="1600" dirty="0"/>
              <a:t>, excuses or similar relevant principles that relieve a person of criminal liability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These </a:t>
            </a:r>
            <a:r>
              <a:rPr lang="en-US" sz="1600" dirty="0" err="1"/>
              <a:t>defences</a:t>
            </a:r>
            <a:r>
              <a:rPr lang="en-US" sz="1600" dirty="0"/>
              <a:t> may be based on the freedom of expression, freedom to thought and right to privacy</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Parties may also allow a </a:t>
            </a:r>
            <a:r>
              <a:rPr lang="en-US" sz="1600" dirty="0" err="1"/>
              <a:t>defence</a:t>
            </a:r>
            <a:r>
              <a:rPr lang="en-US" sz="1600" dirty="0"/>
              <a:t> in relation to pornographic materials having artistic, medical, scientific or similar merit</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(“without right”)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57197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cs typeface="Arial" panose="020B0604020202020204" pitchFamily="34" charset="0"/>
              </a:rPr>
              <a:t>1 Each Party shall adopt such legislative and other measures as may be necessary to establish as criminal offences under its domestic law, when committed intentionally and without right, the following conduct: </a:t>
            </a:r>
          </a:p>
          <a:p>
            <a:pPr marL="342900" indent="-342900" algn="just">
              <a:buFont typeface="Wingdings" pitchFamily="2" charset="2"/>
              <a:buChar char="Ø"/>
            </a:pPr>
            <a:endParaRPr lang="en-US" sz="1500" dirty="0">
              <a:cs typeface="Arial" panose="020B0604020202020204" pitchFamily="34" charset="0"/>
            </a:endParaRPr>
          </a:p>
          <a:p>
            <a:pPr marL="800100" lvl="1" indent="-342900" algn="just">
              <a:buFont typeface="+mj-lt"/>
              <a:buAutoNum type="alphaLcParenR"/>
            </a:pPr>
            <a:r>
              <a:rPr lang="en-US" sz="1500" b="1" dirty="0">
                <a:cs typeface="Arial" panose="020B0604020202020204" pitchFamily="34" charset="0"/>
              </a:rPr>
              <a:t>producing </a:t>
            </a:r>
            <a:r>
              <a:rPr lang="en-US" sz="1500" dirty="0">
                <a:cs typeface="Arial" panose="020B0604020202020204" pitchFamily="34" charset="0"/>
              </a:rPr>
              <a:t>child pornography for the purpose of its distribution through a computer system; </a:t>
            </a:r>
          </a:p>
          <a:p>
            <a:pPr marL="800100" lvl="1" indent="-342900" algn="just">
              <a:buFont typeface="+mj-lt"/>
              <a:buAutoNum type="alphaLcParenR"/>
            </a:pPr>
            <a:r>
              <a:rPr lang="en-US" sz="1500" b="1" dirty="0">
                <a:cs typeface="Arial" panose="020B0604020202020204" pitchFamily="34" charset="0"/>
              </a:rPr>
              <a:t>offering or making available </a:t>
            </a:r>
            <a:r>
              <a:rPr lang="en-US" sz="1500" dirty="0">
                <a:cs typeface="Arial" panose="020B0604020202020204" pitchFamily="34" charset="0"/>
              </a:rPr>
              <a:t>child pornography through a computer system; </a:t>
            </a:r>
          </a:p>
          <a:p>
            <a:pPr marL="800100" lvl="1" indent="-342900" algn="just">
              <a:buFont typeface="+mj-lt"/>
              <a:buAutoNum type="alphaLcParenR"/>
            </a:pPr>
            <a:r>
              <a:rPr lang="en-US" sz="1500" dirty="0">
                <a:cs typeface="Arial" panose="020B0604020202020204" pitchFamily="34" charset="0"/>
              </a:rPr>
              <a:t>distributing or transmitting child pornography through a computer system; </a:t>
            </a:r>
          </a:p>
          <a:p>
            <a:pPr marL="800100" lvl="1" indent="-342900" algn="just">
              <a:buFont typeface="+mj-lt"/>
              <a:buAutoNum type="alphaLcParenR"/>
            </a:pPr>
            <a:r>
              <a:rPr lang="en-US" sz="1500" dirty="0">
                <a:cs typeface="Arial" panose="020B0604020202020204" pitchFamily="34" charset="0"/>
              </a:rPr>
              <a:t>procuring child pornography through a computer system for oneself or for another person; </a:t>
            </a:r>
          </a:p>
          <a:p>
            <a:pPr marL="800100" lvl="1" indent="-342900" algn="just">
              <a:buFont typeface="+mj-lt"/>
              <a:buAutoNum type="alphaLcParenR"/>
            </a:pPr>
            <a:r>
              <a:rPr lang="en-US" sz="1500" dirty="0">
                <a:cs typeface="Arial" panose="020B0604020202020204" pitchFamily="34" charset="0"/>
              </a:rPr>
              <a:t>possessing child pornography in a computer system or on a computer-data storage medium.</a:t>
            </a:r>
            <a:endParaRPr lang="en-GB" sz="1500" dirty="0">
              <a:cs typeface="Arial" panose="020B0604020202020204" pitchFamily="34"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035442" cy="3539430"/>
          </a:xfrm>
          <a:prstGeom prst="rect">
            <a:avLst/>
          </a:prstGeom>
        </p:spPr>
        <p:txBody>
          <a:bodyPr wrap="square">
            <a:spAutoFit/>
          </a:bodyPr>
          <a:lstStyle/>
          <a:p>
            <a:pPr marL="342900" indent="-342900" algn="just">
              <a:buFont typeface="Wingdings" pitchFamily="2" charset="2"/>
              <a:buChar char="ü"/>
            </a:pPr>
            <a:r>
              <a:rPr lang="en-US" sz="1600" dirty="0"/>
              <a:t>Criminal consequences attached to each participant in chain from production to possession of child pornography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Criminalizes: </a:t>
            </a:r>
          </a:p>
          <a:p>
            <a:pPr marL="800100" lvl="1" indent="-342900" algn="just">
              <a:buFont typeface="Wingdings" pitchFamily="2" charset="2"/>
              <a:buChar char="ü"/>
            </a:pPr>
            <a:r>
              <a:rPr lang="en-US" sz="1600" dirty="0"/>
              <a:t>Production of child pornography (for the purpose of distribution by means of computer system)</a:t>
            </a:r>
          </a:p>
          <a:p>
            <a:pPr marL="800100" lvl="1" indent="-342900" algn="just">
              <a:buFont typeface="Wingdings" pitchFamily="2" charset="2"/>
              <a:buChar char="ü"/>
            </a:pPr>
            <a:r>
              <a:rPr lang="en-US" sz="1600" dirty="0"/>
              <a:t>Offering child pornography (soliciting others to obtain child pornography) </a:t>
            </a:r>
          </a:p>
          <a:p>
            <a:pPr marL="800100" lvl="1" indent="-342900" algn="just">
              <a:buFont typeface="Wingdings" pitchFamily="2" charset="2"/>
              <a:buChar char="ü"/>
            </a:pPr>
            <a:r>
              <a:rPr lang="en-US" sz="1600" dirty="0"/>
              <a:t>Making available child pornography (placing of child pornography online for the use of others, including by making child pornography websites)</a:t>
            </a:r>
          </a:p>
        </p:txBody>
      </p:sp>
      <p:sp>
        <p:nvSpPr>
          <p:cNvPr id="2" name="TextBox 7">
            <a:extLst>
              <a:ext uri="{FF2B5EF4-FFF2-40B4-BE49-F238E27FC236}">
                <a16:creationId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(“producing… offering…”)</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157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and without right, the following conduct: </a:t>
            </a:r>
          </a:p>
          <a:p>
            <a:pPr algn="just"/>
            <a:endParaRPr lang="en-US" sz="1500" dirty="0"/>
          </a:p>
          <a:p>
            <a:pPr marL="800100" lvl="1" indent="-342900" algn="just">
              <a:buFont typeface="+mj-lt"/>
              <a:buAutoNum type="alphaLcParenR"/>
            </a:pPr>
            <a:r>
              <a:rPr lang="en-US" sz="1500" dirty="0"/>
              <a:t>producing child pornography for the purpose of its distribution through a computer system; </a:t>
            </a:r>
          </a:p>
          <a:p>
            <a:pPr marL="800100" lvl="1" indent="-342900" algn="just">
              <a:buFont typeface="+mj-lt"/>
              <a:buAutoNum type="alphaLcParenR"/>
            </a:pPr>
            <a:r>
              <a:rPr lang="en-US" sz="1500" dirty="0"/>
              <a:t>offering or making available child pornography through a computer system; </a:t>
            </a:r>
          </a:p>
          <a:p>
            <a:pPr marL="800100" lvl="1" indent="-342900" algn="just">
              <a:buFont typeface="+mj-lt"/>
              <a:buAutoNum type="alphaLcParenR"/>
            </a:pPr>
            <a:r>
              <a:rPr lang="en-US" sz="1500" b="1" dirty="0">
                <a:solidFill>
                  <a:srgbClr val="FF0000"/>
                </a:solidFill>
              </a:rPr>
              <a:t>distributing</a:t>
            </a:r>
            <a:r>
              <a:rPr lang="en-US" sz="1500" dirty="0"/>
              <a:t> or </a:t>
            </a:r>
            <a:r>
              <a:rPr lang="en-US" sz="1500" b="1" dirty="0">
                <a:solidFill>
                  <a:srgbClr val="FF0000"/>
                </a:solidFill>
              </a:rPr>
              <a:t>transmitting</a:t>
            </a:r>
            <a:r>
              <a:rPr lang="en-US" sz="1500" dirty="0"/>
              <a:t> child pornography through a computer system; </a:t>
            </a:r>
          </a:p>
          <a:p>
            <a:pPr marL="800100" lvl="1" indent="-342900" algn="just">
              <a:buFont typeface="+mj-lt"/>
              <a:buAutoNum type="alphaLcParenR"/>
            </a:pPr>
            <a:r>
              <a:rPr lang="en-US" sz="1500" b="1" dirty="0">
                <a:solidFill>
                  <a:srgbClr val="FF0000"/>
                </a:solidFill>
              </a:rPr>
              <a:t>procuring</a:t>
            </a:r>
            <a:r>
              <a:rPr lang="en-US" sz="1500" dirty="0"/>
              <a:t> child pornography through a computer system for oneself or for another person; </a:t>
            </a:r>
          </a:p>
          <a:p>
            <a:pPr marL="800100" lvl="1" indent="-342900" algn="just">
              <a:buFont typeface="+mj-lt"/>
              <a:buAutoNum type="alphaLcParenR"/>
            </a:pPr>
            <a:r>
              <a:rPr lang="en-US" sz="1500" b="1" dirty="0">
                <a:solidFill>
                  <a:srgbClr val="FF0000"/>
                </a:solidFill>
              </a:rPr>
              <a:t>possessing</a:t>
            </a:r>
            <a:r>
              <a:rPr lang="en-US" sz="1500" dirty="0"/>
              <a:t> child pornography in a computer system or on a computer-data storage medium.</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285598" y="1336957"/>
            <a:ext cx="4045602" cy="3539430"/>
          </a:xfrm>
          <a:prstGeom prst="rect">
            <a:avLst/>
          </a:prstGeom>
        </p:spPr>
        <p:txBody>
          <a:bodyPr wrap="square">
            <a:spAutoFit/>
          </a:bodyPr>
          <a:lstStyle/>
          <a:p>
            <a:pPr marL="342900" indent="-342900" algn="just">
              <a:buFont typeface="Wingdings" pitchFamily="2" charset="2"/>
              <a:buChar char="ü"/>
            </a:pPr>
            <a:r>
              <a:rPr lang="en-US" sz="1600" dirty="0"/>
              <a:t>Criminalizes: </a:t>
            </a:r>
          </a:p>
          <a:p>
            <a:pPr marL="800100" lvl="1" indent="-342900" algn="just">
              <a:buFont typeface="Wingdings" pitchFamily="2" charset="2"/>
              <a:buChar char="ü"/>
            </a:pPr>
            <a:r>
              <a:rPr lang="en-US" sz="1600" dirty="0"/>
              <a:t>Distribution of child pornography (active dissemination of child pornography) </a:t>
            </a:r>
          </a:p>
          <a:p>
            <a:pPr marL="800100" lvl="1" indent="-342900" algn="just">
              <a:buFont typeface="Wingdings" pitchFamily="2" charset="2"/>
              <a:buChar char="ü"/>
            </a:pPr>
            <a:r>
              <a:rPr lang="en-US" sz="1600" dirty="0"/>
              <a:t>Transmission of child pornography (sending child pornography through computer system) </a:t>
            </a:r>
          </a:p>
          <a:p>
            <a:pPr marL="800100" lvl="1" indent="-342900" algn="just">
              <a:buFont typeface="Wingdings" pitchFamily="2" charset="2"/>
              <a:buChar char="ü"/>
            </a:pPr>
            <a:r>
              <a:rPr lang="en-US" sz="1600" dirty="0"/>
              <a:t>Procuring child pornography for oneself or another (actively obtaining child pornography, including by downloading it) </a:t>
            </a:r>
          </a:p>
          <a:p>
            <a:pPr marL="800100" lvl="1" indent="-342900" algn="just">
              <a:buFont typeface="Wingdings" pitchFamily="2" charset="2"/>
              <a:buChar char="ü"/>
            </a:pPr>
            <a:r>
              <a:rPr lang="en-US" sz="1600" dirty="0"/>
              <a:t>Possession of child pornography (possession in computer system or data carrier)</a:t>
            </a:r>
          </a:p>
        </p:txBody>
      </p:sp>
      <p:sp>
        <p:nvSpPr>
          <p:cNvPr id="2" name="TextBox 7">
            <a:extLst>
              <a:ext uri="{FF2B5EF4-FFF2-40B4-BE49-F238E27FC236}">
                <a16:creationId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(“distributing…transmitting…”)</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53072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939814"/>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a:t>
            </a:r>
            <a:r>
              <a:rPr lang="en-US" sz="1500" b="1" dirty="0">
                <a:solidFill>
                  <a:srgbClr val="FF0000"/>
                </a:solidFill>
              </a:rPr>
              <a:t>pornographic material </a:t>
            </a:r>
            <a:r>
              <a:rPr lang="en-US" sz="1500" dirty="0"/>
              <a:t>that </a:t>
            </a:r>
            <a:r>
              <a:rPr lang="en-US" sz="1500" b="1" dirty="0">
                <a:solidFill>
                  <a:srgbClr val="FF0000"/>
                </a:solidFill>
              </a:rPr>
              <a:t>visually depicts</a:t>
            </a:r>
            <a:r>
              <a:rPr lang="en-US" sz="1500" dirty="0"/>
              <a:t>: </a:t>
            </a:r>
          </a:p>
          <a:p>
            <a:pPr marL="800100" lvl="1" indent="-342900" algn="just">
              <a:buFont typeface="+mj-lt"/>
              <a:buAutoNum type="alphaLcParenR"/>
            </a:pPr>
            <a:r>
              <a:rPr lang="en-US" sz="1500" dirty="0"/>
              <a:t>a minor engaged in sexually explicit conduct; </a:t>
            </a:r>
          </a:p>
          <a:p>
            <a:pPr marL="800100" lvl="1" indent="-342900" algn="just">
              <a:buFont typeface="+mj-lt"/>
              <a:buAutoNum type="alphaLcParenR"/>
            </a:pPr>
            <a:r>
              <a:rPr lang="en-US" sz="1500" dirty="0"/>
              <a:t>a person appearing to be a minor engaged in sexually explicit conduct; </a:t>
            </a:r>
          </a:p>
          <a:p>
            <a:pPr marL="800100" lvl="1" indent="-342900" algn="just">
              <a:buFont typeface="+mj-lt"/>
              <a:buAutoNum type="alphaLcParenR"/>
            </a:pPr>
            <a:r>
              <a:rPr lang="en-US" sz="1500" dirty="0"/>
              <a:t>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00558" y="1336957"/>
            <a:ext cx="4116722" cy="3293209"/>
          </a:xfrm>
          <a:prstGeom prst="rect">
            <a:avLst/>
          </a:prstGeom>
        </p:spPr>
        <p:txBody>
          <a:bodyPr wrap="square">
            <a:spAutoFit/>
          </a:bodyPr>
          <a:lstStyle/>
          <a:p>
            <a:pPr marL="342900" indent="-342900" algn="just">
              <a:buFont typeface="Wingdings" pitchFamily="2" charset="2"/>
              <a:buChar char="ü"/>
            </a:pPr>
            <a:r>
              <a:rPr lang="en-US" sz="1600" dirty="0"/>
              <a:t>Governed by national standards pertaining to classification of materials as: </a:t>
            </a:r>
          </a:p>
          <a:p>
            <a:pPr marL="800100" lvl="1" indent="-342900" algn="just">
              <a:buFont typeface="Wingdings" pitchFamily="2" charset="2"/>
              <a:buChar char="ü"/>
            </a:pPr>
            <a:r>
              <a:rPr lang="en-US" sz="1600" dirty="0"/>
              <a:t>Obscene</a:t>
            </a:r>
          </a:p>
          <a:p>
            <a:pPr marL="800100" lvl="1" indent="-342900" algn="just">
              <a:buFont typeface="Wingdings" pitchFamily="2" charset="2"/>
              <a:buChar char="ü"/>
            </a:pPr>
            <a:r>
              <a:rPr lang="en-US" sz="1600" dirty="0"/>
              <a:t>Inconsistent with public morals</a:t>
            </a:r>
          </a:p>
          <a:p>
            <a:pPr marL="800100" lvl="1" indent="-342900" algn="just">
              <a:buFont typeface="Wingdings" pitchFamily="2" charset="2"/>
              <a:buChar char="ü"/>
            </a:pPr>
            <a:r>
              <a:rPr lang="en-US" sz="1600" dirty="0"/>
              <a:t>Similarly corrupt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Materials having artistic, medical, scientific or similar merit may not be classified as pornographic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Visual depiction includes data stored on computer system or storage medium which is capable of conversion into visual image</a:t>
            </a:r>
          </a:p>
        </p:txBody>
      </p:sp>
      <p:sp>
        <p:nvSpPr>
          <p:cNvPr id="3" name="TextBox 7">
            <a:extLst>
              <a:ext uri="{FF2B5EF4-FFF2-40B4-BE49-F238E27FC236}">
                <a16:creationId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(“pornographic material…”)</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5653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depicts: </a:t>
            </a:r>
          </a:p>
          <a:p>
            <a:pPr lvl="1" algn="just"/>
            <a:r>
              <a:rPr lang="en-US" sz="1500" dirty="0"/>
              <a:t>a </a:t>
            </a:r>
            <a:r>
              <a:rPr lang="en-US" sz="1500" dirty="0" err="1"/>
              <a:t>a</a:t>
            </a:r>
            <a:r>
              <a:rPr lang="en-US" sz="1500" dirty="0"/>
              <a:t> minor engaged in </a:t>
            </a:r>
            <a:r>
              <a:rPr lang="en-US" sz="1500" b="1" dirty="0">
                <a:solidFill>
                  <a:srgbClr val="FF0000"/>
                </a:solidFill>
              </a:rPr>
              <a:t>sexually explicit conduct</a:t>
            </a:r>
            <a:r>
              <a:rPr lang="en-US" sz="1500" dirty="0"/>
              <a:t>; </a:t>
            </a:r>
          </a:p>
          <a:p>
            <a:pPr lvl="1" algn="just"/>
            <a:r>
              <a:rPr lang="en-US" sz="1500" dirty="0"/>
              <a:t>b a person appearing to be a minor engaged in sexually explicit conduct; </a:t>
            </a:r>
          </a:p>
          <a:p>
            <a:pPr lvl="1" algn="just"/>
            <a:r>
              <a:rPr lang="en-US" sz="1500" dirty="0"/>
              <a:t>c 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287212"/>
            <a:ext cx="3860800" cy="3785652"/>
          </a:xfrm>
          <a:prstGeom prst="rect">
            <a:avLst/>
          </a:prstGeom>
        </p:spPr>
        <p:txBody>
          <a:bodyPr wrap="square">
            <a:spAutoFit/>
          </a:bodyPr>
          <a:lstStyle/>
          <a:p>
            <a:pPr marL="342900" indent="-342900" algn="just">
              <a:buFont typeface="Wingdings" pitchFamily="2" charset="2"/>
              <a:buChar char="ü"/>
            </a:pPr>
            <a:r>
              <a:rPr lang="en-US" sz="1500" dirty="0"/>
              <a:t>Covers at least: </a:t>
            </a:r>
          </a:p>
          <a:p>
            <a:pPr marL="800100" lvl="1" indent="-342900" algn="just">
              <a:buFont typeface="Wingdings" pitchFamily="2" charset="2"/>
              <a:buChar char="ü"/>
            </a:pPr>
            <a:r>
              <a:rPr lang="en-US" sz="1500" dirty="0"/>
              <a:t>Sexual intercourse including genital-genital, oral-genital, anal-genital or oral-anal between minors, or between an adult and a minor, of the same or opposite sex</a:t>
            </a:r>
          </a:p>
          <a:p>
            <a:pPr marL="800100" lvl="1" indent="-342900" algn="just">
              <a:buFont typeface="Wingdings" pitchFamily="2" charset="2"/>
              <a:buChar char="ü"/>
            </a:pPr>
            <a:r>
              <a:rPr lang="en-US" sz="1500" dirty="0"/>
              <a:t>Bestiality</a:t>
            </a:r>
          </a:p>
          <a:p>
            <a:pPr marL="800100" lvl="1" indent="-342900" algn="just">
              <a:buFont typeface="Wingdings" pitchFamily="2" charset="2"/>
              <a:buChar char="ü"/>
            </a:pPr>
            <a:r>
              <a:rPr lang="en-US" sz="1500" dirty="0"/>
              <a:t>Masturbation</a:t>
            </a:r>
          </a:p>
          <a:p>
            <a:pPr marL="800100" lvl="1" indent="-342900" algn="just">
              <a:buFont typeface="Wingdings" pitchFamily="2" charset="2"/>
              <a:buChar char="ü"/>
            </a:pPr>
            <a:r>
              <a:rPr lang="en-US" sz="1500" dirty="0"/>
              <a:t>Sadistic or masochistic abuse in sexual conduct</a:t>
            </a:r>
          </a:p>
          <a:p>
            <a:pPr marL="800100" lvl="1" indent="-342900" algn="just">
              <a:buFont typeface="Wingdings" pitchFamily="2" charset="2"/>
              <a:buChar char="ü"/>
            </a:pPr>
            <a:r>
              <a:rPr lang="en-US" sz="1500" dirty="0"/>
              <a:t>Lascivious exhibition of genitals or pubic area of minor. </a:t>
            </a:r>
          </a:p>
          <a:p>
            <a:pPr marL="342900" indent="-342900" algn="just">
              <a:buFont typeface="Wingdings" pitchFamily="2" charset="2"/>
              <a:buChar char="ü"/>
            </a:pPr>
            <a:r>
              <a:rPr lang="en-US" sz="1500" dirty="0"/>
              <a:t>Party may use broader definition of sexually explicit conduct </a:t>
            </a:r>
          </a:p>
          <a:p>
            <a:pPr marL="342900" indent="-342900" algn="just">
              <a:buFont typeface="Wingdings" pitchFamily="2" charset="2"/>
              <a:buChar char="ü"/>
            </a:pPr>
            <a:r>
              <a:rPr lang="en-US" sz="1500" dirty="0"/>
              <a:t>Not relevant whether conduct is real or simulated</a:t>
            </a:r>
          </a:p>
        </p:txBody>
      </p:sp>
      <p:sp>
        <p:nvSpPr>
          <p:cNvPr id="2" name="TextBox 7">
            <a:extLst>
              <a:ext uri="{FF2B5EF4-FFF2-40B4-BE49-F238E27FC236}">
                <a16:creationId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(“sexually explicit conduct…”)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2391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To provide the participants with a comprehensive understanding of the elements of computer-related offences, content-related offences and offences related to the infringement of copyright and related rights, established in accordance with the Budapest Convention.</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aim</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a:t>
            </a:r>
            <a:r>
              <a:rPr lang="en-US" sz="1500" b="1" dirty="0">
                <a:solidFill>
                  <a:srgbClr val="FF0000"/>
                </a:solidFill>
              </a:rPr>
              <a:t>depicts</a:t>
            </a:r>
            <a:r>
              <a:rPr lang="en-US" sz="1500" dirty="0"/>
              <a:t>: </a:t>
            </a:r>
          </a:p>
          <a:p>
            <a:pPr lvl="1" algn="just"/>
            <a:r>
              <a:rPr lang="en-US" sz="1500" dirty="0"/>
              <a:t>a </a:t>
            </a:r>
            <a:r>
              <a:rPr lang="en-US" sz="1500" dirty="0" err="1"/>
              <a:t>a</a:t>
            </a:r>
            <a:r>
              <a:rPr lang="en-US" sz="1500" dirty="0"/>
              <a:t> </a:t>
            </a:r>
            <a:r>
              <a:rPr lang="en-US" sz="1500" b="1" dirty="0">
                <a:solidFill>
                  <a:srgbClr val="FF0000"/>
                </a:solidFill>
              </a:rPr>
              <a:t>minor</a:t>
            </a:r>
            <a:r>
              <a:rPr lang="en-US" sz="1500" dirty="0"/>
              <a:t> engaged in sexually explicit conduct; </a:t>
            </a:r>
          </a:p>
          <a:p>
            <a:pPr lvl="1" algn="just"/>
            <a:r>
              <a:rPr lang="en-US" sz="1500" dirty="0"/>
              <a:t>b a </a:t>
            </a:r>
            <a:r>
              <a:rPr lang="en-US" sz="1500" b="1" dirty="0">
                <a:solidFill>
                  <a:srgbClr val="FF0000"/>
                </a:solidFill>
              </a:rPr>
              <a:t>person appearing to be a minor </a:t>
            </a:r>
            <a:r>
              <a:rPr lang="en-US" sz="1500" dirty="0"/>
              <a:t>engaged in sexually explicit conduct; </a:t>
            </a:r>
          </a:p>
          <a:p>
            <a:pPr lvl="1" algn="just"/>
            <a:r>
              <a:rPr lang="en-US" sz="1500" dirty="0"/>
              <a:t>c </a:t>
            </a:r>
            <a:r>
              <a:rPr lang="en-US" sz="1500" b="1" dirty="0">
                <a:solidFill>
                  <a:srgbClr val="FF0000"/>
                </a:solidFill>
              </a:rPr>
              <a:t>realistic images representing a minor </a:t>
            </a:r>
            <a:r>
              <a:rPr lang="en-US" sz="1500" dirty="0"/>
              <a:t>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70078" y="1353114"/>
            <a:ext cx="3913522" cy="3093154"/>
          </a:xfrm>
          <a:prstGeom prst="rect">
            <a:avLst/>
          </a:prstGeom>
        </p:spPr>
        <p:txBody>
          <a:bodyPr wrap="square">
            <a:spAutoFit/>
          </a:bodyPr>
          <a:lstStyle/>
          <a:p>
            <a:pPr marL="342900" indent="-342900" algn="just">
              <a:buFont typeface="Wingdings" pitchFamily="2" charset="2"/>
              <a:buChar char="ü"/>
            </a:pPr>
            <a:r>
              <a:rPr lang="en-US" sz="1500" dirty="0"/>
              <a:t>The following depictions are covered: </a:t>
            </a:r>
          </a:p>
          <a:p>
            <a:pPr algn="just"/>
            <a:endParaRPr lang="en-US" sz="1500" dirty="0"/>
          </a:p>
          <a:p>
            <a:pPr marL="800100" lvl="1" indent="-342900" algn="just">
              <a:buFont typeface="Wingdings" pitchFamily="2" charset="2"/>
              <a:buChar char="ü"/>
            </a:pPr>
            <a:r>
              <a:rPr lang="en-US" sz="1500" dirty="0"/>
              <a:t>Sexual abuse of a real child </a:t>
            </a:r>
          </a:p>
          <a:p>
            <a:pPr marL="800100" lvl="1" indent="-342900" algn="just">
              <a:buFont typeface="Wingdings" pitchFamily="2" charset="2"/>
              <a:buChar char="ü"/>
            </a:pPr>
            <a:r>
              <a:rPr lang="en-US" sz="1500" dirty="0"/>
              <a:t>Images which depict a person appearing to be a minor engaged in sexually explicit conduct </a:t>
            </a:r>
          </a:p>
          <a:p>
            <a:pPr marL="800100" lvl="1" indent="-342900" algn="just">
              <a:buFont typeface="Wingdings" pitchFamily="2" charset="2"/>
              <a:buChar char="ü"/>
            </a:pPr>
            <a:r>
              <a:rPr lang="en-US" sz="1500" dirty="0"/>
              <a:t>Images, which, although "realistic", do not in fact involve a real child engaged in sexually explicit conduct; including pictures which are altered, such as morphed images of natural persons, or even if generated entirely by a computer</a:t>
            </a:r>
          </a:p>
        </p:txBody>
      </p:sp>
      <p:sp>
        <p:nvSpPr>
          <p:cNvPr id="2" name="TextBox 7">
            <a:extLst>
              <a:ext uri="{FF2B5EF4-FFF2-40B4-BE49-F238E27FC236}">
                <a16:creationId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(“depicts… minor…”)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26141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depicts: </a:t>
            </a:r>
          </a:p>
          <a:p>
            <a:pPr lvl="1" algn="just"/>
            <a:r>
              <a:rPr lang="en-US" sz="1500" dirty="0"/>
              <a:t>a </a:t>
            </a:r>
            <a:r>
              <a:rPr lang="en-US" sz="1500" dirty="0" err="1"/>
              <a:t>a</a:t>
            </a:r>
            <a:r>
              <a:rPr lang="en-US" sz="1500" dirty="0"/>
              <a:t> minor engaged in sexually explicit conduct; </a:t>
            </a:r>
          </a:p>
          <a:p>
            <a:pPr lvl="1" algn="just"/>
            <a:r>
              <a:rPr lang="en-US" sz="1500" dirty="0"/>
              <a:t>b a person appearing to be a minor engaged in sexually explicit conduct; </a:t>
            </a:r>
          </a:p>
          <a:p>
            <a:pPr lvl="1" algn="just"/>
            <a:r>
              <a:rPr lang="en-US" sz="1500" dirty="0"/>
              <a:t>c 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a:t>
            </a:r>
            <a:r>
              <a:rPr lang="en-US" sz="1500" b="1" dirty="0">
                <a:solidFill>
                  <a:srgbClr val="FF0000"/>
                </a:solidFill>
              </a:rPr>
              <a:t>minor</a:t>
            </a:r>
            <a:r>
              <a:rPr lang="en-US" sz="1500" dirty="0"/>
              <a:t>" shall include all persons </a:t>
            </a:r>
            <a:r>
              <a:rPr lang="en-US" sz="1500" b="1" dirty="0">
                <a:solidFill>
                  <a:srgbClr val="FF0000"/>
                </a:solidFill>
              </a:rPr>
              <a:t>under 18 years of age</a:t>
            </a:r>
            <a:r>
              <a:rPr lang="en-US" sz="1500" dirty="0"/>
              <a:t>.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712318" y="1403914"/>
            <a:ext cx="4015122" cy="2631490"/>
          </a:xfrm>
          <a:prstGeom prst="rect">
            <a:avLst/>
          </a:prstGeom>
        </p:spPr>
        <p:txBody>
          <a:bodyPr wrap="square">
            <a:spAutoFit/>
          </a:bodyPr>
          <a:lstStyle/>
          <a:p>
            <a:pPr marL="342900" indent="-342900" algn="just">
              <a:buFont typeface="Wingdings" pitchFamily="2" charset="2"/>
              <a:buChar char="ü"/>
            </a:pPr>
            <a:r>
              <a:rPr lang="en-US" sz="1500" dirty="0"/>
              <a:t>Consistent with definition of child in Article 1 of the UN Convention on the Rights of the Child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Minor generally to mean all persons under 18 years Parties may require a lower age-limit provided it is not less than 16 years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Age refers to use of (real or fictitious) children as sexual objects; and not age of consent for sexual relations</a:t>
            </a:r>
          </a:p>
        </p:txBody>
      </p:sp>
      <p:sp>
        <p:nvSpPr>
          <p:cNvPr id="2" name="TextBox 7">
            <a:extLst>
              <a:ext uri="{FF2B5EF4-FFF2-40B4-BE49-F238E27FC236}">
                <a16:creationId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1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100" dirty="0">
                <a:solidFill>
                  <a:schemeClr val="bg1"/>
                </a:solidFill>
                <a:latin typeface="Verdana" panose="020B0604030504040204" pitchFamily="34" charset="0"/>
                <a:ea typeface="Verdana" panose="020B0604030504040204" pitchFamily="34" charset="0"/>
                <a:cs typeface="Verdana" charset="0"/>
              </a:rPr>
              <a:t>(“minor…under 18 years of age”)</a:t>
            </a:r>
          </a:p>
        </p:txBody>
      </p:sp>
    </p:spTree>
    <p:extLst>
      <p:ext uri="{BB962C8B-B14F-4D97-AF65-F5344CB8AC3E}">
        <p14:creationId xmlns:p14="http://schemas.microsoft.com/office/powerpoint/2010/main" val="1071498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INFRINGEMENT OF COPYRIGHT AND </a:t>
            </a:r>
            <a:br>
              <a:rPr lang="en-US" sz="3200" dirty="0">
                <a:latin typeface="+mn-lt"/>
              </a:rPr>
            </a:br>
            <a:r>
              <a:rPr lang="en-US" sz="3200" dirty="0">
                <a:latin typeface="+mn-lt"/>
              </a:rPr>
              <a:t>RELATED RIGHTS</a:t>
            </a: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32</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4</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sp>
        <p:nvSpPr>
          <p:cNvPr id="3" name="Rectangle 3">
            <a:extLst>
              <a:ext uri="{FF2B5EF4-FFF2-40B4-BE49-F238E27FC236}">
                <a16:creationId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en-GB" altLang="sr-Latn-RS" sz="2600" b="1" i="1" dirty="0"/>
              <a:t>Intellectual Property Rights</a:t>
            </a:r>
          </a:p>
          <a:p>
            <a:pPr marL="0" indent="0" algn="ctr" eaLnBrk="1" hangingPunct="1">
              <a:lnSpc>
                <a:spcPct val="90000"/>
              </a:lnSpc>
              <a:buFont typeface="Arial" panose="020B0604020202020204" pitchFamily="34" charset="0"/>
              <a:buNone/>
              <a:defRPr/>
            </a:pPr>
            <a:r>
              <a:rPr lang="en-GB" altLang="sr-Latn-RS" sz="2600" b="1" i="1" dirty="0"/>
              <a:t>(Article 10 – Budapest Convention)</a:t>
            </a:r>
            <a:r>
              <a:rPr lang="en-GB" altLang="sr-Latn-RS" sz="2600" dirty="0"/>
              <a:t> </a:t>
            </a:r>
          </a:p>
          <a:p>
            <a:pPr algn="ctr" eaLnBrk="1" hangingPunct="1">
              <a:lnSpc>
                <a:spcPct val="90000"/>
              </a:lnSpc>
              <a:defRPr/>
            </a:pPr>
            <a:endParaRPr lang="en-GB" altLang="sr-Latn-RS" sz="2400" dirty="0"/>
          </a:p>
          <a:p>
            <a:pPr algn="ctr" eaLnBrk="1" hangingPunct="1">
              <a:lnSpc>
                <a:spcPct val="90000"/>
              </a:lnSpc>
              <a:defRPr/>
            </a:pPr>
            <a:r>
              <a:rPr lang="en-GB" altLang="sr-Latn-RS" sz="2200" i="1" dirty="0"/>
              <a:t>does not create a new regulation on this subject</a:t>
            </a:r>
          </a:p>
          <a:p>
            <a:pPr algn="ctr" eaLnBrk="1" hangingPunct="1">
              <a:lnSpc>
                <a:spcPct val="90000"/>
              </a:lnSpc>
              <a:defRPr/>
            </a:pPr>
            <a:r>
              <a:rPr lang="en-GB" altLang="sr-Latn-RS" sz="2200" i="1" dirty="0"/>
              <a:t>purpose of the Budapest Convention</a:t>
            </a:r>
          </a:p>
          <a:p>
            <a:pPr lvl="1" algn="ctr" eaLnBrk="1" hangingPunct="1">
              <a:lnSpc>
                <a:spcPct val="90000"/>
              </a:lnSpc>
              <a:defRPr/>
            </a:pPr>
            <a:r>
              <a:rPr lang="en-GB" altLang="sr-Latn-RS" sz="1800" i="1" dirty="0"/>
              <a:t>to apply previous rules on copyright: what is complied with the real world must be also observed within the on-line reality</a:t>
            </a:r>
          </a:p>
          <a:p>
            <a:pPr lvl="1" algn="ctr" eaLnBrk="1" hangingPunct="1">
              <a:lnSpc>
                <a:spcPct val="90000"/>
              </a:lnSpc>
              <a:defRPr/>
            </a:pPr>
            <a:r>
              <a:rPr lang="en-GB" altLang="sr-Latn-RS" sz="1800" i="1" dirty="0"/>
              <a:t>infringements of copyright on-line, or committed by the means of a computer system, must be punished as if it was committed in the real world</a:t>
            </a:r>
          </a:p>
          <a:p>
            <a:pPr lvl="2" eaLnBrk="1" hangingPunct="1">
              <a:lnSpc>
                <a:spcPct val="90000"/>
              </a:lnSpc>
              <a:defRPr/>
            </a:pPr>
            <a:endParaRPr lang="en-GB" altLang="sr-Latn-RS" sz="2000" dirty="0"/>
          </a:p>
          <a:p>
            <a:pPr eaLnBrk="1" hangingPunct="1">
              <a:lnSpc>
                <a:spcPct val="90000"/>
              </a:lnSpc>
              <a:defRPr/>
            </a:pPr>
            <a:r>
              <a:rPr lang="en-GB" altLang="sr-Latn-RS" sz="2200" dirty="0"/>
              <a:t>Budapest Convention refers to existing international treaties </a:t>
            </a:r>
          </a:p>
          <a:p>
            <a:pPr lvl="1" eaLnBrk="1" hangingPunct="1">
              <a:lnSpc>
                <a:spcPct val="90000"/>
              </a:lnSpc>
              <a:defRPr/>
            </a:pPr>
            <a:r>
              <a:rPr lang="en-GB" altLang="sr-Latn-RS" sz="1800" dirty="0"/>
              <a:t>Paris Agreement from 24 of July of 1971</a:t>
            </a:r>
          </a:p>
          <a:p>
            <a:pPr lvl="1" eaLnBrk="1" hangingPunct="1">
              <a:lnSpc>
                <a:spcPct val="90000"/>
              </a:lnSpc>
              <a:defRPr/>
            </a:pPr>
            <a:r>
              <a:rPr lang="en-GB" altLang="sr-Latn-RS" sz="1800" dirty="0"/>
              <a:t>Bern Convention</a:t>
            </a:r>
          </a:p>
          <a:p>
            <a:pPr lvl="1" eaLnBrk="1" hangingPunct="1">
              <a:lnSpc>
                <a:spcPct val="90000"/>
              </a:lnSpc>
              <a:defRPr/>
            </a:pPr>
            <a:r>
              <a:rPr lang="en-GB" altLang="sr-Latn-RS" sz="1800" dirty="0"/>
              <a:t>WIPO treaties</a:t>
            </a:r>
          </a:p>
        </p:txBody>
      </p:sp>
    </p:spTree>
    <p:extLst>
      <p:ext uri="{BB962C8B-B14F-4D97-AF65-F5344CB8AC3E}">
        <p14:creationId xmlns:p14="http://schemas.microsoft.com/office/powerpoint/2010/main" val="88259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pic>
        <p:nvPicPr>
          <p:cNvPr id="2" name="Picture 3">
            <a:extLst>
              <a:ext uri="{FF2B5EF4-FFF2-40B4-BE49-F238E27FC236}">
                <a16:creationId xmlns:a16="http://schemas.microsoft.com/office/drawing/2014/main"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pic>
        <p:nvPicPr>
          <p:cNvPr id="3" name="Picture 3">
            <a:extLst>
              <a:ext uri="{FF2B5EF4-FFF2-40B4-BE49-F238E27FC236}">
                <a16:creationId xmlns:a16="http://schemas.microsoft.com/office/drawing/2014/main"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the </a:t>
            </a:r>
            <a:r>
              <a:rPr lang="en-US" sz="1500" b="1" dirty="0">
                <a:solidFill>
                  <a:srgbClr val="FF0000"/>
                </a:solidFill>
              </a:rPr>
              <a:t>infringement of copyright</a:t>
            </a:r>
            <a:r>
              <a:rPr lang="en-US" sz="1500" dirty="0"/>
              <a:t>, as </a:t>
            </a:r>
            <a:r>
              <a:rPr lang="en-US" sz="1500" b="1" dirty="0">
                <a:solidFill>
                  <a:srgbClr val="FF0000"/>
                </a:solidFill>
              </a:rPr>
              <a:t>defined under the law </a:t>
            </a:r>
            <a:r>
              <a:rPr lang="en-US" sz="1500" dirty="0"/>
              <a:t>of that Party, </a:t>
            </a:r>
            <a:r>
              <a:rPr lang="en-US" sz="1500" b="1" dirty="0">
                <a:solidFill>
                  <a:srgbClr val="FF0000"/>
                </a:solidFill>
              </a:rPr>
              <a:t>pursuant to the obligations it has undertaken under the Paris Act of 24 July 1971 revising the Bern Convention for the Protection of Literary and Artistic Works, the Agreement on Trade-Related Aspects of Intellectual Property Rights and the WIPO Copyright Treaty</a:t>
            </a:r>
            <a:r>
              <a:rPr lang="en-US" sz="1500" dirty="0"/>
              <a:t>, with the exception of any moral rights conferred by such conventions, where such acts are committed </a:t>
            </a:r>
            <a:r>
              <a:rPr lang="en-US" sz="1500" b="1" dirty="0" err="1">
                <a:solidFill>
                  <a:srgbClr val="FF0000"/>
                </a:solidFill>
              </a:rPr>
              <a:t>wilfully</a:t>
            </a:r>
            <a:r>
              <a:rPr lang="en-US" sz="1500" dirty="0"/>
              <a:t>, on a commercial scale and </a:t>
            </a:r>
            <a:r>
              <a:rPr lang="en-US" sz="1500" b="1" dirty="0">
                <a:solidFill>
                  <a:srgbClr val="FF0000"/>
                </a:solidFill>
              </a:rPr>
              <a:t>by means of a computer system. </a:t>
            </a:r>
            <a:endParaRPr lang="en-GB"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53280" y="1336957"/>
            <a:ext cx="3992880" cy="2631490"/>
          </a:xfrm>
          <a:prstGeom prst="rect">
            <a:avLst/>
          </a:prstGeom>
        </p:spPr>
        <p:txBody>
          <a:bodyPr wrap="square">
            <a:spAutoFit/>
          </a:bodyPr>
          <a:lstStyle/>
          <a:p>
            <a:pPr marL="342900" indent="-342900" algn="just">
              <a:buFont typeface="Wingdings" pitchFamily="2" charset="2"/>
              <a:buChar char="ü"/>
            </a:pPr>
            <a:r>
              <a:rPr lang="en-US" sz="1500" dirty="0" err="1"/>
              <a:t>Criminalises</a:t>
            </a:r>
            <a:r>
              <a:rPr lang="en-US" sz="1500" dirty="0"/>
              <a:t> </a:t>
            </a:r>
            <a:r>
              <a:rPr lang="en-US" sz="1500" dirty="0" err="1"/>
              <a:t>wilful</a:t>
            </a:r>
            <a:r>
              <a:rPr lang="en-US" sz="1500" dirty="0"/>
              <a:t> infringements of copyright and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Provision merely ensures that existing copyright offences enacted pursuant to international obligations apply to acts committed through computer system</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Related Rights (“infringement of copyright…”)</a:t>
            </a:r>
          </a:p>
        </p:txBody>
      </p:sp>
    </p:spTree>
    <p:extLst>
      <p:ext uri="{BB962C8B-B14F-4D97-AF65-F5344CB8AC3E}">
        <p14:creationId xmlns:p14="http://schemas.microsoft.com/office/powerpoint/2010/main" val="2860029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the infringement of copyright, as defined under the law of that Party, pursuant to the obligations it has undertaken under the Paris Act of 24 July 1971 revising the Bern Convention for the Protection of Literary and Artistic Works, the Agreement on Trade-Related Aspects of Intellectual Property Rights and the WIPO Copyright Treaty, with the exception of any moral rights conferred by such conventions, where such acts are committed willfully, on a </a:t>
            </a:r>
            <a:r>
              <a:rPr lang="en-US" sz="1500" b="1" dirty="0">
                <a:solidFill>
                  <a:srgbClr val="FF0000"/>
                </a:solidFill>
              </a:rPr>
              <a:t>commercial scale </a:t>
            </a:r>
            <a:r>
              <a:rPr lang="en-US" sz="1500" dirty="0"/>
              <a:t>and by means of a computer system. </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336957"/>
            <a:ext cx="4003040" cy="1815882"/>
          </a:xfrm>
          <a:prstGeom prst="rect">
            <a:avLst/>
          </a:prstGeom>
        </p:spPr>
        <p:txBody>
          <a:bodyPr wrap="square">
            <a:spAutoFit/>
          </a:bodyPr>
          <a:lstStyle/>
          <a:p>
            <a:pPr marL="342900" indent="-342900" algn="just">
              <a:buFont typeface="Wingdings" pitchFamily="2" charset="2"/>
              <a:buChar char="ü"/>
            </a:pPr>
            <a:r>
              <a:rPr lang="en-US" sz="1600" dirty="0"/>
              <a:t>In line with Article 61 of TRIPS Agreement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Deals with piracy on a commercial scale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Parties may go beyond threshold of piracy on a commercial scale and criminalize other instances of copyright infringement</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a:t>
            </a:r>
          </a:p>
          <a:p>
            <a:pPr algn="r"/>
            <a:r>
              <a:rPr lang="en-GB" sz="2500" dirty="0">
                <a:solidFill>
                  <a:schemeClr val="bg1"/>
                </a:solidFill>
                <a:latin typeface="Verdana" panose="020B0604030504040204" pitchFamily="34" charset="0"/>
                <a:ea typeface="Verdana" panose="020B0604030504040204" pitchFamily="34" charset="0"/>
                <a:cs typeface="Verdana" charset="0"/>
              </a:rPr>
              <a:t>Related Rights (“commercial scale”)</a:t>
            </a:r>
          </a:p>
        </p:txBody>
      </p:sp>
    </p:spTree>
    <p:extLst>
      <p:ext uri="{BB962C8B-B14F-4D97-AF65-F5344CB8AC3E}">
        <p14:creationId xmlns:p14="http://schemas.microsoft.com/office/powerpoint/2010/main" val="1062163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9437" y="1336957"/>
            <a:ext cx="3889351" cy="4247317"/>
          </a:xfrm>
          <a:prstGeom prst="rect">
            <a:avLst/>
          </a:prstGeom>
        </p:spPr>
        <p:txBody>
          <a:bodyPr wrap="square">
            <a:spAutoFit/>
          </a:bodyPr>
          <a:lstStyle/>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the </a:t>
            </a:r>
            <a:r>
              <a:rPr lang="en-US" sz="1500" b="1" dirty="0">
                <a:solidFill>
                  <a:srgbClr val="FF0000"/>
                </a:solidFill>
              </a:rPr>
              <a:t>infringement of related rights</a:t>
            </a:r>
            <a:r>
              <a:rPr lang="en-US" sz="1500" dirty="0"/>
              <a:t>, as defined under the law of that Party, pursuant to the obligations it has undertaken under the </a:t>
            </a:r>
            <a:r>
              <a:rPr lang="en-US" sz="1500" b="1" dirty="0">
                <a:solidFill>
                  <a:srgbClr val="FF0000"/>
                </a:solidFill>
              </a:rPr>
              <a:t>International Convention for the Protection of Performers, Producers of Phonograms and Broadcasting </a:t>
            </a:r>
            <a:r>
              <a:rPr lang="en-US" sz="1500" b="1" dirty="0" err="1">
                <a:solidFill>
                  <a:srgbClr val="FF0000"/>
                </a:solidFill>
              </a:rPr>
              <a:t>Organisations</a:t>
            </a:r>
            <a:r>
              <a:rPr lang="en-US" sz="1500" b="1" dirty="0">
                <a:solidFill>
                  <a:srgbClr val="FF0000"/>
                </a:solidFill>
              </a:rPr>
              <a:t> (Rome Convention), the Agreement on Trade-Related Aspects of Intellectual Property Rights and the WIPO Performances and Phonograms Treaty</a:t>
            </a:r>
            <a:r>
              <a:rPr lang="en-US" sz="1500" dirty="0"/>
              <a:t>, with the exception of any moral rights conferred by such conventions, where such acts are committed </a:t>
            </a:r>
            <a:r>
              <a:rPr lang="en-US" sz="1500" b="1" dirty="0">
                <a:solidFill>
                  <a:srgbClr val="FF0000"/>
                </a:solidFill>
              </a:rPr>
              <a:t>willfully</a:t>
            </a:r>
            <a:r>
              <a:rPr lang="en-US" sz="1500" dirty="0"/>
              <a:t>, on a </a:t>
            </a:r>
            <a:r>
              <a:rPr lang="en-US" sz="1500" b="1" dirty="0">
                <a:solidFill>
                  <a:srgbClr val="FF0000"/>
                </a:solidFill>
              </a:rPr>
              <a:t>commercial scale</a:t>
            </a:r>
            <a:r>
              <a:rPr lang="en-US" sz="1500" dirty="0"/>
              <a:t> and </a:t>
            </a:r>
            <a:r>
              <a:rPr lang="en-US" sz="1500" b="1" dirty="0">
                <a:solidFill>
                  <a:srgbClr val="FF0000"/>
                </a:solidFill>
              </a:rPr>
              <a:t>by means of a computer system. </a:t>
            </a:r>
            <a:endParaRPr lang="en-GB"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5968" y="1336957"/>
            <a:ext cx="4245839" cy="2400657"/>
          </a:xfrm>
          <a:prstGeom prst="rect">
            <a:avLst/>
          </a:prstGeom>
        </p:spPr>
        <p:txBody>
          <a:bodyPr wrap="square">
            <a:spAutoFit/>
          </a:bodyPr>
          <a:lstStyle/>
          <a:p>
            <a:pPr marL="342900" indent="-342900" algn="just">
              <a:buFont typeface="Wingdings" pitchFamily="2" charset="2"/>
              <a:buChar char="ü"/>
            </a:pPr>
            <a:r>
              <a:rPr lang="en-US" sz="1500" dirty="0"/>
              <a:t>Criminalizes willful infringements of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Provision merely ensures that existing related rights offences enacted pursuant to international obligations apply to acts committed through computer system</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a:solidFill>
                  <a:schemeClr val="bg1"/>
                </a:solidFill>
                <a:latin typeface="Verdana" panose="020B0604030504040204" pitchFamily="34" charset="0"/>
                <a:ea typeface="Verdana" panose="020B0604030504040204" pitchFamily="34" charset="0"/>
                <a:cs typeface="Verdana" charset="0"/>
              </a:rPr>
              <a:t>Infringement of Copyright and Related Rights (“infringement of related rights…”)</a:t>
            </a:r>
          </a:p>
        </p:txBody>
      </p:sp>
    </p:spTree>
    <p:extLst>
      <p:ext uri="{BB962C8B-B14F-4D97-AF65-F5344CB8AC3E}">
        <p14:creationId xmlns:p14="http://schemas.microsoft.com/office/powerpoint/2010/main" val="3297079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2400657"/>
          </a:xfrm>
          <a:prstGeom prst="rect">
            <a:avLst/>
          </a:prstGeom>
        </p:spPr>
        <p:txBody>
          <a:bodyPr wrap="square">
            <a:spAutoFit/>
          </a:bodyPr>
          <a:lstStyle/>
          <a:p>
            <a:pPr marL="342900" indent="-342900" algn="just">
              <a:buFont typeface="Wingdings" pitchFamily="2" charset="2"/>
              <a:buChar char="Ø"/>
            </a:pPr>
            <a:r>
              <a:rPr lang="en-US" sz="1500" dirty="0"/>
              <a:t>3 A Party may reserve the right not to impose criminal liability under paragraphs 1 and 2 of this article in </a:t>
            </a:r>
            <a:r>
              <a:rPr lang="en-US" sz="1500" b="1" dirty="0">
                <a:solidFill>
                  <a:srgbClr val="FF0000"/>
                </a:solidFill>
              </a:rPr>
              <a:t>limited circumstances</a:t>
            </a:r>
            <a:r>
              <a:rPr lang="en-US" sz="1500" dirty="0"/>
              <a:t>, provided that </a:t>
            </a:r>
            <a:r>
              <a:rPr lang="en-US" sz="1500" b="1" dirty="0">
                <a:solidFill>
                  <a:srgbClr val="FF0000"/>
                </a:solidFill>
              </a:rPr>
              <a:t>other effective remedies </a:t>
            </a:r>
            <a:r>
              <a:rPr lang="en-US" sz="1500" dirty="0"/>
              <a:t>are available and that such </a:t>
            </a:r>
            <a:r>
              <a:rPr lang="en-US" sz="1500" b="1" dirty="0">
                <a:solidFill>
                  <a:srgbClr val="FF0000"/>
                </a:solidFill>
              </a:rPr>
              <a:t>reservation does not derogate from the Party’s international obligations </a:t>
            </a:r>
            <a:r>
              <a:rPr lang="en-US" sz="1500" dirty="0"/>
              <a:t>set forth in the international instruments referred to in paragraphs 1 and 2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51121" y="1270001"/>
            <a:ext cx="4073119" cy="2400657"/>
          </a:xfrm>
          <a:prstGeom prst="rect">
            <a:avLst/>
          </a:prstGeom>
        </p:spPr>
        <p:txBody>
          <a:bodyPr wrap="square">
            <a:spAutoFit/>
          </a:bodyPr>
          <a:lstStyle/>
          <a:p>
            <a:pPr marL="342900" indent="-342900" algn="just">
              <a:buFont typeface="Wingdings" pitchFamily="2" charset="2"/>
              <a:buChar char="ü"/>
            </a:pPr>
            <a:r>
              <a:rPr lang="en-US" sz="1500" dirty="0"/>
              <a:t>Limited circumstances may justify not imposing criminal liability for infringement of copyright and related rights, such as:</a:t>
            </a:r>
          </a:p>
          <a:p>
            <a:pPr algn="just"/>
            <a:endParaRPr lang="en-US" sz="1500" dirty="0"/>
          </a:p>
          <a:p>
            <a:pPr marL="800100" lvl="1" indent="-342900" algn="just">
              <a:buFont typeface="Wingdings" pitchFamily="2" charset="2"/>
              <a:buChar char="ü"/>
            </a:pPr>
            <a:r>
              <a:rPr lang="en-US" sz="1500" dirty="0"/>
              <a:t>Parallel imports</a:t>
            </a:r>
          </a:p>
          <a:p>
            <a:pPr marL="800100" lvl="1" indent="-342900" algn="just">
              <a:buFont typeface="Wingdings" pitchFamily="2" charset="2"/>
              <a:buChar char="ü"/>
            </a:pPr>
            <a:r>
              <a:rPr lang="en-US" sz="1500" dirty="0"/>
              <a:t>Rental rights</a:t>
            </a:r>
          </a:p>
          <a:p>
            <a:pPr marL="800100" lvl="1" indent="-342900" algn="just">
              <a:buFont typeface="Wingdings" pitchFamily="2" charset="2"/>
              <a:buChar char="ü"/>
            </a:pPr>
            <a:endParaRPr lang="en-US" sz="1500" dirty="0"/>
          </a:p>
          <a:p>
            <a:pPr marL="342900" indent="-342900" algn="just">
              <a:buFont typeface="Wingdings" pitchFamily="2" charset="2"/>
              <a:buChar char="ü"/>
            </a:pPr>
            <a:r>
              <a:rPr lang="en-US" sz="1500" dirty="0"/>
              <a:t>However, effective remedies (e.g. civil or administrative measures) should be available in this case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Related Rights (“limited circumstances…”)</a:t>
            </a:r>
          </a:p>
        </p:txBody>
      </p:sp>
    </p:spTree>
    <p:extLst>
      <p:ext uri="{BB962C8B-B14F-4D97-AF65-F5344CB8AC3E}">
        <p14:creationId xmlns:p14="http://schemas.microsoft.com/office/powerpoint/2010/main" val="112052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lgn="just">
              <a:buNone/>
            </a:pPr>
            <a:r>
              <a:rPr lang="en-US" dirty="0"/>
              <a:t>By the end of the session, delegates will be able to:</a:t>
            </a:r>
          </a:p>
          <a:p>
            <a:pPr marL="0" indent="0" algn="just">
              <a:buNone/>
            </a:pPr>
            <a:r>
              <a:rPr lang="en-US" dirty="0"/>
              <a:t>Identify the elements which constitute the offence of:</a:t>
            </a:r>
          </a:p>
          <a:p>
            <a:r>
              <a:rPr lang="en-US" dirty="0"/>
              <a:t>Computer-related forgery</a:t>
            </a:r>
          </a:p>
          <a:p>
            <a:r>
              <a:rPr lang="en-US" dirty="0"/>
              <a:t>Computer-related fraud</a:t>
            </a:r>
          </a:p>
          <a:p>
            <a:r>
              <a:rPr lang="en-US" dirty="0"/>
              <a:t>Child pornography </a:t>
            </a:r>
          </a:p>
          <a:p>
            <a:r>
              <a:rPr lang="en-US" dirty="0"/>
              <a:t>Infringement of copyright and related rights</a:t>
            </a:r>
          </a:p>
          <a:p>
            <a:pPr marL="0" indent="0" algn="just">
              <a:buNone/>
            </a:pPr>
            <a:r>
              <a:rPr lang="en-US" dirty="0"/>
              <a:t>Understand how the Budapest Convention criminalizes aiding, abetting and attempting offences, and the scope of corporate liability</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objectives</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ANCILLARY LIABILITY</a:t>
            </a: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40</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5</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81517" y="1302314"/>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a:t>
            </a:r>
            <a:r>
              <a:rPr lang="en-US" sz="1500" b="1" dirty="0">
                <a:solidFill>
                  <a:srgbClr val="FF0000"/>
                </a:solidFill>
              </a:rPr>
              <a:t>intentionally, aiding or abetting </a:t>
            </a:r>
            <a:r>
              <a:rPr lang="en-US" sz="1500" dirty="0"/>
              <a:t>the commission of any of the offences established in accordance with Articles 2 through 10 of the present Convention </a:t>
            </a:r>
            <a:r>
              <a:rPr lang="en-US" sz="1500" b="1" dirty="0">
                <a:solidFill>
                  <a:srgbClr val="FF0000"/>
                </a:solidFill>
              </a:rPr>
              <a:t>with intent that such offence be committed.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when committed intentionally, an attempt to commit any of the offences established in accordance with Articles 3 through 5, 7, 8, and 9.1.a and c of this Convention.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Each Party may reserve the right not to apply, in whole or in part, paragraph 2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815840" y="1336957"/>
            <a:ext cx="3779520" cy="3046988"/>
          </a:xfrm>
          <a:prstGeom prst="rect">
            <a:avLst/>
          </a:prstGeom>
        </p:spPr>
        <p:txBody>
          <a:bodyPr wrap="square">
            <a:spAutoFit/>
          </a:bodyPr>
          <a:lstStyle/>
          <a:p>
            <a:pPr marL="342900" indent="-342900" algn="just">
              <a:buFont typeface="Wingdings" pitchFamily="2" charset="2"/>
              <a:buChar char="ü"/>
            </a:pPr>
            <a:r>
              <a:rPr lang="en-US" sz="1600" dirty="0"/>
              <a:t>The Budapest Convention requires </a:t>
            </a:r>
            <a:r>
              <a:rPr lang="en-US" sz="1600" dirty="0" err="1"/>
              <a:t>criminalisation</a:t>
            </a:r>
            <a:r>
              <a:rPr lang="en-US" sz="1600" dirty="0"/>
              <a:t> of the aiding or abetting of any offence established in accordance with its provisions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There must be intent that the offence be committed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A service provider which provides a conduit for an offence to be committed but which does not have criminal intent cannot incur liability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a:solidFill>
                  <a:schemeClr val="bg1"/>
                </a:solidFill>
                <a:latin typeface="Verdana" panose="020B0604030504040204" pitchFamily="34" charset="0"/>
                <a:ea typeface="Verdana" panose="020B0604030504040204" pitchFamily="34" charset="0"/>
                <a:cs typeface="Verdana" charset="0"/>
              </a:rPr>
              <a:t>Attempt and Aiding or Abetting (“intentionally aiding or abetting…”)</a:t>
            </a:r>
          </a:p>
        </p:txBody>
      </p:sp>
    </p:spTree>
    <p:extLst>
      <p:ext uri="{BB962C8B-B14F-4D97-AF65-F5344CB8AC3E}">
        <p14:creationId xmlns:p14="http://schemas.microsoft.com/office/powerpoint/2010/main" val="2211560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1039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aiding or abetting the commission of any of the offences established in accordance with Articles 2 through 10 of the present Convention with intent that such offence be committed.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when committed intentionally, an </a:t>
            </a:r>
            <a:r>
              <a:rPr lang="en-US" sz="1500" b="1" dirty="0">
                <a:solidFill>
                  <a:srgbClr val="FF0000"/>
                </a:solidFill>
              </a:rPr>
              <a:t>attempt to commit any of the offences</a:t>
            </a:r>
            <a:r>
              <a:rPr lang="en-US" sz="1500" dirty="0"/>
              <a:t> established in accordance with </a:t>
            </a:r>
            <a:r>
              <a:rPr lang="en-US" sz="1500" b="1" dirty="0">
                <a:solidFill>
                  <a:srgbClr val="FF0000"/>
                </a:solidFill>
              </a:rPr>
              <a:t>Articles 3 through 5, 7, 8, and 9.1.a and c</a:t>
            </a:r>
            <a:r>
              <a:rPr lang="en-US" sz="1500" dirty="0"/>
              <a:t> of this Convention.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Each Party </a:t>
            </a:r>
            <a:r>
              <a:rPr lang="en-US" sz="1500" b="1" dirty="0">
                <a:solidFill>
                  <a:srgbClr val="FF0000"/>
                </a:solidFill>
              </a:rPr>
              <a:t>may reserve the right not to apply, in whole or in part, paragraph 2</a:t>
            </a:r>
            <a:r>
              <a:rPr lang="en-US" sz="1500" dirty="0"/>
              <a:t>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60" y="1336957"/>
            <a:ext cx="3992880" cy="3093154"/>
          </a:xfrm>
          <a:prstGeom prst="rect">
            <a:avLst/>
          </a:prstGeom>
        </p:spPr>
        <p:txBody>
          <a:bodyPr wrap="square">
            <a:spAutoFit/>
          </a:bodyPr>
          <a:lstStyle/>
          <a:p>
            <a:pPr marL="342900" indent="-342900" algn="just">
              <a:buFont typeface="Wingdings" pitchFamily="2" charset="2"/>
              <a:buChar char="ü"/>
            </a:pPr>
            <a:r>
              <a:rPr lang="en-US" sz="1500" dirty="0"/>
              <a:t>The Budapest Convention does not require </a:t>
            </a:r>
            <a:r>
              <a:rPr lang="en-US" sz="1500" dirty="0" err="1"/>
              <a:t>criminalisation</a:t>
            </a:r>
            <a:r>
              <a:rPr lang="en-US" sz="1500" dirty="0"/>
              <a:t> of attempts to all offences</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This is because it is difficult to anticipate attempts to certain offences (for instance, attempt to offer or make available child pornography)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Attempts must be intentional to attract criminal liability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Parties have the discretion not to </a:t>
            </a:r>
            <a:r>
              <a:rPr lang="en-US" sz="1500" dirty="0" err="1"/>
              <a:t>criminalise</a:t>
            </a:r>
            <a:r>
              <a:rPr lang="en-US" sz="1500" dirty="0"/>
              <a:t> attempts in whole or in part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Attempt and Aiding or Abetting </a:t>
            </a:r>
          </a:p>
          <a:p>
            <a:pPr algn="r"/>
            <a:r>
              <a:rPr lang="en-GB" sz="2500" dirty="0">
                <a:solidFill>
                  <a:schemeClr val="bg1"/>
                </a:solidFill>
                <a:latin typeface="Verdana" panose="020B0604030504040204" pitchFamily="34" charset="0"/>
                <a:ea typeface="Verdana" panose="020B0604030504040204" pitchFamily="34" charset="0"/>
                <a:cs typeface="Verdana" charset="0"/>
              </a:rPr>
              <a:t>(“attempt to commit…”</a:t>
            </a:r>
          </a:p>
        </p:txBody>
      </p:sp>
    </p:spTree>
    <p:extLst>
      <p:ext uri="{BB962C8B-B14F-4D97-AF65-F5344CB8AC3E}">
        <p14:creationId xmlns:p14="http://schemas.microsoft.com/office/powerpoint/2010/main" val="2232797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ensure that </a:t>
            </a:r>
            <a:r>
              <a:rPr lang="en-US" sz="1500" b="1" dirty="0">
                <a:solidFill>
                  <a:srgbClr val="FF0000"/>
                </a:solidFill>
              </a:rPr>
              <a:t>legal persons can be held liable</a:t>
            </a:r>
            <a:r>
              <a:rPr lang="en-US" sz="1500" dirty="0"/>
              <a:t> for a criminal offence established in accordance with this Convention, </a:t>
            </a:r>
            <a:r>
              <a:rPr lang="en-US" sz="1500" b="1" dirty="0">
                <a:solidFill>
                  <a:srgbClr val="FF0000"/>
                </a:solidFill>
              </a:rPr>
              <a:t>committed for their benefit by any natural person</a:t>
            </a:r>
            <a:r>
              <a:rPr lang="en-US" sz="1500" dirty="0"/>
              <a:t>, acting either individually or as part of an organ of the legal person, who has a </a:t>
            </a:r>
            <a:r>
              <a:rPr lang="en-US" sz="1500" b="1" dirty="0">
                <a:solidFill>
                  <a:srgbClr val="FF0000"/>
                </a:solidFill>
              </a:rPr>
              <a:t>leading position </a:t>
            </a:r>
            <a:r>
              <a:rPr lang="en-US" sz="1500" dirty="0"/>
              <a:t>within it, based on: </a:t>
            </a:r>
          </a:p>
          <a:p>
            <a:pPr algn="just"/>
            <a:endParaRPr lang="en-US" sz="1500" dirty="0"/>
          </a:p>
          <a:p>
            <a:pPr lvl="1" algn="just"/>
            <a:r>
              <a:rPr lang="en-US" sz="1500" dirty="0"/>
              <a:t>a </a:t>
            </a:r>
            <a:r>
              <a:rPr lang="en-US" sz="1500" dirty="0" err="1"/>
              <a:t>a</a:t>
            </a:r>
            <a:r>
              <a:rPr lang="en-US" sz="1500" dirty="0"/>
              <a:t> </a:t>
            </a:r>
            <a:r>
              <a:rPr lang="en-US" sz="1500" b="1" dirty="0">
                <a:solidFill>
                  <a:srgbClr val="FF0000"/>
                </a:solidFill>
              </a:rPr>
              <a:t>power of representation </a:t>
            </a:r>
            <a:r>
              <a:rPr lang="en-US" sz="1500" dirty="0"/>
              <a:t>of the legal person; </a:t>
            </a:r>
          </a:p>
          <a:p>
            <a:pPr lvl="1" algn="just"/>
            <a:r>
              <a:rPr lang="en-US" sz="1500" dirty="0"/>
              <a:t>b an </a:t>
            </a:r>
            <a:r>
              <a:rPr lang="en-US" sz="1500" b="1" dirty="0">
                <a:solidFill>
                  <a:srgbClr val="FF0000"/>
                </a:solidFill>
              </a:rPr>
              <a:t>authority to take decisions </a:t>
            </a:r>
            <a:r>
              <a:rPr lang="en-US" sz="1500" dirty="0"/>
              <a:t>on behalf of the legal person; </a:t>
            </a:r>
          </a:p>
          <a:p>
            <a:pPr lvl="1" algn="just"/>
            <a:r>
              <a:rPr lang="en-US" sz="1500" dirty="0"/>
              <a:t>c an </a:t>
            </a:r>
            <a:r>
              <a:rPr lang="en-US" sz="1500" b="1" dirty="0">
                <a:solidFill>
                  <a:srgbClr val="FF0000"/>
                </a:solidFill>
              </a:rPr>
              <a:t>authority to exercise control </a:t>
            </a:r>
            <a:r>
              <a:rPr lang="en-US" sz="1500" dirty="0"/>
              <a:t>within the legal person.</a:t>
            </a: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60562" cy="3323987"/>
          </a:xfrm>
          <a:prstGeom prst="rect">
            <a:avLst/>
          </a:prstGeom>
        </p:spPr>
        <p:txBody>
          <a:bodyPr wrap="square">
            <a:spAutoFit/>
          </a:bodyPr>
          <a:lstStyle/>
          <a:p>
            <a:pPr marL="342900" indent="-342900" algn="just">
              <a:buFont typeface="Wingdings" pitchFamily="2" charset="2"/>
              <a:buChar char="ü"/>
            </a:pPr>
            <a:r>
              <a:rPr lang="en-US" sz="1500" dirty="0"/>
              <a:t>Four conditions need to be met for corporate liability to be attracted:</a:t>
            </a:r>
          </a:p>
          <a:p>
            <a:pPr marL="800100" lvl="1" indent="-342900" algn="just">
              <a:buFont typeface="Wingdings" pitchFamily="2" charset="2"/>
              <a:buChar char="ü"/>
            </a:pPr>
            <a:r>
              <a:rPr lang="en-US" sz="1500" dirty="0"/>
              <a:t>Commission of offence under Budapest Convention</a:t>
            </a:r>
          </a:p>
          <a:p>
            <a:pPr marL="800100" lvl="1" indent="-342900" algn="just">
              <a:buFont typeface="Wingdings" pitchFamily="2" charset="2"/>
              <a:buChar char="ü"/>
            </a:pPr>
            <a:r>
              <a:rPr lang="en-US" sz="1500" dirty="0"/>
              <a:t>Offence must have been committed for benefit of legal person</a:t>
            </a:r>
          </a:p>
          <a:p>
            <a:pPr marL="800100" lvl="1" indent="-342900" algn="just">
              <a:buFont typeface="Wingdings" pitchFamily="2" charset="2"/>
              <a:buChar char="ü"/>
            </a:pPr>
            <a:r>
              <a:rPr lang="en-US" sz="1500" dirty="0"/>
              <a:t>Person who has a “leading position” (high position in </a:t>
            </a:r>
            <a:r>
              <a:rPr lang="en-US" sz="1500" dirty="0" err="1"/>
              <a:t>organisation</a:t>
            </a:r>
            <a:r>
              <a:rPr lang="en-US" sz="1500" dirty="0"/>
              <a:t>) must have committed the offence </a:t>
            </a:r>
          </a:p>
          <a:p>
            <a:pPr marL="800100" lvl="1" indent="-342900" algn="just">
              <a:buFont typeface="Wingdings" pitchFamily="2" charset="2"/>
              <a:buChar char="ü"/>
            </a:pPr>
            <a:r>
              <a:rPr lang="en-US" sz="1500" dirty="0"/>
              <a:t>The leading person with the leading position must have acted on the basis of:</a:t>
            </a:r>
          </a:p>
          <a:p>
            <a:pPr marL="1257300" lvl="2" indent="-342900" algn="just">
              <a:buFont typeface="Wingdings" pitchFamily="2" charset="2"/>
              <a:buChar char="ü"/>
            </a:pPr>
            <a:r>
              <a:rPr lang="en-US" sz="1500" dirty="0"/>
              <a:t>power of representation</a:t>
            </a:r>
          </a:p>
          <a:p>
            <a:pPr marL="1257300" lvl="2" indent="-342900" algn="just">
              <a:buFont typeface="Wingdings" pitchFamily="2" charset="2"/>
              <a:buChar char="ü"/>
            </a:pPr>
            <a:r>
              <a:rPr lang="en-US" sz="1500" dirty="0"/>
              <a:t>authority to take decisions</a:t>
            </a:r>
          </a:p>
          <a:p>
            <a:pPr marL="1257300" lvl="2" indent="-342900" algn="just">
              <a:buFont typeface="Wingdings" pitchFamily="2" charset="2"/>
              <a:buChar char="ü"/>
            </a:pPr>
            <a:r>
              <a:rPr lang="en-US" sz="1500" dirty="0"/>
              <a:t>authority to exercise control</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Corporate Liability </a:t>
            </a:r>
          </a:p>
          <a:p>
            <a:pPr algn="r"/>
            <a:r>
              <a:rPr lang="en-GB" sz="2500" dirty="0">
                <a:solidFill>
                  <a:schemeClr val="bg1"/>
                </a:solidFill>
                <a:latin typeface="Verdana" panose="020B0604030504040204" pitchFamily="34" charset="0"/>
                <a:ea typeface="Verdana" panose="020B0604030504040204" pitchFamily="34" charset="0"/>
                <a:cs typeface="Verdana" charset="0"/>
              </a:rPr>
              <a:t>(“legal persons can be held liable…”</a:t>
            </a:r>
          </a:p>
        </p:txBody>
      </p:sp>
    </p:spTree>
    <p:extLst>
      <p:ext uri="{BB962C8B-B14F-4D97-AF65-F5344CB8AC3E}">
        <p14:creationId xmlns:p14="http://schemas.microsoft.com/office/powerpoint/2010/main" val="11009739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342900" indent="-342900" algn="just">
              <a:buFont typeface="Wingdings" pitchFamily="2" charset="2"/>
              <a:buChar char="Ø"/>
            </a:pPr>
            <a:r>
              <a:rPr lang="en-US" sz="1600" dirty="0"/>
              <a:t>2 In addition to the cases already provided for in paragraph 1 of this article, each Party shall take the measures necessary to ensure that a legal person can be held liable where the </a:t>
            </a:r>
            <a:r>
              <a:rPr lang="en-US" sz="1600" b="1" dirty="0">
                <a:solidFill>
                  <a:srgbClr val="FF0000"/>
                </a:solidFill>
              </a:rPr>
              <a:t>lack of supervision or control by a natural person referred to in paragraph 1</a:t>
            </a:r>
            <a:r>
              <a:rPr lang="en-US" sz="1600" dirty="0"/>
              <a:t> has </a:t>
            </a:r>
            <a:r>
              <a:rPr lang="en-US" sz="1600" b="1" dirty="0">
                <a:solidFill>
                  <a:srgbClr val="FF0000"/>
                </a:solidFill>
              </a:rPr>
              <a:t>made possible </a:t>
            </a:r>
            <a:r>
              <a:rPr lang="en-US" sz="1600" dirty="0"/>
              <a:t>the </a:t>
            </a:r>
            <a:r>
              <a:rPr lang="en-US" sz="1600" b="1" dirty="0">
                <a:solidFill>
                  <a:srgbClr val="FF0000"/>
                </a:solidFill>
              </a:rPr>
              <a:t>commission </a:t>
            </a:r>
            <a:r>
              <a:rPr lang="en-US" sz="1600" dirty="0"/>
              <a:t>of a criminal offence established in accordance with this Convention </a:t>
            </a:r>
            <a:r>
              <a:rPr lang="en-US" sz="1600" b="1" dirty="0">
                <a:solidFill>
                  <a:srgbClr val="FF0000"/>
                </a:solidFill>
              </a:rPr>
              <a:t>for the benefit of that legal person by a natural person acting under its authority.</a:t>
            </a:r>
            <a:r>
              <a:rPr lang="en-US" sz="1600" dirty="0"/>
              <a:t> </a:t>
            </a:r>
          </a:p>
          <a:p>
            <a:pPr marL="342900" indent="-342900" algn="just">
              <a:buFont typeface="Wingdings" pitchFamily="2" charset="2"/>
              <a:buChar char="Ø"/>
            </a:pPr>
            <a:r>
              <a:rPr lang="en-US" sz="1600" dirty="0"/>
              <a:t>3 Subject to the legal principles of the Party, the liability of a legal person may be criminal, civil or administrative. </a:t>
            </a:r>
          </a:p>
          <a:p>
            <a:pPr marL="342900" indent="-342900" algn="just">
              <a:buFont typeface="Wingdings" pitchFamily="2" charset="2"/>
              <a:buChar char="Ø"/>
            </a:pPr>
            <a:r>
              <a:rPr lang="en-US" sz="1600" dirty="0"/>
              <a:t>4 Such liability shall be without prejudice to the criminal liability of the natural persons who have committed the offence.</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147202" cy="3323987"/>
          </a:xfrm>
          <a:prstGeom prst="rect">
            <a:avLst/>
          </a:prstGeom>
        </p:spPr>
        <p:txBody>
          <a:bodyPr wrap="square">
            <a:spAutoFit/>
          </a:bodyPr>
          <a:lstStyle/>
          <a:p>
            <a:pPr marL="342900" indent="-342900" algn="just">
              <a:buFont typeface="Wingdings" pitchFamily="2" charset="2"/>
              <a:buChar char="ü"/>
            </a:pPr>
            <a:r>
              <a:rPr lang="en-US" sz="1500" dirty="0"/>
              <a:t>Legal person can also be held liable if crime committed by someone other than leading person (for instance, employee or agent acting within scope of authority) if:</a:t>
            </a:r>
          </a:p>
          <a:p>
            <a:pPr marL="800100" lvl="1" indent="-342900" algn="just">
              <a:buFont typeface="Wingdings" pitchFamily="2" charset="2"/>
              <a:buChar char="ü"/>
            </a:pPr>
            <a:r>
              <a:rPr lang="en-US" sz="1500" dirty="0"/>
              <a:t>offence committed by such employee or agent </a:t>
            </a:r>
          </a:p>
          <a:p>
            <a:pPr marL="800100" lvl="1" indent="-342900" algn="just">
              <a:buFont typeface="Wingdings" pitchFamily="2" charset="2"/>
              <a:buChar char="ü"/>
            </a:pPr>
            <a:r>
              <a:rPr lang="en-US" sz="1500" dirty="0"/>
              <a:t>offence committed for benefit of legal person</a:t>
            </a:r>
          </a:p>
          <a:p>
            <a:pPr marL="800100" lvl="1" indent="-342900" algn="just">
              <a:buFont typeface="Wingdings" pitchFamily="2" charset="2"/>
              <a:buChar char="ü"/>
            </a:pPr>
            <a:r>
              <a:rPr lang="en-US" sz="1500" dirty="0"/>
              <a:t>commission was made possible due to leading person having failed to take reasonable or appropriate measures to supervise the employee or agent</a:t>
            </a:r>
          </a:p>
          <a:p>
            <a:pPr marL="342900" indent="-342900" algn="just">
              <a:buFont typeface="Wingdings" pitchFamily="2" charset="2"/>
              <a:buChar char="ü"/>
            </a:pPr>
            <a:r>
              <a:rPr lang="en-US" sz="1500" dirty="0"/>
              <a:t>Does not mandate general surveillance over employee  communications</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28392"/>
            <a:ext cx="7632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a:solidFill>
                  <a:schemeClr val="bg1"/>
                </a:solidFill>
                <a:latin typeface="Verdana" panose="020B0604030504040204" pitchFamily="34" charset="0"/>
                <a:ea typeface="Verdana" panose="020B0604030504040204" pitchFamily="34" charset="0"/>
                <a:cs typeface="Verdana" charset="0"/>
              </a:rPr>
              <a:t>Corporate Liability (“lack of supervision…”)</a:t>
            </a:r>
          </a:p>
        </p:txBody>
      </p:sp>
    </p:spTree>
    <p:extLst>
      <p:ext uri="{BB962C8B-B14F-4D97-AF65-F5344CB8AC3E}">
        <p14:creationId xmlns:p14="http://schemas.microsoft.com/office/powerpoint/2010/main" val="150612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2400" b="1" dirty="0">
                <a:ea typeface="Verdana" panose="020B0604030504040204" pitchFamily="34" charset="0"/>
              </a:rPr>
              <a:t>By the end of the session, delegates will be able to:</a:t>
            </a:r>
          </a:p>
          <a:p>
            <a:pPr marL="0" indent="0" algn="just">
              <a:buNone/>
            </a:pPr>
            <a:endParaRPr lang="en-GB" sz="2400" b="1" dirty="0">
              <a:ea typeface="Verdana" panose="020B0604030504040204" pitchFamily="34" charset="0"/>
            </a:endParaRPr>
          </a:p>
          <a:p>
            <a:pPr algn="just"/>
            <a:r>
              <a:rPr lang="en-GB" sz="2400" dirty="0">
                <a:ea typeface="Verdana" panose="020B0604030504040204" pitchFamily="34" charset="0"/>
              </a:rPr>
              <a:t>Identify the elements which constitute the offence of:</a:t>
            </a:r>
          </a:p>
          <a:p>
            <a:pPr lvl="1" algn="just"/>
            <a:r>
              <a:rPr lang="en-GB" dirty="0">
                <a:ea typeface="Verdana" panose="020B0604030504040204" pitchFamily="34" charset="0"/>
              </a:rPr>
              <a:t>Computer-related forgery</a:t>
            </a:r>
          </a:p>
          <a:p>
            <a:pPr lvl="1" algn="just"/>
            <a:r>
              <a:rPr lang="en-GB" dirty="0">
                <a:ea typeface="Verdana" panose="020B0604030504040204" pitchFamily="34" charset="0"/>
              </a:rPr>
              <a:t>Computer-related fraud</a:t>
            </a:r>
          </a:p>
          <a:p>
            <a:pPr lvl="1" algn="just"/>
            <a:r>
              <a:rPr lang="en-GB" dirty="0">
                <a:ea typeface="Verdana" panose="020B0604030504040204" pitchFamily="34" charset="0"/>
              </a:rPr>
              <a:t>Child pornography </a:t>
            </a:r>
          </a:p>
          <a:p>
            <a:pPr lvl="1" algn="just"/>
            <a:r>
              <a:rPr lang="en-GB" dirty="0">
                <a:ea typeface="Verdana" panose="020B0604030504040204" pitchFamily="34" charset="0"/>
              </a:rPr>
              <a:t>Infringement of copyright and related rights</a:t>
            </a:r>
          </a:p>
          <a:p>
            <a:pPr algn="just"/>
            <a:r>
              <a:rPr lang="en-GB" sz="2400" dirty="0">
                <a:ea typeface="Verdana" panose="020B0604030504040204" pitchFamily="34" charset="0"/>
              </a:rPr>
              <a:t>Understand how the Budapest Convention criminalises aiding, abetting and attempting offences, and the scope of corporate liability</a:t>
            </a:r>
          </a:p>
        </p:txBody>
      </p:sp>
    </p:spTree>
    <p:extLst>
      <p:ext uri="{BB962C8B-B14F-4D97-AF65-F5344CB8AC3E}">
        <p14:creationId xmlns:p14="http://schemas.microsoft.com/office/powerpoint/2010/main" val="638874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Thank you</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Council of Europe</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dirty="0">
                <a:latin typeface="Verdana" panose="020B0604030504040204" pitchFamily="34" charset="0"/>
              </a:rPr>
              <a:t>Introductory Judicial Training Course on Cybercrime and Electronic Evidence</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Computer-related forgery</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1</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sz="2500" b="1" i="1" dirty="0">
                <a:cs typeface="Times New Roman" pitchFamily="18" charset="0"/>
              </a:rPr>
              <a:t>Computer-related Forgery</a:t>
            </a:r>
          </a:p>
          <a:p>
            <a:pPr marL="0" indent="0" algn="ctr" eaLnBrk="1" hangingPunct="1">
              <a:lnSpc>
                <a:spcPct val="90000"/>
              </a:lnSpc>
              <a:buFont typeface="Arial" panose="020B0604020202020204" pitchFamily="34" charset="0"/>
              <a:buNone/>
              <a:defRPr/>
            </a:pPr>
            <a:r>
              <a:rPr lang="en-GB" altLang="sr-Latn-RS" sz="2500" b="1" i="1" dirty="0">
                <a:cs typeface="Times New Roman" pitchFamily="18" charset="0"/>
              </a:rPr>
              <a:t>(Art. 7 – Budapest Convention)</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Creates parallel offence to forgery of tangible offences</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Gap in criminal law as traditional forgery usually requires visual readability of statements or declarations embodied in document</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Traditional forgery may not apply to electronic data </a:t>
            </a: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3C1CD1-455E-4441-B7E8-8DC3A848E3BE}"/>
              </a:ext>
            </a:extLst>
          </p:cNvPr>
          <p:cNvSpPr>
            <a:spLocks noGrp="1"/>
          </p:cNvSpPr>
          <p:nvPr>
            <p:ph idx="1"/>
          </p:nvPr>
        </p:nvSpPr>
        <p:spPr/>
        <p:txBody>
          <a:bodyPr/>
          <a:lstStyle/>
          <a:p>
            <a:endParaRPr lang="aa-ET"/>
          </a:p>
        </p:txBody>
      </p:sp>
      <p:pic>
        <p:nvPicPr>
          <p:cNvPr id="4" name="Picture 3">
            <a:extLst>
              <a:ext uri="{FF2B5EF4-FFF2-40B4-BE49-F238E27FC236}">
                <a16:creationId xmlns:a16="http://schemas.microsoft.com/office/drawing/2014/main"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a16="http://schemas.microsoft.com/office/drawing/2014/main"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702</TotalTime>
  <Words>9439</Words>
  <Application>Microsoft Office PowerPoint</Application>
  <PresentationFormat>On-screen Show (4:3)</PresentationFormat>
  <Paragraphs>627</Paragraphs>
  <Slides>46</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Computer-related forgery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Computer-related fraud</vt:lpstr>
      <vt:lpstr>PowerPoint Presentation</vt:lpstr>
      <vt:lpstr>PowerPoint Presentation</vt:lpstr>
      <vt:lpstr>PowerPoint Presentation</vt:lpstr>
      <vt:lpstr>PowerPoint Presentation</vt:lpstr>
      <vt:lpstr>PowerPoint Presentation</vt:lpstr>
      <vt:lpstr>ONLINE CHILD SEXUAL EXPLOITATION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INFRINGEMENT OF COPYRIGHT AND  RELATED 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ANCILLARY LIABILITY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DUTA Elena</cp:lastModifiedBy>
  <cp:revision>211</cp:revision>
  <dcterms:created xsi:type="dcterms:W3CDTF">2020-10-07T11:36:01Z</dcterms:created>
  <dcterms:modified xsi:type="dcterms:W3CDTF">2020-10-16T19:19:01Z</dcterms:modified>
</cp:coreProperties>
</file>