
<file path=[Content_Types].xml><?xml version="1.0" encoding="utf-8"?>
<Types xmlns="http://schemas.openxmlformats.org/package/2006/content-types">
  <Default Extension="bin" ContentType="application/vnd.openxmlformats-officedocument.oleObject"/>
  <Default Extension="gif" ContentType="image/gi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0"/>
  </p:notesMasterIdLst>
  <p:handoutMasterIdLst>
    <p:handoutMasterId r:id="rId71"/>
  </p:handoutMasterIdLst>
  <p:sldIdLst>
    <p:sldId id="418" r:id="rId2"/>
    <p:sldId id="456" r:id="rId3"/>
    <p:sldId id="570" r:id="rId4"/>
    <p:sldId id="569" r:id="rId5"/>
    <p:sldId id="571" r:id="rId6"/>
    <p:sldId id="572" r:id="rId7"/>
    <p:sldId id="573" r:id="rId8"/>
    <p:sldId id="574" r:id="rId9"/>
    <p:sldId id="575" r:id="rId10"/>
    <p:sldId id="981" r:id="rId11"/>
    <p:sldId id="325" r:id="rId12"/>
    <p:sldId id="1053" r:id="rId13"/>
    <p:sldId id="1045" r:id="rId14"/>
    <p:sldId id="923" r:id="rId15"/>
    <p:sldId id="982" r:id="rId16"/>
    <p:sldId id="983" r:id="rId17"/>
    <p:sldId id="1050" r:id="rId18"/>
    <p:sldId id="978" r:id="rId19"/>
    <p:sldId id="979" r:id="rId20"/>
    <p:sldId id="984" r:id="rId21"/>
    <p:sldId id="985" r:id="rId22"/>
    <p:sldId id="993" r:id="rId23"/>
    <p:sldId id="1054" r:id="rId24"/>
    <p:sldId id="1046" r:id="rId25"/>
    <p:sldId id="927" r:id="rId26"/>
    <p:sldId id="986" r:id="rId27"/>
    <p:sldId id="987" r:id="rId28"/>
    <p:sldId id="988" r:id="rId29"/>
    <p:sldId id="989" r:id="rId30"/>
    <p:sldId id="990" r:id="rId31"/>
    <p:sldId id="991" r:id="rId32"/>
    <p:sldId id="992" r:id="rId33"/>
    <p:sldId id="999" r:id="rId34"/>
    <p:sldId id="1051" r:id="rId35"/>
    <p:sldId id="1022" r:id="rId36"/>
    <p:sldId id="994" r:id="rId37"/>
    <p:sldId id="995" r:id="rId38"/>
    <p:sldId id="1000" r:id="rId39"/>
    <p:sldId id="1001" r:id="rId40"/>
    <p:sldId id="1002" r:id="rId41"/>
    <p:sldId id="1003" r:id="rId42"/>
    <p:sldId id="1004" r:id="rId43"/>
    <p:sldId id="1005" r:id="rId44"/>
    <p:sldId id="1027" r:id="rId45"/>
    <p:sldId id="1021" r:id="rId46"/>
    <p:sldId id="1028" r:id="rId47"/>
    <p:sldId id="1025" r:id="rId48"/>
    <p:sldId id="1030" r:id="rId49"/>
    <p:sldId id="1048" r:id="rId50"/>
    <p:sldId id="1006" r:id="rId51"/>
    <p:sldId id="1007" r:id="rId52"/>
    <p:sldId id="1008" r:id="rId53"/>
    <p:sldId id="1009" r:id="rId54"/>
    <p:sldId id="1010" r:id="rId55"/>
    <p:sldId id="1032" r:id="rId56"/>
    <p:sldId id="1033" r:id="rId57"/>
    <p:sldId id="1035" r:id="rId58"/>
    <p:sldId id="1043" r:id="rId59"/>
    <p:sldId id="1049" r:id="rId60"/>
    <p:sldId id="1055" r:id="rId61"/>
    <p:sldId id="1011" r:id="rId62"/>
    <p:sldId id="1012" r:id="rId63"/>
    <p:sldId id="1013" r:id="rId64"/>
    <p:sldId id="1014" r:id="rId65"/>
    <p:sldId id="1015" r:id="rId66"/>
    <p:sldId id="1016" r:id="rId67"/>
    <p:sldId id="1017" r:id="rId68"/>
    <p:sldId id="455" r:id="rId69"/>
  </p:sldIdLst>
  <p:sldSz cx="9144000" cy="6858000" type="screen4x3"/>
  <p:notesSz cx="9874250" cy="672465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99"/>
    <a:srgbClr val="FFFFFF"/>
    <a:srgbClr val="FFFF99"/>
    <a:srgbClr val="2F618F"/>
    <a:srgbClr val="81AD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58" autoAdjust="0"/>
    <p:restoredTop sz="86935" autoAdjust="0"/>
  </p:normalViewPr>
  <p:slideViewPr>
    <p:cSldViewPr>
      <p:cViewPr varScale="1">
        <p:scale>
          <a:sx n="71" d="100"/>
          <a:sy n="71" d="100"/>
        </p:scale>
        <p:origin x="1675" y="53"/>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047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9.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744589-360B-4B3F-8CA2-362DA03A842F}"/>
              </a:ext>
            </a:extLst>
          </p:cNvPr>
          <p:cNvSpPr>
            <a:spLocks noGrp="1"/>
          </p:cNvSpPr>
          <p:nvPr>
            <p:ph type="hdr" sz="quarter"/>
          </p:nvPr>
        </p:nvSpPr>
        <p:spPr>
          <a:xfrm>
            <a:off x="0" y="0"/>
            <a:ext cx="4278313" cy="336550"/>
          </a:xfrm>
          <a:prstGeom prst="rect">
            <a:avLst/>
          </a:prstGeom>
        </p:spPr>
        <p:txBody>
          <a:bodyPr vert="horz" lIns="91440" tIns="45720" rIns="91440" bIns="45720" rtlCol="0"/>
          <a:lstStyle>
            <a:lvl1pPr algn="l">
              <a:defRPr sz="1200">
                <a:latin typeface="Calibri" pitchFamily="34" charset="0"/>
                <a:ea typeface="MS PGothic" pitchFamily="34" charset="-128"/>
                <a:cs typeface="+mn-cs"/>
              </a:defRPr>
            </a:lvl1pPr>
          </a:lstStyle>
          <a:p>
            <a:pPr>
              <a:defRPr/>
            </a:pPr>
            <a:endParaRPr lang="en-US"/>
          </a:p>
        </p:txBody>
      </p:sp>
      <p:sp>
        <p:nvSpPr>
          <p:cNvPr id="3" name="Date Placeholder 2">
            <a:extLst>
              <a:ext uri="{FF2B5EF4-FFF2-40B4-BE49-F238E27FC236}">
                <a16:creationId xmlns:a16="http://schemas.microsoft.com/office/drawing/2014/main" id="{698DE5EF-6F04-48EB-A1E8-C127CB814479}"/>
              </a:ext>
            </a:extLst>
          </p:cNvPr>
          <p:cNvSpPr>
            <a:spLocks noGrp="1"/>
          </p:cNvSpPr>
          <p:nvPr>
            <p:ph type="dt" sz="quarter" idx="1"/>
          </p:nvPr>
        </p:nvSpPr>
        <p:spPr>
          <a:xfrm>
            <a:off x="5592763" y="0"/>
            <a:ext cx="4279900" cy="33655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ea typeface="MS PGothic" charset="0"/>
                <a:cs typeface="MS PGothic" charset="0"/>
              </a:defRPr>
            </a:lvl1pPr>
          </a:lstStyle>
          <a:p>
            <a:pPr>
              <a:defRPr/>
            </a:pPr>
            <a:fld id="{BF422C33-79E1-4CF3-B476-21DBF88730C6}" type="datetimeFigureOut">
              <a:rPr lang="en-US"/>
              <a:pPr>
                <a:defRPr/>
              </a:pPr>
              <a:t>10/14/2020</a:t>
            </a:fld>
            <a:endParaRPr lang="en-US"/>
          </a:p>
        </p:txBody>
      </p:sp>
      <p:sp>
        <p:nvSpPr>
          <p:cNvPr id="4" name="Footer Placeholder 3">
            <a:extLst>
              <a:ext uri="{FF2B5EF4-FFF2-40B4-BE49-F238E27FC236}">
                <a16:creationId xmlns:a16="http://schemas.microsoft.com/office/drawing/2014/main" id="{3A4834DF-8E5F-4967-BD1D-715D8D06A77D}"/>
              </a:ext>
            </a:extLst>
          </p:cNvPr>
          <p:cNvSpPr>
            <a:spLocks noGrp="1"/>
          </p:cNvSpPr>
          <p:nvPr>
            <p:ph type="ftr" sz="quarter" idx="2"/>
          </p:nvPr>
        </p:nvSpPr>
        <p:spPr>
          <a:xfrm>
            <a:off x="0" y="6386513"/>
            <a:ext cx="4278313" cy="336550"/>
          </a:xfrm>
          <a:prstGeom prst="rect">
            <a:avLst/>
          </a:prstGeom>
        </p:spPr>
        <p:txBody>
          <a:bodyPr vert="horz" lIns="91440" tIns="45720" rIns="91440" bIns="45720" rtlCol="0" anchor="b"/>
          <a:lstStyle>
            <a:lvl1pPr algn="l">
              <a:defRPr sz="1200">
                <a:latin typeface="Calibri" pitchFamily="34" charset="0"/>
                <a:ea typeface="MS PGothic" pitchFamily="34" charset="-128"/>
                <a:cs typeface="+mn-cs"/>
              </a:defRPr>
            </a:lvl1pPr>
          </a:lstStyle>
          <a:p>
            <a:pPr>
              <a:defRPr/>
            </a:pPr>
            <a:endParaRPr lang="en-US"/>
          </a:p>
        </p:txBody>
      </p:sp>
      <p:sp>
        <p:nvSpPr>
          <p:cNvPr id="5" name="Slide Number Placeholder 4">
            <a:extLst>
              <a:ext uri="{FF2B5EF4-FFF2-40B4-BE49-F238E27FC236}">
                <a16:creationId xmlns:a16="http://schemas.microsoft.com/office/drawing/2014/main" id="{BCAE1A58-4BA5-4E76-BCE7-DBD458E390C1}"/>
              </a:ext>
            </a:extLst>
          </p:cNvPr>
          <p:cNvSpPr>
            <a:spLocks noGrp="1"/>
          </p:cNvSpPr>
          <p:nvPr>
            <p:ph type="sldNum" sz="quarter" idx="3"/>
          </p:nvPr>
        </p:nvSpPr>
        <p:spPr>
          <a:xfrm>
            <a:off x="5592763" y="6386513"/>
            <a:ext cx="4279900" cy="33655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F096920E-427F-4707-9D4F-348ADB023D27}"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4581EAB-B754-4A1A-92C3-32CF711E7EBF}"/>
              </a:ext>
            </a:extLst>
          </p:cNvPr>
          <p:cNvSpPr>
            <a:spLocks noGrp="1"/>
          </p:cNvSpPr>
          <p:nvPr>
            <p:ph type="hdr" sz="quarter"/>
          </p:nvPr>
        </p:nvSpPr>
        <p:spPr>
          <a:xfrm>
            <a:off x="0" y="0"/>
            <a:ext cx="4278313" cy="336550"/>
          </a:xfrm>
          <a:prstGeom prst="rect">
            <a:avLst/>
          </a:prstGeom>
        </p:spPr>
        <p:txBody>
          <a:bodyPr vert="horz" lIns="91440" tIns="45720" rIns="91440" bIns="45720" rtlCol="0"/>
          <a:lstStyle>
            <a:lvl1pPr algn="l">
              <a:defRPr sz="1200">
                <a:latin typeface="Calibri" charset="0"/>
                <a:ea typeface="MS PGothic" charset="0"/>
                <a:cs typeface="MS PGothic" charset="0"/>
              </a:defRPr>
            </a:lvl1pPr>
          </a:lstStyle>
          <a:p>
            <a:pPr>
              <a:defRPr/>
            </a:pPr>
            <a:endParaRPr lang="en-US"/>
          </a:p>
        </p:txBody>
      </p:sp>
      <p:sp>
        <p:nvSpPr>
          <p:cNvPr id="3" name="Date Placeholder 2">
            <a:extLst>
              <a:ext uri="{FF2B5EF4-FFF2-40B4-BE49-F238E27FC236}">
                <a16:creationId xmlns:a16="http://schemas.microsoft.com/office/drawing/2014/main" id="{F7600B7E-D9F2-445E-AAA1-0B87261745A0}"/>
              </a:ext>
            </a:extLst>
          </p:cNvPr>
          <p:cNvSpPr>
            <a:spLocks noGrp="1"/>
          </p:cNvSpPr>
          <p:nvPr>
            <p:ph type="dt" idx="1"/>
          </p:nvPr>
        </p:nvSpPr>
        <p:spPr>
          <a:xfrm>
            <a:off x="5592763" y="0"/>
            <a:ext cx="4279900" cy="336550"/>
          </a:xfrm>
          <a:prstGeom prst="rect">
            <a:avLst/>
          </a:prstGeom>
        </p:spPr>
        <p:txBody>
          <a:bodyPr vert="horz" lIns="91440" tIns="45720" rIns="91440" bIns="45720" rtlCol="0"/>
          <a:lstStyle>
            <a:lvl1pPr algn="r">
              <a:defRPr sz="1200">
                <a:latin typeface="Calibri" charset="0"/>
                <a:ea typeface="MS PGothic" charset="0"/>
                <a:cs typeface="MS PGothic" charset="0"/>
              </a:defRPr>
            </a:lvl1pPr>
          </a:lstStyle>
          <a:p>
            <a:pPr>
              <a:defRPr/>
            </a:pPr>
            <a:fld id="{CC363FFB-3A2E-444A-91BE-DC94F01F997F}" type="datetimeFigureOut">
              <a:rPr lang="en-US"/>
              <a:pPr>
                <a:defRPr/>
              </a:pPr>
              <a:t>10/14/2020</a:t>
            </a:fld>
            <a:endParaRPr lang="en-US"/>
          </a:p>
        </p:txBody>
      </p:sp>
      <p:sp>
        <p:nvSpPr>
          <p:cNvPr id="4" name="Slide Image Placeholder 3">
            <a:extLst>
              <a:ext uri="{FF2B5EF4-FFF2-40B4-BE49-F238E27FC236}">
                <a16:creationId xmlns:a16="http://schemas.microsoft.com/office/drawing/2014/main" id="{6F2BF5BF-C2F8-406C-881E-ECB4B4841212}"/>
              </a:ext>
            </a:extLst>
          </p:cNvPr>
          <p:cNvSpPr>
            <a:spLocks noGrp="1" noRot="1" noChangeAspect="1"/>
          </p:cNvSpPr>
          <p:nvPr>
            <p:ph type="sldImg" idx="2"/>
          </p:nvPr>
        </p:nvSpPr>
        <p:spPr>
          <a:xfrm>
            <a:off x="3255963" y="504825"/>
            <a:ext cx="3362325" cy="25209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70B515EE-0D7C-4D74-AEF2-0ECAD39E48F7}"/>
              </a:ext>
            </a:extLst>
          </p:cNvPr>
          <p:cNvSpPr>
            <a:spLocks noGrp="1"/>
          </p:cNvSpPr>
          <p:nvPr>
            <p:ph type="body" sz="quarter" idx="3"/>
          </p:nvPr>
        </p:nvSpPr>
        <p:spPr>
          <a:xfrm>
            <a:off x="987425" y="3194050"/>
            <a:ext cx="7899400" cy="3025775"/>
          </a:xfrm>
          <a:prstGeom prst="rect">
            <a:avLst/>
          </a:prstGeom>
        </p:spPr>
        <p:txBody>
          <a:bodyPr vert="horz" lIns="91440" tIns="45720" rIns="91440" bIns="45720" rtlCol="0"/>
          <a:lstStyle/>
          <a:p>
            <a:pPr lvl="0"/>
            <a:r>
              <a:rPr lang="it-IT" noProof="0"/>
              <a:t>Click to edit Master text styles</a:t>
            </a:r>
          </a:p>
          <a:p>
            <a:pPr lvl="1"/>
            <a:r>
              <a:rPr lang="it-IT" noProof="0"/>
              <a:t>Second level</a:t>
            </a:r>
          </a:p>
          <a:p>
            <a:pPr lvl="2"/>
            <a:r>
              <a:rPr lang="it-IT" noProof="0"/>
              <a:t>Third level</a:t>
            </a:r>
          </a:p>
          <a:p>
            <a:pPr lvl="3"/>
            <a:r>
              <a:rPr lang="it-IT" noProof="0"/>
              <a:t>Fourth level</a:t>
            </a:r>
          </a:p>
          <a:p>
            <a:pPr lvl="4"/>
            <a:r>
              <a:rPr lang="it-IT" noProof="0"/>
              <a:t>Fifth level</a:t>
            </a:r>
            <a:endParaRPr lang="en-US" noProof="0"/>
          </a:p>
        </p:txBody>
      </p:sp>
      <p:sp>
        <p:nvSpPr>
          <p:cNvPr id="6" name="Footer Placeholder 5">
            <a:extLst>
              <a:ext uri="{FF2B5EF4-FFF2-40B4-BE49-F238E27FC236}">
                <a16:creationId xmlns:a16="http://schemas.microsoft.com/office/drawing/2014/main" id="{87186DD0-24FA-4137-AA2A-4C074DE9F713}"/>
              </a:ext>
            </a:extLst>
          </p:cNvPr>
          <p:cNvSpPr>
            <a:spLocks noGrp="1"/>
          </p:cNvSpPr>
          <p:nvPr>
            <p:ph type="ftr" sz="quarter" idx="4"/>
          </p:nvPr>
        </p:nvSpPr>
        <p:spPr>
          <a:xfrm>
            <a:off x="0" y="6386513"/>
            <a:ext cx="4278313" cy="336550"/>
          </a:xfrm>
          <a:prstGeom prst="rect">
            <a:avLst/>
          </a:prstGeom>
        </p:spPr>
        <p:txBody>
          <a:bodyPr vert="horz" lIns="91440" tIns="45720" rIns="91440" bIns="45720" rtlCol="0" anchor="b"/>
          <a:lstStyle>
            <a:lvl1pPr algn="l">
              <a:defRPr sz="1200">
                <a:latin typeface="Calibri" charset="0"/>
                <a:ea typeface="MS PGothic" charset="0"/>
                <a:cs typeface="MS PGothic" charset="0"/>
              </a:defRPr>
            </a:lvl1pPr>
          </a:lstStyle>
          <a:p>
            <a:pPr>
              <a:defRPr/>
            </a:pPr>
            <a:endParaRPr lang="en-US"/>
          </a:p>
        </p:txBody>
      </p:sp>
      <p:sp>
        <p:nvSpPr>
          <p:cNvPr id="7" name="Slide Number Placeholder 6">
            <a:extLst>
              <a:ext uri="{FF2B5EF4-FFF2-40B4-BE49-F238E27FC236}">
                <a16:creationId xmlns:a16="http://schemas.microsoft.com/office/drawing/2014/main" id="{6C963AC3-BF7B-4940-B3BB-E221C26043BE}"/>
              </a:ext>
            </a:extLst>
          </p:cNvPr>
          <p:cNvSpPr>
            <a:spLocks noGrp="1"/>
          </p:cNvSpPr>
          <p:nvPr>
            <p:ph type="sldNum" sz="quarter" idx="5"/>
          </p:nvPr>
        </p:nvSpPr>
        <p:spPr>
          <a:xfrm>
            <a:off x="5592763" y="6386513"/>
            <a:ext cx="4279900" cy="33655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C517488A-2FD4-4187-AAA7-AE40009BFB6A}"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r>
              <a:rPr lang="en-GB" sz="3600" dirty="0"/>
              <a:t>This session will be divided into 6 parts.</a:t>
            </a:r>
          </a:p>
          <a:p>
            <a:r>
              <a:rPr lang="en-GB" sz="3600" dirty="0"/>
              <a:t>The first part of the session will look at the definitions in Article 1 of the Budapest Convention (computer data, computer system, service provider and traffic data). </a:t>
            </a:r>
          </a:p>
          <a:p>
            <a:r>
              <a:rPr lang="en-GB" sz="3600" dirty="0"/>
              <a:t>The second part of the session will look at the offence of illegal access as provided under Article 2 of the Budapest Convention. </a:t>
            </a:r>
          </a:p>
          <a:p>
            <a:r>
              <a:rPr lang="en-GB" sz="3600" dirty="0"/>
              <a:t>The third part of the session will look at the offence of illegal interception as provided under Article 3 of the Budapest Convention.</a:t>
            </a:r>
          </a:p>
          <a:p>
            <a:r>
              <a:rPr lang="en-GB" sz="3600" dirty="0"/>
              <a:t>The fourth part of the session will look at the offence of data interference as provided under Article 4 of the Budapest Convention.</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3600" dirty="0"/>
              <a:t>The fifth part of the session will look at the offence of system interference as provided under Article 5 of the Budapest Convention.</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3600" dirty="0"/>
              <a:t>The sixth part of the session will look at the offence of misuse of devices as provided under Article 6 of the Budapest Convention.</a:t>
            </a:r>
          </a:p>
          <a:p>
            <a:endParaRPr lang="en-GB" sz="36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a:extLst>
              <a:ext uri="{FF2B5EF4-FFF2-40B4-BE49-F238E27FC236}">
                <a16:creationId xmlns:a16="http://schemas.microsoft.com/office/drawing/2014/main" id="{74DCC6FC-9199-403C-93C9-ED0D7AA24A5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8723" name="Rectangle 3">
            <a:extLst>
              <a:ext uri="{FF2B5EF4-FFF2-40B4-BE49-F238E27FC236}">
                <a16:creationId xmlns:a16="http://schemas.microsoft.com/office/drawing/2014/main" id="{A8B3F8E5-53E6-4CE4-BFEA-899294C8FE34}"/>
              </a:ext>
            </a:extLst>
          </p:cNvPr>
          <p:cNvSpPr>
            <a:spLocks noGrp="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hr-HR" altLang="en-US" dirty="0"/>
              <a:t>The crime of illegal access is committed by those who access</a:t>
            </a:r>
            <a:r>
              <a:rPr lang="hr-HR" altLang="en-US" b="1" dirty="0"/>
              <a:t> </a:t>
            </a:r>
            <a:r>
              <a:rPr lang="hr-HR" altLang="en-US" dirty="0"/>
              <a:t>the whole or any part of a computer system without right. This action must be intentional and it is described under Article 2 of the </a:t>
            </a:r>
            <a:r>
              <a:rPr lang="en-US" altLang="en-US" dirty="0"/>
              <a:t>Budapest Convention. </a:t>
            </a:r>
          </a:p>
          <a:p>
            <a:pPr eaLnBrk="1" hangingPunct="1"/>
            <a:endParaRPr lang="en-US" altLang="en-U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hr-HR" altLang="en-US" dirty="0"/>
              <a:t>It is very often referred to as </a:t>
            </a:r>
            <a:r>
              <a:rPr lang="hr-HR" altLang="en-US" i="1" dirty="0"/>
              <a:t>hacking</a:t>
            </a:r>
            <a:r>
              <a:rPr lang="hr-HR" altLang="en-US" dirty="0"/>
              <a:t> of computer systems and is one of the most common computer crimes. However, there are other phenomena, besides </a:t>
            </a:r>
            <a:r>
              <a:rPr lang="hr-HR" altLang="en-US" i="1" dirty="0"/>
              <a:t>hacking</a:t>
            </a:r>
            <a:r>
              <a:rPr lang="hr-HR" altLang="en-US" dirty="0"/>
              <a:t>, that can be classified as illegal access – in fact </a:t>
            </a:r>
            <a:r>
              <a:rPr lang="hr-HR" altLang="en-US" i="1" dirty="0"/>
              <a:t>hacking</a:t>
            </a:r>
            <a:r>
              <a:rPr lang="hr-HR" altLang="en-US" dirty="0"/>
              <a:t> is used, normally, to describe the act of unlawfully accessing a computer system, by the means of technology. But illegal access also covers any </a:t>
            </a:r>
            <a:r>
              <a:rPr lang="en-US" altLang="en-US" dirty="0"/>
              <a:t>unauthorized </a:t>
            </a:r>
            <a:r>
              <a:rPr lang="hr-HR" altLang="en-US" dirty="0"/>
              <a:t>entering in a system, regardless of the technology used or even the use or not of technology. Such case, for example, would be the unlawfully obtained password by the perpetrator. The protected interest here is the confidentiality of a computer system </a:t>
            </a:r>
            <a:r>
              <a:rPr lang="en-US" altLang="en-US" dirty="0"/>
              <a:t>or computer </a:t>
            </a:r>
            <a:r>
              <a:rPr lang="hr-HR" altLang="en-US" dirty="0"/>
              <a:t>data.</a:t>
            </a:r>
            <a:endParaRPr lang="en-US" altLang="en-US" dirty="0"/>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altLang="en-US" dirty="0"/>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altLang="en-US" dirty="0"/>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altLang="sr-Latn-R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slide shows a screenshot of a website article describing how police in Sri Lanka arrested two men for hacking into the computer system of a private Sri Lankan university. This is a standard example of illegal access.</a:t>
            </a:r>
          </a:p>
          <a:p>
            <a:endParaRPr lang="en-US" dirty="0"/>
          </a:p>
          <a:p>
            <a:endParaRPr lang="en-US" dirty="0"/>
          </a:p>
          <a:p>
            <a:r>
              <a:rPr lang="en-US" dirty="0"/>
              <a:t>Link to the website article is available here: https://www.newsfirst.lk/2020/02/05/130-million-rupee-hack-foiled-suspects-in-custody/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a:t>
            </a:fld>
            <a:endParaRPr lang="en-US" altLang="en-US"/>
          </a:p>
        </p:txBody>
      </p:sp>
    </p:spTree>
    <p:extLst>
      <p:ext uri="{BB962C8B-B14F-4D97-AF65-F5344CB8AC3E}">
        <p14:creationId xmlns:p14="http://schemas.microsoft.com/office/powerpoint/2010/main" val="11683893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slide shows a screenshot of a news article about an individual who was convicted in the United States for conspiracy to access a computer without authorization. This is a famous and controversial case of the offence of illegal access. Andrew </a:t>
            </a:r>
            <a:r>
              <a:rPr lang="en-US" dirty="0" err="1"/>
              <a:t>Auernheimer</a:t>
            </a:r>
            <a:r>
              <a:rPr lang="en-US" dirty="0"/>
              <a:t> was a member of a hacker group which exposed a flaw in AT&amp;T security that compromised the e-mail addresses of iPad users.  The data accessed by </a:t>
            </a:r>
            <a:r>
              <a:rPr lang="en-US" dirty="0" err="1"/>
              <a:t>Auernheimer</a:t>
            </a:r>
            <a:r>
              <a:rPr lang="en-US" dirty="0"/>
              <a:t> was available on a publicly accessible URL. </a:t>
            </a:r>
            <a:r>
              <a:rPr lang="en-US" dirty="0" err="1"/>
              <a:t>Auernheimer</a:t>
            </a:r>
            <a:r>
              <a:rPr lang="en-US" dirty="0"/>
              <a:t>  did not have to access any part of AT&amp;T’s private system. Though </a:t>
            </a:r>
            <a:r>
              <a:rPr lang="en-US" dirty="0" err="1"/>
              <a:t>Auernheimer</a:t>
            </a:r>
            <a:r>
              <a:rPr lang="en-US" dirty="0"/>
              <a:t> was convicted, many questioned whether he should have been convicted given that the access was limited to publicly available data.</a:t>
            </a:r>
          </a:p>
          <a:p>
            <a:endParaRPr lang="en-US" dirty="0"/>
          </a:p>
          <a:p>
            <a:r>
              <a:rPr lang="en-US" dirty="0"/>
              <a:t>The trainer can encourage a discussion on whether such an act is </a:t>
            </a:r>
            <a:r>
              <a:rPr lang="en-US" dirty="0" err="1"/>
              <a:t>criminalised</a:t>
            </a:r>
            <a:r>
              <a:rPr lang="en-US" dirty="0"/>
              <a:t> under the local law of the individuals receiving the training. </a:t>
            </a:r>
          </a:p>
          <a:p>
            <a:endParaRPr lang="en-US" dirty="0"/>
          </a:p>
          <a:p>
            <a:r>
              <a:rPr lang="en-US" dirty="0"/>
              <a:t>Link to the article is available here: https://www.wired.com/2012/11/att-hacker-found-guilty/</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a:t>
            </a:fld>
            <a:endParaRPr lang="en-US" altLang="en-US"/>
          </a:p>
        </p:txBody>
      </p:sp>
    </p:spTree>
    <p:extLst>
      <p:ext uri="{BB962C8B-B14F-4D97-AF65-F5344CB8AC3E}">
        <p14:creationId xmlns:p14="http://schemas.microsoft.com/office/powerpoint/2010/main" val="41549483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this slide shows the text of Article 2 of the Budapest Convention with one element (“access”)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The fundamental element and required conduct under Article 2 is the term “access”. The term refers to the act of entering the whole or any part of a computer system.  Article 2 is technology neutral and does not specify the means by which access is to be conducted. </a:t>
            </a:r>
            <a:r>
              <a:rPr lang="en-US" altLang="sr-Latn-RS" dirty="0"/>
              <a:t> The slide explains what constitutes, and what does not constitute access. </a:t>
            </a:r>
            <a:endParaRPr lang="en-GB" altLang="sr-Latn-R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14</a:t>
            </a:fld>
            <a:endParaRPr lang="en-US"/>
          </a:p>
        </p:txBody>
      </p:sp>
    </p:spTree>
    <p:extLst>
      <p:ext uri="{BB962C8B-B14F-4D97-AF65-F5344CB8AC3E}">
        <p14:creationId xmlns:p14="http://schemas.microsoft.com/office/powerpoint/2010/main" val="24576854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this slide shows the text of Article 2 of the Budapest Convention with one element (“whole or any part of a computer system”)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en-GB" altLang="sr-Latn-RS" dirty="0"/>
              <a:t>It explains through examples what the term “part of computer system” means for the purposes of Article 2. </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15</a:t>
            </a:fld>
            <a:endParaRPr lang="en-US"/>
          </a:p>
        </p:txBody>
      </p:sp>
    </p:spTree>
    <p:extLst>
      <p:ext uri="{BB962C8B-B14F-4D97-AF65-F5344CB8AC3E}">
        <p14:creationId xmlns:p14="http://schemas.microsoft.com/office/powerpoint/2010/main" val="17646258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this slide shows the text of Article 2 of the Budapest Convention with one element (“without right”)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en-US" altLang="en-US" dirty="0"/>
              <a:t>Many of the offences in the Convention are required to be committed “without right”, or without </a:t>
            </a:r>
            <a:r>
              <a:rPr lang="en-US" altLang="en-US" dirty="0" err="1"/>
              <a:t>authorisation</a:t>
            </a:r>
            <a:r>
              <a:rPr lang="en-US" altLang="en-US" dirty="0"/>
              <a:t> from the relevant person or entity. The authority may be legislative, administrative, judicial, contractual or consensual in any given case. </a:t>
            </a:r>
            <a:r>
              <a:rPr lang="en-US" altLang="en-US" dirty="0" err="1"/>
              <a:t>Authorised</a:t>
            </a:r>
            <a:r>
              <a:rPr lang="en-US" altLang="en-US" dirty="0"/>
              <a:t> conduct is not criminalized; nor is the access of a computer system that permits free and open access by the public. </a:t>
            </a:r>
            <a:r>
              <a:rPr lang="en-US" altLang="sr-Latn-RS" dirty="0"/>
              <a:t>The trainer may wish to link this to the definition of “</a:t>
            </a:r>
            <a:r>
              <a:rPr lang="en-US" altLang="sr-Latn-RS" dirty="0" err="1"/>
              <a:t>unauthorised</a:t>
            </a:r>
            <a:r>
              <a:rPr lang="en-US" altLang="sr-Latn-RS" dirty="0"/>
              <a:t> access” discussed previously to explain how the fact of </a:t>
            </a:r>
            <a:r>
              <a:rPr lang="en-US" altLang="sr-Latn-RS" dirty="0" err="1"/>
              <a:t>authorisation</a:t>
            </a:r>
            <a:r>
              <a:rPr lang="en-US" altLang="sr-Latn-RS" dirty="0"/>
              <a:t> may be determined</a:t>
            </a:r>
          </a:p>
          <a:p>
            <a:pPr eaLnBrk="1" hangingPunct="1"/>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16</a:t>
            </a:fld>
            <a:endParaRPr lang="en-US"/>
          </a:p>
        </p:txBody>
      </p:sp>
    </p:spTree>
    <p:extLst>
      <p:ext uri="{BB962C8B-B14F-4D97-AF65-F5344CB8AC3E}">
        <p14:creationId xmlns:p14="http://schemas.microsoft.com/office/powerpoint/2010/main" val="2243410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slide highlights how the concept of ”without right” is not defined in the Budapest Convention.</a:t>
            </a:r>
          </a:p>
          <a:p>
            <a:endParaRPr lang="en-US" dirty="0"/>
          </a:p>
          <a:p>
            <a:r>
              <a:rPr lang="en-US" dirty="0"/>
              <a:t>It also shows the example of different countries which have adopted a definition in their international best practice</a:t>
            </a:r>
          </a:p>
          <a:p>
            <a:endParaRPr lang="en-US" dirty="0"/>
          </a:p>
          <a:p>
            <a:r>
              <a:rPr lang="en-US" dirty="0"/>
              <a:t>The trainer can say the definition adopted by these countries have two elements, which will be elaborated in the subsequent slides. </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trainer can </a:t>
            </a:r>
            <a:r>
              <a:rPr lang="en-US" dirty="0" err="1"/>
              <a:t>emphasise</a:t>
            </a:r>
            <a:r>
              <a:rPr lang="en-US" dirty="0"/>
              <a:t> that the definition of “</a:t>
            </a:r>
            <a:r>
              <a:rPr lang="en-US" dirty="0" err="1"/>
              <a:t>unauthorised</a:t>
            </a:r>
            <a:r>
              <a:rPr lang="en-US" dirty="0"/>
              <a:t>” can be different in relation to certain offences such as illegal access, data interference and system interference. That is why many countries have different definitions for “</a:t>
            </a:r>
            <a:r>
              <a:rPr lang="en-US" dirty="0" err="1"/>
              <a:t>unauthorised</a:t>
            </a:r>
            <a:r>
              <a:rPr lang="en-US" dirty="0"/>
              <a:t> modification” and “</a:t>
            </a:r>
            <a:r>
              <a:rPr lang="en-US" dirty="0" err="1"/>
              <a:t>unauthorised</a:t>
            </a:r>
            <a:r>
              <a:rPr lang="en-US" dirty="0"/>
              <a:t> act” for instance. </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17</a:t>
            </a:fld>
            <a:endParaRPr lang="en-US"/>
          </a:p>
        </p:txBody>
      </p:sp>
    </p:spTree>
    <p:extLst>
      <p:ext uri="{BB962C8B-B14F-4D97-AF65-F5344CB8AC3E}">
        <p14:creationId xmlns:p14="http://schemas.microsoft.com/office/powerpoint/2010/main" val="7315569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this slide shows the definition of “</a:t>
            </a:r>
            <a:r>
              <a:rPr lang="en-US" dirty="0" err="1"/>
              <a:t>unauthorised</a:t>
            </a:r>
            <a:r>
              <a:rPr lang="en-US" dirty="0"/>
              <a:t> access” in the UK Computer Misuse Act. This definition has two elements. The first element, which is highlighted, is “not himself entitled to control access of the kind in question”</a:t>
            </a:r>
          </a:p>
          <a:p>
            <a:endParaRPr lang="en-US" dirty="0"/>
          </a:p>
          <a:p>
            <a:r>
              <a:rPr lang="en-US" dirty="0"/>
              <a:t>The right side of the side provides an explanation of this element.</a:t>
            </a:r>
            <a:endParaRPr lang="en-PK"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18</a:t>
            </a:fld>
            <a:endParaRPr lang="en-US" altLang="en-US"/>
          </a:p>
        </p:txBody>
      </p:sp>
    </p:spTree>
    <p:extLst>
      <p:ext uri="{BB962C8B-B14F-4D97-AF65-F5344CB8AC3E}">
        <p14:creationId xmlns:p14="http://schemas.microsoft.com/office/powerpoint/2010/main" val="8617597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this slide shows the definition of “</a:t>
            </a:r>
            <a:r>
              <a:rPr lang="en-US" dirty="0" err="1"/>
              <a:t>unauthorised</a:t>
            </a:r>
            <a:r>
              <a:rPr lang="en-US" dirty="0"/>
              <a:t> access” in the UK Computer Misuse Act. This definition has two elements. The second element, which is highlighted, is “does not have consent to access to access by him of the kind in question… from any person who is so entitled”</a:t>
            </a:r>
          </a:p>
          <a:p>
            <a:endParaRPr lang="en-US" dirty="0"/>
          </a:p>
          <a:p>
            <a:r>
              <a:rPr lang="en-US" dirty="0"/>
              <a:t>The right side of the side provides an explanation of this element.</a:t>
            </a:r>
            <a:endParaRPr lang="en-PK"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19</a:t>
            </a:fld>
            <a:endParaRPr lang="en-US" altLang="en-US"/>
          </a:p>
        </p:txBody>
      </p:sp>
    </p:spTree>
    <p:extLst>
      <p:ext uri="{BB962C8B-B14F-4D97-AF65-F5344CB8AC3E}">
        <p14:creationId xmlns:p14="http://schemas.microsoft.com/office/powerpoint/2010/main" val="12251954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this slide shows the text of Article 2 of the Budapest Convention with one element (“infringing security measures”)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en-GB" altLang="sr-Latn-RS" dirty="0"/>
              <a:t>Parties may narrow the scope of Article 2, which provides for the general criminalisation of illegal access, with certain qualifying elements. For instance, parties may require that the conduct of illegal access be done by infringing security measures (e.g. passwords or other access codes), or otherwise with dishonest intent or to obtain computer data from the computer system being accessed or any other computer system. This slide lists all the qualifying elements that Parties may wish to adopt in their domestic legislation.</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20</a:t>
            </a:fld>
            <a:endParaRPr lang="en-US"/>
          </a:p>
        </p:txBody>
      </p:sp>
    </p:spTree>
    <p:extLst>
      <p:ext uri="{BB962C8B-B14F-4D97-AF65-F5344CB8AC3E}">
        <p14:creationId xmlns:p14="http://schemas.microsoft.com/office/powerpoint/2010/main" val="36842457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sz="3600" dirty="0"/>
              <a:t>The aim of the session is to provide the participants with a comprehensive understanding of the definitions and offences against the confidentiality, availability and integrity of computer systems and computer data, as provided under the Budapest Convention.</a:t>
            </a:r>
          </a:p>
          <a:p>
            <a:endParaRPr lang="en-GB" sz="3600" dirty="0"/>
          </a:p>
        </p:txBody>
      </p:sp>
    </p:spTree>
    <p:extLst>
      <p:ext uri="{BB962C8B-B14F-4D97-AF65-F5344CB8AC3E}">
        <p14:creationId xmlns:p14="http://schemas.microsoft.com/office/powerpoint/2010/main" val="21578388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dirty="0"/>
              <a:t>The next set of slides will explore the offence of illegal interception, which is mandated under Article 3 of the Budapest Convention. </a:t>
            </a:r>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21</a:t>
            </a:fld>
            <a:endParaRPr lang="en-US" altLang="en-US"/>
          </a:p>
        </p:txBody>
      </p:sp>
    </p:spTree>
    <p:extLst>
      <p:ext uri="{BB962C8B-B14F-4D97-AF65-F5344CB8AC3E}">
        <p14:creationId xmlns:p14="http://schemas.microsoft.com/office/powerpoint/2010/main" val="39171724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t>Illegal interception, described under Article 3 of the Convention of Budapest, is also an intentional infringement. It is committed by those that, without right, intercept, by technical means, non-public transmissions of computer</a:t>
            </a:r>
            <a:r>
              <a:rPr lang="en-GB" altLang="en-US" b="1" dirty="0"/>
              <a:t> </a:t>
            </a:r>
            <a:r>
              <a:rPr lang="en-GB" altLang="en-US" dirty="0"/>
              <a:t>data, to, from or within a computer system, by technical means.</a:t>
            </a:r>
          </a:p>
          <a:p>
            <a:pPr eaLnBrk="1" hangingPunct="1"/>
            <a:endParaRPr lang="en-GB" altLang="sr-Latn-RS" dirty="0"/>
          </a:p>
          <a:p>
            <a:r>
              <a:rPr lang="en-GB" altLang="en-US" dirty="0"/>
              <a:t>This provision protects the integrity of non-public transmissions of computer data, criminalising their unauthorised interception.</a:t>
            </a:r>
          </a:p>
          <a:p>
            <a:r>
              <a:rPr lang="en-GB" altLang="en-US" dirty="0"/>
              <a:t> </a:t>
            </a:r>
          </a:p>
          <a:p>
            <a:r>
              <a:rPr lang="en-GB" altLang="en-US" dirty="0"/>
              <a:t>Data transmissions to a computer system, or from that system, or within the same system, are most relevant realities in nowadays life on the networks.</a:t>
            </a:r>
          </a:p>
          <a:p>
            <a:r>
              <a:rPr lang="en-GB" altLang="en-US" dirty="0"/>
              <a:t> </a:t>
            </a:r>
          </a:p>
          <a:p>
            <a:r>
              <a:rPr lang="en-GB" altLang="en-US" dirty="0"/>
              <a:t>Technically, it can be very easy to intercept communications if the network and the communication are not properly protected. An interception of communications can reveal, for example, which websites someone visited, or the email messages he or she sent or received.</a:t>
            </a:r>
          </a:p>
          <a:p>
            <a:r>
              <a:rPr lang="en-GB" altLang="en-US" dirty="0"/>
              <a:t> </a:t>
            </a:r>
          </a:p>
          <a:p>
            <a:r>
              <a:rPr lang="en-GB" altLang="en-US" dirty="0"/>
              <a:t>The crime of illegal interception aims, therefore, to enface the vulnerability of the communications technology, protecting the secrecy of non-public communications. </a:t>
            </a:r>
            <a:endParaRPr lang="en-GB" altLang="sr-Latn-RS" dirty="0"/>
          </a:p>
          <a:p>
            <a:endParaRPr lang="en-US" dirty="0"/>
          </a:p>
          <a:p>
            <a:r>
              <a:rPr lang="en-US" dirty="0"/>
              <a:t>The trainer should distinguish between the offence of “access” and “interception” on a conceptual basis. The offence of access relates to the accessing of a computer or computer data when it is static – while the offence of interception relates to the interception of transmissions of computer data (i.e. data as it is in motion). The transmission could be to, from or within a computer system.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22</a:t>
            </a:fld>
            <a:endParaRPr lang="en-US"/>
          </a:p>
        </p:txBody>
      </p:sp>
    </p:spTree>
    <p:extLst>
      <p:ext uri="{BB962C8B-B14F-4D97-AF65-F5344CB8AC3E}">
        <p14:creationId xmlns:p14="http://schemas.microsoft.com/office/powerpoint/2010/main" val="25447344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slide shows a screenshot of a Europol press release issued in 2015. The press release describes the arrest of a 49 individuals belonging to a criminal group operating from several countries across Europe. The third paragraph of the press release describes the modus operandi of the criminal group – which can be used by the trainer to demonstrate one example of the offence of illegal interception. In particular, the trainer can emphasize that the offenders were monitoring communications from corporate email accounts to detect payment requests being made between different corporations. </a:t>
            </a:r>
            <a:endParaRPr lang="en-US" b="0" i="0" dirty="0">
              <a:solidFill>
                <a:srgbClr val="171E24"/>
              </a:solidFill>
              <a:effectLst/>
              <a:latin typeface="Georgia" panose="02040502050405020303" pitchFamily="18" charset="0"/>
            </a:endParaRPr>
          </a:p>
          <a:p>
            <a:endParaRPr lang="en-US" b="0" i="0" dirty="0">
              <a:solidFill>
                <a:srgbClr val="171E24"/>
              </a:solidFill>
              <a:effectLst/>
              <a:latin typeface="Georgia" panose="02040502050405020303" pitchFamily="18" charset="0"/>
            </a:endParaRPr>
          </a:p>
          <a:p>
            <a:r>
              <a:rPr lang="en-US" b="0" i="0" dirty="0">
                <a:solidFill>
                  <a:srgbClr val="171E24"/>
                </a:solidFill>
                <a:effectLst/>
                <a:latin typeface="Georgia" panose="02040502050405020303" pitchFamily="18" charset="0"/>
              </a:rPr>
              <a:t>Link to press release: https://www.europol.europa.eu/newsroom/news/international-operation-dismantles-criminal-group-of-cyber-fraudsters</a:t>
            </a:r>
          </a:p>
          <a:p>
            <a:endParaRPr lang="en-US" dirty="0"/>
          </a:p>
          <a:p>
            <a:endParaRPr lang="en-US" dirty="0"/>
          </a:p>
          <a:p>
            <a:endParaRPr lang="en-US" dirty="0"/>
          </a:p>
          <a:p>
            <a:endParaRPr lang="en-PK"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23</a:t>
            </a:fld>
            <a:endParaRPr lang="en-US" altLang="en-US"/>
          </a:p>
        </p:txBody>
      </p:sp>
    </p:spTree>
    <p:extLst>
      <p:ext uri="{BB962C8B-B14F-4D97-AF65-F5344CB8AC3E}">
        <p14:creationId xmlns:p14="http://schemas.microsoft.com/office/powerpoint/2010/main" val="5538003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slide shows a screenshot of a U.S. Department of Justice press release explaining how an individual was sentenced for illegal wiretapping (interception) of email communications. According to the press release, the man “</a:t>
            </a:r>
            <a:r>
              <a:rPr lang="en-US" b="0" i="0" dirty="0">
                <a:solidFill>
                  <a:srgbClr val="171E24"/>
                </a:solidFill>
                <a:effectLst/>
                <a:latin typeface="Georgia" panose="02040502050405020303" pitchFamily="18" charset="0"/>
              </a:rPr>
              <a:t>used his system administrator privileges to secretly configure EMF’s email account settings to auto-forward all of its email communications to two external email accounts he had registered. The intercepted emails included personal correspondence, private financial and legal information, and business dealings between EMF and its clients.” </a:t>
            </a:r>
          </a:p>
          <a:p>
            <a:endParaRPr lang="en-US" b="0" i="0" dirty="0">
              <a:solidFill>
                <a:srgbClr val="171E24"/>
              </a:solidFill>
              <a:effectLst/>
              <a:latin typeface="Georgia" panose="02040502050405020303" pitchFamily="18" charset="0"/>
            </a:endParaRPr>
          </a:p>
          <a:p>
            <a:r>
              <a:rPr lang="en-US" b="0" i="0" dirty="0">
                <a:solidFill>
                  <a:srgbClr val="171E24"/>
                </a:solidFill>
                <a:effectLst/>
                <a:latin typeface="Georgia" panose="02040502050405020303" pitchFamily="18" charset="0"/>
              </a:rPr>
              <a:t>Link to press release: https://www.justice.gov/usao-sdin/pr/it-system-administrator-sentenced-theft-proprietary-information-and-illegal-wiretapping</a:t>
            </a:r>
          </a:p>
          <a:p>
            <a:endParaRPr lang="en-US" dirty="0"/>
          </a:p>
          <a:p>
            <a:endParaRPr lang="en-US" dirty="0"/>
          </a:p>
          <a:p>
            <a:endParaRPr lang="en-US" dirty="0"/>
          </a:p>
          <a:p>
            <a:endParaRPr lang="en-PK"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24</a:t>
            </a:fld>
            <a:endParaRPr lang="en-US" altLang="en-US"/>
          </a:p>
        </p:txBody>
      </p:sp>
    </p:spTree>
    <p:extLst>
      <p:ext uri="{BB962C8B-B14F-4D97-AF65-F5344CB8AC3E}">
        <p14:creationId xmlns:p14="http://schemas.microsoft.com/office/powerpoint/2010/main" val="9148501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this slide shows the text of Article 3 of the Budapest Convention with one element (“interception”)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The fundamental element and required conduct under Article 2 is the term “intercept”. </a:t>
            </a:r>
            <a:r>
              <a:rPr lang="en-US" altLang="fr-FR" dirty="0"/>
              <a:t>Interception refers to listening to, monitoring or surveillance of communications. Interception affects the privacy of data communications; and Article 3 of the Convention aims to protect against interception of non-public transmissions of data.</a:t>
            </a:r>
            <a:endParaRPr lang="en-GB"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sr-Latn-RS"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25</a:t>
            </a:fld>
            <a:endParaRPr lang="en-US"/>
          </a:p>
        </p:txBody>
      </p:sp>
    </p:spTree>
    <p:extLst>
      <p:ext uri="{BB962C8B-B14F-4D97-AF65-F5344CB8AC3E}">
        <p14:creationId xmlns:p14="http://schemas.microsoft.com/office/powerpoint/2010/main" val="5948082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this slide shows the text of Article 3 of the Budapest Convention with one element (“without right”)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en-US" altLang="en-US" dirty="0"/>
              <a:t>Many of the offences in the Convention are required to be committed “without right”, or without </a:t>
            </a:r>
            <a:r>
              <a:rPr lang="en-US" altLang="en-US" dirty="0" err="1"/>
              <a:t>authorisation</a:t>
            </a:r>
            <a:r>
              <a:rPr lang="en-US" altLang="en-US" dirty="0"/>
              <a:t> from the relevant person or entity. The authority may be legislative, administrative, judicial, contractual or consensual in any given case. In case of interception, it is possible that the conduct is being done with </a:t>
            </a:r>
            <a:r>
              <a:rPr lang="en-US" altLang="en-US" dirty="0" err="1"/>
              <a:t>authorisation</a:t>
            </a:r>
            <a:r>
              <a:rPr lang="en-US" altLang="en-US" dirty="0"/>
              <a:t>; possibly by law enforcement officials or persons authorized to conduct testing or protection activities. Thus legitimate interception done “with right” does not fall within the scope of Article 3.</a:t>
            </a:r>
            <a:endParaRPr lang="en-US" altLang="sr-Latn-R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26</a:t>
            </a:fld>
            <a:endParaRPr lang="en-US"/>
          </a:p>
        </p:txBody>
      </p:sp>
    </p:spTree>
    <p:extLst>
      <p:ext uri="{BB962C8B-B14F-4D97-AF65-F5344CB8AC3E}">
        <p14:creationId xmlns:p14="http://schemas.microsoft.com/office/powerpoint/2010/main" val="13699301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this slide shows the text of Article 3 of the Budapest Convention with one element (“made by technical means”)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en-GB" altLang="sr-Latn-RS" dirty="0"/>
              <a:t>Article 3 does not envisage criminalisation of non-technical interception of transmissions, and applies either when a person accesses and uses a computer system to intercept a transmission, uses an electronic eavesdropping or tapping device or any other technical means. This slide lists some examples of forms of interception that would be covered by “technical means”.</a:t>
            </a:r>
            <a:endParaRPr lang="en-US" altLang="sr-Latn-RS"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27</a:t>
            </a:fld>
            <a:endParaRPr lang="en-US"/>
          </a:p>
        </p:txBody>
      </p:sp>
    </p:spTree>
    <p:extLst>
      <p:ext uri="{BB962C8B-B14F-4D97-AF65-F5344CB8AC3E}">
        <p14:creationId xmlns:p14="http://schemas.microsoft.com/office/powerpoint/2010/main" val="39797597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this slide shows the text of Article 3 of the Budapest Convention with one element (“non-public transmissions”)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Interception of public transmissions is not an offence under Article 3, which specifies that the scope of the article relates only to transmissions that are non-public. It is important to distinguish between non-public transmissions and non-public data as Article 3 does not take into consideration the nature of the data; but rather the transmission. Hence, interception of confidential information communicated through a publicly accessible transmission of data would not constitute an offence; while the interception of publicly available information communicated through a non-public transmission of data would constitute an offence under Article 3.</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28</a:t>
            </a:fld>
            <a:endParaRPr lang="en-US"/>
          </a:p>
        </p:txBody>
      </p:sp>
    </p:spTree>
    <p:extLst>
      <p:ext uri="{BB962C8B-B14F-4D97-AF65-F5344CB8AC3E}">
        <p14:creationId xmlns:p14="http://schemas.microsoft.com/office/powerpoint/2010/main" val="28517117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this slide shows the text of Article 3 of the Budapest Convention with one element (“to, from or within a computer system”)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The interception of transmissions to, from or within a computer system are criminalised. This slide provides examples that explain the scope of Article 3 in this respect, and the difference between these three elements.</a:t>
            </a:r>
          </a:p>
          <a:p>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29</a:t>
            </a:fld>
            <a:endParaRPr lang="en-US"/>
          </a:p>
        </p:txBody>
      </p:sp>
    </p:spTree>
    <p:extLst>
      <p:ext uri="{BB962C8B-B14F-4D97-AF65-F5344CB8AC3E}">
        <p14:creationId xmlns:p14="http://schemas.microsoft.com/office/powerpoint/2010/main" val="27703017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this slide shows the text of Article 3 of the Budapest Convention with one element (“electromagnetic emissions”)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en-GB" altLang="sr-Latn-RS" dirty="0"/>
              <a:t>Other than interception of computer data, Budapest Convention also criminalizes interception of transmissions of electromagnetic emissions, which do not fall under the Budapest Convention definition of “computer data” under Article 1. Computer systems often emit electromagnetic which contain data. The interception of electromagnetic emissions has been criminalised as it is possible to reconstruct computer data from electromagnetic emissions; and thus leaving this element </a:t>
            </a:r>
            <a:r>
              <a:rPr lang="en-GB" altLang="sr-Latn-RS" dirty="0" err="1"/>
              <a:t>uncriminalised</a:t>
            </a:r>
            <a:r>
              <a:rPr lang="en-GB" altLang="sr-Latn-RS" dirty="0"/>
              <a:t> would leave a lacuna in the law.</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30</a:t>
            </a:fld>
            <a:endParaRPr lang="en-US"/>
          </a:p>
        </p:txBody>
      </p:sp>
    </p:spTree>
    <p:extLst>
      <p:ext uri="{BB962C8B-B14F-4D97-AF65-F5344CB8AC3E}">
        <p14:creationId xmlns:p14="http://schemas.microsoft.com/office/powerpoint/2010/main" val="33537944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sz="3600" dirty="0"/>
              <a:t>This slide outlines the objectives of this session. It underscores what participants should expect to learn from the slides. The participants can be informed that this slide will be revisited at the end of the session to assess whether the objectives were met. </a:t>
            </a:r>
          </a:p>
          <a:p>
            <a:endParaRPr lang="en-GB" sz="3600" dirty="0"/>
          </a:p>
        </p:txBody>
      </p:sp>
    </p:spTree>
    <p:extLst>
      <p:ext uri="{BB962C8B-B14F-4D97-AF65-F5344CB8AC3E}">
        <p14:creationId xmlns:p14="http://schemas.microsoft.com/office/powerpoint/2010/main" val="34239890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a:t>
            </a:r>
            <a:r>
              <a:rPr lang="en-US" b="0" dirty="0"/>
              <a:t>s slide shows the text of Article 3 of the Budapest Convention with one element (“</a:t>
            </a:r>
            <a:r>
              <a:rPr lang="en-US" sz="1200" b="0" dirty="0">
                <a:solidFill>
                  <a:srgbClr val="FF0000"/>
                </a:solidFill>
                <a:latin typeface="+mj-lt"/>
              </a:rPr>
              <a:t>dishonest intent, or in relation to a computer system that is connected to another computer system.</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en-GB" altLang="sr-Latn-RS" dirty="0"/>
              <a:t>Article 3 provides for general criminalisation of intentional interception without right, made by technical means, of non-public transmissions of computer data. Parties may limit the scope of Article 3 by requiring certain qualifying elements to be met. The qualifying elements that parties may adopt are listed here.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31</a:t>
            </a:fld>
            <a:endParaRPr lang="en-US"/>
          </a:p>
        </p:txBody>
      </p:sp>
    </p:spTree>
    <p:extLst>
      <p:ext uri="{BB962C8B-B14F-4D97-AF65-F5344CB8AC3E}">
        <p14:creationId xmlns:p14="http://schemas.microsoft.com/office/powerpoint/2010/main" val="7592777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dirty="0"/>
              <a:t>The next set of slides will explore the offence of data interference, which is mandated under Article 4 of the Budapest Convention. </a:t>
            </a:r>
          </a:p>
          <a:p>
            <a:endParaRPr lang="en-GB" dirty="0"/>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32</a:t>
            </a:fld>
            <a:endParaRPr lang="en-US" altLang="en-US"/>
          </a:p>
        </p:txBody>
      </p:sp>
    </p:spTree>
    <p:extLst>
      <p:ext uri="{BB962C8B-B14F-4D97-AF65-F5344CB8AC3E}">
        <p14:creationId xmlns:p14="http://schemas.microsoft.com/office/powerpoint/2010/main" val="17641746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The conduct of i</a:t>
            </a:r>
            <a:r>
              <a:rPr lang="hr-HR" altLang="en-US" dirty="0"/>
              <a:t>ntentionally and without right, damaging, deletion, deterioration, alteration or suppression of computer</a:t>
            </a:r>
            <a:r>
              <a:rPr lang="hr-HR" altLang="en-US" b="1" dirty="0"/>
              <a:t> </a:t>
            </a:r>
            <a:r>
              <a:rPr lang="hr-HR" altLang="en-US" dirty="0"/>
              <a:t>data</a:t>
            </a:r>
            <a:r>
              <a:rPr lang="en-US" altLang="en-US" dirty="0"/>
              <a:t> will constitute the offence of data interference as provided </a:t>
            </a:r>
            <a:r>
              <a:rPr lang="hr-HR" altLang="en-US" dirty="0"/>
              <a:t>under Article 4 of the Budapest</a:t>
            </a:r>
            <a:r>
              <a:rPr lang="en-US" altLang="en-US" dirty="0"/>
              <a:t> </a:t>
            </a:r>
            <a:r>
              <a:rPr lang="hr-HR" altLang="en-US" dirty="0"/>
              <a:t>Convention.</a:t>
            </a:r>
          </a:p>
          <a:p>
            <a:pPr eaLnBrk="1" hangingPunct="1"/>
            <a:endParaRPr lang="en-GB" altLang="sr-Latn-RS" dirty="0"/>
          </a:p>
          <a:p>
            <a:r>
              <a:rPr lang="hr-HR" altLang="en-US" dirty="0"/>
              <a:t>Data interference protects the integrity of data against unauthorised interference. The owner of the data has the right to keep them as they are, as the owner of a good, in the real life, has the right to keep his property safe from interference from others. In some jurisdictions, regular and classic damage also covers data interference; in others, there is a need to describe separately the damage on computer data, or data interference. </a:t>
            </a:r>
          </a:p>
          <a:p>
            <a:r>
              <a:rPr lang="hr-HR" altLang="en-US" dirty="0"/>
              <a:t> </a:t>
            </a:r>
          </a:p>
          <a:p>
            <a:r>
              <a:rPr lang="hr-HR" altLang="en-US" dirty="0"/>
              <a:t>This crime enfaces the great increase of relevant data (computer data) to the modern life. Computer data are very vulnerable and can very easily be destroyed or manipulated. This criminal rule protects its integrity and its availability.</a:t>
            </a:r>
          </a:p>
          <a:p>
            <a:r>
              <a:rPr lang="hr-HR" altLang="en-US" dirty="0"/>
              <a:t> </a:t>
            </a:r>
          </a:p>
          <a:p>
            <a:r>
              <a:rPr lang="hr-HR" altLang="en-US" dirty="0"/>
              <a:t>One of the most frequent cases of data interference is the result of the action of viruses – that without right install themselves on the computer of the victim and, for example, delete data. </a:t>
            </a:r>
            <a:endParaRPr lang="en-GB" altLang="sr-Latn-R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33</a:t>
            </a:fld>
            <a:endParaRPr lang="en-US"/>
          </a:p>
        </p:txBody>
      </p:sp>
    </p:spTree>
    <p:extLst>
      <p:ext uri="{BB962C8B-B14F-4D97-AF65-F5344CB8AC3E}">
        <p14:creationId xmlns:p14="http://schemas.microsoft.com/office/powerpoint/2010/main" val="358385537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slide shows a screenshot of a news article about a 1991 trial of a man who was charged with 47 counts of accessing Australian and U.S. computers and altering or deleting data. He was also charged with making unspecified alterations to data at a nuclear research facility in California after gaining </a:t>
            </a:r>
            <a:r>
              <a:rPr lang="en-US" dirty="0" err="1"/>
              <a:t>unauthorised</a:t>
            </a:r>
            <a:r>
              <a:rPr lang="en-US" dirty="0"/>
              <a:t> access to those computer systems. The trainer can use this as an example of data interference, though stressing that the man was also charged with gaining </a:t>
            </a:r>
            <a:r>
              <a:rPr lang="en-US" dirty="0" err="1"/>
              <a:t>unauthorised</a:t>
            </a:r>
            <a:r>
              <a:rPr lang="en-US" dirty="0"/>
              <a:t> access and causing system interference to a NASA computer, perhaps using this as an example to show how cybercriminals often commit more than one offence. </a:t>
            </a:r>
            <a:endParaRPr lang="en-US" b="0" i="0" dirty="0">
              <a:solidFill>
                <a:srgbClr val="171E24"/>
              </a:solidFill>
              <a:effectLst/>
              <a:latin typeface="Georgia" panose="02040502050405020303" pitchFamily="18" charset="0"/>
            </a:endParaRPr>
          </a:p>
          <a:p>
            <a:endParaRPr lang="en-US" b="0" i="0" dirty="0">
              <a:solidFill>
                <a:srgbClr val="171E24"/>
              </a:solidFill>
              <a:effectLst/>
              <a:latin typeface="Georgia" panose="02040502050405020303" pitchFamily="18" charset="0"/>
            </a:endParaRPr>
          </a:p>
          <a:p>
            <a:r>
              <a:rPr lang="en-US" b="0" i="0" dirty="0">
                <a:solidFill>
                  <a:srgbClr val="171E24"/>
                </a:solidFill>
                <a:effectLst/>
                <a:latin typeface="Georgia" panose="02040502050405020303" pitchFamily="18" charset="0"/>
              </a:rPr>
              <a:t>Link to news article: https://www.washingtonpost.com/archive/politics/1991/08/15/australia-to-try-computer-hacker-accused-of-damaging-nasa-network/b24d3189-7631-4648-839d-0fe6b121537b/</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34</a:t>
            </a:fld>
            <a:endParaRPr lang="en-US" altLang="en-US"/>
          </a:p>
        </p:txBody>
      </p:sp>
    </p:spTree>
    <p:extLst>
      <p:ext uri="{BB962C8B-B14F-4D97-AF65-F5344CB8AC3E}">
        <p14:creationId xmlns:p14="http://schemas.microsoft.com/office/powerpoint/2010/main" val="26088936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slide shows an image of the trojan horses. </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trainer can explain how trojan is also a form of malware which misleads users of its true intent – and how it works similarly to the deceptive trojan horse that led to the fall of Troy in the Ancient Greek story. </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A trojan is a malicious code or software that may be disguised as legitimate but that would allow cybercriminals access to a computer and cause data interference.  The use of trojans would be one example of conduct that would be </a:t>
            </a:r>
            <a:r>
              <a:rPr lang="en-US" dirty="0" err="1"/>
              <a:t>criminalised</a:t>
            </a:r>
            <a:r>
              <a:rPr lang="en-US" dirty="0"/>
              <a:t> by Article 4 of the Budapest Convention. </a:t>
            </a:r>
            <a:endParaRPr lang="en-PK"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35</a:t>
            </a:fld>
            <a:endParaRPr lang="en-US" altLang="en-US"/>
          </a:p>
        </p:txBody>
      </p:sp>
    </p:spTree>
    <p:extLst>
      <p:ext uri="{BB962C8B-B14F-4D97-AF65-F5344CB8AC3E}">
        <p14:creationId xmlns:p14="http://schemas.microsoft.com/office/powerpoint/2010/main" val="13854190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a:t>
            </a:r>
            <a:r>
              <a:rPr lang="en-US" b="0" dirty="0"/>
              <a:t>s slide shows the text of Article 4 of the Budapest Convention with one element (“</a:t>
            </a:r>
            <a:r>
              <a:rPr lang="en-US" sz="1200" b="0" dirty="0">
                <a:solidFill>
                  <a:srgbClr val="FF0000"/>
                </a:solidFill>
                <a:latin typeface="+mj-lt"/>
              </a:rPr>
              <a:t>damaging… deterioration</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Damaging and deterioration of computer data without right refers to the negative alteration of the integrity or information content of data and programs. Both terms are overlapping acts.</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36</a:t>
            </a:fld>
            <a:endParaRPr lang="en-US"/>
          </a:p>
        </p:txBody>
      </p:sp>
    </p:spTree>
    <p:extLst>
      <p:ext uri="{BB962C8B-B14F-4D97-AF65-F5344CB8AC3E}">
        <p14:creationId xmlns:p14="http://schemas.microsoft.com/office/powerpoint/2010/main" val="19006164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a:t>
            </a:r>
            <a:r>
              <a:rPr lang="en-US" b="0" dirty="0"/>
              <a:t>s slide shows the text of Article 4 of the Budapest Convention with one element (“</a:t>
            </a:r>
            <a:r>
              <a:rPr lang="en-US" sz="1200" b="0" dirty="0">
                <a:solidFill>
                  <a:srgbClr val="FF0000"/>
                </a:solidFill>
                <a:latin typeface="+mj-lt"/>
              </a:rPr>
              <a:t>deletion</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en-GB" altLang="sr-Latn-RS" dirty="0"/>
              <a:t>Deletion refers the destruction of data; and results in the deleted data being rendered unrecognisable. </a:t>
            </a:r>
          </a:p>
          <a:p>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37</a:t>
            </a:fld>
            <a:endParaRPr lang="en-US"/>
          </a:p>
        </p:txBody>
      </p:sp>
    </p:spTree>
    <p:extLst>
      <p:ext uri="{BB962C8B-B14F-4D97-AF65-F5344CB8AC3E}">
        <p14:creationId xmlns:p14="http://schemas.microsoft.com/office/powerpoint/2010/main" val="193903339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a:t>
            </a:r>
            <a:r>
              <a:rPr lang="en-US" b="0" dirty="0"/>
              <a:t>s slide shows the text of Article 4 of the Budapest Convention with one element (“</a:t>
            </a:r>
            <a:r>
              <a:rPr lang="en-US" sz="1200" b="0" dirty="0">
                <a:solidFill>
                  <a:srgbClr val="FF0000"/>
                </a:solidFill>
                <a:latin typeface="+mj-lt"/>
              </a:rPr>
              <a:t>alteration</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en-GB" altLang="sr-Latn-RS" dirty="0"/>
              <a:t>Alteration refers to the modification of existing data (but not the deletion of the same). Data may be altered in a number of ways; including the input of malicious codes such as viruses and Trojan horses.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38</a:t>
            </a:fld>
            <a:endParaRPr lang="en-US"/>
          </a:p>
        </p:txBody>
      </p:sp>
    </p:spTree>
    <p:extLst>
      <p:ext uri="{BB962C8B-B14F-4D97-AF65-F5344CB8AC3E}">
        <p14:creationId xmlns:p14="http://schemas.microsoft.com/office/powerpoint/2010/main" val="34847593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a:t>
            </a:r>
            <a:r>
              <a:rPr lang="en-US" b="0" dirty="0"/>
              <a:t>s slide shows the text of Article 4 of the Budapest Convention with one element (“</a:t>
            </a:r>
            <a:r>
              <a:rPr lang="en-US" sz="1200" b="0" dirty="0">
                <a:solidFill>
                  <a:srgbClr val="FF0000"/>
                </a:solidFill>
                <a:latin typeface="+mj-lt"/>
              </a:rPr>
              <a:t>suppression</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en-GB" altLang="sr-Latn-RS" dirty="0"/>
              <a:t>Suppression of data refers to any action that either prevents or terminates the availability of the data to the person who has access to the data or storage medium in which it is stored. Unlike deletion of data, suppression of data does not involve the destruction of data, but rather non-availability of data.</a:t>
            </a:r>
          </a:p>
          <a:p>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39</a:t>
            </a:fld>
            <a:endParaRPr lang="en-US"/>
          </a:p>
        </p:txBody>
      </p:sp>
    </p:spTree>
    <p:extLst>
      <p:ext uri="{BB962C8B-B14F-4D97-AF65-F5344CB8AC3E}">
        <p14:creationId xmlns:p14="http://schemas.microsoft.com/office/powerpoint/2010/main" val="49645495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a:t>
            </a:r>
            <a:r>
              <a:rPr lang="en-US" b="0" dirty="0"/>
              <a:t>s slide shows the text of Article 4 of the Budapest Convention with one element (“</a:t>
            </a:r>
            <a:r>
              <a:rPr lang="en-US" sz="1200" b="0" dirty="0">
                <a:solidFill>
                  <a:srgbClr val="FF0000"/>
                </a:solidFill>
                <a:latin typeface="+mj-lt"/>
              </a:rPr>
              <a:t>without right</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en-US" altLang="en-US" dirty="0"/>
              <a:t>Many of the offences in the Convention are required to be committed “without right”, or without </a:t>
            </a:r>
            <a:r>
              <a:rPr lang="en-US" altLang="en-US" dirty="0" err="1"/>
              <a:t>authorisation</a:t>
            </a:r>
            <a:r>
              <a:rPr lang="en-US" altLang="en-US" dirty="0"/>
              <a:t> from the relevant person or entity. In many cases, it is possible that a person who is interfering with data is doing so “with right”. This slide lists certain examples where a person may legitimately interfere with data without attracting criminal liability under Article 4.</a:t>
            </a:r>
          </a:p>
          <a:p>
            <a:pPr eaLnBrk="1" hangingPunct="1"/>
            <a:endParaRPr lang="en-GB" altLang="sr-Latn-RS"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40</a:t>
            </a:fld>
            <a:endParaRPr lang="en-US"/>
          </a:p>
        </p:txBody>
      </p:sp>
    </p:spTree>
    <p:extLst>
      <p:ext uri="{BB962C8B-B14F-4D97-AF65-F5344CB8AC3E}">
        <p14:creationId xmlns:p14="http://schemas.microsoft.com/office/powerpoint/2010/main" val="14632266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dirty="0"/>
              <a:t>These first set of slides will explore the definitions in Article 1 of the Budapest Convention.</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a:t>
            </a:fld>
            <a:endParaRPr lang="en-US" altLang="en-US"/>
          </a:p>
        </p:txBody>
      </p:sp>
    </p:spTree>
    <p:extLst>
      <p:ext uri="{BB962C8B-B14F-4D97-AF65-F5344CB8AC3E}">
        <p14:creationId xmlns:p14="http://schemas.microsoft.com/office/powerpoint/2010/main" val="44472697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a:t>
            </a:r>
            <a:r>
              <a:rPr lang="en-US" b="0" dirty="0"/>
              <a:t>s slide shows the text of Article 4 of the Budapest Convention with one element (“</a:t>
            </a:r>
            <a:r>
              <a:rPr lang="en-US" sz="1200" b="0" dirty="0">
                <a:solidFill>
                  <a:srgbClr val="FF0000"/>
                </a:solidFill>
                <a:latin typeface="+mj-lt"/>
              </a:rPr>
              <a:t>damaging… deterioration</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en-GB" altLang="sr-Latn-RS" dirty="0"/>
              <a:t>Given that the offence of data interference has a broad scope, parties may elect to restrict this offence by requiring that the conduct result in serious harm. No specific definition of serious harm is provided under Article 4, and the criteria may be determined under domestic law.</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41</a:t>
            </a:fld>
            <a:endParaRPr lang="en-US"/>
          </a:p>
        </p:txBody>
      </p:sp>
    </p:spTree>
    <p:extLst>
      <p:ext uri="{BB962C8B-B14F-4D97-AF65-F5344CB8AC3E}">
        <p14:creationId xmlns:p14="http://schemas.microsoft.com/office/powerpoint/2010/main" val="383972552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dirty="0"/>
              <a:t>The next set of slides will explore the offence of system interference, which is mandated under Article 5 of the Budapest Convention. </a:t>
            </a:r>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42</a:t>
            </a:fld>
            <a:endParaRPr lang="en-US" altLang="en-US"/>
          </a:p>
        </p:txBody>
      </p:sp>
    </p:spTree>
    <p:extLst>
      <p:ext uri="{BB962C8B-B14F-4D97-AF65-F5344CB8AC3E}">
        <p14:creationId xmlns:p14="http://schemas.microsoft.com/office/powerpoint/2010/main" val="410628846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lang="hr-HR" altLang="en-US" dirty="0">
                <a:ea typeface="ＭＳ Ｐゴシック" panose="020B0600070205080204" pitchFamily="34" charset="-128"/>
              </a:rPr>
              <a:t>System interference is the</a:t>
            </a:r>
            <a:r>
              <a:rPr lang="hr-HR" altLang="en-US" b="1" dirty="0">
                <a:ea typeface="ＭＳ Ｐゴシック" panose="020B0600070205080204" pitchFamily="34" charset="-128"/>
              </a:rPr>
              <a:t> </a:t>
            </a:r>
            <a:r>
              <a:rPr lang="hr-HR" altLang="en-US" dirty="0">
                <a:ea typeface="ＭＳ Ｐゴシック" panose="020B0600070205080204" pitchFamily="34" charset="-128"/>
              </a:rPr>
              <a:t>hindering of the functioning of a computer system – the serious hindering: Article 5 of Budapest Convention does not cover non-serious hindering. This effect can be the result of inputting, transmitting, damaging, deleting, deteriorating, altering or suppressing computer data, if this is committed intentionally and without right. </a:t>
            </a:r>
            <a:endParaRPr lang="fr-FR" altLang="en-US" dirty="0">
              <a:ea typeface="ＭＳ Ｐゴシック" panose="020B0600070205080204" pitchFamily="34" charset="-128"/>
            </a:endParaRPr>
          </a:p>
          <a:p>
            <a:pPr eaLnBrk="1" hangingPunct="1">
              <a:defRPr/>
            </a:pPr>
            <a:endParaRPr lang="fr-FR" altLang="sr-Latn-RS" dirty="0">
              <a:ea typeface="ＭＳ Ｐゴシック" panose="020B0600070205080204" pitchFamily="34" charset="-128"/>
            </a:endParaRPr>
          </a:p>
          <a:p>
            <a:pPr>
              <a:defRPr/>
            </a:pPr>
            <a:r>
              <a:rPr lang="en-GB" altLang="en-US" dirty="0">
                <a:ea typeface="ＭＳ Ｐゴシック" panose="020B0600070205080204" pitchFamily="34" charset="-128"/>
              </a:rPr>
              <a:t>This particular aspect excludes, in general, for example, security tests, conducted by the administrator of the network. This infringement covers a wide range of acts, able to interfere with the normal and proper functioning of a network. In fact, Budapest Convention recognises the importance of the communication systems and of the computer technology in the everyday life – the availability of these systems is crucial for the regular functioning of public, economic and social activities. But this type of crime does not only cover interferences on a big scale, like denial-of-service attacks. </a:t>
            </a:r>
          </a:p>
          <a:p>
            <a:pPr>
              <a:defRPr/>
            </a:pPr>
            <a:r>
              <a:rPr lang="en-GB" altLang="en-US" dirty="0">
                <a:ea typeface="ＭＳ Ｐゴシック" panose="020B0600070205080204" pitchFamily="34" charset="-128"/>
              </a:rPr>
              <a:t> </a:t>
            </a:r>
          </a:p>
          <a:p>
            <a:pPr>
              <a:defRPr/>
            </a:pPr>
            <a:r>
              <a:rPr lang="en-GB" altLang="en-US" dirty="0">
                <a:ea typeface="ＭＳ Ｐゴシック" panose="020B0600070205080204" pitchFamily="34" charset="-128"/>
              </a:rPr>
              <a:t>Even small actions, just envisaging one computer, can be system interference – it will be the case of </a:t>
            </a:r>
            <a:r>
              <a:rPr lang="en-GB" altLang="en-US" i="1" dirty="0">
                <a:ea typeface="ＭＳ Ｐゴシック" panose="020B0600070205080204" pitchFamily="34" charset="-128"/>
              </a:rPr>
              <a:t>mail bombing</a:t>
            </a:r>
            <a:r>
              <a:rPr lang="en-GB" altLang="en-US" dirty="0">
                <a:ea typeface="ＭＳ Ｐゴシック" panose="020B0600070205080204" pitchFamily="34" charset="-128"/>
              </a:rPr>
              <a:t> targeted to a single email address. In fact, it will have always a crime of system interference when a perpetrator targets a computer system with more requests than that system can manage.</a:t>
            </a:r>
          </a:p>
          <a:p>
            <a:pPr>
              <a:defRPr/>
            </a:pPr>
            <a:r>
              <a:rPr lang="en-GB" altLang="en-US" dirty="0">
                <a:ea typeface="ＭＳ Ｐゴシック" panose="020B0600070205080204" pitchFamily="34" charset="-128"/>
              </a:rPr>
              <a:t> </a:t>
            </a:r>
          </a:p>
          <a:p>
            <a:pPr>
              <a:defRPr/>
            </a:pPr>
            <a:r>
              <a:rPr lang="en-GB" altLang="en-US" dirty="0">
                <a:ea typeface="ＭＳ Ｐゴシック" panose="020B0600070205080204" pitchFamily="34" charset="-128"/>
              </a:rPr>
              <a:t>This crime envisages to protect the access to communication networks, both protecting the operators of the system and the end user.</a:t>
            </a:r>
          </a:p>
          <a:p>
            <a:pPr>
              <a:defRPr/>
            </a:pPr>
            <a:endParaRPr lang="en-GB" altLang="sr-Latn-RS" dirty="0">
              <a:ea typeface="ＭＳ Ｐゴシック" panose="020B0600070205080204" pitchFamily="34" charset="-128"/>
            </a:endParaRPr>
          </a:p>
          <a:p>
            <a:pPr>
              <a:defRPr/>
            </a:pPr>
            <a:r>
              <a:rPr lang="en-GB" altLang="sr-Latn-RS" dirty="0">
                <a:ea typeface="ＭＳ Ｐゴシック" panose="020B0600070205080204" pitchFamily="34" charset="-128"/>
              </a:rPr>
              <a:t>The trainer should emphasize that the scope of this offence is different from that of illegal access under Article 2. There may be instances where a computer may be interfered with without being accessed, for instance in the case of a distributed denial of service attack. Moreover, there could also be instances where access was “with right” but the subsequent action of interference was “without right”.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43</a:t>
            </a:fld>
            <a:endParaRPr lang="en-US"/>
          </a:p>
        </p:txBody>
      </p:sp>
    </p:spTree>
    <p:extLst>
      <p:ext uri="{BB962C8B-B14F-4D97-AF65-F5344CB8AC3E}">
        <p14:creationId xmlns:p14="http://schemas.microsoft.com/office/powerpoint/2010/main" val="402195297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purpose of this slide is to capture the interest of the trainers. This and the subsequent slides seek to </a:t>
            </a:r>
            <a:r>
              <a:rPr lang="en-US" dirty="0" err="1"/>
              <a:t>analogise</a:t>
            </a:r>
            <a:r>
              <a:rPr lang="en-US" dirty="0"/>
              <a:t> the concept of telephone interference with system interference.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r>
              <a:rPr lang="en-US" dirty="0"/>
              <a:t>The images on the left can be used to remind the delegates that the deep sea section of the first trans-Atlantic submarine cable was made as far back as 1858, which paved the way for international telecommunications. The image on the right shows how the cables were laid. </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trainer can explain that previously, telephone exchanges were conducted manually through switchboards. When this occurred, it was very common to hear a “busy tone” when the switchboard was overwhelmed with too many calls. </a:t>
            </a:r>
          </a:p>
          <a:p>
            <a:endParaRPr lang="en-PK"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44</a:t>
            </a:fld>
            <a:endParaRPr lang="en-US" altLang="en-US"/>
          </a:p>
        </p:txBody>
      </p:sp>
    </p:spTree>
    <p:extLst>
      <p:ext uri="{BB962C8B-B14F-4D97-AF65-F5344CB8AC3E}">
        <p14:creationId xmlns:p14="http://schemas.microsoft.com/office/powerpoint/2010/main" val="96797977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purpose of this slide is to capture the interest of the trainers. This and the subsequent slides seek to </a:t>
            </a:r>
            <a:r>
              <a:rPr lang="en-US" dirty="0" err="1"/>
              <a:t>analogise</a:t>
            </a:r>
            <a:r>
              <a:rPr lang="en-US" dirty="0"/>
              <a:t> the concept of telephone interference with system interference.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r>
              <a:rPr lang="en-US" dirty="0"/>
              <a:t>The image on the left and the image on the top right show switchboards that were previously used to connect individuals. The image on the bottom right shows the end result – where the telephone call is correctly connected.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trainer can explain that previously, telephone exchanges were conducted manually through switchboards. When this occurred, it was very common to hear a “busy tone” when the switchboard was overwhelmed with too many calls.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45</a:t>
            </a:fld>
            <a:endParaRPr lang="en-US" altLang="en-US"/>
          </a:p>
        </p:txBody>
      </p:sp>
    </p:spTree>
    <p:extLst>
      <p:ext uri="{BB962C8B-B14F-4D97-AF65-F5344CB8AC3E}">
        <p14:creationId xmlns:p14="http://schemas.microsoft.com/office/powerpoint/2010/main" val="196001079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shows a telephone end office that enables circuit-switched calls. </a:t>
            </a:r>
          </a:p>
          <a:p>
            <a:endParaRPr lang="en-US" dirty="0"/>
          </a:p>
          <a:p>
            <a:r>
              <a:rPr lang="en-US" dirty="0"/>
              <a:t>The purpose of this slide is to show that telecommunication systems are typically centralized, which means that there are certain identifiable points of failure. Criminals who wish to obstruct the use of a telecommunication system can interference with this point to impact an entire telecommunication network. </a:t>
            </a:r>
          </a:p>
          <a:p>
            <a:endParaRPr lang="en-US" dirty="0"/>
          </a:p>
          <a:p>
            <a:r>
              <a:rPr lang="en-US" dirty="0"/>
              <a:t>The next slide shows a telecommunication system in four buildings.</a:t>
            </a:r>
            <a:endParaRPr lang="en-PK"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46</a:t>
            </a:fld>
            <a:endParaRPr lang="en-US" altLang="en-US"/>
          </a:p>
        </p:txBody>
      </p:sp>
    </p:spTree>
    <p:extLst>
      <p:ext uri="{BB962C8B-B14F-4D97-AF65-F5344CB8AC3E}">
        <p14:creationId xmlns:p14="http://schemas.microsoft.com/office/powerpoint/2010/main" val="248738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is an addition to the earlier slide. It shows a  tandem office, which is involved in serving a cluster of local offices.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Again, the purpose of this slide is to show that telecommunication systems are typically centralized, which means that there are certain identifiable points of failure. Criminals who wish to obstruct the use of a telecommunication system can interference with this point to impact an entire telecommunication network.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When a tandem office is subject to interference, users often hear a “busy tone” on their phone lines.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next slide shows how this is conceptually similar to DDOS attacks, which is a commonly occurring form of system interference.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47</a:t>
            </a:fld>
            <a:endParaRPr lang="en-US" altLang="en-US"/>
          </a:p>
        </p:txBody>
      </p:sp>
    </p:spTree>
    <p:extLst>
      <p:ext uri="{BB962C8B-B14F-4D97-AF65-F5344CB8AC3E}">
        <p14:creationId xmlns:p14="http://schemas.microsoft.com/office/powerpoint/2010/main" val="207904661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shows how a typical Distributed Denial of Service (DDOS) attack, one kind of system interference, works. </a:t>
            </a:r>
          </a:p>
          <a:p>
            <a:endParaRPr lang="en-US" dirty="0"/>
          </a:p>
          <a:p>
            <a:r>
              <a:rPr lang="en-US" dirty="0"/>
              <a:t>The trainer can use this slide as the culmination of the earlier set of slides, by asking analogizing the “busy tone” on the phone with the offence of system interference.</a:t>
            </a:r>
          </a:p>
          <a:p>
            <a:endParaRPr lang="en-US" dirty="0"/>
          </a:p>
          <a:p>
            <a:r>
              <a:rPr lang="en-US" dirty="0"/>
              <a:t>DDOS attacks have the same effect as hearing the “busy tone” on a telephone.</a:t>
            </a:r>
          </a:p>
          <a:p>
            <a:endParaRPr lang="en-US" dirty="0"/>
          </a:p>
          <a:p>
            <a:r>
              <a:rPr lang="en-US" dirty="0"/>
              <a:t>However, since unlike telecommunication networks, the internet does not have a “single point of failure”. This was how the APRANET, the predecessor of the internet, was conceived – specifically by the United States to ensure that the vulnerabilities of telephone networks do not hinder essential communications.</a:t>
            </a:r>
          </a:p>
          <a:p>
            <a:endParaRPr lang="en-US" dirty="0"/>
          </a:p>
          <a:p>
            <a:r>
              <a:rPr lang="en-US" dirty="0"/>
              <a:t>The trainer can refer to the following guide: https://www.history.com/topics/inventions/invention-of-the-internet</a:t>
            </a:r>
          </a:p>
          <a:p>
            <a:endParaRPr lang="en-US" dirty="0"/>
          </a:p>
          <a:p>
            <a:r>
              <a:rPr lang="en-US" dirty="0"/>
              <a:t>In a DDOS attack, the attacker uses a “controller computer” to control a network of “zombie” computers to sabotage a website or server. This is done by infecting the “zombie” computers with a malware that causes them to repeatedly contact the victim server or website. This increased traffic can either slow down or shut down access to the server or website. DDOS attacks are only one example of the offence of system interference. </a:t>
            </a:r>
            <a:endParaRPr lang="en-PK"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48</a:t>
            </a:fld>
            <a:endParaRPr lang="en-US" altLang="en-US"/>
          </a:p>
        </p:txBody>
      </p:sp>
    </p:spTree>
    <p:extLst>
      <p:ext uri="{BB962C8B-B14F-4D97-AF65-F5344CB8AC3E}">
        <p14:creationId xmlns:p14="http://schemas.microsoft.com/office/powerpoint/2010/main" val="59955489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slide shows a screenshot of a news article about one of the largest DDoS attacks in history – the attack on </a:t>
            </a:r>
            <a:r>
              <a:rPr lang="en-US" dirty="0" err="1"/>
              <a:t>Dyn</a:t>
            </a:r>
            <a:r>
              <a:rPr lang="en-US" dirty="0"/>
              <a:t>, a company which controls much of the domain name system (DNS) infrastructure on the internet. On October 21, 2016, a coordinated attack on </a:t>
            </a:r>
            <a:r>
              <a:rPr lang="en-US" dirty="0" err="1"/>
              <a:t>Dyn</a:t>
            </a:r>
            <a:r>
              <a:rPr lang="en-US" dirty="0"/>
              <a:t> caused major Internet platforms and services to be unavailable to large swathes of users in Europe and North America. The attack was a botnet coordinated through numerous Internet of Things-enabled (IoT) devices, including cameras, residential gateways, and baby monitors, that had been infected with </a:t>
            </a:r>
            <a:r>
              <a:rPr lang="en-US" dirty="0" err="1"/>
              <a:t>Mirai</a:t>
            </a:r>
            <a:r>
              <a:rPr lang="en-US" dirty="0"/>
              <a:t> malware. This is one of the most famous examples of system interference. </a:t>
            </a:r>
          </a:p>
          <a:p>
            <a:endParaRPr lang="en-US" b="0" i="0" dirty="0">
              <a:solidFill>
                <a:srgbClr val="171E24"/>
              </a:solidFill>
              <a:effectLst/>
              <a:latin typeface="Georgia" panose="02040502050405020303" pitchFamily="18" charset="0"/>
            </a:endParaRPr>
          </a:p>
          <a:p>
            <a:r>
              <a:rPr lang="en-US" b="0" i="0" dirty="0">
                <a:solidFill>
                  <a:srgbClr val="171E24"/>
                </a:solidFill>
                <a:effectLst/>
                <a:latin typeface="Georgia" panose="02040502050405020303" pitchFamily="18" charset="0"/>
              </a:rPr>
              <a:t>Link to news article: https://www.theguardian.com/technology/2016/oct/26/ddos-attack-dyn-mirai-botnet</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49</a:t>
            </a:fld>
            <a:endParaRPr lang="en-US" altLang="en-US"/>
          </a:p>
        </p:txBody>
      </p:sp>
    </p:spTree>
    <p:extLst>
      <p:ext uri="{BB962C8B-B14F-4D97-AF65-F5344CB8AC3E}">
        <p14:creationId xmlns:p14="http://schemas.microsoft.com/office/powerpoint/2010/main" val="171517989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a:t>
            </a:r>
            <a:r>
              <a:rPr lang="en-US" b="0" dirty="0"/>
              <a:t>s slide shows the text of Article 5 of the Budapest Convention with one element (“</a:t>
            </a:r>
            <a:r>
              <a:rPr lang="en-US" sz="1200" b="0" dirty="0">
                <a:solidFill>
                  <a:srgbClr val="FF0000"/>
                </a:solidFill>
                <a:latin typeface="+mj-lt"/>
              </a:rPr>
              <a:t>serious</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en-GB" altLang="sr-Latn-RS" dirty="0"/>
              <a:t>This element has been included to narrow the scope of the offence and to prevent over-criminalisation of hindrances which are not serious in nature. The seriousness of a hindrance is to be determined under domestic legislation, and may depend on the form, size, frequency of the hindering or the impact of the hindering on the ability for continued use of the computer.</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50</a:t>
            </a:fld>
            <a:endParaRPr lang="en-US"/>
          </a:p>
        </p:txBody>
      </p:sp>
    </p:spTree>
    <p:extLst>
      <p:ext uri="{BB962C8B-B14F-4D97-AF65-F5344CB8AC3E}">
        <p14:creationId xmlns:p14="http://schemas.microsoft.com/office/powerpoint/2010/main" val="6138482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this slide shows the text of Article 1.a of the Budapest Convention which is the definition of “computer system”.</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definition.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en-US" altLang="sr-Latn-RS" dirty="0"/>
              <a:t>A computer system under the Budapest Convention is a device consisting of hardware and software developed for automatic processing of digital data. It may include input, output, and storage facilities. It may stand alone or be connected in a network with other similar devices</a:t>
            </a:r>
          </a:p>
          <a:p>
            <a:pPr eaLnBrk="1" hangingPunct="1"/>
            <a:endParaRPr lang="en-US" sz="1200" kern="1200" dirty="0">
              <a:solidFill>
                <a:schemeClr val="tx1"/>
              </a:solidFill>
              <a:latin typeface="+mn-lt"/>
              <a:ea typeface="MS PGothic" pitchFamily="34" charset="-128"/>
              <a:cs typeface="ＭＳ Ｐゴシック" charset="0"/>
            </a:endParaRPr>
          </a:p>
          <a:p>
            <a:pPr eaLnBrk="1" hangingPunct="1"/>
            <a:r>
              <a:rPr lang="en-US" sz="1200" kern="1200" dirty="0">
                <a:solidFill>
                  <a:schemeClr val="tx1"/>
                </a:solidFill>
                <a:latin typeface="+mn-lt"/>
                <a:ea typeface="MS PGothic" pitchFamily="34" charset="-128"/>
                <a:cs typeface="ＭＳ Ｐゴシック" charset="0"/>
              </a:rPr>
              <a:t>A computer system usually consists of different devices, to be distinguished as the processor or central processing unit, and peripherals. A "peripheral" is a device that performs certain specific functions in interaction with the processing unit, such as a printer, video screen, CD reader/writer or other storage device. </a:t>
            </a:r>
          </a:p>
          <a:p>
            <a:pPr eaLnBrk="1" hangingPunct="1"/>
            <a:endParaRPr lang="en-US" sz="1200" kern="1200" dirty="0">
              <a:solidFill>
                <a:schemeClr val="tx1"/>
              </a:solidFill>
              <a:latin typeface="+mn-lt"/>
              <a:ea typeface="MS PGothic" pitchFamily="34" charset="-128"/>
              <a:cs typeface="ＭＳ Ｐゴシック" charset="0"/>
            </a:endParaRPr>
          </a:p>
          <a:p>
            <a:pPr eaLnBrk="1" hangingPunct="1"/>
            <a:r>
              <a:rPr lang="en-US" sz="1200" kern="1200" dirty="0">
                <a:solidFill>
                  <a:schemeClr val="tx1"/>
                </a:solidFill>
                <a:latin typeface="+mn-lt"/>
                <a:ea typeface="MS PGothic" pitchFamily="34" charset="-128"/>
                <a:cs typeface="ＭＳ Ｐゴシック" charset="0"/>
              </a:rPr>
              <a:t>Computer systems may be connected to the network as endpoints or as a means to assist in communication on the network. What is essential is that data is exchanged over the network.</a:t>
            </a:r>
          </a:p>
          <a:p>
            <a:pPr eaLnBrk="1" hangingPunct="1"/>
            <a:endParaRPr lang="en-US" sz="1200" kern="1200" dirty="0">
              <a:solidFill>
                <a:schemeClr val="tx1"/>
              </a:solidFill>
              <a:latin typeface="+mn-lt"/>
              <a:ea typeface="MS PGothic" pitchFamily="34" charset="-128"/>
              <a:cs typeface="ＭＳ Ｐゴシック" charset="0"/>
            </a:endParaRPr>
          </a:p>
          <a:p>
            <a:pPr eaLnBrk="1" hangingPunct="1"/>
            <a:r>
              <a:rPr lang="en-US" sz="1200" kern="1200" dirty="0">
                <a:solidFill>
                  <a:schemeClr val="tx1"/>
                </a:solidFill>
                <a:latin typeface="+mn-lt"/>
                <a:ea typeface="MS PGothic" pitchFamily="34" charset="-128"/>
                <a:cs typeface="ＭＳ Ｐゴシック" charset="0"/>
              </a:rPr>
              <a:t>The trainer can share an additional resource of the Guidance Note # 1: http://rm.coe.int/CoERMPublicCommonSearchServices/DisplayDCTMContent?documentId=09000016802e79e6</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a:t>
            </a:fld>
            <a:endParaRPr lang="en-US" altLang="en-US"/>
          </a:p>
        </p:txBody>
      </p:sp>
    </p:spTree>
    <p:extLst>
      <p:ext uri="{BB962C8B-B14F-4D97-AF65-F5344CB8AC3E}">
        <p14:creationId xmlns:p14="http://schemas.microsoft.com/office/powerpoint/2010/main" val="318218146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a:t>
            </a:r>
            <a:r>
              <a:rPr lang="en-US" b="0" dirty="0"/>
              <a:t>s slide shows the text of Article 5 of the Budapest Convention with one element (“</a:t>
            </a:r>
            <a:r>
              <a:rPr lang="en-US" sz="1200" b="0" dirty="0">
                <a:solidFill>
                  <a:srgbClr val="FF0000"/>
                </a:solidFill>
                <a:latin typeface="+mj-lt"/>
              </a:rPr>
              <a:t>hindering…by inputting, transmitting, damaging, deleting, deteriorating, altering or suppressing computer data </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en-GB" altLang="sr-Latn-RS" dirty="0"/>
              <a:t>The offence of system interference requires conduct that results in the hindering of a the proper functioning of a computer system. Article 4 specifies that such hindering must take place through (i) inputting (ii) transmitting (iii) damaging (iv) altering and (v) suppressing computer data.  The explanations of each of these terms has already been discussed under the offence of data interference (Article 4), and the same explanations will apply to system interference.</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51</a:t>
            </a:fld>
            <a:endParaRPr lang="en-US"/>
          </a:p>
        </p:txBody>
      </p:sp>
    </p:spTree>
    <p:extLst>
      <p:ext uri="{BB962C8B-B14F-4D97-AF65-F5344CB8AC3E}">
        <p14:creationId xmlns:p14="http://schemas.microsoft.com/office/powerpoint/2010/main" val="195146405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a:t>
            </a:r>
            <a:r>
              <a:rPr lang="en-US" b="0" dirty="0"/>
              <a:t>s slide shows the text of Article 5 of the Budapest Convention with one element (“</a:t>
            </a:r>
            <a:r>
              <a:rPr lang="en-US" sz="1200" b="0" dirty="0">
                <a:solidFill>
                  <a:srgbClr val="FF0000"/>
                </a:solidFill>
                <a:latin typeface="+mj-lt"/>
              </a:rPr>
              <a:t>without right</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en-US" altLang="en-US" dirty="0"/>
              <a:t>Many of the offences in the Convention are required to be committed “without right”, or without </a:t>
            </a:r>
            <a:r>
              <a:rPr lang="en-US" altLang="en-US" dirty="0" err="1"/>
              <a:t>authorisation</a:t>
            </a:r>
            <a:r>
              <a:rPr lang="en-US" altLang="en-US" dirty="0"/>
              <a:t> from the relevant person or entity. In many cases, it is possible that a person who is interfering with a computer system is doing so “with right”. This slide lists certain examples where a person may legitimately interfere with a computer system without attracting criminal liability under Article 5.</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52</a:t>
            </a:fld>
            <a:endParaRPr lang="en-US"/>
          </a:p>
        </p:txBody>
      </p:sp>
    </p:spTree>
    <p:extLst>
      <p:ext uri="{BB962C8B-B14F-4D97-AF65-F5344CB8AC3E}">
        <p14:creationId xmlns:p14="http://schemas.microsoft.com/office/powerpoint/2010/main" val="400602926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dirty="0"/>
              <a:t>The next set of slides will explore the offence of misuse of devices, which is mandated under Article 6 of the Budapest Convention. </a:t>
            </a:r>
          </a:p>
          <a:p>
            <a:endParaRPr lang="en-GB" dirty="0"/>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53</a:t>
            </a:fld>
            <a:endParaRPr lang="en-US" altLang="en-US"/>
          </a:p>
        </p:txBody>
      </p:sp>
    </p:spTree>
    <p:extLst>
      <p:ext uri="{BB962C8B-B14F-4D97-AF65-F5344CB8AC3E}">
        <p14:creationId xmlns:p14="http://schemas.microsoft.com/office/powerpoint/2010/main" val="65924404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altLang="en-US" dirty="0">
                <a:ea typeface="ＭＳ Ｐゴシック" panose="020B0600070205080204" pitchFamily="34" charset="-128"/>
              </a:rPr>
              <a:t>One of the most important offences in the Budapest Convention is the crime of misuse of devices – Article 6.</a:t>
            </a:r>
          </a:p>
          <a:p>
            <a:pPr>
              <a:defRPr/>
            </a:pPr>
            <a:r>
              <a:rPr lang="en-GB" altLang="en-US" dirty="0">
                <a:ea typeface="ＭＳ Ｐゴシック" panose="020B0600070205080204" pitchFamily="34" charset="-128"/>
              </a:rPr>
              <a:t> </a:t>
            </a:r>
          </a:p>
          <a:p>
            <a:pPr>
              <a:defRPr/>
            </a:pPr>
            <a:r>
              <a:rPr lang="en-GB" altLang="en-US" dirty="0">
                <a:ea typeface="ＭＳ Ｐゴシック" panose="020B0600070205080204" pitchFamily="34" charset="-128"/>
              </a:rPr>
              <a:t>Like with other crimes, the action of the perpetrator must be intentional and without right. This offence covers a wide range of activities, all of them related to the misuse of devices. </a:t>
            </a:r>
          </a:p>
          <a:p>
            <a:pPr>
              <a:defRPr/>
            </a:pPr>
            <a:endParaRPr lang="en-GB" altLang="sr-Latn-RS" dirty="0">
              <a:ea typeface="ＭＳ Ｐゴシック" panose="020B0600070205080204" pitchFamily="34" charset="-128"/>
            </a:endParaRPr>
          </a:p>
          <a:p>
            <a:pPr>
              <a:defRPr/>
            </a:pPr>
            <a:r>
              <a:rPr lang="en-GB" altLang="en-US" dirty="0">
                <a:ea typeface="ＭＳ Ｐゴシック" panose="020B0600070205080204" pitchFamily="34" charset="-128"/>
              </a:rPr>
              <a:t>This is a very “new” crime, not included in the Recommendation of 1989. It is also very innovative - the facts described in there were not recognised previously as a crime in many of the national legislations. </a:t>
            </a:r>
          </a:p>
          <a:p>
            <a:pPr>
              <a:defRPr/>
            </a:pPr>
            <a:r>
              <a:rPr lang="en-GB" altLang="en-US" dirty="0">
                <a:ea typeface="ＭＳ Ｐゴシック" panose="020B0600070205080204" pitchFamily="34" charset="-128"/>
              </a:rPr>
              <a:t> </a:t>
            </a:r>
          </a:p>
          <a:p>
            <a:pPr>
              <a:defRPr/>
            </a:pPr>
            <a:r>
              <a:rPr lang="en-GB" altLang="en-US" dirty="0">
                <a:ea typeface="ＭＳ Ｐゴシック" panose="020B0600070205080204" pitchFamily="34" charset="-128"/>
              </a:rPr>
              <a:t>Essentially, it prohibits the production, sale, procurement for use, import, distribution or otherwise making available of devices, including a computer program that are designed or adapted primarily for the purpose of committing any of the other substantial offences named in the Budapest Convention. </a:t>
            </a:r>
          </a:p>
          <a:p>
            <a:pPr>
              <a:defRPr/>
            </a:pPr>
            <a:endParaRPr lang="en-GB" altLang="sr-Latn-RS" dirty="0">
              <a:ea typeface="ＭＳ Ｐゴシック" panose="020B0600070205080204" pitchFamily="34" charset="-128"/>
            </a:endParaRPr>
          </a:p>
          <a:p>
            <a:pPr>
              <a:defRPr/>
            </a:pPr>
            <a:r>
              <a:rPr lang="en-GB" altLang="en-US" dirty="0">
                <a:ea typeface="ＭＳ Ｐゴシック" panose="020B0600070205080204" pitchFamily="34" charset="-128"/>
              </a:rPr>
              <a:t>Equally, it criminalises the sale of computer passwords, access code, or similar data by which the whole or any part of a computer system is capable of being accessed. </a:t>
            </a:r>
          </a:p>
          <a:p>
            <a:pPr>
              <a:defRPr/>
            </a:pPr>
            <a:endParaRPr lang="en-GB" altLang="en-US" dirty="0">
              <a:ea typeface="ＭＳ Ｐゴシック" panose="020B0600070205080204" pitchFamily="34" charset="-128"/>
            </a:endParaRPr>
          </a:p>
          <a:p>
            <a:pPr>
              <a:defRPr/>
            </a:pPr>
            <a:r>
              <a:rPr lang="en-GB" altLang="en-US" dirty="0">
                <a:ea typeface="ＭＳ Ｐゴシック" panose="020B0600070205080204" pitchFamily="34" charset="-128"/>
              </a:rPr>
              <a:t>With this provision, the Convention recognises the need of incriminating the flourishing and increasingly economically important “secondary market” in “crime enabling equipment”: hackers selling online their tools of the trade, self-made virus kits widely available online and wholesale disposal of passwords that were stolen using Trojans and other devices. This means that </a:t>
            </a:r>
            <a:r>
              <a:rPr lang="en-GB" altLang="en-US" i="1" dirty="0">
                <a:ea typeface="ＭＳ Ｐゴシック" panose="020B0600070205080204" pitchFamily="34" charset="-128"/>
              </a:rPr>
              <a:t>hacking</a:t>
            </a:r>
            <a:r>
              <a:rPr lang="en-GB" altLang="en-US" dirty="0">
                <a:ea typeface="ＭＳ Ｐゴシック" panose="020B0600070205080204" pitchFamily="34" charset="-128"/>
              </a:rPr>
              <a:t> into a computer system is not any longer the preserve of highly skilled programmers. Every “regular” criminal can easily buy the necessary tools, or directly the stolen passwords - very often the criminal seller will offer also a “customer service” and help his client setting up his computer for the commission of a crime.</a:t>
            </a:r>
            <a:endParaRPr lang="en-GB" altLang="sr-Latn-RS" dirty="0">
              <a:ea typeface="ＭＳ Ｐゴシック" panose="020B0600070205080204" pitchFamily="34" charset="-128"/>
            </a:endParaRPr>
          </a:p>
          <a:p>
            <a:pPr eaLnBrk="1" hangingPunct="1">
              <a:defRPr/>
            </a:pPr>
            <a:endParaRPr lang="en-GB" altLang="sr-Latn-RS" dirty="0">
              <a:ea typeface="ＭＳ Ｐゴシック" panose="020B0600070205080204" pitchFamily="34" charset="-128"/>
            </a:endParaRPr>
          </a:p>
          <a:p>
            <a:pPr>
              <a:defRPr/>
            </a:pPr>
            <a:endParaRPr lang="en-GB" altLang="en-US" dirty="0">
              <a:ea typeface="ＭＳ Ｐゴシック" panose="020B0600070205080204" pitchFamily="34" charset="-128"/>
            </a:endParaRPr>
          </a:p>
          <a:p>
            <a:pPr>
              <a:defRPr/>
            </a:pPr>
            <a:endParaRPr lang="en-GB" altLang="sr-Latn-RS" dirty="0">
              <a:ea typeface="ＭＳ Ｐゴシック" panose="020B0600070205080204" pitchFamily="34" charset="-128"/>
            </a:endParaRP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54</a:t>
            </a:fld>
            <a:endParaRPr lang="en-US"/>
          </a:p>
        </p:txBody>
      </p:sp>
    </p:spTree>
    <p:extLst>
      <p:ext uri="{BB962C8B-B14F-4D97-AF65-F5344CB8AC3E}">
        <p14:creationId xmlns:p14="http://schemas.microsoft.com/office/powerpoint/2010/main" val="205460076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set of slides contain images showing one of the most well-known examples of the offence of misuse of devices – the insertion of skimming devices on ATM/cash machines.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55</a:t>
            </a:fld>
            <a:endParaRPr lang="en-US"/>
          </a:p>
        </p:txBody>
      </p:sp>
    </p:spTree>
    <p:extLst>
      <p:ext uri="{BB962C8B-B14F-4D97-AF65-F5344CB8AC3E}">
        <p14:creationId xmlns:p14="http://schemas.microsoft.com/office/powerpoint/2010/main" val="352554822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set of slides contain images showing one of the most well-known examples of the offence of misuse of devices – the insertion of skimming devices on ATM/cash machines.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56</a:t>
            </a:fld>
            <a:endParaRPr lang="en-US"/>
          </a:p>
        </p:txBody>
      </p:sp>
    </p:spTree>
    <p:extLst>
      <p:ext uri="{BB962C8B-B14F-4D97-AF65-F5344CB8AC3E}">
        <p14:creationId xmlns:p14="http://schemas.microsoft.com/office/powerpoint/2010/main" val="230476408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set of slides contain images showing one of the most well-known examples of the offence of misuse of devices – the insertion of skimming devices on ATM/cash machines. </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57</a:t>
            </a:fld>
            <a:endParaRPr lang="en-US"/>
          </a:p>
        </p:txBody>
      </p:sp>
    </p:spTree>
    <p:extLst>
      <p:ext uri="{BB962C8B-B14F-4D97-AF65-F5344CB8AC3E}">
        <p14:creationId xmlns:p14="http://schemas.microsoft.com/office/powerpoint/2010/main" val="346985466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set of slides contain images showing one of the most well-known examples of the offence of misuse of devices – the insertion of skimming devices on ATM/cash machines. </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58</a:t>
            </a:fld>
            <a:endParaRPr lang="en-US"/>
          </a:p>
        </p:txBody>
      </p:sp>
    </p:spTree>
    <p:extLst>
      <p:ext uri="{BB962C8B-B14F-4D97-AF65-F5344CB8AC3E}">
        <p14:creationId xmlns:p14="http://schemas.microsoft.com/office/powerpoint/2010/main" val="145561174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image is a screenshot of a news article about a man who was convicted for running a malware testing software which he sold to cybercriminals to enable them to test and tweak their malware with the intention that it be used to illegally access computers and interfere with data and systems. The service, called “Scan4You”, enabled cybercriminals to commit hundreds of millions of dollars worth of loss.  For instance, a customer who used Scan4you to test his malware subsequently stole 40 million payment cards while another developed a malware strain that infected 11 million computers. The trainer can use this as an example of a case under Article 6.1.a.i where a computer program is being sold with the intent that it be used to commit other cybercrime offences.</a:t>
            </a:r>
          </a:p>
          <a:p>
            <a:endParaRPr lang="en-US" dirty="0"/>
          </a:p>
          <a:p>
            <a:r>
              <a:rPr lang="en-US" dirty="0"/>
              <a:t>Link to news article: https://www.pcmag.com/news/man-convicted-for-helping-hackers-beat-antivirus-products</a:t>
            </a:r>
            <a:endParaRPr lang="en-PK"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59</a:t>
            </a:fld>
            <a:endParaRPr lang="en-US" altLang="en-US"/>
          </a:p>
        </p:txBody>
      </p:sp>
    </p:spTree>
    <p:extLst>
      <p:ext uri="{BB962C8B-B14F-4D97-AF65-F5344CB8AC3E}">
        <p14:creationId xmlns:p14="http://schemas.microsoft.com/office/powerpoint/2010/main" val="168072973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image is a screenshot of a news article about an Australian man who was arrested for selling passwords for services including Netflix, Spotify, Hulu, PSN and Origin with the intention that they be used to commit </a:t>
            </a:r>
            <a:r>
              <a:rPr lang="en-US" dirty="0" err="1"/>
              <a:t>unauthorised</a:t>
            </a:r>
            <a:r>
              <a:rPr lang="en-US" dirty="0"/>
              <a:t> access. The man reportedly made EUR 187,000 selling passwords, which he sold on a website WickedGen.com. The trainer can use this as an example of a case under Article 6.1.a.ii </a:t>
            </a:r>
          </a:p>
          <a:p>
            <a:endParaRPr lang="en-US" dirty="0"/>
          </a:p>
          <a:p>
            <a:r>
              <a:rPr lang="en-US" dirty="0"/>
              <a:t>Link to news article: https://www.broadbandtvnews.com/2019/03/14/australian-man-arrested-for-selling-one-million-netflix-spotify-hulu-passwords/</a:t>
            </a:r>
            <a:endParaRPr lang="en-PK"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60</a:t>
            </a:fld>
            <a:endParaRPr lang="en-US" altLang="en-US"/>
          </a:p>
        </p:txBody>
      </p:sp>
    </p:spTree>
    <p:extLst>
      <p:ext uri="{BB962C8B-B14F-4D97-AF65-F5344CB8AC3E}">
        <p14:creationId xmlns:p14="http://schemas.microsoft.com/office/powerpoint/2010/main" val="39007729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this slide shows the text of Article 1.b of the Budapest Convention which is the definition of “computer data”.</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definition.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en-US" altLang="sr-Latn-RS" dirty="0"/>
              <a:t>The definition of computer data builds upon the ISO-definition of data. This definition contains the terms "suitable for processing". This means that data is put in such a form that it can be directly processed by the computer system. In order to make clear that data in this Budapest Convention has to be understood as data in electronic or other directly processable form, the notion "computer data" is introduced. </a:t>
            </a:r>
          </a:p>
          <a:p>
            <a:pPr eaLnBrk="1" hangingPunct="1"/>
            <a:endParaRPr lang="en-US" altLang="sr-Latn-RS" dirty="0"/>
          </a:p>
          <a:p>
            <a:pPr eaLnBrk="1" hangingPunct="1"/>
            <a:r>
              <a:rPr lang="en-US" altLang="sr-Latn-RS" dirty="0"/>
              <a:t>Computer data as defined may be the target of one of the criminal offences defined in the Budapest Convention (in Chapter 2, Section 1) as well as the object of the application of one of the investigative measures defined by this Budapest Convention (in Chapter 2, Section 2).</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a:t>
            </a:fld>
            <a:endParaRPr lang="en-US" altLang="en-US"/>
          </a:p>
        </p:txBody>
      </p:sp>
    </p:spTree>
    <p:extLst>
      <p:ext uri="{BB962C8B-B14F-4D97-AF65-F5344CB8AC3E}">
        <p14:creationId xmlns:p14="http://schemas.microsoft.com/office/powerpoint/2010/main" val="189568594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a:t>
            </a:r>
            <a:r>
              <a:rPr lang="en-US" b="0" dirty="0"/>
              <a:t>s slide shows the text of Article 6 of the Budapest Convention with one element (“</a:t>
            </a:r>
            <a:r>
              <a:rPr lang="en-US" sz="1200" b="0" dirty="0">
                <a:solidFill>
                  <a:srgbClr val="FF0000"/>
                </a:solidFill>
                <a:latin typeface="+mj-lt"/>
              </a:rPr>
              <a:t>production, sale, procurement for use, import, distribution…making available of</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Article 6 makes it an offence to produce, sell, procure for use, import, distribute or make available devices designed or adapted primarily for the purpose of committing cybercrimes. </a:t>
            </a:r>
          </a:p>
          <a:p>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61</a:t>
            </a:fld>
            <a:endParaRPr lang="en-US"/>
          </a:p>
        </p:txBody>
      </p:sp>
    </p:spTree>
    <p:extLst>
      <p:ext uri="{BB962C8B-B14F-4D97-AF65-F5344CB8AC3E}">
        <p14:creationId xmlns:p14="http://schemas.microsoft.com/office/powerpoint/2010/main" val="401700992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a:t>
            </a:r>
            <a:r>
              <a:rPr lang="en-US" b="0" dirty="0"/>
              <a:t>s slide shows the text of Article 6 of the Budapest Convention with one element (“</a:t>
            </a:r>
            <a:r>
              <a:rPr lang="en-US" sz="1200" b="0" dirty="0">
                <a:solidFill>
                  <a:srgbClr val="FF0000"/>
                </a:solidFill>
                <a:latin typeface="+mj-lt"/>
              </a:rPr>
              <a:t>device…computer program</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en-GB" altLang="sr-Latn-RS" dirty="0"/>
              <a:t>Article 6 extends both to the misuse of devices and computer programs. This means that Article 6 includes the production, sale etc. of programs that are designed to alter or destroy data, or interfere with the operation of computer systems. This means that virus programs that are not contained in devices also fall within the scope of Article 6 even where misuse of a physical device is not involved. </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62</a:t>
            </a:fld>
            <a:endParaRPr lang="en-US"/>
          </a:p>
        </p:txBody>
      </p:sp>
    </p:spTree>
    <p:extLst>
      <p:ext uri="{BB962C8B-B14F-4D97-AF65-F5344CB8AC3E}">
        <p14:creationId xmlns:p14="http://schemas.microsoft.com/office/powerpoint/2010/main" val="267660122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a:t>
            </a:r>
            <a:r>
              <a:rPr lang="en-US" b="0" dirty="0"/>
              <a:t>s slide shows the text of Article 6 of the Budapest Convention with one element (“</a:t>
            </a:r>
            <a:r>
              <a:rPr lang="en-US" sz="1200" b="0" dirty="0">
                <a:solidFill>
                  <a:srgbClr val="FF0000"/>
                </a:solidFill>
                <a:latin typeface="+mj-lt"/>
              </a:rPr>
              <a:t>designed or adapted primarily</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en-GB" altLang="sr-Latn-RS" dirty="0"/>
              <a:t>The drafters of the Budapest Convention had to decide whether to include or exclude dual-use devices from the ambit of Article 6. The inclusion of dual use devices may have resulted in over-criminalisation of production and distribution of devices even though the same were produced and distributed for non-criminal purposes. The exclusion of dual use devices would been too narrow as it would require that it be proved that the devices be specifically produced and the purposes of committing cybercrime. The Budapest Convention has adopted a balanced approach whereby devices that are designed or adapted </a:t>
            </a:r>
            <a:r>
              <a:rPr lang="en-GB" altLang="sr-Latn-RS" b="0" dirty="0"/>
              <a:t>primarily</a:t>
            </a:r>
            <a:r>
              <a:rPr lang="en-GB" altLang="sr-Latn-RS" dirty="0"/>
              <a:t>, but not solely, for the commission of a cybercrime established in accordance with Articles 2-5 of the Budapest Convention (illegal access, illegal interception, data interference and system interference) are covered by Article 6.</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63</a:t>
            </a:fld>
            <a:endParaRPr lang="en-US"/>
          </a:p>
        </p:txBody>
      </p:sp>
    </p:spTree>
    <p:extLst>
      <p:ext uri="{BB962C8B-B14F-4D97-AF65-F5344CB8AC3E}">
        <p14:creationId xmlns:p14="http://schemas.microsoft.com/office/powerpoint/2010/main" val="301048436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a:t>
            </a:r>
            <a:r>
              <a:rPr lang="en-US" b="0" dirty="0"/>
              <a:t>s slide shows the text of Article 6 of the Budapest Convention with one element (“</a:t>
            </a:r>
            <a:r>
              <a:rPr lang="en-US" sz="1200" b="0" dirty="0">
                <a:solidFill>
                  <a:srgbClr val="FF0000"/>
                </a:solidFill>
                <a:latin typeface="+mj-lt"/>
              </a:rPr>
              <a:t>computer password, access code or similar data…. be used for the purpose of committing any of the offences established in Articles 2 through 5</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en-GB" altLang="sr-Latn-RS" dirty="0"/>
              <a:t>In addition to the misuse of devices and computer programs, Article 6 also criminalises the production, sale etc. of access codes, computer passwords and other similar data which enables access to the whole or any part of a computer system. </a:t>
            </a:r>
          </a:p>
          <a:p>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64</a:t>
            </a:fld>
            <a:endParaRPr lang="en-US"/>
          </a:p>
        </p:txBody>
      </p:sp>
    </p:spTree>
    <p:extLst>
      <p:ext uri="{BB962C8B-B14F-4D97-AF65-F5344CB8AC3E}">
        <p14:creationId xmlns:p14="http://schemas.microsoft.com/office/powerpoint/2010/main" val="211326134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a:t>
            </a:r>
            <a:r>
              <a:rPr lang="en-US" b="0" dirty="0"/>
              <a:t>s slide shows the text of Article 6 of the Budapest Convention with one element (“</a:t>
            </a:r>
            <a:r>
              <a:rPr lang="en-US" sz="1200" b="0" dirty="0">
                <a:solidFill>
                  <a:srgbClr val="FF0000"/>
                </a:solidFill>
                <a:latin typeface="+mj-lt"/>
              </a:rPr>
              <a:t>possession…. with intent that it be used for the purpose of committing any of the offences established in Articles 2 through 5… number of such items</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en-GB" altLang="sr-Latn-RS" dirty="0"/>
              <a:t>In addition to producing or distributing devices, computer programs, passwords, access codes etc, Article 6 also criminalizes the possession of the same if the items are possessed with the intent to commit a cybercrime. It allows parties to only criminalise possession of a certain number of times (which could be used only to criminalise possession for commercial purposes).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65</a:t>
            </a:fld>
            <a:endParaRPr lang="en-US"/>
          </a:p>
        </p:txBody>
      </p:sp>
    </p:spTree>
    <p:extLst>
      <p:ext uri="{BB962C8B-B14F-4D97-AF65-F5344CB8AC3E}">
        <p14:creationId xmlns:p14="http://schemas.microsoft.com/office/powerpoint/2010/main" val="285625753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a:t>
            </a:r>
            <a:r>
              <a:rPr lang="en-US" b="0" dirty="0"/>
              <a:t>s slide shows the text of Article 6 of the Budapest Convention with one element (“</a:t>
            </a:r>
            <a:r>
              <a:rPr lang="en-US" sz="1200" b="0" dirty="0">
                <a:solidFill>
                  <a:srgbClr val="FF0000"/>
                </a:solidFill>
                <a:latin typeface="+mj-lt"/>
              </a:rPr>
              <a:t>not for the purpose of committing an offence…..</a:t>
            </a:r>
            <a:r>
              <a:rPr lang="en-US" sz="1200" b="0" dirty="0" err="1">
                <a:solidFill>
                  <a:srgbClr val="FF0000"/>
                </a:solidFill>
                <a:latin typeface="+mj-lt"/>
              </a:rPr>
              <a:t>authorised</a:t>
            </a:r>
            <a:r>
              <a:rPr lang="en-US" sz="1200" b="0" dirty="0">
                <a:solidFill>
                  <a:srgbClr val="FF0000"/>
                </a:solidFill>
                <a:latin typeface="+mj-lt"/>
              </a:rPr>
              <a:t> testing or protection</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r>
              <a:rPr lang="en-US" dirty="0"/>
              <a:t>This conduct explains certain exceptions to the scope of this offence. Like other offences under the Budapest Convention, Article 6 does not extend to conduct committed “with right”. This would include, as examples, conduct undertaken for the </a:t>
            </a:r>
            <a:r>
              <a:rPr lang="en-US" dirty="0" err="1"/>
              <a:t>authorised</a:t>
            </a:r>
            <a:r>
              <a:rPr lang="en-US" dirty="0"/>
              <a:t> testing of a computer system.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66</a:t>
            </a:fld>
            <a:endParaRPr lang="en-US"/>
          </a:p>
        </p:txBody>
      </p:sp>
    </p:spTree>
    <p:extLst>
      <p:ext uri="{BB962C8B-B14F-4D97-AF65-F5344CB8AC3E}">
        <p14:creationId xmlns:p14="http://schemas.microsoft.com/office/powerpoint/2010/main" val="301740657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sz="3600" dirty="0"/>
              <a:t>This slide repeats the objectives of this session. The trainer can run through these objectives to ensure that these aspects have been covered in this module. </a:t>
            </a:r>
          </a:p>
          <a:p>
            <a:endParaRPr lang="en-GB" sz="3600" dirty="0"/>
          </a:p>
          <a:p>
            <a:endParaRPr lang="en-GB" sz="3600" dirty="0"/>
          </a:p>
        </p:txBody>
      </p:sp>
    </p:spTree>
    <p:extLst>
      <p:ext uri="{BB962C8B-B14F-4D97-AF65-F5344CB8AC3E}">
        <p14:creationId xmlns:p14="http://schemas.microsoft.com/office/powerpoint/2010/main" val="357350219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K"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68</a:t>
            </a:fld>
            <a:endParaRPr lang="en-US" altLang="en-US"/>
          </a:p>
        </p:txBody>
      </p:sp>
    </p:spTree>
    <p:extLst>
      <p:ext uri="{BB962C8B-B14F-4D97-AF65-F5344CB8AC3E}">
        <p14:creationId xmlns:p14="http://schemas.microsoft.com/office/powerpoint/2010/main" val="10499664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this slide shows the text of Article 1.c of the Budapest Convention which is the definition of “service provider”.</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definition.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sr-Latn-RS" dirty="0"/>
              <a:t>The term service provider as defined in the Budapest Convention encompasses a broad category of persons that play a particular role with regard to communication or processing of data on computer systems.  It includes both private and public entities, covers provision of services to a closed group or to the public, free or paid services.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a:t>
            </a:fld>
            <a:endParaRPr lang="en-US" altLang="en-US"/>
          </a:p>
        </p:txBody>
      </p:sp>
    </p:spTree>
    <p:extLst>
      <p:ext uri="{BB962C8B-B14F-4D97-AF65-F5344CB8AC3E}">
        <p14:creationId xmlns:p14="http://schemas.microsoft.com/office/powerpoint/2010/main" val="39030946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this slide shows the text of Article 1.d of the Budapest Convention which is the definition of “traffic data”.</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definition.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r>
              <a:rPr lang="en-US" sz="1200" kern="1200" dirty="0">
                <a:solidFill>
                  <a:schemeClr val="tx1"/>
                </a:solidFill>
                <a:latin typeface="+mn-lt"/>
                <a:ea typeface="MS PGothic" pitchFamily="34" charset="-128"/>
                <a:cs typeface="ＭＳ Ｐゴシック" charset="0"/>
              </a:rPr>
              <a:t>Traffic data as defined under the Budapest Convention is a category of computer data that is subject to a specific legal regime. This data is generated by computers in the chain of communication in order to route a communication from its origin to its destination. It is therefore auxiliary to the communication itself. The slide describes some key characteristics of traffic data.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a:t>
            </a:fld>
            <a:endParaRPr lang="en-US" altLang="en-US"/>
          </a:p>
        </p:txBody>
      </p:sp>
    </p:spTree>
    <p:extLst>
      <p:ext uri="{BB962C8B-B14F-4D97-AF65-F5344CB8AC3E}">
        <p14:creationId xmlns:p14="http://schemas.microsoft.com/office/powerpoint/2010/main" val="42212529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next set of slides will explore the offence of illegal access, which is mandated under Article 2 of the Budapest Convention.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a:t>
            </a:fld>
            <a:endParaRPr lang="en-US" altLang="en-US"/>
          </a:p>
        </p:txBody>
      </p:sp>
    </p:spTree>
    <p:extLst>
      <p:ext uri="{BB962C8B-B14F-4D97-AF65-F5344CB8AC3E}">
        <p14:creationId xmlns:p14="http://schemas.microsoft.com/office/powerpoint/2010/main" val="24832323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14/10/2020</a:t>
            </a:fld>
            <a:endParaRPr lang="en-GB"/>
          </a:p>
        </p:txBody>
      </p:sp>
      <p:sp>
        <p:nvSpPr>
          <p:cNvPr id="5" name="Footer Placeholder 4">
            <a:extLst>
              <a:ext uri="{FF2B5EF4-FFF2-40B4-BE49-F238E27FC236}">
                <a16:creationId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41974564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14/10/2020</a:t>
            </a:fld>
            <a:endParaRPr lang="en-GB"/>
          </a:p>
        </p:txBody>
      </p:sp>
      <p:sp>
        <p:nvSpPr>
          <p:cNvPr id="5" name="Footer Placeholder 4">
            <a:extLst>
              <a:ext uri="{FF2B5EF4-FFF2-40B4-BE49-F238E27FC236}">
                <a16:creationId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4222722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14/10/2020</a:t>
            </a:fld>
            <a:endParaRPr lang="en-GB"/>
          </a:p>
        </p:txBody>
      </p:sp>
      <p:sp>
        <p:nvSpPr>
          <p:cNvPr id="5" name="Footer Placeholder 4">
            <a:extLst>
              <a:ext uri="{FF2B5EF4-FFF2-40B4-BE49-F238E27FC236}">
                <a16:creationId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val="16562708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14/10/2020</a:t>
            </a:fld>
            <a:endParaRPr lang="en-GB"/>
          </a:p>
        </p:txBody>
      </p:sp>
      <p:sp>
        <p:nvSpPr>
          <p:cNvPr id="5" name="Footer Placeholder 4">
            <a:extLst>
              <a:ext uri="{FF2B5EF4-FFF2-40B4-BE49-F238E27FC236}">
                <a16:creationId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Tree>
    <p:extLst>
      <p:ext uri="{BB962C8B-B14F-4D97-AF65-F5344CB8AC3E}">
        <p14:creationId xmlns:p14="http://schemas.microsoft.com/office/powerpoint/2010/main" val="2586837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14/10/2020</a:t>
            </a:fld>
            <a:endParaRPr lang="en-GB"/>
          </a:p>
        </p:txBody>
      </p:sp>
      <p:sp>
        <p:nvSpPr>
          <p:cNvPr id="5" name="Footer Placeholder 4">
            <a:extLst>
              <a:ext uri="{FF2B5EF4-FFF2-40B4-BE49-F238E27FC236}">
                <a16:creationId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val="12361333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14/10/2020</a:t>
            </a:fld>
            <a:endParaRPr lang="en-GB"/>
          </a:p>
        </p:txBody>
      </p:sp>
      <p:sp>
        <p:nvSpPr>
          <p:cNvPr id="6" name="Footer Placeholder 4">
            <a:extLst>
              <a:ext uri="{FF2B5EF4-FFF2-40B4-BE49-F238E27FC236}">
                <a16:creationId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val="15251672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14/10/2020</a:t>
            </a:fld>
            <a:endParaRPr lang="en-GB"/>
          </a:p>
        </p:txBody>
      </p:sp>
      <p:sp>
        <p:nvSpPr>
          <p:cNvPr id="8" name="Footer Placeholder 4">
            <a:extLst>
              <a:ext uri="{FF2B5EF4-FFF2-40B4-BE49-F238E27FC236}">
                <a16:creationId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val="42857078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14/10/2020</a:t>
            </a:fld>
            <a:endParaRPr lang="en-GB"/>
          </a:p>
        </p:txBody>
      </p:sp>
      <p:sp>
        <p:nvSpPr>
          <p:cNvPr id="4" name="Footer Placeholder 4">
            <a:extLst>
              <a:ext uri="{FF2B5EF4-FFF2-40B4-BE49-F238E27FC236}">
                <a16:creationId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32279705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14/10/2020</a:t>
            </a:fld>
            <a:endParaRPr lang="en-GB"/>
          </a:p>
        </p:txBody>
      </p:sp>
      <p:sp>
        <p:nvSpPr>
          <p:cNvPr id="3" name="Footer Placeholder 4">
            <a:extLst>
              <a:ext uri="{FF2B5EF4-FFF2-40B4-BE49-F238E27FC236}">
                <a16:creationId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4445677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14/10/2020</a:t>
            </a:fld>
            <a:endParaRPr lang="en-GB"/>
          </a:p>
        </p:txBody>
      </p:sp>
      <p:sp>
        <p:nvSpPr>
          <p:cNvPr id="6" name="Footer Placeholder 4">
            <a:extLst>
              <a:ext uri="{FF2B5EF4-FFF2-40B4-BE49-F238E27FC236}">
                <a16:creationId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val="38485281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14/10/2020</a:t>
            </a:fld>
            <a:endParaRPr lang="en-GB"/>
          </a:p>
        </p:txBody>
      </p:sp>
      <p:sp>
        <p:nvSpPr>
          <p:cNvPr id="6" name="Footer Placeholder 4">
            <a:extLst>
              <a:ext uri="{FF2B5EF4-FFF2-40B4-BE49-F238E27FC236}">
                <a16:creationId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val="2969199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a:defRPr/>
            </a:pPr>
            <a:fld id="{D8D012CA-83C7-43BF-AC9E-7461E7903907}" type="datetimeFigureOut">
              <a:rPr lang="en-GB"/>
              <a:pPr>
                <a:defRPr/>
              </a:pPr>
              <a:t>14/10/2020</a:t>
            </a:fld>
            <a:endParaRPr lang="en-GB"/>
          </a:p>
        </p:txBody>
      </p:sp>
      <p:sp>
        <p:nvSpPr>
          <p:cNvPr id="5" name="Footer Placeholder 4">
            <a:extLst>
              <a:ext uri="{FF2B5EF4-FFF2-40B4-BE49-F238E27FC236}">
                <a16:creationId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GB"/>
          </a:p>
        </p:txBody>
      </p:sp>
      <p:sp>
        <p:nvSpPr>
          <p:cNvPr id="6" name="Slide Number Placeholder 5">
            <a:extLst>
              <a:ext uri="{FF2B5EF4-FFF2-40B4-BE49-F238E27FC236}">
                <a16:creationId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E8953D8D-E641-4349-A400-3F0BD5E4150E}" type="slidenum">
              <a:rPr lang="en-GB" altLang="en-US"/>
              <a:pPr/>
              <a:t>‹#›</a:t>
            </a:fld>
            <a:endParaRPr lang="en-GB"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mailto:matteo.lucchetti@coe.int"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20.gif"/><Relationship Id="rId5" Type="http://schemas.openxmlformats.org/officeDocument/2006/relationships/image" Target="../media/image19.jpeg"/><Relationship Id="rId4" Type="http://schemas.openxmlformats.org/officeDocument/2006/relationships/image" Target="../media/image18.jpeg"/></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21.gif"/></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22.gif"/></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4.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4.xml"/><Relationship Id="rId1" Type="http://schemas.openxmlformats.org/officeDocument/2006/relationships/slideLayout" Target="../slideLayouts/slideLayout7.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56.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notesSlide" Target="../notesSlides/notesSlide55.xml"/><Relationship Id="rId7" Type="http://schemas.openxmlformats.org/officeDocument/2006/relationships/image" Target="../media/image30.jpe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29.png"/><Relationship Id="rId11" Type="http://schemas.openxmlformats.org/officeDocument/2006/relationships/image" Target="../media/image34.jpeg"/><Relationship Id="rId5" Type="http://schemas.openxmlformats.org/officeDocument/2006/relationships/oleObject" Target="../embeddings/oleObject1.bin"/><Relationship Id="rId10" Type="http://schemas.openxmlformats.org/officeDocument/2006/relationships/image" Target="../media/image33.jpeg"/><Relationship Id="rId4" Type="http://schemas.openxmlformats.org/officeDocument/2006/relationships/image" Target="../media/image1.png"/><Relationship Id="rId9" Type="http://schemas.openxmlformats.org/officeDocument/2006/relationships/image" Target="../media/image32.jpeg"/></Relationships>
</file>

<file path=ppt/slides/_rels/slide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6.xml"/><Relationship Id="rId1" Type="http://schemas.openxmlformats.org/officeDocument/2006/relationships/slideLayout" Target="../slideLayouts/slideLayout7.xml"/><Relationship Id="rId5" Type="http://schemas.openxmlformats.org/officeDocument/2006/relationships/image" Target="../media/image36.jpeg"/><Relationship Id="rId4" Type="http://schemas.openxmlformats.org/officeDocument/2006/relationships/image" Target="../media/image35.jpeg"/></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7.xml"/><Relationship Id="rId1" Type="http://schemas.openxmlformats.org/officeDocument/2006/relationships/slideLayout" Target="../slideLayouts/slideLayout7.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5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8.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9.xml"/><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7.xml"/><Relationship Id="rId1" Type="http://schemas.openxmlformats.org/officeDocument/2006/relationships/slideLayout" Target="../slideLayouts/slideLayout1.xml"/><Relationship Id="rId5" Type="http://schemas.openxmlformats.org/officeDocument/2006/relationships/hyperlink" Target="mailto:matteo.lucchetti@coe.int"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sp>
        <p:nvSpPr>
          <p:cNvPr id="12" name="Rectangle 11">
            <a:extLst>
              <a:ext uri="{FF2B5EF4-FFF2-40B4-BE49-F238E27FC236}">
                <a16:creationId xmlns:a16="http://schemas.microsoft.com/office/drawing/2014/main" id="{F2E812E5-70E7-496A-A514-625E50D09C58}"/>
              </a:ext>
            </a:extLst>
          </p:cNvPr>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2" name="Picture 4">
            <a:extLst>
              <a:ext uri="{FF2B5EF4-FFF2-40B4-BE49-F238E27FC236}">
                <a16:creationId xmlns:a16="http://schemas.microsoft.com/office/drawing/2014/main" id="{15364E51-4F34-4DA1-8843-ADA973D0B8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53" name="TextBox 13">
            <a:extLst>
              <a:ext uri="{FF2B5EF4-FFF2-40B4-BE49-F238E27FC236}">
                <a16:creationId xmlns:a16="http://schemas.microsoft.com/office/drawing/2014/main" id="{033C52F9-475F-47F5-884A-9BD06B891C6A}"/>
              </a:ext>
            </a:extLst>
          </p:cNvPr>
          <p:cNvSpPr txBox="1">
            <a:spLocks noChangeArrowheads="1"/>
          </p:cNvSpPr>
          <p:nvPr/>
        </p:nvSpPr>
        <p:spPr bwMode="auto">
          <a:xfrm>
            <a:off x="1258888" y="-33338"/>
            <a:ext cx="4105275"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b="1" dirty="0">
                <a:solidFill>
                  <a:schemeClr val="bg1"/>
                </a:solidFill>
                <a:latin typeface="Arial Narrow" panose="020B0606020202030204" pitchFamily="34" charset="0"/>
              </a:rPr>
              <a:t>GLACY+ </a:t>
            </a:r>
          </a:p>
          <a:p>
            <a:pPr eaLnBrk="1" hangingPunct="1">
              <a:spcBef>
                <a:spcPct val="0"/>
              </a:spcBef>
              <a:buFontTx/>
              <a:buNone/>
            </a:pPr>
            <a:r>
              <a:rPr lang="en-GB" altLang="en-US" sz="1600" b="1" dirty="0">
                <a:solidFill>
                  <a:schemeClr val="bg1"/>
                </a:solidFill>
                <a:latin typeface="Arial Narrow" panose="020B0606020202030204" pitchFamily="34" charset="0"/>
              </a:rPr>
              <a:t>Global Action on Cybercrime Extended</a:t>
            </a:r>
          </a:p>
          <a:p>
            <a:pPr eaLnBrk="1" hangingPunct="1">
              <a:spcBef>
                <a:spcPct val="0"/>
              </a:spcBef>
              <a:buFontTx/>
              <a:buNone/>
            </a:pPr>
            <a:r>
              <a:rPr lang="en-GB" altLang="en-US" sz="1600" b="1" dirty="0">
                <a:solidFill>
                  <a:schemeClr val="bg1"/>
                </a:solidFill>
                <a:latin typeface="Arial Narrow" panose="020B0606020202030204" pitchFamily="34" charset="0"/>
              </a:rPr>
              <a:t>Action </a:t>
            </a:r>
            <a:r>
              <a:rPr lang="en-GB" altLang="en-US" sz="1600" b="1" dirty="0" err="1">
                <a:solidFill>
                  <a:schemeClr val="bg1"/>
                </a:solidFill>
                <a:latin typeface="Arial Narrow" panose="020B0606020202030204" pitchFamily="34" charset="0"/>
              </a:rPr>
              <a:t>globale</a:t>
            </a:r>
            <a:r>
              <a:rPr lang="en-GB" altLang="en-US" sz="1600" b="1">
                <a:solidFill>
                  <a:schemeClr val="bg1"/>
                </a:solidFill>
                <a:latin typeface="Arial Narrow" panose="020B0606020202030204" pitchFamily="34" charset="0"/>
              </a:rPr>
              <a:t> sur la cybercriminalité elargie</a:t>
            </a:r>
          </a:p>
        </p:txBody>
      </p:sp>
      <p:pic>
        <p:nvPicPr>
          <p:cNvPr id="2054" name="Picture 8">
            <a:extLst>
              <a:ext uri="{FF2B5EF4-FFF2-40B4-BE49-F238E27FC236}">
                <a16:creationId xmlns:a16="http://schemas.microsoft.com/office/drawing/2014/main" id="{B2A2B581-F8BC-48D4-AF7E-AAF0CE808C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extLst>
              <a:ext uri="{FF2B5EF4-FFF2-40B4-BE49-F238E27FC236}">
                <a16:creationId xmlns:a16="http://schemas.microsoft.com/office/drawing/2014/main" id="{4C53FF83-4B1D-4AE3-8AD4-F83CA631845F}"/>
              </a:ext>
            </a:extLst>
          </p:cNvPr>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056" name="Rectangle 11">
            <a:extLst>
              <a:ext uri="{FF2B5EF4-FFF2-40B4-BE49-F238E27FC236}">
                <a16:creationId xmlns:a16="http://schemas.microsoft.com/office/drawing/2014/main" id="{88C73A7D-5780-471E-8BE6-4A42E697E15C}"/>
              </a:ext>
            </a:extLst>
          </p:cNvPr>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b="1">
                <a:solidFill>
                  <a:srgbClr val="FFFFFF"/>
                </a:solidFill>
                <a:latin typeface="Verdana" panose="020B0604030504040204" pitchFamily="34" charset="0"/>
              </a:rPr>
              <a:t>www.coe.int/cybercrime						                        - </a:t>
            </a:r>
            <a:fld id="{B15B3F00-50C3-4AA7-B2CA-0E1FD701D3C5}" type="slidenum">
              <a:rPr lang="en-US" altLang="en-US" sz="1200" b="1">
                <a:solidFill>
                  <a:srgbClr val="FFFFFF"/>
                </a:solidFill>
                <a:latin typeface="Verdana" panose="020B0604030504040204" pitchFamily="34" charset="0"/>
              </a:rPr>
              <a:pPr>
                <a:spcBef>
                  <a:spcPct val="0"/>
                </a:spcBef>
                <a:buFontTx/>
                <a:buNone/>
              </a:pPr>
              <a:t>1</a:t>
            </a:fld>
            <a:r>
              <a:rPr lang="en-US" altLang="en-US" sz="1200" b="1">
                <a:solidFill>
                  <a:srgbClr val="FFFFFF"/>
                </a:solidFill>
                <a:latin typeface="Verdana" panose="020B0604030504040204" pitchFamily="34" charset="0"/>
              </a:rPr>
              <a:t> -</a:t>
            </a:r>
          </a:p>
        </p:txBody>
      </p:sp>
      <p:sp>
        <p:nvSpPr>
          <p:cNvPr id="2057" name="Rectangle 2">
            <a:extLst>
              <a:ext uri="{FF2B5EF4-FFF2-40B4-BE49-F238E27FC236}">
                <a16:creationId xmlns:a16="http://schemas.microsoft.com/office/drawing/2014/main" id="{D192EA30-54CE-4062-B518-E86D1D7BEC69}"/>
              </a:ext>
            </a:extLst>
          </p:cNvPr>
          <p:cNvSpPr>
            <a:spLocks noChangeArrowheads="1"/>
          </p:cNvSpPr>
          <p:nvPr/>
        </p:nvSpPr>
        <p:spPr bwMode="auto">
          <a:xfrm>
            <a:off x="290513" y="2352650"/>
            <a:ext cx="8599487" cy="4124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GB" altLang="en-US" sz="3600" b="1" dirty="0">
                <a:latin typeface="Verdana" panose="020B0604030504040204" pitchFamily="34" charset="0"/>
              </a:rPr>
              <a:t>Substantive Provisions of the Budapest Convention - Part 1</a:t>
            </a:r>
            <a:endParaRPr lang="en-GB" altLang="en-US" sz="16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r>
              <a:rPr lang="en-GB" altLang="en-US" sz="1800" b="1" dirty="0" err="1">
                <a:latin typeface="Verdana" panose="020B0604030504040204" pitchFamily="34" charset="0"/>
              </a:rPr>
              <a:t>Xxxxx</a:t>
            </a:r>
            <a:r>
              <a:rPr lang="en-GB" altLang="en-US" sz="1800" b="1" dirty="0">
                <a:latin typeface="Verdana" panose="020B0604030504040204" pitchFamily="34" charset="0"/>
              </a:rPr>
              <a:t> XXXXXXXX</a:t>
            </a:r>
          </a:p>
          <a:p>
            <a:pPr algn="ctr" eaLnBrk="1" hangingPunct="1">
              <a:spcBef>
                <a:spcPct val="0"/>
              </a:spcBef>
              <a:buFontTx/>
              <a:buNone/>
            </a:pPr>
            <a:endParaRPr lang="en-GB" altLang="en-US" sz="600" dirty="0">
              <a:latin typeface="Verdana" panose="020B0604030504040204" pitchFamily="34" charset="0"/>
            </a:endParaRPr>
          </a:p>
          <a:p>
            <a:pPr algn="ctr" eaLnBrk="1" hangingPunct="1">
              <a:spcBef>
                <a:spcPct val="0"/>
              </a:spcBef>
              <a:buFontTx/>
              <a:buNone/>
            </a:pPr>
            <a:r>
              <a:rPr lang="en-GB" altLang="en-US" sz="1400" i="1" dirty="0">
                <a:latin typeface="Verdana" panose="020B0604030504040204" pitchFamily="34" charset="0"/>
              </a:rPr>
              <a:t>Council of Europe</a:t>
            </a:r>
          </a:p>
          <a:p>
            <a:pPr algn="ctr" eaLnBrk="1" hangingPunct="1">
              <a:spcBef>
                <a:spcPct val="0"/>
              </a:spcBef>
              <a:buFontTx/>
              <a:buNone/>
            </a:pPr>
            <a:endParaRPr lang="en-GB" altLang="en-US" sz="1400" b="1" dirty="0">
              <a:solidFill>
                <a:srgbClr val="2F618F"/>
              </a:solidFill>
              <a:latin typeface="Verdana" panose="020B0604030504040204" pitchFamily="34" charset="0"/>
              <a:hlinkClick r:id="rId4"/>
            </a:endParaRPr>
          </a:p>
          <a:p>
            <a:pPr algn="ctr" eaLnBrk="1" hangingPunct="1">
              <a:spcBef>
                <a:spcPct val="0"/>
              </a:spcBef>
              <a:buFontTx/>
              <a:buNone/>
            </a:pPr>
            <a:r>
              <a:rPr lang="en-GB" altLang="en-US" sz="1200" b="1" dirty="0">
                <a:solidFill>
                  <a:srgbClr val="2F618F"/>
                </a:solidFill>
                <a:latin typeface="Verdana" panose="020B0604030504040204" pitchFamily="34" charset="0"/>
              </a:rPr>
              <a:t>email</a:t>
            </a: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400" b="1" dirty="0">
              <a:latin typeface="Verdana" panose="020B0604030504040204" pitchFamily="34" charset="0"/>
            </a:endParaRPr>
          </a:p>
          <a:p>
            <a:pPr algn="ctr" eaLnBrk="1" hangingPunct="1">
              <a:spcBef>
                <a:spcPct val="0"/>
              </a:spcBef>
              <a:buFontTx/>
              <a:buNone/>
            </a:pPr>
            <a:r>
              <a:rPr lang="en-GB" altLang="en-US" sz="1600" b="1" dirty="0">
                <a:latin typeface="Verdana" panose="020B0604030504040204" pitchFamily="34" charset="0"/>
              </a:rPr>
              <a:t>DD Month YYYY</a:t>
            </a:r>
          </a:p>
        </p:txBody>
      </p:sp>
      <p:sp>
        <p:nvSpPr>
          <p:cNvPr id="10" name="Rectangle 2">
            <a:extLst>
              <a:ext uri="{FF2B5EF4-FFF2-40B4-BE49-F238E27FC236}">
                <a16:creationId xmlns:a16="http://schemas.microsoft.com/office/drawing/2014/main" id="{DF1503B2-B0B3-4330-9439-3D5954CA1625}"/>
              </a:ext>
            </a:extLst>
          </p:cNvPr>
          <p:cNvSpPr>
            <a:spLocks noChangeArrowheads="1"/>
          </p:cNvSpPr>
          <p:nvPr/>
        </p:nvSpPr>
        <p:spPr bwMode="auto">
          <a:xfrm>
            <a:off x="365125" y="1177588"/>
            <a:ext cx="85994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US" altLang="en-US" sz="1400" b="1" dirty="0">
                <a:latin typeface="Verdana" panose="020B0604030504040204" pitchFamily="34" charset="0"/>
              </a:rPr>
              <a:t>Introductory Judicial Training Course on Cybercrime and Electronic Evidence</a:t>
            </a:r>
            <a:endParaRPr lang="en-GB" altLang="en-US" sz="1400" i="1" dirty="0">
              <a:latin typeface="Verdana" panose="020B060403050404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latin typeface="Verdana" panose="020B0604030504040204" pitchFamily="34" charset="0"/>
                <a:ea typeface="Verdana" panose="020B0604030504040204" pitchFamily="34" charset="0"/>
              </a:rPr>
              <a:t>Illegal access</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GB" dirty="0">
                <a:latin typeface="Verdana" panose="020B0604030504040204" pitchFamily="34" charset="0"/>
                <a:ea typeface="Verdana" panose="020B0604030504040204" pitchFamily="34" charset="0"/>
              </a:rPr>
              <a:t>Substantive Provisions of the Budapest Convention (Part 1)</a:t>
            </a: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10</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Section 2</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303074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901B2789-EF2E-4BD2-B40F-2EDEBF060E14}"/>
              </a:ext>
            </a:extLst>
          </p:cNvPr>
          <p:cNvSpPr>
            <a:spLocks noGrp="1"/>
          </p:cNvSpPr>
          <p:nvPr>
            <p:ph type="body" idx="1"/>
          </p:nvPr>
        </p:nvSpPr>
        <p:spPr>
          <a:xfrm>
            <a:off x="457200" y="1467279"/>
            <a:ext cx="8229600" cy="4525963"/>
          </a:xfrm>
          <a:ln w="38100">
            <a:solidFill>
              <a:srgbClr val="FF0000"/>
            </a:solidFill>
            <a:miter lim="800000"/>
            <a:headEnd/>
            <a:tailEnd/>
          </a:ln>
        </p:spPr>
        <p:txBody>
          <a:bodyPr/>
          <a:lstStyle/>
          <a:p>
            <a:pPr eaLnBrk="1" hangingPunct="1">
              <a:lnSpc>
                <a:spcPct val="80000"/>
              </a:lnSpc>
              <a:buFont typeface="Arial" panose="020B0604020202020204" pitchFamily="34" charset="0"/>
              <a:buNone/>
            </a:pPr>
            <a:endParaRPr lang="en-GB" altLang="sr-Latn-RS" sz="2800" dirty="0">
              <a:cs typeface="Times New Roman" panose="02020603050405020304" pitchFamily="18" charset="0"/>
            </a:endParaRPr>
          </a:p>
          <a:p>
            <a:pPr algn="ctr" eaLnBrk="1" hangingPunct="1">
              <a:lnSpc>
                <a:spcPct val="80000"/>
              </a:lnSpc>
              <a:buFont typeface="Arial" panose="020B0604020202020204" pitchFamily="34" charset="0"/>
              <a:buNone/>
            </a:pPr>
            <a:r>
              <a:rPr lang="en-GB" altLang="sr-Latn-RS" b="1" i="1" dirty="0">
                <a:cs typeface="Times New Roman" panose="02020603050405020304" pitchFamily="18" charset="0"/>
              </a:rPr>
              <a:t>Illegal Access</a:t>
            </a:r>
          </a:p>
          <a:p>
            <a:pPr algn="ctr" eaLnBrk="1" hangingPunct="1">
              <a:lnSpc>
                <a:spcPct val="80000"/>
              </a:lnSpc>
              <a:buFont typeface="Arial" panose="020B0604020202020204" pitchFamily="34" charset="0"/>
              <a:buNone/>
            </a:pPr>
            <a:r>
              <a:rPr lang="en-GB" altLang="sr-Latn-RS" b="1" i="1" dirty="0">
                <a:cs typeface="Times New Roman" panose="02020603050405020304" pitchFamily="18" charset="0"/>
              </a:rPr>
              <a:t>(Article 2 – Budapest Convention)</a:t>
            </a:r>
          </a:p>
          <a:p>
            <a:pPr eaLnBrk="1" hangingPunct="1">
              <a:lnSpc>
                <a:spcPct val="80000"/>
              </a:lnSpc>
              <a:buFont typeface="Arial" panose="020B0604020202020204" pitchFamily="34" charset="0"/>
              <a:buNone/>
            </a:pPr>
            <a:endParaRPr lang="en-GB" altLang="sr-Latn-RS" dirty="0">
              <a:cs typeface="Times New Roman" panose="02020603050405020304" pitchFamily="18" charset="0"/>
            </a:endParaRPr>
          </a:p>
          <a:p>
            <a:pPr eaLnBrk="1" hangingPunct="1">
              <a:lnSpc>
                <a:spcPct val="80000"/>
              </a:lnSpc>
              <a:buFont typeface="Arial" panose="020B0604020202020204" pitchFamily="34" charset="0"/>
              <a:buNone/>
            </a:pPr>
            <a:endParaRPr lang="en-GB" altLang="sr-Latn-RS" dirty="0">
              <a:cs typeface="Times New Roman" panose="02020603050405020304" pitchFamily="18" charset="0"/>
            </a:endParaRPr>
          </a:p>
          <a:p>
            <a:pPr algn="ctr" eaLnBrk="1" hangingPunct="1">
              <a:lnSpc>
                <a:spcPct val="80000"/>
              </a:lnSpc>
            </a:pPr>
            <a:r>
              <a:rPr lang="en-GB" altLang="sr-Latn-RS" i="1" dirty="0">
                <a:cs typeface="Times New Roman" panose="02020603050405020304" pitchFamily="18" charset="0"/>
              </a:rPr>
              <a:t>To access to the whole or any part of a computer system without right </a:t>
            </a:r>
          </a:p>
          <a:p>
            <a:pPr algn="ctr" eaLnBrk="1" hangingPunct="1">
              <a:lnSpc>
                <a:spcPct val="80000"/>
              </a:lnSpc>
            </a:pPr>
            <a:endParaRPr lang="en-GB" altLang="sr-Latn-RS" i="1" dirty="0">
              <a:cs typeface="Times New Roman" panose="02020603050405020304" pitchFamily="18" charset="0"/>
            </a:endParaRPr>
          </a:p>
          <a:p>
            <a:pPr algn="ctr" eaLnBrk="1" hangingPunct="1">
              <a:lnSpc>
                <a:spcPct val="80000"/>
              </a:lnSpc>
            </a:pPr>
            <a:r>
              <a:rPr lang="en-GB" altLang="sr-Latn-RS" i="1" dirty="0">
                <a:cs typeface="Times New Roman" panose="02020603050405020304" pitchFamily="18" charset="0"/>
              </a:rPr>
              <a:t>Intentionally</a:t>
            </a:r>
          </a:p>
          <a:p>
            <a:pPr algn="ctr" eaLnBrk="1" hangingPunct="1">
              <a:lnSpc>
                <a:spcPct val="80000"/>
              </a:lnSpc>
              <a:buFont typeface="Arial" panose="020B0604020202020204" pitchFamily="34" charset="0"/>
              <a:buNone/>
            </a:pPr>
            <a:endParaRPr lang="en-GB" altLang="sr-Latn-RS" dirty="0">
              <a:cs typeface="Times New Roman" panose="02020603050405020304" pitchFamily="18" charset="0"/>
            </a:endParaRPr>
          </a:p>
        </p:txBody>
      </p:sp>
      <p:sp>
        <p:nvSpPr>
          <p:cNvPr id="2" name="Rectangle 11">
            <a:extLst>
              <a:ext uri="{FF2B5EF4-FFF2-40B4-BE49-F238E27FC236}">
                <a16:creationId xmlns:a16="http://schemas.microsoft.com/office/drawing/2014/main" id="{D2D6B4C5-6FBE-4667-93E8-01D163661133}"/>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11</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3" name="Rectangle 2">
            <a:extLst>
              <a:ext uri="{FF2B5EF4-FFF2-40B4-BE49-F238E27FC236}">
                <a16:creationId xmlns:a16="http://schemas.microsoft.com/office/drawing/2014/main" id="{B7DD2CFA-2A7B-4B70-B2CF-408895F7013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3" name="Rectangle 12">
            <a:extLst>
              <a:ext uri="{FF2B5EF4-FFF2-40B4-BE49-F238E27FC236}">
                <a16:creationId xmlns:a16="http://schemas.microsoft.com/office/drawing/2014/main" id="{2F4942D5-9656-4E10-80A8-E35A2B4DDD89}"/>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5" name="TextBox 7">
            <a:extLst>
              <a:ext uri="{FF2B5EF4-FFF2-40B4-BE49-F238E27FC236}">
                <a16:creationId xmlns:a16="http://schemas.microsoft.com/office/drawing/2014/main" id="{C4E7D0AE-F5E2-48F0-87FE-9287F73A74D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Illegal access</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7" name="Picture 4">
            <a:extLst>
              <a:ext uri="{FF2B5EF4-FFF2-40B4-BE49-F238E27FC236}">
                <a16:creationId xmlns:a16="http://schemas.microsoft.com/office/drawing/2014/main" id="{F2F61659-3707-4CAD-8335-1DCCEDC2E2B1}"/>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ACFFD55-C72C-4247-8B91-FBCCA852C04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id="{59D2C1A8-035C-489B-9779-EDA8D4023D4D}"/>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Illegal access: Example</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a16="http://schemas.microsoft.com/office/drawing/2014/main" id="{5F63552A-4DB5-4395-9CB1-2203E78A3282}"/>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Rectangle 11">
            <a:extLst>
              <a:ext uri="{FF2B5EF4-FFF2-40B4-BE49-F238E27FC236}">
                <a16:creationId xmlns:a16="http://schemas.microsoft.com/office/drawing/2014/main" id="{ED410369-320C-4305-966C-87F28BB711DA}"/>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12</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16" name="Rectangle 15">
            <a:extLst>
              <a:ext uri="{FF2B5EF4-FFF2-40B4-BE49-F238E27FC236}">
                <a16:creationId xmlns:a16="http://schemas.microsoft.com/office/drawing/2014/main" id="{FB487B3C-E066-4D2B-8201-6243B9644117}"/>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2" name="Picture 1">
            <a:extLst>
              <a:ext uri="{FF2B5EF4-FFF2-40B4-BE49-F238E27FC236}">
                <a16:creationId xmlns:a16="http://schemas.microsoft.com/office/drawing/2014/main" id="{DA2BF149-940F-4650-B2D7-4286106D949A}"/>
              </a:ext>
            </a:extLst>
          </p:cNvPr>
          <p:cNvPicPr>
            <a:picLocks noChangeAspect="1"/>
          </p:cNvPicPr>
          <p:nvPr/>
        </p:nvPicPr>
        <p:blipFill rotWithShape="1">
          <a:blip r:embed="rId4"/>
          <a:srcRect b="7404"/>
          <a:stretch/>
        </p:blipFill>
        <p:spPr>
          <a:xfrm>
            <a:off x="-82573" y="1188862"/>
            <a:ext cx="9144000" cy="5262913"/>
          </a:xfrm>
          <a:prstGeom prst="rect">
            <a:avLst/>
          </a:prstGeom>
        </p:spPr>
      </p:pic>
    </p:spTree>
    <p:extLst>
      <p:ext uri="{BB962C8B-B14F-4D97-AF65-F5344CB8AC3E}">
        <p14:creationId xmlns:p14="http://schemas.microsoft.com/office/powerpoint/2010/main" val="2230257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DDB205-86A2-4B0E-9387-2C98DBFB15FF}"/>
              </a:ext>
            </a:extLst>
          </p:cNvPr>
          <p:cNvSpPr>
            <a:spLocks noGrp="1"/>
          </p:cNvSpPr>
          <p:nvPr>
            <p:ph type="title"/>
          </p:nvPr>
        </p:nvSpPr>
        <p:spPr/>
        <p:txBody>
          <a:bodyPr/>
          <a:lstStyle/>
          <a:p>
            <a:endParaRPr lang="en-PK" dirty="0"/>
          </a:p>
        </p:txBody>
      </p:sp>
      <p:sp>
        <p:nvSpPr>
          <p:cNvPr id="3" name="Content Placeholder 2">
            <a:extLst>
              <a:ext uri="{FF2B5EF4-FFF2-40B4-BE49-F238E27FC236}">
                <a16:creationId xmlns:a16="http://schemas.microsoft.com/office/drawing/2014/main" id="{F6026503-372D-497C-AEA3-2496A8DADF3D}"/>
              </a:ext>
            </a:extLst>
          </p:cNvPr>
          <p:cNvSpPr>
            <a:spLocks noGrp="1"/>
          </p:cNvSpPr>
          <p:nvPr>
            <p:ph idx="1"/>
          </p:nvPr>
        </p:nvSpPr>
        <p:spPr/>
        <p:txBody>
          <a:bodyPr/>
          <a:lstStyle/>
          <a:p>
            <a:endParaRPr lang="en-PK" dirty="0"/>
          </a:p>
        </p:txBody>
      </p:sp>
      <p:pic>
        <p:nvPicPr>
          <p:cNvPr id="6" name="Picture 5">
            <a:extLst>
              <a:ext uri="{FF2B5EF4-FFF2-40B4-BE49-F238E27FC236}">
                <a16:creationId xmlns:a16="http://schemas.microsoft.com/office/drawing/2014/main" id="{9B002625-AEB0-4080-8EA6-8084073613D3}"/>
              </a:ext>
            </a:extLst>
          </p:cNvPr>
          <p:cNvPicPr>
            <a:picLocks noChangeAspect="1"/>
          </p:cNvPicPr>
          <p:nvPr/>
        </p:nvPicPr>
        <p:blipFill>
          <a:blip r:embed="rId3"/>
          <a:stretch>
            <a:fillRect/>
          </a:stretch>
        </p:blipFill>
        <p:spPr>
          <a:xfrm>
            <a:off x="-98630" y="1076326"/>
            <a:ext cx="9144000" cy="5743960"/>
          </a:xfrm>
          <a:prstGeom prst="rect">
            <a:avLst/>
          </a:prstGeom>
        </p:spPr>
      </p:pic>
      <p:sp>
        <p:nvSpPr>
          <p:cNvPr id="8" name="Rectangle 7">
            <a:extLst>
              <a:ext uri="{FF2B5EF4-FFF2-40B4-BE49-F238E27FC236}">
                <a16:creationId xmlns:a16="http://schemas.microsoft.com/office/drawing/2014/main" id="{DACFFD55-C72C-4247-8B91-FBCCA852C04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id="{59D2C1A8-035C-489B-9779-EDA8D4023D4D}"/>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Illegal access: Example</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a16="http://schemas.microsoft.com/office/drawing/2014/main" id="{5F63552A-4DB5-4395-9CB1-2203E78A3282}"/>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Rectangle 11">
            <a:extLst>
              <a:ext uri="{FF2B5EF4-FFF2-40B4-BE49-F238E27FC236}">
                <a16:creationId xmlns:a16="http://schemas.microsoft.com/office/drawing/2014/main" id="{ED410369-320C-4305-966C-87F28BB711DA}"/>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13</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16" name="Rectangle 15">
            <a:extLst>
              <a:ext uri="{FF2B5EF4-FFF2-40B4-BE49-F238E27FC236}">
                <a16:creationId xmlns:a16="http://schemas.microsoft.com/office/drawing/2014/main" id="{FB487B3C-E066-4D2B-8201-6243B9644117}"/>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8674449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43252" y="1124744"/>
            <a:ext cx="3889351" cy="5355312"/>
          </a:xfrm>
          <a:prstGeom prst="rect">
            <a:avLst/>
          </a:prstGeom>
        </p:spPr>
        <p:txBody>
          <a:bodyPr wrap="square">
            <a:spAutoFit/>
          </a:bodyPr>
          <a:lstStyle/>
          <a:p>
            <a:pPr marL="342900" indent="-342900" algn="just">
              <a:buFont typeface="Wingdings" pitchFamily="2" charset="2"/>
              <a:buChar char="Ø"/>
            </a:pPr>
            <a:r>
              <a:rPr lang="en-US" dirty="0">
                <a:latin typeface="+mj-lt"/>
              </a:rPr>
              <a:t>Each Party shall adopt such legislative and other measures as may be necessary to establish as criminal offences under its domestic law, when committed intentionally, the </a:t>
            </a:r>
            <a:r>
              <a:rPr lang="en-US" b="1" dirty="0">
                <a:solidFill>
                  <a:srgbClr val="FF0000"/>
                </a:solidFill>
                <a:latin typeface="+mj-lt"/>
              </a:rPr>
              <a:t>access </a:t>
            </a:r>
            <a:r>
              <a:rPr lang="en-US" dirty="0">
                <a:latin typeface="+mj-lt"/>
              </a:rPr>
              <a:t>to the whole or any part of a computer system without right. A Party may require that the offence be committed by infringing security measures, with the intent of obtaining computer data or other dishonest intent, or in relation to a computer system that is connected to another computer system.</a:t>
            </a:r>
            <a:endParaRPr lang="en-GB" dirty="0">
              <a:latin typeface="+mj-lt"/>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274833" y="1151172"/>
            <a:ext cx="4747018" cy="5355312"/>
          </a:xfrm>
          <a:prstGeom prst="rect">
            <a:avLst/>
          </a:prstGeom>
        </p:spPr>
        <p:txBody>
          <a:bodyPr wrap="square">
            <a:spAutoFit/>
          </a:bodyPr>
          <a:lstStyle/>
          <a:p>
            <a:pPr marL="342900" indent="-342900" algn="just">
              <a:buFont typeface="Wingdings" pitchFamily="2" charset="2"/>
              <a:buChar char="ü"/>
            </a:pPr>
            <a:r>
              <a:rPr lang="en-US" sz="1900" dirty="0">
                <a:latin typeface="+mj-lt"/>
              </a:rPr>
              <a:t>Access includes the entering of another computer system:</a:t>
            </a:r>
          </a:p>
          <a:p>
            <a:pPr marL="800100" lvl="1" indent="-342900" algn="just">
              <a:buFont typeface="Wingdings" pitchFamily="2" charset="2"/>
              <a:buChar char="ü"/>
            </a:pPr>
            <a:r>
              <a:rPr lang="en-US" sz="1900" dirty="0">
                <a:latin typeface="+mj-lt"/>
              </a:rPr>
              <a:t>Where it is connected via public telecommunications network; </a:t>
            </a:r>
          </a:p>
          <a:p>
            <a:pPr marL="800100" lvl="1" indent="-342900" algn="just">
              <a:buFont typeface="Wingdings" pitchFamily="2" charset="2"/>
              <a:buChar char="ü"/>
            </a:pPr>
            <a:r>
              <a:rPr lang="en-US" sz="1900" dirty="0">
                <a:latin typeface="+mj-lt"/>
              </a:rPr>
              <a:t>To a computer system on the same network (LAN or Intranet within an </a:t>
            </a:r>
            <a:r>
              <a:rPr lang="en-US" sz="1900" dirty="0" err="1">
                <a:latin typeface="+mj-lt"/>
              </a:rPr>
              <a:t>organisation</a:t>
            </a:r>
            <a:r>
              <a:rPr lang="en-US" sz="1900" dirty="0">
                <a:latin typeface="+mj-lt"/>
              </a:rPr>
              <a:t>) </a:t>
            </a:r>
          </a:p>
          <a:p>
            <a:pPr marL="342900" indent="-342900" algn="just">
              <a:buFont typeface="Wingdings" pitchFamily="2" charset="2"/>
              <a:buChar char="ü"/>
            </a:pPr>
            <a:endParaRPr lang="en-US" sz="1900" dirty="0">
              <a:latin typeface="+mj-lt"/>
            </a:endParaRPr>
          </a:p>
          <a:p>
            <a:pPr marL="342900" indent="-342900" algn="just">
              <a:buFont typeface="Wingdings" pitchFamily="2" charset="2"/>
              <a:buChar char="ü"/>
            </a:pPr>
            <a:r>
              <a:rPr lang="en-US" sz="1900" dirty="0">
                <a:latin typeface="+mj-lt"/>
              </a:rPr>
              <a:t>Access does not include mere sending of e-mail message or file to computer system </a:t>
            </a:r>
          </a:p>
          <a:p>
            <a:pPr marL="342900" indent="-342900" algn="just">
              <a:buFont typeface="Wingdings" pitchFamily="2" charset="2"/>
              <a:buChar char="ü"/>
            </a:pPr>
            <a:endParaRPr lang="en-US" sz="1900" dirty="0">
              <a:latin typeface="+mj-lt"/>
            </a:endParaRPr>
          </a:p>
          <a:p>
            <a:pPr marL="342900" indent="-342900" algn="just">
              <a:buFont typeface="Wingdings" pitchFamily="2" charset="2"/>
              <a:buChar char="ü"/>
            </a:pPr>
            <a:r>
              <a:rPr lang="en-US" sz="1900" dirty="0">
                <a:latin typeface="+mj-lt"/>
              </a:rPr>
              <a:t>Method of communication with computer system does not matter (whether from distance via wireless links; or at a close range)</a:t>
            </a:r>
            <a:endParaRPr lang="en-GB" sz="1900" dirty="0">
              <a:latin typeface="+mj-lt"/>
            </a:endParaRPr>
          </a:p>
        </p:txBody>
      </p:sp>
      <p:sp>
        <p:nvSpPr>
          <p:cNvPr id="7" name="Rectangle 11">
            <a:extLst>
              <a:ext uri="{FF2B5EF4-FFF2-40B4-BE49-F238E27FC236}">
                <a16:creationId xmlns:a16="http://schemas.microsoft.com/office/drawing/2014/main" id="{2423F960-A04A-412E-A05F-0A481203750D}"/>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14</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id="{E02F9B35-00F4-40BC-9452-03D5E2FD52B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a16="http://schemas.microsoft.com/office/drawing/2014/main" id="{BAFC63AD-212F-43EB-A6CF-69CC56FF4FF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id="{6AA5BF5E-B46D-4B19-A63B-6B1FE8043F14}"/>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Illegal access (“access”)</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id="{904628E1-1C55-4556-A363-EFD5F6D17A8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240211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43252" y="1124744"/>
            <a:ext cx="3889351" cy="5355312"/>
          </a:xfrm>
          <a:prstGeom prst="rect">
            <a:avLst/>
          </a:prstGeom>
        </p:spPr>
        <p:txBody>
          <a:bodyPr wrap="square">
            <a:spAutoFit/>
          </a:bodyPr>
          <a:lstStyle/>
          <a:p>
            <a:pPr marL="342900" indent="-342900" algn="just">
              <a:buFont typeface="Wingdings" pitchFamily="2" charset="2"/>
              <a:buChar char="Ø"/>
            </a:pPr>
            <a:r>
              <a:rPr lang="en-US" dirty="0">
                <a:latin typeface="+mj-lt"/>
              </a:rPr>
              <a:t>Each Party shall adopt such legislative and other measures as may be necessary to establish as criminal offences under its domestic law, when committed intentionally, the access to the </a:t>
            </a:r>
            <a:r>
              <a:rPr lang="en-US" b="1" dirty="0">
                <a:solidFill>
                  <a:srgbClr val="FF0000"/>
                </a:solidFill>
                <a:latin typeface="+mj-lt"/>
              </a:rPr>
              <a:t>whole or any part of a computer system </a:t>
            </a:r>
            <a:r>
              <a:rPr lang="en-US" dirty="0">
                <a:latin typeface="+mj-lt"/>
              </a:rPr>
              <a:t>without right. A Party may require that the offence be committed by infringing security measures, with the intent of obtaining computer data or other dishonest intent, or in relation to a computer system that is connected to another computer system.</a:t>
            </a:r>
            <a:endParaRPr lang="en-GB" dirty="0">
              <a:latin typeface="+mj-lt"/>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274833" y="1151172"/>
            <a:ext cx="4747018" cy="3139321"/>
          </a:xfrm>
          <a:prstGeom prst="rect">
            <a:avLst/>
          </a:prstGeom>
        </p:spPr>
        <p:txBody>
          <a:bodyPr wrap="square">
            <a:spAutoFit/>
          </a:bodyPr>
          <a:lstStyle/>
          <a:p>
            <a:pPr marL="342900" indent="-342900" algn="just">
              <a:buFont typeface="Wingdings" pitchFamily="2" charset="2"/>
              <a:buChar char="ü"/>
            </a:pPr>
            <a:r>
              <a:rPr lang="en-GB" sz="2200" dirty="0">
                <a:latin typeface="+mj-lt"/>
              </a:rPr>
              <a:t>Part of a computer system includes:</a:t>
            </a:r>
          </a:p>
          <a:p>
            <a:pPr marL="800100" lvl="1" indent="-342900" algn="just">
              <a:buFont typeface="Wingdings" pitchFamily="2" charset="2"/>
              <a:buChar char="ü"/>
            </a:pPr>
            <a:r>
              <a:rPr lang="en-US" sz="2200" dirty="0">
                <a:latin typeface="+mj-lt"/>
              </a:rPr>
              <a:t>Hardware </a:t>
            </a:r>
          </a:p>
          <a:p>
            <a:pPr marL="800100" lvl="1" indent="-342900" algn="just">
              <a:buFont typeface="Wingdings" pitchFamily="2" charset="2"/>
              <a:buChar char="ü"/>
            </a:pPr>
            <a:r>
              <a:rPr lang="en-US" sz="2200" dirty="0">
                <a:latin typeface="+mj-lt"/>
              </a:rPr>
              <a:t>Components </a:t>
            </a:r>
          </a:p>
          <a:p>
            <a:pPr marL="800100" lvl="1" indent="-342900" algn="just">
              <a:buFont typeface="Wingdings" pitchFamily="2" charset="2"/>
              <a:buChar char="ü"/>
            </a:pPr>
            <a:r>
              <a:rPr lang="en-US" sz="2200" dirty="0">
                <a:latin typeface="+mj-lt"/>
              </a:rPr>
              <a:t>Stored data of the system installed </a:t>
            </a:r>
          </a:p>
          <a:p>
            <a:pPr marL="800100" lvl="1" indent="-342900" algn="just">
              <a:buFont typeface="Wingdings" pitchFamily="2" charset="2"/>
              <a:buChar char="ü"/>
            </a:pPr>
            <a:r>
              <a:rPr lang="en-US" sz="2200" dirty="0">
                <a:latin typeface="+mj-lt"/>
              </a:rPr>
              <a:t>Directories </a:t>
            </a:r>
          </a:p>
          <a:p>
            <a:pPr marL="800100" lvl="1" indent="-342900" algn="just">
              <a:buFont typeface="Wingdings" pitchFamily="2" charset="2"/>
              <a:buChar char="ü"/>
            </a:pPr>
            <a:r>
              <a:rPr lang="en-US" sz="2200" dirty="0">
                <a:latin typeface="+mj-lt"/>
              </a:rPr>
              <a:t>Traffic data </a:t>
            </a:r>
          </a:p>
          <a:p>
            <a:pPr marL="800100" lvl="1" indent="-342900" algn="just">
              <a:buFont typeface="Wingdings" pitchFamily="2" charset="2"/>
              <a:buChar char="ü"/>
            </a:pPr>
            <a:r>
              <a:rPr lang="en-US" sz="2200" dirty="0">
                <a:latin typeface="+mj-lt"/>
              </a:rPr>
              <a:t>Content-related data</a:t>
            </a:r>
            <a:endParaRPr lang="en-GB" sz="2200" dirty="0">
              <a:latin typeface="+mj-lt"/>
            </a:endParaRPr>
          </a:p>
        </p:txBody>
      </p:sp>
      <p:sp>
        <p:nvSpPr>
          <p:cNvPr id="7" name="Rectangle 11">
            <a:extLst>
              <a:ext uri="{FF2B5EF4-FFF2-40B4-BE49-F238E27FC236}">
                <a16:creationId xmlns:a16="http://schemas.microsoft.com/office/drawing/2014/main" id="{2423F960-A04A-412E-A05F-0A481203750D}"/>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15</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id="{E02F9B35-00F4-40BC-9452-03D5E2FD52B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a16="http://schemas.microsoft.com/office/drawing/2014/main" id="{BAFC63AD-212F-43EB-A6CF-69CC56FF4FF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id="{6AA5BF5E-B46D-4B19-A63B-6B1FE8043F14}"/>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Illegal access (“whole or part”)</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id="{904628E1-1C55-4556-A363-EFD5F6D17A8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731609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43252" y="1124744"/>
            <a:ext cx="3889351" cy="5355312"/>
          </a:xfrm>
          <a:prstGeom prst="rect">
            <a:avLst/>
          </a:prstGeom>
        </p:spPr>
        <p:txBody>
          <a:bodyPr wrap="square">
            <a:spAutoFit/>
          </a:bodyPr>
          <a:lstStyle/>
          <a:p>
            <a:pPr marL="342900" indent="-342900" algn="just">
              <a:buFont typeface="Wingdings" pitchFamily="2" charset="2"/>
              <a:buChar char="Ø"/>
            </a:pPr>
            <a:r>
              <a:rPr lang="en-US" dirty="0">
                <a:latin typeface="+mj-lt"/>
              </a:rPr>
              <a:t>Each Party shall adopt such legislative and other measures as may be necessary to establish as criminal offences under its domestic law, when committed intentionally, the access to the whole or any part of a computer system </a:t>
            </a:r>
            <a:r>
              <a:rPr lang="en-US" b="1" dirty="0">
                <a:solidFill>
                  <a:srgbClr val="FF0000"/>
                </a:solidFill>
                <a:latin typeface="+mj-lt"/>
              </a:rPr>
              <a:t>without right</a:t>
            </a:r>
            <a:r>
              <a:rPr lang="en-US" dirty="0">
                <a:latin typeface="+mj-lt"/>
              </a:rPr>
              <a:t>. A Party may require that the offence be committed by infringing security measures, with the intent of obtaining computer data or other dishonest intent, or in relation to a computer system that is connected to another computer system.</a:t>
            </a:r>
            <a:endParaRPr lang="en-GB" dirty="0">
              <a:latin typeface="+mj-lt"/>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274833" y="1151172"/>
            <a:ext cx="4747018" cy="4493538"/>
          </a:xfrm>
          <a:prstGeom prst="rect">
            <a:avLst/>
          </a:prstGeom>
        </p:spPr>
        <p:txBody>
          <a:bodyPr wrap="square">
            <a:spAutoFit/>
          </a:bodyPr>
          <a:lstStyle/>
          <a:p>
            <a:pPr marL="342900" indent="-342900" algn="just">
              <a:buFont typeface="Wingdings" pitchFamily="2" charset="2"/>
              <a:buChar char="ü"/>
            </a:pPr>
            <a:r>
              <a:rPr lang="en-US" sz="2200" dirty="0">
                <a:latin typeface="+mj-lt"/>
              </a:rPr>
              <a:t>Access must be </a:t>
            </a:r>
            <a:r>
              <a:rPr lang="en-US" sz="2200" dirty="0" err="1">
                <a:latin typeface="+mj-lt"/>
              </a:rPr>
              <a:t>unauthorised</a:t>
            </a:r>
            <a:r>
              <a:rPr lang="en-US" sz="2200" dirty="0">
                <a:latin typeface="+mj-lt"/>
              </a:rPr>
              <a:t> for it to constitute an offence</a:t>
            </a:r>
          </a:p>
          <a:p>
            <a:pPr marL="342900" indent="-342900" algn="just">
              <a:buFont typeface="Wingdings" pitchFamily="2" charset="2"/>
              <a:buChar char="ü"/>
            </a:pPr>
            <a:endParaRPr lang="en-US" sz="2200" dirty="0">
              <a:latin typeface="+mj-lt"/>
            </a:endParaRPr>
          </a:p>
          <a:p>
            <a:pPr marL="342900" indent="-342900" algn="just">
              <a:buFont typeface="Wingdings" pitchFamily="2" charset="2"/>
              <a:buChar char="ü"/>
            </a:pPr>
            <a:r>
              <a:rPr lang="en-US" sz="2200" dirty="0" err="1">
                <a:latin typeface="+mj-lt"/>
              </a:rPr>
              <a:t>Authorisation</a:t>
            </a:r>
            <a:r>
              <a:rPr lang="en-US" sz="2200" dirty="0">
                <a:latin typeface="+mj-lt"/>
              </a:rPr>
              <a:t> can be legislative, executive, administrative, judicial, contractual or otherwise</a:t>
            </a:r>
          </a:p>
          <a:p>
            <a:pPr marL="342900" indent="-342900" algn="just">
              <a:buFont typeface="Wingdings" pitchFamily="2" charset="2"/>
              <a:buChar char="ü"/>
            </a:pPr>
            <a:endParaRPr lang="en-US" sz="2200" dirty="0">
              <a:latin typeface="+mj-lt"/>
            </a:endParaRPr>
          </a:p>
          <a:p>
            <a:pPr marL="342900" indent="-342900" algn="just">
              <a:buFont typeface="Wingdings" pitchFamily="2" charset="2"/>
              <a:buChar char="ü"/>
            </a:pPr>
            <a:r>
              <a:rPr lang="en-US" sz="2200" dirty="0">
                <a:latin typeface="+mj-lt"/>
              </a:rPr>
              <a:t>Accessing a computer system that permits free and open access by the public should not be </a:t>
            </a:r>
            <a:r>
              <a:rPr lang="en-US" sz="2200" dirty="0" err="1">
                <a:latin typeface="+mj-lt"/>
              </a:rPr>
              <a:t>criminalised</a:t>
            </a:r>
            <a:r>
              <a:rPr lang="en-US" sz="2200" dirty="0">
                <a:latin typeface="+mj-lt"/>
              </a:rPr>
              <a:t> </a:t>
            </a:r>
          </a:p>
          <a:p>
            <a:pPr marL="342900" indent="-342900" algn="just">
              <a:buFont typeface="Wingdings" pitchFamily="2" charset="2"/>
              <a:buChar char="ü"/>
            </a:pPr>
            <a:endParaRPr lang="en-US" sz="2200" dirty="0">
              <a:latin typeface="+mj-lt"/>
            </a:endParaRPr>
          </a:p>
        </p:txBody>
      </p:sp>
      <p:sp>
        <p:nvSpPr>
          <p:cNvPr id="7" name="Rectangle 11">
            <a:extLst>
              <a:ext uri="{FF2B5EF4-FFF2-40B4-BE49-F238E27FC236}">
                <a16:creationId xmlns:a16="http://schemas.microsoft.com/office/drawing/2014/main" id="{2423F960-A04A-412E-A05F-0A481203750D}"/>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16</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id="{E02F9B35-00F4-40BC-9452-03D5E2FD52B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a16="http://schemas.microsoft.com/office/drawing/2014/main" id="{BAFC63AD-212F-43EB-A6CF-69CC56FF4FF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id="{6AA5BF5E-B46D-4B19-A63B-6B1FE8043F14}"/>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Illegal access (“without right”)</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id="{904628E1-1C55-4556-A363-EFD5F6D17A8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994356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755576" y="1556792"/>
            <a:ext cx="7704856" cy="4770537"/>
          </a:xfrm>
          <a:prstGeom prst="rect">
            <a:avLst/>
          </a:prstGeom>
        </p:spPr>
        <p:txBody>
          <a:bodyPr wrap="square">
            <a:spAutoFit/>
          </a:bodyPr>
          <a:lstStyle/>
          <a:p>
            <a:pPr marL="342900" indent="-342900" algn="just">
              <a:buFont typeface="Wingdings" pitchFamily="2" charset="2"/>
              <a:buChar char="Ø"/>
            </a:pPr>
            <a:r>
              <a:rPr lang="en-US" sz="2400" dirty="0">
                <a:latin typeface="+mj-lt"/>
              </a:rPr>
              <a:t>No definition of “without </a:t>
            </a:r>
            <a:r>
              <a:rPr lang="en-US" sz="2400" dirty="0" err="1">
                <a:latin typeface="+mj-lt"/>
              </a:rPr>
              <a:t>authorisation</a:t>
            </a:r>
            <a:r>
              <a:rPr lang="en-US" sz="2400" dirty="0">
                <a:latin typeface="+mj-lt"/>
              </a:rPr>
              <a:t>” in the Budapest Convention</a:t>
            </a:r>
          </a:p>
          <a:p>
            <a:pPr marL="342900" indent="-342900" algn="just">
              <a:buFont typeface="Wingdings" pitchFamily="2" charset="2"/>
              <a:buChar char="Ø"/>
            </a:pPr>
            <a:endParaRPr lang="en-US" sz="2400" dirty="0">
              <a:latin typeface="+mj-lt"/>
            </a:endParaRPr>
          </a:p>
          <a:p>
            <a:pPr marL="342900" indent="-342900" algn="just">
              <a:buFont typeface="Wingdings" pitchFamily="2" charset="2"/>
              <a:buChar char="Ø"/>
            </a:pPr>
            <a:r>
              <a:rPr lang="en-US" sz="2400" dirty="0">
                <a:latin typeface="+mj-lt"/>
              </a:rPr>
              <a:t>Countries which adopted definitions:</a:t>
            </a:r>
          </a:p>
          <a:p>
            <a:pPr marL="342900" indent="-342900" algn="just">
              <a:buFont typeface="Wingdings" pitchFamily="2" charset="2"/>
              <a:buChar char="Ø"/>
            </a:pPr>
            <a:endParaRPr lang="en-US" sz="2400" i="1" dirty="0">
              <a:latin typeface="+mj-lt"/>
              <a:ea typeface="Verdana" panose="020B0604030504040204" pitchFamily="34" charset="0"/>
            </a:endParaRPr>
          </a:p>
          <a:p>
            <a:pPr marL="342900" indent="-342900" algn="just">
              <a:buFont typeface="Wingdings" pitchFamily="2" charset="2"/>
              <a:buChar char="Ø"/>
            </a:pPr>
            <a:endParaRPr lang="en-US" sz="2400" i="1" dirty="0">
              <a:latin typeface="+mj-lt"/>
              <a:ea typeface="Verdana" panose="020B0604030504040204" pitchFamily="34" charset="0"/>
            </a:endParaRPr>
          </a:p>
          <a:p>
            <a:pPr marL="342900" indent="-342900" algn="just">
              <a:buFont typeface="Wingdings" pitchFamily="2" charset="2"/>
              <a:buChar char="Ø"/>
            </a:pPr>
            <a:endParaRPr lang="en-US" sz="2400" i="1" dirty="0">
              <a:latin typeface="+mj-lt"/>
              <a:ea typeface="Verdana" panose="020B0604030504040204" pitchFamily="34" charset="0"/>
            </a:endParaRPr>
          </a:p>
          <a:p>
            <a:pPr marL="342900" indent="-342900" algn="just">
              <a:buFont typeface="Wingdings" pitchFamily="2" charset="2"/>
              <a:buChar char="Ø"/>
            </a:pPr>
            <a:endParaRPr lang="en-US" sz="2400" i="1" dirty="0">
              <a:latin typeface="+mj-lt"/>
              <a:ea typeface="Verdana" panose="020B0604030504040204" pitchFamily="34" charset="0"/>
            </a:endParaRPr>
          </a:p>
          <a:p>
            <a:pPr marL="342900" indent="-342900" algn="just">
              <a:buFont typeface="Wingdings" pitchFamily="2" charset="2"/>
              <a:buChar char="Ø"/>
            </a:pPr>
            <a:endParaRPr lang="en-US" sz="2400" i="1" dirty="0">
              <a:latin typeface="+mj-lt"/>
              <a:ea typeface="Verdana" panose="020B0604030504040204" pitchFamily="34" charset="0"/>
            </a:endParaRPr>
          </a:p>
          <a:p>
            <a:pPr marL="342900" indent="-342900" algn="just">
              <a:buFont typeface="Wingdings" pitchFamily="2" charset="2"/>
              <a:buChar char="Ø"/>
            </a:pPr>
            <a:endParaRPr lang="en-US" sz="2400" i="1" dirty="0">
              <a:latin typeface="+mj-lt"/>
              <a:ea typeface="Verdana" panose="020B0604030504040204" pitchFamily="34" charset="0"/>
            </a:endParaRPr>
          </a:p>
          <a:p>
            <a:pPr marL="342900" indent="-342900" algn="just">
              <a:buFont typeface="Wingdings" pitchFamily="2" charset="2"/>
              <a:buChar char="Ø"/>
            </a:pPr>
            <a:r>
              <a:rPr lang="en-US" sz="2400" dirty="0">
                <a:latin typeface="+mj-lt"/>
                <a:ea typeface="Verdana" panose="020B0604030504040204" pitchFamily="34" charset="0"/>
              </a:rPr>
              <a:t>Elements: </a:t>
            </a:r>
          </a:p>
          <a:p>
            <a:pPr marL="800100" lvl="1" indent="-342900" algn="just">
              <a:buFont typeface="Wingdings" pitchFamily="2" charset="2"/>
              <a:buChar char="Ø"/>
            </a:pPr>
            <a:r>
              <a:rPr lang="en-US" sz="2000" dirty="0">
                <a:latin typeface="Verdana" panose="020B0604030504040204" pitchFamily="34" charset="0"/>
                <a:ea typeface="Verdana" panose="020B0604030504040204" pitchFamily="34" charset="0"/>
              </a:rPr>
              <a:t>Entitlement to control access of the kind in question</a:t>
            </a:r>
          </a:p>
          <a:p>
            <a:pPr marL="800100" lvl="1" indent="-342900" algn="just">
              <a:buFont typeface="Wingdings" pitchFamily="2" charset="2"/>
              <a:buChar char="Ø"/>
            </a:pPr>
            <a:r>
              <a:rPr lang="en-US" sz="2000" dirty="0">
                <a:latin typeface="Verdana" panose="020B0604030504040204" pitchFamily="34" charset="0"/>
                <a:ea typeface="Verdana" panose="020B0604030504040204" pitchFamily="34" charset="0"/>
              </a:rPr>
              <a:t>Consent from person with such entitlement </a:t>
            </a:r>
          </a:p>
        </p:txBody>
      </p:sp>
      <p:sp>
        <p:nvSpPr>
          <p:cNvPr id="7" name="Rectangle 11">
            <a:extLst>
              <a:ext uri="{FF2B5EF4-FFF2-40B4-BE49-F238E27FC236}">
                <a16:creationId xmlns:a16="http://schemas.microsoft.com/office/drawing/2014/main" id="{2423F960-A04A-412E-A05F-0A481203750D}"/>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17</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id="{E02F9B35-00F4-40BC-9452-03D5E2FD52B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a16="http://schemas.microsoft.com/office/drawing/2014/main" id="{BAFC63AD-212F-43EB-A6CF-69CC56FF4FF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id="{6AA5BF5E-B46D-4B19-A63B-6B1FE8043F14}"/>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Illegal access (“without right”)</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id="{904628E1-1C55-4556-A363-EFD5F6D17A8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2" descr="Flag of Singapore - Wikipedia">
            <a:extLst>
              <a:ext uri="{FF2B5EF4-FFF2-40B4-BE49-F238E27FC236}">
                <a16:creationId xmlns:a16="http://schemas.microsoft.com/office/drawing/2014/main" id="{3909F095-956F-4593-9F60-8CD852F4E55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97820" y="3265025"/>
            <a:ext cx="1522335" cy="67606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8" descr="Flag of Ghana - Wikipedia">
            <a:extLst>
              <a:ext uri="{FF2B5EF4-FFF2-40B4-BE49-F238E27FC236}">
                <a16:creationId xmlns:a16="http://schemas.microsoft.com/office/drawing/2014/main" id="{2F850EBC-8C27-46B9-B5D6-3677E10DB18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28317" y="4233041"/>
            <a:ext cx="1504825" cy="66761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8">
            <a:extLst>
              <a:ext uri="{FF2B5EF4-FFF2-40B4-BE49-F238E27FC236}">
                <a16:creationId xmlns:a16="http://schemas.microsoft.com/office/drawing/2014/main" id="{6216078A-5407-42DF-9DD6-8244BADABC8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3715" y="4221089"/>
            <a:ext cx="1504824" cy="66761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CFF5B4D4-9CE0-4378-B87F-06236455F15B}"/>
              </a:ext>
            </a:extLst>
          </p:cNvPr>
          <p:cNvPicPr>
            <a:picLocks noChangeAspect="1"/>
          </p:cNvPicPr>
          <p:nvPr/>
        </p:nvPicPr>
        <p:blipFill>
          <a:blip r:embed="rId7"/>
          <a:stretch>
            <a:fillRect/>
          </a:stretch>
        </p:blipFill>
        <p:spPr>
          <a:xfrm>
            <a:off x="3097820" y="4221088"/>
            <a:ext cx="1490019" cy="667615"/>
          </a:xfrm>
          <a:prstGeom prst="rect">
            <a:avLst/>
          </a:prstGeom>
        </p:spPr>
      </p:pic>
      <p:pic>
        <p:nvPicPr>
          <p:cNvPr id="20" name="Picture 19">
            <a:extLst>
              <a:ext uri="{FF2B5EF4-FFF2-40B4-BE49-F238E27FC236}">
                <a16:creationId xmlns:a16="http://schemas.microsoft.com/office/drawing/2014/main" id="{44D4336C-F224-4D4C-8F9A-0C061F1D9850}"/>
              </a:ext>
            </a:extLst>
          </p:cNvPr>
          <p:cNvPicPr>
            <a:picLocks noChangeAspect="1"/>
          </p:cNvPicPr>
          <p:nvPr/>
        </p:nvPicPr>
        <p:blipFill>
          <a:blip r:embed="rId8"/>
          <a:stretch>
            <a:fillRect/>
          </a:stretch>
        </p:blipFill>
        <p:spPr>
          <a:xfrm>
            <a:off x="6028317" y="3245482"/>
            <a:ext cx="1494886" cy="676068"/>
          </a:xfrm>
          <a:prstGeom prst="rect">
            <a:avLst/>
          </a:prstGeom>
        </p:spPr>
      </p:pic>
      <p:pic>
        <p:nvPicPr>
          <p:cNvPr id="2050" name="Picture 2" descr="Flag of the United Kingdom - Wikipedia">
            <a:extLst>
              <a:ext uri="{FF2B5EF4-FFF2-40B4-BE49-F238E27FC236}">
                <a16:creationId xmlns:a16="http://schemas.microsoft.com/office/drawing/2014/main" id="{198069C3-345D-402B-9E1A-15A5D36267CE}"/>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5418" y="3265025"/>
            <a:ext cx="1504824" cy="676068"/>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a:extLst>
              <a:ext uri="{FF2B5EF4-FFF2-40B4-BE49-F238E27FC236}">
                <a16:creationId xmlns:a16="http://schemas.microsoft.com/office/drawing/2014/main" id="{19404B7E-160C-4D4D-AAB7-440B57B98925}"/>
              </a:ext>
            </a:extLst>
          </p:cNvPr>
          <p:cNvSpPr/>
          <p:nvPr/>
        </p:nvSpPr>
        <p:spPr>
          <a:xfrm>
            <a:off x="1535555" y="3290257"/>
            <a:ext cx="1680354" cy="707886"/>
          </a:xfrm>
          <a:prstGeom prst="rect">
            <a:avLst/>
          </a:prstGeom>
        </p:spPr>
        <p:txBody>
          <a:bodyPr wrap="square">
            <a:spAutoFit/>
          </a:bodyPr>
          <a:lstStyle/>
          <a:p>
            <a:pPr algn="ctr"/>
            <a:r>
              <a:rPr lang="en-US" sz="2000" dirty="0">
                <a:latin typeface="+mj-lt"/>
              </a:rPr>
              <a:t>United Kingdom</a:t>
            </a:r>
            <a:endParaRPr lang="en-US" sz="2000" i="1" dirty="0">
              <a:latin typeface="Verdana" panose="020B0604030504040204" pitchFamily="34" charset="0"/>
              <a:ea typeface="Verdana" panose="020B0604030504040204" pitchFamily="34" charset="0"/>
            </a:endParaRPr>
          </a:p>
        </p:txBody>
      </p:sp>
      <p:sp>
        <p:nvSpPr>
          <p:cNvPr id="23" name="Rectangle 22">
            <a:extLst>
              <a:ext uri="{FF2B5EF4-FFF2-40B4-BE49-F238E27FC236}">
                <a16:creationId xmlns:a16="http://schemas.microsoft.com/office/drawing/2014/main" id="{132F466B-2E68-4023-80CD-1145A53840B2}"/>
              </a:ext>
            </a:extLst>
          </p:cNvPr>
          <p:cNvSpPr/>
          <p:nvPr/>
        </p:nvSpPr>
        <p:spPr>
          <a:xfrm>
            <a:off x="4484059" y="3388930"/>
            <a:ext cx="1680354" cy="400110"/>
          </a:xfrm>
          <a:prstGeom prst="rect">
            <a:avLst/>
          </a:prstGeom>
        </p:spPr>
        <p:txBody>
          <a:bodyPr wrap="square">
            <a:spAutoFit/>
          </a:bodyPr>
          <a:lstStyle/>
          <a:p>
            <a:pPr algn="ctr"/>
            <a:r>
              <a:rPr lang="en-US" sz="2000" dirty="0">
                <a:latin typeface="+mj-lt"/>
              </a:rPr>
              <a:t>Singapore</a:t>
            </a:r>
            <a:endParaRPr lang="en-US" sz="2000" i="1" dirty="0">
              <a:latin typeface="Verdana" panose="020B0604030504040204" pitchFamily="34" charset="0"/>
              <a:ea typeface="Verdana" panose="020B0604030504040204" pitchFamily="34" charset="0"/>
            </a:endParaRPr>
          </a:p>
        </p:txBody>
      </p:sp>
      <p:sp>
        <p:nvSpPr>
          <p:cNvPr id="25" name="Rectangle 24">
            <a:extLst>
              <a:ext uri="{FF2B5EF4-FFF2-40B4-BE49-F238E27FC236}">
                <a16:creationId xmlns:a16="http://schemas.microsoft.com/office/drawing/2014/main" id="{033F5B77-6E9A-43E3-BA81-DD775C9FA74D}"/>
              </a:ext>
            </a:extLst>
          </p:cNvPr>
          <p:cNvSpPr/>
          <p:nvPr/>
        </p:nvSpPr>
        <p:spPr>
          <a:xfrm>
            <a:off x="7571267" y="3371579"/>
            <a:ext cx="1680354" cy="707886"/>
          </a:xfrm>
          <a:prstGeom prst="rect">
            <a:avLst/>
          </a:prstGeom>
        </p:spPr>
        <p:txBody>
          <a:bodyPr wrap="square">
            <a:spAutoFit/>
          </a:bodyPr>
          <a:lstStyle/>
          <a:p>
            <a:pPr algn="ctr"/>
            <a:r>
              <a:rPr lang="en-US" sz="2000" dirty="0">
                <a:latin typeface="+mj-lt"/>
              </a:rPr>
              <a:t>Antigua &amp; Barbuda</a:t>
            </a:r>
            <a:endParaRPr lang="en-US" sz="2000" i="1" dirty="0">
              <a:latin typeface="Verdana" panose="020B0604030504040204" pitchFamily="34" charset="0"/>
              <a:ea typeface="Verdana" panose="020B0604030504040204" pitchFamily="34" charset="0"/>
            </a:endParaRPr>
          </a:p>
        </p:txBody>
      </p:sp>
      <p:sp>
        <p:nvSpPr>
          <p:cNvPr id="37" name="Rectangle 36">
            <a:extLst>
              <a:ext uri="{FF2B5EF4-FFF2-40B4-BE49-F238E27FC236}">
                <a16:creationId xmlns:a16="http://schemas.microsoft.com/office/drawing/2014/main" id="{B94E2B14-0E95-4D84-B2AE-4607B8B7AC9C}"/>
              </a:ext>
            </a:extLst>
          </p:cNvPr>
          <p:cNvSpPr/>
          <p:nvPr/>
        </p:nvSpPr>
        <p:spPr>
          <a:xfrm>
            <a:off x="1497430" y="4396600"/>
            <a:ext cx="1680354" cy="400110"/>
          </a:xfrm>
          <a:prstGeom prst="rect">
            <a:avLst/>
          </a:prstGeom>
        </p:spPr>
        <p:txBody>
          <a:bodyPr wrap="square">
            <a:spAutoFit/>
          </a:bodyPr>
          <a:lstStyle/>
          <a:p>
            <a:pPr algn="ctr"/>
            <a:r>
              <a:rPr lang="en-US" sz="2000" dirty="0">
                <a:latin typeface="+mj-lt"/>
              </a:rPr>
              <a:t>Mauritius</a:t>
            </a:r>
            <a:endParaRPr lang="en-US" sz="2000" i="1" dirty="0">
              <a:latin typeface="Verdana" panose="020B0604030504040204" pitchFamily="34" charset="0"/>
              <a:ea typeface="Verdana" panose="020B0604030504040204" pitchFamily="34" charset="0"/>
            </a:endParaRPr>
          </a:p>
        </p:txBody>
      </p:sp>
      <p:sp>
        <p:nvSpPr>
          <p:cNvPr id="39" name="Rectangle 38">
            <a:extLst>
              <a:ext uri="{FF2B5EF4-FFF2-40B4-BE49-F238E27FC236}">
                <a16:creationId xmlns:a16="http://schemas.microsoft.com/office/drawing/2014/main" id="{1C403F4D-FE74-44D5-980B-74E165E19353}"/>
              </a:ext>
            </a:extLst>
          </p:cNvPr>
          <p:cNvSpPr/>
          <p:nvPr/>
        </p:nvSpPr>
        <p:spPr>
          <a:xfrm>
            <a:off x="4445934" y="4361799"/>
            <a:ext cx="1680354" cy="400110"/>
          </a:xfrm>
          <a:prstGeom prst="rect">
            <a:avLst/>
          </a:prstGeom>
        </p:spPr>
        <p:txBody>
          <a:bodyPr wrap="square">
            <a:spAutoFit/>
          </a:bodyPr>
          <a:lstStyle/>
          <a:p>
            <a:pPr algn="ctr"/>
            <a:r>
              <a:rPr lang="en-US" sz="2000" dirty="0">
                <a:latin typeface="+mj-lt"/>
              </a:rPr>
              <a:t>Bermuda</a:t>
            </a:r>
            <a:endParaRPr lang="en-US" sz="2000" i="1" dirty="0">
              <a:latin typeface="Verdana" panose="020B0604030504040204" pitchFamily="34" charset="0"/>
              <a:ea typeface="Verdana" panose="020B0604030504040204" pitchFamily="34" charset="0"/>
            </a:endParaRPr>
          </a:p>
        </p:txBody>
      </p:sp>
      <p:sp>
        <p:nvSpPr>
          <p:cNvPr id="41" name="Rectangle 40">
            <a:extLst>
              <a:ext uri="{FF2B5EF4-FFF2-40B4-BE49-F238E27FC236}">
                <a16:creationId xmlns:a16="http://schemas.microsoft.com/office/drawing/2014/main" id="{FD6BEAC9-6039-4156-85B3-148CA3924465}"/>
              </a:ext>
            </a:extLst>
          </p:cNvPr>
          <p:cNvSpPr/>
          <p:nvPr/>
        </p:nvSpPr>
        <p:spPr>
          <a:xfrm>
            <a:off x="7533142" y="4396600"/>
            <a:ext cx="1680354" cy="400110"/>
          </a:xfrm>
          <a:prstGeom prst="rect">
            <a:avLst/>
          </a:prstGeom>
        </p:spPr>
        <p:txBody>
          <a:bodyPr wrap="square">
            <a:spAutoFit/>
          </a:bodyPr>
          <a:lstStyle/>
          <a:p>
            <a:pPr algn="ctr"/>
            <a:r>
              <a:rPr lang="en-US" sz="2000" dirty="0">
                <a:latin typeface="+mj-lt"/>
              </a:rPr>
              <a:t>Ghana</a:t>
            </a:r>
            <a:endParaRPr lang="en-US" sz="20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7126719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C52B17A-14C8-4A54-A0DE-FFB2521D3FE2}"/>
              </a:ext>
            </a:extLst>
          </p:cNvPr>
          <p:cNvSpPr/>
          <p:nvPr/>
        </p:nvSpPr>
        <p:spPr>
          <a:xfrm>
            <a:off x="4663440" y="1261488"/>
            <a:ext cx="4267496" cy="5170646"/>
          </a:xfrm>
          <a:prstGeom prst="rect">
            <a:avLst/>
          </a:prstGeom>
        </p:spPr>
        <p:txBody>
          <a:bodyPr wrap="square">
            <a:spAutoFit/>
          </a:bodyPr>
          <a:lstStyle/>
          <a:p>
            <a:pPr marL="342900" indent="-342900" algn="just">
              <a:buFont typeface="Wingdings" pitchFamily="2" charset="2"/>
              <a:buChar char="Ø"/>
            </a:pPr>
            <a:r>
              <a:rPr lang="en-US" sz="2200" dirty="0">
                <a:latin typeface="Verdana" panose="020B0604030504040204" pitchFamily="34" charset="0"/>
                <a:ea typeface="Verdana" panose="020B0604030504040204" pitchFamily="34" charset="0"/>
              </a:rPr>
              <a:t>The person accessing must not be entitled to control access of the kind in question</a:t>
            </a:r>
          </a:p>
          <a:p>
            <a:pPr marL="342900" indent="-342900" algn="just">
              <a:buFont typeface="Wingdings" pitchFamily="2" charset="2"/>
              <a:buChar char="Ø"/>
            </a:pPr>
            <a:endParaRPr lang="en-US" sz="2200" dirty="0">
              <a:latin typeface="Verdana" panose="020B0604030504040204" pitchFamily="34" charset="0"/>
              <a:ea typeface="Verdana" panose="020B0604030504040204" pitchFamily="34" charset="0"/>
            </a:endParaRPr>
          </a:p>
          <a:p>
            <a:pPr marL="342900" indent="-342900" algn="just">
              <a:buFont typeface="Wingdings" pitchFamily="2" charset="2"/>
              <a:buChar char="Ø"/>
            </a:pPr>
            <a:r>
              <a:rPr lang="en-US" sz="2200" dirty="0">
                <a:latin typeface="Verdana" panose="020B0604030504040204" pitchFamily="34" charset="0"/>
                <a:ea typeface="Verdana" panose="020B0604030504040204" pitchFamily="34" charset="0"/>
              </a:rPr>
              <a:t>The entitlement could be:</a:t>
            </a:r>
          </a:p>
          <a:p>
            <a:pPr marL="800100" lvl="1" indent="-342900" algn="just">
              <a:buFont typeface="Wingdings" pitchFamily="2" charset="2"/>
              <a:buChar char="Ø"/>
            </a:pPr>
            <a:r>
              <a:rPr lang="en-US" sz="2200" dirty="0">
                <a:latin typeface="Verdana" panose="020B0604030504040204" pitchFamily="34" charset="0"/>
                <a:ea typeface="Verdana" panose="020B0604030504040204" pitchFamily="34" charset="0"/>
              </a:rPr>
              <a:t>legislative </a:t>
            </a:r>
          </a:p>
          <a:p>
            <a:pPr marL="800100" lvl="1" indent="-342900" algn="just">
              <a:buFont typeface="Wingdings" pitchFamily="2" charset="2"/>
              <a:buChar char="Ø"/>
            </a:pPr>
            <a:r>
              <a:rPr lang="en-US" sz="2200" dirty="0">
                <a:latin typeface="Verdana" panose="020B0604030504040204" pitchFamily="34" charset="0"/>
                <a:ea typeface="Verdana" panose="020B0604030504040204" pitchFamily="34" charset="0"/>
              </a:rPr>
              <a:t>executive</a:t>
            </a:r>
          </a:p>
          <a:p>
            <a:pPr marL="800100" lvl="1" indent="-342900" algn="just">
              <a:buFont typeface="Wingdings" pitchFamily="2" charset="2"/>
              <a:buChar char="Ø"/>
            </a:pPr>
            <a:r>
              <a:rPr lang="en-US" sz="2200" dirty="0">
                <a:latin typeface="Verdana" panose="020B0604030504040204" pitchFamily="34" charset="0"/>
                <a:ea typeface="Verdana" panose="020B0604030504040204" pitchFamily="34" charset="0"/>
              </a:rPr>
              <a:t>administrative</a:t>
            </a:r>
          </a:p>
          <a:p>
            <a:pPr marL="800100" lvl="1" indent="-342900" algn="just">
              <a:buFont typeface="Wingdings" pitchFamily="2" charset="2"/>
              <a:buChar char="Ø"/>
            </a:pPr>
            <a:r>
              <a:rPr lang="en-US" sz="2200" dirty="0">
                <a:latin typeface="Verdana" panose="020B0604030504040204" pitchFamily="34" charset="0"/>
                <a:ea typeface="Verdana" panose="020B0604030504040204" pitchFamily="34" charset="0"/>
              </a:rPr>
              <a:t>judicial </a:t>
            </a:r>
          </a:p>
          <a:p>
            <a:pPr marL="800100" lvl="1" indent="-342900" algn="just">
              <a:buFont typeface="Wingdings" pitchFamily="2" charset="2"/>
              <a:buChar char="Ø"/>
            </a:pPr>
            <a:r>
              <a:rPr lang="en-US" sz="2200" dirty="0">
                <a:latin typeface="Verdana" panose="020B0604030504040204" pitchFamily="34" charset="0"/>
                <a:ea typeface="Verdana" panose="020B0604030504040204" pitchFamily="34" charset="0"/>
              </a:rPr>
              <a:t>contractual</a:t>
            </a:r>
          </a:p>
          <a:p>
            <a:pPr marL="800100" lvl="1" indent="-342900" algn="just">
              <a:buFont typeface="Wingdings" pitchFamily="2" charset="2"/>
              <a:buChar char="Ø"/>
            </a:pPr>
            <a:r>
              <a:rPr lang="en-US" sz="2200" dirty="0">
                <a:latin typeface="Verdana" panose="020B0604030504040204" pitchFamily="34" charset="0"/>
                <a:ea typeface="Verdana" panose="020B0604030504040204" pitchFamily="34" charset="0"/>
              </a:rPr>
              <a:t>based on established legal defenses, excuses or justifications</a:t>
            </a:r>
          </a:p>
        </p:txBody>
      </p:sp>
      <p:sp>
        <p:nvSpPr>
          <p:cNvPr id="8" name="Rectangle 7">
            <a:extLst>
              <a:ext uri="{FF2B5EF4-FFF2-40B4-BE49-F238E27FC236}">
                <a16:creationId xmlns:a16="http://schemas.microsoft.com/office/drawing/2014/main" id="{687B7C23-9E4D-47A3-872A-857DE10440B9}"/>
              </a:ext>
            </a:extLst>
          </p:cNvPr>
          <p:cNvSpPr/>
          <p:nvPr/>
        </p:nvSpPr>
        <p:spPr>
          <a:xfrm>
            <a:off x="107503" y="1217429"/>
            <a:ext cx="4401974" cy="4785926"/>
          </a:xfrm>
          <a:prstGeom prst="rect">
            <a:avLst/>
          </a:prstGeom>
        </p:spPr>
        <p:txBody>
          <a:bodyPr wrap="square">
            <a:spAutoFit/>
          </a:bodyPr>
          <a:lstStyle/>
          <a:p>
            <a:pPr algn="just"/>
            <a:r>
              <a:rPr lang="en-US" sz="2000" b="1" u="sng" dirty="0">
                <a:latin typeface="Verdana" panose="020B0604030504040204" pitchFamily="34" charset="0"/>
                <a:ea typeface="Verdana" panose="020B0604030504040204" pitchFamily="34" charset="0"/>
              </a:rPr>
              <a:t>E.g. UK Computer Misuse Act</a:t>
            </a:r>
          </a:p>
          <a:p>
            <a:pPr marL="342900" indent="-342900" algn="just">
              <a:buFont typeface="Wingdings" pitchFamily="2" charset="2"/>
              <a:buChar char="Ø"/>
            </a:pPr>
            <a:endParaRPr lang="en-US" sz="1900" dirty="0">
              <a:latin typeface="Verdana" panose="020B0604030504040204" pitchFamily="34" charset="0"/>
              <a:ea typeface="Verdana" panose="020B0604030504040204" pitchFamily="34" charset="0"/>
            </a:endParaRPr>
          </a:p>
          <a:p>
            <a:pPr marL="342900" indent="-342900" algn="just">
              <a:buFont typeface="Wingdings" pitchFamily="2" charset="2"/>
              <a:buChar char="Ø"/>
            </a:pPr>
            <a:r>
              <a:rPr lang="en-US" sz="1900" dirty="0">
                <a:latin typeface="Verdana" panose="020B0604030504040204" pitchFamily="34" charset="0"/>
                <a:ea typeface="Verdana" panose="020B0604030504040204" pitchFamily="34" charset="0"/>
              </a:rPr>
              <a:t>Access of any kind by any person to any program or data held in a computer is </a:t>
            </a:r>
            <a:r>
              <a:rPr lang="en-US" sz="1900" dirty="0" err="1">
                <a:latin typeface="Verdana" panose="020B0604030504040204" pitchFamily="34" charset="0"/>
                <a:ea typeface="Verdana" panose="020B0604030504040204" pitchFamily="34" charset="0"/>
              </a:rPr>
              <a:t>unauthorised</a:t>
            </a:r>
            <a:r>
              <a:rPr lang="en-US" sz="1900" dirty="0">
                <a:latin typeface="Verdana" panose="020B0604030504040204" pitchFamily="34" charset="0"/>
                <a:ea typeface="Verdana" panose="020B0604030504040204" pitchFamily="34" charset="0"/>
              </a:rPr>
              <a:t> if— </a:t>
            </a:r>
          </a:p>
          <a:p>
            <a:pPr marL="342900" indent="-342900" algn="just">
              <a:buAutoNum type="alphaLcParenBoth"/>
            </a:pPr>
            <a:r>
              <a:rPr lang="en-US" sz="1900" dirty="0">
                <a:latin typeface="Verdana" panose="020B0604030504040204" pitchFamily="34" charset="0"/>
                <a:ea typeface="Verdana" panose="020B0604030504040204" pitchFamily="34" charset="0"/>
              </a:rPr>
              <a:t>he is </a:t>
            </a:r>
            <a:r>
              <a:rPr lang="en-US" sz="1900" b="1" dirty="0">
                <a:solidFill>
                  <a:srgbClr val="FF0000"/>
                </a:solidFill>
                <a:latin typeface="Verdana" panose="020B0604030504040204" pitchFamily="34" charset="0"/>
                <a:ea typeface="Verdana" panose="020B0604030504040204" pitchFamily="34" charset="0"/>
              </a:rPr>
              <a:t>not himself entitled to control access of the kind in question</a:t>
            </a:r>
            <a:r>
              <a:rPr lang="en-US" sz="1900" dirty="0">
                <a:latin typeface="Verdana" panose="020B0604030504040204" pitchFamily="34" charset="0"/>
                <a:ea typeface="Verdana" panose="020B0604030504040204" pitchFamily="34" charset="0"/>
              </a:rPr>
              <a:t> to the program or data; and </a:t>
            </a:r>
          </a:p>
          <a:p>
            <a:pPr marL="342900" indent="-342900" algn="just">
              <a:buAutoNum type="alphaLcParenBoth"/>
            </a:pPr>
            <a:r>
              <a:rPr lang="en-US" sz="1900" dirty="0">
                <a:latin typeface="Verdana" panose="020B0604030504040204" pitchFamily="34" charset="0"/>
                <a:ea typeface="Verdana" panose="020B0604030504040204" pitchFamily="34" charset="0"/>
              </a:rPr>
              <a:t>he does not have consent to access by him of the kind in question to the program or data from any person who is so entitled but this subsection is subject to section 10. </a:t>
            </a:r>
          </a:p>
        </p:txBody>
      </p:sp>
      <p:sp>
        <p:nvSpPr>
          <p:cNvPr id="5" name="Rectangle 4">
            <a:extLst>
              <a:ext uri="{FF2B5EF4-FFF2-40B4-BE49-F238E27FC236}">
                <a16:creationId xmlns:a16="http://schemas.microsoft.com/office/drawing/2014/main" id="{3E1C197E-0F71-4426-A9AD-D5DA6DA6220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6" name="Rectangle 5">
            <a:extLst>
              <a:ext uri="{FF2B5EF4-FFF2-40B4-BE49-F238E27FC236}">
                <a16:creationId xmlns:a16="http://schemas.microsoft.com/office/drawing/2014/main" id="{9305395B-481F-48A2-917F-7B21E49F462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pic>
        <p:nvPicPr>
          <p:cNvPr id="10" name="Picture 4">
            <a:extLst>
              <a:ext uri="{FF2B5EF4-FFF2-40B4-BE49-F238E27FC236}">
                <a16:creationId xmlns:a16="http://schemas.microsoft.com/office/drawing/2014/main" id="{72F5B8B7-32FC-41BC-9E05-5204E1DBF66F}"/>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7">
            <a:extLst>
              <a:ext uri="{FF2B5EF4-FFF2-40B4-BE49-F238E27FC236}">
                <a16:creationId xmlns:a16="http://schemas.microsoft.com/office/drawing/2014/main" id="{E02ADDF0-4C8F-4EBA-A446-C1BF4AD3F3D9}"/>
              </a:ext>
            </a:extLst>
          </p:cNvPr>
          <p:cNvSpPr txBox="1">
            <a:spLocks noChangeArrowheads="1"/>
          </p:cNvSpPr>
          <p:nvPr/>
        </p:nvSpPr>
        <p:spPr bwMode="auto">
          <a:xfrm>
            <a:off x="1371872" y="-1367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Examples of implementation of “without right”</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11247161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C52B17A-14C8-4A54-A0DE-FFB2521D3FE2}"/>
              </a:ext>
            </a:extLst>
          </p:cNvPr>
          <p:cNvSpPr/>
          <p:nvPr/>
        </p:nvSpPr>
        <p:spPr>
          <a:xfrm>
            <a:off x="4599707" y="1433681"/>
            <a:ext cx="4224697" cy="3139321"/>
          </a:xfrm>
          <a:prstGeom prst="rect">
            <a:avLst/>
          </a:prstGeom>
        </p:spPr>
        <p:txBody>
          <a:bodyPr wrap="square">
            <a:spAutoFit/>
          </a:bodyPr>
          <a:lstStyle/>
          <a:p>
            <a:pPr marL="342900" marR="0" lvl="0" indent="-342900" algn="just" defTabSz="914400" rtl="0" eaLnBrk="0" fontAlgn="base" latinLnBrk="0" hangingPunct="0">
              <a:lnSpc>
                <a:spcPct val="100000"/>
              </a:lnSpc>
              <a:spcBef>
                <a:spcPct val="0"/>
              </a:spcBef>
              <a:spcAft>
                <a:spcPct val="0"/>
              </a:spcAft>
              <a:buClrTx/>
              <a:buSzTx/>
              <a:buFont typeface="Wingdings" pitchFamily="2" charset="2"/>
              <a:buChar char="Ø"/>
              <a:tabLst/>
              <a:defRPr/>
            </a:pPr>
            <a:r>
              <a:rPr kumimoji="0" lang="en-US" sz="22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rPr>
              <a:t>The person accessing must not have the consent of any person entitled to control access of the kind in question</a:t>
            </a:r>
          </a:p>
          <a:p>
            <a:pPr marL="342900" marR="0" lvl="0" indent="-342900" algn="just" defTabSz="914400" rtl="0" eaLnBrk="0" fontAlgn="base" latinLnBrk="0" hangingPunct="0">
              <a:lnSpc>
                <a:spcPct val="100000"/>
              </a:lnSpc>
              <a:spcBef>
                <a:spcPct val="0"/>
              </a:spcBef>
              <a:spcAft>
                <a:spcPct val="0"/>
              </a:spcAft>
              <a:buClrTx/>
              <a:buSzTx/>
              <a:buFont typeface="Wingdings" pitchFamily="2" charset="2"/>
              <a:buChar char="Ø"/>
              <a:tabLst/>
              <a:defRPr/>
            </a:pPr>
            <a:endParaRPr kumimoji="0" lang="en-US" sz="22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endParaRPr>
          </a:p>
          <a:p>
            <a:pPr marL="342900" marR="0" lvl="0" indent="-342900" algn="just" defTabSz="914400" rtl="0" eaLnBrk="0" fontAlgn="base" latinLnBrk="0" hangingPunct="0">
              <a:lnSpc>
                <a:spcPct val="100000"/>
              </a:lnSpc>
              <a:spcBef>
                <a:spcPct val="0"/>
              </a:spcBef>
              <a:spcAft>
                <a:spcPct val="0"/>
              </a:spcAft>
              <a:buClrTx/>
              <a:buSzTx/>
              <a:buFont typeface="Wingdings" pitchFamily="2" charset="2"/>
              <a:buChar char="Ø"/>
              <a:tabLst/>
              <a:defRPr/>
            </a:pPr>
            <a:r>
              <a:rPr kumimoji="0" lang="en-US" sz="22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rPr>
              <a:t>The consent from such a person could be express or implied</a:t>
            </a:r>
          </a:p>
        </p:txBody>
      </p:sp>
      <p:sp>
        <p:nvSpPr>
          <p:cNvPr id="8" name="Rectangle 7">
            <a:extLst>
              <a:ext uri="{FF2B5EF4-FFF2-40B4-BE49-F238E27FC236}">
                <a16:creationId xmlns:a16="http://schemas.microsoft.com/office/drawing/2014/main" id="{687B7C23-9E4D-47A3-872A-857DE10440B9}"/>
              </a:ext>
            </a:extLst>
          </p:cNvPr>
          <p:cNvSpPr/>
          <p:nvPr/>
        </p:nvSpPr>
        <p:spPr>
          <a:xfrm>
            <a:off x="319596" y="1217429"/>
            <a:ext cx="3986074" cy="5047536"/>
          </a:xfrm>
          <a:prstGeom prst="rect">
            <a:avLst/>
          </a:prstGeom>
        </p:spPr>
        <p:txBody>
          <a:bodyPr wrap="square">
            <a:spAutoFit/>
          </a:bodyPr>
          <a:lstStyle/>
          <a:p>
            <a:pPr algn="just"/>
            <a:r>
              <a:rPr lang="en-US" sz="1800" b="1" u="sng" dirty="0">
                <a:latin typeface="Verdana" panose="020B0604030504040204" pitchFamily="34" charset="0"/>
                <a:ea typeface="Verdana" panose="020B0604030504040204" pitchFamily="34" charset="0"/>
              </a:rPr>
              <a:t>E.g. UK Computer Misuse Act</a:t>
            </a:r>
          </a:p>
          <a:p>
            <a:pPr marL="342900" indent="-342900" algn="just">
              <a:buFont typeface="Wingdings" pitchFamily="2" charset="2"/>
              <a:buChar char="Ø"/>
            </a:pPr>
            <a:endParaRPr lang="en-US" sz="1900" dirty="0">
              <a:latin typeface="Verdana" panose="020B0604030504040204" pitchFamily="34" charset="0"/>
              <a:ea typeface="Verdana" panose="020B0604030504040204" pitchFamily="34" charset="0"/>
            </a:endParaRPr>
          </a:p>
          <a:p>
            <a:pPr marL="342900" indent="-342900" algn="just">
              <a:buFont typeface="Wingdings" pitchFamily="2" charset="2"/>
              <a:buChar char="Ø"/>
            </a:pPr>
            <a:r>
              <a:rPr lang="en-US" sz="1900" dirty="0">
                <a:latin typeface="Verdana" panose="020B0604030504040204" pitchFamily="34" charset="0"/>
                <a:ea typeface="Verdana" panose="020B0604030504040204" pitchFamily="34" charset="0"/>
              </a:rPr>
              <a:t>Access of any kind by any person to any program or data held in a computer is </a:t>
            </a:r>
            <a:r>
              <a:rPr lang="en-US" sz="1900" dirty="0" err="1">
                <a:latin typeface="Verdana" panose="020B0604030504040204" pitchFamily="34" charset="0"/>
                <a:ea typeface="Verdana" panose="020B0604030504040204" pitchFamily="34" charset="0"/>
              </a:rPr>
              <a:t>unauthorised</a:t>
            </a:r>
            <a:r>
              <a:rPr lang="en-US" sz="1900" dirty="0">
                <a:latin typeface="Verdana" panose="020B0604030504040204" pitchFamily="34" charset="0"/>
                <a:ea typeface="Verdana" panose="020B0604030504040204" pitchFamily="34" charset="0"/>
              </a:rPr>
              <a:t> if— </a:t>
            </a:r>
          </a:p>
          <a:p>
            <a:pPr marL="342900" indent="-342900" algn="just">
              <a:buAutoNum type="alphaLcParenBoth"/>
            </a:pPr>
            <a:r>
              <a:rPr lang="en-US" sz="1900" dirty="0">
                <a:latin typeface="Verdana" panose="020B0604030504040204" pitchFamily="34" charset="0"/>
                <a:ea typeface="Verdana" panose="020B0604030504040204" pitchFamily="34" charset="0"/>
              </a:rPr>
              <a:t>he is not himself entitled to control access of the kind in question to the program or data; and </a:t>
            </a:r>
          </a:p>
          <a:p>
            <a:pPr marL="342900" indent="-342900" algn="just">
              <a:buAutoNum type="alphaLcParenBoth"/>
            </a:pPr>
            <a:r>
              <a:rPr lang="en-US" sz="1900" dirty="0">
                <a:latin typeface="Verdana" panose="020B0604030504040204" pitchFamily="34" charset="0"/>
                <a:ea typeface="Verdana" panose="020B0604030504040204" pitchFamily="34" charset="0"/>
              </a:rPr>
              <a:t>he </a:t>
            </a:r>
            <a:r>
              <a:rPr lang="en-US" sz="1900" b="1" dirty="0">
                <a:solidFill>
                  <a:srgbClr val="FF0000"/>
                </a:solidFill>
                <a:latin typeface="Verdana" panose="020B0604030504040204" pitchFamily="34" charset="0"/>
                <a:ea typeface="Verdana" panose="020B0604030504040204" pitchFamily="34" charset="0"/>
              </a:rPr>
              <a:t>does not have consent to access by him of the kind in question</a:t>
            </a:r>
            <a:r>
              <a:rPr lang="en-US" sz="1900" dirty="0">
                <a:latin typeface="Verdana" panose="020B0604030504040204" pitchFamily="34" charset="0"/>
                <a:ea typeface="Verdana" panose="020B0604030504040204" pitchFamily="34" charset="0"/>
              </a:rPr>
              <a:t> to the program or data </a:t>
            </a:r>
            <a:r>
              <a:rPr lang="en-US" sz="1900" b="1" dirty="0">
                <a:solidFill>
                  <a:srgbClr val="FF0000"/>
                </a:solidFill>
                <a:latin typeface="Verdana" panose="020B0604030504040204" pitchFamily="34" charset="0"/>
                <a:ea typeface="Verdana" panose="020B0604030504040204" pitchFamily="34" charset="0"/>
              </a:rPr>
              <a:t>from any person who is so entitled </a:t>
            </a:r>
            <a:r>
              <a:rPr lang="en-US" sz="1900" dirty="0">
                <a:latin typeface="Verdana" panose="020B0604030504040204" pitchFamily="34" charset="0"/>
                <a:ea typeface="Verdana" panose="020B0604030504040204" pitchFamily="34" charset="0"/>
              </a:rPr>
              <a:t>but this subsection is subject to section 10. </a:t>
            </a:r>
          </a:p>
        </p:txBody>
      </p:sp>
      <p:sp>
        <p:nvSpPr>
          <p:cNvPr id="5" name="Rectangle 4">
            <a:extLst>
              <a:ext uri="{FF2B5EF4-FFF2-40B4-BE49-F238E27FC236}">
                <a16:creationId xmlns:a16="http://schemas.microsoft.com/office/drawing/2014/main" id="{3E1C197E-0F71-4426-A9AD-D5DA6DA6220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6" name="Rectangle 5">
            <a:extLst>
              <a:ext uri="{FF2B5EF4-FFF2-40B4-BE49-F238E27FC236}">
                <a16:creationId xmlns:a16="http://schemas.microsoft.com/office/drawing/2014/main" id="{9305395B-481F-48A2-917F-7B21E49F462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pic>
        <p:nvPicPr>
          <p:cNvPr id="10" name="Picture 4">
            <a:extLst>
              <a:ext uri="{FF2B5EF4-FFF2-40B4-BE49-F238E27FC236}">
                <a16:creationId xmlns:a16="http://schemas.microsoft.com/office/drawing/2014/main" id="{72F5B8B7-32FC-41BC-9E05-5204E1DBF66F}"/>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7">
            <a:extLst>
              <a:ext uri="{FF2B5EF4-FFF2-40B4-BE49-F238E27FC236}">
                <a16:creationId xmlns:a16="http://schemas.microsoft.com/office/drawing/2014/main" id="{2EA969E1-6433-434E-BBE7-AA8FA790DA46}"/>
              </a:ext>
            </a:extLst>
          </p:cNvPr>
          <p:cNvSpPr txBox="1">
            <a:spLocks noChangeArrowheads="1"/>
          </p:cNvSpPr>
          <p:nvPr/>
        </p:nvSpPr>
        <p:spPr bwMode="auto">
          <a:xfrm>
            <a:off x="1371872" y="-1367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Examples of implementation of “without right”</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28579199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a:solidFill>
                  <a:schemeClr val="bg1"/>
                </a:solidFill>
                <a:latin typeface="Verdana" charset="0"/>
                <a:cs typeface="Verdana" charset="0"/>
              </a:rPr>
              <a:t>Session contents</a:t>
            </a:r>
            <a:endParaRPr lang="en-GB" sz="2000" b="1"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1"/>
          </p:nvPr>
        </p:nvSpPr>
        <p:spPr>
          <a:xfrm>
            <a:off x="323528" y="1340767"/>
            <a:ext cx="8568952" cy="4969545"/>
          </a:xfrm>
        </p:spPr>
        <p:txBody>
          <a:bodyPr>
            <a:normAutofit/>
          </a:bodyPr>
          <a:lstStyle/>
          <a:p>
            <a:pPr marL="514350" indent="-514350">
              <a:lnSpc>
                <a:spcPct val="150000"/>
              </a:lnSpc>
              <a:buFont typeface="+mj-lt"/>
              <a:buAutoNum type="arabicPeriod"/>
            </a:pPr>
            <a:r>
              <a:rPr lang="en-GB" dirty="0">
                <a:latin typeface="Verdana" panose="020B0604030504040204" pitchFamily="34" charset="0"/>
                <a:ea typeface="Verdana" panose="020B0604030504040204" pitchFamily="34" charset="0"/>
              </a:rPr>
              <a:t>Definitions</a:t>
            </a:r>
          </a:p>
          <a:p>
            <a:pPr marL="514350" indent="-514350">
              <a:lnSpc>
                <a:spcPct val="150000"/>
              </a:lnSpc>
              <a:buFont typeface="+mj-lt"/>
              <a:buAutoNum type="arabicPeriod"/>
            </a:pPr>
            <a:r>
              <a:rPr lang="en-GB" dirty="0">
                <a:latin typeface="Verdana" panose="020B0604030504040204" pitchFamily="34" charset="0"/>
                <a:ea typeface="Verdana" panose="020B0604030504040204" pitchFamily="34" charset="0"/>
              </a:rPr>
              <a:t>Illegal access</a:t>
            </a:r>
          </a:p>
          <a:p>
            <a:pPr marL="514350" indent="-514350">
              <a:lnSpc>
                <a:spcPct val="150000"/>
              </a:lnSpc>
              <a:buFont typeface="+mj-lt"/>
              <a:buAutoNum type="arabicPeriod"/>
            </a:pPr>
            <a:r>
              <a:rPr lang="en-GB" dirty="0">
                <a:latin typeface="Verdana" panose="020B0604030504040204" pitchFamily="34" charset="0"/>
                <a:ea typeface="Verdana" panose="020B0604030504040204" pitchFamily="34" charset="0"/>
              </a:rPr>
              <a:t>Illegal interception </a:t>
            </a:r>
          </a:p>
          <a:p>
            <a:pPr marL="514350" indent="-514350">
              <a:lnSpc>
                <a:spcPct val="150000"/>
              </a:lnSpc>
              <a:buFont typeface="+mj-lt"/>
              <a:buAutoNum type="arabicPeriod"/>
            </a:pPr>
            <a:r>
              <a:rPr lang="en-GB" dirty="0">
                <a:latin typeface="Verdana" panose="020B0604030504040204" pitchFamily="34" charset="0"/>
                <a:ea typeface="Verdana" panose="020B0604030504040204" pitchFamily="34" charset="0"/>
              </a:rPr>
              <a:t>Data interference </a:t>
            </a:r>
          </a:p>
          <a:p>
            <a:pPr marL="514350" indent="-514350">
              <a:lnSpc>
                <a:spcPct val="150000"/>
              </a:lnSpc>
              <a:buFont typeface="+mj-lt"/>
              <a:buAutoNum type="arabicPeriod"/>
            </a:pPr>
            <a:r>
              <a:rPr lang="en-GB" dirty="0">
                <a:latin typeface="Verdana" panose="020B0604030504040204" pitchFamily="34" charset="0"/>
                <a:ea typeface="Verdana" panose="020B0604030504040204" pitchFamily="34" charset="0"/>
              </a:rPr>
              <a:t>System interference </a:t>
            </a:r>
          </a:p>
          <a:p>
            <a:pPr marL="514350" indent="-514350">
              <a:lnSpc>
                <a:spcPct val="150000"/>
              </a:lnSpc>
              <a:buFont typeface="+mj-lt"/>
              <a:buAutoNum type="arabicPeriod"/>
            </a:pPr>
            <a:r>
              <a:rPr lang="en-GB" dirty="0">
                <a:latin typeface="Verdana" panose="020B0604030504040204" pitchFamily="34" charset="0"/>
                <a:ea typeface="Verdana" panose="020B0604030504040204" pitchFamily="34" charset="0"/>
              </a:rPr>
              <a:t>Misuse of devices </a:t>
            </a:r>
          </a:p>
        </p:txBody>
      </p:sp>
    </p:spTree>
    <p:extLst>
      <p:ext uri="{BB962C8B-B14F-4D97-AF65-F5344CB8AC3E}">
        <p14:creationId xmlns:p14="http://schemas.microsoft.com/office/powerpoint/2010/main" val="19860720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43252" y="1124744"/>
            <a:ext cx="3889351" cy="5632311"/>
          </a:xfrm>
          <a:prstGeom prst="rect">
            <a:avLst/>
          </a:prstGeom>
        </p:spPr>
        <p:txBody>
          <a:bodyPr wrap="square">
            <a:spAutoFit/>
          </a:bodyPr>
          <a:lstStyle/>
          <a:p>
            <a:pPr marL="342900" indent="-342900" algn="just">
              <a:buFont typeface="Wingdings" pitchFamily="2" charset="2"/>
              <a:buChar char="Ø"/>
            </a:pPr>
            <a:r>
              <a:rPr lang="en-US" sz="1750" dirty="0">
                <a:latin typeface="+mj-lt"/>
              </a:rPr>
              <a:t>Each Party shall adopt such legislative and other measures as may be necessary to establish as criminal offences under its domestic law, when committed intentionally, the access to the whole or any part of a computer system without right. A Party may require that the offence be committed by </a:t>
            </a:r>
            <a:r>
              <a:rPr lang="en-US" sz="1750" b="1" dirty="0">
                <a:solidFill>
                  <a:srgbClr val="FF0000"/>
                </a:solidFill>
                <a:latin typeface="+mj-lt"/>
              </a:rPr>
              <a:t>infringing security measures</a:t>
            </a:r>
            <a:r>
              <a:rPr lang="en-US" sz="1750" dirty="0">
                <a:latin typeface="+mj-lt"/>
              </a:rPr>
              <a:t>, with the </a:t>
            </a:r>
            <a:r>
              <a:rPr lang="en-US" sz="1750" b="1" dirty="0">
                <a:solidFill>
                  <a:srgbClr val="FF0000"/>
                </a:solidFill>
                <a:latin typeface="+mj-lt"/>
              </a:rPr>
              <a:t>intent of obtaining computer data</a:t>
            </a:r>
            <a:r>
              <a:rPr lang="en-US" sz="1750" dirty="0">
                <a:latin typeface="+mj-lt"/>
              </a:rPr>
              <a:t> or </a:t>
            </a:r>
            <a:r>
              <a:rPr lang="en-US" sz="1750" b="1" dirty="0">
                <a:solidFill>
                  <a:srgbClr val="FF0000"/>
                </a:solidFill>
                <a:latin typeface="+mj-lt"/>
              </a:rPr>
              <a:t>other dishonest intent</a:t>
            </a:r>
            <a:r>
              <a:rPr lang="en-US" sz="1750" dirty="0">
                <a:latin typeface="+mj-lt"/>
              </a:rPr>
              <a:t>, or in relation to a </a:t>
            </a:r>
            <a:r>
              <a:rPr lang="en-US" sz="1750" b="1" dirty="0">
                <a:solidFill>
                  <a:srgbClr val="FF0000"/>
                </a:solidFill>
                <a:latin typeface="+mj-lt"/>
              </a:rPr>
              <a:t>computer system that is connected to another computer system</a:t>
            </a:r>
            <a:r>
              <a:rPr lang="en-US" sz="1750" dirty="0">
                <a:latin typeface="+mj-lt"/>
              </a:rPr>
              <a:t>.</a:t>
            </a:r>
            <a:endParaRPr lang="en-GB" sz="1750" dirty="0">
              <a:latin typeface="+mj-lt"/>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250317" y="1158300"/>
            <a:ext cx="4638750" cy="5262979"/>
          </a:xfrm>
          <a:prstGeom prst="rect">
            <a:avLst/>
          </a:prstGeom>
        </p:spPr>
        <p:txBody>
          <a:bodyPr wrap="square">
            <a:spAutoFit/>
          </a:bodyPr>
          <a:lstStyle/>
          <a:p>
            <a:pPr marL="342900" indent="-342900" algn="just">
              <a:buFont typeface="Wingdings" pitchFamily="2" charset="2"/>
              <a:buChar char="ü"/>
            </a:pPr>
            <a:r>
              <a:rPr lang="en-US" sz="2100" dirty="0">
                <a:latin typeface="+mj-lt"/>
              </a:rPr>
              <a:t>Parties may limit the criminalization of access with the following qualifying elements:</a:t>
            </a:r>
          </a:p>
          <a:p>
            <a:pPr marL="800100" lvl="1" indent="-342900" algn="just">
              <a:buFont typeface="Wingdings" pitchFamily="2" charset="2"/>
              <a:buChar char="ü"/>
            </a:pPr>
            <a:r>
              <a:rPr lang="en-US" sz="2100" dirty="0">
                <a:latin typeface="+mj-lt"/>
              </a:rPr>
              <a:t>Infringing security measures</a:t>
            </a:r>
          </a:p>
          <a:p>
            <a:pPr marL="800100" lvl="1" indent="-342900" algn="just">
              <a:buFont typeface="Wingdings" pitchFamily="2" charset="2"/>
              <a:buChar char="ü"/>
            </a:pPr>
            <a:r>
              <a:rPr lang="en-US" sz="2100" dirty="0">
                <a:latin typeface="+mj-lt"/>
              </a:rPr>
              <a:t>Intent to obtain computer data</a:t>
            </a:r>
          </a:p>
          <a:p>
            <a:pPr marL="800100" lvl="1" indent="-342900" algn="just">
              <a:buFont typeface="Wingdings" pitchFamily="2" charset="2"/>
              <a:buChar char="ü"/>
            </a:pPr>
            <a:r>
              <a:rPr lang="en-US" sz="2100" dirty="0">
                <a:latin typeface="+mj-lt"/>
              </a:rPr>
              <a:t>Dishonest intent </a:t>
            </a:r>
          </a:p>
          <a:p>
            <a:pPr marL="800100" lvl="1" indent="-342900" algn="just">
              <a:buFont typeface="Wingdings" pitchFamily="2" charset="2"/>
              <a:buChar char="ü"/>
            </a:pPr>
            <a:r>
              <a:rPr lang="en-US" sz="2100" dirty="0">
                <a:latin typeface="+mj-lt"/>
              </a:rPr>
              <a:t>Access in relation to a computer system that is connected to another computer system (excluding access to standalone computer systems)</a:t>
            </a:r>
          </a:p>
        </p:txBody>
      </p:sp>
      <p:sp>
        <p:nvSpPr>
          <p:cNvPr id="7" name="Rectangle 11">
            <a:extLst>
              <a:ext uri="{FF2B5EF4-FFF2-40B4-BE49-F238E27FC236}">
                <a16:creationId xmlns:a16="http://schemas.microsoft.com/office/drawing/2014/main" id="{2423F960-A04A-412E-A05F-0A481203750D}"/>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20</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id="{E02F9B35-00F4-40BC-9452-03D5E2FD52B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a16="http://schemas.microsoft.com/office/drawing/2014/main" id="{BAFC63AD-212F-43EB-A6CF-69CC56FF4FF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id="{6AA5BF5E-B46D-4B19-A63B-6B1FE8043F14}"/>
              </a:ext>
            </a:extLst>
          </p:cNvPr>
          <p:cNvSpPr txBox="1">
            <a:spLocks noChangeArrowheads="1"/>
          </p:cNvSpPr>
          <p:nvPr/>
        </p:nvSpPr>
        <p:spPr bwMode="auto">
          <a:xfrm>
            <a:off x="1475804" y="-24482"/>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Illegal access (“infringing security measures…”</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id="{904628E1-1C55-4556-A363-EFD5F6D17A8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80510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latin typeface="Verdana" panose="020B0604030504040204" pitchFamily="34" charset="0"/>
                <a:ea typeface="Verdana" panose="020B0604030504040204" pitchFamily="34" charset="0"/>
              </a:rPr>
              <a:t>Illegal Interception</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GB" dirty="0">
                <a:latin typeface="Verdana" panose="020B0604030504040204" pitchFamily="34" charset="0"/>
                <a:ea typeface="Verdana" panose="020B0604030504040204" pitchFamily="34" charset="0"/>
              </a:rPr>
              <a:t>Substantive Provisions of the Budapest Convention (Part 1)</a:t>
            </a: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21</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Section 3</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912719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22</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Illegal interception </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2">
            <a:extLst>
              <a:ext uri="{FF2B5EF4-FFF2-40B4-BE49-F238E27FC236}">
                <a16:creationId xmlns:a16="http://schemas.microsoft.com/office/drawing/2014/main" id="{9D5A03CE-8228-488C-B870-1AE3D665E3CC}"/>
              </a:ext>
            </a:extLst>
          </p:cNvPr>
          <p:cNvSpPr txBox="1">
            <a:spLocks/>
          </p:cNvSpPr>
          <p:nvPr/>
        </p:nvSpPr>
        <p:spPr>
          <a:xfrm>
            <a:off x="457200" y="1270001"/>
            <a:ext cx="8229600" cy="5106987"/>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lnSpc>
                <a:spcPct val="80000"/>
              </a:lnSpc>
              <a:buFont typeface="Arial" panose="020B0604020202020204" pitchFamily="34" charset="0"/>
              <a:buNone/>
            </a:pPr>
            <a:endParaRPr lang="en-GB" altLang="sr-Latn-RS" sz="3000" b="1" i="1" dirty="0">
              <a:cs typeface="Times New Roman" panose="02020603050405020304" pitchFamily="18" charset="0"/>
            </a:endParaRPr>
          </a:p>
          <a:p>
            <a:pPr algn="ctr" eaLnBrk="1" hangingPunct="1">
              <a:lnSpc>
                <a:spcPct val="80000"/>
              </a:lnSpc>
              <a:buFont typeface="Arial" panose="020B0604020202020204" pitchFamily="34" charset="0"/>
              <a:buNone/>
            </a:pPr>
            <a:r>
              <a:rPr lang="en-GB" altLang="sr-Latn-RS" sz="3000" b="1" i="1" dirty="0">
                <a:cs typeface="Times New Roman" panose="02020603050405020304" pitchFamily="18" charset="0"/>
              </a:rPr>
              <a:t>Illegal Interception</a:t>
            </a:r>
          </a:p>
          <a:p>
            <a:pPr algn="ctr" eaLnBrk="1" hangingPunct="1">
              <a:lnSpc>
                <a:spcPct val="80000"/>
              </a:lnSpc>
              <a:buFont typeface="Arial" panose="020B0604020202020204" pitchFamily="34" charset="0"/>
              <a:buNone/>
            </a:pPr>
            <a:r>
              <a:rPr lang="en-GB" altLang="sr-Latn-RS" sz="3000" b="1" i="1" dirty="0">
                <a:cs typeface="Times New Roman" panose="02020603050405020304" pitchFamily="18" charset="0"/>
              </a:rPr>
              <a:t>(Article 3 –Budapest Convention)</a:t>
            </a:r>
          </a:p>
          <a:p>
            <a:pPr eaLnBrk="1" hangingPunct="1">
              <a:lnSpc>
                <a:spcPct val="80000"/>
              </a:lnSpc>
              <a:buFont typeface="Arial" pitchFamily="34" charset="0"/>
              <a:buNone/>
            </a:pPr>
            <a:endParaRPr lang="en-GB" altLang="sr-Latn-RS" sz="3000" dirty="0">
              <a:cs typeface="Times New Roman" panose="02020603050405020304" pitchFamily="18" charset="0"/>
            </a:endParaRPr>
          </a:p>
          <a:p>
            <a:pPr algn="ctr" eaLnBrk="1" hangingPunct="1">
              <a:lnSpc>
                <a:spcPct val="80000"/>
              </a:lnSpc>
            </a:pPr>
            <a:r>
              <a:rPr lang="en-GB" altLang="sr-Latn-RS" sz="3000" i="1" dirty="0">
                <a:cs typeface="Times New Roman" panose="02020603050405020304" pitchFamily="18" charset="0"/>
              </a:rPr>
              <a:t>Intentionally, and without right</a:t>
            </a:r>
          </a:p>
          <a:p>
            <a:pPr algn="ctr" eaLnBrk="1" hangingPunct="1">
              <a:lnSpc>
                <a:spcPct val="80000"/>
              </a:lnSpc>
            </a:pPr>
            <a:endParaRPr lang="en-GB" altLang="sr-Latn-RS" sz="3000" i="1" dirty="0">
              <a:cs typeface="Times New Roman" panose="02020603050405020304" pitchFamily="18" charset="0"/>
            </a:endParaRPr>
          </a:p>
          <a:p>
            <a:pPr algn="ctr" eaLnBrk="1" hangingPunct="1">
              <a:lnSpc>
                <a:spcPct val="80000"/>
              </a:lnSpc>
            </a:pPr>
            <a:r>
              <a:rPr lang="en-GB" altLang="sr-Latn-RS" sz="3000" i="1" dirty="0">
                <a:cs typeface="Times New Roman" panose="02020603050405020304" pitchFamily="18" charset="0"/>
              </a:rPr>
              <a:t>To intercept, by technical means, non-public transmissions of computer</a:t>
            </a:r>
            <a:r>
              <a:rPr lang="en-GB" altLang="sr-Latn-RS" sz="3000" b="1" i="1" dirty="0">
                <a:cs typeface="Times New Roman" panose="02020603050405020304" pitchFamily="18" charset="0"/>
              </a:rPr>
              <a:t> </a:t>
            </a:r>
            <a:r>
              <a:rPr lang="en-GB" altLang="sr-Latn-RS" sz="3000" i="1" dirty="0">
                <a:cs typeface="Times New Roman" panose="02020603050405020304" pitchFamily="18" charset="0"/>
              </a:rPr>
              <a:t>data</a:t>
            </a:r>
          </a:p>
          <a:p>
            <a:pPr algn="ctr" eaLnBrk="1" hangingPunct="1">
              <a:lnSpc>
                <a:spcPct val="80000"/>
              </a:lnSpc>
            </a:pPr>
            <a:endParaRPr lang="en-GB" altLang="sr-Latn-RS" sz="3000" i="1" dirty="0">
              <a:cs typeface="Times New Roman" panose="02020603050405020304" pitchFamily="18" charset="0"/>
            </a:endParaRPr>
          </a:p>
          <a:p>
            <a:pPr algn="ctr" eaLnBrk="1" hangingPunct="1">
              <a:lnSpc>
                <a:spcPct val="80000"/>
              </a:lnSpc>
            </a:pPr>
            <a:r>
              <a:rPr lang="en-GB" altLang="sr-Latn-RS" sz="3000" i="1" dirty="0">
                <a:cs typeface="Times New Roman" panose="02020603050405020304" pitchFamily="18" charset="0"/>
              </a:rPr>
              <a:t>To, from or within a computer system</a:t>
            </a:r>
          </a:p>
        </p:txBody>
      </p:sp>
    </p:spTree>
    <p:extLst>
      <p:ext uri="{BB962C8B-B14F-4D97-AF65-F5344CB8AC3E}">
        <p14:creationId xmlns:p14="http://schemas.microsoft.com/office/powerpoint/2010/main" val="4716191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1">
            <a:extLst>
              <a:ext uri="{FF2B5EF4-FFF2-40B4-BE49-F238E27FC236}">
                <a16:creationId xmlns:a16="http://schemas.microsoft.com/office/drawing/2014/main" id="{8BA481B6-DCEE-4751-99B1-BDCBAFD643EF}"/>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23</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6" name="Rectangle 5">
            <a:extLst>
              <a:ext uri="{FF2B5EF4-FFF2-40B4-BE49-F238E27FC236}">
                <a16:creationId xmlns:a16="http://schemas.microsoft.com/office/drawing/2014/main" id="{B96EE1A2-ECB7-483D-86C9-766C9027C6D7}"/>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8" name="Rectangle 7">
            <a:extLst>
              <a:ext uri="{FF2B5EF4-FFF2-40B4-BE49-F238E27FC236}">
                <a16:creationId xmlns:a16="http://schemas.microsoft.com/office/drawing/2014/main" id="{EC9303CF-EB76-4E68-BCF1-4AB6D64A447A}"/>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id="{178B80CA-5FBB-4127-BEE1-9F94909C1497}"/>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Illegal interception: Example</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a16="http://schemas.microsoft.com/office/drawing/2014/main" id="{5D5BA1D3-E00E-4BF8-B726-8C38C413B27F}"/>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1">
            <a:extLst>
              <a:ext uri="{FF2B5EF4-FFF2-40B4-BE49-F238E27FC236}">
                <a16:creationId xmlns:a16="http://schemas.microsoft.com/office/drawing/2014/main" id="{3C6BB911-1495-4F20-B501-69CB31F9EC90}"/>
              </a:ext>
            </a:extLst>
          </p:cNvPr>
          <p:cNvPicPr>
            <a:picLocks noChangeAspect="1"/>
          </p:cNvPicPr>
          <p:nvPr/>
        </p:nvPicPr>
        <p:blipFill rotWithShape="1">
          <a:blip r:embed="rId4"/>
          <a:srcRect b="3232"/>
          <a:stretch/>
        </p:blipFill>
        <p:spPr>
          <a:xfrm>
            <a:off x="0" y="992187"/>
            <a:ext cx="9144000" cy="5605463"/>
          </a:xfrm>
          <a:prstGeom prst="rect">
            <a:avLst/>
          </a:prstGeom>
        </p:spPr>
      </p:pic>
    </p:spTree>
    <p:extLst>
      <p:ext uri="{BB962C8B-B14F-4D97-AF65-F5344CB8AC3E}">
        <p14:creationId xmlns:p14="http://schemas.microsoft.com/office/powerpoint/2010/main" val="6454681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1">
            <a:extLst>
              <a:ext uri="{FF2B5EF4-FFF2-40B4-BE49-F238E27FC236}">
                <a16:creationId xmlns:a16="http://schemas.microsoft.com/office/drawing/2014/main" id="{8BA481B6-DCEE-4751-99B1-BDCBAFD643EF}"/>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24</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6" name="Rectangle 5">
            <a:extLst>
              <a:ext uri="{FF2B5EF4-FFF2-40B4-BE49-F238E27FC236}">
                <a16:creationId xmlns:a16="http://schemas.microsoft.com/office/drawing/2014/main" id="{B96EE1A2-ECB7-483D-86C9-766C9027C6D7}"/>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8" name="Rectangle 7">
            <a:extLst>
              <a:ext uri="{FF2B5EF4-FFF2-40B4-BE49-F238E27FC236}">
                <a16:creationId xmlns:a16="http://schemas.microsoft.com/office/drawing/2014/main" id="{EC9303CF-EB76-4E68-BCF1-4AB6D64A447A}"/>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id="{178B80CA-5FBB-4127-BEE1-9F94909C1497}"/>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Illegal interception: Example</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a16="http://schemas.microsoft.com/office/drawing/2014/main" id="{5D5BA1D3-E00E-4BF8-B726-8C38C413B27F}"/>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13">
            <a:extLst>
              <a:ext uri="{FF2B5EF4-FFF2-40B4-BE49-F238E27FC236}">
                <a16:creationId xmlns:a16="http://schemas.microsoft.com/office/drawing/2014/main" id="{20E030D5-FDF6-4B7A-8CC1-F1C040680CBE}"/>
              </a:ext>
            </a:extLst>
          </p:cNvPr>
          <p:cNvPicPr>
            <a:picLocks noChangeAspect="1"/>
          </p:cNvPicPr>
          <p:nvPr/>
        </p:nvPicPr>
        <p:blipFill>
          <a:blip r:embed="rId4"/>
          <a:stretch>
            <a:fillRect/>
          </a:stretch>
        </p:blipFill>
        <p:spPr>
          <a:xfrm>
            <a:off x="14282" y="1628800"/>
            <a:ext cx="9144000" cy="4176464"/>
          </a:xfrm>
          <a:prstGeom prst="rect">
            <a:avLst/>
          </a:prstGeom>
        </p:spPr>
      </p:pic>
    </p:spTree>
    <p:extLst>
      <p:ext uri="{BB962C8B-B14F-4D97-AF65-F5344CB8AC3E}">
        <p14:creationId xmlns:p14="http://schemas.microsoft.com/office/powerpoint/2010/main" val="36851258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29117" y="1336957"/>
            <a:ext cx="3889351" cy="5016758"/>
          </a:xfrm>
          <a:prstGeom prst="rect">
            <a:avLst/>
          </a:prstGeom>
        </p:spPr>
        <p:txBody>
          <a:bodyPr wrap="square">
            <a:spAutoFit/>
          </a:bodyPr>
          <a:lstStyle/>
          <a:p>
            <a:pPr marL="342900" indent="-342900" algn="just">
              <a:buFont typeface="Wingdings" pitchFamily="2" charset="2"/>
              <a:buChar char="Ø"/>
            </a:pPr>
            <a:r>
              <a:rPr lang="en-US" sz="1600" dirty="0">
                <a:latin typeface="+mj-lt"/>
              </a:rPr>
              <a:t>Each Party shall adopt such legislative and other measures as may be necessary to establish as criminal offences under its domestic law, when committed intentionally, the </a:t>
            </a:r>
            <a:r>
              <a:rPr lang="en-US" sz="1600" b="1" dirty="0">
                <a:solidFill>
                  <a:srgbClr val="FF0000"/>
                </a:solidFill>
                <a:latin typeface="+mj-lt"/>
              </a:rPr>
              <a:t>interception </a:t>
            </a:r>
            <a:r>
              <a:rPr lang="en-US" sz="1600" dirty="0">
                <a:latin typeface="+mj-lt"/>
              </a:rPr>
              <a:t>without right, made by technical means, of non-public transmissions of computer data to, from or within a computer system, including electromagnetic emissions from a computer system carrying such computer data. A Party may require that the offence be committed with dishonest intent, or in relation to a computer system that is connected to another computer system.</a:t>
            </a:r>
            <a:endParaRPr lang="en-GB" sz="1600" dirty="0">
              <a:latin typeface="+mj-lt"/>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275438" y="1287212"/>
            <a:ext cx="4747018" cy="4832092"/>
          </a:xfrm>
          <a:prstGeom prst="rect">
            <a:avLst/>
          </a:prstGeom>
        </p:spPr>
        <p:txBody>
          <a:bodyPr wrap="square">
            <a:spAutoFit/>
          </a:bodyPr>
          <a:lstStyle/>
          <a:p>
            <a:pPr marL="342900" indent="-342900" algn="just">
              <a:buFont typeface="Wingdings" pitchFamily="2" charset="2"/>
              <a:buChar char="ü"/>
            </a:pPr>
            <a:r>
              <a:rPr lang="en-US" sz="2200" dirty="0">
                <a:latin typeface="+mj-lt"/>
              </a:rPr>
              <a:t>Interception means listening to, monitoring or surveillance of communications </a:t>
            </a:r>
          </a:p>
          <a:p>
            <a:pPr marL="342900" indent="-342900" algn="just">
              <a:buFont typeface="Wingdings" pitchFamily="2" charset="2"/>
              <a:buChar char="ü"/>
            </a:pPr>
            <a:endParaRPr lang="en-US" sz="2200" dirty="0">
              <a:latin typeface="+mj-lt"/>
            </a:endParaRPr>
          </a:p>
          <a:p>
            <a:pPr marL="342900" indent="-342900" algn="just">
              <a:buFont typeface="Wingdings" pitchFamily="2" charset="2"/>
              <a:buChar char="ü"/>
            </a:pPr>
            <a:r>
              <a:rPr lang="en-US" sz="2200" dirty="0">
                <a:latin typeface="+mj-lt"/>
              </a:rPr>
              <a:t>Provision aims to protect the privacy of data communications </a:t>
            </a:r>
          </a:p>
          <a:p>
            <a:pPr marL="342900" indent="-342900" algn="just">
              <a:buFont typeface="Wingdings" pitchFamily="2" charset="2"/>
              <a:buChar char="ü"/>
            </a:pPr>
            <a:endParaRPr lang="en-US" sz="2200" dirty="0">
              <a:latin typeface="+mj-lt"/>
            </a:endParaRPr>
          </a:p>
          <a:p>
            <a:pPr marL="342900" indent="-342900" algn="just">
              <a:buFont typeface="Wingdings" pitchFamily="2" charset="2"/>
              <a:buChar char="ü"/>
            </a:pPr>
            <a:r>
              <a:rPr lang="en-US" sz="2200" dirty="0">
                <a:latin typeface="+mj-lt"/>
              </a:rPr>
              <a:t>Tackles equivalents of traditional tapping and recording of oral telephone conversations when done to transmission of computer data</a:t>
            </a: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25</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2738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Illegal interception (“interception”)</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505263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65629" y="1336957"/>
            <a:ext cx="3889351" cy="5016758"/>
          </a:xfrm>
          <a:prstGeom prst="rect">
            <a:avLst/>
          </a:prstGeom>
        </p:spPr>
        <p:txBody>
          <a:bodyPr wrap="square">
            <a:spAutoFit/>
          </a:bodyPr>
          <a:lstStyle/>
          <a:p>
            <a:pPr marL="342900" indent="-342900" algn="just">
              <a:buFont typeface="Wingdings" pitchFamily="2" charset="2"/>
              <a:buChar char="Ø"/>
            </a:pPr>
            <a:r>
              <a:rPr lang="en-US" sz="1600" dirty="0">
                <a:latin typeface="+mj-lt"/>
              </a:rPr>
              <a:t>Each Party shall adopt such legislative and other measures as may be necessary to establish as criminal offences under its domestic law, when committed intentionally, the interception </a:t>
            </a:r>
            <a:r>
              <a:rPr lang="en-US" sz="1600" b="1" dirty="0">
                <a:solidFill>
                  <a:srgbClr val="FF0000"/>
                </a:solidFill>
                <a:latin typeface="+mj-lt"/>
              </a:rPr>
              <a:t>without right</a:t>
            </a:r>
            <a:r>
              <a:rPr lang="en-US" sz="1600" dirty="0">
                <a:latin typeface="+mj-lt"/>
              </a:rPr>
              <a:t>, made by technical means, of non-public transmissions of computer data to, from or within a computer system, including electromagnetic emissions from a computer system carrying such computer data. A Party may require that the offence be committed with dishonest intent, or in relation to a computer system that is connected to another computer system.</a:t>
            </a:r>
            <a:endParaRPr lang="en-GB" sz="1600" dirty="0">
              <a:latin typeface="+mj-lt"/>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311950" y="1287212"/>
            <a:ext cx="4747018" cy="4508927"/>
          </a:xfrm>
          <a:prstGeom prst="rect">
            <a:avLst/>
          </a:prstGeom>
        </p:spPr>
        <p:txBody>
          <a:bodyPr wrap="square">
            <a:spAutoFit/>
          </a:bodyPr>
          <a:lstStyle/>
          <a:p>
            <a:pPr marL="342900" indent="-342900" algn="just">
              <a:buFont typeface="Wingdings" pitchFamily="2" charset="2"/>
              <a:buChar char="ü"/>
            </a:pPr>
            <a:r>
              <a:rPr lang="en-US" sz="2050" dirty="0">
                <a:latin typeface="+mj-lt"/>
              </a:rPr>
              <a:t>Examples of possible interception with right:</a:t>
            </a:r>
          </a:p>
          <a:p>
            <a:pPr marL="800100" lvl="1" indent="-342900" algn="just">
              <a:buFont typeface="Wingdings" pitchFamily="2" charset="2"/>
              <a:buChar char="ü"/>
            </a:pPr>
            <a:r>
              <a:rPr lang="en-US" sz="2050" dirty="0">
                <a:latin typeface="+mj-lt"/>
              </a:rPr>
              <a:t>Person instructed or </a:t>
            </a:r>
            <a:r>
              <a:rPr lang="en-US" sz="2050" dirty="0" err="1">
                <a:latin typeface="+mj-lt"/>
              </a:rPr>
              <a:t>authorised</a:t>
            </a:r>
            <a:r>
              <a:rPr lang="en-US" sz="2050" dirty="0">
                <a:latin typeface="+mj-lt"/>
              </a:rPr>
              <a:t> by participants of transmission, including for: </a:t>
            </a:r>
          </a:p>
          <a:p>
            <a:pPr marL="1257300" lvl="2" indent="-342900" algn="just">
              <a:buFont typeface="Wingdings" pitchFamily="2" charset="2"/>
              <a:buChar char="ü"/>
            </a:pPr>
            <a:r>
              <a:rPr lang="en-US" sz="2050" dirty="0" err="1">
                <a:latin typeface="+mj-lt"/>
              </a:rPr>
              <a:t>Authorised</a:t>
            </a:r>
            <a:r>
              <a:rPr lang="en-US" sz="2050" dirty="0">
                <a:latin typeface="+mj-lt"/>
              </a:rPr>
              <a:t> testing agreed to by participants </a:t>
            </a:r>
          </a:p>
          <a:p>
            <a:pPr marL="1257300" lvl="2" indent="-342900" algn="just">
              <a:buFont typeface="Wingdings" pitchFamily="2" charset="2"/>
              <a:buChar char="ü"/>
            </a:pPr>
            <a:r>
              <a:rPr lang="en-US" sz="2050" dirty="0">
                <a:latin typeface="+mj-lt"/>
              </a:rPr>
              <a:t>Protection activities agreed to by participants </a:t>
            </a:r>
          </a:p>
          <a:p>
            <a:pPr marL="800100" lvl="1" indent="-342900" algn="just">
              <a:buFont typeface="Wingdings" pitchFamily="2" charset="2"/>
              <a:buChar char="ü"/>
            </a:pPr>
            <a:r>
              <a:rPr lang="en-US" sz="2050" dirty="0">
                <a:latin typeface="+mj-lt"/>
              </a:rPr>
              <a:t>Employing cookies on websites </a:t>
            </a:r>
          </a:p>
          <a:p>
            <a:pPr marL="800100" lvl="1" indent="-342900" algn="just">
              <a:buFont typeface="Wingdings" pitchFamily="2" charset="2"/>
              <a:buChar char="ü"/>
            </a:pPr>
            <a:r>
              <a:rPr lang="en-US" sz="2050" dirty="0">
                <a:latin typeface="+mj-lt"/>
              </a:rPr>
              <a:t>Lawfully </a:t>
            </a:r>
            <a:r>
              <a:rPr lang="en-US" sz="2050" dirty="0" err="1">
                <a:latin typeface="+mj-lt"/>
              </a:rPr>
              <a:t>authorised</a:t>
            </a:r>
            <a:r>
              <a:rPr lang="en-US" sz="2050" dirty="0">
                <a:latin typeface="+mj-lt"/>
              </a:rPr>
              <a:t> surveillance by law enforcement authorities</a:t>
            </a: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44450"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26</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id="{B54C04C7-F9C7-4DFE-B684-E4FB0F9E9846}"/>
              </a:ext>
            </a:extLst>
          </p:cNvPr>
          <p:cNvSpPr/>
          <p:nvPr/>
        </p:nvSpPr>
        <p:spPr>
          <a:xfrm>
            <a:off x="36512"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a16="http://schemas.microsoft.com/office/drawing/2014/main" id="{C46C8F04-0397-410D-86F8-6FCA805739DB}"/>
              </a:ext>
            </a:extLst>
          </p:cNvPr>
          <p:cNvSpPr/>
          <p:nvPr/>
        </p:nvSpPr>
        <p:spPr>
          <a:xfrm>
            <a:off x="44449"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39862"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Illegal interception (“without right”)</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2"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607008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29117" y="1336957"/>
            <a:ext cx="3889351" cy="5016758"/>
          </a:xfrm>
          <a:prstGeom prst="rect">
            <a:avLst/>
          </a:prstGeom>
        </p:spPr>
        <p:txBody>
          <a:bodyPr wrap="square">
            <a:spAutoFit/>
          </a:bodyPr>
          <a:lstStyle/>
          <a:p>
            <a:pPr marL="342900" indent="-342900" algn="just">
              <a:buFont typeface="Wingdings" pitchFamily="2" charset="2"/>
              <a:buChar char="Ø"/>
            </a:pPr>
            <a:r>
              <a:rPr lang="en-US" sz="1600" dirty="0">
                <a:latin typeface="+mj-lt"/>
              </a:rPr>
              <a:t>Each Party shall adopt such legislative and other measures as may be necessary to establish as criminal offences under its domestic law, when committed intentionally, the interception without right, </a:t>
            </a:r>
            <a:r>
              <a:rPr lang="en-US" sz="1600" b="1" dirty="0">
                <a:solidFill>
                  <a:srgbClr val="FF0000"/>
                </a:solidFill>
                <a:latin typeface="+mj-lt"/>
              </a:rPr>
              <a:t>made by technical means</a:t>
            </a:r>
            <a:r>
              <a:rPr lang="en-US" sz="1600" dirty="0">
                <a:latin typeface="+mj-lt"/>
              </a:rPr>
              <a:t>, of non-public transmissions of computer data to, from or within a computer system, including electromagnetic emissions from a computer system carrying such computer data. A Party may require that the offence be committed with dishonest intent, or in relation to a computer system that is connected to another computer system.</a:t>
            </a:r>
            <a:endParaRPr lang="en-GB" sz="1600" dirty="0">
              <a:latin typeface="+mj-lt"/>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275438" y="1287212"/>
            <a:ext cx="4747018" cy="5526128"/>
          </a:xfrm>
          <a:prstGeom prst="rect">
            <a:avLst/>
          </a:prstGeom>
        </p:spPr>
        <p:txBody>
          <a:bodyPr wrap="square">
            <a:spAutoFit/>
          </a:bodyPr>
          <a:lstStyle/>
          <a:p>
            <a:pPr marL="342900" indent="-342900" algn="just">
              <a:buFont typeface="Wingdings" pitchFamily="2" charset="2"/>
              <a:buChar char="ü"/>
            </a:pPr>
            <a:r>
              <a:rPr lang="en-US" sz="2000" dirty="0">
                <a:latin typeface="+mj-lt"/>
              </a:rPr>
              <a:t>Technical means would cover interception through: </a:t>
            </a:r>
          </a:p>
          <a:p>
            <a:pPr marL="800100" lvl="1" indent="-342900" algn="just">
              <a:buFont typeface="Wingdings" pitchFamily="2" charset="2"/>
              <a:buChar char="ü"/>
            </a:pPr>
            <a:r>
              <a:rPr lang="en-US" sz="2000" dirty="0">
                <a:latin typeface="+mj-lt"/>
              </a:rPr>
              <a:t>Access and use of computer system; </a:t>
            </a:r>
          </a:p>
          <a:p>
            <a:pPr marL="800100" lvl="1" indent="-342900" algn="just">
              <a:buFont typeface="Wingdings" pitchFamily="2" charset="2"/>
              <a:buChar char="ü"/>
            </a:pPr>
            <a:r>
              <a:rPr lang="en-US" sz="2000" dirty="0">
                <a:latin typeface="+mj-lt"/>
              </a:rPr>
              <a:t>Use of electronic eavesdropping or tapping devices </a:t>
            </a:r>
          </a:p>
          <a:p>
            <a:pPr marL="342900" indent="-342900" algn="just">
              <a:buFont typeface="Wingdings" pitchFamily="2" charset="2"/>
              <a:buChar char="ü"/>
            </a:pPr>
            <a:endParaRPr lang="en-US" sz="2000" dirty="0">
              <a:latin typeface="+mj-lt"/>
            </a:endParaRPr>
          </a:p>
          <a:p>
            <a:pPr marL="342900" indent="-342900" algn="just">
              <a:buFont typeface="Wingdings" pitchFamily="2" charset="2"/>
              <a:buChar char="ü"/>
            </a:pPr>
            <a:r>
              <a:rPr lang="en-US" sz="2000" dirty="0">
                <a:latin typeface="+mj-lt"/>
              </a:rPr>
              <a:t>This may include:</a:t>
            </a:r>
          </a:p>
          <a:p>
            <a:pPr marL="800100" lvl="1" indent="-342900" algn="just">
              <a:buFont typeface="Wingdings" pitchFamily="2" charset="2"/>
              <a:buChar char="ü"/>
            </a:pPr>
            <a:r>
              <a:rPr lang="en-US" sz="2000" dirty="0">
                <a:latin typeface="+mj-lt"/>
              </a:rPr>
              <a:t>Recording </a:t>
            </a:r>
          </a:p>
          <a:p>
            <a:pPr marL="800100" lvl="1" indent="-342900" algn="just">
              <a:buFont typeface="Wingdings" pitchFamily="2" charset="2"/>
              <a:buChar char="ü"/>
            </a:pPr>
            <a:r>
              <a:rPr lang="en-US" sz="2000" dirty="0">
                <a:latin typeface="+mj-lt"/>
              </a:rPr>
              <a:t>Use of technical devices fixed to transmission lines </a:t>
            </a:r>
          </a:p>
          <a:p>
            <a:pPr marL="800100" lvl="1" indent="-342900" algn="just">
              <a:buFont typeface="Wingdings" pitchFamily="2" charset="2"/>
              <a:buChar char="ü"/>
            </a:pPr>
            <a:r>
              <a:rPr lang="en-US" sz="2000" dirty="0">
                <a:latin typeface="+mj-lt"/>
              </a:rPr>
              <a:t>Use of devices to collect and record wireless communications </a:t>
            </a:r>
          </a:p>
          <a:p>
            <a:pPr marL="800100" lvl="1" indent="-342900" algn="just">
              <a:buFont typeface="Wingdings" pitchFamily="2" charset="2"/>
              <a:buChar char="ü"/>
            </a:pPr>
            <a:r>
              <a:rPr lang="en-US" sz="2000" dirty="0">
                <a:latin typeface="+mj-lt"/>
              </a:rPr>
              <a:t>Use of software, passwords and codes</a:t>
            </a: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27</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7">
            <a:extLst>
              <a:ext uri="{FF2B5EF4-FFF2-40B4-BE49-F238E27FC236}">
                <a16:creationId xmlns:a16="http://schemas.microsoft.com/office/drawing/2014/main" id="{7B42FE2B-4ED4-40A8-AC9F-DF13D8B6DD6C}"/>
              </a:ext>
            </a:extLst>
          </p:cNvPr>
          <p:cNvSpPr txBox="1">
            <a:spLocks noChangeArrowheads="1"/>
          </p:cNvSpPr>
          <p:nvPr/>
        </p:nvSpPr>
        <p:spPr bwMode="auto">
          <a:xfrm>
            <a:off x="1439862"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Illegal interception (“made by technical means”)</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10074571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29117" y="1336957"/>
            <a:ext cx="3889351" cy="5016758"/>
          </a:xfrm>
          <a:prstGeom prst="rect">
            <a:avLst/>
          </a:prstGeom>
        </p:spPr>
        <p:txBody>
          <a:bodyPr wrap="square">
            <a:spAutoFit/>
          </a:bodyPr>
          <a:lstStyle/>
          <a:p>
            <a:pPr marL="342900" indent="-342900" algn="just">
              <a:buFont typeface="Wingdings" pitchFamily="2" charset="2"/>
              <a:buChar char="Ø"/>
            </a:pPr>
            <a:r>
              <a:rPr lang="en-US" sz="1600" dirty="0">
                <a:latin typeface="+mj-lt"/>
              </a:rPr>
              <a:t>Each Party shall adopt such legislative and other measures as may be necessary to establish as criminal offences under its domestic law, when committed intentionally, the interception without right, made by technical means, of </a:t>
            </a:r>
            <a:r>
              <a:rPr lang="en-US" sz="1600" b="1" dirty="0">
                <a:solidFill>
                  <a:srgbClr val="FF0000"/>
                </a:solidFill>
                <a:latin typeface="+mj-lt"/>
              </a:rPr>
              <a:t>non-public transmissions</a:t>
            </a:r>
            <a:r>
              <a:rPr lang="en-US" sz="1600" dirty="0">
                <a:latin typeface="+mj-lt"/>
              </a:rPr>
              <a:t> of computer data to, from or within a computer system, including electromagnetic emissions from a computer system carrying such computer data. A Party may require that the offence be committed with dishonest intent, or in relation to a computer system that is connected to another computer system.</a:t>
            </a:r>
            <a:endParaRPr lang="en-GB" sz="1600" dirty="0">
              <a:latin typeface="+mj-lt"/>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275438" y="1287212"/>
            <a:ext cx="4747018" cy="4401205"/>
          </a:xfrm>
          <a:prstGeom prst="rect">
            <a:avLst/>
          </a:prstGeom>
        </p:spPr>
        <p:txBody>
          <a:bodyPr wrap="square">
            <a:spAutoFit/>
          </a:bodyPr>
          <a:lstStyle/>
          <a:p>
            <a:pPr marL="342900" indent="-342900" algn="just">
              <a:buFont typeface="Wingdings" pitchFamily="2" charset="2"/>
              <a:buChar char="ü"/>
            </a:pPr>
            <a:r>
              <a:rPr lang="en-US" sz="2000" dirty="0">
                <a:latin typeface="+mj-lt"/>
              </a:rPr>
              <a:t>Offence limited to the interception of non-public transmissions of data</a:t>
            </a:r>
          </a:p>
          <a:p>
            <a:pPr marL="342900" indent="-342900" algn="just">
              <a:buFont typeface="Wingdings" pitchFamily="2" charset="2"/>
              <a:buChar char="ü"/>
            </a:pPr>
            <a:endParaRPr lang="en-US" sz="2000" dirty="0">
              <a:latin typeface="+mj-lt"/>
            </a:endParaRPr>
          </a:p>
          <a:p>
            <a:pPr marL="342900" indent="-342900" algn="just">
              <a:buFont typeface="Wingdings" pitchFamily="2" charset="2"/>
              <a:buChar char="ü"/>
            </a:pPr>
            <a:r>
              <a:rPr lang="en-US" sz="2000" dirty="0">
                <a:latin typeface="+mj-lt"/>
              </a:rPr>
              <a:t>Whether or not the data is not publicly available is irrelevant for this offence – what matters is whether the transmission is non-public</a:t>
            </a:r>
          </a:p>
          <a:p>
            <a:pPr marL="342900" indent="-342900" algn="just">
              <a:buFont typeface="Wingdings" pitchFamily="2" charset="2"/>
              <a:buChar char="ü"/>
            </a:pPr>
            <a:endParaRPr lang="en-US" sz="2000" dirty="0">
              <a:latin typeface="+mj-lt"/>
            </a:endParaRPr>
          </a:p>
          <a:p>
            <a:pPr marL="342900" indent="-342900" algn="just">
              <a:buFont typeface="Wingdings" pitchFamily="2" charset="2"/>
              <a:buChar char="ü"/>
            </a:pPr>
            <a:r>
              <a:rPr lang="en-US" sz="2000" dirty="0">
                <a:latin typeface="+mj-lt"/>
              </a:rPr>
              <a:t>The offence may </a:t>
            </a:r>
            <a:r>
              <a:rPr lang="en-US" sz="2000" dirty="0" err="1">
                <a:latin typeface="+mj-lt"/>
              </a:rPr>
              <a:t>criminalise</a:t>
            </a:r>
            <a:r>
              <a:rPr lang="en-US" sz="2000" dirty="0">
                <a:latin typeface="+mj-lt"/>
              </a:rPr>
              <a:t> publicly available information communicated through non-public transmissions</a:t>
            </a: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28</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7">
            <a:extLst>
              <a:ext uri="{FF2B5EF4-FFF2-40B4-BE49-F238E27FC236}">
                <a16:creationId xmlns:a16="http://schemas.microsoft.com/office/drawing/2014/main" id="{2CF507C5-CF30-4464-8FB4-D08CE8A7A03B}"/>
              </a:ext>
            </a:extLst>
          </p:cNvPr>
          <p:cNvSpPr txBox="1">
            <a:spLocks noChangeArrowheads="1"/>
          </p:cNvSpPr>
          <p:nvPr/>
        </p:nvSpPr>
        <p:spPr bwMode="auto">
          <a:xfrm>
            <a:off x="1439862"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Illegal interception (“non-public transmissions”)</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8871469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29117" y="1336957"/>
            <a:ext cx="3889351" cy="5016758"/>
          </a:xfrm>
          <a:prstGeom prst="rect">
            <a:avLst/>
          </a:prstGeom>
        </p:spPr>
        <p:txBody>
          <a:bodyPr wrap="square">
            <a:spAutoFit/>
          </a:bodyPr>
          <a:lstStyle/>
          <a:p>
            <a:pPr marL="342900" indent="-342900" algn="just">
              <a:buFont typeface="Wingdings" pitchFamily="2" charset="2"/>
              <a:buChar char="Ø"/>
            </a:pPr>
            <a:r>
              <a:rPr lang="en-US" sz="1600" dirty="0">
                <a:latin typeface="+mj-lt"/>
              </a:rPr>
              <a:t>Each Party shall adopt such legislative and other measures as may be necessary to establish as criminal offences under its domestic law, when committed intentionally, the interception without right, made by technical means, of non-public transmissions of computer data </a:t>
            </a:r>
            <a:r>
              <a:rPr lang="en-US" sz="1600" b="1" dirty="0">
                <a:solidFill>
                  <a:srgbClr val="FF0000"/>
                </a:solidFill>
                <a:latin typeface="+mj-lt"/>
              </a:rPr>
              <a:t>to, from or within a computer system</a:t>
            </a:r>
            <a:r>
              <a:rPr lang="en-US" sz="1600" dirty="0">
                <a:latin typeface="+mj-lt"/>
              </a:rPr>
              <a:t>, including electromagnetic emissions from a computer system carrying such computer data. A Party may require that the offence be committed with dishonest intent, or in relation to a computer system that is connected to another computer system.</a:t>
            </a:r>
            <a:endParaRPr lang="en-GB" sz="1600" dirty="0">
              <a:latin typeface="+mj-lt"/>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275438" y="1287212"/>
            <a:ext cx="4747018" cy="4939814"/>
          </a:xfrm>
          <a:prstGeom prst="rect">
            <a:avLst/>
          </a:prstGeom>
        </p:spPr>
        <p:txBody>
          <a:bodyPr wrap="square">
            <a:spAutoFit/>
          </a:bodyPr>
          <a:lstStyle/>
          <a:p>
            <a:pPr marL="342900" indent="-342900" algn="just">
              <a:buFont typeface="Wingdings" pitchFamily="2" charset="2"/>
              <a:buChar char="ü"/>
            </a:pPr>
            <a:r>
              <a:rPr lang="en-US" sz="2100" dirty="0">
                <a:latin typeface="+mj-lt"/>
              </a:rPr>
              <a:t>Interception relates to transmissions:</a:t>
            </a:r>
          </a:p>
          <a:p>
            <a:pPr marL="800100" lvl="1" indent="-342900" algn="just">
              <a:buFont typeface="Wingdings" pitchFamily="2" charset="2"/>
              <a:buChar char="ü"/>
            </a:pPr>
            <a:r>
              <a:rPr lang="en-US" sz="2100" dirty="0">
                <a:latin typeface="+mj-lt"/>
              </a:rPr>
              <a:t>To a computer system (e.g. transmission flowing from a person to a computer through keyboard entry)</a:t>
            </a:r>
          </a:p>
          <a:p>
            <a:pPr marL="800100" lvl="1" indent="-342900" algn="just">
              <a:buFont typeface="Wingdings" pitchFamily="2" charset="2"/>
              <a:buChar char="ü"/>
            </a:pPr>
            <a:r>
              <a:rPr lang="en-US" sz="2100" dirty="0">
                <a:latin typeface="+mj-lt"/>
              </a:rPr>
              <a:t>From a computer system (e.g. transmission flowing from one computer system to another computer system)</a:t>
            </a:r>
          </a:p>
          <a:p>
            <a:pPr marL="800100" lvl="1" indent="-342900" algn="just">
              <a:buFont typeface="Wingdings" pitchFamily="2" charset="2"/>
              <a:buChar char="ü"/>
            </a:pPr>
            <a:r>
              <a:rPr lang="en-US" sz="2100" dirty="0">
                <a:latin typeface="+mj-lt"/>
              </a:rPr>
              <a:t>Within a computer system (e.g. transmissions flowing from a central processing unit to a connected printer</a:t>
            </a: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29</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7">
            <a:extLst>
              <a:ext uri="{FF2B5EF4-FFF2-40B4-BE49-F238E27FC236}">
                <a16:creationId xmlns:a16="http://schemas.microsoft.com/office/drawing/2014/main" id="{BF6425BE-BF09-4B4D-8E80-631789160731}"/>
              </a:ext>
            </a:extLst>
          </p:cNvPr>
          <p:cNvSpPr txBox="1">
            <a:spLocks noChangeArrowheads="1"/>
          </p:cNvSpPr>
          <p:nvPr/>
        </p:nvSpPr>
        <p:spPr bwMode="auto">
          <a:xfrm>
            <a:off x="1439862"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Illegal interception (“to, from or within a computer system”)</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590398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charset="0"/>
                <a:cs typeface="Verdana" charset="0"/>
              </a:rPr>
              <a:t>Session aim</a:t>
            </a:r>
            <a:endParaRPr lang="en-GB" sz="2000" b="1"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1"/>
          </p:nvPr>
        </p:nvSpPr>
        <p:spPr>
          <a:xfrm>
            <a:off x="323528" y="1340767"/>
            <a:ext cx="8712522" cy="5240233"/>
          </a:xfrm>
        </p:spPr>
        <p:txBody>
          <a:bodyPr>
            <a:normAutofit/>
          </a:bodyPr>
          <a:lstStyle/>
          <a:p>
            <a:pPr marL="0" indent="0" algn="just">
              <a:buNone/>
            </a:pPr>
            <a:r>
              <a:rPr lang="en-GB" dirty="0">
                <a:latin typeface="Verdana" panose="020B0604030504040204" pitchFamily="34" charset="0"/>
                <a:ea typeface="Verdana" panose="020B0604030504040204" pitchFamily="34" charset="0"/>
              </a:rPr>
              <a:t>To provide the participants with a comprehensive understanding of the elements of offences against the confidentiality, integrity and availability of computer systems and data, established in accordance with the Budapest Convention.</a:t>
            </a:r>
          </a:p>
        </p:txBody>
      </p:sp>
    </p:spTree>
    <p:extLst>
      <p:ext uri="{BB962C8B-B14F-4D97-AF65-F5344CB8AC3E}">
        <p14:creationId xmlns:p14="http://schemas.microsoft.com/office/powerpoint/2010/main" val="17865021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29117" y="1336957"/>
            <a:ext cx="3889351" cy="5016758"/>
          </a:xfrm>
          <a:prstGeom prst="rect">
            <a:avLst/>
          </a:prstGeom>
        </p:spPr>
        <p:txBody>
          <a:bodyPr wrap="square">
            <a:spAutoFit/>
          </a:bodyPr>
          <a:lstStyle/>
          <a:p>
            <a:pPr marL="342900" indent="-342900" algn="just">
              <a:buFont typeface="Wingdings" pitchFamily="2" charset="2"/>
              <a:buChar char="Ø"/>
            </a:pPr>
            <a:r>
              <a:rPr lang="en-US" sz="1600" dirty="0">
                <a:latin typeface="+mj-lt"/>
              </a:rPr>
              <a:t>Each Party shall adopt such legislative and other measures as may be necessary to establish as criminal offences under its domestic law, when committed intentionally, the interception without right, made by technical means, of non-public transmissions of computer data to, from or within a computer system, including </a:t>
            </a:r>
            <a:r>
              <a:rPr lang="en-US" sz="1600" b="1" dirty="0">
                <a:solidFill>
                  <a:srgbClr val="FF0000"/>
                </a:solidFill>
                <a:latin typeface="+mj-lt"/>
              </a:rPr>
              <a:t>electromagnetic emissions </a:t>
            </a:r>
            <a:r>
              <a:rPr lang="en-US" sz="1600" dirty="0">
                <a:latin typeface="+mj-lt"/>
              </a:rPr>
              <a:t>from a computer system carrying such computer data. A Party may require that the offence be committed with dishonest intent, or in relation to a computer system that is connected to another computer system.</a:t>
            </a:r>
            <a:endParaRPr lang="en-GB" sz="1600" dirty="0">
              <a:latin typeface="+mj-lt"/>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275438" y="1287212"/>
            <a:ext cx="4747018" cy="3647152"/>
          </a:xfrm>
          <a:prstGeom prst="rect">
            <a:avLst/>
          </a:prstGeom>
        </p:spPr>
        <p:txBody>
          <a:bodyPr wrap="square">
            <a:spAutoFit/>
          </a:bodyPr>
          <a:lstStyle/>
          <a:p>
            <a:pPr marL="342900" indent="-342900" algn="just">
              <a:buFont typeface="Wingdings" pitchFamily="2" charset="2"/>
              <a:buChar char="ü"/>
            </a:pPr>
            <a:r>
              <a:rPr lang="en-US" sz="2100" dirty="0">
                <a:latin typeface="+mj-lt"/>
              </a:rPr>
              <a:t>Computer systems may emit electromagnetic emissions which carry computer data</a:t>
            </a:r>
          </a:p>
          <a:p>
            <a:pPr marL="342900" indent="-342900" algn="just">
              <a:buFont typeface="Wingdings" pitchFamily="2" charset="2"/>
              <a:buChar char="ü"/>
            </a:pPr>
            <a:endParaRPr lang="en-US" sz="2100" dirty="0">
              <a:latin typeface="+mj-lt"/>
            </a:endParaRPr>
          </a:p>
          <a:p>
            <a:pPr marL="342900" indent="-342900" algn="just">
              <a:buFont typeface="Wingdings" pitchFamily="2" charset="2"/>
              <a:buChar char="ü"/>
            </a:pPr>
            <a:r>
              <a:rPr lang="en-US" sz="2100" dirty="0">
                <a:latin typeface="+mj-lt"/>
              </a:rPr>
              <a:t>Computer data may be reconstructed from such emissions </a:t>
            </a:r>
          </a:p>
          <a:p>
            <a:pPr marL="342900" indent="-342900" algn="just">
              <a:buFont typeface="Wingdings" pitchFamily="2" charset="2"/>
              <a:buChar char="ü"/>
            </a:pPr>
            <a:endParaRPr lang="en-US" sz="2100" dirty="0">
              <a:latin typeface="+mj-lt"/>
            </a:endParaRPr>
          </a:p>
          <a:p>
            <a:pPr marL="342900" indent="-342900" algn="just">
              <a:buFont typeface="Wingdings" pitchFamily="2" charset="2"/>
              <a:buChar char="ü"/>
            </a:pPr>
            <a:r>
              <a:rPr lang="en-US" sz="2100" dirty="0">
                <a:latin typeface="+mj-lt"/>
              </a:rPr>
              <a:t>Thus interception of electromagnetic emissions is included </a:t>
            </a:r>
            <a:r>
              <a:rPr lang="en-US" sz="2100" dirty="0" err="1">
                <a:latin typeface="+mj-lt"/>
              </a:rPr>
              <a:t>criminalised</a:t>
            </a:r>
            <a:r>
              <a:rPr lang="en-US" sz="2100" dirty="0">
                <a:latin typeface="+mj-lt"/>
              </a:rPr>
              <a:t> </a:t>
            </a: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30</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Illegal interception (“electromagnetic emissions”)</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751529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29117" y="1336957"/>
            <a:ext cx="3889351" cy="5016758"/>
          </a:xfrm>
          <a:prstGeom prst="rect">
            <a:avLst/>
          </a:prstGeom>
        </p:spPr>
        <p:txBody>
          <a:bodyPr wrap="square">
            <a:spAutoFit/>
          </a:bodyPr>
          <a:lstStyle/>
          <a:p>
            <a:pPr marL="342900" indent="-342900" algn="just">
              <a:buFont typeface="Wingdings" pitchFamily="2" charset="2"/>
              <a:buChar char="Ø"/>
            </a:pPr>
            <a:r>
              <a:rPr lang="en-US" sz="1600" dirty="0">
                <a:latin typeface="+mj-lt"/>
              </a:rPr>
              <a:t>Each Party shall adopt such legislative and other measures as may be necessary to establish as criminal offences under its domestic law, when committed intentionally, the interception without right, made by technical means, of non-public transmissions of computer data to, from or within a computer system, including electromagnetic emissions from a computer system carrying such computer data. A Party may require that the offence be committed with </a:t>
            </a:r>
            <a:r>
              <a:rPr lang="en-US" sz="1600" b="1" dirty="0">
                <a:solidFill>
                  <a:srgbClr val="FF0000"/>
                </a:solidFill>
                <a:latin typeface="+mj-lt"/>
              </a:rPr>
              <a:t>dishonest intent, or in relation to a computer system that is connected to another computer system.</a:t>
            </a:r>
            <a:endParaRPr lang="en-GB" sz="1600" b="1" dirty="0">
              <a:solidFill>
                <a:srgbClr val="FF0000"/>
              </a:solidFill>
              <a:latin typeface="+mj-lt"/>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275438" y="1287212"/>
            <a:ext cx="4747018" cy="3816429"/>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ü"/>
              <a:tabLst/>
              <a:defRPr/>
            </a:pPr>
            <a:r>
              <a:rPr kumimoji="0" lang="en-US" sz="2200" b="0" i="0" u="none" strike="noStrike" kern="1200" cap="none" spc="0" normalizeH="0" baseline="0" noProof="0" dirty="0">
                <a:ln>
                  <a:noFill/>
                </a:ln>
                <a:solidFill>
                  <a:prstClr val="black"/>
                </a:solidFill>
                <a:effectLst/>
                <a:uLnTx/>
                <a:uFillTx/>
                <a:latin typeface="Arial" pitchFamily="34" charset="0"/>
                <a:ea typeface="ＭＳ Ｐゴシック" pitchFamily="34" charset="-128"/>
                <a:cs typeface="+mn-cs"/>
              </a:rPr>
              <a:t>Parties may limit the criminalization of interception with the following qualifying elements:</a:t>
            </a:r>
          </a:p>
          <a:p>
            <a:pPr marL="800100" marR="0" lvl="1" indent="-342900" algn="just" defTabSz="457200" rtl="0" eaLnBrk="1" fontAlgn="base" latinLnBrk="0" hangingPunct="1">
              <a:lnSpc>
                <a:spcPct val="100000"/>
              </a:lnSpc>
              <a:spcBef>
                <a:spcPct val="0"/>
              </a:spcBef>
              <a:spcAft>
                <a:spcPct val="0"/>
              </a:spcAft>
              <a:buClrTx/>
              <a:buSzTx/>
              <a:buFont typeface="Wingdings" pitchFamily="2" charset="2"/>
              <a:buChar char="ü"/>
              <a:tabLst/>
              <a:defRPr/>
            </a:pPr>
            <a:r>
              <a:rPr kumimoji="0" lang="en-US" sz="2200" b="0" i="0" u="none" strike="noStrike" kern="1200" cap="none" spc="0" normalizeH="0" baseline="0" noProof="0" dirty="0">
                <a:ln>
                  <a:noFill/>
                </a:ln>
                <a:solidFill>
                  <a:prstClr val="black"/>
                </a:solidFill>
                <a:effectLst/>
                <a:uLnTx/>
                <a:uFillTx/>
                <a:latin typeface="Arial" pitchFamily="34" charset="0"/>
                <a:ea typeface="ＭＳ Ｐゴシック" pitchFamily="34" charset="-128"/>
                <a:cs typeface="+mn-cs"/>
              </a:rPr>
              <a:t>Dishonest intent </a:t>
            </a:r>
          </a:p>
          <a:p>
            <a:pPr marL="800100" marR="0" lvl="1" indent="-342900" algn="just" defTabSz="457200" rtl="0" eaLnBrk="1" fontAlgn="base" latinLnBrk="0" hangingPunct="1">
              <a:lnSpc>
                <a:spcPct val="100000"/>
              </a:lnSpc>
              <a:spcBef>
                <a:spcPct val="0"/>
              </a:spcBef>
              <a:spcAft>
                <a:spcPct val="0"/>
              </a:spcAft>
              <a:buClrTx/>
              <a:buSzTx/>
              <a:buFont typeface="Wingdings" pitchFamily="2" charset="2"/>
              <a:buChar char="ü"/>
              <a:tabLst/>
              <a:defRPr/>
            </a:pPr>
            <a:r>
              <a:rPr kumimoji="0" lang="en-US" sz="2200" b="0" i="0" u="none" strike="noStrike" kern="1200" cap="none" spc="0" normalizeH="0" baseline="0" noProof="0" dirty="0">
                <a:ln>
                  <a:noFill/>
                </a:ln>
                <a:solidFill>
                  <a:prstClr val="black"/>
                </a:solidFill>
                <a:effectLst/>
                <a:uLnTx/>
                <a:uFillTx/>
                <a:latin typeface="Arial" pitchFamily="34" charset="0"/>
                <a:ea typeface="ＭＳ Ｐゴシック" pitchFamily="34" charset="-128"/>
                <a:cs typeface="+mn-cs"/>
              </a:rPr>
              <a:t>Interception in relation to a computer system that is connected to another computer system (excluding interception related to standalone computer systems)</a:t>
            </a: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31</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7">
            <a:extLst>
              <a:ext uri="{FF2B5EF4-FFF2-40B4-BE49-F238E27FC236}">
                <a16:creationId xmlns:a16="http://schemas.microsoft.com/office/drawing/2014/main" id="{FAAF469C-020A-4376-AE52-086AFE35F090}"/>
              </a:ext>
            </a:extLst>
          </p:cNvPr>
          <p:cNvSpPr txBox="1">
            <a:spLocks noChangeArrowheads="1"/>
          </p:cNvSpPr>
          <p:nvPr/>
        </p:nvSpPr>
        <p:spPr bwMode="auto">
          <a:xfrm>
            <a:off x="1439862"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Illegal interception (“dishonest intent…”)</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22875522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latin typeface="Verdana" panose="020B0604030504040204" pitchFamily="34" charset="0"/>
                <a:ea typeface="Verdana" panose="020B0604030504040204" pitchFamily="34" charset="0"/>
              </a:rPr>
              <a:t>Data Interference</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GB" dirty="0">
                <a:latin typeface="Verdana" panose="020B0604030504040204" pitchFamily="34" charset="0"/>
                <a:ea typeface="Verdana" panose="020B0604030504040204" pitchFamily="34" charset="0"/>
              </a:rPr>
              <a:t>Substantive Provisions of the Budapest Convention (Part 1)</a:t>
            </a: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32</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Section 4</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142773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33</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Data interference </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2">
            <a:extLst>
              <a:ext uri="{FF2B5EF4-FFF2-40B4-BE49-F238E27FC236}">
                <a16:creationId xmlns:a16="http://schemas.microsoft.com/office/drawing/2014/main" id="{BE82E4D4-2F31-400F-9A04-5104905AC2B7}"/>
              </a:ext>
            </a:extLst>
          </p:cNvPr>
          <p:cNvSpPr txBox="1">
            <a:spLocks/>
          </p:cNvSpPr>
          <p:nvPr/>
        </p:nvSpPr>
        <p:spPr>
          <a:xfrm>
            <a:off x="457200" y="1460721"/>
            <a:ext cx="8229600" cy="4525962"/>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lnSpc>
                <a:spcPct val="80000"/>
              </a:lnSpc>
              <a:buFont typeface="Arial" panose="020B0604020202020204" pitchFamily="34" charset="0"/>
              <a:buNone/>
            </a:pPr>
            <a:endParaRPr lang="en-GB" altLang="sr-Latn-RS" b="1" i="1" dirty="0">
              <a:cs typeface="Times New Roman" panose="02020603050405020304" pitchFamily="18" charset="0"/>
            </a:endParaRPr>
          </a:p>
          <a:p>
            <a:pPr algn="ctr" eaLnBrk="1" hangingPunct="1">
              <a:lnSpc>
                <a:spcPct val="80000"/>
              </a:lnSpc>
              <a:buFont typeface="Arial" panose="020B0604020202020204" pitchFamily="34" charset="0"/>
              <a:buNone/>
            </a:pPr>
            <a:r>
              <a:rPr lang="en-GB" altLang="sr-Latn-RS" b="1" i="1" dirty="0">
                <a:cs typeface="Times New Roman" panose="02020603050405020304" pitchFamily="18" charset="0"/>
              </a:rPr>
              <a:t>Data Interference</a:t>
            </a:r>
          </a:p>
          <a:p>
            <a:pPr algn="ctr" eaLnBrk="1" hangingPunct="1">
              <a:lnSpc>
                <a:spcPct val="80000"/>
              </a:lnSpc>
              <a:buFont typeface="Arial" panose="020B0604020202020204" pitchFamily="34" charset="0"/>
              <a:buNone/>
            </a:pPr>
            <a:r>
              <a:rPr lang="en-GB" altLang="sr-Latn-RS" b="1" i="1" dirty="0">
                <a:cs typeface="Times New Roman" panose="02020603050405020304" pitchFamily="18" charset="0"/>
              </a:rPr>
              <a:t>(Article 4 – Budapest Convention)</a:t>
            </a:r>
            <a:endParaRPr lang="en-GB" altLang="sr-Latn-RS" dirty="0">
              <a:cs typeface="Times New Roman" panose="02020603050405020304" pitchFamily="18" charset="0"/>
            </a:endParaRPr>
          </a:p>
          <a:p>
            <a:pPr eaLnBrk="1" hangingPunct="1">
              <a:lnSpc>
                <a:spcPct val="80000"/>
              </a:lnSpc>
              <a:buFont typeface="Arial" pitchFamily="34" charset="0"/>
              <a:buNone/>
            </a:pPr>
            <a:endParaRPr lang="en-GB" altLang="sr-Latn-RS" dirty="0">
              <a:cs typeface="Times New Roman" panose="02020603050405020304" pitchFamily="18" charset="0"/>
            </a:endParaRPr>
          </a:p>
          <a:p>
            <a:pPr algn="ctr" eaLnBrk="1" hangingPunct="1">
              <a:lnSpc>
                <a:spcPct val="80000"/>
              </a:lnSpc>
            </a:pPr>
            <a:r>
              <a:rPr lang="en-GB" altLang="sr-Latn-RS" i="1" dirty="0">
                <a:cs typeface="Times New Roman" panose="02020603050405020304" pitchFamily="18" charset="0"/>
              </a:rPr>
              <a:t>Damaging, deletion, deterioration, alteration or suppression of computer</a:t>
            </a:r>
            <a:r>
              <a:rPr lang="en-GB" altLang="sr-Latn-RS" b="1" i="1" dirty="0">
                <a:cs typeface="Times New Roman" panose="02020603050405020304" pitchFamily="18" charset="0"/>
              </a:rPr>
              <a:t> </a:t>
            </a:r>
            <a:r>
              <a:rPr lang="en-GB" altLang="sr-Latn-RS" i="1" dirty="0">
                <a:cs typeface="Times New Roman" panose="02020603050405020304" pitchFamily="18" charset="0"/>
              </a:rPr>
              <a:t>data</a:t>
            </a:r>
          </a:p>
          <a:p>
            <a:pPr algn="ctr" eaLnBrk="1" hangingPunct="1">
              <a:lnSpc>
                <a:spcPct val="80000"/>
              </a:lnSpc>
            </a:pPr>
            <a:endParaRPr lang="en-GB" altLang="sr-Latn-RS" i="1" dirty="0">
              <a:cs typeface="Times New Roman" panose="02020603050405020304" pitchFamily="18" charset="0"/>
            </a:endParaRPr>
          </a:p>
          <a:p>
            <a:pPr algn="ctr" eaLnBrk="1" hangingPunct="1">
              <a:lnSpc>
                <a:spcPct val="80000"/>
              </a:lnSpc>
            </a:pPr>
            <a:r>
              <a:rPr lang="en-GB" altLang="sr-Latn-RS" i="1" dirty="0">
                <a:cs typeface="Times New Roman" panose="02020603050405020304" pitchFamily="18" charset="0"/>
              </a:rPr>
              <a:t>Intentionally, without right</a:t>
            </a:r>
          </a:p>
          <a:p>
            <a:pPr algn="ctr" eaLnBrk="1" hangingPunct="1">
              <a:lnSpc>
                <a:spcPct val="80000"/>
              </a:lnSpc>
              <a:buFont typeface="Arial" pitchFamily="34" charset="0"/>
              <a:buNone/>
            </a:pPr>
            <a:endParaRPr lang="en-GB" altLang="sr-Latn-RS" dirty="0">
              <a:cs typeface="Times New Roman" panose="02020603050405020304" pitchFamily="18" charset="0"/>
            </a:endParaRPr>
          </a:p>
          <a:p>
            <a:pPr algn="ctr" eaLnBrk="1" hangingPunct="1">
              <a:lnSpc>
                <a:spcPct val="80000"/>
              </a:lnSpc>
              <a:buFont typeface="Arial" pitchFamily="34" charset="0"/>
              <a:buNone/>
            </a:pPr>
            <a:endParaRPr lang="en-GB" altLang="sr-Latn-RS" dirty="0">
              <a:cs typeface="Times New Roman" panose="02020603050405020304" pitchFamily="18" charset="0"/>
            </a:endParaRPr>
          </a:p>
        </p:txBody>
      </p:sp>
    </p:spTree>
    <p:extLst>
      <p:ext uri="{BB962C8B-B14F-4D97-AF65-F5344CB8AC3E}">
        <p14:creationId xmlns:p14="http://schemas.microsoft.com/office/powerpoint/2010/main" val="32796451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3E128FF-980E-44C2-9171-A80C5BF64338}"/>
              </a:ext>
            </a:extLst>
          </p:cNvPr>
          <p:cNvPicPr>
            <a:picLocks noChangeAspect="1"/>
          </p:cNvPicPr>
          <p:nvPr/>
        </p:nvPicPr>
        <p:blipFill>
          <a:blip r:embed="rId3"/>
          <a:stretch>
            <a:fillRect/>
          </a:stretch>
        </p:blipFill>
        <p:spPr>
          <a:xfrm>
            <a:off x="0" y="1227475"/>
            <a:ext cx="9144000" cy="5360649"/>
          </a:xfrm>
          <a:prstGeom prst="rect">
            <a:avLst/>
          </a:prstGeom>
        </p:spPr>
      </p:pic>
      <p:sp>
        <p:nvSpPr>
          <p:cNvPr id="4" name="Rectangle 11">
            <a:extLst>
              <a:ext uri="{FF2B5EF4-FFF2-40B4-BE49-F238E27FC236}">
                <a16:creationId xmlns:a16="http://schemas.microsoft.com/office/drawing/2014/main" id="{026D146A-B74D-48C2-B097-45B871BEA96A}"/>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34</a:t>
            </a:fld>
            <a:r>
              <a:rPr lang="en-US" sz="1200" b="1" dirty="0">
                <a:solidFill>
                  <a:srgbClr val="FFFFFF"/>
                </a:solidFill>
                <a:latin typeface="+mj-lt"/>
                <a:ea typeface="Verdana" panose="020B0604030504040204" pitchFamily="34" charset="0"/>
                <a:cs typeface="Verdana" charset="0"/>
              </a:rPr>
              <a:t> -</a:t>
            </a:r>
          </a:p>
        </p:txBody>
      </p:sp>
      <p:sp>
        <p:nvSpPr>
          <p:cNvPr id="6" name="Rectangle 5">
            <a:extLst>
              <a:ext uri="{FF2B5EF4-FFF2-40B4-BE49-F238E27FC236}">
                <a16:creationId xmlns:a16="http://schemas.microsoft.com/office/drawing/2014/main" id="{E2C146D2-C5C5-41C0-BA9A-1B8F52B93F6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8" name="Rectangle 7">
            <a:extLst>
              <a:ext uri="{FF2B5EF4-FFF2-40B4-BE49-F238E27FC236}">
                <a16:creationId xmlns:a16="http://schemas.microsoft.com/office/drawing/2014/main" id="{9E1B95D4-AF2A-4C61-9569-48CFEE98DA35}"/>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a16="http://schemas.microsoft.com/office/drawing/2014/main" id="{3379C7A1-56A8-47DD-973E-421D5EA5B526}"/>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mj-lt"/>
                <a:ea typeface="Verdana" panose="020B0604030504040204" pitchFamily="34" charset="0"/>
                <a:cs typeface="Verdana" charset="0"/>
              </a:rPr>
              <a:t>Data interference: Example</a:t>
            </a:r>
            <a:endParaRPr lang="en-GB" sz="2000" b="1" dirty="0">
              <a:solidFill>
                <a:schemeClr val="bg1"/>
              </a:solidFill>
              <a:latin typeface="+mj-lt"/>
              <a:ea typeface="Verdana" panose="020B0604030504040204" pitchFamily="34" charset="0"/>
              <a:cs typeface="Verdana" charset="0"/>
            </a:endParaRPr>
          </a:p>
        </p:txBody>
      </p:sp>
      <p:pic>
        <p:nvPicPr>
          <p:cNvPr id="12" name="Picture 4">
            <a:extLst>
              <a:ext uri="{FF2B5EF4-FFF2-40B4-BE49-F238E27FC236}">
                <a16:creationId xmlns:a16="http://schemas.microsoft.com/office/drawing/2014/main" id="{3C2CCA1C-AFDF-4D45-B3BE-3848552ACB7E}"/>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988015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1">
            <a:extLst>
              <a:ext uri="{FF2B5EF4-FFF2-40B4-BE49-F238E27FC236}">
                <a16:creationId xmlns:a16="http://schemas.microsoft.com/office/drawing/2014/main" id="{92BB13B8-038E-45BD-82B5-06FBECA9C49F}"/>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35</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11" name="Rectangle 10">
            <a:extLst>
              <a:ext uri="{FF2B5EF4-FFF2-40B4-BE49-F238E27FC236}">
                <a16:creationId xmlns:a16="http://schemas.microsoft.com/office/drawing/2014/main" id="{8165B48B-B7E9-44EE-91D2-C08D6C1B89F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3" name="Rectangle 12">
            <a:extLst>
              <a:ext uri="{FF2B5EF4-FFF2-40B4-BE49-F238E27FC236}">
                <a16:creationId xmlns:a16="http://schemas.microsoft.com/office/drawing/2014/main" id="{EAB2ADC5-5667-4E7F-8980-74911FE4B842}"/>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5" name="TextBox 7">
            <a:extLst>
              <a:ext uri="{FF2B5EF4-FFF2-40B4-BE49-F238E27FC236}">
                <a16:creationId xmlns:a16="http://schemas.microsoft.com/office/drawing/2014/main" id="{5B071952-B314-456A-8B5E-515A1D534323}"/>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Data interference </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7" name="Picture 4">
            <a:extLst>
              <a:ext uri="{FF2B5EF4-FFF2-40B4-BE49-F238E27FC236}">
                <a16:creationId xmlns:a16="http://schemas.microsoft.com/office/drawing/2014/main" id="{4E56B9C0-06CF-4A80-88EA-E6017B995DD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4" descr="http://joymachine.typepad.com/.a/6a00d83451bf9f69e201bb07b6728f970d-pi">
            <a:extLst>
              <a:ext uri="{FF2B5EF4-FFF2-40B4-BE49-F238E27FC236}">
                <a16:creationId xmlns:a16="http://schemas.microsoft.com/office/drawing/2014/main" id="{B6592FDB-CB67-4733-A70E-85F58BAC15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37" y="1004926"/>
            <a:ext cx="9128125" cy="5630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421780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29117" y="1336957"/>
            <a:ext cx="3889351" cy="4801314"/>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Ø"/>
              <a:tabLst/>
              <a:defRPr/>
            </a:pPr>
            <a:r>
              <a:rPr kumimoji="0" lang="en-US" sz="1800" b="0" i="0" u="none" strike="noStrike" kern="1200" cap="none" spc="0" normalizeH="0" baseline="0" noProof="0" dirty="0">
                <a:ln>
                  <a:noFill/>
                </a:ln>
                <a:solidFill>
                  <a:prstClr val="black"/>
                </a:solidFill>
                <a:effectLst/>
                <a:uLnTx/>
                <a:uFillTx/>
                <a:latin typeface="+mj-lt"/>
                <a:ea typeface="ＭＳ Ｐゴシック" pitchFamily="34" charset="-128"/>
                <a:cs typeface="+mn-cs"/>
              </a:rPr>
              <a:t>1 Each Party shall adopt such legislative and other measures as may be necessary to establish as criminal offences under its domestic law, when committed intentionally, the </a:t>
            </a:r>
            <a:r>
              <a:rPr kumimoji="0" lang="en-US" sz="1800" b="1" i="0" u="none" strike="noStrike" kern="1200" cap="none" spc="0" normalizeH="0" baseline="0" noProof="0" dirty="0">
                <a:ln>
                  <a:noFill/>
                </a:ln>
                <a:solidFill>
                  <a:srgbClr val="FF0000"/>
                </a:solidFill>
                <a:effectLst/>
                <a:uLnTx/>
                <a:uFillTx/>
                <a:latin typeface="+mj-lt"/>
                <a:ea typeface="ＭＳ Ｐゴシック" pitchFamily="34" charset="-128"/>
                <a:cs typeface="+mn-cs"/>
              </a:rPr>
              <a:t>damaging</a:t>
            </a:r>
            <a:r>
              <a:rPr kumimoji="0" lang="en-US" sz="1800" b="0" i="0" u="none" strike="noStrike" kern="1200" cap="none" spc="0" normalizeH="0" baseline="0" noProof="0" dirty="0">
                <a:ln>
                  <a:noFill/>
                </a:ln>
                <a:solidFill>
                  <a:prstClr val="black"/>
                </a:solidFill>
                <a:effectLst/>
                <a:uLnTx/>
                <a:uFillTx/>
                <a:latin typeface="+mj-lt"/>
                <a:ea typeface="ＭＳ Ｐゴシック" pitchFamily="34" charset="-128"/>
                <a:cs typeface="+mn-cs"/>
              </a:rPr>
              <a:t>, deletion, </a:t>
            </a:r>
            <a:r>
              <a:rPr kumimoji="0" lang="en-US" sz="1800" b="1" i="0" u="none" strike="noStrike" kern="1200" cap="none" spc="0" normalizeH="0" baseline="0" noProof="0" dirty="0">
                <a:ln>
                  <a:noFill/>
                </a:ln>
                <a:solidFill>
                  <a:srgbClr val="FF0000"/>
                </a:solidFill>
                <a:effectLst/>
                <a:uLnTx/>
                <a:uFillTx/>
                <a:latin typeface="+mj-lt"/>
                <a:ea typeface="ＭＳ Ｐゴシック" pitchFamily="34" charset="-128"/>
                <a:cs typeface="+mn-cs"/>
              </a:rPr>
              <a:t>deterioration</a:t>
            </a:r>
            <a:r>
              <a:rPr kumimoji="0" lang="en-US" sz="1800" b="0" i="0" u="none" strike="noStrike" kern="1200" cap="none" spc="0" normalizeH="0" baseline="0" noProof="0" dirty="0">
                <a:ln>
                  <a:noFill/>
                </a:ln>
                <a:solidFill>
                  <a:prstClr val="black"/>
                </a:solidFill>
                <a:effectLst/>
                <a:uLnTx/>
                <a:uFillTx/>
                <a:latin typeface="+mj-lt"/>
                <a:ea typeface="ＭＳ Ｐゴシック" pitchFamily="34" charset="-128"/>
                <a:cs typeface="+mn-cs"/>
              </a:rPr>
              <a:t>, alteration or suppression of computer data without right. </a:t>
            </a: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Ø"/>
              <a:tabLst/>
              <a:defRPr/>
            </a:pPr>
            <a:endParaRPr kumimoji="0" lang="en-US" sz="1800" b="0" i="0" u="none" strike="noStrike" kern="1200" cap="none" spc="0" normalizeH="0" baseline="0" noProof="0" dirty="0">
              <a:ln>
                <a:noFill/>
              </a:ln>
              <a:solidFill>
                <a:prstClr val="black"/>
              </a:solidFill>
              <a:effectLst/>
              <a:uLnTx/>
              <a:uFillTx/>
              <a:latin typeface="+mj-lt"/>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Ø"/>
              <a:tabLst/>
              <a:defRPr/>
            </a:pPr>
            <a:r>
              <a:rPr kumimoji="0" lang="en-US" sz="1800" b="0" i="0" u="none" strike="noStrike" kern="1200" cap="none" spc="0" normalizeH="0" baseline="0" noProof="0" dirty="0">
                <a:ln>
                  <a:noFill/>
                </a:ln>
                <a:solidFill>
                  <a:prstClr val="black"/>
                </a:solidFill>
                <a:effectLst/>
                <a:uLnTx/>
                <a:uFillTx/>
                <a:latin typeface="+mj-lt"/>
                <a:ea typeface="ＭＳ Ｐゴシック" pitchFamily="34" charset="-128"/>
                <a:cs typeface="+mn-cs"/>
              </a:rPr>
              <a:t>2 A Party may reserve the right to require that the conduct described in paragraph 1 result in serious harm.</a:t>
            </a:r>
            <a:endParaRPr kumimoji="0" lang="en-GB" sz="1800" b="0" i="0" u="none" strike="noStrike" kern="1200" cap="none" spc="0" normalizeH="0" baseline="0" noProof="0" dirty="0">
              <a:ln>
                <a:noFill/>
              </a:ln>
              <a:solidFill>
                <a:prstClr val="black"/>
              </a:solidFill>
              <a:effectLst/>
              <a:uLnTx/>
              <a:uFillTx/>
              <a:latin typeface="+mj-lt"/>
              <a:ea typeface="ＭＳ Ｐゴシック" pitchFamily="34" charset="-128"/>
              <a:cs typeface="+mn-cs"/>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451121" y="1270001"/>
            <a:ext cx="4545034" cy="2462213"/>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ü"/>
              <a:tabLst/>
              <a:defRPr/>
            </a:pPr>
            <a:r>
              <a:rPr kumimoji="0" lang="en-US" sz="2200" b="0" i="0" u="none" strike="noStrike" kern="1200" cap="none" spc="0" normalizeH="0" baseline="0" noProof="0" dirty="0">
                <a:ln>
                  <a:noFill/>
                </a:ln>
                <a:solidFill>
                  <a:prstClr val="black"/>
                </a:solidFill>
                <a:effectLst/>
                <a:uLnTx/>
                <a:uFillTx/>
                <a:latin typeface="+mj-lt"/>
                <a:ea typeface="ＭＳ Ｐゴシック" pitchFamily="34" charset="-128"/>
                <a:cs typeface="+mn-cs"/>
              </a:rPr>
              <a:t>Damaging and deterioration are overlapping acts </a:t>
            </a: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ü"/>
              <a:tabLst/>
              <a:defRPr/>
            </a:pPr>
            <a:endParaRPr kumimoji="0" lang="en-US" sz="2200" b="0" i="0" u="none" strike="noStrike" kern="1200" cap="none" spc="0" normalizeH="0" baseline="0" noProof="0" dirty="0">
              <a:ln>
                <a:noFill/>
              </a:ln>
              <a:solidFill>
                <a:prstClr val="black"/>
              </a:solidFill>
              <a:effectLst/>
              <a:uLnTx/>
              <a:uFillTx/>
              <a:latin typeface="+mj-lt"/>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ü"/>
              <a:tabLst/>
              <a:defRPr/>
            </a:pPr>
            <a:r>
              <a:rPr kumimoji="0" lang="en-US" sz="2200" b="0" i="0" u="none" strike="noStrike" kern="1200" cap="none" spc="0" normalizeH="0" baseline="0" noProof="0" dirty="0">
                <a:ln>
                  <a:noFill/>
                </a:ln>
                <a:solidFill>
                  <a:prstClr val="black"/>
                </a:solidFill>
                <a:effectLst/>
                <a:uLnTx/>
                <a:uFillTx/>
                <a:latin typeface="+mj-lt"/>
                <a:ea typeface="ＭＳ Ｐゴシック" pitchFamily="34" charset="-128"/>
                <a:cs typeface="+mn-cs"/>
              </a:rPr>
              <a:t>They refer to the negative alteration of the integrity or information content of data and </a:t>
            </a:r>
            <a:r>
              <a:rPr kumimoji="0" lang="en-US" sz="2200" b="0" i="0" u="none" strike="noStrike" kern="1200" cap="none" spc="0" normalizeH="0" baseline="0" noProof="0" dirty="0" err="1">
                <a:ln>
                  <a:noFill/>
                </a:ln>
                <a:solidFill>
                  <a:prstClr val="black"/>
                </a:solidFill>
                <a:effectLst/>
                <a:uLnTx/>
                <a:uFillTx/>
                <a:latin typeface="+mj-lt"/>
                <a:ea typeface="ＭＳ Ｐゴシック" pitchFamily="34" charset="-128"/>
                <a:cs typeface="+mn-cs"/>
              </a:rPr>
              <a:t>programmes</a:t>
            </a:r>
            <a:endParaRPr kumimoji="0" lang="en-US" sz="2200" b="0" i="0" u="none" strike="noStrike" kern="1200" cap="none" spc="0" normalizeH="0" baseline="0" noProof="0" dirty="0">
              <a:ln>
                <a:noFill/>
              </a:ln>
              <a:solidFill>
                <a:prstClr val="black"/>
              </a:solidFill>
              <a:effectLst/>
              <a:uLnTx/>
              <a:uFillTx/>
              <a:latin typeface="+mj-lt"/>
              <a:ea typeface="ＭＳ Ｐゴシック" pitchFamily="34" charset="-128"/>
              <a:cs typeface="+mn-cs"/>
            </a:endParaRP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36</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mj-lt"/>
                <a:ea typeface="Verdana" panose="020B0604030504040204" pitchFamily="34" charset="0"/>
                <a:cs typeface="Verdana" charset="0"/>
              </a:rPr>
              <a:t>Data interference  (“damaging, deterioration”</a:t>
            </a:r>
            <a:endParaRPr lang="en-GB"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9534283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29117" y="1336957"/>
            <a:ext cx="3889351" cy="4801314"/>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Ø"/>
              <a:tabLst/>
              <a:defRPr/>
            </a:pPr>
            <a:r>
              <a:rPr kumimoji="0" lang="en-US" sz="1800" i="0" u="none" strike="noStrike" kern="1200" cap="none" spc="0" normalizeH="0" baseline="0" noProof="0" dirty="0">
                <a:ln>
                  <a:noFill/>
                </a:ln>
                <a:effectLst/>
                <a:uLnTx/>
                <a:uFillTx/>
                <a:latin typeface="+mj-lt"/>
                <a:ea typeface="ＭＳ Ｐゴシック" pitchFamily="34" charset="-128"/>
                <a:cs typeface="+mn-cs"/>
              </a:rPr>
              <a:t>1 Each Party shall adopt such legislative and other measures as may be necessary to establish as criminal offences under its domestic law, when committed intentionally, the damaging, </a:t>
            </a:r>
            <a:r>
              <a:rPr kumimoji="0" lang="en-US" sz="1800" b="1" i="0" u="none" strike="noStrike" kern="1200" cap="none" spc="0" normalizeH="0" baseline="0" noProof="0" dirty="0">
                <a:ln>
                  <a:noFill/>
                </a:ln>
                <a:solidFill>
                  <a:srgbClr val="FF0000"/>
                </a:solidFill>
                <a:effectLst/>
                <a:uLnTx/>
                <a:uFillTx/>
                <a:latin typeface="+mj-lt"/>
                <a:ea typeface="ＭＳ Ｐゴシック" pitchFamily="34" charset="-128"/>
                <a:cs typeface="+mn-cs"/>
              </a:rPr>
              <a:t>deletion</a:t>
            </a:r>
            <a:r>
              <a:rPr kumimoji="0" lang="en-US" sz="1800" i="0" u="none" strike="noStrike" kern="1200" cap="none" spc="0" normalizeH="0" baseline="0" noProof="0" dirty="0">
                <a:ln>
                  <a:noFill/>
                </a:ln>
                <a:effectLst/>
                <a:uLnTx/>
                <a:uFillTx/>
                <a:latin typeface="+mj-lt"/>
                <a:ea typeface="ＭＳ Ｐゴシック" pitchFamily="34" charset="-128"/>
                <a:cs typeface="+mn-cs"/>
              </a:rPr>
              <a:t>, deterioration, alteration or suppression of computer data without right. </a:t>
            </a: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Ø"/>
              <a:tabLst/>
              <a:defRPr/>
            </a:pPr>
            <a:endParaRPr kumimoji="0" lang="en-US" sz="1800" i="0" u="none" strike="noStrike" kern="1200" cap="none" spc="0" normalizeH="0" baseline="0" noProof="0" dirty="0">
              <a:ln>
                <a:noFill/>
              </a:ln>
              <a:effectLst/>
              <a:uLnTx/>
              <a:uFillTx/>
              <a:latin typeface="+mj-lt"/>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Ø"/>
              <a:tabLst/>
              <a:defRPr/>
            </a:pPr>
            <a:r>
              <a:rPr kumimoji="0" lang="en-US" sz="1800" i="0" u="none" strike="noStrike" kern="1200" cap="none" spc="0" normalizeH="0" baseline="0" noProof="0" dirty="0">
                <a:ln>
                  <a:noFill/>
                </a:ln>
                <a:effectLst/>
                <a:uLnTx/>
                <a:uFillTx/>
                <a:latin typeface="+mj-lt"/>
                <a:ea typeface="ＭＳ Ｐゴシック" pitchFamily="34" charset="-128"/>
                <a:cs typeface="+mn-cs"/>
              </a:rPr>
              <a:t>2 A Party may reserve the right to require that the conduct described in paragraph 1 result in serious harm.</a:t>
            </a:r>
            <a:endParaRPr kumimoji="0" lang="en-GB" sz="1800" i="0" u="none" strike="noStrike" kern="1200" cap="none" spc="0" normalizeH="0" baseline="0" noProof="0" dirty="0">
              <a:ln>
                <a:noFill/>
              </a:ln>
              <a:effectLst/>
              <a:uLnTx/>
              <a:uFillTx/>
              <a:latin typeface="+mj-lt"/>
              <a:ea typeface="ＭＳ Ｐゴシック" pitchFamily="34" charset="-128"/>
              <a:cs typeface="+mn-cs"/>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451121" y="1270001"/>
            <a:ext cx="4545034" cy="2800767"/>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ü"/>
              <a:tabLst/>
              <a:defRPr/>
            </a:pPr>
            <a:r>
              <a:rPr kumimoji="0" lang="en-US" sz="2200" b="0" i="0" u="none" strike="noStrike" kern="1200" cap="none" spc="0" normalizeH="0" baseline="0" noProof="0" dirty="0">
                <a:ln>
                  <a:noFill/>
                </a:ln>
                <a:solidFill>
                  <a:prstClr val="black"/>
                </a:solidFill>
                <a:effectLst/>
                <a:uLnTx/>
                <a:uFillTx/>
                <a:latin typeface="+mj-lt"/>
                <a:ea typeface="ＭＳ Ｐゴシック" pitchFamily="34" charset="-128"/>
                <a:cs typeface="+mn-cs"/>
              </a:rPr>
              <a:t>Deletion of data is equivalent to destruction of a corporeal thing </a:t>
            </a: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ü"/>
              <a:tabLst/>
              <a:defRPr/>
            </a:pPr>
            <a:endParaRPr kumimoji="0" lang="en-US" sz="2200" b="0" i="0" u="none" strike="noStrike" kern="1200" cap="none" spc="0" normalizeH="0" baseline="0" noProof="0" dirty="0">
              <a:ln>
                <a:noFill/>
              </a:ln>
              <a:solidFill>
                <a:prstClr val="black"/>
              </a:solidFill>
              <a:effectLst/>
              <a:uLnTx/>
              <a:uFillTx/>
              <a:latin typeface="+mj-lt"/>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ü"/>
              <a:tabLst/>
              <a:defRPr/>
            </a:pPr>
            <a:r>
              <a:rPr kumimoji="0" lang="en-US" sz="2200" b="0" i="0" u="none" strike="noStrike" kern="1200" cap="none" spc="0" normalizeH="0" baseline="0" noProof="0" dirty="0">
                <a:ln>
                  <a:noFill/>
                </a:ln>
                <a:solidFill>
                  <a:prstClr val="black"/>
                </a:solidFill>
                <a:effectLst/>
                <a:uLnTx/>
                <a:uFillTx/>
                <a:latin typeface="+mj-lt"/>
                <a:ea typeface="ＭＳ Ｐゴシック" pitchFamily="34" charset="-128"/>
                <a:cs typeface="+mn-cs"/>
              </a:rPr>
              <a:t>Deletion has the effect of destroying data or making data </a:t>
            </a:r>
            <a:r>
              <a:rPr kumimoji="0" lang="en-US" sz="2200" b="0" i="0" u="none" strike="noStrike" kern="1200" cap="none" spc="0" normalizeH="0" baseline="0" noProof="0" dirty="0" err="1">
                <a:ln>
                  <a:noFill/>
                </a:ln>
                <a:solidFill>
                  <a:prstClr val="black"/>
                </a:solidFill>
                <a:effectLst/>
                <a:uLnTx/>
                <a:uFillTx/>
                <a:latin typeface="+mj-lt"/>
                <a:ea typeface="ＭＳ Ｐゴシック" pitchFamily="34" charset="-128"/>
                <a:cs typeface="+mn-cs"/>
              </a:rPr>
              <a:t>unrecognisable</a:t>
            </a:r>
            <a:r>
              <a:rPr kumimoji="0" lang="en-US" sz="2200" b="0" i="0" u="none" strike="noStrike" kern="1200" cap="none" spc="0" normalizeH="0" baseline="0" noProof="0" dirty="0">
                <a:ln>
                  <a:noFill/>
                </a:ln>
                <a:solidFill>
                  <a:prstClr val="black"/>
                </a:solidFill>
                <a:effectLst/>
                <a:uLnTx/>
                <a:uFillTx/>
                <a:latin typeface="+mj-lt"/>
                <a:ea typeface="ＭＳ Ｐゴシック" pitchFamily="34" charset="-128"/>
                <a:cs typeface="+mn-cs"/>
              </a:rPr>
              <a:t> </a:t>
            </a: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ü"/>
              <a:tabLst/>
              <a:defRPr/>
            </a:pPr>
            <a:endParaRPr kumimoji="0" lang="en-US" sz="2200" b="0" i="0" u="none" strike="noStrike" kern="1200" cap="none" spc="0" normalizeH="0" baseline="0" noProof="0" dirty="0">
              <a:ln>
                <a:noFill/>
              </a:ln>
              <a:solidFill>
                <a:prstClr val="black"/>
              </a:solidFill>
              <a:effectLst/>
              <a:uLnTx/>
              <a:uFillTx/>
              <a:latin typeface="+mj-lt"/>
              <a:ea typeface="ＭＳ Ｐゴシック" pitchFamily="34" charset="-128"/>
              <a:cs typeface="+mn-cs"/>
            </a:endParaRP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37</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mj-lt"/>
                <a:ea typeface="Verdana" panose="020B0604030504040204" pitchFamily="34" charset="0"/>
                <a:cs typeface="Verdana" charset="0"/>
              </a:rPr>
              <a:t>Data interference  (“deletion”)</a:t>
            </a:r>
            <a:endParaRPr lang="en-GB"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239976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29117" y="1336957"/>
            <a:ext cx="3889351" cy="4801314"/>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Ø"/>
              <a:tabLst/>
              <a:defRPr/>
            </a:pPr>
            <a:r>
              <a:rPr kumimoji="0" lang="en-US" sz="1800" i="0" u="none" strike="noStrike" kern="1200" cap="none" spc="0" normalizeH="0" baseline="0" noProof="0" dirty="0">
                <a:ln>
                  <a:noFill/>
                </a:ln>
                <a:effectLst/>
                <a:uLnTx/>
                <a:uFillTx/>
                <a:latin typeface="+mj-lt"/>
                <a:ea typeface="ＭＳ Ｐゴシック" pitchFamily="34" charset="-128"/>
                <a:cs typeface="+mn-cs"/>
              </a:rPr>
              <a:t>1 Each Party shall adopt such legislative and other measures as may be necessary to establish as criminal offences under its domestic law, when committed intentionally, the damaging, deletion, deterioration, </a:t>
            </a:r>
            <a:r>
              <a:rPr kumimoji="0" lang="en-US" sz="1800" b="1" i="0" u="none" strike="noStrike" kern="1200" cap="none" spc="0" normalizeH="0" baseline="0" noProof="0" dirty="0">
                <a:ln>
                  <a:noFill/>
                </a:ln>
                <a:solidFill>
                  <a:srgbClr val="FF0000"/>
                </a:solidFill>
                <a:effectLst/>
                <a:uLnTx/>
                <a:uFillTx/>
                <a:latin typeface="+mj-lt"/>
                <a:ea typeface="ＭＳ Ｐゴシック" pitchFamily="34" charset="-128"/>
                <a:cs typeface="+mn-cs"/>
              </a:rPr>
              <a:t>alteration</a:t>
            </a:r>
            <a:r>
              <a:rPr kumimoji="0" lang="en-US" sz="1800" i="0" u="none" strike="noStrike" kern="1200" cap="none" spc="0" normalizeH="0" baseline="0" noProof="0" dirty="0">
                <a:ln>
                  <a:noFill/>
                </a:ln>
                <a:effectLst/>
                <a:uLnTx/>
                <a:uFillTx/>
                <a:latin typeface="+mj-lt"/>
                <a:ea typeface="ＭＳ Ｐゴシック" pitchFamily="34" charset="-128"/>
                <a:cs typeface="+mn-cs"/>
              </a:rPr>
              <a:t> or suppression of computer data without right. </a:t>
            </a: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Ø"/>
              <a:tabLst/>
              <a:defRPr/>
            </a:pPr>
            <a:endParaRPr kumimoji="0" lang="en-US" sz="1800" i="0" u="none" strike="noStrike" kern="1200" cap="none" spc="0" normalizeH="0" baseline="0" noProof="0" dirty="0">
              <a:ln>
                <a:noFill/>
              </a:ln>
              <a:effectLst/>
              <a:uLnTx/>
              <a:uFillTx/>
              <a:latin typeface="+mj-lt"/>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Ø"/>
              <a:tabLst/>
              <a:defRPr/>
            </a:pPr>
            <a:r>
              <a:rPr kumimoji="0" lang="en-US" sz="1800" i="0" u="none" strike="noStrike" kern="1200" cap="none" spc="0" normalizeH="0" baseline="0" noProof="0" dirty="0">
                <a:ln>
                  <a:noFill/>
                </a:ln>
                <a:effectLst/>
                <a:uLnTx/>
                <a:uFillTx/>
                <a:latin typeface="+mj-lt"/>
                <a:ea typeface="ＭＳ Ｐゴシック" pitchFamily="34" charset="-128"/>
                <a:cs typeface="+mn-cs"/>
              </a:rPr>
              <a:t>2 A Party may reserve the right to require that the conduct described in paragraph 1 result in serious harm.</a:t>
            </a:r>
            <a:endParaRPr kumimoji="0" lang="en-GB" sz="1800" i="0" u="none" strike="noStrike" kern="1200" cap="none" spc="0" normalizeH="0" baseline="0" noProof="0" dirty="0">
              <a:ln>
                <a:noFill/>
              </a:ln>
              <a:effectLst/>
              <a:uLnTx/>
              <a:uFillTx/>
              <a:latin typeface="+mj-lt"/>
              <a:ea typeface="ＭＳ Ｐゴシック" pitchFamily="34" charset="-128"/>
              <a:cs typeface="+mn-cs"/>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451121" y="1270001"/>
            <a:ext cx="4545034" cy="2800767"/>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ü"/>
              <a:tabLst/>
              <a:defRPr/>
            </a:pPr>
            <a:r>
              <a:rPr kumimoji="0" lang="en-US" sz="2200" b="0" i="0" u="none" strike="noStrike" kern="1200" cap="none" spc="0" normalizeH="0" baseline="0" noProof="0" dirty="0">
                <a:ln>
                  <a:noFill/>
                </a:ln>
                <a:solidFill>
                  <a:prstClr val="black"/>
                </a:solidFill>
                <a:effectLst/>
                <a:uLnTx/>
                <a:uFillTx/>
                <a:latin typeface="+mj-lt"/>
                <a:ea typeface="ＭＳ Ｐゴシック" pitchFamily="34" charset="-128"/>
                <a:cs typeface="+mn-cs"/>
              </a:rPr>
              <a:t>Alteration refers to the modification of existing data </a:t>
            </a: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ü"/>
              <a:tabLst/>
              <a:defRPr/>
            </a:pPr>
            <a:endParaRPr kumimoji="0" lang="en-US" sz="2200" b="0" i="0" u="none" strike="noStrike" kern="1200" cap="none" spc="0" normalizeH="0" baseline="0" noProof="0" dirty="0">
              <a:ln>
                <a:noFill/>
              </a:ln>
              <a:solidFill>
                <a:prstClr val="black"/>
              </a:solidFill>
              <a:effectLst/>
              <a:uLnTx/>
              <a:uFillTx/>
              <a:latin typeface="+mj-lt"/>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ü"/>
              <a:tabLst/>
              <a:defRPr/>
            </a:pPr>
            <a:r>
              <a:rPr kumimoji="0" lang="en-US" sz="2200" b="0" i="0" u="none" strike="noStrike" kern="1200" cap="none" spc="0" normalizeH="0" baseline="0" noProof="0" dirty="0">
                <a:ln>
                  <a:noFill/>
                </a:ln>
                <a:solidFill>
                  <a:prstClr val="black"/>
                </a:solidFill>
                <a:effectLst/>
                <a:uLnTx/>
                <a:uFillTx/>
                <a:latin typeface="+mj-lt"/>
                <a:ea typeface="ＭＳ Ｐゴシック" pitchFamily="34" charset="-128"/>
                <a:cs typeface="+mn-cs"/>
              </a:rPr>
              <a:t>Includes the input of malicious codes such as viruses and Trojan horses and resulting modification of data</a:t>
            </a: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38</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7">
            <a:extLst>
              <a:ext uri="{FF2B5EF4-FFF2-40B4-BE49-F238E27FC236}">
                <a16:creationId xmlns:a16="http://schemas.microsoft.com/office/drawing/2014/main" id="{D876ED17-771B-4B20-9BB8-ECDB54FC7B12}"/>
              </a:ext>
            </a:extLst>
          </p:cNvPr>
          <p:cNvSpPr txBox="1">
            <a:spLocks noChangeArrowheads="1"/>
          </p:cNvSpPr>
          <p:nvPr/>
        </p:nvSpPr>
        <p:spPr bwMode="auto">
          <a:xfrm>
            <a:off x="1403350" y="18864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mj-lt"/>
                <a:ea typeface="Verdana" panose="020B0604030504040204" pitchFamily="34" charset="0"/>
                <a:cs typeface="Verdana" charset="0"/>
              </a:rPr>
              <a:t>Data interference  (“alteration”</a:t>
            </a:r>
            <a:endParaRPr lang="en-GB" sz="2000" b="1" dirty="0">
              <a:solidFill>
                <a:schemeClr val="bg1"/>
              </a:solidFill>
              <a:latin typeface="+mj-lt"/>
              <a:ea typeface="Verdana" panose="020B0604030504040204" pitchFamily="34" charset="0"/>
              <a:cs typeface="Verdana" charset="0"/>
            </a:endParaRPr>
          </a:p>
        </p:txBody>
      </p:sp>
    </p:spTree>
    <p:extLst>
      <p:ext uri="{BB962C8B-B14F-4D97-AF65-F5344CB8AC3E}">
        <p14:creationId xmlns:p14="http://schemas.microsoft.com/office/powerpoint/2010/main" val="38870496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29117" y="1336957"/>
            <a:ext cx="3889351" cy="4801314"/>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Ø"/>
              <a:tabLst/>
              <a:defRPr/>
            </a:pPr>
            <a:r>
              <a:rPr kumimoji="0" lang="en-US" sz="1800" i="0" u="none" strike="noStrike" kern="1200" cap="none" spc="0" normalizeH="0" baseline="0" noProof="0" dirty="0">
                <a:ln>
                  <a:noFill/>
                </a:ln>
                <a:effectLst/>
                <a:uLnTx/>
                <a:uFillTx/>
                <a:latin typeface="+mj-lt"/>
                <a:ea typeface="ＭＳ Ｐゴシック" pitchFamily="34" charset="-128"/>
                <a:cs typeface="+mn-cs"/>
              </a:rPr>
              <a:t>1 Each Party shall adopt such legislative and other measures as may be necessary to establish as criminal offences under its domestic law, when committed intentionally, the damaging, deletion, deterioration, alteration or </a:t>
            </a:r>
            <a:r>
              <a:rPr kumimoji="0" lang="en-US" sz="1800" b="1" i="0" u="none" strike="noStrike" kern="1200" cap="none" spc="0" normalizeH="0" baseline="0" noProof="0" dirty="0">
                <a:ln>
                  <a:noFill/>
                </a:ln>
                <a:solidFill>
                  <a:srgbClr val="FF0000"/>
                </a:solidFill>
                <a:effectLst/>
                <a:uLnTx/>
                <a:uFillTx/>
                <a:latin typeface="+mj-lt"/>
                <a:ea typeface="ＭＳ Ｐゴシック" pitchFamily="34" charset="-128"/>
                <a:cs typeface="+mn-cs"/>
              </a:rPr>
              <a:t>suppression</a:t>
            </a:r>
            <a:r>
              <a:rPr kumimoji="0" lang="en-US" sz="1800" i="0" u="none" strike="noStrike" kern="1200" cap="none" spc="0" normalizeH="0" baseline="0" noProof="0" dirty="0">
                <a:ln>
                  <a:noFill/>
                </a:ln>
                <a:effectLst/>
                <a:uLnTx/>
                <a:uFillTx/>
                <a:latin typeface="+mj-lt"/>
                <a:ea typeface="ＭＳ Ｐゴシック" pitchFamily="34" charset="-128"/>
                <a:cs typeface="+mn-cs"/>
              </a:rPr>
              <a:t> of computer data without right. </a:t>
            </a: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Ø"/>
              <a:tabLst/>
              <a:defRPr/>
            </a:pPr>
            <a:endParaRPr kumimoji="0" lang="en-US" sz="1800" i="0" u="none" strike="noStrike" kern="1200" cap="none" spc="0" normalizeH="0" baseline="0" noProof="0" dirty="0">
              <a:ln>
                <a:noFill/>
              </a:ln>
              <a:effectLst/>
              <a:uLnTx/>
              <a:uFillTx/>
              <a:latin typeface="+mj-lt"/>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Ø"/>
              <a:tabLst/>
              <a:defRPr/>
            </a:pPr>
            <a:r>
              <a:rPr kumimoji="0" lang="en-US" sz="1800" i="0" u="none" strike="noStrike" kern="1200" cap="none" spc="0" normalizeH="0" baseline="0" noProof="0" dirty="0">
                <a:ln>
                  <a:noFill/>
                </a:ln>
                <a:effectLst/>
                <a:uLnTx/>
                <a:uFillTx/>
                <a:latin typeface="+mj-lt"/>
                <a:ea typeface="ＭＳ Ｐゴシック" pitchFamily="34" charset="-128"/>
                <a:cs typeface="+mn-cs"/>
              </a:rPr>
              <a:t>2 A Party may reserve the right to require that the conduct described in paragraph 1 result in serious harm.</a:t>
            </a:r>
            <a:endParaRPr kumimoji="0" lang="en-GB" sz="1800" i="0" u="none" strike="noStrike" kern="1200" cap="none" spc="0" normalizeH="0" baseline="0" noProof="0" dirty="0">
              <a:ln>
                <a:noFill/>
              </a:ln>
              <a:effectLst/>
              <a:uLnTx/>
              <a:uFillTx/>
              <a:latin typeface="+mj-lt"/>
              <a:ea typeface="ＭＳ Ｐゴシック" pitchFamily="34" charset="-128"/>
              <a:cs typeface="+mn-cs"/>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451121" y="1270001"/>
            <a:ext cx="4545034" cy="3816429"/>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ü"/>
              <a:tabLst/>
              <a:defRPr/>
            </a:pPr>
            <a:r>
              <a:rPr kumimoji="0" lang="en-US" sz="2200" b="0" i="0" u="none" strike="noStrike" kern="1200" cap="none" spc="0" normalizeH="0" baseline="0" noProof="0" dirty="0">
                <a:ln>
                  <a:noFill/>
                </a:ln>
                <a:solidFill>
                  <a:prstClr val="black"/>
                </a:solidFill>
                <a:effectLst/>
                <a:uLnTx/>
                <a:uFillTx/>
                <a:latin typeface="+mj-lt"/>
                <a:ea typeface="ＭＳ Ｐゴシック" pitchFamily="34" charset="-128"/>
                <a:cs typeface="+mn-cs"/>
              </a:rPr>
              <a:t>Suppression refers to any action that prevents or terminates availability of data to person who has access to the computer or storage medium in which it was stored </a:t>
            </a: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ü"/>
              <a:tabLst/>
              <a:defRPr/>
            </a:pPr>
            <a:endParaRPr kumimoji="0" lang="en-US" sz="2200" b="0" i="0" u="none" strike="noStrike" kern="1200" cap="none" spc="0" normalizeH="0" baseline="0" noProof="0" dirty="0">
              <a:ln>
                <a:noFill/>
              </a:ln>
              <a:solidFill>
                <a:prstClr val="black"/>
              </a:solidFill>
              <a:effectLst/>
              <a:uLnTx/>
              <a:uFillTx/>
              <a:latin typeface="+mj-lt"/>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ü"/>
              <a:tabLst/>
              <a:defRPr/>
            </a:pPr>
            <a:r>
              <a:rPr kumimoji="0" lang="en-US" sz="2200" b="0" i="0" u="none" strike="noStrike" kern="1200" cap="none" spc="0" normalizeH="0" baseline="0" noProof="0" dirty="0">
                <a:ln>
                  <a:noFill/>
                </a:ln>
                <a:solidFill>
                  <a:prstClr val="black"/>
                </a:solidFill>
                <a:effectLst/>
                <a:uLnTx/>
                <a:uFillTx/>
                <a:latin typeface="+mj-lt"/>
                <a:ea typeface="ＭＳ Ｐゴシック" pitchFamily="34" charset="-128"/>
                <a:cs typeface="+mn-cs"/>
              </a:rPr>
              <a:t>Suppression of data does not affect the content of data itself but its availability</a:t>
            </a: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39</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7">
            <a:extLst>
              <a:ext uri="{FF2B5EF4-FFF2-40B4-BE49-F238E27FC236}">
                <a16:creationId xmlns:a16="http://schemas.microsoft.com/office/drawing/2014/main" id="{158708DA-3AE8-473A-B408-9AA95893C4AC}"/>
              </a:ext>
            </a:extLst>
          </p:cNvPr>
          <p:cNvSpPr txBox="1">
            <a:spLocks noChangeArrowheads="1"/>
          </p:cNvSpPr>
          <p:nvPr/>
        </p:nvSpPr>
        <p:spPr bwMode="auto">
          <a:xfrm>
            <a:off x="1403350" y="-2738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mj-lt"/>
                <a:ea typeface="Verdana" panose="020B0604030504040204" pitchFamily="34" charset="0"/>
                <a:cs typeface="Verdana" charset="0"/>
              </a:rPr>
              <a:t>Data interference  (“suppression”)</a:t>
            </a:r>
            <a:endParaRPr lang="en-GB" sz="2000" b="1" dirty="0">
              <a:solidFill>
                <a:schemeClr val="bg1"/>
              </a:solidFill>
              <a:latin typeface="+mj-lt"/>
              <a:ea typeface="Verdana" panose="020B0604030504040204" pitchFamily="34" charset="0"/>
              <a:cs typeface="Verdana" charset="0"/>
            </a:endParaRPr>
          </a:p>
        </p:txBody>
      </p:sp>
    </p:spTree>
    <p:extLst>
      <p:ext uri="{BB962C8B-B14F-4D97-AF65-F5344CB8AC3E}">
        <p14:creationId xmlns:p14="http://schemas.microsoft.com/office/powerpoint/2010/main" val="38341512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charset="0"/>
                <a:cs typeface="Verdana" charset="0"/>
              </a:rPr>
              <a:t>Session objectives</a:t>
            </a:r>
            <a:endParaRPr lang="en-GB" sz="2000" b="1"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1"/>
          </p:nvPr>
        </p:nvSpPr>
        <p:spPr>
          <a:xfrm>
            <a:off x="323528" y="1340767"/>
            <a:ext cx="8712522" cy="5240233"/>
          </a:xfrm>
        </p:spPr>
        <p:txBody>
          <a:bodyPr>
            <a:normAutofit fontScale="85000" lnSpcReduction="20000"/>
          </a:bodyPr>
          <a:lstStyle/>
          <a:p>
            <a:pPr marL="0" indent="0" algn="just">
              <a:buNone/>
            </a:pPr>
            <a:r>
              <a:rPr lang="en-GB" dirty="0">
                <a:latin typeface="Verdana" panose="020B0604030504040204" pitchFamily="34" charset="0"/>
                <a:ea typeface="Verdana" panose="020B0604030504040204" pitchFamily="34" charset="0"/>
              </a:rPr>
              <a:t>By the end of the session, delegates will be able to:</a:t>
            </a:r>
          </a:p>
          <a:p>
            <a:pPr algn="just"/>
            <a:r>
              <a:rPr lang="en-GB" sz="2800" dirty="0">
                <a:latin typeface="Verdana" panose="020B0604030504040204" pitchFamily="34" charset="0"/>
                <a:ea typeface="Verdana" panose="020B0604030504040204" pitchFamily="34" charset="0"/>
              </a:rPr>
              <a:t>Understand the meaning of fundamental terms such as:</a:t>
            </a:r>
          </a:p>
          <a:p>
            <a:pPr lvl="1" algn="just"/>
            <a:r>
              <a:rPr lang="en-GB" sz="2400" dirty="0">
                <a:latin typeface="Verdana" panose="020B0604030504040204" pitchFamily="34" charset="0"/>
                <a:ea typeface="Verdana" panose="020B0604030504040204" pitchFamily="34" charset="0"/>
              </a:rPr>
              <a:t>computer data</a:t>
            </a:r>
          </a:p>
          <a:p>
            <a:pPr lvl="1" algn="just"/>
            <a:r>
              <a:rPr lang="en-GB" sz="2400" dirty="0">
                <a:latin typeface="Verdana" panose="020B0604030504040204" pitchFamily="34" charset="0"/>
                <a:ea typeface="Verdana" panose="020B0604030504040204" pitchFamily="34" charset="0"/>
              </a:rPr>
              <a:t>computer system</a:t>
            </a:r>
          </a:p>
          <a:p>
            <a:pPr lvl="1" algn="just"/>
            <a:r>
              <a:rPr lang="en-GB" sz="2400" dirty="0">
                <a:latin typeface="Verdana" panose="020B0604030504040204" pitchFamily="34" charset="0"/>
                <a:ea typeface="Verdana" panose="020B0604030504040204" pitchFamily="34" charset="0"/>
              </a:rPr>
              <a:t>traffic data </a:t>
            </a:r>
          </a:p>
          <a:p>
            <a:pPr lvl="1" algn="just"/>
            <a:r>
              <a:rPr lang="en-GB" sz="2400" dirty="0">
                <a:latin typeface="Verdana" panose="020B0604030504040204" pitchFamily="34" charset="0"/>
                <a:ea typeface="Verdana" panose="020B0604030504040204" pitchFamily="34" charset="0"/>
              </a:rPr>
              <a:t>service provider</a:t>
            </a:r>
          </a:p>
          <a:p>
            <a:pPr algn="just"/>
            <a:r>
              <a:rPr lang="en-GB" sz="2800" dirty="0">
                <a:latin typeface="Verdana" panose="020B0604030504040204" pitchFamily="34" charset="0"/>
                <a:ea typeface="Verdana" panose="020B0604030504040204" pitchFamily="34" charset="0"/>
              </a:rPr>
              <a:t>Identify the elements which constitute the offence of:</a:t>
            </a:r>
          </a:p>
          <a:p>
            <a:pPr lvl="1" algn="just"/>
            <a:r>
              <a:rPr lang="en-GB" dirty="0">
                <a:latin typeface="Verdana" panose="020B0604030504040204" pitchFamily="34" charset="0"/>
                <a:ea typeface="Verdana" panose="020B0604030504040204" pitchFamily="34" charset="0"/>
              </a:rPr>
              <a:t>Illegal access</a:t>
            </a:r>
          </a:p>
          <a:p>
            <a:pPr lvl="1" algn="just"/>
            <a:r>
              <a:rPr lang="en-GB" dirty="0">
                <a:latin typeface="Verdana" panose="020B0604030504040204" pitchFamily="34" charset="0"/>
                <a:ea typeface="Verdana" panose="020B0604030504040204" pitchFamily="34" charset="0"/>
              </a:rPr>
              <a:t>Illegal interception</a:t>
            </a:r>
          </a:p>
          <a:p>
            <a:pPr lvl="1" algn="just"/>
            <a:r>
              <a:rPr lang="en-GB" dirty="0">
                <a:latin typeface="Verdana" panose="020B0604030504040204" pitchFamily="34" charset="0"/>
                <a:ea typeface="Verdana" panose="020B0604030504040204" pitchFamily="34" charset="0"/>
              </a:rPr>
              <a:t>Data interference </a:t>
            </a:r>
          </a:p>
          <a:p>
            <a:pPr lvl="1" algn="just"/>
            <a:r>
              <a:rPr lang="en-GB" dirty="0">
                <a:latin typeface="Verdana" panose="020B0604030504040204" pitchFamily="34" charset="0"/>
                <a:ea typeface="Verdana" panose="020B0604030504040204" pitchFamily="34" charset="0"/>
              </a:rPr>
              <a:t>System interference </a:t>
            </a:r>
          </a:p>
          <a:p>
            <a:pPr lvl="1" algn="just"/>
            <a:r>
              <a:rPr lang="en-GB" dirty="0">
                <a:latin typeface="Verdana" panose="020B0604030504040204" pitchFamily="34" charset="0"/>
                <a:ea typeface="Verdana" panose="020B0604030504040204" pitchFamily="34" charset="0"/>
              </a:rPr>
              <a:t>Misuse of devices </a:t>
            </a:r>
          </a:p>
        </p:txBody>
      </p:sp>
    </p:spTree>
    <p:extLst>
      <p:ext uri="{BB962C8B-B14F-4D97-AF65-F5344CB8AC3E}">
        <p14:creationId xmlns:p14="http://schemas.microsoft.com/office/powerpoint/2010/main" val="5434627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29117" y="1336957"/>
            <a:ext cx="3889351" cy="4801314"/>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Ø"/>
              <a:tabLst/>
              <a:defRPr/>
            </a:pPr>
            <a:r>
              <a:rPr kumimoji="0" lang="en-US" sz="1800" i="0" u="none" strike="noStrike" kern="1200" cap="none" spc="0" normalizeH="0" baseline="0" noProof="0" dirty="0">
                <a:ln>
                  <a:noFill/>
                </a:ln>
                <a:effectLst/>
                <a:uLnTx/>
                <a:uFillTx/>
                <a:latin typeface="+mj-lt"/>
                <a:ea typeface="ＭＳ Ｐゴシック" pitchFamily="34" charset="-128"/>
                <a:cs typeface="+mn-cs"/>
              </a:rPr>
              <a:t>1 Each Party shall adopt such legislative and other measures as may be necessary to establish as criminal offences under its domestic law, when committed intentionally, the damaging, deletion, deterioration, alteration or suppression of computer data </a:t>
            </a:r>
            <a:r>
              <a:rPr kumimoji="0" lang="en-US" sz="1800" b="1" i="0" u="none" strike="noStrike" kern="1200" cap="none" spc="0" normalizeH="0" baseline="0" noProof="0" dirty="0">
                <a:ln>
                  <a:noFill/>
                </a:ln>
                <a:solidFill>
                  <a:srgbClr val="FF0000"/>
                </a:solidFill>
                <a:effectLst/>
                <a:uLnTx/>
                <a:uFillTx/>
                <a:latin typeface="+mj-lt"/>
                <a:ea typeface="ＭＳ Ｐゴシック" pitchFamily="34" charset="-128"/>
                <a:cs typeface="+mn-cs"/>
              </a:rPr>
              <a:t>without right</a:t>
            </a:r>
            <a:r>
              <a:rPr kumimoji="0" lang="en-US" sz="1800" i="0" u="none" strike="noStrike" kern="1200" cap="none" spc="0" normalizeH="0" baseline="0" noProof="0" dirty="0">
                <a:ln>
                  <a:noFill/>
                </a:ln>
                <a:effectLst/>
                <a:uLnTx/>
                <a:uFillTx/>
                <a:latin typeface="+mj-lt"/>
                <a:ea typeface="ＭＳ Ｐゴシック" pitchFamily="34" charset="-128"/>
                <a:cs typeface="+mn-cs"/>
              </a:rPr>
              <a:t>. </a:t>
            </a: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Ø"/>
              <a:tabLst/>
              <a:defRPr/>
            </a:pPr>
            <a:endParaRPr kumimoji="0" lang="en-US" sz="1800" i="0" u="none" strike="noStrike" kern="1200" cap="none" spc="0" normalizeH="0" baseline="0" noProof="0" dirty="0">
              <a:ln>
                <a:noFill/>
              </a:ln>
              <a:effectLst/>
              <a:uLnTx/>
              <a:uFillTx/>
              <a:latin typeface="+mj-lt"/>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Ø"/>
              <a:tabLst/>
              <a:defRPr/>
            </a:pPr>
            <a:r>
              <a:rPr kumimoji="0" lang="en-US" sz="1800" i="0" u="none" strike="noStrike" kern="1200" cap="none" spc="0" normalizeH="0" baseline="0" noProof="0" dirty="0">
                <a:ln>
                  <a:noFill/>
                </a:ln>
                <a:effectLst/>
                <a:uLnTx/>
                <a:uFillTx/>
                <a:latin typeface="+mj-lt"/>
                <a:ea typeface="ＭＳ Ｐゴシック" pitchFamily="34" charset="-128"/>
                <a:cs typeface="+mn-cs"/>
              </a:rPr>
              <a:t>2 A Party may reserve the right to require that the conduct described in paragraph 1 result in serious harm.</a:t>
            </a:r>
            <a:endParaRPr kumimoji="0" lang="en-GB" sz="1800" i="0" u="none" strike="noStrike" kern="1200" cap="none" spc="0" normalizeH="0" baseline="0" noProof="0" dirty="0">
              <a:ln>
                <a:noFill/>
              </a:ln>
              <a:effectLst/>
              <a:uLnTx/>
              <a:uFillTx/>
              <a:latin typeface="+mj-lt"/>
              <a:ea typeface="ＭＳ Ｐゴシック" pitchFamily="34" charset="-128"/>
              <a:cs typeface="+mn-cs"/>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451121" y="1270001"/>
            <a:ext cx="4545034" cy="5062924"/>
          </a:xfrm>
          <a:prstGeom prst="rect">
            <a:avLst/>
          </a:prstGeom>
        </p:spPr>
        <p:txBody>
          <a:bodyPr wrap="square">
            <a:spAutoFit/>
          </a:bodyPr>
          <a:lstStyle/>
          <a:p>
            <a:pPr marL="342900" indent="-342900" algn="just">
              <a:buFont typeface="Wingdings" pitchFamily="2" charset="2"/>
              <a:buChar char="ü"/>
            </a:pPr>
            <a:r>
              <a:rPr lang="en-US" sz="1700" dirty="0">
                <a:latin typeface="+mj-lt"/>
              </a:rPr>
              <a:t>Examples of data interference without right:</a:t>
            </a:r>
          </a:p>
          <a:p>
            <a:pPr marL="800100" lvl="1" indent="-342900" algn="just">
              <a:buFont typeface="Wingdings" pitchFamily="2" charset="2"/>
              <a:buChar char="ü"/>
            </a:pPr>
            <a:r>
              <a:rPr lang="en-US" sz="1700" dirty="0">
                <a:latin typeface="+mj-lt"/>
              </a:rPr>
              <a:t>Activities inherent in design of networks or common operating or commercial practices </a:t>
            </a:r>
          </a:p>
          <a:p>
            <a:pPr marL="800100" lvl="1" indent="-342900" algn="just">
              <a:buFont typeface="Wingdings" pitchFamily="2" charset="2"/>
              <a:buChar char="ü"/>
            </a:pPr>
            <a:r>
              <a:rPr lang="en-US" sz="1700" dirty="0">
                <a:latin typeface="+mj-lt"/>
              </a:rPr>
              <a:t>Testing or protection of security system of computer </a:t>
            </a:r>
            <a:r>
              <a:rPr lang="en-US" sz="1700" dirty="0" err="1">
                <a:latin typeface="+mj-lt"/>
              </a:rPr>
              <a:t>authorised</a:t>
            </a:r>
            <a:r>
              <a:rPr lang="en-US" sz="1700" dirty="0">
                <a:latin typeface="+mj-lt"/>
              </a:rPr>
              <a:t> by owner or operator </a:t>
            </a:r>
          </a:p>
          <a:p>
            <a:pPr marL="800100" lvl="1" indent="-342900" algn="just">
              <a:buFont typeface="Wingdings" pitchFamily="2" charset="2"/>
              <a:buChar char="ü"/>
            </a:pPr>
            <a:r>
              <a:rPr lang="en-US" sz="1700" dirty="0">
                <a:latin typeface="+mj-lt"/>
              </a:rPr>
              <a:t>Reconfiguration of computer’s operating system at time of installation of new software </a:t>
            </a:r>
          </a:p>
          <a:p>
            <a:pPr marL="800100" lvl="1" indent="-342900" algn="just">
              <a:buFont typeface="Wingdings" pitchFamily="2" charset="2"/>
              <a:buChar char="ü"/>
            </a:pPr>
            <a:r>
              <a:rPr lang="en-US" sz="1700" dirty="0">
                <a:latin typeface="+mj-lt"/>
              </a:rPr>
              <a:t>Modification of traffic data for purpose of facilitating anonymous communications (e.g. anonymous remailer systems) </a:t>
            </a:r>
          </a:p>
          <a:p>
            <a:pPr marL="800100" lvl="1" indent="-342900" algn="just">
              <a:buFont typeface="Wingdings" pitchFamily="2" charset="2"/>
              <a:buChar char="ü"/>
            </a:pPr>
            <a:r>
              <a:rPr lang="en-US" sz="1700" dirty="0">
                <a:latin typeface="+mj-lt"/>
              </a:rPr>
              <a:t>Modification of data for purpose of secure communications (e.g. encryption)</a:t>
            </a: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40</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971600" y="-27384"/>
            <a:ext cx="806445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mj-lt"/>
                <a:ea typeface="Verdana" panose="020B0604030504040204" pitchFamily="34" charset="0"/>
                <a:cs typeface="Verdana" charset="0"/>
              </a:rPr>
              <a:t>Data interference (“without right”)</a:t>
            </a:r>
            <a:endParaRPr lang="en-GB"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973814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29117" y="1336957"/>
            <a:ext cx="3889351" cy="4801314"/>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Ø"/>
              <a:tabLst/>
              <a:defRPr/>
            </a:pPr>
            <a:r>
              <a:rPr kumimoji="0" lang="en-US" sz="1800" i="0" u="none" strike="noStrike" kern="1200" cap="none" spc="0" normalizeH="0" baseline="0" noProof="0" dirty="0">
                <a:ln>
                  <a:noFill/>
                </a:ln>
                <a:effectLst/>
                <a:uLnTx/>
                <a:uFillTx/>
                <a:latin typeface="+mj-lt"/>
                <a:ea typeface="ＭＳ Ｐゴシック" pitchFamily="34" charset="-128"/>
                <a:cs typeface="+mn-cs"/>
              </a:rPr>
              <a:t>1 Each Party shall adopt such legislative and other measures as may be necessary to establish as criminal offences under its domestic law, when committed intentionally, the damaging, deletion, deterioration, alteration or suppression of computer data without right. </a:t>
            </a: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Ø"/>
              <a:tabLst/>
              <a:defRPr/>
            </a:pPr>
            <a:endParaRPr kumimoji="0" lang="en-US" sz="1800" i="0" u="none" strike="noStrike" kern="1200" cap="none" spc="0" normalizeH="0" baseline="0" noProof="0" dirty="0">
              <a:ln>
                <a:noFill/>
              </a:ln>
              <a:effectLst/>
              <a:uLnTx/>
              <a:uFillTx/>
              <a:latin typeface="+mj-lt"/>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Ø"/>
              <a:tabLst/>
              <a:defRPr/>
            </a:pPr>
            <a:r>
              <a:rPr kumimoji="0" lang="en-US" sz="1800" i="0" u="none" strike="noStrike" kern="1200" cap="none" spc="0" normalizeH="0" baseline="0" noProof="0" dirty="0">
                <a:ln>
                  <a:noFill/>
                </a:ln>
                <a:effectLst/>
                <a:uLnTx/>
                <a:uFillTx/>
                <a:latin typeface="+mj-lt"/>
                <a:ea typeface="ＭＳ Ｐゴシック" pitchFamily="34" charset="-128"/>
                <a:cs typeface="+mn-cs"/>
              </a:rPr>
              <a:t>2 A Party may reserve the right to require that the conduct described in paragraph 1 result in </a:t>
            </a:r>
            <a:r>
              <a:rPr kumimoji="0" lang="en-US" sz="1800" b="1" i="0" u="none" strike="noStrike" kern="1200" cap="none" spc="0" normalizeH="0" baseline="0" noProof="0" dirty="0">
                <a:ln>
                  <a:noFill/>
                </a:ln>
                <a:solidFill>
                  <a:srgbClr val="FF0000"/>
                </a:solidFill>
                <a:effectLst/>
                <a:uLnTx/>
                <a:uFillTx/>
                <a:latin typeface="+mj-lt"/>
                <a:ea typeface="ＭＳ Ｐゴシック" pitchFamily="34" charset="-128"/>
                <a:cs typeface="+mn-cs"/>
              </a:rPr>
              <a:t>serious harm</a:t>
            </a:r>
            <a:r>
              <a:rPr kumimoji="0" lang="en-US" sz="1800" i="0" u="none" strike="noStrike" kern="1200" cap="none" spc="0" normalizeH="0" baseline="0" noProof="0" dirty="0">
                <a:ln>
                  <a:noFill/>
                </a:ln>
                <a:effectLst/>
                <a:uLnTx/>
                <a:uFillTx/>
                <a:latin typeface="+mj-lt"/>
                <a:ea typeface="ＭＳ Ｐゴシック" pitchFamily="34" charset="-128"/>
                <a:cs typeface="+mn-cs"/>
              </a:rPr>
              <a:t>.</a:t>
            </a:r>
            <a:endParaRPr kumimoji="0" lang="en-GB" sz="1800" i="0" u="none" strike="noStrike" kern="1200" cap="none" spc="0" normalizeH="0" baseline="0" noProof="0" dirty="0">
              <a:ln>
                <a:noFill/>
              </a:ln>
              <a:effectLst/>
              <a:uLnTx/>
              <a:uFillTx/>
              <a:latin typeface="+mj-lt"/>
              <a:ea typeface="ＭＳ Ｐゴシック" pitchFamily="34" charset="-128"/>
              <a:cs typeface="+mn-cs"/>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451121" y="1270001"/>
            <a:ext cx="4545034" cy="4493538"/>
          </a:xfrm>
          <a:prstGeom prst="rect">
            <a:avLst/>
          </a:prstGeom>
        </p:spPr>
        <p:txBody>
          <a:bodyPr wrap="square">
            <a:spAutoFit/>
          </a:bodyPr>
          <a:lstStyle/>
          <a:p>
            <a:pPr marL="342900" indent="-342900" algn="just">
              <a:buFont typeface="Wingdings" pitchFamily="2" charset="2"/>
              <a:buChar char="ü"/>
            </a:pPr>
            <a:r>
              <a:rPr lang="en-US" sz="2200" dirty="0">
                <a:latin typeface="+mj-lt"/>
              </a:rPr>
              <a:t>Parties may limit the criminalization of data interference to conduct which results in serious harm </a:t>
            </a:r>
          </a:p>
          <a:p>
            <a:pPr marL="342900" indent="-342900" algn="just">
              <a:buFont typeface="Wingdings" pitchFamily="2" charset="2"/>
              <a:buChar char="ü"/>
            </a:pPr>
            <a:endParaRPr lang="en-US" sz="2200" dirty="0">
              <a:latin typeface="+mj-lt"/>
            </a:endParaRPr>
          </a:p>
          <a:p>
            <a:pPr marL="342900" indent="-342900" algn="just">
              <a:buFont typeface="Wingdings" pitchFamily="2" charset="2"/>
              <a:buChar char="ü"/>
            </a:pPr>
            <a:r>
              <a:rPr lang="en-US" sz="2200" dirty="0">
                <a:latin typeface="+mj-lt"/>
              </a:rPr>
              <a:t>Definition of serious harm to be provided for in domestic legislation </a:t>
            </a:r>
          </a:p>
          <a:p>
            <a:pPr marL="342900" indent="-342900" algn="just">
              <a:buFont typeface="Wingdings" pitchFamily="2" charset="2"/>
              <a:buChar char="ü"/>
            </a:pPr>
            <a:endParaRPr lang="en-US" sz="2200" dirty="0">
              <a:latin typeface="+mj-lt"/>
            </a:endParaRPr>
          </a:p>
          <a:p>
            <a:pPr marL="342900" indent="-342900" algn="just">
              <a:buFont typeface="Wingdings" pitchFamily="2" charset="2"/>
              <a:buChar char="ü"/>
            </a:pPr>
            <a:r>
              <a:rPr lang="en-US" sz="2200" dirty="0">
                <a:latin typeface="+mj-lt"/>
              </a:rPr>
              <a:t>It may be qualified based on quantum of monetary harm arising out of conduct</a:t>
            </a: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41</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2738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mj-lt"/>
                <a:ea typeface="Verdana" panose="020B0604030504040204" pitchFamily="34" charset="0"/>
                <a:cs typeface="Verdana" charset="0"/>
              </a:rPr>
              <a:t>Data interference (“serious harm”)</a:t>
            </a:r>
            <a:endParaRPr lang="en-GB"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8576732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latin typeface="Verdana" panose="020B0604030504040204" pitchFamily="34" charset="0"/>
                <a:ea typeface="Verdana" panose="020B0604030504040204" pitchFamily="34" charset="0"/>
              </a:rPr>
              <a:t>System Interference</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GB" dirty="0">
                <a:latin typeface="Verdana" panose="020B0604030504040204" pitchFamily="34" charset="0"/>
                <a:ea typeface="Verdana" panose="020B0604030504040204" pitchFamily="34" charset="0"/>
              </a:rPr>
              <a:t>Substantive Provisions of the Budapest Convention (Part 1)</a:t>
            </a: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42</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Section 5</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2355435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43</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System interference </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a:extLst>
              <a:ext uri="{FF2B5EF4-FFF2-40B4-BE49-F238E27FC236}">
                <a16:creationId xmlns:a16="http://schemas.microsoft.com/office/drawing/2014/main" id="{6117A471-3378-4AD4-B029-5022DBBCF53C}"/>
              </a:ext>
            </a:extLst>
          </p:cNvPr>
          <p:cNvSpPr txBox="1">
            <a:spLocks/>
          </p:cNvSpPr>
          <p:nvPr/>
        </p:nvSpPr>
        <p:spPr>
          <a:xfrm>
            <a:off x="534380" y="1270001"/>
            <a:ext cx="8075240" cy="5095247"/>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lnSpc>
                <a:spcPct val="80000"/>
              </a:lnSpc>
              <a:buFont typeface="Arial" panose="020B0604020202020204" pitchFamily="34" charset="0"/>
              <a:buNone/>
            </a:pPr>
            <a:endParaRPr lang="en-GB" altLang="sr-Latn-RS" sz="2800" b="1" i="1" dirty="0">
              <a:cs typeface="Times New Roman" panose="02020603050405020304" pitchFamily="18" charset="0"/>
            </a:endParaRPr>
          </a:p>
          <a:p>
            <a:pPr algn="ctr" eaLnBrk="1" hangingPunct="1">
              <a:lnSpc>
                <a:spcPct val="80000"/>
              </a:lnSpc>
              <a:buFont typeface="Arial" panose="020B0604020202020204" pitchFamily="34" charset="0"/>
              <a:buNone/>
            </a:pPr>
            <a:r>
              <a:rPr lang="en-GB" altLang="sr-Latn-RS" sz="2800" b="1" i="1" dirty="0">
                <a:cs typeface="Times New Roman" panose="02020603050405020304" pitchFamily="18" charset="0"/>
              </a:rPr>
              <a:t>System Interference</a:t>
            </a:r>
          </a:p>
          <a:p>
            <a:pPr algn="ctr" eaLnBrk="1" hangingPunct="1">
              <a:lnSpc>
                <a:spcPct val="80000"/>
              </a:lnSpc>
              <a:buFont typeface="Arial" panose="020B0604020202020204" pitchFamily="34" charset="0"/>
              <a:buNone/>
            </a:pPr>
            <a:r>
              <a:rPr lang="en-GB" altLang="sr-Latn-RS" sz="2800" b="1" i="1" dirty="0">
                <a:cs typeface="Times New Roman" panose="02020603050405020304" pitchFamily="18" charset="0"/>
              </a:rPr>
              <a:t>(Article 5 – Budapest Convention)</a:t>
            </a:r>
          </a:p>
          <a:p>
            <a:pPr algn="ctr" eaLnBrk="1" hangingPunct="1">
              <a:lnSpc>
                <a:spcPct val="80000"/>
              </a:lnSpc>
              <a:buFont typeface="Arial" panose="020B0604020202020204" pitchFamily="34" charset="0"/>
              <a:buNone/>
            </a:pPr>
            <a:endParaRPr lang="en-GB" altLang="sr-Latn-RS" sz="2800" i="1" dirty="0">
              <a:cs typeface="Times New Roman" panose="02020603050405020304" pitchFamily="18" charset="0"/>
            </a:endParaRPr>
          </a:p>
          <a:p>
            <a:pPr algn="ctr" eaLnBrk="1" hangingPunct="1">
              <a:lnSpc>
                <a:spcPct val="80000"/>
              </a:lnSpc>
            </a:pPr>
            <a:r>
              <a:rPr lang="en-GB" altLang="sr-Latn-RS" sz="2800" i="1" dirty="0">
                <a:cs typeface="Times New Roman" panose="02020603050405020304" pitchFamily="18" charset="0"/>
              </a:rPr>
              <a:t>The serious hindering of the functioning of a computer system</a:t>
            </a:r>
          </a:p>
          <a:p>
            <a:pPr algn="ctr" eaLnBrk="1" hangingPunct="1">
              <a:lnSpc>
                <a:spcPct val="80000"/>
              </a:lnSpc>
              <a:buFont typeface="Arial" panose="020B0604020202020204" pitchFamily="34" charset="0"/>
              <a:buNone/>
            </a:pPr>
            <a:endParaRPr lang="en-GB" altLang="sr-Latn-RS" sz="2800" i="1" dirty="0">
              <a:cs typeface="Times New Roman" panose="02020603050405020304" pitchFamily="18" charset="0"/>
            </a:endParaRPr>
          </a:p>
          <a:p>
            <a:pPr algn="ctr" eaLnBrk="1" hangingPunct="1">
              <a:lnSpc>
                <a:spcPct val="80000"/>
              </a:lnSpc>
            </a:pPr>
            <a:r>
              <a:rPr lang="en-GB" altLang="sr-Latn-RS" sz="2800" i="1" dirty="0">
                <a:cs typeface="Times New Roman" panose="02020603050405020304" pitchFamily="18" charset="0"/>
              </a:rPr>
              <a:t>By inputting, transmitting, damaging, deleting, deteriorating, altering or suppressing computer data</a:t>
            </a:r>
          </a:p>
          <a:p>
            <a:pPr algn="ctr" eaLnBrk="1" hangingPunct="1">
              <a:lnSpc>
                <a:spcPct val="80000"/>
              </a:lnSpc>
            </a:pPr>
            <a:endParaRPr lang="en-GB" altLang="sr-Latn-RS" sz="2800" i="1" dirty="0">
              <a:cs typeface="Times New Roman" panose="02020603050405020304" pitchFamily="18" charset="0"/>
            </a:endParaRPr>
          </a:p>
          <a:p>
            <a:pPr algn="ctr" eaLnBrk="1" hangingPunct="1">
              <a:lnSpc>
                <a:spcPct val="80000"/>
              </a:lnSpc>
            </a:pPr>
            <a:r>
              <a:rPr lang="en-GB" altLang="sr-Latn-RS" sz="2800" i="1" dirty="0">
                <a:cs typeface="Times New Roman" panose="02020603050405020304" pitchFamily="18" charset="0"/>
              </a:rPr>
              <a:t>Intentionally, without right </a:t>
            </a:r>
          </a:p>
        </p:txBody>
      </p:sp>
    </p:spTree>
    <p:extLst>
      <p:ext uri="{BB962C8B-B14F-4D97-AF65-F5344CB8AC3E}">
        <p14:creationId xmlns:p14="http://schemas.microsoft.com/office/powerpoint/2010/main" val="331030173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1">
            <a:extLst>
              <a:ext uri="{FF2B5EF4-FFF2-40B4-BE49-F238E27FC236}">
                <a16:creationId xmlns:a16="http://schemas.microsoft.com/office/drawing/2014/main" id="{92BB13B8-038E-45BD-82B5-06FBECA9C49F}"/>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44</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11" name="Rectangle 10">
            <a:extLst>
              <a:ext uri="{FF2B5EF4-FFF2-40B4-BE49-F238E27FC236}">
                <a16:creationId xmlns:a16="http://schemas.microsoft.com/office/drawing/2014/main" id="{8165B48B-B7E9-44EE-91D2-C08D6C1B89F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3" name="Rectangle 12">
            <a:extLst>
              <a:ext uri="{FF2B5EF4-FFF2-40B4-BE49-F238E27FC236}">
                <a16:creationId xmlns:a16="http://schemas.microsoft.com/office/drawing/2014/main" id="{EAB2ADC5-5667-4E7F-8980-74911FE4B842}"/>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5" name="TextBox 7">
            <a:extLst>
              <a:ext uri="{FF2B5EF4-FFF2-40B4-BE49-F238E27FC236}">
                <a16:creationId xmlns:a16="http://schemas.microsoft.com/office/drawing/2014/main" id="{5B071952-B314-456A-8B5E-515A1D534323}"/>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System interference </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7" name="Picture 4">
            <a:extLst>
              <a:ext uri="{FF2B5EF4-FFF2-40B4-BE49-F238E27FC236}">
                <a16:creationId xmlns:a16="http://schemas.microsoft.com/office/drawing/2014/main" id="{4E56B9C0-06CF-4A80-88EA-E6017B995DD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1">
            <a:extLst>
              <a:ext uri="{FF2B5EF4-FFF2-40B4-BE49-F238E27FC236}">
                <a16:creationId xmlns:a16="http://schemas.microsoft.com/office/drawing/2014/main" id="{3F50C3F1-7205-4EFB-B3F0-7BAE05A35570}"/>
              </a:ext>
            </a:extLst>
          </p:cNvPr>
          <p:cNvPicPr>
            <a:picLocks noChangeAspect="1"/>
          </p:cNvPicPr>
          <p:nvPr/>
        </p:nvPicPr>
        <p:blipFill>
          <a:blip r:embed="rId4"/>
          <a:stretch>
            <a:fillRect/>
          </a:stretch>
        </p:blipFill>
        <p:spPr>
          <a:xfrm>
            <a:off x="0" y="1037908"/>
            <a:ext cx="4355976" cy="3681903"/>
          </a:xfrm>
          <a:prstGeom prst="rect">
            <a:avLst/>
          </a:prstGeom>
        </p:spPr>
      </p:pic>
      <p:pic>
        <p:nvPicPr>
          <p:cNvPr id="3" name="Picture 2">
            <a:extLst>
              <a:ext uri="{FF2B5EF4-FFF2-40B4-BE49-F238E27FC236}">
                <a16:creationId xmlns:a16="http://schemas.microsoft.com/office/drawing/2014/main" id="{19FC85D8-5229-4BBA-BDEE-43FAEB11E2D1}"/>
              </a:ext>
            </a:extLst>
          </p:cNvPr>
          <p:cNvPicPr>
            <a:picLocks noChangeAspect="1"/>
          </p:cNvPicPr>
          <p:nvPr/>
        </p:nvPicPr>
        <p:blipFill>
          <a:blip r:embed="rId5"/>
          <a:stretch>
            <a:fillRect/>
          </a:stretch>
        </p:blipFill>
        <p:spPr>
          <a:xfrm>
            <a:off x="7937" y="4733107"/>
            <a:ext cx="4348039" cy="2132017"/>
          </a:xfrm>
          <a:prstGeom prst="rect">
            <a:avLst/>
          </a:prstGeom>
        </p:spPr>
      </p:pic>
      <p:pic>
        <p:nvPicPr>
          <p:cNvPr id="4" name="Picture 3">
            <a:extLst>
              <a:ext uri="{FF2B5EF4-FFF2-40B4-BE49-F238E27FC236}">
                <a16:creationId xmlns:a16="http://schemas.microsoft.com/office/drawing/2014/main" id="{6115BFC6-7E24-43F3-8230-01C75A58E94C}"/>
              </a:ext>
            </a:extLst>
          </p:cNvPr>
          <p:cNvPicPr>
            <a:picLocks noChangeAspect="1"/>
          </p:cNvPicPr>
          <p:nvPr/>
        </p:nvPicPr>
        <p:blipFill>
          <a:blip r:embed="rId6"/>
          <a:stretch>
            <a:fillRect/>
          </a:stretch>
        </p:blipFill>
        <p:spPr>
          <a:xfrm>
            <a:off x="4355976" y="1025981"/>
            <a:ext cx="4780086" cy="5832019"/>
          </a:xfrm>
          <a:prstGeom prst="rect">
            <a:avLst/>
          </a:prstGeom>
        </p:spPr>
      </p:pic>
    </p:spTree>
    <p:extLst>
      <p:ext uri="{BB962C8B-B14F-4D97-AF65-F5344CB8AC3E}">
        <p14:creationId xmlns:p14="http://schemas.microsoft.com/office/powerpoint/2010/main" val="143655144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1">
            <a:extLst>
              <a:ext uri="{FF2B5EF4-FFF2-40B4-BE49-F238E27FC236}">
                <a16:creationId xmlns:a16="http://schemas.microsoft.com/office/drawing/2014/main" id="{92BB13B8-038E-45BD-82B5-06FBECA9C49F}"/>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45</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11" name="Rectangle 10">
            <a:extLst>
              <a:ext uri="{FF2B5EF4-FFF2-40B4-BE49-F238E27FC236}">
                <a16:creationId xmlns:a16="http://schemas.microsoft.com/office/drawing/2014/main" id="{8165B48B-B7E9-44EE-91D2-C08D6C1B89F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3" name="Rectangle 12">
            <a:extLst>
              <a:ext uri="{FF2B5EF4-FFF2-40B4-BE49-F238E27FC236}">
                <a16:creationId xmlns:a16="http://schemas.microsoft.com/office/drawing/2014/main" id="{EAB2ADC5-5667-4E7F-8980-74911FE4B842}"/>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pic>
        <p:nvPicPr>
          <p:cNvPr id="17" name="Picture 4">
            <a:extLst>
              <a:ext uri="{FF2B5EF4-FFF2-40B4-BE49-F238E27FC236}">
                <a16:creationId xmlns:a16="http://schemas.microsoft.com/office/drawing/2014/main" id="{4E56B9C0-06CF-4A80-88EA-E6017B995DD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a:extLst>
              <a:ext uri="{FF2B5EF4-FFF2-40B4-BE49-F238E27FC236}">
                <a16:creationId xmlns:a16="http://schemas.microsoft.com/office/drawing/2014/main" id="{8C9087AD-FD86-4082-9A0A-434796B1D7E4}"/>
              </a:ext>
            </a:extLst>
          </p:cNvPr>
          <p:cNvPicPr>
            <a:picLocks noChangeAspect="1"/>
          </p:cNvPicPr>
          <p:nvPr/>
        </p:nvPicPr>
        <p:blipFill>
          <a:blip r:embed="rId4"/>
          <a:stretch>
            <a:fillRect/>
          </a:stretch>
        </p:blipFill>
        <p:spPr>
          <a:xfrm>
            <a:off x="7937" y="1070294"/>
            <a:ext cx="5356151" cy="5517831"/>
          </a:xfrm>
          <a:prstGeom prst="rect">
            <a:avLst/>
          </a:prstGeom>
        </p:spPr>
      </p:pic>
      <p:pic>
        <p:nvPicPr>
          <p:cNvPr id="2" name="Picture 1">
            <a:extLst>
              <a:ext uri="{FF2B5EF4-FFF2-40B4-BE49-F238E27FC236}">
                <a16:creationId xmlns:a16="http://schemas.microsoft.com/office/drawing/2014/main" id="{2BC34F0B-A53B-495F-84B0-CC6F98AD7378}"/>
              </a:ext>
            </a:extLst>
          </p:cNvPr>
          <p:cNvPicPr>
            <a:picLocks noChangeAspect="1"/>
          </p:cNvPicPr>
          <p:nvPr/>
        </p:nvPicPr>
        <p:blipFill>
          <a:blip r:embed="rId5"/>
          <a:stretch>
            <a:fillRect/>
          </a:stretch>
        </p:blipFill>
        <p:spPr>
          <a:xfrm>
            <a:off x="5386562" y="40306"/>
            <a:ext cx="3757437" cy="3388694"/>
          </a:xfrm>
          <a:prstGeom prst="rect">
            <a:avLst/>
          </a:prstGeom>
        </p:spPr>
      </p:pic>
      <p:pic>
        <p:nvPicPr>
          <p:cNvPr id="3" name="Content Placeholder 6">
            <a:extLst>
              <a:ext uri="{FF2B5EF4-FFF2-40B4-BE49-F238E27FC236}">
                <a16:creationId xmlns:a16="http://schemas.microsoft.com/office/drawing/2014/main" id="{DD4784CD-6C58-45CE-9D72-599FB8EC0846}"/>
              </a:ext>
            </a:extLst>
          </p:cNvPr>
          <p:cNvPicPr>
            <a:picLocks noChangeAspect="1"/>
          </p:cNvPicPr>
          <p:nvPr/>
        </p:nvPicPr>
        <p:blipFill>
          <a:blip r:embed="rId6"/>
          <a:stretch>
            <a:fillRect/>
          </a:stretch>
        </p:blipFill>
        <p:spPr>
          <a:xfrm>
            <a:off x="5386561" y="3307149"/>
            <a:ext cx="3779912" cy="3280976"/>
          </a:xfrm>
          <a:prstGeom prst="rect">
            <a:avLst/>
          </a:prstGeom>
        </p:spPr>
      </p:pic>
    </p:spTree>
    <p:extLst>
      <p:ext uri="{BB962C8B-B14F-4D97-AF65-F5344CB8AC3E}">
        <p14:creationId xmlns:p14="http://schemas.microsoft.com/office/powerpoint/2010/main" val="296761448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1">
            <a:extLst>
              <a:ext uri="{FF2B5EF4-FFF2-40B4-BE49-F238E27FC236}">
                <a16:creationId xmlns:a16="http://schemas.microsoft.com/office/drawing/2014/main" id="{92BB13B8-038E-45BD-82B5-06FBECA9C49F}"/>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46</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11" name="Rectangle 10">
            <a:extLst>
              <a:ext uri="{FF2B5EF4-FFF2-40B4-BE49-F238E27FC236}">
                <a16:creationId xmlns:a16="http://schemas.microsoft.com/office/drawing/2014/main" id="{8165B48B-B7E9-44EE-91D2-C08D6C1B89F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3" name="Rectangle 12">
            <a:extLst>
              <a:ext uri="{FF2B5EF4-FFF2-40B4-BE49-F238E27FC236}">
                <a16:creationId xmlns:a16="http://schemas.microsoft.com/office/drawing/2014/main" id="{EAB2ADC5-5667-4E7F-8980-74911FE4B842}"/>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5" name="TextBox 7">
            <a:extLst>
              <a:ext uri="{FF2B5EF4-FFF2-40B4-BE49-F238E27FC236}">
                <a16:creationId xmlns:a16="http://schemas.microsoft.com/office/drawing/2014/main" id="{5B071952-B314-456A-8B5E-515A1D534323}"/>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System interference </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7" name="Picture 4">
            <a:extLst>
              <a:ext uri="{FF2B5EF4-FFF2-40B4-BE49-F238E27FC236}">
                <a16:creationId xmlns:a16="http://schemas.microsoft.com/office/drawing/2014/main" id="{4E56B9C0-06CF-4A80-88EA-E6017B995DD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7">
            <a:extLst>
              <a:ext uri="{FF2B5EF4-FFF2-40B4-BE49-F238E27FC236}">
                <a16:creationId xmlns:a16="http://schemas.microsoft.com/office/drawing/2014/main" id="{DBB24602-3597-469D-9B74-9CF60E29B55D}"/>
              </a:ext>
            </a:extLst>
          </p:cNvPr>
          <p:cNvPicPr>
            <a:picLocks noChangeAspect="1"/>
          </p:cNvPicPr>
          <p:nvPr/>
        </p:nvPicPr>
        <p:blipFill>
          <a:blip r:embed="rId4"/>
          <a:stretch>
            <a:fillRect/>
          </a:stretch>
        </p:blipFill>
        <p:spPr>
          <a:xfrm>
            <a:off x="0" y="1052736"/>
            <a:ext cx="7065784" cy="5400599"/>
          </a:xfrm>
          <a:prstGeom prst="rect">
            <a:avLst/>
          </a:prstGeom>
        </p:spPr>
      </p:pic>
      <p:sp>
        <p:nvSpPr>
          <p:cNvPr id="10" name="Frame 9">
            <a:extLst>
              <a:ext uri="{FF2B5EF4-FFF2-40B4-BE49-F238E27FC236}">
                <a16:creationId xmlns:a16="http://schemas.microsoft.com/office/drawing/2014/main" id="{812C14FE-BDB5-483A-9C76-66D662A39CFF}"/>
              </a:ext>
            </a:extLst>
          </p:cNvPr>
          <p:cNvSpPr/>
          <p:nvPr/>
        </p:nvSpPr>
        <p:spPr>
          <a:xfrm>
            <a:off x="2267744" y="2924944"/>
            <a:ext cx="1861038" cy="1860699"/>
          </a:xfrm>
          <a:prstGeom prst="fram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1513234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1">
            <a:extLst>
              <a:ext uri="{FF2B5EF4-FFF2-40B4-BE49-F238E27FC236}">
                <a16:creationId xmlns:a16="http://schemas.microsoft.com/office/drawing/2014/main" id="{92BB13B8-038E-45BD-82B5-06FBECA9C49F}"/>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47</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11" name="Rectangle 10">
            <a:extLst>
              <a:ext uri="{FF2B5EF4-FFF2-40B4-BE49-F238E27FC236}">
                <a16:creationId xmlns:a16="http://schemas.microsoft.com/office/drawing/2014/main" id="{8165B48B-B7E9-44EE-91D2-C08D6C1B89F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3" name="Rectangle 12">
            <a:extLst>
              <a:ext uri="{FF2B5EF4-FFF2-40B4-BE49-F238E27FC236}">
                <a16:creationId xmlns:a16="http://schemas.microsoft.com/office/drawing/2014/main" id="{EAB2ADC5-5667-4E7F-8980-74911FE4B842}"/>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5" name="TextBox 7">
            <a:extLst>
              <a:ext uri="{FF2B5EF4-FFF2-40B4-BE49-F238E27FC236}">
                <a16:creationId xmlns:a16="http://schemas.microsoft.com/office/drawing/2014/main" id="{5B071952-B314-456A-8B5E-515A1D534323}"/>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System interference </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7" name="Picture 4">
            <a:extLst>
              <a:ext uri="{FF2B5EF4-FFF2-40B4-BE49-F238E27FC236}">
                <a16:creationId xmlns:a16="http://schemas.microsoft.com/office/drawing/2014/main" id="{4E56B9C0-06CF-4A80-88EA-E6017B995DD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11">
            <a:extLst>
              <a:ext uri="{FF2B5EF4-FFF2-40B4-BE49-F238E27FC236}">
                <a16:creationId xmlns:a16="http://schemas.microsoft.com/office/drawing/2014/main" id="{BDEFA709-B688-457D-AB89-28DA5D84DE74}"/>
              </a:ext>
            </a:extLst>
          </p:cNvPr>
          <p:cNvPicPr>
            <a:picLocks noChangeAspect="1"/>
          </p:cNvPicPr>
          <p:nvPr/>
        </p:nvPicPr>
        <p:blipFill>
          <a:blip r:embed="rId4"/>
          <a:stretch>
            <a:fillRect/>
          </a:stretch>
        </p:blipFill>
        <p:spPr>
          <a:xfrm>
            <a:off x="15876" y="1149539"/>
            <a:ext cx="9136063" cy="5448111"/>
          </a:xfrm>
          <a:prstGeom prst="rect">
            <a:avLst/>
          </a:prstGeom>
        </p:spPr>
      </p:pic>
      <p:sp>
        <p:nvSpPr>
          <p:cNvPr id="14" name="Frame 13">
            <a:extLst>
              <a:ext uri="{FF2B5EF4-FFF2-40B4-BE49-F238E27FC236}">
                <a16:creationId xmlns:a16="http://schemas.microsoft.com/office/drawing/2014/main" id="{2395D5D8-6B58-4E2F-8135-E2E2CB461ACA}"/>
              </a:ext>
            </a:extLst>
          </p:cNvPr>
          <p:cNvSpPr/>
          <p:nvPr/>
        </p:nvSpPr>
        <p:spPr>
          <a:xfrm>
            <a:off x="3635896" y="3573016"/>
            <a:ext cx="1426746" cy="1440160"/>
          </a:xfrm>
          <a:prstGeom prst="fram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948956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1">
            <a:extLst>
              <a:ext uri="{FF2B5EF4-FFF2-40B4-BE49-F238E27FC236}">
                <a16:creationId xmlns:a16="http://schemas.microsoft.com/office/drawing/2014/main" id="{92BB13B8-038E-45BD-82B5-06FBECA9C49F}"/>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48</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11" name="Rectangle 10">
            <a:extLst>
              <a:ext uri="{FF2B5EF4-FFF2-40B4-BE49-F238E27FC236}">
                <a16:creationId xmlns:a16="http://schemas.microsoft.com/office/drawing/2014/main" id="{8165B48B-B7E9-44EE-91D2-C08D6C1B89F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3" name="Rectangle 12">
            <a:extLst>
              <a:ext uri="{FF2B5EF4-FFF2-40B4-BE49-F238E27FC236}">
                <a16:creationId xmlns:a16="http://schemas.microsoft.com/office/drawing/2014/main" id="{EAB2ADC5-5667-4E7F-8980-74911FE4B842}"/>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5" name="TextBox 7">
            <a:extLst>
              <a:ext uri="{FF2B5EF4-FFF2-40B4-BE49-F238E27FC236}">
                <a16:creationId xmlns:a16="http://schemas.microsoft.com/office/drawing/2014/main" id="{5B071952-B314-456A-8B5E-515A1D534323}"/>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System interference </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7" name="Picture 4">
            <a:extLst>
              <a:ext uri="{FF2B5EF4-FFF2-40B4-BE49-F238E27FC236}">
                <a16:creationId xmlns:a16="http://schemas.microsoft.com/office/drawing/2014/main" id="{4E56B9C0-06CF-4A80-88EA-E6017B995DD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2" descr="http://www.datasoft.ws/images/ddos-attacks1.png">
            <a:extLst>
              <a:ext uri="{FF2B5EF4-FFF2-40B4-BE49-F238E27FC236}">
                <a16:creationId xmlns:a16="http://schemas.microsoft.com/office/drawing/2014/main" id="{D7EC47FF-1FA7-4444-BDB3-DF0540098BC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91" y="1052513"/>
            <a:ext cx="9127672" cy="552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184210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1">
            <a:extLst>
              <a:ext uri="{FF2B5EF4-FFF2-40B4-BE49-F238E27FC236}">
                <a16:creationId xmlns:a16="http://schemas.microsoft.com/office/drawing/2014/main" id="{C10B0DDE-EEEE-4992-BDDE-7B46428DF9DE}"/>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49</a:t>
            </a:fld>
            <a:r>
              <a:rPr lang="en-US" sz="1200" b="1" dirty="0">
                <a:solidFill>
                  <a:srgbClr val="FFFFFF"/>
                </a:solidFill>
                <a:latin typeface="+mj-lt"/>
                <a:ea typeface="Verdana" panose="020B0604030504040204" pitchFamily="34" charset="0"/>
                <a:cs typeface="Verdana" charset="0"/>
              </a:rPr>
              <a:t> -</a:t>
            </a:r>
          </a:p>
        </p:txBody>
      </p:sp>
      <p:sp>
        <p:nvSpPr>
          <p:cNvPr id="6" name="Rectangle 5">
            <a:extLst>
              <a:ext uri="{FF2B5EF4-FFF2-40B4-BE49-F238E27FC236}">
                <a16:creationId xmlns:a16="http://schemas.microsoft.com/office/drawing/2014/main" id="{D9692EAF-0336-4F94-9521-89170FCABF3B}"/>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8" name="Rectangle 7">
            <a:extLst>
              <a:ext uri="{FF2B5EF4-FFF2-40B4-BE49-F238E27FC236}">
                <a16:creationId xmlns:a16="http://schemas.microsoft.com/office/drawing/2014/main" id="{AF8D9AE9-C0A8-4CEB-844C-DCC245D2B370}"/>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a16="http://schemas.microsoft.com/office/drawing/2014/main" id="{1366F74F-43D7-4A68-886F-A1468FB078FD}"/>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mj-lt"/>
                <a:ea typeface="Verdana" panose="020B0604030504040204" pitchFamily="34" charset="0"/>
                <a:cs typeface="Verdana" charset="0"/>
              </a:rPr>
              <a:t>System interference </a:t>
            </a:r>
            <a:endParaRPr lang="en-GB" sz="2000" b="1" dirty="0">
              <a:solidFill>
                <a:schemeClr val="bg1"/>
              </a:solidFill>
              <a:latin typeface="+mj-lt"/>
              <a:ea typeface="Verdana" panose="020B0604030504040204" pitchFamily="34" charset="0"/>
              <a:cs typeface="Verdana" charset="0"/>
            </a:endParaRPr>
          </a:p>
        </p:txBody>
      </p:sp>
      <p:pic>
        <p:nvPicPr>
          <p:cNvPr id="12" name="Picture 4">
            <a:extLst>
              <a:ext uri="{FF2B5EF4-FFF2-40B4-BE49-F238E27FC236}">
                <a16:creationId xmlns:a16="http://schemas.microsoft.com/office/drawing/2014/main" id="{21F34BFD-EC51-4EB5-BB9A-626230FEE84D}"/>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a:extLst>
              <a:ext uri="{FF2B5EF4-FFF2-40B4-BE49-F238E27FC236}">
                <a16:creationId xmlns:a16="http://schemas.microsoft.com/office/drawing/2014/main" id="{2692DCC4-AADE-4790-850E-CB187F8DD07E}"/>
              </a:ext>
            </a:extLst>
          </p:cNvPr>
          <p:cNvPicPr>
            <a:picLocks noChangeAspect="1"/>
          </p:cNvPicPr>
          <p:nvPr/>
        </p:nvPicPr>
        <p:blipFill>
          <a:blip r:embed="rId4"/>
          <a:stretch>
            <a:fillRect/>
          </a:stretch>
        </p:blipFill>
        <p:spPr>
          <a:xfrm>
            <a:off x="0" y="1052513"/>
            <a:ext cx="7380312" cy="2038523"/>
          </a:xfrm>
          <a:prstGeom prst="rect">
            <a:avLst/>
          </a:prstGeom>
        </p:spPr>
      </p:pic>
      <p:pic>
        <p:nvPicPr>
          <p:cNvPr id="5" name="Picture 4">
            <a:extLst>
              <a:ext uri="{FF2B5EF4-FFF2-40B4-BE49-F238E27FC236}">
                <a16:creationId xmlns:a16="http://schemas.microsoft.com/office/drawing/2014/main" id="{51944D80-7B17-4955-9772-49D4704315C7}"/>
              </a:ext>
            </a:extLst>
          </p:cNvPr>
          <p:cNvPicPr>
            <a:picLocks noChangeAspect="1"/>
          </p:cNvPicPr>
          <p:nvPr/>
        </p:nvPicPr>
        <p:blipFill>
          <a:blip r:embed="rId5"/>
          <a:stretch>
            <a:fillRect/>
          </a:stretch>
        </p:blipFill>
        <p:spPr>
          <a:xfrm>
            <a:off x="1943708" y="3135672"/>
            <a:ext cx="5256584" cy="3348970"/>
          </a:xfrm>
          <a:prstGeom prst="rect">
            <a:avLst/>
          </a:prstGeom>
        </p:spPr>
      </p:pic>
    </p:spTree>
    <p:extLst>
      <p:ext uri="{BB962C8B-B14F-4D97-AF65-F5344CB8AC3E}">
        <p14:creationId xmlns:p14="http://schemas.microsoft.com/office/powerpoint/2010/main" val="34471268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latin typeface="Verdana" panose="020B0604030504040204" pitchFamily="34" charset="0"/>
                <a:ea typeface="Verdana" panose="020B0604030504040204" pitchFamily="34" charset="0"/>
              </a:rPr>
              <a:t>Definitions </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GB" dirty="0">
                <a:latin typeface="Verdana" panose="020B0604030504040204" pitchFamily="34" charset="0"/>
                <a:ea typeface="Verdana" panose="020B0604030504040204" pitchFamily="34" charset="0"/>
              </a:rPr>
              <a:t>Substantive Provisions of the Budapest Convention (Part 1)</a:t>
            </a: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5</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Section 1</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048175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29117" y="1336957"/>
            <a:ext cx="3889351" cy="3970318"/>
          </a:xfrm>
          <a:prstGeom prst="rect">
            <a:avLst/>
          </a:prstGeom>
        </p:spPr>
        <p:txBody>
          <a:bodyPr wrap="square">
            <a:spAutoFit/>
          </a:bodyPr>
          <a:lstStyle/>
          <a:p>
            <a:pPr marL="342900" indent="-342900" algn="just">
              <a:buFont typeface="Wingdings" pitchFamily="2" charset="2"/>
              <a:buChar char="Ø"/>
            </a:pPr>
            <a:r>
              <a:rPr lang="en-US" dirty="0">
                <a:latin typeface="+mj-lt"/>
              </a:rPr>
              <a:t>Each Party shall adopt such legislative and other measures as may be necessary to establish as criminal offences under its domestic law, when committed intentionally, the </a:t>
            </a:r>
            <a:r>
              <a:rPr lang="en-US" b="1" dirty="0">
                <a:solidFill>
                  <a:srgbClr val="FF0000"/>
                </a:solidFill>
                <a:latin typeface="+mj-lt"/>
              </a:rPr>
              <a:t>serious</a:t>
            </a:r>
            <a:r>
              <a:rPr lang="en-US" dirty="0">
                <a:latin typeface="+mj-lt"/>
              </a:rPr>
              <a:t> hindering without right of the functioning of a computer system by inputting, transmitting, damaging, deleting, deteriorating, altering or suppressing computer data.</a:t>
            </a:r>
            <a:endParaRPr lang="en-GB" dirty="0">
              <a:latin typeface="+mj-lt"/>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451121" y="1270001"/>
            <a:ext cx="4545034" cy="5262979"/>
          </a:xfrm>
          <a:prstGeom prst="rect">
            <a:avLst/>
          </a:prstGeom>
        </p:spPr>
        <p:txBody>
          <a:bodyPr wrap="square">
            <a:spAutoFit/>
          </a:bodyPr>
          <a:lstStyle/>
          <a:p>
            <a:pPr marL="342900" indent="-342900" algn="just">
              <a:buFont typeface="Wingdings" pitchFamily="2" charset="2"/>
              <a:buChar char="ü"/>
            </a:pPr>
            <a:r>
              <a:rPr lang="en-US" sz="2100" dirty="0">
                <a:latin typeface="+mj-lt"/>
              </a:rPr>
              <a:t>The term “serious” is expected to cover the sending of data to a particular system in such a form, size or frequency that it has a significant detrimental effect on the ability of the owner or operator to use the system, or to communicate with other systems</a:t>
            </a:r>
          </a:p>
          <a:p>
            <a:pPr marL="342900" indent="-342900" algn="just">
              <a:buFont typeface="Wingdings" pitchFamily="2" charset="2"/>
              <a:buChar char="ü"/>
            </a:pPr>
            <a:endParaRPr lang="en-US" sz="2100" dirty="0">
              <a:latin typeface="+mj-lt"/>
            </a:endParaRPr>
          </a:p>
          <a:p>
            <a:pPr marL="342900" indent="-342900" algn="just">
              <a:buFont typeface="Wingdings" pitchFamily="2" charset="2"/>
              <a:buChar char="ü"/>
            </a:pPr>
            <a:r>
              <a:rPr lang="en-US" sz="2100" dirty="0">
                <a:latin typeface="+mj-lt"/>
              </a:rPr>
              <a:t>Definition of what specifically constitutes serious hindering is to be provided for in domestic legislation</a:t>
            </a: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50</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mj-lt"/>
                <a:ea typeface="Verdana" panose="020B0604030504040204" pitchFamily="34" charset="0"/>
                <a:cs typeface="Verdana" charset="0"/>
              </a:rPr>
              <a:t>System interference </a:t>
            </a:r>
            <a:endParaRPr lang="en-GB"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4777812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29117" y="1336957"/>
            <a:ext cx="3889351" cy="4247317"/>
          </a:xfrm>
          <a:prstGeom prst="rect">
            <a:avLst/>
          </a:prstGeom>
        </p:spPr>
        <p:txBody>
          <a:bodyPr wrap="square">
            <a:spAutoFit/>
          </a:bodyPr>
          <a:lstStyle/>
          <a:p>
            <a:pPr marL="342900" indent="-342900" algn="just">
              <a:buFont typeface="Wingdings" pitchFamily="2" charset="2"/>
              <a:buChar char="Ø"/>
            </a:pPr>
            <a:r>
              <a:rPr lang="en-US" dirty="0">
                <a:latin typeface="+mj-lt"/>
              </a:rPr>
              <a:t>Each Party shall adopt such legislative and other measures as may be necessary to establish as criminal offences under its domestic law, when committed intentionally, the serious </a:t>
            </a:r>
            <a:r>
              <a:rPr lang="en-US" b="1" dirty="0">
                <a:solidFill>
                  <a:srgbClr val="FF0000"/>
                </a:solidFill>
                <a:latin typeface="+mj-lt"/>
              </a:rPr>
              <a:t>hindering</a:t>
            </a:r>
            <a:r>
              <a:rPr lang="en-US" dirty="0">
                <a:latin typeface="+mj-lt"/>
              </a:rPr>
              <a:t> without right of the functioning of a computer system </a:t>
            </a:r>
            <a:r>
              <a:rPr lang="en-US" b="1" dirty="0">
                <a:solidFill>
                  <a:srgbClr val="FF0000"/>
                </a:solidFill>
                <a:latin typeface="+mj-lt"/>
              </a:rPr>
              <a:t>by inputting, transmitting, damaging, deleting, deteriorating, altering or suppressing computer data</a:t>
            </a:r>
            <a:r>
              <a:rPr lang="en-US" dirty="0">
                <a:latin typeface="+mj-lt"/>
              </a:rPr>
              <a:t>.</a:t>
            </a:r>
            <a:endParaRPr lang="en-GB" dirty="0">
              <a:latin typeface="+mj-lt"/>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451121" y="1270001"/>
            <a:ext cx="4545034" cy="4832092"/>
          </a:xfrm>
          <a:prstGeom prst="rect">
            <a:avLst/>
          </a:prstGeom>
        </p:spPr>
        <p:txBody>
          <a:bodyPr wrap="square">
            <a:spAutoFit/>
          </a:bodyPr>
          <a:lstStyle/>
          <a:p>
            <a:pPr marL="342900" indent="-342900" algn="just">
              <a:buFont typeface="Wingdings" pitchFamily="2" charset="2"/>
              <a:buChar char="ü"/>
            </a:pPr>
            <a:r>
              <a:rPr lang="en-US" sz="2200" dirty="0">
                <a:latin typeface="+mj-lt"/>
              </a:rPr>
              <a:t>Hindering is an action that interferes with proper functioning of computer system </a:t>
            </a:r>
          </a:p>
          <a:p>
            <a:pPr marL="342900" indent="-342900" algn="just">
              <a:buFont typeface="Wingdings" pitchFamily="2" charset="2"/>
              <a:buChar char="ü"/>
            </a:pPr>
            <a:endParaRPr lang="en-US" sz="2200" dirty="0">
              <a:latin typeface="+mj-lt"/>
            </a:endParaRPr>
          </a:p>
          <a:p>
            <a:pPr marL="342900" indent="-342900" algn="just">
              <a:buFont typeface="Wingdings" pitchFamily="2" charset="2"/>
              <a:buChar char="ü"/>
            </a:pPr>
            <a:r>
              <a:rPr lang="en-US" sz="2200" dirty="0">
                <a:latin typeface="+mj-lt"/>
              </a:rPr>
              <a:t>Hindering must take place through: </a:t>
            </a:r>
          </a:p>
          <a:p>
            <a:pPr marL="800100" lvl="1" indent="-342900" algn="just">
              <a:buFont typeface="Wingdings" pitchFamily="2" charset="2"/>
              <a:buChar char="ü"/>
            </a:pPr>
            <a:r>
              <a:rPr lang="en-US" sz="2200" dirty="0">
                <a:latin typeface="+mj-lt"/>
              </a:rPr>
              <a:t>Inputting</a:t>
            </a:r>
          </a:p>
          <a:p>
            <a:pPr marL="800100" lvl="1" indent="-342900" algn="just">
              <a:buFont typeface="Wingdings" pitchFamily="2" charset="2"/>
              <a:buChar char="ü"/>
            </a:pPr>
            <a:r>
              <a:rPr lang="en-US" sz="2200" dirty="0">
                <a:latin typeface="+mj-lt"/>
              </a:rPr>
              <a:t>Transmitting</a:t>
            </a:r>
          </a:p>
          <a:p>
            <a:pPr marL="800100" lvl="1" indent="-342900" algn="just">
              <a:buFont typeface="Wingdings" pitchFamily="2" charset="2"/>
              <a:buChar char="ü"/>
            </a:pPr>
            <a:r>
              <a:rPr lang="en-US" sz="2200" dirty="0">
                <a:latin typeface="+mj-lt"/>
              </a:rPr>
              <a:t>Damaging</a:t>
            </a:r>
          </a:p>
          <a:p>
            <a:pPr marL="800100" lvl="1" indent="-342900" algn="just">
              <a:buFont typeface="Wingdings" pitchFamily="2" charset="2"/>
              <a:buChar char="ü"/>
            </a:pPr>
            <a:r>
              <a:rPr lang="en-US" sz="2200" dirty="0">
                <a:latin typeface="+mj-lt"/>
              </a:rPr>
              <a:t>Deleting</a:t>
            </a:r>
          </a:p>
          <a:p>
            <a:pPr marL="800100" lvl="1" indent="-342900" algn="just">
              <a:buFont typeface="Wingdings" pitchFamily="2" charset="2"/>
              <a:buChar char="ü"/>
            </a:pPr>
            <a:r>
              <a:rPr lang="en-US" sz="2200" dirty="0">
                <a:latin typeface="+mj-lt"/>
              </a:rPr>
              <a:t>Altering</a:t>
            </a:r>
          </a:p>
          <a:p>
            <a:pPr marL="800100" lvl="1" indent="-342900" algn="just">
              <a:buFont typeface="Wingdings" pitchFamily="2" charset="2"/>
              <a:buChar char="ü"/>
            </a:pPr>
            <a:r>
              <a:rPr lang="en-US" sz="2200" dirty="0">
                <a:latin typeface="+mj-lt"/>
              </a:rPr>
              <a:t>Suppressing</a:t>
            </a:r>
          </a:p>
          <a:p>
            <a:pPr lvl="1" algn="just"/>
            <a:r>
              <a:rPr lang="en-US" sz="2200" dirty="0">
                <a:latin typeface="+mj-lt"/>
              </a:rPr>
              <a:t>computer data  </a:t>
            </a: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51</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mj-lt"/>
                <a:ea typeface="Verdana" panose="020B0604030504040204" pitchFamily="34" charset="0"/>
                <a:cs typeface="Verdana" charset="0"/>
              </a:rPr>
              <a:t>System interference </a:t>
            </a:r>
            <a:endParaRPr lang="en-GB"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8667444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29117" y="1336957"/>
            <a:ext cx="3889351" cy="3970318"/>
          </a:xfrm>
          <a:prstGeom prst="rect">
            <a:avLst/>
          </a:prstGeom>
        </p:spPr>
        <p:txBody>
          <a:bodyPr wrap="square">
            <a:spAutoFit/>
          </a:bodyPr>
          <a:lstStyle/>
          <a:p>
            <a:pPr marL="342900" indent="-342900" algn="just">
              <a:buFont typeface="Wingdings" pitchFamily="2" charset="2"/>
              <a:buChar char="Ø"/>
            </a:pPr>
            <a:r>
              <a:rPr lang="en-US" dirty="0">
                <a:latin typeface="+mj-lt"/>
              </a:rPr>
              <a:t>Each Party shall adopt such legislative and other measures as may be necessary to establish as criminal offences under its domestic law, when committed intentionally, the serious hindering </a:t>
            </a:r>
            <a:r>
              <a:rPr lang="en-US" b="1" dirty="0">
                <a:solidFill>
                  <a:srgbClr val="FF0000"/>
                </a:solidFill>
                <a:latin typeface="+mj-lt"/>
              </a:rPr>
              <a:t>without right </a:t>
            </a:r>
            <a:r>
              <a:rPr lang="en-US" dirty="0">
                <a:latin typeface="+mj-lt"/>
              </a:rPr>
              <a:t>of the functioning of a computer system by inputting, transmitting, damaging, deleting, deteriorating, altering or suppressing computer data.</a:t>
            </a:r>
            <a:endParaRPr lang="en-GB" dirty="0">
              <a:latin typeface="+mj-lt"/>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451121" y="1270001"/>
            <a:ext cx="4545034" cy="5062924"/>
          </a:xfrm>
          <a:prstGeom prst="rect">
            <a:avLst/>
          </a:prstGeom>
        </p:spPr>
        <p:txBody>
          <a:bodyPr wrap="square">
            <a:spAutoFit/>
          </a:bodyPr>
          <a:lstStyle/>
          <a:p>
            <a:pPr marL="342900" indent="-342900" algn="just">
              <a:buFont typeface="Wingdings" pitchFamily="2" charset="2"/>
              <a:buChar char="ü"/>
            </a:pPr>
            <a:r>
              <a:rPr lang="en-US" sz="1900" dirty="0">
                <a:latin typeface="+mj-lt"/>
              </a:rPr>
              <a:t>Examples of system interference without right:</a:t>
            </a:r>
          </a:p>
          <a:p>
            <a:pPr marL="800100" lvl="1" indent="-342900" algn="just">
              <a:buFont typeface="Wingdings" pitchFamily="2" charset="2"/>
              <a:buChar char="ü"/>
            </a:pPr>
            <a:r>
              <a:rPr lang="en-US" sz="1900" dirty="0">
                <a:latin typeface="+mj-lt"/>
              </a:rPr>
              <a:t>Activities inherent in design of networks, or common operational or commercial purposes </a:t>
            </a:r>
          </a:p>
          <a:p>
            <a:pPr marL="800100" lvl="1" indent="-342900" algn="just">
              <a:buFont typeface="Wingdings" pitchFamily="2" charset="2"/>
              <a:buChar char="ü"/>
            </a:pPr>
            <a:r>
              <a:rPr lang="en-US" sz="1900" dirty="0">
                <a:latin typeface="+mj-lt"/>
              </a:rPr>
              <a:t>Testing of security of computer system </a:t>
            </a:r>
            <a:r>
              <a:rPr lang="en-US" sz="1900" dirty="0" err="1">
                <a:latin typeface="+mj-lt"/>
              </a:rPr>
              <a:t>authorised</a:t>
            </a:r>
            <a:r>
              <a:rPr lang="en-US" sz="1900" dirty="0">
                <a:latin typeface="+mj-lt"/>
              </a:rPr>
              <a:t> by owner or operator</a:t>
            </a:r>
          </a:p>
          <a:p>
            <a:pPr marL="800100" lvl="1" indent="-342900" algn="just">
              <a:buFont typeface="Wingdings" pitchFamily="2" charset="2"/>
              <a:buChar char="ü"/>
            </a:pPr>
            <a:r>
              <a:rPr lang="en-US" sz="1900" dirty="0">
                <a:latin typeface="+mj-lt"/>
              </a:rPr>
              <a:t>Protection of computer system by owner or operator</a:t>
            </a:r>
          </a:p>
          <a:p>
            <a:pPr marL="800100" lvl="1" indent="-342900" algn="just">
              <a:buFont typeface="Wingdings" pitchFamily="2" charset="2"/>
              <a:buChar char="ü"/>
            </a:pPr>
            <a:r>
              <a:rPr lang="en-US" sz="1900" dirty="0">
                <a:latin typeface="+mj-lt"/>
              </a:rPr>
              <a:t>Reconfiguration of computer’s operating system where operator of system installs new software that disables previously installed programs</a:t>
            </a: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52</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mj-lt"/>
                <a:ea typeface="Verdana" panose="020B0604030504040204" pitchFamily="34" charset="0"/>
                <a:cs typeface="Verdana" charset="0"/>
              </a:rPr>
              <a:t>System interference </a:t>
            </a:r>
            <a:endParaRPr lang="en-GB"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1720505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latin typeface="Verdana" panose="020B0604030504040204" pitchFamily="34" charset="0"/>
                <a:ea typeface="Verdana" panose="020B0604030504040204" pitchFamily="34" charset="0"/>
              </a:rPr>
              <a:t>Misuse of Devices</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GB" dirty="0">
                <a:latin typeface="Verdana" panose="020B0604030504040204" pitchFamily="34" charset="0"/>
                <a:ea typeface="Verdana" panose="020B0604030504040204" pitchFamily="34" charset="0"/>
              </a:rPr>
              <a:t>Substantive Provisions of the Budapest Convention (Part 1)</a:t>
            </a: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53</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Section 6</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4245269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54</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Misuse of devices</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2">
            <a:extLst>
              <a:ext uri="{FF2B5EF4-FFF2-40B4-BE49-F238E27FC236}">
                <a16:creationId xmlns:a16="http://schemas.microsoft.com/office/drawing/2014/main" id="{161E7CC5-C316-460E-9693-99EEBE53B6BA}"/>
              </a:ext>
            </a:extLst>
          </p:cNvPr>
          <p:cNvSpPr txBox="1">
            <a:spLocks/>
          </p:cNvSpPr>
          <p:nvPr/>
        </p:nvSpPr>
        <p:spPr>
          <a:xfrm>
            <a:off x="457200" y="1216922"/>
            <a:ext cx="8229600" cy="5253852"/>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buFont typeface="Arial" panose="020B0604020202020204" pitchFamily="34" charset="0"/>
              <a:buNone/>
            </a:pPr>
            <a:endParaRPr lang="en-GB" altLang="sr-Latn-RS" sz="300" b="1" i="1" dirty="0">
              <a:cs typeface="Times New Roman" panose="02020603050405020304" pitchFamily="18" charset="0"/>
            </a:endParaRPr>
          </a:p>
          <a:p>
            <a:pPr algn="ctr" eaLnBrk="1" hangingPunct="1">
              <a:buFont typeface="Arial" panose="020B0604020202020204" pitchFamily="34" charset="0"/>
              <a:buNone/>
            </a:pPr>
            <a:r>
              <a:rPr lang="en-GB" altLang="sr-Latn-RS" b="1" i="1" dirty="0">
                <a:cs typeface="Times New Roman" panose="02020603050405020304" pitchFamily="18" charset="0"/>
              </a:rPr>
              <a:t>Misuse of Devices</a:t>
            </a:r>
          </a:p>
          <a:p>
            <a:pPr algn="ctr" eaLnBrk="1" hangingPunct="1">
              <a:buFont typeface="Arial" panose="020B0604020202020204" pitchFamily="34" charset="0"/>
              <a:buNone/>
            </a:pPr>
            <a:r>
              <a:rPr lang="en-GB" altLang="sr-Latn-RS" b="1" i="1" dirty="0">
                <a:cs typeface="Times New Roman" panose="02020603050405020304" pitchFamily="18" charset="0"/>
              </a:rPr>
              <a:t>(Article 6 – Budapest Convention)</a:t>
            </a:r>
          </a:p>
          <a:p>
            <a:pPr algn="ctr" eaLnBrk="1" hangingPunct="1">
              <a:buFont typeface="Arial" panose="020B0604020202020204" pitchFamily="34" charset="0"/>
              <a:buNone/>
            </a:pPr>
            <a:endParaRPr lang="en-GB" altLang="sr-Latn-RS" i="1" dirty="0">
              <a:cs typeface="Times New Roman" panose="02020603050405020304" pitchFamily="18" charset="0"/>
            </a:endParaRPr>
          </a:p>
          <a:p>
            <a:pPr algn="ctr" eaLnBrk="1" hangingPunct="1"/>
            <a:r>
              <a:rPr lang="en-GB" altLang="sr-Latn-RS" sz="2800" i="1" dirty="0">
                <a:cs typeface="Times New Roman" panose="02020603050405020304" pitchFamily="18" charset="0"/>
              </a:rPr>
              <a:t>Intentionally and without right</a:t>
            </a:r>
          </a:p>
          <a:p>
            <a:pPr algn="ctr" eaLnBrk="1" hangingPunct="1"/>
            <a:endParaRPr lang="en-GB" altLang="sr-Latn-RS" sz="2800" i="1" dirty="0">
              <a:cs typeface="Times New Roman" panose="02020603050405020304" pitchFamily="18" charset="0"/>
            </a:endParaRPr>
          </a:p>
          <a:p>
            <a:pPr algn="ctr" eaLnBrk="1" hangingPunct="1"/>
            <a:r>
              <a:rPr lang="en-GB" altLang="sr-Latn-RS" sz="2800" i="1" dirty="0">
                <a:cs typeface="Times New Roman" panose="02020603050405020304" pitchFamily="18" charset="0"/>
              </a:rPr>
              <a:t>To possess an item referred to in paragraphs (a)(1) or</a:t>
            </a:r>
            <a:r>
              <a:rPr lang="en-GB" altLang="sr-Latn-RS" sz="2800" b="1" i="1" dirty="0">
                <a:cs typeface="Times New Roman" panose="02020603050405020304" pitchFamily="18" charset="0"/>
              </a:rPr>
              <a:t> </a:t>
            </a:r>
            <a:r>
              <a:rPr lang="en-GB" altLang="sr-Latn-RS" sz="2800" i="1" dirty="0">
                <a:cs typeface="Times New Roman" panose="02020603050405020304" pitchFamily="18" charset="0"/>
              </a:rPr>
              <a:t>(2) above, with intent that it be used for the purpose of committing any of the offences established in Articles 2 – 5.</a:t>
            </a:r>
          </a:p>
        </p:txBody>
      </p:sp>
    </p:spTree>
    <p:extLst>
      <p:ext uri="{BB962C8B-B14F-4D97-AF65-F5344CB8AC3E}">
        <p14:creationId xmlns:p14="http://schemas.microsoft.com/office/powerpoint/2010/main" val="11829534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55</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mj-lt"/>
                <a:ea typeface="Verdana" panose="020B0604030504040204" pitchFamily="34" charset="0"/>
                <a:cs typeface="Verdana" charset="0"/>
              </a:rPr>
              <a:t>Misuse of devices</a:t>
            </a:r>
            <a:endParaRPr lang="en-GB"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9" name="Group 18">
            <a:extLst>
              <a:ext uri="{FF2B5EF4-FFF2-40B4-BE49-F238E27FC236}">
                <a16:creationId xmlns:a16="http://schemas.microsoft.com/office/drawing/2014/main" id="{15650F3D-1B98-488B-8151-313DB25F5AB1}"/>
              </a:ext>
            </a:extLst>
          </p:cNvPr>
          <p:cNvGrpSpPr/>
          <p:nvPr/>
        </p:nvGrpSpPr>
        <p:grpSpPr>
          <a:xfrm>
            <a:off x="559618" y="1070836"/>
            <a:ext cx="8316905" cy="5734058"/>
            <a:chOff x="827095" y="0"/>
            <a:chExt cx="8316905" cy="5734058"/>
          </a:xfrm>
        </p:grpSpPr>
        <p:pic>
          <p:nvPicPr>
            <p:cNvPr id="20" name="Picture 4" descr="P0000959">
              <a:extLst>
                <a:ext uri="{FF2B5EF4-FFF2-40B4-BE49-F238E27FC236}">
                  <a16:creationId xmlns:a16="http://schemas.microsoft.com/office/drawing/2014/main" id="{B2F68D72-02E6-48B0-AED4-EF985785AB6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7095" y="188919"/>
              <a:ext cx="2828925" cy="3333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9" descr="P0000963">
              <a:extLst>
                <a:ext uri="{FF2B5EF4-FFF2-40B4-BE49-F238E27FC236}">
                  <a16:creationId xmlns:a16="http://schemas.microsoft.com/office/drawing/2014/main" id="{46BFDEDC-9231-4162-ABB2-C5F9FAD2DBC3}"/>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05400" y="3070233"/>
              <a:ext cx="4038600"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11" descr="P0000964">
              <a:extLst>
                <a:ext uri="{FF2B5EF4-FFF2-40B4-BE49-F238E27FC236}">
                  <a16:creationId xmlns:a16="http://schemas.microsoft.com/office/drawing/2014/main" id="{1490C841-7007-459E-B0FA-1500FE3EE757}"/>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043488" y="0"/>
              <a:ext cx="4100512" cy="288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Line 12">
              <a:extLst>
                <a:ext uri="{FF2B5EF4-FFF2-40B4-BE49-F238E27FC236}">
                  <a16:creationId xmlns:a16="http://schemas.microsoft.com/office/drawing/2014/main" id="{A6786DAA-00C1-4F7E-80FD-E9FE27416C71}"/>
                </a:ext>
              </a:extLst>
            </p:cNvPr>
            <p:cNvSpPr>
              <a:spLocks noChangeShapeType="1"/>
            </p:cNvSpPr>
            <p:nvPr/>
          </p:nvSpPr>
          <p:spPr bwMode="auto">
            <a:xfrm>
              <a:off x="1547819" y="1557343"/>
              <a:ext cx="4679951" cy="3167063"/>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sp>
          <p:nvSpPr>
            <p:cNvPr id="24" name="Line 13">
              <a:extLst>
                <a:ext uri="{FF2B5EF4-FFF2-40B4-BE49-F238E27FC236}">
                  <a16:creationId xmlns:a16="http://schemas.microsoft.com/office/drawing/2014/main" id="{A7B83F3D-048B-486C-BF6F-21F8E812366D}"/>
                </a:ext>
              </a:extLst>
            </p:cNvPr>
            <p:cNvSpPr>
              <a:spLocks noChangeShapeType="1"/>
            </p:cNvSpPr>
            <p:nvPr/>
          </p:nvSpPr>
          <p:spPr bwMode="auto">
            <a:xfrm>
              <a:off x="2268543" y="836620"/>
              <a:ext cx="4513263" cy="122078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sp>
          <p:nvSpPr>
            <p:cNvPr id="25" name="Oval 14">
              <a:extLst>
                <a:ext uri="{FF2B5EF4-FFF2-40B4-BE49-F238E27FC236}">
                  <a16:creationId xmlns:a16="http://schemas.microsoft.com/office/drawing/2014/main" id="{A0C2E50F-CAA5-4433-AC7C-CE612C7FA651}"/>
                </a:ext>
              </a:extLst>
            </p:cNvPr>
            <p:cNvSpPr>
              <a:spLocks noChangeArrowheads="1"/>
            </p:cNvSpPr>
            <p:nvPr/>
          </p:nvSpPr>
          <p:spPr bwMode="auto">
            <a:xfrm>
              <a:off x="6477000" y="1676400"/>
              <a:ext cx="914400" cy="838200"/>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nl-BE" altLang="nl-BE" sz="2400">
                <a:latin typeface="Trebuchet MS" panose="020B0603020202020204" pitchFamily="34" charset="0"/>
              </a:endParaRPr>
            </a:p>
          </p:txBody>
        </p:sp>
      </p:grpSp>
    </p:spTree>
    <p:extLst>
      <p:ext uri="{BB962C8B-B14F-4D97-AF65-F5344CB8AC3E}">
        <p14:creationId xmlns:p14="http://schemas.microsoft.com/office/powerpoint/2010/main" val="172270914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56</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mj-lt"/>
                <a:ea typeface="Verdana" panose="020B0604030504040204" pitchFamily="34" charset="0"/>
                <a:cs typeface="Verdana" charset="0"/>
              </a:rPr>
              <a:t>Misuse of devices</a:t>
            </a:r>
            <a:endParaRPr lang="en-GB"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4" name="Group 13">
            <a:extLst>
              <a:ext uri="{FF2B5EF4-FFF2-40B4-BE49-F238E27FC236}">
                <a16:creationId xmlns:a16="http://schemas.microsoft.com/office/drawing/2014/main" id="{29234B7C-4772-4934-A7B8-CF377C394806}"/>
              </a:ext>
            </a:extLst>
          </p:cNvPr>
          <p:cNvGrpSpPr/>
          <p:nvPr/>
        </p:nvGrpSpPr>
        <p:grpSpPr>
          <a:xfrm>
            <a:off x="323528" y="1268760"/>
            <a:ext cx="12774614" cy="4939328"/>
            <a:chOff x="250825" y="61298"/>
            <a:chExt cx="12774614" cy="4939328"/>
          </a:xfrm>
        </p:grpSpPr>
        <p:graphicFrame>
          <p:nvGraphicFramePr>
            <p:cNvPr id="15" name="Object 2">
              <a:extLst>
                <a:ext uri="{FF2B5EF4-FFF2-40B4-BE49-F238E27FC236}">
                  <a16:creationId xmlns:a16="http://schemas.microsoft.com/office/drawing/2014/main" id="{72314CE8-39B4-4EC1-A47C-4B29628D3945}"/>
                </a:ext>
              </a:extLst>
            </p:cNvPr>
            <p:cNvGraphicFramePr>
              <a:graphicFrameLocks noChangeAspect="1"/>
            </p:cNvGraphicFramePr>
            <p:nvPr>
              <p:extLst>
                <p:ext uri="{D42A27DB-BD31-4B8C-83A1-F6EECF244321}">
                  <p14:modId xmlns:p14="http://schemas.microsoft.com/office/powerpoint/2010/main" val="414625410"/>
                </p:ext>
              </p:extLst>
            </p:nvPr>
          </p:nvGraphicFramePr>
          <p:xfrm>
            <a:off x="250825" y="107951"/>
            <a:ext cx="4343400" cy="2628900"/>
          </p:xfrm>
          <a:graphic>
            <a:graphicData uri="http://schemas.openxmlformats.org/presentationml/2006/ole">
              <mc:AlternateContent xmlns:mc="http://schemas.openxmlformats.org/markup-compatibility/2006">
                <mc:Choice xmlns:v="urn:schemas-microsoft-com:vml" Requires="v">
                  <p:oleObj spid="_x0000_s1220" r:id="rId5" imgW="2077239" imgH="1257858" progId="Word.Picture.8">
                    <p:embed/>
                  </p:oleObj>
                </mc:Choice>
                <mc:Fallback>
                  <p:oleObj r:id="rId5" imgW="2077239" imgH="1257858" progId="Word.Picture.8">
                    <p:embed/>
                    <p:pic>
                      <p:nvPicPr>
                        <p:cNvPr id="209921" name="Object 2">
                          <a:extLst>
                            <a:ext uri="{FF2B5EF4-FFF2-40B4-BE49-F238E27FC236}">
                              <a16:creationId xmlns:a16="http://schemas.microsoft.com/office/drawing/2014/main" id="{3319F8A9-425F-4610-B14C-3C9CCB4A1A8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0825" y="107951"/>
                          <a:ext cx="4343400"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 name="Rectangle 3">
              <a:extLst>
                <a:ext uri="{FF2B5EF4-FFF2-40B4-BE49-F238E27FC236}">
                  <a16:creationId xmlns:a16="http://schemas.microsoft.com/office/drawing/2014/main" id="{00498185-0DE7-4258-A868-56E3599792C5}"/>
                </a:ext>
              </a:extLst>
            </p:cNvPr>
            <p:cNvSpPr>
              <a:spLocks noChangeArrowheads="1"/>
            </p:cNvSpPr>
            <p:nvPr/>
          </p:nvSpPr>
          <p:spPr bwMode="auto">
            <a:xfrm>
              <a:off x="3748088" y="2857507"/>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nl-BE" altLang="nl-BE" sz="2400">
                <a:latin typeface="Trebuchet MS" panose="020B0603020202020204" pitchFamily="34" charset="0"/>
              </a:endParaRPr>
            </a:p>
          </p:txBody>
        </p:sp>
        <p:pic>
          <p:nvPicPr>
            <p:cNvPr id="17" name="Picture 4" descr="P0000951">
              <a:extLst>
                <a:ext uri="{FF2B5EF4-FFF2-40B4-BE49-F238E27FC236}">
                  <a16:creationId xmlns:a16="http://schemas.microsoft.com/office/drawing/2014/main" id="{8480B34E-D04F-4BD1-B3F9-340A84F70DE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29182" y="1485900"/>
              <a:ext cx="16478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5">
              <a:extLst>
                <a:ext uri="{FF2B5EF4-FFF2-40B4-BE49-F238E27FC236}">
                  <a16:creationId xmlns:a16="http://schemas.microsoft.com/office/drawing/2014/main" id="{E0533C89-1DB6-42A5-A971-9218C06D19D6}"/>
                </a:ext>
              </a:extLst>
            </p:cNvPr>
            <p:cNvSpPr>
              <a:spLocks noChangeArrowheads="1"/>
            </p:cNvSpPr>
            <p:nvPr/>
          </p:nvSpPr>
          <p:spPr bwMode="auto">
            <a:xfrm>
              <a:off x="3752851" y="2847982"/>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nl-BE" altLang="nl-BE" sz="2400">
                <a:latin typeface="Trebuchet MS" panose="020B0603020202020204" pitchFamily="34" charset="0"/>
              </a:endParaRPr>
            </a:p>
          </p:txBody>
        </p:sp>
        <p:pic>
          <p:nvPicPr>
            <p:cNvPr id="26" name="Picture 6" descr="P0000957">
              <a:extLst>
                <a:ext uri="{FF2B5EF4-FFF2-40B4-BE49-F238E27FC236}">
                  <a16:creationId xmlns:a16="http://schemas.microsoft.com/office/drawing/2014/main" id="{B6AF8B6D-1542-44A8-9F51-F0B8D4CE947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38701" y="107954"/>
              <a:ext cx="1638300" cy="1162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Rectangle 7">
              <a:extLst>
                <a:ext uri="{FF2B5EF4-FFF2-40B4-BE49-F238E27FC236}">
                  <a16:creationId xmlns:a16="http://schemas.microsoft.com/office/drawing/2014/main" id="{68B15E5B-4783-4E38-BF36-094E34C0BF85}"/>
                </a:ext>
              </a:extLst>
            </p:cNvPr>
            <p:cNvSpPr>
              <a:spLocks noChangeArrowheads="1"/>
            </p:cNvSpPr>
            <p:nvPr/>
          </p:nvSpPr>
          <p:spPr bwMode="auto">
            <a:xfrm>
              <a:off x="685800" y="2209807"/>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nl-BE" altLang="nl-BE" sz="2400">
                <a:latin typeface="Trebuchet MS" panose="020B0603020202020204" pitchFamily="34" charset="0"/>
              </a:endParaRPr>
            </a:p>
          </p:txBody>
        </p:sp>
        <p:sp>
          <p:nvSpPr>
            <p:cNvPr id="28" name="Rectangle 8">
              <a:extLst>
                <a:ext uri="{FF2B5EF4-FFF2-40B4-BE49-F238E27FC236}">
                  <a16:creationId xmlns:a16="http://schemas.microsoft.com/office/drawing/2014/main" id="{9EF31ACB-689D-404B-BE2D-C55DFC7A901C}"/>
                </a:ext>
              </a:extLst>
            </p:cNvPr>
            <p:cNvSpPr>
              <a:spLocks noChangeArrowheads="1"/>
            </p:cNvSpPr>
            <p:nvPr/>
          </p:nvSpPr>
          <p:spPr bwMode="auto">
            <a:xfrm>
              <a:off x="3319463" y="2771782"/>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nl-BE" altLang="nl-BE" sz="2400">
                <a:latin typeface="Trebuchet MS" panose="020B0603020202020204" pitchFamily="34" charset="0"/>
              </a:endParaRPr>
            </a:p>
          </p:txBody>
        </p:sp>
        <p:pic>
          <p:nvPicPr>
            <p:cNvPr id="29" name="Picture 9" descr="P0000966">
              <a:extLst>
                <a:ext uri="{FF2B5EF4-FFF2-40B4-BE49-F238E27FC236}">
                  <a16:creationId xmlns:a16="http://schemas.microsoft.com/office/drawing/2014/main" id="{A7F42DA5-FAC1-48A8-8996-2757FDB2C11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0826" y="2847975"/>
              <a:ext cx="2857500" cy="150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Rectangle 10">
              <a:extLst>
                <a:ext uri="{FF2B5EF4-FFF2-40B4-BE49-F238E27FC236}">
                  <a16:creationId xmlns:a16="http://schemas.microsoft.com/office/drawing/2014/main" id="{2DDF2484-A5B6-40D0-8642-1D82D762B73A}"/>
                </a:ext>
              </a:extLst>
            </p:cNvPr>
            <p:cNvSpPr>
              <a:spLocks noChangeArrowheads="1"/>
            </p:cNvSpPr>
            <p:nvPr/>
          </p:nvSpPr>
          <p:spPr bwMode="auto">
            <a:xfrm>
              <a:off x="3338513" y="2905133"/>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nl-BE" altLang="nl-BE" sz="2400">
                <a:latin typeface="Trebuchet MS" panose="020B0603020202020204" pitchFamily="34" charset="0"/>
              </a:endParaRPr>
            </a:p>
          </p:txBody>
        </p:sp>
        <p:pic>
          <p:nvPicPr>
            <p:cNvPr id="31" name="Picture 11" descr="P0000956">
              <a:extLst>
                <a:ext uri="{FF2B5EF4-FFF2-40B4-BE49-F238E27FC236}">
                  <a16:creationId xmlns:a16="http://schemas.microsoft.com/office/drawing/2014/main" id="{DC05720C-E993-4902-AFEB-20F2B8CC39C1}"/>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30643" y="2905126"/>
              <a:ext cx="4933951"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Rectangle 12">
              <a:extLst>
                <a:ext uri="{FF2B5EF4-FFF2-40B4-BE49-F238E27FC236}">
                  <a16:creationId xmlns:a16="http://schemas.microsoft.com/office/drawing/2014/main" id="{9753EDD0-9D30-4FBB-B8AB-09F10A678F92}"/>
                </a:ext>
              </a:extLst>
            </p:cNvPr>
            <p:cNvSpPr>
              <a:spLocks noChangeArrowheads="1"/>
            </p:cNvSpPr>
            <p:nvPr/>
          </p:nvSpPr>
          <p:spPr bwMode="auto">
            <a:xfrm>
              <a:off x="3881439" y="2628907"/>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nl-BE" altLang="nl-BE" sz="2400">
                <a:latin typeface="Trebuchet MS" panose="020B0603020202020204" pitchFamily="34" charset="0"/>
              </a:endParaRPr>
            </a:p>
          </p:txBody>
        </p:sp>
        <p:pic>
          <p:nvPicPr>
            <p:cNvPr id="33" name="Picture 13" descr="P0000945">
              <a:extLst>
                <a:ext uri="{FF2B5EF4-FFF2-40B4-BE49-F238E27FC236}">
                  <a16:creationId xmlns:a16="http://schemas.microsoft.com/office/drawing/2014/main" id="{2E2A16B2-D130-4094-9D80-4EA421F9F138}"/>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659570" y="107951"/>
              <a:ext cx="2105025"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Oval 14">
              <a:extLst>
                <a:ext uri="{FF2B5EF4-FFF2-40B4-BE49-F238E27FC236}">
                  <a16:creationId xmlns:a16="http://schemas.microsoft.com/office/drawing/2014/main" id="{495F9791-D9B4-41E4-B5DE-2DBE0B7F1E09}"/>
                </a:ext>
              </a:extLst>
            </p:cNvPr>
            <p:cNvSpPr>
              <a:spLocks noChangeArrowheads="1"/>
            </p:cNvSpPr>
            <p:nvPr/>
          </p:nvSpPr>
          <p:spPr bwMode="auto">
            <a:xfrm>
              <a:off x="5076825" y="4043363"/>
              <a:ext cx="457200" cy="609600"/>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nl-BE" altLang="nl-BE" sz="2400">
                <a:solidFill>
                  <a:srgbClr val="FF0000"/>
                </a:solidFill>
                <a:latin typeface="Trebuchet MS" panose="020B0603020202020204" pitchFamily="34" charset="0"/>
              </a:endParaRPr>
            </a:p>
          </p:txBody>
        </p:sp>
        <p:graphicFrame>
          <p:nvGraphicFramePr>
            <p:cNvPr id="35" name="Object 2">
              <a:extLst>
                <a:ext uri="{FF2B5EF4-FFF2-40B4-BE49-F238E27FC236}">
                  <a16:creationId xmlns:a16="http://schemas.microsoft.com/office/drawing/2014/main" id="{B5B3ED8E-B337-4E44-B421-8B62150340CD}"/>
                </a:ext>
              </a:extLst>
            </p:cNvPr>
            <p:cNvGraphicFramePr>
              <a:graphicFrameLocks noChangeAspect="1"/>
            </p:cNvGraphicFramePr>
            <p:nvPr>
              <p:extLst>
                <p:ext uri="{D42A27DB-BD31-4B8C-83A1-F6EECF244321}">
                  <p14:modId xmlns:p14="http://schemas.microsoft.com/office/powerpoint/2010/main" val="1521833096"/>
                </p:ext>
              </p:extLst>
            </p:nvPr>
          </p:nvGraphicFramePr>
          <p:xfrm>
            <a:off x="250825" y="61298"/>
            <a:ext cx="4343400" cy="2628900"/>
          </p:xfrm>
          <a:graphic>
            <a:graphicData uri="http://schemas.openxmlformats.org/presentationml/2006/ole">
              <mc:AlternateContent xmlns:mc="http://schemas.openxmlformats.org/markup-compatibility/2006">
                <mc:Choice xmlns:v="urn:schemas-microsoft-com:vml" Requires="v">
                  <p:oleObj spid="_x0000_s1221" r:id="rId5" imgW="2077239" imgH="1257858" progId="Word.Picture.8">
                    <p:embed/>
                  </p:oleObj>
                </mc:Choice>
                <mc:Fallback>
                  <p:oleObj r:id="rId5" imgW="2077239" imgH="1257858" progId="Word.Picture.8">
                    <p:embed/>
                    <p:pic>
                      <p:nvPicPr>
                        <p:cNvPr id="17" name="Object 2">
                          <a:extLst>
                            <a:ext uri="{FF2B5EF4-FFF2-40B4-BE49-F238E27FC236}">
                              <a16:creationId xmlns:a16="http://schemas.microsoft.com/office/drawing/2014/main" id="{DF09E8F0-DA00-4D7A-9351-53E0A1C18F8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0825" y="61298"/>
                          <a:ext cx="4343400"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36" name="Picture 6" descr="P0000957">
              <a:extLst>
                <a:ext uri="{FF2B5EF4-FFF2-40B4-BE49-F238E27FC236}">
                  <a16:creationId xmlns:a16="http://schemas.microsoft.com/office/drawing/2014/main" id="{3C1315CA-39D6-42CD-A53F-A88FB6A5E37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38701" y="61301"/>
              <a:ext cx="1638300" cy="1162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66538373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57</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mj-lt"/>
                <a:ea typeface="Verdana" panose="020B0604030504040204" pitchFamily="34" charset="0"/>
                <a:cs typeface="Verdana" charset="0"/>
              </a:rPr>
              <a:t>Misuse of devices</a:t>
            </a:r>
            <a:endParaRPr lang="en-GB"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Afbeelding 2" descr="Picture 029.jpg">
            <a:extLst>
              <a:ext uri="{FF2B5EF4-FFF2-40B4-BE49-F238E27FC236}">
                <a16:creationId xmlns:a16="http://schemas.microsoft.com/office/drawing/2014/main" id="{3AEA52F6-E489-44A0-A171-F24D8B26043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16156" y="1041957"/>
            <a:ext cx="3889375" cy="584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Afbeelding 1" descr="Picture 015.jpg">
            <a:extLst>
              <a:ext uri="{FF2B5EF4-FFF2-40B4-BE49-F238E27FC236}">
                <a16:creationId xmlns:a16="http://schemas.microsoft.com/office/drawing/2014/main" id="{F57C528F-CB25-488F-8B6C-B493E5969C6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552" y="1052513"/>
            <a:ext cx="3924300" cy="5899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786201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58</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mj-lt"/>
                <a:ea typeface="Verdana" panose="020B0604030504040204" pitchFamily="34" charset="0"/>
                <a:cs typeface="Verdana" charset="0"/>
              </a:rPr>
              <a:t>Misuse of devices</a:t>
            </a:r>
            <a:endParaRPr lang="en-GB"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Afbeelding 2" descr="Picture 007.jpg">
            <a:extLst>
              <a:ext uri="{FF2B5EF4-FFF2-40B4-BE49-F238E27FC236}">
                <a16:creationId xmlns:a16="http://schemas.microsoft.com/office/drawing/2014/main" id="{33C80F4D-8B0D-4469-99F2-383FF75A1AF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72025" y="1045277"/>
            <a:ext cx="4330700" cy="288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Afbeelding 3" descr="Picture 013.jpg">
            <a:extLst>
              <a:ext uri="{FF2B5EF4-FFF2-40B4-BE49-F238E27FC236}">
                <a16:creationId xmlns:a16="http://schemas.microsoft.com/office/drawing/2014/main" id="{A8D4BE42-62BE-49F4-A2D6-0B0DEED1F9D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78374" y="3934534"/>
            <a:ext cx="4357688" cy="289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Afbeelding 1" descr="Picture 028.jpg">
            <a:extLst>
              <a:ext uri="{FF2B5EF4-FFF2-40B4-BE49-F238E27FC236}">
                <a16:creationId xmlns:a16="http://schemas.microsoft.com/office/drawing/2014/main" id="{C500E79E-B57C-4C71-9AF0-AE00468B5D4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525" y="981167"/>
            <a:ext cx="3924300" cy="5899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997234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63B90A4-FEBB-48DD-9393-1E246AD3D4CF}"/>
              </a:ext>
            </a:extLst>
          </p:cNvPr>
          <p:cNvPicPr>
            <a:picLocks noChangeAspect="1"/>
          </p:cNvPicPr>
          <p:nvPr/>
        </p:nvPicPr>
        <p:blipFill>
          <a:blip r:embed="rId3"/>
          <a:stretch>
            <a:fillRect/>
          </a:stretch>
        </p:blipFill>
        <p:spPr>
          <a:xfrm>
            <a:off x="0" y="1412776"/>
            <a:ext cx="9144000" cy="4549283"/>
          </a:xfrm>
          <a:prstGeom prst="rect">
            <a:avLst/>
          </a:prstGeom>
        </p:spPr>
      </p:pic>
      <p:sp>
        <p:nvSpPr>
          <p:cNvPr id="4" name="Rectangle 11">
            <a:extLst>
              <a:ext uri="{FF2B5EF4-FFF2-40B4-BE49-F238E27FC236}">
                <a16:creationId xmlns:a16="http://schemas.microsoft.com/office/drawing/2014/main" id="{ED10C511-72B1-4EEE-AC6A-E9D4167B65D2}"/>
              </a:ext>
            </a:extLst>
          </p:cNvPr>
          <p:cNvSpPr>
            <a:spLocks noChangeArrowheads="1"/>
          </p:cNvSpPr>
          <p:nvPr/>
        </p:nvSpPr>
        <p:spPr bwMode="auto">
          <a:xfrm>
            <a:off x="7938" y="6597254"/>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59</a:t>
            </a:fld>
            <a:r>
              <a:rPr lang="en-US" sz="1200" b="1" dirty="0">
                <a:solidFill>
                  <a:srgbClr val="FFFFFF"/>
                </a:solidFill>
                <a:latin typeface="+mj-lt"/>
                <a:ea typeface="Verdana" panose="020B0604030504040204" pitchFamily="34" charset="0"/>
                <a:cs typeface="Verdana" charset="0"/>
              </a:rPr>
              <a:t> -</a:t>
            </a:r>
          </a:p>
        </p:txBody>
      </p:sp>
      <p:sp>
        <p:nvSpPr>
          <p:cNvPr id="6" name="Rectangle 5">
            <a:extLst>
              <a:ext uri="{FF2B5EF4-FFF2-40B4-BE49-F238E27FC236}">
                <a16:creationId xmlns:a16="http://schemas.microsoft.com/office/drawing/2014/main" id="{E48193AD-9BD8-4EFD-A453-EF0E119F776F}"/>
              </a:ext>
            </a:extLst>
          </p:cNvPr>
          <p:cNvSpPr/>
          <p:nvPr/>
        </p:nvSpPr>
        <p:spPr>
          <a:xfrm>
            <a:off x="0" y="6587729"/>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8" name="Rectangle 7">
            <a:extLst>
              <a:ext uri="{FF2B5EF4-FFF2-40B4-BE49-F238E27FC236}">
                <a16:creationId xmlns:a16="http://schemas.microsoft.com/office/drawing/2014/main" id="{968085CD-DF6F-46B4-9A8A-A3F1BEC517B7}"/>
              </a:ext>
            </a:extLst>
          </p:cNvPr>
          <p:cNvSpPr/>
          <p:nvPr/>
        </p:nvSpPr>
        <p:spPr>
          <a:xfrm>
            <a:off x="7937" y="-27384"/>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a16="http://schemas.microsoft.com/office/drawing/2014/main" id="{F1F67ECD-62C8-4844-9E4A-1C98DF1264CE}"/>
              </a:ext>
            </a:extLst>
          </p:cNvPr>
          <p:cNvSpPr txBox="1">
            <a:spLocks noChangeArrowheads="1"/>
          </p:cNvSpPr>
          <p:nvPr/>
        </p:nvSpPr>
        <p:spPr bwMode="auto">
          <a:xfrm>
            <a:off x="1403350" y="190104"/>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mj-lt"/>
                <a:ea typeface="Verdana" panose="020B0604030504040204" pitchFamily="34" charset="0"/>
                <a:cs typeface="Verdana" charset="0"/>
              </a:rPr>
              <a:t>Misuse of devices</a:t>
            </a:r>
            <a:endParaRPr lang="en-GB" sz="2000" b="1" dirty="0">
              <a:solidFill>
                <a:schemeClr val="bg1"/>
              </a:solidFill>
              <a:latin typeface="+mj-lt"/>
              <a:ea typeface="Verdana" panose="020B0604030504040204" pitchFamily="34" charset="0"/>
              <a:cs typeface="Verdana" charset="0"/>
            </a:endParaRPr>
          </a:p>
        </p:txBody>
      </p:sp>
      <p:pic>
        <p:nvPicPr>
          <p:cNvPr id="12" name="Picture 4">
            <a:extLst>
              <a:ext uri="{FF2B5EF4-FFF2-40B4-BE49-F238E27FC236}">
                <a16:creationId xmlns:a16="http://schemas.microsoft.com/office/drawing/2014/main" id="{9DD4DD01-1F14-4121-8F17-2BB41D9ABA87}"/>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27384"/>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403403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Computer System</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a:extLst>
              <a:ext uri="{FF2B5EF4-FFF2-40B4-BE49-F238E27FC236}">
                <a16:creationId xmlns:a16="http://schemas.microsoft.com/office/drawing/2014/main" id="{34F24D1B-9D55-4FA7-A726-9D120B9F6797}"/>
              </a:ext>
            </a:extLst>
          </p:cNvPr>
          <p:cNvSpPr/>
          <p:nvPr/>
        </p:nvSpPr>
        <p:spPr>
          <a:xfrm>
            <a:off x="4412201" y="1720146"/>
            <a:ext cx="4518735" cy="4154984"/>
          </a:xfrm>
          <a:prstGeom prst="rect">
            <a:avLst/>
          </a:prstGeom>
        </p:spPr>
        <p:txBody>
          <a:bodyPr wrap="square">
            <a:spAutoFit/>
          </a:bodyPr>
          <a:lstStyle/>
          <a:p>
            <a:pPr marL="342900" indent="-342900" algn="just">
              <a:buFont typeface="Wingdings" pitchFamily="2" charset="2"/>
              <a:buChar char="Ø"/>
            </a:pPr>
            <a:r>
              <a:rPr lang="en-US" sz="2200" dirty="0">
                <a:latin typeface="Verdana" panose="020B0604030504040204" pitchFamily="34" charset="0"/>
                <a:ea typeface="Verdana" panose="020B0604030504040204" pitchFamily="34" charset="0"/>
              </a:rPr>
              <a:t>Device consisting of hardware and software which automatically processes computer data</a:t>
            </a:r>
          </a:p>
          <a:p>
            <a:pPr marL="342900" indent="-342900" algn="just">
              <a:buFont typeface="Wingdings" pitchFamily="2" charset="2"/>
              <a:buChar char="Ø"/>
            </a:pPr>
            <a:endParaRPr lang="en-US" sz="2200" dirty="0">
              <a:latin typeface="Verdana" panose="020B0604030504040204" pitchFamily="34" charset="0"/>
              <a:ea typeface="Verdana" panose="020B0604030504040204" pitchFamily="34" charset="0"/>
            </a:endParaRPr>
          </a:p>
          <a:p>
            <a:pPr marL="342900" indent="-342900" algn="just">
              <a:buFont typeface="Wingdings" pitchFamily="2" charset="2"/>
              <a:buChar char="Ø"/>
            </a:pPr>
            <a:r>
              <a:rPr lang="en-US" sz="2200" dirty="0">
                <a:latin typeface="Verdana" panose="020B0604030504040204" pitchFamily="34" charset="0"/>
                <a:ea typeface="Verdana" panose="020B0604030504040204" pitchFamily="34" charset="0"/>
              </a:rPr>
              <a:t>Device can be standalone or connected in a network </a:t>
            </a:r>
          </a:p>
          <a:p>
            <a:pPr marL="342900" indent="-342900" algn="just">
              <a:buFont typeface="Wingdings" pitchFamily="2" charset="2"/>
              <a:buChar char="Ø"/>
            </a:pPr>
            <a:endParaRPr lang="en-US" sz="2200" dirty="0">
              <a:latin typeface="Verdana" panose="020B0604030504040204" pitchFamily="34" charset="0"/>
              <a:ea typeface="Verdana" panose="020B0604030504040204" pitchFamily="34" charset="0"/>
            </a:endParaRPr>
          </a:p>
          <a:p>
            <a:pPr marL="342900" indent="-342900" algn="just">
              <a:buFont typeface="Wingdings" pitchFamily="2" charset="2"/>
              <a:buChar char="Ø"/>
            </a:pPr>
            <a:r>
              <a:rPr lang="en-US" sz="2200" dirty="0">
                <a:latin typeface="Verdana" panose="020B0604030504040204" pitchFamily="34" charset="0"/>
                <a:ea typeface="Verdana" panose="020B0604030504040204" pitchFamily="34" charset="0"/>
              </a:rPr>
              <a:t>Includes:</a:t>
            </a:r>
          </a:p>
          <a:p>
            <a:pPr marL="800100" lvl="1" indent="-342900" algn="just">
              <a:buFont typeface="Wingdings" pitchFamily="2" charset="2"/>
              <a:buChar char="Ø"/>
            </a:pPr>
            <a:r>
              <a:rPr lang="en-US" sz="2200" dirty="0">
                <a:latin typeface="Verdana" panose="020B0604030504040204" pitchFamily="34" charset="0"/>
                <a:ea typeface="Verdana" panose="020B0604030504040204" pitchFamily="34" charset="0"/>
              </a:rPr>
              <a:t>Input devices</a:t>
            </a:r>
          </a:p>
          <a:p>
            <a:pPr marL="800100" lvl="1" indent="-342900" algn="just">
              <a:buFont typeface="Wingdings" pitchFamily="2" charset="2"/>
              <a:buChar char="Ø"/>
            </a:pPr>
            <a:r>
              <a:rPr lang="en-US" sz="2200" dirty="0">
                <a:latin typeface="Verdana" panose="020B0604030504040204" pitchFamily="34" charset="0"/>
                <a:ea typeface="Verdana" panose="020B0604030504040204" pitchFamily="34" charset="0"/>
              </a:rPr>
              <a:t>Output devices </a:t>
            </a:r>
          </a:p>
          <a:p>
            <a:pPr marL="800100" lvl="1" indent="-342900" algn="just">
              <a:buFont typeface="Wingdings" pitchFamily="2" charset="2"/>
              <a:buChar char="Ø"/>
            </a:pPr>
            <a:r>
              <a:rPr lang="en-US" sz="2200" dirty="0">
                <a:latin typeface="Verdana" panose="020B0604030504040204" pitchFamily="34" charset="0"/>
                <a:ea typeface="Verdana" panose="020B0604030504040204" pitchFamily="34" charset="0"/>
              </a:rPr>
              <a:t>Storage facilities </a:t>
            </a:r>
          </a:p>
        </p:txBody>
      </p:sp>
      <p:sp>
        <p:nvSpPr>
          <p:cNvPr id="6" name="Rectangle 5">
            <a:extLst>
              <a:ext uri="{FF2B5EF4-FFF2-40B4-BE49-F238E27FC236}">
                <a16:creationId xmlns:a16="http://schemas.microsoft.com/office/drawing/2014/main" id="{FDBCF031-306C-4475-A8B4-DF3F8352ECB8}"/>
              </a:ext>
            </a:extLst>
          </p:cNvPr>
          <p:cNvSpPr/>
          <p:nvPr/>
        </p:nvSpPr>
        <p:spPr>
          <a:xfrm>
            <a:off x="213064" y="1780284"/>
            <a:ext cx="3986074" cy="2800767"/>
          </a:xfrm>
          <a:prstGeom prst="rect">
            <a:avLst/>
          </a:prstGeom>
        </p:spPr>
        <p:txBody>
          <a:bodyPr wrap="square">
            <a:spAutoFit/>
          </a:bodyPr>
          <a:lstStyle/>
          <a:p>
            <a:pPr marL="342900" indent="-342900" algn="just">
              <a:buFont typeface="Wingdings" pitchFamily="2" charset="2"/>
              <a:buChar char="Ø"/>
            </a:pPr>
            <a:r>
              <a:rPr lang="en-US" sz="2200" dirty="0">
                <a:latin typeface="Verdana" panose="020B0604030504040204" pitchFamily="34" charset="0"/>
                <a:ea typeface="Verdana" panose="020B0604030504040204" pitchFamily="34" charset="0"/>
              </a:rPr>
              <a:t>"</a:t>
            </a:r>
            <a:r>
              <a:rPr lang="en-US" sz="2200" b="1" dirty="0">
                <a:latin typeface="Verdana" panose="020B0604030504040204" pitchFamily="34" charset="0"/>
                <a:ea typeface="Verdana" panose="020B0604030504040204" pitchFamily="34" charset="0"/>
              </a:rPr>
              <a:t>computer system</a:t>
            </a:r>
            <a:r>
              <a:rPr lang="en-US" sz="2200" dirty="0">
                <a:latin typeface="Verdana" panose="020B0604030504040204" pitchFamily="34" charset="0"/>
                <a:ea typeface="Verdana" panose="020B0604030504040204" pitchFamily="34" charset="0"/>
              </a:rPr>
              <a:t>" means any device or a group of interconnected or related devices, one or more of which, pursuant to a program, performs automatic processing of data;</a:t>
            </a:r>
          </a:p>
        </p:txBody>
      </p:sp>
    </p:spTree>
    <p:extLst>
      <p:ext uri="{BB962C8B-B14F-4D97-AF65-F5344CB8AC3E}">
        <p14:creationId xmlns:p14="http://schemas.microsoft.com/office/powerpoint/2010/main" val="61027523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1">
            <a:extLst>
              <a:ext uri="{FF2B5EF4-FFF2-40B4-BE49-F238E27FC236}">
                <a16:creationId xmlns:a16="http://schemas.microsoft.com/office/drawing/2014/main" id="{69D01D06-6C57-410E-82D1-86326933EF8C}"/>
              </a:ext>
            </a:extLst>
          </p:cNvPr>
          <p:cNvSpPr>
            <a:spLocks noChangeArrowheads="1"/>
          </p:cNvSpPr>
          <p:nvPr/>
        </p:nvSpPr>
        <p:spPr bwMode="auto">
          <a:xfrm>
            <a:off x="7938" y="6597254"/>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60</a:t>
            </a:fld>
            <a:r>
              <a:rPr lang="en-US" sz="1200" b="1" dirty="0">
                <a:solidFill>
                  <a:srgbClr val="FFFFFF"/>
                </a:solidFill>
                <a:latin typeface="+mj-lt"/>
                <a:ea typeface="Verdana" panose="020B0604030504040204" pitchFamily="34" charset="0"/>
                <a:cs typeface="Verdana" charset="0"/>
              </a:rPr>
              <a:t> -</a:t>
            </a:r>
          </a:p>
        </p:txBody>
      </p:sp>
      <p:sp>
        <p:nvSpPr>
          <p:cNvPr id="6" name="Rectangle 5">
            <a:extLst>
              <a:ext uri="{FF2B5EF4-FFF2-40B4-BE49-F238E27FC236}">
                <a16:creationId xmlns:a16="http://schemas.microsoft.com/office/drawing/2014/main" id="{6AA48A2D-7D97-4EE4-A34E-63AEA1ABD07F}"/>
              </a:ext>
            </a:extLst>
          </p:cNvPr>
          <p:cNvSpPr/>
          <p:nvPr/>
        </p:nvSpPr>
        <p:spPr>
          <a:xfrm>
            <a:off x="0" y="6587729"/>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8" name="Rectangle 7">
            <a:extLst>
              <a:ext uri="{FF2B5EF4-FFF2-40B4-BE49-F238E27FC236}">
                <a16:creationId xmlns:a16="http://schemas.microsoft.com/office/drawing/2014/main" id="{FFCC4B9C-1F45-4E08-ACD2-36EAC4D83393}"/>
              </a:ext>
            </a:extLst>
          </p:cNvPr>
          <p:cNvSpPr/>
          <p:nvPr/>
        </p:nvSpPr>
        <p:spPr>
          <a:xfrm>
            <a:off x="7937" y="-27384"/>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pic>
        <p:nvPicPr>
          <p:cNvPr id="12" name="Picture 4">
            <a:extLst>
              <a:ext uri="{FF2B5EF4-FFF2-40B4-BE49-F238E27FC236}">
                <a16:creationId xmlns:a16="http://schemas.microsoft.com/office/drawing/2014/main" id="{85E57D92-7F2C-4E70-90D8-FB9D4E5E3E7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7384"/>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1">
            <a:extLst>
              <a:ext uri="{FF2B5EF4-FFF2-40B4-BE49-F238E27FC236}">
                <a16:creationId xmlns:a16="http://schemas.microsoft.com/office/drawing/2014/main" id="{8DF05D8A-601B-42B6-84EF-1EE111CA1C51}"/>
              </a:ext>
            </a:extLst>
          </p:cNvPr>
          <p:cNvPicPr>
            <a:picLocks noChangeAspect="1"/>
          </p:cNvPicPr>
          <p:nvPr/>
        </p:nvPicPr>
        <p:blipFill>
          <a:blip r:embed="rId4"/>
          <a:stretch>
            <a:fillRect/>
          </a:stretch>
        </p:blipFill>
        <p:spPr>
          <a:xfrm>
            <a:off x="827584" y="-27384"/>
            <a:ext cx="7632848" cy="6892112"/>
          </a:xfrm>
          <a:prstGeom prst="rect">
            <a:avLst/>
          </a:prstGeom>
        </p:spPr>
      </p:pic>
    </p:spTree>
    <p:extLst>
      <p:ext uri="{BB962C8B-B14F-4D97-AF65-F5344CB8AC3E}">
        <p14:creationId xmlns:p14="http://schemas.microsoft.com/office/powerpoint/2010/main" val="33216298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5577" y="1163678"/>
            <a:ext cx="4082843" cy="5478423"/>
          </a:xfrm>
          <a:prstGeom prst="rect">
            <a:avLst/>
          </a:prstGeom>
        </p:spPr>
        <p:txBody>
          <a:bodyPr wrap="square">
            <a:spAutoFit/>
          </a:bodyPr>
          <a:lstStyle/>
          <a:p>
            <a:pPr marL="342900" indent="-342900" algn="just">
              <a:buFont typeface="Wingdings" pitchFamily="2" charset="2"/>
              <a:buChar char="Ø"/>
            </a:pPr>
            <a:r>
              <a:rPr lang="en-US" sz="1400" dirty="0">
                <a:latin typeface="+mj-lt"/>
              </a:rPr>
              <a:t>1 Each Party shall adopt such legislative and other measures as may be necessary to establish as criminal offences under its domestic law, when committed intentionally and without right: </a:t>
            </a:r>
          </a:p>
          <a:p>
            <a:pPr lvl="1" algn="just"/>
            <a:r>
              <a:rPr lang="en-US" sz="1400" dirty="0">
                <a:latin typeface="+mj-lt"/>
              </a:rPr>
              <a:t>a the </a:t>
            </a:r>
            <a:r>
              <a:rPr lang="en-US" sz="1400" b="1" dirty="0">
                <a:solidFill>
                  <a:srgbClr val="FF0000"/>
                </a:solidFill>
                <a:latin typeface="+mj-lt"/>
              </a:rPr>
              <a:t>production</a:t>
            </a:r>
            <a:r>
              <a:rPr lang="en-US" sz="1400" dirty="0">
                <a:latin typeface="+mj-lt"/>
              </a:rPr>
              <a:t>, </a:t>
            </a:r>
            <a:r>
              <a:rPr lang="en-US" sz="1400" b="1" dirty="0">
                <a:solidFill>
                  <a:srgbClr val="FF0000"/>
                </a:solidFill>
                <a:latin typeface="+mj-lt"/>
              </a:rPr>
              <a:t>sale</a:t>
            </a:r>
            <a:r>
              <a:rPr lang="en-US" sz="1400" dirty="0">
                <a:latin typeface="+mj-lt"/>
              </a:rPr>
              <a:t>, </a:t>
            </a:r>
            <a:r>
              <a:rPr lang="en-US" sz="1400" b="1" dirty="0">
                <a:solidFill>
                  <a:srgbClr val="FF0000"/>
                </a:solidFill>
                <a:latin typeface="+mj-lt"/>
              </a:rPr>
              <a:t>procurement</a:t>
            </a:r>
            <a:r>
              <a:rPr lang="en-US" sz="1400" dirty="0">
                <a:latin typeface="+mj-lt"/>
              </a:rPr>
              <a:t> </a:t>
            </a:r>
            <a:r>
              <a:rPr lang="en-US" sz="1400" b="1" dirty="0">
                <a:solidFill>
                  <a:srgbClr val="FF0000"/>
                </a:solidFill>
                <a:latin typeface="+mj-lt"/>
              </a:rPr>
              <a:t>for</a:t>
            </a:r>
            <a:r>
              <a:rPr lang="en-US" sz="1400" dirty="0">
                <a:latin typeface="+mj-lt"/>
              </a:rPr>
              <a:t> </a:t>
            </a:r>
            <a:r>
              <a:rPr lang="en-US" sz="1400" b="1" dirty="0">
                <a:solidFill>
                  <a:srgbClr val="FF0000"/>
                </a:solidFill>
                <a:latin typeface="+mj-lt"/>
              </a:rPr>
              <a:t>use</a:t>
            </a:r>
            <a:r>
              <a:rPr lang="en-US" sz="1400" dirty="0">
                <a:latin typeface="+mj-lt"/>
              </a:rPr>
              <a:t>, </a:t>
            </a:r>
            <a:r>
              <a:rPr lang="en-US" sz="1400" b="1" dirty="0">
                <a:solidFill>
                  <a:srgbClr val="FF0000"/>
                </a:solidFill>
                <a:latin typeface="+mj-lt"/>
              </a:rPr>
              <a:t>import</a:t>
            </a:r>
            <a:r>
              <a:rPr lang="en-US" sz="1400" dirty="0">
                <a:latin typeface="+mj-lt"/>
              </a:rPr>
              <a:t>, </a:t>
            </a:r>
            <a:r>
              <a:rPr lang="en-US" sz="1400" b="1" dirty="0">
                <a:solidFill>
                  <a:srgbClr val="FF0000"/>
                </a:solidFill>
                <a:latin typeface="+mj-lt"/>
              </a:rPr>
              <a:t>distribution</a:t>
            </a:r>
            <a:r>
              <a:rPr lang="en-US" sz="1400" dirty="0">
                <a:latin typeface="+mj-lt"/>
              </a:rPr>
              <a:t> or otherwise </a:t>
            </a:r>
            <a:r>
              <a:rPr lang="en-US" sz="1400" b="1" dirty="0">
                <a:solidFill>
                  <a:srgbClr val="FF0000"/>
                </a:solidFill>
                <a:latin typeface="+mj-lt"/>
              </a:rPr>
              <a:t>making available of</a:t>
            </a:r>
            <a:r>
              <a:rPr lang="en-US" sz="1400" dirty="0">
                <a:latin typeface="+mj-lt"/>
              </a:rPr>
              <a:t>: </a:t>
            </a:r>
          </a:p>
          <a:p>
            <a:pPr lvl="2" algn="just"/>
            <a:r>
              <a:rPr lang="en-US" sz="1400" dirty="0">
                <a:latin typeface="+mj-lt"/>
              </a:rPr>
              <a:t>i a device, including a computer program, designed or adapted primarily for the purpose of committing any of the offences established in accordance with Articles 2 through 5; </a:t>
            </a:r>
          </a:p>
          <a:p>
            <a:pPr lvl="2" algn="just"/>
            <a:r>
              <a:rPr lang="en-US" sz="1400" dirty="0">
                <a:latin typeface="+mj-lt"/>
              </a:rPr>
              <a:t>ii a computer password, access code, or similar data by which the whole or any part of a computer system is capable of being accessed, with intent that it be used for the purpose of committing any of the offences established in Articles 2 through 5; and </a:t>
            </a:r>
          </a:p>
        </p:txBody>
      </p:sp>
      <p:sp>
        <p:nvSpPr>
          <p:cNvPr id="6" name="Rectangle 5">
            <a:extLst>
              <a:ext uri="{FF2B5EF4-FFF2-40B4-BE49-F238E27FC236}">
                <a16:creationId xmlns:a16="http://schemas.microsoft.com/office/drawing/2014/main" id="{524B6456-681F-2F44-A01A-AD3514E81BD2}"/>
              </a:ext>
            </a:extLst>
          </p:cNvPr>
          <p:cNvSpPr/>
          <p:nvPr/>
        </p:nvSpPr>
        <p:spPr>
          <a:xfrm>
            <a:off x="4451121" y="1270001"/>
            <a:ext cx="4545034" cy="5170646"/>
          </a:xfrm>
          <a:prstGeom prst="rect">
            <a:avLst/>
          </a:prstGeom>
        </p:spPr>
        <p:txBody>
          <a:bodyPr wrap="square">
            <a:spAutoFit/>
          </a:bodyPr>
          <a:lstStyle/>
          <a:p>
            <a:pPr marL="342900" indent="-342900" algn="just">
              <a:buFont typeface="Wingdings" pitchFamily="2" charset="2"/>
              <a:buChar char="ü"/>
            </a:pPr>
            <a:r>
              <a:rPr lang="en-US" sz="2200" dirty="0" err="1">
                <a:latin typeface="+mj-lt"/>
              </a:rPr>
              <a:t>Criminalisation</a:t>
            </a:r>
            <a:r>
              <a:rPr lang="en-US" sz="2200" dirty="0">
                <a:latin typeface="+mj-lt"/>
              </a:rPr>
              <a:t> of: </a:t>
            </a:r>
          </a:p>
          <a:p>
            <a:pPr marL="800100" lvl="1" indent="-342900" algn="just">
              <a:buFont typeface="Wingdings" pitchFamily="2" charset="2"/>
              <a:buChar char="ü"/>
            </a:pPr>
            <a:r>
              <a:rPr lang="en-US" sz="2200" dirty="0">
                <a:latin typeface="+mj-lt"/>
              </a:rPr>
              <a:t>Production</a:t>
            </a:r>
          </a:p>
          <a:p>
            <a:pPr marL="800100" lvl="1" indent="-342900" algn="just">
              <a:buFont typeface="Wingdings" pitchFamily="2" charset="2"/>
              <a:buChar char="ü"/>
            </a:pPr>
            <a:r>
              <a:rPr lang="en-US" sz="2200" dirty="0">
                <a:latin typeface="+mj-lt"/>
              </a:rPr>
              <a:t>Sale</a:t>
            </a:r>
          </a:p>
          <a:p>
            <a:pPr marL="800100" lvl="1" indent="-342900" algn="just">
              <a:buFont typeface="Wingdings" pitchFamily="2" charset="2"/>
              <a:buChar char="ü"/>
            </a:pPr>
            <a:r>
              <a:rPr lang="en-US" sz="2200" dirty="0">
                <a:latin typeface="+mj-lt"/>
              </a:rPr>
              <a:t>Procurement for use</a:t>
            </a:r>
          </a:p>
          <a:p>
            <a:pPr marL="800100" lvl="1" indent="-342900" algn="just">
              <a:buFont typeface="Wingdings" pitchFamily="2" charset="2"/>
              <a:buChar char="ü"/>
            </a:pPr>
            <a:r>
              <a:rPr lang="en-US" sz="2200" dirty="0">
                <a:latin typeface="+mj-lt"/>
              </a:rPr>
              <a:t>Import</a:t>
            </a:r>
          </a:p>
          <a:p>
            <a:pPr marL="800100" lvl="1" indent="-342900" algn="just">
              <a:buFont typeface="Wingdings" pitchFamily="2" charset="2"/>
              <a:buChar char="ü"/>
            </a:pPr>
            <a:r>
              <a:rPr lang="en-US" sz="2200" dirty="0">
                <a:latin typeface="+mj-lt"/>
              </a:rPr>
              <a:t>Distribution (active act of forwarding to others)</a:t>
            </a:r>
          </a:p>
          <a:p>
            <a:pPr marL="800100" lvl="1" indent="-342900" algn="just">
              <a:buFont typeface="Wingdings" pitchFamily="2" charset="2"/>
              <a:buChar char="ü"/>
            </a:pPr>
            <a:r>
              <a:rPr lang="en-US" sz="2200" dirty="0">
                <a:latin typeface="+mj-lt"/>
              </a:rPr>
              <a:t>Making available of (placing for the use of others, and includes creation or compilation of online hyperlinks in order to facilitate access to such devices/ passwords)</a:t>
            </a: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61</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mj-lt"/>
                <a:ea typeface="Verdana" panose="020B0604030504040204" pitchFamily="34" charset="0"/>
                <a:cs typeface="Verdana" charset="0"/>
              </a:rPr>
              <a:t>Misuse of devices</a:t>
            </a:r>
            <a:endParaRPr lang="en-GB"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7792795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5577" y="1163678"/>
            <a:ext cx="4082843" cy="5478423"/>
          </a:xfrm>
          <a:prstGeom prst="rect">
            <a:avLst/>
          </a:prstGeom>
        </p:spPr>
        <p:txBody>
          <a:bodyPr wrap="square">
            <a:spAutoFit/>
          </a:bodyPr>
          <a:lstStyle/>
          <a:p>
            <a:pPr marL="342900" indent="-342900" algn="just">
              <a:buFont typeface="Wingdings" pitchFamily="2" charset="2"/>
              <a:buChar char="Ø"/>
            </a:pPr>
            <a:r>
              <a:rPr lang="en-US" sz="1400" dirty="0">
                <a:latin typeface="+mj-lt"/>
              </a:rPr>
              <a:t>1 Each Party shall adopt such legislative and other measures as may be necessary to establish as criminal offences under its domestic law, when committed intentionally and without right: </a:t>
            </a:r>
          </a:p>
          <a:p>
            <a:pPr lvl="1" algn="just"/>
            <a:r>
              <a:rPr lang="en-US" sz="1400" dirty="0">
                <a:latin typeface="+mj-lt"/>
              </a:rPr>
              <a:t>a the production, sale, procurement for use, import, distribution or otherwise making available of: </a:t>
            </a:r>
          </a:p>
          <a:p>
            <a:pPr lvl="2" algn="just"/>
            <a:r>
              <a:rPr lang="en-US" sz="1400" dirty="0">
                <a:latin typeface="+mj-lt"/>
              </a:rPr>
              <a:t>i a </a:t>
            </a:r>
            <a:r>
              <a:rPr lang="en-US" sz="1400" b="1" dirty="0">
                <a:solidFill>
                  <a:srgbClr val="FF0000"/>
                </a:solidFill>
                <a:latin typeface="+mj-lt"/>
              </a:rPr>
              <a:t>device</a:t>
            </a:r>
            <a:r>
              <a:rPr lang="en-US" sz="1400" dirty="0">
                <a:latin typeface="+mj-lt"/>
              </a:rPr>
              <a:t>, including a </a:t>
            </a:r>
            <a:r>
              <a:rPr lang="en-US" sz="1400" b="1" dirty="0">
                <a:solidFill>
                  <a:srgbClr val="FF0000"/>
                </a:solidFill>
                <a:latin typeface="+mj-lt"/>
              </a:rPr>
              <a:t>computer program</a:t>
            </a:r>
            <a:r>
              <a:rPr lang="en-US" sz="1400" dirty="0">
                <a:latin typeface="+mj-lt"/>
              </a:rPr>
              <a:t>, designed or adapted primarily for the purpose of committing any of the offences established in accordance with Articles 2 through 5; </a:t>
            </a:r>
          </a:p>
          <a:p>
            <a:pPr lvl="2" algn="just"/>
            <a:r>
              <a:rPr lang="en-US" sz="1400" dirty="0">
                <a:latin typeface="+mj-lt"/>
              </a:rPr>
              <a:t>ii a computer password, access code, or similar data by which the whole or any part of a computer system is capable of being accessed, with intent that it be used for the purpose of committing any of the offences established in Articles 2 through 5; and </a:t>
            </a:r>
          </a:p>
        </p:txBody>
      </p:sp>
      <p:sp>
        <p:nvSpPr>
          <p:cNvPr id="6" name="Rectangle 5">
            <a:extLst>
              <a:ext uri="{FF2B5EF4-FFF2-40B4-BE49-F238E27FC236}">
                <a16:creationId xmlns:a16="http://schemas.microsoft.com/office/drawing/2014/main" id="{524B6456-681F-2F44-A01A-AD3514E81BD2}"/>
              </a:ext>
            </a:extLst>
          </p:cNvPr>
          <p:cNvSpPr/>
          <p:nvPr/>
        </p:nvSpPr>
        <p:spPr>
          <a:xfrm>
            <a:off x="4451121" y="1270001"/>
            <a:ext cx="4545034" cy="2800767"/>
          </a:xfrm>
          <a:prstGeom prst="rect">
            <a:avLst/>
          </a:prstGeom>
        </p:spPr>
        <p:txBody>
          <a:bodyPr wrap="square">
            <a:spAutoFit/>
          </a:bodyPr>
          <a:lstStyle/>
          <a:p>
            <a:pPr marL="342900" indent="-342900" algn="just">
              <a:buFont typeface="Wingdings" pitchFamily="2" charset="2"/>
              <a:buChar char="ü"/>
            </a:pPr>
            <a:r>
              <a:rPr lang="en-US" sz="2200" dirty="0">
                <a:latin typeface="+mj-lt"/>
              </a:rPr>
              <a:t>The scope of this offence relates to devices and computer programs</a:t>
            </a:r>
          </a:p>
          <a:p>
            <a:pPr marL="342900" indent="-342900" algn="just">
              <a:buFont typeface="Wingdings" pitchFamily="2" charset="2"/>
              <a:buChar char="ü"/>
            </a:pPr>
            <a:endParaRPr lang="en-US" sz="2200" dirty="0">
              <a:latin typeface="+mj-lt"/>
            </a:endParaRPr>
          </a:p>
          <a:p>
            <a:pPr marL="342900" indent="-342900" algn="just">
              <a:buFont typeface="Wingdings" pitchFamily="2" charset="2"/>
              <a:buChar char="ü"/>
            </a:pPr>
            <a:r>
              <a:rPr lang="en-US" sz="2200" dirty="0">
                <a:latin typeface="+mj-lt"/>
              </a:rPr>
              <a:t>It would include virus programs and programs designed or adapted to gain access to computer systems</a:t>
            </a: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62</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mj-lt"/>
                <a:ea typeface="Verdana" panose="020B0604030504040204" pitchFamily="34" charset="0"/>
                <a:cs typeface="Verdana" charset="0"/>
              </a:rPr>
              <a:t>Misuse of devices</a:t>
            </a:r>
            <a:endParaRPr lang="en-GB"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4834916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5577" y="1163678"/>
            <a:ext cx="4082843" cy="5262979"/>
          </a:xfrm>
          <a:prstGeom prst="rect">
            <a:avLst/>
          </a:prstGeom>
        </p:spPr>
        <p:txBody>
          <a:bodyPr wrap="square">
            <a:spAutoFit/>
          </a:bodyPr>
          <a:lstStyle/>
          <a:p>
            <a:pPr marL="342900" indent="-342900" algn="just">
              <a:buFont typeface="Wingdings" pitchFamily="2" charset="2"/>
              <a:buChar char="Ø"/>
            </a:pPr>
            <a:r>
              <a:rPr lang="en-US" sz="1400" dirty="0">
                <a:latin typeface="+mj-lt"/>
              </a:rPr>
              <a:t>1 Each Party shall adopt such legislative and other measures as may be necessary to establish as criminal offences under its domestic law, when committed intentionally and without right: </a:t>
            </a:r>
          </a:p>
          <a:p>
            <a:pPr lvl="1" algn="just"/>
            <a:r>
              <a:rPr lang="en-US" sz="1400" dirty="0">
                <a:latin typeface="+mj-lt"/>
              </a:rPr>
              <a:t>a the production, sale, procurement for use, import, distribution or otherwise making available of: </a:t>
            </a:r>
          </a:p>
          <a:p>
            <a:pPr lvl="2" algn="just"/>
            <a:r>
              <a:rPr lang="en-US" sz="1400" dirty="0">
                <a:latin typeface="+mj-lt"/>
              </a:rPr>
              <a:t>i a device, including a computer program, </a:t>
            </a:r>
            <a:r>
              <a:rPr lang="en-US" sz="1400" b="1" dirty="0">
                <a:solidFill>
                  <a:srgbClr val="FF0000"/>
                </a:solidFill>
                <a:latin typeface="+mj-lt"/>
              </a:rPr>
              <a:t>designed or adapted primarily </a:t>
            </a:r>
            <a:r>
              <a:rPr lang="en-US" sz="1400" dirty="0">
                <a:latin typeface="+mj-lt"/>
              </a:rPr>
              <a:t>for the purpose of committing any of the offences established in accordance with Articles 2 through 5; </a:t>
            </a:r>
          </a:p>
          <a:p>
            <a:pPr lvl="2" algn="just"/>
            <a:r>
              <a:rPr lang="en-US" sz="1400" dirty="0">
                <a:latin typeface="+mj-lt"/>
              </a:rPr>
              <a:t>ii a computer password, access code, or similar data by which the whole or any part of a computer system is capable of being accessed, with intent that it be used for the purpose of committing any of the offences established in Articles 2 through 5; and </a:t>
            </a:r>
          </a:p>
        </p:txBody>
      </p:sp>
      <p:sp>
        <p:nvSpPr>
          <p:cNvPr id="6" name="Rectangle 5">
            <a:extLst>
              <a:ext uri="{FF2B5EF4-FFF2-40B4-BE49-F238E27FC236}">
                <a16:creationId xmlns:a16="http://schemas.microsoft.com/office/drawing/2014/main" id="{524B6456-681F-2F44-A01A-AD3514E81BD2}"/>
              </a:ext>
            </a:extLst>
          </p:cNvPr>
          <p:cNvSpPr/>
          <p:nvPr/>
        </p:nvSpPr>
        <p:spPr>
          <a:xfrm>
            <a:off x="4451121" y="1270001"/>
            <a:ext cx="4545034" cy="5355312"/>
          </a:xfrm>
          <a:prstGeom prst="rect">
            <a:avLst/>
          </a:prstGeom>
        </p:spPr>
        <p:txBody>
          <a:bodyPr wrap="square">
            <a:spAutoFit/>
          </a:bodyPr>
          <a:lstStyle/>
          <a:p>
            <a:pPr marL="342900" indent="-342900" algn="just">
              <a:buFont typeface="Wingdings" pitchFamily="2" charset="2"/>
              <a:buChar char="ü"/>
            </a:pPr>
            <a:r>
              <a:rPr lang="en-US" dirty="0">
                <a:latin typeface="+mj-lt"/>
              </a:rPr>
              <a:t>Budapest Convention requires that device be designed or adapted primarily (but not solely) for the commission of an offence corresponding to an offence under Article 2-5 </a:t>
            </a:r>
          </a:p>
          <a:p>
            <a:pPr marL="342900" indent="-342900" algn="just">
              <a:buFont typeface="Wingdings" pitchFamily="2" charset="2"/>
              <a:buChar char="ü"/>
            </a:pPr>
            <a:endParaRPr lang="en-US" dirty="0">
              <a:latin typeface="+mj-lt"/>
            </a:endParaRPr>
          </a:p>
          <a:p>
            <a:pPr marL="342900" indent="-342900" algn="just">
              <a:buFont typeface="Wingdings" pitchFamily="2" charset="2"/>
              <a:buChar char="ü"/>
            </a:pPr>
            <a:r>
              <a:rPr lang="en-US" dirty="0">
                <a:latin typeface="+mj-lt"/>
              </a:rPr>
              <a:t>This provision seeks to strike a balance between: </a:t>
            </a:r>
          </a:p>
          <a:p>
            <a:pPr marL="800100" lvl="1" indent="-342900" algn="just">
              <a:buFont typeface="Wingdings" pitchFamily="2" charset="2"/>
              <a:buChar char="ü"/>
            </a:pPr>
            <a:r>
              <a:rPr lang="en-US" dirty="0">
                <a:latin typeface="+mj-lt"/>
              </a:rPr>
              <a:t>Excluding dual-use devices (which would have been too narrow and difficult to prove) and</a:t>
            </a:r>
          </a:p>
          <a:p>
            <a:pPr marL="800100" lvl="1" indent="-342900" algn="just">
              <a:buFont typeface="Wingdings" pitchFamily="2" charset="2"/>
              <a:buChar char="ü"/>
            </a:pPr>
            <a:r>
              <a:rPr lang="en-US" dirty="0">
                <a:latin typeface="+mj-lt"/>
              </a:rPr>
              <a:t>Including dual-use devices (which would have resulted in over-</a:t>
            </a:r>
            <a:r>
              <a:rPr lang="en-US" dirty="0" err="1">
                <a:latin typeface="+mj-lt"/>
              </a:rPr>
              <a:t>criminalisation</a:t>
            </a:r>
            <a:r>
              <a:rPr lang="en-US" dirty="0">
                <a:latin typeface="+mj-lt"/>
              </a:rPr>
              <a:t> by including all devices even if legally produced and distributed)</a:t>
            </a: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63</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mj-lt"/>
                <a:ea typeface="Verdana" panose="020B0604030504040204" pitchFamily="34" charset="0"/>
                <a:cs typeface="Verdana" charset="0"/>
              </a:rPr>
              <a:t>Misuse of devices</a:t>
            </a:r>
            <a:endParaRPr lang="en-GB"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8331133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5577" y="1163678"/>
            <a:ext cx="4082843" cy="5262979"/>
          </a:xfrm>
          <a:prstGeom prst="rect">
            <a:avLst/>
          </a:prstGeom>
        </p:spPr>
        <p:txBody>
          <a:bodyPr wrap="square">
            <a:spAutoFit/>
          </a:bodyPr>
          <a:lstStyle/>
          <a:p>
            <a:pPr marL="342900" indent="-342900" algn="just">
              <a:buFont typeface="Wingdings" pitchFamily="2" charset="2"/>
              <a:buChar char="Ø"/>
            </a:pPr>
            <a:r>
              <a:rPr lang="en-US" sz="1400" dirty="0">
                <a:latin typeface="+mj-lt"/>
              </a:rPr>
              <a:t>1 Each Party shall adopt such legislative and other measures as may be necessary to establish as criminal offences under its domestic law, when committed intentionally and without right: </a:t>
            </a:r>
          </a:p>
          <a:p>
            <a:pPr lvl="1" algn="just"/>
            <a:r>
              <a:rPr lang="en-US" sz="1400" dirty="0">
                <a:latin typeface="+mj-lt"/>
              </a:rPr>
              <a:t>a the production, sale, procurement for use, import, distribution or otherwise making available of: </a:t>
            </a:r>
          </a:p>
          <a:p>
            <a:pPr lvl="2" algn="just"/>
            <a:r>
              <a:rPr lang="en-US" sz="1400" dirty="0">
                <a:latin typeface="+mj-lt"/>
              </a:rPr>
              <a:t>i a device, including a computer program, designed or adapted primarily for the purpose of committing any of the offences established in accordance with Articles 2 through 5; </a:t>
            </a:r>
          </a:p>
          <a:p>
            <a:pPr lvl="2" algn="just"/>
            <a:r>
              <a:rPr lang="en-US" sz="1400" dirty="0">
                <a:latin typeface="+mj-lt"/>
              </a:rPr>
              <a:t>ii a </a:t>
            </a:r>
            <a:r>
              <a:rPr lang="en-US" sz="1400" b="1" dirty="0">
                <a:solidFill>
                  <a:srgbClr val="FF0000"/>
                </a:solidFill>
                <a:latin typeface="+mj-lt"/>
              </a:rPr>
              <a:t>computer password</a:t>
            </a:r>
            <a:r>
              <a:rPr lang="en-US" sz="1400" dirty="0">
                <a:latin typeface="+mj-lt"/>
              </a:rPr>
              <a:t>, </a:t>
            </a:r>
            <a:r>
              <a:rPr lang="en-US" sz="1400" b="1" dirty="0">
                <a:solidFill>
                  <a:srgbClr val="FF0000"/>
                </a:solidFill>
                <a:latin typeface="+mj-lt"/>
              </a:rPr>
              <a:t>access code</a:t>
            </a:r>
            <a:r>
              <a:rPr lang="en-US" sz="1400" dirty="0">
                <a:latin typeface="+mj-lt"/>
              </a:rPr>
              <a:t>, </a:t>
            </a:r>
            <a:r>
              <a:rPr lang="en-US" sz="1400" b="1" dirty="0">
                <a:solidFill>
                  <a:srgbClr val="FF0000"/>
                </a:solidFill>
                <a:latin typeface="+mj-lt"/>
              </a:rPr>
              <a:t>or similar data</a:t>
            </a:r>
            <a:r>
              <a:rPr lang="en-US" sz="1400" dirty="0">
                <a:latin typeface="+mj-lt"/>
              </a:rPr>
              <a:t> by which the whole or any part of a computer system is capable of being accessed, with intent that it </a:t>
            </a:r>
            <a:r>
              <a:rPr lang="en-US" sz="1400" b="1" dirty="0">
                <a:solidFill>
                  <a:srgbClr val="FF0000"/>
                </a:solidFill>
                <a:latin typeface="+mj-lt"/>
              </a:rPr>
              <a:t>be used for the purpose of committing any of the offences established in Articles 2 through 5;</a:t>
            </a:r>
            <a:r>
              <a:rPr lang="en-US" sz="1400" dirty="0">
                <a:latin typeface="+mj-lt"/>
              </a:rPr>
              <a:t> and </a:t>
            </a:r>
          </a:p>
        </p:txBody>
      </p:sp>
      <p:sp>
        <p:nvSpPr>
          <p:cNvPr id="6" name="Rectangle 5">
            <a:extLst>
              <a:ext uri="{FF2B5EF4-FFF2-40B4-BE49-F238E27FC236}">
                <a16:creationId xmlns:a16="http://schemas.microsoft.com/office/drawing/2014/main" id="{524B6456-681F-2F44-A01A-AD3514E81BD2}"/>
              </a:ext>
            </a:extLst>
          </p:cNvPr>
          <p:cNvSpPr/>
          <p:nvPr/>
        </p:nvSpPr>
        <p:spPr>
          <a:xfrm>
            <a:off x="4451121" y="1270001"/>
            <a:ext cx="4545034" cy="4493538"/>
          </a:xfrm>
          <a:prstGeom prst="rect">
            <a:avLst/>
          </a:prstGeom>
        </p:spPr>
        <p:txBody>
          <a:bodyPr wrap="square">
            <a:spAutoFit/>
          </a:bodyPr>
          <a:lstStyle/>
          <a:p>
            <a:pPr marL="342900" indent="-342900" algn="just">
              <a:buFont typeface="Wingdings" pitchFamily="2" charset="2"/>
              <a:buChar char="ü"/>
            </a:pPr>
            <a:r>
              <a:rPr lang="en-US" sz="2200" dirty="0" err="1">
                <a:latin typeface="+mj-lt"/>
              </a:rPr>
              <a:t>Criminalisation</a:t>
            </a:r>
            <a:r>
              <a:rPr lang="en-US" sz="2200" dirty="0">
                <a:latin typeface="+mj-lt"/>
              </a:rPr>
              <a:t> of: </a:t>
            </a:r>
          </a:p>
          <a:p>
            <a:pPr marL="800100" lvl="1" indent="-342900" algn="just">
              <a:buFont typeface="Wingdings" pitchFamily="2" charset="2"/>
              <a:buChar char="ü"/>
            </a:pPr>
            <a:r>
              <a:rPr lang="en-US" sz="2200" dirty="0">
                <a:latin typeface="+mj-lt"/>
              </a:rPr>
              <a:t>Production</a:t>
            </a:r>
          </a:p>
          <a:p>
            <a:pPr marL="800100" lvl="1" indent="-342900" algn="just">
              <a:buFont typeface="Wingdings" pitchFamily="2" charset="2"/>
              <a:buChar char="ü"/>
            </a:pPr>
            <a:r>
              <a:rPr lang="en-US" sz="2200" dirty="0">
                <a:latin typeface="+mj-lt"/>
              </a:rPr>
              <a:t>Sale</a:t>
            </a:r>
          </a:p>
          <a:p>
            <a:pPr marL="800100" lvl="1" indent="-342900" algn="just">
              <a:buFont typeface="Wingdings" pitchFamily="2" charset="2"/>
              <a:buChar char="ü"/>
            </a:pPr>
            <a:r>
              <a:rPr lang="en-US" sz="2200" dirty="0">
                <a:latin typeface="+mj-lt"/>
              </a:rPr>
              <a:t>Procurement for use</a:t>
            </a:r>
          </a:p>
          <a:p>
            <a:pPr marL="800100" lvl="1" indent="-342900" algn="just">
              <a:buFont typeface="Wingdings" pitchFamily="2" charset="2"/>
              <a:buChar char="ü"/>
            </a:pPr>
            <a:r>
              <a:rPr lang="en-US" sz="2200" dirty="0">
                <a:latin typeface="+mj-lt"/>
              </a:rPr>
              <a:t>Import</a:t>
            </a:r>
          </a:p>
          <a:p>
            <a:pPr marL="800100" lvl="1" indent="-342900" algn="just">
              <a:buFont typeface="Wingdings" pitchFamily="2" charset="2"/>
              <a:buChar char="ü"/>
            </a:pPr>
            <a:r>
              <a:rPr lang="en-US" sz="2200" dirty="0">
                <a:latin typeface="+mj-lt"/>
              </a:rPr>
              <a:t>Distribution</a:t>
            </a:r>
          </a:p>
          <a:p>
            <a:pPr marL="800100" lvl="1" indent="-342900" algn="just">
              <a:buFont typeface="Wingdings" pitchFamily="2" charset="2"/>
              <a:buChar char="ü"/>
            </a:pPr>
            <a:r>
              <a:rPr lang="en-US" sz="2200" dirty="0">
                <a:latin typeface="+mj-lt"/>
              </a:rPr>
              <a:t>Making available of</a:t>
            </a:r>
          </a:p>
          <a:p>
            <a:pPr lvl="1" algn="just"/>
            <a:r>
              <a:rPr lang="en-US" sz="2200" dirty="0">
                <a:latin typeface="+mj-lt"/>
              </a:rPr>
              <a:t>a computer password, access code or similar data by which the whole or any part of a computer system is capable of being accessed.</a:t>
            </a: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64</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mj-lt"/>
                <a:ea typeface="Verdana" panose="020B0604030504040204" pitchFamily="34" charset="0"/>
                <a:cs typeface="Verdana" charset="0"/>
              </a:rPr>
              <a:t>Misuse of devices</a:t>
            </a:r>
            <a:endParaRPr lang="en-GB"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4089297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5577" y="1163678"/>
            <a:ext cx="4082843" cy="5453801"/>
          </a:xfrm>
          <a:prstGeom prst="rect">
            <a:avLst/>
          </a:prstGeom>
        </p:spPr>
        <p:txBody>
          <a:bodyPr wrap="square">
            <a:spAutoFit/>
          </a:bodyPr>
          <a:lstStyle/>
          <a:p>
            <a:pPr lvl="1" algn="just"/>
            <a:r>
              <a:rPr lang="en-US" sz="1340" dirty="0">
                <a:latin typeface="+mj-lt"/>
              </a:rPr>
              <a:t>b the </a:t>
            </a:r>
            <a:r>
              <a:rPr lang="en-US" sz="1340" b="1" dirty="0">
                <a:solidFill>
                  <a:srgbClr val="FF0000"/>
                </a:solidFill>
                <a:latin typeface="+mj-lt"/>
              </a:rPr>
              <a:t>possession</a:t>
            </a:r>
            <a:r>
              <a:rPr lang="en-US" sz="1340" dirty="0">
                <a:latin typeface="+mj-lt"/>
              </a:rPr>
              <a:t> of an item referred to in paragraphs </a:t>
            </a:r>
            <a:r>
              <a:rPr lang="en-US" sz="1340" dirty="0" err="1">
                <a:latin typeface="+mj-lt"/>
              </a:rPr>
              <a:t>a.i</a:t>
            </a:r>
            <a:r>
              <a:rPr lang="en-US" sz="1340" dirty="0">
                <a:latin typeface="+mj-lt"/>
              </a:rPr>
              <a:t> or ii above, </a:t>
            </a:r>
            <a:r>
              <a:rPr lang="en-US" sz="1340" b="1" dirty="0">
                <a:solidFill>
                  <a:srgbClr val="FF0000"/>
                </a:solidFill>
                <a:latin typeface="+mj-lt"/>
              </a:rPr>
              <a:t>with intent that it be used for the purpose of committing any of the offences established in Articles 2 through 5</a:t>
            </a:r>
            <a:r>
              <a:rPr lang="en-US" sz="1340" dirty="0">
                <a:latin typeface="+mj-lt"/>
              </a:rPr>
              <a:t>. A Party may require by law that a </a:t>
            </a:r>
            <a:r>
              <a:rPr lang="en-US" sz="1340" b="1" dirty="0">
                <a:solidFill>
                  <a:srgbClr val="FF0000"/>
                </a:solidFill>
                <a:latin typeface="+mj-lt"/>
              </a:rPr>
              <a:t>number of such items </a:t>
            </a:r>
            <a:r>
              <a:rPr lang="en-US" sz="1340" dirty="0">
                <a:latin typeface="+mj-lt"/>
              </a:rPr>
              <a:t>be possessed before criminal liability attaches. </a:t>
            </a:r>
          </a:p>
          <a:p>
            <a:pPr marL="285750" indent="-285750" algn="just">
              <a:buFont typeface="Wingdings" panose="05000000000000000000" pitchFamily="2" charset="2"/>
              <a:buChar char="Ø"/>
            </a:pPr>
            <a:r>
              <a:rPr lang="en-US" sz="1340" dirty="0">
                <a:latin typeface="+mj-lt"/>
              </a:rPr>
              <a:t>2 This article shall not be interpreted as imposing criminal liability where the production, sale, procurement for use, import, distribution or otherwise making available or possession referred to in paragraph 1 of this article is not for the purpose of committing an offence established in accordance with Articles 2 through 5 of this Convention, such as for the </a:t>
            </a:r>
            <a:r>
              <a:rPr lang="en-US" sz="1340" dirty="0" err="1">
                <a:latin typeface="+mj-lt"/>
              </a:rPr>
              <a:t>authorised</a:t>
            </a:r>
            <a:r>
              <a:rPr lang="en-US" sz="1340" dirty="0">
                <a:latin typeface="+mj-lt"/>
              </a:rPr>
              <a:t> testing or protection of a computer system. </a:t>
            </a:r>
          </a:p>
          <a:p>
            <a:pPr marL="285750" indent="-285750" algn="just">
              <a:buFont typeface="Wingdings" panose="05000000000000000000" pitchFamily="2" charset="2"/>
              <a:buChar char="Ø"/>
            </a:pPr>
            <a:r>
              <a:rPr lang="en-US" sz="1340" dirty="0">
                <a:latin typeface="+mj-lt"/>
              </a:rPr>
              <a:t>3Each Party may reserve the right not to apply paragraph 1 of this article, provided that the reservation does not concern the sale, distribution or otherwise making available of the items referred to in paragraph 1 </a:t>
            </a:r>
            <a:r>
              <a:rPr lang="en-US" sz="1340" dirty="0" err="1">
                <a:latin typeface="+mj-lt"/>
              </a:rPr>
              <a:t>a.ii</a:t>
            </a:r>
            <a:r>
              <a:rPr lang="en-US" sz="1340" dirty="0">
                <a:latin typeface="+mj-lt"/>
              </a:rPr>
              <a:t> of this article.</a:t>
            </a:r>
            <a:endParaRPr lang="en-GB" sz="1340" dirty="0">
              <a:latin typeface="+mj-lt"/>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451121" y="1270001"/>
            <a:ext cx="4545034" cy="3139321"/>
          </a:xfrm>
          <a:prstGeom prst="rect">
            <a:avLst/>
          </a:prstGeom>
        </p:spPr>
        <p:txBody>
          <a:bodyPr wrap="square">
            <a:spAutoFit/>
          </a:bodyPr>
          <a:lstStyle/>
          <a:p>
            <a:pPr marL="342900" indent="-342900" algn="just">
              <a:buFont typeface="Wingdings" pitchFamily="2" charset="2"/>
              <a:buChar char="ü"/>
            </a:pPr>
            <a:r>
              <a:rPr lang="en-US" sz="2200" dirty="0">
                <a:latin typeface="+mj-lt"/>
              </a:rPr>
              <a:t>Possession of devices or passwords with intent to commit an offence corresponding to Article 2-5 of Budapest Convention </a:t>
            </a:r>
          </a:p>
          <a:p>
            <a:pPr marL="342900" indent="-342900" algn="just">
              <a:buFont typeface="Wingdings" pitchFamily="2" charset="2"/>
              <a:buChar char="ü"/>
            </a:pPr>
            <a:endParaRPr lang="en-US" sz="2200" dirty="0">
              <a:latin typeface="+mj-lt"/>
            </a:endParaRPr>
          </a:p>
          <a:p>
            <a:pPr marL="342900" indent="-342900" algn="just">
              <a:buFont typeface="Wingdings" pitchFamily="2" charset="2"/>
              <a:buChar char="ü"/>
            </a:pPr>
            <a:r>
              <a:rPr lang="en-US" sz="2200" dirty="0">
                <a:latin typeface="+mj-lt"/>
              </a:rPr>
              <a:t>This could apply to possession of a certain minimum number</a:t>
            </a: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65</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mj-lt"/>
                <a:ea typeface="Verdana" panose="020B0604030504040204" pitchFamily="34" charset="0"/>
                <a:cs typeface="Verdana" charset="0"/>
              </a:rPr>
              <a:t>Misuse of devices</a:t>
            </a:r>
            <a:endParaRPr lang="en-GB"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9590176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5577" y="1163678"/>
            <a:ext cx="4082843" cy="5247590"/>
          </a:xfrm>
          <a:prstGeom prst="rect">
            <a:avLst/>
          </a:prstGeom>
        </p:spPr>
        <p:txBody>
          <a:bodyPr wrap="square">
            <a:spAutoFit/>
          </a:bodyPr>
          <a:lstStyle/>
          <a:p>
            <a:pPr lvl="1" algn="just"/>
            <a:r>
              <a:rPr lang="en-US" sz="1340" dirty="0">
                <a:latin typeface="+mj-lt"/>
              </a:rPr>
              <a:t>b the possession of an item referred to in paragraphs </a:t>
            </a:r>
            <a:r>
              <a:rPr lang="en-US" sz="1340" dirty="0" err="1">
                <a:latin typeface="+mj-lt"/>
              </a:rPr>
              <a:t>a.i</a:t>
            </a:r>
            <a:r>
              <a:rPr lang="en-US" sz="1340" dirty="0">
                <a:latin typeface="+mj-lt"/>
              </a:rPr>
              <a:t> or ii above, with intent that it be used for the purpose of committing any of the offences established in Articles 2 through 5. A Party may require by law that a number of such items be possessed before criminal liability attaches. </a:t>
            </a:r>
          </a:p>
          <a:p>
            <a:pPr marL="285750" indent="-285750" algn="just">
              <a:buFont typeface="Wingdings" panose="05000000000000000000" pitchFamily="2" charset="2"/>
              <a:buChar char="Ø"/>
            </a:pPr>
            <a:r>
              <a:rPr lang="en-US" sz="1340" dirty="0">
                <a:latin typeface="+mj-lt"/>
              </a:rPr>
              <a:t>2 This article shall not be interpreted as imposing criminal liability where the production, sale, procurement for use, import, distribution or otherwise making available or possession referred to in paragraph 1 of this article is </a:t>
            </a:r>
            <a:r>
              <a:rPr lang="en-US" sz="1340" b="1" dirty="0">
                <a:solidFill>
                  <a:srgbClr val="FF0000"/>
                </a:solidFill>
                <a:latin typeface="+mj-lt"/>
              </a:rPr>
              <a:t>not for the purpose of committing an offence </a:t>
            </a:r>
            <a:r>
              <a:rPr lang="en-US" sz="1340" dirty="0">
                <a:latin typeface="+mj-lt"/>
              </a:rPr>
              <a:t>established in accordance with Articles 2 through 5 of this Convention, such as for the </a:t>
            </a:r>
            <a:r>
              <a:rPr lang="en-US" sz="1340" b="1" dirty="0" err="1">
                <a:solidFill>
                  <a:srgbClr val="FF0000"/>
                </a:solidFill>
                <a:latin typeface="+mj-lt"/>
              </a:rPr>
              <a:t>authorised</a:t>
            </a:r>
            <a:r>
              <a:rPr lang="en-US" sz="1340" b="1" dirty="0">
                <a:solidFill>
                  <a:srgbClr val="FF0000"/>
                </a:solidFill>
                <a:latin typeface="+mj-lt"/>
              </a:rPr>
              <a:t> testing or protection</a:t>
            </a:r>
            <a:r>
              <a:rPr lang="en-US" sz="1340" dirty="0">
                <a:latin typeface="+mj-lt"/>
              </a:rPr>
              <a:t> of a computer system. </a:t>
            </a:r>
          </a:p>
          <a:p>
            <a:pPr marL="285750" indent="-285750" algn="just">
              <a:buFont typeface="Wingdings" panose="05000000000000000000" pitchFamily="2" charset="2"/>
              <a:buChar char="Ø"/>
            </a:pPr>
            <a:r>
              <a:rPr lang="en-US" sz="1340" dirty="0">
                <a:latin typeface="+mj-lt"/>
              </a:rPr>
              <a:t>3Each Party may reserve the right not to apply paragraph 1 of this article, provided that the reservation does not concern the sale, distribution or otherwise making available of the items referred to in paragraph 1 </a:t>
            </a:r>
            <a:r>
              <a:rPr lang="en-US" sz="1340" dirty="0" err="1">
                <a:latin typeface="+mj-lt"/>
              </a:rPr>
              <a:t>a.ii</a:t>
            </a:r>
            <a:r>
              <a:rPr lang="en-US" sz="1340" dirty="0">
                <a:latin typeface="+mj-lt"/>
              </a:rPr>
              <a:t> of this article.</a:t>
            </a:r>
            <a:endParaRPr lang="en-GB" sz="1340" dirty="0">
              <a:latin typeface="+mj-lt"/>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451121" y="1270001"/>
            <a:ext cx="4545034" cy="3816429"/>
          </a:xfrm>
          <a:prstGeom prst="rect">
            <a:avLst/>
          </a:prstGeom>
        </p:spPr>
        <p:txBody>
          <a:bodyPr wrap="square">
            <a:spAutoFit/>
          </a:bodyPr>
          <a:lstStyle/>
          <a:p>
            <a:pPr marL="342900" indent="-342900" algn="just">
              <a:buFont typeface="Wingdings" pitchFamily="2" charset="2"/>
              <a:buChar char="ü"/>
            </a:pPr>
            <a:r>
              <a:rPr lang="en-US" sz="2200" dirty="0">
                <a:latin typeface="+mj-lt"/>
              </a:rPr>
              <a:t>Conduct only constitutes an offence if it is done for the purpose of committing an offence established in accordance with Article 2-5 of the Budapest Convention </a:t>
            </a:r>
          </a:p>
          <a:p>
            <a:pPr marL="342900" indent="-342900" algn="just">
              <a:buFont typeface="Wingdings" pitchFamily="2" charset="2"/>
              <a:buChar char="ü"/>
            </a:pPr>
            <a:endParaRPr lang="en-US" sz="2200" dirty="0">
              <a:latin typeface="+mj-lt"/>
            </a:endParaRPr>
          </a:p>
          <a:p>
            <a:pPr marL="342900" indent="-342900" algn="just">
              <a:buFont typeface="Wingdings" pitchFamily="2" charset="2"/>
              <a:buChar char="ü"/>
            </a:pPr>
            <a:r>
              <a:rPr lang="en-US" sz="2200" dirty="0">
                <a:latin typeface="+mj-lt"/>
              </a:rPr>
              <a:t>Conduct undertaken for the </a:t>
            </a:r>
            <a:r>
              <a:rPr lang="en-US" sz="2200" dirty="0" err="1">
                <a:latin typeface="+mj-lt"/>
              </a:rPr>
              <a:t>Authorised</a:t>
            </a:r>
            <a:r>
              <a:rPr lang="en-US" sz="2200" dirty="0">
                <a:latin typeface="+mj-lt"/>
              </a:rPr>
              <a:t> testing or protection of a computer system</a:t>
            </a: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66</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mj-lt"/>
                <a:ea typeface="Verdana" panose="020B0604030504040204" pitchFamily="34" charset="0"/>
                <a:cs typeface="Verdana" charset="0"/>
              </a:rPr>
              <a:t>Misuse of devices</a:t>
            </a:r>
            <a:endParaRPr lang="en-GB"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7008732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charset="0"/>
                <a:cs typeface="Verdana" charset="0"/>
              </a:rPr>
              <a:t>Session objectives</a:t>
            </a:r>
            <a:endParaRPr lang="en-GB" sz="2000" b="1"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1"/>
          </p:nvPr>
        </p:nvSpPr>
        <p:spPr>
          <a:xfrm>
            <a:off x="323528" y="1340767"/>
            <a:ext cx="8712522" cy="5240233"/>
          </a:xfrm>
        </p:spPr>
        <p:txBody>
          <a:bodyPr>
            <a:normAutofit fontScale="92500" lnSpcReduction="10000"/>
          </a:bodyPr>
          <a:lstStyle/>
          <a:p>
            <a:pPr marL="0" indent="0" algn="just">
              <a:buNone/>
            </a:pPr>
            <a:r>
              <a:rPr lang="en-GB" dirty="0">
                <a:latin typeface="Verdana" panose="020B0604030504040204" pitchFamily="34" charset="0"/>
                <a:ea typeface="Verdana" panose="020B0604030504040204" pitchFamily="34" charset="0"/>
              </a:rPr>
              <a:t>By the end of the session, delegates will be able to:</a:t>
            </a:r>
          </a:p>
          <a:p>
            <a:pPr algn="just"/>
            <a:r>
              <a:rPr lang="en-GB" sz="2800" dirty="0">
                <a:latin typeface="Verdana" panose="020B0604030504040204" pitchFamily="34" charset="0"/>
                <a:ea typeface="Verdana" panose="020B0604030504040204" pitchFamily="34" charset="0"/>
              </a:rPr>
              <a:t>Understand the meaning of fundamental terms such as computer data, computer system, traffic data and service provider</a:t>
            </a:r>
          </a:p>
          <a:p>
            <a:pPr algn="just"/>
            <a:r>
              <a:rPr lang="en-GB" sz="2800" dirty="0">
                <a:latin typeface="Verdana" panose="020B0604030504040204" pitchFamily="34" charset="0"/>
                <a:ea typeface="Verdana" panose="020B0604030504040204" pitchFamily="34" charset="0"/>
              </a:rPr>
              <a:t>Identify the elements which constitute the offence of:</a:t>
            </a:r>
          </a:p>
          <a:p>
            <a:pPr lvl="1" algn="just"/>
            <a:r>
              <a:rPr lang="en-GB" dirty="0">
                <a:latin typeface="Verdana" panose="020B0604030504040204" pitchFamily="34" charset="0"/>
                <a:ea typeface="Verdana" panose="020B0604030504040204" pitchFamily="34" charset="0"/>
              </a:rPr>
              <a:t>Illegal access</a:t>
            </a:r>
          </a:p>
          <a:p>
            <a:pPr lvl="1" algn="just"/>
            <a:r>
              <a:rPr lang="en-GB" dirty="0">
                <a:latin typeface="Verdana" panose="020B0604030504040204" pitchFamily="34" charset="0"/>
                <a:ea typeface="Verdana" panose="020B0604030504040204" pitchFamily="34" charset="0"/>
              </a:rPr>
              <a:t>Illegal interception</a:t>
            </a:r>
          </a:p>
          <a:p>
            <a:pPr lvl="1" algn="just"/>
            <a:r>
              <a:rPr lang="en-GB" dirty="0">
                <a:latin typeface="Verdana" panose="020B0604030504040204" pitchFamily="34" charset="0"/>
                <a:ea typeface="Verdana" panose="020B0604030504040204" pitchFamily="34" charset="0"/>
              </a:rPr>
              <a:t>Data interference </a:t>
            </a:r>
          </a:p>
          <a:p>
            <a:pPr lvl="1" algn="just"/>
            <a:r>
              <a:rPr lang="en-GB" dirty="0">
                <a:latin typeface="Verdana" panose="020B0604030504040204" pitchFamily="34" charset="0"/>
                <a:ea typeface="Verdana" panose="020B0604030504040204" pitchFamily="34" charset="0"/>
              </a:rPr>
              <a:t>System interference </a:t>
            </a:r>
          </a:p>
          <a:p>
            <a:pPr lvl="1" algn="just"/>
            <a:r>
              <a:rPr lang="en-GB" dirty="0">
                <a:latin typeface="Verdana" panose="020B0604030504040204" pitchFamily="34" charset="0"/>
                <a:ea typeface="Verdana" panose="020B0604030504040204" pitchFamily="34" charset="0"/>
              </a:rPr>
              <a:t>Misuse of devices </a:t>
            </a:r>
          </a:p>
        </p:txBody>
      </p:sp>
    </p:spTree>
    <p:extLst>
      <p:ext uri="{BB962C8B-B14F-4D97-AF65-F5344CB8AC3E}">
        <p14:creationId xmlns:p14="http://schemas.microsoft.com/office/powerpoint/2010/main" val="327247885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sp>
        <p:nvSpPr>
          <p:cNvPr id="12" name="Rectangle 11">
            <a:extLst>
              <a:ext uri="{FF2B5EF4-FFF2-40B4-BE49-F238E27FC236}">
                <a16:creationId xmlns:a16="http://schemas.microsoft.com/office/drawing/2014/main" id="{F2E812E5-70E7-496A-A514-625E50D09C58}"/>
              </a:ext>
            </a:extLst>
          </p:cNvPr>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2" name="Picture 4">
            <a:extLst>
              <a:ext uri="{FF2B5EF4-FFF2-40B4-BE49-F238E27FC236}">
                <a16:creationId xmlns:a16="http://schemas.microsoft.com/office/drawing/2014/main" id="{15364E51-4F34-4DA1-8843-ADA973D0B8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53" name="TextBox 13">
            <a:extLst>
              <a:ext uri="{FF2B5EF4-FFF2-40B4-BE49-F238E27FC236}">
                <a16:creationId xmlns:a16="http://schemas.microsoft.com/office/drawing/2014/main" id="{033C52F9-475F-47F5-884A-9BD06B891C6A}"/>
              </a:ext>
            </a:extLst>
          </p:cNvPr>
          <p:cNvSpPr txBox="1">
            <a:spLocks noChangeArrowheads="1"/>
          </p:cNvSpPr>
          <p:nvPr/>
        </p:nvSpPr>
        <p:spPr bwMode="auto">
          <a:xfrm>
            <a:off x="1258888" y="-33338"/>
            <a:ext cx="4105275"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b="1" dirty="0">
                <a:solidFill>
                  <a:schemeClr val="bg1"/>
                </a:solidFill>
                <a:latin typeface="Arial Narrow" panose="020B0606020202030204" pitchFamily="34" charset="0"/>
              </a:rPr>
              <a:t>GLACY+ </a:t>
            </a:r>
          </a:p>
          <a:p>
            <a:pPr eaLnBrk="1" hangingPunct="1">
              <a:spcBef>
                <a:spcPct val="0"/>
              </a:spcBef>
              <a:buFontTx/>
              <a:buNone/>
            </a:pPr>
            <a:r>
              <a:rPr lang="en-GB" altLang="en-US" sz="1600" b="1" dirty="0">
                <a:solidFill>
                  <a:schemeClr val="bg1"/>
                </a:solidFill>
                <a:latin typeface="Arial Narrow" panose="020B0606020202030204" pitchFamily="34" charset="0"/>
              </a:rPr>
              <a:t>Global Action on Cybercrime Extended</a:t>
            </a:r>
          </a:p>
          <a:p>
            <a:pPr eaLnBrk="1" hangingPunct="1">
              <a:spcBef>
                <a:spcPct val="0"/>
              </a:spcBef>
              <a:buFontTx/>
              <a:buNone/>
            </a:pPr>
            <a:r>
              <a:rPr lang="en-GB" altLang="en-US" sz="1600" b="1" dirty="0">
                <a:solidFill>
                  <a:schemeClr val="bg1"/>
                </a:solidFill>
                <a:latin typeface="Arial Narrow" panose="020B0606020202030204" pitchFamily="34" charset="0"/>
              </a:rPr>
              <a:t>Action </a:t>
            </a:r>
            <a:r>
              <a:rPr lang="en-GB" altLang="en-US" sz="1600" b="1" dirty="0" err="1">
                <a:solidFill>
                  <a:schemeClr val="bg1"/>
                </a:solidFill>
                <a:latin typeface="Arial Narrow" panose="020B0606020202030204" pitchFamily="34" charset="0"/>
              </a:rPr>
              <a:t>globale</a:t>
            </a:r>
            <a:r>
              <a:rPr lang="en-GB" altLang="en-US" sz="1600" b="1">
                <a:solidFill>
                  <a:schemeClr val="bg1"/>
                </a:solidFill>
                <a:latin typeface="Arial Narrow" panose="020B0606020202030204" pitchFamily="34" charset="0"/>
              </a:rPr>
              <a:t> sur la cybercriminalité elargie</a:t>
            </a:r>
          </a:p>
        </p:txBody>
      </p:sp>
      <p:pic>
        <p:nvPicPr>
          <p:cNvPr id="2054" name="Picture 8">
            <a:extLst>
              <a:ext uri="{FF2B5EF4-FFF2-40B4-BE49-F238E27FC236}">
                <a16:creationId xmlns:a16="http://schemas.microsoft.com/office/drawing/2014/main" id="{B2A2B581-F8BC-48D4-AF7E-AAF0CE808C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extLst>
              <a:ext uri="{FF2B5EF4-FFF2-40B4-BE49-F238E27FC236}">
                <a16:creationId xmlns:a16="http://schemas.microsoft.com/office/drawing/2014/main" id="{4C53FF83-4B1D-4AE3-8AD4-F83CA631845F}"/>
              </a:ext>
            </a:extLst>
          </p:cNvPr>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056" name="Rectangle 11">
            <a:extLst>
              <a:ext uri="{FF2B5EF4-FFF2-40B4-BE49-F238E27FC236}">
                <a16:creationId xmlns:a16="http://schemas.microsoft.com/office/drawing/2014/main" id="{88C73A7D-5780-471E-8BE6-4A42E697E15C}"/>
              </a:ext>
            </a:extLst>
          </p:cNvPr>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b="1">
                <a:solidFill>
                  <a:srgbClr val="FFFFFF"/>
                </a:solidFill>
                <a:latin typeface="Verdana" panose="020B0604030504040204" pitchFamily="34" charset="0"/>
              </a:rPr>
              <a:t>www.coe.int/cybercrime						                        - </a:t>
            </a:r>
            <a:fld id="{B15B3F00-50C3-4AA7-B2CA-0E1FD701D3C5}" type="slidenum">
              <a:rPr lang="en-US" altLang="en-US" sz="1200" b="1">
                <a:solidFill>
                  <a:srgbClr val="FFFFFF"/>
                </a:solidFill>
                <a:latin typeface="Verdana" panose="020B0604030504040204" pitchFamily="34" charset="0"/>
              </a:rPr>
              <a:pPr>
                <a:spcBef>
                  <a:spcPct val="0"/>
                </a:spcBef>
                <a:buFontTx/>
                <a:buNone/>
              </a:pPr>
              <a:t>68</a:t>
            </a:fld>
            <a:r>
              <a:rPr lang="en-US" altLang="en-US" sz="1200" b="1">
                <a:solidFill>
                  <a:srgbClr val="FFFFFF"/>
                </a:solidFill>
                <a:latin typeface="Verdana" panose="020B0604030504040204" pitchFamily="34" charset="0"/>
              </a:rPr>
              <a:t> -</a:t>
            </a:r>
          </a:p>
        </p:txBody>
      </p:sp>
      <p:sp>
        <p:nvSpPr>
          <p:cNvPr id="2057" name="Rectangle 2">
            <a:extLst>
              <a:ext uri="{FF2B5EF4-FFF2-40B4-BE49-F238E27FC236}">
                <a16:creationId xmlns:a16="http://schemas.microsoft.com/office/drawing/2014/main" id="{D192EA30-54CE-4062-B518-E86D1D7BEC69}"/>
              </a:ext>
            </a:extLst>
          </p:cNvPr>
          <p:cNvSpPr>
            <a:spLocks noChangeArrowheads="1"/>
          </p:cNvSpPr>
          <p:nvPr/>
        </p:nvSpPr>
        <p:spPr bwMode="auto">
          <a:xfrm>
            <a:off x="290513" y="2352650"/>
            <a:ext cx="8599487" cy="3754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GB" altLang="en-US" sz="3600" b="1" dirty="0">
                <a:latin typeface="Verdana" panose="020B0604030504040204" pitchFamily="34" charset="0"/>
              </a:rPr>
              <a:t>Thank you</a:t>
            </a:r>
            <a:endParaRPr lang="en-GB" altLang="en-US" sz="16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r>
              <a:rPr lang="en-GB" altLang="en-US" sz="1800" b="1" dirty="0" err="1">
                <a:latin typeface="Verdana" panose="020B0604030504040204" pitchFamily="34" charset="0"/>
              </a:rPr>
              <a:t>Xxxxx</a:t>
            </a:r>
            <a:r>
              <a:rPr lang="en-GB" altLang="en-US" sz="1800" b="1" dirty="0">
                <a:latin typeface="Verdana" panose="020B0604030504040204" pitchFamily="34" charset="0"/>
              </a:rPr>
              <a:t> XXXXXXXX</a:t>
            </a:r>
          </a:p>
          <a:p>
            <a:pPr algn="ctr" eaLnBrk="1" hangingPunct="1">
              <a:spcBef>
                <a:spcPct val="0"/>
              </a:spcBef>
              <a:buFontTx/>
              <a:buNone/>
            </a:pPr>
            <a:endParaRPr lang="en-GB" altLang="en-US" sz="600" dirty="0">
              <a:latin typeface="Verdana" panose="020B0604030504040204" pitchFamily="34" charset="0"/>
            </a:endParaRPr>
          </a:p>
          <a:p>
            <a:pPr algn="ctr" eaLnBrk="1" hangingPunct="1">
              <a:spcBef>
                <a:spcPct val="0"/>
              </a:spcBef>
              <a:buFontTx/>
              <a:buNone/>
            </a:pPr>
            <a:r>
              <a:rPr lang="en-GB" altLang="en-US" sz="1400" i="1" dirty="0">
                <a:latin typeface="Verdana" panose="020B0604030504040204" pitchFamily="34" charset="0"/>
              </a:rPr>
              <a:t>Council of Europe</a:t>
            </a:r>
          </a:p>
          <a:p>
            <a:pPr algn="ctr" eaLnBrk="1" hangingPunct="1">
              <a:spcBef>
                <a:spcPct val="0"/>
              </a:spcBef>
              <a:buFontTx/>
              <a:buNone/>
            </a:pPr>
            <a:endParaRPr lang="en-GB" altLang="en-US" sz="1400" b="1" dirty="0">
              <a:solidFill>
                <a:srgbClr val="2F618F"/>
              </a:solidFill>
              <a:latin typeface="Verdana" panose="020B0604030504040204" pitchFamily="34" charset="0"/>
              <a:hlinkClick r:id="rId5"/>
            </a:endParaRPr>
          </a:p>
          <a:p>
            <a:pPr algn="ctr" eaLnBrk="1" hangingPunct="1">
              <a:spcBef>
                <a:spcPct val="0"/>
              </a:spcBef>
              <a:buFontTx/>
              <a:buNone/>
            </a:pPr>
            <a:r>
              <a:rPr lang="en-GB" altLang="en-US" sz="1200" b="1" dirty="0">
                <a:solidFill>
                  <a:srgbClr val="2F618F"/>
                </a:solidFill>
                <a:latin typeface="Verdana" panose="020B0604030504040204" pitchFamily="34" charset="0"/>
              </a:rPr>
              <a:t>email</a:t>
            </a: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400" b="1" dirty="0">
              <a:latin typeface="Verdana" panose="020B0604030504040204" pitchFamily="34" charset="0"/>
            </a:endParaRPr>
          </a:p>
          <a:p>
            <a:pPr algn="ctr" eaLnBrk="1" hangingPunct="1">
              <a:spcBef>
                <a:spcPct val="0"/>
              </a:spcBef>
              <a:buFontTx/>
              <a:buNone/>
            </a:pPr>
            <a:r>
              <a:rPr lang="en-GB" altLang="en-US" sz="1600" b="1" dirty="0">
                <a:latin typeface="Verdana" panose="020B0604030504040204" pitchFamily="34" charset="0"/>
              </a:rPr>
              <a:t>DD Month YYYY</a:t>
            </a:r>
          </a:p>
        </p:txBody>
      </p:sp>
      <p:sp>
        <p:nvSpPr>
          <p:cNvPr id="10" name="Rectangle 2">
            <a:extLst>
              <a:ext uri="{FF2B5EF4-FFF2-40B4-BE49-F238E27FC236}">
                <a16:creationId xmlns:a16="http://schemas.microsoft.com/office/drawing/2014/main" id="{DF1503B2-B0B3-4330-9439-3D5954CA1625}"/>
              </a:ext>
            </a:extLst>
          </p:cNvPr>
          <p:cNvSpPr>
            <a:spLocks noChangeArrowheads="1"/>
          </p:cNvSpPr>
          <p:nvPr/>
        </p:nvSpPr>
        <p:spPr bwMode="auto">
          <a:xfrm>
            <a:off x="365125" y="1177588"/>
            <a:ext cx="85994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US" altLang="en-US" sz="1400" b="1" dirty="0">
                <a:latin typeface="Verdana" panose="020B0604030504040204" pitchFamily="34" charset="0"/>
              </a:rPr>
              <a:t>Introductory Judicial Training Course on Cybercrime and Electronic Evidence</a:t>
            </a:r>
            <a:endParaRPr lang="en-GB" altLang="en-US" sz="1400" i="1" dirty="0">
              <a:latin typeface="Verdana" panose="020B0604030504040204" pitchFamily="34" charset="0"/>
            </a:endParaRPr>
          </a:p>
        </p:txBody>
      </p:sp>
    </p:spTree>
    <p:extLst>
      <p:ext uri="{BB962C8B-B14F-4D97-AF65-F5344CB8AC3E}">
        <p14:creationId xmlns:p14="http://schemas.microsoft.com/office/powerpoint/2010/main" val="10643097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Computer data</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a:extLst>
              <a:ext uri="{FF2B5EF4-FFF2-40B4-BE49-F238E27FC236}">
                <a16:creationId xmlns:a16="http://schemas.microsoft.com/office/drawing/2014/main" id="{0F998D42-3E41-48B1-892B-F108108468D9}"/>
              </a:ext>
            </a:extLst>
          </p:cNvPr>
          <p:cNvSpPr/>
          <p:nvPr/>
        </p:nvSpPr>
        <p:spPr>
          <a:xfrm>
            <a:off x="4410308" y="1463277"/>
            <a:ext cx="4518735" cy="4832092"/>
          </a:xfrm>
          <a:prstGeom prst="rect">
            <a:avLst/>
          </a:prstGeom>
        </p:spPr>
        <p:txBody>
          <a:bodyPr wrap="square">
            <a:spAutoFit/>
          </a:bodyPr>
          <a:lstStyle/>
          <a:p>
            <a:pPr marL="342900" indent="-342900" algn="just">
              <a:buFont typeface="Wingdings" pitchFamily="2" charset="2"/>
              <a:buChar char="Ø"/>
            </a:pPr>
            <a:r>
              <a:rPr lang="en-US" sz="2200" dirty="0">
                <a:latin typeface="Verdana" panose="020B0604030504040204" pitchFamily="34" charset="0"/>
                <a:ea typeface="Verdana" panose="020B0604030504040204" pitchFamily="34" charset="0"/>
              </a:rPr>
              <a:t>Computer data is any data that is in a form that can be directly processed by a computer system</a:t>
            </a:r>
          </a:p>
          <a:p>
            <a:pPr marL="342900" indent="-342900" algn="just">
              <a:buFont typeface="Wingdings" pitchFamily="2" charset="2"/>
              <a:buChar char="Ø"/>
            </a:pPr>
            <a:endParaRPr lang="en-US" sz="2200" dirty="0">
              <a:latin typeface="Verdana" panose="020B0604030504040204" pitchFamily="34" charset="0"/>
              <a:ea typeface="Verdana" panose="020B0604030504040204" pitchFamily="34" charset="0"/>
            </a:endParaRPr>
          </a:p>
          <a:p>
            <a:pPr marL="342900" indent="-342900" algn="just">
              <a:buFont typeface="Wingdings" pitchFamily="2" charset="2"/>
              <a:buChar char="Ø"/>
            </a:pPr>
            <a:r>
              <a:rPr lang="en-US" sz="2200" dirty="0">
                <a:latin typeface="Verdana" panose="020B0604030504040204" pitchFamily="34" charset="0"/>
                <a:ea typeface="Verdana" panose="020B0604030504040204" pitchFamily="34" charset="0"/>
              </a:rPr>
              <a:t>Computer data that can be automatically processed may be the target of the criminal offences defined in the Budapest Convention or the object of the application of the investigative measures defined by the Budapest Convention </a:t>
            </a:r>
          </a:p>
        </p:txBody>
      </p:sp>
      <p:sp>
        <p:nvSpPr>
          <p:cNvPr id="3" name="Rectangle 2">
            <a:extLst>
              <a:ext uri="{FF2B5EF4-FFF2-40B4-BE49-F238E27FC236}">
                <a16:creationId xmlns:a16="http://schemas.microsoft.com/office/drawing/2014/main" id="{22B23B8C-EBB4-4825-AB22-2544600253B2}"/>
              </a:ext>
            </a:extLst>
          </p:cNvPr>
          <p:cNvSpPr/>
          <p:nvPr/>
        </p:nvSpPr>
        <p:spPr>
          <a:xfrm>
            <a:off x="213064" y="1780284"/>
            <a:ext cx="3986074" cy="3816429"/>
          </a:xfrm>
          <a:prstGeom prst="rect">
            <a:avLst/>
          </a:prstGeom>
        </p:spPr>
        <p:txBody>
          <a:bodyPr wrap="square">
            <a:spAutoFit/>
          </a:bodyPr>
          <a:lstStyle/>
          <a:p>
            <a:pPr marL="342900" indent="-342900" algn="just">
              <a:buFont typeface="Wingdings" pitchFamily="2" charset="2"/>
              <a:buChar char="Ø"/>
            </a:pPr>
            <a:r>
              <a:rPr lang="en-US" sz="2200" dirty="0">
                <a:latin typeface="Verdana" panose="020B0604030504040204" pitchFamily="34" charset="0"/>
                <a:ea typeface="Verdana" panose="020B0604030504040204" pitchFamily="34" charset="0"/>
              </a:rPr>
              <a:t>"</a:t>
            </a:r>
            <a:r>
              <a:rPr lang="en-US" sz="2200" b="1" dirty="0">
                <a:latin typeface="Verdana" panose="020B0604030504040204" pitchFamily="34" charset="0"/>
                <a:ea typeface="Verdana" panose="020B0604030504040204" pitchFamily="34" charset="0"/>
              </a:rPr>
              <a:t>computer data</a:t>
            </a:r>
            <a:r>
              <a:rPr lang="en-US" sz="2200" dirty="0">
                <a:latin typeface="Verdana" panose="020B0604030504040204" pitchFamily="34" charset="0"/>
                <a:ea typeface="Verdana" panose="020B0604030504040204" pitchFamily="34" charset="0"/>
              </a:rPr>
              <a:t>" means any representation of facts, information or concepts in a form suitable for processing in a computer system, including a program suitable to cause a computer system to perform a function;</a:t>
            </a:r>
          </a:p>
        </p:txBody>
      </p:sp>
    </p:spTree>
    <p:extLst>
      <p:ext uri="{BB962C8B-B14F-4D97-AF65-F5344CB8AC3E}">
        <p14:creationId xmlns:p14="http://schemas.microsoft.com/office/powerpoint/2010/main" val="34737925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Service provider</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a:extLst>
              <a:ext uri="{FF2B5EF4-FFF2-40B4-BE49-F238E27FC236}">
                <a16:creationId xmlns:a16="http://schemas.microsoft.com/office/drawing/2014/main" id="{EC2C0B75-C285-4AA8-826D-DF71D718E6A3}"/>
              </a:ext>
            </a:extLst>
          </p:cNvPr>
          <p:cNvSpPr/>
          <p:nvPr/>
        </p:nvSpPr>
        <p:spPr>
          <a:xfrm>
            <a:off x="4378649" y="1314066"/>
            <a:ext cx="4518735" cy="4154984"/>
          </a:xfrm>
          <a:prstGeom prst="rect">
            <a:avLst/>
          </a:prstGeom>
        </p:spPr>
        <p:txBody>
          <a:bodyPr wrap="square">
            <a:spAutoFit/>
          </a:bodyPr>
          <a:lstStyle/>
          <a:p>
            <a:pPr marL="342900" indent="-342900">
              <a:buFont typeface="Wingdings" pitchFamily="2" charset="2"/>
              <a:buChar char="Ø"/>
            </a:pPr>
            <a:r>
              <a:rPr lang="en-US" sz="2200" dirty="0">
                <a:latin typeface="Verdana" panose="020B0604030504040204" pitchFamily="34" charset="0"/>
                <a:ea typeface="Verdana" panose="020B0604030504040204" pitchFamily="34" charset="0"/>
              </a:rPr>
              <a:t>Yes:</a:t>
            </a:r>
          </a:p>
          <a:p>
            <a:pPr marL="800100" lvl="1" indent="-342900" algn="just">
              <a:buFont typeface="Wingdings" pitchFamily="2" charset="2"/>
              <a:buChar char="Ø"/>
            </a:pPr>
            <a:r>
              <a:rPr lang="en-US" sz="2200" dirty="0">
                <a:latin typeface="Verdana" panose="020B0604030504040204" pitchFamily="34" charset="0"/>
                <a:ea typeface="Verdana" panose="020B0604030504040204" pitchFamily="34" charset="0"/>
              </a:rPr>
              <a:t>communication or related data processing services (e.g. hosting and caching providers)</a:t>
            </a:r>
          </a:p>
          <a:p>
            <a:pPr marL="800100" lvl="1" indent="-342900">
              <a:buFont typeface="Wingdings" pitchFamily="2" charset="2"/>
              <a:buChar char="Ø"/>
            </a:pPr>
            <a:r>
              <a:rPr lang="en-US" sz="2200" dirty="0">
                <a:latin typeface="Verdana" panose="020B0604030504040204" pitchFamily="34" charset="0"/>
                <a:ea typeface="Verdana" panose="020B0604030504040204" pitchFamily="34" charset="0"/>
              </a:rPr>
              <a:t>private &amp; public entities</a:t>
            </a:r>
          </a:p>
          <a:p>
            <a:pPr marL="800100" lvl="1" indent="-342900">
              <a:buFont typeface="Wingdings" pitchFamily="2" charset="2"/>
              <a:buChar char="Ø"/>
            </a:pPr>
            <a:r>
              <a:rPr lang="en-US" sz="2200" dirty="0">
                <a:latin typeface="Verdana" panose="020B0604030504040204" pitchFamily="34" charset="0"/>
                <a:ea typeface="Verdana" panose="020B0604030504040204" pitchFamily="34" charset="0"/>
              </a:rPr>
              <a:t>free or paid services</a:t>
            </a:r>
          </a:p>
          <a:p>
            <a:pPr marL="800100" lvl="1" indent="-342900">
              <a:buFont typeface="Wingdings" pitchFamily="2" charset="2"/>
              <a:buChar char="Ø"/>
            </a:pPr>
            <a:r>
              <a:rPr lang="en-US" sz="2200" dirty="0">
                <a:latin typeface="Verdana" panose="020B0604030504040204" pitchFamily="34" charset="0"/>
                <a:ea typeface="Verdana" panose="020B0604030504040204" pitchFamily="34" charset="0"/>
              </a:rPr>
              <a:t>provision to closed group or public</a:t>
            </a:r>
          </a:p>
          <a:p>
            <a:pPr marL="342900" indent="-342900">
              <a:buFont typeface="Wingdings" pitchFamily="2" charset="2"/>
              <a:buChar char="Ø"/>
            </a:pPr>
            <a:endParaRPr lang="en-US" sz="2200" dirty="0">
              <a:latin typeface="Verdana" panose="020B0604030504040204" pitchFamily="34" charset="0"/>
              <a:ea typeface="Verdana" panose="020B0604030504040204" pitchFamily="34" charset="0"/>
            </a:endParaRPr>
          </a:p>
          <a:p>
            <a:pPr marL="342900" indent="-342900">
              <a:buFont typeface="Wingdings" pitchFamily="2" charset="2"/>
              <a:buChar char="Ø"/>
            </a:pPr>
            <a:r>
              <a:rPr lang="en-US" sz="2200" dirty="0">
                <a:latin typeface="Verdana" panose="020B0604030504040204" pitchFamily="34" charset="0"/>
                <a:ea typeface="Verdana" panose="020B0604030504040204" pitchFamily="34" charset="0"/>
              </a:rPr>
              <a:t>No:</a:t>
            </a:r>
          </a:p>
          <a:p>
            <a:pPr marL="800100" lvl="1" indent="-342900">
              <a:buFont typeface="Wingdings" pitchFamily="2" charset="2"/>
              <a:buChar char="Ø"/>
            </a:pPr>
            <a:r>
              <a:rPr lang="en-US" sz="2200" dirty="0">
                <a:latin typeface="Verdana" panose="020B0604030504040204" pitchFamily="34" charset="0"/>
                <a:ea typeface="Verdana" panose="020B0604030504040204" pitchFamily="34" charset="0"/>
              </a:rPr>
              <a:t>content providers</a:t>
            </a:r>
          </a:p>
        </p:txBody>
      </p:sp>
      <p:sp>
        <p:nvSpPr>
          <p:cNvPr id="5" name="Rectangle 4">
            <a:extLst>
              <a:ext uri="{FF2B5EF4-FFF2-40B4-BE49-F238E27FC236}">
                <a16:creationId xmlns:a16="http://schemas.microsoft.com/office/drawing/2014/main" id="{D7DC6796-0E1A-4774-ADD1-478910A31206}"/>
              </a:ext>
            </a:extLst>
          </p:cNvPr>
          <p:cNvSpPr/>
          <p:nvPr/>
        </p:nvSpPr>
        <p:spPr>
          <a:xfrm>
            <a:off x="179512" y="1374204"/>
            <a:ext cx="3986074" cy="5170646"/>
          </a:xfrm>
          <a:prstGeom prst="rect">
            <a:avLst/>
          </a:prstGeom>
        </p:spPr>
        <p:txBody>
          <a:bodyPr wrap="square">
            <a:spAutoFit/>
          </a:bodyPr>
          <a:lstStyle/>
          <a:p>
            <a:pPr marL="342900" indent="-342900" algn="just">
              <a:buFont typeface="Wingdings" pitchFamily="2" charset="2"/>
              <a:buChar char="Ø"/>
            </a:pPr>
            <a:r>
              <a:rPr lang="en-US" sz="2200" dirty="0">
                <a:latin typeface="Verdana" panose="020B0604030504040204" pitchFamily="34" charset="0"/>
                <a:ea typeface="Verdana" panose="020B0604030504040204" pitchFamily="34" charset="0"/>
              </a:rPr>
              <a:t>"</a:t>
            </a:r>
            <a:r>
              <a:rPr lang="en-US" sz="2200" b="1" dirty="0">
                <a:latin typeface="Verdana" panose="020B0604030504040204" pitchFamily="34" charset="0"/>
                <a:ea typeface="Verdana" panose="020B0604030504040204" pitchFamily="34" charset="0"/>
              </a:rPr>
              <a:t>service provider</a:t>
            </a:r>
            <a:r>
              <a:rPr lang="en-US" sz="2200" dirty="0">
                <a:latin typeface="Verdana" panose="020B0604030504040204" pitchFamily="34" charset="0"/>
                <a:ea typeface="Verdana" panose="020B0604030504040204" pitchFamily="34" charset="0"/>
              </a:rPr>
              <a:t>" means: </a:t>
            </a:r>
          </a:p>
          <a:p>
            <a:pPr lvl="1" algn="just"/>
            <a:r>
              <a:rPr lang="en-US" sz="2200" dirty="0">
                <a:latin typeface="Verdana" panose="020B0604030504040204" pitchFamily="34" charset="0"/>
                <a:ea typeface="Verdana" panose="020B0604030504040204" pitchFamily="34" charset="0"/>
              </a:rPr>
              <a:t>i any public or private entity that provides to users of its service the ability to communicate by means of a computer system, and </a:t>
            </a:r>
          </a:p>
          <a:p>
            <a:pPr lvl="1" algn="just"/>
            <a:r>
              <a:rPr lang="en-US" sz="2200" dirty="0">
                <a:latin typeface="Verdana" panose="020B0604030504040204" pitchFamily="34" charset="0"/>
                <a:ea typeface="Verdana" panose="020B0604030504040204" pitchFamily="34" charset="0"/>
              </a:rPr>
              <a:t>ii any other entity that processes or stores computer data on behalf of such communication service or users of such service.</a:t>
            </a:r>
          </a:p>
        </p:txBody>
      </p:sp>
    </p:spTree>
    <p:extLst>
      <p:ext uri="{BB962C8B-B14F-4D97-AF65-F5344CB8AC3E}">
        <p14:creationId xmlns:p14="http://schemas.microsoft.com/office/powerpoint/2010/main" val="22978626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Traffic data</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a:extLst>
              <a:ext uri="{FF2B5EF4-FFF2-40B4-BE49-F238E27FC236}">
                <a16:creationId xmlns:a16="http://schemas.microsoft.com/office/drawing/2014/main" id="{C3AD9E37-2C54-40B6-B211-90159F05A43B}"/>
              </a:ext>
            </a:extLst>
          </p:cNvPr>
          <p:cNvSpPr/>
          <p:nvPr/>
        </p:nvSpPr>
        <p:spPr>
          <a:xfrm>
            <a:off x="4361006" y="1259465"/>
            <a:ext cx="4625266" cy="5324535"/>
          </a:xfrm>
          <a:prstGeom prst="rect">
            <a:avLst/>
          </a:prstGeom>
        </p:spPr>
        <p:txBody>
          <a:bodyPr wrap="square">
            <a:spAutoFit/>
          </a:bodyPr>
          <a:lstStyle/>
          <a:p>
            <a:pPr marL="342900" indent="-342900">
              <a:buFont typeface="Wingdings" pitchFamily="2" charset="2"/>
              <a:buChar char="Ø"/>
            </a:pPr>
            <a:r>
              <a:rPr lang="en-US" sz="2000" dirty="0">
                <a:latin typeface="Verdana" panose="020B0604030504040204" pitchFamily="34" charset="0"/>
                <a:ea typeface="Verdana" panose="020B0604030504040204" pitchFamily="34" charset="0"/>
              </a:rPr>
              <a:t>Yes:</a:t>
            </a:r>
          </a:p>
          <a:p>
            <a:pPr marL="800100" lvl="1" indent="-342900" algn="just">
              <a:buFont typeface="Wingdings" pitchFamily="2" charset="2"/>
              <a:buChar char="Ø"/>
            </a:pPr>
            <a:r>
              <a:rPr lang="en-US" sz="2000" dirty="0">
                <a:latin typeface="Verdana" panose="020B0604030504040204" pitchFamily="34" charset="0"/>
                <a:ea typeface="Verdana" panose="020B0604030504040204" pitchFamily="34" charset="0"/>
              </a:rPr>
              <a:t>category of computer data</a:t>
            </a:r>
          </a:p>
          <a:p>
            <a:pPr marL="800100" lvl="1" indent="-342900" algn="just">
              <a:buFont typeface="Wingdings" pitchFamily="2" charset="2"/>
              <a:buChar char="Ø"/>
            </a:pPr>
            <a:r>
              <a:rPr lang="en-US" sz="2000" dirty="0">
                <a:latin typeface="Verdana" panose="020B0604030504040204" pitchFamily="34" charset="0"/>
                <a:ea typeface="Verdana" panose="020B0604030504040204" pitchFamily="34" charset="0"/>
              </a:rPr>
              <a:t>generated by computer that formed part in chain of communication</a:t>
            </a:r>
          </a:p>
          <a:p>
            <a:pPr marL="800100" lvl="1" indent="-342900" algn="just">
              <a:buFont typeface="Wingdings" pitchFamily="2" charset="2"/>
              <a:buChar char="Ø"/>
            </a:pPr>
            <a:r>
              <a:rPr lang="en-US" sz="2000" dirty="0">
                <a:latin typeface="Verdana" panose="020B0604030504040204" pitchFamily="34" charset="0"/>
                <a:ea typeface="Verdana" panose="020B0604030504040204" pitchFamily="34" charset="0"/>
              </a:rPr>
              <a:t>Indicates communication’s:</a:t>
            </a:r>
          </a:p>
          <a:p>
            <a:pPr marL="1257300" lvl="2" indent="-342900" algn="just">
              <a:buFont typeface="Wingdings" pitchFamily="2" charset="2"/>
              <a:buChar char="Ø"/>
            </a:pPr>
            <a:r>
              <a:rPr lang="en-US" sz="2000" dirty="0">
                <a:latin typeface="Verdana" panose="020B0604030504040204" pitchFamily="34" charset="0"/>
                <a:ea typeface="Verdana" panose="020B0604030504040204" pitchFamily="34" charset="0"/>
              </a:rPr>
              <a:t>origin </a:t>
            </a:r>
          </a:p>
          <a:p>
            <a:pPr marL="1257300" lvl="2" indent="-342900" algn="just">
              <a:buFont typeface="Wingdings" pitchFamily="2" charset="2"/>
              <a:buChar char="Ø"/>
            </a:pPr>
            <a:r>
              <a:rPr lang="en-US" sz="2000" dirty="0">
                <a:latin typeface="Verdana" panose="020B0604030504040204" pitchFamily="34" charset="0"/>
                <a:ea typeface="Verdana" panose="020B0604030504040204" pitchFamily="34" charset="0"/>
              </a:rPr>
              <a:t>destination</a:t>
            </a:r>
          </a:p>
          <a:p>
            <a:pPr marL="1257300" lvl="2" indent="-342900" algn="just">
              <a:buFont typeface="Wingdings" pitchFamily="2" charset="2"/>
              <a:buChar char="Ø"/>
            </a:pPr>
            <a:r>
              <a:rPr lang="en-US" sz="2000" dirty="0">
                <a:latin typeface="Verdana" panose="020B0604030504040204" pitchFamily="34" charset="0"/>
                <a:ea typeface="Verdana" panose="020B0604030504040204" pitchFamily="34" charset="0"/>
              </a:rPr>
              <a:t>route</a:t>
            </a:r>
          </a:p>
          <a:p>
            <a:pPr marL="1257300" lvl="2" indent="-342900" algn="just">
              <a:buFont typeface="Wingdings" pitchFamily="2" charset="2"/>
              <a:buChar char="Ø"/>
            </a:pPr>
            <a:r>
              <a:rPr lang="en-US" sz="2000" dirty="0">
                <a:latin typeface="Verdana" panose="020B0604030504040204" pitchFamily="34" charset="0"/>
                <a:ea typeface="Verdana" panose="020B0604030504040204" pitchFamily="34" charset="0"/>
              </a:rPr>
              <a:t>time</a:t>
            </a:r>
          </a:p>
          <a:p>
            <a:pPr marL="1257300" lvl="2" indent="-342900" algn="just">
              <a:buFont typeface="Wingdings" pitchFamily="2" charset="2"/>
              <a:buChar char="Ø"/>
            </a:pPr>
            <a:r>
              <a:rPr lang="en-US" sz="2000" dirty="0">
                <a:latin typeface="Verdana" panose="020B0604030504040204" pitchFamily="34" charset="0"/>
                <a:ea typeface="Verdana" panose="020B0604030504040204" pitchFamily="34" charset="0"/>
              </a:rPr>
              <a:t>date</a:t>
            </a:r>
          </a:p>
          <a:p>
            <a:pPr marL="1257300" lvl="2" indent="-342900" algn="just">
              <a:buFont typeface="Wingdings" pitchFamily="2" charset="2"/>
              <a:buChar char="Ø"/>
            </a:pPr>
            <a:r>
              <a:rPr lang="en-US" sz="2000" dirty="0">
                <a:latin typeface="Verdana" panose="020B0604030504040204" pitchFamily="34" charset="0"/>
                <a:ea typeface="Verdana" panose="020B0604030504040204" pitchFamily="34" charset="0"/>
              </a:rPr>
              <a:t>size</a:t>
            </a:r>
          </a:p>
          <a:p>
            <a:pPr marL="1257300" lvl="2" indent="-342900" algn="just">
              <a:buFont typeface="Wingdings" pitchFamily="2" charset="2"/>
              <a:buChar char="Ø"/>
            </a:pPr>
            <a:r>
              <a:rPr lang="en-US" sz="2000" dirty="0">
                <a:latin typeface="Verdana" panose="020B0604030504040204" pitchFamily="34" charset="0"/>
                <a:ea typeface="Verdana" panose="020B0604030504040204" pitchFamily="34" charset="0"/>
              </a:rPr>
              <a:t>duration</a:t>
            </a:r>
          </a:p>
          <a:p>
            <a:pPr marL="1257300" lvl="2" indent="-342900" algn="just">
              <a:buFont typeface="Wingdings" pitchFamily="2" charset="2"/>
              <a:buChar char="Ø"/>
            </a:pPr>
            <a:r>
              <a:rPr lang="en-US" sz="2000" dirty="0">
                <a:latin typeface="Verdana" panose="020B0604030504040204" pitchFamily="34" charset="0"/>
                <a:ea typeface="Verdana" panose="020B0604030504040204" pitchFamily="34" charset="0"/>
              </a:rPr>
              <a:t>type of underlying service</a:t>
            </a:r>
          </a:p>
          <a:p>
            <a:pPr marL="342900" indent="-342900">
              <a:buFont typeface="Wingdings" pitchFamily="2" charset="2"/>
              <a:buChar char="Ø"/>
            </a:pPr>
            <a:r>
              <a:rPr lang="en-US" sz="2000" dirty="0">
                <a:latin typeface="Verdana" panose="020B0604030504040204" pitchFamily="34" charset="0"/>
                <a:ea typeface="Verdana" panose="020B0604030504040204" pitchFamily="34" charset="0"/>
              </a:rPr>
              <a:t>No:</a:t>
            </a:r>
          </a:p>
          <a:p>
            <a:pPr marL="800100" lvl="1" indent="-342900">
              <a:buFont typeface="Wingdings" pitchFamily="2" charset="2"/>
              <a:buChar char="Ø"/>
            </a:pPr>
            <a:r>
              <a:rPr lang="en-US" sz="2000" dirty="0">
                <a:latin typeface="Verdana" panose="020B0604030504040204" pitchFamily="34" charset="0"/>
                <a:ea typeface="Verdana" panose="020B0604030504040204" pitchFamily="34" charset="0"/>
              </a:rPr>
              <a:t>content of communication</a:t>
            </a:r>
          </a:p>
        </p:txBody>
      </p:sp>
      <p:sp>
        <p:nvSpPr>
          <p:cNvPr id="3" name="Rectangle 2">
            <a:extLst>
              <a:ext uri="{FF2B5EF4-FFF2-40B4-BE49-F238E27FC236}">
                <a16:creationId xmlns:a16="http://schemas.microsoft.com/office/drawing/2014/main" id="{BB01725E-78F8-40B1-B3A6-D94B18471C00}"/>
              </a:ext>
            </a:extLst>
          </p:cNvPr>
          <p:cNvSpPr/>
          <p:nvPr/>
        </p:nvSpPr>
        <p:spPr>
          <a:xfrm>
            <a:off x="213064" y="1780284"/>
            <a:ext cx="3986074" cy="4093428"/>
          </a:xfrm>
          <a:prstGeom prst="rect">
            <a:avLst/>
          </a:prstGeom>
        </p:spPr>
        <p:txBody>
          <a:bodyPr wrap="square">
            <a:spAutoFit/>
          </a:bodyPr>
          <a:lstStyle/>
          <a:p>
            <a:pPr marL="342900" indent="-342900" algn="just">
              <a:buFont typeface="Wingdings" pitchFamily="2" charset="2"/>
              <a:buChar char="Ø"/>
            </a:pPr>
            <a:r>
              <a:rPr lang="en-US" sz="2000" dirty="0">
                <a:latin typeface="Verdana" panose="020B0604030504040204" pitchFamily="34" charset="0"/>
                <a:ea typeface="Verdana" panose="020B0604030504040204" pitchFamily="34" charset="0"/>
              </a:rPr>
              <a:t>"</a:t>
            </a:r>
            <a:r>
              <a:rPr lang="en-US" sz="2000" b="1" dirty="0">
                <a:latin typeface="Verdana" panose="020B0604030504040204" pitchFamily="34" charset="0"/>
                <a:ea typeface="Verdana" panose="020B0604030504040204" pitchFamily="34" charset="0"/>
              </a:rPr>
              <a:t>traffic data</a:t>
            </a:r>
            <a:r>
              <a:rPr lang="en-US" sz="2000" dirty="0">
                <a:latin typeface="Verdana" panose="020B0604030504040204" pitchFamily="34" charset="0"/>
                <a:ea typeface="Verdana" panose="020B0604030504040204" pitchFamily="34" charset="0"/>
              </a:rPr>
              <a:t>" means any computer data relating to a communication by means of a computer system, generated by a computer system that formed a part in the chain of communication, indicating the communication’s origin, destination, route, time, date, size, duration, or type of underlying service.</a:t>
            </a:r>
          </a:p>
        </p:txBody>
      </p:sp>
    </p:spTree>
    <p:extLst>
      <p:ext uri="{BB962C8B-B14F-4D97-AF65-F5344CB8AC3E}">
        <p14:creationId xmlns:p14="http://schemas.microsoft.com/office/powerpoint/2010/main" val="14676656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2">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45086</TotalTime>
  <Words>13576</Words>
  <Application>Microsoft Office PowerPoint</Application>
  <PresentationFormat>On-screen Show (4:3)</PresentationFormat>
  <Paragraphs>937</Paragraphs>
  <Slides>68</Slides>
  <Notes>67</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68</vt:i4>
      </vt:variant>
    </vt:vector>
  </HeadingPairs>
  <TitlesOfParts>
    <vt:vector size="77" baseType="lpstr">
      <vt:lpstr>Arial</vt:lpstr>
      <vt:lpstr>Arial Narrow</vt:lpstr>
      <vt:lpstr>Calibri</vt:lpstr>
      <vt:lpstr>Georgia</vt:lpstr>
      <vt:lpstr>Trebuchet MS</vt:lpstr>
      <vt:lpstr>Verdana</vt:lpstr>
      <vt:lpstr>Wingdings</vt:lpstr>
      <vt:lpstr>Office Theme</vt:lpstr>
      <vt:lpstr>Microsoft Word Picture</vt:lpstr>
      <vt:lpstr>PowerPoint Presentation</vt:lpstr>
      <vt:lpstr>PowerPoint Presentation</vt:lpstr>
      <vt:lpstr>PowerPoint Presentation</vt:lpstr>
      <vt:lpstr>PowerPoint Presentation</vt:lpstr>
      <vt:lpstr>Definitions </vt:lpstr>
      <vt:lpstr>PowerPoint Presentation</vt:lpstr>
      <vt:lpstr>PowerPoint Presentation</vt:lpstr>
      <vt:lpstr>PowerPoint Presentation</vt:lpstr>
      <vt:lpstr>PowerPoint Presentation</vt:lpstr>
      <vt:lpstr>Illegal access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Illegal Interception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Data Interference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System Interference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Misuse of Devices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Council of Europe</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matteo</dc:creator>
  <cp:lastModifiedBy>Abbas Lotia</cp:lastModifiedBy>
  <cp:revision>1082</cp:revision>
  <cp:lastPrinted>2016-05-18T07:38:13Z</cp:lastPrinted>
  <dcterms:created xsi:type="dcterms:W3CDTF">2013-06-24T06:40:18Z</dcterms:created>
  <dcterms:modified xsi:type="dcterms:W3CDTF">2020-10-14T14:35:02Z</dcterms:modified>
</cp:coreProperties>
</file>