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3"/>
  </p:notesMasterIdLst>
  <p:sldIdLst>
    <p:sldId id="355" r:id="rId2"/>
    <p:sldId id="567" r:id="rId3"/>
    <p:sldId id="568" r:id="rId4"/>
    <p:sldId id="569" r:id="rId5"/>
    <p:sldId id="570" r:id="rId6"/>
    <p:sldId id="571" r:id="rId7"/>
    <p:sldId id="573" r:id="rId8"/>
    <p:sldId id="747" r:id="rId9"/>
    <p:sldId id="748" r:id="rId10"/>
    <p:sldId id="749" r:id="rId11"/>
    <p:sldId id="750" r:id="rId12"/>
    <p:sldId id="770" r:id="rId13"/>
    <p:sldId id="751" r:id="rId14"/>
    <p:sldId id="780" r:id="rId15"/>
    <p:sldId id="781" r:id="rId16"/>
    <p:sldId id="263" r:id="rId17"/>
    <p:sldId id="587" r:id="rId18"/>
    <p:sldId id="588" r:id="rId19"/>
    <p:sldId id="356" r:id="rId20"/>
    <p:sldId id="357" r:id="rId21"/>
    <p:sldId id="584" r:id="rId22"/>
    <p:sldId id="585" r:id="rId23"/>
    <p:sldId id="782" r:id="rId24"/>
    <p:sldId id="590" r:id="rId25"/>
    <p:sldId id="737" r:id="rId26"/>
    <p:sldId id="738" r:id="rId27"/>
    <p:sldId id="739" r:id="rId28"/>
    <p:sldId id="771" r:id="rId29"/>
    <p:sldId id="734" r:id="rId30"/>
    <p:sldId id="735" r:id="rId31"/>
    <p:sldId id="772" r:id="rId32"/>
    <p:sldId id="736" r:id="rId33"/>
    <p:sldId id="741" r:id="rId34"/>
    <p:sldId id="742" r:id="rId35"/>
    <p:sldId id="743" r:id="rId36"/>
    <p:sldId id="773" r:id="rId37"/>
    <p:sldId id="783" r:id="rId38"/>
    <p:sldId id="752" r:id="rId39"/>
    <p:sldId id="753" r:id="rId40"/>
    <p:sldId id="754" r:id="rId41"/>
    <p:sldId id="755" r:id="rId42"/>
    <p:sldId id="774" r:id="rId43"/>
    <p:sldId id="757" r:id="rId44"/>
    <p:sldId id="758" r:id="rId45"/>
    <p:sldId id="775" r:id="rId46"/>
    <p:sldId id="760" r:id="rId47"/>
    <p:sldId id="761" r:id="rId48"/>
    <p:sldId id="776" r:id="rId49"/>
    <p:sldId id="763" r:id="rId50"/>
    <p:sldId id="777" r:id="rId51"/>
    <p:sldId id="785" r:id="rId52"/>
    <p:sldId id="765" r:id="rId53"/>
    <p:sldId id="766" r:id="rId54"/>
    <p:sldId id="778" r:id="rId55"/>
    <p:sldId id="767" r:id="rId56"/>
    <p:sldId id="768" r:id="rId57"/>
    <p:sldId id="779" r:id="rId58"/>
    <p:sldId id="784" r:id="rId59"/>
    <p:sldId id="616" r:id="rId60"/>
    <p:sldId id="787" r:id="rId61"/>
    <p:sldId id="786" r:id="rId6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571"/>
            <p14:sldId id="573"/>
            <p14:sldId id="747"/>
            <p14:sldId id="748"/>
            <p14:sldId id="749"/>
            <p14:sldId id="750"/>
            <p14:sldId id="770"/>
            <p14:sldId id="751"/>
            <p14:sldId id="780"/>
            <p14:sldId id="781"/>
            <p14:sldId id="263"/>
          </p14:sldIdLst>
        </p14:section>
        <p14:section name="Section 2" id="{892BF753-DF49-4689-9CE1-D4C545F1375F}">
          <p14:sldIdLst>
            <p14:sldId id="587"/>
            <p14:sldId id="588"/>
            <p14:sldId id="356"/>
            <p14:sldId id="357"/>
            <p14:sldId id="584"/>
            <p14:sldId id="585"/>
            <p14:sldId id="782"/>
          </p14:sldIdLst>
        </p14:section>
        <p14:section name="Section 3" id="{5AFCBE4C-7AC2-4AB5-A2A2-EA953BE29FEB}">
          <p14:sldIdLst>
            <p14:sldId id="590"/>
            <p14:sldId id="737"/>
            <p14:sldId id="738"/>
            <p14:sldId id="739"/>
            <p14:sldId id="771"/>
            <p14:sldId id="734"/>
            <p14:sldId id="735"/>
            <p14:sldId id="772"/>
            <p14:sldId id="736"/>
            <p14:sldId id="741"/>
            <p14:sldId id="742"/>
            <p14:sldId id="743"/>
            <p14:sldId id="773"/>
            <p14:sldId id="783"/>
          </p14:sldIdLst>
        </p14:section>
        <p14:section name="Section 4" id="{42AB9B2C-602D-4C4D-9B15-02487831F694}">
          <p14:sldIdLst>
            <p14:sldId id="752"/>
            <p14:sldId id="753"/>
            <p14:sldId id="754"/>
            <p14:sldId id="755"/>
            <p14:sldId id="774"/>
            <p14:sldId id="757"/>
            <p14:sldId id="758"/>
            <p14:sldId id="775"/>
            <p14:sldId id="760"/>
            <p14:sldId id="761"/>
            <p14:sldId id="776"/>
            <p14:sldId id="763"/>
            <p14:sldId id="777"/>
            <p14:sldId id="785"/>
            <p14:sldId id="765"/>
            <p14:sldId id="766"/>
            <p14:sldId id="778"/>
            <p14:sldId id="767"/>
            <p14:sldId id="768"/>
            <p14:sldId id="779"/>
            <p14:sldId id="784"/>
          </p14:sldIdLst>
        </p14:section>
        <p14:section name="Section 5" id="{67F623D0-C5EF-430D-958D-01C4D44E7904}">
          <p14:sldIdLst>
            <p14:sldId id="616"/>
            <p14:sldId id="787"/>
            <p14:sldId id="786"/>
          </p14:sldIdLst>
        </p14:section>
        <p14:section name="Conclusions" id="{AD901706-933A-4282-831D-2F305081F9D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77" d="100"/>
          <a:sy n="77" d="100"/>
        </p:scale>
        <p:origin x="160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r>
            <a:rPr lang="en-US" sz="2800" dirty="0"/>
            <a:t>Widest MLA</a:t>
          </a:r>
          <a:endParaRPr lang="en-GB" sz="2800" dirty="0"/>
        </a:p>
      </dgm:t>
    </dgm:pt>
    <dgm:pt modelId="{374BB377-0977-4117-820D-8FADA24B61DC}" type="parTrans" cxnId="{D6EFF1A9-2DA5-4411-BB31-74A280F97207}">
      <dgm:prSet/>
      <dgm:spPr/>
      <dgm:t>
        <a:bodyPr/>
        <a:lstStyle/>
        <a:p>
          <a:endParaRPr lang="en-GB"/>
        </a:p>
      </dgm:t>
    </dgm:pt>
    <dgm:pt modelId="{72FE9C1E-FAC2-4ED4-8DFE-515903A299CB}" type="sibTrans" cxnId="{D6EFF1A9-2DA5-4411-BB31-74A280F97207}">
      <dgm:prSet/>
      <dgm:spPr/>
      <dgm:t>
        <a:bodyPr/>
        <a:lstStyle/>
        <a:p>
          <a:endParaRPr lang="en-GB"/>
        </a:p>
      </dgm:t>
    </dgm:pt>
    <dgm:pt modelId="{38020291-BF5A-4F3A-95D7-FA81D27566E6}">
      <dgm:prSet phldrT="[Text]" custT="1"/>
      <dgm:spPr>
        <a:solidFill>
          <a:srgbClr val="2F618F"/>
        </a:solidFill>
      </dgm:spPr>
      <dgm:t>
        <a:bodyPr/>
        <a:lstStyle/>
        <a:p>
          <a:r>
            <a:rPr lang="en-US" sz="2800" dirty="0"/>
            <a:t>Legislation in place</a:t>
          </a:r>
          <a:endParaRPr lang="en-GB" sz="2800" dirty="0"/>
        </a:p>
      </dgm:t>
    </dgm:pt>
    <dgm:pt modelId="{16F4076F-CEC4-46C9-BBE0-0D0F9D479C21}" type="parTrans" cxnId="{FB31E709-7152-4FD9-A40C-C1F993A9E6CB}">
      <dgm:prSet/>
      <dgm:spPr/>
      <dgm:t>
        <a:bodyPr/>
        <a:lstStyle/>
        <a:p>
          <a:endParaRPr lang="en-GB"/>
        </a:p>
      </dgm:t>
    </dgm:pt>
    <dgm:pt modelId="{B4D3D51F-A12F-474E-AA7F-7E5FCD8FDFBB}" type="sibTrans" cxnId="{FB31E709-7152-4FD9-A40C-C1F993A9E6CB}">
      <dgm:prSet/>
      <dgm:spPr/>
      <dgm:t>
        <a:bodyPr/>
        <a:lstStyle/>
        <a:p>
          <a:endParaRPr lang="en-GB"/>
        </a:p>
      </dgm:t>
    </dgm:pt>
    <dgm:pt modelId="{8FB3AF02-29CB-4B7E-A232-6E9A77E58566}">
      <dgm:prSet phldrT="[Text]" custT="1"/>
      <dgm:spPr>
        <a:solidFill>
          <a:srgbClr val="2F618F"/>
        </a:solidFill>
      </dgm:spPr>
      <dgm:t>
        <a:bodyPr/>
        <a:lstStyle/>
        <a:p>
          <a:r>
            <a:rPr lang="en-US" sz="2700" dirty="0"/>
            <a:t>Acceleration</a:t>
          </a:r>
          <a:endParaRPr lang="en-GB" sz="2700" dirty="0"/>
        </a:p>
      </dgm:t>
    </dgm:pt>
    <dgm:pt modelId="{DE7DB939-1A7F-49D7-83E5-6CE1271073BA}" type="parTrans" cxnId="{0E32092E-BB4E-4B3C-95C7-827FB7E99BFF}">
      <dgm:prSet/>
      <dgm:spPr/>
      <dgm:t>
        <a:bodyPr/>
        <a:lstStyle/>
        <a:p>
          <a:endParaRPr lang="en-GB"/>
        </a:p>
      </dgm:t>
    </dgm:pt>
    <dgm:pt modelId="{5ABFB04F-1702-4647-8D75-3A29A8C40B71}" type="sibTrans" cxnId="{0E32092E-BB4E-4B3C-95C7-827FB7E99BFF}">
      <dgm:prSet/>
      <dgm:spPr/>
      <dgm:t>
        <a:bodyPr/>
        <a:lstStyle/>
        <a:p>
          <a:endParaRPr lang="en-GB"/>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dgm:presLayoutVars>
          <dgm:chMax val="0"/>
          <dgm:chPref val="0"/>
          <dgm:bulletEnabled val="1"/>
        </dgm:presLayoutVars>
      </dgm:prSet>
      <dgm:spPr/>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dgm:presLayoutVars>
          <dgm:chMax val="0"/>
          <dgm:chPref val="0"/>
          <dgm:bulletEnabled val="1"/>
        </dgm:presLayoutVars>
      </dgm:prSet>
      <dgm:spPr/>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pt>
  </dgm:ptLst>
  <dgm:cxnLst>
    <dgm:cxn modelId="{FB31E709-7152-4FD9-A40C-C1F993A9E6CB}" srcId="{FA3209E3-5BD1-479D-9A9D-EC950BFB9D49}" destId="{38020291-BF5A-4F3A-95D7-FA81D27566E6}" srcOrd="1" destOrd="0" parTransId="{16F4076F-CEC4-46C9-BBE0-0D0F9D479C21}" sibTransId="{B4D3D51F-A12F-474E-AA7F-7E5FCD8FDFBB}"/>
    <dgm:cxn modelId="{0E32092E-BB4E-4B3C-95C7-827FB7E99BFF}" srcId="{FA3209E3-5BD1-479D-9A9D-EC950BFB9D49}" destId="{8FB3AF02-29CB-4B7E-A232-6E9A77E58566}" srcOrd="2" destOrd="0" parTransId="{DE7DB939-1A7F-49D7-83E5-6CE1271073BA}" sibTransId="{5ABFB04F-1702-4647-8D75-3A29A8C40B71}"/>
    <dgm:cxn modelId="{32D83A6E-3328-43AB-93FB-AD29AD79855D}" type="presOf" srcId="{FA3209E3-5BD1-479D-9A9D-EC950BFB9D49}" destId="{FCE7FA39-DE66-41A1-A306-3F67DA86831A}"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8B4D759E-80B0-4CAC-9CB1-643070B97C2F}" type="presOf" srcId="{38020291-BF5A-4F3A-95D7-FA81D27566E6}" destId="{5E586836-6813-44D7-8945-9800C12A8FB4}"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B5BB4DB7-B179-4316-BE07-BDE307EB56BE}" type="presOf" srcId="{3FAEE33B-CCEB-485C-AC5B-67735DE8D9C7}" destId="{7022D918-0CA5-4D88-8D2D-6536F35688D9}" srcOrd="0" destOrd="0" presId="urn:microsoft.com/office/officeart/2005/8/layout/chevron1"/>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r>
            <a:rPr lang="en-US" sz="1700" b="1" dirty="0"/>
            <a:t>Country A sends by e-mail LEA information about possible crime</a:t>
          </a:r>
          <a:endParaRPr lang="en-GB" sz="1700" b="1" dirty="0"/>
        </a:p>
      </dgm:t>
    </dgm:pt>
    <dgm:pt modelId="{B566B3A6-9FE6-474E-8E89-40B89F5FD601}" type="parTrans" cxnId="{5A0BE251-C574-4064-8F82-3419B6A9575C}">
      <dgm:prSet/>
      <dgm:spPr/>
      <dgm:t>
        <a:bodyPr/>
        <a:lstStyle/>
        <a:p>
          <a:endParaRPr lang="en-GB"/>
        </a:p>
      </dgm:t>
    </dgm:pt>
    <dgm:pt modelId="{DF31BF74-8A58-45D6-8969-8749D3F49D4D}" type="sibTrans" cxnId="{5A0BE251-C574-4064-8F82-3419B6A9575C}">
      <dgm:prSet/>
      <dgm:spPr>
        <a:solidFill>
          <a:srgbClr val="91A6B8"/>
        </a:solidFill>
      </dgm:spPr>
      <dgm:t>
        <a:bodyPr/>
        <a:lstStyle/>
        <a:p>
          <a:endParaRPr lang="en-GB"/>
        </a:p>
      </dgm:t>
    </dgm:pt>
    <dgm:pt modelId="{78F7585E-335D-44DF-8E8E-A30CF166D3E7}">
      <dgm:prSet phldrT="[Text]" custT="1"/>
      <dgm:spPr>
        <a:solidFill>
          <a:srgbClr val="2F618F"/>
        </a:solidFill>
      </dgm:spPr>
      <dgm:t>
        <a:bodyPr/>
        <a:lstStyle/>
        <a:p>
          <a:r>
            <a:rPr lang="en-US" sz="1700" b="1" dirty="0"/>
            <a:t>Country B receives information and starts local pre-investigation fact checking</a:t>
          </a:r>
          <a:endParaRPr lang="en-GB" sz="1700" b="1" dirty="0"/>
        </a:p>
      </dgm:t>
    </dgm:pt>
    <dgm:pt modelId="{7E1731B6-6397-41DC-8ADB-17C7DA5CC516}" type="parTrans" cxnId="{B69BD430-C656-459E-AAD8-EF206AC98F2B}">
      <dgm:prSet/>
      <dgm:spPr/>
      <dgm:t>
        <a:bodyPr/>
        <a:lstStyle/>
        <a:p>
          <a:endParaRPr lang="en-GB"/>
        </a:p>
      </dgm:t>
    </dgm:pt>
    <dgm:pt modelId="{ABE11BC1-DADD-4959-A162-AD191F6F8DEA}" type="sibTrans" cxnId="{B69BD430-C656-459E-AAD8-EF206AC98F2B}">
      <dgm:prSet/>
      <dgm:spPr>
        <a:solidFill>
          <a:srgbClr val="91A6B8"/>
        </a:solidFill>
      </dgm:spPr>
      <dgm:t>
        <a:bodyPr/>
        <a:lstStyle/>
        <a:p>
          <a:endParaRPr lang="en-GB"/>
        </a:p>
      </dgm:t>
    </dgm:pt>
    <dgm:pt modelId="{C82AE4C0-0BF1-4522-8963-AA4C2C799037}">
      <dgm:prSet phldrT="[Text]" custT="1"/>
      <dgm:spPr>
        <a:solidFill>
          <a:srgbClr val="2F618F"/>
        </a:solidFill>
      </dgm:spPr>
      <dgm:t>
        <a:bodyPr/>
        <a:lstStyle/>
        <a:p>
          <a:r>
            <a:rPr lang="en-US" sz="1600" b="1" dirty="0"/>
            <a:t>Country B finds evidence that information was true and full investigation is commenced</a:t>
          </a:r>
          <a:endParaRPr lang="en-GB" sz="1600" b="1" dirty="0"/>
        </a:p>
      </dgm:t>
    </dgm:pt>
    <dgm:pt modelId="{A37964C6-D74F-437B-9420-4CB638F99EF6}" type="parTrans" cxnId="{E9B54940-5687-4CA3-B0A0-57764C74C280}">
      <dgm:prSet/>
      <dgm:spPr/>
      <dgm:t>
        <a:bodyPr/>
        <a:lstStyle/>
        <a:p>
          <a:endParaRPr lang="en-GB"/>
        </a:p>
      </dgm:t>
    </dgm:pt>
    <dgm:pt modelId="{EF8E77A0-FF32-4BA8-B1E0-D3129C1CD286}" type="sibTrans" cxnId="{E9B54940-5687-4CA3-B0A0-57764C74C280}">
      <dgm:prSet/>
      <dgm:spPr/>
      <dgm:t>
        <a:bodyPr/>
        <a:lstStyle/>
        <a:p>
          <a:endParaRPr lang="en-GB"/>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LinFactNeighborX="929" custLinFactNeighborY="-1244">
        <dgm:presLayoutVars>
          <dgm:bulletEnabled val="1"/>
        </dgm:presLayoutVars>
      </dgm:prSet>
      <dgm:spPr/>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pt>
    <dgm:pt modelId="{96CA33CA-B01C-4B2C-A7D8-3A54F891A4BF}" type="pres">
      <dgm:prSet presAssocID="{DF31BF74-8A58-45D6-8969-8749D3F49D4D}" presName="spacerR" presStyleCnt="0"/>
      <dgm:spPr/>
    </dgm:pt>
    <dgm:pt modelId="{A71F37D3-4190-4DA1-A608-8452A5BD3558}" type="pres">
      <dgm:prSet presAssocID="{78F7585E-335D-44DF-8E8E-A30CF166D3E7}" presName="node" presStyleLbl="node1" presStyleIdx="1" presStyleCnt="3" custLinFactNeighborX="929" custLinFactNeighborY="-1244">
        <dgm:presLayoutVars>
          <dgm:bulletEnabled val="1"/>
        </dgm:presLayoutVars>
      </dgm:prSet>
      <dgm:spPr/>
    </dgm:pt>
    <dgm:pt modelId="{243CC7F2-FE91-46EB-8D63-5ED6228629E7}" type="pres">
      <dgm:prSet presAssocID="{ABE11BC1-DADD-4959-A162-AD191F6F8DEA}" presName="spacerL" presStyleCnt="0"/>
      <dgm:spPr/>
    </dgm:pt>
    <dgm:pt modelId="{2B626917-7C54-423E-8EDF-BC9F401B05B6}" type="pres">
      <dgm:prSet presAssocID="{ABE11BC1-DADD-4959-A162-AD191F6F8DEA}" presName="sibTrans" presStyleLbl="sibTrans2D1" presStyleIdx="1" presStyleCnt="2" custLinFactNeighborX="929" custLinFactNeighborY="-2145"/>
      <dgm:spPr/>
    </dgm:pt>
    <dgm:pt modelId="{77350F22-26E3-49B7-8225-B2569E28B59C}" type="pres">
      <dgm:prSet presAssocID="{ABE11BC1-DADD-4959-A162-AD191F6F8DEA}" presName="spacerR" presStyleCnt="0"/>
      <dgm:spPr/>
    </dgm:pt>
    <dgm:pt modelId="{74A6A061-7CF3-4873-8E84-7FEC5E35DF51}" type="pres">
      <dgm:prSet presAssocID="{C82AE4C0-0BF1-4522-8963-AA4C2C799037}" presName="node" presStyleLbl="node1" presStyleIdx="2" presStyleCnt="3" custLinFactNeighborX="929" custLinFactNeighborY="-1244">
        <dgm:presLayoutVars>
          <dgm:bulletEnabled val="1"/>
        </dgm:presLayoutVars>
      </dgm:prSet>
      <dgm:spPr/>
    </dgm:pt>
  </dgm:ptLst>
  <dgm:cxnLst>
    <dgm:cxn modelId="{B69BD430-C656-459E-AAD8-EF206AC98F2B}" srcId="{A7E5CBB0-4DF4-4B15-B16E-2911B2197939}" destId="{78F7585E-335D-44DF-8E8E-A30CF166D3E7}" srcOrd="1" destOrd="0" parTransId="{7E1731B6-6397-41DC-8ADB-17C7DA5CC516}" sibTransId="{ABE11BC1-DADD-4959-A162-AD191F6F8DEA}"/>
    <dgm:cxn modelId="{E9B54940-5687-4CA3-B0A0-57764C74C280}" srcId="{A7E5CBB0-4DF4-4B15-B16E-2911B2197939}" destId="{C82AE4C0-0BF1-4522-8963-AA4C2C799037}" srcOrd="2" destOrd="0" parTransId="{A37964C6-D74F-437B-9420-4CB638F99EF6}" sibTransId="{EF8E77A0-FF32-4BA8-B1E0-D3129C1CD286}"/>
    <dgm:cxn modelId="{71382E4B-20B5-4C24-A25F-1E6513AF5F88}" type="presOf" srcId="{A7E5CBB0-4DF4-4B15-B16E-2911B2197939}" destId="{B6080CFD-6EC2-42ED-8743-C516B71FA0CD}"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0064138A-FCD6-45F2-AADB-D103FA7BD939}" type="presOf" srcId="{46FA69C8-9DAA-45F7-A1BD-1B1CF5AD2B39}" destId="{E2C21E0C-02B7-4F18-B02B-9BDD0D2FF7E5}" srcOrd="0" destOrd="0" presId="urn:microsoft.com/office/officeart/2005/8/layout/equation1"/>
    <dgm:cxn modelId="{F000A48F-74B2-4502-B63A-1AD9C132AEFC}" type="presOf" srcId="{C82AE4C0-0BF1-4522-8963-AA4C2C799037}" destId="{74A6A061-7CF3-4873-8E84-7FEC5E35DF51}" srcOrd="0" destOrd="0" presId="urn:microsoft.com/office/officeart/2005/8/layout/equation1"/>
    <dgm:cxn modelId="{616E50A7-A25C-4F50-8D1C-BDC81B98E542}" type="presOf" srcId="{78F7585E-335D-44DF-8E8E-A30CF166D3E7}" destId="{A71F37D3-4190-4DA1-A608-8452A5BD3558}" srcOrd="0" destOrd="0" presId="urn:microsoft.com/office/officeart/2005/8/layout/equation1"/>
    <dgm:cxn modelId="{6F62D8B4-D659-4A4E-9437-E449E54B3AE5}" type="presOf" srcId="{ABE11BC1-DADD-4959-A162-AD191F6F8DEA}" destId="{2B626917-7C54-423E-8EDF-BC9F401B05B6}" srcOrd="0" destOrd="0" presId="urn:microsoft.com/office/officeart/2005/8/layout/equation1"/>
    <dgm:cxn modelId="{6A2597BD-E001-420B-8FC6-C378FEC4D2AA}" type="presOf" srcId="{DF31BF74-8A58-45D6-8969-8749D3F49D4D}" destId="{2FE32ED6-408C-4152-8FE0-3FCEA3386CB9}" srcOrd="0" destOrd="0" presId="urn:microsoft.com/office/officeart/2005/8/layout/equation1"/>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8F603D78-F2FC-480F-A5D1-CD3FA2F7C39C}" type="presParOf" srcId="{B6080CFD-6EC2-42ED-8743-C516B71FA0CD}" destId="{A71F37D3-4190-4DA1-A608-8452A5BD3558}" srcOrd="4" destOrd="0" presId="urn:microsoft.com/office/officeart/2005/8/layout/equation1"/>
    <dgm:cxn modelId="{86C8D557-66CC-4FB1-8D7A-3502FC06B073}" type="presParOf" srcId="{B6080CFD-6EC2-42ED-8743-C516B71FA0CD}" destId="{243CC7F2-FE91-46EB-8D63-5ED6228629E7}" srcOrd="5" destOrd="0" presId="urn:microsoft.com/office/officeart/2005/8/layout/equation1"/>
    <dgm:cxn modelId="{2D3CB958-7B2C-46CC-8E7D-2FB9DA65F2D5}" type="presParOf" srcId="{B6080CFD-6EC2-42ED-8743-C516B71FA0CD}" destId="{2B626917-7C54-423E-8EDF-BC9F401B05B6}" srcOrd="6" destOrd="0" presId="urn:microsoft.com/office/officeart/2005/8/layout/equation1"/>
    <dgm:cxn modelId="{0027BD2C-3E8E-4338-AAF8-1CD54C041B8D}" type="presParOf" srcId="{B6080CFD-6EC2-42ED-8743-C516B71FA0CD}" destId="{77350F22-26E3-49B7-8225-B2569E28B59C}" srcOrd="7" destOrd="0" presId="urn:microsoft.com/office/officeart/2005/8/layout/equation1"/>
    <dgm:cxn modelId="{FDECBA1C-C827-4AA2-BCDA-0A15F5CB27DE}" type="presParOf" srcId="{B6080CFD-6EC2-42ED-8743-C516B71FA0CD}" destId="{74A6A061-7CF3-4873-8E84-7FEC5E35DF51}"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5D1B636-D175-4028-9284-1550E54BFD19}">
      <dgm:prSet phldrT="[Text]"/>
      <dgm:spPr>
        <a:solidFill>
          <a:srgbClr val="2F618F"/>
        </a:solidFill>
      </dgm:spPr>
      <dgm:t>
        <a:bodyPr/>
        <a:lstStyle/>
        <a:p>
          <a:r>
            <a:rPr lang="en-US" dirty="0"/>
            <a:t>Central Authority</a:t>
          </a:r>
          <a:endParaRPr lang="en-GB" dirty="0"/>
        </a:p>
      </dgm:t>
    </dgm:pt>
    <dgm:pt modelId="{80C748EB-DD84-479E-988D-002539AFADE3}" type="parTrans" cxnId="{9F232018-AB22-4655-8E07-E857126E2406}">
      <dgm:prSet/>
      <dgm:spPr/>
      <dgm:t>
        <a:bodyPr/>
        <a:lstStyle/>
        <a:p>
          <a:endParaRPr lang="en-GB"/>
        </a:p>
      </dgm:t>
    </dgm:pt>
    <dgm:pt modelId="{8F5D4BC6-F592-4CE4-AAE5-3774771E6A22}" type="sibTrans" cxnId="{9F232018-AB22-4655-8E07-E857126E2406}">
      <dgm:prSet/>
      <dgm:spPr/>
      <dgm:t>
        <a:bodyPr/>
        <a:lstStyle/>
        <a:p>
          <a:endParaRPr lang="en-GB"/>
        </a:p>
      </dgm:t>
    </dgm:pt>
    <dgm:pt modelId="{BE6B433B-011A-48FE-80A0-81DC91A17C46}">
      <dgm:prSet phldrT="[Text]"/>
      <dgm:spPr>
        <a:solidFill>
          <a:srgbClr val="2F618F"/>
        </a:solidFill>
      </dgm:spPr>
      <dgm:t>
        <a:bodyPr/>
        <a:lstStyle/>
        <a:p>
          <a:r>
            <a:rPr lang="en-US" dirty="0"/>
            <a:t>Treaty Application</a:t>
          </a:r>
          <a:endParaRPr lang="en-GB" dirty="0"/>
        </a:p>
      </dgm:t>
    </dgm:pt>
    <dgm:pt modelId="{30ED4AEC-FDB2-4292-9FEA-194F1132C2F1}" type="parTrans" cxnId="{DCCB179E-1352-4A91-A514-D0E90670215F}">
      <dgm:prSet/>
      <dgm:spPr/>
      <dgm:t>
        <a:bodyPr/>
        <a:lstStyle/>
        <a:p>
          <a:endParaRPr lang="en-GB"/>
        </a:p>
      </dgm:t>
    </dgm:pt>
    <dgm:pt modelId="{7677688E-19F9-494C-88CF-4475FBB5E701}" type="sibTrans" cxnId="{DCCB179E-1352-4A91-A514-D0E90670215F}">
      <dgm:prSet/>
      <dgm:spPr/>
      <dgm:t>
        <a:bodyPr/>
        <a:lstStyle/>
        <a:p>
          <a:endParaRPr lang="en-GB"/>
        </a:p>
      </dgm:t>
    </dgm:pt>
    <dgm:pt modelId="{23C4106E-C2E7-4668-8185-9B881F2CBFC9}">
      <dgm:prSet phldrT="[Text]"/>
      <dgm:spPr>
        <a:solidFill>
          <a:srgbClr val="2F618F"/>
        </a:solidFill>
      </dgm:spPr>
      <dgm:t>
        <a:bodyPr/>
        <a:lstStyle/>
        <a:p>
          <a:r>
            <a:rPr lang="en-US" dirty="0"/>
            <a:t>Grounds for refusal</a:t>
          </a:r>
          <a:endParaRPr lang="en-GB" dirty="0"/>
        </a:p>
      </dgm:t>
    </dgm:pt>
    <dgm:pt modelId="{BFE9947F-D2D5-42FD-B965-1915A2C779E6}" type="parTrans" cxnId="{6254C0D3-B7D4-4EB2-AC92-E77FE2A1A7BA}">
      <dgm:prSet/>
      <dgm:spPr/>
      <dgm:t>
        <a:bodyPr/>
        <a:lstStyle/>
        <a:p>
          <a:endParaRPr lang="en-GB"/>
        </a:p>
      </dgm:t>
    </dgm:pt>
    <dgm:pt modelId="{A8D9C4FF-7F0C-4EA9-AF20-029C7680B5E6}" type="sibTrans" cxnId="{6254C0D3-B7D4-4EB2-AC92-E77FE2A1A7BA}">
      <dgm:prSet/>
      <dgm:spPr/>
      <dgm:t>
        <a:bodyPr/>
        <a:lstStyle/>
        <a:p>
          <a:endParaRPr lang="en-GB"/>
        </a:p>
      </dgm:t>
    </dgm:pt>
    <dgm:pt modelId="{B49108A2-02A4-4F59-9E6B-54CDA22F79A7}">
      <dgm:prSet phldrT="[Text]"/>
      <dgm:spPr>
        <a:solidFill>
          <a:srgbClr val="2F618F"/>
        </a:solidFill>
      </dgm:spPr>
      <dgm:t>
        <a:bodyPr/>
        <a:lstStyle/>
        <a:p>
          <a:r>
            <a:rPr lang="en-US" dirty="0"/>
            <a:t>Keeping informed</a:t>
          </a:r>
          <a:endParaRPr lang="en-GB" dirty="0"/>
        </a:p>
      </dgm:t>
    </dgm:pt>
    <dgm:pt modelId="{94DBD357-9353-4DDF-BEEF-442075842228}" type="parTrans" cxnId="{871FBC5E-A5A1-410B-A815-03EA8BAFE764}">
      <dgm:prSet/>
      <dgm:spPr/>
      <dgm:t>
        <a:bodyPr/>
        <a:lstStyle/>
        <a:p>
          <a:endParaRPr lang="en-GB"/>
        </a:p>
      </dgm:t>
    </dgm:pt>
    <dgm:pt modelId="{77D440F9-8A5A-4835-9529-59DD9E276791}" type="sibTrans" cxnId="{871FBC5E-A5A1-410B-A815-03EA8BAFE764}">
      <dgm:prSet/>
      <dgm:spPr/>
      <dgm:t>
        <a:bodyPr/>
        <a:lstStyle/>
        <a:p>
          <a:endParaRPr lang="en-GB"/>
        </a:p>
      </dgm:t>
    </dgm:pt>
    <dgm:pt modelId="{8FF7BCED-2F72-44A3-9BD9-DB669D6EE95E}">
      <dgm:prSet phldrT="[Text]"/>
      <dgm:spPr>
        <a:solidFill>
          <a:srgbClr val="2F618F"/>
        </a:solidFill>
      </dgm:spPr>
      <dgm:t>
        <a:bodyPr/>
        <a:lstStyle/>
        <a:p>
          <a:r>
            <a:rPr lang="en-US" dirty="0"/>
            <a:t>Direct cooperation</a:t>
          </a:r>
          <a:endParaRPr lang="en-GB" dirty="0"/>
        </a:p>
      </dgm:t>
    </dgm:pt>
    <dgm:pt modelId="{A251F1FB-624C-46FF-918C-2D9928ECDEB2}" type="parTrans" cxnId="{634377D0-8F78-4AC2-A101-82644F7D43F8}">
      <dgm:prSet/>
      <dgm:spPr/>
      <dgm:t>
        <a:bodyPr/>
        <a:lstStyle/>
        <a:p>
          <a:endParaRPr lang="en-GB"/>
        </a:p>
      </dgm:t>
    </dgm:pt>
    <dgm:pt modelId="{6B95A33C-B871-416C-9016-1D4DD8AFEC6E}" type="sibTrans" cxnId="{634377D0-8F78-4AC2-A101-82644F7D43F8}">
      <dgm:prSet/>
      <dgm:spPr/>
      <dgm:t>
        <a:bodyPr/>
        <a:lstStyle/>
        <a:p>
          <a:endParaRPr lang="en-GB"/>
        </a:p>
      </dgm:t>
    </dgm:pt>
    <dgm:pt modelId="{896159CF-BA7F-4498-98DF-61790BFA6179}" type="pres">
      <dgm:prSet presAssocID="{BBF75AFB-F130-4FCF-B60D-6B1AC94A267E}" presName="diagram" presStyleCnt="0">
        <dgm:presLayoutVars>
          <dgm:dir/>
          <dgm:resizeHandles val="exact"/>
        </dgm:presLayoutVars>
      </dgm:prSet>
      <dgm:spPr/>
    </dgm:pt>
    <dgm:pt modelId="{48043CAD-7228-4326-807D-49A74039CA0C}" type="pres">
      <dgm:prSet presAssocID="{75D1B636-D175-4028-9284-1550E54BFD19}" presName="node" presStyleLbl="node1" presStyleIdx="0" presStyleCnt="5">
        <dgm:presLayoutVars>
          <dgm:bulletEnabled val="1"/>
        </dgm:presLayoutVars>
      </dgm:prSet>
      <dgm:spPr/>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pt>
  </dgm:ptLst>
  <dgm:cxnLst>
    <dgm:cxn modelId="{87502106-8D3C-4087-8BB3-566CC61A4E16}" type="presOf" srcId="{BBF75AFB-F130-4FCF-B60D-6B1AC94A267E}" destId="{896159CF-BA7F-4498-98DF-61790BFA6179}" srcOrd="0" destOrd="0" presId="urn:microsoft.com/office/officeart/2005/8/layout/default"/>
    <dgm:cxn modelId="{8731130C-1689-4A2B-ACEA-0AF3ADD9DB5D}" type="presOf" srcId="{75D1B636-D175-4028-9284-1550E54BFD19}" destId="{48043CAD-7228-4326-807D-49A74039CA0C}" srcOrd="0" destOrd="0" presId="urn:microsoft.com/office/officeart/2005/8/layout/default"/>
    <dgm:cxn modelId="{9F232018-AB22-4655-8E07-E857126E2406}" srcId="{BBF75AFB-F130-4FCF-B60D-6B1AC94A267E}" destId="{75D1B636-D175-4028-9284-1550E54BFD19}" srcOrd="0" destOrd="0" parTransId="{80C748EB-DD84-479E-988D-002539AFADE3}" sibTransId="{8F5D4BC6-F592-4CE4-AAE5-3774771E6A22}"/>
    <dgm:cxn modelId="{033F8518-71FE-4F46-AAC7-0537532EA4FA}" type="presOf" srcId="{8FF7BCED-2F72-44A3-9BD9-DB669D6EE95E}" destId="{4ABB35AB-43E9-45F9-B772-A62698B4D057}" srcOrd="0" destOrd="0" presId="urn:microsoft.com/office/officeart/2005/8/layout/default"/>
    <dgm:cxn modelId="{871FBC5E-A5A1-410B-A815-03EA8BAFE764}" srcId="{BBF75AFB-F130-4FCF-B60D-6B1AC94A267E}" destId="{B49108A2-02A4-4F59-9E6B-54CDA22F79A7}" srcOrd="3" destOrd="0" parTransId="{94DBD357-9353-4DDF-BEEF-442075842228}" sibTransId="{77D440F9-8A5A-4835-9529-59DD9E276791}"/>
    <dgm:cxn modelId="{E076475F-06D7-4AFC-8F85-52A6612F4713}" type="presOf" srcId="{23C4106E-C2E7-4668-8185-9B881F2CBFC9}" destId="{F8A3965B-38B9-4F26-A8EC-A16B7E7679C4}" srcOrd="0" destOrd="0" presId="urn:microsoft.com/office/officeart/2005/8/layout/default"/>
    <dgm:cxn modelId="{A976CD6F-CB06-474F-9C2D-50B392E19E01}" type="presOf" srcId="{BE6B433B-011A-48FE-80A0-81DC91A17C46}" destId="{A1D7765D-812F-4276-9313-2C74C923229F}" srcOrd="0" destOrd="0" presId="urn:microsoft.com/office/officeart/2005/8/layout/default"/>
    <dgm:cxn modelId="{DABBB08E-81C4-4F8F-B99E-711C1D86F462}" type="presOf" srcId="{B49108A2-02A4-4F59-9E6B-54CDA22F79A7}" destId="{ED2F326A-66D6-4800-827B-AE8FF9A6F28C}" srcOrd="0" destOrd="0" presId="urn:microsoft.com/office/officeart/2005/8/layout/default"/>
    <dgm:cxn modelId="{DCCB179E-1352-4A91-A514-D0E90670215F}" srcId="{BBF75AFB-F130-4FCF-B60D-6B1AC94A267E}" destId="{BE6B433B-011A-48FE-80A0-81DC91A17C46}" srcOrd="1" destOrd="0" parTransId="{30ED4AEC-FDB2-4292-9FEA-194F1132C2F1}" sibTransId="{7677688E-19F9-494C-88CF-4475FBB5E701}"/>
    <dgm:cxn modelId="{634377D0-8F78-4AC2-A101-82644F7D43F8}" srcId="{BBF75AFB-F130-4FCF-B60D-6B1AC94A267E}" destId="{8FF7BCED-2F72-44A3-9BD9-DB669D6EE95E}" srcOrd="4" destOrd="0" parTransId="{A251F1FB-624C-46FF-918C-2D9928ECDEB2}" sibTransId="{6B95A33C-B871-416C-9016-1D4DD8AFEC6E}"/>
    <dgm:cxn modelId="{6254C0D3-B7D4-4EB2-AC92-E77FE2A1A7BA}" srcId="{BBF75AFB-F130-4FCF-B60D-6B1AC94A267E}" destId="{23C4106E-C2E7-4668-8185-9B881F2CBFC9}" srcOrd="2" destOrd="0" parTransId="{BFE9947F-D2D5-42FD-B965-1915A2C779E6}" sibTransId="{A8D9C4FF-7F0C-4EA9-AF20-029C7680B5E6}"/>
    <dgm:cxn modelId="{4079B7FE-7706-498B-8A82-438D242B72BD}" type="presParOf" srcId="{896159CF-BA7F-4498-98DF-61790BFA6179}" destId="{48043CAD-7228-4326-807D-49A74039CA0C}" srcOrd="0" destOrd="0" presId="urn:microsoft.com/office/officeart/2005/8/layout/default"/>
    <dgm:cxn modelId="{7A33C540-A983-424E-ACD4-D303640EC69F}" type="presParOf" srcId="{896159CF-BA7F-4498-98DF-61790BFA6179}" destId="{25122436-B542-4ACF-801A-6F5FED071975}" srcOrd="1" destOrd="0" presId="urn:microsoft.com/office/officeart/2005/8/layout/default"/>
    <dgm:cxn modelId="{0D92EEC6-41DF-4528-84DF-29F25433DB0E}" type="presParOf" srcId="{896159CF-BA7F-4498-98DF-61790BFA6179}" destId="{A1D7765D-812F-4276-9313-2C74C923229F}" srcOrd="2" destOrd="0" presId="urn:microsoft.com/office/officeart/2005/8/layout/default"/>
    <dgm:cxn modelId="{637F5D36-CCAB-4FC5-902F-ADC143874294}" type="presParOf" srcId="{896159CF-BA7F-4498-98DF-61790BFA6179}" destId="{E76F3F4A-AFFD-49AA-B640-AFC3538E4F54}" srcOrd="3" destOrd="0" presId="urn:microsoft.com/office/officeart/2005/8/layout/default"/>
    <dgm:cxn modelId="{A5BA2041-A33D-4E5A-8DAC-266F2A8B31B7}" type="presParOf" srcId="{896159CF-BA7F-4498-98DF-61790BFA6179}" destId="{F8A3965B-38B9-4F26-A8EC-A16B7E7679C4}" srcOrd="4" destOrd="0" presId="urn:microsoft.com/office/officeart/2005/8/layout/default"/>
    <dgm:cxn modelId="{C507B2EE-AFF0-4F34-B9F3-E10D76674CB3}" type="presParOf" srcId="{896159CF-BA7F-4498-98DF-61790BFA6179}" destId="{169CFD64-AAA8-4570-9D1D-69F1EED825A2}" srcOrd="5" destOrd="0" presId="urn:microsoft.com/office/officeart/2005/8/layout/default"/>
    <dgm:cxn modelId="{C0CDDBDE-3B09-4724-8BA6-6AF4658A95BC}" type="presParOf" srcId="{896159CF-BA7F-4498-98DF-61790BFA6179}" destId="{ED2F326A-66D6-4800-827B-AE8FF9A6F28C}" srcOrd="6" destOrd="0" presId="urn:microsoft.com/office/officeart/2005/8/layout/default"/>
    <dgm:cxn modelId="{626A0EB3-CC6A-45E8-B5C1-654A7237C2D9}" type="presParOf" srcId="{896159CF-BA7F-4498-98DF-61790BFA6179}" destId="{AD41AB3C-A129-4A3F-A5F2-60AAECCB4A7D}" srcOrd="7" destOrd="0" presId="urn:microsoft.com/office/officeart/2005/8/layout/default"/>
    <dgm:cxn modelId="{84DC8438-244F-421B-BE8C-62FF226D4DC7}" type="presParOf" srcId="{896159CF-BA7F-4498-98DF-61790BFA6179}" destId="{4ABB35AB-43E9-45F9-B772-A62698B4D05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7EB3051-92A7-4139-B292-34CB9B6860A0}">
      <dgm:prSet phldrT="[Text]" custT="1"/>
      <dgm:spPr>
        <a:solidFill>
          <a:srgbClr val="2F618F"/>
        </a:solidFill>
      </dgm:spPr>
      <dgm:t>
        <a:bodyPr/>
        <a:lstStyle/>
        <a:p>
          <a:r>
            <a:rPr lang="en-US" sz="2100" b="1" dirty="0"/>
            <a:t>Expedited preservation request</a:t>
          </a:r>
          <a:endParaRPr lang="en-GB" sz="2100" b="1" dirty="0"/>
        </a:p>
      </dgm:t>
    </dgm:pt>
    <dgm:pt modelId="{79E9A809-BA37-4853-AA8E-39C2539F98BB}" type="parTrans" cxnId="{E349022D-13EB-4D8E-9B9B-4682AA06D704}">
      <dgm:prSet/>
      <dgm:spPr/>
      <dgm:t>
        <a:bodyPr/>
        <a:lstStyle/>
        <a:p>
          <a:endParaRPr lang="en-GB" sz="2100"/>
        </a:p>
      </dgm:t>
    </dgm:pt>
    <dgm:pt modelId="{493AE93D-B296-4EF7-A9A2-2B322187866D}" type="sibTrans" cxnId="{E349022D-13EB-4D8E-9B9B-4682AA06D704}">
      <dgm:prSet/>
      <dgm:spPr/>
      <dgm:t>
        <a:bodyPr/>
        <a:lstStyle/>
        <a:p>
          <a:endParaRPr lang="en-GB" sz="2100"/>
        </a:p>
      </dgm:t>
    </dgm:pt>
    <dgm:pt modelId="{7489F11D-E032-46E1-BC8C-E5B20ADC2D0A}">
      <dgm:prSet phldrT="[Text]" custT="1"/>
      <dgm:spPr/>
      <dgm:t>
        <a:bodyPr/>
        <a:lstStyle/>
        <a:p>
          <a:r>
            <a:rPr lang="en-US" sz="2100" b="1" dirty="0"/>
            <a:t>No data retention regime</a:t>
          </a:r>
          <a:endParaRPr lang="en-GB" sz="2100" b="1" dirty="0"/>
        </a:p>
      </dgm:t>
    </dgm:pt>
    <dgm:pt modelId="{4A2EB988-6CEF-45BA-823A-54398DF9D33E}" type="parTrans" cxnId="{25710B08-62B9-447C-9CB0-FC6F405928CC}">
      <dgm:prSet/>
      <dgm:spPr/>
      <dgm:t>
        <a:bodyPr/>
        <a:lstStyle/>
        <a:p>
          <a:endParaRPr lang="en-GB" sz="2100"/>
        </a:p>
      </dgm:t>
    </dgm:pt>
    <dgm:pt modelId="{4A6C80DB-9439-4FEB-BFE2-206CE08D744E}" type="sibTrans" cxnId="{25710B08-62B9-447C-9CB0-FC6F405928CC}">
      <dgm:prSet/>
      <dgm:spPr/>
      <dgm:t>
        <a:bodyPr/>
        <a:lstStyle/>
        <a:p>
          <a:endParaRPr lang="en-GB" sz="2100"/>
        </a:p>
      </dgm:t>
    </dgm:pt>
    <dgm:pt modelId="{5D92D247-FB78-4075-80EA-04B6A0571AA5}">
      <dgm:prSet phldrT="[Text]" custT="1"/>
      <dgm:spPr>
        <a:solidFill>
          <a:srgbClr val="2F618F"/>
        </a:solidFill>
      </dgm:spPr>
      <dgm:t>
        <a:bodyPr/>
        <a:lstStyle/>
        <a:p>
          <a:r>
            <a:rPr lang="en-US" sz="2100" b="1" dirty="0"/>
            <a:t>Content of the request</a:t>
          </a:r>
          <a:endParaRPr lang="en-GB" sz="2100" b="1" dirty="0"/>
        </a:p>
      </dgm:t>
    </dgm:pt>
    <dgm:pt modelId="{EA9B5474-DDD6-4F8C-ACF7-0E9474452DE5}" type="parTrans" cxnId="{831EAA11-C43D-4068-A716-60CCCD752FB2}">
      <dgm:prSet/>
      <dgm:spPr/>
      <dgm:t>
        <a:bodyPr/>
        <a:lstStyle/>
        <a:p>
          <a:endParaRPr lang="en-GB" sz="2100"/>
        </a:p>
      </dgm:t>
    </dgm:pt>
    <dgm:pt modelId="{41B3314E-69B3-4078-B431-7A7CB80FBE33}" type="sibTrans" cxnId="{831EAA11-C43D-4068-A716-60CCCD752FB2}">
      <dgm:prSet/>
      <dgm:spPr/>
      <dgm:t>
        <a:bodyPr/>
        <a:lstStyle/>
        <a:p>
          <a:endParaRPr lang="en-GB" sz="2100"/>
        </a:p>
      </dgm:t>
    </dgm:pt>
    <dgm:pt modelId="{75F8A651-A7C2-48D9-808A-E0FFEA9518D9}">
      <dgm:prSet phldrT="[Text]" custT="1"/>
      <dgm:spPr/>
      <dgm:t>
        <a:bodyPr/>
        <a:lstStyle/>
        <a:p>
          <a:r>
            <a:rPr lang="en-US" sz="2100" b="1" dirty="0"/>
            <a:t>What, why, who, when, where?</a:t>
          </a:r>
          <a:endParaRPr lang="en-GB" sz="2100" b="1" dirty="0"/>
        </a:p>
      </dgm:t>
    </dgm:pt>
    <dgm:pt modelId="{2B5F7D4E-F52F-4897-A13F-3E31CD452B32}" type="parTrans" cxnId="{4979FBBC-F0A7-4952-83D9-21BB7E40B428}">
      <dgm:prSet/>
      <dgm:spPr/>
      <dgm:t>
        <a:bodyPr/>
        <a:lstStyle/>
        <a:p>
          <a:endParaRPr lang="en-GB" sz="2100"/>
        </a:p>
      </dgm:t>
    </dgm:pt>
    <dgm:pt modelId="{C5A0A913-2672-4A97-86A8-E12088D7D14F}" type="sibTrans" cxnId="{4979FBBC-F0A7-4952-83D9-21BB7E40B428}">
      <dgm:prSet/>
      <dgm:spPr/>
      <dgm:t>
        <a:bodyPr/>
        <a:lstStyle/>
        <a:p>
          <a:endParaRPr lang="en-GB" sz="2100"/>
        </a:p>
      </dgm:t>
    </dgm:pt>
    <dgm:pt modelId="{A36D20B0-06E8-4224-A950-B6E62CB3FFA0}">
      <dgm:prSet phldrT="[Text]" custT="1"/>
      <dgm:spPr>
        <a:solidFill>
          <a:srgbClr val="2F618F"/>
        </a:solidFill>
      </dgm:spPr>
      <dgm:t>
        <a:bodyPr/>
        <a:lstStyle/>
        <a:p>
          <a:r>
            <a:rPr lang="en-US" sz="2100" b="1" dirty="0"/>
            <a:t>Safeguards</a:t>
          </a:r>
          <a:endParaRPr lang="en-GB" sz="2100" b="1" dirty="0"/>
        </a:p>
      </dgm:t>
    </dgm:pt>
    <dgm:pt modelId="{EEE4A91A-5A19-4EB6-B0DB-F92136B5BBDA}" type="parTrans" cxnId="{19DC7568-F8C6-4AC0-9BA9-CB3E72F43016}">
      <dgm:prSet/>
      <dgm:spPr/>
      <dgm:t>
        <a:bodyPr/>
        <a:lstStyle/>
        <a:p>
          <a:endParaRPr lang="en-GB" sz="2100"/>
        </a:p>
      </dgm:t>
    </dgm:pt>
    <dgm:pt modelId="{54668624-3071-4B1B-A7B4-B3599924663C}" type="sibTrans" cxnId="{19DC7568-F8C6-4AC0-9BA9-CB3E72F43016}">
      <dgm:prSet/>
      <dgm:spPr/>
      <dgm:t>
        <a:bodyPr/>
        <a:lstStyle/>
        <a:p>
          <a:endParaRPr lang="en-GB" sz="2100"/>
        </a:p>
      </dgm:t>
    </dgm:pt>
    <dgm:pt modelId="{40A053CC-BC28-4080-943A-767C8E120CC0}">
      <dgm:prSet phldrT="[Text]" custT="1"/>
      <dgm:spPr/>
      <dgm:t>
        <a:bodyPr/>
        <a:lstStyle/>
        <a:p>
          <a:r>
            <a:rPr lang="en-US" sz="1900" b="1" dirty="0"/>
            <a:t>Conditions for refusal</a:t>
          </a:r>
          <a:endParaRPr lang="en-GB" sz="1900" b="1" dirty="0"/>
        </a:p>
      </dgm:t>
    </dgm:pt>
    <dgm:pt modelId="{0E8DEE90-6B2B-4EE5-9488-F8AACDDD53EE}" type="parTrans" cxnId="{BAC2C3AD-FD08-4A5C-906B-006F685A0A40}">
      <dgm:prSet/>
      <dgm:spPr/>
      <dgm:t>
        <a:bodyPr/>
        <a:lstStyle/>
        <a:p>
          <a:endParaRPr lang="en-GB" sz="2100"/>
        </a:p>
      </dgm:t>
    </dgm:pt>
    <dgm:pt modelId="{BA06C24D-6FE8-43FC-9D5E-0436D9138BD1}" type="sibTrans" cxnId="{BAC2C3AD-FD08-4A5C-906B-006F685A0A40}">
      <dgm:prSet/>
      <dgm:spPr/>
      <dgm:t>
        <a:bodyPr/>
        <a:lstStyle/>
        <a:p>
          <a:endParaRPr lang="en-GB" sz="2100"/>
        </a:p>
      </dgm:t>
    </dgm:pt>
    <dgm:pt modelId="{D1C491F7-C6F2-452C-ABA8-CA087C267FC6}" type="pres">
      <dgm:prSet presAssocID="{3C018D3C-0F91-4A08-90F6-BB16C7CF8F8E}" presName="rootnode" presStyleCnt="0">
        <dgm:presLayoutVars>
          <dgm:chMax/>
          <dgm:chPref/>
          <dgm:dir/>
          <dgm:animLvl val="lvl"/>
        </dgm:presLayoutVars>
      </dgm:prSet>
      <dgm:spPr/>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dgm:spPr>
        <a:solidFill>
          <a:srgbClr val="91A6B8"/>
        </a:solidFill>
      </dgm:spPr>
    </dgm:pt>
    <dgm:pt modelId="{B4D5EB93-611D-4038-B168-500D1B32CA56}" type="pres">
      <dgm:prSet presAssocID="{67EB3051-92A7-4139-B292-34CB9B6860A0}" presName="ParentText" presStyleLbl="node1" presStyleIdx="0" presStyleCnt="3">
        <dgm:presLayoutVars>
          <dgm:chMax val="1"/>
          <dgm:chPref val="1"/>
          <dgm:bulletEnabled val="1"/>
        </dgm:presLayoutVars>
      </dgm:prSet>
      <dgm:spPr/>
    </dgm:pt>
    <dgm:pt modelId="{52E48DBB-AF6D-41DF-B170-D8F41A227E12}" type="pres">
      <dgm:prSet presAssocID="{67EB3051-92A7-4139-B292-34CB9B6860A0}" presName="ChildText" presStyleLbl="revTx" presStyleIdx="0" presStyleCnt="3">
        <dgm:presLayoutVars>
          <dgm:chMax val="0"/>
          <dgm:chPref val="0"/>
          <dgm:bulletEnabled val="1"/>
        </dgm:presLayoutVars>
      </dgm:prSet>
      <dgm:spPr/>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pt>
    <dgm:pt modelId="{A5F31CDA-115C-41E7-AE28-01F4D53E927C}" type="pres">
      <dgm:prSet presAssocID="{5D92D247-FB78-4075-80EA-04B6A0571AA5}" presName="ChildText" presStyleLbl="revTx" presStyleIdx="1" presStyleCnt="3">
        <dgm:presLayoutVars>
          <dgm:chMax val="0"/>
          <dgm:chPref val="0"/>
          <dgm:bulletEnabled val="1"/>
        </dgm:presLayoutVars>
      </dgm:prSet>
      <dgm:spPr/>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dgm:presLayoutVars>
          <dgm:chMax val="1"/>
          <dgm:chPref val="1"/>
          <dgm:bulletEnabled val="1"/>
        </dgm:presLayoutVars>
      </dgm:prSet>
      <dgm:spPr/>
    </dgm:pt>
    <dgm:pt modelId="{C5C71605-FA8E-47E8-9A57-50CBF5B28BB8}" type="pres">
      <dgm:prSet presAssocID="{A36D20B0-06E8-4224-A950-B6E62CB3FFA0}" presName="FinalChildText" presStyleLbl="revTx" presStyleIdx="2" presStyleCnt="3">
        <dgm:presLayoutVars>
          <dgm:chMax val="0"/>
          <dgm:chPref val="0"/>
          <dgm:bulletEnabled val="1"/>
        </dgm:presLayoutVars>
      </dgm:prSet>
      <dgm:spPr/>
    </dgm:pt>
  </dgm:ptLst>
  <dgm:cxnLst>
    <dgm:cxn modelId="{E0E8C005-3AEC-4167-88B1-1634AB1C0B91}" type="presOf" srcId="{67EB3051-92A7-4139-B292-34CB9B6860A0}" destId="{B4D5EB93-611D-4038-B168-500D1B32CA56}"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831EAA11-C43D-4068-A716-60CCCD752FB2}" srcId="{3C018D3C-0F91-4A08-90F6-BB16C7CF8F8E}" destId="{5D92D247-FB78-4075-80EA-04B6A0571AA5}" srcOrd="1" destOrd="0" parTransId="{EA9B5474-DDD6-4F8C-ACF7-0E9474452DE5}" sibTransId="{41B3314E-69B3-4078-B431-7A7CB80FBE33}"/>
    <dgm:cxn modelId="{7D80E816-8ABE-4512-9209-984A384E647E}" type="presOf" srcId="{75F8A651-A7C2-48D9-808A-E0FFEA9518D9}" destId="{A5F31CDA-115C-41E7-AE28-01F4D53E927C}" srcOrd="0" destOrd="0" presId="urn:microsoft.com/office/officeart/2005/8/layout/StepDownProcess"/>
    <dgm:cxn modelId="{E349022D-13EB-4D8E-9B9B-4682AA06D704}" srcId="{3C018D3C-0F91-4A08-90F6-BB16C7CF8F8E}" destId="{67EB3051-92A7-4139-B292-34CB9B6860A0}" srcOrd="0" destOrd="0" parTransId="{79E9A809-BA37-4853-AA8E-39C2539F98BB}" sibTransId="{493AE93D-B296-4EF7-A9A2-2B322187866D}"/>
    <dgm:cxn modelId="{CE0A545B-792E-4016-A259-355AAE070DC8}" type="presOf" srcId="{3C018D3C-0F91-4A08-90F6-BB16C7CF8F8E}" destId="{D1C491F7-C6F2-452C-ABA8-CA087C267FC6}" srcOrd="0" destOrd="0" presId="urn:microsoft.com/office/officeart/2005/8/layout/StepDownProcess"/>
    <dgm:cxn modelId="{E827E446-742D-4C0D-9087-E35DF9F46A40}" type="presOf" srcId="{5D92D247-FB78-4075-80EA-04B6A0571AA5}" destId="{D73EB49A-F08A-4ADC-BCC6-8D88F76D62B6}" srcOrd="0" destOrd="0" presId="urn:microsoft.com/office/officeart/2005/8/layout/StepDownProcess"/>
    <dgm:cxn modelId="{19DC7568-F8C6-4AC0-9BA9-CB3E72F43016}" srcId="{3C018D3C-0F91-4A08-90F6-BB16C7CF8F8E}" destId="{A36D20B0-06E8-4224-A950-B6E62CB3FFA0}" srcOrd="2" destOrd="0" parTransId="{EEE4A91A-5A19-4EB6-B0DB-F92136B5BBDA}" sibTransId="{54668624-3071-4B1B-A7B4-B3599924663C}"/>
    <dgm:cxn modelId="{D8E27974-A339-4A1C-A777-3E55B5081739}" type="presOf" srcId="{40A053CC-BC28-4080-943A-767C8E120CC0}" destId="{C5C71605-FA8E-47E8-9A57-50CBF5B28BB8}" srcOrd="0" destOrd="0" presId="urn:microsoft.com/office/officeart/2005/8/layout/StepDownProcess"/>
    <dgm:cxn modelId="{95A4A67D-EF67-4080-ACC3-90E8803289B7}" type="presOf" srcId="{A36D20B0-06E8-4224-A950-B6E62CB3FFA0}" destId="{BBC99311-7DE7-4254-AAFC-4B74B3B2EFE0}" srcOrd="0" destOrd="0" presId="urn:microsoft.com/office/officeart/2005/8/layout/StepDownProcess"/>
    <dgm:cxn modelId="{2152479E-302A-4151-8D09-0A6FA2D35F6B}" type="presOf" srcId="{7489F11D-E032-46E1-BC8C-E5B20ADC2D0A}" destId="{52E48DBB-AF6D-41DF-B170-D8F41A227E12}" srcOrd="0" destOrd="0" presId="urn:microsoft.com/office/officeart/2005/8/layout/StepDownProcess"/>
    <dgm:cxn modelId="{BAC2C3AD-FD08-4A5C-906B-006F685A0A40}" srcId="{A36D20B0-06E8-4224-A950-B6E62CB3FFA0}" destId="{40A053CC-BC28-4080-943A-767C8E120CC0}" srcOrd="0" destOrd="0" parTransId="{0E8DEE90-6B2B-4EE5-9488-F8AACDDD53EE}" sibTransId="{BA06C24D-6FE8-43FC-9D5E-0436D9138BD1}"/>
    <dgm:cxn modelId="{4979FBBC-F0A7-4952-83D9-21BB7E40B428}" srcId="{5D92D247-FB78-4075-80EA-04B6A0571AA5}" destId="{75F8A651-A7C2-48D9-808A-E0FFEA9518D9}" srcOrd="0" destOrd="0" parTransId="{2B5F7D4E-F52F-4897-A13F-3E31CD452B32}" sibTransId="{C5A0A913-2672-4A97-86A8-E12088D7D14F}"/>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r>
            <a:rPr lang="en-US" b="1" dirty="0"/>
            <a:t>Information sent from Country A</a:t>
          </a:r>
          <a:endParaRPr lang="en-GB" b="1" dirty="0"/>
        </a:p>
      </dgm:t>
    </dgm:pt>
    <dgm:pt modelId="{DF4FB64B-4450-4476-87CB-37AAAAEAF066}" type="parTrans" cxnId="{A851C7E4-171A-43D0-9470-575580D8F075}">
      <dgm:prSet/>
      <dgm:spPr/>
      <dgm:t>
        <a:bodyPr/>
        <a:lstStyle/>
        <a:p>
          <a:endParaRPr lang="en-GB"/>
        </a:p>
      </dgm:t>
    </dgm:pt>
    <dgm:pt modelId="{D8EC43DE-F0ED-4306-8402-ACDF80100405}" type="sibTrans" cxnId="{A851C7E4-171A-43D0-9470-575580D8F075}">
      <dgm:prSet/>
      <dgm:spPr>
        <a:solidFill>
          <a:srgbClr val="91A6B8"/>
        </a:solidFill>
      </dgm:spPr>
      <dgm:t>
        <a:bodyPr/>
        <a:lstStyle/>
        <a:p>
          <a:endParaRPr lang="en-GB"/>
        </a:p>
      </dgm:t>
    </dgm:pt>
    <dgm:pt modelId="{CD231E6B-939C-434B-9CDC-CB74ED5C27CA}">
      <dgm:prSet phldrT="[Text]"/>
      <dgm:spPr>
        <a:solidFill>
          <a:srgbClr val="2F618F"/>
        </a:solidFill>
      </dgm:spPr>
      <dgm:t>
        <a:bodyPr/>
        <a:lstStyle/>
        <a:p>
          <a:r>
            <a:rPr lang="en-US" b="1" dirty="0">
              <a:solidFill>
                <a:srgbClr val="FFFF00"/>
              </a:solidFill>
            </a:rPr>
            <a:t>Relay Server in Country B</a:t>
          </a:r>
          <a:endParaRPr lang="en-GB" b="1" dirty="0">
            <a:solidFill>
              <a:srgbClr val="FFFF00"/>
            </a:solidFill>
          </a:endParaRPr>
        </a:p>
      </dgm:t>
    </dgm:pt>
    <dgm:pt modelId="{DD482E24-033C-4449-8960-15A6DE00255B}" type="parTrans" cxnId="{602F3C22-85A0-48A4-AAA0-C34904450974}">
      <dgm:prSet/>
      <dgm:spPr/>
      <dgm:t>
        <a:bodyPr/>
        <a:lstStyle/>
        <a:p>
          <a:endParaRPr lang="en-GB"/>
        </a:p>
      </dgm:t>
    </dgm:pt>
    <dgm:pt modelId="{1605DF09-B689-440D-A8F7-8A0DDE38192F}" type="sibTrans" cxnId="{602F3C22-85A0-48A4-AAA0-C34904450974}">
      <dgm:prSet/>
      <dgm:spPr>
        <a:solidFill>
          <a:srgbClr val="91A6B8"/>
        </a:solidFill>
      </dgm:spPr>
      <dgm:t>
        <a:bodyPr/>
        <a:lstStyle/>
        <a:p>
          <a:endParaRPr lang="en-GB"/>
        </a:p>
      </dgm:t>
    </dgm:pt>
    <dgm:pt modelId="{54F52897-B747-4F08-A43F-62CD1150A1C7}">
      <dgm:prSet phldrT="[Text]"/>
      <dgm:spPr>
        <a:solidFill>
          <a:srgbClr val="2F618F"/>
        </a:solidFill>
      </dgm:spPr>
      <dgm:t>
        <a:bodyPr/>
        <a:lstStyle/>
        <a:p>
          <a:r>
            <a:rPr lang="en-US" b="1" dirty="0"/>
            <a:t>Information received in Country C</a:t>
          </a:r>
          <a:endParaRPr lang="en-GB" b="1" dirty="0"/>
        </a:p>
      </dgm:t>
    </dgm:pt>
    <dgm:pt modelId="{79CC8503-680C-4BAD-BCD9-F5CBAE75EF89}" type="parTrans" cxnId="{FC4BE7F9-11E9-48CC-AA79-420B5E88C547}">
      <dgm:prSet/>
      <dgm:spPr/>
      <dgm:t>
        <a:bodyPr/>
        <a:lstStyle/>
        <a:p>
          <a:endParaRPr lang="en-GB"/>
        </a:p>
      </dgm:t>
    </dgm:pt>
    <dgm:pt modelId="{DF958E0E-E0DB-436A-A0EF-AD61AD7EC53B}" type="sibTrans" cxnId="{FC4BE7F9-11E9-48CC-AA79-420B5E88C547}">
      <dgm:prSet/>
      <dgm:spPr/>
      <dgm:t>
        <a:bodyPr/>
        <a:lstStyle/>
        <a:p>
          <a:endParaRPr lang="en-GB"/>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pt>
    <dgm:pt modelId="{66314F9B-10CF-44C6-A95B-6D106D205273}" type="pres">
      <dgm:prSet presAssocID="{D8EC43DE-F0ED-4306-8402-ACDF80100405}" presName="sibTrans" presStyleLbl="sibTrans2D1" presStyleIdx="0" presStyleCnt="2"/>
      <dgm:spPr/>
    </dgm:pt>
    <dgm:pt modelId="{239083C5-3C4C-4A27-AC35-DA09DABF6434}" type="pres">
      <dgm:prSet presAssocID="{D8EC43DE-F0ED-4306-8402-ACDF80100405}" presName="connectorText" presStyleLbl="sibTrans2D1" presStyleIdx="0" presStyleCnt="2"/>
      <dgm:spPr/>
    </dgm:pt>
    <dgm:pt modelId="{9ABA3D6E-65D8-49C4-AABD-F1758CEAA15B}" type="pres">
      <dgm:prSet presAssocID="{CD231E6B-939C-434B-9CDC-CB74ED5C27CA}" presName="node" presStyleLbl="node1" presStyleIdx="1" presStyleCnt="3">
        <dgm:presLayoutVars>
          <dgm:bulletEnabled val="1"/>
        </dgm:presLayoutVars>
      </dgm:prSet>
      <dgm:spPr/>
    </dgm:pt>
    <dgm:pt modelId="{41C79047-15CF-4FFE-BEF8-7E421503F124}" type="pres">
      <dgm:prSet presAssocID="{1605DF09-B689-440D-A8F7-8A0DDE38192F}" presName="sibTrans" presStyleLbl="sibTrans2D1" presStyleIdx="1" presStyleCnt="2"/>
      <dgm:spPr/>
    </dgm:pt>
    <dgm:pt modelId="{5E546C62-3D0C-4375-A5B9-DB1AF73E0FED}" type="pres">
      <dgm:prSet presAssocID="{1605DF09-B689-440D-A8F7-8A0DDE38192F}" presName="connectorText" presStyleLbl="sibTrans2D1" presStyleIdx="1" presStyleCnt="2"/>
      <dgm:spPr/>
    </dgm:pt>
    <dgm:pt modelId="{62574373-2E21-446F-959B-D8FA026EBE7F}" type="pres">
      <dgm:prSet presAssocID="{54F52897-B747-4F08-A43F-62CD1150A1C7}" presName="node" presStyleLbl="node1" presStyleIdx="2" presStyleCnt="3">
        <dgm:presLayoutVars>
          <dgm:bulletEnabled val="1"/>
        </dgm:presLayoutVars>
      </dgm:prSet>
      <dgm:spPr/>
    </dgm:pt>
  </dgm:ptLst>
  <dgm:cxnLst>
    <dgm:cxn modelId="{6189531A-B95A-4923-9310-66D2A3176B89}" type="presOf" srcId="{1605DF09-B689-440D-A8F7-8A0DDE38192F}" destId="{41C79047-15CF-4FFE-BEF8-7E421503F124}" srcOrd="0"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31840526-B15A-4629-9BB0-0B39CB78A16C}" type="presOf" srcId="{D8EC43DE-F0ED-4306-8402-ACDF80100405}" destId="{66314F9B-10CF-44C6-A95B-6D106D205273}" srcOrd="0"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DC28793A-D1BB-4B6A-9408-6D16412EC006}" type="presOf" srcId="{1605DF09-B689-440D-A8F7-8A0DDE38192F}" destId="{5E546C62-3D0C-4375-A5B9-DB1AF73E0FED}" srcOrd="1" destOrd="0" presId="urn:microsoft.com/office/officeart/2005/8/layout/process1"/>
    <dgm:cxn modelId="{02CA5A40-8A14-4723-8DA8-1CB47E2240B7}" type="presOf" srcId="{54F52897-B747-4F08-A43F-62CD1150A1C7}" destId="{62574373-2E21-446F-959B-D8FA026EBE7F}" srcOrd="0" destOrd="0" presId="urn:microsoft.com/office/officeart/2005/8/layout/process1"/>
    <dgm:cxn modelId="{59EDA668-AC13-41F3-A9FA-FFECCD0A5792}" type="presOf" srcId="{D8EC43DE-F0ED-4306-8402-ACDF80100405}" destId="{239083C5-3C4C-4A27-AC35-DA09DABF6434}" srcOrd="1" destOrd="0" presId="urn:microsoft.com/office/officeart/2005/8/layout/process1"/>
    <dgm:cxn modelId="{9C5C47B9-62EA-4F19-B7A6-AE74B4038311}" type="presOf" srcId="{CCB0F65B-9F91-406A-90CB-6785F6808F2D}" destId="{B6F4850D-E4E6-4EF7-BA16-947C9E7BAD22}" srcOrd="0"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FC4BE7F9-11E9-48CC-AA79-420B5E88C547}" srcId="{CCB0F65B-9F91-406A-90CB-6785F6808F2D}" destId="{54F52897-B747-4F08-A43F-62CD1150A1C7}" srcOrd="2" destOrd="0" parTransId="{79CC8503-680C-4BAD-BCD9-F5CBAE75EF89}" sibTransId="{DF958E0E-E0DB-436A-A0EF-AD61AD7EC53B}"/>
    <dgm:cxn modelId="{377230FF-2C64-4C61-B6D7-68498E03313F}" type="presOf" srcId="{F1CEAA09-6E04-4169-A989-51DA223B1AE2}" destId="{35A29870-0D19-40B0-B764-1D224889547E}"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r>
            <a:rPr lang="en-US" sz="2500" b="1" dirty="0"/>
            <a:t>LEA initiative/</a:t>
          </a:r>
        </a:p>
        <a:p>
          <a:r>
            <a:rPr lang="en-US" sz="2500" b="1" dirty="0"/>
            <a:t>proposal</a:t>
          </a:r>
        </a:p>
      </dgm:t>
    </dgm:pt>
    <dgm:pt modelId="{BC68609A-B6B8-B644-9138-4E0BFF105ECD}" type="parTrans" cxnId="{3092243B-08A2-0044-84A1-685944038A1F}">
      <dgm:prSet/>
      <dgm:spPr/>
      <dgm:t>
        <a:bodyPr/>
        <a:lstStyle/>
        <a:p>
          <a:endParaRPr lang="en-US"/>
        </a:p>
      </dgm:t>
    </dgm:pt>
    <dgm:pt modelId="{FDC3CB59-829A-C84B-B579-8B9002EFB2A7}" type="sibTrans" cxnId="{3092243B-08A2-0044-84A1-685944038A1F}">
      <dgm:prSet/>
      <dgm:spPr>
        <a:solidFill>
          <a:srgbClr val="91A6B8"/>
        </a:solidFill>
      </dgm:spPr>
      <dgm:t>
        <a:bodyPr/>
        <a:lstStyle/>
        <a:p>
          <a:endParaRPr lang="en-US"/>
        </a:p>
      </dgm:t>
    </dgm:pt>
    <dgm:pt modelId="{FBFCC004-16C3-1C4C-AE98-8809FF704719}">
      <dgm:prSet phldrT="[Text]" custT="1"/>
      <dgm:spPr>
        <a:solidFill>
          <a:srgbClr val="2F618F"/>
        </a:solidFill>
      </dgm:spPr>
      <dgm:t>
        <a:bodyPr/>
        <a:lstStyle/>
        <a:p>
          <a:r>
            <a:rPr lang="sr-Latn-RS" sz="2500" b="1" dirty="0" err="1"/>
            <a:t>Other</a:t>
          </a:r>
          <a:r>
            <a:rPr lang="sr-Latn-RS" sz="2500" b="1" dirty="0"/>
            <a:t> </a:t>
          </a:r>
          <a:r>
            <a:rPr lang="sr-Latn-RS" sz="2500" b="1" dirty="0" err="1"/>
            <a:t>Country</a:t>
          </a:r>
          <a:r>
            <a:rPr lang="sr-Latn-RS" sz="2500" b="1"/>
            <a:t> </a:t>
          </a:r>
          <a:r>
            <a:rPr lang="en-US" sz="2500" b="1"/>
            <a:t>Prosecution  </a:t>
          </a:r>
          <a:r>
            <a:rPr lang="en-US" sz="2500" b="1" dirty="0"/>
            <a:t>or Court Order</a:t>
          </a:r>
        </a:p>
      </dgm:t>
    </dgm:pt>
    <dgm:pt modelId="{16F6BE10-67EA-FF4B-9D7B-2AA452608E46}" type="parTrans" cxnId="{AF7295FA-02AE-7347-BC2B-6C8EBB48AB65}">
      <dgm:prSet/>
      <dgm:spPr/>
      <dgm:t>
        <a:bodyPr/>
        <a:lstStyle/>
        <a:p>
          <a:endParaRPr lang="en-US"/>
        </a:p>
      </dgm:t>
    </dgm:pt>
    <dgm:pt modelId="{7038ADFC-0E27-1B49-8658-6394F010896A}" type="sibTrans" cxnId="{AF7295FA-02AE-7347-BC2B-6C8EBB48AB65}">
      <dgm:prSet/>
      <dgm:spPr>
        <a:solidFill>
          <a:srgbClr val="91A6B8"/>
        </a:solidFill>
      </dgm:spPr>
      <dgm:t>
        <a:bodyPr/>
        <a:lstStyle/>
        <a:p>
          <a:endParaRPr lang="en-US"/>
        </a:p>
      </dgm:t>
    </dgm:pt>
    <dgm:pt modelId="{B817E51B-5347-A54F-94F0-8C2DEC193D04}">
      <dgm:prSet phldrT="[Text]"/>
      <dgm:spPr>
        <a:solidFill>
          <a:srgbClr val="2F618F"/>
        </a:solidFill>
      </dgm:spPr>
      <dgm:t>
        <a:bodyPr/>
        <a:lstStyle/>
        <a:p>
          <a:r>
            <a:rPr lang="en-US" b="1" dirty="0"/>
            <a:t>ISP implementation</a:t>
          </a:r>
        </a:p>
      </dgm:t>
    </dgm:pt>
    <dgm:pt modelId="{447C4BF7-F03D-984C-BFC2-B44166D8C519}" type="parTrans" cxnId="{9B417129-DC17-3A41-B949-F70FB8661828}">
      <dgm:prSet/>
      <dgm:spPr/>
      <dgm:t>
        <a:bodyPr/>
        <a:lstStyle/>
        <a:p>
          <a:endParaRPr lang="en-US"/>
        </a:p>
      </dgm:t>
    </dgm:pt>
    <dgm:pt modelId="{CC6911FD-9181-3E4D-A024-52DBEDEE6FDA}" type="sibTrans" cxnId="{9B417129-DC17-3A41-B949-F70FB8661828}">
      <dgm:prSet/>
      <dgm:spPr/>
      <dgm:t>
        <a:bodyPr/>
        <a:lstStyle/>
        <a:p>
          <a:endParaRPr lang="en-US"/>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pt>
    <dgm:pt modelId="{575B4603-DEF0-5541-83A2-96EE904E758D}" type="pres">
      <dgm:prSet presAssocID="{FDC3CB59-829A-C84B-B579-8B9002EFB2A7}" presName="sibTrans" presStyleLbl="sibTrans2D1" presStyleIdx="0" presStyleCnt="2"/>
      <dgm:spPr/>
    </dgm:pt>
    <dgm:pt modelId="{38921681-A46C-2E46-A28A-EE209F7DFF8E}" type="pres">
      <dgm:prSet presAssocID="{FDC3CB59-829A-C84B-B579-8B9002EFB2A7}" presName="connectorText" presStyleLbl="sibTrans2D1" presStyleIdx="0" presStyleCnt="2"/>
      <dgm:spPr/>
    </dgm:pt>
    <dgm:pt modelId="{0208B717-D5D6-D14D-9793-A6B9B85D6CE5}" type="pres">
      <dgm:prSet presAssocID="{FBFCC004-16C3-1C4C-AE98-8809FF704719}" presName="node" presStyleLbl="node1" presStyleIdx="1" presStyleCnt="3">
        <dgm:presLayoutVars>
          <dgm:bulletEnabled val="1"/>
        </dgm:presLayoutVars>
      </dgm:prSet>
      <dgm:spPr/>
    </dgm:pt>
    <dgm:pt modelId="{2D7682A1-F91C-7942-AF4D-3E91EBC211EA}" type="pres">
      <dgm:prSet presAssocID="{7038ADFC-0E27-1B49-8658-6394F010896A}" presName="sibTrans" presStyleLbl="sibTrans2D1" presStyleIdx="1" presStyleCnt="2"/>
      <dgm:spPr/>
    </dgm:pt>
    <dgm:pt modelId="{0CDFECCB-DBA2-8B4B-9BDF-F313F7BF9897}" type="pres">
      <dgm:prSet presAssocID="{7038ADFC-0E27-1B49-8658-6394F010896A}" presName="connectorText" presStyleLbl="sibTrans2D1" presStyleIdx="1" presStyleCnt="2"/>
      <dgm:spPr/>
    </dgm:pt>
    <dgm:pt modelId="{CB3D899A-8E9B-E840-8698-AEB53FA7A099}" type="pres">
      <dgm:prSet presAssocID="{B817E51B-5347-A54F-94F0-8C2DEC193D04}" presName="node" presStyleLbl="node1" presStyleIdx="2" presStyleCnt="3">
        <dgm:presLayoutVars>
          <dgm:bulletEnabled val="1"/>
        </dgm:presLayoutVars>
      </dgm:prSet>
      <dgm:spPr/>
    </dgm:pt>
  </dgm:ptLst>
  <dgm:cxnLst>
    <dgm:cxn modelId="{9B417129-DC17-3A41-B949-F70FB8661828}" srcId="{851E8B54-F15E-144E-8D2F-9EAF10BA117C}" destId="{B817E51B-5347-A54F-94F0-8C2DEC193D04}" srcOrd="2" destOrd="0" parTransId="{447C4BF7-F03D-984C-BFC2-B44166D8C519}" sibTransId="{CC6911FD-9181-3E4D-A024-52DBEDEE6FDA}"/>
    <dgm:cxn modelId="{3C0EDD2F-B444-2D44-A133-893E970273CF}" type="presOf" srcId="{851E8B54-F15E-144E-8D2F-9EAF10BA117C}" destId="{CA3B3DD8-C9D2-B246-BC8F-382A89A4400F}"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6AF18147-3EC6-2B42-B0B6-5034FA52D517}" type="presOf" srcId="{FDC3CB59-829A-C84B-B579-8B9002EFB2A7}" destId="{575B4603-DEF0-5541-83A2-96EE904E758D}" srcOrd="0"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4B18659F-5DC0-1E43-B75D-4A24A7325BD1}" type="presOf" srcId="{AE7104CB-758D-EC41-8609-61191BFE3C03}" destId="{5C4F47A9-DF52-E94A-9314-84A0DE05EE87}" srcOrd="0" destOrd="0" presId="urn:microsoft.com/office/officeart/2005/8/layout/process1"/>
    <dgm:cxn modelId="{272C68AC-CC18-A442-8C3C-93A1118D1EF8}" type="presOf" srcId="{7038ADFC-0E27-1B49-8658-6394F010896A}" destId="{0CDFECCB-DBA2-8B4B-9BDF-F313F7BF9897}" srcOrd="1"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E4C7A0F8-09A4-4E48-9DF7-DE9389B1C73C}" type="presOf" srcId="{B817E51B-5347-A54F-94F0-8C2DEC193D04}" destId="{CB3D899A-8E9B-E840-8698-AEB53FA7A099}" srcOrd="0" destOrd="0" presId="urn:microsoft.com/office/officeart/2005/8/layout/process1"/>
    <dgm:cxn modelId="{AF7295FA-02AE-7347-BC2B-6C8EBB48AB65}" srcId="{851E8B54-F15E-144E-8D2F-9EAF10BA117C}" destId="{FBFCC004-16C3-1C4C-AE98-8809FF704719}" srcOrd="1" destOrd="0" parTransId="{16F6BE10-67EA-FF4B-9D7B-2AA452608E46}" sibTransId="{7038ADFC-0E27-1B49-8658-6394F010896A}"/>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D918-0CA5-4D88-8D2D-6536F35688D9}">
      <dsp:nvSpPr>
        <dsp:cNvPr id="0" name=""/>
        <dsp:cNvSpPr/>
      </dsp:nvSpPr>
      <dsp:spPr>
        <a:xfrm>
          <a:off x="2617"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en-US" sz="2800" kern="1200" dirty="0"/>
            <a:t>Widest MLA</a:t>
          </a:r>
          <a:endParaRPr lang="en-GB" sz="2800" kern="1200" dirty="0"/>
        </a:p>
      </dsp:txBody>
      <dsp:txXfrm>
        <a:off x="640381" y="2107838"/>
        <a:ext cx="1913293" cy="1275528"/>
      </dsp:txXfrm>
    </dsp:sp>
    <dsp:sp modelId="{5E586836-6813-44D7-8945-9800C12A8FB4}">
      <dsp:nvSpPr>
        <dsp:cNvPr id="0" name=""/>
        <dsp:cNvSpPr/>
      </dsp:nvSpPr>
      <dsp:spPr>
        <a:xfrm>
          <a:off x="2872556"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en-US" sz="2800" kern="1200" dirty="0"/>
            <a:t>Legislation in place</a:t>
          </a:r>
          <a:endParaRPr lang="en-GB" sz="2800" kern="1200" dirty="0"/>
        </a:p>
      </dsp:txBody>
      <dsp:txXfrm>
        <a:off x="3510320" y="2107838"/>
        <a:ext cx="1913293" cy="1275528"/>
      </dsp:txXfrm>
    </dsp:sp>
    <dsp:sp modelId="{B75CB205-DFCA-49F4-B42D-8726485D1790}">
      <dsp:nvSpPr>
        <dsp:cNvPr id="0" name=""/>
        <dsp:cNvSpPr/>
      </dsp:nvSpPr>
      <dsp:spPr>
        <a:xfrm>
          <a:off x="5742495"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en-US" sz="2700" kern="1200" dirty="0"/>
            <a:t>Acceleration</a:t>
          </a:r>
          <a:endParaRPr lang="en-GB" sz="2700" kern="1200" dirty="0"/>
        </a:p>
      </dsp:txBody>
      <dsp:txXfrm>
        <a:off x="6380259" y="2107838"/>
        <a:ext cx="1913293" cy="12755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C21E0C-02B7-4F18-B02B-9BDD0D2FF7E5}">
      <dsp:nvSpPr>
        <dsp:cNvPr id="0" name=""/>
        <dsp:cNvSpPr/>
      </dsp:nvSpPr>
      <dsp:spPr>
        <a:xfrm>
          <a:off x="3004"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b="1" kern="1200" dirty="0"/>
            <a:t>Country A sends by e-mail LEA information about possible crime</a:t>
          </a:r>
          <a:endParaRPr lang="en-GB" sz="1700" b="1" kern="1200" dirty="0"/>
        </a:p>
      </dsp:txBody>
      <dsp:txXfrm>
        <a:off x="294634" y="1934753"/>
        <a:ext cx="1408117" cy="1408117"/>
      </dsp:txXfrm>
    </dsp:sp>
    <dsp:sp modelId="{2FE32ED6-408C-4152-8FE0-3FCEA3386CB9}">
      <dsp:nvSpPr>
        <dsp:cNvPr id="0" name=""/>
        <dsp:cNvSpPr/>
      </dsp:nvSpPr>
      <dsp:spPr>
        <a:xfrm>
          <a:off x="2156081" y="2061310"/>
          <a:ext cx="1154998" cy="1154998"/>
        </a:xfrm>
        <a:prstGeom prst="mathPlus">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2309176" y="2502981"/>
        <a:ext cx="848808" cy="271656"/>
      </dsp:txXfrm>
    </dsp:sp>
    <dsp:sp modelId="{A71F37D3-4190-4DA1-A608-8452A5BD3558}">
      <dsp:nvSpPr>
        <dsp:cNvPr id="0" name=""/>
        <dsp:cNvSpPr/>
      </dsp:nvSpPr>
      <dsp:spPr>
        <a:xfrm>
          <a:off x="3472780"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b="1" kern="1200" dirty="0"/>
            <a:t>Country B receives information and starts local pre-investigation fact checking</a:t>
          </a:r>
          <a:endParaRPr lang="en-GB" sz="1700" b="1" kern="1200" dirty="0"/>
        </a:p>
      </dsp:txBody>
      <dsp:txXfrm>
        <a:off x="3764410" y="1934753"/>
        <a:ext cx="1408117" cy="1408117"/>
      </dsp:txXfrm>
    </dsp:sp>
    <dsp:sp modelId="{2B626917-7C54-423E-8EDF-BC9F401B05B6}">
      <dsp:nvSpPr>
        <dsp:cNvPr id="0" name=""/>
        <dsp:cNvSpPr/>
      </dsp:nvSpPr>
      <dsp:spPr>
        <a:xfrm>
          <a:off x="5625857" y="2061310"/>
          <a:ext cx="1154998" cy="1154998"/>
        </a:xfrm>
        <a:prstGeom prst="mathEqual">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ct val="35000"/>
            </a:spcAft>
            <a:buNone/>
          </a:pPr>
          <a:endParaRPr lang="en-GB" sz="4800" kern="1200"/>
        </a:p>
      </dsp:txBody>
      <dsp:txXfrm>
        <a:off x="5778952" y="2299240"/>
        <a:ext cx="848808" cy="679138"/>
      </dsp:txXfrm>
    </dsp:sp>
    <dsp:sp modelId="{74A6A061-7CF3-4873-8E84-7FEC5E35DF51}">
      <dsp:nvSpPr>
        <dsp:cNvPr id="0" name=""/>
        <dsp:cNvSpPr/>
      </dsp:nvSpPr>
      <dsp:spPr>
        <a:xfrm>
          <a:off x="6942556"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Country B finds evidence that information was true and full investigation is commenced</a:t>
          </a:r>
          <a:endParaRPr lang="en-GB" sz="1600" b="1" kern="1200" dirty="0"/>
        </a:p>
      </dsp:txBody>
      <dsp:txXfrm>
        <a:off x="7234186" y="1934753"/>
        <a:ext cx="1408117" cy="14081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43CAD-7228-4326-807D-49A74039CA0C}">
      <dsp:nvSpPr>
        <dsp:cNvPr id="0" name=""/>
        <dsp:cNvSpPr/>
      </dsp:nvSpPr>
      <dsp:spPr>
        <a:xfrm>
          <a:off x="916483"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Central Authority</a:t>
          </a:r>
          <a:endParaRPr lang="en-GB" sz="2900" kern="1200" dirty="0"/>
        </a:p>
      </dsp:txBody>
      <dsp:txXfrm>
        <a:off x="916483" y="1984"/>
        <a:ext cx="2030015" cy="1218009"/>
      </dsp:txXfrm>
    </dsp:sp>
    <dsp:sp modelId="{A1D7765D-812F-4276-9313-2C74C923229F}">
      <dsp:nvSpPr>
        <dsp:cNvPr id="0" name=""/>
        <dsp:cNvSpPr/>
      </dsp:nvSpPr>
      <dsp:spPr>
        <a:xfrm>
          <a:off x="3149500"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Treaty Application</a:t>
          </a:r>
          <a:endParaRPr lang="en-GB" sz="2900" kern="1200" dirty="0"/>
        </a:p>
      </dsp:txBody>
      <dsp:txXfrm>
        <a:off x="3149500" y="1984"/>
        <a:ext cx="2030015" cy="1218009"/>
      </dsp:txXfrm>
    </dsp:sp>
    <dsp:sp modelId="{F8A3965B-38B9-4F26-A8EC-A16B7E7679C4}">
      <dsp:nvSpPr>
        <dsp:cNvPr id="0" name=""/>
        <dsp:cNvSpPr/>
      </dsp:nvSpPr>
      <dsp:spPr>
        <a:xfrm>
          <a:off x="916483"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Grounds for refusal</a:t>
          </a:r>
          <a:endParaRPr lang="en-GB" sz="2900" kern="1200" dirty="0"/>
        </a:p>
      </dsp:txBody>
      <dsp:txXfrm>
        <a:off x="916483" y="1422995"/>
        <a:ext cx="2030015" cy="1218009"/>
      </dsp:txXfrm>
    </dsp:sp>
    <dsp:sp modelId="{ED2F326A-66D6-4800-827B-AE8FF9A6F28C}">
      <dsp:nvSpPr>
        <dsp:cNvPr id="0" name=""/>
        <dsp:cNvSpPr/>
      </dsp:nvSpPr>
      <dsp:spPr>
        <a:xfrm>
          <a:off x="3149500"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Keeping informed</a:t>
          </a:r>
          <a:endParaRPr lang="en-GB" sz="2900" kern="1200" dirty="0"/>
        </a:p>
      </dsp:txBody>
      <dsp:txXfrm>
        <a:off x="3149500" y="1422995"/>
        <a:ext cx="2030015" cy="1218009"/>
      </dsp:txXfrm>
    </dsp:sp>
    <dsp:sp modelId="{4ABB35AB-43E9-45F9-B772-A62698B4D057}">
      <dsp:nvSpPr>
        <dsp:cNvPr id="0" name=""/>
        <dsp:cNvSpPr/>
      </dsp:nvSpPr>
      <dsp:spPr>
        <a:xfrm>
          <a:off x="2032992" y="2844006"/>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Direct cooperation</a:t>
          </a:r>
          <a:endParaRPr lang="en-GB" sz="2900" kern="1200" dirty="0"/>
        </a:p>
      </dsp:txBody>
      <dsp:txXfrm>
        <a:off x="2032992" y="2844006"/>
        <a:ext cx="2030015" cy="12180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7D9E-5FA2-4597-8E2D-E5003C3C0A93}">
      <dsp:nvSpPr>
        <dsp:cNvPr id="0" name=""/>
        <dsp:cNvSpPr/>
      </dsp:nvSpPr>
      <dsp:spPr>
        <a:xfrm rot="5400000">
          <a:off x="331154" y="1460336"/>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D5EB93-611D-4038-B168-500D1B32CA56}">
      <dsp:nvSpPr>
        <dsp:cNvPr id="0" name=""/>
        <dsp:cNvSpPr/>
      </dsp:nvSpPr>
      <dsp:spPr>
        <a:xfrm>
          <a:off x="5371" y="97245"/>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Expedited preservation request</a:t>
          </a:r>
          <a:endParaRPr lang="en-GB" sz="2100" b="1" kern="1200" dirty="0"/>
        </a:p>
      </dsp:txBody>
      <dsp:txXfrm>
        <a:off x="76115" y="167989"/>
        <a:ext cx="1928517" cy="1307448"/>
      </dsp:txXfrm>
    </dsp:sp>
    <dsp:sp modelId="{52E48DBB-AF6D-41DF-B170-D8F41A227E12}">
      <dsp:nvSpPr>
        <dsp:cNvPr id="0" name=""/>
        <dsp:cNvSpPr/>
      </dsp:nvSpPr>
      <dsp:spPr>
        <a:xfrm>
          <a:off x="2075377" y="235434"/>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en-US" sz="2100" b="1" kern="1200" dirty="0"/>
            <a:t>No data retention regime</a:t>
          </a:r>
          <a:endParaRPr lang="en-GB" sz="2100" b="1" kern="1200" dirty="0"/>
        </a:p>
      </dsp:txBody>
      <dsp:txXfrm>
        <a:off x="2075377" y="235434"/>
        <a:ext cx="1505525" cy="1171094"/>
      </dsp:txXfrm>
    </dsp:sp>
    <dsp:sp modelId="{6CC64585-60A8-40E0-ADC9-12EB47EBEB83}">
      <dsp:nvSpPr>
        <dsp:cNvPr id="0" name=""/>
        <dsp:cNvSpPr/>
      </dsp:nvSpPr>
      <dsp:spPr>
        <a:xfrm rot="5400000">
          <a:off x="2047408" y="3087971"/>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3EB49A-F08A-4ADC-BCC6-8D88F76D62B6}">
      <dsp:nvSpPr>
        <dsp:cNvPr id="0" name=""/>
        <dsp:cNvSpPr/>
      </dsp:nvSpPr>
      <dsp:spPr>
        <a:xfrm>
          <a:off x="1721626" y="1724880"/>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Content of the request</a:t>
          </a:r>
          <a:endParaRPr lang="en-GB" sz="2100" b="1" kern="1200" dirty="0"/>
        </a:p>
      </dsp:txBody>
      <dsp:txXfrm>
        <a:off x="1792370" y="1795624"/>
        <a:ext cx="1928517" cy="1307448"/>
      </dsp:txXfrm>
    </dsp:sp>
    <dsp:sp modelId="{A5F31CDA-115C-41E7-AE28-01F4D53E927C}">
      <dsp:nvSpPr>
        <dsp:cNvPr id="0" name=""/>
        <dsp:cNvSpPr/>
      </dsp:nvSpPr>
      <dsp:spPr>
        <a:xfrm>
          <a:off x="3791632" y="1863069"/>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en-US" sz="2100" b="1" kern="1200" dirty="0"/>
            <a:t>What, why, who, when, where?</a:t>
          </a:r>
          <a:endParaRPr lang="en-GB" sz="2100" b="1" kern="1200" dirty="0"/>
        </a:p>
      </dsp:txBody>
      <dsp:txXfrm>
        <a:off x="3791632" y="1863069"/>
        <a:ext cx="1505525" cy="1171094"/>
      </dsp:txXfrm>
    </dsp:sp>
    <dsp:sp modelId="{BBC99311-7DE7-4254-AAFC-4B74B3B2EFE0}">
      <dsp:nvSpPr>
        <dsp:cNvPr id="0" name=""/>
        <dsp:cNvSpPr/>
      </dsp:nvSpPr>
      <dsp:spPr>
        <a:xfrm>
          <a:off x="3437881" y="3352514"/>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Safeguards</a:t>
          </a:r>
          <a:endParaRPr lang="en-GB" sz="2100" b="1" kern="1200" dirty="0"/>
        </a:p>
      </dsp:txBody>
      <dsp:txXfrm>
        <a:off x="3508625" y="3423258"/>
        <a:ext cx="1928517" cy="1307448"/>
      </dsp:txXfrm>
    </dsp:sp>
    <dsp:sp modelId="{C5C71605-FA8E-47E8-9A57-50CBF5B28BB8}">
      <dsp:nvSpPr>
        <dsp:cNvPr id="0" name=""/>
        <dsp:cNvSpPr/>
      </dsp:nvSpPr>
      <dsp:spPr>
        <a:xfrm>
          <a:off x="5507887" y="3490703"/>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n-US" sz="1900" b="1" kern="1200" dirty="0"/>
            <a:t>Conditions for refusal</a:t>
          </a:r>
          <a:endParaRPr lang="en-GB" sz="1900" b="1" kern="1200" dirty="0"/>
        </a:p>
      </dsp:txBody>
      <dsp:txXfrm>
        <a:off x="5507887" y="3490703"/>
        <a:ext cx="1505525" cy="11710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29870-0D19-40B0-B764-1D224889547E}">
      <dsp:nvSpPr>
        <dsp:cNvPr id="0" name=""/>
        <dsp:cNvSpPr/>
      </dsp:nvSpPr>
      <dsp:spPr>
        <a:xfrm>
          <a:off x="676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t>Information sent from Country A</a:t>
          </a:r>
          <a:endParaRPr lang="en-GB" sz="2300" b="1" kern="1200" dirty="0"/>
        </a:p>
      </dsp:txBody>
      <dsp:txXfrm>
        <a:off x="42293" y="1461002"/>
        <a:ext cx="1950695" cy="1141994"/>
      </dsp:txXfrm>
    </dsp:sp>
    <dsp:sp modelId="{66314F9B-10CF-44C6-A95B-6D106D205273}">
      <dsp:nvSpPr>
        <dsp:cNvPr id="0" name=""/>
        <dsp:cNvSpPr/>
      </dsp:nvSpPr>
      <dsp:spPr>
        <a:xfrm>
          <a:off x="2230693"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2230693" y="1881581"/>
        <a:ext cx="300028" cy="300836"/>
      </dsp:txXfrm>
    </dsp:sp>
    <dsp:sp modelId="{9ABA3D6E-65D8-49C4-AABD-F1758CEAA15B}">
      <dsp:nvSpPr>
        <dsp:cNvPr id="0" name=""/>
        <dsp:cNvSpPr/>
      </dsp:nvSpPr>
      <dsp:spPr>
        <a:xfrm>
          <a:off x="2837219"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FFFF00"/>
              </a:solidFill>
            </a:rPr>
            <a:t>Relay Server in Country B</a:t>
          </a:r>
          <a:endParaRPr lang="en-GB" sz="2300" b="1" kern="1200" dirty="0">
            <a:solidFill>
              <a:srgbClr val="FFFF00"/>
            </a:solidFill>
          </a:endParaRPr>
        </a:p>
      </dsp:txBody>
      <dsp:txXfrm>
        <a:off x="2872748" y="1461002"/>
        <a:ext cx="1950695" cy="1141994"/>
      </dsp:txXfrm>
    </dsp:sp>
    <dsp:sp modelId="{41C79047-15CF-4FFE-BEF8-7E421503F124}">
      <dsp:nvSpPr>
        <dsp:cNvPr id="0" name=""/>
        <dsp:cNvSpPr/>
      </dsp:nvSpPr>
      <dsp:spPr>
        <a:xfrm>
          <a:off x="5061148"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5061148" y="1881581"/>
        <a:ext cx="300028" cy="300836"/>
      </dsp:txXfrm>
    </dsp:sp>
    <dsp:sp modelId="{62574373-2E21-446F-959B-D8FA026EBE7F}">
      <dsp:nvSpPr>
        <dsp:cNvPr id="0" name=""/>
        <dsp:cNvSpPr/>
      </dsp:nvSpPr>
      <dsp:spPr>
        <a:xfrm>
          <a:off x="566767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t>Information received in Country C</a:t>
          </a:r>
          <a:endParaRPr lang="en-GB" sz="2300" b="1" kern="1200" dirty="0"/>
        </a:p>
      </dsp:txBody>
      <dsp:txXfrm>
        <a:off x="5703203" y="1461002"/>
        <a:ext cx="1950695" cy="11419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4F47A9-DF52-E94A-9314-84A0DE05EE87}">
      <dsp:nvSpPr>
        <dsp:cNvPr id="0" name=""/>
        <dsp:cNvSpPr/>
      </dsp:nvSpPr>
      <dsp:spPr>
        <a:xfrm>
          <a:off x="7852" y="293553"/>
          <a:ext cx="2346902" cy="1408141"/>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b="1" kern="1200" dirty="0"/>
            <a:t>LEA initiative/</a:t>
          </a:r>
        </a:p>
        <a:p>
          <a:pPr marL="0" lvl="0" indent="0" algn="ctr" defTabSz="1111250">
            <a:lnSpc>
              <a:spcPct val="90000"/>
            </a:lnSpc>
            <a:spcBef>
              <a:spcPct val="0"/>
            </a:spcBef>
            <a:spcAft>
              <a:spcPct val="35000"/>
            </a:spcAft>
            <a:buNone/>
          </a:pPr>
          <a:r>
            <a:rPr lang="en-US" sz="2500" b="1" kern="1200" dirty="0"/>
            <a:t>proposal</a:t>
          </a:r>
        </a:p>
      </dsp:txBody>
      <dsp:txXfrm>
        <a:off x="49095" y="334796"/>
        <a:ext cx="2264416" cy="1325655"/>
      </dsp:txXfrm>
    </dsp:sp>
    <dsp:sp modelId="{575B4603-DEF0-5541-83A2-96EE904E758D}">
      <dsp:nvSpPr>
        <dsp:cNvPr id="0" name=""/>
        <dsp:cNvSpPr/>
      </dsp:nvSpPr>
      <dsp:spPr>
        <a:xfrm>
          <a:off x="2589444"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589444" y="823014"/>
        <a:ext cx="348280" cy="349219"/>
      </dsp:txXfrm>
    </dsp:sp>
    <dsp:sp modelId="{0208B717-D5D6-D14D-9793-A6B9B85D6CE5}">
      <dsp:nvSpPr>
        <dsp:cNvPr id="0" name=""/>
        <dsp:cNvSpPr/>
      </dsp:nvSpPr>
      <dsp:spPr>
        <a:xfrm>
          <a:off x="3293515" y="293553"/>
          <a:ext cx="2346902" cy="1408141"/>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sr-Latn-RS" sz="2500" b="1" kern="1200" dirty="0" err="1"/>
            <a:t>Other</a:t>
          </a:r>
          <a:r>
            <a:rPr lang="sr-Latn-RS" sz="2500" b="1" kern="1200" dirty="0"/>
            <a:t> </a:t>
          </a:r>
          <a:r>
            <a:rPr lang="sr-Latn-RS" sz="2500" b="1" kern="1200" dirty="0" err="1"/>
            <a:t>Country</a:t>
          </a:r>
          <a:r>
            <a:rPr lang="sr-Latn-RS" sz="2500" b="1" kern="1200"/>
            <a:t> </a:t>
          </a:r>
          <a:r>
            <a:rPr lang="en-US" sz="2500" b="1" kern="1200"/>
            <a:t>Prosecution  </a:t>
          </a:r>
          <a:r>
            <a:rPr lang="en-US" sz="2500" b="1" kern="1200" dirty="0"/>
            <a:t>or Court Order</a:t>
          </a:r>
        </a:p>
      </dsp:txBody>
      <dsp:txXfrm>
        <a:off x="3334758" y="334796"/>
        <a:ext cx="2264416" cy="1325655"/>
      </dsp:txXfrm>
    </dsp:sp>
    <dsp:sp modelId="{2D7682A1-F91C-7942-AF4D-3E91EBC211EA}">
      <dsp:nvSpPr>
        <dsp:cNvPr id="0" name=""/>
        <dsp:cNvSpPr/>
      </dsp:nvSpPr>
      <dsp:spPr>
        <a:xfrm>
          <a:off x="5875108"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5875108" y="823014"/>
        <a:ext cx="348280" cy="349219"/>
      </dsp:txXfrm>
    </dsp:sp>
    <dsp:sp modelId="{CB3D899A-8E9B-E840-8698-AEB53FA7A099}">
      <dsp:nvSpPr>
        <dsp:cNvPr id="0" name=""/>
        <dsp:cNvSpPr/>
      </dsp:nvSpPr>
      <dsp:spPr>
        <a:xfrm>
          <a:off x="6579179" y="293553"/>
          <a:ext cx="2346902" cy="1408141"/>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ISP implementation</a:t>
          </a:r>
        </a:p>
      </dsp:txBody>
      <dsp:txXfrm>
        <a:off x="6620422" y="334796"/>
        <a:ext cx="2264416" cy="132565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Expert should briefly present to the delegates the agenda and the content of the training.</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r>
              <a:rPr lang="en-GB" sz="1800" b="0" i="0" u="none" strike="noStrike" baseline="0" dirty="0">
                <a:latin typeface="MinionPro-Regular"/>
              </a:rPr>
              <a:t>Prosecutors or judges making a formal request should always assert the international obligation of a requested state to assist where such an obligation exists by way of international instrument. Equally, the authority upon which the letter of request is written should also be spelt out.</a:t>
            </a:r>
          </a:p>
          <a:p>
            <a:pPr algn="just"/>
            <a:endParaRPr lang="en-GB" sz="1800" b="0" i="0" u="none" strike="noStrike" baseline="0" dirty="0">
              <a:latin typeface="MinionPro-Regular"/>
            </a:endParaRPr>
          </a:p>
          <a:p>
            <a:pPr algn="just"/>
            <a:r>
              <a:rPr lang="en-GB" sz="1800" b="0" i="0" u="none" strike="noStrike" baseline="0" dirty="0">
                <a:latin typeface="MinionPro-Regular"/>
              </a:rPr>
              <a:t>Administrative assistance can, and should, also be used when making evidence-gathering requests to a state where no coercive power (e.g. a warrant or court order) is required to be exercised in order to obtain the evidence. Such an approach reduces the risk of delay and will be welcomed by most states. </a:t>
            </a:r>
          </a:p>
          <a:p>
            <a:pPr algn="just"/>
            <a:endParaRPr lang="en-GB" sz="1800" b="0" i="0" u="none" strike="noStrike" baseline="0" dirty="0">
              <a:latin typeface="MinionPro-Regular"/>
            </a:endParaRPr>
          </a:p>
          <a:p>
            <a:pPr algn="just"/>
            <a:r>
              <a:rPr lang="en-GB" sz="1800" b="0" i="0" u="none" strike="noStrike" baseline="0" dirty="0">
                <a:latin typeface="MinionPro-Regular"/>
              </a:rPr>
              <a:t>In this context, it is important to remember that, although administrative assistance is sometimes referred to as ‘informal assistance’, it does not mean that the form of the evidence obtained is informal or non-evidential; on the contrary, an evidence request complied with administratively/informally should present the evidence in the same form as if it was gathered in answer to a formal letter of request.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609411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Cybercrime is now an ever-present element of society. It does not discriminate between individuals, entities or governments. Everyone – and everything – is at risk. The problem is exacerbated by the ease and speed of information-sharing among cyber-criminals for perpetrating crime, making it difficult for law enforcement and businesses to keep up. Standard law-enforcement practices are not enough any longer – tailor-made tools are needed. Most importantly, law enforcement and businesses must collaborate to address this pressing issue.</a:t>
            </a:r>
          </a:p>
          <a:p>
            <a:pPr algn="just"/>
            <a:endParaRPr lang="en-GB" dirty="0"/>
          </a:p>
          <a:p>
            <a:r>
              <a:rPr lang="en-US" dirty="0"/>
              <a:t>Public-private sector cooperation in cybercrime regarding international aspects of the crime is extremely important component of the investigation and main trial phase. Private sector providers of the services connected to the information-communication technologies (ICT) are the principle holders of most useful information for the crime investigators, prosecutors and judges. </a:t>
            </a:r>
          </a:p>
          <a:p>
            <a:endParaRPr lang="en-US" dirty="0"/>
          </a:p>
          <a:p>
            <a:r>
              <a:rPr lang="en-US" dirty="0"/>
              <a:t>Cooperation with them in finding the ways how to expedite cooperation and how to make it more precise and useful is of the very high importance if speed in detection and acquisition of the evidence wants to be achieved. Thus, within legal boundaries, all forms of such cooperation should be explored and established not only on the based on coercive measures and orders but on the voluntary agreements and similar forms of cooperation.</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589370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a:t>
            </a:r>
            <a:r>
              <a:rPr lang="en-US" baseline="0" dirty="0"/>
              <a:t> should explain the three levels of cooperation that can occur with domestic industry:</a:t>
            </a:r>
          </a:p>
          <a:p>
            <a:endParaRPr lang="en-US" baseline="0" dirty="0"/>
          </a:p>
          <a:p>
            <a:pPr marL="228600" indent="-228600" algn="just">
              <a:buAutoNum type="arabicPeriod"/>
            </a:pPr>
            <a:r>
              <a:rPr lang="en-US" b="1" baseline="0" dirty="0"/>
              <a:t>Compulsory cooperation with legal mandate – </a:t>
            </a:r>
            <a:r>
              <a:rPr lang="en-US" b="0" baseline="0" dirty="0"/>
              <a:t>This is compulsory cooperation that results from law enforcement exercising procedural powers that correspond to Articles 16 – 21 of the Budapest Convention. This involves the issuance of orders/warrants that mandate the subject of such order/warrant from cooperating with law enforcement agencies.</a:t>
            </a:r>
          </a:p>
          <a:p>
            <a:pPr marL="228600" indent="-228600">
              <a:buAutoNum type="arabicPeriod"/>
            </a:pPr>
            <a:r>
              <a:rPr lang="en-US" b="1" baseline="0" dirty="0"/>
              <a:t>Voluntary cooperation with legal mandate – </a:t>
            </a:r>
            <a:r>
              <a:rPr lang="en-US" b="0" baseline="0" dirty="0"/>
              <a:t>This is voluntary cooperation that occurs on the basis of some legal mandate that does not have the same force as compulsory provisions of law. For instance, such cooperation may be the result of a memorandum of understanding signed between a private sector operator and a law enforcement agency.</a:t>
            </a:r>
          </a:p>
          <a:p>
            <a:pPr marL="228600" indent="-228600">
              <a:buAutoNum type="arabicPeriod"/>
            </a:pPr>
            <a:r>
              <a:rPr lang="en-US" b="1" baseline="0" dirty="0"/>
              <a:t>Voluntary cooperation regardless of legal mandate </a:t>
            </a:r>
            <a:r>
              <a:rPr lang="en-US" b="0" baseline="0" dirty="0"/>
              <a:t>– This is voluntary cooperation that occurs despite there being no legal mandate for the same. Such cooperation may be enabled by the law but is not required by it.</a:t>
            </a:r>
            <a:endParaRPr lang="en-US" b="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944796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a:t>
            </a:r>
            <a:r>
              <a:rPr lang="en-US" baseline="0" dirty="0"/>
              <a:t> should explain the three levels of cooperation that can occur with foreign service providers:</a:t>
            </a:r>
          </a:p>
          <a:p>
            <a:endParaRPr lang="en-US" baseline="0" dirty="0"/>
          </a:p>
          <a:p>
            <a:pPr marL="228600" indent="-228600">
              <a:buAutoNum type="arabicPeriod"/>
            </a:pPr>
            <a:r>
              <a:rPr lang="en-US" b="1" baseline="0" dirty="0"/>
              <a:t>Compulsory cooperation</a:t>
            </a:r>
            <a:r>
              <a:rPr lang="en-US" b="0" baseline="0" dirty="0"/>
              <a:t>: This cooperation is mandated through mutual legal assistance channels and mandated upon foreign service providers through their own domestic laws. A Party may also use its domestic procedural power of production order to order a service provider offering services within its territory to produce subscriber information in its possession or control.</a:t>
            </a:r>
            <a:endParaRPr lang="en-US" b="1" baseline="0" dirty="0"/>
          </a:p>
          <a:p>
            <a:pPr marL="228600" indent="-228600">
              <a:buAutoNum type="arabicPeriod"/>
            </a:pPr>
            <a:r>
              <a:rPr lang="en-US" b="1" baseline="0" dirty="0"/>
              <a:t>Voluntary cooperation with legal mandate: </a:t>
            </a:r>
            <a:r>
              <a:rPr lang="en-US" b="0" baseline="0" dirty="0"/>
              <a:t>This cooperation is cooperation that although undertaken voluntarily by foreign service providers does have a legal mandate (e.g. trans-border access to data with consent).</a:t>
            </a:r>
          </a:p>
          <a:p>
            <a:pPr marL="228600" indent="-228600">
              <a:buAutoNum type="arabicPeriod"/>
            </a:pPr>
            <a:r>
              <a:rPr lang="en-US" b="1" baseline="0" dirty="0"/>
              <a:t>Voluntary cooperation regardless of legal mandate: </a:t>
            </a:r>
            <a:r>
              <a:rPr lang="en-US" b="0" u="none" baseline="0" dirty="0"/>
              <a:t>This cooperation is cooperation that is undertaken voluntarily by foreign service providers without any legal mandate (e.g. direct cooperation with foreign service providers through policies put in place by such foreign service providers).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612574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en-GB" b="1" dirty="0">
                <a:solidFill>
                  <a:srgbClr val="FF0000"/>
                </a:solidFill>
              </a:rPr>
              <a:t>SLIDE WILL BE POSSIBLY DELETED DUE TO THE REPETITION IN THE PREVIOUS TOPICS</a:t>
            </a:r>
          </a:p>
          <a:p>
            <a:pPr algn="just"/>
            <a:endParaRPr lang="en-GB" dirty="0"/>
          </a:p>
          <a:p>
            <a:pPr algn="just"/>
            <a:r>
              <a:rPr lang="en-GB" dirty="0"/>
              <a:t>The </a:t>
            </a:r>
            <a:r>
              <a:rPr lang="en-GB" b="1" dirty="0">
                <a:solidFill>
                  <a:srgbClr val="696969"/>
                </a:solidFill>
                <a:effectLst/>
              </a:rPr>
              <a:t>Convention on Cybercrime</a:t>
            </a:r>
            <a:r>
              <a:rPr lang="en-GB" dirty="0"/>
              <a:t> of the Council of Europe (CETS No.185), known as the Budapest Convention, is the only binding international instrument on this issue. It serves as a guideline for any country developing comprehensive national legislation against Cybercrime and as a framework for international cooperation between State Parties to this treaty.</a:t>
            </a:r>
          </a:p>
          <a:p>
            <a:pPr algn="just"/>
            <a:endParaRPr lang="en-GB" dirty="0"/>
          </a:p>
          <a:p>
            <a:pPr algn="just"/>
            <a:r>
              <a:rPr lang="en-GB" dirty="0"/>
              <a:t>The Convention is the first international treaty on crimes committed via the Internet and other computer networks, dealing particularly with infringements of copyright, computer-related fraud, child pornography and violations of network security. It also contains a series of powers and procedures such as the search of computer networks and interception.</a:t>
            </a:r>
          </a:p>
          <a:p>
            <a:pPr algn="just"/>
            <a:endParaRPr lang="en-GB" dirty="0"/>
          </a:p>
          <a:p>
            <a:pPr algn="just"/>
            <a:r>
              <a:rPr lang="en-GB" dirty="0"/>
              <a:t>Its main objective, set out in the preamble, is to pursue a common criminal policy aimed at the protection of society against cybercrime, especially by adopting appropriate legislation and fostering international co-operation.</a:t>
            </a:r>
          </a:p>
          <a:p>
            <a:pPr algn="just"/>
            <a:endParaRPr lang="en-GB" dirty="0"/>
          </a:p>
          <a:p>
            <a:pPr algn="just"/>
            <a:r>
              <a:rPr lang="en-GB" dirty="0"/>
              <a:t>The Budapest Convention is supplemented by a </a:t>
            </a:r>
            <a:r>
              <a:rPr lang="en-GB" b="1" dirty="0">
                <a:solidFill>
                  <a:srgbClr val="696969"/>
                </a:solidFill>
                <a:effectLst/>
              </a:rPr>
              <a:t>Protocol on Xenophobia and Racism</a:t>
            </a:r>
            <a:r>
              <a:rPr lang="en-GB" dirty="0"/>
              <a:t> committed through computer systems.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909059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Chapter III of the Convention contains the provisions concerning traditional and computer crime-related mutual assistance as well as extradition rules. It covers traditional mutual assistance in two situations: where no legal basis (treaty, reciprocal legislation, etc.) exists between parties – in which case its provisions apply – and where such a basis exists – in which case the existing arrangements also apply to assistance under this Convention. Computer- or computer-related crime specific assistance applies to both situations and covers, subject to extra-conditions, the same range of procedural powers as defined in Chapter II.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In addition, Chapter III contains a provision on a specific type of transborder access to stored computer data which does not require mutual assistance (with consent or where publicly available) and provides for the setting up of a 24/7 network for ensuring speedy assistance among the Parties.</a:t>
            </a:r>
            <a:endParaRPr lang="en-GB" dirty="0">
              <a:effectLst/>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636403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The aim of the specific procedural powers is to provide for specific mechanisms in order to take effective and concerted international action in cases involving computer-related offences and evidence in electronic form.</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181359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t>Globalisation and people's increasing mobility across the world create new opportunities for cross - border crime. This is why mutual legal assistance and agreements on extradition are essential to stop cross -border crime.</a:t>
            </a:r>
          </a:p>
          <a:p>
            <a:pPr algn="just"/>
            <a:endParaRPr lang="en-GB" dirty="0"/>
          </a:p>
          <a:p>
            <a:pPr algn="just"/>
            <a:r>
              <a:rPr lang="en-GB" dirty="0"/>
              <a:t>Mutual legal assistance is a form of cooperation between different countries for the purpose of collecting and exchanging information. Authorities from one country may also ask for and provide evidence located in one country to assist in criminal investigations or proceedings in another.</a:t>
            </a:r>
          </a:p>
          <a:p>
            <a:pPr algn="just"/>
            <a:endParaRPr lang="en-GB" dirty="0"/>
          </a:p>
          <a:p>
            <a:pPr algn="just"/>
            <a:r>
              <a:rPr lang="en-GB" dirty="0">
                <a:effectLst/>
              </a:rPr>
              <a:t>The traditional tool of mutual legal assistance has been </a:t>
            </a:r>
            <a:r>
              <a:rPr lang="en-GB" i="1" dirty="0">
                <a:effectLst/>
              </a:rPr>
              <a:t>letters rogatory -</a:t>
            </a:r>
            <a:r>
              <a:rPr lang="en-GB" dirty="0">
                <a:effectLst/>
              </a:rPr>
              <a:t> a formal request from the judicial authority of one State to a judicial authority of another State, in which the requested judicial authority is asked to perform one or more specified actions, usually collecting evidence and interviewing witnesses, on behalf of the requesting judicial authority. These requests are conventionally transmitted through diplomatic channels. After the prosecutor prepares a request, it is authenticated by the competent national court in the requesting State and then delivered to by that State's foreign ministry to the embassy of the requested State (Funk, 2014; Efrat and Newman, 2017). The embassy sends the request on to the competent judicial authorities of the requested State. Once the request is completed, the sequence is reversed.</a:t>
            </a:r>
          </a:p>
          <a:p>
            <a:pPr algn="just"/>
            <a:endParaRPr lang="en-GB" dirty="0">
              <a:effectLst/>
            </a:endParaRPr>
          </a:p>
          <a:p>
            <a:pPr algn="just"/>
            <a:r>
              <a:rPr lang="en-GB" dirty="0">
                <a:effectLst/>
              </a:rPr>
              <a:t>Formal treaties have created a more solid basis for international cooperation. The process for letters rogatory is more time-consuming and unpredictable than that for Mutual Legal Assistance Treaties. This is in large part because the enforcement of letters rogatory is a matter of comity between courts, rather than treaty-based. For these reasons, prosecutors typically consider letters rogatory an option of last resort for accessing evidence abroad, to be exercised only when Mutual Legal Assistance Treaties are not available.</a:t>
            </a:r>
          </a:p>
          <a:p>
            <a:pPr algn="just"/>
            <a:endParaRPr lang="en-GB" dirty="0">
              <a:effectLst/>
            </a:endParaRPr>
          </a:p>
          <a:p>
            <a:pPr algn="just"/>
            <a:r>
              <a:rPr lang="en-GB" dirty="0">
                <a:effectLst/>
              </a:rPr>
              <a:t>Bilateral treaties (between two countries) can be negotiated between States with a higher degree of certitude regarding the obligations and expectations of both parties. But negotiating, drafting and agreeing on bilateral treaties can be costly as well as time-and resources-consuming, and it is not possible to have a bilateral treaty with every country in the world.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3964011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rPr>
              <a:t>Harmonizing legal frameworks at national and international level is crucial. Having similar procedures and legislation in place makes cooperation easier and faster. Multilateral and regional treaties serve this purpose.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Increasingly, mutual legal assistance treaties require that states designate a central authority (generally the ministry of justice) to whom requests can be sent, thus providing an alternative to diplomatic channels. The judicial authorities of the requesting State can then communicate with the central authority directly.</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Today, to an increasing degree, even more direct channels are being used, in that an official in the requesting State can send the request directly to the appropriate official of the other State. This tendency demonstrates the importance of a national central authority as a prerequisite for rendering mutual legal assistance more effective. </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932744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The general principles governing the obligation to provide mutual assistance are set forth in paragraph 1. Co-operation is to be provided "to the widest extent possible." Thus, as in Article 23 ("General principals relating to international co-operation"), mutual assistance is in principle to be extensive, and impediments thereto strictly limited.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Second, as in Article 23, the obligation to co-operate applies in principle to both criminal offences related to computer systems and data (i.e. the offences covered by Article 14, paragraph 2, </a:t>
            </a:r>
            <a:r>
              <a:rPr lang="en-GB" dirty="0" err="1">
                <a:effectLst/>
                <a:latin typeface="Arial" panose="020B0604020202020204" pitchFamily="34" charset="0"/>
              </a:rPr>
              <a:t>litterae</a:t>
            </a:r>
            <a:r>
              <a:rPr lang="en-GB" dirty="0">
                <a:effectLst/>
                <a:latin typeface="Arial" panose="020B0604020202020204" pitchFamily="34" charset="0"/>
              </a:rPr>
              <a:t> a-b), and to the collection of evidence in electronic form of a criminal offence. It was agreed to impose an obligation to co-operate as to this broad class of crimes because there is the same need for streamlined mechanisms of international co-operation as to both of these categories.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Expert should present to the delegates session objectives e.g. scope.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Delegates should understand what is the goal of the session and what is expected from them on the end of this session.</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The objective of Paragraph 3 is therefore to facilitate acceleration of the process of obtaining mutual assistance so that critical information or evidence is not lost because it has been deleted before a request for assistance could be prepared, transmitted and responded to.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Paragraph 3 does so by (1) empowering the Parties to make urgent requests for co-operation through expedited means of communications, rather than through traditional, much slower transmission of written, sealed documents through diplomatic pouches or mail delivery systems; and (2) requiring the requested Party to use expedited means to respond to requests in such circumstances.</a:t>
            </a:r>
          </a:p>
          <a:p>
            <a:pPr algn="just"/>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Paragraph 4 sets forth the principle that mutual assistance is subject to the terms of applicable mutual assistance treaties (MLATs) and domestic laws. These regimes provide safeguards for the rights of persons located in the requested Party that may become the subject of a request for mutual assistance.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2143242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Paragraph 5 is essentially a definition of dual criminality for purposes of mutual assistance under this Chapter. Where the requested Party is permitted to require dual criminality as a condition to the providing of assistance (for example, where a requested Party has reserved its right to require dual criminality with respect to the preservation of data under Article 29, paragraph 4 "Expedited preservation of stored computer data"), dual criminality shall be deemed present if the conduct underlying the offence for which assistance is sought is also a criminal offence under the requested Party’s laws, even if its laws place the offence within a different category of offence or use different terminology in denominating the offence.</a:t>
            </a:r>
          </a:p>
          <a:p>
            <a:pPr algn="just"/>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153926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three most important aspects of Article 25. Expert should summarize them with effective conclusion.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34765185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This article is derived from provisions in earlier Council of Europe instruments, such as Article 10 of the Convention on the Laundering, Search, Seizure and Confiscation of the Proceeds from Crime (ETS N° 141) and Article 28 of the Criminal Law Convention on Corruption (ETS N° 173).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More and more frequently, a Party possesses valuable information that it believes may assist another Party in a criminal investigation or proceeding, and which the Party conducting the investigation or proceeding is not aware exists. In such cases, no request for mutual assistance will be forthcoming.</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37501099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Confidentiality will be an important consideration in cases in which important interests of the providing State may be endangered should the information be made public, e.g., where there is a need to protect the identity of a means of collecting the information or the fact that a criminal group is being investigated.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If advance inquiry reveals that the receiving Party cannot comply with a condition sought by the providing Party (for example, where it cannot comply with a condition of confidentiality because the information is needed as evidence at a public trial), the receiving Party shall advise the providing Party, which then has the option of not providing the information.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758550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example of the Art. 26 about use of the police informant/collaborator information which has international dimension.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484092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Article 27 obliges the Parties to apply certain mutual assistance procedures and conditions where there is no mutual assistance treaty or arrangement on the basis of uniform or reciprocal legislation in force between the requesting and requested Parties. The article thus reinforces the general principle that mutual assistance should be carried out through application of relevant treaties and similar arrangements for mutual assistance.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Parties are encouraged as a matter of efficiency to designate a single central authority for the purpose of mutual assistance; it would generally be most efficient for the authority designated for such purpose under a Party’s MLATs, or domestic law to also serve as the central authority when this article is applicable. However, a Party has the flexibility to designate more than one central authority where this is appropriate under its system of mutual assistance. Where more than one central authority is established, the Party that has done so should ensure that each authority interprets the provisions of the Convention in the same way, and that both incoming and outgoing requests are treated rapidly and efficiently.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2179783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Paragraph 4 provides for the possibility of refusing requests for mutual assistance requests brought under this Article. Assistance may be refused on the grounds provided for in Article 25, paragraph 4 (i.e. grounds provided for in the law of the requested Party), including prejudice to the sovereignty of the State, security, </a:t>
            </a:r>
            <a:r>
              <a:rPr lang="en-GB" dirty="0" err="1">
                <a:effectLst/>
                <a:latin typeface="Arial" panose="020B0604020202020204" pitchFamily="34" charset="0"/>
              </a:rPr>
              <a:t>ordre</a:t>
            </a:r>
            <a:r>
              <a:rPr lang="en-GB" dirty="0">
                <a:effectLst/>
                <a:latin typeface="Arial" panose="020B0604020202020204" pitchFamily="34" charset="0"/>
              </a:rPr>
              <a:t> public or other essential interests, and where the offence is considered by the requested Party to be a political offence or an offence connected with a political offence. In order to promote the overriding principle of providing the widest measure of co-operation (see Articles 23, 25), grounds for refusal established by a requested Party should be narrow and exercised with restraint. They may not be so expansive as to create the potential for assistance to be categorically denied, or subjected to onerous conditions, with respect to broad categories of evidence or information.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It was understood that apart from those grounds set out in Article 28, refusal of assistance on data protection grounds may be invoked only in exceptional cases. Such a situation could arise if, upon balancing the important interests involved in the particular case (on the one hand, public interests, including the sound administration of justice and, on </a:t>
            </a:r>
            <a:r>
              <a:rPr lang="en-GB" dirty="0" err="1">
                <a:effectLst/>
                <a:latin typeface="Arial" panose="020B0604020202020204" pitchFamily="34" charset="0"/>
              </a:rPr>
              <a:t>theo</a:t>
            </a:r>
            <a:r>
              <a:rPr lang="en-GB" dirty="0">
                <a:effectLst/>
                <a:latin typeface="Arial" panose="020B0604020202020204" pitchFamily="34" charset="0"/>
              </a:rPr>
              <a:t> </a:t>
            </a:r>
            <a:r>
              <a:rPr lang="en-GB" dirty="0" err="1">
                <a:effectLst/>
                <a:latin typeface="Arial" panose="020B0604020202020204" pitchFamily="34" charset="0"/>
              </a:rPr>
              <a:t>ther</a:t>
            </a:r>
            <a:r>
              <a:rPr lang="en-GB" dirty="0">
                <a:effectLst/>
                <a:latin typeface="Arial" panose="020B0604020202020204" pitchFamily="34" charset="0"/>
              </a:rPr>
              <a:t> hand, privacy interests), furnishing the specific data sought by the requesting Party would raise difficulties so fundamental as to be considered by the requested Party to fall within the essential interests ground of refusal. A broad, categorical, or systematic application of data protection principles to refuse cooperation is therefore precluded.</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41012477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r>
              <a:rPr lang="en-GB" dirty="0">
                <a:effectLst/>
                <a:latin typeface="Arial" panose="020B0604020202020204" pitchFamily="34" charset="0"/>
              </a:rPr>
              <a:t>Paragraph 7 obliges the requested Party to keep the requesting Party informed of the outcome of the request and requires reasons to be given in the case of refusal or postponement of assistance. The providing of reasons can, inter alia, assist the requesting Party to understand how the requested Party interprets the requirements of this article, provide a basis for consultation in order to improve the future efficiency of mutual assistance, and provide to the requesting Party previously unknown factual information about the availability or condition of witnesses or evidence. 273. There are times when a Party makes a request in a particularly sensitive case, or in a case in which there could be disastrous consequences if the facts underlying the request were to be made public prematurely.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Paragraph 8 accordingly permits the requesting Party to request that the fact and content of the request be kept confidential. Confidentiality may not be sought, however, to the extent that it would undermine the requested Party’s ability to obtain the evidence or information sought, e.g., where the information will need to be disclosed in order to obtain a court order needed to effect assistance, or where private persons possessing evidence will need to be made aware of the request in order for it to be successfully executed. If the requested Party cannot comply with the request for confidentiality, it shall notify the requesting Party, which then has the option of withdrawing or modifying the request.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6778935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In case of urgency, requests for mutual legal assistance may be sent directly by judges and prosecutors of the requesting Party to the judges and prosecutors of the requested Party. The judge or prosecutor following this procedure must also address a copy of the request made to his own central authority with a view to its transmission to the central authority of the requested Party. Requests may be channelled through Interpol.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Authorities of the requested Party that receive a request falling outside their field of competence, are a two-fold obligation. First, they must transfer the request to the competent authority of the requested Party. Second, they must inform the authorities of the requesting Party of the transfer made. Requests may also be transmitted directly without the intervention of central authorities even if there is no urgency, as long as the authority of the requested Party is able to comply with the request without making use of coercive action.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Finally, enables a Party to inform the others, through the Secretary General of the Council of Europe, that, for reasons of efficiency, direct communications are to be addressed to the central authority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2895683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The revolution in information technologies has changed society fundamentally and will probably continue to do so in the foreseeable future. Many tasks have become easier to handle. Where originally only some specific sectors of society had rationalised their working procedures with the help of information technology, now hardly any sector of society has remained unaffected. Information technology has in one way or the other pervaded almost every aspect of human activities.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 conspicuous feature of information technology is the impact it has had and will have on the evolution of telecommunications technology. Classical telephony, involving the transmission of human voice, has been overtaken by the exchange of vast amounts of data, comprising voice, text, music and static and moving pictures. This exchange no longer occurs only between human beings, but also between human beings and computers, and between computers themselves. Circuit-switched connections have been replaced by packet-switched networks. It is no longer relevant whether a direct connection can be established; it suffices that data is entered into a network with a destination address or made available for anyone who wants to access it.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three most important aspects of Article 27. Expert should summarize them with effective conclusion.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5266522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This article provides for a mechanism at the international level equivalent to that provided for in Article 16 for use at the domestic level. Paragraph 1 of this article authorizes a Party to make a request for, and paragraph 3 requires each Party to have the legal ability to obtain, the expeditious preservation of data stored in the territory of the requested Party by means of a computer system, in order that the data not be altered, removed or deleted during the period of time required to prepare, transmit and execute a request for mutual assistance to obtain the data. </a:t>
            </a:r>
            <a:endParaRPr lang="en-US" dirty="0"/>
          </a:p>
          <a:p>
            <a:pPr algn="just"/>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While much more rapid than ordinary mutual assistance practice, this measure is at the same time less intrusive. The mutual assistance officials of the requested Party are not required to obtain possession of the data from its custodian. The preferred procedure is for the requested Party to ensure that the custodian (frequently a service provider or other third party) preserve (i.e., not delete) the data pending the issuance of process requiring it to be turned over to law enforcement officials at a later stage.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This procedure has the advantage of being both rapid and protective of the privacy of the person whom the data concerns, as it will not be disclosed to or examined by any government official until the criteria for full disclosure pursuant to normal mutual assistance regimes have been fulfilled.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5261349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Paragraph 2 sets forth the contents of a request for preservation pursuant to this article. Bearing in mind that this is a provisional measure and that a request will need to be prepared and transmitted rapidly, the information provided will be summary and include only the minimum information required to enable preservation of the data.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In addition to specifying the authority that is seeking preservation and the offence for which the measure is sought, the request must provide a summary of the facts, information sufficient to identify the data to be preserved and its location, and a showing that the data is relevant to the investigation or prosecution of the offence concerned and that preservation is necessary. Finally, the requesting Party must undertake to subsequently submit a request for mutual assistance so that it may obtain production of the data.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9686669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Accordingly, the general rule is that Parties must dispense with any dual criminality requirement for the purpose of preservation. However, a limited reservation is available under paragraph 4. If a Party requires dual criminality as a condition for responding to a request for mutual assistance for production of the data, and if it has reason to believe that, at the time of disclosure, dual criminality will not be satisfied, it may reserve the right to require dual criminality as a precondition to preservation.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With respect to offences established in accordance with Articles 2 through 11, it is assumed that the condition of dual criminality is automatically met between the Parties, subject to any reservations they may have entered to these offences where permitted by the Convention. Therefore, Parties may impose this requirement only in relation to offences other than those defined in the Convention.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Party can ensure that data is preserved pursuant to this Article will be held for at least 60 days pending receipt of a formal mutual assistance request seeking the disclosure of the data and continue to be held following receipt of the request.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7339472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three most important aspects of Article 29. Expert should summarize them with effective conclusion.</a:t>
            </a:r>
          </a:p>
          <a:p>
            <a:pPr algn="just"/>
            <a:endParaRPr lang="en-US" dirty="0"/>
          </a:p>
          <a:p>
            <a:pPr marL="0" indent="0" algn="just">
              <a:buFont typeface="+mj-lt"/>
              <a:buNone/>
            </a:pPr>
            <a:r>
              <a:rPr lang="en-US" dirty="0"/>
              <a:t>Expedited preservation is best explained when there is no data retention regime present. If so, preservation is not needed since data is already kept for certain period of time by the ISP. However, expedited preservation can be used even in data retention regimes since it does not cover data in possession of the natural persons. Still, most of the data sought by criminal justice authorities is held by ISP’s or other legal entities and, thus if retention is in place expedited preservation is not going to be that much used. If is not, data retention is the only way to keep data saved until production order.</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14313636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This article provides the international equivalent of the power established for domestic use in Article 17.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Frequently, at the request of a Party in which a crime was committed, a requested Party will preserve traffic data regarding a transmission that has travelled through its computers, in order to trace the transmission to its source and identify the perpetrator of the crime or locate critical evidence. In doing so, the requested Party may discover that the traffic data found in its territory reveals that the transmission had been routed from a service provider in a third State, or from a provider in the requesting State itself.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In such cases, the requested Party must expeditiously provide to the requesting Party a sufficient amount of the traffic data to enable identification of the service provider in, and path of the communication from, the other State. If the transmission came from a third State, this information will enable the requesting Party to make a request for preservation and expedited mutual assistance to that other State in order to trace the transmission to its ultimate source. If the transmission had looped back to the requesting Party, it will be able to obtain preservation and disclosure of further traffic data through domestic processes. </a:t>
            </a: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8408272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The requested Party may only refuse to disclose the traffic data, where disclosure is likely to prejudice its sovereignty, security, </a:t>
            </a:r>
            <a:r>
              <a:rPr lang="en-US" sz="1200" kern="1200" dirty="0" err="1">
                <a:solidFill>
                  <a:schemeClr val="tx1"/>
                </a:solidFill>
                <a:effectLst/>
                <a:latin typeface="+mn-lt"/>
                <a:ea typeface="ＭＳ Ｐゴシック" pitchFamily="-65" charset="-128"/>
                <a:cs typeface="ＭＳ Ｐゴシック" pitchFamily="-65" charset="-128"/>
              </a:rPr>
              <a:t>ordre</a:t>
            </a:r>
            <a:r>
              <a:rPr lang="en-US" sz="1200" kern="1200" dirty="0">
                <a:solidFill>
                  <a:schemeClr val="tx1"/>
                </a:solidFill>
                <a:effectLst/>
                <a:latin typeface="+mn-lt"/>
                <a:ea typeface="ＭＳ Ｐゴシック" pitchFamily="-65" charset="-128"/>
                <a:cs typeface="ＭＳ Ｐゴシック" pitchFamily="-65" charset="-128"/>
              </a:rPr>
              <a:t> public or other essential interests, or where it considers the offence to be a political offence or an offence connected with a political offence.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As in Article 29 (Expedited preservation of stored computer data), because this type of information is so crucial to identification of those who have committed crimes within the scope of this Convention or locating of critical evidence, grounds for refusal are to be strictly limited, and it was agreed that the assertion of any other basis for refusing assistance is precluded.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15411681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three most important aspects of Article 30. Request goes to Country B in order to identify receiver in Country C.</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2418866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This article provides the international equivalent of the power established for domestic use in Article 19.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Paragraph 1 </a:t>
            </a:r>
            <a:r>
              <a:rPr lang="en-US" sz="1200" kern="1200" dirty="0" err="1">
                <a:solidFill>
                  <a:schemeClr val="tx1"/>
                </a:solidFill>
                <a:effectLst/>
                <a:latin typeface="+mn-lt"/>
                <a:ea typeface="ＭＳ Ｐゴシック" pitchFamily="-65" charset="-128"/>
                <a:cs typeface="ＭＳ Ｐゴシック" pitchFamily="-65" charset="-128"/>
              </a:rPr>
              <a:t>authorises</a:t>
            </a:r>
            <a:r>
              <a:rPr lang="en-US" sz="1200" kern="1200" dirty="0">
                <a:solidFill>
                  <a:schemeClr val="tx1"/>
                </a:solidFill>
                <a:effectLst/>
                <a:latin typeface="+mn-lt"/>
                <a:ea typeface="ＭＳ Ｐゴシック" pitchFamily="-65" charset="-128"/>
                <a:cs typeface="ＭＳ Ｐゴシック" pitchFamily="-65" charset="-128"/>
              </a:rPr>
              <a:t> a Party to request this type of mutual assistance, and paragraph 2 requires the requested Party to be able to provide it. Paragraph 2 also follows the principle that the terms and conditions for providing such co-operation should be those set forth in applicable treaties, arrangements and domestic laws governing mutual legal assistance in criminal matters.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8678295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Under paragraph 3, such a request must be responded to on an expedited basis where (1) there are grounds to believe that relevant data is particularly vulnerable to loss or modification, or (2) otherwise where such treaties, arrangements or laws so provide.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202558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Difficult questions are, in fact, basic questions about mutual legal assistance in criminal matters. Expert should present them as a preface to the ensuing proceedings which will occur. </a:t>
            </a:r>
          </a:p>
          <a:p>
            <a:pPr algn="just"/>
            <a:endParaRPr lang="en-US" dirty="0"/>
          </a:p>
          <a:p>
            <a:pPr algn="just"/>
            <a:r>
              <a:rPr lang="en-US" dirty="0"/>
              <a:t>In MLA proceedings, like in domestic investigations, competent authorities will be faced with questions about territorial, authority and inner-authority jurisdiction or competence of the conducting authority/authorities. As in many countries, place of the perpetration will be the defining fact for establishing proper competency. </a:t>
            </a:r>
          </a:p>
          <a:p>
            <a:pPr algn="just"/>
            <a:endParaRPr lang="en-US" dirty="0"/>
          </a:p>
          <a:p>
            <a:pPr algn="just"/>
            <a:r>
              <a:rPr lang="en-US" dirty="0"/>
              <a:t>Delegates should be aware that there are certain difficulties regarding investigations which are exceeding domestic borders. They can be limiting factor like need for cross-border investigation and access to the place of storage of data in the ”cloud” technical environment explained during the electronic evidence session in Introductory training.</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5057198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The administrators of the DDoS marketplace </a:t>
            </a:r>
            <a:r>
              <a:rPr lang="en-GB" i="1" dirty="0"/>
              <a:t>webstresser.org </a:t>
            </a:r>
            <a:r>
              <a:rPr lang="en-GB" dirty="0"/>
              <a:t>were arrested on 24 April 2018 as a result of Operation Power Off, a complex investigation led by the Dutch Police and the UK’s National Crime Agency with the support of Europol and a dozen law enforcement agencies from around the world. The administrators were located in the United Kingdom, Croatia, Canada and Serbia. Further measures were taken against the top users of this marketplace in the Netherlands, Italy, Spain, Croatia, the United Kingdom, Australia, Canada and Hong Kong. The illegal service was shut down and its infrastructure together with stored data was seized in the Netherlands, the US, Germany and Serbia.</a:t>
            </a:r>
          </a:p>
          <a:p>
            <a:pPr algn="just"/>
            <a:endParaRPr lang="en-GB" dirty="0"/>
          </a:p>
          <a:p>
            <a:pPr algn="just"/>
            <a:r>
              <a:rPr lang="en-GB" i="1" dirty="0"/>
              <a:t>Webstresser.org</a:t>
            </a:r>
            <a:r>
              <a:rPr lang="en-GB" dirty="0"/>
              <a:t> was considered the world’s biggest marketplace to hire Distributed Denial of Service (DDoS) services, with over 136 000 registered users and 4 million attacks measured by April 2018. The orchestrated attacks targeted critical online services offered by banks, government institutions and police forces, as well as victims in the gaming industry.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29775418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Article 32 (Trans-border access to stored computer data with consent or where publicly available) addresses two situations: first, where the data being accessed is publicly available, and second, where the Party has accessed or received data located outside of its territory through a computer system in its territory, and it has obtained the lawful and voluntary consent of the person who has lawful authority to disclose the data to the Party through that system.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Who is a person that is "lawfully authorized" to disclose data may vary depending on the circumstances, the nature of the person and the applicable law concerned. For example, a person’s e-mail may be stored in another country by a service provider, or a person may intentionally store data in another country. These persons may retrieve the data and, provided that they have the lawful authority, they may voluntarily disclose the data to law enforcement officials or permit such officials to access the data, as provided in the Article.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043632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representation of access to the publicly available data.</a:t>
            </a:r>
          </a:p>
          <a:p>
            <a:pPr algn="just"/>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In order to improve the efficiency investigators can use OSINT investigation tools. This will allow the case investigator to work on quality </a:t>
            </a:r>
            <a:r>
              <a:rPr lang="en-GB"/>
              <a:t>data/analysing </a:t>
            </a:r>
            <a:r>
              <a:rPr lang="en-GB" dirty="0"/>
              <a:t>insights instead of doing operational work of crawling and searching information on web and other places.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The AI driven automation capabilities adapted by the OSINT tools will allow investigators to get large volumes of relevant data about a case in place that would allow the investigator to focus solely on investigating the insights and assessing the situation.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41378751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representation of the paragraph B of Article 32.</a:t>
            </a:r>
          </a:p>
          <a:p>
            <a:pPr algn="just"/>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Party has accessed or received data located outside of its territory through a computer system in its territory, and it has obtained the lawful and voluntary consent of the person who has lawful authority to disclose the data to the Party through that system. Who is a person that is "lawfully authorised" to disclose data may vary depending on the circumstances, the nature of the person and the applicable law concerned. For example, a person’s e-mail may be stored in another country by a service provider, or a person may intentionally store data in another country.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These persons may retrieve the data and, provided that they have the lawful authority, they may voluntarily disclose the data to law enforcement officials or permit such officials to access the data, as provided in the Article.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41982963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In many cases, investigators cannot ensure that they are able to trace a communication to its source by following the trail through records of prior transmissions, as key traffic data may have been automatically deleted by a service provider in the chain of transmission before it could be preserved. It is therefore critical for investigators in each Party to have the ability to obtain traffic data in real time regarding communications passing through a computer system in other Parties.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Accordingly, under Article 33 (Mutual assistance regarding the real-time collection of traffic data), each Party is under the obligation to collect traffic data in real time for another Party. While this article requires the Parties to co-operate on these matters, here, as elsewhere, deference is given to existing modalities of mutual assistance. Thus, the terms and conditions by which such co-operation is to be provided are generally those set forth in applicable treaties, arrangements and laws governing mutual legal assistance in criminal matters.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0495677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Because of the high degree of intrusiveness of interception, the obligation to provide mutual assistance for interception of content data is restricted. The assistance is to be provided to the extent permitted by the Parties’ applicable treaties and laws.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As the provision of co-operation for interception of content is an emerging area of mutual assistance practice, it was decided to defer to existing mutual assistance regimes and domestic laws regarding the scope and limitation on the obligation to assist. In this regard, reference is made to the comments on Articles 14, 15 and 21 as well as to N° R (85) 10 concerning the practical application of the European Convention on Mutual Assistance in Criminal Matters in respect of letters rogatory for the interception of telecommunications.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38266948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the Articles 33 and/or 34 implementation. Expert should repeat differences between traffic and content data and possibilities of different legal regimes for obtaining it, e.g. sometimes less demanding for traffic (police or prosecution order are enough) and more demanding for content (court order only).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18800056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Each Party’s 24/7 point of contact is to either facilitate or directly carry out, inter alia, the providing of technical advice, preservation of data, collection of evidence, giving of legal information, and locating of suspects. The term "legal information" in Paragraph 1 means advice to another Party that is seeking co-operation of any legal prerequisites required for providing informal or formal co-operation.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Each Party is at liberty to determine where to locate the point of contact within its law enforcement structure. Some Parties may wish to house the 24/7 contact within its central authority for mutual assistance, some may believe that the best location is with a police unit </a:t>
            </a:r>
            <a:r>
              <a:rPr lang="en-US" sz="1200" kern="1200" dirty="0" err="1">
                <a:solidFill>
                  <a:schemeClr val="tx1"/>
                </a:solidFill>
                <a:effectLst/>
                <a:latin typeface="+mn-lt"/>
                <a:ea typeface="ＭＳ Ｐゴシック" pitchFamily="-65" charset="-128"/>
                <a:cs typeface="ＭＳ Ｐゴシック" pitchFamily="-65" charset="-128"/>
              </a:rPr>
              <a:t>specialised</a:t>
            </a:r>
            <a:r>
              <a:rPr lang="en-US" sz="1200" kern="1200" dirty="0">
                <a:solidFill>
                  <a:schemeClr val="tx1"/>
                </a:solidFill>
                <a:effectLst/>
                <a:latin typeface="+mn-lt"/>
                <a:ea typeface="ＭＳ Ｐゴシック" pitchFamily="-65" charset="-128"/>
                <a:cs typeface="ＭＳ Ｐゴシック" pitchFamily="-65" charset="-128"/>
              </a:rPr>
              <a:t> in fighting computer - or computer-related crime, yet other choices may be appropriate for a particular Party, given its governmental structure and legal system.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Since the 24/7 contact is to provide both technical advice for stopping or tracing an attack, as well as such international co-operation duties as locating of suspects, there is no one correct answer, and it is anticipated that the structure of the network will evolve over time. In designating the national point of contact, due consideration should be given to the need to communicate with points of contacts using other languages. </a:t>
            </a: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12806520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Paragraph 2 provides that among the critical tasks to be carried out by the 24/7 contact is the ability to facilitate the rapid execution of those functions it does not carry out directly itself.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For example, if a Party’s 24/7 contact is part of a police unit, it must have the ability to co-ordinate expeditiously with other relevant components within its government, such as the central authority for international extradition or mutual assistance, in order that appropriate action may be taken at any hour of the day or night. Moreover, paragraph 2 requires each Party’s 24/7 contact to have the capacity to carry out communications with other members of the network on an expedited basis.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56</a:t>
            </a:fld>
            <a:endParaRPr lang="en-US"/>
          </a:p>
        </p:txBody>
      </p:sp>
    </p:spTree>
    <p:extLst>
      <p:ext uri="{BB962C8B-B14F-4D97-AF65-F5344CB8AC3E}">
        <p14:creationId xmlns:p14="http://schemas.microsoft.com/office/powerpoint/2010/main" val="254168132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Example of Council of Europe 24/7 Contact Point Network list. This country has two contact points: one in the police and other in the prosecution.</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3306059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0" dirty="0"/>
              <a:t>Digital evidence or electronic evidence is any probative information stored or transmitted in digital form that a party to a court case may use at trial. Before accepting digital evidence a court will determine if the evidence is relevant, whether it is authentic, if it is hearsay and whether a copy is acceptable or the original is required.</a:t>
            </a:r>
          </a:p>
          <a:p>
            <a:pPr algn="just"/>
            <a:endParaRPr lang="en-GB" b="0" dirty="0"/>
          </a:p>
          <a:p>
            <a:pPr algn="just"/>
            <a:r>
              <a:rPr lang="en-GB" b="0" dirty="0"/>
              <a:t>The use of digital evidence has increased in the past few decades as courts have allowed the use of e-mails, digital photographs, ATM transaction logs, word processing documents, instant message histories, files saved from accounting programs, spreadsheets, internet browser histories, databases, the contents of computer memory, computer backups, computer printouts, Global Positioning System tracks, logs from a hotel’s electronic door locks, and digital video or audio files.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25585618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Expert should present to the delegates session objectives e.g. scope.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Delegates should understand what is the goal of the session and what is expected from them on the end of this session.</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60</a:t>
            </a:fld>
            <a:endParaRPr lang="en-US"/>
          </a:p>
        </p:txBody>
      </p:sp>
    </p:spTree>
    <p:extLst>
      <p:ext uri="{BB962C8B-B14F-4D97-AF65-F5344CB8AC3E}">
        <p14:creationId xmlns:p14="http://schemas.microsoft.com/office/powerpoint/2010/main" val="249517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In April 2016, the EU Parliament adopted the General Data Protection Regulation (GDPR) with one main goal in mind: to protect the personal privacy and data of EU citizens. Among other things, the measure prohibits companies that collect data on EU citizens in EU member states – including giant corporations like Facebook and Google, and domain registrars like GoDaddy – from publishing information that identifies individuals. When the GDPR goes into effect on May 25, 2018, companies that are not in compliance with the higher privacy restrictions could be forced to pay very steep fines (organizations in breach of GDPR can be fined up to 4% of annual global turnover or €20 million!). </a:t>
            </a:r>
          </a:p>
          <a:p>
            <a:pPr algn="just"/>
            <a:endParaRPr lang="en-GB" dirty="0"/>
          </a:p>
          <a:p>
            <a:pPr algn="just"/>
            <a:r>
              <a:rPr lang="en-GB" dirty="0"/>
              <a:t>ICANN has agreements with thousands of domain operators and registrars that require them to provide free public access to data on registered domain names, or "WHOIS data." There are a number of free WHOIS search tools that provide access to WHOIS data, including information such as domain name expiration and creation dates and registrants' contact information. WHOIS services are a valuable resource for trademark owners and lawyers, allowing them to identify domain holders and enforce rights against illegal website content or bad faith domain name registration and use.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890019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t>In cryptography, encryption is the process of encoding information. This process converts the original representation of the information, known as plaintext, into an alternative form known as ciphertext. Only authorized parties can decipher a ciphertext back to plaintext and access the original information. </a:t>
            </a:r>
          </a:p>
          <a:p>
            <a:pPr algn="just"/>
            <a:endParaRPr lang="en-GB" dirty="0"/>
          </a:p>
          <a:p>
            <a:pPr algn="just"/>
            <a:r>
              <a:rPr lang="en-GB" dirty="0"/>
              <a:t>Encryption does not itself prevent interference but denies the intelligible content to a would-be interceptor. For technical reasons, an encryption scheme usually uses a pseudo-random encryption key generated by an algorithm. It is possible to decrypt the message without possessing the key, but, for a well-designed encryption scheme, considerable computational resources and skills are required. </a:t>
            </a:r>
          </a:p>
          <a:p>
            <a:pPr algn="just"/>
            <a:endParaRPr lang="en-GB" dirty="0"/>
          </a:p>
          <a:p>
            <a:pPr algn="just"/>
            <a:r>
              <a:rPr lang="en-GB" dirty="0"/>
              <a:t>A cryptocurrency (or crypto currency) is a digital asset designed to work as a medium of exchange wherein individual coin ownership records are stored in a ledger existing in a form of computerized database using strong cryptography to secure transaction records, to control the creation of additional coins, and to verify the transfer of coin ownership.[1][2] It typically does not exist in physical form (like paper money) and is typically not issued by a central authority. Cryptocurrencies typically use decentralized control as opposed to centralized digital currency and central banking systems.[3] When a cryptocurrency is minted or created prior to issuance or issued by a single issuer, it is generally considered centralized. When implemented with decentralized control, each cryptocurrency works through distributed ledger technology, typically a blockchain, that serves as a public financial transaction database.</a:t>
            </a:r>
          </a:p>
          <a:p>
            <a:pPr algn="just"/>
            <a:endParaRPr lang="en-GB" dirty="0"/>
          </a:p>
          <a:p>
            <a:pPr algn="just"/>
            <a:r>
              <a:rPr lang="en-GB" dirty="0"/>
              <a:t>The Dark Web is the World Wide Web content that exists on darknets, overlay networks that use the Internet but require specific software, configurations, or authorization to access. Through the dark web, private commuter networks can communicate and conduct business anonymously without divulging identifying information, like location. The dark web forms a small part of the deep web, the part of the Web not indexed by web search engines, although sometimes the term deep web is mistakenly used to refer specifically to the dark web.</a:t>
            </a:r>
          </a:p>
          <a:p>
            <a:pPr algn="just"/>
            <a:endParaRPr lang="en-GB" dirty="0"/>
          </a:p>
          <a:p>
            <a:pPr algn="just"/>
            <a:r>
              <a:rPr lang="en-GB" b="0" dirty="0"/>
              <a:t>Cloud storage is a model of computer data storage in which the digital data is stored in logical pools, said to be on "the cloud". The physical storage spans multiple servers (sometimes in multiple locations), and the physical environment is typically owned and managed by a hosting company. These cloud storage providers are responsible for keeping the data available and accessible, and the physical environment protected and running. People and organizations buy or lease storage capacity from the providers to store user, organization, or application data.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911581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Globalisation and people's increasing mobility across the world create new opportunities for cross - border crime. This is why mutual legal assistance and agreements on extradition are essential to stop cross -border crime.</a:t>
            </a:r>
          </a:p>
          <a:p>
            <a:pPr algn="just"/>
            <a:endParaRPr lang="en-GB" dirty="0"/>
          </a:p>
          <a:p>
            <a:pPr algn="just"/>
            <a:r>
              <a:rPr lang="en-GB" dirty="0"/>
              <a:t>Mutual legal assistance is a form of cooperation between different countries for the purpose of collecting and exchanging information. Authorities from one country may also ask for and provide evidence located in one country to assist in criminal investigations or proceedings in another.</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844140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rPr>
              <a:t>The traditional tool of mutual legal assistance has been </a:t>
            </a:r>
            <a:r>
              <a:rPr lang="en-GB" i="1" dirty="0">
                <a:effectLst/>
              </a:rPr>
              <a:t>letters rogatory -</a:t>
            </a:r>
            <a:r>
              <a:rPr lang="en-GB" dirty="0">
                <a:effectLst/>
              </a:rPr>
              <a:t> a formal request from the judicial authority of one State to a judicial authority of another State, in which the requested judicial authority is asked to perform one or more specified actions, usually collecting evidence and interviewing witnesses, on behalf of the requesting judicial authority. These requests are conventionally transmitted through diplomatic channels. After the prosecutor prepares a request, it is authenticated by the competent national court in the requesting State and then delivered to by that State's foreign ministry to the embassy of the requested State. The embassy sends the request on to the competent judicial authorities of the requested State. Once the request is completed, the sequence is reversed.</a:t>
            </a:r>
          </a:p>
          <a:p>
            <a:pPr algn="just"/>
            <a:endParaRPr lang="en-GB" dirty="0">
              <a:effectLst/>
            </a:endParaRPr>
          </a:p>
          <a:p>
            <a:pPr algn="just"/>
            <a:r>
              <a:rPr lang="en-GB" dirty="0">
                <a:effectLst/>
              </a:rPr>
              <a:t>Formal treaties have created a more solid basis for international cooperation. The process for letters rogatory is more time-consuming and unpredictable than that for Mutual Legal Assistance Treaties. This is in large part because the enforcement of letters rogatory is a matter of comity between courts, rather than treaty-based. For these reasons, prosecutors typically consider letters rogatory an option of last resort for accessing evidence abroad, to be exercised only when Mutual Legal Assistance Treaties are not available.</a:t>
            </a:r>
          </a:p>
          <a:p>
            <a:pPr algn="just"/>
            <a:endParaRPr lang="en-GB" dirty="0">
              <a:effectLst/>
            </a:endParaRPr>
          </a:p>
          <a:p>
            <a:pPr algn="just"/>
            <a:r>
              <a:rPr lang="en-GB" dirty="0">
                <a:effectLst/>
              </a:rPr>
              <a:t>Bilateral treaties (between two countries) can be negotiated between States with a higher degree of certitude regarding the obligations and expectations of both parties. But negotiating, drafting and agreeing on bilateral treaties can be costly as well as time-and resources-consuming, and it is not possible to have a bilateral treaty with every country in the world. </a:t>
            </a:r>
            <a:endParaRPr lang="en-GB"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1417698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10/16/2020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10/16/2020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4.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7.png"/><Relationship Id="rId7" Type="http://schemas.openxmlformats.org/officeDocument/2006/relationships/diagramQuickStyle" Target="../diagrams/quickStyle5.xml"/><Relationship Id="rId2" Type="http://schemas.openxmlformats.org/officeDocument/2006/relationships/notesSlide" Target="../notesSlides/notesSlide37.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8.svg"/><Relationship Id="rId9" Type="http://schemas.microsoft.com/office/2007/relationships/diagramDrawing" Target="../diagrams/drawing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6.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marL="0" indent="0" algn="ctr">
              <a:buFont typeface="Arial" charset="0"/>
              <a:buNone/>
              <a:defRPr/>
            </a:pPr>
            <a:r>
              <a:rPr lang="en-GB" sz="3600" b="1" dirty="0">
                <a:ea typeface="MS PGothic" panose="020B0600070205080204" pitchFamily="34" charset="-128"/>
              </a:rPr>
              <a:t>Session 3.x </a:t>
            </a:r>
          </a:p>
          <a:p>
            <a:pPr marL="0" indent="0" algn="ctr">
              <a:buFont typeface="Arial" charset="0"/>
              <a:buNone/>
              <a:defRPr/>
            </a:pPr>
            <a:r>
              <a:rPr lang="en-GB" sz="3600" b="1" dirty="0">
                <a:ea typeface="MS PGothic" panose="020B0600070205080204" pitchFamily="34" charset="-128"/>
              </a:rPr>
              <a:t>Basic Concepts on International Cooperation</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en-GB" altLang="en-US" b="1" dirty="0" err="1"/>
              <a:t>Xxxxx</a:t>
            </a:r>
            <a:r>
              <a:rPr lang="en-GB" altLang="en-US" b="1" dirty="0"/>
              <a:t> XXXXXXXX</a:t>
            </a:r>
          </a:p>
          <a:p>
            <a:pPr algn="ctr">
              <a:spcBef>
                <a:spcPct val="0"/>
              </a:spcBef>
            </a:pPr>
            <a:endParaRPr lang="en-GB" altLang="en-US" sz="800" dirty="0"/>
          </a:p>
          <a:p>
            <a:pPr algn="ctr">
              <a:spcBef>
                <a:spcPct val="0"/>
              </a:spcBef>
            </a:pPr>
            <a:r>
              <a:rPr lang="en-GB" altLang="en-US" sz="1400" i="1" dirty="0"/>
              <a:t>Council of Europe</a:t>
            </a:r>
          </a:p>
          <a:p>
            <a:pPr algn="ctr">
              <a:spcBef>
                <a:spcPct val="0"/>
              </a:spcBef>
            </a:pPr>
            <a:endParaRPr lang="en-GB" altLang="en-US" sz="1400" b="1" dirty="0">
              <a:solidFill>
                <a:srgbClr val="2F618F"/>
              </a:solidFill>
              <a:hlinkClick r:id="rId2"/>
            </a:endParaRPr>
          </a:p>
          <a:p>
            <a:pPr algn="ctr">
              <a:spcBef>
                <a:spcPct val="0"/>
              </a:spcBef>
            </a:pPr>
            <a:r>
              <a:rPr lang="en-GB" altLang="en-US" sz="1200" b="1" dirty="0">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en-GB" altLang="en-US" sz="1600" b="1" dirty="0"/>
              <a:t>DD Month YYYY</a:t>
            </a:r>
          </a:p>
        </p:txBody>
      </p:sp>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600" b="1" dirty="0">
                <a:latin typeface="+mn-lt"/>
              </a:rPr>
              <a:t>Introductory Judicial Training Course on Cybercrime and Electronic Evidence</a:t>
            </a:r>
            <a:endParaRPr lang="en-GB" altLang="en-US" sz="1600" i="1" dirty="0">
              <a:latin typeface="+mn-lt"/>
            </a:endParaRPr>
          </a:p>
        </p:txBody>
      </p:sp>
      <p:sp>
        <p:nvSpPr>
          <p:cNvPr id="17" name="Slide Number Placeholder 1">
            <a:extLst>
              <a:ext uri="{FF2B5EF4-FFF2-40B4-BE49-F238E27FC236}">
                <a16:creationId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22023" y="1213817"/>
            <a:ext cx="4805501" cy="4985980"/>
          </a:xfrm>
          <a:prstGeom prst="rect">
            <a:avLst/>
          </a:prstGeom>
        </p:spPr>
        <p:txBody>
          <a:bodyPr wrap="square">
            <a:spAutoFit/>
          </a:bodyPr>
          <a:lstStyle/>
          <a:p>
            <a:r>
              <a:rPr lang="en-US" sz="2800" b="1" dirty="0"/>
              <a:t>Challenges</a:t>
            </a:r>
            <a:r>
              <a:rPr lang="en-US" sz="2200" b="1" dirty="0"/>
              <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400" dirty="0"/>
              <a:t>MLA national legal frameworks differences and discrepancies:</a:t>
            </a:r>
          </a:p>
          <a:p>
            <a:pPr marL="342900" indent="-342900">
              <a:buFont typeface="Wingdings" pitchFamily="2" charset="2"/>
              <a:buChar char="ü"/>
            </a:pPr>
            <a:endParaRPr lang="en-US" sz="2200" i="1" dirty="0"/>
          </a:p>
          <a:p>
            <a:pPr lvl="1"/>
            <a:r>
              <a:rPr lang="en-GB" sz="2200" dirty="0"/>
              <a:t>differences between domestic and International MLA law;</a:t>
            </a:r>
          </a:p>
          <a:p>
            <a:pPr marL="800100" lvl="1" indent="-342900">
              <a:buFont typeface="Arial" panose="020B0604020202020204" pitchFamily="34" charset="0"/>
              <a:buChar char="•"/>
            </a:pPr>
            <a:endParaRPr lang="en-GB" sz="2200" dirty="0"/>
          </a:p>
          <a:p>
            <a:pPr lvl="1"/>
            <a:r>
              <a:rPr lang="en-GB" sz="2200" dirty="0"/>
              <a:t>differences on substantive law level;</a:t>
            </a:r>
          </a:p>
          <a:p>
            <a:pPr marL="800100" lvl="1" indent="-342900">
              <a:buFont typeface="Arial" panose="020B0604020202020204" pitchFamily="34" charset="0"/>
              <a:buChar char="•"/>
            </a:pPr>
            <a:endParaRPr lang="en-GB" sz="2200" dirty="0"/>
          </a:p>
          <a:p>
            <a:pPr lvl="1"/>
            <a:r>
              <a:rPr lang="en-GB" sz="2200" dirty="0"/>
              <a:t>differences on procedural law level;</a:t>
            </a:r>
          </a:p>
          <a:p>
            <a:pPr marL="800100" lvl="1" indent="-342900">
              <a:buFont typeface="Arial" panose="020B0604020202020204" pitchFamily="34" charset="0"/>
              <a:buChar char="•"/>
            </a:pPr>
            <a:endParaRPr lang="en-GB" sz="2200" dirty="0"/>
          </a:p>
          <a:p>
            <a:pPr lvl="1"/>
            <a:r>
              <a:rPr lang="en-GB" sz="2200" dirty="0"/>
              <a:t>electronic evidence definitions (if any).</a:t>
            </a:r>
          </a:p>
        </p:txBody>
      </p:sp>
      <p:pic>
        <p:nvPicPr>
          <p:cNvPr id="6" name="Picture 5">
            <a:extLst>
              <a:ext uri="{FF2B5EF4-FFF2-40B4-BE49-F238E27FC236}">
                <a16:creationId xmlns:a16="http://schemas.microsoft.com/office/drawing/2014/main" id="{A720D5C7-BAC1-CA49-B774-E6BB1F2CA074}"/>
              </a:ext>
            </a:extLst>
          </p:cNvPr>
          <p:cNvPicPr>
            <a:picLocks noChangeAspect="1"/>
          </p:cNvPicPr>
          <p:nvPr/>
        </p:nvPicPr>
        <p:blipFill>
          <a:blip r:embed="rId3"/>
          <a:stretch>
            <a:fillRect/>
          </a:stretch>
        </p:blipFill>
        <p:spPr>
          <a:xfrm>
            <a:off x="5127524" y="2618210"/>
            <a:ext cx="3777930" cy="2115641"/>
          </a:xfrm>
          <a:prstGeom prst="rect">
            <a:avLst/>
          </a:prstGeom>
        </p:spPr>
      </p:pic>
      <p:sp>
        <p:nvSpPr>
          <p:cNvPr id="12" name="Slide Number Placeholder 1">
            <a:extLst>
              <a:ext uri="{FF2B5EF4-FFF2-40B4-BE49-F238E27FC236}">
                <a16:creationId xmlns:a16="http://schemas.microsoft.com/office/drawing/2014/main" id="{F771A2C2-D5D1-47C4-91EF-9E52CF0C43D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dirty="0"/>
          </a:p>
        </p:txBody>
      </p:sp>
      <p:sp>
        <p:nvSpPr>
          <p:cNvPr id="7" name="Rectangle 6">
            <a:extLst>
              <a:ext uri="{FF2B5EF4-FFF2-40B4-BE49-F238E27FC236}">
                <a16:creationId xmlns:a16="http://schemas.microsoft.com/office/drawing/2014/main"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286091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406916" y="605150"/>
            <a:ext cx="4572000" cy="6078587"/>
          </a:xfrm>
          <a:prstGeom prst="rect">
            <a:avLst/>
          </a:prstGeom>
        </p:spPr>
        <p:txBody>
          <a:bodyPr>
            <a:spAutoFit/>
          </a:bodyPr>
          <a:lstStyle/>
          <a:p>
            <a:endParaRPr lang="en-US" sz="2800" b="1" dirty="0"/>
          </a:p>
          <a:p>
            <a:r>
              <a:rPr lang="en-US" sz="2800" b="1" dirty="0"/>
              <a:t>Challenges</a:t>
            </a:r>
            <a:r>
              <a:rPr lang="en-US" sz="2200" b="1" dirty="0"/>
              <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400" dirty="0"/>
              <a:t>Obstacles to international cooperation:</a:t>
            </a:r>
          </a:p>
          <a:p>
            <a:pPr marL="342900" indent="-342900">
              <a:buFont typeface="Wingdings" pitchFamily="2" charset="2"/>
              <a:buChar char="ü"/>
            </a:pPr>
            <a:endParaRPr lang="en-US" sz="2100" i="1" dirty="0"/>
          </a:p>
          <a:p>
            <a:pPr lvl="1"/>
            <a:r>
              <a:rPr lang="en-GB" sz="2200" dirty="0"/>
              <a:t>in some countries </a:t>
            </a:r>
            <a:r>
              <a:rPr lang="en-GB" sz="2200" b="1" dirty="0"/>
              <a:t>lack of common </a:t>
            </a:r>
            <a:r>
              <a:rPr lang="en-GB" sz="2200" dirty="0"/>
              <a:t>legal framework;</a:t>
            </a:r>
          </a:p>
          <a:p>
            <a:pPr marL="800100" lvl="1" indent="-342900">
              <a:buFont typeface="Arial" panose="020B0604020202020204" pitchFamily="34" charset="0"/>
              <a:buChar char="•"/>
            </a:pPr>
            <a:endParaRPr lang="en-GB" sz="2200" dirty="0"/>
          </a:p>
          <a:p>
            <a:pPr lvl="1"/>
            <a:r>
              <a:rPr lang="en-GB" sz="2200" b="1" dirty="0"/>
              <a:t>formal MLA procedures too slow </a:t>
            </a:r>
            <a:r>
              <a:rPr lang="en-GB" sz="2200" dirty="0"/>
              <a:t>vs. informal MLA being faster;</a:t>
            </a:r>
          </a:p>
          <a:p>
            <a:pPr marL="800100" lvl="1" indent="-342900">
              <a:buFont typeface="Arial" panose="020B0604020202020204" pitchFamily="34" charset="0"/>
              <a:buChar char="•"/>
            </a:pPr>
            <a:endParaRPr lang="en-GB" sz="2200" dirty="0"/>
          </a:p>
          <a:p>
            <a:pPr lvl="1"/>
            <a:r>
              <a:rPr lang="en-GB" sz="2200" b="1" dirty="0"/>
              <a:t>inability to cooperate </a:t>
            </a:r>
            <a:r>
              <a:rPr lang="en-GB" sz="2200" dirty="0"/>
              <a:t>or participate in large scale international cybercrime suppression actions and investigations.</a:t>
            </a:r>
          </a:p>
        </p:txBody>
      </p:sp>
      <p:pic>
        <p:nvPicPr>
          <p:cNvPr id="6" name="Picture 5">
            <a:extLst>
              <a:ext uri="{FF2B5EF4-FFF2-40B4-BE49-F238E27FC236}">
                <a16:creationId xmlns:a16="http://schemas.microsoft.com/office/drawing/2014/main" id="{C0FB6227-149E-CA4D-AAEE-74F9AF7951BC}"/>
              </a:ext>
            </a:extLst>
          </p:cNvPr>
          <p:cNvPicPr>
            <a:picLocks noChangeAspect="1"/>
          </p:cNvPicPr>
          <p:nvPr/>
        </p:nvPicPr>
        <p:blipFill>
          <a:blip r:embed="rId3"/>
          <a:stretch>
            <a:fillRect/>
          </a:stretch>
        </p:blipFill>
        <p:spPr>
          <a:xfrm>
            <a:off x="4961386" y="2649074"/>
            <a:ext cx="3837956" cy="2149255"/>
          </a:xfrm>
          <a:prstGeom prst="rect">
            <a:avLst/>
          </a:prstGeom>
        </p:spPr>
      </p:pic>
      <p:sp>
        <p:nvSpPr>
          <p:cNvPr id="16" name="Slide Number Placeholder 1">
            <a:extLst>
              <a:ext uri="{FF2B5EF4-FFF2-40B4-BE49-F238E27FC236}">
                <a16:creationId xmlns:a16="http://schemas.microsoft.com/office/drawing/2014/main" id="{8123D8D0-5D50-4308-9348-6A19A488FC2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11</a:t>
            </a:fld>
            <a:endParaRPr lang="en-GB" dirty="0"/>
          </a:p>
        </p:txBody>
      </p:sp>
      <p:sp>
        <p:nvSpPr>
          <p:cNvPr id="7" name="Rectangle 6">
            <a:extLst>
              <a:ext uri="{FF2B5EF4-FFF2-40B4-BE49-F238E27FC236}">
                <a16:creationId xmlns:a16="http://schemas.microsoft.com/office/drawing/2014/main"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59662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CAE5D1B-C7CD-DD44-B0C3-576B01C85806}"/>
              </a:ext>
            </a:extLst>
          </p:cNvPr>
          <p:cNvSpPr/>
          <p:nvPr/>
        </p:nvSpPr>
        <p:spPr>
          <a:xfrm>
            <a:off x="88522" y="1102281"/>
            <a:ext cx="4572000" cy="3677930"/>
          </a:xfrm>
          <a:prstGeom prst="rect">
            <a:avLst/>
          </a:prstGeom>
        </p:spPr>
        <p:txBody>
          <a:bodyPr>
            <a:spAutoFit/>
          </a:bodyPr>
          <a:lstStyle/>
          <a:p>
            <a:pPr>
              <a:spcAft>
                <a:spcPts val="0"/>
              </a:spcAft>
            </a:pPr>
            <a:r>
              <a:rPr lang="en-GB" sz="2200" b="1" dirty="0"/>
              <a:t>Formal vs informal MLA:</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effectLst/>
                <a:cs typeface="Arial" panose="020B0604020202020204" pitchFamily="34" charset="0"/>
              </a:rPr>
              <a:t>Mutual legal assistance (MLA)</a:t>
            </a:r>
            <a:r>
              <a:rPr lang="en-GB" sz="2100" dirty="0">
                <a:effectLst/>
                <a:cs typeface="Arial" panose="020B0604020202020204" pitchFamily="34" charset="0"/>
              </a:rPr>
              <a:t>, sometimes known as ‘judicial assistance’ </a:t>
            </a:r>
            <a:r>
              <a:rPr lang="en-GB" sz="2100" b="1" dirty="0">
                <a:effectLst/>
                <a:cs typeface="Arial" panose="020B0604020202020204" pitchFamily="34" charset="0"/>
              </a:rPr>
              <a:t>is the formal way in which states request and provide assistance</a:t>
            </a:r>
            <a:r>
              <a:rPr lang="en-GB" sz="2100" dirty="0">
                <a:effectLst/>
                <a:cs typeface="Arial" panose="020B0604020202020204" pitchFamily="34" charset="0"/>
              </a:rPr>
              <a:t> in obtaining evidence located in one state to assist in criminal investigations or proceedings in another state</a:t>
            </a:r>
          </a:p>
          <a:p>
            <a:pPr marL="342900" indent="-342900" algn="just">
              <a:buFont typeface="Arial" panose="020B0604020202020204" pitchFamily="34" charset="0"/>
              <a:buChar char="•"/>
            </a:pPr>
            <a:endParaRPr lang="en-GB" sz="2100" dirty="0">
              <a:effectLst/>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758150" y="1488541"/>
            <a:ext cx="4072084" cy="3291670"/>
          </a:xfrm>
          <a:prstGeom prst="rect">
            <a:avLst/>
          </a:prstGeom>
        </p:spPr>
        <p:txBody>
          <a:bodyPr wrap="square">
            <a:spAutoFit/>
          </a:bodyPr>
          <a:lstStyle/>
          <a:p>
            <a:pPr marL="342900" indent="-342900" algn="just">
              <a:buFont typeface="Arial" panose="020B0604020202020204" pitchFamily="34" charset="0"/>
              <a:buChar char="•"/>
            </a:pPr>
            <a:r>
              <a:rPr lang="en-GB" sz="2100" b="1" dirty="0">
                <a:cs typeface="Arial" panose="020B0604020202020204" pitchFamily="34" charset="0"/>
              </a:rPr>
              <a:t>Administrative assistance is sometimes referred to as ‘informal assistance</a:t>
            </a:r>
            <a:r>
              <a:rPr lang="en-GB" sz="2100" dirty="0">
                <a:cs typeface="Arial" panose="020B0604020202020204" pitchFamily="34" charset="0"/>
              </a:rPr>
              <a:t>’</a:t>
            </a:r>
          </a:p>
          <a:p>
            <a:pPr marL="342900" indent="-342900" algn="just">
              <a:buFont typeface="Arial" panose="020B0604020202020204" pitchFamily="34" charset="0"/>
              <a:buChar char="•"/>
            </a:pPr>
            <a:endParaRPr lang="en-GB" sz="2100" dirty="0">
              <a:cs typeface="Arial" panose="020B0604020202020204" pitchFamily="34" charset="0"/>
            </a:endParaRPr>
          </a:p>
          <a:p>
            <a:pPr marL="342900" indent="-342900" algn="just">
              <a:buFont typeface="Arial" panose="020B0604020202020204" pitchFamily="34" charset="0"/>
              <a:buChar char="•"/>
            </a:pPr>
            <a:r>
              <a:rPr lang="en-GB" sz="2100" b="1" dirty="0">
                <a:cs typeface="Arial" panose="020B0604020202020204" pitchFamily="34" charset="0"/>
              </a:rPr>
              <a:t>it does not involve the issuing of the formal letter </a:t>
            </a:r>
            <a:r>
              <a:rPr lang="en-GB" sz="2100" dirty="0">
                <a:cs typeface="Arial" panose="020B0604020202020204" pitchFamily="34" charset="0"/>
              </a:rPr>
              <a:t>of request that forms the basis of a mutual legal assistance request</a:t>
            </a:r>
          </a:p>
          <a:p>
            <a:pPr marL="342900" indent="-342900" algn="just">
              <a:lnSpc>
                <a:spcPct val="90000"/>
              </a:lnSpc>
              <a:buFont typeface="Arial" panose="020B0604020202020204" pitchFamily="34" charset="0"/>
              <a:buChar char="•"/>
            </a:pPr>
            <a:endParaRPr lang="en-GB" sz="2100" b="1" dirty="0"/>
          </a:p>
        </p:txBody>
      </p:sp>
      <p:pic>
        <p:nvPicPr>
          <p:cNvPr id="8" name="Picture 7">
            <a:extLst>
              <a:ext uri="{FF2B5EF4-FFF2-40B4-BE49-F238E27FC236}">
                <a16:creationId xmlns:a16="http://schemas.microsoft.com/office/drawing/2014/main" id="{ECD9E502-CD5E-3741-857E-8A091CFC16D1}"/>
              </a:ext>
            </a:extLst>
          </p:cNvPr>
          <p:cNvPicPr>
            <a:picLocks noChangeAspect="1"/>
          </p:cNvPicPr>
          <p:nvPr/>
        </p:nvPicPr>
        <p:blipFill>
          <a:blip r:embed="rId3"/>
          <a:stretch>
            <a:fillRect/>
          </a:stretch>
        </p:blipFill>
        <p:spPr>
          <a:xfrm>
            <a:off x="3304810" y="4780211"/>
            <a:ext cx="2906681" cy="1638665"/>
          </a:xfrm>
          <a:prstGeom prst="rect">
            <a:avLst/>
          </a:prstGeom>
        </p:spPr>
      </p:pic>
      <p:sp>
        <p:nvSpPr>
          <p:cNvPr id="16" name="Slide Number Placeholder 1">
            <a:extLst>
              <a:ext uri="{FF2B5EF4-FFF2-40B4-BE49-F238E27FC236}">
                <a16:creationId xmlns:a16="http://schemas.microsoft.com/office/drawing/2014/main" id="{CD1D7902-9BC8-4D3D-BE43-832A952C1C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12</a:t>
            </a:fld>
            <a:endParaRPr lang="en-GB" dirty="0"/>
          </a:p>
        </p:txBody>
      </p:sp>
      <p:sp>
        <p:nvSpPr>
          <p:cNvPr id="9" name="Rectangle 8">
            <a:extLst>
              <a:ext uri="{FF2B5EF4-FFF2-40B4-BE49-F238E27FC236}">
                <a16:creationId xmlns:a16="http://schemas.microsoft.com/office/drawing/2014/main"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58931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7" y="1305341"/>
            <a:ext cx="4760003" cy="4924425"/>
          </a:xfrm>
          <a:prstGeom prst="rect">
            <a:avLst/>
          </a:prstGeom>
        </p:spPr>
        <p:txBody>
          <a:bodyPr wrap="square">
            <a:spAutoFit/>
          </a:bodyPr>
          <a:lstStyle/>
          <a:p>
            <a:r>
              <a:rPr lang="en-US" sz="2800" b="1" dirty="0"/>
              <a:t>Challenges</a:t>
            </a:r>
            <a:r>
              <a:rPr lang="en-US" sz="2200" b="1" dirty="0"/>
              <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200" dirty="0"/>
              <a:t>Public – private cooperation:</a:t>
            </a:r>
          </a:p>
          <a:p>
            <a:pPr marL="342900" indent="-342900">
              <a:buFont typeface="Wingdings" pitchFamily="2" charset="2"/>
              <a:buChar char="ü"/>
            </a:pPr>
            <a:endParaRPr lang="en-US" sz="2200" i="1" dirty="0"/>
          </a:p>
          <a:p>
            <a:pPr lvl="1"/>
            <a:r>
              <a:rPr lang="en-US" sz="2200" b="1" dirty="0"/>
              <a:t>role of the private sector </a:t>
            </a:r>
            <a:r>
              <a:rPr lang="en-US" sz="2200" dirty="0"/>
              <a:t>in cybercrime investigations and MLA?;</a:t>
            </a:r>
          </a:p>
          <a:p>
            <a:pPr lvl="1"/>
            <a:endParaRPr lang="en-US" sz="2200" dirty="0"/>
          </a:p>
          <a:p>
            <a:pPr lvl="1"/>
            <a:r>
              <a:rPr lang="en-US" sz="2200" b="1" dirty="0"/>
              <a:t>legal framework </a:t>
            </a:r>
            <a:r>
              <a:rPr lang="en-US" sz="2200" dirty="0"/>
              <a:t>for such cooperation?;</a:t>
            </a:r>
          </a:p>
          <a:p>
            <a:pPr lvl="1"/>
            <a:endParaRPr lang="en-US" sz="2200" dirty="0"/>
          </a:p>
          <a:p>
            <a:pPr lvl="1"/>
            <a:r>
              <a:rPr lang="en-US" sz="2200" b="1" dirty="0"/>
              <a:t>new and emerging </a:t>
            </a:r>
            <a:r>
              <a:rPr lang="en-US" sz="2200" dirty="0"/>
              <a:t>cyber technologies (quantum computing and AI).</a:t>
            </a:r>
          </a:p>
        </p:txBody>
      </p:sp>
      <p:sp>
        <p:nvSpPr>
          <p:cNvPr id="12" name="Slide Number Placeholder 1">
            <a:extLst>
              <a:ext uri="{FF2B5EF4-FFF2-40B4-BE49-F238E27FC236}">
                <a16:creationId xmlns:a16="http://schemas.microsoft.com/office/drawing/2014/main" id="{24260425-9792-4083-A0E4-6F9982D74C7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13</a:t>
            </a:fld>
            <a:endParaRPr lang="en-GB" dirty="0"/>
          </a:p>
        </p:txBody>
      </p:sp>
      <p:sp>
        <p:nvSpPr>
          <p:cNvPr id="8" name="Rectangle 7">
            <a:extLst>
              <a:ext uri="{FF2B5EF4-FFF2-40B4-BE49-F238E27FC236}">
                <a16:creationId xmlns:a16="http://schemas.microsoft.com/office/drawing/2014/main" id="{6CFE2B09-66D1-4700-A502-E2AB6CA7C78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pic>
        <p:nvPicPr>
          <p:cNvPr id="9" name="Picture 8">
            <a:extLst>
              <a:ext uri="{FF2B5EF4-FFF2-40B4-BE49-F238E27FC236}">
                <a16:creationId xmlns:a16="http://schemas.microsoft.com/office/drawing/2014/main" id="{DEBE32F8-C478-4232-A676-52AE34DFD336}"/>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4062501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9" y="1553877"/>
            <a:ext cx="4768880" cy="4339650"/>
          </a:xfrm>
          <a:prstGeom prst="rect">
            <a:avLst/>
          </a:prstGeom>
        </p:spPr>
        <p:txBody>
          <a:bodyPr wrap="square">
            <a:spAutoFit/>
          </a:bodyPr>
          <a:lstStyle/>
          <a:p>
            <a:r>
              <a:rPr lang="en-US" sz="2800" b="1" dirty="0"/>
              <a:t>Domestic public-private cooperation</a:t>
            </a:r>
            <a:r>
              <a:rPr lang="en-US" sz="2200" b="1" dirty="0"/>
              <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en-US" sz="2200" b="1" dirty="0"/>
              <a:t>Compulsory cooperation </a:t>
            </a:r>
            <a:r>
              <a:rPr lang="en-US" sz="2200" dirty="0"/>
              <a:t>with legal mandate</a:t>
            </a:r>
          </a:p>
          <a:p>
            <a:pPr marL="342900" lvl="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Voluntary cooperation </a:t>
            </a:r>
            <a:r>
              <a:rPr lang="en-US" sz="2200" dirty="0"/>
              <a:t>with legal mandate</a:t>
            </a:r>
            <a:r>
              <a:rPr lang="sr-Latn-RS" sz="2200" dirty="0"/>
              <a:t> – </a:t>
            </a:r>
            <a:r>
              <a:rPr lang="en-US" sz="2200" dirty="0"/>
              <a:t>(e.g. </a:t>
            </a:r>
            <a:r>
              <a:rPr lang="en-US" sz="2200" i="1" dirty="0"/>
              <a:t>MoU based)</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Voluntary cooperation regardless </a:t>
            </a:r>
            <a:r>
              <a:rPr lang="en-US" sz="2200" dirty="0"/>
              <a:t>of legal mandate (possibly with legal enablers)</a:t>
            </a:r>
          </a:p>
        </p:txBody>
      </p:sp>
      <p:sp>
        <p:nvSpPr>
          <p:cNvPr id="16" name="Slide Number Placeholder 1">
            <a:extLst>
              <a:ext uri="{FF2B5EF4-FFF2-40B4-BE49-F238E27FC236}">
                <a16:creationId xmlns:a16="http://schemas.microsoft.com/office/drawing/2014/main" id="{15D37C8F-D04A-49A7-8872-0B72093CCCF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14</a:t>
            </a:fld>
            <a:endParaRPr lang="en-GB" dirty="0"/>
          </a:p>
        </p:txBody>
      </p:sp>
      <p:sp>
        <p:nvSpPr>
          <p:cNvPr id="7" name="Rectangle 6">
            <a:extLst>
              <a:ext uri="{FF2B5EF4-FFF2-40B4-BE49-F238E27FC236}">
                <a16:creationId xmlns:a16="http://schemas.microsoft.com/office/drawing/2014/main"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pic>
        <p:nvPicPr>
          <p:cNvPr id="9" name="Picture 8">
            <a:extLst>
              <a:ext uri="{FF2B5EF4-FFF2-40B4-BE49-F238E27FC236}">
                <a16:creationId xmlns:a16="http://schemas.microsoft.com/office/drawing/2014/main" id="{56605A30-26B0-44C4-BA03-39E59E16A1AA}"/>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952128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295580" y="1215323"/>
            <a:ext cx="4915612" cy="5016758"/>
          </a:xfrm>
          <a:prstGeom prst="rect">
            <a:avLst/>
          </a:prstGeom>
        </p:spPr>
        <p:txBody>
          <a:bodyPr wrap="square">
            <a:spAutoFit/>
          </a:bodyPr>
          <a:lstStyle/>
          <a:p>
            <a:r>
              <a:rPr lang="en-US" sz="2800" b="1" dirty="0"/>
              <a:t>International public-private cooperation</a:t>
            </a:r>
            <a:r>
              <a:rPr lang="en-US" sz="2200" b="1" dirty="0"/>
              <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en-US" sz="2200" b="1" dirty="0"/>
              <a:t>Compulsory cooperation </a:t>
            </a:r>
            <a:r>
              <a:rPr lang="en-US" sz="2200" dirty="0"/>
              <a:t>with legal mandate (under a mutual legal assistance treaty; or production order)</a:t>
            </a:r>
          </a:p>
          <a:p>
            <a:pPr marL="342900" lvl="0" indent="-342900" algn="just">
              <a:buFont typeface="Arial" panose="020B0604020202020204" pitchFamily="34" charset="0"/>
              <a:buChar char="•"/>
            </a:pPr>
            <a:endParaRPr lang="en-US" sz="2200" dirty="0"/>
          </a:p>
          <a:p>
            <a:pPr marL="342900" lvl="0" indent="-342900" algn="just">
              <a:buFont typeface="Arial" panose="020B0604020202020204" pitchFamily="34" charset="0"/>
              <a:buChar char="•"/>
            </a:pPr>
            <a:r>
              <a:rPr lang="en-US" sz="2200" b="1" dirty="0"/>
              <a:t>Voluntary cooperation </a:t>
            </a:r>
            <a:r>
              <a:rPr lang="en-US" sz="2200" dirty="0"/>
              <a:t>with legal mandate (e.g. Article 32 of Budapest Convention)</a:t>
            </a:r>
          </a:p>
          <a:p>
            <a:pPr marL="342900" indent="-342900" algn="just">
              <a:buFont typeface="Arial" panose="020B0604020202020204" pitchFamily="34" charset="0"/>
              <a:buChar char="•"/>
            </a:pPr>
            <a:endParaRPr lang="en-US" sz="2200" dirty="0"/>
          </a:p>
          <a:p>
            <a:pPr marL="342900" lvl="0" indent="-342900" algn="just">
              <a:buFont typeface="Arial" panose="020B0604020202020204" pitchFamily="34" charset="0"/>
              <a:buChar char="•"/>
            </a:pPr>
            <a:r>
              <a:rPr lang="en-US" sz="2200" b="1" dirty="0"/>
              <a:t>Voluntary cooperation regardless</a:t>
            </a:r>
            <a:r>
              <a:rPr lang="en-US" sz="2200" dirty="0"/>
              <a:t> of legal mandate (direct cooperation with foreign service providers)</a:t>
            </a:r>
          </a:p>
        </p:txBody>
      </p:sp>
      <p:pic>
        <p:nvPicPr>
          <p:cNvPr id="12" name="Picture 11">
            <a:extLst>
              <a:ext uri="{FF2B5EF4-FFF2-40B4-BE49-F238E27FC236}">
                <a16:creationId xmlns:a16="http://schemas.microsoft.com/office/drawing/2014/main" id="{10214C1E-BDF7-924A-AB09-5E9D09F0EA10}"/>
              </a:ext>
            </a:extLst>
          </p:cNvPr>
          <p:cNvPicPr>
            <a:picLocks noChangeAspect="1"/>
          </p:cNvPicPr>
          <p:nvPr/>
        </p:nvPicPr>
        <p:blipFill>
          <a:blip r:embed="rId3"/>
          <a:stretch>
            <a:fillRect/>
          </a:stretch>
        </p:blipFill>
        <p:spPr>
          <a:xfrm>
            <a:off x="5367917" y="2632710"/>
            <a:ext cx="3284965" cy="2181984"/>
          </a:xfrm>
          <a:prstGeom prst="rect">
            <a:avLst/>
          </a:prstGeom>
        </p:spPr>
      </p:pic>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15</a:t>
            </a:fld>
            <a:endParaRPr lang="en-GB" dirty="0"/>
          </a:p>
        </p:txBody>
      </p:sp>
      <p:sp>
        <p:nvSpPr>
          <p:cNvPr id="7" name="Rectangle 6">
            <a:extLst>
              <a:ext uri="{FF2B5EF4-FFF2-40B4-BE49-F238E27FC236}">
                <a16:creationId xmlns:a16="http://schemas.microsoft.com/office/drawing/2014/main"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42337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16</a:t>
            </a:fld>
            <a:endParaRPr lang="en-GB" dirty="0"/>
          </a:p>
        </p:txBody>
      </p:sp>
    </p:spTree>
    <p:extLst>
      <p:ext uri="{BB962C8B-B14F-4D97-AF65-F5344CB8AC3E}">
        <p14:creationId xmlns:p14="http://schemas.microsoft.com/office/powerpoint/2010/main" val="1334815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16222"/>
            <a:ext cx="8525021" cy="890115"/>
          </a:xfrm>
          <a:prstGeom prst="rect">
            <a:avLst/>
          </a:prstGeom>
        </p:spPr>
        <p:txBody>
          <a:bodyPr wrap="square">
            <a:spAutoFit/>
          </a:bodyPr>
          <a:lstStyle/>
          <a:p>
            <a:pPr>
              <a:lnSpc>
                <a:spcPct val="80000"/>
              </a:lnSpc>
            </a:pPr>
            <a:r>
              <a:rPr lang="en-GB" sz="3200" b="1" dirty="0"/>
              <a:t>Budapest Convention on Cybercrime and International cooperation tools</a:t>
            </a:r>
          </a:p>
        </p:txBody>
      </p:sp>
      <p:sp>
        <p:nvSpPr>
          <p:cNvPr id="11" name="Text Placeholder 2">
            <a:extLst>
              <a:ext uri="{FF2B5EF4-FFF2-40B4-BE49-F238E27FC236}">
                <a16:creationId xmlns:a16="http://schemas.microsoft.com/office/drawing/2014/main"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
        <p:nvSpPr>
          <p:cNvPr id="16" name="Slide Number Placeholder 1">
            <a:extLst>
              <a:ext uri="{FF2B5EF4-FFF2-40B4-BE49-F238E27FC236}">
                <a16:creationId xmlns:a16="http://schemas.microsoft.com/office/drawing/2014/main" id="{22AB7F6E-25AD-4FA2-A70B-6EF98C3FB0F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17</a:t>
            </a:fld>
            <a:endParaRPr lang="en-GB" dirty="0"/>
          </a:p>
        </p:txBody>
      </p:sp>
      <p:sp>
        <p:nvSpPr>
          <p:cNvPr id="19" name="Rectangle 18">
            <a:extLst>
              <a:ext uri="{FF2B5EF4-FFF2-40B4-BE49-F238E27FC236}">
                <a16:creationId xmlns:a16="http://schemas.microsoft.com/office/drawing/2014/main"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Two</a:t>
            </a:r>
          </a:p>
        </p:txBody>
      </p:sp>
    </p:spTree>
    <p:extLst>
      <p:ext uri="{BB962C8B-B14F-4D97-AF65-F5344CB8AC3E}">
        <p14:creationId xmlns:p14="http://schemas.microsoft.com/office/powerpoint/2010/main" val="3903092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20427" y="53091"/>
            <a:ext cx="7723573"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2400" dirty="0">
                <a:latin typeface="Verdana" panose="020B0604030504040204" pitchFamily="34" charset="0"/>
                <a:ea typeface="Verdana" panose="020B0604030504040204" pitchFamily="34" charset="0"/>
              </a:rPr>
              <a:t>Council of Europe Convention on Cybercrime </a:t>
            </a:r>
            <a:br>
              <a:rPr lang="en-GB" altLang="sr-Latn-RS" sz="2400" dirty="0">
                <a:latin typeface="Verdana" panose="020B0604030504040204" pitchFamily="34" charset="0"/>
                <a:ea typeface="Verdana" panose="020B0604030504040204" pitchFamily="34" charset="0"/>
              </a:rPr>
            </a:br>
            <a:r>
              <a:rPr lang="en-GB" altLang="sr-Latn-RS" sz="2400" dirty="0">
                <a:latin typeface="Verdana" panose="020B0604030504040204" pitchFamily="34" charset="0"/>
                <a:ea typeface="Verdana" panose="020B0604030504040204" pitchFamily="34" charset="0"/>
              </a:rPr>
              <a:t>or the Budapest Convention </a:t>
            </a:r>
            <a:endParaRPr lang="en-GB" sz="24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88522" y="1360501"/>
            <a:ext cx="4572000" cy="4708981"/>
          </a:xfrm>
          <a:prstGeom prst="rect">
            <a:avLst/>
          </a:prstGeom>
        </p:spPr>
        <p:txBody>
          <a:bodyPr>
            <a:spAutoFit/>
          </a:bodyPr>
          <a:lstStyle/>
          <a:p>
            <a:pPr marL="342900" indent="-342900">
              <a:buFont typeface="Arial" panose="020B0604020202020204" pitchFamily="34" charset="0"/>
              <a:buChar char="•"/>
              <a:defRPr/>
            </a:pPr>
            <a:r>
              <a:rPr lang="en-GB" sz="2000" b="1" dirty="0"/>
              <a:t>Opened for signature on 23 November 2001 in Budapest</a:t>
            </a:r>
          </a:p>
          <a:p>
            <a:pPr marL="342900" indent="-342900">
              <a:buFont typeface="Arial" panose="020B0604020202020204" pitchFamily="34" charset="0"/>
              <a:buChar char="•"/>
              <a:defRPr/>
            </a:pPr>
            <a:r>
              <a:rPr lang="en-GB" sz="2000" b="1" dirty="0"/>
              <a:t>Followed by Cybercrime Convention Committee (T-CY) </a:t>
            </a:r>
          </a:p>
          <a:p>
            <a:pPr marL="342900" indent="-342900">
              <a:buFont typeface="Arial" panose="020B0604020202020204" pitchFamily="34" charset="0"/>
              <a:buChar char="•"/>
              <a:defRPr/>
            </a:pPr>
            <a:r>
              <a:rPr lang="en-GB" sz="2000" b="1" dirty="0"/>
              <a:t>Open for accession by any State</a:t>
            </a:r>
          </a:p>
          <a:p>
            <a:pPr>
              <a:defRPr/>
            </a:pPr>
            <a:endParaRPr lang="en-GB" sz="2000" b="1" dirty="0"/>
          </a:p>
          <a:p>
            <a:pPr marL="342900" indent="-342900">
              <a:buFont typeface="Arial" pitchFamily="34" charset="0"/>
              <a:buChar char="•"/>
              <a:defRPr/>
            </a:pPr>
            <a:r>
              <a:rPr lang="en-GB" sz="2000" b="1" dirty="0"/>
              <a:t>As of </a:t>
            </a:r>
            <a:r>
              <a:rPr lang="hr-HR" sz="2000" b="1" dirty="0" err="1"/>
              <a:t>July</a:t>
            </a:r>
            <a:r>
              <a:rPr lang="hr-HR" sz="2000" b="1" dirty="0"/>
              <a:t> 2020</a:t>
            </a:r>
            <a:r>
              <a:rPr lang="en-GB" sz="2000" b="1" dirty="0"/>
              <a:t>:</a:t>
            </a:r>
          </a:p>
          <a:p>
            <a:pPr lvl="1">
              <a:defRPr/>
            </a:pPr>
            <a:r>
              <a:rPr lang="hr-HR" sz="2000" b="1" dirty="0"/>
              <a:t>6</a:t>
            </a:r>
            <a:r>
              <a:rPr lang="fr-FR" sz="2000" b="1" dirty="0"/>
              <a:t>5</a:t>
            </a:r>
            <a:r>
              <a:rPr lang="en-GB" sz="2000" b="1" dirty="0"/>
              <a:t> parties </a:t>
            </a:r>
            <a:r>
              <a:rPr lang="en-GB" sz="2000" dirty="0"/>
              <a:t>(</a:t>
            </a:r>
            <a:r>
              <a:rPr lang="hr-HR" sz="2000" dirty="0"/>
              <a:t>4</a:t>
            </a:r>
            <a:r>
              <a:rPr lang="fr-FR" sz="2000" dirty="0"/>
              <a:t>4 </a:t>
            </a:r>
            <a:r>
              <a:rPr lang="en-US" sz="2000" dirty="0"/>
              <a:t>States members of the Council of Europe</a:t>
            </a:r>
            <a:r>
              <a:rPr lang="hr-HR" sz="2000" dirty="0"/>
              <a:t>, </a:t>
            </a:r>
            <a:r>
              <a:rPr lang="fr-FR" sz="2000" dirty="0"/>
              <a:t>in addition to Argentina, </a:t>
            </a:r>
            <a:r>
              <a:rPr lang="en-GB" sz="2000" dirty="0"/>
              <a:t>Australia, Cabo Verde, Canada, Chile, Colombia, Costa Rica, Dominican Republic, Ghana, </a:t>
            </a:r>
            <a:r>
              <a:rPr lang="en-US" sz="2000" dirty="0"/>
              <a:t>Israel</a:t>
            </a:r>
            <a:r>
              <a:rPr lang="hr-HR" sz="2000" dirty="0"/>
              <a:t>, </a:t>
            </a:r>
            <a:r>
              <a:rPr lang="en-GB" sz="2000" dirty="0"/>
              <a:t> </a:t>
            </a:r>
            <a:r>
              <a:rPr lang="hr-HR" sz="2000" dirty="0"/>
              <a:t>Japan, </a:t>
            </a:r>
            <a:r>
              <a:rPr lang="en-US" sz="2000" dirty="0"/>
              <a:t>Mauritius</a:t>
            </a:r>
            <a:r>
              <a:rPr lang="hr-HR" sz="2000" dirty="0"/>
              <a:t>, </a:t>
            </a:r>
            <a:r>
              <a:rPr lang="en-US" sz="2000" dirty="0"/>
              <a:t>Morocco,</a:t>
            </a:r>
            <a:r>
              <a:rPr lang="hr-HR" sz="2000" dirty="0"/>
              <a:t> </a:t>
            </a:r>
            <a:r>
              <a:rPr lang="en-GB" sz="2000" dirty="0"/>
              <a:t>Panama, Paraguay, Peru, Philippines, Senegal</a:t>
            </a:r>
            <a:r>
              <a:rPr lang="hr-HR" sz="2000" dirty="0"/>
              <a:t>, </a:t>
            </a:r>
            <a:r>
              <a:rPr lang="en-US" sz="2000" dirty="0"/>
              <a:t>Sri</a:t>
            </a:r>
            <a:r>
              <a:rPr lang="hr-HR" sz="2000" dirty="0"/>
              <a:t> Lanka, Tonga</a:t>
            </a:r>
            <a:r>
              <a:rPr lang="en-GB" sz="2000" dirty="0"/>
              <a:t> and USA)</a:t>
            </a:r>
          </a:p>
        </p:txBody>
      </p:sp>
      <p:sp>
        <p:nvSpPr>
          <p:cNvPr id="5" name="Rectangle 4">
            <a:extLst>
              <a:ext uri="{FF2B5EF4-FFF2-40B4-BE49-F238E27FC236}">
                <a16:creationId xmlns:a16="http://schemas.microsoft.com/office/drawing/2014/main" id="{CBF6D94C-E963-2548-B312-315B2A8ACCD5}"/>
              </a:ext>
            </a:extLst>
          </p:cNvPr>
          <p:cNvSpPr/>
          <p:nvPr/>
        </p:nvSpPr>
        <p:spPr>
          <a:xfrm>
            <a:off x="4572000" y="1360500"/>
            <a:ext cx="4572000" cy="4708981"/>
          </a:xfrm>
          <a:prstGeom prst="rect">
            <a:avLst/>
          </a:prstGeom>
        </p:spPr>
        <p:txBody>
          <a:bodyPr>
            <a:spAutoFit/>
          </a:bodyPr>
          <a:lstStyle/>
          <a:p>
            <a:pPr marL="342900" indent="-342900">
              <a:buFont typeface="Arial" pitchFamily="34" charset="0"/>
              <a:buChar char="•"/>
              <a:defRPr/>
            </a:pPr>
            <a:r>
              <a:rPr lang="en-US" sz="2000" b="1" dirty="0"/>
              <a:t>Signatures not followed by ratifications: 3 </a:t>
            </a:r>
          </a:p>
          <a:p>
            <a:pPr lvl="1">
              <a:defRPr/>
            </a:pPr>
            <a:r>
              <a:rPr lang="en-US" sz="2000" dirty="0"/>
              <a:t>(Ireland, Sweden, South Africa)</a:t>
            </a:r>
          </a:p>
          <a:p>
            <a:pPr marL="342900" indent="-342900">
              <a:buFont typeface="Arial" pitchFamily="34" charset="0"/>
              <a:buChar char="•"/>
              <a:defRPr/>
            </a:pPr>
            <a:endParaRPr lang="en-US" sz="2000" dirty="0"/>
          </a:p>
          <a:p>
            <a:pPr marL="342900" indent="-342900">
              <a:buFont typeface="Arial" pitchFamily="34" charset="0"/>
              <a:buChar char="•"/>
              <a:defRPr/>
            </a:pPr>
            <a:r>
              <a:rPr lang="en-US" sz="2000" b="1" dirty="0"/>
              <a:t>Invitations to sign and ratify</a:t>
            </a:r>
            <a:r>
              <a:rPr lang="en-US" sz="2000" dirty="0"/>
              <a:t>: </a:t>
            </a:r>
            <a:r>
              <a:rPr lang="sr-Latn-RS" sz="2000" b="1" dirty="0"/>
              <a:t>9</a:t>
            </a:r>
            <a:endParaRPr lang="en-US" sz="2000" dirty="0"/>
          </a:p>
          <a:p>
            <a:pPr lvl="1">
              <a:defRPr/>
            </a:pPr>
            <a:r>
              <a:rPr lang="en-US" sz="2000" dirty="0"/>
              <a:t>(Benin, Brazil, Burkina Faso, Guatemala, Mexico, </a:t>
            </a:r>
            <a:r>
              <a:rPr lang="sr-Latn-RS" sz="2000" dirty="0"/>
              <a:t>New Zeland, </a:t>
            </a:r>
            <a:r>
              <a:rPr lang="en-US" sz="2000" dirty="0"/>
              <a:t>Niger, Nigeria, Tunisia)</a:t>
            </a:r>
          </a:p>
          <a:p>
            <a:pPr marL="342900" indent="-342900">
              <a:buFont typeface="Arial" pitchFamily="34" charset="0"/>
              <a:buChar char="•"/>
              <a:defRPr/>
            </a:pPr>
            <a:endParaRPr lang="en-US" sz="2000" dirty="0"/>
          </a:p>
          <a:p>
            <a:pPr marL="342900" indent="-342900">
              <a:buFont typeface="Arial" pitchFamily="34" charset="0"/>
              <a:buChar char="•"/>
              <a:defRPr/>
            </a:pPr>
            <a:r>
              <a:rPr lang="en-US" sz="2000" b="1" dirty="0"/>
              <a:t>Ratifications, signatures and invitations on July 2020: 7</a:t>
            </a:r>
            <a:r>
              <a:rPr lang="sr-Latn-RS" sz="2000" b="1" dirty="0"/>
              <a:t>7</a:t>
            </a:r>
            <a:endParaRPr lang="en-US" sz="2000" b="1" dirty="0"/>
          </a:p>
          <a:p>
            <a:pPr>
              <a:defRPr/>
            </a:pPr>
            <a:r>
              <a:rPr lang="en-US" sz="2000" b="1" dirty="0"/>
              <a:t> </a:t>
            </a:r>
          </a:p>
          <a:p>
            <a:pPr marL="342900" indent="-342900">
              <a:buFont typeface="Arial" panose="020B0604020202020204" pitchFamily="34" charset="0"/>
              <a:buChar char="•"/>
              <a:defRPr/>
            </a:pPr>
            <a:r>
              <a:rPr lang="en-US" sz="2000" b="1" dirty="0"/>
              <a:t>Many more have used the Budapest Convention as a guideline for domestic legislation</a:t>
            </a:r>
          </a:p>
        </p:txBody>
      </p:sp>
      <p:sp>
        <p:nvSpPr>
          <p:cNvPr id="16" name="Slide Number Placeholder 1">
            <a:extLst>
              <a:ext uri="{FF2B5EF4-FFF2-40B4-BE49-F238E27FC236}">
                <a16:creationId xmlns:a16="http://schemas.microsoft.com/office/drawing/2014/main" id="{0D0BD8B9-0A2F-4919-B2F9-7700817BFA4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709657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Budapest Convention: </a:t>
            </a:r>
          </a:p>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principles of international cooperation</a:t>
            </a:r>
          </a:p>
        </p:txBody>
      </p:sp>
      <p:sp>
        <p:nvSpPr>
          <p:cNvPr id="6" name="TextBox 5"/>
          <p:cNvSpPr txBox="1"/>
          <p:nvPr/>
        </p:nvSpPr>
        <p:spPr>
          <a:xfrm>
            <a:off x="228600" y="1088371"/>
            <a:ext cx="8686800" cy="5016758"/>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en-US" sz="2000" b="1" dirty="0">
                <a:cs typeface="Arial" panose="020B0604020202020204" pitchFamily="34" charset="0"/>
              </a:rPr>
              <a:t>Cooperation “to the widest extent possible”</a:t>
            </a:r>
          </a:p>
          <a:p>
            <a:pPr marL="342900" indent="-342900" algn="just">
              <a:spcAft>
                <a:spcPts val="600"/>
              </a:spcAft>
              <a:buFont typeface="Arial" panose="020B0604020202020204" pitchFamily="34" charset="0"/>
              <a:buChar char="•"/>
            </a:pPr>
            <a:r>
              <a:rPr lang="en-US" sz="2000" b="1" dirty="0">
                <a:cs typeface="Arial" panose="020B0604020202020204" pitchFamily="34" charset="0"/>
              </a:rPr>
              <a:t>Cooperation on all computer</a:t>
            </a:r>
            <a:r>
              <a:rPr lang="en-US" sz="2000" dirty="0">
                <a:cs typeface="Arial" panose="020B0604020202020204" pitchFamily="34" charset="0"/>
              </a:rPr>
              <a:t>-related offences and electronic evidence;</a:t>
            </a:r>
          </a:p>
          <a:p>
            <a:pPr marL="342900" indent="-342900" algn="just">
              <a:spcAft>
                <a:spcPts val="600"/>
              </a:spcAft>
              <a:buFont typeface="Arial" panose="020B0604020202020204" pitchFamily="34" charset="0"/>
              <a:buChar char="•"/>
            </a:pPr>
            <a:r>
              <a:rPr lang="en-US" sz="2000" b="1" dirty="0">
                <a:cs typeface="Arial" panose="020B0604020202020204" pitchFamily="34" charset="0"/>
              </a:rPr>
              <a:t>Cooperation based </a:t>
            </a:r>
            <a:r>
              <a:rPr lang="en-US" sz="2000" dirty="0">
                <a:cs typeface="Arial" panose="020B0604020202020204" pitchFamily="34" charset="0"/>
              </a:rPr>
              <a:t>both on the Convention as well as:</a:t>
            </a:r>
          </a:p>
          <a:p>
            <a:pPr lvl="1" algn="just">
              <a:spcAft>
                <a:spcPts val="600"/>
              </a:spcAft>
            </a:pPr>
            <a:r>
              <a:rPr lang="en-US" sz="2000" dirty="0">
                <a:cs typeface="Arial" panose="020B0604020202020204" pitchFamily="34" charset="0"/>
              </a:rPr>
              <a:t>through the application of relevant international instruments on international co-operation in criminal matters;</a:t>
            </a:r>
          </a:p>
          <a:p>
            <a:pPr lvl="1" algn="just">
              <a:spcAft>
                <a:spcPts val="600"/>
              </a:spcAft>
            </a:pPr>
            <a:r>
              <a:rPr lang="en-US" sz="2000" dirty="0">
                <a:cs typeface="Arial" panose="020B0604020202020204" pitchFamily="34" charset="0"/>
              </a:rPr>
              <a:t>through arrangements agreed based on uniform or reciprocal legislation, and</a:t>
            </a:r>
          </a:p>
          <a:p>
            <a:pPr lvl="1" algn="just">
              <a:spcAft>
                <a:spcPts val="600"/>
              </a:spcAft>
            </a:pPr>
            <a:r>
              <a:rPr lang="en-US" sz="2000" dirty="0">
                <a:cs typeface="Arial" panose="020B0604020202020204" pitchFamily="34" charset="0"/>
              </a:rPr>
              <a:t>domestic laws.</a:t>
            </a:r>
            <a:endParaRPr lang="en-US" sz="2000" b="1" dirty="0">
              <a:cs typeface="Arial" panose="020B0604020202020204" pitchFamily="34" charset="0"/>
            </a:endParaRP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Mutual legal assistance principles</a:t>
            </a:r>
            <a:r>
              <a:rPr lang="en-US" sz="2000" dirty="0">
                <a:cs typeface="Arial" panose="020B0604020202020204" pitchFamily="34" charset="0"/>
              </a:rPr>
              <a:t>:</a:t>
            </a:r>
          </a:p>
          <a:p>
            <a:pPr marL="457200" lvl="2" algn="just">
              <a:spcAft>
                <a:spcPts val="600"/>
              </a:spcAft>
            </a:pPr>
            <a:r>
              <a:rPr lang="en-US" sz="2000" dirty="0">
                <a:cs typeface="Arial" panose="020B0604020202020204" pitchFamily="34" charset="0"/>
              </a:rPr>
              <a:t>national legal basis for measures under Art. 29 to 35 of the Convention;</a:t>
            </a:r>
          </a:p>
          <a:p>
            <a:pPr marL="457200" lvl="2" algn="just">
              <a:spcAft>
                <a:spcPts val="600"/>
              </a:spcAft>
            </a:pPr>
            <a:r>
              <a:rPr lang="en-US" sz="2000" dirty="0">
                <a:cs typeface="Arial" panose="020B0604020202020204" pitchFamily="34" charset="0"/>
              </a:rPr>
              <a:t>use of expedited means of communication;</a:t>
            </a:r>
          </a:p>
          <a:p>
            <a:pPr marL="457200" lvl="2" algn="just">
              <a:spcAft>
                <a:spcPts val="600"/>
              </a:spcAft>
            </a:pPr>
            <a:r>
              <a:rPr lang="en-US" sz="2000" dirty="0">
                <a:cs typeface="Arial" panose="020B0604020202020204" pitchFamily="34" charset="0"/>
              </a:rPr>
              <a:t>subject to the terms of applicable MLATs and domestic laws;</a:t>
            </a:r>
          </a:p>
          <a:p>
            <a:pPr marL="457200" lvl="2" algn="just">
              <a:spcAft>
                <a:spcPts val="600"/>
              </a:spcAft>
            </a:pPr>
            <a:r>
              <a:rPr lang="en-US" sz="2000" dirty="0">
                <a:cs typeface="Arial" panose="020B0604020202020204" pitchFamily="34" charset="0"/>
              </a:rPr>
              <a:t>reliance on the principle of dual criminality.</a:t>
            </a:r>
          </a:p>
          <a:p>
            <a:pPr marL="347663" lvl="1" indent="-342900" algn="just">
              <a:spcAft>
                <a:spcPts val="600"/>
              </a:spcAft>
              <a:buFont typeface="Arial" panose="020B0604020202020204" pitchFamily="34" charset="0"/>
              <a:buChar char="•"/>
            </a:pPr>
            <a:r>
              <a:rPr lang="en-US" sz="2000" b="1" dirty="0">
                <a:cs typeface="Arial" panose="020B0604020202020204" pitchFamily="34" charset="0"/>
              </a:rPr>
              <a:t>MLA possible </a:t>
            </a:r>
            <a:r>
              <a:rPr lang="en-US" sz="2000" dirty="0">
                <a:cs typeface="Arial" panose="020B0604020202020204" pitchFamily="34" charset="0"/>
              </a:rPr>
              <a:t>in absence of relevant agreements (Article 27)</a:t>
            </a:r>
          </a:p>
        </p:txBody>
      </p:sp>
      <p:sp>
        <p:nvSpPr>
          <p:cNvPr id="17" name="Slide Number Placeholder 1">
            <a:extLst>
              <a:ext uri="{FF2B5EF4-FFF2-40B4-BE49-F238E27FC236}">
                <a16:creationId xmlns:a16="http://schemas.microsoft.com/office/drawing/2014/main" id="{4B66B4AB-A4EC-4F59-9260-BCD61587CD8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19</a:t>
            </a:fld>
            <a:endParaRPr lang="en-GB" dirty="0"/>
          </a:p>
        </p:txBody>
      </p:sp>
    </p:spTree>
    <p:extLst>
      <p:ext uri="{BB962C8B-B14F-4D97-AF65-F5344CB8AC3E}">
        <p14:creationId xmlns:p14="http://schemas.microsoft.com/office/powerpoint/2010/main" val="830851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solidFill>
                  <a:schemeClr val="bg1"/>
                </a:solidFill>
                <a:latin typeface="Verdana" charset="0"/>
                <a:cs typeface="Verdana" charset="0"/>
              </a:rPr>
              <a:t>Session contents</a:t>
            </a:r>
            <a:endParaRPr lang="en-GB" sz="2000" dirty="0">
              <a:solidFill>
                <a:schemeClr val="bg1"/>
              </a:solidFill>
              <a:latin typeface="Verdana"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518376" y="1413419"/>
            <a:ext cx="8369591" cy="4237442"/>
          </a:xfrm>
          <a:prstGeom prst="rect">
            <a:avLst/>
          </a:prstGeom>
        </p:spPr>
        <p:txBody>
          <a:bodyPr wrap="square">
            <a:spAutoFit/>
          </a:bodyPr>
          <a:lstStyle/>
          <a:p>
            <a:pPr marL="457200" indent="-457200" eaLnBrk="1" hangingPunct="1">
              <a:lnSpc>
                <a:spcPct val="80000"/>
              </a:lnSpc>
              <a:buFont typeface="+mj-lt"/>
              <a:buAutoNum type="arabicPeriod"/>
            </a:pPr>
            <a:r>
              <a:rPr lang="en-GB" sz="2800" dirty="0"/>
              <a:t>International dimension of cybercrime</a:t>
            </a:r>
          </a:p>
          <a:p>
            <a:pPr marL="457200" indent="-457200" eaLnBrk="1" hangingPunct="1">
              <a:lnSpc>
                <a:spcPct val="80000"/>
              </a:lnSpc>
              <a:buFont typeface="+mj-lt"/>
              <a:buAutoNum type="arabicPeriod"/>
            </a:pPr>
            <a:endParaRPr lang="en-GB" sz="2800" dirty="0"/>
          </a:p>
          <a:p>
            <a:pPr marL="457200" indent="-457200" eaLnBrk="1" hangingPunct="1">
              <a:lnSpc>
                <a:spcPct val="80000"/>
              </a:lnSpc>
              <a:buFont typeface="+mj-lt"/>
              <a:buAutoNum type="arabicPeriod"/>
            </a:pPr>
            <a:r>
              <a:rPr lang="en-GB" sz="2800" dirty="0"/>
              <a:t>Budapest Convention on Cybercrime and International cooperation tools</a:t>
            </a:r>
          </a:p>
          <a:p>
            <a:pPr marL="457200" indent="-457200" eaLnBrk="1" hangingPunct="1">
              <a:lnSpc>
                <a:spcPct val="80000"/>
              </a:lnSpc>
              <a:buFont typeface="+mj-lt"/>
              <a:buAutoNum type="arabicPeriod"/>
            </a:pPr>
            <a:endParaRPr lang="en-GB" sz="2800" dirty="0"/>
          </a:p>
          <a:p>
            <a:pPr marL="457200" indent="-457200">
              <a:lnSpc>
                <a:spcPct val="80000"/>
              </a:lnSpc>
              <a:buFont typeface="+mj-lt"/>
              <a:buAutoNum type="arabicPeriod"/>
            </a:pPr>
            <a:r>
              <a:rPr lang="en-GB" sz="2800" dirty="0">
                <a:ea typeface="ＭＳ Ｐゴシック" charset="0"/>
                <a:cs typeface="ＭＳ Ｐゴシック" charset="0"/>
              </a:rPr>
              <a:t>Council of Europe Cybercrime Convention General Articles on Mutual Legal Assistance</a:t>
            </a:r>
          </a:p>
          <a:p>
            <a:pPr marL="457200" indent="-457200">
              <a:lnSpc>
                <a:spcPct val="80000"/>
              </a:lnSpc>
              <a:buFont typeface="+mj-lt"/>
              <a:buAutoNum type="arabicPeriod"/>
            </a:pPr>
            <a:endParaRPr lang="en-GB" sz="2800" dirty="0">
              <a:ea typeface="ＭＳ Ｐゴシック" charset="0"/>
            </a:endParaRPr>
          </a:p>
          <a:p>
            <a:pPr marL="457200" indent="-457200">
              <a:lnSpc>
                <a:spcPct val="80000"/>
              </a:lnSpc>
              <a:buFont typeface="+mj-lt"/>
              <a:buAutoNum type="arabicPeriod"/>
            </a:pPr>
            <a:r>
              <a:rPr lang="en-GB" sz="2800" dirty="0">
                <a:ea typeface="ＭＳ Ｐゴシック" charset="0"/>
                <a:cs typeface="ＭＳ Ｐゴシック" charset="0"/>
              </a:rPr>
              <a:t>Council of Europe Cybercrime Convention Specific Articles on Mutual Legal Assistance</a:t>
            </a:r>
            <a:endParaRPr lang="en-GB" sz="2800" b="1" dirty="0">
              <a:ea typeface="ＭＳ Ｐゴシック" charset="0"/>
              <a:cs typeface="ＭＳ Ｐゴシック" charset="0"/>
            </a:endParaRPr>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en-GB" sz="2800" dirty="0"/>
              <a:t>Summary</a:t>
            </a:r>
            <a:endParaRPr lang="en-GB" sz="2800" b="1" dirty="0">
              <a:ea typeface="ＭＳ Ｐゴシック" charset="0"/>
              <a:cs typeface="ＭＳ Ｐゴシック" charset="0"/>
            </a:endParaRP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330548" y="1343814"/>
            <a:ext cx="8482904" cy="4170372"/>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en-US" sz="2000" b="1" dirty="0">
                <a:cs typeface="Arial" panose="020B0604020202020204" pitchFamily="34" charset="0"/>
              </a:rPr>
              <a:t>Expedited preservation of stored computer data </a:t>
            </a:r>
            <a:r>
              <a:rPr lang="en-US" sz="2000" dirty="0">
                <a:cs typeface="Arial" panose="020B0604020202020204" pitchFamily="34" charset="0"/>
              </a:rPr>
              <a:t>(Art. 29):</a:t>
            </a:r>
          </a:p>
          <a:p>
            <a:pPr lvl="1" algn="just">
              <a:spcAft>
                <a:spcPts val="600"/>
              </a:spcAft>
            </a:pPr>
            <a:r>
              <a:rPr lang="en-US" dirty="0">
                <a:cs typeface="Arial" panose="020B0604020202020204" pitchFamily="34" charset="0"/>
              </a:rPr>
              <a:t>Extension of relevant domestic powers to international context;</a:t>
            </a:r>
          </a:p>
          <a:p>
            <a:pPr lvl="1" algn="just">
              <a:spcAft>
                <a:spcPts val="600"/>
              </a:spcAft>
            </a:pPr>
            <a:r>
              <a:rPr lang="en-US" dirty="0">
                <a:cs typeface="Arial" panose="020B0604020202020204" pitchFamily="34" charset="0"/>
              </a:rPr>
              <a:t>Condition of dual criminality only applies in exceptional circumstances;</a:t>
            </a:r>
          </a:p>
          <a:p>
            <a:pPr lvl="1" algn="just">
              <a:spcAft>
                <a:spcPts val="600"/>
              </a:spcAft>
            </a:pPr>
            <a:r>
              <a:rPr lang="en-US" dirty="0">
                <a:cs typeface="Arial" panose="020B0604020202020204" pitchFamily="34" charset="0"/>
              </a:rPr>
              <a:t>Actual disclosure of information is a subsequent step requiring MLA.</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Expedited disclosure of preserved traffic data </a:t>
            </a:r>
            <a:r>
              <a:rPr lang="en-US" sz="2000" dirty="0">
                <a:cs typeface="Arial" panose="020B0604020202020204" pitchFamily="34" charset="0"/>
              </a:rPr>
              <a:t>(Art. 30)</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Mutual assistance regarding accessing of stored computer data </a:t>
            </a:r>
            <a:r>
              <a:rPr lang="en-US" sz="2000" dirty="0">
                <a:cs typeface="Arial" panose="020B0604020202020204" pitchFamily="34" charset="0"/>
              </a:rPr>
              <a:t>(Art. 31)</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Trans-border access to stored computer data with consent or where publicly available </a:t>
            </a:r>
            <a:r>
              <a:rPr lang="en-US" sz="2000" dirty="0">
                <a:cs typeface="Arial" panose="020B0604020202020204" pitchFamily="34" charset="0"/>
              </a:rPr>
              <a:t>(Art. 32)</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Mutual assistance for the interception of data </a:t>
            </a:r>
            <a:r>
              <a:rPr lang="en-US" sz="2000" dirty="0">
                <a:cs typeface="Arial" panose="020B0604020202020204" pitchFamily="34" charset="0"/>
              </a:rPr>
              <a:t>(Art. 33 and 34)</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24/7 networks of the points of contact</a:t>
            </a:r>
            <a:r>
              <a:rPr lang="en-US" sz="2000" dirty="0">
                <a:cs typeface="Arial" panose="020B0604020202020204" pitchFamily="34" charset="0"/>
              </a:rPr>
              <a:t>: supplements and does not replace other existing channels of co-operation (Art. 35)</a:t>
            </a:r>
          </a:p>
        </p:txBody>
      </p:sp>
      <p:sp>
        <p:nvSpPr>
          <p:cNvPr id="17" name="Slide Number Placeholder 1">
            <a:extLst>
              <a:ext uri="{FF2B5EF4-FFF2-40B4-BE49-F238E27FC236}">
                <a16:creationId xmlns:a16="http://schemas.microsoft.com/office/drawing/2014/main" id="{0F4ACEB7-7608-43E7-81E2-E71DE26A6EE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dirty="0"/>
          </a:p>
        </p:txBody>
      </p:sp>
      <p:sp>
        <p:nvSpPr>
          <p:cNvPr id="19" name="TextBox 18">
            <a:extLst>
              <a:ext uri="{FF2B5EF4-FFF2-40B4-BE49-F238E27FC236}">
                <a16:creationId xmlns:a16="http://schemas.microsoft.com/office/drawing/2014/main"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Budapest Convention: </a:t>
            </a:r>
          </a:p>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principles of international cooperation</a:t>
            </a:r>
          </a:p>
        </p:txBody>
      </p:sp>
    </p:spTree>
    <p:extLst>
      <p:ext uri="{BB962C8B-B14F-4D97-AF65-F5344CB8AC3E}">
        <p14:creationId xmlns:p14="http://schemas.microsoft.com/office/powerpoint/2010/main" val="3210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dirty="0">
                <a:latin typeface="Verdana" panose="020B0604030504040204" pitchFamily="34" charset="0"/>
                <a:ea typeface="Verdana" panose="020B0604030504040204" pitchFamily="34" charset="0"/>
              </a:rPr>
              <a:t>Mutual Legal Assistance Treaties</a:t>
            </a:r>
            <a:endParaRPr lang="en-GB"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210321" y="1598539"/>
            <a:ext cx="4572000" cy="4154984"/>
          </a:xfrm>
          <a:prstGeom prst="rect">
            <a:avLst/>
          </a:prstGeom>
        </p:spPr>
        <p:txBody>
          <a:bodyPr>
            <a:spAutoFit/>
          </a:bodyPr>
          <a:lstStyle/>
          <a:p>
            <a:pPr marL="342900" indent="-342900" algn="just">
              <a:buFont typeface="Arial" panose="020B0604020202020204" pitchFamily="34" charset="0"/>
              <a:buChar char="•"/>
            </a:pPr>
            <a:r>
              <a:rPr lang="en-US" sz="2200" b="1" dirty="0"/>
              <a:t>Formal cooperation </a:t>
            </a:r>
            <a:r>
              <a:rPr lang="en-US" sz="2200" dirty="0"/>
              <a:t>between two or more countries</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Include provisions </a:t>
            </a:r>
            <a:r>
              <a:rPr lang="en-US" sz="2200" dirty="0"/>
              <a:t>for gathering and exchange of information</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Provide for situations</a:t>
            </a:r>
            <a:r>
              <a:rPr lang="en-US" sz="2200" dirty="0"/>
              <a:t> in which requests may be refused</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Provide for requirements </a:t>
            </a:r>
            <a:r>
              <a:rPr lang="en-US" sz="2200" dirty="0"/>
              <a:t>that requests for assistance must comply with </a:t>
            </a:r>
          </a:p>
        </p:txBody>
      </p:sp>
      <p:pic>
        <p:nvPicPr>
          <p:cNvPr id="6" name="Picture 5">
            <a:extLst>
              <a:ext uri="{FF2B5EF4-FFF2-40B4-BE49-F238E27FC236}">
                <a16:creationId xmlns:a16="http://schemas.microsoft.com/office/drawing/2014/main" id="{79F931E1-1B62-F54C-92E1-046244028186}"/>
              </a:ext>
            </a:extLst>
          </p:cNvPr>
          <p:cNvPicPr>
            <a:picLocks noChangeAspect="1"/>
          </p:cNvPicPr>
          <p:nvPr/>
        </p:nvPicPr>
        <p:blipFill>
          <a:blip r:embed="rId3"/>
          <a:stretch>
            <a:fillRect/>
          </a:stretch>
        </p:blipFill>
        <p:spPr>
          <a:xfrm>
            <a:off x="5235421" y="2539920"/>
            <a:ext cx="3787035" cy="2272221"/>
          </a:xfrm>
          <a:prstGeom prst="rect">
            <a:avLst/>
          </a:prstGeom>
        </p:spPr>
      </p:pic>
      <p:sp>
        <p:nvSpPr>
          <p:cNvPr id="12" name="Slide Number Placeholder 1">
            <a:extLst>
              <a:ext uri="{FF2B5EF4-FFF2-40B4-BE49-F238E27FC236}">
                <a16:creationId xmlns:a16="http://schemas.microsoft.com/office/drawing/2014/main" id="{78BB3433-60AA-4807-A6CA-2D20473EF0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21</a:t>
            </a:fld>
            <a:endParaRPr lang="en-GB" dirty="0"/>
          </a:p>
        </p:txBody>
      </p:sp>
    </p:spTree>
    <p:extLst>
      <p:ext uri="{BB962C8B-B14F-4D97-AF65-F5344CB8AC3E}">
        <p14:creationId xmlns:p14="http://schemas.microsoft.com/office/powerpoint/2010/main" val="2358801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1423848"/>
            <a:ext cx="4572000" cy="4832092"/>
          </a:xfrm>
          <a:prstGeom prst="rect">
            <a:avLst/>
          </a:prstGeom>
        </p:spPr>
        <p:txBody>
          <a:bodyPr>
            <a:spAutoFit/>
          </a:bodyPr>
          <a:lstStyle/>
          <a:p>
            <a:pPr marL="342900" indent="-342900" algn="just">
              <a:buFont typeface="Arial" panose="020B0604020202020204" pitchFamily="34" charset="0"/>
              <a:buChar char="•"/>
            </a:pPr>
            <a:r>
              <a:rPr lang="en-US" sz="2200" b="1" dirty="0"/>
              <a:t>Domestic legislation may provide for mechanisms </a:t>
            </a:r>
            <a:r>
              <a:rPr lang="en-US" sz="2200" dirty="0"/>
              <a:t>to cooperate with countries, whether there is an MLAT with them or not</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These laws may contain provisions </a:t>
            </a:r>
            <a:r>
              <a:rPr lang="en-US" sz="2200" dirty="0"/>
              <a:t>that enable cooperation in different areas, including realizing or making requests for expedited preservation of stored data, search and seizure of data, interception of content data and collection of traffic data</a:t>
            </a:r>
          </a:p>
          <a:p>
            <a:pPr marL="800100" lvl="1" indent="-342900">
              <a:buFont typeface="Wingdings" pitchFamily="2" charset="2"/>
              <a:buChar char="ü"/>
            </a:pPr>
            <a:endParaRPr lang="en-GB" sz="2200" dirty="0"/>
          </a:p>
        </p:txBody>
      </p:sp>
      <p:pic>
        <p:nvPicPr>
          <p:cNvPr id="8" name="Picture 7">
            <a:extLst>
              <a:ext uri="{FF2B5EF4-FFF2-40B4-BE49-F238E27FC236}">
                <a16:creationId xmlns:a16="http://schemas.microsoft.com/office/drawing/2014/main" id="{6D3825B6-9D54-6D49-A219-6B069AE55BDA}"/>
              </a:ext>
            </a:extLst>
          </p:cNvPr>
          <p:cNvPicPr>
            <a:picLocks noChangeAspect="1"/>
          </p:cNvPicPr>
          <p:nvPr/>
        </p:nvPicPr>
        <p:blipFill>
          <a:blip r:embed="rId3"/>
          <a:stretch>
            <a:fillRect/>
          </a:stretch>
        </p:blipFill>
        <p:spPr>
          <a:xfrm>
            <a:off x="4904738" y="2867304"/>
            <a:ext cx="4117718" cy="1945180"/>
          </a:xfrm>
          <a:prstGeom prst="rect">
            <a:avLst/>
          </a:prstGeom>
        </p:spPr>
      </p:pic>
      <p:sp>
        <p:nvSpPr>
          <p:cNvPr id="16" name="Slide Number Placeholder 1">
            <a:extLst>
              <a:ext uri="{FF2B5EF4-FFF2-40B4-BE49-F238E27FC236}">
                <a16:creationId xmlns:a16="http://schemas.microsoft.com/office/drawing/2014/main" id="{EED91F3C-2E27-4822-B04B-2E33B178B5E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22</a:t>
            </a:fld>
            <a:endParaRPr lang="en-GB" dirty="0"/>
          </a:p>
        </p:txBody>
      </p:sp>
      <p:sp>
        <p:nvSpPr>
          <p:cNvPr id="19" name="Rectangle 18">
            <a:extLst>
              <a:ext uri="{FF2B5EF4-FFF2-40B4-BE49-F238E27FC236}">
                <a16:creationId xmlns:a16="http://schemas.microsoft.com/office/drawing/2014/main"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dirty="0">
                <a:latin typeface="Verdana" panose="020B0604030504040204" pitchFamily="34" charset="0"/>
                <a:ea typeface="Verdana" panose="020B0604030504040204" pitchFamily="34" charset="0"/>
              </a:rPr>
              <a:t>Mutual Legal Assistance Treaties</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34004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23</a:t>
            </a:fld>
            <a:endParaRPr lang="en-GB" dirty="0"/>
          </a:p>
        </p:txBody>
      </p:sp>
    </p:spTree>
    <p:extLst>
      <p:ext uri="{BB962C8B-B14F-4D97-AF65-F5344CB8AC3E}">
        <p14:creationId xmlns:p14="http://schemas.microsoft.com/office/powerpoint/2010/main" val="2079787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24926"/>
            <a:ext cx="8525021" cy="890115"/>
          </a:xfrm>
          <a:prstGeom prst="rect">
            <a:avLst/>
          </a:prstGeom>
        </p:spPr>
        <p:txBody>
          <a:bodyPr wrap="square">
            <a:spAutoFit/>
          </a:bodyPr>
          <a:lstStyle/>
          <a:p>
            <a:pPr>
              <a:lnSpc>
                <a:spcPct val="80000"/>
              </a:lnSpc>
            </a:pPr>
            <a:r>
              <a:rPr lang="en-GB" sz="3200" b="1" dirty="0">
                <a:ea typeface="ＭＳ Ｐゴシック" charset="0"/>
                <a:cs typeface="ＭＳ Ｐゴシック" charset="0"/>
              </a:rPr>
              <a:t>Council of Europe Cybercrime Convention General Articles on Mutual Legal Assistance</a:t>
            </a:r>
            <a:endParaRPr lang="en-GB" sz="3200" b="1" dirty="0"/>
          </a:p>
        </p:txBody>
      </p:sp>
      <p:sp>
        <p:nvSpPr>
          <p:cNvPr id="11" name="Text Placeholder 2">
            <a:extLst>
              <a:ext uri="{FF2B5EF4-FFF2-40B4-BE49-F238E27FC236}">
                <a16:creationId xmlns:a16="http://schemas.microsoft.com/office/drawing/2014/main"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
        <p:nvSpPr>
          <p:cNvPr id="19" name="Slide Number Placeholder 1">
            <a:extLst>
              <a:ext uri="{FF2B5EF4-FFF2-40B4-BE49-F238E27FC236}">
                <a16:creationId xmlns:a16="http://schemas.microsoft.com/office/drawing/2014/main" id="{00C5E45B-7371-422B-BD7B-D2C32A485B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24</a:t>
            </a:fld>
            <a:endParaRPr lang="en-GB" dirty="0"/>
          </a:p>
        </p:txBody>
      </p:sp>
      <p:sp>
        <p:nvSpPr>
          <p:cNvPr id="20" name="Rectangle 19">
            <a:extLst>
              <a:ext uri="{FF2B5EF4-FFF2-40B4-BE49-F238E27FC236}">
                <a16:creationId xmlns:a16="http://schemas.microsoft.com/office/drawing/2014/main"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Three</a:t>
            </a:r>
          </a:p>
        </p:txBody>
      </p:sp>
    </p:spTree>
    <p:extLst>
      <p:ext uri="{BB962C8B-B14F-4D97-AF65-F5344CB8AC3E}">
        <p14:creationId xmlns:p14="http://schemas.microsoft.com/office/powerpoint/2010/main" val="1056384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a:latin typeface="Verdana" panose="020B0604030504040204" pitchFamily="34" charset="0"/>
                <a:ea typeface="Verdana" panose="020B0604030504040204" pitchFamily="34" charset="0"/>
              </a:rPr>
              <a:t>General principles relating to mutual assistance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90708"/>
            <a:ext cx="4572000" cy="5170646"/>
          </a:xfrm>
          <a:prstGeom prst="rect">
            <a:avLst/>
          </a:prstGeom>
        </p:spPr>
        <p:txBody>
          <a:bodyPr>
            <a:spAutoFit/>
          </a:bodyPr>
          <a:lstStyle/>
          <a:p>
            <a:pPr marL="514350" indent="-514350" algn="just">
              <a:buFont typeface="+mj-lt"/>
              <a:buAutoNum type="arabicPeriod"/>
            </a:pPr>
            <a:r>
              <a:rPr lang="en-US" sz="2200" dirty="0"/>
              <a:t>The Parties shall afford one another </a:t>
            </a:r>
            <a:r>
              <a:rPr lang="en-US" sz="2200" b="1" dirty="0"/>
              <a:t>mutual assistance to the widest extent possible </a:t>
            </a:r>
            <a:r>
              <a:rPr lang="en-US" sz="2200" dirty="0"/>
              <a:t>for the purpose of investigations or proceedings concerning criminal offences related to computer systems and data, or for the collection of evidence in electronic form of a criminal offence.</a:t>
            </a:r>
          </a:p>
          <a:p>
            <a:pPr marL="514350" indent="-514350" algn="just">
              <a:buFont typeface="+mj-lt"/>
              <a:buAutoNum type="arabicPeriod"/>
            </a:pPr>
            <a:endParaRPr lang="en-US" sz="2200" dirty="0"/>
          </a:p>
          <a:p>
            <a:pPr marL="514350" indent="-514350" algn="just">
              <a:buFont typeface="+mj-lt"/>
              <a:buAutoNum type="arabicPeriod"/>
            </a:pPr>
            <a:r>
              <a:rPr lang="en-US" sz="2200" dirty="0"/>
              <a:t>… </a:t>
            </a:r>
            <a:r>
              <a:rPr lang="en-US" sz="2200" b="1" dirty="0"/>
              <a:t>adopt such legislative </a:t>
            </a:r>
            <a:r>
              <a:rPr lang="en-US" sz="2200" dirty="0"/>
              <a:t>… to carry out the obligations set forth in Articles 27 through 35.</a:t>
            </a:r>
          </a:p>
          <a:p>
            <a:pPr algn="just"/>
            <a:endParaRPr lang="en-US" sz="2200" dirty="0"/>
          </a:p>
        </p:txBody>
      </p:sp>
      <p:sp>
        <p:nvSpPr>
          <p:cNvPr id="19" name="TextBox 18">
            <a:extLst>
              <a:ext uri="{FF2B5EF4-FFF2-40B4-BE49-F238E27FC236}">
                <a16:creationId xmlns:a16="http://schemas.microsoft.com/office/drawing/2014/main" id="{1F68BF9E-69E4-4C94-8087-A60BAB8E2C23}"/>
              </a:ext>
            </a:extLst>
          </p:cNvPr>
          <p:cNvSpPr txBox="1"/>
          <p:nvPr/>
        </p:nvSpPr>
        <p:spPr>
          <a:xfrm>
            <a:off x="5024447" y="2521869"/>
            <a:ext cx="3871885" cy="2308324"/>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latin typeface="Arial" panose="020B0604020202020204" pitchFamily="34" charset="0"/>
              </a:rPr>
              <a:t>MLA to the widest extent possible</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effectLst/>
                <a:latin typeface="Arial" panose="020B0604020202020204" pitchFamily="34" charset="0"/>
              </a:rPr>
              <a:t>legal basis to carry out the specific forms of co-operation</a:t>
            </a:r>
          </a:p>
        </p:txBody>
      </p:sp>
      <p:sp>
        <p:nvSpPr>
          <p:cNvPr id="12" name="Slide Number Placeholder 1">
            <a:extLst>
              <a:ext uri="{FF2B5EF4-FFF2-40B4-BE49-F238E27FC236}">
                <a16:creationId xmlns:a16="http://schemas.microsoft.com/office/drawing/2014/main" id="{70CDF576-F1C0-45B8-A691-9DAE42CD76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25</a:t>
            </a:fld>
            <a:endParaRPr lang="en-GB" dirty="0"/>
          </a:p>
        </p:txBody>
      </p:sp>
    </p:spTree>
    <p:extLst>
      <p:ext uri="{BB962C8B-B14F-4D97-AF65-F5344CB8AC3E}">
        <p14:creationId xmlns:p14="http://schemas.microsoft.com/office/powerpoint/2010/main" val="2448875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139869"/>
          </a:xfrm>
          <a:prstGeom prst="rect">
            <a:avLst/>
          </a:prstGeom>
        </p:spPr>
        <p:txBody>
          <a:bodyPr>
            <a:spAutoFit/>
          </a:bodyPr>
          <a:lstStyle/>
          <a:p>
            <a:pPr marL="514350" indent="-514350" algn="just">
              <a:buFont typeface="+mj-lt"/>
              <a:buAutoNum type="arabicPeriod" startAt="3"/>
            </a:pPr>
            <a:r>
              <a:rPr lang="en-US" sz="2050" b="1" dirty="0"/>
              <a:t>Each Party may, in urgent circumstances</a:t>
            </a:r>
            <a:r>
              <a:rPr lang="en-US" sz="2050" dirty="0"/>
              <a:t>, </a:t>
            </a:r>
            <a:r>
              <a:rPr lang="en-US" sz="2050" b="1" dirty="0"/>
              <a:t>make requests</a:t>
            </a:r>
            <a:r>
              <a:rPr lang="en-US" sz="2050" dirty="0"/>
              <a:t> … </a:t>
            </a:r>
            <a:r>
              <a:rPr lang="en-US" sz="2050" b="1" dirty="0"/>
              <a:t>by expedited means of communication, including fax or e-mail </a:t>
            </a:r>
            <a:r>
              <a:rPr lang="en-US" sz="2050" dirty="0"/>
              <a:t>… appropriate levels of security and authentication … with formal confirmation to follow ... The requested Party shall accept and respond … expedited means of communication.</a:t>
            </a:r>
          </a:p>
          <a:p>
            <a:pPr marL="514350" indent="-514350" algn="just">
              <a:buFont typeface="+mj-lt"/>
              <a:buAutoNum type="arabicPeriod" startAt="3"/>
            </a:pPr>
            <a:endParaRPr lang="en-US" sz="2050" dirty="0"/>
          </a:p>
          <a:p>
            <a:pPr marL="514350" indent="-514350" algn="just">
              <a:buFont typeface="+mj-lt"/>
              <a:buAutoNum type="arabicPeriod" startAt="3"/>
            </a:pPr>
            <a:r>
              <a:rPr lang="en-US" sz="2050" dirty="0"/>
              <a:t>… mutual assistance shall be subject to the conditions provided for </a:t>
            </a:r>
            <a:r>
              <a:rPr lang="en-US" sz="2050" b="1" dirty="0"/>
              <a:t>by the law of the requested Party or by applicable mutual assistance treaties </a:t>
            </a:r>
            <a:r>
              <a:rPr lang="en-US" sz="2050" dirty="0"/>
              <a:t>…</a:t>
            </a:r>
          </a:p>
        </p:txBody>
      </p:sp>
      <p:sp>
        <p:nvSpPr>
          <p:cNvPr id="16" name="TextBox 15">
            <a:extLst>
              <a:ext uri="{FF2B5EF4-FFF2-40B4-BE49-F238E27FC236}">
                <a16:creationId xmlns:a16="http://schemas.microsoft.com/office/drawing/2014/main" id="{D9E76F46-3DD5-4944-9941-2388DC7E4FFD}"/>
              </a:ext>
            </a:extLst>
          </p:cNvPr>
          <p:cNvSpPr txBox="1"/>
          <p:nvPr/>
        </p:nvSpPr>
        <p:spPr>
          <a:xfrm>
            <a:off x="5064369" y="2326955"/>
            <a:ext cx="3713079" cy="2677656"/>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latin typeface="Arial" panose="020B0604020202020204" pitchFamily="34" charset="0"/>
              </a:rPr>
              <a:t>acceleration of the process</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rPr>
              <a:t>mutual assistance is subject to the terms MLATs and domestic laws</a:t>
            </a:r>
          </a:p>
        </p:txBody>
      </p:sp>
      <p:sp>
        <p:nvSpPr>
          <p:cNvPr id="19" name="Slide Number Placeholder 1">
            <a:extLst>
              <a:ext uri="{FF2B5EF4-FFF2-40B4-BE49-F238E27FC236}">
                <a16:creationId xmlns:a16="http://schemas.microsoft.com/office/drawing/2014/main" id="{E652A121-A836-48AD-9F6A-386747590A7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26</a:t>
            </a:fld>
            <a:endParaRPr lang="en-GB" dirty="0"/>
          </a:p>
        </p:txBody>
      </p:sp>
      <p:sp>
        <p:nvSpPr>
          <p:cNvPr id="20" name="Rectangle 19">
            <a:extLst>
              <a:ext uri="{FF2B5EF4-FFF2-40B4-BE49-F238E27FC236}">
                <a16:creationId xmlns:a16="http://schemas.microsoft.com/office/drawing/2014/main"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a:latin typeface="Verdana" panose="020B0604030504040204" pitchFamily="34" charset="0"/>
                <a:ea typeface="Verdana" panose="020B0604030504040204" pitchFamily="34" charset="0"/>
              </a:rPr>
              <a:t>General principles relating to mutual assistance</a:t>
            </a:r>
          </a:p>
        </p:txBody>
      </p:sp>
    </p:spTree>
    <p:extLst>
      <p:ext uri="{BB962C8B-B14F-4D97-AF65-F5344CB8AC3E}">
        <p14:creationId xmlns:p14="http://schemas.microsoft.com/office/powerpoint/2010/main" val="1322621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222257"/>
            <a:ext cx="4572000" cy="2616101"/>
          </a:xfrm>
          <a:prstGeom prst="rect">
            <a:avLst/>
          </a:prstGeom>
        </p:spPr>
        <p:txBody>
          <a:bodyPr>
            <a:spAutoFit/>
          </a:bodyPr>
          <a:lstStyle/>
          <a:p>
            <a:pPr marL="457200" indent="-457200" algn="just">
              <a:buFont typeface="+mj-lt"/>
              <a:buAutoNum type="arabicPeriod" startAt="5"/>
            </a:pPr>
            <a:r>
              <a:rPr lang="en-US" sz="2050" dirty="0"/>
              <a:t>… Party is permitted to </a:t>
            </a:r>
            <a:r>
              <a:rPr lang="en-US" sz="2050" b="1" dirty="0"/>
              <a:t>make mutual assistance conditional upon the existence of dual criminality, that condition shall be deemed fulfilled</a:t>
            </a:r>
            <a:r>
              <a:rPr lang="en-US" sz="2050" dirty="0"/>
              <a:t> … </a:t>
            </a:r>
            <a:r>
              <a:rPr lang="en-US" sz="2050" b="1" dirty="0"/>
              <a:t>if the conduct underlying </a:t>
            </a:r>
            <a:r>
              <a:rPr lang="en-US" sz="2050" dirty="0"/>
              <a:t>the offence for which assistance is sought is a criminal offence under its laws.</a:t>
            </a:r>
          </a:p>
        </p:txBody>
      </p:sp>
      <p:sp>
        <p:nvSpPr>
          <p:cNvPr id="16" name="TextBox 15">
            <a:extLst>
              <a:ext uri="{FF2B5EF4-FFF2-40B4-BE49-F238E27FC236}">
                <a16:creationId xmlns:a16="http://schemas.microsoft.com/office/drawing/2014/main" id="{A1D1B9A4-E4CF-45B7-9C59-64BAC1013F7D}"/>
              </a:ext>
            </a:extLst>
          </p:cNvPr>
          <p:cNvSpPr txBox="1"/>
          <p:nvPr/>
        </p:nvSpPr>
        <p:spPr>
          <a:xfrm>
            <a:off x="4764970" y="1750909"/>
            <a:ext cx="4063064" cy="1200329"/>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latin typeface="Arial" panose="020B0604020202020204" pitchFamily="34" charset="0"/>
              </a:rPr>
              <a:t>definition of dual criminality for purposes of mutual assistance</a:t>
            </a:r>
          </a:p>
        </p:txBody>
      </p:sp>
      <p:pic>
        <p:nvPicPr>
          <p:cNvPr id="5" name="Picture 4">
            <a:extLst>
              <a:ext uri="{FF2B5EF4-FFF2-40B4-BE49-F238E27FC236}">
                <a16:creationId xmlns:a16="http://schemas.microsoft.com/office/drawing/2014/main" id="{CDB74488-73EB-3446-AA6A-8E9F5ECFB54D}"/>
              </a:ext>
            </a:extLst>
          </p:cNvPr>
          <p:cNvPicPr>
            <a:picLocks noChangeAspect="1"/>
          </p:cNvPicPr>
          <p:nvPr/>
        </p:nvPicPr>
        <p:blipFill>
          <a:blip r:embed="rId3"/>
          <a:stretch>
            <a:fillRect/>
          </a:stretch>
        </p:blipFill>
        <p:spPr>
          <a:xfrm>
            <a:off x="2976504" y="4194238"/>
            <a:ext cx="3576933" cy="2003082"/>
          </a:xfrm>
          <a:prstGeom prst="rect">
            <a:avLst/>
          </a:prstGeom>
        </p:spPr>
      </p:pic>
      <p:sp>
        <p:nvSpPr>
          <p:cNvPr id="20" name="Slide Number Placeholder 1">
            <a:extLst>
              <a:ext uri="{FF2B5EF4-FFF2-40B4-BE49-F238E27FC236}">
                <a16:creationId xmlns:a16="http://schemas.microsoft.com/office/drawing/2014/main" id="{145768E1-D806-4293-9C6E-0673D7E82CC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27</a:t>
            </a:fld>
            <a:endParaRPr lang="en-GB" dirty="0"/>
          </a:p>
        </p:txBody>
      </p:sp>
      <p:sp>
        <p:nvSpPr>
          <p:cNvPr id="21" name="Rectangle 20">
            <a:extLst>
              <a:ext uri="{FF2B5EF4-FFF2-40B4-BE49-F238E27FC236}">
                <a16:creationId xmlns:a16="http://schemas.microsoft.com/office/drawing/2014/main" id="{87E677AD-42EC-40BF-A6B6-B033C679AC70}"/>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a:latin typeface="Verdana" panose="020B0604030504040204" pitchFamily="34" charset="0"/>
                <a:ea typeface="Verdana" panose="020B0604030504040204" pitchFamily="34" charset="0"/>
              </a:rPr>
              <a:t>General principles relating to mutual assistance</a:t>
            </a:r>
          </a:p>
        </p:txBody>
      </p:sp>
    </p:spTree>
    <p:extLst>
      <p:ext uri="{BB962C8B-B14F-4D97-AF65-F5344CB8AC3E}">
        <p14:creationId xmlns:p14="http://schemas.microsoft.com/office/powerpoint/2010/main" val="3653552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Diagram 5">
            <a:extLst>
              <a:ext uri="{FF2B5EF4-FFF2-40B4-BE49-F238E27FC236}">
                <a16:creationId xmlns:a16="http://schemas.microsoft.com/office/drawing/2014/main" id="{A0F587E2-1A44-4A6A-BFF8-218D6C9FB3A7}"/>
              </a:ext>
            </a:extLst>
          </p:cNvPr>
          <p:cNvGraphicFramePr/>
          <p:nvPr>
            <p:extLst>
              <p:ext uri="{D42A27DB-BD31-4B8C-83A1-F6EECF244321}">
                <p14:modId xmlns:p14="http://schemas.microsoft.com/office/powerpoint/2010/main" val="1288655545"/>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a16="http://schemas.microsoft.com/office/drawing/2014/main" id="{192681D1-470E-4FA2-8697-F97FAA4C65F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28</a:t>
            </a:fld>
            <a:endParaRPr lang="en-GB" dirty="0"/>
          </a:p>
        </p:txBody>
      </p:sp>
      <p:sp>
        <p:nvSpPr>
          <p:cNvPr id="19" name="Rectangle 18">
            <a:extLst>
              <a:ext uri="{FF2B5EF4-FFF2-40B4-BE49-F238E27FC236}">
                <a16:creationId xmlns:a16="http://schemas.microsoft.com/office/drawing/2014/main" id="{4A3EC9E6-83DE-4F2E-B181-E2BB4B4CBFEF}"/>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a:latin typeface="Verdana" panose="020B0604030504040204" pitchFamily="34" charset="0"/>
                <a:ea typeface="Verdana" panose="020B0604030504040204" pitchFamily="34" charset="0"/>
              </a:rPr>
              <a:t>General principles relating to mutual assistance</a:t>
            </a:r>
          </a:p>
        </p:txBody>
      </p:sp>
    </p:spTree>
    <p:extLst>
      <p:ext uri="{BB962C8B-B14F-4D97-AF65-F5344CB8AC3E}">
        <p14:creationId xmlns:p14="http://schemas.microsoft.com/office/powerpoint/2010/main"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rPr>
              <a:t>Article 26</a:t>
            </a:r>
          </a:p>
          <a:p>
            <a:pPr algn="r">
              <a:lnSpc>
                <a:spcPct val="80000"/>
              </a:lnSpc>
            </a:pPr>
            <a:r>
              <a:rPr lang="en-GB" sz="3200" dirty="0">
                <a:latin typeface="Verdana" panose="020B0604030504040204" pitchFamily="34" charset="0"/>
                <a:ea typeface="Verdana" panose="020B0604030504040204" pitchFamily="34" charset="0"/>
              </a:rPr>
              <a:t>Spontaneous information</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139869"/>
          </a:xfrm>
          <a:prstGeom prst="rect">
            <a:avLst/>
          </a:prstGeom>
        </p:spPr>
        <p:txBody>
          <a:bodyPr>
            <a:spAutoFit/>
          </a:bodyPr>
          <a:lstStyle/>
          <a:p>
            <a:pPr marL="514350" indent="-514350" algn="just">
              <a:buFont typeface="+mj-lt"/>
              <a:buAutoNum type="arabicPeriod"/>
            </a:pPr>
            <a:r>
              <a:rPr lang="en-GB" sz="2050" dirty="0"/>
              <a:t>A Party may, within the limits of its domestic law and without prior request, </a:t>
            </a:r>
            <a:r>
              <a:rPr lang="en-GB" sz="2050" b="1" dirty="0"/>
              <a:t>forward to another Party information obtained within the framework of its own investigations</a:t>
            </a:r>
            <a:r>
              <a:rPr lang="en-GB" sz="2050" dirty="0"/>
              <a:t> when it considers that the disclosure of such information might assist the receiving Party in initiating or carrying out investigations or proceedings concerning criminal offences established in accordance with this Convention or might lead to a request for co-operation by that Party under this chapter.</a:t>
            </a:r>
          </a:p>
        </p:txBody>
      </p:sp>
      <p:sp>
        <p:nvSpPr>
          <p:cNvPr id="16" name="TextBox 15">
            <a:extLst>
              <a:ext uri="{FF2B5EF4-FFF2-40B4-BE49-F238E27FC236}">
                <a16:creationId xmlns:a16="http://schemas.microsoft.com/office/drawing/2014/main" id="{C9B84EAB-7F25-4036-8122-44EEC4539E38}"/>
              </a:ext>
            </a:extLst>
          </p:cNvPr>
          <p:cNvSpPr txBox="1"/>
          <p:nvPr/>
        </p:nvSpPr>
        <p:spPr>
          <a:xfrm>
            <a:off x="4878382" y="2754206"/>
            <a:ext cx="4031533" cy="1938992"/>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rPr>
              <a:t>empowers the State in possession of the information to forward it to the other State without a prior request</a:t>
            </a:r>
            <a:endParaRPr lang="en-GB" sz="2400" b="1" dirty="0">
              <a:solidFill>
                <a:srgbClr val="C00000"/>
              </a:solidFill>
            </a:endParaRPr>
          </a:p>
        </p:txBody>
      </p:sp>
      <p:sp>
        <p:nvSpPr>
          <p:cNvPr id="12" name="Slide Number Placeholder 1">
            <a:extLst>
              <a:ext uri="{FF2B5EF4-FFF2-40B4-BE49-F238E27FC236}">
                <a16:creationId xmlns:a16="http://schemas.microsoft.com/office/drawing/2014/main" id="{3096A377-8E6B-435F-AF21-EAF19452DFC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29</a:t>
            </a:fld>
            <a:endParaRPr lang="en-GB" dirty="0"/>
          </a:p>
        </p:txBody>
      </p:sp>
    </p:spTree>
    <p:extLst>
      <p:ext uri="{BB962C8B-B14F-4D97-AF65-F5344CB8AC3E}">
        <p14:creationId xmlns:p14="http://schemas.microsoft.com/office/powerpoint/2010/main" val="1156877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Session Objectives</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en-GB" sz="2400" dirty="0"/>
              <a:t>Understand the global dimension of Internet and the international dimension of cybercrime</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Understand the challenges of cybercrime in international environment</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Explain the importance of international cooperation and recognise the available instruments for international cooperation in the field of cybercrime</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Discuss the Budapest Convention on Cybercrime and identify its general and special principles and articles on Mutual Legal Assistance in criminal matters</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06706" y="1523099"/>
            <a:ext cx="4572000" cy="4508927"/>
          </a:xfrm>
          <a:prstGeom prst="rect">
            <a:avLst/>
          </a:prstGeom>
        </p:spPr>
        <p:txBody>
          <a:bodyPr>
            <a:spAutoFit/>
          </a:bodyPr>
          <a:lstStyle/>
          <a:p>
            <a:pPr marL="514350" indent="-514350" algn="just">
              <a:buFont typeface="+mj-lt"/>
              <a:buAutoNum type="arabicPeriod" startAt="2"/>
            </a:pPr>
            <a:r>
              <a:rPr lang="en-GB" sz="2050" dirty="0"/>
              <a:t>Prior to providing such information, the providing Party may request that it be </a:t>
            </a:r>
            <a:r>
              <a:rPr lang="en-GB" sz="2050" b="1" dirty="0"/>
              <a:t>kept confidential or only used subject to conditions</a:t>
            </a:r>
            <a:r>
              <a:rPr lang="en-GB" sz="2050" dirty="0"/>
              <a:t>. If the receiving Party cannot comply with such request, it shall notify the providing Party, which shall then determine whether the information should nevertheless be provided. If the receiving Party accepts the information subject to the conditions, it shall be bound by them.</a:t>
            </a:r>
            <a:endParaRPr lang="pt-PT" sz="2050" dirty="0"/>
          </a:p>
        </p:txBody>
      </p:sp>
      <p:sp>
        <p:nvSpPr>
          <p:cNvPr id="16" name="TextBox 15">
            <a:extLst>
              <a:ext uri="{FF2B5EF4-FFF2-40B4-BE49-F238E27FC236}">
                <a16:creationId xmlns:a16="http://schemas.microsoft.com/office/drawing/2014/main" id="{5463863A-F2F9-425F-89FB-EA57621A490A}"/>
              </a:ext>
            </a:extLst>
          </p:cNvPr>
          <p:cNvSpPr txBox="1"/>
          <p:nvPr/>
        </p:nvSpPr>
        <p:spPr>
          <a:xfrm>
            <a:off x="5174083" y="2521869"/>
            <a:ext cx="3715907" cy="1938992"/>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rPr>
              <a:t>Party will only forward information spontaneously if sensitive information will be kept confidential</a:t>
            </a:r>
            <a:endParaRPr lang="en-GB" sz="2400" b="1" dirty="0">
              <a:solidFill>
                <a:srgbClr val="C00000"/>
              </a:solidFill>
            </a:endParaRPr>
          </a:p>
        </p:txBody>
      </p:sp>
      <p:sp>
        <p:nvSpPr>
          <p:cNvPr id="20" name="Slide Number Placeholder 1">
            <a:extLst>
              <a:ext uri="{FF2B5EF4-FFF2-40B4-BE49-F238E27FC236}">
                <a16:creationId xmlns:a16="http://schemas.microsoft.com/office/drawing/2014/main" id="{FA41D812-9F5C-4C4F-8DC7-32540F16148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30</a:t>
            </a:fld>
            <a:endParaRPr lang="en-GB" dirty="0"/>
          </a:p>
        </p:txBody>
      </p:sp>
      <p:sp>
        <p:nvSpPr>
          <p:cNvPr id="21" name="Rectangle 20">
            <a:extLst>
              <a:ext uri="{FF2B5EF4-FFF2-40B4-BE49-F238E27FC236}">
                <a16:creationId xmlns:a16="http://schemas.microsoft.com/office/drawing/2014/main"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rPr>
              <a:t>Article 26</a:t>
            </a:r>
          </a:p>
          <a:p>
            <a:pPr algn="r">
              <a:lnSpc>
                <a:spcPct val="80000"/>
              </a:lnSpc>
            </a:pPr>
            <a:r>
              <a:rPr lang="en-GB" sz="3200" dirty="0">
                <a:latin typeface="Verdana" panose="020B0604030504040204" pitchFamily="34" charset="0"/>
                <a:ea typeface="Verdana" panose="020B0604030504040204" pitchFamily="34" charset="0"/>
              </a:rPr>
              <a:t>Spontaneous information</a:t>
            </a:r>
          </a:p>
        </p:txBody>
      </p:sp>
    </p:spTree>
    <p:extLst>
      <p:ext uri="{BB962C8B-B14F-4D97-AF65-F5344CB8AC3E}">
        <p14:creationId xmlns:p14="http://schemas.microsoft.com/office/powerpoint/2010/main" val="3835797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Diagram 4">
            <a:extLst>
              <a:ext uri="{FF2B5EF4-FFF2-40B4-BE49-F238E27FC236}">
                <a16:creationId xmlns:a16="http://schemas.microsoft.com/office/drawing/2014/main" id="{77F675A6-2D60-41E4-9319-258232C26433}"/>
              </a:ext>
            </a:extLst>
          </p:cNvPr>
          <p:cNvGraphicFramePr/>
          <p:nvPr>
            <p:extLst>
              <p:ext uri="{D42A27DB-BD31-4B8C-83A1-F6EECF244321}">
                <p14:modId xmlns:p14="http://schemas.microsoft.com/office/powerpoint/2010/main" val="755966686"/>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id="{68050DAB-497C-4674-A2C2-177178A229C6}"/>
              </a:ext>
            </a:extLst>
          </p:cNvPr>
          <p:cNvSpPr/>
          <p:nvPr/>
        </p:nvSpPr>
        <p:spPr>
          <a:xfrm>
            <a:off x="2503502" y="-2738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rPr>
              <a:t>Article 26</a:t>
            </a:r>
          </a:p>
          <a:p>
            <a:pPr algn="r">
              <a:lnSpc>
                <a:spcPct val="80000"/>
              </a:lnSpc>
            </a:pPr>
            <a:r>
              <a:rPr lang="en-GB" sz="3200" dirty="0">
                <a:latin typeface="Verdana" panose="020B0604030504040204" pitchFamily="34" charset="0"/>
                <a:ea typeface="Verdana" panose="020B0604030504040204" pitchFamily="34" charset="0"/>
              </a:rPr>
              <a:t>Spontaneous information</a:t>
            </a:r>
          </a:p>
        </p:txBody>
      </p:sp>
      <p:sp>
        <p:nvSpPr>
          <p:cNvPr id="12" name="Slide Number Placeholder 1">
            <a:extLst>
              <a:ext uri="{FF2B5EF4-FFF2-40B4-BE49-F238E27FC236}">
                <a16:creationId xmlns:a16="http://schemas.microsoft.com/office/drawing/2014/main" id="{909EEEDE-2BD2-4F20-8B5A-E24697AEA41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dirty="0"/>
          </a:p>
        </p:txBody>
      </p:sp>
    </p:spTree>
    <p:extLst>
      <p:ext uri="{BB962C8B-B14F-4D97-AF65-F5344CB8AC3E}">
        <p14:creationId xmlns:p14="http://schemas.microsoft.com/office/powerpoint/2010/main"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2"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5">
                                            <p:graphicEl>
                                              <a:dgm id="{A71F37D3-4190-4DA1-A608-8452A5BD3558}"/>
                                            </p:graphicEl>
                                          </p:spTgt>
                                        </p:tgtEl>
                                        <p:attrNameLst>
                                          <p:attrName>style.visibility</p:attrName>
                                        </p:attrNameLst>
                                      </p:cBhvr>
                                      <p:to>
                                        <p:strVal val="visible"/>
                                      </p:to>
                                    </p:set>
                                    <p:anim calcmode="lin" valueType="num">
                                      <p:cBhvr additive="base">
                                        <p:cTn id="17" dur="500" fill="hold"/>
                                        <p:tgtEl>
                                          <p:spTgt spid="5">
                                            <p:graphicEl>
                                              <a:dgm id="{A71F37D3-4190-4DA1-A608-8452A5BD355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A71F37D3-4190-4DA1-A608-8452A5BD3558}"/>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5">
                                            <p:graphicEl>
                                              <a:dgm id="{2B626917-7C54-423E-8EDF-BC9F401B05B6}"/>
                                            </p:graphicEl>
                                          </p:spTgt>
                                        </p:tgtEl>
                                        <p:attrNameLst>
                                          <p:attrName>style.visibility</p:attrName>
                                        </p:attrNameLst>
                                      </p:cBhvr>
                                      <p:to>
                                        <p:strVal val="visible"/>
                                      </p:to>
                                    </p:set>
                                    <p:anim calcmode="lin" valueType="num">
                                      <p:cBhvr additive="base">
                                        <p:cTn id="22" dur="500" fill="hold"/>
                                        <p:tgtEl>
                                          <p:spTgt spid="5">
                                            <p:graphicEl>
                                              <a:dgm id="{2B626917-7C54-423E-8EDF-BC9F401B05B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graphicEl>
                                              <a:dgm id="{2B626917-7C54-423E-8EDF-BC9F401B05B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
                                            <p:graphicEl>
                                              <a:dgm id="{74A6A061-7CF3-4873-8E84-7FEC5E35DF51}"/>
                                            </p:graphicEl>
                                          </p:spTgt>
                                        </p:tgtEl>
                                        <p:attrNameLst>
                                          <p:attrName>style.visibility</p:attrName>
                                        </p:attrNameLst>
                                      </p:cBhvr>
                                      <p:to>
                                        <p:strVal val="visible"/>
                                      </p:to>
                                    </p:set>
                                    <p:anim calcmode="lin" valueType="num">
                                      <p:cBhvr additive="base">
                                        <p:cTn id="27" dur="500" fill="hold"/>
                                        <p:tgtEl>
                                          <p:spTgt spid="5">
                                            <p:graphicEl>
                                              <a:dgm id="{74A6A061-7CF3-4873-8E84-7FEC5E35DF51}"/>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74A6A061-7CF3-4873-8E84-7FEC5E35DF5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Procedures pertaining to mutual assistance…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30068"/>
            <a:ext cx="4572000" cy="5193729"/>
          </a:xfrm>
          <a:prstGeom prst="rect">
            <a:avLst/>
          </a:prstGeom>
        </p:spPr>
        <p:txBody>
          <a:bodyPr>
            <a:spAutoFit/>
          </a:bodyPr>
          <a:lstStyle/>
          <a:p>
            <a:pPr marL="457200" indent="-457200" algn="just">
              <a:buFont typeface="+mj-lt"/>
              <a:buAutoNum type="arabicPeriod" startAt="2"/>
            </a:pPr>
            <a:r>
              <a:rPr lang="en-US" sz="1950" dirty="0"/>
              <a:t>a) </a:t>
            </a:r>
            <a:r>
              <a:rPr lang="en-US" sz="1950" b="1" dirty="0"/>
              <a:t>Each Party shall designate a central authority or authorities </a:t>
            </a:r>
            <a:r>
              <a:rPr lang="en-US" sz="1950" dirty="0"/>
              <a:t>responsible for sending and answering requests for mutual assistance, the execution of such requests or their transmission to the authorities competent for their execution.</a:t>
            </a:r>
          </a:p>
          <a:p>
            <a:pPr algn="just"/>
            <a:r>
              <a:rPr lang="en-US" sz="1950" dirty="0"/>
              <a:t>	b) </a:t>
            </a:r>
            <a:r>
              <a:rPr lang="en-US" sz="1950" b="1" dirty="0"/>
              <a:t>The central authorities shall 	communicate directly with each 	other</a:t>
            </a:r>
            <a:r>
              <a:rPr lang="en-US" sz="1950" dirty="0"/>
              <a:t>;</a:t>
            </a:r>
          </a:p>
          <a:p>
            <a:pPr algn="just"/>
            <a:endParaRPr lang="en-US" sz="1950" b="1" dirty="0"/>
          </a:p>
          <a:p>
            <a:pPr marL="457200" indent="-457200" algn="just">
              <a:buClr>
                <a:schemeClr val="tx1"/>
              </a:buClr>
              <a:buFont typeface="+mj-lt"/>
              <a:buAutoNum type="arabicPeriod" startAt="3"/>
            </a:pPr>
            <a:r>
              <a:rPr lang="en-US" sz="1950" b="1" dirty="0"/>
              <a:t>Mutual assistance </a:t>
            </a:r>
            <a:r>
              <a:rPr lang="en-US" sz="1950" dirty="0"/>
              <a:t>requests under this article </a:t>
            </a:r>
            <a:r>
              <a:rPr lang="en-US" sz="1950" b="1" dirty="0"/>
              <a:t>shall be executed in accordance with the procedures specified by the requesting Party</a:t>
            </a:r>
            <a:r>
              <a:rPr lang="en-US" sz="1950" dirty="0"/>
              <a:t>, </a:t>
            </a:r>
            <a:r>
              <a:rPr lang="en-US" sz="1950" b="1" dirty="0"/>
              <a:t>except where incompatible with the law of the requested Party</a:t>
            </a:r>
            <a:r>
              <a:rPr lang="en-US" sz="1950" dirty="0"/>
              <a:t>.</a:t>
            </a:r>
          </a:p>
        </p:txBody>
      </p:sp>
      <p:sp>
        <p:nvSpPr>
          <p:cNvPr id="16" name="TextBox 15">
            <a:extLst>
              <a:ext uri="{FF2B5EF4-FFF2-40B4-BE49-F238E27FC236}">
                <a16:creationId xmlns:a16="http://schemas.microsoft.com/office/drawing/2014/main" id="{16FE3329-51E5-474A-9117-C35827CFA84A}"/>
              </a:ext>
            </a:extLst>
          </p:cNvPr>
          <p:cNvSpPr txBox="1"/>
          <p:nvPr/>
        </p:nvSpPr>
        <p:spPr>
          <a:xfrm>
            <a:off x="5485876" y="1646210"/>
            <a:ext cx="3171497" cy="4154984"/>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rPr>
              <a:t>central authority designation and direct contact establishing</a:t>
            </a:r>
          </a:p>
          <a:p>
            <a:pPr algn="just"/>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effectLst/>
              </a:rPr>
              <a:t>mutual assistance should be carried out through application of relevant treaties</a:t>
            </a:r>
          </a:p>
          <a:p>
            <a:pPr marL="342900" indent="-342900" algn="just">
              <a:buFont typeface="Arial" panose="020B0604020202020204" pitchFamily="34" charset="0"/>
              <a:buChar char="•"/>
            </a:pPr>
            <a:endParaRPr lang="en-GB" sz="2400" b="1" dirty="0">
              <a:solidFill>
                <a:srgbClr val="FF0000"/>
              </a:solidFill>
            </a:endParaRPr>
          </a:p>
        </p:txBody>
      </p:sp>
      <p:sp>
        <p:nvSpPr>
          <p:cNvPr id="12" name="Slide Number Placeholder 1">
            <a:extLst>
              <a:ext uri="{FF2B5EF4-FFF2-40B4-BE49-F238E27FC236}">
                <a16:creationId xmlns:a16="http://schemas.microsoft.com/office/drawing/2014/main" id="{5B7008CE-B9F2-4ACC-A843-8FF6901CE4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32</a:t>
            </a:fld>
            <a:endParaRPr lang="en-GB" dirty="0"/>
          </a:p>
        </p:txBody>
      </p:sp>
    </p:spTree>
    <p:extLst>
      <p:ext uri="{BB962C8B-B14F-4D97-AF65-F5344CB8AC3E}">
        <p14:creationId xmlns:p14="http://schemas.microsoft.com/office/powerpoint/2010/main" val="1734736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238342" y="1212671"/>
            <a:ext cx="4572000" cy="4401205"/>
          </a:xfrm>
          <a:prstGeom prst="rect">
            <a:avLst/>
          </a:prstGeom>
        </p:spPr>
        <p:txBody>
          <a:bodyPr>
            <a:spAutoFit/>
          </a:bodyPr>
          <a:lstStyle/>
          <a:p>
            <a:pPr marL="457200" indent="-457200" algn="just">
              <a:buClr>
                <a:schemeClr val="tx1"/>
              </a:buClr>
              <a:buFont typeface="+mj-lt"/>
              <a:buAutoNum type="arabicPeriod" startAt="4"/>
            </a:pPr>
            <a:r>
              <a:rPr lang="en-US" sz="2000" b="1" dirty="0"/>
              <a:t>The requested Party</a:t>
            </a:r>
            <a:r>
              <a:rPr lang="en-US" sz="2000" b="1" dirty="0">
                <a:solidFill>
                  <a:srgbClr val="FF0000"/>
                </a:solidFill>
              </a:rPr>
              <a:t> </a:t>
            </a:r>
            <a:r>
              <a:rPr lang="en-US" sz="2000" dirty="0"/>
              <a:t>may, in addition to the grounds for refusal established in Article 25, paragraph 4, </a:t>
            </a:r>
            <a:r>
              <a:rPr lang="en-US" sz="2000" b="1" dirty="0"/>
              <a:t>refuse assistance if</a:t>
            </a:r>
            <a:r>
              <a:rPr lang="en-US" sz="2000" dirty="0"/>
              <a:t>: </a:t>
            </a:r>
          </a:p>
          <a:p>
            <a:pPr marL="457200" indent="-457200" algn="just">
              <a:buFont typeface="+mj-lt"/>
              <a:buAutoNum type="arabicPeriod" startAt="4"/>
            </a:pPr>
            <a:endParaRPr lang="en-US" sz="2000" dirty="0"/>
          </a:p>
          <a:p>
            <a:pPr algn="just"/>
            <a:r>
              <a:rPr lang="en-US" sz="2000" dirty="0"/>
              <a:t>	a.) the request concerns an 	offence which the </a:t>
            </a:r>
            <a:r>
              <a:rPr lang="en-US" sz="2000" b="1" dirty="0"/>
              <a:t>requested 	Party 	considers a political 	offence or an 	offence 	</a:t>
            </a:r>
            <a:r>
              <a:rPr lang="en-US" sz="2000" b="1" dirty="0" err="1"/>
              <a:t>conected</a:t>
            </a:r>
            <a:r>
              <a:rPr lang="en-US" sz="2000" b="1" dirty="0"/>
              <a:t> with a political 	offence</a:t>
            </a:r>
            <a:r>
              <a:rPr lang="en-US" sz="2000" dirty="0"/>
              <a:t>, 	or</a:t>
            </a:r>
          </a:p>
          <a:p>
            <a:pPr algn="just"/>
            <a:r>
              <a:rPr lang="en-US" sz="2000" dirty="0"/>
              <a:t>	b.) it considers that execution of 	the request </a:t>
            </a:r>
            <a:r>
              <a:rPr lang="en-US" sz="2000" b="1" dirty="0"/>
              <a:t>is likely to prejudice 	its 	sovereignty, security, </a:t>
            </a:r>
            <a:r>
              <a:rPr lang="en-US" sz="2000" b="1" i="1" dirty="0" err="1"/>
              <a:t>ordre</a:t>
            </a:r>
            <a:r>
              <a:rPr lang="en-US" sz="2000" b="1" i="1" dirty="0"/>
              <a:t> 	public</a:t>
            </a:r>
            <a:r>
              <a:rPr lang="en-US" sz="2000" b="1" dirty="0"/>
              <a:t> or other essential 	interests</a:t>
            </a:r>
            <a:endParaRPr lang="en-US" sz="2000" dirty="0"/>
          </a:p>
        </p:txBody>
      </p:sp>
      <p:sp>
        <p:nvSpPr>
          <p:cNvPr id="16" name="TextBox 15">
            <a:extLst>
              <a:ext uri="{FF2B5EF4-FFF2-40B4-BE49-F238E27FC236}">
                <a16:creationId xmlns:a16="http://schemas.microsoft.com/office/drawing/2014/main" id="{EF3BAE96-3500-4DD7-9AB2-2ADC882B625D}"/>
              </a:ext>
            </a:extLst>
          </p:cNvPr>
          <p:cNvSpPr txBox="1"/>
          <p:nvPr/>
        </p:nvSpPr>
        <p:spPr>
          <a:xfrm>
            <a:off x="5122436" y="1720555"/>
            <a:ext cx="3783222" cy="3416320"/>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rPr>
              <a:t>a</a:t>
            </a:r>
            <a:r>
              <a:rPr lang="en-GB" sz="2400" b="1" dirty="0">
                <a:solidFill>
                  <a:srgbClr val="C00000"/>
                </a:solidFill>
                <a:effectLst/>
              </a:rPr>
              <a:t>ssistance may be refused on the grounds provided for in Article 25</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effectLst/>
              </a:rPr>
              <a:t>may not be so expansive as to create the potential for assistance to be categorically denied</a:t>
            </a:r>
            <a:endParaRPr lang="en-GB" sz="2400" b="1" dirty="0">
              <a:solidFill>
                <a:srgbClr val="C00000"/>
              </a:solidFill>
            </a:endParaRPr>
          </a:p>
          <a:p>
            <a:pPr marL="342900" indent="-342900" algn="just">
              <a:buFont typeface="Arial" panose="020B0604020202020204" pitchFamily="34" charset="0"/>
              <a:buChar char="•"/>
            </a:pPr>
            <a:endParaRPr lang="en-GB" sz="2400" b="1" dirty="0">
              <a:solidFill>
                <a:srgbClr val="FF0000"/>
              </a:solidFill>
            </a:endParaRPr>
          </a:p>
        </p:txBody>
      </p:sp>
      <p:sp>
        <p:nvSpPr>
          <p:cNvPr id="19" name="Slide Number Placeholder 1">
            <a:extLst>
              <a:ext uri="{FF2B5EF4-FFF2-40B4-BE49-F238E27FC236}">
                <a16:creationId xmlns:a16="http://schemas.microsoft.com/office/drawing/2014/main" id="{CFB90D1D-B405-45B1-A4A4-118A1946F0FD}"/>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33</a:t>
            </a:fld>
            <a:endParaRPr lang="en-GB" dirty="0"/>
          </a:p>
        </p:txBody>
      </p:sp>
      <p:sp>
        <p:nvSpPr>
          <p:cNvPr id="20" name="Rectangle 19">
            <a:extLst>
              <a:ext uri="{FF2B5EF4-FFF2-40B4-BE49-F238E27FC236}">
                <a16:creationId xmlns:a16="http://schemas.microsoft.com/office/drawing/2014/main" id="{8B93BB03-92B3-4E1A-9FB8-78640DBBECC3}"/>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Procedures pertaining to mutual assistance…</a:t>
            </a:r>
          </a:p>
        </p:txBody>
      </p:sp>
    </p:spTree>
    <p:extLst>
      <p:ext uri="{BB962C8B-B14F-4D97-AF65-F5344CB8AC3E}">
        <p14:creationId xmlns:p14="http://schemas.microsoft.com/office/powerpoint/2010/main" val="12394448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523099"/>
            <a:ext cx="4572000" cy="4401205"/>
          </a:xfrm>
          <a:prstGeom prst="rect">
            <a:avLst/>
          </a:prstGeom>
        </p:spPr>
        <p:txBody>
          <a:bodyPr>
            <a:spAutoFit/>
          </a:bodyPr>
          <a:lstStyle/>
          <a:p>
            <a:pPr marL="342900" indent="-342900" algn="just">
              <a:buFont typeface="+mj-lt"/>
              <a:buAutoNum type="arabicPeriod" startAt="7"/>
            </a:pPr>
            <a:r>
              <a:rPr lang="en-US" sz="2000" dirty="0"/>
              <a:t>The requested Party </a:t>
            </a:r>
            <a:r>
              <a:rPr lang="en-US" sz="2000" b="1" dirty="0"/>
              <a:t>shall promptly inform the requesting Party of the outcome of the execution</a:t>
            </a:r>
            <a:r>
              <a:rPr lang="en-US" sz="2000" b="1" dirty="0">
                <a:solidFill>
                  <a:srgbClr val="FF0000"/>
                </a:solidFill>
              </a:rPr>
              <a:t> </a:t>
            </a:r>
            <a:r>
              <a:rPr lang="en-US" sz="2000" dirty="0"/>
              <a:t>of a request for assistance…</a:t>
            </a:r>
          </a:p>
          <a:p>
            <a:pPr marL="342900" indent="-342900" algn="just">
              <a:buFont typeface="+mj-lt"/>
              <a:buAutoNum type="arabicPeriod" startAt="7"/>
            </a:pPr>
            <a:endParaRPr lang="en-US" sz="2000" dirty="0"/>
          </a:p>
          <a:p>
            <a:pPr marL="342900" indent="-342900" algn="just">
              <a:buFont typeface="+mj-lt"/>
              <a:buAutoNum type="arabicPeriod" startAt="7"/>
            </a:pPr>
            <a:r>
              <a:rPr lang="en-US" sz="2000" dirty="0"/>
              <a:t>The requesting Party may request that </a:t>
            </a:r>
            <a:r>
              <a:rPr lang="en-US" sz="2000" b="1" dirty="0"/>
              <a:t>the requested Party keep confidential</a:t>
            </a:r>
            <a:r>
              <a:rPr lang="en-US" sz="2000" b="1" dirty="0">
                <a:solidFill>
                  <a:srgbClr val="FF0000"/>
                </a:solidFill>
              </a:rPr>
              <a:t> </a:t>
            </a:r>
            <a:r>
              <a:rPr lang="en-US" sz="2000" dirty="0"/>
              <a:t>the fact of any request … except to the extent necessary for its execution. If the requested Party </a:t>
            </a:r>
            <a:r>
              <a:rPr lang="en-US" sz="2000" b="1" dirty="0"/>
              <a:t>cannot comply</a:t>
            </a:r>
            <a:r>
              <a:rPr lang="en-US" sz="2000" b="1" dirty="0">
                <a:solidFill>
                  <a:srgbClr val="FF0000"/>
                </a:solidFill>
              </a:rPr>
              <a:t> </a:t>
            </a:r>
            <a:r>
              <a:rPr lang="en-US" sz="2000" dirty="0"/>
              <a:t>… it shall </a:t>
            </a:r>
            <a:r>
              <a:rPr lang="en-US" sz="2000" b="1" dirty="0"/>
              <a:t>promptly inform the requesting Party</a:t>
            </a:r>
            <a:r>
              <a:rPr lang="en-US" sz="2000" dirty="0"/>
              <a:t>...</a:t>
            </a:r>
          </a:p>
        </p:txBody>
      </p:sp>
      <p:sp>
        <p:nvSpPr>
          <p:cNvPr id="16" name="TextBox 15">
            <a:extLst>
              <a:ext uri="{FF2B5EF4-FFF2-40B4-BE49-F238E27FC236}">
                <a16:creationId xmlns:a16="http://schemas.microsoft.com/office/drawing/2014/main" id="{771DDDF6-C7C7-4DD3-B7C2-5DC5F4608815}"/>
              </a:ext>
            </a:extLst>
          </p:cNvPr>
          <p:cNvSpPr txBox="1"/>
          <p:nvPr/>
        </p:nvSpPr>
        <p:spPr>
          <a:xfrm>
            <a:off x="4905530" y="1798888"/>
            <a:ext cx="3871918" cy="3416320"/>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rPr>
              <a:t>keeping the requesting Party informed of the outcome of the request</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effectLst/>
              </a:rPr>
              <a:t>permits the requesting Party to request that the fact and content of the request be kept confidential</a:t>
            </a:r>
          </a:p>
        </p:txBody>
      </p:sp>
      <p:sp>
        <p:nvSpPr>
          <p:cNvPr id="12" name="Rectangle 11">
            <a:extLst>
              <a:ext uri="{FF2B5EF4-FFF2-40B4-BE49-F238E27FC236}">
                <a16:creationId xmlns:a16="http://schemas.microsoft.com/office/drawing/2014/main" id="{A8431453-9585-49B9-93C6-6C2A1841BBDA}"/>
              </a:ext>
            </a:extLst>
          </p:cNvPr>
          <p:cNvSpPr/>
          <p:nvPr/>
        </p:nvSpPr>
        <p:spPr>
          <a:xfrm>
            <a:off x="1677880" y="-27384"/>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Procedures pertaining to mutual assistance…</a:t>
            </a:r>
          </a:p>
        </p:txBody>
      </p:sp>
      <p:sp>
        <p:nvSpPr>
          <p:cNvPr id="19" name="Slide Number Placeholder 1">
            <a:extLst>
              <a:ext uri="{FF2B5EF4-FFF2-40B4-BE49-F238E27FC236}">
                <a16:creationId xmlns:a16="http://schemas.microsoft.com/office/drawing/2014/main" id="{24D1A84A-188A-43EE-A2C1-F0243F951C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34</a:t>
            </a:fld>
            <a:endParaRPr lang="en-GB" dirty="0"/>
          </a:p>
        </p:txBody>
      </p:sp>
    </p:spTree>
    <p:extLst>
      <p:ext uri="{BB962C8B-B14F-4D97-AF65-F5344CB8AC3E}">
        <p14:creationId xmlns:p14="http://schemas.microsoft.com/office/powerpoint/2010/main" val="139266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1184545"/>
            <a:ext cx="4572000" cy="4708981"/>
          </a:xfrm>
          <a:prstGeom prst="rect">
            <a:avLst/>
          </a:prstGeom>
        </p:spPr>
        <p:txBody>
          <a:bodyPr>
            <a:spAutoFit/>
          </a:bodyPr>
          <a:lstStyle/>
          <a:p>
            <a:pPr marL="457200" indent="-457200" algn="just">
              <a:buFont typeface="+mj-lt"/>
              <a:buAutoNum type="arabicPeriod" startAt="9"/>
            </a:pPr>
            <a:r>
              <a:rPr lang="en-US" sz="2000" dirty="0"/>
              <a:t>a.) In the event of urgency, requests for mutual assistance or communications … </a:t>
            </a:r>
            <a:r>
              <a:rPr lang="en-US" sz="2000" b="1" dirty="0"/>
              <a:t>may be sent directly by judicial authorities of the requesting Party to such authorities of the requested Party</a:t>
            </a:r>
            <a:r>
              <a:rPr lang="en-US" sz="2000" dirty="0"/>
              <a:t>. … a copy shall be sent at the same time to the central authority ...;</a:t>
            </a:r>
          </a:p>
          <a:p>
            <a:pPr algn="just"/>
            <a:r>
              <a:rPr lang="en-US" sz="2000" dirty="0"/>
              <a:t>	b.) Any request or communication 	under this paragraph may be 	</a:t>
            </a:r>
            <a:r>
              <a:rPr lang="en-US" sz="2000" b="1" dirty="0"/>
              <a:t>made 	through the International 	Criminal 	Police Organization 	(Interpol)</a:t>
            </a:r>
            <a:r>
              <a:rPr lang="en-US" sz="2000" dirty="0"/>
              <a:t>;</a:t>
            </a:r>
          </a:p>
          <a:p>
            <a:pPr algn="just"/>
            <a:r>
              <a:rPr lang="en-US" sz="2000" dirty="0"/>
              <a:t>	d.) Requests or communications 	… 	</a:t>
            </a:r>
            <a:r>
              <a:rPr lang="en-US" sz="2000" b="1" dirty="0"/>
              <a:t>that do not involve coercive 	action 	may be directly 	transmitted … .</a:t>
            </a:r>
            <a:endParaRPr lang="en-US" sz="2000" dirty="0"/>
          </a:p>
        </p:txBody>
      </p:sp>
      <p:sp>
        <p:nvSpPr>
          <p:cNvPr id="16" name="TextBox 15">
            <a:extLst>
              <a:ext uri="{FF2B5EF4-FFF2-40B4-BE49-F238E27FC236}">
                <a16:creationId xmlns:a16="http://schemas.microsoft.com/office/drawing/2014/main" id="{9DB149C2-1A12-4027-BEFF-CE6339B449DA}"/>
              </a:ext>
            </a:extLst>
          </p:cNvPr>
          <p:cNvSpPr txBox="1"/>
          <p:nvPr/>
        </p:nvSpPr>
        <p:spPr>
          <a:xfrm>
            <a:off x="4889939" y="2015542"/>
            <a:ext cx="4132517" cy="3046988"/>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rPr>
              <a:t>requests may be sent directly by judges and prosecutors of the requesting Party to the judges and prosecutors of the requested Party</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rPr>
              <a:t>Use of the Interpol channels</a:t>
            </a:r>
          </a:p>
        </p:txBody>
      </p:sp>
      <p:sp>
        <p:nvSpPr>
          <p:cNvPr id="19" name="Slide Number Placeholder 1">
            <a:extLst>
              <a:ext uri="{FF2B5EF4-FFF2-40B4-BE49-F238E27FC236}">
                <a16:creationId xmlns:a16="http://schemas.microsoft.com/office/drawing/2014/main" id="{1F92A95A-CE8B-49D2-9652-D442E42A56A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35</a:t>
            </a:fld>
            <a:endParaRPr lang="en-GB" dirty="0"/>
          </a:p>
        </p:txBody>
      </p:sp>
      <p:sp>
        <p:nvSpPr>
          <p:cNvPr id="20" name="Rectangle 19">
            <a:extLst>
              <a:ext uri="{FF2B5EF4-FFF2-40B4-BE49-F238E27FC236}">
                <a16:creationId xmlns:a16="http://schemas.microsoft.com/office/drawing/2014/main"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Procedures pertaining to mutual assistance…</a:t>
            </a:r>
          </a:p>
        </p:txBody>
      </p:sp>
    </p:spTree>
    <p:extLst>
      <p:ext uri="{BB962C8B-B14F-4D97-AF65-F5344CB8AC3E}">
        <p14:creationId xmlns:p14="http://schemas.microsoft.com/office/powerpoint/2010/main" val="20947905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C34A32F7-EAA0-4D66-BCA0-E3CA6C2BEB7E}"/>
              </a:ext>
            </a:extLst>
          </p:cNvPr>
          <p:cNvGraphicFramePr/>
          <p:nvPr>
            <p:extLst>
              <p:ext uri="{D42A27DB-BD31-4B8C-83A1-F6EECF244321}">
                <p14:modId xmlns:p14="http://schemas.microsoft.com/office/powerpoint/2010/main" val="673656920"/>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id="{C30ACF6B-407F-49FF-A2BE-A2B9ADC82D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36</a:t>
            </a:fld>
            <a:endParaRPr lang="en-GB" dirty="0"/>
          </a:p>
        </p:txBody>
      </p:sp>
      <p:sp>
        <p:nvSpPr>
          <p:cNvPr id="16" name="Rectangle 15">
            <a:extLst>
              <a:ext uri="{FF2B5EF4-FFF2-40B4-BE49-F238E27FC236}">
                <a16:creationId xmlns:a16="http://schemas.microsoft.com/office/drawing/2014/main"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Procedures pertaining to mutual assistance…</a:t>
            </a:r>
          </a:p>
        </p:txBody>
      </p:sp>
    </p:spTree>
    <p:extLst>
      <p:ext uri="{BB962C8B-B14F-4D97-AF65-F5344CB8AC3E}">
        <p14:creationId xmlns:p14="http://schemas.microsoft.com/office/powerpoint/2010/main"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37</a:t>
            </a:fld>
            <a:endParaRPr lang="en-GB" dirty="0"/>
          </a:p>
        </p:txBody>
      </p:sp>
    </p:spTree>
    <p:extLst>
      <p:ext uri="{BB962C8B-B14F-4D97-AF65-F5344CB8AC3E}">
        <p14:creationId xmlns:p14="http://schemas.microsoft.com/office/powerpoint/2010/main" val="2937071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56754"/>
            <a:ext cx="8525021" cy="890115"/>
          </a:xfrm>
          <a:prstGeom prst="rect">
            <a:avLst/>
          </a:prstGeom>
        </p:spPr>
        <p:txBody>
          <a:bodyPr wrap="square">
            <a:spAutoFit/>
          </a:bodyPr>
          <a:lstStyle/>
          <a:p>
            <a:pPr>
              <a:lnSpc>
                <a:spcPct val="80000"/>
              </a:lnSpc>
            </a:pPr>
            <a:r>
              <a:rPr lang="en-GB" sz="3200" b="1" dirty="0">
                <a:ea typeface="ＭＳ Ｐゴシック" charset="0"/>
                <a:cs typeface="ＭＳ Ｐゴシック" charset="0"/>
              </a:rPr>
              <a:t>Council of Europe Cybercrime Convention Specific Articles on Mutual Legal Assistance</a:t>
            </a:r>
            <a:endParaRPr lang="en-GB" sz="3200" b="1" dirty="0"/>
          </a:p>
        </p:txBody>
      </p:sp>
      <p:sp>
        <p:nvSpPr>
          <p:cNvPr id="11" name="Text Placeholder 2">
            <a:extLst>
              <a:ext uri="{FF2B5EF4-FFF2-40B4-BE49-F238E27FC236}">
                <a16:creationId xmlns:a16="http://schemas.microsoft.com/office/drawing/2014/main"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
        <p:nvSpPr>
          <p:cNvPr id="12" name="Slide Number Placeholder 1">
            <a:extLst>
              <a:ext uri="{FF2B5EF4-FFF2-40B4-BE49-F238E27FC236}">
                <a16:creationId xmlns:a16="http://schemas.microsoft.com/office/drawing/2014/main" id="{CA271922-A3BA-4963-9FBD-AA7A36BC801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38</a:t>
            </a:fld>
            <a:endParaRPr lang="en-GB" dirty="0"/>
          </a:p>
        </p:txBody>
      </p:sp>
      <p:sp>
        <p:nvSpPr>
          <p:cNvPr id="16" name="Rectangle 15">
            <a:extLst>
              <a:ext uri="{FF2B5EF4-FFF2-40B4-BE49-F238E27FC236}">
                <a16:creationId xmlns:a16="http://schemas.microsoft.com/office/drawing/2014/main"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Four</a:t>
            </a:r>
          </a:p>
        </p:txBody>
      </p:sp>
    </p:spTree>
    <p:extLst>
      <p:ext uri="{BB962C8B-B14F-4D97-AF65-F5344CB8AC3E}">
        <p14:creationId xmlns:p14="http://schemas.microsoft.com/office/powerpoint/2010/main" val="7313039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Expedited preservation of data stored </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in a computer system</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690062"/>
            <a:ext cx="4572000" cy="3477875"/>
          </a:xfrm>
          <a:prstGeom prst="rect">
            <a:avLst/>
          </a:prstGeom>
        </p:spPr>
        <p:txBody>
          <a:bodyPr>
            <a:spAutoFit/>
          </a:bodyPr>
          <a:lstStyle/>
          <a:p>
            <a:pPr marL="514350" indent="-514350" algn="just">
              <a:buFont typeface="+mj-lt"/>
              <a:buAutoNum type="arabicPeriod"/>
            </a:pPr>
            <a:r>
              <a:rPr lang="en-GB" sz="2000" dirty="0">
                <a:cs typeface="Times New Roman" pitchFamily="18" charset="0"/>
              </a:rPr>
              <a:t>A Party may request another Party to order or otherwise obtain the </a:t>
            </a:r>
            <a:r>
              <a:rPr lang="en-GB" sz="2000" b="1" dirty="0">
                <a:cs typeface="Times New Roman" pitchFamily="18" charset="0"/>
              </a:rPr>
              <a:t>expeditious preservation of data</a:t>
            </a:r>
            <a:r>
              <a:rPr lang="en-GB" sz="2000" dirty="0">
                <a:cs typeface="Times New Roman" pitchFamily="18" charset="0"/>
              </a:rPr>
              <a:t> stored by means of a computer system, which is located within the territory of that other Party and in respect of which the requesting Party </a:t>
            </a:r>
            <a:r>
              <a:rPr lang="en-GB" sz="2000" b="1" dirty="0">
                <a:cs typeface="Times New Roman" pitchFamily="18" charset="0"/>
              </a:rPr>
              <a:t>intends to submit a request for mutual assistance for the search or similar access, seizure or similar securing, or disclosure of the data</a:t>
            </a:r>
            <a:r>
              <a:rPr lang="en-GB" sz="2000" dirty="0">
                <a:cs typeface="Times New Roman" pitchFamily="18" charset="0"/>
              </a:rPr>
              <a:t>.</a:t>
            </a:r>
            <a:endParaRPr lang="en-US" sz="2000" dirty="0"/>
          </a:p>
        </p:txBody>
      </p:sp>
      <p:sp>
        <p:nvSpPr>
          <p:cNvPr id="5" name="Rectangle 4">
            <a:extLst>
              <a:ext uri="{FF2B5EF4-FFF2-40B4-BE49-F238E27FC236}">
                <a16:creationId xmlns:a16="http://schemas.microsoft.com/office/drawing/2014/main" id="{1DF412E0-B151-8140-826D-43D6C202058F}"/>
              </a:ext>
            </a:extLst>
          </p:cNvPr>
          <p:cNvSpPr/>
          <p:nvPr/>
        </p:nvSpPr>
        <p:spPr>
          <a:xfrm>
            <a:off x="4874456" y="2754206"/>
            <a:ext cx="4148000" cy="1569660"/>
          </a:xfrm>
          <a:prstGeom prst="rect">
            <a:avLst/>
          </a:prstGeom>
        </p:spPr>
        <p:txBody>
          <a:bodyPr wrap="square">
            <a:spAutoFit/>
          </a:bodyPr>
          <a:lstStyle/>
          <a:p>
            <a:pPr marL="285750" indent="-285750" algn="just">
              <a:buFont typeface="Arial" panose="020B0604020202020204" pitchFamily="34" charset="0"/>
              <a:buChar char="•"/>
            </a:pPr>
            <a:r>
              <a:rPr lang="en-GB" sz="2400" b="1" dirty="0">
                <a:solidFill>
                  <a:srgbClr val="C00000"/>
                </a:solidFill>
                <a:cs typeface="Times New Roman" pitchFamily="18" charset="0"/>
              </a:rPr>
              <a:t>expeditious preservation of data stored by means of a computer located within the territory of other Party </a:t>
            </a:r>
            <a:endParaRPr lang="en-US" sz="2400" b="1" dirty="0">
              <a:solidFill>
                <a:srgbClr val="C00000"/>
              </a:solidFill>
            </a:endParaRPr>
          </a:p>
        </p:txBody>
      </p:sp>
      <p:sp>
        <p:nvSpPr>
          <p:cNvPr id="12" name="Slide Number Placeholder 1">
            <a:extLst>
              <a:ext uri="{FF2B5EF4-FFF2-40B4-BE49-F238E27FC236}">
                <a16:creationId xmlns:a16="http://schemas.microsoft.com/office/drawing/2014/main" id="{C695757F-6BF8-4CFB-9361-35776D69D3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39</a:t>
            </a:fld>
            <a:endParaRPr lang="en-GB" dirty="0"/>
          </a:p>
        </p:txBody>
      </p:sp>
    </p:spTree>
    <p:extLst>
      <p:ext uri="{BB962C8B-B14F-4D97-AF65-F5344CB8AC3E}">
        <p14:creationId xmlns:p14="http://schemas.microsoft.com/office/powerpoint/2010/main" val="2721874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One</a:t>
            </a:r>
          </a:p>
        </p:txBody>
      </p:sp>
      <p:sp>
        <p:nvSpPr>
          <p:cNvPr id="5" name="Rectangle 4">
            <a:extLst>
              <a:ext uri="{FF2B5EF4-FFF2-40B4-BE49-F238E27FC236}">
                <a16:creationId xmlns:a16="http://schemas.microsoft.com/office/drawing/2014/main" id="{7FA81925-418B-D44C-9255-2AEBBFBC0ADA}"/>
              </a:ext>
            </a:extLst>
          </p:cNvPr>
          <p:cNvSpPr/>
          <p:nvPr/>
        </p:nvSpPr>
        <p:spPr>
          <a:xfrm>
            <a:off x="469146" y="4115732"/>
            <a:ext cx="8933934" cy="496161"/>
          </a:xfrm>
          <a:prstGeom prst="rect">
            <a:avLst/>
          </a:prstGeom>
        </p:spPr>
        <p:txBody>
          <a:bodyPr wrap="square">
            <a:spAutoFit/>
          </a:bodyPr>
          <a:lstStyle/>
          <a:p>
            <a:pPr eaLnBrk="1" hangingPunct="1">
              <a:lnSpc>
                <a:spcPct val="80000"/>
              </a:lnSpc>
            </a:pPr>
            <a:r>
              <a:rPr lang="en-GB" sz="3200" b="1" dirty="0">
                <a:ea typeface="+mj-ea"/>
                <a:cs typeface="+mj-cs"/>
              </a:rPr>
              <a:t>International</a:t>
            </a:r>
            <a:r>
              <a:rPr lang="en-GB" sz="3200" b="1" dirty="0">
                <a:ea typeface="ＭＳ Ｐゴシック" charset="0"/>
                <a:cs typeface="ＭＳ Ｐゴシック" charset="0"/>
              </a:rPr>
              <a:t> </a:t>
            </a:r>
            <a:r>
              <a:rPr lang="en-GB" sz="3200" b="1" dirty="0">
                <a:ea typeface="+mj-ea"/>
                <a:cs typeface="+mj-cs"/>
              </a:rPr>
              <a:t>Dimension Of Cybercrime</a:t>
            </a:r>
          </a:p>
        </p:txBody>
      </p:sp>
      <p:sp>
        <p:nvSpPr>
          <p:cNvPr id="16" name="Text Placeholder 2">
            <a:extLst>
              <a:ext uri="{FF2B5EF4-FFF2-40B4-BE49-F238E27FC236}">
                <a16:creationId xmlns:a16="http://schemas.microsoft.com/office/drawing/2014/main"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989546"/>
            <a:ext cx="4572000" cy="5355312"/>
          </a:xfrm>
          <a:prstGeom prst="rect">
            <a:avLst/>
          </a:prstGeom>
        </p:spPr>
        <p:txBody>
          <a:bodyPr>
            <a:spAutoFit/>
          </a:bodyPr>
          <a:lstStyle/>
          <a:p>
            <a:pPr marL="457200" indent="-457200" algn="just">
              <a:buFont typeface="+mj-lt"/>
              <a:buAutoNum type="arabicPeriod" startAt="2"/>
              <a:defRPr/>
            </a:pPr>
            <a:r>
              <a:rPr lang="en-US" dirty="0">
                <a:cs typeface="Times New Roman" pitchFamily="18" charset="0"/>
              </a:rPr>
              <a:t>A request … shall specify:</a:t>
            </a:r>
          </a:p>
          <a:p>
            <a:pPr algn="just">
              <a:defRPr/>
            </a:pPr>
            <a:endParaRPr lang="en-US" dirty="0">
              <a:cs typeface="Times New Roman" pitchFamily="18" charset="0"/>
            </a:endParaRPr>
          </a:p>
          <a:p>
            <a:pPr marL="857250" lvl="1" indent="-457200" algn="just">
              <a:buFont typeface="+mj-lt"/>
              <a:buAutoNum type="alphaLcParenR"/>
              <a:defRPr/>
            </a:pPr>
            <a:r>
              <a:rPr lang="en-US" sz="1700" dirty="0">
                <a:cs typeface="Times New Roman" pitchFamily="18" charset="0"/>
              </a:rPr>
              <a:t>the </a:t>
            </a:r>
            <a:r>
              <a:rPr lang="en-US" sz="1700" b="1" dirty="0">
                <a:cs typeface="Times New Roman" pitchFamily="18" charset="0"/>
              </a:rPr>
              <a:t>authority seeking the preservation</a:t>
            </a:r>
            <a:r>
              <a:rPr lang="en-US" sz="1700" dirty="0">
                <a:cs typeface="Times New Roman" pitchFamily="18" charset="0"/>
              </a:rPr>
              <a:t>;</a:t>
            </a:r>
          </a:p>
          <a:p>
            <a:pPr marL="857250" lvl="1" indent="-457200" algn="just">
              <a:buFont typeface="+mj-lt"/>
              <a:buAutoNum type="alphaLcParenR"/>
              <a:defRPr/>
            </a:pPr>
            <a:r>
              <a:rPr lang="en-US" sz="1700" dirty="0">
                <a:cs typeface="Times New Roman" pitchFamily="18" charset="0"/>
              </a:rPr>
              <a:t>the </a:t>
            </a:r>
            <a:r>
              <a:rPr lang="en-US" sz="1700" b="1" dirty="0">
                <a:cs typeface="Times New Roman" pitchFamily="18" charset="0"/>
              </a:rPr>
              <a:t>offence that is the subject of a criminal investigation or 	proceedings and a brief summary of the related facts</a:t>
            </a:r>
            <a:r>
              <a:rPr lang="en-US" sz="1700" dirty="0">
                <a:cs typeface="Times New Roman" pitchFamily="18" charset="0"/>
              </a:rPr>
              <a:t>;</a:t>
            </a:r>
          </a:p>
          <a:p>
            <a:pPr marL="857250" lvl="1" indent="-457200" algn="just">
              <a:buFont typeface="+mj-lt"/>
              <a:buAutoNum type="alphaLcParenR"/>
              <a:defRPr/>
            </a:pPr>
            <a:r>
              <a:rPr lang="en-US" sz="1700" dirty="0">
                <a:cs typeface="Times New Roman" pitchFamily="18" charset="0"/>
              </a:rPr>
              <a:t>the </a:t>
            </a:r>
            <a:r>
              <a:rPr lang="en-US" sz="1700" b="1" dirty="0">
                <a:cs typeface="Times New Roman" pitchFamily="18" charset="0"/>
              </a:rPr>
              <a:t>stored computer data to be preserved and its relationship to 	the offence</a:t>
            </a:r>
            <a:r>
              <a:rPr lang="en-US" sz="1700" dirty="0">
                <a:cs typeface="Times New Roman" pitchFamily="18" charset="0"/>
              </a:rPr>
              <a:t>;</a:t>
            </a:r>
          </a:p>
          <a:p>
            <a:pPr marL="857250" lvl="1" indent="-457200" algn="just">
              <a:buFont typeface="+mj-lt"/>
              <a:buAutoNum type="alphaLcParenR"/>
              <a:defRPr/>
            </a:pPr>
            <a:r>
              <a:rPr lang="en-US" sz="1700" dirty="0">
                <a:cs typeface="Times New Roman" pitchFamily="18" charset="0"/>
              </a:rPr>
              <a:t>any </a:t>
            </a:r>
            <a:r>
              <a:rPr lang="en-US" sz="1700" b="1" dirty="0">
                <a:cs typeface="Times New Roman" pitchFamily="18" charset="0"/>
              </a:rPr>
              <a:t>available information identifying the custodian of the stored 	computer data or the location of the computer system</a:t>
            </a:r>
            <a:r>
              <a:rPr lang="en-US" sz="1700" dirty="0">
                <a:cs typeface="Times New Roman" pitchFamily="18" charset="0"/>
              </a:rPr>
              <a:t>;</a:t>
            </a:r>
          </a:p>
          <a:p>
            <a:pPr marL="857250" lvl="1" indent="-457200" algn="just">
              <a:buFont typeface="+mj-lt"/>
              <a:buAutoNum type="alphaLcParenR"/>
              <a:defRPr/>
            </a:pPr>
            <a:r>
              <a:rPr lang="en-US" sz="1700" dirty="0">
                <a:cs typeface="Times New Roman" pitchFamily="18" charset="0"/>
              </a:rPr>
              <a:t>the </a:t>
            </a:r>
            <a:r>
              <a:rPr lang="en-US" sz="1700" b="1" dirty="0">
                <a:cs typeface="Times New Roman" pitchFamily="18" charset="0"/>
              </a:rPr>
              <a:t>necessity of the preservation</a:t>
            </a:r>
            <a:r>
              <a:rPr lang="en-US" sz="1700" dirty="0">
                <a:cs typeface="Times New Roman" pitchFamily="18" charset="0"/>
              </a:rPr>
              <a:t>; and</a:t>
            </a:r>
          </a:p>
          <a:p>
            <a:pPr marL="857250" lvl="1" indent="-457200" algn="just">
              <a:buFont typeface="+mj-lt"/>
              <a:buAutoNum type="alphaLcParenR"/>
              <a:defRPr/>
            </a:pPr>
            <a:r>
              <a:rPr lang="en-US" sz="1700" dirty="0">
                <a:cs typeface="Times New Roman" pitchFamily="18" charset="0"/>
              </a:rPr>
              <a:t>that the </a:t>
            </a:r>
            <a:r>
              <a:rPr lang="en-US" sz="1700" b="1" dirty="0">
                <a:cs typeface="Times New Roman" pitchFamily="18" charset="0"/>
              </a:rPr>
              <a:t>Party intends to submit a request for mutual assistance </a:t>
            </a:r>
            <a:r>
              <a:rPr lang="en-US" sz="1700" dirty="0">
                <a:cs typeface="Times New Roman" pitchFamily="18" charset="0"/>
              </a:rPr>
              <a:t>for the search or similar access, seizure or similar securing, or disclosure of the stored computer data.</a:t>
            </a:r>
          </a:p>
        </p:txBody>
      </p:sp>
      <p:sp>
        <p:nvSpPr>
          <p:cNvPr id="5" name="Rectangle 4">
            <a:extLst>
              <a:ext uri="{FF2B5EF4-FFF2-40B4-BE49-F238E27FC236}">
                <a16:creationId xmlns:a16="http://schemas.microsoft.com/office/drawing/2014/main" id="{C644F06A-B2A5-8E41-86AF-7D3651355637}"/>
              </a:ext>
            </a:extLst>
          </p:cNvPr>
          <p:cNvSpPr/>
          <p:nvPr/>
        </p:nvSpPr>
        <p:spPr>
          <a:xfrm>
            <a:off x="5018162" y="3308203"/>
            <a:ext cx="3984543" cy="830997"/>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ea typeface="ＭＳ Ｐゴシック" pitchFamily="-65" charset="-128"/>
                <a:cs typeface="ＭＳ Ｐゴシック" pitchFamily="-65" charset="-128"/>
              </a:rPr>
              <a:t>contents of a request</a:t>
            </a:r>
            <a:r>
              <a:rPr lang="sr-Latn-RS" sz="2400" b="1" dirty="0">
                <a:solidFill>
                  <a:srgbClr val="C00000"/>
                </a:solidFill>
                <a:ea typeface="ＭＳ Ｐゴシック" pitchFamily="-65" charset="-128"/>
                <a:cs typeface="ＭＳ Ｐゴシック" pitchFamily="-65" charset="-128"/>
              </a:rPr>
              <a:t> </a:t>
            </a:r>
            <a:r>
              <a:rPr lang="en-US" sz="2400" b="1" dirty="0">
                <a:solidFill>
                  <a:srgbClr val="C00000"/>
                </a:solidFill>
                <a:ea typeface="ＭＳ Ｐゴシック" pitchFamily="-65" charset="-128"/>
                <a:cs typeface="ＭＳ Ｐゴシック" pitchFamily="-65" charset="-128"/>
              </a:rPr>
              <a:t>for preservation </a:t>
            </a:r>
            <a:endParaRPr lang="en-US" sz="2400" b="1" dirty="0">
              <a:solidFill>
                <a:srgbClr val="C00000"/>
              </a:solidFill>
            </a:endParaRPr>
          </a:p>
        </p:txBody>
      </p:sp>
      <p:sp>
        <p:nvSpPr>
          <p:cNvPr id="16" name="Slide Number Placeholder 1">
            <a:extLst>
              <a:ext uri="{FF2B5EF4-FFF2-40B4-BE49-F238E27FC236}">
                <a16:creationId xmlns:a16="http://schemas.microsoft.com/office/drawing/2014/main" id="{4D47C773-14ED-40A1-BF4F-CC4F646B9DF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40</a:t>
            </a:fld>
            <a:endParaRPr lang="en-GB" dirty="0"/>
          </a:p>
        </p:txBody>
      </p:sp>
      <p:sp>
        <p:nvSpPr>
          <p:cNvPr id="19" name="Rectangle 18">
            <a:extLst>
              <a:ext uri="{FF2B5EF4-FFF2-40B4-BE49-F238E27FC236}">
                <a16:creationId xmlns:a16="http://schemas.microsoft.com/office/drawing/2014/main" id="{6C00E7ED-BBFC-44C0-B730-634C91BEA2F7}"/>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Expedited preservation of data stored </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in a computer system</a:t>
            </a:r>
          </a:p>
        </p:txBody>
      </p:sp>
    </p:spTree>
    <p:extLst>
      <p:ext uri="{BB962C8B-B14F-4D97-AF65-F5344CB8AC3E}">
        <p14:creationId xmlns:p14="http://schemas.microsoft.com/office/powerpoint/2010/main" val="28859867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107601"/>
            <a:ext cx="4572000" cy="5232202"/>
          </a:xfrm>
          <a:prstGeom prst="rect">
            <a:avLst/>
          </a:prstGeom>
        </p:spPr>
        <p:txBody>
          <a:bodyPr>
            <a:spAutoFit/>
          </a:bodyPr>
          <a:lstStyle/>
          <a:p>
            <a:pPr marL="457200" indent="-457200" algn="just">
              <a:lnSpc>
                <a:spcPct val="90000"/>
              </a:lnSpc>
              <a:spcBef>
                <a:spcPts val="600"/>
              </a:spcBef>
              <a:spcAft>
                <a:spcPts val="1200"/>
              </a:spcAft>
              <a:buFont typeface="+mj-lt"/>
              <a:buAutoNum type="arabicPeriod" startAt="4"/>
            </a:pPr>
            <a:r>
              <a:rPr lang="en-US" sz="2000" dirty="0"/>
              <a:t>A Party that requires dual criminality … may, in respect of offences </a:t>
            </a:r>
            <a:r>
              <a:rPr lang="en-US" sz="2000" b="1" dirty="0"/>
              <a:t>other than</a:t>
            </a:r>
            <a:r>
              <a:rPr lang="en-US" sz="2000" b="1" dirty="0">
                <a:solidFill>
                  <a:srgbClr val="FF0000"/>
                </a:solidFill>
              </a:rPr>
              <a:t> </a:t>
            </a:r>
            <a:r>
              <a:rPr lang="en-US" sz="2000" b="1" dirty="0"/>
              <a:t>…</a:t>
            </a:r>
            <a:r>
              <a:rPr lang="en-US" sz="2000" b="1" dirty="0">
                <a:solidFill>
                  <a:srgbClr val="FF0000"/>
                </a:solidFill>
              </a:rPr>
              <a:t> </a:t>
            </a:r>
            <a:r>
              <a:rPr lang="en-US" sz="2000" b="1" dirty="0"/>
              <a:t>Articles 2 through 11 </a:t>
            </a:r>
            <a:r>
              <a:rPr lang="en-US" sz="2000" dirty="0"/>
              <a:t>…</a:t>
            </a:r>
            <a:r>
              <a:rPr lang="en-US" sz="2000" dirty="0">
                <a:solidFill>
                  <a:srgbClr val="FF0000"/>
                </a:solidFill>
              </a:rPr>
              <a:t> </a:t>
            </a:r>
            <a:r>
              <a:rPr lang="en-US" sz="2000" b="1" dirty="0"/>
              <a:t>reserve the right to refuse</a:t>
            </a:r>
            <a:r>
              <a:rPr lang="en-US" sz="2000" dirty="0"/>
              <a:t> the request for preservation … where it has reasons to believe that at the time of disclosure the </a:t>
            </a:r>
            <a:r>
              <a:rPr lang="en-US" sz="2000" b="1" dirty="0"/>
              <a:t>condition of dual criminality cannot be fulfilled</a:t>
            </a:r>
            <a:r>
              <a:rPr lang="en-US" sz="2000" dirty="0"/>
              <a:t>.</a:t>
            </a:r>
          </a:p>
          <a:p>
            <a:pPr marL="457200" indent="-457200" algn="just">
              <a:buFont typeface="+mj-lt"/>
              <a:buAutoNum type="arabicPeriod" startAt="5"/>
            </a:pPr>
            <a:r>
              <a:rPr lang="en-US" sz="2000" dirty="0"/>
              <a:t>… request for preservation may only be refused if:</a:t>
            </a:r>
          </a:p>
          <a:p>
            <a:pPr marL="857250" lvl="1" indent="-457200" algn="just">
              <a:buFont typeface="+mj-lt"/>
              <a:buAutoNum type="alphaLcParenR"/>
            </a:pPr>
            <a:r>
              <a:rPr lang="en-US" sz="2000" dirty="0"/>
              <a:t>… a </a:t>
            </a:r>
            <a:r>
              <a:rPr lang="en-US" sz="2000" b="1" dirty="0"/>
              <a:t>political offence </a:t>
            </a:r>
            <a:r>
              <a:rPr lang="en-US" sz="2000" dirty="0"/>
              <a:t>or an offence </a:t>
            </a:r>
            <a:r>
              <a:rPr lang="en-US" sz="2000" b="1" dirty="0"/>
              <a:t>connected with a political offence</a:t>
            </a:r>
            <a:r>
              <a:rPr lang="en-US" sz="2000" dirty="0"/>
              <a:t>, or</a:t>
            </a:r>
          </a:p>
          <a:p>
            <a:pPr marL="857250" lvl="1" indent="-457200" algn="just">
              <a:buFont typeface="+mj-lt"/>
              <a:buAutoNum type="alphaLcParenR"/>
            </a:pPr>
            <a:r>
              <a:rPr lang="en-US" sz="2000" dirty="0"/>
              <a:t>… execution of the request is likely to </a:t>
            </a:r>
            <a:r>
              <a:rPr lang="en-US" sz="2000" b="1" dirty="0"/>
              <a:t>prejudice its sovereignty, security, </a:t>
            </a:r>
            <a:r>
              <a:rPr lang="en-US" sz="2000" b="1" i="1" dirty="0" err="1"/>
              <a:t>ordre</a:t>
            </a:r>
            <a:r>
              <a:rPr lang="en-US" sz="2000" b="1" i="1" dirty="0"/>
              <a:t> public</a:t>
            </a:r>
            <a:r>
              <a:rPr lang="en-US" sz="2000" b="1" dirty="0"/>
              <a:t> or other essential interests</a:t>
            </a:r>
            <a:r>
              <a:rPr lang="en-US" sz="2000" dirty="0"/>
              <a:t>.</a:t>
            </a:r>
          </a:p>
        </p:txBody>
      </p:sp>
      <p:sp>
        <p:nvSpPr>
          <p:cNvPr id="5" name="Rectangle 4">
            <a:extLst>
              <a:ext uri="{FF2B5EF4-FFF2-40B4-BE49-F238E27FC236}">
                <a16:creationId xmlns:a16="http://schemas.microsoft.com/office/drawing/2014/main" id="{C459FBD1-2A43-134B-A86C-DF3A3891552C}"/>
              </a:ext>
            </a:extLst>
          </p:cNvPr>
          <p:cNvSpPr/>
          <p:nvPr/>
        </p:nvSpPr>
        <p:spPr>
          <a:xfrm>
            <a:off x="5094661" y="2569540"/>
            <a:ext cx="3448123" cy="2308324"/>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cs typeface="Arial" panose="020B0604020202020204" pitchFamily="34" charset="0"/>
              </a:rPr>
              <a:t>Reserving of the right to refuse the request in cases when condition of dual criminality cannot be fulfilled</a:t>
            </a:r>
          </a:p>
        </p:txBody>
      </p:sp>
      <p:sp>
        <p:nvSpPr>
          <p:cNvPr id="16" name="Slide Number Placeholder 1">
            <a:extLst>
              <a:ext uri="{FF2B5EF4-FFF2-40B4-BE49-F238E27FC236}">
                <a16:creationId xmlns:a16="http://schemas.microsoft.com/office/drawing/2014/main" id="{4645C436-EFA6-4B28-9DB7-7B55E48FDC0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41</a:t>
            </a:fld>
            <a:endParaRPr lang="en-GB" dirty="0"/>
          </a:p>
        </p:txBody>
      </p:sp>
      <p:sp>
        <p:nvSpPr>
          <p:cNvPr id="19" name="Rectangle 18">
            <a:extLst>
              <a:ext uri="{FF2B5EF4-FFF2-40B4-BE49-F238E27FC236}">
                <a16:creationId xmlns:a16="http://schemas.microsoft.com/office/drawing/2014/main" id="{B5601FA4-5DA4-47F5-BC12-FF4C6B2F15B5}"/>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Expedited preservation of data stored </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in a computer system</a:t>
            </a:r>
          </a:p>
        </p:txBody>
      </p:sp>
    </p:spTree>
    <p:extLst>
      <p:ext uri="{BB962C8B-B14F-4D97-AF65-F5344CB8AC3E}">
        <p14:creationId xmlns:p14="http://schemas.microsoft.com/office/powerpoint/2010/main" val="17854652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Diagram 8">
            <a:extLst>
              <a:ext uri="{FF2B5EF4-FFF2-40B4-BE49-F238E27FC236}">
                <a16:creationId xmlns:a16="http://schemas.microsoft.com/office/drawing/2014/main" id="{0BEFEE59-EBC3-4E6C-8F79-DC19E7BCB918}"/>
              </a:ext>
            </a:extLst>
          </p:cNvPr>
          <p:cNvGraphicFramePr/>
          <p:nvPr>
            <p:extLst>
              <p:ext uri="{D42A27DB-BD31-4B8C-83A1-F6EECF244321}">
                <p14:modId xmlns:p14="http://schemas.microsoft.com/office/powerpoint/2010/main" val="386132665"/>
              </p:ext>
            </p:extLst>
          </p:nvPr>
        </p:nvGraphicFramePr>
        <p:xfrm>
          <a:off x="1261408" y="1274353"/>
          <a:ext cx="7018784" cy="4898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id="{23E8BB68-951D-44C9-84BC-C530A3616B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42</a:t>
            </a:fld>
            <a:endParaRPr lang="en-GB" dirty="0"/>
          </a:p>
        </p:txBody>
      </p:sp>
      <p:sp>
        <p:nvSpPr>
          <p:cNvPr id="19" name="Rectangle 18">
            <a:extLst>
              <a:ext uri="{FF2B5EF4-FFF2-40B4-BE49-F238E27FC236}">
                <a16:creationId xmlns:a16="http://schemas.microsoft.com/office/drawing/2014/main" id="{56FC7558-428B-443A-90E1-9A1A85DF1BF4}"/>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Expedited preservation of data stored </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in a computer system</a:t>
            </a:r>
          </a:p>
        </p:txBody>
      </p:sp>
    </p:spTree>
    <p:extLst>
      <p:ext uri="{BB962C8B-B14F-4D97-AF65-F5344CB8AC3E}">
        <p14:creationId xmlns:p14="http://schemas.microsoft.com/office/powerpoint/2010/main"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500"/>
                                  </p:stCondLst>
                                  <p:childTnLst>
                                    <p:set>
                                      <p:cBhvr>
                                        <p:cTn id="11"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2"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500"/>
                                  </p:stCondLst>
                                  <p:childTnLst>
                                    <p:set>
                                      <p:cBhvr>
                                        <p:cTn id="21"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2"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500"/>
                                  </p:stCondLst>
                                  <p:childTnLst>
                                    <p:set>
                                      <p:cBhvr>
                                        <p:cTn id="31"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2"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grpId="0" nodeType="afterEffect">
                                  <p:stCondLst>
                                    <p:cond delay="500"/>
                                  </p:stCondLst>
                                  <p:childTnLst>
                                    <p:set>
                                      <p:cBhvr>
                                        <p:cTn id="36"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7"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grpId="0" nodeType="afterEffect">
                                  <p:stCondLst>
                                    <p:cond delay="500"/>
                                  </p:stCondLst>
                                  <p:childTnLst>
                                    <p:set>
                                      <p:cBhvr>
                                        <p:cTn id="41"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2"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30</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Expedited Disclosure of Preserved Traffic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88522" y="1209582"/>
            <a:ext cx="4572000" cy="4708981"/>
          </a:xfrm>
          <a:prstGeom prst="rect">
            <a:avLst/>
          </a:prstGeom>
        </p:spPr>
        <p:txBody>
          <a:bodyPr>
            <a:spAutoFit/>
          </a:bodyPr>
          <a:lstStyle/>
          <a:p>
            <a:pPr marL="514350" indent="-514350" algn="just">
              <a:buFont typeface="Wingdings" charset="0"/>
              <a:buAutoNum type="arabicPeriod"/>
              <a:defRPr/>
            </a:pPr>
            <a:r>
              <a:rPr lang="en-GB" sz="2000" dirty="0">
                <a:ea typeface="ＭＳ Ｐゴシック" charset="0"/>
                <a:cs typeface="Times New Roman" charset="0"/>
              </a:rPr>
              <a:t>Where, in the course of the execution of a request made under Article 29 to preserve traffic data concerning a specific communication, the requested Party discovers </a:t>
            </a:r>
            <a:r>
              <a:rPr lang="en-GB" sz="2000" b="1" dirty="0">
                <a:ea typeface="ＭＳ Ｐゴシック" charset="0"/>
                <a:cs typeface="Times New Roman" charset="0"/>
              </a:rPr>
              <a:t>that a service provider in another State was involved in the transmission </a:t>
            </a:r>
            <a:r>
              <a:rPr lang="en-GB" sz="2000" dirty="0">
                <a:ea typeface="ＭＳ Ｐゴシック" charset="0"/>
                <a:cs typeface="Times New Roman" charset="0"/>
              </a:rPr>
              <a:t>of the communication, the </a:t>
            </a:r>
            <a:r>
              <a:rPr lang="en-GB" sz="2000" b="1" dirty="0">
                <a:ea typeface="ＭＳ Ｐゴシック" charset="0"/>
                <a:cs typeface="Times New Roman" charset="0"/>
              </a:rPr>
              <a:t>requested Party shall expeditiously disclose to the requesting Party a sufficient amount of traffic data in order to identify that service provider and the path through which the communication was transmitted.</a:t>
            </a:r>
          </a:p>
        </p:txBody>
      </p:sp>
      <p:sp>
        <p:nvSpPr>
          <p:cNvPr id="8" name="Rectangle 7">
            <a:extLst>
              <a:ext uri="{FF2B5EF4-FFF2-40B4-BE49-F238E27FC236}">
                <a16:creationId xmlns:a16="http://schemas.microsoft.com/office/drawing/2014/main" id="{88F80527-D992-724A-AFAB-DF65C59C5F9B}"/>
              </a:ext>
            </a:extLst>
          </p:cNvPr>
          <p:cNvSpPr/>
          <p:nvPr/>
        </p:nvSpPr>
        <p:spPr>
          <a:xfrm>
            <a:off x="4860388" y="2337203"/>
            <a:ext cx="4058529" cy="2308324"/>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ea typeface="ＭＳ Ｐゴシック" charset="0"/>
                <a:cs typeface="Times New Roman" charset="0"/>
              </a:rPr>
              <a:t>expeditious disclosure of a sufficient amount of traffic data in order to identify the path through which the communication was transmitted</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id="{077113FD-44A5-4D16-820F-BF9CE641E8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43</a:t>
            </a:fld>
            <a:endParaRPr lang="en-GB" dirty="0"/>
          </a:p>
        </p:txBody>
      </p:sp>
    </p:spTree>
    <p:extLst>
      <p:ext uri="{BB962C8B-B14F-4D97-AF65-F5344CB8AC3E}">
        <p14:creationId xmlns:p14="http://schemas.microsoft.com/office/powerpoint/2010/main" val="27563865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016758"/>
          </a:xfrm>
          <a:prstGeom prst="rect">
            <a:avLst/>
          </a:prstGeom>
        </p:spPr>
        <p:txBody>
          <a:bodyPr>
            <a:spAutoFit/>
          </a:bodyPr>
          <a:lstStyle/>
          <a:p>
            <a:pPr marL="514350" indent="-514350" algn="just">
              <a:buFont typeface="+mj-lt"/>
              <a:buAutoNum type="arabicPeriod" startAt="2"/>
              <a:defRPr/>
            </a:pPr>
            <a:r>
              <a:rPr lang="en-US" sz="2000" dirty="0"/>
              <a:t>Disclosure of traffic data under paragraph 1 may only be withheld if:</a:t>
            </a:r>
          </a:p>
          <a:p>
            <a:pPr marL="514350" indent="-514350" algn="just">
              <a:buFont typeface="+mj-lt"/>
              <a:buAutoNum type="arabicPeriod" startAt="2"/>
              <a:defRPr/>
            </a:pPr>
            <a:endParaRPr lang="en-US" sz="2000" dirty="0"/>
          </a:p>
          <a:p>
            <a:pPr marL="914400" lvl="1" indent="-514350" algn="just">
              <a:buFont typeface="+mj-lt"/>
              <a:buAutoNum type="alphaLcParenR"/>
              <a:defRPr/>
            </a:pPr>
            <a:r>
              <a:rPr lang="en-US" sz="2000" dirty="0"/>
              <a:t>the request concerns an offence which the requested Party considers a </a:t>
            </a:r>
            <a:r>
              <a:rPr lang="en-US" sz="2000" b="1" dirty="0"/>
              <a:t>political offence, or an offence connected with a political offence;</a:t>
            </a:r>
            <a:r>
              <a:rPr lang="en-US" sz="2000" dirty="0"/>
              <a:t> or</a:t>
            </a:r>
          </a:p>
          <a:p>
            <a:pPr marL="914400" lvl="1" indent="-514350" algn="just">
              <a:buFont typeface="+mj-lt"/>
              <a:buAutoNum type="alphaLcParenR"/>
              <a:defRPr/>
            </a:pPr>
            <a:r>
              <a:rPr lang="en-US" sz="2000" dirty="0"/>
              <a:t>the requested Party considers that execution of the request is likely to </a:t>
            </a:r>
            <a:r>
              <a:rPr lang="en-US" sz="2000" b="1" dirty="0"/>
              <a:t>prejudice its sovereignty</a:t>
            </a:r>
            <a:r>
              <a:rPr lang="en-US" sz="2000" dirty="0"/>
              <a:t>, </a:t>
            </a:r>
            <a:r>
              <a:rPr lang="en-US" sz="2000" b="1" dirty="0"/>
              <a:t>security</a:t>
            </a:r>
            <a:r>
              <a:rPr lang="en-US" sz="2000" dirty="0"/>
              <a:t>, </a:t>
            </a:r>
            <a:r>
              <a:rPr lang="en-US" sz="2000" b="1" i="1" dirty="0" err="1"/>
              <a:t>ordre</a:t>
            </a:r>
            <a:r>
              <a:rPr lang="en-US" sz="2000" i="1" dirty="0"/>
              <a:t> </a:t>
            </a:r>
            <a:r>
              <a:rPr lang="en-US" sz="2000" b="1" i="1" dirty="0"/>
              <a:t>public</a:t>
            </a:r>
            <a:r>
              <a:rPr lang="en-US" sz="2000" dirty="0"/>
              <a:t> or other </a:t>
            </a:r>
            <a:r>
              <a:rPr lang="en-US" sz="2000" b="1" dirty="0"/>
              <a:t>essential</a:t>
            </a:r>
            <a:r>
              <a:rPr lang="en-US" sz="2000" dirty="0"/>
              <a:t> </a:t>
            </a:r>
            <a:r>
              <a:rPr lang="en-US" sz="2000" b="1" dirty="0"/>
              <a:t>interests</a:t>
            </a:r>
            <a:r>
              <a:rPr lang="en-US" sz="2000" dirty="0"/>
              <a:t>.</a:t>
            </a:r>
            <a:endParaRPr lang="en-GB" sz="2000" dirty="0">
              <a:ea typeface="ＭＳ Ｐゴシック" charset="0"/>
              <a:cs typeface="Times New Roman" charset="0"/>
            </a:endParaRPr>
          </a:p>
        </p:txBody>
      </p:sp>
      <p:sp>
        <p:nvSpPr>
          <p:cNvPr id="5" name="Rectangle 4">
            <a:extLst>
              <a:ext uri="{FF2B5EF4-FFF2-40B4-BE49-F238E27FC236}">
                <a16:creationId xmlns:a16="http://schemas.microsoft.com/office/drawing/2014/main" id="{128C68E0-C06E-FF41-A081-E219BB9C8803}"/>
              </a:ext>
            </a:extLst>
          </p:cNvPr>
          <p:cNvSpPr/>
          <p:nvPr/>
        </p:nvSpPr>
        <p:spPr>
          <a:xfrm>
            <a:off x="5351966" y="2891201"/>
            <a:ext cx="3425482" cy="1569660"/>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rPr>
              <a:t>Disclosure of traffic data can be withheld under certain conditions</a:t>
            </a:r>
          </a:p>
        </p:txBody>
      </p:sp>
      <p:sp>
        <p:nvSpPr>
          <p:cNvPr id="16" name="Slide Number Placeholder 1">
            <a:extLst>
              <a:ext uri="{FF2B5EF4-FFF2-40B4-BE49-F238E27FC236}">
                <a16:creationId xmlns:a16="http://schemas.microsoft.com/office/drawing/2014/main" id="{A8510259-AA19-49E5-B308-77D783AC034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44</a:t>
            </a:fld>
            <a:endParaRPr lang="en-GB" dirty="0"/>
          </a:p>
        </p:txBody>
      </p:sp>
      <p:sp>
        <p:nvSpPr>
          <p:cNvPr id="19" name="Rectangle 18">
            <a:extLst>
              <a:ext uri="{FF2B5EF4-FFF2-40B4-BE49-F238E27FC236}">
                <a16:creationId xmlns:a16="http://schemas.microsoft.com/office/drawing/2014/main" id="{9FAD29AD-C0E7-4539-97AF-F799EA00A80B}"/>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30</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Expedited Disclosure of Preserved Traffic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8079057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Computer">
            <a:extLst>
              <a:ext uri="{FF2B5EF4-FFF2-40B4-BE49-F238E27FC236}">
                <a16:creationId xmlns:a16="http://schemas.microsoft.com/office/drawing/2014/main" id="{78741A34-6EEC-4B36-8392-FD5A6CCCF1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a16="http://schemas.microsoft.com/office/drawing/2014/main" id="{D19CFA6D-0E89-4584-8F48-326503BF7E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a16="http://schemas.microsoft.com/office/drawing/2014/main" id="{A3E179A7-91BC-4666-AA8B-1DAC83C488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a16="http://schemas.microsoft.com/office/drawing/2014/main" id="{C15DC01B-FEA5-4523-805C-33100EAC2EBE}"/>
              </a:ext>
            </a:extLst>
          </p:cNvPr>
          <p:cNvGraphicFramePr/>
          <p:nvPr>
            <p:extLst>
              <p:ext uri="{D42A27DB-BD31-4B8C-83A1-F6EECF244321}">
                <p14:modId xmlns:p14="http://schemas.microsoft.com/office/powerpoint/2010/main" val="2772005218"/>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a16="http://schemas.microsoft.com/office/drawing/2014/main"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
            <a:extLst>
              <a:ext uri="{FF2B5EF4-FFF2-40B4-BE49-F238E27FC236}">
                <a16:creationId xmlns:a16="http://schemas.microsoft.com/office/drawing/2014/main" id="{7D640BD0-6187-4D83-A5C6-2E4DDF7C99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45</a:t>
            </a:fld>
            <a:endParaRPr lang="en-GB" dirty="0"/>
          </a:p>
        </p:txBody>
      </p:sp>
      <p:sp>
        <p:nvSpPr>
          <p:cNvPr id="21" name="Rectangle 20">
            <a:extLst>
              <a:ext uri="{FF2B5EF4-FFF2-40B4-BE49-F238E27FC236}">
                <a16:creationId xmlns:a16="http://schemas.microsoft.com/office/drawing/2014/main" id="{8832DF72-C62D-43BC-B2C6-E9ED12440653}"/>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30</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Expedited Disclosure of Preserved Traffic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31</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Mutual Assistance Regarding </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Accessing of Stored Computer Data</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88522" y="1484627"/>
            <a:ext cx="4572000" cy="4478149"/>
          </a:xfrm>
          <a:prstGeom prst="rect">
            <a:avLst/>
          </a:prstGeom>
        </p:spPr>
        <p:txBody>
          <a:bodyPr>
            <a:spAutoFit/>
          </a:bodyPr>
          <a:lstStyle/>
          <a:p>
            <a:pPr marL="514350" indent="-514350" algn="just">
              <a:lnSpc>
                <a:spcPct val="90000"/>
              </a:lnSpc>
              <a:spcBef>
                <a:spcPts val="600"/>
              </a:spcBef>
              <a:spcAft>
                <a:spcPts val="1200"/>
              </a:spcAft>
              <a:buFont typeface="+mj-lt"/>
              <a:buAutoNum type="arabicPeriod"/>
            </a:pPr>
            <a:r>
              <a:rPr lang="en-GB" sz="2000" dirty="0"/>
              <a:t>A Party may </a:t>
            </a:r>
            <a:r>
              <a:rPr lang="en-GB" sz="2000" b="1" dirty="0"/>
              <a:t>request another Party to search or similarly access, seize or similarly secure</a:t>
            </a:r>
            <a:r>
              <a:rPr lang="en-GB" sz="2000" dirty="0"/>
              <a:t>, and </a:t>
            </a:r>
            <a:r>
              <a:rPr lang="en-GB" sz="2000" b="1" dirty="0"/>
              <a:t>disclose data stored by means of a computer system</a:t>
            </a:r>
            <a:r>
              <a:rPr lang="en-GB" sz="2000" dirty="0"/>
              <a:t> located within the territory of the requested Party, </a:t>
            </a:r>
            <a:r>
              <a:rPr lang="en-GB" sz="2000" b="1" dirty="0"/>
              <a:t>including data that has been preserved pursuant to Article 29</a:t>
            </a:r>
            <a:r>
              <a:rPr lang="en-GB" sz="2000" dirty="0"/>
              <a:t>.</a:t>
            </a:r>
          </a:p>
          <a:p>
            <a:pPr marL="514350" indent="-514350" algn="just">
              <a:lnSpc>
                <a:spcPct val="90000"/>
              </a:lnSpc>
              <a:spcBef>
                <a:spcPts val="600"/>
              </a:spcBef>
              <a:spcAft>
                <a:spcPts val="1200"/>
              </a:spcAft>
              <a:buFont typeface="+mj-lt"/>
              <a:buAutoNum type="arabicPeriod"/>
            </a:pPr>
            <a:r>
              <a:rPr lang="en-US" sz="2000" b="1" dirty="0"/>
              <a:t>The requested Party shall respond </a:t>
            </a:r>
            <a:r>
              <a:rPr lang="en-US" sz="2000" dirty="0"/>
              <a:t>to the request through the </a:t>
            </a:r>
            <a:r>
              <a:rPr lang="en-US" sz="2000" b="1" dirty="0"/>
              <a:t>application</a:t>
            </a:r>
            <a:r>
              <a:rPr lang="en-US" sz="2000" dirty="0"/>
              <a:t> of international instruments, arrangements and laws </a:t>
            </a:r>
            <a:r>
              <a:rPr lang="en-US" sz="2000" b="1" dirty="0"/>
              <a:t>referred to in Article 23</a:t>
            </a:r>
            <a:r>
              <a:rPr lang="en-US" sz="2000" dirty="0"/>
              <a:t>, and in accordance with other relevant provisions of this chapter.</a:t>
            </a:r>
            <a:endParaRPr lang="en-GB" sz="2000" dirty="0"/>
          </a:p>
        </p:txBody>
      </p:sp>
      <p:sp>
        <p:nvSpPr>
          <p:cNvPr id="8" name="Rectangle 7">
            <a:extLst>
              <a:ext uri="{FF2B5EF4-FFF2-40B4-BE49-F238E27FC236}">
                <a16:creationId xmlns:a16="http://schemas.microsoft.com/office/drawing/2014/main" id="{75EA984C-4557-6749-8B7A-6861B895A10D}"/>
              </a:ext>
            </a:extLst>
          </p:cNvPr>
          <p:cNvSpPr/>
          <p:nvPr/>
        </p:nvSpPr>
        <p:spPr>
          <a:xfrm>
            <a:off x="4966791" y="2754206"/>
            <a:ext cx="3810657" cy="1569660"/>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rPr>
              <a:t>seize or similarly secure, and disclose data stored within territory of requested country</a:t>
            </a:r>
            <a:endParaRPr lang="en-US" sz="2400" b="1" dirty="0">
              <a:solidFill>
                <a:srgbClr val="C00000"/>
              </a:solidFill>
            </a:endParaRPr>
          </a:p>
        </p:txBody>
      </p:sp>
      <p:sp>
        <p:nvSpPr>
          <p:cNvPr id="12" name="Slide Number Placeholder 1">
            <a:extLst>
              <a:ext uri="{FF2B5EF4-FFF2-40B4-BE49-F238E27FC236}">
                <a16:creationId xmlns:a16="http://schemas.microsoft.com/office/drawing/2014/main" id="{C6E754D6-304D-4D3F-9A84-1D72FC80496A}"/>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46</a:t>
            </a:fld>
            <a:endParaRPr lang="en-GB" dirty="0"/>
          </a:p>
        </p:txBody>
      </p:sp>
    </p:spTree>
    <p:extLst>
      <p:ext uri="{BB962C8B-B14F-4D97-AF65-F5344CB8AC3E}">
        <p14:creationId xmlns:p14="http://schemas.microsoft.com/office/powerpoint/2010/main" val="9747162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267198" y="1701609"/>
            <a:ext cx="4483478" cy="3462486"/>
          </a:xfrm>
          <a:prstGeom prst="rect">
            <a:avLst/>
          </a:prstGeom>
        </p:spPr>
        <p:txBody>
          <a:bodyPr wrap="square">
            <a:spAutoFit/>
          </a:bodyPr>
          <a:lstStyle/>
          <a:p>
            <a:pPr marL="514350" indent="-514350" algn="just">
              <a:lnSpc>
                <a:spcPct val="90000"/>
              </a:lnSpc>
              <a:spcBef>
                <a:spcPts val="600"/>
              </a:spcBef>
              <a:spcAft>
                <a:spcPts val="1200"/>
              </a:spcAft>
              <a:buFont typeface="+mj-lt"/>
              <a:buAutoNum type="arabicPeriod" startAt="3"/>
            </a:pPr>
            <a:r>
              <a:rPr lang="en-GB" sz="2100" dirty="0"/>
              <a:t>The request shall be responded to on an </a:t>
            </a:r>
            <a:r>
              <a:rPr lang="en-GB" sz="2100" b="1" dirty="0"/>
              <a:t>expedited basis </a:t>
            </a:r>
            <a:r>
              <a:rPr lang="en-GB" sz="2100" dirty="0"/>
              <a:t>where:</a:t>
            </a:r>
          </a:p>
          <a:p>
            <a:pPr marL="914400" lvl="1" indent="-514350" algn="just">
              <a:lnSpc>
                <a:spcPct val="90000"/>
              </a:lnSpc>
              <a:spcBef>
                <a:spcPts val="600"/>
              </a:spcBef>
              <a:spcAft>
                <a:spcPts val="1200"/>
              </a:spcAft>
              <a:buFont typeface="+mj-lt"/>
              <a:buAutoNum type="alphaLcParenR"/>
            </a:pPr>
            <a:r>
              <a:rPr lang="en-GB" sz="2100" dirty="0"/>
              <a:t>there are grounds to believe that </a:t>
            </a:r>
            <a:r>
              <a:rPr lang="en-GB" sz="2100" b="1" dirty="0"/>
              <a:t>relevant data is particularly vulnerable to loss or modification</a:t>
            </a:r>
            <a:r>
              <a:rPr lang="en-GB" sz="2100" dirty="0"/>
              <a:t>; or</a:t>
            </a:r>
          </a:p>
          <a:p>
            <a:pPr marL="914400" lvl="1" indent="-514350" algn="just">
              <a:lnSpc>
                <a:spcPct val="90000"/>
              </a:lnSpc>
              <a:spcBef>
                <a:spcPts val="600"/>
              </a:spcBef>
              <a:spcAft>
                <a:spcPts val="1200"/>
              </a:spcAft>
              <a:buFont typeface="+mj-lt"/>
              <a:buAutoNum type="alphaLcParenR"/>
            </a:pPr>
            <a:r>
              <a:rPr lang="en-GB" sz="2100" dirty="0"/>
              <a:t>the instruments, arrangements and laws referred to in paragraph 2 </a:t>
            </a:r>
            <a:r>
              <a:rPr lang="en-GB" sz="2100" b="1" dirty="0"/>
              <a:t>otherwise provide for expedited cooperation</a:t>
            </a:r>
            <a:r>
              <a:rPr lang="en-GB" sz="2100" dirty="0"/>
              <a:t>.</a:t>
            </a:r>
          </a:p>
        </p:txBody>
      </p:sp>
      <p:sp>
        <p:nvSpPr>
          <p:cNvPr id="8" name="Rectangle 7">
            <a:extLst>
              <a:ext uri="{FF2B5EF4-FFF2-40B4-BE49-F238E27FC236}">
                <a16:creationId xmlns:a16="http://schemas.microsoft.com/office/drawing/2014/main" id="{C2855476-780D-8842-BD78-A52AE62AA4ED}"/>
              </a:ext>
            </a:extLst>
          </p:cNvPr>
          <p:cNvSpPr/>
          <p:nvPr/>
        </p:nvSpPr>
        <p:spPr>
          <a:xfrm>
            <a:off x="5280207" y="3123537"/>
            <a:ext cx="3504503" cy="1200329"/>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rPr>
              <a:t>expedited basis grounds/supporting reasons</a:t>
            </a:r>
            <a:endParaRPr lang="en-US" sz="2400" dirty="0">
              <a:solidFill>
                <a:srgbClr val="C00000"/>
              </a:solidFill>
            </a:endParaRPr>
          </a:p>
        </p:txBody>
      </p:sp>
      <p:sp>
        <p:nvSpPr>
          <p:cNvPr id="16" name="Slide Number Placeholder 1">
            <a:extLst>
              <a:ext uri="{FF2B5EF4-FFF2-40B4-BE49-F238E27FC236}">
                <a16:creationId xmlns:a16="http://schemas.microsoft.com/office/drawing/2014/main" id="{278C48E4-8CE3-411C-80FB-366B0893DA5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47</a:t>
            </a:fld>
            <a:endParaRPr lang="en-GB" dirty="0"/>
          </a:p>
        </p:txBody>
      </p:sp>
      <p:sp>
        <p:nvSpPr>
          <p:cNvPr id="19" name="Rectangle 18">
            <a:extLst>
              <a:ext uri="{FF2B5EF4-FFF2-40B4-BE49-F238E27FC236}">
                <a16:creationId xmlns:a16="http://schemas.microsoft.com/office/drawing/2014/main" id="{4FC175AC-F8F2-4F7F-870B-50F44E9F301B}"/>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31</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Mutual Assistance Regarding </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Accessing of Stored Computer Data</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5903284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Graphical user interface, website&#10;&#10;Description automatically generated">
            <a:extLst>
              <a:ext uri="{FF2B5EF4-FFF2-40B4-BE49-F238E27FC236}">
                <a16:creationId xmlns:a16="http://schemas.microsoft.com/office/drawing/2014/main" id="{3F080D95-2FA2-443C-A93B-6E9A6A5656BD}"/>
              </a:ext>
            </a:extLst>
          </p:cNvPr>
          <p:cNvPicPr>
            <a:picLocks noChangeAspect="1"/>
          </p:cNvPicPr>
          <p:nvPr/>
        </p:nvPicPr>
        <p:blipFill>
          <a:blip r:embed="rId3"/>
          <a:stretch>
            <a:fillRect/>
          </a:stretch>
        </p:blipFill>
        <p:spPr>
          <a:xfrm>
            <a:off x="1924726" y="1065060"/>
            <a:ext cx="5584679" cy="5370600"/>
          </a:xfrm>
          <a:prstGeom prst="rect">
            <a:avLst/>
          </a:prstGeom>
        </p:spPr>
      </p:pic>
      <p:sp>
        <p:nvSpPr>
          <p:cNvPr id="12" name="Slide Number Placeholder 1">
            <a:extLst>
              <a:ext uri="{FF2B5EF4-FFF2-40B4-BE49-F238E27FC236}">
                <a16:creationId xmlns:a16="http://schemas.microsoft.com/office/drawing/2014/main" id="{230CD6B2-FA85-4946-ACCC-FB179A1B43A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48</a:t>
            </a:fld>
            <a:endParaRPr lang="en-GB" dirty="0"/>
          </a:p>
        </p:txBody>
      </p:sp>
      <p:sp>
        <p:nvSpPr>
          <p:cNvPr id="16" name="Rectangle 15">
            <a:extLst>
              <a:ext uri="{FF2B5EF4-FFF2-40B4-BE49-F238E27FC236}">
                <a16:creationId xmlns:a16="http://schemas.microsoft.com/office/drawing/2014/main"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31</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Mutual Assistance Regarding </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Accessing of Stored Computer Data</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32</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Transborder Access to Stored Computer Data</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 with Consent or Where Publicly Available</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121544" y="1127585"/>
            <a:ext cx="4572000" cy="5170646"/>
          </a:xfrm>
          <a:prstGeom prst="rect">
            <a:avLst/>
          </a:prstGeom>
        </p:spPr>
        <p:txBody>
          <a:bodyPr>
            <a:spAutoFit/>
          </a:bodyPr>
          <a:lstStyle/>
          <a:p>
            <a:pPr marL="0" indent="0" algn="just">
              <a:spcBef>
                <a:spcPts val="600"/>
              </a:spcBef>
              <a:spcAft>
                <a:spcPts val="1200"/>
              </a:spcAft>
              <a:buFont typeface="Arial" pitchFamily="34" charset="0"/>
              <a:buNone/>
            </a:pPr>
            <a:r>
              <a:rPr lang="en-GB" sz="2000" dirty="0"/>
              <a:t>A Party may, without the authorisation of another Party:</a:t>
            </a:r>
          </a:p>
          <a:p>
            <a:pPr marL="514350" indent="-514350" algn="just">
              <a:spcBef>
                <a:spcPts val="600"/>
              </a:spcBef>
              <a:spcAft>
                <a:spcPts val="1200"/>
              </a:spcAft>
              <a:buFont typeface="+mj-lt"/>
              <a:buAutoNum type="alphaLcParenR"/>
            </a:pPr>
            <a:r>
              <a:rPr lang="en-GB" sz="2000" dirty="0"/>
              <a:t>access </a:t>
            </a:r>
            <a:r>
              <a:rPr lang="en-GB" sz="2000" b="1" dirty="0"/>
              <a:t>publicly available (open source) </a:t>
            </a:r>
            <a:r>
              <a:rPr lang="en-GB" sz="2000" dirty="0"/>
              <a:t>stored computer data, regardless of where the data is located geographically; or</a:t>
            </a:r>
            <a:endParaRPr lang="pt-PT" sz="2000" dirty="0"/>
          </a:p>
          <a:p>
            <a:pPr marL="514350" indent="-514350" algn="just">
              <a:spcBef>
                <a:spcPts val="600"/>
              </a:spcBef>
              <a:spcAft>
                <a:spcPts val="1200"/>
              </a:spcAft>
              <a:buFont typeface="+mj-lt"/>
              <a:buAutoNum type="alphaLcParenR"/>
            </a:pPr>
            <a:r>
              <a:rPr lang="en-GB" sz="2000" dirty="0"/>
              <a:t>access or receive, through a computer system in its territory, </a:t>
            </a:r>
            <a:r>
              <a:rPr lang="en-GB" sz="2000" b="1" dirty="0"/>
              <a:t>stored computer data located in another Party</a:t>
            </a:r>
            <a:r>
              <a:rPr lang="en-GB" sz="2000" dirty="0"/>
              <a:t>, </a:t>
            </a:r>
            <a:r>
              <a:rPr lang="en-GB" sz="2000" b="1" dirty="0"/>
              <a:t>if the Party obtains the lawful and voluntary consent of the person who has the lawful authority to disclose the data</a:t>
            </a:r>
            <a:r>
              <a:rPr lang="en-GB" sz="2000" b="1" dirty="0">
                <a:solidFill>
                  <a:srgbClr val="FF0000"/>
                </a:solidFill>
              </a:rPr>
              <a:t> </a:t>
            </a:r>
            <a:r>
              <a:rPr lang="en-GB" sz="2000" dirty="0"/>
              <a:t>to the Party through that computer system.</a:t>
            </a:r>
            <a:endParaRPr lang="pt-PT" sz="2000" dirty="0"/>
          </a:p>
        </p:txBody>
      </p:sp>
      <p:sp>
        <p:nvSpPr>
          <p:cNvPr id="5" name="Rectangle 4">
            <a:extLst>
              <a:ext uri="{FF2B5EF4-FFF2-40B4-BE49-F238E27FC236}">
                <a16:creationId xmlns:a16="http://schemas.microsoft.com/office/drawing/2014/main" id="{D65B5068-EBF2-A746-B53D-FD039A4974B8}"/>
              </a:ext>
            </a:extLst>
          </p:cNvPr>
          <p:cNvSpPr/>
          <p:nvPr/>
        </p:nvSpPr>
        <p:spPr>
          <a:xfrm>
            <a:off x="5132739" y="2928078"/>
            <a:ext cx="3889717" cy="1569660"/>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ea typeface="ＭＳ Ｐゴシック" pitchFamily="-65" charset="-128"/>
                <a:cs typeface="ＭＳ Ｐゴシック" pitchFamily="-65" charset="-128"/>
              </a:rPr>
              <a:t>Trans-border access to stored computer data with consent or where publicly available</a:t>
            </a:r>
            <a:endParaRPr lang="en-US" sz="2400" b="1" dirty="0">
              <a:solidFill>
                <a:srgbClr val="C00000"/>
              </a:solidFill>
            </a:endParaRPr>
          </a:p>
        </p:txBody>
      </p:sp>
      <p:sp>
        <p:nvSpPr>
          <p:cNvPr id="12" name="Slide Number Placeholder 1">
            <a:extLst>
              <a:ext uri="{FF2B5EF4-FFF2-40B4-BE49-F238E27FC236}">
                <a16:creationId xmlns:a16="http://schemas.microsoft.com/office/drawing/2014/main" id="{1FD140C0-9E49-4497-89FE-061AC6E94A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49</a:t>
            </a:fld>
            <a:endParaRPr lang="en-GB" dirty="0"/>
          </a:p>
        </p:txBody>
      </p:sp>
    </p:spTree>
    <p:extLst>
      <p:ext uri="{BB962C8B-B14F-4D97-AF65-F5344CB8AC3E}">
        <p14:creationId xmlns:p14="http://schemas.microsoft.com/office/powerpoint/2010/main" val="738149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5</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189475" y="1166842"/>
            <a:ext cx="4572000" cy="4407360"/>
          </a:xfrm>
          <a:prstGeom prst="rect">
            <a:avLst/>
          </a:prstGeom>
        </p:spPr>
        <p:txBody>
          <a:bodyPr>
            <a:spAutoFit/>
          </a:bodyPr>
          <a:lstStyle/>
          <a:p>
            <a:pPr marL="342900" indent="-342900">
              <a:buFont typeface="Arial" panose="020B0604020202020204" pitchFamily="34" charset="0"/>
              <a:buChar char="•"/>
            </a:pPr>
            <a:r>
              <a:rPr lang="en-GB" sz="2200" b="1" dirty="0"/>
              <a:t>Internet is globally available</a:t>
            </a:r>
            <a:r>
              <a:rPr lang="en-GB" sz="2200" dirty="0"/>
              <a:t>, creating more opportunities for criminals</a:t>
            </a:r>
            <a:endParaRPr lang="en-GB" sz="2200" b="1" dirty="0"/>
          </a:p>
          <a:p>
            <a:pPr marL="342900" indent="-342900">
              <a:buFont typeface="Arial" panose="020B0604020202020204" pitchFamily="34" charset="0"/>
              <a:buChar char="•"/>
            </a:pPr>
            <a:r>
              <a:rPr lang="en-GB" sz="2200" b="1" dirty="0"/>
              <a:t>it is used by almost everybody </a:t>
            </a:r>
            <a:r>
              <a:rPr lang="en-GB" sz="2200" dirty="0"/>
              <a:t>on the planet and enables to commit crimes remotely</a:t>
            </a:r>
          </a:p>
          <a:p>
            <a:pPr marL="342900" indent="-342900">
              <a:buFont typeface="Arial" panose="020B0604020202020204" pitchFamily="34" charset="0"/>
              <a:buChar char="•"/>
            </a:pPr>
            <a:r>
              <a:rPr lang="en-GB" sz="2200" b="1" dirty="0"/>
              <a:t>cybercrime must be approached</a:t>
            </a:r>
            <a:r>
              <a:rPr lang="en-GB" sz="2200" dirty="0"/>
              <a:t> as a global phenomenon</a:t>
            </a:r>
          </a:p>
          <a:p>
            <a:pPr marL="342900" indent="-342900">
              <a:buFont typeface="Arial" panose="020B0604020202020204" pitchFamily="34" charset="0"/>
              <a:buChar char="•"/>
            </a:pPr>
            <a:r>
              <a:rPr lang="en-GB" sz="2200" b="1" dirty="0"/>
              <a:t>the international dimension </a:t>
            </a:r>
            <a:r>
              <a:rPr lang="en-GB" sz="2200" dirty="0"/>
              <a:t>is essential for a proper understanding of the whole reality of computer criminality</a:t>
            </a:r>
          </a:p>
          <a:p>
            <a:pPr marL="0" indent="0" eaLnBrk="1" hangingPunct="1">
              <a:lnSpc>
                <a:spcPct val="80000"/>
              </a:lnSpc>
              <a:buNone/>
            </a:pPr>
            <a:endParaRPr lang="en-GB" sz="2000" dirty="0"/>
          </a:p>
        </p:txBody>
      </p:sp>
      <p:sp>
        <p:nvSpPr>
          <p:cNvPr id="6" name="Rectangle 5">
            <a:extLst>
              <a:ext uri="{FF2B5EF4-FFF2-40B4-BE49-F238E27FC236}">
                <a16:creationId xmlns:a16="http://schemas.microsoft.com/office/drawing/2014/main" id="{AC27F312-0B6C-0449-8FCC-B5B66A2714AD}"/>
              </a:ext>
            </a:extLst>
          </p:cNvPr>
          <p:cNvSpPr/>
          <p:nvPr/>
        </p:nvSpPr>
        <p:spPr>
          <a:xfrm>
            <a:off x="4732127" y="1166842"/>
            <a:ext cx="4572000" cy="2800767"/>
          </a:xfrm>
          <a:prstGeom prst="rect">
            <a:avLst/>
          </a:prstGeom>
        </p:spPr>
        <p:txBody>
          <a:bodyPr>
            <a:spAutoFit/>
          </a:bodyPr>
          <a:lstStyle/>
          <a:p>
            <a:pPr marL="342900" indent="-342900">
              <a:buFont typeface="Arial" panose="020B0604020202020204" pitchFamily="34" charset="0"/>
              <a:buChar char="•"/>
            </a:pPr>
            <a:r>
              <a:rPr lang="en-GB" sz="2200" b="1" dirty="0"/>
              <a:t>cybercrime is the most transnationa</a:t>
            </a:r>
            <a:r>
              <a:rPr lang="en-GB" sz="2200" dirty="0"/>
              <a:t>l of all crimes</a:t>
            </a:r>
          </a:p>
          <a:p>
            <a:pPr marL="342900" indent="-342900">
              <a:buFont typeface="Arial" panose="020B0604020202020204" pitchFamily="34" charset="0"/>
              <a:buChar char="•"/>
            </a:pPr>
            <a:r>
              <a:rPr lang="en-GB" sz="2200" b="1" dirty="0"/>
              <a:t>investigating cybercrime </a:t>
            </a:r>
            <a:r>
              <a:rPr lang="en-GB" sz="2200" dirty="0"/>
              <a:t>requires efficient international cooperation</a:t>
            </a:r>
          </a:p>
          <a:p>
            <a:pPr marL="342900" indent="-342900">
              <a:buFont typeface="Arial" panose="020B0604020202020204" pitchFamily="34" charset="0"/>
              <a:buChar char="•"/>
            </a:pPr>
            <a:r>
              <a:rPr lang="en-GB" sz="2200" b="1" dirty="0"/>
              <a:t>without such cooperation</a:t>
            </a:r>
            <a:r>
              <a:rPr lang="en-GB" sz="2200" dirty="0"/>
              <a:t>, investigations are unlikely to succeed</a:t>
            </a:r>
          </a:p>
        </p:txBody>
      </p:sp>
      <p:pic>
        <p:nvPicPr>
          <p:cNvPr id="7" name="Picture 6">
            <a:extLst>
              <a:ext uri="{FF2B5EF4-FFF2-40B4-BE49-F238E27FC236}">
                <a16:creationId xmlns:a16="http://schemas.microsoft.com/office/drawing/2014/main" id="{E6B07E91-28B4-5143-BC17-7E9A52492C6D}"/>
              </a:ext>
            </a:extLst>
          </p:cNvPr>
          <p:cNvPicPr>
            <a:picLocks noChangeAspect="1"/>
          </p:cNvPicPr>
          <p:nvPr/>
        </p:nvPicPr>
        <p:blipFill>
          <a:blip r:embed="rId3"/>
          <a:stretch>
            <a:fillRect/>
          </a:stretch>
        </p:blipFill>
        <p:spPr>
          <a:xfrm>
            <a:off x="5452541" y="4062951"/>
            <a:ext cx="3131171" cy="2354447"/>
          </a:xfrm>
          <a:prstGeom prst="rect">
            <a:avLst/>
          </a:prstGeom>
        </p:spPr>
      </p:pic>
      <p:sp>
        <p:nvSpPr>
          <p:cNvPr id="8" name="Rectangle 7">
            <a:extLst>
              <a:ext uri="{FF2B5EF4-FFF2-40B4-BE49-F238E27FC236}">
                <a16:creationId xmlns:a16="http://schemas.microsoft.com/office/drawing/2014/main" id="{C98CB215-40AC-4077-A880-FD25180A4E5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descr="Chart, sunburst chart&#10;&#10;Description automatically generated">
            <a:extLst>
              <a:ext uri="{FF2B5EF4-FFF2-40B4-BE49-F238E27FC236}">
                <a16:creationId xmlns:a16="http://schemas.microsoft.com/office/drawing/2014/main" id="{327BA04B-5558-4710-ACAA-141E26B6EF34}"/>
              </a:ext>
            </a:extLst>
          </p:cNvPr>
          <p:cNvPicPr>
            <a:picLocks noChangeAspect="1"/>
          </p:cNvPicPr>
          <p:nvPr/>
        </p:nvPicPr>
        <p:blipFill>
          <a:blip r:embed="rId3"/>
          <a:stretch>
            <a:fillRect/>
          </a:stretch>
        </p:blipFill>
        <p:spPr>
          <a:xfrm>
            <a:off x="1713186" y="1132383"/>
            <a:ext cx="5762798" cy="5422858"/>
          </a:xfrm>
          <a:prstGeom prst="rect">
            <a:avLst/>
          </a:prstGeom>
        </p:spPr>
      </p:pic>
      <p:sp>
        <p:nvSpPr>
          <p:cNvPr id="12" name="Slide Number Placeholder 1">
            <a:extLst>
              <a:ext uri="{FF2B5EF4-FFF2-40B4-BE49-F238E27FC236}">
                <a16:creationId xmlns:a16="http://schemas.microsoft.com/office/drawing/2014/main" id="{6ABEF74E-02B7-4642-B677-E1309908EAA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50</a:t>
            </a:fld>
            <a:endParaRPr lang="en-GB" dirty="0"/>
          </a:p>
        </p:txBody>
      </p:sp>
      <p:sp>
        <p:nvSpPr>
          <p:cNvPr id="6" name="Rectangle 5">
            <a:extLst>
              <a:ext uri="{FF2B5EF4-FFF2-40B4-BE49-F238E27FC236}">
                <a16:creationId xmlns:a16="http://schemas.microsoft.com/office/drawing/2014/main" id="{0C6C38FF-ED8D-413F-A682-D97666F45D5B}"/>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32</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Transborder Access to Stored Computer Data</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 with Consent or Where Publicly Available</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85613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Internet">
            <a:extLst>
              <a:ext uri="{FF2B5EF4-FFF2-40B4-BE49-F238E27FC236}">
                <a16:creationId xmlns:a16="http://schemas.microsoft.com/office/drawing/2014/main" id="{E9B5B0CB-3022-466A-8A5F-829F9CD44F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97346" y="1106729"/>
            <a:ext cx="1989414" cy="1989414"/>
          </a:xfrm>
          <a:prstGeom prst="rect">
            <a:avLst/>
          </a:prstGeom>
        </p:spPr>
      </p:pic>
      <p:sp>
        <p:nvSpPr>
          <p:cNvPr id="12" name="TextBox 11">
            <a:extLst>
              <a:ext uri="{FF2B5EF4-FFF2-40B4-BE49-F238E27FC236}">
                <a16:creationId xmlns:a16="http://schemas.microsoft.com/office/drawing/2014/main" id="{8648AAE3-8850-4602-A618-2C80543DE70D}"/>
              </a:ext>
            </a:extLst>
          </p:cNvPr>
          <p:cNvSpPr txBox="1"/>
          <p:nvPr/>
        </p:nvSpPr>
        <p:spPr>
          <a:xfrm>
            <a:off x="3645643" y="1073075"/>
            <a:ext cx="1989414" cy="369332"/>
          </a:xfrm>
          <a:prstGeom prst="rect">
            <a:avLst/>
          </a:prstGeom>
          <a:noFill/>
        </p:spPr>
        <p:txBody>
          <a:bodyPr wrap="square" rtlCol="0">
            <a:spAutoFit/>
          </a:bodyPr>
          <a:lstStyle/>
          <a:p>
            <a:r>
              <a:rPr lang="en-US" b="1" i="1" dirty="0"/>
              <a:t>E - mail client open</a:t>
            </a:r>
            <a:endParaRPr lang="en-GB" b="1" i="1" dirty="0"/>
          </a:p>
        </p:txBody>
      </p:sp>
      <p:pic>
        <p:nvPicPr>
          <p:cNvPr id="19" name="Graphic 18" descr="House">
            <a:extLst>
              <a:ext uri="{FF2B5EF4-FFF2-40B4-BE49-F238E27FC236}">
                <a16:creationId xmlns:a16="http://schemas.microsoft.com/office/drawing/2014/main" id="{79E96E60-C662-4994-BCB3-F7DFA5D7444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2469" y="971261"/>
            <a:ext cx="1936531" cy="1936531"/>
          </a:xfrm>
          <a:prstGeom prst="rect">
            <a:avLst/>
          </a:prstGeom>
        </p:spPr>
      </p:pic>
      <p:pic>
        <p:nvPicPr>
          <p:cNvPr id="21" name="Graphic 20" descr="Earth globe: Africa and Europe">
            <a:extLst>
              <a:ext uri="{FF2B5EF4-FFF2-40B4-BE49-F238E27FC236}">
                <a16:creationId xmlns:a16="http://schemas.microsoft.com/office/drawing/2014/main" id="{F61A7F05-35ED-4F66-8F7A-FB4AE795F0B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63076" y="1308855"/>
            <a:ext cx="1590899" cy="1590899"/>
          </a:xfrm>
          <a:prstGeom prst="rect">
            <a:avLst/>
          </a:prstGeom>
        </p:spPr>
      </p:pic>
      <p:pic>
        <p:nvPicPr>
          <p:cNvPr id="23" name="Graphic 22" descr="Thumbs up sign">
            <a:extLst>
              <a:ext uri="{FF2B5EF4-FFF2-40B4-BE49-F238E27FC236}">
                <a16:creationId xmlns:a16="http://schemas.microsoft.com/office/drawing/2014/main" id="{358420D5-6145-4B11-A0FE-F949992AC45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a16="http://schemas.microsoft.com/office/drawing/2014/main" id="{22B2C2FC-9640-43B7-9397-BA90621C07C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9303" y="3737387"/>
            <a:ext cx="1582862" cy="1582862"/>
          </a:xfrm>
          <a:prstGeom prst="rect">
            <a:avLst/>
          </a:prstGeom>
        </p:spPr>
      </p:pic>
      <p:sp>
        <p:nvSpPr>
          <p:cNvPr id="28" name="Arrow: Right 27">
            <a:extLst>
              <a:ext uri="{FF2B5EF4-FFF2-40B4-BE49-F238E27FC236}">
                <a16:creationId xmlns:a16="http://schemas.microsoft.com/office/drawing/2014/main"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Arrow: Left 28">
            <a:extLst>
              <a:ext uri="{FF2B5EF4-FFF2-40B4-BE49-F238E27FC236}">
                <a16:creationId xmlns:a16="http://schemas.microsoft.com/office/drawing/2014/main"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286B3E58-F79D-42A4-86E5-F114DEA9169B}"/>
              </a:ext>
            </a:extLst>
          </p:cNvPr>
          <p:cNvSpPr txBox="1"/>
          <p:nvPr/>
        </p:nvSpPr>
        <p:spPr>
          <a:xfrm>
            <a:off x="635185" y="2841029"/>
            <a:ext cx="1741182" cy="646331"/>
          </a:xfrm>
          <a:prstGeom prst="rect">
            <a:avLst/>
          </a:prstGeom>
          <a:noFill/>
        </p:spPr>
        <p:txBody>
          <a:bodyPr wrap="none" rtlCol="0">
            <a:spAutoFit/>
          </a:bodyPr>
          <a:lstStyle/>
          <a:p>
            <a:pPr algn="ctr"/>
            <a:r>
              <a:rPr lang="en-US" b="1" i="1" dirty="0"/>
              <a:t>House search in </a:t>
            </a:r>
          </a:p>
          <a:p>
            <a:pPr algn="ctr"/>
            <a:r>
              <a:rPr lang="en-US" b="1" i="1" dirty="0"/>
              <a:t>Country A</a:t>
            </a:r>
            <a:endParaRPr lang="en-GB" b="1" i="1" dirty="0"/>
          </a:p>
        </p:txBody>
      </p:sp>
      <p:sp>
        <p:nvSpPr>
          <p:cNvPr id="43" name="TextBox 42">
            <a:extLst>
              <a:ext uri="{FF2B5EF4-FFF2-40B4-BE49-F238E27FC236}">
                <a16:creationId xmlns:a16="http://schemas.microsoft.com/office/drawing/2014/main" id="{CAD91C68-59CF-49A2-A98C-BF40175BF3BA}"/>
              </a:ext>
            </a:extLst>
          </p:cNvPr>
          <p:cNvSpPr txBox="1"/>
          <p:nvPr/>
        </p:nvSpPr>
        <p:spPr>
          <a:xfrm>
            <a:off x="7310990" y="1072394"/>
            <a:ext cx="834524" cy="369332"/>
          </a:xfrm>
          <a:prstGeom prst="rect">
            <a:avLst/>
          </a:prstGeom>
          <a:noFill/>
        </p:spPr>
        <p:txBody>
          <a:bodyPr wrap="none" rtlCol="0">
            <a:spAutoFit/>
          </a:bodyPr>
          <a:lstStyle/>
          <a:p>
            <a:r>
              <a:rPr lang="en-US" b="1" i="1" dirty="0"/>
              <a:t>World</a:t>
            </a:r>
            <a:endParaRPr lang="en-GB" b="1" i="1" dirty="0"/>
          </a:p>
        </p:txBody>
      </p:sp>
      <p:sp>
        <p:nvSpPr>
          <p:cNvPr id="45" name="TextBox 44">
            <a:extLst>
              <a:ext uri="{FF2B5EF4-FFF2-40B4-BE49-F238E27FC236}">
                <a16:creationId xmlns:a16="http://schemas.microsoft.com/office/drawing/2014/main" id="{3BF697B0-9FF7-4B9B-B96A-7D0800D0D4AE}"/>
              </a:ext>
            </a:extLst>
          </p:cNvPr>
          <p:cNvSpPr txBox="1"/>
          <p:nvPr/>
        </p:nvSpPr>
        <p:spPr>
          <a:xfrm>
            <a:off x="413385" y="5404652"/>
            <a:ext cx="2174698" cy="646331"/>
          </a:xfrm>
          <a:prstGeom prst="rect">
            <a:avLst/>
          </a:prstGeom>
          <a:noFill/>
        </p:spPr>
        <p:txBody>
          <a:bodyPr wrap="none" rtlCol="0">
            <a:spAutoFit/>
          </a:bodyPr>
          <a:lstStyle/>
          <a:p>
            <a:r>
              <a:rPr lang="en-US" b="1" i="1" dirty="0"/>
              <a:t>Mail content on ISP</a:t>
            </a:r>
          </a:p>
          <a:p>
            <a:pPr algn="ctr"/>
            <a:r>
              <a:rPr lang="en-US" b="1" i="1" dirty="0"/>
              <a:t>server in Country B</a:t>
            </a:r>
            <a:endParaRPr lang="en-GB" b="1" i="1" dirty="0"/>
          </a:p>
        </p:txBody>
      </p:sp>
      <p:sp>
        <p:nvSpPr>
          <p:cNvPr id="47" name="TextBox 46">
            <a:extLst>
              <a:ext uri="{FF2B5EF4-FFF2-40B4-BE49-F238E27FC236}">
                <a16:creationId xmlns:a16="http://schemas.microsoft.com/office/drawing/2014/main" id="{8B2970FA-440D-4C86-B103-0B4B6837CA9E}"/>
              </a:ext>
            </a:extLst>
          </p:cNvPr>
          <p:cNvSpPr txBox="1"/>
          <p:nvPr/>
        </p:nvSpPr>
        <p:spPr>
          <a:xfrm>
            <a:off x="3103840" y="5404864"/>
            <a:ext cx="2924530" cy="646331"/>
          </a:xfrm>
          <a:prstGeom prst="rect">
            <a:avLst/>
          </a:prstGeom>
          <a:noFill/>
        </p:spPr>
        <p:txBody>
          <a:bodyPr wrap="square" rtlCol="0">
            <a:spAutoFit/>
          </a:bodyPr>
          <a:lstStyle/>
          <a:p>
            <a:r>
              <a:rPr lang="en-US" b="1" i="1" dirty="0"/>
              <a:t>Consent of the Owner of the </a:t>
            </a:r>
          </a:p>
          <a:p>
            <a:pPr algn="ctr"/>
            <a:r>
              <a:rPr lang="en-US" b="1" i="1" dirty="0"/>
              <a:t>E – mail account </a:t>
            </a:r>
            <a:endParaRPr lang="en-GB" b="1" i="1" dirty="0"/>
          </a:p>
        </p:txBody>
      </p:sp>
      <p:sp>
        <p:nvSpPr>
          <p:cNvPr id="49" name="TextBox 48">
            <a:extLst>
              <a:ext uri="{FF2B5EF4-FFF2-40B4-BE49-F238E27FC236}">
                <a16:creationId xmlns:a16="http://schemas.microsoft.com/office/drawing/2014/main" id="{3DC45FD8-6CA8-408F-8DE3-07209961F530}"/>
              </a:ext>
            </a:extLst>
          </p:cNvPr>
          <p:cNvSpPr txBox="1"/>
          <p:nvPr/>
        </p:nvSpPr>
        <p:spPr>
          <a:xfrm>
            <a:off x="6147374" y="5320249"/>
            <a:ext cx="3022302" cy="923330"/>
          </a:xfrm>
          <a:prstGeom prst="rect">
            <a:avLst/>
          </a:prstGeom>
          <a:noFill/>
        </p:spPr>
        <p:txBody>
          <a:bodyPr wrap="none" rtlCol="0">
            <a:spAutoFit/>
          </a:bodyPr>
          <a:lstStyle/>
          <a:p>
            <a:pPr algn="ctr"/>
            <a:r>
              <a:rPr lang="en-US" b="1" i="1" dirty="0"/>
              <a:t>Access or order </a:t>
            </a:r>
          </a:p>
          <a:p>
            <a:pPr algn="ctr"/>
            <a:r>
              <a:rPr lang="en-US" b="1" i="1" dirty="0"/>
              <a:t>to send the mail content from</a:t>
            </a:r>
          </a:p>
          <a:p>
            <a:pPr algn="ctr"/>
            <a:r>
              <a:rPr lang="en-US" b="1" i="1" dirty="0"/>
              <a:t>ISP server in Country B</a:t>
            </a:r>
            <a:endParaRPr lang="en-GB" b="1" i="1" dirty="0"/>
          </a:p>
        </p:txBody>
      </p:sp>
      <p:pic>
        <p:nvPicPr>
          <p:cNvPr id="51" name="Graphic 50" descr="Server">
            <a:extLst>
              <a:ext uri="{FF2B5EF4-FFF2-40B4-BE49-F238E27FC236}">
                <a16:creationId xmlns:a16="http://schemas.microsoft.com/office/drawing/2014/main" id="{2D9BF52B-6D6C-4499-968F-B24DD8694B1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936821" y="3737387"/>
            <a:ext cx="1582862" cy="1582862"/>
          </a:xfrm>
          <a:prstGeom prst="rect">
            <a:avLst/>
          </a:prstGeom>
        </p:spPr>
      </p:pic>
      <p:sp>
        <p:nvSpPr>
          <p:cNvPr id="57" name="Arrow: Left 56">
            <a:extLst>
              <a:ext uri="{FF2B5EF4-FFF2-40B4-BE49-F238E27FC236}">
                <a16:creationId xmlns:a16="http://schemas.microsoft.com/office/drawing/2014/main"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9C376DDB-5A0D-4DC8-8F92-C4B7ED39A0DE}"/>
              </a:ext>
            </a:extLst>
          </p:cNvPr>
          <p:cNvSpPr/>
          <p:nvPr/>
        </p:nvSpPr>
        <p:spPr>
          <a:xfrm>
            <a:off x="3103840" y="2841029"/>
            <a:ext cx="3342957" cy="914400"/>
          </a:xfrm>
          <a:prstGeom prst="rect">
            <a:avLst/>
          </a:prstGeom>
          <a:solidFill>
            <a:srgbClr val="2F618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FF0000"/>
                </a:solidFill>
              </a:rPr>
              <a:t>Access or receive of the mail content in Country A</a:t>
            </a:r>
            <a:endParaRPr lang="en-GB" sz="2000" b="1" dirty="0">
              <a:solidFill>
                <a:srgbClr val="FF0000"/>
              </a:solidFill>
            </a:endParaRPr>
          </a:p>
        </p:txBody>
      </p:sp>
      <p:sp>
        <p:nvSpPr>
          <p:cNvPr id="32" name="Slide Number Placeholder 1">
            <a:extLst>
              <a:ext uri="{FF2B5EF4-FFF2-40B4-BE49-F238E27FC236}">
                <a16:creationId xmlns:a16="http://schemas.microsoft.com/office/drawing/2014/main" id="{EC3A4510-1087-4EA7-8A09-98F0B374970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51</a:t>
            </a:fld>
            <a:endParaRPr lang="en-GB" dirty="0"/>
          </a:p>
        </p:txBody>
      </p:sp>
      <p:sp>
        <p:nvSpPr>
          <p:cNvPr id="24" name="Rectangle 23">
            <a:extLst>
              <a:ext uri="{FF2B5EF4-FFF2-40B4-BE49-F238E27FC236}">
                <a16:creationId xmlns:a16="http://schemas.microsoft.com/office/drawing/2014/main" id="{1A89A59C-9723-47FE-82D3-6144B183E66F}"/>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32</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Transborder Access to Stored Computer Data</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 with Consent or Where Publicly Available</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2000"/>
                            </p:stCondLst>
                            <p:childTnLst>
                              <p:par>
                                <p:cTn id="63" presetID="2" presetClass="entr" presetSubtype="8" fill="hold" nodeType="afterEffect">
                                  <p:stCondLst>
                                    <p:cond delay="0"/>
                                  </p:stCondLst>
                                  <p:childTnLst>
                                    <p:set>
                                      <p:cBhvr>
                                        <p:cTn id="64" dur="1" fill="hold">
                                          <p:stCondLst>
                                            <p:cond delay="0"/>
                                          </p:stCondLst>
                                        </p:cTn>
                                        <p:tgtEl>
                                          <p:spTgt spid="45">
                                            <p:txEl>
                                              <p:pRg st="1" end="1"/>
                                            </p:txEl>
                                          </p:spTgt>
                                        </p:tgtEl>
                                        <p:attrNameLst>
                                          <p:attrName>style.visibility</p:attrName>
                                        </p:attrNameLst>
                                      </p:cBhvr>
                                      <p:to>
                                        <p:strVal val="visible"/>
                                      </p:to>
                                    </p:set>
                                    <p:anim calcmode="lin" valueType="num">
                                      <p:cBhvr additive="base">
                                        <p:cTn id="65" dur="750" fill="hold"/>
                                        <p:tgtEl>
                                          <p:spTgt spid="45">
                                            <p:txEl>
                                              <p:pRg st="1" end="1"/>
                                            </p:txEl>
                                          </p:spTgt>
                                        </p:tgtEl>
                                        <p:attrNameLst>
                                          <p:attrName>ppt_x</p:attrName>
                                        </p:attrNameLst>
                                      </p:cBhvr>
                                      <p:tavLst>
                                        <p:tav tm="0">
                                          <p:val>
                                            <p:strVal val="0-#ppt_w/2"/>
                                          </p:val>
                                        </p:tav>
                                        <p:tav tm="100000">
                                          <p:val>
                                            <p:strVal val="#ppt_x"/>
                                          </p:val>
                                        </p:tav>
                                      </p:tavLst>
                                    </p:anim>
                                    <p:anim calcmode="lin" valueType="num">
                                      <p:cBhvr additive="base">
                                        <p:cTn id="66" dur="750" fill="hold"/>
                                        <p:tgtEl>
                                          <p:spTgt spid="4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0-#ppt_w/2"/>
                                          </p:val>
                                        </p:tav>
                                        <p:tav tm="100000">
                                          <p:val>
                                            <p:strVal val="#ppt_x"/>
                                          </p:val>
                                        </p:tav>
                                      </p:tavLst>
                                    </p:anim>
                                    <p:anim calcmode="lin" valueType="num">
                                      <p:cBhvr additive="base">
                                        <p:cTn id="72" dur="500" fill="hold"/>
                                        <p:tgtEl>
                                          <p:spTgt spid="33"/>
                                        </p:tgtEl>
                                        <p:attrNameLst>
                                          <p:attrName>ppt_y</p:attrName>
                                        </p:attrNameLst>
                                      </p:cBhvr>
                                      <p:tavLst>
                                        <p:tav tm="0">
                                          <p:val>
                                            <p:strVal val="#ppt_y"/>
                                          </p:val>
                                        </p:tav>
                                        <p:tav tm="100000">
                                          <p:val>
                                            <p:strVal val="#ppt_y"/>
                                          </p:val>
                                        </p:tav>
                                      </p:tavLst>
                                    </p:anim>
                                  </p:childTnLst>
                                </p:cTn>
                              </p:par>
                            </p:childTnLst>
                          </p:cTn>
                        </p:par>
                        <p:par>
                          <p:cTn id="73" fill="hold">
                            <p:stCondLst>
                              <p:cond delay="500"/>
                            </p:stCondLst>
                            <p:childTnLst>
                              <p:par>
                                <p:cTn id="74" presetID="45" presetClass="entr" presetSubtype="0"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2000"/>
                                        <p:tgtEl>
                                          <p:spTgt spid="23"/>
                                        </p:tgtEl>
                                      </p:cBhvr>
                                    </p:animEffect>
                                    <p:anim calcmode="lin" valueType="num">
                                      <p:cBhvr>
                                        <p:cTn id="77" dur="2000" fill="hold"/>
                                        <p:tgtEl>
                                          <p:spTgt spid="23"/>
                                        </p:tgtEl>
                                        <p:attrNameLst>
                                          <p:attrName>ppt_w</p:attrName>
                                        </p:attrNameLst>
                                      </p:cBhvr>
                                      <p:tavLst>
                                        <p:tav tm="0" fmla="#ppt_w*sin(2.5*pi*$)">
                                          <p:val>
                                            <p:fltVal val="0"/>
                                          </p:val>
                                        </p:tav>
                                        <p:tav tm="100000">
                                          <p:val>
                                            <p:fltVal val="1"/>
                                          </p:val>
                                        </p:tav>
                                      </p:tavLst>
                                    </p:anim>
                                    <p:anim calcmode="lin" valueType="num">
                                      <p:cBhvr>
                                        <p:cTn id="78" dur="2000" fill="hold"/>
                                        <p:tgtEl>
                                          <p:spTgt spid="23"/>
                                        </p:tgtEl>
                                        <p:attrNameLst>
                                          <p:attrName>ppt_h</p:attrName>
                                        </p:attrNameLst>
                                      </p:cBhvr>
                                      <p:tavLst>
                                        <p:tav tm="0">
                                          <p:val>
                                            <p:strVal val="#ppt_h"/>
                                          </p:val>
                                        </p:tav>
                                        <p:tav tm="100000">
                                          <p:val>
                                            <p:strVal val="#ppt_h"/>
                                          </p:val>
                                        </p:tav>
                                      </p:tavLst>
                                    </p:anim>
                                  </p:childTnLst>
                                </p:cTn>
                              </p:par>
                            </p:childTnLst>
                          </p:cTn>
                        </p:par>
                        <p:par>
                          <p:cTn id="79" fill="hold">
                            <p:stCondLst>
                              <p:cond delay="2500"/>
                            </p:stCondLst>
                            <p:childTnLst>
                              <p:par>
                                <p:cTn id="80" presetID="45" presetClass="entr" presetSubtype="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2000"/>
                                        <p:tgtEl>
                                          <p:spTgt spid="47"/>
                                        </p:tgtEl>
                                      </p:cBhvr>
                                    </p:animEffect>
                                    <p:anim calcmode="lin" valueType="num">
                                      <p:cBhvr>
                                        <p:cTn id="83" dur="2000" fill="hold"/>
                                        <p:tgtEl>
                                          <p:spTgt spid="47"/>
                                        </p:tgtEl>
                                        <p:attrNameLst>
                                          <p:attrName>ppt_w</p:attrName>
                                        </p:attrNameLst>
                                      </p:cBhvr>
                                      <p:tavLst>
                                        <p:tav tm="0" fmla="#ppt_w*sin(2.5*pi*$)">
                                          <p:val>
                                            <p:fltVal val="0"/>
                                          </p:val>
                                        </p:tav>
                                        <p:tav tm="100000">
                                          <p:val>
                                            <p:fltVal val="1"/>
                                          </p:val>
                                        </p:tav>
                                      </p:tavLst>
                                    </p:anim>
                                    <p:anim calcmode="lin" valueType="num">
                                      <p:cBhvr>
                                        <p:cTn id="84"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childTnLst>
                          </p:cTn>
                        </p:par>
                        <p:par>
                          <p:cTn id="91" fill="hold">
                            <p:stCondLst>
                              <p:cond delay="500"/>
                            </p:stCondLst>
                            <p:childTnLst>
                              <p:par>
                                <p:cTn id="92" presetID="2" presetClass="entr" presetSubtype="6"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additive="base">
                                        <p:cTn id="94" dur="750" fill="hold"/>
                                        <p:tgtEl>
                                          <p:spTgt spid="51"/>
                                        </p:tgtEl>
                                        <p:attrNameLst>
                                          <p:attrName>ppt_x</p:attrName>
                                        </p:attrNameLst>
                                      </p:cBhvr>
                                      <p:tavLst>
                                        <p:tav tm="0">
                                          <p:val>
                                            <p:strVal val="1+#ppt_w/2"/>
                                          </p:val>
                                        </p:tav>
                                        <p:tav tm="100000">
                                          <p:val>
                                            <p:strVal val="#ppt_x"/>
                                          </p:val>
                                        </p:tav>
                                      </p:tavLst>
                                    </p:anim>
                                    <p:anim calcmode="lin" valueType="num">
                                      <p:cBhvr additive="base">
                                        <p:cTn id="95" dur="750" fill="hold"/>
                                        <p:tgtEl>
                                          <p:spTgt spid="51"/>
                                        </p:tgtEl>
                                        <p:attrNameLst>
                                          <p:attrName>ppt_y</p:attrName>
                                        </p:attrNameLst>
                                      </p:cBhvr>
                                      <p:tavLst>
                                        <p:tav tm="0">
                                          <p:val>
                                            <p:strVal val="1+#ppt_h/2"/>
                                          </p:val>
                                        </p:tav>
                                        <p:tav tm="100000">
                                          <p:val>
                                            <p:strVal val="#ppt_y"/>
                                          </p:val>
                                        </p:tav>
                                      </p:tavLst>
                                    </p:anim>
                                  </p:childTnLst>
                                </p:cTn>
                              </p:par>
                            </p:childTnLst>
                          </p:cTn>
                        </p:par>
                        <p:par>
                          <p:cTn id="96" fill="hold">
                            <p:stCondLst>
                              <p:cond delay="1250"/>
                            </p:stCondLst>
                            <p:childTnLst>
                              <p:par>
                                <p:cTn id="97" presetID="2" presetClass="entr" presetSubtype="6" fill="hold" grpId="0" nodeType="after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750" fill="hold"/>
                                        <p:tgtEl>
                                          <p:spTgt spid="49"/>
                                        </p:tgtEl>
                                        <p:attrNameLst>
                                          <p:attrName>ppt_x</p:attrName>
                                        </p:attrNameLst>
                                      </p:cBhvr>
                                      <p:tavLst>
                                        <p:tav tm="0">
                                          <p:val>
                                            <p:strVal val="1+#ppt_w/2"/>
                                          </p:val>
                                        </p:tav>
                                        <p:tav tm="100000">
                                          <p:val>
                                            <p:strVal val="#ppt_x"/>
                                          </p:val>
                                        </p:tav>
                                      </p:tavLst>
                                    </p:anim>
                                    <p:anim calcmode="lin" valueType="num">
                                      <p:cBhvr additive="base">
                                        <p:cTn id="100"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6" fill="hold" grpId="0" nodeType="clickEffect">
                                  <p:stCondLst>
                                    <p:cond delay="0"/>
                                  </p:stCondLst>
                                  <p:childTnLst>
                                    <p:set>
                                      <p:cBhvr>
                                        <p:cTn id="104" dur="1" fill="hold">
                                          <p:stCondLst>
                                            <p:cond delay="0"/>
                                          </p:stCondLst>
                                        </p:cTn>
                                        <p:tgtEl>
                                          <p:spTgt spid="57"/>
                                        </p:tgtEl>
                                        <p:attrNameLst>
                                          <p:attrName>style.visibility</p:attrName>
                                        </p:attrNameLst>
                                      </p:cBhvr>
                                      <p:to>
                                        <p:strVal val="visible"/>
                                      </p:to>
                                    </p:set>
                                    <p:anim calcmode="lin" valueType="num">
                                      <p:cBhvr additive="base">
                                        <p:cTn id="105" dur="500" fill="hold"/>
                                        <p:tgtEl>
                                          <p:spTgt spid="57"/>
                                        </p:tgtEl>
                                        <p:attrNameLst>
                                          <p:attrName>ppt_x</p:attrName>
                                        </p:attrNameLst>
                                      </p:cBhvr>
                                      <p:tavLst>
                                        <p:tav tm="0">
                                          <p:val>
                                            <p:strVal val="1+#ppt_w/2"/>
                                          </p:val>
                                        </p:tav>
                                        <p:tav tm="100000">
                                          <p:val>
                                            <p:strVal val="#ppt_x"/>
                                          </p:val>
                                        </p:tav>
                                      </p:tavLst>
                                    </p:anim>
                                    <p:anim calcmode="lin" valueType="num">
                                      <p:cBhvr additive="base">
                                        <p:cTn id="10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 presetClass="entr" presetSubtype="32" fill="hold" grpId="0" nodeType="clickEffect">
                                  <p:stCondLst>
                                    <p:cond delay="0"/>
                                  </p:stCondLst>
                                  <p:childTnLst>
                                    <p:set>
                                      <p:cBhvr>
                                        <p:cTn id="110" dur="1" fill="hold">
                                          <p:stCondLst>
                                            <p:cond delay="0"/>
                                          </p:stCondLst>
                                        </p:cTn>
                                        <p:tgtEl>
                                          <p:spTgt spid="55"/>
                                        </p:tgtEl>
                                        <p:attrNameLst>
                                          <p:attrName>style.visibility</p:attrName>
                                        </p:attrNameLst>
                                      </p:cBhvr>
                                      <p:to>
                                        <p:strVal val="visible"/>
                                      </p:to>
                                    </p:set>
                                    <p:animEffect transition="in" filter="box(out)">
                                      <p:cBhvr>
                                        <p:cTn id="111"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29" grpId="0" animBg="1"/>
      <p:bldP spid="31" grpId="0" animBg="1"/>
      <p:bldP spid="33" grpId="0" animBg="1"/>
      <p:bldP spid="35" grpId="0" animBg="1"/>
      <p:bldP spid="39" grpId="0"/>
      <p:bldP spid="47" grpId="0"/>
      <p:bldP spid="49" grpId="0"/>
      <p:bldP spid="57" grpId="0" animBg="1"/>
      <p:bldP spid="5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99821" y="77698"/>
            <a:ext cx="724417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33</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Mutual Assistance Regarding </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Real Time Collection of Traffic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0" y="1563913"/>
            <a:ext cx="4572000" cy="5424562"/>
          </a:xfrm>
          <a:prstGeom prst="rect">
            <a:avLst/>
          </a:prstGeom>
        </p:spPr>
        <p:txBody>
          <a:bodyPr>
            <a:spAutoFit/>
          </a:bodyPr>
          <a:lstStyle/>
          <a:p>
            <a:pPr marL="514350" indent="-514350" algn="just">
              <a:spcBef>
                <a:spcPts val="600"/>
              </a:spcBef>
              <a:spcAft>
                <a:spcPts val="1200"/>
              </a:spcAft>
              <a:buFont typeface="+mj-lt"/>
              <a:buAutoNum type="arabicPeriod"/>
              <a:defRPr/>
            </a:pPr>
            <a:r>
              <a:rPr lang="en-GB" sz="1950" dirty="0"/>
              <a:t>The Parties shall provide mutual assistance to each other with respect to the </a:t>
            </a:r>
            <a:r>
              <a:rPr lang="en-GB" sz="1950" b="1" dirty="0"/>
              <a:t>real-time collection of traffic data associated with specified communications in its territory transmitted by means of a computer system</a:t>
            </a:r>
            <a:r>
              <a:rPr lang="en-GB" sz="1950" dirty="0"/>
              <a:t>. Subject to paragraph 2, assistance shall be governed by the conditions and procedures provided for under domestic law.</a:t>
            </a:r>
          </a:p>
          <a:p>
            <a:pPr marL="514350" indent="-514350" algn="just">
              <a:spcBef>
                <a:spcPts val="600"/>
              </a:spcBef>
              <a:spcAft>
                <a:spcPts val="1200"/>
              </a:spcAft>
              <a:buFont typeface="+mj-lt"/>
              <a:buAutoNum type="arabicPeriod"/>
              <a:defRPr/>
            </a:pPr>
            <a:r>
              <a:rPr lang="en-GB" sz="1950" dirty="0"/>
              <a:t>Each Party shall provide such assistance </a:t>
            </a:r>
            <a:r>
              <a:rPr lang="en-GB" sz="1950" b="1" dirty="0"/>
              <a:t>at least with respect to criminal offences for which real-time collection of traffic data would be available in a similar domestic case</a:t>
            </a:r>
            <a:r>
              <a:rPr lang="en-GB" sz="1950" dirty="0"/>
              <a:t>.</a:t>
            </a:r>
          </a:p>
        </p:txBody>
      </p:sp>
      <p:sp>
        <p:nvSpPr>
          <p:cNvPr id="5" name="Rectangle 4">
            <a:extLst>
              <a:ext uri="{FF2B5EF4-FFF2-40B4-BE49-F238E27FC236}">
                <a16:creationId xmlns:a16="http://schemas.microsoft.com/office/drawing/2014/main" id="{DCA9A6A3-8468-F74D-A0B0-44D1CC2D147F}"/>
              </a:ext>
            </a:extLst>
          </p:cNvPr>
          <p:cNvSpPr/>
          <p:nvPr/>
        </p:nvSpPr>
        <p:spPr>
          <a:xfrm>
            <a:off x="5432923" y="2706534"/>
            <a:ext cx="3344525" cy="1569660"/>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rPr>
              <a:t>real-time collection of traffic data transmitted by means of a computer system</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id="{77760FAB-654C-4384-AB96-632E7784639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52</a:t>
            </a:fld>
            <a:endParaRPr lang="en-GB" dirty="0"/>
          </a:p>
        </p:txBody>
      </p:sp>
    </p:spTree>
    <p:extLst>
      <p:ext uri="{BB962C8B-B14F-4D97-AF65-F5344CB8AC3E}">
        <p14:creationId xmlns:p14="http://schemas.microsoft.com/office/powerpoint/2010/main" val="29079055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32986" y="86465"/>
            <a:ext cx="71110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34</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Mutual Assistance Regarding </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Interception of Content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339919" y="2175619"/>
            <a:ext cx="4572000" cy="3000821"/>
          </a:xfrm>
          <a:prstGeom prst="rect">
            <a:avLst/>
          </a:prstGeom>
        </p:spPr>
        <p:txBody>
          <a:bodyPr>
            <a:spAutoFit/>
          </a:bodyPr>
          <a:lstStyle/>
          <a:p>
            <a:pPr marL="0" indent="0" algn="just">
              <a:buNone/>
            </a:pPr>
            <a:r>
              <a:rPr lang="en-US" sz="2100" dirty="0"/>
              <a:t>The Parties </a:t>
            </a:r>
            <a:r>
              <a:rPr lang="en-US" sz="2100" b="1" dirty="0"/>
              <a:t>shall provide mutual assistance</a:t>
            </a:r>
            <a:r>
              <a:rPr lang="en-US" sz="2100" dirty="0"/>
              <a:t> to each other </a:t>
            </a:r>
            <a:r>
              <a:rPr lang="en-US" sz="2100" b="1" dirty="0"/>
              <a:t>in the real-time collection or recording of content data</a:t>
            </a:r>
            <a:r>
              <a:rPr lang="en-US" sz="2100" b="1" dirty="0">
                <a:solidFill>
                  <a:srgbClr val="FF0000"/>
                </a:solidFill>
              </a:rPr>
              <a:t> </a:t>
            </a:r>
            <a:r>
              <a:rPr lang="en-US" sz="2100" dirty="0"/>
              <a:t>of specified communications transmitted by means of a computer system </a:t>
            </a:r>
            <a:r>
              <a:rPr lang="en-US" sz="2100" b="1" dirty="0"/>
              <a:t>to the extent permitted under their applicable treaties and domestic laws</a:t>
            </a:r>
            <a:r>
              <a:rPr lang="en-US" sz="2100" dirty="0"/>
              <a:t>.</a:t>
            </a:r>
          </a:p>
        </p:txBody>
      </p:sp>
      <p:sp>
        <p:nvSpPr>
          <p:cNvPr id="5" name="Rectangle 4">
            <a:extLst>
              <a:ext uri="{FF2B5EF4-FFF2-40B4-BE49-F238E27FC236}">
                <a16:creationId xmlns:a16="http://schemas.microsoft.com/office/drawing/2014/main" id="{816AA7D2-EA68-D846-B62C-65BDFB3671F3}"/>
              </a:ext>
            </a:extLst>
          </p:cNvPr>
          <p:cNvSpPr/>
          <p:nvPr/>
        </p:nvSpPr>
        <p:spPr>
          <a:xfrm>
            <a:off x="5230317" y="3075866"/>
            <a:ext cx="3683766" cy="830997"/>
          </a:xfrm>
          <a:prstGeom prst="rect">
            <a:avLst/>
          </a:prstGeom>
        </p:spPr>
        <p:txBody>
          <a:bodyPr wrap="square">
            <a:spAutoFit/>
          </a:bodyPr>
          <a:lstStyle/>
          <a:p>
            <a:pPr marL="285750" indent="-285750" algn="just">
              <a:buFont typeface="Arial" panose="020B0604020202020204" pitchFamily="34" charset="0"/>
              <a:buChar char="•"/>
            </a:pPr>
            <a:r>
              <a:rPr lang="en-US" sz="2400" b="1" dirty="0">
                <a:solidFill>
                  <a:srgbClr val="C00000"/>
                </a:solidFill>
              </a:rPr>
              <a:t>real-time collection or recording of content data </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id="{8D0F1C8F-A1C1-4836-9FC6-CD1CF37007E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53</a:t>
            </a:fld>
            <a:endParaRPr lang="en-GB" dirty="0"/>
          </a:p>
        </p:txBody>
      </p:sp>
    </p:spTree>
    <p:extLst>
      <p:ext uri="{BB962C8B-B14F-4D97-AF65-F5344CB8AC3E}">
        <p14:creationId xmlns:p14="http://schemas.microsoft.com/office/powerpoint/2010/main" val="41417173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Articles 33 and 34</a:t>
            </a:r>
          </a:p>
          <a:p>
            <a:pPr algn="r">
              <a:lnSpc>
                <a:spcPct val="80000"/>
              </a:lnSpc>
            </a:pPr>
            <a:r>
              <a:rPr lang="en-GB" sz="2400" dirty="0">
                <a:latin typeface="Verdana" panose="020B0604030504040204" pitchFamily="34" charset="0"/>
                <a:ea typeface="Verdana" panose="020B0604030504040204" pitchFamily="34" charset="0"/>
              </a:rPr>
              <a:t>Implementation</a:t>
            </a:r>
          </a:p>
        </p:txBody>
      </p:sp>
      <p:graphicFrame>
        <p:nvGraphicFramePr>
          <p:cNvPr id="6" name="Diagram 5">
            <a:extLst>
              <a:ext uri="{FF2B5EF4-FFF2-40B4-BE49-F238E27FC236}">
                <a16:creationId xmlns:a16="http://schemas.microsoft.com/office/drawing/2014/main" id="{37CCB2F0-CA86-D64D-A173-65134AEEF0C2}"/>
              </a:ext>
            </a:extLst>
          </p:cNvPr>
          <p:cNvGraphicFramePr/>
          <p:nvPr>
            <p:extLst>
              <p:ext uri="{D42A27DB-BD31-4B8C-83A1-F6EECF244321}">
                <p14:modId xmlns:p14="http://schemas.microsoft.com/office/powerpoint/2010/main" val="3518120876"/>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79050DBF-1131-4649-955A-4C5DE6BBB45E}"/>
              </a:ext>
            </a:extLst>
          </p:cNvPr>
          <p:cNvPicPr>
            <a:picLocks noChangeAspect="1"/>
          </p:cNvPicPr>
          <p:nvPr/>
        </p:nvPicPr>
        <p:blipFill>
          <a:blip r:embed="rId8"/>
          <a:stretch>
            <a:fillRect/>
          </a:stretch>
        </p:blipFill>
        <p:spPr>
          <a:xfrm>
            <a:off x="150901" y="3168661"/>
            <a:ext cx="8842197" cy="3098040"/>
          </a:xfrm>
          <a:prstGeom prst="rect">
            <a:avLst/>
          </a:prstGeom>
        </p:spPr>
      </p:pic>
      <p:sp>
        <p:nvSpPr>
          <p:cNvPr id="12" name="Slide Number Placeholder 1">
            <a:extLst>
              <a:ext uri="{FF2B5EF4-FFF2-40B4-BE49-F238E27FC236}">
                <a16:creationId xmlns:a16="http://schemas.microsoft.com/office/drawing/2014/main" id="{2990C710-CEC2-4BCB-9D59-CF6992D4755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54</a:t>
            </a:fld>
            <a:endParaRPr lang="en-GB" dirty="0"/>
          </a:p>
        </p:txBody>
      </p:sp>
    </p:spTree>
    <p:extLst>
      <p:ext uri="{BB962C8B-B14F-4D97-AF65-F5344CB8AC3E}">
        <p14:creationId xmlns:p14="http://schemas.microsoft.com/office/powerpoint/2010/main"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35</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24/7 Network</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0" y="1504682"/>
            <a:ext cx="4572000" cy="4708981"/>
          </a:xfrm>
          <a:prstGeom prst="rect">
            <a:avLst/>
          </a:prstGeom>
        </p:spPr>
        <p:txBody>
          <a:bodyPr>
            <a:spAutoFit/>
          </a:bodyPr>
          <a:lstStyle/>
          <a:p>
            <a:pPr marL="457200" indent="-457200" algn="just">
              <a:spcBef>
                <a:spcPts val="0"/>
              </a:spcBef>
              <a:spcAft>
                <a:spcPts val="0"/>
              </a:spcAft>
              <a:buFont typeface="+mj-lt"/>
              <a:buAutoNum type="arabicPeriod"/>
            </a:pPr>
            <a:r>
              <a:rPr lang="en-US" sz="2000" dirty="0"/>
              <a:t>… </a:t>
            </a:r>
            <a:r>
              <a:rPr lang="en-US" sz="2000" b="1" dirty="0"/>
              <a:t>designate a point of contact available on a twenty-four-hour </a:t>
            </a:r>
            <a:r>
              <a:rPr lang="en-US" sz="2000" dirty="0"/>
              <a:t>… provision of immediate assistance for the purpose of investigations or proceedings concerning criminal offences … or for the collection of evidence in electronic form … shall include </a:t>
            </a:r>
            <a:r>
              <a:rPr lang="en-US" sz="2000" b="1" dirty="0"/>
              <a:t>facilitating</a:t>
            </a:r>
            <a:r>
              <a:rPr lang="en-US" sz="2000" dirty="0"/>
              <a:t>, or … </a:t>
            </a:r>
            <a:r>
              <a:rPr lang="en-US" sz="2000" b="1" dirty="0"/>
              <a:t>directly carrying out </a:t>
            </a:r>
            <a:r>
              <a:rPr lang="en-US" sz="2000" dirty="0"/>
              <a:t>the following measures:</a:t>
            </a:r>
          </a:p>
          <a:p>
            <a:pPr marL="857250" lvl="1" indent="-457200" algn="just">
              <a:spcBef>
                <a:spcPts val="0"/>
              </a:spcBef>
              <a:spcAft>
                <a:spcPts val="0"/>
              </a:spcAft>
              <a:buFont typeface="+mj-lt"/>
              <a:buAutoNum type="alphaLcParenR"/>
            </a:pPr>
            <a:r>
              <a:rPr lang="en-US" sz="2000" dirty="0"/>
              <a:t>the provision of technical advice;</a:t>
            </a:r>
          </a:p>
          <a:p>
            <a:pPr marL="857250" lvl="1" indent="-457200" algn="just">
              <a:spcBef>
                <a:spcPts val="0"/>
              </a:spcBef>
              <a:spcAft>
                <a:spcPts val="0"/>
              </a:spcAft>
              <a:buFont typeface="+mj-lt"/>
              <a:buAutoNum type="alphaLcParenR"/>
            </a:pPr>
            <a:r>
              <a:rPr lang="en-US" sz="2000" dirty="0"/>
              <a:t>the preservation of data pursuant to Articles 29 and 30;</a:t>
            </a:r>
          </a:p>
          <a:p>
            <a:pPr marL="857250" lvl="1" indent="-457200" algn="just">
              <a:spcBef>
                <a:spcPts val="0"/>
              </a:spcBef>
              <a:spcAft>
                <a:spcPts val="0"/>
              </a:spcAft>
              <a:buFont typeface="+mj-lt"/>
              <a:buAutoNum type="alphaLcParenR"/>
            </a:pPr>
            <a:r>
              <a:rPr lang="en-US" sz="2000" dirty="0"/>
              <a:t>the collection of evidence, the provision of legal information, and locating of suspects.</a:t>
            </a:r>
          </a:p>
        </p:txBody>
      </p:sp>
      <p:sp>
        <p:nvSpPr>
          <p:cNvPr id="5" name="Rectangle 4">
            <a:extLst>
              <a:ext uri="{FF2B5EF4-FFF2-40B4-BE49-F238E27FC236}">
                <a16:creationId xmlns:a16="http://schemas.microsoft.com/office/drawing/2014/main" id="{EC62B5F6-FD37-284E-8A8F-7C045876F586}"/>
              </a:ext>
            </a:extLst>
          </p:cNvPr>
          <p:cNvSpPr/>
          <p:nvPr/>
        </p:nvSpPr>
        <p:spPr>
          <a:xfrm>
            <a:off x="5177381" y="3120509"/>
            <a:ext cx="3677504" cy="1200329"/>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rPr>
              <a:t>point of contact available on a twenty-four-hour basis</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id="{717366C7-1A05-4CE3-B9C7-4AB22175D8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55</a:t>
            </a:fld>
            <a:endParaRPr lang="en-GB" dirty="0"/>
          </a:p>
        </p:txBody>
      </p:sp>
    </p:spTree>
    <p:extLst>
      <p:ext uri="{BB962C8B-B14F-4D97-AF65-F5344CB8AC3E}">
        <p14:creationId xmlns:p14="http://schemas.microsoft.com/office/powerpoint/2010/main" val="18360678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338433"/>
            <a:ext cx="4572000" cy="4770537"/>
          </a:xfrm>
          <a:prstGeom prst="rect">
            <a:avLst/>
          </a:prstGeom>
        </p:spPr>
        <p:txBody>
          <a:bodyPr>
            <a:spAutoFit/>
          </a:bodyPr>
          <a:lstStyle/>
          <a:p>
            <a:pPr marL="457200" indent="-457200" algn="just">
              <a:buFont typeface="+mj-lt"/>
              <a:buAutoNum type="arabicPeriod" startAt="2"/>
            </a:pPr>
            <a:r>
              <a:rPr lang="en-US" sz="1900" b="1" dirty="0"/>
              <a:t>A)</a:t>
            </a:r>
            <a:r>
              <a:rPr lang="en-US" sz="1900" dirty="0"/>
              <a:t>	A Party’s </a:t>
            </a:r>
            <a:r>
              <a:rPr lang="en-US" sz="1900" b="1" dirty="0"/>
              <a:t>point of contact shall have the capacity to carry out communications with the point 	of contact of another Party on an expedited basis</a:t>
            </a:r>
            <a:r>
              <a:rPr lang="en-US" sz="1900" dirty="0"/>
              <a:t>.</a:t>
            </a:r>
          </a:p>
          <a:p>
            <a:pPr algn="just"/>
            <a:r>
              <a:rPr lang="en-US" sz="1900" b="1" dirty="0"/>
              <a:t>	B)</a:t>
            </a:r>
            <a:r>
              <a:rPr lang="en-US" sz="1900" dirty="0"/>
              <a:t>	If the point of contact…is 	not 	part of…authority…for international 	mutual assistance or extradition 	… 	point of contact shall 	ensure that it is 	able to coordinate 	with such 	authority … on an expedited basis.</a:t>
            </a:r>
          </a:p>
          <a:p>
            <a:pPr marL="514350" indent="-514350" algn="just">
              <a:buFont typeface="+mj-lt"/>
              <a:buAutoNum type="arabicPeriod" startAt="3"/>
            </a:pPr>
            <a:endParaRPr lang="en-US" sz="1900" dirty="0"/>
          </a:p>
          <a:p>
            <a:pPr marL="514350" indent="-514350" algn="just">
              <a:buFont typeface="+mj-lt"/>
              <a:buAutoNum type="arabicPeriod" startAt="3"/>
            </a:pPr>
            <a:r>
              <a:rPr lang="en-US" sz="1900" b="1" dirty="0"/>
              <a:t>Each Party shall ensure that trained and equipped personnel are available, in order to facilitate the operation of the network</a:t>
            </a:r>
            <a:r>
              <a:rPr lang="en-US" sz="1900" dirty="0"/>
              <a:t>.</a:t>
            </a:r>
          </a:p>
        </p:txBody>
      </p:sp>
      <p:sp>
        <p:nvSpPr>
          <p:cNvPr id="5" name="Rectangle 4">
            <a:extLst>
              <a:ext uri="{FF2B5EF4-FFF2-40B4-BE49-F238E27FC236}">
                <a16:creationId xmlns:a16="http://schemas.microsoft.com/office/drawing/2014/main" id="{F8A60E5F-B764-644B-906C-899DF4352ACC}"/>
              </a:ext>
            </a:extLst>
          </p:cNvPr>
          <p:cNvSpPr/>
          <p:nvPr/>
        </p:nvSpPr>
        <p:spPr>
          <a:xfrm>
            <a:off x="4880212" y="2938872"/>
            <a:ext cx="4023360" cy="1569660"/>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rPr>
              <a:t>trained and equipped personnel availability is highly recommended, if not necessary</a:t>
            </a:r>
            <a:endParaRPr lang="en-US" sz="2400" dirty="0">
              <a:solidFill>
                <a:srgbClr val="C00000"/>
              </a:solidFill>
            </a:endParaRPr>
          </a:p>
        </p:txBody>
      </p:sp>
      <p:sp>
        <p:nvSpPr>
          <p:cNvPr id="16" name="Slide Number Placeholder 1">
            <a:extLst>
              <a:ext uri="{FF2B5EF4-FFF2-40B4-BE49-F238E27FC236}">
                <a16:creationId xmlns:a16="http://schemas.microsoft.com/office/drawing/2014/main" id="{3813275F-F0A8-44C2-9CFC-A4ED1CFC09A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56</a:t>
            </a:fld>
            <a:endParaRPr lang="en-GB" dirty="0"/>
          </a:p>
        </p:txBody>
      </p:sp>
      <p:sp>
        <p:nvSpPr>
          <p:cNvPr id="19" name="Rectangle 18">
            <a:extLst>
              <a:ext uri="{FF2B5EF4-FFF2-40B4-BE49-F238E27FC236}">
                <a16:creationId xmlns:a16="http://schemas.microsoft.com/office/drawing/2014/main"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35</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24/7 Network</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0703880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Text, letter&#10;&#10;Description automatically generated">
            <a:extLst>
              <a:ext uri="{FF2B5EF4-FFF2-40B4-BE49-F238E27FC236}">
                <a16:creationId xmlns:a16="http://schemas.microsoft.com/office/drawing/2014/main" id="{696261A4-1B8D-4CCD-9FFA-3F9A35B62768}"/>
              </a:ext>
            </a:extLst>
          </p:cNvPr>
          <p:cNvPicPr>
            <a:picLocks noChangeAspect="1"/>
          </p:cNvPicPr>
          <p:nvPr/>
        </p:nvPicPr>
        <p:blipFill>
          <a:blip r:embed="rId3"/>
          <a:stretch>
            <a:fillRect/>
          </a:stretch>
        </p:blipFill>
        <p:spPr>
          <a:xfrm>
            <a:off x="1782384" y="1134629"/>
            <a:ext cx="5579232" cy="5240263"/>
          </a:xfrm>
          <a:prstGeom prst="rect">
            <a:avLst/>
          </a:prstGeom>
        </p:spPr>
      </p:pic>
      <p:sp>
        <p:nvSpPr>
          <p:cNvPr id="12" name="Slide Number Placeholder 1">
            <a:extLst>
              <a:ext uri="{FF2B5EF4-FFF2-40B4-BE49-F238E27FC236}">
                <a16:creationId xmlns:a16="http://schemas.microsoft.com/office/drawing/2014/main" id="{3DB0A26D-87C8-4084-BD55-CD592D6D1E2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57</a:t>
            </a:fld>
            <a:endParaRPr lang="en-GB" dirty="0"/>
          </a:p>
        </p:txBody>
      </p:sp>
      <p:sp>
        <p:nvSpPr>
          <p:cNvPr id="16" name="Rectangle 15">
            <a:extLst>
              <a:ext uri="{FF2B5EF4-FFF2-40B4-BE49-F238E27FC236}">
                <a16:creationId xmlns:a16="http://schemas.microsoft.com/office/drawing/2014/main"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35</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24/7 Network</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1389679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58</a:t>
            </a:fld>
            <a:endParaRPr lang="en-GB" dirty="0"/>
          </a:p>
        </p:txBody>
      </p:sp>
    </p:spTree>
    <p:extLst>
      <p:ext uri="{BB962C8B-B14F-4D97-AF65-F5344CB8AC3E}">
        <p14:creationId xmlns:p14="http://schemas.microsoft.com/office/powerpoint/2010/main" val="4285843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90" y="4156754"/>
            <a:ext cx="8525021" cy="496161"/>
          </a:xfrm>
          <a:prstGeom prst="rect">
            <a:avLst/>
          </a:prstGeom>
        </p:spPr>
        <p:txBody>
          <a:bodyPr wrap="square">
            <a:spAutoFit/>
          </a:bodyPr>
          <a:lstStyle/>
          <a:p>
            <a:pPr eaLnBrk="1" hangingPunct="1">
              <a:lnSpc>
                <a:spcPct val="80000"/>
              </a:lnSpc>
            </a:pPr>
            <a:r>
              <a:rPr lang="en-GB" sz="3200" b="1" dirty="0">
                <a:ea typeface="ＭＳ Ｐゴシック" charset="0"/>
              </a:rPr>
              <a:t>Summary</a:t>
            </a:r>
            <a:endParaRPr lang="en-GB" sz="3200" b="1" dirty="0"/>
          </a:p>
        </p:txBody>
      </p:sp>
      <p:sp>
        <p:nvSpPr>
          <p:cNvPr id="11" name="Text Placeholder 2">
            <a:extLst>
              <a:ext uri="{FF2B5EF4-FFF2-40B4-BE49-F238E27FC236}">
                <a16:creationId xmlns:a16="http://schemas.microsoft.com/office/drawing/2014/main"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
        <p:nvSpPr>
          <p:cNvPr id="16" name="Rectangle 15">
            <a:extLst>
              <a:ext uri="{FF2B5EF4-FFF2-40B4-BE49-F238E27FC236}">
                <a16:creationId xmlns:a16="http://schemas.microsoft.com/office/drawing/2014/main"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Five</a:t>
            </a:r>
          </a:p>
        </p:txBody>
      </p:sp>
      <p:sp>
        <p:nvSpPr>
          <p:cNvPr id="12" name="Slide Number Placeholder 1">
            <a:extLst>
              <a:ext uri="{FF2B5EF4-FFF2-40B4-BE49-F238E27FC236}">
                <a16:creationId xmlns:a16="http://schemas.microsoft.com/office/drawing/2014/main" id="{04E39903-0793-4ADE-8CAD-600F8E42F20A}"/>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59</a:t>
            </a:fld>
            <a:endParaRPr lang="en-GB" dirty="0"/>
          </a:p>
        </p:txBody>
      </p:sp>
    </p:spTree>
    <p:extLst>
      <p:ext uri="{BB962C8B-B14F-4D97-AF65-F5344CB8AC3E}">
        <p14:creationId xmlns:p14="http://schemas.microsoft.com/office/powerpoint/2010/main" val="4167691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83365"/>
            <a:ext cx="2133600" cy="274635"/>
          </a:xfrm>
        </p:spPr>
        <p:txBody>
          <a:bodyPr/>
          <a:lstStyle/>
          <a:p>
            <a:fld id="{B517EF97-6CC0-48A9-BC0E-433EC7B55211}" type="slidenum">
              <a:rPr lang="en-GB" smtClean="0"/>
              <a:pPr/>
              <a:t>6</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88522" y="2271699"/>
            <a:ext cx="4216192" cy="4185761"/>
          </a:xfrm>
          <a:prstGeom prst="rect">
            <a:avLst/>
          </a:prstGeom>
        </p:spPr>
        <p:txBody>
          <a:bodyPr wrap="square">
            <a:spAutoFit/>
          </a:bodyPr>
          <a:lstStyle/>
          <a:p>
            <a:pPr marL="514350" indent="-514350">
              <a:buAutoNum type="arabicPeriod"/>
            </a:pPr>
            <a:r>
              <a:rPr lang="en-GB" sz="2800" b="1" dirty="0">
                <a:solidFill>
                  <a:srgbClr val="C00000"/>
                </a:solidFill>
              </a:rPr>
              <a:t>The location of a crime: where it was  committed?</a:t>
            </a:r>
          </a:p>
          <a:p>
            <a:pPr marL="514350" indent="-514350">
              <a:buAutoNum type="arabicPeriod"/>
            </a:pPr>
            <a:endParaRPr lang="en-GB" sz="2800" i="1" dirty="0"/>
          </a:p>
          <a:p>
            <a:pPr marL="342900" indent="-342900">
              <a:buFont typeface="Arial" panose="020B0604020202020204" pitchFamily="34" charset="0"/>
              <a:buChar char="•"/>
            </a:pPr>
            <a:r>
              <a:rPr lang="en-GB" sz="2200" dirty="0"/>
              <a:t>What information or evidence we have about the place of the perpetration?</a:t>
            </a:r>
          </a:p>
          <a:p>
            <a:pPr marL="342900" indent="-342900" algn="just">
              <a:buFont typeface="Arial" panose="020B0604020202020204" pitchFamily="34" charset="0"/>
              <a:buChar char="•"/>
            </a:pPr>
            <a:endParaRPr lang="en-GB" sz="2200" dirty="0"/>
          </a:p>
          <a:p>
            <a:pPr marL="342900" indent="-342900">
              <a:buFont typeface="Arial" panose="020B0604020202020204" pitchFamily="34" charset="0"/>
              <a:buChar char="•"/>
            </a:pPr>
            <a:r>
              <a:rPr lang="en-GB" sz="2200" dirty="0"/>
              <a:t>Which authority should be contacted for assistance and how to do it?</a:t>
            </a:r>
          </a:p>
        </p:txBody>
      </p:sp>
      <p:sp>
        <p:nvSpPr>
          <p:cNvPr id="7" name="Rectangle 6">
            <a:extLst>
              <a:ext uri="{FF2B5EF4-FFF2-40B4-BE49-F238E27FC236}">
                <a16:creationId xmlns:a16="http://schemas.microsoft.com/office/drawing/2014/main" id="{DBE60575-DD4A-B441-877C-92F4E7FF41F7}"/>
              </a:ext>
            </a:extLst>
          </p:cNvPr>
          <p:cNvSpPr/>
          <p:nvPr/>
        </p:nvSpPr>
        <p:spPr>
          <a:xfrm>
            <a:off x="4839288" y="2271699"/>
            <a:ext cx="4183168" cy="3416320"/>
          </a:xfrm>
          <a:prstGeom prst="rect">
            <a:avLst/>
          </a:prstGeom>
        </p:spPr>
        <p:txBody>
          <a:bodyPr wrap="square">
            <a:spAutoFit/>
          </a:bodyPr>
          <a:lstStyle/>
          <a:p>
            <a:r>
              <a:rPr lang="en-GB" sz="2800" b="1" dirty="0">
                <a:solidFill>
                  <a:srgbClr val="C00000"/>
                </a:solidFill>
              </a:rPr>
              <a:t>2.</a:t>
            </a:r>
            <a:r>
              <a:rPr lang="en-GB" sz="2800" b="1" dirty="0">
                <a:solidFill>
                  <a:srgbClr val="FF0000"/>
                </a:solidFill>
              </a:rPr>
              <a:t> </a:t>
            </a:r>
            <a:r>
              <a:rPr lang="en-GB" sz="2800" b="1" dirty="0">
                <a:solidFill>
                  <a:srgbClr val="C00000"/>
                </a:solidFill>
              </a:rPr>
              <a:t>Jurisdiction: who is going to take the case?</a:t>
            </a:r>
          </a:p>
          <a:p>
            <a:pPr algn="just"/>
            <a:endParaRPr lang="en-GB" sz="2800" i="1" dirty="0"/>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dirty="0"/>
              <a:t>Who is the competent authority for the investigation/trial?</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dirty="0"/>
              <a:t>Is the cross-border investigation going to be needed?</a:t>
            </a:r>
          </a:p>
        </p:txBody>
      </p:sp>
      <p:sp>
        <p:nvSpPr>
          <p:cNvPr id="16" name="Title 1">
            <a:extLst>
              <a:ext uri="{FF2B5EF4-FFF2-40B4-BE49-F238E27FC236}">
                <a16:creationId xmlns:a16="http://schemas.microsoft.com/office/drawing/2014/main" id="{D6858E7F-F8F6-F645-B08A-5A0BB30DDA54}"/>
              </a:ext>
            </a:extLst>
          </p:cNvPr>
          <p:cNvSpPr txBox="1">
            <a:spLocks/>
          </p:cNvSpPr>
          <p:nvPr/>
        </p:nvSpPr>
        <p:spPr>
          <a:xfrm>
            <a:off x="457200" y="124176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r>
              <a:rPr lang="en-GB" altLang="en-US" b="1" dirty="0">
                <a:ea typeface="ＭＳ Ｐゴシック" pitchFamily="34" charset="-128"/>
              </a:rPr>
              <a:t>Main questions?</a:t>
            </a:r>
            <a:endParaRPr lang="en-GB" b="1" dirty="0">
              <a:ea typeface="ＭＳ Ｐゴシック" pitchFamily="34" charset="-128"/>
            </a:endParaRPr>
          </a:p>
        </p:txBody>
      </p:sp>
    </p:spTree>
    <p:extLst>
      <p:ext uri="{BB962C8B-B14F-4D97-AF65-F5344CB8AC3E}">
        <p14:creationId xmlns:p14="http://schemas.microsoft.com/office/powerpoint/2010/main" val="17227145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60</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Session Objectives</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en-GB" sz="2400" dirty="0"/>
              <a:t>Understand the global dimension of Internet and the international dimension of cybercrime</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Understand the challenges of cybercrime in international environment</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Explain the importance of international cooperation and recognise the available instruments for international cooperation in the field of cybercrime</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Discuss the Budapest Convention on Cybercrime and identify its general and special principles and articles on Mutual Legal Assistance in criminal matters</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42058871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61</a:t>
            </a:fld>
            <a:endParaRPr lang="en-GB" dirty="0"/>
          </a:p>
        </p:txBody>
      </p:sp>
    </p:spTree>
    <p:extLst>
      <p:ext uri="{BB962C8B-B14F-4D97-AF65-F5344CB8AC3E}">
        <p14:creationId xmlns:p14="http://schemas.microsoft.com/office/powerpoint/2010/main" val="3732646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66552" y="1359537"/>
            <a:ext cx="4572000" cy="5146024"/>
          </a:xfrm>
          <a:prstGeom prst="rect">
            <a:avLst/>
          </a:prstGeom>
        </p:spPr>
        <p:txBody>
          <a:bodyPr>
            <a:spAutoFit/>
          </a:bodyPr>
          <a:lstStyle/>
          <a:p>
            <a:r>
              <a:rPr lang="en-US" sz="2800" b="1" dirty="0"/>
              <a:t>Challenges</a:t>
            </a:r>
            <a:r>
              <a:rPr lang="en-US" sz="2200" b="1" dirty="0"/>
              <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400" dirty="0"/>
              <a:t>Loss of data</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Loss of location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MLA national legal frameworks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Obstacles to international cooperation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Public-private cooperation</a:t>
            </a:r>
          </a:p>
          <a:p>
            <a:pPr marL="342900" indent="-342900">
              <a:buFont typeface="Wingdings" pitchFamily="2" charset="2"/>
              <a:buChar char="Ø"/>
            </a:pPr>
            <a:endParaRPr lang="en-GB" sz="2200" dirty="0"/>
          </a:p>
          <a:p>
            <a:pPr marL="0" indent="0" eaLnBrk="1" hangingPunct="1">
              <a:lnSpc>
                <a:spcPct val="80000"/>
              </a:lnSpc>
              <a:buNone/>
            </a:pPr>
            <a:endParaRPr lang="en-GB" sz="2000" dirty="0"/>
          </a:p>
        </p:txBody>
      </p:sp>
      <p:pic>
        <p:nvPicPr>
          <p:cNvPr id="8" name="Picture 7">
            <a:extLst>
              <a:ext uri="{FF2B5EF4-FFF2-40B4-BE49-F238E27FC236}">
                <a16:creationId xmlns:a16="http://schemas.microsoft.com/office/drawing/2014/main" id="{51D22049-DFD4-7144-88D9-21E07F883367}"/>
              </a:ext>
            </a:extLst>
          </p:cNvPr>
          <p:cNvPicPr>
            <a:picLocks noChangeAspect="1"/>
          </p:cNvPicPr>
          <p:nvPr/>
        </p:nvPicPr>
        <p:blipFill>
          <a:blip r:embed="rId3"/>
          <a:stretch>
            <a:fillRect/>
          </a:stretch>
        </p:blipFill>
        <p:spPr>
          <a:xfrm>
            <a:off x="5315712" y="2580219"/>
            <a:ext cx="3493183" cy="1697562"/>
          </a:xfrm>
          <a:prstGeom prst="rect">
            <a:avLst/>
          </a:prstGeom>
        </p:spPr>
      </p:pic>
      <p:sp>
        <p:nvSpPr>
          <p:cNvPr id="12" name="Slide Number Placeholder 1">
            <a:extLst>
              <a:ext uri="{FF2B5EF4-FFF2-40B4-BE49-F238E27FC236}">
                <a16:creationId xmlns:a16="http://schemas.microsoft.com/office/drawing/2014/main" id="{A64B5EDA-FA54-460C-86B6-069A9E92723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7</a:t>
            </a:fld>
            <a:endParaRPr lang="en-GB" dirty="0"/>
          </a:p>
        </p:txBody>
      </p:sp>
      <p:sp>
        <p:nvSpPr>
          <p:cNvPr id="7" name="Rectangle 6">
            <a:extLst>
              <a:ext uri="{FF2B5EF4-FFF2-40B4-BE49-F238E27FC236}">
                <a16:creationId xmlns:a16="http://schemas.microsoft.com/office/drawing/2014/main" id="{49CB41E4-B4CD-4F03-8F39-3446D13E2FF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50124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4481" y="984947"/>
            <a:ext cx="4572000" cy="5663089"/>
          </a:xfrm>
          <a:prstGeom prst="rect">
            <a:avLst/>
          </a:prstGeom>
        </p:spPr>
        <p:txBody>
          <a:bodyPr>
            <a:spAutoFit/>
          </a:bodyPr>
          <a:lstStyle/>
          <a:p>
            <a:r>
              <a:rPr lang="en-US" sz="2800" b="1" dirty="0"/>
              <a:t>Challenges</a:t>
            </a:r>
            <a:r>
              <a:rPr lang="en-US" sz="2200" b="1" dirty="0"/>
              <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400" dirty="0"/>
              <a:t>Loss of possibility to access data promptly:</a:t>
            </a:r>
          </a:p>
          <a:p>
            <a:pPr marL="342900" indent="-342900">
              <a:buFont typeface="Wingdings" pitchFamily="2" charset="2"/>
              <a:buChar char="ü"/>
            </a:pPr>
            <a:endParaRPr lang="en-US" sz="2200" i="1" dirty="0"/>
          </a:p>
          <a:p>
            <a:pPr lvl="1"/>
            <a:r>
              <a:rPr lang="en-GB" sz="2200" b="1" dirty="0"/>
              <a:t>WHOIS ”going dark” </a:t>
            </a:r>
            <a:r>
              <a:rPr lang="en-GB" sz="2200" dirty="0"/>
              <a:t>– deprivation of LEA, prosecution and judiciary to promptly investigate international cybercrime;</a:t>
            </a:r>
          </a:p>
          <a:p>
            <a:pPr lvl="1"/>
            <a:endParaRPr lang="en-GB" sz="2200" dirty="0"/>
          </a:p>
          <a:p>
            <a:pPr lvl="1"/>
            <a:r>
              <a:rPr lang="en-GB" sz="2200" b="1" dirty="0"/>
              <a:t>ICAAN results </a:t>
            </a:r>
            <a:r>
              <a:rPr lang="en-GB" sz="2200" dirty="0"/>
              <a:t>– in 2018 only 33% of WHOIS LEA requests where successful comparing to 98% before changes;</a:t>
            </a:r>
          </a:p>
          <a:p>
            <a:pPr lvl="1"/>
            <a:endParaRPr lang="en-GB" sz="2200" dirty="0"/>
          </a:p>
          <a:p>
            <a:pPr lvl="1" algn="just"/>
            <a:r>
              <a:rPr lang="en-GB" sz="2200" b="1" dirty="0"/>
              <a:t>Encryption issues.</a:t>
            </a:r>
          </a:p>
        </p:txBody>
      </p:sp>
      <p:pic>
        <p:nvPicPr>
          <p:cNvPr id="6" name="Picture 5">
            <a:extLst>
              <a:ext uri="{FF2B5EF4-FFF2-40B4-BE49-F238E27FC236}">
                <a16:creationId xmlns:a16="http://schemas.microsoft.com/office/drawing/2014/main" id="{F9419B6A-4B60-C74E-AD65-4422E5042231}"/>
              </a:ext>
            </a:extLst>
          </p:cNvPr>
          <p:cNvPicPr>
            <a:picLocks noChangeAspect="1"/>
          </p:cNvPicPr>
          <p:nvPr/>
        </p:nvPicPr>
        <p:blipFill>
          <a:blip r:embed="rId3"/>
          <a:stretch>
            <a:fillRect/>
          </a:stretch>
        </p:blipFill>
        <p:spPr>
          <a:xfrm>
            <a:off x="5309898" y="2997606"/>
            <a:ext cx="3529621" cy="1452187"/>
          </a:xfrm>
          <a:prstGeom prst="rect">
            <a:avLst/>
          </a:prstGeom>
        </p:spPr>
      </p:pic>
      <p:sp>
        <p:nvSpPr>
          <p:cNvPr id="12" name="Slide Number Placeholder 1">
            <a:extLst>
              <a:ext uri="{FF2B5EF4-FFF2-40B4-BE49-F238E27FC236}">
                <a16:creationId xmlns:a16="http://schemas.microsoft.com/office/drawing/2014/main" id="{3E678534-7B1B-4C9C-BB0A-98C7A6D2AA56}"/>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8</a:t>
            </a:fld>
            <a:endParaRPr lang="en-GB" dirty="0"/>
          </a:p>
        </p:txBody>
      </p:sp>
      <p:sp>
        <p:nvSpPr>
          <p:cNvPr id="7" name="Rectangle 6">
            <a:extLst>
              <a:ext uri="{FF2B5EF4-FFF2-40B4-BE49-F238E27FC236}">
                <a16:creationId xmlns:a16="http://schemas.microsoft.com/office/drawing/2014/main"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97216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8" y="1399989"/>
            <a:ext cx="4572000" cy="4647426"/>
          </a:xfrm>
          <a:prstGeom prst="rect">
            <a:avLst/>
          </a:prstGeom>
        </p:spPr>
        <p:txBody>
          <a:bodyPr>
            <a:spAutoFit/>
          </a:bodyPr>
          <a:lstStyle/>
          <a:p>
            <a:r>
              <a:rPr lang="en-US" sz="2800" b="1" dirty="0"/>
              <a:t>Challenges:</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400" dirty="0"/>
              <a:t>Loss of location of the data user, holder, producer:</a:t>
            </a:r>
          </a:p>
          <a:p>
            <a:pPr marL="342900" indent="-342900">
              <a:buFont typeface="Wingdings" pitchFamily="2" charset="2"/>
              <a:buChar char="ü"/>
            </a:pPr>
            <a:endParaRPr lang="en-US" sz="2200" i="1" dirty="0"/>
          </a:p>
          <a:p>
            <a:pPr lvl="1"/>
            <a:r>
              <a:rPr lang="en-GB" sz="2200" dirty="0"/>
              <a:t>Encryption and anonymization tools use;</a:t>
            </a:r>
          </a:p>
          <a:p>
            <a:pPr marL="800100" lvl="1" indent="-342900">
              <a:buFont typeface="Arial" panose="020B0604020202020204" pitchFamily="34" charset="0"/>
              <a:buChar char="•"/>
            </a:pPr>
            <a:endParaRPr lang="en-GB" sz="2200" dirty="0"/>
          </a:p>
          <a:p>
            <a:pPr lvl="1"/>
            <a:r>
              <a:rPr lang="en-GB" sz="2200" dirty="0"/>
              <a:t>Crypto-currencies;</a:t>
            </a:r>
          </a:p>
          <a:p>
            <a:pPr marL="800100" lvl="1" indent="-342900">
              <a:buFont typeface="Arial" panose="020B0604020202020204" pitchFamily="34" charset="0"/>
              <a:buChar char="•"/>
            </a:pPr>
            <a:endParaRPr lang="en-GB" sz="2200" dirty="0"/>
          </a:p>
          <a:p>
            <a:pPr lvl="1"/>
            <a:r>
              <a:rPr lang="en-GB" sz="2200" dirty="0"/>
              <a:t>Dark Web;</a:t>
            </a:r>
          </a:p>
          <a:p>
            <a:pPr marL="800100" lvl="1" indent="-342900">
              <a:buFont typeface="Arial" panose="020B0604020202020204" pitchFamily="34" charset="0"/>
              <a:buChar char="•"/>
            </a:pPr>
            <a:endParaRPr lang="en-GB" sz="2200" dirty="0"/>
          </a:p>
          <a:p>
            <a:pPr lvl="1"/>
            <a:r>
              <a:rPr lang="en-GB" sz="2200" dirty="0"/>
              <a:t>Cloud based storages and services.</a:t>
            </a:r>
          </a:p>
        </p:txBody>
      </p:sp>
      <p:pic>
        <p:nvPicPr>
          <p:cNvPr id="6" name="Picture 5">
            <a:extLst>
              <a:ext uri="{FF2B5EF4-FFF2-40B4-BE49-F238E27FC236}">
                <a16:creationId xmlns:a16="http://schemas.microsoft.com/office/drawing/2014/main" id="{EBB5D606-35A2-2F46-ACD0-2DA9FB9F0DE9}"/>
              </a:ext>
            </a:extLst>
          </p:cNvPr>
          <p:cNvPicPr>
            <a:picLocks noChangeAspect="1"/>
          </p:cNvPicPr>
          <p:nvPr/>
        </p:nvPicPr>
        <p:blipFill>
          <a:blip r:embed="rId3"/>
          <a:stretch>
            <a:fillRect/>
          </a:stretch>
        </p:blipFill>
        <p:spPr>
          <a:xfrm>
            <a:off x="5118596" y="2237391"/>
            <a:ext cx="3680746" cy="2383217"/>
          </a:xfrm>
          <a:prstGeom prst="rect">
            <a:avLst/>
          </a:prstGeom>
        </p:spPr>
      </p:pic>
      <p:sp>
        <p:nvSpPr>
          <p:cNvPr id="12" name="Slide Number Placeholder 1">
            <a:extLst>
              <a:ext uri="{FF2B5EF4-FFF2-40B4-BE49-F238E27FC236}">
                <a16:creationId xmlns:a16="http://schemas.microsoft.com/office/drawing/2014/main" id="{EF9D7630-5925-44E9-ABC3-73EEE8952C1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9</a:t>
            </a:fld>
            <a:endParaRPr lang="en-GB" dirty="0"/>
          </a:p>
        </p:txBody>
      </p:sp>
      <p:sp>
        <p:nvSpPr>
          <p:cNvPr id="7" name="Rectangle 6">
            <a:extLst>
              <a:ext uri="{FF2B5EF4-FFF2-40B4-BE49-F238E27FC236}">
                <a16:creationId xmlns:a16="http://schemas.microsoft.com/office/drawing/2014/main"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504883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625</TotalTime>
  <Words>11255</Words>
  <Application>Microsoft Office PowerPoint</Application>
  <PresentationFormat>On-screen Show (4:3)</PresentationFormat>
  <Paragraphs>723</Paragraphs>
  <Slides>61</Slides>
  <Notes>50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61</vt:i4>
      </vt:variant>
    </vt:vector>
  </HeadingPairs>
  <TitlesOfParts>
    <vt:vector size="70" baseType="lpstr">
      <vt:lpstr>Arial</vt:lpstr>
      <vt:lpstr>Arial Narrow</vt:lpstr>
      <vt:lpstr>Calibri</vt:lpstr>
      <vt:lpstr>Calibri (heading)</vt:lpstr>
      <vt:lpstr>Calibri Light</vt:lpstr>
      <vt:lpstr>MinionPro-Regular</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CANDREA Andrei-Stefan</cp:lastModifiedBy>
  <cp:revision>63</cp:revision>
  <dcterms:created xsi:type="dcterms:W3CDTF">2020-10-07T11:36:01Z</dcterms:created>
  <dcterms:modified xsi:type="dcterms:W3CDTF">2020-10-16T09:31:16Z</dcterms:modified>
</cp:coreProperties>
</file>