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2517" autoAdjust="0"/>
  </p:normalViewPr>
  <p:slideViewPr>
    <p:cSldViewPr snapToGrid="0" snapToObjects="1">
      <p:cViewPr varScale="1">
        <p:scale>
          <a:sx n="91" d="100"/>
          <a:sy n="91" d="100"/>
        </p:scale>
        <p:origin x="2312" y="17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10/8/20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Common Law:</a:t>
            </a:r>
          </a:p>
          <a:p>
            <a:pPr algn="just"/>
            <a:endParaRPr lang="en-US" sz="1200" b="1" i="0" u="none" strike="noStrike" kern="1200" dirty="0">
              <a:solidFill>
                <a:schemeClr val="tx1"/>
              </a:solidFill>
              <a:effectLst/>
              <a:latin typeface="+mn-lt"/>
              <a:ea typeface="ＭＳ Ｐゴシック" pitchFamily="-65" charset="-128"/>
              <a:cs typeface="ＭＳ Ｐゴシック" pitchFamily="-65" charset="-128"/>
            </a:endParaRP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Pre-arrest Investigation:</a:t>
            </a:r>
            <a:r>
              <a:rPr lang="en-US" sz="1200" b="0" i="0" u="none" strike="noStrike" kern="1200" dirty="0">
                <a:solidFill>
                  <a:schemeClr val="tx1"/>
                </a:solidFill>
                <a:effectLst/>
                <a:latin typeface="+mn-lt"/>
                <a:ea typeface="ＭＳ Ｐゴシック" pitchFamily="-65" charset="-128"/>
                <a:cs typeface="ＭＳ Ｐゴシック" pitchFamily="-65" charset="-128"/>
              </a:rPr>
              <a:t> Pre-arrest investigation is the stage of criminal procedure that takes place after a report of suspected criminal activity or law enforcement otherwise becomes aware of such activity, but before an arrest is made.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Arrest:</a:t>
            </a:r>
            <a:r>
              <a:rPr lang="en-US" sz="1200" b="0" i="0" u="none" strike="noStrike" kern="1200" dirty="0">
                <a:solidFill>
                  <a:schemeClr val="tx1"/>
                </a:solidFill>
                <a:effectLst/>
                <a:latin typeface="+mn-lt"/>
                <a:ea typeface="ＭＳ Ｐゴシック" pitchFamily="-65" charset="-128"/>
                <a:cs typeface="ＭＳ Ｐゴシック" pitchFamily="-65" charset="-128"/>
              </a:rPr>
              <a:t> An arrest occurs when the individual accused of a crime is taken into custody by law enforcement.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Initial Appearance:</a:t>
            </a:r>
            <a:r>
              <a:rPr lang="en-US" sz="1200" b="0" i="0" u="none" strike="noStrike" kern="1200" dirty="0">
                <a:solidFill>
                  <a:schemeClr val="tx1"/>
                </a:solidFill>
                <a:effectLst/>
                <a:latin typeface="+mn-lt"/>
                <a:ea typeface="ＭＳ Ｐゴシック" pitchFamily="-65" charset="-128"/>
                <a:cs typeface="ＭＳ Ｐゴシック" pitchFamily="-65" charset="-128"/>
              </a:rPr>
              <a:t> At the initial appearance, the court will inform the accused of the charges and advise the accused of his or her rights to counsel and to remain silent. The defendant may be released at the initial appearance.</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Grand Jury:</a:t>
            </a:r>
            <a:r>
              <a:rPr lang="en-US" sz="1200" b="0" i="0" u="none" strike="noStrike" kern="1200" dirty="0">
                <a:solidFill>
                  <a:schemeClr val="tx1"/>
                </a:solidFill>
                <a:effectLst/>
                <a:latin typeface="+mn-lt"/>
                <a:ea typeface="ＭＳ Ｐゴシック" pitchFamily="-65" charset="-128"/>
                <a:cs typeface="ＭＳ Ｐゴシック" pitchFamily="-65" charset="-128"/>
              </a:rPr>
              <a:t> A grand jury is a group of private citizens who conduct proceedings, generally with the grand jury members sworn to secrecy. The proceedings consist of the prosecutor presenting evidence and providing legal advice to the grand jury. As part of its investigation, the grand jury has the power to compel testimony, including the testimony of a crime victim.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Preliminary Hearing:</a:t>
            </a:r>
            <a:r>
              <a:rPr lang="en-US" sz="1200" b="0" i="0" u="none" strike="noStrike" kern="1200" dirty="0">
                <a:solidFill>
                  <a:schemeClr val="tx1"/>
                </a:solidFill>
                <a:effectLst/>
                <a:latin typeface="+mn-lt"/>
                <a:ea typeface="ＭＳ Ｐゴシック" pitchFamily="-65" charset="-128"/>
                <a:cs typeface="ＭＳ Ｐゴシック" pitchFamily="-65" charset="-128"/>
              </a:rPr>
              <a:t> At the hearing, the prosecutor and the defense attorney can each present evidence to establish or challenge whether probable cause exists to believe a felony was committed, and whether it was committed by the defendant.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Arraignment:</a:t>
            </a:r>
            <a:r>
              <a:rPr lang="en-US" sz="1200" b="0" i="0" u="none" strike="noStrike" kern="1200" dirty="0">
                <a:solidFill>
                  <a:schemeClr val="tx1"/>
                </a:solidFill>
                <a:effectLst/>
                <a:latin typeface="+mn-lt"/>
                <a:ea typeface="ＭＳ Ｐゴシック" pitchFamily="-65" charset="-128"/>
                <a:cs typeface="ＭＳ Ｐゴシック" pitchFamily="-65" charset="-128"/>
              </a:rPr>
              <a:t> At the arraignment, the defendant is formally informed of the charges, given a copy of the indictment or information, and enters a plea responding to the charges. A defendant may enter a plea bargain at the arraignment.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Discovery &amp; Motion Practice:</a:t>
            </a:r>
            <a:r>
              <a:rPr lang="en-US" sz="1200" b="0" i="0" u="none" strike="noStrike" kern="1200" dirty="0">
                <a:solidFill>
                  <a:schemeClr val="tx1"/>
                </a:solidFill>
                <a:effectLst/>
                <a:latin typeface="+mn-lt"/>
                <a:ea typeface="ＭＳ Ｐゴシック" pitchFamily="-65" charset="-128"/>
                <a:cs typeface="ＭＳ Ｐゴシック" pitchFamily="-65" charset="-128"/>
              </a:rPr>
              <a:t> Discovery is the pretrial process by which the prosecutor and the defendant exchange information and material about the case. Discovery is an intricate process governed by each jurisdiction’s rules of criminal procedure.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Plea Bargaining &amp; Entry of Plea:</a:t>
            </a:r>
            <a:r>
              <a:rPr lang="en-US" sz="1200" b="0" i="0" u="none" strike="noStrike" kern="1200" dirty="0">
                <a:solidFill>
                  <a:schemeClr val="tx1"/>
                </a:solidFill>
                <a:effectLst/>
                <a:latin typeface="+mn-lt"/>
                <a:ea typeface="ＭＳ Ｐゴシック" pitchFamily="-65" charset="-128"/>
                <a:cs typeface="ＭＳ Ｐゴシック" pitchFamily="-65" charset="-128"/>
              </a:rPr>
              <a:t> Instead of going to trial, a defendant may plead guilty pursuant to a plea agreement. A plea agreement is an agreement that the defendant will plead guilty to the original charge, or to another charge, in return for a concession from the prosecutor. </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Trial:</a:t>
            </a:r>
            <a:r>
              <a:rPr lang="en-US" sz="1200" b="0" i="0" u="none" strike="noStrike" kern="1200" dirty="0">
                <a:solidFill>
                  <a:schemeClr val="tx1"/>
                </a:solidFill>
                <a:effectLst/>
                <a:latin typeface="+mn-lt"/>
                <a:ea typeface="ＭＳ Ｐゴシック" pitchFamily="-65" charset="-128"/>
                <a:cs typeface="ＭＳ Ｐゴシック" pitchFamily="-65" charset="-128"/>
              </a:rPr>
              <a:t> A trial is the proceeding during which evidence is presented and guilt is determined. </a:t>
            </a:r>
          </a:p>
          <a:p>
            <a:pPr algn="just"/>
            <a:r>
              <a:rPr lang="en-US" sz="1200" b="1" i="0" u="none" strike="noStrike" kern="1200" dirty="0" err="1">
                <a:solidFill>
                  <a:schemeClr val="tx1"/>
                </a:solidFill>
                <a:effectLst/>
                <a:latin typeface="+mn-lt"/>
                <a:ea typeface="ＭＳ Ｐゴシック" pitchFamily="-65" charset="-128"/>
                <a:cs typeface="ＭＳ Ｐゴシック" pitchFamily="-65" charset="-128"/>
              </a:rPr>
              <a:t>Voir</a:t>
            </a:r>
            <a:r>
              <a:rPr lang="en-US" sz="1200" b="1" i="0" u="none" strike="noStrike" kern="1200" dirty="0">
                <a:solidFill>
                  <a:schemeClr val="tx1"/>
                </a:solidFill>
                <a:effectLst/>
                <a:latin typeface="+mn-lt"/>
                <a:ea typeface="ＭＳ Ｐゴシック" pitchFamily="-65" charset="-128"/>
                <a:cs typeface="ＭＳ Ｐゴシック" pitchFamily="-65" charset="-128"/>
              </a:rPr>
              <a:t> dire:</a:t>
            </a:r>
            <a:r>
              <a:rPr lang="en-US" sz="1200" b="0" i="0" u="none" strike="noStrike" kern="1200" dirty="0">
                <a:solidFill>
                  <a:schemeClr val="tx1"/>
                </a:solidFill>
                <a:effectLst/>
                <a:latin typeface="+mn-lt"/>
                <a:ea typeface="ＭＳ Ｐゴシック" pitchFamily="-65" charset="-128"/>
                <a:cs typeface="ＭＳ Ｐゴシック" pitchFamily="-65" charset="-128"/>
              </a:rPr>
              <a:t> </a:t>
            </a:r>
            <a:r>
              <a:rPr lang="en-US" sz="1200" b="0" i="0" u="none" strike="noStrike" kern="1200" dirty="0" err="1">
                <a:solidFill>
                  <a:schemeClr val="tx1"/>
                </a:solidFill>
                <a:effectLst/>
                <a:latin typeface="+mn-lt"/>
                <a:ea typeface="ＭＳ Ｐゴシック" pitchFamily="-65" charset="-128"/>
                <a:cs typeface="ＭＳ Ｐゴシック" pitchFamily="-65" charset="-128"/>
              </a:rPr>
              <a:t>Voir</a:t>
            </a:r>
            <a:r>
              <a:rPr lang="en-US" sz="1200" b="0" i="0" u="none" strike="noStrike" kern="1200" dirty="0">
                <a:solidFill>
                  <a:schemeClr val="tx1"/>
                </a:solidFill>
                <a:effectLst/>
                <a:latin typeface="+mn-lt"/>
                <a:ea typeface="ＭＳ Ｐゴシック" pitchFamily="-65" charset="-128"/>
                <a:cs typeface="ＭＳ Ｐゴシック" pitchFamily="-65" charset="-128"/>
              </a:rPr>
              <a:t> dire is the process by which a jury is questioned and selected. In a capital case, </a:t>
            </a:r>
            <a:r>
              <a:rPr lang="en-US" sz="1200" b="0" i="0" u="none" strike="noStrike" kern="1200" dirty="0" err="1">
                <a:solidFill>
                  <a:schemeClr val="tx1"/>
                </a:solidFill>
                <a:effectLst/>
                <a:latin typeface="+mn-lt"/>
                <a:ea typeface="ＭＳ Ｐゴシック" pitchFamily="-65" charset="-128"/>
                <a:cs typeface="ＭＳ Ｐゴシック" pitchFamily="-65" charset="-128"/>
              </a:rPr>
              <a:t>voir</a:t>
            </a:r>
            <a:r>
              <a:rPr lang="en-US" sz="1200" b="0" i="0" u="none" strike="noStrike" kern="1200" dirty="0">
                <a:solidFill>
                  <a:schemeClr val="tx1"/>
                </a:solidFill>
                <a:effectLst/>
                <a:latin typeface="+mn-lt"/>
                <a:ea typeface="ＭＳ Ｐゴシック" pitchFamily="-65" charset="-128"/>
                <a:cs typeface="ＭＳ Ｐゴシック" pitchFamily="-65" charset="-128"/>
              </a:rPr>
              <a:t> dire is split into two phases: the death qualification phase and the general </a:t>
            </a:r>
            <a:r>
              <a:rPr lang="en-US" sz="1200" b="0" i="0" u="none" strike="noStrike" kern="1200" dirty="0" err="1">
                <a:solidFill>
                  <a:schemeClr val="tx1"/>
                </a:solidFill>
                <a:effectLst/>
                <a:latin typeface="+mn-lt"/>
                <a:ea typeface="ＭＳ Ｐゴシック" pitchFamily="-65" charset="-128"/>
                <a:cs typeface="ＭＳ Ｐゴシック" pitchFamily="-65" charset="-128"/>
              </a:rPr>
              <a:t>voir</a:t>
            </a:r>
            <a:r>
              <a:rPr lang="en-US" sz="1200" b="0" i="0" u="none" strike="noStrike" kern="1200" dirty="0">
                <a:solidFill>
                  <a:schemeClr val="tx1"/>
                </a:solidFill>
                <a:effectLst/>
                <a:latin typeface="+mn-lt"/>
                <a:ea typeface="ＭＳ Ｐゴシック" pitchFamily="-65" charset="-128"/>
                <a:cs typeface="ＭＳ Ｐゴシック" pitchFamily="-65" charset="-128"/>
              </a:rPr>
              <a:t> dire phase.</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Guilt Phase:</a:t>
            </a:r>
            <a:r>
              <a:rPr lang="en-US" sz="1200" b="0" i="0" u="none" strike="noStrike" kern="1200" dirty="0">
                <a:solidFill>
                  <a:schemeClr val="tx1"/>
                </a:solidFill>
                <a:effectLst/>
                <a:latin typeface="+mn-lt"/>
                <a:ea typeface="ＭＳ Ｐゴシック" pitchFamily="-65" charset="-128"/>
                <a:cs typeface="ＭＳ Ｐゴシック" pitchFamily="-65" charset="-128"/>
              </a:rPr>
              <a:t> The guilt phase generally begins with the prosecutor’s opening statement. The defense then has the option to make an opening statement or, in some jurisdictions, reserve its opening statement for the beginning of its case-in-chief. Following closing arguments, the case will be submitted to the jury or bench for deliberation and return of a verdict.</a:t>
            </a: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Sentencing:</a:t>
            </a:r>
            <a:r>
              <a:rPr lang="en-US" sz="1200" b="0" i="0" u="none" strike="noStrike" kern="1200" dirty="0">
                <a:solidFill>
                  <a:schemeClr val="tx1"/>
                </a:solidFill>
                <a:effectLst/>
                <a:latin typeface="+mn-lt"/>
                <a:ea typeface="ＭＳ Ｐゴシック" pitchFamily="-65" charset="-128"/>
                <a:cs typeface="ＭＳ Ｐゴシック" pitchFamily="-65" charset="-128"/>
              </a:rPr>
              <a:t> Upon a finding of guilt on some, even if not all, counts charged, the formal imposition of the punishment occurs. Depending upon the jurisdiction, the judge or the jury decides the punishment that will be given to the offender. </a:t>
            </a:r>
          </a:p>
          <a:p>
            <a:pPr algn="just"/>
            <a:endParaRPr lang="en-US" sz="1200" b="0" i="0" u="none" strike="noStrike" kern="1200" dirty="0">
              <a:solidFill>
                <a:schemeClr val="tx1"/>
              </a:solidFill>
              <a:effectLst/>
              <a:latin typeface="+mn-lt"/>
              <a:ea typeface="ＭＳ Ｐゴシック" pitchFamily="-65" charset="-128"/>
              <a:cs typeface="ＭＳ Ｐゴシック" pitchFamily="-65" charset="-128"/>
            </a:endParaRPr>
          </a:p>
          <a:p>
            <a:pPr algn="just"/>
            <a:r>
              <a:rPr lang="en-US" sz="1200" b="1" i="0" u="none" strike="noStrike" kern="1200" dirty="0">
                <a:solidFill>
                  <a:schemeClr val="tx1"/>
                </a:solidFill>
                <a:effectLst/>
                <a:latin typeface="+mn-lt"/>
                <a:ea typeface="ＭＳ Ｐゴシック" pitchFamily="-65" charset="-128"/>
                <a:cs typeface="ＭＳ Ｐゴシック" pitchFamily="-65" charset="-128"/>
              </a:rPr>
              <a:t>Civil law</a:t>
            </a:r>
            <a:r>
              <a:rPr lang="en-GB" sz="1200" b="1" i="0" u="none" strike="noStrike" kern="1200" dirty="0">
                <a:solidFill>
                  <a:schemeClr val="tx1"/>
                </a:solidFill>
                <a:effectLst/>
                <a:latin typeface="+mn-lt"/>
                <a:ea typeface="ＭＳ Ｐゴシック" pitchFamily="-65" charset="-128"/>
                <a:cs typeface="ＭＳ Ｐゴシック" pitchFamily="-65" charset="-128"/>
              </a:rPr>
              <a: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Pre-investigation police activities</a:t>
            </a:r>
            <a:r>
              <a:rPr lang="en-US" sz="1200" b="0" dirty="0"/>
              <a:t>: police gathers information about the possible crime and when reasonable doubt is established notifies the Prosecutor.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Arrest/no arrest</a:t>
            </a:r>
            <a:r>
              <a:rPr lang="en-US" sz="1200" b="0" dirty="0"/>
              <a:t>: arrest is made only if certain conditions set by the Criminal Procedural Law are met, in most of the cases there is no arrest.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Expedited or full criminal proceedings depending on the sentence</a:t>
            </a:r>
            <a:r>
              <a:rPr lang="en-US" sz="1200" b="0" dirty="0"/>
              <a:t>: in most of the civil law countries there is a threshold for expedited or full criminal proceedings set by the threatened sentence. It should not be mixed with misdemeanors proceeded by Misdemeanor Courts. Expedited proceedings are less formal and more direct.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Prosecution/Investigation Judge investigation with multiply phases</a:t>
            </a:r>
            <a:r>
              <a:rPr lang="en-US" sz="1200" b="0" dirty="0"/>
              <a:t>: in some systems Prosecutors are the authority for running all of the investigation proceedings, left aside detention and some other actions which are depriving a suspect of some of the civil liberties. Court also can order search and seizure and other actions which can limit some civil liberties of other parties in the proceedings, while Prosecution often can not do that. In other systems Prosecution on the basis of the police criminal complaint files a Request for the Investigation to the Investigation Judge who commences investigation proceedings.</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Deferred prosecution/plea bargain</a:t>
            </a:r>
            <a:r>
              <a:rPr lang="en-US" sz="1200" b="0" dirty="0"/>
              <a:t>: in the expedited proceedings deferred prosecution can be applied through action provided by the law after which charges are abolished. Plea bargain is similar to the Common Law system.</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Prosecution indictment</a:t>
            </a:r>
            <a:r>
              <a:rPr lang="en-US" sz="1200" dirty="0"/>
              <a:t>: reasonable doubt is needed for the investigation. For the Indictment justified doubt threshold must be met on the basis of the evidence established in the investigation.</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Pre-trial hearing</a:t>
            </a:r>
            <a:r>
              <a:rPr lang="en-US" sz="1200" b="0" dirty="0"/>
              <a:t>: similar to the Discovery and Motion phase</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Trial</a:t>
            </a:r>
            <a:r>
              <a:rPr lang="en-US" sz="1200" b="0" dirty="0"/>
              <a:t>: similar to the Common Law. However, in most of the Civil Law countries, Presiding Judge is steering and leading the proceedings, while Prosecutor and Defense comes in second place.</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Closing arguments</a:t>
            </a:r>
            <a:r>
              <a:rPr lang="en-US" sz="1200" b="0" dirty="0"/>
              <a:t>: Prosecution, Defense Attorney and Defendant orally are presenting their overview of the case to the Court.</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b="1" dirty="0"/>
              <a:t>Court decision and sentencing</a:t>
            </a:r>
            <a:r>
              <a:rPr lang="en-US" sz="1200" b="0" dirty="0"/>
              <a:t>: Judge or Judges (depending on the proceeding) are adjudicating and if found guilty sentencing the defendant.</a:t>
            </a: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b="1" dirty="0"/>
          </a:p>
          <a:p>
            <a:pPr algn="just"/>
            <a:endParaRPr lang="en-GB" sz="1200" b="1" i="0" u="none" strike="noStrike" kern="1200" dirty="0">
              <a:solidFill>
                <a:schemeClr val="tx1"/>
              </a:solidFill>
              <a:effectLst/>
              <a:latin typeface="+mn-lt"/>
              <a:ea typeface="ＭＳ Ｐゴシック" pitchFamily="-65" charset="-128"/>
              <a:cs typeface="ＭＳ Ｐゴシック" pitchFamily="-65" charset="-128"/>
            </a:endParaRPr>
          </a:p>
          <a:p>
            <a:pPr algn="just"/>
            <a:endParaRPr lang="en-GB" sz="1200" b="1" i="0" u="none" strike="noStrike" kern="1200" dirty="0">
              <a:solidFill>
                <a:schemeClr val="tx1"/>
              </a:solidFill>
              <a:effectLst/>
              <a:latin typeface="+mn-lt"/>
              <a:ea typeface="ＭＳ Ｐゴシック" pitchFamily="-65" charset="-128"/>
              <a:cs typeface="ＭＳ Ｐゴシック" pitchFamily="-65" charset="-128"/>
            </a:endParaRPr>
          </a:p>
          <a:p>
            <a:pPr algn="just"/>
            <a:endParaRPr lang="en-US" sz="1200" b="1" i="0" u="none" strike="noStrike"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49664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some “rules” regarding concepts of the cybercrime investigation. Rules are not formal but more a result of the practitioner's experience from cybercrime investigations.</a:t>
            </a:r>
          </a:p>
          <a:p>
            <a:endParaRPr lang="en-US" dirty="0"/>
          </a:p>
          <a:p>
            <a:r>
              <a:rPr lang="en-US" dirty="0"/>
              <a:t>However it may appear that some of the “rules” are obvious and describing already existing procedure in place, it is not simple as that. Namely, in the number of the countries although legal framework exists on general level lower level agreements which should more precisely define procedures for the cooperation and cooperation itself does not exist.</a:t>
            </a:r>
          </a:p>
          <a:p>
            <a:endParaRPr lang="en-US" dirty="0"/>
          </a:p>
          <a:p>
            <a:r>
              <a:rPr lang="en-US" dirty="0"/>
              <a:t>Often authorities are staying within the lines of their jurisdiction and they do not communicate direct or fast with others. With that kind of the behavior leads toward slow communication and exchange of evidence and facts and possible loss of the evidentiary material.</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basic listing of the actions which Law Enforcement will and should undertake during the course of the cybercrime investigation. </a:t>
            </a:r>
          </a:p>
          <a:p>
            <a:endParaRPr lang="en-US" dirty="0"/>
          </a:p>
          <a:p>
            <a:r>
              <a:rPr lang="en-US" dirty="0"/>
              <a:t>Note should be taken already about certain procedural and logistical differences between Common Law and Civil Law countries.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Continuation of the previous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basic proceedings which should be undertaken by the Public Prosecution. Regardless of the system, Public Prosecution represents an authority with is involved in one way or another with all criminal case participants, from LEA to the Court.</a:t>
            </a:r>
          </a:p>
          <a:p>
            <a:endParaRPr lang="en-US" dirty="0"/>
          </a:p>
          <a:p>
            <a:r>
              <a:rPr lang="en-US" dirty="0"/>
              <a:t>Increasingly, Public Prosecutors are the ones who are leading and conducting the investigation and thus they are more appearing in the system of 24/7 Contact Points for cybercrime.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Investigative Judge is the Judge in the Civil Law systems who is actually undertaking the investigation. All previous actions by the police or the Prosecution are considered as evidentiary proceedings leading towards the Request to Conduct Investigation filed by the Prosecution to the Court. Basically, only the evidence gathered and established by the Investigative Judge are considered as an evidence.</a:t>
            </a:r>
          </a:p>
          <a:p>
            <a:endParaRPr lang="en-US" dirty="0"/>
          </a:p>
          <a:p>
            <a:r>
              <a:rPr lang="en-US" dirty="0"/>
              <a:t>In the Common Law system Investigative Judge role does not exist. Instead, all submission are filed to the duty or sitting Judge.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en-GB" b="0" dirty="0"/>
              <a:t>The main difference between the two systems is that in common law countries, case law — in the form of published judicial opinions — is of primary importance, whereas in civil law systems, codified statutes predominate.</a:t>
            </a:r>
          </a:p>
          <a:p>
            <a:pPr algn="just"/>
            <a:endParaRPr lang="en-GB" b="0" dirty="0"/>
          </a:p>
          <a:p>
            <a:pPr algn="just"/>
            <a:r>
              <a:rPr lang="en-GB" dirty="0"/>
              <a:t>Broadly speaking, a common law system is based on the concept of judicial precedent. Judges take an active role in shaping the law here, since the decisions a court makes are then used as a precedent for future cases. Whilst common law systems have laws that are created by legislators, it is up to judges to rely on precedents set by previous courts to interpret those laws and apply them to individual cases.</a:t>
            </a:r>
            <a:endParaRPr lang="en-GB" b="0" dirty="0"/>
          </a:p>
          <a:p>
            <a:pPr algn="just"/>
            <a:endParaRPr lang="en-GB" b="0" dirty="0"/>
          </a:p>
          <a:p>
            <a:pPr algn="just"/>
            <a:r>
              <a:rPr lang="en-GB" dirty="0"/>
              <a:t>Civil law systems, on the other hand, place much less emphasis on precedent than they do on the codification of the law. Civil law systems rely on Civil law systems, on the other hand, place much less emphasis on precedent than they do on the codification of the law. Civil law systems rely on written statutes and other legal codes that are constantly updated and which establish legal procedures, punishments, and what can and cannot be brought before a court.</a:t>
            </a:r>
          </a:p>
          <a:p>
            <a:pPr algn="just"/>
            <a:endParaRPr lang="en-GB" dirty="0"/>
          </a:p>
          <a:p>
            <a:pPr algn="just"/>
            <a:r>
              <a:rPr lang="en-GB" dirty="0"/>
              <a:t>In a civil law system, a judge merely establishes the facts of a case and applies remedies found in the codified law. As a result, lawmakers, scholars, and legal experts hold much more influence over how the legal system is administered than judges and other legal codes that are constantly updated and which establish legal procedures, punishments, and what can and cannot be brought before a court.</a:t>
            </a:r>
          </a:p>
          <a:p>
            <a:pPr algn="just"/>
            <a:endParaRPr lang="en-GB" dirty="0"/>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It should not be forgotten that other authorities have their role in the criminal proceedings. Ministries, audits, inspectorates and other holders of the official functions can be engaged in the cybercrime investigation. </a:t>
            </a:r>
          </a:p>
          <a:p>
            <a:pPr algn="just"/>
            <a:endParaRPr lang="en-US" dirty="0"/>
          </a:p>
          <a:p>
            <a:pPr algn="just"/>
            <a:r>
              <a:rPr lang="en-US" dirty="0"/>
              <a:t>However it may be, for them previously described investigation actions and rules should be applied as well.</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6286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981443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Following slides are representing one of the most successful international experiences in suppressing of the cybercrime. </a:t>
            </a:r>
          </a:p>
          <a:p>
            <a:pPr algn="just"/>
            <a:endParaRPr lang="en-US" dirty="0"/>
          </a:p>
          <a:p>
            <a:pPr algn="just"/>
            <a:r>
              <a:rPr lang="en-US" dirty="0"/>
              <a:t>Republic of Serbia from 2005 developed legal framework for combating cybercrime which included substantive, procedural and organizational laws. From 2005 Serbia is one of the rare countries to have highly specialized authorities in this area, including police, prosecution and court.</a:t>
            </a:r>
          </a:p>
          <a:p>
            <a:pPr algn="just"/>
            <a:endParaRPr lang="en-US" dirty="0"/>
          </a:p>
          <a:p>
            <a:pPr algn="just"/>
            <a:r>
              <a:rPr lang="en-US" dirty="0"/>
              <a:t>However, in accordance with the needs, expert may find and present additional examples.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Legal framework includes number of the law which are in line with the international treaties and standards.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important law is the one presented in this slide. It establishes competencies and organization of the specialized cybercrime authorities.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 3 of the Law on the Organization and Jurisdiction of the State Authorities for Combating High-Tech Crime of Serbia as an example.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Statistics of the Special Prosecution Office for High-Tech Crime of Serbia. It does not include numbers outside of its jurisdiction, e.g. cases in front of the regular system.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Highlights of the statistics and criminal acts.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47349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and following ones should be prepared by the local expert regarding domestic cybercrime suppression system. </a:t>
            </a:r>
          </a:p>
          <a:p>
            <a:endParaRPr lang="en-US" dirty="0"/>
          </a:p>
          <a:p>
            <a:r>
              <a:rPr lang="en-US" dirty="0"/>
              <a:t>Slides should follow the logic of the previously presented material.</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56663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now be ready to adopt and implement presented.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final delegates questions.</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423008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the list of substantive questions regarding competent cybercrime authorities in any country. Expert can invite delegates to participate with him/her in providing answers.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more focused inquiry and self-examination of legal and practical reach of specialized authorities. Expert should lead, hopefully together with delegates, short analysis of the state of the play. </a:t>
            </a:r>
          </a:p>
          <a:p>
            <a:endParaRPr lang="en-US" dirty="0"/>
          </a:p>
          <a:p>
            <a:r>
              <a:rPr lang="en-US" dirty="0"/>
              <a:t>Normative level means law, by-law or inner regulation setting. Other questions are self-explanatory.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should go more into the details of the setup of the specialized cybercrime authorities. What kind of the regulation is regulating their work, what is their jurisdiction, how well are they staffed and equipped, are there connections between them and other authorities in the system etc.?</a:t>
            </a:r>
          </a:p>
          <a:p>
            <a:endParaRPr lang="en-US" dirty="0"/>
          </a:p>
          <a:p>
            <a:r>
              <a:rPr lang="en-US" dirty="0"/>
              <a:t>Expert can invite delegates to participate in providing answers.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 more detailed introspective into competencies/jurisdiction part of setup of specialized framework and authorities. Questions basically represent the list of the powers which need to be in place for the effective specialization of cybercrime authorities. Without it, it hardly can be said that one country has effective framework in place and there is great chance that system which is lacking some of the parts is going to function properly.</a:t>
            </a:r>
          </a:p>
          <a:p>
            <a:endParaRPr lang="en-US" dirty="0"/>
          </a:p>
          <a:p>
            <a:r>
              <a:rPr lang="en-US" dirty="0"/>
              <a:t>Again, expert should engage with delegates who should give answers to the questions as well regarding domestic situation.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describing in the form of the question's necessary parts of the capacity building of the cybercrime authorities. It includes all parts of the crime suppressing system.</a:t>
            </a:r>
          </a:p>
          <a:p>
            <a:endParaRPr lang="en-US" dirty="0"/>
          </a:p>
          <a:p>
            <a:r>
              <a:rPr lang="en-US" dirty="0"/>
              <a:t>Expert should engage with delegates who should give answers to the questions as well regarding domestic situation.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describing in the form of the question's necessary parts of the cooperation channels both horizontally and vertically. Cybercrime suppression more then other forms of the criminality craves for the prompt and fruitful cooperation. Expert should underline this fact.</a:t>
            </a:r>
          </a:p>
          <a:p>
            <a:endParaRPr lang="en-US" dirty="0"/>
          </a:p>
          <a:p>
            <a:r>
              <a:rPr lang="en-US" dirty="0"/>
              <a:t>Expert should engage with delegates who should give answers to the questions as well regarding domestic situation.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95238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10/8/20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10/8/20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10/8/20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10/8/20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10/8/20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10/8/20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en-GB" sz="3600" b="1" i="1" dirty="0">
                <a:solidFill>
                  <a:schemeClr val="tx2"/>
                </a:solidFill>
              </a:rPr>
              <a:t>Introductory Cybercrime Training for </a:t>
            </a:r>
            <a:r>
              <a:rPr lang="en-US" sz="3600" b="1" i="1" dirty="0">
                <a:solidFill>
                  <a:schemeClr val="tx2"/>
                </a:solidFill>
              </a:rPr>
              <a:t>Judges and Prosecutors</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3.x </a:t>
            </a:r>
          </a:p>
          <a:p>
            <a:pPr marL="0" indent="0" algn="ctr">
              <a:buFont typeface="Arial" charset="0"/>
              <a:buNone/>
              <a:defRPr/>
            </a:pPr>
            <a:r>
              <a:rPr lang="en-GB" sz="3200" b="1" dirty="0">
                <a:solidFill>
                  <a:schemeClr val="tx2"/>
                </a:solidFill>
              </a:rPr>
              <a:t>Overview of Cybercrime Investigation:</a:t>
            </a:r>
          </a:p>
          <a:p>
            <a:pPr marL="0" indent="0" algn="ctr">
              <a:buFont typeface="Arial" charset="0"/>
              <a:buNone/>
              <a:defRPr/>
            </a:pPr>
            <a:r>
              <a:rPr lang="en-GB" sz="3200" b="1" dirty="0">
                <a:solidFill>
                  <a:schemeClr val="tx2"/>
                </a:solidFill>
              </a:rPr>
              <a:t>Country and International Experience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Cooperation?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buFont typeface="Wingdings" pitchFamily="2" charset="2"/>
              <a:buChar char="Ø"/>
            </a:pPr>
            <a:r>
              <a:rPr lang="en-GB" sz="2200" b="1" dirty="0"/>
              <a:t>Legal framework and hierarchy allows them: </a:t>
            </a:r>
          </a:p>
          <a:p>
            <a:pPr marL="342900" indent="-342900">
              <a:buFont typeface="Wingdings" pitchFamily="2" charset="2"/>
              <a:buChar char="Ø"/>
            </a:pPr>
            <a:endParaRPr lang="en-GB" sz="2200" b="1" dirty="0"/>
          </a:p>
          <a:p>
            <a:pPr marL="342900" indent="-342900" algn="just">
              <a:buFont typeface="Arial" panose="020B0604020202020204" pitchFamily="34" charset="0"/>
              <a:buChar char="•"/>
            </a:pPr>
            <a:r>
              <a:rPr lang="en-GB" sz="2200" i="1" dirty="0"/>
              <a:t>to effectively communicate and cooperate internally?</a:t>
            </a:r>
          </a:p>
          <a:p>
            <a:pPr marL="342900" indent="-342900" algn="just">
              <a:buFont typeface="Arial" panose="020B0604020202020204" pitchFamily="34" charset="0"/>
              <a:buChar char="•"/>
            </a:pPr>
            <a:r>
              <a:rPr lang="en-GB" sz="2200" i="1" dirty="0"/>
              <a:t>to effectively communicate and cooperate externally?</a:t>
            </a:r>
          </a:p>
          <a:p>
            <a:pPr marL="342900" indent="-342900" algn="just">
              <a:buFont typeface="Arial" panose="020B0604020202020204" pitchFamily="34" charset="0"/>
              <a:buChar char="•"/>
            </a:pPr>
            <a:r>
              <a:rPr lang="en-GB" sz="2200" i="1" dirty="0"/>
              <a:t>to communicate and cooperate with international fora?</a:t>
            </a:r>
          </a:p>
          <a:p>
            <a:pPr marL="342900" indent="-342900" algn="just">
              <a:buFont typeface="Arial" panose="020B0604020202020204" pitchFamily="34" charset="0"/>
              <a:buChar char="•"/>
            </a:pPr>
            <a:r>
              <a:rPr lang="en-GB" sz="2200" i="1" dirty="0"/>
              <a:t>to have enough of the resources to participate effectively in the joint international cybercrime operations and cases?</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Competent Cybercrime </a:t>
            </a:r>
          </a:p>
          <a:p>
            <a:pPr algn="r"/>
            <a:r>
              <a:rPr lang="en-GB" sz="3200" b="1" dirty="0">
                <a:ea typeface="ＭＳ Ｐゴシック" charset="0"/>
              </a:rPr>
              <a:t>Authorities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Cybercrime </a:t>
            </a:r>
          </a:p>
          <a:p>
            <a:pPr marL="0" indent="0" algn="r">
              <a:buFont typeface="Arial" charset="0"/>
              <a:buNone/>
              <a:defRPr/>
            </a:pPr>
            <a:r>
              <a:rPr lang="en-GB" sz="3200" b="1" dirty="0">
                <a:solidFill>
                  <a:schemeClr val="bg1"/>
                </a:solidFill>
              </a:rPr>
              <a:t>Investigation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Basic Concepts of </a:t>
            </a:r>
          </a:p>
          <a:p>
            <a:pPr algn="ctr">
              <a:lnSpc>
                <a:spcPct val="80000"/>
              </a:lnSpc>
            </a:pPr>
            <a:r>
              <a:rPr lang="en-GB" sz="3200" b="1" dirty="0">
                <a:ea typeface="ＭＳ Ｐゴシック" charset="0"/>
                <a:cs typeface="ＭＳ Ｐゴシック" charset="0"/>
              </a:rPr>
              <a:t>Cybercrime Investigation</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159921" cy="5016758"/>
          </a:xfrm>
          <a:prstGeom prst="rect">
            <a:avLst/>
          </a:prstGeom>
        </p:spPr>
        <p:txBody>
          <a:bodyPr wrap="square">
            <a:spAutoFit/>
          </a:bodyPr>
          <a:lstStyle/>
          <a:p>
            <a:pPr marL="342900" indent="-342900" algn="just">
              <a:buFont typeface="Wingdings" pitchFamily="2" charset="2"/>
              <a:buChar char="Ø"/>
              <a:defRPr/>
            </a:pPr>
            <a:r>
              <a:rPr lang="en-US" sz="2000" b="1" dirty="0"/>
              <a:t>Basics of the Criminal Case development in the Common Law system (first instance):</a:t>
            </a:r>
          </a:p>
          <a:p>
            <a:pPr marL="342900" indent="-342900">
              <a:buFont typeface="Wingdings" pitchFamily="2" charset="2"/>
              <a:buChar char="Ø"/>
              <a:defRPr/>
            </a:pPr>
            <a:endParaRPr lang="en-US" sz="2000" b="1" dirty="0"/>
          </a:p>
          <a:p>
            <a:pPr marL="342900" indent="-342900" algn="just">
              <a:buFont typeface="Arial" panose="020B0604020202020204" pitchFamily="34" charset="0"/>
              <a:buChar char="•"/>
              <a:defRPr/>
            </a:pPr>
            <a:r>
              <a:rPr lang="en-US" sz="1900" i="1" dirty="0"/>
              <a:t>Pre-arrest investigation</a:t>
            </a:r>
          </a:p>
          <a:p>
            <a:pPr marL="342900" indent="-342900" algn="just">
              <a:buFont typeface="Arial" panose="020B0604020202020204" pitchFamily="34" charset="0"/>
              <a:buChar char="•"/>
              <a:defRPr/>
            </a:pPr>
            <a:r>
              <a:rPr lang="en-US" sz="1900" i="1" dirty="0"/>
              <a:t>Arrest</a:t>
            </a:r>
          </a:p>
          <a:p>
            <a:pPr marL="342900" indent="-342900" algn="just">
              <a:buFont typeface="Arial" panose="020B0604020202020204" pitchFamily="34" charset="0"/>
              <a:buChar char="•"/>
              <a:defRPr/>
            </a:pPr>
            <a:r>
              <a:rPr lang="en-US" sz="1900" i="1" dirty="0"/>
              <a:t>Initial appearance</a:t>
            </a:r>
          </a:p>
          <a:p>
            <a:pPr marL="342900" indent="-342900" algn="just">
              <a:buFont typeface="Arial" panose="020B0604020202020204" pitchFamily="34" charset="0"/>
              <a:buChar char="•"/>
              <a:defRPr/>
            </a:pPr>
            <a:r>
              <a:rPr lang="en-US" sz="1900" i="1" dirty="0"/>
              <a:t>Grand jury (or not)</a:t>
            </a:r>
          </a:p>
          <a:p>
            <a:pPr marL="342900" indent="-342900" algn="just">
              <a:buFont typeface="Arial" panose="020B0604020202020204" pitchFamily="34" charset="0"/>
              <a:buChar char="•"/>
              <a:defRPr/>
            </a:pPr>
            <a:r>
              <a:rPr lang="en-US" sz="1900" i="1" dirty="0"/>
              <a:t>Preliminary hearing</a:t>
            </a:r>
          </a:p>
          <a:p>
            <a:pPr marL="342900" indent="-342900" algn="just">
              <a:buFont typeface="Arial" panose="020B0604020202020204" pitchFamily="34" charset="0"/>
              <a:buChar char="•"/>
              <a:defRPr/>
            </a:pPr>
            <a:r>
              <a:rPr lang="en-US" sz="1900" i="1" dirty="0"/>
              <a:t>Arraignment</a:t>
            </a:r>
          </a:p>
          <a:p>
            <a:pPr marL="342900" indent="-342900" algn="just">
              <a:buFont typeface="Arial" panose="020B0604020202020204" pitchFamily="34" charset="0"/>
              <a:buChar char="•"/>
              <a:defRPr/>
            </a:pPr>
            <a:r>
              <a:rPr lang="en-US" sz="1900" i="1" dirty="0"/>
              <a:t>Discovery &amp; Motion Practice</a:t>
            </a:r>
          </a:p>
          <a:p>
            <a:pPr marL="342900" indent="-342900" algn="just">
              <a:buFont typeface="Arial" panose="020B0604020202020204" pitchFamily="34" charset="0"/>
              <a:buChar char="•"/>
              <a:defRPr/>
            </a:pPr>
            <a:r>
              <a:rPr lang="en-US" sz="1900" i="1" dirty="0"/>
              <a:t>Plea Bargaining &amp; Entry of Plea</a:t>
            </a:r>
          </a:p>
          <a:p>
            <a:pPr marL="342900" indent="-342900" algn="just">
              <a:buFont typeface="Arial" panose="020B0604020202020204" pitchFamily="34" charset="0"/>
              <a:buChar char="•"/>
              <a:defRPr/>
            </a:pPr>
            <a:r>
              <a:rPr lang="en-US" sz="1900" i="1" dirty="0"/>
              <a:t>Trial</a:t>
            </a:r>
          </a:p>
          <a:p>
            <a:pPr marL="342900" indent="-342900" algn="just">
              <a:buFont typeface="Arial" panose="020B0604020202020204" pitchFamily="34" charset="0"/>
              <a:buChar char="•"/>
              <a:defRPr/>
            </a:pPr>
            <a:r>
              <a:rPr lang="en-US" sz="1900" i="1" dirty="0" err="1"/>
              <a:t>Voir</a:t>
            </a:r>
            <a:r>
              <a:rPr lang="en-US" sz="1900" i="1" dirty="0"/>
              <a:t> dire</a:t>
            </a:r>
          </a:p>
          <a:p>
            <a:pPr marL="342900" indent="-342900" algn="just">
              <a:buFont typeface="Arial" panose="020B0604020202020204" pitchFamily="34" charset="0"/>
              <a:buChar char="•"/>
              <a:defRPr/>
            </a:pPr>
            <a:r>
              <a:rPr lang="en-US" sz="1900" i="1" dirty="0"/>
              <a:t>Guilt Phase</a:t>
            </a:r>
          </a:p>
          <a:p>
            <a:pPr marL="342900" indent="-342900" algn="just">
              <a:buFont typeface="Arial" panose="020B0604020202020204" pitchFamily="34" charset="0"/>
              <a:buChar char="•"/>
              <a:defRPr/>
            </a:pPr>
            <a:r>
              <a:rPr lang="en-US" sz="1900" i="1" dirty="0"/>
              <a:t>Sentencing</a:t>
            </a:r>
          </a:p>
        </p:txBody>
      </p:sp>
      <p:sp>
        <p:nvSpPr>
          <p:cNvPr id="5" name="Rectangle 4">
            <a:extLst>
              <a:ext uri="{FF2B5EF4-FFF2-40B4-BE49-F238E27FC236}">
                <a16:creationId xmlns:a16="http://schemas.microsoft.com/office/drawing/2014/main" id="{CBF6D94C-E963-2548-B312-315B2A8ACCD5}"/>
              </a:ext>
            </a:extLst>
          </p:cNvPr>
          <p:cNvSpPr/>
          <p:nvPr/>
        </p:nvSpPr>
        <p:spPr>
          <a:xfrm>
            <a:off x="4496754" y="920135"/>
            <a:ext cx="4280694" cy="5124480"/>
          </a:xfrm>
          <a:prstGeom prst="rect">
            <a:avLst/>
          </a:prstGeom>
        </p:spPr>
        <p:txBody>
          <a:bodyPr wrap="square">
            <a:spAutoFit/>
          </a:bodyPr>
          <a:lstStyle/>
          <a:p>
            <a:pPr marL="342900" indent="-342900" algn="just">
              <a:buFont typeface="Wingdings" pitchFamily="2" charset="2"/>
              <a:buChar char="Ø"/>
              <a:defRPr/>
            </a:pPr>
            <a:r>
              <a:rPr lang="en-US" sz="2000" b="1" dirty="0"/>
              <a:t>Basics of the Criminal Case development in the Civil Law system (first instance):</a:t>
            </a:r>
          </a:p>
          <a:p>
            <a:pPr marL="342900" indent="-342900">
              <a:buFont typeface="Wingdings" pitchFamily="2" charset="2"/>
              <a:buChar char="Ø"/>
              <a:defRPr/>
            </a:pPr>
            <a:endParaRPr lang="en-US" sz="2000" b="1" dirty="0"/>
          </a:p>
          <a:p>
            <a:pPr marL="342900" indent="-342900" algn="just">
              <a:buFont typeface="Arial" panose="020B0604020202020204" pitchFamily="34" charset="0"/>
              <a:buChar char="•"/>
              <a:defRPr/>
            </a:pPr>
            <a:r>
              <a:rPr lang="en-US" sz="1900" i="1" dirty="0"/>
              <a:t>Pre-investigation police activities</a:t>
            </a:r>
          </a:p>
          <a:p>
            <a:pPr marL="342900" indent="-342900" algn="just">
              <a:buFont typeface="Arial" panose="020B0604020202020204" pitchFamily="34" charset="0"/>
              <a:buChar char="•"/>
              <a:defRPr/>
            </a:pPr>
            <a:r>
              <a:rPr lang="en-US" sz="1900" i="1" dirty="0"/>
              <a:t>Arrest/no arrest</a:t>
            </a:r>
          </a:p>
          <a:p>
            <a:pPr marL="342900" indent="-342900" algn="just">
              <a:buFont typeface="Arial" panose="020B0604020202020204" pitchFamily="34" charset="0"/>
              <a:buChar char="•"/>
              <a:defRPr/>
            </a:pPr>
            <a:r>
              <a:rPr lang="en-US" sz="1900" i="1" dirty="0"/>
              <a:t>Expedited or full criminal proceedings depending on the sentence</a:t>
            </a:r>
          </a:p>
          <a:p>
            <a:pPr marL="342900" indent="-342900" algn="just">
              <a:buFont typeface="Arial" panose="020B0604020202020204" pitchFamily="34" charset="0"/>
              <a:buChar char="•"/>
              <a:defRPr/>
            </a:pPr>
            <a:r>
              <a:rPr lang="en-US" sz="1900" i="1" dirty="0"/>
              <a:t>Prosecution/Investigation Judge investigation with multiply phases</a:t>
            </a:r>
          </a:p>
          <a:p>
            <a:pPr marL="342900" indent="-342900" algn="just">
              <a:buFont typeface="Arial" panose="020B0604020202020204" pitchFamily="34" charset="0"/>
              <a:buChar char="•"/>
              <a:defRPr/>
            </a:pPr>
            <a:r>
              <a:rPr lang="en-US" sz="1900" i="1" dirty="0"/>
              <a:t>Deferred prosecution/plea bargain</a:t>
            </a:r>
          </a:p>
          <a:p>
            <a:pPr marL="342900" indent="-342900" algn="just">
              <a:buFont typeface="Arial" panose="020B0604020202020204" pitchFamily="34" charset="0"/>
              <a:buChar char="•"/>
              <a:defRPr/>
            </a:pPr>
            <a:r>
              <a:rPr lang="en-US" sz="1900" i="1" dirty="0"/>
              <a:t>Prosecution indictment</a:t>
            </a:r>
          </a:p>
          <a:p>
            <a:pPr marL="342900" indent="-342900" algn="just">
              <a:buFont typeface="Arial" panose="020B0604020202020204" pitchFamily="34" charset="0"/>
              <a:buChar char="•"/>
              <a:defRPr/>
            </a:pPr>
            <a:r>
              <a:rPr lang="en-US" sz="1900" i="1" dirty="0"/>
              <a:t>Pre-trial hearing</a:t>
            </a:r>
          </a:p>
          <a:p>
            <a:pPr marL="342900" indent="-342900" algn="just">
              <a:buFont typeface="Arial" panose="020B0604020202020204" pitchFamily="34" charset="0"/>
              <a:buChar char="•"/>
              <a:defRPr/>
            </a:pPr>
            <a:r>
              <a:rPr lang="en-US" sz="1900" i="1" dirty="0"/>
              <a:t>Trial</a:t>
            </a:r>
          </a:p>
          <a:p>
            <a:pPr marL="342900" indent="-342900" algn="just">
              <a:buFont typeface="Arial" panose="020B0604020202020204" pitchFamily="34" charset="0"/>
              <a:buChar char="•"/>
              <a:defRPr/>
            </a:pPr>
            <a:r>
              <a:rPr lang="en-US" sz="1900" i="1" dirty="0"/>
              <a:t>Closing arguments</a:t>
            </a:r>
          </a:p>
          <a:p>
            <a:pPr marL="342900" indent="-342900" algn="just">
              <a:buFont typeface="Arial" panose="020B0604020202020204" pitchFamily="34" charset="0"/>
              <a:buChar char="•"/>
              <a:defRPr/>
            </a:pPr>
            <a:r>
              <a:rPr lang="en-US" sz="1900" i="1" dirty="0"/>
              <a:t>Court decision and sentencing</a:t>
            </a:r>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632311"/>
          </a:xfrm>
          <a:prstGeom prst="rect">
            <a:avLst/>
          </a:prstGeom>
        </p:spPr>
        <p:txBody>
          <a:bodyPr>
            <a:spAutoFit/>
          </a:bodyPr>
          <a:lstStyle/>
          <a:p>
            <a:pPr marL="342900" indent="-342900">
              <a:buFont typeface="Wingdings" pitchFamily="2" charset="2"/>
              <a:buChar char="Ø"/>
              <a:defRPr/>
            </a:pPr>
            <a:r>
              <a:rPr lang="en-US" sz="2000" b="1" dirty="0"/>
              <a:t>Rule number 1:  </a:t>
            </a:r>
          </a:p>
          <a:p>
            <a:pPr marL="342900" indent="-342900" algn="just">
              <a:buFont typeface="Wingdings" pitchFamily="2" charset="2"/>
              <a:buChar char="ü"/>
              <a:defRPr/>
            </a:pPr>
            <a:r>
              <a:rPr lang="en-US" sz="2000" b="1" dirty="0">
                <a:solidFill>
                  <a:srgbClr val="FF0000"/>
                </a:solidFill>
              </a:rPr>
              <a:t>SWIFT REACTION</a:t>
            </a:r>
          </a:p>
          <a:p>
            <a:pPr marL="342900" indent="-342900" algn="just">
              <a:buFont typeface="Arial" panose="020B0604020202020204" pitchFamily="34" charset="0"/>
              <a:buChar char="•"/>
              <a:defRPr/>
            </a:pPr>
            <a:r>
              <a:rPr lang="en-US" sz="2000" b="1" dirty="0"/>
              <a:t>competent authorities are ready to react at moments notice</a:t>
            </a:r>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en-US" sz="2000" b="1" dirty="0"/>
              <a:t>Rule number 2:</a:t>
            </a:r>
          </a:p>
          <a:p>
            <a:pPr marL="342900" indent="-342900" algn="just">
              <a:buFont typeface="Wingdings" pitchFamily="2" charset="2"/>
              <a:buChar char="ü"/>
              <a:defRPr/>
            </a:pPr>
            <a:r>
              <a:rPr lang="en-US" sz="2000" b="1" dirty="0">
                <a:solidFill>
                  <a:srgbClr val="FF0000"/>
                </a:solidFill>
              </a:rPr>
              <a:t>PERMANENT COMMUNICATION</a:t>
            </a:r>
          </a:p>
          <a:p>
            <a:pPr marL="342900" indent="-342900" algn="just">
              <a:buFont typeface="Arial" panose="020B0604020202020204" pitchFamily="34" charset="0"/>
              <a:buChar char="•"/>
              <a:defRPr/>
            </a:pPr>
            <a:r>
              <a:rPr lang="en-US" sz="2000" b="1" dirty="0"/>
              <a:t>law enforcement, prosecution, court, other agencies or participants, are constantly communicating and coordinating</a:t>
            </a:r>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en-US" sz="2000" b="1" dirty="0"/>
              <a:t>Rule number 3:</a:t>
            </a:r>
          </a:p>
          <a:p>
            <a:pPr marL="342900" indent="-342900" algn="just">
              <a:buFont typeface="Wingdings" pitchFamily="2" charset="2"/>
              <a:buChar char="ü"/>
              <a:defRPr/>
            </a:pPr>
            <a:r>
              <a:rPr lang="en-US" sz="2000" b="1" dirty="0">
                <a:solidFill>
                  <a:srgbClr val="FF0000"/>
                </a:solidFill>
              </a:rPr>
              <a:t>EVIDENCE IS THOROUGHLY SECURED AND COLLECTED</a:t>
            </a:r>
          </a:p>
          <a:p>
            <a:pPr marL="342900" indent="-342900" algn="just">
              <a:buFont typeface="Arial" panose="020B0604020202020204" pitchFamily="34" charset="0"/>
              <a:buChar char="•"/>
              <a:defRPr/>
            </a:pPr>
            <a:r>
              <a:rPr lang="en-US" sz="2000" b="1" dirty="0"/>
              <a:t>all electronic and other evidence is detected and appropriately collected</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Wingdings" pitchFamily="2" charset="2"/>
              <a:buChar char="Ø"/>
              <a:defRPr/>
            </a:pPr>
            <a:r>
              <a:rPr lang="en-US" sz="2000" b="1" dirty="0"/>
              <a:t>Rule number 4:</a:t>
            </a:r>
          </a:p>
          <a:p>
            <a:pPr marL="342900" indent="-342900" algn="just">
              <a:buFont typeface="Wingdings" pitchFamily="2" charset="2"/>
              <a:buChar char="ü"/>
              <a:defRPr/>
            </a:pPr>
            <a:r>
              <a:rPr lang="en-US" sz="2000" b="1" dirty="0">
                <a:solidFill>
                  <a:srgbClr val="FF0000"/>
                </a:solidFill>
              </a:rPr>
              <a:t>SPECIALIZED DIGITAL FORENSIC INSTITUTIONS OR EXPERTS ARE AT DISPOSAL</a:t>
            </a:r>
          </a:p>
          <a:p>
            <a:pPr marL="342900" indent="-342900" algn="just">
              <a:buFont typeface="Arial" pitchFamily="34" charset="0"/>
              <a:buChar char="•"/>
              <a:defRPr/>
            </a:pPr>
            <a:r>
              <a:rPr lang="en-US" sz="2000" b="1" dirty="0"/>
              <a:t>collected evidence can be quickly analyzed</a:t>
            </a:r>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en-US" sz="2000" b="1" dirty="0"/>
              <a:t>Rule number 5:</a:t>
            </a:r>
          </a:p>
          <a:p>
            <a:pPr marL="342900" indent="-342900" algn="just">
              <a:buFont typeface="Wingdings" pitchFamily="2" charset="2"/>
              <a:buChar char="ü"/>
              <a:defRPr/>
            </a:pPr>
            <a:r>
              <a:rPr lang="en-US" sz="2000" b="1" dirty="0">
                <a:solidFill>
                  <a:srgbClr val="FF0000"/>
                </a:solidFill>
              </a:rPr>
              <a:t>WITNESSES ARE PROMPTLY INTERVIEWED</a:t>
            </a:r>
          </a:p>
          <a:p>
            <a:pPr marL="342900" indent="-342900" algn="just">
              <a:buFont typeface="Arial" pitchFamily="34" charset="0"/>
              <a:buChar char="•"/>
              <a:defRPr/>
            </a:pPr>
            <a:r>
              <a:rPr lang="en-US" sz="2000" b="1" dirty="0"/>
              <a:t>As soon as possible witnesses are interviewed/questioned/interrogated by the competent authority</a:t>
            </a:r>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en-US" sz="2000" b="1" dirty="0"/>
              <a:t>Rule number 6:</a:t>
            </a:r>
          </a:p>
          <a:p>
            <a:pPr marL="342900" indent="-342900" algn="just">
              <a:buFont typeface="Wingdings" pitchFamily="2" charset="2"/>
              <a:buChar char="ü"/>
              <a:defRPr/>
            </a:pPr>
            <a:r>
              <a:rPr lang="en-US" sz="2000" b="1" dirty="0">
                <a:solidFill>
                  <a:srgbClr val="FF0000"/>
                </a:solidFill>
              </a:rPr>
              <a:t>ALL ACTIONS ARE URGENT</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28583"/>
            <a:ext cx="4572000" cy="5624617"/>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LAW ENFORCEMENT:</a:t>
            </a:r>
          </a:p>
          <a:p>
            <a:pPr marL="342900" indent="-342900" algn="just">
              <a:buFont typeface="Arial" panose="020B0604020202020204" pitchFamily="34" charset="0"/>
              <a:buChar char="•"/>
              <a:defRPr/>
            </a:pPr>
            <a:r>
              <a:rPr lang="en-US" sz="2000" b="1" dirty="0"/>
              <a:t>make plans </a:t>
            </a:r>
            <a:r>
              <a:rPr lang="en-US" sz="2000" dirty="0"/>
              <a:t>about field deployment including all necessary technical and digital forensic surveys and preparations</a:t>
            </a:r>
          </a:p>
          <a:p>
            <a:pPr marL="342900" indent="-342900" algn="just">
              <a:buFont typeface="Arial" panose="020B0604020202020204" pitchFamily="34" charset="0"/>
              <a:buChar char="•"/>
              <a:defRPr/>
            </a:pPr>
            <a:endParaRPr lang="en-US" sz="2000" dirty="0"/>
          </a:p>
          <a:p>
            <a:pPr marL="342900" indent="-342900" algn="just">
              <a:buFont typeface="Arial" panose="020B0604020202020204" pitchFamily="34" charset="0"/>
              <a:buChar char="•"/>
              <a:defRPr/>
            </a:pPr>
            <a:r>
              <a:rPr lang="en-US" sz="2000" b="1" dirty="0"/>
              <a:t>notifies competent authority </a:t>
            </a:r>
            <a:r>
              <a:rPr lang="en-US" sz="2000" dirty="0"/>
              <a:t>(commanding officer, prosecutor, investigative judge) about actions to be taken and legal grounds for it</a:t>
            </a:r>
          </a:p>
          <a:p>
            <a:pPr marL="342900" indent="-342900" algn="just">
              <a:buFont typeface="Arial" panose="020B0604020202020204" pitchFamily="34" charset="0"/>
              <a:buChar char="•"/>
              <a:defRPr/>
            </a:pPr>
            <a:endParaRPr lang="en-US" sz="2000" dirty="0"/>
          </a:p>
          <a:p>
            <a:pPr marL="342900" indent="-342900" algn="just">
              <a:buFont typeface="Arial" panose="020B0604020202020204" pitchFamily="34" charset="0"/>
              <a:buChar char="•"/>
              <a:defRPr/>
            </a:pPr>
            <a:r>
              <a:rPr lang="en-US" sz="2000" b="1" dirty="0"/>
              <a:t>depending on the legal system files equivalent of the initiative/proposal/request to the Prosecution or Court for issuing of the necessary procedural tools </a:t>
            </a:r>
            <a:r>
              <a:rPr lang="en-US" sz="2000" dirty="0"/>
              <a:t>for conducting unobstructed proceedings or investigation</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52123"/>
            <a:ext cx="4572000" cy="5655394"/>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LAW ENFORCEMENT:</a:t>
            </a:r>
          </a:p>
          <a:p>
            <a:pPr marL="285750" indent="-285750" algn="just">
              <a:buFont typeface="Arial" panose="020B0604020202020204" pitchFamily="34" charset="0"/>
              <a:buChar char="•"/>
              <a:defRPr/>
            </a:pPr>
            <a:r>
              <a:rPr lang="en-US" sz="1900" b="1" dirty="0"/>
              <a:t>orders/warrants depending on the case should encircle all necessary evidentiary actions </a:t>
            </a:r>
            <a:r>
              <a:rPr lang="en-US" sz="1900" dirty="0"/>
              <a:t>(e.g. data preservation, data production, search and seizure, arrest, interrogation, hearing, forensic engagement etc.)</a:t>
            </a:r>
          </a:p>
          <a:p>
            <a:pPr marL="285750" indent="-285750" algn="just">
              <a:buFont typeface="Arial" panose="020B0604020202020204" pitchFamily="34" charset="0"/>
              <a:buChar char="•"/>
              <a:defRPr/>
            </a:pPr>
            <a:endParaRPr lang="en-US" sz="1900" b="1" dirty="0"/>
          </a:p>
          <a:p>
            <a:pPr marL="285750" indent="-285750" algn="just">
              <a:buFont typeface="Arial" panose="020B0604020202020204" pitchFamily="34" charset="0"/>
              <a:buChar char="•"/>
              <a:defRPr/>
            </a:pPr>
            <a:r>
              <a:rPr lang="en-US" sz="1900" b="1" dirty="0"/>
              <a:t>upon receival of the necessary orders/warrants deploys swiftly </a:t>
            </a:r>
            <a:r>
              <a:rPr lang="en-US" sz="1900" dirty="0"/>
              <a:t>in accordance with the law and deployment procedures</a:t>
            </a:r>
          </a:p>
          <a:p>
            <a:pPr marL="285750" indent="-285750" algn="just">
              <a:buFont typeface="Arial" panose="020B0604020202020204" pitchFamily="34" charset="0"/>
              <a:buChar char="•"/>
              <a:defRPr/>
            </a:pPr>
            <a:endParaRPr lang="en-US" sz="1900" dirty="0"/>
          </a:p>
          <a:p>
            <a:pPr marL="342900" indent="-342900" algn="just">
              <a:buFont typeface="Arial" panose="020B0604020202020204" pitchFamily="34" charset="0"/>
              <a:buChar char="•"/>
              <a:defRPr/>
            </a:pPr>
            <a:r>
              <a:rPr lang="en-US" sz="1900" b="1" dirty="0"/>
              <a:t>in accordance with the orders/warrants secures persons, items and electronic evidence</a:t>
            </a:r>
          </a:p>
          <a:p>
            <a:pPr marL="342900" indent="-342900" algn="just">
              <a:buFont typeface="Arial" panose="020B0604020202020204" pitchFamily="34" charset="0"/>
              <a:buChar char="•"/>
              <a:defRPr/>
            </a:pPr>
            <a:endParaRPr lang="en-US" sz="1900" b="1" dirty="0"/>
          </a:p>
          <a:p>
            <a:pPr marL="342900" indent="-342900" algn="just">
              <a:buFont typeface="Arial" panose="020B0604020202020204" pitchFamily="34" charset="0"/>
              <a:buChar char="•"/>
              <a:defRPr/>
            </a:pPr>
            <a:r>
              <a:rPr lang="en-US" sz="1900" b="1" dirty="0"/>
              <a:t>notifies competent authority </a:t>
            </a:r>
            <a:r>
              <a:rPr lang="en-US" sz="1900" dirty="0"/>
              <a:t>about results</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4572000" cy="5655394"/>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PROSECUTION:</a:t>
            </a:r>
          </a:p>
          <a:p>
            <a:pPr marL="342900" indent="-342900" algn="just">
              <a:buFont typeface="Arial" panose="020B0604020202020204" pitchFamily="34" charset="0"/>
              <a:buChar char="•"/>
              <a:defRPr/>
            </a:pPr>
            <a:r>
              <a:rPr lang="en-US" b="1" dirty="0"/>
              <a:t>receives  notification</a:t>
            </a:r>
            <a:r>
              <a:rPr lang="en-US" dirty="0"/>
              <a:t> (or legal equivalent) by the law enforcement about reasonable doubt – suspicion - equivalent that cybercrime has been perpetrated</a:t>
            </a:r>
          </a:p>
          <a:p>
            <a:pPr marL="342900" indent="-342900" algn="just">
              <a:buFont typeface="Arial" panose="020B0604020202020204" pitchFamily="34" charset="0"/>
              <a:buChar char="•"/>
              <a:defRPr/>
            </a:pPr>
            <a:r>
              <a:rPr lang="en-US" b="1" dirty="0"/>
              <a:t>urgently allocates </a:t>
            </a:r>
            <a:r>
              <a:rPr lang="en-US" dirty="0"/>
              <a:t>case and conducting prosecutors for coordination and investigation direction</a:t>
            </a:r>
          </a:p>
          <a:p>
            <a:pPr marL="342900" indent="-342900" algn="just">
              <a:buFont typeface="Arial" panose="020B0604020202020204" pitchFamily="34" charset="0"/>
              <a:buChar char="•"/>
              <a:defRPr/>
            </a:pPr>
            <a:r>
              <a:rPr lang="en-US" b="1" dirty="0"/>
              <a:t>issues requested orders/warrants </a:t>
            </a:r>
            <a:r>
              <a:rPr lang="en-US" dirty="0"/>
              <a:t>for the different proceedings </a:t>
            </a:r>
          </a:p>
          <a:p>
            <a:pPr marL="342900" indent="-342900" algn="just">
              <a:buFont typeface="Arial" panose="020B0604020202020204" pitchFamily="34" charset="0"/>
              <a:buChar char="•"/>
              <a:defRPr/>
            </a:pPr>
            <a:r>
              <a:rPr lang="en-US" b="1" dirty="0"/>
              <a:t>is ready to promptly react</a:t>
            </a:r>
            <a:r>
              <a:rPr lang="en-US" dirty="0"/>
              <a:t> on the developments in the actions undertaken by the police</a:t>
            </a:r>
          </a:p>
          <a:p>
            <a:pPr marL="342900" indent="-342900" algn="just">
              <a:buFont typeface="Arial" panose="020B0604020202020204" pitchFamily="34" charset="0"/>
              <a:buChar char="•"/>
              <a:defRPr/>
            </a:pPr>
            <a:r>
              <a:rPr lang="en-US" b="1" dirty="0"/>
              <a:t>is ready to make decision </a:t>
            </a:r>
            <a:r>
              <a:rPr lang="en-US" dirty="0"/>
              <a:t>on necessary procedural actions and communicates, if necessary, with the Court</a:t>
            </a:r>
          </a:p>
          <a:p>
            <a:pPr marL="342900" indent="-342900" algn="just">
              <a:buFont typeface="Arial" panose="020B0604020202020204" pitchFamily="34" charset="0"/>
              <a:buChar char="•"/>
              <a:defRPr/>
            </a:pPr>
            <a:r>
              <a:rPr lang="en-US" b="1" dirty="0"/>
              <a:t>is ready to engage additional resources</a:t>
            </a:r>
            <a:r>
              <a:rPr lang="en-US" dirty="0"/>
              <a:t> like digital forensic experts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655394"/>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COURT/INVESTIGATIVE JUDGE:</a:t>
            </a:r>
          </a:p>
          <a:p>
            <a:pPr marL="342900" indent="-342900" algn="just">
              <a:buFont typeface="Arial" panose="020B0604020202020204" pitchFamily="34" charset="0"/>
              <a:buChar char="•"/>
              <a:defRPr/>
            </a:pPr>
            <a:r>
              <a:rPr lang="en-US" b="1" dirty="0"/>
              <a:t>is ready to be in contact</a:t>
            </a:r>
            <a:r>
              <a:rPr lang="en-US" dirty="0"/>
              <a:t> with competent law enforcement or prosecution office regarding cyber crime proceedings</a:t>
            </a:r>
          </a:p>
          <a:p>
            <a:pPr marL="342900" indent="-342900" algn="just">
              <a:buFont typeface="Arial" panose="020B0604020202020204" pitchFamily="34" charset="0"/>
              <a:buChar char="•"/>
              <a:defRPr/>
            </a:pPr>
            <a:r>
              <a:rPr lang="en-US" b="1" dirty="0"/>
              <a:t>is ready to promptly react </a:t>
            </a:r>
            <a:r>
              <a:rPr lang="en-US" dirty="0"/>
              <a:t>on legal instruments submitted by the competent authorities</a:t>
            </a:r>
          </a:p>
          <a:p>
            <a:pPr marL="342900" indent="-342900" algn="just">
              <a:buFont typeface="Arial" panose="020B0604020202020204" pitchFamily="34" charset="0"/>
              <a:buChar char="•"/>
              <a:defRPr/>
            </a:pPr>
            <a:r>
              <a:rPr lang="en-US" b="1" dirty="0"/>
              <a:t>is ready to promptly engage additional human and technical resources </a:t>
            </a:r>
            <a:r>
              <a:rPr lang="en-US" dirty="0"/>
              <a:t>in order to establish flow of the procedural actions</a:t>
            </a:r>
          </a:p>
          <a:p>
            <a:pPr marL="342900" indent="-342900" algn="just">
              <a:buFont typeface="Arial" panose="020B0604020202020204" pitchFamily="34" charset="0"/>
              <a:buChar char="•"/>
              <a:defRPr/>
            </a:pPr>
            <a:r>
              <a:rPr lang="en-US" b="1" dirty="0"/>
              <a:t>is ready to promptly make decisions on  basis of the legal instruments</a:t>
            </a:r>
            <a:r>
              <a:rPr lang="en-US" dirty="0"/>
              <a:t> submitted by the law enforcement- prosecution/defense</a:t>
            </a:r>
          </a:p>
          <a:p>
            <a:pPr marL="342900" indent="-342900" algn="just">
              <a:buFont typeface="Arial" panose="020B0604020202020204" pitchFamily="34" charset="0"/>
              <a:buChar char="•"/>
              <a:defRPr/>
            </a:pPr>
            <a:r>
              <a:rPr lang="en-US" b="1" dirty="0"/>
              <a:t>is ready to undertaken additional legal measures in order to secure and safeguard cybercrime criminal proceeding</a:t>
            </a:r>
            <a:r>
              <a:rPr lang="en-US" dirty="0"/>
              <a:t>s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4572000" cy="5539978"/>
          </a:xfrm>
          <a:prstGeom prst="rect">
            <a:avLst/>
          </a:prstGeom>
        </p:spPr>
        <p:txBody>
          <a:bodyPr>
            <a:spAutoFit/>
          </a:bodyPr>
          <a:lstStyle/>
          <a:p>
            <a:pPr marL="342900" indent="-342900">
              <a:buFont typeface="Wingdings" pitchFamily="2" charset="2"/>
              <a:buChar char="Ø"/>
              <a:defRPr/>
            </a:pPr>
            <a:r>
              <a:rPr lang="en-US" b="1" dirty="0">
                <a:solidFill>
                  <a:srgbClr val="FF0000"/>
                </a:solidFill>
              </a:rPr>
              <a:t>COMMON LAW - CIVIL LAW DIFFERENCES</a:t>
            </a:r>
            <a:r>
              <a:rPr lang="en-US" sz="1950" b="1" dirty="0">
                <a:solidFill>
                  <a:srgbClr val="FF0000"/>
                </a:solidFill>
              </a:rPr>
              <a:t>:</a:t>
            </a:r>
          </a:p>
          <a:p>
            <a:pPr marL="342900" indent="-342900">
              <a:buFont typeface="Wingdings" pitchFamily="2" charset="2"/>
              <a:buChar char="Ø"/>
              <a:defRPr/>
            </a:pPr>
            <a:endParaRPr lang="en-US" sz="1950" b="1" dirty="0">
              <a:solidFill>
                <a:srgbClr val="FF0000"/>
              </a:solidFill>
            </a:endParaRPr>
          </a:p>
          <a:p>
            <a:pPr marL="342900" indent="-342900" algn="just">
              <a:buFont typeface="Arial" panose="020B0604020202020204" pitchFamily="34" charset="0"/>
              <a:buChar char="•"/>
              <a:defRPr/>
            </a:pPr>
            <a:r>
              <a:rPr lang="en-US" sz="1700" b="1" dirty="0"/>
              <a:t>most of the Common Law countries empower Law Enforcement to conduct investigation independently </a:t>
            </a:r>
            <a:r>
              <a:rPr lang="en-US" sz="1700" dirty="0"/>
              <a:t>-  Prosecution and Court are not directly involved</a:t>
            </a:r>
          </a:p>
          <a:p>
            <a:pPr marL="342900" indent="-342900" algn="just">
              <a:buFont typeface="Arial" panose="020B0604020202020204" pitchFamily="34" charset="0"/>
              <a:buChar char="•"/>
              <a:defRPr/>
            </a:pPr>
            <a:r>
              <a:rPr lang="en-US" sz="1700" b="1" dirty="0"/>
              <a:t>most of the Civil Law countries are not allowing Law Enforcement to conduct </a:t>
            </a:r>
            <a:r>
              <a:rPr lang="en-US" sz="1700" dirty="0"/>
              <a:t>investigation – they conduct proceedings under Prosecution - Court orders</a:t>
            </a:r>
          </a:p>
          <a:p>
            <a:pPr marL="342900" indent="-342900" algn="just">
              <a:buFont typeface="Arial" panose="020B0604020202020204" pitchFamily="34" charset="0"/>
              <a:buChar char="•"/>
              <a:defRPr/>
            </a:pPr>
            <a:r>
              <a:rPr lang="en-US" sz="1700" b="1" dirty="0"/>
              <a:t>existence of the hybrid systems – </a:t>
            </a:r>
            <a:r>
              <a:rPr lang="en-US" sz="1700" dirty="0"/>
              <a:t>different local combinations of the Law Enforcement – Prosecution – Court interaction</a:t>
            </a:r>
          </a:p>
          <a:p>
            <a:pPr marL="342900" indent="-342900" algn="just">
              <a:buFont typeface="Arial" panose="020B0604020202020204" pitchFamily="34" charset="0"/>
              <a:buChar char="•"/>
              <a:defRPr/>
            </a:pPr>
            <a:r>
              <a:rPr lang="en-US" sz="1900" b="1" dirty="0"/>
              <a:t>still – admissibility is the same and case is ready for the Court when legal threshold for filing of the Indictment is met!</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4278094"/>
          </a:xfrm>
          <a:prstGeom prst="rect">
            <a:avLst/>
          </a:prstGeom>
        </p:spPr>
        <p:txBody>
          <a:bodyPr wrap="square">
            <a:spAutoFit/>
          </a:bodyPr>
          <a:lstStyle/>
          <a:p>
            <a:pPr marL="342900" indent="-342900" eaLnBrk="1" hangingPunct="1">
              <a:lnSpc>
                <a:spcPct val="80000"/>
              </a:lnSpc>
              <a:buFont typeface="Wingdings" pitchFamily="2" charset="2"/>
              <a:buChar char="Ø"/>
            </a:pPr>
            <a:r>
              <a:rPr lang="en-GB" sz="2000" b="1" dirty="0"/>
              <a:t>Part One</a:t>
            </a:r>
          </a:p>
          <a:p>
            <a:pPr marL="342900" indent="-342900" eaLnBrk="1" hangingPunct="1">
              <a:lnSpc>
                <a:spcPct val="80000"/>
              </a:lnSpc>
              <a:buFont typeface="Wingdings" pitchFamily="2" charset="2"/>
              <a:buChar char="ü"/>
            </a:pPr>
            <a:r>
              <a:rPr lang="en-GB" sz="2000" i="1" dirty="0"/>
              <a:t>Competent Cybercrime Authorities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Two</a:t>
            </a:r>
          </a:p>
          <a:p>
            <a:pPr marL="342900" indent="-342900" eaLnBrk="1" hangingPunct="1">
              <a:lnSpc>
                <a:spcPct val="80000"/>
              </a:lnSpc>
              <a:buFont typeface="Wingdings" pitchFamily="2" charset="2"/>
              <a:buChar char="ü"/>
            </a:pPr>
            <a:r>
              <a:rPr lang="en-GB" sz="2000" i="1" dirty="0"/>
              <a:t>Basic Concepts on Cybercrime Investigation</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Three</a:t>
            </a:r>
          </a:p>
          <a:p>
            <a:pPr marL="342900" indent="-342900">
              <a:lnSpc>
                <a:spcPct val="80000"/>
              </a:lnSpc>
              <a:buFont typeface="Wingdings" pitchFamily="2" charset="2"/>
              <a:buChar char="ü"/>
            </a:pPr>
            <a:r>
              <a:rPr lang="en-GB" sz="2000" i="1" dirty="0">
                <a:ea typeface="ＭＳ Ｐゴシック" charset="0"/>
                <a:cs typeface="ＭＳ Ｐゴシック" charset="0"/>
              </a:rPr>
              <a:t>Some International Experiences</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en-GB" sz="2000" b="1" dirty="0"/>
              <a:t>Part Four</a:t>
            </a:r>
          </a:p>
          <a:p>
            <a:pPr marL="342900" indent="-342900">
              <a:lnSpc>
                <a:spcPct val="80000"/>
              </a:lnSpc>
              <a:buFont typeface="Wingdings" pitchFamily="2" charset="2"/>
              <a:buChar char="ü"/>
            </a:pPr>
            <a:r>
              <a:rPr lang="en-GB" sz="2000" i="1" dirty="0"/>
              <a:t>Domestic Experiences</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en-GB" sz="2000" b="1" dirty="0"/>
              <a:t>Part Five</a:t>
            </a:r>
            <a:endParaRPr lang="en-GB" sz="2000" dirty="0"/>
          </a:p>
          <a:p>
            <a:pPr marL="342900" indent="-342900">
              <a:lnSpc>
                <a:spcPct val="80000"/>
              </a:lnSpc>
              <a:buFont typeface="Wingdings" pitchFamily="2" charset="2"/>
              <a:buChar char="ü"/>
            </a:pPr>
            <a:r>
              <a:rPr lang="en-GB" sz="2000" i="1" dirty="0"/>
              <a:t>Summary</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86090"/>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OTHER INVOLVED AUTHORITIES/OFFICIAL PERSONS:</a:t>
            </a:r>
          </a:p>
          <a:p>
            <a:pPr marL="342900" indent="-342900">
              <a:buFont typeface="Wingdings" pitchFamily="2" charset="2"/>
              <a:buChar char="Ø"/>
              <a:defRPr/>
            </a:pPr>
            <a:endParaRPr lang="en-US" sz="1950" b="1" dirty="0">
              <a:solidFill>
                <a:srgbClr val="FF0000"/>
              </a:solidFill>
            </a:endParaRPr>
          </a:p>
          <a:p>
            <a:pPr marL="342900" indent="-342900" algn="just">
              <a:buFont typeface="Arial" panose="020B0604020202020204" pitchFamily="34" charset="0"/>
              <a:buChar char="•"/>
              <a:defRPr/>
            </a:pPr>
            <a:r>
              <a:rPr lang="en-US" sz="1900" b="1" dirty="0"/>
              <a:t>are ready to be contacted </a:t>
            </a:r>
            <a:r>
              <a:rPr lang="en-US" sz="1900" dirty="0"/>
              <a:t>by the competent cybercrime investigation authorities</a:t>
            </a:r>
          </a:p>
          <a:p>
            <a:pPr marL="342900" indent="-342900" algn="just">
              <a:buFont typeface="Arial" panose="020B0604020202020204" pitchFamily="34" charset="0"/>
              <a:buChar char="•"/>
              <a:defRPr/>
            </a:pPr>
            <a:r>
              <a:rPr lang="en-US" sz="1900" b="1" dirty="0"/>
              <a:t>have trained staff </a:t>
            </a:r>
            <a:r>
              <a:rPr lang="en-US" sz="1900" dirty="0"/>
              <a:t>at disposal for cybercrime related requests</a:t>
            </a:r>
          </a:p>
          <a:p>
            <a:pPr marL="342900" indent="-342900" algn="just">
              <a:buFont typeface="Arial" panose="020B0604020202020204" pitchFamily="34" charset="0"/>
              <a:buChar char="•"/>
              <a:defRPr/>
            </a:pPr>
            <a:r>
              <a:rPr lang="en-US" sz="1900" b="1" dirty="0"/>
              <a:t>are ready to at earliest convenience </a:t>
            </a:r>
            <a:r>
              <a:rPr lang="en-US" sz="1900" dirty="0"/>
              <a:t>provide requested information or actions</a:t>
            </a:r>
          </a:p>
          <a:p>
            <a:pPr marL="342900" indent="-342900" algn="just">
              <a:buFont typeface="Arial" panose="020B0604020202020204" pitchFamily="34" charset="0"/>
              <a:buChar char="•"/>
              <a:defRPr/>
            </a:pPr>
            <a:r>
              <a:rPr lang="en-US" sz="1900" b="1" dirty="0"/>
              <a:t>are ready to continue without obstruction </a:t>
            </a:r>
            <a:r>
              <a:rPr lang="en-US" sz="1900" dirty="0"/>
              <a:t>communication with competent authority</a:t>
            </a:r>
          </a:p>
          <a:p>
            <a:pPr marL="342900" indent="-342900" algn="just">
              <a:buFont typeface="Arial" panose="020B0604020202020204" pitchFamily="34" charset="0"/>
              <a:buChar char="•"/>
              <a:defRPr/>
            </a:pPr>
            <a:r>
              <a:rPr lang="en-US" sz="1900" b="1" dirty="0"/>
              <a:t>are ready to participate in official capacity </a:t>
            </a:r>
            <a:r>
              <a:rPr lang="en-US" sz="1900" dirty="0"/>
              <a:t>during course of the investigation</a:t>
            </a:r>
          </a:p>
        </p:txBody>
      </p:sp>
      <p:pic>
        <p:nvPicPr>
          <p:cNvPr id="5" name="Picture 4">
            <a:extLst>
              <a:ext uri="{FF2B5EF4-FFF2-40B4-BE49-F238E27FC236}">
                <a16:creationId xmlns:a16="http://schemas.microsoft.com/office/drawing/2014/main"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Basic Concepts of </a:t>
            </a:r>
          </a:p>
          <a:p>
            <a:pPr algn="r">
              <a:lnSpc>
                <a:spcPct val="80000"/>
              </a:lnSpc>
            </a:pPr>
            <a:r>
              <a:rPr lang="en-GB" sz="3200" b="1" dirty="0">
                <a:ea typeface="ＭＳ Ｐゴシック" charset="0"/>
                <a:cs typeface="ＭＳ Ｐゴシック" charset="0"/>
              </a:rPr>
              <a:t>Cybercrime Investigation</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Cybercrime </a:t>
            </a:r>
          </a:p>
          <a:p>
            <a:pPr marL="0" indent="0" algn="r">
              <a:buFont typeface="Arial" charset="0"/>
              <a:buNone/>
              <a:defRPr/>
            </a:pPr>
            <a:r>
              <a:rPr lang="en-GB" sz="3200" b="1" dirty="0">
                <a:solidFill>
                  <a:schemeClr val="bg1"/>
                </a:solidFill>
              </a:rPr>
              <a:t>Investigation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692650"/>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Some International Experiences</a:t>
            </a:r>
          </a:p>
          <a:p>
            <a:pPr algn="ctr">
              <a:lnSpc>
                <a:spcPct val="80000"/>
              </a:lnSpc>
            </a:pPr>
            <a:endParaRPr lang="en-GB" sz="3200" b="1" dirty="0">
              <a:ea typeface="ＭＳ Ｐゴシック" charset="0"/>
              <a:cs typeface="ＭＳ Ｐゴシック" charset="0"/>
            </a:endParaRPr>
          </a:p>
          <a:p>
            <a:pPr algn="ctr">
              <a:lnSpc>
                <a:spcPct val="80000"/>
              </a:lnSpc>
            </a:pPr>
            <a:r>
              <a:rPr lang="en-GB" sz="3200" b="1" dirty="0">
                <a:ea typeface="ＭＳ Ｐゴシック" charset="0"/>
              </a:rPr>
              <a:t>- Party to the Convention: Serbia -</a:t>
            </a:r>
            <a:endParaRPr lang="en-GB" sz="3200" b="1" dirty="0"/>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2" name="Picture 2" descr="C:\Users\Branko Stamenkovic\Desktop\serbia-location-in-world-map.jpg">
            <a:extLst>
              <a:ext uri="{FF2B5EF4-FFF2-40B4-BE49-F238E27FC236}">
                <a16:creationId xmlns:a16="http://schemas.microsoft.com/office/drawing/2014/main" id="{200DCC18-D238-B448-A286-7B62C6A2F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id="{6D4F5428-B426-F648-BC87-A2324FED926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770811"/>
          </a:xfrm>
          <a:prstGeom prst="rect">
            <a:avLst/>
          </a:prstGeom>
        </p:spPr>
        <p:txBody>
          <a:bodyPr>
            <a:spAutoFit/>
          </a:bodyPr>
          <a:lstStyle/>
          <a:p>
            <a:pPr marL="342900" indent="-342900">
              <a:buFont typeface="Wingdings" pitchFamily="2" charset="2"/>
              <a:buChar char="Ø"/>
            </a:pPr>
            <a:r>
              <a:rPr lang="en-US" sz="2000" b="1" dirty="0"/>
              <a:t>Serbian Cybercrime Legal Framework</a:t>
            </a:r>
            <a:r>
              <a:rPr lang="en-US" sz="2000" dirty="0"/>
              <a:t>:</a:t>
            </a:r>
          </a:p>
          <a:p>
            <a:pPr marL="285750" lvl="0" indent="-285750">
              <a:buFont typeface="Arial" panose="020B0604020202020204" pitchFamily="34" charset="0"/>
              <a:buChar char="•"/>
            </a:pPr>
            <a:r>
              <a:rPr lang="en-GB" sz="1750" i="1" dirty="0"/>
              <a:t>Law on Organisation and Competences of Government Authorities for Combating Cybercrime;</a:t>
            </a:r>
            <a:endParaRPr lang="en-US" sz="1750" i="1" dirty="0"/>
          </a:p>
          <a:p>
            <a:pPr marL="285750" lvl="0" indent="-285750">
              <a:buFont typeface="Arial" panose="020B0604020202020204" pitchFamily="34" charset="0"/>
              <a:buChar char="•"/>
            </a:pPr>
            <a:r>
              <a:rPr lang="en-GB" sz="1750" i="1" dirty="0"/>
              <a:t>Law on the Confirmation of the Convention on Cybercrime;</a:t>
            </a:r>
            <a:endParaRPr lang="en-US" sz="1750" i="1" dirty="0"/>
          </a:p>
          <a:p>
            <a:pPr marL="285750" lvl="0" indent="-285750">
              <a:buFont typeface="Arial" panose="020B0604020202020204" pitchFamily="34" charset="0"/>
              <a:buChar char="•"/>
            </a:pPr>
            <a:r>
              <a:rPr lang="en-GB" sz="1750" i="1" dirty="0"/>
              <a:t>Law on the Confirmation of the  Additional Protocol to the Convention on Cybercrime, Concerning the Criminalisation of Acts of a Racist and Xenophobic Nature Committed through Computer Systems;</a:t>
            </a:r>
            <a:endParaRPr lang="en-US" sz="1750" i="1" dirty="0"/>
          </a:p>
          <a:p>
            <a:pPr marL="285750" lvl="0" indent="-285750">
              <a:buFont typeface="Arial" panose="020B0604020202020204" pitchFamily="34" charset="0"/>
              <a:buChar char="•"/>
            </a:pPr>
            <a:r>
              <a:rPr lang="en-GB" sz="1750" i="1" dirty="0"/>
              <a:t>Law on the ratification of the Council of Europe Convention on the Protection of Children against Sexual Exploitation and Sexual Abuse;</a:t>
            </a:r>
            <a:endParaRPr lang="en-US" sz="1750" i="1" dirty="0"/>
          </a:p>
          <a:p>
            <a:pPr marL="285750" lvl="0" indent="-285750">
              <a:buFont typeface="Arial" panose="020B0604020202020204" pitchFamily="34" charset="0"/>
              <a:buChar char="•"/>
            </a:pPr>
            <a:r>
              <a:rPr lang="en-GB" sz="1750" i="1" dirty="0"/>
              <a:t>Criminal Code;</a:t>
            </a:r>
            <a:endParaRPr lang="en-US" sz="1750" i="1" dirty="0"/>
          </a:p>
          <a:p>
            <a:pPr marL="285750" lvl="0" indent="-285750">
              <a:buFont typeface="Arial" panose="020B0604020202020204" pitchFamily="34" charset="0"/>
              <a:buChar char="•"/>
            </a:pPr>
            <a:r>
              <a:rPr lang="en-GB" sz="1750" i="1" dirty="0"/>
              <a:t>Criminal Procedure Code;</a:t>
            </a:r>
          </a:p>
          <a:p>
            <a:pPr marL="285750" indent="-285750">
              <a:lnSpc>
                <a:spcPct val="90000"/>
              </a:lnSpc>
              <a:buFont typeface="Arial" panose="020B0604020202020204" pitchFamily="34" charset="0"/>
              <a:buChar char="•"/>
            </a:pPr>
            <a:r>
              <a:rPr lang="en-US" sz="1750" i="1" dirty="0"/>
              <a:t>Law on mutual legal assistance in criminal matters</a:t>
            </a:r>
          </a:p>
        </p:txBody>
      </p:sp>
      <p:sp>
        <p:nvSpPr>
          <p:cNvPr id="5" name="Rectangle 4">
            <a:extLst>
              <a:ext uri="{FF2B5EF4-FFF2-40B4-BE49-F238E27FC236}">
                <a16:creationId xmlns:a16="http://schemas.microsoft.com/office/drawing/2014/main" id="{9BB1715F-37D8-114B-8A1C-06F403579EED}"/>
              </a:ext>
            </a:extLst>
          </p:cNvPr>
          <p:cNvSpPr/>
          <p:nvPr/>
        </p:nvSpPr>
        <p:spPr>
          <a:xfrm>
            <a:off x="4572000" y="1354320"/>
            <a:ext cx="4572000" cy="5316840"/>
          </a:xfrm>
          <a:prstGeom prst="rect">
            <a:avLst/>
          </a:prstGeom>
        </p:spPr>
        <p:txBody>
          <a:bodyPr>
            <a:spAutoFit/>
          </a:bodyPr>
          <a:lstStyle/>
          <a:p>
            <a:pPr marL="285750" indent="-285750">
              <a:lnSpc>
                <a:spcPct val="90000"/>
              </a:lnSpc>
              <a:buFont typeface="Arial" panose="020B0604020202020204" pitchFamily="34" charset="0"/>
              <a:buChar char="•"/>
            </a:pPr>
            <a:r>
              <a:rPr lang="en-US" sz="1750" i="1" dirty="0"/>
              <a:t>Electronic Communications Law</a:t>
            </a:r>
          </a:p>
          <a:p>
            <a:pPr marL="285750" indent="-285750">
              <a:lnSpc>
                <a:spcPct val="90000"/>
              </a:lnSpc>
              <a:buFont typeface="Arial" panose="020B0604020202020204" pitchFamily="34" charset="0"/>
              <a:buChar char="•"/>
            </a:pPr>
            <a:r>
              <a:rPr lang="en-US" sz="1750" i="1" dirty="0"/>
              <a:t>Law on the liability of legal entities for criminal offences </a:t>
            </a:r>
          </a:p>
          <a:p>
            <a:pPr marL="285750" indent="-285750">
              <a:lnSpc>
                <a:spcPct val="90000"/>
              </a:lnSpc>
              <a:buFont typeface="Arial" panose="020B0604020202020204" pitchFamily="34" charset="0"/>
              <a:buChar char="•"/>
            </a:pPr>
            <a:r>
              <a:rPr lang="en-US" sz="1750" i="1" dirty="0"/>
              <a:t>Law on Special Competencies for Efficient Protection of Intellectual Property Rights</a:t>
            </a:r>
          </a:p>
          <a:p>
            <a:pPr marL="285750" lvl="0" indent="-285750">
              <a:buFont typeface="Arial" panose="020B0604020202020204" pitchFamily="34" charset="0"/>
              <a:buChar char="•"/>
            </a:pPr>
            <a:r>
              <a:rPr lang="en-GB" sz="1750" i="1" dirty="0"/>
              <a:t>Law on Information Security;</a:t>
            </a:r>
            <a:endParaRPr lang="en-US" sz="1750" i="1" dirty="0"/>
          </a:p>
          <a:p>
            <a:pPr marL="285750" lvl="0" indent="-285750">
              <a:buFont typeface="Arial" panose="020B0604020202020204" pitchFamily="34" charset="0"/>
              <a:buChar char="•"/>
            </a:pPr>
            <a:r>
              <a:rPr lang="en-GB" sz="1750" i="1" dirty="0"/>
              <a:t>Strategy for the Fight against High-Tech Crime for the 2019-2023; </a:t>
            </a:r>
            <a:endParaRPr lang="en-US" sz="1750" i="1" dirty="0"/>
          </a:p>
          <a:p>
            <a:pPr marL="285750" lvl="0" indent="-285750">
              <a:buFont typeface="Arial" panose="020B0604020202020204" pitchFamily="34" charset="0"/>
              <a:buChar char="•"/>
            </a:pPr>
            <a:r>
              <a:rPr lang="en-GB" sz="1750" i="1" dirty="0"/>
              <a:t>Strategy for Information Society Development in the Republic of Serbia until 2020;</a:t>
            </a:r>
            <a:endParaRPr lang="en-US" sz="1750" i="1" dirty="0"/>
          </a:p>
          <a:p>
            <a:pPr marL="285750" lvl="0" indent="-285750">
              <a:buFont typeface="Arial" panose="020B0604020202020204" pitchFamily="34" charset="0"/>
              <a:buChar char="•"/>
            </a:pPr>
            <a:r>
              <a:rPr lang="en-GB" sz="1750" i="1" dirty="0"/>
              <a:t>Strategic Assessment of Public Security in the Republic of Serbia.</a:t>
            </a:r>
          </a:p>
          <a:p>
            <a:pPr marL="285750" lvl="0" indent="-285750">
              <a:buFont typeface="Arial" panose="020B0604020202020204" pitchFamily="34" charset="0"/>
              <a:buChar char="•"/>
            </a:pPr>
            <a:r>
              <a:rPr lang="en-GB" sz="1750" i="1" dirty="0"/>
              <a:t>Regulation on conditions for providing Internet services and other data traffic and content of the approval;</a:t>
            </a:r>
            <a:endParaRPr lang="en-US" sz="1750" i="1" dirty="0"/>
          </a:p>
          <a:p>
            <a:pPr marL="285750" lvl="0" indent="-285750">
              <a:buFont typeface="Arial" panose="020B0604020202020204" pitchFamily="34" charset="0"/>
              <a:buChar char="•"/>
            </a:pPr>
            <a:r>
              <a:rPr lang="en-GB" sz="1750" i="1" dirty="0"/>
              <a:t>Regulation on conditions for providing services of voice transmission on Internet and content of the approval.</a:t>
            </a:r>
            <a:endParaRPr lang="en-US" sz="1750" i="1" dirty="0"/>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666167"/>
          </a:xfrm>
          <a:prstGeom prst="rect">
            <a:avLst/>
          </a:prstGeom>
        </p:spPr>
        <p:txBody>
          <a:bodyPr>
            <a:spAutoFit/>
          </a:bodyPr>
          <a:lstStyle/>
          <a:p>
            <a:pPr marL="342900" indent="-342900">
              <a:buFont typeface="Wingdings" pitchFamily="2" charset="2"/>
              <a:buChar char="Ø"/>
            </a:pPr>
            <a:r>
              <a:rPr lang="en-US" sz="2000" b="1" dirty="0"/>
              <a:t>Serbian Specialized Cybercrime Authorities</a:t>
            </a:r>
            <a:r>
              <a:rPr lang="en-US" sz="2000" dirty="0"/>
              <a:t>:</a:t>
            </a:r>
          </a:p>
          <a:p>
            <a:pPr>
              <a:lnSpc>
                <a:spcPct val="90000"/>
              </a:lnSpc>
            </a:pPr>
            <a:endParaRPr lang="en-US" b="1" i="1" dirty="0">
              <a:solidFill>
                <a:srgbClr val="FF0000"/>
              </a:solidFill>
            </a:endParaRPr>
          </a:p>
          <a:p>
            <a:pPr marL="342900" indent="-342900">
              <a:lnSpc>
                <a:spcPct val="90000"/>
              </a:lnSpc>
              <a:buFont typeface="Wingdings" pitchFamily="2" charset="2"/>
              <a:buChar char="ü"/>
            </a:pPr>
            <a:r>
              <a:rPr lang="en-US" sz="2000" i="1" dirty="0"/>
              <a:t>Law on Organization of Competence of Government Authorities in Combating High-Tech Crime:</a:t>
            </a:r>
            <a:endParaRPr lang="sr-Latn-RS" sz="2000" i="1" dirty="0"/>
          </a:p>
          <a:p>
            <a:pPr>
              <a:lnSpc>
                <a:spcPct val="90000"/>
              </a:lnSpc>
            </a:pPr>
            <a:endParaRPr lang="en-GB" sz="2000" b="1" i="1" dirty="0">
              <a:solidFill>
                <a:srgbClr val="FF0000"/>
              </a:solidFill>
            </a:endParaRPr>
          </a:p>
          <a:p>
            <a:pPr marL="342900" indent="-342900">
              <a:lnSpc>
                <a:spcPct val="90000"/>
              </a:lnSpc>
              <a:buFont typeface="Wingdings" pitchFamily="2" charset="2"/>
              <a:buChar char="v"/>
            </a:pPr>
            <a:r>
              <a:rPr lang="en-US" sz="2000" b="1" dirty="0"/>
              <a:t>Special Prosecution Office for High-Tech Crime of Serbia</a:t>
            </a:r>
          </a:p>
          <a:p>
            <a:pPr>
              <a:lnSpc>
                <a:spcPct val="90000"/>
              </a:lnSpc>
            </a:pPr>
            <a:endParaRPr lang="en-US" sz="2000" b="1" dirty="0"/>
          </a:p>
          <a:p>
            <a:pPr marL="342900" indent="-342900">
              <a:lnSpc>
                <a:spcPct val="90000"/>
              </a:lnSpc>
              <a:buFont typeface="Wingdings" pitchFamily="2" charset="2"/>
              <a:buChar char="v"/>
            </a:pPr>
            <a:r>
              <a:rPr lang="en-US" sz="2000" b="1" dirty="0"/>
              <a:t>Ministry of Interior – Department for High-Tech Crime</a:t>
            </a:r>
          </a:p>
          <a:p>
            <a:pPr marL="342900" indent="-342900">
              <a:lnSpc>
                <a:spcPct val="90000"/>
              </a:lnSpc>
              <a:buFont typeface="Wingdings" pitchFamily="2" charset="2"/>
              <a:buChar char="v"/>
            </a:pPr>
            <a:endParaRPr lang="en-US" sz="2000" b="1" dirty="0"/>
          </a:p>
          <a:p>
            <a:pPr marL="342900" indent="-342900">
              <a:lnSpc>
                <a:spcPct val="90000"/>
              </a:lnSpc>
              <a:buFont typeface="Wingdings" pitchFamily="2" charset="2"/>
              <a:buChar char="v"/>
            </a:pPr>
            <a:r>
              <a:rPr lang="en-US" sz="2000" b="1" dirty="0"/>
              <a:t>Higher Court in Belgrade – Special Department for High-Tech Crime</a:t>
            </a:r>
          </a:p>
          <a:p>
            <a:pPr marL="342900" indent="-342900">
              <a:lnSpc>
                <a:spcPct val="90000"/>
              </a:lnSpc>
              <a:buFont typeface="Wingdings" pitchFamily="2" charset="2"/>
              <a:buChar char="v"/>
            </a:pPr>
            <a:endParaRPr lang="en-US" sz="2000" b="1" dirty="0"/>
          </a:p>
          <a:p>
            <a:pPr marL="342900" indent="-342900">
              <a:lnSpc>
                <a:spcPct val="90000"/>
              </a:lnSpc>
              <a:buFont typeface="Wingdings" pitchFamily="2" charset="2"/>
              <a:buChar char="Ø"/>
            </a:pPr>
            <a:r>
              <a:rPr lang="en-US" sz="2000" b="1" dirty="0">
                <a:solidFill>
                  <a:srgbClr val="FF0000"/>
                </a:solidFill>
              </a:rPr>
              <a:t>National wide jurisdiction</a:t>
            </a:r>
          </a:p>
          <a:p>
            <a:pPr marL="342900" indent="-342900">
              <a:lnSpc>
                <a:spcPct val="90000"/>
              </a:lnSpc>
              <a:buFont typeface="Wingdings" pitchFamily="2" charset="2"/>
              <a:buChar char="Ø"/>
            </a:pPr>
            <a:r>
              <a:rPr lang="en-US" sz="2000" b="1" dirty="0">
                <a:solidFill>
                  <a:srgbClr val="FF0000"/>
                </a:solidFill>
              </a:rPr>
              <a:t>24/7 Contact Points</a:t>
            </a:r>
            <a:endParaRPr lang="sr-Latn-RS" sz="2000" b="1" dirty="0">
              <a:solidFill>
                <a:srgbClr val="FF0000"/>
              </a:solidFill>
            </a:endParaRP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986254"/>
          </a:xfrm>
          <a:prstGeom prst="rect">
            <a:avLst/>
          </a:prstGeom>
        </p:spPr>
        <p:txBody>
          <a:bodyPr>
            <a:spAutoFit/>
          </a:bodyPr>
          <a:lstStyle/>
          <a:p>
            <a:pPr marL="342900" indent="-342900">
              <a:buFont typeface="Wingdings" pitchFamily="2" charset="2"/>
              <a:buChar char="Ø"/>
            </a:pPr>
            <a:r>
              <a:rPr lang="en-US" sz="2000" b="1" dirty="0"/>
              <a:t>Substantive Law jurisdiction</a:t>
            </a:r>
            <a:r>
              <a:rPr lang="en-US" sz="2000" dirty="0"/>
              <a:t>:</a:t>
            </a:r>
          </a:p>
          <a:p>
            <a:pPr marL="342900" indent="-342900">
              <a:buFont typeface="Wingdings" pitchFamily="2" charset="2"/>
              <a:buChar char="Ø"/>
            </a:pPr>
            <a:endParaRPr lang="en-US" sz="2000" dirty="0"/>
          </a:p>
          <a:p>
            <a:pPr marL="342900" lvl="0" indent="-342900" algn="just">
              <a:buFont typeface="Wingdings" pitchFamily="2" charset="2"/>
              <a:buChar char="ü"/>
            </a:pPr>
            <a:r>
              <a:rPr lang="en-US" sz="1900" b="1" dirty="0"/>
              <a:t>Criminal offences against security of computer data </a:t>
            </a:r>
            <a:r>
              <a:rPr lang="en-US" sz="1900" dirty="0"/>
              <a:t>defined by Criminal Code of the Republic of Serbia</a:t>
            </a:r>
            <a:endParaRPr lang="en-GB" sz="1900" dirty="0"/>
          </a:p>
          <a:p>
            <a:pPr marL="342900" indent="-342900" algn="just">
              <a:buFont typeface="Wingdings" pitchFamily="2" charset="2"/>
              <a:buChar char="ü"/>
            </a:pPr>
            <a:r>
              <a:rPr lang="en-US" sz="1900" b="1" dirty="0"/>
              <a:t>Criminal offences against intellectual property</a:t>
            </a:r>
            <a:r>
              <a:rPr lang="en-US" sz="1900" dirty="0"/>
              <a:t>, property, commerce and industry and legal traffic which are committed by using as object or tool of committing the offence, computers, computer networks, computer data, including their products in tangible or electronic form, and  the number of items of copyrighted works is over </a:t>
            </a:r>
            <a:r>
              <a:rPr lang="en-US" sz="1900" dirty="0">
                <a:solidFill>
                  <a:srgbClr val="FF0000"/>
                </a:solidFill>
              </a:rPr>
              <a:t>2000</a:t>
            </a:r>
            <a:r>
              <a:rPr lang="en-US" sz="1900" dirty="0"/>
              <a:t>, or the amount of the actual damage is over </a:t>
            </a:r>
            <a:r>
              <a:rPr lang="en-US" sz="1900" dirty="0">
                <a:solidFill>
                  <a:srgbClr val="FF0000"/>
                </a:solidFill>
              </a:rPr>
              <a:t>1.000.000,00</a:t>
            </a:r>
            <a:r>
              <a:rPr lang="en-US" sz="1900" dirty="0"/>
              <a:t> dinars</a:t>
            </a:r>
            <a:r>
              <a:rPr lang="sr-Latn-RS" sz="1900" dirty="0"/>
              <a:t> (</a:t>
            </a:r>
            <a:r>
              <a:rPr lang="sr-Latn-RS" sz="1900" dirty="0" err="1"/>
              <a:t>aprox</a:t>
            </a:r>
            <a:r>
              <a:rPr lang="sr-Latn-RS" sz="1900" dirty="0"/>
              <a:t>. 10.000 EU </a:t>
            </a:r>
            <a:r>
              <a:rPr lang="sr-Latn-RS" sz="1900" dirty="0" err="1"/>
              <a:t>or</a:t>
            </a:r>
            <a:r>
              <a:rPr lang="sr-Latn-RS" sz="1900" dirty="0"/>
              <a:t> 14.000 USD)</a:t>
            </a:r>
            <a:r>
              <a:rPr lang="en-US" sz="1900" dirty="0"/>
              <a:t>.</a:t>
            </a:r>
          </a:p>
          <a:p>
            <a:pPr lvl="0"/>
            <a:endParaRPr lang="en-GB"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536983"/>
            <a:ext cx="4572000" cy="2139047"/>
          </a:xfrm>
          <a:prstGeom prst="rect">
            <a:avLst/>
          </a:prstGeom>
        </p:spPr>
        <p:txBody>
          <a:bodyPr>
            <a:spAutoFit/>
          </a:bodyPr>
          <a:lstStyle/>
          <a:p>
            <a:pPr marL="342900" lvl="0" indent="-342900" algn="just">
              <a:buFont typeface="Wingdings" pitchFamily="2" charset="2"/>
              <a:buChar char="ü"/>
            </a:pPr>
            <a:r>
              <a:rPr lang="en-US" sz="1900" b="1" dirty="0"/>
              <a:t>Criminal offences against freedom and rights of man and citizen, gender freedoms, public order and peace, Constitutional system and security</a:t>
            </a:r>
            <a:r>
              <a:rPr lang="en-US" sz="1900" dirty="0"/>
              <a:t>, which can be considered by the way of commitment or used tools as cyber-crime.</a:t>
            </a:r>
            <a:endParaRPr lang="en-GB" sz="1900" dirty="0"/>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4085290513"/>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spcBef>
                          <a:spcPts val="0"/>
                        </a:spcBef>
                        <a:spcAft>
                          <a:spcPts val="0"/>
                        </a:spcAft>
                      </a:pPr>
                      <a:r>
                        <a:rPr lang="en-GB" sz="1500" b="1" dirty="0">
                          <a:effectLst/>
                        </a:rPr>
                        <a:t>Percentage change</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86915019"/>
                  </a:ext>
                </a:extLst>
              </a:tr>
              <a:tr h="465713">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effectLst/>
                        </a:rPr>
                        <a:t>Known Perpetrators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effectLst/>
                        </a:rPr>
                        <a:t>Unknown Perpetrators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a:effectLst/>
                      </a:endParaRPr>
                    </a:p>
                    <a:p>
                      <a:pPr marL="0" marR="0" algn="ctr">
                        <a:spcBef>
                          <a:spcPts val="0"/>
                        </a:spcBef>
                        <a:spcAft>
                          <a:spcPts val="0"/>
                        </a:spcAft>
                      </a:pPr>
                      <a:r>
                        <a:rPr lang="en-GB" sz="1500" b="1">
                          <a:effectLst/>
                        </a:rPr>
                        <a:t>Events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a:effectLst/>
                      </a:endParaRPr>
                    </a:p>
                    <a:p>
                      <a:pPr marL="0" marR="0" algn="ctr">
                        <a:spcBef>
                          <a:spcPts val="0"/>
                        </a:spcBef>
                        <a:spcAft>
                          <a:spcPts val="0"/>
                        </a:spcAft>
                      </a:pPr>
                      <a:r>
                        <a:rPr lang="en-GB" sz="1500" b="1">
                          <a:effectLst/>
                        </a:rPr>
                        <a:t>Total number of cases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val="646027251"/>
                  </a:ext>
                </a:extLst>
              </a:tr>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25442">
                <a:tc>
                  <a:txBody>
                    <a:bodyPr/>
                    <a:lstStyle/>
                    <a:p>
                      <a:pPr marL="0" marR="0" algn="ctr">
                        <a:spcBef>
                          <a:spcPts val="0"/>
                        </a:spcBef>
                        <a:spcAft>
                          <a:spcPts val="0"/>
                        </a:spcAft>
                      </a:pPr>
                      <a:r>
                        <a:rPr lang="en-GB" sz="1500" b="1">
                          <a:effectLst/>
                        </a:rPr>
                        <a:t>2006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929646753"/>
                  </a:ext>
                </a:extLst>
              </a:tr>
              <a:tr h="235527">
                <a:tc>
                  <a:txBody>
                    <a:bodyPr/>
                    <a:lstStyle/>
                    <a:p>
                      <a:pPr marL="0" marR="0" algn="ctr">
                        <a:spcBef>
                          <a:spcPts val="0"/>
                        </a:spcBef>
                        <a:spcAft>
                          <a:spcPts val="0"/>
                        </a:spcAft>
                      </a:pPr>
                      <a:r>
                        <a:rPr lang="en-GB" sz="1500" b="1">
                          <a:effectLst/>
                        </a:rPr>
                        <a:t>2007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154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+710,53%</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000179711"/>
                  </a:ext>
                </a:extLst>
              </a:tr>
              <a:tr h="235527">
                <a:tc>
                  <a:txBody>
                    <a:bodyPr/>
                    <a:lstStyle/>
                    <a:p>
                      <a:pPr marL="0" marR="0" algn="ctr">
                        <a:spcBef>
                          <a:spcPts val="0"/>
                        </a:spcBef>
                        <a:spcAft>
                          <a:spcPts val="0"/>
                        </a:spcAft>
                      </a:pPr>
                      <a:r>
                        <a:rPr lang="en-GB" sz="1500" b="1">
                          <a:effectLst/>
                        </a:rPr>
                        <a:t>2008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184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+19,48%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9200216"/>
                  </a:ext>
                </a:extLst>
              </a:tr>
              <a:tr h="235527">
                <a:tc>
                  <a:txBody>
                    <a:bodyPr/>
                    <a:lstStyle/>
                    <a:p>
                      <a:pPr marL="0" marR="0" algn="ctr">
                        <a:spcBef>
                          <a:spcPts val="0"/>
                        </a:spcBef>
                        <a:spcAft>
                          <a:spcPts val="0"/>
                        </a:spcAft>
                      </a:pPr>
                      <a:r>
                        <a:rPr lang="en-GB" sz="1500" b="1">
                          <a:effectLst/>
                        </a:rPr>
                        <a:t>2009</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+34,24%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395899619"/>
                  </a:ext>
                </a:extLst>
              </a:tr>
              <a:tr h="235527">
                <a:tc>
                  <a:txBody>
                    <a:bodyPr/>
                    <a:lstStyle/>
                    <a:p>
                      <a:pPr marL="0" marR="0" algn="ctr">
                        <a:spcBef>
                          <a:spcPts val="0"/>
                        </a:spcBef>
                        <a:spcAft>
                          <a:spcPts val="0"/>
                        </a:spcAft>
                      </a:pPr>
                      <a:r>
                        <a:rPr lang="en-GB" sz="1500" b="1">
                          <a:effectLst/>
                        </a:rPr>
                        <a:t>2010</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+131,58%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05786941"/>
                  </a:ext>
                </a:extLst>
              </a:tr>
              <a:tr h="235527">
                <a:tc>
                  <a:txBody>
                    <a:bodyPr/>
                    <a:lstStyle/>
                    <a:p>
                      <a:pPr marL="0" marR="0" algn="ctr">
                        <a:spcBef>
                          <a:spcPts val="0"/>
                        </a:spcBef>
                        <a:spcAft>
                          <a:spcPts val="0"/>
                        </a:spcAft>
                      </a:pPr>
                      <a:r>
                        <a:rPr lang="en-GB" sz="1500" b="1">
                          <a:effectLst/>
                        </a:rPr>
                        <a:t>2011</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502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+15,38%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856193860"/>
                  </a:ext>
                </a:extLst>
              </a:tr>
              <a:tr h="235527">
                <a:tc>
                  <a:txBody>
                    <a:bodyPr/>
                    <a:lstStyle/>
                    <a:p>
                      <a:pPr marL="0" marR="0" algn="ctr">
                        <a:spcBef>
                          <a:spcPts val="0"/>
                        </a:spcBef>
                        <a:spcAft>
                          <a:spcPts val="0"/>
                        </a:spcAft>
                      </a:pPr>
                      <a:r>
                        <a:rPr lang="en-GB" sz="1500" b="1">
                          <a:effectLst/>
                        </a:rPr>
                        <a:t>2012</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114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788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+19,39%</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97533818"/>
                  </a:ext>
                </a:extLst>
              </a:tr>
              <a:tr h="235527">
                <a:tc>
                  <a:txBody>
                    <a:bodyPr/>
                    <a:lstStyle/>
                    <a:p>
                      <a:pPr marL="0" marR="0" algn="ctr">
                        <a:spcBef>
                          <a:spcPts val="0"/>
                        </a:spcBef>
                        <a:spcAft>
                          <a:spcPts val="0"/>
                        </a:spcAft>
                      </a:pPr>
                      <a:r>
                        <a:rPr lang="en-GB" sz="1500" b="1">
                          <a:effectLst/>
                        </a:rPr>
                        <a:t>2013</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558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961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+21,95%</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572343064"/>
                  </a:ext>
                </a:extLst>
              </a:tr>
              <a:tr h="235527">
                <a:tc>
                  <a:txBody>
                    <a:bodyPr/>
                    <a:lstStyle/>
                    <a:p>
                      <a:pPr marL="0" marR="0" algn="ctr">
                        <a:spcBef>
                          <a:spcPts val="0"/>
                        </a:spcBef>
                        <a:spcAft>
                          <a:spcPts val="0"/>
                        </a:spcAft>
                      </a:pPr>
                      <a:r>
                        <a:rPr lang="en-GB" sz="1500" b="1">
                          <a:effectLst/>
                        </a:rPr>
                        <a:t>2014</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352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+48,07%</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179969046"/>
                  </a:ext>
                </a:extLst>
              </a:tr>
              <a:tr h="235527">
                <a:tc>
                  <a:txBody>
                    <a:bodyPr/>
                    <a:lstStyle/>
                    <a:p>
                      <a:pPr marL="0" marR="0" algn="ctr">
                        <a:spcBef>
                          <a:spcPts val="0"/>
                        </a:spcBef>
                        <a:spcAft>
                          <a:spcPts val="0"/>
                        </a:spcAft>
                      </a:pPr>
                      <a:r>
                        <a:rPr lang="en-GB" sz="1500" b="1">
                          <a:effectLst/>
                        </a:rPr>
                        <a:t>2015</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2074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+45,74%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096356066"/>
                  </a:ext>
                </a:extLst>
              </a:tr>
              <a:tr h="361299">
                <a:tc>
                  <a:txBody>
                    <a:bodyPr/>
                    <a:lstStyle/>
                    <a:p>
                      <a:pPr marL="0" marR="0" algn="ctr">
                        <a:spcBef>
                          <a:spcPts val="0"/>
                        </a:spcBef>
                        <a:spcAft>
                          <a:spcPts val="0"/>
                        </a:spcAft>
                      </a:pPr>
                      <a:r>
                        <a:rPr lang="en-GB" sz="1500" b="1">
                          <a:effectLst/>
                        </a:rPr>
                        <a:t>2016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580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1237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2057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-0,82%</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75860703"/>
                  </a:ext>
                </a:extLst>
              </a:tr>
              <a:tr h="361299">
                <a:tc>
                  <a:txBody>
                    <a:bodyPr/>
                    <a:lstStyle/>
                    <a:p>
                      <a:pPr marL="0" marR="0" algn="ctr">
                        <a:spcBef>
                          <a:spcPts val="0"/>
                        </a:spcBef>
                        <a:spcAft>
                          <a:spcPts val="0"/>
                        </a:spcAft>
                      </a:pPr>
                      <a:r>
                        <a:rPr lang="en-GB" sz="1500" b="1">
                          <a:effectLst/>
                        </a:rPr>
                        <a:t>2017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945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2371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+15,26%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921055562"/>
                  </a:ext>
                </a:extLst>
              </a:tr>
              <a:tr h="361299">
                <a:tc>
                  <a:txBody>
                    <a:bodyPr/>
                    <a:lstStyle/>
                    <a:p>
                      <a:pPr marL="0" marR="0" algn="ctr">
                        <a:spcBef>
                          <a:spcPts val="0"/>
                        </a:spcBef>
                        <a:spcAft>
                          <a:spcPts val="0"/>
                        </a:spcAft>
                      </a:pPr>
                      <a:r>
                        <a:rPr lang="en-GB" sz="1500" b="1">
                          <a:effectLst/>
                        </a:rPr>
                        <a:t>2018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3022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+27,46%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14234863"/>
                  </a:ext>
                </a:extLst>
              </a:tr>
              <a:tr h="361299">
                <a:tc>
                  <a:txBody>
                    <a:bodyPr/>
                    <a:lstStyle/>
                    <a:p>
                      <a:pPr marL="0" marR="0" algn="ctr">
                        <a:spcBef>
                          <a:spcPts val="0"/>
                        </a:spcBef>
                        <a:spcAft>
                          <a:spcPts val="0"/>
                        </a:spcAft>
                      </a:pPr>
                      <a:r>
                        <a:rPr lang="en-GB" sz="1500" b="1">
                          <a:solidFill>
                            <a:schemeClr val="tx1"/>
                          </a:solidFill>
                          <a:effectLst/>
                        </a:rPr>
                        <a:t>2019</a:t>
                      </a:r>
                      <a:endParaRPr lang="en-US"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320</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1409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2079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3808</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chemeClr val="tx1"/>
                          </a:solidFill>
                          <a:effectLst/>
                        </a:rPr>
                        <a:t>+23,42%</a:t>
                      </a:r>
                      <a:endParaRPr lang="en-US"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406338166"/>
                  </a:ext>
                </a:extLst>
              </a:tr>
              <a:tr h="361299">
                <a:tc>
                  <a:txBody>
                    <a:bodyPr/>
                    <a:lstStyle/>
                    <a:p>
                      <a:pPr marL="0" marR="0" algn="ctr">
                        <a:spcBef>
                          <a:spcPts val="0"/>
                        </a:spcBef>
                        <a:spcAft>
                          <a:spcPts val="0"/>
                        </a:spcAft>
                      </a:pPr>
                      <a:r>
                        <a:rPr lang="en-GB" sz="1500" b="1">
                          <a:solidFill>
                            <a:srgbClr val="FF0000"/>
                          </a:solidFill>
                          <a:effectLst/>
                        </a:rPr>
                        <a:t>Total</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2402</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5578</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US" sz="1500" b="1">
                          <a:solidFill>
                            <a:srgbClr val="FF0000"/>
                          </a:solidFill>
                          <a:effectLst/>
                        </a:rPr>
                        <a:t>10353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18303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rgbClr val="FF0000"/>
                          </a:solidFill>
                          <a:effectLst/>
                        </a:rPr>
                        <a:t>+ 1111,68%</a:t>
                      </a:r>
                      <a:endParaRPr lang="en-US"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r-Latn-RS" sz="2000" b="1" dirty="0" err="1">
                <a:latin typeface="Arial" panose="020B0604020202020204" pitchFamily="34" charset="0"/>
                <a:cs typeface="Arial" panose="020B0604020202020204" pitchFamily="34" charset="0"/>
              </a:rPr>
              <a:t>Special</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Prosecution</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Annual</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Statistics</a:t>
            </a:r>
            <a:endParaRPr lang="sr-Latn-R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324535"/>
          </a:xfrm>
          <a:prstGeom prst="rect">
            <a:avLst/>
          </a:prstGeom>
        </p:spPr>
        <p:txBody>
          <a:bodyPr>
            <a:spAutoFit/>
          </a:bodyPr>
          <a:lstStyle/>
          <a:p>
            <a:pPr marL="342900" indent="-342900">
              <a:buFont typeface="Wingdings" pitchFamily="2" charset="2"/>
              <a:buChar char="Ø"/>
            </a:pPr>
            <a:r>
              <a:rPr lang="en-US" sz="2000" b="1" dirty="0"/>
              <a:t>Prevailing cybercrime forms</a:t>
            </a:r>
            <a:r>
              <a:rPr lang="en-US" sz="2000" dirty="0"/>
              <a:t>:</a:t>
            </a:r>
          </a:p>
          <a:p>
            <a:pPr marL="342900" indent="-342900">
              <a:buFont typeface="Wingdings" pitchFamily="2" charset="2"/>
              <a:buChar char="Ø"/>
            </a:pPr>
            <a:endParaRPr lang="en-US" sz="2000" dirty="0"/>
          </a:p>
          <a:p>
            <a:pPr marL="342900" indent="-342900">
              <a:buFont typeface="Wingdings" pitchFamily="2" charset="2"/>
              <a:buChar char="ü"/>
            </a:pPr>
            <a:r>
              <a:rPr lang="en-GB" sz="2000" dirty="0"/>
              <a:t>According to the number of reported known perpetrators in the period from 2014 to 2018, </a:t>
            </a:r>
            <a:r>
              <a:rPr lang="en-GB" sz="2000" b="1" dirty="0"/>
              <a:t>the most frequent high-tech crimes are:</a:t>
            </a:r>
          </a:p>
          <a:p>
            <a:pPr marL="342900" indent="-342900">
              <a:buFont typeface="Wingdings" pitchFamily="2" charset="2"/>
              <a:buChar char="ü"/>
            </a:pPr>
            <a:endParaRPr lang="en-GB" sz="2000" b="1" dirty="0"/>
          </a:p>
          <a:p>
            <a:pPr marL="342900" indent="-342900">
              <a:buFont typeface="Arial" panose="020B0604020202020204" pitchFamily="34" charset="0"/>
              <a:buChar char="•"/>
            </a:pPr>
            <a:r>
              <a:rPr lang="en-GB" sz="2000" b="1" dirty="0"/>
              <a:t>Endangerment of safety under Art. 138 CC; </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a:t>Showing, procuring and possession of Pornographic Material and Juvenile Pornography under Art. 185 CC;</a:t>
            </a:r>
          </a:p>
          <a:p>
            <a:pPr marL="342900" indent="-342900">
              <a:buFont typeface="Arial" panose="020B0604020202020204" pitchFamily="34" charset="0"/>
              <a:buChar char="•"/>
            </a:pPr>
            <a:r>
              <a:rPr lang="en-GB" sz="2000" b="1" dirty="0"/>
              <a:t> </a:t>
            </a:r>
          </a:p>
          <a:p>
            <a:pPr marL="342900" indent="-342900">
              <a:buFont typeface="Arial" panose="020B0604020202020204" pitchFamily="34" charset="0"/>
              <a:buChar char="•"/>
            </a:pPr>
            <a:r>
              <a:rPr lang="en-GB" sz="2000" b="1" dirty="0"/>
              <a:t>Fraud under Art. 208 CC.</a:t>
            </a:r>
            <a:endParaRPr lang="en-US" sz="2000" dirty="0"/>
          </a:p>
          <a:p>
            <a:pPr lvl="0"/>
            <a:endParaRPr lang="en-GB" sz="2000"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Some International </a:t>
            </a:r>
          </a:p>
          <a:p>
            <a:pPr algn="r">
              <a:lnSpc>
                <a:spcPct val="80000"/>
              </a:lnSpc>
            </a:pPr>
            <a:r>
              <a:rPr lang="en-GB" sz="3200" b="1" dirty="0">
                <a:ea typeface="ＭＳ Ｐゴシック" charset="0"/>
                <a:cs typeface="ＭＳ Ｐゴシック" charset="0"/>
              </a:rPr>
              <a:t>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nSpc>
                <a:spcPct val="80000"/>
              </a:lnSpc>
              <a:buFont typeface="Wingdings" pitchFamily="2" charset="2"/>
              <a:buChar char="ü"/>
            </a:pPr>
            <a:r>
              <a:rPr lang="en-GB" sz="2200" i="1" dirty="0"/>
              <a:t>Understand the legal framework and practical organization of competent cybercrime suppressing and adjudicating authorities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Review and understand basic concepts of the cybercrime investigation and roles of the involved authorities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Learn about some International experiences regarding specialized authorities organization and cybercrime investigation</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Learn about domestic experiences with this regard</a:t>
            </a:r>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Cybercrime </a:t>
            </a:r>
          </a:p>
          <a:p>
            <a:pPr marL="0" indent="0" algn="r">
              <a:buFont typeface="Arial" charset="0"/>
              <a:buNone/>
              <a:defRPr/>
            </a:pPr>
            <a:r>
              <a:rPr lang="en-GB" sz="3200" b="1" dirty="0">
                <a:solidFill>
                  <a:schemeClr val="bg1"/>
                </a:solidFill>
              </a:rPr>
              <a:t>Investigation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Domestic Experiences</a:t>
            </a:r>
            <a:endParaRPr lang="en-GB" sz="3200" b="1" dirty="0"/>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Domestic 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Domestic Experiences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Cybercrime </a:t>
            </a:r>
          </a:p>
          <a:p>
            <a:pPr marL="0" indent="0" algn="r">
              <a:buFont typeface="Arial" charset="0"/>
              <a:buNone/>
              <a:defRPr/>
            </a:pPr>
            <a:r>
              <a:rPr lang="en-GB" sz="3200" b="1" dirty="0">
                <a:solidFill>
                  <a:schemeClr val="bg1"/>
                </a:solidFill>
              </a:rPr>
              <a:t>Investigation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nSpc>
                <a:spcPct val="80000"/>
              </a:lnSpc>
              <a:buFont typeface="Wingdings" pitchFamily="2" charset="2"/>
              <a:buChar char="ü"/>
            </a:pPr>
            <a:r>
              <a:rPr lang="en-GB" sz="2200" i="1" dirty="0"/>
              <a:t>Understand the legal framework and practical organization of competent cybercrime suppressing and adjudicating authorities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Review and understand basic concepts of the cybercrime investigation and roles of the involved authorities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Learn about some International experiences regarding specialized authorities organization and cybercrime investigation</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Learn about domestic experiences with this regard</a:t>
            </a:r>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a:t>
            </a:r>
            <a:r>
              <a:rPr lang="en-GB" sz="3200" b="1">
                <a:solidFill>
                  <a:schemeClr val="bg1"/>
                </a:solidFill>
              </a:rPr>
              <a:t>Cybercrime </a:t>
            </a:r>
          </a:p>
          <a:p>
            <a:pPr marL="0" indent="0" algn="r">
              <a:buFont typeface="Arial" charset="0"/>
              <a:buNone/>
              <a:defRPr/>
            </a:pPr>
            <a:r>
              <a:rPr lang="en-GB" sz="3200" b="1">
                <a:solidFill>
                  <a:schemeClr val="bg1"/>
                </a:solidFill>
              </a:rPr>
              <a:t>Investigation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Overview of Cybercrime </a:t>
            </a:r>
          </a:p>
          <a:p>
            <a:pPr marL="0" indent="0" algn="r">
              <a:buFont typeface="Arial" charset="0"/>
              <a:buNone/>
              <a:defRPr/>
            </a:pPr>
            <a:r>
              <a:rPr lang="en-GB" sz="3200" b="1" dirty="0">
                <a:solidFill>
                  <a:schemeClr val="bg1"/>
                </a:solidFill>
              </a:rPr>
              <a:t>Investigation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Competent Cybercrime Authorities</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Competent Cybercrime </a:t>
            </a:r>
          </a:p>
          <a:p>
            <a:pPr algn="r"/>
            <a:r>
              <a:rPr lang="en-GB" sz="3200" b="1" dirty="0">
                <a:ea typeface="ＭＳ Ｐゴシック" charset="0"/>
              </a:rPr>
              <a:t>Authorities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buFont typeface="Arial" panose="020B0604020202020204" pitchFamily="34" charset="0"/>
              <a:buChar char="•"/>
            </a:pPr>
            <a:r>
              <a:rPr lang="en-GB" sz="2200" b="1" dirty="0">
                <a:solidFill>
                  <a:srgbClr val="FF0000"/>
                </a:solidFill>
              </a:rPr>
              <a:t>Question number 1</a:t>
            </a:r>
            <a:r>
              <a:rPr lang="en-GB" sz="2200" b="1" dirty="0"/>
              <a:t>: do we have them?</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FF0000"/>
                </a:solidFill>
              </a:rPr>
              <a:t>Question number 2</a:t>
            </a:r>
            <a:r>
              <a:rPr lang="en-GB" sz="2200" b="1" dirty="0"/>
              <a:t>: are they specialized or regular?</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FF0000"/>
                </a:solidFill>
              </a:rPr>
              <a:t>Question number 3</a:t>
            </a:r>
            <a:r>
              <a:rPr lang="en-GB" sz="2200" b="1" dirty="0"/>
              <a:t>: what are their competencies?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FF0000"/>
                </a:solidFill>
              </a:rPr>
              <a:t>Question number 4</a:t>
            </a:r>
            <a:r>
              <a:rPr lang="en-GB" sz="2200" b="1" dirty="0"/>
              <a:t>: what are their capacities?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FF0000"/>
                </a:solidFill>
              </a:rPr>
              <a:t>Question number 5</a:t>
            </a:r>
            <a:r>
              <a:rPr lang="en-GB" sz="2200" b="1" dirty="0"/>
              <a:t>: how they cooperate?</a:t>
            </a:r>
            <a:endParaRPr lang="en-GB" sz="2200" dirty="0"/>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Do we have them?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74487" cy="5170646"/>
          </a:xfrm>
          <a:prstGeom prst="rect">
            <a:avLst/>
          </a:prstGeom>
        </p:spPr>
        <p:txBody>
          <a:bodyPr wrap="square">
            <a:spAutoFit/>
          </a:bodyPr>
          <a:lstStyle/>
          <a:p>
            <a:pPr marL="342900" indent="-342900">
              <a:buFont typeface="Wingdings" pitchFamily="2" charset="2"/>
              <a:buChar char="Ø"/>
            </a:pPr>
            <a:r>
              <a:rPr lang="en-GB" sz="2200" b="1" dirty="0"/>
              <a:t>Contemporary legal framework: </a:t>
            </a:r>
          </a:p>
          <a:p>
            <a:pPr marL="342900" indent="-342900">
              <a:buFont typeface="Arial" panose="020B0604020202020204" pitchFamily="34" charset="0"/>
              <a:buChar char="•"/>
            </a:pPr>
            <a:r>
              <a:rPr lang="en-GB" sz="2200" i="1" dirty="0"/>
              <a:t>does it recognize and allows existence of cybercrime authorities?</a:t>
            </a:r>
          </a:p>
          <a:p>
            <a:pPr marL="342900" indent="-342900">
              <a:buFont typeface="Arial" panose="020B0604020202020204" pitchFamily="34" charset="0"/>
              <a:buChar char="•"/>
            </a:pPr>
            <a:r>
              <a:rPr lang="en-GB" sz="2200" i="1" dirty="0"/>
              <a:t>what is the normative level of the regulation?</a:t>
            </a:r>
          </a:p>
          <a:p>
            <a:pPr marL="342900" indent="-342900">
              <a:buFont typeface="Arial" panose="020B0604020202020204" pitchFamily="34" charset="0"/>
              <a:buChar char="•"/>
            </a:pPr>
            <a:r>
              <a:rPr lang="en-GB" sz="2200" i="1" dirty="0"/>
              <a:t>how well is it familiar with law enforcement, prosecution, courts, defence bar and other criminal proceeding participants?</a:t>
            </a:r>
          </a:p>
          <a:p>
            <a:pPr marL="342900" indent="-342900">
              <a:buFont typeface="Arial" panose="020B0604020202020204" pitchFamily="34" charset="0"/>
              <a:buChar char="•"/>
            </a:pPr>
            <a:r>
              <a:rPr lang="en-GB" sz="2200" i="1" dirty="0"/>
              <a:t>what are their legal competencies?</a:t>
            </a:r>
          </a:p>
          <a:p>
            <a:pPr marL="342900" indent="-342900">
              <a:buFont typeface="Arial" panose="020B0604020202020204" pitchFamily="34" charset="0"/>
              <a:buChar char="•"/>
            </a:pPr>
            <a:r>
              <a:rPr lang="en-GB" sz="2200" i="1" dirty="0"/>
              <a:t>what is their real reach?</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Specialized or Regular?</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84997" cy="5170646"/>
          </a:xfrm>
          <a:prstGeom prst="rect">
            <a:avLst/>
          </a:prstGeom>
        </p:spPr>
        <p:txBody>
          <a:bodyPr wrap="square">
            <a:spAutoFit/>
          </a:bodyPr>
          <a:lstStyle/>
          <a:p>
            <a:pPr marL="342900" indent="-342900">
              <a:buFont typeface="Wingdings" pitchFamily="2" charset="2"/>
              <a:buChar char="Ø"/>
            </a:pPr>
            <a:r>
              <a:rPr lang="en-GB" sz="2200" b="1" dirty="0"/>
              <a:t>Contemporary legal framework: </a:t>
            </a:r>
          </a:p>
          <a:p>
            <a:pPr marL="342900" indent="-342900" algn="just">
              <a:buFont typeface="Arial" panose="020B0604020202020204" pitchFamily="34" charset="0"/>
              <a:buChar char="•"/>
            </a:pPr>
            <a:r>
              <a:rPr lang="en-GB" sz="2200" i="1" dirty="0"/>
              <a:t>if specialized, what is the legal framework?</a:t>
            </a:r>
          </a:p>
          <a:p>
            <a:pPr marL="342900" indent="-342900" algn="just">
              <a:buFont typeface="Arial" panose="020B0604020202020204" pitchFamily="34" charset="0"/>
              <a:buChar char="•"/>
            </a:pPr>
            <a:r>
              <a:rPr lang="en-GB" sz="2200" i="1" dirty="0"/>
              <a:t>what is the normative level of the regulation?</a:t>
            </a:r>
          </a:p>
          <a:p>
            <a:pPr marL="342900" indent="-342900" algn="just">
              <a:buFont typeface="Arial" panose="020B0604020202020204" pitchFamily="34" charset="0"/>
              <a:buChar char="•"/>
            </a:pPr>
            <a:r>
              <a:rPr lang="en-GB" sz="2200" i="1" dirty="0"/>
              <a:t>what are their competencies?</a:t>
            </a:r>
          </a:p>
          <a:p>
            <a:pPr marL="342900" indent="-342900" algn="just">
              <a:buFont typeface="Arial" panose="020B0604020202020204" pitchFamily="34" charset="0"/>
              <a:buChar char="•"/>
            </a:pPr>
            <a:r>
              <a:rPr lang="en-GB" sz="2200" i="1" dirty="0"/>
              <a:t>how are they organized?</a:t>
            </a:r>
          </a:p>
          <a:p>
            <a:pPr marL="342900" indent="-342900" algn="just">
              <a:buFont typeface="Arial" panose="020B0604020202020204" pitchFamily="34" charset="0"/>
              <a:buChar char="•"/>
            </a:pPr>
            <a:r>
              <a:rPr lang="en-GB" sz="2200" i="1" dirty="0"/>
              <a:t>how well are they familiar with other law enforcement, prosecution, courts etc.?</a:t>
            </a:r>
          </a:p>
          <a:p>
            <a:pPr marL="342900" indent="-342900" algn="just">
              <a:buFont typeface="Arial" panose="020B0604020202020204" pitchFamily="34" charset="0"/>
              <a:buChar char="•"/>
            </a:pPr>
            <a:r>
              <a:rPr lang="en-GB" sz="2200" i="1" dirty="0"/>
              <a:t>how to contact them?</a:t>
            </a:r>
          </a:p>
          <a:p>
            <a:pPr marL="342900" indent="-342900" algn="just">
              <a:buFont typeface="Arial" panose="020B0604020202020204" pitchFamily="34" charset="0"/>
              <a:buChar char="•"/>
            </a:pPr>
            <a:r>
              <a:rPr lang="en-GB" sz="2200" i="1" dirty="0"/>
              <a:t>how well are they trained?</a:t>
            </a:r>
          </a:p>
          <a:p>
            <a:pPr marL="342900" indent="-342900" algn="just">
              <a:buFont typeface="Arial" panose="020B0604020202020204" pitchFamily="34" charset="0"/>
              <a:buChar char="•"/>
            </a:pPr>
            <a:r>
              <a:rPr lang="en-GB" sz="2200" i="1" dirty="0"/>
              <a:t>what are their level of experience?</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Competencies?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4000"/>
            <a:ext cx="4572000" cy="5509200"/>
          </a:xfrm>
          <a:prstGeom prst="rect">
            <a:avLst/>
          </a:prstGeom>
        </p:spPr>
        <p:txBody>
          <a:bodyPr>
            <a:spAutoFit/>
          </a:bodyPr>
          <a:lstStyle/>
          <a:p>
            <a:pPr marL="342900" indent="-342900">
              <a:buFont typeface="Wingdings" pitchFamily="2" charset="2"/>
              <a:buChar char="Ø"/>
            </a:pPr>
            <a:r>
              <a:rPr lang="en-GB" sz="2200" b="1" dirty="0"/>
              <a:t>Lawmakers/Government empowered them to: </a:t>
            </a:r>
          </a:p>
          <a:p>
            <a:pPr marL="342900" indent="-342900" algn="just">
              <a:buFont typeface="Arial" panose="020B0604020202020204" pitchFamily="34" charset="0"/>
              <a:buChar char="•"/>
            </a:pPr>
            <a:r>
              <a:rPr lang="en-GB" sz="2200" i="1" dirty="0"/>
              <a:t>have specific substantive law jurisdiction?</a:t>
            </a:r>
          </a:p>
          <a:p>
            <a:pPr marL="342900" indent="-342900" algn="just">
              <a:buFont typeface="Arial" panose="020B0604020202020204" pitchFamily="34" charset="0"/>
              <a:buChar char="•"/>
            </a:pPr>
            <a:r>
              <a:rPr lang="en-GB" sz="2200" i="1" dirty="0"/>
              <a:t>have specific procedural law actions and abilities?</a:t>
            </a:r>
          </a:p>
          <a:p>
            <a:pPr marL="342900" indent="-342900" algn="just">
              <a:buFont typeface="Arial" panose="020B0604020202020204" pitchFamily="34" charset="0"/>
              <a:buChar char="•"/>
            </a:pPr>
            <a:r>
              <a:rPr lang="en-GB" sz="2200" i="1" dirty="0"/>
              <a:t>have specific Mutual Legal Assistance abilities?</a:t>
            </a:r>
          </a:p>
          <a:p>
            <a:pPr marL="342900" indent="-342900" algn="just">
              <a:buFont typeface="Arial" panose="020B0604020202020204" pitchFamily="34" charset="0"/>
              <a:buChar char="•"/>
            </a:pPr>
            <a:r>
              <a:rPr lang="en-GB" sz="2200" i="1" dirty="0"/>
              <a:t>have specific organizational setup (departments) and chain of command/responsibility?</a:t>
            </a:r>
          </a:p>
          <a:p>
            <a:pPr marL="342900" indent="-342900" algn="just">
              <a:buFont typeface="Arial" panose="020B0604020202020204" pitchFamily="34" charset="0"/>
              <a:buChar char="•"/>
            </a:pPr>
            <a:r>
              <a:rPr lang="en-GB" sz="2200" i="1" dirty="0"/>
              <a:t>have specific equipment and premises?</a:t>
            </a:r>
          </a:p>
          <a:p>
            <a:pPr marL="342900" indent="-342900" algn="just">
              <a:buFont typeface="Arial" panose="020B0604020202020204" pitchFamily="34" charset="0"/>
              <a:buChar char="•"/>
            </a:pPr>
            <a:r>
              <a:rPr lang="en-GB" sz="2200" i="1" dirty="0"/>
              <a:t>have specialized training?</a:t>
            </a:r>
          </a:p>
          <a:p>
            <a:pPr marL="342900" indent="-342900" algn="just">
              <a:buFont typeface="Arial" panose="020B0604020202020204" pitchFamily="34" charset="0"/>
              <a:buChar char="•"/>
            </a:pPr>
            <a:r>
              <a:rPr lang="en-GB" sz="2200" i="1" dirty="0"/>
              <a:t>have sufficient budget for their activities?</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Capacities?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buFont typeface="Wingdings" pitchFamily="2" charset="2"/>
              <a:buChar char="Ø"/>
            </a:pPr>
            <a:r>
              <a:rPr lang="en-GB" sz="2200" b="1" dirty="0"/>
              <a:t>Organizationally wise: </a:t>
            </a:r>
          </a:p>
          <a:p>
            <a:pPr marL="342900" indent="-342900" algn="just">
              <a:buFont typeface="Arial" panose="020B0604020202020204" pitchFamily="34" charset="0"/>
              <a:buChar char="•"/>
            </a:pPr>
            <a:r>
              <a:rPr lang="en-GB" sz="2200" i="1" dirty="0"/>
              <a:t>law enforcement has enough of officers, support staff and other human and technical resources at disposal?</a:t>
            </a:r>
          </a:p>
          <a:p>
            <a:pPr marL="342900" indent="-342900" algn="just">
              <a:buFont typeface="Arial" panose="020B0604020202020204" pitchFamily="34" charset="0"/>
              <a:buChar char="•"/>
            </a:pPr>
            <a:r>
              <a:rPr lang="en-GB" sz="2200" i="1" dirty="0"/>
              <a:t>prosecution has enough prosecutors, advisers and aids, and other resources at disposal?</a:t>
            </a:r>
          </a:p>
          <a:p>
            <a:pPr marL="342900" indent="-342900" algn="just">
              <a:buFont typeface="Arial" panose="020B0604020202020204" pitchFamily="34" charset="0"/>
              <a:buChar char="•"/>
            </a:pPr>
            <a:r>
              <a:rPr lang="en-GB" sz="2200" i="1" dirty="0"/>
              <a:t>court chamber/department has enough judges, aids and other resources at disposal?</a:t>
            </a:r>
          </a:p>
          <a:p>
            <a:pPr marL="342900" indent="-342900" algn="just">
              <a:buFont typeface="Arial" panose="020B0604020202020204" pitchFamily="34" charset="0"/>
              <a:buChar char="•"/>
            </a:pPr>
            <a:r>
              <a:rPr lang="en-GB" sz="2200" i="1" dirty="0"/>
              <a:t>competent state/government/judiciary overseeing authority is ready to support their activities?</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14235</TotalTime>
  <Words>4707</Words>
  <Application>Microsoft Macintosh PowerPoint</Application>
  <PresentationFormat>On-screen Show (4:3)</PresentationFormat>
  <Paragraphs>651</Paragraphs>
  <Slides>35</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B. Stam</cp:lastModifiedBy>
  <cp:revision>279</cp:revision>
  <dcterms:created xsi:type="dcterms:W3CDTF">2012-01-25T15:22:10Z</dcterms:created>
  <dcterms:modified xsi:type="dcterms:W3CDTF">2020-10-08T17:00:29Z</dcterms:modified>
</cp:coreProperties>
</file>