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7" r:id="rId2"/>
    <p:sldId id="273" r:id="rId3"/>
    <p:sldId id="276" r:id="rId4"/>
    <p:sldId id="274" r:id="rId5"/>
    <p:sldId id="275" r:id="rId6"/>
    <p:sldId id="287" r:id="rId7"/>
    <p:sldId id="258" r:id="rId8"/>
    <p:sldId id="278" r:id="rId9"/>
    <p:sldId id="267" r:id="rId10"/>
    <p:sldId id="277" r:id="rId11"/>
    <p:sldId id="263" r:id="rId12"/>
    <p:sldId id="268" r:id="rId13"/>
    <p:sldId id="279" r:id="rId14"/>
    <p:sldId id="280" r:id="rId15"/>
    <p:sldId id="281" r:id="rId16"/>
    <p:sldId id="282" r:id="rId17"/>
    <p:sldId id="283" r:id="rId18"/>
    <p:sldId id="271" r:id="rId19"/>
    <p:sldId id="288" r:id="rId20"/>
    <p:sldId id="284" r:id="rId21"/>
    <p:sldId id="285" r:id="rId22"/>
    <p:sldId id="289"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3" d="100"/>
          <a:sy n="123" d="100"/>
        </p:scale>
        <p:origin x="44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11BA46-C1B8-4594-A5D9-A2DB2382EC51}"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US"/>
        </a:p>
      </dgm:t>
    </dgm:pt>
    <dgm:pt modelId="{8F0DB310-8A71-4D26-B17A-E6A12FFDA5DD}">
      <dgm:prSet phldrT="[Κείμενο]" custT="1"/>
      <dgm:spPr>
        <a:solidFill>
          <a:schemeClr val="accent1"/>
        </a:solidFill>
      </dgm:spPr>
      <dgm:t>
        <a:bodyPr/>
        <a:lstStyle/>
        <a:p>
          <a:r>
            <a:rPr lang="en-US" sz="2400" dirty="0"/>
            <a:t>Co-competent Authorities</a:t>
          </a:r>
        </a:p>
      </dgm:t>
    </dgm:pt>
    <dgm:pt modelId="{CDA75782-33BB-4C6A-9EDE-8E9FFBAD038F}" type="parTrans" cxnId="{88CD969C-5AA2-4E7D-8085-B8C1AA25C0F0}">
      <dgm:prSet/>
      <dgm:spPr/>
      <dgm:t>
        <a:bodyPr/>
        <a:lstStyle/>
        <a:p>
          <a:endParaRPr lang="en-US"/>
        </a:p>
      </dgm:t>
    </dgm:pt>
    <dgm:pt modelId="{6CC92E98-34B0-4B7F-83AD-43E99EC42A33}" type="sibTrans" cxnId="{88CD969C-5AA2-4E7D-8085-B8C1AA25C0F0}">
      <dgm:prSet/>
      <dgm:spPr/>
      <dgm:t>
        <a:bodyPr/>
        <a:lstStyle/>
        <a:p>
          <a:endParaRPr lang="en-US"/>
        </a:p>
      </dgm:t>
    </dgm:pt>
    <dgm:pt modelId="{48376EB3-1DD6-4080-AEB2-E9540A06CA4E}">
      <dgm:prSet phldrT="[Κείμενο]" custT="1"/>
      <dgm:spPr>
        <a:solidFill>
          <a:schemeClr val="accent5"/>
        </a:solidFill>
      </dgm:spPr>
      <dgm:t>
        <a:bodyPr/>
        <a:lstStyle/>
        <a:p>
          <a:r>
            <a:rPr lang="en-US" sz="2400" dirty="0"/>
            <a:t>1</a:t>
          </a:r>
          <a:r>
            <a:rPr lang="en-US" sz="2400" baseline="30000" dirty="0"/>
            <a:t>st</a:t>
          </a:r>
          <a:r>
            <a:rPr lang="en-US" sz="2400" dirty="0"/>
            <a:t> Degree Local Authorities</a:t>
          </a:r>
        </a:p>
      </dgm:t>
    </dgm:pt>
    <dgm:pt modelId="{F45C60A5-0FAC-45C1-9135-D25F437BBB84}" type="parTrans" cxnId="{D2E7ACED-0DFC-421E-AF85-8876CF72DCC2}">
      <dgm:prSet/>
      <dgm:spPr/>
      <dgm:t>
        <a:bodyPr/>
        <a:lstStyle/>
        <a:p>
          <a:endParaRPr lang="en-US"/>
        </a:p>
      </dgm:t>
    </dgm:pt>
    <dgm:pt modelId="{D285D5DF-1A0B-4F64-90E2-22DBDCE681C3}" type="sibTrans" cxnId="{D2E7ACED-0DFC-421E-AF85-8876CF72DCC2}">
      <dgm:prSet/>
      <dgm:spPr/>
      <dgm:t>
        <a:bodyPr/>
        <a:lstStyle/>
        <a:p>
          <a:endParaRPr lang="en-US"/>
        </a:p>
      </dgm:t>
    </dgm:pt>
    <dgm:pt modelId="{A103B864-818E-48DF-8265-461F2EB85527}">
      <dgm:prSet phldrT="[Κείμενο]" custT="1"/>
      <dgm:spPr>
        <a:solidFill>
          <a:schemeClr val="accent2"/>
        </a:solidFill>
      </dgm:spPr>
      <dgm:t>
        <a:bodyPr/>
        <a:lstStyle/>
        <a:p>
          <a:r>
            <a:rPr lang="en-US" sz="2400" dirty="0"/>
            <a:t>Roma Community</a:t>
          </a:r>
          <a:r>
            <a:rPr lang="el-GR" sz="2400" dirty="0"/>
            <a:t>/ </a:t>
          </a:r>
          <a:r>
            <a:rPr lang="en-US" sz="2400" dirty="0"/>
            <a:t>Field Visits</a:t>
          </a:r>
        </a:p>
      </dgm:t>
    </dgm:pt>
    <dgm:pt modelId="{05979C03-52B1-48C7-B558-E8AD6E699719}" type="parTrans" cxnId="{1BD3C36A-F474-4518-B31C-CE4D37B8FC8F}">
      <dgm:prSet/>
      <dgm:spPr/>
      <dgm:t>
        <a:bodyPr/>
        <a:lstStyle/>
        <a:p>
          <a:endParaRPr lang="en-US"/>
        </a:p>
      </dgm:t>
    </dgm:pt>
    <dgm:pt modelId="{ADF4240B-024C-4DA9-B81B-D1CD51C8EFD4}" type="sibTrans" cxnId="{1BD3C36A-F474-4518-B31C-CE4D37B8FC8F}">
      <dgm:prSet/>
      <dgm:spPr/>
      <dgm:t>
        <a:bodyPr/>
        <a:lstStyle/>
        <a:p>
          <a:endParaRPr lang="en-US"/>
        </a:p>
      </dgm:t>
    </dgm:pt>
    <dgm:pt modelId="{FA9E4346-F51D-4F72-ACDE-93789BF35071}">
      <dgm:prSet phldrT="[Κείμενο]" custT="1"/>
      <dgm:spPr>
        <a:solidFill>
          <a:schemeClr val="accent2">
            <a:lumMod val="60000"/>
            <a:lumOff val="40000"/>
          </a:schemeClr>
        </a:solidFill>
      </dgm:spPr>
      <dgm:t>
        <a:bodyPr/>
        <a:lstStyle/>
        <a:p>
          <a:r>
            <a:rPr lang="en-US" sz="2400" dirty="0"/>
            <a:t>2</a:t>
          </a:r>
          <a:r>
            <a:rPr lang="en-US" sz="2400" baseline="30000" dirty="0"/>
            <a:t>nd</a:t>
          </a:r>
          <a:r>
            <a:rPr lang="en-US" sz="2400" dirty="0"/>
            <a:t> Degree Local Authorities</a:t>
          </a:r>
        </a:p>
      </dgm:t>
    </dgm:pt>
    <dgm:pt modelId="{0A0CF00A-A3AF-4F50-8ADF-698C4395B88C}" type="parTrans" cxnId="{E8E21B10-C003-46F8-BB41-8910A5C447FC}">
      <dgm:prSet/>
      <dgm:spPr/>
      <dgm:t>
        <a:bodyPr/>
        <a:lstStyle/>
        <a:p>
          <a:endParaRPr lang="en-US"/>
        </a:p>
      </dgm:t>
    </dgm:pt>
    <dgm:pt modelId="{170B5C26-2449-442F-B32A-28E424C46380}" type="sibTrans" cxnId="{E8E21B10-C003-46F8-BB41-8910A5C447FC}">
      <dgm:prSet/>
      <dgm:spPr/>
      <dgm:t>
        <a:bodyPr/>
        <a:lstStyle/>
        <a:p>
          <a:endParaRPr lang="en-US"/>
        </a:p>
      </dgm:t>
    </dgm:pt>
    <dgm:pt modelId="{C564F7D6-2271-4148-A23D-15D39F3851D6}">
      <dgm:prSet phldrT="[Κείμενο]" custT="1"/>
      <dgm:spPr>
        <a:solidFill>
          <a:schemeClr val="accent6">
            <a:lumMod val="75000"/>
          </a:schemeClr>
        </a:solidFill>
      </dgm:spPr>
      <dgm:t>
        <a:bodyPr/>
        <a:lstStyle/>
        <a:p>
          <a:r>
            <a:rPr lang="en-US" sz="2800" b="1" dirty="0"/>
            <a:t>Consultation</a:t>
          </a:r>
        </a:p>
      </dgm:t>
    </dgm:pt>
    <dgm:pt modelId="{B763D560-B585-41ED-9B13-711B127EC332}" type="sibTrans" cxnId="{44082388-C0A3-404D-9ED0-266AD6285569}">
      <dgm:prSet/>
      <dgm:spPr/>
      <dgm:t>
        <a:bodyPr/>
        <a:lstStyle/>
        <a:p>
          <a:endParaRPr lang="en-US"/>
        </a:p>
      </dgm:t>
    </dgm:pt>
    <dgm:pt modelId="{25756FA5-3D02-42B2-9D85-3F769C772569}" type="parTrans" cxnId="{44082388-C0A3-404D-9ED0-266AD6285569}">
      <dgm:prSet/>
      <dgm:spPr/>
      <dgm:t>
        <a:bodyPr/>
        <a:lstStyle/>
        <a:p>
          <a:endParaRPr lang="en-US"/>
        </a:p>
      </dgm:t>
    </dgm:pt>
    <dgm:pt modelId="{E7D001F9-94F4-4A57-A290-E865F85B80DA}" type="pres">
      <dgm:prSet presAssocID="{B511BA46-C1B8-4594-A5D9-A2DB2382EC51}" presName="Name0" presStyleCnt="0">
        <dgm:presLayoutVars>
          <dgm:chMax val="1"/>
          <dgm:dir/>
          <dgm:animLvl val="ctr"/>
          <dgm:resizeHandles val="exact"/>
        </dgm:presLayoutVars>
      </dgm:prSet>
      <dgm:spPr/>
    </dgm:pt>
    <dgm:pt modelId="{C698263B-8F7B-4AE5-94A9-837FFA294314}" type="pres">
      <dgm:prSet presAssocID="{C564F7D6-2271-4148-A23D-15D39F3851D6}" presName="centerShape" presStyleLbl="node0" presStyleIdx="0" presStyleCnt="1" custScaleX="173927" custScaleY="88376" custLinFactNeighborX="146" custLinFactNeighborY="2517"/>
      <dgm:spPr/>
    </dgm:pt>
    <dgm:pt modelId="{5F6D71ED-D14A-4F28-9B1A-2570B2F1990F}" type="pres">
      <dgm:prSet presAssocID="{8F0DB310-8A71-4D26-B17A-E6A12FFDA5DD}" presName="node" presStyleLbl="node1" presStyleIdx="0" presStyleCnt="4" custScaleX="231032" custScaleY="136201" custRadScaleRad="104162" custRadScaleInc="-6711">
        <dgm:presLayoutVars>
          <dgm:bulletEnabled val="1"/>
        </dgm:presLayoutVars>
      </dgm:prSet>
      <dgm:spPr/>
    </dgm:pt>
    <dgm:pt modelId="{1769F12A-6F48-44BC-845D-AA75D219C6C4}" type="pres">
      <dgm:prSet presAssocID="{8F0DB310-8A71-4D26-B17A-E6A12FFDA5DD}" presName="dummy" presStyleCnt="0"/>
      <dgm:spPr/>
    </dgm:pt>
    <dgm:pt modelId="{2DA6385C-085F-43D1-9E09-DC8105C2C23F}" type="pres">
      <dgm:prSet presAssocID="{6CC92E98-34B0-4B7F-83AD-43E99EC42A33}" presName="sibTrans" presStyleLbl="sibTrans2D1" presStyleIdx="0" presStyleCnt="4" custScaleX="106200" custScaleY="94208"/>
      <dgm:spPr/>
    </dgm:pt>
    <dgm:pt modelId="{36262EAD-CEE3-4B2C-8F3B-F0E07BDAD037}" type="pres">
      <dgm:prSet presAssocID="{48376EB3-1DD6-4080-AEB2-E9540A06CA4E}" presName="node" presStyleLbl="node1" presStyleIdx="1" presStyleCnt="4" custScaleX="192938" custScaleY="129236" custRadScaleRad="148660" custRadScaleInc="2651">
        <dgm:presLayoutVars>
          <dgm:bulletEnabled val="1"/>
        </dgm:presLayoutVars>
      </dgm:prSet>
      <dgm:spPr/>
    </dgm:pt>
    <dgm:pt modelId="{40818AE7-7546-4F1D-82FC-2F0C0F962449}" type="pres">
      <dgm:prSet presAssocID="{48376EB3-1DD6-4080-AEB2-E9540A06CA4E}" presName="dummy" presStyleCnt="0"/>
      <dgm:spPr/>
    </dgm:pt>
    <dgm:pt modelId="{22D4B321-E528-4131-B9CC-3E70E949278A}" type="pres">
      <dgm:prSet presAssocID="{D285D5DF-1A0B-4F64-90E2-22DBDCE681C3}" presName="sibTrans" presStyleLbl="sibTrans2D1" presStyleIdx="1" presStyleCnt="4" custScaleX="107380" custScaleY="93574"/>
      <dgm:spPr/>
    </dgm:pt>
    <dgm:pt modelId="{CA5CF56F-82EB-4678-A045-2978A7A285DB}" type="pres">
      <dgm:prSet presAssocID="{A103B864-818E-48DF-8265-461F2EB85527}" presName="node" presStyleLbl="node1" presStyleIdx="2" presStyleCnt="4" custScaleX="194897" custScaleY="124125" custRadScaleRad="99193" custRadScaleInc="1920">
        <dgm:presLayoutVars>
          <dgm:bulletEnabled val="1"/>
        </dgm:presLayoutVars>
      </dgm:prSet>
      <dgm:spPr/>
    </dgm:pt>
    <dgm:pt modelId="{1256D92F-0712-4C2D-9607-9B38647B591B}" type="pres">
      <dgm:prSet presAssocID="{A103B864-818E-48DF-8265-461F2EB85527}" presName="dummy" presStyleCnt="0"/>
      <dgm:spPr/>
    </dgm:pt>
    <dgm:pt modelId="{CFB64F5A-D829-4EB2-B616-945666608DD2}" type="pres">
      <dgm:prSet presAssocID="{ADF4240B-024C-4DA9-B81B-D1CD51C8EFD4}" presName="sibTrans" presStyleLbl="sibTrans2D1" presStyleIdx="2" presStyleCnt="4" custScaleX="99998" custScaleY="86678"/>
      <dgm:spPr/>
    </dgm:pt>
    <dgm:pt modelId="{C465AA4B-3A0F-4F61-9167-BB64569485A1}" type="pres">
      <dgm:prSet presAssocID="{FA9E4346-F51D-4F72-ACDE-93789BF35071}" presName="node" presStyleLbl="node1" presStyleIdx="3" presStyleCnt="4" custScaleX="179949" custScaleY="123080" custRadScaleRad="165022">
        <dgm:presLayoutVars>
          <dgm:bulletEnabled val="1"/>
        </dgm:presLayoutVars>
      </dgm:prSet>
      <dgm:spPr/>
    </dgm:pt>
    <dgm:pt modelId="{AEF55D05-1F0C-4384-9DB6-00F15E3C026C}" type="pres">
      <dgm:prSet presAssocID="{FA9E4346-F51D-4F72-ACDE-93789BF35071}" presName="dummy" presStyleCnt="0"/>
      <dgm:spPr/>
    </dgm:pt>
    <dgm:pt modelId="{B280D8E7-4C61-418F-913B-F41574A026E6}" type="pres">
      <dgm:prSet presAssocID="{170B5C26-2449-442F-B32A-28E424C46380}" presName="sibTrans" presStyleLbl="sibTrans2D1" presStyleIdx="3" presStyleCnt="4" custScaleX="100759" custScaleY="89168"/>
      <dgm:spPr/>
    </dgm:pt>
  </dgm:ptLst>
  <dgm:cxnLst>
    <dgm:cxn modelId="{F30B9400-7D5C-4532-B332-B1F483962C4F}" type="presOf" srcId="{C564F7D6-2271-4148-A23D-15D39F3851D6}" destId="{C698263B-8F7B-4AE5-94A9-837FFA294314}" srcOrd="0" destOrd="0" presId="urn:microsoft.com/office/officeart/2005/8/layout/radial6"/>
    <dgm:cxn modelId="{8089A006-A20E-4C63-90CC-AAA40C2F3D35}" type="presOf" srcId="{170B5C26-2449-442F-B32A-28E424C46380}" destId="{B280D8E7-4C61-418F-913B-F41574A026E6}" srcOrd="0" destOrd="0" presId="urn:microsoft.com/office/officeart/2005/8/layout/radial6"/>
    <dgm:cxn modelId="{E8E21B10-C003-46F8-BB41-8910A5C447FC}" srcId="{C564F7D6-2271-4148-A23D-15D39F3851D6}" destId="{FA9E4346-F51D-4F72-ACDE-93789BF35071}" srcOrd="3" destOrd="0" parTransId="{0A0CF00A-A3AF-4F50-8ADF-698C4395B88C}" sibTransId="{170B5C26-2449-442F-B32A-28E424C46380}"/>
    <dgm:cxn modelId="{DB63012C-8774-43D9-B51C-9EA6E39CB83C}" type="presOf" srcId="{48376EB3-1DD6-4080-AEB2-E9540A06CA4E}" destId="{36262EAD-CEE3-4B2C-8F3B-F0E07BDAD037}" srcOrd="0" destOrd="0" presId="urn:microsoft.com/office/officeart/2005/8/layout/radial6"/>
    <dgm:cxn modelId="{1BD3C36A-F474-4518-B31C-CE4D37B8FC8F}" srcId="{C564F7D6-2271-4148-A23D-15D39F3851D6}" destId="{A103B864-818E-48DF-8265-461F2EB85527}" srcOrd="2" destOrd="0" parTransId="{05979C03-52B1-48C7-B558-E8AD6E699719}" sibTransId="{ADF4240B-024C-4DA9-B81B-D1CD51C8EFD4}"/>
    <dgm:cxn modelId="{190BA57C-C2BF-446A-B7EB-ECF8C712B1EE}" type="presOf" srcId="{6CC92E98-34B0-4B7F-83AD-43E99EC42A33}" destId="{2DA6385C-085F-43D1-9E09-DC8105C2C23F}" srcOrd="0" destOrd="0" presId="urn:microsoft.com/office/officeart/2005/8/layout/radial6"/>
    <dgm:cxn modelId="{44082388-C0A3-404D-9ED0-266AD6285569}" srcId="{B511BA46-C1B8-4594-A5D9-A2DB2382EC51}" destId="{C564F7D6-2271-4148-A23D-15D39F3851D6}" srcOrd="0" destOrd="0" parTransId="{25756FA5-3D02-42B2-9D85-3F769C772569}" sibTransId="{B763D560-B585-41ED-9B13-711B127EC332}"/>
    <dgm:cxn modelId="{88CD969C-5AA2-4E7D-8085-B8C1AA25C0F0}" srcId="{C564F7D6-2271-4148-A23D-15D39F3851D6}" destId="{8F0DB310-8A71-4D26-B17A-E6A12FFDA5DD}" srcOrd="0" destOrd="0" parTransId="{CDA75782-33BB-4C6A-9EDE-8E9FFBAD038F}" sibTransId="{6CC92E98-34B0-4B7F-83AD-43E99EC42A33}"/>
    <dgm:cxn modelId="{64397AB3-554E-4F5C-8F9A-F1F78801DB44}" type="presOf" srcId="{A103B864-818E-48DF-8265-461F2EB85527}" destId="{CA5CF56F-82EB-4678-A045-2978A7A285DB}" srcOrd="0" destOrd="0" presId="urn:microsoft.com/office/officeart/2005/8/layout/radial6"/>
    <dgm:cxn modelId="{83FD80C2-F796-49EF-A41C-FE889DEFFF2F}" type="presOf" srcId="{8F0DB310-8A71-4D26-B17A-E6A12FFDA5DD}" destId="{5F6D71ED-D14A-4F28-9B1A-2570B2F1990F}" srcOrd="0" destOrd="0" presId="urn:microsoft.com/office/officeart/2005/8/layout/radial6"/>
    <dgm:cxn modelId="{C18881C2-08AD-443B-854A-D963A02918FF}" type="presOf" srcId="{FA9E4346-F51D-4F72-ACDE-93789BF35071}" destId="{C465AA4B-3A0F-4F61-9167-BB64569485A1}" srcOrd="0" destOrd="0" presId="urn:microsoft.com/office/officeart/2005/8/layout/radial6"/>
    <dgm:cxn modelId="{EB0DE5E0-C97B-4BE2-8920-6AD2282D18B8}" type="presOf" srcId="{B511BA46-C1B8-4594-A5D9-A2DB2382EC51}" destId="{E7D001F9-94F4-4A57-A290-E865F85B80DA}" srcOrd="0" destOrd="0" presId="urn:microsoft.com/office/officeart/2005/8/layout/radial6"/>
    <dgm:cxn modelId="{D2E7ACED-0DFC-421E-AF85-8876CF72DCC2}" srcId="{C564F7D6-2271-4148-A23D-15D39F3851D6}" destId="{48376EB3-1DD6-4080-AEB2-E9540A06CA4E}" srcOrd="1" destOrd="0" parTransId="{F45C60A5-0FAC-45C1-9135-D25F437BBB84}" sibTransId="{D285D5DF-1A0B-4F64-90E2-22DBDCE681C3}"/>
    <dgm:cxn modelId="{ACCEABEE-21E1-4C47-8F8E-7EE19F983946}" type="presOf" srcId="{ADF4240B-024C-4DA9-B81B-D1CD51C8EFD4}" destId="{CFB64F5A-D829-4EB2-B616-945666608DD2}" srcOrd="0" destOrd="0" presId="urn:microsoft.com/office/officeart/2005/8/layout/radial6"/>
    <dgm:cxn modelId="{0902D7F7-5116-4791-ADFB-9C066EAA7501}" type="presOf" srcId="{D285D5DF-1A0B-4F64-90E2-22DBDCE681C3}" destId="{22D4B321-E528-4131-B9CC-3E70E949278A}" srcOrd="0" destOrd="0" presId="urn:microsoft.com/office/officeart/2005/8/layout/radial6"/>
    <dgm:cxn modelId="{A0EA9159-5C7A-4046-998B-1D6803AE2DCB}" type="presParOf" srcId="{E7D001F9-94F4-4A57-A290-E865F85B80DA}" destId="{C698263B-8F7B-4AE5-94A9-837FFA294314}" srcOrd="0" destOrd="0" presId="urn:microsoft.com/office/officeart/2005/8/layout/radial6"/>
    <dgm:cxn modelId="{FFFAFB33-EDDF-44B0-AA11-B8AADC5046C5}" type="presParOf" srcId="{E7D001F9-94F4-4A57-A290-E865F85B80DA}" destId="{5F6D71ED-D14A-4F28-9B1A-2570B2F1990F}" srcOrd="1" destOrd="0" presId="urn:microsoft.com/office/officeart/2005/8/layout/radial6"/>
    <dgm:cxn modelId="{E18BD1D8-66C1-468D-A68B-DFCE13F1E1F3}" type="presParOf" srcId="{E7D001F9-94F4-4A57-A290-E865F85B80DA}" destId="{1769F12A-6F48-44BC-845D-AA75D219C6C4}" srcOrd="2" destOrd="0" presId="urn:microsoft.com/office/officeart/2005/8/layout/radial6"/>
    <dgm:cxn modelId="{83A99FE7-C216-4C55-AA3D-183A2D98F805}" type="presParOf" srcId="{E7D001F9-94F4-4A57-A290-E865F85B80DA}" destId="{2DA6385C-085F-43D1-9E09-DC8105C2C23F}" srcOrd="3" destOrd="0" presId="urn:microsoft.com/office/officeart/2005/8/layout/radial6"/>
    <dgm:cxn modelId="{2BBAFFBA-A39C-4739-90C0-D878787ABEC1}" type="presParOf" srcId="{E7D001F9-94F4-4A57-A290-E865F85B80DA}" destId="{36262EAD-CEE3-4B2C-8F3B-F0E07BDAD037}" srcOrd="4" destOrd="0" presId="urn:microsoft.com/office/officeart/2005/8/layout/radial6"/>
    <dgm:cxn modelId="{FE0AD74D-1DC0-4C82-813E-003E55FF6A2B}" type="presParOf" srcId="{E7D001F9-94F4-4A57-A290-E865F85B80DA}" destId="{40818AE7-7546-4F1D-82FC-2F0C0F962449}" srcOrd="5" destOrd="0" presId="urn:microsoft.com/office/officeart/2005/8/layout/radial6"/>
    <dgm:cxn modelId="{C49FF283-1EED-4478-87C1-A59B3847A7DA}" type="presParOf" srcId="{E7D001F9-94F4-4A57-A290-E865F85B80DA}" destId="{22D4B321-E528-4131-B9CC-3E70E949278A}" srcOrd="6" destOrd="0" presId="urn:microsoft.com/office/officeart/2005/8/layout/radial6"/>
    <dgm:cxn modelId="{14FC4014-3893-4D92-8A27-26EBC431C2C6}" type="presParOf" srcId="{E7D001F9-94F4-4A57-A290-E865F85B80DA}" destId="{CA5CF56F-82EB-4678-A045-2978A7A285DB}" srcOrd="7" destOrd="0" presId="urn:microsoft.com/office/officeart/2005/8/layout/radial6"/>
    <dgm:cxn modelId="{20150D31-C772-4884-A2FE-FA3FE87D6515}" type="presParOf" srcId="{E7D001F9-94F4-4A57-A290-E865F85B80DA}" destId="{1256D92F-0712-4C2D-9607-9B38647B591B}" srcOrd="8" destOrd="0" presId="urn:microsoft.com/office/officeart/2005/8/layout/radial6"/>
    <dgm:cxn modelId="{8DB3E4E8-8C81-468D-B4D9-D3D98E91F656}" type="presParOf" srcId="{E7D001F9-94F4-4A57-A290-E865F85B80DA}" destId="{CFB64F5A-D829-4EB2-B616-945666608DD2}" srcOrd="9" destOrd="0" presId="urn:microsoft.com/office/officeart/2005/8/layout/radial6"/>
    <dgm:cxn modelId="{4C99F07F-5796-42FA-A69E-102995370A27}" type="presParOf" srcId="{E7D001F9-94F4-4A57-A290-E865F85B80DA}" destId="{C465AA4B-3A0F-4F61-9167-BB64569485A1}" srcOrd="10" destOrd="0" presId="urn:microsoft.com/office/officeart/2005/8/layout/radial6"/>
    <dgm:cxn modelId="{4B345CEB-8AFA-4BD0-9E24-735C0EC08C3E}" type="presParOf" srcId="{E7D001F9-94F4-4A57-A290-E865F85B80DA}" destId="{AEF55D05-1F0C-4384-9DB6-00F15E3C026C}" srcOrd="11" destOrd="0" presId="urn:microsoft.com/office/officeart/2005/8/layout/radial6"/>
    <dgm:cxn modelId="{5F6089E0-3EA4-42FF-AD40-217E98D1D118}" type="presParOf" srcId="{E7D001F9-94F4-4A57-A290-E865F85B80DA}" destId="{B280D8E7-4C61-418F-913B-F41574A026E6}"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14B156-3C2B-4543-A37A-4CD17796880B}"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4E7822FE-607A-4D99-936C-04722DD01D17}">
      <dgm:prSet/>
      <dgm:spPr>
        <a:solidFill>
          <a:schemeClr val="accent5">
            <a:alpha val="80000"/>
          </a:schemeClr>
        </a:solidFill>
      </dgm:spPr>
      <dgm:t>
        <a:bodyPr/>
        <a:lstStyle/>
        <a:p>
          <a:pPr rtl="0"/>
          <a:endParaRPr lang="en-US" dirty="0"/>
        </a:p>
      </dgm:t>
    </dgm:pt>
    <dgm:pt modelId="{3E93EAE5-BC54-4845-8657-9076F6BCD7F4}" type="parTrans" cxnId="{774CB2AE-CEEC-4821-A9C0-0C8E194849CA}">
      <dgm:prSet/>
      <dgm:spPr/>
      <dgm:t>
        <a:bodyPr/>
        <a:lstStyle/>
        <a:p>
          <a:endParaRPr lang="en-US"/>
        </a:p>
      </dgm:t>
    </dgm:pt>
    <dgm:pt modelId="{5D08D98D-34A2-40FC-9290-98FD5343C980}" type="sibTrans" cxnId="{774CB2AE-CEEC-4821-A9C0-0C8E194849CA}">
      <dgm:prSet/>
      <dgm:spPr/>
      <dgm:t>
        <a:bodyPr/>
        <a:lstStyle/>
        <a:p>
          <a:endParaRPr lang="en-US"/>
        </a:p>
      </dgm:t>
    </dgm:pt>
    <dgm:pt modelId="{047A05D3-6A2C-4083-820E-6A7AFB86941C}">
      <dgm:prSet/>
      <dgm:spPr>
        <a:solidFill>
          <a:schemeClr val="accent5">
            <a:alpha val="80000"/>
          </a:schemeClr>
        </a:solidFill>
      </dgm:spPr>
      <dgm:t>
        <a:bodyPr/>
        <a:lstStyle/>
        <a:p>
          <a:pPr rtl="0"/>
          <a:endParaRPr lang="en-US" dirty="0"/>
        </a:p>
      </dgm:t>
    </dgm:pt>
    <dgm:pt modelId="{2F85B422-FF17-4514-B65E-3A3F6DB83091}" type="parTrans" cxnId="{A634F2B6-E939-4E81-B064-ADC62EB6427C}">
      <dgm:prSet/>
      <dgm:spPr/>
      <dgm:t>
        <a:bodyPr/>
        <a:lstStyle/>
        <a:p>
          <a:endParaRPr lang="en-US"/>
        </a:p>
      </dgm:t>
    </dgm:pt>
    <dgm:pt modelId="{935EBB7A-E04B-4E07-8B26-8A96F6FA2258}" type="sibTrans" cxnId="{A634F2B6-E939-4E81-B064-ADC62EB6427C}">
      <dgm:prSet/>
      <dgm:spPr/>
      <dgm:t>
        <a:bodyPr/>
        <a:lstStyle/>
        <a:p>
          <a:endParaRPr lang="en-US"/>
        </a:p>
      </dgm:t>
    </dgm:pt>
    <dgm:pt modelId="{129122E4-8648-42E5-AE0C-A21662721533}">
      <dgm:prSet custT="1"/>
      <dgm:spPr/>
      <dgm:t>
        <a:bodyPr/>
        <a:lstStyle/>
        <a:p>
          <a:pPr algn="just" rtl="0">
            <a:lnSpc>
              <a:spcPct val="90000"/>
            </a:lnSpc>
          </a:pPr>
          <a:r>
            <a:rPr lang="en-US" sz="2400" i="1" dirty="0"/>
            <a:t>Law 4483/2017-OG 107/A/31.07.2017 –Joint Ministerial Decision (RO 64/2018 – OG412/B/12.02.2018) - relocation</a:t>
          </a:r>
          <a:endParaRPr lang="en-US" sz="2400" b="0" i="1" dirty="0">
            <a:solidFill>
              <a:schemeClr val="accent5">
                <a:lumMod val="50000"/>
              </a:schemeClr>
            </a:solidFill>
          </a:endParaRPr>
        </a:p>
      </dgm:t>
    </dgm:pt>
    <dgm:pt modelId="{A1B2DD3E-2905-4E9F-B111-82F797BD656D}" type="parTrans" cxnId="{8AF5ACAD-8413-45A0-A33B-05997E126C01}">
      <dgm:prSet/>
      <dgm:spPr/>
      <dgm:t>
        <a:bodyPr/>
        <a:lstStyle/>
        <a:p>
          <a:endParaRPr lang="en-US"/>
        </a:p>
      </dgm:t>
    </dgm:pt>
    <dgm:pt modelId="{C8EF3D63-80EF-40B7-8F77-CD9A7500FE74}" type="sibTrans" cxnId="{8AF5ACAD-8413-45A0-A33B-05997E126C01}">
      <dgm:prSet/>
      <dgm:spPr/>
      <dgm:t>
        <a:bodyPr/>
        <a:lstStyle/>
        <a:p>
          <a:endParaRPr lang="en-US"/>
        </a:p>
      </dgm:t>
    </dgm:pt>
    <dgm:pt modelId="{FE35110A-2050-485B-A9CF-B5F47D25D9DB}">
      <dgm:prSet custT="1"/>
      <dgm:spPr/>
      <dgm:t>
        <a:bodyPr/>
        <a:lstStyle/>
        <a:p>
          <a:pPr rtl="0"/>
          <a:r>
            <a:rPr lang="en-US" sz="2800" b="0" i="1" dirty="0"/>
            <a:t>Law</a:t>
          </a:r>
          <a:r>
            <a:rPr lang="en-GB" sz="2800" b="0" i="1" dirty="0"/>
            <a:t> 4497/2017 (</a:t>
          </a:r>
          <a:r>
            <a:rPr lang="en-US" sz="2800" b="0" i="1" dirty="0"/>
            <a:t>OG</a:t>
          </a:r>
          <a:r>
            <a:rPr lang="en-GB" sz="2800" b="0" i="1" dirty="0"/>
            <a:t> 171 </a:t>
          </a:r>
          <a:r>
            <a:rPr lang="el-GR" sz="2800" b="0" i="1" dirty="0"/>
            <a:t>Α</a:t>
          </a:r>
          <a:r>
            <a:rPr lang="en-GB" sz="2800" b="0" i="1" dirty="0"/>
            <a:t>/13-11-2017) - </a:t>
          </a:r>
          <a:r>
            <a:rPr lang="en-US" sz="2800" i="1" dirty="0"/>
            <a:t>open – air trade activities </a:t>
          </a:r>
          <a:endParaRPr lang="en-US" sz="2800" b="0" i="1" dirty="0">
            <a:solidFill>
              <a:schemeClr val="accent5">
                <a:lumMod val="50000"/>
              </a:schemeClr>
            </a:solidFill>
          </a:endParaRPr>
        </a:p>
      </dgm:t>
    </dgm:pt>
    <dgm:pt modelId="{7714E01E-3CD2-4D5D-9DAC-FDEBECE552E4}" type="parTrans" cxnId="{00D5E7F7-A9AA-4A91-81FB-0A61F126982A}">
      <dgm:prSet/>
      <dgm:spPr/>
      <dgm:t>
        <a:bodyPr/>
        <a:lstStyle/>
        <a:p>
          <a:endParaRPr lang="en-US"/>
        </a:p>
      </dgm:t>
    </dgm:pt>
    <dgm:pt modelId="{7E37C9EA-2AB9-44D2-A21B-E9989179B469}" type="sibTrans" cxnId="{00D5E7F7-A9AA-4A91-81FB-0A61F126982A}">
      <dgm:prSet/>
      <dgm:spPr/>
      <dgm:t>
        <a:bodyPr/>
        <a:lstStyle/>
        <a:p>
          <a:endParaRPr lang="en-US"/>
        </a:p>
      </dgm:t>
    </dgm:pt>
    <dgm:pt modelId="{99D4D054-F1D8-4145-90D5-4C8AC5C00A0A}">
      <dgm:prSet/>
      <dgm:spPr>
        <a:solidFill>
          <a:schemeClr val="accent5">
            <a:alpha val="80000"/>
          </a:schemeClr>
        </a:solidFill>
      </dgm:spPr>
      <dgm:t>
        <a:bodyPr/>
        <a:lstStyle/>
        <a:p>
          <a:pPr rtl="0"/>
          <a:endParaRPr lang="en-US" dirty="0"/>
        </a:p>
      </dgm:t>
    </dgm:pt>
    <dgm:pt modelId="{CAF7A78B-DE46-4D16-ABCC-F628F850FC3C}" type="parTrans" cxnId="{292E2989-8BAF-450F-AC17-F3EE0CB6121E}">
      <dgm:prSet/>
      <dgm:spPr/>
      <dgm:t>
        <a:bodyPr/>
        <a:lstStyle/>
        <a:p>
          <a:endParaRPr lang="en-US"/>
        </a:p>
      </dgm:t>
    </dgm:pt>
    <dgm:pt modelId="{CF8281C1-014B-4A08-8D5E-04DE6BE3B68F}" type="sibTrans" cxnId="{292E2989-8BAF-450F-AC17-F3EE0CB6121E}">
      <dgm:prSet/>
      <dgm:spPr/>
      <dgm:t>
        <a:bodyPr/>
        <a:lstStyle/>
        <a:p>
          <a:endParaRPr lang="en-US"/>
        </a:p>
      </dgm:t>
    </dgm:pt>
    <dgm:pt modelId="{2C111C20-4901-4C31-9170-6F650BF7340F}">
      <dgm:prSet custT="1"/>
      <dgm:spPr>
        <a:solidFill>
          <a:schemeClr val="bg1">
            <a:alpha val="90000"/>
          </a:schemeClr>
        </a:solidFill>
      </dgm:spPr>
      <dgm:t>
        <a:bodyPr/>
        <a:lstStyle/>
        <a:p>
          <a:r>
            <a:rPr lang="en-US" sz="2800" i="1" dirty="0"/>
            <a:t>Law 4520/22.02.2018 (OG 30/A/22.02.2018) – Romani language</a:t>
          </a:r>
          <a:endParaRPr lang="en-US" sz="2800" b="0" i="1" dirty="0">
            <a:solidFill>
              <a:schemeClr val="accent5">
                <a:lumMod val="50000"/>
              </a:schemeClr>
            </a:solidFill>
          </a:endParaRPr>
        </a:p>
      </dgm:t>
    </dgm:pt>
    <dgm:pt modelId="{069DF21E-4DC7-45F7-947C-DAA64EB36F03}" type="parTrans" cxnId="{3CF2B3A8-9872-42B9-BFF5-B45E6DAA6A30}">
      <dgm:prSet/>
      <dgm:spPr/>
      <dgm:t>
        <a:bodyPr/>
        <a:lstStyle/>
        <a:p>
          <a:endParaRPr lang="en-US"/>
        </a:p>
      </dgm:t>
    </dgm:pt>
    <dgm:pt modelId="{5926B064-CA7D-4E20-9689-251C12258093}" type="sibTrans" cxnId="{3CF2B3A8-9872-42B9-BFF5-B45E6DAA6A30}">
      <dgm:prSet/>
      <dgm:spPr/>
      <dgm:t>
        <a:bodyPr/>
        <a:lstStyle/>
        <a:p>
          <a:endParaRPr lang="en-US"/>
        </a:p>
      </dgm:t>
    </dgm:pt>
    <dgm:pt modelId="{E7EB7C3E-4ABA-445C-A10F-54BAA9CD4089}">
      <dgm:prSet/>
      <dgm:spPr/>
      <dgm:t>
        <a:bodyPr/>
        <a:lstStyle/>
        <a:p>
          <a:endParaRPr lang="el-GR" dirty="0"/>
        </a:p>
      </dgm:t>
    </dgm:pt>
    <dgm:pt modelId="{1A506F94-76B5-4B0C-9DBC-9EDCEEED60FF}" type="parTrans" cxnId="{E938CB2B-F2BF-4A51-BA51-CAE98DF9CBF4}">
      <dgm:prSet/>
      <dgm:spPr/>
      <dgm:t>
        <a:bodyPr/>
        <a:lstStyle/>
        <a:p>
          <a:endParaRPr lang="el-GR"/>
        </a:p>
      </dgm:t>
    </dgm:pt>
    <dgm:pt modelId="{14233325-35C9-4F29-9C03-AE9DF4BF2B8C}" type="sibTrans" cxnId="{E938CB2B-F2BF-4A51-BA51-CAE98DF9CBF4}">
      <dgm:prSet/>
      <dgm:spPr/>
      <dgm:t>
        <a:bodyPr/>
        <a:lstStyle/>
        <a:p>
          <a:endParaRPr lang="el-GR"/>
        </a:p>
      </dgm:t>
    </dgm:pt>
    <dgm:pt modelId="{39A04DB8-3923-4C03-AEB4-728615DD6560}">
      <dgm:prSet custT="1"/>
      <dgm:spPr>
        <a:solidFill>
          <a:schemeClr val="bg1">
            <a:alpha val="90000"/>
          </a:schemeClr>
        </a:solidFill>
      </dgm:spPr>
      <dgm:t>
        <a:bodyPr/>
        <a:lstStyle/>
        <a:p>
          <a:endParaRPr lang="en-US" sz="2800" b="0" dirty="0">
            <a:solidFill>
              <a:schemeClr val="accent5">
                <a:lumMod val="50000"/>
              </a:schemeClr>
            </a:solidFill>
          </a:endParaRPr>
        </a:p>
      </dgm:t>
    </dgm:pt>
    <dgm:pt modelId="{6A37E0AC-F723-46A6-803A-45190A9D3B2A}" type="parTrans" cxnId="{E9515394-0278-45C8-B8D5-0765E8AEDADA}">
      <dgm:prSet/>
      <dgm:spPr/>
      <dgm:t>
        <a:bodyPr/>
        <a:lstStyle/>
        <a:p>
          <a:endParaRPr lang="el-GR"/>
        </a:p>
      </dgm:t>
    </dgm:pt>
    <dgm:pt modelId="{A9D1B05B-D337-4548-A3E7-95595241043C}" type="sibTrans" cxnId="{E9515394-0278-45C8-B8D5-0765E8AEDADA}">
      <dgm:prSet/>
      <dgm:spPr/>
      <dgm:t>
        <a:bodyPr/>
        <a:lstStyle/>
        <a:p>
          <a:endParaRPr lang="el-GR"/>
        </a:p>
      </dgm:t>
    </dgm:pt>
    <dgm:pt modelId="{4333792F-B935-4B6C-81A0-172A528D95F1}">
      <dgm:prSet/>
      <dgm:spPr>
        <a:solidFill>
          <a:schemeClr val="accent5">
            <a:alpha val="80000"/>
          </a:schemeClr>
        </a:solidFill>
      </dgm:spPr>
      <dgm:t>
        <a:bodyPr/>
        <a:lstStyle/>
        <a:p>
          <a:pPr rtl="0"/>
          <a:endParaRPr lang="en-US" dirty="0"/>
        </a:p>
      </dgm:t>
    </dgm:pt>
    <dgm:pt modelId="{64C17786-9DA0-4637-A92D-A82C5E393348}" type="parTrans" cxnId="{AC1AD846-DAC3-41A5-95D2-A443A6574980}">
      <dgm:prSet/>
      <dgm:spPr/>
      <dgm:t>
        <a:bodyPr/>
        <a:lstStyle/>
        <a:p>
          <a:endParaRPr lang="el-GR"/>
        </a:p>
      </dgm:t>
    </dgm:pt>
    <dgm:pt modelId="{BD03217A-0162-4213-84CA-3B97CCBC1699}" type="sibTrans" cxnId="{AC1AD846-DAC3-41A5-95D2-A443A6574980}">
      <dgm:prSet/>
      <dgm:spPr/>
      <dgm:t>
        <a:bodyPr/>
        <a:lstStyle/>
        <a:p>
          <a:endParaRPr lang="el-GR"/>
        </a:p>
      </dgm:t>
    </dgm:pt>
    <dgm:pt modelId="{7C038290-3780-4EF4-A6A7-E0FF5823B23E}">
      <dgm:prSet custT="1"/>
      <dgm:spPr/>
      <dgm:t>
        <a:bodyPr/>
        <a:lstStyle/>
        <a:p>
          <a:r>
            <a:rPr lang="en-US" sz="2800" dirty="0"/>
            <a:t>Joint Ministerial Decision 43420/19.12.2017 (OG 4603/B/28.12.2017  -WG on CM status</a:t>
          </a:r>
          <a:endParaRPr lang="el-GR" sz="2800" dirty="0"/>
        </a:p>
      </dgm:t>
    </dgm:pt>
    <dgm:pt modelId="{7D0A75DE-9BA7-4D75-82C6-4102B8B28C66}" type="parTrans" cxnId="{A025EF20-D8F9-4000-A934-6A801ABCA27F}">
      <dgm:prSet/>
      <dgm:spPr/>
      <dgm:t>
        <a:bodyPr/>
        <a:lstStyle/>
        <a:p>
          <a:endParaRPr lang="el-GR"/>
        </a:p>
      </dgm:t>
    </dgm:pt>
    <dgm:pt modelId="{4F08C922-DF89-4DCD-90CE-97D61CC0F5B0}" type="sibTrans" cxnId="{A025EF20-D8F9-4000-A934-6A801ABCA27F}">
      <dgm:prSet/>
      <dgm:spPr/>
      <dgm:t>
        <a:bodyPr/>
        <a:lstStyle/>
        <a:p>
          <a:endParaRPr lang="el-GR"/>
        </a:p>
      </dgm:t>
    </dgm:pt>
    <dgm:pt modelId="{23E9C8D4-B5FF-4C2E-A476-246F10E9CB34}" type="pres">
      <dgm:prSet presAssocID="{3414B156-3C2B-4543-A37A-4CD17796880B}" presName="linearFlow" presStyleCnt="0">
        <dgm:presLayoutVars>
          <dgm:dir/>
          <dgm:animLvl val="lvl"/>
          <dgm:resizeHandles val="exact"/>
        </dgm:presLayoutVars>
      </dgm:prSet>
      <dgm:spPr/>
    </dgm:pt>
    <dgm:pt modelId="{4907C585-C28E-49EE-B149-BF3D20E244A9}" type="pres">
      <dgm:prSet presAssocID="{4E7822FE-607A-4D99-936C-04722DD01D17}" presName="composite" presStyleCnt="0"/>
      <dgm:spPr/>
    </dgm:pt>
    <dgm:pt modelId="{6B92A03E-0386-45D3-AA5F-A4A57F7EE064}" type="pres">
      <dgm:prSet presAssocID="{4E7822FE-607A-4D99-936C-04722DD01D17}" presName="parentText" presStyleLbl="alignNode1" presStyleIdx="0" presStyleCnt="4" custScaleX="118665" custScaleY="86684" custLinFactNeighborX="-2704" custLinFactNeighborY="-11071">
        <dgm:presLayoutVars>
          <dgm:chMax val="1"/>
          <dgm:bulletEnabled val="1"/>
        </dgm:presLayoutVars>
      </dgm:prSet>
      <dgm:spPr/>
    </dgm:pt>
    <dgm:pt modelId="{71138B49-87CA-430E-896A-CBFBC53CC6F6}" type="pres">
      <dgm:prSet presAssocID="{4E7822FE-607A-4D99-936C-04722DD01D17}" presName="descendantText" presStyleLbl="alignAcc1" presStyleIdx="0" presStyleCnt="4" custScaleX="95662" custScaleY="120781" custLinFactNeighborX="1921" custLinFactNeighborY="-16394">
        <dgm:presLayoutVars>
          <dgm:bulletEnabled val="1"/>
        </dgm:presLayoutVars>
      </dgm:prSet>
      <dgm:spPr/>
    </dgm:pt>
    <dgm:pt modelId="{AB8ED25E-7BEA-41FA-B59F-3F936837BA01}" type="pres">
      <dgm:prSet presAssocID="{5D08D98D-34A2-40FC-9290-98FD5343C980}" presName="sp" presStyleCnt="0"/>
      <dgm:spPr/>
    </dgm:pt>
    <dgm:pt modelId="{F543773D-1FAC-450E-AC03-FC807AB71154}" type="pres">
      <dgm:prSet presAssocID="{047A05D3-6A2C-4083-820E-6A7AFB86941C}" presName="composite" presStyleCnt="0"/>
      <dgm:spPr/>
    </dgm:pt>
    <dgm:pt modelId="{D45EC1A3-C630-4E4F-94CB-11D4A4F29ECF}" type="pres">
      <dgm:prSet presAssocID="{047A05D3-6A2C-4083-820E-6A7AFB86941C}" presName="parentText" presStyleLbl="alignNode1" presStyleIdx="1" presStyleCnt="4" custScaleX="118660" custScaleY="96914" custLinFactNeighborX="2930" custLinFactNeighborY="-22662">
        <dgm:presLayoutVars>
          <dgm:chMax val="1"/>
          <dgm:bulletEnabled val="1"/>
        </dgm:presLayoutVars>
      </dgm:prSet>
      <dgm:spPr/>
    </dgm:pt>
    <dgm:pt modelId="{966CB2BA-F9DC-4872-A187-56997FD3797D}" type="pres">
      <dgm:prSet presAssocID="{047A05D3-6A2C-4083-820E-6A7AFB86941C}" presName="descendantText" presStyleLbl="alignAcc1" presStyleIdx="1" presStyleCnt="4" custScaleX="96807" custScaleY="106977" custLinFactNeighborX="2154" custLinFactNeighborY="-40040">
        <dgm:presLayoutVars>
          <dgm:bulletEnabled val="1"/>
        </dgm:presLayoutVars>
      </dgm:prSet>
      <dgm:spPr/>
    </dgm:pt>
    <dgm:pt modelId="{CD66D42C-688C-4365-A76F-0D305B1857CD}" type="pres">
      <dgm:prSet presAssocID="{935EBB7A-E04B-4E07-8B26-8A96F6FA2258}" presName="sp" presStyleCnt="0"/>
      <dgm:spPr/>
    </dgm:pt>
    <dgm:pt modelId="{EAF09469-B876-4E7F-9E05-FDBBDBF1CF02}" type="pres">
      <dgm:prSet presAssocID="{99D4D054-F1D8-4145-90D5-4C8AC5C00A0A}" presName="composite" presStyleCnt="0"/>
      <dgm:spPr/>
    </dgm:pt>
    <dgm:pt modelId="{FDEE513B-B07B-4A96-92B2-57D74797076D}" type="pres">
      <dgm:prSet presAssocID="{99D4D054-F1D8-4145-90D5-4C8AC5C00A0A}" presName="parentText" presStyleLbl="alignNode1" presStyleIdx="2" presStyleCnt="4" custScaleX="112913" custScaleY="91318" custLinFactNeighborX="12195" custLinFactNeighborY="-36654">
        <dgm:presLayoutVars>
          <dgm:chMax val="1"/>
          <dgm:bulletEnabled val="1"/>
        </dgm:presLayoutVars>
      </dgm:prSet>
      <dgm:spPr/>
    </dgm:pt>
    <dgm:pt modelId="{352109D3-79D3-4F60-8EDA-5125B7EF8AED}" type="pres">
      <dgm:prSet presAssocID="{99D4D054-F1D8-4145-90D5-4C8AC5C00A0A}" presName="descendantText" presStyleLbl="alignAcc1" presStyleIdx="2" presStyleCnt="4" custScaleX="96047" custScaleY="106349" custLinFactNeighborX="1359" custLinFactNeighborY="-45193">
        <dgm:presLayoutVars>
          <dgm:bulletEnabled val="1"/>
        </dgm:presLayoutVars>
      </dgm:prSet>
      <dgm:spPr/>
    </dgm:pt>
    <dgm:pt modelId="{8EF79187-9567-48B7-B71F-83C1E86F09E1}" type="pres">
      <dgm:prSet presAssocID="{CF8281C1-014B-4A08-8D5E-04DE6BE3B68F}" presName="sp" presStyleCnt="0"/>
      <dgm:spPr/>
    </dgm:pt>
    <dgm:pt modelId="{AC7038A6-5F82-499C-B146-840FDB8FBF5D}" type="pres">
      <dgm:prSet presAssocID="{4333792F-B935-4B6C-81A0-172A528D95F1}" presName="composite" presStyleCnt="0"/>
      <dgm:spPr/>
    </dgm:pt>
    <dgm:pt modelId="{1B0B1193-3A2F-4EE3-B18B-912AE65C56C0}" type="pres">
      <dgm:prSet presAssocID="{4333792F-B935-4B6C-81A0-172A528D95F1}" presName="parentText" presStyleLbl="alignNode1" presStyleIdx="3" presStyleCnt="4" custScaleX="112913" custScaleY="91318" custLinFactNeighborX="12195" custLinFactNeighborY="-36654">
        <dgm:presLayoutVars>
          <dgm:chMax val="1"/>
          <dgm:bulletEnabled val="1"/>
        </dgm:presLayoutVars>
      </dgm:prSet>
      <dgm:spPr/>
    </dgm:pt>
    <dgm:pt modelId="{4C7F9A6B-890A-40A4-839D-107AE55DE381}" type="pres">
      <dgm:prSet presAssocID="{4333792F-B935-4B6C-81A0-172A528D95F1}" presName="descendantText" presStyleLbl="alignAcc1" presStyleIdx="3" presStyleCnt="4" custScaleX="97552" custLinFactNeighborX="1694" custLinFactNeighborY="-40989">
        <dgm:presLayoutVars>
          <dgm:bulletEnabled val="1"/>
        </dgm:presLayoutVars>
      </dgm:prSet>
      <dgm:spPr/>
    </dgm:pt>
  </dgm:ptLst>
  <dgm:cxnLst>
    <dgm:cxn modelId="{A025EF20-D8F9-4000-A934-6A801ABCA27F}" srcId="{4333792F-B935-4B6C-81A0-172A528D95F1}" destId="{7C038290-3780-4EF4-A6A7-E0FF5823B23E}" srcOrd="0" destOrd="0" parTransId="{7D0A75DE-9BA7-4D75-82C6-4102B8B28C66}" sibTransId="{4F08C922-DF89-4DCD-90CE-97D61CC0F5B0}"/>
    <dgm:cxn modelId="{E938CB2B-F2BF-4A51-BA51-CAE98DF9CBF4}" srcId="{99D4D054-F1D8-4145-90D5-4C8AC5C00A0A}" destId="{E7EB7C3E-4ABA-445C-A10F-54BAA9CD4089}" srcOrd="2" destOrd="0" parTransId="{1A506F94-76B5-4B0C-9DBC-9EDCEEED60FF}" sibTransId="{14233325-35C9-4F29-9C03-AE9DF4BF2B8C}"/>
    <dgm:cxn modelId="{7186C02C-4408-424F-AE13-B8AD7172106E}" type="presOf" srcId="{047A05D3-6A2C-4083-820E-6A7AFB86941C}" destId="{D45EC1A3-C630-4E4F-94CB-11D4A4F29ECF}" srcOrd="0" destOrd="0" presId="urn:microsoft.com/office/officeart/2005/8/layout/chevron2"/>
    <dgm:cxn modelId="{6E85182E-7E8F-4B7B-9285-BBDF3BFF4FE8}" type="presOf" srcId="{39A04DB8-3923-4C03-AEB4-728615DD6560}" destId="{352109D3-79D3-4F60-8EDA-5125B7EF8AED}" srcOrd="0" destOrd="0" presId="urn:microsoft.com/office/officeart/2005/8/layout/chevron2"/>
    <dgm:cxn modelId="{685C0660-1AD1-4F27-BD1A-9DE338752946}" type="presOf" srcId="{99D4D054-F1D8-4145-90D5-4C8AC5C00A0A}" destId="{FDEE513B-B07B-4A96-92B2-57D74797076D}" srcOrd="0" destOrd="0" presId="urn:microsoft.com/office/officeart/2005/8/layout/chevron2"/>
    <dgm:cxn modelId="{AC1AD846-DAC3-41A5-95D2-A443A6574980}" srcId="{3414B156-3C2B-4543-A37A-4CD17796880B}" destId="{4333792F-B935-4B6C-81A0-172A528D95F1}" srcOrd="3" destOrd="0" parTransId="{64C17786-9DA0-4637-A92D-A82C5E393348}" sibTransId="{BD03217A-0162-4213-84CA-3B97CCBC1699}"/>
    <dgm:cxn modelId="{625AEA6B-9E17-4087-B7D5-EF85D663A87B}" type="presOf" srcId="{FE35110A-2050-485B-A9CF-B5F47D25D9DB}" destId="{966CB2BA-F9DC-4872-A187-56997FD3797D}" srcOrd="0" destOrd="0" presId="urn:microsoft.com/office/officeart/2005/8/layout/chevron2"/>
    <dgm:cxn modelId="{390ABF4E-5537-4B17-95CB-EAD1EE9E3F58}" type="presOf" srcId="{2C111C20-4901-4C31-9170-6F650BF7340F}" destId="{352109D3-79D3-4F60-8EDA-5125B7EF8AED}" srcOrd="0" destOrd="1" presId="urn:microsoft.com/office/officeart/2005/8/layout/chevron2"/>
    <dgm:cxn modelId="{1ABEDE73-B2E2-4323-86EE-BAED668057CD}" type="presOf" srcId="{E7EB7C3E-4ABA-445C-A10F-54BAA9CD4089}" destId="{352109D3-79D3-4F60-8EDA-5125B7EF8AED}" srcOrd="0" destOrd="2" presId="urn:microsoft.com/office/officeart/2005/8/layout/chevron2"/>
    <dgm:cxn modelId="{0B0E3775-EFF7-43B4-A4AD-EB75FE123A9A}" type="presOf" srcId="{4E7822FE-607A-4D99-936C-04722DD01D17}" destId="{6B92A03E-0386-45D3-AA5F-A4A57F7EE064}" srcOrd="0" destOrd="0" presId="urn:microsoft.com/office/officeart/2005/8/layout/chevron2"/>
    <dgm:cxn modelId="{292E2989-8BAF-450F-AC17-F3EE0CB6121E}" srcId="{3414B156-3C2B-4543-A37A-4CD17796880B}" destId="{99D4D054-F1D8-4145-90D5-4C8AC5C00A0A}" srcOrd="2" destOrd="0" parTransId="{CAF7A78B-DE46-4D16-ABCC-F628F850FC3C}" sibTransId="{CF8281C1-014B-4A08-8D5E-04DE6BE3B68F}"/>
    <dgm:cxn modelId="{E9515394-0278-45C8-B8D5-0765E8AEDADA}" srcId="{99D4D054-F1D8-4145-90D5-4C8AC5C00A0A}" destId="{39A04DB8-3923-4C03-AEB4-728615DD6560}" srcOrd="0" destOrd="0" parTransId="{6A37E0AC-F723-46A6-803A-45190A9D3B2A}" sibTransId="{A9D1B05B-D337-4548-A3E7-95595241043C}"/>
    <dgm:cxn modelId="{C42F8A9E-D9F9-453D-ABBC-D5A31EBC0C09}" type="presOf" srcId="{4333792F-B935-4B6C-81A0-172A528D95F1}" destId="{1B0B1193-3A2F-4EE3-B18B-912AE65C56C0}" srcOrd="0" destOrd="0" presId="urn:microsoft.com/office/officeart/2005/8/layout/chevron2"/>
    <dgm:cxn modelId="{E4E673A3-A8CD-4CD8-9B6B-10EC4EDC8F9F}" type="presOf" srcId="{129122E4-8648-42E5-AE0C-A21662721533}" destId="{71138B49-87CA-430E-896A-CBFBC53CC6F6}" srcOrd="0" destOrd="0" presId="urn:microsoft.com/office/officeart/2005/8/layout/chevron2"/>
    <dgm:cxn modelId="{3CF2B3A8-9872-42B9-BFF5-B45E6DAA6A30}" srcId="{99D4D054-F1D8-4145-90D5-4C8AC5C00A0A}" destId="{2C111C20-4901-4C31-9170-6F650BF7340F}" srcOrd="1" destOrd="0" parTransId="{069DF21E-4DC7-45F7-947C-DAA64EB36F03}" sibTransId="{5926B064-CA7D-4E20-9689-251C12258093}"/>
    <dgm:cxn modelId="{8AF5ACAD-8413-45A0-A33B-05997E126C01}" srcId="{4E7822FE-607A-4D99-936C-04722DD01D17}" destId="{129122E4-8648-42E5-AE0C-A21662721533}" srcOrd="0" destOrd="0" parTransId="{A1B2DD3E-2905-4E9F-B111-82F797BD656D}" sibTransId="{C8EF3D63-80EF-40B7-8F77-CD9A7500FE74}"/>
    <dgm:cxn modelId="{774CB2AE-CEEC-4821-A9C0-0C8E194849CA}" srcId="{3414B156-3C2B-4543-A37A-4CD17796880B}" destId="{4E7822FE-607A-4D99-936C-04722DD01D17}" srcOrd="0" destOrd="0" parTransId="{3E93EAE5-BC54-4845-8657-9076F6BCD7F4}" sibTransId="{5D08D98D-34A2-40FC-9290-98FD5343C980}"/>
    <dgm:cxn modelId="{A634F2B6-E939-4E81-B064-ADC62EB6427C}" srcId="{3414B156-3C2B-4543-A37A-4CD17796880B}" destId="{047A05D3-6A2C-4083-820E-6A7AFB86941C}" srcOrd="1" destOrd="0" parTransId="{2F85B422-FF17-4514-B65E-3A3F6DB83091}" sibTransId="{935EBB7A-E04B-4E07-8B26-8A96F6FA2258}"/>
    <dgm:cxn modelId="{850696C3-6B9C-46B4-8B5D-8E68DE5CB7BD}" type="presOf" srcId="{3414B156-3C2B-4543-A37A-4CD17796880B}" destId="{23E9C8D4-B5FF-4C2E-A476-246F10E9CB34}" srcOrd="0" destOrd="0" presId="urn:microsoft.com/office/officeart/2005/8/layout/chevron2"/>
    <dgm:cxn modelId="{3EF2E2D8-7CD8-4B31-9A6F-2F818B70D5A0}" type="presOf" srcId="{7C038290-3780-4EF4-A6A7-E0FF5823B23E}" destId="{4C7F9A6B-890A-40A4-839D-107AE55DE381}" srcOrd="0" destOrd="0" presId="urn:microsoft.com/office/officeart/2005/8/layout/chevron2"/>
    <dgm:cxn modelId="{00D5E7F7-A9AA-4A91-81FB-0A61F126982A}" srcId="{047A05D3-6A2C-4083-820E-6A7AFB86941C}" destId="{FE35110A-2050-485B-A9CF-B5F47D25D9DB}" srcOrd="0" destOrd="0" parTransId="{7714E01E-3CD2-4D5D-9DAC-FDEBECE552E4}" sibTransId="{7E37C9EA-2AB9-44D2-A21B-E9989179B469}"/>
    <dgm:cxn modelId="{3438B076-9EC1-4EE4-AAB8-EB1960333D7F}" type="presParOf" srcId="{23E9C8D4-B5FF-4C2E-A476-246F10E9CB34}" destId="{4907C585-C28E-49EE-B149-BF3D20E244A9}" srcOrd="0" destOrd="0" presId="urn:microsoft.com/office/officeart/2005/8/layout/chevron2"/>
    <dgm:cxn modelId="{8287FDB3-6CE4-47B3-9D79-2C4294EF60BE}" type="presParOf" srcId="{4907C585-C28E-49EE-B149-BF3D20E244A9}" destId="{6B92A03E-0386-45D3-AA5F-A4A57F7EE064}" srcOrd="0" destOrd="0" presId="urn:microsoft.com/office/officeart/2005/8/layout/chevron2"/>
    <dgm:cxn modelId="{316CEEA7-D2A7-46F9-94D0-ABDC820F66D9}" type="presParOf" srcId="{4907C585-C28E-49EE-B149-BF3D20E244A9}" destId="{71138B49-87CA-430E-896A-CBFBC53CC6F6}" srcOrd="1" destOrd="0" presId="urn:microsoft.com/office/officeart/2005/8/layout/chevron2"/>
    <dgm:cxn modelId="{63BF6E12-5A82-401F-A398-7ED90F4B1609}" type="presParOf" srcId="{23E9C8D4-B5FF-4C2E-A476-246F10E9CB34}" destId="{AB8ED25E-7BEA-41FA-B59F-3F936837BA01}" srcOrd="1" destOrd="0" presId="urn:microsoft.com/office/officeart/2005/8/layout/chevron2"/>
    <dgm:cxn modelId="{169FDE67-BF87-45C6-B801-B3A7A8275CC6}" type="presParOf" srcId="{23E9C8D4-B5FF-4C2E-A476-246F10E9CB34}" destId="{F543773D-1FAC-450E-AC03-FC807AB71154}" srcOrd="2" destOrd="0" presId="urn:microsoft.com/office/officeart/2005/8/layout/chevron2"/>
    <dgm:cxn modelId="{EE11441D-CDCC-4CF4-A394-C5085C8122F4}" type="presParOf" srcId="{F543773D-1FAC-450E-AC03-FC807AB71154}" destId="{D45EC1A3-C630-4E4F-94CB-11D4A4F29ECF}" srcOrd="0" destOrd="0" presId="urn:microsoft.com/office/officeart/2005/8/layout/chevron2"/>
    <dgm:cxn modelId="{E2FB2AE2-D2BB-421A-BC4D-AAD2E6C70865}" type="presParOf" srcId="{F543773D-1FAC-450E-AC03-FC807AB71154}" destId="{966CB2BA-F9DC-4872-A187-56997FD3797D}" srcOrd="1" destOrd="0" presId="urn:microsoft.com/office/officeart/2005/8/layout/chevron2"/>
    <dgm:cxn modelId="{E16162B2-7F28-4278-B7A7-9EA15B938A69}" type="presParOf" srcId="{23E9C8D4-B5FF-4C2E-A476-246F10E9CB34}" destId="{CD66D42C-688C-4365-A76F-0D305B1857CD}" srcOrd="3" destOrd="0" presId="urn:microsoft.com/office/officeart/2005/8/layout/chevron2"/>
    <dgm:cxn modelId="{DC65129E-756D-4E31-B8AF-A0E59AF7814D}" type="presParOf" srcId="{23E9C8D4-B5FF-4C2E-A476-246F10E9CB34}" destId="{EAF09469-B876-4E7F-9E05-FDBBDBF1CF02}" srcOrd="4" destOrd="0" presId="urn:microsoft.com/office/officeart/2005/8/layout/chevron2"/>
    <dgm:cxn modelId="{50DA7C7B-771F-447D-8DD7-F9B3BADF6831}" type="presParOf" srcId="{EAF09469-B876-4E7F-9E05-FDBBDBF1CF02}" destId="{FDEE513B-B07B-4A96-92B2-57D74797076D}" srcOrd="0" destOrd="0" presId="urn:microsoft.com/office/officeart/2005/8/layout/chevron2"/>
    <dgm:cxn modelId="{4299E342-978A-4A49-882D-C456270D6C2D}" type="presParOf" srcId="{EAF09469-B876-4E7F-9E05-FDBBDBF1CF02}" destId="{352109D3-79D3-4F60-8EDA-5125B7EF8AED}" srcOrd="1" destOrd="0" presId="urn:microsoft.com/office/officeart/2005/8/layout/chevron2"/>
    <dgm:cxn modelId="{A4623199-8C0E-4741-99E2-CC661891F95E}" type="presParOf" srcId="{23E9C8D4-B5FF-4C2E-A476-246F10E9CB34}" destId="{8EF79187-9567-48B7-B71F-83C1E86F09E1}" srcOrd="5" destOrd="0" presId="urn:microsoft.com/office/officeart/2005/8/layout/chevron2"/>
    <dgm:cxn modelId="{401FD41C-2399-48BE-8482-EDC4AC3DF984}" type="presParOf" srcId="{23E9C8D4-B5FF-4C2E-A476-246F10E9CB34}" destId="{AC7038A6-5F82-499C-B146-840FDB8FBF5D}" srcOrd="6" destOrd="0" presId="urn:microsoft.com/office/officeart/2005/8/layout/chevron2"/>
    <dgm:cxn modelId="{CEB7797B-EE7B-46BF-A6D4-5F46D39970F0}" type="presParOf" srcId="{AC7038A6-5F82-499C-B146-840FDB8FBF5D}" destId="{1B0B1193-3A2F-4EE3-B18B-912AE65C56C0}" srcOrd="0" destOrd="0" presId="urn:microsoft.com/office/officeart/2005/8/layout/chevron2"/>
    <dgm:cxn modelId="{2E96FD98-D05A-4920-8ADB-161F7CD4F2DC}" type="presParOf" srcId="{AC7038A6-5F82-499C-B146-840FDB8FBF5D}" destId="{4C7F9A6B-890A-40A4-839D-107AE55DE38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80D8E7-4C61-418F-913B-F41574A026E6}">
      <dsp:nvSpPr>
        <dsp:cNvPr id="0" name=""/>
        <dsp:cNvSpPr/>
      </dsp:nvSpPr>
      <dsp:spPr>
        <a:xfrm>
          <a:off x="1098989" y="653345"/>
          <a:ext cx="4071962" cy="3603536"/>
        </a:xfrm>
        <a:prstGeom prst="blockArc">
          <a:avLst>
            <a:gd name="adj1" fmla="val 10429109"/>
            <a:gd name="adj2" fmla="val 17810015"/>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B64F5A-D829-4EB2-B616-945666608DD2}">
      <dsp:nvSpPr>
        <dsp:cNvPr id="0" name=""/>
        <dsp:cNvSpPr/>
      </dsp:nvSpPr>
      <dsp:spPr>
        <a:xfrm>
          <a:off x="1112995" y="1141015"/>
          <a:ext cx="4041207" cy="3502908"/>
        </a:xfrm>
        <a:prstGeom prst="blockArc">
          <a:avLst>
            <a:gd name="adj1" fmla="val 3683900"/>
            <a:gd name="adj2" fmla="val 11192448"/>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D4B321-E528-4131-B9CC-3E70E949278A}">
      <dsp:nvSpPr>
        <dsp:cNvPr id="0" name=""/>
        <dsp:cNvSpPr/>
      </dsp:nvSpPr>
      <dsp:spPr>
        <a:xfrm>
          <a:off x="2890721" y="1022468"/>
          <a:ext cx="4339535" cy="3781595"/>
        </a:xfrm>
        <a:prstGeom prst="blockArc">
          <a:avLst>
            <a:gd name="adj1" fmla="val 21242472"/>
            <a:gd name="adj2" fmla="val 7190303"/>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A6385C-085F-43D1-9E09-DC8105C2C23F}">
      <dsp:nvSpPr>
        <dsp:cNvPr id="0" name=""/>
        <dsp:cNvSpPr/>
      </dsp:nvSpPr>
      <dsp:spPr>
        <a:xfrm>
          <a:off x="2934468" y="458736"/>
          <a:ext cx="4291848" cy="3807217"/>
        </a:xfrm>
        <a:prstGeom prst="blockArc">
          <a:avLst>
            <a:gd name="adj1" fmla="val 14262370"/>
            <a:gd name="adj2" fmla="val 605819"/>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98263B-8F7B-4AE5-94A9-837FFA294314}">
      <dsp:nvSpPr>
        <dsp:cNvPr id="0" name=""/>
        <dsp:cNvSpPr/>
      </dsp:nvSpPr>
      <dsp:spPr>
        <a:xfrm>
          <a:off x="2484643" y="1944220"/>
          <a:ext cx="3238510" cy="1645555"/>
        </a:xfrm>
        <a:prstGeom prst="ellipse">
          <a:avLst/>
        </a:prstGeom>
        <a:solidFill>
          <a:schemeClr val="accent6">
            <a:lumMod val="7500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Consultation</a:t>
          </a:r>
        </a:p>
      </dsp:txBody>
      <dsp:txXfrm>
        <a:off x="2958912" y="2185206"/>
        <a:ext cx="2289972" cy="1163583"/>
      </dsp:txXfrm>
    </dsp:sp>
    <dsp:sp modelId="{5F6D71ED-D14A-4F28-9B1A-2570B2F1990F}">
      <dsp:nvSpPr>
        <dsp:cNvPr id="0" name=""/>
        <dsp:cNvSpPr/>
      </dsp:nvSpPr>
      <dsp:spPr>
        <a:xfrm>
          <a:off x="2520279" y="-193699"/>
          <a:ext cx="3011261" cy="1775238"/>
        </a:xfrm>
        <a:prstGeom prst="ellipse">
          <a:avLst/>
        </a:prstGeom>
        <a:solidFill>
          <a:schemeClr val="accent1"/>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Co-competent Authorities</a:t>
          </a:r>
        </a:p>
      </dsp:txBody>
      <dsp:txXfrm>
        <a:off x="2961268" y="66279"/>
        <a:ext cx="2129283" cy="1255282"/>
      </dsp:txXfrm>
    </dsp:sp>
    <dsp:sp modelId="{36262EAD-CEE3-4B2C-8F3B-F0E07BDAD037}">
      <dsp:nvSpPr>
        <dsp:cNvPr id="0" name=""/>
        <dsp:cNvSpPr/>
      </dsp:nvSpPr>
      <dsp:spPr>
        <a:xfrm>
          <a:off x="5766174" y="1866139"/>
          <a:ext cx="2514745" cy="1684456"/>
        </a:xfrm>
        <a:prstGeom prst="ellipse">
          <a:avLst/>
        </a:prstGeom>
        <a:solidFill>
          <a:schemeClr val="accent5"/>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1</a:t>
          </a:r>
          <a:r>
            <a:rPr lang="en-US" sz="2400" kern="1200" baseline="30000" dirty="0"/>
            <a:t>st</a:t>
          </a:r>
          <a:r>
            <a:rPr lang="en-US" sz="2400" kern="1200" dirty="0"/>
            <a:t> Degree Local Authorities</a:t>
          </a:r>
        </a:p>
      </dsp:txBody>
      <dsp:txXfrm>
        <a:off x="6134450" y="2112822"/>
        <a:ext cx="1778193" cy="1191090"/>
      </dsp:txXfrm>
    </dsp:sp>
    <dsp:sp modelId="{CA5CF56F-82EB-4678-A045-2978A7A285DB}">
      <dsp:nvSpPr>
        <dsp:cNvPr id="0" name=""/>
        <dsp:cNvSpPr/>
      </dsp:nvSpPr>
      <dsp:spPr>
        <a:xfrm>
          <a:off x="2808314" y="3816416"/>
          <a:ext cx="2540279" cy="1617840"/>
        </a:xfrm>
        <a:prstGeom prst="ellipse">
          <a:avLst/>
        </a:prstGeom>
        <a:solidFill>
          <a:schemeClr val="accent2"/>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Roma Community</a:t>
          </a:r>
          <a:r>
            <a:rPr lang="el-GR" sz="2400" kern="1200" dirty="0"/>
            <a:t>/ </a:t>
          </a:r>
          <a:r>
            <a:rPr lang="en-US" sz="2400" kern="1200" dirty="0"/>
            <a:t>Field Visits</a:t>
          </a:r>
        </a:p>
      </dsp:txBody>
      <dsp:txXfrm>
        <a:off x="3180329" y="4053343"/>
        <a:ext cx="1796249" cy="1143986"/>
      </dsp:txXfrm>
    </dsp:sp>
    <dsp:sp modelId="{C465AA4B-3A0F-4F61-9167-BB64569485A1}">
      <dsp:nvSpPr>
        <dsp:cNvPr id="0" name=""/>
        <dsp:cNvSpPr/>
      </dsp:nvSpPr>
      <dsp:spPr>
        <a:xfrm>
          <a:off x="0" y="1865531"/>
          <a:ext cx="2345447" cy="1604219"/>
        </a:xfrm>
        <a:prstGeom prst="ellipse">
          <a:avLst/>
        </a:prstGeom>
        <a:solidFill>
          <a:schemeClr val="accent2">
            <a:lumMod val="60000"/>
            <a:lumOff val="4000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2</a:t>
          </a:r>
          <a:r>
            <a:rPr lang="en-US" sz="2400" kern="1200" baseline="30000" dirty="0"/>
            <a:t>nd</a:t>
          </a:r>
          <a:r>
            <a:rPr lang="en-US" sz="2400" kern="1200" dirty="0"/>
            <a:t> Degree Local Authorities</a:t>
          </a:r>
        </a:p>
      </dsp:txBody>
      <dsp:txXfrm>
        <a:off x="343483" y="2100463"/>
        <a:ext cx="1658481" cy="11343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92A03E-0386-45D3-AA5F-A4A57F7EE064}">
      <dsp:nvSpPr>
        <dsp:cNvPr id="0" name=""/>
        <dsp:cNvSpPr/>
      </dsp:nvSpPr>
      <dsp:spPr>
        <a:xfrm rot="5400000">
          <a:off x="-24737" y="482749"/>
          <a:ext cx="1185224" cy="1135749"/>
        </a:xfrm>
        <a:prstGeom prst="chevron">
          <a:avLst/>
        </a:prstGeom>
        <a:solidFill>
          <a:schemeClr val="accent5">
            <a:alpha val="8000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rtl="0">
            <a:lnSpc>
              <a:spcPct val="90000"/>
            </a:lnSpc>
            <a:spcBef>
              <a:spcPct val="0"/>
            </a:spcBef>
            <a:spcAft>
              <a:spcPct val="35000"/>
            </a:spcAft>
            <a:buNone/>
          </a:pPr>
          <a:endParaRPr lang="en-US" sz="500" kern="1200" dirty="0"/>
        </a:p>
      </dsp:txBody>
      <dsp:txXfrm rot="-5400000">
        <a:off x="1" y="1025887"/>
        <a:ext cx="1135749" cy="49475"/>
      </dsp:txXfrm>
    </dsp:sp>
    <dsp:sp modelId="{71138B49-87CA-430E-896A-CBFBC53CC6F6}">
      <dsp:nvSpPr>
        <dsp:cNvPr id="0" name=""/>
        <dsp:cNvSpPr/>
      </dsp:nvSpPr>
      <dsp:spPr>
        <a:xfrm rot="5400000">
          <a:off x="4542354" y="-2962189"/>
          <a:ext cx="1073430" cy="7558421"/>
        </a:xfrm>
        <a:prstGeom prst="round2Same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0">
            <a:lnSpc>
              <a:spcPct val="90000"/>
            </a:lnSpc>
            <a:spcBef>
              <a:spcPct val="0"/>
            </a:spcBef>
            <a:spcAft>
              <a:spcPct val="15000"/>
            </a:spcAft>
            <a:buChar char="•"/>
          </a:pPr>
          <a:r>
            <a:rPr lang="en-US" sz="2400" i="1" kern="1200" dirty="0"/>
            <a:t>Law 4483/2017-OG 107/A/31.07.2017 –Joint Ministerial Decision (RO 64/2018 – OG412/B/12.02.2018) - relocation</a:t>
          </a:r>
          <a:endParaRPr lang="en-US" sz="2400" b="0" i="1" kern="1200" dirty="0">
            <a:solidFill>
              <a:schemeClr val="accent5">
                <a:lumMod val="50000"/>
              </a:schemeClr>
            </a:solidFill>
          </a:endParaRPr>
        </a:p>
      </dsp:txBody>
      <dsp:txXfrm rot="-5400000">
        <a:off x="1299859" y="332707"/>
        <a:ext cx="7506020" cy="968628"/>
      </dsp:txXfrm>
    </dsp:sp>
    <dsp:sp modelId="{D45EC1A3-C630-4E4F-94CB-11D4A4F29ECF}">
      <dsp:nvSpPr>
        <dsp:cNvPr id="0" name=""/>
        <dsp:cNvSpPr/>
      </dsp:nvSpPr>
      <dsp:spPr>
        <a:xfrm rot="5400000">
          <a:off x="-49198" y="1486005"/>
          <a:ext cx="1325099" cy="1135701"/>
        </a:xfrm>
        <a:prstGeom prst="chevron">
          <a:avLst/>
        </a:prstGeom>
        <a:solidFill>
          <a:schemeClr val="accent5">
            <a:alpha val="8000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rtl="0">
            <a:lnSpc>
              <a:spcPct val="90000"/>
            </a:lnSpc>
            <a:spcBef>
              <a:spcPct val="0"/>
            </a:spcBef>
            <a:spcAft>
              <a:spcPct val="35000"/>
            </a:spcAft>
            <a:buNone/>
          </a:pPr>
          <a:endParaRPr lang="en-US" sz="1300" kern="1200" dirty="0"/>
        </a:p>
      </dsp:txBody>
      <dsp:txXfrm rot="-5400000">
        <a:off x="45502" y="1959157"/>
        <a:ext cx="1135701" cy="189398"/>
      </dsp:txXfrm>
    </dsp:sp>
    <dsp:sp modelId="{966CB2BA-F9DC-4872-A187-56997FD3797D}">
      <dsp:nvSpPr>
        <dsp:cNvPr id="0" name=""/>
        <dsp:cNvSpPr/>
      </dsp:nvSpPr>
      <dsp:spPr>
        <a:xfrm rot="5400000">
          <a:off x="4558460" y="-2055860"/>
          <a:ext cx="950748" cy="7648889"/>
        </a:xfrm>
        <a:prstGeom prst="round2Same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rtl="0">
            <a:lnSpc>
              <a:spcPct val="90000"/>
            </a:lnSpc>
            <a:spcBef>
              <a:spcPct val="0"/>
            </a:spcBef>
            <a:spcAft>
              <a:spcPct val="15000"/>
            </a:spcAft>
            <a:buChar char="•"/>
          </a:pPr>
          <a:r>
            <a:rPr lang="en-US" sz="2800" b="0" i="1" kern="1200" dirty="0"/>
            <a:t>Law</a:t>
          </a:r>
          <a:r>
            <a:rPr lang="en-GB" sz="2800" b="0" i="1" kern="1200" dirty="0"/>
            <a:t> 4497/2017 (</a:t>
          </a:r>
          <a:r>
            <a:rPr lang="en-US" sz="2800" b="0" i="1" kern="1200" dirty="0"/>
            <a:t>OG</a:t>
          </a:r>
          <a:r>
            <a:rPr lang="en-GB" sz="2800" b="0" i="1" kern="1200" dirty="0"/>
            <a:t> 171 </a:t>
          </a:r>
          <a:r>
            <a:rPr lang="el-GR" sz="2800" b="0" i="1" kern="1200" dirty="0"/>
            <a:t>Α</a:t>
          </a:r>
          <a:r>
            <a:rPr lang="en-GB" sz="2800" b="0" i="1" kern="1200" dirty="0"/>
            <a:t>/13-11-2017) - </a:t>
          </a:r>
          <a:r>
            <a:rPr lang="en-US" sz="2800" i="1" kern="1200" dirty="0"/>
            <a:t>open – air trade activities </a:t>
          </a:r>
          <a:endParaRPr lang="en-US" sz="2800" b="0" i="1" kern="1200" dirty="0">
            <a:solidFill>
              <a:schemeClr val="accent5">
                <a:lumMod val="50000"/>
              </a:schemeClr>
            </a:solidFill>
          </a:endParaRPr>
        </a:p>
      </dsp:txBody>
      <dsp:txXfrm rot="-5400000">
        <a:off x="1209390" y="1339622"/>
        <a:ext cx="7602477" cy="857924"/>
      </dsp:txXfrm>
    </dsp:sp>
    <dsp:sp modelId="{FDEE513B-B07B-4A96-92B2-57D74797076D}">
      <dsp:nvSpPr>
        <dsp:cNvPr id="0" name=""/>
        <dsp:cNvSpPr/>
      </dsp:nvSpPr>
      <dsp:spPr>
        <a:xfrm rot="5400000">
          <a:off x="50232" y="2551057"/>
          <a:ext cx="1248585" cy="1080696"/>
        </a:xfrm>
        <a:prstGeom prst="chevron">
          <a:avLst/>
        </a:prstGeom>
        <a:solidFill>
          <a:schemeClr val="accent5">
            <a:alpha val="8000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endParaRPr lang="en-US" sz="1100" kern="1200" dirty="0"/>
        </a:p>
      </dsp:txBody>
      <dsp:txXfrm rot="-5400000">
        <a:off x="134177" y="3007460"/>
        <a:ext cx="1080696" cy="167889"/>
      </dsp:txXfrm>
    </dsp:sp>
    <dsp:sp modelId="{352109D3-79D3-4F60-8EDA-5125B7EF8AED}">
      <dsp:nvSpPr>
        <dsp:cNvPr id="0" name=""/>
        <dsp:cNvSpPr/>
      </dsp:nvSpPr>
      <dsp:spPr>
        <a:xfrm rot="5400000">
          <a:off x="4591275" y="-842771"/>
          <a:ext cx="945167" cy="7588840"/>
        </a:xfrm>
        <a:prstGeom prst="round2SameRect">
          <a:avLst/>
        </a:prstGeom>
        <a:solidFill>
          <a:schemeClr val="bg1">
            <a:alpha val="9000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endParaRPr lang="en-US" sz="2800" b="0" kern="1200" dirty="0">
            <a:solidFill>
              <a:schemeClr val="accent5">
                <a:lumMod val="50000"/>
              </a:schemeClr>
            </a:solidFill>
          </a:endParaRPr>
        </a:p>
        <a:p>
          <a:pPr marL="285750" lvl="1" indent="-285750" algn="l" defTabSz="1244600">
            <a:lnSpc>
              <a:spcPct val="90000"/>
            </a:lnSpc>
            <a:spcBef>
              <a:spcPct val="0"/>
            </a:spcBef>
            <a:spcAft>
              <a:spcPct val="15000"/>
            </a:spcAft>
            <a:buChar char="•"/>
          </a:pPr>
          <a:r>
            <a:rPr lang="en-US" sz="2800" i="1" kern="1200" dirty="0"/>
            <a:t>Law 4520/22.02.2018 (OG 30/A/22.02.2018) – Romani language</a:t>
          </a:r>
          <a:endParaRPr lang="en-US" sz="2800" b="0" i="1" kern="1200" dirty="0">
            <a:solidFill>
              <a:schemeClr val="accent5">
                <a:lumMod val="50000"/>
              </a:schemeClr>
            </a:solidFill>
          </a:endParaRPr>
        </a:p>
        <a:p>
          <a:pPr marL="285750" lvl="1" indent="-285750" algn="l" defTabSz="1600200">
            <a:lnSpc>
              <a:spcPct val="90000"/>
            </a:lnSpc>
            <a:spcBef>
              <a:spcPct val="0"/>
            </a:spcBef>
            <a:spcAft>
              <a:spcPct val="15000"/>
            </a:spcAft>
            <a:buChar char="•"/>
          </a:pPr>
          <a:endParaRPr lang="el-GR" sz="3600" kern="1200" dirty="0"/>
        </a:p>
      </dsp:txBody>
      <dsp:txXfrm rot="-5400000">
        <a:off x="1269439" y="2525204"/>
        <a:ext cx="7542701" cy="852889"/>
      </dsp:txXfrm>
    </dsp:sp>
    <dsp:sp modelId="{1B0B1193-3A2F-4EE3-B18B-912AE65C56C0}">
      <dsp:nvSpPr>
        <dsp:cNvPr id="0" name=""/>
        <dsp:cNvSpPr/>
      </dsp:nvSpPr>
      <dsp:spPr>
        <a:xfrm rot="5400000">
          <a:off x="50232" y="3713449"/>
          <a:ext cx="1248585" cy="1080696"/>
        </a:xfrm>
        <a:prstGeom prst="chevron">
          <a:avLst/>
        </a:prstGeom>
        <a:solidFill>
          <a:schemeClr val="accent5">
            <a:alpha val="8000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endParaRPr lang="en-US" sz="1100" kern="1200" dirty="0"/>
        </a:p>
      </dsp:txBody>
      <dsp:txXfrm rot="-5400000">
        <a:off x="134177" y="4169852"/>
        <a:ext cx="1080696" cy="167889"/>
      </dsp:txXfrm>
    </dsp:sp>
    <dsp:sp modelId="{4C7F9A6B-890A-40A4-839D-107AE55DE381}">
      <dsp:nvSpPr>
        <dsp:cNvPr id="0" name=""/>
        <dsp:cNvSpPr/>
      </dsp:nvSpPr>
      <dsp:spPr>
        <a:xfrm rot="5400000">
          <a:off x="4560032" y="297526"/>
          <a:ext cx="888740" cy="7707753"/>
        </a:xfrm>
        <a:prstGeom prst="round2Same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Joint Ministerial Decision 43420/19.12.2017 (OG 4603/B/28.12.2017  -WG on CM status</a:t>
          </a:r>
          <a:endParaRPr lang="el-GR" sz="2800" kern="1200" dirty="0"/>
        </a:p>
      </dsp:txBody>
      <dsp:txXfrm rot="-5400000">
        <a:off x="1150526" y="3750418"/>
        <a:ext cx="7664368" cy="80197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560BB-9C4A-4CC5-A04B-FCC6CF991A71}" type="datetimeFigureOut">
              <a:rPr lang="el-GR" smtClean="0"/>
              <a:pPr/>
              <a:t>2/8/2019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D040F9-3CE1-4CE3-9CF5-15774E62D911}"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3D040F9-3CE1-4CE3-9CF5-15774E62D911}" type="slidenum">
              <a:rPr lang="el-GR" smtClean="0"/>
              <a:pPr/>
              <a:t>7</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D9FE27A-C814-4D52-88B3-0CD10435DF94}" type="slidenum">
              <a:rPr lang="el-GR" smtClean="0"/>
              <a:pPr/>
              <a:t>8</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D9FE27A-C814-4D52-88B3-0CD10435DF94}" type="slidenum">
              <a:rPr lang="el-GR" smtClean="0"/>
              <a:pPr/>
              <a:t>11</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3D040F9-3CE1-4CE3-9CF5-15774E62D911}" type="slidenum">
              <a:rPr lang="el-GR" smtClean="0"/>
              <a:pPr/>
              <a:t>13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5CD593A-54FF-4B6C-A90C-AD4A77A34F88}" type="datetimeFigureOut">
              <a:rPr lang="el-GR" smtClean="0"/>
              <a:pPr/>
              <a:t>2/8/2019</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C9AA233-F919-4644-B63F-470EC154E2C2}"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A5CD593A-54FF-4B6C-A90C-AD4A77A34F88}" type="datetimeFigureOut">
              <a:rPr lang="el-GR" smtClean="0"/>
              <a:pPr/>
              <a:t>2/8/2019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p>
            <a:fld id="{A5CD593A-54FF-4B6C-A90C-AD4A77A34F88}" type="datetimeFigureOut">
              <a:rPr lang="el-GR" smtClean="0"/>
              <a:pPr/>
              <a:t>2/8/2019</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C9AA233-F919-4644-B63F-470EC154E2C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A5CD593A-54FF-4B6C-A90C-AD4A77A34F88}" type="datetimeFigureOut">
              <a:rPr lang="el-GR" smtClean="0"/>
              <a:pPr/>
              <a:t>2/8/2019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5CD593A-54FF-4B6C-A90C-AD4A77A34F88}" type="datetimeFigureOut">
              <a:rPr lang="el-GR" smtClean="0"/>
              <a:pPr/>
              <a:t>2/8/2019</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p>
            <a:fld id="{BC9AA233-F919-4644-B63F-470EC154E2C2}"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A5CD593A-54FF-4B6C-A90C-AD4A77A34F88}" type="datetimeFigureOut">
              <a:rPr lang="el-GR" smtClean="0"/>
              <a:pPr/>
              <a:t>2/8/2019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A5CD593A-54FF-4B6C-A90C-AD4A77A34F88}" type="datetimeFigureOut">
              <a:rPr lang="el-GR" smtClean="0"/>
              <a:pPr/>
              <a:t>2/8/2019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A5CD593A-54FF-4B6C-A90C-AD4A77A34F88}" type="datetimeFigureOut">
              <a:rPr lang="el-GR" smtClean="0"/>
              <a:pPr/>
              <a:t>2/8/2019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A5CD593A-54FF-4B6C-A90C-AD4A77A34F88}" type="datetimeFigureOut">
              <a:rPr lang="el-GR" smtClean="0"/>
              <a:pPr/>
              <a:t>2/8/2019</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A5CD593A-54FF-4B6C-A90C-AD4A77A34F88}" type="datetimeFigureOut">
              <a:rPr lang="el-GR" smtClean="0"/>
              <a:pPr/>
              <a:t>2/8/2019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5CD593A-54FF-4B6C-A90C-AD4A77A34F88}" type="datetimeFigureOut">
              <a:rPr lang="el-GR" smtClean="0"/>
              <a:pPr/>
              <a:t>2/8/2019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C9AA233-F919-4644-B63F-470EC154E2C2}"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l-GR"/>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5CD593A-54FF-4B6C-A90C-AD4A77A34F88}" type="datetimeFigureOut">
              <a:rPr lang="el-GR" smtClean="0"/>
              <a:pPr/>
              <a:t>2/8/2019</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C9AA233-F919-4644-B63F-470EC154E2C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e.kallinikou@ypes.gr" TargetMode="External"/><Relationship Id="rId2" Type="http://schemas.openxmlformats.org/officeDocument/2006/relationships/hyperlink" Target="mailto:ekallinikou@yeka.gr"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571480"/>
            <a:ext cx="7772400" cy="3143272"/>
          </a:xfrm>
        </p:spPr>
        <p:txBody>
          <a:bodyPr>
            <a:normAutofit fontScale="90000"/>
          </a:bodyPr>
          <a:lstStyle/>
          <a:p>
            <a:r>
              <a:rPr lang="en-US" sz="3200" dirty="0"/>
              <a:t>CAHROM Thematic Visit </a:t>
            </a:r>
            <a:r>
              <a:rPr lang="en-GB" sz="3200" i="1" dirty="0"/>
              <a:t>on</a:t>
            </a:r>
            <a:br>
              <a:rPr lang="en-GB" sz="3200" i="1" dirty="0"/>
            </a:br>
            <a:r>
              <a:rPr lang="en-GB" sz="3200" i="1" dirty="0"/>
              <a:t>Roma and Travellers access to justice with a focus on women in relation to JUSTROM and the new CM REC (2017) 10 on improving access to justice for Roma and Travellers in Europe</a:t>
            </a:r>
            <a:r>
              <a:rPr lang="en-GB" sz="3200" dirty="0"/>
              <a:t>, </a:t>
            </a:r>
            <a:br>
              <a:rPr lang="en-GB" sz="3200" dirty="0"/>
            </a:br>
            <a:r>
              <a:rPr lang="en-US" sz="3200" dirty="0"/>
              <a:t>Helsinki,</a:t>
            </a:r>
            <a:r>
              <a:rPr lang="en-GB" sz="3200" dirty="0"/>
              <a:t> 21 -23 March 2018</a:t>
            </a:r>
            <a:endParaRPr lang="el-GR" sz="3200" dirty="0"/>
          </a:p>
        </p:txBody>
      </p:sp>
      <p:sp>
        <p:nvSpPr>
          <p:cNvPr id="3" name="2 - Υπότιτλος"/>
          <p:cNvSpPr>
            <a:spLocks noGrp="1"/>
          </p:cNvSpPr>
          <p:nvPr>
            <p:ph type="subTitle" idx="1"/>
          </p:nvPr>
        </p:nvSpPr>
        <p:spPr>
          <a:xfrm>
            <a:off x="857224" y="4429132"/>
            <a:ext cx="7572428" cy="1857388"/>
          </a:xfrm>
        </p:spPr>
        <p:txBody>
          <a:bodyPr>
            <a:normAutofit fontScale="25000" lnSpcReduction="20000"/>
          </a:bodyPr>
          <a:lstStyle/>
          <a:p>
            <a:r>
              <a:rPr lang="en-US" sz="8000" b="1" i="1" dirty="0" err="1">
                <a:solidFill>
                  <a:schemeClr val="tx1"/>
                </a:solidFill>
              </a:rPr>
              <a:t>Eleni</a:t>
            </a:r>
            <a:r>
              <a:rPr lang="en-US" sz="8000" b="1" i="1" dirty="0">
                <a:solidFill>
                  <a:schemeClr val="tx1"/>
                </a:solidFill>
              </a:rPr>
              <a:t> </a:t>
            </a:r>
            <a:r>
              <a:rPr lang="en-US" sz="8000" b="1" i="1" dirty="0" err="1">
                <a:solidFill>
                  <a:schemeClr val="tx1"/>
                </a:solidFill>
              </a:rPr>
              <a:t>Kallinikou</a:t>
            </a:r>
            <a:endParaRPr lang="en-US" sz="8000" b="1" i="1" dirty="0">
              <a:solidFill>
                <a:schemeClr val="tx1"/>
              </a:solidFill>
            </a:endParaRPr>
          </a:p>
          <a:p>
            <a:r>
              <a:rPr lang="en-US" sz="8000" b="1" i="1" dirty="0">
                <a:solidFill>
                  <a:schemeClr val="tx1"/>
                </a:solidFill>
              </a:rPr>
              <a:t>Greek CAHROM Member</a:t>
            </a:r>
          </a:p>
          <a:p>
            <a:r>
              <a:rPr lang="en-US" sz="8000" b="1" i="1" dirty="0">
                <a:solidFill>
                  <a:schemeClr val="tx1"/>
                </a:solidFill>
              </a:rPr>
              <a:t>Expert within the Special Secretariat for the Social Inclusion </a:t>
            </a:r>
          </a:p>
          <a:p>
            <a:r>
              <a:rPr lang="en-US" sz="8000" b="1" i="1" dirty="0">
                <a:solidFill>
                  <a:schemeClr val="tx1"/>
                </a:solidFill>
              </a:rPr>
              <a:t>Minister of </a:t>
            </a:r>
            <a:r>
              <a:rPr lang="en-US" sz="8000" b="1" i="1" dirty="0" err="1">
                <a:solidFill>
                  <a:schemeClr val="tx1"/>
                </a:solidFill>
              </a:rPr>
              <a:t>Labour</a:t>
            </a:r>
            <a:r>
              <a:rPr lang="en-US" sz="8000" b="1" i="1" dirty="0">
                <a:solidFill>
                  <a:schemeClr val="tx1"/>
                </a:solidFill>
              </a:rPr>
              <a:t>, Social Security and Social Solidarity</a:t>
            </a:r>
            <a:endParaRPr lang="el-GR" sz="8000" b="1" i="1" dirty="0">
              <a:solidFill>
                <a:schemeClr val="tx1"/>
              </a:solidFill>
            </a:endParaRPr>
          </a:p>
          <a:p>
            <a:endParaRPr lang="en-US" sz="2800" b="1" dirty="0">
              <a:solidFill>
                <a:schemeClr val="accent5">
                  <a:lumMod val="75000"/>
                </a:schemeClr>
              </a:solidFill>
            </a:endParaRPr>
          </a:p>
          <a:p>
            <a:r>
              <a:rPr lang="el-GR" sz="2800" b="1" dirty="0">
                <a:solidFill>
                  <a:schemeClr val="accent5">
                    <a:lumMod val="75000"/>
                  </a:schemeClr>
                </a:solidFill>
              </a:rPr>
              <a:t>«</a:t>
            </a:r>
            <a:endParaRPr lang="en-US" sz="2800" dirty="0">
              <a:solidFill>
                <a:schemeClr val="accent5">
                  <a:lumMod val="75000"/>
                </a:schemeClr>
              </a:solidFill>
            </a:endParaRPr>
          </a:p>
          <a:p>
            <a:endParaRPr lang="en-US" sz="2800" dirty="0">
              <a:solidFill>
                <a:schemeClr val="accent5">
                  <a:lumMod val="75000"/>
                </a:schemeClr>
              </a:solidFill>
            </a:endParaRPr>
          </a:p>
          <a:p>
            <a:pPr algn="r"/>
            <a:r>
              <a:rPr lang="el-GR" sz="8000" b="1" dirty="0">
                <a:solidFill>
                  <a:schemeClr val="tx1"/>
                </a:solidFill>
              </a:rPr>
              <a:t>2</a:t>
            </a:r>
            <a:r>
              <a:rPr lang="en-US" sz="8000" b="1" dirty="0">
                <a:solidFill>
                  <a:schemeClr val="tx1"/>
                </a:solidFill>
              </a:rPr>
              <a:t>1</a:t>
            </a:r>
            <a:r>
              <a:rPr lang="el-GR" sz="8000" b="1" dirty="0">
                <a:solidFill>
                  <a:schemeClr val="tx1"/>
                </a:solidFill>
              </a:rPr>
              <a:t>.0</a:t>
            </a:r>
            <a:r>
              <a:rPr lang="en-US" sz="8000" b="1" dirty="0">
                <a:solidFill>
                  <a:schemeClr val="tx1"/>
                </a:solidFill>
              </a:rPr>
              <a:t>3.201</a:t>
            </a:r>
            <a:r>
              <a:rPr lang="el-GR" sz="8000" b="1" dirty="0">
                <a:solidFill>
                  <a:schemeClr val="tx1"/>
                </a:solidFill>
              </a:rPr>
              <a:t>8</a:t>
            </a:r>
          </a:p>
        </p:txBody>
      </p:sp>
      <p:sp>
        <p:nvSpPr>
          <p:cNvPr id="4" name="3 - Θέση αριθμού διαφάνειας"/>
          <p:cNvSpPr>
            <a:spLocks noGrp="1"/>
          </p:cNvSpPr>
          <p:nvPr>
            <p:ph type="sldNum" sz="quarter" idx="12"/>
          </p:nvPr>
        </p:nvSpPr>
        <p:spPr/>
        <p:txBody>
          <a:bodyPr/>
          <a:lstStyle/>
          <a:p>
            <a:fld id="{ACEA480F-6B4B-42B6-8E53-F94764F49A97}" type="slidenum">
              <a:rPr lang="el-GR" smtClean="0"/>
              <a:pPr/>
              <a:t>1</a:t>
            </a:fld>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3 - Ομάδα"/>
          <p:cNvGrpSpPr/>
          <p:nvPr/>
        </p:nvGrpSpPr>
        <p:grpSpPr>
          <a:xfrm>
            <a:off x="0" y="714356"/>
            <a:ext cx="9144000" cy="5522956"/>
            <a:chOff x="309062" y="1435761"/>
            <a:chExt cx="8583418" cy="5377615"/>
          </a:xfrm>
          <a:solidFill>
            <a:schemeClr val="tx2">
              <a:lumMod val="60000"/>
              <a:lumOff val="40000"/>
            </a:schemeClr>
          </a:solidFill>
        </p:grpSpPr>
        <p:sp>
          <p:nvSpPr>
            <p:cNvPr id="12" name="11 - Ορθογώνιο"/>
            <p:cNvSpPr/>
            <p:nvPr/>
          </p:nvSpPr>
          <p:spPr>
            <a:xfrm>
              <a:off x="4499992" y="4149080"/>
              <a:ext cx="4392488" cy="266429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 Ορθογώνιο"/>
            <p:cNvSpPr/>
            <p:nvPr/>
          </p:nvSpPr>
          <p:spPr>
            <a:xfrm>
              <a:off x="309062" y="4149080"/>
              <a:ext cx="4190930" cy="2664296"/>
            </a:xfrm>
            <a:prstGeom prst="rect">
              <a:avLst/>
            </a:prstGeom>
            <a:solidFill>
              <a:schemeClr val="tx2">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2400" dirty="0">
                <a:solidFill>
                  <a:schemeClr val="bg1"/>
                </a:solidFill>
              </a:endParaRPr>
            </a:p>
          </p:txBody>
        </p:sp>
        <p:sp>
          <p:nvSpPr>
            <p:cNvPr id="11" name="10 - Ορθογώνιο"/>
            <p:cNvSpPr/>
            <p:nvPr/>
          </p:nvSpPr>
          <p:spPr>
            <a:xfrm>
              <a:off x="4499992" y="1435761"/>
              <a:ext cx="4392488" cy="266429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 Ορθογώνιο"/>
            <p:cNvSpPr/>
            <p:nvPr/>
          </p:nvSpPr>
          <p:spPr>
            <a:xfrm>
              <a:off x="309062" y="1484784"/>
              <a:ext cx="4190930" cy="266429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1 - Τίτλος"/>
          <p:cNvSpPr txBox="1">
            <a:spLocks/>
          </p:cNvSpPr>
          <p:nvPr/>
        </p:nvSpPr>
        <p:spPr>
          <a:xfrm>
            <a:off x="500034" y="0"/>
            <a:ext cx="8229600" cy="994122"/>
          </a:xfrm>
          <a:prstGeom prst="rect">
            <a:avLst/>
          </a:prstGeom>
        </p:spPr>
        <p:txBody>
          <a:bodyPr vert="horz" lIns="91440" tIns="45720" rIns="91440" bIns="45720" rtlCol="0" anchor="ctr">
            <a:normAutofit/>
          </a:bodyPr>
          <a:lstStyle/>
          <a:p>
            <a:pPr lvl="0" algn="ctr">
              <a:spcBef>
                <a:spcPct val="0"/>
              </a:spcBef>
            </a:pPr>
            <a:r>
              <a:rPr lang="en-US" sz="3200" b="1" i="1" dirty="0"/>
              <a:t>HORIZONTAL ACTIONS</a:t>
            </a:r>
            <a:endParaRPr kumimoji="0" lang="el-GR" sz="3200" b="1" i="1" u="none" strike="noStrike" kern="1200" cap="none" spc="0" normalizeH="0" baseline="0" noProof="0" dirty="0">
              <a:ln>
                <a:noFill/>
              </a:ln>
              <a:solidFill>
                <a:schemeClr val="tx1"/>
              </a:solidFill>
              <a:effectLst/>
              <a:uLnTx/>
              <a:uFillTx/>
              <a:latin typeface="+mj-lt"/>
              <a:ea typeface="+mj-ea"/>
              <a:cs typeface="+mj-cs"/>
            </a:endParaRPr>
          </a:p>
        </p:txBody>
      </p:sp>
      <p:sp>
        <p:nvSpPr>
          <p:cNvPr id="18" name="17 - TextBox"/>
          <p:cNvSpPr txBox="1"/>
          <p:nvPr/>
        </p:nvSpPr>
        <p:spPr>
          <a:xfrm>
            <a:off x="4572000" y="3500438"/>
            <a:ext cx="4572000" cy="461665"/>
          </a:xfrm>
          <a:prstGeom prst="rect">
            <a:avLst/>
          </a:prstGeom>
          <a:solidFill>
            <a:schemeClr val="tx2">
              <a:lumMod val="60000"/>
              <a:lumOff val="40000"/>
            </a:schemeClr>
          </a:solidFill>
        </p:spPr>
        <p:txBody>
          <a:bodyPr wrap="square" rtlCol="0">
            <a:spAutoFit/>
          </a:bodyPr>
          <a:lstStyle/>
          <a:p>
            <a:pPr lvl="0" algn="ctr"/>
            <a:endParaRPr lang="el-GR" sz="2400" dirty="0">
              <a:solidFill>
                <a:schemeClr val="bg1"/>
              </a:solidFill>
            </a:endParaRPr>
          </a:p>
        </p:txBody>
      </p:sp>
      <p:sp>
        <p:nvSpPr>
          <p:cNvPr id="14" name="13 - Ορθογώνιο"/>
          <p:cNvSpPr/>
          <p:nvPr/>
        </p:nvSpPr>
        <p:spPr>
          <a:xfrm>
            <a:off x="357158" y="1357298"/>
            <a:ext cx="3643306" cy="954107"/>
          </a:xfrm>
          <a:prstGeom prst="rect">
            <a:avLst/>
          </a:prstGeom>
        </p:spPr>
        <p:txBody>
          <a:bodyPr wrap="square">
            <a:spAutoFit/>
          </a:bodyPr>
          <a:lstStyle/>
          <a:p>
            <a:pPr algn="ctr"/>
            <a:r>
              <a:rPr lang="en-US" sz="2800" b="1" i="1" dirty="0"/>
              <a:t>Civil and municipal Roma status issues</a:t>
            </a:r>
            <a:endParaRPr lang="el-GR" sz="2800" b="1" i="1" dirty="0"/>
          </a:p>
        </p:txBody>
      </p:sp>
      <p:sp>
        <p:nvSpPr>
          <p:cNvPr id="15" name="14 - TextBox"/>
          <p:cNvSpPr txBox="1"/>
          <p:nvPr/>
        </p:nvSpPr>
        <p:spPr>
          <a:xfrm>
            <a:off x="4857752" y="1071546"/>
            <a:ext cx="3786214" cy="1384995"/>
          </a:xfrm>
          <a:prstGeom prst="rect">
            <a:avLst/>
          </a:prstGeom>
          <a:noFill/>
        </p:spPr>
        <p:txBody>
          <a:bodyPr wrap="square" rtlCol="0">
            <a:spAutoFit/>
          </a:bodyPr>
          <a:lstStyle/>
          <a:p>
            <a:pPr lvl="0" algn="ctr"/>
            <a:endParaRPr lang="en-US" sz="2800" b="1" dirty="0">
              <a:solidFill>
                <a:schemeClr val="bg1"/>
              </a:solidFill>
            </a:endParaRPr>
          </a:p>
          <a:p>
            <a:pPr lvl="0" algn="ctr"/>
            <a:r>
              <a:rPr lang="en-US" sz="2800" b="1" i="1" dirty="0"/>
              <a:t>Gender Equality</a:t>
            </a:r>
          </a:p>
          <a:p>
            <a:pPr lvl="0" algn="ctr"/>
            <a:r>
              <a:rPr lang="en-US" sz="2800" b="1" dirty="0">
                <a:solidFill>
                  <a:schemeClr val="bg1"/>
                </a:solidFill>
              </a:rPr>
              <a:t> </a:t>
            </a:r>
            <a:endParaRPr lang="el-GR" sz="2400" dirty="0">
              <a:solidFill>
                <a:schemeClr val="bg1"/>
              </a:solidFill>
            </a:endParaRPr>
          </a:p>
        </p:txBody>
      </p:sp>
      <p:sp>
        <p:nvSpPr>
          <p:cNvPr id="29698" name="Rectangle 2"/>
          <p:cNvSpPr>
            <a:spLocks noChangeArrowheads="1"/>
          </p:cNvSpPr>
          <p:nvPr/>
        </p:nvSpPr>
        <p:spPr bwMode="auto">
          <a:xfrm>
            <a:off x="857224" y="3929066"/>
            <a:ext cx="3286148"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l-GR" sz="2800" b="1" i="1" dirty="0" err="1"/>
              <a:t>Platform</a:t>
            </a:r>
            <a:r>
              <a:rPr lang="el-GR" sz="2800" b="1" i="1" dirty="0"/>
              <a:t> </a:t>
            </a:r>
            <a:r>
              <a:rPr lang="el-GR" sz="2800" b="1" i="1" dirty="0" err="1"/>
              <a:t>for</a:t>
            </a:r>
            <a:r>
              <a:rPr lang="el-GR" sz="2800" b="1" i="1" dirty="0"/>
              <a:t> </a:t>
            </a:r>
            <a:r>
              <a:rPr lang="el-GR" sz="2800" b="1" i="1" dirty="0" err="1"/>
              <a:t>Roma</a:t>
            </a:r>
            <a:r>
              <a:rPr lang="el-GR" sz="2800" b="1" i="1" dirty="0"/>
              <a:t> </a:t>
            </a:r>
            <a:r>
              <a:rPr lang="el-GR" sz="2800" b="1" i="1" dirty="0" err="1"/>
              <a:t>consultation</a:t>
            </a:r>
            <a:endParaRPr lang="en-US" sz="2800" b="1" i="1" dirty="0"/>
          </a:p>
          <a:p>
            <a:pPr marL="0" marR="0" lvl="0" indent="0" algn="ctr" defTabSz="914400" rtl="0" eaLnBrk="1" fontAlgn="base" latinLnBrk="0" hangingPunct="1">
              <a:lnSpc>
                <a:spcPct val="100000"/>
              </a:lnSpc>
              <a:spcBef>
                <a:spcPct val="0"/>
              </a:spcBef>
              <a:spcAft>
                <a:spcPct val="0"/>
              </a:spcAft>
              <a:buClrTx/>
              <a:buSzTx/>
              <a:buFontTx/>
              <a:buNone/>
              <a:tabLst/>
            </a:pPr>
            <a:endParaRPr lang="el-GR" sz="2800" b="1" dirty="0">
              <a:solidFill>
                <a:schemeClr val="bg1"/>
              </a:solidFill>
            </a:endParaRPr>
          </a:p>
        </p:txBody>
      </p:sp>
      <p:sp>
        <p:nvSpPr>
          <p:cNvPr id="17" name="16 - Ορθογώνιο"/>
          <p:cNvSpPr/>
          <p:nvPr/>
        </p:nvSpPr>
        <p:spPr>
          <a:xfrm>
            <a:off x="4786314" y="3571876"/>
            <a:ext cx="4071966" cy="1815882"/>
          </a:xfrm>
          <a:prstGeom prst="rect">
            <a:avLst/>
          </a:prstGeom>
        </p:spPr>
        <p:txBody>
          <a:bodyPr wrap="square">
            <a:spAutoFit/>
          </a:bodyPr>
          <a:lstStyle/>
          <a:p>
            <a:pPr algn="ctr"/>
            <a:endParaRPr lang="en-US" sz="2800" b="1" dirty="0">
              <a:solidFill>
                <a:schemeClr val="bg1"/>
              </a:solidFill>
            </a:endParaRPr>
          </a:p>
          <a:p>
            <a:pPr algn="ctr"/>
            <a:r>
              <a:rPr lang="en-US" sz="2800" b="1" i="1" dirty="0"/>
              <a:t>JUSTR♀M </a:t>
            </a:r>
            <a:r>
              <a:rPr lang="en-US" sz="2800" b="1" i="1" dirty="0" err="1"/>
              <a:t>CoE</a:t>
            </a:r>
            <a:r>
              <a:rPr lang="en-US" sz="2800" b="1" i="1" dirty="0"/>
              <a:t> - EU COM Joint </a:t>
            </a:r>
            <a:r>
              <a:rPr lang="en-US" sz="2800" b="1" i="1" dirty="0" err="1"/>
              <a:t>Programme</a:t>
            </a:r>
            <a:endParaRPr lang="en-US" sz="2800" b="1" i="1" dirty="0"/>
          </a:p>
          <a:p>
            <a:pPr algn="ctr"/>
            <a:endParaRPr lang="el-GR" sz="2800" b="1"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0"/>
            <a:ext cx="8229600" cy="1143000"/>
          </a:xfrm>
        </p:spPr>
        <p:txBody>
          <a:bodyPr>
            <a:normAutofit/>
          </a:bodyPr>
          <a:lstStyle/>
          <a:p>
            <a:r>
              <a:rPr lang="en-US" sz="3600" b="1" dirty="0"/>
              <a:t>IMPORTANT </a:t>
            </a:r>
            <a:r>
              <a:rPr lang="en-US" sz="3600" b="1" dirty="0" err="1"/>
              <a:t>LeGISLATIVE</a:t>
            </a:r>
            <a:r>
              <a:rPr lang="en-US" sz="3600" b="1" dirty="0"/>
              <a:t> MEASURES</a:t>
            </a:r>
          </a:p>
        </p:txBody>
      </p:sp>
      <p:sp>
        <p:nvSpPr>
          <p:cNvPr id="3" name="2 - Θέση περιεχομένου"/>
          <p:cNvSpPr>
            <a:spLocks noGrp="1"/>
          </p:cNvSpPr>
          <p:nvPr>
            <p:ph idx="1"/>
          </p:nvPr>
        </p:nvSpPr>
        <p:spPr>
          <a:xfrm>
            <a:off x="467544" y="1772817"/>
            <a:ext cx="8676456" cy="2448272"/>
          </a:xfrm>
        </p:spPr>
        <p:txBody>
          <a:bodyPr>
            <a:normAutofit/>
          </a:bodyPr>
          <a:lstStyle/>
          <a:p>
            <a:endParaRPr lang="el-GR" dirty="0"/>
          </a:p>
          <a:p>
            <a:endParaRPr lang="el-GR" dirty="0"/>
          </a:p>
        </p:txBody>
      </p:sp>
      <p:sp>
        <p:nvSpPr>
          <p:cNvPr id="4" name="3 - Θέση αριθμού διαφάνειας"/>
          <p:cNvSpPr>
            <a:spLocks noGrp="1"/>
          </p:cNvSpPr>
          <p:nvPr>
            <p:ph type="sldNum" sz="quarter" idx="12"/>
          </p:nvPr>
        </p:nvSpPr>
        <p:spPr/>
        <p:txBody>
          <a:bodyPr/>
          <a:lstStyle/>
          <a:p>
            <a:fld id="{ACEA480F-6B4B-42B6-8E53-F94764F49A97}" type="slidenum">
              <a:rPr lang="el-GR" smtClean="0"/>
              <a:pPr/>
              <a:t>11</a:t>
            </a:fld>
            <a:endParaRPr lang="el-GR"/>
          </a:p>
        </p:txBody>
      </p:sp>
      <p:graphicFrame>
        <p:nvGraphicFramePr>
          <p:cNvPr id="11" name="10 - Διάγραμμα"/>
          <p:cNvGraphicFramePr/>
          <p:nvPr/>
        </p:nvGraphicFramePr>
        <p:xfrm>
          <a:off x="285720" y="1052736"/>
          <a:ext cx="8858280" cy="5805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571472" y="1500174"/>
            <a:ext cx="8064896" cy="4429156"/>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r>
              <a:rPr lang="en-US" sz="4000" b="1" i="1" dirty="0">
                <a:solidFill>
                  <a:schemeClr val="tx1"/>
                </a:solidFill>
              </a:rPr>
              <a:t>ACCESS TO JUSTICE IN GREECE</a:t>
            </a:r>
          </a:p>
          <a:p>
            <a:pPr marL="457200" indent="-457200"/>
            <a:r>
              <a:rPr lang="en-US" sz="4000" b="1" i="1" dirty="0">
                <a:solidFill>
                  <a:schemeClr val="tx1"/>
                </a:solidFill>
              </a:rPr>
              <a:t>JUSTR♀M  AND REC (2017) 1O </a:t>
            </a:r>
          </a:p>
          <a:p>
            <a:pPr marL="457200" indent="-457200"/>
            <a:endParaRPr lang="el-GR" sz="40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285720" y="1142984"/>
            <a:ext cx="8350648" cy="5500702"/>
          </a:xfrm>
          <a:prstGeom prst="wedgeRectCallout">
            <a:avLst>
              <a:gd name="adj1" fmla="val -14541"/>
              <a:gd name="adj2" fmla="val 40904"/>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spcBef>
                <a:spcPct val="0"/>
              </a:spcBef>
              <a:spcAft>
                <a:spcPct val="0"/>
              </a:spcAft>
            </a:pPr>
            <a:r>
              <a:rPr lang="en-US" sz="1600" i="1" dirty="0">
                <a:solidFill>
                  <a:schemeClr val="tx1"/>
                </a:solidFill>
                <a:latin typeface="Arial" pitchFamily="34" charset="0"/>
                <a:ea typeface="ヒラギノ角ゴ Pro W3" charset="-128"/>
                <a:cs typeface="Times New Roman" pitchFamily="18" charset="0"/>
              </a:rPr>
              <a:t>ACTIONS TAKEN BY STATE AUTHORITIES</a:t>
            </a:r>
          </a:p>
          <a:p>
            <a:pPr algn="just" fontAlgn="base">
              <a:spcBef>
                <a:spcPct val="0"/>
              </a:spcBef>
              <a:spcAft>
                <a:spcPct val="0"/>
              </a:spcAft>
              <a:buFont typeface="Arial" pitchFamily="34" charset="0"/>
              <a:buChar char="•"/>
            </a:pPr>
            <a:r>
              <a:rPr lang="en-US" sz="1600" i="1" dirty="0">
                <a:solidFill>
                  <a:schemeClr val="tx1"/>
                </a:solidFill>
                <a:latin typeface="Arial" pitchFamily="34" charset="0"/>
                <a:ea typeface="ヒラギノ角ゴ Pro W3" charset="-128"/>
                <a:cs typeface="Times New Roman" pitchFamily="18" charset="0"/>
              </a:rPr>
              <a:t>Greek State welcomes this joint </a:t>
            </a:r>
            <a:r>
              <a:rPr lang="en-US" sz="1600" i="1" dirty="0" err="1">
                <a:solidFill>
                  <a:schemeClr val="tx1"/>
                </a:solidFill>
                <a:latin typeface="Arial" pitchFamily="34" charset="0"/>
                <a:ea typeface="ヒラギノ角ゴ Pro W3" charset="-128"/>
                <a:cs typeface="Times New Roman" pitchFamily="18" charset="0"/>
              </a:rPr>
              <a:t>programme</a:t>
            </a:r>
            <a:r>
              <a:rPr lang="en-US" sz="1600" i="1" dirty="0">
                <a:solidFill>
                  <a:schemeClr val="tx1"/>
                </a:solidFill>
                <a:latin typeface="Arial" pitchFamily="34" charset="0"/>
                <a:ea typeface="ヒラギノ角ゴ Pro W3" charset="-128"/>
                <a:cs typeface="Times New Roman" pitchFamily="18" charset="0"/>
              </a:rPr>
              <a:t> since its beginning – </a:t>
            </a:r>
            <a:r>
              <a:rPr lang="en-US" sz="1600" b="1" i="1" dirty="0">
                <a:solidFill>
                  <a:schemeClr val="tx1"/>
                </a:solidFill>
                <a:latin typeface="Arial" pitchFamily="34" charset="0"/>
                <a:ea typeface="ヒラギノ角ゴ Pro W3" charset="-128"/>
                <a:cs typeface="Times New Roman" pitchFamily="18" charset="0"/>
              </a:rPr>
              <a:t>positive approach by all relevant ministers. </a:t>
            </a:r>
            <a:endParaRPr lang="el-GR" sz="1600" b="1"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i="1" dirty="0">
                <a:solidFill>
                  <a:schemeClr val="tx1"/>
                </a:solidFill>
                <a:latin typeface="Arial" pitchFamily="34" charset="0"/>
                <a:ea typeface="ヒラギノ角ゴ Pro W3" charset="-128"/>
                <a:cs typeface="Times New Roman" pitchFamily="18" charset="0"/>
              </a:rPr>
              <a:t>Ministry of Interior undertook it within the framework of its competence on </a:t>
            </a:r>
            <a:r>
              <a:rPr lang="en-US" sz="1600" i="1" dirty="0" err="1">
                <a:solidFill>
                  <a:schemeClr val="tx1"/>
                </a:solidFill>
                <a:latin typeface="Arial" pitchFamily="34" charset="0"/>
                <a:ea typeface="ヒラギノ角ゴ Pro W3" charset="-128"/>
                <a:cs typeface="Times New Roman" pitchFamily="18" charset="0"/>
              </a:rPr>
              <a:t>CoE</a:t>
            </a:r>
            <a:r>
              <a:rPr lang="en-US" sz="1600" i="1" dirty="0">
                <a:solidFill>
                  <a:schemeClr val="tx1"/>
                </a:solidFill>
                <a:latin typeface="Arial" pitchFamily="34" charset="0"/>
                <a:ea typeface="ヒラギノ角ゴ Pro W3" charset="-128"/>
                <a:cs typeface="Times New Roman" pitchFamily="18" charset="0"/>
              </a:rPr>
              <a:t> issues</a:t>
            </a:r>
            <a:endParaRPr lang="en-US"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b="1" i="1" dirty="0">
                <a:solidFill>
                  <a:schemeClr val="tx1"/>
                </a:solidFill>
                <a:latin typeface="Arial" pitchFamily="34" charset="0"/>
                <a:ea typeface="ヒラギノ角ゴ Pro W3" charset="-128"/>
                <a:cs typeface="Times New Roman" pitchFamily="18" charset="0"/>
              </a:rPr>
              <a:t>Sound cooperation </a:t>
            </a:r>
            <a:r>
              <a:rPr lang="en-US" sz="1600" i="1" dirty="0">
                <a:solidFill>
                  <a:schemeClr val="tx1"/>
                </a:solidFill>
                <a:latin typeface="Arial" pitchFamily="34" charset="0"/>
                <a:ea typeface="ヒラギノ角ゴ Pro W3" charset="-128"/>
                <a:cs typeface="Times New Roman" pitchFamily="18" charset="0"/>
              </a:rPr>
              <a:t>of all competent state authorities upon the coordination of the Ministry of Interior</a:t>
            </a:r>
            <a:endParaRPr lang="el-GR"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i="1" dirty="0">
                <a:solidFill>
                  <a:schemeClr val="tx1"/>
                </a:solidFill>
                <a:latin typeface="Arial" pitchFamily="34" charset="0"/>
                <a:ea typeface="ヒラギノ角ゴ Pro W3" charset="-128"/>
                <a:cs typeface="Times New Roman" pitchFamily="18" charset="0"/>
              </a:rPr>
              <a:t>State  authorities (</a:t>
            </a:r>
            <a:r>
              <a:rPr lang="en-US" sz="1600" i="1" dirty="0" err="1">
                <a:solidFill>
                  <a:schemeClr val="tx1"/>
                </a:solidFill>
                <a:latin typeface="Arial" pitchFamily="34" charset="0"/>
                <a:ea typeface="ヒラギノ角ゴ Pro W3" charset="-128"/>
                <a:cs typeface="Times New Roman" pitchFamily="18" charset="0"/>
              </a:rPr>
              <a:t>MoI</a:t>
            </a:r>
            <a:r>
              <a:rPr lang="en-US" sz="1600" i="1" dirty="0">
                <a:solidFill>
                  <a:schemeClr val="tx1"/>
                </a:solidFill>
                <a:latin typeface="Arial" pitchFamily="34" charset="0"/>
                <a:ea typeface="ヒラギノ角ゴ Pro W3" charset="-128"/>
                <a:cs typeface="Times New Roman" pitchFamily="18" charset="0"/>
              </a:rPr>
              <a:t> – SSRSI) </a:t>
            </a:r>
            <a:r>
              <a:rPr lang="en-US" sz="1600" b="1" i="1" dirty="0">
                <a:solidFill>
                  <a:schemeClr val="tx1"/>
                </a:solidFill>
                <a:latin typeface="Arial" pitchFamily="34" charset="0"/>
                <a:ea typeface="ヒラギノ角ゴ Pro W3" charset="-128"/>
                <a:cs typeface="Times New Roman" pitchFamily="18" charset="0"/>
              </a:rPr>
              <a:t>proposed the locations </a:t>
            </a:r>
            <a:r>
              <a:rPr lang="en-US" sz="1600" i="1" dirty="0">
                <a:solidFill>
                  <a:schemeClr val="tx1"/>
                </a:solidFill>
                <a:latin typeface="Arial" pitchFamily="34" charset="0"/>
                <a:ea typeface="ヒラギノ角ゴ Pro W3" charset="-128"/>
                <a:cs typeface="Times New Roman" pitchFamily="18" charset="0"/>
              </a:rPr>
              <a:t>for the establishment of the legal clinics according to the criteria of the </a:t>
            </a:r>
            <a:r>
              <a:rPr lang="en-US" sz="1600" i="1" dirty="0" err="1">
                <a:solidFill>
                  <a:schemeClr val="tx1"/>
                </a:solidFill>
                <a:latin typeface="Arial" pitchFamily="34" charset="0"/>
                <a:ea typeface="ヒラギノ角ゴ Pro W3" charset="-128"/>
                <a:cs typeface="Times New Roman" pitchFamily="18" charset="0"/>
              </a:rPr>
              <a:t>programme</a:t>
            </a:r>
            <a:r>
              <a:rPr lang="en-US" sz="1600" i="1" dirty="0">
                <a:solidFill>
                  <a:schemeClr val="tx1"/>
                </a:solidFill>
                <a:latin typeface="Arial" pitchFamily="34" charset="0"/>
                <a:ea typeface="ヒラギノ角ゴ Pro W3" charset="-128"/>
                <a:cs typeface="Times New Roman" pitchFamily="18" charset="0"/>
              </a:rPr>
              <a:t>, the national needs and the sustainability of the </a:t>
            </a:r>
            <a:r>
              <a:rPr lang="en-US" sz="1600" i="1" dirty="0" err="1">
                <a:solidFill>
                  <a:schemeClr val="tx1"/>
                </a:solidFill>
                <a:latin typeface="Arial" pitchFamily="34" charset="0"/>
                <a:ea typeface="ヒラギノ角ゴ Pro W3" charset="-128"/>
                <a:cs typeface="Times New Roman" pitchFamily="18" charset="0"/>
              </a:rPr>
              <a:t>programme</a:t>
            </a:r>
            <a:endParaRPr lang="el-GR"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b="1" i="1" dirty="0">
                <a:solidFill>
                  <a:schemeClr val="tx1"/>
                </a:solidFill>
                <a:latin typeface="Arial" pitchFamily="34" charset="0"/>
                <a:ea typeface="ヒラギノ角ゴ Pro W3" charset="-128"/>
                <a:cs typeface="Times New Roman" pitchFamily="18" charset="0"/>
              </a:rPr>
              <a:t>Successful Launch event </a:t>
            </a:r>
            <a:r>
              <a:rPr lang="en-US" sz="1600" i="1" dirty="0">
                <a:solidFill>
                  <a:schemeClr val="tx1"/>
                </a:solidFill>
                <a:latin typeface="Arial" pitchFamily="34" charset="0"/>
                <a:ea typeface="ヒラギノ角ゴ Pro W3" charset="-128"/>
                <a:cs typeface="Times New Roman" pitchFamily="18" charset="0"/>
              </a:rPr>
              <a:t>(22 November 2016) mainly due to the participation of Roma Women </a:t>
            </a:r>
            <a:endParaRPr lang="el-GR"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b="1" i="1" dirty="0">
                <a:solidFill>
                  <a:schemeClr val="tx1"/>
                </a:solidFill>
                <a:latin typeface="Arial" pitchFamily="34" charset="0"/>
                <a:ea typeface="ヒラギノ角ゴ Pro W3" charset="-128"/>
                <a:cs typeface="Times New Roman" pitchFamily="18" charset="0"/>
              </a:rPr>
              <a:t>Support</a:t>
            </a:r>
            <a:r>
              <a:rPr lang="en-US" sz="1600" i="1" dirty="0">
                <a:solidFill>
                  <a:schemeClr val="tx1"/>
                </a:solidFill>
                <a:latin typeface="Arial" pitchFamily="34" charset="0"/>
                <a:ea typeface="ヒラギノ角ゴ Pro W3" charset="-128"/>
                <a:cs typeface="Times New Roman" pitchFamily="18" charset="0"/>
              </a:rPr>
              <a:t> of the State Authorities to the </a:t>
            </a:r>
            <a:r>
              <a:rPr lang="en-US" sz="1600" b="1" i="1" dirty="0">
                <a:solidFill>
                  <a:schemeClr val="tx1"/>
                </a:solidFill>
                <a:latin typeface="Arial" pitchFamily="34" charset="0"/>
                <a:ea typeface="ヒラギノ角ゴ Pro W3" charset="-128"/>
                <a:cs typeface="Times New Roman" pitchFamily="18" charset="0"/>
              </a:rPr>
              <a:t>Lawyers Training </a:t>
            </a:r>
            <a:r>
              <a:rPr lang="en-US" sz="1600" i="1" dirty="0">
                <a:solidFill>
                  <a:schemeClr val="tx1"/>
                </a:solidFill>
                <a:latin typeface="Arial" pitchFamily="34" charset="0"/>
                <a:ea typeface="ヒラギノ角ゴ Pro W3" charset="-128"/>
                <a:cs typeface="Times New Roman" pitchFamily="18" charset="0"/>
              </a:rPr>
              <a:t>(15-16.12.2016)</a:t>
            </a:r>
            <a:endParaRPr lang="el-GR"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b="1" i="1" dirty="0">
                <a:solidFill>
                  <a:schemeClr val="tx1"/>
                </a:solidFill>
                <a:latin typeface="Arial" pitchFamily="34" charset="0"/>
                <a:ea typeface="ヒラギノ角ゴ Pro W3" charset="-128"/>
                <a:cs typeface="Times New Roman" pitchFamily="18" charset="0"/>
              </a:rPr>
              <a:t>Dissemination of the information </a:t>
            </a:r>
            <a:r>
              <a:rPr lang="en-US" sz="1600" i="1" dirty="0">
                <a:solidFill>
                  <a:schemeClr val="tx1"/>
                </a:solidFill>
                <a:latin typeface="Arial" pitchFamily="34" charset="0"/>
                <a:ea typeface="ヒラギノ角ゴ Pro W3" charset="-128"/>
                <a:cs typeface="Times New Roman" pitchFamily="18" charset="0"/>
              </a:rPr>
              <a:t>on the call for tenders for the staff of legal clinic</a:t>
            </a:r>
            <a:endParaRPr lang="el-GR"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i="1" dirty="0">
                <a:solidFill>
                  <a:schemeClr val="tx1"/>
                </a:solidFill>
                <a:latin typeface="Arial" pitchFamily="34" charset="0"/>
                <a:ea typeface="ヒラギノ角ゴ Pro W3" charset="-128"/>
                <a:cs typeface="Times New Roman" pitchFamily="18" charset="0"/>
              </a:rPr>
              <a:t>State  authorities (</a:t>
            </a:r>
            <a:r>
              <a:rPr lang="en-US" sz="1600" i="1" dirty="0" err="1">
                <a:solidFill>
                  <a:schemeClr val="tx1"/>
                </a:solidFill>
                <a:latin typeface="Arial" pitchFamily="34" charset="0"/>
                <a:ea typeface="ヒラギノ角ゴ Pro W3" charset="-128"/>
                <a:cs typeface="Times New Roman" pitchFamily="18" charset="0"/>
              </a:rPr>
              <a:t>MoI</a:t>
            </a:r>
            <a:r>
              <a:rPr lang="en-US" sz="1600" i="1" dirty="0">
                <a:solidFill>
                  <a:schemeClr val="tx1"/>
                </a:solidFill>
                <a:latin typeface="Arial" pitchFamily="34" charset="0"/>
                <a:ea typeface="ヒラギノ角ゴ Pro W3" charset="-128"/>
                <a:cs typeface="Times New Roman" pitchFamily="18" charset="0"/>
              </a:rPr>
              <a:t> – SSRSI) were </a:t>
            </a:r>
            <a:r>
              <a:rPr lang="en-US" sz="1600" b="1" i="1" dirty="0">
                <a:solidFill>
                  <a:schemeClr val="tx1"/>
                </a:solidFill>
                <a:latin typeface="Arial" pitchFamily="34" charset="0"/>
                <a:ea typeface="ヒラギノ角ゴ Pro W3" charset="-128"/>
                <a:cs typeface="Times New Roman" pitchFamily="18" charset="0"/>
              </a:rPr>
              <a:t>in close cooperation with the </a:t>
            </a:r>
            <a:r>
              <a:rPr lang="en-US" sz="1600" b="1" i="1" dirty="0" err="1">
                <a:solidFill>
                  <a:schemeClr val="tx1"/>
                </a:solidFill>
                <a:latin typeface="Arial" pitchFamily="34" charset="0"/>
                <a:ea typeface="ヒラギノ角ゴ Pro W3" charset="-128"/>
                <a:cs typeface="Times New Roman" pitchFamily="18" charset="0"/>
              </a:rPr>
              <a:t>CoE</a:t>
            </a:r>
            <a:r>
              <a:rPr lang="en-US" sz="1600" b="1" i="1" dirty="0">
                <a:solidFill>
                  <a:schemeClr val="tx1"/>
                </a:solidFill>
                <a:latin typeface="Arial" pitchFamily="34" charset="0"/>
                <a:ea typeface="ヒラギノ角ゴ Pro W3" charset="-128"/>
                <a:cs typeface="Times New Roman" pitchFamily="18" charset="0"/>
              </a:rPr>
              <a:t> </a:t>
            </a:r>
            <a:r>
              <a:rPr lang="en-US" sz="1600" i="1" dirty="0">
                <a:solidFill>
                  <a:schemeClr val="tx1"/>
                </a:solidFill>
                <a:latin typeface="Arial" pitchFamily="34" charset="0"/>
                <a:ea typeface="ヒラギノ角ゴ Pro W3" charset="-128"/>
                <a:cs typeface="Times New Roman" pitchFamily="18" charset="0"/>
              </a:rPr>
              <a:t>till the appointment/ recruitment of the National Coordinator and the Legal Clinics’ Teams</a:t>
            </a:r>
            <a:endParaRPr lang="el-GR"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b="1" i="1" dirty="0">
                <a:solidFill>
                  <a:schemeClr val="tx1"/>
                </a:solidFill>
                <a:latin typeface="Arial" pitchFamily="34" charset="0"/>
                <a:ea typeface="ヒラギノ角ゴ Pro W3" charset="-128"/>
                <a:cs typeface="Times New Roman" pitchFamily="18" charset="0"/>
              </a:rPr>
              <a:t>Sound cooperation with  the National Coordinator and the Legal Clinics’ Teams</a:t>
            </a:r>
            <a:endParaRPr lang="el-GR" sz="1600" i="1" dirty="0">
              <a:solidFill>
                <a:schemeClr val="tx1"/>
              </a:solidFill>
              <a:latin typeface="Arial" pitchFamily="34" charset="0"/>
              <a:cs typeface="Arial" pitchFamily="34" charset="0"/>
            </a:endParaRPr>
          </a:p>
          <a:p>
            <a:pPr lvl="0" algn="just" eaLnBrk="0" fontAlgn="base" hangingPunct="0">
              <a:spcBef>
                <a:spcPct val="0"/>
              </a:spcBef>
              <a:spcAft>
                <a:spcPct val="0"/>
              </a:spcAft>
              <a:buFont typeface="Arial" pitchFamily="34" charset="0"/>
              <a:buChar char="•"/>
            </a:pPr>
            <a:r>
              <a:rPr lang="en-US" sz="1600" i="1" dirty="0">
                <a:solidFill>
                  <a:schemeClr val="tx1"/>
                </a:solidFill>
                <a:latin typeface="Arial" pitchFamily="34" charset="0"/>
                <a:ea typeface="ヒラギノ角ゴ Pro W3" charset="-128"/>
                <a:cs typeface="Times New Roman" pitchFamily="18" charset="0"/>
              </a:rPr>
              <a:t>Greece went one step further approving the </a:t>
            </a:r>
            <a:r>
              <a:rPr lang="en-US" sz="1600" b="1" i="1" dirty="0">
                <a:solidFill>
                  <a:schemeClr val="tx1"/>
                </a:solidFill>
                <a:latin typeface="Arial" pitchFamily="34" charset="0"/>
                <a:ea typeface="ヒラギノ角ゴ Pro W3" charset="-128"/>
                <a:cs typeface="Times New Roman" pitchFamily="18" charset="0"/>
              </a:rPr>
              <a:t>establishment of a third legal clinic in </a:t>
            </a:r>
            <a:r>
              <a:rPr lang="en-US" sz="1600" b="1" i="1" dirty="0" err="1">
                <a:solidFill>
                  <a:schemeClr val="tx1"/>
                </a:solidFill>
                <a:latin typeface="Arial" pitchFamily="34" charset="0"/>
                <a:ea typeface="ヒラギノ角ゴ Pro W3" charset="-128"/>
                <a:cs typeface="Times New Roman" pitchFamily="18" charset="0"/>
              </a:rPr>
              <a:t>Xanthi</a:t>
            </a:r>
            <a:r>
              <a:rPr lang="en-US" sz="1600" i="1" dirty="0">
                <a:solidFill>
                  <a:schemeClr val="tx1"/>
                </a:solidFill>
                <a:latin typeface="Arial" pitchFamily="34" charset="0"/>
                <a:ea typeface="ヒラギノ角ゴ Pro W3" charset="-128"/>
                <a:cs typeface="Times New Roman" pitchFamily="18" charset="0"/>
              </a:rPr>
              <a:t>-via a national contribution to the </a:t>
            </a:r>
            <a:r>
              <a:rPr lang="en-US" sz="1600" i="1" dirty="0" err="1">
                <a:solidFill>
                  <a:schemeClr val="tx1"/>
                </a:solidFill>
                <a:latin typeface="Arial" pitchFamily="34" charset="0"/>
                <a:ea typeface="ヒラギノ角ゴ Pro W3" charset="-128"/>
                <a:cs typeface="Times New Roman" pitchFamily="18" charset="0"/>
              </a:rPr>
              <a:t>CoE</a:t>
            </a:r>
            <a:r>
              <a:rPr lang="en-US" sz="1600" i="1" dirty="0">
                <a:solidFill>
                  <a:schemeClr val="tx1"/>
                </a:solidFill>
                <a:latin typeface="Arial" pitchFamily="34" charset="0"/>
                <a:ea typeface="ヒラギノ角ゴ Pro W3" charset="-128"/>
                <a:cs typeface="Times New Roman" pitchFamily="18" charset="0"/>
              </a:rPr>
              <a:t> by the Ministry of Foreign Affairs-  covering two communities – </a:t>
            </a:r>
            <a:r>
              <a:rPr lang="en-US" sz="1600" i="1" dirty="0" err="1">
                <a:solidFill>
                  <a:schemeClr val="tx1"/>
                </a:solidFill>
                <a:latin typeface="Arial" pitchFamily="34" charset="0"/>
                <a:ea typeface="ヒラギノ角ゴ Pro W3" charset="-128"/>
                <a:cs typeface="Times New Roman" pitchFamily="18" charset="0"/>
              </a:rPr>
              <a:t>Drosero</a:t>
            </a:r>
            <a:r>
              <a:rPr lang="en-US" sz="1600" i="1" dirty="0">
                <a:solidFill>
                  <a:schemeClr val="tx1"/>
                </a:solidFill>
                <a:latin typeface="Arial" pitchFamily="34" charset="0"/>
                <a:ea typeface="ヒラギノ角ゴ Pro W3" charset="-128"/>
                <a:cs typeface="Times New Roman" pitchFamily="18" charset="0"/>
              </a:rPr>
              <a:t> and </a:t>
            </a:r>
            <a:r>
              <a:rPr lang="en-US" sz="1600" i="1" dirty="0" err="1">
                <a:solidFill>
                  <a:schemeClr val="tx1"/>
                </a:solidFill>
                <a:latin typeface="Arial" pitchFamily="34" charset="0"/>
                <a:ea typeface="ヒラギノ角ゴ Pro W3" charset="-128"/>
                <a:cs typeface="Times New Roman" pitchFamily="18" charset="0"/>
              </a:rPr>
              <a:t>Kimeria</a:t>
            </a:r>
            <a:endParaRPr lang="en-US" sz="1600" i="1" dirty="0">
              <a:solidFill>
                <a:schemeClr val="tx1"/>
              </a:solidFill>
              <a:latin typeface="Arial" pitchFamily="34" charset="0"/>
              <a:cs typeface="Arial" pitchFamily="34" charset="0"/>
            </a:endParaRPr>
          </a:p>
        </p:txBody>
      </p:sp>
      <p:sp>
        <p:nvSpPr>
          <p:cNvPr id="3" name="1 - Τίτλος"/>
          <p:cNvSpPr>
            <a:spLocks noGrp="1"/>
          </p:cNvSpPr>
          <p:nvPr>
            <p:ph type="title"/>
          </p:nvPr>
        </p:nvSpPr>
        <p:spPr>
          <a:xfrm>
            <a:off x="0" y="0"/>
            <a:ext cx="8676456" cy="881766"/>
          </a:xfrm>
        </p:spPr>
        <p:txBody>
          <a:bodyPr>
            <a:normAutofit/>
          </a:bodyPr>
          <a:lstStyle/>
          <a:p>
            <a:r>
              <a:rPr lang="en-US" sz="4800" dirty="0"/>
              <a:t>JUSTR♀M</a:t>
            </a:r>
            <a:endParaRPr lang="el-GR" sz="4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539552" y="1500174"/>
            <a:ext cx="8064896" cy="4429156"/>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i="1" dirty="0">
                <a:solidFill>
                  <a:schemeClr val="tx1"/>
                </a:solidFill>
              </a:rPr>
              <a:t>A pilot </a:t>
            </a:r>
            <a:r>
              <a:rPr lang="en-US" i="1" dirty="0" err="1">
                <a:solidFill>
                  <a:schemeClr val="tx1"/>
                </a:solidFill>
              </a:rPr>
              <a:t>programme</a:t>
            </a:r>
            <a:r>
              <a:rPr lang="en-US" i="1" dirty="0">
                <a:solidFill>
                  <a:schemeClr val="tx1"/>
                </a:solidFill>
              </a:rPr>
              <a:t> with </a:t>
            </a:r>
            <a:r>
              <a:rPr lang="en-US" b="1" i="1" dirty="0">
                <a:solidFill>
                  <a:schemeClr val="tx1"/>
                </a:solidFill>
              </a:rPr>
              <a:t>critical results  </a:t>
            </a:r>
            <a:endParaRPr lang="el-GR" b="1" i="1" dirty="0">
              <a:solidFill>
                <a:schemeClr val="tx1"/>
              </a:solidFill>
            </a:endParaRPr>
          </a:p>
          <a:p>
            <a:pPr marL="342900" indent="-342900">
              <a:buFont typeface="+mj-lt"/>
              <a:buAutoNum type="arabicPeriod"/>
            </a:pPr>
            <a:r>
              <a:rPr lang="en-US" i="1" dirty="0">
                <a:solidFill>
                  <a:schemeClr val="tx1"/>
                </a:solidFill>
              </a:rPr>
              <a:t>It brought to the front the issue of </a:t>
            </a:r>
            <a:r>
              <a:rPr lang="en-US" b="1" i="1" dirty="0">
                <a:solidFill>
                  <a:schemeClr val="tx1"/>
                </a:solidFill>
              </a:rPr>
              <a:t>barriers that Roma and </a:t>
            </a:r>
            <a:r>
              <a:rPr lang="en-US" b="1" i="1" dirty="0" err="1">
                <a:solidFill>
                  <a:schemeClr val="tx1"/>
                </a:solidFill>
              </a:rPr>
              <a:t>Travellers</a:t>
            </a:r>
            <a:r>
              <a:rPr lang="en-US" b="1" i="1" dirty="0">
                <a:solidFill>
                  <a:schemeClr val="tx1"/>
                </a:solidFill>
              </a:rPr>
              <a:t> women face in their access to justice </a:t>
            </a:r>
            <a:r>
              <a:rPr lang="en-US" i="1" dirty="0">
                <a:solidFill>
                  <a:schemeClr val="tx1"/>
                </a:solidFill>
              </a:rPr>
              <a:t>due to inequalities at legal, institutional, structural, socio-economical and cultural levels</a:t>
            </a:r>
            <a:endParaRPr lang="el-GR" i="1" dirty="0">
              <a:solidFill>
                <a:schemeClr val="tx1"/>
              </a:solidFill>
            </a:endParaRPr>
          </a:p>
          <a:p>
            <a:pPr marL="342900" indent="-342900">
              <a:buFont typeface="+mj-lt"/>
              <a:buAutoNum type="arabicPeriod"/>
            </a:pPr>
            <a:r>
              <a:rPr lang="en-US" i="1" dirty="0">
                <a:solidFill>
                  <a:schemeClr val="tx1"/>
                </a:solidFill>
              </a:rPr>
              <a:t> It brought to the front </a:t>
            </a:r>
            <a:r>
              <a:rPr lang="en-US" b="1" i="1" dirty="0">
                <a:solidFill>
                  <a:schemeClr val="tx1"/>
                </a:solidFill>
              </a:rPr>
              <a:t>administrative and/ or legislative gaps</a:t>
            </a:r>
            <a:endParaRPr lang="el-GR" b="1" i="1" dirty="0">
              <a:solidFill>
                <a:schemeClr val="tx1"/>
              </a:solidFill>
            </a:endParaRPr>
          </a:p>
          <a:p>
            <a:pPr marL="342900" indent="-342900">
              <a:buFont typeface="+mj-lt"/>
              <a:buAutoNum type="arabicPeriod"/>
            </a:pPr>
            <a:r>
              <a:rPr lang="en-US" b="1" i="1" dirty="0">
                <a:solidFill>
                  <a:schemeClr val="tx1"/>
                </a:solidFill>
              </a:rPr>
              <a:t>Good cooperation </a:t>
            </a:r>
            <a:r>
              <a:rPr lang="en-US" i="1" dirty="0">
                <a:solidFill>
                  <a:schemeClr val="tx1"/>
                </a:solidFill>
              </a:rPr>
              <a:t>among State authorities, the National Coordinator and the Legal Clinics’ Teams and </a:t>
            </a:r>
            <a:r>
              <a:rPr lang="en-US" i="1" dirty="0" err="1">
                <a:solidFill>
                  <a:schemeClr val="tx1"/>
                </a:solidFill>
              </a:rPr>
              <a:t>CoE</a:t>
            </a:r>
            <a:endParaRPr lang="en-US" i="1" dirty="0">
              <a:solidFill>
                <a:schemeClr val="tx1"/>
              </a:solidFill>
            </a:endParaRPr>
          </a:p>
          <a:p>
            <a:pPr marL="342900" indent="-342900">
              <a:buFont typeface="+mj-lt"/>
              <a:buAutoNum type="arabicPeriod"/>
            </a:pPr>
            <a:r>
              <a:rPr lang="en-US" b="1" i="1" dirty="0">
                <a:solidFill>
                  <a:schemeClr val="tx1"/>
                </a:solidFill>
              </a:rPr>
              <a:t>Activation of State Authorities</a:t>
            </a:r>
            <a:r>
              <a:rPr lang="en-US" i="1" dirty="0">
                <a:solidFill>
                  <a:schemeClr val="tx1"/>
                </a:solidFill>
              </a:rPr>
              <a:t> – competent authorities – as it raise their </a:t>
            </a:r>
            <a:r>
              <a:rPr lang="en-US" b="1" i="1" dirty="0">
                <a:solidFill>
                  <a:schemeClr val="tx1"/>
                </a:solidFill>
              </a:rPr>
              <a:t>awareness</a:t>
            </a:r>
            <a:r>
              <a:rPr lang="en-US" i="1" dirty="0">
                <a:solidFill>
                  <a:schemeClr val="tx1"/>
                </a:solidFill>
              </a:rPr>
              <a:t> on the topic and push them to create </a:t>
            </a:r>
            <a:r>
              <a:rPr lang="en-US" b="1" i="1" dirty="0">
                <a:solidFill>
                  <a:schemeClr val="tx1"/>
                </a:solidFill>
              </a:rPr>
              <a:t>synergies</a:t>
            </a:r>
            <a:r>
              <a:rPr lang="en-US" i="1" dirty="0">
                <a:solidFill>
                  <a:schemeClr val="tx1"/>
                </a:solidFill>
              </a:rPr>
              <a:t> </a:t>
            </a:r>
            <a:endParaRPr lang="el-GR" i="1" dirty="0">
              <a:solidFill>
                <a:schemeClr val="tx1"/>
              </a:solidFill>
            </a:endParaRPr>
          </a:p>
          <a:p>
            <a:pPr marL="342900" indent="-342900">
              <a:buFont typeface="+mj-lt"/>
              <a:buAutoNum type="arabicPeriod"/>
            </a:pPr>
            <a:r>
              <a:rPr lang="en-US" b="1" i="1" dirty="0">
                <a:solidFill>
                  <a:schemeClr val="tx1"/>
                </a:solidFill>
              </a:rPr>
              <a:t>Approval</a:t>
            </a:r>
            <a:r>
              <a:rPr lang="en-US" i="1" dirty="0">
                <a:solidFill>
                  <a:schemeClr val="tx1"/>
                </a:solidFill>
              </a:rPr>
              <a:t> of the </a:t>
            </a:r>
            <a:r>
              <a:rPr lang="en-US" i="1" dirty="0" err="1">
                <a:solidFill>
                  <a:schemeClr val="tx1"/>
                </a:solidFill>
              </a:rPr>
              <a:t>programme</a:t>
            </a:r>
            <a:r>
              <a:rPr lang="en-US" i="1" dirty="0">
                <a:solidFill>
                  <a:schemeClr val="tx1"/>
                </a:solidFill>
              </a:rPr>
              <a:t> </a:t>
            </a:r>
            <a:r>
              <a:rPr lang="en-US" b="1" i="1" dirty="0">
                <a:solidFill>
                  <a:schemeClr val="tx1"/>
                </a:solidFill>
              </a:rPr>
              <a:t>within the Roma community </a:t>
            </a:r>
            <a:r>
              <a:rPr lang="en-US" i="1" dirty="0">
                <a:solidFill>
                  <a:schemeClr val="tx1"/>
                </a:solidFill>
              </a:rPr>
              <a:t>due to the existence </a:t>
            </a:r>
            <a:r>
              <a:rPr lang="en-US" b="1" i="1" dirty="0">
                <a:solidFill>
                  <a:schemeClr val="tx1"/>
                </a:solidFill>
              </a:rPr>
              <a:t>of Roma mediators</a:t>
            </a:r>
            <a:endParaRPr lang="el-GR" b="1" i="1" dirty="0">
              <a:solidFill>
                <a:schemeClr val="tx1"/>
              </a:solidFill>
            </a:endParaRPr>
          </a:p>
          <a:p>
            <a:pPr marL="342900" indent="-342900">
              <a:buFont typeface="+mj-lt"/>
              <a:buAutoNum type="arabicPeriod"/>
            </a:pPr>
            <a:r>
              <a:rPr lang="en-US" i="1" dirty="0">
                <a:solidFill>
                  <a:schemeClr val="tx1"/>
                </a:solidFill>
              </a:rPr>
              <a:t>Not only addressed women issues – general support to Roma community</a:t>
            </a:r>
            <a:endParaRPr lang="el-GR" i="1" dirty="0">
              <a:solidFill>
                <a:schemeClr val="tx1"/>
              </a:solidFill>
            </a:endParaRPr>
          </a:p>
          <a:p>
            <a:pPr marL="342900" indent="-342900">
              <a:buFont typeface="+mj-lt"/>
              <a:buAutoNum type="arabicPeriod"/>
            </a:pPr>
            <a:r>
              <a:rPr lang="en-US" i="1" dirty="0">
                <a:solidFill>
                  <a:schemeClr val="tx1"/>
                </a:solidFill>
              </a:rPr>
              <a:t>Independent external evaluator</a:t>
            </a:r>
            <a:endParaRPr lang="el-GR" i="1" dirty="0">
              <a:solidFill>
                <a:schemeClr val="tx1"/>
              </a:solidFill>
            </a:endParaRPr>
          </a:p>
          <a:p>
            <a:endParaRPr lang="en-US" i="1" dirty="0"/>
          </a:p>
          <a:p>
            <a:endParaRPr lang="el-GR" dirty="0"/>
          </a:p>
        </p:txBody>
      </p:sp>
      <p:sp>
        <p:nvSpPr>
          <p:cNvPr id="3" name="1 - Τίτλος"/>
          <p:cNvSpPr>
            <a:spLocks noGrp="1"/>
          </p:cNvSpPr>
          <p:nvPr>
            <p:ph type="title"/>
          </p:nvPr>
        </p:nvSpPr>
        <p:spPr>
          <a:xfrm>
            <a:off x="0" y="332656"/>
            <a:ext cx="8676456" cy="1143000"/>
          </a:xfrm>
        </p:spPr>
        <p:txBody>
          <a:bodyPr>
            <a:normAutofit/>
          </a:bodyPr>
          <a:lstStyle/>
          <a:p>
            <a:r>
              <a:rPr lang="en-US" sz="4800" dirty="0"/>
              <a:t>JUSTR♀M – EVALUATION (+)</a:t>
            </a:r>
            <a:endParaRPr lang="el-GR" sz="4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539552" y="1500174"/>
            <a:ext cx="8064896" cy="4429156"/>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sz="2000" i="1" dirty="0">
                <a:solidFill>
                  <a:schemeClr val="tx1"/>
                </a:solidFill>
              </a:rPr>
              <a:t>The  </a:t>
            </a:r>
            <a:r>
              <a:rPr lang="en-US" sz="2000" b="1" i="1" dirty="0">
                <a:solidFill>
                  <a:schemeClr val="tx1"/>
                </a:solidFill>
              </a:rPr>
              <a:t>pilot </a:t>
            </a:r>
            <a:r>
              <a:rPr lang="en-US" sz="2000" b="1" i="1" dirty="0" err="1">
                <a:solidFill>
                  <a:schemeClr val="tx1"/>
                </a:solidFill>
              </a:rPr>
              <a:t>programme</a:t>
            </a:r>
            <a:r>
              <a:rPr lang="en-US" sz="2000" b="1" i="1" dirty="0">
                <a:solidFill>
                  <a:schemeClr val="tx1"/>
                </a:solidFill>
              </a:rPr>
              <a:t>-&gt;small </a:t>
            </a:r>
            <a:r>
              <a:rPr lang="en-US" sz="2000" i="1" dirty="0">
                <a:solidFill>
                  <a:schemeClr val="tx1"/>
                </a:solidFill>
              </a:rPr>
              <a:t>for covering the existing needs</a:t>
            </a:r>
          </a:p>
          <a:p>
            <a:pPr marL="342900" indent="-342900">
              <a:buFont typeface="+mj-lt"/>
              <a:buAutoNum type="arabicPeriod"/>
            </a:pPr>
            <a:r>
              <a:rPr lang="en-US" sz="2000" b="1" i="1" dirty="0">
                <a:solidFill>
                  <a:schemeClr val="tx1"/>
                </a:solidFill>
              </a:rPr>
              <a:t>Difficulties </a:t>
            </a:r>
            <a:r>
              <a:rPr lang="en-US" sz="2000" i="1" dirty="0">
                <a:solidFill>
                  <a:schemeClr val="tx1"/>
                </a:solidFill>
              </a:rPr>
              <a:t>for Roma population </a:t>
            </a:r>
            <a:r>
              <a:rPr lang="en-US" sz="2000" b="1" i="1" dirty="0">
                <a:solidFill>
                  <a:schemeClr val="tx1"/>
                </a:solidFill>
              </a:rPr>
              <a:t>to reach the clinic</a:t>
            </a:r>
          </a:p>
          <a:p>
            <a:pPr marL="342900" indent="-342900">
              <a:buFont typeface="+mj-lt"/>
              <a:buAutoNum type="arabicPeriod"/>
            </a:pPr>
            <a:r>
              <a:rPr lang="en-US" sz="2000" i="1" dirty="0">
                <a:solidFill>
                  <a:schemeClr val="tx1"/>
                </a:solidFill>
              </a:rPr>
              <a:t>The legal clinics, despite their sound work, </a:t>
            </a:r>
            <a:r>
              <a:rPr lang="en-US" sz="2000" b="1" i="1" dirty="0">
                <a:solidFill>
                  <a:schemeClr val="tx1"/>
                </a:solidFill>
              </a:rPr>
              <a:t>did not manage to have a more stable connection to the local Community Centers- Roma Branches</a:t>
            </a:r>
          </a:p>
          <a:p>
            <a:pPr marL="342900" indent="-342900">
              <a:buFont typeface="+mj-lt"/>
              <a:buAutoNum type="arabicPeriod"/>
            </a:pPr>
            <a:r>
              <a:rPr lang="en-US" sz="2000" b="1" i="1" dirty="0">
                <a:solidFill>
                  <a:schemeClr val="tx1"/>
                </a:solidFill>
              </a:rPr>
              <a:t>Lack of </a:t>
            </a:r>
            <a:r>
              <a:rPr lang="en-US" sz="2000" i="1" dirty="0">
                <a:solidFill>
                  <a:schemeClr val="tx1"/>
                </a:solidFill>
              </a:rPr>
              <a:t>a </a:t>
            </a:r>
            <a:r>
              <a:rPr lang="en-US" sz="2000" b="1" i="1" dirty="0">
                <a:solidFill>
                  <a:schemeClr val="tx1"/>
                </a:solidFill>
              </a:rPr>
              <a:t>final report</a:t>
            </a:r>
            <a:r>
              <a:rPr lang="en-US" sz="2000" i="1" dirty="0">
                <a:solidFill>
                  <a:schemeClr val="tx1"/>
                </a:solidFill>
              </a:rPr>
              <a:t> addressing the competent State authorities with all the </a:t>
            </a:r>
            <a:r>
              <a:rPr lang="en-US" sz="2000" b="1" i="1" dirty="0">
                <a:solidFill>
                  <a:schemeClr val="tx1"/>
                </a:solidFill>
              </a:rPr>
              <a:t>necessary qualitative analysis and data </a:t>
            </a:r>
          </a:p>
          <a:p>
            <a:pPr marL="342900" indent="-342900">
              <a:buFont typeface="+mj-lt"/>
              <a:buAutoNum type="arabicPeriod"/>
            </a:pPr>
            <a:r>
              <a:rPr lang="en-US" sz="2000" i="1" dirty="0">
                <a:solidFill>
                  <a:schemeClr val="tx1"/>
                </a:solidFill>
              </a:rPr>
              <a:t>The </a:t>
            </a:r>
            <a:r>
              <a:rPr lang="en-US" sz="2000" i="1" dirty="0" err="1">
                <a:solidFill>
                  <a:schemeClr val="tx1"/>
                </a:solidFill>
              </a:rPr>
              <a:t>programme</a:t>
            </a:r>
            <a:r>
              <a:rPr lang="en-US" sz="2000" i="1" dirty="0">
                <a:solidFill>
                  <a:schemeClr val="tx1"/>
                </a:solidFill>
              </a:rPr>
              <a:t> recorded the problems faced by R&amp;T women in their access to justice offering them help. However, </a:t>
            </a:r>
            <a:r>
              <a:rPr lang="en-US" sz="2000" b="1" i="1" dirty="0">
                <a:solidFill>
                  <a:schemeClr val="tx1"/>
                </a:solidFill>
              </a:rPr>
              <a:t>what needs to be addressed is the definition of the problem</a:t>
            </a:r>
            <a:r>
              <a:rPr lang="en-US" sz="2000" i="1" dirty="0">
                <a:solidFill>
                  <a:schemeClr val="tx1"/>
                </a:solidFill>
              </a:rPr>
              <a:t>. </a:t>
            </a:r>
            <a:r>
              <a:rPr lang="en-US" sz="2000" b="1" i="1" dirty="0">
                <a:solidFill>
                  <a:schemeClr val="tx1"/>
                </a:solidFill>
              </a:rPr>
              <a:t>WHY</a:t>
            </a:r>
            <a:r>
              <a:rPr lang="en-US" sz="2000" i="1" dirty="0">
                <a:solidFill>
                  <a:schemeClr val="tx1"/>
                </a:solidFill>
              </a:rPr>
              <a:t> women do not have access?</a:t>
            </a:r>
          </a:p>
          <a:p>
            <a:pPr marL="342900" indent="-342900">
              <a:buFont typeface="+mj-lt"/>
              <a:buAutoNum type="arabicPeriod"/>
            </a:pPr>
            <a:endParaRPr lang="el-GR" b="1" dirty="0">
              <a:solidFill>
                <a:schemeClr val="tx1"/>
              </a:solidFill>
            </a:endParaRPr>
          </a:p>
        </p:txBody>
      </p:sp>
      <p:sp>
        <p:nvSpPr>
          <p:cNvPr id="3" name="1 - Τίτλος"/>
          <p:cNvSpPr>
            <a:spLocks noGrp="1"/>
          </p:cNvSpPr>
          <p:nvPr>
            <p:ph type="title"/>
          </p:nvPr>
        </p:nvSpPr>
        <p:spPr>
          <a:xfrm>
            <a:off x="0" y="332656"/>
            <a:ext cx="8676456" cy="1143000"/>
          </a:xfrm>
        </p:spPr>
        <p:txBody>
          <a:bodyPr>
            <a:normAutofit/>
          </a:bodyPr>
          <a:lstStyle/>
          <a:p>
            <a:r>
              <a:rPr lang="en-US" sz="4800" dirty="0"/>
              <a:t>JUSTR♀M – EVALUATION (-)</a:t>
            </a:r>
            <a:endParaRPr lang="el-GR" sz="4800" b="1" dirty="0"/>
          </a:p>
        </p:txBody>
      </p:sp>
      <p:sp>
        <p:nvSpPr>
          <p:cNvPr id="5" name="1 - Τίτλος"/>
          <p:cNvSpPr txBox="1">
            <a:spLocks/>
          </p:cNvSpPr>
          <p:nvPr/>
        </p:nvSpPr>
        <p:spPr>
          <a:xfrm>
            <a:off x="0" y="357166"/>
            <a:ext cx="8676456" cy="1143000"/>
          </a:xfrm>
          <a:prstGeom prst="rect">
            <a:avLst/>
          </a:prstGeom>
        </p:spPr>
        <p:txBody>
          <a:bodyPr vert="horz" lIns="45720" tIns="0" rIns="45720" bIns="0" anchor="b"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all" spc="0" normalizeH="0" baseline="0" noProof="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JUSTR♀M – EVALUATION (-)</a:t>
            </a:r>
            <a:endParaRPr kumimoji="0" lang="el-GR" sz="48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428596" y="1857364"/>
            <a:ext cx="8064896" cy="4429156"/>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Arial" pitchFamily="34" charset="0"/>
              <a:buChar char="•"/>
            </a:pPr>
            <a:r>
              <a:rPr lang="en-GB" sz="2000" i="1" dirty="0">
                <a:solidFill>
                  <a:schemeClr val="tx1"/>
                </a:solidFill>
              </a:rPr>
              <a:t>Greece was </a:t>
            </a:r>
            <a:r>
              <a:rPr lang="en-GB" sz="2000" b="1" i="1" dirty="0">
                <a:solidFill>
                  <a:schemeClr val="tx1"/>
                </a:solidFill>
              </a:rPr>
              <a:t>among the first countries </a:t>
            </a:r>
            <a:r>
              <a:rPr lang="en-GB" sz="2000" i="1" dirty="0">
                <a:solidFill>
                  <a:schemeClr val="tx1"/>
                </a:solidFill>
              </a:rPr>
              <a:t>that expressed its views on the rational of the drafting of this REC – June 2016- while commenting on almost all relevant draft versions</a:t>
            </a:r>
            <a:endParaRPr lang="el-GR" sz="2000" i="1" dirty="0">
              <a:solidFill>
                <a:schemeClr val="tx1"/>
              </a:solidFill>
            </a:endParaRPr>
          </a:p>
          <a:p>
            <a:pPr lvl="0">
              <a:buFont typeface="Arial" pitchFamily="34" charset="0"/>
              <a:buChar char="•"/>
            </a:pPr>
            <a:r>
              <a:rPr lang="en-GB" sz="2000" i="1" dirty="0">
                <a:solidFill>
                  <a:schemeClr val="tx1"/>
                </a:solidFill>
              </a:rPr>
              <a:t>The </a:t>
            </a:r>
            <a:r>
              <a:rPr lang="en-GB" sz="2000" b="1" i="1" dirty="0">
                <a:solidFill>
                  <a:schemeClr val="tx1"/>
                </a:solidFill>
              </a:rPr>
              <a:t>comments </a:t>
            </a:r>
            <a:r>
              <a:rPr lang="en-GB" sz="2000" i="1" dirty="0">
                <a:solidFill>
                  <a:schemeClr val="tx1"/>
                </a:solidFill>
              </a:rPr>
              <a:t>were the result of a </a:t>
            </a:r>
            <a:r>
              <a:rPr lang="en-GB" sz="2000" b="1" i="1" dirty="0">
                <a:solidFill>
                  <a:schemeClr val="tx1"/>
                </a:solidFill>
              </a:rPr>
              <a:t>internal consultation </a:t>
            </a:r>
            <a:r>
              <a:rPr lang="en-GB" sz="2000" i="1" dirty="0">
                <a:solidFill>
                  <a:schemeClr val="tx1"/>
                </a:solidFill>
              </a:rPr>
              <a:t>among the competent Greek authorities</a:t>
            </a:r>
            <a:endParaRPr lang="el-GR" sz="2000" i="1" dirty="0">
              <a:solidFill>
                <a:schemeClr val="tx1"/>
              </a:solidFill>
            </a:endParaRPr>
          </a:p>
          <a:p>
            <a:pPr lvl="0">
              <a:buFont typeface="Arial" pitchFamily="34" charset="0"/>
              <a:buChar char="•"/>
            </a:pPr>
            <a:r>
              <a:rPr lang="en-GB" sz="2000" i="1" dirty="0">
                <a:solidFill>
                  <a:schemeClr val="tx1"/>
                </a:solidFill>
              </a:rPr>
              <a:t>The </a:t>
            </a:r>
            <a:r>
              <a:rPr lang="en-GB" sz="2000" b="1" i="1" dirty="0">
                <a:solidFill>
                  <a:schemeClr val="tx1"/>
                </a:solidFill>
              </a:rPr>
              <a:t>general idea </a:t>
            </a:r>
            <a:r>
              <a:rPr lang="en-GB" sz="2000" i="1" dirty="0">
                <a:solidFill>
                  <a:schemeClr val="tx1"/>
                </a:solidFill>
              </a:rPr>
              <a:t>was that </a:t>
            </a:r>
            <a:r>
              <a:rPr lang="en-GB" sz="2000" b="1" i="1" dirty="0">
                <a:solidFill>
                  <a:schemeClr val="tx1"/>
                </a:solidFill>
              </a:rPr>
              <a:t>the rationale of the </a:t>
            </a:r>
            <a:r>
              <a:rPr lang="en-GB" sz="2000" b="1" i="1" dirty="0" err="1">
                <a:solidFill>
                  <a:schemeClr val="tx1"/>
                </a:solidFill>
              </a:rPr>
              <a:t>Rec</a:t>
            </a:r>
            <a:r>
              <a:rPr lang="en-GB" sz="2000" b="1" i="1" dirty="0">
                <a:solidFill>
                  <a:schemeClr val="tx1"/>
                </a:solidFill>
              </a:rPr>
              <a:t> was correct and wide enough </a:t>
            </a:r>
            <a:r>
              <a:rPr lang="en-GB" sz="2000" i="1" dirty="0">
                <a:solidFill>
                  <a:schemeClr val="tx1"/>
                </a:solidFill>
              </a:rPr>
              <a:t>to cover a series of critical issues taking into account its objective to improve the legal services (aid, advice, representation) for R&amp;T as the most vulnerable among the vulnerable groups</a:t>
            </a:r>
            <a:endParaRPr lang="el-GR" sz="2000" i="1" dirty="0">
              <a:solidFill>
                <a:schemeClr val="tx1"/>
              </a:solidFill>
            </a:endParaRPr>
          </a:p>
        </p:txBody>
      </p:sp>
      <p:sp>
        <p:nvSpPr>
          <p:cNvPr id="3" name="1 - Τίτλος"/>
          <p:cNvSpPr>
            <a:spLocks noGrp="1"/>
          </p:cNvSpPr>
          <p:nvPr>
            <p:ph type="title"/>
          </p:nvPr>
        </p:nvSpPr>
        <p:spPr>
          <a:xfrm>
            <a:off x="0" y="214290"/>
            <a:ext cx="8676456" cy="1475656"/>
          </a:xfrm>
        </p:spPr>
        <p:txBody>
          <a:bodyPr>
            <a:noAutofit/>
          </a:bodyPr>
          <a:lstStyle/>
          <a:p>
            <a:pPr lvl="0"/>
            <a:r>
              <a:rPr lang="en-US" sz="3200" i="1" u="sng" dirty="0"/>
              <a:t>C</a:t>
            </a:r>
            <a:r>
              <a:rPr lang="en-GB" sz="3200" i="1" u="sng" dirty="0"/>
              <a:t>M REC (2017) 10 on improving access to justice for Roma and Travellers in Europe</a:t>
            </a:r>
            <a:r>
              <a:rPr lang="en-GB" sz="3200" u="sng" dirty="0"/>
              <a:t>:</a:t>
            </a:r>
            <a:endParaRPr lang="el-G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500034" y="1643026"/>
            <a:ext cx="8064896" cy="5214974"/>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Arial" pitchFamily="34" charset="0"/>
              <a:buChar char="•"/>
            </a:pPr>
            <a:r>
              <a:rPr lang="en-GB" i="1" dirty="0">
                <a:solidFill>
                  <a:schemeClr val="tx1"/>
                </a:solidFill>
              </a:rPr>
              <a:t>The gender mainstreaming of the REC thematic – included in both the preamble and the recommendation</a:t>
            </a:r>
            <a:endParaRPr lang="en-US" sz="2400" i="1" dirty="0">
              <a:solidFill>
                <a:schemeClr val="tx1"/>
              </a:solidFill>
            </a:endParaRPr>
          </a:p>
          <a:p>
            <a:pPr lvl="0">
              <a:buFont typeface="Arial" pitchFamily="34" charset="0"/>
              <a:buChar char="•"/>
            </a:pPr>
            <a:r>
              <a:rPr lang="en-GB" i="1" dirty="0">
                <a:solidFill>
                  <a:schemeClr val="tx1"/>
                </a:solidFill>
              </a:rPr>
              <a:t>The need to take into account the different national situations and legislations</a:t>
            </a:r>
            <a:endParaRPr lang="en-US" sz="2400" i="1" dirty="0">
              <a:solidFill>
                <a:schemeClr val="tx1"/>
              </a:solidFill>
            </a:endParaRPr>
          </a:p>
          <a:p>
            <a:pPr lvl="0">
              <a:buFont typeface="Arial" pitchFamily="34" charset="0"/>
              <a:buChar char="•"/>
            </a:pPr>
            <a:r>
              <a:rPr lang="en-GB" i="1" dirty="0">
                <a:solidFill>
                  <a:schemeClr val="tx1"/>
                </a:solidFill>
              </a:rPr>
              <a:t>The reservations raised by all competent authorities on ‘anti-</a:t>
            </a:r>
            <a:r>
              <a:rPr lang="en-GB" i="1" dirty="0" err="1">
                <a:solidFill>
                  <a:schemeClr val="tx1"/>
                </a:solidFill>
              </a:rPr>
              <a:t>gypsyism</a:t>
            </a:r>
            <a:r>
              <a:rPr lang="en-GB" i="1" dirty="0">
                <a:solidFill>
                  <a:schemeClr val="tx1"/>
                </a:solidFill>
              </a:rPr>
              <a:t>’ and the difficulty to integrate it into the domestic legal order in Greece, as well as in other m-s</a:t>
            </a:r>
            <a:endParaRPr lang="en-US" sz="2400" i="1" dirty="0">
              <a:solidFill>
                <a:schemeClr val="tx1"/>
              </a:solidFill>
            </a:endParaRPr>
          </a:p>
          <a:p>
            <a:pPr lvl="0">
              <a:buFont typeface="Arial" pitchFamily="34" charset="0"/>
              <a:buChar char="•"/>
            </a:pPr>
            <a:r>
              <a:rPr lang="en-GB" i="1" dirty="0">
                <a:solidFill>
                  <a:schemeClr val="tx1"/>
                </a:solidFill>
              </a:rPr>
              <a:t>The reservations raised by all competent authorities on the establishment of commissions for combating ‘anti-</a:t>
            </a:r>
            <a:r>
              <a:rPr lang="en-GB" i="1" dirty="0" err="1">
                <a:solidFill>
                  <a:schemeClr val="tx1"/>
                </a:solidFill>
              </a:rPr>
              <a:t>gypsyism</a:t>
            </a:r>
            <a:r>
              <a:rPr lang="en-GB" i="1" dirty="0">
                <a:solidFill>
                  <a:schemeClr val="tx1"/>
                </a:solidFill>
              </a:rPr>
              <a:t>’ – it can be dealt by already existing </a:t>
            </a:r>
            <a:endParaRPr lang="el-GR" sz="2400" i="1" dirty="0">
              <a:solidFill>
                <a:schemeClr val="tx1"/>
              </a:solidFill>
            </a:endParaRPr>
          </a:p>
          <a:p>
            <a:pPr lvl="0" algn="r">
              <a:buFont typeface="Arial" pitchFamily="34" charset="0"/>
              <a:buChar char="•"/>
            </a:pPr>
            <a:endParaRPr lang="en-GB" sz="2000" i="1" dirty="0"/>
          </a:p>
          <a:p>
            <a:pPr lvl="0" algn="r">
              <a:buFont typeface="Arial" pitchFamily="34" charset="0"/>
              <a:buChar char="•"/>
            </a:pPr>
            <a:r>
              <a:rPr lang="en-GB" sz="2000" i="1" dirty="0">
                <a:solidFill>
                  <a:schemeClr val="tx1"/>
                </a:solidFill>
              </a:rPr>
              <a:t>The above-mentioned reservations were </a:t>
            </a:r>
            <a:r>
              <a:rPr lang="en-GB" sz="2000" i="1" dirty="0" err="1">
                <a:solidFill>
                  <a:schemeClr val="tx1"/>
                </a:solidFill>
              </a:rPr>
              <a:t>overpassed</a:t>
            </a:r>
            <a:r>
              <a:rPr lang="en-GB" sz="2000" i="1" dirty="0">
                <a:solidFill>
                  <a:schemeClr val="tx1"/>
                </a:solidFill>
              </a:rPr>
              <a:t> under the adoption of safeguards </a:t>
            </a:r>
            <a:endParaRPr lang="el-GR" sz="2000" i="1" dirty="0">
              <a:solidFill>
                <a:schemeClr val="tx1"/>
              </a:solidFill>
            </a:endParaRPr>
          </a:p>
        </p:txBody>
      </p:sp>
      <p:sp>
        <p:nvSpPr>
          <p:cNvPr id="3" name="1 - Τίτλος"/>
          <p:cNvSpPr>
            <a:spLocks noGrp="1"/>
          </p:cNvSpPr>
          <p:nvPr>
            <p:ph type="title"/>
          </p:nvPr>
        </p:nvSpPr>
        <p:spPr>
          <a:xfrm>
            <a:off x="0" y="214290"/>
            <a:ext cx="8676456" cy="1475656"/>
          </a:xfrm>
        </p:spPr>
        <p:txBody>
          <a:bodyPr>
            <a:noAutofit/>
          </a:bodyPr>
          <a:lstStyle/>
          <a:p>
            <a:pPr lvl="0"/>
            <a:r>
              <a:rPr lang="en-US" sz="3200" i="1" u="sng" dirty="0"/>
              <a:t>C</a:t>
            </a:r>
            <a:r>
              <a:rPr lang="en-GB" sz="3200" i="1" u="sng" dirty="0"/>
              <a:t>M REC (2017) 10 on improving access to justice for Roma and Travellers in Europe - </a:t>
            </a:r>
            <a:r>
              <a:rPr lang="en-GB" sz="3200" dirty="0"/>
              <a:t>Points of behalf of Greece </a:t>
            </a:r>
            <a:r>
              <a:rPr lang="en-GB" sz="3200" u="sng" dirty="0"/>
              <a:t>:</a:t>
            </a:r>
            <a:endParaRPr lang="el-GR"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539552" y="1500174"/>
            <a:ext cx="8064896" cy="4429156"/>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GB" sz="2800" i="1" dirty="0">
                <a:solidFill>
                  <a:schemeClr val="tx1"/>
                </a:solidFill>
              </a:rPr>
              <a:t>Law 3226/2004 as amended in 2014 by law 4274.</a:t>
            </a:r>
          </a:p>
          <a:p>
            <a:pPr>
              <a:buFont typeface="Arial" pitchFamily="34" charset="0"/>
              <a:buChar char="•"/>
            </a:pPr>
            <a:r>
              <a:rPr lang="en-GB" sz="2800" i="1" dirty="0">
                <a:solidFill>
                  <a:schemeClr val="tx1"/>
                </a:solidFill>
              </a:rPr>
              <a:t>Eligibility upon Financial Conditions</a:t>
            </a:r>
            <a:endParaRPr lang="el-GR" sz="2800" i="1" dirty="0">
              <a:solidFill>
                <a:schemeClr val="tx1"/>
              </a:solidFill>
            </a:endParaRPr>
          </a:p>
          <a:p>
            <a:pPr>
              <a:buFont typeface="Arial" pitchFamily="34" charset="0"/>
              <a:buChar char="•"/>
            </a:pPr>
            <a:r>
              <a:rPr lang="en-GB" sz="2800" i="1" dirty="0">
                <a:solidFill>
                  <a:schemeClr val="tx1"/>
                </a:solidFill>
              </a:rPr>
              <a:t>Gaps concerning its implementation</a:t>
            </a:r>
          </a:p>
          <a:p>
            <a:r>
              <a:rPr lang="en-GB" sz="2800" i="1" dirty="0">
                <a:solidFill>
                  <a:schemeClr val="tx1"/>
                </a:solidFill>
              </a:rPr>
              <a:t>Actually, in Greece free legal aid is not granted to Roma people, even their poor financial means and situation, due to the lack of IDs documents or due to (hidden) institutional racism. </a:t>
            </a:r>
            <a:endParaRPr lang="el-GR" sz="2800" i="1" dirty="0">
              <a:solidFill>
                <a:schemeClr val="tx1"/>
              </a:solidFill>
            </a:endParaRPr>
          </a:p>
          <a:p>
            <a:pPr marL="457200" indent="-457200"/>
            <a:endParaRPr lang="el-GR" sz="4000" b="1" dirty="0"/>
          </a:p>
        </p:txBody>
      </p:sp>
      <p:sp>
        <p:nvSpPr>
          <p:cNvPr id="3" name="1 - Τίτλος"/>
          <p:cNvSpPr>
            <a:spLocks noGrp="1"/>
          </p:cNvSpPr>
          <p:nvPr>
            <p:ph type="title"/>
          </p:nvPr>
        </p:nvSpPr>
        <p:spPr>
          <a:xfrm>
            <a:off x="0" y="0"/>
            <a:ext cx="8676456" cy="1357290"/>
          </a:xfrm>
        </p:spPr>
        <p:txBody>
          <a:bodyPr>
            <a:normAutofit fontScale="90000"/>
          </a:bodyPr>
          <a:lstStyle/>
          <a:p>
            <a:r>
              <a:rPr lang="en-GB" sz="4800" u="sng" dirty="0"/>
              <a:t>Provision of Legal aid in Greece</a:t>
            </a:r>
            <a:endParaRPr lang="el-GR" sz="4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332656"/>
            <a:ext cx="8676456" cy="1143000"/>
          </a:xfrm>
        </p:spPr>
        <p:txBody>
          <a:bodyPr>
            <a:normAutofit/>
          </a:bodyPr>
          <a:lstStyle/>
          <a:p>
            <a:r>
              <a:rPr lang="en-US" sz="3200" b="1" dirty="0"/>
              <a:t>SPECIAL SECRETARIAT on </a:t>
            </a:r>
            <a:r>
              <a:rPr lang="en-US" sz="3200" b="1" dirty="0" err="1"/>
              <a:t>roma</a:t>
            </a:r>
            <a:r>
              <a:rPr lang="en-US" sz="3200" b="1" dirty="0"/>
              <a:t> social inclusion </a:t>
            </a:r>
            <a:endParaRPr lang="el-GR" sz="3200" b="1" dirty="0"/>
          </a:p>
        </p:txBody>
      </p:sp>
      <p:sp>
        <p:nvSpPr>
          <p:cNvPr id="3" name="2 - Θέση περιεχομένου"/>
          <p:cNvSpPr>
            <a:spLocks noGrp="1"/>
          </p:cNvSpPr>
          <p:nvPr>
            <p:ph idx="1"/>
          </p:nvPr>
        </p:nvSpPr>
        <p:spPr>
          <a:xfrm>
            <a:off x="611560" y="1484784"/>
            <a:ext cx="8157592" cy="504056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000" i="1" dirty="0"/>
          </a:p>
          <a:p>
            <a:endParaRPr lang="el-GR" sz="2000" dirty="0"/>
          </a:p>
        </p:txBody>
      </p:sp>
      <p:sp>
        <p:nvSpPr>
          <p:cNvPr id="5" name="4 - Θέση αριθμού διαφάνειας"/>
          <p:cNvSpPr>
            <a:spLocks noGrp="1"/>
          </p:cNvSpPr>
          <p:nvPr>
            <p:ph type="sldNum" sz="quarter" idx="12"/>
          </p:nvPr>
        </p:nvSpPr>
        <p:spPr/>
        <p:txBody>
          <a:bodyPr/>
          <a:lstStyle/>
          <a:p>
            <a:fld id="{ACEA480F-6B4B-42B6-8E53-F94764F49A97}" type="slidenum">
              <a:rPr lang="el-GR" smtClean="0"/>
              <a:pPr/>
              <a:t>19</a:t>
            </a:fld>
            <a:endParaRPr lang="el-GR"/>
          </a:p>
        </p:txBody>
      </p:sp>
      <p:sp>
        <p:nvSpPr>
          <p:cNvPr id="6" name="5 - Επεξήγηση με παραλληλόγραμμο"/>
          <p:cNvSpPr/>
          <p:nvPr/>
        </p:nvSpPr>
        <p:spPr>
          <a:xfrm>
            <a:off x="285720" y="1500174"/>
            <a:ext cx="8175852" cy="5000660"/>
          </a:xfrm>
          <a:prstGeom prst="wedgeRectCallout">
            <a:avLst>
              <a:gd name="adj1" fmla="val -14856"/>
              <a:gd name="adj2" fmla="val 42777"/>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en-GB" sz="2400" i="1" dirty="0">
                <a:solidFill>
                  <a:schemeClr val="tx1"/>
                </a:solidFill>
              </a:rPr>
              <a:t>The SSRSI acknowledges that the provision of legal aid services to Roma is not the proper one. A lot of steps needs to be done by Greek competent authorities  so as to formulate the existing mechanism and this is a challenge to be met. </a:t>
            </a:r>
          </a:p>
          <a:p>
            <a:pPr lvl="0" eaLnBrk="0" fontAlgn="base" hangingPunct="0">
              <a:spcBef>
                <a:spcPct val="0"/>
              </a:spcBef>
              <a:spcAft>
                <a:spcPct val="0"/>
              </a:spcAft>
            </a:pPr>
            <a:endParaRPr lang="en-GB" sz="2400" i="1" dirty="0">
              <a:solidFill>
                <a:schemeClr val="tx1"/>
              </a:solidFill>
            </a:endParaRPr>
          </a:p>
          <a:p>
            <a:pPr lvl="0" eaLnBrk="0" fontAlgn="base" hangingPunct="0">
              <a:spcBef>
                <a:spcPct val="0"/>
              </a:spcBef>
              <a:spcAft>
                <a:spcPct val="0"/>
              </a:spcAft>
            </a:pPr>
            <a:r>
              <a:rPr lang="en-GB" sz="2400" i="1" dirty="0">
                <a:solidFill>
                  <a:schemeClr val="tx1"/>
                </a:solidFill>
              </a:rPr>
              <a:t>The SSRSI tries to promote legislative initiatives within its capacity and competence – though not directly to free legal aid provision being in cooperation with </a:t>
            </a:r>
            <a:r>
              <a:rPr lang="en-GB" sz="2400" i="1" dirty="0" err="1">
                <a:solidFill>
                  <a:schemeClr val="tx1"/>
                </a:solidFill>
              </a:rPr>
              <a:t>corresponsible</a:t>
            </a:r>
            <a:r>
              <a:rPr lang="en-GB" sz="2400" i="1" dirty="0">
                <a:solidFill>
                  <a:schemeClr val="tx1"/>
                </a:solidFill>
              </a:rPr>
              <a:t> actors.</a:t>
            </a:r>
            <a:endParaRPr lang="el-GR" sz="2400" i="1" dirty="0">
              <a:solidFill>
                <a:schemeClr val="tx1"/>
              </a:solidFill>
              <a:latin typeface="Arial" pitchFamily="34" charset="0"/>
              <a:ea typeface="Calibri"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332656"/>
            <a:ext cx="8676456" cy="1143000"/>
          </a:xfrm>
        </p:spPr>
        <p:txBody>
          <a:bodyPr>
            <a:normAutofit/>
          </a:bodyPr>
          <a:lstStyle/>
          <a:p>
            <a:r>
              <a:rPr lang="en-US" sz="4800" b="1" dirty="0"/>
              <a:t>ROMA </a:t>
            </a:r>
            <a:r>
              <a:rPr lang="en-US" sz="4800" dirty="0"/>
              <a:t>IN </a:t>
            </a:r>
            <a:r>
              <a:rPr lang="en-US" sz="4800" dirty="0" err="1"/>
              <a:t>greece</a:t>
            </a:r>
            <a:endParaRPr lang="el-GR" sz="4800" b="1" dirty="0"/>
          </a:p>
        </p:txBody>
      </p:sp>
      <p:sp>
        <p:nvSpPr>
          <p:cNvPr id="3" name="2 - Θέση περιεχομένου"/>
          <p:cNvSpPr>
            <a:spLocks noGrp="1"/>
          </p:cNvSpPr>
          <p:nvPr>
            <p:ph idx="1"/>
          </p:nvPr>
        </p:nvSpPr>
        <p:spPr>
          <a:xfrm>
            <a:off x="611560" y="1484784"/>
            <a:ext cx="8157592" cy="504056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000" i="1" dirty="0"/>
          </a:p>
          <a:p>
            <a:endParaRPr lang="el-GR" sz="2000" dirty="0"/>
          </a:p>
        </p:txBody>
      </p:sp>
      <p:sp>
        <p:nvSpPr>
          <p:cNvPr id="5" name="4 - Θέση αριθμού διαφάνειας"/>
          <p:cNvSpPr>
            <a:spLocks noGrp="1"/>
          </p:cNvSpPr>
          <p:nvPr>
            <p:ph type="sldNum" sz="quarter" idx="12"/>
          </p:nvPr>
        </p:nvSpPr>
        <p:spPr/>
        <p:txBody>
          <a:bodyPr/>
          <a:lstStyle/>
          <a:p>
            <a:fld id="{ACEA480F-6B4B-42B6-8E53-F94764F49A97}" type="slidenum">
              <a:rPr lang="el-GR" smtClean="0"/>
              <a:pPr/>
              <a:t>2</a:t>
            </a:fld>
            <a:endParaRPr lang="el-GR"/>
          </a:p>
        </p:txBody>
      </p:sp>
      <p:sp>
        <p:nvSpPr>
          <p:cNvPr id="6" name="5 - Επεξήγηση με παραλληλόγραμμο"/>
          <p:cNvSpPr/>
          <p:nvPr/>
        </p:nvSpPr>
        <p:spPr>
          <a:xfrm>
            <a:off x="539552" y="1500174"/>
            <a:ext cx="8064896" cy="4857784"/>
          </a:xfrm>
          <a:prstGeom prst="wedgeRectCallout">
            <a:avLst>
              <a:gd name="adj1" fmla="val -15659"/>
              <a:gd name="adj2" fmla="val 39028"/>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AutoNum type="arabicPeriod"/>
            </a:pPr>
            <a:r>
              <a:rPr lang="en-GB" sz="2400" b="1" i="1" dirty="0">
                <a:solidFill>
                  <a:schemeClr val="tx1"/>
                </a:solidFill>
              </a:rPr>
              <a:t>Greek Gypsies </a:t>
            </a:r>
            <a:r>
              <a:rPr lang="en-GB" sz="2400" i="1" dirty="0">
                <a:solidFill>
                  <a:schemeClr val="tx1"/>
                </a:solidFill>
              </a:rPr>
              <a:t>constitute an </a:t>
            </a:r>
            <a:r>
              <a:rPr lang="en-GB" sz="2400" b="1" i="1" dirty="0">
                <a:solidFill>
                  <a:schemeClr val="tx1"/>
                </a:solidFill>
              </a:rPr>
              <a:t>integral part of the Greek population</a:t>
            </a:r>
            <a:r>
              <a:rPr lang="en-GB" sz="2400" i="1" dirty="0">
                <a:solidFill>
                  <a:schemeClr val="tx1"/>
                </a:solidFill>
              </a:rPr>
              <a:t> – Self- Identification - Not with a minority status</a:t>
            </a:r>
            <a:endParaRPr lang="el-GR" sz="2400" b="1" i="1" u="sng" dirty="0">
              <a:solidFill>
                <a:schemeClr val="tx1"/>
              </a:solidFill>
            </a:endParaRPr>
          </a:p>
          <a:p>
            <a:pPr marL="457200" indent="-457200">
              <a:buAutoNum type="arabicPeriod"/>
            </a:pPr>
            <a:r>
              <a:rPr lang="en-GB" sz="2400" i="1" dirty="0">
                <a:solidFill>
                  <a:schemeClr val="tx1"/>
                </a:solidFill>
              </a:rPr>
              <a:t>With respect to their community particular life style and needs</a:t>
            </a:r>
            <a:r>
              <a:rPr lang="en-GB" sz="2400" b="1" i="1" dirty="0">
                <a:solidFill>
                  <a:schemeClr val="tx1"/>
                </a:solidFill>
              </a:rPr>
              <a:t>, Greek Gypsies (Roma) </a:t>
            </a:r>
            <a:r>
              <a:rPr lang="en-GB" sz="2400" i="1" dirty="0">
                <a:solidFill>
                  <a:schemeClr val="tx1"/>
                </a:solidFill>
              </a:rPr>
              <a:t>have been recognised by the State</a:t>
            </a:r>
            <a:r>
              <a:rPr lang="en-GB" sz="2400" b="1" i="1" dirty="0">
                <a:solidFill>
                  <a:schemeClr val="tx1"/>
                </a:solidFill>
              </a:rPr>
              <a:t> </a:t>
            </a:r>
            <a:r>
              <a:rPr lang="en-GB" sz="2400" i="1" dirty="0">
                <a:solidFill>
                  <a:schemeClr val="tx1"/>
                </a:solidFill>
              </a:rPr>
              <a:t>as </a:t>
            </a:r>
            <a:r>
              <a:rPr lang="en-GB" sz="2400" b="1" i="1" dirty="0">
                <a:solidFill>
                  <a:schemeClr val="tx1"/>
                </a:solidFill>
              </a:rPr>
              <a:t>one </a:t>
            </a:r>
            <a:r>
              <a:rPr lang="en-GB" sz="2400" i="1" dirty="0">
                <a:solidFill>
                  <a:schemeClr val="tx1"/>
                </a:solidFill>
              </a:rPr>
              <a:t>of the </a:t>
            </a:r>
            <a:r>
              <a:rPr lang="en-GB" sz="2400" b="1" i="1" dirty="0">
                <a:solidFill>
                  <a:schemeClr val="tx1"/>
                </a:solidFill>
              </a:rPr>
              <a:t>socially vulnerable groups of the Greek population lacking basic goods and services </a:t>
            </a:r>
            <a:r>
              <a:rPr lang="en-GB" sz="2400" i="1" dirty="0">
                <a:solidFill>
                  <a:schemeClr val="tx1"/>
                </a:solidFill>
              </a:rPr>
              <a:t>for whom the state has adopted and implements mainstreaming and targeted policies of holistic character in all spheres of social life</a:t>
            </a:r>
            <a:endParaRPr lang="el-GR" sz="2400" i="1"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285720" y="1428736"/>
            <a:ext cx="8318728" cy="4786346"/>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i="1" dirty="0">
                <a:solidFill>
                  <a:schemeClr val="tx1"/>
                </a:solidFill>
              </a:rPr>
              <a:t>Positive idea </a:t>
            </a:r>
            <a:r>
              <a:rPr lang="en-GB" sz="2000" i="1" dirty="0">
                <a:solidFill>
                  <a:schemeClr val="tx1"/>
                </a:solidFill>
              </a:rPr>
              <a:t>to extend it, as it seems to be successful.</a:t>
            </a:r>
            <a:endParaRPr lang="el-GR" sz="2000" i="1" dirty="0">
              <a:solidFill>
                <a:schemeClr val="tx1"/>
              </a:solidFill>
            </a:endParaRPr>
          </a:p>
          <a:p>
            <a:r>
              <a:rPr lang="en-GB" sz="2000" i="1" dirty="0">
                <a:solidFill>
                  <a:schemeClr val="tx1"/>
                </a:solidFill>
              </a:rPr>
              <a:t>Important that in the new programme the following activities are included:</a:t>
            </a:r>
            <a:endParaRPr lang="el-GR" sz="2000" i="1" dirty="0">
              <a:solidFill>
                <a:schemeClr val="tx1"/>
              </a:solidFill>
            </a:endParaRPr>
          </a:p>
          <a:p>
            <a:pPr lvl="1">
              <a:buFont typeface="Arial" pitchFamily="34" charset="0"/>
              <a:buChar char="•"/>
            </a:pPr>
            <a:r>
              <a:rPr lang="en-GB" sz="2000" i="1" dirty="0">
                <a:solidFill>
                  <a:schemeClr val="tx1"/>
                </a:solidFill>
              </a:rPr>
              <a:t>literacy classes for Roma women are provided for Greece ( as well as for Italy)</a:t>
            </a:r>
            <a:endParaRPr lang="el-GR" sz="2000" i="1" dirty="0">
              <a:solidFill>
                <a:schemeClr val="tx1"/>
              </a:solidFill>
            </a:endParaRPr>
          </a:p>
          <a:p>
            <a:pPr lvl="1">
              <a:buFont typeface="Arial" pitchFamily="34" charset="0"/>
              <a:buChar char="•"/>
            </a:pPr>
            <a:r>
              <a:rPr lang="en-GB" sz="2000" i="1" dirty="0">
                <a:solidFill>
                  <a:schemeClr val="tx1"/>
                </a:solidFill>
              </a:rPr>
              <a:t>anti-discrimination / Roma sessions introduced at universities</a:t>
            </a:r>
            <a:endParaRPr lang="el-GR" sz="2000" i="1" dirty="0">
              <a:solidFill>
                <a:schemeClr val="tx1"/>
              </a:solidFill>
            </a:endParaRPr>
          </a:p>
          <a:p>
            <a:pPr lvl="1">
              <a:buFont typeface="Arial" pitchFamily="34" charset="0"/>
              <a:buChar char="•"/>
            </a:pPr>
            <a:r>
              <a:rPr lang="en-GB" sz="2000" i="1" dirty="0">
                <a:solidFill>
                  <a:schemeClr val="tx1"/>
                </a:solidFill>
              </a:rPr>
              <a:t>seminars with the lawyers in all countries</a:t>
            </a:r>
            <a:endParaRPr lang="el-GR" sz="2000" i="1" dirty="0">
              <a:solidFill>
                <a:schemeClr val="tx1"/>
              </a:solidFill>
            </a:endParaRPr>
          </a:p>
          <a:p>
            <a:pPr lvl="1">
              <a:buFont typeface="Arial" pitchFamily="34" charset="0"/>
              <a:buChar char="•"/>
            </a:pPr>
            <a:r>
              <a:rPr lang="en-GB" sz="2000" i="1" dirty="0">
                <a:solidFill>
                  <a:schemeClr val="tx1"/>
                </a:solidFill>
              </a:rPr>
              <a:t>Regional Training for the judiciary in all countries</a:t>
            </a:r>
            <a:endParaRPr lang="el-GR" sz="2000" i="1" dirty="0">
              <a:solidFill>
                <a:schemeClr val="tx1"/>
              </a:solidFill>
            </a:endParaRPr>
          </a:p>
          <a:p>
            <a:pPr lvl="1">
              <a:buFont typeface="Arial" pitchFamily="34" charset="0"/>
              <a:buChar char="•"/>
            </a:pPr>
            <a:r>
              <a:rPr lang="en-GB" sz="2000" i="1" dirty="0">
                <a:solidFill>
                  <a:schemeClr val="tx1"/>
                </a:solidFill>
              </a:rPr>
              <a:t>Revising the Police Toolkit in Greece (as well as in BG and RO)</a:t>
            </a:r>
            <a:endParaRPr lang="el-GR" sz="2000" i="1" dirty="0">
              <a:solidFill>
                <a:schemeClr val="tx1"/>
              </a:solidFill>
            </a:endParaRPr>
          </a:p>
          <a:p>
            <a:pPr lvl="1">
              <a:buFont typeface="Arial" pitchFamily="34" charset="0"/>
              <a:buChar char="•"/>
            </a:pPr>
            <a:r>
              <a:rPr lang="en-GB" sz="2000" i="1" dirty="0">
                <a:solidFill>
                  <a:schemeClr val="tx1"/>
                </a:solidFill>
              </a:rPr>
              <a:t>Exchanges between JUSTROM countries</a:t>
            </a:r>
            <a:endParaRPr lang="el-GR" sz="2000" i="1" dirty="0">
              <a:solidFill>
                <a:schemeClr val="tx1"/>
              </a:solidFill>
            </a:endParaRPr>
          </a:p>
          <a:p>
            <a:pPr lvl="1">
              <a:buFont typeface="Arial" pitchFamily="34" charset="0"/>
              <a:buChar char="•"/>
            </a:pPr>
            <a:r>
              <a:rPr lang="en-GB" sz="2000" i="1" dirty="0">
                <a:solidFill>
                  <a:schemeClr val="tx1"/>
                </a:solidFill>
              </a:rPr>
              <a:t>Hearing in the Greek Parliament</a:t>
            </a:r>
            <a:endParaRPr lang="el-GR" sz="2000" i="1" dirty="0">
              <a:solidFill>
                <a:schemeClr val="tx1"/>
              </a:solidFill>
            </a:endParaRPr>
          </a:p>
          <a:p>
            <a:pPr lvl="1">
              <a:buFont typeface="Arial" pitchFamily="34" charset="0"/>
              <a:buChar char="•"/>
            </a:pPr>
            <a:r>
              <a:rPr lang="en-GB" sz="2000" i="1" dirty="0">
                <a:solidFill>
                  <a:schemeClr val="tx1"/>
                </a:solidFill>
              </a:rPr>
              <a:t>Signing /renewing partnerships with local, regional and national stakeholders</a:t>
            </a:r>
            <a:endParaRPr lang="el-GR" sz="2000" i="1" dirty="0">
              <a:solidFill>
                <a:schemeClr val="tx1"/>
              </a:solidFill>
            </a:endParaRPr>
          </a:p>
          <a:p>
            <a:pPr marL="342900" indent="-342900">
              <a:buFont typeface="+mj-lt"/>
              <a:buAutoNum type="arabicPeriod"/>
            </a:pPr>
            <a:endParaRPr lang="el-GR" b="1" dirty="0">
              <a:solidFill>
                <a:schemeClr val="tx1"/>
              </a:solidFill>
            </a:endParaRPr>
          </a:p>
        </p:txBody>
      </p:sp>
      <p:sp>
        <p:nvSpPr>
          <p:cNvPr id="3" name="1 - Τίτλος"/>
          <p:cNvSpPr>
            <a:spLocks noGrp="1"/>
          </p:cNvSpPr>
          <p:nvPr>
            <p:ph type="title"/>
          </p:nvPr>
        </p:nvSpPr>
        <p:spPr>
          <a:xfrm>
            <a:off x="0" y="214290"/>
            <a:ext cx="8676456" cy="1143000"/>
          </a:xfrm>
        </p:spPr>
        <p:txBody>
          <a:bodyPr>
            <a:normAutofit/>
          </a:bodyPr>
          <a:lstStyle/>
          <a:p>
            <a:r>
              <a:rPr lang="en-US" sz="4800" dirty="0"/>
              <a:t>JUSTR♀M 2</a:t>
            </a:r>
            <a:endParaRPr lang="el-GR" sz="4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Επεξήγηση με παραλληλόγραμμο"/>
          <p:cNvSpPr/>
          <p:nvPr/>
        </p:nvSpPr>
        <p:spPr>
          <a:xfrm>
            <a:off x="285720" y="1428736"/>
            <a:ext cx="8318728" cy="4786346"/>
          </a:xfrm>
          <a:prstGeom prst="wedgeRectCallout">
            <a:avLst>
              <a:gd name="adj1" fmla="val -14541"/>
              <a:gd name="adj2" fmla="val 35051"/>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i="1" dirty="0">
                <a:solidFill>
                  <a:schemeClr val="tx1"/>
                </a:solidFill>
              </a:rPr>
              <a:t>Things  that need to be clarified :</a:t>
            </a:r>
            <a:endParaRPr lang="el-GR" sz="2400" i="1" dirty="0">
              <a:solidFill>
                <a:schemeClr val="tx1"/>
              </a:solidFill>
            </a:endParaRPr>
          </a:p>
          <a:p>
            <a:pPr lvl="0">
              <a:buFont typeface="Arial" pitchFamily="34" charset="0"/>
              <a:buChar char="•"/>
            </a:pPr>
            <a:r>
              <a:rPr lang="en-GB" sz="2400" i="1" dirty="0">
                <a:solidFill>
                  <a:schemeClr val="tx1"/>
                </a:solidFill>
              </a:rPr>
              <a:t>The locations  and their choice</a:t>
            </a:r>
          </a:p>
          <a:p>
            <a:pPr lvl="0">
              <a:buFont typeface="Arial" pitchFamily="34" charset="0"/>
              <a:buChar char="•"/>
            </a:pPr>
            <a:r>
              <a:rPr lang="en-GB" sz="2400" i="1" dirty="0">
                <a:solidFill>
                  <a:schemeClr val="tx1"/>
                </a:solidFill>
              </a:rPr>
              <a:t>The deliverable ‘narrative report’ by the national team will include, qualitative data analysis?</a:t>
            </a:r>
            <a:endParaRPr lang="el-GR" sz="2400" i="1" dirty="0">
              <a:solidFill>
                <a:schemeClr val="tx1"/>
              </a:solidFill>
            </a:endParaRPr>
          </a:p>
          <a:p>
            <a:pPr lvl="0">
              <a:buFont typeface="Arial" pitchFamily="34" charset="0"/>
              <a:buChar char="•"/>
            </a:pPr>
            <a:r>
              <a:rPr lang="en-GB" sz="2400" i="1" dirty="0">
                <a:solidFill>
                  <a:schemeClr val="tx1"/>
                </a:solidFill>
              </a:rPr>
              <a:t>How the sessions in the universities or the literacy classes will take place</a:t>
            </a:r>
            <a:endParaRPr lang="el-GR" sz="2400" i="1" dirty="0">
              <a:solidFill>
                <a:schemeClr val="tx1"/>
              </a:solidFill>
            </a:endParaRPr>
          </a:p>
          <a:p>
            <a:pPr lvl="0">
              <a:buFont typeface="Arial" pitchFamily="34" charset="0"/>
              <a:buChar char="•"/>
            </a:pPr>
            <a:r>
              <a:rPr lang="en-GB" sz="2400" i="1" dirty="0">
                <a:solidFill>
                  <a:schemeClr val="tx1"/>
                </a:solidFill>
              </a:rPr>
              <a:t>How this hearing in the Greek Parliament was predicted?</a:t>
            </a:r>
          </a:p>
          <a:p>
            <a:pPr lvl="0">
              <a:buFont typeface="Arial" pitchFamily="34" charset="0"/>
              <a:buChar char="•"/>
            </a:pPr>
            <a:r>
              <a:rPr lang="en-US" sz="2400" i="1" dirty="0" err="1">
                <a:solidFill>
                  <a:schemeClr val="tx1"/>
                </a:solidFill>
              </a:rPr>
              <a:t>CoE</a:t>
            </a:r>
            <a:r>
              <a:rPr lang="en-US" sz="2400" i="1" dirty="0">
                <a:solidFill>
                  <a:schemeClr val="tx1"/>
                </a:solidFill>
              </a:rPr>
              <a:t> ‘s notion on the sustainability of the </a:t>
            </a:r>
            <a:r>
              <a:rPr lang="en-US" sz="2400" i="1" dirty="0" err="1">
                <a:solidFill>
                  <a:schemeClr val="tx1"/>
                </a:solidFill>
              </a:rPr>
              <a:t>programme</a:t>
            </a:r>
            <a:endParaRPr lang="el-GR" sz="2400" i="1" dirty="0">
              <a:solidFill>
                <a:schemeClr val="tx1"/>
              </a:solidFill>
            </a:endParaRPr>
          </a:p>
          <a:p>
            <a:pPr marL="342900" indent="-342900">
              <a:buFont typeface="+mj-lt"/>
              <a:buAutoNum type="arabicPeriod"/>
            </a:pPr>
            <a:endParaRPr lang="el-GR" b="1" dirty="0">
              <a:solidFill>
                <a:schemeClr val="tx1"/>
              </a:solidFill>
            </a:endParaRPr>
          </a:p>
        </p:txBody>
      </p:sp>
      <p:sp>
        <p:nvSpPr>
          <p:cNvPr id="3" name="1 - Τίτλος"/>
          <p:cNvSpPr>
            <a:spLocks noGrp="1"/>
          </p:cNvSpPr>
          <p:nvPr>
            <p:ph type="title"/>
          </p:nvPr>
        </p:nvSpPr>
        <p:spPr>
          <a:xfrm>
            <a:off x="0" y="214290"/>
            <a:ext cx="8676456" cy="1143000"/>
          </a:xfrm>
        </p:spPr>
        <p:txBody>
          <a:bodyPr>
            <a:normAutofit/>
          </a:bodyPr>
          <a:lstStyle/>
          <a:p>
            <a:r>
              <a:rPr lang="en-US" sz="4800" dirty="0"/>
              <a:t>JUSTR♀M 2</a:t>
            </a:r>
            <a:endParaRPr lang="el-GR" sz="48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571480"/>
            <a:ext cx="7772400" cy="3143272"/>
          </a:xfrm>
        </p:spPr>
        <p:txBody>
          <a:bodyPr>
            <a:normAutofit fontScale="90000"/>
          </a:bodyPr>
          <a:lstStyle/>
          <a:p>
            <a:r>
              <a:rPr lang="en-US" sz="7200" i="1" dirty="0" err="1"/>
              <a:t>tHANK</a:t>
            </a:r>
            <a:r>
              <a:rPr lang="en-US" sz="7200" i="1" dirty="0"/>
              <a:t> YOU FOR YOUR ATTENTION</a:t>
            </a:r>
            <a:endParaRPr lang="el-GR" sz="7200" i="1" dirty="0"/>
          </a:p>
        </p:txBody>
      </p:sp>
      <p:sp>
        <p:nvSpPr>
          <p:cNvPr id="3" name="2 - Υπότιτλος"/>
          <p:cNvSpPr>
            <a:spLocks noGrp="1"/>
          </p:cNvSpPr>
          <p:nvPr>
            <p:ph type="subTitle" idx="1"/>
          </p:nvPr>
        </p:nvSpPr>
        <p:spPr>
          <a:xfrm>
            <a:off x="857224" y="4429132"/>
            <a:ext cx="7572428" cy="1857388"/>
          </a:xfrm>
        </p:spPr>
        <p:txBody>
          <a:bodyPr>
            <a:normAutofit/>
          </a:bodyPr>
          <a:lstStyle/>
          <a:p>
            <a:r>
              <a:rPr lang="en-US" sz="2400" b="1" i="1" dirty="0" err="1">
                <a:solidFill>
                  <a:schemeClr val="accent4">
                    <a:lumMod val="60000"/>
                    <a:lumOff val="40000"/>
                  </a:schemeClr>
                </a:solidFill>
              </a:rPr>
              <a:t>Eleni</a:t>
            </a:r>
            <a:r>
              <a:rPr lang="en-US" sz="2400" b="1" i="1" dirty="0">
                <a:solidFill>
                  <a:schemeClr val="accent4">
                    <a:lumMod val="60000"/>
                    <a:lumOff val="40000"/>
                  </a:schemeClr>
                </a:solidFill>
              </a:rPr>
              <a:t> </a:t>
            </a:r>
            <a:r>
              <a:rPr lang="en-US" sz="2400" b="1" i="1" dirty="0" err="1">
                <a:solidFill>
                  <a:schemeClr val="accent4">
                    <a:lumMod val="60000"/>
                    <a:lumOff val="40000"/>
                  </a:schemeClr>
                </a:solidFill>
              </a:rPr>
              <a:t>Kallinikou</a:t>
            </a:r>
            <a:endParaRPr lang="en-US" sz="2400" b="1" i="1" dirty="0">
              <a:solidFill>
                <a:schemeClr val="accent4">
                  <a:lumMod val="60000"/>
                  <a:lumOff val="40000"/>
                </a:schemeClr>
              </a:solidFill>
            </a:endParaRPr>
          </a:p>
          <a:p>
            <a:r>
              <a:rPr lang="en-US" sz="2400" b="1" i="1" dirty="0">
                <a:solidFill>
                  <a:schemeClr val="accent4">
                    <a:lumMod val="60000"/>
                    <a:lumOff val="40000"/>
                  </a:schemeClr>
                </a:solidFill>
              </a:rPr>
              <a:t>Greek CAHROM Member</a:t>
            </a:r>
          </a:p>
          <a:p>
            <a:r>
              <a:rPr lang="en-US" sz="2400" b="1" i="1" dirty="0">
                <a:solidFill>
                  <a:srgbClr val="0070C0"/>
                </a:solidFill>
                <a:hlinkClick r:id="rId2"/>
              </a:rPr>
              <a:t>ekallinikou@yeka.gr</a:t>
            </a:r>
            <a:r>
              <a:rPr lang="en-US" sz="2400" b="1" i="1" dirty="0">
                <a:solidFill>
                  <a:schemeClr val="tx1"/>
                </a:solidFill>
              </a:rPr>
              <a:t> and </a:t>
            </a:r>
            <a:r>
              <a:rPr lang="en-US" sz="2400" b="1" i="1" dirty="0">
                <a:solidFill>
                  <a:schemeClr val="tx1"/>
                </a:solidFill>
                <a:hlinkClick r:id="rId3"/>
              </a:rPr>
              <a:t>e.kallinikou@ypes.gr</a:t>
            </a:r>
            <a:r>
              <a:rPr lang="en-US" sz="2400" b="1" i="1" dirty="0">
                <a:solidFill>
                  <a:schemeClr val="tx1"/>
                </a:solidFill>
              </a:rPr>
              <a:t> </a:t>
            </a:r>
          </a:p>
        </p:txBody>
      </p:sp>
      <p:sp>
        <p:nvSpPr>
          <p:cNvPr id="4" name="3 - Θέση αριθμού διαφάνειας"/>
          <p:cNvSpPr>
            <a:spLocks noGrp="1"/>
          </p:cNvSpPr>
          <p:nvPr>
            <p:ph type="sldNum" sz="quarter" idx="12"/>
          </p:nvPr>
        </p:nvSpPr>
        <p:spPr/>
        <p:txBody>
          <a:bodyPr/>
          <a:lstStyle/>
          <a:p>
            <a:fld id="{ACEA480F-6B4B-42B6-8E53-F94764F49A97}" type="slidenum">
              <a:rPr lang="el-GR" smtClean="0"/>
              <a:pPr/>
              <a:t>22</a:t>
            </a:fld>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2847473924"/>
              </p:ext>
            </p:extLst>
          </p:nvPr>
        </p:nvGraphicFramePr>
        <p:xfrm>
          <a:off x="323528" y="764705"/>
          <a:ext cx="8291264" cy="6141154"/>
        </p:xfrm>
        <a:graphic>
          <a:graphicData uri="http://schemas.openxmlformats.org/drawingml/2006/table">
            <a:tbl>
              <a:tblPr firstRow="1" bandRow="1">
                <a:tableStyleId>{5C22544A-7EE6-4342-B048-85BDC9FD1C3A}</a:tableStyleId>
              </a:tblPr>
              <a:tblGrid>
                <a:gridCol w="4968552">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1594520">
                  <a:extLst>
                    <a:ext uri="{9D8B030D-6E8A-4147-A177-3AD203B41FA5}">
                      <a16:colId xmlns:a16="http://schemas.microsoft.com/office/drawing/2014/main" val="20002"/>
                    </a:ext>
                  </a:extLst>
                </a:gridCol>
              </a:tblGrid>
              <a:tr h="353906">
                <a:tc>
                  <a:txBody>
                    <a:bodyPr/>
                    <a:lstStyle/>
                    <a:p>
                      <a:pPr algn="ctr"/>
                      <a:r>
                        <a:rPr lang="en-US" dirty="0"/>
                        <a:t>TYPES</a:t>
                      </a:r>
                    </a:p>
                  </a:txBody>
                  <a:tcPr/>
                </a:tc>
                <a:tc>
                  <a:txBody>
                    <a:bodyPr/>
                    <a:lstStyle/>
                    <a:p>
                      <a:pPr algn="ctr"/>
                      <a:r>
                        <a:rPr lang="en-US" dirty="0"/>
                        <a:t>SETTLEMENTS</a:t>
                      </a:r>
                    </a:p>
                  </a:txBody>
                  <a:tcPr/>
                </a:tc>
                <a:tc>
                  <a:txBody>
                    <a:bodyPr/>
                    <a:lstStyle/>
                    <a:p>
                      <a:pPr algn="ctr"/>
                      <a:r>
                        <a:rPr lang="en-US" dirty="0"/>
                        <a:t>POPULATION</a:t>
                      </a:r>
                    </a:p>
                  </a:txBody>
                  <a:tcPr/>
                </a:tc>
                <a:extLst>
                  <a:ext uri="{0D108BD9-81ED-4DB2-BD59-A6C34878D82A}">
                    <a16:rowId xmlns:a16="http://schemas.microsoft.com/office/drawing/2014/main" val="10000"/>
                  </a:ext>
                </a:extLst>
              </a:tr>
              <a:tr h="1178929">
                <a:tc>
                  <a:txBody>
                    <a:bodyPr/>
                    <a:lstStyle/>
                    <a:p>
                      <a:pPr algn="just">
                        <a:buNone/>
                      </a:pPr>
                      <a:r>
                        <a:rPr lang="en-US" sz="1800" b="1" i="1" u="sng" kern="1200" dirty="0">
                          <a:solidFill>
                            <a:schemeClr val="dk1"/>
                          </a:solidFill>
                          <a:latin typeface="+mn-lt"/>
                          <a:ea typeface="+mn-ea"/>
                          <a:cs typeface="+mn-cs"/>
                        </a:rPr>
                        <a:t>Type 1:</a:t>
                      </a:r>
                      <a:r>
                        <a:rPr lang="en-US" sz="1800" i="1" kern="1200" dirty="0">
                          <a:solidFill>
                            <a:schemeClr val="dk1"/>
                          </a:solidFill>
                          <a:latin typeface="+mn-lt"/>
                          <a:ea typeface="+mn-ea"/>
                          <a:cs typeface="+mn-cs"/>
                        </a:rPr>
                        <a:t> “Most degraded areas- Unacceptable living conditions in huts, shelters lacking basic infrastructures</a:t>
                      </a:r>
                      <a:endParaRPr lang="en-US" b="0" i="1" dirty="0"/>
                    </a:p>
                  </a:txBody>
                  <a:tcPr/>
                </a:tc>
                <a:tc>
                  <a:txBody>
                    <a:bodyPr/>
                    <a:lstStyle/>
                    <a:p>
                      <a:pPr algn="ctr"/>
                      <a:r>
                        <a:rPr lang="en-US" i="1" dirty="0"/>
                        <a:t> </a:t>
                      </a:r>
                      <a:endParaRPr lang="el-GR" i="1" dirty="0"/>
                    </a:p>
                    <a:p>
                      <a:pPr algn="ctr"/>
                      <a:r>
                        <a:rPr lang="en-US" i="1" dirty="0"/>
                        <a:t>  74</a:t>
                      </a:r>
                    </a:p>
                  </a:txBody>
                  <a:tcPr/>
                </a:tc>
                <a:tc>
                  <a:txBody>
                    <a:bodyPr/>
                    <a:lstStyle/>
                    <a:p>
                      <a:pPr algn="ctr"/>
                      <a:endParaRPr lang="el-GR" i="1" dirty="0"/>
                    </a:p>
                    <a:p>
                      <a:pPr algn="ctr"/>
                      <a:r>
                        <a:rPr lang="en-US" i="1" dirty="0"/>
                        <a:t>9.291</a:t>
                      </a:r>
                    </a:p>
                  </a:txBody>
                  <a:tcPr/>
                </a:tc>
                <a:extLst>
                  <a:ext uri="{0D108BD9-81ED-4DB2-BD59-A6C34878D82A}">
                    <a16:rowId xmlns:a16="http://schemas.microsoft.com/office/drawing/2014/main" val="10001"/>
                  </a:ext>
                </a:extLst>
              </a:tr>
              <a:tr h="1415626">
                <a:tc>
                  <a:txBody>
                    <a:bodyPr/>
                    <a:lstStyle/>
                    <a:p>
                      <a:pPr algn="just">
                        <a:buNone/>
                      </a:pPr>
                      <a:r>
                        <a:rPr lang="en-US" sz="1800" b="1" i="1" u="sng" kern="1200" dirty="0">
                          <a:solidFill>
                            <a:schemeClr val="dk1"/>
                          </a:solidFill>
                          <a:latin typeface="+mn-lt"/>
                          <a:ea typeface="+mn-ea"/>
                          <a:cs typeface="+mn-cs"/>
                        </a:rPr>
                        <a:t>Type 2 :</a:t>
                      </a:r>
                      <a:r>
                        <a:rPr lang="en-US" sz="1800" i="1" kern="1200" dirty="0">
                          <a:solidFill>
                            <a:schemeClr val="dk1"/>
                          </a:solidFill>
                          <a:latin typeface="+mn-lt"/>
                          <a:ea typeface="+mn-ea"/>
                          <a:cs typeface="+mn-cs"/>
                        </a:rPr>
                        <a:t> Mixed camps- houses together with short –term facilities ( shelters, tents, containers often used on a permanent basis and partial infrastructure   (Water supply, electricity, roads) , usually in the vicinity of a built –up area</a:t>
                      </a:r>
                      <a:endParaRPr lang="en-US" b="0" i="1" dirty="0"/>
                    </a:p>
                  </a:txBody>
                  <a:tcPr/>
                </a:tc>
                <a:tc>
                  <a:txBody>
                    <a:bodyPr/>
                    <a:lstStyle/>
                    <a:p>
                      <a:pPr algn="ctr"/>
                      <a:endParaRPr lang="el-GR" i="1" dirty="0"/>
                    </a:p>
                    <a:p>
                      <a:pPr algn="ctr"/>
                      <a:r>
                        <a:rPr lang="en-US" i="1" dirty="0"/>
                        <a:t>181</a:t>
                      </a:r>
                    </a:p>
                  </a:txBody>
                  <a:tcPr/>
                </a:tc>
                <a:tc>
                  <a:txBody>
                    <a:bodyPr/>
                    <a:lstStyle/>
                    <a:p>
                      <a:pPr algn="ctr"/>
                      <a:endParaRPr lang="el-GR" i="1" dirty="0"/>
                    </a:p>
                    <a:p>
                      <a:pPr algn="ctr"/>
                      <a:r>
                        <a:rPr lang="en-US" i="1" dirty="0"/>
                        <a:t>63.861</a:t>
                      </a:r>
                    </a:p>
                  </a:txBody>
                  <a:tcPr/>
                </a:tc>
                <a:extLst>
                  <a:ext uri="{0D108BD9-81ED-4DB2-BD59-A6C34878D82A}">
                    <a16:rowId xmlns:a16="http://schemas.microsoft.com/office/drawing/2014/main" val="10002"/>
                  </a:ext>
                </a:extLst>
              </a:tr>
              <a:tr h="2211915">
                <a:tc>
                  <a:txBody>
                    <a:bodyPr/>
                    <a:lstStyle/>
                    <a:p>
                      <a:pPr algn="just">
                        <a:buNone/>
                      </a:pPr>
                      <a:r>
                        <a:rPr lang="en-US" sz="1800" b="1" i="1" u="sng" kern="1200" dirty="0">
                          <a:solidFill>
                            <a:schemeClr val="dk1"/>
                          </a:solidFill>
                          <a:latin typeface="+mn-lt"/>
                          <a:ea typeface="+mn-ea"/>
                          <a:cs typeface="+mn-cs"/>
                        </a:rPr>
                        <a:t>Type 3 :</a:t>
                      </a:r>
                      <a:r>
                        <a:rPr lang="en-US" sz="1800" i="1" kern="1200" dirty="0">
                          <a:solidFill>
                            <a:schemeClr val="dk1"/>
                          </a:solidFill>
                          <a:latin typeface="+mn-lt"/>
                          <a:ea typeface="+mn-ea"/>
                          <a:cs typeface="+mn-cs"/>
                        </a:rPr>
                        <a:t> Neighborhood in permanent use, often in  distressed / disadvantaged areas of the urban fabric (mainly houses, usual buildings- apartment flats  or detaches houses and some containers)</a:t>
                      </a:r>
                      <a:endParaRPr lang="en-US" b="0" i="1" dirty="0"/>
                    </a:p>
                  </a:txBody>
                  <a:tcPr/>
                </a:tc>
                <a:tc>
                  <a:txBody>
                    <a:bodyPr/>
                    <a:lstStyle/>
                    <a:p>
                      <a:pPr algn="ctr"/>
                      <a:endParaRPr lang="el-GR" i="1" dirty="0"/>
                    </a:p>
                    <a:p>
                      <a:pPr algn="ctr"/>
                      <a:endParaRPr lang="el-GR" i="1" dirty="0"/>
                    </a:p>
                    <a:p>
                      <a:pPr algn="ctr"/>
                      <a:r>
                        <a:rPr lang="en-US" i="1" dirty="0"/>
                        <a:t>116</a:t>
                      </a:r>
                    </a:p>
                  </a:txBody>
                  <a:tcPr/>
                </a:tc>
                <a:tc>
                  <a:txBody>
                    <a:bodyPr/>
                    <a:lstStyle/>
                    <a:p>
                      <a:pPr algn="ctr"/>
                      <a:endParaRPr lang="el-GR" i="1" dirty="0"/>
                    </a:p>
                    <a:p>
                      <a:pPr algn="ctr"/>
                      <a:endParaRPr lang="el-GR" i="1" dirty="0"/>
                    </a:p>
                    <a:p>
                      <a:pPr algn="ctr"/>
                      <a:r>
                        <a:rPr lang="en-US" i="1" dirty="0"/>
                        <a:t>36.855</a:t>
                      </a:r>
                    </a:p>
                  </a:txBody>
                  <a:tcPr/>
                </a:tc>
                <a:extLst>
                  <a:ext uri="{0D108BD9-81ED-4DB2-BD59-A6C34878D82A}">
                    <a16:rowId xmlns:a16="http://schemas.microsoft.com/office/drawing/2014/main" val="10003"/>
                  </a:ext>
                </a:extLst>
              </a:tr>
              <a:tr h="647190">
                <a:tc>
                  <a:txBody>
                    <a:bodyPr/>
                    <a:lstStyle/>
                    <a:p>
                      <a:r>
                        <a:rPr lang="en-US" sz="2000" b="1" i="1" dirty="0"/>
                        <a:t>SUM</a:t>
                      </a:r>
                    </a:p>
                  </a:txBody>
                  <a:tcPr anchor="ctr"/>
                </a:tc>
                <a:tc>
                  <a:txBody>
                    <a:bodyPr/>
                    <a:lstStyle/>
                    <a:p>
                      <a:pPr algn="ctr"/>
                      <a:r>
                        <a:rPr lang="en-US" sz="2000" b="1" i="1" dirty="0"/>
                        <a:t>371</a:t>
                      </a:r>
                    </a:p>
                  </a:txBody>
                  <a:tcPr anchor="ctr"/>
                </a:tc>
                <a:tc>
                  <a:txBody>
                    <a:bodyPr/>
                    <a:lstStyle/>
                    <a:p>
                      <a:pPr algn="ctr"/>
                      <a:r>
                        <a:rPr lang="en-US" sz="2000" b="1" i="1" dirty="0"/>
                        <a:t>110.007</a:t>
                      </a:r>
                    </a:p>
                  </a:txBody>
                  <a:tcPr anchor="ctr"/>
                </a:tc>
                <a:extLst>
                  <a:ext uri="{0D108BD9-81ED-4DB2-BD59-A6C34878D82A}">
                    <a16:rowId xmlns:a16="http://schemas.microsoft.com/office/drawing/2014/main" val="10004"/>
                  </a:ext>
                </a:extLst>
              </a:tr>
            </a:tbl>
          </a:graphicData>
        </a:graphic>
      </p:graphicFrame>
      <p:sp>
        <p:nvSpPr>
          <p:cNvPr id="6" name="1 - Τίτλος"/>
          <p:cNvSpPr txBox="1">
            <a:spLocks/>
          </p:cNvSpPr>
          <p:nvPr/>
        </p:nvSpPr>
        <p:spPr>
          <a:xfrm>
            <a:off x="467544" y="0"/>
            <a:ext cx="8229600" cy="99412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200" b="1" i="1" dirty="0">
                <a:latin typeface="+mj-lt"/>
                <a:ea typeface="+mj-ea"/>
                <a:cs typeface="+mj-cs"/>
              </a:rPr>
              <a:t>Typology/ Classification of Mapping</a:t>
            </a:r>
            <a:endParaRPr kumimoji="0" lang="el-GR" sz="3200" b="1" i="1"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428604"/>
            <a:ext cx="8676456" cy="1143000"/>
          </a:xfrm>
        </p:spPr>
        <p:txBody>
          <a:bodyPr>
            <a:normAutofit/>
          </a:bodyPr>
          <a:lstStyle/>
          <a:p>
            <a:r>
              <a:rPr lang="en-US" sz="3200" b="1" dirty="0"/>
              <a:t>SPECIAL SECRETARIAT on </a:t>
            </a:r>
            <a:r>
              <a:rPr lang="en-US" sz="3200" b="1" dirty="0" err="1"/>
              <a:t>roma</a:t>
            </a:r>
            <a:r>
              <a:rPr lang="en-US" sz="3200" b="1" dirty="0"/>
              <a:t> social inclusion - Role</a:t>
            </a:r>
            <a:endParaRPr lang="el-GR" sz="3200" b="1" dirty="0"/>
          </a:p>
        </p:txBody>
      </p:sp>
      <p:sp>
        <p:nvSpPr>
          <p:cNvPr id="3" name="2 - Θέση περιεχομένου"/>
          <p:cNvSpPr>
            <a:spLocks noGrp="1"/>
          </p:cNvSpPr>
          <p:nvPr>
            <p:ph idx="1"/>
          </p:nvPr>
        </p:nvSpPr>
        <p:spPr>
          <a:xfrm>
            <a:off x="611560" y="1484784"/>
            <a:ext cx="8157592" cy="504056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000" i="1" dirty="0"/>
          </a:p>
          <a:p>
            <a:endParaRPr lang="el-GR" sz="2000" dirty="0"/>
          </a:p>
        </p:txBody>
      </p:sp>
      <p:sp>
        <p:nvSpPr>
          <p:cNvPr id="5" name="4 - Θέση αριθμού διαφάνειας"/>
          <p:cNvSpPr>
            <a:spLocks noGrp="1"/>
          </p:cNvSpPr>
          <p:nvPr>
            <p:ph type="sldNum" sz="quarter" idx="12"/>
          </p:nvPr>
        </p:nvSpPr>
        <p:spPr/>
        <p:txBody>
          <a:bodyPr/>
          <a:lstStyle/>
          <a:p>
            <a:fld id="{ACEA480F-6B4B-42B6-8E53-F94764F49A97}" type="slidenum">
              <a:rPr lang="el-GR" smtClean="0"/>
              <a:pPr/>
              <a:t>4</a:t>
            </a:fld>
            <a:endParaRPr lang="el-GR"/>
          </a:p>
        </p:txBody>
      </p:sp>
      <p:sp>
        <p:nvSpPr>
          <p:cNvPr id="6" name="5 - Επεξήγηση με παραλληλόγραμμο"/>
          <p:cNvSpPr/>
          <p:nvPr/>
        </p:nvSpPr>
        <p:spPr>
          <a:xfrm>
            <a:off x="357158" y="1500174"/>
            <a:ext cx="8247290" cy="5000660"/>
          </a:xfrm>
          <a:prstGeom prst="wedgeRectCallout">
            <a:avLst>
              <a:gd name="adj1" fmla="val -15009"/>
              <a:gd name="adj2" fmla="val 40975"/>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AutoNum type="arabicPeriod"/>
            </a:pPr>
            <a:r>
              <a:rPr lang="en-US" sz="2800" b="1" i="1" dirty="0">
                <a:solidFill>
                  <a:schemeClr val="tx1"/>
                </a:solidFill>
              </a:rPr>
              <a:t>Established as the responsible governmental body by means of law 4430/2016 (OG 205/A/A/31.10.2016)- under the authority of the Minister of Labor, Social Security and Social Solidarity </a:t>
            </a:r>
          </a:p>
          <a:p>
            <a:pPr marL="457200" indent="-457200">
              <a:buAutoNum type="arabicPeriod"/>
            </a:pPr>
            <a:r>
              <a:rPr lang="en-US" sz="2800" b="1" i="1" dirty="0">
                <a:solidFill>
                  <a:schemeClr val="tx1"/>
                </a:solidFill>
              </a:rPr>
              <a:t>Gives the general framework and the guidelines while the Local Government (1st and 2nd degree) formulates its interventions based on the existing needs and in accordance with the principle of </a:t>
            </a:r>
            <a:r>
              <a:rPr lang="en-US" sz="2800" b="1" i="1" dirty="0" err="1">
                <a:solidFill>
                  <a:schemeClr val="tx1"/>
                </a:solidFill>
              </a:rPr>
              <a:t>subsidiarity</a:t>
            </a:r>
            <a:r>
              <a:rPr lang="en-US" sz="2800" b="1" dirty="0">
                <a:solidFill>
                  <a:schemeClr val="tx1"/>
                </a:solidFill>
              </a:rPr>
              <a:t>.</a:t>
            </a:r>
            <a:endParaRPr lang="el-GR" sz="2800" b="1"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332656"/>
            <a:ext cx="8676456" cy="1143000"/>
          </a:xfrm>
        </p:spPr>
        <p:txBody>
          <a:bodyPr>
            <a:normAutofit/>
          </a:bodyPr>
          <a:lstStyle/>
          <a:p>
            <a:r>
              <a:rPr lang="en-US" sz="3200" b="1" dirty="0"/>
              <a:t>SPECIAL SECRETARIAT on </a:t>
            </a:r>
            <a:r>
              <a:rPr lang="en-US" sz="3200" b="1" dirty="0" err="1"/>
              <a:t>roma</a:t>
            </a:r>
            <a:r>
              <a:rPr lang="en-US" sz="3200" b="1" dirty="0"/>
              <a:t> social inclusion - TASKS</a:t>
            </a:r>
            <a:endParaRPr lang="el-GR" sz="3200" b="1" dirty="0"/>
          </a:p>
        </p:txBody>
      </p:sp>
      <p:sp>
        <p:nvSpPr>
          <p:cNvPr id="3" name="2 - Θέση περιεχομένου"/>
          <p:cNvSpPr>
            <a:spLocks noGrp="1"/>
          </p:cNvSpPr>
          <p:nvPr>
            <p:ph idx="1"/>
          </p:nvPr>
        </p:nvSpPr>
        <p:spPr>
          <a:xfrm>
            <a:off x="611560" y="1484784"/>
            <a:ext cx="8157592" cy="504056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000" i="1" dirty="0"/>
          </a:p>
          <a:p>
            <a:endParaRPr lang="el-GR" sz="2000" dirty="0"/>
          </a:p>
        </p:txBody>
      </p:sp>
      <p:sp>
        <p:nvSpPr>
          <p:cNvPr id="5" name="4 - Θέση αριθμού διαφάνειας"/>
          <p:cNvSpPr>
            <a:spLocks noGrp="1"/>
          </p:cNvSpPr>
          <p:nvPr>
            <p:ph type="sldNum" sz="quarter" idx="12"/>
          </p:nvPr>
        </p:nvSpPr>
        <p:spPr/>
        <p:txBody>
          <a:bodyPr/>
          <a:lstStyle/>
          <a:p>
            <a:fld id="{ACEA480F-6B4B-42B6-8E53-F94764F49A97}" type="slidenum">
              <a:rPr lang="el-GR" smtClean="0"/>
              <a:pPr/>
              <a:t>5</a:t>
            </a:fld>
            <a:endParaRPr lang="el-GR"/>
          </a:p>
        </p:txBody>
      </p:sp>
      <p:sp>
        <p:nvSpPr>
          <p:cNvPr id="6" name="5 - Επεξήγηση με παραλληλόγραμμο"/>
          <p:cNvSpPr/>
          <p:nvPr/>
        </p:nvSpPr>
        <p:spPr>
          <a:xfrm>
            <a:off x="357158" y="1428736"/>
            <a:ext cx="8175852" cy="5000660"/>
          </a:xfrm>
          <a:prstGeom prst="wedgeRectCallout">
            <a:avLst>
              <a:gd name="adj1" fmla="val -14856"/>
              <a:gd name="adj2" fmla="val 42777"/>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buFontTx/>
              <a:buAutoNum type="arabicPeriod"/>
            </a:pPr>
            <a:r>
              <a:rPr lang="en-US" sz="1400" i="1" dirty="0">
                <a:solidFill>
                  <a:schemeClr val="tx1"/>
                </a:solidFill>
                <a:latin typeface="Arial" pitchFamily="34" charset="0"/>
                <a:ea typeface="Calibri" pitchFamily="34" charset="0"/>
                <a:cs typeface="Arial" pitchFamily="34" charset="0"/>
              </a:rPr>
              <a:t>The </a:t>
            </a:r>
            <a:r>
              <a:rPr lang="en-US" sz="1400" b="1" i="1" dirty="0">
                <a:solidFill>
                  <a:schemeClr val="tx1"/>
                </a:solidFill>
                <a:latin typeface="Arial" pitchFamily="34" charset="0"/>
                <a:ea typeface="Calibri" pitchFamily="34" charset="0"/>
                <a:cs typeface="Arial" pitchFamily="34" charset="0"/>
              </a:rPr>
              <a:t>configuration of guidelines for each policy area</a:t>
            </a:r>
            <a:r>
              <a:rPr lang="en-US" sz="1400" i="1" dirty="0">
                <a:solidFill>
                  <a:schemeClr val="tx1"/>
                </a:solidFill>
                <a:latin typeface="Arial" pitchFamily="34" charset="0"/>
                <a:ea typeface="Calibri" pitchFamily="34" charset="0"/>
                <a:cs typeface="Arial" pitchFamily="34" charset="0"/>
              </a:rPr>
              <a:t> related to the social inclusion of Roma and proposing policies to the Minister of Labor, Social Security and Social Solidarity, responsible for Social Solidarity issues.</a:t>
            </a:r>
            <a:endParaRPr lang="el-GR" sz="1400" i="1" dirty="0">
              <a:solidFill>
                <a:schemeClr val="tx1"/>
              </a:solidFill>
              <a:latin typeface="Arial" pitchFamily="34" charset="0"/>
              <a:ea typeface="Calibri" pitchFamily="34" charset="0"/>
              <a:cs typeface="Times New Roman" pitchFamily="18" charset="0"/>
            </a:endParaRPr>
          </a:p>
          <a:p>
            <a:pPr lvl="0" eaLnBrk="0" fontAlgn="base" hangingPunct="0">
              <a:spcBef>
                <a:spcPct val="0"/>
              </a:spcBef>
              <a:spcAft>
                <a:spcPct val="0"/>
              </a:spcAft>
              <a:buFontTx/>
              <a:buAutoNum type="arabicPeriod"/>
            </a:pPr>
            <a:r>
              <a:rPr lang="en-US" sz="1400" i="1" dirty="0">
                <a:solidFill>
                  <a:schemeClr val="tx1"/>
                </a:solidFill>
                <a:latin typeface="Arial" pitchFamily="34" charset="0"/>
                <a:ea typeface="Calibri" pitchFamily="34" charset="0"/>
                <a:cs typeface="Arial" pitchFamily="34" charset="0"/>
              </a:rPr>
              <a:t>The </a:t>
            </a:r>
            <a:r>
              <a:rPr lang="en-US" sz="1400" b="1" i="1" dirty="0">
                <a:solidFill>
                  <a:schemeClr val="tx1"/>
                </a:solidFill>
                <a:latin typeface="Arial" pitchFamily="34" charset="0"/>
                <a:ea typeface="Calibri" pitchFamily="34" charset="0"/>
                <a:cs typeface="Arial" pitchFamily="34" charset="0"/>
              </a:rPr>
              <a:t>close cooperation with other competent Ministries, relevant bodies at national, regional and local level and with private entities</a:t>
            </a:r>
            <a:r>
              <a:rPr lang="en-US" sz="1400" i="1" dirty="0">
                <a:solidFill>
                  <a:schemeClr val="tx1"/>
                </a:solidFill>
                <a:latin typeface="Arial" pitchFamily="34" charset="0"/>
                <a:ea typeface="Calibri" pitchFamily="34" charset="0"/>
                <a:cs typeface="Arial" pitchFamily="34" charset="0"/>
              </a:rPr>
              <a:t> for the design and implementation of interventions regarding Roma issues and for the coordination and interdisciplinary monitoring of policies for Roma, such as access to education, employment, health care and housing.</a:t>
            </a:r>
            <a:endParaRPr lang="el-GR" sz="1400" i="1" dirty="0">
              <a:solidFill>
                <a:schemeClr val="tx1"/>
              </a:solidFill>
              <a:latin typeface="Arial" pitchFamily="34" charset="0"/>
              <a:ea typeface="Calibri" pitchFamily="34" charset="0"/>
              <a:cs typeface="Times New Roman" pitchFamily="18" charset="0"/>
            </a:endParaRPr>
          </a:p>
          <a:p>
            <a:pPr lvl="0" eaLnBrk="0" fontAlgn="base" hangingPunct="0">
              <a:spcBef>
                <a:spcPct val="0"/>
              </a:spcBef>
              <a:spcAft>
                <a:spcPct val="0"/>
              </a:spcAft>
              <a:buFontTx/>
              <a:buAutoNum type="arabicPeriod"/>
            </a:pPr>
            <a:r>
              <a:rPr lang="en-US" sz="1400" i="1" dirty="0">
                <a:solidFill>
                  <a:schemeClr val="tx1"/>
                </a:solidFill>
                <a:latin typeface="Arial" pitchFamily="34" charset="0"/>
                <a:ea typeface="Calibri" pitchFamily="34" charset="0"/>
                <a:cs typeface="Arial" pitchFamily="34" charset="0"/>
              </a:rPr>
              <a:t>The establishment and development of a </a:t>
            </a:r>
            <a:r>
              <a:rPr lang="en-US" sz="1400" b="1" i="1" dirty="0">
                <a:solidFill>
                  <a:schemeClr val="tx1"/>
                </a:solidFill>
                <a:latin typeface="Arial" pitchFamily="34" charset="0"/>
                <a:ea typeface="Calibri" pitchFamily="34" charset="0"/>
                <a:cs typeface="Arial" pitchFamily="34" charset="0"/>
              </a:rPr>
              <a:t>GIS system for the documentation, monitoring and evaluation of policies and the parallel mapping of the characteristics of the Roma population</a:t>
            </a:r>
            <a:r>
              <a:rPr lang="en-US" sz="1400" i="1" dirty="0">
                <a:solidFill>
                  <a:schemeClr val="tx1"/>
                </a:solidFill>
                <a:latin typeface="Arial" pitchFamily="34" charset="0"/>
                <a:ea typeface="Calibri" pitchFamily="34" charset="0"/>
                <a:cs typeface="Arial" pitchFamily="34" charset="0"/>
              </a:rPr>
              <a:t> living in camps and settlements cut off from the wider urban and social fabric.</a:t>
            </a:r>
            <a:endParaRPr lang="el-GR" sz="1400" i="1" dirty="0">
              <a:solidFill>
                <a:schemeClr val="tx1"/>
              </a:solidFill>
              <a:latin typeface="Arial" pitchFamily="34" charset="0"/>
              <a:ea typeface="Calibri" pitchFamily="34" charset="0"/>
              <a:cs typeface="Times New Roman" pitchFamily="18" charset="0"/>
            </a:endParaRPr>
          </a:p>
          <a:p>
            <a:pPr lvl="0" eaLnBrk="0" fontAlgn="base" hangingPunct="0">
              <a:spcBef>
                <a:spcPct val="0"/>
              </a:spcBef>
              <a:spcAft>
                <a:spcPct val="0"/>
              </a:spcAft>
              <a:buFontTx/>
              <a:buAutoNum type="arabicPeriod"/>
            </a:pPr>
            <a:r>
              <a:rPr lang="en-US" sz="1400" i="1" dirty="0">
                <a:solidFill>
                  <a:schemeClr val="tx1"/>
                </a:solidFill>
                <a:latin typeface="Arial" pitchFamily="34" charset="0"/>
                <a:ea typeface="Calibri" pitchFamily="34" charset="0"/>
                <a:cs typeface="Arial" pitchFamily="34" charset="0"/>
              </a:rPr>
              <a:t>The </a:t>
            </a:r>
            <a:r>
              <a:rPr lang="en-US" sz="1400" b="1" i="1" dirty="0">
                <a:solidFill>
                  <a:schemeClr val="tx1"/>
                </a:solidFill>
                <a:latin typeface="Arial" pitchFamily="34" charset="0"/>
                <a:ea typeface="Calibri" pitchFamily="34" charset="0"/>
                <a:cs typeface="Arial" pitchFamily="34" charset="0"/>
              </a:rPr>
              <a:t>provision of guidance and technical support to stakeholders</a:t>
            </a:r>
            <a:r>
              <a:rPr lang="en-US" sz="1400" i="1" dirty="0">
                <a:solidFill>
                  <a:schemeClr val="tx1"/>
                </a:solidFill>
                <a:latin typeface="Arial" pitchFamily="34" charset="0"/>
                <a:ea typeface="Calibri" pitchFamily="34" charset="0"/>
                <a:cs typeface="Arial" pitchFamily="34" charset="0"/>
              </a:rPr>
              <a:t> for the design and evaluation of interventions regarding Roma issues and the conduction of workshops and events for this purpose.</a:t>
            </a:r>
            <a:endParaRPr lang="el-GR" sz="1400" i="1" dirty="0">
              <a:solidFill>
                <a:schemeClr val="tx1"/>
              </a:solidFill>
              <a:latin typeface="Arial" pitchFamily="34" charset="0"/>
              <a:ea typeface="Calibri" pitchFamily="34" charset="0"/>
              <a:cs typeface="Times New Roman" pitchFamily="18" charset="0"/>
            </a:endParaRPr>
          </a:p>
          <a:p>
            <a:pPr lvl="0" eaLnBrk="0" fontAlgn="base" hangingPunct="0">
              <a:spcBef>
                <a:spcPct val="0"/>
              </a:spcBef>
              <a:spcAft>
                <a:spcPct val="0"/>
              </a:spcAft>
              <a:buFontTx/>
              <a:buAutoNum type="arabicPeriod"/>
            </a:pPr>
            <a:r>
              <a:rPr lang="en-US" sz="1400" i="1" dirty="0">
                <a:solidFill>
                  <a:schemeClr val="tx1"/>
                </a:solidFill>
                <a:latin typeface="Arial" pitchFamily="34" charset="0"/>
                <a:ea typeface="Calibri" pitchFamily="34" charset="0"/>
                <a:cs typeface="Arial" pitchFamily="34" charset="0"/>
              </a:rPr>
              <a:t>The </a:t>
            </a:r>
            <a:r>
              <a:rPr lang="en-US" sz="1400" b="1" i="1" dirty="0">
                <a:solidFill>
                  <a:schemeClr val="tx1"/>
                </a:solidFill>
                <a:latin typeface="Arial" pitchFamily="34" charset="0"/>
                <a:ea typeface="Calibri" pitchFamily="34" charset="0"/>
                <a:cs typeface="Arial" pitchFamily="34" charset="0"/>
              </a:rPr>
              <a:t>carrying out of field surveys and studies</a:t>
            </a:r>
            <a:r>
              <a:rPr lang="en-US" sz="1400" i="1" dirty="0">
                <a:solidFill>
                  <a:schemeClr val="tx1"/>
                </a:solidFill>
                <a:latin typeface="Arial" pitchFamily="34" charset="0"/>
                <a:ea typeface="Calibri" pitchFamily="34" charset="0"/>
                <a:cs typeface="Arial" pitchFamily="34" charset="0"/>
              </a:rPr>
              <a:t> regarding the living conditions of the aforementioned vulnerable social group and the problems associated with housing, education, health and work.</a:t>
            </a:r>
            <a:endParaRPr lang="el-GR" sz="1400" i="1" dirty="0">
              <a:solidFill>
                <a:schemeClr val="tx1"/>
              </a:solidFill>
              <a:latin typeface="Arial" pitchFamily="34" charset="0"/>
              <a:ea typeface="Calibri" pitchFamily="34" charset="0"/>
              <a:cs typeface="Times New Roman" pitchFamily="18" charset="0"/>
            </a:endParaRPr>
          </a:p>
          <a:p>
            <a:pPr lvl="0" eaLnBrk="0" fontAlgn="base" hangingPunct="0">
              <a:spcBef>
                <a:spcPct val="0"/>
              </a:spcBef>
              <a:spcAft>
                <a:spcPct val="0"/>
              </a:spcAft>
              <a:buFontTx/>
              <a:buAutoNum type="arabicPeriod"/>
            </a:pPr>
            <a:r>
              <a:rPr lang="en-US" sz="1400" i="1" dirty="0">
                <a:solidFill>
                  <a:schemeClr val="tx1"/>
                </a:solidFill>
                <a:latin typeface="Arial" pitchFamily="34" charset="0"/>
                <a:ea typeface="Calibri" pitchFamily="34" charset="0"/>
                <a:cs typeface="Arial" pitchFamily="34" charset="0"/>
              </a:rPr>
              <a:t>The </a:t>
            </a:r>
            <a:r>
              <a:rPr lang="en-US" sz="1400" b="1" i="1" dirty="0">
                <a:solidFill>
                  <a:schemeClr val="tx1"/>
                </a:solidFill>
                <a:latin typeface="Arial" pitchFamily="34" charset="0"/>
                <a:ea typeface="Calibri" pitchFamily="34" charset="0"/>
                <a:cs typeface="Arial" pitchFamily="34" charset="0"/>
              </a:rPr>
              <a:t>collection of any information or element required for shaping a national policy</a:t>
            </a:r>
            <a:r>
              <a:rPr lang="en-US" sz="1400" i="1" dirty="0">
                <a:solidFill>
                  <a:schemeClr val="tx1"/>
                </a:solidFill>
                <a:latin typeface="Arial" pitchFamily="34" charset="0"/>
                <a:ea typeface="Calibri" pitchFamily="34" charset="0"/>
                <a:cs typeface="Arial" pitchFamily="34" charset="0"/>
              </a:rPr>
              <a:t> for the aforementioned vulnerable social group from any public or private body dealing with Roma issues.</a:t>
            </a:r>
            <a:endParaRPr lang="el-GR" sz="1400" i="1" dirty="0">
              <a:solidFill>
                <a:schemeClr val="tx1"/>
              </a:solidFill>
              <a:latin typeface="Arial" pitchFamily="34" charset="0"/>
              <a:ea typeface="Calibri" pitchFamily="34" charset="0"/>
              <a:cs typeface="Times New Roman" pitchFamily="18" charset="0"/>
            </a:endParaRPr>
          </a:p>
          <a:p>
            <a:pPr lvl="0" eaLnBrk="0" fontAlgn="base" hangingPunct="0">
              <a:spcBef>
                <a:spcPct val="0"/>
              </a:spcBef>
              <a:spcAft>
                <a:spcPct val="0"/>
              </a:spcAft>
              <a:buFontTx/>
              <a:buAutoNum type="arabicPeriod"/>
            </a:pPr>
            <a:r>
              <a:rPr lang="en-US" sz="1400" i="1" dirty="0">
                <a:solidFill>
                  <a:schemeClr val="tx1"/>
                </a:solidFill>
                <a:latin typeface="Arial" pitchFamily="34" charset="0"/>
                <a:ea typeface="Calibri" pitchFamily="34" charset="0"/>
                <a:cs typeface="Arial" pitchFamily="34" charset="0"/>
              </a:rPr>
              <a:t>It is also the </a:t>
            </a:r>
            <a:r>
              <a:rPr lang="en-US" sz="1400" b="1" i="1" dirty="0">
                <a:solidFill>
                  <a:schemeClr val="tx1"/>
                </a:solidFill>
                <a:latin typeface="Arial" pitchFamily="34" charset="0"/>
                <a:ea typeface="Calibri" pitchFamily="34" charset="0"/>
                <a:cs typeface="Arial" pitchFamily="34" charset="0"/>
              </a:rPr>
              <a:t>National Contact Point for promotion of the National Strategy for the Social Integration of Roma</a:t>
            </a:r>
            <a:r>
              <a:rPr lang="en-US" sz="1400" i="1" dirty="0">
                <a:solidFill>
                  <a:schemeClr val="tx1"/>
                </a:solidFill>
                <a:latin typeface="Arial" pitchFamily="34" charset="0"/>
                <a:ea typeface="Calibri" pitchFamily="34" charset="0"/>
                <a:cs typeface="Arial" pitchFamily="34" charset="0"/>
              </a:rPr>
              <a:t> – EU framework</a:t>
            </a:r>
            <a:endParaRPr lang="el-GR" sz="1400" i="1" dirty="0">
              <a:solidFill>
                <a:schemeClr val="tx1"/>
              </a:solidFill>
              <a:latin typeface="Arial" pitchFamily="34" charset="0"/>
              <a:ea typeface="Calibri"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14290"/>
            <a:ext cx="8676456" cy="1261366"/>
          </a:xfrm>
        </p:spPr>
        <p:txBody>
          <a:bodyPr>
            <a:normAutofit/>
          </a:bodyPr>
          <a:lstStyle/>
          <a:p>
            <a:r>
              <a:rPr lang="en-US" sz="3600" b="1" dirty="0"/>
              <a:t>SPECIAL SECRETARIAT on </a:t>
            </a:r>
            <a:r>
              <a:rPr lang="en-US" sz="3600" b="1" dirty="0" err="1"/>
              <a:t>roma</a:t>
            </a:r>
            <a:r>
              <a:rPr lang="en-US" sz="3600" b="1" dirty="0"/>
              <a:t> social inclusion </a:t>
            </a:r>
            <a:endParaRPr lang="el-GR" sz="3600" b="1" dirty="0"/>
          </a:p>
        </p:txBody>
      </p:sp>
      <p:sp>
        <p:nvSpPr>
          <p:cNvPr id="3" name="2 - Θέση περιεχομένου"/>
          <p:cNvSpPr>
            <a:spLocks noGrp="1"/>
          </p:cNvSpPr>
          <p:nvPr>
            <p:ph idx="1"/>
          </p:nvPr>
        </p:nvSpPr>
        <p:spPr>
          <a:xfrm>
            <a:off x="611560" y="1484784"/>
            <a:ext cx="8157592" cy="504056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000" i="1" dirty="0"/>
          </a:p>
          <a:p>
            <a:endParaRPr lang="el-GR" sz="2000" dirty="0"/>
          </a:p>
        </p:txBody>
      </p:sp>
      <p:sp>
        <p:nvSpPr>
          <p:cNvPr id="5" name="4 - Θέση αριθμού διαφάνειας"/>
          <p:cNvSpPr>
            <a:spLocks noGrp="1"/>
          </p:cNvSpPr>
          <p:nvPr>
            <p:ph type="sldNum" sz="quarter" idx="12"/>
          </p:nvPr>
        </p:nvSpPr>
        <p:spPr/>
        <p:txBody>
          <a:bodyPr/>
          <a:lstStyle/>
          <a:p>
            <a:fld id="{ACEA480F-6B4B-42B6-8E53-F94764F49A97}" type="slidenum">
              <a:rPr lang="el-GR" smtClean="0"/>
              <a:pPr/>
              <a:t>6</a:t>
            </a:fld>
            <a:endParaRPr lang="el-GR"/>
          </a:p>
        </p:txBody>
      </p:sp>
      <p:sp>
        <p:nvSpPr>
          <p:cNvPr id="6" name="5 - Επεξήγηση με παραλληλόγραμμο"/>
          <p:cNvSpPr/>
          <p:nvPr/>
        </p:nvSpPr>
        <p:spPr>
          <a:xfrm>
            <a:off x="357158" y="1428736"/>
            <a:ext cx="8175852" cy="5000660"/>
          </a:xfrm>
          <a:prstGeom prst="wedgeRectCallout">
            <a:avLst>
              <a:gd name="adj1" fmla="val -14856"/>
              <a:gd name="adj2" fmla="val 42777"/>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eaLnBrk="0" fontAlgn="base" hangingPunct="0">
              <a:spcBef>
                <a:spcPct val="0"/>
              </a:spcBef>
              <a:spcAft>
                <a:spcPct val="0"/>
              </a:spcAft>
            </a:pPr>
            <a:r>
              <a:rPr lang="en-GB" sz="2000" i="1" dirty="0">
                <a:solidFill>
                  <a:schemeClr val="tx1"/>
                </a:solidFill>
              </a:rPr>
              <a:t>The SSRSI acknowledges that Roma people in Greece </a:t>
            </a:r>
            <a:r>
              <a:rPr lang="en-GB" sz="2000" b="1" i="1" dirty="0">
                <a:solidFill>
                  <a:schemeClr val="tx1"/>
                </a:solidFill>
              </a:rPr>
              <a:t>constitute a special social group of vulnerable nature that faces difficulties </a:t>
            </a:r>
            <a:r>
              <a:rPr lang="en-GB" sz="2000" i="1" dirty="0">
                <a:solidFill>
                  <a:schemeClr val="tx1"/>
                </a:solidFill>
              </a:rPr>
              <a:t>and </a:t>
            </a:r>
            <a:r>
              <a:rPr lang="en-GB" sz="2000" b="1" i="1" dirty="0">
                <a:solidFill>
                  <a:schemeClr val="tx1"/>
                </a:solidFill>
              </a:rPr>
              <a:t>deals with the critical issues </a:t>
            </a:r>
            <a:r>
              <a:rPr lang="en-GB" sz="2000" i="1" dirty="0">
                <a:solidFill>
                  <a:schemeClr val="tx1"/>
                </a:solidFill>
              </a:rPr>
              <a:t>of their interest in a way that could guarantee the enhancement of their living conditions avoiding in the meantime any conflict situations with the general population in Greece</a:t>
            </a:r>
            <a:endParaRPr lang="el-GR" sz="2000" i="1" dirty="0">
              <a:solidFill>
                <a:schemeClr val="tx1"/>
              </a:solidFill>
              <a:latin typeface="Arial" pitchFamily="34" charset="0"/>
              <a:ea typeface="Calibri"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332656"/>
            <a:ext cx="8676456" cy="1143000"/>
          </a:xfrm>
        </p:spPr>
        <p:txBody>
          <a:bodyPr>
            <a:normAutofit/>
          </a:bodyPr>
          <a:lstStyle/>
          <a:p>
            <a:r>
              <a:rPr lang="en-US" sz="4000" b="1" dirty="0"/>
              <a:t>Basic Lines of SSRSI’s VISION</a:t>
            </a:r>
            <a:endParaRPr lang="el-GR" sz="4000" b="1" dirty="0"/>
          </a:p>
        </p:txBody>
      </p:sp>
      <p:sp>
        <p:nvSpPr>
          <p:cNvPr id="3" name="2 - Θέση περιεχομένου"/>
          <p:cNvSpPr>
            <a:spLocks noGrp="1"/>
          </p:cNvSpPr>
          <p:nvPr>
            <p:ph idx="1"/>
          </p:nvPr>
        </p:nvSpPr>
        <p:spPr>
          <a:xfrm>
            <a:off x="611560" y="1484784"/>
            <a:ext cx="8157592" cy="504056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000" i="1" dirty="0"/>
          </a:p>
          <a:p>
            <a:endParaRPr lang="el-GR" sz="2000" dirty="0"/>
          </a:p>
        </p:txBody>
      </p:sp>
      <p:sp>
        <p:nvSpPr>
          <p:cNvPr id="5" name="4 - Θέση αριθμού διαφάνειας"/>
          <p:cNvSpPr>
            <a:spLocks noGrp="1"/>
          </p:cNvSpPr>
          <p:nvPr>
            <p:ph type="sldNum" sz="quarter" idx="12"/>
          </p:nvPr>
        </p:nvSpPr>
        <p:spPr/>
        <p:txBody>
          <a:bodyPr/>
          <a:lstStyle/>
          <a:p>
            <a:fld id="{ACEA480F-6B4B-42B6-8E53-F94764F49A97}" type="slidenum">
              <a:rPr lang="el-GR" smtClean="0"/>
              <a:pPr/>
              <a:t>7</a:t>
            </a:fld>
            <a:endParaRPr lang="el-GR"/>
          </a:p>
        </p:txBody>
      </p:sp>
      <p:sp>
        <p:nvSpPr>
          <p:cNvPr id="6" name="5 - Επεξήγηση με παραλληλόγραμμο"/>
          <p:cNvSpPr/>
          <p:nvPr/>
        </p:nvSpPr>
        <p:spPr>
          <a:xfrm>
            <a:off x="539552" y="1500174"/>
            <a:ext cx="8064896" cy="4429156"/>
          </a:xfrm>
          <a:prstGeom prst="wedgeRectCallout">
            <a:avLst>
              <a:gd name="adj1" fmla="val -14541"/>
              <a:gd name="adj2" fmla="val 38540"/>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lvl="0" indent="-514350">
              <a:buFont typeface="+mj-lt"/>
              <a:buAutoNum type="arabicPeriod"/>
            </a:pPr>
            <a:r>
              <a:rPr lang="en-US" sz="3200" i="1" dirty="0">
                <a:solidFill>
                  <a:schemeClr val="tx1"/>
                </a:solidFill>
              </a:rPr>
              <a:t>Eliminating settlements of extremely degrading living conditions</a:t>
            </a:r>
            <a:endParaRPr lang="el-GR" sz="3200" i="1" dirty="0">
              <a:solidFill>
                <a:schemeClr val="tx1"/>
              </a:solidFill>
            </a:endParaRPr>
          </a:p>
          <a:p>
            <a:pPr marL="514350" lvl="0" indent="-514350">
              <a:buFont typeface="+mj-lt"/>
              <a:buAutoNum type="arabicPeriod"/>
            </a:pPr>
            <a:r>
              <a:rPr lang="en-US" sz="3200" i="1" dirty="0">
                <a:solidFill>
                  <a:schemeClr val="tx1"/>
                </a:solidFill>
              </a:rPr>
              <a:t>Adopting an integrated- holistic approach towards Roma Social Inclusion</a:t>
            </a:r>
            <a:endParaRPr lang="el-GR" sz="3200" i="1" dirty="0">
              <a:solidFill>
                <a:schemeClr val="tx1"/>
              </a:solidFill>
            </a:endParaRPr>
          </a:p>
          <a:p>
            <a:pPr marL="514350" indent="-514350">
              <a:buFont typeface="+mj-lt"/>
              <a:buAutoNum type="arabicPeriod"/>
            </a:pPr>
            <a:r>
              <a:rPr lang="en-US" sz="3200" i="1" dirty="0">
                <a:solidFill>
                  <a:schemeClr val="tx1"/>
                </a:solidFill>
              </a:rPr>
              <a:t>Revealing innovative interventions that can be used as models </a:t>
            </a:r>
          </a:p>
          <a:p>
            <a:pPr marL="514350" indent="-514350">
              <a:buFont typeface="+mj-lt"/>
              <a:buAutoNum type="arabicPeriod"/>
            </a:pPr>
            <a:r>
              <a:rPr lang="en-US" sz="3200" i="1" dirty="0">
                <a:solidFill>
                  <a:schemeClr val="tx1"/>
                </a:solidFill>
              </a:rPr>
              <a:t>Involvement of all relevant levels</a:t>
            </a:r>
            <a:endParaRPr lang="el-GR" sz="3200" i="1"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0"/>
            <a:ext cx="8229600" cy="1143000"/>
          </a:xfrm>
        </p:spPr>
        <p:txBody>
          <a:bodyPr>
            <a:normAutofit/>
          </a:bodyPr>
          <a:lstStyle/>
          <a:p>
            <a:r>
              <a:rPr lang="en-US" sz="3200" b="1" dirty="0"/>
              <a:t>CONSULTATION</a:t>
            </a:r>
            <a:endParaRPr lang="el-GR" sz="3200" b="1" dirty="0"/>
          </a:p>
        </p:txBody>
      </p:sp>
      <p:sp>
        <p:nvSpPr>
          <p:cNvPr id="4" name="3 - Θέση αριθμού διαφάνειας"/>
          <p:cNvSpPr>
            <a:spLocks noGrp="1"/>
          </p:cNvSpPr>
          <p:nvPr>
            <p:ph type="sldNum" sz="quarter" idx="12"/>
          </p:nvPr>
        </p:nvSpPr>
        <p:spPr/>
        <p:txBody>
          <a:bodyPr/>
          <a:lstStyle/>
          <a:p>
            <a:fld id="{ACEA480F-6B4B-42B6-8E53-F94764F49A97}" type="slidenum">
              <a:rPr lang="el-GR" smtClean="0"/>
              <a:pPr/>
              <a:t>8</a:t>
            </a:fld>
            <a:endParaRPr lang="el-GR"/>
          </a:p>
        </p:txBody>
      </p:sp>
      <p:graphicFrame>
        <p:nvGraphicFramePr>
          <p:cNvPr id="7" name="6 - Διάγραμμα"/>
          <p:cNvGraphicFramePr/>
          <p:nvPr/>
        </p:nvGraphicFramePr>
        <p:xfrm>
          <a:off x="395536" y="1196752"/>
          <a:ext cx="8280920"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3 - Ομάδα"/>
          <p:cNvGrpSpPr/>
          <p:nvPr/>
        </p:nvGrpSpPr>
        <p:grpSpPr>
          <a:xfrm>
            <a:off x="0" y="764704"/>
            <a:ext cx="9144000" cy="5472608"/>
            <a:chOff x="309062" y="1484784"/>
            <a:chExt cx="8583418" cy="5328592"/>
          </a:xfrm>
          <a:solidFill>
            <a:schemeClr val="tx2">
              <a:lumMod val="60000"/>
              <a:lumOff val="40000"/>
            </a:schemeClr>
          </a:solidFill>
        </p:grpSpPr>
        <p:sp>
          <p:nvSpPr>
            <p:cNvPr id="12" name="11 - Ορθογώνιο"/>
            <p:cNvSpPr/>
            <p:nvPr/>
          </p:nvSpPr>
          <p:spPr>
            <a:xfrm>
              <a:off x="4499992" y="4149080"/>
              <a:ext cx="4392488" cy="266429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 Ορθογώνιο"/>
            <p:cNvSpPr/>
            <p:nvPr/>
          </p:nvSpPr>
          <p:spPr>
            <a:xfrm>
              <a:off x="309062" y="4149080"/>
              <a:ext cx="4190930" cy="2664296"/>
            </a:xfrm>
            <a:prstGeom prst="rect">
              <a:avLst/>
            </a:prstGeom>
            <a:solidFill>
              <a:schemeClr val="tx2">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2800" b="1" dirty="0">
                  <a:solidFill>
                    <a:schemeClr val="tx1"/>
                  </a:solidFill>
                </a:rPr>
                <a:t>HEALTH</a:t>
              </a:r>
              <a:endParaRPr lang="el-GR" sz="2800" b="1" dirty="0">
                <a:solidFill>
                  <a:schemeClr val="tx1"/>
                </a:solidFill>
              </a:endParaRPr>
            </a:p>
            <a:p>
              <a:r>
                <a:rPr lang="el-GR" sz="2400" b="1" dirty="0">
                  <a:solidFill>
                    <a:schemeClr val="tx1"/>
                  </a:solidFill>
                </a:rPr>
                <a:t>- </a:t>
              </a:r>
              <a:r>
                <a:rPr lang="en-US" sz="2400" i="1" dirty="0" err="1">
                  <a:solidFill>
                    <a:schemeClr val="tx1"/>
                  </a:solidFill>
                </a:rPr>
                <a:t>Hygenic</a:t>
              </a:r>
              <a:r>
                <a:rPr lang="en-US" sz="2400" i="1" dirty="0">
                  <a:solidFill>
                    <a:schemeClr val="tx1"/>
                  </a:solidFill>
                </a:rPr>
                <a:t> Reports by LA</a:t>
              </a:r>
              <a:endParaRPr lang="el-GR" sz="2400" i="1" dirty="0">
                <a:solidFill>
                  <a:schemeClr val="tx1"/>
                </a:solidFill>
              </a:endParaRPr>
            </a:p>
            <a:p>
              <a:pPr>
                <a:buFontTx/>
                <a:buChar char="-"/>
              </a:pPr>
              <a:r>
                <a:rPr lang="el-GR" sz="2400" i="1" dirty="0">
                  <a:solidFill>
                    <a:schemeClr val="tx1"/>
                  </a:solidFill>
                </a:rPr>
                <a:t> </a:t>
              </a:r>
              <a:r>
                <a:rPr lang="en-US" sz="2400" i="1" dirty="0">
                  <a:solidFill>
                    <a:schemeClr val="tx1"/>
                  </a:solidFill>
                </a:rPr>
                <a:t>Personal Hygiene Infrastructure (</a:t>
              </a:r>
              <a:r>
                <a:rPr lang="en-GB" sz="2400" i="1" dirty="0">
                  <a:solidFill>
                    <a:schemeClr val="tx1"/>
                  </a:solidFill>
                </a:rPr>
                <a:t>public baths and areas for the cleaning of clothing )</a:t>
              </a:r>
              <a:endParaRPr lang="el-GR" sz="2400" i="1" dirty="0">
                <a:solidFill>
                  <a:schemeClr val="tx1"/>
                </a:solidFill>
              </a:endParaRPr>
            </a:p>
            <a:p>
              <a:pPr>
                <a:buFontTx/>
                <a:buChar char="-"/>
              </a:pPr>
              <a:r>
                <a:rPr lang="el-GR" sz="2400" i="1" dirty="0">
                  <a:solidFill>
                    <a:schemeClr val="tx1"/>
                  </a:solidFill>
                </a:rPr>
                <a:t> </a:t>
              </a:r>
              <a:r>
                <a:rPr lang="en-US" sz="2400" i="1" dirty="0">
                  <a:solidFill>
                    <a:schemeClr val="tx1"/>
                  </a:solidFill>
                </a:rPr>
                <a:t>Environmental infrastructure</a:t>
              </a:r>
            </a:p>
          </p:txBody>
        </p:sp>
        <p:sp>
          <p:nvSpPr>
            <p:cNvPr id="11" name="10 - Ορθογώνιο"/>
            <p:cNvSpPr/>
            <p:nvPr/>
          </p:nvSpPr>
          <p:spPr>
            <a:xfrm>
              <a:off x="4499992" y="1484784"/>
              <a:ext cx="4392488" cy="266429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 Ορθογώνιο"/>
            <p:cNvSpPr/>
            <p:nvPr/>
          </p:nvSpPr>
          <p:spPr>
            <a:xfrm>
              <a:off x="309062" y="1484784"/>
              <a:ext cx="4190930" cy="2664296"/>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5 - TextBox"/>
          <p:cNvSpPr txBox="1"/>
          <p:nvPr/>
        </p:nvSpPr>
        <p:spPr>
          <a:xfrm>
            <a:off x="0" y="785794"/>
            <a:ext cx="4429124" cy="2923877"/>
          </a:xfrm>
          <a:prstGeom prst="rect">
            <a:avLst/>
          </a:prstGeom>
          <a:noFill/>
        </p:spPr>
        <p:txBody>
          <a:bodyPr wrap="square" rtlCol="0">
            <a:spAutoFit/>
          </a:bodyPr>
          <a:lstStyle/>
          <a:p>
            <a:pPr lvl="0" algn="ctr"/>
            <a:r>
              <a:rPr lang="en-US" sz="2800" b="1" i="1" dirty="0"/>
              <a:t>HOUSING</a:t>
            </a:r>
            <a:endParaRPr lang="el-GR" sz="2800" b="1" i="1" u="sng" dirty="0"/>
          </a:p>
          <a:p>
            <a:pPr>
              <a:buFontTx/>
              <a:buChar char="-"/>
            </a:pPr>
            <a:r>
              <a:rPr lang="el-GR" sz="2400" i="1" dirty="0"/>
              <a:t> </a:t>
            </a:r>
            <a:r>
              <a:rPr lang="en-US" sz="2200" i="1" dirty="0"/>
              <a:t>Relocation and Relocation Managing Groups  - Social Housing</a:t>
            </a:r>
          </a:p>
          <a:p>
            <a:pPr>
              <a:buFontTx/>
              <a:buChar char="-"/>
            </a:pPr>
            <a:r>
              <a:rPr lang="en-US" sz="2200" i="1" dirty="0"/>
              <a:t>Basic Infrastructure</a:t>
            </a:r>
          </a:p>
          <a:p>
            <a:pPr lvl="0">
              <a:buFontTx/>
              <a:buChar char="-"/>
            </a:pPr>
            <a:r>
              <a:rPr lang="el-GR" sz="2200" i="1" dirty="0"/>
              <a:t> </a:t>
            </a:r>
            <a:r>
              <a:rPr lang="en-US" sz="2200" i="1" dirty="0"/>
              <a:t>Improvement of hygienic and environmental Conditions</a:t>
            </a:r>
            <a:endParaRPr lang="el-GR" sz="2200" i="1" dirty="0"/>
          </a:p>
          <a:p>
            <a:pPr lvl="0">
              <a:buFontTx/>
              <a:buChar char="-"/>
            </a:pPr>
            <a:r>
              <a:rPr lang="el-GR" sz="2200" i="1" dirty="0"/>
              <a:t> </a:t>
            </a:r>
            <a:r>
              <a:rPr lang="en-US" sz="2200" i="1" dirty="0"/>
              <a:t>Rent Subsidy</a:t>
            </a:r>
            <a:endParaRPr lang="el-GR" sz="2200" i="1" dirty="0"/>
          </a:p>
        </p:txBody>
      </p:sp>
      <p:sp>
        <p:nvSpPr>
          <p:cNvPr id="9" name="1 - Τίτλος"/>
          <p:cNvSpPr txBox="1">
            <a:spLocks/>
          </p:cNvSpPr>
          <p:nvPr/>
        </p:nvSpPr>
        <p:spPr>
          <a:xfrm>
            <a:off x="467544" y="0"/>
            <a:ext cx="8229600" cy="994122"/>
          </a:xfrm>
          <a:prstGeom prst="rect">
            <a:avLst/>
          </a:prstGeom>
        </p:spPr>
        <p:txBody>
          <a:bodyPr vert="horz" lIns="91440" tIns="45720" rIns="91440" bIns="45720" rtlCol="0" anchor="ctr">
            <a:normAutofit/>
          </a:bodyPr>
          <a:lstStyle/>
          <a:p>
            <a:pPr lvl="0" algn="ctr">
              <a:spcBef>
                <a:spcPct val="0"/>
              </a:spcBef>
            </a:pPr>
            <a:r>
              <a:rPr lang="en-US" sz="3200" b="1" dirty="0"/>
              <a:t>POLICY FIELDS</a:t>
            </a:r>
            <a:endParaRPr kumimoji="0" lang="el-GR"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16" name="15 - TextBox"/>
          <p:cNvSpPr txBox="1"/>
          <p:nvPr/>
        </p:nvSpPr>
        <p:spPr>
          <a:xfrm>
            <a:off x="4572000" y="714357"/>
            <a:ext cx="4572000" cy="3600986"/>
          </a:xfrm>
          <a:prstGeom prst="rect">
            <a:avLst/>
          </a:prstGeom>
          <a:noFill/>
        </p:spPr>
        <p:txBody>
          <a:bodyPr wrap="square" rtlCol="0">
            <a:spAutoFit/>
          </a:bodyPr>
          <a:lstStyle/>
          <a:p>
            <a:pPr lvl="0" algn="ctr"/>
            <a:r>
              <a:rPr lang="en-US" sz="2800" b="1" i="1" dirty="0"/>
              <a:t>EMPLOYMENT</a:t>
            </a:r>
            <a:endParaRPr lang="el-GR" sz="2800" b="1" i="1" u="sng" dirty="0"/>
          </a:p>
          <a:p>
            <a:pPr>
              <a:buFontTx/>
              <a:buChar char="-"/>
            </a:pPr>
            <a:r>
              <a:rPr lang="en-US" sz="2200" i="1" dirty="0"/>
              <a:t>Support Structures for Employment and Entrepreneurship/</a:t>
            </a:r>
            <a:r>
              <a:rPr lang="en-GB" sz="2200" i="1" dirty="0"/>
              <a:t> Business </a:t>
            </a:r>
            <a:r>
              <a:rPr lang="en-GB" sz="2200" i="1" dirty="0" err="1"/>
              <a:t>Counseling</a:t>
            </a:r>
            <a:r>
              <a:rPr lang="en-GB" sz="2200" i="1" dirty="0"/>
              <a:t> (ESF)</a:t>
            </a:r>
            <a:endParaRPr lang="el-GR" sz="2200" i="1" dirty="0"/>
          </a:p>
          <a:p>
            <a:pPr>
              <a:buFontTx/>
              <a:buChar char="-"/>
            </a:pPr>
            <a:r>
              <a:rPr lang="en-US" sz="2200" i="1" dirty="0"/>
              <a:t>Interventions promoting Employment and Entrepreneurship </a:t>
            </a:r>
            <a:r>
              <a:rPr lang="en-GB" sz="2200" i="1" dirty="0"/>
              <a:t>(ESF)</a:t>
            </a:r>
            <a:endParaRPr lang="el-GR" sz="2200" i="1" dirty="0"/>
          </a:p>
          <a:p>
            <a:pPr lvl="0">
              <a:buFontTx/>
              <a:buChar char="-"/>
            </a:pPr>
            <a:r>
              <a:rPr lang="en-US" sz="2200" dirty="0">
                <a:solidFill>
                  <a:schemeClr val="bg1"/>
                </a:solidFill>
              </a:rPr>
              <a:t>Integrated actions to promote employment </a:t>
            </a:r>
            <a:r>
              <a:rPr lang="en-GB" sz="2200" dirty="0">
                <a:solidFill>
                  <a:schemeClr val="bg1"/>
                </a:solidFill>
              </a:rPr>
              <a:t>(ESF </a:t>
            </a:r>
            <a:r>
              <a:rPr lang="el-GR" sz="2400" dirty="0">
                <a:solidFill>
                  <a:schemeClr val="bg1"/>
                </a:solidFill>
              </a:rPr>
              <a:t>)</a:t>
            </a:r>
          </a:p>
        </p:txBody>
      </p:sp>
      <p:sp>
        <p:nvSpPr>
          <p:cNvPr id="18" name="17 - TextBox"/>
          <p:cNvSpPr txBox="1"/>
          <p:nvPr/>
        </p:nvSpPr>
        <p:spPr>
          <a:xfrm>
            <a:off x="4572000" y="3500438"/>
            <a:ext cx="4572000" cy="2739211"/>
          </a:xfrm>
          <a:prstGeom prst="rect">
            <a:avLst/>
          </a:prstGeom>
          <a:solidFill>
            <a:schemeClr val="tx2">
              <a:lumMod val="60000"/>
              <a:lumOff val="40000"/>
            </a:schemeClr>
          </a:solidFill>
        </p:spPr>
        <p:txBody>
          <a:bodyPr wrap="square" rtlCol="0">
            <a:spAutoFit/>
          </a:bodyPr>
          <a:lstStyle/>
          <a:p>
            <a:pPr lvl="0" algn="ctr"/>
            <a:r>
              <a:rPr lang="en-US" sz="2800" b="1" dirty="0"/>
              <a:t>EDUCATION</a:t>
            </a:r>
            <a:r>
              <a:rPr lang="el-GR" sz="2800" b="1" u="sng" dirty="0"/>
              <a:t> </a:t>
            </a:r>
          </a:p>
          <a:p>
            <a:pPr lvl="0">
              <a:buFontTx/>
              <a:buChar char="-"/>
            </a:pPr>
            <a:r>
              <a:rPr lang="el-GR" sz="2400" dirty="0"/>
              <a:t> </a:t>
            </a:r>
            <a:r>
              <a:rPr lang="en-US" sz="2400" i="1" dirty="0"/>
              <a:t>Education and Inclusion of Roma Pupils </a:t>
            </a:r>
            <a:r>
              <a:rPr lang="en-US" sz="2400" i="1" dirty="0" err="1"/>
              <a:t>Programme</a:t>
            </a:r>
            <a:endParaRPr lang="en-US" sz="2400" i="1" dirty="0"/>
          </a:p>
          <a:p>
            <a:pPr>
              <a:buFontTx/>
              <a:buChar char="-"/>
            </a:pPr>
            <a:r>
              <a:rPr lang="en-GB" sz="2400" i="1" dirty="0"/>
              <a:t>Direct actions f in 42 primary schools (school year 2017-18)</a:t>
            </a:r>
            <a:endParaRPr lang="el-GR" sz="2400" i="1" dirty="0"/>
          </a:p>
          <a:p>
            <a:pPr lvl="0">
              <a:buFontTx/>
              <a:buChar char="-"/>
            </a:pPr>
            <a:r>
              <a:rPr lang="en-US" sz="2400" i="1" dirty="0"/>
              <a:t>Social workers and teachers at </a:t>
            </a:r>
            <a:endParaRPr lang="el-GR" sz="2400" i="1" dirty="0"/>
          </a:p>
          <a:p>
            <a:pPr lvl="0"/>
            <a:r>
              <a:rPr lang="en-US" sz="2400" i="1" dirty="0"/>
              <a:t>schools</a:t>
            </a:r>
            <a:endParaRPr lang="el-GR" sz="2400" i="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158</TotalTime>
  <Words>1911</Words>
  <Application>Microsoft Office PowerPoint</Application>
  <PresentationFormat>On-screen Show (4:3)</PresentationFormat>
  <Paragraphs>208</Paragraphs>
  <Slides>22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Trebuchet MS</vt:lpstr>
      <vt:lpstr>Wingdings</vt:lpstr>
      <vt:lpstr>Wingdings 2</vt:lpstr>
      <vt:lpstr>Αφθονία</vt:lpstr>
      <vt:lpstr>CAHROM Thematic Visit on Roma and Travellers access to justice with a focus on women in relation to JUSTROM and the new CM REC (2017) 10 on improving access to justice for Roma and Travellers in Europe,  Helsinki, 21 -23 March 2018</vt:lpstr>
      <vt:lpstr>ROMA IN greece</vt:lpstr>
      <vt:lpstr>PowerPoint Presentation</vt:lpstr>
      <vt:lpstr>SPECIAL SECRETARIAT on roma social inclusion - Role</vt:lpstr>
      <vt:lpstr>SPECIAL SECRETARIAT on roma social inclusion - TASKS</vt:lpstr>
      <vt:lpstr>SPECIAL SECRETARIAT on roma social inclusion </vt:lpstr>
      <vt:lpstr>Basic Lines of SSRSI’s VISION</vt:lpstr>
      <vt:lpstr>CONSULTATION</vt:lpstr>
      <vt:lpstr>PowerPoint Presentation</vt:lpstr>
      <vt:lpstr>PowerPoint Presentation</vt:lpstr>
      <vt:lpstr>IMPORTANT LeGISLATIVE MEASURES</vt:lpstr>
      <vt:lpstr>PowerPoint Presentation</vt:lpstr>
      <vt:lpstr>JUSTR♀M</vt:lpstr>
      <vt:lpstr>JUSTR♀M – EVALUATION (+)</vt:lpstr>
      <vt:lpstr>JUSTR♀M – EVALUATION (-)</vt:lpstr>
      <vt:lpstr>CM REC (2017) 10 on improving access to justice for Roma and Travellers in Europe:</vt:lpstr>
      <vt:lpstr>CM REC (2017) 10 on improving access to justice for Roma and Travellers in Europe - Points of behalf of Greece :</vt:lpstr>
      <vt:lpstr>Provision of Legal aid in Greece</vt:lpstr>
      <vt:lpstr>SPECIAL SECRETARIAT on roma social inclusion </vt:lpstr>
      <vt:lpstr>JUSTR♀M 2</vt:lpstr>
      <vt:lpstr>JUSTR♀M 2</vt:lpstr>
      <vt:lpstr>tHANK YOU FOR YOUR ATTENTION</vt:lpstr>
    </vt:vector>
  </TitlesOfParts>
  <Company>Updatesofts Forums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ΥΠΟΥΡΓΕΙΟ ΕΡΓΑΣΙΑΣ, ΚΟΙΝΩΝΙΚΗΣ ΑΣΦΑΛΙΣΗΣ ΚΑΙ ΚΟΙΝΩΝΙΚΗΣ ΑΛΛΗΛΕΓΓΥΗΣ</dc:title>
  <dc:creator>ΕΛΕΝΗ</dc:creator>
  <cp:lastModifiedBy>GUET Michael</cp:lastModifiedBy>
  <cp:revision>26</cp:revision>
  <dcterms:created xsi:type="dcterms:W3CDTF">2018-02-22T22:52:45Z</dcterms:created>
  <dcterms:modified xsi:type="dcterms:W3CDTF">2019-08-02T14:55:16Z</dcterms:modified>
</cp:coreProperties>
</file>