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75" r:id="rId2"/>
    <p:sldId id="269" r:id="rId3"/>
    <p:sldId id="270" r:id="rId4"/>
    <p:sldId id="271" r:id="rId5"/>
    <p:sldId id="277" r:id="rId6"/>
  </p:sldIdLst>
  <p:sldSz cx="18288000" cy="10287000"/>
  <p:notesSz cx="6805613" cy="9944100"/>
  <p:embeddedFontLst>
    <p:embeddedFont>
      <p:font typeface="Abadi" panose="020B0604020104020204" pitchFamily="34" charset="0"/>
      <p:regular r:id="rId8"/>
      <p:bold r:id="rId9"/>
      <p:italic r:id="rId10"/>
      <p:boldItalic r:id="rId11"/>
    </p:embeddedFont>
    <p:embeddedFont>
      <p:font typeface="ADLaM Display" panose="02010000000000000000" pitchFamily="2" charset="0"/>
      <p:regular r:id="rId12"/>
    </p:embeddedFont>
    <p:embeddedFont>
      <p:font typeface="Myriad" panose="020B0604020202020204" charset="0"/>
      <p:regular r:id="rId13"/>
    </p:embeddedFont>
    <p:embeddedFont>
      <p:font typeface="Myriad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CF5"/>
    <a:srgbClr val="23419B"/>
    <a:srgbClr val="FF9A1F"/>
    <a:srgbClr val="234495"/>
    <a:srgbClr val="214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ADF3E-0DFD-423E-AE38-10436902BF24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0BA65-F2E2-4229-A869-5F1D44DB6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182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0BA65-F2E2-4229-A869-5F1D44DB6F9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294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91154-C0CB-3D5B-17EB-35A33818A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20612-4FD1-7177-C2AD-FA9311701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1369B-3E71-2330-B9B8-6A44863D6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6A01E-DED9-C6A9-467A-1948C887B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0BA65-F2E2-4229-A869-5F1D44DB6F9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73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4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FBBD5-4CF8-BDEE-92CD-2E7B37526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E9E75673-01FD-06FC-F56F-60268480B5C4}"/>
              </a:ext>
            </a:extLst>
          </p:cNvPr>
          <p:cNvSpPr/>
          <p:nvPr/>
        </p:nvSpPr>
        <p:spPr>
          <a:xfrm>
            <a:off x="15064092" y="8801964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3D72DE0-BE4C-6EE5-5BCA-3833A29A3C62}"/>
              </a:ext>
            </a:extLst>
          </p:cNvPr>
          <p:cNvSpPr txBox="1"/>
          <p:nvPr/>
        </p:nvSpPr>
        <p:spPr>
          <a:xfrm>
            <a:off x="1032405" y="3911885"/>
            <a:ext cx="1686197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4050" b="1">
                <a:solidFill>
                  <a:srgbClr val="17263A"/>
                </a:solidFill>
              </a:defRPr>
            </a:pPr>
            <a:r>
              <a:rPr lang="fr-FR" sz="4800" b="1" dirty="0">
                <a:solidFill>
                  <a:schemeClr val="bg1"/>
                </a:solidFill>
              </a:rPr>
              <a:t>Renforcer la démocratie locale</a:t>
            </a:r>
          </a:p>
        </p:txBody>
      </p:sp>
      <p:pic>
        <p:nvPicPr>
          <p:cNvPr id="15" name="Picture 14" descr="A colorful dotted line with dots&#10;&#10;AI-generated content may be incorrect.">
            <a:extLst>
              <a:ext uri="{FF2B5EF4-FFF2-40B4-BE49-F238E27FC236}">
                <a16:creationId xmlns:a16="http://schemas.microsoft.com/office/drawing/2014/main" id="{5B2897E0-27AD-0344-3368-B75D96892F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1"/>
          <a:stretch>
            <a:fillRect/>
          </a:stretch>
        </p:blipFill>
        <p:spPr>
          <a:xfrm>
            <a:off x="-99382" y="5143500"/>
            <a:ext cx="18387382" cy="5110843"/>
          </a:xfrm>
          <a:prstGeom prst="rect">
            <a:avLst/>
          </a:prstGeom>
        </p:spPr>
      </p:pic>
      <p:sp>
        <p:nvSpPr>
          <p:cNvPr id="4" name="cover-subtitle">
            <a:extLst>
              <a:ext uri="{FF2B5EF4-FFF2-40B4-BE49-F238E27FC236}">
                <a16:creationId xmlns:a16="http://schemas.microsoft.com/office/drawing/2014/main" id="{B7D7B83C-2264-A464-B3B2-61F63B8E0593}"/>
              </a:ext>
            </a:extLst>
          </p:cNvPr>
          <p:cNvSpPr>
            <a:spLocks noGrp="1"/>
          </p:cNvSpPr>
          <p:nvPr/>
        </p:nvSpPr>
        <p:spPr>
          <a:xfrm>
            <a:off x="873201" y="1232087"/>
            <a:ext cx="17021175" cy="21868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0069B4"/>
                </a:solidFill>
              </a:defRPr>
            </a:pPr>
            <a:r>
              <a:rPr lang="fr-FR" sz="7200" b="1" dirty="0">
                <a:solidFill>
                  <a:schemeClr val="bg1">
                    <a:lumMod val="95000"/>
                  </a:schemeClr>
                </a:solidFill>
              </a:rPr>
              <a:t>l’Action européenne pour la démocratie locale (ELDA) </a:t>
            </a:r>
          </a:p>
        </p:txBody>
      </p:sp>
    </p:spTree>
    <p:extLst>
      <p:ext uri="{BB962C8B-B14F-4D97-AF65-F5344CB8AC3E}">
        <p14:creationId xmlns:p14="http://schemas.microsoft.com/office/powerpoint/2010/main" val="282918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2D6F3-1F7E-576E-7584-A78C6B7D3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and orange curved object with white and orange people on it&#10;&#10;AI-generated content may be incorrect.">
            <a:extLst>
              <a:ext uri="{FF2B5EF4-FFF2-40B4-BE49-F238E27FC236}">
                <a16:creationId xmlns:a16="http://schemas.microsoft.com/office/drawing/2014/main" id="{4B5FCCDE-866D-71D9-8728-B1D595FF2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9465" y="5661715"/>
            <a:ext cx="18135600" cy="7044478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DE77183-5A98-6F84-43DF-3F21DF293796}"/>
              </a:ext>
            </a:extLst>
          </p:cNvPr>
          <p:cNvSpPr/>
          <p:nvPr/>
        </p:nvSpPr>
        <p:spPr>
          <a:xfrm>
            <a:off x="914398" y="1828216"/>
            <a:ext cx="5943601" cy="790018"/>
          </a:xfrm>
          <a:prstGeom prst="roundRect">
            <a:avLst/>
          </a:prstGeom>
          <a:solidFill>
            <a:srgbClr val="FF9A1F"/>
          </a:solidFill>
          <a:ln>
            <a:solidFill>
              <a:srgbClr val="FF9A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EE62BAD-22B1-97C5-87BB-802947E4ECAF}"/>
              </a:ext>
            </a:extLst>
          </p:cNvPr>
          <p:cNvGrpSpPr/>
          <p:nvPr/>
        </p:nvGrpSpPr>
        <p:grpSpPr>
          <a:xfrm>
            <a:off x="0" y="0"/>
            <a:ext cx="18288000" cy="1611201"/>
            <a:chOff x="0" y="0"/>
            <a:chExt cx="9225716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34CE36-2DF0-8338-FE21-C7447EB183AE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6693C05-4F62-8BDC-3570-80BFDAE168F3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BADCD72-1E2C-140B-360B-C31960DCF2C2}"/>
              </a:ext>
            </a:extLst>
          </p:cNvPr>
          <p:cNvSpPr txBox="1"/>
          <p:nvPr/>
        </p:nvSpPr>
        <p:spPr>
          <a:xfrm>
            <a:off x="152400" y="177639"/>
            <a:ext cx="7772400" cy="1085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2400" b="1" spc="47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CONGRÈS DES POUVOIRS LOCAUX ET RÉGIONAUX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1313AC6-DFB3-FF28-BDA1-F3C3F45D4C18}"/>
              </a:ext>
            </a:extLst>
          </p:cNvPr>
          <p:cNvSpPr/>
          <p:nvPr/>
        </p:nvSpPr>
        <p:spPr>
          <a:xfrm>
            <a:off x="15087600" y="191088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539FFAC-6B41-CCC9-C04C-89598576CAA5}"/>
              </a:ext>
            </a:extLst>
          </p:cNvPr>
          <p:cNvGrpSpPr/>
          <p:nvPr/>
        </p:nvGrpSpPr>
        <p:grpSpPr>
          <a:xfrm>
            <a:off x="-3243" y="9405338"/>
            <a:ext cx="18288000" cy="931532"/>
            <a:chOff x="0" y="0"/>
            <a:chExt cx="9225716" cy="26072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37538A5-2D0B-150C-EAC4-D089E9CE8017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92F4D44-89AE-4327-CC61-DD1B276A06A6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Subtitle 15">
            <a:extLst>
              <a:ext uri="{FF2B5EF4-FFF2-40B4-BE49-F238E27FC236}">
                <a16:creationId xmlns:a16="http://schemas.microsoft.com/office/drawing/2014/main" id="{9030DE4E-F1B3-898A-1DEB-50AB6166D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050" y="1863750"/>
            <a:ext cx="6884550" cy="1635206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Qu'est-ce que ELDA ?</a:t>
            </a:r>
          </a:p>
        </p:txBody>
      </p:sp>
      <p:pic>
        <p:nvPicPr>
          <p:cNvPr id="20" name="Picture 19" descr="A blue and orange logo&#10;&#10;AI-generated content may be incorrect.">
            <a:extLst>
              <a:ext uri="{FF2B5EF4-FFF2-40B4-BE49-F238E27FC236}">
                <a16:creationId xmlns:a16="http://schemas.microsoft.com/office/drawing/2014/main" id="{15CBFF3D-657E-2871-7C8C-1AFB210E3A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233" y="7658100"/>
            <a:ext cx="1340129" cy="15533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035C175-FCA9-327F-854E-65668BED1E0C}"/>
              </a:ext>
            </a:extLst>
          </p:cNvPr>
          <p:cNvSpPr txBox="1"/>
          <p:nvPr/>
        </p:nvSpPr>
        <p:spPr>
          <a:xfrm>
            <a:off x="914398" y="2965986"/>
            <a:ext cx="14554202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Une </a:t>
            </a:r>
            <a:r>
              <a:rPr lang="fr-FR" sz="3600" b="1" dirty="0">
                <a:solidFill>
                  <a:srgbClr val="23419B"/>
                </a:solidFill>
                <a:latin typeface="Abadi" panose="020B0604020104020204" pitchFamily="34" charset="0"/>
              </a:rPr>
              <a:t>plateforme européenne </a:t>
            </a: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pour les collectivités territoriales visant à renforcer la </a:t>
            </a:r>
            <a:r>
              <a:rPr lang="fr-FR" sz="3600" b="1" dirty="0">
                <a:solidFill>
                  <a:srgbClr val="23419B"/>
                </a:solidFill>
                <a:latin typeface="Abadi" panose="020B0604020104020204" pitchFamily="34" charset="0"/>
              </a:rPr>
              <a:t>démocratie participative </a:t>
            </a: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au niveau local</a:t>
            </a:r>
          </a:p>
          <a:p>
            <a:endParaRPr lang="fr-FR" sz="15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10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Un espace où les villes et les régions peuvent </a:t>
            </a:r>
            <a:r>
              <a:rPr lang="fr-FR" sz="3600" b="1" dirty="0">
                <a:solidFill>
                  <a:srgbClr val="23419B"/>
                </a:solidFill>
                <a:latin typeface="Abadi" panose="020B0604020104020204" pitchFamily="34" charset="0"/>
              </a:rPr>
              <a:t>mettre en avant des initiatives </a:t>
            </a: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impliquant les citoyens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2A5DA5-1BF3-C32E-CA00-46AC87534C44}"/>
              </a:ext>
            </a:extLst>
          </p:cNvPr>
          <p:cNvSpPr txBox="1"/>
          <p:nvPr/>
        </p:nvSpPr>
        <p:spPr>
          <a:xfrm>
            <a:off x="914398" y="5941489"/>
            <a:ext cx="84894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3600" b="1" dirty="0">
                <a:solidFill>
                  <a:srgbClr val="23419B"/>
                </a:solidFill>
                <a:latin typeface="Abadi" panose="020B0604020104020204" pitchFamily="34" charset="0"/>
              </a:rPr>
              <a:t>Un forum </a:t>
            </a: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permettant les échanges entre pairs issus de 46 pays européens, </a:t>
            </a:r>
            <a:r>
              <a:rPr lang="fr-FR" sz="3600" b="1" dirty="0">
                <a:solidFill>
                  <a:srgbClr val="23419B"/>
                </a:solidFill>
                <a:latin typeface="Abadi" panose="020B0604020104020204" pitchFamily="34" charset="0"/>
              </a:rPr>
              <a:t>coordonné par le Congrès </a:t>
            </a:r>
            <a:r>
              <a:rPr lang="fr-FR" sz="3600" dirty="0">
                <a:solidFill>
                  <a:srgbClr val="23419B"/>
                </a:solidFill>
                <a:latin typeface="Abadi" panose="020B0604020104020204" pitchFamily="34" charset="0"/>
              </a:rPr>
              <a:t>des pouvoirs locaux et régionaux du Conseil de l’Europe.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FEB9820-6690-756B-51B3-3ECA566B281C}"/>
              </a:ext>
            </a:extLst>
          </p:cNvPr>
          <p:cNvSpPr txBox="1"/>
          <p:nvPr/>
        </p:nvSpPr>
        <p:spPr>
          <a:xfrm>
            <a:off x="1989176" y="9555633"/>
            <a:ext cx="14478000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 </a:t>
            </a:r>
          </a:p>
          <a:p>
            <a:pPr algn="ctr"/>
            <a:endParaRPr lang="en-US" sz="500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 elda.coe.int </a:t>
            </a:r>
          </a:p>
        </p:txBody>
      </p:sp>
    </p:spTree>
    <p:extLst>
      <p:ext uri="{BB962C8B-B14F-4D97-AF65-F5344CB8AC3E}">
        <p14:creationId xmlns:p14="http://schemas.microsoft.com/office/powerpoint/2010/main" val="399174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0"/>
    </mc:Choice>
    <mc:Fallback xmlns="">
      <p:transition spd="slow" advClick="0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25E8A-E130-A6B9-CF21-C9E134472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and orange curved object with white and orange people on it&#10;&#10;AI-generated content may be incorrect.">
            <a:extLst>
              <a:ext uri="{FF2B5EF4-FFF2-40B4-BE49-F238E27FC236}">
                <a16:creationId xmlns:a16="http://schemas.microsoft.com/office/drawing/2014/main" id="{843EBAB9-E379-37BE-6313-81DAB2DBD1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1935" y="517285"/>
            <a:ext cx="7430489" cy="3684101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3D72A2E-075D-D15F-75B0-1199E58E2878}"/>
              </a:ext>
            </a:extLst>
          </p:cNvPr>
          <p:cNvSpPr/>
          <p:nvPr/>
        </p:nvSpPr>
        <p:spPr>
          <a:xfrm>
            <a:off x="5181600" y="1638300"/>
            <a:ext cx="9077427" cy="1521284"/>
          </a:xfrm>
          <a:prstGeom prst="roundRect">
            <a:avLst/>
          </a:prstGeom>
          <a:solidFill>
            <a:srgbClr val="FF9A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8DD6C02C-A976-74BE-DDA2-3A96AE59AB74}"/>
              </a:ext>
            </a:extLst>
          </p:cNvPr>
          <p:cNvGrpSpPr/>
          <p:nvPr/>
        </p:nvGrpSpPr>
        <p:grpSpPr>
          <a:xfrm>
            <a:off x="0" y="0"/>
            <a:ext cx="18288000" cy="1611201"/>
            <a:chOff x="0" y="0"/>
            <a:chExt cx="9225716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89E115C-901B-F4F7-A451-763B2F7DC181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9CBFD89-95E3-6488-E478-BEA8DE68507D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F18C7B8-D342-12B0-B0A9-E77A2C592A31}"/>
              </a:ext>
            </a:extLst>
          </p:cNvPr>
          <p:cNvSpPr txBox="1"/>
          <p:nvPr/>
        </p:nvSpPr>
        <p:spPr>
          <a:xfrm>
            <a:off x="152400" y="177639"/>
            <a:ext cx="7772400" cy="1085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2400" b="1" spc="47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CONGRÈS DES POUVOIRS LOCAUX ET RÉGIONAUX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D83E241-8CF6-5190-CE4D-9D2EBD3B7E4E}"/>
              </a:ext>
            </a:extLst>
          </p:cNvPr>
          <p:cNvSpPr/>
          <p:nvPr/>
        </p:nvSpPr>
        <p:spPr>
          <a:xfrm>
            <a:off x="15210212" y="17763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94BEDB0D-61F0-57DE-3CC0-D0B33B2D448E}"/>
              </a:ext>
            </a:extLst>
          </p:cNvPr>
          <p:cNvGrpSpPr/>
          <p:nvPr/>
        </p:nvGrpSpPr>
        <p:grpSpPr>
          <a:xfrm>
            <a:off x="0" y="9078842"/>
            <a:ext cx="18288000" cy="1344485"/>
            <a:chOff x="0" y="-28575"/>
            <a:chExt cx="9225716" cy="32194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6282C8B-D783-0996-CB23-4C7916423A75}"/>
                </a:ext>
              </a:extLst>
            </p:cNvPr>
            <p:cNvSpPr/>
            <p:nvPr/>
          </p:nvSpPr>
          <p:spPr>
            <a:xfrm>
              <a:off x="0" y="32644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2FED9612-89E7-B224-5A47-62556224DEE9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Subtitle 15">
            <a:extLst>
              <a:ext uri="{FF2B5EF4-FFF2-40B4-BE49-F238E27FC236}">
                <a16:creationId xmlns:a16="http://schemas.microsoft.com/office/drawing/2014/main" id="{74403F69-CFA9-5A67-7210-D98A5F86E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271" y="2006758"/>
            <a:ext cx="8572729" cy="1234163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Comment participer à ELDA ?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07E83BB-06B1-FB1D-FA77-453F190AEEF0}"/>
              </a:ext>
            </a:extLst>
          </p:cNvPr>
          <p:cNvGrpSpPr/>
          <p:nvPr/>
        </p:nvGrpSpPr>
        <p:grpSpPr>
          <a:xfrm>
            <a:off x="1024647" y="4029778"/>
            <a:ext cx="5376153" cy="4088600"/>
            <a:chOff x="501356" y="4608849"/>
            <a:chExt cx="5376153" cy="4545461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C5C3C3E1-46C5-63B6-1E33-DD980028EABA}"/>
                </a:ext>
              </a:extLst>
            </p:cNvPr>
            <p:cNvSpPr/>
            <p:nvPr/>
          </p:nvSpPr>
          <p:spPr>
            <a:xfrm>
              <a:off x="501356" y="4949032"/>
              <a:ext cx="5376153" cy="4205278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FF327B1-BD45-FD5E-2759-12EE1CAC6888}"/>
                </a:ext>
              </a:extLst>
            </p:cNvPr>
            <p:cNvSpPr/>
            <p:nvPr/>
          </p:nvSpPr>
          <p:spPr>
            <a:xfrm>
              <a:off x="2836045" y="4608849"/>
              <a:ext cx="669155" cy="675522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5F9A690-D7EC-A3CC-3B34-38540F7276F8}"/>
                </a:ext>
              </a:extLst>
            </p:cNvPr>
            <p:cNvSpPr txBox="1"/>
            <p:nvPr/>
          </p:nvSpPr>
          <p:spPr>
            <a:xfrm>
              <a:off x="2989468" y="4709261"/>
              <a:ext cx="39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1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E2F127F-14B7-2E81-3B74-D38C99E86D5E}"/>
                </a:ext>
              </a:extLst>
            </p:cNvPr>
            <p:cNvSpPr txBox="1"/>
            <p:nvPr/>
          </p:nvSpPr>
          <p:spPr>
            <a:xfrm>
              <a:off x="853494" y="5392822"/>
              <a:ext cx="4998612" cy="2566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Organisez des activités participatives</a:t>
              </a:r>
              <a:endParaRPr lang="fr-FR" sz="20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b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</a:b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Planifiez des activités qui encouragent les citoyens à participer à la vie publique locale.</a:t>
              </a:r>
              <a:endParaRPr lang="fr-FR" sz="10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381127-ABD9-A5B2-4061-BBC791B70AE0}"/>
              </a:ext>
            </a:extLst>
          </p:cNvPr>
          <p:cNvGrpSpPr/>
          <p:nvPr/>
        </p:nvGrpSpPr>
        <p:grpSpPr>
          <a:xfrm>
            <a:off x="12585427" y="3491284"/>
            <a:ext cx="5376153" cy="4129058"/>
            <a:chOff x="12494334" y="3694668"/>
            <a:chExt cx="5376153" cy="3969871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778D86CE-E4A6-9867-A481-59C676CAF7A3}"/>
                </a:ext>
              </a:extLst>
            </p:cNvPr>
            <p:cNvSpPr/>
            <p:nvPr/>
          </p:nvSpPr>
          <p:spPr>
            <a:xfrm>
              <a:off x="12494334" y="4111794"/>
              <a:ext cx="5376153" cy="3552745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9809284-D512-A3F2-7F56-7356FCCCEDC8}"/>
                </a:ext>
              </a:extLst>
            </p:cNvPr>
            <p:cNvSpPr/>
            <p:nvPr/>
          </p:nvSpPr>
          <p:spPr>
            <a:xfrm>
              <a:off x="14829024" y="3694668"/>
              <a:ext cx="669155" cy="675522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A94504-FB1D-9E46-DFE6-8EA658E29474}"/>
                </a:ext>
              </a:extLst>
            </p:cNvPr>
            <p:cNvSpPr txBox="1"/>
            <p:nvPr/>
          </p:nvSpPr>
          <p:spPr>
            <a:xfrm>
              <a:off x="14982447" y="3784993"/>
              <a:ext cx="39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4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703C8B3-DAF6-EDD9-9EB6-86BB9DC849BD}"/>
                </a:ext>
              </a:extLst>
            </p:cNvPr>
            <p:cNvSpPr txBox="1"/>
            <p:nvPr/>
          </p:nvSpPr>
          <p:spPr>
            <a:xfrm>
              <a:off x="12766517" y="4410989"/>
              <a:ext cx="4998612" cy="2361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Postulez pour le prix ELDA</a:t>
              </a:r>
              <a:endParaRPr lang="fr-FR" sz="2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endParaRPr lang="fr-FR" sz="1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Le nouveau Prix ELDA est décerné à un partenaire ELDA pour un projet exceptionnel et innovant visant à renforcer la participation citoyenne au niveau local.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471925D-4C8A-3B59-E97F-0AACEAD087CB}"/>
              </a:ext>
            </a:extLst>
          </p:cNvPr>
          <p:cNvGrpSpPr/>
          <p:nvPr/>
        </p:nvGrpSpPr>
        <p:grpSpPr>
          <a:xfrm>
            <a:off x="6739647" y="3390900"/>
            <a:ext cx="5547585" cy="2652258"/>
            <a:chOff x="6739647" y="3784829"/>
            <a:chExt cx="5547585" cy="2398815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F1829ED-A124-44FF-142C-D1C57F265094}"/>
                </a:ext>
              </a:extLst>
            </p:cNvPr>
            <p:cNvSpPr/>
            <p:nvPr/>
          </p:nvSpPr>
          <p:spPr>
            <a:xfrm>
              <a:off x="6739647" y="4122690"/>
              <a:ext cx="5506933" cy="206095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80F18AE-E73A-8127-4280-166A08C5E77A}"/>
                </a:ext>
              </a:extLst>
            </p:cNvPr>
            <p:cNvSpPr/>
            <p:nvPr/>
          </p:nvSpPr>
          <p:spPr>
            <a:xfrm>
              <a:off x="9131129" y="3784829"/>
              <a:ext cx="685433" cy="670910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2EDB45-B209-F321-782A-477F2DDE8856}"/>
                </a:ext>
              </a:extLst>
            </p:cNvPr>
            <p:cNvSpPr txBox="1"/>
            <p:nvPr/>
          </p:nvSpPr>
          <p:spPr>
            <a:xfrm>
              <a:off x="9288284" y="3874537"/>
              <a:ext cx="409657" cy="458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2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D48D7F2-D151-6575-E30C-3BC0904F10EB}"/>
                </a:ext>
              </a:extLst>
            </p:cNvPr>
            <p:cNvSpPr txBox="1"/>
            <p:nvPr/>
          </p:nvSpPr>
          <p:spPr>
            <a:xfrm>
              <a:off x="6780299" y="4496259"/>
              <a:ext cx="5506933" cy="1253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Inscrivez votre municipalité et vos actions</a:t>
              </a:r>
            </a:p>
            <a:p>
              <a:pPr algn="ctr"/>
              <a:br>
                <a:rPr lang="fr-FR" sz="1400" dirty="0">
                  <a:solidFill>
                    <a:srgbClr val="23419B"/>
                  </a:solidFill>
                  <a:latin typeface="Abadi" panose="020B0604020104020204" pitchFamily="34" charset="0"/>
                </a:rPr>
              </a:b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Inscrivez-vous sur la plateforme ELDA.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14A73A4-4EC6-2ED3-AF4F-E625060988AE}"/>
              </a:ext>
            </a:extLst>
          </p:cNvPr>
          <p:cNvGrpSpPr/>
          <p:nvPr/>
        </p:nvGrpSpPr>
        <p:grpSpPr>
          <a:xfrm>
            <a:off x="6752938" y="6210300"/>
            <a:ext cx="5608677" cy="3014531"/>
            <a:chOff x="6752938" y="6183644"/>
            <a:chExt cx="5608677" cy="3014531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36D0EFB7-0360-561D-B527-DDFD8E60A09C}"/>
                </a:ext>
              </a:extLst>
            </p:cNvPr>
            <p:cNvSpPr/>
            <p:nvPr/>
          </p:nvSpPr>
          <p:spPr>
            <a:xfrm>
              <a:off x="6752938" y="6504420"/>
              <a:ext cx="5608677" cy="2693755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9A80A82-044E-1EBC-CBFD-7C1DF66D5202}"/>
                </a:ext>
              </a:extLst>
            </p:cNvPr>
            <p:cNvSpPr/>
            <p:nvPr/>
          </p:nvSpPr>
          <p:spPr>
            <a:xfrm>
              <a:off x="9206812" y="6183644"/>
              <a:ext cx="700927" cy="650133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1FAE2BB-C509-B73D-1297-BE170BA2BE8D}"/>
                </a:ext>
              </a:extLst>
            </p:cNvPr>
            <p:cNvSpPr txBox="1"/>
            <p:nvPr/>
          </p:nvSpPr>
          <p:spPr>
            <a:xfrm>
              <a:off x="9353839" y="6280258"/>
              <a:ext cx="417225" cy="497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3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465505-6ECB-8848-1CB7-17ED8A2C94CF}"/>
                </a:ext>
              </a:extLst>
            </p:cNvPr>
            <p:cNvSpPr txBox="1"/>
            <p:nvPr/>
          </p:nvSpPr>
          <p:spPr>
            <a:xfrm>
              <a:off x="7031773" y="6890421"/>
              <a:ext cx="5214807" cy="215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Partagez vos expériences et apprenez des autres</a:t>
              </a:r>
              <a:endParaRPr lang="fr-FR" sz="2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endParaRPr lang="fr-FR" sz="1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Échangez des idées et des bonnes pratiques avec d'autres municipalités à travers l'Europe</a:t>
              </a:r>
            </a:p>
          </p:txBody>
        </p:sp>
      </p:grpSp>
      <p:pic>
        <p:nvPicPr>
          <p:cNvPr id="18" name="Picture 17" descr="A blue and orange logo&#10;&#10;AI-generated content may be incorrect.">
            <a:extLst>
              <a:ext uri="{FF2B5EF4-FFF2-40B4-BE49-F238E27FC236}">
                <a16:creationId xmlns:a16="http://schemas.microsoft.com/office/drawing/2014/main" id="{ADB154FB-FFA5-8CAB-81FF-ED4B055870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7070" y="7962900"/>
            <a:ext cx="1064748" cy="1234163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356DB8DC-76BB-02F1-17C8-6290DC796C4A}"/>
              </a:ext>
            </a:extLst>
          </p:cNvPr>
          <p:cNvSpPr txBox="1"/>
          <p:nvPr/>
        </p:nvSpPr>
        <p:spPr>
          <a:xfrm>
            <a:off x="2362200" y="9488916"/>
            <a:ext cx="14478000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 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elda.coe.int </a:t>
            </a:r>
          </a:p>
        </p:txBody>
      </p:sp>
    </p:spTree>
    <p:extLst>
      <p:ext uri="{BB962C8B-B14F-4D97-AF65-F5344CB8AC3E}">
        <p14:creationId xmlns:p14="http://schemas.microsoft.com/office/powerpoint/2010/main" val="148015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1EE25-CD06-4629-82E3-5D8F8372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A blue and orange snake&#10;&#10;AI-generated content may be incorrect.">
            <a:extLst>
              <a:ext uri="{FF2B5EF4-FFF2-40B4-BE49-F238E27FC236}">
                <a16:creationId xmlns:a16="http://schemas.microsoft.com/office/drawing/2014/main" id="{ECFA89A9-8379-434C-6895-B26E7162AE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1379">
            <a:off x="11635165" y="1539567"/>
            <a:ext cx="10065567" cy="4990595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A195F0-DD01-E991-45DF-359BA851A2DD}"/>
              </a:ext>
            </a:extLst>
          </p:cNvPr>
          <p:cNvSpPr/>
          <p:nvPr/>
        </p:nvSpPr>
        <p:spPr>
          <a:xfrm>
            <a:off x="1129077" y="1704126"/>
            <a:ext cx="9511831" cy="1229438"/>
          </a:xfrm>
          <a:prstGeom prst="roundRect">
            <a:avLst/>
          </a:prstGeom>
          <a:solidFill>
            <a:srgbClr val="FF9A1F"/>
          </a:solidFill>
          <a:ln>
            <a:solidFill>
              <a:srgbClr val="FF9A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DB6ABC2E-AC6B-767A-12C7-6E13A6CDDE83}"/>
              </a:ext>
            </a:extLst>
          </p:cNvPr>
          <p:cNvGrpSpPr/>
          <p:nvPr/>
        </p:nvGrpSpPr>
        <p:grpSpPr>
          <a:xfrm>
            <a:off x="0" y="0"/>
            <a:ext cx="18288000" cy="1611201"/>
            <a:chOff x="0" y="0"/>
            <a:chExt cx="9225716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11600E1-8F32-D114-F669-2EB8E0B5AA64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4B5EF51-E11E-49BD-8838-76361578560C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19E697E-833B-5053-5010-706BE09FB1B2}"/>
              </a:ext>
            </a:extLst>
          </p:cNvPr>
          <p:cNvSpPr txBox="1"/>
          <p:nvPr/>
        </p:nvSpPr>
        <p:spPr>
          <a:xfrm>
            <a:off x="152400" y="177639"/>
            <a:ext cx="7772400" cy="1085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2400" b="1" spc="47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CONGRÈS DES POUVOIRS LOCAUX ET RÉGIONAUX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C9838D5-123E-4855-A6BB-51DFAD81E003}"/>
              </a:ext>
            </a:extLst>
          </p:cNvPr>
          <p:cNvSpPr/>
          <p:nvPr/>
        </p:nvSpPr>
        <p:spPr>
          <a:xfrm>
            <a:off x="15210212" y="17763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D37A996-D5EC-4005-9554-BE4673CE609D}"/>
              </a:ext>
            </a:extLst>
          </p:cNvPr>
          <p:cNvGrpSpPr/>
          <p:nvPr/>
        </p:nvGrpSpPr>
        <p:grpSpPr>
          <a:xfrm>
            <a:off x="0" y="9410700"/>
            <a:ext cx="18288000" cy="943435"/>
            <a:chOff x="0" y="0"/>
            <a:chExt cx="9225716" cy="26072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293F9FE-7283-71BE-4C40-986B92999C3D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6A130E8-9F21-3DAF-558E-4A117F6BD3CE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Subtitle 15">
            <a:extLst>
              <a:ext uri="{FF2B5EF4-FFF2-40B4-BE49-F238E27FC236}">
                <a16:creationId xmlns:a16="http://schemas.microsoft.com/office/drawing/2014/main" id="{53812AF7-2A81-E712-1E87-00FC6E974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076" y="1903180"/>
            <a:ext cx="9511831" cy="123416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Pourquoi participer à ELDA 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731628-C9F5-BA3D-9A8C-FD3D65CF9548}"/>
              </a:ext>
            </a:extLst>
          </p:cNvPr>
          <p:cNvSpPr txBox="1"/>
          <p:nvPr/>
        </p:nvSpPr>
        <p:spPr>
          <a:xfrm>
            <a:off x="1143000" y="3009900"/>
            <a:ext cx="883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En participant à ELDA, votre municipalité ou région souligne son engagement envers :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92AA5CB-8F75-5355-BB5A-55C187CF08DC}"/>
              </a:ext>
            </a:extLst>
          </p:cNvPr>
          <p:cNvGrpSpPr/>
          <p:nvPr/>
        </p:nvGrpSpPr>
        <p:grpSpPr>
          <a:xfrm>
            <a:off x="1142999" y="4116680"/>
            <a:ext cx="10667457" cy="668235"/>
            <a:chOff x="1142999" y="4116680"/>
            <a:chExt cx="10667457" cy="66823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C020FCD-8271-C3E4-391B-C15C5FAEBD60}"/>
                </a:ext>
              </a:extLst>
            </p:cNvPr>
            <p:cNvSpPr/>
            <p:nvPr/>
          </p:nvSpPr>
          <p:spPr>
            <a:xfrm>
              <a:off x="1142999" y="4116680"/>
              <a:ext cx="9742479" cy="668235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2AC0BB-50FA-7017-6356-F8EFA6081750}"/>
                </a:ext>
              </a:extLst>
            </p:cNvPr>
            <p:cNvSpPr txBox="1"/>
            <p:nvPr/>
          </p:nvSpPr>
          <p:spPr>
            <a:xfrm>
              <a:off x="1219200" y="4176962"/>
              <a:ext cx="1059125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Renforcer la confiance entre les citoyens et les autorités locales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C9D124-0DE4-8C08-0DAA-001C71E304DD}"/>
              </a:ext>
            </a:extLst>
          </p:cNvPr>
          <p:cNvGrpSpPr/>
          <p:nvPr/>
        </p:nvGrpSpPr>
        <p:grpSpPr>
          <a:xfrm>
            <a:off x="1170295" y="4953130"/>
            <a:ext cx="9763097" cy="631353"/>
            <a:chOff x="1204096" y="3978476"/>
            <a:chExt cx="5664902" cy="108882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598A68D-63F1-F094-BA06-3A95B4F98783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18F1713-E6DF-E060-19DE-0D8192C24F34}"/>
                </a:ext>
              </a:extLst>
            </p:cNvPr>
            <p:cNvSpPr txBox="1"/>
            <p:nvPr/>
          </p:nvSpPr>
          <p:spPr>
            <a:xfrm>
              <a:off x="1230198" y="4076700"/>
              <a:ext cx="5638800" cy="875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Améliorer la qualité des décisions et des politiques locales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E2777D-0764-414D-CAFD-8D1386C5DABD}"/>
              </a:ext>
            </a:extLst>
          </p:cNvPr>
          <p:cNvGrpSpPr/>
          <p:nvPr/>
        </p:nvGrpSpPr>
        <p:grpSpPr>
          <a:xfrm>
            <a:off x="1192123" y="5788262"/>
            <a:ext cx="9763097" cy="629125"/>
            <a:chOff x="1204096" y="3978476"/>
            <a:chExt cx="5679370" cy="108882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6DD1CCFB-6554-65B9-A8D7-01F1780CD20A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596BFF-FB62-6BBF-5E63-0D96702A1C14}"/>
                </a:ext>
              </a:extLst>
            </p:cNvPr>
            <p:cNvSpPr txBox="1"/>
            <p:nvPr/>
          </p:nvSpPr>
          <p:spPr>
            <a:xfrm>
              <a:off x="1244666" y="4076700"/>
              <a:ext cx="5638800" cy="878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Mobiliser les personnes qui ne participent généralement pas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5AD5026-A847-86F2-2CC5-57CBA1E51B26}"/>
              </a:ext>
            </a:extLst>
          </p:cNvPr>
          <p:cNvGrpSpPr/>
          <p:nvPr/>
        </p:nvGrpSpPr>
        <p:grpSpPr>
          <a:xfrm>
            <a:off x="1147106" y="7488828"/>
            <a:ext cx="9901894" cy="616733"/>
            <a:chOff x="1204096" y="3978476"/>
            <a:chExt cx="5664769" cy="1088824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660C9B2E-76A3-72AA-AF00-F925ACE41F46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FE9BB69-539D-CB2A-92C6-A92C97D5EA48}"/>
                </a:ext>
              </a:extLst>
            </p:cNvPr>
            <p:cNvSpPr txBox="1"/>
            <p:nvPr/>
          </p:nvSpPr>
          <p:spPr>
            <a:xfrm>
              <a:off x="1230065" y="4077153"/>
              <a:ext cx="5638800" cy="896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Échanger avec des pairs au niveau européen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9300907-8411-453A-67CD-00E009CFFE65}"/>
              </a:ext>
            </a:extLst>
          </p:cNvPr>
          <p:cNvGrpSpPr/>
          <p:nvPr/>
        </p:nvGrpSpPr>
        <p:grpSpPr>
          <a:xfrm>
            <a:off x="1170295" y="8237938"/>
            <a:ext cx="9856501" cy="975064"/>
            <a:chOff x="1204096" y="3978476"/>
            <a:chExt cx="5664902" cy="1851291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A9A6FB4A-3E33-7B1B-984C-A8B1A98CDDA3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4234823-4175-0420-51F0-420F4EA54340}"/>
                </a:ext>
              </a:extLst>
            </p:cNvPr>
            <p:cNvSpPr txBox="1"/>
            <p:nvPr/>
          </p:nvSpPr>
          <p:spPr>
            <a:xfrm>
              <a:off x="1230198" y="4076700"/>
              <a:ext cx="5638800" cy="1753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Promouvoir la transparence et les valeurs du Conseil de l'Europe</a:t>
              </a:r>
            </a:p>
            <a:p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D9B7AD-9DF1-F3DC-209C-4040090D364B}"/>
              </a:ext>
            </a:extLst>
          </p:cNvPr>
          <p:cNvGrpSpPr/>
          <p:nvPr/>
        </p:nvGrpSpPr>
        <p:grpSpPr>
          <a:xfrm>
            <a:off x="1170295" y="6586926"/>
            <a:ext cx="9878705" cy="982608"/>
            <a:chOff x="1204096" y="3978476"/>
            <a:chExt cx="5705571" cy="1628168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94C2BF3E-7E55-00FA-AA14-380029ADCDAC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1B51E97-5476-3FEC-D381-CBD139A79866}"/>
                </a:ext>
              </a:extLst>
            </p:cNvPr>
            <p:cNvSpPr txBox="1"/>
            <p:nvPr/>
          </p:nvSpPr>
          <p:spPr>
            <a:xfrm>
              <a:off x="1270867" y="4076700"/>
              <a:ext cx="5638800" cy="1529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Se connecter à un réseau européen de municipalités</a:t>
              </a:r>
            </a:p>
            <a:p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pic>
        <p:nvPicPr>
          <p:cNvPr id="78" name="Picture 77" descr="A blue and orange logo&#10;&#10;AI-generated content may be incorrect.">
            <a:extLst>
              <a:ext uri="{FF2B5EF4-FFF2-40B4-BE49-F238E27FC236}">
                <a16:creationId xmlns:a16="http://schemas.microsoft.com/office/drawing/2014/main" id="{AA8501C9-48D8-7995-C4D7-5323D93AC5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7426" y="2469018"/>
            <a:ext cx="1064748" cy="1234163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80511812-513A-39CC-0AC3-6E6D1A14D348}"/>
              </a:ext>
            </a:extLst>
          </p:cNvPr>
          <p:cNvGrpSpPr/>
          <p:nvPr/>
        </p:nvGrpSpPr>
        <p:grpSpPr>
          <a:xfrm>
            <a:off x="11836799" y="4533900"/>
            <a:ext cx="5766601" cy="4541631"/>
            <a:chOff x="12400683" y="4637736"/>
            <a:chExt cx="5894762" cy="4749737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DF832AE6-CE78-0E93-5B2B-17B141792D06}"/>
                </a:ext>
              </a:extLst>
            </p:cNvPr>
            <p:cNvSpPr/>
            <p:nvPr/>
          </p:nvSpPr>
          <p:spPr>
            <a:xfrm>
              <a:off x="12427501" y="4637736"/>
              <a:ext cx="5867944" cy="4749737"/>
            </a:xfrm>
            <a:prstGeom prst="roundRect">
              <a:avLst>
                <a:gd name="adj" fmla="val 7803"/>
              </a:avLst>
            </a:prstGeom>
            <a:solidFill>
              <a:srgbClr val="2341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1D3F02B-1586-4B0D-E43F-06193AB1B3E2}"/>
                </a:ext>
              </a:extLst>
            </p:cNvPr>
            <p:cNvSpPr txBox="1"/>
            <p:nvPr/>
          </p:nvSpPr>
          <p:spPr>
            <a:xfrm>
              <a:off x="12400683" y="4996884"/>
              <a:ext cx="5849348" cy="4152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La démocratie locale est la plus forte lorsque les citoyens se sentent écoutés, entendus et impliqués.</a:t>
              </a:r>
            </a:p>
            <a:p>
              <a:pPr algn="ctr"/>
              <a:endParaRPr lang="fr-FR" sz="28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  <a:p>
              <a:pPr algn="ctr"/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ELDA aide les municipalités et les régions à atteindre cet objectif de manière concrète et visible, en mettant en lumière les actions et initiatives de toutes tailles.</a:t>
              </a:r>
              <a:r>
                <a:rPr lang="fr-FR" sz="2800" dirty="0">
                  <a:solidFill>
                    <a:srgbClr val="23419B"/>
                  </a:solidFill>
                  <a:latin typeface="Abadi" panose="020B0604020104020204" pitchFamily="34" charset="0"/>
                </a:rPr>
                <a:t>.</a:t>
              </a:r>
            </a:p>
          </p:txBody>
        </p:sp>
      </p:grpSp>
      <p:sp>
        <p:nvSpPr>
          <p:cNvPr id="19" name="TextBox 10">
            <a:extLst>
              <a:ext uri="{FF2B5EF4-FFF2-40B4-BE49-F238E27FC236}">
                <a16:creationId xmlns:a16="http://schemas.microsoft.com/office/drawing/2014/main" id="{4E308660-7AF2-A48E-3D8A-5839979AC0D6}"/>
              </a:ext>
            </a:extLst>
          </p:cNvPr>
          <p:cNvSpPr txBox="1"/>
          <p:nvPr/>
        </p:nvSpPr>
        <p:spPr>
          <a:xfrm>
            <a:off x="2362200" y="9563100"/>
            <a:ext cx="14478000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 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 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elda.coe.int </a:t>
            </a:r>
          </a:p>
        </p:txBody>
      </p:sp>
    </p:spTree>
    <p:extLst>
      <p:ext uri="{BB962C8B-B14F-4D97-AF65-F5344CB8AC3E}">
        <p14:creationId xmlns:p14="http://schemas.microsoft.com/office/powerpoint/2010/main" val="6277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0"/>
    </mc:Choice>
    <mc:Fallback xmlns="">
      <p:transition spd="slow" advTm="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7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25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75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4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7C3C97-F59D-FDC1-56C4-25F92DA27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87D8FA7-93C3-51AF-BBED-1A5F7F4BFCAE}"/>
              </a:ext>
            </a:extLst>
          </p:cNvPr>
          <p:cNvSpPr/>
          <p:nvPr/>
        </p:nvSpPr>
        <p:spPr>
          <a:xfrm>
            <a:off x="15064092" y="8801964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Picture 14" descr="A colorful dotted line with dots&#10;&#10;AI-generated content may be incorrect.">
            <a:extLst>
              <a:ext uri="{FF2B5EF4-FFF2-40B4-BE49-F238E27FC236}">
                <a16:creationId xmlns:a16="http://schemas.microsoft.com/office/drawing/2014/main" id="{B51294CF-C593-FF09-A1C6-234D392F14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1"/>
          <a:stretch>
            <a:fillRect/>
          </a:stretch>
        </p:blipFill>
        <p:spPr>
          <a:xfrm>
            <a:off x="-54337" y="5236642"/>
            <a:ext cx="18387382" cy="50819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B08AD7-F701-E94A-9974-8EE6CAA641C3}"/>
              </a:ext>
            </a:extLst>
          </p:cNvPr>
          <p:cNvSpPr txBox="1"/>
          <p:nvPr/>
        </p:nvSpPr>
        <p:spPr>
          <a:xfrm>
            <a:off x="1022389" y="987390"/>
            <a:ext cx="6521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4050" b="1">
                <a:solidFill>
                  <a:srgbClr val="17263A"/>
                </a:solidFill>
              </a:defRPr>
            </a:pPr>
            <a:r>
              <a:rPr lang="fr-FR" sz="4000" dirty="0">
                <a:solidFill>
                  <a:schemeClr val="bg1">
                    <a:lumMod val="95000"/>
                  </a:schemeClr>
                </a:solidFill>
              </a:rPr>
              <a:t>Restez en contact avec </a:t>
            </a:r>
          </a:p>
          <a:p>
            <a:pPr>
              <a:defRPr sz="4050" b="1">
                <a:solidFill>
                  <a:srgbClr val="17263A"/>
                </a:solidFill>
              </a:defRPr>
            </a:pPr>
            <a:r>
              <a:rPr lang="fr-FR" sz="4000" dirty="0">
                <a:solidFill>
                  <a:schemeClr val="bg1">
                    <a:lumMod val="95000"/>
                  </a:schemeClr>
                </a:solidFill>
              </a:rPr>
              <a:t>le Congrès et ELDA</a:t>
            </a:r>
            <a:endParaRPr lang="fr-FR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Graphic 16" descr="Internet outline">
            <a:extLst>
              <a:ext uri="{FF2B5EF4-FFF2-40B4-BE49-F238E27FC236}">
                <a16:creationId xmlns:a16="http://schemas.microsoft.com/office/drawing/2014/main" id="{E3C09CA5-A2D8-FE57-B52E-59B6D917F4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199" y="2628899"/>
            <a:ext cx="1905001" cy="1905001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A5E528A2-872B-7407-A0A2-00ACEBBE21E4}"/>
              </a:ext>
            </a:extLst>
          </p:cNvPr>
          <p:cNvSpPr txBox="1"/>
          <p:nvPr/>
        </p:nvSpPr>
        <p:spPr>
          <a:xfrm>
            <a:off x="2895600" y="2929235"/>
            <a:ext cx="407437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3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</a:t>
            </a:r>
          </a:p>
          <a:p>
            <a:endParaRPr lang="en-US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elda.coe.int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D16E77-53FA-3C7D-9105-9644C6984ACA}"/>
              </a:ext>
            </a:extLst>
          </p:cNvPr>
          <p:cNvSpPr txBox="1"/>
          <p:nvPr/>
        </p:nvSpPr>
        <p:spPr>
          <a:xfrm>
            <a:off x="9067800" y="1036363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4050" b="1">
                <a:solidFill>
                  <a:srgbClr val="17263A"/>
                </a:solidFill>
              </a:defRPr>
            </a:pPr>
            <a:r>
              <a:rPr lang="fr-FR" sz="4000" dirty="0">
                <a:solidFill>
                  <a:schemeClr val="bg1">
                    <a:lumMod val="95000"/>
                  </a:schemeClr>
                </a:solidFill>
              </a:rPr>
              <a:t>Suivez-nous sur les réseaux sociaux</a:t>
            </a:r>
            <a:endParaRPr lang="fr-FR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B77866B2-6110-8583-8F2F-C7F6B1CE3840}"/>
              </a:ext>
            </a:extLst>
          </p:cNvPr>
          <p:cNvSpPr txBox="1"/>
          <p:nvPr/>
        </p:nvSpPr>
        <p:spPr>
          <a:xfrm>
            <a:off x="9896489" y="1978540"/>
            <a:ext cx="8315311" cy="267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@COECongress</a:t>
            </a:r>
          </a:p>
          <a:p>
            <a:endParaRPr lang="en-US" sz="14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@COECongress</a:t>
            </a:r>
          </a:p>
          <a:p>
            <a:endParaRPr lang="en-US" sz="14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@coe-congress</a:t>
            </a:r>
          </a:p>
          <a:p>
            <a:endParaRPr lang="en-US" sz="14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@congress.coe.int</a:t>
            </a: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29653726-D6DB-E5EE-F8E4-2317D4144546}"/>
              </a:ext>
            </a:extLst>
          </p:cNvPr>
          <p:cNvSpPr/>
          <p:nvPr/>
        </p:nvSpPr>
        <p:spPr>
          <a:xfrm>
            <a:off x="8948789" y="1991717"/>
            <a:ext cx="881011" cy="461713"/>
          </a:xfrm>
          <a:custGeom>
            <a:avLst/>
            <a:gdLst/>
            <a:ahLst/>
            <a:cxnLst/>
            <a:rect l="l" t="t" r="r" b="b"/>
            <a:pathLst>
              <a:path w="1466514" h="826369">
                <a:moveTo>
                  <a:pt x="0" y="0"/>
                </a:moveTo>
                <a:lnTo>
                  <a:pt x="1466514" y="0"/>
                </a:lnTo>
                <a:lnTo>
                  <a:pt x="1466514" y="826369"/>
                </a:lnTo>
                <a:lnTo>
                  <a:pt x="0" y="826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lum bright="70000" contrast="-70000"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5DC184-2C94-3881-575E-EACE0E82785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585" y="2605564"/>
            <a:ext cx="634921" cy="6349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E092A8-BE8A-619F-D97B-2F35B2DABD2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283" y="3386671"/>
            <a:ext cx="609524" cy="6095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633683-7579-F2D2-2BD3-A0F91EA39C9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283" y="4089413"/>
            <a:ext cx="609524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3878</TotalTime>
  <Words>395</Words>
  <Application>Microsoft Office PowerPoint</Application>
  <PresentationFormat>Custom</PresentationFormat>
  <Paragraphs>64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Myriad Bold</vt:lpstr>
      <vt:lpstr>Aptos</vt:lpstr>
      <vt:lpstr>Abadi</vt:lpstr>
      <vt:lpstr>Myriad</vt:lpstr>
      <vt:lpstr>ADLaM Display</vt:lpstr>
      <vt:lpstr>Courier New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OF LOCAL AND REGIONAL AUTHORITIES</dc:title>
  <dc:creator>NANIA Cassandra</dc:creator>
  <cp:lastModifiedBy>AKTAS Ayse Sule</cp:lastModifiedBy>
  <cp:revision>48</cp:revision>
  <cp:lastPrinted>2026-09-16T08:49:20Z</cp:lastPrinted>
  <dcterms:created xsi:type="dcterms:W3CDTF">2006-08-16T00:00:00Z</dcterms:created>
  <dcterms:modified xsi:type="dcterms:W3CDTF">2026-10-07T07:44:42Z</dcterms:modified>
  <dc:identifier>DAGhhcP2g9Y</dc:identifier>
</cp:coreProperties>
</file>