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74" r:id="rId2"/>
    <p:sldId id="257" r:id="rId3"/>
    <p:sldId id="267" r:id="rId4"/>
    <p:sldId id="268" r:id="rId5"/>
    <p:sldId id="272" r:id="rId6"/>
  </p:sldIdLst>
  <p:sldSz cx="18288000" cy="10287000"/>
  <p:notesSz cx="6805613" cy="9944100"/>
  <p:embeddedFontLst>
    <p:embeddedFont>
      <p:font typeface="Abadi" panose="020B0604020104020204" pitchFamily="34" charset="0"/>
      <p:regular r:id="rId8"/>
      <p:bold r:id="rId9"/>
      <p:italic r:id="rId10"/>
      <p:boldItalic r:id="rId11"/>
    </p:embeddedFont>
    <p:embeddedFont>
      <p:font typeface="ADLaM Display" panose="02010000000000000000" pitchFamily="2" charset="0"/>
      <p:regular r:id="rId12"/>
    </p:embeddedFont>
    <p:embeddedFont>
      <p:font typeface="Myriad" panose="020B0604020202020204" charset="0"/>
      <p:regular r:id="rId13"/>
    </p:embeddedFont>
    <p:embeddedFont>
      <p:font typeface="Myriad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CF5"/>
    <a:srgbClr val="23419B"/>
    <a:srgbClr val="FF9A1F"/>
    <a:srgbClr val="234495"/>
    <a:srgbClr val="214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ADF3E-0DFD-423E-AE38-10436902BF24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0BA65-F2E2-4229-A869-5F1D44DB6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182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0BA65-F2E2-4229-A869-5F1D44DB6F9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803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0BA65-F2E2-4229-A869-5F1D44DB6F9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75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449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58B482-DD28-2B06-A529-F89443771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7B03B4C-B122-78FC-1143-6896FAA10574}"/>
              </a:ext>
            </a:extLst>
          </p:cNvPr>
          <p:cNvSpPr/>
          <p:nvPr/>
        </p:nvSpPr>
        <p:spPr>
          <a:xfrm>
            <a:off x="15064092" y="8801964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797B18A-4DD2-BEEF-7B8F-F9F07260DD66}"/>
              </a:ext>
            </a:extLst>
          </p:cNvPr>
          <p:cNvSpPr txBox="1"/>
          <p:nvPr/>
        </p:nvSpPr>
        <p:spPr>
          <a:xfrm>
            <a:off x="1226003" y="3771900"/>
            <a:ext cx="1686197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4050" b="1">
                <a:solidFill>
                  <a:srgbClr val="17263A"/>
                </a:solidFill>
              </a:defRPr>
            </a:pPr>
            <a:r>
              <a:rPr lang="fr-FR" sz="4800" b="1" dirty="0" err="1">
                <a:solidFill>
                  <a:schemeClr val="bg1"/>
                </a:solidFill>
              </a:rPr>
              <a:t>Strengthening</a:t>
            </a:r>
            <a:r>
              <a:rPr lang="fr-FR" sz="4800" b="1" dirty="0">
                <a:solidFill>
                  <a:schemeClr val="bg1"/>
                </a:solidFill>
              </a:rPr>
              <a:t> Local </a:t>
            </a:r>
            <a:r>
              <a:rPr lang="fr-FR" sz="4800" b="1" dirty="0" err="1">
                <a:solidFill>
                  <a:schemeClr val="bg1"/>
                </a:solidFill>
              </a:rPr>
              <a:t>Democracy</a:t>
            </a:r>
            <a:endParaRPr lang="fr-FR" sz="48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colorful dotted line with dots&#10;&#10;AI-generated content may be incorrect.">
            <a:extLst>
              <a:ext uri="{FF2B5EF4-FFF2-40B4-BE49-F238E27FC236}">
                <a16:creationId xmlns:a16="http://schemas.microsoft.com/office/drawing/2014/main" id="{97E008CA-9747-F100-7AF0-9CBC48CBA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1"/>
          <a:stretch>
            <a:fillRect/>
          </a:stretch>
        </p:blipFill>
        <p:spPr>
          <a:xfrm>
            <a:off x="-99382" y="5321019"/>
            <a:ext cx="18387382" cy="4933324"/>
          </a:xfrm>
          <a:prstGeom prst="rect">
            <a:avLst/>
          </a:prstGeom>
        </p:spPr>
      </p:pic>
      <p:sp>
        <p:nvSpPr>
          <p:cNvPr id="4" name="cover-subtitle">
            <a:extLst>
              <a:ext uri="{FF2B5EF4-FFF2-40B4-BE49-F238E27FC236}">
                <a16:creationId xmlns:a16="http://schemas.microsoft.com/office/drawing/2014/main" id="{8519A41C-0EB4-6C12-1AA2-D0848C6044E8}"/>
              </a:ext>
            </a:extLst>
          </p:cNvPr>
          <p:cNvSpPr>
            <a:spLocks noGrp="1"/>
          </p:cNvSpPr>
          <p:nvPr/>
        </p:nvSpPr>
        <p:spPr>
          <a:xfrm>
            <a:off x="1146400" y="2180913"/>
            <a:ext cx="17021175" cy="15610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0069B4"/>
                </a:solidFill>
              </a:defRPr>
            </a:pPr>
            <a:r>
              <a:rPr sz="7200" b="1" dirty="0">
                <a:solidFill>
                  <a:schemeClr val="bg1">
                    <a:lumMod val="95000"/>
                  </a:schemeClr>
                </a:solidFill>
              </a:rPr>
              <a:t>European Local Democracy Action</a:t>
            </a:r>
            <a:r>
              <a:rPr lang="en-GB" sz="7200" b="1" dirty="0">
                <a:solidFill>
                  <a:schemeClr val="bg1">
                    <a:lumMod val="95000"/>
                  </a:schemeClr>
                </a:solidFill>
              </a:rPr>
              <a:t> (ELDA) </a:t>
            </a:r>
            <a:endParaRPr sz="72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04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and orange curved object with white and orange people on it&#10;&#10;AI-generated content may be incorrect.">
            <a:extLst>
              <a:ext uri="{FF2B5EF4-FFF2-40B4-BE49-F238E27FC236}">
                <a16:creationId xmlns:a16="http://schemas.microsoft.com/office/drawing/2014/main" id="{37E53D29-520C-B299-4239-90A5D30B46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9465" y="5661715"/>
            <a:ext cx="18135600" cy="7044478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9D3061D-DB18-5EB3-9AEC-3664C6CFDDB1}"/>
              </a:ext>
            </a:extLst>
          </p:cNvPr>
          <p:cNvSpPr/>
          <p:nvPr/>
        </p:nvSpPr>
        <p:spPr>
          <a:xfrm>
            <a:off x="914400" y="2153141"/>
            <a:ext cx="3619500" cy="856759"/>
          </a:xfrm>
          <a:prstGeom prst="roundRect">
            <a:avLst/>
          </a:prstGeom>
          <a:solidFill>
            <a:srgbClr val="FF9A1F"/>
          </a:solidFill>
          <a:ln>
            <a:solidFill>
              <a:srgbClr val="FF9A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 2"/>
          <p:cNvGrpSpPr/>
          <p:nvPr/>
        </p:nvGrpSpPr>
        <p:grpSpPr>
          <a:xfrm>
            <a:off x="0" y="0"/>
            <a:ext cx="18288000" cy="1611201"/>
            <a:chOff x="0" y="0"/>
            <a:chExt cx="9225716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2400" y="177639"/>
            <a:ext cx="7772400" cy="1085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r>
              <a:rPr lang="en-US" sz="2400" b="1" spc="47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CONGRÈS DES POUVOIRS LOCAUX ET RÉGIONAUX </a:t>
            </a:r>
          </a:p>
        </p:txBody>
      </p:sp>
      <p:sp>
        <p:nvSpPr>
          <p:cNvPr id="6" name="Freeform 6"/>
          <p:cNvSpPr/>
          <p:nvPr/>
        </p:nvSpPr>
        <p:spPr>
          <a:xfrm>
            <a:off x="15087600" y="191088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9335567"/>
            <a:ext cx="18288000" cy="951433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362200" y="9488916"/>
            <a:ext cx="14478000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coe.int/congress</a:t>
            </a:r>
          </a:p>
          <a:p>
            <a:pPr algn="ctr"/>
            <a:r>
              <a:rPr lang="en-US" sz="5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 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  elda.coe.int </a:t>
            </a:r>
          </a:p>
        </p:txBody>
      </p:sp>
      <p:sp>
        <p:nvSpPr>
          <p:cNvPr id="16" name="Subtitle 15">
            <a:extLst>
              <a:ext uri="{FF2B5EF4-FFF2-40B4-BE49-F238E27FC236}">
                <a16:creationId xmlns:a16="http://schemas.microsoft.com/office/drawing/2014/main" id="{0C84D011-7B65-141F-10C6-056F7ACA1A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510297" y="2289094"/>
            <a:ext cx="6468894" cy="1635206"/>
          </a:xfrm>
        </p:spPr>
        <p:txBody>
          <a:bodyPr/>
          <a:lstStyle/>
          <a:p>
            <a:r>
              <a:rPr lang="fr-FR" dirty="0" err="1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What</a:t>
            </a:r>
            <a:r>
              <a:rPr lang="fr-FR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is</a:t>
            </a:r>
            <a:r>
              <a:rPr lang="fr-FR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ELDA?</a:t>
            </a:r>
          </a:p>
        </p:txBody>
      </p:sp>
      <p:pic>
        <p:nvPicPr>
          <p:cNvPr id="20" name="Picture 19" descr="A blue and orange logo&#10;&#10;AI-generated content may be incorrect.">
            <a:extLst>
              <a:ext uri="{FF2B5EF4-FFF2-40B4-BE49-F238E27FC236}">
                <a16:creationId xmlns:a16="http://schemas.microsoft.com/office/drawing/2014/main" id="{F8813686-0F71-6CB0-A629-69791E524C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8470" y="7677932"/>
            <a:ext cx="1340129" cy="155336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E8CF68-2AE7-35DB-6C5B-ADABC9B19ACE}"/>
              </a:ext>
            </a:extLst>
          </p:cNvPr>
          <p:cNvSpPr txBox="1"/>
          <p:nvPr/>
        </p:nvSpPr>
        <p:spPr>
          <a:xfrm>
            <a:off x="914400" y="3238500"/>
            <a:ext cx="13639800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A </a:t>
            </a:r>
            <a:r>
              <a:rPr lang="fr-FR" sz="3200" b="1" dirty="0">
                <a:solidFill>
                  <a:srgbClr val="23419B"/>
                </a:solidFill>
                <a:latin typeface="Abadi" panose="020B0604020104020204" pitchFamily="34" charset="0"/>
              </a:rPr>
              <a:t>Europe-</a:t>
            </a:r>
            <a:r>
              <a:rPr lang="fr-FR" sz="3200" b="1" dirty="0" err="1">
                <a:solidFill>
                  <a:srgbClr val="23419B"/>
                </a:solidFill>
                <a:latin typeface="Abadi" panose="020B0604020104020204" pitchFamily="34" charset="0"/>
              </a:rPr>
              <a:t>wide</a:t>
            </a:r>
            <a:r>
              <a:rPr lang="fr-FR" sz="3200" b="1" dirty="0">
                <a:solidFill>
                  <a:srgbClr val="23419B"/>
                </a:solidFill>
                <a:latin typeface="Abadi" panose="020B0604020104020204" pitchFamily="34" charset="0"/>
              </a:rPr>
              <a:t> platform 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for local and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regional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authorities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to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strengthen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3200" b="1" dirty="0">
                <a:solidFill>
                  <a:srgbClr val="23419B"/>
                </a:solidFill>
                <a:latin typeface="Abadi" panose="020B0604020104020204" pitchFamily="34" charset="0"/>
              </a:rPr>
              <a:t>participative </a:t>
            </a:r>
            <a:r>
              <a:rPr lang="fr-FR" sz="3200" b="1" dirty="0" err="1">
                <a:solidFill>
                  <a:srgbClr val="23419B"/>
                </a:solidFill>
                <a:latin typeface="Abadi" panose="020B0604020104020204" pitchFamily="34" charset="0"/>
              </a:rPr>
              <a:t>democracy</a:t>
            </a:r>
            <a:r>
              <a:rPr lang="fr-FR" sz="3200" b="1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at the local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level</a:t>
            </a:r>
            <a:endParaRPr lang="fr-FR" sz="3200" dirty="0">
              <a:solidFill>
                <a:srgbClr val="23419B"/>
              </a:solidFill>
              <a:latin typeface="Abadi" panose="020B0604020104020204" pitchFamily="34" charset="0"/>
            </a:endParaRPr>
          </a:p>
          <a:p>
            <a:endParaRPr lang="fr-FR" sz="1500" dirty="0">
              <a:solidFill>
                <a:srgbClr val="23419B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sz="900" dirty="0">
              <a:solidFill>
                <a:srgbClr val="23419B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A place for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cities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and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regions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to </a:t>
            </a:r>
            <a:r>
              <a:rPr lang="fr-FR" sz="3200" b="1" dirty="0">
                <a:solidFill>
                  <a:srgbClr val="23419B"/>
                </a:solidFill>
                <a:latin typeface="Abadi" panose="020B0604020104020204" pitchFamily="34" charset="0"/>
              </a:rPr>
              <a:t>report on initiatives </a:t>
            </a:r>
            <a:b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</a:b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that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involve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citizens</a:t>
            </a:r>
            <a:endParaRPr lang="fr-FR" sz="3200" dirty="0">
              <a:solidFill>
                <a:srgbClr val="23419B"/>
              </a:solidFill>
              <a:latin typeface="Abadi" panose="020B0604020104020204" pitchFamily="34" charset="0"/>
            </a:endParaRPr>
          </a:p>
          <a:p>
            <a:endParaRPr lang="fr-FR" sz="1500" dirty="0">
              <a:solidFill>
                <a:srgbClr val="23419B"/>
              </a:solidFill>
              <a:latin typeface="Abadi" panose="020B06040201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EB3AB4-2C31-927F-6031-F8BE906462DE}"/>
              </a:ext>
            </a:extLst>
          </p:cNvPr>
          <p:cNvSpPr txBox="1"/>
          <p:nvPr/>
        </p:nvSpPr>
        <p:spPr>
          <a:xfrm>
            <a:off x="899465" y="5600945"/>
            <a:ext cx="10454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500" dirty="0">
              <a:solidFill>
                <a:srgbClr val="23419B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sz="900" dirty="0">
              <a:solidFill>
                <a:srgbClr val="23419B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3200" b="1" dirty="0">
                <a:solidFill>
                  <a:srgbClr val="23419B"/>
                </a:solidFill>
                <a:latin typeface="Abadi" panose="020B0604020104020204" pitchFamily="34" charset="0"/>
              </a:rPr>
              <a:t>A forum 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to exchange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with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peers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from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46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European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 Countries </a:t>
            </a:r>
            <a:r>
              <a:rPr lang="fr-FR" sz="3200" b="1" dirty="0" err="1">
                <a:solidFill>
                  <a:srgbClr val="23419B"/>
                </a:solidFill>
                <a:latin typeface="Abadi" panose="020B0604020104020204" pitchFamily="34" charset="0"/>
              </a:rPr>
              <a:t>coordinated</a:t>
            </a:r>
            <a:r>
              <a:rPr lang="fr-FR" sz="3200" b="1" dirty="0">
                <a:solidFill>
                  <a:srgbClr val="23419B"/>
                </a:solidFill>
                <a:latin typeface="Abadi" panose="020B0604020104020204" pitchFamily="34" charset="0"/>
              </a:rPr>
              <a:t> by the Congress </a:t>
            </a: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of </a:t>
            </a:r>
            <a:b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</a:br>
            <a:r>
              <a:rPr lang="fr-FR" sz="3200" dirty="0">
                <a:solidFill>
                  <a:srgbClr val="23419B"/>
                </a:solidFill>
                <a:latin typeface="Abadi" panose="020B0604020104020204" pitchFamily="34" charset="0"/>
              </a:rPr>
              <a:t>Local and Regional </a:t>
            </a:r>
            <a:r>
              <a:rPr lang="fr-FR" sz="3200" dirty="0" err="1">
                <a:solidFill>
                  <a:srgbClr val="23419B"/>
                </a:solidFill>
                <a:latin typeface="Abadi" panose="020B0604020104020204" pitchFamily="34" charset="0"/>
              </a:rPr>
              <a:t>Authorities</a:t>
            </a:r>
            <a:endParaRPr lang="fr-FR" sz="3200" dirty="0">
              <a:solidFill>
                <a:srgbClr val="23419B"/>
              </a:solidFill>
              <a:latin typeface="Abadi" panose="020B06040201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0"/>
    </mc:Choice>
    <mc:Fallback xmlns="">
      <p:transition spd="slow" advClick="0"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7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2A56D-CEB7-55BA-E6D1-A269725D2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and orange curved object with white and orange people on it&#10;&#10;AI-generated content may be incorrect.">
            <a:extLst>
              <a:ext uri="{FF2B5EF4-FFF2-40B4-BE49-F238E27FC236}">
                <a16:creationId xmlns:a16="http://schemas.microsoft.com/office/drawing/2014/main" id="{CCD23E7E-9586-CA8F-9BD2-4BB4A4F162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1935" y="517285"/>
            <a:ext cx="7430489" cy="3684101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79A438C-6970-0383-8D17-456A136B65DA}"/>
              </a:ext>
            </a:extLst>
          </p:cNvPr>
          <p:cNvSpPr/>
          <p:nvPr/>
        </p:nvSpPr>
        <p:spPr>
          <a:xfrm>
            <a:off x="5181600" y="1638300"/>
            <a:ext cx="9077427" cy="1521284"/>
          </a:xfrm>
          <a:prstGeom prst="roundRect">
            <a:avLst/>
          </a:prstGeom>
          <a:solidFill>
            <a:srgbClr val="FF9A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168237C9-7EF5-324E-612B-E44E5B8CE0F6}"/>
              </a:ext>
            </a:extLst>
          </p:cNvPr>
          <p:cNvGrpSpPr/>
          <p:nvPr/>
        </p:nvGrpSpPr>
        <p:grpSpPr>
          <a:xfrm>
            <a:off x="0" y="0"/>
            <a:ext cx="18288000" cy="1611201"/>
            <a:chOff x="0" y="0"/>
            <a:chExt cx="9225716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135AEB-B7FF-9A17-B608-DA3668AF8D21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9E1AACD-63FF-CF5E-6F8A-456A300AE943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E4DD92F-147B-F843-71BF-519976FF2BCD}"/>
              </a:ext>
            </a:extLst>
          </p:cNvPr>
          <p:cNvSpPr txBox="1"/>
          <p:nvPr/>
        </p:nvSpPr>
        <p:spPr>
          <a:xfrm>
            <a:off x="152400" y="177639"/>
            <a:ext cx="7772400" cy="1085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r>
              <a:rPr lang="en-US" sz="2400" b="1" spc="47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CONGRÈS DES POUVOIRS LOCAUX ET RÉGIONAUX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3FE5268-9995-1D9D-C75D-A74FD6CA69AC}"/>
              </a:ext>
            </a:extLst>
          </p:cNvPr>
          <p:cNvSpPr/>
          <p:nvPr/>
        </p:nvSpPr>
        <p:spPr>
          <a:xfrm>
            <a:off x="15210212" y="17763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E09C8901-A15D-9CBA-41AC-9268A72EBE68}"/>
              </a:ext>
            </a:extLst>
          </p:cNvPr>
          <p:cNvGrpSpPr/>
          <p:nvPr/>
        </p:nvGrpSpPr>
        <p:grpSpPr>
          <a:xfrm>
            <a:off x="0" y="9416103"/>
            <a:ext cx="18288000" cy="870897"/>
            <a:chOff x="0" y="0"/>
            <a:chExt cx="9225716" cy="26072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B72E319-7E26-13E1-ECD1-0DA2F53FFE3F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97357CD1-1CCA-6A90-4675-645171624AB5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Subtitle 15">
            <a:extLst>
              <a:ext uri="{FF2B5EF4-FFF2-40B4-BE49-F238E27FC236}">
                <a16:creationId xmlns:a16="http://schemas.microsoft.com/office/drawing/2014/main" id="{4C222944-DFBD-05A6-7965-50079FEA3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271" y="2006758"/>
            <a:ext cx="8572729" cy="1234163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How to </a:t>
            </a:r>
            <a:r>
              <a:rPr lang="fr-FR" sz="4400" dirty="0" err="1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participate</a:t>
            </a:r>
            <a:r>
              <a:rPr lang="fr-FR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 ELDA ?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05C2030-E1B8-CDC2-15D9-C9104285B281}"/>
              </a:ext>
            </a:extLst>
          </p:cNvPr>
          <p:cNvGrpSpPr/>
          <p:nvPr/>
        </p:nvGrpSpPr>
        <p:grpSpPr>
          <a:xfrm>
            <a:off x="1024647" y="4426854"/>
            <a:ext cx="5376153" cy="3684102"/>
            <a:chOff x="501356" y="4608849"/>
            <a:chExt cx="5376153" cy="4545461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002793A1-1CA1-AEBB-3006-4FA07E4D20FA}"/>
                </a:ext>
              </a:extLst>
            </p:cNvPr>
            <p:cNvSpPr/>
            <p:nvPr/>
          </p:nvSpPr>
          <p:spPr>
            <a:xfrm>
              <a:off x="501356" y="4949032"/>
              <a:ext cx="5376153" cy="4205278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2819A3F-0DC7-61E7-B563-0B54463D3DB9}"/>
                </a:ext>
              </a:extLst>
            </p:cNvPr>
            <p:cNvSpPr/>
            <p:nvPr/>
          </p:nvSpPr>
          <p:spPr>
            <a:xfrm>
              <a:off x="2836045" y="4608849"/>
              <a:ext cx="669155" cy="675522"/>
            </a:xfrm>
            <a:prstGeom prst="ellipse">
              <a:avLst/>
            </a:prstGeom>
            <a:solidFill>
              <a:srgbClr val="FF9A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916ED2-4FA4-931B-E58A-62847ADAFFA4}"/>
                </a:ext>
              </a:extLst>
            </p:cNvPr>
            <p:cNvSpPr txBox="1"/>
            <p:nvPr/>
          </p:nvSpPr>
          <p:spPr>
            <a:xfrm>
              <a:off x="2989468" y="4709261"/>
              <a:ext cx="399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  <a:latin typeface="Abadi" panose="020B0604020104020204" pitchFamily="34" charset="0"/>
                </a:rPr>
                <a:t>1</a:t>
              </a:r>
              <a:endParaRPr lang="fr-FR" sz="16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DD1B214-FBBD-2D37-5A42-875D1C46BBC9}"/>
                </a:ext>
              </a:extLst>
            </p:cNvPr>
            <p:cNvSpPr txBox="1"/>
            <p:nvPr/>
          </p:nvSpPr>
          <p:spPr>
            <a:xfrm>
              <a:off x="853494" y="5392821"/>
              <a:ext cx="4998612" cy="2485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Organise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activities</a:t>
              </a:r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involving</a:t>
              </a:r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citizens</a:t>
              </a:r>
              <a:endParaRPr lang="fr-FR" sz="2400" dirty="0">
                <a:solidFill>
                  <a:srgbClr val="23419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  <a:p>
              <a:endParaRPr lang="fr-FR" sz="24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Plan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activities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that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encourage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citizens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to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take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part in local public life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730C65A-E324-AD2D-26A4-B870F641EED2}"/>
              </a:ext>
            </a:extLst>
          </p:cNvPr>
          <p:cNvGrpSpPr/>
          <p:nvPr/>
        </p:nvGrpSpPr>
        <p:grpSpPr>
          <a:xfrm>
            <a:off x="12494334" y="3467100"/>
            <a:ext cx="5376153" cy="3962614"/>
            <a:chOff x="12496809" y="4073438"/>
            <a:chExt cx="5376153" cy="4139694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FD0904D4-4EB6-B6A4-AC31-2BB35274305B}"/>
                </a:ext>
              </a:extLst>
            </p:cNvPr>
            <p:cNvSpPr/>
            <p:nvPr/>
          </p:nvSpPr>
          <p:spPr>
            <a:xfrm>
              <a:off x="12496809" y="4490564"/>
              <a:ext cx="5376153" cy="3722568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F031CB0-7181-F206-E52E-4EAD7A29C268}"/>
                </a:ext>
              </a:extLst>
            </p:cNvPr>
            <p:cNvSpPr/>
            <p:nvPr/>
          </p:nvSpPr>
          <p:spPr>
            <a:xfrm>
              <a:off x="14831499" y="4073438"/>
              <a:ext cx="669155" cy="675522"/>
            </a:xfrm>
            <a:prstGeom prst="ellipse">
              <a:avLst/>
            </a:prstGeom>
            <a:solidFill>
              <a:srgbClr val="FF9A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CC9215-F320-8DE2-0A74-91E75471D911}"/>
                </a:ext>
              </a:extLst>
            </p:cNvPr>
            <p:cNvSpPr txBox="1"/>
            <p:nvPr/>
          </p:nvSpPr>
          <p:spPr>
            <a:xfrm>
              <a:off x="14984922" y="4163763"/>
              <a:ext cx="399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  <a:latin typeface="Abadi" panose="020B0604020104020204" pitchFamily="34" charset="0"/>
                </a:rPr>
                <a:t>4</a:t>
              </a:r>
              <a:endParaRPr lang="fr-FR" sz="16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E48DB83-F7F0-F560-6402-395609DF9BFB}"/>
                </a:ext>
              </a:extLst>
            </p:cNvPr>
            <p:cNvSpPr txBox="1"/>
            <p:nvPr/>
          </p:nvSpPr>
          <p:spPr>
            <a:xfrm>
              <a:off x="12768992" y="4789759"/>
              <a:ext cx="4998612" cy="2446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Apply for the ELDA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Award</a:t>
              </a:r>
              <a:endParaRPr lang="fr-FR" sz="2400" dirty="0">
                <a:solidFill>
                  <a:srgbClr val="23419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  <a:p>
              <a:pPr algn="ctr"/>
              <a:endParaRPr lang="fr-FR" sz="24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The new ELDA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Award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is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granted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to one ELDA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partner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for an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outstanding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and innovative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project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aimed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at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strengthening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citizens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’ participation at the local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level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C029971-B0B7-7DC4-5013-46293791873F}"/>
              </a:ext>
            </a:extLst>
          </p:cNvPr>
          <p:cNvGrpSpPr/>
          <p:nvPr/>
        </p:nvGrpSpPr>
        <p:grpSpPr>
          <a:xfrm>
            <a:off x="6739647" y="3314700"/>
            <a:ext cx="5376153" cy="2569788"/>
            <a:chOff x="6138865" y="4262864"/>
            <a:chExt cx="5376153" cy="2569788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88776853-9CB9-E107-CB44-ADE4AC566056}"/>
                </a:ext>
              </a:extLst>
            </p:cNvPr>
            <p:cNvSpPr/>
            <p:nvPr/>
          </p:nvSpPr>
          <p:spPr>
            <a:xfrm>
              <a:off x="6138865" y="4603047"/>
              <a:ext cx="5376153" cy="2229605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824BEE6-7AC1-6A43-B7C3-BE9BA9DC9C88}"/>
                </a:ext>
              </a:extLst>
            </p:cNvPr>
            <p:cNvSpPr/>
            <p:nvPr/>
          </p:nvSpPr>
          <p:spPr>
            <a:xfrm>
              <a:off x="8473554" y="4262864"/>
              <a:ext cx="669155" cy="675522"/>
            </a:xfrm>
            <a:prstGeom prst="ellipse">
              <a:avLst/>
            </a:prstGeom>
            <a:solidFill>
              <a:srgbClr val="FF9A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4AB6BBD-2B12-52B6-2AE4-D2CBEF67BD80}"/>
                </a:ext>
              </a:extLst>
            </p:cNvPr>
            <p:cNvSpPr txBox="1"/>
            <p:nvPr/>
          </p:nvSpPr>
          <p:spPr>
            <a:xfrm>
              <a:off x="8626977" y="4353189"/>
              <a:ext cx="399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  <a:latin typeface="Abadi" panose="020B0604020104020204" pitchFamily="34" charset="0"/>
                </a:rPr>
                <a:t>2</a:t>
              </a:r>
              <a:endParaRPr lang="fr-FR" sz="16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512883-EA6C-BC3B-9907-FBC2BE9752ED}"/>
                </a:ext>
              </a:extLst>
            </p:cNvPr>
            <p:cNvSpPr txBox="1"/>
            <p:nvPr/>
          </p:nvSpPr>
          <p:spPr>
            <a:xfrm>
              <a:off x="6411047" y="4979185"/>
              <a:ext cx="499861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Register</a:t>
              </a:r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your</a:t>
              </a:r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municipality</a:t>
              </a:r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 and actions</a:t>
              </a:r>
            </a:p>
            <a:p>
              <a:pPr algn="ctr"/>
              <a:endParaRPr lang="fr-FR" sz="24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Register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on the ELDA platform.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57D3FBC-A3B0-407D-BDFB-E575C2BA4E0F}"/>
              </a:ext>
            </a:extLst>
          </p:cNvPr>
          <p:cNvGrpSpPr/>
          <p:nvPr/>
        </p:nvGrpSpPr>
        <p:grpSpPr>
          <a:xfrm>
            <a:off x="6739647" y="6383712"/>
            <a:ext cx="5376153" cy="2855606"/>
            <a:chOff x="6138865" y="4262864"/>
            <a:chExt cx="5376153" cy="2855606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E39C49D4-4021-EFB8-5586-036DC7597FF8}"/>
                </a:ext>
              </a:extLst>
            </p:cNvPr>
            <p:cNvSpPr/>
            <p:nvPr/>
          </p:nvSpPr>
          <p:spPr>
            <a:xfrm>
              <a:off x="6138865" y="4603047"/>
              <a:ext cx="5376153" cy="2515423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C026D98-D579-B587-AD0A-EAED972643C3}"/>
                </a:ext>
              </a:extLst>
            </p:cNvPr>
            <p:cNvSpPr/>
            <p:nvPr/>
          </p:nvSpPr>
          <p:spPr>
            <a:xfrm>
              <a:off x="8473554" y="4262864"/>
              <a:ext cx="669155" cy="675522"/>
            </a:xfrm>
            <a:prstGeom prst="ellipse">
              <a:avLst/>
            </a:prstGeom>
            <a:solidFill>
              <a:srgbClr val="FF9A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1462420-EF80-8C15-C29D-CCE8F1FD4076}"/>
                </a:ext>
              </a:extLst>
            </p:cNvPr>
            <p:cNvSpPr txBox="1"/>
            <p:nvPr/>
          </p:nvSpPr>
          <p:spPr>
            <a:xfrm>
              <a:off x="8626977" y="4353189"/>
              <a:ext cx="399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  <a:latin typeface="Abadi" panose="020B0604020104020204" pitchFamily="34" charset="0"/>
                </a:rPr>
                <a:t>3</a:t>
              </a:r>
              <a:endParaRPr lang="fr-FR" sz="16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1BCE095-7628-30B4-CD6A-EF8CAC8143B7}"/>
                </a:ext>
              </a:extLst>
            </p:cNvPr>
            <p:cNvSpPr txBox="1"/>
            <p:nvPr/>
          </p:nvSpPr>
          <p:spPr>
            <a:xfrm>
              <a:off x="6411047" y="4979185"/>
              <a:ext cx="4998612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Share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experiences</a:t>
              </a:r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 &amp;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learn</a:t>
              </a:r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from</a:t>
              </a:r>
              <a:r>
                <a:rPr lang="fr-FR" sz="2400" dirty="0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others</a:t>
              </a:r>
              <a:endParaRPr lang="fr-FR" sz="2400" dirty="0">
                <a:solidFill>
                  <a:srgbClr val="23419B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  <a:p>
              <a:endParaRPr lang="fr-FR" sz="10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Exchange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ideas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and good practices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with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other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municipalities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4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across</a:t>
              </a:r>
              <a:r>
                <a:rPr lang="fr-FR" sz="2400" dirty="0">
                  <a:solidFill>
                    <a:srgbClr val="23419B"/>
                  </a:solidFill>
                  <a:latin typeface="Abadi" panose="020B0604020104020204" pitchFamily="34" charset="0"/>
                </a:rPr>
                <a:t> Europe.</a:t>
              </a:r>
            </a:p>
          </p:txBody>
        </p:sp>
      </p:grpSp>
      <p:pic>
        <p:nvPicPr>
          <p:cNvPr id="18" name="Picture 17" descr="A blue and orange logo&#10;&#10;AI-generated content may be incorrect.">
            <a:extLst>
              <a:ext uri="{FF2B5EF4-FFF2-40B4-BE49-F238E27FC236}">
                <a16:creationId xmlns:a16="http://schemas.microsoft.com/office/drawing/2014/main" id="{A1FD372C-46EB-61D5-1206-AC0909649A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0381" y="8112963"/>
            <a:ext cx="1064748" cy="1234163"/>
          </a:xfrm>
          <a:prstGeom prst="rect">
            <a:avLst/>
          </a:prstGeom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E614A3BB-A039-F4F8-8BFC-C4F46AE502B3}"/>
              </a:ext>
            </a:extLst>
          </p:cNvPr>
          <p:cNvSpPr txBox="1"/>
          <p:nvPr/>
        </p:nvSpPr>
        <p:spPr>
          <a:xfrm>
            <a:off x="2362200" y="9488916"/>
            <a:ext cx="14478000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coe.int/congress </a:t>
            </a:r>
          </a:p>
          <a:p>
            <a:pPr algn="ctr"/>
            <a:r>
              <a:rPr lang="en-US" sz="5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 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 elda.coe.int </a:t>
            </a:r>
          </a:p>
        </p:txBody>
      </p:sp>
    </p:spTree>
    <p:extLst>
      <p:ext uri="{BB962C8B-B14F-4D97-AF65-F5344CB8AC3E}">
        <p14:creationId xmlns:p14="http://schemas.microsoft.com/office/powerpoint/2010/main" val="260565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"/>
    </mc:Choice>
    <mc:Fallback xmlns=""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CB25D-461D-0249-1EE2-9055B9F37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 descr="A blue and orange snake&#10;&#10;AI-generated content may be incorrect.">
            <a:extLst>
              <a:ext uri="{FF2B5EF4-FFF2-40B4-BE49-F238E27FC236}">
                <a16:creationId xmlns:a16="http://schemas.microsoft.com/office/drawing/2014/main" id="{627A8200-FB4B-1542-08BB-1EB3612ADB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41379">
            <a:off x="11635165" y="1539567"/>
            <a:ext cx="10065567" cy="4990595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4B1E3FB-ED84-7CFC-A10D-BE529ABEA9B9}"/>
              </a:ext>
            </a:extLst>
          </p:cNvPr>
          <p:cNvSpPr/>
          <p:nvPr/>
        </p:nvSpPr>
        <p:spPr>
          <a:xfrm>
            <a:off x="842518" y="1678573"/>
            <a:ext cx="10343440" cy="1229438"/>
          </a:xfrm>
          <a:prstGeom prst="roundRect">
            <a:avLst/>
          </a:prstGeom>
          <a:solidFill>
            <a:srgbClr val="FF9A1F"/>
          </a:solidFill>
          <a:ln>
            <a:solidFill>
              <a:srgbClr val="FF9A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0D0B40E7-FEAC-9BD7-2C97-A40F6988C4B9}"/>
              </a:ext>
            </a:extLst>
          </p:cNvPr>
          <p:cNvGrpSpPr/>
          <p:nvPr/>
        </p:nvGrpSpPr>
        <p:grpSpPr>
          <a:xfrm>
            <a:off x="0" y="0"/>
            <a:ext cx="18288000" cy="1611201"/>
            <a:chOff x="0" y="0"/>
            <a:chExt cx="9225716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35FA482-38D6-E0EF-20EA-A802282E2DAA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F7F66A5-514F-AD36-898A-011B6582F24A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1418ECE-18A0-95C4-B114-B2F09A6978CA}"/>
              </a:ext>
            </a:extLst>
          </p:cNvPr>
          <p:cNvSpPr txBox="1"/>
          <p:nvPr/>
        </p:nvSpPr>
        <p:spPr>
          <a:xfrm>
            <a:off x="152400" y="177639"/>
            <a:ext cx="7772400" cy="1085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r>
              <a:rPr lang="en-US" sz="2400" b="1" spc="47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CONGRÈS DES POUVOIRS LOCAUX ET RÉGIONAUX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7AFC8A2-BABC-080C-7CA9-02F21A64123A}"/>
              </a:ext>
            </a:extLst>
          </p:cNvPr>
          <p:cNvSpPr/>
          <p:nvPr/>
        </p:nvSpPr>
        <p:spPr>
          <a:xfrm>
            <a:off x="15210212" y="17763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B9FEF2CB-1CC4-A3C3-9EA5-215777D4949B}"/>
              </a:ext>
            </a:extLst>
          </p:cNvPr>
          <p:cNvGrpSpPr/>
          <p:nvPr/>
        </p:nvGrpSpPr>
        <p:grpSpPr>
          <a:xfrm>
            <a:off x="0" y="9397113"/>
            <a:ext cx="18288000" cy="889888"/>
            <a:chOff x="0" y="0"/>
            <a:chExt cx="9225716" cy="26072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B443289-3A34-1008-FF2D-E1D56DF82BA6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BC89106-8173-9C79-2E67-D9EFC7B7611A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Subtitle 15">
            <a:extLst>
              <a:ext uri="{FF2B5EF4-FFF2-40B4-BE49-F238E27FC236}">
                <a16:creationId xmlns:a16="http://schemas.microsoft.com/office/drawing/2014/main" id="{C4FE78E2-81B9-1063-B71F-5DEF54567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1851937"/>
            <a:ext cx="9511831" cy="1234163"/>
          </a:xfrm>
        </p:spPr>
        <p:txBody>
          <a:bodyPr>
            <a:normAutofit/>
          </a:bodyPr>
          <a:lstStyle/>
          <a:p>
            <a:r>
              <a:rPr lang="fr-FR" sz="4000" dirty="0" err="1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Why</a:t>
            </a:r>
            <a:r>
              <a:rPr lang="fr-FR" sz="4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4000" dirty="0" err="1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should</a:t>
            </a:r>
            <a:r>
              <a:rPr lang="fr-FR" sz="4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4000" dirty="0" err="1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</a:t>
            </a:r>
            <a:r>
              <a:rPr lang="fr-FR" sz="4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fr-FR" sz="4000" dirty="0" err="1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participate</a:t>
            </a:r>
            <a:r>
              <a:rPr lang="fr-FR" sz="4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 ELDA?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2D17F0-9D00-6C33-F382-53C2FE68388A}"/>
              </a:ext>
            </a:extLst>
          </p:cNvPr>
          <p:cNvSpPr txBox="1"/>
          <p:nvPr/>
        </p:nvSpPr>
        <p:spPr>
          <a:xfrm>
            <a:off x="1143000" y="3009900"/>
            <a:ext cx="883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23419B"/>
                </a:solidFill>
                <a:latin typeface="Abadi" panose="020B0604020104020204" pitchFamily="34" charset="0"/>
              </a:rPr>
              <a:t>By </a:t>
            </a:r>
            <a:r>
              <a:rPr lang="fr-FR" sz="2800" b="1" dirty="0" err="1">
                <a:solidFill>
                  <a:srgbClr val="23419B"/>
                </a:solidFill>
                <a:latin typeface="Abadi" panose="020B0604020104020204" pitchFamily="34" charset="0"/>
              </a:rPr>
              <a:t>participating</a:t>
            </a:r>
            <a:r>
              <a:rPr lang="fr-FR" sz="2800" b="1" dirty="0">
                <a:solidFill>
                  <a:srgbClr val="23419B"/>
                </a:solidFill>
                <a:latin typeface="Abadi" panose="020B0604020104020204" pitchFamily="34" charset="0"/>
              </a:rPr>
              <a:t> in ELDA, </a:t>
            </a:r>
            <a:r>
              <a:rPr lang="fr-FR" sz="2800" b="1" dirty="0" err="1">
                <a:solidFill>
                  <a:srgbClr val="23419B"/>
                </a:solidFill>
                <a:latin typeface="Abadi" panose="020B0604020104020204" pitchFamily="34" charset="0"/>
              </a:rPr>
              <a:t>your</a:t>
            </a:r>
            <a:r>
              <a:rPr lang="fr-FR" sz="2800" b="1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2800" b="1" dirty="0" err="1">
                <a:solidFill>
                  <a:srgbClr val="23419B"/>
                </a:solidFill>
                <a:latin typeface="Abadi" panose="020B0604020104020204" pitchFamily="34" charset="0"/>
              </a:rPr>
              <a:t>municipality</a:t>
            </a:r>
            <a:r>
              <a:rPr lang="fr-FR" sz="2800" b="1" dirty="0">
                <a:solidFill>
                  <a:srgbClr val="23419B"/>
                </a:solidFill>
                <a:latin typeface="Abadi" panose="020B0604020104020204" pitchFamily="34" charset="0"/>
              </a:rPr>
              <a:t> or </a:t>
            </a:r>
            <a:r>
              <a:rPr lang="fr-FR" sz="2800" b="1" dirty="0" err="1">
                <a:solidFill>
                  <a:srgbClr val="23419B"/>
                </a:solidFill>
                <a:latin typeface="Abadi" panose="020B0604020104020204" pitchFamily="34" charset="0"/>
              </a:rPr>
              <a:t>region</a:t>
            </a:r>
            <a:r>
              <a:rPr lang="fr-FR" sz="2800" b="1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</a:p>
          <a:p>
            <a:r>
              <a:rPr lang="fr-FR" sz="2800" b="1" dirty="0" err="1">
                <a:solidFill>
                  <a:srgbClr val="23419B"/>
                </a:solidFill>
                <a:latin typeface="Abadi" panose="020B0604020104020204" pitchFamily="34" charset="0"/>
              </a:rPr>
              <a:t>higlights</a:t>
            </a:r>
            <a:r>
              <a:rPr lang="fr-FR" sz="2800" b="1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2800" b="1" dirty="0" err="1">
                <a:solidFill>
                  <a:srgbClr val="23419B"/>
                </a:solidFill>
                <a:latin typeface="Abadi" panose="020B0604020104020204" pitchFamily="34" charset="0"/>
              </a:rPr>
              <a:t>its</a:t>
            </a:r>
            <a:r>
              <a:rPr lang="fr-FR" sz="2800" b="1" dirty="0">
                <a:solidFill>
                  <a:srgbClr val="23419B"/>
                </a:solidFill>
                <a:latin typeface="Abadi" panose="020B0604020104020204" pitchFamily="34" charset="0"/>
              </a:rPr>
              <a:t> </a:t>
            </a:r>
            <a:r>
              <a:rPr lang="fr-FR" sz="2800" b="1" dirty="0" err="1">
                <a:solidFill>
                  <a:srgbClr val="23419B"/>
                </a:solidFill>
                <a:latin typeface="Abadi" panose="020B0604020104020204" pitchFamily="34" charset="0"/>
              </a:rPr>
              <a:t>commitment</a:t>
            </a:r>
            <a:r>
              <a:rPr lang="fr-FR" sz="2800" b="1" dirty="0">
                <a:solidFill>
                  <a:srgbClr val="23419B"/>
                </a:solidFill>
                <a:latin typeface="Abadi" panose="020B0604020104020204" pitchFamily="34" charset="0"/>
              </a:rPr>
              <a:t> to: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1CBF5E0-770E-9EA7-559D-63EF506873A9}"/>
              </a:ext>
            </a:extLst>
          </p:cNvPr>
          <p:cNvGrpSpPr/>
          <p:nvPr/>
        </p:nvGrpSpPr>
        <p:grpSpPr>
          <a:xfrm>
            <a:off x="1142999" y="4116680"/>
            <a:ext cx="10667457" cy="668235"/>
            <a:chOff x="1142999" y="4116680"/>
            <a:chExt cx="10667457" cy="66823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52D1250-E236-C1CC-924D-1C70FE847667}"/>
                </a:ext>
              </a:extLst>
            </p:cNvPr>
            <p:cNvSpPr/>
            <p:nvPr/>
          </p:nvSpPr>
          <p:spPr>
            <a:xfrm>
              <a:off x="1142999" y="4116680"/>
              <a:ext cx="9742479" cy="668235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88314B-B78A-32FF-33A1-3102838A8010}"/>
                </a:ext>
              </a:extLst>
            </p:cNvPr>
            <p:cNvSpPr txBox="1"/>
            <p:nvPr/>
          </p:nvSpPr>
          <p:spPr>
            <a:xfrm>
              <a:off x="1219200" y="4176962"/>
              <a:ext cx="1059125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Strengthening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trust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between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citizens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and local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authorities</a:t>
              </a:r>
              <a:endParaRPr lang="fr-FR" sz="27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C4204C6-659C-7A90-284A-2B8C0EDDC5E4}"/>
              </a:ext>
            </a:extLst>
          </p:cNvPr>
          <p:cNvGrpSpPr/>
          <p:nvPr/>
        </p:nvGrpSpPr>
        <p:grpSpPr>
          <a:xfrm>
            <a:off x="1170295" y="4953130"/>
            <a:ext cx="9763097" cy="631353"/>
            <a:chOff x="1204096" y="3978476"/>
            <a:chExt cx="5664902" cy="108882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BD613D6-790D-D8B9-D0D9-E647388A834D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DD3361-1A33-AEAF-47FC-10093E2E0661}"/>
                </a:ext>
              </a:extLst>
            </p:cNvPr>
            <p:cNvSpPr txBox="1"/>
            <p:nvPr/>
          </p:nvSpPr>
          <p:spPr>
            <a:xfrm>
              <a:off x="1230198" y="4076700"/>
              <a:ext cx="5638800" cy="875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Improving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the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quality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of local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decisions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and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policies</a:t>
              </a:r>
              <a:endParaRPr lang="fr-FR" sz="27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A9C1E9-E2C5-0330-50F2-40510DB83ACD}"/>
              </a:ext>
            </a:extLst>
          </p:cNvPr>
          <p:cNvGrpSpPr/>
          <p:nvPr/>
        </p:nvGrpSpPr>
        <p:grpSpPr>
          <a:xfrm>
            <a:off x="1192123" y="5788262"/>
            <a:ext cx="9763097" cy="629125"/>
            <a:chOff x="1204096" y="3978476"/>
            <a:chExt cx="5679370" cy="1088824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99E01DD1-0B5C-642D-BCBA-333DB8B4575D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5DBCD5-0D9F-3344-E3E3-A18D676F549E}"/>
                </a:ext>
              </a:extLst>
            </p:cNvPr>
            <p:cNvSpPr txBox="1"/>
            <p:nvPr/>
          </p:nvSpPr>
          <p:spPr>
            <a:xfrm>
              <a:off x="1244666" y="4076700"/>
              <a:ext cx="5638800" cy="878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Engaging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people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who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do not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usually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participate</a:t>
              </a:r>
              <a:endParaRPr lang="fr-FR" sz="27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EF80D56-68F9-2161-FD12-CBF1A7D54842}"/>
              </a:ext>
            </a:extLst>
          </p:cNvPr>
          <p:cNvGrpSpPr/>
          <p:nvPr/>
        </p:nvGrpSpPr>
        <p:grpSpPr>
          <a:xfrm>
            <a:off x="1147106" y="7488828"/>
            <a:ext cx="9901894" cy="616733"/>
            <a:chOff x="1204096" y="3978476"/>
            <a:chExt cx="5664769" cy="1088824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CF279ABE-4B81-07AA-DEE5-E196C7841F39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071370F-B130-4CEF-031D-6D4CEF9BC21A}"/>
                </a:ext>
              </a:extLst>
            </p:cNvPr>
            <p:cNvSpPr txBox="1"/>
            <p:nvPr/>
          </p:nvSpPr>
          <p:spPr>
            <a:xfrm>
              <a:off x="1230065" y="4077153"/>
              <a:ext cx="5638800" cy="923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Exchanging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with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peers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at the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European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level</a:t>
              </a:r>
              <a:endParaRPr lang="fr-FR" sz="27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0D4894-35C0-3B3A-5AD8-A973314FA7D3}"/>
              </a:ext>
            </a:extLst>
          </p:cNvPr>
          <p:cNvGrpSpPr/>
          <p:nvPr/>
        </p:nvGrpSpPr>
        <p:grpSpPr>
          <a:xfrm>
            <a:off x="1170295" y="8237938"/>
            <a:ext cx="9856501" cy="975064"/>
            <a:chOff x="1204096" y="3978476"/>
            <a:chExt cx="5664902" cy="1851291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7C2C5DCA-C96E-7F5E-CF5F-FEF573F2CFD6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8299A5F-37D9-8DB8-1875-14786400A2CA}"/>
                </a:ext>
              </a:extLst>
            </p:cNvPr>
            <p:cNvSpPr txBox="1"/>
            <p:nvPr/>
          </p:nvSpPr>
          <p:spPr>
            <a:xfrm>
              <a:off x="1230198" y="4076700"/>
              <a:ext cx="5638800" cy="1753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Promoting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transparency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and the values of the Council of Europe</a:t>
              </a:r>
            </a:p>
            <a:p>
              <a:endParaRPr lang="fr-FR" sz="27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10621AA-6C19-2ED4-35AB-2A53067AAA81}"/>
              </a:ext>
            </a:extLst>
          </p:cNvPr>
          <p:cNvGrpSpPr/>
          <p:nvPr/>
        </p:nvGrpSpPr>
        <p:grpSpPr>
          <a:xfrm>
            <a:off x="1170295" y="6586927"/>
            <a:ext cx="9878705" cy="982609"/>
            <a:chOff x="1204096" y="3978476"/>
            <a:chExt cx="5705571" cy="1628169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C72BF179-3988-70F6-59CB-6E29AB1828A4}"/>
                </a:ext>
              </a:extLst>
            </p:cNvPr>
            <p:cNvSpPr/>
            <p:nvPr/>
          </p:nvSpPr>
          <p:spPr>
            <a:xfrm>
              <a:off x="1204096" y="3978476"/>
              <a:ext cx="5638800" cy="1088824"/>
            </a:xfrm>
            <a:prstGeom prst="roundRect">
              <a:avLst/>
            </a:prstGeom>
            <a:solidFill>
              <a:srgbClr val="E9EC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393EDB8-603D-FBF9-5CC1-50E403369656}"/>
                </a:ext>
              </a:extLst>
            </p:cNvPr>
            <p:cNvSpPr txBox="1"/>
            <p:nvPr/>
          </p:nvSpPr>
          <p:spPr>
            <a:xfrm>
              <a:off x="1270867" y="4076700"/>
              <a:ext cx="5638800" cy="15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Connecting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with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a Europe-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wide</a:t>
              </a:r>
              <a:r>
                <a:rPr lang="fr-FR" sz="2700" dirty="0">
                  <a:solidFill>
                    <a:srgbClr val="23419B"/>
                  </a:solidFill>
                  <a:latin typeface="Abadi" panose="020B0604020104020204" pitchFamily="34" charset="0"/>
                </a:rPr>
                <a:t> network of </a:t>
              </a:r>
              <a:r>
                <a:rPr lang="fr-FR" sz="2700" dirty="0" err="1">
                  <a:solidFill>
                    <a:srgbClr val="23419B"/>
                  </a:solidFill>
                  <a:latin typeface="Abadi" panose="020B0604020104020204" pitchFamily="34" charset="0"/>
                </a:rPr>
                <a:t>municipalities</a:t>
              </a:r>
              <a:endParaRPr lang="fr-FR" sz="27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  <a:p>
              <a:endParaRPr lang="fr-FR" sz="2700" dirty="0">
                <a:solidFill>
                  <a:srgbClr val="23419B"/>
                </a:solidFill>
                <a:latin typeface="Abadi" panose="020B0604020104020204" pitchFamily="34" charset="0"/>
              </a:endParaRPr>
            </a:p>
          </p:txBody>
        </p:sp>
      </p:grpSp>
      <p:pic>
        <p:nvPicPr>
          <p:cNvPr id="78" name="Picture 77" descr="A blue and orange logo&#10;&#10;AI-generated content may be incorrect.">
            <a:extLst>
              <a:ext uri="{FF2B5EF4-FFF2-40B4-BE49-F238E27FC236}">
                <a16:creationId xmlns:a16="http://schemas.microsoft.com/office/drawing/2014/main" id="{98A070BA-4E72-C21A-AA87-5C56D943BB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7426" y="2469018"/>
            <a:ext cx="1064748" cy="1234163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18177AD5-5962-90C5-3952-1056B4EAB155}"/>
              </a:ext>
            </a:extLst>
          </p:cNvPr>
          <p:cNvGrpSpPr/>
          <p:nvPr/>
        </p:nvGrpSpPr>
        <p:grpSpPr>
          <a:xfrm>
            <a:off x="12335712" y="5043350"/>
            <a:ext cx="5345278" cy="4062550"/>
            <a:chOff x="12400682" y="4637736"/>
            <a:chExt cx="5894763" cy="4749737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DD67D800-656A-418A-1207-AD964D439738}"/>
                </a:ext>
              </a:extLst>
            </p:cNvPr>
            <p:cNvSpPr/>
            <p:nvPr/>
          </p:nvSpPr>
          <p:spPr>
            <a:xfrm>
              <a:off x="12427501" y="4637736"/>
              <a:ext cx="5867944" cy="4749737"/>
            </a:xfrm>
            <a:prstGeom prst="roundRect">
              <a:avLst>
                <a:gd name="adj" fmla="val 7803"/>
              </a:avLst>
            </a:prstGeom>
            <a:solidFill>
              <a:srgbClr val="2341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471F416-0E5E-0D22-2C3F-14BA254CE0D7}"/>
                </a:ext>
              </a:extLst>
            </p:cNvPr>
            <p:cNvSpPr txBox="1"/>
            <p:nvPr/>
          </p:nvSpPr>
          <p:spPr>
            <a:xfrm>
              <a:off x="12400682" y="4996883"/>
              <a:ext cx="5867944" cy="41381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Local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democracy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is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strongest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when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citizens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feel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listened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to,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heard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and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involved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. </a:t>
              </a:r>
            </a:p>
            <a:p>
              <a:pPr algn="ctr"/>
              <a:endParaRPr lang="fr-FR" sz="28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  <a:p>
              <a:pPr algn="ctr"/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ELDA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helps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municipalities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and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regions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achieve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this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in a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practical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and visible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way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, </a:t>
              </a:r>
              <a:r>
                <a:rPr lang="fr-FR" sz="2800" dirty="0" err="1">
                  <a:solidFill>
                    <a:schemeClr val="bg1"/>
                  </a:solidFill>
                  <a:latin typeface="Abadi" panose="020B0604020104020204" pitchFamily="34" charset="0"/>
                </a:rPr>
                <a:t>highlighting</a:t>
              </a:r>
              <a:r>
                <a:rPr lang="fr-FR" sz="2800" dirty="0">
                  <a:solidFill>
                    <a:schemeClr val="bg1"/>
                  </a:solidFill>
                  <a:latin typeface="Abadi" panose="020B0604020104020204" pitchFamily="34" charset="0"/>
                </a:rPr>
                <a:t> actions and initiatives of all sizes</a:t>
              </a:r>
              <a:r>
                <a:rPr lang="fr-FR" sz="2800" dirty="0">
                  <a:solidFill>
                    <a:srgbClr val="23419B"/>
                  </a:solidFill>
                  <a:latin typeface="Abadi" panose="020B0604020104020204" pitchFamily="34" charset="0"/>
                </a:rPr>
                <a:t>.</a:t>
              </a:r>
            </a:p>
          </p:txBody>
        </p:sp>
      </p:grpSp>
      <p:sp>
        <p:nvSpPr>
          <p:cNvPr id="22" name="TextBox 10">
            <a:extLst>
              <a:ext uri="{FF2B5EF4-FFF2-40B4-BE49-F238E27FC236}">
                <a16:creationId xmlns:a16="http://schemas.microsoft.com/office/drawing/2014/main" id="{3955BAFC-A21D-3D40-B01B-B270F2CF1F71}"/>
              </a:ext>
            </a:extLst>
          </p:cNvPr>
          <p:cNvSpPr txBox="1"/>
          <p:nvPr/>
        </p:nvSpPr>
        <p:spPr>
          <a:xfrm>
            <a:off x="2362200" y="9488916"/>
            <a:ext cx="14478000" cy="630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coe.int/congress </a:t>
            </a:r>
          </a:p>
          <a:p>
            <a:pPr algn="ctr"/>
            <a:r>
              <a:rPr lang="en-US" sz="5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  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elda.coe.int </a:t>
            </a:r>
          </a:p>
        </p:txBody>
      </p:sp>
    </p:spTree>
    <p:extLst>
      <p:ext uri="{BB962C8B-B14F-4D97-AF65-F5344CB8AC3E}">
        <p14:creationId xmlns:p14="http://schemas.microsoft.com/office/powerpoint/2010/main" val="121047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2000"/>
    </mc:Choice>
    <mc:Fallback xmlns="">
      <p:transition spd="slow" advClick="0" advTm="3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7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25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750"/>
                            </p:stCondLst>
                            <p:childTnLst>
                              <p:par>
                                <p:cTn id="56" presetID="45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449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47AFFA-3F09-09DC-F0F3-CD3ADA809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4BCC9021-4174-DA05-112A-DAA363D1DD7B}"/>
              </a:ext>
            </a:extLst>
          </p:cNvPr>
          <p:cNvSpPr/>
          <p:nvPr/>
        </p:nvSpPr>
        <p:spPr>
          <a:xfrm>
            <a:off x="15064092" y="8801964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Picture 14" descr="A colorful dotted line with dots&#10;&#10;AI-generated content may be incorrect.">
            <a:extLst>
              <a:ext uri="{FF2B5EF4-FFF2-40B4-BE49-F238E27FC236}">
                <a16:creationId xmlns:a16="http://schemas.microsoft.com/office/drawing/2014/main" id="{84099131-7A5E-22FB-2D4F-0D25586ED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6" b="1"/>
          <a:stretch>
            <a:fillRect/>
          </a:stretch>
        </p:blipFill>
        <p:spPr>
          <a:xfrm>
            <a:off x="-54337" y="5236642"/>
            <a:ext cx="18387382" cy="50819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DE38CA-D906-2177-8B98-E4B72FE8C513}"/>
              </a:ext>
            </a:extLst>
          </p:cNvPr>
          <p:cNvSpPr txBox="1"/>
          <p:nvPr/>
        </p:nvSpPr>
        <p:spPr>
          <a:xfrm>
            <a:off x="1022389" y="987390"/>
            <a:ext cx="6521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4050" b="1">
                <a:solidFill>
                  <a:srgbClr val="17263A"/>
                </a:solidFill>
              </a:defRPr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</a:rPr>
              <a:t>Stay connected with </a:t>
            </a:r>
          </a:p>
          <a:p>
            <a:pPr>
              <a:defRPr sz="4050" b="1">
                <a:solidFill>
                  <a:srgbClr val="17263A"/>
                </a:solidFill>
              </a:defRPr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</a:rPr>
              <a:t>the Congress and ELDA</a:t>
            </a:r>
            <a:endParaRPr lang="fr-FR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0CEF2E93-2497-BEFC-C5A6-37D367F878C3}"/>
              </a:ext>
            </a:extLst>
          </p:cNvPr>
          <p:cNvSpPr txBox="1"/>
          <p:nvPr/>
        </p:nvSpPr>
        <p:spPr>
          <a:xfrm>
            <a:off x="9712859" y="1978540"/>
            <a:ext cx="8315311" cy="267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@COECongress</a:t>
            </a:r>
          </a:p>
          <a:p>
            <a:endParaRPr lang="en-US" sz="1400" dirty="0">
              <a:solidFill>
                <a:schemeClr val="bg1">
                  <a:lumMod val="95000"/>
                </a:schemeClr>
              </a:solidFill>
              <a:latin typeface="Myriad"/>
              <a:ea typeface="Myriad"/>
              <a:cs typeface="Myriad"/>
              <a:sym typeface="Myriad"/>
            </a:endParaRPr>
          </a:p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@COECongress</a:t>
            </a:r>
          </a:p>
          <a:p>
            <a:endParaRPr lang="en-US" sz="1400" dirty="0">
              <a:solidFill>
                <a:schemeClr val="bg1">
                  <a:lumMod val="95000"/>
                </a:schemeClr>
              </a:solidFill>
              <a:latin typeface="Myriad"/>
              <a:ea typeface="Myriad"/>
              <a:cs typeface="Myriad"/>
              <a:sym typeface="Myriad"/>
            </a:endParaRPr>
          </a:p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@coe-congress</a:t>
            </a:r>
          </a:p>
          <a:p>
            <a:endParaRPr lang="en-US" sz="1400" dirty="0">
              <a:solidFill>
                <a:schemeClr val="bg1">
                  <a:lumMod val="95000"/>
                </a:schemeClr>
              </a:solidFill>
              <a:latin typeface="Myriad"/>
              <a:ea typeface="Myriad"/>
              <a:cs typeface="Myriad"/>
              <a:sym typeface="Myriad"/>
            </a:endParaRPr>
          </a:p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@congress.coe.int</a:t>
            </a:r>
          </a:p>
        </p:txBody>
      </p:sp>
      <p:pic>
        <p:nvPicPr>
          <p:cNvPr id="17" name="Graphic 16" descr="Internet outline">
            <a:extLst>
              <a:ext uri="{FF2B5EF4-FFF2-40B4-BE49-F238E27FC236}">
                <a16:creationId xmlns:a16="http://schemas.microsoft.com/office/drawing/2014/main" id="{B9B0603D-19A6-7407-639B-8F0F48890B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389" y="2510308"/>
            <a:ext cx="1569285" cy="1569285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ECC3D918-ABBC-F5C4-5588-3BF291052D37}"/>
              </a:ext>
            </a:extLst>
          </p:cNvPr>
          <p:cNvSpPr txBox="1"/>
          <p:nvPr/>
        </p:nvSpPr>
        <p:spPr>
          <a:xfrm>
            <a:off x="2801596" y="2748646"/>
            <a:ext cx="4074377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coe.int/congress</a:t>
            </a:r>
          </a:p>
          <a:p>
            <a:endParaRPr lang="en-US" sz="500" dirty="0">
              <a:solidFill>
                <a:schemeClr val="bg1">
                  <a:lumMod val="95000"/>
                </a:schemeClr>
              </a:solidFill>
              <a:latin typeface="Myriad"/>
              <a:ea typeface="Myriad"/>
              <a:cs typeface="Myriad"/>
              <a:sym typeface="Myriad"/>
            </a:endParaRPr>
          </a:p>
          <a:p>
            <a:r>
              <a:rPr lang="en-US" sz="3300" dirty="0">
                <a:solidFill>
                  <a:schemeClr val="bg1">
                    <a:lumMod val="95000"/>
                  </a:schemeClr>
                </a:solidFill>
                <a:latin typeface="Myriad"/>
                <a:ea typeface="Myriad"/>
                <a:cs typeface="Myriad"/>
                <a:sym typeface="Myriad"/>
              </a:rPr>
              <a:t>elda.coe.int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CEE3D0-C114-0E83-008F-4DA52788B918}"/>
              </a:ext>
            </a:extLst>
          </p:cNvPr>
          <p:cNvSpPr txBox="1"/>
          <p:nvPr/>
        </p:nvSpPr>
        <p:spPr>
          <a:xfrm>
            <a:off x="8807970" y="941223"/>
            <a:ext cx="922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4050" b="1">
                <a:solidFill>
                  <a:srgbClr val="17263A"/>
                </a:solidFill>
              </a:defRPr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</a:rPr>
              <a:t>Follow us on social media</a:t>
            </a:r>
            <a:endParaRPr lang="fr-FR" sz="4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5198342B-3224-8199-C43F-5ADC5F6CF178}"/>
              </a:ext>
            </a:extLst>
          </p:cNvPr>
          <p:cNvSpPr/>
          <p:nvPr/>
        </p:nvSpPr>
        <p:spPr>
          <a:xfrm>
            <a:off x="8796389" y="1991717"/>
            <a:ext cx="881011" cy="461713"/>
          </a:xfrm>
          <a:custGeom>
            <a:avLst/>
            <a:gdLst/>
            <a:ahLst/>
            <a:cxnLst/>
            <a:rect l="l" t="t" r="r" b="b"/>
            <a:pathLst>
              <a:path w="1466514" h="826369">
                <a:moveTo>
                  <a:pt x="0" y="0"/>
                </a:moveTo>
                <a:lnTo>
                  <a:pt x="1466514" y="0"/>
                </a:lnTo>
                <a:lnTo>
                  <a:pt x="1466514" y="826369"/>
                </a:lnTo>
                <a:lnTo>
                  <a:pt x="0" y="8263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lum bright="70000" contrast="-70000"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32BB84-C91B-2183-6524-25E7205ADB9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185" y="2605564"/>
            <a:ext cx="634921" cy="6349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AC38E9-4EEE-E5A3-4276-40E6253562C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883" y="3386671"/>
            <a:ext cx="609524" cy="6095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F65C42-A703-E1E7-39B3-129CA3FA19B3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883" y="4089413"/>
            <a:ext cx="609524" cy="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8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3877</TotalTime>
  <Words>360</Words>
  <Application>Microsoft Office PowerPoint</Application>
  <PresentationFormat>Custom</PresentationFormat>
  <Paragraphs>69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ADLaM Display</vt:lpstr>
      <vt:lpstr>Courier New</vt:lpstr>
      <vt:lpstr>Arial</vt:lpstr>
      <vt:lpstr>Myriad Bold</vt:lpstr>
      <vt:lpstr>Calibri</vt:lpstr>
      <vt:lpstr>Aptos</vt:lpstr>
      <vt:lpstr>Myriad</vt:lpstr>
      <vt:lpstr>Abadi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CONGRESS OF LOCAL AND REGIONAL AUTHORITIES</dc:title>
  <dc:creator>NANIA Cassandra</dc:creator>
  <cp:lastModifiedBy>AKTAS Ayse Sule</cp:lastModifiedBy>
  <cp:revision>48</cp:revision>
  <cp:lastPrinted>2026-09-16T08:49:20Z</cp:lastPrinted>
  <dcterms:created xsi:type="dcterms:W3CDTF">2006-08-16T00:00:00Z</dcterms:created>
  <dcterms:modified xsi:type="dcterms:W3CDTF">2026-10-07T07:45:28Z</dcterms:modified>
  <dc:identifier>DAGhhcP2g9Y</dc:identifier>
</cp:coreProperties>
</file>