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304" r:id="rId2"/>
    <p:sldId id="301" r:id="rId3"/>
    <p:sldId id="305" r:id="rId4"/>
    <p:sldId id="302" r:id="rId5"/>
    <p:sldId id="308" r:id="rId6"/>
    <p:sldId id="303" r:id="rId7"/>
    <p:sldId id="306" r:id="rId8"/>
    <p:sldId id="307" r:id="rId9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9900"/>
    <a:srgbClr val="953B95"/>
    <a:srgbClr val="008080"/>
    <a:srgbClr val="00FF00"/>
    <a:srgbClr val="66FF33"/>
    <a:srgbClr val="CC6600"/>
    <a:srgbClr val="FFFF00"/>
    <a:srgbClr val="A03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280" autoAdjust="0"/>
  </p:normalViewPr>
  <p:slideViewPr>
    <p:cSldViewPr snapToGrid="0">
      <p:cViewPr varScale="1">
        <p:scale>
          <a:sx n="101" d="100"/>
          <a:sy n="10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6527-D6B0-460D-9453-FA20BFCADC99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8873-8B3E-488A-92F3-C81EB4294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31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1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3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7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4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6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1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8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3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0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D06-8564-465D-A20E-BA2D4CEBE720}" type="datetimeFigureOut">
              <a:rPr lang="en-GB" smtClean="0"/>
              <a:t>05/03/20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1ACE-2DA9-4543-9EE8-4D478CEDF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5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49674"/>
          </a:xfrm>
        </p:spPr>
        <p:txBody>
          <a:bodyPr/>
          <a:lstStyle/>
          <a:p>
            <a:pPr algn="ctr"/>
            <a:r>
              <a:rPr lang="en-GB" sz="5400" b="1" dirty="0"/>
              <a:t>A Vision</a:t>
            </a:r>
            <a:br>
              <a:rPr lang="en-GB" sz="3600" b="1" dirty="0"/>
            </a:br>
            <a:r>
              <a:rPr lang="en-GB" sz="2400" b="1" dirty="0"/>
              <a:t>for the</a:t>
            </a:r>
            <a:br>
              <a:rPr lang="en-GB" sz="2400" b="1" dirty="0"/>
            </a:br>
            <a:r>
              <a:rPr lang="en-GB" sz="5400" b="1" dirty="0"/>
              <a:t>European Diploma for Protected Areas</a:t>
            </a:r>
            <a:endParaRPr lang="en-GB" sz="5400" b="1" dirty="0">
              <a:solidFill>
                <a:srgbClr val="009900"/>
              </a:solidFill>
              <a:latin typeface="+mn-lt"/>
            </a:endParaRPr>
          </a:p>
        </p:txBody>
      </p:sp>
      <p:pic>
        <p:nvPicPr>
          <p:cNvPr id="5" name="Content Placeholder 4" descr="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5D39AB06-68F6-488C-8577-8F89DCF99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01" y="3917243"/>
            <a:ext cx="2196071" cy="1457945"/>
          </a:xfrm>
        </p:spPr>
      </p:pic>
      <p:pic>
        <p:nvPicPr>
          <p:cNvPr id="7" name="Picture 6" descr="A tree in a forest&#10;&#10;Description automatically generated">
            <a:extLst>
              <a:ext uri="{FF2B5EF4-FFF2-40B4-BE49-F238E27FC236}">
                <a16:creationId xmlns:a16="http://schemas.microsoft.com/office/drawing/2014/main" id="{BF3A840C-0657-412E-BCB2-C455D6B4A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82" y="3916605"/>
            <a:ext cx="2196071" cy="1463776"/>
          </a:xfrm>
          <a:prstGeom prst="rect">
            <a:avLst/>
          </a:prstGeom>
        </p:spPr>
      </p:pic>
      <p:pic>
        <p:nvPicPr>
          <p:cNvPr id="9" name="Picture 8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B5F51871-1909-4F96-ABDB-EE47CC98A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63" y="3916604"/>
            <a:ext cx="2196070" cy="14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233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0000FF"/>
                </a:solidFill>
                <a:latin typeface="+mn-lt"/>
              </a:rPr>
              <a:t>A suggested Vision: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70454"/>
            <a:ext cx="7886700" cy="47065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6400" b="1" dirty="0"/>
              <a:t>By 2030, the community of holders of the European Diploma for Protected Areas:</a:t>
            </a:r>
          </a:p>
          <a:p>
            <a:pPr marL="0" indent="0">
              <a:buNone/>
            </a:pPr>
            <a:endParaRPr lang="en-GB" sz="3200" b="1" dirty="0"/>
          </a:p>
          <a:p>
            <a:pPr lvl="1"/>
            <a:r>
              <a:rPr lang="en-GB" sz="5800" dirty="0">
                <a:solidFill>
                  <a:srgbClr val="FF0000"/>
                </a:solidFill>
              </a:rPr>
              <a:t>Is recognised internationally …</a:t>
            </a:r>
          </a:p>
          <a:p>
            <a:pPr lvl="1"/>
            <a:r>
              <a:rPr lang="en-GB" sz="5800" dirty="0">
                <a:solidFill>
                  <a:srgbClr val="FF9900"/>
                </a:solidFill>
              </a:rPr>
              <a:t>Serves people’s aspirations …</a:t>
            </a:r>
          </a:p>
          <a:p>
            <a:pPr lvl="1"/>
            <a:r>
              <a:rPr lang="en-GB" sz="5800" dirty="0">
                <a:solidFill>
                  <a:srgbClr val="009900"/>
                </a:solidFill>
              </a:rPr>
              <a:t>Demonstrates to all sectors of society …</a:t>
            </a:r>
          </a:p>
          <a:p>
            <a:pPr lvl="1"/>
            <a:r>
              <a:rPr lang="en-GB" sz="5800" dirty="0">
                <a:solidFill>
                  <a:srgbClr val="0000FF"/>
                </a:solidFill>
              </a:rPr>
              <a:t>Supports the enjoyment …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r>
              <a:rPr lang="en-GB" sz="7300" b="1" dirty="0"/>
              <a:t>and that the Diploma is recognised as Europe’s most prestigious award.</a:t>
            </a:r>
          </a:p>
        </p:txBody>
      </p:sp>
    </p:spTree>
    <p:extLst>
      <p:ext uri="{BB962C8B-B14F-4D97-AF65-F5344CB8AC3E}">
        <p14:creationId xmlns:p14="http://schemas.microsoft.com/office/powerpoint/2010/main" val="74758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0E108-A85A-4A06-A4F7-CF37707A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How do we get from here to fulfilling the 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8224" y="1952625"/>
            <a:ext cx="3762376" cy="4224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Do we want:</a:t>
            </a:r>
          </a:p>
          <a:p>
            <a:pPr algn="ctr"/>
            <a:r>
              <a:rPr lang="en-GB" sz="4400" dirty="0"/>
              <a:t>A strategy</a:t>
            </a:r>
          </a:p>
          <a:p>
            <a:pPr algn="ctr"/>
            <a:r>
              <a:rPr lang="en-GB" sz="4400" dirty="0"/>
              <a:t>A road map</a:t>
            </a:r>
          </a:p>
          <a:p>
            <a:pPr algn="ctr"/>
            <a:r>
              <a:rPr lang="en-GB" sz="4400" dirty="0"/>
              <a:t>Or what is the way forward?</a:t>
            </a:r>
          </a:p>
        </p:txBody>
      </p:sp>
      <p:pic>
        <p:nvPicPr>
          <p:cNvPr id="7" name="Content Placeholder 6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57980EB7-71A3-42F2-8353-57C057B241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952625"/>
            <a:ext cx="2457450" cy="1634208"/>
          </a:xfrm>
        </p:spPr>
      </p:pic>
      <p:pic>
        <p:nvPicPr>
          <p:cNvPr id="9" name="Picture 8" descr="A picture containing grass, outdoor, field, sheep&#10;&#10;Description automatically generated">
            <a:extLst>
              <a:ext uri="{FF2B5EF4-FFF2-40B4-BE49-F238E27FC236}">
                <a16:creationId xmlns:a16="http://schemas.microsoft.com/office/drawing/2014/main" id="{800C0111-2DD3-4F90-9B33-A1D3CF158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677404"/>
            <a:ext cx="2460592" cy="16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+mn-lt"/>
              </a:rPr>
              <a:t>Implementing the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2.  Communication Strategy</a:t>
            </a:r>
          </a:p>
          <a:p>
            <a:pPr algn="ctr"/>
            <a:r>
              <a:rPr lang="en-GB" sz="3600" dirty="0"/>
              <a:t>3.  Making Information more Widely Available</a:t>
            </a:r>
          </a:p>
        </p:txBody>
      </p:sp>
      <p:pic>
        <p:nvPicPr>
          <p:cNvPr id="6" name="Content Placeholder 5" descr="A tree in a forest&#10;&#10;Description automatically generated">
            <a:extLst>
              <a:ext uri="{FF2B5EF4-FFF2-40B4-BE49-F238E27FC236}">
                <a16:creationId xmlns:a16="http://schemas.microsoft.com/office/drawing/2014/main" id="{ACB295CD-1F68-4D0D-BB3C-9C28DBF21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84" y="4096541"/>
            <a:ext cx="2755558" cy="1835215"/>
          </a:xfrm>
        </p:spPr>
      </p:pic>
      <p:pic>
        <p:nvPicPr>
          <p:cNvPr id="8" name="Picture 7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DBB567D-AD74-4622-9CBC-A41797055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43" y="1685637"/>
            <a:ext cx="1533459" cy="22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9914-D0CD-4A17-BCCE-7385A714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+mn-lt"/>
              </a:rPr>
              <a:t>Implementing the Vision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DFD9-1ADC-4FD2-9FB3-FB3F24196D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4.  Focussing the PISA declaration</a:t>
            </a:r>
          </a:p>
        </p:txBody>
      </p:sp>
      <p:pic>
        <p:nvPicPr>
          <p:cNvPr id="6" name="Content Placeholder 5" descr="A person standing on a lush green field&#10;&#10;Description automatically generated">
            <a:extLst>
              <a:ext uri="{FF2B5EF4-FFF2-40B4-BE49-F238E27FC236}">
                <a16:creationId xmlns:a16="http://schemas.microsoft.com/office/drawing/2014/main" id="{80593DA3-DBA1-46DE-876D-A1CD80ADD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74" y="2103436"/>
            <a:ext cx="2367867" cy="1572687"/>
          </a:xfrm>
        </p:spPr>
      </p:pic>
      <p:pic>
        <p:nvPicPr>
          <p:cNvPr id="8" name="Picture 7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32FB6AFC-4032-423D-8189-FDB99E09F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74" y="3812915"/>
            <a:ext cx="2367867" cy="15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1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+mn-lt"/>
              </a:rPr>
              <a:t>Implementing the Vision</a:t>
            </a:r>
            <a:endParaRPr lang="en-GB" b="1" dirty="0">
              <a:solidFill>
                <a:srgbClr val="953B95"/>
              </a:solidFill>
              <a:latin typeface="+mn-lt"/>
            </a:endParaRPr>
          </a:p>
        </p:txBody>
      </p:sp>
      <p:pic>
        <p:nvPicPr>
          <p:cNvPr id="6" name="Content Placeholder 5" descr="A tall building&#10;&#10;Description automatically generated">
            <a:extLst>
              <a:ext uri="{FF2B5EF4-FFF2-40B4-BE49-F238E27FC236}">
                <a16:creationId xmlns:a16="http://schemas.microsoft.com/office/drawing/2014/main" id="{1A27BC09-481C-48C1-8956-C83FEEC27E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54" y="1721447"/>
            <a:ext cx="2715397" cy="180271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BF6D1-22BD-4669-A16C-6DCF1FDC50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5  Topical Meetings</a:t>
            </a:r>
          </a:p>
          <a:p>
            <a:pPr algn="ctr"/>
            <a:r>
              <a:rPr lang="en-GB" sz="3600" dirty="0"/>
              <a:t>6.  Anniversary Meeting</a:t>
            </a:r>
          </a:p>
          <a:p>
            <a:endParaRPr lang="en-GB" dirty="0"/>
          </a:p>
        </p:txBody>
      </p:sp>
      <p:pic>
        <p:nvPicPr>
          <p:cNvPr id="8" name="Picture 7" descr="A group of clouds in the sky over a green field&#10;&#10;Description automatically generated">
            <a:extLst>
              <a:ext uri="{FF2B5EF4-FFF2-40B4-BE49-F238E27FC236}">
                <a16:creationId xmlns:a16="http://schemas.microsoft.com/office/drawing/2014/main" id="{EF5B7315-9015-4063-9702-C74A43C8D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53" y="3721874"/>
            <a:ext cx="2715397" cy="18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5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+mn-lt"/>
              </a:rPr>
              <a:t>Implementing the Vision</a:t>
            </a:r>
            <a:endParaRPr lang="en-GB" dirty="0">
              <a:latin typeface="+mn-lt"/>
            </a:endParaRPr>
          </a:p>
        </p:txBody>
      </p:sp>
      <p:pic>
        <p:nvPicPr>
          <p:cNvPr id="6" name="Content Placeholder 5" descr="A group of people standing in front of a mountain&#10;&#10;Description automatically generated">
            <a:extLst>
              <a:ext uri="{FF2B5EF4-FFF2-40B4-BE49-F238E27FC236}">
                <a16:creationId xmlns:a16="http://schemas.microsoft.com/office/drawing/2014/main" id="{F60FCDA1-448B-413B-95D6-EAE70835B4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8" y="3840977"/>
            <a:ext cx="2773171" cy="18554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5B17E-F8B6-410F-B4E0-8324D79F53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7.  Growing the community of EDPAs</a:t>
            </a:r>
          </a:p>
          <a:p>
            <a:pPr algn="ctr"/>
            <a:r>
              <a:rPr lang="en-GB" sz="3600" dirty="0"/>
              <a:t>8.  Re-branding the EDPA</a:t>
            </a:r>
          </a:p>
          <a:p>
            <a:endParaRPr lang="en-GB" dirty="0"/>
          </a:p>
        </p:txBody>
      </p:sp>
      <p:pic>
        <p:nvPicPr>
          <p:cNvPr id="8" name="Picture 7" descr="A person riding a horse in a field&#10;&#10;Description automatically generated">
            <a:extLst>
              <a:ext uri="{FF2B5EF4-FFF2-40B4-BE49-F238E27FC236}">
                <a16:creationId xmlns:a16="http://schemas.microsoft.com/office/drawing/2014/main" id="{D289CFF4-2FA3-4C2F-9F11-F3A956736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56" y="1765641"/>
            <a:ext cx="2773171" cy="1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3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A6B3-FE54-44A0-8A78-725E751D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6864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27D5-D7EE-4327-853C-BB59A3A1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33775"/>
            <a:ext cx="7886700" cy="264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Conclusion -</a:t>
            </a:r>
          </a:p>
          <a:p>
            <a:pPr marL="0" indent="0" algn="ctr">
              <a:buNone/>
            </a:pPr>
            <a:r>
              <a:rPr lang="en-GB" b="1" dirty="0"/>
              <a:t>Agree a Vision</a:t>
            </a:r>
          </a:p>
          <a:p>
            <a:pPr marL="0" indent="0" algn="ctr">
              <a:buNone/>
            </a:pPr>
            <a:r>
              <a:rPr lang="en-GB" b="1" dirty="0"/>
              <a:t>Agree a way forward</a:t>
            </a:r>
          </a:p>
          <a:p>
            <a:pPr marL="0" indent="0" algn="ctr">
              <a:buNone/>
            </a:pPr>
            <a:r>
              <a:rPr lang="en-GB" b="1" dirty="0"/>
              <a:t>Implement</a:t>
            </a:r>
          </a:p>
        </p:txBody>
      </p:sp>
      <p:pic>
        <p:nvPicPr>
          <p:cNvPr id="5" name="Picture 4" descr="A close up of a rock near the ocean&#10;&#10;Description automatically generated">
            <a:extLst>
              <a:ext uri="{FF2B5EF4-FFF2-40B4-BE49-F238E27FC236}">
                <a16:creationId xmlns:a16="http://schemas.microsoft.com/office/drawing/2014/main" id="{1809A3C0-9698-488F-B02E-89151E42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78" y="786997"/>
            <a:ext cx="2571445" cy="1709737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33E14BC6-4E07-4831-AEB8-0D572CBC6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913">
            <a:off x="841664" y="1558859"/>
            <a:ext cx="2438400" cy="1624278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E10B6433-8DF1-434E-B528-A553C76E7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927">
            <a:off x="5824912" y="1525742"/>
            <a:ext cx="2511438" cy="16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137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 Vision for the European Diploma for Protected Areas</vt:lpstr>
      <vt:lpstr>A suggested Vision:</vt:lpstr>
      <vt:lpstr>How do we get from here to fulfilling the vision?</vt:lpstr>
      <vt:lpstr>Implementing the Vision</vt:lpstr>
      <vt:lpstr>Implementing the Vision</vt:lpstr>
      <vt:lpstr>Implementing the Vision</vt:lpstr>
      <vt:lpstr>Implementing the 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Bumblebee Conservation Trust</dc:title>
  <dc:creator>Michael Usher</dc:creator>
  <cp:lastModifiedBy>kathleen usher</cp:lastModifiedBy>
  <cp:revision>85</cp:revision>
  <cp:lastPrinted>2019-11-27T10:18:48Z</cp:lastPrinted>
  <dcterms:created xsi:type="dcterms:W3CDTF">2015-12-02T14:17:35Z</dcterms:created>
  <dcterms:modified xsi:type="dcterms:W3CDTF">2020-03-05T13:07:47Z</dcterms:modified>
</cp:coreProperties>
</file>