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9"/>
  </p:notesMasterIdLst>
  <p:sldIdLst>
    <p:sldId id="271" r:id="rId3"/>
    <p:sldId id="359" r:id="rId4"/>
    <p:sldId id="405" r:id="rId5"/>
    <p:sldId id="391" r:id="rId6"/>
    <p:sldId id="406" r:id="rId7"/>
    <p:sldId id="407" r:id="rId8"/>
    <p:sldId id="378" r:id="rId9"/>
    <p:sldId id="402" r:id="rId10"/>
    <p:sldId id="408" r:id="rId11"/>
    <p:sldId id="409" r:id="rId12"/>
    <p:sldId id="410" r:id="rId13"/>
    <p:sldId id="411" r:id="rId14"/>
    <p:sldId id="412" r:id="rId15"/>
    <p:sldId id="413" r:id="rId16"/>
    <p:sldId id="414" r:id="rId17"/>
    <p:sldId id="415" r:id="rId18"/>
  </p:sldIdLst>
  <p:sldSz cx="9144000" cy="6858000" type="screen4x3"/>
  <p:notesSz cx="6794500" cy="99234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4384"/>
    <a:srgbClr val="92D050"/>
    <a:srgbClr val="13B91B"/>
    <a:srgbClr val="FFFFFF"/>
    <a:srgbClr val="FF5050"/>
    <a:srgbClr val="7F7F7F"/>
    <a:srgbClr val="A4BFDF"/>
    <a:srgbClr val="BFBFBF"/>
    <a:srgbClr val="000000"/>
    <a:srgbClr val="F4E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99062" autoAdjust="0"/>
  </p:normalViewPr>
  <p:slideViewPr>
    <p:cSldViewPr snapToGrid="0" showGuides="1">
      <p:cViewPr>
        <p:scale>
          <a:sx n="100" d="100"/>
          <a:sy n="100" d="100"/>
        </p:scale>
        <p:origin x="1746" y="324"/>
      </p:cViewPr>
      <p:guideLst>
        <p:guide orient="horz" pos="2160"/>
        <p:guide pos="2880"/>
        <p:guide pos="5581"/>
      </p:guideLst>
    </p:cSldViewPr>
  </p:slideViewPr>
  <p:outlineViewPr>
    <p:cViewPr>
      <p:scale>
        <a:sx n="33" d="100"/>
        <a:sy n="33" d="100"/>
      </p:scale>
      <p:origin x="0" y="0"/>
    </p:cViewPr>
  </p:outlin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7897"/>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645" y="0"/>
            <a:ext cx="2944283" cy="497897"/>
          </a:xfrm>
          <a:prstGeom prst="rect">
            <a:avLst/>
          </a:prstGeom>
        </p:spPr>
        <p:txBody>
          <a:bodyPr vert="horz" lIns="91440" tIns="45720" rIns="91440" bIns="45720" rtlCol="0"/>
          <a:lstStyle>
            <a:lvl1pPr algn="r">
              <a:defRPr sz="1200"/>
            </a:lvl1pPr>
          </a:lstStyle>
          <a:p>
            <a:fld id="{6A937DD8-B20A-47A6-AA94-FD478FAA3C28}" type="datetimeFigureOut">
              <a:rPr lang="nl-BE" smtClean="0"/>
              <a:pPr/>
              <a:t>13/03/2020</a:t>
            </a:fld>
            <a:endParaRPr lang="nl-BE"/>
          </a:p>
        </p:txBody>
      </p:sp>
      <p:sp>
        <p:nvSpPr>
          <p:cNvPr id="4" name="Tijdelijke aanduiding voor dia-afbeelding 3"/>
          <p:cNvSpPr>
            <a:spLocks noGrp="1" noRot="1" noChangeAspect="1"/>
          </p:cNvSpPr>
          <p:nvPr>
            <p:ph type="sldImg" idx="2"/>
          </p:nvPr>
        </p:nvSpPr>
        <p:spPr>
          <a:xfrm>
            <a:off x="1165225" y="1239838"/>
            <a:ext cx="4464050"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75666"/>
            <a:ext cx="5435600" cy="390736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5568"/>
            <a:ext cx="2944283" cy="49789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645" y="9425568"/>
            <a:ext cx="2944283" cy="497895"/>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917588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7600" y="288000"/>
            <a:ext cx="1891505" cy="813600"/>
          </a:xfrm>
          <a:prstGeom prst="rect">
            <a:avLst/>
          </a:prstGeom>
        </p:spPr>
      </p:pic>
      <p:sp>
        <p:nvSpPr>
          <p:cNvPr id="2" name="Titel 1"/>
          <p:cNvSpPr>
            <a:spLocks noGrp="1"/>
          </p:cNvSpPr>
          <p:nvPr>
            <p:ph type="ctrTitle"/>
          </p:nvPr>
        </p:nvSpPr>
        <p:spPr>
          <a:xfrm>
            <a:off x="1296000" y="2016000"/>
            <a:ext cx="7416000" cy="2088000"/>
          </a:xfrm>
        </p:spPr>
        <p:txBody>
          <a:bodyPr anchor="b" anchorCtr="0">
            <a:noAutofit/>
          </a:bodyPr>
          <a:lstStyle>
            <a:lvl1pPr indent="0" algn="l">
              <a:lnSpc>
                <a:spcPts val="5400"/>
              </a:lnSpc>
              <a:defRPr sz="5400" b="0" i="0">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3" name="Ondertitel 2"/>
          <p:cNvSpPr>
            <a:spLocks noGrp="1"/>
          </p:cNvSpPr>
          <p:nvPr>
            <p:ph type="subTitle" idx="1"/>
          </p:nvPr>
        </p:nvSpPr>
        <p:spPr>
          <a:xfrm>
            <a:off x="1296000" y="4140000"/>
            <a:ext cx="7416000" cy="1655762"/>
          </a:xfrm>
        </p:spPr>
        <p:txBody>
          <a:bodyPr bIns="0">
            <a:noAutofit/>
          </a:bodyPr>
          <a:lstStyle>
            <a:lvl1pPr marL="0" indent="0" algn="l">
              <a:lnSpc>
                <a:spcPts val="1760"/>
              </a:lnSpc>
              <a:buNone/>
              <a:defRPr sz="1580">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sp>
        <p:nvSpPr>
          <p:cNvPr id="9"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a:solidFill>
                  <a:schemeClr val="tx1"/>
                </a:solidFill>
                <a:latin typeface="FlandersArtSans-Regular" panose="00000500000000000000" pitchFamily="2" charset="0"/>
              </a:defRPr>
            </a:lvl1pPr>
          </a:lstStyle>
          <a:p>
            <a:pPr lvl="0"/>
            <a:r>
              <a:rPr lang="nl-NL" dirty="0"/>
              <a:t>KLIK OM DE MODELSTIJLEN TE BEWERKEN</a:t>
            </a:r>
          </a:p>
        </p:txBody>
      </p:sp>
    </p:spTree>
    <p:extLst>
      <p:ext uri="{BB962C8B-B14F-4D97-AF65-F5344CB8AC3E}">
        <p14:creationId xmlns:p14="http://schemas.microsoft.com/office/powerpoint/2010/main" val="112901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datum 2"/>
          <p:cNvSpPr>
            <a:spLocks noGrp="1"/>
          </p:cNvSpPr>
          <p:nvPr>
            <p:ph type="dt" sz="half" idx="10"/>
          </p:nvPr>
        </p:nvSpPr>
        <p:spPr/>
        <p:txBody>
          <a:bodyPr/>
          <a:lstStyle/>
          <a:p>
            <a:endParaRPr lang="en-GB"/>
          </a:p>
        </p:txBody>
      </p:sp>
      <p:sp>
        <p:nvSpPr>
          <p:cNvPr id="4" name="Tijdelijke aanduiding voor voettekst 3"/>
          <p:cNvSpPr>
            <a:spLocks noGrp="1"/>
          </p:cNvSpPr>
          <p:nvPr>
            <p:ph type="ftr" sz="quarter" idx="11"/>
          </p:nvPr>
        </p:nvSpPr>
        <p:spPr/>
        <p:txBody>
          <a:bodyPr/>
          <a:lstStyle/>
          <a:p>
            <a:endParaRPr lang="en-GB"/>
          </a:p>
        </p:txBody>
      </p:sp>
      <p:sp>
        <p:nvSpPr>
          <p:cNvPr id="5" name="Tijdelijke aanduiding voor dianummer 4"/>
          <p:cNvSpPr>
            <a:spLocks noGrp="1"/>
          </p:cNvSpPr>
          <p:nvPr>
            <p:ph type="sldNum" sz="quarter" idx="12"/>
          </p:nvPr>
        </p:nvSpPr>
        <p:spPr/>
        <p:txBody>
          <a:bodyPr/>
          <a:lstStyle/>
          <a:p>
            <a:fld id="{FBBF7751-2D43-4EA8-91A4-9A9B3F4B657E}" type="slidenum">
              <a:rPr lang="en-GB" smtClean="0"/>
              <a:t>‹nr.›</a:t>
            </a:fld>
            <a:endParaRPr lang="en-GB"/>
          </a:p>
        </p:txBody>
      </p:sp>
    </p:spTree>
    <p:extLst>
      <p:ext uri="{BB962C8B-B14F-4D97-AF65-F5344CB8AC3E}">
        <p14:creationId xmlns:p14="http://schemas.microsoft.com/office/powerpoint/2010/main" val="23119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en-GB"/>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A111B014-3623-4ABE-84F8-80FA140C968E}" type="slidenum">
              <a:rPr lang="en-GB" smtClean="0"/>
              <a:t>‹nr.›</a:t>
            </a:fld>
            <a:endParaRPr lang="en-GB"/>
          </a:p>
        </p:txBody>
      </p:sp>
    </p:spTree>
    <p:extLst>
      <p:ext uri="{BB962C8B-B14F-4D97-AF65-F5344CB8AC3E}">
        <p14:creationId xmlns:p14="http://schemas.microsoft.com/office/powerpoint/2010/main" val="1293555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288000" y="288000"/>
            <a:ext cx="8568000" cy="6264000"/>
          </a:xfrm>
        </p:spPr>
        <p:txBody>
          <a:bodyPr anchor="ctr"/>
          <a:lstStyle>
            <a:lvl1pPr marL="0" indent="0" algn="r">
              <a:buNone/>
              <a:defRPr>
                <a:solidFill>
                  <a:srgbClr val="FF0000"/>
                </a:solidFill>
              </a:defRPr>
            </a:lvl1pPr>
          </a:lstStyle>
          <a:p>
            <a:endParaRPr lang="nl-BE"/>
          </a:p>
        </p:txBody>
      </p:sp>
      <p:grpSp>
        <p:nvGrpSpPr>
          <p:cNvPr id="16" name="Groeperen 15"/>
          <p:cNvGrpSpPr/>
          <p:nvPr userDrawn="1"/>
        </p:nvGrpSpPr>
        <p:grpSpPr>
          <a:xfrm>
            <a:off x="288001" y="288000"/>
            <a:ext cx="6033505" cy="6265475"/>
            <a:chOff x="288001" y="288000"/>
            <a:chExt cx="6033505" cy="6265475"/>
          </a:xfrm>
        </p:grpSpPr>
        <p:sp>
          <p:nvSpPr>
            <p:cNvPr id="12" name="Rechthoek 11"/>
            <p:cNvSpPr>
              <a:spLocks/>
            </p:cNvSpPr>
            <p:nvPr userDrawn="1"/>
          </p:nvSpPr>
          <p:spPr>
            <a:xfrm>
              <a:off x="288001" y="288000"/>
              <a:ext cx="4248000" cy="626547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hthoekige driehoek 12"/>
            <p:cNvSpPr/>
            <p:nvPr userDrawn="1"/>
          </p:nvSpPr>
          <p:spPr>
            <a:xfrm>
              <a:off x="4536000" y="288000"/>
              <a:ext cx="1785506" cy="6264000"/>
            </a:xfrm>
            <a:prstGeom prst="rtTriangl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332000" y="2556000"/>
            <a:ext cx="3816000" cy="1943998"/>
          </a:xfrm>
        </p:spPr>
        <p:txBody>
          <a:bodyPr wrap="square" anchor="t" anchorCtr="0">
            <a:noAutofit/>
          </a:bodyPr>
          <a:lstStyle>
            <a:lvl1pPr algn="l">
              <a:lnSpc>
                <a:spcPts val="5200"/>
              </a:lnSpc>
              <a:defRPr sz="5200" b="0" i="0">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p:nvPr>
        </p:nvSpPr>
        <p:spPr>
          <a:xfrm>
            <a:off x="1333577" y="4650972"/>
            <a:ext cx="3816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000" y="576000"/>
            <a:ext cx="1710508" cy="720000"/>
          </a:xfrm>
          <a:prstGeom prst="rect">
            <a:avLst/>
          </a:prstGeom>
        </p:spPr>
      </p:pic>
      <p:sp>
        <p:nvSpPr>
          <p:cNvPr id="14" name="Tijdelijke aanduiding voor tekst 2"/>
          <p:cNvSpPr>
            <a:spLocks noGrp="1"/>
          </p:cNvSpPr>
          <p:nvPr>
            <p:ph idx="12" hasCustomPrompt="1"/>
          </p:nvPr>
        </p:nvSpPr>
        <p:spPr>
          <a:xfrm>
            <a:off x="504001" y="6044105"/>
            <a:ext cx="4773240" cy="352800"/>
          </a:xfrm>
          <a:prstGeom prst="rect">
            <a:avLst/>
          </a:prstGeom>
        </p:spPr>
        <p:txBody>
          <a:bodyPr vert="horz" lIns="0" tIns="0" rIns="0" bIns="0" rtlCol="0" anchor="t" anchorCtr="0">
            <a:noAutofit/>
          </a:bodyPr>
          <a:lstStyle>
            <a:lvl1pPr marL="0" indent="0">
              <a:buFontTx/>
              <a:buNone/>
              <a:defRPr sz="1700">
                <a:latin typeface="FlandersArtSans-Regular" panose="00000500000000000000" pitchFamily="2" charset="0"/>
              </a:defRPr>
            </a:lvl1pPr>
            <a:lvl5pPr>
              <a:defRPr>
                <a:latin typeface="FlandersArtSans-Regular"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1273513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grpSp>
        <p:nvGrpSpPr>
          <p:cNvPr id="12" name="Groeperen 11"/>
          <p:cNvGrpSpPr/>
          <p:nvPr userDrawn="1"/>
        </p:nvGrpSpPr>
        <p:grpSpPr>
          <a:xfrm>
            <a:off x="288000" y="288000"/>
            <a:ext cx="8553506" cy="6265475"/>
            <a:chOff x="288000" y="288000"/>
            <a:chExt cx="8553506" cy="6265475"/>
          </a:xfrm>
          <a:solidFill>
            <a:srgbClr val="C04384"/>
          </a:solidFill>
        </p:grpSpPr>
        <p:sp>
          <p:nvSpPr>
            <p:cNvPr id="10" name="Rechthoek 9"/>
            <p:cNvSpPr>
              <a:spLocks/>
            </p:cNvSpPr>
            <p:nvPr userDrawn="1"/>
          </p:nvSpPr>
          <p:spPr>
            <a:xfrm>
              <a:off x="288000" y="288000"/>
              <a:ext cx="6767999"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Calibri" panose="020F0502020204030204" pitchFamily="34" charset="0"/>
              </a:endParaRPr>
            </a:p>
          </p:txBody>
        </p:sp>
        <p:sp>
          <p:nvSpPr>
            <p:cNvPr id="11" name="Rechthoekige driehoek 10"/>
            <p:cNvSpPr/>
            <p:nvPr userDrawn="1"/>
          </p:nvSpPr>
          <p:spPr>
            <a:xfrm>
              <a:off x="705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Calibri" panose="020F0502020204030204" pitchFamily="34" charset="0"/>
              </a:endParaRPr>
            </a:p>
          </p:txBody>
        </p:sp>
      </p:grpSp>
      <p:sp>
        <p:nvSpPr>
          <p:cNvPr id="2" name="Titel 1"/>
          <p:cNvSpPr>
            <a:spLocks noGrp="1"/>
          </p:cNvSpPr>
          <p:nvPr>
            <p:ph type="ctrTitle"/>
          </p:nvPr>
        </p:nvSpPr>
        <p:spPr>
          <a:xfrm>
            <a:off x="2304000" y="2520000"/>
            <a:ext cx="5342082" cy="1579711"/>
          </a:xfrm>
        </p:spPr>
        <p:txBody>
          <a:bodyPr anchor="b" anchorCtr="0">
            <a:noAutofit/>
          </a:bodyPr>
          <a:lstStyle>
            <a:lvl1pPr algn="l">
              <a:lnSpc>
                <a:spcPts val="5400"/>
              </a:lnSpc>
              <a:defRPr sz="5400" b="1" i="0">
                <a:solidFill>
                  <a:schemeClr val="bg1"/>
                </a:solidFill>
                <a:latin typeface="Calibri" panose="020F0502020204030204" pitchFamily="34" charset="0"/>
                <a:cs typeface="Calibri" panose="020F0502020204030204" pitchFamily="34" charset="0"/>
              </a:defRPr>
            </a:lvl1pPr>
          </a:lstStyle>
          <a:p>
            <a:r>
              <a:rPr lang="nl-NL" dirty="0"/>
              <a:t>Klik om de stijl te bewerken</a:t>
            </a:r>
            <a:endParaRPr lang="nl-BE" dirty="0"/>
          </a:p>
        </p:txBody>
      </p:sp>
      <p:sp>
        <p:nvSpPr>
          <p:cNvPr id="3" name="Ondertitel 2"/>
          <p:cNvSpPr>
            <a:spLocks noGrp="1"/>
          </p:cNvSpPr>
          <p:nvPr>
            <p:ph type="subTitle" idx="1"/>
          </p:nvPr>
        </p:nvSpPr>
        <p:spPr>
          <a:xfrm>
            <a:off x="2304000" y="4174702"/>
            <a:ext cx="5354606" cy="1053708"/>
          </a:xfrm>
          <a:prstGeom prst="rect">
            <a:avLst/>
          </a:prstGeom>
        </p:spPr>
        <p:txBody>
          <a:bodyPr bIns="0">
            <a:noAutofit/>
          </a:bodyPr>
          <a:lstStyle>
            <a:lvl1pPr marL="0" indent="0" algn="l">
              <a:lnSpc>
                <a:spcPts val="1760"/>
              </a:lnSpc>
              <a:buNone/>
              <a:defRPr sz="158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sp>
        <p:nvSpPr>
          <p:cNvPr id="13" name="Tijdelijke aanduiding voor tekst 2"/>
          <p:cNvSpPr>
            <a:spLocks noGrp="1"/>
          </p:cNvSpPr>
          <p:nvPr>
            <p:ph idx="12" hasCustomPrompt="1"/>
          </p:nvPr>
        </p:nvSpPr>
        <p:spPr>
          <a:xfrm>
            <a:off x="504001" y="6044105"/>
            <a:ext cx="4773240" cy="352800"/>
          </a:xfrm>
          <a:prstGeom prst="rect">
            <a:avLst/>
          </a:prstGeom>
        </p:spPr>
        <p:txBody>
          <a:bodyPr vert="horz" lIns="0" tIns="0" rIns="0" bIns="0" rtlCol="0" anchor="t" anchorCtr="0">
            <a:noAutofit/>
          </a:bodyPr>
          <a:lstStyle>
            <a:lvl1pPr marL="0" indent="0">
              <a:buFontTx/>
              <a:buNone/>
              <a:defRPr sz="1700">
                <a:solidFill>
                  <a:schemeClr val="bg1"/>
                </a:solidFill>
                <a:latin typeface="Calibri" panose="020F0502020204030204" pitchFamily="34" charset="0"/>
              </a:defRPr>
            </a:lvl1pPr>
            <a:lvl5pPr>
              <a:defRPr>
                <a:solidFill>
                  <a:schemeClr val="bg1"/>
                </a:solidFill>
                <a:latin typeface="Calibri" panose="020F0502020204030204" pitchFamily="34" charset="0"/>
              </a:defRPr>
            </a:lvl5pPr>
          </a:lstStyle>
          <a:p>
            <a:pPr lvl="0"/>
            <a:r>
              <a:rPr lang="nl-NL" dirty="0"/>
              <a:t>KLIK OM DE MODELSTIJLEN TE BEWERKEN</a:t>
            </a:r>
          </a:p>
          <a:p>
            <a:pPr lvl="4"/>
            <a:endParaRPr lang="nl-BE"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000" y="576000"/>
            <a:ext cx="1850848" cy="720000"/>
          </a:xfrm>
          <a:prstGeom prst="rect">
            <a:avLst/>
          </a:prstGeom>
        </p:spPr>
      </p:pic>
    </p:spTree>
    <p:extLst>
      <p:ext uri="{BB962C8B-B14F-4D97-AF65-F5344CB8AC3E}">
        <p14:creationId xmlns:p14="http://schemas.microsoft.com/office/powerpoint/2010/main" val="401875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grpSp>
        <p:nvGrpSpPr>
          <p:cNvPr id="4" name="Groeperen 3"/>
          <p:cNvGrpSpPr/>
          <p:nvPr userDrawn="1"/>
        </p:nvGrpSpPr>
        <p:grpSpPr>
          <a:xfrm>
            <a:off x="1476000" y="288000"/>
            <a:ext cx="7379999" cy="6265475"/>
            <a:chOff x="1476000" y="288000"/>
            <a:chExt cx="7379999" cy="6265475"/>
          </a:xfrm>
          <a:solidFill>
            <a:srgbClr val="C04384"/>
          </a:solidFill>
        </p:grpSpPr>
        <p:sp>
          <p:nvSpPr>
            <p:cNvPr id="8" name="Rechthoek 7"/>
            <p:cNvSpPr>
              <a:spLocks/>
            </p:cNvSpPr>
            <p:nvPr userDrawn="1"/>
          </p:nvSpPr>
          <p:spPr>
            <a:xfrm>
              <a:off x="3277896" y="288000"/>
              <a:ext cx="5578103"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sp>
          <p:nvSpPr>
            <p:cNvPr id="10" name="Rechthoekige driehoek 9"/>
            <p:cNvSpPr/>
            <p:nvPr userDrawn="1"/>
          </p:nvSpPr>
          <p:spPr>
            <a:xfrm flipH="1">
              <a:off x="1476000" y="288000"/>
              <a:ext cx="1800000"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3996052" y="2104574"/>
            <a:ext cx="3816000" cy="2484000"/>
          </a:xfrm>
        </p:spPr>
        <p:txBody>
          <a:bodyPr anchor="t" anchorCtr="0">
            <a:noAutofit/>
          </a:bodyPr>
          <a:lstStyle>
            <a:lvl1pPr algn="l">
              <a:lnSpc>
                <a:spcPts val="5400"/>
              </a:lnSpc>
              <a:defRPr sz="5400">
                <a:solidFill>
                  <a:schemeClr val="bg1"/>
                </a:solidFill>
              </a:defRPr>
            </a:lvl1pPr>
          </a:lstStyle>
          <a:p>
            <a:r>
              <a:rPr lang="nl-NL" dirty="0"/>
              <a:t>Klik om de stijl te bewerken</a:t>
            </a:r>
            <a:endParaRPr lang="nl-BE" dirty="0"/>
          </a:p>
        </p:txBody>
      </p:sp>
      <p:sp>
        <p:nvSpPr>
          <p:cNvPr id="3" name="Ondertitel 2"/>
          <p:cNvSpPr>
            <a:spLocks noGrp="1"/>
          </p:cNvSpPr>
          <p:nvPr>
            <p:ph type="subTitle" idx="1"/>
          </p:nvPr>
        </p:nvSpPr>
        <p:spPr>
          <a:xfrm>
            <a:off x="4000832" y="4631622"/>
            <a:ext cx="3816000" cy="1224000"/>
          </a:xfrm>
          <a:prstGeom prst="rect">
            <a:avLst/>
          </a:prstGeom>
        </p:spPr>
        <p:txBody>
          <a:bodyPr bIns="0">
            <a:noAutofit/>
          </a:bodyPr>
          <a:lstStyle>
            <a:lvl1pPr marL="0" indent="0" algn="l">
              <a:lnSpc>
                <a:spcPts val="1760"/>
              </a:lnSpc>
              <a:spcBef>
                <a:spcPts val="0"/>
              </a:spcBef>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000" y="288000"/>
            <a:ext cx="1673898" cy="720000"/>
          </a:xfrm>
          <a:prstGeom prst="rect">
            <a:avLst/>
          </a:prstGeom>
        </p:spPr>
      </p:pic>
      <p:sp>
        <p:nvSpPr>
          <p:cNvPr id="12" name="Tijdelijke aanduiding voor tekst 2"/>
          <p:cNvSpPr>
            <a:spLocks noGrp="1"/>
          </p:cNvSpPr>
          <p:nvPr>
            <p:ph idx="12" hasCustomPrompt="1"/>
          </p:nvPr>
        </p:nvSpPr>
        <p:spPr>
          <a:xfrm>
            <a:off x="3636022" y="6044105"/>
            <a:ext cx="4773240" cy="352800"/>
          </a:xfrm>
          <a:prstGeom prst="rect">
            <a:avLst/>
          </a:prstGeom>
        </p:spPr>
        <p:txBody>
          <a:bodyPr vert="horz" lIns="0" tIns="0" rIns="0" bIns="0" rtlCol="0" anchor="t" anchorCtr="0">
            <a:noAutofit/>
          </a:bodyPr>
          <a:lstStyle>
            <a:lvl1pPr marL="0" indent="0" algn="r">
              <a:buFontTx/>
              <a:buNone/>
              <a:defRPr sz="1700">
                <a:solidFill>
                  <a:schemeClr val="bg1"/>
                </a:solidFill>
                <a:latin typeface="FlandersArtSans-Regular" panose="00000500000000000000" pitchFamily="2" charset="0"/>
              </a:defRPr>
            </a:lvl1pPr>
            <a:lvl5pPr algn="r">
              <a:defRPr>
                <a:solidFill>
                  <a:schemeClr val="bg1"/>
                </a:solidFill>
                <a:latin typeface="FlandersArtSans-Regular"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338421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0" y="-1"/>
            <a:ext cx="9144000" cy="6858001"/>
          </a:xfrm>
        </p:spPr>
        <p:txBody>
          <a:bodyPr anchor="ctr"/>
          <a:lstStyle>
            <a:lvl1pPr marL="0" indent="0" algn="r">
              <a:buNone/>
              <a:defRPr>
                <a:solidFill>
                  <a:srgbClr val="FF0000"/>
                </a:solidFill>
              </a:defRPr>
            </a:lvl1pPr>
          </a:lstStyle>
          <a:p>
            <a:endParaRPr lang="nl-BE" dirty="0"/>
          </a:p>
        </p:txBody>
      </p:sp>
      <p:grpSp>
        <p:nvGrpSpPr>
          <p:cNvPr id="11" name="Groep 10"/>
          <p:cNvGrpSpPr/>
          <p:nvPr userDrawn="1"/>
        </p:nvGrpSpPr>
        <p:grpSpPr>
          <a:xfrm>
            <a:off x="-1" y="0"/>
            <a:ext cx="6228000" cy="6858000"/>
            <a:chOff x="288001" y="288000"/>
            <a:chExt cx="6033505" cy="6265475"/>
          </a:xfrm>
        </p:grpSpPr>
        <p:sp>
          <p:nvSpPr>
            <p:cNvPr id="9" name="Rechthoek 8"/>
            <p:cNvSpPr>
              <a:spLocks/>
            </p:cNvSpPr>
            <p:nvPr userDrawn="1"/>
          </p:nvSpPr>
          <p:spPr>
            <a:xfrm flipV="1">
              <a:off x="288001" y="288000"/>
              <a:ext cx="4248000" cy="626547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userDrawn="1"/>
          </p:nvSpPr>
          <p:spPr>
            <a:xfrm flipV="1">
              <a:off x="4536000" y="288000"/>
              <a:ext cx="1785506" cy="6264000"/>
            </a:xfrm>
            <a:prstGeom prst="rtTriangl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7" name="Tijdelijke aanduiding voor dianummer 6"/>
          <p:cNvSpPr>
            <a:spLocks noGrp="1"/>
          </p:cNvSpPr>
          <p:nvPr>
            <p:ph type="sldNum" sz="quarter" idx="12"/>
          </p:nvPr>
        </p:nvSpPr>
        <p:spPr>
          <a:xfrm>
            <a:off x="6876014" y="6328278"/>
            <a:ext cx="2141621" cy="365125"/>
          </a:xfrm>
          <a:prstGeom prst="rect">
            <a:avLst/>
          </a:prstGeom>
        </p:spPr>
        <p:txBody>
          <a:bodyPr/>
          <a:lstStyle>
            <a:lvl1pPr>
              <a:defRPr sz="900">
                <a:latin typeface="FlandersArtSans-Regular" panose="00000500000000000000" pitchFamily="2" charset="0"/>
              </a:defRPr>
            </a:lvl1pPr>
          </a:lstStyle>
          <a:p>
            <a:fld id="{7749CDD0-7D77-4D23-9A27-F361E39BA472}" type="datetime1">
              <a:rPr lang="nl-BE" smtClean="0"/>
              <a:pPr/>
              <a:t>13/03/2020</a:t>
            </a:fld>
            <a:r>
              <a:rPr lang="nl-BE"/>
              <a:t> </a:t>
            </a:r>
            <a:r>
              <a:rPr lang="nl-BE" b="1"/>
              <a:t>│</a:t>
            </a:r>
            <a:fld id="{B263F6C6-2226-4286-8995-C42CB1E7C290}" type="slidenum">
              <a:rPr lang="nl-BE" smtClean="0"/>
              <a:pPr/>
              <a:t>‹nr.›</a:t>
            </a:fld>
            <a:endParaRPr lang="nl-BE" dirty="0"/>
          </a:p>
        </p:txBody>
      </p:sp>
      <p:sp>
        <p:nvSpPr>
          <p:cNvPr id="8" name="Titel 1"/>
          <p:cNvSpPr>
            <a:spLocks noGrp="1"/>
          </p:cNvSpPr>
          <p:nvPr>
            <p:ph type="ctrTitle"/>
          </p:nvPr>
        </p:nvSpPr>
        <p:spPr>
          <a:xfrm>
            <a:off x="1332000" y="756846"/>
            <a:ext cx="3456131" cy="1800000"/>
          </a:xfrm>
        </p:spPr>
        <p:txBody>
          <a:bodyPr anchor="b" anchorCtr="0">
            <a:noAutofit/>
          </a:bodyPr>
          <a:lstStyle>
            <a:lvl1pPr algn="l">
              <a:lnSpc>
                <a:spcPts val="3800"/>
              </a:lnSpc>
              <a:defRPr sz="3700" b="0" i="0">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5" name="Tijdelijke aanduiding voor inhoud 4"/>
          <p:cNvSpPr>
            <a:spLocks noGrp="1"/>
          </p:cNvSpPr>
          <p:nvPr>
            <p:ph sz="quarter" idx="13"/>
          </p:nvPr>
        </p:nvSpPr>
        <p:spPr>
          <a:xfrm>
            <a:off x="1332000" y="2987448"/>
            <a:ext cx="3112678" cy="2770098"/>
          </a:xfrm>
        </p:spPr>
        <p:txBody>
          <a:bodyPr/>
          <a:lstStyle>
            <a:lvl1pPr marL="0" indent="0">
              <a:lnSpc>
                <a:spcPts val="2500"/>
              </a:lnSpc>
              <a:spcBef>
                <a:spcPts val="0"/>
              </a:spcBef>
              <a:buFontTx/>
              <a:buNone/>
              <a:defRPr sz="2100">
                <a:latin typeface="FlandersArtSans-Regular" panose="00000500000000000000" pitchFamily="2" charset="0"/>
              </a:defRPr>
            </a:lvl1pPr>
            <a:lvl2pPr>
              <a:defRPr sz="1800"/>
            </a:lvl2pPr>
            <a:lvl3pPr>
              <a:defRPr sz="1800"/>
            </a:lvl3pPr>
            <a:lvl4pPr>
              <a:defRPr sz="1800"/>
            </a:lvl4pPr>
            <a:lvl5pPr>
              <a:defRPr sz="18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21018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5857200"/>
            <a:ext cx="1660670" cy="714310"/>
          </a:xfrm>
          <a:prstGeom prst="rect">
            <a:avLst/>
          </a:prstGeom>
        </p:spPr>
      </p:pic>
      <p:sp>
        <p:nvSpPr>
          <p:cNvPr id="15"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13/03/2020</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50610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2"/>
          </p:nvPr>
        </p:nvSpPr>
        <p:spPr>
          <a:xfrm>
            <a:off x="287999" y="0"/>
            <a:ext cx="8856000" cy="6858000"/>
          </a:xfrm>
        </p:spPr>
        <p:txBody>
          <a:bodyPr/>
          <a:lstStyle>
            <a:lvl1pPr algn="ctr">
              <a:buNone/>
              <a:defRPr b="1">
                <a:solidFill>
                  <a:srgbClr val="FF0000"/>
                </a:solidFill>
                <a:latin typeface="Calibri" panose="020F0502020204030204" pitchFamily="34" charset="0"/>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2023200"/>
            <a:ext cx="3108049" cy="2073600"/>
          </a:xfrm>
        </p:spPr>
        <p:txBody>
          <a:bodyPr anchor="b" anchorCtr="0">
            <a:noAutofit/>
          </a:bodyPr>
          <a:lstStyle>
            <a:lvl1pPr indent="0" algn="l">
              <a:lnSpc>
                <a:spcPts val="5400"/>
              </a:lnSpc>
              <a:defRPr sz="5400" b="1">
                <a:solidFill>
                  <a:schemeClr val="bg1"/>
                </a:solidFill>
                <a:latin typeface="Calibri" panose="020F0502020204030204" pitchFamily="34" charset="0"/>
              </a:defRPr>
            </a:lvl1pPr>
          </a:lstStyle>
          <a:p>
            <a:r>
              <a:rPr lang="nl-NL"/>
              <a:t>Klik om de stijl te bewerken</a:t>
            </a:r>
            <a:endParaRPr lang="nl-BE" dirty="0"/>
          </a:p>
        </p:txBody>
      </p:sp>
      <p:sp>
        <p:nvSpPr>
          <p:cNvPr id="3" name="Ondertitel 2"/>
          <p:cNvSpPr>
            <a:spLocks noGrp="1"/>
          </p:cNvSpPr>
          <p:nvPr>
            <p:ph type="subTitle" idx="1"/>
          </p:nvPr>
        </p:nvSpPr>
        <p:spPr>
          <a:xfrm>
            <a:off x="1296000" y="4154400"/>
            <a:ext cx="7416000" cy="1656000"/>
          </a:xfrm>
        </p:spPr>
        <p:txBody>
          <a:bodyPr bIns="0">
            <a:noAutofit/>
          </a:bodyPr>
          <a:lstStyle>
            <a:lvl1pPr marL="0" indent="0" algn="l">
              <a:lnSpc>
                <a:spcPts val="1760"/>
              </a:lnSpc>
              <a:buNone/>
              <a:defRPr sz="16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sp>
        <p:nvSpPr>
          <p:cNvPr id="15"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b="1">
                <a:solidFill>
                  <a:schemeClr val="bg1"/>
                </a:solidFill>
                <a:latin typeface="Calibri" panose="020F0502020204030204" pitchFamily="34" charset="0"/>
              </a:defRPr>
            </a:lvl1pPr>
          </a:lstStyle>
          <a:p>
            <a:pPr lvl="0"/>
            <a:r>
              <a:rPr lang="nl-NL" dirty="0"/>
              <a:t>KLIK OM DE MODELSTIJLEN TE BEWERKEN</a:t>
            </a:r>
          </a:p>
        </p:txBody>
      </p:sp>
      <p:pic>
        <p:nvPicPr>
          <p:cNvPr id="9" name="Tijdelijke aanduiding voor 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0" y="288122"/>
            <a:ext cx="1891505" cy="813600"/>
          </a:xfrm>
          <a:prstGeom prst="rect">
            <a:avLst/>
          </a:prstGeom>
          <a:noFill/>
          <a:ln>
            <a:noFill/>
          </a:ln>
        </p:spPr>
      </p:pic>
    </p:spTree>
    <p:extLst>
      <p:ext uri="{BB962C8B-B14F-4D97-AF65-F5344CB8AC3E}">
        <p14:creationId xmlns:p14="http://schemas.microsoft.com/office/powerpoint/2010/main" val="3288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13/03/2020</a:t>
            </a:fld>
            <a:r>
              <a:rPr lang="nl-BE"/>
              <a:t> </a:t>
            </a:r>
            <a:r>
              <a:rPr lang="nl-BE" b="1"/>
              <a:t>│</a:t>
            </a:r>
            <a:fld id="{B263F6C6-2226-4286-8995-C42CB1E7C290}" type="slidenum">
              <a:rPr lang="nl-BE" smtClean="0"/>
              <a:pPr/>
              <a:t>‹nr.›</a:t>
            </a:fld>
            <a:endParaRPr lang="nl-BE" dirty="0"/>
          </a:p>
        </p:txBody>
      </p:sp>
      <p:sp>
        <p:nvSpPr>
          <p:cNvPr id="12" name="Ondertitel 2"/>
          <p:cNvSpPr>
            <a:spLocks noGrp="1"/>
          </p:cNvSpPr>
          <p:nvPr>
            <p:ph type="subTitle" idx="1"/>
          </p:nvPr>
        </p:nvSpPr>
        <p:spPr>
          <a:xfrm>
            <a:off x="5176691" y="4191642"/>
            <a:ext cx="3408509" cy="2112905"/>
          </a:xfrm>
        </p:spPr>
        <p:txBody>
          <a:bodyPr lIns="0" tIns="0" rIns="0" bIns="0">
            <a:noAutofit/>
          </a:bodyPr>
          <a:lstStyle>
            <a:lvl1pPr marL="0" indent="0" algn="l">
              <a:lnSpc>
                <a:spcPts val="2500"/>
              </a:lnSpc>
              <a:spcBef>
                <a:spcPts val="0"/>
              </a:spcBef>
              <a:buNone/>
              <a:defRPr sz="2100">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5857200"/>
            <a:ext cx="1660670" cy="714310"/>
          </a:xfrm>
          <a:prstGeom prst="rect">
            <a:avLst/>
          </a:prstGeom>
        </p:spPr>
      </p:pic>
    </p:spTree>
    <p:extLst>
      <p:ext uri="{BB962C8B-B14F-4D97-AF65-F5344CB8AC3E}">
        <p14:creationId xmlns:p14="http://schemas.microsoft.com/office/powerpoint/2010/main" val="276355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grpSp>
        <p:nvGrpSpPr>
          <p:cNvPr id="11" name="Groeperen 10"/>
          <p:cNvGrpSpPr/>
          <p:nvPr userDrawn="1"/>
        </p:nvGrpSpPr>
        <p:grpSpPr>
          <a:xfrm>
            <a:off x="288000" y="3402000"/>
            <a:ext cx="8856000" cy="3456000"/>
            <a:chOff x="288000" y="3402000"/>
            <a:chExt cx="8856000" cy="3456000"/>
          </a:xfrm>
        </p:grpSpPr>
        <p:sp>
          <p:nvSpPr>
            <p:cNvPr id="5" name="Rechthoek 4"/>
            <p:cNvSpPr/>
            <p:nvPr userDrawn="1"/>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ige driehoek 6"/>
            <p:cNvSpPr/>
            <p:nvPr userDrawn="1"/>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296000" y="756000"/>
            <a:ext cx="3686547"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13/03/2020</a:t>
            </a:fld>
            <a:r>
              <a:rPr lang="nl-BE"/>
              <a:t> </a:t>
            </a:r>
            <a:r>
              <a:rPr lang="nl-BE" b="1"/>
              <a:t>│</a:t>
            </a:r>
            <a:fld id="{B263F6C6-2226-4286-8995-C42CB1E7C290}" type="slidenum">
              <a:rPr lang="nl-BE" smtClean="0"/>
              <a:pPr/>
              <a:t>‹nr.›</a:t>
            </a:fld>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5857200"/>
            <a:ext cx="1660670" cy="714310"/>
          </a:xfrm>
          <a:prstGeom prst="rect">
            <a:avLst/>
          </a:prstGeom>
        </p:spPr>
      </p:pic>
    </p:spTree>
    <p:extLst>
      <p:ext uri="{BB962C8B-B14F-4D97-AF65-F5344CB8AC3E}">
        <p14:creationId xmlns:p14="http://schemas.microsoft.com/office/powerpoint/2010/main" val="336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3" name="Tijdelijke aanduiding voor inhoud 2"/>
          <p:cNvSpPr>
            <a:spLocks noGrp="1"/>
          </p:cNvSpPr>
          <p:nvPr>
            <p:ph idx="1"/>
          </p:nvPr>
        </p:nvSpPr>
        <p:spPr>
          <a:xfrm>
            <a:off x="5320146" y="1908000"/>
            <a:ext cx="3391854" cy="3780000"/>
          </a:xfrm>
        </p:spPr>
        <p:txBody>
          <a:bodyPr bIns="0"/>
          <a:lstStyle>
            <a:lvl1pPr>
              <a:spcBef>
                <a:spcPts val="300"/>
              </a:spcBef>
              <a:defRPr sz="2000"/>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dianummer 6"/>
          <p:cNvSpPr>
            <a:spLocks noGrp="1"/>
          </p:cNvSpPr>
          <p:nvPr>
            <p:ph type="sldNum" sz="quarter" idx="12"/>
          </p:nvPr>
        </p:nvSpPr>
        <p:spPr>
          <a:xfrm>
            <a:off x="6876014" y="6336000"/>
            <a:ext cx="2141621" cy="365125"/>
          </a:xfrm>
        </p:spPr>
        <p:txBody>
          <a:bodyPr/>
          <a:lstStyle>
            <a:lvl1pPr>
              <a:defRPr sz="900"/>
            </a:lvl1pPr>
          </a:lstStyle>
          <a:p>
            <a:fld id="{7749CDD0-7D77-4D23-9A27-F361E39BA472}" type="datetime1">
              <a:rPr lang="nl-BE" smtClean="0"/>
              <a:pPr/>
              <a:t>13/03/2020</a:t>
            </a:fld>
            <a:r>
              <a:rPr lang="nl-BE" dirty="0"/>
              <a:t> </a:t>
            </a:r>
            <a:r>
              <a:rPr lang="nl-BE" b="1" dirty="0">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dirty="0"/>
          </a:p>
        </p:txBody>
      </p:sp>
      <p:sp>
        <p:nvSpPr>
          <p:cNvPr id="5" name="Tijdelijke aanduiding voor afbeelding 4"/>
          <p:cNvSpPr>
            <a:spLocks noGrp="1"/>
          </p:cNvSpPr>
          <p:nvPr>
            <p:ph type="pic" sz="quarter" idx="13"/>
          </p:nvPr>
        </p:nvSpPr>
        <p:spPr>
          <a:xfrm>
            <a:off x="1294228" y="1908000"/>
            <a:ext cx="3708000" cy="3780000"/>
          </a:xfrm>
        </p:spPr>
        <p:txBody>
          <a:bodyPr anchor="ctr"/>
          <a:lstStyle>
            <a:lvl1pPr algn="ctr">
              <a:buNone/>
              <a:defRPr>
                <a:solidFill>
                  <a:srgbClr val="FF0000"/>
                </a:solidFill>
              </a:defRPr>
            </a:lvl1pPr>
          </a:lstStyle>
          <a:p>
            <a:r>
              <a:rPr lang="nl-NL"/>
              <a:t>Klik op het pictogram als u een afbeelding wilt toevoegen</a:t>
            </a:r>
            <a:endParaRPr lang="nl-BE"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5857200"/>
            <a:ext cx="1660670" cy="714310"/>
          </a:xfrm>
          <a:prstGeom prst="rect">
            <a:avLst/>
          </a:prstGeom>
        </p:spPr>
      </p:pic>
    </p:spTree>
    <p:extLst>
      <p:ext uri="{BB962C8B-B14F-4D97-AF65-F5344CB8AC3E}">
        <p14:creationId xmlns:p14="http://schemas.microsoft.com/office/powerpoint/2010/main" val="93301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3" name="Tijdelijke aanduiding voor inhoud 2"/>
          <p:cNvSpPr>
            <a:spLocks noGrp="1"/>
          </p:cNvSpPr>
          <p:nvPr>
            <p:ph sz="half" idx="1"/>
          </p:nvPr>
        </p:nvSpPr>
        <p:spPr>
          <a:xfrm>
            <a:off x="1296000" y="1908000"/>
            <a:ext cx="3708000" cy="3780000"/>
          </a:xfrm>
        </p:spPr>
        <p:txBody>
          <a:bodyPr bIns="0"/>
          <a:lstStyle>
            <a:lvl1pPr>
              <a:spcBef>
                <a:spcPts val="300"/>
              </a:spcBef>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13/03/2020</a:t>
            </a:fld>
            <a:r>
              <a:rPr lang="nl-BE"/>
              <a:t> </a:t>
            </a:r>
            <a:r>
              <a:rPr lang="nl-BE" b="1"/>
              <a:t>│</a:t>
            </a:r>
            <a:fld id="{B263F6C6-2226-4286-8995-C42CB1E7C290}" type="slidenum">
              <a:rPr lang="nl-BE" smtClean="0"/>
              <a:pPr/>
              <a:t>‹nr.›</a:t>
            </a:fld>
            <a:endParaRPr lang="nl-BE" dirty="0"/>
          </a:p>
        </p:txBody>
      </p:sp>
      <p:sp>
        <p:nvSpPr>
          <p:cNvPr id="10" name="Tijdelijke aanduiding voor inhoud 3"/>
          <p:cNvSpPr>
            <a:spLocks noGrp="1"/>
          </p:cNvSpPr>
          <p:nvPr>
            <p:ph sz="half" idx="13"/>
          </p:nvPr>
        </p:nvSpPr>
        <p:spPr>
          <a:xfrm>
            <a:off x="5040000" y="1908000"/>
            <a:ext cx="3672000" cy="3780000"/>
          </a:xfrm>
        </p:spPr>
        <p:txBody>
          <a:bodyPr bIns="0"/>
          <a:lstStyle>
            <a:lvl1pPr>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5857200"/>
            <a:ext cx="1660670" cy="714310"/>
          </a:xfrm>
          <a:prstGeom prst="rect">
            <a:avLst/>
          </a:prstGeom>
        </p:spPr>
      </p:pic>
    </p:spTree>
    <p:extLst>
      <p:ext uri="{BB962C8B-B14F-4D97-AF65-F5344CB8AC3E}">
        <p14:creationId xmlns:p14="http://schemas.microsoft.com/office/powerpoint/2010/main" val="27272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Calibri" panose="020F0502020204030204" pitchFamily="34" charset="0"/>
              </a:defRPr>
            </a:lvl1pPr>
          </a:lstStyle>
          <a:p>
            <a:fld id="{7749CDD0-7D77-4D23-9A27-F361E39BA472}" type="datetime1">
              <a:rPr lang="nl-BE" smtClean="0"/>
              <a:pPr/>
              <a:t>13/03/2020</a:t>
            </a:fld>
            <a:r>
              <a:rPr lang="nl-BE"/>
              <a:t> </a:t>
            </a:r>
            <a:r>
              <a:rPr lang="nl-BE" b="1"/>
              <a:t>│</a:t>
            </a:r>
            <a:fld id="{B263F6C6-2226-4286-8995-C42CB1E7C290}" type="slidenum">
              <a:rPr lang="nl-BE" smtClean="0"/>
              <a:pPr/>
              <a:t>‹nr.›</a:t>
            </a:fld>
            <a:endParaRPr lang="nl-BE" dirty="0"/>
          </a:p>
        </p:txBody>
      </p:sp>
      <p:sp>
        <p:nvSpPr>
          <p:cNvPr id="8" name="Titel 1"/>
          <p:cNvSpPr>
            <a:spLocks noGrp="1"/>
          </p:cNvSpPr>
          <p:nvPr>
            <p:ph type="title"/>
          </p:nvPr>
        </p:nvSpPr>
        <p:spPr>
          <a:xfrm>
            <a:off x="1296000" y="756000"/>
            <a:ext cx="7416000" cy="1116000"/>
          </a:xfrm>
        </p:spPr>
        <p:txBody>
          <a:bodyPr anchor="t" anchorCtr="0"/>
          <a:lstStyle>
            <a:lvl1pPr>
              <a:defRPr b="1">
                <a:latin typeface="Calibri" panose="020F0502020204030204" pitchFamily="34"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latin typeface="Calibri" panose="020F0502020204030204" pitchFamily="34" charset="0"/>
              </a:defRPr>
            </a:lvl1pPr>
            <a:lvl2pPr>
              <a:lnSpc>
                <a:spcPct val="90000"/>
              </a:lnSpc>
              <a:buSzPct val="75000"/>
              <a:buFontTx/>
              <a:buBlip>
                <a:blip r:embed="rId3"/>
              </a:buBlip>
              <a:defRPr sz="2200">
                <a:solidFill>
                  <a:schemeClr val="bg1">
                    <a:lumMod val="50000"/>
                  </a:schemeClr>
                </a:solidFill>
                <a:latin typeface="Calibri" panose="020F0502020204030204" pitchFamily="34" charset="0"/>
              </a:defRPr>
            </a:lvl2pPr>
            <a:lvl3pPr>
              <a:lnSpc>
                <a:spcPct val="90000"/>
              </a:lnSpc>
              <a:buSzPct val="85000"/>
              <a:defRPr>
                <a:latin typeface="Calibri" panose="020F0502020204030204" pitchFamily="34" charset="0"/>
              </a:defRPr>
            </a:lvl3pPr>
            <a:lvl4pPr>
              <a:lnSpc>
                <a:spcPct val="90000"/>
              </a:lnSpc>
              <a:defRPr>
                <a:latin typeface="Calibri" panose="020F0502020204030204" pitchFamily="34" charset="0"/>
              </a:defRPr>
            </a:lvl4pPr>
            <a:lvl5pPr>
              <a:lnSpc>
                <a:spcPct val="90000"/>
              </a:lnSpc>
              <a:defRPr>
                <a:latin typeface="Calibri" panose="020F05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9194" y="5857200"/>
            <a:ext cx="1660670" cy="714310"/>
          </a:xfrm>
          <a:prstGeom prst="rect">
            <a:avLst/>
          </a:prstGeom>
        </p:spPr>
      </p:pic>
      <p:pic>
        <p:nvPicPr>
          <p:cNvPr id="7" name="Picture 6" descr="www.inbo.be_wit.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727" y="5511349"/>
            <a:ext cx="210026" cy="1029126"/>
          </a:xfrm>
          <a:prstGeom prst="rect">
            <a:avLst/>
          </a:prstGeom>
        </p:spPr>
      </p:pic>
    </p:spTree>
    <p:extLst>
      <p:ext uri="{BB962C8B-B14F-4D97-AF65-F5344CB8AC3E}">
        <p14:creationId xmlns:p14="http://schemas.microsoft.com/office/powerpoint/2010/main" val="17851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FBBF7751-2D43-4EA8-91A4-9A9B3F4B657E}" type="slidenum">
              <a:rPr lang="en-GB" smtClean="0"/>
              <a:t>‹nr.›</a:t>
            </a:fld>
            <a:endParaRPr lang="en-GB"/>
          </a:p>
        </p:txBody>
      </p:sp>
    </p:spTree>
    <p:extLst>
      <p:ext uri="{BB962C8B-B14F-4D97-AF65-F5344CB8AC3E}">
        <p14:creationId xmlns:p14="http://schemas.microsoft.com/office/powerpoint/2010/main" val="347929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4" name="Tijdelijke aanduiding voor datum 3"/>
          <p:cNvSpPr>
            <a:spLocks noGrp="1"/>
          </p:cNvSpPr>
          <p:nvPr>
            <p:ph type="dt" sz="half" idx="2"/>
          </p:nvPr>
        </p:nvSpPr>
        <p:spPr>
          <a:xfrm>
            <a:off x="3050875" y="6336000"/>
            <a:ext cx="900000" cy="360000"/>
          </a:xfrm>
          <a:prstGeom prst="rect">
            <a:avLst/>
          </a:prstGeom>
        </p:spPr>
        <p:txBody>
          <a:bodyPr vert="horz" lIns="91440" tIns="45720" rIns="91440" bIns="45720" rtlCol="0" anchor="ctr"/>
          <a:lstStyle>
            <a:lvl1pPr algn="l">
              <a:defRPr sz="900">
                <a:solidFill>
                  <a:schemeClr val="bg1">
                    <a:lumMod val="50000"/>
                  </a:schemeClr>
                </a:solidFill>
                <a:latin typeface="FlandersArtSans-Regular" panose="00000500000000000000" pitchFamily="2" charset="0"/>
              </a:defRPr>
            </a:lvl1pPr>
          </a:lstStyle>
          <a:p>
            <a:endParaRPr lang="nl-BE" dirty="0"/>
          </a:p>
        </p:txBody>
      </p:sp>
      <p:sp>
        <p:nvSpPr>
          <p:cNvPr id="5" name="Tijdelijke aanduiding voor voettekst 4"/>
          <p:cNvSpPr>
            <a:spLocks noGrp="1"/>
          </p:cNvSpPr>
          <p:nvPr>
            <p:ph type="ftr" sz="quarter" idx="3"/>
          </p:nvPr>
        </p:nvSpPr>
        <p:spPr>
          <a:xfrm>
            <a:off x="3993393" y="6336000"/>
            <a:ext cx="1890000" cy="360000"/>
          </a:xfrm>
          <a:prstGeom prst="rect">
            <a:avLst/>
          </a:prstGeom>
        </p:spPr>
        <p:txBody>
          <a:bodyPr vert="horz" lIns="91440" tIns="45720" rIns="91440" bIns="45720" rtlCol="0" anchor="ctr"/>
          <a:lstStyle>
            <a:lvl1pPr algn="ctr">
              <a:defRPr sz="900">
                <a:solidFill>
                  <a:schemeClr val="bg1">
                    <a:lumMod val="50000"/>
                  </a:schemeClr>
                </a:solidFill>
                <a:latin typeface="FlandersArtSans-Regular" panose="00000500000000000000" pitchFamily="2" charset="0"/>
              </a:defRPr>
            </a:lvl1pPr>
          </a:lstStyle>
          <a:p>
            <a:endParaRPr lang="nl-BE" dirty="0"/>
          </a:p>
        </p:txBody>
      </p:sp>
      <p:sp>
        <p:nvSpPr>
          <p:cNvPr id="6" name="Tijdelijke aanduiding voor dianummer 5"/>
          <p:cNvSpPr>
            <a:spLocks noGrp="1"/>
          </p:cNvSpPr>
          <p:nvPr>
            <p:ph type="sldNum" sz="quarter" idx="4"/>
          </p:nvPr>
        </p:nvSpPr>
        <p:spPr>
          <a:xfrm>
            <a:off x="5944611" y="6336000"/>
            <a:ext cx="540000" cy="360000"/>
          </a:xfrm>
          <a:prstGeom prst="rect">
            <a:avLst/>
          </a:prstGeom>
        </p:spPr>
        <p:txBody>
          <a:bodyPr vert="horz" lIns="91440" tIns="45720" rIns="91440" bIns="45720" rtlCol="0" anchor="ctr"/>
          <a:lstStyle>
            <a:lvl1pPr algn="r">
              <a:defRPr sz="900">
                <a:solidFill>
                  <a:schemeClr val="bg1">
                    <a:lumMod val="50000"/>
                  </a:schemeClr>
                </a:solidFill>
                <a:latin typeface="FlandersArtSans-Regular" panose="00000500000000000000" pitchFamily="2" charset="0"/>
              </a:defRPr>
            </a:lvl1pPr>
          </a:lstStyle>
          <a:p>
            <a:fld id="{492AD3B4-D906-4191-84FB-4FE613E48036}" type="slidenum">
              <a:rPr lang="nl-BE" smtClean="0"/>
              <a:pPr/>
              <a:t>‹nr.›</a:t>
            </a:fld>
            <a:endParaRPr lang="nl-BE" dirty="0"/>
          </a:p>
        </p:txBody>
      </p:sp>
      <p:sp>
        <p:nvSpPr>
          <p:cNvPr id="7" name="Rechthoek 6"/>
          <p:cNvSpPr/>
          <p:nvPr/>
        </p:nvSpPr>
        <p:spPr>
          <a:xfrm>
            <a:off x="0" y="0"/>
            <a:ext cx="288000" cy="6858000"/>
          </a:xfrm>
          <a:prstGeom prst="rect">
            <a:avLst/>
          </a:prstGeom>
          <a:solidFill>
            <a:srgbClr val="C0438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74" r:id="rId4"/>
    <p:sldLayoutId id="2147483678" r:id="rId5"/>
    <p:sldLayoutId id="2147483650" r:id="rId6"/>
    <p:sldLayoutId id="2147483652" r:id="rId7"/>
    <p:sldLayoutId id="2147483655" r:id="rId8"/>
    <p:sldLayoutId id="2147483680" r:id="rId9"/>
    <p:sldLayoutId id="2147483681" r:id="rId10"/>
    <p:sldLayoutId id="2147483682" r:id="rId11"/>
  </p:sldLayoutIdLst>
  <p:hf hdr="0" dt="0"/>
  <p:txStyles>
    <p:title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13"/>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14"/>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15"/>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16"/>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13"/>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7" name="Tijdelijke aanduiding voor datum 3"/>
          <p:cNvSpPr>
            <a:spLocks noGrp="1"/>
          </p:cNvSpPr>
          <p:nvPr>
            <p:ph type="dt" sz="half" idx="2"/>
          </p:nvPr>
        </p:nvSpPr>
        <p:spPr>
          <a:xfrm>
            <a:off x="3050875" y="6339600"/>
            <a:ext cx="9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endParaRPr lang="nl-BE" dirty="0"/>
          </a:p>
        </p:txBody>
      </p:sp>
      <p:sp>
        <p:nvSpPr>
          <p:cNvPr id="8" name="Tijdelijke aanduiding voor voettekst 4"/>
          <p:cNvSpPr>
            <a:spLocks noGrp="1"/>
          </p:cNvSpPr>
          <p:nvPr>
            <p:ph type="ftr" sz="quarter" idx="3"/>
          </p:nvPr>
        </p:nvSpPr>
        <p:spPr>
          <a:xfrm>
            <a:off x="3993393" y="6339600"/>
            <a:ext cx="189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dirty="0"/>
          </a:p>
        </p:txBody>
      </p:sp>
      <p:sp>
        <p:nvSpPr>
          <p:cNvPr id="9" name="Tijdelijke aanduiding voor dianummer 5"/>
          <p:cNvSpPr>
            <a:spLocks noGrp="1"/>
          </p:cNvSpPr>
          <p:nvPr>
            <p:ph type="sldNum" sz="quarter" idx="4"/>
          </p:nvPr>
        </p:nvSpPr>
        <p:spPr>
          <a:xfrm>
            <a:off x="5944611" y="6339600"/>
            <a:ext cx="54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dirty="0"/>
          </a:p>
        </p:txBody>
      </p:sp>
      <p:sp>
        <p:nvSpPr>
          <p:cNvPr id="10" name="Tijdelijke aanduiding voor tekst 2"/>
          <p:cNvSpPr>
            <a:spLocks noGrp="1"/>
          </p:cNvSpPr>
          <p:nvPr>
            <p:ph type="body" idx="1"/>
          </p:nvPr>
        </p:nvSpPr>
        <p:spPr>
          <a:xfrm>
            <a:off x="1296000" y="1915200"/>
            <a:ext cx="7444800" cy="43524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7" r:id="rId3"/>
    <p:sldLayoutId id="2147483676" r:id="rId4"/>
  </p:sldLayoutIdLst>
  <p:hf hdr="0" dt="0"/>
  <p:txStyles>
    <p:titleStyle>
      <a:lvl1pPr algn="l" defTabSz="914400" rtl="0" eaLnBrk="1" latinLnBrk="0" hangingPunct="1">
        <a:lnSpc>
          <a:spcPts val="3800"/>
        </a:lnSpc>
        <a:spcBef>
          <a:spcPct val="0"/>
        </a:spcBef>
        <a:buNone/>
        <a:defRPr sz="37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7"/>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9.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4.jpeg"/><Relationship Id="rId2" Type="http://schemas.openxmlformats.org/officeDocument/2006/relationships/image" Target="../media/image19.jpeg"/><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search.coe.int/cm/Pages/result_details.aspx?Reference=CM/ResDip(2010)15"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D21B073-32B9-4719-9BA6-DFC707E28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20768" y="1422173"/>
            <a:ext cx="9780022" cy="5504837"/>
          </a:xfrm>
          <a:prstGeom prst="rect">
            <a:avLst/>
          </a:prstGeom>
        </p:spPr>
      </p:pic>
      <p:sp>
        <p:nvSpPr>
          <p:cNvPr id="18" name="Titel 17"/>
          <p:cNvSpPr>
            <a:spLocks noGrp="1"/>
          </p:cNvSpPr>
          <p:nvPr>
            <p:ph type="ctrTitle"/>
          </p:nvPr>
        </p:nvSpPr>
        <p:spPr>
          <a:xfrm>
            <a:off x="428820" y="2745247"/>
            <a:ext cx="7270787" cy="2073600"/>
          </a:xfrm>
        </p:spPr>
        <p:txBody>
          <a:bodyPr anchor="b"/>
          <a:lstStyle/>
          <a:p>
            <a:r>
              <a:rPr lang="nl-BE" sz="2800" dirty="0" err="1">
                <a:solidFill>
                  <a:schemeClr val="tx2"/>
                </a:solidFill>
                <a:cs typeface="+mn-cs"/>
              </a:rPr>
              <a:t>Renewal</a:t>
            </a:r>
            <a:r>
              <a:rPr lang="nl-BE" sz="4000" dirty="0">
                <a:solidFill>
                  <a:schemeClr val="tx1"/>
                </a:solidFill>
              </a:rPr>
              <a:t> </a:t>
            </a:r>
            <a:r>
              <a:rPr lang="nl-BE" sz="2800" dirty="0">
                <a:solidFill>
                  <a:schemeClr val="tx2"/>
                </a:solidFill>
                <a:cs typeface="+mn-cs"/>
              </a:rPr>
              <a:t>EDPA, expert report 4th </a:t>
            </a:r>
            <a:r>
              <a:rPr lang="nl-BE" sz="2800" dirty="0" err="1">
                <a:solidFill>
                  <a:schemeClr val="tx2"/>
                </a:solidFill>
                <a:cs typeface="+mn-cs"/>
              </a:rPr>
              <a:t>renewal</a:t>
            </a:r>
            <a:br>
              <a:rPr lang="nl-BE" sz="2800" dirty="0">
                <a:solidFill>
                  <a:schemeClr val="tx2"/>
                </a:solidFill>
                <a:cs typeface="+mn-cs"/>
              </a:rPr>
            </a:br>
            <a:br>
              <a:rPr lang="nl-BE" sz="4000" dirty="0">
                <a:solidFill>
                  <a:schemeClr val="tx1"/>
                </a:solidFill>
              </a:rPr>
            </a:br>
            <a:br>
              <a:rPr lang="nl-BE" sz="4000" dirty="0">
                <a:solidFill>
                  <a:schemeClr val="tx1"/>
                </a:solidFill>
              </a:rPr>
            </a:br>
            <a:r>
              <a:rPr lang="en-GB" sz="4000" dirty="0" err="1">
                <a:solidFill>
                  <a:schemeClr val="tx1"/>
                </a:solidFill>
              </a:rPr>
              <a:t>Ipolytarnóc</a:t>
            </a:r>
            <a:r>
              <a:rPr lang="en-GB" sz="4000" dirty="0">
                <a:solidFill>
                  <a:schemeClr val="tx1"/>
                </a:solidFill>
              </a:rPr>
              <a:t> Fossils Nature Conservation Area</a:t>
            </a:r>
            <a:br>
              <a:rPr lang="nl-BE" sz="4000" dirty="0">
                <a:solidFill>
                  <a:schemeClr val="tx1"/>
                </a:solidFill>
              </a:rPr>
            </a:br>
            <a:r>
              <a:rPr lang="en-GB" sz="1800" dirty="0">
                <a:solidFill>
                  <a:schemeClr val="tx1"/>
                </a:solidFill>
              </a:rPr>
              <a:t>(</a:t>
            </a:r>
            <a:r>
              <a:rPr lang="en-GB" sz="1800" dirty="0" err="1">
                <a:solidFill>
                  <a:schemeClr val="tx1"/>
                </a:solidFill>
              </a:rPr>
              <a:t>Bükk</a:t>
            </a:r>
            <a:r>
              <a:rPr lang="en-GB" sz="1800" dirty="0">
                <a:solidFill>
                  <a:schemeClr val="tx1"/>
                </a:solidFill>
              </a:rPr>
              <a:t> National Park, Hungary)</a:t>
            </a:r>
            <a:br>
              <a:rPr lang="nl-BE" sz="2800" dirty="0">
                <a:solidFill>
                  <a:schemeClr val="tx1"/>
                </a:solidFill>
                <a:sym typeface="Wingdings" panose="05000000000000000000" pitchFamily="2" charset="2"/>
              </a:rPr>
            </a:br>
            <a:endParaRPr lang="nl-BE" dirty="0">
              <a:solidFill>
                <a:schemeClr val="tx1"/>
              </a:solidFill>
            </a:endParaRPr>
          </a:p>
        </p:txBody>
      </p:sp>
      <p:sp>
        <p:nvSpPr>
          <p:cNvPr id="19" name="Ondertitel 18"/>
          <p:cNvSpPr>
            <a:spLocks noGrp="1"/>
          </p:cNvSpPr>
          <p:nvPr>
            <p:ph type="subTitle" idx="1"/>
          </p:nvPr>
        </p:nvSpPr>
        <p:spPr>
          <a:xfrm>
            <a:off x="925298" y="4659246"/>
            <a:ext cx="7416000" cy="1656000"/>
          </a:xfrm>
        </p:spPr>
        <p:txBody>
          <a:bodyPr/>
          <a:lstStyle/>
          <a:p>
            <a:r>
              <a:rPr lang="nl-BE" sz="2000" dirty="0">
                <a:solidFill>
                  <a:schemeClr val="tx1"/>
                </a:solidFill>
              </a:rPr>
              <a:t>Prof. Dr. Maurice Hoffmann</a:t>
            </a:r>
          </a:p>
        </p:txBody>
      </p:sp>
      <p:sp>
        <p:nvSpPr>
          <p:cNvPr id="2" name="Tekstvak 1">
            <a:extLst>
              <a:ext uri="{FF2B5EF4-FFF2-40B4-BE49-F238E27FC236}">
                <a16:creationId xmlns:a16="http://schemas.microsoft.com/office/drawing/2014/main" id="{DA99952C-A3B5-4397-99F5-35F7D778A47C}"/>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pic>
        <p:nvPicPr>
          <p:cNvPr id="11" name="Afbeelding 10">
            <a:extLst>
              <a:ext uri="{FF2B5EF4-FFF2-40B4-BE49-F238E27FC236}">
                <a16:creationId xmlns:a16="http://schemas.microsoft.com/office/drawing/2014/main" id="{8FF68175-2010-41B7-9452-8758E645A33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064213" y="4940212"/>
            <a:ext cx="1932940" cy="1774190"/>
          </a:xfrm>
          <a:prstGeom prst="rect">
            <a:avLst/>
          </a:prstGeom>
        </p:spPr>
      </p:pic>
      <p:pic>
        <p:nvPicPr>
          <p:cNvPr id="12" name="Afbeelding 11">
            <a:extLst>
              <a:ext uri="{FF2B5EF4-FFF2-40B4-BE49-F238E27FC236}">
                <a16:creationId xmlns:a16="http://schemas.microsoft.com/office/drawing/2014/main" id="{C6E3939C-DE6D-4935-9916-E24916C9F3E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964747" y="4818847"/>
            <a:ext cx="1043940" cy="1991360"/>
          </a:xfrm>
          <a:prstGeom prst="rect">
            <a:avLst/>
          </a:prstGeom>
        </p:spPr>
      </p:pic>
      <p:pic>
        <p:nvPicPr>
          <p:cNvPr id="13" name="Afbeelding 12">
            <a:extLst>
              <a:ext uri="{FF2B5EF4-FFF2-40B4-BE49-F238E27FC236}">
                <a16:creationId xmlns:a16="http://schemas.microsoft.com/office/drawing/2014/main" id="{96012BEB-EC1D-466F-A98A-E8C7B8343D6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
        <p:nvSpPr>
          <p:cNvPr id="6" name="Rechthoek 5">
            <a:extLst>
              <a:ext uri="{FF2B5EF4-FFF2-40B4-BE49-F238E27FC236}">
                <a16:creationId xmlns:a16="http://schemas.microsoft.com/office/drawing/2014/main" id="{86554EAA-DA77-4F41-A82C-9F2207320B09}"/>
              </a:ext>
            </a:extLst>
          </p:cNvPr>
          <p:cNvSpPr/>
          <p:nvPr/>
        </p:nvSpPr>
        <p:spPr>
          <a:xfrm>
            <a:off x="7106194" y="452848"/>
            <a:ext cx="1820092" cy="800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24503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3</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10</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238308" cy="1323439"/>
          </a:xfrm>
          <a:prstGeom prst="rect">
            <a:avLst/>
          </a:prstGeom>
        </p:spPr>
        <p:txBody>
          <a:bodyPr wrap="square">
            <a:spAutoFit/>
          </a:bodyPr>
          <a:lstStyle/>
          <a:p>
            <a:r>
              <a:rPr lang="en-GB" sz="2000" i="1" dirty="0">
                <a:solidFill>
                  <a:srgbClr val="000000"/>
                </a:solidFill>
                <a:latin typeface="Times New Roman" panose="02020603050405020304" pitchFamily="18" charset="0"/>
              </a:rPr>
              <a:t>The site should further explore the possibilities of a central and active role in the integration in the Slovak-Hungarian transborder </a:t>
            </a:r>
            <a:r>
              <a:rPr lang="en-GB" sz="2000" i="1" dirty="0" err="1">
                <a:solidFill>
                  <a:srgbClr val="000000"/>
                </a:solidFill>
                <a:latin typeface="Times New Roman" panose="02020603050405020304" pitchFamily="18" charset="0"/>
              </a:rPr>
              <a:t>Novohrad-Ngrd</a:t>
            </a:r>
            <a:r>
              <a:rPr lang="en-GB" sz="2000" i="1" dirty="0">
                <a:solidFill>
                  <a:srgbClr val="000000"/>
                </a:solidFill>
                <a:latin typeface="Times New Roman" panose="02020603050405020304" pitchFamily="18" charset="0"/>
              </a:rPr>
              <a:t> Geopark, in order to preserve and interpret the natural assets of the region and to further develop the focal, multilingual information point for geo-tourism; </a:t>
            </a:r>
            <a:endParaRPr lang="nl-BE" sz="2000" i="1" dirty="0">
              <a:solidFill>
                <a:srgbClr val="000000"/>
              </a:solidFill>
              <a:latin typeface="Times New Roman" panose="02020603050405020304" pitchFamily="18" charset="0"/>
            </a:endParaRPr>
          </a:p>
        </p:txBody>
      </p:sp>
      <p:pic>
        <p:nvPicPr>
          <p:cNvPr id="10" name="Afbeelding 9" descr="Image result for Novohrad-Ngrd Geopark">
            <a:extLst>
              <a:ext uri="{FF2B5EF4-FFF2-40B4-BE49-F238E27FC236}">
                <a16:creationId xmlns:a16="http://schemas.microsoft.com/office/drawing/2014/main" id="{E8539BCF-A1A2-45AC-81E8-EF1B4B5D39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2846" y="2708819"/>
            <a:ext cx="4119154" cy="3035330"/>
          </a:xfrm>
          <a:prstGeom prst="rect">
            <a:avLst/>
          </a:prstGeom>
          <a:noFill/>
          <a:ln>
            <a:noFill/>
          </a:ln>
        </p:spPr>
      </p:pic>
      <p:pic>
        <p:nvPicPr>
          <p:cNvPr id="11" name="Afbeelding 10">
            <a:extLst>
              <a:ext uri="{FF2B5EF4-FFF2-40B4-BE49-F238E27FC236}">
                <a16:creationId xmlns:a16="http://schemas.microsoft.com/office/drawing/2014/main" id="{17E66CD6-C43F-45A6-B5F2-5810CF0FD94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pic>
        <p:nvPicPr>
          <p:cNvPr id="12" name="Afbeelding 11">
            <a:extLst>
              <a:ext uri="{FF2B5EF4-FFF2-40B4-BE49-F238E27FC236}">
                <a16:creationId xmlns:a16="http://schemas.microsoft.com/office/drawing/2014/main" id="{ED3959BB-1A85-4A41-B5D0-893783A9D76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14265" y="2708818"/>
            <a:ext cx="4258285" cy="3035330"/>
          </a:xfrm>
          <a:prstGeom prst="rect">
            <a:avLst/>
          </a:prstGeom>
        </p:spPr>
      </p:pic>
    </p:spTree>
    <p:extLst>
      <p:ext uri="{BB962C8B-B14F-4D97-AF65-F5344CB8AC3E}">
        <p14:creationId xmlns:p14="http://schemas.microsoft.com/office/powerpoint/2010/main" val="181843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4</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11</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557804" cy="2246769"/>
          </a:xfrm>
          <a:prstGeom prst="rect">
            <a:avLst/>
          </a:prstGeom>
        </p:spPr>
        <p:txBody>
          <a:bodyPr wrap="square">
            <a:spAutoFit/>
          </a:bodyPr>
          <a:lstStyle/>
          <a:p>
            <a:r>
              <a:rPr lang="en-GB" sz="2000" i="1" dirty="0">
                <a:solidFill>
                  <a:srgbClr val="000000"/>
                </a:solidFill>
                <a:latin typeface="Times New Roman" panose="02020603050405020304" pitchFamily="18" charset="0"/>
              </a:rPr>
              <a:t>Continue the gradual replacement of non-indigenous tree species, in particular </a:t>
            </a:r>
            <a:r>
              <a:rPr lang="en-GB" sz="2000" dirty="0" err="1">
                <a:solidFill>
                  <a:srgbClr val="000000"/>
                </a:solidFill>
                <a:latin typeface="Times New Roman" panose="02020603050405020304" pitchFamily="18" charset="0"/>
              </a:rPr>
              <a:t>Robinia</a:t>
            </a:r>
            <a:r>
              <a:rPr lang="en-GB" sz="2000" dirty="0">
                <a:solidFill>
                  <a:srgbClr val="000000"/>
                </a:solidFill>
                <a:latin typeface="Times New Roman" panose="02020603050405020304" pitchFamily="18" charset="0"/>
              </a:rPr>
              <a:t> </a:t>
            </a:r>
            <a:r>
              <a:rPr lang="en-GB" sz="2000" dirty="0" err="1">
                <a:solidFill>
                  <a:srgbClr val="000000"/>
                </a:solidFill>
                <a:latin typeface="Times New Roman" panose="02020603050405020304" pitchFamily="18" charset="0"/>
              </a:rPr>
              <a:t>pseudacacia</a:t>
            </a:r>
            <a:r>
              <a:rPr lang="en-GB" sz="2000" dirty="0">
                <a:solidFill>
                  <a:srgbClr val="000000"/>
                </a:solidFill>
                <a:latin typeface="Times New Roman" panose="02020603050405020304" pitchFamily="18" charset="0"/>
              </a:rPr>
              <a:t> </a:t>
            </a:r>
            <a:r>
              <a:rPr lang="en-GB" sz="2000" i="1" dirty="0">
                <a:solidFill>
                  <a:srgbClr val="000000"/>
                </a:solidFill>
                <a:latin typeface="Times New Roman" panose="02020603050405020304" pitchFamily="18" charset="0"/>
              </a:rPr>
              <a:t>and regionally non-indigenous </a:t>
            </a:r>
            <a:r>
              <a:rPr lang="en-GB" sz="2000" dirty="0">
                <a:solidFill>
                  <a:srgbClr val="000000"/>
                </a:solidFill>
                <a:latin typeface="Times New Roman" panose="02020603050405020304" pitchFamily="18" charset="0"/>
              </a:rPr>
              <a:t>Pinus</a:t>
            </a:r>
            <a:r>
              <a:rPr lang="en-GB" sz="2000" i="1" dirty="0">
                <a:solidFill>
                  <a:srgbClr val="000000"/>
                </a:solidFill>
                <a:latin typeface="Times New Roman" panose="02020603050405020304" pitchFamily="18" charset="0"/>
              </a:rPr>
              <a:t> species with indigenous deciduous tree species (</a:t>
            </a:r>
            <a:r>
              <a:rPr lang="en-GB" sz="2000" dirty="0">
                <a:solidFill>
                  <a:srgbClr val="000000"/>
                </a:solidFill>
                <a:latin typeface="Times New Roman" panose="02020603050405020304" pitchFamily="18" charset="0"/>
              </a:rPr>
              <a:t>Quercus</a:t>
            </a:r>
            <a:r>
              <a:rPr lang="en-GB" sz="2000" i="1" dirty="0">
                <a:solidFill>
                  <a:srgbClr val="000000"/>
                </a:solidFill>
                <a:latin typeface="Times New Roman" panose="02020603050405020304" pitchFamily="18" charset="0"/>
              </a:rPr>
              <a:t> and others)  by assisting the natural succession process through ecologically sensitive land management practices. Also take measures to control herbal non-indigenous, invasive species such as </a:t>
            </a:r>
            <a:r>
              <a:rPr lang="en-GB" sz="2000" dirty="0">
                <a:solidFill>
                  <a:srgbClr val="000000"/>
                </a:solidFill>
                <a:latin typeface="Times New Roman" panose="02020603050405020304" pitchFamily="18" charset="0"/>
              </a:rPr>
              <a:t>Ambrosia </a:t>
            </a:r>
            <a:r>
              <a:rPr lang="en-GB" sz="2000" dirty="0" err="1">
                <a:solidFill>
                  <a:srgbClr val="000000"/>
                </a:solidFill>
                <a:latin typeface="Times New Roman" panose="02020603050405020304" pitchFamily="18" charset="0"/>
              </a:rPr>
              <a:t>artemisiifolia</a:t>
            </a:r>
            <a:r>
              <a:rPr lang="en-GB" sz="2000" i="1" dirty="0" err="1">
                <a:solidFill>
                  <a:srgbClr val="000000"/>
                </a:solidFill>
                <a:latin typeface="Times New Roman" panose="02020603050405020304" pitchFamily="18" charset="0"/>
              </a:rPr>
              <a:t>.Continue</a:t>
            </a:r>
            <a:r>
              <a:rPr lang="en-GB" sz="2000" i="1" dirty="0">
                <a:solidFill>
                  <a:srgbClr val="000000"/>
                </a:solidFill>
                <a:latin typeface="Times New Roman" panose="02020603050405020304" pitchFamily="18" charset="0"/>
              </a:rPr>
              <a:t> the control of game, causing considerable damage to vegetation and protected animal species; </a:t>
            </a:r>
            <a:endParaRPr lang="nl-BE" sz="2000" i="1" dirty="0">
              <a:solidFill>
                <a:srgbClr val="000000"/>
              </a:solidFill>
              <a:latin typeface="Times New Roman" panose="02020603050405020304" pitchFamily="18" charset="0"/>
            </a:endParaRPr>
          </a:p>
        </p:txBody>
      </p:sp>
      <p:pic>
        <p:nvPicPr>
          <p:cNvPr id="11" name="Afbeelding 10">
            <a:extLst>
              <a:ext uri="{FF2B5EF4-FFF2-40B4-BE49-F238E27FC236}">
                <a16:creationId xmlns:a16="http://schemas.microsoft.com/office/drawing/2014/main" id="{B807067B-1207-4320-B821-6B93E9BCB5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04800" y="3429000"/>
            <a:ext cx="5236344" cy="2872023"/>
          </a:xfrm>
          <a:prstGeom prst="rect">
            <a:avLst/>
          </a:prstGeom>
        </p:spPr>
      </p:pic>
      <p:pic>
        <p:nvPicPr>
          <p:cNvPr id="12" name="Afbeelding 11">
            <a:extLst>
              <a:ext uri="{FF2B5EF4-FFF2-40B4-BE49-F238E27FC236}">
                <a16:creationId xmlns:a16="http://schemas.microsoft.com/office/drawing/2014/main" id="{CD557AF1-11DC-4A9E-931C-F1A3B9B99A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05324" y="3429000"/>
            <a:ext cx="5705476" cy="2881547"/>
          </a:xfrm>
          <a:prstGeom prst="rect">
            <a:avLst/>
          </a:prstGeom>
        </p:spPr>
      </p:pic>
      <p:pic>
        <p:nvPicPr>
          <p:cNvPr id="13" name="Afbeelding 12">
            <a:extLst>
              <a:ext uri="{FF2B5EF4-FFF2-40B4-BE49-F238E27FC236}">
                <a16:creationId xmlns:a16="http://schemas.microsoft.com/office/drawing/2014/main" id="{2CE0B7E0-8412-46EF-BFD1-495C7DA1238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3828113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5</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12</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557804" cy="3170099"/>
          </a:xfrm>
          <a:prstGeom prst="rect">
            <a:avLst/>
          </a:prstGeom>
        </p:spPr>
        <p:txBody>
          <a:bodyPr wrap="square">
            <a:spAutoFit/>
          </a:bodyPr>
          <a:lstStyle/>
          <a:p>
            <a:r>
              <a:rPr lang="en-GB" sz="2000" i="1" dirty="0">
                <a:solidFill>
                  <a:srgbClr val="000000"/>
                </a:solidFill>
                <a:latin typeface="Times New Roman" panose="02020603050405020304" pitchFamily="18" charset="0"/>
              </a:rPr>
              <a:t>Maintain the balance between open spaces and wooded areas on the western side of the conservation area, close to the nearby settlement to preserve the mosaic structure of the landscapes there. Maintain the use of the regional breed of </a:t>
            </a:r>
            <a:r>
              <a:rPr lang="en-GB" sz="2000" i="1" dirty="0" err="1">
                <a:solidFill>
                  <a:srgbClr val="000000"/>
                </a:solidFill>
                <a:latin typeface="Times New Roman" panose="02020603050405020304" pitchFamily="18" charset="0"/>
              </a:rPr>
              <a:t>Racka</a:t>
            </a:r>
            <a:r>
              <a:rPr lang="en-GB" sz="2000" i="1" dirty="0">
                <a:solidFill>
                  <a:srgbClr val="000000"/>
                </a:solidFill>
                <a:latin typeface="Times New Roman" panose="02020603050405020304" pitchFamily="18" charset="0"/>
              </a:rPr>
              <a:t> sheep because of its added value from a historical husbandry point of view, and also to increase structural diversity in the herb-dominated vegetation. For agropastoral reasons, maintaining hay-cutting by local farmers and/or NGOs should be thrived at. Limiting management of open habitats to the use of sheep grazing alone would change the landscape into a mosaic of woody and herbal plant communities (so-called woodland), which would not comply with earlier recommendations (2010);</a:t>
            </a:r>
            <a:endParaRPr lang="nl-BE" sz="2000" i="1" dirty="0">
              <a:solidFill>
                <a:srgbClr val="000000"/>
              </a:solidFill>
              <a:latin typeface="Times New Roman" panose="02020603050405020304" pitchFamily="18" charset="0"/>
            </a:endParaRPr>
          </a:p>
        </p:txBody>
      </p:sp>
      <p:pic>
        <p:nvPicPr>
          <p:cNvPr id="10" name="Afbeelding 9">
            <a:extLst>
              <a:ext uri="{FF2B5EF4-FFF2-40B4-BE49-F238E27FC236}">
                <a16:creationId xmlns:a16="http://schemas.microsoft.com/office/drawing/2014/main" id="{1952A4B5-BAE1-4C4E-9234-26C4853E860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91970" y="4062095"/>
            <a:ext cx="5731510" cy="2786380"/>
          </a:xfrm>
          <a:prstGeom prst="rect">
            <a:avLst/>
          </a:prstGeom>
        </p:spPr>
      </p:pic>
      <p:pic>
        <p:nvPicPr>
          <p:cNvPr id="13" name="Afbeelding 12">
            <a:extLst>
              <a:ext uri="{FF2B5EF4-FFF2-40B4-BE49-F238E27FC236}">
                <a16:creationId xmlns:a16="http://schemas.microsoft.com/office/drawing/2014/main" id="{60594231-0C2F-4460-8084-C32E2126050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77495099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6</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13</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557804" cy="707886"/>
          </a:xfrm>
          <a:prstGeom prst="rect">
            <a:avLst/>
          </a:prstGeom>
        </p:spPr>
        <p:txBody>
          <a:bodyPr wrap="square">
            <a:spAutoFit/>
          </a:bodyPr>
          <a:lstStyle/>
          <a:p>
            <a:r>
              <a:rPr lang="en-GB" sz="2000" i="1" dirty="0">
                <a:solidFill>
                  <a:srgbClr val="000000"/>
                </a:solidFill>
                <a:latin typeface="Times New Roman" panose="02020603050405020304" pitchFamily="18" charset="0"/>
              </a:rPr>
              <a:t>Replace the power line that runs between the village and the visitor centre by an underground infrastructure, respecting the current landscape and exhibitions;</a:t>
            </a:r>
            <a:endParaRPr lang="nl-BE" sz="2000" i="1" dirty="0">
              <a:solidFill>
                <a:srgbClr val="000000"/>
              </a:solidFill>
              <a:latin typeface="Times New Roman" panose="02020603050405020304" pitchFamily="18" charset="0"/>
            </a:endParaRPr>
          </a:p>
        </p:txBody>
      </p:sp>
      <p:pic>
        <p:nvPicPr>
          <p:cNvPr id="11" name="Afbeelding 10">
            <a:extLst>
              <a:ext uri="{FF2B5EF4-FFF2-40B4-BE49-F238E27FC236}">
                <a16:creationId xmlns:a16="http://schemas.microsoft.com/office/drawing/2014/main" id="{E0D7BC10-B8A1-42D2-9BF6-D65F3938837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99383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7</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14</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557804" cy="1938992"/>
          </a:xfrm>
          <a:prstGeom prst="rect">
            <a:avLst/>
          </a:prstGeom>
        </p:spPr>
        <p:txBody>
          <a:bodyPr wrap="square">
            <a:spAutoFit/>
          </a:bodyPr>
          <a:lstStyle/>
          <a:p>
            <a:r>
              <a:rPr lang="en-GB" sz="2000" i="1" dirty="0">
                <a:solidFill>
                  <a:srgbClr val="000000"/>
                </a:solidFill>
                <a:latin typeface="Times New Roman" panose="02020603050405020304" pitchFamily="18" charset="0"/>
              </a:rPr>
              <a:t>Explore the feasibility of a video presentation or documentary film on the scientific, evidence-based process of paleontological science (</a:t>
            </a:r>
            <a:r>
              <a:rPr lang="en-GB" sz="2000" i="1" dirty="0" err="1">
                <a:solidFill>
                  <a:srgbClr val="000000"/>
                </a:solidFill>
                <a:latin typeface="Times New Roman" panose="02020603050405020304" pitchFamily="18" charset="0"/>
              </a:rPr>
              <a:t>paleotaxonomy</a:t>
            </a:r>
            <a:r>
              <a:rPr lang="en-GB" sz="2000" i="1" dirty="0">
                <a:solidFill>
                  <a:srgbClr val="000000"/>
                </a:solidFill>
                <a:latin typeface="Times New Roman" panose="02020603050405020304" pitchFamily="18" charset="0"/>
              </a:rPr>
              <a:t> as well as paleo-ecology and ecosystem reconstruction). Particularly, the way of reasoning of palaeontologist that seem to be able to reconstruct whole animals based on ‘simple’ footprints is astonishing and will interest the general public and colleague scientists in life sciences;</a:t>
            </a:r>
            <a:endParaRPr lang="nl-BE" sz="2000" i="1" dirty="0">
              <a:solidFill>
                <a:srgbClr val="000000"/>
              </a:solidFill>
              <a:latin typeface="Times New Roman" panose="02020603050405020304" pitchFamily="18" charset="0"/>
            </a:endParaRPr>
          </a:p>
        </p:txBody>
      </p:sp>
      <p:pic>
        <p:nvPicPr>
          <p:cNvPr id="6" name="Afbeelding 5">
            <a:extLst>
              <a:ext uri="{FF2B5EF4-FFF2-40B4-BE49-F238E27FC236}">
                <a16:creationId xmlns:a16="http://schemas.microsoft.com/office/drawing/2014/main" id="{1E7B814A-E2AC-40DE-A3DC-19F58FF796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22776" y="3736777"/>
            <a:ext cx="4200525" cy="2041922"/>
          </a:xfrm>
          <a:prstGeom prst="rect">
            <a:avLst/>
          </a:prstGeom>
        </p:spPr>
      </p:pic>
      <p:pic>
        <p:nvPicPr>
          <p:cNvPr id="11" name="Afbeelding 10">
            <a:extLst>
              <a:ext uri="{FF2B5EF4-FFF2-40B4-BE49-F238E27FC236}">
                <a16:creationId xmlns:a16="http://schemas.microsoft.com/office/drawing/2014/main" id="{BBF0C3D0-5C83-4C8E-A4AA-C265694D1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727" y="4356256"/>
            <a:ext cx="2958350" cy="1438087"/>
          </a:xfrm>
          <a:prstGeom prst="rect">
            <a:avLst/>
          </a:prstGeom>
        </p:spPr>
      </p:pic>
      <p:pic>
        <p:nvPicPr>
          <p:cNvPr id="13" name="Afbeelding 12">
            <a:extLst>
              <a:ext uri="{FF2B5EF4-FFF2-40B4-BE49-F238E27FC236}">
                <a16:creationId xmlns:a16="http://schemas.microsoft.com/office/drawing/2014/main" id="{EC4E67B8-7140-42AA-B101-745B878D1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323" y="2882915"/>
            <a:ext cx="4510050" cy="2192385"/>
          </a:xfrm>
          <a:prstGeom prst="rect">
            <a:avLst/>
          </a:prstGeom>
        </p:spPr>
      </p:pic>
      <p:cxnSp>
        <p:nvCxnSpPr>
          <p:cNvPr id="20" name="Verbindingslijn: gekromd 19">
            <a:extLst>
              <a:ext uri="{FF2B5EF4-FFF2-40B4-BE49-F238E27FC236}">
                <a16:creationId xmlns:a16="http://schemas.microsoft.com/office/drawing/2014/main" id="{04D9285B-C2BE-43CE-A717-6C89BEB3C9E2}"/>
              </a:ext>
            </a:extLst>
          </p:cNvPr>
          <p:cNvCxnSpPr>
            <a:cxnSpLocks/>
          </p:cNvCxnSpPr>
          <p:nvPr/>
        </p:nvCxnSpPr>
        <p:spPr>
          <a:xfrm>
            <a:off x="3403247" y="4133766"/>
            <a:ext cx="1597028" cy="669091"/>
          </a:xfrm>
          <a:prstGeom prst="curvedConnector3">
            <a:avLst/>
          </a:prstGeom>
          <a:ln w="76200">
            <a:solidFill>
              <a:srgbClr val="FFC000"/>
            </a:solidFill>
            <a:tailEnd type="triangle"/>
          </a:ln>
        </p:spPr>
        <p:style>
          <a:lnRef idx="3">
            <a:schemeClr val="dk1"/>
          </a:lnRef>
          <a:fillRef idx="0">
            <a:schemeClr val="dk1"/>
          </a:fillRef>
          <a:effectRef idx="2">
            <a:schemeClr val="dk1"/>
          </a:effectRef>
          <a:fontRef idx="minor">
            <a:schemeClr val="tx1"/>
          </a:fontRef>
        </p:style>
      </p:cxnSp>
      <p:cxnSp>
        <p:nvCxnSpPr>
          <p:cNvPr id="22" name="Verbindingslijn: gekromd 21">
            <a:extLst>
              <a:ext uri="{FF2B5EF4-FFF2-40B4-BE49-F238E27FC236}">
                <a16:creationId xmlns:a16="http://schemas.microsoft.com/office/drawing/2014/main" id="{0A944D8C-5B4C-4B18-872D-E5BC8839CB0F}"/>
              </a:ext>
            </a:extLst>
          </p:cNvPr>
          <p:cNvCxnSpPr/>
          <p:nvPr/>
        </p:nvCxnSpPr>
        <p:spPr>
          <a:xfrm flipV="1">
            <a:off x="5614921" y="3965197"/>
            <a:ext cx="2099684" cy="921929"/>
          </a:xfrm>
          <a:prstGeom prst="curvedConnector3">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4" name="Afbeelding 23">
            <a:extLst>
              <a:ext uri="{FF2B5EF4-FFF2-40B4-BE49-F238E27FC236}">
                <a16:creationId xmlns:a16="http://schemas.microsoft.com/office/drawing/2014/main" id="{AF973C79-4887-4346-B7D3-1B8978966D2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599318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8-12</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15</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557804" cy="5632311"/>
          </a:xfrm>
          <a:prstGeom prst="rect">
            <a:avLst/>
          </a:prstGeom>
        </p:spPr>
        <p:txBody>
          <a:bodyPr wrap="square">
            <a:spAutoFit/>
          </a:bodyPr>
          <a:lstStyle/>
          <a:p>
            <a:pPr marL="457200" indent="-457200">
              <a:buFont typeface="+mj-lt"/>
              <a:buAutoNum type="arabicPeriod" startAt="8"/>
            </a:pPr>
            <a:r>
              <a:rPr lang="nl-BE" sz="2000" i="1" dirty="0">
                <a:solidFill>
                  <a:srgbClr val="000000"/>
                </a:solidFill>
                <a:latin typeface="Times New Roman" panose="02020603050405020304" pitchFamily="18" charset="0"/>
              </a:rPr>
              <a:t>A</a:t>
            </a:r>
            <a:r>
              <a:rPr lang="en-GB" sz="2000" i="1" dirty="0">
                <a:solidFill>
                  <a:srgbClr val="000000"/>
                </a:solidFill>
                <a:latin typeface="Times New Roman" panose="02020603050405020304" pitchFamily="18" charset="0"/>
              </a:rPr>
              <a:t>s is already partly realized in the Rock Park, further develop visualisations that make links between present (Anthropocene) and past (Miocene) ecosystems;</a:t>
            </a:r>
          </a:p>
          <a:p>
            <a:pPr marL="457200" indent="-457200">
              <a:buFont typeface="+mj-lt"/>
              <a:buAutoNum type="arabicPeriod" startAt="8"/>
            </a:pPr>
            <a:endParaRPr lang="nl-BE" sz="2000" i="1" dirty="0">
              <a:solidFill>
                <a:srgbClr val="000000"/>
              </a:solidFill>
              <a:latin typeface="Times New Roman" panose="02020603050405020304" pitchFamily="18" charset="0"/>
            </a:endParaRPr>
          </a:p>
          <a:p>
            <a:pPr marL="457200" indent="-457200">
              <a:buFont typeface="+mj-lt"/>
              <a:buAutoNum type="arabicPeriod" startAt="8"/>
            </a:pPr>
            <a:r>
              <a:rPr lang="en-GB" sz="2000" i="1" dirty="0">
                <a:solidFill>
                  <a:srgbClr val="000000"/>
                </a:solidFill>
                <a:latin typeface="Times New Roman" panose="02020603050405020304" pitchFamily="18" charset="0"/>
              </a:rPr>
              <a:t>Better document/report on management measures results through structured monitoring, also of public response (numbers of visitors, appreciation), etc;</a:t>
            </a:r>
          </a:p>
          <a:p>
            <a:pPr marL="457200" indent="-457200">
              <a:buFont typeface="+mj-lt"/>
              <a:buAutoNum type="arabicPeriod" startAt="8"/>
            </a:pPr>
            <a:endParaRPr lang="nl-BE" sz="2000" i="1" dirty="0">
              <a:solidFill>
                <a:srgbClr val="000000"/>
              </a:solidFill>
              <a:latin typeface="Times New Roman" panose="02020603050405020304" pitchFamily="18" charset="0"/>
            </a:endParaRPr>
          </a:p>
          <a:p>
            <a:pPr marL="457200" indent="-457200">
              <a:buFont typeface="+mj-lt"/>
              <a:buAutoNum type="arabicPeriod" startAt="8"/>
            </a:pPr>
            <a:r>
              <a:rPr lang="en-GB" sz="2000" i="1" dirty="0">
                <a:solidFill>
                  <a:srgbClr val="000000"/>
                </a:solidFill>
                <a:latin typeface="Times New Roman" panose="02020603050405020304" pitchFamily="18" charset="0"/>
              </a:rPr>
              <a:t>Further enlarge local, regional and transnational public involvement and administrative cooperation, e.g. on the transnational N-N Geopark (to be realised by the </a:t>
            </a:r>
            <a:r>
              <a:rPr lang="en-GB" sz="2000" i="1" dirty="0" err="1">
                <a:solidFill>
                  <a:srgbClr val="000000"/>
                </a:solidFill>
                <a:latin typeface="Times New Roman" panose="02020603050405020304" pitchFamily="18" charset="0"/>
              </a:rPr>
              <a:t>Bukki</a:t>
            </a:r>
            <a:r>
              <a:rPr lang="en-GB" sz="2000" i="1" dirty="0">
                <a:solidFill>
                  <a:srgbClr val="000000"/>
                </a:solidFill>
                <a:latin typeface="Times New Roman" panose="02020603050405020304" pitchFamily="18" charset="0"/>
              </a:rPr>
              <a:t> NP authorities rather than the </a:t>
            </a:r>
            <a:r>
              <a:rPr lang="en-GB" sz="2000" i="1" dirty="0" err="1">
                <a:solidFill>
                  <a:srgbClr val="000000"/>
                </a:solidFill>
                <a:latin typeface="Times New Roman" panose="02020603050405020304" pitchFamily="18" charset="0"/>
              </a:rPr>
              <a:t>Ipolytarnóc</a:t>
            </a:r>
            <a:r>
              <a:rPr lang="en-GB" sz="2000" i="1" dirty="0">
                <a:solidFill>
                  <a:srgbClr val="000000"/>
                </a:solidFill>
                <a:latin typeface="Times New Roman" panose="02020603050405020304" pitchFamily="18" charset="0"/>
              </a:rPr>
              <a:t> management);</a:t>
            </a:r>
          </a:p>
          <a:p>
            <a:pPr marL="457200" indent="-457200">
              <a:buFont typeface="+mj-lt"/>
              <a:buAutoNum type="arabicPeriod" startAt="8"/>
            </a:pPr>
            <a:endParaRPr lang="nl-BE" sz="2000" i="1" dirty="0">
              <a:solidFill>
                <a:srgbClr val="000000"/>
              </a:solidFill>
              <a:latin typeface="Times New Roman" panose="02020603050405020304" pitchFamily="18" charset="0"/>
            </a:endParaRPr>
          </a:p>
          <a:p>
            <a:pPr marL="457200" indent="-457200">
              <a:buFont typeface="+mj-lt"/>
              <a:buAutoNum type="arabicPeriod" startAt="8"/>
            </a:pPr>
            <a:r>
              <a:rPr lang="en-GB" sz="2000" i="1" dirty="0">
                <a:solidFill>
                  <a:srgbClr val="000000"/>
                </a:solidFill>
                <a:latin typeface="Times New Roman" panose="02020603050405020304" pitchFamily="18" charset="0"/>
              </a:rPr>
              <a:t>Consider Citizen Science projects in order to increase and strengthen involvement and engagement of non-scientific people;</a:t>
            </a:r>
          </a:p>
          <a:p>
            <a:pPr marL="457200" indent="-457200">
              <a:buFont typeface="+mj-lt"/>
              <a:buAutoNum type="arabicPeriod" startAt="8"/>
            </a:pPr>
            <a:endParaRPr lang="en-GB" sz="2000" i="1" dirty="0">
              <a:solidFill>
                <a:srgbClr val="000000"/>
              </a:solidFill>
              <a:latin typeface="Times New Roman" panose="02020603050405020304" pitchFamily="18" charset="0"/>
            </a:endParaRPr>
          </a:p>
          <a:p>
            <a:pPr marL="457200" indent="-457200">
              <a:buFont typeface="+mj-lt"/>
              <a:buAutoNum type="arabicPeriod" startAt="8"/>
            </a:pPr>
            <a:r>
              <a:rPr lang="en-GB" sz="2000" i="1" dirty="0">
                <a:solidFill>
                  <a:srgbClr val="000000"/>
                </a:solidFill>
                <a:latin typeface="Times New Roman" panose="02020603050405020304" pitchFamily="18" charset="0"/>
              </a:rPr>
              <a:t>Make better and systematic use of the logo and slogan of the European Diploma.</a:t>
            </a:r>
          </a:p>
          <a:p>
            <a:pPr marL="457200" indent="-457200">
              <a:buFont typeface="+mj-lt"/>
              <a:buAutoNum type="arabicPeriod" startAt="8"/>
            </a:pPr>
            <a:endParaRPr lang="nl-BE" sz="2000" i="1" dirty="0">
              <a:solidFill>
                <a:srgbClr val="000000"/>
              </a:solidFill>
              <a:latin typeface="Times New Roman" panose="02020603050405020304" pitchFamily="18" charset="0"/>
            </a:endParaRPr>
          </a:p>
        </p:txBody>
      </p:sp>
      <p:pic>
        <p:nvPicPr>
          <p:cNvPr id="11" name="Afbeelding 10">
            <a:extLst>
              <a:ext uri="{FF2B5EF4-FFF2-40B4-BE49-F238E27FC236}">
                <a16:creationId xmlns:a16="http://schemas.microsoft.com/office/drawing/2014/main" id="{BE6DA9DF-3F3F-433E-87F6-B40F0613A12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28249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FC519-79A1-4B62-84E9-CE984F1A5F36}"/>
              </a:ext>
            </a:extLst>
          </p:cNvPr>
          <p:cNvSpPr>
            <a:spLocks noGrp="1"/>
          </p:cNvSpPr>
          <p:nvPr>
            <p:ph type="title"/>
          </p:nvPr>
        </p:nvSpPr>
        <p:spPr>
          <a:xfrm>
            <a:off x="524475" y="266775"/>
            <a:ext cx="7416000" cy="1116000"/>
          </a:xfrm>
        </p:spPr>
        <p:txBody>
          <a:bodyPr/>
          <a:lstStyle/>
          <a:p>
            <a:r>
              <a:rPr lang="nl-BE" b="1" dirty="0" err="1">
                <a:solidFill>
                  <a:schemeClr val="tx2"/>
                </a:solidFill>
                <a:latin typeface="Calibri" panose="020F0502020204030204" pitchFamily="34" charset="0"/>
              </a:rPr>
              <a:t>Thanks</a:t>
            </a:r>
            <a:r>
              <a:rPr lang="nl-BE" b="1" dirty="0">
                <a:solidFill>
                  <a:schemeClr val="tx2"/>
                </a:solidFill>
                <a:latin typeface="Calibri" panose="020F0502020204030204" pitchFamily="34" charset="0"/>
              </a:rPr>
              <a:t> </a:t>
            </a:r>
            <a:r>
              <a:rPr lang="nl-BE" b="1" dirty="0" err="1">
                <a:solidFill>
                  <a:schemeClr val="tx2"/>
                </a:solidFill>
                <a:latin typeface="Calibri" panose="020F0502020204030204" pitchFamily="34" charset="0"/>
              </a:rPr>
              <a:t>for</a:t>
            </a:r>
            <a:r>
              <a:rPr lang="nl-BE" b="1" dirty="0">
                <a:solidFill>
                  <a:schemeClr val="tx2"/>
                </a:solidFill>
                <a:latin typeface="Calibri" panose="020F0502020204030204" pitchFamily="34" charset="0"/>
              </a:rPr>
              <a:t> </a:t>
            </a:r>
            <a:r>
              <a:rPr lang="nl-BE" b="1" dirty="0" err="1">
                <a:solidFill>
                  <a:schemeClr val="tx2"/>
                </a:solidFill>
                <a:latin typeface="Calibri" panose="020F0502020204030204" pitchFamily="34" charset="0"/>
              </a:rPr>
              <a:t>your</a:t>
            </a:r>
            <a:r>
              <a:rPr lang="nl-BE" b="1" dirty="0">
                <a:solidFill>
                  <a:schemeClr val="tx2"/>
                </a:solidFill>
                <a:latin typeface="Calibri" panose="020F0502020204030204" pitchFamily="34" charset="0"/>
              </a:rPr>
              <a:t> attention</a:t>
            </a:r>
          </a:p>
        </p:txBody>
      </p:sp>
      <p:sp>
        <p:nvSpPr>
          <p:cNvPr id="3" name="Tijdelijke aanduiding voor voettekst 2">
            <a:extLst>
              <a:ext uri="{FF2B5EF4-FFF2-40B4-BE49-F238E27FC236}">
                <a16:creationId xmlns:a16="http://schemas.microsoft.com/office/drawing/2014/main" id="{6CC92EE9-EB4C-4855-B768-9EE9CEAA00F0}"/>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69F9DA22-88EF-4CA7-B9E0-4598D0AFB28F}"/>
              </a:ext>
            </a:extLst>
          </p:cNvPr>
          <p:cNvSpPr>
            <a:spLocks noGrp="1"/>
          </p:cNvSpPr>
          <p:nvPr>
            <p:ph type="sldNum" sz="quarter" idx="12"/>
          </p:nvPr>
        </p:nvSpPr>
        <p:spPr/>
        <p:txBody>
          <a:bodyPr/>
          <a:lstStyle/>
          <a:p>
            <a:fld id="{FBBF7751-2D43-4EA8-91A4-9A9B3F4B657E}" type="slidenum">
              <a:rPr lang="en-GB" smtClean="0"/>
              <a:t>16</a:t>
            </a:fld>
            <a:endParaRPr lang="en-GB"/>
          </a:p>
        </p:txBody>
      </p:sp>
      <p:pic>
        <p:nvPicPr>
          <p:cNvPr id="5" name="Afbeelding 4">
            <a:extLst>
              <a:ext uri="{FF2B5EF4-FFF2-40B4-BE49-F238E27FC236}">
                <a16:creationId xmlns:a16="http://schemas.microsoft.com/office/drawing/2014/main" id="{B74827A4-6679-48CE-966F-254C9D175F3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34644" y="824774"/>
            <a:ext cx="8752205" cy="4642575"/>
          </a:xfrm>
          <a:prstGeom prst="rect">
            <a:avLst/>
          </a:prstGeom>
        </p:spPr>
      </p:pic>
      <p:sp>
        <p:nvSpPr>
          <p:cNvPr id="6" name="Rechthoek 5">
            <a:extLst>
              <a:ext uri="{FF2B5EF4-FFF2-40B4-BE49-F238E27FC236}">
                <a16:creationId xmlns:a16="http://schemas.microsoft.com/office/drawing/2014/main" id="{A2773BF5-1AB6-4332-85B7-CA0401D806FD}"/>
              </a:ext>
            </a:extLst>
          </p:cNvPr>
          <p:cNvSpPr/>
          <p:nvPr/>
        </p:nvSpPr>
        <p:spPr>
          <a:xfrm>
            <a:off x="334644" y="5667895"/>
            <a:ext cx="8752205" cy="646331"/>
          </a:xfrm>
          <a:prstGeom prst="rect">
            <a:avLst/>
          </a:prstGeom>
        </p:spPr>
        <p:txBody>
          <a:bodyPr wrap="square">
            <a:spAutoFit/>
          </a:bodyPr>
          <a:lstStyle/>
          <a:p>
            <a:pPr algn="just">
              <a:spcAft>
                <a:spcPts val="600"/>
              </a:spcAft>
            </a:pPr>
            <a:r>
              <a:rPr lang="en-GB" i="1" dirty="0">
                <a:latin typeface="Times New Roman" panose="02020603050405020304" pitchFamily="18" charset="0"/>
                <a:ea typeface="Times New Roman" panose="02020603050405020304" pitchFamily="18" charset="0"/>
              </a:rPr>
              <a:t>The EDPA </a:t>
            </a:r>
            <a:r>
              <a:rPr lang="en-GB" i="1" dirty="0" err="1">
                <a:latin typeface="Times New Roman" panose="02020603050405020304" pitchFamily="18" charset="0"/>
                <a:ea typeface="Times New Roman" panose="02020603050405020304" pitchFamily="18" charset="0"/>
              </a:rPr>
              <a:t>Ipolytarnóc</a:t>
            </a:r>
            <a:r>
              <a:rPr lang="en-GB" i="1" dirty="0">
                <a:latin typeface="Times New Roman" panose="02020603050405020304" pitchFamily="18" charset="0"/>
                <a:ea typeface="Times New Roman" panose="02020603050405020304" pitchFamily="18" charset="0"/>
              </a:rPr>
              <a:t> Fossils Nature Conservation Area, where man’s footprints meet fossil animal footprints.  </a:t>
            </a:r>
            <a:endParaRPr lang="nl-BE" dirty="0">
              <a:latin typeface="Courier New" panose="02070309020205020404" pitchFamily="49" charset="0"/>
              <a:ea typeface="Courier New" panose="02070309020205020404" pitchFamily="49" charset="0"/>
            </a:endParaRPr>
          </a:p>
        </p:txBody>
      </p:sp>
      <p:pic>
        <p:nvPicPr>
          <p:cNvPr id="7" name="Afbeelding 6">
            <a:extLst>
              <a:ext uri="{FF2B5EF4-FFF2-40B4-BE49-F238E27FC236}">
                <a16:creationId xmlns:a16="http://schemas.microsoft.com/office/drawing/2014/main" id="{5DEB6C9C-638A-4338-9700-F3035AA6E10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1908763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73562FC-4247-4453-9192-5C8E0CB37AB6}"/>
              </a:ext>
            </a:extLst>
          </p:cNvPr>
          <p:cNvSpPr/>
          <p:nvPr/>
        </p:nvSpPr>
        <p:spPr>
          <a:xfrm>
            <a:off x="7199" y="6369398"/>
            <a:ext cx="9396301" cy="461665"/>
          </a:xfrm>
          <a:prstGeom prst="rect">
            <a:avLst/>
          </a:prstGeom>
        </p:spPr>
        <p:txBody>
          <a:bodyPr wrap="square">
            <a:spAutoFit/>
          </a:bodyPr>
          <a:lstStyle/>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400" dirty="0">
                <a:solidFill>
                  <a:schemeClr val="bg1"/>
                </a:solidFill>
                <a:latin typeface="Times New Roman" panose="02020603050405020304" pitchFamily="18" charset="0"/>
                <a:ea typeface="Times New Roman" panose="02020603050405020304" pitchFamily="18" charset="0"/>
              </a:rPr>
              <a:t>© </a:t>
            </a:r>
            <a:r>
              <a:rPr lang="en-GB" i="1" dirty="0" err="1">
                <a:solidFill>
                  <a:schemeClr val="bg1"/>
                </a:solidFill>
                <a:latin typeface="Times New Roman" panose="02020603050405020304" pitchFamily="18" charset="0"/>
                <a:ea typeface="Times New Roman" panose="02020603050405020304" pitchFamily="18" charset="0"/>
              </a:rPr>
              <a:t>Jasja</a:t>
            </a:r>
            <a:r>
              <a:rPr lang="en-GB" i="1" dirty="0">
                <a:solidFill>
                  <a:schemeClr val="bg1"/>
                </a:solidFill>
                <a:latin typeface="Times New Roman" panose="02020603050405020304" pitchFamily="18" charset="0"/>
                <a:ea typeface="Times New Roman" panose="02020603050405020304" pitchFamily="18" charset="0"/>
              </a:rPr>
              <a:t> Dekker, aerial view of the marshland area of the Nature Reserve </a:t>
            </a:r>
            <a:r>
              <a:rPr lang="en-GB" i="1" dirty="0" err="1">
                <a:solidFill>
                  <a:schemeClr val="bg1"/>
                </a:solidFill>
                <a:latin typeface="Times New Roman" panose="02020603050405020304" pitchFamily="18" charset="0"/>
                <a:ea typeface="Times New Roman" panose="02020603050405020304" pitchFamily="18" charset="0"/>
              </a:rPr>
              <a:t>Oostvaardersplassen</a:t>
            </a:r>
            <a:endParaRPr lang="nl-BE" dirty="0">
              <a:solidFill>
                <a:schemeClr val="bg1"/>
              </a:solidFill>
              <a:latin typeface="Courier New" panose="02070309020205020404" pitchFamily="49" charset="0"/>
              <a:ea typeface="Courier New" panose="02070309020205020404" pitchFamily="49" charset="0"/>
            </a:endParaRPr>
          </a:p>
        </p:txBody>
      </p:sp>
      <p:pic>
        <p:nvPicPr>
          <p:cNvPr id="3" name="Afbeelding 2">
            <a:extLst>
              <a:ext uri="{FF2B5EF4-FFF2-40B4-BE49-F238E27FC236}">
                <a16:creationId xmlns:a16="http://schemas.microsoft.com/office/drawing/2014/main" id="{8B5F8891-FAEC-4AD0-A18A-7CF81F4EE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8093"/>
            <a:ext cx="9144000" cy="4445000"/>
          </a:xfrm>
          <a:prstGeom prst="rect">
            <a:avLst/>
          </a:prstGeom>
        </p:spPr>
      </p:pic>
      <p:sp>
        <p:nvSpPr>
          <p:cNvPr id="4" name="Rechthoek 3">
            <a:extLst>
              <a:ext uri="{FF2B5EF4-FFF2-40B4-BE49-F238E27FC236}">
                <a16:creationId xmlns:a16="http://schemas.microsoft.com/office/drawing/2014/main" id="{C703351D-EE99-47CB-A113-D94A25D390DB}"/>
              </a:ext>
            </a:extLst>
          </p:cNvPr>
          <p:cNvSpPr/>
          <p:nvPr/>
        </p:nvSpPr>
        <p:spPr>
          <a:xfrm>
            <a:off x="372893" y="163361"/>
            <a:ext cx="6876626" cy="523220"/>
          </a:xfrm>
          <a:prstGeom prst="rect">
            <a:avLst/>
          </a:prstGeom>
        </p:spPr>
        <p:txBody>
          <a:bodyPr wrap="none">
            <a:spAutoFit/>
          </a:bodyPr>
          <a:lstStyle/>
          <a:p>
            <a:r>
              <a:rPr lang="en-GB" sz="2800" b="1" dirty="0" err="1">
                <a:solidFill>
                  <a:schemeClr val="tx2"/>
                </a:solidFill>
                <a:latin typeface="Calibri" panose="020F0502020204030204" pitchFamily="34" charset="0"/>
                <a:ea typeface="+mj-ea"/>
              </a:rPr>
              <a:t>Ipolytarnóc</a:t>
            </a:r>
            <a:r>
              <a:rPr lang="en-GB" sz="2800" b="1" dirty="0">
                <a:solidFill>
                  <a:schemeClr val="tx2"/>
                </a:solidFill>
                <a:latin typeface="Calibri" panose="020F0502020204030204" pitchFamily="34" charset="0"/>
                <a:ea typeface="+mj-ea"/>
              </a:rPr>
              <a:t> Fossils Nature Conservation Area</a:t>
            </a:r>
          </a:p>
        </p:txBody>
      </p:sp>
      <p:pic>
        <p:nvPicPr>
          <p:cNvPr id="9" name="Afbeelding 8">
            <a:extLst>
              <a:ext uri="{FF2B5EF4-FFF2-40B4-BE49-F238E27FC236}">
                <a16:creationId xmlns:a16="http://schemas.microsoft.com/office/drawing/2014/main" id="{7D3FA458-1C20-4744-84EB-1A0F8C12073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94723" y="5106837"/>
            <a:ext cx="4504416" cy="1724225"/>
          </a:xfrm>
          <a:prstGeom prst="rect">
            <a:avLst/>
          </a:prstGeom>
        </p:spPr>
      </p:pic>
      <p:pic>
        <p:nvPicPr>
          <p:cNvPr id="10" name="Afbeelding 9">
            <a:extLst>
              <a:ext uri="{FF2B5EF4-FFF2-40B4-BE49-F238E27FC236}">
                <a16:creationId xmlns:a16="http://schemas.microsoft.com/office/drawing/2014/main" id="{70BCA12B-5198-40B3-92C8-C7F81EA0F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156" y="5105562"/>
            <a:ext cx="3114136" cy="1752840"/>
          </a:xfrm>
          <a:prstGeom prst="rect">
            <a:avLst/>
          </a:prstGeom>
        </p:spPr>
      </p:pic>
      <p:pic>
        <p:nvPicPr>
          <p:cNvPr id="11" name="Afbeelding 10">
            <a:extLst>
              <a:ext uri="{FF2B5EF4-FFF2-40B4-BE49-F238E27FC236}">
                <a16:creationId xmlns:a16="http://schemas.microsoft.com/office/drawing/2014/main" id="{1B0A554E-8583-4317-AECD-BF1E3E3E075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443267" y="5087746"/>
            <a:ext cx="3693533" cy="1768062"/>
          </a:xfrm>
          <a:prstGeom prst="rect">
            <a:avLst/>
          </a:prstGeom>
        </p:spPr>
      </p:pic>
      <p:pic>
        <p:nvPicPr>
          <p:cNvPr id="12" name="Afbeelding 11">
            <a:extLst>
              <a:ext uri="{FF2B5EF4-FFF2-40B4-BE49-F238E27FC236}">
                <a16:creationId xmlns:a16="http://schemas.microsoft.com/office/drawing/2014/main" id="{DD08FF90-FD23-44F4-99CF-530C82F8076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13849646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17B83-8C58-4949-8845-8BA15B9EC6D6}"/>
              </a:ext>
            </a:extLst>
          </p:cNvPr>
          <p:cNvSpPr>
            <a:spLocks noGrp="1"/>
          </p:cNvSpPr>
          <p:nvPr>
            <p:ph type="title"/>
          </p:nvPr>
        </p:nvSpPr>
        <p:spPr>
          <a:xfrm>
            <a:off x="554129" y="162000"/>
            <a:ext cx="7416000" cy="1116000"/>
          </a:xfrm>
        </p:spPr>
        <p:txBody>
          <a:bodyPr/>
          <a:lstStyle/>
          <a:p>
            <a:r>
              <a:rPr lang="en-GB" sz="2800" b="1" dirty="0" err="1">
                <a:solidFill>
                  <a:schemeClr val="tx2"/>
                </a:solidFill>
                <a:latin typeface="Calibri" panose="020F0502020204030204" pitchFamily="34" charset="0"/>
                <a:cs typeface="+mn-cs"/>
              </a:rPr>
              <a:t>Ipolytarnóc</a:t>
            </a:r>
            <a:r>
              <a:rPr lang="en-GB" sz="2800" b="1" dirty="0">
                <a:solidFill>
                  <a:schemeClr val="tx2"/>
                </a:solidFill>
                <a:latin typeface="Calibri" panose="020F0502020204030204" pitchFamily="34" charset="0"/>
                <a:cs typeface="+mn-cs"/>
              </a:rPr>
              <a:t> Fossils Nature Conservation Area</a:t>
            </a:r>
            <a:br>
              <a:rPr lang="en-GB" sz="2800" b="1" dirty="0">
                <a:solidFill>
                  <a:schemeClr val="tx2"/>
                </a:solidFill>
                <a:latin typeface="Calibri" panose="020F0502020204030204" pitchFamily="34" charset="0"/>
                <a:cs typeface="+mn-cs"/>
              </a:rPr>
            </a:br>
            <a:endParaRPr lang="nl-BE" sz="2800" b="1" dirty="0">
              <a:solidFill>
                <a:schemeClr val="tx2"/>
              </a:solidFill>
              <a:latin typeface="Calibri" panose="020F0502020204030204" pitchFamily="34" charset="0"/>
              <a:cs typeface="+mn-cs"/>
            </a:endParaRPr>
          </a:p>
        </p:txBody>
      </p:sp>
      <p:sp>
        <p:nvSpPr>
          <p:cNvPr id="3" name="Tijdelijke aanduiding voor voettekst 2">
            <a:extLst>
              <a:ext uri="{FF2B5EF4-FFF2-40B4-BE49-F238E27FC236}">
                <a16:creationId xmlns:a16="http://schemas.microsoft.com/office/drawing/2014/main" id="{D6320171-D310-4127-A0DD-0BA8C11A3B76}"/>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E9F98E31-4FB8-435E-819B-F77BB68CC936}"/>
              </a:ext>
            </a:extLst>
          </p:cNvPr>
          <p:cNvSpPr>
            <a:spLocks noGrp="1"/>
          </p:cNvSpPr>
          <p:nvPr>
            <p:ph type="sldNum" sz="quarter" idx="12"/>
          </p:nvPr>
        </p:nvSpPr>
        <p:spPr/>
        <p:txBody>
          <a:bodyPr/>
          <a:lstStyle/>
          <a:p>
            <a:fld id="{FBBF7751-2D43-4EA8-91A4-9A9B3F4B657E}" type="slidenum">
              <a:rPr lang="en-GB" smtClean="0"/>
              <a:t>3</a:t>
            </a:fld>
            <a:endParaRPr lang="en-GB"/>
          </a:p>
        </p:txBody>
      </p:sp>
      <p:pic>
        <p:nvPicPr>
          <p:cNvPr id="5" name="Afbeelding 4">
            <a:extLst>
              <a:ext uri="{FF2B5EF4-FFF2-40B4-BE49-F238E27FC236}">
                <a16:creationId xmlns:a16="http://schemas.microsoft.com/office/drawing/2014/main" id="{B41ABB39-2DA4-46DD-A163-D92F8030C1F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12174" y="720000"/>
            <a:ext cx="4370070" cy="3091815"/>
          </a:xfrm>
          <a:prstGeom prst="rect">
            <a:avLst/>
          </a:prstGeom>
        </p:spPr>
      </p:pic>
      <p:pic>
        <p:nvPicPr>
          <p:cNvPr id="7" name="Afbeelding 6">
            <a:extLst>
              <a:ext uri="{FF2B5EF4-FFF2-40B4-BE49-F238E27FC236}">
                <a16:creationId xmlns:a16="http://schemas.microsoft.com/office/drawing/2014/main" id="{970C6E29-D6BE-4275-9C5B-6619C2340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327" y="673619"/>
            <a:ext cx="2599857" cy="1813854"/>
          </a:xfrm>
          <a:prstGeom prst="rect">
            <a:avLst/>
          </a:prstGeom>
        </p:spPr>
      </p:pic>
      <p:sp>
        <p:nvSpPr>
          <p:cNvPr id="8" name="Rechthoek 7">
            <a:extLst>
              <a:ext uri="{FF2B5EF4-FFF2-40B4-BE49-F238E27FC236}">
                <a16:creationId xmlns:a16="http://schemas.microsoft.com/office/drawing/2014/main" id="{FA58135A-6512-4648-90BA-D17F2D076628}"/>
              </a:ext>
            </a:extLst>
          </p:cNvPr>
          <p:cNvSpPr/>
          <p:nvPr/>
        </p:nvSpPr>
        <p:spPr>
          <a:xfrm>
            <a:off x="7475220" y="1024890"/>
            <a:ext cx="125730" cy="10287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3612A466-035F-4B4F-A58F-3B9844A68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631" y="4040525"/>
            <a:ext cx="5786241" cy="2812756"/>
          </a:xfrm>
          <a:prstGeom prst="rect">
            <a:avLst/>
          </a:prstGeom>
        </p:spPr>
      </p:pic>
      <p:pic>
        <p:nvPicPr>
          <p:cNvPr id="12" name="Afbeelding 11">
            <a:extLst>
              <a:ext uri="{FF2B5EF4-FFF2-40B4-BE49-F238E27FC236}">
                <a16:creationId xmlns:a16="http://schemas.microsoft.com/office/drawing/2014/main" id="{01D7F2F1-0D33-4D91-AB50-6227695AC4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6730" y="3705941"/>
            <a:ext cx="1720839" cy="3152058"/>
          </a:xfrm>
          <a:prstGeom prst="rect">
            <a:avLst/>
          </a:prstGeom>
        </p:spPr>
      </p:pic>
      <p:pic>
        <p:nvPicPr>
          <p:cNvPr id="14" name="Afbeelding 13">
            <a:extLst>
              <a:ext uri="{FF2B5EF4-FFF2-40B4-BE49-F238E27FC236}">
                <a16:creationId xmlns:a16="http://schemas.microsoft.com/office/drawing/2014/main" id="{5B618593-E879-4370-88F0-CE424048D9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 y="3705943"/>
            <a:ext cx="1521613" cy="3152057"/>
          </a:xfrm>
          <a:prstGeom prst="rect">
            <a:avLst/>
          </a:prstGeom>
        </p:spPr>
      </p:pic>
      <p:pic>
        <p:nvPicPr>
          <p:cNvPr id="15" name="Afbeelding 14">
            <a:extLst>
              <a:ext uri="{FF2B5EF4-FFF2-40B4-BE49-F238E27FC236}">
                <a16:creationId xmlns:a16="http://schemas.microsoft.com/office/drawing/2014/main" id="{9B46BE13-8E1E-4E3E-AAE5-D83C56D3786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174862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3CB41B86-1335-446C-AC52-568821BDCBE6}"/>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C71C0CEF-FC8D-4F21-A692-E900BADF1596}"/>
              </a:ext>
            </a:extLst>
          </p:cNvPr>
          <p:cNvSpPr>
            <a:spLocks noGrp="1"/>
          </p:cNvSpPr>
          <p:nvPr>
            <p:ph type="sldNum" sz="quarter" idx="12"/>
          </p:nvPr>
        </p:nvSpPr>
        <p:spPr/>
        <p:txBody>
          <a:bodyPr/>
          <a:lstStyle/>
          <a:p>
            <a:fld id="{FBBF7751-2D43-4EA8-91A4-9A9B3F4B657E}" type="slidenum">
              <a:rPr lang="en-GB" smtClean="0"/>
              <a:t>4</a:t>
            </a:fld>
            <a:endParaRPr lang="en-GB"/>
          </a:p>
        </p:txBody>
      </p:sp>
      <p:sp>
        <p:nvSpPr>
          <p:cNvPr id="7" name="Tekstvak 6">
            <a:extLst>
              <a:ext uri="{FF2B5EF4-FFF2-40B4-BE49-F238E27FC236}">
                <a16:creationId xmlns:a16="http://schemas.microsoft.com/office/drawing/2014/main" id="{E0CB169A-74A4-4E65-969F-0E85FD3398D7}"/>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2" name="Rechthoek 1">
            <a:extLst>
              <a:ext uri="{FF2B5EF4-FFF2-40B4-BE49-F238E27FC236}">
                <a16:creationId xmlns:a16="http://schemas.microsoft.com/office/drawing/2014/main" id="{356AE126-EA6A-496C-8C68-9867D1710535}"/>
              </a:ext>
            </a:extLst>
          </p:cNvPr>
          <p:cNvSpPr/>
          <p:nvPr/>
        </p:nvSpPr>
        <p:spPr>
          <a:xfrm>
            <a:off x="432299" y="1198487"/>
            <a:ext cx="8279401" cy="4247317"/>
          </a:xfrm>
          <a:prstGeom prst="rect">
            <a:avLst/>
          </a:prstGeom>
        </p:spPr>
        <p:txBody>
          <a:bodyPr wrap="square">
            <a:spAutoFit/>
          </a:bodyPr>
          <a:lstStyle/>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Northern Hungary, along the Slovakian border</a:t>
            </a:r>
          </a:p>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Ca. 500 ha  </a:t>
            </a:r>
          </a:p>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Prior reason of being an EDPA: </a:t>
            </a:r>
            <a:r>
              <a:rPr lang="en-GB" b="1" dirty="0">
                <a:solidFill>
                  <a:schemeClr val="tx2"/>
                </a:solidFill>
                <a:latin typeface="Calibri" panose="020F0502020204030204" pitchFamily="34" charset="0"/>
                <a:ea typeface="+mj-ea"/>
              </a:rPr>
              <a:t>unique Lower Miocene fossils of megafauna and other biota </a:t>
            </a:r>
            <a:endParaRPr lang="en-GB" sz="2800" b="1" dirty="0">
              <a:solidFill>
                <a:schemeClr val="tx2"/>
              </a:solidFill>
              <a:latin typeface="Calibri" panose="020F0502020204030204" pitchFamily="34" charset="0"/>
              <a:ea typeface="+mj-ea"/>
            </a:endParaRPr>
          </a:p>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Hilly area, criss-crossed by ravines with brooks in the valleys, in which springs are abundant</a:t>
            </a:r>
          </a:p>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The main mother rocks are sandy sea sediments of 24-21 my of age and younger terrestrial and volcano-sediment strata. </a:t>
            </a:r>
          </a:p>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The brown forest soil type </a:t>
            </a:r>
            <a:r>
              <a:rPr lang="en-GB" dirty="0" err="1">
                <a:latin typeface="Times New Roman" panose="02020603050405020304" pitchFamily="18" charset="0"/>
                <a:ea typeface="Courier New" panose="02070309020205020404" pitchFamily="49" charset="0"/>
              </a:rPr>
              <a:t>regolith's</a:t>
            </a:r>
            <a:r>
              <a:rPr lang="en-GB" dirty="0">
                <a:latin typeface="Times New Roman" panose="02020603050405020304" pitchFamily="18" charset="0"/>
                <a:ea typeface="Courier New" panose="02070309020205020404" pitchFamily="49" charset="0"/>
              </a:rPr>
              <a:t> top zone is partly eroded with outcrops of fossil rich strata in some places” </a:t>
            </a:r>
          </a:p>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The area protects a globally unique heritage of  earth history. Thanks to sheltering layers that resulted from a volcanic catastrophe (ca. 18 million years ago), it holds an exceptionally well preserved Lower Miocene paleohabitat.</a:t>
            </a:r>
          </a:p>
          <a:p>
            <a:pPr marL="285750" indent="-285750">
              <a:spcAft>
                <a:spcPts val="0"/>
              </a:spcAft>
              <a:buFont typeface="Arial" panose="020B0604020202020204" pitchFamily="34" charset="0"/>
              <a:buChar char="•"/>
            </a:pPr>
            <a:r>
              <a:rPr lang="en-GB" dirty="0">
                <a:latin typeface="Times New Roman" panose="02020603050405020304" pitchFamily="18" charset="0"/>
                <a:ea typeface="Courier New" panose="02070309020205020404" pitchFamily="49" charset="0"/>
              </a:rPr>
              <a:t>Tectonics and natural erosion exposed the fossil-holding strata to the surface, fossil findings from outcrops instigated scientific excavations. </a:t>
            </a:r>
            <a:endParaRPr lang="nl-BE" sz="1400" dirty="0">
              <a:effectLst/>
              <a:latin typeface="Courier New" panose="02070309020205020404" pitchFamily="49" charset="0"/>
              <a:ea typeface="Courier New" panose="02070309020205020404" pitchFamily="49" charset="0"/>
            </a:endParaRPr>
          </a:p>
        </p:txBody>
      </p:sp>
      <p:sp>
        <p:nvSpPr>
          <p:cNvPr id="9" name="Rechthoek 8">
            <a:extLst>
              <a:ext uri="{FF2B5EF4-FFF2-40B4-BE49-F238E27FC236}">
                <a16:creationId xmlns:a16="http://schemas.microsoft.com/office/drawing/2014/main" id="{BB3805CA-5146-4803-8AF6-E21D47EF14BE}"/>
              </a:ext>
            </a:extLst>
          </p:cNvPr>
          <p:cNvSpPr/>
          <p:nvPr/>
        </p:nvSpPr>
        <p:spPr>
          <a:xfrm>
            <a:off x="372893" y="163361"/>
            <a:ext cx="2316660" cy="523220"/>
          </a:xfrm>
          <a:prstGeom prst="rect">
            <a:avLst/>
          </a:prstGeom>
        </p:spPr>
        <p:txBody>
          <a:bodyPr wrap="none">
            <a:spAutoFit/>
          </a:bodyPr>
          <a:lstStyle/>
          <a:p>
            <a:r>
              <a:rPr lang="en-GB" sz="2800" b="1" dirty="0">
                <a:solidFill>
                  <a:schemeClr val="tx2"/>
                </a:solidFill>
                <a:latin typeface="Calibri" panose="020F0502020204030204" pitchFamily="34" charset="0"/>
                <a:ea typeface="+mj-ea"/>
              </a:rPr>
              <a:t>IFNCA in short</a:t>
            </a:r>
          </a:p>
        </p:txBody>
      </p:sp>
      <p:pic>
        <p:nvPicPr>
          <p:cNvPr id="11" name="Afbeelding 10">
            <a:extLst>
              <a:ext uri="{FF2B5EF4-FFF2-40B4-BE49-F238E27FC236}">
                <a16:creationId xmlns:a16="http://schemas.microsoft.com/office/drawing/2014/main" id="{6F8318A5-B01A-42EC-B7E3-5A7D77E3C2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358694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7138A77-C2C8-42D6-A52D-5FC7EEFC3C78}"/>
              </a:ext>
            </a:extLst>
          </p:cNvPr>
          <p:cNvSpPr>
            <a:spLocks noGrp="1"/>
          </p:cNvSpPr>
          <p:nvPr>
            <p:ph type="sldNum" sz="quarter" idx="12"/>
          </p:nvPr>
        </p:nvSpPr>
        <p:spPr/>
        <p:txBody>
          <a:bodyPr/>
          <a:lstStyle/>
          <a:p>
            <a:fld id="{FBBF7751-2D43-4EA8-91A4-9A9B3F4B657E}" type="slidenum">
              <a:rPr lang="en-GB" smtClean="0"/>
              <a:t>5</a:t>
            </a:fld>
            <a:endParaRPr lang="en-GB"/>
          </a:p>
        </p:txBody>
      </p:sp>
      <p:sp>
        <p:nvSpPr>
          <p:cNvPr id="5" name="Rechthoek 4">
            <a:extLst>
              <a:ext uri="{FF2B5EF4-FFF2-40B4-BE49-F238E27FC236}">
                <a16:creationId xmlns:a16="http://schemas.microsoft.com/office/drawing/2014/main" id="{FEEB2063-B2F9-4852-850D-54D800B19C67}"/>
              </a:ext>
            </a:extLst>
          </p:cNvPr>
          <p:cNvSpPr/>
          <p:nvPr/>
        </p:nvSpPr>
        <p:spPr>
          <a:xfrm>
            <a:off x="372893" y="163361"/>
            <a:ext cx="4867486" cy="523220"/>
          </a:xfrm>
          <a:prstGeom prst="rect">
            <a:avLst/>
          </a:prstGeom>
        </p:spPr>
        <p:txBody>
          <a:bodyPr wrap="none">
            <a:spAutoFit/>
          </a:bodyPr>
          <a:lstStyle/>
          <a:p>
            <a:r>
              <a:rPr lang="en-GB" sz="2800" b="1" dirty="0">
                <a:solidFill>
                  <a:schemeClr val="tx2"/>
                </a:solidFill>
                <a:latin typeface="Calibri" panose="020F0502020204030204" pitchFamily="34" charset="0"/>
                <a:ea typeface="+mj-ea"/>
              </a:rPr>
              <a:t>IFNCA, Recommendations 2010</a:t>
            </a:r>
          </a:p>
        </p:txBody>
      </p:sp>
      <p:graphicFrame>
        <p:nvGraphicFramePr>
          <p:cNvPr id="9" name="Tabel 8">
            <a:extLst>
              <a:ext uri="{FF2B5EF4-FFF2-40B4-BE49-F238E27FC236}">
                <a16:creationId xmlns:a16="http://schemas.microsoft.com/office/drawing/2014/main" id="{30148353-22E4-49E1-B14A-19953C0CB4D9}"/>
              </a:ext>
            </a:extLst>
          </p:cNvPr>
          <p:cNvGraphicFramePr>
            <a:graphicFrameLocks noGrp="1"/>
          </p:cNvGraphicFramePr>
          <p:nvPr>
            <p:extLst>
              <p:ext uri="{D42A27DB-BD31-4B8C-83A1-F6EECF244321}">
                <p14:modId xmlns:p14="http://schemas.microsoft.com/office/powerpoint/2010/main" val="4209004660"/>
              </p:ext>
            </p:extLst>
          </p:nvPr>
        </p:nvGraphicFramePr>
        <p:xfrm>
          <a:off x="435425" y="1326475"/>
          <a:ext cx="8582210" cy="5181600"/>
        </p:xfrm>
        <a:graphic>
          <a:graphicData uri="http://schemas.openxmlformats.org/drawingml/2006/table">
            <a:tbl>
              <a:tblPr firstRow="1" firstCol="1" bandRow="1">
                <a:tableStyleId>{5C22544A-7EE6-4342-B048-85BDC9FD1C3A}</a:tableStyleId>
              </a:tblPr>
              <a:tblGrid>
                <a:gridCol w="8582210">
                  <a:extLst>
                    <a:ext uri="{9D8B030D-6E8A-4147-A177-3AD203B41FA5}">
                      <a16:colId xmlns:a16="http://schemas.microsoft.com/office/drawing/2014/main" val="1129941155"/>
                    </a:ext>
                  </a:extLst>
                </a:gridCol>
              </a:tblGrid>
              <a:tr h="253320">
                <a:tc>
                  <a:txBody>
                    <a:bodyPr/>
                    <a:lstStyle/>
                    <a:p>
                      <a:pPr>
                        <a:spcAft>
                          <a:spcPts val="0"/>
                        </a:spcAft>
                      </a:pPr>
                      <a:r>
                        <a:rPr lang="en-GB" sz="2000" dirty="0">
                          <a:solidFill>
                            <a:srgbClr val="C04384"/>
                          </a:solidFill>
                          <a:effectLst/>
                        </a:rPr>
                        <a:t>3</a:t>
                      </a:r>
                      <a:r>
                        <a:rPr lang="en-GB" sz="2000" baseline="30000" dirty="0">
                          <a:solidFill>
                            <a:srgbClr val="C04384"/>
                          </a:solidFill>
                          <a:effectLst/>
                        </a:rPr>
                        <a:t>rd</a:t>
                      </a:r>
                      <a:r>
                        <a:rPr lang="en-GB" sz="2000" dirty="0">
                          <a:solidFill>
                            <a:srgbClr val="C04384"/>
                          </a:solidFill>
                          <a:effectLst/>
                        </a:rPr>
                        <a:t> renewal – recommendations, resolution </a:t>
                      </a:r>
                      <a:r>
                        <a:rPr lang="en-GB" sz="2000" u="none" strike="noStrike" dirty="0">
                          <a:solidFill>
                            <a:srgbClr val="C04384"/>
                          </a:solidFill>
                          <a:effectLst/>
                          <a:hlinkClick r:id="rId2" tooltip="Resolution on the renewal of the European Diploma of Protected Areas awarded to the Ipolytarnóc Protected Area (Hungary) (Adopted by the Committee of Ministers on 16 September 2010 at the 1091st meeting of the Ministers' Deputies)">
                            <a:extLst>
                              <a:ext uri="{A12FA001-AC4F-418D-AE19-62706E023703}">
                                <ahyp:hlinkClr xmlns:ahyp="http://schemas.microsoft.com/office/drawing/2018/hyperlinkcolor" val="tx"/>
                              </a:ext>
                            </a:extLst>
                          </a:hlinkClick>
                        </a:rPr>
                        <a:t>CM/</a:t>
                      </a:r>
                      <a:r>
                        <a:rPr lang="en-GB" sz="2000" u="none" strike="noStrike" dirty="0" err="1">
                          <a:solidFill>
                            <a:srgbClr val="C04384"/>
                          </a:solidFill>
                          <a:effectLst/>
                          <a:hlinkClick r:id="rId2" tooltip="Resolution on the renewal of the European Diploma of Protected Areas awarded to the Ipolytarnóc Protected Area (Hungary) (Adopted by the Committee of Ministers on 16 September 2010 at the 1091st meeting of the Ministers' Deputies)">
                            <a:extLst>
                              <a:ext uri="{A12FA001-AC4F-418D-AE19-62706E023703}">
                                <ahyp:hlinkClr xmlns:ahyp="http://schemas.microsoft.com/office/drawing/2018/hyperlinkcolor" val="tx"/>
                              </a:ext>
                            </a:extLst>
                          </a:hlinkClick>
                        </a:rPr>
                        <a:t>ResDip</a:t>
                      </a:r>
                      <a:r>
                        <a:rPr lang="en-GB" sz="2000" u="none" strike="noStrike" dirty="0">
                          <a:solidFill>
                            <a:srgbClr val="C04384"/>
                          </a:solidFill>
                          <a:effectLst/>
                          <a:hlinkClick r:id="rId2" tooltip="Resolution on the renewal of the European Diploma of Protected Areas awarded to the Ipolytarnóc Protected Area (Hungary) (Adopted by the Committee of Ministers on 16 September 2010 at the 1091st meeting of the Ministers' Deputies)">
                            <a:extLst>
                              <a:ext uri="{A12FA001-AC4F-418D-AE19-62706E023703}">
                                <ahyp:hlinkClr xmlns:ahyp="http://schemas.microsoft.com/office/drawing/2018/hyperlinkcolor" val="tx"/>
                              </a:ext>
                            </a:extLst>
                          </a:hlinkClick>
                        </a:rPr>
                        <a:t>(2010)15</a:t>
                      </a:r>
                      <a:endParaRPr lang="en-GB" sz="2000" u="none" strike="noStrike" dirty="0">
                        <a:solidFill>
                          <a:srgbClr val="C04384"/>
                        </a:solidFill>
                        <a:effectLst/>
                      </a:endParaRPr>
                    </a:p>
                    <a:p>
                      <a:pPr>
                        <a:spcAft>
                          <a:spcPts val="0"/>
                        </a:spcAft>
                      </a:pPr>
                      <a:endParaRPr lang="nl-BE" sz="1600" dirty="0">
                        <a:solidFill>
                          <a:schemeClr val="tx1"/>
                        </a:solidFill>
                        <a:effectLst/>
                        <a:latin typeface="Courier New" panose="02070309020205020404" pitchFamily="49" charset="0"/>
                        <a:ea typeface="Courier New" panose="02070309020205020404" pitchFamily="49"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955471365"/>
                  </a:ext>
                </a:extLst>
              </a:tr>
              <a:tr h="4559749">
                <a:tc>
                  <a:txBody>
                    <a:bodyPr/>
                    <a:lstStyle/>
                    <a:p>
                      <a:pPr>
                        <a:spcAft>
                          <a:spcPts val="0"/>
                        </a:spcAft>
                      </a:pPr>
                      <a:r>
                        <a:rPr lang="en-GB" sz="1600" b="0" dirty="0">
                          <a:solidFill>
                            <a:schemeClr val="tx1"/>
                          </a:solidFill>
                          <a:effectLst/>
                        </a:rPr>
                        <a:t>1.         recognising the site’s high potential for further discoveries of geological interest, research – especially the palaeontological excavations – should continue; all appropriate measures should be taken to preserve and, if possible, exhibit the natural resources; the results of scientific research should be made publicly available;</a:t>
                      </a:r>
                      <a:endParaRPr lang="nl-BE" sz="1600" b="0" dirty="0">
                        <a:solidFill>
                          <a:schemeClr val="tx1"/>
                        </a:solidFill>
                        <a:effectLst/>
                      </a:endParaRPr>
                    </a:p>
                    <a:p>
                      <a:pPr>
                        <a:spcAft>
                          <a:spcPts val="0"/>
                        </a:spcAft>
                      </a:pPr>
                      <a:r>
                        <a:rPr lang="en-GB" sz="1600" b="0" dirty="0">
                          <a:solidFill>
                            <a:schemeClr val="tx1"/>
                          </a:solidFill>
                          <a:effectLst/>
                        </a:rPr>
                        <a:t>2.         the site should take an active role in the management of the Slovak-Hungarian transborder </a:t>
                      </a:r>
                      <a:r>
                        <a:rPr lang="en-GB" sz="1600" b="0" dirty="0" err="1">
                          <a:solidFill>
                            <a:schemeClr val="tx1"/>
                          </a:solidFill>
                          <a:effectLst/>
                        </a:rPr>
                        <a:t>Novohrad-Ngrd</a:t>
                      </a:r>
                      <a:r>
                        <a:rPr lang="en-GB" sz="1600" b="0" dirty="0">
                          <a:solidFill>
                            <a:schemeClr val="tx1"/>
                          </a:solidFill>
                          <a:effectLst/>
                        </a:rPr>
                        <a:t> Geopark, in order to preserve and interpret the natural assets of the region and to become a focal, multilingual information point for geo-tourism;</a:t>
                      </a:r>
                      <a:endParaRPr lang="nl-BE" sz="1600" b="0" dirty="0">
                        <a:solidFill>
                          <a:schemeClr val="tx1"/>
                        </a:solidFill>
                        <a:effectLst/>
                      </a:endParaRPr>
                    </a:p>
                    <a:p>
                      <a:pPr>
                        <a:spcAft>
                          <a:spcPts val="0"/>
                        </a:spcAft>
                      </a:pPr>
                      <a:r>
                        <a:rPr lang="en-GB" sz="1600" b="0" dirty="0">
                          <a:solidFill>
                            <a:schemeClr val="tx1"/>
                          </a:solidFill>
                          <a:effectLst/>
                        </a:rPr>
                        <a:t>3.         the entrance to the protected area should have an appropriate gateway displaying information in order to control tourism within the site and the buffer zone; the buildings along the geological trail should be further integrated into the landscape; the power line that runs between the village and the visitor centre should be replaced with an underground cable;</a:t>
                      </a:r>
                      <a:endParaRPr lang="nl-BE" sz="1600" b="0" dirty="0">
                        <a:solidFill>
                          <a:schemeClr val="tx1"/>
                        </a:solidFill>
                        <a:effectLst/>
                      </a:endParaRPr>
                    </a:p>
                    <a:p>
                      <a:pPr>
                        <a:spcAft>
                          <a:spcPts val="0"/>
                        </a:spcAft>
                      </a:pPr>
                      <a:r>
                        <a:rPr lang="en-GB" sz="1600" b="0" dirty="0">
                          <a:solidFill>
                            <a:schemeClr val="tx1"/>
                          </a:solidFill>
                          <a:effectLst/>
                        </a:rPr>
                        <a:t>4.         gradual replacement of the exotic trees with indigenous species should be continued by assisting the natural succession process through ecologically sensitive land management practices; the control of game – causing considerable damage to vegetation and protected animal species – should be continued;</a:t>
                      </a:r>
                      <a:endParaRPr lang="nl-BE" sz="1600" b="0" dirty="0">
                        <a:solidFill>
                          <a:schemeClr val="tx1"/>
                        </a:solidFill>
                        <a:effectLst/>
                      </a:endParaRPr>
                    </a:p>
                    <a:p>
                      <a:pPr>
                        <a:spcAft>
                          <a:spcPts val="0"/>
                        </a:spcAft>
                      </a:pPr>
                      <a:r>
                        <a:rPr lang="en-GB" sz="1600" b="0" dirty="0">
                          <a:solidFill>
                            <a:schemeClr val="tx1"/>
                          </a:solidFill>
                          <a:effectLst/>
                        </a:rPr>
                        <a:t>5.         the balance between open spaces and wooded areas on the western side of the conservation area, close to the nearby settlement, should be maintained to preserve the mosaic structure of the landscapes there.</a:t>
                      </a:r>
                      <a:endParaRPr lang="nl-BE" sz="1600" b="0" dirty="0">
                        <a:solidFill>
                          <a:schemeClr val="tx1"/>
                        </a:solidFill>
                        <a:effectLst/>
                      </a:endParaRPr>
                    </a:p>
                    <a:p>
                      <a:pPr>
                        <a:spcAft>
                          <a:spcPts val="0"/>
                        </a:spcAft>
                      </a:pPr>
                      <a:r>
                        <a:rPr lang="en-GB" sz="1600" dirty="0">
                          <a:solidFill>
                            <a:schemeClr val="tx1"/>
                          </a:solidFill>
                          <a:effectLst/>
                        </a:rPr>
                        <a:t> </a:t>
                      </a:r>
                      <a:endParaRPr lang="nl-BE" sz="1600" dirty="0">
                        <a:solidFill>
                          <a:schemeClr val="tx1"/>
                        </a:solidFill>
                        <a:effectLst/>
                        <a:latin typeface="Courier New" panose="02070309020205020404" pitchFamily="49" charset="0"/>
                        <a:ea typeface="Courier New" panose="02070309020205020404" pitchFamily="49"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387626672"/>
                  </a:ext>
                </a:extLst>
              </a:tr>
            </a:tbl>
          </a:graphicData>
        </a:graphic>
      </p:graphicFrame>
      <p:pic>
        <p:nvPicPr>
          <p:cNvPr id="10" name="Afbeelding 9">
            <a:extLst>
              <a:ext uri="{FF2B5EF4-FFF2-40B4-BE49-F238E27FC236}">
                <a16:creationId xmlns:a16="http://schemas.microsoft.com/office/drawing/2014/main" id="{ACB44E7C-1427-458C-AFFC-9B1B37D6EB5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233495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E45F8-5762-4E76-B6AD-F2788087FAAF}"/>
              </a:ext>
            </a:extLst>
          </p:cNvPr>
          <p:cNvSpPr>
            <a:spLocks noGrp="1"/>
          </p:cNvSpPr>
          <p:nvPr>
            <p:ph type="title"/>
          </p:nvPr>
        </p:nvSpPr>
        <p:spPr>
          <a:xfrm>
            <a:off x="529645" y="162000"/>
            <a:ext cx="8483726" cy="1116000"/>
          </a:xfrm>
        </p:spPr>
        <p:txBody>
          <a:bodyPr/>
          <a:lstStyle/>
          <a:p>
            <a:r>
              <a:rPr lang="nl-BE" sz="2800" b="1" dirty="0">
                <a:solidFill>
                  <a:schemeClr val="tx2"/>
                </a:solidFill>
                <a:latin typeface="Calibri" panose="020F0502020204030204" pitchFamily="34" charset="0"/>
                <a:cs typeface="+mn-cs"/>
              </a:rPr>
              <a:t>IFNCA – have </a:t>
            </a:r>
            <a:r>
              <a:rPr lang="nl-BE" sz="2800" b="1" dirty="0" err="1">
                <a:solidFill>
                  <a:schemeClr val="tx2"/>
                </a:solidFill>
                <a:latin typeface="Calibri" panose="020F0502020204030204" pitchFamily="34" charset="0"/>
                <a:cs typeface="+mn-cs"/>
              </a:rPr>
              <a:t>recommendations</a:t>
            </a:r>
            <a:r>
              <a:rPr lang="nl-BE" sz="2800" b="1" dirty="0">
                <a:solidFill>
                  <a:schemeClr val="tx2"/>
                </a:solidFill>
                <a:latin typeface="Calibri" panose="020F0502020204030204" pitchFamily="34" charset="0"/>
                <a:cs typeface="+mn-cs"/>
              </a:rPr>
              <a:t> of 2010 been met </a:t>
            </a:r>
            <a:r>
              <a:rPr lang="nl-BE" sz="2800" b="1" dirty="0" err="1">
                <a:solidFill>
                  <a:schemeClr val="tx2"/>
                </a:solidFill>
                <a:latin typeface="Calibri" panose="020F0502020204030204" pitchFamily="34" charset="0"/>
                <a:cs typeface="+mn-cs"/>
              </a:rPr>
              <a:t>with</a:t>
            </a:r>
            <a:r>
              <a:rPr lang="nl-BE" sz="2800" b="1" dirty="0">
                <a:solidFill>
                  <a:schemeClr val="tx2"/>
                </a:solidFill>
                <a:latin typeface="Calibri" panose="020F0502020204030204" pitchFamily="34" charset="0"/>
                <a:cs typeface="+mn-cs"/>
              </a:rPr>
              <a:t>?</a:t>
            </a:r>
          </a:p>
        </p:txBody>
      </p:sp>
      <p:sp>
        <p:nvSpPr>
          <p:cNvPr id="3" name="Tijdelijke aanduiding voor voettekst 2">
            <a:extLst>
              <a:ext uri="{FF2B5EF4-FFF2-40B4-BE49-F238E27FC236}">
                <a16:creationId xmlns:a16="http://schemas.microsoft.com/office/drawing/2014/main" id="{71B9D0BE-2576-4137-8C67-53C0A782CF44}"/>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585A6195-113E-4E8C-BE4A-725CB47CE576}"/>
              </a:ext>
            </a:extLst>
          </p:cNvPr>
          <p:cNvSpPr>
            <a:spLocks noGrp="1"/>
          </p:cNvSpPr>
          <p:nvPr>
            <p:ph type="sldNum" sz="quarter" idx="12"/>
          </p:nvPr>
        </p:nvSpPr>
        <p:spPr/>
        <p:txBody>
          <a:bodyPr/>
          <a:lstStyle/>
          <a:p>
            <a:fld id="{FBBF7751-2D43-4EA8-91A4-9A9B3F4B657E}" type="slidenum">
              <a:rPr lang="en-GB" smtClean="0"/>
              <a:t>6</a:t>
            </a:fld>
            <a:endParaRPr lang="en-GB"/>
          </a:p>
        </p:txBody>
      </p:sp>
      <p:sp>
        <p:nvSpPr>
          <p:cNvPr id="5" name="Rechthoek 4">
            <a:extLst>
              <a:ext uri="{FF2B5EF4-FFF2-40B4-BE49-F238E27FC236}">
                <a16:creationId xmlns:a16="http://schemas.microsoft.com/office/drawing/2014/main" id="{CBFDE2ED-14EE-49FE-8685-CBF76E2DD58E}"/>
              </a:ext>
            </a:extLst>
          </p:cNvPr>
          <p:cNvSpPr/>
          <p:nvPr/>
        </p:nvSpPr>
        <p:spPr>
          <a:xfrm>
            <a:off x="360617" y="1278000"/>
            <a:ext cx="8422766" cy="3693319"/>
          </a:xfrm>
          <a:prstGeom prst="rect">
            <a:avLst/>
          </a:prstGeom>
        </p:spPr>
        <p:txBody>
          <a:bodyPr wrap="square">
            <a:spAutoFit/>
          </a:bodyPr>
          <a:lstStyle/>
          <a:p>
            <a:pPr marL="285750" indent="-285750" algn="just">
              <a:spcAft>
                <a:spcPts val="0"/>
              </a:spcAft>
              <a:buFont typeface="Arial" panose="020B0604020202020204" pitchFamily="34" charset="0"/>
              <a:buChar char="•"/>
            </a:pPr>
            <a:r>
              <a:rPr lang="en-GB" dirty="0">
                <a:solidFill>
                  <a:srgbClr val="000000"/>
                </a:solidFill>
                <a:latin typeface="Times New Roman" panose="02020603050405020304" pitchFamily="18" charset="0"/>
                <a:ea typeface="Calibri" panose="020F0502020204030204" pitchFamily="34" charset="0"/>
              </a:rPr>
              <a:t>During the visit, a lot of attention was given by the managers to the measures that were taken to meet as good as possible with the recommendations given in 2010</a:t>
            </a:r>
          </a:p>
          <a:p>
            <a:pPr marL="285750" indent="-285750" algn="just">
              <a:spcAft>
                <a:spcPts val="0"/>
              </a:spcAft>
              <a:buFont typeface="Arial" panose="020B0604020202020204" pitchFamily="34" charset="0"/>
              <a:buChar char="•"/>
            </a:pPr>
            <a:endParaRPr lang="en-GB" dirty="0">
              <a:solidFill>
                <a:srgbClr val="000000"/>
              </a:solidFill>
              <a:latin typeface="Times New Roman" panose="02020603050405020304" pitchFamily="18" charset="0"/>
              <a:ea typeface="Calibri" panose="020F0502020204030204" pitchFamily="34" charset="0"/>
            </a:endParaRPr>
          </a:p>
          <a:p>
            <a:pPr marL="285750" indent="-285750" algn="just">
              <a:spcAft>
                <a:spcPts val="0"/>
              </a:spcAft>
              <a:buFont typeface="Arial" panose="020B0604020202020204" pitchFamily="34" charset="0"/>
              <a:buChar char="•"/>
            </a:pPr>
            <a:r>
              <a:rPr lang="en-GB" dirty="0">
                <a:solidFill>
                  <a:srgbClr val="000000"/>
                </a:solidFill>
                <a:latin typeface="Times New Roman" panose="02020603050405020304" pitchFamily="18" charset="0"/>
                <a:ea typeface="Calibri" panose="020F0502020204030204" pitchFamily="34" charset="0"/>
              </a:rPr>
              <a:t>Some of those recommendations were comparable to those given in 2005 and 2000, indicating that some of them were not yet entirely met with.</a:t>
            </a:r>
          </a:p>
          <a:p>
            <a:pPr algn="just">
              <a:spcAft>
                <a:spcPts val="0"/>
              </a:spcAft>
            </a:pPr>
            <a:r>
              <a:rPr lang="en-GB" dirty="0">
                <a:solidFill>
                  <a:srgbClr val="000000"/>
                </a:solidFill>
                <a:latin typeface="Times New Roman" panose="02020603050405020304" pitchFamily="18" charset="0"/>
                <a:ea typeface="Calibri" panose="020F0502020204030204" pitchFamily="34" charset="0"/>
              </a:rPr>
              <a:t> </a:t>
            </a:r>
          </a:p>
          <a:p>
            <a:pPr marL="285750" indent="-285750" algn="just">
              <a:spcAft>
                <a:spcPts val="0"/>
              </a:spcAft>
              <a:buFont typeface="Arial" panose="020B0604020202020204" pitchFamily="34" charset="0"/>
              <a:buChar char="•"/>
            </a:pPr>
            <a:r>
              <a:rPr lang="en-GB" dirty="0">
                <a:solidFill>
                  <a:srgbClr val="000000"/>
                </a:solidFill>
                <a:latin typeface="Times New Roman" panose="02020603050405020304" pitchFamily="18" charset="0"/>
                <a:ea typeface="Calibri" panose="020F0502020204030204" pitchFamily="34" charset="0"/>
              </a:rPr>
              <a:t>The same general impression remains after the field visit in 2019, although the local managers do their utmost best to manage the area as appropriate as possible, but some issues seem to last very long and difficult to resolve. </a:t>
            </a:r>
          </a:p>
          <a:p>
            <a:pPr marL="285750" indent="-285750" algn="just">
              <a:spcAft>
                <a:spcPts val="0"/>
              </a:spcAft>
              <a:buFont typeface="Arial" panose="020B0604020202020204" pitchFamily="34" charset="0"/>
              <a:buChar char="•"/>
            </a:pPr>
            <a:endParaRPr lang="en-GB" dirty="0">
              <a:solidFill>
                <a:srgbClr val="000000"/>
              </a:solidFill>
              <a:latin typeface="Times New Roman" panose="02020603050405020304" pitchFamily="18" charset="0"/>
              <a:ea typeface="Calibri" panose="020F0502020204030204" pitchFamily="34" charset="0"/>
            </a:endParaRPr>
          </a:p>
          <a:p>
            <a:pPr marL="285750" indent="-285750" algn="just">
              <a:spcAft>
                <a:spcPts val="0"/>
              </a:spcAft>
              <a:buFont typeface="Arial" panose="020B0604020202020204" pitchFamily="34" charset="0"/>
              <a:buChar char="•"/>
            </a:pPr>
            <a:endParaRPr lang="en-GB" dirty="0">
              <a:solidFill>
                <a:srgbClr val="000000"/>
              </a:solidFill>
              <a:latin typeface="Times New Roman" panose="02020603050405020304" pitchFamily="18" charset="0"/>
              <a:ea typeface="Calibri" panose="020F0502020204030204" pitchFamily="34" charset="0"/>
            </a:endParaRPr>
          </a:p>
          <a:p>
            <a:pPr marL="285750" indent="-285750" algn="just">
              <a:spcAft>
                <a:spcPts val="0"/>
              </a:spcAft>
              <a:buFont typeface="Arial" panose="020B0604020202020204" pitchFamily="34" charset="0"/>
              <a:buChar char="•"/>
            </a:pPr>
            <a:r>
              <a:rPr lang="en-GB" dirty="0">
                <a:solidFill>
                  <a:srgbClr val="000000"/>
                </a:solidFill>
                <a:latin typeface="Times New Roman" panose="02020603050405020304" pitchFamily="18" charset="0"/>
                <a:ea typeface="Calibri" panose="020F0502020204030204" pitchFamily="34" charset="0"/>
              </a:rPr>
              <a:t>Therefore, some of the recommendations of 2010 remain valid, and would best be further taken care of. </a:t>
            </a:r>
            <a:endParaRPr lang="nl-BE" sz="2000" dirty="0">
              <a:solidFill>
                <a:srgbClr val="000000"/>
              </a:solidFill>
              <a:effectLst/>
              <a:latin typeface="Times New Roman" panose="02020603050405020304" pitchFamily="18" charset="0"/>
              <a:ea typeface="Calibri" panose="020F0502020204030204" pitchFamily="34" charset="0"/>
            </a:endParaRPr>
          </a:p>
        </p:txBody>
      </p:sp>
      <p:pic>
        <p:nvPicPr>
          <p:cNvPr id="6" name="Afbeelding 5">
            <a:extLst>
              <a:ext uri="{FF2B5EF4-FFF2-40B4-BE49-F238E27FC236}">
                <a16:creationId xmlns:a16="http://schemas.microsoft.com/office/drawing/2014/main" id="{29528AA6-CEFB-47EC-83A6-CF3C677B7B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133383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8662276" cy="572074"/>
          </a:xfrm>
        </p:spPr>
        <p:txBody>
          <a:bodyPr/>
          <a:lstStyle/>
          <a:p>
            <a:r>
              <a:rPr lang="en-GB" sz="2800" b="1" dirty="0">
                <a:solidFill>
                  <a:schemeClr val="tx2"/>
                </a:solidFill>
                <a:latin typeface="Calibri" panose="020F0502020204030204" pitchFamily="34" charset="0"/>
                <a:cs typeface="+mn-cs"/>
              </a:rPr>
              <a:t>IFNCA - </a:t>
            </a:r>
            <a:r>
              <a:rPr lang="en-GB" sz="2800" b="1" dirty="0">
                <a:solidFill>
                  <a:schemeClr val="tx2"/>
                </a:solidFill>
                <a:latin typeface="Calibri" panose="020F0502020204030204" pitchFamily="34" charset="0"/>
              </a:rPr>
              <a:t>Conditions and recommendations 4</a:t>
            </a:r>
            <a:r>
              <a:rPr lang="en-GB" sz="2800" b="1" baseline="30000" dirty="0">
                <a:solidFill>
                  <a:schemeClr val="tx2"/>
                </a:solidFill>
                <a:latin typeface="Calibri" panose="020F0502020204030204" pitchFamily="34" charset="0"/>
              </a:rPr>
              <a:t>th</a:t>
            </a:r>
            <a:r>
              <a:rPr lang="en-GB" sz="2800" b="1" dirty="0">
                <a:solidFill>
                  <a:schemeClr val="tx2"/>
                </a:solidFill>
                <a:latin typeface="Calibri" panose="020F0502020204030204" pitchFamily="34" charset="0"/>
              </a:rPr>
              <a:t> renewal</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7</a:t>
            </a:fld>
            <a:endParaRPr lang="en-GB"/>
          </a:p>
        </p:txBody>
      </p:sp>
      <p:sp>
        <p:nvSpPr>
          <p:cNvPr id="9" name="Tekstvak 8">
            <a:extLst>
              <a:ext uri="{FF2B5EF4-FFF2-40B4-BE49-F238E27FC236}">
                <a16:creationId xmlns:a16="http://schemas.microsoft.com/office/drawing/2014/main" id="{44B2CF54-AACC-4AF7-ADBD-96BAAEC2A907}"/>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pic>
        <p:nvPicPr>
          <p:cNvPr id="11" name="Afbeelding 10">
            <a:extLst>
              <a:ext uri="{FF2B5EF4-FFF2-40B4-BE49-F238E27FC236}">
                <a16:creationId xmlns:a16="http://schemas.microsoft.com/office/drawing/2014/main" id="{04B2AEA9-8280-435B-9F84-A35353BA9F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6898"/>
            <a:ext cx="9144000" cy="4445000"/>
          </a:xfrm>
          <a:prstGeom prst="rect">
            <a:avLst/>
          </a:prstGeom>
        </p:spPr>
      </p:pic>
      <p:pic>
        <p:nvPicPr>
          <p:cNvPr id="13" name="Afbeelding 12">
            <a:extLst>
              <a:ext uri="{FF2B5EF4-FFF2-40B4-BE49-F238E27FC236}">
                <a16:creationId xmlns:a16="http://schemas.microsoft.com/office/drawing/2014/main" id="{AC052199-FA47-4A14-877F-4F91A9A3F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045" y="4373755"/>
            <a:ext cx="3518262" cy="2488257"/>
          </a:xfrm>
          <a:prstGeom prst="rect">
            <a:avLst/>
          </a:prstGeom>
        </p:spPr>
      </p:pic>
      <p:pic>
        <p:nvPicPr>
          <p:cNvPr id="15" name="Afbeelding 14">
            <a:extLst>
              <a:ext uri="{FF2B5EF4-FFF2-40B4-BE49-F238E27FC236}">
                <a16:creationId xmlns:a16="http://schemas.microsoft.com/office/drawing/2014/main" id="{F3CA62C8-E545-4BEC-AF92-7394E83382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258" y="4369743"/>
            <a:ext cx="5118701" cy="2488257"/>
          </a:xfrm>
          <a:prstGeom prst="rect">
            <a:avLst/>
          </a:prstGeom>
        </p:spPr>
      </p:pic>
      <p:pic>
        <p:nvPicPr>
          <p:cNvPr id="16" name="Afbeelding 15">
            <a:extLst>
              <a:ext uri="{FF2B5EF4-FFF2-40B4-BE49-F238E27FC236}">
                <a16:creationId xmlns:a16="http://schemas.microsoft.com/office/drawing/2014/main" id="{BEBEFD14-8B1F-4C9E-AFB3-59EAE180A04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422276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1</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8</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238308" cy="1631216"/>
          </a:xfrm>
          <a:prstGeom prst="rect">
            <a:avLst/>
          </a:prstGeom>
        </p:spPr>
        <p:txBody>
          <a:bodyPr wrap="square">
            <a:spAutoFit/>
          </a:bodyPr>
          <a:lstStyle/>
          <a:p>
            <a:r>
              <a:rPr lang="en-US" sz="2000" i="1" dirty="0">
                <a:solidFill>
                  <a:srgbClr val="000000"/>
                </a:solidFill>
                <a:latin typeface="Times New Roman" panose="02020603050405020304" pitchFamily="18" charset="0"/>
              </a:rPr>
              <a:t>Further explore the site’s high potential for discoveries of geological interest, research – especially the </a:t>
            </a:r>
            <a:r>
              <a:rPr lang="en-US" sz="2000" i="1" dirty="0" err="1">
                <a:solidFill>
                  <a:srgbClr val="000000"/>
                </a:solidFill>
                <a:latin typeface="Times New Roman" panose="02020603050405020304" pitchFamily="18" charset="0"/>
              </a:rPr>
              <a:t>palaeontological</a:t>
            </a:r>
            <a:r>
              <a:rPr lang="en-US" sz="2000" i="1" dirty="0">
                <a:solidFill>
                  <a:srgbClr val="000000"/>
                </a:solidFill>
                <a:latin typeface="Times New Roman" panose="02020603050405020304" pitchFamily="18" charset="0"/>
              </a:rPr>
              <a:t> excavations. It would be of significant added value if further promotion of INTERNATIONALISATION of research activities would take place by making the results of scientific research publicly available; </a:t>
            </a:r>
            <a:endParaRPr lang="nl-BE" sz="2000" dirty="0"/>
          </a:p>
        </p:txBody>
      </p:sp>
      <p:pic>
        <p:nvPicPr>
          <p:cNvPr id="10" name="Afbeelding 9">
            <a:extLst>
              <a:ext uri="{FF2B5EF4-FFF2-40B4-BE49-F238E27FC236}">
                <a16:creationId xmlns:a16="http://schemas.microsoft.com/office/drawing/2014/main" id="{7D514A74-9A84-4EDD-8C7C-8D865EB85EA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55105" y="2656295"/>
            <a:ext cx="7826919" cy="3677830"/>
          </a:xfrm>
          <a:prstGeom prst="rect">
            <a:avLst/>
          </a:prstGeom>
        </p:spPr>
      </p:pic>
      <p:sp>
        <p:nvSpPr>
          <p:cNvPr id="11" name="Rechthoek 10">
            <a:extLst>
              <a:ext uri="{FF2B5EF4-FFF2-40B4-BE49-F238E27FC236}">
                <a16:creationId xmlns:a16="http://schemas.microsoft.com/office/drawing/2014/main" id="{0E55F265-AD38-4634-B039-CD447D6C4B17}"/>
              </a:ext>
            </a:extLst>
          </p:cNvPr>
          <p:cNvSpPr/>
          <p:nvPr/>
        </p:nvSpPr>
        <p:spPr>
          <a:xfrm>
            <a:off x="529046" y="6381750"/>
            <a:ext cx="8460780" cy="369332"/>
          </a:xfrm>
          <a:prstGeom prst="rect">
            <a:avLst/>
          </a:prstGeom>
        </p:spPr>
        <p:txBody>
          <a:bodyPr wrap="square">
            <a:spAutoFit/>
          </a:bodyPr>
          <a:lstStyle/>
          <a:p>
            <a:pPr>
              <a:spcAft>
                <a:spcPts val="0"/>
              </a:spcAft>
            </a:pPr>
            <a:r>
              <a:rPr lang="en-GB" i="1" dirty="0">
                <a:solidFill>
                  <a:srgbClr val="000000"/>
                </a:solidFill>
                <a:latin typeface="Times New Roman" panose="02020603050405020304" pitchFamily="18" charset="0"/>
                <a:ea typeface="Times New Roman" panose="02020603050405020304" pitchFamily="18" charset="0"/>
              </a:rPr>
              <a:t>Researcher and management facilities at </a:t>
            </a:r>
            <a:r>
              <a:rPr lang="en-GB" i="1" dirty="0" err="1">
                <a:solidFill>
                  <a:srgbClr val="000000"/>
                </a:solidFill>
                <a:latin typeface="Times New Roman" panose="02020603050405020304" pitchFamily="18" charset="0"/>
                <a:ea typeface="Times New Roman" panose="02020603050405020304" pitchFamily="18" charset="0"/>
              </a:rPr>
              <a:t>Ipolytarnóc</a:t>
            </a:r>
            <a:r>
              <a:rPr lang="en-GB" i="1" dirty="0">
                <a:solidFill>
                  <a:srgbClr val="000000"/>
                </a:solidFill>
                <a:latin typeface="Times New Roman" panose="02020603050405020304" pitchFamily="18" charset="0"/>
                <a:ea typeface="Times New Roman" panose="02020603050405020304" pitchFamily="18" charset="0"/>
              </a:rPr>
              <a:t> Fossils Nature Conservation Area.</a:t>
            </a:r>
            <a:endParaRPr lang="nl-BE" dirty="0">
              <a:latin typeface="Courier New" panose="02070309020205020404" pitchFamily="49" charset="0"/>
              <a:ea typeface="Courier New" panose="02070309020205020404" pitchFamily="49" charset="0"/>
            </a:endParaRPr>
          </a:p>
        </p:txBody>
      </p:sp>
      <p:pic>
        <p:nvPicPr>
          <p:cNvPr id="12" name="Afbeelding 11">
            <a:extLst>
              <a:ext uri="{FF2B5EF4-FFF2-40B4-BE49-F238E27FC236}">
                <a16:creationId xmlns:a16="http://schemas.microsoft.com/office/drawing/2014/main" id="{D18C7201-8613-4243-B2D9-18903CB73D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201288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9804" y="113726"/>
            <a:ext cx="7416000" cy="572074"/>
          </a:xfrm>
        </p:spPr>
        <p:txBody>
          <a:bodyPr/>
          <a:lstStyle/>
          <a:p>
            <a:r>
              <a:rPr lang="en-GB" b="1" dirty="0">
                <a:solidFill>
                  <a:schemeClr val="tx2"/>
                </a:solidFill>
                <a:latin typeface="Calibri" panose="020F0502020204030204" pitchFamily="34" charset="0"/>
              </a:rPr>
              <a:t>IFNCA, </a:t>
            </a:r>
            <a:r>
              <a:rPr lang="en-GB" sz="2800" b="1" dirty="0">
                <a:solidFill>
                  <a:schemeClr val="tx2"/>
                </a:solidFill>
                <a:latin typeface="Calibri" panose="020F0502020204030204" pitchFamily="34" charset="0"/>
              </a:rPr>
              <a:t>recommendation 2</a:t>
            </a:r>
            <a:endParaRPr lang="en-GB" b="1" dirty="0">
              <a:solidFill>
                <a:schemeClr val="tx2"/>
              </a:solidFill>
              <a:latin typeface="Calibri" panose="020F0502020204030204" pitchFamily="34" charset="0"/>
            </a:endParaRPr>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FBBF7751-2D43-4EA8-91A4-9A9B3F4B657E}" type="slidenum">
              <a:rPr lang="en-GB" smtClean="0"/>
              <a:t>9</a:t>
            </a:fld>
            <a:endParaRPr lang="en-GB"/>
          </a:p>
        </p:txBody>
      </p:sp>
      <p:sp>
        <p:nvSpPr>
          <p:cNvPr id="9" name="Tekstvak 8">
            <a:extLst>
              <a:ext uri="{FF2B5EF4-FFF2-40B4-BE49-F238E27FC236}">
                <a16:creationId xmlns:a16="http://schemas.microsoft.com/office/drawing/2014/main" id="{C00415ED-B649-4D85-BDB6-22EEB0A8A983}"/>
              </a:ext>
            </a:extLst>
          </p:cNvPr>
          <p:cNvSpPr txBox="1"/>
          <p:nvPr/>
        </p:nvSpPr>
        <p:spPr>
          <a:xfrm rot="16200000">
            <a:off x="-593128" y="5906529"/>
            <a:ext cx="1438086" cy="369332"/>
          </a:xfrm>
          <a:prstGeom prst="rect">
            <a:avLst/>
          </a:prstGeom>
          <a:noFill/>
        </p:spPr>
        <p:txBody>
          <a:bodyPr wrap="none" rtlCol="0">
            <a:spAutoFit/>
          </a:bodyPr>
          <a:lstStyle/>
          <a:p>
            <a:r>
              <a:rPr lang="nl-BE" dirty="0">
                <a:solidFill>
                  <a:schemeClr val="bg1"/>
                </a:solidFill>
              </a:rPr>
              <a:t>www.inbo.be</a:t>
            </a:r>
          </a:p>
        </p:txBody>
      </p:sp>
      <p:sp>
        <p:nvSpPr>
          <p:cNvPr id="8" name="Rechthoek 7">
            <a:extLst>
              <a:ext uri="{FF2B5EF4-FFF2-40B4-BE49-F238E27FC236}">
                <a16:creationId xmlns:a16="http://schemas.microsoft.com/office/drawing/2014/main" id="{F4398C00-20C5-4D19-A63E-9E939783AE34}"/>
              </a:ext>
            </a:extLst>
          </p:cNvPr>
          <p:cNvSpPr/>
          <p:nvPr/>
        </p:nvSpPr>
        <p:spPr>
          <a:xfrm>
            <a:off x="452846" y="977261"/>
            <a:ext cx="8238308" cy="1938992"/>
          </a:xfrm>
          <a:prstGeom prst="rect">
            <a:avLst/>
          </a:prstGeom>
        </p:spPr>
        <p:txBody>
          <a:bodyPr wrap="square">
            <a:spAutoFit/>
          </a:bodyPr>
          <a:lstStyle/>
          <a:p>
            <a:r>
              <a:rPr lang="en-GB" sz="2000" i="1" dirty="0">
                <a:solidFill>
                  <a:srgbClr val="000000"/>
                </a:solidFill>
                <a:latin typeface="Times New Roman" panose="02020603050405020304" pitchFamily="18" charset="0"/>
              </a:rPr>
              <a:t>Take all appropriate measures to preserve and, if possible, exhibit the geological and paleontological resources. By 2025 engage in a careful renovation/replacement of buildings, primarily the exhibition halls along the geological trail (maximally respecting geological and paleontological features). Additionally, renovate the visitor’s centre and other visitor’s facilities during the renewal period of ten years; </a:t>
            </a:r>
            <a:endParaRPr lang="nl-BE" sz="2000" i="1" dirty="0">
              <a:solidFill>
                <a:srgbClr val="000000"/>
              </a:solidFill>
              <a:latin typeface="Times New Roman" panose="02020603050405020304" pitchFamily="18" charset="0"/>
            </a:endParaRPr>
          </a:p>
        </p:txBody>
      </p:sp>
      <p:pic>
        <p:nvPicPr>
          <p:cNvPr id="13" name="Afbeelding 12">
            <a:extLst>
              <a:ext uri="{FF2B5EF4-FFF2-40B4-BE49-F238E27FC236}">
                <a16:creationId xmlns:a16="http://schemas.microsoft.com/office/drawing/2014/main" id="{DFD4F0E3-01AB-4863-BB3C-107E352C554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7250" y="3028950"/>
            <a:ext cx="7765916" cy="3631617"/>
          </a:xfrm>
          <a:prstGeom prst="rect">
            <a:avLst/>
          </a:prstGeom>
        </p:spPr>
      </p:pic>
      <p:pic>
        <p:nvPicPr>
          <p:cNvPr id="2050" name="Afbeelding 13">
            <a:extLst>
              <a:ext uri="{FF2B5EF4-FFF2-40B4-BE49-F238E27FC236}">
                <a16:creationId xmlns:a16="http://schemas.microsoft.com/office/drawing/2014/main" id="{82798D4A-4A52-45A9-8A0C-ABE74ECD74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500" y="5264758"/>
            <a:ext cx="3226875" cy="1563724"/>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12">
            <a:extLst>
              <a:ext uri="{FF2B5EF4-FFF2-40B4-BE49-F238E27FC236}">
                <a16:creationId xmlns:a16="http://schemas.microsoft.com/office/drawing/2014/main" id="{2C084F67-10F2-4731-B7EA-5355918F56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456" y="5600700"/>
            <a:ext cx="116205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CFFD25AA-0F6B-421F-B824-066A6B4A48C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97918" y="11701"/>
            <a:ext cx="553886" cy="557442"/>
          </a:xfrm>
          <a:prstGeom prst="rect">
            <a:avLst/>
          </a:prstGeom>
        </p:spPr>
      </p:pic>
    </p:spTree>
    <p:extLst>
      <p:ext uri="{BB962C8B-B14F-4D97-AF65-F5344CB8AC3E}">
        <p14:creationId xmlns:p14="http://schemas.microsoft.com/office/powerpoint/2010/main" val="1586924061"/>
      </p:ext>
    </p:extLst>
  </p:cSld>
  <p:clrMapOvr>
    <a:masterClrMapping/>
  </p:clrMapOvr>
</p:sld>
</file>

<file path=ppt/theme/theme1.xml><?xml version="1.0" encoding="utf-8"?>
<a:theme xmlns:a="http://schemas.openxmlformats.org/drawingml/2006/main" name="Presentatie_INBO_Nederlands_nieuwlogoVO-2014">
  <a:themeElements>
    <a:clrScheme name="INBO">
      <a:dk1>
        <a:srgbClr val="373636"/>
      </a:dk1>
      <a:lt1>
        <a:sysClr val="window" lastClr="FFFFFF"/>
      </a:lt1>
      <a:dk2>
        <a:srgbClr val="C04384"/>
      </a:dk2>
      <a:lt2>
        <a:srgbClr val="F6F5F3"/>
      </a:lt2>
      <a:accent1>
        <a:srgbClr val="C04384"/>
      </a:accent1>
      <a:accent2>
        <a:srgbClr val="356196"/>
      </a:accent2>
      <a:accent3>
        <a:srgbClr val="843860"/>
      </a:accent3>
      <a:accent4>
        <a:srgbClr val="C2C444"/>
      </a:accent4>
      <a:accent5>
        <a:srgbClr val="373636"/>
      </a:accent5>
      <a:accent6>
        <a:srgbClr val="FFF200"/>
      </a:accent6>
      <a:hlink>
        <a:srgbClr val="3C96BE"/>
      </a:hlink>
      <a:folHlink>
        <a:srgbClr val="AA78AA"/>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D2F0DD5C-7E50-4920-B7D3-BD639FE43863}"/>
    </a:ext>
  </a:extLst>
</a:theme>
</file>

<file path=ppt/theme/theme2.xml><?xml version="1.0" encoding="utf-8"?>
<a:theme xmlns:a="http://schemas.openxmlformats.org/drawingml/2006/main" name="Aangepast ontwerp">
  <a:themeElements>
    <a:clrScheme name="INBO">
      <a:dk1>
        <a:srgbClr val="373636"/>
      </a:dk1>
      <a:lt1>
        <a:sysClr val="window" lastClr="FFFFFF"/>
      </a:lt1>
      <a:dk2>
        <a:srgbClr val="C04384"/>
      </a:dk2>
      <a:lt2>
        <a:srgbClr val="F6F5F3"/>
      </a:lt2>
      <a:accent1>
        <a:srgbClr val="C04384"/>
      </a:accent1>
      <a:accent2>
        <a:srgbClr val="356196"/>
      </a:accent2>
      <a:accent3>
        <a:srgbClr val="843860"/>
      </a:accent3>
      <a:accent4>
        <a:srgbClr val="C2C444"/>
      </a:accent4>
      <a:accent5>
        <a:srgbClr val="373636"/>
      </a:accent5>
      <a:accent6>
        <a:srgbClr val="FFF200"/>
      </a:accent6>
      <a:hlink>
        <a:srgbClr val="3C96BE"/>
      </a:hlink>
      <a:folHlink>
        <a:srgbClr val="AA78AA"/>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C875C828-9506-4BA7-9BF7-6C09D07CC534}"/>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NBO">
    <a:dk1>
      <a:srgbClr val="373636"/>
    </a:dk1>
    <a:lt1>
      <a:sysClr val="window" lastClr="FFFFFF"/>
    </a:lt1>
    <a:dk2>
      <a:srgbClr val="C04384"/>
    </a:dk2>
    <a:lt2>
      <a:srgbClr val="F6F5F3"/>
    </a:lt2>
    <a:accent1>
      <a:srgbClr val="C04384"/>
    </a:accent1>
    <a:accent2>
      <a:srgbClr val="356196"/>
    </a:accent2>
    <a:accent3>
      <a:srgbClr val="843860"/>
    </a:accent3>
    <a:accent4>
      <a:srgbClr val="C2C444"/>
    </a:accent4>
    <a:accent5>
      <a:srgbClr val="373636"/>
    </a:accent5>
    <a:accent6>
      <a:srgbClr val="FFF200"/>
    </a:accent6>
    <a:hlink>
      <a:srgbClr val="3C96BE"/>
    </a:hlink>
    <a:folHlink>
      <a:srgbClr val="AA78AA"/>
    </a:folHlink>
  </a:clrScheme>
</a:themeOverride>
</file>

<file path=docProps/app.xml><?xml version="1.0" encoding="utf-8"?>
<Properties xmlns="http://schemas.openxmlformats.org/officeDocument/2006/extended-properties" xmlns:vt="http://schemas.openxmlformats.org/officeDocument/2006/docPropsVTypes">
  <Template>Presentatie_INBO_Nederlands_nieuwlogoVO-2014</Template>
  <TotalTime>3897</TotalTime>
  <Words>1302</Words>
  <Application>Microsoft Office PowerPoint</Application>
  <PresentationFormat>Diavoorstelling (4:3)</PresentationFormat>
  <Paragraphs>86</Paragraphs>
  <Slides>16</Slides>
  <Notes>2</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16</vt:i4>
      </vt:variant>
    </vt:vector>
  </HeadingPairs>
  <TitlesOfParts>
    <vt:vector size="25" baseType="lpstr">
      <vt:lpstr>Arial</vt:lpstr>
      <vt:lpstr>Calibri</vt:lpstr>
      <vt:lpstr>Courier New</vt:lpstr>
      <vt:lpstr>FlandersArtSans-Bold</vt:lpstr>
      <vt:lpstr>FlandersArtSans-Regular</vt:lpstr>
      <vt:lpstr>FlandersArtSerif-Regular</vt:lpstr>
      <vt:lpstr>Times New Roman</vt:lpstr>
      <vt:lpstr>Presentatie_INBO_Nederlands_nieuwlogoVO-2014</vt:lpstr>
      <vt:lpstr>Aangepast ontwerp</vt:lpstr>
      <vt:lpstr>Renewal EDPA, expert report 4th renewal   Ipolytarnóc Fossils Nature Conservation Area (Bükk National Park, Hungary) </vt:lpstr>
      <vt:lpstr>PowerPoint-presentatie</vt:lpstr>
      <vt:lpstr>Ipolytarnóc Fossils Nature Conservation Area </vt:lpstr>
      <vt:lpstr>PowerPoint-presentatie</vt:lpstr>
      <vt:lpstr>PowerPoint-presentatie</vt:lpstr>
      <vt:lpstr>IFNCA – have recommendations of 2010 been met with?</vt:lpstr>
      <vt:lpstr>IFNCA - Conditions and recommendations 4th renewal</vt:lpstr>
      <vt:lpstr>IFNCA, recommendation 1</vt:lpstr>
      <vt:lpstr>IFNCA, recommendation 2</vt:lpstr>
      <vt:lpstr>IFNCA, recommendation 3</vt:lpstr>
      <vt:lpstr>IFNCA, recommendation 4</vt:lpstr>
      <vt:lpstr>IFNCA, recommendation 5</vt:lpstr>
      <vt:lpstr>IFNCA, recommendation 6</vt:lpstr>
      <vt:lpstr>IFNCA, recommendation 7</vt:lpstr>
      <vt:lpstr>IFNCA, recommendation 8-12</vt:lpstr>
      <vt:lpstr>Thanks for your attention</vt:lpstr>
    </vt:vector>
  </TitlesOfParts>
  <Company>INBO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HOFFMANN, Maurice</dc:creator>
  <cp:lastModifiedBy>HOFFMANN, Maurice</cp:lastModifiedBy>
  <cp:revision>275</cp:revision>
  <cp:lastPrinted>2016-10-13T16:41:16Z</cp:lastPrinted>
  <dcterms:created xsi:type="dcterms:W3CDTF">2014-10-31T09:09:05Z</dcterms:created>
  <dcterms:modified xsi:type="dcterms:W3CDTF">2020-03-13T16:54:17Z</dcterms:modified>
</cp:coreProperties>
</file>