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58" r:id="rId4"/>
    <p:sldId id="259" r:id="rId5"/>
    <p:sldId id="264" r:id="rId6"/>
    <p:sldId id="260" r:id="rId7"/>
    <p:sldId id="274" r:id="rId8"/>
    <p:sldId id="272" r:id="rId9"/>
    <p:sldId id="273" r:id="rId10"/>
    <p:sldId id="271" r:id="rId11"/>
    <p:sldId id="270" r:id="rId12"/>
    <p:sldId id="265" r:id="rId13"/>
    <p:sldId id="266" r:id="rId14"/>
    <p:sldId id="267" r:id="rId15"/>
    <p:sldId id="268" r:id="rId16"/>
    <p:sldId id="275" r:id="rId17"/>
    <p:sldId id="269" r:id="rId1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44" autoAdjust="0"/>
    <p:restoredTop sz="94660"/>
  </p:normalViewPr>
  <p:slideViewPr>
    <p:cSldViewPr snapToGrid="0">
      <p:cViewPr varScale="1">
        <p:scale>
          <a:sx n="74" d="100"/>
          <a:sy n="74" d="100"/>
        </p:scale>
        <p:origin x="51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8770E7A0-2FD9-42B7-AA5E-BE43232B59C7}" type="datetimeFigureOut">
              <a:rPr lang="de-DE" smtClean="0"/>
              <a:t>21.03.2020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EE816D7-4697-4E14-BFC9-A187DB930925}" type="slidenum">
              <a:rPr lang="de-DE" smtClean="0"/>
              <a:t>‹Nr.›</a:t>
            </a:fld>
            <a:endParaRPr lang="de-DE"/>
          </a:p>
        </p:txBody>
      </p:sp>
    </p:spTree>
    <p:extLst>
      <p:ext uri="{BB962C8B-B14F-4D97-AF65-F5344CB8AC3E}">
        <p14:creationId xmlns:p14="http://schemas.microsoft.com/office/powerpoint/2010/main" val="1001728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8770E7A0-2FD9-42B7-AA5E-BE43232B59C7}" type="datetimeFigureOut">
              <a:rPr lang="de-DE" smtClean="0"/>
              <a:t>21.03.2020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EE816D7-4697-4E14-BFC9-A187DB930925}" type="slidenum">
              <a:rPr lang="de-DE" smtClean="0"/>
              <a:t>‹Nr.›</a:t>
            </a:fld>
            <a:endParaRPr lang="de-DE"/>
          </a:p>
        </p:txBody>
      </p:sp>
    </p:spTree>
    <p:extLst>
      <p:ext uri="{BB962C8B-B14F-4D97-AF65-F5344CB8AC3E}">
        <p14:creationId xmlns:p14="http://schemas.microsoft.com/office/powerpoint/2010/main" val="4246480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8770E7A0-2FD9-42B7-AA5E-BE43232B59C7}" type="datetimeFigureOut">
              <a:rPr lang="de-DE" smtClean="0"/>
              <a:t>21.03.2020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EE816D7-4697-4E14-BFC9-A187DB930925}" type="slidenum">
              <a:rPr lang="de-DE" smtClean="0"/>
              <a:t>‹Nr.›</a:t>
            </a:fld>
            <a:endParaRPr lang="de-DE"/>
          </a:p>
        </p:txBody>
      </p:sp>
    </p:spTree>
    <p:extLst>
      <p:ext uri="{BB962C8B-B14F-4D97-AF65-F5344CB8AC3E}">
        <p14:creationId xmlns:p14="http://schemas.microsoft.com/office/powerpoint/2010/main" val="3650430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8770E7A0-2FD9-42B7-AA5E-BE43232B59C7}" type="datetimeFigureOut">
              <a:rPr lang="de-DE" smtClean="0"/>
              <a:t>21.03.2020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EE816D7-4697-4E14-BFC9-A187DB930925}" type="slidenum">
              <a:rPr lang="de-DE" smtClean="0"/>
              <a:t>‹Nr.›</a:t>
            </a:fld>
            <a:endParaRPr lang="de-DE"/>
          </a:p>
        </p:txBody>
      </p:sp>
    </p:spTree>
    <p:extLst>
      <p:ext uri="{BB962C8B-B14F-4D97-AF65-F5344CB8AC3E}">
        <p14:creationId xmlns:p14="http://schemas.microsoft.com/office/powerpoint/2010/main" val="2438299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8770E7A0-2FD9-42B7-AA5E-BE43232B59C7}" type="datetimeFigureOut">
              <a:rPr lang="de-DE" smtClean="0"/>
              <a:t>21.03.2020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EE816D7-4697-4E14-BFC9-A187DB930925}" type="slidenum">
              <a:rPr lang="de-DE" smtClean="0"/>
              <a:t>‹Nr.›</a:t>
            </a:fld>
            <a:endParaRPr lang="de-DE"/>
          </a:p>
        </p:txBody>
      </p:sp>
    </p:spTree>
    <p:extLst>
      <p:ext uri="{BB962C8B-B14F-4D97-AF65-F5344CB8AC3E}">
        <p14:creationId xmlns:p14="http://schemas.microsoft.com/office/powerpoint/2010/main" val="373719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8770E7A0-2FD9-42B7-AA5E-BE43232B59C7}" type="datetimeFigureOut">
              <a:rPr lang="de-DE" smtClean="0"/>
              <a:t>21.03.2020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EE816D7-4697-4E14-BFC9-A187DB930925}" type="slidenum">
              <a:rPr lang="de-DE" smtClean="0"/>
              <a:t>‹Nr.›</a:t>
            </a:fld>
            <a:endParaRPr lang="de-DE"/>
          </a:p>
        </p:txBody>
      </p:sp>
    </p:spTree>
    <p:extLst>
      <p:ext uri="{BB962C8B-B14F-4D97-AF65-F5344CB8AC3E}">
        <p14:creationId xmlns:p14="http://schemas.microsoft.com/office/powerpoint/2010/main" val="3921806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8770E7A0-2FD9-42B7-AA5E-BE43232B59C7}" type="datetimeFigureOut">
              <a:rPr lang="de-DE" smtClean="0"/>
              <a:t>21.03.2020</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6EE816D7-4697-4E14-BFC9-A187DB930925}" type="slidenum">
              <a:rPr lang="de-DE" smtClean="0"/>
              <a:t>‹Nr.›</a:t>
            </a:fld>
            <a:endParaRPr lang="de-DE"/>
          </a:p>
        </p:txBody>
      </p:sp>
    </p:spTree>
    <p:extLst>
      <p:ext uri="{BB962C8B-B14F-4D97-AF65-F5344CB8AC3E}">
        <p14:creationId xmlns:p14="http://schemas.microsoft.com/office/powerpoint/2010/main" val="2494432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8770E7A0-2FD9-42B7-AA5E-BE43232B59C7}" type="datetimeFigureOut">
              <a:rPr lang="de-DE" smtClean="0"/>
              <a:t>21.03.2020</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6EE816D7-4697-4E14-BFC9-A187DB930925}" type="slidenum">
              <a:rPr lang="de-DE" smtClean="0"/>
              <a:t>‹Nr.›</a:t>
            </a:fld>
            <a:endParaRPr lang="de-DE"/>
          </a:p>
        </p:txBody>
      </p:sp>
    </p:spTree>
    <p:extLst>
      <p:ext uri="{BB962C8B-B14F-4D97-AF65-F5344CB8AC3E}">
        <p14:creationId xmlns:p14="http://schemas.microsoft.com/office/powerpoint/2010/main" val="2992990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770E7A0-2FD9-42B7-AA5E-BE43232B59C7}" type="datetimeFigureOut">
              <a:rPr lang="de-DE" smtClean="0"/>
              <a:t>21.03.2020</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6EE816D7-4697-4E14-BFC9-A187DB930925}" type="slidenum">
              <a:rPr lang="de-DE" smtClean="0"/>
              <a:t>‹Nr.›</a:t>
            </a:fld>
            <a:endParaRPr lang="de-DE"/>
          </a:p>
        </p:txBody>
      </p:sp>
    </p:spTree>
    <p:extLst>
      <p:ext uri="{BB962C8B-B14F-4D97-AF65-F5344CB8AC3E}">
        <p14:creationId xmlns:p14="http://schemas.microsoft.com/office/powerpoint/2010/main" val="3147830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8770E7A0-2FD9-42B7-AA5E-BE43232B59C7}" type="datetimeFigureOut">
              <a:rPr lang="de-DE" smtClean="0"/>
              <a:t>21.03.2020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EE816D7-4697-4E14-BFC9-A187DB930925}" type="slidenum">
              <a:rPr lang="de-DE" smtClean="0"/>
              <a:t>‹Nr.›</a:t>
            </a:fld>
            <a:endParaRPr lang="de-DE"/>
          </a:p>
        </p:txBody>
      </p:sp>
    </p:spTree>
    <p:extLst>
      <p:ext uri="{BB962C8B-B14F-4D97-AF65-F5344CB8AC3E}">
        <p14:creationId xmlns:p14="http://schemas.microsoft.com/office/powerpoint/2010/main" val="3736646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8770E7A0-2FD9-42B7-AA5E-BE43232B59C7}" type="datetimeFigureOut">
              <a:rPr lang="de-DE" smtClean="0"/>
              <a:t>21.03.2020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EE816D7-4697-4E14-BFC9-A187DB930925}" type="slidenum">
              <a:rPr lang="de-DE" smtClean="0"/>
              <a:t>‹Nr.›</a:t>
            </a:fld>
            <a:endParaRPr lang="de-DE"/>
          </a:p>
        </p:txBody>
      </p:sp>
    </p:spTree>
    <p:extLst>
      <p:ext uri="{BB962C8B-B14F-4D97-AF65-F5344CB8AC3E}">
        <p14:creationId xmlns:p14="http://schemas.microsoft.com/office/powerpoint/2010/main" val="109933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0000"/>
            <a:lum/>
          </a:blip>
          <a:srcRect/>
          <a:stretch>
            <a:fillRect t="-17000" b="-17000"/>
          </a:stretch>
        </a:blip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70E7A0-2FD9-42B7-AA5E-BE43232B59C7}" type="datetimeFigureOut">
              <a:rPr lang="de-DE" smtClean="0"/>
              <a:t>21.03.2020</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E816D7-4697-4E14-BFC9-A187DB930925}" type="slidenum">
              <a:rPr lang="de-DE" smtClean="0"/>
              <a:t>‹Nr.›</a:t>
            </a:fld>
            <a:endParaRPr lang="de-DE"/>
          </a:p>
        </p:txBody>
      </p:sp>
    </p:spTree>
    <p:extLst>
      <p:ext uri="{BB962C8B-B14F-4D97-AF65-F5344CB8AC3E}">
        <p14:creationId xmlns:p14="http://schemas.microsoft.com/office/powerpoint/2010/main" val="3301569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42613"/>
            <a:ext cx="12192000" cy="9144000"/>
          </a:xfrm>
        </p:spPr>
      </p:pic>
      <p:sp>
        <p:nvSpPr>
          <p:cNvPr id="5" name="Textfeld 4"/>
          <p:cNvSpPr txBox="1"/>
          <p:nvPr/>
        </p:nvSpPr>
        <p:spPr>
          <a:xfrm>
            <a:off x="11397805" y="3696236"/>
            <a:ext cx="1081825" cy="584775"/>
          </a:xfrm>
          <a:prstGeom prst="rect">
            <a:avLst/>
          </a:prstGeom>
          <a:noFill/>
        </p:spPr>
        <p:txBody>
          <a:bodyPr wrap="square" rtlCol="0">
            <a:spAutoFit/>
          </a:bodyPr>
          <a:lstStyle/>
          <a:p>
            <a:r>
              <a:rPr lang="de-AT" sz="3200" b="1" dirty="0" smtClean="0">
                <a:solidFill>
                  <a:srgbClr val="FFFF00"/>
                </a:solidFill>
              </a:rPr>
              <a:t>N</a:t>
            </a:r>
            <a:endParaRPr lang="de-DE" sz="3200" b="1" dirty="0">
              <a:solidFill>
                <a:srgbClr val="FFFF00"/>
              </a:solidFill>
            </a:endParaRPr>
          </a:p>
        </p:txBody>
      </p:sp>
      <p:sp>
        <p:nvSpPr>
          <p:cNvPr id="6" name="Textfeld 5"/>
          <p:cNvSpPr txBox="1"/>
          <p:nvPr/>
        </p:nvSpPr>
        <p:spPr>
          <a:xfrm>
            <a:off x="567743" y="3829387"/>
            <a:ext cx="540913" cy="584775"/>
          </a:xfrm>
          <a:prstGeom prst="rect">
            <a:avLst/>
          </a:prstGeom>
          <a:noFill/>
        </p:spPr>
        <p:txBody>
          <a:bodyPr wrap="square" rtlCol="0">
            <a:spAutoFit/>
          </a:bodyPr>
          <a:lstStyle/>
          <a:p>
            <a:r>
              <a:rPr lang="de-AT" sz="3200" b="1" dirty="0" smtClean="0">
                <a:solidFill>
                  <a:srgbClr val="FFFF00"/>
                </a:solidFill>
              </a:rPr>
              <a:t>S</a:t>
            </a:r>
            <a:endParaRPr lang="de-DE" sz="3200" b="1" dirty="0">
              <a:solidFill>
                <a:srgbClr val="FFFF00"/>
              </a:solidFill>
            </a:endParaRPr>
          </a:p>
        </p:txBody>
      </p:sp>
      <p:sp>
        <p:nvSpPr>
          <p:cNvPr id="7" name="Textfeld 6"/>
          <p:cNvSpPr txBox="1"/>
          <p:nvPr/>
        </p:nvSpPr>
        <p:spPr>
          <a:xfrm>
            <a:off x="3284113" y="1223493"/>
            <a:ext cx="8371267" cy="769441"/>
          </a:xfrm>
          <a:prstGeom prst="rect">
            <a:avLst/>
          </a:prstGeom>
          <a:noFill/>
        </p:spPr>
        <p:txBody>
          <a:bodyPr wrap="square" rtlCol="0">
            <a:spAutoFit/>
          </a:bodyPr>
          <a:lstStyle/>
          <a:p>
            <a:r>
              <a:rPr lang="de-AT" sz="4400" dirty="0" smtClean="0"/>
              <a:t>An </a:t>
            </a:r>
            <a:r>
              <a:rPr lang="de-AT" sz="4400" dirty="0" err="1" smtClean="0"/>
              <a:t>adventurous</a:t>
            </a:r>
            <a:r>
              <a:rPr lang="de-AT" sz="4400" dirty="0" smtClean="0"/>
              <a:t> </a:t>
            </a:r>
            <a:r>
              <a:rPr lang="de-AT" sz="4400" dirty="0" err="1" smtClean="0"/>
              <a:t>journey</a:t>
            </a:r>
            <a:r>
              <a:rPr lang="de-AT" sz="4400" dirty="0" smtClean="0"/>
              <a:t> </a:t>
            </a:r>
            <a:r>
              <a:rPr lang="de-AT" sz="4400" dirty="0" err="1" smtClean="0"/>
              <a:t>to</a:t>
            </a:r>
            <a:r>
              <a:rPr lang="de-AT" sz="4400" dirty="0" smtClean="0"/>
              <a:t> Fair Isle</a:t>
            </a:r>
            <a:endParaRPr lang="de-DE" sz="4400" dirty="0"/>
          </a:p>
        </p:txBody>
      </p:sp>
      <p:sp>
        <p:nvSpPr>
          <p:cNvPr id="8" name="Textfeld 7"/>
          <p:cNvSpPr txBox="1"/>
          <p:nvPr/>
        </p:nvSpPr>
        <p:spPr>
          <a:xfrm>
            <a:off x="7018987" y="5799647"/>
            <a:ext cx="4334814" cy="461665"/>
          </a:xfrm>
          <a:prstGeom prst="rect">
            <a:avLst/>
          </a:prstGeom>
          <a:noFill/>
        </p:spPr>
        <p:txBody>
          <a:bodyPr wrap="square" rtlCol="0">
            <a:spAutoFit/>
          </a:bodyPr>
          <a:lstStyle/>
          <a:p>
            <a:r>
              <a:rPr lang="de-AT" sz="2400" dirty="0" smtClean="0"/>
              <a:t>25 </a:t>
            </a:r>
            <a:r>
              <a:rPr lang="de-AT" sz="2400" dirty="0" smtClean="0"/>
              <a:t>August – </a:t>
            </a:r>
            <a:r>
              <a:rPr lang="de-AT" sz="2400" dirty="0" smtClean="0"/>
              <a:t>1 </a:t>
            </a:r>
            <a:r>
              <a:rPr lang="de-AT" sz="2400" dirty="0" smtClean="0"/>
              <a:t>September 2019</a:t>
            </a:r>
            <a:endParaRPr lang="de-DE" sz="2400" dirty="0"/>
          </a:p>
        </p:txBody>
      </p:sp>
    </p:spTree>
    <p:extLst>
      <p:ext uri="{BB962C8B-B14F-4D97-AF65-F5344CB8AC3E}">
        <p14:creationId xmlns:p14="http://schemas.microsoft.com/office/powerpoint/2010/main" val="1425948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961" y="115909"/>
            <a:ext cx="4842456" cy="3631842"/>
          </a:xfrm>
          <a:prstGeom prst="rect">
            <a:avLst/>
          </a:prstGeom>
        </p:spPr>
      </p:pic>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4985" y="-618186"/>
            <a:ext cx="7452575" cy="5589431"/>
          </a:xfrm>
          <a:prstGeom prst="rect">
            <a:avLst/>
          </a:prstGeom>
        </p:spPr>
      </p:pic>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693" y="3166592"/>
            <a:ext cx="4812406" cy="3609305"/>
          </a:xfrm>
          <a:prstGeom prst="rect">
            <a:avLst/>
          </a:prstGeom>
        </p:spPr>
      </p:pic>
      <p:sp>
        <p:nvSpPr>
          <p:cNvPr id="9" name="Textfeld 8"/>
          <p:cNvSpPr txBox="1"/>
          <p:nvPr/>
        </p:nvSpPr>
        <p:spPr>
          <a:xfrm>
            <a:off x="6971764" y="5504239"/>
            <a:ext cx="5370490" cy="523220"/>
          </a:xfrm>
          <a:prstGeom prst="rect">
            <a:avLst/>
          </a:prstGeom>
          <a:noFill/>
        </p:spPr>
        <p:txBody>
          <a:bodyPr wrap="square" rtlCol="0">
            <a:spAutoFit/>
          </a:bodyPr>
          <a:lstStyle/>
          <a:p>
            <a:r>
              <a:rPr lang="de-AT" sz="2800" dirty="0" smtClean="0"/>
              <a:t>Living on </a:t>
            </a:r>
            <a:r>
              <a:rPr lang="de-AT" sz="2800" dirty="0" err="1" smtClean="0"/>
              <a:t>the</a:t>
            </a:r>
            <a:r>
              <a:rPr lang="de-AT" sz="2800" dirty="0" smtClean="0"/>
              <a:t> </a:t>
            </a:r>
            <a:r>
              <a:rPr lang="de-AT" sz="2800" dirty="0" err="1" smtClean="0"/>
              <a:t>island</a:t>
            </a:r>
            <a:r>
              <a:rPr lang="de-AT" sz="2800" dirty="0" smtClean="0"/>
              <a:t> ……</a:t>
            </a:r>
            <a:endParaRPr lang="de-DE" sz="2800" dirty="0"/>
          </a:p>
        </p:txBody>
      </p:sp>
    </p:spTree>
    <p:extLst>
      <p:ext uri="{BB962C8B-B14F-4D97-AF65-F5344CB8AC3E}">
        <p14:creationId xmlns:p14="http://schemas.microsoft.com/office/powerpoint/2010/main" val="3707457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1296472" y="5620149"/>
            <a:ext cx="5370490" cy="523220"/>
          </a:xfrm>
          <a:prstGeom prst="rect">
            <a:avLst/>
          </a:prstGeom>
          <a:noFill/>
        </p:spPr>
        <p:txBody>
          <a:bodyPr wrap="square" rtlCol="0">
            <a:spAutoFit/>
          </a:bodyPr>
          <a:lstStyle/>
          <a:p>
            <a:r>
              <a:rPr lang="de-AT" sz="2800" dirty="0" err="1" smtClean="0"/>
              <a:t>Sustainability</a:t>
            </a:r>
            <a:r>
              <a:rPr lang="de-AT" sz="2800" dirty="0" smtClean="0"/>
              <a:t> …..</a:t>
            </a:r>
            <a:endParaRPr lang="de-DE" sz="2800"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2124"/>
            <a:ext cx="6113172" cy="4584879"/>
          </a:xfrm>
          <a:prstGeom prst="rect">
            <a:avLst/>
          </a:prstGeo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5594" y="1519707"/>
            <a:ext cx="6654084" cy="4990563"/>
          </a:xfrm>
          <a:prstGeom prst="rect">
            <a:avLst/>
          </a:prstGeom>
        </p:spPr>
      </p:pic>
    </p:spTree>
    <p:extLst>
      <p:ext uri="{BB962C8B-B14F-4D97-AF65-F5344CB8AC3E}">
        <p14:creationId xmlns:p14="http://schemas.microsoft.com/office/powerpoint/2010/main" val="3635186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sz="3200" b="1" dirty="0" err="1" smtClean="0"/>
              <a:t>Worth</a:t>
            </a:r>
            <a:r>
              <a:rPr lang="de-AT" sz="3200" b="1" dirty="0" smtClean="0"/>
              <a:t> </a:t>
            </a:r>
            <a:r>
              <a:rPr lang="de-AT" sz="3200" b="1" dirty="0" err="1" smtClean="0"/>
              <a:t>to</a:t>
            </a:r>
            <a:r>
              <a:rPr lang="de-AT" sz="3200" b="1" dirty="0" smtClean="0"/>
              <a:t> </a:t>
            </a:r>
            <a:r>
              <a:rPr lang="de-AT" sz="3200" b="1" dirty="0" err="1" smtClean="0"/>
              <a:t>mention</a:t>
            </a:r>
            <a:r>
              <a:rPr lang="de-AT" sz="3200" b="1" dirty="0" smtClean="0"/>
              <a:t>:</a:t>
            </a:r>
            <a:endParaRPr lang="de-DE" sz="3200" b="1" dirty="0"/>
          </a:p>
        </p:txBody>
      </p:sp>
      <p:sp>
        <p:nvSpPr>
          <p:cNvPr id="3" name="Inhaltsplatzhalter 2"/>
          <p:cNvSpPr>
            <a:spLocks noGrp="1"/>
          </p:cNvSpPr>
          <p:nvPr>
            <p:ph idx="1"/>
          </p:nvPr>
        </p:nvSpPr>
        <p:spPr>
          <a:xfrm>
            <a:off x="838200" y="1825625"/>
            <a:ext cx="11133786" cy="4819874"/>
          </a:xfrm>
        </p:spPr>
        <p:txBody>
          <a:bodyPr>
            <a:normAutofit lnSpcReduction="10000"/>
          </a:bodyPr>
          <a:lstStyle/>
          <a:p>
            <a:pPr marL="0" indent="0">
              <a:buNone/>
            </a:pPr>
            <a:r>
              <a:rPr lang="de-AT" dirty="0" err="1" smtClean="0"/>
              <a:t>Important</a:t>
            </a:r>
            <a:r>
              <a:rPr lang="de-AT" dirty="0" smtClean="0"/>
              <a:t> </a:t>
            </a:r>
            <a:r>
              <a:rPr lang="de-AT" dirty="0" err="1" smtClean="0"/>
              <a:t>birdlife</a:t>
            </a:r>
            <a:r>
              <a:rPr lang="de-AT" dirty="0" smtClean="0"/>
              <a:t>, but </a:t>
            </a:r>
            <a:r>
              <a:rPr lang="de-AT" dirty="0" err="1" smtClean="0"/>
              <a:t>remarkable</a:t>
            </a:r>
            <a:r>
              <a:rPr lang="de-AT" dirty="0" smtClean="0"/>
              <a:t> </a:t>
            </a:r>
            <a:r>
              <a:rPr lang="de-AT" dirty="0" err="1" smtClean="0"/>
              <a:t>decline</a:t>
            </a:r>
            <a:r>
              <a:rPr lang="de-AT" dirty="0" smtClean="0"/>
              <a:t> in </a:t>
            </a:r>
            <a:r>
              <a:rPr lang="de-AT" dirty="0" err="1" smtClean="0"/>
              <a:t>number</a:t>
            </a:r>
            <a:r>
              <a:rPr lang="de-AT" dirty="0" smtClean="0"/>
              <a:t> </a:t>
            </a:r>
            <a:r>
              <a:rPr lang="de-AT" dirty="0" err="1" smtClean="0"/>
              <a:t>of</a:t>
            </a:r>
            <a:r>
              <a:rPr lang="de-AT" dirty="0" smtClean="0"/>
              <a:t> </a:t>
            </a:r>
            <a:r>
              <a:rPr lang="de-AT" dirty="0" err="1" smtClean="0"/>
              <a:t>individuals</a:t>
            </a:r>
            <a:r>
              <a:rPr lang="de-AT" dirty="0" smtClean="0"/>
              <a:t> (</a:t>
            </a:r>
            <a:r>
              <a:rPr lang="de-AT" dirty="0" err="1" smtClean="0"/>
              <a:t>because</a:t>
            </a:r>
            <a:r>
              <a:rPr lang="de-AT" dirty="0" smtClean="0"/>
              <a:t> </a:t>
            </a:r>
            <a:r>
              <a:rPr lang="de-AT" dirty="0" err="1" smtClean="0"/>
              <a:t>of</a:t>
            </a:r>
            <a:r>
              <a:rPr lang="de-AT" dirty="0" smtClean="0"/>
              <a:t> </a:t>
            </a:r>
            <a:r>
              <a:rPr lang="de-AT" dirty="0" err="1" smtClean="0"/>
              <a:t>decreasing</a:t>
            </a:r>
            <a:r>
              <a:rPr lang="de-AT" dirty="0" smtClean="0"/>
              <a:t> </a:t>
            </a:r>
            <a:r>
              <a:rPr lang="de-AT" dirty="0" err="1" smtClean="0"/>
              <a:t>food</a:t>
            </a:r>
            <a:r>
              <a:rPr lang="de-AT" dirty="0" smtClean="0"/>
              <a:t> </a:t>
            </a:r>
            <a:r>
              <a:rPr lang="de-AT" dirty="0" err="1" smtClean="0"/>
              <a:t>source</a:t>
            </a:r>
            <a:r>
              <a:rPr lang="de-AT" dirty="0" smtClean="0"/>
              <a:t> </a:t>
            </a:r>
            <a:r>
              <a:rPr lang="de-AT" dirty="0" err="1" smtClean="0"/>
              <a:t>sandeel</a:t>
            </a:r>
            <a:r>
              <a:rPr lang="de-AT" dirty="0" smtClean="0"/>
              <a:t> due </a:t>
            </a:r>
            <a:r>
              <a:rPr lang="de-AT" dirty="0" err="1" smtClean="0"/>
              <a:t>to</a:t>
            </a:r>
            <a:r>
              <a:rPr lang="de-AT" dirty="0" smtClean="0"/>
              <a:t> </a:t>
            </a:r>
            <a:r>
              <a:rPr lang="de-AT" dirty="0" err="1" smtClean="0"/>
              <a:t>rising</a:t>
            </a:r>
            <a:r>
              <a:rPr lang="de-AT" dirty="0" smtClean="0"/>
              <a:t> </a:t>
            </a:r>
            <a:r>
              <a:rPr lang="de-AT" dirty="0" err="1" smtClean="0"/>
              <a:t>sea</a:t>
            </a:r>
            <a:r>
              <a:rPr lang="de-AT" dirty="0" smtClean="0"/>
              <a:t> </a:t>
            </a:r>
            <a:r>
              <a:rPr lang="de-AT" dirty="0" err="1" smtClean="0"/>
              <a:t>temperature</a:t>
            </a:r>
            <a:r>
              <a:rPr lang="de-AT" dirty="0" smtClean="0"/>
              <a:t>)</a:t>
            </a:r>
          </a:p>
          <a:p>
            <a:pPr marL="0" indent="0">
              <a:buNone/>
            </a:pPr>
            <a:endParaRPr lang="de-AT" sz="1400" dirty="0" smtClean="0"/>
          </a:p>
          <a:p>
            <a:pPr marL="0" indent="0">
              <a:buNone/>
            </a:pPr>
            <a:r>
              <a:rPr lang="de-AT" dirty="0" smtClean="0"/>
              <a:t>Cross </a:t>
            </a:r>
            <a:r>
              <a:rPr lang="de-AT" dirty="0" err="1" smtClean="0"/>
              <a:t>road</a:t>
            </a:r>
            <a:r>
              <a:rPr lang="de-AT" dirty="0" smtClean="0"/>
              <a:t> </a:t>
            </a:r>
            <a:r>
              <a:rPr lang="de-AT" dirty="0" err="1" smtClean="0"/>
              <a:t>of</a:t>
            </a:r>
            <a:r>
              <a:rPr lang="de-AT" dirty="0" smtClean="0"/>
              <a:t> </a:t>
            </a:r>
            <a:r>
              <a:rPr lang="de-AT" dirty="0" err="1" smtClean="0"/>
              <a:t>the</a:t>
            </a:r>
            <a:r>
              <a:rPr lang="de-AT" dirty="0" smtClean="0"/>
              <a:t> </a:t>
            </a:r>
            <a:r>
              <a:rPr lang="de-AT" dirty="0" smtClean="0"/>
              <a:t>North-South </a:t>
            </a:r>
            <a:r>
              <a:rPr lang="de-AT" dirty="0" err="1" smtClean="0"/>
              <a:t>flyway</a:t>
            </a:r>
            <a:r>
              <a:rPr lang="de-AT" dirty="0" smtClean="0"/>
              <a:t> </a:t>
            </a:r>
            <a:r>
              <a:rPr lang="de-AT" dirty="0" err="1" smtClean="0"/>
              <a:t>to</a:t>
            </a:r>
            <a:r>
              <a:rPr lang="de-AT" dirty="0" smtClean="0"/>
              <a:t> </a:t>
            </a:r>
            <a:r>
              <a:rPr lang="de-AT" dirty="0" err="1" smtClean="0"/>
              <a:t>Scamdinavia</a:t>
            </a:r>
            <a:r>
              <a:rPr lang="de-AT" dirty="0" smtClean="0"/>
              <a:t> </a:t>
            </a:r>
            <a:r>
              <a:rPr lang="de-AT" dirty="0" err="1" smtClean="0"/>
              <a:t>and</a:t>
            </a:r>
            <a:r>
              <a:rPr lang="de-AT" dirty="0" smtClean="0"/>
              <a:t> a </a:t>
            </a:r>
            <a:r>
              <a:rPr lang="de-AT" dirty="0" err="1" smtClean="0"/>
              <a:t>landfall</a:t>
            </a:r>
            <a:r>
              <a:rPr lang="de-AT" dirty="0" smtClean="0"/>
              <a:t> </a:t>
            </a:r>
            <a:r>
              <a:rPr lang="de-AT" dirty="0" err="1" smtClean="0"/>
              <a:t>for</a:t>
            </a:r>
            <a:r>
              <a:rPr lang="de-AT" dirty="0" smtClean="0"/>
              <a:t> </a:t>
            </a:r>
            <a:r>
              <a:rPr lang="de-AT" dirty="0" err="1" smtClean="0"/>
              <a:t>vagrants</a:t>
            </a:r>
            <a:r>
              <a:rPr lang="de-AT" dirty="0" smtClean="0"/>
              <a:t> </a:t>
            </a:r>
            <a:r>
              <a:rPr lang="de-AT" dirty="0" err="1" smtClean="0"/>
              <a:t>from</a:t>
            </a:r>
            <a:r>
              <a:rPr lang="de-AT" dirty="0" smtClean="0"/>
              <a:t> </a:t>
            </a:r>
            <a:r>
              <a:rPr lang="de-AT" dirty="0" err="1"/>
              <a:t>S</a:t>
            </a:r>
            <a:r>
              <a:rPr lang="de-AT" dirty="0" err="1" smtClean="0"/>
              <a:t>iberia</a:t>
            </a:r>
            <a:r>
              <a:rPr lang="de-AT" dirty="0" smtClean="0"/>
              <a:t> </a:t>
            </a:r>
            <a:r>
              <a:rPr lang="de-AT" dirty="0" err="1" smtClean="0"/>
              <a:t>and</a:t>
            </a:r>
            <a:r>
              <a:rPr lang="de-AT" dirty="0" smtClean="0"/>
              <a:t> North-</a:t>
            </a:r>
            <a:r>
              <a:rPr lang="de-AT" dirty="0" err="1" smtClean="0"/>
              <a:t>America</a:t>
            </a:r>
            <a:endParaRPr lang="de-AT" dirty="0"/>
          </a:p>
          <a:p>
            <a:pPr marL="0" indent="0">
              <a:buNone/>
            </a:pPr>
            <a:endParaRPr lang="de-AT" sz="1400" dirty="0"/>
          </a:p>
          <a:p>
            <a:pPr marL="0" indent="0">
              <a:buNone/>
            </a:pPr>
            <a:r>
              <a:rPr lang="de-AT" dirty="0" err="1" smtClean="0"/>
              <a:t>Some</a:t>
            </a:r>
            <a:r>
              <a:rPr lang="de-AT" dirty="0" smtClean="0"/>
              <a:t> </a:t>
            </a:r>
            <a:r>
              <a:rPr lang="de-AT" dirty="0" err="1" smtClean="0"/>
              <a:t>nationally</a:t>
            </a:r>
            <a:r>
              <a:rPr lang="de-AT" dirty="0" smtClean="0"/>
              <a:t> </a:t>
            </a:r>
            <a:r>
              <a:rPr lang="de-AT" dirty="0" err="1" smtClean="0"/>
              <a:t>scarce</a:t>
            </a:r>
            <a:r>
              <a:rPr lang="de-AT" dirty="0" smtClean="0"/>
              <a:t> </a:t>
            </a:r>
            <a:r>
              <a:rPr lang="de-AT" dirty="0" err="1" smtClean="0"/>
              <a:t>or</a:t>
            </a:r>
            <a:r>
              <a:rPr lang="de-AT" dirty="0" smtClean="0"/>
              <a:t> </a:t>
            </a:r>
            <a:r>
              <a:rPr lang="de-AT" dirty="0" err="1" smtClean="0"/>
              <a:t>endemic</a:t>
            </a:r>
            <a:r>
              <a:rPr lang="de-AT" dirty="0" smtClean="0"/>
              <a:t> </a:t>
            </a:r>
            <a:r>
              <a:rPr lang="de-AT" dirty="0" err="1" smtClean="0"/>
              <a:t>species</a:t>
            </a:r>
            <a:r>
              <a:rPr lang="de-AT" dirty="0" smtClean="0"/>
              <a:t> </a:t>
            </a:r>
            <a:r>
              <a:rPr lang="de-AT" dirty="0" err="1" smtClean="0"/>
              <a:t>under</a:t>
            </a:r>
            <a:r>
              <a:rPr lang="de-AT" dirty="0" smtClean="0"/>
              <a:t> </a:t>
            </a:r>
            <a:r>
              <a:rPr lang="de-AT" dirty="0" err="1" smtClean="0"/>
              <a:t>threat</a:t>
            </a:r>
            <a:r>
              <a:rPr lang="de-AT" dirty="0" smtClean="0"/>
              <a:t> </a:t>
            </a:r>
            <a:r>
              <a:rPr lang="de-AT" dirty="0" err="1" smtClean="0"/>
              <a:t>because</a:t>
            </a:r>
            <a:r>
              <a:rPr lang="de-AT" dirty="0" smtClean="0"/>
              <a:t> </a:t>
            </a:r>
            <a:r>
              <a:rPr lang="de-AT" dirty="0" err="1" smtClean="0"/>
              <a:t>of</a:t>
            </a:r>
            <a:r>
              <a:rPr lang="de-AT" dirty="0" smtClean="0"/>
              <a:t> </a:t>
            </a:r>
            <a:r>
              <a:rPr lang="de-AT" dirty="0" err="1" smtClean="0"/>
              <a:t>climate</a:t>
            </a:r>
            <a:r>
              <a:rPr lang="de-AT" dirty="0" smtClean="0"/>
              <a:t> </a:t>
            </a:r>
            <a:r>
              <a:rPr lang="de-AT" dirty="0" err="1" smtClean="0"/>
              <a:t>change</a:t>
            </a:r>
            <a:endParaRPr lang="de-AT" dirty="0" smtClean="0"/>
          </a:p>
          <a:p>
            <a:pPr marL="0" indent="0">
              <a:buNone/>
            </a:pPr>
            <a:endParaRPr lang="de-AT" sz="1200" dirty="0"/>
          </a:p>
          <a:p>
            <a:pPr marL="0" indent="0">
              <a:buNone/>
            </a:pPr>
            <a:r>
              <a:rPr lang="de-AT" dirty="0" err="1" smtClean="0"/>
              <a:t>Lobster</a:t>
            </a:r>
            <a:r>
              <a:rPr lang="de-AT" dirty="0" smtClean="0"/>
              <a:t> </a:t>
            </a:r>
            <a:r>
              <a:rPr lang="de-AT" dirty="0" err="1" smtClean="0"/>
              <a:t>fishing</a:t>
            </a:r>
            <a:r>
              <a:rPr lang="de-AT" dirty="0" smtClean="0"/>
              <a:t> still </a:t>
            </a:r>
            <a:r>
              <a:rPr lang="de-AT" dirty="0" err="1" smtClean="0"/>
              <a:t>ongoing</a:t>
            </a:r>
            <a:r>
              <a:rPr lang="de-AT" dirty="0" smtClean="0"/>
              <a:t>, but </a:t>
            </a:r>
            <a:r>
              <a:rPr lang="de-AT" dirty="0" err="1" smtClean="0"/>
              <a:t>data</a:t>
            </a:r>
            <a:r>
              <a:rPr lang="de-AT" dirty="0" smtClean="0"/>
              <a:t> </a:t>
            </a:r>
            <a:r>
              <a:rPr lang="de-AT" dirty="0" err="1" smtClean="0"/>
              <a:t>unavailable</a:t>
            </a:r>
            <a:endParaRPr lang="de-AT" dirty="0" smtClean="0"/>
          </a:p>
          <a:p>
            <a:pPr marL="0" indent="0">
              <a:buNone/>
            </a:pPr>
            <a:endParaRPr lang="de-AT" sz="1200" dirty="0"/>
          </a:p>
          <a:p>
            <a:pPr marL="0" indent="0">
              <a:buNone/>
            </a:pPr>
            <a:r>
              <a:rPr lang="de-AT" dirty="0" err="1" smtClean="0"/>
              <a:t>Rabbits</a:t>
            </a:r>
            <a:r>
              <a:rPr lang="de-AT" dirty="0" smtClean="0"/>
              <a:t> </a:t>
            </a:r>
            <a:r>
              <a:rPr lang="de-AT" dirty="0" err="1" smtClean="0"/>
              <a:t>and</a:t>
            </a:r>
            <a:r>
              <a:rPr lang="de-AT" dirty="0" smtClean="0"/>
              <a:t> </a:t>
            </a:r>
            <a:r>
              <a:rPr lang="de-AT" dirty="0" err="1" smtClean="0"/>
              <a:t>stray</a:t>
            </a:r>
            <a:r>
              <a:rPr lang="de-AT" dirty="0" smtClean="0"/>
              <a:t> </a:t>
            </a:r>
            <a:r>
              <a:rPr lang="de-AT" dirty="0" err="1" smtClean="0"/>
              <a:t>cats</a:t>
            </a:r>
            <a:r>
              <a:rPr lang="de-AT" dirty="0" smtClean="0"/>
              <a:t> </a:t>
            </a:r>
            <a:r>
              <a:rPr lang="de-AT" dirty="0" err="1" smtClean="0"/>
              <a:t>cause</a:t>
            </a:r>
            <a:r>
              <a:rPr lang="de-AT" dirty="0" smtClean="0"/>
              <a:t> </a:t>
            </a:r>
            <a:r>
              <a:rPr lang="de-AT" dirty="0" err="1" smtClean="0"/>
              <a:t>damages</a:t>
            </a:r>
            <a:r>
              <a:rPr lang="de-AT" dirty="0" smtClean="0"/>
              <a:t> </a:t>
            </a:r>
            <a:r>
              <a:rPr lang="de-AT" dirty="0" err="1" smtClean="0"/>
              <a:t>to</a:t>
            </a:r>
            <a:r>
              <a:rPr lang="de-AT" dirty="0" smtClean="0"/>
              <a:t> </a:t>
            </a:r>
            <a:r>
              <a:rPr lang="de-AT" dirty="0" err="1" smtClean="0"/>
              <a:t>the</a:t>
            </a:r>
            <a:r>
              <a:rPr lang="de-AT" dirty="0" smtClean="0"/>
              <a:t> </a:t>
            </a:r>
            <a:r>
              <a:rPr lang="de-AT" dirty="0" err="1" smtClean="0"/>
              <a:t>habitats</a:t>
            </a:r>
            <a:r>
              <a:rPr lang="de-AT" dirty="0" smtClean="0"/>
              <a:t> </a:t>
            </a:r>
            <a:r>
              <a:rPr lang="de-AT" dirty="0" err="1" smtClean="0"/>
              <a:t>and</a:t>
            </a:r>
            <a:r>
              <a:rPr lang="de-AT" dirty="0" smtClean="0"/>
              <a:t> </a:t>
            </a:r>
            <a:r>
              <a:rPr lang="de-AT" dirty="0" err="1" smtClean="0"/>
              <a:t>to</a:t>
            </a:r>
            <a:r>
              <a:rPr lang="de-AT" dirty="0" smtClean="0"/>
              <a:t> </a:t>
            </a:r>
            <a:r>
              <a:rPr lang="de-AT" dirty="0" err="1" smtClean="0"/>
              <a:t>birdlife</a:t>
            </a:r>
            <a:endParaRPr lang="de-AT" dirty="0" smtClean="0"/>
          </a:p>
          <a:p>
            <a:pPr marL="0" indent="0">
              <a:buNone/>
            </a:pPr>
            <a:endParaRPr lang="de-AT" dirty="0"/>
          </a:p>
          <a:p>
            <a:pPr marL="0" indent="0">
              <a:buNone/>
            </a:pPr>
            <a:endParaRPr lang="de-AT" dirty="0" smtClean="0"/>
          </a:p>
        </p:txBody>
      </p:sp>
    </p:spTree>
    <p:extLst>
      <p:ext uri="{BB962C8B-B14F-4D97-AF65-F5344CB8AC3E}">
        <p14:creationId xmlns:p14="http://schemas.microsoft.com/office/powerpoint/2010/main" val="1579433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sz="3200" b="1" dirty="0" smtClean="0"/>
              <a:t>Comments on 2010 </a:t>
            </a:r>
            <a:r>
              <a:rPr lang="de-AT" sz="3200" b="1" dirty="0" err="1" smtClean="0"/>
              <a:t>conditions</a:t>
            </a:r>
            <a:r>
              <a:rPr lang="de-AT" sz="3200" b="1" dirty="0" smtClean="0"/>
              <a:t> </a:t>
            </a:r>
            <a:r>
              <a:rPr lang="de-AT" sz="3200" b="1" dirty="0" err="1" smtClean="0"/>
              <a:t>and</a:t>
            </a:r>
            <a:r>
              <a:rPr lang="de-AT" sz="3200" b="1" dirty="0" smtClean="0"/>
              <a:t> </a:t>
            </a:r>
            <a:r>
              <a:rPr lang="de-AT" sz="3200" b="1" dirty="0" err="1" smtClean="0"/>
              <a:t>recommendations</a:t>
            </a:r>
            <a:endParaRPr lang="de-DE" sz="3200" b="1" dirty="0"/>
          </a:p>
        </p:txBody>
      </p:sp>
      <p:sp>
        <p:nvSpPr>
          <p:cNvPr id="3" name="Inhaltsplatzhalter 2"/>
          <p:cNvSpPr>
            <a:spLocks noGrp="1"/>
          </p:cNvSpPr>
          <p:nvPr>
            <p:ph idx="1"/>
          </p:nvPr>
        </p:nvSpPr>
        <p:spPr/>
        <p:txBody>
          <a:bodyPr>
            <a:normAutofit/>
          </a:bodyPr>
          <a:lstStyle/>
          <a:p>
            <a:r>
              <a:rPr lang="en-GB" b="1" i="1" dirty="0"/>
              <a:t>Condition 1</a:t>
            </a:r>
            <a:r>
              <a:rPr lang="en-GB" i="1" dirty="0"/>
              <a:t>: in recognition of the internationally important seabird colonies and associated marine environment currently experiencing severe pressure, </a:t>
            </a:r>
            <a:r>
              <a:rPr lang="en-GB" i="1" dirty="0" smtClean="0"/>
              <a:t>…………. to </a:t>
            </a:r>
            <a:r>
              <a:rPr lang="en-GB" i="1" dirty="0"/>
              <a:t>establish the protected marine area which has been called for in successive diploma renewals. A new protected marine area should be in conformity with the Fair Isle Marine Action Plan (FIMP);</a:t>
            </a:r>
            <a:endParaRPr lang="de-DE" dirty="0"/>
          </a:p>
          <a:p>
            <a:pPr marL="0" indent="0">
              <a:buNone/>
            </a:pPr>
            <a:endParaRPr lang="de-DE" dirty="0"/>
          </a:p>
          <a:p>
            <a:r>
              <a:rPr lang="en-US" dirty="0"/>
              <a:t>With the decision to establish a Demonstration and Research Marine Protected Area (D&amp;R MPA) in October 2016, the condition was fulfilled.</a:t>
            </a:r>
            <a:endParaRPr lang="de-AT" dirty="0" smtClean="0"/>
          </a:p>
        </p:txBody>
      </p:sp>
    </p:spTree>
    <p:extLst>
      <p:ext uri="{BB962C8B-B14F-4D97-AF65-F5344CB8AC3E}">
        <p14:creationId xmlns:p14="http://schemas.microsoft.com/office/powerpoint/2010/main" val="1786696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38200" y="434710"/>
            <a:ext cx="10515600" cy="6082000"/>
          </a:xfrm>
        </p:spPr>
        <p:txBody>
          <a:bodyPr>
            <a:normAutofit lnSpcReduction="10000"/>
          </a:bodyPr>
          <a:lstStyle/>
          <a:p>
            <a:r>
              <a:rPr lang="en-GB" b="1" i="1" dirty="0"/>
              <a:t>Recommendation 1</a:t>
            </a:r>
            <a:r>
              <a:rPr lang="en-GB" i="1" dirty="0"/>
              <a:t>: the needs and aspirations of the local community, as detailed in the FIMP, should be fully taken into account, as should the fragile socio-economic situation</a:t>
            </a:r>
            <a:r>
              <a:rPr lang="en-GB" i="1" dirty="0" smtClean="0"/>
              <a:t>;</a:t>
            </a:r>
            <a:endParaRPr lang="de-DE" sz="1400" dirty="0"/>
          </a:p>
          <a:p>
            <a:r>
              <a:rPr lang="en-GB" dirty="0"/>
              <a:t>Remarkable progress was made through the Fair Isle Unified Low Carbon Electricity Storage and Generation Project to provide clean and sustainably produced energy to the households. Efforts were made to improve the communication to the 4g standard. School (four </a:t>
            </a:r>
            <a:r>
              <a:rPr lang="en-GB" dirty="0" smtClean="0"/>
              <a:t>children) and health service are well established.</a:t>
            </a:r>
          </a:p>
          <a:p>
            <a:pPr marL="0" indent="0">
              <a:buNone/>
            </a:pPr>
            <a:endParaRPr lang="en-GB" dirty="0" smtClean="0"/>
          </a:p>
          <a:p>
            <a:r>
              <a:rPr lang="en-GB" b="1" i="1" dirty="0" smtClean="0"/>
              <a:t>Recommendation 2: </a:t>
            </a:r>
            <a:r>
              <a:rPr lang="en-GB" i="1" dirty="0" smtClean="0"/>
              <a:t>all </a:t>
            </a:r>
            <a:r>
              <a:rPr lang="en-GB" i="1" dirty="0"/>
              <a:t>efforts should be made to solve the problem of the disposal of plastic in general and agricultural baling plastic in particular.</a:t>
            </a:r>
            <a:endParaRPr lang="de-DE" dirty="0"/>
          </a:p>
          <a:p>
            <a:r>
              <a:rPr lang="en-GB" dirty="0"/>
              <a:t>Whereas waste treatment is handled perfectly, the biggest problem is the plastic waste in the landscape and on beaches. An annual cleaning, the </a:t>
            </a:r>
            <a:r>
              <a:rPr lang="en-GB" dirty="0" err="1"/>
              <a:t>Voar</a:t>
            </a:r>
            <a:r>
              <a:rPr lang="en-GB" dirty="0"/>
              <a:t> Redd Up event is </a:t>
            </a:r>
            <a:r>
              <a:rPr lang="en-GB" dirty="0" smtClean="0"/>
              <a:t>organised.</a:t>
            </a:r>
            <a:endParaRPr lang="de-DE" dirty="0">
              <a:effectLst/>
            </a:endParaRPr>
          </a:p>
        </p:txBody>
      </p:sp>
    </p:spTree>
    <p:extLst>
      <p:ext uri="{BB962C8B-B14F-4D97-AF65-F5344CB8AC3E}">
        <p14:creationId xmlns:p14="http://schemas.microsoft.com/office/powerpoint/2010/main" val="3750575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sz="3200" b="1" dirty="0" err="1" smtClean="0"/>
              <a:t>Two</a:t>
            </a:r>
            <a:r>
              <a:rPr lang="de-AT" sz="3200" b="1" dirty="0" smtClean="0"/>
              <a:t> </a:t>
            </a:r>
            <a:r>
              <a:rPr lang="de-AT" sz="3200" b="1" dirty="0" err="1" smtClean="0"/>
              <a:t>Conditions</a:t>
            </a:r>
            <a:r>
              <a:rPr lang="de-AT" sz="3200" b="1" dirty="0" smtClean="0"/>
              <a:t> </a:t>
            </a:r>
            <a:r>
              <a:rPr lang="de-AT" sz="3200" b="1" dirty="0" err="1" smtClean="0"/>
              <a:t>for</a:t>
            </a:r>
            <a:r>
              <a:rPr lang="de-AT" sz="3200" b="1" dirty="0" smtClean="0"/>
              <a:t> </a:t>
            </a:r>
            <a:r>
              <a:rPr lang="de-AT" sz="3200" b="1" dirty="0" err="1" smtClean="0"/>
              <a:t>the</a:t>
            </a:r>
            <a:r>
              <a:rPr lang="de-AT" sz="3200" b="1" dirty="0" smtClean="0"/>
              <a:t> </a:t>
            </a:r>
            <a:r>
              <a:rPr lang="de-AT" sz="3200" b="1" dirty="0" err="1" smtClean="0"/>
              <a:t>renewal</a:t>
            </a:r>
            <a:r>
              <a:rPr lang="de-AT" sz="3200" b="1" dirty="0" smtClean="0"/>
              <a:t> 2020 -2030</a:t>
            </a:r>
            <a:endParaRPr lang="de-DE" sz="3200" b="1" dirty="0"/>
          </a:p>
        </p:txBody>
      </p:sp>
      <p:sp>
        <p:nvSpPr>
          <p:cNvPr id="3" name="Inhaltsplatzhalter 2"/>
          <p:cNvSpPr>
            <a:spLocks noGrp="1"/>
          </p:cNvSpPr>
          <p:nvPr>
            <p:ph idx="1"/>
          </p:nvPr>
        </p:nvSpPr>
        <p:spPr/>
        <p:txBody>
          <a:bodyPr>
            <a:normAutofit lnSpcReduction="10000"/>
          </a:bodyPr>
          <a:lstStyle/>
          <a:p>
            <a:pPr lvl="0"/>
            <a:r>
              <a:rPr lang="en-GB" dirty="0"/>
              <a:t>Review the 2010-2019 management plan as was foreseen for 2018 and elaborate a new management plan as soon as possible to secure a continuous development and management of the Fair Isle Scenic Area, considering the conditions and recommendations of this appraisal report and including specific provisions dedicated to climate change and how to address this issue in relation to the long-term conservation of endemic and bird species.</a:t>
            </a:r>
            <a:endParaRPr lang="de-DE" dirty="0"/>
          </a:p>
          <a:p>
            <a:pPr marL="0" indent="0">
              <a:buNone/>
            </a:pPr>
            <a:r>
              <a:rPr lang="en-GB" dirty="0"/>
              <a:t> </a:t>
            </a:r>
            <a:endParaRPr lang="de-DE" dirty="0"/>
          </a:p>
          <a:p>
            <a:pPr lvl="0"/>
            <a:r>
              <a:rPr lang="en-GB" dirty="0"/>
              <a:t>Make more intensive use of the European Diploma logo in all information material and brochures and explain the relevance of the Diploma wherever useful.</a:t>
            </a:r>
            <a:endParaRPr lang="de-DE" dirty="0"/>
          </a:p>
        </p:txBody>
      </p:sp>
    </p:spTree>
    <p:extLst>
      <p:ext uri="{BB962C8B-B14F-4D97-AF65-F5344CB8AC3E}">
        <p14:creationId xmlns:p14="http://schemas.microsoft.com/office/powerpoint/2010/main" val="3248850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sz="3200" b="1" dirty="0" err="1" smtClean="0"/>
              <a:t>Recommendations</a:t>
            </a:r>
            <a:r>
              <a:rPr lang="de-AT" sz="3200" b="1" dirty="0" smtClean="0"/>
              <a:t> </a:t>
            </a:r>
            <a:r>
              <a:rPr lang="de-AT" sz="3200" b="1" dirty="0" err="1" smtClean="0"/>
              <a:t>for</a:t>
            </a:r>
            <a:r>
              <a:rPr lang="de-AT" sz="3200" b="1" dirty="0" smtClean="0"/>
              <a:t> </a:t>
            </a:r>
            <a:r>
              <a:rPr lang="de-AT" sz="3200" b="1" dirty="0" err="1" smtClean="0"/>
              <a:t>the</a:t>
            </a:r>
            <a:r>
              <a:rPr lang="de-AT" sz="3200" b="1" dirty="0" smtClean="0"/>
              <a:t> </a:t>
            </a:r>
            <a:r>
              <a:rPr lang="de-AT" sz="3200" b="1" dirty="0" err="1" smtClean="0"/>
              <a:t>renewal</a:t>
            </a:r>
            <a:r>
              <a:rPr lang="de-AT" sz="3200" b="1" dirty="0" smtClean="0"/>
              <a:t> 2020 -2030</a:t>
            </a:r>
            <a:endParaRPr lang="de-DE" sz="3200" b="1" dirty="0"/>
          </a:p>
        </p:txBody>
      </p:sp>
      <p:sp>
        <p:nvSpPr>
          <p:cNvPr id="3" name="Inhaltsplatzhalter 2"/>
          <p:cNvSpPr>
            <a:spLocks noGrp="1"/>
          </p:cNvSpPr>
          <p:nvPr>
            <p:ph idx="1"/>
          </p:nvPr>
        </p:nvSpPr>
        <p:spPr/>
        <p:txBody>
          <a:bodyPr>
            <a:normAutofit fontScale="92500" lnSpcReduction="10000"/>
          </a:bodyPr>
          <a:lstStyle/>
          <a:p>
            <a:pPr lvl="0"/>
            <a:r>
              <a:rPr lang="en-GB" dirty="0"/>
              <a:t>Consider a ban of fishing and catching of lobster within the Development and Research Marine Protected Area or at least in a scientifically defined area</a:t>
            </a:r>
            <a:r>
              <a:rPr lang="en-GB" dirty="0" smtClean="0"/>
              <a:t>;</a:t>
            </a:r>
            <a:endParaRPr lang="de-DE" dirty="0"/>
          </a:p>
          <a:p>
            <a:pPr lvl="0"/>
            <a:r>
              <a:rPr lang="en-GB" dirty="0"/>
              <a:t>Consider the inclusion of the Marine Protected Area into the European Diploma site</a:t>
            </a:r>
            <a:r>
              <a:rPr lang="en-GB" dirty="0" smtClean="0"/>
              <a:t>;</a:t>
            </a:r>
            <a:endParaRPr lang="de-DE" dirty="0"/>
          </a:p>
          <a:p>
            <a:pPr lvl="0"/>
            <a:r>
              <a:rPr lang="en-GB" dirty="0"/>
              <a:t>Improve the housing-related quality of life through appropriate measures, mainly concerning renovation and restauration and consider the peculiar conditions of the local business and improve working conditions through installation of appropriate manufacturing locations</a:t>
            </a:r>
            <a:r>
              <a:rPr lang="en-GB" dirty="0" smtClean="0"/>
              <a:t>;</a:t>
            </a:r>
            <a:endParaRPr lang="de-DE" dirty="0"/>
          </a:p>
          <a:p>
            <a:pPr lvl="0"/>
            <a:r>
              <a:rPr lang="en-GB" dirty="0"/>
              <a:t>Give the European Diploma a prominent place in or at the new bird observatory.</a:t>
            </a:r>
            <a:endParaRPr lang="de-DE" dirty="0"/>
          </a:p>
        </p:txBody>
      </p:sp>
    </p:spTree>
    <p:extLst>
      <p:ext uri="{BB962C8B-B14F-4D97-AF65-F5344CB8AC3E}">
        <p14:creationId xmlns:p14="http://schemas.microsoft.com/office/powerpoint/2010/main" val="1896851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12451" y="2920327"/>
            <a:ext cx="7339887" cy="4351338"/>
          </a:xfrm>
        </p:spPr>
        <p:txBody>
          <a:bodyPr/>
          <a:lstStyle/>
          <a:p>
            <a:pPr marL="0" indent="0">
              <a:buNone/>
            </a:pPr>
            <a:r>
              <a:rPr lang="de-AT" dirty="0" err="1" smtClean="0"/>
              <a:t>Under</a:t>
            </a:r>
            <a:r>
              <a:rPr lang="de-AT" dirty="0" smtClean="0"/>
              <a:t> </a:t>
            </a:r>
            <a:r>
              <a:rPr lang="de-AT" dirty="0" err="1" smtClean="0"/>
              <a:t>these</a:t>
            </a:r>
            <a:r>
              <a:rPr lang="de-AT" dirty="0" smtClean="0"/>
              <a:t> </a:t>
            </a:r>
            <a:r>
              <a:rPr lang="de-AT" dirty="0" err="1" smtClean="0"/>
              <a:t>conditions</a:t>
            </a:r>
            <a:r>
              <a:rPr lang="de-AT" dirty="0" smtClean="0"/>
              <a:t> </a:t>
            </a:r>
            <a:r>
              <a:rPr lang="de-AT" dirty="0" err="1" smtClean="0"/>
              <a:t>and</a:t>
            </a:r>
            <a:r>
              <a:rPr lang="de-AT" dirty="0" smtClean="0"/>
              <a:t> </a:t>
            </a:r>
            <a:r>
              <a:rPr lang="de-AT" dirty="0" err="1" smtClean="0"/>
              <a:t>recommendations</a:t>
            </a:r>
            <a:r>
              <a:rPr lang="de-AT" dirty="0" smtClean="0"/>
              <a:t> </a:t>
            </a:r>
          </a:p>
          <a:p>
            <a:pPr marL="0" indent="0">
              <a:buNone/>
            </a:pPr>
            <a:r>
              <a:rPr lang="de-AT" dirty="0" smtClean="0"/>
              <a:t>I </a:t>
            </a:r>
            <a:r>
              <a:rPr lang="de-AT" dirty="0" err="1" smtClean="0"/>
              <a:t>advocate</a:t>
            </a:r>
            <a:r>
              <a:rPr lang="de-AT" dirty="0" smtClean="0"/>
              <a:t> </a:t>
            </a:r>
            <a:r>
              <a:rPr lang="de-AT" dirty="0" err="1" smtClean="0"/>
              <a:t>to</a:t>
            </a:r>
            <a:r>
              <a:rPr lang="de-AT" dirty="0" smtClean="0"/>
              <a:t> </a:t>
            </a:r>
            <a:r>
              <a:rPr lang="de-AT" dirty="0" err="1" smtClean="0"/>
              <a:t>renew</a:t>
            </a:r>
            <a:r>
              <a:rPr lang="de-AT" dirty="0" smtClean="0"/>
              <a:t> </a:t>
            </a:r>
            <a:r>
              <a:rPr lang="de-AT" dirty="0" err="1" smtClean="0"/>
              <a:t>the</a:t>
            </a:r>
            <a:r>
              <a:rPr lang="de-AT" dirty="0" smtClean="0"/>
              <a:t> European </a:t>
            </a:r>
            <a:r>
              <a:rPr lang="de-AT" dirty="0" err="1" smtClean="0"/>
              <a:t>Diploma</a:t>
            </a:r>
            <a:r>
              <a:rPr lang="de-AT" dirty="0" smtClean="0"/>
              <a:t> </a:t>
            </a:r>
            <a:r>
              <a:rPr lang="de-AT" dirty="0" err="1" smtClean="0"/>
              <a:t>for</a:t>
            </a:r>
            <a:r>
              <a:rPr lang="de-AT" dirty="0" smtClean="0"/>
              <a:t> </a:t>
            </a:r>
          </a:p>
          <a:p>
            <a:pPr marL="0" indent="0">
              <a:buNone/>
            </a:pPr>
            <a:r>
              <a:rPr lang="de-AT" dirty="0" smtClean="0"/>
              <a:t>Fair Isle </a:t>
            </a:r>
            <a:r>
              <a:rPr lang="de-AT" dirty="0" err="1" smtClean="0"/>
              <a:t>Scenic</a:t>
            </a:r>
            <a:r>
              <a:rPr lang="de-AT" dirty="0" smtClean="0"/>
              <a:t> Area 2020 </a:t>
            </a:r>
            <a:r>
              <a:rPr lang="de-AT" dirty="0" err="1" smtClean="0"/>
              <a:t>to</a:t>
            </a:r>
            <a:r>
              <a:rPr lang="de-AT" dirty="0" smtClean="0"/>
              <a:t> 2030.</a:t>
            </a:r>
          </a:p>
          <a:p>
            <a:pPr marL="0" indent="0">
              <a:buNone/>
            </a:pPr>
            <a:endParaRPr lang="de-AT" dirty="0"/>
          </a:p>
          <a:p>
            <a:pPr marL="0" indent="0" algn="r">
              <a:buNone/>
            </a:pPr>
            <a:r>
              <a:rPr lang="de-AT" dirty="0" smtClean="0"/>
              <a:t>Robert Brunner</a:t>
            </a:r>
          </a:p>
        </p:txBody>
      </p:sp>
    </p:spTree>
    <p:extLst>
      <p:ext uri="{BB962C8B-B14F-4D97-AF65-F5344CB8AC3E}">
        <p14:creationId xmlns:p14="http://schemas.microsoft.com/office/powerpoint/2010/main" val="1192214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4606049" y="-3269554"/>
            <a:ext cx="20005074" cy="11247362"/>
          </a:xfrm>
          <a:prstGeom prst="rect">
            <a:avLst/>
          </a:prstGeom>
        </p:spPr>
      </p:pic>
      <p:sp>
        <p:nvSpPr>
          <p:cNvPr id="5" name="Pfeil nach oben 4"/>
          <p:cNvSpPr/>
          <p:nvPr/>
        </p:nvSpPr>
        <p:spPr>
          <a:xfrm rot="18208390">
            <a:off x="8741006" y="2812935"/>
            <a:ext cx="636104" cy="55659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76242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4911"/>
            <a:ext cx="5401455" cy="4051091"/>
          </a:xfrm>
          <a:prstGeom prst="rect">
            <a:avLst/>
          </a:prstGeom>
        </p:spPr>
      </p:pic>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8692" y="2613883"/>
            <a:ext cx="5796197" cy="4347148"/>
          </a:xfrm>
          <a:prstGeom prst="rect">
            <a:avLst/>
          </a:prstGeom>
        </p:spPr>
      </p:pic>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5574" y="0"/>
            <a:ext cx="4417101" cy="3312826"/>
          </a:xfrm>
          <a:prstGeom prst="rect">
            <a:avLst/>
          </a:prstGeom>
        </p:spPr>
      </p:pic>
      <p:pic>
        <p:nvPicPr>
          <p:cNvPr id="2" name="Grafi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535" y="3515931"/>
            <a:ext cx="4009623" cy="3007217"/>
          </a:xfrm>
          <a:prstGeom prst="rect">
            <a:avLst/>
          </a:prstGeom>
        </p:spPr>
      </p:pic>
    </p:spTree>
    <p:extLst>
      <p:ext uri="{BB962C8B-B14F-4D97-AF65-F5344CB8AC3E}">
        <p14:creationId xmlns:p14="http://schemas.microsoft.com/office/powerpoint/2010/main" val="3786132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sz="3200" b="1" dirty="0" smtClean="0"/>
              <a:t>A </a:t>
            </a:r>
            <a:r>
              <a:rPr lang="de-AT" sz="3200" b="1" dirty="0" err="1" smtClean="0"/>
              <a:t>few</a:t>
            </a:r>
            <a:r>
              <a:rPr lang="de-AT" sz="3200" b="1" dirty="0" smtClean="0"/>
              <a:t> </a:t>
            </a:r>
            <a:r>
              <a:rPr lang="de-AT" sz="3200" b="1" dirty="0" err="1" smtClean="0"/>
              <a:t>data</a:t>
            </a:r>
            <a:r>
              <a:rPr lang="de-AT" sz="3200" b="1" dirty="0" smtClean="0"/>
              <a:t>:</a:t>
            </a:r>
            <a:endParaRPr lang="de-DE" sz="3200" b="1" dirty="0"/>
          </a:p>
        </p:txBody>
      </p:sp>
      <p:sp>
        <p:nvSpPr>
          <p:cNvPr id="3" name="Inhaltsplatzhalter 2"/>
          <p:cNvSpPr>
            <a:spLocks noGrp="1"/>
          </p:cNvSpPr>
          <p:nvPr>
            <p:ph idx="1"/>
          </p:nvPr>
        </p:nvSpPr>
        <p:spPr/>
        <p:txBody>
          <a:bodyPr>
            <a:normAutofit lnSpcReduction="10000"/>
          </a:bodyPr>
          <a:lstStyle/>
          <a:p>
            <a:r>
              <a:rPr lang="de-AT" dirty="0" err="1" smtClean="0"/>
              <a:t>Situated</a:t>
            </a:r>
            <a:r>
              <a:rPr lang="de-AT" dirty="0" smtClean="0"/>
              <a:t> </a:t>
            </a:r>
            <a:r>
              <a:rPr lang="de-AT" dirty="0" err="1" smtClean="0"/>
              <a:t>halfway</a:t>
            </a:r>
            <a:r>
              <a:rPr lang="de-AT" dirty="0" smtClean="0"/>
              <a:t> </a:t>
            </a:r>
            <a:r>
              <a:rPr lang="de-AT" dirty="0" err="1" smtClean="0"/>
              <a:t>between</a:t>
            </a:r>
            <a:r>
              <a:rPr lang="de-AT" dirty="0" smtClean="0"/>
              <a:t> </a:t>
            </a:r>
            <a:r>
              <a:rPr lang="de-AT" dirty="0" err="1" smtClean="0"/>
              <a:t>Orkney</a:t>
            </a:r>
            <a:r>
              <a:rPr lang="de-AT" dirty="0" smtClean="0"/>
              <a:t> </a:t>
            </a:r>
            <a:r>
              <a:rPr lang="de-AT" dirty="0" err="1" smtClean="0"/>
              <a:t>and</a:t>
            </a:r>
            <a:r>
              <a:rPr lang="de-AT" dirty="0" smtClean="0"/>
              <a:t> </a:t>
            </a:r>
            <a:r>
              <a:rPr lang="de-AT" dirty="0" err="1" smtClean="0"/>
              <a:t>Shetland</a:t>
            </a:r>
            <a:endParaRPr lang="de-AT" dirty="0" smtClean="0"/>
          </a:p>
          <a:p>
            <a:r>
              <a:rPr lang="de-AT" dirty="0" smtClean="0"/>
              <a:t>770 ha, </a:t>
            </a:r>
            <a:r>
              <a:rPr lang="de-AT" dirty="0" err="1" smtClean="0"/>
              <a:t>of</a:t>
            </a:r>
            <a:r>
              <a:rPr lang="de-AT" dirty="0" smtClean="0"/>
              <a:t> </a:t>
            </a:r>
            <a:r>
              <a:rPr lang="de-AT" dirty="0" err="1" smtClean="0"/>
              <a:t>which</a:t>
            </a:r>
            <a:r>
              <a:rPr lang="de-AT" dirty="0" smtClean="0"/>
              <a:t> 560 ha </a:t>
            </a:r>
            <a:r>
              <a:rPr lang="de-AT" dirty="0" err="1" smtClean="0"/>
              <a:t>are</a:t>
            </a:r>
            <a:r>
              <a:rPr lang="de-AT" dirty="0" smtClean="0"/>
              <a:t> Natura 2000 </a:t>
            </a:r>
            <a:r>
              <a:rPr lang="de-AT" dirty="0" err="1" smtClean="0"/>
              <a:t>site</a:t>
            </a:r>
            <a:endParaRPr lang="de-AT" dirty="0" smtClean="0"/>
          </a:p>
          <a:p>
            <a:r>
              <a:rPr lang="de-AT" dirty="0" smtClean="0"/>
              <a:t>Marine </a:t>
            </a:r>
            <a:r>
              <a:rPr lang="de-AT" dirty="0" err="1" smtClean="0"/>
              <a:t>protected</a:t>
            </a:r>
            <a:r>
              <a:rPr lang="de-AT" dirty="0" smtClean="0"/>
              <a:t> </a:t>
            </a:r>
            <a:r>
              <a:rPr lang="de-AT" dirty="0" err="1" smtClean="0"/>
              <a:t>area</a:t>
            </a:r>
            <a:r>
              <a:rPr lang="de-AT" dirty="0" smtClean="0"/>
              <a:t> </a:t>
            </a:r>
            <a:r>
              <a:rPr lang="de-AT" dirty="0" err="1" smtClean="0"/>
              <a:t>since</a:t>
            </a:r>
            <a:r>
              <a:rPr lang="de-AT" dirty="0" smtClean="0"/>
              <a:t> 2016</a:t>
            </a:r>
          </a:p>
          <a:p>
            <a:r>
              <a:rPr lang="de-AT" dirty="0" smtClean="0"/>
              <a:t>55 </a:t>
            </a:r>
            <a:r>
              <a:rPr lang="de-AT" dirty="0" err="1" smtClean="0"/>
              <a:t>to</a:t>
            </a:r>
            <a:r>
              <a:rPr lang="de-AT" dirty="0" smtClean="0"/>
              <a:t> 60 </a:t>
            </a:r>
            <a:r>
              <a:rPr lang="de-AT" dirty="0" err="1" smtClean="0"/>
              <a:t>inhabitants</a:t>
            </a:r>
            <a:r>
              <a:rPr lang="de-AT" dirty="0" smtClean="0"/>
              <a:t>, </a:t>
            </a:r>
            <a:r>
              <a:rPr lang="de-AT" dirty="0" err="1" smtClean="0"/>
              <a:t>of</a:t>
            </a:r>
            <a:r>
              <a:rPr lang="de-AT" dirty="0" smtClean="0"/>
              <a:t> </a:t>
            </a:r>
            <a:r>
              <a:rPr lang="de-AT" dirty="0" err="1" smtClean="0"/>
              <a:t>which</a:t>
            </a:r>
            <a:r>
              <a:rPr lang="de-AT" dirty="0" smtClean="0"/>
              <a:t> </a:t>
            </a:r>
            <a:r>
              <a:rPr lang="de-AT" dirty="0" err="1" smtClean="0"/>
              <a:t>are</a:t>
            </a:r>
            <a:r>
              <a:rPr lang="de-AT" dirty="0" smtClean="0"/>
              <a:t> </a:t>
            </a:r>
            <a:r>
              <a:rPr lang="de-AT" dirty="0" err="1" smtClean="0"/>
              <a:t>four</a:t>
            </a:r>
            <a:r>
              <a:rPr lang="de-AT" dirty="0" smtClean="0"/>
              <a:t> </a:t>
            </a:r>
            <a:r>
              <a:rPr lang="de-AT" dirty="0" err="1" smtClean="0"/>
              <a:t>children</a:t>
            </a:r>
            <a:r>
              <a:rPr lang="de-AT" dirty="0" smtClean="0"/>
              <a:t> in </a:t>
            </a:r>
            <a:r>
              <a:rPr lang="de-AT" dirty="0" err="1" smtClean="0"/>
              <a:t>the</a:t>
            </a:r>
            <a:r>
              <a:rPr lang="de-AT" dirty="0" smtClean="0"/>
              <a:t> </a:t>
            </a:r>
            <a:r>
              <a:rPr lang="de-AT" dirty="0" err="1" smtClean="0"/>
              <a:t>primary</a:t>
            </a:r>
            <a:r>
              <a:rPr lang="de-AT" dirty="0" smtClean="0"/>
              <a:t> </a:t>
            </a:r>
            <a:r>
              <a:rPr lang="de-AT" dirty="0" err="1" smtClean="0"/>
              <a:t>school</a:t>
            </a:r>
            <a:endParaRPr lang="de-AT" dirty="0" smtClean="0"/>
          </a:p>
          <a:p>
            <a:r>
              <a:rPr lang="de-AT" dirty="0" smtClean="0"/>
              <a:t>Cool </a:t>
            </a:r>
            <a:r>
              <a:rPr lang="de-AT" dirty="0" err="1"/>
              <a:t>summers</a:t>
            </a:r>
            <a:r>
              <a:rPr lang="de-AT" dirty="0"/>
              <a:t> </a:t>
            </a:r>
            <a:r>
              <a:rPr lang="de-AT" dirty="0" err="1"/>
              <a:t>and</a:t>
            </a:r>
            <a:r>
              <a:rPr lang="de-AT" dirty="0"/>
              <a:t> mild winters</a:t>
            </a:r>
          </a:p>
          <a:p>
            <a:r>
              <a:rPr lang="de-AT" dirty="0" smtClean="0"/>
              <a:t>Economy </a:t>
            </a:r>
            <a:r>
              <a:rPr lang="de-AT" dirty="0" err="1" smtClean="0"/>
              <a:t>based</a:t>
            </a:r>
            <a:r>
              <a:rPr lang="de-AT" dirty="0" smtClean="0"/>
              <a:t> on </a:t>
            </a:r>
            <a:r>
              <a:rPr lang="de-AT" dirty="0" err="1" smtClean="0"/>
              <a:t>sheep</a:t>
            </a:r>
            <a:r>
              <a:rPr lang="de-AT" dirty="0" smtClean="0"/>
              <a:t> </a:t>
            </a:r>
            <a:r>
              <a:rPr lang="de-AT" dirty="0" err="1" smtClean="0"/>
              <a:t>farming</a:t>
            </a:r>
            <a:r>
              <a:rPr lang="de-AT" dirty="0" smtClean="0"/>
              <a:t>, </a:t>
            </a:r>
            <a:r>
              <a:rPr lang="de-AT" dirty="0" err="1" smtClean="0"/>
              <a:t>fishing</a:t>
            </a:r>
            <a:r>
              <a:rPr lang="de-AT" dirty="0" smtClean="0"/>
              <a:t>, </a:t>
            </a:r>
            <a:r>
              <a:rPr lang="de-AT" dirty="0" err="1" smtClean="0"/>
              <a:t>tourism</a:t>
            </a:r>
            <a:r>
              <a:rPr lang="de-AT" dirty="0" smtClean="0"/>
              <a:t> </a:t>
            </a:r>
            <a:r>
              <a:rPr lang="de-AT" dirty="0" err="1" smtClean="0"/>
              <a:t>and</a:t>
            </a:r>
            <a:r>
              <a:rPr lang="de-AT" dirty="0" smtClean="0"/>
              <a:t> </a:t>
            </a:r>
            <a:r>
              <a:rPr lang="de-AT" dirty="0" err="1" smtClean="0"/>
              <a:t>knitting</a:t>
            </a:r>
            <a:endParaRPr lang="de-AT" dirty="0" smtClean="0"/>
          </a:p>
          <a:p>
            <a:r>
              <a:rPr lang="de-AT" dirty="0" err="1" smtClean="0"/>
              <a:t>Landowner</a:t>
            </a:r>
            <a:r>
              <a:rPr lang="de-AT" dirty="0" smtClean="0"/>
              <a:t>: National Trust </a:t>
            </a:r>
            <a:r>
              <a:rPr lang="de-AT" dirty="0" err="1" smtClean="0"/>
              <a:t>for</a:t>
            </a:r>
            <a:r>
              <a:rPr lang="de-AT" dirty="0" smtClean="0"/>
              <a:t> Scotland</a:t>
            </a:r>
          </a:p>
          <a:p>
            <a:r>
              <a:rPr lang="de-AT" dirty="0" err="1" smtClean="0"/>
              <a:t>Famous</a:t>
            </a:r>
            <a:r>
              <a:rPr lang="de-AT" dirty="0" smtClean="0"/>
              <a:t> </a:t>
            </a:r>
            <a:r>
              <a:rPr lang="de-AT" dirty="0" err="1" smtClean="0"/>
              <a:t>bird</a:t>
            </a:r>
            <a:r>
              <a:rPr lang="de-AT" dirty="0" smtClean="0"/>
              <a:t> </a:t>
            </a:r>
            <a:r>
              <a:rPr lang="de-AT" dirty="0" err="1" smtClean="0"/>
              <a:t>observatory</a:t>
            </a:r>
            <a:r>
              <a:rPr lang="de-AT" dirty="0" smtClean="0"/>
              <a:t>, </a:t>
            </a:r>
            <a:r>
              <a:rPr lang="de-AT" dirty="0" err="1" smtClean="0"/>
              <a:t>founded</a:t>
            </a:r>
            <a:r>
              <a:rPr lang="de-AT" dirty="0" smtClean="0"/>
              <a:t> 1948, </a:t>
            </a:r>
            <a:r>
              <a:rPr lang="de-AT" dirty="0" err="1" smtClean="0"/>
              <a:t>burnt</a:t>
            </a:r>
            <a:r>
              <a:rPr lang="de-AT" dirty="0" smtClean="0"/>
              <a:t> down 2019</a:t>
            </a:r>
          </a:p>
          <a:p>
            <a:r>
              <a:rPr lang="de-AT" dirty="0" smtClean="0"/>
              <a:t>(</a:t>
            </a:r>
            <a:r>
              <a:rPr lang="de-AT" dirty="0" err="1" smtClean="0"/>
              <a:t>Ir</a:t>
            </a:r>
            <a:r>
              <a:rPr lang="de-AT" dirty="0" smtClean="0"/>
              <a:t>)</a:t>
            </a:r>
            <a:r>
              <a:rPr lang="de-AT" dirty="0" err="1" smtClean="0"/>
              <a:t>regular</a:t>
            </a:r>
            <a:r>
              <a:rPr lang="de-AT" dirty="0" smtClean="0"/>
              <a:t> </a:t>
            </a:r>
            <a:r>
              <a:rPr lang="de-AT" dirty="0" err="1" smtClean="0"/>
              <a:t>flights</a:t>
            </a:r>
            <a:r>
              <a:rPr lang="de-AT" dirty="0" smtClean="0"/>
              <a:t> </a:t>
            </a:r>
            <a:r>
              <a:rPr lang="de-AT" dirty="0" err="1" smtClean="0"/>
              <a:t>to</a:t>
            </a:r>
            <a:r>
              <a:rPr lang="de-AT" dirty="0" smtClean="0"/>
              <a:t> </a:t>
            </a:r>
            <a:r>
              <a:rPr lang="de-AT" dirty="0" err="1" smtClean="0"/>
              <a:t>Lerwick</a:t>
            </a:r>
            <a:r>
              <a:rPr lang="de-AT" dirty="0" smtClean="0"/>
              <a:t> </a:t>
            </a:r>
            <a:r>
              <a:rPr lang="de-AT" dirty="0" err="1" smtClean="0"/>
              <a:t>and</a:t>
            </a:r>
            <a:r>
              <a:rPr lang="de-AT" dirty="0" smtClean="0"/>
              <a:t> </a:t>
            </a:r>
            <a:r>
              <a:rPr lang="de-AT" dirty="0" err="1" smtClean="0"/>
              <a:t>boat</a:t>
            </a:r>
            <a:r>
              <a:rPr lang="de-AT" dirty="0" smtClean="0"/>
              <a:t> </a:t>
            </a:r>
            <a:r>
              <a:rPr lang="de-AT" dirty="0" err="1" smtClean="0"/>
              <a:t>to</a:t>
            </a:r>
            <a:r>
              <a:rPr lang="de-AT" dirty="0" smtClean="0"/>
              <a:t> </a:t>
            </a:r>
            <a:r>
              <a:rPr lang="de-AT" dirty="0" err="1" smtClean="0"/>
              <a:t>Sumburgh</a:t>
            </a:r>
            <a:endParaRPr lang="de-AT" dirty="0" smtClean="0"/>
          </a:p>
          <a:p>
            <a:endParaRPr lang="de-AT" dirty="0" smtClean="0"/>
          </a:p>
          <a:p>
            <a:pPr marL="0" indent="0">
              <a:buNone/>
            </a:pPr>
            <a:endParaRPr lang="de-DE" dirty="0"/>
          </a:p>
        </p:txBody>
      </p:sp>
    </p:spTree>
    <p:extLst>
      <p:ext uri="{BB962C8B-B14F-4D97-AF65-F5344CB8AC3E}">
        <p14:creationId xmlns:p14="http://schemas.microsoft.com/office/powerpoint/2010/main" val="3881674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sz="3200" b="1" dirty="0" smtClean="0"/>
              <a:t>Land </a:t>
            </a:r>
            <a:r>
              <a:rPr lang="de-AT" sz="3200" b="1" dirty="0" err="1" smtClean="0"/>
              <a:t>use</a:t>
            </a:r>
            <a:r>
              <a:rPr lang="de-AT" sz="3200" b="1" dirty="0" smtClean="0"/>
              <a:t> on Fair Isle</a:t>
            </a:r>
            <a:endParaRPr lang="de-DE" sz="3200" b="1" dirty="0"/>
          </a:p>
        </p:txBody>
      </p:sp>
      <p:sp>
        <p:nvSpPr>
          <p:cNvPr id="3" name="Inhaltsplatzhalter 2"/>
          <p:cNvSpPr>
            <a:spLocks noGrp="1"/>
          </p:cNvSpPr>
          <p:nvPr>
            <p:ph idx="1"/>
          </p:nvPr>
        </p:nvSpPr>
        <p:spPr/>
        <p:txBody>
          <a:bodyPr/>
          <a:lstStyle/>
          <a:p>
            <a:pPr marL="0" indent="0">
              <a:buNone/>
            </a:pPr>
            <a:r>
              <a:rPr lang="de-AT" dirty="0" err="1" smtClean="0"/>
              <a:t>Crofting</a:t>
            </a:r>
            <a:r>
              <a:rPr lang="de-AT" dirty="0" smtClean="0"/>
              <a:t>:</a:t>
            </a:r>
          </a:p>
          <a:p>
            <a:pPr fontAlgn="base"/>
            <a:r>
              <a:rPr lang="en-GB" dirty="0"/>
              <a:t>As the whole island is owned by the National Trust for Scotland, the inhabitants are tenants to the NTS. </a:t>
            </a:r>
            <a:r>
              <a:rPr lang="en-GB" dirty="0" smtClean="0"/>
              <a:t>The </a:t>
            </a:r>
            <a:r>
              <a:rPr lang="en-GB" dirty="0"/>
              <a:t>majority of the of the island falls under crofting tenure. Crofting is a system of landholding which is unique to Scotland and is an integral part of life in the Highlands &amp; Islands.  A croft is a relatively small agricultural land holding which is normally held in tenancy and which may or may not have buildings or a house associated with it. Crofts range in size from less than 1/2 hectare (ha) to more than 50ha but an average croft is nearer 5 ha</a:t>
            </a:r>
            <a:r>
              <a:rPr lang="en-US" dirty="0" smtClean="0"/>
              <a:t>.</a:t>
            </a:r>
            <a:endParaRPr lang="de-DE" dirty="0"/>
          </a:p>
          <a:p>
            <a:pPr marL="0" indent="0">
              <a:buNone/>
            </a:pPr>
            <a:endParaRPr lang="de-DE" dirty="0"/>
          </a:p>
        </p:txBody>
      </p:sp>
    </p:spTree>
    <p:extLst>
      <p:ext uri="{BB962C8B-B14F-4D97-AF65-F5344CB8AC3E}">
        <p14:creationId xmlns:p14="http://schemas.microsoft.com/office/powerpoint/2010/main" val="3021213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971764" y="6096667"/>
            <a:ext cx="5370490" cy="523220"/>
          </a:xfrm>
          <a:prstGeom prst="rect">
            <a:avLst/>
          </a:prstGeom>
          <a:noFill/>
        </p:spPr>
        <p:txBody>
          <a:bodyPr wrap="square" rtlCol="0">
            <a:spAutoFit/>
          </a:bodyPr>
          <a:lstStyle/>
          <a:p>
            <a:r>
              <a:rPr lang="de-AT" sz="2800" dirty="0" smtClean="0"/>
              <a:t>Nature  ……</a:t>
            </a:r>
            <a:endParaRPr lang="de-DE" sz="2800" dirty="0"/>
          </a:p>
        </p:txBody>
      </p:sp>
      <p:pic>
        <p:nvPicPr>
          <p:cNvPr id="13" name="Grafik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57250" y="857250"/>
            <a:ext cx="6858000" cy="5143500"/>
          </a:xfrm>
          <a:prstGeom prst="rect">
            <a:avLst/>
          </a:prstGeom>
        </p:spPr>
      </p:pic>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281411" y="95917"/>
            <a:ext cx="6858000" cy="5143500"/>
          </a:xfrm>
          <a:prstGeom prst="rect">
            <a:avLst/>
          </a:prstGeom>
        </p:spPr>
      </p:pic>
    </p:spTree>
    <p:extLst>
      <p:ext uri="{BB962C8B-B14F-4D97-AF65-F5344CB8AC3E}">
        <p14:creationId xmlns:p14="http://schemas.microsoft.com/office/powerpoint/2010/main" val="1662089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802775" y="6096667"/>
            <a:ext cx="5370490" cy="523220"/>
          </a:xfrm>
          <a:prstGeom prst="rect">
            <a:avLst/>
          </a:prstGeom>
          <a:noFill/>
        </p:spPr>
        <p:txBody>
          <a:bodyPr wrap="square" rtlCol="0">
            <a:spAutoFit/>
          </a:bodyPr>
          <a:lstStyle/>
          <a:p>
            <a:r>
              <a:rPr lang="de-AT" sz="2800" dirty="0" err="1" smtClean="0"/>
              <a:t>Birdlife</a:t>
            </a:r>
            <a:r>
              <a:rPr lang="de-AT" sz="2800" dirty="0" smtClean="0"/>
              <a:t> ……</a:t>
            </a:r>
            <a:endParaRPr lang="de-DE" sz="2800"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42431"/>
            <a:ext cx="5486400" cy="3657600"/>
          </a:xfrm>
          <a:prstGeom prst="rect">
            <a:avLst/>
          </a:prstGeom>
        </p:spPr>
      </p:pic>
      <p:sp>
        <p:nvSpPr>
          <p:cNvPr id="5" name="Textfeld 4"/>
          <p:cNvSpPr txBox="1"/>
          <p:nvPr/>
        </p:nvSpPr>
        <p:spPr>
          <a:xfrm>
            <a:off x="991673" y="5100031"/>
            <a:ext cx="3670479" cy="369332"/>
          </a:xfrm>
          <a:prstGeom prst="rect">
            <a:avLst/>
          </a:prstGeom>
          <a:noFill/>
        </p:spPr>
        <p:txBody>
          <a:bodyPr wrap="square" rtlCol="0">
            <a:spAutoFit/>
          </a:bodyPr>
          <a:lstStyle/>
          <a:p>
            <a:r>
              <a:rPr lang="de-AT" dirty="0" err="1" smtClean="0"/>
              <a:t>Arctic</a:t>
            </a:r>
            <a:r>
              <a:rPr lang="de-AT" dirty="0" smtClean="0"/>
              <a:t> </a:t>
            </a:r>
            <a:r>
              <a:rPr lang="de-AT" dirty="0" err="1" smtClean="0"/>
              <a:t>Warbler</a:t>
            </a:r>
            <a:r>
              <a:rPr lang="de-AT" dirty="0" smtClean="0"/>
              <a:t> (Nick </a:t>
            </a:r>
            <a:r>
              <a:rPr lang="de-AT" dirty="0" err="1" smtClean="0"/>
              <a:t>Riddiford</a:t>
            </a:r>
            <a:r>
              <a:rPr lang="de-AT" dirty="0" smtClean="0"/>
              <a:t>)</a:t>
            </a:r>
            <a:endParaRPr lang="de-DE" dirty="0"/>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9933" y="-90365"/>
            <a:ext cx="5817925" cy="3277347"/>
          </a:xfrm>
          <a:prstGeom prst="rect">
            <a:avLst/>
          </a:prstGeom>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7932" y="3185898"/>
            <a:ext cx="4428277" cy="4006207"/>
          </a:xfrm>
          <a:prstGeom prst="rect">
            <a:avLst/>
          </a:prstGeom>
        </p:spPr>
      </p:pic>
      <p:sp>
        <p:nvSpPr>
          <p:cNvPr id="7" name="Textfeld 6"/>
          <p:cNvSpPr txBox="1"/>
          <p:nvPr/>
        </p:nvSpPr>
        <p:spPr>
          <a:xfrm>
            <a:off x="3284111" y="82088"/>
            <a:ext cx="3992451" cy="369332"/>
          </a:xfrm>
          <a:prstGeom prst="rect">
            <a:avLst/>
          </a:prstGeom>
          <a:noFill/>
        </p:spPr>
        <p:txBody>
          <a:bodyPr wrap="square" rtlCol="0">
            <a:spAutoFit/>
          </a:bodyPr>
          <a:lstStyle/>
          <a:p>
            <a:r>
              <a:rPr lang="de-AT" dirty="0" err="1" smtClean="0"/>
              <a:t>Caspian</a:t>
            </a:r>
            <a:r>
              <a:rPr lang="de-AT" dirty="0" smtClean="0"/>
              <a:t> </a:t>
            </a:r>
            <a:r>
              <a:rPr lang="de-AT" dirty="0" err="1" smtClean="0"/>
              <a:t>stonechat</a:t>
            </a:r>
            <a:r>
              <a:rPr lang="de-AT" dirty="0" smtClean="0"/>
              <a:t> (FIBO)</a:t>
            </a:r>
            <a:endParaRPr lang="de-DE" dirty="0"/>
          </a:p>
        </p:txBody>
      </p:sp>
      <p:sp>
        <p:nvSpPr>
          <p:cNvPr id="10" name="Textfeld 9"/>
          <p:cNvSpPr txBox="1"/>
          <p:nvPr/>
        </p:nvSpPr>
        <p:spPr>
          <a:xfrm>
            <a:off x="6452315" y="6413679"/>
            <a:ext cx="2537138" cy="369332"/>
          </a:xfrm>
          <a:prstGeom prst="rect">
            <a:avLst/>
          </a:prstGeom>
          <a:noFill/>
        </p:spPr>
        <p:txBody>
          <a:bodyPr wrap="square" rtlCol="0">
            <a:spAutoFit/>
          </a:bodyPr>
          <a:lstStyle/>
          <a:p>
            <a:r>
              <a:rPr lang="de-AT" dirty="0" err="1" smtClean="0"/>
              <a:t>Puffin</a:t>
            </a:r>
            <a:r>
              <a:rPr lang="de-AT" dirty="0" smtClean="0"/>
              <a:t> (FIBO)</a:t>
            </a:r>
            <a:endParaRPr lang="de-DE" dirty="0"/>
          </a:p>
        </p:txBody>
      </p:sp>
    </p:spTree>
    <p:extLst>
      <p:ext uri="{BB962C8B-B14F-4D97-AF65-F5344CB8AC3E}">
        <p14:creationId xmlns:p14="http://schemas.microsoft.com/office/powerpoint/2010/main" val="3845288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802775" y="6096667"/>
            <a:ext cx="5370490" cy="523220"/>
          </a:xfrm>
          <a:prstGeom prst="rect">
            <a:avLst/>
          </a:prstGeom>
          <a:noFill/>
        </p:spPr>
        <p:txBody>
          <a:bodyPr wrap="square" rtlCol="0">
            <a:spAutoFit/>
          </a:bodyPr>
          <a:lstStyle/>
          <a:p>
            <a:r>
              <a:rPr lang="de-AT" sz="2800" dirty="0" smtClean="0"/>
              <a:t>The </a:t>
            </a:r>
            <a:r>
              <a:rPr lang="de-AT" sz="2800" dirty="0" err="1" smtClean="0"/>
              <a:t>island</a:t>
            </a:r>
            <a:r>
              <a:rPr lang="de-AT" sz="2800" dirty="0" smtClean="0"/>
              <a:t>  ……</a:t>
            </a:r>
            <a:endParaRPr lang="de-DE" sz="2800" dirty="0"/>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3318" y="1004552"/>
            <a:ext cx="7658636" cy="5743977"/>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577" y="103031"/>
            <a:ext cx="6868732" cy="5151549"/>
          </a:xfrm>
          <a:prstGeom prst="rect">
            <a:avLst/>
          </a:prstGeom>
        </p:spPr>
      </p:pic>
    </p:spTree>
    <p:extLst>
      <p:ext uri="{BB962C8B-B14F-4D97-AF65-F5344CB8AC3E}">
        <p14:creationId xmlns:p14="http://schemas.microsoft.com/office/powerpoint/2010/main" val="1754990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802775" y="6096667"/>
            <a:ext cx="5370490" cy="523220"/>
          </a:xfrm>
          <a:prstGeom prst="rect">
            <a:avLst/>
          </a:prstGeom>
          <a:noFill/>
        </p:spPr>
        <p:txBody>
          <a:bodyPr wrap="square" rtlCol="0">
            <a:spAutoFit/>
          </a:bodyPr>
          <a:lstStyle/>
          <a:p>
            <a:r>
              <a:rPr lang="de-AT" sz="2800" dirty="0" err="1" smtClean="0"/>
              <a:t>Sheep</a:t>
            </a:r>
            <a:r>
              <a:rPr lang="de-AT" sz="2800" dirty="0" smtClean="0"/>
              <a:t> </a:t>
            </a:r>
            <a:r>
              <a:rPr lang="de-AT" sz="2800" dirty="0" err="1" smtClean="0"/>
              <a:t>farming</a:t>
            </a:r>
            <a:r>
              <a:rPr lang="de-AT" sz="2800" dirty="0" smtClean="0"/>
              <a:t> ……</a:t>
            </a:r>
            <a:endParaRPr lang="de-DE" sz="2800"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66671"/>
            <a:ext cx="6130344" cy="4597758"/>
          </a:xfrm>
          <a:prstGeom prst="rect">
            <a:avLst/>
          </a:prstGeo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654899" y="947402"/>
            <a:ext cx="6858000" cy="5143500"/>
          </a:xfrm>
          <a:prstGeom prst="rect">
            <a:avLst/>
          </a:prstGeom>
        </p:spPr>
      </p:pic>
    </p:spTree>
    <p:extLst>
      <p:ext uri="{BB962C8B-B14F-4D97-AF65-F5344CB8AC3E}">
        <p14:creationId xmlns:p14="http://schemas.microsoft.com/office/powerpoint/2010/main" val="32108061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681</Words>
  <Application>Microsoft Office PowerPoint</Application>
  <PresentationFormat>Breitbild</PresentationFormat>
  <Paragraphs>59</Paragraphs>
  <Slides>17</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17</vt:i4>
      </vt:variant>
    </vt:vector>
  </HeadingPairs>
  <TitlesOfParts>
    <vt:vector size="21" baseType="lpstr">
      <vt:lpstr>Arial</vt:lpstr>
      <vt:lpstr>Calibri</vt:lpstr>
      <vt:lpstr>Calibri Light</vt:lpstr>
      <vt:lpstr>Office Theme</vt:lpstr>
      <vt:lpstr>PowerPoint-Präsentation</vt:lpstr>
      <vt:lpstr>PowerPoint-Präsentation</vt:lpstr>
      <vt:lpstr>PowerPoint-Präsentation</vt:lpstr>
      <vt:lpstr>A few data:</vt:lpstr>
      <vt:lpstr>Land use on Fair Isle</vt:lpstr>
      <vt:lpstr>PowerPoint-Präsentation</vt:lpstr>
      <vt:lpstr>PowerPoint-Präsentation</vt:lpstr>
      <vt:lpstr>PowerPoint-Präsentation</vt:lpstr>
      <vt:lpstr>PowerPoint-Präsentation</vt:lpstr>
      <vt:lpstr>PowerPoint-Präsentation</vt:lpstr>
      <vt:lpstr>PowerPoint-Präsentation</vt:lpstr>
      <vt:lpstr>Worth to mention:</vt:lpstr>
      <vt:lpstr>Comments on 2010 conditions and recommendations</vt:lpstr>
      <vt:lpstr>PowerPoint-Präsentation</vt:lpstr>
      <vt:lpstr>Two Conditions for the renewal 2020 -2030</vt:lpstr>
      <vt:lpstr>Recommendations for the renewal 2020 -2030</vt:lpstr>
      <vt:lpstr>PowerPoint-Präsentation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Robert Brunner</dc:creator>
  <cp:lastModifiedBy>Robert Brunner</cp:lastModifiedBy>
  <cp:revision>25</cp:revision>
  <dcterms:created xsi:type="dcterms:W3CDTF">2020-03-11T16:16:22Z</dcterms:created>
  <dcterms:modified xsi:type="dcterms:W3CDTF">2020-03-21T18:27:40Z</dcterms:modified>
</cp:coreProperties>
</file>