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58" r:id="rId5"/>
    <p:sldId id="261" r:id="rId6"/>
    <p:sldId id="260" r:id="rId7"/>
    <p:sldId id="266" r:id="rId8"/>
    <p:sldId id="262" r:id="rId9"/>
    <p:sldId id="263" r:id="rId10"/>
    <p:sldId id="264" r:id="rId11"/>
    <p:sldId id="265" r:id="rId12"/>
    <p:sldId id="268" r:id="rId13"/>
    <p:sldId id="267" r:id="rId14"/>
    <p:sldId id="269" r:id="rId15"/>
    <p:sldId id="270"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AFDD80F-93EA-4AD4-BAB5-A87A99068E44}"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3509363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AFDD80F-93EA-4AD4-BAB5-A87A99068E44}"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220632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AFDD80F-93EA-4AD4-BAB5-A87A99068E44}"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103673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AFDD80F-93EA-4AD4-BAB5-A87A99068E44}"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411174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FAFDD80F-93EA-4AD4-BAB5-A87A99068E44}"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374859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AFDD80F-93EA-4AD4-BAB5-A87A99068E44}" type="datetimeFigureOut">
              <a:rPr lang="de-DE" smtClean="0"/>
              <a:t>21.03.2020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194270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AFDD80F-93EA-4AD4-BAB5-A87A99068E44}" type="datetimeFigureOut">
              <a:rPr lang="de-DE" smtClean="0"/>
              <a:t>21.03.2020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107567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FAFDD80F-93EA-4AD4-BAB5-A87A99068E44}" type="datetimeFigureOut">
              <a:rPr lang="de-DE" smtClean="0"/>
              <a:t>21.03.2020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320218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AFDD80F-93EA-4AD4-BAB5-A87A99068E44}" type="datetimeFigureOut">
              <a:rPr lang="de-DE" smtClean="0"/>
              <a:t>21.03.2020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342961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AFDD80F-93EA-4AD4-BAB5-A87A99068E44}" type="datetimeFigureOut">
              <a:rPr lang="de-DE" smtClean="0"/>
              <a:t>21.03.2020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190547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AFDD80F-93EA-4AD4-BAB5-A87A99068E44}" type="datetimeFigureOut">
              <a:rPr lang="de-DE" smtClean="0"/>
              <a:t>21.03.2020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59B2D41-4015-4C4C-A8C6-27B0C080FC7F}" type="slidenum">
              <a:rPr lang="de-DE" smtClean="0"/>
              <a:t>‹Nr.›</a:t>
            </a:fld>
            <a:endParaRPr lang="de-DE"/>
          </a:p>
        </p:txBody>
      </p:sp>
    </p:spTree>
    <p:extLst>
      <p:ext uri="{BB962C8B-B14F-4D97-AF65-F5344CB8AC3E}">
        <p14:creationId xmlns:p14="http://schemas.microsoft.com/office/powerpoint/2010/main" val="2102290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DD80F-93EA-4AD4-BAB5-A87A99068E44}" type="datetimeFigureOut">
              <a:rPr lang="de-DE" smtClean="0"/>
              <a:t>21.03.2020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B2D41-4015-4C4C-A8C6-27B0C080FC7F}" type="slidenum">
              <a:rPr lang="de-DE" smtClean="0"/>
              <a:t>‹Nr.›</a:t>
            </a:fld>
            <a:endParaRPr lang="de-DE"/>
          </a:p>
        </p:txBody>
      </p:sp>
    </p:spTree>
    <p:extLst>
      <p:ext uri="{BB962C8B-B14F-4D97-AF65-F5344CB8AC3E}">
        <p14:creationId xmlns:p14="http://schemas.microsoft.com/office/powerpoint/2010/main" val="168736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0374"/>
            <a:ext cx="12192000" cy="8128000"/>
          </a:xfrm>
          <a:prstGeom prst="rect">
            <a:avLst/>
          </a:prstGeom>
        </p:spPr>
      </p:pic>
      <p:sp>
        <p:nvSpPr>
          <p:cNvPr id="3" name="Untertitel 2"/>
          <p:cNvSpPr>
            <a:spLocks noGrp="1"/>
          </p:cNvSpPr>
          <p:nvPr>
            <p:ph type="subTitle" idx="1"/>
          </p:nvPr>
        </p:nvSpPr>
        <p:spPr>
          <a:xfrm>
            <a:off x="1059307" y="661659"/>
            <a:ext cx="10078387" cy="2163743"/>
          </a:xfrm>
        </p:spPr>
        <p:txBody>
          <a:bodyPr>
            <a:normAutofit lnSpcReduction="10000"/>
          </a:bodyPr>
          <a:lstStyle/>
          <a:p>
            <a:r>
              <a:rPr lang="de-AT" sz="6000" b="1" dirty="0" err="1" smtClean="0">
                <a:solidFill>
                  <a:srgbClr val="00FFFF"/>
                </a:solidFill>
              </a:rPr>
              <a:t>Danube</a:t>
            </a:r>
            <a:r>
              <a:rPr lang="de-AT" sz="6000" b="1" dirty="0" smtClean="0">
                <a:solidFill>
                  <a:srgbClr val="00FFFF"/>
                </a:solidFill>
              </a:rPr>
              <a:t> Delta </a:t>
            </a:r>
            <a:r>
              <a:rPr lang="de-AT" sz="6000" b="1" dirty="0" err="1" smtClean="0">
                <a:solidFill>
                  <a:srgbClr val="00FFFF"/>
                </a:solidFill>
              </a:rPr>
              <a:t>Biosphere</a:t>
            </a:r>
            <a:r>
              <a:rPr lang="de-AT" sz="6000" b="1" dirty="0" smtClean="0">
                <a:solidFill>
                  <a:srgbClr val="00FFFF"/>
                </a:solidFill>
              </a:rPr>
              <a:t> Reserve</a:t>
            </a:r>
          </a:p>
          <a:p>
            <a:r>
              <a:rPr lang="de-AT" sz="3500" dirty="0" smtClean="0">
                <a:solidFill>
                  <a:srgbClr val="00FFFF"/>
                </a:solidFill>
              </a:rPr>
              <a:t>8 – 11 </a:t>
            </a:r>
            <a:r>
              <a:rPr lang="de-AT" sz="3500" dirty="0" err="1" smtClean="0">
                <a:solidFill>
                  <a:srgbClr val="00FFFF"/>
                </a:solidFill>
              </a:rPr>
              <a:t>July</a:t>
            </a:r>
            <a:r>
              <a:rPr lang="de-AT" sz="3500" dirty="0" smtClean="0">
                <a:solidFill>
                  <a:srgbClr val="00FFFF"/>
                </a:solidFill>
              </a:rPr>
              <a:t> 2019</a:t>
            </a:r>
            <a:endParaRPr lang="de-DE" sz="3500" dirty="0">
              <a:solidFill>
                <a:srgbClr val="00FFFF"/>
              </a:solidFill>
            </a:endParaRPr>
          </a:p>
        </p:txBody>
      </p:sp>
      <p:sp>
        <p:nvSpPr>
          <p:cNvPr id="5" name="Textfeld 4"/>
          <p:cNvSpPr txBox="1"/>
          <p:nvPr/>
        </p:nvSpPr>
        <p:spPr>
          <a:xfrm>
            <a:off x="3162925" y="269823"/>
            <a:ext cx="45719" cy="369332"/>
          </a:xfrm>
          <a:prstGeom prst="rect">
            <a:avLst/>
          </a:prstGeom>
          <a:noFill/>
        </p:spPr>
        <p:txBody>
          <a:bodyPr wrap="square" rtlCol="0">
            <a:spAutoFit/>
          </a:bodyPr>
          <a:lstStyle/>
          <a:p>
            <a:endParaRPr lang="de-DE" dirty="0"/>
          </a:p>
        </p:txBody>
      </p:sp>
      <p:sp>
        <p:nvSpPr>
          <p:cNvPr id="6" name="Textfeld 5"/>
          <p:cNvSpPr txBox="1"/>
          <p:nvPr/>
        </p:nvSpPr>
        <p:spPr>
          <a:xfrm>
            <a:off x="4392118" y="1618938"/>
            <a:ext cx="45719" cy="369332"/>
          </a:xfrm>
          <a:prstGeom prst="rect">
            <a:avLst/>
          </a:prstGeom>
          <a:noFill/>
        </p:spPr>
        <p:txBody>
          <a:bodyPr wrap="square" rtlCol="0">
            <a:spAutoFit/>
          </a:bodyPr>
          <a:lstStyle/>
          <a:p>
            <a:endParaRPr lang="de-DE" dirty="0"/>
          </a:p>
        </p:txBody>
      </p:sp>
    </p:spTree>
    <p:extLst>
      <p:ext uri="{BB962C8B-B14F-4D97-AF65-F5344CB8AC3E}">
        <p14:creationId xmlns:p14="http://schemas.microsoft.com/office/powerpoint/2010/main" val="2532735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1413497"/>
            <a:ext cx="9206947" cy="5232001"/>
          </a:xfrm>
        </p:spPr>
        <p:txBody>
          <a:bodyPr/>
          <a:lstStyle/>
          <a:p>
            <a:endParaRPr lang="de-DE" dirty="0"/>
          </a:p>
          <a:p>
            <a:pPr marL="0" indent="0">
              <a:buNone/>
            </a:pPr>
            <a:endParaRPr lang="de-AT" dirty="0" smtClean="0"/>
          </a:p>
          <a:p>
            <a:pPr marL="0" indent="0">
              <a:buNone/>
            </a:pPr>
            <a:endParaRPr lang="de-AT" dirty="0" smtClean="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551" y="426977"/>
            <a:ext cx="5107285" cy="3398047"/>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462" y="193183"/>
            <a:ext cx="6276304" cy="4707228"/>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230" y="3113369"/>
            <a:ext cx="5658379" cy="4243784"/>
          </a:xfrm>
          <a:prstGeom prst="rect">
            <a:avLst/>
          </a:prstGeom>
        </p:spPr>
      </p:pic>
      <p:sp>
        <p:nvSpPr>
          <p:cNvPr id="7" name="Textfeld 6"/>
          <p:cNvSpPr txBox="1"/>
          <p:nvPr/>
        </p:nvSpPr>
        <p:spPr>
          <a:xfrm>
            <a:off x="6555346" y="5235261"/>
            <a:ext cx="5537916" cy="1538883"/>
          </a:xfrm>
          <a:prstGeom prst="rect">
            <a:avLst/>
          </a:prstGeom>
          <a:noFill/>
        </p:spPr>
        <p:txBody>
          <a:bodyPr wrap="square" rtlCol="0">
            <a:spAutoFit/>
          </a:bodyPr>
          <a:lstStyle/>
          <a:p>
            <a:r>
              <a:rPr lang="de-AT" dirty="0" err="1" smtClean="0"/>
              <a:t>Letea</a:t>
            </a:r>
            <a:r>
              <a:rPr lang="de-AT" dirty="0" smtClean="0"/>
              <a:t> </a:t>
            </a:r>
            <a:r>
              <a:rPr lang="de-AT" dirty="0" err="1" smtClean="0"/>
              <a:t>village</a:t>
            </a:r>
            <a:r>
              <a:rPr lang="de-AT" dirty="0" smtClean="0"/>
              <a:t> (</a:t>
            </a:r>
            <a:r>
              <a:rPr lang="de-AT" dirty="0" err="1" smtClean="0"/>
              <a:t>left</a:t>
            </a:r>
            <a:r>
              <a:rPr lang="de-AT" dirty="0" smtClean="0"/>
              <a:t> top)</a:t>
            </a:r>
          </a:p>
          <a:p>
            <a:endParaRPr lang="de-AT" sz="1100" dirty="0"/>
          </a:p>
          <a:p>
            <a:r>
              <a:rPr lang="de-AT" dirty="0" smtClean="0"/>
              <a:t>Black </a:t>
            </a:r>
            <a:r>
              <a:rPr lang="de-AT" dirty="0" err="1" smtClean="0"/>
              <a:t>Sea</a:t>
            </a:r>
            <a:r>
              <a:rPr lang="de-AT" dirty="0" smtClean="0"/>
              <a:t> </a:t>
            </a:r>
            <a:r>
              <a:rPr lang="de-AT" dirty="0" err="1" smtClean="0"/>
              <a:t>coast</a:t>
            </a:r>
            <a:r>
              <a:rPr lang="de-AT" dirty="0" smtClean="0"/>
              <a:t> at St. </a:t>
            </a:r>
            <a:r>
              <a:rPr lang="de-AT" dirty="0" err="1" smtClean="0"/>
              <a:t>Georghe</a:t>
            </a:r>
            <a:r>
              <a:rPr lang="de-AT" dirty="0" smtClean="0"/>
              <a:t> (</a:t>
            </a:r>
            <a:r>
              <a:rPr lang="de-AT" dirty="0" err="1" smtClean="0"/>
              <a:t>left</a:t>
            </a:r>
            <a:r>
              <a:rPr lang="de-AT" dirty="0" smtClean="0"/>
              <a:t> </a:t>
            </a:r>
            <a:r>
              <a:rPr lang="de-AT" dirty="0" err="1" smtClean="0"/>
              <a:t>bottom</a:t>
            </a:r>
            <a:r>
              <a:rPr lang="de-AT" dirty="0" smtClean="0"/>
              <a:t>)</a:t>
            </a:r>
          </a:p>
          <a:p>
            <a:endParaRPr lang="de-AT" sz="1100" dirty="0"/>
          </a:p>
          <a:p>
            <a:r>
              <a:rPr lang="de-AT" dirty="0" smtClean="0"/>
              <a:t>Former </a:t>
            </a:r>
            <a:r>
              <a:rPr lang="de-AT" dirty="0" err="1" smtClean="0"/>
              <a:t>headquarter</a:t>
            </a:r>
            <a:r>
              <a:rPr lang="de-AT" dirty="0" smtClean="0"/>
              <a:t> </a:t>
            </a:r>
            <a:r>
              <a:rPr lang="de-AT" dirty="0" err="1" smtClean="0"/>
              <a:t>of</a:t>
            </a:r>
            <a:r>
              <a:rPr lang="de-AT" dirty="0" smtClean="0"/>
              <a:t> </a:t>
            </a:r>
            <a:r>
              <a:rPr lang="de-AT" dirty="0" err="1" smtClean="0"/>
              <a:t>the</a:t>
            </a:r>
            <a:r>
              <a:rPr lang="de-AT" dirty="0" smtClean="0"/>
              <a:t> European </a:t>
            </a:r>
            <a:r>
              <a:rPr lang="de-AT" dirty="0" err="1" smtClean="0"/>
              <a:t>Danube</a:t>
            </a:r>
            <a:r>
              <a:rPr lang="de-AT" dirty="0" smtClean="0"/>
              <a:t> </a:t>
            </a:r>
            <a:r>
              <a:rPr lang="de-AT" dirty="0" err="1" smtClean="0"/>
              <a:t>Commission</a:t>
            </a:r>
            <a:r>
              <a:rPr lang="de-AT" dirty="0" smtClean="0"/>
              <a:t> (</a:t>
            </a:r>
            <a:r>
              <a:rPr lang="de-AT" dirty="0" err="1" smtClean="0"/>
              <a:t>right</a:t>
            </a:r>
            <a:r>
              <a:rPr lang="de-AT" dirty="0" smtClean="0"/>
              <a:t>)</a:t>
            </a:r>
            <a:endParaRPr lang="de-DE" dirty="0"/>
          </a:p>
        </p:txBody>
      </p:sp>
    </p:spTree>
    <p:extLst>
      <p:ext uri="{BB962C8B-B14F-4D97-AF65-F5344CB8AC3E}">
        <p14:creationId xmlns:p14="http://schemas.microsoft.com/office/powerpoint/2010/main" val="561947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1529408"/>
            <a:ext cx="9206947" cy="5232001"/>
          </a:xfrm>
        </p:spPr>
        <p:txBody>
          <a:bodyPr/>
          <a:lstStyle/>
          <a:p>
            <a:r>
              <a:rPr lang="de-AT" dirty="0" err="1" smtClean="0"/>
              <a:t>Number</a:t>
            </a:r>
            <a:r>
              <a:rPr lang="de-AT" dirty="0" smtClean="0"/>
              <a:t> </a:t>
            </a:r>
            <a:r>
              <a:rPr lang="de-AT" dirty="0" err="1" smtClean="0"/>
              <a:t>of</a:t>
            </a:r>
            <a:r>
              <a:rPr lang="de-AT" dirty="0" smtClean="0"/>
              <a:t> </a:t>
            </a:r>
            <a:r>
              <a:rPr lang="de-AT" dirty="0" err="1" smtClean="0"/>
              <a:t>staff</a:t>
            </a:r>
            <a:r>
              <a:rPr lang="de-AT" dirty="0" smtClean="0"/>
              <a:t> </a:t>
            </a:r>
            <a:r>
              <a:rPr lang="de-AT" dirty="0" err="1" smtClean="0"/>
              <a:t>less</a:t>
            </a:r>
            <a:r>
              <a:rPr lang="de-AT" dirty="0" smtClean="0"/>
              <a:t> </a:t>
            </a:r>
            <a:r>
              <a:rPr lang="de-AT" dirty="0" err="1" smtClean="0"/>
              <a:t>than</a:t>
            </a:r>
            <a:r>
              <a:rPr lang="de-AT" dirty="0" smtClean="0"/>
              <a:t> </a:t>
            </a:r>
            <a:r>
              <a:rPr lang="de-AT" dirty="0" err="1" smtClean="0"/>
              <a:t>the</a:t>
            </a:r>
            <a:r>
              <a:rPr lang="de-AT" dirty="0" smtClean="0"/>
              <a:t> </a:t>
            </a:r>
            <a:r>
              <a:rPr lang="de-AT" dirty="0" err="1" smtClean="0"/>
              <a:t>defined</a:t>
            </a:r>
            <a:r>
              <a:rPr lang="de-AT" dirty="0" smtClean="0"/>
              <a:t> </a:t>
            </a:r>
            <a:r>
              <a:rPr lang="de-AT" dirty="0" err="1" smtClean="0"/>
              <a:t>maximum</a:t>
            </a:r>
            <a:endParaRPr lang="de-DE" dirty="0" smtClean="0"/>
          </a:p>
          <a:p>
            <a:r>
              <a:rPr lang="de-AT" dirty="0" smtClean="0"/>
              <a:t>1 </a:t>
            </a:r>
            <a:r>
              <a:rPr lang="de-AT" dirty="0" err="1" smtClean="0"/>
              <a:t>headquarter</a:t>
            </a:r>
            <a:r>
              <a:rPr lang="de-AT" dirty="0" smtClean="0"/>
              <a:t>, 7 </a:t>
            </a:r>
            <a:r>
              <a:rPr lang="de-AT" dirty="0" err="1" smtClean="0"/>
              <a:t>field</a:t>
            </a:r>
            <a:r>
              <a:rPr lang="de-AT" dirty="0" smtClean="0"/>
              <a:t> </a:t>
            </a:r>
            <a:r>
              <a:rPr lang="de-AT" dirty="0" err="1" smtClean="0"/>
              <a:t>posts</a:t>
            </a:r>
            <a:r>
              <a:rPr lang="de-AT" dirty="0" smtClean="0"/>
              <a:t>, 6 </a:t>
            </a:r>
            <a:r>
              <a:rPr lang="de-AT" dirty="0" err="1" smtClean="0"/>
              <a:t>visitor</a:t>
            </a:r>
            <a:r>
              <a:rPr lang="de-AT" dirty="0" smtClean="0"/>
              <a:t> </a:t>
            </a:r>
            <a:r>
              <a:rPr lang="de-AT" dirty="0" err="1" smtClean="0"/>
              <a:t>centres</a:t>
            </a:r>
            <a:endParaRPr lang="de-AT" dirty="0" smtClean="0"/>
          </a:p>
          <a:p>
            <a:r>
              <a:rPr lang="de-AT" dirty="0" smtClean="0"/>
              <a:t>High turn-</a:t>
            </a:r>
            <a:r>
              <a:rPr lang="de-AT" dirty="0" err="1" smtClean="0"/>
              <a:t>over</a:t>
            </a:r>
            <a:r>
              <a:rPr lang="de-AT" dirty="0" smtClean="0"/>
              <a:t> </a:t>
            </a:r>
            <a:r>
              <a:rPr lang="de-AT" dirty="0" err="1" smtClean="0"/>
              <a:t>of</a:t>
            </a:r>
            <a:r>
              <a:rPr lang="de-AT" dirty="0" smtClean="0"/>
              <a:t> </a:t>
            </a:r>
            <a:r>
              <a:rPr lang="de-AT" dirty="0" err="1" smtClean="0"/>
              <a:t>the</a:t>
            </a:r>
            <a:r>
              <a:rPr lang="de-AT" dirty="0" smtClean="0"/>
              <a:t> </a:t>
            </a:r>
            <a:r>
              <a:rPr lang="de-AT" dirty="0" err="1" smtClean="0"/>
              <a:t>governors</a:t>
            </a:r>
            <a:r>
              <a:rPr lang="de-AT" dirty="0" smtClean="0"/>
              <a:t> </a:t>
            </a:r>
            <a:r>
              <a:rPr lang="de-AT" dirty="0" smtClean="0"/>
              <a:t>(</a:t>
            </a:r>
            <a:r>
              <a:rPr lang="de-AT" dirty="0" err="1" smtClean="0"/>
              <a:t>directors</a:t>
            </a:r>
            <a:r>
              <a:rPr lang="de-AT" dirty="0" smtClean="0"/>
              <a:t>); </a:t>
            </a:r>
            <a:r>
              <a:rPr lang="de-AT" dirty="0" err="1" smtClean="0"/>
              <a:t>no</a:t>
            </a:r>
            <a:r>
              <a:rPr lang="de-AT" dirty="0" smtClean="0"/>
              <a:t> </a:t>
            </a:r>
            <a:r>
              <a:rPr lang="de-AT" dirty="0" err="1" smtClean="0"/>
              <a:t>continuity</a:t>
            </a:r>
            <a:endParaRPr lang="de-AT" dirty="0"/>
          </a:p>
          <a:p>
            <a:endParaRPr lang="de-AT" dirty="0" smtClean="0"/>
          </a:p>
          <a:p>
            <a:r>
              <a:rPr lang="de-AT" dirty="0" smtClean="0"/>
              <a:t>High </a:t>
            </a:r>
            <a:r>
              <a:rPr lang="de-AT" dirty="0" err="1" smtClean="0"/>
              <a:t>variation</a:t>
            </a:r>
            <a:r>
              <a:rPr lang="de-AT" dirty="0" smtClean="0"/>
              <a:t> </a:t>
            </a:r>
            <a:r>
              <a:rPr lang="de-AT" dirty="0" smtClean="0"/>
              <a:t>in </a:t>
            </a:r>
            <a:r>
              <a:rPr lang="de-AT" dirty="0" err="1" smtClean="0"/>
              <a:t>the</a:t>
            </a:r>
            <a:r>
              <a:rPr lang="de-AT" dirty="0" smtClean="0"/>
              <a:t> </a:t>
            </a:r>
            <a:r>
              <a:rPr lang="de-AT" dirty="0" err="1" smtClean="0"/>
              <a:t>budget</a:t>
            </a:r>
            <a:r>
              <a:rPr lang="de-AT" dirty="0" smtClean="0"/>
              <a:t>, </a:t>
            </a:r>
            <a:r>
              <a:rPr lang="de-AT" dirty="0" err="1" smtClean="0"/>
              <a:t>which</a:t>
            </a:r>
            <a:r>
              <a:rPr lang="de-AT" dirty="0" smtClean="0"/>
              <a:t> </a:t>
            </a:r>
            <a:r>
              <a:rPr lang="de-AT" dirty="0" err="1" smtClean="0"/>
              <a:t>comes</a:t>
            </a:r>
            <a:r>
              <a:rPr lang="de-AT" dirty="0" smtClean="0"/>
              <a:t> </a:t>
            </a:r>
            <a:r>
              <a:rPr lang="de-AT" dirty="0" err="1" smtClean="0"/>
              <a:t>from</a:t>
            </a:r>
            <a:r>
              <a:rPr lang="de-AT" dirty="0" smtClean="0"/>
              <a:t> </a:t>
            </a:r>
            <a:r>
              <a:rPr lang="de-AT" dirty="0" err="1" smtClean="0"/>
              <a:t>the</a:t>
            </a:r>
            <a:r>
              <a:rPr lang="de-AT" dirty="0" smtClean="0"/>
              <a:t> State </a:t>
            </a:r>
            <a:r>
              <a:rPr lang="de-AT" dirty="0" err="1" smtClean="0"/>
              <a:t>and</a:t>
            </a:r>
            <a:r>
              <a:rPr lang="de-AT" dirty="0" smtClean="0"/>
              <a:t> </a:t>
            </a:r>
            <a:r>
              <a:rPr lang="de-AT" dirty="0" err="1" smtClean="0"/>
              <a:t>from</a:t>
            </a:r>
            <a:r>
              <a:rPr lang="de-AT" dirty="0" smtClean="0"/>
              <a:t> </a:t>
            </a:r>
            <a:r>
              <a:rPr lang="de-AT" dirty="0" err="1" smtClean="0"/>
              <a:t>project</a:t>
            </a:r>
            <a:r>
              <a:rPr lang="de-AT" dirty="0" smtClean="0"/>
              <a:t> </a:t>
            </a:r>
            <a:r>
              <a:rPr lang="de-AT" dirty="0" err="1" smtClean="0"/>
              <a:t>funds</a:t>
            </a:r>
            <a:endParaRPr lang="de-AT" dirty="0" smtClean="0"/>
          </a:p>
          <a:p>
            <a:r>
              <a:rPr lang="de-AT" dirty="0" err="1" smtClean="0"/>
              <a:t>Tendency</a:t>
            </a:r>
            <a:r>
              <a:rPr lang="de-AT" dirty="0" smtClean="0"/>
              <a:t> </a:t>
            </a:r>
            <a:r>
              <a:rPr lang="de-AT" dirty="0" err="1" smtClean="0"/>
              <a:t>to</a:t>
            </a:r>
            <a:r>
              <a:rPr lang="de-AT" dirty="0" smtClean="0"/>
              <a:t> </a:t>
            </a:r>
            <a:r>
              <a:rPr lang="de-AT" dirty="0" err="1" smtClean="0"/>
              <a:t>substitute</a:t>
            </a:r>
            <a:r>
              <a:rPr lang="de-AT" dirty="0" smtClean="0"/>
              <a:t> </a:t>
            </a:r>
            <a:r>
              <a:rPr lang="de-AT" dirty="0" err="1" smtClean="0"/>
              <a:t>regular</a:t>
            </a:r>
            <a:r>
              <a:rPr lang="de-AT" dirty="0" smtClean="0"/>
              <a:t> </a:t>
            </a:r>
            <a:r>
              <a:rPr lang="de-AT" dirty="0" err="1" smtClean="0"/>
              <a:t>budget</a:t>
            </a:r>
            <a:r>
              <a:rPr lang="de-AT" dirty="0" smtClean="0"/>
              <a:t> </a:t>
            </a:r>
            <a:r>
              <a:rPr lang="de-AT" dirty="0" err="1" smtClean="0"/>
              <a:t>through</a:t>
            </a:r>
            <a:r>
              <a:rPr lang="de-AT" dirty="0" smtClean="0"/>
              <a:t> </a:t>
            </a:r>
            <a:r>
              <a:rPr lang="de-AT" dirty="0" err="1" smtClean="0"/>
              <a:t>project</a:t>
            </a:r>
            <a:r>
              <a:rPr lang="de-AT" dirty="0" smtClean="0"/>
              <a:t> </a:t>
            </a:r>
            <a:r>
              <a:rPr lang="de-AT" dirty="0" err="1" smtClean="0"/>
              <a:t>funds</a:t>
            </a:r>
            <a:endParaRPr lang="de-AT" dirty="0" smtClean="0"/>
          </a:p>
        </p:txBody>
      </p:sp>
      <p:sp>
        <p:nvSpPr>
          <p:cNvPr id="2" name="Titel 1"/>
          <p:cNvSpPr>
            <a:spLocks noGrp="1"/>
          </p:cNvSpPr>
          <p:nvPr>
            <p:ph type="title"/>
          </p:nvPr>
        </p:nvSpPr>
        <p:spPr>
          <a:xfrm>
            <a:off x="838200" y="403762"/>
            <a:ext cx="10515600" cy="845489"/>
          </a:xfrm>
        </p:spPr>
        <p:txBody>
          <a:bodyPr>
            <a:normAutofit/>
          </a:bodyPr>
          <a:lstStyle/>
          <a:p>
            <a:r>
              <a:rPr lang="de-AT" sz="3600" dirty="0" err="1" smtClean="0"/>
              <a:t>Staff</a:t>
            </a:r>
            <a:r>
              <a:rPr lang="de-AT" sz="3600" dirty="0" smtClean="0"/>
              <a:t> </a:t>
            </a:r>
            <a:r>
              <a:rPr lang="de-AT" sz="3600" dirty="0" err="1" smtClean="0"/>
              <a:t>and</a:t>
            </a:r>
            <a:r>
              <a:rPr lang="de-AT" sz="3600" dirty="0" smtClean="0"/>
              <a:t> </a:t>
            </a:r>
            <a:r>
              <a:rPr lang="de-AT" sz="3600" dirty="0" err="1" smtClean="0"/>
              <a:t>Finances</a:t>
            </a:r>
            <a:r>
              <a:rPr lang="de-AT" sz="3600" dirty="0" smtClean="0"/>
              <a:t>:</a:t>
            </a:r>
            <a:endParaRPr lang="de-DE" sz="3600" dirty="0"/>
          </a:p>
        </p:txBody>
      </p:sp>
    </p:spTree>
    <p:extLst>
      <p:ext uri="{BB962C8B-B14F-4D97-AF65-F5344CB8AC3E}">
        <p14:creationId xmlns:p14="http://schemas.microsoft.com/office/powerpoint/2010/main" val="1715677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1529408"/>
            <a:ext cx="11036120" cy="5232001"/>
          </a:xfrm>
        </p:spPr>
        <p:txBody>
          <a:bodyPr/>
          <a:lstStyle/>
          <a:p>
            <a:r>
              <a:rPr lang="de-AT" dirty="0" smtClean="0"/>
              <a:t>(1) </a:t>
            </a:r>
            <a:r>
              <a:rPr lang="de-AT" dirty="0" err="1" smtClean="0"/>
              <a:t>Coordinate</a:t>
            </a:r>
            <a:r>
              <a:rPr lang="de-AT" dirty="0" smtClean="0"/>
              <a:t> </a:t>
            </a:r>
            <a:r>
              <a:rPr lang="de-AT" dirty="0" err="1" smtClean="0"/>
              <a:t>the</a:t>
            </a:r>
            <a:r>
              <a:rPr lang="de-AT" dirty="0" smtClean="0"/>
              <a:t> </a:t>
            </a:r>
            <a:r>
              <a:rPr lang="de-AT" dirty="0" err="1" smtClean="0"/>
              <a:t>management</a:t>
            </a:r>
            <a:r>
              <a:rPr lang="de-AT" dirty="0" smtClean="0"/>
              <a:t> </a:t>
            </a:r>
            <a:r>
              <a:rPr lang="de-AT" dirty="0" err="1" smtClean="0"/>
              <a:t>of</a:t>
            </a:r>
            <a:r>
              <a:rPr lang="de-AT" dirty="0" smtClean="0"/>
              <a:t> DD </a:t>
            </a:r>
            <a:r>
              <a:rPr lang="de-AT" dirty="0" err="1" smtClean="0"/>
              <a:t>with</a:t>
            </a:r>
            <a:r>
              <a:rPr lang="de-AT" dirty="0" smtClean="0"/>
              <a:t> </a:t>
            </a:r>
            <a:r>
              <a:rPr lang="de-AT" dirty="0" err="1" smtClean="0"/>
              <a:t>Moldova</a:t>
            </a:r>
            <a:r>
              <a:rPr lang="de-AT" dirty="0" smtClean="0"/>
              <a:t> </a:t>
            </a:r>
            <a:r>
              <a:rPr lang="de-AT" dirty="0" err="1" smtClean="0"/>
              <a:t>and</a:t>
            </a:r>
            <a:r>
              <a:rPr lang="de-AT" dirty="0" smtClean="0"/>
              <a:t> Ukraine </a:t>
            </a:r>
          </a:p>
          <a:p>
            <a:r>
              <a:rPr lang="de-AT" dirty="0" smtClean="0"/>
              <a:t>(3) Monitor </a:t>
            </a:r>
            <a:r>
              <a:rPr lang="de-AT" dirty="0" err="1" smtClean="0"/>
              <a:t>ecological</a:t>
            </a:r>
            <a:r>
              <a:rPr lang="de-AT" dirty="0" smtClean="0"/>
              <a:t> </a:t>
            </a:r>
            <a:r>
              <a:rPr lang="de-AT" dirty="0" err="1" smtClean="0"/>
              <a:t>and</a:t>
            </a:r>
            <a:r>
              <a:rPr lang="de-AT" dirty="0" smtClean="0"/>
              <a:t> </a:t>
            </a:r>
            <a:r>
              <a:rPr lang="de-AT" dirty="0" err="1" smtClean="0"/>
              <a:t>socio-economic</a:t>
            </a:r>
            <a:r>
              <a:rPr lang="de-AT" dirty="0" smtClean="0"/>
              <a:t> </a:t>
            </a:r>
            <a:r>
              <a:rPr lang="de-AT" dirty="0" err="1" smtClean="0"/>
              <a:t>services</a:t>
            </a:r>
            <a:r>
              <a:rPr lang="de-AT" dirty="0" smtClean="0"/>
              <a:t> in </a:t>
            </a:r>
            <a:r>
              <a:rPr lang="de-AT" dirty="0" err="1" smtClean="0"/>
              <a:t>the</a:t>
            </a:r>
            <a:r>
              <a:rPr lang="de-AT" dirty="0" smtClean="0"/>
              <a:t> </a:t>
            </a:r>
            <a:r>
              <a:rPr lang="de-AT" dirty="0" err="1" smtClean="0"/>
              <a:t>reserve</a:t>
            </a:r>
            <a:endParaRPr lang="de-AT" dirty="0"/>
          </a:p>
          <a:p>
            <a:r>
              <a:rPr lang="de-AT" dirty="0" smtClean="0"/>
              <a:t>(4) </a:t>
            </a:r>
            <a:r>
              <a:rPr lang="de-AT" dirty="0" err="1" smtClean="0"/>
              <a:t>monitor</a:t>
            </a:r>
            <a:r>
              <a:rPr lang="de-AT" dirty="0" smtClean="0"/>
              <a:t> potential </a:t>
            </a:r>
            <a:r>
              <a:rPr lang="de-AT" dirty="0" err="1" smtClean="0"/>
              <a:t>external</a:t>
            </a:r>
            <a:r>
              <a:rPr lang="de-AT" dirty="0" smtClean="0"/>
              <a:t> </a:t>
            </a:r>
            <a:r>
              <a:rPr lang="de-AT" dirty="0" err="1" smtClean="0"/>
              <a:t>threats</a:t>
            </a:r>
            <a:r>
              <a:rPr lang="de-AT" dirty="0" smtClean="0"/>
              <a:t> (e.g. </a:t>
            </a:r>
            <a:r>
              <a:rPr lang="de-AT" dirty="0" err="1" smtClean="0"/>
              <a:t>Bystroe</a:t>
            </a:r>
            <a:r>
              <a:rPr lang="de-AT" dirty="0" smtClean="0"/>
              <a:t> </a:t>
            </a:r>
            <a:r>
              <a:rPr lang="de-AT" dirty="0" err="1" smtClean="0"/>
              <a:t>canal</a:t>
            </a:r>
            <a:r>
              <a:rPr lang="de-AT" dirty="0" smtClean="0"/>
              <a:t>)</a:t>
            </a:r>
          </a:p>
          <a:p>
            <a:r>
              <a:rPr lang="de-AT" dirty="0" smtClean="0"/>
              <a:t>(6) </a:t>
            </a:r>
            <a:r>
              <a:rPr lang="de-AT" dirty="0" err="1" smtClean="0"/>
              <a:t>better</a:t>
            </a:r>
            <a:r>
              <a:rPr lang="de-AT" dirty="0" smtClean="0"/>
              <a:t> </a:t>
            </a:r>
            <a:r>
              <a:rPr lang="de-AT" dirty="0" err="1" smtClean="0"/>
              <a:t>management</a:t>
            </a:r>
            <a:r>
              <a:rPr lang="de-AT" dirty="0" smtClean="0"/>
              <a:t> </a:t>
            </a:r>
            <a:r>
              <a:rPr lang="de-AT" dirty="0" err="1" smtClean="0"/>
              <a:t>of</a:t>
            </a:r>
            <a:r>
              <a:rPr lang="de-AT" dirty="0" smtClean="0"/>
              <a:t> </a:t>
            </a:r>
            <a:r>
              <a:rPr lang="de-AT" dirty="0" err="1" smtClean="0"/>
              <a:t>fishery</a:t>
            </a:r>
            <a:r>
              <a:rPr lang="de-AT" dirty="0" smtClean="0"/>
              <a:t> </a:t>
            </a:r>
            <a:r>
              <a:rPr lang="de-AT" dirty="0" err="1" smtClean="0"/>
              <a:t>resources</a:t>
            </a:r>
            <a:r>
              <a:rPr lang="de-AT" dirty="0" smtClean="0"/>
              <a:t> </a:t>
            </a:r>
            <a:r>
              <a:rPr lang="de-AT" dirty="0" err="1" smtClean="0"/>
              <a:t>for</a:t>
            </a:r>
            <a:r>
              <a:rPr lang="de-AT" dirty="0" smtClean="0"/>
              <a:t> </a:t>
            </a:r>
            <a:r>
              <a:rPr lang="de-AT" dirty="0" err="1" smtClean="0"/>
              <a:t>local</a:t>
            </a:r>
            <a:r>
              <a:rPr lang="de-AT" dirty="0" smtClean="0"/>
              <a:t> </a:t>
            </a:r>
            <a:r>
              <a:rPr lang="de-AT" dirty="0" err="1" smtClean="0"/>
              <a:t>people</a:t>
            </a:r>
            <a:endParaRPr lang="de-AT" dirty="0" smtClean="0"/>
          </a:p>
          <a:p>
            <a:r>
              <a:rPr lang="de-AT" dirty="0" smtClean="0"/>
              <a:t>(7) </a:t>
            </a:r>
            <a:r>
              <a:rPr lang="de-AT" dirty="0" err="1" smtClean="0"/>
              <a:t>inform</a:t>
            </a:r>
            <a:r>
              <a:rPr lang="de-AT" dirty="0" smtClean="0"/>
              <a:t> </a:t>
            </a:r>
            <a:r>
              <a:rPr lang="de-AT" dirty="0" err="1" smtClean="0"/>
              <a:t>the</a:t>
            </a:r>
            <a:r>
              <a:rPr lang="de-AT" dirty="0" smtClean="0"/>
              <a:t> </a:t>
            </a:r>
            <a:r>
              <a:rPr lang="de-AT" dirty="0" err="1" smtClean="0"/>
              <a:t>public</a:t>
            </a:r>
            <a:r>
              <a:rPr lang="de-AT" dirty="0" smtClean="0"/>
              <a:t> </a:t>
            </a:r>
            <a:r>
              <a:rPr lang="de-AT" dirty="0" err="1" smtClean="0"/>
              <a:t>about</a:t>
            </a:r>
            <a:r>
              <a:rPr lang="de-AT" dirty="0" smtClean="0"/>
              <a:t> </a:t>
            </a:r>
            <a:r>
              <a:rPr lang="de-AT" dirty="0" err="1" smtClean="0"/>
              <a:t>access</a:t>
            </a:r>
            <a:r>
              <a:rPr lang="de-AT" dirty="0" smtClean="0"/>
              <a:t> </a:t>
            </a:r>
            <a:r>
              <a:rPr lang="de-AT" dirty="0" err="1" smtClean="0"/>
              <a:t>of</a:t>
            </a:r>
            <a:r>
              <a:rPr lang="de-AT" dirty="0" smtClean="0"/>
              <a:t> </a:t>
            </a:r>
            <a:r>
              <a:rPr lang="de-AT" dirty="0" err="1" smtClean="0"/>
              <a:t>boats</a:t>
            </a:r>
            <a:r>
              <a:rPr lang="de-AT" dirty="0" smtClean="0"/>
              <a:t> </a:t>
            </a:r>
            <a:r>
              <a:rPr lang="de-AT" dirty="0" err="1" smtClean="0"/>
              <a:t>to</a:t>
            </a:r>
            <a:r>
              <a:rPr lang="de-AT" dirty="0" smtClean="0"/>
              <a:t> vulnerable </a:t>
            </a:r>
            <a:r>
              <a:rPr lang="de-AT" dirty="0" err="1" smtClean="0"/>
              <a:t>parts</a:t>
            </a:r>
            <a:endParaRPr lang="de-AT" dirty="0" smtClean="0"/>
          </a:p>
          <a:p>
            <a:r>
              <a:rPr lang="de-AT" dirty="0" smtClean="0"/>
              <a:t>(</a:t>
            </a:r>
            <a:r>
              <a:rPr lang="de-AT" dirty="0" smtClean="0"/>
              <a:t>9</a:t>
            </a:r>
            <a:r>
              <a:rPr lang="de-AT" dirty="0" smtClean="0"/>
              <a:t>) Restauration </a:t>
            </a:r>
            <a:r>
              <a:rPr lang="de-AT" dirty="0" err="1" smtClean="0"/>
              <a:t>programm</a:t>
            </a:r>
            <a:r>
              <a:rPr lang="de-AT" dirty="0" smtClean="0"/>
              <a:t> </a:t>
            </a:r>
            <a:r>
              <a:rPr lang="de-AT" dirty="0" err="1" smtClean="0"/>
              <a:t>of</a:t>
            </a:r>
            <a:r>
              <a:rPr lang="de-AT" dirty="0" smtClean="0"/>
              <a:t> </a:t>
            </a:r>
            <a:r>
              <a:rPr lang="de-AT" dirty="0" err="1" smtClean="0"/>
              <a:t>buildings</a:t>
            </a:r>
            <a:r>
              <a:rPr lang="de-AT" dirty="0" smtClean="0"/>
              <a:t> </a:t>
            </a:r>
            <a:r>
              <a:rPr lang="de-AT" dirty="0" err="1" smtClean="0"/>
              <a:t>to</a:t>
            </a:r>
            <a:r>
              <a:rPr lang="de-AT" dirty="0" smtClean="0"/>
              <a:t> </a:t>
            </a:r>
            <a:r>
              <a:rPr lang="de-AT" dirty="0" err="1" smtClean="0"/>
              <a:t>be</a:t>
            </a:r>
            <a:r>
              <a:rPr lang="de-AT" dirty="0" smtClean="0"/>
              <a:t> </a:t>
            </a:r>
            <a:r>
              <a:rPr lang="de-AT" dirty="0" err="1" smtClean="0"/>
              <a:t>continued</a:t>
            </a:r>
            <a:r>
              <a:rPr lang="de-AT" dirty="0" smtClean="0"/>
              <a:t> (material)</a:t>
            </a:r>
          </a:p>
          <a:p>
            <a:r>
              <a:rPr lang="de-AT" dirty="0" smtClean="0"/>
              <a:t>(10) </a:t>
            </a:r>
            <a:r>
              <a:rPr lang="de-AT" dirty="0" err="1" smtClean="0"/>
              <a:t>External</a:t>
            </a:r>
            <a:r>
              <a:rPr lang="de-AT" dirty="0" smtClean="0"/>
              <a:t> </a:t>
            </a:r>
            <a:r>
              <a:rPr lang="de-AT" dirty="0" err="1" smtClean="0"/>
              <a:t>review</a:t>
            </a:r>
            <a:r>
              <a:rPr lang="de-AT" dirty="0" smtClean="0"/>
              <a:t> </a:t>
            </a:r>
            <a:r>
              <a:rPr lang="de-AT" dirty="0" err="1" smtClean="0"/>
              <a:t>of</a:t>
            </a:r>
            <a:r>
              <a:rPr lang="de-AT" dirty="0" smtClean="0"/>
              <a:t> </a:t>
            </a:r>
            <a:r>
              <a:rPr lang="de-AT" dirty="0" err="1" smtClean="0"/>
              <a:t>the</a:t>
            </a:r>
            <a:r>
              <a:rPr lang="de-AT" dirty="0" smtClean="0"/>
              <a:t> DDBR </a:t>
            </a:r>
            <a:r>
              <a:rPr lang="de-AT" dirty="0" err="1" smtClean="0"/>
              <a:t>Conservation</a:t>
            </a:r>
            <a:r>
              <a:rPr lang="de-AT" dirty="0" smtClean="0"/>
              <a:t> </a:t>
            </a:r>
            <a:r>
              <a:rPr lang="de-AT" dirty="0" err="1" smtClean="0"/>
              <a:t>Strategy</a:t>
            </a:r>
            <a:r>
              <a:rPr lang="de-AT" dirty="0" smtClean="0"/>
              <a:t> </a:t>
            </a:r>
            <a:r>
              <a:rPr lang="de-AT" dirty="0" err="1" smtClean="0"/>
              <a:t>to</a:t>
            </a:r>
            <a:r>
              <a:rPr lang="de-AT" dirty="0" smtClean="0"/>
              <a:t> </a:t>
            </a:r>
            <a:r>
              <a:rPr lang="de-AT" dirty="0" err="1" smtClean="0"/>
              <a:t>be</a:t>
            </a:r>
            <a:r>
              <a:rPr lang="de-AT" dirty="0" smtClean="0"/>
              <a:t> </a:t>
            </a:r>
            <a:r>
              <a:rPr lang="de-AT" dirty="0" err="1" smtClean="0"/>
              <a:t>organised</a:t>
            </a:r>
            <a:endParaRPr lang="de-AT" dirty="0" smtClean="0"/>
          </a:p>
          <a:p>
            <a:r>
              <a:rPr lang="de-AT" dirty="0" smtClean="0"/>
              <a:t>(12) Adoption </a:t>
            </a:r>
            <a:r>
              <a:rPr lang="de-AT" dirty="0" err="1" smtClean="0"/>
              <a:t>of</a:t>
            </a:r>
            <a:r>
              <a:rPr lang="de-AT" dirty="0" smtClean="0"/>
              <a:t> </a:t>
            </a:r>
            <a:r>
              <a:rPr lang="de-AT" dirty="0" err="1" smtClean="0"/>
              <a:t>the</a:t>
            </a:r>
            <a:r>
              <a:rPr lang="de-AT" dirty="0" smtClean="0"/>
              <a:t> legal </a:t>
            </a:r>
            <a:r>
              <a:rPr lang="de-AT" dirty="0" err="1" smtClean="0"/>
              <a:t>framework</a:t>
            </a:r>
            <a:r>
              <a:rPr lang="de-AT" dirty="0" smtClean="0"/>
              <a:t> </a:t>
            </a:r>
            <a:r>
              <a:rPr lang="de-AT" dirty="0" err="1" smtClean="0"/>
              <a:t>should</a:t>
            </a:r>
            <a:r>
              <a:rPr lang="de-AT" dirty="0" smtClean="0"/>
              <a:t> </a:t>
            </a:r>
            <a:r>
              <a:rPr lang="de-AT" dirty="0" err="1" smtClean="0"/>
              <a:t>be</a:t>
            </a:r>
            <a:r>
              <a:rPr lang="de-AT" dirty="0" smtClean="0"/>
              <a:t> </a:t>
            </a:r>
            <a:r>
              <a:rPr lang="de-AT" dirty="0" err="1" smtClean="0"/>
              <a:t>accelerated</a:t>
            </a:r>
            <a:endParaRPr lang="de-AT" dirty="0" smtClean="0"/>
          </a:p>
          <a:p>
            <a:r>
              <a:rPr lang="de-AT" dirty="0" smtClean="0"/>
              <a:t>(13) </a:t>
            </a:r>
            <a:r>
              <a:rPr lang="de-AT" dirty="0" err="1" smtClean="0"/>
              <a:t>carefully</a:t>
            </a:r>
            <a:r>
              <a:rPr lang="de-AT" dirty="0" smtClean="0"/>
              <a:t> </a:t>
            </a:r>
            <a:r>
              <a:rPr lang="de-AT" dirty="0" err="1" smtClean="0"/>
              <a:t>analyse</a:t>
            </a:r>
            <a:r>
              <a:rPr lang="de-AT" dirty="0" smtClean="0"/>
              <a:t> </a:t>
            </a:r>
            <a:r>
              <a:rPr lang="de-AT" dirty="0" err="1" smtClean="0"/>
              <a:t>the</a:t>
            </a:r>
            <a:r>
              <a:rPr lang="de-AT" dirty="0" smtClean="0"/>
              <a:t> </a:t>
            </a:r>
            <a:r>
              <a:rPr lang="de-AT" dirty="0" err="1" smtClean="0"/>
              <a:t>request</a:t>
            </a:r>
            <a:r>
              <a:rPr lang="de-AT" dirty="0" smtClean="0"/>
              <a:t> </a:t>
            </a:r>
            <a:r>
              <a:rPr lang="de-AT" dirty="0" err="1" smtClean="0"/>
              <a:t>for</a:t>
            </a:r>
            <a:r>
              <a:rPr lang="de-AT" dirty="0" smtClean="0"/>
              <a:t> </a:t>
            </a:r>
            <a:r>
              <a:rPr lang="de-AT" dirty="0" err="1" smtClean="0"/>
              <a:t>new</a:t>
            </a:r>
            <a:r>
              <a:rPr lang="de-AT" dirty="0" smtClean="0"/>
              <a:t> wind </a:t>
            </a:r>
            <a:r>
              <a:rPr lang="de-AT" dirty="0" err="1" smtClean="0"/>
              <a:t>farms</a:t>
            </a:r>
            <a:r>
              <a:rPr lang="de-AT" dirty="0" smtClean="0"/>
              <a:t> </a:t>
            </a:r>
            <a:r>
              <a:rPr lang="de-AT" dirty="0" err="1" smtClean="0"/>
              <a:t>close</a:t>
            </a:r>
            <a:r>
              <a:rPr lang="de-AT" dirty="0" smtClean="0"/>
              <a:t> </a:t>
            </a:r>
            <a:r>
              <a:rPr lang="de-AT" dirty="0" err="1" smtClean="0"/>
              <a:t>to</a:t>
            </a:r>
            <a:r>
              <a:rPr lang="de-AT" dirty="0" smtClean="0"/>
              <a:t> </a:t>
            </a:r>
            <a:r>
              <a:rPr lang="de-AT" dirty="0" err="1" smtClean="0"/>
              <a:t>the</a:t>
            </a:r>
            <a:r>
              <a:rPr lang="de-AT" dirty="0" smtClean="0"/>
              <a:t> </a:t>
            </a:r>
            <a:r>
              <a:rPr lang="de-AT" dirty="0" err="1" smtClean="0"/>
              <a:t>reserve</a:t>
            </a:r>
            <a:endParaRPr lang="de-AT" dirty="0" smtClean="0"/>
          </a:p>
        </p:txBody>
      </p:sp>
      <p:sp>
        <p:nvSpPr>
          <p:cNvPr id="2" name="Titel 1"/>
          <p:cNvSpPr>
            <a:spLocks noGrp="1"/>
          </p:cNvSpPr>
          <p:nvPr>
            <p:ph type="title"/>
          </p:nvPr>
        </p:nvSpPr>
        <p:spPr>
          <a:xfrm>
            <a:off x="838200" y="403762"/>
            <a:ext cx="10515600" cy="845489"/>
          </a:xfrm>
        </p:spPr>
        <p:txBody>
          <a:bodyPr>
            <a:normAutofit/>
          </a:bodyPr>
          <a:lstStyle/>
          <a:p>
            <a:r>
              <a:rPr lang="de-AT" sz="3600" dirty="0" smtClean="0"/>
              <a:t>Selected </a:t>
            </a:r>
            <a:r>
              <a:rPr lang="de-AT" sz="3600" dirty="0" err="1" smtClean="0"/>
              <a:t>recommendations</a:t>
            </a:r>
            <a:r>
              <a:rPr lang="de-AT" sz="3600" dirty="0" smtClean="0"/>
              <a:t> 2010 (</a:t>
            </a:r>
            <a:r>
              <a:rPr lang="de-AT" sz="3600" dirty="0" err="1" smtClean="0"/>
              <a:t>no</a:t>
            </a:r>
            <a:r>
              <a:rPr lang="de-AT" sz="3600" dirty="0" smtClean="0"/>
              <a:t> </a:t>
            </a:r>
            <a:r>
              <a:rPr lang="de-AT" sz="3600" dirty="0" err="1" smtClean="0"/>
              <a:t>condition</a:t>
            </a:r>
            <a:r>
              <a:rPr lang="de-AT" sz="3600" dirty="0" smtClean="0"/>
              <a:t>):</a:t>
            </a:r>
            <a:endParaRPr lang="de-DE" sz="3600" dirty="0"/>
          </a:p>
        </p:txBody>
      </p:sp>
    </p:spTree>
    <p:extLst>
      <p:ext uri="{BB962C8B-B14F-4D97-AF65-F5344CB8AC3E}">
        <p14:creationId xmlns:p14="http://schemas.microsoft.com/office/powerpoint/2010/main" val="1830096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1146220"/>
            <a:ext cx="11177788" cy="5711780"/>
          </a:xfrm>
        </p:spPr>
        <p:txBody>
          <a:bodyPr>
            <a:noAutofit/>
          </a:bodyPr>
          <a:lstStyle/>
          <a:p>
            <a:endParaRPr lang="de-DE" sz="1050" dirty="0"/>
          </a:p>
          <a:p>
            <a:r>
              <a:rPr lang="en-US" dirty="0"/>
              <a:t>1. When the ban on sturgeon fishing ends, to implement a monitoring system to assess the development of the sturgeon population in the Delta. </a:t>
            </a:r>
          </a:p>
          <a:p>
            <a:r>
              <a:rPr lang="en-US" dirty="0" smtClean="0"/>
              <a:t>2</a:t>
            </a:r>
            <a:r>
              <a:rPr lang="en-US" dirty="0"/>
              <a:t>. The responsible Ministry to raise the number of staff to the maximum limit foreseen to enable efficient work and add part-time contracts whenever needed for additional projects</a:t>
            </a:r>
            <a:r>
              <a:rPr lang="en-US" dirty="0" smtClean="0"/>
              <a:t>.</a:t>
            </a:r>
            <a:endParaRPr lang="en-US" dirty="0"/>
          </a:p>
          <a:p>
            <a:r>
              <a:rPr lang="en-US" dirty="0" smtClean="0"/>
              <a:t>3</a:t>
            </a:r>
            <a:r>
              <a:rPr lang="en-US" dirty="0"/>
              <a:t>. To secure a basic budget for the DDBRA to sufficiently </a:t>
            </a:r>
            <a:r>
              <a:rPr lang="en-US" dirty="0" smtClean="0"/>
              <a:t>fulfill </a:t>
            </a:r>
            <a:r>
              <a:rPr lang="en-US" dirty="0"/>
              <a:t>the administrative tasks of the authority and allocate </a:t>
            </a:r>
            <a:r>
              <a:rPr lang="en-US" dirty="0" err="1" smtClean="0"/>
              <a:t>projecto</a:t>
            </a:r>
            <a:r>
              <a:rPr lang="en-US" dirty="0" smtClean="0"/>
              <a:t> </a:t>
            </a:r>
            <a:r>
              <a:rPr lang="en-US" dirty="0"/>
              <a:t>funds fully to the project itself. </a:t>
            </a:r>
          </a:p>
          <a:p>
            <a:r>
              <a:rPr lang="en-US" dirty="0" smtClean="0"/>
              <a:t>4</a:t>
            </a:r>
            <a:r>
              <a:rPr lang="en-US" dirty="0"/>
              <a:t>. The responsible authorities to work out a master plan for wind farms in the perimeter of the protected area to prevent any impact on the bird life in the Danube Delta and consider the participation of the DDBRA in this </a:t>
            </a:r>
            <a:r>
              <a:rPr lang="en-US" dirty="0" smtClean="0"/>
              <a:t>process</a:t>
            </a:r>
          </a:p>
        </p:txBody>
      </p:sp>
      <p:sp>
        <p:nvSpPr>
          <p:cNvPr id="2" name="Titel 1"/>
          <p:cNvSpPr>
            <a:spLocks noGrp="1"/>
          </p:cNvSpPr>
          <p:nvPr>
            <p:ph type="title"/>
          </p:nvPr>
        </p:nvSpPr>
        <p:spPr>
          <a:xfrm>
            <a:off x="838200" y="403762"/>
            <a:ext cx="10515600" cy="845489"/>
          </a:xfrm>
        </p:spPr>
        <p:txBody>
          <a:bodyPr>
            <a:normAutofit/>
          </a:bodyPr>
          <a:lstStyle/>
          <a:p>
            <a:r>
              <a:rPr lang="de-AT" sz="3600" dirty="0" err="1" smtClean="0"/>
              <a:t>Recommendations</a:t>
            </a:r>
            <a:r>
              <a:rPr lang="de-AT" sz="3600" dirty="0" smtClean="0"/>
              <a:t> 2019 (</a:t>
            </a:r>
            <a:r>
              <a:rPr lang="de-AT" sz="3600" dirty="0" err="1" smtClean="0"/>
              <a:t>no</a:t>
            </a:r>
            <a:r>
              <a:rPr lang="de-AT" sz="3600" dirty="0" smtClean="0"/>
              <a:t> </a:t>
            </a:r>
            <a:r>
              <a:rPr lang="de-AT" sz="3600" dirty="0" err="1" smtClean="0"/>
              <a:t>condition</a:t>
            </a:r>
            <a:r>
              <a:rPr lang="de-AT" sz="3600" dirty="0" smtClean="0"/>
              <a:t>):</a:t>
            </a:r>
            <a:endParaRPr lang="de-DE" sz="3600" dirty="0"/>
          </a:p>
        </p:txBody>
      </p:sp>
    </p:spTree>
    <p:extLst>
      <p:ext uri="{BB962C8B-B14F-4D97-AF65-F5344CB8AC3E}">
        <p14:creationId xmlns:p14="http://schemas.microsoft.com/office/powerpoint/2010/main" val="2692744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1529408"/>
            <a:ext cx="10739906" cy="5232001"/>
          </a:xfrm>
        </p:spPr>
        <p:txBody>
          <a:bodyPr>
            <a:normAutofit/>
          </a:bodyPr>
          <a:lstStyle/>
          <a:p>
            <a:r>
              <a:rPr lang="en-US" dirty="0" smtClean="0"/>
              <a:t>5</a:t>
            </a:r>
            <a:r>
              <a:rPr lang="en-US" dirty="0"/>
              <a:t>. To evaluate the rising number of permits for car and boat traffic and public access and define a maximum number of permits, which should only be exceeded under exceptional circumstances. </a:t>
            </a:r>
            <a:endParaRPr lang="de-DE" dirty="0"/>
          </a:p>
          <a:p>
            <a:r>
              <a:rPr lang="en-US" dirty="0"/>
              <a:t>6. To review the appointment system for the management/Governor with regard to a minimum length of a working period to enable the managers to develop and guide mid- and long-term strategies for the further development of the DDBR. </a:t>
            </a:r>
            <a:endParaRPr lang="de-DE" dirty="0"/>
          </a:p>
          <a:p>
            <a:r>
              <a:rPr lang="en-US" dirty="0"/>
              <a:t>7. To make intensive use of the European Diploma logo and explain the relevance of the Diploma in the information </a:t>
            </a:r>
            <a:r>
              <a:rPr lang="en-US" dirty="0" err="1"/>
              <a:t>centres</a:t>
            </a:r>
            <a:r>
              <a:rPr lang="en-US" dirty="0"/>
              <a:t> and in all information material provided to the tourist sector (boat excursions, accommodations, etc.). </a:t>
            </a:r>
          </a:p>
        </p:txBody>
      </p:sp>
      <p:sp>
        <p:nvSpPr>
          <p:cNvPr id="2" name="Titel 1"/>
          <p:cNvSpPr>
            <a:spLocks noGrp="1"/>
          </p:cNvSpPr>
          <p:nvPr>
            <p:ph type="title"/>
          </p:nvPr>
        </p:nvSpPr>
        <p:spPr>
          <a:xfrm>
            <a:off x="838200" y="403762"/>
            <a:ext cx="10515600" cy="845489"/>
          </a:xfrm>
        </p:spPr>
        <p:txBody>
          <a:bodyPr>
            <a:normAutofit/>
          </a:bodyPr>
          <a:lstStyle/>
          <a:p>
            <a:r>
              <a:rPr lang="de-AT" sz="3600" dirty="0" err="1" smtClean="0"/>
              <a:t>Recommendations</a:t>
            </a:r>
            <a:r>
              <a:rPr lang="de-AT" sz="3600" dirty="0" smtClean="0"/>
              <a:t> 2019 (</a:t>
            </a:r>
            <a:r>
              <a:rPr lang="de-AT" sz="3600" dirty="0" err="1" smtClean="0"/>
              <a:t>no</a:t>
            </a:r>
            <a:r>
              <a:rPr lang="de-AT" sz="3600" dirty="0" smtClean="0"/>
              <a:t> </a:t>
            </a:r>
            <a:r>
              <a:rPr lang="de-AT" sz="3600" dirty="0" err="1" smtClean="0"/>
              <a:t>condition</a:t>
            </a:r>
            <a:r>
              <a:rPr lang="de-AT" sz="3600" dirty="0" smtClean="0"/>
              <a:t>):</a:t>
            </a:r>
            <a:endParaRPr lang="de-DE" sz="3600" dirty="0"/>
          </a:p>
        </p:txBody>
      </p:sp>
    </p:spTree>
    <p:extLst>
      <p:ext uri="{BB962C8B-B14F-4D97-AF65-F5344CB8AC3E}">
        <p14:creationId xmlns:p14="http://schemas.microsoft.com/office/powerpoint/2010/main" val="3512000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43228"/>
            <a:ext cx="12192000" cy="8106382"/>
          </a:xfrm>
          <a:prstGeom prst="rect">
            <a:avLst/>
          </a:prstGeom>
        </p:spPr>
      </p:pic>
      <p:sp>
        <p:nvSpPr>
          <p:cNvPr id="3" name="Untertitel 2"/>
          <p:cNvSpPr>
            <a:spLocks noGrp="1"/>
          </p:cNvSpPr>
          <p:nvPr>
            <p:ph type="subTitle" idx="1"/>
          </p:nvPr>
        </p:nvSpPr>
        <p:spPr>
          <a:xfrm>
            <a:off x="1523999" y="3988408"/>
            <a:ext cx="9796531" cy="2386638"/>
          </a:xfrm>
        </p:spPr>
        <p:txBody>
          <a:bodyPr>
            <a:normAutofit fontScale="70000" lnSpcReduction="20000"/>
          </a:bodyPr>
          <a:lstStyle/>
          <a:p>
            <a:pPr>
              <a:lnSpc>
                <a:spcPct val="110000"/>
              </a:lnSpc>
            </a:pPr>
            <a:r>
              <a:rPr lang="de-AT" sz="4000" dirty="0" err="1" smtClean="0">
                <a:solidFill>
                  <a:srgbClr val="00FFFF"/>
                </a:solidFill>
              </a:rPr>
              <a:t>It</a:t>
            </a:r>
            <a:r>
              <a:rPr lang="de-AT" sz="4000" dirty="0" smtClean="0">
                <a:solidFill>
                  <a:srgbClr val="00FFFF"/>
                </a:solidFill>
              </a:rPr>
              <a:t> </a:t>
            </a:r>
            <a:r>
              <a:rPr lang="de-AT" sz="4000" dirty="0" err="1" smtClean="0">
                <a:solidFill>
                  <a:srgbClr val="00FFFF"/>
                </a:solidFill>
              </a:rPr>
              <a:t>is</a:t>
            </a:r>
            <a:r>
              <a:rPr lang="de-AT" sz="4000" dirty="0" smtClean="0">
                <a:solidFill>
                  <a:srgbClr val="00FFFF"/>
                </a:solidFill>
              </a:rPr>
              <a:t> </a:t>
            </a:r>
            <a:r>
              <a:rPr lang="de-AT" sz="4000" dirty="0" err="1" smtClean="0">
                <a:solidFill>
                  <a:srgbClr val="00FFFF"/>
                </a:solidFill>
              </a:rPr>
              <a:t>recommendes</a:t>
            </a:r>
            <a:r>
              <a:rPr lang="de-AT" sz="4000" dirty="0" smtClean="0">
                <a:solidFill>
                  <a:srgbClr val="00FFFF"/>
                </a:solidFill>
              </a:rPr>
              <a:t> </a:t>
            </a:r>
            <a:r>
              <a:rPr lang="de-AT" sz="4000" dirty="0" err="1" smtClean="0">
                <a:solidFill>
                  <a:srgbClr val="00FFFF"/>
                </a:solidFill>
              </a:rPr>
              <a:t>to</a:t>
            </a:r>
            <a:r>
              <a:rPr lang="de-AT" sz="4000" dirty="0" smtClean="0">
                <a:solidFill>
                  <a:srgbClr val="00FFFF"/>
                </a:solidFill>
              </a:rPr>
              <a:t> </a:t>
            </a:r>
            <a:r>
              <a:rPr lang="de-AT" sz="4000" dirty="0" err="1" smtClean="0">
                <a:solidFill>
                  <a:srgbClr val="00FFFF"/>
                </a:solidFill>
              </a:rPr>
              <a:t>renew</a:t>
            </a:r>
            <a:r>
              <a:rPr lang="de-AT" sz="4000" dirty="0" smtClean="0">
                <a:solidFill>
                  <a:srgbClr val="00FFFF"/>
                </a:solidFill>
              </a:rPr>
              <a:t> </a:t>
            </a:r>
            <a:r>
              <a:rPr lang="de-AT" sz="4000" dirty="0" err="1" smtClean="0">
                <a:solidFill>
                  <a:srgbClr val="00FFFF"/>
                </a:solidFill>
              </a:rPr>
              <a:t>the</a:t>
            </a:r>
            <a:r>
              <a:rPr lang="de-AT" sz="4000" dirty="0" smtClean="0">
                <a:solidFill>
                  <a:srgbClr val="00FFFF"/>
                </a:solidFill>
              </a:rPr>
              <a:t> European </a:t>
            </a:r>
            <a:r>
              <a:rPr lang="de-AT" sz="4000" dirty="0" err="1" smtClean="0">
                <a:solidFill>
                  <a:srgbClr val="00FFFF"/>
                </a:solidFill>
              </a:rPr>
              <a:t>Diploma</a:t>
            </a:r>
            <a:r>
              <a:rPr lang="de-AT" sz="4000" dirty="0" smtClean="0">
                <a:solidFill>
                  <a:srgbClr val="00FFFF"/>
                </a:solidFill>
              </a:rPr>
              <a:t> </a:t>
            </a:r>
            <a:r>
              <a:rPr lang="de-AT" sz="4000" dirty="0" err="1" smtClean="0">
                <a:solidFill>
                  <a:srgbClr val="00FFFF"/>
                </a:solidFill>
              </a:rPr>
              <a:t>for</a:t>
            </a:r>
            <a:r>
              <a:rPr lang="de-AT" sz="4000" dirty="0" smtClean="0">
                <a:solidFill>
                  <a:srgbClr val="00FFFF"/>
                </a:solidFill>
              </a:rPr>
              <a:t> </a:t>
            </a:r>
            <a:r>
              <a:rPr lang="de-AT" sz="4000" dirty="0" err="1" smtClean="0">
                <a:solidFill>
                  <a:srgbClr val="00FFFF"/>
                </a:solidFill>
              </a:rPr>
              <a:t>the</a:t>
            </a:r>
            <a:r>
              <a:rPr lang="de-AT" sz="4000" dirty="0" smtClean="0">
                <a:solidFill>
                  <a:srgbClr val="00FFFF"/>
                </a:solidFill>
              </a:rPr>
              <a:t> </a:t>
            </a:r>
            <a:r>
              <a:rPr lang="de-AT" sz="4000" dirty="0" err="1" smtClean="0">
                <a:solidFill>
                  <a:srgbClr val="00FFFF"/>
                </a:solidFill>
              </a:rPr>
              <a:t>Danube</a:t>
            </a:r>
            <a:r>
              <a:rPr lang="de-AT" sz="4000" dirty="0" smtClean="0">
                <a:solidFill>
                  <a:srgbClr val="00FFFF"/>
                </a:solidFill>
              </a:rPr>
              <a:t> Delta </a:t>
            </a:r>
            <a:r>
              <a:rPr lang="de-AT" sz="4000" dirty="0" err="1" smtClean="0">
                <a:solidFill>
                  <a:srgbClr val="00FFFF"/>
                </a:solidFill>
              </a:rPr>
              <a:t>Biosphere</a:t>
            </a:r>
            <a:r>
              <a:rPr lang="de-AT" sz="4000" dirty="0" smtClean="0">
                <a:solidFill>
                  <a:srgbClr val="00FFFF"/>
                </a:solidFill>
              </a:rPr>
              <a:t> Reserve </a:t>
            </a:r>
            <a:r>
              <a:rPr lang="de-AT" sz="4000" dirty="0" err="1" smtClean="0">
                <a:solidFill>
                  <a:srgbClr val="00FFFF"/>
                </a:solidFill>
              </a:rPr>
              <a:t>for</a:t>
            </a:r>
            <a:r>
              <a:rPr lang="de-AT" sz="4000" dirty="0" smtClean="0">
                <a:solidFill>
                  <a:srgbClr val="00FFFF"/>
                </a:solidFill>
              </a:rPr>
              <a:t> </a:t>
            </a:r>
            <a:r>
              <a:rPr lang="de-AT" sz="4000" dirty="0" err="1" smtClean="0">
                <a:solidFill>
                  <a:srgbClr val="00FFFF"/>
                </a:solidFill>
              </a:rPr>
              <a:t>the</a:t>
            </a:r>
            <a:r>
              <a:rPr lang="de-AT" sz="4000" dirty="0" smtClean="0">
                <a:solidFill>
                  <a:srgbClr val="00FFFF"/>
                </a:solidFill>
              </a:rPr>
              <a:t> </a:t>
            </a:r>
            <a:r>
              <a:rPr lang="de-AT" sz="4000" dirty="0" err="1" smtClean="0">
                <a:solidFill>
                  <a:srgbClr val="00FFFF"/>
                </a:solidFill>
              </a:rPr>
              <a:t>period</a:t>
            </a:r>
            <a:r>
              <a:rPr lang="de-AT" sz="4000" dirty="0" smtClean="0">
                <a:solidFill>
                  <a:srgbClr val="00FFFF"/>
                </a:solidFill>
              </a:rPr>
              <a:t> 2020 – 2030, </a:t>
            </a:r>
            <a:r>
              <a:rPr lang="de-AT" sz="4000" dirty="0" err="1" smtClean="0">
                <a:solidFill>
                  <a:srgbClr val="00FFFF"/>
                </a:solidFill>
              </a:rPr>
              <a:t>taking</a:t>
            </a:r>
            <a:r>
              <a:rPr lang="de-AT" sz="4000" dirty="0" smtClean="0">
                <a:solidFill>
                  <a:srgbClr val="00FFFF"/>
                </a:solidFill>
              </a:rPr>
              <a:t> </a:t>
            </a:r>
            <a:r>
              <a:rPr lang="de-AT" sz="4000" dirty="0" err="1" smtClean="0">
                <a:solidFill>
                  <a:srgbClr val="00FFFF"/>
                </a:solidFill>
              </a:rPr>
              <a:t>into</a:t>
            </a:r>
            <a:r>
              <a:rPr lang="de-AT" sz="4000" dirty="0" smtClean="0">
                <a:solidFill>
                  <a:srgbClr val="00FFFF"/>
                </a:solidFill>
              </a:rPr>
              <a:t> </a:t>
            </a:r>
            <a:r>
              <a:rPr lang="de-AT" sz="4000" dirty="0" err="1" smtClean="0">
                <a:solidFill>
                  <a:srgbClr val="00FFFF"/>
                </a:solidFill>
              </a:rPr>
              <a:t>consideration</a:t>
            </a:r>
            <a:r>
              <a:rPr lang="de-AT" sz="4000" dirty="0" smtClean="0">
                <a:solidFill>
                  <a:srgbClr val="00FFFF"/>
                </a:solidFill>
              </a:rPr>
              <a:t> </a:t>
            </a:r>
            <a:r>
              <a:rPr lang="de-AT" sz="4000" dirty="0" err="1" smtClean="0">
                <a:solidFill>
                  <a:srgbClr val="00FFFF"/>
                </a:solidFill>
              </a:rPr>
              <a:t>the</a:t>
            </a:r>
            <a:r>
              <a:rPr lang="de-AT" sz="4000" dirty="0" smtClean="0">
                <a:solidFill>
                  <a:srgbClr val="00FFFF"/>
                </a:solidFill>
              </a:rPr>
              <a:t> </a:t>
            </a:r>
            <a:r>
              <a:rPr lang="de-AT" sz="4000" dirty="0" err="1" smtClean="0">
                <a:solidFill>
                  <a:srgbClr val="00FFFF"/>
                </a:solidFill>
              </a:rPr>
              <a:t>above</a:t>
            </a:r>
            <a:r>
              <a:rPr lang="de-AT" sz="4000" dirty="0" smtClean="0">
                <a:solidFill>
                  <a:srgbClr val="00FFFF"/>
                </a:solidFill>
              </a:rPr>
              <a:t> </a:t>
            </a:r>
            <a:r>
              <a:rPr lang="de-AT" sz="4000" dirty="0" err="1" smtClean="0">
                <a:solidFill>
                  <a:srgbClr val="00FFFF"/>
                </a:solidFill>
              </a:rPr>
              <a:t>mentioned</a:t>
            </a:r>
            <a:r>
              <a:rPr lang="de-AT" sz="4000" dirty="0" smtClean="0">
                <a:solidFill>
                  <a:srgbClr val="00FFFF"/>
                </a:solidFill>
              </a:rPr>
              <a:t> </a:t>
            </a:r>
            <a:r>
              <a:rPr lang="de-AT" sz="4000" dirty="0" err="1" smtClean="0">
                <a:solidFill>
                  <a:srgbClr val="00FFFF"/>
                </a:solidFill>
              </a:rPr>
              <a:t>recommendations</a:t>
            </a:r>
            <a:r>
              <a:rPr lang="de-AT" sz="4000" dirty="0" smtClean="0">
                <a:solidFill>
                  <a:srgbClr val="00FFFF"/>
                </a:solidFill>
              </a:rPr>
              <a:t>.</a:t>
            </a:r>
          </a:p>
          <a:p>
            <a:endParaRPr lang="de-AT" dirty="0">
              <a:solidFill>
                <a:srgbClr val="00FFFF"/>
              </a:solidFill>
            </a:endParaRPr>
          </a:p>
          <a:p>
            <a:pPr algn="r">
              <a:lnSpc>
                <a:spcPct val="110000"/>
              </a:lnSpc>
            </a:pPr>
            <a:r>
              <a:rPr lang="de-AT" dirty="0" smtClean="0">
                <a:solidFill>
                  <a:srgbClr val="00FFFF"/>
                </a:solidFill>
              </a:rPr>
              <a:t>Robert Brunner</a:t>
            </a:r>
            <a:endParaRPr lang="de-DE" dirty="0">
              <a:solidFill>
                <a:srgbClr val="00FFFF"/>
              </a:solidFill>
            </a:endParaRPr>
          </a:p>
        </p:txBody>
      </p:sp>
      <p:sp>
        <p:nvSpPr>
          <p:cNvPr id="7" name="Textfeld 6"/>
          <p:cNvSpPr txBox="1"/>
          <p:nvPr/>
        </p:nvSpPr>
        <p:spPr>
          <a:xfrm>
            <a:off x="412121" y="5937161"/>
            <a:ext cx="2485626" cy="523220"/>
          </a:xfrm>
          <a:prstGeom prst="rect">
            <a:avLst/>
          </a:prstGeom>
          <a:noFill/>
        </p:spPr>
        <p:txBody>
          <a:bodyPr wrap="square" rtlCol="0">
            <a:spAutoFit/>
          </a:bodyPr>
          <a:lstStyle/>
          <a:p>
            <a:r>
              <a:rPr lang="de-AT" sz="1400" dirty="0" err="1" smtClean="0">
                <a:solidFill>
                  <a:srgbClr val="00FFFF"/>
                </a:solidFill>
              </a:rPr>
              <a:t>Photos</a:t>
            </a:r>
            <a:r>
              <a:rPr lang="de-AT" sz="1400" dirty="0" smtClean="0">
                <a:solidFill>
                  <a:srgbClr val="00FFFF"/>
                </a:solidFill>
              </a:rPr>
              <a:t> </a:t>
            </a:r>
            <a:r>
              <a:rPr lang="de-AT" sz="1400" dirty="0" err="1" smtClean="0">
                <a:solidFill>
                  <a:srgbClr val="00FFFF"/>
                </a:solidFill>
              </a:rPr>
              <a:t>Courtesy</a:t>
            </a:r>
            <a:r>
              <a:rPr lang="de-AT" sz="1400" dirty="0" smtClean="0">
                <a:solidFill>
                  <a:srgbClr val="00FFFF"/>
                </a:solidFill>
              </a:rPr>
              <a:t> </a:t>
            </a:r>
            <a:r>
              <a:rPr lang="de-AT" sz="1400" dirty="0" err="1" smtClean="0">
                <a:solidFill>
                  <a:srgbClr val="00FFFF"/>
                </a:solidFill>
              </a:rPr>
              <a:t>of</a:t>
            </a:r>
            <a:r>
              <a:rPr lang="de-AT" sz="1400" dirty="0" smtClean="0">
                <a:solidFill>
                  <a:srgbClr val="00FFFF"/>
                </a:solidFill>
              </a:rPr>
              <a:t> </a:t>
            </a:r>
            <a:r>
              <a:rPr lang="de-AT" sz="1400" dirty="0" err="1" smtClean="0">
                <a:solidFill>
                  <a:srgbClr val="00FFFF"/>
                </a:solidFill>
              </a:rPr>
              <a:t>Danube</a:t>
            </a:r>
            <a:r>
              <a:rPr lang="de-AT" sz="1400" dirty="0" smtClean="0">
                <a:solidFill>
                  <a:srgbClr val="00FFFF"/>
                </a:solidFill>
              </a:rPr>
              <a:t> Delta </a:t>
            </a:r>
            <a:r>
              <a:rPr lang="de-AT" sz="1400" dirty="0" err="1" smtClean="0">
                <a:solidFill>
                  <a:srgbClr val="00FFFF"/>
                </a:solidFill>
              </a:rPr>
              <a:t>Biosphere</a:t>
            </a:r>
            <a:r>
              <a:rPr lang="de-AT" sz="1400" dirty="0" smtClean="0">
                <a:solidFill>
                  <a:srgbClr val="00FFFF"/>
                </a:solidFill>
              </a:rPr>
              <a:t> Authority</a:t>
            </a:r>
            <a:endParaRPr lang="en-GB" sz="1400" dirty="0">
              <a:solidFill>
                <a:srgbClr val="00FFFF"/>
              </a:solidFill>
            </a:endParaRPr>
          </a:p>
        </p:txBody>
      </p:sp>
      <p:sp>
        <p:nvSpPr>
          <p:cNvPr id="8" name="Textfeld 7"/>
          <p:cNvSpPr txBox="1"/>
          <p:nvPr/>
        </p:nvSpPr>
        <p:spPr>
          <a:xfrm>
            <a:off x="1983346" y="6143223"/>
            <a:ext cx="45719"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908174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lstStyle/>
          <a:p>
            <a:endParaRPr lang="de-DE" dirty="0"/>
          </a:p>
        </p:txBody>
      </p:sp>
      <p:sp>
        <p:nvSpPr>
          <p:cNvPr id="5" name="Textfeld 4"/>
          <p:cNvSpPr txBox="1"/>
          <p:nvPr/>
        </p:nvSpPr>
        <p:spPr>
          <a:xfrm>
            <a:off x="8454452" y="6488668"/>
            <a:ext cx="3512695" cy="369332"/>
          </a:xfrm>
          <a:prstGeom prst="rect">
            <a:avLst/>
          </a:prstGeom>
          <a:noFill/>
        </p:spPr>
        <p:txBody>
          <a:bodyPr wrap="square" rtlCol="0">
            <a:spAutoFit/>
          </a:bodyPr>
          <a:lstStyle/>
          <a:p>
            <a:endParaRPr lang="de-DE"/>
          </a:p>
        </p:txBody>
      </p:sp>
      <p:sp>
        <p:nvSpPr>
          <p:cNvPr id="6" name="Textfeld 5"/>
          <p:cNvSpPr txBox="1"/>
          <p:nvPr/>
        </p:nvSpPr>
        <p:spPr>
          <a:xfrm>
            <a:off x="8606852" y="6641068"/>
            <a:ext cx="3512695" cy="369332"/>
          </a:xfrm>
          <a:prstGeom prst="rect">
            <a:avLst/>
          </a:prstGeom>
          <a:noFill/>
        </p:spPr>
        <p:txBody>
          <a:bodyPr wrap="square" rtlCol="0">
            <a:spAutoFit/>
          </a:bodyPr>
          <a:lstStyle/>
          <a:p>
            <a:endParaRPr lang="de-DE"/>
          </a:p>
        </p:txBody>
      </p:sp>
      <p:sp>
        <p:nvSpPr>
          <p:cNvPr id="7" name="Rechteck 6"/>
          <p:cNvSpPr/>
          <p:nvPr/>
        </p:nvSpPr>
        <p:spPr>
          <a:xfrm>
            <a:off x="3048000" y="3105835"/>
            <a:ext cx="6096000" cy="646331"/>
          </a:xfrm>
          <a:prstGeom prst="rect">
            <a:avLst/>
          </a:prstGeom>
        </p:spPr>
        <p:txBody>
          <a:bodyPr>
            <a:spAutoFit/>
          </a:bodyPr>
          <a:lstStyle/>
          <a:p>
            <a:r>
              <a:rPr lang="de-DE" dirty="0" err="1" smtClean="0"/>
              <a:t>Sodmy</a:t>
            </a:r>
            <a:r>
              <a:rPr lang="de-DE" dirty="0" smtClean="0"/>
              <a:t> - Eigenes </a:t>
            </a:r>
            <a:r>
              <a:rPr lang="de-DE" dirty="0" err="1" smtClean="0"/>
              <a:t>WerkOpenstreetmap</a:t>
            </a:r>
            <a:r>
              <a:rPr lang="de-DE" dirty="0" smtClean="0"/>
              <a:t>, CC BY-SA 3.0, https://commons.wikimedia.org/w/index.php?curid=25500420</a:t>
            </a:r>
            <a:endParaRPr lang="de-DE" dirty="0"/>
          </a:p>
        </p:txBody>
      </p:sp>
      <p:pic>
        <p:nvPicPr>
          <p:cNvPr id="8" name="Grafik 7"/>
          <p:cNvPicPr>
            <a:picLocks noChangeAspect="1"/>
          </p:cNvPicPr>
          <p:nvPr/>
        </p:nvPicPr>
        <p:blipFill>
          <a:blip r:embed="rId2"/>
          <a:stretch>
            <a:fillRect/>
          </a:stretch>
        </p:blipFill>
        <p:spPr>
          <a:xfrm>
            <a:off x="-4706595" y="-3181660"/>
            <a:ext cx="19836668" cy="11152681"/>
          </a:xfrm>
          <a:prstGeom prst="rect">
            <a:avLst/>
          </a:prstGeom>
        </p:spPr>
      </p:pic>
    </p:spTree>
    <p:extLst>
      <p:ext uri="{BB962C8B-B14F-4D97-AF65-F5344CB8AC3E}">
        <p14:creationId xmlns:p14="http://schemas.microsoft.com/office/powerpoint/2010/main" val="2001730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smtClean="0"/>
              <a:t>Facts:</a:t>
            </a:r>
            <a:endParaRPr lang="de-DE" sz="3600" dirty="0"/>
          </a:p>
        </p:txBody>
      </p:sp>
      <p:sp>
        <p:nvSpPr>
          <p:cNvPr id="3" name="Inhaltsplatzhalter 2"/>
          <p:cNvSpPr>
            <a:spLocks noGrp="1"/>
          </p:cNvSpPr>
          <p:nvPr>
            <p:ph idx="1"/>
          </p:nvPr>
        </p:nvSpPr>
        <p:spPr>
          <a:xfrm>
            <a:off x="838200" y="1439254"/>
            <a:ext cx="11216425" cy="5232001"/>
          </a:xfrm>
        </p:spPr>
        <p:txBody>
          <a:bodyPr/>
          <a:lstStyle/>
          <a:p>
            <a:r>
              <a:rPr lang="de-AT" dirty="0" err="1" smtClean="0"/>
              <a:t>Biosphere</a:t>
            </a:r>
            <a:r>
              <a:rPr lang="de-AT" dirty="0" smtClean="0"/>
              <a:t> Reserve, total </a:t>
            </a:r>
            <a:r>
              <a:rPr lang="de-AT" dirty="0" err="1" smtClean="0"/>
              <a:t>area</a:t>
            </a:r>
            <a:r>
              <a:rPr lang="de-AT" dirty="0" smtClean="0"/>
              <a:t> 580 000 </a:t>
            </a:r>
            <a:r>
              <a:rPr lang="de-AT" dirty="0" err="1" smtClean="0"/>
              <a:t>hectares</a:t>
            </a:r>
            <a:endParaRPr lang="de-AT" dirty="0" smtClean="0"/>
          </a:p>
          <a:p>
            <a:pPr marL="0" indent="0">
              <a:buNone/>
            </a:pPr>
            <a:r>
              <a:rPr lang="de-AT" dirty="0" smtClean="0"/>
              <a:t>  (50 600 ha </a:t>
            </a:r>
            <a:r>
              <a:rPr lang="de-AT" dirty="0" err="1" smtClean="0"/>
              <a:t>core</a:t>
            </a:r>
            <a:r>
              <a:rPr lang="de-AT" dirty="0" smtClean="0"/>
              <a:t> </a:t>
            </a:r>
            <a:r>
              <a:rPr lang="de-AT" dirty="0" err="1" smtClean="0"/>
              <a:t>zone</a:t>
            </a:r>
            <a:r>
              <a:rPr lang="de-AT" dirty="0" smtClean="0"/>
              <a:t>, 223 300 ha </a:t>
            </a:r>
            <a:r>
              <a:rPr lang="de-AT" dirty="0" err="1" smtClean="0"/>
              <a:t>buffer</a:t>
            </a:r>
            <a:r>
              <a:rPr lang="de-AT" dirty="0" smtClean="0"/>
              <a:t> </a:t>
            </a:r>
            <a:r>
              <a:rPr lang="de-AT" dirty="0" err="1" smtClean="0"/>
              <a:t>zone</a:t>
            </a:r>
            <a:r>
              <a:rPr lang="de-AT" dirty="0" smtClean="0"/>
              <a:t>, 306 100 ha </a:t>
            </a:r>
            <a:r>
              <a:rPr lang="de-AT" dirty="0" err="1" smtClean="0"/>
              <a:t>transition</a:t>
            </a:r>
            <a:r>
              <a:rPr lang="de-AT" dirty="0" smtClean="0"/>
              <a:t> </a:t>
            </a:r>
            <a:r>
              <a:rPr lang="de-AT" dirty="0" err="1" smtClean="0"/>
              <a:t>zone</a:t>
            </a:r>
            <a:r>
              <a:rPr lang="de-AT" dirty="0" smtClean="0"/>
              <a:t> )</a:t>
            </a:r>
          </a:p>
          <a:p>
            <a:r>
              <a:rPr lang="de-AT" dirty="0" smtClean="0"/>
              <a:t>Additional 100 000 ha </a:t>
            </a:r>
            <a:r>
              <a:rPr lang="de-AT" dirty="0" smtClean="0"/>
              <a:t>in </a:t>
            </a:r>
            <a:r>
              <a:rPr lang="de-AT" dirty="0" smtClean="0"/>
              <a:t>Ukraine</a:t>
            </a:r>
          </a:p>
          <a:p>
            <a:r>
              <a:rPr lang="de-AT" dirty="0" smtClean="0"/>
              <a:t>82 % </a:t>
            </a:r>
            <a:r>
              <a:rPr lang="de-AT" dirty="0" err="1" smtClean="0"/>
              <a:t>public</a:t>
            </a:r>
            <a:r>
              <a:rPr lang="de-AT" dirty="0" smtClean="0"/>
              <a:t> </a:t>
            </a:r>
            <a:r>
              <a:rPr lang="de-AT" dirty="0" err="1" smtClean="0"/>
              <a:t>domain</a:t>
            </a:r>
            <a:r>
              <a:rPr lang="de-AT" dirty="0" smtClean="0"/>
              <a:t> </a:t>
            </a:r>
            <a:r>
              <a:rPr lang="de-AT" dirty="0" err="1" smtClean="0"/>
              <a:t>of</a:t>
            </a:r>
            <a:r>
              <a:rPr lang="de-AT" dirty="0" smtClean="0"/>
              <a:t> national </a:t>
            </a:r>
            <a:r>
              <a:rPr lang="de-AT" dirty="0" err="1" smtClean="0"/>
              <a:t>interest</a:t>
            </a:r>
            <a:r>
              <a:rPr lang="de-AT" dirty="0" smtClean="0"/>
              <a:t>, </a:t>
            </a:r>
            <a:r>
              <a:rPr lang="de-AT" dirty="0" err="1" smtClean="0"/>
              <a:t>less</a:t>
            </a:r>
            <a:r>
              <a:rPr lang="de-AT" dirty="0" smtClean="0"/>
              <a:t> </a:t>
            </a:r>
            <a:r>
              <a:rPr lang="de-AT" dirty="0" err="1"/>
              <a:t>than</a:t>
            </a:r>
            <a:r>
              <a:rPr lang="de-AT" dirty="0"/>
              <a:t> 1 % private</a:t>
            </a:r>
          </a:p>
          <a:p>
            <a:r>
              <a:rPr lang="de-AT" dirty="0" smtClean="0"/>
              <a:t>61 000 ha </a:t>
            </a:r>
            <a:r>
              <a:rPr lang="de-AT" dirty="0" err="1" smtClean="0"/>
              <a:t>agricultural</a:t>
            </a:r>
            <a:r>
              <a:rPr lang="de-AT" dirty="0" smtClean="0"/>
              <a:t> </a:t>
            </a:r>
            <a:r>
              <a:rPr lang="de-AT" dirty="0" err="1" smtClean="0"/>
              <a:t>land</a:t>
            </a:r>
            <a:endParaRPr lang="de-AT" dirty="0" smtClean="0"/>
          </a:p>
          <a:p>
            <a:r>
              <a:rPr lang="de-AT" dirty="0" err="1" smtClean="0"/>
              <a:t>Sulina</a:t>
            </a:r>
            <a:r>
              <a:rPr lang="de-AT" dirty="0" smtClean="0"/>
              <a:t> arm </a:t>
            </a:r>
            <a:r>
              <a:rPr lang="de-AT" dirty="0" err="1" smtClean="0"/>
              <a:t>is</a:t>
            </a:r>
            <a:r>
              <a:rPr lang="de-AT" dirty="0" smtClean="0"/>
              <a:t> </a:t>
            </a:r>
            <a:r>
              <a:rPr lang="de-AT" dirty="0" err="1" smtClean="0"/>
              <a:t>the</a:t>
            </a:r>
            <a:r>
              <a:rPr lang="de-AT" dirty="0" smtClean="0"/>
              <a:t> </a:t>
            </a:r>
            <a:r>
              <a:rPr lang="de-AT" dirty="0" err="1" smtClean="0"/>
              <a:t>main</a:t>
            </a:r>
            <a:r>
              <a:rPr lang="de-AT" dirty="0" smtClean="0"/>
              <a:t> </a:t>
            </a:r>
            <a:r>
              <a:rPr lang="de-AT" dirty="0" err="1" smtClean="0"/>
              <a:t>navigation</a:t>
            </a:r>
            <a:r>
              <a:rPr lang="de-AT" dirty="0" smtClean="0"/>
              <a:t> route </a:t>
            </a:r>
          </a:p>
          <a:p>
            <a:r>
              <a:rPr lang="de-AT" dirty="0" smtClean="0"/>
              <a:t>Second </a:t>
            </a:r>
            <a:r>
              <a:rPr lang="de-AT" dirty="0" err="1" smtClean="0"/>
              <a:t>largest</a:t>
            </a:r>
            <a:r>
              <a:rPr lang="de-AT" dirty="0" smtClean="0"/>
              <a:t> </a:t>
            </a:r>
            <a:r>
              <a:rPr lang="de-AT" dirty="0" err="1" smtClean="0"/>
              <a:t>delta</a:t>
            </a:r>
            <a:r>
              <a:rPr lang="de-AT" dirty="0" smtClean="0"/>
              <a:t> in Europe (after </a:t>
            </a:r>
            <a:r>
              <a:rPr lang="de-AT" dirty="0" err="1" smtClean="0"/>
              <a:t>the</a:t>
            </a:r>
            <a:r>
              <a:rPr lang="de-AT" dirty="0" smtClean="0"/>
              <a:t> </a:t>
            </a:r>
            <a:r>
              <a:rPr lang="de-AT" dirty="0" err="1" smtClean="0"/>
              <a:t>Volga</a:t>
            </a:r>
            <a:r>
              <a:rPr lang="de-AT" dirty="0" smtClean="0"/>
              <a:t>)</a:t>
            </a:r>
          </a:p>
          <a:p>
            <a:r>
              <a:rPr lang="de-AT" dirty="0" err="1" smtClean="0"/>
              <a:t>Largest</a:t>
            </a:r>
            <a:r>
              <a:rPr lang="de-AT" dirty="0" smtClean="0"/>
              <a:t> </a:t>
            </a:r>
            <a:r>
              <a:rPr lang="de-AT" dirty="0" err="1" smtClean="0"/>
              <a:t>reed</a:t>
            </a:r>
            <a:r>
              <a:rPr lang="de-AT" dirty="0" smtClean="0"/>
              <a:t> </a:t>
            </a:r>
            <a:r>
              <a:rPr lang="de-AT" dirty="0" err="1" smtClean="0"/>
              <a:t>belt</a:t>
            </a:r>
            <a:r>
              <a:rPr lang="de-AT" dirty="0" smtClean="0"/>
              <a:t> </a:t>
            </a:r>
            <a:r>
              <a:rPr lang="de-AT" dirty="0" err="1" smtClean="0"/>
              <a:t>worldwide</a:t>
            </a:r>
            <a:endParaRPr lang="de-AT" dirty="0" smtClean="0"/>
          </a:p>
          <a:p>
            <a:r>
              <a:rPr lang="de-AT" dirty="0" smtClean="0"/>
              <a:t>Over 9 500 </a:t>
            </a:r>
            <a:r>
              <a:rPr lang="de-AT" dirty="0" err="1" smtClean="0"/>
              <a:t>fauna</a:t>
            </a:r>
            <a:r>
              <a:rPr lang="de-AT" dirty="0" smtClean="0"/>
              <a:t> </a:t>
            </a:r>
            <a:r>
              <a:rPr lang="de-AT" dirty="0" err="1" smtClean="0"/>
              <a:t>and</a:t>
            </a:r>
            <a:r>
              <a:rPr lang="de-AT" dirty="0" smtClean="0"/>
              <a:t> </a:t>
            </a:r>
            <a:r>
              <a:rPr lang="de-AT" dirty="0" err="1" smtClean="0"/>
              <a:t>flora</a:t>
            </a:r>
            <a:r>
              <a:rPr lang="de-AT" dirty="0" smtClean="0"/>
              <a:t> </a:t>
            </a:r>
            <a:r>
              <a:rPr lang="de-AT" dirty="0" err="1" smtClean="0"/>
              <a:t>species</a:t>
            </a:r>
            <a:r>
              <a:rPr lang="de-AT" dirty="0" smtClean="0"/>
              <a:t>, 30 </a:t>
            </a:r>
            <a:r>
              <a:rPr lang="de-AT" dirty="0" err="1" smtClean="0"/>
              <a:t>types</a:t>
            </a:r>
            <a:r>
              <a:rPr lang="de-AT" dirty="0" smtClean="0"/>
              <a:t> </a:t>
            </a:r>
            <a:r>
              <a:rPr lang="de-AT" dirty="0" err="1" smtClean="0"/>
              <a:t>of</a:t>
            </a:r>
            <a:r>
              <a:rPr lang="de-AT" dirty="0" smtClean="0"/>
              <a:t> </a:t>
            </a:r>
            <a:r>
              <a:rPr lang="de-AT" dirty="0" err="1" smtClean="0"/>
              <a:t>ecoystems</a:t>
            </a:r>
            <a:endParaRPr lang="de-AT" dirty="0" smtClean="0"/>
          </a:p>
          <a:p>
            <a:r>
              <a:rPr lang="de-AT" dirty="0" smtClean="0"/>
              <a:t>Access </a:t>
            </a:r>
            <a:r>
              <a:rPr lang="de-AT" dirty="0" err="1" smtClean="0"/>
              <a:t>only</a:t>
            </a:r>
            <a:r>
              <a:rPr lang="de-AT" dirty="0" smtClean="0"/>
              <a:t> </a:t>
            </a:r>
            <a:r>
              <a:rPr lang="de-AT" dirty="0" err="1" smtClean="0"/>
              <a:t>by</a:t>
            </a:r>
            <a:r>
              <a:rPr lang="de-AT" dirty="0" smtClean="0"/>
              <a:t> </a:t>
            </a:r>
            <a:r>
              <a:rPr lang="de-AT" dirty="0" err="1" smtClean="0"/>
              <a:t>boat</a:t>
            </a:r>
            <a:r>
              <a:rPr lang="de-AT" dirty="0" smtClean="0"/>
              <a:t> </a:t>
            </a:r>
            <a:r>
              <a:rPr lang="de-AT" dirty="0" err="1" smtClean="0"/>
              <a:t>except</a:t>
            </a:r>
            <a:r>
              <a:rPr lang="de-AT" dirty="0" smtClean="0"/>
              <a:t> </a:t>
            </a:r>
            <a:r>
              <a:rPr lang="de-AT" dirty="0" err="1" smtClean="0"/>
              <a:t>villages</a:t>
            </a:r>
            <a:r>
              <a:rPr lang="de-AT" dirty="0" smtClean="0"/>
              <a:t> </a:t>
            </a:r>
            <a:r>
              <a:rPr lang="de-AT" dirty="0" err="1" smtClean="0"/>
              <a:t>close</a:t>
            </a:r>
            <a:r>
              <a:rPr lang="de-AT" dirty="0" smtClean="0"/>
              <a:t> </a:t>
            </a:r>
            <a:r>
              <a:rPr lang="de-AT" dirty="0" err="1" smtClean="0"/>
              <a:t>to</a:t>
            </a:r>
            <a:r>
              <a:rPr lang="de-AT" dirty="0" smtClean="0"/>
              <a:t> </a:t>
            </a:r>
            <a:r>
              <a:rPr lang="de-AT" dirty="0" err="1" smtClean="0"/>
              <a:t>Tulcea</a:t>
            </a:r>
            <a:endParaRPr lang="de-AT" dirty="0" smtClean="0"/>
          </a:p>
          <a:p>
            <a:endParaRPr lang="de-DE" dirty="0"/>
          </a:p>
        </p:txBody>
      </p:sp>
    </p:spTree>
    <p:extLst>
      <p:ext uri="{BB962C8B-B14F-4D97-AF65-F5344CB8AC3E}">
        <p14:creationId xmlns:p14="http://schemas.microsoft.com/office/powerpoint/2010/main" val="2010075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456" y="2588593"/>
            <a:ext cx="7443989" cy="418247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66" y="0"/>
            <a:ext cx="6722772" cy="3777252"/>
          </a:xfrm>
          <a:prstGeom prst="rect">
            <a:avLst/>
          </a:prstGeom>
        </p:spPr>
      </p:pic>
      <p:sp>
        <p:nvSpPr>
          <p:cNvPr id="3" name="Textfeld 2"/>
          <p:cNvSpPr txBox="1"/>
          <p:nvPr/>
        </p:nvSpPr>
        <p:spPr>
          <a:xfrm>
            <a:off x="6555346" y="450761"/>
            <a:ext cx="5731099" cy="954107"/>
          </a:xfrm>
          <a:prstGeom prst="rect">
            <a:avLst/>
          </a:prstGeom>
          <a:noFill/>
        </p:spPr>
        <p:txBody>
          <a:bodyPr wrap="square" rtlCol="0">
            <a:spAutoFit/>
          </a:bodyPr>
          <a:lstStyle/>
          <a:p>
            <a:r>
              <a:rPr lang="de-AT" sz="2800" dirty="0" smtClean="0"/>
              <a:t>Pollution </a:t>
            </a:r>
            <a:r>
              <a:rPr lang="de-AT" sz="2800" dirty="0" err="1" smtClean="0"/>
              <a:t>from</a:t>
            </a:r>
            <a:r>
              <a:rPr lang="de-AT" sz="2800" dirty="0" smtClean="0"/>
              <a:t> </a:t>
            </a:r>
            <a:r>
              <a:rPr lang="de-AT" sz="2800" dirty="0" err="1" smtClean="0"/>
              <a:t>navigation</a:t>
            </a:r>
            <a:r>
              <a:rPr lang="de-AT" sz="2800" dirty="0" smtClean="0"/>
              <a:t> </a:t>
            </a:r>
            <a:r>
              <a:rPr lang="de-AT" sz="2800" dirty="0" err="1" smtClean="0"/>
              <a:t>and</a:t>
            </a:r>
            <a:r>
              <a:rPr lang="de-AT" sz="2800" dirty="0" smtClean="0"/>
              <a:t> </a:t>
            </a:r>
            <a:r>
              <a:rPr lang="de-AT" sz="2800" dirty="0" err="1" smtClean="0"/>
              <a:t>from</a:t>
            </a:r>
            <a:r>
              <a:rPr lang="de-AT" sz="2800" dirty="0" smtClean="0"/>
              <a:t> </a:t>
            </a:r>
            <a:r>
              <a:rPr lang="de-AT" sz="2800" dirty="0" err="1" smtClean="0"/>
              <a:t>the</a:t>
            </a:r>
            <a:r>
              <a:rPr lang="de-AT" sz="2800" dirty="0" smtClean="0"/>
              <a:t> </a:t>
            </a:r>
            <a:r>
              <a:rPr lang="de-AT" sz="2800" dirty="0" err="1" smtClean="0"/>
              <a:t>Danube</a:t>
            </a:r>
            <a:r>
              <a:rPr lang="de-AT" sz="2800" dirty="0" smtClean="0"/>
              <a:t> </a:t>
            </a:r>
            <a:r>
              <a:rPr lang="de-AT" sz="2800" dirty="0" err="1" smtClean="0"/>
              <a:t>itself</a:t>
            </a:r>
            <a:endParaRPr lang="de-DE" sz="2800" dirty="0"/>
          </a:p>
        </p:txBody>
      </p:sp>
    </p:spTree>
    <p:extLst>
      <p:ext uri="{BB962C8B-B14F-4D97-AF65-F5344CB8AC3E}">
        <p14:creationId xmlns:p14="http://schemas.microsoft.com/office/powerpoint/2010/main" val="428854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87" y="0"/>
            <a:ext cx="5074953" cy="6858000"/>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041" y="2711361"/>
            <a:ext cx="6219959" cy="4146639"/>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165" y="132922"/>
            <a:ext cx="4343259" cy="2874016"/>
          </a:xfrm>
          <a:prstGeom prst="rect">
            <a:avLst/>
          </a:prstGeom>
        </p:spPr>
      </p:pic>
      <p:sp>
        <p:nvSpPr>
          <p:cNvPr id="7" name="Textfeld 6"/>
          <p:cNvSpPr txBox="1"/>
          <p:nvPr/>
        </p:nvSpPr>
        <p:spPr>
          <a:xfrm>
            <a:off x="9581882" y="296214"/>
            <a:ext cx="2610118" cy="1477328"/>
          </a:xfrm>
          <a:prstGeom prst="rect">
            <a:avLst/>
          </a:prstGeom>
          <a:noFill/>
        </p:spPr>
        <p:txBody>
          <a:bodyPr wrap="square" rtlCol="0">
            <a:spAutoFit/>
          </a:bodyPr>
          <a:lstStyle/>
          <a:p>
            <a:r>
              <a:rPr lang="de-AT" dirty="0" err="1" smtClean="0"/>
              <a:t>Fisherman</a:t>
            </a:r>
            <a:r>
              <a:rPr lang="de-AT" dirty="0" smtClean="0"/>
              <a:t> (</a:t>
            </a:r>
            <a:r>
              <a:rPr lang="de-AT" dirty="0" err="1" smtClean="0"/>
              <a:t>left</a:t>
            </a:r>
            <a:r>
              <a:rPr lang="de-AT" dirty="0" smtClean="0"/>
              <a:t>)</a:t>
            </a:r>
          </a:p>
          <a:p>
            <a:endParaRPr lang="de-AT" dirty="0"/>
          </a:p>
          <a:p>
            <a:r>
              <a:rPr lang="de-AT" dirty="0" err="1" smtClean="0"/>
              <a:t>Waterlilies</a:t>
            </a:r>
            <a:r>
              <a:rPr lang="de-AT" dirty="0" smtClean="0"/>
              <a:t> (</a:t>
            </a:r>
            <a:r>
              <a:rPr lang="de-AT" dirty="0" err="1" smtClean="0"/>
              <a:t>above</a:t>
            </a:r>
            <a:r>
              <a:rPr lang="de-AT" dirty="0" smtClean="0"/>
              <a:t>)</a:t>
            </a:r>
          </a:p>
          <a:p>
            <a:endParaRPr lang="de-AT" dirty="0"/>
          </a:p>
          <a:p>
            <a:r>
              <a:rPr lang="de-AT" dirty="0" err="1" smtClean="0"/>
              <a:t>Sulina</a:t>
            </a:r>
            <a:r>
              <a:rPr lang="de-AT" dirty="0" smtClean="0"/>
              <a:t> (</a:t>
            </a:r>
            <a:r>
              <a:rPr lang="de-AT" dirty="0" err="1" smtClean="0"/>
              <a:t>below</a:t>
            </a:r>
            <a:r>
              <a:rPr lang="de-AT" dirty="0" smtClean="0"/>
              <a:t>)</a:t>
            </a:r>
            <a:endParaRPr lang="de-DE" dirty="0"/>
          </a:p>
        </p:txBody>
      </p:sp>
    </p:spTree>
    <p:extLst>
      <p:ext uri="{BB962C8B-B14F-4D97-AF65-F5344CB8AC3E}">
        <p14:creationId xmlns:p14="http://schemas.microsoft.com/office/powerpoint/2010/main" val="557754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509427" cy="3477296"/>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9353"/>
            <a:ext cx="5509427" cy="3298647"/>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9903" y="-366032"/>
            <a:ext cx="5342097" cy="3572528"/>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9903" y="3374761"/>
            <a:ext cx="5342097" cy="3869605"/>
          </a:xfrm>
          <a:prstGeom prst="rect">
            <a:avLst/>
          </a:prstGeom>
        </p:spPr>
      </p:pic>
      <p:sp>
        <p:nvSpPr>
          <p:cNvPr id="8" name="Textfeld 7"/>
          <p:cNvSpPr txBox="1"/>
          <p:nvPr/>
        </p:nvSpPr>
        <p:spPr>
          <a:xfrm>
            <a:off x="4250029" y="1738648"/>
            <a:ext cx="4468969" cy="923330"/>
          </a:xfrm>
          <a:prstGeom prst="rect">
            <a:avLst/>
          </a:prstGeom>
          <a:noFill/>
        </p:spPr>
        <p:txBody>
          <a:bodyPr wrap="square" rtlCol="0">
            <a:spAutoFit/>
          </a:bodyPr>
          <a:lstStyle/>
          <a:p>
            <a:r>
              <a:rPr lang="de-AT" dirty="0" err="1" smtClean="0">
                <a:solidFill>
                  <a:schemeClr val="bg1"/>
                </a:solidFill>
              </a:rPr>
              <a:t>Kingfisher</a:t>
            </a:r>
            <a:r>
              <a:rPr lang="de-AT" dirty="0" smtClean="0">
                <a:solidFill>
                  <a:schemeClr val="bg1"/>
                </a:solidFill>
              </a:rPr>
              <a:t> (A</a:t>
            </a:r>
            <a:r>
              <a:rPr lang="de-AT" dirty="0" smtClean="0"/>
              <a:t>lcedo </a:t>
            </a:r>
            <a:r>
              <a:rPr lang="de-AT" dirty="0" err="1" smtClean="0"/>
              <a:t>athis</a:t>
            </a:r>
            <a:r>
              <a:rPr lang="de-AT" dirty="0" smtClean="0"/>
              <a:t>)</a:t>
            </a:r>
          </a:p>
          <a:p>
            <a:endParaRPr lang="de-AT" dirty="0" smtClean="0"/>
          </a:p>
          <a:p>
            <a:r>
              <a:rPr lang="de-AT" dirty="0"/>
              <a:t> </a:t>
            </a:r>
            <a:r>
              <a:rPr lang="de-AT" dirty="0" smtClean="0"/>
              <a:t>                                  Europe</a:t>
            </a:r>
            <a:r>
              <a:rPr lang="de-AT" dirty="0" smtClean="0">
                <a:solidFill>
                  <a:schemeClr val="bg1"/>
                </a:solidFill>
              </a:rPr>
              <a:t>an </a:t>
            </a:r>
            <a:r>
              <a:rPr lang="de-AT" dirty="0" err="1" smtClean="0">
                <a:solidFill>
                  <a:schemeClr val="bg1"/>
                </a:solidFill>
              </a:rPr>
              <a:t>pond</a:t>
            </a:r>
            <a:r>
              <a:rPr lang="de-AT" dirty="0" smtClean="0">
                <a:solidFill>
                  <a:schemeClr val="bg1"/>
                </a:solidFill>
              </a:rPr>
              <a:t> </a:t>
            </a:r>
            <a:r>
              <a:rPr lang="de-AT" dirty="0" err="1" smtClean="0">
                <a:solidFill>
                  <a:schemeClr val="bg1"/>
                </a:solidFill>
              </a:rPr>
              <a:t>terrapin</a:t>
            </a:r>
            <a:endParaRPr lang="de-DE" dirty="0">
              <a:solidFill>
                <a:schemeClr val="bg1"/>
              </a:solidFill>
            </a:endParaRPr>
          </a:p>
        </p:txBody>
      </p:sp>
      <p:sp>
        <p:nvSpPr>
          <p:cNvPr id="9" name="Textfeld 8"/>
          <p:cNvSpPr txBox="1"/>
          <p:nvPr/>
        </p:nvSpPr>
        <p:spPr>
          <a:xfrm>
            <a:off x="3090929" y="5692462"/>
            <a:ext cx="6001556" cy="923330"/>
          </a:xfrm>
          <a:prstGeom prst="rect">
            <a:avLst/>
          </a:prstGeom>
          <a:noFill/>
        </p:spPr>
        <p:txBody>
          <a:bodyPr wrap="square" rtlCol="0">
            <a:spAutoFit/>
          </a:bodyPr>
          <a:lstStyle/>
          <a:p>
            <a:r>
              <a:rPr lang="de-AT" dirty="0" err="1" smtClean="0">
                <a:solidFill>
                  <a:schemeClr val="bg1"/>
                </a:solidFill>
              </a:rPr>
              <a:t>Pochard</a:t>
            </a:r>
            <a:r>
              <a:rPr lang="de-AT" dirty="0" smtClean="0">
                <a:solidFill>
                  <a:schemeClr val="bg1"/>
                </a:solidFill>
              </a:rPr>
              <a:t> (</a:t>
            </a:r>
            <a:r>
              <a:rPr lang="de-AT" dirty="0" err="1" smtClean="0">
                <a:solidFill>
                  <a:schemeClr val="bg1"/>
                </a:solidFill>
              </a:rPr>
              <a:t>Aythya</a:t>
            </a:r>
            <a:r>
              <a:rPr lang="de-AT" dirty="0" smtClean="0">
                <a:solidFill>
                  <a:schemeClr val="bg1"/>
                </a:solidFill>
              </a:rPr>
              <a:t> </a:t>
            </a:r>
            <a:r>
              <a:rPr lang="de-AT" dirty="0" err="1" smtClean="0">
                <a:solidFill>
                  <a:schemeClr val="bg1"/>
                </a:solidFill>
              </a:rPr>
              <a:t>ferina</a:t>
            </a:r>
            <a:r>
              <a:rPr lang="de-AT" dirty="0" smtClean="0">
                <a:solidFill>
                  <a:schemeClr val="bg1"/>
                </a:solidFill>
              </a:rPr>
              <a:t>)</a:t>
            </a:r>
          </a:p>
          <a:p>
            <a:endParaRPr lang="de-AT" dirty="0"/>
          </a:p>
          <a:p>
            <a:r>
              <a:rPr lang="de-AT" dirty="0" smtClean="0"/>
              <a:t>                                                Little </a:t>
            </a:r>
            <a:r>
              <a:rPr lang="de-AT" dirty="0" err="1" smtClean="0"/>
              <a:t>bittern</a:t>
            </a:r>
            <a:r>
              <a:rPr lang="de-AT" dirty="0" smtClean="0"/>
              <a:t> </a:t>
            </a:r>
            <a:r>
              <a:rPr lang="de-AT" dirty="0" smtClean="0">
                <a:solidFill>
                  <a:schemeClr val="bg1"/>
                </a:solidFill>
              </a:rPr>
              <a:t>(</a:t>
            </a:r>
            <a:r>
              <a:rPr lang="de-AT" dirty="0" err="1" smtClean="0">
                <a:solidFill>
                  <a:schemeClr val="bg1"/>
                </a:solidFill>
              </a:rPr>
              <a:t>ixobrychus</a:t>
            </a:r>
            <a:r>
              <a:rPr lang="de-AT" dirty="0" smtClean="0">
                <a:solidFill>
                  <a:schemeClr val="bg1"/>
                </a:solidFill>
              </a:rPr>
              <a:t> </a:t>
            </a:r>
            <a:r>
              <a:rPr lang="de-AT" dirty="0" err="1" smtClean="0">
                <a:solidFill>
                  <a:schemeClr val="bg1"/>
                </a:solidFill>
              </a:rPr>
              <a:t>minutus</a:t>
            </a:r>
            <a:r>
              <a:rPr lang="de-AT" dirty="0" smtClean="0">
                <a:solidFill>
                  <a:schemeClr val="bg1"/>
                </a:solidFill>
              </a:rPr>
              <a:t>)</a:t>
            </a:r>
            <a:endParaRPr lang="de-DE" dirty="0">
              <a:solidFill>
                <a:schemeClr val="bg1"/>
              </a:solidFill>
            </a:endParaRPr>
          </a:p>
        </p:txBody>
      </p:sp>
      <p:sp>
        <p:nvSpPr>
          <p:cNvPr id="2" name="Textfeld 1"/>
          <p:cNvSpPr txBox="1"/>
          <p:nvPr/>
        </p:nvSpPr>
        <p:spPr>
          <a:xfrm>
            <a:off x="1030309" y="234055"/>
            <a:ext cx="5061398" cy="523220"/>
          </a:xfrm>
          <a:prstGeom prst="rect">
            <a:avLst/>
          </a:prstGeom>
          <a:noFill/>
        </p:spPr>
        <p:txBody>
          <a:bodyPr wrap="square" rtlCol="0">
            <a:spAutoFit/>
          </a:bodyPr>
          <a:lstStyle/>
          <a:p>
            <a:r>
              <a:rPr lang="de-AT" sz="2800" dirty="0" smtClean="0">
                <a:solidFill>
                  <a:srgbClr val="00FFFF"/>
                </a:solidFill>
              </a:rPr>
              <a:t>More </a:t>
            </a:r>
            <a:r>
              <a:rPr lang="de-AT" sz="2800" dirty="0" err="1" smtClean="0">
                <a:solidFill>
                  <a:srgbClr val="00FFFF"/>
                </a:solidFill>
              </a:rPr>
              <a:t>than</a:t>
            </a:r>
            <a:r>
              <a:rPr lang="de-AT" sz="2800" dirty="0" smtClean="0">
                <a:solidFill>
                  <a:srgbClr val="00FFFF"/>
                </a:solidFill>
              </a:rPr>
              <a:t> 300 </a:t>
            </a:r>
            <a:r>
              <a:rPr lang="de-AT" sz="2800" dirty="0" err="1" smtClean="0">
                <a:solidFill>
                  <a:srgbClr val="00FFFF"/>
                </a:solidFill>
              </a:rPr>
              <a:t>bird</a:t>
            </a:r>
            <a:r>
              <a:rPr lang="de-AT" sz="2800" dirty="0" smtClean="0">
                <a:solidFill>
                  <a:srgbClr val="00FFFF"/>
                </a:solidFill>
              </a:rPr>
              <a:t> </a:t>
            </a:r>
            <a:r>
              <a:rPr lang="de-AT" sz="2800" dirty="0" err="1" smtClean="0">
                <a:solidFill>
                  <a:srgbClr val="00FFFF"/>
                </a:solidFill>
              </a:rPr>
              <a:t>species</a:t>
            </a:r>
            <a:endParaRPr lang="de-DE" sz="2800" dirty="0">
              <a:solidFill>
                <a:srgbClr val="00FFFF"/>
              </a:solidFill>
            </a:endParaRPr>
          </a:p>
        </p:txBody>
      </p:sp>
    </p:spTree>
    <p:extLst>
      <p:ext uri="{BB962C8B-B14F-4D97-AF65-F5344CB8AC3E}">
        <p14:creationId xmlns:p14="http://schemas.microsoft.com/office/powerpoint/2010/main" val="3231045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1413497"/>
            <a:ext cx="9838385" cy="5232001"/>
          </a:xfrm>
        </p:spPr>
        <p:txBody>
          <a:bodyPr/>
          <a:lstStyle/>
          <a:p>
            <a:r>
              <a:rPr lang="en-GB" dirty="0" smtClean="0"/>
              <a:t>The key fish species is the sturgeon (</a:t>
            </a:r>
            <a:r>
              <a:rPr lang="en-GB" dirty="0" err="1" smtClean="0"/>
              <a:t>Acipenser</a:t>
            </a:r>
            <a:r>
              <a:rPr lang="en-GB" dirty="0" smtClean="0"/>
              <a:t> </a:t>
            </a:r>
            <a:r>
              <a:rPr lang="en-GB" dirty="0" err="1" smtClean="0"/>
              <a:t>Baerii</a:t>
            </a:r>
            <a:r>
              <a:rPr lang="en-GB" dirty="0" smtClean="0"/>
              <a:t>)</a:t>
            </a:r>
          </a:p>
          <a:p>
            <a:r>
              <a:rPr lang="en-GB" dirty="0" err="1" smtClean="0"/>
              <a:t>Alltogether</a:t>
            </a:r>
            <a:r>
              <a:rPr lang="en-GB" dirty="0" smtClean="0"/>
              <a:t> 45 freshwater fish species</a:t>
            </a:r>
          </a:p>
          <a:p>
            <a:r>
              <a:rPr lang="en-GB" dirty="0" smtClean="0"/>
              <a:t>A </a:t>
            </a:r>
            <a:r>
              <a:rPr lang="en-GB" dirty="0"/>
              <a:t>ban on fishing sturgeon was extended to 2021. Although some poaching is evident, the ban is generally observed. But it is always a point for discussion and is expected to be lifted in 2021. A detailed programme for the protection and rehabilitation of the sturgeon has been developed at </a:t>
            </a:r>
            <a:r>
              <a:rPr lang="en-GB" dirty="0" smtClean="0"/>
              <a:t>international </a:t>
            </a:r>
            <a:r>
              <a:rPr lang="en-GB" dirty="0"/>
              <a:t>level. </a:t>
            </a:r>
            <a:endParaRPr lang="en-GB" dirty="0" smtClean="0"/>
          </a:p>
          <a:p>
            <a:r>
              <a:rPr lang="en-GB" dirty="0" smtClean="0"/>
              <a:t>Commercial fishing, family fishing, sport/recreational fishing</a:t>
            </a:r>
          </a:p>
          <a:p>
            <a:r>
              <a:rPr lang="en-GB" dirty="0" smtClean="0"/>
              <a:t>In 2018 in total 3064 tons of fish harvested</a:t>
            </a:r>
          </a:p>
          <a:p>
            <a:r>
              <a:rPr lang="en-GB" dirty="0" smtClean="0"/>
              <a:t>Hunting is generally </a:t>
            </a:r>
            <a:r>
              <a:rPr lang="en-GB" dirty="0" smtClean="0"/>
              <a:t>forbidden, except </a:t>
            </a:r>
            <a:r>
              <a:rPr lang="de-DE" dirty="0" err="1" smtClean="0"/>
              <a:t>to</a:t>
            </a:r>
            <a:r>
              <a:rPr lang="de-DE" dirty="0" smtClean="0"/>
              <a:t> </a:t>
            </a:r>
            <a:r>
              <a:rPr lang="de-DE" dirty="0" err="1" smtClean="0"/>
              <a:t>fight</a:t>
            </a:r>
            <a:r>
              <a:rPr lang="de-DE" dirty="0" smtClean="0"/>
              <a:t> </a:t>
            </a:r>
            <a:r>
              <a:rPr lang="de-DE" dirty="0" err="1" smtClean="0"/>
              <a:t>diseasies</a:t>
            </a:r>
            <a:endParaRPr lang="de-AT" dirty="0" smtClean="0"/>
          </a:p>
          <a:p>
            <a:pPr marL="0" indent="0">
              <a:buNone/>
            </a:pPr>
            <a:endParaRPr lang="de-AT" dirty="0" smtClean="0"/>
          </a:p>
        </p:txBody>
      </p:sp>
      <p:sp>
        <p:nvSpPr>
          <p:cNvPr id="2" name="Titel 1"/>
          <p:cNvSpPr>
            <a:spLocks noGrp="1"/>
          </p:cNvSpPr>
          <p:nvPr>
            <p:ph type="title"/>
          </p:nvPr>
        </p:nvSpPr>
        <p:spPr>
          <a:xfrm>
            <a:off x="838200" y="403763"/>
            <a:ext cx="10515600" cy="858368"/>
          </a:xfrm>
        </p:spPr>
        <p:txBody>
          <a:bodyPr>
            <a:normAutofit/>
          </a:bodyPr>
          <a:lstStyle/>
          <a:p>
            <a:r>
              <a:rPr lang="de-AT" sz="3600" dirty="0" err="1" smtClean="0"/>
              <a:t>Fishing</a:t>
            </a:r>
            <a:r>
              <a:rPr lang="de-AT" sz="3600" dirty="0" smtClean="0"/>
              <a:t> </a:t>
            </a:r>
            <a:r>
              <a:rPr lang="de-AT" sz="3600" dirty="0" err="1" smtClean="0"/>
              <a:t>and</a:t>
            </a:r>
            <a:r>
              <a:rPr lang="de-AT" sz="3600" dirty="0" smtClean="0"/>
              <a:t> </a:t>
            </a:r>
            <a:r>
              <a:rPr lang="de-AT" sz="3600" dirty="0" err="1" smtClean="0"/>
              <a:t>hunting</a:t>
            </a:r>
            <a:r>
              <a:rPr lang="de-AT" sz="3600" dirty="0" smtClean="0"/>
              <a:t>:</a:t>
            </a:r>
            <a:endParaRPr lang="de-DE" sz="3600" dirty="0"/>
          </a:p>
        </p:txBody>
      </p:sp>
    </p:spTree>
    <p:extLst>
      <p:ext uri="{BB962C8B-B14F-4D97-AF65-F5344CB8AC3E}">
        <p14:creationId xmlns:p14="http://schemas.microsoft.com/office/powerpoint/2010/main" val="196634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88" y="-462087"/>
            <a:ext cx="5799937" cy="4349953"/>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570" y="-1212168"/>
            <a:ext cx="6800045" cy="5100034"/>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570" y="3039413"/>
            <a:ext cx="5555087" cy="4166315"/>
          </a:xfrm>
          <a:prstGeom prst="rect">
            <a:avLst/>
          </a:prstGeom>
        </p:spPr>
      </p:pic>
      <p:sp>
        <p:nvSpPr>
          <p:cNvPr id="12" name="Textfeld 11"/>
          <p:cNvSpPr txBox="1"/>
          <p:nvPr/>
        </p:nvSpPr>
        <p:spPr>
          <a:xfrm>
            <a:off x="708338" y="4417454"/>
            <a:ext cx="3915177" cy="523220"/>
          </a:xfrm>
          <a:prstGeom prst="rect">
            <a:avLst/>
          </a:prstGeom>
          <a:noFill/>
        </p:spPr>
        <p:txBody>
          <a:bodyPr wrap="square" rtlCol="0">
            <a:spAutoFit/>
          </a:bodyPr>
          <a:lstStyle/>
          <a:p>
            <a:r>
              <a:rPr lang="de-AT" sz="2800" dirty="0" err="1" smtClean="0"/>
              <a:t>Stocking</a:t>
            </a:r>
            <a:r>
              <a:rPr lang="de-AT" sz="2800" dirty="0" smtClean="0"/>
              <a:t> </a:t>
            </a:r>
            <a:r>
              <a:rPr lang="de-AT" sz="2800" dirty="0" err="1" smtClean="0"/>
              <a:t>sturgeons</a:t>
            </a:r>
            <a:endParaRPr lang="de-DE" sz="2800" dirty="0"/>
          </a:p>
        </p:txBody>
      </p:sp>
    </p:spTree>
    <p:extLst>
      <p:ext uri="{BB962C8B-B14F-4D97-AF65-F5344CB8AC3E}">
        <p14:creationId xmlns:p14="http://schemas.microsoft.com/office/powerpoint/2010/main" val="2652851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1040009"/>
            <a:ext cx="9748233" cy="5450943"/>
          </a:xfrm>
        </p:spPr>
        <p:txBody>
          <a:bodyPr>
            <a:normAutofit lnSpcReduction="10000"/>
          </a:bodyPr>
          <a:lstStyle/>
          <a:p>
            <a:r>
              <a:rPr lang="de-AT" dirty="0" smtClean="0"/>
              <a:t>Reed </a:t>
            </a:r>
            <a:r>
              <a:rPr lang="de-AT" dirty="0" err="1" smtClean="0"/>
              <a:t>harve</a:t>
            </a:r>
            <a:r>
              <a:rPr lang="de-AT" dirty="0" err="1"/>
              <a:t>s</a:t>
            </a:r>
            <a:r>
              <a:rPr lang="de-AT" dirty="0" err="1" smtClean="0"/>
              <a:t>t</a:t>
            </a:r>
            <a:r>
              <a:rPr lang="de-AT" dirty="0" smtClean="0"/>
              <a:t>:</a:t>
            </a:r>
          </a:p>
          <a:p>
            <a:pPr marL="0" indent="0">
              <a:buNone/>
            </a:pPr>
            <a:r>
              <a:rPr lang="de-AT" dirty="0" smtClean="0"/>
              <a:t>Reed </a:t>
            </a:r>
            <a:r>
              <a:rPr lang="de-AT" dirty="0" err="1" smtClean="0"/>
              <a:t>is</a:t>
            </a:r>
            <a:r>
              <a:rPr lang="de-AT" dirty="0" smtClean="0"/>
              <a:t> a </a:t>
            </a:r>
            <a:r>
              <a:rPr lang="de-AT" dirty="0" err="1" smtClean="0"/>
              <a:t>natural</a:t>
            </a:r>
            <a:r>
              <a:rPr lang="de-AT" dirty="0" smtClean="0"/>
              <a:t> </a:t>
            </a:r>
            <a:r>
              <a:rPr lang="de-AT" dirty="0" err="1" smtClean="0"/>
              <a:t>resource</a:t>
            </a:r>
            <a:r>
              <a:rPr lang="de-AT" dirty="0" smtClean="0"/>
              <a:t> </a:t>
            </a:r>
            <a:r>
              <a:rPr lang="de-AT" dirty="0" err="1" smtClean="0"/>
              <a:t>which</a:t>
            </a:r>
            <a:r>
              <a:rPr lang="de-AT" dirty="0" smtClean="0"/>
              <a:t> </a:t>
            </a:r>
            <a:r>
              <a:rPr lang="de-AT" dirty="0" err="1" smtClean="0"/>
              <a:t>is</a:t>
            </a:r>
            <a:r>
              <a:rPr lang="de-AT" dirty="0" smtClean="0"/>
              <a:t> </a:t>
            </a:r>
            <a:r>
              <a:rPr lang="de-AT" dirty="0" err="1" smtClean="0"/>
              <a:t>harvested</a:t>
            </a:r>
            <a:r>
              <a:rPr lang="de-AT" dirty="0" smtClean="0"/>
              <a:t> </a:t>
            </a:r>
            <a:r>
              <a:rPr lang="de-AT" dirty="0" err="1" smtClean="0"/>
              <a:t>under</a:t>
            </a:r>
            <a:r>
              <a:rPr lang="de-AT" dirty="0" smtClean="0"/>
              <a:t> </a:t>
            </a:r>
            <a:r>
              <a:rPr lang="de-AT" dirty="0" err="1" smtClean="0"/>
              <a:t>defined</a:t>
            </a:r>
            <a:r>
              <a:rPr lang="de-AT" dirty="0" smtClean="0"/>
              <a:t> </a:t>
            </a:r>
            <a:r>
              <a:rPr lang="de-AT" dirty="0" err="1" smtClean="0"/>
              <a:t>criteria</a:t>
            </a:r>
            <a:r>
              <a:rPr lang="de-AT" dirty="0" smtClean="0"/>
              <a:t>. In </a:t>
            </a:r>
            <a:r>
              <a:rPr lang="de-AT" dirty="0" err="1" smtClean="0"/>
              <a:t>the</a:t>
            </a:r>
            <a:r>
              <a:rPr lang="de-AT" dirty="0" smtClean="0"/>
              <a:t> </a:t>
            </a:r>
            <a:r>
              <a:rPr lang="de-AT" dirty="0" err="1" smtClean="0"/>
              <a:t>season</a:t>
            </a:r>
            <a:r>
              <a:rPr lang="de-AT" dirty="0" smtClean="0"/>
              <a:t> 2018/2019 5 377 </a:t>
            </a:r>
            <a:r>
              <a:rPr lang="de-AT" dirty="0" err="1" smtClean="0"/>
              <a:t>tons</a:t>
            </a:r>
            <a:r>
              <a:rPr lang="de-AT" dirty="0" smtClean="0"/>
              <a:t> </a:t>
            </a:r>
            <a:r>
              <a:rPr lang="de-AT" dirty="0" err="1" smtClean="0"/>
              <a:t>from</a:t>
            </a:r>
            <a:r>
              <a:rPr lang="de-AT" dirty="0" smtClean="0"/>
              <a:t> an </a:t>
            </a:r>
            <a:r>
              <a:rPr lang="de-AT" dirty="0" err="1" smtClean="0"/>
              <a:t>authorized</a:t>
            </a:r>
            <a:r>
              <a:rPr lang="de-AT" dirty="0" smtClean="0"/>
              <a:t> </a:t>
            </a:r>
            <a:r>
              <a:rPr lang="de-AT" dirty="0" err="1" smtClean="0"/>
              <a:t>quota</a:t>
            </a:r>
            <a:r>
              <a:rPr lang="de-AT" dirty="0" smtClean="0"/>
              <a:t> </a:t>
            </a:r>
            <a:r>
              <a:rPr lang="de-AT" dirty="0" err="1" smtClean="0"/>
              <a:t>of</a:t>
            </a:r>
            <a:r>
              <a:rPr lang="de-AT" dirty="0" smtClean="0"/>
              <a:t> 5 950 </a:t>
            </a:r>
            <a:r>
              <a:rPr lang="de-AT" dirty="0" err="1" smtClean="0"/>
              <a:t>tons</a:t>
            </a:r>
            <a:r>
              <a:rPr lang="de-AT" dirty="0" smtClean="0"/>
              <a:t> </a:t>
            </a:r>
            <a:r>
              <a:rPr lang="de-AT" dirty="0" err="1" smtClean="0"/>
              <a:t>were</a:t>
            </a:r>
            <a:r>
              <a:rPr lang="de-AT" dirty="0" smtClean="0"/>
              <a:t> </a:t>
            </a:r>
            <a:r>
              <a:rPr lang="de-AT" dirty="0" err="1" smtClean="0"/>
              <a:t>harvested</a:t>
            </a:r>
            <a:r>
              <a:rPr lang="de-AT" dirty="0" smtClean="0"/>
              <a:t>.</a:t>
            </a:r>
          </a:p>
          <a:p>
            <a:pPr marL="0" indent="0">
              <a:buNone/>
            </a:pPr>
            <a:endParaRPr lang="de-AT" sz="1400" dirty="0"/>
          </a:p>
          <a:p>
            <a:r>
              <a:rPr lang="de-AT" dirty="0" err="1" smtClean="0"/>
              <a:t>Tourism</a:t>
            </a:r>
            <a:r>
              <a:rPr lang="de-AT" dirty="0" smtClean="0"/>
              <a:t>:</a:t>
            </a:r>
          </a:p>
          <a:p>
            <a:pPr marL="0" indent="0">
              <a:buNone/>
            </a:pPr>
            <a:r>
              <a:rPr lang="de-AT" dirty="0" smtClean="0"/>
              <a:t>In 2018 </a:t>
            </a:r>
            <a:r>
              <a:rPr lang="de-AT" dirty="0" err="1" smtClean="0"/>
              <a:t>the</a:t>
            </a:r>
            <a:r>
              <a:rPr lang="de-AT" dirty="0" smtClean="0"/>
              <a:t> </a:t>
            </a:r>
            <a:r>
              <a:rPr lang="de-AT" dirty="0" err="1" smtClean="0"/>
              <a:t>number</a:t>
            </a:r>
            <a:r>
              <a:rPr lang="de-AT" dirty="0" smtClean="0"/>
              <a:t> </a:t>
            </a:r>
            <a:r>
              <a:rPr lang="de-AT" dirty="0" err="1" smtClean="0"/>
              <a:t>of</a:t>
            </a:r>
            <a:r>
              <a:rPr lang="de-AT" dirty="0" smtClean="0"/>
              <a:t> </a:t>
            </a:r>
            <a:r>
              <a:rPr lang="de-AT" dirty="0" err="1" smtClean="0"/>
              <a:t>tourists</a:t>
            </a:r>
            <a:r>
              <a:rPr lang="de-AT" dirty="0" smtClean="0"/>
              <a:t> </a:t>
            </a:r>
            <a:r>
              <a:rPr lang="de-AT" dirty="0" err="1" smtClean="0"/>
              <a:t>reached</a:t>
            </a:r>
            <a:r>
              <a:rPr lang="de-AT" dirty="0" smtClean="0"/>
              <a:t> 92 500 (22 % </a:t>
            </a:r>
            <a:r>
              <a:rPr lang="de-AT" dirty="0" err="1" smtClean="0"/>
              <a:t>foreigners</a:t>
            </a:r>
            <a:r>
              <a:rPr lang="de-AT" dirty="0" smtClean="0"/>
              <a:t>)</a:t>
            </a:r>
          </a:p>
          <a:p>
            <a:pPr marL="0" indent="0">
              <a:buNone/>
            </a:pPr>
            <a:r>
              <a:rPr lang="de-AT" dirty="0"/>
              <a:t>M</a:t>
            </a:r>
            <a:r>
              <a:rPr lang="de-AT" dirty="0" smtClean="0"/>
              <a:t>ost </a:t>
            </a:r>
            <a:r>
              <a:rPr lang="de-AT" dirty="0" err="1" smtClean="0"/>
              <a:t>important</a:t>
            </a:r>
            <a:r>
              <a:rPr lang="de-AT" dirty="0" smtClean="0"/>
              <a:t> </a:t>
            </a:r>
            <a:r>
              <a:rPr lang="de-AT" dirty="0" err="1" smtClean="0"/>
              <a:t>tourist</a:t>
            </a:r>
            <a:r>
              <a:rPr lang="de-AT" dirty="0" smtClean="0"/>
              <a:t> </a:t>
            </a:r>
            <a:r>
              <a:rPr lang="de-AT" dirty="0" err="1" smtClean="0"/>
              <a:t>destination</a:t>
            </a:r>
            <a:r>
              <a:rPr lang="de-AT" dirty="0" smtClean="0"/>
              <a:t> </a:t>
            </a:r>
            <a:r>
              <a:rPr lang="de-AT" dirty="0" err="1" smtClean="0"/>
              <a:t>are</a:t>
            </a:r>
            <a:r>
              <a:rPr lang="de-AT" dirty="0" smtClean="0"/>
              <a:t> St. Gheorghe </a:t>
            </a:r>
            <a:r>
              <a:rPr lang="de-AT" dirty="0" err="1" smtClean="0"/>
              <a:t>and</a:t>
            </a:r>
            <a:r>
              <a:rPr lang="de-AT" dirty="0" smtClean="0"/>
              <a:t> </a:t>
            </a:r>
            <a:r>
              <a:rPr lang="de-AT" dirty="0" err="1" smtClean="0"/>
              <a:t>Sulina</a:t>
            </a:r>
            <a:endParaRPr lang="de-AT" dirty="0" smtClean="0"/>
          </a:p>
          <a:p>
            <a:pPr marL="0" indent="0">
              <a:buNone/>
            </a:pPr>
            <a:endParaRPr lang="de-AT" sz="1400" dirty="0"/>
          </a:p>
          <a:p>
            <a:r>
              <a:rPr lang="de-AT" dirty="0" smtClean="0"/>
              <a:t>Settlements </a:t>
            </a:r>
            <a:r>
              <a:rPr lang="de-AT" dirty="0" err="1" smtClean="0"/>
              <a:t>and</a:t>
            </a:r>
            <a:r>
              <a:rPr lang="de-AT" dirty="0" smtClean="0"/>
              <a:t> </a:t>
            </a:r>
            <a:r>
              <a:rPr lang="de-AT" dirty="0" err="1" smtClean="0"/>
              <a:t>Inhabitants</a:t>
            </a:r>
            <a:endParaRPr lang="de-DE" dirty="0"/>
          </a:p>
          <a:p>
            <a:pPr marL="0" indent="0">
              <a:buNone/>
            </a:pPr>
            <a:r>
              <a:rPr lang="de-AT" dirty="0" err="1" smtClean="0"/>
              <a:t>Important</a:t>
            </a:r>
            <a:r>
              <a:rPr lang="de-AT" dirty="0" smtClean="0"/>
              <a:t> </a:t>
            </a:r>
            <a:r>
              <a:rPr lang="de-AT" dirty="0" err="1" smtClean="0"/>
              <a:t>towns</a:t>
            </a:r>
            <a:r>
              <a:rPr lang="de-AT" dirty="0" smtClean="0"/>
              <a:t> </a:t>
            </a:r>
            <a:r>
              <a:rPr lang="de-AT" dirty="0" err="1" smtClean="0"/>
              <a:t>are</a:t>
            </a:r>
            <a:r>
              <a:rPr lang="de-AT" dirty="0" smtClean="0"/>
              <a:t> </a:t>
            </a:r>
            <a:r>
              <a:rPr lang="de-AT" dirty="0" err="1" smtClean="0"/>
              <a:t>Sulina</a:t>
            </a:r>
            <a:r>
              <a:rPr lang="de-AT" dirty="0" smtClean="0"/>
              <a:t> </a:t>
            </a:r>
            <a:r>
              <a:rPr lang="de-AT" dirty="0" err="1" smtClean="0"/>
              <a:t>and</a:t>
            </a:r>
            <a:r>
              <a:rPr lang="de-AT" dirty="0" smtClean="0"/>
              <a:t> St. Gheorghe</a:t>
            </a:r>
          </a:p>
          <a:p>
            <a:pPr marL="0" indent="0">
              <a:buNone/>
            </a:pPr>
            <a:r>
              <a:rPr lang="de-AT" dirty="0"/>
              <a:t>P</a:t>
            </a:r>
            <a:r>
              <a:rPr lang="de-AT" dirty="0" smtClean="0"/>
              <a:t>opulation </a:t>
            </a:r>
            <a:r>
              <a:rPr lang="de-AT" dirty="0" err="1" smtClean="0"/>
              <a:t>slightly</a:t>
            </a:r>
            <a:r>
              <a:rPr lang="de-AT" dirty="0" smtClean="0"/>
              <a:t> </a:t>
            </a:r>
            <a:r>
              <a:rPr lang="de-AT" dirty="0" err="1" smtClean="0"/>
              <a:t>decreasing</a:t>
            </a:r>
            <a:r>
              <a:rPr lang="de-AT" dirty="0" smtClean="0"/>
              <a:t> (11 663 in 2018 = - 3% </a:t>
            </a:r>
            <a:r>
              <a:rPr lang="de-AT" dirty="0" err="1" smtClean="0"/>
              <a:t>since</a:t>
            </a:r>
            <a:r>
              <a:rPr lang="de-AT" dirty="0" smtClean="0"/>
              <a:t> 2011)</a:t>
            </a:r>
          </a:p>
          <a:p>
            <a:pPr marL="0" indent="0">
              <a:buNone/>
            </a:pPr>
            <a:endParaRPr lang="de-AT" dirty="0" smtClean="0"/>
          </a:p>
        </p:txBody>
      </p:sp>
      <p:sp>
        <p:nvSpPr>
          <p:cNvPr id="2" name="Titel 1"/>
          <p:cNvSpPr>
            <a:spLocks noGrp="1"/>
          </p:cNvSpPr>
          <p:nvPr>
            <p:ph type="title"/>
          </p:nvPr>
        </p:nvSpPr>
        <p:spPr>
          <a:xfrm>
            <a:off x="838200" y="197699"/>
            <a:ext cx="10515600" cy="948520"/>
          </a:xfrm>
        </p:spPr>
        <p:txBody>
          <a:bodyPr>
            <a:normAutofit/>
          </a:bodyPr>
          <a:lstStyle/>
          <a:p>
            <a:r>
              <a:rPr lang="de-AT" sz="3600" dirty="0" smtClean="0"/>
              <a:t>Land </a:t>
            </a:r>
            <a:r>
              <a:rPr lang="de-AT" sz="3600" dirty="0" err="1" smtClean="0"/>
              <a:t>use</a:t>
            </a:r>
            <a:endParaRPr lang="de-DE" sz="3600" dirty="0"/>
          </a:p>
        </p:txBody>
      </p:sp>
    </p:spTree>
    <p:extLst>
      <p:ext uri="{BB962C8B-B14F-4D97-AF65-F5344CB8AC3E}">
        <p14:creationId xmlns:p14="http://schemas.microsoft.com/office/powerpoint/2010/main" val="857683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849</Words>
  <Application>Microsoft Office PowerPoint</Application>
  <PresentationFormat>Breitbild</PresentationFormat>
  <Paragraphs>83</Paragraphs>
  <Slides>15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Arial</vt:lpstr>
      <vt:lpstr>Calibri</vt:lpstr>
      <vt:lpstr>Calibri Light</vt:lpstr>
      <vt:lpstr>Office Theme</vt:lpstr>
      <vt:lpstr>PowerPoint-Präsentation</vt:lpstr>
      <vt:lpstr>PowerPoint-Präsentation</vt:lpstr>
      <vt:lpstr>Facts:</vt:lpstr>
      <vt:lpstr>PowerPoint-Präsentation</vt:lpstr>
      <vt:lpstr>PowerPoint-Präsentation</vt:lpstr>
      <vt:lpstr>PowerPoint-Präsentation</vt:lpstr>
      <vt:lpstr>Fishing and hunting:</vt:lpstr>
      <vt:lpstr>PowerPoint-Präsentation</vt:lpstr>
      <vt:lpstr>Land use</vt:lpstr>
      <vt:lpstr>PowerPoint-Präsentation</vt:lpstr>
      <vt:lpstr>Staff and Finances:</vt:lpstr>
      <vt:lpstr>Selected recommendations 2010 (no condition):</vt:lpstr>
      <vt:lpstr>Recommendations 2019 (no condition):</vt:lpstr>
      <vt:lpstr>Recommendations 2019 (no condition):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Robert Brunner</dc:creator>
  <cp:lastModifiedBy>Robert Brunner</cp:lastModifiedBy>
  <cp:revision>34</cp:revision>
  <dcterms:created xsi:type="dcterms:W3CDTF">2020-03-12T15:54:28Z</dcterms:created>
  <dcterms:modified xsi:type="dcterms:W3CDTF">2020-03-21T18:23:31Z</dcterms:modified>
</cp:coreProperties>
</file>