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0" r:id="rId7"/>
    <p:sldId id="264" r:id="rId8"/>
    <p:sldId id="265" r:id="rId9"/>
    <p:sldId id="261" r:id="rId10"/>
    <p:sldId id="263" r:id="rId11"/>
    <p:sldId id="268" r:id="rId12"/>
    <p:sldId id="267" r:id="rId13"/>
    <p:sldId id="269" r:id="rId14"/>
    <p:sldId id="271" r:id="rId15"/>
    <p:sldId id="272" r:id="rId16"/>
    <p:sldId id="26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D8F0AC8-CFF4-4C7A-AE27-7CA07D2B5492}" type="datetimeFigureOut">
              <a:rPr lang="de-DE" smtClean="0"/>
              <a:t>21.03.2020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398712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8F0AC8-CFF4-4C7A-AE27-7CA07D2B5492}" type="datetimeFigureOut">
              <a:rPr lang="de-DE" smtClean="0"/>
              <a:t>21.03.2020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0636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8F0AC8-CFF4-4C7A-AE27-7CA07D2B5492}" type="datetimeFigureOut">
              <a:rPr lang="de-DE" smtClean="0"/>
              <a:t>21.03.2020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53461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8F0AC8-CFF4-4C7A-AE27-7CA07D2B5492}" type="datetimeFigureOut">
              <a:rPr lang="de-DE" smtClean="0"/>
              <a:t>21.03.2020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3414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D8F0AC8-CFF4-4C7A-AE27-7CA07D2B5492}" type="datetimeFigureOut">
              <a:rPr lang="de-DE" smtClean="0"/>
              <a:t>21.03.2020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276385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D8F0AC8-CFF4-4C7A-AE27-7CA07D2B5492}" type="datetimeFigureOut">
              <a:rPr lang="de-DE" smtClean="0"/>
              <a:t>21.03.2020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06946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D8F0AC8-CFF4-4C7A-AE27-7CA07D2B5492}" type="datetimeFigureOut">
              <a:rPr lang="de-DE" smtClean="0"/>
              <a:t>21.03.2020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85800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D8F0AC8-CFF4-4C7A-AE27-7CA07D2B5492}" type="datetimeFigureOut">
              <a:rPr lang="de-DE" smtClean="0"/>
              <a:t>21.03.2020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386077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8F0AC8-CFF4-4C7A-AE27-7CA07D2B5492}" type="datetimeFigureOut">
              <a:rPr lang="de-DE" smtClean="0"/>
              <a:t>21.03.2020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96579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8F0AC8-CFF4-4C7A-AE27-7CA07D2B5492}" type="datetimeFigureOut">
              <a:rPr lang="de-DE" smtClean="0"/>
              <a:t>21.03.2020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44627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8F0AC8-CFF4-4C7A-AE27-7CA07D2B5492}" type="datetimeFigureOut">
              <a:rPr lang="de-DE" smtClean="0"/>
              <a:t>21.03.2020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5BB425-EAA3-4478-BB61-C3A0D1800BF6}" type="slidenum">
              <a:rPr lang="de-DE" smtClean="0"/>
              <a:t>‹Nr.›</a:t>
            </a:fld>
            <a:endParaRPr lang="de-DE"/>
          </a:p>
        </p:txBody>
      </p:sp>
    </p:spTree>
    <p:extLst>
      <p:ext uri="{BB962C8B-B14F-4D97-AF65-F5344CB8AC3E}">
        <p14:creationId xmlns:p14="http://schemas.microsoft.com/office/powerpoint/2010/main" val="117554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0AC8-CFF4-4C7A-AE27-7CA07D2B5492}" type="datetimeFigureOut">
              <a:rPr lang="de-DE" smtClean="0"/>
              <a:t>21.03.2020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BB425-EAA3-4478-BB61-C3A0D1800BF6}" type="slidenum">
              <a:rPr lang="de-DE" smtClean="0"/>
              <a:t>‹Nr.›</a:t>
            </a:fld>
            <a:endParaRPr lang="de-DE"/>
          </a:p>
        </p:txBody>
      </p:sp>
    </p:spTree>
    <p:extLst>
      <p:ext uri="{BB962C8B-B14F-4D97-AF65-F5344CB8AC3E}">
        <p14:creationId xmlns:p14="http://schemas.microsoft.com/office/powerpoint/2010/main" val="224097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361"/>
            <a:ext cx="12192000" cy="9144000"/>
          </a:xfrm>
          <a:prstGeom prst="rect">
            <a:avLst/>
          </a:prstGeom>
        </p:spPr>
      </p:pic>
      <p:sp>
        <p:nvSpPr>
          <p:cNvPr id="5" name="Textfeld 4"/>
          <p:cNvSpPr txBox="1"/>
          <p:nvPr/>
        </p:nvSpPr>
        <p:spPr>
          <a:xfrm>
            <a:off x="2533335" y="3492707"/>
            <a:ext cx="9069049" cy="1261884"/>
          </a:xfrm>
          <a:prstGeom prst="rect">
            <a:avLst/>
          </a:prstGeom>
          <a:noFill/>
        </p:spPr>
        <p:txBody>
          <a:bodyPr wrap="square" rtlCol="0">
            <a:spAutoFit/>
          </a:bodyPr>
          <a:lstStyle/>
          <a:p>
            <a:pPr algn="ctr"/>
            <a:r>
              <a:rPr lang="de-AT" sz="4800" b="1" dirty="0" smtClean="0">
                <a:solidFill>
                  <a:srgbClr val="99FFCC"/>
                </a:solidFill>
              </a:rPr>
              <a:t>Nationalpark Berchtesgaden</a:t>
            </a:r>
          </a:p>
          <a:p>
            <a:pPr algn="ctr"/>
            <a:r>
              <a:rPr lang="de-AT" sz="2800" dirty="0" smtClean="0">
                <a:solidFill>
                  <a:srgbClr val="99FFCC"/>
                </a:solidFill>
              </a:rPr>
              <a:t>21 – 23 </a:t>
            </a:r>
            <a:r>
              <a:rPr lang="de-AT" sz="2800" dirty="0" err="1" smtClean="0">
                <a:solidFill>
                  <a:srgbClr val="99FFCC"/>
                </a:solidFill>
              </a:rPr>
              <a:t>October</a:t>
            </a:r>
            <a:r>
              <a:rPr lang="de-AT" sz="2800" dirty="0" smtClean="0">
                <a:solidFill>
                  <a:srgbClr val="99FFCC"/>
                </a:solidFill>
              </a:rPr>
              <a:t> 2019</a:t>
            </a:r>
            <a:endParaRPr lang="de-DE" sz="2800" dirty="0">
              <a:solidFill>
                <a:srgbClr val="99FFCC"/>
              </a:solidFill>
            </a:endParaRPr>
          </a:p>
        </p:txBody>
      </p:sp>
    </p:spTree>
    <p:extLst>
      <p:ext uri="{BB962C8B-B14F-4D97-AF65-F5344CB8AC3E}">
        <p14:creationId xmlns:p14="http://schemas.microsoft.com/office/powerpoint/2010/main" val="107357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4361" y="417827"/>
            <a:ext cx="8524408" cy="886319"/>
          </a:xfrm>
        </p:spPr>
        <p:txBody>
          <a:bodyPr>
            <a:normAutofit fontScale="90000"/>
          </a:bodyPr>
          <a:lstStyle/>
          <a:p>
            <a:pPr algn="l"/>
            <a:r>
              <a:rPr lang="de-AT" dirty="0" smtClean="0"/>
              <a:t>Other </a:t>
            </a:r>
            <a:r>
              <a:rPr lang="de-AT" dirty="0" err="1" smtClean="0"/>
              <a:t>facts</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smtClean="0"/>
              <a:t>Human </a:t>
            </a:r>
            <a:r>
              <a:rPr lang="de-AT" sz="2800" dirty="0" err="1" smtClean="0"/>
              <a:t>resources</a:t>
            </a:r>
            <a:r>
              <a:rPr lang="de-AT" sz="2800" dirty="0" smtClean="0"/>
              <a:t> </a:t>
            </a:r>
            <a:r>
              <a:rPr lang="de-AT" sz="2800" dirty="0" err="1" smtClean="0"/>
              <a:t>and</a:t>
            </a:r>
            <a:r>
              <a:rPr lang="de-AT" sz="2800" dirty="0" smtClean="0"/>
              <a:t> </a:t>
            </a:r>
            <a:r>
              <a:rPr lang="de-AT" sz="2800" dirty="0" err="1" smtClean="0"/>
              <a:t>finances</a:t>
            </a:r>
            <a:r>
              <a:rPr lang="de-AT" sz="2800" dirty="0" smtClean="0"/>
              <a:t>:</a:t>
            </a:r>
          </a:p>
          <a:p>
            <a:pPr algn="l"/>
            <a:r>
              <a:rPr lang="de-AT" sz="2800" dirty="0" err="1" smtClean="0"/>
              <a:t>With</a:t>
            </a:r>
            <a:r>
              <a:rPr lang="de-AT" sz="2800" dirty="0" smtClean="0"/>
              <a:t> </a:t>
            </a:r>
            <a:r>
              <a:rPr lang="de-AT" sz="2800" dirty="0" err="1" smtClean="0"/>
              <a:t>the</a:t>
            </a:r>
            <a:r>
              <a:rPr lang="de-AT" sz="2800" dirty="0" smtClean="0"/>
              <a:t> „Haus der Berge“ </a:t>
            </a:r>
            <a:r>
              <a:rPr lang="de-AT" sz="2800" dirty="0" err="1" smtClean="0"/>
              <a:t>visitor</a:t>
            </a:r>
            <a:r>
              <a:rPr lang="de-AT" sz="2800" dirty="0" smtClean="0"/>
              <a:t> </a:t>
            </a:r>
            <a:r>
              <a:rPr lang="de-AT" sz="2800" dirty="0" err="1" smtClean="0"/>
              <a:t>centre</a:t>
            </a:r>
            <a:r>
              <a:rPr lang="de-AT" sz="2800" dirty="0" smtClean="0"/>
              <a:t> </a:t>
            </a:r>
            <a:r>
              <a:rPr lang="de-AT" sz="2800" dirty="0" err="1" smtClean="0"/>
              <a:t>the</a:t>
            </a:r>
            <a:r>
              <a:rPr lang="de-AT" sz="2800" dirty="0" smtClean="0"/>
              <a:t> </a:t>
            </a:r>
            <a:r>
              <a:rPr lang="de-AT" sz="2800" dirty="0" err="1" smtClean="0"/>
              <a:t>number</a:t>
            </a:r>
            <a:r>
              <a:rPr lang="de-AT" sz="2800" dirty="0" smtClean="0"/>
              <a:t> </a:t>
            </a:r>
            <a:r>
              <a:rPr lang="de-AT" sz="2800" dirty="0" err="1" smtClean="0"/>
              <a:t>of</a:t>
            </a:r>
            <a:r>
              <a:rPr lang="de-AT" sz="2800" dirty="0" smtClean="0"/>
              <a:t> </a:t>
            </a:r>
            <a:r>
              <a:rPr lang="de-AT" sz="2800" dirty="0" err="1" smtClean="0"/>
              <a:t>staff</a:t>
            </a:r>
            <a:r>
              <a:rPr lang="de-AT" sz="2800" dirty="0" smtClean="0"/>
              <a:t> </a:t>
            </a:r>
            <a:r>
              <a:rPr lang="de-AT" sz="2800" dirty="0" err="1" smtClean="0"/>
              <a:t>is</a:t>
            </a:r>
            <a:r>
              <a:rPr lang="de-AT" sz="2800" dirty="0" smtClean="0"/>
              <a:t> on </a:t>
            </a:r>
            <a:r>
              <a:rPr lang="de-AT" sz="2800" dirty="0" err="1" smtClean="0"/>
              <a:t>minimum</a:t>
            </a:r>
            <a:r>
              <a:rPr lang="de-AT" sz="2800" dirty="0" smtClean="0"/>
              <a:t> </a:t>
            </a:r>
            <a:r>
              <a:rPr lang="de-AT" sz="2800" dirty="0" err="1" smtClean="0"/>
              <a:t>level</a:t>
            </a:r>
            <a:r>
              <a:rPr lang="de-AT" sz="2800" dirty="0" smtClean="0"/>
              <a:t> (74 </a:t>
            </a:r>
            <a:r>
              <a:rPr lang="de-AT" sz="2800" dirty="0" err="1" smtClean="0"/>
              <a:t>persons</a:t>
            </a:r>
            <a:r>
              <a:rPr lang="de-AT" sz="2800" dirty="0" smtClean="0"/>
              <a:t> in 2019)</a:t>
            </a:r>
          </a:p>
          <a:p>
            <a:pPr algn="l"/>
            <a:r>
              <a:rPr lang="de-AT" sz="2800" dirty="0" smtClean="0"/>
              <a:t>Annual </a:t>
            </a:r>
            <a:r>
              <a:rPr lang="de-AT" sz="2800" dirty="0" err="1" smtClean="0"/>
              <a:t>budget</a:t>
            </a:r>
            <a:r>
              <a:rPr lang="de-AT" sz="2800" dirty="0" smtClean="0"/>
              <a:t> 2019 € 8.2 </a:t>
            </a:r>
            <a:r>
              <a:rPr lang="de-AT" sz="2800" dirty="0" err="1" smtClean="0"/>
              <a:t>Mio</a:t>
            </a:r>
            <a:r>
              <a:rPr lang="de-AT" sz="2800" dirty="0" smtClean="0"/>
              <a:t>, </a:t>
            </a:r>
            <a:r>
              <a:rPr lang="de-AT" sz="2800" dirty="0" err="1" smtClean="0"/>
              <a:t>annual</a:t>
            </a:r>
            <a:r>
              <a:rPr lang="de-AT" sz="2800" dirty="0" smtClean="0"/>
              <a:t> </a:t>
            </a:r>
            <a:r>
              <a:rPr lang="de-AT" sz="2800" dirty="0" err="1" smtClean="0"/>
              <a:t>increase</a:t>
            </a:r>
            <a:r>
              <a:rPr lang="de-AT" sz="2800" dirty="0" smtClean="0"/>
              <a:t> </a:t>
            </a:r>
            <a:r>
              <a:rPr lang="de-AT" sz="2800" dirty="0" err="1" smtClean="0"/>
              <a:t>since</a:t>
            </a:r>
            <a:r>
              <a:rPr lang="de-AT" sz="2800" dirty="0" smtClean="0"/>
              <a:t> 2005 3 %</a:t>
            </a:r>
          </a:p>
          <a:p>
            <a:pPr algn="l"/>
            <a:endParaRPr lang="de-AT" sz="2800" dirty="0"/>
          </a:p>
          <a:p>
            <a:pPr algn="l"/>
            <a:r>
              <a:rPr lang="de-AT" sz="2800" dirty="0" smtClean="0"/>
              <a:t>Research:</a:t>
            </a:r>
          </a:p>
          <a:p>
            <a:pPr algn="l"/>
            <a:r>
              <a:rPr lang="de-AT" sz="2800" dirty="0" smtClean="0"/>
              <a:t>A </a:t>
            </a:r>
            <a:r>
              <a:rPr lang="de-AT" sz="2800" dirty="0" err="1" smtClean="0"/>
              <a:t>specific</a:t>
            </a:r>
            <a:r>
              <a:rPr lang="de-AT" sz="2800" dirty="0" smtClean="0"/>
              <a:t> </a:t>
            </a:r>
            <a:r>
              <a:rPr lang="de-AT" sz="2800" dirty="0" err="1"/>
              <a:t>c</a:t>
            </a:r>
            <a:r>
              <a:rPr lang="de-AT" sz="2800" dirty="0" err="1" smtClean="0"/>
              <a:t>ooperation</a:t>
            </a:r>
            <a:r>
              <a:rPr lang="de-AT" sz="2800" dirty="0" smtClean="0"/>
              <a:t> </a:t>
            </a:r>
            <a:r>
              <a:rPr lang="de-AT" sz="2800" dirty="0" err="1" smtClean="0"/>
              <a:t>started</a:t>
            </a:r>
            <a:r>
              <a:rPr lang="de-AT" sz="2800" dirty="0" smtClean="0"/>
              <a:t> </a:t>
            </a:r>
            <a:r>
              <a:rPr lang="de-AT" sz="2800" dirty="0" err="1" smtClean="0"/>
              <a:t>with</a:t>
            </a:r>
            <a:r>
              <a:rPr lang="de-AT" sz="2800" dirty="0" smtClean="0"/>
              <a:t> </a:t>
            </a:r>
            <a:r>
              <a:rPr lang="de-AT" sz="2800" dirty="0" err="1" smtClean="0"/>
              <a:t>the</a:t>
            </a:r>
            <a:r>
              <a:rPr lang="de-AT" sz="2800" dirty="0" smtClean="0"/>
              <a:t> Technical University </a:t>
            </a:r>
            <a:r>
              <a:rPr lang="de-AT" sz="2800" dirty="0" err="1" smtClean="0"/>
              <a:t>Munich</a:t>
            </a:r>
            <a:endParaRPr lang="de-AT" sz="2800" dirty="0" smtClean="0"/>
          </a:p>
          <a:p>
            <a:pPr algn="l"/>
            <a:endParaRPr lang="de-AT" sz="2800" dirty="0"/>
          </a:p>
          <a:p>
            <a:pPr algn="l"/>
            <a:r>
              <a:rPr lang="de-AT" sz="2800" dirty="0" err="1" smtClean="0"/>
              <a:t>Involvment</a:t>
            </a:r>
            <a:r>
              <a:rPr lang="de-AT" sz="2800" dirty="0" smtClean="0"/>
              <a:t> </a:t>
            </a:r>
            <a:r>
              <a:rPr lang="de-AT" sz="2800" dirty="0" err="1" smtClean="0"/>
              <a:t>of</a:t>
            </a:r>
            <a:r>
              <a:rPr lang="de-AT" sz="2800" dirty="0" smtClean="0"/>
              <a:t> </a:t>
            </a:r>
            <a:r>
              <a:rPr lang="de-AT" sz="2800" dirty="0" err="1" smtClean="0"/>
              <a:t>the</a:t>
            </a:r>
            <a:r>
              <a:rPr lang="de-AT" sz="2800" dirty="0" smtClean="0"/>
              <a:t> </a:t>
            </a:r>
            <a:r>
              <a:rPr lang="de-AT" sz="2800" dirty="0" err="1" smtClean="0"/>
              <a:t>public</a:t>
            </a:r>
            <a:r>
              <a:rPr lang="de-AT" sz="2800" dirty="0" smtClean="0"/>
              <a:t>;</a:t>
            </a:r>
          </a:p>
          <a:p>
            <a:pPr algn="l"/>
            <a:r>
              <a:rPr lang="de-AT" sz="2800" dirty="0" smtClean="0"/>
              <a:t>Advisory </a:t>
            </a:r>
            <a:r>
              <a:rPr lang="de-AT" sz="2800" dirty="0" err="1" smtClean="0"/>
              <a:t>board</a:t>
            </a:r>
            <a:r>
              <a:rPr lang="de-AT" sz="2800" dirty="0" smtClean="0"/>
              <a:t> (40 </a:t>
            </a:r>
            <a:r>
              <a:rPr lang="de-AT" sz="2800" dirty="0" err="1" smtClean="0"/>
              <a:t>members</a:t>
            </a:r>
            <a:r>
              <a:rPr lang="de-AT" sz="2800" dirty="0" smtClean="0"/>
              <a:t>) </a:t>
            </a:r>
            <a:r>
              <a:rPr lang="de-AT" sz="2800" dirty="0" err="1" smtClean="0"/>
              <a:t>under</a:t>
            </a:r>
            <a:r>
              <a:rPr lang="de-AT" sz="2800" dirty="0" smtClean="0"/>
              <a:t> </a:t>
            </a:r>
            <a:r>
              <a:rPr lang="de-AT" sz="2800" dirty="0" err="1" smtClean="0"/>
              <a:t>the</a:t>
            </a:r>
            <a:r>
              <a:rPr lang="de-AT" sz="2800" dirty="0" smtClean="0"/>
              <a:t> </a:t>
            </a:r>
            <a:r>
              <a:rPr lang="de-AT" sz="2800" dirty="0" err="1" smtClean="0"/>
              <a:t>chairmanship</a:t>
            </a:r>
            <a:r>
              <a:rPr lang="de-AT" sz="2800" dirty="0" smtClean="0"/>
              <a:t> </a:t>
            </a:r>
            <a:r>
              <a:rPr lang="de-AT" sz="2800" dirty="0" err="1" smtClean="0"/>
              <a:t>of</a:t>
            </a:r>
            <a:r>
              <a:rPr lang="de-AT" sz="2800" dirty="0" smtClean="0"/>
              <a:t> </a:t>
            </a:r>
            <a:r>
              <a:rPr lang="de-AT" sz="2800" dirty="0" err="1" smtClean="0"/>
              <a:t>minister</a:t>
            </a:r>
            <a:endParaRPr lang="de-AT" sz="2800" dirty="0" smtClean="0"/>
          </a:p>
          <a:p>
            <a:pPr algn="l"/>
            <a:endParaRPr lang="de-AT" sz="2800" dirty="0" smtClean="0"/>
          </a:p>
          <a:p>
            <a:pPr algn="l"/>
            <a:endParaRPr lang="de-AT" sz="2800" dirty="0"/>
          </a:p>
          <a:p>
            <a:pPr algn="l"/>
            <a:endParaRPr lang="de-AT" sz="2800" dirty="0" smtClean="0"/>
          </a:p>
        </p:txBody>
      </p:sp>
    </p:spTree>
    <p:extLst>
      <p:ext uri="{BB962C8B-B14F-4D97-AF65-F5344CB8AC3E}">
        <p14:creationId xmlns:p14="http://schemas.microsoft.com/office/powerpoint/2010/main" val="1595656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7" y="377263"/>
            <a:ext cx="9848539" cy="886319"/>
          </a:xfrm>
        </p:spPr>
        <p:txBody>
          <a:bodyPr>
            <a:normAutofit fontScale="90000"/>
          </a:bodyPr>
          <a:lstStyle/>
          <a:p>
            <a:pPr algn="l"/>
            <a:r>
              <a:rPr lang="de-AT" dirty="0" smtClean="0"/>
              <a:t>2010 </a:t>
            </a:r>
            <a:r>
              <a:rPr lang="de-AT" dirty="0" err="1" smtClean="0"/>
              <a:t>recommendations</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smtClean="0"/>
              <a:t>Most </a:t>
            </a:r>
            <a:r>
              <a:rPr lang="de-AT" sz="2800" dirty="0" err="1" smtClean="0"/>
              <a:t>of</a:t>
            </a:r>
            <a:r>
              <a:rPr lang="de-AT" sz="2800" dirty="0" smtClean="0"/>
              <a:t> </a:t>
            </a:r>
            <a:r>
              <a:rPr lang="de-AT" sz="2800" dirty="0" err="1" smtClean="0"/>
              <a:t>t</a:t>
            </a:r>
            <a:r>
              <a:rPr lang="de-AT" sz="2800" dirty="0" err="1" smtClean="0"/>
              <a:t>he</a:t>
            </a:r>
            <a:r>
              <a:rPr lang="de-AT" sz="2800" dirty="0" smtClean="0"/>
              <a:t> </a:t>
            </a:r>
            <a:r>
              <a:rPr lang="de-AT" sz="2800" dirty="0" smtClean="0"/>
              <a:t>2010 </a:t>
            </a:r>
            <a:r>
              <a:rPr lang="de-AT" sz="2800" dirty="0" err="1" smtClean="0"/>
              <a:t>recommendations</a:t>
            </a:r>
            <a:r>
              <a:rPr lang="de-AT" sz="2800" dirty="0"/>
              <a:t> </a:t>
            </a:r>
            <a:r>
              <a:rPr lang="de-AT" sz="2800" dirty="0" err="1" smtClean="0"/>
              <a:t>can</a:t>
            </a:r>
            <a:r>
              <a:rPr lang="de-AT" sz="2800" dirty="0" smtClean="0"/>
              <a:t> </a:t>
            </a:r>
            <a:r>
              <a:rPr lang="de-AT" sz="2800" dirty="0" err="1" smtClean="0"/>
              <a:t>be</a:t>
            </a:r>
            <a:r>
              <a:rPr lang="de-AT" sz="2800" dirty="0" smtClean="0"/>
              <a:t> </a:t>
            </a:r>
            <a:r>
              <a:rPr lang="de-AT" sz="2800" dirty="0" err="1" smtClean="0"/>
              <a:t>considered</a:t>
            </a:r>
            <a:r>
              <a:rPr lang="de-AT" sz="2800" dirty="0" smtClean="0"/>
              <a:t> </a:t>
            </a:r>
            <a:r>
              <a:rPr lang="de-AT" sz="2800" dirty="0" err="1" smtClean="0"/>
              <a:t>as</a:t>
            </a:r>
            <a:r>
              <a:rPr lang="de-AT" sz="2800" dirty="0" smtClean="0"/>
              <a:t> </a:t>
            </a:r>
            <a:r>
              <a:rPr lang="de-AT" sz="2800" dirty="0" err="1" smtClean="0"/>
              <a:t>fullfilled</a:t>
            </a:r>
            <a:endParaRPr lang="de-AT" sz="2800" dirty="0" smtClean="0"/>
          </a:p>
          <a:p>
            <a:pPr marL="514350" indent="-514350" algn="l">
              <a:buAutoNum type="arabicParenBoth"/>
            </a:pPr>
            <a:r>
              <a:rPr lang="de-AT" sz="2800" dirty="0" smtClean="0"/>
              <a:t>The </a:t>
            </a:r>
            <a:r>
              <a:rPr lang="de-AT" sz="2800" dirty="0" err="1" smtClean="0"/>
              <a:t>management</a:t>
            </a:r>
            <a:r>
              <a:rPr lang="de-AT" sz="2800" dirty="0" smtClean="0"/>
              <a:t> plan </a:t>
            </a:r>
            <a:r>
              <a:rPr lang="de-AT" sz="2800" dirty="0" err="1" smtClean="0"/>
              <a:t>is</a:t>
            </a:r>
            <a:r>
              <a:rPr lang="de-AT" sz="2800" dirty="0" smtClean="0"/>
              <a:t> </a:t>
            </a:r>
            <a:r>
              <a:rPr lang="de-AT" sz="2800" dirty="0" err="1" smtClean="0"/>
              <a:t>delayed</a:t>
            </a:r>
            <a:r>
              <a:rPr lang="de-AT" sz="2800" dirty="0" smtClean="0"/>
              <a:t> but in a final </a:t>
            </a:r>
            <a:r>
              <a:rPr lang="de-AT" sz="2800" dirty="0" err="1" smtClean="0"/>
              <a:t>stage</a:t>
            </a:r>
            <a:r>
              <a:rPr lang="de-AT" sz="2800" dirty="0" smtClean="0"/>
              <a:t> </a:t>
            </a:r>
            <a:r>
              <a:rPr lang="de-AT" sz="2800" dirty="0" err="1" smtClean="0"/>
              <a:t>now</a:t>
            </a:r>
            <a:endParaRPr lang="de-AT" sz="2800" dirty="0" smtClean="0"/>
          </a:p>
          <a:p>
            <a:pPr algn="l"/>
            <a:r>
              <a:rPr lang="de-AT" sz="2800" dirty="0" smtClean="0"/>
              <a:t>(3) </a:t>
            </a:r>
            <a:r>
              <a:rPr lang="de-AT" sz="2800" dirty="0" err="1" smtClean="0"/>
              <a:t>Sectoral</a:t>
            </a:r>
            <a:r>
              <a:rPr lang="de-AT" sz="2800" dirty="0" smtClean="0"/>
              <a:t> </a:t>
            </a:r>
            <a:r>
              <a:rPr lang="de-AT" sz="2800" dirty="0" err="1" smtClean="0"/>
              <a:t>plans</a:t>
            </a:r>
            <a:r>
              <a:rPr lang="de-AT" sz="2800" dirty="0" smtClean="0"/>
              <a:t> </a:t>
            </a:r>
            <a:r>
              <a:rPr lang="de-AT" sz="2800" dirty="0" err="1" smtClean="0"/>
              <a:t>for</a:t>
            </a:r>
            <a:r>
              <a:rPr lang="de-AT" sz="2800" dirty="0" smtClean="0"/>
              <a:t> </a:t>
            </a:r>
            <a:r>
              <a:rPr lang="de-AT" sz="2800" dirty="0" err="1" smtClean="0"/>
              <a:t>various</a:t>
            </a:r>
            <a:r>
              <a:rPr lang="de-AT" sz="2800" dirty="0" smtClean="0"/>
              <a:t> </a:t>
            </a:r>
            <a:r>
              <a:rPr lang="de-AT" sz="2800" dirty="0" err="1" smtClean="0"/>
              <a:t>topics</a:t>
            </a:r>
            <a:r>
              <a:rPr lang="de-AT" sz="2800" dirty="0" smtClean="0"/>
              <a:t> will </a:t>
            </a:r>
            <a:r>
              <a:rPr lang="de-AT" sz="2800" dirty="0" err="1" smtClean="0"/>
              <a:t>be</a:t>
            </a:r>
            <a:r>
              <a:rPr lang="de-AT" sz="2800" dirty="0" smtClean="0"/>
              <a:t> </a:t>
            </a:r>
            <a:r>
              <a:rPr lang="de-AT" sz="2800" dirty="0" err="1" smtClean="0"/>
              <a:t>represented</a:t>
            </a:r>
            <a:r>
              <a:rPr lang="de-AT" sz="2800" dirty="0" smtClean="0"/>
              <a:t> in </a:t>
            </a:r>
            <a:r>
              <a:rPr lang="de-AT" sz="2800" dirty="0" err="1" smtClean="0"/>
              <a:t>the</a:t>
            </a:r>
            <a:r>
              <a:rPr lang="de-AT" sz="2800" dirty="0" smtClean="0"/>
              <a:t> MP</a:t>
            </a:r>
          </a:p>
          <a:p>
            <a:pPr algn="l"/>
            <a:r>
              <a:rPr lang="de-AT" sz="2800" dirty="0" smtClean="0"/>
              <a:t>(4) The </a:t>
            </a:r>
            <a:r>
              <a:rPr lang="de-AT" sz="2800" dirty="0" err="1" smtClean="0"/>
              <a:t>temporary</a:t>
            </a:r>
            <a:r>
              <a:rPr lang="de-AT" sz="2800" dirty="0" smtClean="0"/>
              <a:t> </a:t>
            </a:r>
            <a:r>
              <a:rPr lang="de-AT" sz="2800" dirty="0" err="1" smtClean="0"/>
              <a:t>management</a:t>
            </a:r>
            <a:r>
              <a:rPr lang="de-AT" sz="2800" dirty="0" smtClean="0"/>
              <a:t> </a:t>
            </a:r>
            <a:r>
              <a:rPr lang="de-AT" sz="2800" dirty="0" err="1" smtClean="0"/>
              <a:t>zone</a:t>
            </a:r>
            <a:r>
              <a:rPr lang="de-AT" sz="2800" dirty="0" smtClean="0"/>
              <a:t> </a:t>
            </a:r>
            <a:r>
              <a:rPr lang="de-AT" sz="2800" dirty="0" err="1" smtClean="0"/>
              <a:t>is</a:t>
            </a:r>
            <a:r>
              <a:rPr lang="de-AT" sz="2800" dirty="0" smtClean="0"/>
              <a:t> </a:t>
            </a:r>
            <a:r>
              <a:rPr lang="de-AT" sz="2800" dirty="0" err="1" smtClean="0"/>
              <a:t>integrated</a:t>
            </a:r>
            <a:r>
              <a:rPr lang="de-AT" sz="2800" dirty="0" smtClean="0"/>
              <a:t> </a:t>
            </a:r>
            <a:r>
              <a:rPr lang="de-AT" sz="2800" dirty="0" err="1" smtClean="0"/>
              <a:t>and</a:t>
            </a:r>
            <a:r>
              <a:rPr lang="de-AT" sz="2800" dirty="0" smtClean="0"/>
              <a:t> </a:t>
            </a:r>
          </a:p>
          <a:p>
            <a:pPr algn="l"/>
            <a:r>
              <a:rPr lang="de-AT" sz="2800" dirty="0" smtClean="0"/>
              <a:t>(5) </a:t>
            </a:r>
            <a:r>
              <a:rPr lang="de-AT" sz="2800" dirty="0" err="1" smtClean="0"/>
              <a:t>the</a:t>
            </a:r>
            <a:r>
              <a:rPr lang="de-AT" sz="2800" dirty="0" smtClean="0"/>
              <a:t> </a:t>
            </a:r>
            <a:r>
              <a:rPr lang="de-AT" sz="2800" dirty="0" err="1" smtClean="0"/>
              <a:t>bark</a:t>
            </a:r>
            <a:r>
              <a:rPr lang="de-AT" sz="2800" dirty="0" smtClean="0"/>
              <a:t> </a:t>
            </a:r>
            <a:r>
              <a:rPr lang="de-AT" sz="2800" dirty="0" err="1" smtClean="0"/>
              <a:t>beetle</a:t>
            </a:r>
            <a:r>
              <a:rPr lang="de-AT" sz="2800" dirty="0" smtClean="0"/>
              <a:t> </a:t>
            </a:r>
            <a:r>
              <a:rPr lang="de-AT" sz="2800" dirty="0" err="1" smtClean="0"/>
              <a:t>control</a:t>
            </a:r>
            <a:r>
              <a:rPr lang="de-AT" sz="2800" dirty="0" smtClean="0"/>
              <a:t> </a:t>
            </a:r>
            <a:r>
              <a:rPr lang="de-AT" sz="2800" dirty="0" err="1" smtClean="0"/>
              <a:t>secured</a:t>
            </a:r>
            <a:r>
              <a:rPr lang="de-AT" sz="2800" dirty="0" smtClean="0"/>
              <a:t> </a:t>
            </a:r>
            <a:r>
              <a:rPr lang="de-AT" sz="2800" dirty="0" err="1" smtClean="0"/>
              <a:t>without</a:t>
            </a:r>
            <a:r>
              <a:rPr lang="de-AT" sz="2800" dirty="0" smtClean="0"/>
              <a:t> </a:t>
            </a:r>
            <a:r>
              <a:rPr lang="de-AT" sz="2800" dirty="0" err="1" smtClean="0"/>
              <a:t>enlarging</a:t>
            </a:r>
            <a:r>
              <a:rPr lang="de-AT" sz="2800" dirty="0" smtClean="0"/>
              <a:t> </a:t>
            </a:r>
            <a:r>
              <a:rPr lang="de-AT" sz="2800" dirty="0" err="1" smtClean="0"/>
              <a:t>the</a:t>
            </a:r>
            <a:r>
              <a:rPr lang="de-AT" sz="2800" dirty="0" smtClean="0"/>
              <a:t> </a:t>
            </a:r>
            <a:r>
              <a:rPr lang="de-AT" sz="2800" dirty="0" err="1" smtClean="0"/>
              <a:t>zone</a:t>
            </a:r>
            <a:endParaRPr lang="de-AT" sz="2800" dirty="0" smtClean="0"/>
          </a:p>
          <a:p>
            <a:pPr algn="l"/>
            <a:r>
              <a:rPr lang="de-AT" sz="2800" dirty="0" smtClean="0"/>
              <a:t>(6) The </a:t>
            </a:r>
            <a:r>
              <a:rPr lang="de-AT" sz="2800" dirty="0" err="1" smtClean="0"/>
              <a:t>strategy</a:t>
            </a:r>
            <a:r>
              <a:rPr lang="de-AT" sz="2800" dirty="0" smtClean="0"/>
              <a:t> </a:t>
            </a:r>
            <a:r>
              <a:rPr lang="de-AT" sz="2800" dirty="0" err="1" smtClean="0"/>
              <a:t>for</a:t>
            </a:r>
            <a:r>
              <a:rPr lang="de-AT" sz="2800" dirty="0" smtClean="0"/>
              <a:t> </a:t>
            </a:r>
            <a:r>
              <a:rPr lang="de-AT" sz="2800" dirty="0" err="1" smtClean="0"/>
              <a:t>natural</a:t>
            </a:r>
            <a:r>
              <a:rPr lang="de-AT" sz="2800" dirty="0" smtClean="0"/>
              <a:t> </a:t>
            </a:r>
            <a:r>
              <a:rPr lang="de-AT" sz="2800" dirty="0" err="1" smtClean="0"/>
              <a:t>return</a:t>
            </a:r>
            <a:r>
              <a:rPr lang="de-AT" sz="2800" dirty="0" smtClean="0"/>
              <a:t> </a:t>
            </a:r>
            <a:r>
              <a:rPr lang="de-AT" sz="2800" dirty="0" err="1" smtClean="0"/>
              <a:t>of</a:t>
            </a:r>
            <a:r>
              <a:rPr lang="de-AT" sz="2800" dirty="0" smtClean="0"/>
              <a:t> large </a:t>
            </a:r>
            <a:r>
              <a:rPr lang="de-AT" sz="2800" dirty="0" err="1" smtClean="0"/>
              <a:t>carnivores</a:t>
            </a:r>
            <a:r>
              <a:rPr lang="de-AT" sz="2800" dirty="0" smtClean="0"/>
              <a:t> </a:t>
            </a:r>
            <a:r>
              <a:rPr lang="de-AT" sz="2800" dirty="0" err="1" smtClean="0"/>
              <a:t>follows</a:t>
            </a:r>
            <a:r>
              <a:rPr lang="de-AT" sz="2800" dirty="0" smtClean="0"/>
              <a:t> </a:t>
            </a:r>
            <a:r>
              <a:rPr lang="de-AT" sz="2800" dirty="0" err="1" smtClean="0"/>
              <a:t>the</a:t>
            </a:r>
            <a:r>
              <a:rPr lang="de-AT" sz="2800" dirty="0" smtClean="0"/>
              <a:t> </a:t>
            </a:r>
            <a:r>
              <a:rPr lang="de-AT" sz="2800" dirty="0" err="1" smtClean="0"/>
              <a:t>Bavarian</a:t>
            </a:r>
            <a:r>
              <a:rPr lang="de-AT" sz="2800" dirty="0" smtClean="0"/>
              <a:t> </a:t>
            </a:r>
            <a:r>
              <a:rPr lang="de-AT" sz="2800" dirty="0" err="1" smtClean="0"/>
              <a:t>strategy</a:t>
            </a:r>
            <a:r>
              <a:rPr lang="de-AT" sz="2800" dirty="0" smtClean="0"/>
              <a:t> (</a:t>
            </a:r>
            <a:r>
              <a:rPr lang="de-AT" sz="2800" dirty="0" err="1" smtClean="0"/>
              <a:t>no</a:t>
            </a:r>
            <a:r>
              <a:rPr lang="de-AT" sz="2800" dirty="0" smtClean="0"/>
              <a:t> </a:t>
            </a:r>
            <a:r>
              <a:rPr lang="de-AT" sz="2800" dirty="0" err="1" smtClean="0"/>
              <a:t>resettlement</a:t>
            </a:r>
            <a:r>
              <a:rPr lang="de-AT" sz="2800" dirty="0" smtClean="0"/>
              <a:t>))</a:t>
            </a:r>
            <a:endParaRPr lang="de-AT" sz="2800" dirty="0" smtClean="0"/>
          </a:p>
          <a:p>
            <a:pPr algn="l"/>
            <a:r>
              <a:rPr lang="de-AT" sz="2800" dirty="0" smtClean="0"/>
              <a:t>(9) Public </a:t>
            </a:r>
            <a:r>
              <a:rPr lang="de-AT" sz="2800" dirty="0" err="1" smtClean="0"/>
              <a:t>transport</a:t>
            </a:r>
            <a:r>
              <a:rPr lang="de-AT" sz="2800" dirty="0" smtClean="0"/>
              <a:t> </a:t>
            </a:r>
            <a:r>
              <a:rPr lang="de-AT" sz="2800" dirty="0" err="1" smtClean="0"/>
              <a:t>is</a:t>
            </a:r>
            <a:r>
              <a:rPr lang="de-AT" sz="2800" dirty="0" smtClean="0"/>
              <a:t> </a:t>
            </a:r>
            <a:r>
              <a:rPr lang="de-AT" sz="2800" dirty="0" err="1" smtClean="0"/>
              <a:t>improved</a:t>
            </a:r>
            <a:r>
              <a:rPr lang="de-AT" sz="2800" dirty="0" smtClean="0"/>
              <a:t> </a:t>
            </a:r>
            <a:r>
              <a:rPr lang="de-AT" sz="2800" dirty="0" err="1" smtClean="0"/>
              <a:t>and</a:t>
            </a:r>
            <a:r>
              <a:rPr lang="de-AT" sz="2800" dirty="0" smtClean="0"/>
              <a:t> </a:t>
            </a:r>
            <a:r>
              <a:rPr lang="de-AT" sz="2800" dirty="0" err="1" smtClean="0"/>
              <a:t>promoted</a:t>
            </a:r>
            <a:r>
              <a:rPr lang="de-AT" sz="2800" dirty="0" smtClean="0"/>
              <a:t> but </a:t>
            </a:r>
            <a:r>
              <a:rPr lang="de-AT" sz="2800" dirty="0" err="1" smtClean="0"/>
              <a:t>could</a:t>
            </a:r>
            <a:r>
              <a:rPr lang="de-AT" sz="2800" dirty="0" smtClean="0"/>
              <a:t> not </a:t>
            </a:r>
            <a:r>
              <a:rPr lang="de-AT" sz="2800" dirty="0" err="1" smtClean="0"/>
              <a:t>fully</a:t>
            </a:r>
            <a:r>
              <a:rPr lang="de-AT" sz="2800" dirty="0" smtClean="0"/>
              <a:t> </a:t>
            </a:r>
            <a:r>
              <a:rPr lang="de-AT" sz="2800" dirty="0" err="1" smtClean="0"/>
              <a:t>change</a:t>
            </a:r>
            <a:r>
              <a:rPr lang="de-AT" sz="2800" dirty="0" smtClean="0"/>
              <a:t> </a:t>
            </a:r>
            <a:r>
              <a:rPr lang="de-AT" sz="2800" dirty="0" err="1" smtClean="0"/>
              <a:t>the</a:t>
            </a:r>
            <a:r>
              <a:rPr lang="de-AT" sz="2800" dirty="0" smtClean="0"/>
              <a:t> </a:t>
            </a:r>
            <a:r>
              <a:rPr lang="de-AT" sz="2800" dirty="0" err="1" smtClean="0"/>
              <a:t>tourists</a:t>
            </a:r>
            <a:r>
              <a:rPr lang="de-AT" sz="2800" dirty="0" smtClean="0"/>
              <a:t>‘ </a:t>
            </a:r>
            <a:r>
              <a:rPr lang="de-AT" sz="2800" dirty="0" err="1" smtClean="0"/>
              <a:t>behaviour</a:t>
            </a:r>
            <a:endParaRPr lang="de-AT" sz="2800" dirty="0"/>
          </a:p>
          <a:p>
            <a:pPr algn="l"/>
            <a:endParaRPr lang="de-AT" sz="2800" dirty="0" smtClean="0"/>
          </a:p>
        </p:txBody>
      </p:sp>
    </p:spTree>
    <p:extLst>
      <p:ext uri="{BB962C8B-B14F-4D97-AF65-F5344CB8AC3E}">
        <p14:creationId xmlns:p14="http://schemas.microsoft.com/office/powerpoint/2010/main" val="9147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7" y="377263"/>
            <a:ext cx="9848539" cy="886319"/>
          </a:xfrm>
        </p:spPr>
        <p:txBody>
          <a:bodyPr>
            <a:normAutofit fontScale="90000"/>
          </a:bodyPr>
          <a:lstStyle/>
          <a:p>
            <a:pPr algn="l"/>
            <a:r>
              <a:rPr lang="de-AT" dirty="0" smtClean="0"/>
              <a:t>2019 </a:t>
            </a:r>
            <a:r>
              <a:rPr lang="de-AT" dirty="0" err="1" smtClean="0"/>
              <a:t>condition</a:t>
            </a:r>
            <a:r>
              <a:rPr lang="de-AT" dirty="0" smtClean="0"/>
              <a:t> (1)</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lvl="0" algn="l"/>
            <a:r>
              <a:rPr lang="en-GB" sz="2800" dirty="0"/>
              <a:t>Accelerate the finalisation of the management plan currently in preparation and attach a scientific research programme to it. The Council of Europe shall be informed upon completion and approval of the document, which should be effective no later than 18 months after the renewal of the Diploma.</a:t>
            </a:r>
            <a:endParaRPr lang="de-DE" sz="2800" dirty="0"/>
          </a:p>
          <a:p>
            <a:pPr algn="l"/>
            <a:endParaRPr lang="de-AT" sz="2800" dirty="0" smtClean="0"/>
          </a:p>
        </p:txBody>
      </p:sp>
    </p:spTree>
    <p:extLst>
      <p:ext uri="{BB962C8B-B14F-4D97-AF65-F5344CB8AC3E}">
        <p14:creationId xmlns:p14="http://schemas.microsoft.com/office/powerpoint/2010/main" val="97385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7" y="377263"/>
            <a:ext cx="9848539" cy="886319"/>
          </a:xfrm>
        </p:spPr>
        <p:txBody>
          <a:bodyPr>
            <a:normAutofit fontScale="90000"/>
          </a:bodyPr>
          <a:lstStyle/>
          <a:p>
            <a:pPr algn="l"/>
            <a:r>
              <a:rPr lang="de-AT" dirty="0" smtClean="0"/>
              <a:t>2019 </a:t>
            </a:r>
            <a:r>
              <a:rPr lang="de-AT" dirty="0" err="1" smtClean="0"/>
              <a:t>recommendations</a:t>
            </a:r>
            <a:r>
              <a:rPr lang="de-AT" dirty="0" smtClean="0"/>
              <a:t> (11)</a:t>
            </a:r>
            <a:endParaRPr lang="de-DE" dirty="0"/>
          </a:p>
        </p:txBody>
      </p:sp>
      <p:sp>
        <p:nvSpPr>
          <p:cNvPr id="3" name="Untertitel 2"/>
          <p:cNvSpPr>
            <a:spLocks noGrp="1"/>
          </p:cNvSpPr>
          <p:nvPr>
            <p:ph type="subTitle" idx="1"/>
          </p:nvPr>
        </p:nvSpPr>
        <p:spPr>
          <a:xfrm>
            <a:off x="1044319" y="1458452"/>
            <a:ext cx="10894395" cy="5019621"/>
          </a:xfrm>
        </p:spPr>
        <p:txBody>
          <a:bodyPr>
            <a:noAutofit/>
          </a:bodyPr>
          <a:lstStyle/>
          <a:p>
            <a:pPr marL="342900" lvl="0" indent="-342900" algn="just">
              <a:spcAft>
                <a:spcPts val="0"/>
              </a:spcAft>
              <a:buFont typeface="+mj-lt"/>
              <a:buAutoNum type="arabicPeriod"/>
            </a:pPr>
            <a:r>
              <a:rPr lang="en-GB" sz="2800" dirty="0">
                <a:ea typeface="Calibri" panose="020F0502020204030204" pitchFamily="34" charset="0"/>
                <a:cs typeface="Times New Roman" panose="02020603050405020304" pitchFamily="18" charset="0"/>
              </a:rPr>
              <a:t>Include in the management plan currently in preparation specific provisions dedicated to climate change and how to address this issue in relation to the long-term conservation of rare species</a:t>
            </a:r>
            <a:r>
              <a:rPr lang="en-GB" sz="2800" dirty="0" smtClean="0">
                <a:ea typeface="Calibri" panose="020F0502020204030204" pitchFamily="34" charset="0"/>
                <a:cs typeface="Times New Roman" panose="02020603050405020304" pitchFamily="18" charset="0"/>
              </a:rPr>
              <a:t>.</a:t>
            </a:r>
            <a:endParaRPr lang="de-DE" sz="2800" dirty="0" smtClean="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GB" sz="2800" dirty="0" smtClean="0">
                <a:ea typeface="Calibri" panose="020F0502020204030204" pitchFamily="34" charset="0"/>
                <a:cs typeface="Times New Roman" panose="02020603050405020304" pitchFamily="18" charset="0"/>
              </a:rPr>
              <a:t>Abstain from any extension of forest and mountain roads and consider dismantling roads as well as abstain from additional infrastructure in the Park, including waste water pipes. If no alternative solution exists, infrastructure shall be built in existing forest roads;</a:t>
            </a:r>
            <a:endParaRPr lang="de-DE" sz="2800" dirty="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GB" sz="2800" dirty="0">
                <a:ea typeface="Calibri" panose="020F0502020204030204" pitchFamily="34" charset="0"/>
                <a:cs typeface="Times New Roman" panose="02020603050405020304" pitchFamily="18" charset="0"/>
              </a:rPr>
              <a:t>Continue negotiating the replacement of forest grazing by light </a:t>
            </a:r>
            <a:r>
              <a:rPr lang="en-GB" sz="2800" dirty="0" smtClean="0">
                <a:ea typeface="Calibri" panose="020F0502020204030204" pitchFamily="34" charset="0"/>
                <a:cs typeface="Times New Roman" panose="02020603050405020304" pitchFamily="18" charset="0"/>
              </a:rPr>
              <a:t>grazing</a:t>
            </a:r>
            <a:r>
              <a:rPr lang="en-GB" sz="2800" dirty="0">
                <a:ea typeface="Calibri" panose="020F0502020204030204" pitchFamily="34" charset="0"/>
                <a:cs typeface="Times New Roman" panose="02020603050405020304" pitchFamily="18" charset="0"/>
              </a:rPr>
              <a:t> </a:t>
            </a:r>
            <a:endParaRPr lang="de-DE" sz="2800" dirty="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GB" sz="2800" dirty="0">
                <a:ea typeface="Calibri" panose="020F0502020204030204" pitchFamily="34" charset="0"/>
                <a:cs typeface="Times New Roman" panose="02020603050405020304" pitchFamily="18" charset="0"/>
              </a:rPr>
              <a:t>Search together with the competent authorities for alternatives for the police training centre, or at least abstain from further expansions, and continue negotiations with the army to reduce the impacts of the army training ground to a </a:t>
            </a:r>
            <a:r>
              <a:rPr lang="en-GB" sz="2800" dirty="0" smtClean="0">
                <a:ea typeface="Calibri" panose="020F0502020204030204" pitchFamily="34" charset="0"/>
                <a:cs typeface="Times New Roman" panose="02020603050405020304" pitchFamily="18" charset="0"/>
              </a:rPr>
              <a:t>minimum; </a:t>
            </a:r>
            <a:endParaRPr lang="de-DE" sz="2800" dirty="0">
              <a:ea typeface="Calibri" panose="020F0502020204030204" pitchFamily="34" charset="0"/>
              <a:cs typeface="Times New Roman" panose="02020603050405020304" pitchFamily="18" charset="0"/>
            </a:endParaRPr>
          </a:p>
          <a:p>
            <a:pPr algn="just">
              <a:spcAft>
                <a:spcPts val="0"/>
              </a:spcAft>
            </a:pPr>
            <a:r>
              <a:rPr lang="en-GB"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0830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7" y="377263"/>
            <a:ext cx="9848539" cy="886319"/>
          </a:xfrm>
        </p:spPr>
        <p:txBody>
          <a:bodyPr>
            <a:normAutofit fontScale="90000"/>
          </a:bodyPr>
          <a:lstStyle/>
          <a:p>
            <a:pPr algn="l"/>
            <a:r>
              <a:rPr lang="de-AT" dirty="0" smtClean="0"/>
              <a:t>2019 </a:t>
            </a:r>
            <a:r>
              <a:rPr lang="de-AT" dirty="0" err="1" smtClean="0"/>
              <a:t>recommendations</a:t>
            </a:r>
            <a:r>
              <a:rPr lang="de-AT" dirty="0" smtClean="0"/>
              <a:t> (11) </a:t>
            </a:r>
            <a:r>
              <a:rPr lang="de-AT" dirty="0" err="1" smtClean="0"/>
              <a:t>cont</a:t>
            </a:r>
            <a:r>
              <a:rPr lang="de-AT" dirty="0" smtClean="0"/>
              <a:t>.</a:t>
            </a:r>
            <a:endParaRPr lang="de-DE" dirty="0"/>
          </a:p>
        </p:txBody>
      </p:sp>
      <p:sp>
        <p:nvSpPr>
          <p:cNvPr id="3" name="Untertitel 2"/>
          <p:cNvSpPr>
            <a:spLocks noGrp="1"/>
          </p:cNvSpPr>
          <p:nvPr>
            <p:ph type="subTitle" idx="1"/>
          </p:nvPr>
        </p:nvSpPr>
        <p:spPr>
          <a:xfrm>
            <a:off x="1044319" y="1233602"/>
            <a:ext cx="10894395" cy="5362070"/>
          </a:xfrm>
        </p:spPr>
        <p:txBody>
          <a:bodyPr>
            <a:noAutofit/>
          </a:bodyPr>
          <a:lstStyle/>
          <a:p>
            <a:pPr algn="just"/>
            <a:r>
              <a:rPr lang="en-GB" sz="2800" dirty="0" smtClean="0">
                <a:latin typeface="Times New Roman" panose="02020603050405020304" pitchFamily="18" charset="0"/>
                <a:ea typeface="Calibri" panose="020F0502020204030204" pitchFamily="34" charset="0"/>
                <a:cs typeface="Times New Roman" panose="02020603050405020304" pitchFamily="18" charset="0"/>
              </a:rPr>
              <a:t>5. </a:t>
            </a:r>
            <a:r>
              <a:rPr lang="en-GB" sz="2800" dirty="0" smtClean="0">
                <a:ea typeface="Calibri" panose="020F0502020204030204" pitchFamily="34" charset="0"/>
                <a:cs typeface="Times New Roman" panose="02020603050405020304" pitchFamily="18" charset="0"/>
              </a:rPr>
              <a:t>Conduct </a:t>
            </a:r>
            <a:r>
              <a:rPr lang="en-GB" sz="2800" dirty="0">
                <a:ea typeface="Calibri" panose="020F0502020204030204" pitchFamily="34" charset="0"/>
                <a:cs typeface="Times New Roman" panose="02020603050405020304" pitchFamily="18" charset="0"/>
              </a:rPr>
              <a:t>a scientific study on the red deer population and game regulation, including the plausibility of winter enclosures to gain enough data for the future management;</a:t>
            </a:r>
            <a:endParaRPr lang="de-DE" sz="2800" dirty="0">
              <a:ea typeface="Calibri" panose="020F0502020204030204" pitchFamily="34" charset="0"/>
              <a:cs typeface="Times New Roman" panose="02020603050405020304" pitchFamily="18" charset="0"/>
            </a:endParaRPr>
          </a:p>
          <a:p>
            <a:pPr lvl="0" algn="just">
              <a:spcAft>
                <a:spcPts val="0"/>
              </a:spcAft>
            </a:pPr>
            <a:r>
              <a:rPr lang="en-GB" sz="2800" dirty="0">
                <a:ea typeface="Calibri" panose="020F0502020204030204" pitchFamily="34" charset="0"/>
                <a:cs typeface="Times New Roman" panose="02020603050405020304" pitchFamily="18" charset="0"/>
              </a:rPr>
              <a:t>6</a:t>
            </a:r>
            <a:r>
              <a:rPr lang="en-GB" sz="2800" dirty="0" smtClean="0">
                <a:ea typeface="Calibri" panose="020F0502020204030204" pitchFamily="34" charset="0"/>
                <a:cs typeface="Times New Roman" panose="02020603050405020304" pitchFamily="18" charset="0"/>
              </a:rPr>
              <a:t>. Conduct </a:t>
            </a:r>
            <a:r>
              <a:rPr lang="en-GB" sz="2800" dirty="0">
                <a:ea typeface="Calibri" panose="020F0502020204030204" pitchFamily="34" charset="0"/>
                <a:cs typeface="Times New Roman" panose="02020603050405020304" pitchFamily="18" charset="0"/>
              </a:rPr>
              <a:t>a study on invasive species and develop a strategy on how to react in the face of invasive species </a:t>
            </a:r>
            <a:endParaRPr lang="de-DE" sz="2800" dirty="0">
              <a:ea typeface="Calibri" panose="020F0502020204030204" pitchFamily="34" charset="0"/>
              <a:cs typeface="Times New Roman" panose="02020603050405020304" pitchFamily="18" charset="0"/>
            </a:endParaRPr>
          </a:p>
          <a:p>
            <a:pPr lvl="0" algn="just">
              <a:spcAft>
                <a:spcPts val="0"/>
              </a:spcAft>
            </a:pPr>
            <a:r>
              <a:rPr lang="en-GB" sz="2800" dirty="0">
                <a:ea typeface="Calibri" panose="020F0502020204030204" pitchFamily="34" charset="0"/>
                <a:cs typeface="Times New Roman" panose="02020603050405020304" pitchFamily="18" charset="0"/>
              </a:rPr>
              <a:t>7</a:t>
            </a:r>
            <a:r>
              <a:rPr lang="en-GB" sz="2800" dirty="0" smtClean="0">
                <a:ea typeface="Calibri" panose="020F0502020204030204" pitchFamily="34" charset="0"/>
                <a:cs typeface="Times New Roman" panose="02020603050405020304" pitchFamily="18" charset="0"/>
              </a:rPr>
              <a:t>. Maintain </a:t>
            </a:r>
            <a:r>
              <a:rPr lang="en-GB" sz="2800" dirty="0">
                <a:ea typeface="Calibri" panose="020F0502020204030204" pitchFamily="34" charset="0"/>
                <a:cs typeface="Times New Roman" panose="02020603050405020304" pitchFamily="18" charset="0"/>
              </a:rPr>
              <a:t>the competency of hunting authority to the park administration at regional level</a:t>
            </a:r>
            <a:r>
              <a:rPr lang="en-GB" sz="2800" dirty="0" smtClean="0">
                <a:ea typeface="Calibri" panose="020F0502020204030204" pitchFamily="34" charset="0"/>
                <a:cs typeface="Times New Roman" panose="02020603050405020304" pitchFamily="18" charset="0"/>
              </a:rPr>
              <a:t>;</a:t>
            </a:r>
            <a:r>
              <a:rPr lang="en-GB" sz="2800" dirty="0">
                <a:ea typeface="Calibri" panose="020F0502020204030204" pitchFamily="34" charset="0"/>
                <a:cs typeface="Times New Roman" panose="02020603050405020304" pitchFamily="18" charset="0"/>
              </a:rPr>
              <a:t> </a:t>
            </a:r>
            <a:endParaRPr lang="de-DE" sz="2800" dirty="0">
              <a:ea typeface="Calibri" panose="020F0502020204030204" pitchFamily="34" charset="0"/>
              <a:cs typeface="Times New Roman" panose="02020603050405020304" pitchFamily="18" charset="0"/>
            </a:endParaRPr>
          </a:p>
          <a:p>
            <a:pPr lvl="0" algn="just">
              <a:spcAft>
                <a:spcPts val="0"/>
              </a:spcAft>
            </a:pPr>
            <a:r>
              <a:rPr lang="en-GB" sz="2800" dirty="0">
                <a:ea typeface="Calibri" panose="020F0502020204030204" pitchFamily="34" charset="0"/>
                <a:cs typeface="Times New Roman" panose="02020603050405020304" pitchFamily="18" charset="0"/>
              </a:rPr>
              <a:t>8</a:t>
            </a:r>
            <a:r>
              <a:rPr lang="en-GB" sz="2800" dirty="0" smtClean="0">
                <a:ea typeface="Calibri" panose="020F0502020204030204" pitchFamily="34" charset="0"/>
                <a:cs typeface="Times New Roman" panose="02020603050405020304" pitchFamily="18" charset="0"/>
              </a:rPr>
              <a:t>. Secure </a:t>
            </a:r>
            <a:r>
              <a:rPr lang="en-GB" sz="2800" dirty="0">
                <a:ea typeface="Calibri" panose="020F0502020204030204" pitchFamily="34" charset="0"/>
                <a:cs typeface="Times New Roman" panose="02020603050405020304" pitchFamily="18" charset="0"/>
              </a:rPr>
              <a:t>an adequate budget and staffing for the park administration to enable an effective and efficient </a:t>
            </a:r>
            <a:r>
              <a:rPr lang="en-GB" sz="2800" dirty="0" smtClean="0">
                <a:ea typeface="Calibri" panose="020F0502020204030204" pitchFamily="34" charset="0"/>
                <a:cs typeface="Times New Roman" panose="02020603050405020304" pitchFamily="18" charset="0"/>
              </a:rPr>
              <a:t>management</a:t>
            </a:r>
            <a:r>
              <a:rPr lang="en-GB" sz="2800" dirty="0">
                <a:ea typeface="Calibri" panose="020F0502020204030204" pitchFamily="34" charset="0"/>
                <a:cs typeface="Times New Roman" panose="02020603050405020304" pitchFamily="18" charset="0"/>
              </a:rPr>
              <a:t> </a:t>
            </a:r>
            <a:endParaRPr lang="de-DE" sz="2800" dirty="0">
              <a:ea typeface="Calibri" panose="020F0502020204030204" pitchFamily="34" charset="0"/>
              <a:cs typeface="Times New Roman" panose="02020603050405020304" pitchFamily="18" charset="0"/>
            </a:endParaRPr>
          </a:p>
          <a:p>
            <a:pPr lvl="0" algn="just">
              <a:spcAft>
                <a:spcPts val="0"/>
              </a:spcAft>
            </a:pPr>
            <a:r>
              <a:rPr lang="en-GB" sz="2800" dirty="0">
                <a:ea typeface="Calibri" panose="020F0502020204030204" pitchFamily="34" charset="0"/>
                <a:cs typeface="Times New Roman" panose="02020603050405020304" pitchFamily="18" charset="0"/>
              </a:rPr>
              <a:t>9</a:t>
            </a:r>
            <a:r>
              <a:rPr lang="en-GB" sz="2800" dirty="0" smtClean="0">
                <a:ea typeface="Calibri" panose="020F0502020204030204" pitchFamily="34" charset="0"/>
                <a:cs typeface="Times New Roman" panose="02020603050405020304" pitchFamily="18" charset="0"/>
              </a:rPr>
              <a:t>. Limit </a:t>
            </a:r>
            <a:r>
              <a:rPr lang="en-GB" sz="2800" dirty="0">
                <a:ea typeface="Calibri" panose="020F0502020204030204" pitchFamily="34" charset="0"/>
                <a:cs typeface="Times New Roman" panose="02020603050405020304" pitchFamily="18" charset="0"/>
              </a:rPr>
              <a:t>the spotlights of the Jenner cable car to reduce light pollution and consider the construction of a path accessible for people with disabilities and a viewpoint next to the mountain station of the Jenner cable </a:t>
            </a:r>
            <a:r>
              <a:rPr lang="en-GB" sz="2800" dirty="0" smtClean="0">
                <a:ea typeface="Calibri" panose="020F0502020204030204" pitchFamily="34" charset="0"/>
                <a:cs typeface="Times New Roman" panose="02020603050405020304" pitchFamily="18" charset="0"/>
              </a:rPr>
              <a:t>car;</a:t>
            </a:r>
            <a:endParaRPr lang="de-DE" sz="2800" dirty="0">
              <a:ea typeface="Calibri" panose="020F0502020204030204" pitchFamily="34" charset="0"/>
              <a:cs typeface="Times New Roman" panose="02020603050405020304" pitchFamily="18" charset="0"/>
            </a:endParaRPr>
          </a:p>
          <a:p>
            <a:pPr marL="457200">
              <a:spcAft>
                <a:spcPts val="0"/>
              </a:spcAft>
            </a:pPr>
            <a:r>
              <a:rPr lang="en-GB" sz="2800" dirty="0">
                <a:latin typeface="Times New Roman" panose="02020603050405020304" pitchFamily="18" charset="0"/>
                <a:ea typeface="Calibri" panose="020F0502020204030204" pitchFamily="34" charset="0"/>
                <a:cs typeface="Times New Roman" panose="02020603050405020304" pitchFamily="18" charset="0"/>
              </a:rPr>
              <a:t> </a:t>
            </a:r>
            <a:endParaRPr lang="de-DE"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63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9487" y="377263"/>
            <a:ext cx="9848539" cy="886319"/>
          </a:xfrm>
        </p:spPr>
        <p:txBody>
          <a:bodyPr>
            <a:normAutofit fontScale="90000"/>
          </a:bodyPr>
          <a:lstStyle/>
          <a:p>
            <a:pPr algn="l"/>
            <a:r>
              <a:rPr lang="de-AT" dirty="0" smtClean="0"/>
              <a:t>2019 </a:t>
            </a:r>
            <a:r>
              <a:rPr lang="de-AT" dirty="0" err="1" smtClean="0"/>
              <a:t>recommendations</a:t>
            </a:r>
            <a:r>
              <a:rPr lang="de-AT" dirty="0" smtClean="0"/>
              <a:t> (11) </a:t>
            </a:r>
            <a:r>
              <a:rPr lang="de-AT" dirty="0" err="1" smtClean="0"/>
              <a:t>cont</a:t>
            </a:r>
            <a:r>
              <a:rPr lang="de-AT" dirty="0" smtClean="0"/>
              <a:t>.</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lvl="0" algn="just">
              <a:spcAft>
                <a:spcPts val="0"/>
              </a:spcAft>
            </a:pPr>
            <a:r>
              <a:rPr lang="en-GB" sz="2800" dirty="0" smtClean="0">
                <a:ea typeface="Calibri" panose="020F0502020204030204" pitchFamily="34" charset="0"/>
                <a:cs typeface="Times New Roman" panose="02020603050405020304" pitchFamily="18" charset="0"/>
              </a:rPr>
              <a:t>10. Pursue consequently the conversion of spruce forests into mixed forests, using natural processes and disturbances e.g. bark beetle and wind fall areas as foreseen in the new conceptual framework, without enlargement of the bark beetle control zone.  </a:t>
            </a:r>
            <a:endParaRPr lang="de-DE" sz="2800" dirty="0" smtClean="0">
              <a:ea typeface="Calibri" panose="020F0502020204030204" pitchFamily="34" charset="0"/>
              <a:cs typeface="Times New Roman" panose="02020603050405020304" pitchFamily="18" charset="0"/>
            </a:endParaRPr>
          </a:p>
          <a:p>
            <a:pPr lvl="0" algn="just">
              <a:spcAft>
                <a:spcPts val="0"/>
              </a:spcAft>
            </a:pPr>
            <a:r>
              <a:rPr lang="en-GB" sz="2800" dirty="0" smtClean="0">
                <a:ea typeface="Calibri" panose="020F0502020204030204" pitchFamily="34" charset="0"/>
                <a:cs typeface="Times New Roman" panose="02020603050405020304" pitchFamily="18" charset="0"/>
              </a:rPr>
              <a:t>11. Make more intensive use of the European Diploma logo in all information material and brochures, and explain the relevance of the Diploma wherever appropriate, first of all in the visitors’ centre and on the website</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de-DE"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96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7754"/>
            <a:ext cx="12192000" cy="9144000"/>
          </a:xfrm>
          <a:prstGeom prst="rect">
            <a:avLst/>
          </a:prstGeom>
        </p:spPr>
      </p:pic>
      <p:sp>
        <p:nvSpPr>
          <p:cNvPr id="5" name="Textfeld 4"/>
          <p:cNvSpPr txBox="1"/>
          <p:nvPr/>
        </p:nvSpPr>
        <p:spPr>
          <a:xfrm>
            <a:off x="2863122" y="3927424"/>
            <a:ext cx="7629994" cy="2462213"/>
          </a:xfrm>
          <a:prstGeom prst="rect">
            <a:avLst/>
          </a:prstGeom>
          <a:noFill/>
        </p:spPr>
        <p:txBody>
          <a:bodyPr wrap="square" rtlCol="0">
            <a:spAutoFit/>
          </a:bodyPr>
          <a:lstStyle/>
          <a:p>
            <a:r>
              <a:rPr lang="de-AT" sz="2800" b="1" dirty="0" err="1" smtClean="0">
                <a:solidFill>
                  <a:srgbClr val="99FFCC"/>
                </a:solidFill>
              </a:rPr>
              <a:t>With</a:t>
            </a:r>
            <a:r>
              <a:rPr lang="de-AT" sz="2800" b="1" dirty="0" smtClean="0">
                <a:solidFill>
                  <a:srgbClr val="99FFCC"/>
                </a:solidFill>
              </a:rPr>
              <a:t> </a:t>
            </a:r>
            <a:r>
              <a:rPr lang="de-AT" sz="2800" b="1" dirty="0" err="1" smtClean="0">
                <a:solidFill>
                  <a:srgbClr val="99FFCC"/>
                </a:solidFill>
              </a:rPr>
              <a:t>consideration</a:t>
            </a:r>
            <a:r>
              <a:rPr lang="de-AT" sz="2800" b="1" dirty="0" smtClean="0">
                <a:solidFill>
                  <a:srgbClr val="99FFCC"/>
                </a:solidFill>
              </a:rPr>
              <a:t> </a:t>
            </a:r>
            <a:r>
              <a:rPr lang="de-AT" sz="2800" b="1" dirty="0" err="1" smtClean="0">
                <a:solidFill>
                  <a:srgbClr val="99FFCC"/>
                </a:solidFill>
              </a:rPr>
              <a:t>of</a:t>
            </a:r>
            <a:r>
              <a:rPr lang="de-AT" sz="2800" b="1" dirty="0" smtClean="0">
                <a:solidFill>
                  <a:srgbClr val="99FFCC"/>
                </a:solidFill>
              </a:rPr>
              <a:t> </a:t>
            </a:r>
            <a:r>
              <a:rPr lang="de-AT" sz="2800" b="1" dirty="0" err="1" smtClean="0">
                <a:solidFill>
                  <a:srgbClr val="99FFCC"/>
                </a:solidFill>
              </a:rPr>
              <a:t>the</a:t>
            </a:r>
            <a:r>
              <a:rPr lang="de-AT" sz="2800" b="1" dirty="0" smtClean="0">
                <a:solidFill>
                  <a:srgbClr val="99FFCC"/>
                </a:solidFill>
              </a:rPr>
              <a:t> </a:t>
            </a:r>
            <a:r>
              <a:rPr lang="de-AT" sz="2800" b="1" dirty="0" err="1" smtClean="0">
                <a:solidFill>
                  <a:srgbClr val="99FFCC"/>
                </a:solidFill>
              </a:rPr>
              <a:t>listed</a:t>
            </a:r>
            <a:r>
              <a:rPr lang="de-AT" sz="2800" b="1" dirty="0" smtClean="0">
                <a:solidFill>
                  <a:srgbClr val="99FFCC"/>
                </a:solidFill>
              </a:rPr>
              <a:t> </a:t>
            </a:r>
            <a:r>
              <a:rPr lang="de-AT" sz="2800" b="1" dirty="0" err="1" smtClean="0">
                <a:solidFill>
                  <a:srgbClr val="99FFCC"/>
                </a:solidFill>
              </a:rPr>
              <a:t>condition</a:t>
            </a:r>
            <a:r>
              <a:rPr lang="de-AT" sz="2800" b="1" dirty="0" smtClean="0">
                <a:solidFill>
                  <a:srgbClr val="99FFCC"/>
                </a:solidFill>
              </a:rPr>
              <a:t> </a:t>
            </a:r>
            <a:r>
              <a:rPr lang="de-AT" sz="2800" b="1" dirty="0" err="1" smtClean="0">
                <a:solidFill>
                  <a:srgbClr val="99FFCC"/>
                </a:solidFill>
              </a:rPr>
              <a:t>and</a:t>
            </a:r>
            <a:r>
              <a:rPr lang="de-AT" sz="2800" b="1" dirty="0" smtClean="0">
                <a:solidFill>
                  <a:srgbClr val="99FFCC"/>
                </a:solidFill>
              </a:rPr>
              <a:t> </a:t>
            </a:r>
            <a:r>
              <a:rPr lang="de-AT" sz="2800" b="1" dirty="0" err="1" smtClean="0">
                <a:solidFill>
                  <a:srgbClr val="99FFCC"/>
                </a:solidFill>
              </a:rPr>
              <a:t>recommendations</a:t>
            </a:r>
            <a:r>
              <a:rPr lang="de-AT" sz="2800" b="1" dirty="0" smtClean="0">
                <a:solidFill>
                  <a:srgbClr val="99FFCC"/>
                </a:solidFill>
              </a:rPr>
              <a:t> I </a:t>
            </a:r>
            <a:r>
              <a:rPr lang="de-AT" sz="2800" b="1" dirty="0" err="1" smtClean="0">
                <a:solidFill>
                  <a:srgbClr val="99FFCC"/>
                </a:solidFill>
              </a:rPr>
              <a:t>advocate</a:t>
            </a:r>
            <a:r>
              <a:rPr lang="de-AT" sz="2800" b="1" dirty="0" smtClean="0">
                <a:solidFill>
                  <a:srgbClr val="99FFCC"/>
                </a:solidFill>
              </a:rPr>
              <a:t> </a:t>
            </a:r>
            <a:r>
              <a:rPr lang="de-AT" sz="2800" b="1" dirty="0" err="1" smtClean="0">
                <a:solidFill>
                  <a:srgbClr val="99FFCC"/>
                </a:solidFill>
              </a:rPr>
              <a:t>the</a:t>
            </a:r>
            <a:r>
              <a:rPr lang="de-AT" sz="2800" b="1" dirty="0" smtClean="0">
                <a:solidFill>
                  <a:srgbClr val="99FFCC"/>
                </a:solidFill>
              </a:rPr>
              <a:t> </a:t>
            </a:r>
            <a:r>
              <a:rPr lang="de-AT" sz="2800" b="1" dirty="0" err="1" smtClean="0">
                <a:solidFill>
                  <a:srgbClr val="99FFCC"/>
                </a:solidFill>
              </a:rPr>
              <a:t>renewal</a:t>
            </a:r>
            <a:r>
              <a:rPr lang="de-AT" sz="2800" b="1" dirty="0" smtClean="0">
                <a:solidFill>
                  <a:srgbClr val="99FFCC"/>
                </a:solidFill>
              </a:rPr>
              <a:t> </a:t>
            </a:r>
            <a:r>
              <a:rPr lang="de-AT" sz="2800" b="1" dirty="0" err="1" smtClean="0">
                <a:solidFill>
                  <a:srgbClr val="99FFCC"/>
                </a:solidFill>
              </a:rPr>
              <a:t>of</a:t>
            </a:r>
            <a:r>
              <a:rPr lang="de-AT" sz="2800" b="1" dirty="0" smtClean="0">
                <a:solidFill>
                  <a:srgbClr val="99FFCC"/>
                </a:solidFill>
              </a:rPr>
              <a:t> </a:t>
            </a:r>
            <a:r>
              <a:rPr lang="de-AT" sz="2800" b="1" dirty="0" err="1" smtClean="0">
                <a:solidFill>
                  <a:srgbClr val="99FFCC"/>
                </a:solidFill>
              </a:rPr>
              <a:t>the</a:t>
            </a:r>
            <a:r>
              <a:rPr lang="de-AT" sz="2800" b="1" dirty="0" smtClean="0">
                <a:solidFill>
                  <a:srgbClr val="99FFCC"/>
                </a:solidFill>
              </a:rPr>
              <a:t> European </a:t>
            </a:r>
            <a:r>
              <a:rPr lang="de-AT" sz="2800" b="1" dirty="0" err="1" smtClean="0">
                <a:solidFill>
                  <a:srgbClr val="99FFCC"/>
                </a:solidFill>
              </a:rPr>
              <a:t>Diploma</a:t>
            </a:r>
            <a:r>
              <a:rPr lang="de-AT" sz="2800" b="1" dirty="0" smtClean="0">
                <a:solidFill>
                  <a:srgbClr val="99FFCC"/>
                </a:solidFill>
              </a:rPr>
              <a:t> </a:t>
            </a:r>
            <a:r>
              <a:rPr lang="de-AT" sz="2800" b="1" dirty="0" err="1" smtClean="0">
                <a:solidFill>
                  <a:srgbClr val="99FFCC"/>
                </a:solidFill>
              </a:rPr>
              <a:t>to</a:t>
            </a:r>
            <a:r>
              <a:rPr lang="de-AT" sz="2800" b="1" dirty="0" smtClean="0">
                <a:solidFill>
                  <a:srgbClr val="99FFCC"/>
                </a:solidFill>
              </a:rPr>
              <a:t> </a:t>
            </a:r>
            <a:r>
              <a:rPr lang="de-AT" sz="2800" b="1" dirty="0" err="1" smtClean="0">
                <a:solidFill>
                  <a:srgbClr val="99FFCC"/>
                </a:solidFill>
              </a:rPr>
              <a:t>the</a:t>
            </a:r>
            <a:r>
              <a:rPr lang="de-AT" sz="2800" b="1" dirty="0" smtClean="0">
                <a:solidFill>
                  <a:srgbClr val="99FFCC"/>
                </a:solidFill>
              </a:rPr>
              <a:t> National Berchtesgaden </a:t>
            </a:r>
            <a:r>
              <a:rPr lang="de-AT" sz="2800" b="1" dirty="0" err="1" smtClean="0">
                <a:solidFill>
                  <a:srgbClr val="99FFCC"/>
                </a:solidFill>
              </a:rPr>
              <a:t>for</a:t>
            </a:r>
            <a:r>
              <a:rPr lang="de-AT" sz="2800" b="1" dirty="0" smtClean="0">
                <a:solidFill>
                  <a:srgbClr val="99FFCC"/>
                </a:solidFill>
              </a:rPr>
              <a:t> </a:t>
            </a:r>
            <a:r>
              <a:rPr lang="de-AT" sz="2800" b="1" dirty="0" err="1" smtClean="0">
                <a:solidFill>
                  <a:srgbClr val="99FFCC"/>
                </a:solidFill>
              </a:rPr>
              <a:t>the</a:t>
            </a:r>
            <a:r>
              <a:rPr lang="de-AT" sz="2800" b="1" dirty="0" smtClean="0">
                <a:solidFill>
                  <a:srgbClr val="99FFCC"/>
                </a:solidFill>
              </a:rPr>
              <a:t> </a:t>
            </a:r>
            <a:r>
              <a:rPr lang="de-AT" sz="2800" b="1" dirty="0" err="1" smtClean="0">
                <a:solidFill>
                  <a:srgbClr val="99FFCC"/>
                </a:solidFill>
              </a:rPr>
              <a:t>period</a:t>
            </a:r>
            <a:r>
              <a:rPr lang="de-AT" sz="2800" b="1" dirty="0" smtClean="0">
                <a:solidFill>
                  <a:srgbClr val="99FFCC"/>
                </a:solidFill>
              </a:rPr>
              <a:t> 2020 </a:t>
            </a:r>
            <a:r>
              <a:rPr lang="de-AT" sz="2800" b="1" dirty="0" err="1" smtClean="0">
                <a:solidFill>
                  <a:srgbClr val="99FFCC"/>
                </a:solidFill>
              </a:rPr>
              <a:t>to</a:t>
            </a:r>
            <a:r>
              <a:rPr lang="de-AT" sz="2800" b="1" dirty="0" smtClean="0">
                <a:solidFill>
                  <a:srgbClr val="99FFCC"/>
                </a:solidFill>
              </a:rPr>
              <a:t> 2030</a:t>
            </a:r>
          </a:p>
          <a:p>
            <a:endParaRPr lang="de-AT" dirty="0">
              <a:solidFill>
                <a:srgbClr val="66FF33"/>
              </a:solidFill>
            </a:endParaRPr>
          </a:p>
          <a:p>
            <a:pPr algn="r"/>
            <a:r>
              <a:rPr lang="de-AT" sz="2400" b="1" dirty="0" smtClean="0">
                <a:solidFill>
                  <a:srgbClr val="99FFCC"/>
                </a:solidFill>
              </a:rPr>
              <a:t>Robert Brunner</a:t>
            </a:r>
            <a:endParaRPr lang="de-DE" sz="2400" b="1" dirty="0">
              <a:solidFill>
                <a:srgbClr val="99FFCC"/>
              </a:solidFill>
            </a:endParaRPr>
          </a:p>
        </p:txBody>
      </p:sp>
      <p:sp>
        <p:nvSpPr>
          <p:cNvPr id="7" name="Textfeld 6"/>
          <p:cNvSpPr txBox="1"/>
          <p:nvPr/>
        </p:nvSpPr>
        <p:spPr>
          <a:xfrm>
            <a:off x="258998" y="6048106"/>
            <a:ext cx="3702570" cy="646331"/>
          </a:xfrm>
          <a:prstGeom prst="rect">
            <a:avLst/>
          </a:prstGeom>
          <a:noFill/>
        </p:spPr>
        <p:txBody>
          <a:bodyPr wrap="square" rtlCol="0">
            <a:spAutoFit/>
          </a:bodyPr>
          <a:lstStyle/>
          <a:p>
            <a:r>
              <a:rPr lang="de-AT" b="1" dirty="0" err="1" smtClean="0">
                <a:solidFill>
                  <a:srgbClr val="99FFCC"/>
                </a:solidFill>
              </a:rPr>
              <a:t>Photos</a:t>
            </a:r>
            <a:r>
              <a:rPr lang="de-AT" b="1" dirty="0" smtClean="0">
                <a:solidFill>
                  <a:srgbClr val="99FFCC"/>
                </a:solidFill>
              </a:rPr>
              <a:t> </a:t>
            </a:r>
            <a:r>
              <a:rPr lang="de-AT" b="1" dirty="0" err="1" smtClean="0">
                <a:solidFill>
                  <a:srgbClr val="99FFCC"/>
                </a:solidFill>
              </a:rPr>
              <a:t>courtesy</a:t>
            </a:r>
            <a:r>
              <a:rPr lang="de-AT" b="1" dirty="0" smtClean="0">
                <a:solidFill>
                  <a:srgbClr val="99FFCC"/>
                </a:solidFill>
              </a:rPr>
              <a:t> </a:t>
            </a:r>
            <a:r>
              <a:rPr lang="de-AT" b="1" dirty="0" err="1" smtClean="0">
                <a:solidFill>
                  <a:srgbClr val="99FFCC"/>
                </a:solidFill>
              </a:rPr>
              <a:t>of</a:t>
            </a:r>
            <a:r>
              <a:rPr lang="de-AT" b="1" dirty="0" smtClean="0">
                <a:solidFill>
                  <a:srgbClr val="99FFCC"/>
                </a:solidFill>
              </a:rPr>
              <a:t> </a:t>
            </a:r>
          </a:p>
          <a:p>
            <a:r>
              <a:rPr lang="de-AT" b="1" dirty="0" smtClean="0">
                <a:solidFill>
                  <a:srgbClr val="99FFCC"/>
                </a:solidFill>
              </a:rPr>
              <a:t>National Park Berchtesgaden</a:t>
            </a:r>
            <a:endParaRPr lang="de-DE" b="1" dirty="0">
              <a:solidFill>
                <a:srgbClr val="99FFCC"/>
              </a:solidFill>
            </a:endParaRPr>
          </a:p>
        </p:txBody>
      </p:sp>
    </p:spTree>
    <p:extLst>
      <p:ext uri="{BB962C8B-B14F-4D97-AF65-F5344CB8AC3E}">
        <p14:creationId xmlns:p14="http://schemas.microsoft.com/office/powerpoint/2010/main" val="93143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4361" y="417827"/>
            <a:ext cx="8524408" cy="886319"/>
          </a:xfrm>
        </p:spPr>
        <p:txBody>
          <a:bodyPr>
            <a:normAutofit fontScale="90000"/>
          </a:bodyPr>
          <a:lstStyle/>
          <a:p>
            <a:pPr algn="l"/>
            <a:r>
              <a:rPr lang="de-AT" dirty="0" smtClean="0"/>
              <a:t>Facts:</a:t>
            </a:r>
            <a:endParaRPr lang="de-DE" dirty="0"/>
          </a:p>
        </p:txBody>
      </p:sp>
      <p:sp>
        <p:nvSpPr>
          <p:cNvPr id="3" name="Untertitel 2"/>
          <p:cNvSpPr>
            <a:spLocks noGrp="1"/>
          </p:cNvSpPr>
          <p:nvPr>
            <p:ph type="subTitle" idx="1"/>
          </p:nvPr>
        </p:nvSpPr>
        <p:spPr>
          <a:xfrm>
            <a:off x="1044320" y="1458453"/>
            <a:ext cx="9144000" cy="1655762"/>
          </a:xfrm>
        </p:spPr>
        <p:txBody>
          <a:bodyPr/>
          <a:lstStyle/>
          <a:p>
            <a:pPr algn="l"/>
            <a:endParaRPr lang="de-DE" dirty="0"/>
          </a:p>
        </p:txBody>
      </p:sp>
      <p:pic>
        <p:nvPicPr>
          <p:cNvPr id="8" name="Grafik 7"/>
          <p:cNvPicPr>
            <a:picLocks noChangeAspect="1"/>
          </p:cNvPicPr>
          <p:nvPr/>
        </p:nvPicPr>
        <p:blipFill>
          <a:blip r:embed="rId2"/>
          <a:stretch>
            <a:fillRect/>
          </a:stretch>
        </p:blipFill>
        <p:spPr>
          <a:xfrm>
            <a:off x="-1449936" y="-1478629"/>
            <a:ext cx="16338086" cy="9185688"/>
          </a:xfrm>
          <a:prstGeom prst="rect">
            <a:avLst/>
          </a:prstGeom>
        </p:spPr>
      </p:pic>
    </p:spTree>
    <p:extLst>
      <p:ext uri="{BB962C8B-B14F-4D97-AF65-F5344CB8AC3E}">
        <p14:creationId xmlns:p14="http://schemas.microsoft.com/office/powerpoint/2010/main" val="105111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74361" y="417827"/>
            <a:ext cx="8524408" cy="886319"/>
          </a:xfrm>
        </p:spPr>
        <p:txBody>
          <a:bodyPr>
            <a:normAutofit fontScale="90000"/>
          </a:bodyPr>
          <a:lstStyle/>
          <a:p>
            <a:pPr algn="l"/>
            <a:r>
              <a:rPr lang="de-AT" dirty="0" smtClean="0"/>
              <a:t>Facts:</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err="1" smtClean="0"/>
              <a:t>Founded</a:t>
            </a:r>
            <a:r>
              <a:rPr lang="de-AT" sz="2800" dirty="0" smtClean="0"/>
              <a:t> </a:t>
            </a:r>
            <a:r>
              <a:rPr lang="de-AT" sz="2800" dirty="0" smtClean="0"/>
              <a:t>1978</a:t>
            </a:r>
            <a:r>
              <a:rPr lang="de-AT" sz="2800" dirty="0" smtClean="0"/>
              <a:t>, National Park, IUCN </a:t>
            </a:r>
            <a:r>
              <a:rPr lang="de-AT" sz="2800" dirty="0" err="1" smtClean="0"/>
              <a:t>category</a:t>
            </a:r>
            <a:r>
              <a:rPr lang="de-AT" sz="2800" dirty="0" smtClean="0"/>
              <a:t> II</a:t>
            </a:r>
          </a:p>
          <a:p>
            <a:pPr algn="l"/>
            <a:r>
              <a:rPr lang="de-AT" sz="2800" dirty="0" smtClean="0"/>
              <a:t>Size 20 808 </a:t>
            </a:r>
            <a:r>
              <a:rPr lang="de-AT" sz="2800" dirty="0" err="1" smtClean="0"/>
              <a:t>hectars</a:t>
            </a:r>
            <a:endParaRPr lang="de-AT" sz="2800" dirty="0" smtClean="0"/>
          </a:p>
          <a:p>
            <a:pPr algn="l"/>
            <a:r>
              <a:rPr lang="de-AT" sz="2800" dirty="0" err="1" smtClean="0"/>
              <a:t>Highest</a:t>
            </a:r>
            <a:r>
              <a:rPr lang="de-AT" sz="2800" dirty="0" smtClean="0"/>
              <a:t> </a:t>
            </a:r>
            <a:r>
              <a:rPr lang="de-AT" sz="2800" dirty="0" err="1" smtClean="0"/>
              <a:t>peak</a:t>
            </a:r>
            <a:r>
              <a:rPr lang="de-AT" sz="2800" dirty="0" smtClean="0"/>
              <a:t> </a:t>
            </a:r>
            <a:r>
              <a:rPr lang="de-AT" sz="2800" dirty="0" err="1" smtClean="0"/>
              <a:t>Watzmann</a:t>
            </a:r>
            <a:r>
              <a:rPr lang="de-AT" sz="2800" dirty="0" smtClean="0"/>
              <a:t> (2713 m), </a:t>
            </a:r>
            <a:r>
              <a:rPr lang="de-AT" sz="2800" dirty="0" err="1" smtClean="0"/>
              <a:t>vertical</a:t>
            </a:r>
            <a:r>
              <a:rPr lang="de-AT" sz="2800" dirty="0" smtClean="0"/>
              <a:t> </a:t>
            </a:r>
            <a:r>
              <a:rPr lang="de-AT" sz="2800" dirty="0" err="1" smtClean="0"/>
              <a:t>gradient</a:t>
            </a:r>
            <a:r>
              <a:rPr lang="de-AT" sz="2800" dirty="0" smtClean="0"/>
              <a:t> 2300 m</a:t>
            </a:r>
          </a:p>
          <a:p>
            <a:pPr algn="l"/>
            <a:r>
              <a:rPr lang="de-AT" sz="2800" dirty="0" smtClean="0"/>
              <a:t>44 % </a:t>
            </a:r>
            <a:r>
              <a:rPr lang="de-AT" sz="2800" dirty="0" err="1" smtClean="0"/>
              <a:t>forest</a:t>
            </a:r>
            <a:r>
              <a:rPr lang="de-AT" sz="2800" dirty="0" smtClean="0"/>
              <a:t>, 21 % alpine </a:t>
            </a:r>
            <a:r>
              <a:rPr lang="de-AT" sz="2800" dirty="0" err="1" smtClean="0"/>
              <a:t>grassland</a:t>
            </a:r>
            <a:r>
              <a:rPr lang="de-AT" sz="2800" dirty="0" smtClean="0"/>
              <a:t>, 19 % </a:t>
            </a:r>
            <a:r>
              <a:rPr lang="de-AT" sz="2800" dirty="0" err="1" smtClean="0"/>
              <a:t>rocks</a:t>
            </a:r>
            <a:endParaRPr lang="de-DE" dirty="0" smtClean="0"/>
          </a:p>
          <a:p>
            <a:pPr algn="l"/>
            <a:r>
              <a:rPr lang="de-AT" sz="2800" dirty="0" err="1" smtClean="0"/>
              <a:t>Zoning</a:t>
            </a:r>
            <a:r>
              <a:rPr lang="de-AT" sz="2800" dirty="0" smtClean="0"/>
              <a:t>: 75 % </a:t>
            </a:r>
            <a:r>
              <a:rPr lang="de-AT" sz="2800" dirty="0" err="1" smtClean="0"/>
              <a:t>core</a:t>
            </a:r>
            <a:r>
              <a:rPr lang="de-AT" sz="2800" dirty="0" smtClean="0"/>
              <a:t> </a:t>
            </a:r>
            <a:r>
              <a:rPr lang="de-AT" sz="2800" dirty="0" err="1" smtClean="0"/>
              <a:t>zone</a:t>
            </a:r>
            <a:r>
              <a:rPr lang="de-AT" sz="2800" dirty="0" smtClean="0"/>
              <a:t> (non </a:t>
            </a:r>
            <a:r>
              <a:rPr lang="de-AT" sz="2800" dirty="0" err="1" smtClean="0"/>
              <a:t>intervention</a:t>
            </a:r>
            <a:r>
              <a:rPr lang="de-AT" sz="2800" dirty="0" smtClean="0"/>
              <a:t>), 25 % </a:t>
            </a:r>
            <a:r>
              <a:rPr lang="de-AT" sz="2800" dirty="0" err="1" smtClean="0"/>
              <a:t>managemant</a:t>
            </a:r>
            <a:r>
              <a:rPr lang="de-AT" sz="2800" dirty="0" smtClean="0"/>
              <a:t> </a:t>
            </a:r>
            <a:r>
              <a:rPr lang="de-AT" sz="2800" dirty="0" err="1" smtClean="0"/>
              <a:t>zone</a:t>
            </a:r>
            <a:endParaRPr lang="de-AT" sz="2800" dirty="0" smtClean="0"/>
          </a:p>
          <a:p>
            <a:pPr algn="l"/>
            <a:r>
              <a:rPr lang="de-AT" sz="2800" dirty="0" smtClean="0"/>
              <a:t>Main </a:t>
            </a:r>
            <a:r>
              <a:rPr lang="de-AT" sz="2800" dirty="0" err="1" smtClean="0"/>
              <a:t>tourist</a:t>
            </a:r>
            <a:r>
              <a:rPr lang="de-AT" sz="2800" dirty="0" smtClean="0"/>
              <a:t> </a:t>
            </a:r>
            <a:r>
              <a:rPr lang="de-AT" sz="2800" dirty="0" err="1" smtClean="0"/>
              <a:t>attraction</a:t>
            </a:r>
            <a:r>
              <a:rPr lang="de-AT" sz="2800" dirty="0" smtClean="0"/>
              <a:t>: Königssee </a:t>
            </a:r>
            <a:r>
              <a:rPr lang="de-AT" sz="2800" dirty="0" err="1" smtClean="0"/>
              <a:t>with</a:t>
            </a:r>
            <a:r>
              <a:rPr lang="de-AT" sz="2800" dirty="0" smtClean="0"/>
              <a:t> </a:t>
            </a:r>
            <a:r>
              <a:rPr lang="de-AT" sz="2800" dirty="0" err="1" smtClean="0"/>
              <a:t>the</a:t>
            </a:r>
            <a:r>
              <a:rPr lang="de-AT" sz="2800" dirty="0" smtClean="0"/>
              <a:t> </a:t>
            </a:r>
            <a:r>
              <a:rPr lang="de-AT" sz="2800" dirty="0" err="1" smtClean="0"/>
              <a:t>hamlet</a:t>
            </a:r>
            <a:r>
              <a:rPr lang="de-AT" sz="2800" dirty="0" smtClean="0"/>
              <a:t> St. </a:t>
            </a:r>
            <a:r>
              <a:rPr lang="de-AT" sz="2800" dirty="0" err="1" smtClean="0"/>
              <a:t>Bartholomä</a:t>
            </a:r>
            <a:endParaRPr lang="de-AT" sz="2800" dirty="0" smtClean="0"/>
          </a:p>
          <a:p>
            <a:pPr algn="l"/>
            <a:r>
              <a:rPr lang="de-AT" sz="2800" dirty="0" err="1" smtClean="0"/>
              <a:t>Biosphere</a:t>
            </a:r>
            <a:r>
              <a:rPr lang="de-AT" sz="2800" dirty="0" smtClean="0"/>
              <a:t> </a:t>
            </a:r>
            <a:r>
              <a:rPr lang="de-AT" sz="2800" dirty="0" err="1" smtClean="0"/>
              <a:t>reserve</a:t>
            </a:r>
            <a:r>
              <a:rPr lang="de-AT" sz="2800" dirty="0" smtClean="0"/>
              <a:t> (46 000 ha) </a:t>
            </a:r>
            <a:r>
              <a:rPr lang="de-AT" sz="2800" dirty="0" err="1" smtClean="0"/>
              <a:t>with</a:t>
            </a:r>
            <a:r>
              <a:rPr lang="de-AT" sz="2800" dirty="0" smtClean="0"/>
              <a:t> </a:t>
            </a:r>
            <a:r>
              <a:rPr lang="de-AT" sz="2800" dirty="0" err="1" smtClean="0"/>
              <a:t>the</a:t>
            </a:r>
            <a:r>
              <a:rPr lang="de-AT" sz="2800" dirty="0" smtClean="0"/>
              <a:t> NP </a:t>
            </a:r>
            <a:r>
              <a:rPr lang="de-AT" sz="2800" dirty="0" err="1" smtClean="0"/>
              <a:t>as</a:t>
            </a:r>
            <a:r>
              <a:rPr lang="de-AT" sz="2800" dirty="0" smtClean="0"/>
              <a:t> </a:t>
            </a:r>
            <a:r>
              <a:rPr lang="de-AT" sz="2800" dirty="0" err="1" smtClean="0"/>
              <a:t>core</a:t>
            </a:r>
            <a:r>
              <a:rPr lang="de-AT" sz="2800" dirty="0" smtClean="0"/>
              <a:t> </a:t>
            </a:r>
            <a:r>
              <a:rPr lang="de-AT" sz="2800" dirty="0" err="1" smtClean="0"/>
              <a:t>and</a:t>
            </a:r>
            <a:r>
              <a:rPr lang="de-AT" sz="2800" dirty="0" smtClean="0"/>
              <a:t> </a:t>
            </a:r>
            <a:r>
              <a:rPr lang="de-AT" sz="2800" dirty="0" err="1" smtClean="0"/>
              <a:t>buffer</a:t>
            </a:r>
            <a:r>
              <a:rPr lang="de-AT" sz="2800" dirty="0" smtClean="0"/>
              <a:t> </a:t>
            </a:r>
            <a:r>
              <a:rPr lang="de-AT" sz="2800" dirty="0" err="1" smtClean="0"/>
              <a:t>zone</a:t>
            </a:r>
            <a:endParaRPr lang="de-AT" sz="2800" dirty="0" smtClean="0"/>
          </a:p>
          <a:p>
            <a:pPr algn="l"/>
            <a:r>
              <a:rPr lang="de-AT" sz="2800" dirty="0" smtClean="0"/>
              <a:t>Natura 2000 </a:t>
            </a:r>
            <a:r>
              <a:rPr lang="de-AT" sz="2800" dirty="0" err="1" smtClean="0"/>
              <a:t>nomination</a:t>
            </a:r>
            <a:endParaRPr lang="de-AT" sz="2800" dirty="0" smtClean="0"/>
          </a:p>
          <a:p>
            <a:pPr algn="l"/>
            <a:r>
              <a:rPr lang="de-AT" sz="2800" dirty="0" smtClean="0"/>
              <a:t>The </a:t>
            </a:r>
            <a:r>
              <a:rPr lang="de-AT" sz="2800" dirty="0" err="1" smtClean="0"/>
              <a:t>adjoining</a:t>
            </a:r>
            <a:r>
              <a:rPr lang="de-AT" sz="2800" dirty="0" smtClean="0"/>
              <a:t> Austrian </a:t>
            </a:r>
            <a:r>
              <a:rPr lang="de-AT" sz="2800" dirty="0" err="1" smtClean="0"/>
              <a:t>border</a:t>
            </a:r>
            <a:r>
              <a:rPr lang="de-AT" sz="2800" dirty="0" smtClean="0"/>
              <a:t> </a:t>
            </a:r>
            <a:r>
              <a:rPr lang="de-AT" sz="2800" dirty="0" err="1" smtClean="0"/>
              <a:t>area</a:t>
            </a:r>
            <a:r>
              <a:rPr lang="de-AT" sz="2800" dirty="0" smtClean="0"/>
              <a:t> </a:t>
            </a:r>
            <a:r>
              <a:rPr lang="de-AT" sz="2800" dirty="0" err="1" smtClean="0"/>
              <a:t>designated</a:t>
            </a:r>
            <a:r>
              <a:rPr lang="de-AT" sz="2800" dirty="0" smtClean="0"/>
              <a:t> </a:t>
            </a:r>
            <a:r>
              <a:rPr lang="de-AT" sz="2800" dirty="0" err="1" smtClean="0"/>
              <a:t>as</a:t>
            </a:r>
            <a:r>
              <a:rPr lang="de-AT" sz="2800" dirty="0" smtClean="0"/>
              <a:t> </a:t>
            </a:r>
            <a:r>
              <a:rPr lang="de-AT" sz="2800" dirty="0" err="1" smtClean="0"/>
              <a:t>nature</a:t>
            </a:r>
            <a:r>
              <a:rPr lang="de-AT" sz="2800" dirty="0" smtClean="0"/>
              <a:t> </a:t>
            </a:r>
            <a:r>
              <a:rPr lang="de-AT" sz="2800" dirty="0" err="1" smtClean="0"/>
              <a:t>reserve</a:t>
            </a:r>
            <a:endParaRPr lang="de-AT" sz="2800" dirty="0" smtClean="0"/>
          </a:p>
          <a:p>
            <a:pPr algn="l"/>
            <a:endParaRPr lang="de-AT" sz="2800" dirty="0" smtClean="0"/>
          </a:p>
        </p:txBody>
      </p:sp>
    </p:spTree>
    <p:extLst>
      <p:ext uri="{BB962C8B-B14F-4D97-AF65-F5344CB8AC3E}">
        <p14:creationId xmlns:p14="http://schemas.microsoft.com/office/powerpoint/2010/main" val="47069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9511" y="417827"/>
            <a:ext cx="8524408" cy="886319"/>
          </a:xfrm>
        </p:spPr>
        <p:txBody>
          <a:bodyPr>
            <a:normAutofit fontScale="90000"/>
          </a:bodyPr>
          <a:lstStyle/>
          <a:p>
            <a:pPr algn="l"/>
            <a:r>
              <a:rPr lang="de-AT" dirty="0" smtClean="0"/>
              <a:t>Fauna </a:t>
            </a:r>
            <a:r>
              <a:rPr lang="de-AT" dirty="0" err="1" smtClean="0"/>
              <a:t>and</a:t>
            </a:r>
            <a:r>
              <a:rPr lang="de-AT" dirty="0" smtClean="0"/>
              <a:t> Flora:</a:t>
            </a:r>
            <a:endParaRPr lang="de-DE" dirty="0"/>
          </a:p>
        </p:txBody>
      </p:sp>
      <p:sp>
        <p:nvSpPr>
          <p:cNvPr id="3" name="Untertitel 2"/>
          <p:cNvSpPr>
            <a:spLocks noGrp="1"/>
          </p:cNvSpPr>
          <p:nvPr>
            <p:ph type="subTitle" idx="1"/>
          </p:nvPr>
        </p:nvSpPr>
        <p:spPr>
          <a:xfrm>
            <a:off x="804479" y="1458452"/>
            <a:ext cx="11217632" cy="5019621"/>
          </a:xfrm>
        </p:spPr>
        <p:txBody>
          <a:bodyPr>
            <a:normAutofit/>
          </a:bodyPr>
          <a:lstStyle/>
          <a:p>
            <a:pPr algn="l"/>
            <a:r>
              <a:rPr lang="de-AT" sz="2800" dirty="0" err="1" smtClean="0"/>
              <a:t>About</a:t>
            </a:r>
            <a:r>
              <a:rPr lang="de-AT" sz="2800" dirty="0" smtClean="0"/>
              <a:t> 50 </a:t>
            </a:r>
            <a:r>
              <a:rPr lang="de-AT" sz="2800" dirty="0" err="1" smtClean="0"/>
              <a:t>mammal</a:t>
            </a:r>
            <a:r>
              <a:rPr lang="de-AT" sz="2800" dirty="0" smtClean="0"/>
              <a:t> </a:t>
            </a:r>
            <a:r>
              <a:rPr lang="de-AT" sz="2800" dirty="0" err="1" smtClean="0"/>
              <a:t>species</a:t>
            </a:r>
            <a:r>
              <a:rPr lang="de-AT" sz="2800" dirty="0" smtClean="0"/>
              <a:t>, high </a:t>
            </a:r>
            <a:r>
              <a:rPr lang="de-AT" sz="2800" dirty="0" err="1" smtClean="0"/>
              <a:t>population</a:t>
            </a:r>
            <a:r>
              <a:rPr lang="de-AT" sz="2800" dirty="0" smtClean="0"/>
              <a:t> </a:t>
            </a:r>
            <a:r>
              <a:rPr lang="de-AT" sz="2800" dirty="0" err="1" smtClean="0"/>
              <a:t>of</a:t>
            </a:r>
            <a:r>
              <a:rPr lang="de-AT" sz="2800" dirty="0" smtClean="0"/>
              <a:t> </a:t>
            </a:r>
            <a:r>
              <a:rPr lang="de-AT" sz="2800" dirty="0" err="1" smtClean="0"/>
              <a:t>roe</a:t>
            </a:r>
            <a:r>
              <a:rPr lang="de-AT" sz="2800" dirty="0" smtClean="0"/>
              <a:t> &amp; </a:t>
            </a:r>
            <a:r>
              <a:rPr lang="de-AT" sz="2800" dirty="0" err="1" smtClean="0"/>
              <a:t>red</a:t>
            </a:r>
            <a:r>
              <a:rPr lang="de-AT" sz="2800" dirty="0" smtClean="0"/>
              <a:t> </a:t>
            </a:r>
            <a:r>
              <a:rPr lang="de-AT" sz="2800" dirty="0" err="1" smtClean="0"/>
              <a:t>deer</a:t>
            </a:r>
            <a:r>
              <a:rPr lang="de-AT" sz="2800" dirty="0" smtClean="0"/>
              <a:t> </a:t>
            </a:r>
            <a:r>
              <a:rPr lang="de-AT" sz="2800" dirty="0" err="1" smtClean="0"/>
              <a:t>and</a:t>
            </a:r>
            <a:r>
              <a:rPr lang="de-AT" sz="2800" dirty="0" smtClean="0"/>
              <a:t> chamois</a:t>
            </a:r>
          </a:p>
          <a:p>
            <a:pPr algn="l"/>
            <a:r>
              <a:rPr lang="de-AT" sz="2800" dirty="0" smtClean="0"/>
              <a:t>100 </a:t>
            </a:r>
            <a:r>
              <a:rPr lang="de-AT" sz="2800" dirty="0" err="1" smtClean="0"/>
              <a:t>breeding</a:t>
            </a:r>
            <a:r>
              <a:rPr lang="de-AT" sz="2800" dirty="0" smtClean="0"/>
              <a:t>, 40 </a:t>
            </a:r>
            <a:r>
              <a:rPr lang="de-AT" sz="2800" dirty="0" err="1" smtClean="0"/>
              <a:t>migrating</a:t>
            </a:r>
            <a:r>
              <a:rPr lang="de-AT" sz="2800" dirty="0" smtClean="0"/>
              <a:t> </a:t>
            </a:r>
            <a:r>
              <a:rPr lang="de-AT" sz="2800" dirty="0" err="1" smtClean="0"/>
              <a:t>bird</a:t>
            </a:r>
            <a:r>
              <a:rPr lang="de-AT" sz="2800" dirty="0" smtClean="0"/>
              <a:t> </a:t>
            </a:r>
            <a:r>
              <a:rPr lang="de-AT" sz="2800" dirty="0" err="1" smtClean="0"/>
              <a:t>species</a:t>
            </a:r>
            <a:endParaRPr lang="de-AT" sz="2800" dirty="0" smtClean="0"/>
          </a:p>
          <a:p>
            <a:pPr algn="l"/>
            <a:r>
              <a:rPr lang="de-AT" sz="2800" dirty="0" smtClean="0"/>
              <a:t>Ibex </a:t>
            </a:r>
            <a:r>
              <a:rPr lang="de-AT" sz="2800" dirty="0" err="1" smtClean="0"/>
              <a:t>eradicated</a:t>
            </a:r>
            <a:r>
              <a:rPr lang="de-AT" sz="2800" dirty="0" smtClean="0"/>
              <a:t>, but </a:t>
            </a:r>
            <a:r>
              <a:rPr lang="de-AT" sz="2800" dirty="0" err="1" smtClean="0"/>
              <a:t>reintroduced</a:t>
            </a:r>
            <a:endParaRPr lang="de-AT" sz="2800" dirty="0" smtClean="0"/>
          </a:p>
          <a:p>
            <a:pPr algn="l"/>
            <a:r>
              <a:rPr lang="de-AT" sz="2800" dirty="0" smtClean="0"/>
              <a:t>Otter (</a:t>
            </a:r>
            <a:r>
              <a:rPr lang="de-AT" sz="2800" dirty="0" err="1" smtClean="0"/>
              <a:t>lutra</a:t>
            </a:r>
            <a:r>
              <a:rPr lang="de-AT" sz="2800" dirty="0" smtClean="0"/>
              <a:t> </a:t>
            </a:r>
            <a:r>
              <a:rPr lang="de-AT" sz="2800" dirty="0" err="1" smtClean="0"/>
              <a:t>lutra</a:t>
            </a:r>
            <a:r>
              <a:rPr lang="de-AT" sz="2800" dirty="0" smtClean="0"/>
              <a:t>) </a:t>
            </a:r>
            <a:r>
              <a:rPr lang="de-AT" sz="2800" dirty="0" err="1" smtClean="0"/>
              <a:t>has</a:t>
            </a:r>
            <a:r>
              <a:rPr lang="de-AT" sz="2800" dirty="0" smtClean="0"/>
              <a:t> </a:t>
            </a:r>
            <a:r>
              <a:rPr lang="de-AT" sz="2800" dirty="0" err="1" smtClean="0"/>
              <a:t>resettled</a:t>
            </a:r>
            <a:endParaRPr lang="de-AT" sz="2800" dirty="0" smtClean="0"/>
          </a:p>
          <a:p>
            <a:pPr algn="l"/>
            <a:r>
              <a:rPr lang="de-AT" sz="2800" dirty="0" smtClean="0"/>
              <a:t>Large </a:t>
            </a:r>
            <a:r>
              <a:rPr lang="de-AT" sz="2800" dirty="0" err="1" smtClean="0"/>
              <a:t>carnivores</a:t>
            </a:r>
            <a:r>
              <a:rPr lang="de-AT" sz="2800" dirty="0" smtClean="0"/>
              <a:t> </a:t>
            </a:r>
            <a:r>
              <a:rPr lang="de-AT" sz="2800" dirty="0" err="1" smtClean="0"/>
              <a:t>extinct</a:t>
            </a:r>
            <a:r>
              <a:rPr lang="de-AT" sz="2800" dirty="0" smtClean="0"/>
              <a:t> </a:t>
            </a:r>
            <a:r>
              <a:rPr lang="de-AT" sz="2800" dirty="0" err="1" smtClean="0"/>
              <a:t>mid</a:t>
            </a:r>
            <a:r>
              <a:rPr lang="de-AT" sz="2800" dirty="0" smtClean="0"/>
              <a:t> 19th </a:t>
            </a:r>
            <a:r>
              <a:rPr lang="de-AT" sz="2800" dirty="0" err="1" smtClean="0"/>
              <a:t>century</a:t>
            </a:r>
            <a:endParaRPr lang="de-AT" sz="2800" dirty="0" smtClean="0"/>
          </a:p>
          <a:p>
            <a:pPr algn="l"/>
            <a:r>
              <a:rPr lang="de-AT" sz="2800" dirty="0" err="1" smtClean="0"/>
              <a:t>No</a:t>
            </a:r>
            <a:r>
              <a:rPr lang="de-AT" sz="2800" dirty="0" smtClean="0"/>
              <a:t> </a:t>
            </a:r>
            <a:r>
              <a:rPr lang="de-AT" sz="2800" dirty="0" err="1" smtClean="0"/>
              <a:t>reintroduction</a:t>
            </a:r>
            <a:r>
              <a:rPr lang="de-AT" sz="2800" dirty="0" smtClean="0"/>
              <a:t> </a:t>
            </a:r>
            <a:r>
              <a:rPr lang="de-AT" sz="2800" dirty="0" err="1" smtClean="0"/>
              <a:t>of</a:t>
            </a:r>
            <a:r>
              <a:rPr lang="de-AT" sz="2800" dirty="0" smtClean="0"/>
              <a:t> large </a:t>
            </a:r>
            <a:r>
              <a:rPr lang="de-AT" sz="2800" dirty="0" err="1" smtClean="0"/>
              <a:t>carnivores</a:t>
            </a:r>
            <a:endParaRPr lang="de-AT" sz="2800" dirty="0" smtClean="0"/>
          </a:p>
          <a:p>
            <a:pPr algn="l"/>
            <a:r>
              <a:rPr lang="de-AT" sz="2800" dirty="0" err="1" smtClean="0"/>
              <a:t>Up</a:t>
            </a:r>
            <a:r>
              <a:rPr lang="de-AT" sz="2800" dirty="0" smtClean="0"/>
              <a:t> </a:t>
            </a:r>
            <a:r>
              <a:rPr lang="de-AT" sz="2800" dirty="0" err="1" smtClean="0"/>
              <a:t>to</a:t>
            </a:r>
            <a:r>
              <a:rPr lang="de-AT" sz="2800" dirty="0" smtClean="0"/>
              <a:t> 700 m </a:t>
            </a:r>
            <a:r>
              <a:rPr lang="de-AT" sz="2800" dirty="0" err="1" smtClean="0"/>
              <a:t>beech</a:t>
            </a:r>
            <a:r>
              <a:rPr lang="de-AT" sz="2800" dirty="0" smtClean="0"/>
              <a:t> </a:t>
            </a:r>
            <a:r>
              <a:rPr lang="de-AT" sz="2800" dirty="0" err="1" smtClean="0"/>
              <a:t>forest</a:t>
            </a:r>
            <a:r>
              <a:rPr lang="de-AT" sz="2800" dirty="0" smtClean="0"/>
              <a:t> </a:t>
            </a:r>
            <a:r>
              <a:rPr lang="de-AT" sz="2800" dirty="0" err="1" smtClean="0"/>
              <a:t>dominates</a:t>
            </a:r>
            <a:endParaRPr lang="de-AT" sz="2800" dirty="0" smtClean="0"/>
          </a:p>
          <a:p>
            <a:pPr algn="l"/>
            <a:r>
              <a:rPr lang="de-AT" sz="2800" dirty="0" err="1" smtClean="0"/>
              <a:t>Up</a:t>
            </a:r>
            <a:r>
              <a:rPr lang="de-AT" sz="2800" dirty="0" smtClean="0"/>
              <a:t> </a:t>
            </a:r>
            <a:r>
              <a:rPr lang="de-AT" sz="2800" dirty="0" err="1" smtClean="0"/>
              <a:t>to</a:t>
            </a:r>
            <a:r>
              <a:rPr lang="de-AT" sz="2800" dirty="0" smtClean="0"/>
              <a:t> 1400 m </a:t>
            </a:r>
            <a:r>
              <a:rPr lang="de-AT" sz="2800" dirty="0" err="1" smtClean="0"/>
              <a:t>mixed</a:t>
            </a:r>
            <a:r>
              <a:rPr lang="de-AT" sz="2800" dirty="0" smtClean="0"/>
              <a:t> </a:t>
            </a:r>
            <a:r>
              <a:rPr lang="de-AT" sz="2800" dirty="0" err="1" smtClean="0"/>
              <a:t>mountain</a:t>
            </a:r>
            <a:r>
              <a:rPr lang="de-AT" sz="2800" dirty="0" smtClean="0"/>
              <a:t> </a:t>
            </a:r>
            <a:r>
              <a:rPr lang="de-AT" sz="2800" dirty="0" err="1" smtClean="0"/>
              <a:t>forest</a:t>
            </a:r>
            <a:endParaRPr lang="de-AT" sz="2800" dirty="0" smtClean="0"/>
          </a:p>
          <a:p>
            <a:pPr algn="l"/>
            <a:r>
              <a:rPr lang="de-AT" sz="2800" dirty="0" err="1" smtClean="0"/>
              <a:t>From</a:t>
            </a:r>
            <a:r>
              <a:rPr lang="de-AT" sz="2800" dirty="0" smtClean="0"/>
              <a:t> 16 </a:t>
            </a:r>
            <a:r>
              <a:rPr lang="de-AT" sz="2800" dirty="0" err="1" smtClean="0"/>
              <a:t>century</a:t>
            </a:r>
            <a:r>
              <a:rPr lang="de-AT" sz="2800" dirty="0" smtClean="0"/>
              <a:t> </a:t>
            </a:r>
            <a:r>
              <a:rPr lang="de-AT" sz="2800" dirty="0" err="1" smtClean="0"/>
              <a:t>exploitation</a:t>
            </a:r>
            <a:r>
              <a:rPr lang="de-AT" sz="2800" dirty="0" smtClean="0"/>
              <a:t> </a:t>
            </a:r>
            <a:r>
              <a:rPr lang="de-AT" sz="2800" dirty="0" err="1" smtClean="0"/>
              <a:t>of</a:t>
            </a:r>
            <a:r>
              <a:rPr lang="de-AT" sz="2800" dirty="0" smtClean="0"/>
              <a:t> </a:t>
            </a:r>
            <a:r>
              <a:rPr lang="de-AT" sz="2800" dirty="0" err="1" smtClean="0"/>
              <a:t>forests</a:t>
            </a:r>
            <a:r>
              <a:rPr lang="de-AT" sz="2800" dirty="0" smtClean="0"/>
              <a:t> </a:t>
            </a:r>
            <a:r>
              <a:rPr lang="de-AT" sz="2800" dirty="0" err="1" smtClean="0"/>
              <a:t>for</a:t>
            </a:r>
            <a:r>
              <a:rPr lang="de-AT" sz="2800" dirty="0" smtClean="0"/>
              <a:t> </a:t>
            </a:r>
            <a:r>
              <a:rPr lang="de-AT" sz="2800" dirty="0" err="1" smtClean="0"/>
              <a:t>firewood</a:t>
            </a:r>
            <a:r>
              <a:rPr lang="de-AT" sz="2800" dirty="0" smtClean="0"/>
              <a:t> </a:t>
            </a:r>
            <a:r>
              <a:rPr lang="de-AT" sz="2800" dirty="0" err="1" smtClean="0"/>
              <a:t>and</a:t>
            </a:r>
            <a:r>
              <a:rPr lang="de-AT" sz="2800" dirty="0" smtClean="0"/>
              <a:t> </a:t>
            </a:r>
            <a:r>
              <a:rPr lang="de-AT" sz="2800" dirty="0" err="1" smtClean="0"/>
              <a:t>stingers</a:t>
            </a:r>
            <a:r>
              <a:rPr lang="de-AT" sz="2800" dirty="0" smtClean="0"/>
              <a:t> </a:t>
            </a:r>
            <a:r>
              <a:rPr lang="de-AT" sz="2800" dirty="0" err="1" smtClean="0"/>
              <a:t>for</a:t>
            </a:r>
            <a:r>
              <a:rPr lang="de-AT" sz="2800" dirty="0" smtClean="0"/>
              <a:t> </a:t>
            </a:r>
            <a:r>
              <a:rPr lang="de-AT" sz="2800" dirty="0" err="1" smtClean="0"/>
              <a:t>the</a:t>
            </a:r>
            <a:r>
              <a:rPr lang="de-AT" sz="2800" dirty="0" smtClean="0"/>
              <a:t> </a:t>
            </a:r>
            <a:r>
              <a:rPr lang="de-AT" sz="2800" dirty="0" err="1" smtClean="0"/>
              <a:t>saltmines</a:t>
            </a:r>
            <a:endParaRPr lang="de-AT" sz="2800" dirty="0" smtClean="0"/>
          </a:p>
          <a:p>
            <a:pPr algn="l"/>
            <a:endParaRPr lang="de-AT" sz="2800" dirty="0" smtClean="0"/>
          </a:p>
        </p:txBody>
      </p:sp>
    </p:spTree>
    <p:extLst>
      <p:ext uri="{BB962C8B-B14F-4D97-AF65-F5344CB8AC3E}">
        <p14:creationId xmlns:p14="http://schemas.microsoft.com/office/powerpoint/2010/main" val="151796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0593" y="-93714"/>
            <a:ext cx="4073577" cy="407357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581" y="2781041"/>
            <a:ext cx="3001781" cy="4002374"/>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707" y="2753111"/>
            <a:ext cx="3998818" cy="4030304"/>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9902"/>
            <a:ext cx="3524250" cy="4699000"/>
          </a:xfrm>
          <a:prstGeom prst="rect">
            <a:avLst/>
          </a:prstGeom>
        </p:spPr>
      </p:pic>
      <p:sp>
        <p:nvSpPr>
          <p:cNvPr id="8" name="Textfeld 7"/>
          <p:cNvSpPr txBox="1"/>
          <p:nvPr/>
        </p:nvSpPr>
        <p:spPr>
          <a:xfrm>
            <a:off x="3645867" y="390112"/>
            <a:ext cx="2700089" cy="2492990"/>
          </a:xfrm>
          <a:prstGeom prst="rect">
            <a:avLst/>
          </a:prstGeom>
          <a:noFill/>
        </p:spPr>
        <p:txBody>
          <a:bodyPr wrap="square" rtlCol="0">
            <a:spAutoFit/>
          </a:bodyPr>
          <a:lstStyle/>
          <a:p>
            <a:r>
              <a:rPr lang="de-AT" sz="1600" dirty="0" err="1" smtClean="0"/>
              <a:t>Clockwise</a:t>
            </a:r>
            <a:r>
              <a:rPr lang="de-AT" sz="1600" dirty="0" smtClean="0"/>
              <a:t>:</a:t>
            </a:r>
          </a:p>
          <a:p>
            <a:r>
              <a:rPr lang="de-AT" sz="2800" dirty="0" err="1" smtClean="0"/>
              <a:t>Deciduous</a:t>
            </a:r>
            <a:r>
              <a:rPr lang="de-AT" sz="2800" dirty="0" smtClean="0"/>
              <a:t> </a:t>
            </a:r>
            <a:r>
              <a:rPr lang="de-AT" sz="2800" dirty="0" err="1" smtClean="0"/>
              <a:t>forest</a:t>
            </a:r>
            <a:endParaRPr lang="de-AT" sz="2800" dirty="0" smtClean="0"/>
          </a:p>
          <a:p>
            <a:r>
              <a:rPr lang="de-AT" sz="2800" dirty="0" smtClean="0"/>
              <a:t>Roe </a:t>
            </a:r>
            <a:r>
              <a:rPr lang="de-AT" sz="2800" dirty="0" err="1" smtClean="0"/>
              <a:t>deer</a:t>
            </a:r>
            <a:endParaRPr lang="de-AT" sz="2800" dirty="0" smtClean="0"/>
          </a:p>
          <a:p>
            <a:r>
              <a:rPr lang="de-AT" sz="2800" dirty="0" smtClean="0"/>
              <a:t>Ibex</a:t>
            </a:r>
          </a:p>
          <a:p>
            <a:r>
              <a:rPr lang="de-AT" sz="2800" dirty="0" smtClean="0"/>
              <a:t>Alpine </a:t>
            </a:r>
            <a:r>
              <a:rPr lang="de-AT" sz="2800" dirty="0" err="1"/>
              <a:t>rose</a:t>
            </a:r>
            <a:endParaRPr lang="de-AT" sz="2800" dirty="0"/>
          </a:p>
          <a:p>
            <a:endParaRPr lang="de-DE" sz="2800" dirty="0"/>
          </a:p>
        </p:txBody>
      </p:sp>
    </p:spTree>
    <p:extLst>
      <p:ext uri="{BB962C8B-B14F-4D97-AF65-F5344CB8AC3E}">
        <p14:creationId xmlns:p14="http://schemas.microsoft.com/office/powerpoint/2010/main" val="195929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74361" y="417827"/>
            <a:ext cx="10643016" cy="886319"/>
          </a:xfrm>
        </p:spPr>
        <p:txBody>
          <a:bodyPr>
            <a:normAutofit fontScale="90000"/>
          </a:bodyPr>
          <a:lstStyle/>
          <a:p>
            <a:pPr algn="l"/>
            <a:r>
              <a:rPr lang="de-AT" dirty="0" err="1" smtClean="0"/>
              <a:t>Boundaries</a:t>
            </a:r>
            <a:r>
              <a:rPr lang="de-AT" dirty="0" smtClean="0"/>
              <a:t>, </a:t>
            </a:r>
            <a:r>
              <a:rPr lang="de-AT" dirty="0" err="1" smtClean="0"/>
              <a:t>zoning</a:t>
            </a:r>
            <a:r>
              <a:rPr lang="de-AT" dirty="0" smtClean="0"/>
              <a:t> </a:t>
            </a:r>
            <a:r>
              <a:rPr lang="de-AT" dirty="0" err="1" smtClean="0"/>
              <a:t>and</a:t>
            </a:r>
            <a:r>
              <a:rPr lang="de-AT" dirty="0" smtClean="0"/>
              <a:t> </a:t>
            </a:r>
            <a:r>
              <a:rPr lang="de-AT" dirty="0" err="1" smtClean="0"/>
              <a:t>management</a:t>
            </a:r>
            <a:r>
              <a:rPr lang="de-AT" dirty="0" smtClean="0"/>
              <a:t>:</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smtClean="0"/>
              <a:t>Integration </a:t>
            </a:r>
            <a:r>
              <a:rPr lang="de-AT" sz="2800" dirty="0" err="1" smtClean="0"/>
              <a:t>of</a:t>
            </a:r>
            <a:r>
              <a:rPr lang="de-AT" sz="2800" dirty="0" smtClean="0"/>
              <a:t> </a:t>
            </a:r>
            <a:r>
              <a:rPr lang="de-AT" sz="2800" dirty="0" err="1" smtClean="0"/>
              <a:t>the</a:t>
            </a:r>
            <a:r>
              <a:rPr lang="de-AT" sz="2800" dirty="0" smtClean="0"/>
              <a:t> </a:t>
            </a:r>
            <a:r>
              <a:rPr lang="de-AT" sz="2800" dirty="0" err="1" smtClean="0"/>
              <a:t>temporary</a:t>
            </a:r>
            <a:r>
              <a:rPr lang="de-AT" sz="2800" dirty="0" smtClean="0"/>
              <a:t> </a:t>
            </a:r>
            <a:r>
              <a:rPr lang="de-AT" sz="2800" dirty="0" err="1" smtClean="0"/>
              <a:t>management</a:t>
            </a:r>
            <a:r>
              <a:rPr lang="de-AT" sz="2800" dirty="0" smtClean="0"/>
              <a:t> </a:t>
            </a:r>
            <a:r>
              <a:rPr lang="de-AT" sz="2800" dirty="0" err="1" smtClean="0"/>
              <a:t>zone</a:t>
            </a:r>
            <a:r>
              <a:rPr lang="de-AT" sz="2800" dirty="0" smtClean="0"/>
              <a:t> </a:t>
            </a:r>
            <a:r>
              <a:rPr lang="de-AT" sz="2800" dirty="0" err="1" smtClean="0"/>
              <a:t>into</a:t>
            </a:r>
            <a:r>
              <a:rPr lang="de-AT" sz="2800" dirty="0" smtClean="0"/>
              <a:t> </a:t>
            </a:r>
            <a:r>
              <a:rPr lang="de-AT" sz="2800" dirty="0" err="1" smtClean="0"/>
              <a:t>the</a:t>
            </a:r>
            <a:r>
              <a:rPr lang="de-AT" sz="2800" dirty="0" smtClean="0"/>
              <a:t> </a:t>
            </a:r>
            <a:r>
              <a:rPr lang="de-AT" sz="2800" dirty="0" err="1" smtClean="0"/>
              <a:t>core</a:t>
            </a:r>
            <a:r>
              <a:rPr lang="de-AT" sz="2800" dirty="0" smtClean="0"/>
              <a:t> </a:t>
            </a:r>
            <a:r>
              <a:rPr lang="de-AT" sz="2800" dirty="0" err="1" smtClean="0"/>
              <a:t>zone</a:t>
            </a:r>
            <a:endParaRPr lang="de-AT" sz="2800" dirty="0" smtClean="0"/>
          </a:p>
          <a:p>
            <a:pPr algn="l"/>
            <a:r>
              <a:rPr lang="de-AT" sz="2800" dirty="0" smtClean="0"/>
              <a:t>Transition </a:t>
            </a:r>
            <a:r>
              <a:rPr lang="de-AT" sz="2800" dirty="0" err="1" smtClean="0"/>
              <a:t>zone</a:t>
            </a:r>
            <a:r>
              <a:rPr lang="de-AT" sz="2800" dirty="0" smtClean="0"/>
              <a:t> </a:t>
            </a:r>
            <a:r>
              <a:rPr lang="de-AT" sz="2800" dirty="0" err="1" smtClean="0"/>
              <a:t>of</a:t>
            </a:r>
            <a:r>
              <a:rPr lang="de-AT" sz="2800" dirty="0" smtClean="0"/>
              <a:t> </a:t>
            </a:r>
            <a:r>
              <a:rPr lang="de-AT" sz="2800" dirty="0" err="1" smtClean="0"/>
              <a:t>the</a:t>
            </a:r>
            <a:r>
              <a:rPr lang="de-AT" sz="2800" dirty="0" smtClean="0"/>
              <a:t> </a:t>
            </a:r>
            <a:r>
              <a:rPr lang="de-AT" sz="2800" dirty="0" err="1" smtClean="0"/>
              <a:t>biosphere</a:t>
            </a:r>
            <a:r>
              <a:rPr lang="de-AT" sz="2800" dirty="0" smtClean="0"/>
              <a:t> </a:t>
            </a:r>
            <a:r>
              <a:rPr lang="de-AT" sz="2800" dirty="0" err="1" smtClean="0"/>
              <a:t>reserve</a:t>
            </a:r>
            <a:r>
              <a:rPr lang="de-AT" sz="2800" dirty="0" smtClean="0"/>
              <a:t> = </a:t>
            </a:r>
            <a:r>
              <a:rPr lang="de-AT" sz="2800" dirty="0" err="1" smtClean="0"/>
              <a:t>buffer</a:t>
            </a:r>
            <a:r>
              <a:rPr lang="de-AT" sz="2800" dirty="0" smtClean="0"/>
              <a:t> </a:t>
            </a:r>
            <a:r>
              <a:rPr lang="de-AT" sz="2800" dirty="0" err="1" smtClean="0"/>
              <a:t>zone</a:t>
            </a:r>
            <a:endParaRPr lang="de-AT" sz="2800" dirty="0" smtClean="0"/>
          </a:p>
          <a:p>
            <a:pPr algn="l"/>
            <a:r>
              <a:rPr lang="de-AT" sz="2800" dirty="0" smtClean="0"/>
              <a:t>Management </a:t>
            </a:r>
            <a:r>
              <a:rPr lang="de-AT" sz="2800" dirty="0" err="1" smtClean="0"/>
              <a:t>zone</a:t>
            </a:r>
            <a:r>
              <a:rPr lang="de-AT" sz="2800" dirty="0" smtClean="0"/>
              <a:t> </a:t>
            </a:r>
            <a:r>
              <a:rPr lang="de-AT" sz="2800" dirty="0" err="1" smtClean="0"/>
              <a:t>includes</a:t>
            </a:r>
            <a:r>
              <a:rPr lang="de-AT" sz="2800" dirty="0" smtClean="0"/>
              <a:t> </a:t>
            </a:r>
            <a:r>
              <a:rPr lang="de-AT" sz="2800" dirty="0" err="1" smtClean="0"/>
              <a:t>bark</a:t>
            </a:r>
            <a:r>
              <a:rPr lang="de-AT" sz="2800" dirty="0" smtClean="0"/>
              <a:t> </a:t>
            </a:r>
            <a:r>
              <a:rPr lang="de-AT" sz="2800" dirty="0" err="1" smtClean="0"/>
              <a:t>beetle</a:t>
            </a:r>
            <a:r>
              <a:rPr lang="de-AT" sz="2800" dirty="0" smtClean="0"/>
              <a:t> </a:t>
            </a:r>
            <a:r>
              <a:rPr lang="de-AT" sz="2800" dirty="0" err="1" smtClean="0"/>
              <a:t>control</a:t>
            </a:r>
            <a:r>
              <a:rPr lang="de-AT" sz="2800" dirty="0" smtClean="0"/>
              <a:t> </a:t>
            </a:r>
            <a:r>
              <a:rPr lang="de-AT" sz="2800" dirty="0" err="1" smtClean="0"/>
              <a:t>zone</a:t>
            </a:r>
            <a:r>
              <a:rPr lang="de-AT" sz="2800" dirty="0" smtClean="0"/>
              <a:t> (1260 ha)</a:t>
            </a:r>
          </a:p>
          <a:p>
            <a:pPr algn="l"/>
            <a:r>
              <a:rPr lang="de-AT" sz="2800" dirty="0" smtClean="0"/>
              <a:t>80 % </a:t>
            </a:r>
            <a:r>
              <a:rPr lang="de-AT" sz="2800" dirty="0" err="1" smtClean="0"/>
              <a:t>of</a:t>
            </a:r>
            <a:r>
              <a:rPr lang="de-AT" sz="2800" dirty="0" smtClean="0"/>
              <a:t> </a:t>
            </a:r>
            <a:r>
              <a:rPr lang="de-AT" sz="2800" dirty="0" err="1" smtClean="0"/>
              <a:t>management</a:t>
            </a:r>
            <a:r>
              <a:rPr lang="de-AT" sz="2800" dirty="0" smtClean="0"/>
              <a:t> </a:t>
            </a:r>
            <a:r>
              <a:rPr lang="de-AT" sz="2800" dirty="0" err="1" smtClean="0"/>
              <a:t>zone</a:t>
            </a:r>
            <a:r>
              <a:rPr lang="de-AT" sz="2800" dirty="0" smtClean="0"/>
              <a:t> </a:t>
            </a:r>
            <a:r>
              <a:rPr lang="de-AT" sz="2800" dirty="0" err="1" smtClean="0"/>
              <a:t>are</a:t>
            </a:r>
            <a:r>
              <a:rPr lang="de-AT" sz="2800" dirty="0" smtClean="0"/>
              <a:t> </a:t>
            </a:r>
            <a:r>
              <a:rPr lang="de-AT" sz="2800" dirty="0" err="1" smtClean="0"/>
              <a:t>forests</a:t>
            </a:r>
            <a:endParaRPr lang="de-AT" sz="2800" dirty="0" smtClean="0"/>
          </a:p>
          <a:p>
            <a:pPr algn="l"/>
            <a:r>
              <a:rPr lang="de-AT" sz="2800" dirty="0" smtClean="0"/>
              <a:t>2/3 </a:t>
            </a:r>
            <a:r>
              <a:rPr lang="de-AT" sz="2800" dirty="0" err="1" smtClean="0"/>
              <a:t>of</a:t>
            </a:r>
            <a:r>
              <a:rPr lang="de-AT" sz="2800" dirty="0" smtClean="0"/>
              <a:t> </a:t>
            </a:r>
            <a:r>
              <a:rPr lang="de-AT" sz="2800" dirty="0" err="1" smtClean="0"/>
              <a:t>the</a:t>
            </a:r>
            <a:r>
              <a:rPr lang="de-AT" sz="2800" dirty="0" smtClean="0"/>
              <a:t> </a:t>
            </a:r>
            <a:r>
              <a:rPr lang="de-AT" sz="2800" dirty="0" err="1" smtClean="0"/>
              <a:t>boundary</a:t>
            </a:r>
            <a:r>
              <a:rPr lang="de-AT" sz="2800" dirty="0" smtClean="0"/>
              <a:t> = </a:t>
            </a:r>
            <a:r>
              <a:rPr lang="de-AT" sz="2800" dirty="0" err="1" smtClean="0"/>
              <a:t>state</a:t>
            </a:r>
            <a:r>
              <a:rPr lang="de-AT" sz="2800" dirty="0" smtClean="0"/>
              <a:t> </a:t>
            </a:r>
            <a:r>
              <a:rPr lang="de-AT" sz="2800" dirty="0" err="1" smtClean="0"/>
              <a:t>border</a:t>
            </a:r>
            <a:r>
              <a:rPr lang="de-AT" sz="2800" dirty="0" smtClean="0"/>
              <a:t> </a:t>
            </a:r>
            <a:r>
              <a:rPr lang="de-AT" sz="2800" dirty="0" err="1" smtClean="0"/>
              <a:t>to</a:t>
            </a:r>
            <a:r>
              <a:rPr lang="de-AT" sz="2800" dirty="0" smtClean="0"/>
              <a:t> </a:t>
            </a:r>
            <a:r>
              <a:rPr lang="de-AT" sz="2800" dirty="0" smtClean="0"/>
              <a:t>Austria (</a:t>
            </a:r>
            <a:r>
              <a:rPr lang="de-AT" sz="2800" dirty="0" err="1" smtClean="0"/>
              <a:t>see</a:t>
            </a:r>
            <a:r>
              <a:rPr lang="de-AT" sz="2800" dirty="0" smtClean="0"/>
              <a:t> </a:t>
            </a:r>
            <a:r>
              <a:rPr lang="de-AT" sz="2800" dirty="0" err="1" smtClean="0"/>
              <a:t>map</a:t>
            </a:r>
            <a:r>
              <a:rPr lang="de-AT" sz="2800" dirty="0" smtClean="0"/>
              <a:t> </a:t>
            </a:r>
            <a:r>
              <a:rPr lang="de-AT" sz="2800" dirty="0" err="1" smtClean="0"/>
              <a:t>next</a:t>
            </a:r>
            <a:r>
              <a:rPr lang="de-AT" sz="2800" dirty="0" smtClean="0"/>
              <a:t> </a:t>
            </a:r>
            <a:r>
              <a:rPr lang="de-AT" sz="2800" dirty="0" err="1" smtClean="0"/>
              <a:t>slide</a:t>
            </a:r>
            <a:r>
              <a:rPr lang="de-AT" sz="2800" dirty="0" smtClean="0"/>
              <a:t>)</a:t>
            </a:r>
          </a:p>
          <a:p>
            <a:pPr algn="l"/>
            <a:r>
              <a:rPr lang="de-AT" sz="2800" dirty="0" err="1" smtClean="0"/>
              <a:t>No</a:t>
            </a:r>
            <a:r>
              <a:rPr lang="de-AT" sz="2800" dirty="0" smtClean="0"/>
              <a:t> </a:t>
            </a:r>
            <a:r>
              <a:rPr lang="de-AT" sz="2800" dirty="0" err="1" smtClean="0"/>
              <a:t>current</a:t>
            </a:r>
            <a:r>
              <a:rPr lang="de-AT" sz="2800" dirty="0" smtClean="0"/>
              <a:t> </a:t>
            </a:r>
            <a:r>
              <a:rPr lang="de-AT" sz="2800" dirty="0" err="1" smtClean="0"/>
              <a:t>management</a:t>
            </a:r>
            <a:r>
              <a:rPr lang="de-AT" sz="2800" dirty="0" smtClean="0"/>
              <a:t> plan </a:t>
            </a:r>
            <a:r>
              <a:rPr lang="de-AT" sz="2800" dirty="0" smtClean="0"/>
              <a:t>(</a:t>
            </a:r>
            <a:r>
              <a:rPr lang="de-AT" sz="2800" dirty="0" err="1" smtClean="0"/>
              <a:t>current</a:t>
            </a:r>
            <a:r>
              <a:rPr lang="de-AT" sz="2800" dirty="0" smtClean="0"/>
              <a:t> MP </a:t>
            </a:r>
            <a:r>
              <a:rPr lang="de-AT" sz="2800" dirty="0" smtClean="0"/>
              <a:t>2001 </a:t>
            </a:r>
            <a:r>
              <a:rPr lang="de-AT" sz="2800" dirty="0" err="1" smtClean="0"/>
              <a:t>to</a:t>
            </a:r>
            <a:r>
              <a:rPr lang="de-AT" sz="2800" dirty="0" smtClean="0"/>
              <a:t> 2010)</a:t>
            </a:r>
          </a:p>
          <a:p>
            <a:pPr algn="l"/>
            <a:r>
              <a:rPr lang="de-AT" sz="2800" dirty="0" smtClean="0"/>
              <a:t>Management plan </a:t>
            </a:r>
            <a:r>
              <a:rPr lang="de-AT" sz="2800" dirty="0" err="1" smtClean="0"/>
              <a:t>for</a:t>
            </a:r>
            <a:r>
              <a:rPr lang="de-AT" sz="2800" dirty="0" smtClean="0"/>
              <a:t> </a:t>
            </a:r>
            <a:r>
              <a:rPr lang="de-AT" sz="2800" dirty="0" err="1" smtClean="0"/>
              <a:t>the</a:t>
            </a:r>
            <a:r>
              <a:rPr lang="de-AT" sz="2800" dirty="0" smtClean="0"/>
              <a:t> National Park </a:t>
            </a:r>
            <a:r>
              <a:rPr lang="de-AT" sz="2800" dirty="0" err="1" smtClean="0"/>
              <a:t>and</a:t>
            </a:r>
            <a:r>
              <a:rPr lang="de-AT" sz="2800" dirty="0" smtClean="0"/>
              <a:t> </a:t>
            </a:r>
            <a:r>
              <a:rPr lang="de-AT" sz="2800" dirty="0" err="1" smtClean="0"/>
              <a:t>for</a:t>
            </a:r>
            <a:r>
              <a:rPr lang="de-AT" sz="2800" dirty="0" smtClean="0"/>
              <a:t> </a:t>
            </a:r>
            <a:r>
              <a:rPr lang="de-AT" sz="2800" dirty="0" err="1" smtClean="0"/>
              <a:t>the</a:t>
            </a:r>
            <a:r>
              <a:rPr lang="de-AT" sz="2800" dirty="0" smtClean="0"/>
              <a:t> Natura 2000 </a:t>
            </a:r>
            <a:r>
              <a:rPr lang="de-AT" sz="2800" dirty="0" err="1" smtClean="0"/>
              <a:t>site</a:t>
            </a:r>
            <a:r>
              <a:rPr lang="de-AT" sz="2800" dirty="0" smtClean="0"/>
              <a:t> </a:t>
            </a:r>
            <a:r>
              <a:rPr lang="de-AT" sz="2800" dirty="0" err="1" smtClean="0"/>
              <a:t>under</a:t>
            </a:r>
            <a:r>
              <a:rPr lang="de-AT" sz="2800" dirty="0" smtClean="0"/>
              <a:t> </a:t>
            </a:r>
            <a:r>
              <a:rPr lang="de-AT" sz="2800" dirty="0" err="1" smtClean="0"/>
              <a:t>preparation</a:t>
            </a:r>
            <a:endParaRPr lang="de-AT" sz="2800" dirty="0" smtClean="0"/>
          </a:p>
        </p:txBody>
      </p:sp>
    </p:spTree>
    <p:extLst>
      <p:ext uri="{BB962C8B-B14F-4D97-AF65-F5344CB8AC3E}">
        <p14:creationId xmlns:p14="http://schemas.microsoft.com/office/powerpoint/2010/main" val="206970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4361" y="417827"/>
            <a:ext cx="8524408" cy="886319"/>
          </a:xfrm>
        </p:spPr>
        <p:txBody>
          <a:bodyPr>
            <a:normAutofit fontScale="90000"/>
          </a:bodyPr>
          <a:lstStyle/>
          <a:p>
            <a:pPr algn="l"/>
            <a:r>
              <a:rPr lang="de-AT" dirty="0" err="1" smtClean="0"/>
              <a:t>Boundaries</a:t>
            </a:r>
            <a:r>
              <a:rPr lang="de-AT" dirty="0" smtClean="0"/>
              <a:t> </a:t>
            </a:r>
            <a:r>
              <a:rPr lang="de-AT" dirty="0" err="1" smtClean="0"/>
              <a:t>and</a:t>
            </a:r>
            <a:r>
              <a:rPr lang="de-AT" dirty="0" smtClean="0"/>
              <a:t> </a:t>
            </a:r>
            <a:r>
              <a:rPr lang="de-AT" dirty="0" err="1" smtClean="0"/>
              <a:t>zoning</a:t>
            </a:r>
            <a:r>
              <a:rPr lang="de-AT" dirty="0" smtClean="0"/>
              <a:t>:</a:t>
            </a:r>
            <a:endParaRPr lang="de-DE" dirty="0"/>
          </a:p>
        </p:txBody>
      </p:sp>
      <p:pic>
        <p:nvPicPr>
          <p:cNvPr id="6" name="Grafik 5"/>
          <p:cNvPicPr>
            <a:picLocks noChangeAspect="1"/>
          </p:cNvPicPr>
          <p:nvPr/>
        </p:nvPicPr>
        <p:blipFill>
          <a:blip r:embed="rId2"/>
          <a:stretch>
            <a:fillRect/>
          </a:stretch>
        </p:blipFill>
        <p:spPr>
          <a:xfrm>
            <a:off x="-734519" y="-1678899"/>
            <a:ext cx="17112464" cy="9621063"/>
          </a:xfrm>
          <a:prstGeom prst="rect">
            <a:avLst/>
          </a:prstGeom>
        </p:spPr>
      </p:pic>
    </p:spTree>
    <p:extLst>
      <p:ext uri="{BB962C8B-B14F-4D97-AF65-F5344CB8AC3E}">
        <p14:creationId xmlns:p14="http://schemas.microsoft.com/office/powerpoint/2010/main" val="96621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74360" y="417827"/>
            <a:ext cx="10762937" cy="886319"/>
          </a:xfrm>
        </p:spPr>
        <p:txBody>
          <a:bodyPr>
            <a:normAutofit fontScale="90000"/>
          </a:bodyPr>
          <a:lstStyle/>
          <a:p>
            <a:pPr algn="l"/>
            <a:r>
              <a:rPr lang="de-AT" dirty="0" smtClean="0"/>
              <a:t>Human </a:t>
            </a:r>
            <a:r>
              <a:rPr lang="de-AT" dirty="0" err="1" smtClean="0"/>
              <a:t>occupation</a:t>
            </a:r>
            <a:r>
              <a:rPr lang="de-AT" dirty="0" smtClean="0"/>
              <a:t>:</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err="1" smtClean="0"/>
              <a:t>Within</a:t>
            </a:r>
            <a:r>
              <a:rPr lang="de-AT" sz="2800" dirty="0" smtClean="0"/>
              <a:t> </a:t>
            </a:r>
            <a:r>
              <a:rPr lang="de-AT" sz="2800" dirty="0" err="1" smtClean="0"/>
              <a:t>the</a:t>
            </a:r>
            <a:r>
              <a:rPr lang="de-AT" sz="2800" dirty="0" smtClean="0"/>
              <a:t> park a </a:t>
            </a:r>
            <a:r>
              <a:rPr lang="de-AT" sz="2800" dirty="0" err="1" smtClean="0"/>
              <a:t>police</a:t>
            </a:r>
            <a:r>
              <a:rPr lang="de-AT" sz="2800" dirty="0" smtClean="0"/>
              <a:t> </a:t>
            </a:r>
            <a:r>
              <a:rPr lang="de-AT" sz="2800" dirty="0" err="1" smtClean="0"/>
              <a:t>training</a:t>
            </a:r>
            <a:r>
              <a:rPr lang="de-AT" sz="2800" dirty="0" smtClean="0"/>
              <a:t> </a:t>
            </a:r>
            <a:r>
              <a:rPr lang="de-AT" sz="2800" dirty="0" err="1" smtClean="0"/>
              <a:t>centre</a:t>
            </a:r>
            <a:r>
              <a:rPr lang="de-AT" sz="2800" dirty="0" smtClean="0"/>
              <a:t> was </a:t>
            </a:r>
            <a:r>
              <a:rPr lang="de-AT" sz="2800" dirty="0" err="1" smtClean="0"/>
              <a:t>establish</a:t>
            </a:r>
            <a:r>
              <a:rPr lang="de-AT" sz="2800" dirty="0" smtClean="0"/>
              <a:t> in </a:t>
            </a:r>
            <a:r>
              <a:rPr lang="de-AT" sz="2800" dirty="0" err="1" smtClean="0"/>
              <a:t>the</a:t>
            </a:r>
            <a:r>
              <a:rPr lang="de-AT" sz="2800" dirty="0" smtClean="0"/>
              <a:t> 1970ies</a:t>
            </a:r>
          </a:p>
          <a:p>
            <a:pPr algn="l"/>
            <a:r>
              <a:rPr lang="de-AT" sz="2800" dirty="0" err="1" smtClean="0"/>
              <a:t>Enlargement</a:t>
            </a:r>
            <a:r>
              <a:rPr lang="de-AT" sz="2800" dirty="0" smtClean="0"/>
              <a:t> </a:t>
            </a:r>
            <a:r>
              <a:rPr lang="de-AT" sz="2800" dirty="0" err="1" smtClean="0"/>
              <a:t>under</a:t>
            </a:r>
            <a:r>
              <a:rPr lang="de-AT" sz="2800" dirty="0" smtClean="0"/>
              <a:t> </a:t>
            </a:r>
            <a:r>
              <a:rPr lang="de-AT" sz="2800" dirty="0" err="1" smtClean="0"/>
              <a:t>consideration</a:t>
            </a:r>
            <a:r>
              <a:rPr lang="de-AT" sz="2800" dirty="0" smtClean="0"/>
              <a:t> (</a:t>
            </a:r>
            <a:r>
              <a:rPr lang="de-AT" sz="2800" dirty="0" err="1" smtClean="0"/>
              <a:t>unconfirmed</a:t>
            </a:r>
            <a:r>
              <a:rPr lang="de-AT" sz="2800" dirty="0" smtClean="0"/>
              <a:t>)</a:t>
            </a:r>
          </a:p>
          <a:p>
            <a:pPr algn="l"/>
            <a:r>
              <a:rPr lang="de-AT" sz="2800" dirty="0" smtClean="0"/>
              <a:t>Extension </a:t>
            </a:r>
            <a:r>
              <a:rPr lang="de-AT" sz="2800" dirty="0" err="1" smtClean="0"/>
              <a:t>would</a:t>
            </a:r>
            <a:r>
              <a:rPr lang="de-AT" sz="2800" dirty="0" smtClean="0"/>
              <a:t> </a:t>
            </a:r>
            <a:r>
              <a:rPr lang="de-AT" sz="2800" dirty="0" err="1" smtClean="0"/>
              <a:t>require</a:t>
            </a:r>
            <a:r>
              <a:rPr lang="de-AT" sz="2800" dirty="0" smtClean="0"/>
              <a:t> </a:t>
            </a:r>
            <a:r>
              <a:rPr lang="de-AT" sz="2800" dirty="0" err="1" smtClean="0"/>
              <a:t>aaditional</a:t>
            </a:r>
            <a:r>
              <a:rPr lang="de-AT" sz="2800" dirty="0" smtClean="0"/>
              <a:t> (</a:t>
            </a:r>
            <a:r>
              <a:rPr lang="de-AT" sz="2800" dirty="0" err="1" smtClean="0"/>
              <a:t>technical</a:t>
            </a:r>
            <a:r>
              <a:rPr lang="de-AT" sz="2800" dirty="0" smtClean="0"/>
              <a:t>) </a:t>
            </a:r>
            <a:r>
              <a:rPr lang="de-AT" sz="2800" dirty="0" err="1" smtClean="0"/>
              <a:t>infrastructure</a:t>
            </a:r>
            <a:endParaRPr lang="de-AT" sz="2800" dirty="0" smtClean="0"/>
          </a:p>
          <a:p>
            <a:pPr algn="l"/>
            <a:r>
              <a:rPr lang="de-AT" sz="2800" dirty="0" err="1" smtClean="0"/>
              <a:t>Disturbance</a:t>
            </a:r>
            <a:r>
              <a:rPr lang="de-AT" sz="2800" dirty="0" smtClean="0"/>
              <a:t> </a:t>
            </a:r>
            <a:r>
              <a:rPr lang="de-AT" sz="2800" dirty="0" err="1" smtClean="0"/>
              <a:t>through</a:t>
            </a:r>
            <a:r>
              <a:rPr lang="de-AT" sz="2800" dirty="0" smtClean="0"/>
              <a:t> </a:t>
            </a:r>
            <a:r>
              <a:rPr lang="de-AT" sz="2800" dirty="0" err="1" smtClean="0"/>
              <a:t>noise</a:t>
            </a:r>
            <a:r>
              <a:rPr lang="de-AT" sz="2800" dirty="0" smtClean="0"/>
              <a:t> </a:t>
            </a:r>
            <a:r>
              <a:rPr lang="de-AT" sz="2800" dirty="0" err="1" smtClean="0"/>
              <a:t>and</a:t>
            </a:r>
            <a:r>
              <a:rPr lang="de-AT" sz="2800" dirty="0" smtClean="0"/>
              <a:t> </a:t>
            </a:r>
            <a:r>
              <a:rPr lang="de-AT" sz="2800" dirty="0" err="1" smtClean="0"/>
              <a:t>traffic</a:t>
            </a:r>
            <a:endParaRPr lang="de-AT" sz="2800" dirty="0" smtClean="0"/>
          </a:p>
          <a:p>
            <a:pPr algn="l"/>
            <a:r>
              <a:rPr lang="de-AT" sz="2800" dirty="0" err="1" smtClean="0"/>
              <a:t>No</a:t>
            </a:r>
            <a:r>
              <a:rPr lang="de-AT" sz="2800" dirty="0" smtClean="0"/>
              <a:t> </a:t>
            </a:r>
            <a:r>
              <a:rPr lang="de-AT" sz="2800" dirty="0" err="1" smtClean="0"/>
              <a:t>mandatory</a:t>
            </a:r>
            <a:r>
              <a:rPr lang="de-AT" sz="2800" dirty="0" smtClean="0"/>
              <a:t> </a:t>
            </a:r>
            <a:r>
              <a:rPr lang="de-AT" sz="2800" dirty="0" err="1" smtClean="0"/>
              <a:t>argument</a:t>
            </a:r>
            <a:r>
              <a:rPr lang="de-AT" sz="2800" dirty="0" smtClean="0"/>
              <a:t> </a:t>
            </a:r>
            <a:r>
              <a:rPr lang="de-AT" sz="2800" dirty="0" err="1" smtClean="0"/>
              <a:t>to</a:t>
            </a:r>
            <a:r>
              <a:rPr lang="de-AT" sz="2800" dirty="0" smtClean="0"/>
              <a:t> </a:t>
            </a:r>
            <a:r>
              <a:rPr lang="de-AT" sz="2800" dirty="0" err="1" smtClean="0"/>
              <a:t>have</a:t>
            </a:r>
            <a:r>
              <a:rPr lang="de-AT" sz="2800" dirty="0" smtClean="0"/>
              <a:t> </a:t>
            </a:r>
            <a:r>
              <a:rPr lang="de-AT" sz="2800" dirty="0" err="1" smtClean="0"/>
              <a:t>it</a:t>
            </a:r>
            <a:r>
              <a:rPr lang="de-AT" sz="2800" dirty="0" smtClean="0"/>
              <a:t> </a:t>
            </a:r>
            <a:r>
              <a:rPr lang="de-AT" sz="2800" dirty="0" err="1" smtClean="0"/>
              <a:t>within</a:t>
            </a:r>
            <a:r>
              <a:rPr lang="de-AT" sz="2800" dirty="0" smtClean="0"/>
              <a:t> </a:t>
            </a:r>
            <a:r>
              <a:rPr lang="de-AT" sz="2800" dirty="0" err="1" smtClean="0"/>
              <a:t>the</a:t>
            </a:r>
            <a:r>
              <a:rPr lang="de-AT" sz="2800" dirty="0" smtClean="0"/>
              <a:t> park</a:t>
            </a:r>
          </a:p>
          <a:p>
            <a:pPr algn="l"/>
            <a:endParaRPr lang="de-AT" sz="2800" dirty="0"/>
          </a:p>
          <a:p>
            <a:pPr algn="l"/>
            <a:r>
              <a:rPr lang="de-AT" sz="2800" dirty="0" err="1" smtClean="0"/>
              <a:t>Several</a:t>
            </a:r>
            <a:r>
              <a:rPr lang="de-AT" sz="2800" dirty="0" smtClean="0"/>
              <a:t> </a:t>
            </a:r>
            <a:r>
              <a:rPr lang="de-AT" sz="2800" dirty="0" err="1" smtClean="0"/>
              <a:t>mountains</a:t>
            </a:r>
            <a:r>
              <a:rPr lang="de-AT" sz="2800" dirty="0" smtClean="0"/>
              <a:t> </a:t>
            </a:r>
            <a:r>
              <a:rPr lang="de-AT" sz="2800" dirty="0" err="1" smtClean="0"/>
              <a:t>huts</a:t>
            </a:r>
            <a:r>
              <a:rPr lang="de-AT" sz="2800" dirty="0" smtClean="0"/>
              <a:t> </a:t>
            </a:r>
            <a:r>
              <a:rPr lang="de-AT" sz="2800" dirty="0" err="1" smtClean="0"/>
              <a:t>within</a:t>
            </a:r>
            <a:r>
              <a:rPr lang="de-AT" sz="2800" dirty="0" smtClean="0"/>
              <a:t> </a:t>
            </a:r>
            <a:r>
              <a:rPr lang="de-AT" sz="2800" dirty="0" err="1" smtClean="0"/>
              <a:t>the</a:t>
            </a:r>
            <a:r>
              <a:rPr lang="de-AT" sz="2800" dirty="0" smtClean="0"/>
              <a:t> park </a:t>
            </a:r>
            <a:r>
              <a:rPr lang="de-AT" sz="2800" dirty="0" err="1" smtClean="0"/>
              <a:t>boundaries</a:t>
            </a:r>
            <a:endParaRPr lang="de-AT" sz="2800" dirty="0" smtClean="0"/>
          </a:p>
          <a:p>
            <a:pPr algn="l"/>
            <a:r>
              <a:rPr lang="de-AT" sz="2800" dirty="0" err="1" smtClean="0"/>
              <a:t>Enlargement</a:t>
            </a:r>
            <a:r>
              <a:rPr lang="de-AT" sz="2800" dirty="0" smtClean="0"/>
              <a:t> </a:t>
            </a:r>
            <a:r>
              <a:rPr lang="de-AT" sz="2800" dirty="0" err="1" smtClean="0"/>
              <a:t>stopped</a:t>
            </a:r>
            <a:r>
              <a:rPr lang="de-AT" sz="2800" dirty="0" smtClean="0"/>
              <a:t> </a:t>
            </a:r>
            <a:r>
              <a:rPr lang="de-AT" sz="2800" dirty="0" err="1" smtClean="0"/>
              <a:t>for</a:t>
            </a:r>
            <a:r>
              <a:rPr lang="de-AT" sz="2800" dirty="0" smtClean="0"/>
              <a:t> </a:t>
            </a:r>
            <a:r>
              <a:rPr lang="de-AT" sz="2800" dirty="0" err="1" smtClean="0"/>
              <a:t>review</a:t>
            </a:r>
            <a:r>
              <a:rPr lang="de-AT" sz="2800" dirty="0" smtClean="0"/>
              <a:t> </a:t>
            </a:r>
            <a:endParaRPr lang="de-AT" sz="2800" dirty="0" smtClean="0"/>
          </a:p>
          <a:p>
            <a:pPr algn="l"/>
            <a:r>
              <a:rPr lang="de-AT" sz="2800" dirty="0" smtClean="0"/>
              <a:t>New </a:t>
            </a:r>
            <a:r>
              <a:rPr lang="de-AT" sz="2800" dirty="0" err="1" smtClean="0"/>
              <a:t>sewage</a:t>
            </a:r>
            <a:r>
              <a:rPr lang="de-AT" sz="2800" dirty="0" smtClean="0"/>
              <a:t> </a:t>
            </a:r>
            <a:r>
              <a:rPr lang="de-AT" sz="2800" dirty="0" err="1" smtClean="0"/>
              <a:t>system</a:t>
            </a:r>
            <a:r>
              <a:rPr lang="de-AT" sz="2800" dirty="0" smtClean="0"/>
              <a:t> </a:t>
            </a:r>
            <a:r>
              <a:rPr lang="de-AT" sz="2800" dirty="0" err="1" smtClean="0"/>
              <a:t>and</a:t>
            </a:r>
            <a:r>
              <a:rPr lang="de-AT" sz="2800" dirty="0" smtClean="0"/>
              <a:t> </a:t>
            </a:r>
            <a:r>
              <a:rPr lang="de-AT" sz="2800" dirty="0" err="1" smtClean="0"/>
              <a:t>water</a:t>
            </a:r>
            <a:r>
              <a:rPr lang="de-AT" sz="2800" dirty="0" smtClean="0"/>
              <a:t> </a:t>
            </a:r>
            <a:r>
              <a:rPr lang="de-AT" sz="2800" dirty="0" err="1" smtClean="0"/>
              <a:t>pipe</a:t>
            </a:r>
            <a:r>
              <a:rPr lang="de-AT" sz="2800" dirty="0" smtClean="0"/>
              <a:t> </a:t>
            </a:r>
            <a:r>
              <a:rPr lang="de-AT" sz="2800" dirty="0" err="1" smtClean="0"/>
              <a:t>opposed</a:t>
            </a:r>
            <a:r>
              <a:rPr lang="de-AT" sz="2800" dirty="0" smtClean="0"/>
              <a:t> </a:t>
            </a:r>
            <a:r>
              <a:rPr lang="de-AT" sz="2800" dirty="0" err="1" smtClean="0"/>
              <a:t>by</a:t>
            </a:r>
            <a:r>
              <a:rPr lang="de-AT" sz="2800" dirty="0" smtClean="0"/>
              <a:t> </a:t>
            </a:r>
            <a:r>
              <a:rPr lang="de-AT" sz="2800" dirty="0" err="1" smtClean="0"/>
              <a:t>the</a:t>
            </a:r>
            <a:r>
              <a:rPr lang="de-AT" sz="2800" dirty="0" smtClean="0"/>
              <a:t> park </a:t>
            </a:r>
            <a:r>
              <a:rPr lang="de-AT" sz="2800" dirty="0" err="1" smtClean="0"/>
              <a:t>administration</a:t>
            </a:r>
            <a:endParaRPr lang="de-AT" sz="2800" dirty="0" smtClean="0"/>
          </a:p>
          <a:p>
            <a:pPr algn="l"/>
            <a:endParaRPr lang="de-AT" sz="2800" dirty="0"/>
          </a:p>
          <a:p>
            <a:pPr algn="l"/>
            <a:endParaRPr lang="de-AT" sz="2800" dirty="0" smtClean="0"/>
          </a:p>
        </p:txBody>
      </p:sp>
    </p:spTree>
    <p:extLst>
      <p:ext uri="{BB962C8B-B14F-4D97-AF65-F5344CB8AC3E}">
        <p14:creationId xmlns:p14="http://schemas.microsoft.com/office/powerpoint/2010/main" val="933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74360" y="417827"/>
            <a:ext cx="10762937" cy="886319"/>
          </a:xfrm>
        </p:spPr>
        <p:txBody>
          <a:bodyPr>
            <a:normAutofit fontScale="90000"/>
          </a:bodyPr>
          <a:lstStyle/>
          <a:p>
            <a:pPr algn="l"/>
            <a:r>
              <a:rPr lang="de-AT" dirty="0" err="1" smtClean="0"/>
              <a:t>Uses</a:t>
            </a:r>
            <a:r>
              <a:rPr lang="de-AT" dirty="0" smtClean="0"/>
              <a:t> </a:t>
            </a:r>
            <a:r>
              <a:rPr lang="de-AT" dirty="0" err="1" smtClean="0"/>
              <a:t>and</a:t>
            </a:r>
            <a:r>
              <a:rPr lang="de-AT" dirty="0" smtClean="0"/>
              <a:t> </a:t>
            </a:r>
            <a:r>
              <a:rPr lang="de-AT" dirty="0" err="1" smtClean="0"/>
              <a:t>socio-economic</a:t>
            </a:r>
            <a:r>
              <a:rPr lang="de-AT" dirty="0" smtClean="0"/>
              <a:t> </a:t>
            </a:r>
            <a:r>
              <a:rPr lang="de-AT" dirty="0" err="1" smtClean="0"/>
              <a:t>activities</a:t>
            </a:r>
            <a:r>
              <a:rPr lang="de-AT" dirty="0" smtClean="0"/>
              <a:t>:</a:t>
            </a:r>
            <a:endParaRPr lang="de-DE" dirty="0"/>
          </a:p>
        </p:txBody>
      </p:sp>
      <p:sp>
        <p:nvSpPr>
          <p:cNvPr id="3" name="Untertitel 2"/>
          <p:cNvSpPr>
            <a:spLocks noGrp="1"/>
          </p:cNvSpPr>
          <p:nvPr>
            <p:ph type="subTitle" idx="1"/>
          </p:nvPr>
        </p:nvSpPr>
        <p:spPr>
          <a:xfrm>
            <a:off x="1044319" y="1458452"/>
            <a:ext cx="10894395" cy="5019621"/>
          </a:xfrm>
        </p:spPr>
        <p:txBody>
          <a:bodyPr>
            <a:normAutofit/>
          </a:bodyPr>
          <a:lstStyle/>
          <a:p>
            <a:pPr algn="l"/>
            <a:r>
              <a:rPr lang="de-AT" sz="2800" dirty="0" err="1" smtClean="0"/>
              <a:t>Grazing</a:t>
            </a:r>
            <a:r>
              <a:rPr lang="de-AT" sz="2800" dirty="0" smtClean="0"/>
              <a:t>:</a:t>
            </a:r>
          </a:p>
          <a:p>
            <a:pPr algn="l"/>
            <a:r>
              <a:rPr lang="de-AT" sz="2800" dirty="0" smtClean="0"/>
              <a:t>A </a:t>
            </a:r>
            <a:r>
              <a:rPr lang="de-AT" sz="2800" dirty="0" err="1" smtClean="0"/>
              <a:t>number</a:t>
            </a:r>
            <a:r>
              <a:rPr lang="de-AT" sz="2800" dirty="0" smtClean="0"/>
              <a:t> </a:t>
            </a:r>
            <a:r>
              <a:rPr lang="de-AT" sz="2800" dirty="0" err="1" smtClean="0"/>
              <a:t>of</a:t>
            </a:r>
            <a:r>
              <a:rPr lang="de-AT" sz="2800" dirty="0" smtClean="0"/>
              <a:t> </a:t>
            </a:r>
            <a:r>
              <a:rPr lang="de-AT" sz="2800" dirty="0" err="1" smtClean="0"/>
              <a:t>forest</a:t>
            </a:r>
            <a:r>
              <a:rPr lang="de-AT" sz="2800" dirty="0" smtClean="0"/>
              <a:t> </a:t>
            </a:r>
            <a:r>
              <a:rPr lang="de-AT" sz="2800" dirty="0" err="1" smtClean="0"/>
              <a:t>pastures</a:t>
            </a:r>
            <a:r>
              <a:rPr lang="de-AT" sz="2800" dirty="0" smtClean="0"/>
              <a:t> </a:t>
            </a:r>
            <a:r>
              <a:rPr lang="de-AT" sz="2800" dirty="0" err="1" smtClean="0"/>
              <a:t>replaced</a:t>
            </a:r>
            <a:r>
              <a:rPr lang="de-AT" sz="2800" dirty="0" smtClean="0"/>
              <a:t> </a:t>
            </a:r>
            <a:r>
              <a:rPr lang="de-AT" sz="2800" dirty="0" err="1" smtClean="0"/>
              <a:t>by</a:t>
            </a:r>
            <a:r>
              <a:rPr lang="de-AT" sz="2800" dirty="0" smtClean="0"/>
              <a:t> light </a:t>
            </a:r>
            <a:r>
              <a:rPr lang="de-AT" sz="2800" dirty="0" err="1" smtClean="0"/>
              <a:t>pastures</a:t>
            </a:r>
            <a:endParaRPr lang="de-AT" sz="2800" dirty="0" smtClean="0"/>
          </a:p>
          <a:p>
            <a:pPr algn="l"/>
            <a:r>
              <a:rPr lang="de-AT" sz="2800" dirty="0" err="1" smtClean="0"/>
              <a:t>Hunting</a:t>
            </a:r>
            <a:r>
              <a:rPr lang="de-AT" sz="2800" dirty="0" smtClean="0"/>
              <a:t>:</a:t>
            </a:r>
          </a:p>
          <a:p>
            <a:pPr algn="l"/>
            <a:r>
              <a:rPr lang="de-AT" sz="2800" dirty="0" smtClean="0"/>
              <a:t>A high </a:t>
            </a:r>
            <a:r>
              <a:rPr lang="de-AT" sz="2800" dirty="0" err="1" smtClean="0"/>
              <a:t>number</a:t>
            </a:r>
            <a:r>
              <a:rPr lang="de-AT" sz="2800" dirty="0" smtClean="0"/>
              <a:t> </a:t>
            </a:r>
            <a:r>
              <a:rPr lang="de-AT" sz="2800" dirty="0" err="1" smtClean="0"/>
              <a:t>of</a:t>
            </a:r>
            <a:r>
              <a:rPr lang="de-AT" sz="2800" dirty="0" smtClean="0"/>
              <a:t> </a:t>
            </a:r>
            <a:r>
              <a:rPr lang="de-AT" sz="2800" dirty="0" err="1" smtClean="0"/>
              <a:t>roe</a:t>
            </a:r>
            <a:r>
              <a:rPr lang="de-AT" sz="2800" dirty="0" smtClean="0"/>
              <a:t> </a:t>
            </a:r>
            <a:r>
              <a:rPr lang="de-AT" sz="2800" dirty="0" err="1" smtClean="0"/>
              <a:t>and</a:t>
            </a:r>
            <a:r>
              <a:rPr lang="de-AT" sz="2800" dirty="0" smtClean="0"/>
              <a:t> </a:t>
            </a:r>
            <a:r>
              <a:rPr lang="de-AT" sz="2800" dirty="0" err="1" smtClean="0"/>
              <a:t>red</a:t>
            </a:r>
            <a:r>
              <a:rPr lang="de-AT" sz="2800" dirty="0" smtClean="0"/>
              <a:t> </a:t>
            </a:r>
            <a:r>
              <a:rPr lang="de-AT" sz="2800" dirty="0" err="1" smtClean="0"/>
              <a:t>deer</a:t>
            </a:r>
            <a:r>
              <a:rPr lang="de-AT" sz="2800" dirty="0" smtClean="0"/>
              <a:t> </a:t>
            </a:r>
            <a:r>
              <a:rPr lang="de-AT" sz="2800" dirty="0" err="1" smtClean="0"/>
              <a:t>demands</a:t>
            </a:r>
            <a:r>
              <a:rPr lang="de-AT" sz="2800" dirty="0" smtClean="0"/>
              <a:t> human </a:t>
            </a:r>
            <a:r>
              <a:rPr lang="de-AT" sz="2800" dirty="0" err="1" smtClean="0"/>
              <a:t>intervention</a:t>
            </a:r>
            <a:endParaRPr lang="de-AT" sz="2800" dirty="0" smtClean="0"/>
          </a:p>
          <a:p>
            <a:pPr algn="l"/>
            <a:r>
              <a:rPr lang="de-AT" sz="2800" dirty="0" smtClean="0"/>
              <a:t>Winter </a:t>
            </a:r>
            <a:r>
              <a:rPr lang="de-AT" sz="2800" dirty="0" err="1" smtClean="0"/>
              <a:t>enclosures</a:t>
            </a:r>
            <a:r>
              <a:rPr lang="de-AT" sz="2800" dirty="0" smtClean="0"/>
              <a:t> in </a:t>
            </a:r>
            <a:r>
              <a:rPr lang="de-AT" sz="2800" dirty="0" err="1" smtClean="0"/>
              <a:t>the</a:t>
            </a:r>
            <a:r>
              <a:rPr lang="de-AT" sz="2800" dirty="0" smtClean="0"/>
              <a:t> </a:t>
            </a:r>
            <a:r>
              <a:rPr lang="de-AT" sz="2800" dirty="0" err="1" smtClean="0"/>
              <a:t>management</a:t>
            </a:r>
            <a:r>
              <a:rPr lang="de-AT" sz="2800" dirty="0" smtClean="0"/>
              <a:t> </a:t>
            </a:r>
            <a:r>
              <a:rPr lang="de-AT" sz="2800" dirty="0" err="1" smtClean="0"/>
              <a:t>zone</a:t>
            </a:r>
            <a:r>
              <a:rPr lang="de-AT" sz="2800" dirty="0" smtClean="0"/>
              <a:t> </a:t>
            </a:r>
            <a:r>
              <a:rPr lang="de-AT" sz="2800" dirty="0" err="1" smtClean="0"/>
              <a:t>to</a:t>
            </a:r>
            <a:r>
              <a:rPr lang="de-AT" sz="2800" dirty="0" smtClean="0"/>
              <a:t> </a:t>
            </a:r>
            <a:r>
              <a:rPr lang="de-AT" sz="2800" dirty="0" err="1" smtClean="0"/>
              <a:t>reduce</a:t>
            </a:r>
            <a:r>
              <a:rPr lang="de-AT" sz="2800" dirty="0" smtClean="0"/>
              <a:t> </a:t>
            </a:r>
            <a:r>
              <a:rPr lang="de-AT" sz="2800" dirty="0" err="1" smtClean="0"/>
              <a:t>bark</a:t>
            </a:r>
            <a:r>
              <a:rPr lang="de-AT" sz="2800" dirty="0" smtClean="0"/>
              <a:t> </a:t>
            </a:r>
            <a:r>
              <a:rPr lang="de-AT" sz="2800" dirty="0" err="1" smtClean="0"/>
              <a:t>stripping</a:t>
            </a:r>
            <a:endParaRPr lang="de-AT" sz="2800" dirty="0" smtClean="0"/>
          </a:p>
          <a:p>
            <a:pPr algn="l"/>
            <a:r>
              <a:rPr lang="de-AT" sz="2800" dirty="0" err="1" smtClean="0"/>
              <a:t>Fishing</a:t>
            </a:r>
            <a:r>
              <a:rPr lang="de-AT" sz="2800" dirty="0" smtClean="0"/>
              <a:t>:</a:t>
            </a:r>
          </a:p>
          <a:p>
            <a:pPr algn="l"/>
            <a:r>
              <a:rPr lang="de-AT" sz="2800" dirty="0" smtClean="0"/>
              <a:t>1 </a:t>
            </a:r>
            <a:r>
              <a:rPr lang="de-AT" sz="2800" dirty="0" err="1" smtClean="0"/>
              <a:t>license</a:t>
            </a:r>
            <a:r>
              <a:rPr lang="de-AT" sz="2800" dirty="0" smtClean="0"/>
              <a:t> </a:t>
            </a:r>
            <a:r>
              <a:rPr lang="de-AT" sz="2800" dirty="0" err="1" smtClean="0"/>
              <a:t>for</a:t>
            </a:r>
            <a:r>
              <a:rPr lang="de-AT" sz="2800" dirty="0" smtClean="0"/>
              <a:t> </a:t>
            </a:r>
            <a:r>
              <a:rPr lang="de-AT" sz="2800" dirty="0" err="1" smtClean="0"/>
              <a:t>commercial</a:t>
            </a:r>
            <a:r>
              <a:rPr lang="de-AT" sz="2800" dirty="0" smtClean="0"/>
              <a:t> </a:t>
            </a:r>
            <a:r>
              <a:rPr lang="de-AT" sz="2800" dirty="0" err="1" smtClean="0"/>
              <a:t>fishery</a:t>
            </a:r>
            <a:r>
              <a:rPr lang="de-AT" sz="2800" dirty="0" smtClean="0"/>
              <a:t> in </a:t>
            </a:r>
            <a:r>
              <a:rPr lang="de-AT" sz="2800" dirty="0" err="1" smtClean="0"/>
              <a:t>the</a:t>
            </a:r>
            <a:r>
              <a:rPr lang="de-AT" sz="2800" dirty="0" smtClean="0"/>
              <a:t> Königssee</a:t>
            </a:r>
          </a:p>
          <a:p>
            <a:pPr algn="l"/>
            <a:r>
              <a:rPr lang="de-AT" sz="2800" dirty="0" err="1" smtClean="0"/>
              <a:t>Fish</a:t>
            </a:r>
            <a:r>
              <a:rPr lang="de-AT" sz="2800" dirty="0" smtClean="0"/>
              <a:t> stock </a:t>
            </a:r>
            <a:r>
              <a:rPr lang="de-AT" sz="2800" dirty="0" err="1" smtClean="0"/>
              <a:t>from</a:t>
            </a:r>
            <a:r>
              <a:rPr lang="de-AT" sz="2800" dirty="0" smtClean="0"/>
              <a:t> </a:t>
            </a:r>
            <a:r>
              <a:rPr lang="de-AT" sz="2800" dirty="0" err="1" smtClean="0"/>
              <a:t>local</a:t>
            </a:r>
            <a:r>
              <a:rPr lang="de-AT" sz="2800" dirty="0" smtClean="0"/>
              <a:t> </a:t>
            </a:r>
            <a:r>
              <a:rPr lang="de-AT" sz="2800" dirty="0" err="1" smtClean="0"/>
              <a:t>breeds</a:t>
            </a:r>
            <a:r>
              <a:rPr lang="de-AT" sz="2800" dirty="0" smtClean="0"/>
              <a:t> </a:t>
            </a:r>
            <a:r>
              <a:rPr lang="de-AT" sz="2800" dirty="0" err="1" smtClean="0"/>
              <a:t>only</a:t>
            </a:r>
            <a:endParaRPr lang="de-AT" sz="2800" dirty="0" smtClean="0"/>
          </a:p>
          <a:p>
            <a:pPr algn="l"/>
            <a:r>
              <a:rPr lang="de-AT" sz="2800" dirty="0" smtClean="0"/>
              <a:t>Population </a:t>
            </a:r>
            <a:r>
              <a:rPr lang="de-AT" sz="2800" dirty="0" err="1" smtClean="0"/>
              <a:t>of</a:t>
            </a:r>
            <a:r>
              <a:rPr lang="de-AT" sz="2800" dirty="0" smtClean="0"/>
              <a:t> </a:t>
            </a:r>
            <a:r>
              <a:rPr lang="de-AT" sz="2800" dirty="0" err="1" smtClean="0"/>
              <a:t>lake</a:t>
            </a:r>
            <a:r>
              <a:rPr lang="de-AT" sz="2800" dirty="0" smtClean="0"/>
              <a:t> </a:t>
            </a:r>
            <a:r>
              <a:rPr lang="de-AT" sz="2800" dirty="0" err="1" smtClean="0"/>
              <a:t>trout</a:t>
            </a:r>
            <a:r>
              <a:rPr lang="de-AT" sz="2800" dirty="0" smtClean="0"/>
              <a:t> </a:t>
            </a:r>
            <a:r>
              <a:rPr lang="de-AT" sz="2800" dirty="0" err="1" smtClean="0"/>
              <a:t>decreasing</a:t>
            </a:r>
            <a:r>
              <a:rPr lang="de-AT" sz="2800" dirty="0" smtClean="0"/>
              <a:t>, </a:t>
            </a:r>
            <a:r>
              <a:rPr lang="de-AT" sz="2800" dirty="0" err="1" smtClean="0"/>
              <a:t>reasons</a:t>
            </a:r>
            <a:r>
              <a:rPr lang="de-AT" sz="2800" dirty="0" smtClean="0"/>
              <a:t> </a:t>
            </a:r>
            <a:r>
              <a:rPr lang="de-AT" sz="2800" dirty="0" err="1" smtClean="0"/>
              <a:t>unknown</a:t>
            </a:r>
            <a:endParaRPr lang="de-AT" sz="2800" dirty="0" smtClean="0"/>
          </a:p>
          <a:p>
            <a:pPr algn="l"/>
            <a:endParaRPr lang="de-AT" sz="2800" dirty="0" smtClean="0"/>
          </a:p>
        </p:txBody>
      </p:sp>
    </p:spTree>
    <p:extLst>
      <p:ext uri="{BB962C8B-B14F-4D97-AF65-F5344CB8AC3E}">
        <p14:creationId xmlns:p14="http://schemas.microsoft.com/office/powerpoint/2010/main" val="450324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867</Words>
  <Application>Microsoft Office PowerPoint</Application>
  <PresentationFormat>Breitbild</PresentationFormat>
  <Paragraphs>99</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Times New Roman</vt:lpstr>
      <vt:lpstr>Office Theme</vt:lpstr>
      <vt:lpstr>PowerPoint-Präsentation</vt:lpstr>
      <vt:lpstr>Facts:</vt:lpstr>
      <vt:lpstr>Facts:</vt:lpstr>
      <vt:lpstr>Fauna and Flora:</vt:lpstr>
      <vt:lpstr>PowerPoint-Präsentation</vt:lpstr>
      <vt:lpstr>Boundaries, zoning and management:</vt:lpstr>
      <vt:lpstr>Boundaries and zoning:</vt:lpstr>
      <vt:lpstr>Human occupation:</vt:lpstr>
      <vt:lpstr>Uses and socio-economic activities:</vt:lpstr>
      <vt:lpstr>Other facts</vt:lpstr>
      <vt:lpstr>2010 recommendations</vt:lpstr>
      <vt:lpstr>2019 condition (1)</vt:lpstr>
      <vt:lpstr>2019 recommendations (11)</vt:lpstr>
      <vt:lpstr>2019 recommendations (11) cont.</vt:lpstr>
      <vt:lpstr>2019 recommendations (11) cont.</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 Brunner</dc:creator>
  <cp:lastModifiedBy>Robert Brunner</cp:lastModifiedBy>
  <cp:revision>20</cp:revision>
  <dcterms:created xsi:type="dcterms:W3CDTF">2020-03-15T19:52:36Z</dcterms:created>
  <dcterms:modified xsi:type="dcterms:W3CDTF">2020-03-21T13:59:04Z</dcterms:modified>
</cp:coreProperties>
</file>