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56" r:id="rId6"/>
    <p:sldId id="262" r:id="rId7"/>
    <p:sldId id="263" r:id="rId8"/>
    <p:sldId id="258" r:id="rId9"/>
    <p:sldId id="264" r:id="rId10"/>
    <p:sldId id="265" r:id="rId11"/>
    <p:sldId id="266" r:id="rId12"/>
    <p:sldId id="267" r:id="rId13"/>
    <p:sldId id="268" r:id="rId14"/>
    <p:sldId id="269" r:id="rId15"/>
    <p:sldId id="270"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8" autoAdjust="0"/>
    <p:restoredTop sz="94660"/>
  </p:normalViewPr>
  <p:slideViewPr>
    <p:cSldViewPr snapToGrid="0">
      <p:cViewPr varScale="1">
        <p:scale>
          <a:sx n="74" d="100"/>
          <a:sy n="74" d="100"/>
        </p:scale>
        <p:origin x="5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9335BF56-E6C5-4F13-AC34-F85B60A859D0}" type="datetimeFigureOut">
              <a:rPr lang="de-CH" smtClean="0"/>
              <a:t>07.03.2020</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E48E931-E439-4F75-A49F-86ACD4908E21}" type="slidenum">
              <a:rPr lang="de-CH" smtClean="0"/>
              <a:t>‹Nr.›</a:t>
            </a:fld>
            <a:endParaRPr lang="de-CH"/>
          </a:p>
        </p:txBody>
      </p:sp>
    </p:spTree>
    <p:extLst>
      <p:ext uri="{BB962C8B-B14F-4D97-AF65-F5344CB8AC3E}">
        <p14:creationId xmlns:p14="http://schemas.microsoft.com/office/powerpoint/2010/main" val="2666029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9335BF56-E6C5-4F13-AC34-F85B60A859D0}" type="datetimeFigureOut">
              <a:rPr lang="de-CH" smtClean="0"/>
              <a:t>07.03.2020</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E48E931-E439-4F75-A49F-86ACD4908E21}" type="slidenum">
              <a:rPr lang="de-CH" smtClean="0"/>
              <a:t>‹Nr.›</a:t>
            </a:fld>
            <a:endParaRPr lang="de-CH"/>
          </a:p>
        </p:txBody>
      </p:sp>
    </p:spTree>
    <p:extLst>
      <p:ext uri="{BB962C8B-B14F-4D97-AF65-F5344CB8AC3E}">
        <p14:creationId xmlns:p14="http://schemas.microsoft.com/office/powerpoint/2010/main" val="3175690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9335BF56-E6C5-4F13-AC34-F85B60A859D0}" type="datetimeFigureOut">
              <a:rPr lang="de-CH" smtClean="0"/>
              <a:t>07.03.2020</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E48E931-E439-4F75-A49F-86ACD4908E21}" type="slidenum">
              <a:rPr lang="de-CH" smtClean="0"/>
              <a:t>‹Nr.›</a:t>
            </a:fld>
            <a:endParaRPr lang="de-CH"/>
          </a:p>
        </p:txBody>
      </p:sp>
    </p:spTree>
    <p:extLst>
      <p:ext uri="{BB962C8B-B14F-4D97-AF65-F5344CB8AC3E}">
        <p14:creationId xmlns:p14="http://schemas.microsoft.com/office/powerpoint/2010/main" val="1923326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9335BF56-E6C5-4F13-AC34-F85B60A859D0}" type="datetimeFigureOut">
              <a:rPr lang="de-CH" smtClean="0"/>
              <a:t>07.03.2020</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E48E931-E439-4F75-A49F-86ACD4908E21}" type="slidenum">
              <a:rPr lang="de-CH" smtClean="0"/>
              <a:t>‹Nr.›</a:t>
            </a:fld>
            <a:endParaRPr lang="de-CH"/>
          </a:p>
        </p:txBody>
      </p:sp>
    </p:spTree>
    <p:extLst>
      <p:ext uri="{BB962C8B-B14F-4D97-AF65-F5344CB8AC3E}">
        <p14:creationId xmlns:p14="http://schemas.microsoft.com/office/powerpoint/2010/main" val="311111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9335BF56-E6C5-4F13-AC34-F85B60A859D0}" type="datetimeFigureOut">
              <a:rPr lang="de-CH" smtClean="0"/>
              <a:t>07.03.2020</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E48E931-E439-4F75-A49F-86ACD4908E21}" type="slidenum">
              <a:rPr lang="de-CH" smtClean="0"/>
              <a:t>‹Nr.›</a:t>
            </a:fld>
            <a:endParaRPr lang="de-CH"/>
          </a:p>
        </p:txBody>
      </p:sp>
    </p:spTree>
    <p:extLst>
      <p:ext uri="{BB962C8B-B14F-4D97-AF65-F5344CB8AC3E}">
        <p14:creationId xmlns:p14="http://schemas.microsoft.com/office/powerpoint/2010/main" val="625503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9335BF56-E6C5-4F13-AC34-F85B60A859D0}" type="datetimeFigureOut">
              <a:rPr lang="de-CH" smtClean="0"/>
              <a:t>07.03.2020</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0E48E931-E439-4F75-A49F-86ACD4908E21}" type="slidenum">
              <a:rPr lang="de-CH" smtClean="0"/>
              <a:t>‹Nr.›</a:t>
            </a:fld>
            <a:endParaRPr lang="de-CH"/>
          </a:p>
        </p:txBody>
      </p:sp>
    </p:spTree>
    <p:extLst>
      <p:ext uri="{BB962C8B-B14F-4D97-AF65-F5344CB8AC3E}">
        <p14:creationId xmlns:p14="http://schemas.microsoft.com/office/powerpoint/2010/main" val="944192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9335BF56-E6C5-4F13-AC34-F85B60A859D0}" type="datetimeFigureOut">
              <a:rPr lang="de-CH" smtClean="0"/>
              <a:t>07.03.2020</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0E48E931-E439-4F75-A49F-86ACD4908E21}" type="slidenum">
              <a:rPr lang="de-CH" smtClean="0"/>
              <a:t>‹Nr.›</a:t>
            </a:fld>
            <a:endParaRPr lang="de-CH"/>
          </a:p>
        </p:txBody>
      </p:sp>
    </p:spTree>
    <p:extLst>
      <p:ext uri="{BB962C8B-B14F-4D97-AF65-F5344CB8AC3E}">
        <p14:creationId xmlns:p14="http://schemas.microsoft.com/office/powerpoint/2010/main" val="420504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9335BF56-E6C5-4F13-AC34-F85B60A859D0}" type="datetimeFigureOut">
              <a:rPr lang="de-CH" smtClean="0"/>
              <a:t>07.03.2020</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0E48E931-E439-4F75-A49F-86ACD4908E21}" type="slidenum">
              <a:rPr lang="de-CH" smtClean="0"/>
              <a:t>‹Nr.›</a:t>
            </a:fld>
            <a:endParaRPr lang="de-CH"/>
          </a:p>
        </p:txBody>
      </p:sp>
    </p:spTree>
    <p:extLst>
      <p:ext uri="{BB962C8B-B14F-4D97-AF65-F5344CB8AC3E}">
        <p14:creationId xmlns:p14="http://schemas.microsoft.com/office/powerpoint/2010/main" val="3328460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335BF56-E6C5-4F13-AC34-F85B60A859D0}" type="datetimeFigureOut">
              <a:rPr lang="de-CH" smtClean="0"/>
              <a:t>07.03.2020</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0E48E931-E439-4F75-A49F-86ACD4908E21}" type="slidenum">
              <a:rPr lang="de-CH" smtClean="0"/>
              <a:t>‹Nr.›</a:t>
            </a:fld>
            <a:endParaRPr lang="de-CH"/>
          </a:p>
        </p:txBody>
      </p:sp>
    </p:spTree>
    <p:extLst>
      <p:ext uri="{BB962C8B-B14F-4D97-AF65-F5344CB8AC3E}">
        <p14:creationId xmlns:p14="http://schemas.microsoft.com/office/powerpoint/2010/main" val="2991255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335BF56-E6C5-4F13-AC34-F85B60A859D0}" type="datetimeFigureOut">
              <a:rPr lang="de-CH" smtClean="0"/>
              <a:t>07.03.2020</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0E48E931-E439-4F75-A49F-86ACD4908E21}" type="slidenum">
              <a:rPr lang="de-CH" smtClean="0"/>
              <a:t>‹Nr.›</a:t>
            </a:fld>
            <a:endParaRPr lang="de-CH"/>
          </a:p>
        </p:txBody>
      </p:sp>
    </p:spTree>
    <p:extLst>
      <p:ext uri="{BB962C8B-B14F-4D97-AF65-F5344CB8AC3E}">
        <p14:creationId xmlns:p14="http://schemas.microsoft.com/office/powerpoint/2010/main" val="76540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335BF56-E6C5-4F13-AC34-F85B60A859D0}" type="datetimeFigureOut">
              <a:rPr lang="de-CH" smtClean="0"/>
              <a:t>07.03.2020</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0E48E931-E439-4F75-A49F-86ACD4908E21}" type="slidenum">
              <a:rPr lang="de-CH" smtClean="0"/>
              <a:t>‹Nr.›</a:t>
            </a:fld>
            <a:endParaRPr lang="de-CH"/>
          </a:p>
        </p:txBody>
      </p:sp>
    </p:spTree>
    <p:extLst>
      <p:ext uri="{BB962C8B-B14F-4D97-AF65-F5344CB8AC3E}">
        <p14:creationId xmlns:p14="http://schemas.microsoft.com/office/powerpoint/2010/main" val="176744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5BF56-E6C5-4F13-AC34-F85B60A859D0}" type="datetimeFigureOut">
              <a:rPr lang="de-CH" smtClean="0"/>
              <a:t>07.03.2020</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48E931-E439-4F75-A49F-86ACD4908E21}" type="slidenum">
              <a:rPr lang="de-CH" smtClean="0"/>
              <a:t>‹Nr.›</a:t>
            </a:fld>
            <a:endParaRPr lang="de-CH"/>
          </a:p>
        </p:txBody>
      </p:sp>
    </p:spTree>
    <p:extLst>
      <p:ext uri="{BB962C8B-B14F-4D97-AF65-F5344CB8AC3E}">
        <p14:creationId xmlns:p14="http://schemas.microsoft.com/office/powerpoint/2010/main" val="3126217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30612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75775" y="964773"/>
            <a:ext cx="7918108" cy="707886"/>
          </a:xfrm>
          <a:prstGeom prst="rect">
            <a:avLst/>
          </a:prstGeom>
        </p:spPr>
        <p:txBody>
          <a:bodyPr wrap="square">
            <a:spAutoFit/>
          </a:bodyPr>
          <a:lstStyle/>
          <a:p>
            <a:r>
              <a:rPr lang="en-GB" sz="4000" b="1" dirty="0">
                <a:latin typeface="Calibri" panose="020F0502020204030204" pitchFamily="34" charset="0"/>
                <a:ea typeface="Calibri" panose="020F0502020204030204" pitchFamily="34" charset="0"/>
              </a:rPr>
              <a:t>Proposed recommendations:</a:t>
            </a:r>
            <a:endParaRPr lang="de-CH" sz="4000" dirty="0"/>
          </a:p>
        </p:txBody>
      </p:sp>
      <p:sp>
        <p:nvSpPr>
          <p:cNvPr id="3" name="Rechteck 2"/>
          <p:cNvSpPr/>
          <p:nvPr/>
        </p:nvSpPr>
        <p:spPr>
          <a:xfrm>
            <a:off x="2575774" y="1455314"/>
            <a:ext cx="9616225" cy="5632311"/>
          </a:xfrm>
          <a:prstGeom prst="rect">
            <a:avLst/>
          </a:prstGeom>
        </p:spPr>
        <p:txBody>
          <a:bodyPr wrap="square">
            <a:spAutoFit/>
          </a:bodyPr>
          <a:lstStyle/>
          <a:p>
            <a:r>
              <a:rPr lang="en-GB" sz="4000" dirty="0" smtClean="0">
                <a:latin typeface="Calibri" panose="020F0502020204030204" pitchFamily="34" charset="0"/>
                <a:ea typeface="Calibri" panose="020F0502020204030204" pitchFamily="34" charset="0"/>
              </a:rPr>
              <a:t>1. Continue </a:t>
            </a:r>
            <a:r>
              <a:rPr lang="en-GB" sz="4000" dirty="0">
                <a:latin typeface="Calibri" panose="020F0502020204030204" pitchFamily="34" charset="0"/>
                <a:ea typeface="Calibri" panose="020F0502020204030204" pitchFamily="34" charset="0"/>
              </a:rPr>
              <a:t>to monitor the identified risks of possible damages to Doñana from known sources in the closer and wider surroundings of the </a:t>
            </a:r>
            <a:r>
              <a:rPr lang="en-GB" sz="4000" dirty="0" err="1">
                <a:latin typeface="Calibri" panose="020F0502020204030204" pitchFamily="34" charset="0"/>
                <a:ea typeface="Calibri" panose="020F0502020204030204" pitchFamily="34" charset="0"/>
              </a:rPr>
              <a:t>Espacio</a:t>
            </a:r>
            <a:r>
              <a:rPr lang="en-GB" sz="4000" dirty="0">
                <a:latin typeface="Calibri" panose="020F0502020204030204" pitchFamily="34" charset="0"/>
                <a:ea typeface="Calibri" panose="020F0502020204030204" pitchFamily="34" charset="0"/>
              </a:rPr>
              <a:t> Doñana (agriculture, urbanisation development of infrastructure),  potential risks (from </a:t>
            </a:r>
            <a:r>
              <a:rPr lang="en-GB" sz="4000" dirty="0" err="1">
                <a:latin typeface="Calibri" panose="020F0502020204030204" pitchFamily="34" charset="0"/>
                <a:ea typeface="Calibri" panose="020F0502020204030204" pitchFamily="34" charset="0"/>
              </a:rPr>
              <a:t>Pyrit</a:t>
            </a:r>
            <a:r>
              <a:rPr lang="en-GB" sz="4000" dirty="0">
                <a:latin typeface="Calibri" panose="020F0502020204030204" pitchFamily="34" charset="0"/>
                <a:ea typeface="Calibri" panose="020F0502020204030204" pitchFamily="34" charset="0"/>
              </a:rPr>
              <a:t> mine at </a:t>
            </a:r>
            <a:r>
              <a:rPr lang="en-GB" sz="4000" dirty="0" err="1">
                <a:solidFill>
                  <a:srgbClr val="000000"/>
                </a:solidFill>
                <a:latin typeface="Calibri" panose="020F0502020204030204" pitchFamily="34" charset="0"/>
                <a:ea typeface="Calibri" panose="020F0502020204030204" pitchFamily="34" charset="0"/>
              </a:rPr>
              <a:t>Aznalcóllar</a:t>
            </a:r>
            <a:r>
              <a:rPr lang="en-GB" sz="4000" dirty="0">
                <a:solidFill>
                  <a:srgbClr val="000000"/>
                </a:solidFill>
                <a:latin typeface="Calibri" panose="020F0502020204030204" pitchFamily="34" charset="0"/>
                <a:ea typeface="Calibri" panose="020F0502020204030204" pitchFamily="34" charset="0"/>
              </a:rPr>
              <a:t> or other mining activities, Port of Seville, gas storage, military projects) as well as from climate change;</a:t>
            </a:r>
            <a:endParaRPr lang="de-CH" sz="4000" dirty="0"/>
          </a:p>
        </p:txBody>
      </p:sp>
    </p:spTree>
    <p:extLst>
      <p:ext uri="{BB962C8B-B14F-4D97-AF65-F5344CB8AC3E}">
        <p14:creationId xmlns:p14="http://schemas.microsoft.com/office/powerpoint/2010/main" val="3008568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13893" y="927278"/>
            <a:ext cx="11015730" cy="4401205"/>
          </a:xfrm>
          <a:prstGeom prst="rect">
            <a:avLst/>
          </a:prstGeom>
        </p:spPr>
        <p:txBody>
          <a:bodyPr wrap="square">
            <a:spAutoFit/>
          </a:bodyPr>
          <a:lstStyle/>
          <a:p>
            <a:r>
              <a:rPr lang="en-GB" sz="4000" dirty="0" smtClean="0">
                <a:latin typeface="Calibri" panose="020F0502020204030204" pitchFamily="34" charset="0"/>
                <a:ea typeface="Calibri" panose="020F0502020204030204" pitchFamily="34" charset="0"/>
              </a:rPr>
              <a:t>2. Watch </a:t>
            </a:r>
            <a:r>
              <a:rPr lang="en-GB" sz="4000" dirty="0">
                <a:latin typeface="Calibri" panose="020F0502020204030204" pitchFamily="34" charset="0"/>
                <a:ea typeface="Calibri" panose="020F0502020204030204" pitchFamily="34" charset="0"/>
              </a:rPr>
              <a:t>closely the results of the monitoring of the quantity and quality of ground and surface water in Doñana </a:t>
            </a:r>
            <a:r>
              <a:rPr lang="en-GB" sz="4000" kern="150" spc="100" dirty="0">
                <a:latin typeface="Calibri" panose="020F0502020204030204" pitchFamily="34" charset="0"/>
                <a:ea typeface="Times New Roman" panose="02020603050405020304" pitchFamily="18" charset="0"/>
              </a:rPr>
              <a:t>with the aim of evaluating whether</a:t>
            </a:r>
            <a:r>
              <a:rPr lang="en-GB" sz="4000" dirty="0">
                <a:latin typeface="Calibri" panose="020F0502020204030204" pitchFamily="34" charset="0"/>
                <a:ea typeface="Calibri" panose="020F0502020204030204" pitchFamily="34" charset="0"/>
              </a:rPr>
              <a:t> the implementation of the </a:t>
            </a:r>
            <a:r>
              <a:rPr lang="en-GB" sz="4000" kern="150" spc="100" dirty="0">
                <a:latin typeface="Calibri" panose="020F0502020204030204" pitchFamily="34" charset="0"/>
                <a:ea typeface="Times New Roman" panose="02020603050405020304" pitchFamily="18" charset="0"/>
              </a:rPr>
              <a:t>Plan Especial de </a:t>
            </a:r>
            <a:r>
              <a:rPr lang="en-GB" sz="4000" kern="150" spc="100" dirty="0" err="1">
                <a:latin typeface="Calibri" panose="020F0502020204030204" pitchFamily="34" charset="0"/>
                <a:ea typeface="Times New Roman" panose="02020603050405020304" pitchFamily="18" charset="0"/>
              </a:rPr>
              <a:t>Ordenación</a:t>
            </a:r>
            <a:r>
              <a:rPr lang="en-GB" sz="4000" kern="150" spc="100" dirty="0">
                <a:latin typeface="Calibri" panose="020F0502020204030204" pitchFamily="34" charset="0"/>
                <a:ea typeface="Times New Roman" panose="02020603050405020304" pitchFamily="18" charset="0"/>
              </a:rPr>
              <a:t> de </a:t>
            </a:r>
            <a:r>
              <a:rPr lang="en-GB" sz="4000" kern="150" spc="100" dirty="0" err="1">
                <a:latin typeface="Calibri" panose="020F0502020204030204" pitchFamily="34" charset="0"/>
                <a:ea typeface="Times New Roman" panose="02020603050405020304" pitchFamily="18" charset="0"/>
              </a:rPr>
              <a:t>Regadíos</a:t>
            </a:r>
            <a:r>
              <a:rPr lang="en-GB" sz="4000" kern="150" spc="100" dirty="0">
                <a:latin typeface="Calibri" panose="020F0502020204030204" pitchFamily="34" charset="0"/>
                <a:ea typeface="Times New Roman" panose="02020603050405020304" pitchFamily="18" charset="0"/>
              </a:rPr>
              <a:t>” (PEORNCFD) adequately follows the conclusions from the water monitoring;</a:t>
            </a:r>
            <a:endParaRPr lang="de-CH" sz="4000" dirty="0"/>
          </a:p>
        </p:txBody>
      </p:sp>
    </p:spTree>
    <p:extLst>
      <p:ext uri="{BB962C8B-B14F-4D97-AF65-F5344CB8AC3E}">
        <p14:creationId xmlns:p14="http://schemas.microsoft.com/office/powerpoint/2010/main" val="2998193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91673" y="1056068"/>
            <a:ext cx="10805375" cy="2554545"/>
          </a:xfrm>
          <a:prstGeom prst="rect">
            <a:avLst/>
          </a:prstGeom>
        </p:spPr>
        <p:txBody>
          <a:bodyPr wrap="square">
            <a:spAutoFit/>
          </a:bodyPr>
          <a:lstStyle/>
          <a:p>
            <a:r>
              <a:rPr lang="en-GB" sz="4000" dirty="0" smtClean="0">
                <a:latin typeface="Calibri" panose="020F0502020204030204" pitchFamily="34" charset="0"/>
                <a:ea typeface="Calibri" panose="020F0502020204030204" pitchFamily="34" charset="0"/>
              </a:rPr>
              <a:t>3. Pursue </a:t>
            </a:r>
            <a:r>
              <a:rPr lang="en-GB" sz="4000" dirty="0">
                <a:latin typeface="Calibri" panose="020F0502020204030204" pitchFamily="34" charset="0"/>
                <a:ea typeface="Calibri" panose="020F0502020204030204" pitchFamily="34" charset="0"/>
              </a:rPr>
              <a:t>the projects leading to a better conservation of ecosystems within the </a:t>
            </a:r>
            <a:r>
              <a:rPr lang="en-GB" sz="4000" dirty="0" err="1">
                <a:latin typeface="Calibri" panose="020F0502020204030204" pitchFamily="34" charset="0"/>
                <a:ea typeface="Calibri" panose="020F0502020204030204" pitchFamily="34" charset="0"/>
              </a:rPr>
              <a:t>Espacio</a:t>
            </a:r>
            <a:r>
              <a:rPr lang="en-GB" sz="4000" dirty="0">
                <a:latin typeface="Calibri" panose="020F0502020204030204" pitchFamily="34" charset="0"/>
                <a:ea typeface="Calibri" panose="020F0502020204030204" pitchFamily="34" charset="0"/>
              </a:rPr>
              <a:t> Doñana, in particular through the implementation of the management plan (PRUG);</a:t>
            </a:r>
            <a:endParaRPr lang="de-CH" sz="4000" dirty="0"/>
          </a:p>
        </p:txBody>
      </p:sp>
    </p:spTree>
    <p:extLst>
      <p:ext uri="{BB962C8B-B14F-4D97-AF65-F5344CB8AC3E}">
        <p14:creationId xmlns:p14="http://schemas.microsoft.com/office/powerpoint/2010/main" val="1446487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14400" y="128789"/>
            <a:ext cx="10612192" cy="6001643"/>
          </a:xfrm>
          <a:prstGeom prst="rect">
            <a:avLst/>
          </a:prstGeom>
        </p:spPr>
        <p:txBody>
          <a:bodyPr wrap="square">
            <a:spAutoFit/>
          </a:bodyPr>
          <a:lstStyle/>
          <a:p>
            <a:r>
              <a:rPr lang="en-GB" sz="4800" dirty="0" smtClean="0">
                <a:latin typeface="Calibri" panose="020F0502020204030204" pitchFamily="34" charset="0"/>
                <a:ea typeface="Calibri" panose="020F0502020204030204" pitchFamily="34" charset="0"/>
              </a:rPr>
              <a:t>4. Continue </a:t>
            </a:r>
            <a:r>
              <a:rPr lang="en-GB" sz="4800" dirty="0">
                <a:latin typeface="Calibri" panose="020F0502020204030204" pitchFamily="34" charset="0"/>
                <a:ea typeface="Calibri" panose="020F0502020204030204" pitchFamily="34" charset="0"/>
              </a:rPr>
              <a:t>implementing the action plans for threatened species (in particular for the Lynx and the Imperial Eagle, including the recovery or reinforcement of the rabbit population) and develop and implement further action plans as needed for other species (including Marble Teal, Red Kite and Dragonflies </a:t>
            </a:r>
            <a:r>
              <a:rPr lang="en-GB" sz="4800" i="1" dirty="0" err="1">
                <a:latin typeface="Calibri" panose="020F0502020204030204" pitchFamily="34" charset="0"/>
                <a:ea typeface="Calibri" panose="020F0502020204030204" pitchFamily="34" charset="0"/>
              </a:rPr>
              <a:t>Odonata</a:t>
            </a:r>
            <a:r>
              <a:rPr lang="en-GB" sz="4800" dirty="0">
                <a:latin typeface="Calibri" panose="020F0502020204030204" pitchFamily="34" charset="0"/>
                <a:ea typeface="Calibri" panose="020F0502020204030204" pitchFamily="34" charset="0"/>
              </a:rPr>
              <a:t>);</a:t>
            </a:r>
            <a:endParaRPr lang="de-CH" sz="4800" dirty="0"/>
          </a:p>
        </p:txBody>
      </p:sp>
    </p:spTree>
    <p:extLst>
      <p:ext uri="{BB962C8B-B14F-4D97-AF65-F5344CB8AC3E}">
        <p14:creationId xmlns:p14="http://schemas.microsoft.com/office/powerpoint/2010/main" val="1646640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19966" y="980821"/>
            <a:ext cx="6096000" cy="1938992"/>
          </a:xfrm>
          <a:prstGeom prst="rect">
            <a:avLst/>
          </a:prstGeom>
        </p:spPr>
        <p:txBody>
          <a:bodyPr>
            <a:spAutoFit/>
          </a:bodyPr>
          <a:lstStyle/>
          <a:p>
            <a:r>
              <a:rPr lang="en-GB" sz="4000" dirty="0" smtClean="0">
                <a:latin typeface="Calibri" panose="020F0502020204030204" pitchFamily="34" charset="0"/>
                <a:ea typeface="Calibri" panose="020F0502020204030204" pitchFamily="34" charset="0"/>
              </a:rPr>
              <a:t>5. Inform </a:t>
            </a:r>
            <a:r>
              <a:rPr lang="en-GB" sz="4000" dirty="0">
                <a:latin typeface="Calibri" panose="020F0502020204030204" pitchFamily="34" charset="0"/>
                <a:ea typeface="Calibri" panose="020F0502020204030204" pitchFamily="34" charset="0"/>
              </a:rPr>
              <a:t>the Council of Europe on all these issues in each yearly report;</a:t>
            </a:r>
            <a:endParaRPr lang="de-CH" sz="4000" dirty="0"/>
          </a:p>
        </p:txBody>
      </p:sp>
    </p:spTree>
    <p:extLst>
      <p:ext uri="{BB962C8B-B14F-4D97-AF65-F5344CB8AC3E}">
        <p14:creationId xmlns:p14="http://schemas.microsoft.com/office/powerpoint/2010/main" val="2989180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048000" y="3105835"/>
            <a:ext cx="6096000" cy="2554545"/>
          </a:xfrm>
          <a:prstGeom prst="rect">
            <a:avLst/>
          </a:prstGeom>
        </p:spPr>
        <p:txBody>
          <a:bodyPr>
            <a:spAutoFit/>
          </a:bodyPr>
          <a:lstStyle/>
          <a:p>
            <a:r>
              <a:rPr lang="en-GB" sz="4000" smtClean="0">
                <a:latin typeface="Calibri" panose="020F0502020204030204" pitchFamily="34" charset="0"/>
                <a:ea typeface="Calibri" panose="020F0502020204030204" pitchFamily="34" charset="0"/>
              </a:rPr>
              <a:t>6. Advertise </a:t>
            </a:r>
            <a:r>
              <a:rPr lang="en-GB" sz="4000" dirty="0">
                <a:latin typeface="Calibri" panose="020F0502020204030204" pitchFamily="34" charset="0"/>
                <a:ea typeface="Calibri" panose="020F0502020204030204" pitchFamily="34" charset="0"/>
              </a:rPr>
              <a:t>for the European Diploma wherever possible and sensible with its logo.</a:t>
            </a:r>
            <a:endParaRPr lang="de-CH" sz="4000" dirty="0"/>
          </a:p>
        </p:txBody>
      </p:sp>
    </p:spTree>
    <p:extLst>
      <p:ext uri="{BB962C8B-B14F-4D97-AF65-F5344CB8AC3E}">
        <p14:creationId xmlns:p14="http://schemas.microsoft.com/office/powerpoint/2010/main" val="198097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62775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952938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12180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CH"/>
          </a:p>
        </p:txBody>
      </p:sp>
      <p:sp>
        <p:nvSpPr>
          <p:cNvPr id="3" name="Untertitel 2"/>
          <p:cNvSpPr>
            <a:spLocks noGrp="1"/>
          </p:cNvSpPr>
          <p:nvPr>
            <p:ph type="subTitle" idx="1"/>
          </p:nvPr>
        </p:nvSpPr>
        <p:spPr/>
        <p:txBody>
          <a:bodyPr/>
          <a:lstStyle/>
          <a:p>
            <a:endParaRPr lang="de-CH"/>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94103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258723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928112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63981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636854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231</Words>
  <Application>Microsoft Office PowerPoint</Application>
  <PresentationFormat>Breitbild</PresentationFormat>
  <Paragraphs>7</Paragraphs>
  <Slides>15</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15</vt:i4>
      </vt:variant>
    </vt:vector>
  </HeadingPairs>
  <TitlesOfParts>
    <vt:vector size="20" baseType="lpstr">
      <vt:lpstr>Arial</vt:lpstr>
      <vt:lpstr>Calibri</vt:lpstr>
      <vt:lpstr>Calibri Light</vt:lpstr>
      <vt:lpstr>Times New Roman</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Olivier</dc:creator>
  <cp:lastModifiedBy>Olivier</cp:lastModifiedBy>
  <cp:revision>6</cp:revision>
  <dcterms:created xsi:type="dcterms:W3CDTF">2020-03-06T15:10:01Z</dcterms:created>
  <dcterms:modified xsi:type="dcterms:W3CDTF">2020-03-07T14:30:40Z</dcterms:modified>
</cp:coreProperties>
</file>