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541" r:id="rId3"/>
    <p:sldId id="542" r:id="rId4"/>
    <p:sldId id="543" r:id="rId5"/>
    <p:sldId id="555" r:id="rId6"/>
    <p:sldId id="547" r:id="rId7"/>
    <p:sldId id="548" r:id="rId8"/>
    <p:sldId id="550" r:id="rId9"/>
    <p:sldId id="553" r:id="rId10"/>
    <p:sldId id="566" r:id="rId11"/>
    <p:sldId id="564" r:id="rId12"/>
    <p:sldId id="556" r:id="rId13"/>
    <p:sldId id="558" r:id="rId14"/>
    <p:sldId id="559" r:id="rId15"/>
    <p:sldId id="560" r:id="rId16"/>
    <p:sldId id="561" r:id="rId17"/>
    <p:sldId id="567" r:id="rId18"/>
    <p:sldId id="557" r:id="rId19"/>
    <p:sldId id="563" r:id="rId20"/>
    <p:sldId id="544" r:id="rId21"/>
    <p:sldId id="533" r:id="rId22"/>
  </p:sldIdLst>
  <p:sldSz cx="9144000" cy="6858000" type="screen4x3"/>
  <p:notesSz cx="6858000" cy="9144000"/>
  <p:defaultTextStyle>
    <a:defPPr>
      <a:defRPr lang="mk-M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0066"/>
    <a:srgbClr val="4D7DC3"/>
    <a:srgbClr val="4286B0"/>
    <a:srgbClr val="4374AF"/>
    <a:srgbClr val="30819E"/>
    <a:srgbClr val="345A88"/>
    <a:srgbClr val="33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>
      <p:cViewPr varScale="1">
        <p:scale>
          <a:sx n="66" d="100"/>
          <a:sy n="66" d="100"/>
        </p:scale>
        <p:origin x="198" y="60"/>
      </p:cViewPr>
      <p:guideLst>
        <p:guide orient="horz" pos="2205"/>
        <p:guide pos="2925"/>
      </p:guideLst>
    </p:cSldViewPr>
  </p:slideViewPr>
  <p:notesTextViewPr>
    <p:cViewPr>
      <p:scale>
        <a:sx n="87" d="100"/>
        <a:sy n="87" d="100"/>
      </p:scale>
      <p:origin x="0" y="0"/>
    </p:cViewPr>
  </p:notesTextViewPr>
  <p:sorterViewPr>
    <p:cViewPr>
      <p:scale>
        <a:sx n="66" d="100"/>
        <a:sy n="66" d="100"/>
      </p:scale>
      <p:origin x="0" y="2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7D8C5C-3639-4F84-9331-6540A87F27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C0450-B3CA-4988-AE9E-67AE6A930A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E137EE1-8911-4105-93C2-416614A79CC8}" type="datetimeFigureOut">
              <a:rPr lang="en-US"/>
              <a:pPr>
                <a:defRPr/>
              </a:pPr>
              <a:t>11/23/2022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4D3B5-5421-474D-BA16-0CC43A1B86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9533E-F39F-49A2-A8D1-E463AB8C83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3896B45-97BD-4CB3-8327-C39246CA7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13DD58-71F2-4330-AEEF-EAD65C1400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B63C4A-C524-4D1F-9E65-B4A6205533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6F84C1E-9A19-46FB-8E28-7D8194E1B7DC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BD415B5-5D1C-46A1-AD9D-16F6A6DC3C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mk-MK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ECAB61-A7B6-4D87-8674-06C9E7527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mk-MK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CE6812-07D5-4B43-A58E-C071C8B4EB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B55FC-9743-4634-8CDF-E17E754CA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870548-B751-406F-8BF6-8AD9DAFEA8BA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DB7E1-F2A0-46C8-9C95-DF676197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E2A4-02AD-46FB-9263-B954C28ADF34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3C8B2-6D8D-4F82-B99E-52BA1155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493E1-0CB4-4300-AD87-6625DEC1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66135-65B8-49C5-B54B-E26EF669CD3F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145508970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64A3E-A579-4726-9BC4-86669D47B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4D21-58B1-4A44-85EB-7FFD1725B09B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3681-0030-4534-B743-460A511E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9C9D3-2635-4196-80B5-7161F87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D2372-6498-429F-B920-238F90577C90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42109351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8CD95-55BB-4815-B20B-197B4809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3C717-255E-44C3-AD77-3838CE6B005E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62858-96A4-4B50-841F-F7D00C94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456F1-19F2-4673-9855-747C98ED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0238C-F208-47FD-97A3-1624E7C481E2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112506573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DD2E4-0EFE-414E-98AB-E8FF1415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9BB02-5679-4CDA-BF1E-B1A6D321193D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FAA71-5EEC-4BFA-B043-5388778BF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2F54F-1EED-4052-ACA0-281FA4BD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F48E-A698-4A19-8413-C9EA5A4F2F84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359011828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518D9-CF71-42F2-8FDF-AC8583EA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ADE77-2191-4162-AAF9-3D359B33B8B1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F9F39-EA2A-4F86-91C4-826791ED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896AD-2B26-4858-98A2-39ADE4D35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6B8D5-D3B7-48AD-9EDA-3BB802A8FE0A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11958671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AA0404-FF11-4807-9456-320069EE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F0F5-1856-4D7C-9C4D-A797EFFEC12B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5BB418-A84E-4B97-913F-F59A475C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C9766-F2CA-42A2-9D2E-951AC9DB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2387-EDEB-4EBC-B50C-1BB6BE0C069F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23723084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9628304-CF92-4E22-A9C3-1174392CA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94E8-DB08-4755-BB96-ABE7DCA53AB9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AF3E58-0AEE-4F26-AD76-18B060E5B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F7A513-256C-4372-97C3-C5DC4E2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69775-5082-4C33-A8C0-B9ECC1CB1787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250022293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40F0F0D-2604-417A-B85C-EA399839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B0D0C-CC07-457C-93F2-09BAA1988067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5D5C680-E09D-4B6A-B5FA-F5EADA94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D451670-EF99-40F7-B8A3-583F1BE1C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D1B2-3797-41F3-9CA5-18B013BA772C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41731911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0D565B-D3C4-4EC7-B74D-64D55BF30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90B0D-5251-4771-B6CC-1D264E1CB80D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88C7C7-5C01-48CC-BB82-757440E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FE3EA1-1D19-4372-83A6-A8A70BF0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997D-A895-464D-AFD0-E45636C23151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197971687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k-M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9DE64B-1CED-4BEF-B56D-292E3B48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E61E-567A-4C26-9CC2-35A748BE5F83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0532BB-6027-4B83-82EF-0EF22CF9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897D93-1F83-4BC3-BC43-B37A2F65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43373-2BEE-4BAE-BC4D-3750EA41298A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32101438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mk-M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mk-M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09881B-1083-4FC5-9F35-737958E7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81B5-4027-4995-9E94-A73C93784FB2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1B4C76-CECE-441E-9337-6A045A02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B72F87-B850-4807-8DE9-E8CE28C16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8E204-8312-4552-A756-F40B6F51DF89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  <p:extLst>
      <p:ext uri="{BB962C8B-B14F-4D97-AF65-F5344CB8AC3E}">
        <p14:creationId xmlns:p14="http://schemas.microsoft.com/office/powerpoint/2010/main" val="138424664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5BFEEE7-FCD3-46CE-8EF0-CC8F96E5AE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mk-MK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4B1B1E6-987D-4BD5-B9BA-029CB80DC7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mk-M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6980F-8E66-4B03-AD9F-C83688107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5227D8-FE72-400D-93B9-923C34E4E26E}" type="datetimeFigureOut">
              <a:rPr lang="mk-MK"/>
              <a:pPr>
                <a:defRPr/>
              </a:pPr>
              <a:t>23.11.2022</a:t>
            </a:fld>
            <a:endParaRPr lang="mk-M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50C3D-ED1C-4D95-8A12-4C0680734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mk-M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8295A-514C-43A4-BFC5-B9E803885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C12FD6-FD44-4257-9560-16BF4CBFAD38}" type="slidenum">
              <a:rPr lang="mk-MK" altLang="en-US"/>
              <a:pPr>
                <a:defRPr/>
              </a:pPr>
              <a:t>‹#›</a:t>
            </a:fld>
            <a:endParaRPr lang="mk-MK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k-M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Relationship Id="rId9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5">
            <a:extLst>
              <a:ext uri="{FF2B5EF4-FFF2-40B4-BE49-F238E27FC236}">
                <a16:creationId xmlns:a16="http://schemas.microsoft.com/office/drawing/2014/main" id="{B242D4C4-0EC7-49ED-9AA9-AD631A2D5C51}"/>
              </a:ext>
            </a:extLst>
          </p:cNvPr>
          <p:cNvGrpSpPr>
            <a:grpSpLocks/>
          </p:cNvGrpSpPr>
          <p:nvPr/>
        </p:nvGrpSpPr>
        <p:grpSpPr bwMode="auto">
          <a:xfrm>
            <a:off x="347663" y="6107113"/>
            <a:ext cx="4149725" cy="554037"/>
            <a:chOff x="355600" y="6093296"/>
            <a:chExt cx="3898900" cy="5539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05EAE4F-A400-433F-8997-3B2044ED650C}"/>
                </a:ext>
              </a:extLst>
            </p:cNvPr>
            <p:cNvSpPr/>
            <p:nvPr/>
          </p:nvSpPr>
          <p:spPr bwMode="auto">
            <a:xfrm>
              <a:off x="355600" y="6107581"/>
              <a:ext cx="3898900" cy="53173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mk-MK"/>
            </a:p>
          </p:txBody>
        </p:sp>
        <p:sp>
          <p:nvSpPr>
            <p:cNvPr id="15374" name="TextBox 7">
              <a:extLst>
                <a:ext uri="{FF2B5EF4-FFF2-40B4-BE49-F238E27FC236}">
                  <a16:creationId xmlns:a16="http://schemas.microsoft.com/office/drawing/2014/main" id="{7A69CEE9-4CC7-4D7C-8D30-A296893780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6093296"/>
              <a:ext cx="3816424" cy="55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EUR-OPA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Joint meeting of the Committee of Permanent Correspondents and Directors od Specialized Centres,  17-18 November 2022</a:t>
              </a:r>
              <a:endParaRPr lang="mk-MK" altLang="en-US" sz="1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363" name="Group 19">
            <a:extLst>
              <a:ext uri="{FF2B5EF4-FFF2-40B4-BE49-F238E27FC236}">
                <a16:creationId xmlns:a16="http://schemas.microsoft.com/office/drawing/2014/main" id="{B91411B8-55DC-46EA-ABD2-700CA616D818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6021388"/>
            <a:ext cx="4422775" cy="682625"/>
            <a:chOff x="4325938" y="6121402"/>
            <a:chExt cx="4638550" cy="68225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13E742-E82A-46A7-B4AA-8A33B5B50D46}"/>
                </a:ext>
              </a:extLst>
            </p:cNvPr>
            <p:cNvCxnSpPr/>
            <p:nvPr/>
          </p:nvCxnSpPr>
          <p:spPr bwMode="auto">
            <a:xfrm>
              <a:off x="4424170" y="6378438"/>
              <a:ext cx="3672879" cy="6347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C0A628E7-5F3D-42FB-924D-D6F08D6EE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268" y="6387958"/>
              <a:ext cx="4483709" cy="41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05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Director </a:t>
              </a:r>
            </a:p>
            <a:p>
              <a:pPr eaLnBrk="1" hangingPunct="1">
                <a:defRPr/>
              </a:pPr>
              <a:r>
                <a:rPr lang="en-US" sz="105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European Centre for Vulnerability of Industrial and Lifeline Systems, ECILS</a:t>
              </a:r>
            </a:p>
          </p:txBody>
        </p:sp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8B75D379-263B-4E57-9EE1-0F035BCC9E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5938" y="6121402"/>
              <a:ext cx="4638550" cy="3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Dr. Veronika SHENDOVA </a:t>
              </a:r>
              <a:endParaRPr lang="mk-MK" sz="15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  <p:sp>
        <p:nvSpPr>
          <p:cNvPr id="40966" name="TextBox 4">
            <a:extLst>
              <a:ext uri="{FF2B5EF4-FFF2-40B4-BE49-F238E27FC236}">
                <a16:creationId xmlns:a16="http://schemas.microsoft.com/office/drawing/2014/main" id="{2DFD011A-019D-4593-9747-81335DCDE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i="1">
                <a:solidFill>
                  <a:schemeClr val="bg1"/>
                </a:solidFill>
                <a:latin typeface="Arial Rounded MT Bold" panose="020F0704030504030204" pitchFamily="34" charset="0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365" name="TextBox 11">
            <a:extLst>
              <a:ext uri="{FF2B5EF4-FFF2-40B4-BE49-F238E27FC236}">
                <a16:creationId xmlns:a16="http://schemas.microsoft.com/office/drawing/2014/main" id="{9A4FFE38-C65C-4152-A678-E3CDBB0F8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176213"/>
            <a:ext cx="6223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European Centre for Vulnerability of Industrial and Lifeline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ECILS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2"/>
                </a:solidFill>
                <a:latin typeface="Copperplate Gothic Bold" panose="020E07050202060204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North Macedonia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>
              <a:solidFill>
                <a:schemeClr val="bg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15366" name="Picture 21">
            <a:extLst>
              <a:ext uri="{FF2B5EF4-FFF2-40B4-BE49-F238E27FC236}">
                <a16:creationId xmlns:a16="http://schemas.microsoft.com/office/drawing/2014/main" id="{F5ADF537-98A4-4522-9828-D35893DB0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976438"/>
            <a:ext cx="26304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>
            <a:extLst>
              <a:ext uri="{FF2B5EF4-FFF2-40B4-BE49-F238E27FC236}">
                <a16:creationId xmlns:a16="http://schemas.microsoft.com/office/drawing/2014/main" id="{2914C186-C991-4CAC-BE9E-F935E62D6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0" y="0"/>
            <a:ext cx="24463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26B7FD-5886-45CB-A2EC-6754764B7A5A}"/>
              </a:ext>
            </a:extLst>
          </p:cNvPr>
          <p:cNvSpPr txBox="1"/>
          <p:nvPr/>
        </p:nvSpPr>
        <p:spPr>
          <a:xfrm>
            <a:off x="2708275" y="1755775"/>
            <a:ext cx="6357938" cy="1338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European and Mediterranean Major Hazard Agreement 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(EUR-OPA)</a:t>
            </a:r>
          </a:p>
          <a:p>
            <a:pPr algn="ctr">
              <a:defRPr/>
            </a:pPr>
            <a:r>
              <a:rPr lang="en-US" sz="1400" spc="-3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Joint meeting of the Committee of Permanent Correspondents </a:t>
            </a: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and Directors of Specialized Centres</a:t>
            </a:r>
          </a:p>
          <a:p>
            <a:pPr algn="ctr">
              <a:defRPr/>
            </a:pPr>
            <a:endParaRPr lang="en-US" sz="800" dirty="0">
              <a:solidFill>
                <a:srgbClr val="002060"/>
              </a:solidFill>
              <a:latin typeface="Copperplate Gothic Bold" panose="020E0705020206020404" pitchFamily="34" charset="0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17-18 November 2022</a:t>
            </a:r>
          </a:p>
        </p:txBody>
      </p:sp>
      <p:sp>
        <p:nvSpPr>
          <p:cNvPr id="15369" name="TextBox 10">
            <a:extLst>
              <a:ext uri="{FF2B5EF4-FFF2-40B4-BE49-F238E27FC236}">
                <a16:creationId xmlns:a16="http://schemas.microsoft.com/office/drawing/2014/main" id="{1EF84B6C-232C-41B2-811E-2666CEA3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3500438"/>
            <a:ext cx="8043862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2060"/>
                </a:solidFill>
                <a:latin typeface="Copperplate Gothic Bold" panose="020E0705020206020404" pitchFamily="34" charset="0"/>
              </a:rPr>
              <a:t>project 2022-2023 – ECILS (coordinator), ECPFE (partner)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 b="1">
              <a:solidFill>
                <a:srgbClr val="002060"/>
              </a:solidFill>
              <a:latin typeface="Copperplate Gothic Bold" panose="020E0705020206020404" pitchFamily="34" charset="0"/>
            </a:endParaRP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C00000"/>
                </a:solidFill>
                <a:latin typeface="Copperplate Gothic Bold" panose="020E0705020206020404" pitchFamily="34" charset="0"/>
              </a:rPr>
              <a:t>Seismic Vulnerability Assessment of the Skopje Old Ba</a:t>
            </a:r>
            <a:r>
              <a:rPr lang="en-US" altLang="en-US" sz="1800" b="1">
                <a:solidFill>
                  <a:srgbClr val="C00000"/>
                </a:solidFill>
                <a:latin typeface="Copperplate Gothic Bold" panose="020E0705020206020404" pitchFamily="34" charset="0"/>
              </a:rPr>
              <a:t>zaar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800" b="1">
                <a:solidFill>
                  <a:srgbClr val="00B0F0"/>
                </a:solidFill>
                <a:latin typeface="Copperplate Gothic Bold" panose="020E0705020206020404" pitchFamily="34" charset="0"/>
              </a:rPr>
              <a:t>activities realized in 2022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00B0F0"/>
              </a:solidFill>
              <a:latin typeface="Copperplate Gothic Bold" panose="020E07050202060204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8BAB0-70AB-48FD-AE91-320B9D92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1073150"/>
            <a:ext cx="33385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8" descr="A picture containing table&#10;&#10;Description automatically generated">
            <a:extLst>
              <a:ext uri="{FF2B5EF4-FFF2-40B4-BE49-F238E27FC236}">
                <a16:creationId xmlns:a16="http://schemas.microsoft.com/office/drawing/2014/main" id="{BC72CAD9-0E73-4A29-8054-60FEAB36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r="13643"/>
          <a:stretch>
            <a:fillRect/>
          </a:stretch>
        </p:blipFill>
        <p:spPr bwMode="auto">
          <a:xfrm>
            <a:off x="277813" y="1095375"/>
            <a:ext cx="24225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1555BB49-6200-4346-AC47-82587441D4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26325" y="4257675"/>
            <a:ext cx="14288" cy="3214688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mk-MK" sz="1350">
              <a:solidFill>
                <a:prstClr val="black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961E776-BABD-48A8-B135-F4D367B4E38B}"/>
              </a:ext>
            </a:extLst>
          </p:cNvPr>
          <p:cNvGraphicFramePr>
            <a:graphicFrameLocks noGrp="1"/>
          </p:cNvGraphicFramePr>
          <p:nvPr/>
        </p:nvGraphicFramePr>
        <p:xfrm>
          <a:off x="5870575" y="1597025"/>
          <a:ext cx="2590800" cy="1316038"/>
        </p:xfrm>
        <a:graphic>
          <a:graphicData uri="http://schemas.openxmlformats.org/drawingml/2006/table">
            <a:tbl>
              <a:tblPr firstRow="1" bandRow="1"/>
              <a:tblGrid>
                <a:gridCol w="38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0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800" b="1" kern="1200" baseline="-25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P1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Resisting system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P2, Quality of resisting system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P3, P13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Cracked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spc="-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stiffness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Mortar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D0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Confined masonry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Cement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1.00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Brick/stone masonry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spc="-6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Lime/cement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0.83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7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Brick/stone masonry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Lime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0.67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Adobe masonry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Adobe mud</a:t>
                      </a:r>
                      <a:endParaRPr lang="en-US" sz="8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A067B5F-8089-4692-91C5-81EFC26B7276}"/>
              </a:ext>
            </a:extLst>
          </p:cNvPr>
          <p:cNvGraphicFramePr>
            <a:graphicFrameLocks noGrp="1"/>
          </p:cNvGraphicFramePr>
          <p:nvPr/>
        </p:nvGraphicFramePr>
        <p:xfrm>
          <a:off x="5448300" y="2755900"/>
          <a:ext cx="3436938" cy="1023938"/>
        </p:xfrm>
        <a:graphic>
          <a:graphicData uri="http://schemas.openxmlformats.org/drawingml/2006/table">
            <a:tbl>
              <a:tblPr firstRow="1" bandRow="1"/>
              <a:tblGrid>
                <a:gridCol w="492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7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0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800" b="1" kern="1200" baseline="-25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P4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spc="-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Wall thickness: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P5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Number of floors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P6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Soil condition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(EN 1998-1)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D0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0.60 m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0.50 m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spc="-6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0.40 m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0.30 m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enlarging/ upgrading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D, E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6881C20-C9CD-451E-A874-966EBDD18C3B}"/>
              </a:ext>
            </a:extLst>
          </p:cNvPr>
          <p:cNvGraphicFramePr>
            <a:graphicFrameLocks noGrp="1"/>
          </p:cNvGraphicFramePr>
          <p:nvPr/>
        </p:nvGraphicFramePr>
        <p:xfrm>
          <a:off x="5635625" y="3808413"/>
          <a:ext cx="3060700" cy="854075"/>
        </p:xfrm>
        <a:graphic>
          <a:graphicData uri="http://schemas.openxmlformats.org/drawingml/2006/table">
            <a:tbl>
              <a:tblPr firstRow="1" bandRow="1"/>
              <a:tblGrid>
                <a:gridCol w="374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9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800" b="1" kern="1200" baseline="-25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P7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P8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P9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change in vertical elements’ geometry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D0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4, a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5, 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0%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4, 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5, </a:t>
                      </a:r>
                      <a:r>
                        <a:rPr lang="en-US" sz="800" kern="1200" spc="-6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up to 10%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4, c, 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5, 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(10 -20) %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4, e, f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5, 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 – 30) %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0" marR="514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F955E26-6E38-4C4E-BEF8-252A41056D24}"/>
              </a:ext>
            </a:extLst>
          </p:cNvPr>
          <p:cNvGraphicFramePr>
            <a:graphicFrameLocks noGrp="1"/>
          </p:cNvGraphicFramePr>
          <p:nvPr/>
        </p:nvGraphicFramePr>
        <p:xfrm>
          <a:off x="5268913" y="4748213"/>
          <a:ext cx="3689350" cy="1219200"/>
        </p:xfrm>
        <a:graphic>
          <a:graphicData uri="http://schemas.openxmlformats.org/drawingml/2006/table">
            <a:tbl>
              <a:tblPr firstRow="1" bandRow="1"/>
              <a:tblGrid>
                <a:gridCol w="403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800" b="1" kern="1200" baseline="-25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P10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Alignment of openings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P11, P12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Horizontal diaphragms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(Roof structures)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D0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a, regular and aligned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Rigid and well connected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b, horizontal misalignment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Flexible and well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c, hor. and vert. misalignment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Rigid and poorly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d, large openings in ground floor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Flexible and poorly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3F14FB-D18C-424B-885E-69D5FD18C3ED}"/>
              </a:ext>
            </a:extLst>
          </p:cNvPr>
          <p:cNvGraphicFramePr>
            <a:graphicFrameLocks noGrp="1"/>
          </p:cNvGraphicFramePr>
          <p:nvPr/>
        </p:nvGraphicFramePr>
        <p:xfrm>
          <a:off x="5268913" y="4748213"/>
          <a:ext cx="3689350" cy="1219200"/>
        </p:xfrm>
        <a:graphic>
          <a:graphicData uri="http://schemas.openxmlformats.org/drawingml/2006/table">
            <a:tbl>
              <a:tblPr firstRow="1" bandRow="1"/>
              <a:tblGrid>
                <a:gridCol w="403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5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 kern="12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800" b="1" kern="1200" baseline="-250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P10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Alignment of openings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P11, P12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Horizontal diaphragms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(Roof structures)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D0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a, regular and aligned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Rigid and well connected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b, horizontal misalignment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Flexible and well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c, hor. and vert. misalignment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Rigid and poorly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Figure 6, d, large openings in ground floor</a:t>
                      </a:r>
                      <a:endParaRPr lang="en-US" sz="9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Flexible and poorly connected</a:t>
                      </a:r>
                      <a:endParaRPr lang="en-US" sz="9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51442" marR="514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EC669726-FC2C-4554-BD95-95D15D22A621}"/>
              </a:ext>
            </a:extLst>
          </p:cNvPr>
          <p:cNvSpPr/>
          <p:nvPr/>
        </p:nvSpPr>
        <p:spPr>
          <a:xfrm>
            <a:off x="6224588" y="2300288"/>
            <a:ext cx="974725" cy="217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CE47FB7-DDAA-4D2F-B385-8CF105B83E02}"/>
              </a:ext>
            </a:extLst>
          </p:cNvPr>
          <p:cNvSpPr/>
          <p:nvPr/>
        </p:nvSpPr>
        <p:spPr>
          <a:xfrm>
            <a:off x="7292975" y="2565400"/>
            <a:ext cx="606425" cy="114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DED0AE-8C66-4E5A-8EDC-A02F6D417C4D}"/>
              </a:ext>
            </a:extLst>
          </p:cNvPr>
          <p:cNvSpPr/>
          <p:nvPr/>
        </p:nvSpPr>
        <p:spPr>
          <a:xfrm>
            <a:off x="8032750" y="2492375"/>
            <a:ext cx="360363" cy="1460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B45991-3C13-47F5-BE7B-CED8502DB2B9}"/>
              </a:ext>
            </a:extLst>
          </p:cNvPr>
          <p:cNvSpPr/>
          <p:nvPr/>
        </p:nvSpPr>
        <p:spPr>
          <a:xfrm>
            <a:off x="6283325" y="3486150"/>
            <a:ext cx="373063" cy="120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2961BA-2767-42F6-A198-B82EE0437191}"/>
              </a:ext>
            </a:extLst>
          </p:cNvPr>
          <p:cNvSpPr/>
          <p:nvPr/>
        </p:nvSpPr>
        <p:spPr>
          <a:xfrm>
            <a:off x="7319963" y="3368675"/>
            <a:ext cx="434975" cy="120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1D730D-1BA9-48BD-B40C-189F24548BF7}"/>
              </a:ext>
            </a:extLst>
          </p:cNvPr>
          <p:cNvSpPr/>
          <p:nvPr/>
        </p:nvSpPr>
        <p:spPr>
          <a:xfrm>
            <a:off x="8291513" y="3368675"/>
            <a:ext cx="385762" cy="120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D47EFC0-26B3-4F0F-8999-85FFD93C11B9}"/>
              </a:ext>
            </a:extLst>
          </p:cNvPr>
          <p:cNvSpPr/>
          <p:nvPr/>
        </p:nvSpPr>
        <p:spPr>
          <a:xfrm>
            <a:off x="6092825" y="4424363"/>
            <a:ext cx="617538" cy="98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A57046-FAA6-44D2-9746-243F1F10C7D6}"/>
              </a:ext>
            </a:extLst>
          </p:cNvPr>
          <p:cNvSpPr/>
          <p:nvPr/>
        </p:nvSpPr>
        <p:spPr>
          <a:xfrm>
            <a:off x="6919913" y="4292600"/>
            <a:ext cx="617537" cy="147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ED4BA97-ED65-4979-BC6D-741758E8774B}"/>
              </a:ext>
            </a:extLst>
          </p:cNvPr>
          <p:cNvSpPr/>
          <p:nvPr/>
        </p:nvSpPr>
        <p:spPr>
          <a:xfrm>
            <a:off x="7758113" y="4302125"/>
            <a:ext cx="615950" cy="98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3648E26-216A-4B4A-9C61-AE308C9B996D}"/>
              </a:ext>
            </a:extLst>
          </p:cNvPr>
          <p:cNvSpPr/>
          <p:nvPr/>
        </p:nvSpPr>
        <p:spPr>
          <a:xfrm>
            <a:off x="7683500" y="5462588"/>
            <a:ext cx="1236663" cy="20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B641848-E567-488D-8852-2DA96F26FFAD}"/>
              </a:ext>
            </a:extLst>
          </p:cNvPr>
          <p:cNvSpPr/>
          <p:nvPr/>
        </p:nvSpPr>
        <p:spPr>
          <a:xfrm>
            <a:off x="5705475" y="5518150"/>
            <a:ext cx="1900238" cy="1762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7F176A-F77F-4EEB-ABD2-E35AC32C0D11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E6B693C-16BB-4949-9443-2B301066954A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Salih Asim street –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filling the data form (SA-22)</a:t>
            </a:r>
          </a:p>
        </p:txBody>
      </p:sp>
      <p:sp>
        <p:nvSpPr>
          <p:cNvPr id="24744" name="TextBox 9">
            <a:extLst>
              <a:ext uri="{FF2B5EF4-FFF2-40B4-BE49-F238E27FC236}">
                <a16:creationId xmlns:a16="http://schemas.microsoft.com/office/drawing/2014/main" id="{B88EEBDE-F03F-4777-8C29-C3E596F7F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5408613"/>
            <a:ext cx="238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</a:rPr>
              <a:t>Ivf = V = 285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47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4D3DF1-D02F-4113-90A5-A0EABF0466C1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603" name="Picture 21">
            <a:extLst>
              <a:ext uri="{FF2B5EF4-FFF2-40B4-BE49-F238E27FC236}">
                <a16:creationId xmlns:a16="http://schemas.microsoft.com/office/drawing/2014/main" id="{0283E89E-94E9-4E88-AEAB-DD3559542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86428757-DDE4-48C0-8B34-140710314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A53F33-C60E-4B8E-9C92-E5FD9CED368C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8F269E-57E9-4C54-B0C7-80E0BEF8E9EA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D65CA06-003B-4D5B-B9FA-E89D061FBF10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Vulnerability assessment resulting score</a:t>
            </a:r>
          </a:p>
        </p:txBody>
      </p:sp>
      <p:pic>
        <p:nvPicPr>
          <p:cNvPr id="25608" name="Picture 8">
            <a:extLst>
              <a:ext uri="{FF2B5EF4-FFF2-40B4-BE49-F238E27FC236}">
                <a16:creationId xmlns:a16="http://schemas.microsoft.com/office/drawing/2014/main" id="{9670A9DB-2973-463D-9C47-3FA44F744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1116013"/>
            <a:ext cx="57785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6334A3-2DAF-4F2B-896C-1C74D7C8A19B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627" name="Picture 21">
            <a:extLst>
              <a:ext uri="{FF2B5EF4-FFF2-40B4-BE49-F238E27FC236}">
                <a16:creationId xmlns:a16="http://schemas.microsoft.com/office/drawing/2014/main" id="{59CC7914-8BA9-45FE-B6BF-A608934D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22941D9F-57EC-4A42-A063-93587178D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517FDA-0F28-4ECB-B955-2C28A363CF80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95AB41-66A1-4C99-9A97-0523A47FC485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1DF4697-5BE4-42C6-8C22-A70301B21328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damage grade (according vulnerability)</a:t>
            </a:r>
          </a:p>
        </p:txBody>
      </p:sp>
      <p:pic>
        <p:nvPicPr>
          <p:cNvPr id="26632" name="Picture 10">
            <a:extLst>
              <a:ext uri="{FF2B5EF4-FFF2-40B4-BE49-F238E27FC236}">
                <a16:creationId xmlns:a16="http://schemas.microsoft.com/office/drawing/2014/main" id="{461E335D-FC6F-4088-A9E4-04484918D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1268413"/>
            <a:ext cx="9366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39CE966-9942-4B67-A0A4-D07C72CABD32}"/>
              </a:ext>
            </a:extLst>
          </p:cNvPr>
          <p:cNvGraphicFramePr>
            <a:graphicFrameLocks noGrp="1"/>
          </p:cNvGraphicFramePr>
          <p:nvPr/>
        </p:nvGraphicFramePr>
        <p:xfrm>
          <a:off x="520700" y="2389188"/>
          <a:ext cx="3765550" cy="1879600"/>
        </p:xfrm>
        <a:graphic>
          <a:graphicData uri="http://schemas.openxmlformats.org/drawingml/2006/table">
            <a:tbl>
              <a:tblPr/>
              <a:tblGrid>
                <a:gridCol w="637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7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Damage - Intensity IX - MSC</a:t>
                      </a:r>
                    </a:p>
                  </a:txBody>
                  <a:tcPr marL="9525" marR="9525" marT="95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V=0-100 - No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V=101-200 - Slight / moderate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V=201-300 – Moderate / severe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V&gt;300 – Very severe damage / destruction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6650" name="Picture 7">
            <a:extLst>
              <a:ext uri="{FF2B5EF4-FFF2-40B4-BE49-F238E27FC236}">
                <a16:creationId xmlns:a16="http://schemas.microsoft.com/office/drawing/2014/main" id="{81344592-16F0-43ED-A900-73BF9FF44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1409700"/>
            <a:ext cx="3700462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8B6DBF-8E64-4827-AD02-69F3D2861802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651" name="Picture 21">
            <a:extLst>
              <a:ext uri="{FF2B5EF4-FFF2-40B4-BE49-F238E27FC236}">
                <a16:creationId xmlns:a16="http://schemas.microsoft.com/office/drawing/2014/main" id="{504C62E8-EA61-4354-A750-47E66943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914AC21B-5B83-4198-993B-A13792617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12E078-8CD5-4B14-81DA-60DB5863BF50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A20644-30AD-4394-A2B0-169D4E2B3D0F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6CCC92-F347-4AE6-983B-D1BE47062C8D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realization of activity A3-A7</a:t>
            </a:r>
            <a:endParaRPr lang="en-US" sz="2400" spc="-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F945EBF-4289-463F-9A55-B43EC5B1F932}"/>
              </a:ext>
            </a:extLst>
          </p:cNvPr>
          <p:cNvGraphicFramePr>
            <a:graphicFrameLocks noGrp="1"/>
          </p:cNvGraphicFramePr>
          <p:nvPr/>
        </p:nvGraphicFramePr>
        <p:xfrm>
          <a:off x="912813" y="1196975"/>
          <a:ext cx="7540625" cy="2444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475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ECILS </a:t>
                      </a:r>
                    </a:p>
                  </a:txBody>
                  <a:tcPr marL="91426" marR="91426" marT="45699" marB="45699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ECPFE </a:t>
                      </a:r>
                    </a:p>
                  </a:txBody>
                  <a:tcPr marL="91426" marR="91426" marT="45699" marB="4569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351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A3: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Hold of first joint meeting in Skopje Old Bazaar with participation of the responsible people and the representatives from ECPFE, (in case of the pandemic via videoconference)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A4: 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Participation to the first joint meeting in Skopje Old Bazaar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case of the pandemic via videoconference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699" marB="4569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660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A5: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Harmonization of evaluation criteria and re-evaluation of the ranking based on detailing and evaluation of structural parameters 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latin typeface="+mn-lt"/>
                        </a:rPr>
                        <a:t>A6: </a:t>
                      </a:r>
                      <a:r>
                        <a:rPr lang="en-US" sz="1300" dirty="0">
                          <a:latin typeface="+mn-lt"/>
                        </a:rPr>
                        <a:t>Contribution to the harmonization of evaluation criteria and re-evaluation of the buildings ranking, based on own expertise and previous experience </a:t>
                      </a:r>
                    </a:p>
                  </a:txBody>
                  <a:tcPr marL="91426" marR="91426" marT="45699" marB="4569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263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A7:</a:t>
                      </a:r>
                      <a:r>
                        <a:rPr lang="en-US" sz="13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Fill-in the database with the final results and create the vulnerability map of selected part of Skopje Old Bazaar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699" marB="4569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7B5AF3A-D2B8-43F0-98BC-7343D65D18E9}"/>
              </a:ext>
            </a:extLst>
          </p:cNvPr>
          <p:cNvSpPr txBox="1"/>
          <p:nvPr/>
        </p:nvSpPr>
        <p:spPr>
          <a:xfrm>
            <a:off x="762000" y="3795713"/>
            <a:ext cx="7691438" cy="2370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+mj-lt"/>
              </a:rPr>
              <a:t>ECILS – ECPFE joint meeting in Skopje,   4-6 October 2022</a:t>
            </a:r>
          </a:p>
          <a:p>
            <a:pPr>
              <a:defRPr/>
            </a:pPr>
            <a:r>
              <a:rPr lang="en-US" sz="2000" dirty="0">
                <a:solidFill>
                  <a:srgbClr val="002060"/>
                </a:solidFill>
                <a:latin typeface="+mj-lt"/>
              </a:rPr>
              <a:t>	</a:t>
            </a:r>
            <a:r>
              <a:rPr lang="en-US" sz="2000" u="sng" dirty="0">
                <a:solidFill>
                  <a:srgbClr val="002060"/>
                </a:solidFill>
                <a:latin typeface="+mj-lt"/>
              </a:rPr>
              <a:t>ECILS</a:t>
            </a:r>
            <a:r>
              <a:rPr lang="en-US" sz="2000" b="1" u="sng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u="sng" dirty="0">
                <a:solidFill>
                  <a:srgbClr val="002060"/>
                </a:solidFill>
                <a:latin typeface="+mj-lt"/>
              </a:rPr>
              <a:t>representatives</a:t>
            </a:r>
            <a:r>
              <a:rPr lang="en-US" sz="2000" dirty="0">
                <a:solidFill>
                  <a:srgbClr val="002060"/>
                </a:solidFill>
                <a:latin typeface="+mj-lt"/>
              </a:rPr>
              <a:t>	          </a:t>
            </a:r>
            <a:r>
              <a:rPr lang="en-US" sz="2000" u="sng" dirty="0">
                <a:solidFill>
                  <a:srgbClr val="002060"/>
                </a:solidFill>
                <a:latin typeface="+mj-lt"/>
              </a:rPr>
              <a:t> ECPFE representatives:</a:t>
            </a:r>
            <a:r>
              <a:rPr lang="en-US" sz="1600" dirty="0">
                <a:solidFill>
                  <a:srgbClr val="002060"/>
                </a:solidFill>
                <a:latin typeface="+mj-lt"/>
              </a:rPr>
              <a:t>      	Veronika Shendova		              Linda Pelli</a:t>
            </a: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	Vlatko Sesov		              Gabriella Zagora</a:t>
            </a: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  	Aleksandar Zlateski</a:t>
            </a: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  	Aleksandar Zurovski</a:t>
            </a: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j-lt"/>
              </a:rPr>
              <a:t>      	Goran Jekic, Elena Delova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7AD345-E3BC-4F65-B771-8EE357B9207A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675" name="Picture 21">
            <a:extLst>
              <a:ext uri="{FF2B5EF4-FFF2-40B4-BE49-F238E27FC236}">
                <a16:creationId xmlns:a16="http://schemas.microsoft.com/office/drawing/2014/main" id="{D2915F17-5E70-4E05-B744-F724C5B3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C6BEDC91-9633-4D06-8B69-00ED00BAD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35579F-F173-48F0-BFEA-D743070405BE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36C5B-90F4-4B05-89E9-8BD3C4437676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AEF882-1C54-4423-9666-85F06BA5B0C5}"/>
              </a:ext>
            </a:extLst>
          </p:cNvPr>
          <p:cNvSpPr txBox="1"/>
          <p:nvPr/>
        </p:nvSpPr>
        <p:spPr>
          <a:xfrm>
            <a:off x="357188" y="333375"/>
            <a:ext cx="83581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ECILS – ECPFE joint meeting, Skopje, 4-6 October 2022</a:t>
            </a:r>
          </a:p>
          <a:p>
            <a:pPr eaLnBrk="1" hangingPunct="1">
              <a:defRPr/>
            </a:pPr>
            <a:endParaRPr lang="en-US" sz="2400" spc="-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8252D-8B1F-4890-881F-678D39901FCF}"/>
              </a:ext>
            </a:extLst>
          </p:cNvPr>
          <p:cNvSpPr txBox="1"/>
          <p:nvPr/>
        </p:nvSpPr>
        <p:spPr>
          <a:xfrm>
            <a:off x="539750" y="1125538"/>
            <a:ext cx="76914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Skopje Old Bazaar joint sightseeing and visual survey of Salih Asim street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Filling in the ECPFE’ </a:t>
            </a:r>
            <a:r>
              <a:rPr lang="en-US" i="1" dirty="0">
                <a:solidFill>
                  <a:srgbClr val="002060"/>
                </a:solidFill>
                <a:latin typeface="+mj-lt"/>
              </a:rPr>
              <a:t>First-degree pre-earthquake inspection form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for three representative structures: </a:t>
            </a:r>
            <a:r>
              <a:rPr lang="en-US" i="1" dirty="0">
                <a:solidFill>
                  <a:srgbClr val="CC0000"/>
                </a:solidFill>
                <a:latin typeface="+mj-lt"/>
              </a:rPr>
              <a:t>SA-13, SA-22, SA-17</a:t>
            </a:r>
          </a:p>
        </p:txBody>
      </p:sp>
      <p:pic>
        <p:nvPicPr>
          <p:cNvPr id="28681" name="Picture 4">
            <a:extLst>
              <a:ext uri="{FF2B5EF4-FFF2-40B4-BE49-F238E27FC236}">
                <a16:creationId xmlns:a16="http://schemas.microsoft.com/office/drawing/2014/main" id="{E1011EE5-623C-447F-AFD5-833E19AED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076700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7">
            <a:extLst>
              <a:ext uri="{FF2B5EF4-FFF2-40B4-BE49-F238E27FC236}">
                <a16:creationId xmlns:a16="http://schemas.microsoft.com/office/drawing/2014/main" id="{F7DEC704-EBAD-4C15-A81B-0724CF2D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133600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9">
            <a:extLst>
              <a:ext uri="{FF2B5EF4-FFF2-40B4-BE49-F238E27FC236}">
                <a16:creationId xmlns:a16="http://schemas.microsoft.com/office/drawing/2014/main" id="{4F37FAE2-1F61-40DF-BB47-6658A6D57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2133600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0">
            <a:extLst>
              <a:ext uri="{FF2B5EF4-FFF2-40B4-BE49-F238E27FC236}">
                <a16:creationId xmlns:a16="http://schemas.microsoft.com/office/drawing/2014/main" id="{39D13C32-75AB-4AEB-AD55-479E5B5B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4076700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1">
            <a:extLst>
              <a:ext uri="{FF2B5EF4-FFF2-40B4-BE49-F238E27FC236}">
                <a16:creationId xmlns:a16="http://schemas.microsoft.com/office/drawing/2014/main" id="{0BF3E9AC-5FA7-4D11-A447-129B13F81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33600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2">
            <a:extLst>
              <a:ext uri="{FF2B5EF4-FFF2-40B4-BE49-F238E27FC236}">
                <a16:creationId xmlns:a16="http://schemas.microsoft.com/office/drawing/2014/main" id="{E64B2530-AAFB-4805-9873-A4AB969C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076700"/>
            <a:ext cx="2520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BA371A-BCBD-42B7-948C-3743A7F5C7DC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9699" name="Picture 21">
            <a:extLst>
              <a:ext uri="{FF2B5EF4-FFF2-40B4-BE49-F238E27FC236}">
                <a16:creationId xmlns:a16="http://schemas.microsoft.com/office/drawing/2014/main" id="{4F010107-A950-4902-B217-20977BFD5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BBFE9E36-2FEF-4352-BE94-B5EA22200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79C658-75F3-43A0-873D-2C481DBEE8C9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BA62EA-3CBF-4E62-863F-17F930778CAF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BB3481-5A4A-4E8E-9DCF-705482240326}"/>
              </a:ext>
            </a:extLst>
          </p:cNvPr>
          <p:cNvSpPr txBox="1"/>
          <p:nvPr/>
        </p:nvSpPr>
        <p:spPr>
          <a:xfrm>
            <a:off x="357188" y="333375"/>
            <a:ext cx="83581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ECILS – ECPFE joint meeting, Skopje, 4-6 October 2022</a:t>
            </a:r>
          </a:p>
          <a:p>
            <a:pPr eaLnBrk="1" hangingPunct="1">
              <a:defRPr/>
            </a:pPr>
            <a:endParaRPr lang="en-US" sz="2400" spc="-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08FFBB-9E1F-47D8-8154-E479E82CB5D2}"/>
              </a:ext>
            </a:extLst>
          </p:cNvPr>
          <p:cNvSpPr txBox="1"/>
          <p:nvPr/>
        </p:nvSpPr>
        <p:spPr>
          <a:xfrm>
            <a:off x="539750" y="1228725"/>
            <a:ext cx="80851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Presenting of </a:t>
            </a:r>
            <a:r>
              <a:rPr lang="en-US" i="1" dirty="0">
                <a:solidFill>
                  <a:srgbClr val="CC0000"/>
                </a:solidFill>
                <a:latin typeface="+mj-lt"/>
              </a:rPr>
              <a:t>ECILS’ methodology for seismic vulnerability assessment of urban historic assets 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and resulting seismic score for 30 buildings in Salih Asim Street</a:t>
            </a:r>
          </a:p>
        </p:txBody>
      </p:sp>
      <p:pic>
        <p:nvPicPr>
          <p:cNvPr id="29705" name="Picture 6">
            <a:extLst>
              <a:ext uri="{FF2B5EF4-FFF2-40B4-BE49-F238E27FC236}">
                <a16:creationId xmlns:a16="http://schemas.microsoft.com/office/drawing/2014/main" id="{27A4941B-C177-4C51-AA85-E59A58E6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259013"/>
            <a:ext cx="39592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8">
            <a:extLst>
              <a:ext uri="{FF2B5EF4-FFF2-40B4-BE49-F238E27FC236}">
                <a16:creationId xmlns:a16="http://schemas.microsoft.com/office/drawing/2014/main" id="{F32BD815-B71A-4BF7-96C8-81DD1509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259013"/>
            <a:ext cx="3960813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C01F878-B9F1-4850-9AD9-479DCFE1A4C3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723" name="Picture 21">
            <a:extLst>
              <a:ext uri="{FF2B5EF4-FFF2-40B4-BE49-F238E27FC236}">
                <a16:creationId xmlns:a16="http://schemas.microsoft.com/office/drawing/2014/main" id="{A332A360-55F3-42A4-B4ED-BB8BCA864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4E210FAC-F8F7-49A8-BC7A-1AA25F19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A9DAB67-3E7A-453D-BFB5-F21881482007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53B45C-F50E-43F8-A3BB-21B024BD678B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E2ADEC7-F88F-4633-B30E-EE1D73D445D8}"/>
              </a:ext>
            </a:extLst>
          </p:cNvPr>
          <p:cNvSpPr txBox="1"/>
          <p:nvPr/>
        </p:nvSpPr>
        <p:spPr>
          <a:xfrm>
            <a:off x="357188" y="333375"/>
            <a:ext cx="83581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ECILS – ECPFE joint meeting, Skopje, 4-6 October 2022</a:t>
            </a:r>
          </a:p>
          <a:p>
            <a:pPr eaLnBrk="1" hangingPunct="1">
              <a:defRPr/>
            </a:pPr>
            <a:endParaRPr lang="en-US" sz="2400" spc="-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4128D-3799-42AC-B4AF-1DD6F464EE01}"/>
              </a:ext>
            </a:extLst>
          </p:cNvPr>
          <p:cNvSpPr txBox="1"/>
          <p:nvPr/>
        </p:nvSpPr>
        <p:spPr>
          <a:xfrm>
            <a:off x="539750" y="1228725"/>
            <a:ext cx="81692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Presenting of </a:t>
            </a:r>
            <a:r>
              <a:rPr lang="en-US" i="1" dirty="0">
                <a:solidFill>
                  <a:srgbClr val="CC0000"/>
                </a:solidFill>
                <a:latin typeface="+mj-lt"/>
              </a:rPr>
              <a:t>ECPFE’ methodology for determination of priorities for further detailed inspection</a:t>
            </a:r>
            <a:r>
              <a:rPr lang="en-US" dirty="0">
                <a:solidFill>
                  <a:srgbClr val="002060"/>
                </a:solidFill>
                <a:latin typeface="+mj-lt"/>
              </a:rPr>
              <a:t>, and resulting seismic score for 3 representative buildings SA-13, SA-17 and SA-22</a:t>
            </a:r>
          </a:p>
        </p:txBody>
      </p:sp>
      <p:pic>
        <p:nvPicPr>
          <p:cNvPr id="30729" name="Picture 4">
            <a:extLst>
              <a:ext uri="{FF2B5EF4-FFF2-40B4-BE49-F238E27FC236}">
                <a16:creationId xmlns:a16="http://schemas.microsoft.com/office/drawing/2014/main" id="{7D0AB752-C22F-451D-A7A3-65E93063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84413"/>
            <a:ext cx="39608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7">
            <a:extLst>
              <a:ext uri="{FF2B5EF4-FFF2-40B4-BE49-F238E27FC236}">
                <a16:creationId xmlns:a16="http://schemas.microsoft.com/office/drawing/2014/main" id="{2E620394-A28B-40E1-B06E-90FFF3DC9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2276475"/>
            <a:ext cx="3960813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D453285-9224-4CC5-AF24-3ABF7BAE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4504" r="14024" b="5652"/>
          <a:stretch>
            <a:fillRect/>
          </a:stretch>
        </p:blipFill>
        <p:spPr bwMode="auto">
          <a:xfrm>
            <a:off x="5903913" y="1365250"/>
            <a:ext cx="1836737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6FE3BD-F537-49ED-87CC-25B9A14A19AF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2C507AE-B9CA-44FB-974A-F89A1AEAA2E4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ECILS – ECPFE joint meeting, Skopje, 4-6 October 2022</a:t>
            </a:r>
          </a:p>
        </p:txBody>
      </p:sp>
      <p:pic>
        <p:nvPicPr>
          <p:cNvPr id="31749" name="Picture 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7534976-A749-40DF-AFD1-F0515171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5350" r="12422" b="7611"/>
          <a:stretch>
            <a:fillRect/>
          </a:stretch>
        </p:blipFill>
        <p:spPr bwMode="auto">
          <a:xfrm>
            <a:off x="395288" y="1377950"/>
            <a:ext cx="187166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E8EFEF67-12A9-48BB-AC42-B7C2DC71B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408"/>
          <a:stretch>
            <a:fillRect/>
          </a:stretch>
        </p:blipFill>
        <p:spPr bwMode="auto">
          <a:xfrm>
            <a:off x="323850" y="4359275"/>
            <a:ext cx="1919288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8377AB70-08DF-4FF4-A017-2AE30857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356100"/>
            <a:ext cx="1919287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6" descr="Table&#10;&#10;Description automatically generated">
            <a:extLst>
              <a:ext uri="{FF2B5EF4-FFF2-40B4-BE49-F238E27FC236}">
                <a16:creationId xmlns:a16="http://schemas.microsoft.com/office/drawing/2014/main" id="{C26233CB-ED82-4462-99FA-49DD0C703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265613"/>
            <a:ext cx="1919288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63BA5F-84A3-459F-ABE4-CE1EF6DB3997}"/>
              </a:ext>
            </a:extLst>
          </p:cNvPr>
          <p:cNvSpPr txBox="1"/>
          <p:nvPr/>
        </p:nvSpPr>
        <p:spPr>
          <a:xfrm>
            <a:off x="539750" y="1052513"/>
            <a:ext cx="81692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060"/>
                </a:solidFill>
                <a:latin typeface="+mj-lt"/>
              </a:rPr>
              <a:t>Comparison of the two methodologies  - resulting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in similar scoring/priority</a:t>
            </a:r>
          </a:p>
        </p:txBody>
      </p:sp>
      <p:pic>
        <p:nvPicPr>
          <p:cNvPr id="31754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8641332-0E63-4BD9-9C0E-EE899C60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7" t="4224" r="13643" b="6795"/>
          <a:stretch>
            <a:fillRect/>
          </a:stretch>
        </p:blipFill>
        <p:spPr bwMode="auto">
          <a:xfrm>
            <a:off x="3132138" y="1457325"/>
            <a:ext cx="187166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Box 8">
            <a:extLst>
              <a:ext uri="{FF2B5EF4-FFF2-40B4-BE49-F238E27FC236}">
                <a16:creationId xmlns:a16="http://schemas.microsoft.com/office/drawing/2014/main" id="{CC659DD6-EF1E-405E-B6F2-74996E026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6950" y="1554163"/>
            <a:ext cx="86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u="sng">
                <a:solidFill>
                  <a:srgbClr val="C00000"/>
                </a:solidFill>
                <a:latin typeface="Arial" panose="020B0604020202020204" pitchFamily="34" charset="0"/>
              </a:rPr>
              <a:t>SA-13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V=107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ECPFE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S=1.4</a:t>
            </a: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1756" name="TextBox 10">
            <a:extLst>
              <a:ext uri="{FF2B5EF4-FFF2-40B4-BE49-F238E27FC236}">
                <a16:creationId xmlns:a16="http://schemas.microsoft.com/office/drawing/2014/main" id="{256D8B2A-0A8B-4D88-8324-E258475E0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557338"/>
            <a:ext cx="86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u="sng">
                <a:solidFill>
                  <a:srgbClr val="C00000"/>
                </a:solidFill>
                <a:latin typeface="Arial" panose="020B0604020202020204" pitchFamily="34" charset="0"/>
              </a:rPr>
              <a:t>SA-22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V=285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ECPFE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S=2.9</a:t>
            </a: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1757" name="TextBox 11">
            <a:extLst>
              <a:ext uri="{FF2B5EF4-FFF2-40B4-BE49-F238E27FC236}">
                <a16:creationId xmlns:a16="http://schemas.microsoft.com/office/drawing/2014/main" id="{2AE8986F-9F32-4A9B-867B-39B1B4CAC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1557338"/>
            <a:ext cx="865187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u="sng">
                <a:solidFill>
                  <a:srgbClr val="C00000"/>
                </a:solidFill>
                <a:latin typeface="Arial" panose="020B0604020202020204" pitchFamily="34" charset="0"/>
              </a:rPr>
              <a:t>SA-17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ECILS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V=320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C00000"/>
                </a:solidFill>
                <a:latin typeface="Arial" panose="020B0604020202020204" pitchFamily="34" charset="0"/>
              </a:rPr>
              <a:t>ECPFE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2060"/>
                </a:solidFill>
                <a:latin typeface="Arial" panose="020B0604020202020204" pitchFamily="34" charset="0"/>
              </a:rPr>
              <a:t>S=4.9</a:t>
            </a:r>
            <a:endParaRPr lang="en-US" altLang="en-US" sz="1600" b="1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  <p:bldP spid="31756" grpId="0"/>
      <p:bldP spid="317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0C3E79-53B9-4215-BA87-465B37BDFE9F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771" name="Picture 21">
            <a:extLst>
              <a:ext uri="{FF2B5EF4-FFF2-40B4-BE49-F238E27FC236}">
                <a16:creationId xmlns:a16="http://schemas.microsoft.com/office/drawing/2014/main" id="{404E4A03-E5A4-4CF1-88AA-3DB7FC11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0FFFEC43-8229-4AF2-B1EC-95A4961BD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3C96184-2F29-4ACB-9350-204BF53633D9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8B6772-2858-4535-8002-454EDDED8053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DF1179E-7AE6-4377-A279-7D3E1C32D610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resulting vulnerability map (final seismic rating) </a:t>
            </a:r>
          </a:p>
        </p:txBody>
      </p:sp>
      <p:pic>
        <p:nvPicPr>
          <p:cNvPr id="32776" name="Picture 6">
            <a:extLst>
              <a:ext uri="{FF2B5EF4-FFF2-40B4-BE49-F238E27FC236}">
                <a16:creationId xmlns:a16="http://schemas.microsoft.com/office/drawing/2014/main" id="{6E0CDC85-1229-4526-AAB6-24C61028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009650"/>
            <a:ext cx="65278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4A75FC0-6536-4B8F-B0E9-F63A2179A893}"/>
              </a:ext>
            </a:extLst>
          </p:cNvPr>
          <p:cNvGraphicFramePr>
            <a:graphicFrameLocks noGrp="1"/>
          </p:cNvGraphicFramePr>
          <p:nvPr/>
        </p:nvGraphicFramePr>
        <p:xfrm>
          <a:off x="6659563" y="4076700"/>
          <a:ext cx="2411412" cy="1879600"/>
        </p:xfrm>
        <a:graphic>
          <a:graphicData uri="http://schemas.openxmlformats.org/drawingml/2006/table">
            <a:tbl>
              <a:tblPr/>
              <a:tblGrid>
                <a:gridCol w="408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3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for Intensity IX - MSC</a:t>
                      </a:r>
                    </a:p>
                  </a:txBody>
                  <a:tcPr marL="9525" marR="9525" marT="952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no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slight / moderate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moderate / severe damage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very severe damage </a:t>
                      </a:r>
                    </a:p>
                  </a:txBody>
                  <a:tcPr marL="9525" marR="9525" marT="95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DD0623-B6CA-4F69-8D94-4C7EB4CE9012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795" name="Picture 21">
            <a:extLst>
              <a:ext uri="{FF2B5EF4-FFF2-40B4-BE49-F238E27FC236}">
                <a16:creationId xmlns:a16="http://schemas.microsoft.com/office/drawing/2014/main" id="{CBEE6A33-BA67-4D8C-9F1B-D56B6E12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7EF60A52-6C5F-40D6-B144-301F0AA4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E62966-95B3-4C22-A0AA-A70B5380DB48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D97D77-1807-49A4-AE29-213F2FD4CF8B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B5267D0-9EE3-4F54-846F-4CB4013F250E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</a:t>
            </a:r>
            <a:r>
              <a:rPr lang="en-US" sz="2400" spc="-60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main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C2103-5D21-41C6-A63A-F51D6F2D299F}"/>
              </a:ext>
            </a:extLst>
          </p:cNvPr>
          <p:cNvSpPr txBox="1"/>
          <p:nvPr/>
        </p:nvSpPr>
        <p:spPr>
          <a:xfrm>
            <a:off x="827088" y="1387475"/>
            <a:ext cx="7770812" cy="420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i="1" dirty="0">
                <a:solidFill>
                  <a:srgbClr val="C00000"/>
                </a:solidFill>
                <a:latin typeface="+mn-lt"/>
              </a:rPr>
              <a:t>ECILS methodology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and the resulting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seismic vulnerability map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for selected street was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verified using a ECPFE methodology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that has been in use for many years in neighboring Greece for inspection of public facilities</a:t>
            </a:r>
            <a:endParaRPr lang="en-US" i="1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2060"/>
                </a:solidFill>
                <a:latin typeface="+mn-lt"/>
              </a:rPr>
              <a:t>meetings with the authorities and interviews with the owners provided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raising of awareness 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about possible earthquake consequences in the case of Skopje Old Bazaar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mutual acquaintance with the characteristics and good practices related to the old city cores in neighboring countries enable getting know better each other and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create conditions for future cooperation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in similar projects, thus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enhancing the overall cooperation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between Greece and North Macedonia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the project achievements in 2022, together with the results from the proposed continuation in 2023 will provide </a:t>
            </a:r>
            <a:r>
              <a:rPr lang="en-US" i="1" dirty="0">
                <a:solidFill>
                  <a:srgbClr val="C00000"/>
                </a:solidFill>
                <a:latin typeface="+mn-lt"/>
              </a:rPr>
              <a:t>basis for the decision makers to reduce post-earthquake urban and human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losses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 and make the Skopje Old Bazaar more resilient historic urban centre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B18BCA8-C4F5-4F71-A4F8-01AD70B080B1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387" name="Picture 21">
            <a:extLst>
              <a:ext uri="{FF2B5EF4-FFF2-40B4-BE49-F238E27FC236}">
                <a16:creationId xmlns:a16="http://schemas.microsoft.com/office/drawing/2014/main" id="{7219ED88-D3BB-4C29-AF0D-2BC6712D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98D90E36-366B-421D-BC7E-38174F8E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18C88C-26A7-42E9-89C8-0A947460F761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6A3775-C025-4329-B50B-090D544FF10D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3A6509-E2D3-4062-9194-660F9652B149}"/>
              </a:ext>
            </a:extLst>
          </p:cNvPr>
          <p:cNvSpPr txBox="1"/>
          <p:nvPr/>
        </p:nvSpPr>
        <p:spPr>
          <a:xfrm>
            <a:off x="357188" y="303213"/>
            <a:ext cx="87804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2022-2023 Project-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Seismic vulnerability assessment of Skopje Old Bazaar</a:t>
            </a:r>
            <a:endParaRPr lang="en-US" sz="2400" spc="-8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358D0-F6E5-44D1-AFEC-B18689302240}"/>
              </a:ext>
            </a:extLst>
          </p:cNvPr>
          <p:cNvSpPr txBox="1"/>
          <p:nvPr/>
        </p:nvSpPr>
        <p:spPr>
          <a:xfrm>
            <a:off x="577850" y="1311275"/>
            <a:ext cx="8451850" cy="3586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Priority for action plan: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Using scientific and technological knowledge to better assess 				evolving risks and adapt accordingly the resilience strategies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Coordinator Centre: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ECILS, Skopje, North Macedonia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Partner Centre:</a:t>
            </a:r>
            <a:r>
              <a:rPr lang="mk-MK" dirty="0">
                <a:solidFill>
                  <a:srgbClr val="000066"/>
                </a:solidFill>
                <a:latin typeface="+mn-lt"/>
              </a:rPr>
              <a:t>	</a:t>
            </a:r>
            <a:r>
              <a:rPr lang="mk-MK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ECPFE, Athens, Greece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Title of the Project: </a:t>
            </a:r>
            <a:r>
              <a:rPr lang="en-US" dirty="0">
                <a:solidFill>
                  <a:srgbClr val="002060"/>
                </a:solidFill>
                <a:latin typeface="+mn-lt"/>
              </a:rPr>
              <a:t>	</a:t>
            </a:r>
            <a:r>
              <a:rPr lang="en-US" sz="1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SEISMIC VULNERABILITY ASSESSMENT OF THE SKOPJE OLD BAZAAR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Implementation period: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  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February 2022 -  November 2023 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spc="-50" dirty="0">
                <a:solidFill>
                  <a:srgbClr val="000066"/>
                </a:solidFill>
                <a:latin typeface="+mn-lt"/>
              </a:rPr>
              <a:t>Grant by Council of Europe: </a:t>
            </a:r>
            <a:r>
              <a:rPr lang="en-US" spc="-50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1600" spc="-50" dirty="0">
                <a:solidFill>
                  <a:srgbClr val="C00000"/>
                </a:solidFill>
                <a:latin typeface="+mn-lt"/>
              </a:rPr>
              <a:t>ECILS – 6000 euro (research/desk study) + 920 euro (per diem/travel)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				</a:t>
            </a:r>
            <a:r>
              <a:rPr lang="en-US" sz="1600" spc="-50" dirty="0">
                <a:solidFill>
                  <a:srgbClr val="C00000"/>
                </a:solidFill>
                <a:latin typeface="+mn-lt"/>
              </a:rPr>
              <a:t>ECPFE – 2250 euro (research/desk study)  + 850 euro (per diem/travel)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Contribution by ECILS: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working space, fieldworks costs, local transport, computer 				</a:t>
            </a:r>
            <a:r>
              <a:rPr lang="en-US" sz="1600" spc="-50" dirty="0">
                <a:solidFill>
                  <a:srgbClr val="C00000"/>
                </a:solidFill>
                <a:latin typeface="+mn-lt"/>
              </a:rPr>
              <a:t>calculation costs, research grant for the salary of PhD/permanent staff</a:t>
            </a:r>
          </a:p>
          <a:p>
            <a:pPr marL="285750" indent="-285750">
              <a:buClr>
                <a:srgbClr val="C00000"/>
              </a:buClr>
              <a:buSzPct val="130000"/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Contribution by ECPFE:	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working space, local transport, computer calculation costs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C25712B-83E0-4ECA-B663-236A270C236B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4819" name="Picture 21">
            <a:extLst>
              <a:ext uri="{FF2B5EF4-FFF2-40B4-BE49-F238E27FC236}">
                <a16:creationId xmlns:a16="http://schemas.microsoft.com/office/drawing/2014/main" id="{14C8566F-2017-4A93-A4C4-F7A9A5340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322E17C8-0680-4514-AC13-3D6C3B1D6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C3E65A-7E0C-4AF3-84EE-E565D4A087ED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39DBBD-1233-47FA-A3D1-52EAB4021663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712D89-2D58-4C06-81B7-FB550F3786C2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 Project -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continuation and competition activities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9236C0F-926E-44AA-9B70-086F92B50034}"/>
              </a:ext>
            </a:extLst>
          </p:cNvPr>
          <p:cNvGraphicFramePr>
            <a:graphicFrameLocks noGrp="1"/>
          </p:cNvGraphicFramePr>
          <p:nvPr/>
        </p:nvGraphicFramePr>
        <p:xfrm>
          <a:off x="912813" y="1198563"/>
          <a:ext cx="7546975" cy="4414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3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38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ECILS</a:t>
                      </a:r>
                    </a:p>
                  </a:txBody>
                  <a:tcPr marL="91426" marR="91426" marT="45732" marB="45732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ECPFE </a:t>
                      </a:r>
                    </a:p>
                  </a:txBody>
                  <a:tcPr marL="91426" marR="91426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482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A9: </a:t>
                      </a:r>
                      <a:r>
                        <a:rPr lang="en-US" sz="13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Providing the necessary information to the partner ECPFE as the input data for the phase of dynamic analysis (if necessary, by repeated on-site inspection)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97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A10: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Performing </a:t>
                      </a:r>
                      <a:r>
                        <a:rPr lang="en-US" sz="13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bearing and deformation capacity analysis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the structures of the selected buildings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A11: 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Performing </a:t>
                      </a:r>
                      <a:r>
                        <a:rPr lang="en-US" sz="1300" i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relevant dynamic analysis 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 one or two representative models concerning the dominant typology of the Old Bazar 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179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A12.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Participation to the second joint meeting in ECPFE premises in Athens. </a:t>
                      </a:r>
                      <a:r>
                        <a:rPr lang="en-US" sz="1300" dirty="0">
                          <a:latin typeface="+mn-lt"/>
                        </a:rPr>
                        <a:t>In case of the pandemic via video-conference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+mn-lt"/>
                        </a:rPr>
                        <a:t>A13: </a:t>
                      </a:r>
                      <a:r>
                        <a:rPr lang="en-US" sz="1300" dirty="0">
                          <a:latin typeface="+mn-lt"/>
                        </a:rPr>
                        <a:t>Holding the Joint meeting in Athens.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</a:rPr>
                        <a:t>In case of the pandemic via video-conference.</a:t>
                      </a: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123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A14: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spc="-4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Comparing/commenting on the results from the dynamic and bearing and deformation capacity analyses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+mn-lt"/>
                        </a:rPr>
                        <a:t>A15: </a:t>
                      </a:r>
                      <a:r>
                        <a:rPr lang="en-US" sz="1300" dirty="0">
                          <a:latin typeface="+mn-lt"/>
                        </a:rPr>
                        <a:t>Report concerning the above and Proposals for amelioration </a:t>
                      </a: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433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A16:</a:t>
                      </a:r>
                      <a:r>
                        <a:rPr lang="en-US" sz="13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Proposing the possible key structural intervention for seismic upgrading of the buildings identified as most vulnerable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786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A17:</a:t>
                      </a:r>
                      <a:r>
                        <a:rPr lang="en-US" sz="1300" b="1" spc="-25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0" spc="-25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300" spc="-25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reparing the final report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2" marB="45732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15">
            <a:extLst>
              <a:ext uri="{FF2B5EF4-FFF2-40B4-BE49-F238E27FC236}">
                <a16:creationId xmlns:a16="http://schemas.microsoft.com/office/drawing/2014/main" id="{009230EA-D651-42E9-8285-153EB14721B2}"/>
              </a:ext>
            </a:extLst>
          </p:cNvPr>
          <p:cNvGrpSpPr>
            <a:grpSpLocks/>
          </p:cNvGrpSpPr>
          <p:nvPr/>
        </p:nvGrpSpPr>
        <p:grpSpPr bwMode="auto">
          <a:xfrm>
            <a:off x="347663" y="6107113"/>
            <a:ext cx="4149725" cy="554037"/>
            <a:chOff x="355600" y="6093296"/>
            <a:chExt cx="3898900" cy="5539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0AA11C-0028-47AA-B99A-A075C3DB85EA}"/>
                </a:ext>
              </a:extLst>
            </p:cNvPr>
            <p:cNvSpPr/>
            <p:nvPr/>
          </p:nvSpPr>
          <p:spPr bwMode="auto">
            <a:xfrm>
              <a:off x="355600" y="6107581"/>
              <a:ext cx="3898900" cy="53173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mk-MK"/>
            </a:p>
          </p:txBody>
        </p:sp>
        <p:sp>
          <p:nvSpPr>
            <p:cNvPr id="35854" name="TextBox 7">
              <a:extLst>
                <a:ext uri="{FF2B5EF4-FFF2-40B4-BE49-F238E27FC236}">
                  <a16:creationId xmlns:a16="http://schemas.microsoft.com/office/drawing/2014/main" id="{90C81C0A-4045-4BB5-B03D-0AFE31F79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536" y="6093296"/>
              <a:ext cx="3816424" cy="553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EUR-OPA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Joint meeting of the Committee of Permanent Correspondents and Directors od Specialized Centres,  17-18 November 2022</a:t>
              </a:r>
              <a:endParaRPr lang="mk-MK" altLang="en-US" sz="10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5843" name="Group 19">
            <a:extLst>
              <a:ext uri="{FF2B5EF4-FFF2-40B4-BE49-F238E27FC236}">
                <a16:creationId xmlns:a16="http://schemas.microsoft.com/office/drawing/2014/main" id="{706DC7A7-3205-483D-BD9D-6C519123B71C}"/>
              </a:ext>
            </a:extLst>
          </p:cNvPr>
          <p:cNvGrpSpPr>
            <a:grpSpLocks/>
          </p:cNvGrpSpPr>
          <p:nvPr/>
        </p:nvGrpSpPr>
        <p:grpSpPr bwMode="auto">
          <a:xfrm>
            <a:off x="4643438" y="6021388"/>
            <a:ext cx="4422775" cy="682625"/>
            <a:chOff x="4325938" y="6121402"/>
            <a:chExt cx="4638550" cy="68225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6ED188C-421C-4CB4-A844-6C4E08C8BDD5}"/>
                </a:ext>
              </a:extLst>
            </p:cNvPr>
            <p:cNvCxnSpPr/>
            <p:nvPr/>
          </p:nvCxnSpPr>
          <p:spPr bwMode="auto">
            <a:xfrm>
              <a:off x="4424170" y="6378438"/>
              <a:ext cx="3672879" cy="6347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" name="TextBox 9">
              <a:extLst>
                <a:ext uri="{FF2B5EF4-FFF2-40B4-BE49-F238E27FC236}">
                  <a16:creationId xmlns:a16="http://schemas.microsoft.com/office/drawing/2014/main" id="{ECAF07FF-02D2-468A-8B2E-D85304989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9268" y="6387958"/>
              <a:ext cx="4483709" cy="41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05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Director </a:t>
              </a:r>
            </a:p>
            <a:p>
              <a:pPr eaLnBrk="1" hangingPunct="1">
                <a:defRPr/>
              </a:pPr>
              <a:r>
                <a:rPr lang="en-US" sz="105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European Centre for Vulnerability of Industrial and Lifeline Systems, ECILS</a:t>
              </a:r>
            </a:p>
          </p:txBody>
        </p:sp>
        <p:sp>
          <p:nvSpPr>
            <p:cNvPr id="3" name="TextBox 10">
              <a:extLst>
                <a:ext uri="{FF2B5EF4-FFF2-40B4-BE49-F238E27FC236}">
                  <a16:creationId xmlns:a16="http://schemas.microsoft.com/office/drawing/2014/main" id="{C3398B38-2BAD-46B7-9D1D-55004B880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5938" y="6121402"/>
              <a:ext cx="4638550" cy="32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5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Dr. Veronika SHENDOVA </a:t>
              </a:r>
              <a:endParaRPr lang="mk-MK" sz="15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A3B662F-49A2-4785-A14B-82CDD8B6D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3857625"/>
            <a:ext cx="871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00000"/>
                </a:solidFill>
                <a:latin typeface="Copperplate Gothic Bold" panose="020E0705020206020404" pitchFamily="34" charset="0"/>
              </a:rPr>
              <a:t>thank you for your attention !</a:t>
            </a:r>
          </a:p>
        </p:txBody>
      </p:sp>
      <p:sp>
        <p:nvSpPr>
          <p:cNvPr id="40966" name="TextBox 4">
            <a:extLst>
              <a:ext uri="{FF2B5EF4-FFF2-40B4-BE49-F238E27FC236}">
                <a16:creationId xmlns:a16="http://schemas.microsoft.com/office/drawing/2014/main" id="{9ED9EDA0-B289-4F40-893F-2F326FF43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47796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i="1">
                <a:solidFill>
                  <a:schemeClr val="bg1"/>
                </a:solidFill>
                <a:latin typeface="Arial Rounded MT Bold" panose="020F0704030504030204" pitchFamily="34" charset="0"/>
              </a:rPr>
              <a:t>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i="1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5846" name="TextBox 11">
            <a:extLst>
              <a:ext uri="{FF2B5EF4-FFF2-40B4-BE49-F238E27FC236}">
                <a16:creationId xmlns:a16="http://schemas.microsoft.com/office/drawing/2014/main" id="{9D33DF0A-EB34-409F-B9D1-D8988189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176213"/>
            <a:ext cx="6223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European Centre for Vulnerability of Industrial and Lifeline Systems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ECILS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2"/>
                </a:solidFill>
                <a:latin typeface="Copperplate Gothic Bold" panose="020E0705020206020404" pitchFamily="34" charset="0"/>
              </a:rPr>
              <a:t>North Macedonia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000">
              <a:solidFill>
                <a:schemeClr val="bg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5847" name="Picture 21">
            <a:extLst>
              <a:ext uri="{FF2B5EF4-FFF2-40B4-BE49-F238E27FC236}">
                <a16:creationId xmlns:a16="http://schemas.microsoft.com/office/drawing/2014/main" id="{9ABD0308-903F-4068-940F-F70653DA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976438"/>
            <a:ext cx="2630487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4">
            <a:extLst>
              <a:ext uri="{FF2B5EF4-FFF2-40B4-BE49-F238E27FC236}">
                <a16:creationId xmlns:a16="http://schemas.microsoft.com/office/drawing/2014/main" id="{0040A875-A42C-4F96-9080-DA8B9E84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0" y="0"/>
            <a:ext cx="244633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615F3-8C2F-4E62-9763-4E66B38EDDCA}"/>
              </a:ext>
            </a:extLst>
          </p:cNvPr>
          <p:cNvSpPr txBox="1"/>
          <p:nvPr/>
        </p:nvSpPr>
        <p:spPr>
          <a:xfrm>
            <a:off x="2708275" y="1755775"/>
            <a:ext cx="6357938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European and Mediterranean Major Hazard Agreement </a:t>
            </a:r>
          </a:p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(EUR-OPA)</a:t>
            </a:r>
          </a:p>
          <a:p>
            <a:pPr algn="ctr">
              <a:defRPr/>
            </a:pPr>
            <a:r>
              <a:rPr lang="en-US" sz="1400" spc="-3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Joint  meeting of the Committee od Permanent Correspondents </a:t>
            </a:r>
            <a:r>
              <a:rPr lang="en-US" sz="14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and Directors of Specialized Centres</a:t>
            </a:r>
          </a:p>
          <a:p>
            <a:pPr algn="ctr">
              <a:defRPr/>
            </a:pPr>
            <a:endParaRPr lang="en-US" sz="800" dirty="0">
              <a:solidFill>
                <a:srgbClr val="002060"/>
              </a:solidFill>
              <a:latin typeface="Copperplate Gothic Bold" panose="020E0705020206020404" pitchFamily="34" charset="0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002060"/>
                </a:solidFill>
                <a:latin typeface="Copperplate Gothic Bold" panose="020E0705020206020404" pitchFamily="34" charset="0"/>
              </a:rPr>
              <a:t>17-18 November 2022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F44D3E-1588-46C2-A89C-4652FE796FB3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411" name="Picture 21">
            <a:extLst>
              <a:ext uri="{FF2B5EF4-FFF2-40B4-BE49-F238E27FC236}">
                <a16:creationId xmlns:a16="http://schemas.microsoft.com/office/drawing/2014/main" id="{CC811951-6FDE-4E63-A08A-D61758F80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548A844E-270C-4A97-A828-79ADDD124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4AFB5F-FAA5-468D-9E70-9F8A142EBC22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6A5A20-E251-49B8-B05A-60655C8C4056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AB1EA6-84EB-4973-9657-754E4B093EF7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2022-2023 Project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 global overview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A1D23-E5A1-4EAA-B48E-D356CB3D8C88}"/>
              </a:ext>
            </a:extLst>
          </p:cNvPr>
          <p:cNvSpPr txBox="1"/>
          <p:nvPr/>
        </p:nvSpPr>
        <p:spPr>
          <a:xfrm>
            <a:off x="827088" y="1412875"/>
            <a:ext cx="7770812" cy="3800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+mn-lt"/>
              </a:rPr>
              <a:t>aim of the project proposal  - 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to assess the seismic vulnerability of representative part of Skopje Old Bazaar by: 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rapid visual screening using </a:t>
            </a:r>
            <a:r>
              <a:rPr lang="en-US" i="1" dirty="0" err="1">
                <a:solidFill>
                  <a:srgbClr val="000066"/>
                </a:solidFill>
                <a:latin typeface="+mn-lt"/>
              </a:rPr>
              <a:t>First_Level_Data_Form</a:t>
            </a:r>
            <a:r>
              <a:rPr lang="en-US" i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(developed in 2021), resulting in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category for each of the surveyed buildings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according to its seismic risk,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creation of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Database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with information from the screening,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harmonization of the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ranking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 and re-evaluation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of identified vulnerable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buildings based on evaluation of structural parameters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performing the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relevant structural analysis for one or two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representative buildings to verify the proposed methodology</a:t>
            </a:r>
          </a:p>
          <a:p>
            <a:pPr marL="342900" indent="-34290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defining possible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key structural interventions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for the buildings’ seismic upgrading based on findings from relevant structural analysis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056CC9-2D51-4B51-8FE7-854735FA5BEE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435" name="Picture 21">
            <a:extLst>
              <a:ext uri="{FF2B5EF4-FFF2-40B4-BE49-F238E27FC236}">
                <a16:creationId xmlns:a16="http://schemas.microsoft.com/office/drawing/2014/main" id="{BDD85A1C-5E86-4D47-9663-4541D62A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B2CE75BF-E376-4241-91FE-7E0DA0C6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4F4938-BAD1-4B25-B928-4B40A52E675A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D2ACE7D-AE3A-44DE-9006-5D1930FB116A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42F224F-FBE7-4A3F-A53B-8963769D37C2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2022-2023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planned and realized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activities for 2022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05C75A-55E5-45C1-A7CE-56B40F05E6AD}"/>
              </a:ext>
            </a:extLst>
          </p:cNvPr>
          <p:cNvGraphicFramePr>
            <a:graphicFrameLocks noGrp="1"/>
          </p:cNvGraphicFramePr>
          <p:nvPr/>
        </p:nvGraphicFramePr>
        <p:xfrm>
          <a:off x="912813" y="1198563"/>
          <a:ext cx="7540625" cy="4578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0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8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ECILS </a:t>
                      </a:r>
                    </a:p>
                  </a:txBody>
                  <a:tcPr marL="91426" marR="91426" marT="45737" marB="45737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ECPFE </a:t>
                      </a:r>
                    </a:p>
                  </a:txBody>
                  <a:tcPr marL="91426" marR="91426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675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3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A1: </a:t>
                      </a:r>
                      <a:r>
                        <a:rPr lang="en-US" sz="1300" spc="-2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Preparatory work: providing mandatory permission for access to the buildings, setting up the survey teams and introducing them with seismic screening methodology, desk study and remote data collection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26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A2: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Rapid visual outside/inside screening of selected 30 buildings using </a:t>
                      </a:r>
                      <a:r>
                        <a:rPr lang="en-US" sz="13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First_Level_Data_Form</a:t>
                      </a:r>
                      <a:r>
                        <a:rPr lang="en-US" sz="13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followed by preliminary seismic risk rating of the buildings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675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A3: 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Hold of first joint meeting in Skopje Old Bazaar with participation of the responsible people and the representatives from ECPFE, (in case of the pandemic via videoconference)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A4: 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Participation to the first joint meeting in Skopje Old Bazaar (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case of the pandemic via videoconference</a:t>
                      </a:r>
                      <a:r>
                        <a:rPr lang="en-US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981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A5: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Harmonization of evaluation criteria and re-evaluation of the ranking based on detailing and evaluation of structural parameters </a:t>
                      </a: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latin typeface="+mn-lt"/>
                        </a:rPr>
                        <a:t>A6: </a:t>
                      </a:r>
                      <a:r>
                        <a:rPr lang="en-US" sz="1300" dirty="0">
                          <a:latin typeface="+mn-lt"/>
                        </a:rPr>
                        <a:t>Contribution to the harmonization of evaluation criteria and re-evaluation of the buildings ranking, based on own expertise and previous experience </a:t>
                      </a: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506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A7:</a:t>
                      </a:r>
                      <a:r>
                        <a:rPr lang="en-US" sz="1300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Fill-in the database with the final results and create the vulnerability map of selected part of Skopje Old Bazaar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854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A8: </a:t>
                      </a:r>
                      <a:r>
                        <a:rPr lang="en-US" sz="1300" spc="-25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Selection of two representative buildings for further structural analysis 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300" dirty="0">
                        <a:latin typeface="+mn-lt"/>
                      </a:endParaRPr>
                    </a:p>
                  </a:txBody>
                  <a:tcPr marL="91426" marR="91426" marT="45737" marB="4573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049290-1468-411F-889D-C7D6112869E5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459" name="Picture 21">
            <a:extLst>
              <a:ext uri="{FF2B5EF4-FFF2-40B4-BE49-F238E27FC236}">
                <a16:creationId xmlns:a16="http://schemas.microsoft.com/office/drawing/2014/main" id="{5D2A1ADD-D15D-47F8-B524-41A1DB135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AA9B69C4-CA82-4A35-86E9-A83AF4CE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9C8A17-8713-425C-BF82-DA8F5D0083D5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D39111-10F0-49CA-A401-8976DCE831BF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8C2BCC2-78B4-495E-B0EF-7D931B41D92A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Selection of representative street in Old Bazaar - </a:t>
            </a:r>
            <a:r>
              <a:rPr lang="en-US" sz="2400" i="1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</a:t>
            </a:r>
          </a:p>
        </p:txBody>
      </p:sp>
      <p:pic>
        <p:nvPicPr>
          <p:cNvPr id="19464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FA7A2CB-A048-438E-9330-1CEF4850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11250"/>
            <a:ext cx="805973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91FD4C-D7B0-43F3-877F-03BA5C6F6669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483" name="Picture 21">
            <a:extLst>
              <a:ext uri="{FF2B5EF4-FFF2-40B4-BE49-F238E27FC236}">
                <a16:creationId xmlns:a16="http://schemas.microsoft.com/office/drawing/2014/main" id="{BA980C0F-2BEE-4459-A5E9-1C9D6B8C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8BF67CA9-988A-47BA-B734-813C15EE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231542-F3DA-4C6A-8859-A4DD6820E682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37A4D1-36D4-444F-9F18-604AE445C377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8D4C3DB-41F1-48B0-8BEA-43251776B26D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 Project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realized activity A1, A2</a:t>
            </a:r>
            <a:endParaRPr lang="en-US" sz="2400" spc="-6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6184FF-8C74-4935-B4BF-C081EB15ACB6}"/>
              </a:ext>
            </a:extLst>
          </p:cNvPr>
          <p:cNvSpPr txBox="1"/>
          <p:nvPr/>
        </p:nvSpPr>
        <p:spPr>
          <a:xfrm>
            <a:off x="-92075" y="3297238"/>
            <a:ext cx="4572000" cy="2338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pc="-30" dirty="0">
                <a:solidFill>
                  <a:srgbClr val="000066"/>
                </a:solidFill>
                <a:latin typeface="+mn-lt"/>
              </a:rPr>
              <a:t>preparing of the </a:t>
            </a:r>
            <a:r>
              <a:rPr lang="en-US" i="1" spc="-30" dirty="0" err="1">
                <a:solidFill>
                  <a:srgbClr val="C00000"/>
                </a:solidFill>
                <a:latin typeface="+mn-lt"/>
              </a:rPr>
              <a:t>First_Level_Data_Form</a:t>
            </a:r>
            <a:r>
              <a:rPr lang="en-US" i="1" spc="-30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pc="-30" dirty="0">
                <a:solidFill>
                  <a:srgbClr val="000066"/>
                </a:solidFill>
                <a:latin typeface="+mn-lt"/>
              </a:rPr>
              <a:t>for rapid visual survey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pc="-30" dirty="0">
                <a:solidFill>
                  <a:srgbClr val="000066"/>
                </a:solidFill>
                <a:latin typeface="+mn-lt"/>
              </a:rPr>
              <a:t>desk study and remote </a:t>
            </a:r>
            <a:r>
              <a:rPr lang="en-US" spc="-30" dirty="0">
                <a:solidFill>
                  <a:srgbClr val="C00000"/>
                </a:solidFill>
                <a:latin typeface="+mn-lt"/>
              </a:rPr>
              <a:t>data collection </a:t>
            </a:r>
            <a:r>
              <a:rPr lang="en-US" spc="-30" dirty="0">
                <a:solidFill>
                  <a:srgbClr val="000066"/>
                </a:solidFill>
                <a:latin typeface="+mn-lt"/>
              </a:rPr>
              <a:t>on the Skopje Old Bazaar buildings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pc="-30" dirty="0">
                <a:solidFill>
                  <a:srgbClr val="000066"/>
                </a:solidFill>
                <a:latin typeface="+mn-lt"/>
              </a:rPr>
              <a:t>selection of </a:t>
            </a:r>
            <a:r>
              <a:rPr lang="en-US" spc="-30" dirty="0">
                <a:solidFill>
                  <a:srgbClr val="C00000"/>
                </a:solidFill>
                <a:latin typeface="+mn-lt"/>
              </a:rPr>
              <a:t>30 buildings </a:t>
            </a:r>
            <a:endParaRPr lang="en-US" spc="-30" dirty="0">
              <a:solidFill>
                <a:srgbClr val="000066"/>
              </a:solidFill>
              <a:latin typeface="+mn-lt"/>
            </a:endParaRP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pc="-30" dirty="0">
                <a:solidFill>
                  <a:srgbClr val="000066"/>
                </a:solidFill>
                <a:latin typeface="+mn-lt"/>
              </a:rPr>
              <a:t>defining the </a:t>
            </a:r>
            <a:r>
              <a:rPr lang="en-US" spc="-30" dirty="0">
                <a:solidFill>
                  <a:srgbClr val="CC0000"/>
                </a:solidFill>
                <a:latin typeface="+mn-lt"/>
              </a:rPr>
              <a:t>work plan </a:t>
            </a:r>
            <a:r>
              <a:rPr lang="en-US" spc="-30" dirty="0">
                <a:solidFill>
                  <a:srgbClr val="000066"/>
                </a:solidFill>
                <a:latin typeface="+mn-lt"/>
              </a:rPr>
              <a:t>and staffing</a:t>
            </a:r>
          </a:p>
          <a:p>
            <a:pPr marL="742950" lvl="1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spc="-30" dirty="0">
                <a:solidFill>
                  <a:srgbClr val="CC0000"/>
                </a:solidFill>
                <a:latin typeface="+mn-lt"/>
              </a:rPr>
              <a:t>Rapid visual seismic screening </a:t>
            </a:r>
          </a:p>
        </p:txBody>
      </p:sp>
      <p:pic>
        <p:nvPicPr>
          <p:cNvPr id="21516" name="Picture 13" descr="A picture containing text, electronics, display&#10;&#10;Description automatically generated">
            <a:extLst>
              <a:ext uri="{FF2B5EF4-FFF2-40B4-BE49-F238E27FC236}">
                <a16:creationId xmlns:a16="http://schemas.microsoft.com/office/drawing/2014/main" id="{941F4F05-FBC6-410C-9E36-FEBE9FAF8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5" t="14787" r="18735" b="5823"/>
          <a:stretch>
            <a:fillRect/>
          </a:stretch>
        </p:blipFill>
        <p:spPr bwMode="auto">
          <a:xfrm>
            <a:off x="4356100" y="3062288"/>
            <a:ext cx="1820863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1E03C4-A1FF-4B0F-810B-245956601780}"/>
              </a:ext>
            </a:extLst>
          </p:cNvPr>
          <p:cNvSpPr/>
          <p:nvPr/>
        </p:nvSpPr>
        <p:spPr>
          <a:xfrm>
            <a:off x="4767263" y="3933825"/>
            <a:ext cx="862012" cy="1663700"/>
          </a:xfrm>
          <a:custGeom>
            <a:avLst/>
            <a:gdLst>
              <a:gd name="connsiteX0" fmla="*/ 805608 w 861431"/>
              <a:gd name="connsiteY0" fmla="*/ 0 h 1664101"/>
              <a:gd name="connsiteX1" fmla="*/ 859004 w 861431"/>
              <a:gd name="connsiteY1" fmla="*/ 590689 h 1664101"/>
              <a:gd name="connsiteX2" fmla="*/ 735526 w 861431"/>
              <a:gd name="connsiteY2" fmla="*/ 1034540 h 1664101"/>
              <a:gd name="connsiteX3" fmla="*/ 461874 w 861431"/>
              <a:gd name="connsiteY3" fmla="*/ 1445019 h 1664101"/>
              <a:gd name="connsiteX4" fmla="*/ 108128 w 861431"/>
              <a:gd name="connsiteY4" fmla="*/ 1638578 h 1664101"/>
              <a:gd name="connsiteX5" fmla="*/ 54732 w 861431"/>
              <a:gd name="connsiteY5" fmla="*/ 1661938 h 1664101"/>
              <a:gd name="connsiteX6" fmla="*/ 1336 w 861431"/>
              <a:gd name="connsiteY6" fmla="*/ 1661938 h 1664101"/>
              <a:gd name="connsiteX7" fmla="*/ 21360 w 861431"/>
              <a:gd name="connsiteY7" fmla="*/ 1651927 h 166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1431" h="1664101">
                <a:moveTo>
                  <a:pt x="805608" y="0"/>
                </a:moveTo>
                <a:cubicBezTo>
                  <a:pt x="838146" y="209133"/>
                  <a:pt x="870684" y="418266"/>
                  <a:pt x="859004" y="590689"/>
                </a:cubicBezTo>
                <a:cubicBezTo>
                  <a:pt x="847324" y="763112"/>
                  <a:pt x="801714" y="892152"/>
                  <a:pt x="735526" y="1034540"/>
                </a:cubicBezTo>
                <a:cubicBezTo>
                  <a:pt x="669338" y="1176928"/>
                  <a:pt x="566440" y="1344346"/>
                  <a:pt x="461874" y="1445019"/>
                </a:cubicBezTo>
                <a:cubicBezTo>
                  <a:pt x="357308" y="1545692"/>
                  <a:pt x="175985" y="1602425"/>
                  <a:pt x="108128" y="1638578"/>
                </a:cubicBezTo>
                <a:cubicBezTo>
                  <a:pt x="40271" y="1674731"/>
                  <a:pt x="72531" y="1658045"/>
                  <a:pt x="54732" y="1661938"/>
                </a:cubicBezTo>
                <a:cubicBezTo>
                  <a:pt x="36933" y="1665831"/>
                  <a:pt x="6898" y="1663607"/>
                  <a:pt x="1336" y="1661938"/>
                </a:cubicBezTo>
                <a:cubicBezTo>
                  <a:pt x="-4226" y="1660270"/>
                  <a:pt x="8567" y="1656098"/>
                  <a:pt x="21360" y="1651927"/>
                </a:cubicBez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18" name="Picture 3">
            <a:extLst>
              <a:ext uri="{FF2B5EF4-FFF2-40B4-BE49-F238E27FC236}">
                <a16:creationId xmlns:a16="http://schemas.microsoft.com/office/drawing/2014/main" id="{F0BCC58B-6E09-4D12-B0BC-589E475FD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 r="8594"/>
          <a:stretch>
            <a:fillRect/>
          </a:stretch>
        </p:blipFill>
        <p:spPr bwMode="auto">
          <a:xfrm>
            <a:off x="5316538" y="1033463"/>
            <a:ext cx="3357562" cy="23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E28371-8EE3-458B-84B3-C006517B3CF9}"/>
              </a:ext>
            </a:extLst>
          </p:cNvPr>
          <p:cNvSpPr/>
          <p:nvPr/>
        </p:nvSpPr>
        <p:spPr>
          <a:xfrm>
            <a:off x="6496050" y="1381125"/>
            <a:ext cx="1866900" cy="1809750"/>
          </a:xfrm>
          <a:custGeom>
            <a:avLst/>
            <a:gdLst>
              <a:gd name="connsiteX0" fmla="*/ 0 w 1866900"/>
              <a:gd name="connsiteY0" fmla="*/ 1809750 h 1809750"/>
              <a:gd name="connsiteX1" fmla="*/ 438150 w 1866900"/>
              <a:gd name="connsiteY1" fmla="*/ 904875 h 1809750"/>
              <a:gd name="connsiteX2" fmla="*/ 571500 w 1866900"/>
              <a:gd name="connsiteY2" fmla="*/ 657225 h 1809750"/>
              <a:gd name="connsiteX3" fmla="*/ 771525 w 1866900"/>
              <a:gd name="connsiteY3" fmla="*/ 476250 h 1809750"/>
              <a:gd name="connsiteX4" fmla="*/ 990600 w 1866900"/>
              <a:gd name="connsiteY4" fmla="*/ 333375 h 1809750"/>
              <a:gd name="connsiteX5" fmla="*/ 1228725 w 1866900"/>
              <a:gd name="connsiteY5" fmla="*/ 190500 h 1809750"/>
              <a:gd name="connsiteX6" fmla="*/ 1628775 w 1866900"/>
              <a:gd name="connsiteY6" fmla="*/ 66675 h 1809750"/>
              <a:gd name="connsiteX7" fmla="*/ 1866900 w 1866900"/>
              <a:gd name="connsiteY7" fmla="*/ 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66900" h="1809750">
                <a:moveTo>
                  <a:pt x="0" y="1809750"/>
                </a:moveTo>
                <a:cubicBezTo>
                  <a:pt x="171450" y="1453356"/>
                  <a:pt x="342900" y="1096962"/>
                  <a:pt x="438150" y="904875"/>
                </a:cubicBezTo>
                <a:cubicBezTo>
                  <a:pt x="533400" y="712788"/>
                  <a:pt x="515938" y="728662"/>
                  <a:pt x="571500" y="657225"/>
                </a:cubicBezTo>
                <a:cubicBezTo>
                  <a:pt x="627062" y="585788"/>
                  <a:pt x="701675" y="530225"/>
                  <a:pt x="771525" y="476250"/>
                </a:cubicBezTo>
                <a:cubicBezTo>
                  <a:pt x="841375" y="422275"/>
                  <a:pt x="914400" y="381000"/>
                  <a:pt x="990600" y="333375"/>
                </a:cubicBezTo>
                <a:cubicBezTo>
                  <a:pt x="1066800" y="285750"/>
                  <a:pt x="1122363" y="234950"/>
                  <a:pt x="1228725" y="190500"/>
                </a:cubicBezTo>
                <a:cubicBezTo>
                  <a:pt x="1335088" y="146050"/>
                  <a:pt x="1522413" y="98425"/>
                  <a:pt x="1628775" y="66675"/>
                </a:cubicBezTo>
                <a:cubicBezTo>
                  <a:pt x="1735138" y="34925"/>
                  <a:pt x="1801019" y="17462"/>
                  <a:pt x="1866900" y="0"/>
                </a:cubicBezTo>
              </a:path>
            </a:pathLst>
          </a:custGeom>
          <a:noFill/>
          <a:ln w="762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1520" name="Group 17">
            <a:extLst>
              <a:ext uri="{FF2B5EF4-FFF2-40B4-BE49-F238E27FC236}">
                <a16:creationId xmlns:a16="http://schemas.microsoft.com/office/drawing/2014/main" id="{9E3CFE56-7347-4CC4-B8B2-7F1126BC38F6}"/>
              </a:ext>
            </a:extLst>
          </p:cNvPr>
          <p:cNvGrpSpPr>
            <a:grpSpLocks/>
          </p:cNvGrpSpPr>
          <p:nvPr/>
        </p:nvGrpSpPr>
        <p:grpSpPr bwMode="auto">
          <a:xfrm>
            <a:off x="6256338" y="3519488"/>
            <a:ext cx="2779712" cy="1873250"/>
            <a:chOff x="6256561" y="3519021"/>
            <a:chExt cx="2779935" cy="1874148"/>
          </a:xfrm>
        </p:grpSpPr>
        <p:pic>
          <p:nvPicPr>
            <p:cNvPr id="20506" name="Picture 9" descr="A cobblestone street with buildings on either side of it&#10;&#10;Description automatically generated with medium confidence">
              <a:extLst>
                <a:ext uri="{FF2B5EF4-FFF2-40B4-BE49-F238E27FC236}">
                  <a16:creationId xmlns:a16="http://schemas.microsoft.com/office/drawing/2014/main" id="{85CDCE42-2A06-4FA5-B779-7A5B6FF1E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561" y="3519021"/>
              <a:ext cx="2779935" cy="1854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1D7B1BC-ACB0-45EB-84D0-176C24017D4F}"/>
                </a:ext>
              </a:extLst>
            </p:cNvPr>
            <p:cNvSpPr txBox="1"/>
            <p:nvPr/>
          </p:nvSpPr>
          <p:spPr>
            <a:xfrm>
              <a:off x="6875736" y="5023104"/>
              <a:ext cx="1643194" cy="3700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main Salih Asim street</a:t>
              </a:r>
              <a:r>
                <a:rPr lang="en-US" dirty="0"/>
                <a:t> </a:t>
              </a:r>
            </a:p>
          </p:txBody>
        </p:sp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1262C46-5D46-4E82-A95A-3D9D679DEC69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412875"/>
          <a:ext cx="4038600" cy="165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5519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ECILS</a:t>
                      </a:r>
                    </a:p>
                  </a:txBody>
                  <a:tcPr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68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A1: </a:t>
                      </a:r>
                      <a:r>
                        <a:rPr lang="en-US" sz="1200" spc="-2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Preparatory work: providing mandatory permission for access to the buildings, setting up the survey teams and introducing them with seismic screening methodology, desk study and remote data collection</a:t>
                      </a:r>
                      <a:endParaRPr lang="en-US" sz="2000" dirty="0">
                        <a:solidFill>
                          <a:srgbClr val="C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76">
                <a:tc>
                  <a:txBody>
                    <a:bodyPr/>
                    <a:lstStyle/>
                    <a:p>
                      <a:pPr marL="0" marR="0" algn="just" eaLnBrk="0" fontAlgn="base" hangingPunct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A2: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Rapid visual outside/inside screening of selected 30 buildings using </a:t>
                      </a:r>
                      <a:r>
                        <a:rPr lang="en-US" sz="1200" i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First_Level_Data_Form</a:t>
                      </a:r>
                      <a:r>
                        <a:rPr lang="en-US" sz="12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followed by preliminary seismic risk rating of the buildings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9">
            <a:extLst>
              <a:ext uri="{FF2B5EF4-FFF2-40B4-BE49-F238E27FC236}">
                <a16:creationId xmlns:a16="http://schemas.microsoft.com/office/drawing/2014/main" id="{5D88DC71-B554-4DB1-B6CA-2A836148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"/>
          <a:stretch>
            <a:fillRect/>
          </a:stretch>
        </p:blipFill>
        <p:spPr bwMode="auto">
          <a:xfrm>
            <a:off x="6835775" y="2636838"/>
            <a:ext cx="228758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B16871B-DB5C-42C0-81AA-209D01B42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198563"/>
            <a:ext cx="241776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F56EB4-6E17-49F8-9C01-3A4853C6BFB4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507" name="Picture 21">
            <a:extLst>
              <a:ext uri="{FF2B5EF4-FFF2-40B4-BE49-F238E27FC236}">
                <a16:creationId xmlns:a16="http://schemas.microsoft.com/office/drawing/2014/main" id="{3E218F47-6835-4154-921E-8D3B8454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41EE4293-6C41-440C-8E19-291FF7F8E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ABB039-257E-4ABA-9684-6A69D24CD73F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657AA0-FDBF-4EF4-8958-2D4F715FF4D6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76DA2D-453B-41F2-824E-90F6E4721BBC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preparation for Rapid Visual Screening</a:t>
            </a:r>
          </a:p>
        </p:txBody>
      </p:sp>
      <p:pic>
        <p:nvPicPr>
          <p:cNvPr id="21512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461C1566-18DA-4699-BF81-02718A848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89125"/>
            <a:ext cx="22288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6">
            <a:extLst>
              <a:ext uri="{FF2B5EF4-FFF2-40B4-BE49-F238E27FC236}">
                <a16:creationId xmlns:a16="http://schemas.microsoft.com/office/drawing/2014/main" id="{54C2A289-A492-4F75-BB26-D26EFEBB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565525"/>
            <a:ext cx="2928937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7">
            <a:extLst>
              <a:ext uri="{FF2B5EF4-FFF2-40B4-BE49-F238E27FC236}">
                <a16:creationId xmlns:a16="http://schemas.microsoft.com/office/drawing/2014/main" id="{A69E8135-E839-4C25-AFBF-92947A06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682750"/>
            <a:ext cx="27368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A65D525-ECC9-40A2-86CF-10CBDDDBBA6B}"/>
              </a:ext>
            </a:extLst>
          </p:cNvPr>
          <p:cNvCxnSpPr>
            <a:cxnSpLocks/>
          </p:cNvCxnSpPr>
          <p:nvPr/>
        </p:nvCxnSpPr>
        <p:spPr>
          <a:xfrm flipV="1">
            <a:off x="6540500" y="4325938"/>
            <a:ext cx="1141413" cy="452437"/>
          </a:xfrm>
          <a:prstGeom prst="straightConnector1">
            <a:avLst/>
          </a:prstGeom>
          <a:ln w="19050">
            <a:solidFill>
              <a:srgbClr val="CC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9C5D1012-5EFB-4175-9265-4E49D9AE8A22}"/>
              </a:ext>
            </a:extLst>
          </p:cNvPr>
          <p:cNvSpPr/>
          <p:nvPr/>
        </p:nvSpPr>
        <p:spPr>
          <a:xfrm>
            <a:off x="7454900" y="3738563"/>
            <a:ext cx="828675" cy="631825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D1E49F-7972-4E04-BD18-D64582BB9B97}"/>
              </a:ext>
            </a:extLst>
          </p:cNvPr>
          <p:cNvSpPr txBox="1"/>
          <p:nvPr/>
        </p:nvSpPr>
        <p:spPr>
          <a:xfrm>
            <a:off x="455613" y="1052513"/>
            <a:ext cx="3108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initial meetings, provide permission, work plan, info-flyer …</a:t>
            </a:r>
          </a:p>
        </p:txBody>
      </p:sp>
      <p:pic>
        <p:nvPicPr>
          <p:cNvPr id="21518" name="Picture 31">
            <a:extLst>
              <a:ext uri="{FF2B5EF4-FFF2-40B4-BE49-F238E27FC236}">
                <a16:creationId xmlns:a16="http://schemas.microsoft.com/office/drawing/2014/main" id="{18A3C806-A9FB-49D4-9EE4-7BE20FE7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1" r="30515" b="33202"/>
          <a:stretch>
            <a:fillRect/>
          </a:stretch>
        </p:blipFill>
        <p:spPr bwMode="auto">
          <a:xfrm>
            <a:off x="3444875" y="1189038"/>
            <a:ext cx="34798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33">
            <a:extLst>
              <a:ext uri="{FF2B5EF4-FFF2-40B4-BE49-F238E27FC236}">
                <a16:creationId xmlns:a16="http://schemas.microsoft.com/office/drawing/2014/main" id="{C46D162F-AACA-469D-AD85-ADBE66E2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3530600"/>
            <a:ext cx="16160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89D8EA5-9014-4CFD-8484-7E917CDDC542}"/>
              </a:ext>
            </a:extLst>
          </p:cNvPr>
          <p:cNvSpPr/>
          <p:nvPr/>
        </p:nvSpPr>
        <p:spPr>
          <a:xfrm>
            <a:off x="6421438" y="2719388"/>
            <a:ext cx="412750" cy="300037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A140ED8-59B2-4A15-9566-9B66C67B1BB2}"/>
              </a:ext>
            </a:extLst>
          </p:cNvPr>
          <p:cNvSpPr/>
          <p:nvPr/>
        </p:nvSpPr>
        <p:spPr>
          <a:xfrm>
            <a:off x="4932363" y="2551113"/>
            <a:ext cx="412750" cy="301625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8B4A9B-E605-4BE3-9844-0E926280BD7E}"/>
              </a:ext>
            </a:extLst>
          </p:cNvPr>
          <p:cNvSpPr/>
          <p:nvPr/>
        </p:nvSpPr>
        <p:spPr>
          <a:xfrm>
            <a:off x="3824288" y="2428875"/>
            <a:ext cx="412750" cy="301625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523" name="Picture 4">
            <a:extLst>
              <a:ext uri="{FF2B5EF4-FFF2-40B4-BE49-F238E27FC236}">
                <a16:creationId xmlns:a16="http://schemas.microsoft.com/office/drawing/2014/main" id="{03EE68A0-62B3-4E0B-8EAF-80A538B7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536950"/>
            <a:ext cx="1501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A picture containing stone&#10;&#10;Description automatically generated">
            <a:extLst>
              <a:ext uri="{FF2B5EF4-FFF2-40B4-BE49-F238E27FC236}">
                <a16:creationId xmlns:a16="http://schemas.microsoft.com/office/drawing/2014/main" id="{788EECBA-E541-4957-A964-914A40F9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916113"/>
            <a:ext cx="22272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77D690-4BF9-4D6D-9AD1-8ADAF4AFB724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532" name="Picture 21">
            <a:extLst>
              <a:ext uri="{FF2B5EF4-FFF2-40B4-BE49-F238E27FC236}">
                <a16:creationId xmlns:a16="http://schemas.microsoft.com/office/drawing/2014/main" id="{265C1F59-985D-40C1-9853-D2B4CA01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>
            <a:extLst>
              <a:ext uri="{FF2B5EF4-FFF2-40B4-BE49-F238E27FC236}">
                <a16:creationId xmlns:a16="http://schemas.microsoft.com/office/drawing/2014/main" id="{AFE54CB2-0B2E-44B7-B985-05085A29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3F8039-C3EA-4203-ABAB-970256C9771A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E096AA-4A26-42F3-AB73-DCEA1A363B8C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97136E-643D-4AA9-B8D4-72F0873CE831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Rapid Visual Screening</a:t>
            </a:r>
          </a:p>
        </p:txBody>
      </p:sp>
      <p:pic>
        <p:nvPicPr>
          <p:cNvPr id="22537" name="Picture 4">
            <a:extLst>
              <a:ext uri="{FF2B5EF4-FFF2-40B4-BE49-F238E27FC236}">
                <a16:creationId xmlns:a16="http://schemas.microsoft.com/office/drawing/2014/main" id="{52464C1B-473F-4F99-AFDB-770F8775C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455738"/>
            <a:ext cx="25209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7">
            <a:extLst>
              <a:ext uri="{FF2B5EF4-FFF2-40B4-BE49-F238E27FC236}">
                <a16:creationId xmlns:a16="http://schemas.microsoft.com/office/drawing/2014/main" id="{B1818ED4-8EC1-429A-9151-78F98209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028950"/>
            <a:ext cx="2519363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AA6B557C-10CB-4F16-8C39-AECC0D76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548188"/>
            <a:ext cx="2519362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3">
            <a:extLst>
              <a:ext uri="{FF2B5EF4-FFF2-40B4-BE49-F238E27FC236}">
                <a16:creationId xmlns:a16="http://schemas.microsoft.com/office/drawing/2014/main" id="{A2D67F52-6685-471E-8907-BCA132947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455738"/>
            <a:ext cx="26765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086185-D63F-4EE4-AFE1-2629813BC4FD}"/>
              </a:ext>
            </a:extLst>
          </p:cNvPr>
          <p:cNvSpPr txBox="1"/>
          <p:nvPr/>
        </p:nvSpPr>
        <p:spPr>
          <a:xfrm>
            <a:off x="455613" y="1052513"/>
            <a:ext cx="28209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labeling, photography, measuring, interview, </a:t>
            </a: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filling data form</a:t>
            </a:r>
          </a:p>
        </p:txBody>
      </p:sp>
      <p:pic>
        <p:nvPicPr>
          <p:cNvPr id="22542" name="Picture 7">
            <a:extLst>
              <a:ext uri="{FF2B5EF4-FFF2-40B4-BE49-F238E27FC236}">
                <a16:creationId xmlns:a16="http://schemas.microsoft.com/office/drawing/2014/main" id="{3922C011-9F8D-4F36-97DD-A0B7EE894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44850"/>
            <a:ext cx="180022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9">
            <a:extLst>
              <a:ext uri="{FF2B5EF4-FFF2-40B4-BE49-F238E27FC236}">
                <a16:creationId xmlns:a16="http://schemas.microsoft.com/office/drawing/2014/main" id="{746D0260-A602-4DF4-B9E1-37CE283A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9"/>
          <a:stretch>
            <a:fillRect/>
          </a:stretch>
        </p:blipFill>
        <p:spPr bwMode="auto">
          <a:xfrm>
            <a:off x="7280275" y="3181350"/>
            <a:ext cx="1800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358645-5D2A-4EA3-BD6E-AF1473313DFF}"/>
              </a:ext>
            </a:extLst>
          </p:cNvPr>
          <p:cNvCxnSpPr>
            <a:cxnSpLocks/>
          </p:cNvCxnSpPr>
          <p:nvPr/>
        </p:nvCxnSpPr>
        <p:spPr bwMode="auto">
          <a:xfrm>
            <a:off x="2771775" y="6318250"/>
            <a:ext cx="417671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555" name="Picture 21">
            <a:extLst>
              <a:ext uri="{FF2B5EF4-FFF2-40B4-BE49-F238E27FC236}">
                <a16:creationId xmlns:a16="http://schemas.microsoft.com/office/drawing/2014/main" id="{DCFA94BF-B8C3-4725-9355-EBBF694BF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95988"/>
            <a:ext cx="2184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A3F08FFF-708C-43A0-B248-C29AE4EC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5"/>
          <a:stretch>
            <a:fillRect/>
          </a:stretch>
        </p:blipFill>
        <p:spPr bwMode="auto">
          <a:xfrm>
            <a:off x="7140575" y="5849938"/>
            <a:ext cx="12128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E580F-C7D0-495B-AF00-37739BCAA617}"/>
              </a:ext>
            </a:extLst>
          </p:cNvPr>
          <p:cNvCxnSpPr/>
          <p:nvPr/>
        </p:nvCxnSpPr>
        <p:spPr bwMode="auto">
          <a:xfrm rot="5400000" flipH="1" flipV="1">
            <a:off x="-2091531" y="3534569"/>
            <a:ext cx="4938712" cy="635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7F08DE-3372-4EC2-BFE8-610CF2649D98}"/>
              </a:ext>
            </a:extLst>
          </p:cNvPr>
          <p:cNvCxnSpPr/>
          <p:nvPr/>
        </p:nvCxnSpPr>
        <p:spPr bwMode="auto">
          <a:xfrm>
            <a:off x="357188" y="928688"/>
            <a:ext cx="8358187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BD8E6E-A283-4386-9744-127E16FA33B6}"/>
              </a:ext>
            </a:extLst>
          </p:cNvPr>
          <p:cNvSpPr txBox="1"/>
          <p:nvPr/>
        </p:nvSpPr>
        <p:spPr>
          <a:xfrm>
            <a:off x="357188" y="333375"/>
            <a:ext cx="83581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spc="-60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Salih Asim street – </a:t>
            </a:r>
            <a:r>
              <a:rPr lang="en-US" sz="2400" spc="-6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Vulnerability assessment methodology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BC626E9-6A90-4DF5-A245-7BDEFB05B655}"/>
              </a:ext>
            </a:extLst>
          </p:cNvPr>
          <p:cNvGraphicFramePr>
            <a:graphicFrameLocks noGrp="1"/>
          </p:cNvGraphicFramePr>
          <p:nvPr/>
        </p:nvGraphicFramePr>
        <p:xfrm>
          <a:off x="467544" y="980728"/>
          <a:ext cx="7272808" cy="4989880"/>
        </p:xfrm>
        <a:graphic>
          <a:graphicData uri="http://schemas.openxmlformats.org/drawingml/2006/table">
            <a:tbl>
              <a:tblPr firstRow="1" bandRow="1"/>
              <a:tblGrid>
                <a:gridCol w="462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1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91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136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2224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dirty="0"/>
                        <a:t>Parameter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116154" t="-1923" r="-101026" b="-1478846"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800"/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4"/>
                      <a:stretch>
                        <a:fillRect l="-216154" t="-1923" r="-1026" b="-1478846"/>
                      </a:stretch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85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T="45278" marB="45278" anchor="ctr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B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ORIGINAL 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CALIBRATED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853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000066"/>
                          </a:solidFill>
                        </a:rPr>
                        <a:t>1. Structural building system 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77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P2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P3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P4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P5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P6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Type of resisting system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Quality of resisting system 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Conventional strength</a:t>
                      </a:r>
                    </a:p>
                    <a:p>
                      <a:r>
                        <a:rPr lang="en-US" sz="1300" spc="-60" baseline="0" dirty="0">
                          <a:solidFill>
                            <a:srgbClr val="000066"/>
                          </a:solidFill>
                        </a:rPr>
                        <a:t>Maximum distance between walls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Number of floors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Location and soil condition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0.75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1.00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0.75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1.00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  <a:endParaRPr lang="en-US" sz="1300" dirty="0">
                        <a:solidFill>
                          <a:srgbClr val="000066"/>
                        </a:solidFill>
                      </a:endParaRP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853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400" b="1" dirty="0">
                          <a:solidFill>
                            <a:srgbClr val="000066"/>
                          </a:solidFill>
                        </a:rPr>
                        <a:t>2. Irregularities and interactions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9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P7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P8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P9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spc="-60" baseline="0" dirty="0">
                          <a:solidFill>
                            <a:srgbClr val="000066"/>
                          </a:solidFill>
                        </a:rPr>
                        <a:t>Aggregate position and interaction</a:t>
                      </a:r>
                    </a:p>
                    <a:p>
                      <a:r>
                        <a:rPr lang="en-US" sz="1300" spc="-30" baseline="0" dirty="0">
                          <a:solidFill>
                            <a:srgbClr val="000066"/>
                          </a:solidFill>
                        </a:rPr>
                        <a:t>Irregularity in plan</a:t>
                      </a:r>
                    </a:p>
                    <a:p>
                      <a:r>
                        <a:rPr lang="en-US" sz="1300" spc="-30" baseline="0" dirty="0">
                          <a:solidFill>
                            <a:srgbClr val="000066"/>
                          </a:solidFill>
                        </a:rPr>
                        <a:t>Irregularity in height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0.75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0.75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  <a:endParaRPr lang="en-US" sz="1300" dirty="0">
                        <a:solidFill>
                          <a:srgbClr val="000066"/>
                        </a:solidFill>
                      </a:endParaRP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761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000066"/>
                          </a:solidFill>
                        </a:rPr>
                        <a:t>3. Floor slabs and roofs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1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P10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P11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P12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Alignment of openings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Horizontal diaphragms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Roof systems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1.00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1.00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0.75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0.50</a:t>
                      </a:r>
                      <a:endParaRPr lang="en-US" sz="1300" dirty="0">
                        <a:solidFill>
                          <a:srgbClr val="000066"/>
                        </a:solidFill>
                      </a:endParaRP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61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000066"/>
                          </a:solidFill>
                        </a:rPr>
                        <a:t>4. Conservation status and other elements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2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P13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P14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spc="-40" baseline="0" dirty="0">
                          <a:solidFill>
                            <a:srgbClr val="000066"/>
                          </a:solidFill>
                        </a:rPr>
                        <a:t>Fragilities and conservation status</a:t>
                      </a:r>
                    </a:p>
                    <a:p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Non-structural elements</a:t>
                      </a:r>
                    </a:p>
                  </a:txBody>
                  <a:tcPr marT="45278" marB="452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20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50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1.00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rgbClr val="000066"/>
                          </a:solidFill>
                        </a:rPr>
                        <a:t>0.50</a:t>
                      </a: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1.00</a:t>
                      </a:r>
                    </a:p>
                    <a:p>
                      <a:pPr algn="ctr"/>
                      <a:r>
                        <a:rPr lang="en-US" sz="1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0.75</a:t>
                      </a:r>
                      <a:endParaRPr lang="en-US" sz="1300" dirty="0">
                        <a:solidFill>
                          <a:srgbClr val="000066"/>
                        </a:solidFill>
                      </a:endParaRPr>
                    </a:p>
                  </a:txBody>
                  <a:tcPr marT="45278" marB="45278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3561" name="Picture 6">
            <a:extLst>
              <a:ext uri="{FF2B5EF4-FFF2-40B4-BE49-F238E27FC236}">
                <a16:creationId xmlns:a16="http://schemas.microsoft.com/office/drawing/2014/main" id="{4EAF7CAB-869F-4239-99FD-DC106C42C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3068638"/>
            <a:ext cx="2286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6630</TotalTime>
  <Words>2073</Words>
  <Application>Microsoft Office PowerPoint</Application>
  <PresentationFormat>On-screen Show (4:3)</PresentationFormat>
  <Paragraphs>432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Arial Rounded MT Bold</vt:lpstr>
      <vt:lpstr>Copperplate Gothic Bold</vt:lpstr>
      <vt:lpstr>Wingdings</vt:lpstr>
      <vt:lpstr>Times New Roman</vt:lpstr>
      <vt:lpstr>MS Mincho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Makpetrol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MPDELL</dc:creator>
  <cp:lastModifiedBy>EMEZIE Catherine</cp:lastModifiedBy>
  <cp:revision>479</cp:revision>
  <dcterms:created xsi:type="dcterms:W3CDTF">2010-05-06T06:54:16Z</dcterms:created>
  <dcterms:modified xsi:type="dcterms:W3CDTF">2022-11-23T11:38:41Z</dcterms:modified>
</cp:coreProperties>
</file>