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7" r:id="rId1"/>
    <p:sldMasterId id="2147483752" r:id="rId2"/>
  </p:sldMasterIdLst>
  <p:notesMasterIdLst>
    <p:notesMasterId r:id="rId28"/>
  </p:notesMasterIdLst>
  <p:handoutMasterIdLst>
    <p:handoutMasterId r:id="rId29"/>
  </p:handoutMasterIdLst>
  <p:sldIdLst>
    <p:sldId id="591" r:id="rId3"/>
    <p:sldId id="718" r:id="rId4"/>
    <p:sldId id="678" r:id="rId5"/>
    <p:sldId id="679" r:id="rId6"/>
    <p:sldId id="689" r:id="rId7"/>
    <p:sldId id="698" r:id="rId8"/>
    <p:sldId id="694" r:id="rId9"/>
    <p:sldId id="713" r:id="rId10"/>
    <p:sldId id="709" r:id="rId11"/>
    <p:sldId id="710" r:id="rId12"/>
    <p:sldId id="684" r:id="rId13"/>
    <p:sldId id="570" r:id="rId14"/>
    <p:sldId id="695" r:id="rId15"/>
    <p:sldId id="711" r:id="rId16"/>
    <p:sldId id="676" r:id="rId17"/>
    <p:sldId id="714" r:id="rId18"/>
    <p:sldId id="691" r:id="rId19"/>
    <p:sldId id="692" r:id="rId20"/>
    <p:sldId id="693" r:id="rId21"/>
    <p:sldId id="715" r:id="rId22"/>
    <p:sldId id="716" r:id="rId23"/>
    <p:sldId id="712" r:id="rId24"/>
    <p:sldId id="717" r:id="rId25"/>
    <p:sldId id="690" r:id="rId26"/>
    <p:sldId id="683" r:id="rId27"/>
  </p:sldIdLst>
  <p:sldSz cx="9144000" cy="6858000" type="screen4x3"/>
  <p:notesSz cx="6805613" cy="99441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C7D7EB"/>
    <a:srgbClr val="CEDCEE"/>
    <a:srgbClr val="4F81BD"/>
    <a:srgbClr val="87A9D3"/>
    <a:srgbClr val="FFFF99"/>
    <a:srgbClr val="008000"/>
    <a:srgbClr val="FBF7DD"/>
    <a:srgbClr val="1F497D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55" autoAdjust="0"/>
    <p:restoredTop sz="72469" autoAdjust="0"/>
  </p:normalViewPr>
  <p:slideViewPr>
    <p:cSldViewPr>
      <p:cViewPr varScale="1">
        <p:scale>
          <a:sx n="64" d="100"/>
          <a:sy n="64" d="100"/>
        </p:scale>
        <p:origin x="123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7BFE1E-7A89-4845-AD06-A2ECD20671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87EF6C-C88D-4A36-B7D8-D7245F934F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FE897C6E-0EDE-4D75-B212-45856F25C793}" type="datetimeFigureOut">
              <a:rPr lang="en-US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18F42-012F-425E-8803-1256CCEDE2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4436F-FA90-4849-A066-AD9E598EAC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DDDB5A0-905D-4327-936B-606FC666316F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EDF951B-EC42-4A3A-8245-B7239F7EAD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7CC96BC-8966-4A78-842C-86B8674CECF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6276E3F-0C04-4320-9873-88E989D34978}" type="datetimeFigureOut">
              <a:rPr lang="de-DE"/>
              <a:pPr>
                <a:defRPr/>
              </a:pPr>
              <a:t>27.06.2022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7D20F3A7-30A1-448D-8A18-152F030E3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33BED152-CC31-4A59-9D85-A9DCA4227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3537" cy="4475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3559782-D437-41E1-82CA-6FF304C114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693B3B-F1F2-44C8-B559-1E4112C79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482FBB3-61E1-428D-805D-990AB5932730}" type="slidenum">
              <a:rPr lang="de-DE" altLang="en-US"/>
              <a:pPr/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4936C75-5A2E-48C1-BD9C-726E1DDC9F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FD9BC24C-2CAF-4197-8EA7-A599BC3D72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2E6EF2A-48A9-476A-BB5A-0CD2A72B0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57159C6-834B-4364-9500-AD57E0B40B14}" type="slidenum">
              <a:rPr lang="de-DE" altLang="en-US">
                <a:solidFill>
                  <a:srgbClr val="000000"/>
                </a:solidFill>
              </a:rPr>
              <a:pPr/>
              <a:t>2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72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FCC123FB-89F5-40CC-864B-6DD31C5038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FD8E7F2E-58A5-40AC-98B2-509733C936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dirty="0">
                <a:solidFill>
                  <a:schemeClr val="tx2"/>
                </a:solidFill>
              </a:rPr>
              <a:t>ECHR + ESC + CoE </a:t>
            </a:r>
            <a:r>
              <a:rPr lang="fr-FR" dirty="0" err="1">
                <a:solidFill>
                  <a:schemeClr val="tx2"/>
                </a:solidFill>
              </a:rPr>
              <a:t>legislation</a:t>
            </a:r>
            <a:r>
              <a:rPr lang="fr-FR" dirty="0">
                <a:solidFill>
                  <a:schemeClr val="tx2"/>
                </a:solidFill>
              </a:rPr>
              <a:t> + EU </a:t>
            </a:r>
            <a:r>
              <a:rPr lang="fr-FR" dirty="0" err="1">
                <a:solidFill>
                  <a:schemeClr val="tx2"/>
                </a:solidFill>
              </a:rPr>
              <a:t>law</a:t>
            </a:r>
            <a:r>
              <a:rPr lang="fr-FR" dirty="0">
                <a:solidFill>
                  <a:schemeClr val="tx2"/>
                </a:solidFill>
              </a:rPr>
              <a:t> for EU</a:t>
            </a:r>
          </a:p>
          <a:p>
            <a:pPr>
              <a:defRPr/>
            </a:pPr>
            <a:endParaRPr lang="en-GB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GB" dirty="0">
                <a:solidFill>
                  <a:schemeClr val="tx2"/>
                </a:solidFill>
              </a:rPr>
              <a:t>+ </a:t>
            </a: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Charter and EU  law for EU countries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B3142B31-8533-41AE-B212-6978A051C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85E33B-6843-4DA4-AAE0-F3ABCFAD8347}" type="slidenum">
              <a:rPr lang="de-DE" altLang="en-US"/>
              <a:pPr>
                <a:spcBef>
                  <a:spcPct val="0"/>
                </a:spcBef>
              </a:pPr>
              <a:t>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537286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FCC123FB-89F5-40CC-864B-6DD31C5038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FD8E7F2E-58A5-40AC-98B2-509733C936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dirty="0">
                <a:solidFill>
                  <a:schemeClr val="tx2"/>
                </a:solidFill>
              </a:rPr>
              <a:t>ECHR + ESC + CoE </a:t>
            </a:r>
            <a:r>
              <a:rPr lang="fr-FR" dirty="0" err="1">
                <a:solidFill>
                  <a:schemeClr val="tx2"/>
                </a:solidFill>
              </a:rPr>
              <a:t>legislation</a:t>
            </a:r>
            <a:r>
              <a:rPr lang="fr-FR" dirty="0">
                <a:solidFill>
                  <a:schemeClr val="tx2"/>
                </a:solidFill>
              </a:rPr>
              <a:t> + EU </a:t>
            </a:r>
            <a:r>
              <a:rPr lang="fr-FR" dirty="0" err="1">
                <a:solidFill>
                  <a:schemeClr val="tx2"/>
                </a:solidFill>
              </a:rPr>
              <a:t>law</a:t>
            </a:r>
            <a:r>
              <a:rPr lang="fr-FR" dirty="0">
                <a:solidFill>
                  <a:schemeClr val="tx2"/>
                </a:solidFill>
              </a:rPr>
              <a:t> for EU</a:t>
            </a:r>
          </a:p>
          <a:p>
            <a:pPr>
              <a:defRPr/>
            </a:pPr>
            <a:endParaRPr lang="en-GB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GB" dirty="0">
                <a:solidFill>
                  <a:schemeClr val="tx2"/>
                </a:solidFill>
              </a:rPr>
              <a:t>+ </a:t>
            </a: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Charter and EU  law for EU countries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B3142B31-8533-41AE-B212-6978A051C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85E33B-6843-4DA4-AAE0-F3ABCFAD8347}" type="slidenum">
              <a:rPr lang="de-DE" altLang="en-US"/>
              <a:pPr>
                <a:spcBef>
                  <a:spcPct val="0"/>
                </a:spcBef>
              </a:pPr>
              <a:t>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74678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4393AEE-D0AB-413B-A784-F03E3D549D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70710380-C88D-400D-89D0-DB9848A88A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775BBB2F-DAC6-4E47-A25A-28AEA55AD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A6807BA-533A-442F-A717-BB116C2952E0}" type="slidenum">
              <a:rPr lang="de-DE" altLang="en-US">
                <a:solidFill>
                  <a:srgbClr val="000000"/>
                </a:solidFill>
              </a:rPr>
              <a:pPr/>
              <a:t>11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>
            <a:extLst>
              <a:ext uri="{FF2B5EF4-FFF2-40B4-BE49-F238E27FC236}">
                <a16:creationId xmlns:a16="http://schemas.microsoft.com/office/drawing/2014/main" id="{EB4795C8-248C-4CA4-9523-7C9ADED96C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ce réservé des commentaires 2">
            <a:extLst>
              <a:ext uri="{FF2B5EF4-FFF2-40B4-BE49-F238E27FC236}">
                <a16:creationId xmlns:a16="http://schemas.microsoft.com/office/drawing/2014/main" id="{91FF2EBD-534B-4B9C-82F2-FB7684000C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Judge Spano speaks about different situations between sporadic terrorist acts and sustained ones.</a:t>
            </a:r>
          </a:p>
          <a:p>
            <a:r>
              <a:rPr lang="en-GB" altLang="en-US"/>
              <a:t>Secondly, need to apply a cronological analysis </a:t>
            </a:r>
          </a:p>
          <a:p>
            <a:r>
              <a:rPr lang="en-GB" altLang="en-US"/>
              <a:t>Finally, we should avoid the normalisation of emergency laws </a:t>
            </a:r>
            <a:endParaRPr lang="en-US" altLang="en-US"/>
          </a:p>
        </p:txBody>
      </p:sp>
      <p:sp>
        <p:nvSpPr>
          <p:cNvPr id="41988" name="Espace réservé du numéro de diapositive 3">
            <a:extLst>
              <a:ext uri="{FF2B5EF4-FFF2-40B4-BE49-F238E27FC236}">
                <a16:creationId xmlns:a16="http://schemas.microsoft.com/office/drawing/2014/main" id="{0C5BB9E7-B42D-48B4-94E9-078D76FEF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4CAB1B-6121-4D01-979D-01C27EFCD04A}" type="slidenum">
              <a:rPr lang="de-DE" altLang="en-US"/>
              <a:pPr>
                <a:spcBef>
                  <a:spcPct val="0"/>
                </a:spcBef>
              </a:pPr>
              <a:t>12</a:t>
            </a:fld>
            <a:endParaRPr lang="de-DE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9DE32B0-34A4-49A9-8589-BAEC2F029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1E2FEBC8-3538-4A96-B9B0-2B6F9C8F61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FFC8FAB6-824D-42ED-B1EB-DE06324FC3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A74FD65-21AB-4EDB-802C-06869BA60BCB}" type="slidenum">
              <a:rPr lang="de-DE" altLang="en-US">
                <a:solidFill>
                  <a:srgbClr val="000000"/>
                </a:solidFill>
              </a:rPr>
              <a:pPr/>
              <a:t>14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4936C75-5A2E-48C1-BD9C-726E1DDC9F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FD9BC24C-2CAF-4197-8EA7-A599BC3D72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2E6EF2A-48A9-476A-BB5A-0CD2A72B0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57159C6-834B-4364-9500-AD57E0B40B14}" type="slidenum">
              <a:rPr lang="de-DE" altLang="en-US">
                <a:solidFill>
                  <a:srgbClr val="000000"/>
                </a:solidFill>
              </a:rPr>
              <a:pPr/>
              <a:t>15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1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50EF90-3DC8-44C3-8C68-1F2112E53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C8E6F-D2ED-4C6B-A556-4324689ADAD0}" type="datetimeFigureOut">
              <a:rPr lang="de-DE"/>
              <a:pPr>
                <a:defRPr/>
              </a:pPr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DB317B-7F65-40CD-85D4-9DEF9B02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88D605-8C0E-41B5-A537-7EEF332EA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025DB-85AF-46C3-B9D7-B6046BD64AE8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81620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3DC132-A968-45D8-A2DE-DE99A973B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1F4D6-6D3F-4057-AE1F-DCB18EA5A44A}" type="datetimeFigureOut">
              <a:rPr lang="de-DE"/>
              <a:pPr>
                <a:defRPr/>
              </a:pPr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5A375C-A612-4443-92C9-F1AAFCD22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5E7E1D-00B9-48CF-9BD3-B56660BB9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96E63-80A1-47E3-8108-625242D80DE7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3998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24FA46-BFC6-4FF8-AE38-D526E7EC5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399BB-DDFF-4EDC-8DB3-C686B35B5758}" type="datetimeFigureOut">
              <a:rPr lang="de-DE"/>
              <a:pPr>
                <a:defRPr/>
              </a:pPr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0998A5-EEAE-46A8-B3CF-32B5E264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183D3C-F01F-4979-BCE9-E8A4483E1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D9909-9589-41EF-8B91-AAD6EB8CC0E2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581719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FF7BB01-1DB5-4DE9-9D54-BC390D74D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8E30B8C5-D370-4FA2-A71D-B0B19879713E}" type="datetime1">
              <a:rPr lang="fr-FR"/>
              <a:pPr>
                <a:defRPr/>
              </a:pPr>
              <a:t>27/06/2022</a:t>
            </a:fld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58FEC30-BB86-489A-96CD-1EB5EB7447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latin typeface="Arial Narrow" panose="020B0606020202030204" pitchFamily="34" charset="0"/>
              </a:defRPr>
            </a:lvl1pPr>
          </a:lstStyle>
          <a:p>
            <a:fld id="{C72E4599-381E-4852-B1AF-A8C1F4983BDD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53843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BB29261D-6C2F-4FC1-B67E-CBAE74B4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defTabSz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>
              <a:defRPr/>
            </a:pPr>
            <a:fld id="{2EEFF83C-6C74-4264-9E55-FB5609990BB4}" type="datetime1">
              <a:rPr lang="fr-FR"/>
              <a:pPr>
                <a:defRPr/>
              </a:pPr>
              <a:t>27/06/2022</a:t>
            </a:fld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4431612-30BD-4513-8CAC-0E4198A66B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F9312295-C9E7-4FE9-A451-D1DC9CAEE8EC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6499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FF3B13-59A9-431C-AFB0-7FF8864BA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FD4B6-D492-46A2-95B8-CF83D2C40CE4}" type="datetimeFigureOut">
              <a:rPr lang="de-DE"/>
              <a:pPr>
                <a:defRPr/>
              </a:pPr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C37191-59F5-4B19-A8AC-4FBEFBDC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396F6A-7162-4A5C-BC3D-E7BC69A4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35C73-6A63-4BCE-A9D5-80C85CA3F104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4786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E8F8BC-FF0F-4109-BA49-4418C0360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8AADA-F38B-40F9-AC94-EDEDD4DEA277}" type="datetimeFigureOut">
              <a:rPr lang="de-DE"/>
              <a:pPr>
                <a:defRPr/>
              </a:pPr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13BF54-5997-4202-ACE5-62DF4A2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BFF10B-F822-4E88-87A2-2E0361F48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DEF07-5F16-4388-A042-ACF0228CF8F3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4190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A5AE25AD-FF32-49E1-85BC-6EBBB33E9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9351F-97AA-45C2-AA03-9FB02CB39EE2}" type="datetimeFigureOut">
              <a:rPr lang="de-DE"/>
              <a:pPr>
                <a:defRPr/>
              </a:pPr>
              <a:t>27.06.2022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EB052D5-3071-45ED-A5BC-B63FC351D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575CEA4-F6C0-4DA3-BDD7-972DCD508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ADBDB-4AE1-465B-9CB3-B876FDC3AEE4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6768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0B019D4-1D3B-4CDF-88DF-AF232388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BA8E-AA88-4CDE-8527-8085E744AC89}" type="datetimeFigureOut">
              <a:rPr lang="de-DE"/>
              <a:pPr>
                <a:defRPr/>
              </a:pPr>
              <a:t>27.06.2022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ADC50CA-6BFA-4344-973C-8BDF27DF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B5B2E0B-CB5C-4E47-AA53-43DA1A07D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1C668-B8D3-4B80-8A82-6DDF81CD38B8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75345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393A3861-C85A-48C3-8F8C-B528E4589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2FFA0-59CF-46D6-B828-0C03949259DE}" type="datetimeFigureOut">
              <a:rPr lang="de-DE"/>
              <a:pPr>
                <a:defRPr/>
              </a:pPr>
              <a:t>27.06.2022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FE42C19D-701A-4369-8DAF-7CA10FAC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DB767CE-5938-49F6-A76E-5EEC333DE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DA91F-DB89-4D94-B3A0-852071776318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8493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8B54864D-BA34-4BC5-AFBF-82DDF57A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B5A71-5EC3-45FB-B65A-0ED21D182458}" type="datetimeFigureOut">
              <a:rPr lang="de-DE"/>
              <a:pPr>
                <a:defRPr/>
              </a:pPr>
              <a:t>27.06.2022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069DB6B2-6B8D-4079-9C0F-1037A053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ADBAAAA0-4F2C-429E-8680-38087F66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6C0AA-567F-4AB1-B2B3-F7A5BA3DD47D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9567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5867419E-BE81-4047-B5CC-27297909F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F355A-86BF-4980-A7CB-DA231265845F}" type="datetimeFigureOut">
              <a:rPr lang="de-DE"/>
              <a:pPr>
                <a:defRPr/>
              </a:pPr>
              <a:t>27.06.2022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815DD67-9B1F-40B5-A2DA-0D0419B96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E36C67E-4378-4BB7-BCF7-35F679A3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78199-C115-4C43-8EF9-72B4A10AB9FE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807696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9E4137D2-8B65-4947-BBD3-C9F361980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61EB6-716B-42AE-A021-6FD43107185C}" type="datetimeFigureOut">
              <a:rPr lang="de-DE"/>
              <a:pPr>
                <a:defRPr/>
              </a:pPr>
              <a:t>27.06.2022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069F43E-E735-4068-8391-3ACE59E45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B755312F-0ED2-4B49-A69B-4B1487B2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6D13A-0DC2-4D62-91A5-09C8B38375E4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69550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72614F5A-2F79-44E8-A423-E9DC8C64774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0D447AA5-6CC9-4B86-8372-D68D495EA3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6EFA57-8BFA-4D2A-982B-3B7DF2D50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0B463C4-60DD-4576-A590-82ADE1E28360}" type="datetimeFigureOut">
              <a:rPr lang="de-DE"/>
              <a:pPr>
                <a:defRPr/>
              </a:pPr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D99FF8-8B40-4990-898E-7A737A9D3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1B9378-C307-4454-85A2-80002A71C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944D70C-5FF7-4D6C-98F4-F02A594AA69F}" type="slidenum">
              <a:rPr lang="de-DE" altLang="en-US"/>
              <a:pPr/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  <p:sldLayoutId id="21474846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exte 2">
            <a:extLst>
              <a:ext uri="{FF2B5EF4-FFF2-40B4-BE49-F238E27FC236}">
                <a16:creationId xmlns:a16="http://schemas.microsoft.com/office/drawing/2014/main" id="{6AD92921-39F1-410D-A215-B18D52E8CB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D06BDF4E-143E-4411-94B4-2544EBBAB8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5EC70A6D-63D3-46DE-8671-3B477B02AD92}" type="datetime1">
              <a:rPr lang="fr-FR"/>
              <a:pPr>
                <a:defRPr/>
              </a:pPr>
              <a:t>27/06/2022</a:t>
            </a:fld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92358693-ECF1-4A71-9B4A-351B8E5E4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000">
                <a:solidFill>
                  <a:srgbClr val="898989"/>
                </a:solidFill>
                <a:latin typeface="Arial Narrow" panose="020B0606020202030204" pitchFamily="34" charset="0"/>
              </a:defRPr>
            </a:lvl1pPr>
          </a:lstStyle>
          <a:p>
            <a:fld id="{8AEB09E4-9489-4B4E-94B9-5CBA028E49D9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2053" name="Espace réservé du titre 6">
            <a:extLst>
              <a:ext uri="{FF2B5EF4-FFF2-40B4-BE49-F238E27FC236}">
                <a16:creationId xmlns:a16="http://schemas.microsoft.com/office/drawing/2014/main" id="{EA51ABD2-6AC5-4ED3-A604-1E66E2F608E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71988" y="274638"/>
            <a:ext cx="42148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Name of the presentation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22.jp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2ahUKEwjfioGEipHhAhXpMewKHTb9BKIQjRx6BAgBEAU&amp;url=http%3A%2F%2Fflagpedia.net%2Fitaly&amp;psig=AOvVaw2Twcunqx5mJkJAph1WHWOP&amp;ust=1553183611576346" TargetMode="External"/><Relationship Id="rId13" Type="http://schemas.openxmlformats.org/officeDocument/2006/relationships/image" Target="../media/image17.png"/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google.com/url?sa=i&amp;rct=j&amp;q=&amp;esrc=s&amp;source=images&amp;cd=&amp;cad=rja&amp;uact=8&amp;ved=2ahUKEwjVoJSore3fAhXE26QKHdkKD9QQjRx6BAgBEAU&amp;url=https%3A%2F%2Fwww.onlinestores.com%2Fflagdetective%2Fspain-flag.htm&amp;psig=AOvVaw1-7ojFBnqaP_ZViQOzflY1&amp;ust=1547558078590389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11.jpeg"/><Relationship Id="rId10" Type="http://schemas.openxmlformats.org/officeDocument/2006/relationships/image" Target="../media/image14.png"/><Relationship Id="rId4" Type="http://schemas.openxmlformats.org/officeDocument/2006/relationships/hyperlink" Target="http://www.google.com/url?sa=i&amp;rct=j&amp;q=&amp;esrc=s&amp;source=images&amp;cd=&amp;cad=rja&amp;uact=8&amp;ved=2ahUKEwip8bu4ru3fAhVPyqQKHWfAC-8QjRx6BAgBEAU&amp;url=%2Furl%3Fsa%3Di%26rct%3Dj%26q%3D%26esrc%3Ds%26source%3Dimages%26cd%3D%26ved%3D%26url%3Dhttps%253A%252F%252Fwww.amazon.com%252FAustria-SoCal-Flags-Polyester-Austrian%252Fdp%252FB079THHWDW%26psig%3DAOvVaw1cAoTNDVBNfOfbKKpkQ5Y2%26ust%3D1547558396588922&amp;psig=AOvVaw1cAoTNDVBNfOfbKKpkQ5Y2&amp;ust=1547558396588922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e la date 3">
            <a:extLst>
              <a:ext uri="{FF2B5EF4-FFF2-40B4-BE49-F238E27FC236}">
                <a16:creationId xmlns:a16="http://schemas.microsoft.com/office/drawing/2014/main" id="{3EC920B8-4505-4A5C-94BD-8D7353DCAD2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90A94-9858-4E36-AF2F-B797909D19D7}" type="datetime1">
              <a:rPr kumimoji="0" lang="fr-F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 panose="020B0502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fr-FR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 panose="020B0502020202020204" pitchFamily="34" charset="0"/>
              <a:ea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4275" name="Espace réservé du numéro de diapositive 5">
            <a:extLst>
              <a:ext uri="{FF2B5EF4-FFF2-40B4-BE49-F238E27FC236}">
                <a16:creationId xmlns:a16="http://schemas.microsoft.com/office/drawing/2014/main" id="{260FD0F7-2A06-4EBB-B195-1AA2048BE5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CB22E4-2C4C-46D5-9F05-DAB969A78136}" type="slidenum">
              <a:rPr kumimoji="0" lang="fr-F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 panose="020B0502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 panose="020B0502020202020204" pitchFamily="34" charset="0"/>
              <a:ea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4895B7-FF06-41CC-A566-FD6C35192E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6988" y="4102721"/>
            <a:ext cx="9159875" cy="1905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sz="2800" dirty="0">
                <a:solidFill>
                  <a:schemeClr val="tx2"/>
                </a:solidFill>
                <a:latin typeface="Daytona" panose="020B0604030500040204" pitchFamily="34" charset="0"/>
              </a:rPr>
              <a:t>HELP Courses</a:t>
            </a:r>
            <a:br>
              <a:rPr lang="en-GB" altLang="en-US" sz="2800" dirty="0">
                <a:solidFill>
                  <a:schemeClr val="tx2"/>
                </a:solidFill>
                <a:latin typeface="Daytona" panose="020B0604030500040204" pitchFamily="34" charset="0"/>
              </a:rPr>
            </a:br>
            <a:r>
              <a:rPr lang="en-GB" altLang="en-US" sz="2800" b="1" dirty="0">
                <a:solidFill>
                  <a:schemeClr val="tx2"/>
                </a:solidFill>
                <a:latin typeface="Daytona" panose="020B0604030500040204" pitchFamily="34" charset="0"/>
              </a:rPr>
              <a:t>Radicalisation Prevention </a:t>
            </a:r>
            <a:br>
              <a:rPr lang="en-GB" altLang="en-US" sz="2800" b="1" dirty="0">
                <a:solidFill>
                  <a:schemeClr val="tx2"/>
                </a:solidFill>
                <a:latin typeface="Daytona" panose="020B0604030500040204" pitchFamily="34" charset="0"/>
              </a:rPr>
            </a:br>
            <a:r>
              <a:rPr lang="en-GB" altLang="en-US" sz="2800" b="1" dirty="0">
                <a:solidFill>
                  <a:schemeClr val="tx2"/>
                </a:solidFill>
                <a:latin typeface="Daytona" panose="020B0604030500040204" pitchFamily="34" charset="0"/>
              </a:rPr>
              <a:t>International Cooperation in Criminal Matters</a:t>
            </a:r>
            <a:br>
              <a:rPr lang="fr-FR" sz="2800" b="1" dirty="0">
                <a:solidFill>
                  <a:srgbClr val="0D347D"/>
                </a:solidFill>
                <a:latin typeface="Daytona" panose="020B0604030500040204" pitchFamily="34" charset="0"/>
              </a:rPr>
            </a:br>
            <a:endParaRPr lang="fr-FR" sz="2800" dirty="0">
              <a:latin typeface="Daytona" panose="020B0604030500040204" pitchFamily="34" charset="0"/>
              <a:cs typeface="Arial" panose="020B0604020202020204" pitchFamily="34" charset="0"/>
            </a:endParaRPr>
          </a:p>
        </p:txBody>
      </p:sp>
      <p:pic>
        <p:nvPicPr>
          <p:cNvPr id="54277" name="Image 2">
            <a:extLst>
              <a:ext uri="{FF2B5EF4-FFF2-40B4-BE49-F238E27FC236}">
                <a16:creationId xmlns:a16="http://schemas.microsoft.com/office/drawing/2014/main" id="{CDE8AB00-72E3-46C7-B418-B17E48815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1113"/>
            <a:ext cx="9159876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0B59F6-7095-E040-3839-F19791E617F1}"/>
              </a:ext>
            </a:extLst>
          </p:cNvPr>
          <p:cNvSpPr txBox="1"/>
          <p:nvPr/>
        </p:nvSpPr>
        <p:spPr>
          <a:xfrm>
            <a:off x="3851920" y="6060454"/>
            <a:ext cx="4681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Daytona" panose="020B0604030500040204" pitchFamily="34" charset="0"/>
                <a:cs typeface="Arial" panose="020B0604020202020204" pitchFamily="34" charset="0"/>
              </a:rPr>
              <a:t>Eva Massa</a:t>
            </a:r>
            <a:endParaRPr lang="en-150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EDE381-61DA-4C7E-AA3B-6239BFDDC22C}"/>
              </a:ext>
            </a:extLst>
          </p:cNvPr>
          <p:cNvSpPr txBox="1"/>
          <p:nvPr/>
        </p:nvSpPr>
        <p:spPr>
          <a:xfrm>
            <a:off x="2051720" y="1239031"/>
            <a:ext cx="482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Daytona" panose="020B0604030500040204" pitchFamily="34" charset="0"/>
                <a:cs typeface="Arial" charset="0"/>
              </a:rPr>
              <a:t>Experts</a:t>
            </a:r>
          </a:p>
        </p:txBody>
      </p:sp>
      <p:pic>
        <p:nvPicPr>
          <p:cNvPr id="11274" name="Picture 1">
            <a:extLst>
              <a:ext uri="{FF2B5EF4-FFF2-40B4-BE49-F238E27FC236}">
                <a16:creationId xmlns:a16="http://schemas.microsoft.com/office/drawing/2014/main" id="{D0A013F0-8524-4B7B-A729-C94D97ED6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CB8E82-CF33-F147-80BE-C1490B726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66" y="3913022"/>
            <a:ext cx="8686800" cy="2039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B76335-7E7B-E70A-45DD-35D14EF25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84749"/>
            <a:ext cx="9144000" cy="178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4287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>
            <a:extLst>
              <a:ext uri="{FF2B5EF4-FFF2-40B4-BE49-F238E27FC236}">
                <a16:creationId xmlns:a16="http://schemas.microsoft.com/office/drawing/2014/main" id="{21AB5811-0F80-40F0-8391-C9E12B6E9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6092825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>
            <a:extLst>
              <a:ext uri="{FF2B5EF4-FFF2-40B4-BE49-F238E27FC236}">
                <a16:creationId xmlns:a16="http://schemas.microsoft.com/office/drawing/2014/main" id="{AB61475C-2810-408F-9AA2-A820C31F2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175" y="5630863"/>
            <a:ext cx="1390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000" b="1">
                <a:solidFill>
                  <a:srgbClr val="FFFFFF"/>
                </a:solidFill>
              </a:rPr>
              <a:t>©bbc</a:t>
            </a:r>
            <a:endParaRPr lang="en-US" altLang="en-US" sz="1000" b="1">
              <a:solidFill>
                <a:srgbClr val="FFFFFF"/>
              </a:solidFill>
            </a:endParaRPr>
          </a:p>
        </p:txBody>
      </p:sp>
      <p:pic>
        <p:nvPicPr>
          <p:cNvPr id="19460" name="Picture 1">
            <a:extLst>
              <a:ext uri="{FF2B5EF4-FFF2-40B4-BE49-F238E27FC236}">
                <a16:creationId xmlns:a16="http://schemas.microsoft.com/office/drawing/2014/main" id="{2BE30D02-45B8-4A61-83E1-42599832F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B2213E-6424-42A8-9190-B89408305B54}"/>
              </a:ext>
            </a:extLst>
          </p:cNvPr>
          <p:cNvSpPr/>
          <p:nvPr/>
        </p:nvSpPr>
        <p:spPr>
          <a:xfrm>
            <a:off x="241300" y="1052513"/>
            <a:ext cx="842486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Course Structure</a:t>
            </a:r>
          </a:p>
          <a:p>
            <a:pPr>
              <a:defRPr/>
            </a:pPr>
            <a:endParaRPr lang="en-GB" sz="1200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5526B-AEC6-4BAC-94F2-CE2CA6634335}"/>
              </a:ext>
            </a:extLst>
          </p:cNvPr>
          <p:cNvSpPr/>
          <p:nvPr/>
        </p:nvSpPr>
        <p:spPr>
          <a:xfrm>
            <a:off x="241300" y="1700213"/>
            <a:ext cx="3898900" cy="866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Introduction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: Overview and Concepts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CF289B-A380-4363-A4E5-6214581A57CE}"/>
              </a:ext>
            </a:extLst>
          </p:cNvPr>
          <p:cNvSpPr/>
          <p:nvPr/>
        </p:nvSpPr>
        <p:spPr>
          <a:xfrm>
            <a:off x="4356100" y="1698625"/>
            <a:ext cx="4578350" cy="866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International &amp; European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Legal Framework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0B9582-F04B-4071-95A1-5C2555D0C5B8}"/>
              </a:ext>
            </a:extLst>
          </p:cNvPr>
          <p:cNvSpPr/>
          <p:nvPr/>
        </p:nvSpPr>
        <p:spPr>
          <a:xfrm>
            <a:off x="241300" y="2781300"/>
            <a:ext cx="3898900" cy="865188"/>
          </a:xfrm>
          <a:prstGeom prst="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2">
                    <a:lumMod val="50000"/>
                  </a:schemeClr>
                </a:solidFill>
              </a:rPr>
              <a:t>Judges &amp; Prosecutors</a:t>
            </a:r>
          </a:p>
          <a:p>
            <a:pPr algn="ctr">
              <a:defRPr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Concerning issues related to criminal procedure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E7AB05-5D7F-4BAC-935B-D2211FA8C6E1}"/>
              </a:ext>
            </a:extLst>
          </p:cNvPr>
          <p:cNvSpPr/>
          <p:nvPr/>
        </p:nvSpPr>
        <p:spPr>
          <a:xfrm>
            <a:off x="254000" y="3917950"/>
            <a:ext cx="3898900" cy="1320800"/>
          </a:xfrm>
          <a:prstGeom prst="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2">
                    <a:lumMod val="50000"/>
                  </a:schemeClr>
                </a:solidFill>
              </a:rPr>
              <a:t>Judges &amp; Prosecutors</a:t>
            </a:r>
          </a:p>
          <a:p>
            <a:pPr algn="ctr">
              <a:defRPr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Gathering and use of evidence </a:t>
            </a:r>
            <a:r>
              <a:rPr lang="en-GB">
                <a:solidFill>
                  <a:schemeClr val="tx2">
                    <a:lumMod val="75000"/>
                  </a:schemeClr>
                </a:solidFill>
              </a:rPr>
              <a:t>in counter-terrorism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cases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n-GB" i="1" dirty="0">
                <a:solidFill>
                  <a:schemeClr val="tx2">
                    <a:lumMod val="75000"/>
                  </a:schemeClr>
                </a:solidFill>
              </a:rPr>
              <a:t>(HELP in the EU)</a:t>
            </a:r>
            <a:endParaRPr lang="en-US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8852E5-B5CB-483E-90CE-86A988A858F0}"/>
              </a:ext>
            </a:extLst>
          </p:cNvPr>
          <p:cNvSpPr/>
          <p:nvPr/>
        </p:nvSpPr>
        <p:spPr>
          <a:xfrm>
            <a:off x="4695825" y="2781300"/>
            <a:ext cx="3898900" cy="7191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Generic for Prison &amp; Probation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staff on Radicalisation Prevention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295665-6294-4701-8FFB-B000D893996B}"/>
              </a:ext>
            </a:extLst>
          </p:cNvPr>
          <p:cNvSpPr/>
          <p:nvPr/>
        </p:nvSpPr>
        <p:spPr>
          <a:xfrm>
            <a:off x="4699000" y="3646488"/>
            <a:ext cx="3898900" cy="709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Specific for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Prison Staff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B29E9A-1180-4AA1-85B1-9FFD5AE493C1}"/>
              </a:ext>
            </a:extLst>
          </p:cNvPr>
          <p:cNvSpPr/>
          <p:nvPr/>
        </p:nvSpPr>
        <p:spPr>
          <a:xfrm>
            <a:off x="4713288" y="4514850"/>
            <a:ext cx="3898900" cy="7096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Specific for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Probation Staff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6241CD-F76B-4972-B78F-567ED973D50A}"/>
              </a:ext>
            </a:extLst>
          </p:cNvPr>
          <p:cNvSpPr/>
          <p:nvPr/>
        </p:nvSpPr>
        <p:spPr>
          <a:xfrm>
            <a:off x="4695825" y="5302250"/>
            <a:ext cx="3898900" cy="657225"/>
          </a:xfrm>
          <a:prstGeom prst="rect">
            <a:avLst/>
          </a:prstGeom>
          <a:solidFill>
            <a:srgbClr val="FBF7DD"/>
          </a:solidFill>
          <a:ln>
            <a:solidFill>
              <a:srgbClr val="F5D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Managing Foreign National Prisoners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EuroPris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EE273-A853-B858-8333-636ADC5D4768}"/>
              </a:ext>
            </a:extLst>
          </p:cNvPr>
          <p:cNvSpPr txBox="1"/>
          <p:nvPr/>
        </p:nvSpPr>
        <p:spPr>
          <a:xfrm>
            <a:off x="340160" y="571645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Daytona" panose="020B0604030500040204" pitchFamily="34" charset="0"/>
              </a:rPr>
              <a:t>10-15 </a:t>
            </a:r>
            <a:r>
              <a:rPr lang="es-ES" sz="2400" dirty="0" err="1">
                <a:latin typeface="Daytona" panose="020B0604030500040204" pitchFamily="34" charset="0"/>
              </a:rPr>
              <a:t>hours</a:t>
            </a:r>
            <a:endParaRPr lang="en-150" sz="2400" dirty="0">
              <a:latin typeface="Daytona" panose="020B060403050004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5">
            <a:extLst>
              <a:ext uri="{FF2B5EF4-FFF2-40B4-BE49-F238E27FC236}">
                <a16:creationId xmlns:a16="http://schemas.microsoft.com/office/drawing/2014/main" id="{31402E8C-15FA-4FF6-9816-0C01268665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72816D-7CC4-4FAD-8145-81A278BAD883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FR" altLang="en-US" sz="100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</a:endParaRP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FD596D87-214D-4930-9ACF-D1B3CE7B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Box 3">
            <a:extLst>
              <a:ext uri="{FF2B5EF4-FFF2-40B4-BE49-F238E27FC236}">
                <a16:creationId xmlns:a16="http://schemas.microsoft.com/office/drawing/2014/main" id="{9EB579DD-F31A-4D0D-81F7-47A9E334A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773238"/>
            <a:ext cx="5472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ES_tradnl" altLang="en-US" sz="2000">
              <a:solidFill>
                <a:srgbClr val="254061"/>
              </a:solidFill>
            </a:endParaRPr>
          </a:p>
        </p:txBody>
      </p:sp>
      <p:sp>
        <p:nvSpPr>
          <p:cNvPr id="25605" name="Rectangle 2">
            <a:extLst>
              <a:ext uri="{FF2B5EF4-FFF2-40B4-BE49-F238E27FC236}">
                <a16:creationId xmlns:a16="http://schemas.microsoft.com/office/drawing/2014/main" id="{F3122D0D-55BA-49D6-BD57-43913A84A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6763" y="5576888"/>
            <a:ext cx="22320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FFFF"/>
                </a:solidFill>
              </a:rPr>
              <a:t>Introduction to the ECHR and the ECtHR </a:t>
            </a:r>
            <a:endParaRPr lang="en-US" altLang="en-US" sz="1400">
              <a:solidFill>
                <a:srgbClr val="FFFFFF"/>
              </a:solidFill>
            </a:endParaRPr>
          </a:p>
        </p:txBody>
      </p:sp>
      <p:pic>
        <p:nvPicPr>
          <p:cNvPr id="37901" name="Picture 13">
            <a:extLst>
              <a:ext uri="{FF2B5EF4-FFF2-40B4-BE49-F238E27FC236}">
                <a16:creationId xmlns:a16="http://schemas.microsoft.com/office/drawing/2014/main" id="{C1539502-F44F-4B14-90A5-370C23BB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63" y="4237038"/>
            <a:ext cx="3963987" cy="2071687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902" name="Picture 14">
            <a:extLst>
              <a:ext uri="{FF2B5EF4-FFF2-40B4-BE49-F238E27FC236}">
                <a16:creationId xmlns:a16="http://schemas.microsoft.com/office/drawing/2014/main" id="{A8779921-AEF1-4506-8152-C6319F409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70388" y="4205288"/>
            <a:ext cx="4494212" cy="2176462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8" name="Picture 1">
            <a:extLst>
              <a:ext uri="{FF2B5EF4-FFF2-40B4-BE49-F238E27FC236}">
                <a16:creationId xmlns:a16="http://schemas.microsoft.com/office/drawing/2014/main" id="{6AF5FDF9-2A75-445C-AD29-F107B6A87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C0BFE818-27D4-40F6-BD7C-514248FB8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27563" y="1441449"/>
            <a:ext cx="4227513" cy="2399219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F426AF1C-5E6E-42FE-B309-B965259FB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" y="1441450"/>
            <a:ext cx="4315650" cy="2176462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EDE381-61DA-4C7E-AA3B-6239BFDDC22C}"/>
              </a:ext>
            </a:extLst>
          </p:cNvPr>
          <p:cNvSpPr txBox="1"/>
          <p:nvPr/>
        </p:nvSpPr>
        <p:spPr>
          <a:xfrm>
            <a:off x="0" y="1268052"/>
            <a:ext cx="482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Daytona" panose="020B0604030500040204" pitchFamily="34" charset="0"/>
                <a:cs typeface="Arial" charset="0"/>
              </a:rPr>
              <a:t>Available in 13 languages </a:t>
            </a:r>
          </a:p>
        </p:txBody>
      </p:sp>
      <p:pic>
        <p:nvPicPr>
          <p:cNvPr id="11274" name="Picture 1">
            <a:extLst>
              <a:ext uri="{FF2B5EF4-FFF2-40B4-BE49-F238E27FC236}">
                <a16:creationId xmlns:a16="http://schemas.microsoft.com/office/drawing/2014/main" id="{D0A013F0-8524-4B7B-A729-C94D97ED6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2DB3-35B3-FF5A-C697-6E4155FE8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597" y="1822110"/>
            <a:ext cx="6258805" cy="47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1141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1">
            <a:extLst>
              <a:ext uri="{FF2B5EF4-FFF2-40B4-BE49-F238E27FC236}">
                <a16:creationId xmlns:a16="http://schemas.microsoft.com/office/drawing/2014/main" id="{A043DF56-6875-4449-99AE-C4EF63BE9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175" y="5630863"/>
            <a:ext cx="1390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000" b="1">
                <a:solidFill>
                  <a:srgbClr val="FFFFFF"/>
                </a:solidFill>
              </a:rPr>
              <a:t>©bbc</a:t>
            </a:r>
            <a:endParaRPr lang="en-US" altLang="en-US" sz="1000" b="1">
              <a:solidFill>
                <a:srgbClr val="FFFFFF"/>
              </a:solidFill>
            </a:endParaRPr>
          </a:p>
        </p:txBody>
      </p:sp>
      <p:pic>
        <p:nvPicPr>
          <p:cNvPr id="14340" name="Picture 1">
            <a:extLst>
              <a:ext uri="{FF2B5EF4-FFF2-40B4-BE49-F238E27FC236}">
                <a16:creationId xmlns:a16="http://schemas.microsoft.com/office/drawing/2014/main" id="{8D94CF78-C646-42EB-A51B-D1960FE74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Box 1">
            <a:extLst>
              <a:ext uri="{FF2B5EF4-FFF2-40B4-BE49-F238E27FC236}">
                <a16:creationId xmlns:a16="http://schemas.microsoft.com/office/drawing/2014/main" id="{C98653F0-16EC-4BC0-80DA-EB7847E66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175" y="5630863"/>
            <a:ext cx="1390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000" b="1">
                <a:solidFill>
                  <a:srgbClr val="FFFFFF"/>
                </a:solidFill>
              </a:rPr>
              <a:t>©bbc</a:t>
            </a:r>
            <a:endParaRPr lang="en-US" altLang="en-US" sz="1000" b="1">
              <a:solidFill>
                <a:srgbClr val="FFFFFF"/>
              </a:solidFill>
            </a:endParaRPr>
          </a:p>
        </p:txBody>
      </p:sp>
      <p:pic>
        <p:nvPicPr>
          <p:cNvPr id="14346" name="Picture 1">
            <a:extLst>
              <a:ext uri="{FF2B5EF4-FFF2-40B4-BE49-F238E27FC236}">
                <a16:creationId xmlns:a16="http://schemas.microsoft.com/office/drawing/2014/main" id="{5F8BB244-27CB-4D84-BCC1-7A4157E75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EADA44-D332-4932-8447-9F666BF54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43" y="1356430"/>
            <a:ext cx="3415246" cy="163479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A4FD2-8D78-451D-9CD0-E345F586E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43" y="3138111"/>
            <a:ext cx="3415246" cy="177732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BB60D9-C185-47C9-85EE-54F52EDF61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504" y="1356430"/>
            <a:ext cx="3415246" cy="170762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834C17-D080-445F-8DD7-E73FFCB48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143" y="5075596"/>
            <a:ext cx="3536541" cy="163001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CF5AB4-A1F8-4F42-874E-FCFA35805A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8504" y="3232648"/>
            <a:ext cx="3415246" cy="164437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8DCB31-06D3-4AB7-96BE-0337CEDA7E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8442" y="5035838"/>
            <a:ext cx="3406161" cy="163001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Box 1">
            <a:extLst>
              <a:ext uri="{FF2B5EF4-FFF2-40B4-BE49-F238E27FC236}">
                <a16:creationId xmlns:a16="http://schemas.microsoft.com/office/drawing/2014/main" id="{DDC0F8D3-7FE2-4A9C-ADAE-93ABAD8F3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175" y="5630863"/>
            <a:ext cx="1390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000" b="1">
                <a:solidFill>
                  <a:srgbClr val="FFFFFF"/>
                </a:solidFill>
              </a:rPr>
              <a:t>©bbc</a:t>
            </a:r>
            <a:endParaRPr lang="en-US" altLang="en-US" sz="1000" b="1">
              <a:solidFill>
                <a:srgbClr val="FFFFFF"/>
              </a:solidFill>
            </a:endParaRPr>
          </a:p>
        </p:txBody>
      </p:sp>
      <p:pic>
        <p:nvPicPr>
          <p:cNvPr id="26629" name="Picture 1">
            <a:extLst>
              <a:ext uri="{FF2B5EF4-FFF2-40B4-BE49-F238E27FC236}">
                <a16:creationId xmlns:a16="http://schemas.microsoft.com/office/drawing/2014/main" id="{DCF51DB4-35B7-4AE6-976E-0DCBB2B4F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C4FC29-2ECC-07C7-B0B7-3CE829839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56792"/>
            <a:ext cx="8286750" cy="465772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591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EDE381-61DA-4C7E-AA3B-6239BFDDC22C}"/>
              </a:ext>
            </a:extLst>
          </p:cNvPr>
          <p:cNvSpPr txBox="1"/>
          <p:nvPr/>
        </p:nvSpPr>
        <p:spPr>
          <a:xfrm>
            <a:off x="5148904" y="1293813"/>
            <a:ext cx="3537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Daytona" panose="020B0604030500040204" pitchFamily="34" charset="0"/>
                <a:cs typeface="Arial" charset="0"/>
              </a:rPr>
              <a:t>Course structure</a:t>
            </a:r>
          </a:p>
          <a:p>
            <a:pPr algn="ctr"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Daytona" panose="020B0604030500040204" pitchFamily="34" charset="0"/>
                <a:cs typeface="Arial" charset="0"/>
              </a:rPr>
              <a:t>(11 hours)</a:t>
            </a:r>
            <a:endParaRPr lang="en-US" sz="2000" dirty="0">
              <a:latin typeface="Daytona" panose="020B0604030500040204" pitchFamily="34" charset="0"/>
              <a:cs typeface="Arial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4B42DF-4A79-4AC4-998A-69B5C9865C82}"/>
              </a:ext>
            </a:extLst>
          </p:cNvPr>
          <p:cNvSpPr/>
          <p:nvPr/>
        </p:nvSpPr>
        <p:spPr>
          <a:xfrm>
            <a:off x="340138" y="1880306"/>
            <a:ext cx="2297103" cy="54767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Introduction</a:t>
            </a:r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BA89E5-1ACE-4887-AE8C-34C4CCFCD7D9}"/>
              </a:ext>
            </a:extLst>
          </p:cNvPr>
          <p:cNvSpPr/>
          <p:nvPr/>
        </p:nvSpPr>
        <p:spPr>
          <a:xfrm>
            <a:off x="340138" y="2597946"/>
            <a:ext cx="4024220" cy="52322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</a:rPr>
              <a:t>Extradition and surrender</a:t>
            </a:r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E3462E-D7EC-4917-AD5A-69809D9FD302}"/>
              </a:ext>
            </a:extLst>
          </p:cNvPr>
          <p:cNvSpPr/>
          <p:nvPr/>
        </p:nvSpPr>
        <p:spPr>
          <a:xfrm>
            <a:off x="327002" y="3275828"/>
            <a:ext cx="4038508" cy="66742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</a:rPr>
              <a:t>Mutual legal assistance</a:t>
            </a:r>
          </a:p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68CBC0-5152-435C-8005-FACF3CAFBF75}"/>
              </a:ext>
            </a:extLst>
          </p:cNvPr>
          <p:cNvSpPr/>
          <p:nvPr/>
        </p:nvSpPr>
        <p:spPr>
          <a:xfrm>
            <a:off x="372682" y="4098783"/>
            <a:ext cx="4385335" cy="58822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</a:rPr>
              <a:t>Transfer of sentenced persons</a:t>
            </a:r>
          </a:p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A9C0F9-0B9D-4E6E-9EAC-A4CE5AA7900D}"/>
              </a:ext>
            </a:extLst>
          </p:cNvPr>
          <p:cNvSpPr/>
          <p:nvPr/>
        </p:nvSpPr>
        <p:spPr>
          <a:xfrm>
            <a:off x="340138" y="4862458"/>
            <a:ext cx="8142206" cy="779723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3525" indent="-263525"/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000" dirty="0">
                <a:solidFill>
                  <a:schemeClr val="bg1"/>
                </a:solidFill>
                <a:latin typeface="Daytona" panose="020B0604030500040204" pitchFamily="34" charset="0"/>
              </a:rPr>
              <a:t>Transfer of Proceedings, International Validity of Criminal Judgments, and Supervision of Offenders</a:t>
            </a:r>
          </a:p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62EC82-FA17-4ABF-8AF3-E6AA861E0089}"/>
              </a:ext>
            </a:extLst>
          </p:cNvPr>
          <p:cNvSpPr/>
          <p:nvPr/>
        </p:nvSpPr>
        <p:spPr>
          <a:xfrm>
            <a:off x="340138" y="5803334"/>
            <a:ext cx="6320094" cy="66742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sz="2000" dirty="0">
                <a:solidFill>
                  <a:schemeClr val="bg1"/>
                </a:solidFill>
                <a:latin typeface="Daytona" panose="020B0604030500040204" pitchFamily="34" charset="0"/>
              </a:rPr>
              <a:t>Seizure and Confiscation of Proceeds of Crime</a:t>
            </a:r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80D14-C548-4ACD-B0A9-5C74399CB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904" y="2277751"/>
            <a:ext cx="3680637" cy="2125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BF0630-C7D1-4F01-AA83-7B1BC38CE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" y="0"/>
            <a:ext cx="9140155" cy="108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091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4B42DF-4A79-4AC4-998A-69B5C9865C82}"/>
              </a:ext>
            </a:extLst>
          </p:cNvPr>
          <p:cNvSpPr/>
          <p:nvPr/>
        </p:nvSpPr>
        <p:spPr>
          <a:xfrm>
            <a:off x="374321" y="1880306"/>
            <a:ext cx="2297103" cy="54767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Introduction</a:t>
            </a:r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BF0630-C7D1-4F01-AA83-7B1BC38CE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" y="0"/>
            <a:ext cx="9140155" cy="1087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962ADB-AF06-4148-B842-98169D18FA61}"/>
              </a:ext>
            </a:extLst>
          </p:cNvPr>
          <p:cNvSpPr txBox="1"/>
          <p:nvPr/>
        </p:nvSpPr>
        <p:spPr>
          <a:xfrm>
            <a:off x="683568" y="2996952"/>
            <a:ext cx="7416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>
                <a:latin typeface="Daytona" panose="020B0604030500040204" pitchFamily="34" charset="0"/>
              </a:rPr>
              <a:t>Key </a:t>
            </a:r>
            <a:r>
              <a:rPr lang="es-ES" sz="2000" dirty="0" err="1">
                <a:latin typeface="Daytona" panose="020B0604030500040204" pitchFamily="34" charset="0"/>
              </a:rPr>
              <a:t>concepts</a:t>
            </a:r>
            <a:r>
              <a:rPr lang="es-ES" sz="2000" dirty="0">
                <a:latin typeface="Daytona" panose="020B0604030500040204" pitchFamily="34" charset="0"/>
              </a:rPr>
              <a:t> &amp; general </a:t>
            </a:r>
            <a:r>
              <a:rPr lang="es-ES" sz="2000" dirty="0" err="1">
                <a:latin typeface="Daytona" panose="020B0604030500040204" pitchFamily="34" charset="0"/>
              </a:rPr>
              <a:t>principles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of</a:t>
            </a:r>
            <a:r>
              <a:rPr lang="es-ES" sz="2000" dirty="0">
                <a:latin typeface="Daytona" panose="020B0604030500040204" pitchFamily="34" charset="0"/>
              </a:rPr>
              <a:t> ICCM.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" sz="2000" dirty="0">
              <a:latin typeface="Daytona" panose="020B0604030500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 err="1">
                <a:latin typeface="Daytona" panose="020B0604030500040204" pitchFamily="34" charset="0"/>
              </a:rPr>
              <a:t>What</a:t>
            </a:r>
            <a:r>
              <a:rPr lang="es-ES" sz="2000" dirty="0">
                <a:latin typeface="Daytona" panose="020B0604030500040204" pitchFamily="34" charset="0"/>
              </a:rPr>
              <a:t> ICCM </a:t>
            </a:r>
            <a:r>
              <a:rPr lang="es-ES" sz="2000" dirty="0" err="1">
                <a:latin typeface="Daytona" panose="020B0604030500040204" pitchFamily="34" charset="0"/>
              </a:rPr>
              <a:t>entails</a:t>
            </a:r>
            <a:r>
              <a:rPr lang="es-ES" sz="2000" dirty="0">
                <a:latin typeface="Daytona" panose="020B0604030500040204" pitchFamily="34" charset="0"/>
              </a:rPr>
              <a:t>: </a:t>
            </a:r>
            <a:r>
              <a:rPr lang="es-ES" sz="2000" dirty="0" err="1">
                <a:latin typeface="Daytona" panose="020B0604030500040204" pitchFamily="34" charset="0"/>
              </a:rPr>
              <a:t>actors</a:t>
            </a:r>
            <a:r>
              <a:rPr lang="es-ES" sz="2000" dirty="0">
                <a:latin typeface="Daytona" panose="020B0604030500040204" pitchFamily="34" charset="0"/>
              </a:rPr>
              <a:t>, </a:t>
            </a:r>
            <a:r>
              <a:rPr lang="es-ES" sz="2000" dirty="0" err="1">
                <a:latin typeface="Daytona" panose="020B0604030500040204" pitchFamily="34" charset="0"/>
              </a:rPr>
              <a:t>processes</a:t>
            </a:r>
            <a:r>
              <a:rPr lang="es-ES" sz="2000" dirty="0">
                <a:latin typeface="Daytona" panose="020B0604030500040204" pitchFamily="34" charset="0"/>
              </a:rPr>
              <a:t> and </a:t>
            </a:r>
            <a:r>
              <a:rPr lang="es-ES" sz="2000" dirty="0" err="1">
                <a:latin typeface="Daytona" panose="020B0604030500040204" pitchFamily="34" charset="0"/>
              </a:rPr>
              <a:t>mechanisms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for</a:t>
            </a:r>
            <a:r>
              <a:rPr lang="es-ES" sz="2000" dirty="0">
                <a:latin typeface="Daytona" panose="020B0604030500040204" pitchFamily="34" charset="0"/>
              </a:rPr>
              <a:t> judicial </a:t>
            </a:r>
            <a:r>
              <a:rPr lang="es-ES" sz="2000" dirty="0" err="1">
                <a:latin typeface="Daytona" panose="020B0604030500040204" pitchFamily="34" charset="0"/>
              </a:rPr>
              <a:t>cooperation</a:t>
            </a:r>
            <a:r>
              <a:rPr lang="es-ES" sz="2000" dirty="0">
                <a:latin typeface="Daytona" panose="020B060403050004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" sz="2000" dirty="0">
              <a:latin typeface="Daytona" panose="020B0604030500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>
                <a:latin typeface="Daytona" panose="020B0604030500040204" pitchFamily="34" charset="0"/>
              </a:rPr>
              <a:t>Human </a:t>
            </a:r>
            <a:r>
              <a:rPr lang="es-ES" sz="2000" dirty="0" err="1">
                <a:latin typeface="Daytona" panose="020B0604030500040204" pitchFamily="34" charset="0"/>
              </a:rPr>
              <a:t>rights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implications</a:t>
            </a:r>
            <a:r>
              <a:rPr lang="es-ES" sz="2000" dirty="0">
                <a:latin typeface="Daytona" panose="020B0604030500040204" pitchFamily="34" charset="0"/>
              </a:rPr>
              <a:t>.</a:t>
            </a:r>
            <a:endParaRPr lang="en-150" sz="2000" dirty="0"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548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BA89E5-1ACE-4887-AE8C-34C4CCFCD7D9}"/>
              </a:ext>
            </a:extLst>
          </p:cNvPr>
          <p:cNvSpPr/>
          <p:nvPr/>
        </p:nvSpPr>
        <p:spPr>
          <a:xfrm>
            <a:off x="611560" y="1772816"/>
            <a:ext cx="4024220" cy="52322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</a:rPr>
              <a:t>Extradition and surrender</a:t>
            </a:r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BF0630-C7D1-4F01-AA83-7B1BC38CE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" y="0"/>
            <a:ext cx="9140155" cy="1087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F5116B-9CBF-4EAD-80D1-E01F29C04C7D}"/>
              </a:ext>
            </a:extLst>
          </p:cNvPr>
          <p:cNvSpPr txBox="1"/>
          <p:nvPr/>
        </p:nvSpPr>
        <p:spPr>
          <a:xfrm>
            <a:off x="755576" y="2852936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 err="1">
                <a:latin typeface="Daytona" panose="020B0604030500040204" pitchFamily="34" charset="0"/>
              </a:rPr>
              <a:t>What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is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extradition</a:t>
            </a:r>
            <a:r>
              <a:rPr lang="es-ES" sz="2000" dirty="0">
                <a:latin typeface="Daytona" panose="020B0604030500040204" pitchFamily="34" charset="0"/>
              </a:rPr>
              <a:t>? </a:t>
            </a:r>
            <a:r>
              <a:rPr lang="es-ES" sz="2000" dirty="0" err="1">
                <a:latin typeface="Daytona" panose="020B0604030500040204" pitchFamily="34" charset="0"/>
              </a:rPr>
              <a:t>What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is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surrender</a:t>
            </a:r>
            <a:r>
              <a:rPr lang="es-ES" sz="2000" dirty="0">
                <a:latin typeface="Daytona" panose="020B0604030500040204" pitchFamily="34" charset="0"/>
              </a:rPr>
              <a:t>?</a:t>
            </a:r>
          </a:p>
          <a:p>
            <a:r>
              <a:rPr lang="es-ES" sz="2000" dirty="0">
                <a:latin typeface="Daytona" panose="020B0604030500040204" pitchFamily="34" charset="0"/>
              </a:rPr>
              <a:t>     </a:t>
            </a:r>
            <a:r>
              <a:rPr lang="es-ES" sz="2000" dirty="0" err="1">
                <a:latin typeface="Daytona" panose="020B0604030500040204" pitchFamily="34" charset="0"/>
              </a:rPr>
              <a:t>Procedure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based</a:t>
            </a:r>
            <a:r>
              <a:rPr lang="es-ES" sz="2000" dirty="0">
                <a:latin typeface="Daytona" panose="020B0604030500040204" pitchFamily="34" charset="0"/>
              </a:rPr>
              <a:t> on </a:t>
            </a:r>
            <a:r>
              <a:rPr lang="es-ES" sz="2000" dirty="0" err="1">
                <a:latin typeface="Daytona" panose="020B0604030500040204" pitchFamily="34" charset="0"/>
              </a:rPr>
              <a:t>the</a:t>
            </a:r>
            <a:r>
              <a:rPr lang="es-ES" sz="2000" dirty="0">
                <a:latin typeface="Daytona" panose="020B0604030500040204" pitchFamily="34" charset="0"/>
              </a:rPr>
              <a:t> EAW</a:t>
            </a:r>
          </a:p>
          <a:p>
            <a:endParaRPr lang="es-ES" sz="2000" dirty="0">
              <a:latin typeface="Daytona" panose="020B0604030500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 err="1">
                <a:latin typeface="Daytona" panose="020B0604030500040204" pitchFamily="34" charset="0"/>
              </a:rPr>
              <a:t>Review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of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international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instruments</a:t>
            </a:r>
            <a:r>
              <a:rPr lang="es-ES" sz="2000" dirty="0">
                <a:latin typeface="Daytona" panose="020B0604030500040204" pitchFamily="34" charset="0"/>
              </a:rPr>
              <a:t> &amp; </a:t>
            </a:r>
            <a:r>
              <a:rPr lang="es-ES" sz="2000" dirty="0" err="1">
                <a:latin typeface="Daytona" panose="020B0604030500040204" pitchFamily="34" charset="0"/>
              </a:rPr>
              <a:t>how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to</a:t>
            </a:r>
            <a:r>
              <a:rPr lang="es-ES" sz="2000" dirty="0">
                <a:latin typeface="Daytona" panose="020B0604030500040204" pitchFamily="34" charset="0"/>
              </a:rPr>
              <a:t> use </a:t>
            </a:r>
            <a:r>
              <a:rPr lang="es-ES" sz="2000" dirty="0" err="1">
                <a:latin typeface="Daytona" panose="020B0604030500040204" pitchFamily="34" charset="0"/>
              </a:rPr>
              <a:t>them</a:t>
            </a:r>
            <a:r>
              <a:rPr lang="es-ES" sz="2000" dirty="0">
                <a:latin typeface="Daytona" panose="020B0604030500040204" pitchFamily="34" charset="0"/>
              </a:rPr>
              <a:t> in </a:t>
            </a:r>
            <a:r>
              <a:rPr lang="es-ES" sz="2000" dirty="0" err="1">
                <a:latin typeface="Daytona" panose="020B0604030500040204" pitchFamily="34" charset="0"/>
              </a:rPr>
              <a:t>practice</a:t>
            </a:r>
            <a:r>
              <a:rPr lang="es-ES" sz="2000" dirty="0">
                <a:latin typeface="Daytona" panose="020B060403050004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" sz="2000" dirty="0">
              <a:latin typeface="Daytona" panose="020B0604030500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 err="1">
                <a:latin typeface="Daytona" panose="020B0604030500040204" pitchFamily="34" charset="0"/>
              </a:rPr>
              <a:t>Toolbox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for</a:t>
            </a:r>
            <a:r>
              <a:rPr lang="es-ES" sz="2000" dirty="0">
                <a:latin typeface="Daytona" panose="020B0604030500040204" pitchFamily="34" charset="0"/>
              </a:rPr>
              <a:t> legal </a:t>
            </a:r>
            <a:r>
              <a:rPr lang="es-ES" sz="2000" dirty="0" err="1">
                <a:latin typeface="Daytona" panose="020B0604030500040204" pitchFamily="34" charset="0"/>
              </a:rPr>
              <a:t>practitioners</a:t>
            </a:r>
            <a:r>
              <a:rPr lang="es-ES" sz="2000" dirty="0">
                <a:latin typeface="Daytona" panose="020B0604030500040204" pitchFamily="34" charset="0"/>
              </a:rPr>
              <a:t>.</a:t>
            </a:r>
            <a:endParaRPr lang="en-150" sz="2000" dirty="0"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435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E3462E-D7EC-4917-AD5A-69809D9FD302}"/>
              </a:ext>
            </a:extLst>
          </p:cNvPr>
          <p:cNvSpPr/>
          <p:nvPr/>
        </p:nvSpPr>
        <p:spPr>
          <a:xfrm>
            <a:off x="516654" y="1772816"/>
            <a:ext cx="4038508" cy="66742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</a:rPr>
              <a:t>Mutual legal assistance</a:t>
            </a:r>
          </a:p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BF0630-C7D1-4F01-AA83-7B1BC38CE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" y="0"/>
            <a:ext cx="9140155" cy="1087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4E14E6-9C9A-416E-8241-7E0711B4887C}"/>
              </a:ext>
            </a:extLst>
          </p:cNvPr>
          <p:cNvSpPr txBox="1"/>
          <p:nvPr/>
        </p:nvSpPr>
        <p:spPr>
          <a:xfrm>
            <a:off x="620636" y="2852936"/>
            <a:ext cx="7704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dirty="0">
                <a:latin typeface="Daytona" panose="020B0604030500040204" pitchFamily="34" charset="0"/>
              </a:rPr>
              <a:t>MLA </a:t>
            </a:r>
            <a:r>
              <a:rPr lang="es-ES" sz="2000" dirty="0" err="1">
                <a:latin typeface="Daytona" panose="020B0604030500040204" pitchFamily="34" charset="0"/>
              </a:rPr>
              <a:t>procedure</a:t>
            </a:r>
            <a:r>
              <a:rPr lang="es-ES" sz="2000" dirty="0">
                <a:latin typeface="Daytona" panose="020B0604030500040204" pitchFamily="34" charset="0"/>
              </a:rPr>
              <a:t> – </a:t>
            </a:r>
            <a:r>
              <a:rPr lang="es-ES" sz="2000" dirty="0" err="1">
                <a:latin typeface="Daytona" panose="020B0604030500040204" pitchFamily="34" charset="0"/>
              </a:rPr>
              <a:t>drafting</a:t>
            </a:r>
            <a:r>
              <a:rPr lang="es-ES" sz="2000" dirty="0">
                <a:latin typeface="Daytona" panose="020B0604030500040204" pitchFamily="34" charset="0"/>
              </a:rPr>
              <a:t> a MLA </a:t>
            </a:r>
            <a:r>
              <a:rPr lang="es-ES" sz="2000" dirty="0" err="1">
                <a:latin typeface="Daytona" panose="020B0604030500040204" pitchFamily="34" charset="0"/>
              </a:rPr>
              <a:t>request</a:t>
            </a:r>
            <a:r>
              <a:rPr lang="es-ES" sz="2000" dirty="0">
                <a:latin typeface="Daytona" panose="020B0604030500040204" pitchFamily="34" charset="0"/>
              </a:rPr>
              <a:t>; </a:t>
            </a:r>
            <a:r>
              <a:rPr lang="es-ES" sz="2000" dirty="0" err="1">
                <a:latin typeface="Daytona" panose="020B0604030500040204" pitchFamily="34" charset="0"/>
              </a:rPr>
              <a:t>competent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authorities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to</a:t>
            </a:r>
            <a:r>
              <a:rPr lang="es-ES" sz="2000" dirty="0">
                <a:latin typeface="Daytona" panose="020B0604030500040204" pitchFamily="34" charset="0"/>
              </a:rPr>
              <a:t> deal </a:t>
            </a:r>
            <a:r>
              <a:rPr lang="es-ES" sz="2000" dirty="0" err="1">
                <a:latin typeface="Daytona" panose="020B0604030500040204" pitchFamily="34" charset="0"/>
              </a:rPr>
              <a:t>with</a:t>
            </a:r>
            <a:r>
              <a:rPr lang="es-ES" sz="2000" dirty="0">
                <a:latin typeface="Daytona" panose="020B0604030500040204" pitchFamily="34" charset="0"/>
              </a:rPr>
              <a:t> MLA.</a:t>
            </a:r>
          </a:p>
          <a:p>
            <a:endParaRPr lang="es-ES" sz="2000" dirty="0">
              <a:latin typeface="Daytona" panose="020B0604030500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dirty="0" err="1">
                <a:latin typeface="Daytona" panose="020B0604030500040204" pitchFamily="34" charset="0"/>
              </a:rPr>
              <a:t>Joint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Investigation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Teams</a:t>
            </a:r>
            <a:r>
              <a:rPr lang="es-ES" sz="2000" dirty="0">
                <a:latin typeface="Daytona" panose="020B0604030500040204" pitchFamily="34" charset="0"/>
              </a:rPr>
              <a:t>.</a:t>
            </a:r>
          </a:p>
          <a:p>
            <a:endParaRPr lang="es-ES" sz="2000" dirty="0">
              <a:latin typeface="Daytona" panose="020B0604030500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dirty="0">
                <a:latin typeface="Daytona" panose="020B0604030500040204" pitchFamily="34" charset="0"/>
              </a:rPr>
              <a:t>Legal </a:t>
            </a:r>
            <a:r>
              <a:rPr lang="es-ES" sz="2000" dirty="0" err="1">
                <a:latin typeface="Daytona" panose="020B0604030500040204" pitchFamily="34" charset="0"/>
              </a:rPr>
              <a:t>instuments</a:t>
            </a:r>
            <a:r>
              <a:rPr lang="es-ES" sz="2000" dirty="0">
                <a:latin typeface="Daytona" panose="020B0604030500040204" pitchFamily="34" charset="0"/>
              </a:rPr>
              <a:t>: </a:t>
            </a:r>
            <a:r>
              <a:rPr lang="es-ES" sz="2000" dirty="0" err="1">
                <a:latin typeface="Daytona" panose="020B0604030500040204" pitchFamily="34" charset="0"/>
              </a:rPr>
              <a:t>European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Convention</a:t>
            </a:r>
            <a:r>
              <a:rPr lang="es-ES" sz="2000" dirty="0">
                <a:latin typeface="Daytona" panose="020B0604030500040204" pitchFamily="34" charset="0"/>
              </a:rPr>
              <a:t> on Mutual </a:t>
            </a:r>
            <a:r>
              <a:rPr lang="es-ES" sz="2000" dirty="0" err="1">
                <a:latin typeface="Daytona" panose="020B0604030500040204" pitchFamily="34" charset="0"/>
              </a:rPr>
              <a:t>Assistance</a:t>
            </a:r>
            <a:r>
              <a:rPr lang="es-ES" sz="2000" dirty="0">
                <a:latin typeface="Daytona" panose="020B0604030500040204" pitchFamily="34" charset="0"/>
              </a:rPr>
              <a:t>, </a:t>
            </a:r>
            <a:r>
              <a:rPr lang="es-ES" sz="2000" dirty="0" err="1">
                <a:latin typeface="Daytona" panose="020B0604030500040204" pitchFamily="34" charset="0"/>
              </a:rPr>
              <a:t>European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Investigation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Order</a:t>
            </a:r>
            <a:r>
              <a:rPr lang="es-ES" sz="2000" dirty="0">
                <a:latin typeface="Daytona" panose="020B0604030500040204" pitchFamily="34" charset="0"/>
              </a:rPr>
              <a:t>, e-</a:t>
            </a:r>
            <a:r>
              <a:rPr lang="es-ES" sz="2000" dirty="0" err="1">
                <a:latin typeface="Daytona" panose="020B0604030500040204" pitchFamily="34" charset="0"/>
              </a:rPr>
              <a:t>evidence</a:t>
            </a:r>
            <a:r>
              <a:rPr lang="es-ES" sz="2000" dirty="0">
                <a:latin typeface="Daytona" panose="020B0604030500040204" pitchFamily="34" charset="0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17618598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7">
            <a:extLst>
              <a:ext uri="{FF2B5EF4-FFF2-40B4-BE49-F238E27FC236}">
                <a16:creationId xmlns:a16="http://schemas.microsoft.com/office/drawing/2014/main" id="{9B7D567F-1B4D-4AB8-AD17-3716FDC3F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19" y="6136466"/>
            <a:ext cx="3744416" cy="65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>
            <a:extLst>
              <a:ext uri="{FF2B5EF4-FFF2-40B4-BE49-F238E27FC236}">
                <a16:creationId xmlns:a16="http://schemas.microsoft.com/office/drawing/2014/main" id="{DDC0F8D3-7FE2-4A9C-ADAE-93ABAD8F3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175" y="5630863"/>
            <a:ext cx="1390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000" b="1">
                <a:solidFill>
                  <a:srgbClr val="FFFFFF"/>
                </a:solidFill>
              </a:rPr>
              <a:t>©bbc</a:t>
            </a:r>
            <a:endParaRPr lang="en-US" altLang="en-US" sz="1000" b="1">
              <a:solidFill>
                <a:srgbClr val="FFFFFF"/>
              </a:solidFill>
            </a:endParaRPr>
          </a:p>
        </p:txBody>
      </p:sp>
      <p:pic>
        <p:nvPicPr>
          <p:cNvPr id="26629" name="Picture 1">
            <a:extLst>
              <a:ext uri="{FF2B5EF4-FFF2-40B4-BE49-F238E27FC236}">
                <a16:creationId xmlns:a16="http://schemas.microsoft.com/office/drawing/2014/main" id="{DCF51DB4-35B7-4AE6-976E-0DCBB2B4F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BEA239-61EA-4387-8C6C-9FC254CA6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93" y="2203317"/>
            <a:ext cx="7614014" cy="3297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B9F861-7346-44EE-9863-C2198CE60564}"/>
              </a:ext>
            </a:extLst>
          </p:cNvPr>
          <p:cNvSpPr txBox="1"/>
          <p:nvPr/>
        </p:nvSpPr>
        <p:spPr>
          <a:xfrm>
            <a:off x="445047" y="953083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de-DE" altLang="en-US" sz="2000" b="1" dirty="0">
                <a:solidFill>
                  <a:srgbClr val="002060"/>
                </a:solidFill>
                <a:latin typeface="Daytona" panose="020B0604030500040204" pitchFamily="34" charset="0"/>
                <a:ea typeface="Arial Narrow" pitchFamily="34" charset="0"/>
                <a:cs typeface="Arial Narrow" pitchFamily="34" charset="0"/>
              </a:rPr>
            </a:br>
            <a:r>
              <a:rPr lang="de-DE" altLang="en-US" sz="2000" b="1" dirty="0">
                <a:solidFill>
                  <a:srgbClr val="002060"/>
                </a:solidFill>
                <a:latin typeface="Daytona" panose="020B0604030500040204" pitchFamily="34" charset="0"/>
                <a:ea typeface="Arial Narrow" pitchFamily="34" charset="0"/>
                <a:cs typeface="Arial Narrow" pitchFamily="34" charset="0"/>
              </a:rPr>
              <a:t>EU-</a:t>
            </a:r>
            <a:r>
              <a:rPr lang="de-DE" altLang="en-US" sz="2000" b="1" dirty="0" err="1">
                <a:solidFill>
                  <a:srgbClr val="002060"/>
                </a:solidFill>
                <a:latin typeface="Daytona" panose="020B0604030500040204" pitchFamily="34" charset="0"/>
                <a:ea typeface="Arial Narrow" pitchFamily="34" charset="0"/>
                <a:cs typeface="Arial Narrow" pitchFamily="34" charset="0"/>
              </a:rPr>
              <a:t>CoE</a:t>
            </a:r>
            <a:r>
              <a:rPr lang="de-DE" altLang="en-US" sz="2000" b="1" dirty="0">
                <a:solidFill>
                  <a:srgbClr val="002060"/>
                </a:solidFill>
                <a:latin typeface="Daytona" panose="020B0604030500040204" pitchFamily="34" charset="0"/>
                <a:ea typeface="Arial Narrow" pitchFamily="34" charset="0"/>
                <a:cs typeface="Arial Narrow" pitchFamily="34" charset="0"/>
              </a:rPr>
              <a:t> HELP </a:t>
            </a:r>
            <a:r>
              <a:rPr lang="en-US" altLang="en-US" sz="2000" b="1" dirty="0">
                <a:solidFill>
                  <a:srgbClr val="002060"/>
                </a:solidFill>
                <a:latin typeface="Daytona" panose="020B0604030500040204" pitchFamily="34" charset="0"/>
                <a:ea typeface="Arial Narrow" pitchFamily="34" charset="0"/>
                <a:cs typeface="Arial Narrow" pitchFamily="34" charset="0"/>
              </a:rPr>
              <a:t>‘</a:t>
            </a:r>
            <a:r>
              <a:rPr lang="en-US" altLang="en-US" sz="2000" b="1" dirty="0" err="1">
                <a:solidFill>
                  <a:srgbClr val="002060"/>
                </a:solidFill>
                <a:latin typeface="Daytona" panose="020B0604030500040204" pitchFamily="34" charset="0"/>
                <a:ea typeface="Arial Narrow" pitchFamily="34" charset="0"/>
                <a:cs typeface="Arial Narrow" pitchFamily="34" charset="0"/>
              </a:rPr>
              <a:t>Radicalisation</a:t>
            </a:r>
            <a:r>
              <a:rPr lang="en-US" altLang="en-US" sz="2000" b="1" dirty="0">
                <a:solidFill>
                  <a:srgbClr val="002060"/>
                </a:solidFill>
                <a:latin typeface="Daytona" panose="020B0604030500040204" pitchFamily="34" charset="0"/>
                <a:ea typeface="Arial Narrow" pitchFamily="34" charset="0"/>
                <a:cs typeface="Arial Narrow" pitchFamily="34" charset="0"/>
              </a:rPr>
              <a:t> Prevention, Judicial Response to Terrorism &amp; International Cooperation in Criminal Matters’</a:t>
            </a:r>
            <a:br>
              <a:rPr lang="en-US" altLang="en-US" sz="2000" b="1" dirty="0">
                <a:solidFill>
                  <a:srgbClr val="002060"/>
                </a:solidFill>
                <a:latin typeface="Daytona" panose="020B0604030500040204" pitchFamily="34" charset="0"/>
                <a:ea typeface="Arial Narrow" pitchFamily="34" charset="0"/>
                <a:cs typeface="Arial Narrow" pitchFamily="34" charset="0"/>
              </a:rPr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6279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68CBC0-5152-435C-8005-FACF3CAFBF75}"/>
              </a:ext>
            </a:extLst>
          </p:cNvPr>
          <p:cNvSpPr/>
          <p:nvPr/>
        </p:nvSpPr>
        <p:spPr>
          <a:xfrm>
            <a:off x="539552" y="1701428"/>
            <a:ext cx="4385335" cy="58822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</a:rPr>
              <a:t>Transfer of sentenced persons</a:t>
            </a:r>
          </a:p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BF0630-C7D1-4F01-AA83-7B1BC38CE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" y="0"/>
            <a:ext cx="9140155" cy="1087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73A26-EFF9-42C9-B57D-43FA3CC94485}"/>
              </a:ext>
            </a:extLst>
          </p:cNvPr>
          <p:cNvSpPr txBox="1"/>
          <p:nvPr/>
        </p:nvSpPr>
        <p:spPr>
          <a:xfrm>
            <a:off x="755576" y="2780928"/>
            <a:ext cx="7272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2000" dirty="0" err="1">
                <a:latin typeface="Daytona" panose="020B0604030500040204" pitchFamily="34" charset="0"/>
              </a:rPr>
              <a:t>Humanitarian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considerations</a:t>
            </a:r>
            <a:r>
              <a:rPr lang="es-ES" sz="2000" dirty="0">
                <a:latin typeface="Daytona" panose="020B0604030500040204" pitchFamily="34" charset="0"/>
              </a:rPr>
              <a:t>.</a:t>
            </a:r>
          </a:p>
          <a:p>
            <a:pPr algn="just"/>
            <a:endParaRPr lang="es-ES" sz="2000" dirty="0">
              <a:latin typeface="Daytona" panose="020B0604030500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2000" dirty="0">
                <a:latin typeface="Daytona" panose="020B0604030500040204" pitchFamily="34" charset="0"/>
              </a:rPr>
              <a:t>Transfer as a </a:t>
            </a:r>
            <a:r>
              <a:rPr lang="es-ES" sz="2000" dirty="0" err="1">
                <a:latin typeface="Daytona" panose="020B0604030500040204" pitchFamily="34" charset="0"/>
              </a:rPr>
              <a:t>means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of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cooperation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to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prevent</a:t>
            </a:r>
            <a:r>
              <a:rPr lang="es-ES" sz="2000" dirty="0">
                <a:latin typeface="Daytona" panose="020B0604030500040204" pitchFamily="34" charset="0"/>
              </a:rPr>
              <a:t> and </a:t>
            </a:r>
            <a:r>
              <a:rPr lang="es-ES" sz="2000" dirty="0" err="1">
                <a:latin typeface="Daytona" panose="020B0604030500040204" pitchFamily="34" charset="0"/>
              </a:rPr>
              <a:t>combat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crime</a:t>
            </a:r>
            <a:r>
              <a:rPr lang="es-ES" sz="2000" dirty="0">
                <a:latin typeface="Daytona" panose="020B0604030500040204" pitchFamily="34" charset="0"/>
              </a:rPr>
              <a:t>.</a:t>
            </a:r>
          </a:p>
          <a:p>
            <a:pPr algn="just"/>
            <a:endParaRPr lang="es-ES" sz="2000" dirty="0">
              <a:latin typeface="Daytona" panose="020B0604030500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2000" dirty="0">
                <a:latin typeface="Daytona" panose="020B0604030500040204" pitchFamily="34" charset="0"/>
              </a:rPr>
              <a:t>Benefit </a:t>
            </a:r>
            <a:r>
              <a:rPr lang="es-ES" sz="2000" dirty="0" err="1">
                <a:latin typeface="Daytona" panose="020B0604030500040204" pitchFamily="34" charset="0"/>
              </a:rPr>
              <a:t>for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the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Administering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State</a:t>
            </a:r>
            <a:r>
              <a:rPr lang="es-ES" sz="2000" dirty="0">
                <a:latin typeface="Daytona" panose="020B0604030500040204" pitchFamily="34" charset="0"/>
              </a:rPr>
              <a:t> and </a:t>
            </a:r>
            <a:r>
              <a:rPr lang="es-ES" sz="2000" dirty="0" err="1">
                <a:latin typeface="Daytona" panose="020B0604030500040204" pitchFamily="34" charset="0"/>
              </a:rPr>
              <a:t>for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the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Sentencing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State</a:t>
            </a:r>
            <a:r>
              <a:rPr lang="es-ES" sz="2000" dirty="0">
                <a:latin typeface="Daytona" panose="020B0604030500040204" pitchFamily="34" charset="0"/>
              </a:rPr>
              <a:t>.</a:t>
            </a:r>
          </a:p>
          <a:p>
            <a:pPr algn="just"/>
            <a:endParaRPr lang="es-ES" sz="2000" dirty="0">
              <a:latin typeface="Daytona" panose="020B0604030500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2000" dirty="0" err="1">
                <a:latin typeface="Daytona" panose="020B0604030500040204" pitchFamily="34" charset="0"/>
              </a:rPr>
              <a:t>How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does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it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work</a:t>
            </a:r>
            <a:r>
              <a:rPr lang="es-ES" sz="2000" dirty="0">
                <a:latin typeface="Daytona" panose="020B0604030500040204" pitchFamily="34" charset="0"/>
              </a:rPr>
              <a:t> in </a:t>
            </a:r>
            <a:r>
              <a:rPr lang="es-ES" sz="2000" dirty="0" err="1">
                <a:latin typeface="Daytona" panose="020B0604030500040204" pitchFamily="34" charset="0"/>
              </a:rPr>
              <a:t>practice</a:t>
            </a:r>
            <a:r>
              <a:rPr lang="es-ES" sz="2000" dirty="0">
                <a:latin typeface="Daytona" panose="020B0604030500040204" pitchFamily="34" charset="0"/>
              </a:rPr>
              <a:t>?</a:t>
            </a:r>
            <a:endParaRPr lang="en-150" sz="2000" dirty="0"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074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A9C0F9-0B9D-4E6E-9EAC-A4CE5AA7900D}"/>
              </a:ext>
            </a:extLst>
          </p:cNvPr>
          <p:cNvSpPr/>
          <p:nvPr/>
        </p:nvSpPr>
        <p:spPr>
          <a:xfrm>
            <a:off x="395536" y="1700808"/>
            <a:ext cx="8142206" cy="779723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3525" indent="-263525"/>
            <a:r>
              <a:rPr lang="en-GB" sz="2000" dirty="0">
                <a:solidFill>
                  <a:schemeClr val="bg1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000" dirty="0">
                <a:solidFill>
                  <a:schemeClr val="bg1"/>
                </a:solidFill>
                <a:latin typeface="Daytona" panose="020B0604030500040204" pitchFamily="34" charset="0"/>
              </a:rPr>
              <a:t>Transfer of Proceedings, International Validity of Criminal Judgments, and Supervision of Offenders</a:t>
            </a:r>
          </a:p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Daytona" panose="020B0604030500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BF0630-C7D1-4F01-AA83-7B1BC38CE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" y="0"/>
            <a:ext cx="9140155" cy="1087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5E7FC1-2FBB-4CE2-9468-78E74AD895AA}"/>
              </a:ext>
            </a:extLst>
          </p:cNvPr>
          <p:cNvSpPr txBox="1"/>
          <p:nvPr/>
        </p:nvSpPr>
        <p:spPr>
          <a:xfrm>
            <a:off x="611560" y="2924944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>
                <a:latin typeface="Daytona" panose="020B0604030500040204" pitchFamily="34" charset="0"/>
              </a:rPr>
              <a:t>Legal </a:t>
            </a:r>
            <a:r>
              <a:rPr lang="es-ES" sz="2000" dirty="0" err="1">
                <a:latin typeface="Daytona" panose="020B0604030500040204" pitchFamily="34" charset="0"/>
              </a:rPr>
              <a:t>instruments</a:t>
            </a:r>
            <a:r>
              <a:rPr lang="es-ES" sz="2000" dirty="0">
                <a:latin typeface="Daytona" panose="020B0604030500040204" pitchFamily="34" charset="0"/>
              </a:rPr>
              <a:t>.</a:t>
            </a:r>
          </a:p>
          <a:p>
            <a:endParaRPr lang="es-ES" sz="2000" dirty="0">
              <a:latin typeface="Daytona" panose="020B0604030500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>
                <a:latin typeface="Daytona" panose="020B0604030500040204" pitchFamily="34" charset="0"/>
              </a:rPr>
              <a:t>Transfer as </a:t>
            </a:r>
            <a:r>
              <a:rPr lang="es-ES" sz="2000" dirty="0" err="1">
                <a:latin typeface="Daytona" panose="020B0604030500040204" pitchFamily="34" charset="0"/>
              </a:rPr>
              <a:t>an</a:t>
            </a:r>
            <a:r>
              <a:rPr lang="es-ES" sz="2000" dirty="0">
                <a:latin typeface="Daytona" panose="020B0604030500040204" pitchFamily="34" charset="0"/>
              </a:rPr>
              <a:t> alternative </a:t>
            </a:r>
            <a:r>
              <a:rPr lang="es-ES" sz="2000" dirty="0" err="1">
                <a:latin typeface="Daytona" panose="020B0604030500040204" pitchFamily="34" charset="0"/>
              </a:rPr>
              <a:t>to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extradition</a:t>
            </a:r>
            <a:r>
              <a:rPr lang="es-ES" sz="2000" dirty="0">
                <a:latin typeface="Daytona" panose="020B0604030500040204" pitchFamily="34" charset="0"/>
              </a:rPr>
              <a:t>; as a </a:t>
            </a:r>
            <a:r>
              <a:rPr lang="es-ES" sz="2000" dirty="0" err="1">
                <a:latin typeface="Daytona" panose="020B0604030500040204" pitchFamily="34" charset="0"/>
              </a:rPr>
              <a:t>solution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for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conflicts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of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jurisdiction</a:t>
            </a:r>
            <a:r>
              <a:rPr lang="es-ES" sz="2000" dirty="0">
                <a:latin typeface="Daytona" panose="020B0604030500040204" pitchFamily="34" charset="0"/>
              </a:rPr>
              <a:t>.</a:t>
            </a:r>
          </a:p>
          <a:p>
            <a:endParaRPr lang="es-ES" sz="2000" dirty="0">
              <a:latin typeface="Daytona" panose="020B0604030500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>
                <a:latin typeface="Daytona" panose="020B0604030500040204" pitchFamily="34" charset="0"/>
              </a:rPr>
              <a:t>International </a:t>
            </a:r>
            <a:r>
              <a:rPr lang="es-ES" sz="2000" dirty="0" err="1">
                <a:latin typeface="Daytona" panose="020B0604030500040204" pitchFamily="34" charset="0"/>
              </a:rPr>
              <a:t>validity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of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judgments</a:t>
            </a:r>
            <a:r>
              <a:rPr lang="es-ES" sz="2000" dirty="0">
                <a:latin typeface="Daytona" panose="020B0604030500040204" pitchFamily="34" charset="0"/>
              </a:rPr>
              <a:t> – </a:t>
            </a:r>
            <a:r>
              <a:rPr lang="es-ES" sz="2000" dirty="0" err="1">
                <a:latin typeface="Daytona" panose="020B0604030500040204" pitchFamily="34" charset="0"/>
              </a:rPr>
              <a:t>challenges</a:t>
            </a:r>
            <a:r>
              <a:rPr lang="es-ES" sz="2000" dirty="0">
                <a:latin typeface="Daytona" panose="020B0604030500040204" pitchFamily="34" charset="0"/>
              </a:rPr>
              <a:t>.</a:t>
            </a:r>
          </a:p>
          <a:p>
            <a:endParaRPr lang="es-ES" sz="2000" dirty="0">
              <a:latin typeface="Daytona" panose="020B0604030500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 err="1">
                <a:latin typeface="Daytona" panose="020B0604030500040204" pitchFamily="34" charset="0"/>
              </a:rPr>
              <a:t>Supervision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of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offenders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who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leave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the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territory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of</a:t>
            </a:r>
            <a:r>
              <a:rPr lang="es-ES" sz="2000" dirty="0">
                <a:latin typeface="Daytona" panose="020B0604030500040204" pitchFamily="34" charset="0"/>
              </a:rPr>
              <a:t> a </a:t>
            </a:r>
            <a:r>
              <a:rPr lang="es-ES" sz="2000" dirty="0" err="1">
                <a:latin typeface="Daytona" panose="020B0604030500040204" pitchFamily="34" charset="0"/>
              </a:rPr>
              <a:t>State</a:t>
            </a:r>
            <a:r>
              <a:rPr lang="es-ES" sz="2000" dirty="0">
                <a:latin typeface="Daytona" panose="020B0604030500040204" pitchFamily="34" charset="0"/>
              </a:rPr>
              <a:t> after a </a:t>
            </a:r>
            <a:r>
              <a:rPr lang="es-ES" sz="2000" dirty="0" err="1">
                <a:latin typeface="Daytona" panose="020B0604030500040204" pitchFamily="34" charset="0"/>
              </a:rPr>
              <a:t>conditional</a:t>
            </a:r>
            <a:r>
              <a:rPr lang="es-ES" sz="2000" dirty="0">
                <a:latin typeface="Daytona" panose="020B0604030500040204" pitchFamily="34" charset="0"/>
              </a:rPr>
              <a:t> </a:t>
            </a:r>
            <a:r>
              <a:rPr lang="es-ES" sz="2000" dirty="0" err="1">
                <a:latin typeface="Daytona" panose="020B0604030500040204" pitchFamily="34" charset="0"/>
              </a:rPr>
              <a:t>sentence</a:t>
            </a:r>
            <a:r>
              <a:rPr lang="es-ES" sz="2000" dirty="0">
                <a:latin typeface="Daytona" panose="020B0604030500040204" pitchFamily="34" charset="0"/>
              </a:rPr>
              <a:t>.</a:t>
            </a:r>
            <a:endParaRPr lang="en-150" sz="2000" dirty="0"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4212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EDE381-61DA-4C7E-AA3B-6239BFDDC22C}"/>
              </a:ext>
            </a:extLst>
          </p:cNvPr>
          <p:cNvSpPr txBox="1"/>
          <p:nvPr/>
        </p:nvSpPr>
        <p:spPr>
          <a:xfrm>
            <a:off x="2051720" y="1239031"/>
            <a:ext cx="482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Daytona" panose="020B0604030500040204" pitchFamily="34" charset="0"/>
                <a:cs typeface="Arial" charset="0"/>
              </a:rPr>
              <a:t>Available in  17 languages</a:t>
            </a:r>
          </a:p>
        </p:txBody>
      </p:sp>
      <p:pic>
        <p:nvPicPr>
          <p:cNvPr id="11274" name="Picture 1">
            <a:extLst>
              <a:ext uri="{FF2B5EF4-FFF2-40B4-BE49-F238E27FC236}">
                <a16:creationId xmlns:a16="http://schemas.microsoft.com/office/drawing/2014/main" id="{D0A013F0-8524-4B7B-A729-C94D97ED6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A759F-DCAB-F7DC-8963-94158F5A5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763746"/>
            <a:ext cx="4896543" cy="48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5789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751B5-34E9-460E-8B2E-A3114F023308}"/>
              </a:ext>
            </a:extLst>
          </p:cNvPr>
          <p:cNvSpPr txBox="1"/>
          <p:nvPr/>
        </p:nvSpPr>
        <p:spPr>
          <a:xfrm>
            <a:off x="215798" y="1279591"/>
            <a:ext cx="7939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latin typeface="Daytona" panose="020B0604030500040204" pitchFamily="34" charset="0"/>
              </a:rPr>
              <a:t>Translated into 16 languages.</a:t>
            </a:r>
          </a:p>
          <a:p>
            <a:pPr algn="just"/>
            <a:endParaRPr lang="en-GB" sz="2000" dirty="0">
              <a:latin typeface="Daytona" panose="020B0604030500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DE4DC6-7991-41F2-91C6-3C322F7DF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" y="0"/>
            <a:ext cx="9140155" cy="1087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9C5F6-3C8D-45B7-A890-9751C0A73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66" y="1860223"/>
            <a:ext cx="4346723" cy="2379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F5712D-E16C-4E1E-9F39-B34617F04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912" y="1860224"/>
            <a:ext cx="4427984" cy="2379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2B1ADF-0783-4E48-8EF8-1C9DC6571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1768" y="4289196"/>
            <a:ext cx="4540136" cy="247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03343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AEA102-9996-4B42-849C-F5EE6366E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867" y="4171880"/>
            <a:ext cx="4334045" cy="237168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8B1C5E-88D4-4C42-8E57-DEACC8CB1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29" y="1196752"/>
            <a:ext cx="4416386" cy="25063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E4DC6-7991-41F2-91C6-3C322F7DF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" y="0"/>
            <a:ext cx="9140155" cy="1087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113B4-AABB-4611-9EB5-1D6DD9C41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01" y="4171880"/>
            <a:ext cx="4501524" cy="23716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CEAC91-ECA8-436B-B70B-A1020BFE8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697" y="1196752"/>
            <a:ext cx="4416386" cy="251897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94279665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">
            <a:extLst>
              <a:ext uri="{FF2B5EF4-FFF2-40B4-BE49-F238E27FC236}">
                <a16:creationId xmlns:a16="http://schemas.microsoft.com/office/drawing/2014/main" id="{D0A013F0-8524-4B7B-A729-C94D97ED6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9BE263-D859-49E4-B202-8DE32A002281}"/>
              </a:ext>
            </a:extLst>
          </p:cNvPr>
          <p:cNvSpPr txBox="1"/>
          <p:nvPr/>
        </p:nvSpPr>
        <p:spPr>
          <a:xfrm>
            <a:off x="863588" y="2924944"/>
            <a:ext cx="7416824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https://help.elearning.ext.coe.int/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35625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EDE381-61DA-4C7E-AA3B-6239BFDDC22C}"/>
              </a:ext>
            </a:extLst>
          </p:cNvPr>
          <p:cNvSpPr txBox="1"/>
          <p:nvPr/>
        </p:nvSpPr>
        <p:spPr>
          <a:xfrm>
            <a:off x="693912" y="1329400"/>
            <a:ext cx="7992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Daytona" panose="020B0604030500040204" pitchFamily="34" charset="0"/>
                <a:cs typeface="Arial" charset="0"/>
              </a:rPr>
              <a:t>EU-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Daytona" panose="020B0604030500040204" pitchFamily="34" charset="0"/>
                <a:cs typeface="Arial" charset="0"/>
              </a:rPr>
              <a:t>CoE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Daytona" panose="020B0604030500040204" pitchFamily="34" charset="0"/>
                <a:cs typeface="Arial" charset="0"/>
              </a:rPr>
              <a:t> HELP RP-TERR-ICCM (2020-2021)</a:t>
            </a:r>
          </a:p>
          <a:p>
            <a:pPr algn="ctr">
              <a:defRPr/>
            </a:pPr>
            <a:endParaRPr lang="en-GB" sz="2400" b="1" dirty="0">
              <a:solidFill>
                <a:schemeClr val="accent1">
                  <a:lumMod val="75000"/>
                </a:schemeClr>
              </a:solidFill>
              <a:latin typeface="Daytona" panose="020B0604030500040204" pitchFamily="34" charset="0"/>
              <a:cs typeface="Arial" charset="0"/>
            </a:endParaRPr>
          </a:p>
          <a:p>
            <a:pPr algn="ctr">
              <a:defRPr/>
            </a:pPr>
            <a:r>
              <a:rPr lang="en-GB" sz="2400" b="1" dirty="0">
                <a:solidFill>
                  <a:srgbClr val="002060"/>
                </a:solidFill>
                <a:latin typeface="Daytona" panose="020B0604030500040204" pitchFamily="34" charset="0"/>
                <a:cs typeface="Arial" charset="0"/>
              </a:rPr>
              <a:t>TARGET AUDIENCE</a:t>
            </a:r>
            <a:endParaRPr lang="en-US" sz="2400" dirty="0">
              <a:solidFill>
                <a:srgbClr val="002060"/>
              </a:solidFill>
              <a:latin typeface="Daytona" panose="020B0604030500040204" pitchFamily="34" charset="0"/>
              <a:cs typeface="Arial" charset="0"/>
            </a:endParaRPr>
          </a:p>
        </p:txBody>
      </p:sp>
      <p:pic>
        <p:nvPicPr>
          <p:cNvPr id="11274" name="Picture 1">
            <a:extLst>
              <a:ext uri="{FF2B5EF4-FFF2-40B4-BE49-F238E27FC236}">
                <a16:creationId xmlns:a16="http://schemas.microsoft.com/office/drawing/2014/main" id="{D0A013F0-8524-4B7B-A729-C94D97ED6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9BE263-D859-49E4-B202-8DE32A002281}"/>
              </a:ext>
            </a:extLst>
          </p:cNvPr>
          <p:cNvSpPr txBox="1"/>
          <p:nvPr/>
        </p:nvSpPr>
        <p:spPr>
          <a:xfrm>
            <a:off x="729616" y="2996952"/>
            <a:ext cx="7740860" cy="311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ES" sz="2400" dirty="0" err="1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Judges</a:t>
            </a:r>
            <a:r>
              <a:rPr lang="es-ES" sz="2400" dirty="0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Prosecutors</a:t>
            </a:r>
            <a:r>
              <a:rPr lang="es-ES" sz="2400" dirty="0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b="1" dirty="0" err="1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Prison</a:t>
            </a:r>
            <a:r>
              <a:rPr lang="es-ES" sz="2400" b="1" dirty="0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s-ES" sz="2400" b="1" dirty="0" err="1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Probation</a:t>
            </a:r>
            <a:r>
              <a:rPr lang="es-ES" sz="2400" b="1" dirty="0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s-ES" sz="2400" dirty="0">
              <a:solidFill>
                <a:srgbClr val="002060"/>
              </a:solidFill>
              <a:effectLst/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ES" sz="2000" dirty="0" err="1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Aditional</a:t>
            </a:r>
            <a:r>
              <a:rPr lang="es-ES" sz="2000" dirty="0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participants</a:t>
            </a:r>
            <a:r>
              <a:rPr lang="es-ES" sz="2000" dirty="0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s-ES" sz="2000" dirty="0" err="1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policymakers</a:t>
            </a:r>
            <a:r>
              <a:rPr lang="es-ES" sz="2000" dirty="0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psychologists</a:t>
            </a:r>
            <a:r>
              <a:rPr lang="es-ES" sz="2000" dirty="0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</a:t>
            </a:r>
            <a:r>
              <a:rPr lang="es-ES" sz="2000" dirty="0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enforcement</a:t>
            </a:r>
            <a:r>
              <a:rPr lang="es-ES" sz="2000" dirty="0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officers</a:t>
            </a:r>
            <a:r>
              <a:rPr lang="es-ES" sz="2000" dirty="0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lawyers</a:t>
            </a:r>
            <a:r>
              <a:rPr lang="es-ES" sz="2000" dirty="0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ES" sz="2000" dirty="0" err="1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es-ES" sz="2000" dirty="0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participants</a:t>
            </a:r>
            <a:r>
              <a:rPr lang="es-ES" sz="2000" dirty="0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s-ES" sz="2000" dirty="0" err="1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</a:t>
            </a:r>
            <a:r>
              <a:rPr lang="es-ES" sz="2000" dirty="0" err="1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ES" sz="2000" dirty="0">
                <a:solidFill>
                  <a:srgbClr val="00206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on </a:t>
            </a:r>
            <a:r>
              <a:rPr lang="es-ES" sz="2000" dirty="0" err="1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HELP e-learning </a:t>
            </a:r>
            <a:r>
              <a:rPr lang="es-ES" sz="2000" dirty="0" err="1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platform</a:t>
            </a:r>
            <a:r>
              <a:rPr lang="es-ES" sz="2000" dirty="0">
                <a:solidFill>
                  <a:srgbClr val="00206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dirty="0">
              <a:solidFill>
                <a:srgbClr val="002060"/>
              </a:solidFill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effectLst/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2115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6365502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">
            <a:extLst>
              <a:ext uri="{FF2B5EF4-FFF2-40B4-BE49-F238E27FC236}">
                <a16:creationId xmlns:a16="http://schemas.microsoft.com/office/drawing/2014/main" id="{D0A013F0-8524-4B7B-A729-C94D97ED6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9BE263-D859-49E4-B202-8DE32A002281}"/>
              </a:ext>
            </a:extLst>
          </p:cNvPr>
          <p:cNvSpPr txBox="1"/>
          <p:nvPr/>
        </p:nvSpPr>
        <p:spPr>
          <a:xfrm>
            <a:off x="2776947" y="1322910"/>
            <a:ext cx="4104456" cy="503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QUANTITATIVE RESULTS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282E66-C16B-4742-BBEA-6052D437E81E}"/>
              </a:ext>
            </a:extLst>
          </p:cNvPr>
          <p:cNvSpPr/>
          <p:nvPr/>
        </p:nvSpPr>
        <p:spPr>
          <a:xfrm>
            <a:off x="611560" y="1991777"/>
            <a:ext cx="3672408" cy="30139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Daytona" panose="020B0604030500040204" pitchFamily="34" charset="0"/>
              </a:rPr>
              <a:t>801</a:t>
            </a: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Daytona" panose="020B0604030500040204" pitchFamily="34" charset="0"/>
              </a:rPr>
              <a:t>Participants</a:t>
            </a:r>
          </a:p>
          <a:p>
            <a:pPr algn="ctr"/>
            <a:endParaRPr lang="en-GB" sz="3600" b="1" dirty="0">
              <a:solidFill>
                <a:schemeClr val="accent1">
                  <a:lumMod val="75000"/>
                </a:schemeClr>
              </a:solidFill>
              <a:latin typeface="Daytona" panose="020B060403050004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001034-5156-4AAF-A0BE-88787F6FF87A}"/>
              </a:ext>
            </a:extLst>
          </p:cNvPr>
          <p:cNvSpPr/>
          <p:nvPr/>
        </p:nvSpPr>
        <p:spPr>
          <a:xfrm>
            <a:off x="4889649" y="1967031"/>
            <a:ext cx="3672408" cy="353351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b="1" dirty="0">
              <a:solidFill>
                <a:schemeClr val="accent1">
                  <a:lumMod val="75000"/>
                </a:schemeClr>
              </a:solidFill>
              <a:latin typeface="Daytona" panose="020B0604030500040204" pitchFamily="34" charset="0"/>
            </a:endParaRPr>
          </a:p>
          <a:p>
            <a:pPr algn="ctr"/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Daytona" panose="020B0604030500040204" pitchFamily="34" charset="0"/>
              </a:rPr>
              <a:t>5200</a:t>
            </a: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Daytona" panose="020B0604030500040204" pitchFamily="34" charset="0"/>
              </a:rPr>
              <a:t>Users Self-learning courses</a:t>
            </a:r>
          </a:p>
          <a:p>
            <a:pPr algn="ctr"/>
            <a:endParaRPr lang="en-GB" sz="3600" b="1" dirty="0">
              <a:solidFill>
                <a:schemeClr val="accent1">
                  <a:lumMod val="75000"/>
                </a:schemeClr>
              </a:solidFill>
              <a:latin typeface="Daytona" panose="020B060403050004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BA5127-D596-4FE2-8CD7-F76C74F715A3}"/>
              </a:ext>
            </a:extLst>
          </p:cNvPr>
          <p:cNvSpPr/>
          <p:nvPr/>
        </p:nvSpPr>
        <p:spPr>
          <a:xfrm>
            <a:off x="2843808" y="3841884"/>
            <a:ext cx="2880320" cy="27809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Daytona" panose="020B0604030500040204" pitchFamily="34" charset="0"/>
              </a:rPr>
              <a:t>25</a:t>
            </a:r>
          </a:p>
          <a:p>
            <a:pPr algn="ctr"/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Daytona" panose="020B0604030500040204" pitchFamily="34" charset="0"/>
              </a:rPr>
              <a:t>EU MS</a:t>
            </a:r>
          </a:p>
        </p:txBody>
      </p:sp>
    </p:spTree>
    <p:extLst>
      <p:ext uri="{BB962C8B-B14F-4D97-AF65-F5344CB8AC3E}">
        <p14:creationId xmlns:p14="http://schemas.microsoft.com/office/powerpoint/2010/main" val="16545077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">
            <a:extLst>
              <a:ext uri="{FF2B5EF4-FFF2-40B4-BE49-F238E27FC236}">
                <a16:creationId xmlns:a16="http://schemas.microsoft.com/office/drawing/2014/main" id="{D0A013F0-8524-4B7B-A729-C94D97ED6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5F9B6E-711F-4C1B-8DA3-B99DB8D99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550496"/>
            <a:ext cx="7308811" cy="4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3573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">
            <a:extLst>
              <a:ext uri="{FF2B5EF4-FFF2-40B4-BE49-F238E27FC236}">
                <a16:creationId xmlns:a16="http://schemas.microsoft.com/office/drawing/2014/main" id="{1BE00837-6741-4EE2-9F3B-8E3AE3189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33A392-A1BF-4244-8367-79BE788B97F8}"/>
              </a:ext>
            </a:extLst>
          </p:cNvPr>
          <p:cNvSpPr/>
          <p:nvPr/>
        </p:nvSpPr>
        <p:spPr>
          <a:xfrm>
            <a:off x="6516215" y="1237667"/>
            <a:ext cx="2345991" cy="93610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317500" contourW="12700">
            <a:extrusionClr>
              <a:srgbClr val="C7D7EB"/>
            </a:extrusionClr>
            <a:contourClr>
              <a:srgbClr val="CEDCE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Daytona" panose="020B0604030500040204" pitchFamily="34" charset="0"/>
              </a:rPr>
              <a:t>Courses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E5717F-52A9-4E5A-8878-22FFF3C5B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96" y="1642630"/>
            <a:ext cx="5303100" cy="3617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C82DA2-60D9-490B-93C3-AE21FCE6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9" y="2636912"/>
            <a:ext cx="6011908" cy="38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22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">
            <a:extLst>
              <a:ext uri="{FF2B5EF4-FFF2-40B4-BE49-F238E27FC236}">
                <a16:creationId xmlns:a16="http://schemas.microsoft.com/office/drawing/2014/main" id="{D0A013F0-8524-4B7B-A729-C94D97ED6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965A43-6441-4101-8C31-10A4FD9E3BA1}"/>
              </a:ext>
            </a:extLst>
          </p:cNvPr>
          <p:cNvSpPr/>
          <p:nvPr/>
        </p:nvSpPr>
        <p:spPr>
          <a:xfrm>
            <a:off x="539552" y="1348795"/>
            <a:ext cx="7848872" cy="150414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Daytona" panose="020B0604030500040204" pitchFamily="34" charset="0"/>
              </a:rPr>
              <a:t>13 COURSE LAUNCHES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Daytona" panose="020B0604030500040204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Daytona" panose="020B0604030500040204" pitchFamily="34" charset="0"/>
              </a:rPr>
              <a:t>(</a:t>
            </a:r>
            <a:r>
              <a:rPr lang="es-ES" dirty="0" err="1">
                <a:solidFill>
                  <a:schemeClr val="bg1"/>
                </a:solidFill>
                <a:latin typeface="Daytona" panose="020B0604030500040204" pitchFamily="34" charset="0"/>
              </a:rPr>
              <a:t>Course</a:t>
            </a:r>
            <a:r>
              <a:rPr lang="es-ES" dirty="0">
                <a:solidFill>
                  <a:schemeClr val="bg1"/>
                </a:solidFill>
                <a:latin typeface="Daytona" panose="020B060403050004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aytona" panose="020B0604030500040204" pitchFamily="34" charset="0"/>
              </a:rPr>
              <a:t>on</a:t>
            </a:r>
            <a:r>
              <a:rPr lang="es-ES" dirty="0">
                <a:solidFill>
                  <a:schemeClr val="bg1"/>
                </a:solidFill>
                <a:latin typeface="Daytona" panose="020B060403050004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aytona" panose="020B0604030500040204" pitchFamily="34" charset="0"/>
              </a:rPr>
              <a:t>Radicalisation</a:t>
            </a:r>
            <a:r>
              <a:rPr lang="es-ES" dirty="0">
                <a:solidFill>
                  <a:schemeClr val="bg1"/>
                </a:solidFill>
                <a:latin typeface="Daytona" panose="020B060403050004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aytona" panose="020B0604030500040204" pitchFamily="34" charset="0"/>
              </a:rPr>
              <a:t>Prevention</a:t>
            </a:r>
            <a:endParaRPr lang="es-ES" dirty="0">
              <a:solidFill>
                <a:schemeClr val="bg1"/>
              </a:solidFill>
              <a:latin typeface="Daytona" panose="020B0604030500040204" pitchFamily="34" charset="0"/>
            </a:endParaRPr>
          </a:p>
          <a:p>
            <a:pPr algn="ctr"/>
            <a:r>
              <a:rPr lang="es-ES" dirty="0" err="1">
                <a:solidFill>
                  <a:schemeClr val="bg1"/>
                </a:solidFill>
                <a:latin typeface="Daytona" panose="020B0604030500040204" pitchFamily="34" charset="0"/>
              </a:rPr>
              <a:t>Course</a:t>
            </a:r>
            <a:r>
              <a:rPr lang="es-ES" dirty="0">
                <a:solidFill>
                  <a:schemeClr val="bg1"/>
                </a:solidFill>
                <a:latin typeface="Daytona" panose="020B060403050004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Daytona" panose="020B0604030500040204" pitchFamily="34" charset="0"/>
              </a:rPr>
              <a:t>on</a:t>
            </a:r>
            <a:r>
              <a:rPr lang="es-ES" dirty="0">
                <a:solidFill>
                  <a:schemeClr val="bg1"/>
                </a:solidFill>
                <a:latin typeface="Daytona" panose="020B0604030500040204" pitchFamily="34" charset="0"/>
              </a:rPr>
              <a:t> International </a:t>
            </a:r>
            <a:r>
              <a:rPr lang="es-ES" dirty="0" err="1">
                <a:solidFill>
                  <a:schemeClr val="bg1"/>
                </a:solidFill>
                <a:latin typeface="Daytona" panose="020B0604030500040204" pitchFamily="34" charset="0"/>
              </a:rPr>
              <a:t>Cooperation</a:t>
            </a:r>
            <a:r>
              <a:rPr lang="es-ES" dirty="0">
                <a:solidFill>
                  <a:schemeClr val="bg1"/>
                </a:solidFill>
                <a:latin typeface="Daytona" panose="020B0604030500040204" pitchFamily="34" charset="0"/>
              </a:rPr>
              <a:t> in Criminal </a:t>
            </a:r>
            <a:r>
              <a:rPr lang="es-ES" dirty="0" err="1">
                <a:solidFill>
                  <a:schemeClr val="bg1"/>
                </a:solidFill>
                <a:latin typeface="Daytona" panose="020B0604030500040204" pitchFamily="34" charset="0"/>
              </a:rPr>
              <a:t>Matters</a:t>
            </a:r>
            <a:r>
              <a:rPr lang="es-ES" dirty="0">
                <a:solidFill>
                  <a:schemeClr val="bg1"/>
                </a:solidFill>
                <a:latin typeface="Daytona" panose="020B0604030500040204" pitchFamily="34" charset="0"/>
              </a:rPr>
              <a:t>)</a:t>
            </a:r>
            <a:endParaRPr lang="en-150" dirty="0">
              <a:solidFill>
                <a:schemeClr val="bg1"/>
              </a:solidFill>
              <a:latin typeface="Daytona" panose="020B0604030500040204" pitchFamily="34" charset="0"/>
            </a:endParaRPr>
          </a:p>
        </p:txBody>
      </p:sp>
      <p:pic>
        <p:nvPicPr>
          <p:cNvPr id="15" name="Picture 13" descr="Image result for austria flag">
            <a:hlinkClick r:id="rId4"/>
            <a:extLst>
              <a:ext uri="{FF2B5EF4-FFF2-40B4-BE49-F238E27FC236}">
                <a16:creationId xmlns:a16="http://schemas.microsoft.com/office/drawing/2014/main" id="{910884FE-F366-4AE1-95E9-03630EC5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9" y="3393769"/>
            <a:ext cx="1152128" cy="76713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spanish flag pic">
            <a:hlinkClick r:id="rId6"/>
            <a:extLst>
              <a:ext uri="{FF2B5EF4-FFF2-40B4-BE49-F238E27FC236}">
                <a16:creationId xmlns:a16="http://schemas.microsoft.com/office/drawing/2014/main" id="{9E4581CF-911A-4A06-9D27-0497AF3FB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19" y="4581128"/>
            <a:ext cx="1266967" cy="8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Image result for italian flag">
            <a:hlinkClick r:id="rId8"/>
            <a:extLst>
              <a:ext uri="{FF2B5EF4-FFF2-40B4-BE49-F238E27FC236}">
                <a16:creationId xmlns:a16="http://schemas.microsoft.com/office/drawing/2014/main" id="{A8D2D7EE-CA9E-42A7-87A5-D8A0AFAE1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81" y="3385164"/>
            <a:ext cx="1266968" cy="77707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confederation european probation">
            <a:extLst>
              <a:ext uri="{FF2B5EF4-FFF2-40B4-BE49-F238E27FC236}">
                <a16:creationId xmlns:a16="http://schemas.microsoft.com/office/drawing/2014/main" id="{FE597F3D-803A-413C-A0A3-9517664A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755" y="3391707"/>
            <a:ext cx="1266968" cy="76713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F89B68D-3712-4743-BB6E-D1A82A311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19" y="3397880"/>
            <a:ext cx="1154557" cy="76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urope Flag Country - Free vector graphic on Pixabay">
            <a:extLst>
              <a:ext uri="{FF2B5EF4-FFF2-40B4-BE49-F238E27FC236}">
                <a16:creationId xmlns:a16="http://schemas.microsoft.com/office/drawing/2014/main" id="{DF7BBA66-3364-4EF3-83BF-D5E49219C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93" y="4555926"/>
            <a:ext cx="1367688" cy="83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24F5983-B539-4437-9B6C-BD5CD0190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577" y="3391707"/>
            <a:ext cx="1343504" cy="76713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EF415D7-001B-4C75-85C2-1B7A5AE3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756" y="4561894"/>
            <a:ext cx="1266967" cy="84310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7ACE8-9CD7-4E7B-9BC4-9BEF8D600EEF}"/>
              </a:ext>
            </a:extLst>
          </p:cNvPr>
          <p:cNvSpPr txBox="1"/>
          <p:nvPr/>
        </p:nvSpPr>
        <p:spPr>
          <a:xfrm>
            <a:off x="2970187" y="5886938"/>
            <a:ext cx="320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Daytona" panose="020B0604030500040204" pitchFamily="34" charset="0"/>
              </a:rPr>
              <a:t>437 Participants</a:t>
            </a:r>
          </a:p>
        </p:txBody>
      </p:sp>
    </p:spTree>
    <p:extLst>
      <p:ext uri="{BB962C8B-B14F-4D97-AF65-F5344CB8AC3E}">
        <p14:creationId xmlns:p14="http://schemas.microsoft.com/office/powerpoint/2010/main" val="162833180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5">
            <a:extLst>
              <a:ext uri="{FF2B5EF4-FFF2-40B4-BE49-F238E27FC236}">
                <a16:creationId xmlns:a16="http://schemas.microsoft.com/office/drawing/2014/main" id="{07799180-2001-4AC0-9E05-B2AAC5A89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F6F8E-28D2-4DC1-8BE5-4DA44C86BF75}" type="slidenum">
              <a:rPr lang="fr-FR" altLang="en-US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FR" altLang="en-US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A5E048-7A90-4EB0-93B0-91680F5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41300"/>
            <a:ext cx="42799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9BE263-D859-49E4-B202-8DE32A002281}"/>
              </a:ext>
            </a:extLst>
          </p:cNvPr>
          <p:cNvSpPr txBox="1"/>
          <p:nvPr/>
        </p:nvSpPr>
        <p:spPr>
          <a:xfrm>
            <a:off x="467544" y="2281315"/>
            <a:ext cx="7974886" cy="503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 courses include legislation and case-law from:</a:t>
            </a:r>
          </a:p>
        </p:txBody>
      </p:sp>
      <p:pic>
        <p:nvPicPr>
          <p:cNvPr id="1026" name="Picture 2" descr="The European flag | European Union">
            <a:extLst>
              <a:ext uri="{FF2B5EF4-FFF2-40B4-BE49-F238E27FC236}">
                <a16:creationId xmlns:a16="http://schemas.microsoft.com/office/drawing/2014/main" id="{6EDC9037-A084-4B96-A78F-CE7DF74D3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02" y="4071644"/>
            <a:ext cx="2145257" cy="142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65FDB51-9FE8-4980-8309-072E81D15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41" y="4042260"/>
            <a:ext cx="1656184" cy="148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12358C-D904-44ED-BE84-C10E1B6759B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68" y="4042260"/>
            <a:ext cx="1874181" cy="15076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EAD1AD-51AD-47C3-B93B-7E4212D58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" y="0"/>
            <a:ext cx="9140155" cy="108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718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">
            <a:extLst>
              <a:ext uri="{FF2B5EF4-FFF2-40B4-BE49-F238E27FC236}">
                <a16:creationId xmlns:a16="http://schemas.microsoft.com/office/drawing/2014/main" id="{1BE00837-6741-4EE2-9F3B-8E3AE3189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03D6A23-585E-4649-2932-DE7054E68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0" y="1412776"/>
            <a:ext cx="8172400" cy="458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59926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12372</TotalTime>
  <Words>569</Words>
  <Application>Microsoft Office PowerPoint</Application>
  <PresentationFormat>On-screen Show (4:3)</PresentationFormat>
  <Paragraphs>139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Narrow</vt:lpstr>
      <vt:lpstr>Calibri</vt:lpstr>
      <vt:lpstr>Century Gothic</vt:lpstr>
      <vt:lpstr>Daytona</vt:lpstr>
      <vt:lpstr>Wingdings</vt:lpstr>
      <vt:lpstr>3_Larissa</vt:lpstr>
      <vt:lpstr>4_Conception personnalisée</vt:lpstr>
      <vt:lpstr>HELP Courses Radicalisation Prevention  International Cooperation in Criminal Matters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1&amp;1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HELP Programme</dc:title>
  <dc:creator>Ricardo Carvalho</dc:creator>
  <cp:lastModifiedBy>eva massa</cp:lastModifiedBy>
  <cp:revision>660</cp:revision>
  <cp:lastPrinted>2019-03-25T16:45:10Z</cp:lastPrinted>
  <dcterms:created xsi:type="dcterms:W3CDTF">2015-02-12T17:41:55Z</dcterms:created>
  <dcterms:modified xsi:type="dcterms:W3CDTF">2022-06-27T13:54:03Z</dcterms:modified>
</cp:coreProperties>
</file>