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Lst>
  <p:sldSz cx="91059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1pPr>
    <a:lvl2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2pPr>
    <a:lvl3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3pPr>
    <a:lvl4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4pPr>
    <a:lvl5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5pPr>
    <a:lvl6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6pPr>
    <a:lvl7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7pPr>
    <a:lvl8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8pPr>
    <a:lvl9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6D6D6"/>
          </a:solidFill>
        </a:fill>
      </a:tcStyle>
    </a:wholeTbl>
    <a:band2H>
      <a:tcTxStyle b="def" i="def"/>
      <a:tcStyle>
        <a:tcBdr/>
        <a:fill>
          <a:solidFill>
            <a:srgbClr val="ECECE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n"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n"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n"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n"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lumOff val="31361"/>
            </a:schemeClr>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p:nvPr>
            <p:ph type="sldImg"/>
          </p:nvPr>
        </p:nvSpPr>
        <p:spPr>
          <a:xfrm>
            <a:off x="1143000" y="685800"/>
            <a:ext cx="4572000" cy="3429000"/>
          </a:xfrm>
          <a:prstGeom prst="rect">
            <a:avLst/>
          </a:prstGeom>
        </p:spPr>
        <p:txBody>
          <a:bodyPr/>
          <a:lstStyle/>
          <a:p>
            <a:pPr/>
          </a:p>
        </p:txBody>
      </p:sp>
      <p:sp>
        <p:nvSpPr>
          <p:cNvPr id="53" name="Shape 53"/>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49262" latinLnBrk="0">
      <a:spcBef>
        <a:spcPts val="400"/>
      </a:spcBef>
      <a:defRPr sz="1200">
        <a:latin typeface="+mn-lt"/>
        <a:ea typeface="+mn-ea"/>
        <a:cs typeface="+mn-cs"/>
        <a:sym typeface="Times New Roman"/>
      </a:defRPr>
    </a:lvl1pPr>
    <a:lvl2pPr indent="228600" defTabSz="449262" latinLnBrk="0">
      <a:spcBef>
        <a:spcPts val="400"/>
      </a:spcBef>
      <a:defRPr sz="1200">
        <a:latin typeface="+mn-lt"/>
        <a:ea typeface="+mn-ea"/>
        <a:cs typeface="+mn-cs"/>
        <a:sym typeface="Times New Roman"/>
      </a:defRPr>
    </a:lvl2pPr>
    <a:lvl3pPr indent="457200" defTabSz="449262" latinLnBrk="0">
      <a:spcBef>
        <a:spcPts val="400"/>
      </a:spcBef>
      <a:defRPr sz="1200">
        <a:latin typeface="+mn-lt"/>
        <a:ea typeface="+mn-ea"/>
        <a:cs typeface="+mn-cs"/>
        <a:sym typeface="Times New Roman"/>
      </a:defRPr>
    </a:lvl3pPr>
    <a:lvl4pPr indent="685800" defTabSz="449262" latinLnBrk="0">
      <a:spcBef>
        <a:spcPts val="400"/>
      </a:spcBef>
      <a:defRPr sz="1200">
        <a:latin typeface="+mn-lt"/>
        <a:ea typeface="+mn-ea"/>
        <a:cs typeface="+mn-cs"/>
        <a:sym typeface="Times New Roman"/>
      </a:defRPr>
    </a:lvl4pPr>
    <a:lvl5pPr indent="914400" defTabSz="449262" latinLnBrk="0">
      <a:spcBef>
        <a:spcPts val="400"/>
      </a:spcBef>
      <a:defRPr sz="1200">
        <a:latin typeface="+mn-lt"/>
        <a:ea typeface="+mn-ea"/>
        <a:cs typeface="+mn-cs"/>
        <a:sym typeface="Times New Roman"/>
      </a:defRPr>
    </a:lvl5pPr>
    <a:lvl6pPr indent="1143000" defTabSz="449262" latinLnBrk="0">
      <a:spcBef>
        <a:spcPts val="400"/>
      </a:spcBef>
      <a:defRPr sz="1200">
        <a:latin typeface="+mn-lt"/>
        <a:ea typeface="+mn-ea"/>
        <a:cs typeface="+mn-cs"/>
        <a:sym typeface="Times New Roman"/>
      </a:defRPr>
    </a:lvl6pPr>
    <a:lvl7pPr indent="1371600" defTabSz="449262" latinLnBrk="0">
      <a:spcBef>
        <a:spcPts val="400"/>
      </a:spcBef>
      <a:defRPr sz="1200">
        <a:latin typeface="+mn-lt"/>
        <a:ea typeface="+mn-ea"/>
        <a:cs typeface="+mn-cs"/>
        <a:sym typeface="Times New Roman"/>
      </a:defRPr>
    </a:lvl7pPr>
    <a:lvl8pPr indent="1600200" defTabSz="449262" latinLnBrk="0">
      <a:spcBef>
        <a:spcPts val="400"/>
      </a:spcBef>
      <a:defRPr sz="1200">
        <a:latin typeface="+mn-lt"/>
        <a:ea typeface="+mn-ea"/>
        <a:cs typeface="+mn-cs"/>
        <a:sym typeface="Times New Roman"/>
      </a:defRPr>
    </a:lvl8pPr>
    <a:lvl9pPr indent="1828800" defTabSz="449262" latinLnBrk="0">
      <a:spcBef>
        <a:spcPts val="400"/>
      </a:spcBef>
      <a:defRPr sz="1200">
        <a:latin typeface="+mn-lt"/>
        <a:ea typeface="+mn-ea"/>
        <a:cs typeface="+mn-cs"/>
        <a:sym typeface="Times New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4" name="Title Text"/>
          <p:cNvSpPr txBox="1"/>
          <p:nvPr>
            <p:ph type="title"/>
          </p:nvPr>
        </p:nvSpPr>
        <p:spPr>
          <a:prstGeom prst="rect">
            <a:avLst/>
          </a:prstGeom>
        </p:spPr>
        <p:txBody>
          <a:bodyPr/>
          <a:lstStyle/>
          <a:p>
            <a:pPr/>
            <a:r>
              <a:t>Title Text</a:t>
            </a:r>
          </a:p>
        </p:txBody>
      </p:sp>
      <p:sp>
        <p:nvSpPr>
          <p:cNvPr id="15"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sp>
        <p:nvSpPr>
          <p:cNvPr id="23" name="Rectangle"/>
          <p:cNvSpPr/>
          <p:nvPr/>
        </p:nvSpPr>
        <p:spPr>
          <a:xfrm>
            <a:off x="8966199" y="4846637"/>
            <a:ext cx="142878" cy="2011364"/>
          </a:xfrm>
          <a:prstGeom prst="rect">
            <a:avLst/>
          </a:prstGeom>
          <a:solidFill>
            <a:srgbClr val="D1282E"/>
          </a:solidFill>
          <a:ln w="12700">
            <a:miter lim="400000"/>
          </a:ln>
        </p:spPr>
        <p:txBody>
          <a:bodyPr lIns="45718" tIns="45718" rIns="45718" bIns="45718" anchor="ctr"/>
          <a:lstStyle/>
          <a:p>
            <a:pPr algn="ctr" defTabSz="914400">
              <a:defRPr>
                <a:solidFill>
                  <a:srgbClr val="FFFFFF"/>
                </a:solidFill>
                <a:latin typeface="Arial"/>
                <a:ea typeface="Arial"/>
                <a:cs typeface="Arial"/>
                <a:sym typeface="Arial"/>
              </a:defRPr>
            </a:pPr>
          </a:p>
        </p:txBody>
      </p:sp>
      <p:sp>
        <p:nvSpPr>
          <p:cNvPr id="24" name="Rectangle"/>
          <p:cNvSpPr/>
          <p:nvPr/>
        </p:nvSpPr>
        <p:spPr>
          <a:xfrm>
            <a:off x="8966199" y="0"/>
            <a:ext cx="142878" cy="4846638"/>
          </a:xfrm>
          <a:prstGeom prst="rect">
            <a:avLst/>
          </a:prstGeom>
          <a:solidFill>
            <a:srgbClr val="000000"/>
          </a:solidFill>
          <a:ln w="12700">
            <a:miter lim="400000"/>
          </a:ln>
        </p:spPr>
        <p:txBody>
          <a:bodyPr lIns="45718" tIns="45718" rIns="45718" bIns="45718" anchor="ctr"/>
          <a:lstStyle/>
          <a:p>
            <a:pPr algn="ctr" defTabSz="914400">
              <a:defRPr>
                <a:solidFill>
                  <a:srgbClr val="FFFFFF"/>
                </a:solidFill>
                <a:latin typeface="Arial"/>
                <a:ea typeface="Arial"/>
                <a:cs typeface="Arial"/>
                <a:sym typeface="Arial"/>
              </a:defRPr>
            </a:pPr>
          </a:p>
        </p:txBody>
      </p:sp>
      <p:sp>
        <p:nvSpPr>
          <p:cNvPr id="25" name="Title Text"/>
          <p:cNvSpPr txBox="1"/>
          <p:nvPr>
            <p:ph type="title"/>
          </p:nvPr>
        </p:nvSpPr>
        <p:spPr>
          <a:prstGeom prst="rect">
            <a:avLst/>
          </a:prstGeom>
        </p:spPr>
        <p:txBody>
          <a:bodyPr/>
          <a:lstStyle/>
          <a:p>
            <a:pPr/>
            <a:r>
              <a:t>Title Text</a:t>
            </a:r>
          </a:p>
        </p:txBody>
      </p:sp>
      <p:sp>
        <p:nvSpPr>
          <p:cNvPr id="26"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7" name="Slide Number"/>
          <p:cNvSpPr txBox="1"/>
          <p:nvPr>
            <p:ph type="sldNum" sz="quarter" idx="2"/>
          </p:nvPr>
        </p:nvSpPr>
        <p:spPr>
          <a:prstGeom prst="rect">
            <a:avLst/>
          </a:prstGeom>
        </p:spPr>
        <p:txBody>
          <a:bodyPr/>
          <a:lstStyle>
            <a:lvl1pPr>
              <a:defRPr>
                <a:solidFill>
                  <a:srgbClr val="000000"/>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sp>
        <p:nvSpPr>
          <p:cNvPr id="34" name="Rectangle"/>
          <p:cNvSpPr/>
          <p:nvPr/>
        </p:nvSpPr>
        <p:spPr>
          <a:xfrm>
            <a:off x="8966199" y="4846637"/>
            <a:ext cx="142878" cy="2011364"/>
          </a:xfrm>
          <a:prstGeom prst="rect">
            <a:avLst/>
          </a:prstGeom>
          <a:solidFill>
            <a:srgbClr val="D1282E"/>
          </a:solidFill>
          <a:ln w="12700">
            <a:miter lim="400000"/>
          </a:ln>
        </p:spPr>
        <p:txBody>
          <a:bodyPr lIns="45718" tIns="45718" rIns="45718" bIns="45718" anchor="ctr"/>
          <a:lstStyle/>
          <a:p>
            <a:pPr algn="ctr" defTabSz="914400">
              <a:defRPr>
                <a:solidFill>
                  <a:srgbClr val="FFFFFF"/>
                </a:solidFill>
                <a:latin typeface="Arial"/>
                <a:ea typeface="Arial"/>
                <a:cs typeface="Arial"/>
                <a:sym typeface="Arial"/>
              </a:defRPr>
            </a:pPr>
          </a:p>
        </p:txBody>
      </p:sp>
      <p:sp>
        <p:nvSpPr>
          <p:cNvPr id="35" name="Rectangle"/>
          <p:cNvSpPr/>
          <p:nvPr/>
        </p:nvSpPr>
        <p:spPr>
          <a:xfrm>
            <a:off x="8966199" y="0"/>
            <a:ext cx="142878" cy="4846638"/>
          </a:xfrm>
          <a:prstGeom prst="rect">
            <a:avLst/>
          </a:prstGeom>
          <a:solidFill>
            <a:srgbClr val="000000"/>
          </a:solidFill>
          <a:ln w="12700">
            <a:miter lim="400000"/>
          </a:ln>
        </p:spPr>
        <p:txBody>
          <a:bodyPr lIns="45718" tIns="45718" rIns="45718" bIns="45718" anchor="ctr"/>
          <a:lstStyle/>
          <a:p>
            <a:pPr algn="ctr" defTabSz="914400">
              <a:defRPr>
                <a:solidFill>
                  <a:srgbClr val="FFFFFF"/>
                </a:solidFill>
                <a:latin typeface="Arial"/>
                <a:ea typeface="Arial"/>
                <a:cs typeface="Arial"/>
                <a:sym typeface="Arial"/>
              </a:defRPr>
            </a:pPr>
          </a:p>
        </p:txBody>
      </p:sp>
      <p:sp>
        <p:nvSpPr>
          <p:cNvPr id="36" name="Title Text"/>
          <p:cNvSpPr txBox="1"/>
          <p:nvPr>
            <p:ph type="title"/>
          </p:nvPr>
        </p:nvSpPr>
        <p:spPr>
          <a:prstGeom prst="rect">
            <a:avLst/>
          </a:prstGeom>
        </p:spPr>
        <p:txBody>
          <a:bodyPr/>
          <a:lstStyle/>
          <a:p>
            <a:pPr/>
            <a:r>
              <a:t>Title Text</a:t>
            </a:r>
          </a:p>
        </p:txBody>
      </p:sp>
      <p:sp>
        <p:nvSpPr>
          <p:cNvPr id="3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8" name="Slide Number"/>
          <p:cNvSpPr txBox="1"/>
          <p:nvPr>
            <p:ph type="sldNum" sz="quarter" idx="2"/>
          </p:nvPr>
        </p:nvSpPr>
        <p:spPr>
          <a:prstGeom prst="rect">
            <a:avLst/>
          </a:prstGeom>
        </p:spPr>
        <p:txBody>
          <a:bodyPr/>
          <a:lstStyle>
            <a:lvl1pPr>
              <a:defRPr>
                <a:solidFill>
                  <a:srgbClr val="000000"/>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pic>
        <p:nvPicPr>
          <p:cNvPr id="45" name="image.png" descr="image.png"/>
          <p:cNvPicPr>
            <a:picLocks noChangeAspect="1"/>
          </p:cNvPicPr>
          <p:nvPr/>
        </p:nvPicPr>
        <p:blipFill>
          <a:blip r:embed="rId2">
            <a:extLst/>
          </a:blip>
          <a:stretch>
            <a:fillRect/>
          </a:stretch>
        </p:blipFill>
        <p:spPr>
          <a:xfrm>
            <a:off x="7286625" y="142875"/>
            <a:ext cx="1649414" cy="1323975"/>
          </a:xfrm>
          <a:prstGeom prst="rect">
            <a:avLst/>
          </a:prstGeom>
          <a:ln w="12700">
            <a:miter lim="400000"/>
          </a:ln>
        </p:spPr>
      </p:pic>
      <p:sp>
        <p:nvSpPr>
          <p:cNvPr id="4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Rectangle"/>
          <p:cNvSpPr/>
          <p:nvPr/>
        </p:nvSpPr>
        <p:spPr>
          <a:xfrm>
            <a:off x="8966199" y="0"/>
            <a:ext cx="142878" cy="1371600"/>
          </a:xfrm>
          <a:prstGeom prst="rect">
            <a:avLst/>
          </a:prstGeom>
          <a:solidFill>
            <a:srgbClr val="D1282E"/>
          </a:solidFill>
          <a:ln w="12700">
            <a:miter lim="400000"/>
          </a:ln>
        </p:spPr>
        <p:txBody>
          <a:bodyPr lIns="45718" tIns="45718" rIns="45718" bIns="45718" anchor="ctr"/>
          <a:lstStyle/>
          <a:p>
            <a:pPr algn="ctr" defTabSz="914400">
              <a:defRPr>
                <a:solidFill>
                  <a:srgbClr val="FFFFFF"/>
                </a:solidFill>
                <a:latin typeface="Arial"/>
                <a:ea typeface="Arial"/>
                <a:cs typeface="Arial"/>
                <a:sym typeface="Arial"/>
              </a:defRPr>
            </a:pPr>
          </a:p>
        </p:txBody>
      </p:sp>
      <p:sp>
        <p:nvSpPr>
          <p:cNvPr id="3" name="Rectangle"/>
          <p:cNvSpPr/>
          <p:nvPr/>
        </p:nvSpPr>
        <p:spPr>
          <a:xfrm>
            <a:off x="8966199" y="1371600"/>
            <a:ext cx="142878" cy="5486400"/>
          </a:xfrm>
          <a:prstGeom prst="rect">
            <a:avLst/>
          </a:prstGeom>
          <a:solidFill>
            <a:srgbClr val="000000"/>
          </a:solidFill>
          <a:ln w="12700">
            <a:miter lim="400000"/>
          </a:ln>
        </p:spPr>
        <p:txBody>
          <a:bodyPr lIns="45718" tIns="45718" rIns="45718" bIns="45718" anchor="ctr"/>
          <a:lstStyle/>
          <a:p>
            <a:pPr algn="ctr" defTabSz="914400">
              <a:defRPr>
                <a:solidFill>
                  <a:srgbClr val="FFFFFF"/>
                </a:solidFill>
                <a:latin typeface="Arial"/>
                <a:ea typeface="Arial"/>
                <a:cs typeface="Arial"/>
                <a:sym typeface="Arial"/>
              </a:defRPr>
            </a:pPr>
          </a:p>
        </p:txBody>
      </p:sp>
      <p:pic>
        <p:nvPicPr>
          <p:cNvPr id="4" name="image.png" descr="image.png"/>
          <p:cNvPicPr>
            <a:picLocks noChangeAspect="1"/>
          </p:cNvPicPr>
          <p:nvPr/>
        </p:nvPicPr>
        <p:blipFill>
          <a:blip r:embed="rId3">
            <a:extLst/>
          </a:blip>
          <a:stretch>
            <a:fillRect/>
          </a:stretch>
        </p:blipFill>
        <p:spPr>
          <a:xfrm>
            <a:off x="7286625" y="152400"/>
            <a:ext cx="1649414" cy="1323975"/>
          </a:xfrm>
          <a:prstGeom prst="rect">
            <a:avLst/>
          </a:prstGeom>
          <a:ln w="12700">
            <a:miter lim="400000"/>
          </a:ln>
        </p:spPr>
      </p:pic>
      <p:sp>
        <p:nvSpPr>
          <p:cNvPr id="5" name="Title Text"/>
          <p:cNvSpPr txBox="1"/>
          <p:nvPr>
            <p:ph type="title"/>
          </p:nvPr>
        </p:nvSpPr>
        <p:spPr>
          <a:xfrm>
            <a:off x="455612" y="152400"/>
            <a:ext cx="5768977" cy="13716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b">
            <a:normAutofit fontScale="100000" lnSpcReduction="0"/>
          </a:bodyPr>
          <a:lstStyle/>
          <a:p>
            <a:pPr/>
            <a:r>
              <a:t>Title Text</a:t>
            </a:r>
          </a:p>
        </p:txBody>
      </p:sp>
      <p:sp>
        <p:nvSpPr>
          <p:cNvPr id="6" name="Body Level One…"/>
          <p:cNvSpPr txBox="1"/>
          <p:nvPr>
            <p:ph type="body" idx="1"/>
          </p:nvPr>
        </p:nvSpPr>
        <p:spPr>
          <a:xfrm>
            <a:off x="455612" y="1752600"/>
            <a:ext cx="7591426" cy="4373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7" name="Slide Number"/>
          <p:cNvSpPr txBox="1"/>
          <p:nvPr>
            <p:ph type="sldNum" sz="quarter" idx="2"/>
          </p:nvPr>
        </p:nvSpPr>
        <p:spPr>
          <a:xfrm rot="16200000">
            <a:off x="8629522" y="6286120"/>
            <a:ext cx="443170" cy="437067"/>
          </a:xfrm>
          <a:prstGeom prst="rect">
            <a:avLst/>
          </a:prstGeom>
          <a:ln w="12700">
            <a:miter lim="400000"/>
          </a:ln>
        </p:spPr>
        <p:txBody>
          <a:bodyPr wrap="none" lIns="45718" tIns="45718" rIns="45718" bIns="45718" anchor="ctr">
            <a:spAutoFit/>
          </a:bodyPr>
          <a:lstStyle>
            <a:lvl1pPr defTabSz="914400">
              <a:defRPr b="1" sz="2400">
                <a:solidFill>
                  <a:srgbClr val="D1282E"/>
                </a:solidFill>
                <a:latin typeface="Arial"/>
                <a:ea typeface="Arial"/>
                <a:cs typeface="Arial"/>
                <a:sym typeface="Aria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1pPr>
      <a:lvl2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2pPr>
      <a:lvl3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3pPr>
      <a:lvl4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4pPr>
      <a:lvl5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5pPr>
      <a:lvl6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6pPr>
      <a:lvl7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7pPr>
      <a:lvl8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8pPr>
      <a:lvl9pPr marL="0" marR="0" indent="0" algn="l" defTabSz="914400" rtl="0" latinLnBrk="0">
        <a:lnSpc>
          <a:spcPct val="100000"/>
        </a:lnSpc>
        <a:spcBef>
          <a:spcPts val="0"/>
        </a:spcBef>
        <a:spcAft>
          <a:spcPts val="0"/>
        </a:spcAft>
        <a:buClrTx/>
        <a:buSzTx/>
        <a:buFontTx/>
        <a:buNone/>
        <a:tabLst/>
        <a:defRPr b="0" baseline="0" cap="none" i="0" spc="0" strike="noStrike" sz="3600" u="none">
          <a:ln>
            <a:noFill/>
          </a:ln>
          <a:solidFill>
            <a:srgbClr val="D1282E"/>
          </a:solidFill>
          <a:uFillTx/>
          <a:latin typeface="Arial Black"/>
          <a:ea typeface="Arial Black"/>
          <a:cs typeface="Arial Black"/>
          <a:sym typeface="Arial Black"/>
        </a:defRPr>
      </a:lvl9pPr>
    </p:titleStyle>
    <p:bodyStyle>
      <a:lvl1pPr marL="0" marR="0" indent="0" algn="l" defTabSz="914400" rtl="0" latinLnBrk="0">
        <a:lnSpc>
          <a:spcPct val="100000"/>
        </a:lnSpc>
        <a:spcBef>
          <a:spcPts val="600"/>
        </a:spcBef>
        <a:spcAft>
          <a:spcPts val="0"/>
        </a:spcAft>
        <a:buClrTx/>
        <a:buSzTx/>
        <a:buFontTx/>
        <a:buNone/>
        <a:tabLst/>
        <a:defRPr b="1" baseline="0" cap="none" i="0" spc="0" strike="noStrike" sz="2000" u="none">
          <a:ln>
            <a:noFill/>
          </a:ln>
          <a:solidFill>
            <a:srgbClr val="000000"/>
          </a:solidFill>
          <a:uFillTx/>
          <a:latin typeface="Arial"/>
          <a:ea typeface="Arial"/>
          <a:cs typeface="Arial"/>
          <a:sym typeface="Arial"/>
        </a:defRPr>
      </a:lvl1pPr>
      <a:lvl2pPr marL="477483" marR="0" indent="-202847" algn="l" defTabSz="914400" rtl="0" latinLnBrk="0">
        <a:lnSpc>
          <a:spcPct val="100000"/>
        </a:lnSpc>
        <a:spcBef>
          <a:spcPts val="600"/>
        </a:spcBef>
        <a:spcAft>
          <a:spcPts val="0"/>
        </a:spcAft>
        <a:buClrTx/>
        <a:buSzPct val="100000"/>
        <a:buFontTx/>
        <a:buChar char="•"/>
        <a:tabLst/>
        <a:defRPr b="1" baseline="0" cap="none" i="0" spc="0" strike="noStrike" sz="2000" u="none">
          <a:ln>
            <a:noFill/>
          </a:ln>
          <a:solidFill>
            <a:srgbClr val="000000"/>
          </a:solidFill>
          <a:uFillTx/>
          <a:latin typeface="Arial"/>
          <a:ea typeface="Arial"/>
          <a:cs typeface="Arial"/>
          <a:sym typeface="Arial"/>
        </a:defRPr>
      </a:lvl2pPr>
      <a:lvl3pPr marL="1168400" marR="0" indent="-254000" algn="l" defTabSz="914400" rtl="0" latinLnBrk="0">
        <a:lnSpc>
          <a:spcPct val="100000"/>
        </a:lnSpc>
        <a:spcBef>
          <a:spcPts val="600"/>
        </a:spcBef>
        <a:spcAft>
          <a:spcPts val="0"/>
        </a:spcAft>
        <a:buClrTx/>
        <a:buSzPct val="100000"/>
        <a:buFontTx/>
        <a:buChar char="•"/>
        <a:tabLst/>
        <a:defRPr b="1" baseline="0" cap="none" i="0" spc="0" strike="noStrike" sz="2000" u="none">
          <a:ln>
            <a:noFill/>
          </a:ln>
          <a:solidFill>
            <a:srgbClr val="000000"/>
          </a:solidFill>
          <a:uFillTx/>
          <a:latin typeface="Arial"/>
          <a:ea typeface="Arial"/>
          <a:cs typeface="Arial"/>
          <a:sym typeface="Arial"/>
        </a:defRPr>
      </a:lvl3pPr>
      <a:lvl4pPr marL="1625600" marR="0" indent="-254000" algn="l" defTabSz="914400" rtl="0" latinLnBrk="0">
        <a:lnSpc>
          <a:spcPct val="100000"/>
        </a:lnSpc>
        <a:spcBef>
          <a:spcPts val="600"/>
        </a:spcBef>
        <a:spcAft>
          <a:spcPts val="0"/>
        </a:spcAft>
        <a:buClrTx/>
        <a:buSzPct val="100000"/>
        <a:buFontTx/>
        <a:buChar char="•"/>
        <a:tabLst/>
        <a:defRPr b="1" baseline="0" cap="none" i="0" spc="0" strike="noStrike" sz="2000" u="none">
          <a:ln>
            <a:noFill/>
          </a:ln>
          <a:solidFill>
            <a:srgbClr val="000000"/>
          </a:solidFill>
          <a:uFillTx/>
          <a:latin typeface="Arial"/>
          <a:ea typeface="Arial"/>
          <a:cs typeface="Arial"/>
          <a:sym typeface="Arial"/>
        </a:defRPr>
      </a:lvl4pPr>
      <a:lvl5pPr marL="2082800" marR="0" indent="-254000" algn="l" defTabSz="914400" rtl="0" latinLnBrk="0">
        <a:lnSpc>
          <a:spcPct val="100000"/>
        </a:lnSpc>
        <a:spcBef>
          <a:spcPts val="600"/>
        </a:spcBef>
        <a:spcAft>
          <a:spcPts val="0"/>
        </a:spcAft>
        <a:buClrTx/>
        <a:buSzPct val="100000"/>
        <a:buFontTx/>
        <a:buChar char="•"/>
        <a:tabLst/>
        <a:defRPr b="1" baseline="0" cap="none" i="0" spc="0" strike="noStrike" sz="2000" u="none">
          <a:ln>
            <a:noFill/>
          </a:ln>
          <a:solidFill>
            <a:srgbClr val="000000"/>
          </a:solidFill>
          <a:uFillTx/>
          <a:latin typeface="Arial"/>
          <a:ea typeface="Arial"/>
          <a:cs typeface="Arial"/>
          <a:sym typeface="Arial"/>
        </a:defRPr>
      </a:lvl5pPr>
      <a:lvl6pPr marL="0" marR="0" indent="2286000" algn="l" defTabSz="914400" rtl="0" latinLnBrk="0">
        <a:lnSpc>
          <a:spcPct val="100000"/>
        </a:lnSpc>
        <a:spcBef>
          <a:spcPts val="600"/>
        </a:spcBef>
        <a:spcAft>
          <a:spcPts val="0"/>
        </a:spcAft>
        <a:buClrTx/>
        <a:buSzTx/>
        <a:buFontTx/>
        <a:buNone/>
        <a:tabLst/>
        <a:defRPr b="1" baseline="0" cap="none" i="0" spc="0" strike="noStrike" sz="2000" u="none">
          <a:ln>
            <a:noFill/>
          </a:ln>
          <a:solidFill>
            <a:srgbClr val="000000"/>
          </a:solidFill>
          <a:uFillTx/>
          <a:latin typeface="Arial"/>
          <a:ea typeface="Arial"/>
          <a:cs typeface="Arial"/>
          <a:sym typeface="Arial"/>
        </a:defRPr>
      </a:lvl6pPr>
      <a:lvl7pPr marL="0" marR="0" indent="2743200" algn="l" defTabSz="914400" rtl="0" latinLnBrk="0">
        <a:lnSpc>
          <a:spcPct val="100000"/>
        </a:lnSpc>
        <a:spcBef>
          <a:spcPts val="600"/>
        </a:spcBef>
        <a:spcAft>
          <a:spcPts val="0"/>
        </a:spcAft>
        <a:buClrTx/>
        <a:buSzTx/>
        <a:buFontTx/>
        <a:buNone/>
        <a:tabLst/>
        <a:defRPr b="1" baseline="0" cap="none" i="0" spc="0" strike="noStrike" sz="2000" u="none">
          <a:ln>
            <a:noFill/>
          </a:ln>
          <a:solidFill>
            <a:srgbClr val="000000"/>
          </a:solidFill>
          <a:uFillTx/>
          <a:latin typeface="Arial"/>
          <a:ea typeface="Arial"/>
          <a:cs typeface="Arial"/>
          <a:sym typeface="Arial"/>
        </a:defRPr>
      </a:lvl7pPr>
      <a:lvl8pPr marL="0" marR="0" indent="3200400" algn="l" defTabSz="914400" rtl="0" latinLnBrk="0">
        <a:lnSpc>
          <a:spcPct val="100000"/>
        </a:lnSpc>
        <a:spcBef>
          <a:spcPts val="600"/>
        </a:spcBef>
        <a:spcAft>
          <a:spcPts val="0"/>
        </a:spcAft>
        <a:buClrTx/>
        <a:buSzTx/>
        <a:buFontTx/>
        <a:buNone/>
        <a:tabLst/>
        <a:defRPr b="1" baseline="0" cap="none" i="0" spc="0" strike="noStrike" sz="2000" u="none">
          <a:ln>
            <a:noFill/>
          </a:ln>
          <a:solidFill>
            <a:srgbClr val="000000"/>
          </a:solidFill>
          <a:uFillTx/>
          <a:latin typeface="Arial"/>
          <a:ea typeface="Arial"/>
          <a:cs typeface="Arial"/>
          <a:sym typeface="Arial"/>
        </a:defRPr>
      </a:lvl8pPr>
      <a:lvl9pPr marL="0" marR="0" indent="3657600" algn="l" defTabSz="914400" rtl="0" latinLnBrk="0">
        <a:lnSpc>
          <a:spcPct val="100000"/>
        </a:lnSpc>
        <a:spcBef>
          <a:spcPts val="600"/>
        </a:spcBef>
        <a:spcAft>
          <a:spcPts val="0"/>
        </a:spcAft>
        <a:buClrTx/>
        <a:buSzTx/>
        <a:buFontTx/>
        <a:buNone/>
        <a:tabLst/>
        <a:defRPr b="1" baseline="0" cap="none" i="0" spc="0" strike="noStrike" sz="2000" u="none">
          <a:ln>
            <a:noFill/>
          </a:ln>
          <a:solidFill>
            <a:srgbClr val="000000"/>
          </a:solidFill>
          <a:uFillTx/>
          <a:latin typeface="Arial"/>
          <a:ea typeface="Arial"/>
          <a:cs typeface="Arial"/>
          <a:sym typeface="Arial"/>
        </a:defRPr>
      </a:lvl9pPr>
    </p:bodyStyle>
    <p:otherStyle>
      <a:lvl1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1pPr>
      <a:lvl2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2pPr>
      <a:lvl3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3pPr>
      <a:lvl4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4pPr>
      <a:lvl5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b="1" baseline="0" cap="none" i="0" spc="0" strike="noStrike" sz="2400" u="none">
          <a:ln>
            <a:noFill/>
          </a:ln>
          <a:solidFill>
            <a:schemeClr val="tx1"/>
          </a:solidFill>
          <a:uFillTx/>
          <a:latin typeface="+mn-lt"/>
          <a:ea typeface="+mn-ea"/>
          <a:cs typeface="+mn-cs"/>
          <a:sym typeface="Arial"/>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www.ohchr.org/EN/NewsEvents/Pages/DisplayNews.aspx?NewsID=25749&amp;LangID=E" TargetMode="External"/><Relationship Id="rId3" Type="http://schemas.openxmlformats.org/officeDocument/2006/relationships/hyperlink" Target="https://www.ohchr.org/EN/Issues/Women/SRWomen/Pages/call_covid19.aspx" TargetMode="External"/><Relationship Id="rId4" Type="http://schemas.openxmlformats.org/officeDocument/2006/relationships/hyperlink" Target="https://www.ohchr.org/en/issues/women/srwomen/pages/srwomenindex.aspx" TargetMode="External"/><Relationship Id="rId5" Type="http://schemas.openxmlformats.org/officeDocument/2006/relationships/image" Target="../media/image2.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lide Number"/>
          <p:cNvSpPr txBox="1"/>
          <p:nvPr>
            <p:ph type="sldNum" sz="quarter" idx="4294967295"/>
          </p:nvPr>
        </p:nvSpPr>
        <p:spPr>
          <a:xfrm rot="16200000">
            <a:off x="8714277" y="6370878"/>
            <a:ext cx="273655" cy="437067"/>
          </a:xfrm>
          <a:prstGeom prst="rect">
            <a:avLst/>
          </a:prstGeom>
          <a:extLst>
            <a:ext uri="{C572A759-6A51-4108-AA02-DFA0A04FC94B}">
              <ma14:wrappingTextBoxFlag xmlns:ma14="http://schemas.microsoft.com/office/mac/drawingml/2011/main" val="1"/>
            </a:ext>
          </a:extLst>
        </p:spPr>
        <p:txBody>
          <a:bodyPr/>
          <a:lstStyle>
            <a:lvl1pPr defTabSz="449262"/>
          </a:lstStyle>
          <a:p>
            <a:pPr/>
            <a:fld id="{86CB4B4D-7CA3-9044-876B-883B54F8677D}" type="slidenum"/>
          </a:p>
        </p:txBody>
      </p:sp>
      <p:sp>
        <p:nvSpPr>
          <p:cNvPr id="56" name="On 27 March, the UN SRVAW issued a Press statement :…"/>
          <p:cNvSpPr txBox="1"/>
          <p:nvPr>
            <p:ph type="body" idx="4294967295"/>
          </p:nvPr>
        </p:nvSpPr>
        <p:spPr>
          <a:xfrm>
            <a:off x="249237" y="1447800"/>
            <a:ext cx="8267701" cy="5278438"/>
          </a:xfrm>
          <a:prstGeom prst="rect">
            <a:avLst/>
          </a:prstGeom>
        </p:spPr>
        <p:txBody>
          <a:bodyPr/>
          <a:lstStyle/>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On 27 March, the </a:t>
            </a:r>
            <a:r>
              <a:rPr b="1"/>
              <a:t>UN SRVAW issued a Press statement</a:t>
            </a:r>
            <a:r>
              <a:t> u</a:t>
            </a:r>
            <a:r>
              <a:t>rg</a:t>
            </a:r>
            <a:r>
              <a:t>ing</a:t>
            </a:r>
            <a:r>
              <a:t> Governments to continue to combat domestic violence during the COVID-19 pandemic</a:t>
            </a:r>
            <a:r>
              <a:t> and</a:t>
            </a:r>
            <a:r>
              <a:t> not</a:t>
            </a:r>
            <a:r>
              <a:t>ing</a:t>
            </a:r>
            <a:r>
              <a:t> that restrictive measures and lockdowns adopted to fight</a:t>
            </a:r>
            <a:r>
              <a:t> the</a:t>
            </a:r>
            <a:r>
              <a:t> pandemic intensify the risk of</a:t>
            </a:r>
            <a:r>
              <a:t> </a:t>
            </a:r>
            <a:r>
              <a:t>GBVAW, especially </a:t>
            </a:r>
            <a:r>
              <a:rPr b="1"/>
              <a:t>domestic violence</a:t>
            </a:r>
            <a:r>
              <a:rPr b="1"/>
              <a:t>,</a:t>
            </a:r>
            <a:r>
              <a:rPr b="1"/>
              <a:t> </a:t>
            </a:r>
            <a:r>
              <a:rPr b="1"/>
              <a:t>which</a:t>
            </a:r>
            <a:r>
              <a:rPr b="1"/>
              <a:t> </a:t>
            </a:r>
            <a:r>
              <a:rPr b="1"/>
              <a:t>is </a:t>
            </a:r>
            <a:r>
              <a:rPr b="1"/>
              <a:t>a widespread human right</a:t>
            </a:r>
            <a:r>
              <a:rPr b="1"/>
              <a:t>s</a:t>
            </a:r>
            <a:r>
              <a:rPr b="1"/>
              <a:t> violation</a:t>
            </a:r>
            <a:r>
              <a:rPr b="1"/>
              <a:t>, and that like the</a:t>
            </a:r>
            <a:r>
              <a:rPr b="1"/>
              <a:t> COVID 19 </a:t>
            </a:r>
            <a:r>
              <a:rPr b="1"/>
              <a:t>virus itself, is without borders; </a:t>
            </a:r>
            <a:r>
              <a:t>she also noted that </a:t>
            </a:r>
            <a:r>
              <a:t>for many women and children</a:t>
            </a:r>
            <a:r>
              <a:t> in lockdown</a:t>
            </a:r>
            <a:r>
              <a:t> home is not</a:t>
            </a:r>
            <a:r>
              <a:t> a</a:t>
            </a:r>
            <a:r>
              <a:t> safe place, and States</a:t>
            </a:r>
            <a:r>
              <a:t> have an obligation</a:t>
            </a:r>
            <a:r>
              <a:t> to </a:t>
            </a:r>
            <a:r>
              <a:t>take action to </a:t>
            </a:r>
            <a:r>
              <a:t>prevent </a:t>
            </a:r>
            <a:r>
              <a:t>domestic violence </a:t>
            </a:r>
            <a:r>
              <a:t>and </a:t>
            </a:r>
            <a:r>
              <a:t>protect victims</a:t>
            </a:r>
            <a:r>
              <a:t>.   </a:t>
            </a:r>
          </a:p>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The risk is aggravated if there are no or fewer shelters and help lines, fewer or no police interventions and less or no access to justice as many courts are closed; and less or no  access to protection orders (</a:t>
            </a:r>
            <a:r>
              <a:rPr u="sng">
                <a:solidFill>
                  <a:srgbClr val="0000FF"/>
                </a:solidFill>
                <a:uFill>
                  <a:solidFill>
                    <a:srgbClr val="0000FF"/>
                  </a:solidFill>
                </a:uFill>
                <a:hlinkClick r:id="rId2" invalidUrl="" action="" tgtFrame="" tooltip="" history="1" highlightClick="0" endSnd="0"/>
              </a:rPr>
              <a:t>https://www.ohchr.org/EN/NewsEvents/Pages/DisplayNews.aspx?NewsID=25749&amp;LangID=E</a:t>
            </a:r>
            <a:r>
              <a:t>)</a:t>
            </a:r>
          </a:p>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On </a:t>
            </a:r>
            <a:r>
              <a:t>22 April </a:t>
            </a:r>
            <a:r>
              <a:t>the UN SRVAW also issued a</a:t>
            </a:r>
            <a:r>
              <a:rPr b="1"/>
              <a:t> Call fo</a:t>
            </a:r>
            <a:r>
              <a:rPr b="1"/>
              <a:t>r submiss</a:t>
            </a:r>
            <a:r>
              <a:rPr b="1"/>
              <a:t>ion</a:t>
            </a:r>
            <a:r>
              <a:rPr b="1"/>
              <a:t>s on COVID-19 and domestic violence </a:t>
            </a:r>
            <a:r>
              <a:t>(</a:t>
            </a:r>
            <a:r>
              <a:rPr i="1"/>
              <a:t>deadline for submissions is 30 June</a:t>
            </a:r>
            <a:r>
              <a:t>) </a:t>
            </a:r>
            <a:r>
              <a:rPr b="1"/>
              <a:t>– </a:t>
            </a:r>
            <a:r>
              <a:t>the call requests information from </a:t>
            </a:r>
            <a:r>
              <a:t>States, NHRIs</a:t>
            </a:r>
            <a:r>
              <a:t>, </a:t>
            </a:r>
            <a:r>
              <a:t>civil society and other relevant stakeholders on the availability of shelters or alternatives; the accessibility and availability of protection orders; </a:t>
            </a:r>
            <a:r>
              <a:t>access to </a:t>
            </a:r>
            <a:r>
              <a:t>courts</a:t>
            </a:r>
            <a:r>
              <a:t> and </a:t>
            </a:r>
            <a:r>
              <a:t>helplines,</a:t>
            </a:r>
            <a:r>
              <a:t> as well</a:t>
            </a:r>
            <a:r>
              <a:t> </a:t>
            </a:r>
            <a:r>
              <a:t>as </a:t>
            </a:r>
            <a:r>
              <a:t>examples of good practice </a:t>
            </a:r>
            <a:r>
              <a:t>etc</a:t>
            </a:r>
            <a:r>
              <a:t>.</a:t>
            </a:r>
            <a:r>
              <a:t> </a:t>
            </a:r>
            <a:r>
              <a:rPr u="sng">
                <a:solidFill>
                  <a:srgbClr val="0000FF"/>
                </a:solidFill>
                <a:uFill>
                  <a:solidFill>
                    <a:srgbClr val="0000FF"/>
                  </a:solidFill>
                </a:uFill>
                <a:hlinkClick r:id="rId3" invalidUrl="" action="" tgtFrame="" tooltip="" history="1" highlightClick="0" endSnd="0"/>
              </a:rPr>
              <a:t>https://www.ohchr.org/EN/Issues/Women/SRWomen/Pages/call_covid19.aspx</a:t>
            </a:r>
          </a:p>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The SRVAW is also hosting a </a:t>
            </a:r>
            <a:r>
              <a:rPr b="1"/>
              <a:t>Reference document on GBVAW and COVID 19</a:t>
            </a:r>
            <a:r>
              <a:t> on </a:t>
            </a:r>
            <a:r>
              <a:t>the mandate</a:t>
            </a:r>
            <a:r>
              <a:t>s web</a:t>
            </a:r>
            <a:r>
              <a:t>page. The document is being regularly updated, and contains</a:t>
            </a:r>
            <a:r>
              <a:t> </a:t>
            </a:r>
            <a:r>
              <a:t>actions being taken in the context of COVID-19 to address GBVAW, </a:t>
            </a:r>
            <a:r>
              <a:t>by other relevant mechanisms, incluidng the EDVAW platform mechanisms (CEDAW, GREVIO, MESECVI, A SRWHR, IA RWHR, UN SRVAW, UN WGDAW; the UN system, regional organizations, civil society and State parties </a:t>
            </a:r>
            <a:r>
              <a:rPr u="sng">
                <a:solidFill>
                  <a:srgbClr val="0000FF"/>
                </a:solidFill>
                <a:uFill>
                  <a:solidFill>
                    <a:srgbClr val="0000FF"/>
                  </a:solidFill>
                </a:uFill>
                <a:hlinkClick r:id="rId4" invalidUrl="" action="" tgtFrame="" tooltip="" history="1" highlightClick="0" endSnd="0"/>
              </a:rPr>
              <a:t>https</a:t>
            </a:r>
            <a:r>
              <a:rPr u="sng">
                <a:solidFill>
                  <a:srgbClr val="0000FF"/>
                </a:solidFill>
                <a:uFill>
                  <a:solidFill>
                    <a:srgbClr val="0000FF"/>
                  </a:solidFill>
                </a:uFill>
                <a:hlinkClick r:id="rId4" invalidUrl="" action="" tgtFrame="" tooltip="" history="1" highlightClick="0" endSnd="0"/>
              </a:rPr>
              <a:t>://</a:t>
            </a:r>
            <a:r>
              <a:rPr u="sng">
                <a:solidFill>
                  <a:srgbClr val="0000FF"/>
                </a:solidFill>
                <a:uFill>
                  <a:solidFill>
                    <a:srgbClr val="0000FF"/>
                  </a:solidFill>
                </a:uFill>
                <a:hlinkClick r:id="rId4" invalidUrl="" action="" tgtFrame="" tooltip="" history="1" highlightClick="0" endSnd="0"/>
              </a:rPr>
              <a:t>www.ohchr.org/en/issues/women/srwomen/pages/srwomenindex.aspx</a:t>
            </a:r>
            <a:r>
              <a:rPr u="sng"/>
              <a:t> </a:t>
            </a:r>
          </a:p>
        </p:txBody>
      </p:sp>
      <p:sp>
        <p:nvSpPr>
          <p:cNvPr id="57" name="UN SPECIAL RAPPORTEUR ON VIOLENCE AGAINST WOMEN QUESTION 1"/>
          <p:cNvSpPr txBox="1"/>
          <p:nvPr>
            <p:ph type="title" idx="4294967295"/>
          </p:nvPr>
        </p:nvSpPr>
        <p:spPr>
          <a:xfrm>
            <a:off x="2573336" y="381000"/>
            <a:ext cx="4572002" cy="1066800"/>
          </a:xfrm>
          <a:prstGeom prst="rect">
            <a:avLst/>
          </a:prstGeom>
        </p:spPr>
        <p:txBody>
          <a:bodyPr anchor="ctr"/>
          <a:lstStyle/>
          <a:p>
            <a:pPr algn="ctr" defTabSz="886967">
              <a:defRPr sz="1900">
                <a:solidFill>
                  <a:srgbClr val="000000"/>
                </a:solidFill>
              </a:defRPr>
            </a:pPr>
            <a:r>
              <a:t>UN SPECIAL RAPPORTEUR ON VIOLENCE AGAINST WOMEN</a:t>
            </a:r>
            <a:br/>
            <a:r>
              <a:rPr sz="1500"/>
              <a:t>QUESTION 1</a:t>
            </a:r>
          </a:p>
        </p:txBody>
      </p:sp>
      <p:sp>
        <p:nvSpPr>
          <p:cNvPr id="58" name="Dubravka Šimonović UN SRVAW"/>
          <p:cNvSpPr txBox="1"/>
          <p:nvPr/>
        </p:nvSpPr>
        <p:spPr>
          <a:xfrm>
            <a:off x="5849937" y="6067425"/>
            <a:ext cx="2819402" cy="288822"/>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914400">
              <a:defRPr sz="1400">
                <a:solidFill>
                  <a:srgbClr val="7F7F7F"/>
                </a:solidFill>
                <a:latin typeface="Arial"/>
                <a:ea typeface="Arial"/>
                <a:cs typeface="Arial"/>
                <a:sym typeface="Arial"/>
              </a:defRPr>
            </a:lvl1pPr>
          </a:lstStyle>
          <a:p>
            <a:pPr/>
            <a:r>
              <a:t>Dubravka Šimonović UN SRVAW</a:t>
            </a:r>
          </a:p>
        </p:txBody>
      </p:sp>
      <p:pic>
        <p:nvPicPr>
          <p:cNvPr id="59" name="SP Logo black - english" descr="SP Logo black - english"/>
          <p:cNvPicPr>
            <a:picLocks noChangeAspect="1"/>
          </p:cNvPicPr>
          <p:nvPr/>
        </p:nvPicPr>
        <p:blipFill>
          <a:blip r:embed="rId5">
            <a:extLst/>
          </a:blip>
          <a:stretch>
            <a:fillRect/>
          </a:stretch>
        </p:blipFill>
        <p:spPr>
          <a:xfrm>
            <a:off x="-169863" y="-11114"/>
            <a:ext cx="2838451" cy="1611314"/>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lide Number"/>
          <p:cNvSpPr txBox="1"/>
          <p:nvPr>
            <p:ph type="sldNum" sz="quarter" idx="4294967295"/>
          </p:nvPr>
        </p:nvSpPr>
        <p:spPr>
          <a:xfrm rot="16200000">
            <a:off x="8714277" y="6370878"/>
            <a:ext cx="273655" cy="437067"/>
          </a:xfrm>
          <a:prstGeom prst="rect">
            <a:avLst/>
          </a:prstGeom>
          <a:extLst>
            <a:ext uri="{C572A759-6A51-4108-AA02-DFA0A04FC94B}">
              <ma14:wrappingTextBoxFlag xmlns:ma14="http://schemas.microsoft.com/office/mac/drawingml/2011/main" val="1"/>
            </a:ext>
          </a:extLst>
        </p:spPr>
        <p:txBody>
          <a:bodyPr/>
          <a:lstStyle>
            <a:lvl1pPr defTabSz="449262"/>
          </a:lstStyle>
          <a:p>
            <a:pPr/>
            <a:fld id="{86CB4B4D-7CA3-9044-876B-883B54F8677D}" type="slidenum"/>
          </a:p>
        </p:txBody>
      </p:sp>
      <p:sp>
        <p:nvSpPr>
          <p:cNvPr id="62" name="The current crisis highlights pre-existing gaps and shortcomings in combating GBVAW and lack of full incorporation and implementation of international human rights standards ( CEDAW , IC);…"/>
          <p:cNvSpPr txBox="1"/>
          <p:nvPr>
            <p:ph type="body" idx="4294967295"/>
          </p:nvPr>
        </p:nvSpPr>
        <p:spPr>
          <a:xfrm>
            <a:off x="249237" y="1447800"/>
            <a:ext cx="8267701" cy="5278438"/>
          </a:xfrm>
          <a:prstGeom prst="rect">
            <a:avLst/>
          </a:prstGeom>
        </p:spPr>
        <p:txBody>
          <a:bodyPr/>
          <a:lstStyle/>
          <a:p>
            <a:pPr marL="171450" indent="-171450">
              <a:lnSpc>
                <a:spcPct val="90000"/>
              </a:lnSpc>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The current crisis highlights pre-existing gaps and shortcomings in combating GBVAW and lack of full incorporation and implementation of international human rights standards (</a:t>
            </a:r>
            <a:r>
              <a:t>e.g. </a:t>
            </a:r>
            <a:r>
              <a:t>CEDAW, I</a:t>
            </a:r>
            <a:r>
              <a:t>stanbul </a:t>
            </a:r>
            <a:r>
              <a:t>C</a:t>
            </a:r>
            <a:r>
              <a:t>onvention</a:t>
            </a:r>
            <a:r>
              <a:t>); </a:t>
            </a:r>
          </a:p>
          <a:p>
            <a:pPr marL="171450" indent="-171450">
              <a:lnSpc>
                <a:spcPct val="90000"/>
              </a:lnSpc>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Initial police and hotline reports </a:t>
            </a:r>
            <a:r>
              <a:t>in a number of countries </a:t>
            </a:r>
            <a:r>
              <a:t>suggest</a:t>
            </a:r>
            <a:r>
              <a:t> an </a:t>
            </a:r>
            <a:r>
              <a:t>increase </a:t>
            </a:r>
            <a:r>
              <a:t>in</a:t>
            </a:r>
            <a:r>
              <a:t> domestic violence</a:t>
            </a:r>
            <a:r>
              <a:t>,</a:t>
            </a:r>
            <a:r>
              <a:t> while in many States official data on VAW </a:t>
            </a:r>
            <a:r>
              <a:t>is not yet available,</a:t>
            </a:r>
            <a:r>
              <a:t> </a:t>
            </a:r>
            <a:r>
              <a:t>and </a:t>
            </a:r>
            <a:r>
              <a:t>this is </a:t>
            </a:r>
            <a:r>
              <a:t>likely </a:t>
            </a:r>
            <a:r>
              <a:t>due to fear of reporting </a:t>
            </a:r>
            <a:r>
              <a:t>and </a:t>
            </a:r>
            <a:r>
              <a:t>also lack of comparable and reliable statistical data</a:t>
            </a:r>
            <a:r>
              <a:t>,</a:t>
            </a:r>
            <a:r>
              <a:t> especially administrative data on femicides. </a:t>
            </a:r>
          </a:p>
          <a:p>
            <a:pPr marL="171450" indent="-171450">
              <a:lnSpc>
                <a:spcPct val="90000"/>
              </a:lnSpc>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Help lines, shelters, protection orders, access to justice and to reproductive health services should be </a:t>
            </a:r>
            <a:r>
              <a:t>made </a:t>
            </a:r>
            <a:r>
              <a:t>available during the CIOVID 19 pandemic as essential life saving services  and they should not depend on arbitrary decisions</a:t>
            </a:r>
            <a:r>
              <a:t>, </a:t>
            </a:r>
            <a:r>
              <a:t>but should be </a:t>
            </a:r>
            <a:r>
              <a:t>considered by States as</a:t>
            </a:r>
            <a:r>
              <a:t> human rights obligations </a:t>
            </a:r>
          </a:p>
          <a:p>
            <a:pPr marL="171450" indent="-171450">
              <a:lnSpc>
                <a:spcPct val="90000"/>
              </a:lnSpc>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The establishment of safe women’s shelters and efficient and immediate protection orders should be seen as human rights obligations that uphold a woman’s right to live free from violence, </a:t>
            </a:r>
            <a:r>
              <a:t>and more details on this case be found in the </a:t>
            </a:r>
            <a:r>
              <a:t>SR VAW report on</a:t>
            </a:r>
            <a:r>
              <a:t> a</a:t>
            </a:r>
            <a:r>
              <a:t> human rights-based approach to integrated services on VAW with a focus on shelters and protection orders (A/HRC/35/30) </a:t>
            </a:r>
          </a:p>
          <a:p>
            <a:pPr marL="171450" indent="-171450">
              <a:lnSpc>
                <a:spcPct val="90000"/>
              </a:lnSpc>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In States that do not have such services (</a:t>
            </a:r>
            <a:r>
              <a:t>i.e. </a:t>
            </a:r>
            <a:r>
              <a:t>pre-existing gaps) or have </a:t>
            </a:r>
            <a:r>
              <a:t>imposed </a:t>
            </a:r>
            <a:r>
              <a:t>lockdown</a:t>
            </a:r>
            <a:r>
              <a:t> reducing services</a:t>
            </a:r>
            <a:r>
              <a:t> (</a:t>
            </a:r>
            <a:r>
              <a:t>i.e. </a:t>
            </a:r>
            <a:r>
              <a:t>current gap)</a:t>
            </a:r>
            <a:r>
              <a:t>,</a:t>
            </a:r>
            <a:r>
              <a:t> including support for NGOs running </a:t>
            </a:r>
            <a:r>
              <a:t>essential</a:t>
            </a:r>
            <a:r>
              <a:t> services</a:t>
            </a:r>
            <a:r>
              <a:t>,</a:t>
            </a:r>
            <a:r>
              <a:t> </a:t>
            </a:r>
            <a:r>
              <a:t>this </a:t>
            </a:r>
            <a:r>
              <a:t>could be</a:t>
            </a:r>
            <a:r>
              <a:t> considered as</a:t>
            </a:r>
            <a:r>
              <a:t> </a:t>
            </a:r>
            <a:r>
              <a:t>a </a:t>
            </a:r>
            <a:r>
              <a:t>human violations, especially if States are not intervening and are </a:t>
            </a:r>
            <a:r>
              <a:t>failing to</a:t>
            </a:r>
            <a:r>
              <a:t> provid</a:t>
            </a:r>
            <a:r>
              <a:t>e</a:t>
            </a:r>
            <a:r>
              <a:t> protection in line with their international commitments based on the CEDAW</a:t>
            </a:r>
            <a:r>
              <a:t> Convention</a:t>
            </a:r>
            <a:r>
              <a:t> and regional instruments like the Istanbul Convention  </a:t>
            </a:r>
          </a:p>
          <a:p>
            <a:pPr marL="171450" indent="-171450">
              <a:lnSpc>
                <a:spcPct val="90000"/>
              </a:lnSpc>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Some States have been attempting to adopt alternatives, offering e-protection orders and </a:t>
            </a:r>
            <a:r>
              <a:t>SMS</a:t>
            </a:r>
            <a:r>
              <a:t> helplines, </a:t>
            </a:r>
            <a:r>
              <a:t>and encouraging women to </a:t>
            </a:r>
            <a:r>
              <a:t>use code words at pharmacies, and other stores, to escape domestic violence during lockdown</a:t>
            </a:r>
            <a:r>
              <a:t>.  </a:t>
            </a:r>
          </a:p>
          <a:p>
            <a:pPr marL="171450" indent="-171450">
              <a:lnSpc>
                <a:spcPct val="90000"/>
              </a:lnSpc>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NGOs are struggling to continue their work and provide the services required,  adaptin fast to challenges </a:t>
            </a:r>
          </a:p>
        </p:txBody>
      </p:sp>
      <p:sp>
        <p:nvSpPr>
          <p:cNvPr id="63" name="UN SPECIAL RAPPORTEUR ON VIOLENCE AGAINST WOMEN QUESTION 2"/>
          <p:cNvSpPr txBox="1"/>
          <p:nvPr>
            <p:ph type="title" idx="4294967295"/>
          </p:nvPr>
        </p:nvSpPr>
        <p:spPr>
          <a:xfrm>
            <a:off x="2573336" y="381000"/>
            <a:ext cx="4572002" cy="889000"/>
          </a:xfrm>
          <a:prstGeom prst="rect">
            <a:avLst/>
          </a:prstGeom>
        </p:spPr>
        <p:txBody>
          <a:bodyPr anchor="ctr"/>
          <a:lstStyle/>
          <a:p>
            <a:pPr algn="ctr" defTabSz="722376">
              <a:defRPr sz="1500">
                <a:solidFill>
                  <a:srgbClr val="000000"/>
                </a:solidFill>
              </a:defRPr>
            </a:pPr>
            <a:r>
              <a:t>UN SPECIAL RAPPORTEUR ON VIOLENCE AGAINST WOMEN</a:t>
            </a:r>
            <a:br/>
            <a:r>
              <a:rPr sz="1200"/>
              <a:t>QUESTION 2</a:t>
            </a:r>
          </a:p>
        </p:txBody>
      </p:sp>
      <p:sp>
        <p:nvSpPr>
          <p:cNvPr id="64" name="Name and:Profession"/>
          <p:cNvSpPr txBox="1"/>
          <p:nvPr/>
        </p:nvSpPr>
        <p:spPr>
          <a:xfrm>
            <a:off x="5849937" y="6067424"/>
            <a:ext cx="2819402" cy="35066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914400">
              <a:defRPr>
                <a:solidFill>
                  <a:srgbClr val="7F7F7F"/>
                </a:solidFill>
                <a:latin typeface="Arial"/>
                <a:ea typeface="Arial"/>
                <a:cs typeface="Arial"/>
                <a:sym typeface="Arial"/>
              </a:defRPr>
            </a:pPr>
            <a:r>
              <a:t>Nam</a:t>
            </a:r>
            <a:r>
              <a:t> </a:t>
            </a:r>
            <a:r>
              <a:t> and:Profession </a:t>
            </a:r>
          </a:p>
        </p:txBody>
      </p:sp>
      <p:pic>
        <p:nvPicPr>
          <p:cNvPr id="65" name="SP Logo black - english" descr="SP Logo black - english"/>
          <p:cNvPicPr>
            <a:picLocks noChangeAspect="1"/>
          </p:cNvPicPr>
          <p:nvPr/>
        </p:nvPicPr>
        <p:blipFill>
          <a:blip r:embed="rId2">
            <a:extLst/>
          </a:blip>
          <a:stretch>
            <a:fillRect/>
          </a:stretch>
        </p:blipFill>
        <p:spPr>
          <a:xfrm>
            <a:off x="-169863" y="-11114"/>
            <a:ext cx="2838451" cy="1611314"/>
          </a:xfrm>
          <a:prstGeom prst="rect">
            <a:avLst/>
          </a:prstGeom>
          <a:ln w="12700">
            <a:miter lim="400000"/>
          </a:ln>
        </p:spPr>
      </p:pic>
      <p:sp>
        <p:nvSpPr>
          <p:cNvPr id="66" name="Dubravka Šimonović UN SRVAW"/>
          <p:cNvSpPr txBox="1"/>
          <p:nvPr/>
        </p:nvSpPr>
        <p:spPr>
          <a:xfrm>
            <a:off x="5974592" y="6444998"/>
            <a:ext cx="2719222" cy="28882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defTabSz="914400">
              <a:defRPr sz="1400">
                <a:solidFill>
                  <a:srgbClr val="7F7F7F"/>
                </a:solidFill>
                <a:latin typeface="Arial"/>
                <a:ea typeface="Arial"/>
                <a:cs typeface="Arial"/>
                <a:sym typeface="Arial"/>
              </a:defRPr>
            </a:lvl1pPr>
          </a:lstStyle>
          <a:p>
            <a:pPr/>
            <a:r>
              <a:t>Dubravka Šimonović UN SRVAW</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8" name="Slide Number"/>
          <p:cNvSpPr txBox="1"/>
          <p:nvPr>
            <p:ph type="sldNum" sz="quarter" idx="4294967295"/>
          </p:nvPr>
        </p:nvSpPr>
        <p:spPr>
          <a:xfrm rot="16200000">
            <a:off x="8714277" y="6370878"/>
            <a:ext cx="273655" cy="437067"/>
          </a:xfrm>
          <a:prstGeom prst="rect">
            <a:avLst/>
          </a:prstGeom>
          <a:extLst>
            <a:ext uri="{C572A759-6A51-4108-AA02-DFA0A04FC94B}">
              <ma14:wrappingTextBoxFlag xmlns:ma14="http://schemas.microsoft.com/office/mac/drawingml/2011/main" val="1"/>
            </a:ext>
          </a:extLst>
        </p:spPr>
        <p:txBody>
          <a:bodyPr/>
          <a:lstStyle>
            <a:lvl1pPr defTabSz="449262"/>
          </a:lstStyle>
          <a:p>
            <a:pPr/>
            <a:fld id="{86CB4B4D-7CA3-9044-876B-883B54F8677D}" type="slidenum"/>
          </a:p>
        </p:txBody>
      </p:sp>
      <p:sp>
        <p:nvSpPr>
          <p:cNvPr id="69" name="Data…"/>
          <p:cNvSpPr txBox="1"/>
          <p:nvPr>
            <p:ph type="body" idx="4294967295"/>
          </p:nvPr>
        </p:nvSpPr>
        <p:spPr>
          <a:xfrm>
            <a:off x="231759" y="1701227"/>
            <a:ext cx="8267701" cy="5278438"/>
          </a:xfrm>
          <a:prstGeom prst="rect">
            <a:avLst/>
          </a:prstGeom>
        </p:spPr>
        <p:txBody>
          <a:bodyPr/>
          <a:lstStyle/>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sz="1400"/>
            </a:pPr>
            <a:r>
              <a:t>Data</a:t>
            </a:r>
            <a:r>
              <a:t> is imperative and some S</a:t>
            </a:r>
            <a:r>
              <a:t>tates that have started to collect  administrative data on femicide or gender related  killing or homicide of wome</a:t>
            </a:r>
            <a:r>
              <a:t>n and other forms of GBVAW.</a:t>
            </a:r>
            <a:endParaRPr b="0"/>
          </a:p>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sz="1400"/>
            </a:pPr>
            <a:r>
              <a:t>UN SRVAW</a:t>
            </a:r>
            <a:r>
              <a:rPr b="0"/>
              <a:t>, initiated a call for the establishment at the global, national and regional levels of a femicide prevention watch and observatories on gender-related killings and violence against women in her report (A/71/398), the SRVAW proposed the collection of administrative and comparable data on: i) intimate partner femicide ii) family related femicide based on the relationship between the perpetrator and the victim/s and iii) all other femicides based on the country context;</a:t>
            </a:r>
            <a:endParaRPr b="0"/>
          </a:p>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Cases of online VAW during the pandemic should not fall through the cracks, and in her 2018 thematic report on </a:t>
            </a:r>
            <a:r>
              <a:rPr b="1"/>
              <a:t>online violence against women </a:t>
            </a:r>
            <a:r>
              <a:t>(A/HRC/38/47), the SRVAW warned that the use of information and communications technology without adopting proper human rights-based approach could contribute to an increase in gender-based discrimination and violence against women and girls. </a:t>
            </a:r>
          </a:p>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Now we need to add use of online services to report GBVAW, to prevent and combat GBVAW. </a:t>
            </a:r>
          </a:p>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States must ensure that women have a right to live a life free from violence, including at home, whether that be during a pandemic or not, and action must be taken to ensure that essential services are in place, and able to </a:t>
            </a:r>
            <a:r>
              <a:t>f</a:t>
            </a:r>
            <a:r>
              <a:t>unction, even in times of crisis. </a:t>
            </a:r>
          </a:p>
        </p:txBody>
      </p:sp>
      <p:sp>
        <p:nvSpPr>
          <p:cNvPr id="70" name="UN SPECIAL RAPPORTEUR ON VIOLENCE AGAINST WOMEN QUESTION 3"/>
          <p:cNvSpPr txBox="1"/>
          <p:nvPr>
            <p:ph type="title" idx="4294967295"/>
          </p:nvPr>
        </p:nvSpPr>
        <p:spPr>
          <a:xfrm>
            <a:off x="2573336" y="381000"/>
            <a:ext cx="4572002" cy="889000"/>
          </a:xfrm>
          <a:prstGeom prst="rect">
            <a:avLst/>
          </a:prstGeom>
        </p:spPr>
        <p:txBody>
          <a:bodyPr anchor="ctr"/>
          <a:lstStyle/>
          <a:p>
            <a:pPr algn="ctr" defTabSz="722376">
              <a:defRPr sz="1500">
                <a:solidFill>
                  <a:srgbClr val="000000"/>
                </a:solidFill>
              </a:defRPr>
            </a:pPr>
            <a:r>
              <a:t>UN SPECIAL RAPPORTEUR ON VIOLENCE AGAINST WOMEN</a:t>
            </a:r>
            <a:br/>
            <a:r>
              <a:rPr sz="1200"/>
              <a:t>QUESTION 3</a:t>
            </a:r>
          </a:p>
        </p:txBody>
      </p:sp>
      <p:sp>
        <p:nvSpPr>
          <p:cNvPr id="71" name="Dubravka Šimonović UN SRVAW"/>
          <p:cNvSpPr txBox="1"/>
          <p:nvPr/>
        </p:nvSpPr>
        <p:spPr>
          <a:xfrm>
            <a:off x="5849937" y="6067425"/>
            <a:ext cx="2819402" cy="6173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914400">
              <a:defRPr>
                <a:solidFill>
                  <a:srgbClr val="7F7F7F"/>
                </a:solidFill>
                <a:latin typeface="Arial"/>
                <a:ea typeface="Arial"/>
                <a:cs typeface="Arial"/>
                <a:sym typeface="Arial"/>
              </a:defRPr>
            </a:lvl1pPr>
          </a:lstStyle>
          <a:p>
            <a:pPr/>
            <a:r>
              <a:t>Dubravka Šimonović UN SRVAW </a:t>
            </a:r>
          </a:p>
        </p:txBody>
      </p:sp>
      <p:pic>
        <p:nvPicPr>
          <p:cNvPr id="72" name="SP Logo black - english" descr="SP Logo black - english"/>
          <p:cNvPicPr>
            <a:picLocks noChangeAspect="1"/>
          </p:cNvPicPr>
          <p:nvPr/>
        </p:nvPicPr>
        <p:blipFill>
          <a:blip r:embed="rId2">
            <a:extLst/>
          </a:blip>
          <a:stretch>
            <a:fillRect/>
          </a:stretch>
        </p:blipFill>
        <p:spPr>
          <a:xfrm>
            <a:off x="-169863" y="-11114"/>
            <a:ext cx="2838451" cy="1611314"/>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lide Number"/>
          <p:cNvSpPr txBox="1"/>
          <p:nvPr>
            <p:ph type="sldNum" sz="quarter" idx="4294967295"/>
          </p:nvPr>
        </p:nvSpPr>
        <p:spPr>
          <a:xfrm rot="16200000">
            <a:off x="8714277" y="6370878"/>
            <a:ext cx="273655" cy="437067"/>
          </a:xfrm>
          <a:prstGeom prst="rect">
            <a:avLst/>
          </a:prstGeom>
          <a:extLst>
            <a:ext uri="{C572A759-6A51-4108-AA02-DFA0A04FC94B}">
              <ma14:wrappingTextBoxFlag xmlns:ma14="http://schemas.microsoft.com/office/mac/drawingml/2011/main" val="1"/>
            </a:ext>
          </a:extLst>
        </p:spPr>
        <p:txBody>
          <a:bodyPr/>
          <a:lstStyle>
            <a:lvl1pPr defTabSz="449262"/>
          </a:lstStyle>
          <a:p>
            <a:pPr/>
            <a:fld id="{86CB4B4D-7CA3-9044-876B-883B54F8677D}" type="slidenum"/>
          </a:p>
        </p:txBody>
      </p:sp>
      <p:sp>
        <p:nvSpPr>
          <p:cNvPr id="75" name="Data…"/>
          <p:cNvSpPr txBox="1"/>
          <p:nvPr>
            <p:ph type="body" idx="4294967295"/>
          </p:nvPr>
        </p:nvSpPr>
        <p:spPr>
          <a:xfrm>
            <a:off x="231759" y="1701227"/>
            <a:ext cx="8267701" cy="5278438"/>
          </a:xfrm>
          <a:prstGeom prst="rect">
            <a:avLst/>
          </a:prstGeom>
        </p:spPr>
        <p:txBody>
          <a:bodyPr/>
          <a:lstStyle/>
          <a:p>
            <a:pPr marL="171450" indent="-171450">
              <a:spcBef>
                <a:spcPts val="700"/>
              </a:spcBef>
              <a:buSzPct val="100000"/>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i="1" sz="1400"/>
            </a:pPr>
            <a:r>
              <a:t>In response to the SRVAW c</a:t>
            </a:r>
            <a:r>
              <a:t>all for submissions on COVID-19 and domestic violence, the following initial information has been received from a variety of relevant stakeholders:</a:t>
            </a:r>
          </a:p>
          <a:p>
            <a:pPr lvl="1" marL="763233" indent="-285750">
              <a:spcBef>
                <a:spcPts val="700"/>
              </a:spcBef>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A week after most countries declared lockdown UN Women reported that in France domestic violence increased by 30% since the lockdown of March 17th, and in Argentina 25% since March 20th. In Cyprus, it increased by 30% and 33% in Singapore. In other countries like Canada, Spain, Germany, the United Kingdom, and USA, there were increased cases of domestic violence and increased demand for emergency shelters for victims running from their homes. In Lebanon and Malaysia calls to violence helplines doubled.</a:t>
            </a:r>
          </a:p>
          <a:p>
            <a:pPr lvl="1" marL="763233" indent="-285750">
              <a:spcBef>
                <a:spcPts val="700"/>
              </a:spcBef>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Domestic abuse is flourishing in conditions created by COVID 19, yet victims have limited opportunities to report the abuse due to lockdown. Many Governments are concentrating on health measures aimed at combating COVID pandemic while ignoring the safety of women. </a:t>
            </a:r>
          </a:p>
          <a:p>
            <a:pPr lvl="1" marL="763233" indent="-285750">
              <a:spcBef>
                <a:spcPts val="700"/>
              </a:spcBef>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Quarantine caused by COVID 19 has isolated victims shattered their support networks, making it difficult for victims to get immediate help /justice or escape from the abusive situation</a:t>
            </a:r>
          </a:p>
          <a:p>
            <a:pPr lvl="1" marL="763233" indent="-285750">
              <a:spcBef>
                <a:spcPts val="700"/>
              </a:spcBef>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Concerns that language around the current crisis suggests that the pandemic is the ‘cause’ of domestic abuse, diverting attention away from perpetrators who choose to exert power and control and perpetuating misunderstanding of domestic abuse as one-off incidents of physical violence.</a:t>
            </a:r>
          </a:p>
          <a:p>
            <a:pPr lvl="1" marL="763233" indent="-285750">
              <a:spcBef>
                <a:spcPts val="700"/>
              </a:spcBef>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b="0" sz="1400"/>
            </a:pPr>
            <a:r>
              <a:t>Many of the calls from women report an escalation in the perpetrator’s ongoing abuse, the perpetrator using quarantine measures as part of their coercive control, and concerns/uncertainty about whether victims can leave under lockdown measures.   </a:t>
            </a:r>
          </a:p>
        </p:txBody>
      </p:sp>
      <p:sp>
        <p:nvSpPr>
          <p:cNvPr id="76" name="UN SPECIAL RAPPORTEUR ON VIOLENCE AGAINST WOMEN QUESTION 3"/>
          <p:cNvSpPr txBox="1"/>
          <p:nvPr>
            <p:ph type="title" idx="4294967295"/>
          </p:nvPr>
        </p:nvSpPr>
        <p:spPr>
          <a:xfrm>
            <a:off x="2573336" y="381000"/>
            <a:ext cx="4572002" cy="889000"/>
          </a:xfrm>
          <a:prstGeom prst="rect">
            <a:avLst/>
          </a:prstGeom>
        </p:spPr>
        <p:txBody>
          <a:bodyPr anchor="ctr"/>
          <a:lstStyle/>
          <a:p>
            <a:pPr algn="ctr" defTabSz="722376">
              <a:defRPr sz="1500">
                <a:solidFill>
                  <a:srgbClr val="000000"/>
                </a:solidFill>
              </a:defRPr>
            </a:pPr>
            <a:r>
              <a:t>UN SPECIAL RAPPORTEUR ON VIOLENCE AGAINST WOMEN</a:t>
            </a:r>
            <a:br/>
            <a:r>
              <a:rPr sz="1200"/>
              <a:t>QUESTION 3</a:t>
            </a:r>
          </a:p>
        </p:txBody>
      </p:sp>
      <p:sp>
        <p:nvSpPr>
          <p:cNvPr id="77" name="Dubravka Šimonović UN SRVAW"/>
          <p:cNvSpPr txBox="1"/>
          <p:nvPr/>
        </p:nvSpPr>
        <p:spPr>
          <a:xfrm>
            <a:off x="5849937" y="6067425"/>
            <a:ext cx="2819402" cy="6173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914400">
              <a:defRPr>
                <a:solidFill>
                  <a:srgbClr val="7F7F7F"/>
                </a:solidFill>
                <a:latin typeface="Arial"/>
                <a:ea typeface="Arial"/>
                <a:cs typeface="Arial"/>
                <a:sym typeface="Arial"/>
              </a:defRPr>
            </a:lvl1pPr>
          </a:lstStyle>
          <a:p>
            <a:pPr/>
            <a:r>
              <a:t>Dubravka Šimonović UN SRVAW </a:t>
            </a:r>
          </a:p>
        </p:txBody>
      </p:sp>
      <p:pic>
        <p:nvPicPr>
          <p:cNvPr id="78" name="SP Logo black - english" descr="SP Logo black - english"/>
          <p:cNvPicPr>
            <a:picLocks noChangeAspect="1"/>
          </p:cNvPicPr>
          <p:nvPr/>
        </p:nvPicPr>
        <p:blipFill>
          <a:blip r:embed="rId2">
            <a:extLst/>
          </a:blip>
          <a:stretch>
            <a:fillRect/>
          </a:stretch>
        </p:blipFill>
        <p:spPr>
          <a:xfrm>
            <a:off x="-169863" y="-11114"/>
            <a:ext cx="2838451" cy="1611314"/>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Essential">
  <a:themeElements>
    <a:clrScheme name="Essential">
      <a:dk1>
        <a:srgbClr val="000000"/>
      </a:dk1>
      <a:lt1>
        <a:srgbClr val="FFFFFF"/>
      </a:lt1>
      <a:dk2>
        <a:srgbClr val="A7A7A7"/>
      </a:dk2>
      <a:lt2>
        <a:srgbClr val="535353"/>
      </a:lt2>
      <a:accent1>
        <a:srgbClr val="7A7A7A"/>
      </a:accent1>
      <a:accent2>
        <a:srgbClr val="F5C201"/>
      </a:accent2>
      <a:accent3>
        <a:srgbClr val="9BBB59"/>
      </a:accent3>
      <a:accent4>
        <a:srgbClr val="8064A2"/>
      </a:accent4>
      <a:accent5>
        <a:srgbClr val="4BACC6"/>
      </a:accent5>
      <a:accent6>
        <a:srgbClr val="F79646"/>
      </a:accent6>
      <a:hlink>
        <a:srgbClr val="0000FF"/>
      </a:hlink>
      <a:folHlink>
        <a:srgbClr val="FF00FF"/>
      </a:folHlink>
    </a:clrScheme>
    <a:fontScheme name="Essential">
      <a:majorFont>
        <a:latin typeface="Helvetica"/>
        <a:ea typeface="Helvetica"/>
        <a:cs typeface="Helvetica"/>
      </a:majorFont>
      <a:minorFont>
        <a:latin typeface="Times New Roman"/>
        <a:ea typeface="Times New Roman"/>
        <a:cs typeface="Times New Roman"/>
      </a:minorFont>
    </a:fontScheme>
    <a:fmtScheme name="Essenti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Essential">
  <a:themeElements>
    <a:clrScheme name="Essential">
      <a:dk1>
        <a:srgbClr val="000000"/>
      </a:dk1>
      <a:lt1>
        <a:srgbClr val="FFFFFF"/>
      </a:lt1>
      <a:dk2>
        <a:srgbClr val="A7A7A7"/>
      </a:dk2>
      <a:lt2>
        <a:srgbClr val="535353"/>
      </a:lt2>
      <a:accent1>
        <a:srgbClr val="7A7A7A"/>
      </a:accent1>
      <a:accent2>
        <a:srgbClr val="F5C201"/>
      </a:accent2>
      <a:accent3>
        <a:srgbClr val="9BBB59"/>
      </a:accent3>
      <a:accent4>
        <a:srgbClr val="8064A2"/>
      </a:accent4>
      <a:accent5>
        <a:srgbClr val="4BACC6"/>
      </a:accent5>
      <a:accent6>
        <a:srgbClr val="F79646"/>
      </a:accent6>
      <a:hlink>
        <a:srgbClr val="0000FF"/>
      </a:hlink>
      <a:folHlink>
        <a:srgbClr val="FF00FF"/>
      </a:folHlink>
    </a:clrScheme>
    <a:fontScheme name="Essential">
      <a:majorFont>
        <a:latin typeface="Helvetica"/>
        <a:ea typeface="Helvetica"/>
        <a:cs typeface="Helvetica"/>
      </a:majorFont>
      <a:minorFont>
        <a:latin typeface="Times New Roman"/>
        <a:ea typeface="Times New Roman"/>
        <a:cs typeface="Times New Roman"/>
      </a:minorFont>
    </a:fontScheme>
    <a:fmtScheme name="Essenti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49262"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