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1"/>
    <p:sldMasterId id="2147483685" r:id="rId2"/>
    <p:sldMasterId id="2147483687" r:id="rId3"/>
    <p:sldMasterId id="2147483677" r:id="rId4"/>
  </p:sldMasterIdLst>
  <p:notesMasterIdLst>
    <p:notesMasterId r:id="rId15"/>
  </p:notesMasterIdLst>
  <p:handoutMasterIdLst>
    <p:handoutMasterId r:id="rId16"/>
  </p:handoutMasterIdLst>
  <p:sldIdLst>
    <p:sldId id="264" r:id="rId5"/>
    <p:sldId id="271" r:id="rId6"/>
    <p:sldId id="281" r:id="rId7"/>
    <p:sldId id="279" r:id="rId8"/>
    <p:sldId id="278" r:id="rId9"/>
    <p:sldId id="282" r:id="rId10"/>
    <p:sldId id="276" r:id="rId11"/>
    <p:sldId id="275" r:id="rId12"/>
    <p:sldId id="277" r:id="rId13"/>
    <p:sldId id="266" r:id="rId14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1" userDrawn="1">
          <p15:clr>
            <a:srgbClr val="A4A3A4"/>
          </p15:clr>
        </p15:guide>
        <p15:guide id="2" pos="517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44546A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3" autoAdjust="0"/>
    <p:restoredTop sz="94514" autoAdjust="0"/>
  </p:normalViewPr>
  <p:slideViewPr>
    <p:cSldViewPr snapToGrid="0" snapToObjects="1">
      <p:cViewPr>
        <p:scale>
          <a:sx n="129" d="100"/>
          <a:sy n="129" d="100"/>
        </p:scale>
        <p:origin x="1116" y="1452"/>
      </p:cViewPr>
      <p:guideLst>
        <p:guide orient="horz" pos="2251"/>
        <p:guide pos="51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pPr/>
              <a:t>11/04/2017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pPr/>
              <a:t>11/04/2017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11/04/2017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11/04/2017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11/04/2017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11/04/2017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11/04/2017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11/04/2017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Name of the </a:t>
            </a:r>
            <a:r>
              <a:rPr lang="fr-FR" dirty="0" err="1" smtClean="0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Nom de la présentation</a:t>
            </a:r>
            <a:endParaRPr lang="fr-FR" dirty="0"/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11/04/2017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9" r:id="rId2"/>
  </p:sldLayoutIdLst>
  <p:timing>
    <p:tnLst>
      <p:par>
        <p:cTn id="1" dur="indefinite" restart="never" nodeType="tmRoot"/>
      </p:par>
    </p:tnLst>
  </p:timing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chr.coe.int/Documents/Research_report_bioethics_RUS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0735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dirty="0" smtClean="0">
                <a:solidFill>
                  <a:srgbClr val="0D34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12/04/2017</a:t>
            </a:r>
            <a:r>
              <a:rPr lang="fr-FR" dirty="0">
                <a:solidFill>
                  <a:srgbClr val="0D34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smtClean="0">
                <a:solidFill>
                  <a:srgbClr val="0D34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Moscou</a:t>
            </a:r>
            <a:endParaRPr lang="fr-FR" dirty="0">
              <a:solidFill>
                <a:srgbClr val="0D347D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38600"/>
            <a:ext cx="9144000" cy="21177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D347D"/>
                </a:solidFill>
                <a:latin typeface="Arial Narrow" panose="020B0606020202030204" pitchFamily="34" charset="0"/>
              </a:rPr>
              <a:t>Актуальные вопросы биоэтики в практике Европейского суда по правам человека</a:t>
            </a:r>
            <a:r>
              <a:rPr lang="fr-FR" sz="3200" b="1" dirty="0" smtClean="0">
                <a:solidFill>
                  <a:srgbClr val="0D347D"/>
                </a:solidFill>
                <a:latin typeface="Arial Narrow" panose="020B0606020202030204" pitchFamily="34" charset="0"/>
              </a:rPr>
              <a:t/>
            </a:r>
            <a:br>
              <a:rPr lang="fr-FR" sz="3200" b="1" dirty="0" smtClean="0">
                <a:solidFill>
                  <a:srgbClr val="0D347D"/>
                </a:solidFill>
                <a:latin typeface="Arial Narrow" panose="020B0606020202030204" pitchFamily="34" charset="0"/>
              </a:rPr>
            </a:br>
            <a:r>
              <a:rPr lang="fr-FR" sz="3200" b="1" dirty="0" smtClean="0">
                <a:solidFill>
                  <a:srgbClr val="0D347D"/>
                </a:solidFill>
                <a:latin typeface="Arial Narrow" panose="020B0606020202030204" pitchFamily="34" charset="0"/>
              </a:rPr>
              <a:t/>
            </a:r>
            <a:br>
              <a:rPr lang="fr-FR" sz="3200" b="1" dirty="0" smtClean="0">
                <a:solidFill>
                  <a:srgbClr val="0D347D"/>
                </a:solidFill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Анна Михеденко</a:t>
            </a:r>
            <a:r>
              <a:rPr lang="fr-FR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fr-FR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fr-FR" sz="1200" dirty="0" err="1" smtClean="0">
                <a:solidFill>
                  <a:srgbClr val="0D34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anna</a:t>
            </a:r>
            <a:r>
              <a:rPr lang="ru-RU" sz="1200" dirty="0" smtClean="0">
                <a:solidFill>
                  <a:srgbClr val="0D34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GB" sz="1200" dirty="0" err="1" smtClean="0">
                <a:solidFill>
                  <a:srgbClr val="0D34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mikhedenko</a:t>
            </a:r>
            <a:r>
              <a:rPr lang="fr-FR" sz="1200" dirty="0" smtClean="0">
                <a:solidFill>
                  <a:srgbClr val="0D34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@coe.int.</a:t>
            </a:r>
            <a:br>
              <a:rPr lang="fr-FR" sz="1200" dirty="0" smtClean="0">
                <a:solidFill>
                  <a:srgbClr val="0D34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4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Отдел по биоэтике</a:t>
            </a:r>
            <a:r>
              <a:rPr lang="en-GB" sz="1400" i="1" dirty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GB" sz="1400" i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4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Совет </a:t>
            </a:r>
            <a:r>
              <a:rPr lang="ru-RU" sz="1400" i="1" dirty="0">
                <a:latin typeface="Arial Narrow" panose="020B0606020202030204" pitchFamily="34" charset="0"/>
                <a:cs typeface="Arial" panose="020B0604020202020204" pitchFamily="34" charset="0"/>
              </a:rPr>
              <a:t>Е</a:t>
            </a:r>
            <a:r>
              <a:rPr lang="ru-RU" sz="14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вропы</a:t>
            </a: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0D34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http://www.coe.int/bioethics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119116" y="2835351"/>
            <a:ext cx="6979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entury Gothic" charset="0"/>
                <a:cs typeface="Arial" panose="020B0604020202020204" pitchFamily="34" charset="0"/>
              </a:rPr>
              <a:t>Спасибо за внимание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entury Gothic" charset="0"/>
                <a:cs typeface="Arial" panose="020B0604020202020204" pitchFamily="34" charset="0"/>
              </a:rPr>
              <a:t>!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10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158" y="459077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Анна Михеденко</a:t>
            </a:r>
            <a:endParaRPr lang="fr-FR" sz="1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fr-FR" sz="1400" dirty="0" err="1">
                <a:solidFill>
                  <a:srgbClr val="0D34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anna</a:t>
            </a:r>
            <a:r>
              <a:rPr lang="ru-RU" sz="1400" dirty="0">
                <a:solidFill>
                  <a:srgbClr val="0D34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GB" sz="1400" dirty="0" err="1">
                <a:solidFill>
                  <a:srgbClr val="0D34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mikhedenko</a:t>
            </a:r>
            <a:r>
              <a:rPr lang="fr-FR" sz="1400" dirty="0">
                <a:solidFill>
                  <a:srgbClr val="0D34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@coe.int</a:t>
            </a:r>
            <a:r>
              <a:rPr lang="fr-FR" sz="1400" dirty="0" smtClean="0">
                <a:solidFill>
                  <a:srgbClr val="0D34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Отдел </a:t>
            </a: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по биоэтике</a:t>
            </a: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Совет Европы</a:t>
            </a: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0D34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http://</a:t>
            </a:r>
            <a:r>
              <a:rPr lang="en-GB" sz="1400" dirty="0" smtClean="0">
                <a:solidFill>
                  <a:srgbClr val="0D34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www.coe.int/bioethics</a:t>
            </a:r>
            <a:r>
              <a:rPr lang="en-GB" sz="1600" dirty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fr-F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2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64239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2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272073" y="1005004"/>
            <a:ext cx="8350928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D347D"/>
                </a:solidFill>
                <a:latin typeface="Arial Narrow" panose="020B0606020202030204" pitchFamily="34" charset="0"/>
              </a:rPr>
              <a:t>Ст. 2 ЕКПЧ Право эмбриона на жизнь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 Narrow" panose="020B0606020202030204" pitchFamily="34" charset="0"/>
              </a:rPr>
              <a:t>Сфера усмотрения государства;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 Narrow" panose="020B0606020202030204" pitchFamily="34" charset="0"/>
              </a:rPr>
              <a:t>У эмбриона </a:t>
            </a:r>
            <a:r>
              <a:rPr lang="ru-RU" sz="1600" dirty="0">
                <a:latin typeface="Arial Narrow" panose="020B0606020202030204" pitchFamily="34" charset="0"/>
              </a:rPr>
              <a:t>нет права на жизнь в значении ст.2 ЕКПЧ</a:t>
            </a:r>
            <a:r>
              <a:rPr lang="ru-RU" sz="1600" dirty="0" smtClean="0">
                <a:latin typeface="Arial Narrow" panose="020B0606020202030204" pitchFamily="34" charset="0"/>
              </a:rPr>
              <a:t>:</a:t>
            </a:r>
          </a:p>
          <a:p>
            <a:endParaRPr lang="en-GB" sz="900" dirty="0">
              <a:latin typeface="Arial Narrow" panose="020B0606020202030204" pitchFamily="34" charset="0"/>
            </a:endParaRPr>
          </a:p>
          <a:p>
            <a:r>
              <a:rPr lang="ru-RU" sz="1600" b="1" dirty="0">
                <a:solidFill>
                  <a:srgbClr val="0D347D"/>
                </a:solidFill>
                <a:latin typeface="Arial Narrow" panose="020B0606020202030204" pitchFamily="34" charset="0"/>
              </a:rPr>
              <a:t>Ст. 8 </a:t>
            </a:r>
            <a:r>
              <a:rPr lang="ru-RU" sz="1600" b="1" dirty="0" smtClean="0">
                <a:solidFill>
                  <a:srgbClr val="0D347D"/>
                </a:solidFill>
                <a:latin typeface="Arial Narrow" panose="020B0606020202030204" pitchFamily="34" charset="0"/>
              </a:rPr>
              <a:t>ЕКПЧ </a:t>
            </a:r>
            <a:r>
              <a:rPr 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sz="1600" dirty="0">
                <a:latin typeface="Arial Narrow" panose="020B0606020202030204" pitchFamily="34" charset="0"/>
              </a:rPr>
              <a:t>части защиты права на частную жизнь </a:t>
            </a:r>
            <a:r>
              <a:rPr lang="ru-RU" sz="1600" b="1" dirty="0" smtClean="0">
                <a:latin typeface="Arial Narrow" panose="020B0606020202030204" pitchFamily="34" charset="0"/>
              </a:rPr>
              <a:t>применима </a:t>
            </a:r>
            <a:r>
              <a:rPr lang="ru-RU" sz="1600" dirty="0" smtClean="0">
                <a:latin typeface="Arial Narrow" panose="020B0606020202030204" pitchFamily="34" charset="0"/>
              </a:rPr>
              <a:t>к решению, становиться родителем или нет</a:t>
            </a:r>
            <a:r>
              <a:rPr lang="en-GB" sz="1600" dirty="0" smtClean="0">
                <a:latin typeface="Arial Narrow" panose="020B0606020202030204" pitchFamily="34" charset="0"/>
              </a:rPr>
              <a:t> </a:t>
            </a:r>
            <a:r>
              <a:rPr lang="ru-RU" sz="1600" i="1" dirty="0" smtClean="0">
                <a:solidFill>
                  <a:srgbClr val="002A40"/>
                </a:solidFill>
                <a:latin typeface="Arial Narrow" panose="020B0606020202030204" pitchFamily="34" charset="0"/>
              </a:rPr>
              <a:t>(§ 71</a:t>
            </a:r>
            <a:r>
              <a:rPr lang="en-US" sz="1600" i="1" dirty="0" smtClean="0">
                <a:solidFill>
                  <a:srgbClr val="002A40"/>
                </a:solidFill>
                <a:latin typeface="Arial Narrow" panose="020B0606020202030204" pitchFamily="34" charset="0"/>
              </a:rPr>
              <a:t>, 74</a:t>
            </a:r>
            <a:r>
              <a:rPr lang="ru-RU" sz="1600" i="1" dirty="0" smtClean="0">
                <a:solidFill>
                  <a:srgbClr val="002A40"/>
                </a:solidFill>
                <a:latin typeface="Arial Narrow" panose="020B0606020202030204" pitchFamily="34" charset="0"/>
              </a:rPr>
              <a:t>)</a:t>
            </a:r>
            <a:r>
              <a:rPr lang="ru-RU" sz="1600" dirty="0" smtClean="0">
                <a:latin typeface="Arial Narrow" panose="020B0606020202030204" pitchFamily="34" charset="0"/>
              </a:rPr>
              <a:t>;</a:t>
            </a:r>
          </a:p>
          <a:p>
            <a:endParaRPr lang="en-GB" sz="900" dirty="0" smtClean="0">
              <a:latin typeface="Arial Narrow" panose="020B0606020202030204" pitchFamily="34" charset="0"/>
            </a:endParaRPr>
          </a:p>
          <a:p>
            <a:r>
              <a:rPr lang="en-US" sz="1600" dirty="0" smtClean="0">
                <a:solidFill>
                  <a:srgbClr val="0D347D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0D347D"/>
                </a:solidFill>
                <a:latin typeface="Arial Narrow" panose="020B0606020202030204" pitchFamily="34" charset="0"/>
              </a:rPr>
              <a:t>Сфера усмотрения государства </a:t>
            </a:r>
            <a:r>
              <a:rPr lang="ru-RU" sz="1600" b="1" dirty="0" smtClean="0">
                <a:latin typeface="Arial Narrow" panose="020B0606020202030204" pitchFamily="34" charset="0"/>
              </a:rPr>
              <a:t>широкая: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 Narrow" panose="020B0606020202030204" pitchFamily="34" charset="0"/>
              </a:rPr>
              <a:t>Дела касается деликатного вопроса морали и этики;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 Narrow" panose="020B0606020202030204" pitchFamily="34" charset="0"/>
              </a:rPr>
              <a:t>Нет консенсуса между государствами-членами </a:t>
            </a:r>
            <a:r>
              <a:rPr lang="ru-RU" sz="1600" dirty="0" err="1" smtClean="0">
                <a:latin typeface="Arial Narrow" panose="020B0606020202030204" pitchFamily="34" charset="0"/>
              </a:rPr>
              <a:t>СоЕ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endParaRPr lang="ru-RU" sz="1400" dirty="0" smtClean="0">
              <a:latin typeface="Arial Narrow" panose="020B0606020202030204" pitchFamily="34" charset="0"/>
            </a:endParaRP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endParaRPr lang="ru-RU" sz="1400" dirty="0" smtClean="0">
              <a:latin typeface="Arial Narrow" panose="020B0606020202030204" pitchFamily="34" charset="0"/>
            </a:endParaRP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</p:txBody>
      </p:sp>
      <p:sp>
        <p:nvSpPr>
          <p:cNvPr id="7" name="Rectangle 1"/>
          <p:cNvSpPr/>
          <p:nvPr/>
        </p:nvSpPr>
        <p:spPr>
          <a:xfrm>
            <a:off x="2343869" y="224127"/>
            <a:ext cx="6646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EVANS</a:t>
            </a:r>
            <a:r>
              <a:rPr lang="en-U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 v. the 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UNITED KINGDOM </a:t>
            </a:r>
          </a:p>
          <a:p>
            <a:pPr algn="r"/>
            <a:r>
              <a:rPr lang="en-GB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 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6339/05</a:t>
            </a:r>
            <a:r>
              <a:rPr lang="en-GB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|Grand Chamber |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0/04/2007</a:t>
            </a:r>
            <a:r>
              <a:rPr lang="en-GB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10" name="Picture 2" descr="C:\Users\mikhedenko\AppData\Local\Microsoft\Windows\Temporary Internet Files\Content.IE5\RLLUS88K\Rkh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656" y="4051318"/>
            <a:ext cx="2374444" cy="147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/>
          <p:nvPr/>
        </p:nvSpPr>
        <p:spPr>
          <a:xfrm>
            <a:off x="272956" y="3497807"/>
            <a:ext cx="3052042" cy="2870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Интересы </a:t>
            </a:r>
            <a:r>
              <a:rPr lang="en-US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Ms</a:t>
            </a:r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Evans: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меть биологически родных детей;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Исключить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из законодательства возможность отозвать согласие на лечение, т.к. это нарушает ее  право на уважение частной и семейной жизни</a:t>
            </a:r>
          </a:p>
          <a:p>
            <a:pPr marL="342900" indent="-342900">
              <a:buAutoNum type="arabicPeriod"/>
            </a:pP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Rectangle 2"/>
          <p:cNvSpPr/>
          <p:nvPr/>
        </p:nvSpPr>
        <p:spPr>
          <a:xfrm>
            <a:off x="5830066" y="3497807"/>
            <a:ext cx="3052042" cy="140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Интересы </a:t>
            </a:r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 иметь общих детей с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Ms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Evans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Иметь возможность отозвать согласие на лечение   </a:t>
            </a:r>
          </a:p>
        </p:txBody>
      </p:sp>
      <p:sp>
        <p:nvSpPr>
          <p:cNvPr id="13" name="Rectangle 2"/>
          <p:cNvSpPr/>
          <p:nvPr/>
        </p:nvSpPr>
        <p:spPr>
          <a:xfrm>
            <a:off x="5830066" y="5297290"/>
            <a:ext cx="3052042" cy="942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Интересы общества</a:t>
            </a:r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Правовая определенность;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Избежать произвольных и непоследовательных решений при индивидуальном подходе </a:t>
            </a:r>
          </a:p>
        </p:txBody>
      </p:sp>
    </p:spTree>
    <p:extLst>
      <p:ext uri="{BB962C8B-B14F-4D97-AF65-F5344CB8AC3E}">
        <p14:creationId xmlns:p14="http://schemas.microsoft.com/office/powerpoint/2010/main" val="222800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12782"/>
            <a:ext cx="8229600" cy="4813382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b="1" dirty="0" smtClean="0">
                <a:solidFill>
                  <a:srgbClr val="0D347D"/>
                </a:solidFill>
                <a:latin typeface="Arial Narrow" panose="020B0606020202030204" pitchFamily="34" charset="0"/>
              </a:rPr>
              <a:t>Ст. 1 Протокола 1 к ЕКПЧ </a:t>
            </a:r>
            <a:r>
              <a:rPr lang="ru-RU" sz="2000" dirty="0" smtClean="0">
                <a:latin typeface="Arial Narrow" panose="020B0606020202030204" pitchFamily="34" charset="0"/>
              </a:rPr>
              <a:t>(защита собственности) не применима в отношении человеческих эмбрионов </a:t>
            </a:r>
            <a:r>
              <a:rPr lang="ru-RU" sz="2000" i="1" dirty="0" smtClean="0">
                <a:solidFill>
                  <a:srgbClr val="002A40"/>
                </a:solidFill>
                <a:latin typeface="Arial Narrow" panose="020B0606020202030204" pitchFamily="34" charset="0"/>
              </a:rPr>
              <a:t>(§§ 215,2016)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1"/>
          <p:cNvSpPr/>
          <p:nvPr/>
        </p:nvSpPr>
        <p:spPr>
          <a:xfrm>
            <a:off x="2311559" y="190381"/>
            <a:ext cx="6646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PARRILLO v. ITALY </a:t>
            </a:r>
          </a:p>
          <a:p>
            <a:pPr algn="r"/>
            <a:r>
              <a:rPr lang="en-GB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46470/11 </a:t>
            </a:r>
            <a:r>
              <a:rPr lang="en-GB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|Grand </a:t>
            </a:r>
            <a:r>
              <a:rPr lang="en-GB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Chamber </a:t>
            </a:r>
            <a:r>
              <a:rPr lang="en-GB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|27/08/2015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243281" y="1182848"/>
            <a:ext cx="8685817" cy="545872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Arial Narrow" panose="020B0606020202030204" pitchFamily="34" charset="0"/>
              </a:rPr>
              <a:t>В обязанности национальных властей входит установить, был ли соблюден справедливый баланс интересов при вмешательстве в права личности в целях соблюдения общественного интереса </a:t>
            </a:r>
            <a:r>
              <a:rPr lang="ru-RU" sz="1600" i="1" dirty="0" smtClean="0">
                <a:solidFill>
                  <a:srgbClr val="002A40"/>
                </a:solidFill>
                <a:latin typeface="Arial Narrow" panose="020B0606020202030204" pitchFamily="34" charset="0"/>
              </a:rPr>
              <a:t>(§ 176)</a:t>
            </a:r>
            <a:r>
              <a:rPr lang="ru-RU" sz="1600" dirty="0" smtClean="0">
                <a:latin typeface="Arial Narrow" panose="020B060602020203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Arial Narrow" panose="020B0606020202030204" pitchFamily="34" charset="0"/>
              </a:rPr>
              <a:t>Сфера усмотрения широкая, т.к. сфера общественного здоровья, нет консенсуса между странами-участницами СЕ, </a:t>
            </a:r>
            <a:r>
              <a:rPr lang="ru-RU" sz="1600" i="1" dirty="0">
                <a:solidFill>
                  <a:srgbClr val="002A40"/>
                </a:solidFill>
                <a:latin typeface="Arial Narrow" panose="020B0606020202030204" pitchFamily="34" charset="0"/>
              </a:rPr>
              <a:t>(§ </a:t>
            </a:r>
            <a:r>
              <a:rPr lang="ru-RU" sz="1600" i="1" dirty="0" smtClean="0">
                <a:solidFill>
                  <a:srgbClr val="002A40"/>
                </a:solidFill>
                <a:latin typeface="Arial Narrow" panose="020B0606020202030204" pitchFamily="34" charset="0"/>
              </a:rPr>
              <a:t>184)</a:t>
            </a:r>
            <a:r>
              <a:rPr lang="ru-RU" sz="1600" dirty="0" smtClean="0">
                <a:latin typeface="Arial Narrow" panose="020B060602020203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Arial Narrow" panose="020B0606020202030204" pitchFamily="34" charset="0"/>
              </a:rPr>
              <a:t>В обязанности ЕСПЧ входит установить, не вышли ли национальные власти за границы сферы </a:t>
            </a:r>
            <a:r>
              <a:rPr lang="ru-RU" sz="1600" dirty="0">
                <a:latin typeface="Arial Narrow" panose="020B0606020202030204" pitchFamily="34" charset="0"/>
              </a:rPr>
              <a:t>своего усмотрения</a:t>
            </a:r>
            <a:r>
              <a:rPr lang="ru-RU" sz="1600" i="1" dirty="0">
                <a:solidFill>
                  <a:srgbClr val="002A40"/>
                </a:solidFill>
                <a:latin typeface="Arial Narrow" panose="020B0606020202030204" pitchFamily="34" charset="0"/>
              </a:rPr>
              <a:t>(§ </a:t>
            </a:r>
            <a:r>
              <a:rPr lang="ru-RU" sz="1600" i="1" dirty="0" smtClean="0">
                <a:solidFill>
                  <a:srgbClr val="002A40"/>
                </a:solidFill>
                <a:latin typeface="Arial Narrow" panose="020B0606020202030204" pitchFamily="34" charset="0"/>
              </a:rPr>
              <a:t>180)</a:t>
            </a:r>
            <a:r>
              <a:rPr lang="ru-RU" sz="1600" dirty="0" smtClean="0">
                <a:latin typeface="Arial Narrow" panose="020B0606020202030204" pitchFamily="34" charset="0"/>
              </a:rPr>
              <a:t>;</a:t>
            </a:r>
            <a:endParaRPr lang="ru-RU" sz="1600" dirty="0">
              <a:latin typeface="Arial Narrow" panose="020B0606020202030204" pitchFamily="34" charset="0"/>
            </a:endParaRPr>
          </a:p>
          <a:p>
            <a:pPr>
              <a:buFontTx/>
              <a:buChar char="-"/>
            </a:pPr>
            <a:endParaRPr lang="ru-RU" sz="1600" dirty="0" smtClean="0">
              <a:latin typeface="Arial Narrow" panose="020B0606020202030204" pitchFamily="34" charset="0"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4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426892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7111" y="1071488"/>
            <a:ext cx="8520112" cy="67151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2850" y="953543"/>
            <a:ext cx="8843962" cy="67151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7051" y="172924"/>
            <a:ext cx="4960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DUBSKÁ </a:t>
            </a:r>
            <a:r>
              <a:rPr lang="en-GB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KREJZOVÁ v. THE CZECH </a:t>
            </a:r>
            <a:r>
              <a:rPr lang="en-GB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REPUBLIC 28859/11 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</a:t>
            </a:r>
            <a:r>
              <a:rPr lang="en-GB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28473/12 |</a:t>
            </a:r>
            <a:r>
              <a:rPr lang="en-GB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 </a:t>
            </a:r>
            <a:r>
              <a:rPr lang="en-GB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Grand Chamber</a:t>
            </a:r>
            <a:r>
              <a:rPr lang="en-GB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 </a:t>
            </a:r>
            <a:r>
              <a:rPr lang="en-GB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|15/11/2016 </a:t>
            </a:r>
            <a:endParaRPr lang="en-GB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Picture 2" descr="C:\Users\mikhedenko\AppData\Local\Microsoft\Windows\Temporary Internet Files\Content.IE5\RLLUS88K\Rkh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52" y="3669713"/>
            <a:ext cx="2490227" cy="162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/>
          <p:nvPr/>
        </p:nvSpPr>
        <p:spPr>
          <a:xfrm>
            <a:off x="337111" y="4201694"/>
            <a:ext cx="3052042" cy="942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Право заявительниц на уважение частной жизни (домашние роды):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Отсутствие прямого законодательного запрета;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Большие риски для роженицы и ребенка;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Отсутствие медперсонала;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Отсутствие оборудования;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Отсутствие возможности быстрого доступа к специализированной помощи</a:t>
            </a:r>
          </a:p>
          <a:p>
            <a:pPr marL="342900" indent="-342900">
              <a:buAutoNum type="arabicPeriod"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5842280" y="4009575"/>
            <a:ext cx="3052042" cy="942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Интерес государства  по защите здоровья и безопасности матери ребенка (роды в роддоме):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Несоблюдение желания роженицы;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Присутствие медперсонала;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Наличие необходимого оборудования;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Работа национальных властей над улучшением качества услуг и условий родовспоможения</a:t>
            </a:r>
          </a:p>
          <a:p>
            <a:pPr marL="342900" indent="-342900">
              <a:buAutoNum type="arabicPeriod"/>
            </a:pP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2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332348" y="1140903"/>
            <a:ext cx="8524875" cy="558057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Arial Narrow" panose="020B0606020202030204" pitchFamily="34" charset="0"/>
              </a:rPr>
              <a:t>Любое ограничение прав лиц, отбывающих наказание в виде лишения свободы, должно иметь конкретное обоснование </a:t>
            </a:r>
            <a:r>
              <a:rPr lang="ru-RU" sz="1600" i="1" dirty="0" smtClean="0">
                <a:solidFill>
                  <a:srgbClr val="002A40"/>
                </a:solidFill>
                <a:latin typeface="Arial Narrow" panose="020B0606020202030204" pitchFamily="34" charset="0"/>
              </a:rPr>
              <a:t>(§ 68)</a:t>
            </a:r>
            <a:r>
              <a:rPr lang="ru-RU" sz="1600" dirty="0" smtClean="0">
                <a:latin typeface="Arial Narrow" panose="020B060602020203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Arial Narrow" panose="020B0606020202030204" pitchFamily="34" charset="0"/>
              </a:rPr>
              <a:t>Необходимо найти баланс между интересами личности и общества </a:t>
            </a:r>
            <a:r>
              <a:rPr lang="ru-RU" sz="1600" i="1" dirty="0">
                <a:solidFill>
                  <a:srgbClr val="002A40"/>
                </a:solidFill>
                <a:latin typeface="Arial Narrow" panose="020B0606020202030204" pitchFamily="34" charset="0"/>
              </a:rPr>
              <a:t>(§ </a:t>
            </a:r>
            <a:r>
              <a:rPr lang="ru-RU" sz="1600" i="1" dirty="0" smtClean="0">
                <a:solidFill>
                  <a:srgbClr val="002A40"/>
                </a:solidFill>
                <a:latin typeface="Arial Narrow" panose="020B0606020202030204" pitchFamily="34" charset="0"/>
              </a:rPr>
              <a:t>70)</a:t>
            </a:r>
            <a:r>
              <a:rPr lang="ru-RU" sz="1600" dirty="0" smtClean="0">
                <a:latin typeface="Arial Narrow" panose="020B0606020202030204" pitchFamily="34" charset="0"/>
              </a:rPr>
              <a:t>:</a:t>
            </a:r>
          </a:p>
          <a:p>
            <a:pPr marL="0" indent="0">
              <a:buNone/>
            </a:pPr>
            <a:endParaRPr lang="ru-RU" sz="1600" dirty="0">
              <a:latin typeface="Arial Narrow" panose="020B0606020202030204" pitchFamily="34" charset="0"/>
            </a:endParaRPr>
          </a:p>
          <a:p>
            <a:pPr>
              <a:buFontTx/>
              <a:buChar char="-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>
              <a:buFontTx/>
              <a:buChar char="-"/>
            </a:pPr>
            <a:endParaRPr lang="ru-RU" sz="1600" dirty="0">
              <a:latin typeface="Arial Narrow" panose="020B0606020202030204" pitchFamily="34" charset="0"/>
            </a:endParaRPr>
          </a:p>
          <a:p>
            <a:pPr>
              <a:buFontTx/>
              <a:buChar char="-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>
              <a:buFontTx/>
              <a:buChar char="-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>
              <a:buFontTx/>
              <a:buChar char="-"/>
            </a:pPr>
            <a:endParaRPr lang="en-GB" sz="1600" dirty="0" smtClean="0">
              <a:latin typeface="Arial Narrow" panose="020B0606020202030204" pitchFamily="34" charset="0"/>
            </a:endParaRPr>
          </a:p>
          <a:p>
            <a:pPr>
              <a:buFontTx/>
              <a:buChar char="-"/>
            </a:pPr>
            <a:endParaRPr lang="en-GB" sz="1600" dirty="0" smtClean="0">
              <a:latin typeface="Arial Narrow" panose="020B0606020202030204" pitchFamily="34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Arial Narrow" panose="020B0606020202030204" pitchFamily="34" charset="0"/>
              </a:rPr>
              <a:t>Сфера усмотрения государства</a:t>
            </a:r>
            <a:r>
              <a:rPr lang="ru-RU" sz="1600" i="1" dirty="0" smtClean="0">
                <a:solidFill>
                  <a:srgbClr val="002A40"/>
                </a:solidFill>
                <a:latin typeface="Arial Narrow" panose="020B0606020202030204" pitchFamily="34" charset="0"/>
              </a:rPr>
              <a:t> (§ 78)</a:t>
            </a:r>
            <a:r>
              <a:rPr lang="ru-RU" sz="1600" dirty="0" smtClean="0">
                <a:latin typeface="Arial Narrow" panose="020B0606020202030204" pitchFamily="34" charset="0"/>
              </a:rPr>
              <a:t>: </a:t>
            </a:r>
          </a:p>
          <a:p>
            <a:pPr marL="457200" lvl="1" indent="0">
              <a:buNone/>
            </a:pPr>
            <a:r>
              <a:rPr lang="ru-RU" sz="1600" dirty="0" smtClean="0">
                <a:latin typeface="Arial Narrow" panose="020B0606020202030204" pitchFamily="34" charset="0"/>
              </a:rPr>
              <a:t>- ограничена, когда речь идет об особенно важных аспектах существования личности; но</a:t>
            </a:r>
          </a:p>
          <a:p>
            <a:pPr marL="536575" lvl="1" indent="-79375">
              <a:buFontTx/>
              <a:buChar char="-"/>
            </a:pPr>
            <a:r>
              <a:rPr lang="ru-RU" sz="1600" dirty="0" smtClean="0">
                <a:latin typeface="Arial Narrow" panose="020B0606020202030204" pitchFamily="34" charset="0"/>
              </a:rPr>
              <a:t>широкая, когда между странами участницами СЕ нет единого мнения;</a:t>
            </a:r>
          </a:p>
          <a:p>
            <a:pPr marL="534988" lvl="1" indent="-90488">
              <a:buFontTx/>
              <a:buChar char="-"/>
            </a:pPr>
            <a:r>
              <a:rPr lang="ru-RU" sz="1600" dirty="0" smtClean="0">
                <a:latin typeface="Arial Narrow" panose="020B0606020202030204" pitchFamily="34" charset="0"/>
              </a:rPr>
              <a:t>очень широкая, когда речь идет о комплексных вопросах социальной стратегии</a:t>
            </a:r>
          </a:p>
          <a:p>
            <a:pPr marL="444500" lvl="1" indent="0">
              <a:buNone/>
            </a:pPr>
            <a:endParaRPr lang="ru-RU" sz="1600" dirty="0" smtClean="0">
              <a:latin typeface="Arial Narrow" panose="020B0606020202030204" pitchFamily="34" charset="0"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5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7111" y="1071488"/>
            <a:ext cx="8520112" cy="67151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37111" y="182254"/>
            <a:ext cx="8843962" cy="671513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GB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DICKSON v. THE UNITED KINGDOM </a:t>
            </a:r>
          </a:p>
          <a:p>
            <a:r>
              <a:rPr lang="en-GB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44362/04   |  </a:t>
            </a:r>
            <a:r>
              <a:rPr lang="en-GB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Chamber </a:t>
            </a:r>
            <a:r>
              <a:rPr lang="en-GB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|   04/12/2007 </a:t>
            </a:r>
          </a:p>
        </p:txBody>
      </p:sp>
      <p:pic>
        <p:nvPicPr>
          <p:cNvPr id="1026" name="Picture 2" descr="C:\Users\mikhedenko\AppData\Local\Microsoft\Windows\Temporary Internet Files\Content.IE5\RLLUS88K\Rkh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16" y="2478394"/>
            <a:ext cx="2201093" cy="140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9080" y="2762416"/>
            <a:ext cx="3052042" cy="942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Единственная </a:t>
            </a:r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</a:rPr>
              <a:t>возможность иметь общих </a:t>
            </a: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детей;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Исправление как цель уголовного наказания;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Забота о благополучии будущего ребенка</a:t>
            </a:r>
            <a:endParaRPr lang="ru-RU" sz="16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1509" y="2979548"/>
            <a:ext cx="3658982" cy="945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Общественное доверие к системе исполнения уголовных наказаний;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Карательная цель наказания в виде лишения свободы;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Забота о благополучии ребенка</a:t>
            </a:r>
            <a:r>
              <a:rPr lang="fr-FR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  </a:t>
            </a: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(не может заходить настолько далеко, чтобы предотвращать </a:t>
            </a:r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</a:rPr>
              <a:t>его </a:t>
            </a: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зачатие)</a:t>
            </a:r>
            <a:r>
              <a:rPr lang="ru-RU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 Narrow" panose="020B0606020202030204" pitchFamily="34" charset="0"/>
              </a:rPr>
              <a:t>(§ </a:t>
            </a:r>
            <a:r>
              <a:rPr lang="ru-RU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76)</a:t>
            </a:r>
            <a:endParaRPr lang="ru-RU" sz="14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2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6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05107" y="109182"/>
            <a:ext cx="5823004" cy="671513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УВАЖЕНИЕ ЧАСТНОЙ И СЕМЕЙНОЙ ЖИЗНИ </a:t>
            </a:r>
            <a:endParaRPr lang="en-GB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41080"/>
              </p:ext>
            </p:extLst>
          </p:nvPr>
        </p:nvGraphicFramePr>
        <p:xfrm>
          <a:off x="426130" y="1408471"/>
          <a:ext cx="8140823" cy="4370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274"/>
                <a:gridCol w="3229004"/>
                <a:gridCol w="1479545"/>
              </a:tblGrid>
              <a:tr h="0">
                <a:tc gridSpan="3">
                  <a:txBody>
                    <a:bodyPr/>
                    <a:lstStyle/>
                    <a:p>
                      <a:pPr algn="l"/>
                      <a:endParaRPr lang="fr-FR" sz="1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76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rgbClr val="0D347D"/>
                          </a:solidFill>
                          <a:latin typeface="+mn-lt"/>
                          <a:cs typeface="Arial" panose="020B0604020202020204" pitchFamily="34" charset="0"/>
                        </a:rPr>
                        <a:t>MENNESSON v. FRANCE</a:t>
                      </a:r>
                      <a:endParaRPr lang="fr-FR" b="0" dirty="0">
                        <a:solidFill>
                          <a:srgbClr val="0D347D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65192/11 </a:t>
                      </a:r>
                      <a:endParaRPr lang="fr-FR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26/06/2014</a:t>
                      </a:r>
                      <a:endParaRPr lang="fr-FR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766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0D347D"/>
                          </a:solidFill>
                          <a:latin typeface="+mn-lt"/>
                          <a:cs typeface="Arial" panose="020B0604020202020204" pitchFamily="34" charset="0"/>
                        </a:rPr>
                        <a:t>LABASSEE v</a:t>
                      </a:r>
                      <a:r>
                        <a:rPr lang="ru-RU" b="0" dirty="0" smtClean="0">
                          <a:solidFill>
                            <a:srgbClr val="0D347D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b="0" dirty="0" smtClean="0">
                          <a:solidFill>
                            <a:srgbClr val="0D347D"/>
                          </a:solidFill>
                          <a:latin typeface="+mn-lt"/>
                          <a:cs typeface="Arial" panose="020B0604020202020204" pitchFamily="34" charset="0"/>
                        </a:rPr>
                        <a:t>FRANCE </a:t>
                      </a:r>
                      <a:endParaRPr lang="fr-FR" b="0" dirty="0">
                        <a:solidFill>
                          <a:srgbClr val="0D347D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65941/11</a:t>
                      </a:r>
                      <a:endParaRPr lang="fr-FR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26/06/2014</a:t>
                      </a:r>
                    </a:p>
                  </a:txBody>
                  <a:tcPr anchor="ctr"/>
                </a:tc>
              </a:tr>
              <a:tr h="966628">
                <a:tc>
                  <a:txBody>
                    <a:bodyPr/>
                    <a:lstStyle/>
                    <a:p>
                      <a:pPr algn="l"/>
                      <a:r>
                        <a:rPr lang="en-GB" b="0" dirty="0" smtClean="0">
                          <a:solidFill>
                            <a:srgbClr val="0D347D"/>
                          </a:solidFill>
                          <a:latin typeface="+mn-lt"/>
                          <a:cs typeface="Arial" panose="020B0604020202020204" pitchFamily="34" charset="0"/>
                        </a:rPr>
                        <a:t>FOULON and BOUVET</a:t>
                      </a:r>
                      <a:r>
                        <a:rPr lang="ru-RU" b="0" dirty="0" smtClean="0">
                          <a:solidFill>
                            <a:srgbClr val="0D347D"/>
                          </a:solidFill>
                          <a:latin typeface="+mn-lt"/>
                          <a:cs typeface="Arial" panose="020B0604020202020204" pitchFamily="34" charset="0"/>
                        </a:rPr>
                        <a:t> v. F</a:t>
                      </a:r>
                      <a:r>
                        <a:rPr lang="en-GB" b="0" dirty="0" smtClean="0">
                          <a:solidFill>
                            <a:srgbClr val="0D347D"/>
                          </a:solidFill>
                          <a:latin typeface="+mn-lt"/>
                          <a:cs typeface="Arial" panose="020B0604020202020204" pitchFamily="34" charset="0"/>
                        </a:rPr>
                        <a:t>RANCE</a:t>
                      </a:r>
                      <a:endParaRPr lang="fr-FR" b="0" dirty="0">
                        <a:solidFill>
                          <a:srgbClr val="0D347D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9063/14 and 10410/14 </a:t>
                      </a:r>
                      <a:endParaRPr lang="fr-FR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1/07/2016 </a:t>
                      </a:r>
                      <a:endParaRPr lang="fr-FR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766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0D347D"/>
                          </a:solidFill>
                          <a:latin typeface="+mn-lt"/>
                          <a:cs typeface="Arial" panose="020B0604020202020204" pitchFamily="34" charset="0"/>
                        </a:rPr>
                        <a:t>LABORIE v. FRANCE</a:t>
                      </a:r>
                      <a:endParaRPr lang="fr-FR" b="0" dirty="0">
                        <a:solidFill>
                          <a:srgbClr val="0D347D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44024/13 </a:t>
                      </a:r>
                      <a:r>
                        <a:rPr lang="en-GB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(Committee) </a:t>
                      </a:r>
                      <a:endParaRPr lang="fr-FR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19/01/2017</a:t>
                      </a:r>
                      <a:endParaRPr lang="fr-FR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256617">
                <a:tc>
                  <a:txBody>
                    <a:bodyPr/>
                    <a:lstStyle/>
                    <a:p>
                      <a:pPr algn="l"/>
                      <a:r>
                        <a:rPr lang="en-GB" b="0" dirty="0" smtClean="0">
                          <a:solidFill>
                            <a:srgbClr val="0D347D"/>
                          </a:solidFill>
                          <a:latin typeface="+mn-lt"/>
                          <a:cs typeface="Arial" panose="020B0604020202020204" pitchFamily="34" charset="0"/>
                        </a:rPr>
                        <a:t>PARADISO AND CAMPANELLI v. ITALY</a:t>
                      </a:r>
                      <a:endParaRPr lang="fr-FR" b="0" dirty="0">
                        <a:solidFill>
                          <a:srgbClr val="0D347D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25358/12   (Grand </a:t>
                      </a:r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Chamber) </a:t>
                      </a:r>
                      <a:endParaRPr lang="fr-FR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24/01/2017</a:t>
                      </a:r>
                      <a:endParaRPr lang="ru-RU" b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4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332348" y="1101411"/>
            <a:ext cx="8524875" cy="501651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b="1" dirty="0">
                <a:solidFill>
                  <a:srgbClr val="0D347D"/>
                </a:solidFill>
              </a:rPr>
              <a:t>Сфера усмотрения государства </a:t>
            </a:r>
            <a:r>
              <a:rPr lang="ru-RU" sz="2000" b="1" dirty="0" smtClean="0"/>
              <a:t> </a:t>
            </a:r>
            <a:r>
              <a:rPr lang="ru-RU" sz="2000" dirty="0" smtClean="0"/>
              <a:t>широкая </a:t>
            </a:r>
            <a:r>
              <a:rPr lang="ru-RU" sz="2000" dirty="0" smtClean="0">
                <a:solidFill>
                  <a:srgbClr val="0D347D"/>
                </a:solidFill>
              </a:rPr>
              <a:t>(§ 183)</a:t>
            </a:r>
            <a:r>
              <a:rPr lang="ru-RU" sz="2000" dirty="0" smtClean="0"/>
              <a:t>: </a:t>
            </a:r>
            <a:endParaRPr lang="ru-RU" sz="2000" dirty="0"/>
          </a:p>
          <a:p>
            <a:pPr marL="536575" lvl="1" indent="-79375">
              <a:buFontTx/>
              <a:buChar char="-"/>
            </a:pPr>
            <a:r>
              <a:rPr lang="ru-RU" sz="1500" dirty="0" smtClean="0"/>
              <a:t> вопросы усыновления, </a:t>
            </a:r>
          </a:p>
          <a:p>
            <a:pPr marL="536575" lvl="1" indent="-79375">
              <a:buFontTx/>
              <a:buChar char="-"/>
            </a:pPr>
            <a:r>
              <a:rPr lang="ru-RU" sz="1500" dirty="0" smtClean="0"/>
              <a:t> вопросы суррогатного материнства и вспомогательных репродуктивных технологий;</a:t>
            </a:r>
          </a:p>
          <a:p>
            <a:pPr marL="536575" lvl="1" indent="-79375">
              <a:buFontTx/>
              <a:buChar char="-"/>
            </a:pPr>
            <a:r>
              <a:rPr lang="ru-RU" sz="1500" dirty="0"/>
              <a:t> </a:t>
            </a:r>
            <a:r>
              <a:rPr lang="ru-RU" sz="1500" dirty="0" smtClean="0"/>
              <a:t>помещения детей под опеку,</a:t>
            </a:r>
          </a:p>
          <a:p>
            <a:pPr marL="536575" lvl="1" indent="-79375">
              <a:buFontTx/>
              <a:buChar char="-"/>
            </a:pPr>
            <a:r>
              <a:rPr lang="ru-RU" sz="1500" dirty="0" smtClean="0"/>
              <a:t> отобрания ребенка в случае опасности,</a:t>
            </a:r>
          </a:p>
          <a:p>
            <a:pPr marL="536575" lvl="1" indent="-79375">
              <a:buFontTx/>
              <a:buChar char="-"/>
            </a:pPr>
            <a:r>
              <a:rPr lang="ru-RU" sz="1500" dirty="0" smtClean="0"/>
              <a:t> между </a:t>
            </a:r>
            <a:r>
              <a:rPr lang="ru-RU" sz="1500" dirty="0"/>
              <a:t>странами участницами </a:t>
            </a:r>
            <a:r>
              <a:rPr lang="ru-RU" sz="1500" dirty="0" err="1" smtClean="0"/>
              <a:t>СоЕ</a:t>
            </a:r>
            <a:r>
              <a:rPr lang="ru-RU" sz="1500" dirty="0" smtClean="0"/>
              <a:t> </a:t>
            </a:r>
            <a:r>
              <a:rPr lang="ru-RU" sz="1500" dirty="0"/>
              <a:t>нет единого мнения</a:t>
            </a:r>
            <a:r>
              <a:rPr lang="ru-RU" sz="1500" dirty="0" smtClean="0"/>
              <a:t>;</a:t>
            </a:r>
          </a:p>
          <a:p>
            <a:pPr marL="536575" lvl="1" indent="-79375">
              <a:buFontTx/>
              <a:buChar char="-"/>
            </a:pPr>
            <a:r>
              <a:rPr lang="ru-RU" sz="1500" dirty="0"/>
              <a:t> </a:t>
            </a:r>
            <a:r>
              <a:rPr lang="ru-RU" sz="1500" dirty="0" smtClean="0"/>
              <a:t>деликатные вопросы </a:t>
            </a:r>
            <a:r>
              <a:rPr lang="ru-RU" sz="1500" dirty="0"/>
              <a:t>морали и </a:t>
            </a:r>
            <a:r>
              <a:rPr lang="ru-RU" sz="1500" dirty="0" smtClean="0"/>
              <a:t>этики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7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7111" y="1071488"/>
            <a:ext cx="8520112" cy="67151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7" name="Picture 2" descr="C:\Users\mikhedenko\AppData\Local\Microsoft\Windows\Temporary Internet Files\Content.IE5\RLLUS88K\Rkh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61" y="3755598"/>
            <a:ext cx="2614248" cy="16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/>
          <p:nvPr/>
        </p:nvSpPr>
        <p:spPr>
          <a:xfrm>
            <a:off x="5809944" y="3978544"/>
            <a:ext cx="3052042" cy="942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44546A"/>
                </a:solidFill>
              </a:rPr>
              <a:t>Интересы </a:t>
            </a:r>
            <a:r>
              <a:rPr lang="ru-RU" sz="2000" b="1" dirty="0">
                <a:solidFill>
                  <a:srgbClr val="44546A"/>
                </a:solidFill>
              </a:rPr>
              <a:t> </a:t>
            </a:r>
            <a:r>
              <a:rPr lang="ru-RU" sz="2000" b="1" dirty="0" smtClean="0">
                <a:solidFill>
                  <a:srgbClr val="44546A"/>
                </a:solidFill>
              </a:rPr>
              <a:t>биологических родителей</a:t>
            </a:r>
            <a:r>
              <a:rPr lang="en-US" sz="2000" b="1" dirty="0" smtClean="0">
                <a:solidFill>
                  <a:srgbClr val="44546A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1500" dirty="0" smtClean="0">
                <a:solidFill>
                  <a:srgbClr val="44546A"/>
                </a:solidFill>
              </a:rPr>
              <a:t>Иметь генетически родного ребенка</a:t>
            </a:r>
            <a:r>
              <a:rPr lang="en-GB" sz="1500" dirty="0" smtClean="0">
                <a:solidFill>
                  <a:srgbClr val="44546A"/>
                </a:solidFill>
              </a:rPr>
              <a:t>;</a:t>
            </a:r>
          </a:p>
          <a:p>
            <a:pPr marL="342900" indent="-342900">
              <a:buFontTx/>
              <a:buAutoNum type="arabicPeriod"/>
            </a:pPr>
            <a:r>
              <a:rPr lang="ru-RU" sz="1500" dirty="0" smtClean="0">
                <a:solidFill>
                  <a:srgbClr val="44546A"/>
                </a:solidFill>
              </a:rPr>
              <a:t>Проживать совместно с ребенком;</a:t>
            </a:r>
            <a:endParaRPr lang="ru-RU" sz="1500" dirty="0">
              <a:solidFill>
                <a:srgbClr val="44546A"/>
              </a:solidFill>
            </a:endParaRPr>
          </a:p>
          <a:p>
            <a:pPr marL="342900" indent="-342900">
              <a:buAutoNum type="arabicPeriod"/>
            </a:pPr>
            <a:endParaRPr lang="en-GB" sz="1500" dirty="0" smtClean="0">
              <a:solidFill>
                <a:srgbClr val="44546A"/>
              </a:solidFill>
            </a:endParaRPr>
          </a:p>
          <a:p>
            <a:pPr marL="342900" indent="-342900">
              <a:buAutoNum type="arabicPeriod"/>
            </a:pPr>
            <a:endParaRPr lang="ru-RU" sz="1500" dirty="0" smtClean="0">
              <a:solidFill>
                <a:srgbClr val="44546A"/>
              </a:solidFill>
            </a:endParaRPr>
          </a:p>
        </p:txBody>
      </p:sp>
      <p:sp>
        <p:nvSpPr>
          <p:cNvPr id="12" name="Rectangle 2"/>
          <p:cNvSpPr/>
          <p:nvPr/>
        </p:nvSpPr>
        <p:spPr>
          <a:xfrm>
            <a:off x="5901909" y="5159373"/>
            <a:ext cx="3475376" cy="942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44546A"/>
                </a:solidFill>
              </a:rPr>
              <a:t>Интересы общества:</a:t>
            </a:r>
            <a:endParaRPr lang="en-US" sz="2000" b="1" dirty="0" smtClean="0">
              <a:solidFill>
                <a:srgbClr val="44546A"/>
              </a:solidFill>
            </a:endParaRPr>
          </a:p>
          <a:p>
            <a:pPr marL="342900" indent="-342900">
              <a:buAutoNum type="arabicPeriod"/>
            </a:pPr>
            <a:r>
              <a:rPr lang="ru-RU" sz="1500" dirty="0" smtClean="0">
                <a:solidFill>
                  <a:srgbClr val="44546A"/>
                </a:solidFill>
              </a:rPr>
              <a:t>Соблюдение законов;</a:t>
            </a:r>
          </a:p>
          <a:p>
            <a:pPr marL="342900" indent="-342900">
              <a:buAutoNum type="arabicPeriod"/>
            </a:pPr>
            <a:r>
              <a:rPr lang="ru-RU" sz="1500" dirty="0" smtClean="0">
                <a:solidFill>
                  <a:srgbClr val="44546A"/>
                </a:solidFill>
              </a:rPr>
              <a:t>Предотвращение незаконного поведения граждан</a:t>
            </a:r>
          </a:p>
        </p:txBody>
      </p:sp>
      <p:sp>
        <p:nvSpPr>
          <p:cNvPr id="13" name="Rectangle 2"/>
          <p:cNvSpPr/>
          <p:nvPr/>
        </p:nvSpPr>
        <p:spPr>
          <a:xfrm>
            <a:off x="213667" y="4850712"/>
            <a:ext cx="3389341" cy="942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44546A"/>
                </a:solidFill>
              </a:rPr>
              <a:t>Интересы </a:t>
            </a:r>
            <a:r>
              <a:rPr lang="ru-RU" sz="2000" b="1" dirty="0">
                <a:solidFill>
                  <a:srgbClr val="44546A"/>
                </a:solidFill>
              </a:rPr>
              <a:t> </a:t>
            </a:r>
            <a:r>
              <a:rPr lang="ru-RU" sz="2000" b="1" dirty="0" smtClean="0">
                <a:solidFill>
                  <a:srgbClr val="44546A"/>
                </a:solidFill>
              </a:rPr>
              <a:t>ребенка:</a:t>
            </a:r>
            <a:endParaRPr lang="en-US" sz="2000" b="1" dirty="0" smtClean="0">
              <a:solidFill>
                <a:srgbClr val="44546A"/>
              </a:solidFill>
            </a:endParaRPr>
          </a:p>
          <a:p>
            <a:pPr marL="342900" indent="-342900">
              <a:buAutoNum type="arabicPeriod"/>
            </a:pPr>
            <a:r>
              <a:rPr lang="ru-RU" sz="1500" dirty="0" smtClean="0">
                <a:solidFill>
                  <a:srgbClr val="44546A"/>
                </a:solidFill>
              </a:rPr>
              <a:t>Пользоваться социальными  правами в полном объеме, в </a:t>
            </a:r>
            <a:r>
              <a:rPr lang="ru-RU" sz="1500" dirty="0" err="1" smtClean="0">
                <a:solidFill>
                  <a:srgbClr val="44546A"/>
                </a:solidFill>
              </a:rPr>
              <a:t>т.ч</a:t>
            </a:r>
            <a:r>
              <a:rPr lang="ru-RU" sz="1500" dirty="0" smtClean="0">
                <a:solidFill>
                  <a:srgbClr val="44546A"/>
                </a:solidFill>
              </a:rPr>
              <a:t>. гражданством как элементом личностной идентичности;</a:t>
            </a:r>
          </a:p>
          <a:p>
            <a:pPr marL="342900" indent="-342900">
              <a:buAutoNum type="arabicPeriod"/>
            </a:pPr>
            <a:r>
              <a:rPr lang="ru-RU" sz="1500" dirty="0" smtClean="0">
                <a:solidFill>
                  <a:srgbClr val="44546A"/>
                </a:solidFill>
              </a:rPr>
              <a:t>Жить с генетически родными родителями;</a:t>
            </a:r>
          </a:p>
          <a:p>
            <a:pPr marL="342900" indent="-342900">
              <a:buAutoNum type="arabicPeriod"/>
            </a:pPr>
            <a:r>
              <a:rPr lang="ru-RU" sz="1500" dirty="0" smtClean="0">
                <a:solidFill>
                  <a:srgbClr val="44546A"/>
                </a:solidFill>
              </a:rPr>
              <a:t>Максимально избежать психологической травмы;</a:t>
            </a:r>
          </a:p>
          <a:p>
            <a:pPr marL="342900" indent="-342900">
              <a:buFontTx/>
              <a:buAutoNum type="arabicPeriod"/>
            </a:pPr>
            <a:r>
              <a:rPr lang="ru-RU" sz="1500" dirty="0" smtClean="0">
                <a:solidFill>
                  <a:srgbClr val="44546A"/>
                </a:solidFill>
              </a:rPr>
              <a:t>Иметь защиту от </a:t>
            </a:r>
            <a:r>
              <a:rPr lang="ru-RU" sz="1500" dirty="0">
                <a:solidFill>
                  <a:srgbClr val="44546A"/>
                </a:solidFill>
              </a:rPr>
              <a:t>физической или психологической </a:t>
            </a:r>
            <a:r>
              <a:rPr lang="ru-RU" sz="1500" dirty="0" smtClean="0">
                <a:solidFill>
                  <a:srgbClr val="44546A"/>
                </a:solidFill>
              </a:rPr>
              <a:t>опасности (включая нарциссическое желание иметь ребенка)</a:t>
            </a:r>
            <a:endParaRPr lang="ru-RU" sz="1500" dirty="0">
              <a:solidFill>
                <a:srgbClr val="44546A"/>
              </a:solidFill>
            </a:endParaRPr>
          </a:p>
          <a:p>
            <a:pPr marL="342900" indent="-342900">
              <a:buAutoNum type="arabicPeriod"/>
            </a:pPr>
            <a:endParaRPr lang="ru-RU" sz="1600" dirty="0">
              <a:solidFill>
                <a:srgbClr val="44546A"/>
              </a:solidFill>
            </a:endParaRP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44546A"/>
              </a:solidFill>
            </a:endParaRP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44546A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320996" y="191068"/>
            <a:ext cx="5823004" cy="67151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УВАЖЕНИЕ ЧАСТНОЙ И СЕМЕЙНОЙ ЖИЗНИ </a:t>
            </a:r>
            <a:endParaRPr lang="en-GB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34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332348" y="1162206"/>
            <a:ext cx="8524875" cy="5016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Вопрос: </a:t>
            </a:r>
            <a:r>
              <a:rPr lang="ru-RU" sz="1800" dirty="0" smtClean="0">
                <a:latin typeface="Arial Narrow" panose="020B0606020202030204" pitchFamily="34" charset="0"/>
              </a:rPr>
              <a:t>Согласие на посмертное донорство органов и тканей человека</a:t>
            </a:r>
          </a:p>
          <a:p>
            <a:r>
              <a:rPr lang="ru-RU" sz="1800" dirty="0" smtClean="0">
                <a:latin typeface="Arial Narrow" panose="020B0606020202030204" pitchFamily="34" charset="0"/>
              </a:rPr>
              <a:t>Суд не рассматривал, какая именно система получения согласия донора должна применяться в Латвии </a:t>
            </a:r>
            <a:r>
              <a:rPr lang="ru-RU" sz="1800" i="1" dirty="0" smtClean="0">
                <a:solidFill>
                  <a:srgbClr val="002A40"/>
                </a:solidFill>
                <a:latin typeface="Arial Narrow" panose="020B0606020202030204" pitchFamily="34" charset="0"/>
              </a:rPr>
              <a:t>(</a:t>
            </a:r>
            <a:r>
              <a:rPr lang="fr-FR" sz="1800" i="1" dirty="0" err="1" smtClean="0">
                <a:solidFill>
                  <a:srgbClr val="002A40"/>
                </a:solidFill>
                <a:latin typeface="Arial Narrow" panose="020B0606020202030204" pitchFamily="34" charset="0"/>
              </a:rPr>
              <a:t>Elberte</a:t>
            </a:r>
            <a:r>
              <a:rPr lang="fr-FR" sz="1800" i="1" dirty="0" smtClean="0">
                <a:solidFill>
                  <a:srgbClr val="002A40"/>
                </a:solidFill>
                <a:latin typeface="Arial Narrow" panose="020B0606020202030204" pitchFamily="34" charset="0"/>
              </a:rPr>
              <a:t>, § 110)</a:t>
            </a:r>
            <a:r>
              <a:rPr lang="ru-RU" sz="1800" dirty="0" smtClean="0">
                <a:latin typeface="Arial Narrow" panose="020B0606020202030204" pitchFamily="34" charset="0"/>
              </a:rPr>
              <a:t>, но</a:t>
            </a:r>
          </a:p>
          <a:p>
            <a:endParaRPr lang="ru-RU" sz="1800" dirty="0">
              <a:latin typeface="Arial Narrow" panose="020B0606020202030204" pitchFamily="34" charset="0"/>
            </a:endParaRPr>
          </a:p>
          <a:p>
            <a:endParaRPr lang="ru-RU" sz="1800" dirty="0" smtClean="0">
              <a:latin typeface="Arial Narrow" panose="020B0606020202030204" pitchFamily="34" charset="0"/>
            </a:endParaRPr>
          </a:p>
          <a:p>
            <a:endParaRPr lang="ru-RU" sz="1800" dirty="0">
              <a:latin typeface="Arial Narrow" panose="020B0606020202030204" pitchFamily="34" charset="0"/>
            </a:endParaRPr>
          </a:p>
          <a:p>
            <a:endParaRPr lang="en-GB" sz="1800" dirty="0" smtClean="0">
              <a:latin typeface="Arial Narrow" panose="020B0606020202030204" pitchFamily="34" charset="0"/>
            </a:endParaRPr>
          </a:p>
          <a:p>
            <a:endParaRPr lang="ru-RU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1800" dirty="0">
              <a:latin typeface="Arial Narrow" panose="020B0606020202030204" pitchFamily="34" charset="0"/>
            </a:endParaRPr>
          </a:p>
          <a:p>
            <a:endParaRPr lang="ru-RU" sz="1800" dirty="0" smtClean="0">
              <a:latin typeface="Arial Narrow" panose="020B0606020202030204" pitchFamily="34" charset="0"/>
            </a:endParaRPr>
          </a:p>
          <a:p>
            <a:r>
              <a:rPr lang="ru-RU" sz="1800" dirty="0" smtClean="0">
                <a:latin typeface="Arial Narrow" panose="020B0606020202030204" pitchFamily="34" charset="0"/>
              </a:rPr>
              <a:t>Качество закона: ясность, доступность, предсказуемость</a:t>
            </a:r>
            <a:endParaRPr lang="en-GB" sz="1800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8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7111" y="1071488"/>
            <a:ext cx="8520112" cy="67151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37111" y="162968"/>
            <a:ext cx="8843962" cy="671513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GB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ELBERTE v. LATVIA</a:t>
            </a:r>
            <a:r>
              <a:rPr lang="en-GB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|  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61243/08 </a:t>
            </a:r>
            <a:r>
              <a:rPr lang="en-GB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|  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13.1.2015</a:t>
            </a:r>
            <a:b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PETROVA v. LATVIA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GB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|  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4605/05  </a:t>
            </a:r>
            <a:r>
              <a:rPr lang="en-GB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GB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en-GB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24.6.2014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09750" y="2581275"/>
            <a:ext cx="5238750" cy="771525"/>
          </a:xfrm>
          <a:prstGeom prst="round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ru-RU" dirty="0" smtClean="0">
              <a:latin typeface="Arial Narrow" panose="020B0606020202030204" pitchFamily="34" charset="0"/>
            </a:endParaRPr>
          </a:p>
          <a:p>
            <a:pPr marL="0" lvl="1" algn="ctr"/>
            <a:r>
              <a:rPr lang="ru-RU" b="1" dirty="0" smtClean="0">
                <a:latin typeface="Arial Narrow" panose="020B0606020202030204" pitchFamily="34" charset="0"/>
              </a:rPr>
              <a:t>Было </a:t>
            </a:r>
            <a:r>
              <a:rPr lang="ru-RU" b="1" dirty="0">
                <a:latin typeface="Arial Narrow" panose="020B0606020202030204" pitchFamily="34" charset="0"/>
              </a:rPr>
              <a:t>ли право выражать мнение в отношение изъятия органов у родственников?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809750" y="3886200"/>
            <a:ext cx="5238750" cy="771525"/>
          </a:xfrm>
          <a:prstGeom prst="round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ru-RU" b="1" dirty="0" smtClean="0"/>
          </a:p>
          <a:p>
            <a:pPr marL="0" lvl="1" algn="ctr"/>
            <a:r>
              <a:rPr lang="ru-RU" b="1" dirty="0" smtClean="0">
                <a:latin typeface="Arial Narrow" panose="020B0606020202030204" pitchFamily="34" charset="0"/>
              </a:rPr>
              <a:t>Была ли практическая </a:t>
            </a:r>
            <a:r>
              <a:rPr lang="ru-RU" b="1" dirty="0">
                <a:latin typeface="Arial Narrow" panose="020B0606020202030204" pitchFamily="34" charset="0"/>
              </a:rPr>
              <a:t>и </a:t>
            </a:r>
            <a:r>
              <a:rPr lang="ru-RU" b="1" dirty="0" smtClean="0">
                <a:latin typeface="Arial Narrow" panose="020B0606020202030204" pitchFamily="34" charset="0"/>
              </a:rPr>
              <a:t>юридическая возможность </a:t>
            </a:r>
            <a:r>
              <a:rPr lang="ru-RU" b="1" dirty="0">
                <a:latin typeface="Arial Narrow" panose="020B0606020202030204" pitchFamily="34" charset="0"/>
              </a:rPr>
              <a:t>реализовать это </a:t>
            </a:r>
            <a:r>
              <a:rPr lang="ru-RU" b="1" dirty="0" smtClean="0">
                <a:latin typeface="Arial Narrow" panose="020B0606020202030204" pitchFamily="34" charset="0"/>
              </a:rPr>
              <a:t>право?</a:t>
            </a:r>
            <a:endParaRPr lang="ru-RU" b="1" dirty="0">
              <a:latin typeface="Arial Narrow" panose="020B060602020203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7" name="Curved Right Arrow 6"/>
          <p:cNvSpPr/>
          <p:nvPr/>
        </p:nvSpPr>
        <p:spPr>
          <a:xfrm>
            <a:off x="1047749" y="2967037"/>
            <a:ext cx="638175" cy="11668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5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298123" y="1173708"/>
            <a:ext cx="8630976" cy="5467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rial Narrow" panose="020B0606020202030204" pitchFamily="34" charset="0"/>
                <a:hlinkClick r:id="rId2"/>
              </a:rPr>
              <a:t>http://</a:t>
            </a:r>
            <a:r>
              <a:rPr lang="en-GB" sz="2000" dirty="0" smtClean="0">
                <a:latin typeface="Arial Narrow" panose="020B0606020202030204" pitchFamily="34" charset="0"/>
                <a:hlinkClick r:id="rId2"/>
              </a:rPr>
              <a:t>www.echr.coe.int/Documents/Research_report_bioethics_RUS.pdf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9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entury Gothic" charset="0"/>
                <a:cs typeface="Century Gothic" charset="0"/>
              </a:rPr>
              <a:t>ПОДБОРКА СУДЕБНОЙ ПРАКТИКИ</a:t>
            </a:r>
            <a:endParaRPr lang="fr-F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7111" y="1071488"/>
            <a:ext cx="8520112" cy="67151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8" y="1695186"/>
            <a:ext cx="7317931" cy="487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courbée vers la gauche 1"/>
          <p:cNvSpPr/>
          <p:nvPr/>
        </p:nvSpPr>
        <p:spPr>
          <a:xfrm rot="21282959">
            <a:off x="7811850" y="1282137"/>
            <a:ext cx="825623" cy="15669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711</Words>
  <Application>Microsoft Office PowerPoint</Application>
  <PresentationFormat>Экран (4:3)</PresentationFormat>
  <Paragraphs>143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1_Conception personnalisée</vt:lpstr>
      <vt:lpstr>Conception personnalisée</vt:lpstr>
      <vt:lpstr>4_Conception personnalisée</vt:lpstr>
      <vt:lpstr>3_Conception personnalisée</vt:lpstr>
      <vt:lpstr>Актуальные вопросы биоэтики в практике Европейского суда по правам человека  Анна Михеденко anna.mikhedenko@coe.int.  Отдел по биоэтике Совет Европы http://www.coe.int/bioethics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2017-04-11T12:36:28Z</dcterms:modified>
</cp:coreProperties>
</file>