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1"/>
    <p:sldMasterId id="2147483685" r:id="rId2"/>
    <p:sldMasterId id="2147483687" r:id="rId3"/>
    <p:sldMasterId id="2147483677" r:id="rId4"/>
  </p:sldMasterIdLst>
  <p:notesMasterIdLst>
    <p:notesMasterId r:id="rId15"/>
  </p:notesMasterIdLst>
  <p:handoutMasterIdLst>
    <p:handoutMasterId r:id="rId16"/>
  </p:handoutMasterIdLst>
  <p:sldIdLst>
    <p:sldId id="264" r:id="rId5"/>
    <p:sldId id="271" r:id="rId6"/>
    <p:sldId id="281" r:id="rId7"/>
    <p:sldId id="279" r:id="rId8"/>
    <p:sldId id="278" r:id="rId9"/>
    <p:sldId id="282" r:id="rId10"/>
    <p:sldId id="276" r:id="rId11"/>
    <p:sldId id="275" r:id="rId12"/>
    <p:sldId id="277" r:id="rId13"/>
    <p:sldId id="266" r:id="rId14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51" userDrawn="1">
          <p15:clr>
            <a:srgbClr val="A4A3A4"/>
          </p15:clr>
        </p15:guide>
        <p15:guide id="2" pos="5171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44546A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3" autoAdjust="0"/>
    <p:restoredTop sz="94514" autoAdjust="0"/>
  </p:normalViewPr>
  <p:slideViewPr>
    <p:cSldViewPr snapToGrid="0" snapToObjects="1">
      <p:cViewPr>
        <p:scale>
          <a:sx n="129" d="100"/>
          <a:sy n="129" d="100"/>
        </p:scale>
        <p:origin x="1116" y="1452"/>
      </p:cViewPr>
      <p:guideLst>
        <p:guide orient="horz" pos="2251"/>
        <p:guide pos="51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pPr/>
              <a:t>11/04/2017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pPr/>
              <a:t>11/04/2017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027B32-7EE3-4B47-8E3B-B3A98341C450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443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11/04/2017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11/04/2017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11/04/2017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200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11/04/2017</a:t>
            </a:fld>
            <a:endParaRPr lang="fr-FR" dirty="0"/>
          </a:p>
        </p:txBody>
      </p:sp>
      <p:sp>
        <p:nvSpPr>
          <p:cNvPr id="1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4773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D3027B32-7EE3-4B47-8E3B-B3A98341C450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85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iming>
    <p:tnLst>
      <p:par>
        <p:cTn id="1" dur="indefinite" restart="never" nodeType="tmRoot"/>
      </p:par>
    </p:tnLst>
  </p:timing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11/04/2017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11/04/2017</a:t>
            </a:fld>
            <a:endParaRPr lang="fr-FR" dirty="0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9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Name of the </a:t>
            </a:r>
            <a:r>
              <a:rPr lang="fr-FR" dirty="0" err="1" smtClean="0"/>
              <a:t>presentation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71072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6"/>
          <p:cNvSpPr>
            <a:spLocks noGrp="1"/>
          </p:cNvSpPr>
          <p:nvPr>
            <p:ph type="title"/>
          </p:nvPr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Nom de la présentation</a:t>
            </a:r>
            <a:endParaRPr lang="fr-FR" dirty="0"/>
          </a:p>
        </p:txBody>
      </p:sp>
      <p:sp>
        <p:nvSpPr>
          <p:cNvPr id="2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6E88323B-C494-9644-A6FD-4EEB2F59D7F4}" type="datetime1">
              <a:rPr lang="fr-FR" smtClean="0"/>
              <a:pPr/>
              <a:t>11/04/2017</a:t>
            </a:fld>
            <a:endParaRPr lang="fr-FR"/>
          </a:p>
        </p:txBody>
      </p:sp>
      <p:sp>
        <p:nvSpPr>
          <p:cNvPr id="2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fld id="{E8716A00-CC3F-A24A-9B86-816E9CA7F4AC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11076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9" r:id="rId2"/>
  </p:sldLayoutIdLst>
  <p:timing>
    <p:tnLst>
      <p:par>
        <p:cTn id="1" dur="indefinite" restart="never" nodeType="tmRoot"/>
      </p:par>
    </p:tnLst>
  </p:timing>
  <p:hf hdr="0"/>
  <p:txStyles>
    <p:titleStyle>
      <a:lvl1pPr algn="r" defTabSz="457200" rtl="0" eaLnBrk="1" latinLnBrk="0" hangingPunct="1">
        <a:spcBef>
          <a:spcPct val="0"/>
        </a:spcBef>
        <a:buNone/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echr.coe.int/Documents/Research_report_bioethics_RUS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07351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r>
              <a:rPr lang="fr-FR" dirty="0" smtClean="0">
                <a:solidFill>
                  <a:srgbClr val="0D34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12/04/2017</a:t>
            </a:r>
            <a:r>
              <a:rPr lang="fr-FR" dirty="0">
                <a:solidFill>
                  <a:srgbClr val="0D34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dirty="0" smtClean="0">
                <a:solidFill>
                  <a:srgbClr val="0D34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Moscou</a:t>
            </a:r>
            <a:endParaRPr lang="fr-FR" dirty="0">
              <a:solidFill>
                <a:srgbClr val="0D347D"/>
              </a:solidFill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</p:nvPr>
        </p:nvSpPr>
        <p:spPr>
          <a:xfrm>
            <a:off x="0" y="4038600"/>
            <a:ext cx="9144000" cy="211772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D347D"/>
                </a:solidFill>
                <a:latin typeface="Arial Narrow" panose="020B0606020202030204" pitchFamily="34" charset="0"/>
              </a:rPr>
              <a:t>Актуальные вопросы биоэтики в практике Европейского суда по правам человека</a:t>
            </a:r>
            <a:r>
              <a:rPr lang="fr-FR" sz="3200" b="1" dirty="0" smtClean="0">
                <a:solidFill>
                  <a:srgbClr val="0D347D"/>
                </a:solidFill>
                <a:latin typeface="Arial Narrow" panose="020B0606020202030204" pitchFamily="34" charset="0"/>
              </a:rPr>
              <a:t/>
            </a:r>
            <a:br>
              <a:rPr lang="fr-FR" sz="3200" b="1" dirty="0" smtClean="0">
                <a:solidFill>
                  <a:srgbClr val="0D347D"/>
                </a:solidFill>
                <a:latin typeface="Arial Narrow" panose="020B0606020202030204" pitchFamily="34" charset="0"/>
              </a:rPr>
            </a:br>
            <a:r>
              <a:rPr lang="fr-FR" sz="3200" b="1" dirty="0" smtClean="0">
                <a:solidFill>
                  <a:srgbClr val="0D347D"/>
                </a:solidFill>
                <a:latin typeface="Arial Narrow" panose="020B0606020202030204" pitchFamily="34" charset="0"/>
              </a:rPr>
              <a:t/>
            </a:r>
            <a:br>
              <a:rPr lang="fr-FR" sz="3200" b="1" dirty="0" smtClean="0">
                <a:solidFill>
                  <a:srgbClr val="0D347D"/>
                </a:solidFill>
                <a:latin typeface="Arial Narrow" panose="020B0606020202030204" pitchFamily="34" charset="0"/>
              </a:rPr>
            </a:br>
            <a:r>
              <a:rPr lang="ru-RU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Анна Михеденко</a:t>
            </a:r>
            <a:r>
              <a:rPr lang="fr-FR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fr-FR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fr-FR" sz="1200" dirty="0" err="1" smtClean="0">
                <a:solidFill>
                  <a:srgbClr val="0D347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anna</a:t>
            </a:r>
            <a:r>
              <a:rPr lang="ru-RU" sz="1200" dirty="0" smtClean="0">
                <a:solidFill>
                  <a:srgbClr val="0D347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  <a:r>
              <a:rPr lang="en-GB" sz="1200" dirty="0" err="1" smtClean="0">
                <a:solidFill>
                  <a:srgbClr val="0D347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mikhedenko</a:t>
            </a:r>
            <a:r>
              <a:rPr lang="fr-FR" sz="1200" dirty="0" smtClean="0">
                <a:solidFill>
                  <a:srgbClr val="0D347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@coe.int.</a:t>
            </a:r>
            <a:br>
              <a:rPr lang="fr-FR" sz="1200" dirty="0" smtClean="0">
                <a:solidFill>
                  <a:srgbClr val="0D347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4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Отдел по биоэтике</a:t>
            </a:r>
            <a:r>
              <a:rPr lang="en-GB" sz="1400" i="1" dirty="0"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en-GB" sz="1400" i="1" dirty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4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Совет </a:t>
            </a:r>
            <a:r>
              <a:rPr lang="ru-RU" sz="1400" i="1" dirty="0">
                <a:latin typeface="Arial Narrow" panose="020B0606020202030204" pitchFamily="34" charset="0"/>
                <a:cs typeface="Arial" panose="020B0604020202020204" pitchFamily="34" charset="0"/>
              </a:rPr>
              <a:t>Е</a:t>
            </a:r>
            <a:r>
              <a:rPr lang="ru-RU" sz="1400" i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вропы</a:t>
            </a:r>
            <a:r>
              <a:rPr lang="en-GB" sz="1400" dirty="0"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en-GB" sz="1400" dirty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en-GB" sz="1400" dirty="0">
                <a:solidFill>
                  <a:srgbClr val="0D347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http://www.coe.int/bioethics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04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0"/>
          <p:cNvSpPr>
            <a:spLocks noChangeArrowheads="1"/>
          </p:cNvSpPr>
          <p:nvPr/>
        </p:nvSpPr>
        <p:spPr bwMode="auto">
          <a:xfrm>
            <a:off x="1119116" y="2835351"/>
            <a:ext cx="69793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Century Gothic" charset="0"/>
                <a:cs typeface="Arial" panose="020B0604020202020204" pitchFamily="34" charset="0"/>
              </a:rPr>
              <a:t>Спасибо за внимание</a:t>
            </a: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Century Gothic" charset="0"/>
                <a:cs typeface="Arial" panose="020B0604020202020204" pitchFamily="34" charset="0"/>
              </a:rPr>
              <a:t>!</a:t>
            </a:r>
            <a:endParaRPr lang="fr-FR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Century Gothic" charset="0"/>
              <a:cs typeface="Arial" panose="020B0604020202020204" pitchFamily="34" charset="0"/>
            </a:endParaRPr>
          </a:p>
        </p:txBody>
      </p:sp>
      <p:sp>
        <p:nvSpPr>
          <p:cNvPr id="11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10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5158" y="4590770"/>
            <a:ext cx="4572000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Анна Михеденко</a:t>
            </a:r>
            <a:endParaRPr lang="fr-FR" sz="1400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r>
              <a:rPr lang="fr-FR" sz="1400" dirty="0" err="1">
                <a:solidFill>
                  <a:srgbClr val="0D347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anna</a:t>
            </a:r>
            <a:r>
              <a:rPr lang="ru-RU" sz="1400" dirty="0">
                <a:solidFill>
                  <a:srgbClr val="0D347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  <a:r>
              <a:rPr lang="en-GB" sz="1400" dirty="0" err="1">
                <a:solidFill>
                  <a:srgbClr val="0D347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mikhedenko</a:t>
            </a:r>
            <a:r>
              <a:rPr lang="fr-FR" sz="1400" dirty="0">
                <a:solidFill>
                  <a:srgbClr val="0D347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@coe.int</a:t>
            </a:r>
            <a:r>
              <a:rPr lang="fr-FR" sz="1400" dirty="0" smtClean="0">
                <a:solidFill>
                  <a:srgbClr val="0D347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latin typeface="Arial Narrow" panose="020B0606020202030204" pitchFamily="34" charset="0"/>
                <a:cs typeface="Arial" panose="020B0604020202020204" pitchFamily="34" charset="0"/>
              </a:rPr>
              <a:t>Отдел </a:t>
            </a:r>
            <a:r>
              <a:rPr lang="ru-RU" sz="1400" dirty="0">
                <a:latin typeface="Arial Narrow" panose="020B0606020202030204" pitchFamily="34" charset="0"/>
                <a:cs typeface="Arial" panose="020B0604020202020204" pitchFamily="34" charset="0"/>
              </a:rPr>
              <a:t>по биоэтике</a:t>
            </a:r>
            <a:r>
              <a:rPr lang="en-GB" sz="1400" dirty="0"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en-GB" sz="1400" dirty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ru-RU" sz="1400" dirty="0">
                <a:latin typeface="Arial Narrow" panose="020B0606020202030204" pitchFamily="34" charset="0"/>
                <a:cs typeface="Arial" panose="020B0604020202020204" pitchFamily="34" charset="0"/>
              </a:rPr>
              <a:t>Совет Европы</a:t>
            </a:r>
            <a:r>
              <a:rPr lang="en-GB" sz="1400" dirty="0"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en-GB" sz="1400" dirty="0"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en-GB" sz="1400" dirty="0">
                <a:solidFill>
                  <a:srgbClr val="0D347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http://</a:t>
            </a:r>
            <a:r>
              <a:rPr lang="en-GB" sz="1400" dirty="0" smtClean="0">
                <a:solidFill>
                  <a:srgbClr val="0D347D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www.coe.int/bioethics</a:t>
            </a:r>
            <a:r>
              <a:rPr lang="en-GB" sz="1600" dirty="0">
                <a:latin typeface="Arial Narrow" panose="020B0606020202030204" pitchFamily="34" charset="0"/>
                <a:cs typeface="Arial" panose="020B0604020202020204" pitchFamily="34" charset="0"/>
              </a:rPr>
              <a:t/>
            </a:r>
            <a:br>
              <a:rPr lang="en-GB" sz="1600" dirty="0">
                <a:latin typeface="Arial Narrow" panose="020B0606020202030204" pitchFamily="34" charset="0"/>
                <a:cs typeface="Arial" panose="020B0604020202020204" pitchFamily="34" charset="0"/>
              </a:rPr>
            </a:br>
            <a:endParaRPr lang="fr-FR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229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010400" y="642397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2</a:t>
            </a:fld>
            <a:endParaRPr lang="fr-FR" dirty="0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9" name="Rectangle 20"/>
          <p:cNvSpPr>
            <a:spLocks noChangeArrowheads="1"/>
          </p:cNvSpPr>
          <p:nvPr/>
        </p:nvSpPr>
        <p:spPr bwMode="auto">
          <a:xfrm>
            <a:off x="272073" y="1005004"/>
            <a:ext cx="8350928" cy="5601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D347D"/>
                </a:solidFill>
                <a:latin typeface="Arial Narrow" panose="020B0606020202030204" pitchFamily="34" charset="0"/>
              </a:rPr>
              <a:t>Ст. 2 ЕКПЧ Право эмбриона на жизнь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Arial Narrow" panose="020B0606020202030204" pitchFamily="34" charset="0"/>
              </a:rPr>
              <a:t>Сфера усмотрения государства;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Arial Narrow" panose="020B0606020202030204" pitchFamily="34" charset="0"/>
              </a:rPr>
              <a:t>У эмбриона </a:t>
            </a:r>
            <a:r>
              <a:rPr lang="ru-RU" sz="1600" dirty="0">
                <a:latin typeface="Arial Narrow" panose="020B0606020202030204" pitchFamily="34" charset="0"/>
              </a:rPr>
              <a:t>нет права на жизнь в значении ст.2 ЕКПЧ</a:t>
            </a:r>
            <a:r>
              <a:rPr lang="ru-RU" sz="1600" dirty="0" smtClean="0">
                <a:latin typeface="Arial Narrow" panose="020B0606020202030204" pitchFamily="34" charset="0"/>
              </a:rPr>
              <a:t>:</a:t>
            </a:r>
          </a:p>
          <a:p>
            <a:endParaRPr lang="en-GB" sz="900" dirty="0">
              <a:latin typeface="Arial Narrow" panose="020B0606020202030204" pitchFamily="34" charset="0"/>
            </a:endParaRPr>
          </a:p>
          <a:p>
            <a:r>
              <a:rPr lang="ru-RU" sz="1600" b="1" dirty="0">
                <a:solidFill>
                  <a:srgbClr val="0D347D"/>
                </a:solidFill>
                <a:latin typeface="Arial Narrow" panose="020B0606020202030204" pitchFamily="34" charset="0"/>
              </a:rPr>
              <a:t>Ст. 8 </a:t>
            </a:r>
            <a:r>
              <a:rPr lang="ru-RU" sz="1600" b="1" dirty="0" smtClean="0">
                <a:solidFill>
                  <a:srgbClr val="0D347D"/>
                </a:solidFill>
                <a:latin typeface="Arial Narrow" panose="020B0606020202030204" pitchFamily="34" charset="0"/>
              </a:rPr>
              <a:t>ЕКПЧ </a:t>
            </a:r>
            <a:r>
              <a:rPr lang="ru-RU" sz="1600" dirty="0" smtClean="0">
                <a:latin typeface="Arial Narrow" panose="020B0606020202030204" pitchFamily="34" charset="0"/>
              </a:rPr>
              <a:t>в </a:t>
            </a:r>
            <a:r>
              <a:rPr lang="ru-RU" sz="1600" dirty="0">
                <a:latin typeface="Arial Narrow" panose="020B0606020202030204" pitchFamily="34" charset="0"/>
              </a:rPr>
              <a:t>части защиты права на частную жизнь </a:t>
            </a:r>
            <a:r>
              <a:rPr lang="ru-RU" sz="1600" b="1" dirty="0" smtClean="0">
                <a:latin typeface="Arial Narrow" panose="020B0606020202030204" pitchFamily="34" charset="0"/>
              </a:rPr>
              <a:t>применима </a:t>
            </a:r>
            <a:r>
              <a:rPr lang="ru-RU" sz="1600" dirty="0" smtClean="0">
                <a:latin typeface="Arial Narrow" panose="020B0606020202030204" pitchFamily="34" charset="0"/>
              </a:rPr>
              <a:t>к решению, становиться родителем или нет</a:t>
            </a:r>
            <a:r>
              <a:rPr lang="en-GB" sz="1600" dirty="0" smtClean="0">
                <a:latin typeface="Arial Narrow" panose="020B0606020202030204" pitchFamily="34" charset="0"/>
              </a:rPr>
              <a:t> </a:t>
            </a:r>
            <a:r>
              <a:rPr lang="ru-RU" sz="1600" i="1" dirty="0" smtClean="0">
                <a:solidFill>
                  <a:srgbClr val="002A40"/>
                </a:solidFill>
                <a:latin typeface="Arial Narrow" panose="020B0606020202030204" pitchFamily="34" charset="0"/>
              </a:rPr>
              <a:t>(§ 71</a:t>
            </a:r>
            <a:r>
              <a:rPr lang="en-US" sz="1600" i="1" dirty="0" smtClean="0">
                <a:solidFill>
                  <a:srgbClr val="002A40"/>
                </a:solidFill>
                <a:latin typeface="Arial Narrow" panose="020B0606020202030204" pitchFamily="34" charset="0"/>
              </a:rPr>
              <a:t>, 74</a:t>
            </a:r>
            <a:r>
              <a:rPr lang="ru-RU" sz="1600" i="1" dirty="0" smtClean="0">
                <a:solidFill>
                  <a:srgbClr val="002A40"/>
                </a:solidFill>
                <a:latin typeface="Arial Narrow" panose="020B0606020202030204" pitchFamily="34" charset="0"/>
              </a:rPr>
              <a:t>)</a:t>
            </a:r>
            <a:r>
              <a:rPr lang="ru-RU" sz="1600" dirty="0" smtClean="0">
                <a:latin typeface="Arial Narrow" panose="020B0606020202030204" pitchFamily="34" charset="0"/>
              </a:rPr>
              <a:t>;</a:t>
            </a:r>
          </a:p>
          <a:p>
            <a:endParaRPr lang="en-GB" sz="900" dirty="0" smtClean="0">
              <a:latin typeface="Arial Narrow" panose="020B0606020202030204" pitchFamily="34" charset="0"/>
            </a:endParaRPr>
          </a:p>
          <a:p>
            <a:r>
              <a:rPr lang="en-US" sz="1600" dirty="0" smtClean="0">
                <a:solidFill>
                  <a:srgbClr val="0D347D"/>
                </a:solidFill>
                <a:latin typeface="Arial Narrow" panose="020B0606020202030204" pitchFamily="34" charset="0"/>
              </a:rPr>
              <a:t> </a:t>
            </a:r>
            <a:r>
              <a:rPr lang="ru-RU" b="1" dirty="0" smtClean="0">
                <a:solidFill>
                  <a:srgbClr val="0D347D"/>
                </a:solidFill>
                <a:latin typeface="Arial Narrow" panose="020B0606020202030204" pitchFamily="34" charset="0"/>
              </a:rPr>
              <a:t>Сфера усмотрения государства </a:t>
            </a:r>
            <a:r>
              <a:rPr lang="ru-RU" sz="1600" b="1" dirty="0" smtClean="0">
                <a:latin typeface="Arial Narrow" panose="020B0606020202030204" pitchFamily="34" charset="0"/>
              </a:rPr>
              <a:t>широкая: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Arial Narrow" panose="020B0606020202030204" pitchFamily="34" charset="0"/>
              </a:rPr>
              <a:t>Дела касается деликатного вопроса морали и этики;</a:t>
            </a:r>
          </a:p>
          <a:p>
            <a:pPr marL="285750" indent="-285750">
              <a:buFontTx/>
              <a:buChar char="-"/>
            </a:pPr>
            <a:r>
              <a:rPr lang="ru-RU" sz="1600" dirty="0" smtClean="0">
                <a:latin typeface="Arial Narrow" panose="020B0606020202030204" pitchFamily="34" charset="0"/>
              </a:rPr>
              <a:t>Нет консенсуса между государствами-членами </a:t>
            </a:r>
            <a:r>
              <a:rPr lang="ru-RU" sz="1600" dirty="0" err="1" smtClean="0">
                <a:latin typeface="Arial Narrow" panose="020B0606020202030204" pitchFamily="34" charset="0"/>
              </a:rPr>
              <a:t>СоЕ</a:t>
            </a:r>
            <a:endParaRPr lang="ru-RU" sz="1600" dirty="0" smtClean="0">
              <a:latin typeface="Arial Narrow" panose="020B0606020202030204" pitchFamily="34" charset="0"/>
            </a:endParaRPr>
          </a:p>
          <a:p>
            <a:endParaRPr lang="ru-RU" sz="1600" dirty="0" smtClean="0">
              <a:latin typeface="Arial Narrow" panose="020B0606020202030204" pitchFamily="34" charset="0"/>
            </a:endParaRPr>
          </a:p>
          <a:p>
            <a:endParaRPr lang="ru-RU" sz="1400" dirty="0">
              <a:latin typeface="Arial Narrow" panose="020B0606020202030204" pitchFamily="34" charset="0"/>
            </a:endParaRPr>
          </a:p>
          <a:p>
            <a:endParaRPr lang="ru-RU" sz="1400" dirty="0" smtClean="0">
              <a:latin typeface="Arial Narrow" panose="020B0606020202030204" pitchFamily="34" charset="0"/>
            </a:endParaRPr>
          </a:p>
          <a:p>
            <a:endParaRPr lang="ru-RU" sz="1400" dirty="0">
              <a:latin typeface="Arial Narrow" panose="020B0606020202030204" pitchFamily="34" charset="0"/>
            </a:endParaRPr>
          </a:p>
          <a:p>
            <a:endParaRPr lang="ru-RU" sz="1400" dirty="0" smtClean="0">
              <a:latin typeface="Arial Narrow" panose="020B0606020202030204" pitchFamily="34" charset="0"/>
            </a:endParaRPr>
          </a:p>
          <a:p>
            <a:endParaRPr lang="ru-RU" sz="1400" dirty="0">
              <a:latin typeface="Arial Narrow" panose="020B0606020202030204" pitchFamily="34" charset="0"/>
            </a:endParaRPr>
          </a:p>
          <a:p>
            <a:endParaRPr lang="ru-RU" sz="1400" dirty="0" smtClean="0"/>
          </a:p>
          <a:p>
            <a:endParaRPr lang="ru-RU" sz="1400" dirty="0"/>
          </a:p>
          <a:p>
            <a:endParaRPr lang="ru-RU" sz="1400" dirty="0"/>
          </a:p>
          <a:p>
            <a:endParaRPr lang="ru-RU" sz="1400" b="1" dirty="0" smtClean="0"/>
          </a:p>
          <a:p>
            <a:endParaRPr lang="ru-RU" sz="1400" b="1" dirty="0"/>
          </a:p>
          <a:p>
            <a:endParaRPr lang="ru-RU" sz="1400" b="1" dirty="0" smtClean="0"/>
          </a:p>
          <a:p>
            <a:endParaRPr lang="ru-RU" sz="1400" b="1" dirty="0"/>
          </a:p>
          <a:p>
            <a:endParaRPr lang="ru-RU" sz="1400" b="1" dirty="0" smtClean="0"/>
          </a:p>
        </p:txBody>
      </p:sp>
      <p:sp>
        <p:nvSpPr>
          <p:cNvPr id="7" name="Rectangle 1"/>
          <p:cNvSpPr/>
          <p:nvPr/>
        </p:nvSpPr>
        <p:spPr>
          <a:xfrm>
            <a:off x="2343869" y="224127"/>
            <a:ext cx="66464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EVANS</a:t>
            </a:r>
            <a:r>
              <a:rPr lang="en-US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 v. the </a:t>
            </a:r>
            <a:r>
              <a:rPr lang="en-US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UNITED KINGDOM </a:t>
            </a:r>
          </a:p>
          <a:p>
            <a:pPr algn="r"/>
            <a:r>
              <a:rPr lang="en-GB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 </a:t>
            </a:r>
            <a:r>
              <a:rPr lang="en-US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6339/05</a:t>
            </a:r>
            <a:r>
              <a:rPr lang="en-GB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|Grand Chamber |</a:t>
            </a:r>
            <a:r>
              <a:rPr lang="ru-RU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</a:t>
            </a:r>
            <a:r>
              <a:rPr lang="en-US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0/04/2007</a:t>
            </a:r>
            <a:r>
              <a:rPr lang="en-GB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</p:txBody>
      </p:sp>
      <p:pic>
        <p:nvPicPr>
          <p:cNvPr id="10" name="Picture 2" descr="C:\Users\mikhedenko\AppData\Local\Microsoft\Windows\Temporary Internet Files\Content.IE5\RLLUS88K\Rkhle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656" y="4051318"/>
            <a:ext cx="2374444" cy="147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2"/>
          <p:cNvSpPr/>
          <p:nvPr/>
        </p:nvSpPr>
        <p:spPr>
          <a:xfrm>
            <a:off x="272956" y="3497807"/>
            <a:ext cx="3052042" cy="28700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latin typeface="Arial Narrow" panose="020B0606020202030204" pitchFamily="34" charset="0"/>
              </a:rPr>
              <a:t>Интересы </a:t>
            </a:r>
            <a:r>
              <a:rPr lang="en-US" b="1" dirty="0" err="1" smtClean="0">
                <a:solidFill>
                  <a:schemeClr val="tx1"/>
                </a:solidFill>
                <a:latin typeface="Arial Narrow" panose="020B0606020202030204" pitchFamily="34" charset="0"/>
              </a:rPr>
              <a:t>Ms</a:t>
            </a:r>
            <a:r>
              <a:rPr lang="en-US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Evans: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</a:rPr>
              <a:t>И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меть биологически родных детей;</a:t>
            </a:r>
          </a:p>
          <a:p>
            <a:pPr marL="342900" indent="-342900">
              <a:buAutoNum type="arabicPeriod"/>
            </a:pPr>
            <a:r>
              <a:rPr lang="ru-RU" sz="1600" dirty="0">
                <a:solidFill>
                  <a:schemeClr val="tx1"/>
                </a:solidFill>
                <a:latin typeface="Arial Narrow" panose="020B0606020202030204" pitchFamily="34" charset="0"/>
              </a:rPr>
              <a:t>Исключить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 из законодательства возможность отозвать согласие на лечение, т.к. это нарушает ее  право на уважение частной и семейной жизни</a:t>
            </a:r>
          </a:p>
          <a:p>
            <a:pPr marL="342900" indent="-342900">
              <a:buAutoNum type="arabicPeriod"/>
            </a:pPr>
            <a:endParaRPr lang="ru-RU" sz="16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2" name="Rectangle 2"/>
          <p:cNvSpPr/>
          <p:nvPr/>
        </p:nvSpPr>
        <p:spPr>
          <a:xfrm>
            <a:off x="5830066" y="3497807"/>
            <a:ext cx="3052042" cy="1407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Интересы </a:t>
            </a:r>
            <a:r>
              <a:rPr lang="en-US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J: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Не иметь общих детей с </a:t>
            </a:r>
            <a:r>
              <a:rPr lang="en-US" sz="1600" dirty="0" err="1">
                <a:solidFill>
                  <a:schemeClr val="tx1"/>
                </a:solidFill>
                <a:latin typeface="Arial Narrow" panose="020B0606020202030204" pitchFamily="34" charset="0"/>
              </a:rPr>
              <a:t>Ms</a:t>
            </a:r>
            <a:r>
              <a:rPr lang="en-US" sz="1600" dirty="0">
                <a:solidFill>
                  <a:schemeClr val="tx1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Evans</a:t>
            </a: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;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Иметь возможность отозвать согласие на лечение   </a:t>
            </a:r>
          </a:p>
        </p:txBody>
      </p:sp>
      <p:sp>
        <p:nvSpPr>
          <p:cNvPr id="13" name="Rectangle 2"/>
          <p:cNvSpPr/>
          <p:nvPr/>
        </p:nvSpPr>
        <p:spPr>
          <a:xfrm>
            <a:off x="5830066" y="5297290"/>
            <a:ext cx="3052042" cy="9424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Интересы общества</a:t>
            </a:r>
            <a:r>
              <a:rPr lang="en-US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Правовая определенность;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Избежать произвольных и непоследовательных решений при индивидуальном подходе </a:t>
            </a:r>
          </a:p>
        </p:txBody>
      </p:sp>
    </p:spTree>
    <p:extLst>
      <p:ext uri="{BB962C8B-B14F-4D97-AF65-F5344CB8AC3E}">
        <p14:creationId xmlns:p14="http://schemas.microsoft.com/office/powerpoint/2010/main" val="2228003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12782"/>
            <a:ext cx="8229600" cy="4813382"/>
          </a:xfrm>
        </p:spPr>
        <p:txBody>
          <a:bodyPr/>
          <a:lstStyle/>
          <a:p>
            <a:endParaRPr lang="ru-RU" dirty="0" smtClean="0"/>
          </a:p>
          <a:p>
            <a:r>
              <a:rPr lang="ru-RU" sz="2000" b="1" dirty="0" smtClean="0">
                <a:solidFill>
                  <a:srgbClr val="0D347D"/>
                </a:solidFill>
                <a:latin typeface="Arial Narrow" panose="020B0606020202030204" pitchFamily="34" charset="0"/>
              </a:rPr>
              <a:t>Ст. 1 Протокола 1 к ЕКПЧ </a:t>
            </a:r>
            <a:r>
              <a:rPr lang="ru-RU" sz="2000" dirty="0" smtClean="0">
                <a:latin typeface="Arial Narrow" panose="020B0606020202030204" pitchFamily="34" charset="0"/>
              </a:rPr>
              <a:t>(защита собственности) не применима в отношении человеческих эмбрионов </a:t>
            </a:r>
            <a:r>
              <a:rPr lang="ru-RU" sz="2000" i="1" dirty="0" smtClean="0">
                <a:solidFill>
                  <a:srgbClr val="002A40"/>
                </a:solidFill>
                <a:latin typeface="Arial Narrow" panose="020B0606020202030204" pitchFamily="34" charset="0"/>
              </a:rPr>
              <a:t>(§§ 215,2016)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Rectangle 1"/>
          <p:cNvSpPr/>
          <p:nvPr/>
        </p:nvSpPr>
        <p:spPr>
          <a:xfrm>
            <a:off x="2311559" y="190381"/>
            <a:ext cx="664646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PARRILLO v. ITALY </a:t>
            </a:r>
          </a:p>
          <a:p>
            <a:pPr algn="r"/>
            <a:r>
              <a:rPr lang="en-GB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46470/11 </a:t>
            </a:r>
            <a:r>
              <a:rPr lang="en-GB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|Grand </a:t>
            </a:r>
            <a:r>
              <a:rPr lang="en-GB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Chamber </a:t>
            </a:r>
            <a:r>
              <a:rPr lang="en-GB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|27/08/2015</a:t>
            </a:r>
            <a:endParaRPr lang="en-GB" sz="1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45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>
            <a:spLocks noGrp="1"/>
          </p:cNvSpPr>
          <p:nvPr>
            <p:ph idx="1"/>
          </p:nvPr>
        </p:nvSpPr>
        <p:spPr>
          <a:xfrm>
            <a:off x="243281" y="1182848"/>
            <a:ext cx="8685817" cy="5458727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1600" dirty="0" smtClean="0">
                <a:latin typeface="Arial Narrow" panose="020B0606020202030204" pitchFamily="34" charset="0"/>
              </a:rPr>
              <a:t>В обязанности национальных властей входит установить, был ли соблюден справедливый баланс интересов при вмешательстве в права личности в целях соблюдения общественного интереса </a:t>
            </a:r>
            <a:r>
              <a:rPr lang="ru-RU" sz="1600" i="1" dirty="0" smtClean="0">
                <a:solidFill>
                  <a:srgbClr val="002A40"/>
                </a:solidFill>
                <a:latin typeface="Arial Narrow" panose="020B0606020202030204" pitchFamily="34" charset="0"/>
              </a:rPr>
              <a:t>(§ 176)</a:t>
            </a:r>
            <a:r>
              <a:rPr lang="ru-RU" sz="1600" dirty="0" smtClean="0">
                <a:latin typeface="Arial Narrow" panose="020B0606020202030204" pitchFamily="34" charset="0"/>
              </a:rPr>
              <a:t>;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Arial Narrow" panose="020B0606020202030204" pitchFamily="34" charset="0"/>
              </a:rPr>
              <a:t>Сфера усмотрения широкая, т.к. сфера общественного здоровья, нет консенсуса между странами-участницами СЕ, </a:t>
            </a:r>
            <a:r>
              <a:rPr lang="ru-RU" sz="1600" i="1" dirty="0">
                <a:solidFill>
                  <a:srgbClr val="002A40"/>
                </a:solidFill>
                <a:latin typeface="Arial Narrow" panose="020B0606020202030204" pitchFamily="34" charset="0"/>
              </a:rPr>
              <a:t>(§ </a:t>
            </a:r>
            <a:r>
              <a:rPr lang="ru-RU" sz="1600" i="1" dirty="0" smtClean="0">
                <a:solidFill>
                  <a:srgbClr val="002A40"/>
                </a:solidFill>
                <a:latin typeface="Arial Narrow" panose="020B0606020202030204" pitchFamily="34" charset="0"/>
              </a:rPr>
              <a:t>184)</a:t>
            </a:r>
            <a:r>
              <a:rPr lang="ru-RU" sz="1600" dirty="0" smtClean="0">
                <a:latin typeface="Arial Narrow" panose="020B0606020202030204" pitchFamily="34" charset="0"/>
              </a:rPr>
              <a:t>;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Arial Narrow" panose="020B0606020202030204" pitchFamily="34" charset="0"/>
              </a:rPr>
              <a:t>В обязанности ЕСПЧ входит установить, не вышли ли национальные власти за границы сферы </a:t>
            </a:r>
            <a:r>
              <a:rPr lang="ru-RU" sz="1600" dirty="0">
                <a:latin typeface="Arial Narrow" panose="020B0606020202030204" pitchFamily="34" charset="0"/>
              </a:rPr>
              <a:t>своего усмотрения</a:t>
            </a:r>
            <a:r>
              <a:rPr lang="ru-RU" sz="1600" i="1" dirty="0">
                <a:solidFill>
                  <a:srgbClr val="002A40"/>
                </a:solidFill>
                <a:latin typeface="Arial Narrow" panose="020B0606020202030204" pitchFamily="34" charset="0"/>
              </a:rPr>
              <a:t>(§ </a:t>
            </a:r>
            <a:r>
              <a:rPr lang="ru-RU" sz="1600" i="1" dirty="0" smtClean="0">
                <a:solidFill>
                  <a:srgbClr val="002A40"/>
                </a:solidFill>
                <a:latin typeface="Arial Narrow" panose="020B0606020202030204" pitchFamily="34" charset="0"/>
              </a:rPr>
              <a:t>180)</a:t>
            </a:r>
            <a:r>
              <a:rPr lang="ru-RU" sz="1600" dirty="0" smtClean="0">
                <a:latin typeface="Arial Narrow" panose="020B0606020202030204" pitchFamily="34" charset="0"/>
              </a:rPr>
              <a:t>;</a:t>
            </a:r>
            <a:endParaRPr lang="ru-RU" sz="1600" dirty="0">
              <a:latin typeface="Arial Narrow" panose="020B0606020202030204" pitchFamily="34" charset="0"/>
            </a:endParaRPr>
          </a:p>
          <a:p>
            <a:pPr>
              <a:buFontTx/>
              <a:buChar char="-"/>
            </a:pPr>
            <a:endParaRPr lang="ru-RU" sz="1600" dirty="0" smtClean="0">
              <a:latin typeface="Arial Narrow" panose="020B0606020202030204" pitchFamily="34" charset="0"/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4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4426892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16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2400" dirty="0">
              <a:latin typeface="Arial Narrow" panose="020B0606020202030204" pitchFamily="34" charset="0"/>
              <a:ea typeface="Century Gothic" charset="0"/>
              <a:cs typeface="Century Gothic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37111" y="1071488"/>
            <a:ext cx="8520112" cy="671513"/>
          </a:xfrm>
          <a:prstGeom prst="rect">
            <a:avLst/>
          </a:prstGeom>
        </p:spPr>
        <p:txBody>
          <a:bodyPr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22850" y="953543"/>
            <a:ext cx="8843962" cy="671513"/>
          </a:xfrm>
          <a:prstGeom prst="rect">
            <a:avLst/>
          </a:prstGeom>
        </p:spPr>
        <p:txBody>
          <a:bodyPr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107051" y="172924"/>
            <a:ext cx="49608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DUBSKÁ </a:t>
            </a:r>
            <a:r>
              <a:rPr lang="en-GB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AND KREJZOVÁ v. THE CZECH </a:t>
            </a:r>
            <a:r>
              <a:rPr lang="en-GB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REPUBLIC 28859/11 </a:t>
            </a:r>
            <a:r>
              <a:rPr lang="ru-RU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  </a:t>
            </a:r>
            <a:r>
              <a:rPr lang="en-GB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28473/12 |</a:t>
            </a:r>
            <a:r>
              <a:rPr lang="en-GB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 </a:t>
            </a:r>
            <a:r>
              <a:rPr lang="en-GB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Grand Chamber</a:t>
            </a:r>
            <a:r>
              <a:rPr lang="en-GB" sz="1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 </a:t>
            </a:r>
            <a:r>
              <a:rPr lang="en-GB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|15/11/2016 </a:t>
            </a:r>
            <a:endParaRPr lang="en-GB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pic>
        <p:nvPicPr>
          <p:cNvPr id="9" name="Picture 2" descr="C:\Users\mikhedenko\AppData\Local\Microsoft\Windows\Temporary Internet Files\Content.IE5\RLLUS88K\Rkhle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052" y="3669713"/>
            <a:ext cx="2490227" cy="1622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2"/>
          <p:cNvSpPr/>
          <p:nvPr/>
        </p:nvSpPr>
        <p:spPr>
          <a:xfrm>
            <a:off x="337111" y="4201694"/>
            <a:ext cx="3052042" cy="9424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Право заявительниц на уважение частной жизни (домашние роды): 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Отсутствие прямого законодательного запрета;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Большие риски для роженицы и ребенка;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Отсутствие медперсонала;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Отсутствие оборудования;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Отсутствие возможности быстрого доступа к специализированной помощи</a:t>
            </a:r>
          </a:p>
          <a:p>
            <a:pPr marL="342900" indent="-342900">
              <a:buAutoNum type="arabicPeriod"/>
            </a:pPr>
            <a:endParaRPr lang="ru-RU" sz="1600" dirty="0">
              <a:solidFill>
                <a:schemeClr val="tx2"/>
              </a:solidFill>
            </a:endParaRPr>
          </a:p>
        </p:txBody>
      </p:sp>
      <p:sp>
        <p:nvSpPr>
          <p:cNvPr id="13" name="Rectangle 2"/>
          <p:cNvSpPr/>
          <p:nvPr/>
        </p:nvSpPr>
        <p:spPr>
          <a:xfrm>
            <a:off x="5842280" y="4009575"/>
            <a:ext cx="3052042" cy="9424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Интерес государства  по защите здоровья и безопасности матери ребенка (роды в роддоме):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Несоблюдение желания роженицы;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Присутствие медперсонала;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Наличие необходимого оборудования;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Работа национальных властей над улучшением качества услуг и условий родовспоможения</a:t>
            </a:r>
          </a:p>
          <a:p>
            <a:pPr marL="342900" indent="-342900">
              <a:buAutoNum type="arabicPeriod"/>
            </a:pPr>
            <a:endParaRPr lang="ru-RU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12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>
            <a:spLocks noGrp="1"/>
          </p:cNvSpPr>
          <p:nvPr>
            <p:ph idx="1"/>
          </p:nvPr>
        </p:nvSpPr>
        <p:spPr>
          <a:xfrm>
            <a:off x="332348" y="1140903"/>
            <a:ext cx="8524875" cy="5580571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1600" dirty="0" smtClean="0">
                <a:latin typeface="Arial Narrow" panose="020B0606020202030204" pitchFamily="34" charset="0"/>
              </a:rPr>
              <a:t>Любое ограничение прав лиц, отбывающих наказание в виде лишения свободы, должно иметь конкретное обоснование </a:t>
            </a:r>
            <a:r>
              <a:rPr lang="ru-RU" sz="1600" i="1" dirty="0" smtClean="0">
                <a:solidFill>
                  <a:srgbClr val="002A40"/>
                </a:solidFill>
                <a:latin typeface="Arial Narrow" panose="020B0606020202030204" pitchFamily="34" charset="0"/>
              </a:rPr>
              <a:t>(§ 68)</a:t>
            </a:r>
            <a:r>
              <a:rPr lang="ru-RU" sz="1600" dirty="0" smtClean="0">
                <a:latin typeface="Arial Narrow" panose="020B0606020202030204" pitchFamily="34" charset="0"/>
              </a:rPr>
              <a:t>;</a:t>
            </a:r>
          </a:p>
          <a:p>
            <a:pPr>
              <a:buFontTx/>
              <a:buChar char="-"/>
            </a:pPr>
            <a:r>
              <a:rPr lang="ru-RU" sz="1600" dirty="0" smtClean="0">
                <a:latin typeface="Arial Narrow" panose="020B0606020202030204" pitchFamily="34" charset="0"/>
              </a:rPr>
              <a:t>Необходимо найти баланс между интересами личности и общества </a:t>
            </a:r>
            <a:r>
              <a:rPr lang="ru-RU" sz="1600" i="1" dirty="0">
                <a:solidFill>
                  <a:srgbClr val="002A40"/>
                </a:solidFill>
                <a:latin typeface="Arial Narrow" panose="020B0606020202030204" pitchFamily="34" charset="0"/>
              </a:rPr>
              <a:t>(§ </a:t>
            </a:r>
            <a:r>
              <a:rPr lang="ru-RU" sz="1600" i="1" dirty="0" smtClean="0">
                <a:solidFill>
                  <a:srgbClr val="002A40"/>
                </a:solidFill>
                <a:latin typeface="Arial Narrow" panose="020B0606020202030204" pitchFamily="34" charset="0"/>
              </a:rPr>
              <a:t>70)</a:t>
            </a:r>
            <a:r>
              <a:rPr lang="ru-RU" sz="1600" dirty="0" smtClean="0">
                <a:latin typeface="Arial Narrow" panose="020B0606020202030204" pitchFamily="34" charset="0"/>
              </a:rPr>
              <a:t>:</a:t>
            </a:r>
          </a:p>
          <a:p>
            <a:pPr marL="0" indent="0">
              <a:buNone/>
            </a:pPr>
            <a:endParaRPr lang="ru-RU" sz="1600" dirty="0">
              <a:latin typeface="Arial Narrow" panose="020B0606020202030204" pitchFamily="34" charset="0"/>
            </a:endParaRPr>
          </a:p>
          <a:p>
            <a:pPr>
              <a:buFontTx/>
              <a:buChar char="-"/>
            </a:pPr>
            <a:endParaRPr lang="ru-RU" sz="1600" dirty="0" smtClean="0">
              <a:latin typeface="Arial Narrow" panose="020B0606020202030204" pitchFamily="34" charset="0"/>
            </a:endParaRPr>
          </a:p>
          <a:p>
            <a:pPr>
              <a:buFontTx/>
              <a:buChar char="-"/>
            </a:pPr>
            <a:endParaRPr lang="ru-RU" sz="1600" dirty="0">
              <a:latin typeface="Arial Narrow" panose="020B0606020202030204" pitchFamily="34" charset="0"/>
            </a:endParaRPr>
          </a:p>
          <a:p>
            <a:pPr>
              <a:buFontTx/>
              <a:buChar char="-"/>
            </a:pPr>
            <a:endParaRPr lang="ru-RU" sz="1600" dirty="0" smtClean="0">
              <a:latin typeface="Arial Narrow" panose="020B0606020202030204" pitchFamily="34" charset="0"/>
            </a:endParaRPr>
          </a:p>
          <a:p>
            <a:pPr>
              <a:buFontTx/>
              <a:buChar char="-"/>
            </a:pPr>
            <a:endParaRPr lang="ru-RU" sz="1600" dirty="0" smtClean="0">
              <a:latin typeface="Arial Narrow" panose="020B0606020202030204" pitchFamily="34" charset="0"/>
            </a:endParaRPr>
          </a:p>
          <a:p>
            <a:pPr>
              <a:buFontTx/>
              <a:buChar char="-"/>
            </a:pPr>
            <a:endParaRPr lang="en-GB" sz="1600" dirty="0" smtClean="0">
              <a:latin typeface="Arial Narrow" panose="020B0606020202030204" pitchFamily="34" charset="0"/>
            </a:endParaRPr>
          </a:p>
          <a:p>
            <a:pPr>
              <a:buFontTx/>
              <a:buChar char="-"/>
            </a:pPr>
            <a:endParaRPr lang="en-GB" sz="1600" dirty="0" smtClean="0">
              <a:latin typeface="Arial Narrow" panose="020B0606020202030204" pitchFamily="34" charset="0"/>
            </a:endParaRPr>
          </a:p>
          <a:p>
            <a:pPr>
              <a:buFontTx/>
              <a:buChar char="-"/>
            </a:pPr>
            <a:r>
              <a:rPr lang="ru-RU" sz="1600" dirty="0" smtClean="0">
                <a:latin typeface="Arial Narrow" panose="020B0606020202030204" pitchFamily="34" charset="0"/>
              </a:rPr>
              <a:t>Сфера усмотрения государства</a:t>
            </a:r>
            <a:r>
              <a:rPr lang="ru-RU" sz="1600" i="1" dirty="0" smtClean="0">
                <a:solidFill>
                  <a:srgbClr val="002A40"/>
                </a:solidFill>
                <a:latin typeface="Arial Narrow" panose="020B0606020202030204" pitchFamily="34" charset="0"/>
              </a:rPr>
              <a:t> (§ 78)</a:t>
            </a:r>
            <a:r>
              <a:rPr lang="ru-RU" sz="1600" dirty="0" smtClean="0">
                <a:latin typeface="Arial Narrow" panose="020B0606020202030204" pitchFamily="34" charset="0"/>
              </a:rPr>
              <a:t>: </a:t>
            </a:r>
          </a:p>
          <a:p>
            <a:pPr marL="457200" lvl="1" indent="0">
              <a:buNone/>
            </a:pPr>
            <a:r>
              <a:rPr lang="ru-RU" sz="1600" dirty="0" smtClean="0">
                <a:latin typeface="Arial Narrow" panose="020B0606020202030204" pitchFamily="34" charset="0"/>
              </a:rPr>
              <a:t>- ограничена, когда речь идет об особенно важных аспектах существования личности; но</a:t>
            </a:r>
          </a:p>
          <a:p>
            <a:pPr marL="536575" lvl="1" indent="-79375">
              <a:buFontTx/>
              <a:buChar char="-"/>
            </a:pPr>
            <a:r>
              <a:rPr lang="ru-RU" sz="1600" dirty="0" smtClean="0">
                <a:latin typeface="Arial Narrow" panose="020B0606020202030204" pitchFamily="34" charset="0"/>
              </a:rPr>
              <a:t>широкая, когда между странами участницами СЕ нет единого мнения;</a:t>
            </a:r>
          </a:p>
          <a:p>
            <a:pPr marL="534988" lvl="1" indent="-90488">
              <a:buFontTx/>
              <a:buChar char="-"/>
            </a:pPr>
            <a:r>
              <a:rPr lang="ru-RU" sz="1600" dirty="0" smtClean="0">
                <a:latin typeface="Arial Narrow" panose="020B0606020202030204" pitchFamily="34" charset="0"/>
              </a:rPr>
              <a:t>очень широкая, когда речь идет о комплексных вопросах социальной стратегии</a:t>
            </a:r>
          </a:p>
          <a:p>
            <a:pPr marL="444500" lvl="1" indent="0">
              <a:buNone/>
            </a:pPr>
            <a:endParaRPr lang="ru-RU" sz="1600" dirty="0" smtClean="0">
              <a:latin typeface="Arial Narrow" panose="020B0606020202030204" pitchFamily="34" charset="0"/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5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37111" y="1071488"/>
            <a:ext cx="8520112" cy="671513"/>
          </a:xfrm>
          <a:prstGeom prst="rect">
            <a:avLst/>
          </a:prstGeom>
        </p:spPr>
        <p:txBody>
          <a:bodyPr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37111" y="182254"/>
            <a:ext cx="8843962" cy="671513"/>
          </a:xfrm>
          <a:prstGeom prst="rect">
            <a:avLst/>
          </a:prstGeom>
        </p:spPr>
        <p:txBody>
          <a:bodyPr anchor="ctr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lang="en-GB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DICKSON v. THE UNITED KINGDOM </a:t>
            </a:r>
          </a:p>
          <a:p>
            <a:r>
              <a:rPr lang="en-GB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44362/04   |  </a:t>
            </a:r>
            <a:r>
              <a:rPr lang="en-GB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Grand Chamber </a:t>
            </a:r>
            <a:r>
              <a:rPr lang="en-GB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 |   04/12/2007 </a:t>
            </a:r>
          </a:p>
        </p:txBody>
      </p:sp>
      <p:pic>
        <p:nvPicPr>
          <p:cNvPr id="1026" name="Picture 2" descr="C:\Users\mikhedenko\AppData\Local\Microsoft\Windows\Temporary Internet Files\Content.IE5\RLLUS88K\Rkhle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416" y="2478394"/>
            <a:ext cx="2201093" cy="140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79080" y="2762416"/>
            <a:ext cx="3052042" cy="9424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Единственная </a:t>
            </a:r>
            <a:r>
              <a:rPr lang="ru-RU" sz="1600" dirty="0">
                <a:solidFill>
                  <a:schemeClr val="tx2"/>
                </a:solidFill>
                <a:latin typeface="Arial Narrow" panose="020B0606020202030204" pitchFamily="34" charset="0"/>
              </a:rPr>
              <a:t>возможность иметь общих </a:t>
            </a:r>
            <a:r>
              <a:rPr lang="ru-RU" sz="16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детей;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Исправление как цель уголовного наказания;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Забота о благополучии будущего ребенка</a:t>
            </a:r>
            <a:endParaRPr lang="ru-RU" sz="1600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51509" y="2979548"/>
            <a:ext cx="3658982" cy="9458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Общественное доверие к системе исполнения уголовных наказаний;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Карательная цель наказания в виде лишения свободы;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Забота о благополучии ребенка</a:t>
            </a:r>
            <a:r>
              <a:rPr lang="fr-FR" sz="16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  </a:t>
            </a:r>
            <a:r>
              <a:rPr lang="ru-RU" sz="16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(не может заходить настолько далеко, чтобы предотвращать </a:t>
            </a:r>
            <a:r>
              <a:rPr lang="ru-RU" sz="1600" dirty="0">
                <a:solidFill>
                  <a:schemeClr val="tx2"/>
                </a:solidFill>
                <a:latin typeface="Arial Narrow" panose="020B0606020202030204" pitchFamily="34" charset="0"/>
              </a:rPr>
              <a:t>его </a:t>
            </a:r>
            <a:r>
              <a:rPr lang="ru-RU" sz="16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зачатие)</a:t>
            </a:r>
            <a:r>
              <a:rPr lang="ru-RU" sz="14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</a:t>
            </a:r>
            <a:r>
              <a:rPr lang="ru-RU" sz="1400" dirty="0">
                <a:solidFill>
                  <a:schemeClr val="tx2"/>
                </a:solidFill>
                <a:latin typeface="Arial Narrow" panose="020B0606020202030204" pitchFamily="34" charset="0"/>
              </a:rPr>
              <a:t>(§ </a:t>
            </a:r>
            <a:r>
              <a:rPr lang="ru-RU" sz="14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76)</a:t>
            </a:r>
            <a:endParaRPr lang="ru-RU" sz="1400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342900" indent="-342900">
              <a:buAutoNum type="arabicPeriod"/>
            </a:pPr>
            <a:endParaRPr lang="ru-RU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62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6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305107" y="109182"/>
            <a:ext cx="5823004" cy="671513"/>
          </a:xfrm>
          <a:prstGeom prst="rect">
            <a:avLst/>
          </a:prstGeom>
        </p:spPr>
        <p:txBody>
          <a:bodyPr anchor="ctr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lang="ru-RU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НА УВАЖЕНИЕ ЧАСТНОЙ И СЕМЕЙНОЙ ЖИЗНИ </a:t>
            </a:r>
            <a:endParaRPr lang="en-GB" sz="1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941080"/>
              </p:ext>
            </p:extLst>
          </p:nvPr>
        </p:nvGraphicFramePr>
        <p:xfrm>
          <a:off x="426130" y="1408471"/>
          <a:ext cx="8140823" cy="4370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32274"/>
                <a:gridCol w="3229004"/>
                <a:gridCol w="1479545"/>
              </a:tblGrid>
              <a:tr h="0">
                <a:tc gridSpan="3">
                  <a:txBody>
                    <a:bodyPr/>
                    <a:lstStyle/>
                    <a:p>
                      <a:pPr algn="l"/>
                      <a:endParaRPr lang="fr-FR" sz="100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fr-FR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6766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dirty="0" smtClean="0">
                          <a:solidFill>
                            <a:srgbClr val="0D347D"/>
                          </a:solidFill>
                          <a:latin typeface="+mn-lt"/>
                          <a:cs typeface="Arial" panose="020B0604020202020204" pitchFamily="34" charset="0"/>
                        </a:rPr>
                        <a:t>MENNESSON v. FRANCE</a:t>
                      </a:r>
                      <a:endParaRPr lang="fr-FR" b="0" dirty="0">
                        <a:solidFill>
                          <a:srgbClr val="0D347D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65192/11 </a:t>
                      </a:r>
                      <a:endParaRPr lang="fr-FR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26/06/2014</a:t>
                      </a:r>
                      <a:endParaRPr lang="fr-FR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676640">
                <a:tc>
                  <a:txBody>
                    <a:bodyPr/>
                    <a:lstStyle/>
                    <a:p>
                      <a:pPr algn="l"/>
                      <a:r>
                        <a:rPr lang="en-US" b="0" dirty="0" smtClean="0">
                          <a:solidFill>
                            <a:srgbClr val="0D347D"/>
                          </a:solidFill>
                          <a:latin typeface="+mn-lt"/>
                          <a:cs typeface="Arial" panose="020B0604020202020204" pitchFamily="34" charset="0"/>
                        </a:rPr>
                        <a:t>LABASSEE v</a:t>
                      </a:r>
                      <a:r>
                        <a:rPr lang="ru-RU" b="0" dirty="0" smtClean="0">
                          <a:solidFill>
                            <a:srgbClr val="0D347D"/>
                          </a:solidFill>
                          <a:latin typeface="+mn-lt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b="0" dirty="0" smtClean="0">
                          <a:solidFill>
                            <a:srgbClr val="0D347D"/>
                          </a:solidFill>
                          <a:latin typeface="+mn-lt"/>
                          <a:cs typeface="Arial" panose="020B0604020202020204" pitchFamily="34" charset="0"/>
                        </a:rPr>
                        <a:t>FRANCE </a:t>
                      </a:r>
                      <a:endParaRPr lang="fr-FR" b="0" dirty="0">
                        <a:solidFill>
                          <a:srgbClr val="0D347D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65941/11</a:t>
                      </a:r>
                      <a:endParaRPr lang="fr-FR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26/06/2014</a:t>
                      </a:r>
                    </a:p>
                  </a:txBody>
                  <a:tcPr anchor="ctr"/>
                </a:tc>
              </a:tr>
              <a:tr h="966628">
                <a:tc>
                  <a:txBody>
                    <a:bodyPr/>
                    <a:lstStyle/>
                    <a:p>
                      <a:pPr algn="l"/>
                      <a:r>
                        <a:rPr lang="en-GB" b="0" dirty="0" smtClean="0">
                          <a:solidFill>
                            <a:srgbClr val="0D347D"/>
                          </a:solidFill>
                          <a:latin typeface="+mn-lt"/>
                          <a:cs typeface="Arial" panose="020B0604020202020204" pitchFamily="34" charset="0"/>
                        </a:rPr>
                        <a:t>FOULON and BOUVET</a:t>
                      </a:r>
                      <a:r>
                        <a:rPr lang="ru-RU" b="0" dirty="0" smtClean="0">
                          <a:solidFill>
                            <a:srgbClr val="0D347D"/>
                          </a:solidFill>
                          <a:latin typeface="+mn-lt"/>
                          <a:cs typeface="Arial" panose="020B0604020202020204" pitchFamily="34" charset="0"/>
                        </a:rPr>
                        <a:t> v. F</a:t>
                      </a:r>
                      <a:r>
                        <a:rPr lang="en-GB" b="0" dirty="0" smtClean="0">
                          <a:solidFill>
                            <a:srgbClr val="0D347D"/>
                          </a:solidFill>
                          <a:latin typeface="+mn-lt"/>
                          <a:cs typeface="Arial" panose="020B0604020202020204" pitchFamily="34" charset="0"/>
                        </a:rPr>
                        <a:t>RANCE</a:t>
                      </a:r>
                      <a:endParaRPr lang="fr-FR" b="0" dirty="0">
                        <a:solidFill>
                          <a:srgbClr val="0D347D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9063/14 and 10410/14 </a:t>
                      </a:r>
                      <a:endParaRPr lang="fr-FR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0</a:t>
                      </a:r>
                      <a:r>
                        <a:rPr lang="ru-RU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1/07/2016 </a:t>
                      </a:r>
                      <a:endParaRPr lang="fr-FR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676640">
                <a:tc>
                  <a:txBody>
                    <a:bodyPr/>
                    <a:lstStyle/>
                    <a:p>
                      <a:pPr algn="l"/>
                      <a:r>
                        <a:rPr lang="en-US" b="0" dirty="0" smtClean="0">
                          <a:solidFill>
                            <a:srgbClr val="0D347D"/>
                          </a:solidFill>
                          <a:latin typeface="+mn-lt"/>
                          <a:cs typeface="Arial" panose="020B0604020202020204" pitchFamily="34" charset="0"/>
                        </a:rPr>
                        <a:t>LABORIE v. FRANCE</a:t>
                      </a:r>
                      <a:endParaRPr lang="fr-FR" b="0" dirty="0">
                        <a:solidFill>
                          <a:srgbClr val="0D347D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44024/13 </a:t>
                      </a:r>
                      <a:r>
                        <a:rPr lang="en-GB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(Committee) </a:t>
                      </a:r>
                      <a:endParaRPr lang="fr-FR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19/01/2017</a:t>
                      </a:r>
                      <a:endParaRPr lang="fr-FR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1256617">
                <a:tc>
                  <a:txBody>
                    <a:bodyPr/>
                    <a:lstStyle/>
                    <a:p>
                      <a:pPr algn="l"/>
                      <a:r>
                        <a:rPr lang="en-GB" b="0" dirty="0" smtClean="0">
                          <a:solidFill>
                            <a:srgbClr val="0D347D"/>
                          </a:solidFill>
                          <a:latin typeface="+mn-lt"/>
                          <a:cs typeface="Arial" panose="020B0604020202020204" pitchFamily="34" charset="0"/>
                        </a:rPr>
                        <a:t>PARADISO AND CAMPANELLI v. ITALY</a:t>
                      </a:r>
                      <a:endParaRPr lang="fr-FR" b="0" dirty="0">
                        <a:solidFill>
                          <a:srgbClr val="0D347D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25358/12   (Grand </a:t>
                      </a:r>
                      <a:r>
                        <a:rPr lang="en-US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Chamber) </a:t>
                      </a:r>
                      <a:endParaRPr lang="fr-FR" b="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cs typeface="Arial" panose="020B0604020202020204" pitchFamily="34" charset="0"/>
                        </a:rPr>
                        <a:t> 24/01/2017</a:t>
                      </a:r>
                      <a:endParaRPr lang="ru-RU" b="0" dirty="0" smtClean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946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>
            <a:spLocks noGrp="1"/>
          </p:cNvSpPr>
          <p:nvPr>
            <p:ph idx="1"/>
          </p:nvPr>
        </p:nvSpPr>
        <p:spPr>
          <a:xfrm>
            <a:off x="332348" y="1101411"/>
            <a:ext cx="8524875" cy="501651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2000" b="1" dirty="0">
                <a:solidFill>
                  <a:srgbClr val="0D347D"/>
                </a:solidFill>
              </a:rPr>
              <a:t>Сфера усмотрения государства </a:t>
            </a:r>
            <a:r>
              <a:rPr lang="ru-RU" sz="2000" b="1" dirty="0" smtClean="0"/>
              <a:t> </a:t>
            </a:r>
            <a:r>
              <a:rPr lang="ru-RU" sz="2000" dirty="0" smtClean="0"/>
              <a:t>широкая </a:t>
            </a:r>
            <a:r>
              <a:rPr lang="ru-RU" sz="2000" dirty="0" smtClean="0">
                <a:solidFill>
                  <a:srgbClr val="0D347D"/>
                </a:solidFill>
              </a:rPr>
              <a:t>(§ 183)</a:t>
            </a:r>
            <a:r>
              <a:rPr lang="ru-RU" sz="2000" dirty="0" smtClean="0"/>
              <a:t>: </a:t>
            </a:r>
            <a:endParaRPr lang="ru-RU" sz="2000" dirty="0"/>
          </a:p>
          <a:p>
            <a:pPr marL="536575" lvl="1" indent="-79375">
              <a:buFontTx/>
              <a:buChar char="-"/>
            </a:pPr>
            <a:r>
              <a:rPr lang="ru-RU" sz="1500" dirty="0" smtClean="0"/>
              <a:t> вопросы усыновления, </a:t>
            </a:r>
          </a:p>
          <a:p>
            <a:pPr marL="536575" lvl="1" indent="-79375">
              <a:buFontTx/>
              <a:buChar char="-"/>
            </a:pPr>
            <a:r>
              <a:rPr lang="ru-RU" sz="1500" dirty="0" smtClean="0"/>
              <a:t> вопросы суррогатного материнства и вспомогательных репродуктивных технологий;</a:t>
            </a:r>
          </a:p>
          <a:p>
            <a:pPr marL="536575" lvl="1" indent="-79375">
              <a:buFontTx/>
              <a:buChar char="-"/>
            </a:pPr>
            <a:r>
              <a:rPr lang="ru-RU" sz="1500" dirty="0"/>
              <a:t> </a:t>
            </a:r>
            <a:r>
              <a:rPr lang="ru-RU" sz="1500" dirty="0" smtClean="0"/>
              <a:t>помещения детей под опеку,</a:t>
            </a:r>
          </a:p>
          <a:p>
            <a:pPr marL="536575" lvl="1" indent="-79375">
              <a:buFontTx/>
              <a:buChar char="-"/>
            </a:pPr>
            <a:r>
              <a:rPr lang="ru-RU" sz="1500" dirty="0" smtClean="0"/>
              <a:t> отобрания ребенка в случае опасности,</a:t>
            </a:r>
          </a:p>
          <a:p>
            <a:pPr marL="536575" lvl="1" indent="-79375">
              <a:buFontTx/>
              <a:buChar char="-"/>
            </a:pPr>
            <a:r>
              <a:rPr lang="ru-RU" sz="1500" dirty="0" smtClean="0"/>
              <a:t> между </a:t>
            </a:r>
            <a:r>
              <a:rPr lang="ru-RU" sz="1500" dirty="0"/>
              <a:t>странами участницами </a:t>
            </a:r>
            <a:r>
              <a:rPr lang="ru-RU" sz="1500" dirty="0" err="1" smtClean="0"/>
              <a:t>СоЕ</a:t>
            </a:r>
            <a:r>
              <a:rPr lang="ru-RU" sz="1500" dirty="0" smtClean="0"/>
              <a:t> </a:t>
            </a:r>
            <a:r>
              <a:rPr lang="ru-RU" sz="1500" dirty="0"/>
              <a:t>нет единого мнения</a:t>
            </a:r>
            <a:r>
              <a:rPr lang="ru-RU" sz="1500" dirty="0" smtClean="0"/>
              <a:t>;</a:t>
            </a:r>
          </a:p>
          <a:p>
            <a:pPr marL="536575" lvl="1" indent="-79375">
              <a:buFontTx/>
              <a:buChar char="-"/>
            </a:pPr>
            <a:r>
              <a:rPr lang="ru-RU" sz="1500" dirty="0"/>
              <a:t> </a:t>
            </a:r>
            <a:r>
              <a:rPr lang="ru-RU" sz="1500" dirty="0" smtClean="0"/>
              <a:t>деликатные вопросы </a:t>
            </a:r>
            <a:r>
              <a:rPr lang="ru-RU" sz="1500" dirty="0"/>
              <a:t>морали и </a:t>
            </a:r>
            <a:r>
              <a:rPr lang="ru-RU" sz="1500" dirty="0" smtClean="0"/>
              <a:t>этики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7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37111" y="1071488"/>
            <a:ext cx="8520112" cy="671513"/>
          </a:xfrm>
          <a:prstGeom prst="rect">
            <a:avLst/>
          </a:prstGeom>
        </p:spPr>
        <p:txBody>
          <a:bodyPr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7" name="Picture 2" descr="C:\Users\mikhedenko\AppData\Local\Microsoft\Windows\Temporary Internet Files\Content.IE5\RLLUS88K\Rkhle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661" y="3755598"/>
            <a:ext cx="2614248" cy="1647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2"/>
          <p:cNvSpPr/>
          <p:nvPr/>
        </p:nvSpPr>
        <p:spPr>
          <a:xfrm>
            <a:off x="5809944" y="3978544"/>
            <a:ext cx="3052042" cy="9424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44546A"/>
                </a:solidFill>
              </a:rPr>
              <a:t>Интересы </a:t>
            </a:r>
            <a:r>
              <a:rPr lang="ru-RU" sz="2000" b="1" dirty="0">
                <a:solidFill>
                  <a:srgbClr val="44546A"/>
                </a:solidFill>
              </a:rPr>
              <a:t> </a:t>
            </a:r>
            <a:r>
              <a:rPr lang="ru-RU" sz="2000" b="1" dirty="0" smtClean="0">
                <a:solidFill>
                  <a:srgbClr val="44546A"/>
                </a:solidFill>
              </a:rPr>
              <a:t>биологических родителей</a:t>
            </a:r>
            <a:r>
              <a:rPr lang="en-US" sz="2000" b="1" dirty="0" smtClean="0">
                <a:solidFill>
                  <a:srgbClr val="44546A"/>
                </a:solidFill>
              </a:rPr>
              <a:t>:</a:t>
            </a:r>
          </a:p>
          <a:p>
            <a:pPr marL="342900" indent="-342900">
              <a:buAutoNum type="arabicPeriod"/>
            </a:pPr>
            <a:r>
              <a:rPr lang="ru-RU" sz="1500" dirty="0" smtClean="0">
                <a:solidFill>
                  <a:srgbClr val="44546A"/>
                </a:solidFill>
              </a:rPr>
              <a:t>Иметь генетически родного ребенка</a:t>
            </a:r>
            <a:r>
              <a:rPr lang="en-GB" sz="1500" dirty="0" smtClean="0">
                <a:solidFill>
                  <a:srgbClr val="44546A"/>
                </a:solidFill>
              </a:rPr>
              <a:t>;</a:t>
            </a:r>
          </a:p>
          <a:p>
            <a:pPr marL="342900" indent="-342900">
              <a:buFontTx/>
              <a:buAutoNum type="arabicPeriod"/>
            </a:pPr>
            <a:r>
              <a:rPr lang="ru-RU" sz="1500" dirty="0" smtClean="0">
                <a:solidFill>
                  <a:srgbClr val="44546A"/>
                </a:solidFill>
              </a:rPr>
              <a:t>Проживать совместно с ребенком;</a:t>
            </a:r>
            <a:endParaRPr lang="ru-RU" sz="1500" dirty="0">
              <a:solidFill>
                <a:srgbClr val="44546A"/>
              </a:solidFill>
            </a:endParaRPr>
          </a:p>
          <a:p>
            <a:pPr marL="342900" indent="-342900">
              <a:buAutoNum type="arabicPeriod"/>
            </a:pPr>
            <a:endParaRPr lang="en-GB" sz="1500" dirty="0" smtClean="0">
              <a:solidFill>
                <a:srgbClr val="44546A"/>
              </a:solidFill>
            </a:endParaRPr>
          </a:p>
          <a:p>
            <a:pPr marL="342900" indent="-342900">
              <a:buAutoNum type="arabicPeriod"/>
            </a:pPr>
            <a:endParaRPr lang="ru-RU" sz="1500" dirty="0" smtClean="0">
              <a:solidFill>
                <a:srgbClr val="44546A"/>
              </a:solidFill>
            </a:endParaRPr>
          </a:p>
        </p:txBody>
      </p:sp>
      <p:sp>
        <p:nvSpPr>
          <p:cNvPr id="12" name="Rectangle 2"/>
          <p:cNvSpPr/>
          <p:nvPr/>
        </p:nvSpPr>
        <p:spPr>
          <a:xfrm>
            <a:off x="5901909" y="5159373"/>
            <a:ext cx="3475376" cy="9424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44546A"/>
                </a:solidFill>
              </a:rPr>
              <a:t>Интересы общества:</a:t>
            </a:r>
            <a:endParaRPr lang="en-US" sz="2000" b="1" dirty="0" smtClean="0">
              <a:solidFill>
                <a:srgbClr val="44546A"/>
              </a:solidFill>
            </a:endParaRPr>
          </a:p>
          <a:p>
            <a:pPr marL="342900" indent="-342900">
              <a:buAutoNum type="arabicPeriod"/>
            </a:pPr>
            <a:r>
              <a:rPr lang="ru-RU" sz="1500" dirty="0" smtClean="0">
                <a:solidFill>
                  <a:srgbClr val="44546A"/>
                </a:solidFill>
              </a:rPr>
              <a:t>Соблюдение законов;</a:t>
            </a:r>
          </a:p>
          <a:p>
            <a:pPr marL="342900" indent="-342900">
              <a:buAutoNum type="arabicPeriod"/>
            </a:pPr>
            <a:r>
              <a:rPr lang="ru-RU" sz="1500" dirty="0" smtClean="0">
                <a:solidFill>
                  <a:srgbClr val="44546A"/>
                </a:solidFill>
              </a:rPr>
              <a:t>Предотвращение незаконного поведения граждан</a:t>
            </a:r>
          </a:p>
        </p:txBody>
      </p:sp>
      <p:sp>
        <p:nvSpPr>
          <p:cNvPr id="13" name="Rectangle 2"/>
          <p:cNvSpPr/>
          <p:nvPr/>
        </p:nvSpPr>
        <p:spPr>
          <a:xfrm>
            <a:off x="213667" y="4850712"/>
            <a:ext cx="3389341" cy="9424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>
                <a:solidFill>
                  <a:srgbClr val="44546A"/>
                </a:solidFill>
              </a:rPr>
              <a:t>Интересы </a:t>
            </a:r>
            <a:r>
              <a:rPr lang="ru-RU" sz="2000" b="1" dirty="0">
                <a:solidFill>
                  <a:srgbClr val="44546A"/>
                </a:solidFill>
              </a:rPr>
              <a:t> </a:t>
            </a:r>
            <a:r>
              <a:rPr lang="ru-RU" sz="2000" b="1" dirty="0" smtClean="0">
                <a:solidFill>
                  <a:srgbClr val="44546A"/>
                </a:solidFill>
              </a:rPr>
              <a:t>ребенка:</a:t>
            </a:r>
            <a:endParaRPr lang="en-US" sz="2000" b="1" dirty="0" smtClean="0">
              <a:solidFill>
                <a:srgbClr val="44546A"/>
              </a:solidFill>
            </a:endParaRPr>
          </a:p>
          <a:p>
            <a:pPr marL="342900" indent="-342900">
              <a:buAutoNum type="arabicPeriod"/>
            </a:pPr>
            <a:r>
              <a:rPr lang="ru-RU" sz="1500" dirty="0" smtClean="0">
                <a:solidFill>
                  <a:srgbClr val="44546A"/>
                </a:solidFill>
              </a:rPr>
              <a:t>Пользоваться социальными  правами в полном объеме, в </a:t>
            </a:r>
            <a:r>
              <a:rPr lang="ru-RU" sz="1500" dirty="0" err="1" smtClean="0">
                <a:solidFill>
                  <a:srgbClr val="44546A"/>
                </a:solidFill>
              </a:rPr>
              <a:t>т.ч</a:t>
            </a:r>
            <a:r>
              <a:rPr lang="ru-RU" sz="1500" dirty="0" smtClean="0">
                <a:solidFill>
                  <a:srgbClr val="44546A"/>
                </a:solidFill>
              </a:rPr>
              <a:t>. гражданством как элементом личностной идентичности;</a:t>
            </a:r>
          </a:p>
          <a:p>
            <a:pPr marL="342900" indent="-342900">
              <a:buAutoNum type="arabicPeriod"/>
            </a:pPr>
            <a:r>
              <a:rPr lang="ru-RU" sz="1500" dirty="0" smtClean="0">
                <a:solidFill>
                  <a:srgbClr val="44546A"/>
                </a:solidFill>
              </a:rPr>
              <a:t>Жить с генетически родными родителями;</a:t>
            </a:r>
          </a:p>
          <a:p>
            <a:pPr marL="342900" indent="-342900">
              <a:buAutoNum type="arabicPeriod"/>
            </a:pPr>
            <a:r>
              <a:rPr lang="ru-RU" sz="1500" dirty="0" smtClean="0">
                <a:solidFill>
                  <a:srgbClr val="44546A"/>
                </a:solidFill>
              </a:rPr>
              <a:t>Максимально избежать психологической травмы;</a:t>
            </a:r>
          </a:p>
          <a:p>
            <a:pPr marL="342900" indent="-342900">
              <a:buFontTx/>
              <a:buAutoNum type="arabicPeriod"/>
            </a:pPr>
            <a:r>
              <a:rPr lang="ru-RU" sz="1500" dirty="0" smtClean="0">
                <a:solidFill>
                  <a:srgbClr val="44546A"/>
                </a:solidFill>
              </a:rPr>
              <a:t>Иметь защиту от </a:t>
            </a:r>
            <a:r>
              <a:rPr lang="ru-RU" sz="1500" dirty="0">
                <a:solidFill>
                  <a:srgbClr val="44546A"/>
                </a:solidFill>
              </a:rPr>
              <a:t>физической или психологической </a:t>
            </a:r>
            <a:r>
              <a:rPr lang="ru-RU" sz="1500" dirty="0" smtClean="0">
                <a:solidFill>
                  <a:srgbClr val="44546A"/>
                </a:solidFill>
              </a:rPr>
              <a:t>опасности (включая нарциссическое желание иметь ребенка)</a:t>
            </a:r>
            <a:endParaRPr lang="ru-RU" sz="1500" dirty="0">
              <a:solidFill>
                <a:srgbClr val="44546A"/>
              </a:solidFill>
            </a:endParaRPr>
          </a:p>
          <a:p>
            <a:pPr marL="342900" indent="-342900">
              <a:buAutoNum type="arabicPeriod"/>
            </a:pPr>
            <a:endParaRPr lang="ru-RU" sz="1600" dirty="0">
              <a:solidFill>
                <a:srgbClr val="44546A"/>
              </a:solidFill>
            </a:endParaRPr>
          </a:p>
          <a:p>
            <a:pPr marL="342900" indent="-342900">
              <a:buAutoNum type="arabicPeriod"/>
            </a:pPr>
            <a:endParaRPr lang="ru-RU" sz="1600" dirty="0" smtClean="0">
              <a:solidFill>
                <a:srgbClr val="44546A"/>
              </a:solidFill>
            </a:endParaRPr>
          </a:p>
          <a:p>
            <a:pPr marL="342900" indent="-342900">
              <a:buAutoNum type="arabicPeriod"/>
            </a:pPr>
            <a:endParaRPr lang="ru-RU" sz="1600" dirty="0" smtClean="0">
              <a:solidFill>
                <a:srgbClr val="44546A"/>
              </a:solidFill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3320996" y="191068"/>
            <a:ext cx="5823004" cy="671513"/>
          </a:xfrm>
          <a:prstGeom prst="rect">
            <a:avLst/>
          </a:prstGeom>
        </p:spPr>
        <p:txBody>
          <a:bodyPr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endParaRPr lang="ru-RU" sz="16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 НА УВАЖЕНИЕ ЧАСТНОЙ И СЕМЕЙНОЙ ЖИЗНИ </a:t>
            </a:r>
            <a:endParaRPr lang="en-GB" sz="1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1344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>
            <a:spLocks noGrp="1"/>
          </p:cNvSpPr>
          <p:nvPr>
            <p:ph idx="1"/>
          </p:nvPr>
        </p:nvSpPr>
        <p:spPr>
          <a:xfrm>
            <a:off x="332348" y="1162206"/>
            <a:ext cx="8524875" cy="50165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>
                <a:latin typeface="Arial Narrow" panose="020B0606020202030204" pitchFamily="34" charset="0"/>
              </a:rPr>
              <a:t>Вопрос: </a:t>
            </a:r>
            <a:r>
              <a:rPr lang="ru-RU" sz="1800" dirty="0" smtClean="0">
                <a:latin typeface="Arial Narrow" panose="020B0606020202030204" pitchFamily="34" charset="0"/>
              </a:rPr>
              <a:t>Согласие на посмертное донорство органов и тканей человека</a:t>
            </a:r>
          </a:p>
          <a:p>
            <a:r>
              <a:rPr lang="ru-RU" sz="1800" dirty="0" smtClean="0">
                <a:latin typeface="Arial Narrow" panose="020B0606020202030204" pitchFamily="34" charset="0"/>
              </a:rPr>
              <a:t>Суд не рассматривал, какая именно система получения согласия донора должна применяться в Латвии </a:t>
            </a:r>
            <a:r>
              <a:rPr lang="ru-RU" sz="1800" i="1" dirty="0" smtClean="0">
                <a:solidFill>
                  <a:srgbClr val="002A40"/>
                </a:solidFill>
                <a:latin typeface="Arial Narrow" panose="020B0606020202030204" pitchFamily="34" charset="0"/>
              </a:rPr>
              <a:t>(</a:t>
            </a:r>
            <a:r>
              <a:rPr lang="fr-FR" sz="1800" i="1" dirty="0" err="1" smtClean="0">
                <a:solidFill>
                  <a:srgbClr val="002A40"/>
                </a:solidFill>
                <a:latin typeface="Arial Narrow" panose="020B0606020202030204" pitchFamily="34" charset="0"/>
              </a:rPr>
              <a:t>Elberte</a:t>
            </a:r>
            <a:r>
              <a:rPr lang="fr-FR" sz="1800" i="1" dirty="0" smtClean="0">
                <a:solidFill>
                  <a:srgbClr val="002A40"/>
                </a:solidFill>
                <a:latin typeface="Arial Narrow" panose="020B0606020202030204" pitchFamily="34" charset="0"/>
              </a:rPr>
              <a:t>, § 110)</a:t>
            </a:r>
            <a:r>
              <a:rPr lang="ru-RU" sz="1800" dirty="0" smtClean="0">
                <a:latin typeface="Arial Narrow" panose="020B0606020202030204" pitchFamily="34" charset="0"/>
              </a:rPr>
              <a:t>, но</a:t>
            </a:r>
          </a:p>
          <a:p>
            <a:endParaRPr lang="ru-RU" sz="1800" dirty="0">
              <a:latin typeface="Arial Narrow" panose="020B0606020202030204" pitchFamily="34" charset="0"/>
            </a:endParaRPr>
          </a:p>
          <a:p>
            <a:endParaRPr lang="ru-RU" sz="1800" dirty="0" smtClean="0">
              <a:latin typeface="Arial Narrow" panose="020B0606020202030204" pitchFamily="34" charset="0"/>
            </a:endParaRPr>
          </a:p>
          <a:p>
            <a:endParaRPr lang="ru-RU" sz="1800" dirty="0">
              <a:latin typeface="Arial Narrow" panose="020B0606020202030204" pitchFamily="34" charset="0"/>
            </a:endParaRPr>
          </a:p>
          <a:p>
            <a:endParaRPr lang="en-GB" sz="1800" dirty="0" smtClean="0">
              <a:latin typeface="Arial Narrow" panose="020B0606020202030204" pitchFamily="34" charset="0"/>
            </a:endParaRPr>
          </a:p>
          <a:p>
            <a:endParaRPr lang="ru-RU" sz="1800" dirty="0" smtClean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ru-RU" sz="1800" dirty="0" smtClean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ru-RU" sz="1800" dirty="0">
              <a:latin typeface="Arial Narrow" panose="020B0606020202030204" pitchFamily="34" charset="0"/>
            </a:endParaRPr>
          </a:p>
          <a:p>
            <a:endParaRPr lang="ru-RU" sz="1800" dirty="0" smtClean="0">
              <a:latin typeface="Arial Narrow" panose="020B0606020202030204" pitchFamily="34" charset="0"/>
            </a:endParaRPr>
          </a:p>
          <a:p>
            <a:r>
              <a:rPr lang="ru-RU" sz="1800" dirty="0" smtClean="0">
                <a:latin typeface="Arial Narrow" panose="020B0606020202030204" pitchFamily="34" charset="0"/>
              </a:rPr>
              <a:t>Качество закона: ясность, доступность, предсказуемость</a:t>
            </a:r>
            <a:endParaRPr lang="en-GB" sz="1800" dirty="0">
              <a:latin typeface="Arial Narrow" panose="020B0606020202030204" pitchFamily="34" charset="0"/>
            </a:endParaRPr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8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37111" y="1071488"/>
            <a:ext cx="8520112" cy="671513"/>
          </a:xfrm>
          <a:prstGeom prst="rect">
            <a:avLst/>
          </a:prstGeom>
        </p:spPr>
        <p:txBody>
          <a:bodyPr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37111" y="162968"/>
            <a:ext cx="8843962" cy="671513"/>
          </a:xfrm>
          <a:prstGeom prst="rect">
            <a:avLst/>
          </a:prstGeom>
        </p:spPr>
        <p:txBody>
          <a:bodyPr anchor="ctr"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r>
              <a:rPr lang="en-GB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ELBERTE v. LATVIA</a:t>
            </a:r>
            <a:r>
              <a:rPr lang="en-GB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 |  </a:t>
            </a: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61243/08 </a:t>
            </a:r>
            <a:r>
              <a:rPr lang="en-GB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 |  </a:t>
            </a: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13.1.2015</a:t>
            </a:r>
            <a:b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PETROVA v. LATVIA</a:t>
            </a:r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GB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 |  </a:t>
            </a:r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4605/05  </a:t>
            </a:r>
            <a:r>
              <a:rPr lang="en-GB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GB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|</a:t>
            </a:r>
            <a:r>
              <a:rPr lang="en-GB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 </a:t>
            </a:r>
            <a:r>
              <a:rPr lang="en-GB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24.6.2014</a:t>
            </a:r>
            <a:endParaRPr lang="en-GB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809750" y="2581275"/>
            <a:ext cx="5238750" cy="771525"/>
          </a:xfrm>
          <a:prstGeom prst="roundRect">
            <a:avLst/>
          </a:prstGeom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endParaRPr lang="ru-RU" dirty="0" smtClean="0">
              <a:latin typeface="Arial Narrow" panose="020B0606020202030204" pitchFamily="34" charset="0"/>
            </a:endParaRPr>
          </a:p>
          <a:p>
            <a:pPr marL="0" lvl="1" algn="ctr"/>
            <a:r>
              <a:rPr lang="ru-RU" b="1" dirty="0" smtClean="0">
                <a:latin typeface="Arial Narrow" panose="020B0606020202030204" pitchFamily="34" charset="0"/>
              </a:rPr>
              <a:t>Было </a:t>
            </a:r>
            <a:r>
              <a:rPr lang="ru-RU" b="1" dirty="0">
                <a:latin typeface="Arial Narrow" panose="020B0606020202030204" pitchFamily="34" charset="0"/>
              </a:rPr>
              <a:t>ли право выражать мнение в отношение изъятия органов у родственников?</a:t>
            </a:r>
          </a:p>
          <a:p>
            <a:pPr algn="ctr"/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1809750" y="3886200"/>
            <a:ext cx="5238750" cy="771525"/>
          </a:xfrm>
          <a:prstGeom prst="roundRect">
            <a:avLst/>
          </a:prstGeom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algn="ctr"/>
            <a:endParaRPr lang="ru-RU" b="1" dirty="0" smtClean="0"/>
          </a:p>
          <a:p>
            <a:pPr marL="0" lvl="1" algn="ctr"/>
            <a:r>
              <a:rPr lang="ru-RU" b="1" dirty="0" smtClean="0">
                <a:latin typeface="Arial Narrow" panose="020B0606020202030204" pitchFamily="34" charset="0"/>
              </a:rPr>
              <a:t>Была ли практическая </a:t>
            </a:r>
            <a:r>
              <a:rPr lang="ru-RU" b="1" dirty="0">
                <a:latin typeface="Arial Narrow" panose="020B0606020202030204" pitchFamily="34" charset="0"/>
              </a:rPr>
              <a:t>и </a:t>
            </a:r>
            <a:r>
              <a:rPr lang="ru-RU" b="1" dirty="0" smtClean="0">
                <a:latin typeface="Arial Narrow" panose="020B0606020202030204" pitchFamily="34" charset="0"/>
              </a:rPr>
              <a:t>юридическая возможность </a:t>
            </a:r>
            <a:r>
              <a:rPr lang="ru-RU" b="1" dirty="0">
                <a:latin typeface="Arial Narrow" panose="020B0606020202030204" pitchFamily="34" charset="0"/>
              </a:rPr>
              <a:t>реализовать это </a:t>
            </a:r>
            <a:r>
              <a:rPr lang="ru-RU" b="1" dirty="0" smtClean="0">
                <a:latin typeface="Arial Narrow" panose="020B0606020202030204" pitchFamily="34" charset="0"/>
              </a:rPr>
              <a:t>право?</a:t>
            </a:r>
            <a:endParaRPr lang="ru-RU" b="1" dirty="0">
              <a:latin typeface="Arial Narrow" panose="020B0606020202030204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7" name="Curved Right Arrow 6"/>
          <p:cNvSpPr/>
          <p:nvPr/>
        </p:nvSpPr>
        <p:spPr>
          <a:xfrm>
            <a:off x="1047749" y="2967037"/>
            <a:ext cx="638175" cy="1166813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354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>
            <a:spLocks noGrp="1"/>
          </p:cNvSpPr>
          <p:nvPr>
            <p:ph idx="1"/>
          </p:nvPr>
        </p:nvSpPr>
        <p:spPr>
          <a:xfrm>
            <a:off x="298123" y="1173708"/>
            <a:ext cx="8630976" cy="54678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rial Narrow" panose="020B0606020202030204" pitchFamily="34" charset="0"/>
                <a:hlinkClick r:id="rId2"/>
              </a:rPr>
              <a:t>http://</a:t>
            </a:r>
            <a:r>
              <a:rPr lang="en-GB" sz="2000" dirty="0" smtClean="0">
                <a:latin typeface="Arial Narrow" panose="020B0606020202030204" pitchFamily="34" charset="0"/>
                <a:hlinkClick r:id="rId2"/>
              </a:rPr>
              <a:t>www.echr.coe.int/Documents/Research_report_bioethics_RUS.pdf</a:t>
            </a:r>
            <a:endParaRPr lang="ru-RU" sz="2000" dirty="0" smtClean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fld id="{E8716A00-CC3F-A24A-9B86-816E9CA7F4AC}" type="slidenum">
              <a:rPr lang="fr-FR" smtClean="0">
                <a:latin typeface="Arial Narrow" charset="0"/>
                <a:ea typeface="Arial Narrow" charset="0"/>
                <a:cs typeface="Arial Narrow" charset="0"/>
              </a:rPr>
              <a:pPr/>
              <a:t>9</a:t>
            </a:fld>
            <a:endParaRPr lang="fr-FR">
              <a:latin typeface="Arial Narrow" charset="0"/>
              <a:ea typeface="Arial Narrow" charset="0"/>
              <a:cs typeface="Arial Narrow" charset="0"/>
            </a:endParaRPr>
          </a:p>
        </p:txBody>
      </p:sp>
      <p:sp>
        <p:nvSpPr>
          <p:cNvPr id="8" name="Titre 2"/>
          <p:cNvSpPr txBox="1">
            <a:spLocks/>
          </p:cNvSpPr>
          <p:nvPr/>
        </p:nvSpPr>
        <p:spPr>
          <a:xfrm>
            <a:off x="4472174" y="274638"/>
            <a:ext cx="4214625" cy="5044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16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Century Gothic" charset="0"/>
                <a:cs typeface="Century Gothic" charset="0"/>
              </a:rPr>
              <a:t>ПОДБОРКА СУДЕБНОЙ ПРАКТИКИ</a:t>
            </a:r>
            <a:endParaRPr lang="fr-FR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  <a:ea typeface="Century Gothic" charset="0"/>
              <a:cs typeface="Century Gothic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37111" y="1071488"/>
            <a:ext cx="8520112" cy="671513"/>
          </a:xfrm>
          <a:prstGeom prst="rect">
            <a:avLst/>
          </a:prstGeom>
        </p:spPr>
        <p:txBody>
          <a:bodyPr/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>
                <a:solidFill>
                  <a:schemeClr val="bg1"/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08" y="1695186"/>
            <a:ext cx="7317931" cy="4872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lèche courbée vers la gauche 1"/>
          <p:cNvSpPr/>
          <p:nvPr/>
        </p:nvSpPr>
        <p:spPr>
          <a:xfrm rot="21282959">
            <a:off x="7811850" y="1282137"/>
            <a:ext cx="825623" cy="156691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22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711</Words>
  <Application>Microsoft Office PowerPoint</Application>
  <PresentationFormat>Экран (4:3)</PresentationFormat>
  <Paragraphs>143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1_Conception personnalisée</vt:lpstr>
      <vt:lpstr>Conception personnalisée</vt:lpstr>
      <vt:lpstr>4_Conception personnalisée</vt:lpstr>
      <vt:lpstr>3_Conception personnalisée</vt:lpstr>
      <vt:lpstr>Актуальные вопросы биоэтики в практике Европейского суда по правам человека  Анна Михеденко anna.mikhedenko@coe.int.  Отдел по биоэтике Совет Европы http://www.coe.int/bioethics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2017-04-11T12:36:28Z</dcterms:modified>
</cp:coreProperties>
</file>