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5" r:id="rId1"/>
  </p:sldMasterIdLst>
  <p:notesMasterIdLst>
    <p:notesMasterId r:id="rId19"/>
  </p:notesMasterIdLst>
  <p:handoutMasterIdLst>
    <p:handoutMasterId r:id="rId20"/>
  </p:handoutMasterIdLst>
  <p:sldIdLst>
    <p:sldId id="271" r:id="rId2"/>
    <p:sldId id="296" r:id="rId3"/>
    <p:sldId id="287" r:id="rId4"/>
    <p:sldId id="289" r:id="rId5"/>
    <p:sldId id="288" r:id="rId6"/>
    <p:sldId id="290" r:id="rId7"/>
    <p:sldId id="292" r:id="rId8"/>
    <p:sldId id="293" r:id="rId9"/>
    <p:sldId id="294" r:id="rId10"/>
    <p:sldId id="295" r:id="rId11"/>
    <p:sldId id="297" r:id="rId12"/>
    <p:sldId id="298" r:id="rId13"/>
    <p:sldId id="299" r:id="rId14"/>
    <p:sldId id="303" r:id="rId15"/>
    <p:sldId id="300" r:id="rId16"/>
    <p:sldId id="301" r:id="rId17"/>
    <p:sldId id="278" r:id="rId18"/>
  </p:sldIdLst>
  <p:sldSz cx="9144000" cy="6858000" type="screen4x3"/>
  <p:notesSz cx="6805613" cy="99441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2" d="100"/>
          <a:sy n="62" d="100"/>
        </p:scale>
        <p:origin x="74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200" d="100"/>
          <a:sy n="200" d="100"/>
        </p:scale>
        <p:origin x="-72" y="7926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66C08-7F92-A84E-B550-3415EDFCB5BF}" type="datetimeFigureOut">
              <a:rPr lang="fr-FR" smtClean="0"/>
              <a:t>11/04/2017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F26970-475C-4C42-A221-BB026F3090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9895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5FBB4F00-3727-473D-930F-78023EEA579A}" type="datetime1">
              <a:rPr lang="de-DE"/>
              <a:pPr/>
              <a:t>11.04.2017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1CC95D0A-9573-43C8-97B1-67EFE9C1D5F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7883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/>
          </a:p>
          <a:p>
            <a:r>
              <a:rPr lang="fr-FR" baseline="0" dirty="0"/>
              <a:t>Débat en français sur le choix des mots: pas neutre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853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5640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330115" y="4723448"/>
            <a:ext cx="6145383" cy="4474845"/>
          </a:xfrm>
        </p:spPr>
        <p:txBody>
          <a:bodyPr>
            <a:noAutofit/>
          </a:bodyPr>
          <a:lstStyle/>
          <a:p>
            <a:endParaRPr lang="en-US" sz="800" kern="120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3329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9928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3746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baseline="0" dirty="0"/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0741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endParaRPr lang="fr-FR" sz="1000" baseline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3654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9383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269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027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112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67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3276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Andorre,</a:t>
            </a:r>
            <a:r>
              <a:rPr lang="fr-FR" baseline="0" dirty="0"/>
              <a:t> </a:t>
            </a:r>
            <a:r>
              <a:rPr lang="fr-FR" dirty="0"/>
              <a:t>Autriche, Belgique,</a:t>
            </a:r>
            <a:r>
              <a:rPr lang="fr-FR" baseline="0" dirty="0"/>
              <a:t> Bosnie-Herzégovine, Croatie, Chypre, Danemark, Finlande, France, </a:t>
            </a:r>
            <a:r>
              <a:rPr lang="fr-FR" baseline="0" dirty="0" err="1"/>
              <a:t>Georgie</a:t>
            </a:r>
            <a:r>
              <a:rPr lang="fr-FR" baseline="0" dirty="0"/>
              <a:t>, Allemagne, Hongrie, Islande, Italie, Irlande, Luxembourg, </a:t>
            </a:r>
            <a:r>
              <a:rPr lang="fr-FR" baseline="0" dirty="0" err="1"/>
              <a:t>Montenegro</a:t>
            </a:r>
            <a:r>
              <a:rPr lang="fr-FR" baseline="0" dirty="0"/>
              <a:t>, NL, Norvège, Portugal, Roumanie, San Marin, Espagne, Suède, CH, Turquie, UK</a:t>
            </a:r>
            <a:endParaRPr lang="fr-FR" dirty="0"/>
          </a:p>
          <a:p>
            <a:r>
              <a:rPr lang="fr-FR" dirty="0"/>
              <a:t>(dont 18 membres</a:t>
            </a:r>
            <a:r>
              <a:rPr lang="fr-FR" baseline="0" dirty="0"/>
              <a:t> de l’UE en comptant UK)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1901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2680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900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306462" y="4540002"/>
            <a:ext cx="6120680" cy="4658291"/>
          </a:xfrm>
        </p:spPr>
        <p:txBody>
          <a:bodyPr>
            <a:noAutofit/>
          </a:bodyPr>
          <a:lstStyle/>
          <a:p>
            <a:endParaRPr lang="fr-FR" sz="1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365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2B5F47-0381-4194-B8AB-C681DA600F78}" type="datetime1">
              <a:rPr lang="de-DE" smtClean="0"/>
              <a:t>11.04.2017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681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A7C15E-14D6-4D3D-B123-89CC892BC620}" type="datetime1">
              <a:rPr lang="de-DE" smtClean="0"/>
              <a:t>11.04.2017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455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1613" y="1231900"/>
            <a:ext cx="1908175" cy="47767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27088" y="1231900"/>
            <a:ext cx="5572125" cy="47767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867316-0DAE-4559-AEA9-6327F3314599}" type="datetime1">
              <a:rPr lang="de-DE" smtClean="0"/>
              <a:t>11.04.2017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919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3634A-C268-4028-BEF1-9960C5CF9725}" type="datetime1">
              <a:rPr lang="de-DE" smtClean="0"/>
              <a:t>11.04.2017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52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ED6E28-3635-4050-87BD-7BA2FC8C3E8C}" type="datetime1">
              <a:rPr lang="de-DE" smtClean="0"/>
              <a:t>11.04.2017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180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8B9FB0-508D-4D31-8339-6A98C2EAB5AF}" type="datetime1">
              <a:rPr lang="de-DE" smtClean="0"/>
              <a:t>11.04.2017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29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27088" y="2060575"/>
            <a:ext cx="3703637" cy="394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83125" y="2060575"/>
            <a:ext cx="3705225" cy="394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802B7C-F7FD-44E6-A372-5236056EE2F8}" type="datetime1">
              <a:rPr lang="de-DE" smtClean="0"/>
              <a:t>11.04.2017</a:t>
            </a:fld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377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98B372-BB42-47C1-9B67-5D3FD20EF2C9}" type="datetime1">
              <a:rPr lang="de-DE" smtClean="0"/>
              <a:t>11.04.2017</a:t>
            </a:fld>
            <a:endParaRPr lang="en-GB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98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007F1-BE8D-4FF8-BA4D-4E02CA65945E}" type="datetime1">
              <a:rPr lang="de-DE" smtClean="0"/>
              <a:t>11.04.2017</a:t>
            </a:fld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59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458B30-9842-4D67-98AC-5A7F92F9E4A2}" type="datetime1">
              <a:rPr lang="de-DE" smtClean="0"/>
              <a:t>11.04.2017</a:t>
            </a:fld>
            <a:endParaRPr lang="en-GB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364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F1078A-A712-4C8F-80FC-FB17EAFB9F3B}" type="datetime1">
              <a:rPr lang="de-DE" smtClean="0"/>
              <a:t>11.04.2017</a:t>
            </a:fld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122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56BEC-8A2F-46BD-8E4A-10AF5FEE8066}" type="datetime1">
              <a:rPr lang="de-DE" smtClean="0"/>
              <a:t>11.04.2017</a:t>
            </a:fld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638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T_background_201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1231900"/>
            <a:ext cx="76327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name of presentation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2060575"/>
            <a:ext cx="7561262" cy="394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here my text</a:t>
            </a:r>
            <a:endParaRPr lang="en-U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  <a:ea typeface="ＭＳ Ｐゴシック" charset="0"/>
              </a:defRPr>
            </a:lvl1pPr>
          </a:lstStyle>
          <a:p>
            <a:fld id="{CE83634A-C268-4028-BEF1-9960C5CF9725}" type="datetime1">
              <a:rPr lang="de-DE" smtClean="0"/>
              <a:t>11.04.2017</a:t>
            </a:fld>
            <a:endParaRPr lang="en-GB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Myriad Pro" pitchFamily="34" charset="0"/>
              </a:defRPr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  <a:ea typeface="ＭＳ Ｐゴシック" pitchFamily="34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  <a:ea typeface="ＭＳ Ｐゴシック" pitchFamily="34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ＭＳ Ｐゴシック" pitchFamily="34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ＭＳ Ｐゴシック" pitchFamily="34" charset="-128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Arial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Arial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Arial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Arial" charset="0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oe.int/bioethics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e.int/bioethics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laurence.lwoff@coe.in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fr-FR">
              <a:ea typeface="+mj-ea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FR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1</a:t>
            </a:fld>
            <a:endParaRPr lang="en-GB"/>
          </a:p>
        </p:txBody>
      </p:sp>
      <p:pic>
        <p:nvPicPr>
          <p:cNvPr id="4100" name="Picture 4" descr="PPT_background_2011_cover_ligh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8" y="-134938"/>
            <a:ext cx="9144001" cy="699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827088" y="2865130"/>
            <a:ext cx="756126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ru-RU" sz="3200" b="1" i="1" dirty="0">
                <a:solidFill>
                  <a:srgbClr val="FFC000"/>
                </a:solidFill>
              </a:rPr>
              <a:t>Суррогатное материнство</a:t>
            </a:r>
          </a:p>
          <a:p>
            <a:pPr algn="ctr" eaLnBrk="1" hangingPunct="1">
              <a:defRPr/>
            </a:pPr>
            <a:r>
              <a:rPr lang="ru-RU" sz="3200" b="1" i="1" dirty="0">
                <a:solidFill>
                  <a:srgbClr val="FFC000"/>
                </a:solidFill>
              </a:rPr>
              <a:t>Вспомогательные репродуктивные технологии </a:t>
            </a:r>
            <a:endParaRPr lang="fr-FR" sz="3200" b="1" i="1" dirty="0">
              <a:solidFill>
                <a:srgbClr val="FFC000"/>
              </a:solidFill>
            </a:endParaRPr>
          </a:p>
        </p:txBody>
      </p:sp>
      <p:sp>
        <p:nvSpPr>
          <p:cNvPr id="4102" name="Text Box 7"/>
          <p:cNvSpPr txBox="1">
            <a:spLocks noChangeArrowheads="1"/>
          </p:cNvSpPr>
          <p:nvPr/>
        </p:nvSpPr>
        <p:spPr bwMode="auto">
          <a:xfrm>
            <a:off x="179388" y="5777969"/>
            <a:ext cx="280828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600" dirty="0" err="1">
                <a:solidFill>
                  <a:schemeClr val="bg1"/>
                </a:solidFill>
                <a:cs typeface="ＭＳ Ｐゴシック" charset="0"/>
              </a:rPr>
              <a:t>Лоранс</a:t>
            </a:r>
            <a:r>
              <a:rPr lang="ru-RU" sz="1600" dirty="0">
                <a:solidFill>
                  <a:schemeClr val="bg1"/>
                </a:solidFill>
                <a:cs typeface="ＭＳ Ｐゴシック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cs typeface="ＭＳ Ｐゴシック" charset="0"/>
              </a:rPr>
              <a:t>Львофф</a:t>
            </a:r>
            <a:endParaRPr lang="fr-FR" sz="1600" dirty="0">
              <a:solidFill>
                <a:schemeClr val="bg1"/>
              </a:solidFill>
              <a:cs typeface="ＭＳ Ｐゴシック" charset="0"/>
            </a:endParaRPr>
          </a:p>
          <a:p>
            <a:pPr eaLnBrk="1" hangingPunct="1">
              <a:defRPr/>
            </a:pPr>
            <a:r>
              <a:rPr lang="ru-RU" sz="1600" dirty="0">
                <a:solidFill>
                  <a:schemeClr val="bg1"/>
                </a:solidFill>
                <a:cs typeface="ＭＳ Ｐゴシック" charset="0"/>
              </a:rPr>
              <a:t>Блок биоэтики </a:t>
            </a:r>
          </a:p>
          <a:p>
            <a:pPr eaLnBrk="1" hangingPunct="1">
              <a:defRPr/>
            </a:pPr>
            <a:r>
              <a:rPr lang="ru-RU" sz="1600" dirty="0">
                <a:solidFill>
                  <a:schemeClr val="bg1"/>
                </a:solidFill>
                <a:cs typeface="ＭＳ Ｐゴシック" charset="0"/>
              </a:rPr>
              <a:t>Совет Европы</a:t>
            </a:r>
            <a:endParaRPr lang="fr-FR" sz="1600" dirty="0">
              <a:solidFill>
                <a:schemeClr val="bg1"/>
              </a:solidFill>
              <a:cs typeface="ＭＳ Ｐゴシック" charset="0"/>
            </a:endParaRPr>
          </a:p>
          <a:p>
            <a:pPr eaLnBrk="1" hangingPunct="1">
              <a:defRPr/>
            </a:pPr>
            <a:r>
              <a:rPr lang="fr-FR" sz="1600" dirty="0">
                <a:solidFill>
                  <a:schemeClr val="hlink"/>
                </a:solidFill>
                <a:cs typeface="ＭＳ Ｐゴシック" charset="0"/>
                <a:hlinkClick r:id="rId4"/>
              </a:rPr>
              <a:t>http://www.coe.int/bioethics</a:t>
            </a:r>
            <a:endParaRPr lang="fr-FR" sz="1600" dirty="0">
              <a:solidFill>
                <a:schemeClr val="hlink"/>
              </a:solidFill>
              <a:cs typeface="ＭＳ Ｐゴシック" charset="0"/>
            </a:endParaRPr>
          </a:p>
          <a:p>
            <a:pPr eaLnBrk="1" hangingPunct="1">
              <a:defRPr/>
            </a:pPr>
            <a:endParaRPr lang="fr-FR" sz="1600" dirty="0">
              <a:solidFill>
                <a:schemeClr val="hlink"/>
              </a:solidFill>
              <a:cs typeface="ＭＳ Ｐゴシック" charset="0"/>
            </a:endParaRPr>
          </a:p>
          <a:p>
            <a:pPr eaLnBrk="1" hangingPunct="1">
              <a:defRPr/>
            </a:pPr>
            <a:endParaRPr lang="en-GB" sz="1600" dirty="0">
              <a:solidFill>
                <a:schemeClr val="hlink"/>
              </a:solidFill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863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ru-RU" sz="2000" b="1" dirty="0">
                <a:latin typeface="+mn-lt"/>
              </a:rPr>
              <a:t>Критерии доступности</a:t>
            </a:r>
            <a:endParaRPr lang="fr-FR" sz="2000" b="1" dirty="0">
              <a:latin typeface="+mn-lt"/>
            </a:endParaRPr>
          </a:p>
          <a:p>
            <a:pPr marL="742950" lvl="2" indent="-342900"/>
            <a:r>
              <a:rPr lang="ru-RU" sz="2000" dirty="0">
                <a:latin typeface="+mn-lt"/>
              </a:rPr>
              <a:t>Медицинские критерии</a:t>
            </a:r>
            <a:r>
              <a:rPr lang="fr-FR" sz="2000" dirty="0">
                <a:latin typeface="+mn-lt"/>
              </a:rPr>
              <a:t> (4 </a:t>
            </a:r>
            <a:r>
              <a:rPr lang="ru-RU" sz="2000" dirty="0">
                <a:latin typeface="+mn-lt"/>
              </a:rPr>
              <a:t>государства</a:t>
            </a:r>
            <a:r>
              <a:rPr lang="fr-FR" sz="2000" dirty="0">
                <a:latin typeface="+mn-lt"/>
              </a:rPr>
              <a:t>)</a:t>
            </a:r>
          </a:p>
          <a:p>
            <a:pPr marL="742950" lvl="2" indent="-342900"/>
            <a:r>
              <a:rPr lang="ru-RU" sz="2000" dirty="0">
                <a:latin typeface="+mn-lt"/>
              </a:rPr>
              <a:t>Другие критерии </a:t>
            </a:r>
            <a:r>
              <a:rPr lang="fr-FR" sz="2000" dirty="0">
                <a:latin typeface="+mn-lt"/>
              </a:rPr>
              <a:t>(1 </a:t>
            </a:r>
            <a:r>
              <a:rPr lang="ru-RU" sz="2000" dirty="0">
                <a:latin typeface="+mn-lt"/>
              </a:rPr>
              <a:t>государство</a:t>
            </a:r>
            <a:r>
              <a:rPr lang="fr-FR" sz="2000" dirty="0">
                <a:latin typeface="+mn-lt"/>
              </a:rPr>
              <a:t>)</a:t>
            </a:r>
          </a:p>
          <a:p>
            <a:pPr marL="342900" lvl="1" indent="-342900">
              <a:buFontTx/>
              <a:buChar char="•"/>
            </a:pPr>
            <a:endParaRPr lang="fr-FR" sz="2000" dirty="0">
              <a:latin typeface="+mn-lt"/>
            </a:endParaRPr>
          </a:p>
          <a:p>
            <a:pPr marL="342900" lvl="1" indent="-342900">
              <a:buFontTx/>
              <a:buChar char="•"/>
            </a:pPr>
            <a:r>
              <a:rPr lang="ru-RU" sz="2000" b="1" dirty="0">
                <a:latin typeface="+mn-lt"/>
              </a:rPr>
              <a:t>Суррогатные матери также являются донорами яйцеклеток </a:t>
            </a:r>
            <a:r>
              <a:rPr lang="fr-FR" sz="2000" dirty="0">
                <a:latin typeface="+mn-lt"/>
              </a:rPr>
              <a:t>(3 </a:t>
            </a:r>
            <a:r>
              <a:rPr lang="ru-RU" sz="2000" dirty="0">
                <a:latin typeface="+mn-lt"/>
              </a:rPr>
              <a:t>государства</a:t>
            </a:r>
            <a:r>
              <a:rPr lang="fr-FR" sz="2000" dirty="0">
                <a:latin typeface="+mn-lt"/>
              </a:rPr>
              <a:t>)</a:t>
            </a:r>
          </a:p>
          <a:p>
            <a:pPr marL="742950" lvl="2" indent="-342900"/>
            <a:r>
              <a:rPr lang="fr-FR" sz="2000" dirty="0">
                <a:latin typeface="+mn-lt"/>
              </a:rPr>
              <a:t>(PPA)</a:t>
            </a:r>
            <a:r>
              <a:rPr lang="ru-RU" sz="2000" dirty="0">
                <a:latin typeface="+mn-lt"/>
              </a:rPr>
              <a:t> Суррогатное материнство </a:t>
            </a:r>
            <a:r>
              <a:rPr lang="en-US" sz="2000" dirty="0">
                <a:latin typeface="+mn-lt"/>
              </a:rPr>
              <a:t>/ </a:t>
            </a:r>
            <a:r>
              <a:rPr lang="ru-RU" sz="2000" dirty="0">
                <a:latin typeface="+mn-lt"/>
              </a:rPr>
              <a:t>Вспомогательная репродуктивная технология</a:t>
            </a:r>
            <a:endParaRPr lang="fr-FR" sz="2000" dirty="0">
              <a:latin typeface="+mn-lt"/>
            </a:endParaRPr>
          </a:p>
          <a:p>
            <a:pPr marL="342900" lvl="1" indent="-342900">
              <a:buFontTx/>
              <a:buChar char="•"/>
            </a:pPr>
            <a:endParaRPr lang="fr-FR" sz="2000" dirty="0">
              <a:latin typeface="+mn-lt"/>
            </a:endParaRPr>
          </a:p>
          <a:p>
            <a:pPr marL="342900" lvl="1" indent="-342900">
              <a:buFontTx/>
              <a:buChar char="•"/>
            </a:pPr>
            <a:r>
              <a:rPr lang="ru-RU" sz="2000" b="1" dirty="0">
                <a:latin typeface="+mn-lt"/>
              </a:rPr>
              <a:t>Реклама</a:t>
            </a:r>
            <a:r>
              <a:rPr lang="fr-FR" sz="2000" dirty="0">
                <a:latin typeface="+mn-lt"/>
              </a:rPr>
              <a:t>: </a:t>
            </a:r>
            <a:r>
              <a:rPr lang="ru-RU" sz="2000" dirty="0">
                <a:latin typeface="+mn-lt"/>
              </a:rPr>
              <a:t>Запрещена</a:t>
            </a:r>
            <a:endParaRPr lang="fr-FR" sz="2000" dirty="0">
              <a:latin typeface="+mn-lt"/>
            </a:endParaRPr>
          </a:p>
          <a:p>
            <a:pPr marL="342900" lvl="1" indent="-342900">
              <a:buFontTx/>
              <a:buChar char="•"/>
            </a:pPr>
            <a:endParaRPr lang="fr-FR" sz="2000" dirty="0">
              <a:latin typeface="+mn-lt"/>
            </a:endParaRPr>
          </a:p>
          <a:p>
            <a:pPr marL="342900" lvl="1" indent="-342900">
              <a:buFontTx/>
              <a:buChar char="•"/>
            </a:pPr>
            <a:r>
              <a:rPr lang="ru-RU" sz="2000" b="1" dirty="0">
                <a:latin typeface="+mn-lt"/>
              </a:rPr>
              <a:t>Вознаграждение посредников</a:t>
            </a:r>
            <a:r>
              <a:rPr lang="fr-FR" sz="2000" b="1" dirty="0">
                <a:latin typeface="+mn-lt"/>
              </a:rPr>
              <a:t>: </a:t>
            </a:r>
            <a:r>
              <a:rPr lang="ru-RU" sz="2000" dirty="0">
                <a:latin typeface="+mn-lt"/>
              </a:rPr>
              <a:t>запрещено</a:t>
            </a:r>
            <a:endParaRPr lang="fr-FR" sz="2000" dirty="0">
              <a:latin typeface="+mn-lt"/>
            </a:endParaRPr>
          </a:p>
          <a:p>
            <a:pPr marL="0" lvl="1" indent="0">
              <a:buNone/>
            </a:pPr>
            <a:endParaRPr lang="fr-FR" sz="2000" dirty="0">
              <a:latin typeface="+mn-lt"/>
            </a:endParaRPr>
          </a:p>
          <a:p>
            <a:pPr marL="400050" lvl="2" indent="0">
              <a:buNone/>
            </a:pPr>
            <a:endParaRPr lang="fr-FR" sz="200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2049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Уголовное преследование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Суррогатная мать</a:t>
            </a:r>
            <a:r>
              <a:rPr lang="fr-FR" sz="2000" dirty="0"/>
              <a:t> (6 </a:t>
            </a:r>
            <a:r>
              <a:rPr lang="ru-RU" sz="2000" dirty="0"/>
              <a:t>государств</a:t>
            </a:r>
            <a:r>
              <a:rPr lang="fr-FR" sz="2000" dirty="0"/>
              <a:t>)</a:t>
            </a:r>
          </a:p>
          <a:p>
            <a:endParaRPr lang="fr-FR" sz="2000" dirty="0"/>
          </a:p>
          <a:p>
            <a:r>
              <a:rPr lang="ru-RU" sz="2000" dirty="0"/>
              <a:t>Родители</a:t>
            </a:r>
            <a:r>
              <a:rPr lang="fr-FR" sz="2000" dirty="0"/>
              <a:t> (5 </a:t>
            </a:r>
            <a:r>
              <a:rPr lang="ru-RU" sz="2000" dirty="0"/>
              <a:t>государств</a:t>
            </a:r>
            <a:r>
              <a:rPr lang="fr-FR" sz="2000" dirty="0"/>
              <a:t>)</a:t>
            </a:r>
          </a:p>
          <a:p>
            <a:endParaRPr lang="fr-FR" sz="2000" dirty="0"/>
          </a:p>
          <a:p>
            <a:r>
              <a:rPr lang="ru-RU" sz="2000" dirty="0"/>
              <a:t>Доноры репродуктивных клеток</a:t>
            </a:r>
            <a:r>
              <a:rPr lang="fr-FR" sz="2000" dirty="0"/>
              <a:t> (6 </a:t>
            </a:r>
            <a:r>
              <a:rPr lang="ru-RU" sz="2000" dirty="0"/>
              <a:t>государств</a:t>
            </a:r>
            <a:r>
              <a:rPr lang="fr-FR" sz="2000" dirty="0"/>
              <a:t>)</a:t>
            </a:r>
          </a:p>
          <a:p>
            <a:endParaRPr lang="fr-FR" sz="2000" dirty="0"/>
          </a:p>
          <a:p>
            <a:r>
              <a:rPr lang="ru-RU" sz="2000" b="1" dirty="0"/>
              <a:t>Посредник</a:t>
            </a:r>
            <a:r>
              <a:rPr lang="fr-FR" sz="2000" dirty="0"/>
              <a:t> (13 </a:t>
            </a:r>
            <a:r>
              <a:rPr lang="ru-RU" sz="2000" dirty="0"/>
              <a:t>государств</a:t>
            </a:r>
            <a:r>
              <a:rPr lang="fr-FR" sz="2000" dirty="0"/>
              <a:t>)</a:t>
            </a:r>
          </a:p>
          <a:p>
            <a:endParaRPr lang="fr-FR" sz="2000" dirty="0"/>
          </a:p>
          <a:p>
            <a:r>
              <a:rPr lang="ru-RU" sz="2000" i="1" dirty="0"/>
              <a:t>Знание незаконных практик</a:t>
            </a:r>
            <a:r>
              <a:rPr lang="en-US" sz="2000" i="1" dirty="0"/>
              <a:t>: </a:t>
            </a:r>
            <a:r>
              <a:rPr lang="ru-RU" sz="2000" dirty="0"/>
              <a:t>нет (да в 2 государствах)</a:t>
            </a:r>
            <a:endParaRPr lang="fr-FR" sz="2000" dirty="0"/>
          </a:p>
          <a:p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634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Усыновление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Родители по закону</a:t>
            </a:r>
            <a:endParaRPr lang="fr-FR" sz="2000" dirty="0"/>
          </a:p>
          <a:p>
            <a:pPr lvl="1"/>
            <a:r>
              <a:rPr lang="ru-RU" sz="2000" dirty="0">
                <a:latin typeface="+mn-lt"/>
              </a:rPr>
              <a:t>Мать</a:t>
            </a:r>
            <a:r>
              <a:rPr lang="fr-FR" sz="2000" dirty="0">
                <a:latin typeface="+mn-lt"/>
              </a:rPr>
              <a:t>:</a:t>
            </a:r>
          </a:p>
          <a:p>
            <a:pPr lvl="2"/>
            <a:r>
              <a:rPr lang="ru-RU" sz="2000" b="1" dirty="0">
                <a:latin typeface="+mn-lt"/>
              </a:rPr>
              <a:t>Женщина, которая родила ребенка</a:t>
            </a:r>
            <a:endParaRPr lang="fr-FR" sz="2000" b="1" dirty="0">
              <a:latin typeface="+mn-lt"/>
            </a:endParaRPr>
          </a:p>
          <a:p>
            <a:pPr lvl="2"/>
            <a:r>
              <a:rPr lang="ru-RU" sz="2000" dirty="0">
                <a:latin typeface="+mn-lt"/>
              </a:rPr>
              <a:t>Генетическая мать</a:t>
            </a:r>
            <a:r>
              <a:rPr lang="fr-FR" sz="2000" dirty="0">
                <a:latin typeface="+mn-lt"/>
              </a:rPr>
              <a:t> (</a:t>
            </a:r>
            <a:r>
              <a:rPr lang="ru-RU" sz="2000" dirty="0">
                <a:latin typeface="+mn-lt"/>
              </a:rPr>
              <a:t>исключения в</a:t>
            </a:r>
            <a:r>
              <a:rPr lang="fr-FR" sz="2000" dirty="0">
                <a:latin typeface="+mn-lt"/>
              </a:rPr>
              <a:t> 2 </a:t>
            </a:r>
            <a:r>
              <a:rPr lang="ru-RU" sz="2000" dirty="0">
                <a:latin typeface="+mn-lt"/>
              </a:rPr>
              <a:t>государствах</a:t>
            </a:r>
            <a:r>
              <a:rPr lang="fr-FR" sz="2000" dirty="0">
                <a:latin typeface="+mn-lt"/>
              </a:rPr>
              <a:t>)</a:t>
            </a:r>
            <a:r>
              <a:rPr lang="ru-RU" sz="2000" dirty="0">
                <a:latin typeface="+mn-lt"/>
              </a:rPr>
              <a:t> </a:t>
            </a:r>
            <a:endParaRPr lang="fr-FR" sz="2000" dirty="0">
              <a:latin typeface="+mn-lt"/>
            </a:endParaRPr>
          </a:p>
          <a:p>
            <a:pPr lvl="2"/>
            <a:r>
              <a:rPr lang="ru-RU" sz="2000" dirty="0">
                <a:latin typeface="+mn-lt"/>
              </a:rPr>
              <a:t>Усыновление</a:t>
            </a:r>
            <a:r>
              <a:rPr lang="fr-FR" sz="2000" dirty="0">
                <a:latin typeface="+mn-lt"/>
              </a:rPr>
              <a:t> - </a:t>
            </a:r>
            <a:r>
              <a:rPr lang="ru-RU" sz="2000" dirty="0">
                <a:latin typeface="+mn-lt"/>
              </a:rPr>
              <a:t>Передача родительских обязанностей</a:t>
            </a:r>
            <a:endParaRPr lang="fr-FR" sz="2000" dirty="0">
              <a:latin typeface="+mn-lt"/>
            </a:endParaRPr>
          </a:p>
          <a:p>
            <a:pPr lvl="1"/>
            <a:r>
              <a:rPr lang="ru-RU" sz="2000" dirty="0">
                <a:latin typeface="+mn-lt"/>
              </a:rPr>
              <a:t>Отец</a:t>
            </a:r>
            <a:r>
              <a:rPr lang="fr-FR" sz="2000" dirty="0">
                <a:latin typeface="+mn-lt"/>
              </a:rPr>
              <a:t>:</a:t>
            </a:r>
          </a:p>
          <a:p>
            <a:pPr lvl="2"/>
            <a:r>
              <a:rPr lang="ru-RU" sz="2000" dirty="0">
                <a:latin typeface="+mn-lt"/>
              </a:rPr>
              <a:t>Муж женщины, которая родила ребенка</a:t>
            </a:r>
            <a:endParaRPr lang="fr-FR" sz="2000" dirty="0">
              <a:latin typeface="+mn-lt"/>
            </a:endParaRPr>
          </a:p>
          <a:p>
            <a:pPr lvl="2"/>
            <a:r>
              <a:rPr lang="ru-RU" sz="2000" dirty="0">
                <a:latin typeface="+mn-lt"/>
              </a:rPr>
              <a:t>Генетический отец при наличии биологической связи</a:t>
            </a:r>
            <a:endParaRPr lang="fr-FR" sz="2000" dirty="0">
              <a:latin typeface="+mn-lt"/>
            </a:endParaRPr>
          </a:p>
          <a:p>
            <a:pPr lvl="2"/>
            <a:r>
              <a:rPr lang="ru-RU" sz="2000" dirty="0">
                <a:latin typeface="+mn-lt"/>
              </a:rPr>
              <a:t>Усыновление</a:t>
            </a:r>
            <a:r>
              <a:rPr lang="fr-FR" sz="2000" dirty="0">
                <a:latin typeface="+mn-lt"/>
              </a:rPr>
              <a:t> – </a:t>
            </a:r>
            <a:r>
              <a:rPr lang="ru-RU" sz="2000" dirty="0">
                <a:latin typeface="+mn-lt"/>
              </a:rPr>
              <a:t>Передача родительских обязанностей</a:t>
            </a:r>
            <a:endParaRPr lang="fr-FR" dirty="0"/>
          </a:p>
          <a:p>
            <a:pPr lvl="2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931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088" y="1052736"/>
            <a:ext cx="7632700" cy="504825"/>
          </a:xfrm>
        </p:spPr>
        <p:txBody>
          <a:bodyPr/>
          <a:lstStyle/>
          <a:p>
            <a:r>
              <a:rPr lang="ru-RU" b="1" dirty="0"/>
              <a:t>Передача права на усыновление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72816"/>
            <a:ext cx="8424936" cy="3948113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ru-RU" sz="2000" dirty="0">
                <a:latin typeface="+mn-lt"/>
              </a:rPr>
              <a:t>Механизмы существуют в 16 государствах</a:t>
            </a:r>
            <a:endParaRPr lang="fr-FR" sz="2000" dirty="0">
              <a:latin typeface="+mn-lt"/>
            </a:endParaRPr>
          </a:p>
          <a:p>
            <a:pPr marL="742950" lvl="2" indent="-342900"/>
            <a:r>
              <a:rPr lang="ru-RU" sz="2000" dirty="0">
                <a:latin typeface="+mn-lt"/>
              </a:rPr>
              <a:t>Усыновление (после отказа от своих прав суррогатной матери, а также, если необходимо, ее мужа)</a:t>
            </a:r>
            <a:endParaRPr lang="fr-FR" sz="2000" dirty="0">
              <a:latin typeface="+mn-lt"/>
            </a:endParaRPr>
          </a:p>
          <a:p>
            <a:pPr marL="742950" lvl="2" indent="-342900"/>
            <a:r>
              <a:rPr lang="ru-RU" sz="2000" dirty="0">
                <a:latin typeface="+mn-lt"/>
              </a:rPr>
              <a:t>Решение суда</a:t>
            </a:r>
            <a:r>
              <a:rPr lang="fr-FR" sz="2000" dirty="0">
                <a:latin typeface="+mn-lt"/>
              </a:rPr>
              <a:t>: «</a:t>
            </a:r>
            <a:r>
              <a:rPr lang="ru-RU" sz="2000" dirty="0">
                <a:latin typeface="+mn-lt"/>
              </a:rPr>
              <a:t> </a:t>
            </a:r>
            <a:r>
              <a:rPr lang="fr-FR" sz="2000" dirty="0">
                <a:latin typeface="+mn-lt"/>
              </a:rPr>
              <a:t>parental </a:t>
            </a:r>
            <a:r>
              <a:rPr lang="fr-FR" sz="2000" dirty="0" err="1">
                <a:latin typeface="+mn-lt"/>
              </a:rPr>
              <a:t>order</a:t>
            </a:r>
            <a:r>
              <a:rPr lang="fr-FR" sz="2000" dirty="0">
                <a:latin typeface="+mn-lt"/>
              </a:rPr>
              <a:t> » (</a:t>
            </a:r>
            <a:r>
              <a:rPr lang="ru-RU" sz="2000" dirty="0">
                <a:latin typeface="+mn-lt"/>
              </a:rPr>
              <a:t>Великобритания)</a:t>
            </a:r>
          </a:p>
          <a:p>
            <a:pPr marL="400050" lvl="2" indent="0">
              <a:buNone/>
            </a:pPr>
            <a:r>
              <a:rPr lang="ru-RU" sz="2000" dirty="0">
                <a:latin typeface="+mn-lt"/>
              </a:rPr>
              <a:t>Необходимость биологической связи для установления усыновления </a:t>
            </a:r>
            <a:endParaRPr lang="fr-FR" sz="2000" dirty="0">
              <a:latin typeface="+mn-lt"/>
            </a:endParaRPr>
          </a:p>
          <a:p>
            <a:pPr marL="742950" lvl="2" indent="-342900"/>
            <a:r>
              <a:rPr lang="ru-RU" sz="2000" dirty="0">
                <a:latin typeface="+mn-lt"/>
              </a:rPr>
              <a:t>Сомнения в случае международного суррогатного материнства</a:t>
            </a:r>
            <a:endParaRPr lang="fr-FR" sz="2000" dirty="0"/>
          </a:p>
          <a:p>
            <a:r>
              <a:rPr lang="ru-RU" sz="2000" dirty="0"/>
              <a:t>Международное суррогатное материнство</a:t>
            </a:r>
            <a:r>
              <a:rPr lang="fr-FR" sz="2000" dirty="0"/>
              <a:t> –</a:t>
            </a:r>
            <a:r>
              <a:rPr lang="ru-RU" sz="2000" dirty="0"/>
              <a:t> Транскрипция свидетельства о рождении</a:t>
            </a:r>
          </a:p>
          <a:p>
            <a:r>
              <a:rPr lang="ru-RU" sz="2000" dirty="0">
                <a:latin typeface="+mn-lt"/>
              </a:rPr>
              <a:t>Выше всего стоит интерес ребенка</a:t>
            </a:r>
            <a:endParaRPr lang="fr-FR" sz="2000" dirty="0">
              <a:latin typeface="+mn-lt"/>
            </a:endParaRPr>
          </a:p>
          <a:p>
            <a:pPr lvl="1"/>
            <a:r>
              <a:rPr lang="ru-RU" sz="2000" dirty="0">
                <a:latin typeface="+mn-lt"/>
              </a:rPr>
              <a:t>Только в случае решения суда</a:t>
            </a:r>
            <a:r>
              <a:rPr lang="fr-FR" sz="2000" dirty="0">
                <a:latin typeface="+mn-lt"/>
              </a:rPr>
              <a:t> </a:t>
            </a:r>
          </a:p>
          <a:p>
            <a:pPr lvl="1"/>
            <a:r>
              <a:rPr lang="ru-RU" sz="2000" dirty="0">
                <a:latin typeface="+mn-lt"/>
              </a:rPr>
              <a:t>Биологическая связь</a:t>
            </a:r>
            <a:endParaRPr lang="fr-FR" sz="2000" dirty="0">
              <a:latin typeface="+mn-lt"/>
            </a:endParaRPr>
          </a:p>
          <a:p>
            <a:pPr lvl="1"/>
            <a:r>
              <a:rPr lang="ru-RU" sz="2000" dirty="0"/>
              <a:t>Достоверность в том, что касается матери</a:t>
            </a:r>
            <a:endParaRPr lang="fr-FR" sz="2000" dirty="0"/>
          </a:p>
          <a:p>
            <a:pPr lvl="1"/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6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980728"/>
            <a:ext cx="7993384" cy="504825"/>
          </a:xfrm>
        </p:spPr>
        <p:txBody>
          <a:bodyPr/>
          <a:lstStyle/>
          <a:p>
            <a:r>
              <a:rPr lang="ru-RU" b="1" dirty="0"/>
              <a:t>Межправительственные организации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352928" cy="4320480"/>
          </a:xfrm>
          <a:ln>
            <a:noFill/>
          </a:ln>
        </p:spPr>
        <p:txBody>
          <a:bodyPr/>
          <a:lstStyle/>
          <a:p>
            <a:r>
              <a:rPr lang="ru-RU" sz="1600" b="1" dirty="0"/>
              <a:t>Совет Европы</a:t>
            </a:r>
            <a:endParaRPr lang="fr-FR" sz="1600" b="1" dirty="0"/>
          </a:p>
          <a:p>
            <a:pPr marL="457200" lvl="1" indent="0">
              <a:buNone/>
            </a:pPr>
            <a:r>
              <a:rPr lang="ru-RU" sz="1600" b="1" dirty="0"/>
              <a:t>Европейский Суд по правам человека</a:t>
            </a:r>
            <a:endParaRPr lang="fr-FR" sz="1600" b="1" dirty="0"/>
          </a:p>
          <a:p>
            <a:pPr marL="457200" lvl="1" indent="0">
              <a:buNone/>
            </a:pPr>
            <a:r>
              <a:rPr lang="fr-FR" sz="1600" u="sng" dirty="0"/>
              <a:t>NB</a:t>
            </a:r>
            <a:r>
              <a:rPr lang="fr-FR" sz="1600" dirty="0"/>
              <a:t>. </a:t>
            </a:r>
            <a:r>
              <a:rPr lang="ru-RU" sz="1600" dirty="0"/>
              <a:t>Дела, связанные с усыновлением</a:t>
            </a:r>
            <a:r>
              <a:rPr lang="fr-FR" sz="1600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1600" dirty="0" err="1"/>
              <a:t>Mennesson</a:t>
            </a:r>
            <a:r>
              <a:rPr lang="fr-FR" sz="1600" dirty="0"/>
              <a:t> </a:t>
            </a:r>
            <a:r>
              <a:rPr lang="ru-RU" sz="1600" dirty="0"/>
              <a:t>против Франции</a:t>
            </a:r>
            <a:r>
              <a:rPr lang="fr-FR" sz="1600" dirty="0"/>
              <a:t> (</a:t>
            </a:r>
            <a:r>
              <a:rPr lang="ru-RU" sz="1600" dirty="0"/>
              <a:t>жалоба</a:t>
            </a:r>
            <a:r>
              <a:rPr lang="fr-FR" sz="1600" dirty="0"/>
              <a:t> 65192/11)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1600" dirty="0" err="1"/>
              <a:t>Labassee</a:t>
            </a:r>
            <a:r>
              <a:rPr lang="fr-FR" sz="1600" dirty="0"/>
              <a:t> </a:t>
            </a:r>
            <a:r>
              <a:rPr lang="ru-RU" sz="1600" dirty="0"/>
              <a:t>против Франции </a:t>
            </a:r>
            <a:r>
              <a:rPr lang="fr-FR" sz="1600" dirty="0"/>
              <a:t>(</a:t>
            </a:r>
            <a:r>
              <a:rPr lang="ru-RU" sz="1600" dirty="0"/>
              <a:t>жалоба</a:t>
            </a:r>
            <a:r>
              <a:rPr lang="fr-FR" sz="1600" dirty="0"/>
              <a:t> 65941/11)</a:t>
            </a:r>
          </a:p>
          <a:p>
            <a:pPr marL="719138" lvl="1" indent="0">
              <a:buNone/>
            </a:pPr>
            <a:r>
              <a:rPr lang="fr-FR" sz="1600" dirty="0"/>
              <a:t>(2014) </a:t>
            </a:r>
            <a:r>
              <a:rPr lang="ru-RU" sz="1600" dirty="0"/>
              <a:t>Нарушение прав детей (заявителей) на защиту частной жизни (ст. 8)</a:t>
            </a:r>
            <a:endParaRPr lang="fr-FR" sz="1600" dirty="0"/>
          </a:p>
          <a:p>
            <a:pPr marL="719138" lvl="1" indent="0">
              <a:buNone/>
            </a:pPr>
            <a:endParaRPr lang="fr-FR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r-FR" sz="1600" dirty="0" err="1"/>
              <a:t>Paradiso</a:t>
            </a:r>
            <a:r>
              <a:rPr lang="fr-FR" sz="1600" dirty="0"/>
              <a:t> et </a:t>
            </a:r>
            <a:r>
              <a:rPr lang="fr-FR" sz="1600" dirty="0" err="1"/>
              <a:t>Campanelli</a:t>
            </a:r>
            <a:r>
              <a:rPr lang="fr-FR" sz="1600" dirty="0"/>
              <a:t> </a:t>
            </a:r>
            <a:r>
              <a:rPr lang="ru-RU" sz="1600" dirty="0"/>
              <a:t>против Италии</a:t>
            </a:r>
            <a:r>
              <a:rPr lang="fr-FR" sz="1600" dirty="0"/>
              <a:t> (</a:t>
            </a:r>
            <a:r>
              <a:rPr lang="ru-RU" sz="1600" dirty="0"/>
              <a:t>жалоба</a:t>
            </a:r>
            <a:r>
              <a:rPr lang="fr-FR" sz="1600" dirty="0"/>
              <a:t> 25358/12)</a:t>
            </a:r>
          </a:p>
          <a:p>
            <a:pPr marL="719138" lvl="1" indent="0">
              <a:buNone/>
            </a:pPr>
            <a:r>
              <a:rPr lang="fr-FR" sz="1600" dirty="0"/>
              <a:t>(2015) </a:t>
            </a:r>
            <a:r>
              <a:rPr lang="ru-RU" sz="1600" dirty="0"/>
              <a:t>Постановление Палаты</a:t>
            </a:r>
            <a:r>
              <a:rPr lang="fr-FR" sz="1600" dirty="0"/>
              <a:t>: </a:t>
            </a:r>
            <a:r>
              <a:rPr lang="ru-RU" sz="1600" dirty="0"/>
              <a:t>нарушение статьи</a:t>
            </a:r>
            <a:r>
              <a:rPr lang="fr-FR" sz="1600" dirty="0"/>
              <a:t> 8</a:t>
            </a:r>
          </a:p>
          <a:p>
            <a:pPr marL="719138" lvl="1" indent="0">
              <a:buNone/>
            </a:pPr>
            <a:r>
              <a:rPr lang="ru-RU" sz="1600" dirty="0"/>
              <a:t>Обжалование в Большой Палате</a:t>
            </a:r>
            <a:endParaRPr lang="fr-FR" sz="1600" dirty="0"/>
          </a:p>
          <a:p>
            <a:pPr marL="719138" lvl="1" indent="0">
              <a:buNone/>
            </a:pPr>
            <a:r>
              <a:rPr lang="fr-FR" sz="1600" dirty="0"/>
              <a:t>(2017) </a:t>
            </a:r>
            <a:r>
              <a:rPr lang="ru-RU" sz="1600" dirty="0"/>
              <a:t>Постановление Большой Палаты</a:t>
            </a:r>
            <a:r>
              <a:rPr lang="fr-FR" sz="1600" dirty="0"/>
              <a:t>:</a:t>
            </a:r>
            <a:r>
              <a:rPr lang="ru-RU" sz="1600" dirty="0"/>
              <a:t> отсутствует нарушение статьи 8</a:t>
            </a:r>
            <a:endParaRPr lang="fr-FR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r-FR" sz="1600" dirty="0"/>
              <a:t>Foulon et Bouvet </a:t>
            </a:r>
            <a:r>
              <a:rPr lang="ru-RU" sz="1600" dirty="0"/>
              <a:t>против Франции</a:t>
            </a:r>
            <a:r>
              <a:rPr lang="fr-FR" sz="1600" dirty="0"/>
              <a:t> (</a:t>
            </a:r>
            <a:r>
              <a:rPr lang="ru-RU" sz="1600" dirty="0"/>
              <a:t>жалобы</a:t>
            </a:r>
            <a:r>
              <a:rPr lang="fr-FR" sz="1600" dirty="0"/>
              <a:t> 9063/14 </a:t>
            </a:r>
            <a:r>
              <a:rPr lang="ru-RU" sz="1600" dirty="0"/>
              <a:t>и </a:t>
            </a:r>
            <a:r>
              <a:rPr lang="fr-FR" sz="1600" dirty="0"/>
              <a:t>10410/14)</a:t>
            </a:r>
          </a:p>
          <a:p>
            <a:pPr marL="719138" lvl="1" indent="0">
              <a:buNone/>
            </a:pPr>
            <a:r>
              <a:rPr lang="fr-FR" sz="1600" dirty="0"/>
              <a:t>(2016) </a:t>
            </a:r>
            <a:r>
              <a:rPr lang="ru-RU" sz="1600" dirty="0"/>
              <a:t>Нарушение прав детей на защиту частной жизни</a:t>
            </a:r>
            <a:r>
              <a:rPr lang="fr-FR" sz="1600" dirty="0"/>
              <a:t> (</a:t>
            </a:r>
            <a:r>
              <a:rPr lang="ru-RU" sz="1600" dirty="0"/>
              <a:t>ст.</a:t>
            </a:r>
            <a:r>
              <a:rPr lang="fr-FR" sz="1600" dirty="0"/>
              <a:t> 8)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116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Дебаты </a:t>
            </a:r>
            <a:r>
              <a:rPr lang="fr-FR" b="1" dirty="0"/>
              <a:t>– </a:t>
            </a:r>
            <a:r>
              <a:rPr lang="ru-RU" b="1" dirty="0"/>
              <a:t>Проект закона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088" y="2361207"/>
            <a:ext cx="7561262" cy="3948113"/>
          </a:xfrm>
        </p:spPr>
        <p:txBody>
          <a:bodyPr/>
          <a:lstStyle/>
          <a:p>
            <a:r>
              <a:rPr lang="ru-RU" sz="2000" dirty="0"/>
              <a:t>Дебаты</a:t>
            </a:r>
            <a:r>
              <a:rPr lang="fr-FR" sz="2000" dirty="0"/>
              <a:t>: </a:t>
            </a:r>
            <a:r>
              <a:rPr lang="ru-RU" sz="2000" dirty="0"/>
              <a:t>в подавляющем большинстве государств</a:t>
            </a:r>
            <a:endParaRPr lang="fr-FR" sz="2000" dirty="0"/>
          </a:p>
          <a:p>
            <a:pPr lvl="1"/>
            <a:r>
              <a:rPr lang="ru-RU" sz="2000" dirty="0"/>
              <a:t>международное суррогатное материнство</a:t>
            </a:r>
            <a:endParaRPr lang="fr-FR" sz="2000" dirty="0"/>
          </a:p>
          <a:p>
            <a:pPr lvl="1"/>
            <a:r>
              <a:rPr lang="ru-RU" sz="2000" dirty="0"/>
              <a:t>регулирование</a:t>
            </a:r>
            <a:endParaRPr lang="fr-FR" sz="2000" dirty="0"/>
          </a:p>
          <a:p>
            <a:pPr lvl="1"/>
            <a:endParaRPr lang="fr-FR" sz="2000" dirty="0"/>
          </a:p>
          <a:p>
            <a:r>
              <a:rPr lang="ru-RU" sz="2000" dirty="0"/>
              <a:t>Проект закона </a:t>
            </a:r>
            <a:r>
              <a:rPr lang="fr-FR" sz="2000" dirty="0"/>
              <a:t>(5 </a:t>
            </a:r>
            <a:r>
              <a:rPr lang="ru-RU" sz="2000" dirty="0"/>
              <a:t>государств</a:t>
            </a:r>
            <a:r>
              <a:rPr lang="fr-FR" sz="2000" dirty="0"/>
              <a:t>)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127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088" y="980728"/>
            <a:ext cx="7632700" cy="504825"/>
          </a:xfrm>
        </p:spPr>
        <p:txBody>
          <a:bodyPr/>
          <a:lstStyle/>
          <a:p>
            <a:r>
              <a:rPr lang="ru-RU" b="1" dirty="0"/>
              <a:t>Выводы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485553"/>
            <a:ext cx="8496944" cy="4307111"/>
          </a:xfrm>
        </p:spPr>
        <p:txBody>
          <a:bodyPr/>
          <a:lstStyle/>
          <a:p>
            <a:pPr algn="just"/>
            <a:r>
              <a:rPr lang="ru-RU" sz="1500" dirty="0"/>
              <a:t>Отсутствие документа, </a:t>
            </a:r>
            <a:r>
              <a:rPr lang="ru-RU" sz="1500" u="sng" dirty="0"/>
              <a:t>имеющего обязательную силу</a:t>
            </a:r>
            <a:r>
              <a:rPr lang="ru-RU" sz="1500" dirty="0"/>
              <a:t>, на международном уровне (принципы </a:t>
            </a:r>
            <a:r>
              <a:rPr lang="en-US" sz="1500" dirty="0"/>
              <a:t>CAHBI</a:t>
            </a:r>
            <a:r>
              <a:rPr lang="ru-RU" sz="1500" dirty="0"/>
              <a:t>, 1989)</a:t>
            </a:r>
            <a:endParaRPr lang="fr-FR" sz="1500" dirty="0"/>
          </a:p>
          <a:p>
            <a:pPr algn="just"/>
            <a:r>
              <a:rPr lang="ru-RU" sz="1500" dirty="0"/>
              <a:t>Очень неравномерная ситуация в отношении законодательного регулирование  </a:t>
            </a:r>
            <a:endParaRPr lang="fr-FR" sz="1500" dirty="0"/>
          </a:p>
          <a:p>
            <a:pPr lvl="1" algn="just"/>
            <a:r>
              <a:rPr lang="ru-RU" sz="1500" dirty="0"/>
              <a:t>Запрет любой формы суррогатного материнства (большинство) или только коммерческого суррогатного материнства</a:t>
            </a:r>
            <a:endParaRPr lang="fr-FR" sz="1500" dirty="0"/>
          </a:p>
          <a:p>
            <a:pPr lvl="1" algn="just"/>
            <a:r>
              <a:rPr lang="ru-RU" sz="1500" dirty="0">
                <a:latin typeface="+mn-lt"/>
              </a:rPr>
              <a:t>Мало законов</a:t>
            </a:r>
            <a:r>
              <a:rPr lang="en-US" sz="1500" dirty="0">
                <a:latin typeface="+mn-lt"/>
              </a:rPr>
              <a:t>/</a:t>
            </a:r>
            <a:r>
              <a:rPr lang="ru-RU" sz="1500" dirty="0">
                <a:latin typeface="+mn-lt"/>
              </a:rPr>
              <a:t>специальных положений</a:t>
            </a:r>
            <a:endParaRPr lang="fr-FR" sz="1500" dirty="0">
              <a:latin typeface="+mn-lt"/>
            </a:endParaRPr>
          </a:p>
          <a:p>
            <a:pPr lvl="2" algn="just"/>
            <a:r>
              <a:rPr lang="ru-RU" sz="1500" dirty="0">
                <a:latin typeface="+mn-lt"/>
              </a:rPr>
              <a:t>Юридический пробел</a:t>
            </a:r>
            <a:endParaRPr lang="fr-FR" sz="1500" dirty="0">
              <a:latin typeface="+mn-lt"/>
            </a:endParaRPr>
          </a:p>
          <a:p>
            <a:pPr lvl="1" algn="just"/>
            <a:r>
              <a:rPr lang="ru-RU" sz="1500" dirty="0">
                <a:latin typeface="+mn-lt"/>
              </a:rPr>
              <a:t>Условия доступности суррогатного материнства</a:t>
            </a:r>
            <a:endParaRPr lang="fr-FR" sz="1500" dirty="0">
              <a:latin typeface="+mn-lt"/>
            </a:endParaRPr>
          </a:p>
          <a:p>
            <a:pPr lvl="1" algn="just"/>
            <a:r>
              <a:rPr lang="ru-RU" sz="1500" dirty="0">
                <a:latin typeface="+mn-lt"/>
              </a:rPr>
              <a:t>Урегулирование посредников</a:t>
            </a:r>
            <a:r>
              <a:rPr lang="fr-FR" sz="1500" dirty="0">
                <a:latin typeface="+mn-lt"/>
              </a:rPr>
              <a:t> (?)</a:t>
            </a:r>
            <a:endParaRPr lang="fr-FR" sz="1500" dirty="0"/>
          </a:p>
          <a:p>
            <a:pPr algn="just"/>
            <a:r>
              <a:rPr lang="ru-RU" sz="1500" dirty="0"/>
              <a:t>Скорее суррогатное материнство, нежели медикаментозное деторождение</a:t>
            </a:r>
            <a:endParaRPr lang="fr-FR" sz="1500" dirty="0"/>
          </a:p>
          <a:p>
            <a:pPr algn="just"/>
            <a:r>
              <a:rPr lang="ru-RU" sz="1500" dirty="0"/>
              <a:t>Предмет дебатов</a:t>
            </a:r>
            <a:r>
              <a:rPr lang="fr-FR" sz="1500" dirty="0"/>
              <a:t> – </a:t>
            </a:r>
            <a:r>
              <a:rPr lang="ru-RU" sz="1500" dirty="0"/>
              <a:t>Законопроекты</a:t>
            </a:r>
            <a:endParaRPr lang="fr-FR" sz="1500" dirty="0"/>
          </a:p>
          <a:p>
            <a:pPr algn="just"/>
            <a:r>
              <a:rPr lang="ru-RU" sz="1500" b="1" dirty="0"/>
              <a:t>Международное суррогатное материнство</a:t>
            </a:r>
            <a:r>
              <a:rPr lang="fr-FR" sz="1500" dirty="0"/>
              <a:t>: </a:t>
            </a:r>
            <a:r>
              <a:rPr lang="ru-RU" sz="1500" dirty="0"/>
              <a:t>признание усыновления</a:t>
            </a:r>
            <a:r>
              <a:rPr lang="fr-FR" sz="1500" dirty="0"/>
              <a:t> </a:t>
            </a:r>
          </a:p>
          <a:p>
            <a:pPr lvl="1" algn="just"/>
            <a:r>
              <a:rPr lang="ru-RU" sz="1500" dirty="0">
                <a:latin typeface="+mn-lt"/>
              </a:rPr>
              <a:t>Работа в рамках Гаагской конференции по международному праву</a:t>
            </a:r>
            <a:endParaRPr lang="fr-FR" sz="1500" dirty="0">
              <a:latin typeface="+mn-lt"/>
            </a:endParaRPr>
          </a:p>
          <a:p>
            <a:pPr lvl="2" algn="just"/>
            <a:r>
              <a:rPr lang="ru-RU" sz="1500" dirty="0">
                <a:latin typeface="+mn-lt"/>
              </a:rPr>
              <a:t>Трудности, связанные с юридическим признанием усыновления</a:t>
            </a:r>
            <a:r>
              <a:rPr lang="en-US" sz="1500" dirty="0">
                <a:latin typeface="+mn-lt"/>
              </a:rPr>
              <a:t>/</a:t>
            </a:r>
            <a:r>
              <a:rPr lang="ru-RU" sz="1500" dirty="0">
                <a:latin typeface="+mn-lt"/>
              </a:rPr>
              <a:t>гражданства</a:t>
            </a:r>
            <a:r>
              <a:rPr lang="en-US" sz="1500" dirty="0">
                <a:latin typeface="+mn-lt"/>
              </a:rPr>
              <a:t>/</a:t>
            </a:r>
            <a:r>
              <a:rPr lang="ru-RU" sz="1500" dirty="0">
                <a:latin typeface="+mn-lt"/>
              </a:rPr>
              <a:t>ответственности родителей </a:t>
            </a:r>
            <a:r>
              <a:rPr lang="ru-RU" sz="1500" dirty="0" err="1">
                <a:latin typeface="+mn-lt"/>
              </a:rPr>
              <a:t>впринимающих</a:t>
            </a:r>
            <a:r>
              <a:rPr lang="ru-RU" sz="1500" dirty="0">
                <a:latin typeface="+mn-lt"/>
              </a:rPr>
              <a:t> государствах</a:t>
            </a:r>
            <a:endParaRPr lang="fr-FR" sz="1500" dirty="0">
              <a:latin typeface="+mn-lt"/>
            </a:endParaRPr>
          </a:p>
          <a:p>
            <a:pPr lvl="2" algn="just"/>
            <a:r>
              <a:rPr lang="ru-RU" sz="1500" dirty="0">
                <a:latin typeface="+mn-lt"/>
              </a:rPr>
              <a:t>Анализ выполнимости</a:t>
            </a:r>
            <a:endParaRPr lang="fr-FR" sz="1500" dirty="0">
              <a:latin typeface="+mn-lt"/>
            </a:endParaRPr>
          </a:p>
          <a:p>
            <a:pPr lvl="2" algn="just"/>
            <a:r>
              <a:rPr lang="ru-RU" sz="1500" dirty="0">
                <a:latin typeface="+mn-lt"/>
              </a:rPr>
              <a:t>Предложенная тема</a:t>
            </a:r>
            <a:r>
              <a:rPr lang="en-US" sz="1500" dirty="0">
                <a:latin typeface="+mn-lt"/>
              </a:rPr>
              <a:t>: </a:t>
            </a:r>
            <a:r>
              <a:rPr lang="ru-RU" sz="1500" dirty="0">
                <a:latin typeface="+mn-lt"/>
              </a:rPr>
              <a:t>Двустороннее сотрудничество между затронутыми государствами</a:t>
            </a:r>
            <a:r>
              <a:rPr lang="fr-FR" sz="1500" dirty="0">
                <a:latin typeface="+mn-lt"/>
              </a:rPr>
              <a:t> (</a:t>
            </a:r>
            <a:r>
              <a:rPr lang="ru-RU" sz="1500" dirty="0">
                <a:latin typeface="+mn-lt"/>
              </a:rPr>
              <a:t>форма усыновления</a:t>
            </a:r>
            <a:r>
              <a:rPr lang="fr-FR" sz="1500" dirty="0">
                <a:latin typeface="+mn-lt"/>
              </a:rPr>
              <a:t> – </a:t>
            </a:r>
            <a:r>
              <a:rPr lang="ru-RU" sz="1500" dirty="0">
                <a:latin typeface="+mn-lt"/>
              </a:rPr>
              <a:t>Минимальные гарантии и принцип признания</a:t>
            </a:r>
            <a:r>
              <a:rPr lang="fr-FR" sz="1500" dirty="0">
                <a:latin typeface="+mn-lt"/>
              </a:rPr>
              <a:t>)</a:t>
            </a:r>
          </a:p>
          <a:p>
            <a:endParaRPr lang="fr-FR" sz="2000" dirty="0"/>
          </a:p>
          <a:p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35760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68960"/>
            <a:ext cx="7772400" cy="1470025"/>
          </a:xfrm>
        </p:spPr>
        <p:txBody>
          <a:bodyPr/>
          <a:lstStyle/>
          <a:p>
            <a:r>
              <a:rPr lang="fr-FR" sz="4400" dirty="0">
                <a:hlinkClick r:id="rId3"/>
              </a:rPr>
              <a:t>www.coe.int/bioethics</a:t>
            </a:r>
            <a:br>
              <a:rPr lang="fr-FR" sz="4400" dirty="0"/>
            </a:b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52464"/>
            <a:ext cx="6400800" cy="1752600"/>
          </a:xfrm>
        </p:spPr>
        <p:txBody>
          <a:bodyPr/>
          <a:lstStyle/>
          <a:p>
            <a:r>
              <a:rPr lang="fr-FR">
                <a:hlinkClick r:id="rId4"/>
              </a:rPr>
              <a:t>laurence.lwoff@coe.int</a:t>
            </a:r>
            <a:endParaRPr lang="fr-FR"/>
          </a:p>
          <a:p>
            <a:endParaRPr lang="fr-FR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747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Совет Европы</a:t>
            </a:r>
            <a:r>
              <a:rPr lang="fr-FR" b="1" dirty="0"/>
              <a:t> (</a:t>
            </a:r>
            <a:r>
              <a:rPr lang="ru-RU" b="1" dirty="0"/>
              <a:t>СЕ</a:t>
            </a:r>
            <a:r>
              <a:rPr lang="fr-FR" b="1" dirty="0"/>
              <a:t>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2060575"/>
            <a:ext cx="8424936" cy="3948113"/>
          </a:xfrm>
        </p:spPr>
        <p:txBody>
          <a:bodyPr/>
          <a:lstStyle/>
          <a:p>
            <a:r>
              <a:rPr lang="fr-FR" sz="2000" dirty="0"/>
              <a:t>47 </a:t>
            </a:r>
            <a:r>
              <a:rPr lang="ru-RU" sz="2000" dirty="0"/>
              <a:t>государств-членов</a:t>
            </a:r>
            <a:endParaRPr lang="fr-FR" sz="2000" dirty="0"/>
          </a:p>
          <a:p>
            <a:r>
              <a:rPr lang="ru-RU" sz="2000" dirty="0"/>
              <a:t>Права человека, демократия, верховенство права</a:t>
            </a:r>
            <a:endParaRPr lang="fr-FR" sz="2000" dirty="0"/>
          </a:p>
          <a:p>
            <a:r>
              <a:rPr lang="ru-RU" sz="2000" b="1" dirty="0"/>
              <a:t>Комитет по биоэтике</a:t>
            </a:r>
            <a:r>
              <a:rPr lang="fr-FR" sz="2000" b="1" dirty="0"/>
              <a:t> </a:t>
            </a:r>
            <a:r>
              <a:rPr lang="fr-FR" sz="2000" dirty="0"/>
              <a:t>(DH-BIO)</a:t>
            </a:r>
            <a:r>
              <a:rPr lang="ru-RU" sz="2000" dirty="0"/>
              <a:t> </a:t>
            </a:r>
            <a:endParaRPr lang="fr-FR" sz="2000" dirty="0"/>
          </a:p>
          <a:p>
            <a:pPr lvl="1"/>
            <a:r>
              <a:rPr lang="ru-RU" sz="2000" dirty="0">
                <a:latin typeface="+mn-lt"/>
              </a:rPr>
              <a:t>Защита прав человека в области биомедицины</a:t>
            </a:r>
            <a:endParaRPr lang="fr-FR" sz="2000" dirty="0">
              <a:latin typeface="+mn-lt"/>
            </a:endParaRPr>
          </a:p>
          <a:p>
            <a:pPr lvl="1"/>
            <a:r>
              <a:rPr lang="ru-RU" sz="2000" dirty="0">
                <a:latin typeface="+mn-lt"/>
              </a:rPr>
              <a:t>представители 47 государств-членов СЕ</a:t>
            </a:r>
            <a:endParaRPr lang="fr-FR" sz="2000" dirty="0">
              <a:latin typeface="+mn-lt"/>
            </a:endParaRPr>
          </a:p>
          <a:p>
            <a:pPr lvl="1"/>
            <a:r>
              <a:rPr lang="ru-RU" sz="2000" dirty="0">
                <a:latin typeface="+mn-lt"/>
              </a:rPr>
              <a:t>Наблюдатели</a:t>
            </a:r>
            <a:r>
              <a:rPr lang="en-US" sz="2000" dirty="0">
                <a:latin typeface="+mn-lt"/>
              </a:rPr>
              <a:t>: </a:t>
            </a:r>
            <a:r>
              <a:rPr lang="ru-RU" sz="2000" dirty="0">
                <a:latin typeface="+mn-lt"/>
              </a:rPr>
              <a:t>ВОЗ, ЮНЕСКО, ЕС, ОБСЕ</a:t>
            </a:r>
            <a:endParaRPr lang="fr-FR" sz="2000" dirty="0">
              <a:latin typeface="+mn-lt"/>
            </a:endParaRPr>
          </a:p>
          <a:p>
            <a:pPr lvl="1"/>
            <a:r>
              <a:rPr lang="ru-RU" sz="2000" dirty="0">
                <a:latin typeface="+mn-lt"/>
              </a:rPr>
              <a:t>подчинено руководящему Комитету по правам Человека (CDDH)</a:t>
            </a:r>
            <a:endParaRPr lang="fr-FR" sz="2000" dirty="0">
              <a:latin typeface="+mn-lt"/>
            </a:endParaRPr>
          </a:p>
          <a:p>
            <a:pPr lvl="1"/>
            <a:r>
              <a:rPr lang="ru-RU" sz="2000" dirty="0">
                <a:latin typeface="+mn-lt"/>
              </a:rPr>
              <a:t>Договорная ответственность</a:t>
            </a:r>
            <a:r>
              <a:rPr lang="en-US" sz="2000" dirty="0">
                <a:latin typeface="+mn-lt"/>
              </a:rPr>
              <a:t>: </a:t>
            </a:r>
            <a:r>
              <a:rPr lang="ru-RU" sz="2000" dirty="0">
                <a:latin typeface="+mn-lt"/>
              </a:rPr>
              <a:t>Конвенция о правах человека и биомедицине (</a:t>
            </a:r>
            <a:r>
              <a:rPr lang="ru-RU" sz="2000" dirty="0" err="1">
                <a:latin typeface="+mn-lt"/>
              </a:rPr>
              <a:t>Овьедская</a:t>
            </a:r>
            <a:r>
              <a:rPr lang="ru-RU" sz="2000" dirty="0">
                <a:latin typeface="+mn-lt"/>
              </a:rPr>
              <a:t> конвенция, 1997)</a:t>
            </a:r>
            <a:endParaRPr lang="fr-FR" sz="2000" dirty="0">
              <a:latin typeface="+mn-lt"/>
            </a:endParaRPr>
          </a:p>
          <a:p>
            <a:pPr lvl="1"/>
            <a:endParaRPr lang="fr-FR" sz="2000" dirty="0"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490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1124744"/>
            <a:ext cx="5041056" cy="504825"/>
          </a:xfrm>
        </p:spPr>
        <p:txBody>
          <a:bodyPr/>
          <a:lstStyle/>
          <a:p>
            <a:r>
              <a:rPr lang="ru-RU" b="1" dirty="0"/>
              <a:t>Европа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7" y="1700808"/>
            <a:ext cx="8506973" cy="4608512"/>
          </a:xfrm>
        </p:spPr>
        <p:txBody>
          <a:bodyPr/>
          <a:lstStyle/>
          <a:p>
            <a:r>
              <a:rPr lang="ru-RU" sz="2000" dirty="0"/>
              <a:t>Суррогатное материнство на международном</a:t>
            </a:r>
          </a:p>
          <a:p>
            <a:pPr marL="0" indent="0">
              <a:buNone/>
            </a:pPr>
            <a:r>
              <a:rPr lang="ru-RU" sz="2000" dirty="0"/>
              <a:t> уровне</a:t>
            </a:r>
            <a:r>
              <a:rPr lang="fr-FR" sz="2000" dirty="0"/>
              <a:t>: </a:t>
            </a:r>
            <a:r>
              <a:rPr lang="ru-RU" sz="2000" dirty="0"/>
              <a:t>увеличение на 1000</a:t>
            </a:r>
            <a:r>
              <a:rPr lang="en-US" sz="2000" dirty="0"/>
              <a:t>%</a:t>
            </a:r>
            <a:endParaRPr lang="fr-FR" sz="2000" dirty="0"/>
          </a:p>
          <a:p>
            <a:pPr marL="365125" indent="-365125">
              <a:buNone/>
              <a:tabLst>
                <a:tab pos="365125" algn="l"/>
              </a:tabLst>
            </a:pPr>
            <a:r>
              <a:rPr lang="fr-FR" sz="2000" dirty="0"/>
              <a:t> 	</a:t>
            </a:r>
            <a:r>
              <a:rPr lang="ru-RU" sz="2000" dirty="0"/>
              <a:t> в период между</a:t>
            </a:r>
            <a:r>
              <a:rPr lang="fr-FR" sz="2000" dirty="0"/>
              <a:t> 2006 </a:t>
            </a:r>
            <a:r>
              <a:rPr lang="ru-RU" sz="2000" dirty="0"/>
              <a:t>и</a:t>
            </a:r>
            <a:r>
              <a:rPr lang="fr-FR" sz="2000" dirty="0"/>
              <a:t> 2010</a:t>
            </a:r>
            <a:r>
              <a:rPr lang="ru-RU" sz="2000" dirty="0"/>
              <a:t> годами</a:t>
            </a:r>
            <a:r>
              <a:rPr lang="fr-FR" sz="2000" dirty="0"/>
              <a:t> </a:t>
            </a:r>
            <a:r>
              <a:rPr lang="fr-FR" sz="900" dirty="0"/>
              <a:t>(</a:t>
            </a:r>
            <a:r>
              <a:rPr lang="ru-RU" sz="900" i="1" dirty="0"/>
              <a:t>Предварительный </a:t>
            </a:r>
          </a:p>
          <a:p>
            <a:pPr marL="365125" indent="-365125">
              <a:buNone/>
              <a:tabLst>
                <a:tab pos="365125" algn="l"/>
              </a:tabLst>
            </a:pPr>
            <a:r>
              <a:rPr lang="ru-RU" sz="900" i="1" dirty="0"/>
              <a:t>отчет о проблемах, вытекающих из международных конвенций по вопросу суррогатного материнства,</a:t>
            </a:r>
          </a:p>
          <a:p>
            <a:pPr marL="365125" indent="-365125">
              <a:buNone/>
              <a:tabLst>
                <a:tab pos="365125" algn="l"/>
              </a:tabLst>
            </a:pPr>
            <a:r>
              <a:rPr lang="ru-RU" sz="900" i="1" dirty="0"/>
              <a:t> подготовленный Постоянным Бюро, Предварительный документ № 10 от марта 2012 года, по запросу Совета Европы в апреле по общим вопросам и политике Конференции)</a:t>
            </a:r>
          </a:p>
          <a:p>
            <a:pPr marL="365125" indent="-365125">
              <a:buNone/>
              <a:tabLst>
                <a:tab pos="365125" algn="l"/>
              </a:tabLst>
            </a:pPr>
            <a:r>
              <a:rPr lang="ru-RU" sz="2000" dirty="0"/>
              <a:t>Серьезные различия на законодательном уровне</a:t>
            </a:r>
            <a:endParaRPr lang="fr-FR" sz="2000" dirty="0"/>
          </a:p>
          <a:p>
            <a:r>
              <a:rPr lang="ru-RU" sz="2000" dirty="0"/>
              <a:t>Продолжающиеся дебаты во многих странах</a:t>
            </a:r>
            <a:endParaRPr lang="fr-FR" sz="2000" dirty="0"/>
          </a:p>
          <a:p>
            <a:r>
              <a:rPr lang="ru-RU" sz="2000" dirty="0"/>
              <a:t>Законопроекты во многих странах</a:t>
            </a: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r>
              <a:rPr lang="ru-RU" sz="2000" dirty="0"/>
              <a:t>Сложности на межправительственном уровне</a:t>
            </a:r>
            <a:endParaRPr lang="fr-FR" sz="2000" dirty="0"/>
          </a:p>
          <a:p>
            <a:r>
              <a:rPr lang="ru-RU" sz="2000" dirty="0"/>
              <a:t>Основные спорные моменты</a:t>
            </a:r>
            <a:r>
              <a:rPr lang="fr-FR" sz="2000" dirty="0"/>
              <a:t>:</a:t>
            </a:r>
          </a:p>
          <a:p>
            <a:pPr lvl="1"/>
            <a:r>
              <a:rPr lang="ru-RU" sz="2000" dirty="0"/>
              <a:t>использование матерей, вынашивающих детей</a:t>
            </a:r>
            <a:endParaRPr lang="fr-FR" sz="2000" dirty="0"/>
          </a:p>
          <a:p>
            <a:pPr lvl="1"/>
            <a:r>
              <a:rPr lang="ru-RU" sz="2000" dirty="0"/>
              <a:t>статус детей, рожденных при помощи суррогатного материнства</a:t>
            </a:r>
            <a:endParaRPr lang="fr-FR" sz="2000" dirty="0"/>
          </a:p>
          <a:p>
            <a:endParaRPr lang="fr-FR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3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1976" y="1202553"/>
            <a:ext cx="2278525" cy="1722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4319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1104504"/>
            <a:ext cx="7632700" cy="453057"/>
          </a:xfrm>
        </p:spPr>
        <p:txBody>
          <a:bodyPr/>
          <a:lstStyle/>
          <a:p>
            <a:r>
              <a:rPr lang="ru-RU" b="1" dirty="0"/>
              <a:t>Межправительственные организации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00808"/>
            <a:ext cx="8208912" cy="3948113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/>
              <a:t>Европейский Союз</a:t>
            </a:r>
            <a:endParaRPr lang="fr-FR" sz="1600" dirty="0"/>
          </a:p>
          <a:p>
            <a:pPr marL="0" indent="0">
              <a:buNone/>
              <a:tabLst>
                <a:tab pos="358775" algn="l"/>
              </a:tabLst>
            </a:pPr>
            <a:r>
              <a:rPr lang="fr-FR" sz="1600" b="1" dirty="0"/>
              <a:t>	</a:t>
            </a:r>
            <a:r>
              <a:rPr lang="ru-RU" sz="1600" b="1" dirty="0"/>
              <a:t>Европейский Парламент</a:t>
            </a:r>
            <a:r>
              <a:rPr lang="fr-FR" sz="1600" b="1" dirty="0"/>
              <a:t> </a:t>
            </a:r>
            <a:r>
              <a:rPr lang="fr-FR" sz="1600" dirty="0"/>
              <a:t>- </a:t>
            </a:r>
            <a:r>
              <a:rPr lang="ru-RU" sz="1600" dirty="0"/>
              <a:t>декабрь</a:t>
            </a:r>
            <a:r>
              <a:rPr lang="fr-FR" sz="1600" dirty="0"/>
              <a:t> 2015 </a:t>
            </a:r>
          </a:p>
          <a:p>
            <a:pPr marL="358775" indent="0">
              <a:buNone/>
            </a:pPr>
            <a:r>
              <a:rPr lang="ru-RU" sz="1600" u="sng" dirty="0"/>
              <a:t>Годовой отчет по правам человека и демократии в мире 2014 года о политике Европейского Союза</a:t>
            </a:r>
            <a:endParaRPr lang="fr-FR" sz="1600" u="sng" dirty="0"/>
          </a:p>
          <a:p>
            <a:pPr marL="358775" indent="0">
              <a:buNone/>
            </a:pPr>
            <a:r>
              <a:rPr lang="ru-RU" sz="1600" i="1" dirty="0"/>
              <a:t>114 « осуждает практику суррогатных матерей, которая посягает на человеческое достоинство женщины в ее теле, и ее репродуктивной функции, используемых в качестве товара ; считает, что практика суррогатного материнства, которая включает в себя системы воспроизводства и использования человеческого тела для получения финансовой или иной прибыли, в частности, в случае уязвимых групп женского населения в развивающихся странах, запрещена и рассматривается как особо важный вопрос, подлежащий рассмотрению в срочном порядке в рамках инструментов защиты прав человека</a:t>
            </a:r>
            <a:r>
              <a:rPr lang="fr-FR" sz="1600" i="1" dirty="0"/>
              <a:t>».</a:t>
            </a:r>
          </a:p>
          <a:p>
            <a:pPr marL="444500" indent="0">
              <a:buNone/>
            </a:pPr>
            <a:endParaRPr lang="fr-FR" sz="1600" dirty="0"/>
          </a:p>
          <a:p>
            <a:pPr indent="15875">
              <a:buNone/>
              <a:tabLst>
                <a:tab pos="358775" algn="l"/>
              </a:tabLst>
            </a:pPr>
            <a:r>
              <a:rPr lang="ru-RU" sz="1600" b="1" dirty="0"/>
              <a:t>Суд ЕС</a:t>
            </a:r>
            <a:r>
              <a:rPr lang="fr-FR" sz="1600" b="1" dirty="0"/>
              <a:t> - 2013</a:t>
            </a:r>
          </a:p>
          <a:p>
            <a:pPr indent="15875">
              <a:buNone/>
            </a:pPr>
            <a:r>
              <a:rPr lang="ru-RU" sz="1400" u="sng" dirty="0"/>
              <a:t>Дела</a:t>
            </a:r>
            <a:r>
              <a:rPr lang="fr-FR" sz="1400" b="1" u="sng" dirty="0"/>
              <a:t> </a:t>
            </a:r>
            <a:r>
              <a:rPr lang="en-US" sz="1400" u="sng" dirty="0"/>
              <a:t>C-167/12 C. D. / S.T.</a:t>
            </a:r>
            <a:r>
              <a:rPr lang="ru-RU" sz="1400" u="sng" dirty="0"/>
              <a:t> и </a:t>
            </a:r>
            <a:r>
              <a:rPr lang="en-GB" sz="1400" u="sng" dirty="0"/>
              <a:t>C-363/12 Z. / A Government Department and the Board of Management of a Community School</a:t>
            </a:r>
          </a:p>
          <a:p>
            <a:pPr indent="0">
              <a:buNone/>
            </a:pPr>
            <a:r>
              <a:rPr lang="fr-FR" sz="1400" dirty="0"/>
              <a:t>« …</a:t>
            </a:r>
            <a:r>
              <a:rPr lang="ru-RU" sz="1400" dirty="0"/>
              <a:t>право Союза не предусматривает для суррогатных матерей право на оплачиваемый отпуск, эквивалентное отпуску по беременности и родам или отпуску в связи с усыновлением</a:t>
            </a:r>
            <a:r>
              <a:rPr lang="fr-FR" sz="1400" dirty="0"/>
              <a:t>»</a:t>
            </a:r>
          </a:p>
          <a:p>
            <a:pPr indent="0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7755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980728"/>
            <a:ext cx="7859712" cy="648072"/>
          </a:xfrm>
        </p:spPr>
        <p:txBody>
          <a:bodyPr/>
          <a:lstStyle/>
          <a:p>
            <a:r>
              <a:rPr lang="ru-RU" b="1" dirty="0"/>
              <a:t>Межправительственные организации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352928" cy="3948113"/>
          </a:xfrm>
        </p:spPr>
        <p:txBody>
          <a:bodyPr/>
          <a:lstStyle/>
          <a:p>
            <a:r>
              <a:rPr lang="ru-RU" sz="1600" b="1" dirty="0"/>
              <a:t>Совет Европы</a:t>
            </a:r>
            <a:endParaRPr lang="fr-FR" sz="1600" b="1" dirty="0"/>
          </a:p>
          <a:p>
            <a:pPr marL="457200" lvl="1" indent="0">
              <a:buNone/>
            </a:pPr>
            <a:r>
              <a:rPr lang="ru-RU" sz="1600" b="1" dirty="0"/>
              <a:t>Межправительственные комитеты </a:t>
            </a:r>
            <a:endParaRPr lang="fr-FR" sz="1600" b="1" dirty="0"/>
          </a:p>
          <a:p>
            <a:pPr lvl="1"/>
            <a:r>
              <a:rPr lang="ru-RU" sz="1600" b="1" dirty="0">
                <a:solidFill>
                  <a:schemeClr val="accent2"/>
                </a:solidFill>
              </a:rPr>
              <a:t>Принцип, закрепленный в докладе Комитета </a:t>
            </a:r>
            <a:r>
              <a:rPr lang="en-US" sz="1600" b="1" dirty="0">
                <a:solidFill>
                  <a:schemeClr val="accent2"/>
                </a:solidFill>
              </a:rPr>
              <a:t>Ad Hoc </a:t>
            </a:r>
            <a:r>
              <a:rPr lang="ru-RU" sz="1600" b="1" dirty="0">
                <a:solidFill>
                  <a:schemeClr val="accent2"/>
                </a:solidFill>
              </a:rPr>
              <a:t>экспертов по прогрессу в сфере биомедицинских наук </a:t>
            </a:r>
            <a:r>
              <a:rPr lang="fr-FR" sz="1600" dirty="0"/>
              <a:t>(CAHBI, 1989)</a:t>
            </a:r>
          </a:p>
          <a:p>
            <a:pPr lvl="2"/>
            <a:r>
              <a:rPr lang="ru-RU" sz="1200" dirty="0"/>
              <a:t>Никакой вспомогательной репродуктивной технологии для суррогатного материнства</a:t>
            </a:r>
            <a:endParaRPr lang="fr-FR" sz="1200" dirty="0"/>
          </a:p>
          <a:p>
            <a:pPr lvl="2"/>
            <a:r>
              <a:rPr lang="ru-RU" sz="1200" dirty="0"/>
              <a:t>Ни на какой договор или соглашение нельзя ссылаться в нормах права</a:t>
            </a:r>
            <a:endParaRPr lang="fr-FR" sz="1200" dirty="0"/>
          </a:p>
          <a:p>
            <a:pPr lvl="2"/>
            <a:r>
              <a:rPr lang="ru-RU" sz="1200" dirty="0"/>
              <a:t>Всякая посредническая деятельность запрещена</a:t>
            </a:r>
            <a:endParaRPr lang="fr-FR" sz="1200" dirty="0"/>
          </a:p>
          <a:p>
            <a:pPr lvl="2"/>
            <a:r>
              <a:rPr lang="ru-RU" sz="1200" dirty="0"/>
              <a:t>Исключения, закрепленные национальным правом для применения вспомогательной репродуктивной технологии для суррогатного материнства </a:t>
            </a:r>
            <a:endParaRPr lang="fr-FR" sz="1200" dirty="0"/>
          </a:p>
          <a:p>
            <a:pPr lvl="3"/>
            <a:r>
              <a:rPr lang="ru-RU" sz="1200" dirty="0"/>
              <a:t>Никакого материального вознаграждения для суррогатной матери</a:t>
            </a:r>
            <a:endParaRPr lang="fr-FR" sz="1200" dirty="0"/>
          </a:p>
          <a:p>
            <a:pPr lvl="3"/>
            <a:r>
              <a:rPr lang="ru-RU" sz="1200" dirty="0"/>
              <a:t>Суррогатная мать может принять решение оставить ребенка</a:t>
            </a:r>
            <a:endParaRPr lang="fr-FR" sz="1200" dirty="0"/>
          </a:p>
          <a:p>
            <a:pPr lvl="3"/>
            <a:endParaRPr lang="fr-FR" sz="800" dirty="0"/>
          </a:p>
          <a:p>
            <a:pPr lvl="1"/>
            <a:r>
              <a:rPr lang="ru-RU" sz="1600" dirty="0">
                <a:latin typeface="+mn-lt"/>
              </a:rPr>
              <a:t>Проект рекомендаций по правам и юридическому статусу детей и родительских обязанностей (в 2010 году – Не принят)</a:t>
            </a:r>
            <a:endParaRPr lang="fr-FR" sz="1600" b="1" dirty="0">
              <a:latin typeface="+mn-lt"/>
            </a:endParaRPr>
          </a:p>
          <a:p>
            <a:pPr marL="457200" lvl="1" indent="0">
              <a:buNone/>
            </a:pPr>
            <a:r>
              <a:rPr lang="ru-RU" sz="1600" b="1" dirty="0">
                <a:latin typeface="+mn-lt"/>
              </a:rPr>
              <a:t>Парламентская ассамблея</a:t>
            </a:r>
            <a:endParaRPr lang="fr-FR" sz="1600" b="1" dirty="0">
              <a:latin typeface="+mn-lt"/>
            </a:endParaRPr>
          </a:p>
          <a:p>
            <a:pPr lvl="1">
              <a:buFontTx/>
              <a:buChar char="-"/>
            </a:pPr>
            <a:r>
              <a:rPr lang="fr-FR" sz="1600" dirty="0">
                <a:latin typeface="+mn-lt"/>
              </a:rPr>
              <a:t>«</a:t>
            </a:r>
            <a:r>
              <a:rPr lang="ru-RU" sz="1600" i="1" dirty="0">
                <a:latin typeface="+mn-lt"/>
              </a:rPr>
              <a:t>О признании и регулировании суррогатного материнства, как альтернативы бесплодию</a:t>
            </a:r>
            <a:r>
              <a:rPr lang="fr-FR" sz="1600" dirty="0">
                <a:latin typeface="+mn-lt"/>
              </a:rPr>
              <a:t>» ( 2005 – </a:t>
            </a:r>
            <a:r>
              <a:rPr lang="ru-RU" sz="1600" dirty="0">
                <a:latin typeface="+mn-lt"/>
              </a:rPr>
              <a:t>докладчик</a:t>
            </a:r>
            <a:r>
              <a:rPr lang="fr-FR" sz="1600" dirty="0">
                <a:latin typeface="+mn-lt"/>
              </a:rPr>
              <a:t> </a:t>
            </a:r>
            <a:r>
              <a:rPr lang="ru-RU" sz="1600" dirty="0">
                <a:latin typeface="+mn-lt"/>
              </a:rPr>
              <a:t>Г-н </a:t>
            </a:r>
            <a:r>
              <a:rPr lang="ru-RU" sz="1600" dirty="0" err="1">
                <a:latin typeface="+mn-lt"/>
              </a:rPr>
              <a:t>Хэнкок</a:t>
            </a:r>
            <a:r>
              <a:rPr lang="ru-RU" sz="1600" dirty="0">
                <a:latin typeface="+mn-lt"/>
              </a:rPr>
              <a:t>, Соединенное Королевство – Не принят)</a:t>
            </a:r>
            <a:r>
              <a:rPr lang="fr-FR" sz="1600" dirty="0">
                <a:latin typeface="+mn-lt"/>
              </a:rPr>
              <a:t>)</a:t>
            </a:r>
          </a:p>
          <a:p>
            <a:pPr lvl="1">
              <a:buFontTx/>
              <a:buChar char="-"/>
            </a:pPr>
            <a:r>
              <a:rPr lang="fr-FR" sz="1600" dirty="0"/>
              <a:t>« </a:t>
            </a:r>
            <a:r>
              <a:rPr lang="ru-RU" sz="1600" dirty="0"/>
              <a:t>Права человека и этические вопросы, связанные с суррогатным материнством</a:t>
            </a:r>
            <a:r>
              <a:rPr lang="fr-FR" sz="1600" dirty="0"/>
              <a:t>» (2015 – </a:t>
            </a:r>
            <a:r>
              <a:rPr lang="ru-RU" sz="1600" dirty="0"/>
              <a:t>докладчик Г-жа де </a:t>
            </a:r>
            <a:r>
              <a:rPr lang="ru-RU" sz="1600" dirty="0" err="1"/>
              <a:t>Сюттер</a:t>
            </a:r>
            <a:r>
              <a:rPr lang="ru-RU" sz="1600" dirty="0"/>
              <a:t> (Бельгия), не принят)</a:t>
            </a:r>
            <a:endParaRPr lang="fr-FR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716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484015"/>
            <a:ext cx="7632700" cy="504825"/>
          </a:xfrm>
        </p:spPr>
        <p:txBody>
          <a:bodyPr/>
          <a:lstStyle/>
          <a:p>
            <a:r>
              <a:rPr lang="ru-RU" b="1" dirty="0"/>
              <a:t>Ситуация в государствах-членах Совета Европы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577231"/>
            <a:ext cx="7849368" cy="3948113"/>
          </a:xfrm>
        </p:spPr>
        <p:txBody>
          <a:bodyPr/>
          <a:lstStyle/>
          <a:p>
            <a:r>
              <a:rPr lang="ru-RU" sz="2000" dirty="0"/>
              <a:t>Анкета</a:t>
            </a:r>
            <a:r>
              <a:rPr lang="en-US" sz="2000" dirty="0"/>
              <a:t>/</a:t>
            </a:r>
            <a:r>
              <a:rPr lang="ru-RU" sz="2000" dirty="0"/>
              <a:t>опрос по суррогатному материнству</a:t>
            </a:r>
            <a:endParaRPr lang="fr-FR" sz="2000" dirty="0"/>
          </a:p>
          <a:p>
            <a:pPr lvl="1"/>
            <a:r>
              <a:rPr lang="ru-RU" sz="2000" dirty="0"/>
              <a:t>Актуализация опроса в 2005 году</a:t>
            </a:r>
            <a:endParaRPr lang="fr-FR" sz="2000" dirty="0"/>
          </a:p>
          <a:p>
            <a:pPr lvl="1"/>
            <a:r>
              <a:rPr lang="ru-RU" sz="2000" dirty="0"/>
              <a:t>новые вопросы </a:t>
            </a:r>
            <a:endParaRPr lang="fr-FR" sz="2000" dirty="0"/>
          </a:p>
          <a:p>
            <a:pPr lvl="1"/>
            <a:endParaRPr lang="fr-FR" sz="2000" dirty="0"/>
          </a:p>
          <a:p>
            <a:r>
              <a:rPr lang="ru-RU" sz="2000" dirty="0"/>
              <a:t>Ответы 27 государств-членов</a:t>
            </a:r>
            <a:endParaRPr lang="fr-FR" sz="2000" dirty="0"/>
          </a:p>
          <a:p>
            <a:pPr lvl="1"/>
            <a:r>
              <a:rPr lang="ru-RU" sz="2000" dirty="0"/>
              <a:t>Взгляд на ситуацию в целом</a:t>
            </a:r>
            <a:endParaRPr lang="fr-FR" sz="2000" dirty="0"/>
          </a:p>
          <a:p>
            <a:pPr lvl="2"/>
            <a:r>
              <a:rPr lang="ru-RU" sz="2000" dirty="0"/>
              <a:t>Национальное законодательство</a:t>
            </a:r>
            <a:endParaRPr lang="fr-FR" sz="2000" dirty="0"/>
          </a:p>
          <a:p>
            <a:pPr lvl="2"/>
            <a:r>
              <a:rPr lang="ru-RU" sz="2000" dirty="0"/>
              <a:t>Суррогатное материнство на международном уровне - Усыновление</a:t>
            </a:r>
            <a:endParaRPr lang="fr-FR" sz="2000" dirty="0"/>
          </a:p>
          <a:p>
            <a:pPr marL="914400" lvl="2" indent="0">
              <a:buNone/>
            </a:pPr>
            <a:r>
              <a:rPr lang="fr-FR" sz="2000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78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1124744"/>
            <a:ext cx="7632700" cy="504825"/>
          </a:xfrm>
        </p:spPr>
        <p:txBody>
          <a:bodyPr/>
          <a:lstStyle/>
          <a:p>
            <a:r>
              <a:rPr lang="ru-RU" b="1" dirty="0"/>
              <a:t>Законодательство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844824"/>
            <a:ext cx="7777360" cy="3948113"/>
          </a:xfrm>
        </p:spPr>
        <p:txBody>
          <a:bodyPr/>
          <a:lstStyle/>
          <a:p>
            <a:r>
              <a:rPr lang="ru-RU" sz="1800" dirty="0"/>
              <a:t>Очень мало специализированных законов</a:t>
            </a:r>
          </a:p>
          <a:p>
            <a:r>
              <a:rPr lang="ru-RU" sz="1800" dirty="0"/>
              <a:t>«Специфические» положения (16 государств)</a:t>
            </a:r>
            <a:endParaRPr lang="fr-FR" sz="1800" dirty="0"/>
          </a:p>
          <a:p>
            <a:pPr lvl="1"/>
            <a:r>
              <a:rPr lang="ru-RU" sz="1800" dirty="0">
                <a:latin typeface="+mn-lt"/>
              </a:rPr>
              <a:t>Вспомогательная репродуктивная технология</a:t>
            </a:r>
            <a:r>
              <a:rPr lang="fr-FR" sz="1800" dirty="0">
                <a:latin typeface="+mn-lt"/>
              </a:rPr>
              <a:t> </a:t>
            </a:r>
          </a:p>
          <a:p>
            <a:pPr lvl="1"/>
            <a:r>
              <a:rPr lang="ru-RU" sz="1800" dirty="0">
                <a:latin typeface="+mn-lt"/>
              </a:rPr>
              <a:t>Здравоохранение</a:t>
            </a:r>
          </a:p>
          <a:p>
            <a:pPr lvl="1"/>
            <a:r>
              <a:rPr lang="ru-RU" sz="1800" dirty="0">
                <a:latin typeface="+mn-lt"/>
              </a:rPr>
              <a:t>Защита эмбриона</a:t>
            </a:r>
            <a:endParaRPr lang="fr-FR" sz="1800" dirty="0">
              <a:latin typeface="+mn-lt"/>
            </a:endParaRPr>
          </a:p>
          <a:p>
            <a:pPr lvl="1"/>
            <a:r>
              <a:rPr lang="ru-RU" sz="1800" dirty="0">
                <a:latin typeface="+mn-lt"/>
              </a:rPr>
              <a:t>Генетическая целостность</a:t>
            </a:r>
            <a:endParaRPr lang="fr-FR" sz="1800" dirty="0">
              <a:latin typeface="+mn-lt"/>
            </a:endParaRPr>
          </a:p>
          <a:p>
            <a:pPr lvl="1"/>
            <a:r>
              <a:rPr lang="ru-RU" sz="1800" dirty="0">
                <a:latin typeface="+mn-lt"/>
              </a:rPr>
              <a:t>Усыновление</a:t>
            </a:r>
            <a:endParaRPr lang="fr-FR" sz="1800" dirty="0">
              <a:latin typeface="+mn-lt"/>
            </a:endParaRPr>
          </a:p>
          <a:p>
            <a:pPr lvl="1"/>
            <a:r>
              <a:rPr lang="ru-RU" sz="1800" dirty="0">
                <a:latin typeface="+mn-lt"/>
              </a:rPr>
              <a:t>Уголовный кодекс – Гражданский кодекс</a:t>
            </a:r>
            <a:endParaRPr lang="fr-FR" sz="1800" dirty="0">
              <a:latin typeface="+mn-lt"/>
            </a:endParaRPr>
          </a:p>
          <a:p>
            <a:endParaRPr lang="fr-FR" sz="1800" dirty="0"/>
          </a:p>
          <a:p>
            <a:pPr marL="342900" lvl="1" indent="-342900">
              <a:buFontTx/>
              <a:buChar char="•"/>
            </a:pPr>
            <a:r>
              <a:rPr lang="ru-RU" sz="1800" dirty="0">
                <a:latin typeface="+mn-lt"/>
              </a:rPr>
              <a:t>Общее положение</a:t>
            </a:r>
            <a:endParaRPr lang="fr-FR" sz="1800" dirty="0">
              <a:latin typeface="+mn-lt"/>
            </a:endParaRPr>
          </a:p>
          <a:p>
            <a:pPr marL="742950" lvl="2" indent="-342900"/>
            <a:r>
              <a:rPr lang="ru-RU" sz="1800" dirty="0">
                <a:latin typeface="+mn-lt"/>
              </a:rPr>
              <a:t>Запрет использования человеческого тела и его частей в качестве источников извлечения прибыли (Статья 21 – </a:t>
            </a:r>
            <a:r>
              <a:rPr lang="ru-RU" sz="1800" dirty="0" err="1">
                <a:latin typeface="+mn-lt"/>
              </a:rPr>
              <a:t>Овьедская</a:t>
            </a:r>
            <a:r>
              <a:rPr lang="ru-RU" sz="1800" dirty="0">
                <a:latin typeface="+mn-lt"/>
              </a:rPr>
              <a:t> конвенция</a:t>
            </a:r>
            <a:endParaRPr lang="fr-FR" sz="1800" dirty="0">
              <a:latin typeface="+mn-lt"/>
            </a:endParaRPr>
          </a:p>
          <a:p>
            <a:pPr marL="342900" lvl="1" indent="-342900">
              <a:buFontTx/>
              <a:buChar char="•"/>
            </a:pPr>
            <a:r>
              <a:rPr lang="ru-RU" sz="1800" dirty="0">
                <a:latin typeface="+mn-lt"/>
              </a:rPr>
              <a:t>Законопроект</a:t>
            </a:r>
            <a:endParaRPr lang="fr-FR" sz="1800" dirty="0">
              <a:latin typeface="+mn-lt"/>
            </a:endParaRPr>
          </a:p>
          <a:p>
            <a:pPr marL="742950" lvl="2" indent="-342900"/>
            <a:r>
              <a:rPr lang="ru-RU" sz="1800" dirty="0">
                <a:latin typeface="+mn-lt"/>
              </a:rPr>
              <a:t>законопроекты</a:t>
            </a:r>
            <a:r>
              <a:rPr lang="fr-FR" sz="1800" dirty="0">
                <a:latin typeface="+mn-lt"/>
              </a:rPr>
              <a:t> / </a:t>
            </a:r>
            <a:r>
              <a:rPr lang="ru-RU" sz="1800" dirty="0">
                <a:latin typeface="+mn-lt"/>
              </a:rPr>
              <a:t>пересмотр законов</a:t>
            </a:r>
            <a:r>
              <a:rPr lang="fr-FR" sz="1800" dirty="0">
                <a:latin typeface="+mn-lt"/>
              </a:rPr>
              <a:t> (5 </a:t>
            </a:r>
            <a:r>
              <a:rPr lang="ru-RU" sz="1800" dirty="0">
                <a:latin typeface="+mn-lt"/>
              </a:rPr>
              <a:t>государств</a:t>
            </a:r>
            <a:r>
              <a:rPr lang="fr-FR" sz="1800" dirty="0">
                <a:latin typeface="+mn-lt"/>
              </a:rPr>
              <a:t>)</a:t>
            </a:r>
          </a:p>
          <a:p>
            <a:endParaRPr lang="fr-FR" sz="1800" dirty="0"/>
          </a:p>
          <a:p>
            <a:endParaRPr lang="fr-FR" sz="1800" dirty="0"/>
          </a:p>
          <a:p>
            <a:pPr lvl="1"/>
            <a:endParaRPr lang="fr-F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88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Законодательство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Определение суррогатного материнства (9 государств)</a:t>
            </a:r>
            <a:endParaRPr lang="fr-FR" sz="2000" dirty="0"/>
          </a:p>
          <a:p>
            <a:pPr lvl="1"/>
            <a:r>
              <a:rPr lang="ru-RU" sz="2000" dirty="0">
                <a:latin typeface="+mn-lt"/>
              </a:rPr>
              <a:t>Беременность при помощи третьего лица</a:t>
            </a:r>
            <a:endParaRPr lang="fr-FR" sz="2000" dirty="0">
              <a:latin typeface="+mn-lt"/>
            </a:endParaRPr>
          </a:p>
          <a:p>
            <a:pPr lvl="1"/>
            <a:r>
              <a:rPr lang="ru-RU" sz="2000" dirty="0">
                <a:latin typeface="+mn-lt"/>
              </a:rPr>
              <a:t>Намерение отдать ребенка</a:t>
            </a:r>
            <a:endParaRPr lang="fr-FR" sz="2000" dirty="0">
              <a:latin typeface="+mn-lt"/>
            </a:endParaRPr>
          </a:p>
          <a:p>
            <a:pPr lvl="1"/>
            <a:r>
              <a:rPr lang="ru-RU" sz="2000" dirty="0">
                <a:latin typeface="+mn-lt"/>
              </a:rPr>
              <a:t>Соглашение до начала периода беременности</a:t>
            </a:r>
            <a:endParaRPr lang="fr-FR" sz="2000" dirty="0">
              <a:latin typeface="+mn-lt"/>
            </a:endParaRPr>
          </a:p>
          <a:p>
            <a:pPr lvl="1"/>
            <a:r>
              <a:rPr lang="ru-RU" sz="2000" dirty="0">
                <a:latin typeface="+mn-lt"/>
              </a:rPr>
              <a:t>Отказ от усыновления</a:t>
            </a:r>
            <a:endParaRPr lang="fr-FR" sz="2000" dirty="0">
              <a:latin typeface="+mn-lt"/>
            </a:endParaRPr>
          </a:p>
          <a:p>
            <a:pPr lvl="1"/>
            <a:r>
              <a:rPr lang="ru-RU" sz="2000" dirty="0">
                <a:latin typeface="+mn-lt"/>
              </a:rPr>
              <a:t>Ссылка на генетическую связь</a:t>
            </a:r>
            <a:endParaRPr lang="fr-FR" sz="2000" dirty="0">
              <a:latin typeface="+mn-lt"/>
            </a:endParaRPr>
          </a:p>
          <a:p>
            <a:pPr lvl="1"/>
            <a:r>
              <a:rPr lang="ru-RU" sz="2000" dirty="0">
                <a:latin typeface="+mn-lt"/>
              </a:rPr>
              <a:t>Ссылка на «договоренность»</a:t>
            </a:r>
            <a:r>
              <a:rPr lang="en-US" sz="2000" dirty="0">
                <a:latin typeface="+mn-lt"/>
              </a:rPr>
              <a:t>/</a:t>
            </a:r>
            <a:r>
              <a:rPr lang="ru-RU" sz="2000" dirty="0">
                <a:latin typeface="+mn-lt"/>
              </a:rPr>
              <a:t>соглашение</a:t>
            </a:r>
            <a:endParaRPr lang="fr-FR" sz="2000" dirty="0">
              <a:latin typeface="+mn-lt"/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44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Законодательство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088" y="2289199"/>
            <a:ext cx="7561262" cy="3948113"/>
          </a:xfrm>
        </p:spPr>
        <p:txBody>
          <a:bodyPr/>
          <a:lstStyle/>
          <a:p>
            <a:r>
              <a:rPr lang="ru-RU" sz="2000" dirty="0"/>
              <a:t>Различие между коммерческим и безвозмездным суррогатным материнством</a:t>
            </a:r>
            <a:endParaRPr lang="fr-FR" sz="2000" dirty="0"/>
          </a:p>
          <a:p>
            <a:pPr lvl="1"/>
            <a:r>
              <a:rPr lang="ru-RU" sz="2000" dirty="0">
                <a:latin typeface="+mn-lt"/>
              </a:rPr>
              <a:t>Запрет любой формы суррогатного материнства</a:t>
            </a:r>
            <a:r>
              <a:rPr lang="fr-FR" sz="2000" dirty="0">
                <a:latin typeface="+mn-lt"/>
              </a:rPr>
              <a:t> (15 </a:t>
            </a:r>
            <a:r>
              <a:rPr lang="ru-RU" sz="2000" dirty="0">
                <a:latin typeface="+mn-lt"/>
              </a:rPr>
              <a:t>государств</a:t>
            </a:r>
            <a:r>
              <a:rPr lang="fr-FR" sz="2000" dirty="0">
                <a:latin typeface="+mn-lt"/>
              </a:rPr>
              <a:t>)</a:t>
            </a:r>
          </a:p>
          <a:p>
            <a:pPr lvl="2"/>
            <a:r>
              <a:rPr lang="ru-RU" sz="1600" dirty="0">
                <a:latin typeface="+mn-lt"/>
              </a:rPr>
              <a:t>Установленный</a:t>
            </a:r>
            <a:endParaRPr lang="fr-FR" sz="1600" dirty="0">
              <a:latin typeface="+mn-lt"/>
            </a:endParaRPr>
          </a:p>
          <a:p>
            <a:pPr lvl="2"/>
            <a:r>
              <a:rPr lang="fr-FR" sz="1600" dirty="0">
                <a:latin typeface="+mn-lt"/>
              </a:rPr>
              <a:t>De facto</a:t>
            </a:r>
          </a:p>
          <a:p>
            <a:pPr lvl="1"/>
            <a:r>
              <a:rPr lang="ru-RU" sz="2000" dirty="0">
                <a:latin typeface="+mn-lt"/>
              </a:rPr>
              <a:t>Запрет только коммерческого суррогатного материнства </a:t>
            </a:r>
            <a:r>
              <a:rPr lang="fr-FR" sz="2000" dirty="0">
                <a:latin typeface="+mn-lt"/>
              </a:rPr>
              <a:t> (6 </a:t>
            </a:r>
            <a:r>
              <a:rPr lang="ru-RU" sz="2000" dirty="0">
                <a:latin typeface="+mn-lt"/>
              </a:rPr>
              <a:t>государств</a:t>
            </a:r>
            <a:r>
              <a:rPr lang="fr-FR" sz="2000" dirty="0">
                <a:latin typeface="+mn-lt"/>
              </a:rPr>
              <a:t>)</a:t>
            </a:r>
          </a:p>
          <a:p>
            <a:pPr lvl="2"/>
            <a:r>
              <a:rPr lang="ru-RU" sz="1600" dirty="0"/>
              <a:t>Установленный</a:t>
            </a:r>
            <a:endParaRPr lang="fr-FR" sz="1600" dirty="0"/>
          </a:p>
          <a:p>
            <a:pPr lvl="2"/>
            <a:r>
              <a:rPr lang="fr-FR" sz="1600" dirty="0"/>
              <a:t>De facto</a:t>
            </a:r>
          </a:p>
          <a:p>
            <a:pPr marL="457200" lvl="1" indent="0">
              <a:buNone/>
            </a:pPr>
            <a:endParaRPr lang="fr-FR" sz="2000" dirty="0">
              <a:latin typeface="+mn-lt"/>
            </a:endParaRPr>
          </a:p>
          <a:p>
            <a:pPr lvl="1"/>
            <a:r>
              <a:rPr lang="ru-RU" sz="2000" dirty="0">
                <a:latin typeface="+mn-lt"/>
              </a:rPr>
              <a:t>Никаких запретов</a:t>
            </a:r>
            <a:r>
              <a:rPr lang="fr-FR" sz="2000" dirty="0">
                <a:latin typeface="+mn-lt"/>
              </a:rPr>
              <a:t> (5 </a:t>
            </a:r>
            <a:r>
              <a:rPr lang="ru-RU" sz="2000" dirty="0">
                <a:latin typeface="+mn-lt"/>
              </a:rPr>
              <a:t>государств</a:t>
            </a:r>
            <a:r>
              <a:rPr lang="fr-FR" sz="2000" dirty="0">
                <a:latin typeface="+mn-lt"/>
              </a:rPr>
              <a:t>)</a:t>
            </a:r>
          </a:p>
          <a:p>
            <a:pPr marL="914400" lvl="2" indent="0">
              <a:buNone/>
            </a:pPr>
            <a:endParaRPr lang="fr-FR" sz="160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78206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Myriad Pro"/>
        <a:ea typeface="ＭＳ Ｐゴシック"/>
        <a:cs typeface="Arial"/>
      </a:majorFont>
      <a:minorFont>
        <a:latin typeface="Myriad Pro"/>
        <a:ea typeface="ＭＳ Ｐゴシック"/>
        <a:cs typeface="Arial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3569</TotalTime>
  <Words>881</Words>
  <Application>Microsoft Office PowerPoint</Application>
  <PresentationFormat>Экран (4:3)</PresentationFormat>
  <Paragraphs>212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ＭＳ Ｐゴシック</vt:lpstr>
      <vt:lpstr>Arial</vt:lpstr>
      <vt:lpstr>Calibri</vt:lpstr>
      <vt:lpstr>Myriad Pro</vt:lpstr>
      <vt:lpstr>Tahoma</vt:lpstr>
      <vt:lpstr>Theme1</vt:lpstr>
      <vt:lpstr>Презентация PowerPoint</vt:lpstr>
      <vt:lpstr>Совет Европы (СЕ)</vt:lpstr>
      <vt:lpstr>Европа</vt:lpstr>
      <vt:lpstr>Межправительственные организации</vt:lpstr>
      <vt:lpstr>Межправительственные организации</vt:lpstr>
      <vt:lpstr>Ситуация в государствах-членах Совета Европы</vt:lpstr>
      <vt:lpstr>Законодательство</vt:lpstr>
      <vt:lpstr>Законодательство</vt:lpstr>
      <vt:lpstr>Законодательство</vt:lpstr>
      <vt:lpstr>Презентация PowerPoint</vt:lpstr>
      <vt:lpstr>Уголовное преследование</vt:lpstr>
      <vt:lpstr>Усыновление</vt:lpstr>
      <vt:lpstr>Передача права на усыновление</vt:lpstr>
      <vt:lpstr>Межправительственные организации</vt:lpstr>
      <vt:lpstr>Дебаты – Проект закона</vt:lpstr>
      <vt:lpstr>Выводы</vt:lpstr>
      <vt:lpstr>www.coe.int/bioethics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ETHICS OF PLACEBO CONTROL IN CLINICAL TRIALS</dc:title>
  <dc:creator>Prof.Dr.Doppelfeld</dc:creator>
  <cp:lastModifiedBy>Анастасия Макаренко</cp:lastModifiedBy>
  <cp:revision>468</cp:revision>
  <cp:lastPrinted>2016-09-19T11:49:35Z</cp:lastPrinted>
  <dcterms:created xsi:type="dcterms:W3CDTF">2010-01-23T16:40:48Z</dcterms:created>
  <dcterms:modified xsi:type="dcterms:W3CDTF">2017-04-11T16:00:31Z</dcterms:modified>
</cp:coreProperties>
</file>