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21"/>
  </p:notesMasterIdLst>
  <p:sldIdLst>
    <p:sldId id="362" r:id="rId2"/>
    <p:sldId id="364" r:id="rId3"/>
    <p:sldId id="491" r:id="rId4"/>
    <p:sldId id="490" r:id="rId5"/>
    <p:sldId id="492" r:id="rId6"/>
    <p:sldId id="493" r:id="rId7"/>
    <p:sldId id="342" r:id="rId8"/>
    <p:sldId id="496" r:id="rId9"/>
    <p:sldId id="497" r:id="rId10"/>
    <p:sldId id="498" r:id="rId11"/>
    <p:sldId id="499" r:id="rId12"/>
    <p:sldId id="500" r:id="rId13"/>
    <p:sldId id="501" r:id="rId14"/>
    <p:sldId id="502" r:id="rId15"/>
    <p:sldId id="503" r:id="rId16"/>
    <p:sldId id="341" r:id="rId17"/>
    <p:sldId id="506" r:id="rId18"/>
    <p:sldId id="505" r:id="rId19"/>
    <p:sldId id="448" r:id="rId20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430213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646113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862013" indent="-214313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1077913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04188"/>
    <a:srgbClr val="444C74"/>
    <a:srgbClr val="283138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365" y="3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E166B166-9F52-40FE-957E-0750F0F7B4C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5820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2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85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11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64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12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842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13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026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14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10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15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77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16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84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17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6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3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48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4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62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5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619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6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14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7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59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8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5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9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98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1EF51-23A4-454E-89C1-C62BFCE3BE5C}" type="slidenum">
              <a:rPr lang="en-GB"/>
              <a:pPr/>
              <a:t>10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25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88036" y="1511935"/>
            <a:ext cx="8655897" cy="2015913"/>
          </a:xfrm>
          <a:ln>
            <a:noFill/>
          </a:ln>
        </p:spPr>
        <p:txBody>
          <a:bodyPr vert="horz" tIns="0" rIns="20159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88036" y="3558863"/>
            <a:ext cx="8659257" cy="1931917"/>
          </a:xfrm>
        </p:spPr>
        <p:txBody>
          <a:bodyPr lIns="0" rIns="20159"/>
          <a:lstStyle>
            <a:lvl1pPr marL="0" marR="50397" indent="0" algn="r">
              <a:buNone/>
              <a:defRPr>
                <a:solidFill>
                  <a:schemeClr val="tx1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732-834B-47FF-9250-9802C9CB072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D224A-24B3-44A8-A50B-00BE1A47F4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453" y="1007958"/>
            <a:ext cx="2268141" cy="574500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1007958"/>
            <a:ext cx="6636411" cy="574500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402-CD14-42EA-8603-27D8B57B214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C03F-01AB-4E5E-A4E5-39A667C469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676" y="1451458"/>
            <a:ext cx="8568531" cy="1501855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4676" y="2981391"/>
            <a:ext cx="8568531" cy="1664178"/>
          </a:xfrm>
        </p:spPr>
        <p:txBody>
          <a:bodyPr lIns="50397" rIns="50397"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75B5E-9E48-43F9-83EC-F50838D3C0B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776127"/>
            <a:ext cx="9072563" cy="125994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2116538"/>
            <a:ext cx="4452276" cy="4888590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2116538"/>
            <a:ext cx="4452276" cy="4888590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3A54C-6293-486D-B6E4-CA1BC0F4F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776127"/>
            <a:ext cx="9072563" cy="1259946"/>
          </a:xfrm>
        </p:spPr>
        <p:txBody>
          <a:bodyPr tIns="50397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2045068"/>
            <a:ext cx="4454027" cy="726813"/>
          </a:xfrm>
        </p:spPr>
        <p:txBody>
          <a:bodyPr lIns="50397" tIns="0" rIns="50397" bIns="0" anchor="ctr">
            <a:noAutofit/>
          </a:bodyPr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20818" y="2050038"/>
            <a:ext cx="4455776" cy="721843"/>
          </a:xfrm>
        </p:spPr>
        <p:txBody>
          <a:bodyPr lIns="50397" tIns="0" rIns="50397" bIns="0" anchor="ctr"/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4031" y="2771881"/>
            <a:ext cx="4454027" cy="4239194"/>
          </a:xfrm>
        </p:spPr>
        <p:txBody>
          <a:bodyPr tIns="0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771881"/>
            <a:ext cx="4455776" cy="4239194"/>
          </a:xfrm>
        </p:spPr>
        <p:txBody>
          <a:bodyPr tIns="0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E51E-5DBD-48B8-9254-A583CB7908C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776127"/>
            <a:ext cx="9156568" cy="1259946"/>
          </a:xfrm>
        </p:spPr>
        <p:txBody>
          <a:bodyPr vert="horz" tIns="5039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5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0C9C1-866A-4B61-A400-F74417D0E8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9889-2DB6-4C26-A8B0-FED6A7AC4C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047" y="566978"/>
            <a:ext cx="3024188" cy="1280945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56047" y="1847921"/>
            <a:ext cx="3024188" cy="5039783"/>
          </a:xfrm>
        </p:spPr>
        <p:txBody>
          <a:bodyPr lIns="20159" rIns="20159"/>
          <a:lstStyle>
            <a:lvl1pPr marL="0" indent="0" algn="l">
              <a:buNone/>
              <a:defRPr sz="1500"/>
            </a:lvl1pPr>
            <a:lvl2pPr indent="0" algn="l">
              <a:buNone/>
              <a:defRPr sz="1300"/>
            </a:lvl2pPr>
            <a:lvl3pPr indent="0" algn="l">
              <a:buNone/>
              <a:defRPr sz="1100"/>
            </a:lvl3pPr>
            <a:lvl4pPr indent="0" algn="l">
              <a:buNone/>
              <a:defRPr sz="1000"/>
            </a:lvl4pPr>
            <a:lvl5pPr indent="0" algn="l">
              <a:buNone/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941245" y="1847921"/>
            <a:ext cx="5635349" cy="5039783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DB3D-9A0F-4882-9077-79A8C96A4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490023" y="1221450"/>
            <a:ext cx="5796359" cy="4535805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824002" y="5908153"/>
            <a:ext cx="171371" cy="171353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1297420"/>
            <a:ext cx="2439511" cy="1744547"/>
          </a:xfrm>
        </p:spPr>
        <p:txBody>
          <a:bodyPr vert="horz" lIns="50397" tIns="50397" rIns="50397" bIns="50397" anchor="b"/>
          <a:lstStyle>
            <a:lvl1pPr algn="l">
              <a:buNone/>
              <a:defRPr sz="22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2" y="3118211"/>
            <a:ext cx="2436151" cy="2402297"/>
          </a:xfrm>
        </p:spPr>
        <p:txBody>
          <a:bodyPr lIns="70556" rIns="50397" bIns="50397" anchor="t"/>
          <a:lstStyle>
            <a:lvl1pPr marL="0" indent="0" algn="l">
              <a:spcBef>
                <a:spcPts val="276"/>
              </a:spcBef>
              <a:buFontTx/>
              <a:buNone/>
              <a:defRPr sz="14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04552" y="7006699"/>
            <a:ext cx="672042" cy="402483"/>
          </a:xfrm>
        </p:spPr>
        <p:txBody>
          <a:bodyPr/>
          <a:lstStyle/>
          <a:p>
            <a:fld id="{12B2D97E-9011-4581-A93B-5762A05CEDC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842845" y="1322245"/>
            <a:ext cx="5090716" cy="433421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5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0501" y="6411724"/>
            <a:ext cx="10101626" cy="11479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830299" y="6856206"/>
            <a:ext cx="5250326" cy="70347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0501" y="-7875"/>
            <a:ext cx="10101626" cy="11479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830299" y="-7875"/>
            <a:ext cx="5250326" cy="70347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504031" y="776127"/>
            <a:ext cx="9072563" cy="1259946"/>
          </a:xfrm>
          <a:prstGeom prst="rect">
            <a:avLst/>
          </a:prstGeom>
        </p:spPr>
        <p:txBody>
          <a:bodyPr vert="horz" lIns="0" tIns="50397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504031" y="2133508"/>
            <a:ext cx="9072563" cy="4838192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940182" y="7006699"/>
            <a:ext cx="3696229" cy="40248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736542" y="7006699"/>
            <a:ext cx="840052" cy="40248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CB63EE-820E-41EB-AB3C-C19C5BC3732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20965" y="223117"/>
            <a:ext cx="10120917" cy="715649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5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02383" indent="-30238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05560" indent="-27214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indent="-27214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10326" indent="-231827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709" indent="-231827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1915092" indent="-23182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16681" indent="-201589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19063" indent="-201589" algn="l" rtl="0" eaLnBrk="1" latinLnBrk="0" hangingPunct="1">
        <a:spcBef>
          <a:spcPct val="20000"/>
        </a:spcBef>
        <a:buClr>
          <a:schemeClr val="tx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721446" indent="-201589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10058400" cy="754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9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9792" y="611485"/>
            <a:ext cx="10100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</a:t>
            </a:r>
            <a:r>
              <a:rPr lang="en-GB" sz="3600" smtClean="0">
                <a:solidFill>
                  <a:schemeClr val="tx1"/>
                </a:solidFill>
              </a:rPr>
              <a:t>3 </a:t>
            </a:r>
            <a:r>
              <a:rPr lang="en-GB" sz="3600">
                <a:solidFill>
                  <a:schemeClr val="tx1"/>
                </a:solidFill>
              </a:rPr>
              <a:t>and </a:t>
            </a:r>
            <a:r>
              <a:rPr lang="en-GB" sz="3600" smtClean="0">
                <a:solidFill>
                  <a:schemeClr val="tx1"/>
                </a:solidFill>
              </a:rPr>
              <a:t>5 </a:t>
            </a:r>
            <a:r>
              <a:rPr lang="en-GB" sz="3600">
                <a:solidFill>
                  <a:schemeClr val="tx1"/>
                </a:solidFill>
              </a:rPr>
              <a:t>of the Report)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48" y="1979637"/>
            <a:ext cx="10080624" cy="1275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en-GB" sz="3600">
                <a:solidFill>
                  <a:srgbClr val="FFFF00"/>
                </a:solidFill>
              </a:rPr>
              <a:t>Embedding Accessibility in Legislation</a:t>
            </a:r>
            <a:endParaRPr lang="fr-FR" sz="360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2987749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34988" indent="-363538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Licencing and inspection regimes</a:t>
            </a:r>
          </a:p>
          <a:p>
            <a:pPr marL="534988" indent="-363538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Equality and non-discrimination laws</a:t>
            </a:r>
          </a:p>
          <a:p>
            <a:pPr marL="534988" indent="-363538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eg Norway’s Universal Design Law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4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Governments (and Others) Can </a:t>
            </a: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195891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9792" y="611485"/>
            <a:ext cx="10100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</a:t>
            </a:r>
            <a:r>
              <a:rPr lang="en-GB" sz="3600" smtClean="0">
                <a:solidFill>
                  <a:schemeClr val="tx1"/>
                </a:solidFill>
              </a:rPr>
              <a:t>3 </a:t>
            </a:r>
            <a:r>
              <a:rPr lang="en-GB" sz="3600">
                <a:solidFill>
                  <a:schemeClr val="tx1"/>
                </a:solidFill>
              </a:rPr>
              <a:t>and </a:t>
            </a:r>
            <a:r>
              <a:rPr lang="en-GB" sz="3600" smtClean="0">
                <a:solidFill>
                  <a:schemeClr val="tx1"/>
                </a:solidFill>
              </a:rPr>
              <a:t>5 </a:t>
            </a:r>
            <a:r>
              <a:rPr lang="en-GB" sz="3600">
                <a:solidFill>
                  <a:schemeClr val="tx1"/>
                </a:solidFill>
              </a:rPr>
              <a:t>of the Report)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48" y="1979637"/>
            <a:ext cx="10080624" cy="1275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600">
                <a:solidFill>
                  <a:srgbClr val="FFFF00"/>
                </a:solidFill>
              </a:rPr>
              <a:t>Embedding Accessibility </a:t>
            </a:r>
            <a:r>
              <a:rPr lang="en-GB" sz="3600" smtClean="0">
                <a:solidFill>
                  <a:srgbClr val="FFFF00"/>
                </a:solidFill>
              </a:rPr>
              <a:t>into</a:t>
            </a:r>
          </a:p>
          <a:p>
            <a:pPr>
              <a:lnSpc>
                <a:spcPct val="100000"/>
              </a:lnSpc>
              <a:buClr>
                <a:srgbClr val="FFFF00"/>
              </a:buClr>
              <a:buSzPct val="100000"/>
              <a:tabLst>
                <a:tab pos="3587750" algn="l"/>
              </a:tabLst>
            </a:pPr>
            <a:r>
              <a:rPr lang="en-GB" sz="3600">
                <a:solidFill>
                  <a:srgbClr val="FFFF00"/>
                </a:solidFill>
              </a:rPr>
              <a:t>	</a:t>
            </a:r>
            <a:r>
              <a:rPr lang="en-GB" sz="3600" smtClean="0">
                <a:solidFill>
                  <a:srgbClr val="FFFF00"/>
                </a:solidFill>
              </a:rPr>
              <a:t>the </a:t>
            </a:r>
            <a:r>
              <a:rPr lang="en-GB" sz="3600">
                <a:solidFill>
                  <a:srgbClr val="FFFF00"/>
                </a:solidFill>
              </a:rPr>
              <a:t>Spending of Public Funds</a:t>
            </a:r>
            <a:endParaRPr lang="fr-FR" sz="360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059757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</a:t>
            </a:r>
            <a:r>
              <a:rPr lang="en-GB" sz="3200" smtClean="0">
                <a:solidFill>
                  <a:schemeClr val="tx1"/>
                </a:solidFill>
              </a:rPr>
              <a:t>Procurement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1200">
              <a:solidFill>
                <a:schemeClr val="tx1"/>
              </a:solidFill>
            </a:endParaRP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</a:t>
            </a:r>
            <a:r>
              <a:rPr lang="en-GB" sz="3200" smtClean="0">
                <a:solidFill>
                  <a:schemeClr val="tx1"/>
                </a:solidFill>
              </a:rPr>
              <a:t>Grants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1200">
              <a:solidFill>
                <a:schemeClr val="tx1"/>
              </a:solidFill>
            </a:endParaRP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International </a:t>
            </a:r>
            <a:r>
              <a:rPr lang="en-GB" sz="3200" smtClean="0">
                <a:solidFill>
                  <a:schemeClr val="tx1"/>
                </a:solidFill>
              </a:rPr>
              <a:t>aid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1200">
              <a:solidFill>
                <a:schemeClr val="tx1"/>
              </a:solidFill>
            </a:endParaRP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</a:t>
            </a:r>
            <a:r>
              <a:rPr lang="en-GB" sz="3200" smtClean="0">
                <a:solidFill>
                  <a:schemeClr val="tx1"/>
                </a:solidFill>
              </a:rPr>
              <a:t>eg Ireland:- 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	</a:t>
            </a:r>
            <a:r>
              <a:rPr lang="en-GB" sz="3200" smtClean="0">
                <a:solidFill>
                  <a:schemeClr val="tx1"/>
                </a:solidFill>
              </a:rPr>
              <a:t>Disability </a:t>
            </a:r>
            <a:r>
              <a:rPr lang="en-GB" sz="3200">
                <a:solidFill>
                  <a:schemeClr val="tx1"/>
                </a:solidFill>
              </a:rPr>
              <a:t>Act 2005 </a:t>
            </a:r>
            <a:r>
              <a:rPr lang="en-GB" sz="3200" smtClean="0">
                <a:solidFill>
                  <a:schemeClr val="tx1"/>
                </a:solidFill>
              </a:rPr>
              <a:t>and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 </a:t>
            </a:r>
            <a:r>
              <a:rPr lang="en-GB" sz="3200" smtClean="0">
                <a:solidFill>
                  <a:schemeClr val="tx1"/>
                </a:solidFill>
              </a:rPr>
              <a:t>       National </a:t>
            </a:r>
            <a:r>
              <a:rPr lang="en-GB" sz="3200">
                <a:solidFill>
                  <a:schemeClr val="tx1"/>
                </a:solidFill>
              </a:rPr>
              <a:t>Disability Authority’s Accessibility Toolkit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35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Governments &amp; Other Organisations Can </a:t>
            </a:r>
            <a:r>
              <a:rPr lang="en-GB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21489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9792" y="611485"/>
            <a:ext cx="10100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</a:t>
            </a:r>
            <a:r>
              <a:rPr lang="en-GB" sz="3600" smtClean="0">
                <a:solidFill>
                  <a:schemeClr val="tx1"/>
                </a:solidFill>
              </a:rPr>
              <a:t>3 </a:t>
            </a:r>
            <a:r>
              <a:rPr lang="en-GB" sz="3600">
                <a:solidFill>
                  <a:schemeClr val="tx1"/>
                </a:solidFill>
              </a:rPr>
              <a:t>and </a:t>
            </a:r>
            <a:r>
              <a:rPr lang="en-GB" sz="3600" smtClean="0">
                <a:solidFill>
                  <a:schemeClr val="tx1"/>
                </a:solidFill>
              </a:rPr>
              <a:t>5 </a:t>
            </a:r>
            <a:r>
              <a:rPr lang="en-GB" sz="3600">
                <a:solidFill>
                  <a:schemeClr val="tx1"/>
                </a:solidFill>
              </a:rPr>
              <a:t>of the Report)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48" y="1979638"/>
            <a:ext cx="10080624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600" dirty="0">
                <a:solidFill>
                  <a:srgbClr val="FFFF00"/>
                </a:solidFill>
              </a:rPr>
              <a:t> </a:t>
            </a:r>
            <a:r>
              <a:rPr lang="en-GB" sz="3600" dirty="0" smtClean="0">
                <a:solidFill>
                  <a:srgbClr val="FFFF00"/>
                </a:solidFill>
              </a:rPr>
              <a:t>Research and Data Gathering</a:t>
            </a:r>
            <a:endParaRPr lang="fr-FR" sz="36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059757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Specific research concerning </a:t>
            </a:r>
            <a:r>
              <a:rPr lang="en-GB" sz="3200" smtClean="0">
                <a:solidFill>
                  <a:schemeClr val="tx1"/>
                </a:solidFill>
              </a:rPr>
              <a:t>accessibility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3200">
              <a:solidFill>
                <a:schemeClr val="tx1"/>
              </a:solidFill>
            </a:endParaRP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Embedding accessibility into research on new ICTs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35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Governments &amp; Other Organisations Can </a:t>
            </a:r>
            <a:r>
              <a:rPr lang="en-GB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422757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9792" y="611485"/>
            <a:ext cx="10100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</a:t>
            </a:r>
            <a:r>
              <a:rPr lang="en-GB" sz="3600" smtClean="0">
                <a:solidFill>
                  <a:schemeClr val="tx1"/>
                </a:solidFill>
              </a:rPr>
              <a:t>3 </a:t>
            </a:r>
            <a:r>
              <a:rPr lang="en-GB" sz="3600">
                <a:solidFill>
                  <a:schemeClr val="tx1"/>
                </a:solidFill>
              </a:rPr>
              <a:t>and </a:t>
            </a:r>
            <a:r>
              <a:rPr lang="en-GB" sz="3600" smtClean="0">
                <a:solidFill>
                  <a:schemeClr val="tx1"/>
                </a:solidFill>
              </a:rPr>
              <a:t>5 </a:t>
            </a:r>
            <a:r>
              <a:rPr lang="en-GB" sz="3600">
                <a:solidFill>
                  <a:schemeClr val="tx1"/>
                </a:solidFill>
              </a:rPr>
              <a:t>of the Report)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48" y="1979638"/>
            <a:ext cx="10080624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rgbClr val="FFFF00"/>
                </a:solidFill>
              </a:rPr>
              <a:t>Training, Awareness-Raising and Knowledge Sharing</a:t>
            </a:r>
            <a:endParaRPr lang="fr-FR" sz="320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059757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Mainstreaming accessibility into formal academic and professional training for IT </a:t>
            </a:r>
            <a:r>
              <a:rPr lang="en-GB" sz="3200" smtClean="0">
                <a:solidFill>
                  <a:schemeClr val="tx1"/>
                </a:solidFill>
              </a:rPr>
              <a:t>specialists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1200">
              <a:solidFill>
                <a:schemeClr val="tx1"/>
              </a:solidFill>
            </a:endParaRP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Mainstreaming accessibility into formal training for non-IT expert service </a:t>
            </a:r>
            <a:r>
              <a:rPr lang="en-GB" sz="3200" smtClean="0">
                <a:solidFill>
                  <a:schemeClr val="tx1"/>
                </a:solidFill>
              </a:rPr>
              <a:t>providers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1200">
              <a:solidFill>
                <a:schemeClr val="tx1"/>
              </a:solidFill>
            </a:endParaRP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Awareness-raising, guidance and training, including for disabled people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4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Governments (and Others) Can </a:t>
            </a: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272591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9792" y="611485"/>
            <a:ext cx="10100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</a:t>
            </a:r>
            <a:r>
              <a:rPr lang="en-GB" sz="3600" smtClean="0">
                <a:solidFill>
                  <a:schemeClr val="tx1"/>
                </a:solidFill>
              </a:rPr>
              <a:t>3 </a:t>
            </a:r>
            <a:r>
              <a:rPr lang="en-GB" sz="3600">
                <a:solidFill>
                  <a:schemeClr val="tx1"/>
                </a:solidFill>
              </a:rPr>
              <a:t>and </a:t>
            </a:r>
            <a:r>
              <a:rPr lang="en-GB" sz="3600" smtClean="0">
                <a:solidFill>
                  <a:schemeClr val="tx1"/>
                </a:solidFill>
              </a:rPr>
              <a:t>5 </a:t>
            </a:r>
            <a:r>
              <a:rPr lang="en-GB" sz="3600">
                <a:solidFill>
                  <a:schemeClr val="tx1"/>
                </a:solidFill>
              </a:rPr>
              <a:t>of the Report)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48" y="1979638"/>
            <a:ext cx="10080624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rgbClr val="FFFF00"/>
                </a:solidFill>
              </a:rPr>
              <a:t>Training, Awareness-Raising and Knowledge Sharing</a:t>
            </a:r>
            <a:endParaRPr lang="fr-FR" sz="320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4239" y="3203773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800" smtClean="0">
                <a:solidFill>
                  <a:schemeClr val="tx1"/>
                </a:solidFill>
              </a:rPr>
              <a:t>Malta</a:t>
            </a:r>
            <a:r>
              <a:rPr lang="en-GB" sz="2800">
                <a:solidFill>
                  <a:schemeClr val="tx1"/>
                </a:solidFill>
              </a:rPr>
              <a:t>, Foundation for Information Technology </a:t>
            </a:r>
            <a:r>
              <a:rPr lang="en-GB" sz="2800" smtClean="0">
                <a:solidFill>
                  <a:schemeClr val="tx1"/>
                </a:solidFill>
              </a:rPr>
              <a:t>Accessibility</a:t>
            </a: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GB" sz="1000">
              <a:solidFill>
                <a:schemeClr val="tx1"/>
              </a:solidFill>
            </a:endParaRP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800" smtClean="0">
                <a:solidFill>
                  <a:schemeClr val="tx1"/>
                </a:solidFill>
              </a:rPr>
              <a:t>European </a:t>
            </a:r>
            <a:r>
              <a:rPr lang="en-GB" sz="2800">
                <a:solidFill>
                  <a:schemeClr val="tx1"/>
                </a:solidFill>
              </a:rPr>
              <a:t>Agency for Special Needs and Inclusive Education, Guidelines for Accessible </a:t>
            </a:r>
            <a:r>
              <a:rPr lang="en-GB" sz="2800" smtClean="0">
                <a:solidFill>
                  <a:schemeClr val="tx1"/>
                </a:solidFill>
              </a:rPr>
              <a:t>Information</a:t>
            </a: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GB" sz="1000">
              <a:solidFill>
                <a:schemeClr val="tx1"/>
              </a:solidFill>
            </a:endParaRP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800" smtClean="0">
                <a:solidFill>
                  <a:schemeClr val="tx1"/>
                </a:solidFill>
              </a:rPr>
              <a:t>France</a:t>
            </a:r>
            <a:r>
              <a:rPr lang="en-GB" sz="2800">
                <a:solidFill>
                  <a:schemeClr val="tx1"/>
                </a:solidFill>
              </a:rPr>
              <a:t>, ‘Plus Belle la Vie</a:t>
            </a:r>
            <a:r>
              <a:rPr lang="en-GB" sz="2800" smtClean="0">
                <a:solidFill>
                  <a:schemeClr val="tx1"/>
                </a:solidFill>
              </a:rPr>
              <a:t>’</a:t>
            </a: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GB" sz="1000">
              <a:solidFill>
                <a:schemeClr val="tx1"/>
              </a:solidFill>
            </a:endParaRP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800" smtClean="0">
                <a:solidFill>
                  <a:schemeClr val="tx1"/>
                </a:solidFill>
              </a:rPr>
              <a:t>Estonia</a:t>
            </a:r>
            <a:r>
              <a:rPr lang="en-GB" sz="2800">
                <a:solidFill>
                  <a:schemeClr val="tx1"/>
                </a:solidFill>
              </a:rPr>
              <a:t>, ‘Be Here: Access for All</a:t>
            </a:r>
            <a:r>
              <a:rPr lang="en-GB" sz="2800" smtClean="0">
                <a:solidFill>
                  <a:schemeClr val="tx1"/>
                </a:solidFill>
              </a:rPr>
              <a:t>’</a:t>
            </a: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GB" sz="1000">
              <a:solidFill>
                <a:schemeClr val="tx1"/>
              </a:solidFill>
            </a:endParaRP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800" smtClean="0">
                <a:solidFill>
                  <a:schemeClr val="tx1"/>
                </a:solidFill>
              </a:rPr>
              <a:t>Vodafone </a:t>
            </a:r>
            <a:r>
              <a:rPr lang="en-GB" sz="2800">
                <a:solidFill>
                  <a:schemeClr val="tx1"/>
                </a:solidFill>
              </a:rPr>
              <a:t>Foundation, Smart Accessibility </a:t>
            </a:r>
            <a:r>
              <a:rPr lang="en-GB" sz="2800" smtClean="0">
                <a:solidFill>
                  <a:schemeClr val="tx1"/>
                </a:solidFill>
              </a:rPr>
              <a:t>Award</a:t>
            </a: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GB" sz="1000">
              <a:solidFill>
                <a:schemeClr val="tx1"/>
              </a:solidFill>
            </a:endParaRP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800" smtClean="0">
                <a:solidFill>
                  <a:schemeClr val="tx1"/>
                </a:solidFill>
              </a:rPr>
              <a:t>European </a:t>
            </a:r>
            <a:r>
              <a:rPr lang="en-GB" sz="2800">
                <a:solidFill>
                  <a:schemeClr val="tx1"/>
                </a:solidFill>
              </a:rPr>
              <a:t>Commission, Access Cities Award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29" y="2627710"/>
            <a:ext cx="10080624" cy="64807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47675" indent="-358775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 smtClean="0">
                <a:solidFill>
                  <a:srgbClr val="00B0F0"/>
                </a:solidFill>
              </a:rPr>
              <a:t>Examples</a:t>
            </a:r>
            <a:endParaRPr lang="en-GB" sz="3200">
              <a:solidFill>
                <a:srgbClr val="00B0F0"/>
              </a:solidFill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4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Governments (and Others) Can </a:t>
            </a: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418601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9792" y="611485"/>
            <a:ext cx="10100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</a:t>
            </a:r>
            <a:r>
              <a:rPr lang="en-GB" sz="3600" smtClean="0">
                <a:solidFill>
                  <a:schemeClr val="tx1"/>
                </a:solidFill>
              </a:rPr>
              <a:t>3 </a:t>
            </a:r>
            <a:r>
              <a:rPr lang="en-GB" sz="3600">
                <a:solidFill>
                  <a:schemeClr val="tx1"/>
                </a:solidFill>
              </a:rPr>
              <a:t>and </a:t>
            </a:r>
            <a:r>
              <a:rPr lang="en-GB" sz="3600" smtClean="0">
                <a:solidFill>
                  <a:schemeClr val="tx1"/>
                </a:solidFill>
              </a:rPr>
              <a:t>5 </a:t>
            </a:r>
            <a:r>
              <a:rPr lang="en-GB" sz="3600">
                <a:solidFill>
                  <a:schemeClr val="tx1"/>
                </a:solidFill>
              </a:rPr>
              <a:t>of the Report)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48" y="1979638"/>
            <a:ext cx="10080624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rgbClr val="FFFF00"/>
                </a:solidFill>
              </a:rPr>
              <a:t>Relationship between </a:t>
            </a:r>
            <a:r>
              <a:rPr lang="en-GB" sz="3200" smtClean="0">
                <a:solidFill>
                  <a:srgbClr val="FFFF00"/>
                </a:solidFill>
              </a:rPr>
              <a:t>those </a:t>
            </a:r>
            <a:r>
              <a:rPr lang="en-GB" sz="3200">
                <a:solidFill>
                  <a:srgbClr val="FFFF00"/>
                </a:solidFill>
              </a:rPr>
              <a:t>7 points</a:t>
            </a:r>
            <a:endParaRPr lang="fr-FR" sz="320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9791" y="2915742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806450">
              <a:lnSpc>
                <a:spcPct val="100000"/>
              </a:lnSpc>
              <a:buClr>
                <a:schemeClr val="tx1"/>
              </a:buClr>
              <a:buSzPct val="100000"/>
            </a:pPr>
            <a:r>
              <a:rPr lang="en-GB" sz="2800">
                <a:solidFill>
                  <a:schemeClr val="tx1"/>
                </a:solidFill>
              </a:rPr>
              <a:t>ITU and G3ICT, eAccessibility Policy Toolkit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4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Governments (and Others) Can </a:t>
            </a: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10672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the Council of Europe can help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1979637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GB" sz="3200" dirty="0" smtClean="0">
                <a:solidFill>
                  <a:schemeClr val="tx1"/>
                </a:solidFill>
              </a:rPr>
              <a:t>Model </a:t>
            </a:r>
            <a:r>
              <a:rPr lang="en-GB" sz="3200" dirty="0">
                <a:solidFill>
                  <a:schemeClr val="tx1"/>
                </a:solidFill>
              </a:rPr>
              <a:t>of good </a:t>
            </a:r>
            <a:r>
              <a:rPr lang="en-GB" sz="3200" dirty="0" smtClean="0">
                <a:solidFill>
                  <a:schemeClr val="tx1"/>
                </a:solidFill>
              </a:rPr>
              <a:t>practice</a:t>
            </a: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endParaRPr lang="en-GB" sz="3200" dirty="0">
              <a:solidFill>
                <a:schemeClr val="tx1"/>
              </a:solidFill>
            </a:endParaRP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GB" sz="3200" dirty="0" smtClean="0">
                <a:solidFill>
                  <a:schemeClr val="tx1"/>
                </a:solidFill>
              </a:rPr>
              <a:t>Disseminator </a:t>
            </a:r>
            <a:r>
              <a:rPr lang="en-GB" sz="3200" dirty="0">
                <a:solidFill>
                  <a:schemeClr val="tx1"/>
                </a:solidFill>
              </a:rPr>
              <a:t>of good practice and international standards and </a:t>
            </a:r>
            <a:r>
              <a:rPr lang="en-GB" sz="3200" dirty="0" smtClean="0">
                <a:solidFill>
                  <a:schemeClr val="tx1"/>
                </a:solidFill>
              </a:rPr>
              <a:t>collaboration</a:t>
            </a: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endParaRPr lang="en-GB" sz="3200" dirty="0">
              <a:solidFill>
                <a:schemeClr val="tx1"/>
              </a:solidFill>
            </a:endParaRP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GB" sz="3200" dirty="0" smtClean="0">
                <a:solidFill>
                  <a:schemeClr val="tx1"/>
                </a:solidFill>
              </a:rPr>
              <a:t>Promoting </a:t>
            </a:r>
            <a:r>
              <a:rPr lang="en-GB" sz="3200" dirty="0">
                <a:solidFill>
                  <a:schemeClr val="tx1"/>
                </a:solidFill>
              </a:rPr>
              <a:t>human-rights oriented research on accessibility and the impact of its </a:t>
            </a:r>
            <a:r>
              <a:rPr lang="en-GB" sz="3200" dirty="0" smtClean="0">
                <a:solidFill>
                  <a:schemeClr val="tx1"/>
                </a:solidFill>
              </a:rPr>
              <a:t>absence</a:t>
            </a: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endParaRPr lang="en-GB" sz="3200" dirty="0">
              <a:solidFill>
                <a:schemeClr val="tx1"/>
              </a:solidFill>
            </a:endParaRPr>
          </a:p>
          <a:p>
            <a:pPr marL="628650" indent="-45720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GB" sz="3200" dirty="0" smtClean="0">
                <a:solidFill>
                  <a:schemeClr val="tx1"/>
                </a:solidFill>
              </a:rPr>
              <a:t>Recommendations, Guidance and Jurisprudence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1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7773" y="-1"/>
            <a:ext cx="1133171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0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10058400" cy="754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6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080094" cy="756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8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10058400" cy="75437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9792" y="1835621"/>
            <a:ext cx="101004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indent="-806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3600" dirty="0">
                <a:solidFill>
                  <a:schemeClr val="tx1"/>
                </a:solidFill>
              </a:rPr>
              <a:t>Why it </a:t>
            </a:r>
            <a:r>
              <a:rPr lang="en-GB" sz="3600" dirty="0" smtClean="0">
                <a:solidFill>
                  <a:schemeClr val="tx1"/>
                </a:solidFill>
              </a:rPr>
              <a:t>matters</a:t>
            </a:r>
          </a:p>
          <a:p>
            <a:pPr marL="984250" indent="-806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endParaRPr lang="en-GB" sz="3600" dirty="0">
              <a:solidFill>
                <a:schemeClr val="tx1"/>
              </a:solidFill>
            </a:endParaRPr>
          </a:p>
          <a:p>
            <a:pPr marL="984250" indent="-806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3600" dirty="0" smtClean="0">
                <a:solidFill>
                  <a:schemeClr val="tx1"/>
                </a:solidFill>
              </a:rPr>
              <a:t>What </a:t>
            </a:r>
            <a:r>
              <a:rPr lang="en-GB" sz="3600" dirty="0">
                <a:solidFill>
                  <a:schemeClr val="tx1"/>
                </a:solidFill>
              </a:rPr>
              <a:t>Governments </a:t>
            </a:r>
            <a:r>
              <a:rPr lang="en-GB" sz="3600" dirty="0" smtClean="0">
                <a:solidFill>
                  <a:schemeClr val="tx1"/>
                </a:solidFill>
              </a:rPr>
              <a:t>(and others) can do</a:t>
            </a:r>
          </a:p>
          <a:p>
            <a:pPr marL="984250" indent="-806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endParaRPr lang="en-GB" sz="3600" dirty="0">
              <a:solidFill>
                <a:schemeClr val="tx1"/>
              </a:solidFill>
            </a:endParaRPr>
          </a:p>
          <a:p>
            <a:pPr marL="984250" indent="-806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3600" dirty="0" smtClean="0">
                <a:solidFill>
                  <a:schemeClr val="tx1"/>
                </a:solidFill>
              </a:rPr>
              <a:t>How </a:t>
            </a:r>
            <a:r>
              <a:rPr lang="en-GB" sz="3600" dirty="0">
                <a:solidFill>
                  <a:schemeClr val="tx1"/>
                </a:solidFill>
              </a:rPr>
              <a:t>the Council of Europe can help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" y="179437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6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be Covered</a:t>
            </a:r>
            <a:endParaRPr lang="en-GB" sz="6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75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9792" y="611485"/>
            <a:ext cx="10100416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1 and 2 of the Report)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" y="179437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6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it </a:t>
            </a:r>
            <a:r>
              <a:rPr lang="en-GB" sz="6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matters</a:t>
            </a:r>
            <a:endParaRPr lang="en-GB" sz="6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555701"/>
            <a:ext cx="10080624" cy="175432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71500" indent="-571500">
              <a:lnSpc>
                <a:spcPct val="150000"/>
              </a:lnSpc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3600">
                <a:solidFill>
                  <a:srgbClr val="FFFF00"/>
                </a:solidFill>
              </a:rPr>
              <a:t>To disabled people</a:t>
            </a:r>
          </a:p>
          <a:p>
            <a:pPr marL="571500" indent="-571500">
              <a:lnSpc>
                <a:spcPct val="150000"/>
              </a:lnSpc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3600">
                <a:solidFill>
                  <a:srgbClr val="FFFF00"/>
                </a:solidFill>
              </a:rPr>
              <a:t>To the whole of </a:t>
            </a:r>
            <a:r>
              <a:rPr lang="en-GB" sz="3600" smtClean="0">
                <a:solidFill>
                  <a:srgbClr val="FFFF00"/>
                </a:solidFill>
              </a:rPr>
              <a:t>society</a:t>
            </a:r>
            <a:endParaRPr lang="en-GB" sz="36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27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9792" y="611485"/>
            <a:ext cx="10100416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1 and 2 of the Report)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" y="179437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6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it </a:t>
            </a:r>
            <a:r>
              <a:rPr lang="en-GB" sz="6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matters</a:t>
            </a:r>
            <a:endParaRPr lang="en-GB" sz="6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555701"/>
            <a:ext cx="10080624" cy="25202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71500" indent="-571500">
              <a:lnSpc>
                <a:spcPct val="150000"/>
              </a:lnSpc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3600">
                <a:solidFill>
                  <a:srgbClr val="FFFF00"/>
                </a:solidFill>
              </a:rPr>
              <a:t>As a ‘priority area’ of the new Strategy</a:t>
            </a:r>
          </a:p>
          <a:p>
            <a:pPr marL="571500" indent="-571500">
              <a:lnSpc>
                <a:spcPct val="150000"/>
              </a:lnSpc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3600">
                <a:solidFill>
                  <a:srgbClr val="FFFF00"/>
                </a:solidFill>
              </a:rPr>
              <a:t>To the other priority areas in the Strategy</a:t>
            </a:r>
          </a:p>
          <a:p>
            <a:pPr marL="571500" indent="-571500">
              <a:lnSpc>
                <a:spcPct val="150000"/>
              </a:lnSpc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3600">
                <a:solidFill>
                  <a:srgbClr val="FFFF00"/>
                </a:solidFill>
              </a:rPr>
              <a:t>To the cross-cutting themes in the Strategy</a:t>
            </a:r>
          </a:p>
        </p:txBody>
      </p:sp>
    </p:spTree>
    <p:extLst>
      <p:ext uri="{BB962C8B-B14F-4D97-AF65-F5344CB8AC3E}">
        <p14:creationId xmlns:p14="http://schemas.microsoft.com/office/powerpoint/2010/main" val="52392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9792" y="611485"/>
            <a:ext cx="10100416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1 and 2 of the Report)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" y="179437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6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it </a:t>
            </a:r>
            <a:r>
              <a:rPr lang="en-GB" sz="6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matters</a:t>
            </a:r>
            <a:endParaRPr lang="en-GB" sz="6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248" y="1979637"/>
            <a:ext cx="10080624" cy="1275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 dirty="0">
                <a:solidFill>
                  <a:srgbClr val="FFFF00"/>
                </a:solidFill>
              </a:rPr>
              <a:t>Relevant CRPD </a:t>
            </a:r>
            <a:r>
              <a:rPr lang="fr-FR" sz="3600" dirty="0" smtClean="0">
                <a:solidFill>
                  <a:srgbClr val="FFFF00"/>
                </a:solidFill>
              </a:rPr>
              <a:t>Standards</a:t>
            </a:r>
            <a:endParaRPr lang="fr-FR" sz="36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2987749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84250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 smtClean="0">
                <a:solidFill>
                  <a:schemeClr val="tx1"/>
                </a:solidFill>
              </a:rPr>
              <a:t>–</a:t>
            </a:r>
            <a:r>
              <a:rPr lang="fr-FR" sz="3600">
                <a:solidFill>
                  <a:schemeClr val="tx1"/>
                </a:solidFill>
              </a:rPr>
              <a:t>	Article 9</a:t>
            </a:r>
          </a:p>
          <a:p>
            <a:pPr marL="984250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>
                <a:solidFill>
                  <a:schemeClr val="tx1"/>
                </a:solidFill>
              </a:rPr>
              <a:t>–	Article 21</a:t>
            </a:r>
          </a:p>
          <a:p>
            <a:pPr marL="984250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>
                <a:solidFill>
                  <a:schemeClr val="tx1"/>
                </a:solidFill>
              </a:rPr>
              <a:t>–	Article 5</a:t>
            </a:r>
          </a:p>
          <a:p>
            <a:pPr marL="984250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>
                <a:solidFill>
                  <a:schemeClr val="tx1"/>
                </a:solidFill>
              </a:rPr>
              <a:t>–	Article 4</a:t>
            </a:r>
          </a:p>
        </p:txBody>
      </p:sp>
    </p:spTree>
    <p:extLst>
      <p:ext uri="{BB962C8B-B14F-4D97-AF65-F5344CB8AC3E}">
        <p14:creationId xmlns:p14="http://schemas.microsoft.com/office/powerpoint/2010/main" val="410425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9792" y="611485"/>
            <a:ext cx="10100416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1 and 2 of the Report)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" y="179437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6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it </a:t>
            </a:r>
            <a:r>
              <a:rPr lang="en-GB" sz="6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matters</a:t>
            </a:r>
            <a:endParaRPr lang="en-GB" sz="6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248" y="1979637"/>
            <a:ext cx="10080624" cy="1275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>
                <a:solidFill>
                  <a:srgbClr val="FFFF00"/>
                </a:solidFill>
              </a:rPr>
              <a:t>CRPD Committee Guidance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2987749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84250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 dirty="0" smtClean="0">
                <a:solidFill>
                  <a:schemeClr val="tx1"/>
                </a:solidFill>
              </a:rPr>
              <a:t>–</a:t>
            </a:r>
            <a:r>
              <a:rPr lang="fr-FR" sz="3600" dirty="0">
                <a:solidFill>
                  <a:schemeClr val="tx1"/>
                </a:solidFill>
              </a:rPr>
              <a:t>	</a:t>
            </a:r>
            <a:r>
              <a:rPr lang="fr-FR" sz="3600" dirty="0" smtClean="0">
                <a:solidFill>
                  <a:schemeClr val="tx1"/>
                </a:solidFill>
              </a:rPr>
              <a:t>General </a:t>
            </a:r>
            <a:r>
              <a:rPr lang="fr-FR" sz="3600" dirty="0">
                <a:solidFill>
                  <a:schemeClr val="tx1"/>
                </a:solidFill>
              </a:rPr>
              <a:t>Comment No 2</a:t>
            </a:r>
          </a:p>
          <a:p>
            <a:pPr marL="984250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 dirty="0">
                <a:solidFill>
                  <a:schemeClr val="tx1"/>
                </a:solidFill>
              </a:rPr>
              <a:t>–	</a:t>
            </a:r>
            <a:r>
              <a:rPr lang="fr-FR" sz="36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Nyusti </a:t>
            </a:r>
            <a:r>
              <a:rPr lang="fr-FR" sz="36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&amp;</a:t>
            </a:r>
            <a:r>
              <a:rPr lang="fr-FR" sz="36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36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Takács</a:t>
            </a:r>
          </a:p>
          <a:p>
            <a:pPr marL="984250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 dirty="0">
                <a:solidFill>
                  <a:schemeClr val="tx1"/>
                </a:solidFill>
              </a:rPr>
              <a:t>–	</a:t>
            </a:r>
            <a:r>
              <a:rPr lang="fr-FR" sz="36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F </a:t>
            </a:r>
            <a:r>
              <a:rPr lang="fr-FR" sz="36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 </a:t>
            </a:r>
            <a:r>
              <a:rPr lang="fr-FR" sz="3600" i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Austria</a:t>
            </a:r>
            <a:endParaRPr lang="fr-FR" sz="3600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0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9792" y="611485"/>
            <a:ext cx="10100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</a:t>
            </a:r>
            <a:r>
              <a:rPr lang="en-GB" sz="3600" smtClean="0">
                <a:solidFill>
                  <a:schemeClr val="tx1"/>
                </a:solidFill>
              </a:rPr>
              <a:t>3 </a:t>
            </a:r>
            <a:r>
              <a:rPr lang="en-GB" sz="3600">
                <a:solidFill>
                  <a:schemeClr val="tx1"/>
                </a:solidFill>
              </a:rPr>
              <a:t>and </a:t>
            </a:r>
            <a:r>
              <a:rPr lang="en-GB" sz="3600" smtClean="0">
                <a:solidFill>
                  <a:schemeClr val="tx1"/>
                </a:solidFill>
              </a:rPr>
              <a:t>5 </a:t>
            </a:r>
            <a:r>
              <a:rPr lang="en-GB" sz="3600">
                <a:solidFill>
                  <a:schemeClr val="tx1"/>
                </a:solidFill>
              </a:rPr>
              <a:t>of the Report)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48" y="1979637"/>
            <a:ext cx="10080624" cy="1275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sz="3600">
                <a:solidFill>
                  <a:srgbClr val="FFFF00"/>
                </a:solidFill>
              </a:rPr>
              <a:t>Involve Disabled People’s Organisations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2987749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84250"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eg French Inter-Departmental Observatory on Accessibility and Universal Design</a:t>
            </a:r>
            <a:endParaRPr lang="fr-FR" sz="3600" i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4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Governments (and Others) Can </a:t>
            </a: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127346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9792" y="611485"/>
            <a:ext cx="10100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>
                <a:solidFill>
                  <a:schemeClr val="tx1"/>
                </a:solidFill>
              </a:rPr>
              <a:t>(Sections </a:t>
            </a:r>
            <a:r>
              <a:rPr lang="en-GB" sz="3600" smtClean="0">
                <a:solidFill>
                  <a:schemeClr val="tx1"/>
                </a:solidFill>
              </a:rPr>
              <a:t>3 </a:t>
            </a:r>
            <a:r>
              <a:rPr lang="en-GB" sz="3600">
                <a:solidFill>
                  <a:schemeClr val="tx1"/>
                </a:solidFill>
              </a:rPr>
              <a:t>and </a:t>
            </a:r>
            <a:r>
              <a:rPr lang="en-GB" sz="3600" smtClean="0">
                <a:solidFill>
                  <a:schemeClr val="tx1"/>
                </a:solidFill>
              </a:rPr>
              <a:t>5 </a:t>
            </a:r>
            <a:r>
              <a:rPr lang="en-GB" sz="3600">
                <a:solidFill>
                  <a:schemeClr val="tx1"/>
                </a:solidFill>
              </a:rPr>
              <a:t>of the Report)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48" y="1979637"/>
            <a:ext cx="10080624" cy="1275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en-GB" sz="3600">
                <a:solidFill>
                  <a:srgbClr val="FFFF00"/>
                </a:solidFill>
              </a:rPr>
              <a:t>Strategic Engagement and On-going Monitoring</a:t>
            </a:r>
            <a:endParaRPr lang="fr-FR" sz="360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2987749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89013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 dirty="0">
                <a:solidFill>
                  <a:schemeClr val="tx1"/>
                </a:solidFill>
              </a:rPr>
              <a:t>–	Distinction between existing and not-yet-existing products and </a:t>
            </a:r>
            <a:r>
              <a:rPr lang="en-GB" sz="3200" dirty="0" smtClean="0">
                <a:solidFill>
                  <a:schemeClr val="tx1"/>
                </a:solidFill>
              </a:rPr>
              <a:t>systems</a:t>
            </a:r>
          </a:p>
          <a:p>
            <a:pPr marL="989013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1200" dirty="0">
              <a:solidFill>
                <a:schemeClr val="tx1"/>
              </a:solidFill>
            </a:endParaRPr>
          </a:p>
          <a:p>
            <a:pPr marL="989013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 dirty="0">
                <a:solidFill>
                  <a:schemeClr val="tx1"/>
                </a:solidFill>
              </a:rPr>
              <a:t>–	Inclusive of all impairment </a:t>
            </a:r>
            <a:r>
              <a:rPr lang="en-GB" sz="3200" dirty="0" smtClean="0">
                <a:solidFill>
                  <a:schemeClr val="tx1"/>
                </a:solidFill>
              </a:rPr>
              <a:t>types</a:t>
            </a:r>
          </a:p>
          <a:p>
            <a:pPr marL="989013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1200" dirty="0">
              <a:solidFill>
                <a:schemeClr val="tx1"/>
              </a:solidFill>
            </a:endParaRPr>
          </a:p>
          <a:p>
            <a:pPr marL="989013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 dirty="0">
                <a:solidFill>
                  <a:schemeClr val="tx1"/>
                </a:solidFill>
              </a:rPr>
              <a:t>–	</a:t>
            </a:r>
            <a:r>
              <a:rPr lang="en-GB" sz="3200" dirty="0" err="1">
                <a:solidFill>
                  <a:schemeClr val="tx1"/>
                </a:solidFill>
              </a:rPr>
              <a:t>eg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smtClean="0">
                <a:solidFill>
                  <a:schemeClr val="tx1"/>
                </a:solidFill>
              </a:rPr>
              <a:t>National </a:t>
            </a:r>
            <a:r>
              <a:rPr lang="en-GB" sz="3200" dirty="0">
                <a:solidFill>
                  <a:schemeClr val="tx1"/>
                </a:solidFill>
              </a:rPr>
              <a:t>Strategy for </a:t>
            </a:r>
            <a:r>
              <a:rPr lang="en-GB" sz="3200" dirty="0" smtClean="0">
                <a:solidFill>
                  <a:schemeClr val="tx1"/>
                </a:solidFill>
              </a:rPr>
              <a:t>e-Inclusion, Former Yugoslav Republic of Macedonia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4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Governments (and Others) Can </a:t>
            </a: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353067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9792" y="611485"/>
            <a:ext cx="10100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>
              <a:lnSpc>
                <a:spcPct val="200000"/>
              </a:lnSpc>
              <a:buClr>
                <a:schemeClr val="tx1"/>
              </a:buClr>
              <a:buSzPct val="100000"/>
            </a:pPr>
            <a:r>
              <a:rPr lang="en-GB" sz="3600" dirty="0">
                <a:solidFill>
                  <a:schemeClr val="tx1"/>
                </a:solidFill>
              </a:rPr>
              <a:t>(Sections </a:t>
            </a:r>
            <a:r>
              <a:rPr lang="en-GB" sz="3600" dirty="0" smtClean="0">
                <a:solidFill>
                  <a:schemeClr val="tx1"/>
                </a:solidFill>
              </a:rPr>
              <a:t>3 </a:t>
            </a:r>
            <a:r>
              <a:rPr lang="en-GB" sz="3600" dirty="0">
                <a:solidFill>
                  <a:schemeClr val="tx1"/>
                </a:solidFill>
              </a:rPr>
              <a:t>and </a:t>
            </a:r>
            <a:r>
              <a:rPr lang="en-GB" sz="3600" dirty="0" smtClean="0">
                <a:solidFill>
                  <a:schemeClr val="tx1"/>
                </a:solidFill>
              </a:rPr>
              <a:t>5 </a:t>
            </a:r>
            <a:r>
              <a:rPr lang="en-GB" sz="3600" dirty="0">
                <a:solidFill>
                  <a:schemeClr val="tx1"/>
                </a:solidFill>
              </a:rPr>
              <a:t>of the Report)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48" y="1979637"/>
            <a:ext cx="10080624" cy="1275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en-GB" sz="3600">
                <a:solidFill>
                  <a:srgbClr val="FFFF00"/>
                </a:solidFill>
              </a:rPr>
              <a:t> Accessibility Standards and Guidelines</a:t>
            </a:r>
            <a:endParaRPr lang="fr-FR" sz="360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2987749"/>
            <a:ext cx="10080624" cy="3260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Importance of international collaboration and </a:t>
            </a:r>
            <a:r>
              <a:rPr lang="en-GB" sz="3200" smtClean="0">
                <a:solidFill>
                  <a:schemeClr val="tx1"/>
                </a:solidFill>
              </a:rPr>
              <a:t>consistency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1200">
              <a:solidFill>
                <a:schemeClr val="tx1"/>
              </a:solidFill>
            </a:endParaRP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eg EU, Mandate 273 on design for all in ICT for older and disabled People </a:t>
            </a:r>
            <a:r>
              <a:rPr lang="en-GB" sz="3200" smtClean="0">
                <a:solidFill>
                  <a:schemeClr val="tx1"/>
                </a:solidFill>
              </a:rPr>
              <a:t>and Mandate </a:t>
            </a:r>
            <a:r>
              <a:rPr lang="en-GB" sz="3200">
                <a:solidFill>
                  <a:schemeClr val="tx1"/>
                </a:solidFill>
              </a:rPr>
              <a:t>376, accessibility of ICT in public </a:t>
            </a:r>
            <a:r>
              <a:rPr lang="en-GB" sz="3200" smtClean="0">
                <a:solidFill>
                  <a:schemeClr val="tx1"/>
                </a:solidFill>
              </a:rPr>
              <a:t>procurement</a:t>
            </a: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endParaRPr lang="en-GB" sz="1200">
              <a:solidFill>
                <a:schemeClr val="tx1"/>
              </a:solidFill>
            </a:endParaRPr>
          </a:p>
          <a:p>
            <a:pPr marL="534988" indent="-363538">
              <a:lnSpc>
                <a:spcPct val="100000"/>
              </a:lnSpc>
              <a:buClr>
                <a:srgbClr val="FFFF00"/>
              </a:buClr>
              <a:buSzPct val="100000"/>
            </a:pPr>
            <a:r>
              <a:rPr lang="en-GB" sz="3200">
                <a:solidFill>
                  <a:schemeClr val="tx1"/>
                </a:solidFill>
              </a:rPr>
              <a:t>–	eg UK, NHS England’s Accessible Information Standard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-19792" y="183644"/>
            <a:ext cx="10080625" cy="7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5351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9923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4495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906713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4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Governments (and Others) Can </a:t>
            </a:r>
            <a:r>
              <a:rPr lang="en-GB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253474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pective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10.xml><?xml version="1.0" encoding="utf-8"?>
<a:themeOverride xmlns:a="http://schemas.openxmlformats.org/drawingml/2006/main">
  <a:clrScheme name="Elemental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629DD1"/>
    </a:accent1>
    <a:accent2>
      <a:srgbClr val="297FD5"/>
    </a:accent2>
    <a:accent3>
      <a:srgbClr val="7F8FA9"/>
    </a:accent3>
    <a:accent4>
      <a:srgbClr val="4A66AC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11.xml><?xml version="1.0" encoding="utf-8"?>
<a:themeOverride xmlns:a="http://schemas.openxmlformats.org/drawingml/2006/main">
  <a:clrScheme name="Elemental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629DD1"/>
    </a:accent1>
    <a:accent2>
      <a:srgbClr val="297FD5"/>
    </a:accent2>
    <a:accent3>
      <a:srgbClr val="7F8FA9"/>
    </a:accent3>
    <a:accent4>
      <a:srgbClr val="4A66AC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2.xml><?xml version="1.0" encoding="utf-8"?>
<a:themeOverride xmlns:a="http://schemas.openxmlformats.org/drawingml/2006/main">
  <a:clrScheme name="Perspective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3.xml><?xml version="1.0" encoding="utf-8"?>
<a:themeOverride xmlns:a="http://schemas.openxmlformats.org/drawingml/2006/main">
  <a:clrScheme name="Perspective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4.xml><?xml version="1.0" encoding="utf-8"?>
<a:themeOverride xmlns:a="http://schemas.openxmlformats.org/drawingml/2006/main">
  <a:clrScheme name="Perspective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5.xml><?xml version="1.0" encoding="utf-8"?>
<a:themeOverride xmlns:a="http://schemas.openxmlformats.org/drawingml/2006/main">
  <a:clrScheme name="Perspective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6.xml><?xml version="1.0" encoding="utf-8"?>
<a:themeOverride xmlns:a="http://schemas.openxmlformats.org/drawingml/2006/main">
  <a:clrScheme name="Perspective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7.xml><?xml version="1.0" encoding="utf-8"?>
<a:themeOverride xmlns:a="http://schemas.openxmlformats.org/drawingml/2006/main">
  <a:clrScheme name="Perspective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8.xml><?xml version="1.0" encoding="utf-8"?>
<a:themeOverride xmlns:a="http://schemas.openxmlformats.org/drawingml/2006/main">
  <a:clrScheme name="Perspective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9.xml><?xml version="1.0" encoding="utf-8"?>
<a:themeOverride xmlns:a="http://schemas.openxmlformats.org/drawingml/2006/main">
  <a:clrScheme name="Perspective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2279</TotalTime>
  <Words>431</Words>
  <Application>Microsoft Office PowerPoint</Application>
  <PresentationFormat>Custom</PresentationFormat>
  <Paragraphs>124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MS Gothic</vt:lpstr>
      <vt:lpstr>Arial</vt:lpstr>
      <vt:lpstr>Calibri</vt:lpstr>
      <vt:lpstr>Constantia</vt:lpstr>
      <vt:lpstr>Times New Roman</vt:lpstr>
      <vt:lpstr>Wingdings</vt:lpstr>
      <vt:lpstr>Wingdings 2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 n</dc:creator>
  <cp:lastModifiedBy>Anna Lawson</cp:lastModifiedBy>
  <cp:revision>150</cp:revision>
  <dcterms:modified xsi:type="dcterms:W3CDTF">2017-04-05T09:28:28Z</dcterms:modified>
</cp:coreProperties>
</file>