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sldIdLst>
    <p:sldId id="362" r:id="rId2"/>
    <p:sldId id="364" r:id="rId3"/>
    <p:sldId id="491" r:id="rId4"/>
    <p:sldId id="490" r:id="rId5"/>
    <p:sldId id="492" r:id="rId6"/>
    <p:sldId id="493" r:id="rId7"/>
    <p:sldId id="342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341" r:id="rId17"/>
    <p:sldId id="506" r:id="rId18"/>
    <p:sldId id="505" r:id="rId19"/>
    <p:sldId id="448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302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6461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862013" indent="-2143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0779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4188"/>
    <a:srgbClr val="444C74"/>
    <a:srgbClr val="28313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65" y="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166B166-9F52-40FE-957E-0750F0F7B4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8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2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8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11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12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42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13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14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0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15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7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16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4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17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6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3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4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4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6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5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6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7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5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8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9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10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1732-834B-47FF-9250-9802C9CB0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224A-24B3-44A8-A50B-00BE1A47F4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402-CD14-42EA-8603-27D8B57B21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C03F-01AB-4E5E-A4E5-39A667C469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5E-9E48-43F9-83EC-F50838D3C0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A54C-6293-486D-B6E4-CA1BC0F4F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E51E-5DBD-48B8-9254-A583CB7908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C9C1-866A-4B61-A400-F74417D0E8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889-2DB6-4C26-A8B0-FED6A7AC4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DB3D-9A0F-4882-9077-79A8C96A4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12B2D97E-9011-4581-A93B-5762A05CED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CB63EE-820E-41EB-AB3C-C19C5BC3732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58400" cy="75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</a:t>
            </a:r>
            <a:r>
              <a:rPr lang="en-GB" sz="3600" smtClean="0">
                <a:solidFill>
                  <a:schemeClr val="tx1"/>
                </a:solidFill>
              </a:rPr>
              <a:t>3 </a:t>
            </a:r>
            <a:r>
              <a:rPr lang="en-GB" sz="3600">
                <a:solidFill>
                  <a:schemeClr val="tx1"/>
                </a:solidFill>
              </a:rPr>
              <a:t>and </a:t>
            </a:r>
            <a:r>
              <a:rPr lang="en-GB" sz="3600" smtClean="0">
                <a:solidFill>
                  <a:schemeClr val="tx1"/>
                </a:solidFill>
              </a:rPr>
              <a:t>5 </a:t>
            </a:r>
            <a:r>
              <a:rPr lang="en-GB" sz="360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7"/>
            <a:ext cx="10080624" cy="1275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GB" sz="3600">
                <a:solidFill>
                  <a:srgbClr val="FFFF00"/>
                </a:solidFill>
              </a:rPr>
              <a:t>Embedding Accessibility in Legislation</a:t>
            </a:r>
            <a:endParaRPr lang="fr-FR" sz="36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987749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34988" indent="-363538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Licencing and inspection regimes</a:t>
            </a:r>
          </a:p>
          <a:p>
            <a:pPr marL="534988" indent="-363538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Equality and non-discrimination laws</a:t>
            </a:r>
          </a:p>
          <a:p>
            <a:pPr marL="534988" indent="-363538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eg Norway’s Universal Design Law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(and Others) Can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19589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</a:t>
            </a:r>
            <a:r>
              <a:rPr lang="en-GB" sz="3600" smtClean="0">
                <a:solidFill>
                  <a:schemeClr val="tx1"/>
                </a:solidFill>
              </a:rPr>
              <a:t>3 </a:t>
            </a:r>
            <a:r>
              <a:rPr lang="en-GB" sz="3600">
                <a:solidFill>
                  <a:schemeClr val="tx1"/>
                </a:solidFill>
              </a:rPr>
              <a:t>and </a:t>
            </a:r>
            <a:r>
              <a:rPr lang="en-GB" sz="3600" smtClean="0">
                <a:solidFill>
                  <a:schemeClr val="tx1"/>
                </a:solidFill>
              </a:rPr>
              <a:t>5 </a:t>
            </a:r>
            <a:r>
              <a:rPr lang="en-GB" sz="360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7"/>
            <a:ext cx="10080624" cy="1275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600">
                <a:solidFill>
                  <a:srgbClr val="FFFF00"/>
                </a:solidFill>
              </a:rPr>
              <a:t>Embedding Accessibility </a:t>
            </a:r>
            <a:r>
              <a:rPr lang="en-GB" sz="3600" smtClean="0">
                <a:solidFill>
                  <a:srgbClr val="FFFF00"/>
                </a:solidFill>
              </a:rPr>
              <a:t>into</a:t>
            </a:r>
          </a:p>
          <a:p>
            <a:pPr>
              <a:lnSpc>
                <a:spcPct val="100000"/>
              </a:lnSpc>
              <a:buClr>
                <a:srgbClr val="FFFF00"/>
              </a:buClr>
              <a:buSzPct val="100000"/>
              <a:tabLst>
                <a:tab pos="3587750" algn="l"/>
              </a:tabLst>
            </a:pPr>
            <a:r>
              <a:rPr lang="en-GB" sz="3600">
                <a:solidFill>
                  <a:srgbClr val="FFFF00"/>
                </a:solidFill>
              </a:rPr>
              <a:t>	</a:t>
            </a:r>
            <a:r>
              <a:rPr lang="en-GB" sz="3600" smtClean="0">
                <a:solidFill>
                  <a:srgbClr val="FFFF00"/>
                </a:solidFill>
              </a:rPr>
              <a:t>the </a:t>
            </a:r>
            <a:r>
              <a:rPr lang="en-GB" sz="3600">
                <a:solidFill>
                  <a:srgbClr val="FFFF00"/>
                </a:solidFill>
              </a:rPr>
              <a:t>Spending of Public Funds</a:t>
            </a:r>
            <a:endParaRPr lang="fr-FR" sz="36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059757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</a:t>
            </a:r>
            <a:r>
              <a:rPr lang="en-GB" sz="3200" smtClean="0">
                <a:solidFill>
                  <a:schemeClr val="tx1"/>
                </a:solidFill>
              </a:rPr>
              <a:t>Procurement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</a:t>
            </a:r>
            <a:r>
              <a:rPr lang="en-GB" sz="3200" smtClean="0">
                <a:solidFill>
                  <a:schemeClr val="tx1"/>
                </a:solidFill>
              </a:rPr>
              <a:t>Grants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International </a:t>
            </a:r>
            <a:r>
              <a:rPr lang="en-GB" sz="3200" smtClean="0">
                <a:solidFill>
                  <a:schemeClr val="tx1"/>
                </a:solidFill>
              </a:rPr>
              <a:t>aid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</a:t>
            </a:r>
            <a:r>
              <a:rPr lang="en-GB" sz="3200" smtClean="0">
                <a:solidFill>
                  <a:schemeClr val="tx1"/>
                </a:solidFill>
              </a:rPr>
              <a:t>eg Ireland:- 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	</a:t>
            </a:r>
            <a:r>
              <a:rPr lang="en-GB" sz="3200" smtClean="0">
                <a:solidFill>
                  <a:schemeClr val="tx1"/>
                </a:solidFill>
              </a:rPr>
              <a:t>Disability </a:t>
            </a:r>
            <a:r>
              <a:rPr lang="en-GB" sz="3200">
                <a:solidFill>
                  <a:schemeClr val="tx1"/>
                </a:solidFill>
              </a:rPr>
              <a:t>Act 2005 </a:t>
            </a:r>
            <a:r>
              <a:rPr lang="en-GB" sz="3200" smtClean="0">
                <a:solidFill>
                  <a:schemeClr val="tx1"/>
                </a:solidFill>
              </a:rPr>
              <a:t>and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 </a:t>
            </a:r>
            <a:r>
              <a:rPr lang="en-GB" sz="3200" smtClean="0">
                <a:solidFill>
                  <a:schemeClr val="tx1"/>
                </a:solidFill>
              </a:rPr>
              <a:t>       National </a:t>
            </a:r>
            <a:r>
              <a:rPr lang="en-GB" sz="3200">
                <a:solidFill>
                  <a:schemeClr val="tx1"/>
                </a:solidFill>
              </a:rPr>
              <a:t>Disability Authority’s Accessibility Toolkit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&amp; Other Organisations Can </a:t>
            </a:r>
            <a:r>
              <a:rPr lang="en-GB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1489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</a:t>
            </a:r>
            <a:r>
              <a:rPr lang="en-GB" sz="3600" smtClean="0">
                <a:solidFill>
                  <a:schemeClr val="tx1"/>
                </a:solidFill>
              </a:rPr>
              <a:t>3 </a:t>
            </a:r>
            <a:r>
              <a:rPr lang="en-GB" sz="3600">
                <a:solidFill>
                  <a:schemeClr val="tx1"/>
                </a:solidFill>
              </a:rPr>
              <a:t>and </a:t>
            </a:r>
            <a:r>
              <a:rPr lang="en-GB" sz="3600" smtClean="0">
                <a:solidFill>
                  <a:schemeClr val="tx1"/>
                </a:solidFill>
              </a:rPr>
              <a:t>5 </a:t>
            </a:r>
            <a:r>
              <a:rPr lang="en-GB" sz="360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8"/>
            <a:ext cx="1008062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600" dirty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Research and Data Gathering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059757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Specific research concerning </a:t>
            </a:r>
            <a:r>
              <a:rPr lang="en-GB" sz="3200" smtClean="0">
                <a:solidFill>
                  <a:schemeClr val="tx1"/>
                </a:solidFill>
              </a:rPr>
              <a:t>accessibility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3200">
              <a:solidFill>
                <a:schemeClr val="tx1"/>
              </a:solidFill>
            </a:endParaRP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Embedding accessibility into research on new ICTs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&amp; Other Organisations Can </a:t>
            </a:r>
            <a:r>
              <a:rPr lang="en-GB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42275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</a:t>
            </a:r>
            <a:r>
              <a:rPr lang="en-GB" sz="3600" smtClean="0">
                <a:solidFill>
                  <a:schemeClr val="tx1"/>
                </a:solidFill>
              </a:rPr>
              <a:t>3 </a:t>
            </a:r>
            <a:r>
              <a:rPr lang="en-GB" sz="3600">
                <a:solidFill>
                  <a:schemeClr val="tx1"/>
                </a:solidFill>
              </a:rPr>
              <a:t>and </a:t>
            </a:r>
            <a:r>
              <a:rPr lang="en-GB" sz="3600" smtClean="0">
                <a:solidFill>
                  <a:schemeClr val="tx1"/>
                </a:solidFill>
              </a:rPr>
              <a:t>5 </a:t>
            </a:r>
            <a:r>
              <a:rPr lang="en-GB" sz="360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8"/>
            <a:ext cx="1008062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rgbClr val="FFFF00"/>
                </a:solidFill>
              </a:rPr>
              <a:t>Training, Awareness-Raising and Knowledge Sharing</a:t>
            </a:r>
            <a:endParaRPr lang="fr-FR" sz="32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059757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Mainstreaming accessibility into formal academic and professional training for IT </a:t>
            </a:r>
            <a:r>
              <a:rPr lang="en-GB" sz="3200" smtClean="0">
                <a:solidFill>
                  <a:schemeClr val="tx1"/>
                </a:solidFill>
              </a:rPr>
              <a:t>specialists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Mainstreaming accessibility into formal training for non-IT expert service </a:t>
            </a:r>
            <a:r>
              <a:rPr lang="en-GB" sz="3200" smtClean="0">
                <a:solidFill>
                  <a:schemeClr val="tx1"/>
                </a:solidFill>
              </a:rPr>
              <a:t>providers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Awareness-raising, guidance and training, including for disabled people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(and Others) Can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7259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</a:t>
            </a:r>
            <a:r>
              <a:rPr lang="en-GB" sz="3600" smtClean="0">
                <a:solidFill>
                  <a:schemeClr val="tx1"/>
                </a:solidFill>
              </a:rPr>
              <a:t>3 </a:t>
            </a:r>
            <a:r>
              <a:rPr lang="en-GB" sz="3600">
                <a:solidFill>
                  <a:schemeClr val="tx1"/>
                </a:solidFill>
              </a:rPr>
              <a:t>and </a:t>
            </a:r>
            <a:r>
              <a:rPr lang="en-GB" sz="3600" smtClean="0">
                <a:solidFill>
                  <a:schemeClr val="tx1"/>
                </a:solidFill>
              </a:rPr>
              <a:t>5 </a:t>
            </a:r>
            <a:r>
              <a:rPr lang="en-GB" sz="360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8"/>
            <a:ext cx="1008062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rgbClr val="FFFF00"/>
                </a:solidFill>
              </a:rPr>
              <a:t>Training, Awareness-Raising and Knowledge Sharing</a:t>
            </a:r>
            <a:endParaRPr lang="fr-FR" sz="32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239" y="3203773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smtClean="0">
                <a:solidFill>
                  <a:schemeClr val="tx1"/>
                </a:solidFill>
              </a:rPr>
              <a:t>Malta</a:t>
            </a:r>
            <a:r>
              <a:rPr lang="en-GB" sz="2800">
                <a:solidFill>
                  <a:schemeClr val="tx1"/>
                </a:solidFill>
              </a:rPr>
              <a:t>, Foundation for Information Technology </a:t>
            </a:r>
            <a:r>
              <a:rPr lang="en-GB" sz="2800" smtClean="0">
                <a:solidFill>
                  <a:schemeClr val="tx1"/>
                </a:solidFill>
              </a:rPr>
              <a:t>Accessibility</a:t>
            </a: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000">
              <a:solidFill>
                <a:schemeClr val="tx1"/>
              </a:solidFill>
            </a:endParaRP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smtClean="0">
                <a:solidFill>
                  <a:schemeClr val="tx1"/>
                </a:solidFill>
              </a:rPr>
              <a:t>European </a:t>
            </a:r>
            <a:r>
              <a:rPr lang="en-GB" sz="2800">
                <a:solidFill>
                  <a:schemeClr val="tx1"/>
                </a:solidFill>
              </a:rPr>
              <a:t>Agency for Special Needs and Inclusive Education, Guidelines for Accessible </a:t>
            </a:r>
            <a:r>
              <a:rPr lang="en-GB" sz="2800" smtClean="0">
                <a:solidFill>
                  <a:schemeClr val="tx1"/>
                </a:solidFill>
              </a:rPr>
              <a:t>Information</a:t>
            </a: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000">
              <a:solidFill>
                <a:schemeClr val="tx1"/>
              </a:solidFill>
            </a:endParaRP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smtClean="0">
                <a:solidFill>
                  <a:schemeClr val="tx1"/>
                </a:solidFill>
              </a:rPr>
              <a:t>France</a:t>
            </a:r>
            <a:r>
              <a:rPr lang="en-GB" sz="2800">
                <a:solidFill>
                  <a:schemeClr val="tx1"/>
                </a:solidFill>
              </a:rPr>
              <a:t>, ‘Plus Belle la Vie</a:t>
            </a:r>
            <a:r>
              <a:rPr lang="en-GB" sz="2800" smtClean="0">
                <a:solidFill>
                  <a:schemeClr val="tx1"/>
                </a:solidFill>
              </a:rPr>
              <a:t>’</a:t>
            </a: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000">
              <a:solidFill>
                <a:schemeClr val="tx1"/>
              </a:solidFill>
            </a:endParaRP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smtClean="0">
                <a:solidFill>
                  <a:schemeClr val="tx1"/>
                </a:solidFill>
              </a:rPr>
              <a:t>Estonia</a:t>
            </a:r>
            <a:r>
              <a:rPr lang="en-GB" sz="2800">
                <a:solidFill>
                  <a:schemeClr val="tx1"/>
                </a:solidFill>
              </a:rPr>
              <a:t>, ‘Be Here: Access for All</a:t>
            </a:r>
            <a:r>
              <a:rPr lang="en-GB" sz="2800" smtClean="0">
                <a:solidFill>
                  <a:schemeClr val="tx1"/>
                </a:solidFill>
              </a:rPr>
              <a:t>’</a:t>
            </a: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000">
              <a:solidFill>
                <a:schemeClr val="tx1"/>
              </a:solidFill>
            </a:endParaRP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smtClean="0">
                <a:solidFill>
                  <a:schemeClr val="tx1"/>
                </a:solidFill>
              </a:rPr>
              <a:t>Vodafone </a:t>
            </a:r>
            <a:r>
              <a:rPr lang="en-GB" sz="2800">
                <a:solidFill>
                  <a:schemeClr val="tx1"/>
                </a:solidFill>
              </a:rPr>
              <a:t>Foundation, Smart Accessibility </a:t>
            </a:r>
            <a:r>
              <a:rPr lang="en-GB" sz="2800" smtClean="0">
                <a:solidFill>
                  <a:schemeClr val="tx1"/>
                </a:solidFill>
              </a:rPr>
              <a:t>Award</a:t>
            </a: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GB" sz="1000">
              <a:solidFill>
                <a:schemeClr val="tx1"/>
              </a:solidFill>
            </a:endParaRP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smtClean="0">
                <a:solidFill>
                  <a:schemeClr val="tx1"/>
                </a:solidFill>
              </a:rPr>
              <a:t>European </a:t>
            </a:r>
            <a:r>
              <a:rPr lang="en-GB" sz="2800">
                <a:solidFill>
                  <a:schemeClr val="tx1"/>
                </a:solidFill>
              </a:rPr>
              <a:t>Commission, Access Cities Award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29" y="2627710"/>
            <a:ext cx="1008062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47675" indent="-358775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 smtClean="0">
                <a:solidFill>
                  <a:srgbClr val="00B0F0"/>
                </a:solidFill>
              </a:rPr>
              <a:t>Examples</a:t>
            </a:r>
            <a:endParaRPr lang="en-GB" sz="3200">
              <a:solidFill>
                <a:srgbClr val="00B0F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(and Others) Can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41860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</a:t>
            </a:r>
            <a:r>
              <a:rPr lang="en-GB" sz="3600" smtClean="0">
                <a:solidFill>
                  <a:schemeClr val="tx1"/>
                </a:solidFill>
              </a:rPr>
              <a:t>3 </a:t>
            </a:r>
            <a:r>
              <a:rPr lang="en-GB" sz="3600">
                <a:solidFill>
                  <a:schemeClr val="tx1"/>
                </a:solidFill>
              </a:rPr>
              <a:t>and </a:t>
            </a:r>
            <a:r>
              <a:rPr lang="en-GB" sz="3600" smtClean="0">
                <a:solidFill>
                  <a:schemeClr val="tx1"/>
                </a:solidFill>
              </a:rPr>
              <a:t>5 </a:t>
            </a:r>
            <a:r>
              <a:rPr lang="en-GB" sz="360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8"/>
            <a:ext cx="1008062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rgbClr val="FFFF00"/>
                </a:solidFill>
              </a:rPr>
              <a:t>Relationship between </a:t>
            </a:r>
            <a:r>
              <a:rPr lang="en-GB" sz="3200" smtClean="0">
                <a:solidFill>
                  <a:srgbClr val="FFFF00"/>
                </a:solidFill>
              </a:rPr>
              <a:t>those </a:t>
            </a:r>
            <a:r>
              <a:rPr lang="en-GB" sz="3200">
                <a:solidFill>
                  <a:srgbClr val="FFFF00"/>
                </a:solidFill>
              </a:rPr>
              <a:t>7 points</a:t>
            </a:r>
            <a:endParaRPr lang="fr-FR" sz="32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791" y="2915742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06450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800">
                <a:solidFill>
                  <a:schemeClr val="tx1"/>
                </a:solidFill>
              </a:rPr>
              <a:t>ITU and G3ICT, eAccessibility Policy Toolkit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(and Others) Can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10672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Council of Europe can help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979637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</a:rPr>
              <a:t>Model </a:t>
            </a:r>
            <a:r>
              <a:rPr lang="en-GB" sz="3200" dirty="0">
                <a:solidFill>
                  <a:schemeClr val="tx1"/>
                </a:solidFill>
              </a:rPr>
              <a:t>of good </a:t>
            </a:r>
            <a:r>
              <a:rPr lang="en-GB" sz="3200" dirty="0" smtClean="0">
                <a:solidFill>
                  <a:schemeClr val="tx1"/>
                </a:solidFill>
              </a:rPr>
              <a:t>practice</a:t>
            </a: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en-GB" sz="3200" dirty="0">
              <a:solidFill>
                <a:schemeClr val="tx1"/>
              </a:solidFill>
            </a:endParaRP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</a:rPr>
              <a:t>Disseminator </a:t>
            </a:r>
            <a:r>
              <a:rPr lang="en-GB" sz="3200" dirty="0">
                <a:solidFill>
                  <a:schemeClr val="tx1"/>
                </a:solidFill>
              </a:rPr>
              <a:t>of good practice and international standards and </a:t>
            </a:r>
            <a:r>
              <a:rPr lang="en-GB" sz="3200" dirty="0" smtClean="0">
                <a:solidFill>
                  <a:schemeClr val="tx1"/>
                </a:solidFill>
              </a:rPr>
              <a:t>collaboration</a:t>
            </a: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en-GB" sz="3200" dirty="0">
              <a:solidFill>
                <a:schemeClr val="tx1"/>
              </a:solidFill>
            </a:endParaRP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</a:rPr>
              <a:t>Promoting </a:t>
            </a:r>
            <a:r>
              <a:rPr lang="en-GB" sz="3200" dirty="0">
                <a:solidFill>
                  <a:schemeClr val="tx1"/>
                </a:solidFill>
              </a:rPr>
              <a:t>human-rights oriented research on accessibility and the impact of its </a:t>
            </a:r>
            <a:r>
              <a:rPr lang="en-GB" sz="3200" dirty="0" smtClean="0">
                <a:solidFill>
                  <a:schemeClr val="tx1"/>
                </a:solidFill>
              </a:rPr>
              <a:t>absence</a:t>
            </a: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en-GB" sz="3200" dirty="0">
              <a:solidFill>
                <a:schemeClr val="tx1"/>
              </a:solidFill>
            </a:endParaRPr>
          </a:p>
          <a:p>
            <a:pPr marL="62865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tx1"/>
                </a:solidFill>
              </a:rPr>
              <a:t>Recommendations, Guidance and Jurisprudence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73" y="-1"/>
            <a:ext cx="11331719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58400" cy="75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6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094" cy="7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58400" cy="7543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9792" y="1835621"/>
            <a:ext cx="10100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806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chemeClr val="tx1"/>
                </a:solidFill>
              </a:rPr>
              <a:t>Why it </a:t>
            </a:r>
            <a:r>
              <a:rPr lang="en-GB" sz="3600" dirty="0" smtClean="0">
                <a:solidFill>
                  <a:schemeClr val="tx1"/>
                </a:solidFill>
              </a:rPr>
              <a:t>matters</a:t>
            </a:r>
          </a:p>
          <a:p>
            <a:pPr marL="984250" indent="-806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GB" sz="3600" dirty="0">
              <a:solidFill>
                <a:schemeClr val="tx1"/>
              </a:solidFill>
            </a:endParaRPr>
          </a:p>
          <a:p>
            <a:pPr marL="984250" indent="-806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chemeClr val="tx1"/>
                </a:solidFill>
              </a:rPr>
              <a:t>What </a:t>
            </a:r>
            <a:r>
              <a:rPr lang="en-GB" sz="3600" dirty="0">
                <a:solidFill>
                  <a:schemeClr val="tx1"/>
                </a:solidFill>
              </a:rPr>
              <a:t>Governments </a:t>
            </a:r>
            <a:r>
              <a:rPr lang="en-GB" sz="3600" dirty="0" smtClean="0">
                <a:solidFill>
                  <a:schemeClr val="tx1"/>
                </a:solidFill>
              </a:rPr>
              <a:t>(and others) can do</a:t>
            </a:r>
          </a:p>
          <a:p>
            <a:pPr marL="984250" indent="-806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GB" sz="3600" dirty="0">
              <a:solidFill>
                <a:schemeClr val="tx1"/>
              </a:solidFill>
            </a:endParaRPr>
          </a:p>
          <a:p>
            <a:pPr marL="984250" indent="-806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chemeClr val="tx1"/>
                </a:solidFill>
              </a:rPr>
              <a:t>How </a:t>
            </a:r>
            <a:r>
              <a:rPr lang="en-GB" sz="3600" dirty="0">
                <a:solidFill>
                  <a:schemeClr val="tx1"/>
                </a:solidFill>
              </a:rPr>
              <a:t>the Council of Europe can help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Covered</a:t>
            </a:r>
            <a:endParaRPr lang="en-GB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792" y="611485"/>
            <a:ext cx="1010041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1 and 2 of the Report)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</a:t>
            </a:r>
            <a:r>
              <a:rPr lang="en-GB" sz="6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endParaRPr lang="en-GB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55701"/>
            <a:ext cx="10080624" cy="17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3600">
                <a:solidFill>
                  <a:srgbClr val="FFFF00"/>
                </a:solidFill>
              </a:rPr>
              <a:t>To disabled people</a:t>
            </a: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3600">
                <a:solidFill>
                  <a:srgbClr val="FFFF00"/>
                </a:solidFill>
              </a:rPr>
              <a:t>To the whole of </a:t>
            </a:r>
            <a:r>
              <a:rPr lang="en-GB" sz="3600" smtClean="0">
                <a:solidFill>
                  <a:srgbClr val="FFFF00"/>
                </a:solidFill>
              </a:rPr>
              <a:t>society</a:t>
            </a:r>
            <a:endParaRPr lang="en-GB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792" y="611485"/>
            <a:ext cx="1010041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1 and 2 of the Report)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</a:t>
            </a:r>
            <a:r>
              <a:rPr lang="en-GB" sz="6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endParaRPr lang="en-GB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55701"/>
            <a:ext cx="10080624" cy="252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3600">
                <a:solidFill>
                  <a:srgbClr val="FFFF00"/>
                </a:solidFill>
              </a:rPr>
              <a:t>As a ‘priority area’ of the new Strategy</a:t>
            </a: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3600">
                <a:solidFill>
                  <a:srgbClr val="FFFF00"/>
                </a:solidFill>
              </a:rPr>
              <a:t>To the other priority areas in the Strategy</a:t>
            </a: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3600">
                <a:solidFill>
                  <a:srgbClr val="FFFF00"/>
                </a:solidFill>
              </a:rPr>
              <a:t>To the cross-cutting themes in the Strategy</a:t>
            </a:r>
          </a:p>
        </p:txBody>
      </p:sp>
    </p:spTree>
    <p:extLst>
      <p:ext uri="{BB962C8B-B14F-4D97-AF65-F5344CB8AC3E}">
        <p14:creationId xmlns:p14="http://schemas.microsoft.com/office/powerpoint/2010/main" val="5239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792" y="611485"/>
            <a:ext cx="1010041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1 and 2 of the Report)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</a:t>
            </a:r>
            <a:r>
              <a:rPr lang="en-GB" sz="6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endParaRPr lang="en-GB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48" y="1979637"/>
            <a:ext cx="10080624" cy="1275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 dirty="0">
                <a:solidFill>
                  <a:srgbClr val="FFFF00"/>
                </a:solidFill>
              </a:rPr>
              <a:t>Relevant CRPD </a:t>
            </a:r>
            <a:r>
              <a:rPr lang="fr-FR" sz="3600" dirty="0" smtClean="0">
                <a:solidFill>
                  <a:srgbClr val="FFFF00"/>
                </a:solidFill>
              </a:rPr>
              <a:t>Standards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987749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84250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 smtClean="0">
                <a:solidFill>
                  <a:schemeClr val="tx1"/>
                </a:solidFill>
              </a:rPr>
              <a:t>–</a:t>
            </a:r>
            <a:r>
              <a:rPr lang="fr-FR" sz="3600">
                <a:solidFill>
                  <a:schemeClr val="tx1"/>
                </a:solidFill>
              </a:rPr>
              <a:t>	Article 9</a:t>
            </a:r>
          </a:p>
          <a:p>
            <a:pPr marL="984250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>
                <a:solidFill>
                  <a:schemeClr val="tx1"/>
                </a:solidFill>
              </a:rPr>
              <a:t>–	Article 21</a:t>
            </a:r>
          </a:p>
          <a:p>
            <a:pPr marL="984250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>
                <a:solidFill>
                  <a:schemeClr val="tx1"/>
                </a:solidFill>
              </a:rPr>
              <a:t>–	Article 5</a:t>
            </a:r>
          </a:p>
          <a:p>
            <a:pPr marL="984250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>
                <a:solidFill>
                  <a:schemeClr val="tx1"/>
                </a:solidFill>
              </a:rPr>
              <a:t>–	Article 4</a:t>
            </a:r>
          </a:p>
        </p:txBody>
      </p:sp>
    </p:spTree>
    <p:extLst>
      <p:ext uri="{BB962C8B-B14F-4D97-AF65-F5344CB8AC3E}">
        <p14:creationId xmlns:p14="http://schemas.microsoft.com/office/powerpoint/2010/main" val="41042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792" y="611485"/>
            <a:ext cx="1010041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1 and 2 of the Report)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</a:t>
            </a:r>
            <a:r>
              <a:rPr lang="en-GB" sz="6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endParaRPr lang="en-GB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48" y="1979637"/>
            <a:ext cx="10080624" cy="1275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>
                <a:solidFill>
                  <a:srgbClr val="FFFF00"/>
                </a:solidFill>
              </a:rPr>
              <a:t>CRPD Committee Guidance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2987749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84250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 dirty="0" smtClean="0">
                <a:solidFill>
                  <a:schemeClr val="tx1"/>
                </a:solidFill>
              </a:rPr>
              <a:t>–</a:t>
            </a:r>
            <a:r>
              <a:rPr lang="fr-FR" sz="3600" dirty="0">
                <a:solidFill>
                  <a:schemeClr val="tx1"/>
                </a:solidFill>
              </a:rPr>
              <a:t>	</a:t>
            </a:r>
            <a:r>
              <a:rPr lang="fr-FR" sz="3600" dirty="0" smtClean="0">
                <a:solidFill>
                  <a:schemeClr val="tx1"/>
                </a:solidFill>
              </a:rPr>
              <a:t>General </a:t>
            </a:r>
            <a:r>
              <a:rPr lang="fr-FR" sz="3600" dirty="0">
                <a:solidFill>
                  <a:schemeClr val="tx1"/>
                </a:solidFill>
              </a:rPr>
              <a:t>Comment No 2</a:t>
            </a:r>
          </a:p>
          <a:p>
            <a:pPr marL="984250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 dirty="0">
                <a:solidFill>
                  <a:schemeClr val="tx1"/>
                </a:solidFill>
              </a:rPr>
              <a:t>–	</a:t>
            </a:r>
            <a:r>
              <a:rPr lang="fr-FR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Nyusti </a:t>
            </a:r>
            <a:r>
              <a:rPr lang="fr-FR" sz="3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</a:t>
            </a:r>
            <a:r>
              <a:rPr lang="fr-FR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Takács</a:t>
            </a:r>
          </a:p>
          <a:p>
            <a:pPr marL="984250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 dirty="0">
                <a:solidFill>
                  <a:schemeClr val="tx1"/>
                </a:solidFill>
              </a:rPr>
              <a:t>–	</a:t>
            </a:r>
            <a:r>
              <a:rPr lang="fr-FR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 </a:t>
            </a:r>
            <a:r>
              <a:rPr lang="fr-FR" sz="3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 </a:t>
            </a:r>
            <a:r>
              <a:rPr lang="fr-FR" sz="36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Austria</a:t>
            </a:r>
            <a:endParaRPr lang="fr-FR" sz="36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</a:t>
            </a:r>
            <a:r>
              <a:rPr lang="en-GB" sz="3600" smtClean="0">
                <a:solidFill>
                  <a:schemeClr val="tx1"/>
                </a:solidFill>
              </a:rPr>
              <a:t>3 </a:t>
            </a:r>
            <a:r>
              <a:rPr lang="en-GB" sz="3600">
                <a:solidFill>
                  <a:schemeClr val="tx1"/>
                </a:solidFill>
              </a:rPr>
              <a:t>and </a:t>
            </a:r>
            <a:r>
              <a:rPr lang="en-GB" sz="3600" smtClean="0">
                <a:solidFill>
                  <a:schemeClr val="tx1"/>
                </a:solidFill>
              </a:rPr>
              <a:t>5 </a:t>
            </a:r>
            <a:r>
              <a:rPr lang="en-GB" sz="360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7"/>
            <a:ext cx="10080624" cy="1275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fr-FR" sz="3600">
                <a:solidFill>
                  <a:srgbClr val="FFFF00"/>
                </a:solidFill>
              </a:rPr>
              <a:t>Involve Disabled People’s Organisations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2987749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84250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eg French Inter-Departmental Observatory on Accessibility and Universal Design</a:t>
            </a:r>
            <a:endParaRPr lang="fr-FR" sz="3600" i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(and Others) Can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12734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>
                <a:solidFill>
                  <a:schemeClr val="tx1"/>
                </a:solidFill>
              </a:rPr>
              <a:t>(Sections </a:t>
            </a:r>
            <a:r>
              <a:rPr lang="en-GB" sz="3600" smtClean="0">
                <a:solidFill>
                  <a:schemeClr val="tx1"/>
                </a:solidFill>
              </a:rPr>
              <a:t>3 </a:t>
            </a:r>
            <a:r>
              <a:rPr lang="en-GB" sz="3600">
                <a:solidFill>
                  <a:schemeClr val="tx1"/>
                </a:solidFill>
              </a:rPr>
              <a:t>and </a:t>
            </a:r>
            <a:r>
              <a:rPr lang="en-GB" sz="3600" smtClean="0">
                <a:solidFill>
                  <a:schemeClr val="tx1"/>
                </a:solidFill>
              </a:rPr>
              <a:t>5 </a:t>
            </a:r>
            <a:r>
              <a:rPr lang="en-GB" sz="360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7"/>
            <a:ext cx="10080624" cy="1275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GB" sz="3600">
                <a:solidFill>
                  <a:srgbClr val="FFFF00"/>
                </a:solidFill>
              </a:rPr>
              <a:t>Strategic Engagement and On-going Monitoring</a:t>
            </a:r>
            <a:endParaRPr lang="fr-FR" sz="36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987749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89013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 dirty="0">
                <a:solidFill>
                  <a:schemeClr val="tx1"/>
                </a:solidFill>
              </a:rPr>
              <a:t>–	Distinction between existing and not-yet-existing products and </a:t>
            </a:r>
            <a:r>
              <a:rPr lang="en-GB" sz="3200" dirty="0" smtClean="0">
                <a:solidFill>
                  <a:schemeClr val="tx1"/>
                </a:solidFill>
              </a:rPr>
              <a:t>systems</a:t>
            </a:r>
          </a:p>
          <a:p>
            <a:pPr marL="989013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marL="989013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 dirty="0">
                <a:solidFill>
                  <a:schemeClr val="tx1"/>
                </a:solidFill>
              </a:rPr>
              <a:t>–	Inclusive of all impairment </a:t>
            </a:r>
            <a:r>
              <a:rPr lang="en-GB" sz="3200" dirty="0" smtClean="0">
                <a:solidFill>
                  <a:schemeClr val="tx1"/>
                </a:solidFill>
              </a:rPr>
              <a:t>types</a:t>
            </a:r>
          </a:p>
          <a:p>
            <a:pPr marL="989013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 dirty="0">
              <a:solidFill>
                <a:schemeClr val="tx1"/>
              </a:solidFill>
            </a:endParaRPr>
          </a:p>
          <a:p>
            <a:pPr marL="989013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 dirty="0">
                <a:solidFill>
                  <a:schemeClr val="tx1"/>
                </a:solidFill>
              </a:rPr>
              <a:t>–	</a:t>
            </a:r>
            <a:r>
              <a:rPr lang="en-GB" sz="3200" dirty="0" err="1">
                <a:solidFill>
                  <a:schemeClr val="tx1"/>
                </a:solidFill>
              </a:rPr>
              <a:t>eg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National </a:t>
            </a:r>
            <a:r>
              <a:rPr lang="en-GB" sz="3200" dirty="0">
                <a:solidFill>
                  <a:schemeClr val="tx1"/>
                </a:solidFill>
              </a:rPr>
              <a:t>Strategy for </a:t>
            </a:r>
            <a:r>
              <a:rPr lang="en-GB" sz="3200" dirty="0" smtClean="0">
                <a:solidFill>
                  <a:schemeClr val="tx1"/>
                </a:solidFill>
              </a:rPr>
              <a:t>e-Inclusion, Former Yugoslav Republic of Macedonia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(and Others) Can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5306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792" y="611485"/>
            <a:ext cx="1010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200000"/>
              </a:lnSpc>
              <a:buClr>
                <a:schemeClr val="tx1"/>
              </a:buClr>
              <a:buSzPct val="100000"/>
            </a:pPr>
            <a:r>
              <a:rPr lang="en-GB" sz="3600" dirty="0">
                <a:solidFill>
                  <a:schemeClr val="tx1"/>
                </a:solidFill>
              </a:rPr>
              <a:t>(Sections </a:t>
            </a:r>
            <a:r>
              <a:rPr lang="en-GB" sz="3600" dirty="0" smtClean="0">
                <a:solidFill>
                  <a:schemeClr val="tx1"/>
                </a:solidFill>
              </a:rPr>
              <a:t>3 </a:t>
            </a:r>
            <a:r>
              <a:rPr lang="en-GB" sz="3600" dirty="0">
                <a:solidFill>
                  <a:schemeClr val="tx1"/>
                </a:solidFill>
              </a:rPr>
              <a:t>and </a:t>
            </a:r>
            <a:r>
              <a:rPr lang="en-GB" sz="3600" dirty="0" smtClean="0">
                <a:solidFill>
                  <a:schemeClr val="tx1"/>
                </a:solidFill>
              </a:rPr>
              <a:t>5 </a:t>
            </a:r>
            <a:r>
              <a:rPr lang="en-GB" sz="3600" dirty="0">
                <a:solidFill>
                  <a:schemeClr val="tx1"/>
                </a:solidFill>
              </a:rPr>
              <a:t>of the Report)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8" y="1979637"/>
            <a:ext cx="10080624" cy="1275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GB" sz="3600">
                <a:solidFill>
                  <a:srgbClr val="FFFF00"/>
                </a:solidFill>
              </a:rPr>
              <a:t> Accessibility Standards and Guidelines</a:t>
            </a:r>
            <a:endParaRPr lang="fr-FR" sz="36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987749"/>
            <a:ext cx="10080624" cy="3260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Importance of international collaboration and </a:t>
            </a:r>
            <a:r>
              <a:rPr lang="en-GB" sz="3200" smtClean="0">
                <a:solidFill>
                  <a:schemeClr val="tx1"/>
                </a:solidFill>
              </a:rPr>
              <a:t>consistency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eg EU, Mandate 273 on design for all in ICT for older and disabled People </a:t>
            </a:r>
            <a:r>
              <a:rPr lang="en-GB" sz="3200" smtClean="0">
                <a:solidFill>
                  <a:schemeClr val="tx1"/>
                </a:solidFill>
              </a:rPr>
              <a:t>and Mandate </a:t>
            </a:r>
            <a:r>
              <a:rPr lang="en-GB" sz="3200">
                <a:solidFill>
                  <a:schemeClr val="tx1"/>
                </a:solidFill>
              </a:rPr>
              <a:t>376, accessibility of ICT in public </a:t>
            </a:r>
            <a:r>
              <a:rPr lang="en-GB" sz="3200" smtClean="0">
                <a:solidFill>
                  <a:schemeClr val="tx1"/>
                </a:solidFill>
              </a:rPr>
              <a:t>procurement</a:t>
            </a: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534988" indent="-363538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3200">
                <a:solidFill>
                  <a:schemeClr val="tx1"/>
                </a:solidFill>
              </a:rPr>
              <a:t>–	eg UK, NHS England’s Accessible Information Standard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9792" y="18364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(and Others) Can </a:t>
            </a:r>
            <a:r>
              <a:rPr lang="en-GB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5347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10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3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4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5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6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7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8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9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431</Words>
  <Application>Microsoft Office PowerPoint</Application>
  <PresentationFormat>Custom</PresentationFormat>
  <Paragraphs>124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Gothic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n</dc:creator>
  <cp:lastModifiedBy>Anna Lawson</cp:lastModifiedBy>
  <cp:revision>150</cp:revision>
  <dcterms:modified xsi:type="dcterms:W3CDTF">2017-04-05T09:28:28Z</dcterms:modified>
</cp:coreProperties>
</file>