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2" r:id="rId7"/>
    <p:sldId id="272" r:id="rId8"/>
    <p:sldId id="264" r:id="rId9"/>
    <p:sldId id="265" r:id="rId10"/>
    <p:sldId id="266" r:id="rId11"/>
    <p:sldId id="270" r:id="rId12"/>
  </p:sldIdLst>
  <p:sldSz cx="12192000" cy="6858000"/>
  <p:notesSz cx="6662738" cy="992663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ітли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0" d="100"/>
          <a:sy n="80" d="100"/>
        </p:scale>
        <p:origin x="-84" y="-6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Зразок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78659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394864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248612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118652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223126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180434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112228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250097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3" name="Місце для нижнього колонтитула 2"/>
          <p:cNvSpPr>
            <a:spLocks noGrp="1"/>
          </p:cNvSpPr>
          <p:nvPr>
            <p:ph type="ftr" sz="quarter" idx="11"/>
          </p:nvPr>
        </p:nvSpPr>
        <p:spPr/>
        <p:txBody>
          <a:bodyPr/>
          <a:lstStyle/>
          <a:p>
            <a:endParaRPr lang="uk-UA" dirty="0"/>
          </a:p>
        </p:txBody>
      </p:sp>
      <p:sp>
        <p:nvSpPr>
          <p:cNvPr id="4" name="Місце для номера слайда 3"/>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240625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401743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F4E3FE22-D8E3-4645-802C-1A73C0CE75E0}" type="datetimeFigureOut">
              <a:rPr lang="uk-UA" smtClean="0"/>
              <a:pPr/>
              <a:t>26.03.2017</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162788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3FE22-D8E3-4645-802C-1A73C0CE75E0}" type="datetimeFigureOut">
              <a:rPr lang="uk-UA" smtClean="0"/>
              <a:pPr/>
              <a:t>26.03.2017</a:t>
            </a:fld>
            <a:endParaRPr lang="uk-UA" dirty="0"/>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30F8-E19E-49AB-86C1-2426DFB795E7}" type="slidenum">
              <a:rPr lang="uk-UA" smtClean="0"/>
              <a:pPr/>
              <a:t>‹#›</a:t>
            </a:fld>
            <a:endParaRPr lang="uk-UA" dirty="0"/>
          </a:p>
        </p:txBody>
      </p:sp>
    </p:spTree>
    <p:extLst>
      <p:ext uri="{BB962C8B-B14F-4D97-AF65-F5344CB8AC3E}">
        <p14:creationId xmlns="" xmlns:p14="http://schemas.microsoft.com/office/powerpoint/2010/main" val="105930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4215740" y="1329354"/>
            <a:ext cx="7976260" cy="4081117"/>
          </a:xfrm>
          <a:prstGeom prst="rect">
            <a:avLst/>
          </a:prstGeom>
          <a:solidFill>
            <a:srgbClr val="0070C0"/>
          </a:solidFill>
        </p:spPr>
        <p:txBody>
          <a:bodyPr wrap="square" rtlCol="0">
            <a:spAutoFit/>
          </a:bodyPr>
          <a:lstStyle/>
          <a:p>
            <a:pPr algn="r"/>
            <a:r>
              <a:rPr lang="uk-UA" sz="4800" b="1" i="1" dirty="0">
                <a:solidFill>
                  <a:schemeClr val="bg1"/>
                </a:solidFill>
              </a:rPr>
              <a:t/>
            </a:r>
            <a:br>
              <a:rPr lang="uk-UA" sz="4800" b="1" i="1" dirty="0">
                <a:solidFill>
                  <a:schemeClr val="bg1"/>
                </a:solidFill>
              </a:rPr>
            </a:br>
            <a:r>
              <a:rPr lang="en-GB" sz="4800" b="1" i="1" dirty="0">
                <a:solidFill>
                  <a:schemeClr val="bg1"/>
                </a:solidFill>
              </a:rPr>
              <a:t>Success of Ukrainian National Paralympic Team</a:t>
            </a:r>
            <a:r>
              <a:rPr lang="uk-UA" sz="4800" b="1" i="1" dirty="0">
                <a:solidFill>
                  <a:schemeClr val="bg1"/>
                </a:solidFill>
              </a:rPr>
              <a:t>-</a:t>
            </a:r>
            <a:r>
              <a:rPr lang="en-GB" sz="4800" b="1" i="1" dirty="0">
                <a:solidFill>
                  <a:schemeClr val="bg1"/>
                </a:solidFill>
              </a:rPr>
              <a:t> as an Example </a:t>
            </a:r>
            <a:r>
              <a:rPr lang="uk-UA" sz="4800" b="1" i="1" dirty="0">
                <a:solidFill>
                  <a:schemeClr val="bg1"/>
                </a:solidFill>
              </a:rPr>
              <a:t/>
            </a:r>
            <a:br>
              <a:rPr lang="uk-UA" sz="4800" b="1" i="1" dirty="0">
                <a:solidFill>
                  <a:schemeClr val="bg1"/>
                </a:solidFill>
              </a:rPr>
            </a:br>
            <a:r>
              <a:rPr lang="en-GB" sz="4800" b="1" i="1" dirty="0">
                <a:solidFill>
                  <a:schemeClr val="bg1"/>
                </a:solidFill>
              </a:rPr>
              <a:t>of National Proud</a:t>
            </a:r>
            <a:r>
              <a:rPr lang="en-US" sz="4800" i="1"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800" i="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800" i="1" dirty="0">
              <a:ln w="18415" cmpd="sng">
                <a:solidFill>
                  <a:srgbClr val="FFFFFF"/>
                </a:solidFill>
                <a:prstDash val="solid"/>
              </a:ln>
              <a:solidFill>
                <a:srgbClr val="0070C0"/>
              </a:solidFill>
              <a:effectLst>
                <a:outerShdw blurRad="63500" dir="3600000" algn="tl" rotWithShape="0">
                  <a:srgbClr val="000000">
                    <a:alpha val="70000"/>
                  </a:srgbClr>
                </a:outerShdw>
              </a:effectLst>
            </a:endParaRPr>
          </a:p>
        </p:txBody>
      </p:sp>
      <p:pic>
        <p:nvPicPr>
          <p:cNvPr id="5" name="Рисунок 4" descr="ЛОГО ПАРАЛІМПІЙЦІВ.png"/>
          <p:cNvPicPr>
            <a:picLocks noChangeAspect="1"/>
          </p:cNvPicPr>
          <p:nvPr/>
        </p:nvPicPr>
        <p:blipFill>
          <a:blip r:embed="rId2" cstate="print"/>
          <a:stretch>
            <a:fillRect/>
          </a:stretch>
        </p:blipFill>
        <p:spPr>
          <a:xfrm>
            <a:off x="603662" y="1128155"/>
            <a:ext cx="2983348" cy="2256311"/>
          </a:xfrm>
          <a:prstGeom prst="rect">
            <a:avLst/>
          </a:prstGeom>
        </p:spPr>
      </p:pic>
      <p:pic>
        <p:nvPicPr>
          <p:cNvPr id="7" name="Рисунок 6" descr="кольца.JPG"/>
          <p:cNvPicPr>
            <a:picLocks noChangeAspect="1"/>
          </p:cNvPicPr>
          <p:nvPr/>
        </p:nvPicPr>
        <p:blipFill>
          <a:blip r:embed="rId3" cstate="print"/>
          <a:stretch>
            <a:fillRect/>
          </a:stretch>
        </p:blipFill>
        <p:spPr>
          <a:xfrm>
            <a:off x="261257" y="3538539"/>
            <a:ext cx="3825040" cy="18884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865" y="175473"/>
            <a:ext cx="10515600" cy="917410"/>
          </a:xfrm>
        </p:spPr>
        <p:txBody>
          <a:bodyPr>
            <a:normAutofit/>
          </a:bodyPr>
          <a:lstStyle/>
          <a:p>
            <a:pPr algn="ctr"/>
            <a:r>
              <a:rPr lang="en-US" sz="2400" b="1" dirty="0">
                <a:solidFill>
                  <a:srgbClr val="0070C0"/>
                </a:solidFill>
              </a:rPr>
              <a:t>Photo-exhibition "Champion in everybody"</a:t>
            </a:r>
            <a:r>
              <a:rPr lang="ru-RU" sz="2400" b="1" dirty="0">
                <a:solidFill>
                  <a:srgbClr val="0070C0"/>
                </a:solidFill>
              </a:rPr>
              <a:t>,</a:t>
            </a:r>
            <a:r>
              <a:rPr lang="uk-UA" sz="2400" b="1" dirty="0">
                <a:solidFill>
                  <a:schemeClr val="accent5">
                    <a:lumMod val="75000"/>
                  </a:schemeClr>
                </a:solidFill>
                <a:latin typeface="+mn-lt"/>
              </a:rPr>
              <a:t/>
            </a:r>
            <a:br>
              <a:rPr lang="uk-UA" sz="2400" b="1" dirty="0">
                <a:solidFill>
                  <a:schemeClr val="accent5">
                    <a:lumMod val="75000"/>
                  </a:schemeClr>
                </a:solidFill>
                <a:latin typeface="+mn-lt"/>
              </a:rPr>
            </a:br>
            <a:r>
              <a:rPr lang="en-US" sz="2800" b="1" dirty="0">
                <a:solidFill>
                  <a:srgbClr val="0070C0"/>
                </a:solidFill>
              </a:rPr>
              <a:t> placed on the "Olympic " station’s platform</a:t>
            </a:r>
            <a:r>
              <a:rPr lang="ru-RU" sz="2800" b="1" dirty="0">
                <a:solidFill>
                  <a:srgbClr val="0070C0"/>
                </a:solidFill>
              </a:rPr>
              <a:t> </a:t>
            </a:r>
            <a:r>
              <a:rPr lang="en-US" sz="2800" b="1" dirty="0">
                <a:solidFill>
                  <a:srgbClr val="0070C0"/>
                </a:solidFill>
              </a:rPr>
              <a:t>of Kiev Metro</a:t>
            </a:r>
            <a:endParaRPr lang="uk-UA" sz="2800" b="1" dirty="0">
              <a:solidFill>
                <a:srgbClr val="0070C0"/>
              </a:solidFill>
              <a:latin typeface="+mn-lt"/>
            </a:endParaRPr>
          </a:p>
        </p:txBody>
      </p:sp>
      <p:pic>
        <p:nvPicPr>
          <p:cNvPr id="29" name="Рисунок 28" descr="14690913_1596966033943184_6975134175972190771_n.jpg"/>
          <p:cNvPicPr/>
          <p:nvPr/>
        </p:nvPicPr>
        <p:blipFill>
          <a:blip r:embed="rId2" cstate="print"/>
          <a:srcRect/>
          <a:stretch>
            <a:fillRect/>
          </a:stretch>
        </p:blipFill>
        <p:spPr bwMode="auto">
          <a:xfrm>
            <a:off x="348064" y="984873"/>
            <a:ext cx="3558092" cy="3207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83383" y="4259176"/>
            <a:ext cx="2621363" cy="1200329"/>
          </a:xfrm>
          <a:prstGeom prst="rect">
            <a:avLst/>
          </a:prstGeom>
          <a:noFill/>
        </p:spPr>
        <p:txBody>
          <a:bodyPr wrap="square" rtlCol="0">
            <a:spAutoFit/>
          </a:bodyPr>
          <a:lstStyle/>
          <a:p>
            <a:r>
              <a:rPr lang="en-US" dirty="0"/>
              <a:t>Ukrainian athlete</a:t>
            </a:r>
            <a:endParaRPr lang="ru-RU" dirty="0"/>
          </a:p>
          <a:p>
            <a:r>
              <a:rPr lang="ru-RU" dirty="0"/>
              <a:t>Е</a:t>
            </a:r>
            <a:r>
              <a:rPr lang="en-US" dirty="0" err="1"/>
              <a:t>katerina</a:t>
            </a:r>
            <a:r>
              <a:rPr lang="en-US" dirty="0"/>
              <a:t> Istomin. </a:t>
            </a:r>
            <a:endParaRPr lang="ru-RU" dirty="0"/>
          </a:p>
          <a:p>
            <a:r>
              <a:rPr lang="en-US" dirty="0"/>
              <a:t>Paralympic champion</a:t>
            </a:r>
            <a:endParaRPr lang="ru-RU" dirty="0"/>
          </a:p>
          <a:p>
            <a:r>
              <a:rPr lang="en-US" dirty="0"/>
              <a:t> in Rio</a:t>
            </a:r>
            <a:r>
              <a:rPr lang="ru-RU" dirty="0"/>
              <a:t>-</a:t>
            </a:r>
            <a:r>
              <a:rPr lang="en-US" dirty="0"/>
              <a:t>2016</a:t>
            </a:r>
            <a:r>
              <a:rPr lang="ru-RU" dirty="0"/>
              <a:t>,</a:t>
            </a:r>
            <a:r>
              <a:rPr lang="en-US" dirty="0"/>
              <a:t> swimming.</a:t>
            </a:r>
          </a:p>
        </p:txBody>
      </p:sp>
      <p:sp>
        <p:nvSpPr>
          <p:cNvPr id="6" name="TextBox 5"/>
          <p:cNvSpPr txBox="1"/>
          <p:nvPr/>
        </p:nvSpPr>
        <p:spPr>
          <a:xfrm>
            <a:off x="8252431" y="5903893"/>
            <a:ext cx="5645463" cy="954107"/>
          </a:xfrm>
          <a:prstGeom prst="rect">
            <a:avLst/>
          </a:prstGeom>
          <a:noFill/>
        </p:spPr>
        <p:txBody>
          <a:bodyPr wrap="square" rtlCol="0">
            <a:spAutoFit/>
          </a:bodyPr>
          <a:lstStyle/>
          <a:p>
            <a:r>
              <a:rPr lang="en-GB" dirty="0"/>
              <a:t>Ukrainian sportsmen</a:t>
            </a:r>
            <a:r>
              <a:rPr lang="ru-RU" dirty="0"/>
              <a:t> </a:t>
            </a:r>
            <a:r>
              <a:rPr lang="en-US" dirty="0"/>
              <a:t>Dmitry Solovey</a:t>
            </a:r>
            <a:r>
              <a:rPr lang="ru-RU" dirty="0"/>
              <a:t>.</a:t>
            </a:r>
          </a:p>
          <a:p>
            <a:r>
              <a:rPr lang="en-US" dirty="0"/>
              <a:t>Winner of the Paralympic Games</a:t>
            </a:r>
            <a:endParaRPr lang="ru-RU" dirty="0"/>
          </a:p>
          <a:p>
            <a:r>
              <a:rPr lang="en-US" dirty="0"/>
              <a:t> in Rio</a:t>
            </a:r>
            <a:r>
              <a:rPr lang="ru-RU" dirty="0"/>
              <a:t>-</a:t>
            </a:r>
            <a:r>
              <a:rPr lang="en-US" dirty="0"/>
              <a:t>2016</a:t>
            </a:r>
            <a:r>
              <a:rPr lang="ru-RU" dirty="0"/>
              <a:t>, </a:t>
            </a:r>
            <a:r>
              <a:rPr lang="en-US" dirty="0"/>
              <a:t> judo</a:t>
            </a:r>
            <a:r>
              <a:rPr lang="ru-RU" dirty="0"/>
              <a:t>.</a:t>
            </a:r>
            <a:r>
              <a:rPr lang="ru-RU" sz="2000" dirty="0"/>
              <a:t> </a:t>
            </a:r>
            <a:endParaRPr lang="en-US" sz="2000" dirty="0"/>
          </a:p>
        </p:txBody>
      </p:sp>
      <p:pic>
        <p:nvPicPr>
          <p:cNvPr id="7" name="Рисунок 6" descr="дзюдо.bmp"/>
          <p:cNvPicPr>
            <a:picLocks noChangeAspect="1"/>
          </p:cNvPicPr>
          <p:nvPr/>
        </p:nvPicPr>
        <p:blipFill>
          <a:blip r:embed="rId3" cstate="print"/>
          <a:stretch>
            <a:fillRect/>
          </a:stretch>
        </p:blipFill>
        <p:spPr>
          <a:xfrm>
            <a:off x="8332864" y="2821085"/>
            <a:ext cx="3723747" cy="30772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3280" y="1364742"/>
            <a:ext cx="5978769" cy="4212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9" name="Rectangle 1"/>
          <p:cNvSpPr>
            <a:spLocks noChangeArrowheads="1"/>
          </p:cNvSpPr>
          <p:nvPr/>
        </p:nvSpPr>
        <p:spPr bwMode="auto">
          <a:xfrm>
            <a:off x="5776040"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028425" y="5687736"/>
            <a:ext cx="4536157" cy="646331"/>
          </a:xfrm>
          <a:prstGeom prst="rect">
            <a:avLst/>
          </a:prstGeom>
          <a:noFill/>
        </p:spPr>
        <p:txBody>
          <a:bodyPr wrap="square" rtlCol="0">
            <a:spAutoFit/>
          </a:bodyPr>
          <a:lstStyle/>
          <a:p>
            <a:r>
              <a:rPr lang="en-US" dirty="0" smtClean="0"/>
              <a:t>Celebration of the Ukrainian team wires at the Paralympics-2016</a:t>
            </a:r>
            <a:endParaRPr lang="uk-UA" dirty="0"/>
          </a:p>
        </p:txBody>
      </p:sp>
      <p:sp>
        <p:nvSpPr>
          <p:cNvPr id="2050" name="Rectangle 2"/>
          <p:cNvSpPr>
            <a:spLocks noChangeArrowheads="1"/>
          </p:cNvSpPr>
          <p:nvPr/>
        </p:nvSpPr>
        <p:spPr bwMode="auto">
          <a:xfrm>
            <a:off x="5776040"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90062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ото слайд.jpg"/>
          <p:cNvPicPr>
            <a:picLocks noGrp="1" noChangeAspect="1"/>
          </p:cNvPicPr>
          <p:nvPr>
            <p:ph idx="1"/>
          </p:nvPr>
        </p:nvPicPr>
        <p:blipFill>
          <a:blip r:embed="rId2" cstate="print"/>
          <a:stretch>
            <a:fillRect/>
          </a:stretch>
        </p:blipFill>
        <p:spPr>
          <a:xfrm>
            <a:off x="4120737" y="415637"/>
            <a:ext cx="7612082" cy="5735782"/>
          </a:xfrm>
        </p:spPr>
      </p:pic>
      <p:sp>
        <p:nvSpPr>
          <p:cNvPr id="5" name="TextBox 4"/>
          <p:cNvSpPr txBox="1"/>
          <p:nvPr/>
        </p:nvSpPr>
        <p:spPr>
          <a:xfrm>
            <a:off x="902525" y="456738"/>
            <a:ext cx="3111333" cy="5632311"/>
          </a:xfrm>
          <a:prstGeom prst="rect">
            <a:avLst/>
          </a:prstGeom>
          <a:solidFill>
            <a:srgbClr val="0070C0"/>
          </a:solidFill>
        </p:spPr>
        <p:txBody>
          <a:bodyPr wrap="square" rtlCol="0">
            <a:spAutoFit/>
          </a:bodyPr>
          <a:lstStyle/>
          <a:p>
            <a:r>
              <a:rPr lang="en-US" sz="6000" b="1" i="1" dirty="0">
                <a:solidFill>
                  <a:schemeClr val="accent4">
                    <a:lumMod val="40000"/>
                    <a:lumOff val="60000"/>
                  </a:schemeClr>
                </a:solidFill>
              </a:rPr>
              <a:t>When you are with us -we are the winners </a:t>
            </a:r>
            <a:r>
              <a:rPr lang="ru-RU" sz="6000" b="1" i="1" dirty="0">
                <a:solidFill>
                  <a:schemeClr val="accent4">
                    <a:lumMod val="40000"/>
                    <a:lumOff val="60000"/>
                  </a:schemeClr>
                </a:solidFill>
              </a:rPr>
              <a:t>!</a:t>
            </a:r>
            <a:endParaRPr lang="en-US" sz="6000" b="1" i="1" dirty="0">
              <a:solidFill>
                <a:schemeClr val="accent4">
                  <a:lumMod val="40000"/>
                  <a:lumOff val="6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p:cNvSpPr/>
          <p:nvPr/>
        </p:nvSpPr>
        <p:spPr>
          <a:xfrm>
            <a:off x="427840" y="2081425"/>
            <a:ext cx="1026243" cy="42402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Заголовок 1"/>
          <p:cNvSpPr>
            <a:spLocks noGrp="1"/>
          </p:cNvSpPr>
          <p:nvPr>
            <p:ph type="title"/>
          </p:nvPr>
        </p:nvSpPr>
        <p:spPr>
          <a:xfrm>
            <a:off x="427840" y="463137"/>
            <a:ext cx="10515600" cy="1325563"/>
          </a:xfrm>
        </p:spPr>
        <p:txBody>
          <a:bodyPr/>
          <a:lstStyle/>
          <a:p>
            <a:r>
              <a:rPr lang="en-GB" b="1" dirty="0">
                <a:solidFill>
                  <a:srgbClr val="0070C0"/>
                </a:solidFill>
              </a:rPr>
              <a:t>History</a:t>
            </a:r>
            <a:endParaRPr lang="uk-UA" dirty="0">
              <a:solidFill>
                <a:srgbClr val="0070C0"/>
              </a:solidFill>
            </a:endParaRPr>
          </a:p>
        </p:txBody>
      </p:sp>
      <p:sp>
        <p:nvSpPr>
          <p:cNvPr id="5" name="Прямокутник 4"/>
          <p:cNvSpPr/>
          <p:nvPr/>
        </p:nvSpPr>
        <p:spPr>
          <a:xfrm>
            <a:off x="588941" y="2074802"/>
            <a:ext cx="704039" cy="400110"/>
          </a:xfrm>
          <a:prstGeom prst="rect">
            <a:avLst/>
          </a:prstGeom>
        </p:spPr>
        <p:txBody>
          <a:bodyPr wrap="none">
            <a:spAutoFit/>
          </a:bodyPr>
          <a:lstStyle/>
          <a:p>
            <a:r>
              <a:rPr lang="uk-UA" sz="2000" b="1" dirty="0">
                <a:solidFill>
                  <a:schemeClr val="accent5">
                    <a:lumMod val="75000"/>
                  </a:schemeClr>
                </a:solidFill>
              </a:rPr>
              <a:t>1989</a:t>
            </a:r>
          </a:p>
        </p:txBody>
      </p:sp>
      <p:sp>
        <p:nvSpPr>
          <p:cNvPr id="6" name="Прямокутник 5"/>
          <p:cNvSpPr/>
          <p:nvPr/>
        </p:nvSpPr>
        <p:spPr>
          <a:xfrm>
            <a:off x="544436" y="3437525"/>
            <a:ext cx="761747" cy="400110"/>
          </a:xfrm>
          <a:prstGeom prst="rect">
            <a:avLst/>
          </a:prstGeom>
        </p:spPr>
        <p:txBody>
          <a:bodyPr wrap="none">
            <a:spAutoFit/>
          </a:bodyPr>
          <a:lstStyle/>
          <a:p>
            <a:r>
              <a:rPr lang="uk-UA" sz="2000" b="1" dirty="0">
                <a:solidFill>
                  <a:schemeClr val="accent5">
                    <a:lumMod val="75000"/>
                  </a:schemeClr>
                </a:solidFill>
              </a:rPr>
              <a:t>1992 </a:t>
            </a:r>
          </a:p>
        </p:txBody>
      </p:sp>
      <p:sp>
        <p:nvSpPr>
          <p:cNvPr id="7" name="Прямокутник 6"/>
          <p:cNvSpPr/>
          <p:nvPr/>
        </p:nvSpPr>
        <p:spPr>
          <a:xfrm>
            <a:off x="573289" y="4837743"/>
            <a:ext cx="704039" cy="400110"/>
          </a:xfrm>
          <a:prstGeom prst="rect">
            <a:avLst/>
          </a:prstGeom>
        </p:spPr>
        <p:txBody>
          <a:bodyPr wrap="none">
            <a:spAutoFit/>
          </a:bodyPr>
          <a:lstStyle/>
          <a:p>
            <a:r>
              <a:rPr lang="uk-UA" sz="2000" b="1" dirty="0">
                <a:solidFill>
                  <a:schemeClr val="accent5">
                    <a:lumMod val="75000"/>
                  </a:schemeClr>
                </a:solidFill>
              </a:rPr>
              <a:t>1993</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98032" y="574231"/>
            <a:ext cx="3023630" cy="5747438"/>
          </a:xfrm>
          <a:prstGeom prst="rect">
            <a:avLst/>
          </a:prstGeom>
        </p:spPr>
      </p:pic>
      <p:sp>
        <p:nvSpPr>
          <p:cNvPr id="11" name="Місце для вмісту 2"/>
          <p:cNvSpPr txBox="1">
            <a:spLocks/>
          </p:cNvSpPr>
          <p:nvPr/>
        </p:nvSpPr>
        <p:spPr>
          <a:xfrm>
            <a:off x="1510068" y="2081425"/>
            <a:ext cx="8295734" cy="4351338"/>
          </a:xfrm>
          <a:prstGeom prst="rect">
            <a:avLst/>
          </a:prstGeom>
        </p:spPr>
        <p:txBody>
          <a:bodyPr vert="horz" lIns="91440" tIns="45720" rIns="91440" bIns="45720" rtlCol="0">
            <a:normAutofit fontScale="92500" lnSpcReduction="20000"/>
          </a:bodyPr>
          <a:lstStyle/>
          <a:p>
            <a:pPr lvl="0">
              <a:lnSpc>
                <a:spcPct val="90000"/>
              </a:lnSpc>
              <a:spcBef>
                <a:spcPts val="1000"/>
              </a:spcBef>
              <a:defRPr/>
            </a:pPr>
            <a:r>
              <a:rPr lang="en-GB" sz="2000" dirty="0"/>
              <a:t>Sport movement of the disabled in Ukraine</a:t>
            </a:r>
            <a:r>
              <a:rPr lang="uk-UA" sz="2000" dirty="0"/>
              <a:t> </a:t>
            </a:r>
            <a:r>
              <a:rPr lang="en-US" sz="2000" dirty="0"/>
              <a:t>was started</a:t>
            </a:r>
            <a:r>
              <a:rPr lang="en-GB" sz="2000" dirty="0"/>
              <a:t>. That was the time when physical culture, sport and rehabilitation clubs for the disabled started to form; later on they became the basis for formation of national federations of sport for the persons with different types of disability: troubles of locomotor apparatus, vision, hearing and mental disabilities. </a:t>
            </a:r>
            <a:r>
              <a:rPr kumimoji="0" lang="uk-UA" sz="2000" b="0" i="0" u="none" strike="noStrike" kern="1200" cap="none" spc="0" normalizeH="0" baseline="0" noProof="0" dirty="0">
                <a:ln>
                  <a:noFill/>
                </a:ln>
                <a:solidFill>
                  <a:schemeClr val="tx1"/>
                </a:solidFill>
                <a:effectLst/>
                <a:uLnTx/>
                <a:uFillTx/>
                <a:latin typeface="+mn-lt"/>
                <a:ea typeface="+mn-ea"/>
                <a:cs typeface="+mn-cs"/>
              </a:rPr>
              <a:t/>
            </a:r>
            <a:br>
              <a:rPr kumimoji="0" lang="uk-UA" sz="2000" b="0" i="0" u="none" strike="noStrike" kern="1200" cap="none" spc="0" normalizeH="0" baseline="0" noProof="0" dirty="0">
                <a:ln>
                  <a:noFill/>
                </a:ln>
                <a:solidFill>
                  <a:schemeClr val="tx1"/>
                </a:solidFill>
                <a:effectLst/>
                <a:uLnTx/>
                <a:uFillTx/>
                <a:latin typeface="+mn-lt"/>
                <a:ea typeface="+mn-ea"/>
                <a:cs typeface="+mn-cs"/>
              </a:rPr>
            </a:br>
            <a:endParaRPr kumimoji="0" lang="uk-UA" sz="2000" b="0" i="0" u="none" strike="noStrike" kern="1200" cap="none" spc="0" normalizeH="0" baseline="0" noProof="0" dirty="0">
              <a:ln>
                <a:noFill/>
              </a:ln>
              <a:solidFill>
                <a:schemeClr val="tx1"/>
              </a:solidFill>
              <a:effectLst/>
              <a:uLnTx/>
              <a:uFillTx/>
              <a:latin typeface="+mn-lt"/>
              <a:ea typeface="+mn-ea"/>
              <a:cs typeface="+mn-cs"/>
            </a:endParaRPr>
          </a:p>
          <a:p>
            <a:pPr>
              <a:lnSpc>
                <a:spcPct val="90000"/>
              </a:lnSpc>
              <a:spcBef>
                <a:spcPts val="1000"/>
              </a:spcBef>
              <a:defRPr/>
            </a:pPr>
            <a:r>
              <a:rPr lang="en-GB" sz="2000" dirty="0"/>
              <a:t>The four federations united in National Sports Committee for the Disabled of Ukraine. At the moment this Committee represents Ukraine in the International Paralympic movement; it plays the role of National Paralympic Committee and contributes to the participation of Ukrainian sportsmen in Deaflympics.</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2000" b="0" i="0" u="none" strike="noStrike" kern="1200" cap="none" spc="0" normalizeH="0" baseline="0" noProof="0" dirty="0">
                <a:ln>
                  <a:noFill/>
                </a:ln>
                <a:solidFill>
                  <a:schemeClr val="tx1"/>
                </a:solidFill>
                <a:effectLst/>
                <a:uLnTx/>
                <a:uFillTx/>
                <a:latin typeface="+mn-lt"/>
                <a:ea typeface="+mn-ea"/>
                <a:cs typeface="+mn-cs"/>
              </a:rPr>
              <a:t/>
            </a:r>
            <a:br>
              <a:rPr kumimoji="0" lang="uk-UA" sz="2000" b="0" i="0" u="none" strike="noStrike" kern="1200" cap="none" spc="0" normalizeH="0" baseline="0" noProof="0" dirty="0">
                <a:ln>
                  <a:noFill/>
                </a:ln>
                <a:solidFill>
                  <a:schemeClr val="tx1"/>
                </a:solidFill>
                <a:effectLst/>
                <a:uLnTx/>
                <a:uFillTx/>
                <a:latin typeface="+mn-lt"/>
                <a:ea typeface="+mn-ea"/>
                <a:cs typeface="+mn-cs"/>
              </a:rPr>
            </a:br>
            <a:endParaRPr kumimoji="0" lang="uk-UA" sz="2000" b="0" i="0" u="none" strike="noStrike" kern="1200" cap="none" spc="0" normalizeH="0" baseline="0" noProof="0" dirty="0">
              <a:ln>
                <a:noFill/>
              </a:ln>
              <a:solidFill>
                <a:schemeClr val="tx1"/>
              </a:solidFill>
              <a:effectLst/>
              <a:uLnTx/>
              <a:uFillTx/>
              <a:latin typeface="+mn-lt"/>
              <a:ea typeface="+mn-ea"/>
              <a:cs typeface="+mn-cs"/>
            </a:endParaRPr>
          </a:p>
          <a:p>
            <a:pPr lvl="0">
              <a:lnSpc>
                <a:spcPct val="90000"/>
              </a:lnSpc>
              <a:spcBef>
                <a:spcPts val="1000"/>
              </a:spcBef>
              <a:defRPr/>
            </a:pPr>
            <a:r>
              <a:rPr lang="en-GB" sz="2000" dirty="0"/>
              <a:t>The specialized institution, Invasport, Ukrainian centre for physical culture and sport for the disabled was formed by resolution of the Government of Ukraine. Activities of this Centre in close cooperation with National Sports Committee for the Disabled of Ukraine ensure appropriate environment for implementation of national policy in area of physical culture and sport for the disabled, their physical culture, sport and other types of rehabilitation.</a:t>
            </a:r>
            <a:endParaRPr kumimoji="0" lang="uk-UA"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3030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109041" y="1616790"/>
            <a:ext cx="704039" cy="707886"/>
          </a:xfrm>
          <a:prstGeom prst="rect">
            <a:avLst/>
          </a:prstGeom>
        </p:spPr>
        <p:txBody>
          <a:bodyPr wrap="none">
            <a:spAutoFit/>
          </a:bodyPr>
          <a:lstStyle/>
          <a:p>
            <a:r>
              <a:rPr lang="uk-UA" sz="4000" b="1" dirty="0">
                <a:solidFill>
                  <a:schemeClr val="accent5">
                    <a:lumMod val="75000"/>
                  </a:schemeClr>
                </a:solidFill>
              </a:rPr>
              <a:t>25</a:t>
            </a:r>
          </a:p>
        </p:txBody>
      </p:sp>
      <p:sp>
        <p:nvSpPr>
          <p:cNvPr id="6" name="Прямокутник 5"/>
          <p:cNvSpPr/>
          <p:nvPr/>
        </p:nvSpPr>
        <p:spPr>
          <a:xfrm>
            <a:off x="9314457" y="2358124"/>
            <a:ext cx="2004402" cy="1200329"/>
          </a:xfrm>
          <a:prstGeom prst="rect">
            <a:avLst/>
          </a:prstGeom>
        </p:spPr>
        <p:txBody>
          <a:bodyPr wrap="square">
            <a:spAutoFit/>
          </a:bodyPr>
          <a:lstStyle/>
          <a:p>
            <a:pPr algn="ctr"/>
            <a:r>
              <a:rPr lang="en-GB" dirty="0"/>
              <a:t>regional Invasport centres of physical culture and sport for the disabled</a:t>
            </a:r>
            <a:endParaRPr lang="uk-UA" dirty="0"/>
          </a:p>
        </p:txBody>
      </p:sp>
      <p:sp>
        <p:nvSpPr>
          <p:cNvPr id="7" name="Прямокутник 6"/>
          <p:cNvSpPr/>
          <p:nvPr/>
        </p:nvSpPr>
        <p:spPr>
          <a:xfrm>
            <a:off x="5618873" y="2424312"/>
            <a:ext cx="444352" cy="707886"/>
          </a:xfrm>
          <a:prstGeom prst="rect">
            <a:avLst/>
          </a:prstGeom>
        </p:spPr>
        <p:txBody>
          <a:bodyPr wrap="none">
            <a:spAutoFit/>
          </a:bodyPr>
          <a:lstStyle/>
          <a:p>
            <a:r>
              <a:rPr lang="uk-UA" sz="4000" b="1" dirty="0">
                <a:solidFill>
                  <a:schemeClr val="accent5">
                    <a:lumMod val="75000"/>
                  </a:schemeClr>
                </a:solidFill>
              </a:rPr>
              <a:t>3</a:t>
            </a:r>
          </a:p>
        </p:txBody>
      </p:sp>
      <p:sp>
        <p:nvSpPr>
          <p:cNvPr id="8" name="Прямокутник 7"/>
          <p:cNvSpPr/>
          <p:nvPr/>
        </p:nvSpPr>
        <p:spPr>
          <a:xfrm>
            <a:off x="4790397" y="3058770"/>
            <a:ext cx="2004402" cy="1477328"/>
          </a:xfrm>
          <a:prstGeom prst="rect">
            <a:avLst/>
          </a:prstGeom>
        </p:spPr>
        <p:txBody>
          <a:bodyPr wrap="square">
            <a:spAutoFit/>
          </a:bodyPr>
          <a:lstStyle/>
          <a:p>
            <a:pPr algn="ctr"/>
            <a:r>
              <a:rPr lang="en-GB" dirty="0"/>
              <a:t>municipal Invasport centres of physical culture and sport for the disabled</a:t>
            </a:r>
            <a:endParaRPr lang="uk-UA" dirty="0"/>
          </a:p>
        </p:txBody>
      </p:sp>
      <p:sp>
        <p:nvSpPr>
          <p:cNvPr id="11" name="Прямокутник 10"/>
          <p:cNvSpPr/>
          <p:nvPr/>
        </p:nvSpPr>
        <p:spPr>
          <a:xfrm>
            <a:off x="7282142" y="1545538"/>
            <a:ext cx="444352" cy="707886"/>
          </a:xfrm>
          <a:prstGeom prst="rect">
            <a:avLst/>
          </a:prstGeom>
        </p:spPr>
        <p:txBody>
          <a:bodyPr wrap="none">
            <a:spAutoFit/>
          </a:bodyPr>
          <a:lstStyle/>
          <a:p>
            <a:r>
              <a:rPr lang="uk-UA" sz="4000" b="1" dirty="0">
                <a:solidFill>
                  <a:schemeClr val="accent5">
                    <a:lumMod val="75000"/>
                  </a:schemeClr>
                </a:solidFill>
              </a:rPr>
              <a:t>2</a:t>
            </a:r>
          </a:p>
        </p:txBody>
      </p:sp>
      <p:sp>
        <p:nvSpPr>
          <p:cNvPr id="12" name="Прямокутник 11"/>
          <p:cNvSpPr/>
          <p:nvPr/>
        </p:nvSpPr>
        <p:spPr>
          <a:xfrm>
            <a:off x="6489293" y="2191869"/>
            <a:ext cx="2004402" cy="1200329"/>
          </a:xfrm>
          <a:prstGeom prst="rect">
            <a:avLst/>
          </a:prstGeom>
        </p:spPr>
        <p:txBody>
          <a:bodyPr wrap="square">
            <a:spAutoFit/>
          </a:bodyPr>
          <a:lstStyle/>
          <a:p>
            <a:pPr algn="ctr"/>
            <a:r>
              <a:rPr lang="en-GB" dirty="0"/>
              <a:t>district Invasport centres of physical culture and sport for the disabled</a:t>
            </a:r>
            <a:endParaRPr lang="uk-UA" dirty="0"/>
          </a:p>
        </p:txBody>
      </p:sp>
      <p:sp>
        <p:nvSpPr>
          <p:cNvPr id="13" name="Прямокутник 12"/>
          <p:cNvSpPr/>
          <p:nvPr/>
        </p:nvSpPr>
        <p:spPr>
          <a:xfrm>
            <a:off x="1216157" y="3950834"/>
            <a:ext cx="963725" cy="707886"/>
          </a:xfrm>
          <a:prstGeom prst="rect">
            <a:avLst/>
          </a:prstGeom>
        </p:spPr>
        <p:txBody>
          <a:bodyPr wrap="none">
            <a:spAutoFit/>
          </a:bodyPr>
          <a:lstStyle/>
          <a:p>
            <a:r>
              <a:rPr lang="uk-UA" sz="4000" b="1" dirty="0">
                <a:solidFill>
                  <a:schemeClr val="accent5">
                    <a:lumMod val="75000"/>
                  </a:schemeClr>
                </a:solidFill>
              </a:rPr>
              <a:t>112</a:t>
            </a:r>
          </a:p>
        </p:txBody>
      </p:sp>
      <p:sp>
        <p:nvSpPr>
          <p:cNvPr id="14" name="Прямокутник 13"/>
          <p:cNvSpPr/>
          <p:nvPr/>
        </p:nvSpPr>
        <p:spPr>
          <a:xfrm>
            <a:off x="223936" y="4755691"/>
            <a:ext cx="2824064" cy="1200329"/>
          </a:xfrm>
          <a:prstGeom prst="rect">
            <a:avLst/>
          </a:prstGeom>
        </p:spPr>
        <p:txBody>
          <a:bodyPr wrap="square">
            <a:spAutoFit/>
          </a:bodyPr>
          <a:lstStyle/>
          <a:p>
            <a:pPr algn="ctr"/>
            <a:r>
              <a:rPr lang="en-GB" dirty="0"/>
              <a:t>clubs working in area of physical culture, rehabilitation and sport for the disabled</a:t>
            </a:r>
            <a:endParaRPr lang="uk-UA" dirty="0"/>
          </a:p>
        </p:txBody>
      </p:sp>
      <p:sp>
        <p:nvSpPr>
          <p:cNvPr id="15" name="Прямокутник 14"/>
          <p:cNvSpPr/>
          <p:nvPr/>
        </p:nvSpPr>
        <p:spPr>
          <a:xfrm>
            <a:off x="4349947" y="3950834"/>
            <a:ext cx="704039" cy="707886"/>
          </a:xfrm>
          <a:prstGeom prst="rect">
            <a:avLst/>
          </a:prstGeom>
        </p:spPr>
        <p:txBody>
          <a:bodyPr wrap="none">
            <a:spAutoFit/>
          </a:bodyPr>
          <a:lstStyle/>
          <a:p>
            <a:r>
              <a:rPr lang="uk-UA" sz="4000" b="1" dirty="0">
                <a:solidFill>
                  <a:schemeClr val="accent5">
                    <a:lumMod val="75000"/>
                  </a:schemeClr>
                </a:solidFill>
              </a:rPr>
              <a:t>23</a:t>
            </a:r>
          </a:p>
        </p:txBody>
      </p:sp>
      <p:sp>
        <p:nvSpPr>
          <p:cNvPr id="16" name="Прямокутник 15"/>
          <p:cNvSpPr/>
          <p:nvPr/>
        </p:nvSpPr>
        <p:spPr>
          <a:xfrm>
            <a:off x="3674117" y="4755691"/>
            <a:ext cx="2004402" cy="923330"/>
          </a:xfrm>
          <a:prstGeom prst="rect">
            <a:avLst/>
          </a:prstGeom>
        </p:spPr>
        <p:txBody>
          <a:bodyPr wrap="square">
            <a:spAutoFit/>
          </a:bodyPr>
          <a:lstStyle/>
          <a:p>
            <a:pPr algn="ctr"/>
            <a:r>
              <a:rPr lang="en-GB" dirty="0"/>
              <a:t>sport schools for disabled children and youth</a:t>
            </a:r>
            <a:endParaRPr lang="uk-UA" dirty="0"/>
          </a:p>
        </p:txBody>
      </p:sp>
      <p:sp>
        <p:nvSpPr>
          <p:cNvPr id="17" name="Прямокутник 16"/>
          <p:cNvSpPr/>
          <p:nvPr/>
        </p:nvSpPr>
        <p:spPr>
          <a:xfrm>
            <a:off x="7282142" y="3950834"/>
            <a:ext cx="444352" cy="707886"/>
          </a:xfrm>
          <a:prstGeom prst="rect">
            <a:avLst/>
          </a:prstGeom>
        </p:spPr>
        <p:txBody>
          <a:bodyPr wrap="none">
            <a:spAutoFit/>
          </a:bodyPr>
          <a:lstStyle/>
          <a:p>
            <a:r>
              <a:rPr lang="uk-UA" sz="4000" b="1" dirty="0">
                <a:solidFill>
                  <a:schemeClr val="accent5">
                    <a:lumMod val="75000"/>
                  </a:schemeClr>
                </a:solidFill>
              </a:rPr>
              <a:t>3</a:t>
            </a:r>
          </a:p>
        </p:txBody>
      </p:sp>
      <p:sp>
        <p:nvSpPr>
          <p:cNvPr id="18" name="Прямокутник 17"/>
          <p:cNvSpPr/>
          <p:nvPr/>
        </p:nvSpPr>
        <p:spPr>
          <a:xfrm>
            <a:off x="6120883" y="4755691"/>
            <a:ext cx="2687216" cy="1200329"/>
          </a:xfrm>
          <a:prstGeom prst="rect">
            <a:avLst/>
          </a:prstGeom>
        </p:spPr>
        <p:txBody>
          <a:bodyPr wrap="square">
            <a:spAutoFit/>
          </a:bodyPr>
          <a:lstStyle/>
          <a:p>
            <a:pPr algn="ctr"/>
            <a:r>
              <a:rPr lang="en-GB" dirty="0"/>
              <a:t>specialized schools for disabled children and youth of Paralympic and Deaflympic reserve</a:t>
            </a:r>
            <a:endParaRPr lang="uk-UA" dirty="0"/>
          </a:p>
        </p:txBody>
      </p:sp>
      <p:sp>
        <p:nvSpPr>
          <p:cNvPr id="19" name="Прямокутник 18"/>
          <p:cNvSpPr/>
          <p:nvPr/>
        </p:nvSpPr>
        <p:spPr>
          <a:xfrm>
            <a:off x="10126824" y="3950834"/>
            <a:ext cx="444352" cy="707886"/>
          </a:xfrm>
          <a:prstGeom prst="rect">
            <a:avLst/>
          </a:prstGeom>
        </p:spPr>
        <p:txBody>
          <a:bodyPr wrap="none">
            <a:spAutoFit/>
          </a:bodyPr>
          <a:lstStyle/>
          <a:p>
            <a:r>
              <a:rPr lang="uk-UA" sz="4000" b="1" dirty="0">
                <a:solidFill>
                  <a:schemeClr val="accent5">
                    <a:lumMod val="75000"/>
                  </a:schemeClr>
                </a:solidFill>
              </a:rPr>
              <a:t>4</a:t>
            </a:r>
          </a:p>
        </p:txBody>
      </p:sp>
      <p:sp>
        <p:nvSpPr>
          <p:cNvPr id="20" name="Прямокутник 19"/>
          <p:cNvSpPr/>
          <p:nvPr/>
        </p:nvSpPr>
        <p:spPr>
          <a:xfrm>
            <a:off x="9349397" y="4755691"/>
            <a:ext cx="2363631" cy="1754326"/>
          </a:xfrm>
          <a:prstGeom prst="rect">
            <a:avLst/>
          </a:prstGeom>
        </p:spPr>
        <p:txBody>
          <a:bodyPr wrap="square">
            <a:spAutoFit/>
          </a:bodyPr>
          <a:lstStyle/>
          <a:p>
            <a:pPr algn="ctr"/>
            <a:r>
              <a:rPr lang="en-GB" dirty="0"/>
              <a:t>departments dedicated for sports for the disabled are opened under the roof of sport schools for children and youth</a:t>
            </a:r>
            <a:endParaRPr lang="uk-UA" dirty="0"/>
          </a:p>
        </p:txBody>
      </p:sp>
      <p:pic>
        <p:nvPicPr>
          <p:cNvPr id="21" name="Рисунок 20" descr="paralompiada.png"/>
          <p:cNvPicPr>
            <a:picLocks noChangeAspect="1"/>
          </p:cNvPicPr>
          <p:nvPr/>
        </p:nvPicPr>
        <p:blipFill>
          <a:blip r:embed="rId2" cstate="print"/>
          <a:stretch>
            <a:fillRect/>
          </a:stretch>
        </p:blipFill>
        <p:spPr>
          <a:xfrm>
            <a:off x="225507" y="257856"/>
            <a:ext cx="4355395" cy="2995984"/>
          </a:xfrm>
          <a:prstGeom prst="rect">
            <a:avLst/>
          </a:prstGeom>
        </p:spPr>
      </p:pic>
      <p:sp>
        <p:nvSpPr>
          <p:cNvPr id="22" name="Прямоугольник 21"/>
          <p:cNvSpPr/>
          <p:nvPr/>
        </p:nvSpPr>
        <p:spPr>
          <a:xfrm>
            <a:off x="2398816" y="142504"/>
            <a:ext cx="2066306" cy="2113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Прямоугольник 22"/>
          <p:cNvSpPr/>
          <p:nvPr/>
        </p:nvSpPr>
        <p:spPr>
          <a:xfrm>
            <a:off x="237506" y="1019298"/>
            <a:ext cx="2280062" cy="6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Прямоугольник 23"/>
          <p:cNvSpPr/>
          <p:nvPr/>
        </p:nvSpPr>
        <p:spPr>
          <a:xfrm>
            <a:off x="2527464" y="2529444"/>
            <a:ext cx="2280062" cy="793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Прямоугольник 24"/>
          <p:cNvSpPr/>
          <p:nvPr/>
        </p:nvSpPr>
        <p:spPr>
          <a:xfrm>
            <a:off x="2109849" y="1561604"/>
            <a:ext cx="336468" cy="69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Заголовок 26"/>
          <p:cNvSpPr>
            <a:spLocks noGrp="1"/>
          </p:cNvSpPr>
          <p:nvPr>
            <p:ph type="title"/>
          </p:nvPr>
        </p:nvSpPr>
        <p:spPr>
          <a:xfrm>
            <a:off x="268185" y="1030143"/>
            <a:ext cx="10515600" cy="1325563"/>
          </a:xfrm>
        </p:spPr>
        <p:txBody>
          <a:bodyPr>
            <a:normAutofit fontScale="90000"/>
          </a:bodyPr>
          <a:lstStyle/>
          <a:p>
            <a:pPr lvl="0"/>
            <a:r>
              <a:rPr lang="en-GB" sz="2800" b="1" dirty="0">
                <a:solidFill>
                  <a:srgbClr val="0070C0"/>
                </a:solidFill>
              </a:rPr>
              <a:t>INVASPORT SYSTEM OF INSTITUTIONS OF PHYSICAL CULTURE AND SPORT FOR THE DISABLED UNITES</a:t>
            </a:r>
            <a:r>
              <a:rPr lang="uk-UA" sz="3100" b="1" dirty="0">
                <a:solidFill>
                  <a:schemeClr val="accent5">
                    <a:lumMod val="75000"/>
                  </a:schemeClr>
                </a:solidFill>
              </a:rPr>
              <a:t>: </a:t>
            </a:r>
            <a:r>
              <a:rPr lang="uk-UA" b="1" dirty="0">
                <a:solidFill>
                  <a:schemeClr val="accent5">
                    <a:lumMod val="75000"/>
                  </a:schemeClr>
                </a:solidFill>
              </a:rPr>
              <a:t/>
            </a:r>
            <a:br>
              <a:rPr lang="uk-UA" b="1" dirty="0">
                <a:solidFill>
                  <a:schemeClr val="accent5">
                    <a:lumMod val="75000"/>
                  </a:schemeClr>
                </a:solidFill>
              </a:rPr>
            </a:br>
            <a:endParaRPr lang="en-US" dirty="0"/>
          </a:p>
        </p:txBody>
      </p:sp>
    </p:spTree>
    <p:extLst>
      <p:ext uri="{BB962C8B-B14F-4D97-AF65-F5344CB8AC3E}">
        <p14:creationId xmlns="" xmlns:p14="http://schemas.microsoft.com/office/powerpoint/2010/main" val="346686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кутник 20"/>
          <p:cNvSpPr/>
          <p:nvPr/>
        </p:nvSpPr>
        <p:spPr>
          <a:xfrm>
            <a:off x="161731" y="4132495"/>
            <a:ext cx="11852139" cy="2583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Заголовок 1"/>
          <p:cNvSpPr>
            <a:spLocks noGrp="1"/>
          </p:cNvSpPr>
          <p:nvPr>
            <p:ph type="title"/>
          </p:nvPr>
        </p:nvSpPr>
        <p:spPr>
          <a:xfrm>
            <a:off x="322896" y="154379"/>
            <a:ext cx="11588620" cy="798657"/>
          </a:xfrm>
        </p:spPr>
        <p:txBody>
          <a:bodyPr>
            <a:normAutofit/>
          </a:bodyPr>
          <a:lstStyle/>
          <a:p>
            <a:r>
              <a:rPr lang="en-GB" sz="2000" b="1" dirty="0">
                <a:solidFill>
                  <a:srgbClr val="0070C0"/>
                </a:solidFill>
              </a:rPr>
              <a:t>DIFFERENT FORMS OF PHYSICAL CULTURE, REHABILITATION AND SPORT ACTIVITIES </a:t>
            </a:r>
            <a:br>
              <a:rPr lang="en-GB" sz="2000" b="1" dirty="0">
                <a:solidFill>
                  <a:srgbClr val="0070C0"/>
                </a:solidFill>
              </a:rPr>
            </a:br>
            <a:r>
              <a:rPr lang="en-GB" sz="2000" b="1" dirty="0">
                <a:solidFill>
                  <a:srgbClr val="0070C0"/>
                </a:solidFill>
              </a:rPr>
              <a:t>IN UKRAINE</a:t>
            </a:r>
            <a:r>
              <a:rPr lang="uk-UA" sz="2000" b="1" dirty="0">
                <a:solidFill>
                  <a:srgbClr val="0070C0"/>
                </a:solidFill>
                <a:latin typeface="+mn-lt"/>
              </a:rPr>
              <a:t>:</a:t>
            </a:r>
          </a:p>
        </p:txBody>
      </p:sp>
      <p:sp>
        <p:nvSpPr>
          <p:cNvPr id="3" name="Місце для вмісту 2"/>
          <p:cNvSpPr>
            <a:spLocks noGrp="1"/>
          </p:cNvSpPr>
          <p:nvPr>
            <p:ph idx="1"/>
          </p:nvPr>
        </p:nvSpPr>
        <p:spPr>
          <a:xfrm>
            <a:off x="5379521" y="688769"/>
            <a:ext cx="6360085" cy="3348841"/>
          </a:xfrm>
        </p:spPr>
        <p:txBody>
          <a:bodyPr>
            <a:noAutofit/>
          </a:bodyPr>
          <a:lstStyle/>
          <a:p>
            <a:pPr marL="0" indent="0" algn="r">
              <a:buNone/>
            </a:pPr>
            <a:r>
              <a:rPr lang="uk-UA" sz="3200" dirty="0">
                <a:solidFill>
                  <a:schemeClr val="tx1">
                    <a:lumMod val="65000"/>
                    <a:lumOff val="35000"/>
                  </a:schemeClr>
                </a:solidFill>
              </a:rPr>
              <a:t> </a:t>
            </a:r>
            <a:r>
              <a:rPr lang="en-GB" dirty="0">
                <a:solidFill>
                  <a:srgbClr val="0070C0"/>
                </a:solidFill>
              </a:rPr>
              <a:t>Over </a:t>
            </a:r>
            <a:r>
              <a:rPr lang="en-GB" sz="4800" dirty="0">
                <a:solidFill>
                  <a:srgbClr val="0070C0"/>
                </a:solidFill>
              </a:rPr>
              <a:t>5 thsnd </a:t>
            </a:r>
            <a:r>
              <a:rPr lang="en-GB" dirty="0">
                <a:solidFill>
                  <a:srgbClr val="0070C0"/>
                </a:solidFill>
              </a:rPr>
              <a:t>children with disability are involved in Ukraine in physical culture and sport activities in sport schools for the disabled children and youth, in the departments of sport for the disabled working in the sport schools for children and youth.</a:t>
            </a:r>
            <a:endParaRPr lang="en-US" dirty="0">
              <a:solidFill>
                <a:srgbClr val="0070C0"/>
              </a:solidFill>
            </a:endParaRPr>
          </a:p>
          <a:p>
            <a:pPr marL="0" indent="0" algn="r">
              <a:buNone/>
            </a:pPr>
            <a:endParaRPr lang="uk-UA" sz="3200" dirty="0">
              <a:solidFill>
                <a:schemeClr val="tx1">
                  <a:lumMod val="65000"/>
                  <a:lumOff val="35000"/>
                </a:schemeClr>
              </a:solidFill>
            </a:endParaRPr>
          </a:p>
          <a:p>
            <a:endParaRPr lang="uk-UA" sz="3200" dirty="0"/>
          </a:p>
        </p:txBody>
      </p:sp>
      <p:sp>
        <p:nvSpPr>
          <p:cNvPr id="4" name="Прямокутник 3"/>
          <p:cNvSpPr/>
          <p:nvPr/>
        </p:nvSpPr>
        <p:spPr>
          <a:xfrm>
            <a:off x="5057300" y="4091545"/>
            <a:ext cx="1598515" cy="707886"/>
          </a:xfrm>
          <a:prstGeom prst="rect">
            <a:avLst/>
          </a:prstGeom>
        </p:spPr>
        <p:txBody>
          <a:bodyPr wrap="none">
            <a:spAutoFit/>
          </a:bodyPr>
          <a:lstStyle/>
          <a:p>
            <a:r>
              <a:rPr lang="uk-UA" sz="4000" b="1" dirty="0">
                <a:solidFill>
                  <a:schemeClr val="accent5">
                    <a:lumMod val="75000"/>
                  </a:schemeClr>
                </a:solidFill>
              </a:rPr>
              <a:t>40 000</a:t>
            </a:r>
          </a:p>
        </p:txBody>
      </p:sp>
      <p:sp>
        <p:nvSpPr>
          <p:cNvPr id="5" name="Прямокутник 4"/>
          <p:cNvSpPr/>
          <p:nvPr/>
        </p:nvSpPr>
        <p:spPr>
          <a:xfrm>
            <a:off x="4740516" y="4756875"/>
            <a:ext cx="2289675" cy="923330"/>
          </a:xfrm>
          <a:prstGeom prst="rect">
            <a:avLst/>
          </a:prstGeom>
        </p:spPr>
        <p:txBody>
          <a:bodyPr wrap="square">
            <a:spAutoFit/>
          </a:bodyPr>
          <a:lstStyle/>
          <a:p>
            <a:pPr algn="ctr"/>
            <a:r>
              <a:rPr lang="en-GB" dirty="0"/>
              <a:t>of the disabled persons</a:t>
            </a:r>
            <a:r>
              <a:rPr lang="ru-RU" dirty="0"/>
              <a:t> </a:t>
            </a:r>
          </a:p>
          <a:p>
            <a:pPr algn="ctr"/>
            <a:r>
              <a:rPr lang="en-GB" dirty="0"/>
              <a:t>are involved </a:t>
            </a:r>
            <a:r>
              <a:rPr lang="uk-UA" dirty="0"/>
              <a:t> </a:t>
            </a:r>
          </a:p>
        </p:txBody>
      </p:sp>
      <p:sp>
        <p:nvSpPr>
          <p:cNvPr id="6" name="Прямокутник 5"/>
          <p:cNvSpPr/>
          <p:nvPr/>
        </p:nvSpPr>
        <p:spPr>
          <a:xfrm>
            <a:off x="288663" y="1125336"/>
            <a:ext cx="1431802" cy="1569660"/>
          </a:xfrm>
          <a:prstGeom prst="rect">
            <a:avLst/>
          </a:prstGeom>
        </p:spPr>
        <p:txBody>
          <a:bodyPr wrap="none">
            <a:spAutoFit/>
          </a:bodyPr>
          <a:lstStyle/>
          <a:p>
            <a:r>
              <a:rPr lang="uk-UA" sz="9600" b="1" dirty="0">
                <a:solidFill>
                  <a:schemeClr val="accent5">
                    <a:lumMod val="75000"/>
                  </a:schemeClr>
                </a:solidFill>
              </a:rPr>
              <a:t>40</a:t>
            </a:r>
          </a:p>
        </p:txBody>
      </p:sp>
      <p:sp>
        <p:nvSpPr>
          <p:cNvPr id="7" name="Прямокутник 6"/>
          <p:cNvSpPr/>
          <p:nvPr/>
        </p:nvSpPr>
        <p:spPr>
          <a:xfrm>
            <a:off x="0" y="3324929"/>
            <a:ext cx="1935678" cy="646331"/>
          </a:xfrm>
          <a:prstGeom prst="rect">
            <a:avLst/>
          </a:prstGeom>
        </p:spPr>
        <p:txBody>
          <a:bodyPr wrap="square">
            <a:spAutoFit/>
          </a:bodyPr>
          <a:lstStyle/>
          <a:p>
            <a:pPr algn="ctr"/>
            <a:r>
              <a:rPr lang="ru-RU" b="1" dirty="0">
                <a:solidFill>
                  <a:srgbClr val="0070C0"/>
                </a:solidFill>
              </a:rPr>
              <a:t>К</a:t>
            </a:r>
            <a:r>
              <a:rPr lang="en-GB" b="1" dirty="0">
                <a:solidFill>
                  <a:srgbClr val="0070C0"/>
                </a:solidFill>
              </a:rPr>
              <a:t>inds of sports</a:t>
            </a:r>
            <a:r>
              <a:rPr lang="ru-RU" b="1" dirty="0">
                <a:solidFill>
                  <a:srgbClr val="0070C0"/>
                </a:solidFill>
              </a:rPr>
              <a:t> </a:t>
            </a:r>
          </a:p>
          <a:p>
            <a:pPr algn="ctr"/>
            <a:r>
              <a:rPr lang="en-GB" b="1" dirty="0">
                <a:solidFill>
                  <a:srgbClr val="0070C0"/>
                </a:solidFill>
              </a:rPr>
              <a:t>for the persons</a:t>
            </a:r>
            <a:r>
              <a:rPr lang="ru-RU" b="1" dirty="0">
                <a:solidFill>
                  <a:srgbClr val="0070C0"/>
                </a:solidFill>
              </a:rPr>
              <a:t>:</a:t>
            </a:r>
            <a:endParaRPr lang="uk-UA" b="1" dirty="0">
              <a:solidFill>
                <a:srgbClr val="0070C0"/>
              </a:solidFill>
            </a:endParaRPr>
          </a:p>
        </p:txBody>
      </p:sp>
      <p:sp>
        <p:nvSpPr>
          <p:cNvPr id="8" name="Прямокутник 7"/>
          <p:cNvSpPr/>
          <p:nvPr/>
        </p:nvSpPr>
        <p:spPr>
          <a:xfrm>
            <a:off x="1227966" y="5466493"/>
            <a:ext cx="704039" cy="707886"/>
          </a:xfrm>
          <a:prstGeom prst="rect">
            <a:avLst/>
          </a:prstGeom>
        </p:spPr>
        <p:txBody>
          <a:bodyPr wrap="none">
            <a:spAutoFit/>
          </a:bodyPr>
          <a:lstStyle/>
          <a:p>
            <a:r>
              <a:rPr lang="uk-UA" sz="4000" b="1" dirty="0">
                <a:solidFill>
                  <a:schemeClr val="accent5">
                    <a:lumMod val="75000"/>
                  </a:schemeClr>
                </a:solidFill>
              </a:rPr>
              <a:t>27</a:t>
            </a:r>
          </a:p>
        </p:txBody>
      </p:sp>
      <p:sp>
        <p:nvSpPr>
          <p:cNvPr id="9" name="Прямокутник 8"/>
          <p:cNvSpPr/>
          <p:nvPr/>
        </p:nvSpPr>
        <p:spPr>
          <a:xfrm>
            <a:off x="636320" y="6103459"/>
            <a:ext cx="2004402" cy="646331"/>
          </a:xfrm>
          <a:prstGeom prst="rect">
            <a:avLst/>
          </a:prstGeom>
        </p:spPr>
        <p:txBody>
          <a:bodyPr wrap="square">
            <a:spAutoFit/>
          </a:bodyPr>
          <a:lstStyle/>
          <a:p>
            <a:pPr algn="ctr"/>
            <a:r>
              <a:rPr lang="en-GB" dirty="0"/>
              <a:t>with hearing disability</a:t>
            </a:r>
            <a:endParaRPr lang="uk-UA" dirty="0"/>
          </a:p>
        </p:txBody>
      </p:sp>
      <p:sp>
        <p:nvSpPr>
          <p:cNvPr id="10" name="Прямокутник 9"/>
          <p:cNvSpPr/>
          <p:nvPr/>
        </p:nvSpPr>
        <p:spPr>
          <a:xfrm>
            <a:off x="3822706" y="5347404"/>
            <a:ext cx="704039" cy="707886"/>
          </a:xfrm>
          <a:prstGeom prst="rect">
            <a:avLst/>
          </a:prstGeom>
        </p:spPr>
        <p:txBody>
          <a:bodyPr wrap="none">
            <a:spAutoFit/>
          </a:bodyPr>
          <a:lstStyle/>
          <a:p>
            <a:r>
              <a:rPr lang="uk-UA" sz="4000" b="1" dirty="0">
                <a:solidFill>
                  <a:schemeClr val="accent5">
                    <a:lumMod val="75000"/>
                  </a:schemeClr>
                </a:solidFill>
              </a:rPr>
              <a:t>14</a:t>
            </a:r>
          </a:p>
        </p:txBody>
      </p:sp>
      <p:sp>
        <p:nvSpPr>
          <p:cNvPr id="11" name="Прямокутник 10"/>
          <p:cNvSpPr/>
          <p:nvPr/>
        </p:nvSpPr>
        <p:spPr>
          <a:xfrm>
            <a:off x="3250768" y="6067500"/>
            <a:ext cx="2004402" cy="646331"/>
          </a:xfrm>
          <a:prstGeom prst="rect">
            <a:avLst/>
          </a:prstGeom>
        </p:spPr>
        <p:txBody>
          <a:bodyPr wrap="square">
            <a:spAutoFit/>
          </a:bodyPr>
          <a:lstStyle/>
          <a:p>
            <a:pPr algn="ctr"/>
            <a:r>
              <a:rPr lang="en-GB" dirty="0"/>
              <a:t>with</a:t>
            </a:r>
            <a:endParaRPr lang="ru-RU" dirty="0"/>
          </a:p>
          <a:p>
            <a:pPr algn="ctr"/>
            <a:r>
              <a:rPr lang="en-GB" dirty="0"/>
              <a:t>Vision disability</a:t>
            </a:r>
            <a:endParaRPr lang="uk-UA" dirty="0"/>
          </a:p>
        </p:txBody>
      </p:sp>
      <p:sp>
        <p:nvSpPr>
          <p:cNvPr id="12" name="Прямокутник 11"/>
          <p:cNvSpPr/>
          <p:nvPr/>
        </p:nvSpPr>
        <p:spPr>
          <a:xfrm>
            <a:off x="6946198" y="5323987"/>
            <a:ext cx="704039" cy="707886"/>
          </a:xfrm>
          <a:prstGeom prst="rect">
            <a:avLst/>
          </a:prstGeom>
        </p:spPr>
        <p:txBody>
          <a:bodyPr wrap="none">
            <a:spAutoFit/>
          </a:bodyPr>
          <a:lstStyle/>
          <a:p>
            <a:r>
              <a:rPr lang="uk-UA" sz="4000" b="1" dirty="0">
                <a:solidFill>
                  <a:schemeClr val="accent5">
                    <a:lumMod val="75000"/>
                  </a:schemeClr>
                </a:solidFill>
              </a:rPr>
              <a:t>28</a:t>
            </a:r>
          </a:p>
        </p:txBody>
      </p:sp>
      <p:sp>
        <p:nvSpPr>
          <p:cNvPr id="13" name="Прямокутник 12"/>
          <p:cNvSpPr/>
          <p:nvPr/>
        </p:nvSpPr>
        <p:spPr>
          <a:xfrm>
            <a:off x="6226293" y="5937205"/>
            <a:ext cx="2409027" cy="784830"/>
          </a:xfrm>
          <a:prstGeom prst="rect">
            <a:avLst/>
          </a:prstGeom>
        </p:spPr>
        <p:txBody>
          <a:bodyPr wrap="square">
            <a:spAutoFit/>
          </a:bodyPr>
          <a:lstStyle/>
          <a:p>
            <a:pPr algn="ctr"/>
            <a:endParaRPr lang="en-GB" sz="900" dirty="0" smtClean="0"/>
          </a:p>
          <a:p>
            <a:pPr algn="ctr"/>
            <a:r>
              <a:rPr lang="en-GB" dirty="0" smtClean="0"/>
              <a:t>with </a:t>
            </a:r>
            <a:r>
              <a:rPr lang="en-GB" dirty="0" err="1"/>
              <a:t>locomotor</a:t>
            </a:r>
            <a:r>
              <a:rPr lang="en-GB" dirty="0"/>
              <a:t> disability</a:t>
            </a:r>
            <a:endParaRPr lang="uk-UA" dirty="0"/>
          </a:p>
        </p:txBody>
      </p:sp>
      <p:sp>
        <p:nvSpPr>
          <p:cNvPr id="14" name="Прямокутник 13"/>
          <p:cNvSpPr/>
          <p:nvPr/>
        </p:nvSpPr>
        <p:spPr>
          <a:xfrm>
            <a:off x="10129068" y="5293501"/>
            <a:ext cx="444352" cy="707886"/>
          </a:xfrm>
          <a:prstGeom prst="rect">
            <a:avLst/>
          </a:prstGeom>
        </p:spPr>
        <p:txBody>
          <a:bodyPr wrap="none">
            <a:spAutoFit/>
          </a:bodyPr>
          <a:lstStyle/>
          <a:p>
            <a:r>
              <a:rPr lang="uk-UA" sz="4000" b="1" dirty="0">
                <a:solidFill>
                  <a:schemeClr val="accent5">
                    <a:lumMod val="75000"/>
                  </a:schemeClr>
                </a:solidFill>
              </a:rPr>
              <a:t>3</a:t>
            </a:r>
          </a:p>
        </p:txBody>
      </p:sp>
      <p:sp>
        <p:nvSpPr>
          <p:cNvPr id="15" name="Прямокутник 14"/>
          <p:cNvSpPr/>
          <p:nvPr/>
        </p:nvSpPr>
        <p:spPr>
          <a:xfrm>
            <a:off x="8847117" y="5934670"/>
            <a:ext cx="2956955" cy="646331"/>
          </a:xfrm>
          <a:prstGeom prst="rect">
            <a:avLst/>
          </a:prstGeom>
        </p:spPr>
        <p:txBody>
          <a:bodyPr wrap="square">
            <a:spAutoFit/>
          </a:bodyPr>
          <a:lstStyle/>
          <a:p>
            <a:pPr algn="ctr"/>
            <a:r>
              <a:rPr lang="en-GB" dirty="0"/>
              <a:t>with mental and physical disability</a:t>
            </a:r>
            <a:endParaRPr lang="uk-UA" dirty="0"/>
          </a:p>
        </p:txBody>
      </p:sp>
      <p:pic>
        <p:nvPicPr>
          <p:cNvPr id="19" name="Рисунок 18"/>
          <p:cNvPicPr>
            <a:picLocks noChangeAspect="1"/>
          </p:cNvPicPr>
          <p:nvPr/>
        </p:nvPicPr>
        <p:blipFill>
          <a:blip r:embed="rId2" cstate="print"/>
          <a:stretch>
            <a:fillRect/>
          </a:stretch>
        </p:blipFill>
        <p:spPr>
          <a:xfrm>
            <a:off x="400509" y="2357533"/>
            <a:ext cx="917651" cy="1038809"/>
          </a:xfrm>
          <a:prstGeom prst="rect">
            <a:avLst/>
          </a:prstGeom>
        </p:spPr>
      </p:pic>
      <p:pic>
        <p:nvPicPr>
          <p:cNvPr id="22" name="Рисунок 21" descr="ДІТИ.jpg"/>
          <p:cNvPicPr>
            <a:picLocks noChangeAspect="1"/>
          </p:cNvPicPr>
          <p:nvPr/>
        </p:nvPicPr>
        <p:blipFill>
          <a:blip r:embed="rId3" cstate="print"/>
          <a:stretch>
            <a:fillRect/>
          </a:stretch>
        </p:blipFill>
        <p:spPr>
          <a:xfrm>
            <a:off x="1709133" y="890649"/>
            <a:ext cx="3789142" cy="274320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3574474" y="4215741"/>
            <a:ext cx="1294410" cy="1246908"/>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950026" y="4251366"/>
            <a:ext cx="1128156" cy="1187534"/>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6835178" y="4221380"/>
            <a:ext cx="1277269" cy="1253145"/>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9471315" y="4310742"/>
            <a:ext cx="1050223" cy="1128156"/>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10540774" y="4298373"/>
            <a:ext cx="1038225" cy="1116775"/>
          </a:xfrm>
          <a:prstGeom prst="rect">
            <a:avLst/>
          </a:prstGeom>
          <a:noFill/>
          <a:ln w="9525">
            <a:noFill/>
            <a:miter lim="800000"/>
            <a:headEnd/>
            <a:tailEnd/>
          </a:ln>
        </p:spPr>
      </p:pic>
    </p:spTree>
    <p:extLst>
      <p:ext uri="{BB962C8B-B14F-4D97-AF65-F5344CB8AC3E}">
        <p14:creationId xmlns="" xmlns:p14="http://schemas.microsoft.com/office/powerpoint/2010/main" val="415543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estsportcenter.com.ua/filelib/sou/201412080249301230.jpg"/>
          <p:cNvPicPr/>
          <p:nvPr/>
        </p:nvPicPr>
        <p:blipFill>
          <a:blip r:embed="rId2" cstate="print"/>
          <a:srcRect/>
          <a:stretch>
            <a:fillRect/>
          </a:stretch>
        </p:blipFill>
        <p:spPr bwMode="auto">
          <a:xfrm>
            <a:off x="1465729" y="-4237"/>
            <a:ext cx="9164171" cy="6872891"/>
          </a:xfrm>
          <a:prstGeom prst="rect">
            <a:avLst/>
          </a:prstGeom>
          <a:noFill/>
          <a:ln w="9525">
            <a:noFill/>
            <a:miter lim="800000"/>
            <a:headEnd/>
            <a:tailEnd/>
          </a:ln>
        </p:spPr>
      </p:pic>
    </p:spTree>
    <p:extLst>
      <p:ext uri="{BB962C8B-B14F-4D97-AF65-F5344CB8AC3E}">
        <p14:creationId xmlns="" xmlns:p14="http://schemas.microsoft.com/office/powerpoint/2010/main" val="1402220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magecdn1.luxnet.ua/zaxid/resources/photos/news/1366x768_DIR/201701/1414906_1453959.jpg?201701122037"/>
          <p:cNvPicPr/>
          <p:nvPr/>
        </p:nvPicPr>
        <p:blipFill>
          <a:blip r:embed="rId2" cstate="print"/>
          <a:srcRect/>
          <a:stretch>
            <a:fillRect/>
          </a:stretch>
        </p:blipFill>
        <p:spPr bwMode="auto">
          <a:xfrm>
            <a:off x="1555668" y="736270"/>
            <a:ext cx="4313594" cy="2605451"/>
          </a:xfrm>
          <a:prstGeom prst="rect">
            <a:avLst/>
          </a:prstGeom>
          <a:noFill/>
          <a:ln w="9525">
            <a:noFill/>
            <a:miter lim="800000"/>
            <a:headEnd/>
            <a:tailEnd/>
          </a:ln>
        </p:spPr>
      </p:pic>
      <p:pic>
        <p:nvPicPr>
          <p:cNvPr id="5" name="Рисунок 4" descr="https://www.s.032.ua/section/afisha_event/subdir/full/upload/pers/40/img/afisha/cisafisha_148285373860.jpg"/>
          <p:cNvPicPr/>
          <p:nvPr/>
        </p:nvPicPr>
        <p:blipFill>
          <a:blip r:embed="rId3" cstate="print"/>
          <a:srcRect/>
          <a:stretch>
            <a:fillRect/>
          </a:stretch>
        </p:blipFill>
        <p:spPr bwMode="auto">
          <a:xfrm>
            <a:off x="6234544" y="700644"/>
            <a:ext cx="4388687" cy="2639626"/>
          </a:xfrm>
          <a:prstGeom prst="rect">
            <a:avLst/>
          </a:prstGeom>
          <a:noFill/>
          <a:ln w="9525">
            <a:noFill/>
            <a:miter lim="800000"/>
            <a:headEnd/>
            <a:tailEnd/>
          </a:ln>
        </p:spPr>
      </p:pic>
      <p:pic>
        <p:nvPicPr>
          <p:cNvPr id="6" name="Рисунок 5" descr="https://imagecdn1.luxnet.ua/zaxid/resources/photos/news/1366x768_DIR/201701/1414906_1453960.jpg?201701122037"/>
          <p:cNvPicPr/>
          <p:nvPr/>
        </p:nvPicPr>
        <p:blipFill>
          <a:blip r:embed="rId4" cstate="print"/>
          <a:srcRect/>
          <a:stretch>
            <a:fillRect/>
          </a:stretch>
        </p:blipFill>
        <p:spPr bwMode="auto">
          <a:xfrm>
            <a:off x="1567542" y="3645725"/>
            <a:ext cx="4301719" cy="2882592"/>
          </a:xfrm>
          <a:prstGeom prst="rect">
            <a:avLst/>
          </a:prstGeom>
          <a:noFill/>
          <a:ln w="9525">
            <a:noFill/>
            <a:miter lim="800000"/>
            <a:headEnd/>
            <a:tailEnd/>
          </a:ln>
        </p:spPr>
      </p:pic>
      <p:pic>
        <p:nvPicPr>
          <p:cNvPr id="9" name="Рисунок 8" descr="https://imagecdn1.luxnet.ua/zaxid/resources/photos/news/1366x768_DIR/201701/1414906_1453961.jpg?201701122037"/>
          <p:cNvPicPr/>
          <p:nvPr/>
        </p:nvPicPr>
        <p:blipFill>
          <a:blip r:embed="rId5" cstate="print"/>
          <a:srcRect/>
          <a:stretch>
            <a:fillRect/>
          </a:stretch>
        </p:blipFill>
        <p:spPr bwMode="auto">
          <a:xfrm>
            <a:off x="6258296" y="3657600"/>
            <a:ext cx="4364936" cy="2898504"/>
          </a:xfrm>
          <a:prstGeom prst="rect">
            <a:avLst/>
          </a:prstGeom>
          <a:noFill/>
          <a:ln w="9525">
            <a:noFill/>
            <a:miter lim="800000"/>
            <a:headEnd/>
            <a:tailEnd/>
          </a:ln>
        </p:spPr>
      </p:pic>
      <p:sp>
        <p:nvSpPr>
          <p:cNvPr id="7" name="TextBox 6"/>
          <p:cNvSpPr txBox="1"/>
          <p:nvPr/>
        </p:nvSpPr>
        <p:spPr>
          <a:xfrm>
            <a:off x="1187533" y="201881"/>
            <a:ext cx="9856519" cy="523220"/>
          </a:xfrm>
          <a:prstGeom prst="rect">
            <a:avLst/>
          </a:prstGeom>
          <a:noFill/>
        </p:spPr>
        <p:txBody>
          <a:bodyPr wrap="square" rtlCol="0">
            <a:spAutoFit/>
          </a:bodyPr>
          <a:lstStyle/>
          <a:p>
            <a:pPr algn="ctr"/>
            <a:r>
              <a:rPr lang="en-GB" sz="2800" b="1" dirty="0">
                <a:solidFill>
                  <a:srgbClr val="0070C0"/>
                </a:solidFill>
              </a:rPr>
              <a:t>HOLDING</a:t>
            </a:r>
            <a:r>
              <a:rPr lang="ru-RU" sz="2800" b="1" dirty="0">
                <a:solidFill>
                  <a:srgbClr val="0070C0"/>
                </a:solidFill>
              </a:rPr>
              <a:t>  О</a:t>
            </a:r>
            <a:r>
              <a:rPr lang="en-US" sz="2800" b="1" dirty="0">
                <a:solidFill>
                  <a:srgbClr val="0070C0"/>
                </a:solidFill>
              </a:rPr>
              <a:t>F THE </a:t>
            </a:r>
            <a:r>
              <a:rPr lang="en-GB" sz="2800" b="1" dirty="0">
                <a:solidFill>
                  <a:srgbClr val="0070C0"/>
                </a:solidFill>
              </a:rPr>
              <a:t>WORLD SKI RACE AND BIATHLON CUP - 2017</a:t>
            </a:r>
            <a:endParaRPr lang="en-US" sz="2800" b="1" dirty="0">
              <a:solidFill>
                <a:srgbClr val="0070C0"/>
              </a:solidFill>
            </a:endParaRPr>
          </a:p>
        </p:txBody>
      </p:sp>
      <p:pic>
        <p:nvPicPr>
          <p:cNvPr id="8" name="Рисунок 7" descr="логотип ком..jpg"/>
          <p:cNvPicPr>
            <a:picLocks noChangeAspect="1"/>
          </p:cNvPicPr>
          <p:nvPr/>
        </p:nvPicPr>
        <p:blipFill>
          <a:blip r:embed="rId6" cstate="print"/>
          <a:stretch>
            <a:fillRect/>
          </a:stretch>
        </p:blipFill>
        <p:spPr>
          <a:xfrm>
            <a:off x="4681095" y="2209800"/>
            <a:ext cx="2182843" cy="2182843"/>
          </a:xfrm>
          <a:prstGeom prst="rect">
            <a:avLst/>
          </a:prstGeom>
        </p:spPr>
      </p:pic>
    </p:spTree>
    <p:extLst>
      <p:ext uri="{BB962C8B-B14F-4D97-AF65-F5344CB8AC3E}">
        <p14:creationId xmlns="" xmlns:p14="http://schemas.microsoft.com/office/powerpoint/2010/main" val="109193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193908" y="475306"/>
            <a:ext cx="4812321" cy="1763730"/>
          </a:xfrm>
        </p:spPr>
        <p:txBody>
          <a:bodyPr>
            <a:noAutofit/>
          </a:bodyPr>
          <a:lstStyle/>
          <a:p>
            <a:pPr algn="ctr"/>
            <a:r>
              <a:rPr lang="en-GB" sz="3200" b="1" dirty="0">
                <a:solidFill>
                  <a:srgbClr val="0070C0"/>
                </a:solidFill>
              </a:rPr>
              <a:t>PARTICIPATION </a:t>
            </a:r>
            <a:r>
              <a:rPr lang="ru-RU" sz="3200" b="1" dirty="0">
                <a:solidFill>
                  <a:srgbClr val="0070C0"/>
                </a:solidFill>
              </a:rPr>
              <a:t/>
            </a:r>
            <a:br>
              <a:rPr lang="ru-RU" sz="3200" b="1" dirty="0">
                <a:solidFill>
                  <a:srgbClr val="0070C0"/>
                </a:solidFill>
              </a:rPr>
            </a:br>
            <a:r>
              <a:rPr lang="en-GB" sz="3200" b="1" dirty="0">
                <a:solidFill>
                  <a:srgbClr val="0070C0"/>
                </a:solidFill>
              </a:rPr>
              <a:t> OF UKRAINIAN TEAM IN PARALYMPIC MOVEMENT  </a:t>
            </a:r>
            <a:endParaRPr lang="uk-UA" sz="3200" b="1" dirty="0">
              <a:solidFill>
                <a:srgbClr val="0070C0"/>
              </a:solidFill>
              <a:latin typeface="+mn-lt"/>
            </a:endParaRPr>
          </a:p>
        </p:txBody>
      </p:sp>
      <p:pic>
        <p:nvPicPr>
          <p:cNvPr id="5" name="Содержимое 4"/>
          <p:cNvPicPr>
            <a:picLocks noGrp="1" noChangeAspect="1"/>
          </p:cNvPicPr>
          <p:nvPr>
            <p:ph idx="1"/>
          </p:nvPr>
        </p:nvPicPr>
        <p:blipFill>
          <a:blip r:embed="rId2" cstate="print"/>
          <a:stretch>
            <a:fillRect/>
          </a:stretch>
        </p:blipFill>
        <p:spPr>
          <a:xfrm>
            <a:off x="687056" y="2286752"/>
            <a:ext cx="951739" cy="1275991"/>
          </a:xfrm>
          <a:prstGeom prst="rect">
            <a:avLst/>
          </a:prstGeom>
        </p:spPr>
      </p:pic>
      <p:pic>
        <p:nvPicPr>
          <p:cNvPr id="19" name="Рисунок 18" descr="circle сша.png"/>
          <p:cNvPicPr>
            <a:picLocks noChangeAspect="1"/>
          </p:cNvPicPr>
          <p:nvPr/>
        </p:nvPicPr>
        <p:blipFill>
          <a:blip r:embed="rId3" cstate="print"/>
          <a:stretch>
            <a:fillRect/>
          </a:stretch>
        </p:blipFill>
        <p:spPr>
          <a:xfrm>
            <a:off x="565501" y="796079"/>
            <a:ext cx="1000061" cy="1000061"/>
          </a:xfrm>
          <a:prstGeom prst="rect">
            <a:avLst/>
          </a:prstGeom>
        </p:spPr>
      </p:pic>
      <p:pic>
        <p:nvPicPr>
          <p:cNvPr id="20" name="Рисунок 19" descr="circle австралия.png"/>
          <p:cNvPicPr>
            <a:picLocks noChangeAspect="1"/>
          </p:cNvPicPr>
          <p:nvPr/>
        </p:nvPicPr>
        <p:blipFill>
          <a:blip r:embed="rId4" cstate="print"/>
          <a:stretch>
            <a:fillRect/>
          </a:stretch>
        </p:blipFill>
        <p:spPr>
          <a:xfrm>
            <a:off x="3287486" y="746006"/>
            <a:ext cx="1095581" cy="1095581"/>
          </a:xfrm>
          <a:prstGeom prst="rect">
            <a:avLst/>
          </a:prstGeom>
        </p:spPr>
      </p:pic>
      <p:pic>
        <p:nvPicPr>
          <p:cNvPr id="21" name="Содержимое 4"/>
          <p:cNvPicPr>
            <a:picLocks noChangeAspect="1"/>
          </p:cNvPicPr>
          <p:nvPr/>
        </p:nvPicPr>
        <p:blipFill>
          <a:blip r:embed="rId2" cstate="print"/>
          <a:stretch>
            <a:fillRect/>
          </a:stretch>
        </p:blipFill>
        <p:spPr>
          <a:xfrm>
            <a:off x="3437601" y="2253598"/>
            <a:ext cx="951739" cy="1275991"/>
          </a:xfrm>
          <a:prstGeom prst="rect">
            <a:avLst/>
          </a:prstGeom>
        </p:spPr>
      </p:pic>
      <p:pic>
        <p:nvPicPr>
          <p:cNvPr id="22" name="Рисунок 21" descr="circle италия.png"/>
          <p:cNvPicPr>
            <a:picLocks noChangeAspect="1"/>
          </p:cNvPicPr>
          <p:nvPr/>
        </p:nvPicPr>
        <p:blipFill>
          <a:blip r:embed="rId5" cstate="print"/>
          <a:stretch>
            <a:fillRect/>
          </a:stretch>
        </p:blipFill>
        <p:spPr>
          <a:xfrm>
            <a:off x="6103358" y="740039"/>
            <a:ext cx="1097542" cy="1097542"/>
          </a:xfrm>
          <a:prstGeom prst="rect">
            <a:avLst/>
          </a:prstGeom>
        </p:spPr>
      </p:pic>
      <p:pic>
        <p:nvPicPr>
          <p:cNvPr id="23" name="Содержимое 4"/>
          <p:cNvPicPr>
            <a:picLocks noChangeAspect="1"/>
          </p:cNvPicPr>
          <p:nvPr/>
        </p:nvPicPr>
        <p:blipFill>
          <a:blip r:embed="rId2" cstate="print"/>
          <a:stretch>
            <a:fillRect/>
          </a:stretch>
        </p:blipFill>
        <p:spPr>
          <a:xfrm>
            <a:off x="4928674" y="2235291"/>
            <a:ext cx="951739" cy="1275991"/>
          </a:xfrm>
          <a:prstGeom prst="rect">
            <a:avLst/>
          </a:prstGeom>
        </p:spPr>
      </p:pic>
      <p:pic>
        <p:nvPicPr>
          <p:cNvPr id="24" name="Содержимое 4"/>
          <p:cNvPicPr>
            <a:picLocks noChangeAspect="1"/>
          </p:cNvPicPr>
          <p:nvPr/>
        </p:nvPicPr>
        <p:blipFill>
          <a:blip r:embed="rId2" cstate="print"/>
          <a:stretch>
            <a:fillRect/>
          </a:stretch>
        </p:blipFill>
        <p:spPr>
          <a:xfrm>
            <a:off x="6292492" y="2247347"/>
            <a:ext cx="951739" cy="1275991"/>
          </a:xfrm>
          <a:prstGeom prst="rect">
            <a:avLst/>
          </a:prstGeom>
        </p:spPr>
      </p:pic>
      <p:pic>
        <p:nvPicPr>
          <p:cNvPr id="25" name="Рисунок 24" descr="circle сша.png"/>
          <p:cNvPicPr>
            <a:picLocks noChangeAspect="1"/>
          </p:cNvPicPr>
          <p:nvPr/>
        </p:nvPicPr>
        <p:blipFill>
          <a:blip r:embed="rId3" cstate="print"/>
          <a:stretch>
            <a:fillRect/>
          </a:stretch>
        </p:blipFill>
        <p:spPr>
          <a:xfrm>
            <a:off x="4774844" y="748618"/>
            <a:ext cx="1090356" cy="1090356"/>
          </a:xfrm>
          <a:prstGeom prst="rect">
            <a:avLst/>
          </a:prstGeom>
        </p:spPr>
      </p:pic>
      <p:pic>
        <p:nvPicPr>
          <p:cNvPr id="29" name="Рисунок 28" descr="circle2 италия.png"/>
          <p:cNvPicPr>
            <a:picLocks noChangeAspect="1"/>
          </p:cNvPicPr>
          <p:nvPr/>
        </p:nvPicPr>
        <p:blipFill>
          <a:blip r:embed="rId6" cstate="print"/>
          <a:stretch>
            <a:fillRect/>
          </a:stretch>
        </p:blipFill>
        <p:spPr>
          <a:xfrm>
            <a:off x="565501" y="3732579"/>
            <a:ext cx="1012207" cy="1012207"/>
          </a:xfrm>
          <a:prstGeom prst="rect">
            <a:avLst/>
          </a:prstGeom>
        </p:spPr>
      </p:pic>
      <p:pic>
        <p:nvPicPr>
          <p:cNvPr id="30" name="Содержимое 4"/>
          <p:cNvPicPr>
            <a:picLocks noChangeAspect="1"/>
          </p:cNvPicPr>
          <p:nvPr/>
        </p:nvPicPr>
        <p:blipFill>
          <a:blip r:embed="rId2" cstate="print"/>
          <a:stretch>
            <a:fillRect/>
          </a:stretch>
        </p:blipFill>
        <p:spPr>
          <a:xfrm>
            <a:off x="649450" y="5324855"/>
            <a:ext cx="951739" cy="1275991"/>
          </a:xfrm>
          <a:prstGeom prst="rect">
            <a:avLst/>
          </a:prstGeom>
        </p:spPr>
      </p:pic>
      <p:pic>
        <p:nvPicPr>
          <p:cNvPr id="32" name="Рисунок 31" descr="circle китай.png"/>
          <p:cNvPicPr>
            <a:picLocks noChangeAspect="1"/>
          </p:cNvPicPr>
          <p:nvPr/>
        </p:nvPicPr>
        <p:blipFill>
          <a:blip r:embed="rId7" cstate="print"/>
          <a:stretch>
            <a:fillRect/>
          </a:stretch>
        </p:blipFill>
        <p:spPr>
          <a:xfrm>
            <a:off x="1889863" y="3717967"/>
            <a:ext cx="1026820" cy="1026820"/>
          </a:xfrm>
          <a:prstGeom prst="rect">
            <a:avLst/>
          </a:prstGeom>
        </p:spPr>
      </p:pic>
      <p:pic>
        <p:nvPicPr>
          <p:cNvPr id="33" name="Содержимое 4"/>
          <p:cNvPicPr>
            <a:picLocks noChangeAspect="1"/>
          </p:cNvPicPr>
          <p:nvPr/>
        </p:nvPicPr>
        <p:blipFill>
          <a:blip r:embed="rId2" cstate="print"/>
          <a:stretch>
            <a:fillRect/>
          </a:stretch>
        </p:blipFill>
        <p:spPr>
          <a:xfrm>
            <a:off x="1992277" y="5339508"/>
            <a:ext cx="951739" cy="1275991"/>
          </a:xfrm>
          <a:prstGeom prst="rect">
            <a:avLst/>
          </a:prstGeom>
        </p:spPr>
      </p:pic>
      <p:pic>
        <p:nvPicPr>
          <p:cNvPr id="34" name="Содержимое 4"/>
          <p:cNvPicPr>
            <a:picLocks noChangeAspect="1"/>
          </p:cNvPicPr>
          <p:nvPr/>
        </p:nvPicPr>
        <p:blipFill>
          <a:blip r:embed="rId2" cstate="print"/>
          <a:stretch>
            <a:fillRect/>
          </a:stretch>
        </p:blipFill>
        <p:spPr>
          <a:xfrm>
            <a:off x="3416031" y="5261060"/>
            <a:ext cx="951739" cy="1275991"/>
          </a:xfrm>
          <a:prstGeom prst="rect">
            <a:avLst/>
          </a:prstGeom>
        </p:spPr>
      </p:pic>
      <p:pic>
        <p:nvPicPr>
          <p:cNvPr id="35" name="Содержимое 4"/>
          <p:cNvPicPr>
            <a:picLocks noChangeAspect="1"/>
          </p:cNvPicPr>
          <p:nvPr/>
        </p:nvPicPr>
        <p:blipFill>
          <a:blip r:embed="rId2" cstate="print"/>
          <a:stretch>
            <a:fillRect/>
          </a:stretch>
        </p:blipFill>
        <p:spPr>
          <a:xfrm>
            <a:off x="4920398" y="5236948"/>
            <a:ext cx="951739" cy="1275991"/>
          </a:xfrm>
          <a:prstGeom prst="rect">
            <a:avLst/>
          </a:prstGeom>
        </p:spPr>
      </p:pic>
      <p:pic>
        <p:nvPicPr>
          <p:cNvPr id="36" name="Содержимое 4"/>
          <p:cNvPicPr>
            <a:picLocks noChangeAspect="1"/>
          </p:cNvPicPr>
          <p:nvPr/>
        </p:nvPicPr>
        <p:blipFill>
          <a:blip r:embed="rId2" cstate="print"/>
          <a:stretch>
            <a:fillRect/>
          </a:stretch>
        </p:blipFill>
        <p:spPr>
          <a:xfrm>
            <a:off x="6242169" y="5193161"/>
            <a:ext cx="951739" cy="1275991"/>
          </a:xfrm>
          <a:prstGeom prst="rect">
            <a:avLst/>
          </a:prstGeom>
        </p:spPr>
      </p:pic>
      <p:pic>
        <p:nvPicPr>
          <p:cNvPr id="37" name="Рисунок 36" descr="circle канада.png"/>
          <p:cNvPicPr>
            <a:picLocks noChangeAspect="1"/>
          </p:cNvPicPr>
          <p:nvPr/>
        </p:nvPicPr>
        <p:blipFill>
          <a:blip r:embed="rId8" cstate="print"/>
          <a:stretch>
            <a:fillRect/>
          </a:stretch>
        </p:blipFill>
        <p:spPr>
          <a:xfrm>
            <a:off x="3354598" y="3717966"/>
            <a:ext cx="1127885" cy="1127885"/>
          </a:xfrm>
          <a:prstGeom prst="rect">
            <a:avLst/>
          </a:prstGeom>
        </p:spPr>
      </p:pic>
      <p:pic>
        <p:nvPicPr>
          <p:cNvPr id="38" name="Рисунок 37" descr="circle великобритания.png"/>
          <p:cNvPicPr>
            <a:picLocks noChangeAspect="1"/>
          </p:cNvPicPr>
          <p:nvPr/>
        </p:nvPicPr>
        <p:blipFill>
          <a:blip r:embed="rId9" cstate="print"/>
          <a:stretch>
            <a:fillRect/>
          </a:stretch>
        </p:blipFill>
        <p:spPr>
          <a:xfrm>
            <a:off x="4920398" y="3805299"/>
            <a:ext cx="953218" cy="953218"/>
          </a:xfrm>
          <a:prstGeom prst="rect">
            <a:avLst/>
          </a:prstGeom>
        </p:spPr>
      </p:pic>
      <p:pic>
        <p:nvPicPr>
          <p:cNvPr id="40" name="Содержимое 4"/>
          <p:cNvPicPr>
            <a:picLocks noChangeAspect="1"/>
          </p:cNvPicPr>
          <p:nvPr/>
        </p:nvPicPr>
        <p:blipFill>
          <a:blip r:embed="rId2" cstate="print"/>
          <a:stretch>
            <a:fillRect/>
          </a:stretch>
        </p:blipFill>
        <p:spPr>
          <a:xfrm>
            <a:off x="1993341" y="2272988"/>
            <a:ext cx="951739" cy="1275991"/>
          </a:xfrm>
          <a:prstGeom prst="rect">
            <a:avLst/>
          </a:prstGeom>
        </p:spPr>
      </p:pic>
      <p:sp>
        <p:nvSpPr>
          <p:cNvPr id="41" name="TextBox 40"/>
          <p:cNvSpPr txBox="1"/>
          <p:nvPr/>
        </p:nvSpPr>
        <p:spPr>
          <a:xfrm>
            <a:off x="938151" y="2802576"/>
            <a:ext cx="543409" cy="708706"/>
          </a:xfrm>
          <a:prstGeom prst="rect">
            <a:avLst/>
          </a:prstGeom>
          <a:noFill/>
        </p:spPr>
        <p:txBody>
          <a:bodyPr wrap="square" rtlCol="0">
            <a:spAutoFit/>
          </a:bodyPr>
          <a:lstStyle/>
          <a:p>
            <a:r>
              <a:rPr lang="uk-UA" sz="4000" b="1" dirty="0">
                <a:solidFill>
                  <a:schemeClr val="accent5">
                    <a:lumMod val="75000"/>
                  </a:schemeClr>
                </a:solidFill>
              </a:rPr>
              <a:t>7</a:t>
            </a:r>
            <a:endParaRPr lang="en-US" sz="4000" b="1" dirty="0">
              <a:solidFill>
                <a:schemeClr val="accent5">
                  <a:lumMod val="75000"/>
                </a:schemeClr>
              </a:solidFill>
            </a:endParaRPr>
          </a:p>
        </p:txBody>
      </p:sp>
      <p:sp>
        <p:nvSpPr>
          <p:cNvPr id="42" name="TextBox 41"/>
          <p:cNvSpPr txBox="1"/>
          <p:nvPr/>
        </p:nvSpPr>
        <p:spPr>
          <a:xfrm>
            <a:off x="2239338" y="2760075"/>
            <a:ext cx="593767" cy="707886"/>
          </a:xfrm>
          <a:prstGeom prst="rect">
            <a:avLst/>
          </a:prstGeom>
          <a:noFill/>
        </p:spPr>
        <p:txBody>
          <a:bodyPr wrap="square" rtlCol="0">
            <a:spAutoFit/>
          </a:bodyPr>
          <a:lstStyle/>
          <a:p>
            <a:r>
              <a:rPr lang="uk-UA" sz="4000" b="1" dirty="0">
                <a:solidFill>
                  <a:schemeClr val="accent5">
                    <a:lumMod val="75000"/>
                  </a:schemeClr>
                </a:solidFill>
              </a:rPr>
              <a:t>9</a:t>
            </a:r>
            <a:endParaRPr lang="en-US" sz="4000" b="1" dirty="0">
              <a:solidFill>
                <a:schemeClr val="accent5">
                  <a:lumMod val="75000"/>
                </a:schemeClr>
              </a:solidFill>
            </a:endParaRPr>
          </a:p>
        </p:txBody>
      </p:sp>
      <p:sp>
        <p:nvSpPr>
          <p:cNvPr id="43" name="TextBox 42"/>
          <p:cNvSpPr txBox="1"/>
          <p:nvPr/>
        </p:nvSpPr>
        <p:spPr>
          <a:xfrm>
            <a:off x="3585441" y="2721539"/>
            <a:ext cx="797626" cy="707886"/>
          </a:xfrm>
          <a:prstGeom prst="rect">
            <a:avLst/>
          </a:prstGeom>
          <a:noFill/>
        </p:spPr>
        <p:txBody>
          <a:bodyPr wrap="square" rtlCol="0">
            <a:spAutoFit/>
          </a:bodyPr>
          <a:lstStyle/>
          <a:p>
            <a:r>
              <a:rPr lang="uk-UA" sz="4000" b="1" dirty="0">
                <a:solidFill>
                  <a:schemeClr val="accent5">
                    <a:lumMod val="75000"/>
                  </a:schemeClr>
                </a:solidFill>
              </a:rPr>
              <a:t>37</a:t>
            </a:r>
            <a:endParaRPr lang="en-US" sz="4000" b="1" dirty="0">
              <a:solidFill>
                <a:schemeClr val="accent5">
                  <a:lumMod val="75000"/>
                </a:schemeClr>
              </a:solidFill>
            </a:endParaRPr>
          </a:p>
        </p:txBody>
      </p:sp>
      <p:sp>
        <p:nvSpPr>
          <p:cNvPr id="44" name="TextBox 43"/>
          <p:cNvSpPr txBox="1"/>
          <p:nvPr/>
        </p:nvSpPr>
        <p:spPr>
          <a:xfrm>
            <a:off x="5029614" y="2718835"/>
            <a:ext cx="821376" cy="707886"/>
          </a:xfrm>
          <a:prstGeom prst="rect">
            <a:avLst/>
          </a:prstGeom>
          <a:noFill/>
        </p:spPr>
        <p:txBody>
          <a:bodyPr wrap="square" rtlCol="0">
            <a:spAutoFit/>
          </a:bodyPr>
          <a:lstStyle/>
          <a:p>
            <a:r>
              <a:rPr lang="uk-UA" sz="4000" b="1" dirty="0">
                <a:solidFill>
                  <a:schemeClr val="accent5">
                    <a:lumMod val="75000"/>
                  </a:schemeClr>
                </a:solidFill>
              </a:rPr>
              <a:t>12</a:t>
            </a:r>
            <a:endParaRPr lang="en-US" sz="4000" b="1" dirty="0">
              <a:solidFill>
                <a:schemeClr val="accent5">
                  <a:lumMod val="75000"/>
                </a:schemeClr>
              </a:solidFill>
            </a:endParaRPr>
          </a:p>
        </p:txBody>
      </p:sp>
      <p:sp>
        <p:nvSpPr>
          <p:cNvPr id="45" name="TextBox 44"/>
          <p:cNvSpPr txBox="1"/>
          <p:nvPr/>
        </p:nvSpPr>
        <p:spPr>
          <a:xfrm>
            <a:off x="6418612" y="2715744"/>
            <a:ext cx="940129" cy="707886"/>
          </a:xfrm>
          <a:prstGeom prst="rect">
            <a:avLst/>
          </a:prstGeom>
          <a:noFill/>
        </p:spPr>
        <p:txBody>
          <a:bodyPr wrap="square" rtlCol="0">
            <a:spAutoFit/>
          </a:bodyPr>
          <a:lstStyle/>
          <a:p>
            <a:r>
              <a:rPr lang="uk-UA" sz="4000" b="1" dirty="0">
                <a:solidFill>
                  <a:schemeClr val="accent5">
                    <a:lumMod val="75000"/>
                  </a:schemeClr>
                </a:solidFill>
              </a:rPr>
              <a:t>55</a:t>
            </a:r>
            <a:endParaRPr lang="en-US" sz="4000" b="1" dirty="0">
              <a:solidFill>
                <a:schemeClr val="accent5">
                  <a:lumMod val="75000"/>
                </a:schemeClr>
              </a:solidFill>
            </a:endParaRPr>
          </a:p>
        </p:txBody>
      </p:sp>
      <p:sp>
        <p:nvSpPr>
          <p:cNvPr id="46" name="TextBox 45"/>
          <p:cNvSpPr txBox="1"/>
          <p:nvPr/>
        </p:nvSpPr>
        <p:spPr>
          <a:xfrm>
            <a:off x="781792" y="5781303"/>
            <a:ext cx="785751" cy="707886"/>
          </a:xfrm>
          <a:prstGeom prst="rect">
            <a:avLst/>
          </a:prstGeom>
          <a:noFill/>
        </p:spPr>
        <p:txBody>
          <a:bodyPr wrap="square" rtlCol="0">
            <a:spAutoFit/>
          </a:bodyPr>
          <a:lstStyle/>
          <a:p>
            <a:r>
              <a:rPr lang="uk-UA" sz="4000" b="1" dirty="0">
                <a:solidFill>
                  <a:schemeClr val="accent5">
                    <a:lumMod val="75000"/>
                  </a:schemeClr>
                </a:solidFill>
              </a:rPr>
              <a:t>25</a:t>
            </a:r>
            <a:endParaRPr lang="en-US" sz="4000" b="1" dirty="0">
              <a:solidFill>
                <a:schemeClr val="accent5">
                  <a:lumMod val="75000"/>
                </a:schemeClr>
              </a:solidFill>
            </a:endParaRPr>
          </a:p>
        </p:txBody>
      </p:sp>
      <p:sp>
        <p:nvSpPr>
          <p:cNvPr id="47" name="TextBox 46"/>
          <p:cNvSpPr txBox="1"/>
          <p:nvPr/>
        </p:nvSpPr>
        <p:spPr>
          <a:xfrm>
            <a:off x="2148370" y="5827430"/>
            <a:ext cx="821376" cy="707886"/>
          </a:xfrm>
          <a:prstGeom prst="rect">
            <a:avLst/>
          </a:prstGeom>
          <a:noFill/>
        </p:spPr>
        <p:txBody>
          <a:bodyPr wrap="square" rtlCol="0">
            <a:spAutoFit/>
          </a:bodyPr>
          <a:lstStyle/>
          <a:p>
            <a:r>
              <a:rPr lang="uk-UA" sz="4000" b="1" dirty="0">
                <a:solidFill>
                  <a:schemeClr val="accent5">
                    <a:lumMod val="75000"/>
                  </a:schemeClr>
                </a:solidFill>
              </a:rPr>
              <a:t>74</a:t>
            </a:r>
            <a:endParaRPr lang="en-US" sz="4000" b="1" dirty="0">
              <a:solidFill>
                <a:schemeClr val="accent5">
                  <a:lumMod val="75000"/>
                </a:schemeClr>
              </a:solidFill>
            </a:endParaRPr>
          </a:p>
        </p:txBody>
      </p:sp>
      <p:sp>
        <p:nvSpPr>
          <p:cNvPr id="48" name="TextBox 47"/>
          <p:cNvSpPr txBox="1"/>
          <p:nvPr/>
        </p:nvSpPr>
        <p:spPr>
          <a:xfrm>
            <a:off x="3567628" y="5761266"/>
            <a:ext cx="833252" cy="707886"/>
          </a:xfrm>
          <a:prstGeom prst="rect">
            <a:avLst/>
          </a:prstGeom>
          <a:noFill/>
        </p:spPr>
        <p:txBody>
          <a:bodyPr wrap="square" rtlCol="0">
            <a:spAutoFit/>
          </a:bodyPr>
          <a:lstStyle/>
          <a:p>
            <a:r>
              <a:rPr lang="uk-UA" sz="4000" b="1" dirty="0">
                <a:solidFill>
                  <a:schemeClr val="accent5">
                    <a:lumMod val="75000"/>
                  </a:schemeClr>
                </a:solidFill>
              </a:rPr>
              <a:t>19</a:t>
            </a:r>
            <a:endParaRPr lang="en-US" sz="4000" b="1" dirty="0">
              <a:solidFill>
                <a:schemeClr val="accent5">
                  <a:lumMod val="75000"/>
                </a:schemeClr>
              </a:solidFill>
            </a:endParaRPr>
          </a:p>
        </p:txBody>
      </p:sp>
      <p:sp>
        <p:nvSpPr>
          <p:cNvPr id="49" name="TextBox 48"/>
          <p:cNvSpPr txBox="1"/>
          <p:nvPr/>
        </p:nvSpPr>
        <p:spPr>
          <a:xfrm>
            <a:off x="5049142" y="5761266"/>
            <a:ext cx="831271" cy="707886"/>
          </a:xfrm>
          <a:prstGeom prst="rect">
            <a:avLst/>
          </a:prstGeom>
          <a:noFill/>
        </p:spPr>
        <p:txBody>
          <a:bodyPr wrap="square" rtlCol="0">
            <a:spAutoFit/>
          </a:bodyPr>
          <a:lstStyle/>
          <a:p>
            <a:r>
              <a:rPr lang="uk-UA" sz="4000" b="1" dirty="0">
                <a:solidFill>
                  <a:schemeClr val="accent5">
                    <a:lumMod val="75000"/>
                  </a:schemeClr>
                </a:solidFill>
              </a:rPr>
              <a:t>84</a:t>
            </a:r>
            <a:endParaRPr lang="en-US" sz="4000" b="1" dirty="0">
              <a:solidFill>
                <a:schemeClr val="accent5">
                  <a:lumMod val="75000"/>
                </a:schemeClr>
              </a:solidFill>
            </a:endParaRPr>
          </a:p>
        </p:txBody>
      </p:sp>
      <p:sp>
        <p:nvSpPr>
          <p:cNvPr id="50" name="TextBox 49"/>
          <p:cNvSpPr txBox="1"/>
          <p:nvPr/>
        </p:nvSpPr>
        <p:spPr>
          <a:xfrm>
            <a:off x="6376477" y="5690753"/>
            <a:ext cx="904504" cy="707886"/>
          </a:xfrm>
          <a:prstGeom prst="rect">
            <a:avLst/>
          </a:prstGeom>
          <a:noFill/>
        </p:spPr>
        <p:txBody>
          <a:bodyPr wrap="square" rtlCol="0">
            <a:spAutoFit/>
          </a:bodyPr>
          <a:lstStyle/>
          <a:p>
            <a:r>
              <a:rPr lang="uk-UA" sz="4000" b="1" dirty="0">
                <a:solidFill>
                  <a:schemeClr val="accent5">
                    <a:lumMod val="75000"/>
                  </a:schemeClr>
                </a:solidFill>
              </a:rPr>
              <a:t>25</a:t>
            </a:r>
            <a:endParaRPr lang="en-US" sz="4000" b="1" dirty="0">
              <a:solidFill>
                <a:schemeClr val="accent5">
                  <a:lumMod val="75000"/>
                </a:schemeClr>
              </a:solidFill>
            </a:endParaRPr>
          </a:p>
        </p:txBody>
      </p:sp>
      <p:sp>
        <p:nvSpPr>
          <p:cNvPr id="54" name="TextBox 53"/>
          <p:cNvSpPr txBox="1"/>
          <p:nvPr/>
        </p:nvSpPr>
        <p:spPr>
          <a:xfrm>
            <a:off x="697789" y="1865139"/>
            <a:ext cx="783771" cy="369332"/>
          </a:xfrm>
          <a:prstGeom prst="rect">
            <a:avLst/>
          </a:prstGeom>
          <a:noFill/>
        </p:spPr>
        <p:txBody>
          <a:bodyPr wrap="square" rtlCol="0">
            <a:spAutoFit/>
          </a:bodyPr>
          <a:lstStyle/>
          <a:p>
            <a:r>
              <a:rPr lang="uk-UA" b="1" dirty="0">
                <a:solidFill>
                  <a:schemeClr val="accent5">
                    <a:lumMod val="75000"/>
                  </a:schemeClr>
                </a:solidFill>
              </a:rPr>
              <a:t>1996</a:t>
            </a:r>
            <a:endParaRPr lang="en-US" b="1" dirty="0">
              <a:solidFill>
                <a:schemeClr val="accent5">
                  <a:lumMod val="75000"/>
                </a:schemeClr>
              </a:solidFill>
            </a:endParaRPr>
          </a:p>
        </p:txBody>
      </p:sp>
      <p:sp>
        <p:nvSpPr>
          <p:cNvPr id="55" name="TextBox 54"/>
          <p:cNvSpPr txBox="1"/>
          <p:nvPr/>
        </p:nvSpPr>
        <p:spPr>
          <a:xfrm>
            <a:off x="2044652" y="1870276"/>
            <a:ext cx="783771" cy="369332"/>
          </a:xfrm>
          <a:prstGeom prst="rect">
            <a:avLst/>
          </a:prstGeom>
          <a:noFill/>
        </p:spPr>
        <p:txBody>
          <a:bodyPr wrap="square" rtlCol="0">
            <a:spAutoFit/>
          </a:bodyPr>
          <a:lstStyle/>
          <a:p>
            <a:r>
              <a:rPr lang="uk-UA" b="1" dirty="0">
                <a:solidFill>
                  <a:schemeClr val="accent5">
                    <a:lumMod val="75000"/>
                  </a:schemeClr>
                </a:solidFill>
              </a:rPr>
              <a:t>1998</a:t>
            </a:r>
            <a:endParaRPr lang="en-US" b="1" dirty="0">
              <a:solidFill>
                <a:schemeClr val="accent5">
                  <a:lumMod val="75000"/>
                </a:schemeClr>
              </a:solidFill>
            </a:endParaRPr>
          </a:p>
        </p:txBody>
      </p:sp>
      <p:sp>
        <p:nvSpPr>
          <p:cNvPr id="56" name="TextBox 55"/>
          <p:cNvSpPr txBox="1"/>
          <p:nvPr/>
        </p:nvSpPr>
        <p:spPr>
          <a:xfrm>
            <a:off x="3537133" y="1940196"/>
            <a:ext cx="783771" cy="369332"/>
          </a:xfrm>
          <a:prstGeom prst="rect">
            <a:avLst/>
          </a:prstGeom>
          <a:noFill/>
        </p:spPr>
        <p:txBody>
          <a:bodyPr wrap="square" rtlCol="0">
            <a:spAutoFit/>
          </a:bodyPr>
          <a:lstStyle/>
          <a:p>
            <a:r>
              <a:rPr lang="uk-UA" b="1" dirty="0">
                <a:solidFill>
                  <a:schemeClr val="accent5">
                    <a:lumMod val="75000"/>
                  </a:schemeClr>
                </a:solidFill>
              </a:rPr>
              <a:t>2000</a:t>
            </a:r>
            <a:endParaRPr lang="en-US" b="1" dirty="0">
              <a:solidFill>
                <a:schemeClr val="accent5">
                  <a:lumMod val="75000"/>
                </a:schemeClr>
              </a:solidFill>
            </a:endParaRPr>
          </a:p>
        </p:txBody>
      </p:sp>
      <p:sp>
        <p:nvSpPr>
          <p:cNvPr id="57" name="TextBox 56"/>
          <p:cNvSpPr txBox="1"/>
          <p:nvPr/>
        </p:nvSpPr>
        <p:spPr>
          <a:xfrm>
            <a:off x="5029614" y="1910698"/>
            <a:ext cx="3906569" cy="369332"/>
          </a:xfrm>
          <a:prstGeom prst="rect">
            <a:avLst/>
          </a:prstGeom>
          <a:noFill/>
        </p:spPr>
        <p:txBody>
          <a:bodyPr wrap="square" rtlCol="0">
            <a:spAutoFit/>
          </a:bodyPr>
          <a:lstStyle/>
          <a:p>
            <a:r>
              <a:rPr lang="uk-UA" b="1" dirty="0">
                <a:solidFill>
                  <a:schemeClr val="accent5">
                    <a:lumMod val="75000"/>
                  </a:schemeClr>
                </a:solidFill>
              </a:rPr>
              <a:t>2002</a:t>
            </a:r>
            <a:endParaRPr lang="en-US" b="1" dirty="0">
              <a:solidFill>
                <a:schemeClr val="accent5">
                  <a:lumMod val="75000"/>
                </a:schemeClr>
              </a:solidFill>
            </a:endParaRPr>
          </a:p>
        </p:txBody>
      </p:sp>
      <p:sp>
        <p:nvSpPr>
          <p:cNvPr id="58" name="TextBox 57"/>
          <p:cNvSpPr txBox="1"/>
          <p:nvPr/>
        </p:nvSpPr>
        <p:spPr>
          <a:xfrm>
            <a:off x="6376477" y="1861393"/>
            <a:ext cx="783771" cy="369332"/>
          </a:xfrm>
          <a:prstGeom prst="rect">
            <a:avLst/>
          </a:prstGeom>
          <a:noFill/>
        </p:spPr>
        <p:txBody>
          <a:bodyPr wrap="square" rtlCol="0">
            <a:spAutoFit/>
          </a:bodyPr>
          <a:lstStyle/>
          <a:p>
            <a:r>
              <a:rPr lang="uk-UA" b="1" dirty="0">
                <a:solidFill>
                  <a:schemeClr val="accent5">
                    <a:lumMod val="75000"/>
                  </a:schemeClr>
                </a:solidFill>
              </a:rPr>
              <a:t>2004</a:t>
            </a:r>
            <a:endParaRPr lang="en-US" b="1" dirty="0">
              <a:solidFill>
                <a:schemeClr val="accent5">
                  <a:lumMod val="75000"/>
                </a:schemeClr>
              </a:solidFill>
            </a:endParaRPr>
          </a:p>
        </p:txBody>
      </p:sp>
      <p:sp>
        <p:nvSpPr>
          <p:cNvPr id="59" name="TextBox 58"/>
          <p:cNvSpPr txBox="1"/>
          <p:nvPr/>
        </p:nvSpPr>
        <p:spPr>
          <a:xfrm>
            <a:off x="768371" y="4903910"/>
            <a:ext cx="783771" cy="369332"/>
          </a:xfrm>
          <a:prstGeom prst="rect">
            <a:avLst/>
          </a:prstGeom>
          <a:noFill/>
        </p:spPr>
        <p:txBody>
          <a:bodyPr wrap="square" rtlCol="0">
            <a:spAutoFit/>
          </a:bodyPr>
          <a:lstStyle/>
          <a:p>
            <a:r>
              <a:rPr lang="uk-UA" b="1" dirty="0">
                <a:solidFill>
                  <a:schemeClr val="accent5">
                    <a:lumMod val="75000"/>
                  </a:schemeClr>
                </a:solidFill>
              </a:rPr>
              <a:t>2006</a:t>
            </a:r>
            <a:endParaRPr lang="en-US" b="1" dirty="0">
              <a:solidFill>
                <a:schemeClr val="accent5">
                  <a:lumMod val="75000"/>
                </a:schemeClr>
              </a:solidFill>
            </a:endParaRPr>
          </a:p>
        </p:txBody>
      </p:sp>
      <p:sp>
        <p:nvSpPr>
          <p:cNvPr id="60" name="TextBox 59"/>
          <p:cNvSpPr txBox="1"/>
          <p:nvPr/>
        </p:nvSpPr>
        <p:spPr>
          <a:xfrm>
            <a:off x="2127540" y="4922942"/>
            <a:ext cx="783771" cy="369332"/>
          </a:xfrm>
          <a:prstGeom prst="rect">
            <a:avLst/>
          </a:prstGeom>
          <a:noFill/>
        </p:spPr>
        <p:txBody>
          <a:bodyPr wrap="square" rtlCol="0">
            <a:spAutoFit/>
          </a:bodyPr>
          <a:lstStyle/>
          <a:p>
            <a:r>
              <a:rPr lang="uk-UA" b="1" dirty="0">
                <a:solidFill>
                  <a:schemeClr val="accent5">
                    <a:lumMod val="75000"/>
                  </a:schemeClr>
                </a:solidFill>
              </a:rPr>
              <a:t>2008</a:t>
            </a:r>
            <a:endParaRPr lang="en-US" b="1" dirty="0">
              <a:solidFill>
                <a:schemeClr val="accent5">
                  <a:lumMod val="75000"/>
                </a:schemeClr>
              </a:solidFill>
            </a:endParaRPr>
          </a:p>
        </p:txBody>
      </p:sp>
      <p:sp>
        <p:nvSpPr>
          <p:cNvPr id="61" name="TextBox 60"/>
          <p:cNvSpPr txBox="1"/>
          <p:nvPr/>
        </p:nvSpPr>
        <p:spPr>
          <a:xfrm>
            <a:off x="3595657" y="4903910"/>
            <a:ext cx="783771" cy="369332"/>
          </a:xfrm>
          <a:prstGeom prst="rect">
            <a:avLst/>
          </a:prstGeom>
          <a:noFill/>
        </p:spPr>
        <p:txBody>
          <a:bodyPr wrap="square" rtlCol="0">
            <a:spAutoFit/>
          </a:bodyPr>
          <a:lstStyle/>
          <a:p>
            <a:r>
              <a:rPr lang="uk-UA" b="1" dirty="0">
                <a:solidFill>
                  <a:schemeClr val="accent5">
                    <a:lumMod val="75000"/>
                  </a:schemeClr>
                </a:solidFill>
              </a:rPr>
              <a:t>2010</a:t>
            </a:r>
            <a:endParaRPr lang="en-US" b="1" dirty="0">
              <a:solidFill>
                <a:schemeClr val="accent5">
                  <a:lumMod val="75000"/>
                </a:schemeClr>
              </a:solidFill>
            </a:endParaRPr>
          </a:p>
        </p:txBody>
      </p:sp>
      <p:sp>
        <p:nvSpPr>
          <p:cNvPr id="62" name="TextBox 61"/>
          <p:cNvSpPr txBox="1"/>
          <p:nvPr/>
        </p:nvSpPr>
        <p:spPr>
          <a:xfrm>
            <a:off x="5063774" y="4931372"/>
            <a:ext cx="783771" cy="369332"/>
          </a:xfrm>
          <a:prstGeom prst="rect">
            <a:avLst/>
          </a:prstGeom>
          <a:noFill/>
        </p:spPr>
        <p:txBody>
          <a:bodyPr wrap="square" rtlCol="0">
            <a:spAutoFit/>
          </a:bodyPr>
          <a:lstStyle/>
          <a:p>
            <a:r>
              <a:rPr lang="uk-UA" b="1" dirty="0">
                <a:solidFill>
                  <a:schemeClr val="accent5">
                    <a:lumMod val="75000"/>
                  </a:schemeClr>
                </a:solidFill>
              </a:rPr>
              <a:t>2012</a:t>
            </a:r>
            <a:endParaRPr lang="en-US" b="1" dirty="0">
              <a:solidFill>
                <a:schemeClr val="accent5">
                  <a:lumMod val="75000"/>
                </a:schemeClr>
              </a:solidFill>
            </a:endParaRPr>
          </a:p>
        </p:txBody>
      </p:sp>
      <p:sp>
        <p:nvSpPr>
          <p:cNvPr id="63" name="TextBox 62"/>
          <p:cNvSpPr txBox="1"/>
          <p:nvPr/>
        </p:nvSpPr>
        <p:spPr>
          <a:xfrm>
            <a:off x="6436843" y="4935324"/>
            <a:ext cx="783771" cy="369332"/>
          </a:xfrm>
          <a:prstGeom prst="rect">
            <a:avLst/>
          </a:prstGeom>
          <a:noFill/>
        </p:spPr>
        <p:txBody>
          <a:bodyPr wrap="square" rtlCol="0">
            <a:spAutoFit/>
          </a:bodyPr>
          <a:lstStyle/>
          <a:p>
            <a:r>
              <a:rPr lang="uk-UA" b="1" dirty="0">
                <a:solidFill>
                  <a:schemeClr val="accent5">
                    <a:lumMod val="75000"/>
                  </a:schemeClr>
                </a:solidFill>
              </a:rPr>
              <a:t>2014</a:t>
            </a:r>
            <a:endParaRPr lang="en-US" b="1" dirty="0">
              <a:solidFill>
                <a:schemeClr val="accent5">
                  <a:lumMod val="75000"/>
                </a:schemeClr>
              </a:solidFill>
            </a:endParaRPr>
          </a:p>
        </p:txBody>
      </p:sp>
      <p:pic>
        <p:nvPicPr>
          <p:cNvPr id="64" name="Рисунок 63" descr="japan_640.png"/>
          <p:cNvPicPr>
            <a:picLocks noChangeAspect="1"/>
          </p:cNvPicPr>
          <p:nvPr/>
        </p:nvPicPr>
        <p:blipFill>
          <a:blip r:embed="rId10" cstate="print"/>
          <a:stretch>
            <a:fillRect/>
          </a:stretch>
        </p:blipFill>
        <p:spPr>
          <a:xfrm>
            <a:off x="1577589" y="711619"/>
            <a:ext cx="1643328" cy="1164356"/>
          </a:xfrm>
          <a:prstGeom prst="rect">
            <a:avLst/>
          </a:prstGeom>
        </p:spPr>
      </p:pic>
      <p:sp>
        <p:nvSpPr>
          <p:cNvPr id="2" name="Блок-схема: узел 1"/>
          <p:cNvSpPr/>
          <p:nvPr/>
        </p:nvSpPr>
        <p:spPr>
          <a:xfrm>
            <a:off x="6202743" y="3731545"/>
            <a:ext cx="998157" cy="971834"/>
          </a:xfrm>
          <a:prstGeom prst="flowChartConnector">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Рисунок 64" descr="circle россия.png"/>
          <p:cNvPicPr>
            <a:picLocks noChangeAspect="1"/>
          </p:cNvPicPr>
          <p:nvPr/>
        </p:nvPicPr>
        <p:blipFill>
          <a:blip r:embed="rId11" cstate="print"/>
          <a:stretch>
            <a:fillRect/>
          </a:stretch>
        </p:blipFill>
        <p:spPr>
          <a:xfrm>
            <a:off x="6237125" y="3752766"/>
            <a:ext cx="929392" cy="929392"/>
          </a:xfrm>
          <a:prstGeom prst="rect">
            <a:avLst/>
          </a:prstGeom>
          <a:ln>
            <a:noFill/>
          </a:ln>
        </p:spPr>
      </p:pic>
      <p:pic>
        <p:nvPicPr>
          <p:cNvPr id="6" name="Рисунок 5"/>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593876" y="2827976"/>
            <a:ext cx="4126270" cy="2260600"/>
          </a:xfrm>
          <a:prstGeom prst="rect">
            <a:avLst/>
          </a:prstGeom>
        </p:spPr>
      </p:pic>
      <p:sp>
        <p:nvSpPr>
          <p:cNvPr id="53" name="TextBox 52"/>
          <p:cNvSpPr txBox="1"/>
          <p:nvPr/>
        </p:nvSpPr>
        <p:spPr>
          <a:xfrm>
            <a:off x="8347164" y="3177046"/>
            <a:ext cx="2963008" cy="1938992"/>
          </a:xfrm>
          <a:prstGeom prst="rect">
            <a:avLst/>
          </a:prstGeom>
          <a:noFill/>
        </p:spPr>
        <p:txBody>
          <a:bodyPr wrap="square" rtlCol="0">
            <a:spAutoFit/>
          </a:bodyPr>
          <a:lstStyle/>
          <a:p>
            <a:pPr algn="ctr"/>
            <a:r>
              <a:rPr lang="en-US" sz="4000" dirty="0">
                <a:solidFill>
                  <a:schemeClr val="bg1"/>
                </a:solidFill>
              </a:rPr>
              <a:t>PARALYMPIC</a:t>
            </a:r>
          </a:p>
          <a:p>
            <a:pPr algn="ctr"/>
            <a:r>
              <a:rPr lang="en-GB" sz="4000" b="1" dirty="0">
                <a:solidFill>
                  <a:schemeClr val="bg1"/>
                </a:solidFill>
              </a:rPr>
              <a:t>UKRAINIAN</a:t>
            </a:r>
            <a:r>
              <a:rPr lang="en-US" sz="4000" dirty="0">
                <a:solidFill>
                  <a:schemeClr val="bg1"/>
                </a:solidFill>
              </a:rPr>
              <a:t> TEAM</a:t>
            </a:r>
          </a:p>
        </p:txBody>
      </p:sp>
    </p:spTree>
    <p:extLst>
      <p:ext uri="{BB962C8B-B14F-4D97-AF65-F5344CB8AC3E}">
        <p14:creationId xmlns="" xmlns:p14="http://schemas.microsoft.com/office/powerpoint/2010/main" val="320741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79" y="3333491"/>
            <a:ext cx="3966360" cy="478489"/>
          </a:xfrm>
        </p:spPr>
        <p:txBody>
          <a:bodyPr anchor="t">
            <a:noAutofit/>
          </a:bodyPr>
          <a:lstStyle/>
          <a:p>
            <a:r>
              <a:rPr lang="en-GB" sz="2800" b="1" dirty="0">
                <a:solidFill>
                  <a:srgbClr val="0070C0"/>
                </a:solidFill>
              </a:rPr>
              <a:t>Ukrainian team won</a:t>
            </a:r>
            <a:r>
              <a:rPr lang="uk-UA" sz="2800" b="1" dirty="0">
                <a:solidFill>
                  <a:srgbClr val="0070C0"/>
                </a:solidFill>
                <a:latin typeface="+mn-lt"/>
              </a:rPr>
              <a:t>:</a:t>
            </a:r>
          </a:p>
        </p:txBody>
      </p:sp>
      <p:sp>
        <p:nvSpPr>
          <p:cNvPr id="4" name="Прямокутник 3"/>
          <p:cNvSpPr/>
          <p:nvPr/>
        </p:nvSpPr>
        <p:spPr>
          <a:xfrm>
            <a:off x="867784" y="4259151"/>
            <a:ext cx="2055371" cy="1569660"/>
          </a:xfrm>
          <a:prstGeom prst="rect">
            <a:avLst/>
          </a:prstGeom>
        </p:spPr>
        <p:txBody>
          <a:bodyPr wrap="none">
            <a:spAutoFit/>
          </a:bodyPr>
          <a:lstStyle/>
          <a:p>
            <a:r>
              <a:rPr lang="uk-UA" sz="9600" b="1" dirty="0">
                <a:solidFill>
                  <a:schemeClr val="accent5">
                    <a:lumMod val="75000"/>
                  </a:schemeClr>
                </a:solidFill>
              </a:rPr>
              <a:t>117</a:t>
            </a:r>
          </a:p>
        </p:txBody>
      </p:sp>
      <p:sp>
        <p:nvSpPr>
          <p:cNvPr id="6" name="Прямокутник 5"/>
          <p:cNvSpPr/>
          <p:nvPr/>
        </p:nvSpPr>
        <p:spPr>
          <a:xfrm>
            <a:off x="4332515" y="2205735"/>
            <a:ext cx="704039" cy="707886"/>
          </a:xfrm>
          <a:prstGeom prst="rect">
            <a:avLst/>
          </a:prstGeom>
        </p:spPr>
        <p:txBody>
          <a:bodyPr wrap="none">
            <a:spAutoFit/>
          </a:bodyPr>
          <a:lstStyle/>
          <a:p>
            <a:r>
              <a:rPr lang="uk-UA" sz="4000" b="1" dirty="0">
                <a:solidFill>
                  <a:schemeClr val="accent5">
                    <a:lumMod val="75000"/>
                  </a:schemeClr>
                </a:solidFill>
              </a:rPr>
              <a:t>41</a:t>
            </a:r>
          </a:p>
        </p:txBody>
      </p:sp>
      <p:pic>
        <p:nvPicPr>
          <p:cNvPr id="8" name="Рисунок 7"/>
          <p:cNvPicPr>
            <a:picLocks noChangeAspect="1"/>
          </p:cNvPicPr>
          <p:nvPr/>
        </p:nvPicPr>
        <p:blipFill>
          <a:blip r:embed="rId2" cstate="print"/>
          <a:stretch>
            <a:fillRect/>
          </a:stretch>
        </p:blipFill>
        <p:spPr>
          <a:xfrm>
            <a:off x="4002621" y="521411"/>
            <a:ext cx="1317429" cy="1767690"/>
          </a:xfrm>
          <a:prstGeom prst="rect">
            <a:avLst/>
          </a:prstGeom>
        </p:spPr>
      </p:pic>
      <p:pic>
        <p:nvPicPr>
          <p:cNvPr id="9" name="Рисунок 8"/>
          <p:cNvPicPr>
            <a:picLocks noChangeAspect="1"/>
          </p:cNvPicPr>
          <p:nvPr/>
        </p:nvPicPr>
        <p:blipFill>
          <a:blip r:embed="rId3" cstate="print"/>
          <a:stretch>
            <a:fillRect/>
          </a:stretch>
        </p:blipFill>
        <p:spPr>
          <a:xfrm>
            <a:off x="7407379" y="547396"/>
            <a:ext cx="1361507" cy="1707598"/>
          </a:xfrm>
          <a:prstGeom prst="rect">
            <a:avLst/>
          </a:prstGeom>
        </p:spPr>
      </p:pic>
      <p:pic>
        <p:nvPicPr>
          <p:cNvPr id="10" name="Рисунок 9"/>
          <p:cNvPicPr>
            <a:picLocks noChangeAspect="1"/>
          </p:cNvPicPr>
          <p:nvPr/>
        </p:nvPicPr>
        <p:blipFill>
          <a:blip r:embed="rId4" cstate="print"/>
          <a:stretch>
            <a:fillRect/>
          </a:stretch>
        </p:blipFill>
        <p:spPr>
          <a:xfrm>
            <a:off x="5603319" y="591703"/>
            <a:ext cx="1411818" cy="1676744"/>
          </a:xfrm>
          <a:prstGeom prst="rect">
            <a:avLst/>
          </a:prstGeom>
        </p:spPr>
      </p:pic>
      <p:sp>
        <p:nvSpPr>
          <p:cNvPr id="11" name="Прямокутник 10"/>
          <p:cNvSpPr/>
          <p:nvPr/>
        </p:nvSpPr>
        <p:spPr>
          <a:xfrm>
            <a:off x="6032810" y="2220051"/>
            <a:ext cx="704039" cy="707886"/>
          </a:xfrm>
          <a:prstGeom prst="rect">
            <a:avLst/>
          </a:prstGeom>
        </p:spPr>
        <p:txBody>
          <a:bodyPr wrap="none">
            <a:spAutoFit/>
          </a:bodyPr>
          <a:lstStyle/>
          <a:p>
            <a:r>
              <a:rPr lang="uk-UA" sz="4000" b="1" dirty="0">
                <a:solidFill>
                  <a:schemeClr val="accent5">
                    <a:lumMod val="75000"/>
                  </a:schemeClr>
                </a:solidFill>
              </a:rPr>
              <a:t>37</a:t>
            </a:r>
          </a:p>
        </p:txBody>
      </p:sp>
      <p:sp>
        <p:nvSpPr>
          <p:cNvPr id="12" name="Прямокутник 11"/>
          <p:cNvSpPr/>
          <p:nvPr/>
        </p:nvSpPr>
        <p:spPr>
          <a:xfrm>
            <a:off x="7797001" y="2220051"/>
            <a:ext cx="704039" cy="707886"/>
          </a:xfrm>
          <a:prstGeom prst="rect">
            <a:avLst/>
          </a:prstGeom>
        </p:spPr>
        <p:txBody>
          <a:bodyPr wrap="none">
            <a:spAutoFit/>
          </a:bodyPr>
          <a:lstStyle/>
          <a:p>
            <a:r>
              <a:rPr lang="uk-UA" sz="4000" b="1" dirty="0">
                <a:solidFill>
                  <a:schemeClr val="accent5">
                    <a:lumMod val="75000"/>
                  </a:schemeClr>
                </a:solidFill>
              </a:rPr>
              <a:t>39</a:t>
            </a:r>
          </a:p>
        </p:txBody>
      </p:sp>
      <p:sp>
        <p:nvSpPr>
          <p:cNvPr id="14" name="Прямокутник 13"/>
          <p:cNvSpPr/>
          <p:nvPr/>
        </p:nvSpPr>
        <p:spPr>
          <a:xfrm>
            <a:off x="9230578" y="1915473"/>
            <a:ext cx="2385181" cy="1323439"/>
          </a:xfrm>
          <a:prstGeom prst="rect">
            <a:avLst/>
          </a:prstGeom>
        </p:spPr>
        <p:txBody>
          <a:bodyPr wrap="square">
            <a:spAutoFit/>
          </a:bodyPr>
          <a:lstStyle/>
          <a:p>
            <a:pPr algn="ctr"/>
            <a:r>
              <a:rPr lang="en-GB" sz="2000" dirty="0"/>
              <a:t>Our team held the </a:t>
            </a:r>
            <a:r>
              <a:rPr lang="en-US" sz="2000" dirty="0"/>
              <a:t>successful </a:t>
            </a:r>
            <a:r>
              <a:rPr lang="en-GB" sz="2000" dirty="0"/>
              <a:t>third position in</a:t>
            </a:r>
            <a:r>
              <a:rPr lang="uk-UA" sz="2000" dirty="0"/>
              <a:t> </a:t>
            </a:r>
            <a:r>
              <a:rPr lang="en-GB" sz="2000" b="1" dirty="0">
                <a:solidFill>
                  <a:srgbClr val="0070C0"/>
                </a:solidFill>
              </a:rPr>
              <a:t>Paralympics</a:t>
            </a:r>
            <a:r>
              <a:rPr lang="uk-UA" sz="2000" b="1" dirty="0">
                <a:solidFill>
                  <a:srgbClr val="0070C0"/>
                </a:solidFill>
              </a:rPr>
              <a:t>-2016</a:t>
            </a:r>
          </a:p>
        </p:txBody>
      </p:sp>
      <p:pic>
        <p:nvPicPr>
          <p:cNvPr id="15" name="Рисунок 14"/>
          <p:cNvPicPr>
            <a:picLocks noChangeAspect="1"/>
          </p:cNvPicPr>
          <p:nvPr/>
        </p:nvPicPr>
        <p:blipFill>
          <a:blip r:embed="rId5" cstate="print"/>
          <a:stretch>
            <a:fillRect/>
          </a:stretch>
        </p:blipFill>
        <p:spPr>
          <a:xfrm>
            <a:off x="9747250" y="445152"/>
            <a:ext cx="1495767" cy="1385378"/>
          </a:xfrm>
          <a:prstGeom prst="rect">
            <a:avLst/>
          </a:prstGeom>
        </p:spPr>
      </p:pic>
      <p:pic>
        <p:nvPicPr>
          <p:cNvPr id="16" name="Рисунок 15"/>
          <p:cNvPicPr>
            <a:picLocks noChangeAspect="1"/>
          </p:cNvPicPr>
          <p:nvPr/>
        </p:nvPicPr>
        <p:blipFill>
          <a:blip r:embed="rId6" cstate="print"/>
          <a:stretch>
            <a:fillRect/>
          </a:stretch>
        </p:blipFill>
        <p:spPr>
          <a:xfrm>
            <a:off x="9747249" y="3473132"/>
            <a:ext cx="1487963" cy="1052823"/>
          </a:xfrm>
          <a:prstGeom prst="rect">
            <a:avLst/>
          </a:prstGeom>
        </p:spPr>
      </p:pic>
      <p:sp>
        <p:nvSpPr>
          <p:cNvPr id="17" name="Прямокутник 16"/>
          <p:cNvSpPr/>
          <p:nvPr/>
        </p:nvSpPr>
        <p:spPr>
          <a:xfrm>
            <a:off x="9549419" y="4264697"/>
            <a:ext cx="1901483" cy="1446550"/>
          </a:xfrm>
          <a:prstGeom prst="rect">
            <a:avLst/>
          </a:prstGeom>
        </p:spPr>
        <p:txBody>
          <a:bodyPr wrap="none">
            <a:spAutoFit/>
          </a:bodyPr>
          <a:lstStyle/>
          <a:p>
            <a:r>
              <a:rPr lang="uk-UA" sz="8800" b="1" dirty="0">
                <a:solidFill>
                  <a:schemeClr val="accent5">
                    <a:lumMod val="75000"/>
                  </a:schemeClr>
                </a:solidFill>
              </a:rPr>
              <a:t>109</a:t>
            </a:r>
          </a:p>
        </p:txBody>
      </p:sp>
      <p:sp>
        <p:nvSpPr>
          <p:cNvPr id="18" name="Прямокутник 17"/>
          <p:cNvSpPr/>
          <p:nvPr/>
        </p:nvSpPr>
        <p:spPr>
          <a:xfrm>
            <a:off x="8685759" y="5410899"/>
            <a:ext cx="3333750" cy="923330"/>
          </a:xfrm>
          <a:prstGeom prst="rect">
            <a:avLst/>
          </a:prstGeom>
        </p:spPr>
        <p:txBody>
          <a:bodyPr wrap="square">
            <a:spAutoFit/>
          </a:bodyPr>
          <a:lstStyle/>
          <a:p>
            <a:pPr algn="ctr"/>
            <a:r>
              <a:rPr lang="en-GB" dirty="0"/>
              <a:t>Ukrainians set up 109 records </a:t>
            </a:r>
          </a:p>
          <a:p>
            <a:pPr algn="ctr"/>
            <a:r>
              <a:rPr lang="en-GB" dirty="0"/>
              <a:t>(22 world records, 33 Paralympic records and 54 European records)</a:t>
            </a:r>
            <a:endParaRPr lang="uk-UA" dirty="0"/>
          </a:p>
        </p:txBody>
      </p:sp>
      <p:sp>
        <p:nvSpPr>
          <p:cNvPr id="19" name="Заголовок 1"/>
          <p:cNvSpPr txBox="1">
            <a:spLocks/>
          </p:cNvSpPr>
          <p:nvPr/>
        </p:nvSpPr>
        <p:spPr>
          <a:xfrm>
            <a:off x="4077380" y="3301341"/>
            <a:ext cx="4498171" cy="11519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70C0"/>
                </a:solidFill>
              </a:rPr>
              <a:t>Ukrainian Paralympic sportsmen got the exciting results:</a:t>
            </a:r>
            <a:endParaRPr lang="uk-UA" sz="2800" b="1" dirty="0">
              <a:solidFill>
                <a:srgbClr val="0070C0"/>
              </a:solidFill>
              <a:latin typeface="+mn-lt"/>
            </a:endParaRPr>
          </a:p>
        </p:txBody>
      </p:sp>
      <p:sp>
        <p:nvSpPr>
          <p:cNvPr id="21" name="Прямокутник 20"/>
          <p:cNvSpPr/>
          <p:nvPr/>
        </p:nvSpPr>
        <p:spPr>
          <a:xfrm>
            <a:off x="3425106" y="5451594"/>
            <a:ext cx="5215407" cy="1200329"/>
          </a:xfrm>
          <a:prstGeom prst="rect">
            <a:avLst/>
          </a:prstGeom>
        </p:spPr>
        <p:txBody>
          <a:bodyPr wrap="square">
            <a:spAutoFit/>
          </a:bodyPr>
          <a:lstStyle/>
          <a:p>
            <a:pPr algn="ctr"/>
            <a:r>
              <a:rPr lang="en-GB" dirty="0"/>
              <a:t>85 sportsmen (taking into account team playing and sport games) of total number of 172 sportsmen participating in the XV-th summer Paralympics won the high awards of different levels</a:t>
            </a:r>
            <a:endParaRPr lang="uk-UA" dirty="0"/>
          </a:p>
        </p:txBody>
      </p:sp>
      <p:sp>
        <p:nvSpPr>
          <p:cNvPr id="25" name="Прямокутник 24"/>
          <p:cNvSpPr/>
          <p:nvPr/>
        </p:nvSpPr>
        <p:spPr>
          <a:xfrm>
            <a:off x="5581402" y="4322619"/>
            <a:ext cx="1272115" cy="1200329"/>
          </a:xfrm>
          <a:prstGeom prst="rect">
            <a:avLst/>
          </a:prstGeom>
        </p:spPr>
        <p:txBody>
          <a:bodyPr wrap="square">
            <a:spAutoFit/>
          </a:bodyPr>
          <a:lstStyle/>
          <a:p>
            <a:pPr algn="ctr"/>
            <a:r>
              <a:rPr lang="uk-UA" sz="7200" b="1" dirty="0">
                <a:solidFill>
                  <a:schemeClr val="accent5">
                    <a:lumMod val="75000"/>
                  </a:schemeClr>
                </a:solidFill>
              </a:rPr>
              <a:t>85</a:t>
            </a:r>
          </a:p>
        </p:txBody>
      </p:sp>
      <p:pic>
        <p:nvPicPr>
          <p:cNvPr id="20" name="Рисунок 1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81731" y="166254"/>
            <a:ext cx="3014612" cy="2991647"/>
          </a:xfrm>
          <a:prstGeom prst="rect">
            <a:avLst/>
          </a:prstGeom>
        </p:spPr>
      </p:pic>
      <p:sp>
        <p:nvSpPr>
          <p:cNvPr id="26" name="Прямокутник 25"/>
          <p:cNvSpPr/>
          <p:nvPr/>
        </p:nvSpPr>
        <p:spPr>
          <a:xfrm>
            <a:off x="3659134" y="2768051"/>
            <a:ext cx="2004402" cy="369332"/>
          </a:xfrm>
          <a:prstGeom prst="rect">
            <a:avLst/>
          </a:prstGeom>
        </p:spPr>
        <p:txBody>
          <a:bodyPr wrap="square">
            <a:spAutoFit/>
          </a:bodyPr>
          <a:lstStyle/>
          <a:p>
            <a:pPr algn="ctr"/>
            <a:r>
              <a:rPr lang="en-US" dirty="0"/>
              <a:t>gold</a:t>
            </a:r>
            <a:endParaRPr lang="uk-UA" dirty="0"/>
          </a:p>
        </p:txBody>
      </p:sp>
      <p:sp>
        <p:nvSpPr>
          <p:cNvPr id="28" name="Прямокутник 27"/>
          <p:cNvSpPr/>
          <p:nvPr/>
        </p:nvSpPr>
        <p:spPr>
          <a:xfrm>
            <a:off x="5320050" y="2820161"/>
            <a:ext cx="2004402" cy="369332"/>
          </a:xfrm>
          <a:prstGeom prst="rect">
            <a:avLst/>
          </a:prstGeom>
        </p:spPr>
        <p:txBody>
          <a:bodyPr wrap="square">
            <a:spAutoFit/>
          </a:bodyPr>
          <a:lstStyle/>
          <a:p>
            <a:pPr algn="ctr"/>
            <a:r>
              <a:rPr lang="en-US" dirty="0"/>
              <a:t>silver </a:t>
            </a:r>
            <a:endParaRPr lang="uk-UA" dirty="0"/>
          </a:p>
        </p:txBody>
      </p:sp>
      <p:sp>
        <p:nvSpPr>
          <p:cNvPr id="31" name="Прямокутник 30"/>
          <p:cNvSpPr/>
          <p:nvPr/>
        </p:nvSpPr>
        <p:spPr>
          <a:xfrm>
            <a:off x="7169931" y="2820770"/>
            <a:ext cx="2004402" cy="369332"/>
          </a:xfrm>
          <a:prstGeom prst="rect">
            <a:avLst/>
          </a:prstGeom>
        </p:spPr>
        <p:txBody>
          <a:bodyPr wrap="square">
            <a:spAutoFit/>
          </a:bodyPr>
          <a:lstStyle/>
          <a:p>
            <a:pPr algn="ctr"/>
            <a:r>
              <a:rPr lang="en-US" dirty="0"/>
              <a:t>bronze</a:t>
            </a:r>
            <a:endParaRPr lang="uk-UA" dirty="0"/>
          </a:p>
        </p:txBody>
      </p:sp>
      <p:pic>
        <p:nvPicPr>
          <p:cNvPr id="32" name="Рисунок 31"/>
          <p:cNvPicPr>
            <a:picLocks noChangeAspect="1"/>
          </p:cNvPicPr>
          <p:nvPr/>
        </p:nvPicPr>
        <p:blipFill>
          <a:blip r:embed="rId2" cstate="print"/>
          <a:stretch>
            <a:fillRect/>
          </a:stretch>
        </p:blipFill>
        <p:spPr>
          <a:xfrm>
            <a:off x="1459721" y="5651022"/>
            <a:ext cx="296132" cy="397342"/>
          </a:xfrm>
          <a:prstGeom prst="rect">
            <a:avLst/>
          </a:prstGeom>
        </p:spPr>
      </p:pic>
      <p:pic>
        <p:nvPicPr>
          <p:cNvPr id="34" name="Рисунок 33"/>
          <p:cNvPicPr>
            <a:picLocks noChangeAspect="1"/>
          </p:cNvPicPr>
          <p:nvPr/>
        </p:nvPicPr>
        <p:blipFill>
          <a:blip r:embed="rId4" cstate="print"/>
          <a:stretch>
            <a:fillRect/>
          </a:stretch>
        </p:blipFill>
        <p:spPr>
          <a:xfrm>
            <a:off x="1706534" y="5674444"/>
            <a:ext cx="314840" cy="373920"/>
          </a:xfrm>
          <a:prstGeom prst="rect">
            <a:avLst/>
          </a:prstGeom>
        </p:spPr>
      </p:pic>
      <p:pic>
        <p:nvPicPr>
          <p:cNvPr id="35" name="Рисунок 34"/>
          <p:cNvPicPr>
            <a:picLocks noChangeAspect="1"/>
          </p:cNvPicPr>
          <p:nvPr/>
        </p:nvPicPr>
        <p:blipFill>
          <a:blip r:embed="rId3" cstate="print"/>
          <a:stretch>
            <a:fillRect/>
          </a:stretch>
        </p:blipFill>
        <p:spPr>
          <a:xfrm>
            <a:off x="2002650" y="5662569"/>
            <a:ext cx="298135" cy="373920"/>
          </a:xfrm>
          <a:prstGeom prst="rect">
            <a:avLst/>
          </a:prstGeom>
        </p:spPr>
      </p:pic>
    </p:spTree>
    <p:extLst>
      <p:ext uri="{BB962C8B-B14F-4D97-AF65-F5344CB8AC3E}">
        <p14:creationId xmlns="" xmlns:p14="http://schemas.microsoft.com/office/powerpoint/2010/main" val="290785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Пряма сполучна лінія 40"/>
          <p:cNvCxnSpPr>
            <a:cxnSpLocks/>
          </p:cNvCxnSpPr>
          <p:nvPr/>
        </p:nvCxnSpPr>
        <p:spPr>
          <a:xfrm flipV="1">
            <a:off x="5943021" y="3260422"/>
            <a:ext cx="0" cy="65746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Прямокутник 10"/>
          <p:cNvSpPr/>
          <p:nvPr/>
        </p:nvSpPr>
        <p:spPr>
          <a:xfrm>
            <a:off x="0" y="211494"/>
            <a:ext cx="12192000" cy="19325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cxnSp>
        <p:nvCxnSpPr>
          <p:cNvPr id="40" name="Пряма сполучна лінія 39"/>
          <p:cNvCxnSpPr>
            <a:cxnSpLocks/>
          </p:cNvCxnSpPr>
          <p:nvPr/>
        </p:nvCxnSpPr>
        <p:spPr>
          <a:xfrm flipV="1">
            <a:off x="5939754" y="5137548"/>
            <a:ext cx="0" cy="7780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 сполучна лінія 38"/>
          <p:cNvCxnSpPr>
            <a:cxnSpLocks/>
          </p:cNvCxnSpPr>
          <p:nvPr/>
        </p:nvCxnSpPr>
        <p:spPr>
          <a:xfrm flipV="1">
            <a:off x="5792995" y="5002136"/>
            <a:ext cx="0" cy="65746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4835632" y="3505855"/>
            <a:ext cx="2208245" cy="22082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Заголовок 1"/>
          <p:cNvSpPr>
            <a:spLocks noGrp="1"/>
          </p:cNvSpPr>
          <p:nvPr>
            <p:ph type="title"/>
          </p:nvPr>
        </p:nvSpPr>
        <p:spPr>
          <a:xfrm>
            <a:off x="355023" y="619237"/>
            <a:ext cx="5075393" cy="1181937"/>
          </a:xfrm>
        </p:spPr>
        <p:txBody>
          <a:bodyPr>
            <a:normAutofit/>
          </a:bodyPr>
          <a:lstStyle/>
          <a:p>
            <a:r>
              <a:rPr lang="en-GB" sz="4000" b="1" i="1" dirty="0">
                <a:solidFill>
                  <a:srgbClr val="0070C0"/>
                </a:solidFill>
              </a:rPr>
              <a:t>IN 2016  </a:t>
            </a:r>
            <a:r>
              <a:rPr lang="en-US" sz="4000" b="1" i="1" dirty="0">
                <a:solidFill>
                  <a:schemeClr val="accent5">
                    <a:lumMod val="75000"/>
                  </a:schemeClr>
                </a:solidFill>
                <a:latin typeface="+mn-lt"/>
              </a:rPr>
              <a:t>WERE  HELD</a:t>
            </a:r>
            <a:r>
              <a:rPr lang="uk-UA" sz="4000" b="1" dirty="0">
                <a:solidFill>
                  <a:schemeClr val="accent5">
                    <a:lumMod val="75000"/>
                  </a:schemeClr>
                </a:solidFill>
                <a:latin typeface="+mn-lt"/>
              </a:rPr>
              <a:t>:</a:t>
            </a:r>
            <a:endParaRPr lang="uk-UA" sz="4000" b="1" dirty="0">
              <a:solidFill>
                <a:schemeClr val="accent5">
                  <a:lumMod val="75000"/>
                </a:schemeClr>
              </a:solidFill>
            </a:endParaRPr>
          </a:p>
        </p:txBody>
      </p:sp>
      <p:sp>
        <p:nvSpPr>
          <p:cNvPr id="4" name="Прямокутник 3"/>
          <p:cNvSpPr/>
          <p:nvPr/>
        </p:nvSpPr>
        <p:spPr>
          <a:xfrm>
            <a:off x="6211641" y="326540"/>
            <a:ext cx="704039" cy="707886"/>
          </a:xfrm>
          <a:prstGeom prst="rect">
            <a:avLst/>
          </a:prstGeom>
        </p:spPr>
        <p:txBody>
          <a:bodyPr wrap="none">
            <a:spAutoFit/>
          </a:bodyPr>
          <a:lstStyle/>
          <a:p>
            <a:r>
              <a:rPr lang="uk-UA" sz="4000" b="1" dirty="0">
                <a:solidFill>
                  <a:schemeClr val="accent5">
                    <a:lumMod val="75000"/>
                  </a:schemeClr>
                </a:solidFill>
              </a:rPr>
              <a:t>67</a:t>
            </a:r>
          </a:p>
        </p:txBody>
      </p:sp>
      <p:sp>
        <p:nvSpPr>
          <p:cNvPr id="5" name="Прямокутник 4"/>
          <p:cNvSpPr/>
          <p:nvPr/>
        </p:nvSpPr>
        <p:spPr>
          <a:xfrm>
            <a:off x="5600263" y="1013470"/>
            <a:ext cx="2004402" cy="646331"/>
          </a:xfrm>
          <a:prstGeom prst="rect">
            <a:avLst/>
          </a:prstGeom>
        </p:spPr>
        <p:txBody>
          <a:bodyPr wrap="square">
            <a:spAutoFit/>
          </a:bodyPr>
          <a:lstStyle/>
          <a:p>
            <a:pPr algn="ctr"/>
            <a:r>
              <a:rPr lang="en-GB" dirty="0"/>
              <a:t>all-Ukrainian competitions</a:t>
            </a:r>
            <a:endParaRPr lang="uk-UA" dirty="0"/>
          </a:p>
        </p:txBody>
      </p:sp>
      <p:sp>
        <p:nvSpPr>
          <p:cNvPr id="6" name="Прямокутник 5"/>
          <p:cNvSpPr/>
          <p:nvPr/>
        </p:nvSpPr>
        <p:spPr>
          <a:xfrm>
            <a:off x="8242971" y="326540"/>
            <a:ext cx="963725" cy="707886"/>
          </a:xfrm>
          <a:prstGeom prst="rect">
            <a:avLst/>
          </a:prstGeom>
        </p:spPr>
        <p:txBody>
          <a:bodyPr wrap="none">
            <a:spAutoFit/>
          </a:bodyPr>
          <a:lstStyle/>
          <a:p>
            <a:r>
              <a:rPr lang="uk-UA" sz="4000" b="1" dirty="0">
                <a:solidFill>
                  <a:schemeClr val="accent5">
                    <a:lumMod val="75000"/>
                  </a:schemeClr>
                </a:solidFill>
              </a:rPr>
              <a:t>246</a:t>
            </a:r>
          </a:p>
        </p:txBody>
      </p:sp>
      <p:sp>
        <p:nvSpPr>
          <p:cNvPr id="7" name="Прямокутник 6"/>
          <p:cNvSpPr/>
          <p:nvPr/>
        </p:nvSpPr>
        <p:spPr>
          <a:xfrm>
            <a:off x="7592790" y="1001595"/>
            <a:ext cx="2004402" cy="923330"/>
          </a:xfrm>
          <a:prstGeom prst="rect">
            <a:avLst/>
          </a:prstGeom>
        </p:spPr>
        <p:txBody>
          <a:bodyPr wrap="square">
            <a:spAutoFit/>
          </a:bodyPr>
          <a:lstStyle/>
          <a:p>
            <a:pPr algn="ctr"/>
            <a:r>
              <a:rPr lang="en-GB" dirty="0"/>
              <a:t>educational and training practice sessions in Ukraine</a:t>
            </a:r>
            <a:endParaRPr lang="uk-UA" dirty="0"/>
          </a:p>
        </p:txBody>
      </p:sp>
      <p:sp>
        <p:nvSpPr>
          <p:cNvPr id="9" name="Прямокутник 8"/>
          <p:cNvSpPr/>
          <p:nvPr/>
        </p:nvSpPr>
        <p:spPr>
          <a:xfrm>
            <a:off x="10430248" y="326540"/>
            <a:ext cx="704039" cy="707886"/>
          </a:xfrm>
          <a:prstGeom prst="rect">
            <a:avLst/>
          </a:prstGeom>
        </p:spPr>
        <p:txBody>
          <a:bodyPr wrap="none">
            <a:spAutoFit/>
          </a:bodyPr>
          <a:lstStyle/>
          <a:p>
            <a:r>
              <a:rPr lang="uk-UA" sz="4000" b="1" dirty="0">
                <a:solidFill>
                  <a:schemeClr val="accent5">
                    <a:lumMod val="75000"/>
                  </a:schemeClr>
                </a:solidFill>
              </a:rPr>
              <a:t>18</a:t>
            </a:r>
          </a:p>
        </p:txBody>
      </p:sp>
      <p:sp>
        <p:nvSpPr>
          <p:cNvPr id="10" name="Прямокутник 9"/>
          <p:cNvSpPr/>
          <p:nvPr/>
        </p:nvSpPr>
        <p:spPr>
          <a:xfrm>
            <a:off x="9759492" y="977844"/>
            <a:ext cx="2127259" cy="923330"/>
          </a:xfrm>
          <a:prstGeom prst="rect">
            <a:avLst/>
          </a:prstGeom>
        </p:spPr>
        <p:txBody>
          <a:bodyPr wrap="square">
            <a:spAutoFit/>
          </a:bodyPr>
          <a:lstStyle/>
          <a:p>
            <a:pPr algn="ctr"/>
            <a:r>
              <a:rPr lang="en-GB" dirty="0"/>
              <a:t>educational and training practice sessions abroad</a:t>
            </a:r>
            <a:endParaRPr lang="uk-UA" dirty="0"/>
          </a:p>
        </p:txBody>
      </p:sp>
      <p:sp>
        <p:nvSpPr>
          <p:cNvPr id="13" name="Прямокутник 12"/>
          <p:cNvSpPr/>
          <p:nvPr/>
        </p:nvSpPr>
        <p:spPr>
          <a:xfrm>
            <a:off x="5658940" y="2233530"/>
            <a:ext cx="704039" cy="707886"/>
          </a:xfrm>
          <a:prstGeom prst="rect">
            <a:avLst/>
          </a:prstGeom>
        </p:spPr>
        <p:txBody>
          <a:bodyPr wrap="none">
            <a:spAutoFit/>
          </a:bodyPr>
          <a:lstStyle/>
          <a:p>
            <a:r>
              <a:rPr lang="uk-UA" sz="4000" b="1" dirty="0">
                <a:solidFill>
                  <a:schemeClr val="accent5">
                    <a:lumMod val="75000"/>
                  </a:schemeClr>
                </a:solidFill>
              </a:rPr>
              <a:t>13</a:t>
            </a:r>
          </a:p>
        </p:txBody>
      </p:sp>
      <p:sp>
        <p:nvSpPr>
          <p:cNvPr id="14" name="Прямокутник 13"/>
          <p:cNvSpPr/>
          <p:nvPr/>
        </p:nvSpPr>
        <p:spPr>
          <a:xfrm>
            <a:off x="4587817" y="2855775"/>
            <a:ext cx="2712614" cy="369332"/>
          </a:xfrm>
          <a:prstGeom prst="rect">
            <a:avLst/>
          </a:prstGeom>
        </p:spPr>
        <p:txBody>
          <a:bodyPr wrap="square">
            <a:spAutoFit/>
          </a:bodyPr>
          <a:lstStyle/>
          <a:p>
            <a:pPr algn="ctr"/>
            <a:r>
              <a:rPr lang="en-GB" dirty="0"/>
              <a:t>European Championships</a:t>
            </a:r>
            <a:endParaRPr lang="uk-UA" dirty="0"/>
          </a:p>
        </p:txBody>
      </p:sp>
      <p:sp>
        <p:nvSpPr>
          <p:cNvPr id="16" name="Прямокутник 15"/>
          <p:cNvSpPr/>
          <p:nvPr/>
        </p:nvSpPr>
        <p:spPr>
          <a:xfrm>
            <a:off x="2934360" y="3009004"/>
            <a:ext cx="704039" cy="707886"/>
          </a:xfrm>
          <a:prstGeom prst="rect">
            <a:avLst/>
          </a:prstGeom>
        </p:spPr>
        <p:txBody>
          <a:bodyPr wrap="none">
            <a:spAutoFit/>
          </a:bodyPr>
          <a:lstStyle/>
          <a:p>
            <a:r>
              <a:rPr lang="uk-UA" sz="4000" b="1" dirty="0">
                <a:solidFill>
                  <a:schemeClr val="accent5">
                    <a:lumMod val="75000"/>
                  </a:schemeClr>
                </a:solidFill>
              </a:rPr>
              <a:t>16</a:t>
            </a:r>
          </a:p>
        </p:txBody>
      </p:sp>
      <p:sp>
        <p:nvSpPr>
          <p:cNvPr id="17" name="Прямокутник 16"/>
          <p:cNvSpPr/>
          <p:nvPr/>
        </p:nvSpPr>
        <p:spPr>
          <a:xfrm>
            <a:off x="2328401" y="3603761"/>
            <a:ext cx="2004402" cy="646331"/>
          </a:xfrm>
          <a:prstGeom prst="rect">
            <a:avLst/>
          </a:prstGeom>
        </p:spPr>
        <p:txBody>
          <a:bodyPr wrap="square">
            <a:spAutoFit/>
          </a:bodyPr>
          <a:lstStyle/>
          <a:p>
            <a:pPr algn="ctr"/>
            <a:r>
              <a:rPr lang="en-GB" dirty="0"/>
              <a:t>World Championships</a:t>
            </a:r>
            <a:endParaRPr lang="uk-UA" dirty="0"/>
          </a:p>
        </p:txBody>
      </p:sp>
      <p:sp>
        <p:nvSpPr>
          <p:cNvPr id="18" name="Прямокутник 17"/>
          <p:cNvSpPr/>
          <p:nvPr/>
        </p:nvSpPr>
        <p:spPr>
          <a:xfrm>
            <a:off x="2902422" y="5066325"/>
            <a:ext cx="704039" cy="707886"/>
          </a:xfrm>
          <a:prstGeom prst="rect">
            <a:avLst/>
          </a:prstGeom>
        </p:spPr>
        <p:txBody>
          <a:bodyPr wrap="none">
            <a:spAutoFit/>
          </a:bodyPr>
          <a:lstStyle/>
          <a:p>
            <a:r>
              <a:rPr lang="uk-UA" sz="4000" b="1" dirty="0">
                <a:solidFill>
                  <a:schemeClr val="accent5">
                    <a:lumMod val="75000"/>
                  </a:schemeClr>
                </a:solidFill>
              </a:rPr>
              <a:t>13</a:t>
            </a:r>
          </a:p>
        </p:txBody>
      </p:sp>
      <p:sp>
        <p:nvSpPr>
          <p:cNvPr id="19" name="Прямокутник 18"/>
          <p:cNvSpPr/>
          <p:nvPr/>
        </p:nvSpPr>
        <p:spPr>
          <a:xfrm>
            <a:off x="2279169" y="5627339"/>
            <a:ext cx="2004402" cy="369332"/>
          </a:xfrm>
          <a:prstGeom prst="rect">
            <a:avLst/>
          </a:prstGeom>
        </p:spPr>
        <p:txBody>
          <a:bodyPr wrap="square">
            <a:spAutoFit/>
          </a:bodyPr>
          <a:lstStyle/>
          <a:p>
            <a:pPr algn="ctr"/>
            <a:r>
              <a:rPr lang="en-GB" dirty="0"/>
              <a:t>World Cups</a:t>
            </a:r>
            <a:endParaRPr lang="uk-UA" dirty="0"/>
          </a:p>
        </p:txBody>
      </p:sp>
      <p:sp>
        <p:nvSpPr>
          <p:cNvPr id="24" name="Прямокутник 23"/>
          <p:cNvSpPr/>
          <p:nvPr/>
        </p:nvSpPr>
        <p:spPr>
          <a:xfrm>
            <a:off x="5588388" y="5791578"/>
            <a:ext cx="704039" cy="707886"/>
          </a:xfrm>
          <a:prstGeom prst="rect">
            <a:avLst/>
          </a:prstGeom>
        </p:spPr>
        <p:txBody>
          <a:bodyPr wrap="none">
            <a:spAutoFit/>
          </a:bodyPr>
          <a:lstStyle/>
          <a:p>
            <a:r>
              <a:rPr lang="uk-UA" sz="4000" b="1" dirty="0">
                <a:solidFill>
                  <a:schemeClr val="accent5">
                    <a:lumMod val="75000"/>
                  </a:schemeClr>
                </a:solidFill>
              </a:rPr>
              <a:t>30</a:t>
            </a:r>
          </a:p>
        </p:txBody>
      </p:sp>
      <p:sp>
        <p:nvSpPr>
          <p:cNvPr id="25" name="Прямокутник 24"/>
          <p:cNvSpPr/>
          <p:nvPr/>
        </p:nvSpPr>
        <p:spPr>
          <a:xfrm>
            <a:off x="4749458" y="6306361"/>
            <a:ext cx="2693084" cy="369332"/>
          </a:xfrm>
          <a:prstGeom prst="rect">
            <a:avLst/>
          </a:prstGeom>
        </p:spPr>
        <p:txBody>
          <a:bodyPr wrap="square">
            <a:spAutoFit/>
          </a:bodyPr>
          <a:lstStyle/>
          <a:p>
            <a:pPr algn="ctr"/>
            <a:r>
              <a:rPr lang="en-GB" dirty="0"/>
              <a:t>International competitions</a:t>
            </a:r>
            <a:endParaRPr lang="uk-UA" dirty="0"/>
          </a:p>
        </p:txBody>
      </p:sp>
      <p:sp>
        <p:nvSpPr>
          <p:cNvPr id="26" name="Прямокутник 25"/>
          <p:cNvSpPr/>
          <p:nvPr/>
        </p:nvSpPr>
        <p:spPr>
          <a:xfrm>
            <a:off x="8766871" y="2938961"/>
            <a:ext cx="444352" cy="707886"/>
          </a:xfrm>
          <a:prstGeom prst="rect">
            <a:avLst/>
          </a:prstGeom>
        </p:spPr>
        <p:txBody>
          <a:bodyPr wrap="none">
            <a:spAutoFit/>
          </a:bodyPr>
          <a:lstStyle/>
          <a:p>
            <a:r>
              <a:rPr lang="uk-UA" sz="4000" b="1" dirty="0">
                <a:solidFill>
                  <a:schemeClr val="accent5">
                    <a:lumMod val="75000"/>
                  </a:schemeClr>
                </a:solidFill>
              </a:rPr>
              <a:t>1</a:t>
            </a:r>
          </a:p>
        </p:txBody>
      </p:sp>
      <p:sp>
        <p:nvSpPr>
          <p:cNvPr id="27" name="Прямокутник 26"/>
          <p:cNvSpPr/>
          <p:nvPr/>
        </p:nvSpPr>
        <p:spPr>
          <a:xfrm>
            <a:off x="7986846" y="3516820"/>
            <a:ext cx="2004402" cy="646331"/>
          </a:xfrm>
          <a:prstGeom prst="rect">
            <a:avLst/>
          </a:prstGeom>
        </p:spPr>
        <p:txBody>
          <a:bodyPr wrap="square">
            <a:spAutoFit/>
          </a:bodyPr>
          <a:lstStyle/>
          <a:p>
            <a:pPr algn="ctr"/>
            <a:r>
              <a:rPr lang="en-GB" dirty="0"/>
              <a:t>Global chess Olympic game </a:t>
            </a:r>
            <a:r>
              <a:rPr lang="uk-UA" dirty="0"/>
              <a:t>*</a:t>
            </a:r>
          </a:p>
        </p:txBody>
      </p:sp>
      <p:sp>
        <p:nvSpPr>
          <p:cNvPr id="28" name="Прямокутник 27"/>
          <p:cNvSpPr/>
          <p:nvPr/>
        </p:nvSpPr>
        <p:spPr>
          <a:xfrm>
            <a:off x="8320306" y="4975436"/>
            <a:ext cx="2360138" cy="1477328"/>
          </a:xfrm>
          <a:prstGeom prst="rect">
            <a:avLst/>
          </a:prstGeom>
        </p:spPr>
        <p:txBody>
          <a:bodyPr wrap="square">
            <a:spAutoFit/>
          </a:bodyPr>
          <a:lstStyle/>
          <a:p>
            <a:r>
              <a:rPr lang="uk-UA" dirty="0"/>
              <a:t>*</a:t>
            </a:r>
            <a:r>
              <a:rPr lang="en-US" dirty="0"/>
              <a:t>won</a:t>
            </a:r>
            <a:r>
              <a:rPr lang="uk-UA" dirty="0"/>
              <a:t/>
            </a:r>
            <a:br>
              <a:rPr lang="uk-UA" dirty="0"/>
            </a:br>
            <a:r>
              <a:rPr lang="uk-UA" dirty="0"/>
              <a:t>525 </a:t>
            </a:r>
            <a:r>
              <a:rPr lang="en-GB" dirty="0"/>
              <a:t>medals</a:t>
            </a:r>
            <a:r>
              <a:rPr lang="uk-UA" dirty="0"/>
              <a:t> </a:t>
            </a:r>
            <a:br>
              <a:rPr lang="uk-UA" dirty="0"/>
            </a:br>
            <a:r>
              <a:rPr lang="uk-UA" dirty="0"/>
              <a:t>(227 </a:t>
            </a:r>
            <a:r>
              <a:rPr lang="en-GB" dirty="0"/>
              <a:t>golden</a:t>
            </a:r>
            <a:r>
              <a:rPr lang="uk-UA" dirty="0"/>
              <a:t>, </a:t>
            </a:r>
            <a:br>
              <a:rPr lang="uk-UA" dirty="0"/>
            </a:br>
            <a:r>
              <a:rPr lang="uk-UA" dirty="0"/>
              <a:t>153 </a:t>
            </a:r>
            <a:r>
              <a:rPr lang="en-GB" dirty="0"/>
              <a:t>silver</a:t>
            </a:r>
            <a:r>
              <a:rPr lang="uk-UA" dirty="0"/>
              <a:t>,</a:t>
            </a:r>
            <a:br>
              <a:rPr lang="uk-UA" dirty="0"/>
            </a:br>
            <a:r>
              <a:rPr lang="uk-UA" dirty="0"/>
              <a:t>145 </a:t>
            </a:r>
            <a:r>
              <a:rPr lang="en-GB" dirty="0"/>
              <a:t>bronze)</a:t>
            </a:r>
            <a:endParaRPr lang="uk-UA" dirty="0"/>
          </a:p>
        </p:txBody>
      </p:sp>
      <p:sp>
        <p:nvSpPr>
          <p:cNvPr id="31" name="Прямокутник 30"/>
          <p:cNvSpPr/>
          <p:nvPr/>
        </p:nvSpPr>
        <p:spPr>
          <a:xfrm>
            <a:off x="4197417" y="3794369"/>
            <a:ext cx="3484674" cy="1323439"/>
          </a:xfrm>
          <a:prstGeom prst="rect">
            <a:avLst/>
          </a:prstGeom>
        </p:spPr>
        <p:txBody>
          <a:bodyPr wrap="square">
            <a:spAutoFit/>
          </a:bodyPr>
          <a:lstStyle/>
          <a:p>
            <a:pPr algn="ctr"/>
            <a:r>
              <a:rPr lang="en-GB" sz="2000" b="1" dirty="0">
                <a:solidFill>
                  <a:schemeClr val="bg1"/>
                </a:solidFill>
              </a:rPr>
              <a:t>Participated</a:t>
            </a:r>
          </a:p>
          <a:p>
            <a:pPr algn="ctr"/>
            <a:r>
              <a:rPr lang="en-GB" sz="2000" b="1" dirty="0">
                <a:solidFill>
                  <a:schemeClr val="bg1"/>
                </a:solidFill>
              </a:rPr>
              <a:t> in 73 </a:t>
            </a:r>
          </a:p>
          <a:p>
            <a:pPr algn="ctr"/>
            <a:r>
              <a:rPr lang="en-GB" sz="2000" b="1" dirty="0">
                <a:solidFill>
                  <a:schemeClr val="bg1"/>
                </a:solidFill>
              </a:rPr>
              <a:t>international </a:t>
            </a:r>
          </a:p>
          <a:p>
            <a:pPr algn="ctr"/>
            <a:r>
              <a:rPr lang="en-GB" sz="2000" b="1" dirty="0">
                <a:solidFill>
                  <a:schemeClr val="bg1"/>
                </a:solidFill>
              </a:rPr>
              <a:t>competitions</a:t>
            </a:r>
            <a:endParaRPr lang="uk-UA" sz="2000" b="1" dirty="0">
              <a:solidFill>
                <a:schemeClr val="bg1"/>
              </a:solidFill>
            </a:endParaRPr>
          </a:p>
        </p:txBody>
      </p:sp>
      <p:cxnSp>
        <p:nvCxnSpPr>
          <p:cNvPr id="15" name="Пряма сполучна лінія 14"/>
          <p:cNvCxnSpPr/>
          <p:nvPr/>
        </p:nvCxnSpPr>
        <p:spPr>
          <a:xfrm flipH="1">
            <a:off x="4121178" y="3716890"/>
            <a:ext cx="11406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 сполучна лінія 29"/>
          <p:cNvCxnSpPr/>
          <p:nvPr/>
        </p:nvCxnSpPr>
        <p:spPr>
          <a:xfrm flipH="1">
            <a:off x="3945480" y="5315534"/>
            <a:ext cx="11406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 сполучна лінія 31"/>
          <p:cNvCxnSpPr/>
          <p:nvPr/>
        </p:nvCxnSpPr>
        <p:spPr>
          <a:xfrm flipH="1">
            <a:off x="6604817" y="3716890"/>
            <a:ext cx="11406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 сполучна лінія 32"/>
          <p:cNvCxnSpPr>
            <a:cxnSpLocks/>
          </p:cNvCxnSpPr>
          <p:nvPr/>
        </p:nvCxnSpPr>
        <p:spPr>
          <a:xfrm flipV="1">
            <a:off x="8957545" y="4163347"/>
            <a:ext cx="0" cy="65746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7329455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489</Words>
  <Application>Microsoft Office PowerPoint</Application>
  <PresentationFormat>Произвольный</PresentationFormat>
  <Paragraphs>113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Success of Ukrainian National Paralympic Team- as an Example  of National Proud </vt:lpstr>
      <vt:lpstr>History</vt:lpstr>
      <vt:lpstr>INVASPORT SYSTEM OF INSTITUTIONS OF PHYSICAL CULTURE AND SPORT FOR THE DISABLED UNITES:  </vt:lpstr>
      <vt:lpstr>DIFFERENT FORMS OF PHYSICAL CULTURE, REHABILITATION AND SPORT ACTIVITIES  IN UKRAINE:</vt:lpstr>
      <vt:lpstr>Слайд 5</vt:lpstr>
      <vt:lpstr>Слайд 6</vt:lpstr>
      <vt:lpstr>PARTICIPATION   OF UKRAINIAN TEAM IN PARALYMPIC MOVEMENT  </vt:lpstr>
      <vt:lpstr>Ukrainian team won:</vt:lpstr>
      <vt:lpstr>IN 2016  WERE  HELD:</vt:lpstr>
      <vt:lpstr>Photo-exhibition "Champion in everybody",  placed on the "Olympic " station’s platform of Kiev Metro</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Павленко Ольга</dc:creator>
  <cp:lastModifiedBy>506aa</cp:lastModifiedBy>
  <cp:revision>110</cp:revision>
  <dcterms:created xsi:type="dcterms:W3CDTF">2017-03-23T07:15:15Z</dcterms:created>
  <dcterms:modified xsi:type="dcterms:W3CDTF">2017-03-26T09:14:17Z</dcterms:modified>
</cp:coreProperties>
</file>