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43" r:id="rId2"/>
  </p:sldMasterIdLst>
  <p:notesMasterIdLst>
    <p:notesMasterId r:id="rId15"/>
  </p:notesMasterIdLst>
  <p:sldIdLst>
    <p:sldId id="426" r:id="rId3"/>
    <p:sldId id="532" r:id="rId4"/>
    <p:sldId id="469" r:id="rId5"/>
    <p:sldId id="531" r:id="rId6"/>
    <p:sldId id="535" r:id="rId7"/>
    <p:sldId id="533" r:id="rId8"/>
    <p:sldId id="472" r:id="rId9"/>
    <p:sldId id="474" r:id="rId10"/>
    <p:sldId id="470" r:id="rId11"/>
    <p:sldId id="476" r:id="rId12"/>
    <p:sldId id="528" r:id="rId13"/>
    <p:sldId id="521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929" autoAdjust="0"/>
  </p:normalViewPr>
  <p:slideViewPr>
    <p:cSldViewPr>
      <p:cViewPr varScale="1">
        <p:scale>
          <a:sx n="84" d="100"/>
          <a:sy n="84" d="100"/>
        </p:scale>
        <p:origin x="-17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D3436-A05C-934E-9348-F7DEE06E859A}" type="datetimeFigureOut">
              <a:rPr lang="de-DE" smtClean="0"/>
              <a:pPr/>
              <a:t>27.03.17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ADAF9-141C-B74D-94CB-308248417CE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269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baseline="0" dirty="0" smtClean="0">
                <a:solidFill>
                  <a:schemeClr val="bg1"/>
                </a:solidFill>
                <a:latin typeface="Times New Roman" pitchFamily="18" charset="0"/>
              </a:rPr>
              <a:t>THE LAST: I’m technologist (DIGITAL AND </a:t>
            </a:r>
            <a:r>
              <a:rPr lang="en-GB" baseline="0" dirty="0" err="1" smtClean="0">
                <a:solidFill>
                  <a:schemeClr val="bg1"/>
                </a:solidFill>
                <a:latin typeface="Times New Roman" pitchFamily="18" charset="0"/>
              </a:rPr>
              <a:t>eACC</a:t>
            </a:r>
            <a:r>
              <a:rPr lang="en-GB" baseline="0" dirty="0" smtClean="0">
                <a:solidFill>
                  <a:schemeClr val="bg1"/>
                </a:solidFill>
                <a:latin typeface="Times New Roman" pitchFamily="18" charset="0"/>
              </a:rPr>
              <a:t> DINASOR- dating parties </a:t>
            </a:r>
            <a:r>
              <a:rPr lang="en-GB" baseline="0" dirty="0" err="1" smtClean="0">
                <a:solidFill>
                  <a:schemeClr val="bg1"/>
                </a:solidFill>
                <a:latin typeface="Times New Roman" pitchFamily="18" charset="0"/>
              </a:rPr>
              <a:t>Nurds</a:t>
            </a:r>
            <a:r>
              <a:rPr lang="en-GB" baseline="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mr-IN" baseline="0" dirty="0" smtClean="0">
                <a:solidFill>
                  <a:schemeClr val="bg1"/>
                </a:solidFill>
                <a:latin typeface="Times New Roman" pitchFamily="18" charset="0"/>
              </a:rPr>
              <a:t>–</a:t>
            </a:r>
            <a:r>
              <a:rPr lang="en-GB" baseline="0" dirty="0" smtClean="0">
                <a:solidFill>
                  <a:schemeClr val="bg1"/>
                </a:solidFill>
                <a:latin typeface="Times New Roman" pitchFamily="18" charset="0"/>
              </a:rPr>
              <a:t> therefore decorative PICTURES </a:t>
            </a:r>
            <a:r>
              <a:rPr lang="mr-IN" baseline="0" dirty="0" smtClean="0">
                <a:solidFill>
                  <a:schemeClr val="bg1"/>
                </a:solidFill>
                <a:latin typeface="Times New Roman" pitchFamily="18" charset="0"/>
              </a:rPr>
              <a:t>–</a:t>
            </a:r>
            <a:r>
              <a:rPr lang="en-GB" baseline="0" dirty="0" smtClean="0">
                <a:solidFill>
                  <a:schemeClr val="bg1"/>
                </a:solidFill>
                <a:latin typeface="Times New Roman" pitchFamily="18" charset="0"/>
              </a:rPr>
              <a:t> WCAG 1.2</a:t>
            </a:r>
            <a:endParaRPr lang="en-GB" baseline="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baseline="0" dirty="0" smtClean="0">
                <a:solidFill>
                  <a:schemeClr val="bg1"/>
                </a:solidFill>
                <a:latin typeface="Times New Roman" pitchFamily="18" charset="0"/>
              </a:rPr>
              <a:t>ICT </a:t>
            </a:r>
            <a:r>
              <a:rPr lang="de-AT" baseline="0" dirty="0" err="1" smtClean="0">
                <a:solidFill>
                  <a:schemeClr val="bg1"/>
                </a:solidFill>
                <a:latin typeface="Times New Roman" pitchFamily="18" charset="0"/>
              </a:rPr>
              <a:t>focussed</a:t>
            </a:r>
            <a:r>
              <a:rPr lang="de-AT" baseline="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mr-IN" baseline="0" dirty="0" smtClean="0">
                <a:solidFill>
                  <a:schemeClr val="bg1"/>
                </a:solidFill>
                <a:latin typeface="Times New Roman" pitchFamily="18" charset="0"/>
              </a:rPr>
              <a:t>–</a:t>
            </a:r>
            <a:r>
              <a:rPr lang="de-AT" baseline="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de-AT" baseline="0" dirty="0" err="1" smtClean="0">
                <a:solidFill>
                  <a:schemeClr val="bg1"/>
                </a:solidFill>
                <a:latin typeface="Times New Roman" pitchFamily="18" charset="0"/>
              </a:rPr>
              <a:t>today</a:t>
            </a:r>
            <a:r>
              <a:rPr lang="de-AT" baseline="0" dirty="0" smtClean="0">
                <a:solidFill>
                  <a:schemeClr val="bg1"/>
                </a:solidFill>
                <a:latin typeface="Times New Roman" pitchFamily="18" charset="0"/>
              </a:rPr>
              <a:t> PPP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baseline="0" dirty="0" smtClean="0">
                <a:solidFill>
                  <a:schemeClr val="bg1"/>
                </a:solidFill>
                <a:latin typeface="Times New Roman" pitchFamily="18" charset="0"/>
              </a:rPr>
              <a:t>THANK YOU </a:t>
            </a:r>
            <a:r>
              <a:rPr lang="de-AT" baseline="0" dirty="0" err="1" smtClean="0">
                <a:solidFill>
                  <a:schemeClr val="bg1"/>
                </a:solidFill>
                <a:latin typeface="Times New Roman" pitchFamily="18" charset="0"/>
              </a:rPr>
              <a:t>for</a:t>
            </a:r>
            <a:r>
              <a:rPr lang="de-AT" baseline="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de-AT" baseline="0" dirty="0" err="1" smtClean="0">
                <a:solidFill>
                  <a:schemeClr val="bg1"/>
                </a:solidFill>
                <a:latin typeface="Times New Roman" pitchFamily="18" charset="0"/>
              </a:rPr>
              <a:t>Strategy</a:t>
            </a:r>
            <a:r>
              <a:rPr lang="de-AT" baseline="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mr-IN" baseline="0" dirty="0" smtClean="0">
                <a:solidFill>
                  <a:schemeClr val="bg1"/>
                </a:solidFill>
                <a:latin typeface="Times New Roman" pitchFamily="18" charset="0"/>
              </a:rPr>
              <a:t>–</a:t>
            </a:r>
            <a:r>
              <a:rPr lang="de-AT" baseline="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de-AT" baseline="0" dirty="0" err="1" smtClean="0">
                <a:solidFill>
                  <a:schemeClr val="bg1"/>
                </a:solidFill>
                <a:latin typeface="Times New Roman" pitchFamily="18" charset="0"/>
              </a:rPr>
              <a:t>very</a:t>
            </a:r>
            <a:r>
              <a:rPr lang="de-AT" baseline="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de-AT" baseline="0" dirty="0" err="1" smtClean="0">
                <a:solidFill>
                  <a:schemeClr val="bg1"/>
                </a:solidFill>
                <a:latin typeface="Times New Roman" pitchFamily="18" charset="0"/>
              </a:rPr>
              <a:t>important</a:t>
            </a:r>
            <a:endParaRPr lang="en-GB" baseline="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endParaRPr lang="en-GB" baseline="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GB" baseline="0" dirty="0" smtClean="0">
                <a:solidFill>
                  <a:schemeClr val="bg1"/>
                </a:solidFill>
                <a:latin typeface="Times New Roman" pitchFamily="18" charset="0"/>
              </a:rPr>
              <a:t>PPP Never been so important: INCLUSION AND PARTICIPATION IS CLAIMING FROM MAINSTREAM</a:t>
            </a:r>
          </a:p>
          <a:p>
            <a:r>
              <a:rPr lang="en-GB" baseline="0" dirty="0" smtClean="0">
                <a:solidFill>
                  <a:schemeClr val="bg1"/>
                </a:solidFill>
                <a:latin typeface="Times New Roman" pitchFamily="18" charset="0"/>
              </a:rPr>
              <a:t>UNCRPD: REACHING OUT, asks for PPP</a:t>
            </a:r>
          </a:p>
          <a:p>
            <a:endParaRPr lang="en-GB" baseline="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GB" baseline="0" dirty="0" smtClean="0">
                <a:solidFill>
                  <a:schemeClr val="bg1"/>
                </a:solidFill>
                <a:latin typeface="Times New Roman" pitchFamily="18" charset="0"/>
              </a:rPr>
              <a:t>AND NOT ENOUGH: PPP; P </a:t>
            </a:r>
            <a:r>
              <a:rPr lang="mr-IN" baseline="0" dirty="0" smtClean="0">
                <a:solidFill>
                  <a:schemeClr val="bg1"/>
                </a:solidFill>
                <a:latin typeface="Times New Roman" pitchFamily="18" charset="0"/>
              </a:rPr>
              <a:t>–</a:t>
            </a:r>
            <a:r>
              <a:rPr lang="en-GB" baseline="0" dirty="0" smtClean="0">
                <a:solidFill>
                  <a:schemeClr val="bg1"/>
                </a:solidFill>
                <a:latin typeface="Times New Roman" pitchFamily="18" charset="0"/>
              </a:rPr>
              <a:t> NGO </a:t>
            </a:r>
            <a:r>
              <a:rPr lang="mr-IN" baseline="0" dirty="0" smtClean="0">
                <a:solidFill>
                  <a:schemeClr val="bg1"/>
                </a:solidFill>
                <a:latin typeface="Times New Roman" pitchFamily="18" charset="0"/>
              </a:rPr>
              <a:t>–</a:t>
            </a:r>
            <a:r>
              <a:rPr lang="en-GB" baseline="0" dirty="0" smtClean="0">
                <a:solidFill>
                  <a:schemeClr val="bg1"/>
                </a:solidFill>
                <a:latin typeface="Times New Roman" pitchFamily="18" charset="0"/>
              </a:rPr>
              <a:t> P - P</a:t>
            </a:r>
          </a:p>
          <a:p>
            <a:r>
              <a:rPr lang="en-GB" baseline="0" dirty="0" smtClean="0">
                <a:solidFill>
                  <a:schemeClr val="bg1"/>
                </a:solidFill>
                <a:latin typeface="Times New Roman" pitchFamily="18" charset="0"/>
              </a:rPr>
              <a:t>IT IS PRIVATE </a:t>
            </a:r>
            <a:r>
              <a:rPr lang="mr-IN" baseline="0" dirty="0" smtClean="0">
                <a:solidFill>
                  <a:schemeClr val="bg1"/>
                </a:solidFill>
                <a:latin typeface="Times New Roman" pitchFamily="18" charset="0"/>
              </a:rPr>
              <a:t>–</a:t>
            </a:r>
            <a:r>
              <a:rPr lang="en-GB" baseline="0" dirty="0" smtClean="0">
                <a:solidFill>
                  <a:schemeClr val="bg1"/>
                </a:solidFill>
                <a:latin typeface="Times New Roman" pitchFamily="18" charset="0"/>
              </a:rPr>
              <a:t> NGO </a:t>
            </a:r>
            <a:r>
              <a:rPr lang="mr-IN" baseline="0" dirty="0" smtClean="0">
                <a:solidFill>
                  <a:schemeClr val="bg1"/>
                </a:solidFill>
                <a:latin typeface="Times New Roman" pitchFamily="18" charset="0"/>
              </a:rPr>
              <a:t>–</a:t>
            </a:r>
            <a:r>
              <a:rPr lang="en-GB" baseline="0" dirty="0" smtClean="0">
                <a:solidFill>
                  <a:schemeClr val="bg1"/>
                </a:solidFill>
                <a:latin typeface="Times New Roman" pitchFamily="18" charset="0"/>
              </a:rPr>
              <a:t> PUBLIC: mediated what makes it difficult: </a:t>
            </a:r>
            <a:r>
              <a:rPr lang="en-GB" b="1" baseline="0" dirty="0" smtClean="0">
                <a:solidFill>
                  <a:schemeClr val="bg1"/>
                </a:solidFill>
                <a:latin typeface="Times New Roman" pitchFamily="18" charset="0"/>
              </a:rPr>
              <a:t>not a real marke</a:t>
            </a:r>
            <a:r>
              <a:rPr lang="en-GB" baseline="0" dirty="0" smtClean="0">
                <a:solidFill>
                  <a:schemeClr val="bg1"/>
                </a:solidFill>
                <a:latin typeface="Times New Roman" pitchFamily="18" charset="0"/>
              </a:rPr>
              <a:t>t (not consumer buys, not real public, as inclusion demands mainstreaming</a:t>
            </a:r>
          </a:p>
        </p:txBody>
      </p:sp>
    </p:spTree>
    <p:extLst>
      <p:ext uri="{BB962C8B-B14F-4D97-AF65-F5344CB8AC3E}">
        <p14:creationId xmlns:p14="http://schemas.microsoft.com/office/powerpoint/2010/main" val="4097959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PPNP</a:t>
            </a:r>
          </a:p>
          <a:p>
            <a:endParaRPr lang="en-GB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What</a:t>
            </a:r>
            <a:r>
              <a:rPr lang="en-GB" baseline="0" dirty="0" smtClean="0">
                <a:solidFill>
                  <a:srgbClr val="000000"/>
                </a:solidFill>
                <a:latin typeface="Times New Roman" pitchFamily="18" charset="0"/>
              </a:rPr>
              <a:t> is important is in the curriculum, not an add on or voluntary </a:t>
            </a:r>
            <a:r>
              <a:rPr lang="mr-IN" baseline="0" dirty="0" smtClean="0">
                <a:solidFill>
                  <a:srgbClr val="000000"/>
                </a:solidFill>
                <a:latin typeface="Times New Roman" pitchFamily="18" charset="0"/>
              </a:rPr>
              <a:t>–</a:t>
            </a:r>
            <a:r>
              <a:rPr lang="en-GB" baseline="0" dirty="0" smtClean="0">
                <a:solidFill>
                  <a:srgbClr val="000000"/>
                </a:solidFill>
                <a:latin typeface="Times New Roman" pitchFamily="18" charset="0"/>
              </a:rPr>
              <a:t> basic education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113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b="1" dirty="0" smtClean="0">
                <a:solidFill>
                  <a:srgbClr val="000000"/>
                </a:solidFill>
                <a:latin typeface="Times New Roman" pitchFamily="18" charset="0"/>
              </a:rPr>
              <a:t>PPNP</a:t>
            </a:r>
          </a:p>
          <a:p>
            <a:endParaRPr lang="en-GB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GB" b="1" dirty="0" smtClean="0">
                <a:solidFill>
                  <a:srgbClr val="000000"/>
                </a:solidFill>
                <a:latin typeface="Times New Roman" pitchFamily="18" charset="0"/>
              </a:rPr>
              <a:t>STAYS A SOCIAL ISSUE – NO TECHNICAL</a:t>
            </a:r>
            <a:r>
              <a:rPr lang="en-GB" b="1" baseline="0" dirty="0" smtClean="0">
                <a:solidFill>
                  <a:srgbClr val="000000"/>
                </a:solidFill>
                <a:latin typeface="Times New Roman" pitchFamily="18" charset="0"/>
              </a:rPr>
              <a:t> MAGIC, no excuse </a:t>
            </a:r>
            <a:r>
              <a:rPr lang="mr-IN" b="1" baseline="0" dirty="0" smtClean="0">
                <a:solidFill>
                  <a:srgbClr val="000000"/>
                </a:solidFill>
                <a:latin typeface="Times New Roman" pitchFamily="18" charset="0"/>
              </a:rPr>
              <a:t>–</a:t>
            </a:r>
            <a:r>
              <a:rPr lang="en-GB" b="1" baseline="0" dirty="0" smtClean="0">
                <a:solidFill>
                  <a:srgbClr val="000000"/>
                </a:solidFill>
                <a:latin typeface="Times New Roman" pitchFamily="18" charset="0"/>
              </a:rPr>
              <a:t> needs a human-social environment to be </a:t>
            </a:r>
            <a:r>
              <a:rPr lang="en-GB" b="1" baseline="0" dirty="0" err="1" smtClean="0">
                <a:solidFill>
                  <a:srgbClr val="000000"/>
                </a:solidFill>
                <a:latin typeface="Times New Roman" pitchFamily="18" charset="0"/>
              </a:rPr>
              <a:t>benefical</a:t>
            </a:r>
            <a:r>
              <a:rPr lang="en-GB" b="1" baseline="0" dirty="0" smtClean="0">
                <a:solidFill>
                  <a:srgbClr val="000000"/>
                </a:solidFill>
                <a:latin typeface="Times New Roman" pitchFamily="18" charset="0"/>
              </a:rPr>
              <a:t> and not a TECH GETTHO</a:t>
            </a:r>
          </a:p>
          <a:p>
            <a:r>
              <a:rPr lang="en-GB" b="1" baseline="0" dirty="0" smtClean="0">
                <a:solidFill>
                  <a:srgbClr val="000000"/>
                </a:solidFill>
                <a:latin typeface="Times New Roman" pitchFamily="18" charset="0"/>
              </a:rPr>
              <a:t>It starts from that it is normal to be different</a:t>
            </a:r>
            <a:endParaRPr lang="en-GB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Attribution,</a:t>
            </a:r>
            <a:r>
              <a:rPr lang="en-GB" baseline="0" dirty="0" smtClean="0">
                <a:solidFill>
                  <a:srgbClr val="000000"/>
                </a:solidFill>
                <a:latin typeface="Times New Roman" pitchFamily="18" charset="0"/>
              </a:rPr>
              <a:t> prejudices, s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tigmatisation,</a:t>
            </a:r>
            <a:r>
              <a:rPr lang="en-GB" baseline="0" dirty="0" smtClean="0">
                <a:solidFill>
                  <a:srgbClr val="000000"/>
                </a:solidFill>
                <a:latin typeface="Times New Roman" pitchFamily="18" charset="0"/>
              </a:rPr>
              <a:t> mobbing, ... This social challenge will include AT and accessibility</a:t>
            </a:r>
          </a:p>
          <a:p>
            <a:endParaRPr lang="en-GB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We</a:t>
            </a:r>
            <a:r>
              <a:rPr lang="en-GB" baseline="0" dirty="0" smtClean="0">
                <a:solidFill>
                  <a:srgbClr val="000000"/>
                </a:solidFill>
                <a:latin typeface="Times New Roman" pitchFamily="18" charset="0"/>
              </a:rPr>
              <a:t> can not not </a:t>
            </a:r>
            <a:r>
              <a:rPr lang="en-GB" baseline="0" dirty="0" err="1" smtClean="0">
                <a:solidFill>
                  <a:srgbClr val="000000"/>
                </a:solidFill>
                <a:latin typeface="Times New Roman" pitchFamily="18" charset="0"/>
              </a:rPr>
              <a:t>cummunication</a:t>
            </a:r>
            <a:r>
              <a:rPr lang="en-GB" baseline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baseline="0" dirty="0" err="1" smtClean="0">
                <a:solidFill>
                  <a:srgbClr val="000000"/>
                </a:solidFill>
                <a:latin typeface="Times New Roman" pitchFamily="18" charset="0"/>
              </a:rPr>
              <a:t>disabiity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38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F01B8C-2F5A-4FA7-BD6A-EC7D192F3057}" type="slidenum">
              <a:rPr lang="de-DE"/>
              <a:pPr/>
              <a:t>12</a:t>
            </a:fld>
            <a:endParaRPr lang="de-DE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r>
              <a:rPr lang="de-DE" b="0" baseline="0" dirty="0" smtClean="0">
                <a:solidFill>
                  <a:srgbClr val="000000"/>
                </a:solidFill>
                <a:ea typeface="ＭＳ Ｐゴシック" pitchFamily="34" charset="-128"/>
              </a:rPr>
              <a:t>PPNP</a:t>
            </a:r>
          </a:p>
          <a:p>
            <a:pPr marL="228600" indent="-228600" eaLnBrk="1" hangingPunct="1">
              <a:spcBef>
                <a:spcPct val="0"/>
              </a:spcBef>
            </a:pPr>
            <a:endParaRPr lang="de-DE" b="0" baseline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228600" indent="-228600" eaLnBrk="1" hangingPunct="1">
              <a:spcBef>
                <a:spcPct val="0"/>
              </a:spcBef>
            </a:pPr>
            <a:r>
              <a:rPr lang="de-DE" b="0" baseline="0" dirty="0" smtClean="0">
                <a:solidFill>
                  <a:srgbClr val="000000"/>
                </a:solidFill>
                <a:ea typeface="ＭＳ Ｐゴシック" pitchFamily="34" charset="-128"/>
              </a:rPr>
              <a:t>IT IS NOT THE TIME WHEN STRUCTURES GET FLUENT, BULIDNG NEW ENVIROMENTS AND WITH IT 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de-DE" b="0" baseline="0" dirty="0" smtClean="0">
                <a:solidFill>
                  <a:srgbClr val="000000"/>
                </a:solidFill>
                <a:ea typeface="ＭＳ Ｐゴシック" pitchFamily="34" charset="-128"/>
              </a:rPr>
              <a:t>AN INCLUSIVE UNDERSTANDING OF DISABILITY</a:t>
            </a:r>
            <a:endParaRPr lang="de-DE" b="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949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de-DE" dirty="0" smtClean="0">
                <a:latin typeface="Times New Roman" charset="0"/>
              </a:rPr>
              <a:t>I </a:t>
            </a:r>
            <a:r>
              <a:rPr lang="de-DE" dirty="0" err="1" smtClean="0">
                <a:latin typeface="Times New Roman" charset="0"/>
              </a:rPr>
              <a:t>heard</a:t>
            </a:r>
            <a:r>
              <a:rPr lang="de-DE" dirty="0" smtClean="0">
                <a:latin typeface="Times New Roman" charset="0"/>
              </a:rPr>
              <a:t> so </a:t>
            </a:r>
            <a:r>
              <a:rPr lang="de-DE" dirty="0" err="1" smtClean="0">
                <a:latin typeface="Times New Roman" charset="0"/>
              </a:rPr>
              <a:t>much</a:t>
            </a:r>
            <a:r>
              <a:rPr lang="de-DE" dirty="0" smtClean="0">
                <a:latin typeface="Times New Roman" charset="0"/>
              </a:rPr>
              <a:t> </a:t>
            </a:r>
            <a:r>
              <a:rPr lang="mr-IN" dirty="0" smtClean="0">
                <a:latin typeface="Times New Roman" charset="0"/>
              </a:rPr>
              <a:t>–</a:t>
            </a:r>
            <a:r>
              <a:rPr lang="de-DE" dirty="0" smtClean="0">
                <a:latin typeface="Times New Roman" charset="0"/>
              </a:rPr>
              <a:t> </a:t>
            </a:r>
            <a:r>
              <a:rPr lang="de-DE" dirty="0" err="1" smtClean="0">
                <a:latin typeface="Times New Roman" charset="0"/>
              </a:rPr>
              <a:t>good</a:t>
            </a:r>
            <a:r>
              <a:rPr lang="de-DE" baseline="0" dirty="0" smtClean="0">
                <a:latin typeface="Times New Roman" charset="0"/>
              </a:rPr>
              <a:t> </a:t>
            </a:r>
            <a:r>
              <a:rPr lang="de-DE" baseline="0" dirty="0" err="1" smtClean="0">
                <a:latin typeface="Times New Roman" charset="0"/>
              </a:rPr>
              <a:t>today</a:t>
            </a:r>
            <a:r>
              <a:rPr lang="de-DE" baseline="0" dirty="0" smtClean="0">
                <a:latin typeface="Times New Roman" charset="0"/>
              </a:rPr>
              <a:t>; </a:t>
            </a:r>
            <a:r>
              <a:rPr lang="de-DE" baseline="0" dirty="0" err="1" smtClean="0">
                <a:latin typeface="Times New Roman" charset="0"/>
              </a:rPr>
              <a:t>feel</a:t>
            </a:r>
            <a:r>
              <a:rPr lang="de-DE" baseline="0" dirty="0" smtClean="0">
                <a:latin typeface="Times New Roman" charset="0"/>
              </a:rPr>
              <a:t> </a:t>
            </a:r>
            <a:r>
              <a:rPr lang="de-DE" baseline="0" dirty="0" err="1" smtClean="0">
                <a:latin typeface="Times New Roman" charset="0"/>
              </a:rPr>
              <a:t>understood</a:t>
            </a:r>
            <a:r>
              <a:rPr lang="de-DE" baseline="0" dirty="0" smtClean="0">
                <a:latin typeface="Times New Roman" charset="0"/>
              </a:rPr>
              <a:t>: </a:t>
            </a:r>
            <a:r>
              <a:rPr lang="de-DE" baseline="0" dirty="0" err="1" smtClean="0">
                <a:latin typeface="Times New Roman" charset="0"/>
              </a:rPr>
              <a:t>summarize</a:t>
            </a:r>
            <a:r>
              <a:rPr lang="de-DE" baseline="0" dirty="0" smtClean="0">
                <a:latin typeface="Times New Roman" charset="0"/>
              </a:rPr>
              <a:t> </a:t>
            </a:r>
            <a:r>
              <a:rPr lang="de-DE" baseline="0" dirty="0" err="1" smtClean="0">
                <a:latin typeface="Times New Roman" charset="0"/>
              </a:rPr>
              <a:t>benefits</a:t>
            </a:r>
            <a:r>
              <a:rPr lang="de-DE" baseline="0" dirty="0" smtClean="0">
                <a:latin typeface="Times New Roman" charset="0"/>
              </a:rPr>
              <a:t> </a:t>
            </a:r>
            <a:r>
              <a:rPr lang="mr-IN" baseline="0" dirty="0" smtClean="0">
                <a:latin typeface="Times New Roman" charset="0"/>
              </a:rPr>
              <a:t>–</a:t>
            </a:r>
            <a:r>
              <a:rPr lang="de-DE" baseline="0" dirty="0" smtClean="0">
                <a:latin typeface="Times New Roman" charset="0"/>
              </a:rPr>
              <a:t> </a:t>
            </a:r>
            <a:r>
              <a:rPr lang="de-DE" baseline="0" dirty="0" err="1" smtClean="0">
                <a:latin typeface="Times New Roman" charset="0"/>
              </a:rPr>
              <a:t>for</a:t>
            </a:r>
            <a:r>
              <a:rPr lang="de-DE" baseline="0" dirty="0" smtClean="0">
                <a:latin typeface="Times New Roman" charset="0"/>
              </a:rPr>
              <a:t> all, </a:t>
            </a:r>
            <a:r>
              <a:rPr lang="de-DE" baseline="0" dirty="0" smtClean="0">
                <a:latin typeface="Times New Roman" charset="0"/>
              </a:rPr>
              <a:t>in PPP</a:t>
            </a:r>
            <a:endParaRPr lang="de-DE" dirty="0" smtClean="0">
              <a:latin typeface="Times New Roman" charset="0"/>
            </a:endParaRPr>
          </a:p>
          <a:p>
            <a:endParaRPr lang="de-DE" dirty="0" smtClean="0">
              <a:latin typeface="Times New Roman" charset="0"/>
            </a:endParaRPr>
          </a:p>
          <a:p>
            <a:r>
              <a:rPr lang="de-DE" dirty="0" err="1" smtClean="0">
                <a:latin typeface="Times New Roman" charset="0"/>
              </a:rPr>
              <a:t>We</a:t>
            </a:r>
            <a:r>
              <a:rPr lang="de-DE" dirty="0" smtClean="0">
                <a:latin typeface="Times New Roman" charset="0"/>
              </a:rPr>
              <a:t> all </a:t>
            </a:r>
            <a:r>
              <a:rPr lang="de-DE" dirty="0" err="1" smtClean="0">
                <a:latin typeface="Times New Roman" charset="0"/>
              </a:rPr>
              <a:t>know</a:t>
            </a:r>
            <a:r>
              <a:rPr lang="de-DE" dirty="0" smtClean="0">
                <a:latin typeface="Times New Roman" charset="0"/>
              </a:rPr>
              <a:t>, </a:t>
            </a:r>
            <a:r>
              <a:rPr lang="de-DE" dirty="0" err="1" smtClean="0">
                <a:latin typeface="Times New Roman" charset="0"/>
              </a:rPr>
              <a:t>we</a:t>
            </a:r>
            <a:r>
              <a:rPr lang="de-DE" dirty="0" smtClean="0">
                <a:latin typeface="Times New Roman" charset="0"/>
              </a:rPr>
              <a:t> </a:t>
            </a:r>
            <a:r>
              <a:rPr lang="de-DE" dirty="0" err="1" smtClean="0">
                <a:latin typeface="Times New Roman" charset="0"/>
              </a:rPr>
              <a:t>have</a:t>
            </a:r>
            <a:r>
              <a:rPr lang="de-DE" dirty="0" smtClean="0">
                <a:latin typeface="Times New Roman" charset="0"/>
              </a:rPr>
              <a:t> all </a:t>
            </a:r>
            <a:r>
              <a:rPr lang="de-DE" dirty="0" err="1" smtClean="0">
                <a:latin typeface="Times New Roman" charset="0"/>
              </a:rPr>
              <a:t>facts</a:t>
            </a:r>
            <a:r>
              <a:rPr lang="de-DE" dirty="0" smtClean="0">
                <a:latin typeface="Times New Roman" charset="0"/>
              </a:rPr>
              <a:t> </a:t>
            </a:r>
            <a:r>
              <a:rPr lang="de-DE" dirty="0" err="1" smtClean="0">
                <a:latin typeface="Times New Roman" charset="0"/>
              </a:rPr>
              <a:t>the</a:t>
            </a:r>
            <a:r>
              <a:rPr lang="de-DE" dirty="0" smtClean="0">
                <a:latin typeface="Times New Roman" charset="0"/>
              </a:rPr>
              <a:t> </a:t>
            </a:r>
            <a:r>
              <a:rPr lang="de-DE" dirty="0" err="1" smtClean="0">
                <a:latin typeface="Times New Roman" charset="0"/>
              </a:rPr>
              <a:t>need</a:t>
            </a:r>
            <a:r>
              <a:rPr lang="de-DE" dirty="0" smtClean="0">
                <a:latin typeface="Times New Roman" charset="0"/>
              </a:rPr>
              <a:t> </a:t>
            </a:r>
            <a:r>
              <a:rPr lang="de-DE" dirty="0" err="1" smtClean="0">
                <a:latin typeface="Times New Roman" charset="0"/>
              </a:rPr>
              <a:t>of</a:t>
            </a:r>
            <a:r>
              <a:rPr lang="de-DE" dirty="0" smtClean="0">
                <a:latin typeface="Times New Roman" charset="0"/>
              </a:rPr>
              <a:t> PPNP </a:t>
            </a:r>
            <a:r>
              <a:rPr lang="de-DE" dirty="0" err="1" smtClean="0">
                <a:latin typeface="Times New Roman" charset="0"/>
              </a:rPr>
              <a:t>for</a:t>
            </a:r>
            <a:r>
              <a:rPr lang="de-DE" dirty="0" smtClean="0">
                <a:latin typeface="Times New Roman" charset="0"/>
              </a:rPr>
              <a:t> all </a:t>
            </a:r>
            <a:r>
              <a:rPr lang="de-DE" dirty="0" err="1" smtClean="0">
                <a:latin typeface="Times New Roman" charset="0"/>
              </a:rPr>
              <a:t>stakeholdres</a:t>
            </a:r>
            <a:endParaRPr lang="de-DE" dirty="0" smtClean="0">
              <a:latin typeface="Times New Roman" charset="0"/>
            </a:endParaRPr>
          </a:p>
          <a:p>
            <a:r>
              <a:rPr lang="de-DE" dirty="0" smtClean="0">
                <a:latin typeface="Times New Roman" charset="0"/>
              </a:rPr>
              <a:t>All </a:t>
            </a:r>
            <a:r>
              <a:rPr lang="de-DE" dirty="0" err="1" smtClean="0">
                <a:latin typeface="Times New Roman" charset="0"/>
              </a:rPr>
              <a:t>stakeholders</a:t>
            </a:r>
            <a:r>
              <a:rPr lang="de-DE" dirty="0" smtClean="0">
                <a:latin typeface="Times New Roman" charset="0"/>
              </a:rPr>
              <a:t> </a:t>
            </a:r>
            <a:r>
              <a:rPr lang="de-DE" dirty="0" err="1" smtClean="0">
                <a:latin typeface="Times New Roman" charset="0"/>
              </a:rPr>
              <a:t>benefit</a:t>
            </a:r>
            <a:r>
              <a:rPr lang="de-DE" dirty="0" smtClean="0">
                <a:latin typeface="Times New Roman" charset="0"/>
              </a:rPr>
              <a:t>:</a:t>
            </a:r>
            <a:r>
              <a:rPr lang="de-DE" baseline="0" dirty="0" smtClean="0">
                <a:latin typeface="Times New Roman" charset="0"/>
              </a:rPr>
              <a:t> PPP </a:t>
            </a:r>
            <a:r>
              <a:rPr lang="de-DE" baseline="0" dirty="0" err="1" smtClean="0">
                <a:latin typeface="Times New Roman" charset="0"/>
              </a:rPr>
              <a:t>if</a:t>
            </a:r>
            <a:r>
              <a:rPr lang="de-DE" baseline="0" dirty="0" smtClean="0">
                <a:latin typeface="Times New Roman" charset="0"/>
              </a:rPr>
              <a:t> </a:t>
            </a:r>
            <a:r>
              <a:rPr lang="de-DE" baseline="0" dirty="0" err="1" smtClean="0">
                <a:latin typeface="Times New Roman" charset="0"/>
              </a:rPr>
              <a:t>done</a:t>
            </a:r>
            <a:r>
              <a:rPr lang="de-DE" baseline="0" dirty="0" smtClean="0">
                <a:latin typeface="Times New Roman" charset="0"/>
              </a:rPr>
              <a:t> </a:t>
            </a:r>
            <a:r>
              <a:rPr lang="de-DE" baseline="0" dirty="0" err="1" smtClean="0">
                <a:latin typeface="Times New Roman" charset="0"/>
              </a:rPr>
              <a:t>properly</a:t>
            </a:r>
            <a:r>
              <a:rPr lang="de-DE" baseline="0" dirty="0" smtClean="0">
                <a:latin typeface="Times New Roman" charset="0"/>
              </a:rPr>
              <a:t> will </a:t>
            </a:r>
            <a:r>
              <a:rPr lang="de-DE" baseline="0" dirty="0" err="1" smtClean="0">
                <a:latin typeface="Times New Roman" charset="0"/>
              </a:rPr>
              <a:t>be</a:t>
            </a:r>
            <a:r>
              <a:rPr lang="de-DE" baseline="0" dirty="0" smtClean="0">
                <a:latin typeface="Times New Roman" charset="0"/>
              </a:rPr>
              <a:t> a WIN-WIN:</a:t>
            </a:r>
          </a:p>
          <a:p>
            <a:endParaRPr lang="de-DE" baseline="0" dirty="0" smtClean="0">
              <a:latin typeface="Times New Roman" charset="0"/>
            </a:endParaRPr>
          </a:p>
          <a:p>
            <a:r>
              <a:rPr lang="de-DE" baseline="0" dirty="0" smtClean="0">
                <a:latin typeface="Times New Roman" charset="0"/>
              </a:rPr>
              <a:t>INDIVIDUAL: also </a:t>
            </a:r>
            <a:r>
              <a:rPr lang="de-DE" baseline="0" dirty="0" err="1" smtClean="0">
                <a:latin typeface="Times New Roman" charset="0"/>
              </a:rPr>
              <a:t>labour</a:t>
            </a:r>
            <a:r>
              <a:rPr lang="de-DE" baseline="0" dirty="0" smtClean="0">
                <a:latin typeface="Times New Roman" charset="0"/>
              </a:rPr>
              <a:t>, </a:t>
            </a:r>
            <a:r>
              <a:rPr lang="de-DE" baseline="0" dirty="0" err="1" smtClean="0">
                <a:latin typeface="Times New Roman" charset="0"/>
              </a:rPr>
              <a:t>edu</a:t>
            </a:r>
            <a:r>
              <a:rPr lang="de-DE" baseline="0" dirty="0" smtClean="0">
                <a:latin typeface="Times New Roman" charset="0"/>
              </a:rPr>
              <a:t>, </a:t>
            </a:r>
          </a:p>
          <a:p>
            <a:r>
              <a:rPr lang="de-DE" baseline="0" dirty="0" smtClean="0">
                <a:latin typeface="Times New Roman" charset="0"/>
              </a:rPr>
              <a:t>LEGISLATION: BUT NOT ENFORCED</a:t>
            </a:r>
          </a:p>
          <a:p>
            <a:endParaRPr lang="de-DE" baseline="0" dirty="0" smtClean="0">
              <a:latin typeface="Times New Roman" charset="0"/>
            </a:endParaRPr>
          </a:p>
          <a:p>
            <a:endParaRPr lang="de-DE" dirty="0">
              <a:latin typeface="Times New Roman" charset="0"/>
            </a:endParaRPr>
          </a:p>
        </p:txBody>
      </p:sp>
      <p:sp>
        <p:nvSpPr>
          <p:cNvPr id="24576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5817" indent="-263776"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5103" indent="-211021"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77145" indent="-211021"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9186" indent="-211021" eaLnBrk="0" hangingPunct="0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DEE1898-CD01-4F49-A61C-DC72FEC47550}" type="slidenum">
              <a:rPr lang="de-DE" sz="1200">
                <a:solidFill>
                  <a:prstClr val="black"/>
                </a:solidFill>
              </a:rPr>
              <a:pPr eaLnBrk="1" hangingPunct="1"/>
              <a:t>2</a:t>
            </a:fld>
            <a:endParaRPr lang="de-DE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1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Potential grows faster than uptake. And also PPNP does not take up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Still</a:t>
            </a:r>
            <a:r>
              <a:rPr lang="en-GB" baseline="0" dirty="0" smtClean="0">
                <a:solidFill>
                  <a:srgbClr val="000000"/>
                </a:solidFill>
                <a:latin typeface="Times New Roman" pitchFamily="18" charset="0"/>
              </a:rPr>
              <a:t> more </a:t>
            </a:r>
            <a:r>
              <a:rPr lang="de-AT" baseline="0" dirty="0" smtClean="0">
                <a:solidFill>
                  <a:srgbClr val="000000"/>
                </a:solidFill>
                <a:latin typeface="Times New Roman" pitchFamily="18" charset="0"/>
              </a:rPr>
              <a:t>AT </a:t>
            </a:r>
            <a:r>
              <a:rPr lang="de-AT" baseline="0" dirty="0" err="1" smtClean="0">
                <a:solidFill>
                  <a:srgbClr val="000000"/>
                </a:solidFill>
                <a:latin typeface="Times New Roman" pitchFamily="18" charset="0"/>
              </a:rPr>
              <a:t>charity</a:t>
            </a:r>
            <a:r>
              <a:rPr lang="de-AT" baseline="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de-AT" baseline="0" dirty="0" err="1" smtClean="0">
                <a:solidFill>
                  <a:srgbClr val="000000"/>
                </a:solidFill>
                <a:latin typeface="Times New Roman" pitchFamily="18" charset="0"/>
              </a:rPr>
              <a:t>acc</a:t>
            </a:r>
            <a:r>
              <a:rPr lang="de-AT" baseline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AT" baseline="0" dirty="0" err="1" smtClean="0">
                <a:solidFill>
                  <a:srgbClr val="000000"/>
                </a:solidFill>
                <a:latin typeface="Times New Roman" pitchFamily="18" charset="0"/>
              </a:rPr>
              <a:t>more</a:t>
            </a:r>
            <a:r>
              <a:rPr lang="de-AT" baseline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AT" baseline="0" dirty="0" err="1" smtClean="0">
                <a:solidFill>
                  <a:srgbClr val="000000"/>
                </a:solidFill>
                <a:latin typeface="Times New Roman" pitchFamily="18" charset="0"/>
              </a:rPr>
              <a:t>cosmetic</a:t>
            </a:r>
            <a:r>
              <a:rPr lang="de-AT" baseline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AT" baseline="0" dirty="0" err="1" smtClean="0">
                <a:solidFill>
                  <a:srgbClr val="000000"/>
                </a:solidFill>
                <a:latin typeface="Times New Roman" pitchFamily="18" charset="0"/>
              </a:rPr>
              <a:t>and</a:t>
            </a:r>
            <a:r>
              <a:rPr lang="de-AT" baseline="0" dirty="0" smtClean="0">
                <a:solidFill>
                  <a:srgbClr val="000000"/>
                </a:solidFill>
                <a:latin typeface="Times New Roman" pitchFamily="18" charset="0"/>
              </a:rPr>
              <a:t> „</a:t>
            </a:r>
            <a:r>
              <a:rPr lang="de-AT" baseline="0" dirty="0" err="1" smtClean="0">
                <a:solidFill>
                  <a:srgbClr val="000000"/>
                </a:solidFill>
                <a:latin typeface="Times New Roman" pitchFamily="18" charset="0"/>
              </a:rPr>
              <a:t>best</a:t>
            </a:r>
            <a:r>
              <a:rPr lang="de-AT" baseline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AT" baseline="0" dirty="0" err="1" smtClean="0">
                <a:solidFill>
                  <a:srgbClr val="000000"/>
                </a:solidFill>
                <a:latin typeface="Times New Roman" pitchFamily="18" charset="0"/>
              </a:rPr>
              <a:t>practice</a:t>
            </a:r>
            <a:r>
              <a:rPr lang="de-AT" baseline="0" dirty="0" smtClean="0">
                <a:solidFill>
                  <a:srgbClr val="000000"/>
                </a:solidFill>
                <a:latin typeface="Times New Roman" pitchFamily="18" charset="0"/>
              </a:rPr>
              <a:t>“ </a:t>
            </a:r>
            <a:r>
              <a:rPr lang="de-AT" baseline="0" dirty="0" err="1" smtClean="0">
                <a:solidFill>
                  <a:srgbClr val="000000"/>
                </a:solidFill>
                <a:latin typeface="Times New Roman" pitchFamily="18" charset="0"/>
              </a:rPr>
              <a:t>than</a:t>
            </a:r>
            <a:r>
              <a:rPr lang="de-AT" baseline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AT" baseline="0" dirty="0" err="1" smtClean="0">
                <a:solidFill>
                  <a:srgbClr val="000000"/>
                </a:solidFill>
                <a:latin typeface="Times New Roman" pitchFamily="18" charset="0"/>
              </a:rPr>
              <a:t>basic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There</a:t>
            </a:r>
            <a:r>
              <a:rPr lang="en-GB" baseline="0" dirty="0" smtClean="0">
                <a:solidFill>
                  <a:srgbClr val="000000"/>
                </a:solidFill>
                <a:latin typeface="Times New Roman" pitchFamily="18" charset="0"/>
              </a:rPr>
              <a:t> are many </a:t>
            </a:r>
            <a:r>
              <a:rPr lang="en-GB" b="1" baseline="0" dirty="0" smtClean="0">
                <a:solidFill>
                  <a:srgbClr val="000000"/>
                </a:solidFill>
                <a:latin typeface="Times New Roman" pitchFamily="18" charset="0"/>
              </a:rPr>
              <a:t>resistances </a:t>
            </a:r>
            <a:endParaRPr lang="de-AT" b="1" baseline="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>
                <a:solidFill>
                  <a:srgbClr val="000000"/>
                </a:solidFill>
                <a:latin typeface="Times New Roman" pitchFamily="18" charset="0"/>
              </a:rPr>
              <a:t>not only by mainstream and market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also INNER residencies</a:t>
            </a:r>
            <a:r>
              <a:rPr lang="mr-IN" dirty="0" smtClean="0">
                <a:solidFill>
                  <a:srgbClr val="000000"/>
                </a:solidFill>
                <a:latin typeface="Times New Roman" pitchFamily="18" charset="0"/>
              </a:rPr>
              <a:t>–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protecting own business</a:t>
            </a:r>
            <a:r>
              <a:rPr lang="en-GB" baseline="0" dirty="0" smtClean="0">
                <a:solidFill>
                  <a:srgbClr val="000000"/>
                </a:solidFill>
                <a:latin typeface="Times New Roman" pitchFamily="18" charset="0"/>
              </a:rPr>
              <a:t> model: happy with it, secret curriculum making them reluctant to change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>
                <a:solidFill>
                  <a:srgbClr val="000000"/>
                </a:solidFill>
                <a:latin typeface="Times New Roman" pitchFamily="18" charset="0"/>
              </a:rPr>
              <a:t>VERY MUCH RELATED: NOT A MARKET (if we like it or not: we are in a market driven society)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>
                <a:solidFill>
                  <a:srgbClr val="000000"/>
                </a:solidFill>
                <a:latin typeface="Times New Roman" pitchFamily="18" charset="0"/>
              </a:rPr>
              <a:t>STILL MORE PUBLIC PATRONANCE, not independent consumers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328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B56B12-CDCF-4A15-B96D-0DEA24458803}" type="slidenum">
              <a:rPr lang="de-DE">
                <a:solidFill>
                  <a:prstClr val="black"/>
                </a:solidFill>
                <a:ea typeface="MS PGothic" pitchFamily="34" charset="-128"/>
              </a:rPr>
              <a:pPr/>
              <a:t>4</a:t>
            </a:fld>
            <a:endParaRPr lang="de-DE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>
                <a:solidFill>
                  <a:schemeClr val="tx1"/>
                </a:solidFill>
                <a:latin typeface="Times New Roman" pitchFamily="18" charset="0"/>
              </a:rPr>
              <a:t>No time to talk about </a:t>
            </a:r>
            <a:r>
              <a:rPr lang="en-GB" b="1" baseline="0" dirty="0" smtClean="0">
                <a:solidFill>
                  <a:schemeClr val="tx1"/>
                </a:solidFill>
                <a:latin typeface="Times New Roman" pitchFamily="18" charset="0"/>
              </a:rPr>
              <a:t>potential of </a:t>
            </a:r>
            <a:r>
              <a:rPr lang="en-GB" b="1" baseline="0" dirty="0" err="1" smtClean="0">
                <a:solidFill>
                  <a:schemeClr val="tx1"/>
                </a:solidFill>
                <a:latin typeface="Times New Roman" pitchFamily="18" charset="0"/>
              </a:rPr>
              <a:t>Acc</a:t>
            </a:r>
            <a:r>
              <a:rPr lang="en-GB" b="0" baseline="0" dirty="0" smtClean="0">
                <a:solidFill>
                  <a:schemeClr val="tx1"/>
                </a:solidFill>
                <a:latin typeface="Times New Roman" pitchFamily="18" charset="0"/>
              </a:rPr>
              <a:t>, in particular of ICT</a:t>
            </a:r>
            <a:r>
              <a:rPr lang="en-GB" baseline="0" dirty="0" smtClean="0">
                <a:solidFill>
                  <a:schemeClr val="tx1"/>
                </a:solidFill>
                <a:latin typeface="Times New Roman" pitchFamily="18" charset="0"/>
              </a:rPr>
              <a:t> CYBORG NANOBOTS mass. </a:t>
            </a:r>
            <a:endParaRPr lang="de-AT" b="0" dirty="0" smtClean="0">
              <a:solidFill>
                <a:schemeClr val="tx1"/>
              </a:solidFill>
            </a:endParaRPr>
          </a:p>
          <a:p>
            <a:pPr marL="228600" indent="-228600" eaLnBrk="1" hangingPunct="1">
              <a:spcBef>
                <a:spcPct val="0"/>
              </a:spcBef>
            </a:pPr>
            <a:r>
              <a:rPr lang="de-AT" b="0" dirty="0" err="1" smtClean="0">
                <a:solidFill>
                  <a:srgbClr val="000000"/>
                </a:solidFill>
              </a:rPr>
              <a:t>Let</a:t>
            </a:r>
            <a:r>
              <a:rPr lang="de-AT" b="0" baseline="0" dirty="0" smtClean="0">
                <a:solidFill>
                  <a:srgbClr val="000000"/>
                </a:solidFill>
              </a:rPr>
              <a:t> </a:t>
            </a:r>
            <a:r>
              <a:rPr lang="de-AT" b="0" baseline="0" dirty="0" err="1" smtClean="0">
                <a:solidFill>
                  <a:srgbClr val="000000"/>
                </a:solidFill>
              </a:rPr>
              <a:t>me</a:t>
            </a:r>
            <a:r>
              <a:rPr lang="de-AT" b="0" baseline="0" dirty="0" smtClean="0">
                <a:solidFill>
                  <a:srgbClr val="000000"/>
                </a:solidFill>
              </a:rPr>
              <a:t> </a:t>
            </a:r>
            <a:r>
              <a:rPr lang="de-AT" b="0" baseline="0" dirty="0" err="1" smtClean="0">
                <a:solidFill>
                  <a:srgbClr val="000000"/>
                </a:solidFill>
              </a:rPr>
              <a:t>say</a:t>
            </a:r>
            <a:r>
              <a:rPr lang="de-AT" b="0" baseline="0" dirty="0" smtClean="0">
                <a:solidFill>
                  <a:srgbClr val="000000"/>
                </a:solidFill>
              </a:rPr>
              <a:t>: UNCRPD in </a:t>
            </a:r>
            <a:r>
              <a:rPr lang="de-AT" b="0" baseline="0" dirty="0" err="1" smtClean="0">
                <a:solidFill>
                  <a:srgbClr val="000000"/>
                </a:solidFill>
              </a:rPr>
              <a:t>almost</a:t>
            </a:r>
            <a:r>
              <a:rPr lang="de-AT" b="0" baseline="0" dirty="0" smtClean="0">
                <a:solidFill>
                  <a:srgbClr val="000000"/>
                </a:solidFill>
              </a:rPr>
              <a:t> all § </a:t>
            </a:r>
            <a:r>
              <a:rPr lang="de-AT" b="0" baseline="0" dirty="0" err="1" smtClean="0">
                <a:solidFill>
                  <a:srgbClr val="000000"/>
                </a:solidFill>
              </a:rPr>
              <a:t>refers</a:t>
            </a:r>
            <a:r>
              <a:rPr lang="de-AT" b="0" baseline="0" dirty="0" smtClean="0">
                <a:solidFill>
                  <a:srgbClr val="000000"/>
                </a:solidFill>
              </a:rPr>
              <a:t> </a:t>
            </a:r>
            <a:r>
              <a:rPr lang="de-AT" b="0" baseline="0" dirty="0" err="1" smtClean="0">
                <a:solidFill>
                  <a:srgbClr val="000000"/>
                </a:solidFill>
              </a:rPr>
              <a:t>to</a:t>
            </a:r>
            <a:r>
              <a:rPr lang="de-AT" b="0" baseline="0" dirty="0" smtClean="0">
                <a:solidFill>
                  <a:srgbClr val="000000"/>
                </a:solidFill>
              </a:rPr>
              <a:t> </a:t>
            </a:r>
            <a:r>
              <a:rPr lang="de-AT" b="0" baseline="0" dirty="0" err="1" smtClean="0">
                <a:solidFill>
                  <a:srgbClr val="000000"/>
                </a:solidFill>
              </a:rPr>
              <a:t>this</a:t>
            </a:r>
            <a:r>
              <a:rPr lang="de-AT" b="0" baseline="0" dirty="0" smtClean="0">
                <a:solidFill>
                  <a:srgbClr val="000000"/>
                </a:solidFill>
              </a:rPr>
              <a:t> </a:t>
            </a:r>
            <a:r>
              <a:rPr lang="de-AT" b="0" baseline="0" dirty="0" err="1" smtClean="0">
                <a:solidFill>
                  <a:srgbClr val="000000"/>
                </a:solidFill>
              </a:rPr>
              <a:t>as</a:t>
            </a:r>
            <a:r>
              <a:rPr lang="de-AT" b="0" baseline="0" dirty="0" smtClean="0">
                <a:solidFill>
                  <a:srgbClr val="000000"/>
                </a:solidFill>
              </a:rPr>
              <a:t> a </a:t>
            </a:r>
            <a:r>
              <a:rPr lang="de-AT" b="0" baseline="0" dirty="0" err="1" smtClean="0">
                <a:solidFill>
                  <a:srgbClr val="000000"/>
                </a:solidFill>
              </a:rPr>
              <a:t>driver</a:t>
            </a:r>
            <a:r>
              <a:rPr lang="de-AT" b="0" baseline="0" dirty="0" smtClean="0">
                <a:solidFill>
                  <a:srgbClr val="000000"/>
                </a:solidFill>
              </a:rPr>
              <a:t> - </a:t>
            </a:r>
            <a:endParaRPr lang="de-AT" b="0" dirty="0" smtClean="0">
              <a:solidFill>
                <a:srgbClr val="00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b="0" dirty="0" smtClean="0">
                <a:solidFill>
                  <a:srgbClr val="000000"/>
                </a:solidFill>
              </a:rPr>
              <a:t>WHERE IT BECOMES VIVIT </a:t>
            </a:r>
            <a:r>
              <a:rPr lang="mr-IN" b="0" dirty="0" smtClean="0">
                <a:solidFill>
                  <a:srgbClr val="000000"/>
                </a:solidFill>
              </a:rPr>
              <a:t>–</a:t>
            </a:r>
            <a:r>
              <a:rPr lang="de-AT" b="0" dirty="0" smtClean="0">
                <a:solidFill>
                  <a:srgbClr val="000000"/>
                </a:solidFill>
              </a:rPr>
              <a:t> WHEN USER BECOMES ACTIVE: </a:t>
            </a:r>
            <a:r>
              <a:rPr lang="en-GB" baseline="0" dirty="0" smtClean="0">
                <a:solidFill>
                  <a:schemeClr val="bg1"/>
                </a:solidFill>
                <a:latin typeface="Times New Roman" pitchFamily="18" charset="0"/>
              </a:rPr>
              <a:t>Often said: CONTROL; BUT ALL TALKED ABOUT IT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r-IN" baseline="0" dirty="0" smtClean="0">
                <a:solidFill>
                  <a:schemeClr val="bg1"/>
                </a:solidFill>
                <a:latin typeface="Times New Roman" pitchFamily="18" charset="0"/>
              </a:rPr>
              <a:t>–</a:t>
            </a:r>
            <a:r>
              <a:rPr lang="en-GB" baseline="0" smtClean="0">
                <a:solidFill>
                  <a:schemeClr val="bg1"/>
                </a:solidFill>
                <a:latin typeface="Times New Roman" pitchFamily="18" charset="0"/>
              </a:rPr>
              <a:t> in the hands of users them selves: INDEPENDEND SELF DETERMINED</a:t>
            </a:r>
            <a:endParaRPr lang="de-AT" b="0" dirty="0" smtClean="0">
              <a:solidFill>
                <a:srgbClr val="000000"/>
              </a:solidFill>
            </a:endParaRPr>
          </a:p>
          <a:p>
            <a:pPr marL="228600" indent="-228600" eaLnBrk="1" hangingPunct="1">
              <a:spcBef>
                <a:spcPct val="0"/>
              </a:spcBef>
            </a:pPr>
            <a:endParaRPr lang="de-AT" b="0" dirty="0" smtClean="0">
              <a:solidFill>
                <a:srgbClr val="000000"/>
              </a:solidFill>
            </a:endParaRPr>
          </a:p>
          <a:p>
            <a:pPr marL="228600" indent="-228600" eaLnBrk="1" hangingPunct="1">
              <a:spcBef>
                <a:spcPct val="0"/>
              </a:spcBef>
            </a:pPr>
            <a:r>
              <a:rPr lang="de-AT" b="0" dirty="0" smtClean="0">
                <a:solidFill>
                  <a:srgbClr val="000000"/>
                </a:solidFill>
              </a:rPr>
              <a:t>2 </a:t>
            </a:r>
            <a:r>
              <a:rPr lang="de-AT" b="0" dirty="0" err="1" smtClean="0">
                <a:solidFill>
                  <a:srgbClr val="000000"/>
                </a:solidFill>
              </a:rPr>
              <a:t>issues</a:t>
            </a:r>
            <a:r>
              <a:rPr lang="de-AT" b="0" dirty="0" smtClean="0">
                <a:solidFill>
                  <a:srgbClr val="000000"/>
                </a:solidFill>
              </a:rPr>
              <a:t> </a:t>
            </a:r>
            <a:r>
              <a:rPr lang="de-AT" b="0" dirty="0" err="1" smtClean="0">
                <a:solidFill>
                  <a:srgbClr val="000000"/>
                </a:solidFill>
              </a:rPr>
              <a:t>of</a:t>
            </a:r>
            <a:r>
              <a:rPr lang="de-AT" b="0" dirty="0" smtClean="0">
                <a:solidFill>
                  <a:srgbClr val="000000"/>
                </a:solidFill>
              </a:rPr>
              <a:t> PPNP:</a:t>
            </a:r>
          </a:p>
          <a:p>
            <a:pPr marL="228600" indent="-228600" eaLnBrk="1" hangingPunct="1">
              <a:spcBef>
                <a:spcPct val="0"/>
              </a:spcBef>
              <a:buAutoNum type="arabicParenR"/>
            </a:pPr>
            <a:r>
              <a:rPr lang="de-AT" b="0" baseline="0" dirty="0" smtClean="0">
                <a:solidFill>
                  <a:srgbClr val="000000"/>
                </a:solidFill>
              </a:rPr>
              <a:t>AT </a:t>
            </a:r>
            <a:r>
              <a:rPr lang="de-AT" b="0" baseline="0" dirty="0" err="1" smtClean="0">
                <a:solidFill>
                  <a:srgbClr val="000000"/>
                </a:solidFill>
              </a:rPr>
              <a:t>to</a:t>
            </a:r>
            <a:r>
              <a:rPr lang="de-AT" b="0" baseline="0" dirty="0" smtClean="0">
                <a:solidFill>
                  <a:srgbClr val="000000"/>
                </a:solidFill>
              </a:rPr>
              <a:t> </a:t>
            </a:r>
            <a:r>
              <a:rPr lang="de-AT" b="0" baseline="0" dirty="0" err="1" smtClean="0">
                <a:solidFill>
                  <a:srgbClr val="000000"/>
                </a:solidFill>
              </a:rPr>
              <a:t>become</a:t>
            </a:r>
            <a:r>
              <a:rPr lang="de-AT" b="0" baseline="0" dirty="0" smtClean="0">
                <a:solidFill>
                  <a:srgbClr val="000000"/>
                </a:solidFill>
              </a:rPr>
              <a:t> a </a:t>
            </a:r>
            <a:r>
              <a:rPr lang="de-AT" b="0" baseline="0" dirty="0" err="1" smtClean="0">
                <a:solidFill>
                  <a:srgbClr val="000000"/>
                </a:solidFill>
              </a:rPr>
              <a:t>market</a:t>
            </a:r>
            <a:r>
              <a:rPr lang="de-AT" b="0" baseline="0" dirty="0" smtClean="0">
                <a:solidFill>
                  <a:srgbClr val="000000"/>
                </a:solidFill>
              </a:rPr>
              <a:t>: </a:t>
            </a:r>
            <a:r>
              <a:rPr lang="de-AT" b="0" baseline="0" dirty="0" err="1" smtClean="0">
                <a:solidFill>
                  <a:srgbClr val="000000"/>
                </a:solidFill>
              </a:rPr>
              <a:t>PwD</a:t>
            </a:r>
            <a:r>
              <a:rPr lang="de-AT" b="0" baseline="0" dirty="0" smtClean="0">
                <a:solidFill>
                  <a:srgbClr val="000000"/>
                </a:solidFill>
              </a:rPr>
              <a:t> </a:t>
            </a:r>
            <a:r>
              <a:rPr lang="de-AT" b="0" baseline="0" dirty="0" err="1" smtClean="0">
                <a:solidFill>
                  <a:srgbClr val="000000"/>
                </a:solidFill>
              </a:rPr>
              <a:t>consumers</a:t>
            </a:r>
            <a:r>
              <a:rPr lang="de-AT" b="0" baseline="0" dirty="0" smtClean="0">
                <a:solidFill>
                  <a:srgbClr val="000000"/>
                </a:solidFill>
              </a:rPr>
              <a:t>: </a:t>
            </a:r>
            <a:r>
              <a:rPr lang="de-AT" b="0" baseline="0" dirty="0" err="1" smtClean="0">
                <a:solidFill>
                  <a:srgbClr val="000000"/>
                </a:solidFill>
              </a:rPr>
              <a:t>reasonable</a:t>
            </a:r>
            <a:r>
              <a:rPr lang="de-AT" b="0" baseline="0" dirty="0" smtClean="0">
                <a:solidFill>
                  <a:srgbClr val="000000"/>
                </a:solidFill>
              </a:rPr>
              <a:t> </a:t>
            </a:r>
            <a:r>
              <a:rPr lang="de-AT" b="0" baseline="0" dirty="0" err="1" smtClean="0">
                <a:solidFill>
                  <a:srgbClr val="000000"/>
                </a:solidFill>
              </a:rPr>
              <a:t>price</a:t>
            </a:r>
            <a:r>
              <a:rPr lang="de-AT" b="0" baseline="0" dirty="0" smtClean="0">
                <a:solidFill>
                  <a:srgbClr val="000000"/>
                </a:solidFill>
              </a:rPr>
              <a:t>, </a:t>
            </a:r>
            <a:r>
              <a:rPr lang="de-AT" b="0" baseline="0" dirty="0" err="1" smtClean="0">
                <a:solidFill>
                  <a:srgbClr val="000000"/>
                </a:solidFill>
              </a:rPr>
              <a:t>quality</a:t>
            </a:r>
            <a:r>
              <a:rPr lang="de-AT" b="0" baseline="0" dirty="0" smtClean="0">
                <a:solidFill>
                  <a:srgbClr val="000000"/>
                </a:solidFill>
              </a:rPr>
              <a:t>, </a:t>
            </a:r>
            <a:r>
              <a:rPr lang="de-AT" b="0" baseline="0" dirty="0" err="1" smtClean="0">
                <a:solidFill>
                  <a:srgbClr val="000000"/>
                </a:solidFill>
              </a:rPr>
              <a:t>right</a:t>
            </a:r>
            <a:r>
              <a:rPr lang="de-AT" b="0" baseline="0" dirty="0" smtClean="0">
                <a:solidFill>
                  <a:srgbClr val="000000"/>
                </a:solidFill>
              </a:rPr>
              <a:t> </a:t>
            </a:r>
            <a:r>
              <a:rPr lang="de-AT" b="0" baseline="0" dirty="0" err="1" smtClean="0">
                <a:solidFill>
                  <a:srgbClr val="000000"/>
                </a:solidFill>
              </a:rPr>
              <a:t>to</a:t>
            </a:r>
            <a:r>
              <a:rPr lang="de-AT" b="0" baseline="0" dirty="0" smtClean="0">
                <a:solidFill>
                  <a:srgbClr val="000000"/>
                </a:solidFill>
              </a:rPr>
              <a:t> </a:t>
            </a:r>
            <a:r>
              <a:rPr lang="de-AT" b="0" baseline="0" dirty="0" err="1" smtClean="0">
                <a:solidFill>
                  <a:srgbClr val="000000"/>
                </a:solidFill>
              </a:rPr>
              <a:t>select</a:t>
            </a:r>
            <a:r>
              <a:rPr lang="de-AT" b="0" baseline="0" dirty="0" smtClean="0">
                <a:solidFill>
                  <a:srgbClr val="000000"/>
                </a:solidFill>
              </a:rPr>
              <a:t> </a:t>
            </a:r>
            <a:r>
              <a:rPr lang="de-AT" b="0" baseline="0" dirty="0" err="1" smtClean="0">
                <a:solidFill>
                  <a:srgbClr val="000000"/>
                </a:solidFill>
              </a:rPr>
              <a:t>best</a:t>
            </a:r>
            <a:r>
              <a:rPr lang="de-AT" b="0" baseline="0" dirty="0" smtClean="0">
                <a:solidFill>
                  <a:srgbClr val="000000"/>
                </a:solidFill>
              </a:rPr>
              <a:t> </a:t>
            </a:r>
            <a:r>
              <a:rPr lang="de-AT" b="0" baseline="0" dirty="0" err="1" smtClean="0">
                <a:solidFill>
                  <a:srgbClr val="000000"/>
                </a:solidFill>
              </a:rPr>
              <a:t>tool</a:t>
            </a:r>
            <a:r>
              <a:rPr lang="de-AT" b="0" baseline="0" dirty="0" smtClean="0">
                <a:solidFill>
                  <a:srgbClr val="000000"/>
                </a:solidFill>
              </a:rPr>
              <a:t> </a:t>
            </a:r>
            <a:r>
              <a:rPr lang="de-AT" b="0" baseline="0" dirty="0" err="1" smtClean="0">
                <a:solidFill>
                  <a:srgbClr val="000000"/>
                </a:solidFill>
              </a:rPr>
              <a:t>and</a:t>
            </a:r>
            <a:r>
              <a:rPr lang="de-AT" b="0" baseline="0" dirty="0" smtClean="0">
                <a:solidFill>
                  <a:srgbClr val="000000"/>
                </a:solidFill>
              </a:rPr>
              <a:t> </a:t>
            </a:r>
            <a:r>
              <a:rPr lang="de-AT" b="0" baseline="0" dirty="0" err="1" smtClean="0">
                <a:solidFill>
                  <a:srgbClr val="000000"/>
                </a:solidFill>
              </a:rPr>
              <a:t>service</a:t>
            </a:r>
            <a:r>
              <a:rPr lang="de-AT" b="0" baseline="0" dirty="0" smtClean="0">
                <a:solidFill>
                  <a:srgbClr val="000000"/>
                </a:solidFill>
              </a:rPr>
              <a:t> (NGO, </a:t>
            </a:r>
            <a:r>
              <a:rPr lang="de-AT" b="0" baseline="0" dirty="0" err="1" smtClean="0">
                <a:solidFill>
                  <a:srgbClr val="000000"/>
                </a:solidFill>
              </a:rPr>
              <a:t>public</a:t>
            </a:r>
            <a:r>
              <a:rPr lang="de-AT" b="0" baseline="0" dirty="0" smtClean="0">
                <a:solidFill>
                  <a:srgbClr val="000000"/>
                </a:solidFill>
              </a:rPr>
              <a:t> </a:t>
            </a:r>
            <a:r>
              <a:rPr lang="de-AT" b="0" baseline="0" dirty="0" err="1" smtClean="0">
                <a:solidFill>
                  <a:srgbClr val="000000"/>
                </a:solidFill>
              </a:rPr>
              <a:t>funding</a:t>
            </a:r>
            <a:r>
              <a:rPr lang="de-AT" b="0" baseline="0" dirty="0" smtClean="0">
                <a:solidFill>
                  <a:srgbClr val="000000"/>
                </a:solidFill>
              </a:rPr>
              <a:t> </a:t>
            </a:r>
            <a:r>
              <a:rPr lang="de-AT" b="0" baseline="0" dirty="0" err="1" smtClean="0">
                <a:solidFill>
                  <a:srgbClr val="000000"/>
                </a:solidFill>
              </a:rPr>
              <a:t>and</a:t>
            </a:r>
            <a:r>
              <a:rPr lang="de-AT" b="0" baseline="0" dirty="0" smtClean="0">
                <a:solidFill>
                  <a:srgbClr val="000000"/>
                </a:solidFill>
              </a:rPr>
              <a:t> </a:t>
            </a:r>
            <a:r>
              <a:rPr lang="de-AT" b="0" baseline="0" dirty="0" err="1" smtClean="0">
                <a:solidFill>
                  <a:srgbClr val="000000"/>
                </a:solidFill>
              </a:rPr>
              <a:t>charity</a:t>
            </a:r>
            <a:r>
              <a:rPr lang="de-AT" b="0" baseline="0" dirty="0" smtClean="0">
                <a:solidFill>
                  <a:srgbClr val="000000"/>
                </a:solidFill>
              </a:rPr>
              <a:t> </a:t>
            </a:r>
            <a:r>
              <a:rPr lang="de-AT" b="0" baseline="0" dirty="0" err="1" smtClean="0">
                <a:solidFill>
                  <a:srgbClr val="000000"/>
                </a:solidFill>
              </a:rPr>
              <a:t>role</a:t>
            </a:r>
            <a:r>
              <a:rPr lang="de-AT" b="0" baseline="0" dirty="0" smtClean="0">
                <a:solidFill>
                  <a:srgbClr val="000000"/>
                </a:solidFill>
              </a:rPr>
              <a:t>)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AT" b="0" baseline="0" dirty="0" smtClean="0">
                <a:solidFill>
                  <a:srgbClr val="000000"/>
                </a:solidFill>
              </a:rPr>
              <a:t>Not </a:t>
            </a:r>
            <a:r>
              <a:rPr lang="de-AT" b="0" baseline="0" dirty="0" err="1" smtClean="0">
                <a:solidFill>
                  <a:srgbClr val="000000"/>
                </a:solidFill>
              </a:rPr>
              <a:t>only</a:t>
            </a:r>
            <a:r>
              <a:rPr lang="de-AT" b="0" baseline="0" dirty="0" smtClean="0">
                <a:solidFill>
                  <a:srgbClr val="000000"/>
                </a:solidFill>
              </a:rPr>
              <a:t> </a:t>
            </a:r>
            <a:r>
              <a:rPr lang="de-AT" b="0" baseline="0" dirty="0" err="1" smtClean="0">
                <a:solidFill>
                  <a:srgbClr val="000000"/>
                </a:solidFill>
              </a:rPr>
              <a:t>sector</a:t>
            </a:r>
            <a:r>
              <a:rPr lang="de-AT" b="0" baseline="0" dirty="0" smtClean="0">
                <a:solidFill>
                  <a:srgbClr val="000000"/>
                </a:solidFill>
              </a:rPr>
              <a:t>, </a:t>
            </a:r>
            <a:r>
              <a:rPr lang="de-AT" b="0" baseline="0" dirty="0" err="1" smtClean="0">
                <a:solidFill>
                  <a:srgbClr val="000000"/>
                </a:solidFill>
              </a:rPr>
              <a:t>it</a:t>
            </a:r>
            <a:r>
              <a:rPr lang="de-AT" b="0" baseline="0" dirty="0" smtClean="0">
                <a:solidFill>
                  <a:srgbClr val="000000"/>
                </a:solidFill>
              </a:rPr>
              <a:t> </a:t>
            </a:r>
            <a:r>
              <a:rPr lang="de-AT" b="0" baseline="0" dirty="0" err="1" smtClean="0">
                <a:solidFill>
                  <a:srgbClr val="000000"/>
                </a:solidFill>
              </a:rPr>
              <a:t>is</a:t>
            </a:r>
            <a:r>
              <a:rPr lang="de-AT" b="0" baseline="0" dirty="0" smtClean="0">
                <a:solidFill>
                  <a:srgbClr val="000000"/>
                </a:solidFill>
              </a:rPr>
              <a:t> </a:t>
            </a:r>
            <a:r>
              <a:rPr lang="de-AT" b="0" baseline="0" dirty="0" err="1" smtClean="0">
                <a:solidFill>
                  <a:srgbClr val="000000"/>
                </a:solidFill>
              </a:rPr>
              <a:t>implementing</a:t>
            </a:r>
            <a:r>
              <a:rPr lang="de-AT" b="0" baseline="0" dirty="0" smtClean="0">
                <a:solidFill>
                  <a:srgbClr val="000000"/>
                </a:solidFill>
              </a:rPr>
              <a:t> </a:t>
            </a:r>
            <a:r>
              <a:rPr lang="de-AT" b="0" baseline="0" dirty="0" err="1" smtClean="0">
                <a:solidFill>
                  <a:srgbClr val="000000"/>
                </a:solidFill>
              </a:rPr>
              <a:t>accessibility</a:t>
            </a:r>
            <a:r>
              <a:rPr lang="de-AT" b="0" baseline="0" dirty="0" smtClean="0">
                <a:solidFill>
                  <a:srgbClr val="000000"/>
                </a:solidFill>
              </a:rPr>
              <a:t> </a:t>
            </a:r>
            <a:r>
              <a:rPr lang="de-AT" b="0" baseline="0" dirty="0" err="1" smtClean="0">
                <a:solidFill>
                  <a:srgbClr val="000000"/>
                </a:solidFill>
              </a:rPr>
              <a:t>and</a:t>
            </a:r>
            <a:r>
              <a:rPr lang="de-AT" b="0" baseline="0" dirty="0" smtClean="0">
                <a:solidFill>
                  <a:srgbClr val="000000"/>
                </a:solidFill>
              </a:rPr>
              <a:t> </a:t>
            </a:r>
            <a:r>
              <a:rPr lang="de-AT" b="0" baseline="0" dirty="0" err="1" smtClean="0">
                <a:solidFill>
                  <a:srgbClr val="000000"/>
                </a:solidFill>
              </a:rPr>
              <a:t>that</a:t>
            </a:r>
            <a:r>
              <a:rPr lang="de-AT" b="0" baseline="0" dirty="0" smtClean="0">
                <a:solidFill>
                  <a:srgbClr val="000000"/>
                </a:solidFill>
              </a:rPr>
              <a:t> </a:t>
            </a:r>
            <a:r>
              <a:rPr lang="de-AT" b="0" baseline="0" dirty="0" err="1" smtClean="0">
                <a:solidFill>
                  <a:srgbClr val="000000"/>
                </a:solidFill>
              </a:rPr>
              <a:t>is</a:t>
            </a:r>
            <a:r>
              <a:rPr lang="de-AT" b="0" baseline="0" dirty="0" smtClean="0">
                <a:solidFill>
                  <a:srgbClr val="000000"/>
                </a:solidFill>
              </a:rPr>
              <a:t> </a:t>
            </a:r>
            <a:r>
              <a:rPr lang="de-AT" b="0" baseline="0" dirty="0" err="1" smtClean="0">
                <a:solidFill>
                  <a:srgbClr val="000000"/>
                </a:solidFill>
              </a:rPr>
              <a:t>by</a:t>
            </a:r>
            <a:r>
              <a:rPr lang="de-AT" b="0" baseline="0" dirty="0" smtClean="0">
                <a:solidFill>
                  <a:srgbClr val="000000"/>
                </a:solidFill>
              </a:rPr>
              <a:t> </a:t>
            </a:r>
            <a:r>
              <a:rPr lang="de-AT" b="0" baseline="0" dirty="0" err="1" smtClean="0">
                <a:solidFill>
                  <a:srgbClr val="000000"/>
                </a:solidFill>
              </a:rPr>
              <a:t>somebody</a:t>
            </a:r>
            <a:r>
              <a:rPr lang="de-AT" b="0" baseline="0" dirty="0" smtClean="0">
                <a:solidFill>
                  <a:srgbClr val="000000"/>
                </a:solidFill>
              </a:rPr>
              <a:t> </a:t>
            </a:r>
            <a:r>
              <a:rPr lang="de-AT" b="0" baseline="0" dirty="0" err="1" smtClean="0">
                <a:solidFill>
                  <a:srgbClr val="000000"/>
                </a:solidFill>
              </a:rPr>
              <a:t>else</a:t>
            </a:r>
            <a:r>
              <a:rPr lang="de-AT" b="0" baseline="0" dirty="0" smtClean="0">
                <a:solidFill>
                  <a:srgbClr val="000000"/>
                </a:solidFill>
              </a:rPr>
              <a:t>. </a:t>
            </a:r>
            <a:r>
              <a:rPr lang="en-GB" b="1" baseline="0" dirty="0" smtClean="0">
                <a:solidFill>
                  <a:schemeClr val="tx1"/>
                </a:solidFill>
                <a:latin typeface="Times New Roman" pitchFamily="18" charset="0"/>
              </a:rPr>
              <a:t>We have to have PPNP!</a:t>
            </a:r>
          </a:p>
        </p:txBody>
      </p:sp>
    </p:spTree>
    <p:extLst>
      <p:ext uri="{BB962C8B-B14F-4D97-AF65-F5344CB8AC3E}">
        <p14:creationId xmlns:p14="http://schemas.microsoft.com/office/powerpoint/2010/main" val="2567488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de-DE" sz="1200" dirty="0" smtClean="0">
                <a:solidFill>
                  <a:srgbClr val="000000"/>
                </a:solidFill>
                <a:latin typeface="+mn-lt"/>
              </a:rPr>
              <a:t>PPNP: </a:t>
            </a:r>
            <a:r>
              <a:rPr lang="de-DE" sz="1200" dirty="0" err="1" smtClean="0">
                <a:solidFill>
                  <a:srgbClr val="000000"/>
                </a:solidFill>
                <a:latin typeface="+mn-lt"/>
              </a:rPr>
              <a:t>If</a:t>
            </a:r>
            <a:r>
              <a:rPr lang="de-DE" sz="1200" baseline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  <a:latin typeface="+mn-lt"/>
              </a:rPr>
              <a:t>it</a:t>
            </a:r>
            <a:r>
              <a:rPr lang="de-DE" sz="1200" baseline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  <a:latin typeface="+mn-lt"/>
              </a:rPr>
              <a:t>is</a:t>
            </a:r>
            <a:r>
              <a:rPr lang="de-DE" sz="1200" baseline="0" dirty="0" smtClean="0">
                <a:solidFill>
                  <a:srgbClr val="000000"/>
                </a:solidFill>
                <a:latin typeface="+mn-lt"/>
              </a:rPr>
              <a:t> a human </a:t>
            </a:r>
            <a:r>
              <a:rPr lang="de-DE" sz="1200" baseline="0" dirty="0" err="1" smtClean="0">
                <a:solidFill>
                  <a:srgbClr val="000000"/>
                </a:solidFill>
                <a:latin typeface="+mn-lt"/>
              </a:rPr>
              <a:t>right</a:t>
            </a:r>
            <a:r>
              <a:rPr lang="de-DE" sz="1200" baseline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  <a:latin typeface="+mn-lt"/>
              </a:rPr>
              <a:t>then</a:t>
            </a:r>
            <a:r>
              <a:rPr lang="de-DE" sz="1200" baseline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  <a:latin typeface="+mn-lt"/>
              </a:rPr>
              <a:t>execute</a:t>
            </a:r>
            <a:r>
              <a:rPr lang="de-DE" sz="1200" baseline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  <a:latin typeface="+mn-lt"/>
              </a:rPr>
              <a:t>it</a:t>
            </a:r>
            <a:r>
              <a:rPr lang="de-DE" sz="1200" baseline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mr-IN" sz="1200" baseline="0" dirty="0" smtClean="0">
                <a:solidFill>
                  <a:srgbClr val="000000"/>
                </a:solidFill>
                <a:latin typeface="+mn-lt"/>
              </a:rPr>
              <a:t>–</a:t>
            </a:r>
            <a:r>
              <a:rPr lang="de-DE" sz="1200" baseline="0" dirty="0" smtClean="0">
                <a:solidFill>
                  <a:srgbClr val="000000"/>
                </a:solidFill>
                <a:latin typeface="+mn-lt"/>
              </a:rPr>
              <a:t> will </a:t>
            </a:r>
            <a:r>
              <a:rPr lang="de-DE" sz="1200" baseline="0" dirty="0" err="1" smtClean="0">
                <a:solidFill>
                  <a:srgbClr val="000000"/>
                </a:solidFill>
                <a:latin typeface="+mn-lt"/>
              </a:rPr>
              <a:t>make</a:t>
            </a:r>
            <a:r>
              <a:rPr lang="de-DE" sz="1200" baseline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  <a:latin typeface="+mn-lt"/>
              </a:rPr>
              <a:t>it</a:t>
            </a:r>
            <a:r>
              <a:rPr lang="de-DE" sz="1200" baseline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  <a:latin typeface="+mn-lt"/>
              </a:rPr>
              <a:t>business</a:t>
            </a:r>
            <a:r>
              <a:rPr lang="de-DE" sz="1200" baseline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  <a:latin typeface="+mn-lt"/>
              </a:rPr>
              <a:t>beneficial</a:t>
            </a:r>
            <a:r>
              <a:rPr lang="de-DE" sz="1200" baseline="0" dirty="0" smtClean="0">
                <a:solidFill>
                  <a:srgbClr val="000000"/>
                </a:solidFill>
                <a:latin typeface="+mn-lt"/>
              </a:rPr>
              <a:t> ...</a:t>
            </a:r>
            <a:endParaRPr lang="de-DE" sz="1200" dirty="0" smtClean="0">
              <a:solidFill>
                <a:srgbClr val="000000"/>
              </a:solidFill>
              <a:latin typeface="+mn-lt"/>
            </a:endParaRPr>
          </a:p>
          <a:p>
            <a:endParaRPr lang="de-DE" sz="1200" dirty="0" smtClean="0">
              <a:solidFill>
                <a:srgbClr val="000000"/>
              </a:solidFill>
              <a:latin typeface="+mn-lt"/>
            </a:endParaRPr>
          </a:p>
          <a:p>
            <a:r>
              <a:rPr lang="de-DE" sz="1200" dirty="0" smtClean="0">
                <a:solidFill>
                  <a:srgbClr val="000000"/>
                </a:solidFill>
                <a:latin typeface="+mn-lt"/>
              </a:rPr>
              <a:t>LEGISLATION in EU</a:t>
            </a:r>
            <a:r>
              <a:rPr lang="de-DE" sz="1200" baseline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1200" dirty="0" smtClean="0">
                <a:solidFill>
                  <a:srgbClr val="000000"/>
                </a:solidFill>
                <a:latin typeface="+mn-lt"/>
              </a:rPr>
              <a:t>IS THERE:</a:t>
            </a:r>
            <a:r>
              <a:rPr lang="de-DE" sz="1200" baseline="0" dirty="0" smtClean="0">
                <a:solidFill>
                  <a:srgbClr val="000000"/>
                </a:solidFill>
                <a:latin typeface="+mn-lt"/>
              </a:rPr>
              <a:t> BUT NOT ENFORCED</a:t>
            </a:r>
          </a:p>
          <a:p>
            <a:r>
              <a:rPr lang="de-DE" sz="1200" baseline="0" dirty="0" smtClean="0">
                <a:solidFill>
                  <a:srgbClr val="000000"/>
                </a:solidFill>
                <a:latin typeface="+mn-lt"/>
              </a:rPr>
              <a:t>Impact: ALL WE HAVE HERE IN EUROPE IS IMPORTED (smart </a:t>
            </a:r>
            <a:r>
              <a:rPr lang="de-DE" sz="1200" baseline="0" dirty="0" err="1" smtClean="0">
                <a:solidFill>
                  <a:srgbClr val="000000"/>
                </a:solidFill>
                <a:latin typeface="+mn-lt"/>
              </a:rPr>
              <a:t>phone</a:t>
            </a:r>
            <a:r>
              <a:rPr lang="de-DE" sz="1200" baseline="0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de-DE" sz="1200" baseline="0" dirty="0" err="1" smtClean="0">
                <a:solidFill>
                  <a:srgbClr val="000000"/>
                </a:solidFill>
                <a:latin typeface="+mn-lt"/>
              </a:rPr>
              <a:t>desktop</a:t>
            </a:r>
            <a:r>
              <a:rPr lang="de-DE" sz="1200" baseline="0" dirty="0" smtClean="0">
                <a:solidFill>
                  <a:srgbClr val="000000"/>
                </a:solidFill>
                <a:latin typeface="+mn-lt"/>
              </a:rPr>
              <a:t>) </a:t>
            </a:r>
            <a:r>
              <a:rPr lang="mr-IN" sz="1200" baseline="0" dirty="0" smtClean="0">
                <a:solidFill>
                  <a:srgbClr val="000000"/>
                </a:solidFill>
                <a:latin typeface="+mn-lt"/>
              </a:rPr>
              <a:t>–</a:t>
            </a:r>
            <a:r>
              <a:rPr lang="de-DE" sz="1200" baseline="0" dirty="0" smtClean="0">
                <a:solidFill>
                  <a:srgbClr val="000000"/>
                </a:solidFill>
                <a:latin typeface="+mn-lt"/>
              </a:rPr>
              <a:t> WHY, IT IS ENFORCING LEGISLATION </a:t>
            </a:r>
            <a:r>
              <a:rPr lang="mr-IN" sz="1200" baseline="0" dirty="0" smtClean="0">
                <a:solidFill>
                  <a:srgbClr val="000000"/>
                </a:solidFill>
                <a:latin typeface="+mn-lt"/>
              </a:rPr>
              <a:t>–</a:t>
            </a:r>
            <a:r>
              <a:rPr lang="de-DE" sz="1200" baseline="0" dirty="0" smtClean="0">
                <a:solidFill>
                  <a:srgbClr val="000000"/>
                </a:solidFill>
                <a:latin typeface="+mn-lt"/>
              </a:rPr>
              <a:t> WELLS FARGO</a:t>
            </a:r>
          </a:p>
          <a:p>
            <a:r>
              <a:rPr lang="de-DE" sz="1200" baseline="0" dirty="0" smtClean="0">
                <a:solidFill>
                  <a:srgbClr val="000000"/>
                </a:solidFill>
                <a:latin typeface="+mn-lt"/>
              </a:rPr>
              <a:t>In Europe: „</a:t>
            </a:r>
            <a:r>
              <a:rPr lang="de-DE" sz="1200" baseline="0" dirty="0" err="1" smtClean="0">
                <a:solidFill>
                  <a:srgbClr val="000000"/>
                </a:solidFill>
                <a:latin typeface="+mn-lt"/>
              </a:rPr>
              <a:t>reasonable</a:t>
            </a:r>
            <a:r>
              <a:rPr lang="de-DE" sz="1200" baseline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  <a:latin typeface="+mn-lt"/>
              </a:rPr>
              <a:t>accom</a:t>
            </a:r>
            <a:r>
              <a:rPr lang="de-DE" sz="1200" baseline="0" dirty="0" smtClean="0">
                <a:solidFill>
                  <a:srgbClr val="000000"/>
                </a:solidFill>
                <a:latin typeface="+mn-lt"/>
              </a:rPr>
              <a:t>“ </a:t>
            </a:r>
            <a:r>
              <a:rPr lang="mr-IN" sz="1200" baseline="0" dirty="0" smtClean="0">
                <a:solidFill>
                  <a:srgbClr val="000000"/>
                </a:solidFill>
                <a:latin typeface="+mn-lt"/>
              </a:rPr>
              <a:t>–</a:t>
            </a:r>
            <a:r>
              <a:rPr lang="de-DE" sz="1200" baseline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  <a:latin typeface="+mn-lt"/>
              </a:rPr>
              <a:t>leads</a:t>
            </a:r>
            <a:r>
              <a:rPr lang="de-DE" sz="1200" baseline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  <a:latin typeface="+mn-lt"/>
              </a:rPr>
              <a:t>to</a:t>
            </a:r>
            <a:r>
              <a:rPr lang="de-DE" sz="1200" baseline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  <a:latin typeface="+mn-lt"/>
              </a:rPr>
              <a:t>reasonable</a:t>
            </a:r>
            <a:r>
              <a:rPr lang="de-DE" sz="1200" baseline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  <a:latin typeface="+mn-lt"/>
              </a:rPr>
              <a:t>exclusion</a:t>
            </a:r>
            <a:r>
              <a:rPr lang="de-DE" sz="1200" baseline="0" dirty="0" smtClean="0">
                <a:solidFill>
                  <a:srgbClr val="000000"/>
                </a:solidFill>
                <a:latin typeface="+mn-lt"/>
              </a:rPr>
              <a:t>; DOES NOT MAKE A MARKET IN THE PPNP</a:t>
            </a:r>
            <a:endParaRPr lang="de-DE" sz="1200" dirty="0" smtClean="0">
              <a:solidFill>
                <a:srgbClr val="000000"/>
              </a:solidFill>
              <a:latin typeface="+mn-lt"/>
            </a:endParaRPr>
          </a:p>
          <a:p>
            <a:r>
              <a:rPr lang="de-DE" sz="1200" dirty="0" smtClean="0">
                <a:solidFill>
                  <a:srgbClr val="000000"/>
                </a:solidFill>
                <a:latin typeface="+mn-lt"/>
              </a:rPr>
              <a:t>First</a:t>
            </a:r>
            <a:r>
              <a:rPr lang="de-DE" sz="1200" baseline="0" dirty="0" smtClean="0">
                <a:solidFill>
                  <a:srgbClr val="000000"/>
                </a:solidFill>
                <a:latin typeface="+mn-lt"/>
              </a:rPr>
              <a:t> legal, but </a:t>
            </a:r>
            <a:r>
              <a:rPr lang="de-DE" sz="1200" baseline="0" dirty="0" err="1" smtClean="0">
                <a:solidFill>
                  <a:srgbClr val="000000"/>
                </a:solidFill>
                <a:latin typeface="+mn-lt"/>
              </a:rPr>
              <a:t>become</a:t>
            </a:r>
            <a:r>
              <a:rPr lang="de-DE" sz="1200" baseline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  <a:latin typeface="+mn-lt"/>
              </a:rPr>
              <a:t>business</a:t>
            </a:r>
            <a:r>
              <a:rPr lang="de-DE" sz="1200" baseline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  <a:latin typeface="+mn-lt"/>
              </a:rPr>
              <a:t>benefit</a:t>
            </a:r>
            <a:r>
              <a:rPr lang="de-DE" sz="1200" baseline="0" dirty="0" smtClean="0">
                <a:solidFill>
                  <a:srgbClr val="000000"/>
                </a:solidFill>
                <a:latin typeface="+mn-lt"/>
              </a:rPr>
              <a:t>:</a:t>
            </a:r>
          </a:p>
          <a:p>
            <a:r>
              <a:rPr lang="de-DE" sz="1200" baseline="0" dirty="0" err="1" smtClean="0">
                <a:solidFill>
                  <a:srgbClr val="000000"/>
                </a:solidFill>
                <a:latin typeface="+mn-lt"/>
              </a:rPr>
              <a:t>It</a:t>
            </a:r>
            <a:r>
              <a:rPr lang="de-DE" sz="1200" baseline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  <a:latin typeface="+mn-lt"/>
              </a:rPr>
              <a:t>is</a:t>
            </a:r>
            <a:r>
              <a:rPr lang="de-DE" sz="1200" baseline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  <a:latin typeface="+mn-lt"/>
              </a:rPr>
              <a:t>about</a:t>
            </a:r>
            <a:r>
              <a:rPr lang="de-DE" sz="1200" baseline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  <a:latin typeface="+mn-lt"/>
              </a:rPr>
              <a:t>you</a:t>
            </a:r>
            <a:r>
              <a:rPr lang="de-DE" sz="1200" baseline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  <a:latin typeface="+mn-lt"/>
              </a:rPr>
              <a:t>that</a:t>
            </a:r>
            <a:r>
              <a:rPr lang="de-DE" sz="1200" baseline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  <a:latin typeface="+mn-lt"/>
              </a:rPr>
              <a:t>you</a:t>
            </a:r>
            <a:r>
              <a:rPr lang="de-DE" sz="1200" baseline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  <a:latin typeface="+mn-lt"/>
              </a:rPr>
              <a:t>demand</a:t>
            </a:r>
            <a:r>
              <a:rPr lang="de-DE" sz="1200" baseline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  <a:latin typeface="+mn-lt"/>
              </a:rPr>
              <a:t>it</a:t>
            </a:r>
            <a:r>
              <a:rPr lang="de-DE" sz="1200" baseline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  <a:latin typeface="+mn-lt"/>
              </a:rPr>
              <a:t>and</a:t>
            </a:r>
            <a:r>
              <a:rPr lang="de-DE" sz="1200" baseline="0" dirty="0" smtClean="0">
                <a:solidFill>
                  <a:srgbClr val="000000"/>
                </a:solidFill>
                <a:latin typeface="+mn-lt"/>
              </a:rPr>
              <a:t> do </a:t>
            </a:r>
            <a:r>
              <a:rPr lang="de-DE" sz="1200" baseline="0" dirty="0" err="1" smtClean="0">
                <a:solidFill>
                  <a:srgbClr val="000000"/>
                </a:solidFill>
                <a:latin typeface="+mn-lt"/>
              </a:rPr>
              <a:t>it</a:t>
            </a:r>
            <a:endParaRPr lang="de-DE" sz="1200" dirty="0" smtClean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8873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PPNP </a:t>
            </a:r>
            <a:r>
              <a:rPr lang="mr-IN" dirty="0" smtClean="0">
                <a:solidFill>
                  <a:srgbClr val="000000"/>
                </a:solidFill>
                <a:latin typeface="Times New Roman" pitchFamily="18" charset="0"/>
              </a:rPr>
              <a:t>–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 YESTERDAY</a:t>
            </a:r>
            <a:r>
              <a:rPr lang="en-GB" baseline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baseline="0" dirty="0" err="1" smtClean="0">
                <a:solidFill>
                  <a:srgbClr val="000000"/>
                </a:solidFill>
                <a:latin typeface="Times New Roman" pitchFamily="18" charset="0"/>
              </a:rPr>
              <a:t>Acc</a:t>
            </a:r>
            <a:r>
              <a:rPr lang="en-GB" baseline="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baseline="0" dirty="0" err="1" smtClean="0">
                <a:solidFill>
                  <a:srgbClr val="000000"/>
                </a:solidFill>
                <a:latin typeface="Times New Roman" pitchFamily="18" charset="0"/>
              </a:rPr>
              <a:t>eAcc</a:t>
            </a:r>
            <a:r>
              <a:rPr lang="en-GB" baseline="0" dirty="0" smtClean="0">
                <a:solidFill>
                  <a:srgbClr val="000000"/>
                </a:solidFill>
                <a:latin typeface="Times New Roman" pitchFamily="18" charset="0"/>
              </a:rPr>
              <a:t>; most important because biggest potential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</a:rPr>
              <a:t>WHAT</a:t>
            </a:r>
            <a:r>
              <a:rPr lang="en-GB" baseline="0" dirty="0" smtClean="0">
                <a:solidFill>
                  <a:srgbClr val="000000"/>
                </a:solidFill>
                <a:latin typeface="Times New Roman" pitchFamily="18" charset="0"/>
              </a:rPr>
              <a:t> EVER THE NEW TECHNOLOGIES WILL BE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>
                <a:solidFill>
                  <a:srgbClr val="000000"/>
                </a:solidFill>
                <a:latin typeface="Times New Roman" pitchFamily="18" charset="0"/>
              </a:rPr>
              <a:t>Industry will follow it, why: otherwise you loose users (painful case of </a:t>
            </a:r>
            <a:r>
              <a:rPr lang="en-GB" baseline="0" dirty="0" err="1" smtClean="0">
                <a:solidFill>
                  <a:srgbClr val="000000"/>
                </a:solidFill>
                <a:latin typeface="Times New Roman" pitchFamily="18" charset="0"/>
              </a:rPr>
              <a:t>nordic</a:t>
            </a:r>
            <a:r>
              <a:rPr lang="en-GB" baseline="0" dirty="0" smtClean="0">
                <a:solidFill>
                  <a:srgbClr val="000000"/>
                </a:solidFill>
                <a:latin typeface="Times New Roman" pitchFamily="18" charset="0"/>
              </a:rPr>
              <a:t> mobile phone industry when HCI entered into mobile)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>
                <a:solidFill>
                  <a:srgbClr val="000000"/>
                </a:solidFill>
                <a:latin typeface="Times New Roman" pitchFamily="18" charset="0"/>
              </a:rPr>
              <a:t>ACCESSIBILITY HAS TO BE PART OF IT: NGOs demand it, parents don’t buy, public sector must not buy, </a:t>
            </a:r>
            <a:r>
              <a:rPr lang="mr-IN" baseline="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endParaRPr lang="de-AT" baseline="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baseline="0" dirty="0" smtClean="0">
                <a:solidFill>
                  <a:srgbClr val="000000"/>
                </a:solidFill>
                <a:latin typeface="Times New Roman" pitchFamily="18" charset="0"/>
              </a:rPr>
              <a:t>TO NAME ONE EXAMPLE: </a:t>
            </a:r>
            <a:r>
              <a:rPr lang="de-AT" baseline="0" dirty="0" err="1" smtClean="0">
                <a:solidFill>
                  <a:srgbClr val="000000"/>
                </a:solidFill>
                <a:latin typeface="Times New Roman" pitchFamily="18" charset="0"/>
              </a:rPr>
              <a:t>Why</a:t>
            </a:r>
            <a:r>
              <a:rPr lang="de-AT" baseline="0" dirty="0" smtClean="0">
                <a:solidFill>
                  <a:srgbClr val="000000"/>
                </a:solidFill>
                <a:latin typeface="Times New Roman" pitchFamily="18" charset="0"/>
              </a:rPr>
              <a:t> do </a:t>
            </a:r>
            <a:r>
              <a:rPr lang="de-AT" baseline="0" dirty="0" err="1" smtClean="0">
                <a:solidFill>
                  <a:srgbClr val="000000"/>
                </a:solidFill>
                <a:latin typeface="Times New Roman" pitchFamily="18" charset="0"/>
              </a:rPr>
              <a:t>governments</a:t>
            </a:r>
            <a:r>
              <a:rPr lang="de-AT" baseline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AT" baseline="0" dirty="0" err="1" smtClean="0">
                <a:solidFill>
                  <a:srgbClr val="000000"/>
                </a:solidFill>
                <a:latin typeface="Times New Roman" pitchFamily="18" charset="0"/>
              </a:rPr>
              <a:t>arround</a:t>
            </a:r>
            <a:r>
              <a:rPr lang="de-AT" baseline="0" dirty="0" smtClean="0">
                <a:solidFill>
                  <a:srgbClr val="000000"/>
                </a:solidFill>
                <a:latin typeface="Times New Roman" pitchFamily="18" charset="0"/>
              </a:rPr>
              <a:t> Europe </a:t>
            </a:r>
            <a:r>
              <a:rPr lang="de-AT" baseline="0" dirty="0" err="1" smtClean="0">
                <a:solidFill>
                  <a:srgbClr val="000000"/>
                </a:solidFill>
                <a:latin typeface="Times New Roman" pitchFamily="18" charset="0"/>
              </a:rPr>
              <a:t>buy</a:t>
            </a:r>
            <a:r>
              <a:rPr lang="de-AT" baseline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AT" baseline="0" dirty="0" err="1" smtClean="0">
                <a:solidFill>
                  <a:srgbClr val="000000"/>
                </a:solidFill>
                <a:latin typeface="Times New Roman" pitchFamily="18" charset="0"/>
              </a:rPr>
              <a:t>inaccessible</a:t>
            </a:r>
            <a:r>
              <a:rPr lang="de-AT" baseline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AT" baseline="0" dirty="0" err="1" smtClean="0">
                <a:solidFill>
                  <a:srgbClr val="000000"/>
                </a:solidFill>
                <a:latin typeface="Times New Roman" pitchFamily="18" charset="0"/>
              </a:rPr>
              <a:t>learning</a:t>
            </a:r>
            <a:r>
              <a:rPr lang="de-AT" baseline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AT" baseline="0" dirty="0" err="1" smtClean="0">
                <a:solidFill>
                  <a:srgbClr val="000000"/>
                </a:solidFill>
                <a:latin typeface="Times New Roman" pitchFamily="18" charset="0"/>
              </a:rPr>
              <a:t>materials</a:t>
            </a:r>
            <a:r>
              <a:rPr lang="de-AT" baseline="0" dirty="0" smtClean="0">
                <a:solidFill>
                  <a:srgbClr val="000000"/>
                </a:solidFill>
                <a:latin typeface="Times New Roman" pitchFamily="18" charset="0"/>
              </a:rPr>
              <a:t>? </a:t>
            </a:r>
            <a:r>
              <a:rPr lang="de-AT" baseline="0" dirty="0" err="1" smtClean="0">
                <a:solidFill>
                  <a:srgbClr val="000000"/>
                </a:solidFill>
                <a:latin typeface="Times New Roman" pitchFamily="18" charset="0"/>
              </a:rPr>
              <a:t>Why</a:t>
            </a:r>
            <a:r>
              <a:rPr lang="de-AT" baseline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AT" baseline="0" dirty="0" err="1" smtClean="0">
                <a:solidFill>
                  <a:srgbClr val="000000"/>
                </a:solidFill>
                <a:latin typeface="Times New Roman" pitchFamily="18" charset="0"/>
              </a:rPr>
              <a:t>buildings</a:t>
            </a:r>
            <a:r>
              <a:rPr lang="de-AT" baseline="0" dirty="0" smtClean="0">
                <a:solidFill>
                  <a:srgbClr val="000000"/>
                </a:solidFill>
                <a:latin typeface="Times New Roman" pitchFamily="18" charset="0"/>
              </a:rPr>
              <a:t> not </a:t>
            </a:r>
            <a:r>
              <a:rPr lang="de-AT" baseline="0" dirty="0" err="1" smtClean="0">
                <a:solidFill>
                  <a:srgbClr val="000000"/>
                </a:solidFill>
                <a:latin typeface="Times New Roman" pitchFamily="18" charset="0"/>
              </a:rPr>
              <a:t>accessible</a:t>
            </a:r>
            <a:r>
              <a:rPr lang="de-AT" baseline="0" dirty="0" smtClean="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de-AT" baseline="0" dirty="0" err="1" smtClean="0">
                <a:solidFill>
                  <a:srgbClr val="000000"/>
                </a:solidFill>
                <a:latin typeface="Times New Roman" pitchFamily="18" charset="0"/>
              </a:rPr>
              <a:t>since</a:t>
            </a:r>
            <a:r>
              <a:rPr lang="de-AT" baseline="0" dirty="0" smtClean="0">
                <a:solidFill>
                  <a:srgbClr val="000000"/>
                </a:solidFill>
                <a:latin typeface="Times New Roman" pitchFamily="18" charset="0"/>
              </a:rPr>
              <a:t> 60ies </a:t>
            </a:r>
            <a:r>
              <a:rPr lang="de-AT" baseline="0" dirty="0" err="1" smtClean="0">
                <a:solidFill>
                  <a:srgbClr val="000000"/>
                </a:solidFill>
                <a:latin typeface="Times New Roman" pitchFamily="18" charset="0"/>
              </a:rPr>
              <a:t>standards</a:t>
            </a:r>
            <a:r>
              <a:rPr lang="de-AT" baseline="0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baseline="0" dirty="0" smtClean="0">
                <a:solidFill>
                  <a:srgbClr val="000000"/>
                </a:solidFill>
                <a:latin typeface="Times New Roman" pitchFamily="18" charset="0"/>
              </a:rPr>
              <a:t>THE RIGHT PPP: </a:t>
            </a:r>
            <a:r>
              <a:rPr lang="de-AT" baseline="0" dirty="0" err="1" smtClean="0">
                <a:solidFill>
                  <a:srgbClr val="000000"/>
                </a:solidFill>
                <a:latin typeface="Times New Roman" pitchFamily="18" charset="0"/>
              </a:rPr>
              <a:t>Buy</a:t>
            </a:r>
            <a:r>
              <a:rPr lang="de-AT" baseline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AT" baseline="0" dirty="0" err="1" smtClean="0">
                <a:solidFill>
                  <a:srgbClr val="000000"/>
                </a:solidFill>
                <a:latin typeface="Times New Roman" pitchFamily="18" charset="0"/>
              </a:rPr>
              <a:t>accessible</a:t>
            </a:r>
            <a:r>
              <a:rPr lang="de-AT" baseline="0" dirty="0" smtClean="0">
                <a:solidFill>
                  <a:srgbClr val="000000"/>
                </a:solidFill>
                <a:latin typeface="Times New Roman" pitchFamily="18" charset="0"/>
              </a:rPr>
              <a:t>. M376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>
                <a:solidFill>
                  <a:srgbClr val="000000"/>
                </a:solidFill>
                <a:latin typeface="Times New Roman" pitchFamily="18" charset="0"/>
              </a:rPr>
              <a:t>Same with building and other standards </a:t>
            </a:r>
            <a:r>
              <a:rPr lang="mr-IN" baseline="0" dirty="0" smtClean="0">
                <a:solidFill>
                  <a:srgbClr val="000000"/>
                </a:solidFill>
                <a:latin typeface="Times New Roman" pitchFamily="18" charset="0"/>
              </a:rPr>
              <a:t>–</a:t>
            </a:r>
            <a:r>
              <a:rPr lang="en-GB" baseline="0" dirty="0" smtClean="0">
                <a:solidFill>
                  <a:srgbClr val="000000"/>
                </a:solidFill>
                <a:latin typeface="Times New Roman" pitchFamily="18" charset="0"/>
              </a:rPr>
              <a:t> all </a:t>
            </a:r>
            <a:r>
              <a:rPr lang="en-GB" baseline="0" dirty="0" err="1" smtClean="0">
                <a:solidFill>
                  <a:srgbClr val="000000"/>
                </a:solidFill>
                <a:latin typeface="Times New Roman" pitchFamily="18" charset="0"/>
              </a:rPr>
              <a:t>intervoven</a:t>
            </a:r>
            <a:endParaRPr lang="en-GB" baseline="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smtClean="0">
                <a:solidFill>
                  <a:srgbClr val="000000"/>
                </a:solidFill>
                <a:latin typeface="Times New Roman" pitchFamily="18" charset="0"/>
              </a:rPr>
              <a:t>HAS TO BE REFERENCED IN STANDARDS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525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de-DE" sz="1200" b="1" dirty="0" smtClean="0">
                <a:solidFill>
                  <a:srgbClr val="000000"/>
                </a:solidFill>
              </a:rPr>
              <a:t>NEED RESEARCH </a:t>
            </a:r>
            <a:r>
              <a:rPr lang="mr-IN" sz="1200" b="1" dirty="0" smtClean="0">
                <a:solidFill>
                  <a:srgbClr val="000000"/>
                </a:solidFill>
              </a:rPr>
              <a:t>–</a:t>
            </a:r>
            <a:r>
              <a:rPr lang="de-DE" sz="1200" b="1" dirty="0" smtClean="0">
                <a:solidFill>
                  <a:srgbClr val="000000"/>
                </a:solidFill>
              </a:rPr>
              <a:t> NOT BY</a:t>
            </a:r>
            <a:r>
              <a:rPr lang="de-DE" sz="1200" b="1" baseline="0" dirty="0" smtClean="0">
                <a:solidFill>
                  <a:srgbClr val="000000"/>
                </a:solidFill>
              </a:rPr>
              <a:t> ACCIDENT </a:t>
            </a:r>
            <a:endParaRPr lang="de-DE" sz="1200" b="1" dirty="0" smtClean="0">
              <a:solidFill>
                <a:srgbClr val="000000"/>
              </a:solidFill>
            </a:endParaRPr>
          </a:p>
          <a:p>
            <a:endParaRPr lang="de-DE" sz="1200" b="1" dirty="0" smtClean="0">
              <a:solidFill>
                <a:srgbClr val="000000"/>
              </a:solidFill>
            </a:endParaRPr>
          </a:p>
          <a:p>
            <a:r>
              <a:rPr lang="de-DE" sz="1200" b="1" dirty="0" smtClean="0">
                <a:solidFill>
                  <a:srgbClr val="000000"/>
                </a:solidFill>
              </a:rPr>
              <a:t>Who </a:t>
            </a:r>
            <a:r>
              <a:rPr lang="de-DE" sz="1200" b="1" dirty="0" err="1" smtClean="0">
                <a:solidFill>
                  <a:srgbClr val="000000"/>
                </a:solidFill>
              </a:rPr>
              <a:t>has</a:t>
            </a:r>
            <a:r>
              <a:rPr lang="de-DE" sz="1200" b="1" dirty="0" smtClean="0">
                <a:solidFill>
                  <a:srgbClr val="000000"/>
                </a:solidFill>
              </a:rPr>
              <a:t> a smart </a:t>
            </a:r>
            <a:r>
              <a:rPr lang="de-DE" sz="1200" b="1" dirty="0" err="1" smtClean="0">
                <a:solidFill>
                  <a:srgbClr val="000000"/>
                </a:solidFill>
              </a:rPr>
              <a:t>phone</a:t>
            </a:r>
            <a:r>
              <a:rPr lang="de-DE" sz="1200" b="1" dirty="0" smtClean="0">
                <a:solidFill>
                  <a:srgbClr val="000000"/>
                </a:solidFill>
              </a:rPr>
              <a:t>? </a:t>
            </a:r>
            <a:r>
              <a:rPr lang="de-DE" sz="1200" dirty="0" err="1" smtClean="0">
                <a:solidFill>
                  <a:srgbClr val="000000"/>
                </a:solidFill>
              </a:rPr>
              <a:t>Compare</a:t>
            </a:r>
            <a:r>
              <a:rPr lang="de-DE" sz="1200" baseline="0" dirty="0" smtClean="0">
                <a:solidFill>
                  <a:srgbClr val="000000"/>
                </a:solidFill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with</a:t>
            </a:r>
            <a:r>
              <a:rPr lang="de-DE" sz="1200" baseline="0" dirty="0" smtClean="0">
                <a:solidFill>
                  <a:srgbClr val="000000"/>
                </a:solidFill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you</a:t>
            </a:r>
            <a:r>
              <a:rPr lang="de-DE" sz="1200" baseline="0" dirty="0" smtClean="0">
                <a:solidFill>
                  <a:srgbClr val="000000"/>
                </a:solidFill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neighbour</a:t>
            </a:r>
            <a:r>
              <a:rPr lang="de-DE" sz="1200" baseline="0" dirty="0" smtClean="0">
                <a:solidFill>
                  <a:srgbClr val="000000"/>
                </a:solidFill>
              </a:rPr>
              <a:t> – not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one</a:t>
            </a:r>
            <a:r>
              <a:rPr lang="de-DE" sz="1200" baseline="0" dirty="0" smtClean="0">
                <a:solidFill>
                  <a:srgbClr val="000000"/>
                </a:solidFill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is</a:t>
            </a:r>
            <a:r>
              <a:rPr lang="de-DE" sz="1200" baseline="0" dirty="0" smtClean="0">
                <a:solidFill>
                  <a:srgbClr val="000000"/>
                </a:solidFill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the</a:t>
            </a:r>
            <a:r>
              <a:rPr lang="de-DE" sz="1200" baseline="0" dirty="0" smtClean="0">
                <a:solidFill>
                  <a:srgbClr val="000000"/>
                </a:solidFill>
              </a:rPr>
              <a:t> same „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if</a:t>
            </a:r>
            <a:r>
              <a:rPr lang="de-DE" sz="1200" baseline="0" dirty="0" smtClean="0">
                <a:solidFill>
                  <a:srgbClr val="000000"/>
                </a:solidFill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you</a:t>
            </a:r>
            <a:r>
              <a:rPr lang="de-DE" sz="1200" baseline="0" dirty="0" smtClean="0">
                <a:solidFill>
                  <a:srgbClr val="000000"/>
                </a:solidFill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show</a:t>
            </a:r>
            <a:r>
              <a:rPr lang="de-DE" sz="1200" baseline="0" dirty="0" smtClean="0">
                <a:solidFill>
                  <a:srgbClr val="000000"/>
                </a:solidFill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me</a:t>
            </a:r>
            <a:r>
              <a:rPr lang="de-DE" sz="1200" baseline="0" dirty="0" smtClean="0">
                <a:solidFill>
                  <a:srgbClr val="000000"/>
                </a:solidFill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yours</a:t>
            </a:r>
            <a:r>
              <a:rPr lang="de-DE" sz="1200" baseline="0" dirty="0" smtClean="0">
                <a:solidFill>
                  <a:srgbClr val="000000"/>
                </a:solidFill>
              </a:rPr>
              <a:t>, I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show</a:t>
            </a:r>
            <a:r>
              <a:rPr lang="de-DE" sz="1200" baseline="0" dirty="0" smtClean="0">
                <a:solidFill>
                  <a:srgbClr val="000000"/>
                </a:solidFill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you</a:t>
            </a:r>
            <a:r>
              <a:rPr lang="de-DE" sz="1200" baseline="0" dirty="0" smtClean="0">
                <a:solidFill>
                  <a:srgbClr val="000000"/>
                </a:solidFill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mine</a:t>
            </a:r>
            <a:r>
              <a:rPr lang="de-DE" sz="1200" baseline="0" dirty="0" smtClean="0">
                <a:solidFill>
                  <a:srgbClr val="000000"/>
                </a:solidFill>
              </a:rPr>
              <a:t>“</a:t>
            </a:r>
          </a:p>
          <a:p>
            <a:r>
              <a:rPr lang="de-DE" sz="1200" baseline="0" dirty="0" smtClean="0">
                <a:solidFill>
                  <a:srgbClr val="000000"/>
                </a:solidFill>
              </a:rPr>
              <a:t>But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we</a:t>
            </a:r>
            <a:r>
              <a:rPr lang="de-DE" sz="1200" baseline="0" dirty="0" smtClean="0">
                <a:solidFill>
                  <a:srgbClr val="000000"/>
                </a:solidFill>
              </a:rPr>
              <a:t> handle all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the</a:t>
            </a:r>
            <a:r>
              <a:rPr lang="de-DE" sz="1200" baseline="0" dirty="0" smtClean="0">
                <a:solidFill>
                  <a:srgbClr val="000000"/>
                </a:solidFill>
              </a:rPr>
              <a:t> same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apps</a:t>
            </a:r>
            <a:r>
              <a:rPr lang="de-DE" sz="1200" baseline="0" dirty="0" smtClean="0">
                <a:solidFill>
                  <a:srgbClr val="000000"/>
                </a:solidFill>
              </a:rPr>
              <a:t> … VIDEO RECOREDER</a:t>
            </a:r>
          </a:p>
          <a:p>
            <a:r>
              <a:rPr lang="de-DE" sz="1200" b="1" baseline="0" dirty="0" smtClean="0">
                <a:solidFill>
                  <a:srgbClr val="000000"/>
                </a:solidFill>
              </a:rPr>
              <a:t>WE MAKE IT PERSONAL AND ADAPT </a:t>
            </a:r>
            <a:r>
              <a:rPr lang="de-DE" sz="1200" b="1" baseline="0" dirty="0" err="1" smtClean="0">
                <a:solidFill>
                  <a:srgbClr val="000000"/>
                </a:solidFill>
              </a:rPr>
              <a:t>to</a:t>
            </a:r>
            <a:r>
              <a:rPr lang="de-DE" sz="1200" b="1" baseline="0" dirty="0" smtClean="0">
                <a:solidFill>
                  <a:srgbClr val="000000"/>
                </a:solidFill>
              </a:rPr>
              <a:t> </a:t>
            </a:r>
            <a:r>
              <a:rPr lang="de-DE" sz="1200" b="1" baseline="0" dirty="0" err="1" smtClean="0">
                <a:solidFill>
                  <a:srgbClr val="000000"/>
                </a:solidFill>
              </a:rPr>
              <a:t>be</a:t>
            </a:r>
            <a:r>
              <a:rPr lang="de-DE" sz="1200" b="1" baseline="0" dirty="0" smtClean="0">
                <a:solidFill>
                  <a:srgbClr val="000000"/>
                </a:solidFill>
              </a:rPr>
              <a:t> </a:t>
            </a:r>
            <a:r>
              <a:rPr lang="de-DE" sz="1200" b="1" baseline="0" dirty="0" err="1" smtClean="0">
                <a:solidFill>
                  <a:srgbClr val="000000"/>
                </a:solidFill>
              </a:rPr>
              <a:t>done</a:t>
            </a:r>
            <a:r>
              <a:rPr lang="de-DE" sz="1200" b="1" baseline="0" dirty="0" smtClean="0">
                <a:solidFill>
                  <a:srgbClr val="000000"/>
                </a:solidFill>
              </a:rPr>
              <a:t> AT THE PERSON</a:t>
            </a:r>
          </a:p>
          <a:p>
            <a:r>
              <a:rPr lang="de-DE" sz="1200" b="0" baseline="0" dirty="0" err="1" smtClean="0">
                <a:solidFill>
                  <a:srgbClr val="000000"/>
                </a:solidFill>
              </a:rPr>
              <a:t>What</a:t>
            </a:r>
            <a:r>
              <a:rPr lang="de-DE" sz="1200" b="0" baseline="0" dirty="0" smtClean="0">
                <a:solidFill>
                  <a:srgbClr val="000000"/>
                </a:solidFill>
              </a:rPr>
              <a:t> </a:t>
            </a:r>
            <a:r>
              <a:rPr lang="de-DE" sz="1200" b="0" baseline="0" dirty="0" err="1" smtClean="0">
                <a:solidFill>
                  <a:srgbClr val="000000"/>
                </a:solidFill>
              </a:rPr>
              <a:t>we</a:t>
            </a:r>
            <a:r>
              <a:rPr lang="de-DE" sz="1200" b="0" baseline="0" dirty="0" smtClean="0">
                <a:solidFill>
                  <a:srgbClr val="000000"/>
                </a:solidFill>
              </a:rPr>
              <a:t> </a:t>
            </a:r>
            <a:r>
              <a:rPr lang="de-DE" sz="1200" b="0" baseline="0" dirty="0" err="1" smtClean="0">
                <a:solidFill>
                  <a:srgbClr val="000000"/>
                </a:solidFill>
              </a:rPr>
              <a:t>have</a:t>
            </a:r>
            <a:r>
              <a:rPr lang="de-DE" sz="1200" b="0" baseline="0" dirty="0" smtClean="0">
                <a:solidFill>
                  <a:srgbClr val="000000"/>
                </a:solidFill>
              </a:rPr>
              <a:t> </a:t>
            </a:r>
            <a:r>
              <a:rPr lang="de-DE" sz="1200" b="0" baseline="0" dirty="0" err="1" smtClean="0">
                <a:solidFill>
                  <a:srgbClr val="000000"/>
                </a:solidFill>
              </a:rPr>
              <a:t>is</a:t>
            </a:r>
            <a:r>
              <a:rPr lang="de-DE" sz="1200" b="0" baseline="0" dirty="0" smtClean="0">
                <a:solidFill>
                  <a:srgbClr val="000000"/>
                </a:solidFill>
              </a:rPr>
              <a:t> </a:t>
            </a:r>
            <a:r>
              <a:rPr lang="de-DE" sz="1200" b="0" baseline="0" dirty="0" err="1" smtClean="0">
                <a:solidFill>
                  <a:srgbClr val="000000"/>
                </a:solidFill>
              </a:rPr>
              <a:t>imported</a:t>
            </a:r>
            <a:r>
              <a:rPr lang="de-DE" sz="1200" b="0" baseline="0" dirty="0" smtClean="0">
                <a:solidFill>
                  <a:srgbClr val="000000"/>
                </a:solidFill>
              </a:rPr>
              <a:t> </a:t>
            </a:r>
            <a:r>
              <a:rPr lang="mr-IN" sz="1200" b="0" baseline="0" dirty="0" smtClean="0">
                <a:solidFill>
                  <a:srgbClr val="000000"/>
                </a:solidFill>
              </a:rPr>
              <a:t>–</a:t>
            </a:r>
            <a:r>
              <a:rPr lang="de-DE" sz="1200" b="0" baseline="0" dirty="0" smtClean="0">
                <a:solidFill>
                  <a:srgbClr val="000000"/>
                </a:solidFill>
              </a:rPr>
              <a:t> EU </a:t>
            </a:r>
            <a:r>
              <a:rPr lang="de-DE" sz="1200" b="0" baseline="0" dirty="0" err="1" smtClean="0">
                <a:solidFill>
                  <a:srgbClr val="000000"/>
                </a:solidFill>
              </a:rPr>
              <a:t>proud</a:t>
            </a:r>
            <a:r>
              <a:rPr lang="de-DE" sz="1200" b="0" baseline="0" dirty="0" smtClean="0">
                <a:solidFill>
                  <a:srgbClr val="000000"/>
                </a:solidFill>
              </a:rPr>
              <a:t> </a:t>
            </a:r>
            <a:r>
              <a:rPr lang="de-DE" sz="1200" b="0" baseline="0" dirty="0" err="1" smtClean="0">
                <a:solidFill>
                  <a:srgbClr val="000000"/>
                </a:solidFill>
              </a:rPr>
              <a:t>of</a:t>
            </a:r>
            <a:r>
              <a:rPr lang="de-DE" sz="1200" b="0" baseline="0" dirty="0" smtClean="0">
                <a:solidFill>
                  <a:srgbClr val="000000"/>
                </a:solidFill>
              </a:rPr>
              <a:t> R&amp;D, but </a:t>
            </a:r>
            <a:r>
              <a:rPr lang="de-DE" sz="1200" b="0" baseline="0" dirty="0" err="1" smtClean="0">
                <a:solidFill>
                  <a:srgbClr val="000000"/>
                </a:solidFill>
              </a:rPr>
              <a:t>implemented</a:t>
            </a:r>
            <a:r>
              <a:rPr lang="de-DE" sz="1200" b="0" baseline="0" dirty="0" smtClean="0">
                <a:solidFill>
                  <a:srgbClr val="000000"/>
                </a:solidFill>
              </a:rPr>
              <a:t> US</a:t>
            </a:r>
          </a:p>
          <a:p>
            <a:endParaRPr lang="de-DE" sz="1200" b="0" dirty="0" smtClean="0">
              <a:solidFill>
                <a:srgbClr val="00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olidFill>
                  <a:srgbClr val="000000"/>
                </a:solidFill>
              </a:rPr>
              <a:t>PPNP</a:t>
            </a:r>
            <a:r>
              <a:rPr lang="de-DE" sz="1200" b="0" baseline="0" dirty="0" smtClean="0">
                <a:solidFill>
                  <a:srgbClr val="000000"/>
                </a:solidFill>
              </a:rPr>
              <a:t> NEEDED </a:t>
            </a:r>
            <a:r>
              <a:rPr lang="de-DE" sz="1200" b="0" baseline="0" dirty="0" err="1" smtClean="0">
                <a:solidFill>
                  <a:srgbClr val="000000"/>
                </a:solidFill>
              </a:rPr>
              <a:t>make</a:t>
            </a:r>
            <a:r>
              <a:rPr lang="de-DE" sz="1200" b="0" baseline="0" dirty="0" smtClean="0">
                <a:solidFill>
                  <a:srgbClr val="000000"/>
                </a:solidFill>
              </a:rPr>
              <a:t> </a:t>
            </a:r>
            <a:r>
              <a:rPr lang="de-DE" sz="1200" b="0" baseline="0" dirty="0" err="1" smtClean="0">
                <a:solidFill>
                  <a:srgbClr val="000000"/>
                </a:solidFill>
              </a:rPr>
              <a:t>it</a:t>
            </a:r>
            <a:r>
              <a:rPr lang="de-DE" sz="1200" b="0" baseline="0" dirty="0" smtClean="0">
                <a:solidFill>
                  <a:srgbClr val="000000"/>
                </a:solidFill>
              </a:rPr>
              <a:t> a </a:t>
            </a:r>
            <a:r>
              <a:rPr lang="de-DE" sz="1200" b="0" baseline="0" dirty="0" err="1" smtClean="0">
                <a:solidFill>
                  <a:srgbClr val="000000"/>
                </a:solidFill>
              </a:rPr>
              <a:t>market</a:t>
            </a:r>
            <a:r>
              <a:rPr lang="de-DE" sz="1200" b="0" baseline="0" dirty="0" smtClean="0">
                <a:solidFill>
                  <a:srgbClr val="000000"/>
                </a:solidFill>
              </a:rPr>
              <a:t>; </a:t>
            </a:r>
            <a:r>
              <a:rPr lang="de-DE" sz="1200" b="0" baseline="0" dirty="0" err="1" smtClean="0">
                <a:solidFill>
                  <a:srgbClr val="000000"/>
                </a:solidFill>
              </a:rPr>
              <a:t>get</a:t>
            </a:r>
            <a:r>
              <a:rPr lang="de-DE" sz="1200" b="0" baseline="0" dirty="0" smtClean="0">
                <a:solidFill>
                  <a:srgbClr val="000000"/>
                </a:solidFill>
              </a:rPr>
              <a:t> </a:t>
            </a:r>
            <a:r>
              <a:rPr lang="de-DE" sz="1200" b="0" baseline="0" dirty="0" err="1" smtClean="0">
                <a:solidFill>
                  <a:srgbClr val="000000"/>
                </a:solidFill>
              </a:rPr>
              <a:t>it</a:t>
            </a:r>
            <a:r>
              <a:rPr lang="de-DE" sz="1200" b="0" baseline="0" dirty="0" smtClean="0">
                <a:solidFill>
                  <a:srgbClr val="000000"/>
                </a:solidFill>
              </a:rPr>
              <a:t> in </a:t>
            </a:r>
            <a:r>
              <a:rPr lang="de-DE" sz="1200" b="0" baseline="0" dirty="0" err="1" smtClean="0">
                <a:solidFill>
                  <a:srgbClr val="000000"/>
                </a:solidFill>
              </a:rPr>
              <a:t>your</a:t>
            </a:r>
            <a:r>
              <a:rPr lang="de-DE" sz="1200" b="0" baseline="0" dirty="0" smtClean="0">
                <a:solidFill>
                  <a:srgbClr val="000000"/>
                </a:solidFill>
              </a:rPr>
              <a:t> </a:t>
            </a:r>
            <a:r>
              <a:rPr lang="de-DE" sz="1200" b="0" baseline="0" dirty="0" err="1" smtClean="0">
                <a:solidFill>
                  <a:srgbClr val="000000"/>
                </a:solidFill>
              </a:rPr>
              <a:t>hand</a:t>
            </a:r>
            <a:r>
              <a:rPr lang="de-DE" sz="1200" b="0" baseline="0" dirty="0" smtClean="0">
                <a:solidFill>
                  <a:srgbClr val="000000"/>
                </a:solidFill>
              </a:rPr>
              <a:t> </a:t>
            </a:r>
            <a:r>
              <a:rPr lang="de-DE" sz="1200" b="0" baseline="0" dirty="0" err="1" smtClean="0">
                <a:solidFill>
                  <a:srgbClr val="000000"/>
                </a:solidFill>
              </a:rPr>
              <a:t>and</a:t>
            </a:r>
            <a:r>
              <a:rPr lang="de-DE" sz="1200" b="0" baseline="0" dirty="0" smtClean="0">
                <a:solidFill>
                  <a:srgbClr val="000000"/>
                </a:solidFill>
              </a:rPr>
              <a:t> do </a:t>
            </a:r>
            <a:r>
              <a:rPr lang="de-DE" sz="1200" b="0" baseline="0" dirty="0" err="1" smtClean="0">
                <a:solidFill>
                  <a:srgbClr val="000000"/>
                </a:solidFill>
              </a:rPr>
              <a:t>it</a:t>
            </a:r>
            <a:r>
              <a:rPr lang="de-DE" sz="1200" b="0" baseline="0" dirty="0" smtClean="0">
                <a:solidFill>
                  <a:srgbClr val="000000"/>
                </a:solidFill>
              </a:rPr>
              <a:t> </a:t>
            </a:r>
            <a:r>
              <a:rPr lang="de-DE" sz="1200" b="0" baseline="0" dirty="0" err="1" smtClean="0">
                <a:solidFill>
                  <a:srgbClr val="000000"/>
                </a:solidFill>
              </a:rPr>
              <a:t>yourself</a:t>
            </a:r>
            <a:r>
              <a:rPr lang="de-DE" sz="1200" b="0" baseline="0" dirty="0" smtClean="0">
                <a:solidFill>
                  <a:srgbClr val="000000"/>
                </a:solidFill>
              </a:rPr>
              <a:t> </a:t>
            </a:r>
            <a:r>
              <a:rPr lang="mr-IN" sz="1200" b="0" baseline="0" dirty="0" smtClean="0">
                <a:solidFill>
                  <a:srgbClr val="000000"/>
                </a:solidFill>
              </a:rPr>
              <a:t>–</a:t>
            </a:r>
            <a:r>
              <a:rPr lang="de-DE" sz="1200" b="0" baseline="0" dirty="0" smtClean="0">
                <a:solidFill>
                  <a:srgbClr val="000000"/>
                </a:solidFill>
              </a:rPr>
              <a:t> </a:t>
            </a:r>
            <a:r>
              <a:rPr lang="de-DE" sz="1200" b="0" baseline="0" dirty="0" err="1" smtClean="0">
                <a:solidFill>
                  <a:srgbClr val="000000"/>
                </a:solidFill>
              </a:rPr>
              <a:t>your</a:t>
            </a:r>
            <a:r>
              <a:rPr lang="de-DE" sz="1200" b="0" baseline="0" dirty="0" smtClean="0">
                <a:solidFill>
                  <a:srgbClr val="000000"/>
                </a:solidFill>
              </a:rPr>
              <a:t> </a:t>
            </a:r>
            <a:r>
              <a:rPr lang="de-DE" sz="1200" b="0" baseline="0" dirty="0" err="1" smtClean="0">
                <a:solidFill>
                  <a:srgbClr val="000000"/>
                </a:solidFill>
              </a:rPr>
              <a:t>business</a:t>
            </a:r>
            <a:r>
              <a:rPr lang="de-DE" sz="1200" b="0" baseline="0" dirty="0" smtClean="0">
                <a:solidFill>
                  <a:srgbClr val="000000"/>
                </a:solidFill>
              </a:rPr>
              <a:t> JOBS</a:t>
            </a:r>
            <a:endParaRPr lang="de-DE" sz="12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07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de-DE" sz="1200" dirty="0" smtClean="0">
                <a:solidFill>
                  <a:srgbClr val="000000"/>
                </a:solidFill>
              </a:rPr>
              <a:t>RESEARCH </a:t>
            </a:r>
            <a:r>
              <a:rPr lang="mr-IN" sz="1200" dirty="0" smtClean="0">
                <a:solidFill>
                  <a:srgbClr val="000000"/>
                </a:solidFill>
              </a:rPr>
              <a:t>–</a:t>
            </a:r>
            <a:r>
              <a:rPr lang="de-DE" sz="1200" dirty="0" smtClean="0">
                <a:solidFill>
                  <a:srgbClr val="000000"/>
                </a:solidFill>
              </a:rPr>
              <a:t> AND NEW ROLE FOR SERVICE PROVIDERS</a:t>
            </a:r>
          </a:p>
          <a:p>
            <a:endParaRPr lang="de-DE" sz="1200" dirty="0" smtClean="0">
              <a:solidFill>
                <a:srgbClr val="000000"/>
              </a:solidFill>
            </a:endParaRPr>
          </a:p>
          <a:p>
            <a:r>
              <a:rPr lang="de-DE" sz="1200" dirty="0" smtClean="0">
                <a:solidFill>
                  <a:srgbClr val="000000"/>
                </a:solidFill>
              </a:rPr>
              <a:t>PPNP </a:t>
            </a:r>
            <a:r>
              <a:rPr lang="de-DE" sz="1200" dirty="0" err="1" smtClean="0">
                <a:solidFill>
                  <a:srgbClr val="000000"/>
                </a:solidFill>
              </a:rPr>
              <a:t>make</a:t>
            </a:r>
            <a:r>
              <a:rPr lang="de-DE" sz="1200" dirty="0" smtClean="0">
                <a:solidFill>
                  <a:srgbClr val="000000"/>
                </a:solidFill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</a:rPr>
              <a:t>it</a:t>
            </a:r>
            <a:r>
              <a:rPr lang="de-DE" sz="1200" dirty="0" smtClean="0">
                <a:solidFill>
                  <a:srgbClr val="000000"/>
                </a:solidFill>
              </a:rPr>
              <a:t> a </a:t>
            </a:r>
            <a:r>
              <a:rPr lang="de-DE" sz="1200" dirty="0" err="1" smtClean="0">
                <a:solidFill>
                  <a:srgbClr val="000000"/>
                </a:solidFill>
              </a:rPr>
              <a:t>market</a:t>
            </a:r>
            <a:r>
              <a:rPr lang="de-DE" sz="1200" dirty="0" smtClean="0">
                <a:solidFill>
                  <a:srgbClr val="000000"/>
                </a:solidFill>
              </a:rPr>
              <a:t>: </a:t>
            </a:r>
            <a:r>
              <a:rPr lang="de-DE" sz="1200" dirty="0" err="1" smtClean="0">
                <a:solidFill>
                  <a:srgbClr val="000000"/>
                </a:solidFill>
              </a:rPr>
              <a:t>Industry</a:t>
            </a:r>
            <a:r>
              <a:rPr lang="de-DE" sz="1200" dirty="0" smtClean="0">
                <a:solidFill>
                  <a:srgbClr val="000000"/>
                </a:solidFill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</a:rPr>
              <a:t>produces</a:t>
            </a:r>
            <a:r>
              <a:rPr lang="de-DE" sz="1200" dirty="0" smtClean="0">
                <a:solidFill>
                  <a:srgbClr val="000000"/>
                </a:solidFill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</a:rPr>
              <a:t>based</a:t>
            </a:r>
            <a:r>
              <a:rPr lang="de-DE" sz="1200" dirty="0" smtClean="0">
                <a:solidFill>
                  <a:srgbClr val="000000"/>
                </a:solidFill>
              </a:rPr>
              <a:t> on </a:t>
            </a:r>
            <a:r>
              <a:rPr lang="de-DE" sz="1200" b="1" dirty="0" smtClean="0">
                <a:solidFill>
                  <a:srgbClr val="000000"/>
                </a:solidFill>
              </a:rPr>
              <a:t>personal </a:t>
            </a:r>
            <a:r>
              <a:rPr lang="de-DE" sz="1200" b="1" dirty="0" err="1" smtClean="0">
                <a:solidFill>
                  <a:srgbClr val="000000"/>
                </a:solidFill>
              </a:rPr>
              <a:t>requirements</a:t>
            </a:r>
            <a:r>
              <a:rPr lang="de-DE" sz="1200" b="1" dirty="0" smtClean="0">
                <a:solidFill>
                  <a:srgbClr val="000000"/>
                </a:solidFill>
              </a:rPr>
              <a:t> </a:t>
            </a:r>
            <a:r>
              <a:rPr lang="mr-IN" sz="1200" b="1" dirty="0" smtClean="0">
                <a:solidFill>
                  <a:srgbClr val="000000"/>
                </a:solidFill>
              </a:rPr>
              <a:t>–</a:t>
            </a:r>
            <a:r>
              <a:rPr lang="de-DE" sz="1200" b="1" dirty="0" smtClean="0">
                <a:solidFill>
                  <a:srgbClr val="000000"/>
                </a:solidFill>
              </a:rPr>
              <a:t> </a:t>
            </a:r>
            <a:r>
              <a:rPr lang="de-DE" sz="1200" b="1" dirty="0" err="1" smtClean="0">
                <a:solidFill>
                  <a:srgbClr val="000000"/>
                </a:solidFill>
              </a:rPr>
              <a:t>defined</a:t>
            </a:r>
            <a:r>
              <a:rPr lang="de-DE" sz="1200" b="1" dirty="0" smtClean="0">
                <a:solidFill>
                  <a:srgbClr val="000000"/>
                </a:solidFill>
              </a:rPr>
              <a:t> </a:t>
            </a:r>
            <a:r>
              <a:rPr lang="de-DE" sz="1200" b="1" dirty="0" err="1" smtClean="0">
                <a:solidFill>
                  <a:srgbClr val="000000"/>
                </a:solidFill>
              </a:rPr>
              <a:t>by</a:t>
            </a:r>
            <a:r>
              <a:rPr lang="de-DE" sz="1200" b="1" dirty="0" smtClean="0">
                <a:solidFill>
                  <a:srgbClr val="000000"/>
                </a:solidFill>
              </a:rPr>
              <a:t> </a:t>
            </a:r>
            <a:r>
              <a:rPr lang="de-DE" sz="1200" b="1" dirty="0" err="1" smtClean="0">
                <a:solidFill>
                  <a:srgbClr val="000000"/>
                </a:solidFill>
              </a:rPr>
              <a:t>users</a:t>
            </a:r>
            <a:r>
              <a:rPr lang="de-DE" sz="1200" dirty="0" smtClean="0">
                <a:solidFill>
                  <a:srgbClr val="000000"/>
                </a:solidFill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</a:rPr>
              <a:t>with</a:t>
            </a:r>
            <a:r>
              <a:rPr lang="de-DE" sz="1200" dirty="0" smtClean="0">
                <a:solidFill>
                  <a:srgbClr val="000000"/>
                </a:solidFill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</a:rPr>
              <a:t>their</a:t>
            </a:r>
            <a:r>
              <a:rPr lang="de-DE" sz="1200" dirty="0" smtClean="0">
                <a:solidFill>
                  <a:srgbClr val="000000"/>
                </a:solidFill>
              </a:rPr>
              <a:t> NGOs WHAT THE </a:t>
            </a:r>
            <a:r>
              <a:rPr lang="de-DE" sz="1200" b="1" dirty="0" smtClean="0">
                <a:solidFill>
                  <a:srgbClr val="000000"/>
                </a:solidFill>
              </a:rPr>
              <a:t>PERSONA</a:t>
            </a:r>
            <a:r>
              <a:rPr lang="de-DE" sz="1200" b="1" baseline="0" dirty="0" smtClean="0">
                <a:solidFill>
                  <a:srgbClr val="000000"/>
                </a:solidFill>
              </a:rPr>
              <a:t>L AT </a:t>
            </a:r>
            <a:r>
              <a:rPr lang="de-DE" sz="1200" baseline="0" dirty="0" smtClean="0">
                <a:solidFill>
                  <a:srgbClr val="000000"/>
                </a:solidFill>
              </a:rPr>
              <a:t>IS: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technicians</a:t>
            </a:r>
            <a:r>
              <a:rPr lang="de-DE" sz="1200" baseline="0" dirty="0" smtClean="0">
                <a:solidFill>
                  <a:srgbClr val="000000"/>
                </a:solidFill>
              </a:rPr>
              <a:t> do not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know</a:t>
            </a:r>
            <a:r>
              <a:rPr lang="de-DE" sz="1200" baseline="0" dirty="0" smtClean="0">
                <a:solidFill>
                  <a:srgbClr val="000000"/>
                </a:solidFill>
              </a:rPr>
              <a:t>, but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users</a:t>
            </a:r>
            <a:r>
              <a:rPr lang="de-DE" sz="1200" baseline="0" dirty="0" smtClean="0">
                <a:solidFill>
                  <a:srgbClr val="000000"/>
                </a:solidFill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with</a:t>
            </a:r>
            <a:r>
              <a:rPr lang="de-DE" sz="1200" baseline="0" dirty="0" smtClean="0">
                <a:solidFill>
                  <a:srgbClr val="000000"/>
                </a:solidFill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their</a:t>
            </a:r>
            <a:r>
              <a:rPr lang="de-DE" sz="1200" baseline="0" dirty="0" smtClean="0">
                <a:solidFill>
                  <a:srgbClr val="000000"/>
                </a:solidFill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service</a:t>
            </a:r>
            <a:r>
              <a:rPr lang="de-DE" sz="1200" baseline="0" dirty="0" smtClean="0">
                <a:solidFill>
                  <a:srgbClr val="000000"/>
                </a:solidFill>
              </a:rPr>
              <a:t>/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care</a:t>
            </a:r>
            <a:r>
              <a:rPr lang="de-DE" sz="1200" baseline="0" dirty="0" smtClean="0">
                <a:solidFill>
                  <a:srgbClr val="000000"/>
                </a:solidFill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givers</a:t>
            </a:r>
            <a:r>
              <a:rPr lang="de-DE" sz="1200" baseline="0" dirty="0" smtClean="0">
                <a:solidFill>
                  <a:srgbClr val="000000"/>
                </a:solidFill>
              </a:rPr>
              <a:t> </a:t>
            </a:r>
            <a:r>
              <a:rPr lang="mr-IN" sz="1200" baseline="0" dirty="0" smtClean="0">
                <a:solidFill>
                  <a:srgbClr val="000000"/>
                </a:solidFill>
              </a:rPr>
              <a:t>–</a:t>
            </a:r>
            <a:r>
              <a:rPr lang="de-DE" sz="1200" baseline="0" dirty="0" smtClean="0">
                <a:solidFill>
                  <a:srgbClr val="000000"/>
                </a:solidFill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they</a:t>
            </a:r>
            <a:r>
              <a:rPr lang="de-DE" sz="1200" baseline="0" dirty="0" smtClean="0">
                <a:solidFill>
                  <a:srgbClr val="000000"/>
                </a:solidFill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have</a:t>
            </a:r>
            <a:r>
              <a:rPr lang="de-DE" sz="1200" baseline="0" dirty="0" smtClean="0">
                <a:solidFill>
                  <a:srgbClr val="000000"/>
                </a:solidFill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to</a:t>
            </a:r>
            <a:r>
              <a:rPr lang="de-DE" sz="1200" baseline="0" dirty="0" smtClean="0">
                <a:solidFill>
                  <a:srgbClr val="000000"/>
                </a:solidFill>
              </a:rPr>
              <a:t> do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it</a:t>
            </a:r>
            <a:endParaRPr lang="de-DE" sz="1200" dirty="0" smtClean="0">
              <a:solidFill>
                <a:srgbClr val="000000"/>
              </a:solidFill>
            </a:endParaRPr>
          </a:p>
          <a:p>
            <a:r>
              <a:rPr lang="de-DE" sz="1200" dirty="0" smtClean="0">
                <a:solidFill>
                  <a:srgbClr val="000000"/>
                </a:solidFill>
              </a:rPr>
              <a:t>3D </a:t>
            </a:r>
            <a:r>
              <a:rPr lang="de-DE" sz="1200" dirty="0" err="1" smtClean="0">
                <a:solidFill>
                  <a:srgbClr val="000000"/>
                </a:solidFill>
              </a:rPr>
              <a:t>printing</a:t>
            </a:r>
            <a:r>
              <a:rPr lang="de-DE" sz="1200" dirty="0" smtClean="0">
                <a:solidFill>
                  <a:srgbClr val="000000"/>
                </a:solidFill>
              </a:rPr>
              <a:t>, </a:t>
            </a:r>
            <a:r>
              <a:rPr lang="de-DE" sz="1200" dirty="0" err="1" smtClean="0">
                <a:solidFill>
                  <a:srgbClr val="000000"/>
                </a:solidFill>
              </a:rPr>
              <a:t>persnalised</a:t>
            </a:r>
            <a:r>
              <a:rPr lang="de-DE" sz="1200" baseline="0" dirty="0" smtClean="0">
                <a:solidFill>
                  <a:srgbClr val="000000"/>
                </a:solidFill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medication</a:t>
            </a:r>
            <a:r>
              <a:rPr lang="de-DE" sz="1200" baseline="0" dirty="0" smtClean="0">
                <a:solidFill>
                  <a:srgbClr val="000000"/>
                </a:solidFill>
              </a:rPr>
              <a:t>,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personalised</a:t>
            </a:r>
            <a:r>
              <a:rPr lang="de-DE" sz="1200" baseline="0" dirty="0" smtClean="0">
                <a:solidFill>
                  <a:srgbClr val="000000"/>
                </a:solidFill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services</a:t>
            </a:r>
            <a:r>
              <a:rPr lang="de-DE" sz="1200" baseline="0" dirty="0" smtClean="0">
                <a:solidFill>
                  <a:srgbClr val="000000"/>
                </a:solidFill>
              </a:rPr>
              <a:t>, YES: Cyborgs</a:t>
            </a:r>
            <a:endParaRPr lang="de-DE" sz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41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de-DE" sz="1200" dirty="0" smtClean="0">
                <a:solidFill>
                  <a:srgbClr val="000000"/>
                </a:solidFill>
              </a:rPr>
              <a:t>PPNP NEEDED: </a:t>
            </a:r>
            <a:r>
              <a:rPr lang="de-DE" sz="1200" dirty="0" err="1" smtClean="0">
                <a:solidFill>
                  <a:srgbClr val="000000"/>
                </a:solidFill>
              </a:rPr>
              <a:t>IoT</a:t>
            </a:r>
            <a:r>
              <a:rPr lang="de-DE" sz="1200" dirty="0" smtClean="0">
                <a:solidFill>
                  <a:srgbClr val="000000"/>
                </a:solidFill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</a:rPr>
              <a:t>and</a:t>
            </a:r>
            <a:r>
              <a:rPr lang="de-DE" sz="1200" dirty="0" smtClean="0">
                <a:solidFill>
                  <a:srgbClr val="000000"/>
                </a:solidFill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</a:rPr>
              <a:t>WoT</a:t>
            </a:r>
            <a:r>
              <a:rPr lang="de-DE" sz="1200" dirty="0" smtClean="0">
                <a:solidFill>
                  <a:srgbClr val="000000"/>
                </a:solidFill>
              </a:rPr>
              <a:t> will </a:t>
            </a:r>
            <a:r>
              <a:rPr lang="de-DE" sz="1200" dirty="0" err="1" smtClean="0">
                <a:solidFill>
                  <a:srgbClr val="000000"/>
                </a:solidFill>
              </a:rPr>
              <a:t>go</a:t>
            </a:r>
            <a:r>
              <a:rPr lang="de-DE" sz="1200" dirty="0" smtClean="0">
                <a:solidFill>
                  <a:srgbClr val="000000"/>
                </a:solidFill>
              </a:rPr>
              <a:t> on</a:t>
            </a:r>
          </a:p>
          <a:p>
            <a:r>
              <a:rPr lang="de-DE" sz="1200" dirty="0" err="1" smtClean="0">
                <a:solidFill>
                  <a:srgbClr val="000000"/>
                </a:solidFill>
              </a:rPr>
              <a:t>Huge</a:t>
            </a:r>
            <a:r>
              <a:rPr lang="de-DE" sz="1200" baseline="0" dirty="0" smtClean="0">
                <a:solidFill>
                  <a:srgbClr val="000000"/>
                </a:solidFill>
              </a:rPr>
              <a:t> potential but also RISK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to</a:t>
            </a:r>
            <a:r>
              <a:rPr lang="de-DE" sz="1200" baseline="0" dirty="0" smtClean="0">
                <a:solidFill>
                  <a:srgbClr val="000000"/>
                </a:solidFill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become</a:t>
            </a:r>
            <a:r>
              <a:rPr lang="de-DE" sz="1200" baseline="0" dirty="0" smtClean="0">
                <a:solidFill>
                  <a:srgbClr val="000000"/>
                </a:solidFill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barrier</a:t>
            </a:r>
            <a:endParaRPr lang="de-DE" sz="1200" baseline="0" dirty="0" smtClean="0">
              <a:solidFill>
                <a:srgbClr val="000000"/>
              </a:solidFill>
            </a:endParaRPr>
          </a:p>
          <a:p>
            <a:endParaRPr lang="de-DE" sz="1200" baseline="0" dirty="0" smtClean="0">
              <a:solidFill>
                <a:srgbClr val="000000"/>
              </a:solidFill>
            </a:endParaRPr>
          </a:p>
          <a:p>
            <a:r>
              <a:rPr lang="de-DE" sz="1200" baseline="0" dirty="0" smtClean="0">
                <a:solidFill>
                  <a:srgbClr val="000000"/>
                </a:solidFill>
              </a:rPr>
              <a:t>FOR </a:t>
            </a:r>
            <a:r>
              <a:rPr lang="de-DE" sz="1200" baseline="0" dirty="0" smtClean="0">
                <a:solidFill>
                  <a:srgbClr val="000000"/>
                </a:solidFill>
              </a:rPr>
              <a:t>MOST APPLICATIONS IT IS A GADGET, FUN</a:t>
            </a:r>
          </a:p>
          <a:p>
            <a:r>
              <a:rPr lang="de-DE" sz="1200" baseline="0" dirty="0" err="1" smtClean="0">
                <a:solidFill>
                  <a:srgbClr val="000000"/>
                </a:solidFill>
              </a:rPr>
              <a:t>For</a:t>
            </a:r>
            <a:r>
              <a:rPr lang="de-DE" sz="1200" baseline="0" dirty="0" smtClean="0">
                <a:solidFill>
                  <a:srgbClr val="000000"/>
                </a:solidFill>
              </a:rPr>
              <a:t> PWD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first</a:t>
            </a:r>
            <a:r>
              <a:rPr lang="de-DE" sz="1200" baseline="0" dirty="0" smtClean="0">
                <a:solidFill>
                  <a:srgbClr val="000000"/>
                </a:solidFill>
              </a:rPr>
              <a:t> time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independent</a:t>
            </a:r>
            <a:r>
              <a:rPr lang="de-DE" sz="1200" baseline="0" dirty="0" smtClean="0">
                <a:solidFill>
                  <a:srgbClr val="000000"/>
                </a:solidFill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and</a:t>
            </a:r>
            <a:r>
              <a:rPr lang="de-DE" sz="1200" baseline="0" dirty="0" smtClean="0">
                <a:solidFill>
                  <a:srgbClr val="000000"/>
                </a:solidFill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self</a:t>
            </a:r>
            <a:r>
              <a:rPr lang="de-DE" sz="1200" baseline="0" dirty="0" smtClean="0">
                <a:solidFill>
                  <a:srgbClr val="000000"/>
                </a:solidFill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determined</a:t>
            </a:r>
            <a:r>
              <a:rPr lang="de-DE" sz="1200" baseline="0" dirty="0" smtClean="0">
                <a:solidFill>
                  <a:srgbClr val="000000"/>
                </a:solidFill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access</a:t>
            </a:r>
            <a:endParaRPr lang="de-DE" sz="1200" baseline="0" dirty="0" smtClean="0">
              <a:solidFill>
                <a:srgbClr val="000000"/>
              </a:solidFill>
            </a:endParaRPr>
          </a:p>
          <a:p>
            <a:endParaRPr lang="de-DE" sz="1200" baseline="0" dirty="0" smtClean="0">
              <a:solidFill>
                <a:srgbClr val="000000"/>
              </a:solidFill>
            </a:endParaRPr>
          </a:p>
          <a:p>
            <a:r>
              <a:rPr lang="de-DE" sz="1200" baseline="0" dirty="0" smtClean="0">
                <a:solidFill>
                  <a:srgbClr val="000000"/>
                </a:solidFill>
              </a:rPr>
              <a:t>MIGHT SAY: Privacy,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security</a:t>
            </a:r>
            <a:r>
              <a:rPr lang="de-DE" sz="1200" baseline="0" dirty="0" smtClean="0">
                <a:solidFill>
                  <a:srgbClr val="000000"/>
                </a:solidFill>
              </a:rPr>
              <a:t>,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saftey</a:t>
            </a:r>
            <a:r>
              <a:rPr lang="de-DE" sz="1200" baseline="0" dirty="0" smtClean="0">
                <a:solidFill>
                  <a:srgbClr val="000000"/>
                </a:solidFill>
              </a:rPr>
              <a:t> </a:t>
            </a:r>
            <a:r>
              <a:rPr lang="mr-IN" sz="1200" baseline="0" dirty="0" smtClean="0">
                <a:solidFill>
                  <a:srgbClr val="000000"/>
                </a:solidFill>
              </a:rPr>
              <a:t>–</a:t>
            </a:r>
            <a:r>
              <a:rPr lang="de-DE" sz="1200" baseline="0" dirty="0" smtClean="0">
                <a:solidFill>
                  <a:srgbClr val="000000"/>
                </a:solidFill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yes</a:t>
            </a:r>
            <a:r>
              <a:rPr lang="de-DE" sz="1200" baseline="0" dirty="0" smtClean="0">
                <a:solidFill>
                  <a:srgbClr val="000000"/>
                </a:solidFill>
              </a:rPr>
              <a:t>, but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first</a:t>
            </a:r>
            <a:r>
              <a:rPr lang="de-DE" sz="1200" baseline="0" dirty="0" smtClean="0">
                <a:solidFill>
                  <a:srgbClr val="000000"/>
                </a:solidFill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we</a:t>
            </a:r>
            <a:r>
              <a:rPr lang="de-DE" sz="1200" baseline="0" dirty="0" smtClean="0">
                <a:solidFill>
                  <a:srgbClr val="000000"/>
                </a:solidFill>
              </a:rPr>
              <a:t> also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want</a:t>
            </a:r>
            <a:r>
              <a:rPr lang="de-DE" sz="1200" baseline="0" dirty="0" smtClean="0">
                <a:solidFill>
                  <a:srgbClr val="000000"/>
                </a:solidFill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to</a:t>
            </a:r>
            <a:r>
              <a:rPr lang="de-DE" sz="1200" baseline="0" dirty="0" smtClean="0">
                <a:solidFill>
                  <a:srgbClr val="000000"/>
                </a:solidFill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have</a:t>
            </a:r>
            <a:r>
              <a:rPr lang="de-DE" sz="1200" baseline="0" dirty="0" smtClean="0">
                <a:solidFill>
                  <a:srgbClr val="000000"/>
                </a:solidFill>
              </a:rPr>
              <a:t>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the</a:t>
            </a:r>
            <a:r>
              <a:rPr lang="de-DE" sz="1200" baseline="0" dirty="0" smtClean="0">
                <a:solidFill>
                  <a:srgbClr val="000000"/>
                </a:solidFill>
              </a:rPr>
              <a:t> same </a:t>
            </a:r>
            <a:r>
              <a:rPr lang="de-DE" sz="1200" baseline="0" dirty="0" err="1" smtClean="0">
                <a:solidFill>
                  <a:srgbClr val="000000"/>
                </a:solidFill>
              </a:rPr>
              <a:t>problem</a:t>
            </a:r>
            <a:r>
              <a:rPr lang="de-DE" sz="1200" baseline="0" dirty="0" smtClean="0">
                <a:solidFill>
                  <a:srgbClr val="000000"/>
                </a:solidFill>
              </a:rPr>
              <a:t>.</a:t>
            </a:r>
            <a:endParaRPr lang="de-DE" sz="1200" dirty="0" smtClean="0">
              <a:solidFill>
                <a:srgbClr val="000000"/>
              </a:solidFill>
            </a:endParaRPr>
          </a:p>
          <a:p>
            <a:endParaRPr lang="de-DE" sz="1200" dirty="0" smtClean="0">
              <a:solidFill>
                <a:srgbClr val="000000"/>
              </a:solidFill>
            </a:endParaRPr>
          </a:p>
          <a:p>
            <a:r>
              <a:rPr lang="de-DE" sz="1200" dirty="0" smtClean="0">
                <a:solidFill>
                  <a:srgbClr val="000000"/>
                </a:solidFill>
              </a:rPr>
              <a:t/>
            </a:r>
            <a:br>
              <a:rPr lang="de-DE" sz="1200" dirty="0" smtClean="0">
                <a:solidFill>
                  <a:srgbClr val="000000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/>
            </a:r>
            <a:br>
              <a:rPr lang="de-DE" sz="1200" dirty="0" smtClean="0">
                <a:solidFill>
                  <a:schemeClr val="bg1"/>
                </a:solidFill>
              </a:rPr>
            </a:br>
            <a:endParaRPr lang="en-GB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050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2B6C01-A342-47BD-8DEB-5B23C392B9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331AAE-193D-4CB5-9E83-9198E1E300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CE81B9-DA7D-44C7-9885-E91ED3EB6A3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FC618D-BFD3-404B-85CB-0CB10BC5C8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3B894C-999B-4F26-B811-18BA902C21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348333-CAFD-4C64-AB72-94804C881D0C}" type="datetimeFigureOut">
              <a:rPr lang="de-DE"/>
              <a:pPr/>
              <a:t>27.03.17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050DE0-0338-461B-8C99-0CA0E8A8C37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72694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2B6C01-A342-47BD-8DEB-5B23C392B9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653731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4468D8-8C17-4D8F-96A3-9B87428A00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49373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989044-4DCB-484F-96EB-8524719838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21158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91B2E1-093D-4F4C-BDF4-FF6320A4A27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24935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04F34C-9340-4F4E-A94F-D935E5F2639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977485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4468D8-8C17-4D8F-96A3-9B87428A00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34E9CB-C395-4D1C-8E2D-131637047B2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009062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FCA0C1-FDF6-4F6C-8691-F205F9DBF68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319990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F9632E-85D3-425B-9C06-317C8050D8B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242801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AD2634-8825-43BA-8D01-D53AC7350EB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58393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331AAE-193D-4CB5-9E83-9198E1E300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53409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CE81B9-DA7D-44C7-9885-E91ED3EB6A3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91880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latin typeface="Arial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latin typeface="Arial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FC618D-BFD3-404B-85CB-0CB10BC5C8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697461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3B894C-999B-4F26-B811-18BA902C21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721779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989044-4DCB-484F-96EB-8524719838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91B2E1-093D-4F4C-BDF4-FF6320A4A27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04F34C-9340-4F4E-A94F-D935E5F2639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34E9CB-C395-4D1C-8E2D-131637047B2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FCA0C1-FDF6-4F6C-8691-F205F9DBF68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F9632E-85D3-425B-9C06-317C8050D8B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AD2634-8825-43BA-8D01-D53AC7350EB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theme" Target="../theme/theme2.xml"/><Relationship Id="rId15" Type="http://schemas.openxmlformats.org/officeDocument/2006/relationships/image" Target="../media/image1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438127-620F-423C-8493-32F61E9FFF42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/>
          </a:p>
        </p:txBody>
      </p:sp>
      <p:sp>
        <p:nvSpPr>
          <p:cNvPr id="1031" name="Rectangle 12"/>
          <p:cNvSpPr>
            <a:spLocks noChangeArrowheads="1"/>
          </p:cNvSpPr>
          <p:nvPr userDrawn="1"/>
        </p:nvSpPr>
        <p:spPr bwMode="auto">
          <a:xfrm>
            <a:off x="-180975" y="-100013"/>
            <a:ext cx="9505950" cy="12954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AT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4105" name="Picture 5" descr="LOGOInt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51500" y="42863"/>
            <a:ext cx="15113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 12"/>
          <p:cNvSpPr/>
          <p:nvPr userDrawn="1"/>
        </p:nvSpPr>
        <p:spPr>
          <a:xfrm>
            <a:off x="1643063" y="-76200"/>
            <a:ext cx="214312" cy="1214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1857375" y="-76200"/>
            <a:ext cx="2990850" cy="133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</a:endParaRPr>
          </a:p>
        </p:txBody>
      </p:sp>
      <p:pic>
        <p:nvPicPr>
          <p:cNvPr id="12" name="Grafik 1" descr="C:\Users\Romana FG\Dropbox\JKU Logos\GIFs\JKU_RGB_Schwarz.gif"/>
          <p:cNvPicPr/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5163" r="9483" b="17328"/>
          <a:stretch>
            <a:fillRect/>
          </a:stretch>
        </p:blipFill>
        <p:spPr bwMode="auto">
          <a:xfrm>
            <a:off x="1835696" y="58445"/>
            <a:ext cx="1920875" cy="9683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438127-620F-423C-8493-32F61E9FFF42}" type="slidenum">
              <a:rPr lang="de-DE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latin typeface="Arial" pitchFamily="34" charset="0"/>
            </a:endParaRPr>
          </a:p>
        </p:txBody>
      </p:sp>
      <p:sp>
        <p:nvSpPr>
          <p:cNvPr id="1031" name="Rectangle 12"/>
          <p:cNvSpPr>
            <a:spLocks noChangeArrowheads="1"/>
          </p:cNvSpPr>
          <p:nvPr userDrawn="1"/>
        </p:nvSpPr>
        <p:spPr bwMode="auto">
          <a:xfrm>
            <a:off x="-180975" y="-100013"/>
            <a:ext cx="9505950" cy="12954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AT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4105" name="Picture 5" descr="LOGOInt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51500" y="42863"/>
            <a:ext cx="15113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 12"/>
          <p:cNvSpPr/>
          <p:nvPr userDrawn="1"/>
        </p:nvSpPr>
        <p:spPr>
          <a:xfrm>
            <a:off x="1643063" y="-76200"/>
            <a:ext cx="214312" cy="1214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1857375" y="-76200"/>
            <a:ext cx="2990850" cy="133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" name="Grafik 1" descr="C:\Users\Romana FG\Dropbox\JKU Logos\GIFs\JKU_RGB_Schwarz.gif"/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5163" r="9483" b="17328"/>
          <a:stretch>
            <a:fillRect/>
          </a:stretch>
        </p:blipFill>
        <p:spPr bwMode="auto">
          <a:xfrm>
            <a:off x="1259632" y="116632"/>
            <a:ext cx="1704851" cy="851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713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</p:sldLayoutIdLst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jpe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jpe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jpe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4" Type="http://schemas.openxmlformats.org/officeDocument/2006/relationships/image" Target="../media/image32.gif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9.jpeg"/><Relationship Id="rId13" Type="http://schemas.openxmlformats.org/officeDocument/2006/relationships/image" Target="../media/image20.png"/><Relationship Id="rId14" Type="http://schemas.openxmlformats.org/officeDocument/2006/relationships/image" Target="../media/image21.jpeg"/><Relationship Id="rId15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8" Type="http://schemas.openxmlformats.org/officeDocument/2006/relationships/image" Target="../media/image13.png"/><Relationship Id="rId9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jpe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3573016"/>
            <a:ext cx="77724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AT and (e)Accessibility: 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008000"/>
                </a:solidFill>
              </a:rPr>
              <a:t>Public Private Partnership</a:t>
            </a:r>
            <a:r>
              <a:rPr lang="en-US" sz="3600" i="1" dirty="0" smtClean="0">
                <a:solidFill>
                  <a:schemeClr val="bg1"/>
                </a:solidFill>
              </a:rPr>
              <a:t/>
            </a:r>
            <a:br>
              <a:rPr lang="en-US" sz="3600" i="1" dirty="0" smtClean="0">
                <a:solidFill>
                  <a:schemeClr val="bg1"/>
                </a:solidFill>
              </a:rPr>
            </a:br>
            <a:r>
              <a:rPr lang="en-US" sz="3600" i="1" dirty="0" smtClean="0">
                <a:solidFill>
                  <a:schemeClr val="bg1"/>
                </a:solidFill>
              </a:rPr>
              <a:t/>
            </a:r>
            <a:br>
              <a:rPr lang="en-US" sz="3600" i="1" dirty="0" smtClean="0">
                <a:solidFill>
                  <a:schemeClr val="bg1"/>
                </a:solidFill>
              </a:rPr>
            </a:br>
            <a:r>
              <a:rPr lang="en-US" sz="3600" i="1" dirty="0" smtClean="0">
                <a:solidFill>
                  <a:schemeClr val="bg1"/>
                </a:solidFill>
              </a:rPr>
              <a:t/>
            </a:r>
            <a:br>
              <a:rPr lang="en-US" sz="3600" i="1" dirty="0" smtClean="0">
                <a:solidFill>
                  <a:schemeClr val="bg1"/>
                </a:solidFill>
              </a:rPr>
            </a:br>
            <a:r>
              <a:rPr lang="de-AT" altLang="ja-JP" sz="2000" dirty="0" err="1" smtClean="0">
                <a:solidFill>
                  <a:schemeClr val="bg1"/>
                </a:solidFill>
                <a:cs typeface="Times New Roman" pitchFamily="18" charset="0"/>
              </a:rPr>
              <a:t>a.Univ</a:t>
            </a:r>
            <a:r>
              <a:rPr lang="de-AT" altLang="ja-JP" sz="2000" dirty="0" smtClean="0">
                <a:solidFill>
                  <a:schemeClr val="bg1"/>
                </a:solidFill>
                <a:cs typeface="Times New Roman" pitchFamily="18" charset="0"/>
              </a:rPr>
              <a:t>.-Prof. Dr. Klaus </a:t>
            </a:r>
            <a:r>
              <a:rPr lang="de-AT" altLang="ja-JP" sz="2000" dirty="0" err="1" smtClean="0">
                <a:solidFill>
                  <a:schemeClr val="bg1"/>
                </a:solidFill>
                <a:cs typeface="Times New Roman" pitchFamily="18" charset="0"/>
              </a:rPr>
              <a:t>Miesenberger</a:t>
            </a:r>
            <a:r>
              <a:rPr lang="de-AT" altLang="ja-JP" sz="200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de-AT" altLang="ja-JP" sz="20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de-AT" altLang="ja-JP" sz="2000" dirty="0" smtClean="0">
                <a:solidFill>
                  <a:schemeClr val="bg1"/>
                </a:solidFill>
                <a:cs typeface="Times New Roman" pitchFamily="18" charset="0"/>
              </a:rPr>
              <a:t>Universität Linz</a:t>
            </a:r>
            <a:r>
              <a:rPr lang="de-DE" altLang="ja-JP" sz="2000" dirty="0" smtClean="0">
                <a:solidFill>
                  <a:schemeClr val="bg1"/>
                </a:solidFill>
                <a:cs typeface="Times New Roman" pitchFamily="18" charset="0"/>
              </a:rPr>
              <a:t>; </a:t>
            </a:r>
            <a:r>
              <a:rPr lang="de-AT" altLang="ja-JP" sz="2000" dirty="0" smtClean="0">
                <a:solidFill>
                  <a:schemeClr val="bg1"/>
                </a:solidFill>
                <a:cs typeface="Times New Roman" pitchFamily="18" charset="0"/>
              </a:rPr>
              <a:t>Altenbergerstrasse 69; A-4040 Linz</a:t>
            </a:r>
            <a:r>
              <a:rPr lang="de-DE" altLang="ja-JP" sz="240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de-DE" altLang="ja-JP" sz="24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de-DE" altLang="ja-JP" sz="1600" dirty="0" smtClean="0">
                <a:solidFill>
                  <a:schemeClr val="bg1"/>
                </a:solidFill>
                <a:cs typeface="Arial" pitchFamily="34" charset="0"/>
              </a:rPr>
              <a:t>E-Mail: </a:t>
            </a:r>
            <a:r>
              <a:rPr lang="de-DE" altLang="ja-JP" sz="2000" dirty="0" smtClean="0">
                <a:solidFill>
                  <a:schemeClr val="bg1"/>
                </a:solidFill>
                <a:cs typeface="Times New Roman" pitchFamily="18" charset="0"/>
              </a:rPr>
              <a:t>klaus.miesenberger@jku.at</a:t>
            </a:r>
            <a:br>
              <a:rPr lang="de-DE" altLang="ja-JP" sz="20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en-GB" altLang="ja-JP" sz="1600" dirty="0" smtClean="0">
                <a:solidFill>
                  <a:schemeClr val="bg1"/>
                </a:solidFill>
                <a:cs typeface="Arial" pitchFamily="34" charset="0"/>
              </a:rPr>
              <a:t>WWW: </a:t>
            </a:r>
            <a:r>
              <a:rPr lang="en-GB" altLang="ja-JP" sz="2000" dirty="0" smtClean="0">
                <a:solidFill>
                  <a:schemeClr val="bg1"/>
                </a:solidFill>
                <a:cs typeface="Times New Roman" pitchFamily="18" charset="0"/>
              </a:rPr>
              <a:t>http://www.integriert-studieren.jku.at</a:t>
            </a:r>
            <a:r>
              <a:rPr lang="de-DE" altLang="ja-JP" sz="200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de-DE" altLang="ja-JP" sz="20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de-DE" altLang="ja-JP" sz="1600" dirty="0" smtClean="0">
                <a:solidFill>
                  <a:schemeClr val="bg1"/>
                </a:solidFill>
                <a:cs typeface="Arial" pitchFamily="34" charset="0"/>
              </a:rPr>
              <a:t>Tel.:  +43-732-2468/9232; </a:t>
            </a:r>
            <a:r>
              <a:rPr lang="en-GB" altLang="ja-JP" sz="1600" dirty="0" smtClean="0">
                <a:solidFill>
                  <a:schemeClr val="bg1"/>
                </a:solidFill>
                <a:cs typeface="Arial" pitchFamily="34" charset="0"/>
              </a:rPr>
              <a:t>Fax: .../9322</a:t>
            </a:r>
            <a:r>
              <a:rPr lang="de-DE" altLang="ja-JP" sz="160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de-DE" altLang="ja-JP" sz="1600" dirty="0" smtClean="0">
                <a:solidFill>
                  <a:schemeClr val="bg1"/>
                </a:solidFill>
                <a:cs typeface="Times New Roman" pitchFamily="18" charset="0"/>
              </a:rPr>
            </a:br>
            <a:endParaRPr lang="en-GB" sz="1600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 rot="21371990">
            <a:off x="554153" y="3575969"/>
            <a:ext cx="7967565" cy="58477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Public </a:t>
            </a:r>
            <a:r>
              <a:rPr lang="mr-IN" sz="3200" dirty="0" smtClean="0">
                <a:solidFill>
                  <a:schemeClr val="bg1"/>
                </a:solidFill>
              </a:rPr>
              <a:t>–</a:t>
            </a:r>
            <a:r>
              <a:rPr lang="en-US" sz="3200" dirty="0" smtClean="0">
                <a:solidFill>
                  <a:schemeClr val="bg1"/>
                </a:solidFill>
              </a:rPr>
              <a:t> Private - </a:t>
            </a:r>
            <a:r>
              <a:rPr lang="en-US" sz="3200" dirty="0" smtClean="0">
                <a:solidFill>
                  <a:srgbClr val="FFFF00"/>
                </a:solidFill>
              </a:rPr>
              <a:t>NGO</a:t>
            </a:r>
            <a:r>
              <a:rPr lang="en-US" sz="3200" dirty="0" smtClean="0">
                <a:solidFill>
                  <a:schemeClr val="bg1"/>
                </a:solidFill>
              </a:rPr>
              <a:t> - Partnership </a:t>
            </a:r>
            <a:r>
              <a:rPr lang="en-US" sz="3200" b="1" dirty="0" smtClean="0">
                <a:solidFill>
                  <a:srgbClr val="FFFF00"/>
                </a:solidFill>
              </a:rPr>
              <a:t>PP</a:t>
            </a:r>
            <a:r>
              <a:rPr lang="en-US" sz="3200" b="1" dirty="0" smtClean="0">
                <a:solidFill>
                  <a:srgbClr val="008000"/>
                </a:solidFill>
              </a:rPr>
              <a:t>N</a:t>
            </a:r>
            <a:r>
              <a:rPr lang="en-US" sz="3200" b="1" dirty="0" smtClean="0">
                <a:solidFill>
                  <a:srgbClr val="FFFF00"/>
                </a:solidFill>
              </a:rPr>
              <a:t>P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99285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358008"/>
            <a:ext cx="8136904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6. AT and Accessibility </a:t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to become part of education</a:t>
            </a:r>
            <a:r>
              <a:rPr lang="en-US" altLang="ja-JP" sz="14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en-US" altLang="ja-JP" sz="1400" b="1" dirty="0" smtClean="0">
                <a:solidFill>
                  <a:schemeClr val="bg1"/>
                </a:solidFill>
                <a:cs typeface="Times New Roman" pitchFamily="18" charset="0"/>
              </a:rPr>
            </a:br>
            <a:endParaRPr lang="en-US" sz="11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3" name="Picture 4" descr="http://t0.gstatic.com/images?q=tbn:ANd9GcS0UlWGWVDQdqNi8Cvu1_O-CA55_LJrMLFg-R9Vkz0LIeMJoij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8520" y="3451820"/>
            <a:ext cx="21336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feld 3"/>
          <p:cNvSpPr txBox="1"/>
          <p:nvPr/>
        </p:nvSpPr>
        <p:spPr>
          <a:xfrm rot="1661198">
            <a:off x="5599187" y="4599616"/>
            <a:ext cx="3443571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Curriculum Initiative!</a:t>
            </a:r>
            <a:endParaRPr lang="en-US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395536" y="3284984"/>
            <a:ext cx="310424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Towards our own domain: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People with Disabilities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Rehabilitation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Service/Care Providers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(Inclusive) Education</a:t>
            </a:r>
          </a:p>
          <a:p>
            <a:pPr marL="285750" indent="-285750"/>
            <a:endParaRPr lang="en-US" sz="1600" dirty="0" smtClean="0">
              <a:solidFill>
                <a:srgbClr val="FFFFFF"/>
              </a:solidFill>
            </a:endParaRPr>
          </a:p>
          <a:p>
            <a:r>
              <a:rPr lang="en-US" b="1" dirty="0" smtClean="0">
                <a:solidFill>
                  <a:srgbClr val="FFFFFF"/>
                </a:solidFill>
              </a:rPr>
              <a:t>Toward mainstream: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ICT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Design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Architecture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Management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Law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</a:rPr>
              <a:t>Administration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340768"/>
            <a:ext cx="1008000" cy="100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920" y="1340768"/>
            <a:ext cx="1008112" cy="10081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600" y="1340768"/>
            <a:ext cx="1008112" cy="10081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760" y="1340768"/>
            <a:ext cx="1008111" cy="10081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24228540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348880"/>
            <a:ext cx="77724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7. AT/Accessibility remain a social issue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endParaRPr lang="en-US" sz="11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 rot="21373200">
            <a:off x="1784035" y="3395040"/>
            <a:ext cx="5544616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Technology is never the solution in itself</a:t>
            </a:r>
          </a:p>
          <a:p>
            <a:pPr algn="ctr"/>
            <a:r>
              <a:rPr lang="en-US" dirty="0" smtClean="0"/>
              <a:t>“Change Management”</a:t>
            </a:r>
            <a:endParaRPr lang="de-DE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246571"/>
            <a:ext cx="2084244" cy="343090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print"/>
          <a:srcRect r="17138"/>
          <a:stretch>
            <a:fillRect/>
          </a:stretch>
        </p:blipFill>
        <p:spPr bwMode="auto">
          <a:xfrm>
            <a:off x="179512" y="4725144"/>
            <a:ext cx="424847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hteck 5"/>
          <p:cNvSpPr/>
          <p:nvPr/>
        </p:nvSpPr>
        <p:spPr>
          <a:xfrm>
            <a:off x="0" y="4509120"/>
            <a:ext cx="13244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700" dirty="0" smtClean="0">
                <a:solidFill>
                  <a:schemeClr val="bg1"/>
                </a:solidFill>
              </a:rPr>
              <a:t>http://www.kunst-fuer-alle.de</a:t>
            </a:r>
            <a:endParaRPr lang="de-DE" sz="7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encrypted-tbn0.gstatic.com/images?q=tbn:ANd9GcTYY0-JjycRZxBRJDXGhB1RA7y_X9YhGvoHvnqOzHlYsrsk9XST77UP1Rc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869160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1268760"/>
            <a:ext cx="1008000" cy="100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9920" y="1268760"/>
            <a:ext cx="1008112" cy="10081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600" y="1268760"/>
            <a:ext cx="1008112" cy="10081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760" y="1268760"/>
            <a:ext cx="1008111" cy="10081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03134666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edia.giphy.com/media/13Lr8SacFgvvYk/giph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44824"/>
            <a:ext cx="6840760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performancemanagementcompanyblog.files.wordpress.com/2013/06/if-not-you-who-word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9179" y="2708920"/>
            <a:ext cx="4057650" cy="274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iirikaukosäädin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854549" y="2004814"/>
            <a:ext cx="2982913" cy="2000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388" y="3213026"/>
            <a:ext cx="3887787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2200" dirty="0" smtClean="0">
                <a:solidFill>
                  <a:srgbClr val="FFFFFF"/>
                </a:solidFill>
                <a:latin typeface="Arial" charset="0"/>
              </a:rPr>
              <a:t>Individual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2200" dirty="0" smtClean="0">
                <a:solidFill>
                  <a:srgbClr val="FFFFFF"/>
                </a:solidFill>
                <a:latin typeface="Arial" charset="0"/>
              </a:rPr>
              <a:t>Demographics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2200" dirty="0" smtClean="0">
                <a:solidFill>
                  <a:srgbClr val="FFFFFF"/>
                </a:solidFill>
                <a:latin typeface="Arial" charset="0"/>
              </a:rPr>
              <a:t>Politics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2200" dirty="0" smtClean="0">
                <a:solidFill>
                  <a:srgbClr val="FFFFFF"/>
                </a:solidFill>
                <a:latin typeface="Arial" charset="0"/>
              </a:rPr>
              <a:t>Legislation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2200" dirty="0" smtClean="0">
                <a:solidFill>
                  <a:srgbClr val="FFFFFF"/>
                </a:solidFill>
                <a:latin typeface="Arial" charset="0"/>
              </a:rPr>
              <a:t>Technical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2200" dirty="0" smtClean="0">
                <a:solidFill>
                  <a:srgbClr val="FFFFFF"/>
                </a:solidFill>
                <a:latin typeface="Arial" charset="0"/>
              </a:rPr>
              <a:t>Business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2200" dirty="0">
                <a:solidFill>
                  <a:srgbClr val="FFFFFF"/>
                </a:solidFill>
                <a:latin typeface="Arial" charset="0"/>
              </a:rPr>
              <a:t>Care and support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2200" dirty="0" smtClean="0">
                <a:solidFill>
                  <a:srgbClr val="FFFFFF"/>
                </a:solidFill>
                <a:latin typeface="Arial" charset="0"/>
              </a:rPr>
              <a:t>Social-economic</a:t>
            </a:r>
            <a:endParaRPr lang="en-GB" sz="22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981088" y="2237120"/>
            <a:ext cx="3140075" cy="2068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 rot="272706">
            <a:off x="3306642" y="2977327"/>
            <a:ext cx="3213100" cy="1855893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5000"/>
              </a:spcBef>
              <a:defRPr/>
            </a:pPr>
            <a:endParaRPr lang="en-GB" dirty="0" smtClean="0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ct val="15000"/>
              </a:spcBef>
              <a:defRPr/>
            </a:pPr>
            <a:r>
              <a:rPr lang="en-GB" dirty="0" smtClean="0">
                <a:solidFill>
                  <a:srgbClr val="FFFFFF"/>
                </a:solidFill>
                <a:latin typeface="Arial"/>
              </a:rPr>
              <a:t>UN-Convention, </a:t>
            </a:r>
          </a:p>
          <a:p>
            <a:pPr algn="ctr">
              <a:spcBef>
                <a:spcPct val="15000"/>
              </a:spcBef>
              <a:defRPr/>
            </a:pPr>
            <a:r>
              <a:rPr lang="en-GB" dirty="0" smtClean="0">
                <a:solidFill>
                  <a:srgbClr val="FFFFFF"/>
                </a:solidFill>
                <a:latin typeface="Arial"/>
              </a:rPr>
              <a:t>Web-Accessibility Directive, </a:t>
            </a:r>
          </a:p>
          <a:p>
            <a:pPr algn="ctr">
              <a:spcBef>
                <a:spcPct val="15000"/>
              </a:spcBef>
              <a:defRPr/>
            </a:pPr>
            <a:r>
              <a:rPr lang="en-GB" dirty="0" smtClean="0">
                <a:solidFill>
                  <a:srgbClr val="FFFFFF"/>
                </a:solidFill>
                <a:latin typeface="Arial"/>
              </a:rPr>
              <a:t>M376, </a:t>
            </a:r>
            <a:r>
              <a:rPr lang="en-GB" dirty="0" smtClean="0">
                <a:solidFill>
                  <a:srgbClr val="FFFFFF"/>
                </a:solidFill>
                <a:latin typeface="Arial"/>
              </a:rPr>
              <a:t>M473,</a:t>
            </a:r>
          </a:p>
          <a:p>
            <a:pPr algn="ctr">
              <a:spcBef>
                <a:spcPct val="15000"/>
              </a:spcBef>
              <a:defRPr/>
            </a:pPr>
            <a:r>
              <a:rPr lang="en-GB" dirty="0" smtClean="0">
                <a:solidFill>
                  <a:srgbClr val="FFFFFF"/>
                </a:solidFill>
                <a:latin typeface="Arial"/>
              </a:rPr>
              <a:t>Disability Strategy</a:t>
            </a:r>
            <a:endParaRPr lang="en-GB" dirty="0" smtClean="0">
              <a:solidFill>
                <a:srgbClr val="FFFFFF"/>
              </a:solidFill>
              <a:latin typeface="Arial"/>
            </a:endParaRPr>
          </a:p>
          <a:p>
            <a:pPr>
              <a:spcBef>
                <a:spcPct val="15000"/>
              </a:spcBef>
              <a:defRPr/>
            </a:pPr>
            <a:endParaRPr lang="en-GB" sz="1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 rot="277366">
            <a:off x="3458089" y="3222051"/>
            <a:ext cx="3214688" cy="1855893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5000"/>
              </a:spcBef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ct val="15000"/>
              </a:spcBef>
              <a:defRPr/>
            </a:pPr>
            <a:r>
              <a:rPr lang="en-US" dirty="0">
                <a:solidFill>
                  <a:srgbClr val="FFFFFF"/>
                </a:solidFill>
                <a:latin typeface="Arial"/>
              </a:rPr>
              <a:t>Anti-</a:t>
            </a:r>
          </a:p>
          <a:p>
            <a:pPr algn="ctr">
              <a:spcBef>
                <a:spcPct val="15000"/>
              </a:spcBef>
              <a:defRPr/>
            </a:pPr>
            <a:r>
              <a:rPr lang="en-US" dirty="0">
                <a:solidFill>
                  <a:srgbClr val="FFFFFF"/>
                </a:solidFill>
                <a:latin typeface="Arial"/>
              </a:rPr>
              <a:t>Discrimination</a:t>
            </a:r>
          </a:p>
          <a:p>
            <a:pPr algn="ctr">
              <a:spcBef>
                <a:spcPct val="15000"/>
              </a:spcBef>
              <a:defRPr/>
            </a:pPr>
            <a:r>
              <a:rPr lang="en-US" dirty="0" smtClean="0">
                <a:solidFill>
                  <a:srgbClr val="FFFFFF"/>
                </a:solidFill>
                <a:latin typeface="Arial"/>
              </a:rPr>
              <a:t>Legislation</a:t>
            </a:r>
          </a:p>
          <a:p>
            <a:pPr algn="ctr">
              <a:spcBef>
                <a:spcPct val="15000"/>
              </a:spcBef>
              <a:defRPr/>
            </a:pPr>
            <a:endParaRPr lang="en-US" sz="1400" dirty="0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ct val="15000"/>
              </a:spcBef>
              <a:defRPr/>
            </a:pPr>
            <a:endParaRPr lang="en-US" sz="14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3393223" y="3222391"/>
            <a:ext cx="3368428" cy="2314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13" name="Picture 8" descr="pensioners playing xbox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3584623" y="3570597"/>
            <a:ext cx="3306762" cy="2479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5969769" y="5794301"/>
            <a:ext cx="577850" cy="163512"/>
          </a:xfrm>
          <a:prstGeom prst="rightArrow">
            <a:avLst>
              <a:gd name="adj1" fmla="val 50000"/>
              <a:gd name="adj2" fmla="val 87074"/>
            </a:avLst>
          </a:prstGeom>
          <a:solidFill>
            <a:srgbClr val="CC000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AT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1464519"/>
            <a:ext cx="9144000" cy="6683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We have all ingredients </a:t>
            </a:r>
            <a:r>
              <a:rPr lang="en-US" sz="3200" b="1" dirty="0" smtClean="0">
                <a:solidFill>
                  <a:srgbClr val="FFFF00"/>
                </a:solidFill>
              </a:rPr>
              <a:t>for all stakeholder</a:t>
            </a:r>
            <a:r>
              <a:rPr lang="en-US" sz="3200" b="1" dirty="0" smtClean="0">
                <a:solidFill>
                  <a:schemeClr val="bg1"/>
                </a:solidFill>
              </a:rPr>
              <a:t>!</a:t>
            </a:r>
            <a:endParaRPr lang="en-US" sz="3200" b="1" dirty="0">
              <a:solidFill>
                <a:schemeClr val="bg1"/>
              </a:solidFill>
              <a:latin typeface="Arial" charset="0"/>
              <a:cs typeface="+mj-cs"/>
            </a:endParaRPr>
          </a:p>
        </p:txBody>
      </p:sp>
      <p:pic>
        <p:nvPicPr>
          <p:cNvPr id="17" name="Picture 13" descr="http://www.seniocare24.de/bilder/24stundenbetreuung/PFLEGE24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3933056"/>
            <a:ext cx="3878265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4140398" y="4374530"/>
            <a:ext cx="4464050" cy="2582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2559942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66120"/>
            <a:ext cx="91440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But uptake is lacking behind!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/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It is still more </a:t>
            </a:r>
            <a:r>
              <a:rPr lang="en-US" sz="2400" b="1" dirty="0" smtClean="0">
                <a:solidFill>
                  <a:srgbClr val="FF0000"/>
                </a:solidFill>
              </a:rPr>
              <a:t>charity</a:t>
            </a:r>
            <a:r>
              <a:rPr lang="en-US" sz="2400" b="1" dirty="0" smtClean="0">
                <a:solidFill>
                  <a:schemeClr val="bg1"/>
                </a:solidFill>
              </a:rPr>
              <a:t> and </a:t>
            </a:r>
            <a:r>
              <a:rPr lang="en-US" sz="2400" b="1" dirty="0" smtClean="0">
                <a:solidFill>
                  <a:srgbClr val="FF0000"/>
                </a:solidFill>
              </a:rPr>
              <a:t>cosmetics</a:t>
            </a:r>
            <a:r>
              <a:rPr lang="en-US" sz="2400" b="1" dirty="0" smtClean="0">
                <a:solidFill>
                  <a:schemeClr val="bg1"/>
                </a:solidFill>
              </a:rPr>
              <a:t> than 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rgbClr val="FFFF00"/>
                </a:solidFill>
              </a:rPr>
              <a:t>fundamental human right</a:t>
            </a:r>
            <a:br>
              <a:rPr lang="en-US" sz="2400" b="1" dirty="0" smtClean="0">
                <a:solidFill>
                  <a:srgbClr val="FFFF00"/>
                </a:solidFill>
              </a:rPr>
            </a:br>
            <a:r>
              <a:rPr lang="en-US" sz="2400" b="1" dirty="0" smtClean="0">
                <a:solidFill>
                  <a:srgbClr val="00B050"/>
                </a:solidFill>
              </a:rPr>
              <a:t>investment</a:t>
            </a:r>
            <a:r>
              <a:rPr lang="en-US" sz="2400" b="1" dirty="0" smtClean="0">
                <a:solidFill>
                  <a:schemeClr val="bg1"/>
                </a:solidFill>
              </a:rPr>
              <a:t> / </a:t>
            </a:r>
            <a:r>
              <a:rPr lang="en-US" sz="2400" b="1" dirty="0" smtClean="0">
                <a:solidFill>
                  <a:srgbClr val="00B050"/>
                </a:solidFill>
              </a:rPr>
              <a:t>business</a:t>
            </a:r>
            <a:r>
              <a:rPr lang="en-US" sz="2400" b="1" dirty="0" smtClean="0">
                <a:solidFill>
                  <a:schemeClr val="bg1"/>
                </a:solidFill>
              </a:rPr>
              <a:t> / </a:t>
            </a:r>
            <a:r>
              <a:rPr lang="en-US" sz="2400" b="1" dirty="0" smtClean="0">
                <a:solidFill>
                  <a:srgbClr val="00B050"/>
                </a:solidFill>
              </a:rPr>
              <a:t>change management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endParaRPr lang="en-US" sz="16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599285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1711733" y="3294646"/>
            <a:ext cx="5715000" cy="16430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64F04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AT">
              <a:solidFill>
                <a:srgbClr val="000000"/>
              </a:solidFill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368901" y="3933056"/>
            <a:ext cx="16002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1200" dirty="0">
                <a:solidFill>
                  <a:srgbClr val="000000"/>
                </a:solidFill>
              </a:rPr>
              <a:t>System/Service</a:t>
            </a: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340201" y="3933056"/>
            <a:ext cx="571500" cy="342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sz="1200" b="1" dirty="0" smtClean="0">
                <a:solidFill>
                  <a:srgbClr val="FFFFFF"/>
                </a:solidFill>
              </a:rPr>
              <a:t>HCI</a:t>
            </a:r>
            <a:endParaRPr lang="de-DE" sz="2400" b="1" dirty="0">
              <a:solidFill>
                <a:srgbClr val="FFFFFF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311501" y="3933056"/>
            <a:ext cx="571500" cy="3429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1200" b="1" dirty="0">
                <a:solidFill>
                  <a:srgbClr val="FFFFFF"/>
                </a:solidFill>
              </a:rPr>
              <a:t>AT</a:t>
            </a:r>
            <a:endParaRPr lang="de-DE" sz="2400" b="1" dirty="0">
              <a:solidFill>
                <a:srgbClr val="FFFFFF"/>
              </a:solidFill>
            </a:endParaRP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3883001" y="4047356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4911701" y="4047356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2054201" y="3933056"/>
            <a:ext cx="8001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1200" dirty="0" smtClean="0">
                <a:solidFill>
                  <a:srgbClr val="000000"/>
                </a:solidFill>
              </a:rPr>
              <a:t>USER</a:t>
            </a: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2854301" y="4047356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" name="Ovale Legende 9"/>
          <p:cNvSpPr/>
          <p:nvPr/>
        </p:nvSpPr>
        <p:spPr bwMode="auto">
          <a:xfrm>
            <a:off x="4427984" y="1916832"/>
            <a:ext cx="2520280" cy="1152128"/>
          </a:xfrm>
          <a:prstGeom prst="wedgeEllipseCallout">
            <a:avLst>
              <a:gd name="adj1" fmla="val -62768"/>
              <a:gd name="adj2" fmla="val 13291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788024" y="22768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solidFill>
                  <a:srgbClr val="000000"/>
                </a:solidFill>
              </a:rPr>
              <a:t>eAccessibility</a:t>
            </a:r>
            <a:endParaRPr lang="de-DE" b="1" dirty="0" smtClean="0">
              <a:solidFill>
                <a:srgbClr val="000000"/>
              </a:solidFill>
            </a:endParaRPr>
          </a:p>
        </p:txBody>
      </p:sp>
      <p:sp>
        <p:nvSpPr>
          <p:cNvPr id="12" name="Ovale Legende 11"/>
          <p:cNvSpPr/>
          <p:nvPr/>
        </p:nvSpPr>
        <p:spPr bwMode="auto">
          <a:xfrm>
            <a:off x="899592" y="1844824"/>
            <a:ext cx="2520280" cy="1152128"/>
          </a:xfrm>
          <a:prstGeom prst="wedgeEllipseCallout">
            <a:avLst>
              <a:gd name="adj1" fmla="val 48612"/>
              <a:gd name="adj2" fmla="val 14064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187624" y="2108409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solidFill>
                  <a:srgbClr val="000000"/>
                </a:solidFill>
              </a:rPr>
              <a:t>Assistive</a:t>
            </a:r>
            <a:r>
              <a:rPr lang="de-DE" b="1" dirty="0" smtClean="0">
                <a:solidFill>
                  <a:srgbClr val="000000"/>
                </a:solidFill>
              </a:rPr>
              <a:t> Technology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5013176"/>
            <a:ext cx="77724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7 domains for </a:t>
            </a:r>
            <a:r>
              <a:rPr lang="en-US" sz="2800" b="1" dirty="0" smtClean="0">
                <a:solidFill>
                  <a:srgbClr val="FFFF00"/>
                </a:solidFill>
              </a:rPr>
              <a:t>PP</a:t>
            </a:r>
            <a:r>
              <a:rPr lang="en-US" sz="2800" b="1" dirty="0" smtClean="0">
                <a:solidFill>
                  <a:srgbClr val="008000"/>
                </a:solidFill>
              </a:rPr>
              <a:t>N</a:t>
            </a:r>
            <a:r>
              <a:rPr lang="en-US" sz="2800" b="1" dirty="0" smtClean="0">
                <a:solidFill>
                  <a:srgbClr val="FFFF00"/>
                </a:solidFill>
              </a:rPr>
              <a:t>P</a:t>
            </a:r>
            <a:endParaRPr lang="en-US" sz="11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57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8032" y="2934072"/>
            <a:ext cx="7772400" cy="1143000"/>
          </a:xfrm>
        </p:spPr>
        <p:txBody>
          <a:bodyPr/>
          <a:lstStyle/>
          <a:p>
            <a:r>
              <a:rPr lang="en-US" sz="2800" b="1" dirty="0">
                <a:solidFill>
                  <a:srgbClr val="FFFF00"/>
                </a:solidFill>
              </a:rPr>
              <a:t>1</a:t>
            </a:r>
            <a:r>
              <a:rPr lang="en-US" sz="2800" b="1" dirty="0" smtClean="0">
                <a:solidFill>
                  <a:srgbClr val="FFFF00"/>
                </a:solidFill>
              </a:rPr>
              <a:t>. Accessibility and ATs a MUST</a:t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“the new normal”</a:t>
            </a: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endParaRPr lang="en-US" sz="11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83568" y="4293096"/>
            <a:ext cx="31683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sym typeface="Wingdings" pitchFamily="2" charset="2"/>
              </a:rPr>
              <a:t>USA</a:t>
            </a:r>
            <a:endParaRPr lang="en-US" b="1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363538" indent="-187325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ADA</a:t>
            </a:r>
          </a:p>
          <a:p>
            <a:pPr marL="363538" indent="-187325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508</a:t>
            </a:r>
          </a:p>
          <a:p>
            <a:pPr marL="363538" indent="-187325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ACAA</a:t>
            </a:r>
          </a:p>
          <a:p>
            <a:endParaRPr lang="en-US" dirty="0" smtClean="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 Human right and market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283968" y="4149080"/>
            <a:ext cx="439248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sym typeface="Wingdings" pitchFamily="2" charset="2"/>
              </a:rPr>
              <a:t>EU</a:t>
            </a:r>
            <a:endParaRPr lang="en-US" b="1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446088" indent="-269875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M376: Public Procurement</a:t>
            </a:r>
          </a:p>
          <a:p>
            <a:pPr marL="446088" indent="-269875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M420: Build Environment</a:t>
            </a:r>
          </a:p>
          <a:p>
            <a:pPr marL="446088" indent="-269875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M473: Standardization</a:t>
            </a:r>
          </a:p>
          <a:p>
            <a:pPr marL="446088" indent="-269875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M392: Domestic Appliances</a:t>
            </a:r>
          </a:p>
          <a:p>
            <a:pPr marL="446088" indent="-269875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M371: Services – Tourism, Transport</a:t>
            </a:r>
          </a:p>
          <a:p>
            <a:pPr marL="446088" indent="-269875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European Disability </a:t>
            </a:r>
            <a:r>
              <a:rPr lang="en-US" dirty="0" smtClean="0">
                <a:solidFill>
                  <a:schemeClr val="bg1"/>
                </a:solidFill>
              </a:rPr>
              <a:t>Act</a:t>
            </a:r>
          </a:p>
          <a:p>
            <a:pPr marL="446088" indent="-269875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Disability Strategy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340768"/>
            <a:ext cx="1008000" cy="100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920" y="1340768"/>
            <a:ext cx="1008112" cy="10081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00" y="1340768"/>
            <a:ext cx="1008112" cy="10081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760" y="1340768"/>
            <a:ext cx="1008111" cy="10081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72329771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438128"/>
            <a:ext cx="9144000" cy="1143000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rgbClr val="FFFF00"/>
                </a:solidFill>
              </a:rPr>
              <a:t>2</a:t>
            </a:r>
            <a:r>
              <a:rPr lang="en-US" sz="2800" b="1" dirty="0" smtClean="0">
                <a:solidFill>
                  <a:srgbClr val="FFFF00"/>
                </a:solidFill>
              </a:rPr>
              <a:t>. Keep the </a:t>
            </a:r>
            <a:r>
              <a:rPr lang="en-US" sz="2800" b="1" dirty="0" smtClean="0">
                <a:solidFill>
                  <a:srgbClr val="008000"/>
                </a:solidFill>
              </a:rPr>
              <a:t>standard</a:t>
            </a:r>
            <a:r>
              <a:rPr lang="en-US" sz="2800" b="1" dirty="0" smtClean="0">
                <a:solidFill>
                  <a:srgbClr val="FFFF00"/>
                </a:solidFill>
              </a:rPr>
              <a:t> interface (HCI)</a:t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/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simple &amp; universal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stable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accessible</a:t>
            </a: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adaptable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inclusive</a:t>
            </a:r>
            <a:r>
              <a:rPr lang="en-US" sz="2800" b="1" dirty="0" smtClean="0">
                <a:solidFill>
                  <a:srgbClr val="FFFF00"/>
                </a:solidFill>
              </a:rPr>
              <a:t/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/>
            </a:r>
            <a:br>
              <a:rPr lang="en-US" sz="2800" b="1" dirty="0" smtClean="0">
                <a:solidFill>
                  <a:srgbClr val="FFFF00"/>
                </a:solidFill>
              </a:rPr>
            </a:br>
            <a:endParaRPr lang="en-US" sz="10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351136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700808"/>
            <a:ext cx="7772400" cy="11430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rgbClr val="FFFF00"/>
                </a:solidFill>
              </a:rPr>
              <a:t>3</a:t>
            </a:r>
            <a:r>
              <a:rPr lang="en-US" sz="2800" b="1" dirty="0" smtClean="0">
                <a:solidFill>
                  <a:srgbClr val="FFFF00"/>
                </a:solidFill>
              </a:rPr>
              <a:t>. Support adaptability and personalization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167938" name="Picture 2" descr="Bildergebnis für 3d printing assistive technolo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2857500" cy="1943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7940" name="Picture 4" descr="Bildergebnis für 4D joystick"/>
          <p:cNvPicPr>
            <a:picLocks noChangeAspect="1" noChangeArrowheads="1"/>
          </p:cNvPicPr>
          <p:nvPr/>
        </p:nvPicPr>
        <p:blipFill>
          <a:blip r:embed="rId4" cstate="print"/>
          <a:srcRect l="11991" t="6238" r="4069" b="40979"/>
          <a:stretch>
            <a:fillRect/>
          </a:stretch>
        </p:blipFill>
        <p:spPr bwMode="auto">
          <a:xfrm>
            <a:off x="4572000" y="2348880"/>
            <a:ext cx="2808312" cy="1323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O:\Forschung\Publikation_Praesentation\Stockholm\14\Für Klaus\Arbeitsgruppen Ergebnisse Bildung_22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6275" y="3573016"/>
            <a:ext cx="2309981" cy="1064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73016"/>
            <a:ext cx="1224136" cy="1033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927" y="3573016"/>
            <a:ext cx="1266537" cy="1080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4000" y="5805376"/>
            <a:ext cx="1008000" cy="100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4725144"/>
            <a:ext cx="1008112" cy="10081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2564904"/>
            <a:ext cx="1008112" cy="10081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63888" y="3645024"/>
            <a:ext cx="1008111" cy="10081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9426" name="Picture 2" descr="Bildergebnis für sign language avatar"/>
          <p:cNvPicPr>
            <a:picLocks noChangeAspect="1" noChangeArrowheads="1"/>
          </p:cNvPicPr>
          <p:nvPr/>
        </p:nvPicPr>
        <p:blipFill>
          <a:blip r:embed="rId12" cstate="print"/>
          <a:srcRect b="22768"/>
          <a:stretch>
            <a:fillRect/>
          </a:stretch>
        </p:blipFill>
        <p:spPr bwMode="auto">
          <a:xfrm>
            <a:off x="4618027" y="4637278"/>
            <a:ext cx="2114213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942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0232" y="4596986"/>
            <a:ext cx="1658242" cy="1280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 descr="http://media.bestofmicro.com/K/F/380463/original/google-glass.jpg"/>
          <p:cNvPicPr>
            <a:picLocks noChangeAspect="1" noChangeArrowheads="1"/>
          </p:cNvPicPr>
          <p:nvPr/>
        </p:nvPicPr>
        <p:blipFill>
          <a:blip r:embed="rId14" cstate="print"/>
          <a:srcRect l="25552" t="28000" r="32757" b="52522"/>
          <a:stretch>
            <a:fillRect/>
          </a:stretch>
        </p:blipFill>
        <p:spPr bwMode="auto">
          <a:xfrm>
            <a:off x="4572000" y="5949280"/>
            <a:ext cx="2232248" cy="782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Bildergebnis für hyperbraille"/>
          <p:cNvPicPr>
            <a:picLocks noChangeAspect="1" noChangeArrowheads="1"/>
          </p:cNvPicPr>
          <p:nvPr/>
        </p:nvPicPr>
        <p:blipFill>
          <a:blip r:embed="rId15" cstate="print"/>
          <a:srcRect t="28090" r="17165" b="15730"/>
          <a:stretch>
            <a:fillRect/>
          </a:stretch>
        </p:blipFill>
        <p:spPr bwMode="auto">
          <a:xfrm>
            <a:off x="6767736" y="5918107"/>
            <a:ext cx="1908720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2278848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718048"/>
            <a:ext cx="7992888" cy="1143000"/>
          </a:xfrm>
        </p:spPr>
        <p:txBody>
          <a:bodyPr/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4. Support individual products / AT</a:t>
            </a:r>
            <a:br>
              <a:rPr lang="en-GB" sz="2800" b="1" dirty="0" smtClean="0">
                <a:solidFill>
                  <a:srgbClr val="FFFF00"/>
                </a:solidFill>
              </a:rPr>
            </a:br>
            <a:r>
              <a:rPr lang="en-GB" sz="2800" b="1" dirty="0" smtClean="0">
                <a:solidFill>
                  <a:srgbClr val="00B050"/>
                </a:solidFill>
              </a:rPr>
              <a:t>“batch size one”</a:t>
            </a:r>
            <a:br>
              <a:rPr lang="en-GB" sz="2800" b="1" dirty="0" smtClean="0">
                <a:solidFill>
                  <a:srgbClr val="00B050"/>
                </a:solidFill>
              </a:rPr>
            </a:br>
            <a:r>
              <a:rPr lang="en-GB" sz="2400" b="1" dirty="0" smtClean="0">
                <a:solidFill>
                  <a:schemeClr val="bg1"/>
                </a:solidFill>
              </a:rPr>
              <a:t/>
            </a:r>
            <a:br>
              <a:rPr lang="en-GB" sz="2400" b="1" dirty="0" smtClean="0">
                <a:solidFill>
                  <a:schemeClr val="bg1"/>
                </a:solidFill>
              </a:rPr>
            </a:br>
            <a:endParaRPr lang="en-GB" sz="11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65890" name="Picture 2" descr="Bildergebnis für 3d printing assistive technolo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15462"/>
            <a:ext cx="2276270" cy="1692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hteck 3"/>
          <p:cNvSpPr/>
          <p:nvPr/>
        </p:nvSpPr>
        <p:spPr>
          <a:xfrm>
            <a:off x="539552" y="5471646"/>
            <a:ext cx="13404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50" dirty="0" smtClean="0">
                <a:solidFill>
                  <a:schemeClr val="bg1"/>
                </a:solidFill>
              </a:rPr>
              <a:t>https://3dprint.com</a:t>
            </a:r>
            <a:endParaRPr lang="de-DE" sz="1050" dirty="0">
              <a:solidFill>
                <a:schemeClr val="bg1"/>
              </a:solidFill>
            </a:endParaRPr>
          </a:p>
        </p:txBody>
      </p:sp>
      <p:pic>
        <p:nvPicPr>
          <p:cNvPr id="165892" name="Picture 4" descr="Bildergebnis für 3d printing assistive technology"/>
          <p:cNvPicPr>
            <a:picLocks noChangeAspect="1" noChangeArrowheads="1"/>
          </p:cNvPicPr>
          <p:nvPr/>
        </p:nvPicPr>
        <p:blipFill>
          <a:blip r:embed="rId4" cstate="print"/>
          <a:srcRect l="17078" t="17708" r="41910" b="29169"/>
          <a:stretch>
            <a:fillRect/>
          </a:stretch>
        </p:blipFill>
        <p:spPr bwMode="auto">
          <a:xfrm>
            <a:off x="2555776" y="4293096"/>
            <a:ext cx="2736304" cy="2147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hteck 5"/>
          <p:cNvSpPr/>
          <p:nvPr/>
        </p:nvSpPr>
        <p:spPr>
          <a:xfrm>
            <a:off x="3203848" y="6381328"/>
            <a:ext cx="13404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50" dirty="0" smtClean="0">
                <a:solidFill>
                  <a:schemeClr val="bg1"/>
                </a:solidFill>
              </a:rPr>
              <a:t>www.pinterest.com</a:t>
            </a:r>
            <a:endParaRPr lang="de-DE" sz="1050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340768"/>
            <a:ext cx="1008000" cy="100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920" y="1340768"/>
            <a:ext cx="1008112" cy="10081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600" y="1340768"/>
            <a:ext cx="1008112" cy="10081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760" y="1340768"/>
            <a:ext cx="1008111" cy="10081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7378" name="Picture 2" descr="Bildergebnis für RaProErgo"/>
          <p:cNvPicPr>
            <a:picLocks noChangeAspect="1" noChangeArrowheads="1"/>
          </p:cNvPicPr>
          <p:nvPr/>
        </p:nvPicPr>
        <p:blipFill>
          <a:blip r:embed="rId9" cstate="print"/>
          <a:srcRect t="-2591"/>
          <a:stretch>
            <a:fillRect/>
          </a:stretch>
        </p:blipFill>
        <p:spPr bwMode="auto">
          <a:xfrm>
            <a:off x="5364087" y="4797152"/>
            <a:ext cx="3593123" cy="1843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020416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358008"/>
            <a:ext cx="7772400" cy="1143000"/>
          </a:xfrm>
        </p:spPr>
        <p:txBody>
          <a:bodyPr/>
          <a:lstStyle/>
          <a:p>
            <a:r>
              <a:rPr lang="en-US" sz="2800" b="1" dirty="0">
                <a:solidFill>
                  <a:srgbClr val="FFFF00"/>
                </a:solidFill>
              </a:rPr>
              <a:t>5</a:t>
            </a:r>
            <a:r>
              <a:rPr lang="en-US" sz="2800" b="1" dirty="0" smtClean="0">
                <a:solidFill>
                  <a:srgbClr val="FFFF00"/>
                </a:solidFill>
              </a:rPr>
              <a:t>. Digitization (</a:t>
            </a:r>
            <a:r>
              <a:rPr lang="en-US" sz="2800" b="1" dirty="0" err="1" smtClean="0">
                <a:solidFill>
                  <a:srgbClr val="FFFF00"/>
                </a:solidFill>
              </a:rPr>
              <a:t>IoT</a:t>
            </a:r>
            <a:r>
              <a:rPr lang="en-US" sz="2800" b="1" dirty="0" smtClean="0">
                <a:solidFill>
                  <a:srgbClr val="FFFF00"/>
                </a:solidFill>
              </a:rPr>
              <a:t>) </a:t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00B050"/>
                </a:solidFill>
              </a:rPr>
              <a:t>U</a:t>
            </a:r>
            <a:r>
              <a:rPr lang="en-US" sz="2800" b="1" dirty="0" smtClean="0">
                <a:solidFill>
                  <a:srgbClr val="00B050"/>
                </a:solidFill>
                <a:sym typeface="Wingdings"/>
              </a:rPr>
              <a:t>se the potential </a:t>
            </a:r>
            <a:r>
              <a:rPr lang="en-US" sz="2800" b="1" dirty="0" smtClean="0">
                <a:solidFill>
                  <a:schemeClr val="bg1"/>
                </a:solidFill>
                <a:sym typeface="Wingdings"/>
              </a:rPr>
              <a:t>and</a:t>
            </a:r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sym typeface="Wingdings"/>
              </a:rPr>
              <a:t>minimize risks</a:t>
            </a:r>
            <a:endParaRPr lang="en-US" sz="2800" b="1" dirty="0" smtClean="0">
              <a:solidFill>
                <a:srgbClr val="00B050"/>
              </a:solidFill>
              <a:cs typeface="Times New Roman" pitchFamily="18" charset="0"/>
            </a:endParaRPr>
          </a:p>
        </p:txBody>
      </p:sp>
      <p:pic>
        <p:nvPicPr>
          <p:cNvPr id="163842" name="Picture 2" descr="Bildergebnis für internet of things"/>
          <p:cNvPicPr>
            <a:picLocks noChangeAspect="1" noChangeArrowheads="1"/>
          </p:cNvPicPr>
          <p:nvPr/>
        </p:nvPicPr>
        <p:blipFill>
          <a:blip r:embed="rId3" cstate="print"/>
          <a:srcRect b="2801"/>
          <a:stretch>
            <a:fillRect/>
          </a:stretch>
        </p:blipFill>
        <p:spPr bwMode="auto">
          <a:xfrm>
            <a:off x="1979600" y="3645024"/>
            <a:ext cx="5328592" cy="2923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hteck 3"/>
          <p:cNvSpPr/>
          <p:nvPr/>
        </p:nvSpPr>
        <p:spPr>
          <a:xfrm>
            <a:off x="1970446" y="6453335"/>
            <a:ext cx="20345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50" dirty="0" smtClean="0">
                <a:solidFill>
                  <a:schemeClr val="bg1"/>
                </a:solidFill>
              </a:rPr>
              <a:t>https://enterprisersproject.com/</a:t>
            </a:r>
            <a:endParaRPr lang="de-DE" sz="1050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340768"/>
            <a:ext cx="1008000" cy="100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920" y="1340768"/>
            <a:ext cx="1008112" cy="10081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600" y="1340768"/>
            <a:ext cx="1008112" cy="10081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760" y="1340768"/>
            <a:ext cx="1008111" cy="10081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79665773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1101</Words>
  <Application>Microsoft Macintosh PowerPoint</Application>
  <PresentationFormat>Bildschirmpräsentation (4:3)</PresentationFormat>
  <Paragraphs>157</Paragraphs>
  <Slides>12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4" baseType="lpstr">
      <vt:lpstr>Standarddesign</vt:lpstr>
      <vt:lpstr>2_Standarddesign</vt:lpstr>
      <vt:lpstr>AT and (e)Accessibility:  Public Private Partnership   a.Univ.-Prof. Dr. Klaus Miesenberger Universität Linz; Altenbergerstrasse 69; A-4040 Linz E-Mail: klaus.miesenberger@jku.at WWW: http://www.integriert-studieren.jku.at Tel.:  +43-732-2468/9232; Fax: .../9322 </vt:lpstr>
      <vt:lpstr>We have all ingredients for all stakeholder!</vt:lpstr>
      <vt:lpstr>But uptake is lacking behind!  It is still more charity and cosmetics than  fundamental human right investment / business / change management </vt:lpstr>
      <vt:lpstr>7 domains for PPNP</vt:lpstr>
      <vt:lpstr>1. Accessibility and ATs a MUST “the new normal”   </vt:lpstr>
      <vt:lpstr> 2. Keep the standard interface (HCI)  simple &amp; universal stable accessible adaptable inclusive  </vt:lpstr>
      <vt:lpstr> 3. Support adaptability and personalization  </vt:lpstr>
      <vt:lpstr>4. Support individual products / AT “batch size one”  </vt:lpstr>
      <vt:lpstr>5. Digitization (IoT)  Use the potential and minimize risks</vt:lpstr>
      <vt:lpstr>6. AT and Accessibility  to become part of education </vt:lpstr>
      <vt:lpstr>7. AT/Accessibility remain a social issue 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Klaus Miesenberger</dc:creator>
  <cp:lastModifiedBy>Klaus Miesenberger</cp:lastModifiedBy>
  <cp:revision>290</cp:revision>
  <dcterms:created xsi:type="dcterms:W3CDTF">2014-11-07T11:41:12Z</dcterms:created>
  <dcterms:modified xsi:type="dcterms:W3CDTF">2017-03-28T05:00:59Z</dcterms:modified>
</cp:coreProperties>
</file>