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2" r:id="rId2"/>
  </p:sldMasterIdLst>
  <p:notesMasterIdLst>
    <p:notesMasterId r:id="rId18"/>
  </p:notesMasterIdLst>
  <p:handoutMasterIdLst>
    <p:handoutMasterId r:id="rId19"/>
  </p:handoutMasterIdLst>
  <p:sldIdLst>
    <p:sldId id="298" r:id="rId3"/>
    <p:sldId id="320" r:id="rId4"/>
    <p:sldId id="314" r:id="rId5"/>
    <p:sldId id="348" r:id="rId6"/>
    <p:sldId id="351" r:id="rId7"/>
    <p:sldId id="350" r:id="rId8"/>
    <p:sldId id="353" r:id="rId9"/>
    <p:sldId id="352" r:id="rId10"/>
    <p:sldId id="354" r:id="rId11"/>
    <p:sldId id="360" r:id="rId12"/>
    <p:sldId id="361" r:id="rId13"/>
    <p:sldId id="356" r:id="rId14"/>
    <p:sldId id="358" r:id="rId15"/>
    <p:sldId id="359" r:id="rId16"/>
    <p:sldId id="341" r:id="rId1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E7FF"/>
    <a:srgbClr val="DA7894"/>
    <a:srgbClr val="C179C1"/>
    <a:srgbClr val="699CC6"/>
    <a:srgbClr val="972948"/>
    <a:srgbClr val="FF3300"/>
    <a:srgbClr val="1E3250"/>
    <a:srgbClr val="2B83D3"/>
    <a:srgbClr val="336699"/>
    <a:srgbClr val="E41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2" autoAdjust="0"/>
    <p:restoredTop sz="86418" autoAdjust="0"/>
  </p:normalViewPr>
  <p:slideViewPr>
    <p:cSldViewPr>
      <p:cViewPr>
        <p:scale>
          <a:sx n="89" d="100"/>
          <a:sy n="89" d="100"/>
        </p:scale>
        <p:origin x="-1488" y="-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jpg"/><Relationship Id="rId1" Type="http://schemas.openxmlformats.org/officeDocument/2006/relationships/image" Target="../media/image21.jpg"/><Relationship Id="rId2" Type="http://schemas.openxmlformats.org/officeDocument/2006/relationships/image" Target="../media/image22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hyperlink" Target="https://www.unglobalcompact.org/take-action/events/making-global-goals-local-business-india" TargetMode="External"/><Relationship Id="rId5" Type="http://schemas.openxmlformats.org/officeDocument/2006/relationships/image" Target="../media/image27.jpeg"/><Relationship Id="rId6" Type="http://schemas.openxmlformats.org/officeDocument/2006/relationships/image" Target="../media/image28.png"/><Relationship Id="rId1" Type="http://schemas.openxmlformats.org/officeDocument/2006/relationships/hyperlink" Target="mailto:crdpguide@unglobalcompact.org" TargetMode="External"/><Relationship Id="rId2" Type="http://schemas.openxmlformats.org/officeDocument/2006/relationships/image" Target="../media/image25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jpg"/><Relationship Id="rId1" Type="http://schemas.openxmlformats.org/officeDocument/2006/relationships/image" Target="../media/image21.jpg"/><Relationship Id="rId2" Type="http://schemas.openxmlformats.org/officeDocument/2006/relationships/image" Target="../media/image22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7.jpeg"/><Relationship Id="rId5" Type="http://schemas.openxmlformats.org/officeDocument/2006/relationships/image" Target="../media/image28.png"/><Relationship Id="rId1" Type="http://schemas.openxmlformats.org/officeDocument/2006/relationships/hyperlink" Target="mailto:crdpguide@unglobalcompact.org" TargetMode="External"/><Relationship Id="rId2" Type="http://schemas.openxmlformats.org/officeDocument/2006/relationships/image" Target="../media/image2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F581AD-1E0D-45C7-BE7D-737039B1542B}" type="doc">
      <dgm:prSet loTypeId="urn:microsoft.com/office/officeart/2005/8/layout/hierarchy2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5149E04C-F43E-4AE0-8DE0-0F2609EE1449}" type="pres">
      <dgm:prSet presAssocID="{49F581AD-1E0D-45C7-BE7D-737039B1542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8982AFEA-9925-EC40-B953-440E1905D98D}" type="presOf" srcId="{49F581AD-1E0D-45C7-BE7D-737039B1542B}" destId="{5149E04C-F43E-4AE0-8DE0-0F2609EE1449}" srcOrd="0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226E27-3A09-428A-87AD-3373F1DC04E0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BA3A3E7B-5AB1-4BEE-B8CF-F8268B684E07}">
      <dgm:prSet phldrT="[Text]" custT="1"/>
      <dgm:spPr/>
      <dgm:t>
        <a:bodyPr/>
        <a:lstStyle/>
        <a:p>
          <a:pPr algn="ctr"/>
          <a:r>
            <a:rPr lang="en-GB" sz="1400" b="1" dirty="0" smtClean="0">
              <a:latin typeface="+mj-lt"/>
            </a:rPr>
            <a:t>Driving Innovation</a:t>
          </a:r>
        </a:p>
        <a:p>
          <a:pPr algn="ctr"/>
          <a:endParaRPr lang="en-US" sz="1400" dirty="0" smtClean="0">
            <a:latin typeface="+mn-lt"/>
          </a:endParaRPr>
        </a:p>
        <a:p>
          <a:pPr algn="ctr"/>
          <a:r>
            <a:rPr lang="en-GB" sz="1400" dirty="0" smtClean="0">
              <a:latin typeface="+mn-lt"/>
            </a:rPr>
            <a:t>An Australian chain of supermarkets has introduced new shopping carts at their stores for children with disabilities. The carts provide parents and caregivers a viable option to transport a child through a store while grocery shopping without having to manoeuvre a wheelchair and a traditional grocery cart at the same time</a:t>
          </a:r>
          <a:r>
            <a:rPr lang="en-GB" sz="1200" dirty="0" smtClean="0">
              <a:latin typeface="+mn-lt"/>
            </a:rPr>
            <a:t>.</a:t>
          </a:r>
          <a:endParaRPr lang="en-US" sz="1200" dirty="0">
            <a:latin typeface="+mn-lt"/>
          </a:endParaRPr>
        </a:p>
      </dgm:t>
    </dgm:pt>
    <dgm:pt modelId="{079E63EE-6D38-4FBD-84D2-47CB603C94A1}" type="parTrans" cxnId="{03D6AB0C-CF76-4A70-8CF4-2CB7AFADAE6E}">
      <dgm:prSet/>
      <dgm:spPr/>
      <dgm:t>
        <a:bodyPr/>
        <a:lstStyle/>
        <a:p>
          <a:endParaRPr lang="en-US"/>
        </a:p>
      </dgm:t>
    </dgm:pt>
    <dgm:pt modelId="{E4FD495C-6BE3-43A9-B08F-639F8AA9A952}" type="sibTrans" cxnId="{03D6AB0C-CF76-4A70-8CF4-2CB7AFADAE6E}">
      <dgm:prSet/>
      <dgm:spPr/>
      <dgm:t>
        <a:bodyPr/>
        <a:lstStyle/>
        <a:p>
          <a:endParaRPr lang="en-US"/>
        </a:p>
      </dgm:t>
    </dgm:pt>
    <dgm:pt modelId="{85566A4B-C9B0-4208-A5AD-926200EC73FF}">
      <dgm:prSet phldrT="[Text]" custT="1"/>
      <dgm:spPr/>
      <dgm:t>
        <a:bodyPr/>
        <a:lstStyle/>
        <a:p>
          <a:pPr algn="ctr"/>
          <a:r>
            <a:rPr lang="en-GB" sz="1400" b="1" dirty="0" smtClean="0">
              <a:latin typeface="+mj-lt"/>
            </a:rPr>
            <a:t>Creating Employee Networks</a:t>
          </a:r>
        </a:p>
        <a:p>
          <a:pPr algn="ctr"/>
          <a:r>
            <a:rPr lang="en-GB" sz="1400" dirty="0" smtClean="0"/>
            <a:t>A Swiss healthcare company has created employee resource groups for employees with disabilities that provide them the opportunities to network, exchange views, create innovative business-focused solutions and continue professional growth and development.</a:t>
          </a:r>
          <a:endParaRPr lang="en-US" sz="1400" dirty="0" smtClean="0">
            <a:latin typeface="+mj-lt"/>
          </a:endParaRPr>
        </a:p>
      </dgm:t>
    </dgm:pt>
    <dgm:pt modelId="{269D215A-E942-4850-9206-89D0266B5ADB}" type="parTrans" cxnId="{C3F5992D-F00E-4FAF-B019-8ECDDBAE89E0}">
      <dgm:prSet/>
      <dgm:spPr/>
      <dgm:t>
        <a:bodyPr/>
        <a:lstStyle/>
        <a:p>
          <a:endParaRPr lang="en-US"/>
        </a:p>
      </dgm:t>
    </dgm:pt>
    <dgm:pt modelId="{5F239033-16CC-40D0-A648-D0AE0CDB5342}" type="sibTrans" cxnId="{C3F5992D-F00E-4FAF-B019-8ECDDBAE89E0}">
      <dgm:prSet/>
      <dgm:spPr/>
      <dgm:t>
        <a:bodyPr/>
        <a:lstStyle/>
        <a:p>
          <a:endParaRPr lang="en-US"/>
        </a:p>
      </dgm:t>
    </dgm:pt>
    <dgm:pt modelId="{9EB60A92-499E-4255-BD12-A428604CCA7B}">
      <dgm:prSet phldrT="[Text]" custT="1"/>
      <dgm:spPr/>
      <dgm:t>
        <a:bodyPr/>
        <a:lstStyle/>
        <a:p>
          <a:r>
            <a:rPr lang="en-US" sz="1400" b="1" dirty="0" smtClean="0">
              <a:latin typeface="+mj-lt"/>
            </a:rPr>
            <a:t>Promoting Inclusion in the Supply Chain</a:t>
          </a:r>
          <a:endParaRPr lang="en-US" sz="1400" dirty="0" smtClean="0">
            <a:latin typeface="+mj-lt"/>
          </a:endParaRPr>
        </a:p>
        <a:p>
          <a:r>
            <a:rPr lang="en-US" sz="1400" dirty="0" smtClean="0">
              <a:latin typeface="+mn-lt"/>
            </a:rPr>
            <a:t>An American consultancy services company  has created a management consulting pro-bono asset that provides guidance and methodology to  the company’s clients and vendors on how to facilitate inclusion of persons with disabilities in the workforce of a company. </a:t>
          </a:r>
        </a:p>
      </dgm:t>
    </dgm:pt>
    <dgm:pt modelId="{EA9F8A76-66C0-4BF4-B410-148B698D0CCB}" type="parTrans" cxnId="{C53894DD-3552-452D-9EC2-652A43838096}">
      <dgm:prSet/>
      <dgm:spPr/>
      <dgm:t>
        <a:bodyPr/>
        <a:lstStyle/>
        <a:p>
          <a:endParaRPr lang="en-US"/>
        </a:p>
      </dgm:t>
    </dgm:pt>
    <dgm:pt modelId="{BAD75BAD-24C6-49B3-A898-378EEBEDF8A1}" type="sibTrans" cxnId="{C53894DD-3552-452D-9EC2-652A43838096}">
      <dgm:prSet/>
      <dgm:spPr/>
      <dgm:t>
        <a:bodyPr/>
        <a:lstStyle/>
        <a:p>
          <a:endParaRPr lang="en-US"/>
        </a:p>
      </dgm:t>
    </dgm:pt>
    <dgm:pt modelId="{E848F00C-14A6-4FF1-AC95-F91037301D8D}">
      <dgm:prSet phldrT="[Text]" custT="1"/>
      <dgm:spPr/>
      <dgm:t>
        <a:bodyPr/>
        <a:lstStyle/>
        <a:p>
          <a:r>
            <a:rPr lang="en-GB" sz="1300" b="1" dirty="0" smtClean="0">
              <a:latin typeface="+mj-lt"/>
            </a:rPr>
            <a:t>Promoting Equal Opportunity in the Community</a:t>
          </a:r>
        </a:p>
        <a:p>
          <a:r>
            <a:rPr lang="en-GB" sz="1400" dirty="0" smtClean="0"/>
            <a:t>A group of organizations have developed a free mobile app in China, which combines remote and manual assistance from volunteers to help visually impaired persons overcome challenges through picture/text message support, audio/visual support and accompanying services.  </a:t>
          </a:r>
          <a:endParaRPr lang="en-US" sz="1400" dirty="0" smtClean="0">
            <a:latin typeface="+mj-lt"/>
          </a:endParaRPr>
        </a:p>
      </dgm:t>
    </dgm:pt>
    <dgm:pt modelId="{B571ECCF-C7DC-46FB-848F-1A74B4FB40A3}" type="parTrans" cxnId="{B8DA6C10-6AD9-4276-BEC2-6B961CE264AF}">
      <dgm:prSet/>
      <dgm:spPr/>
      <dgm:t>
        <a:bodyPr/>
        <a:lstStyle/>
        <a:p>
          <a:endParaRPr lang="en-US"/>
        </a:p>
      </dgm:t>
    </dgm:pt>
    <dgm:pt modelId="{F3B1A029-D8AC-4D65-9654-2EE7BBD0D27B}" type="sibTrans" cxnId="{B8DA6C10-6AD9-4276-BEC2-6B961CE264AF}">
      <dgm:prSet/>
      <dgm:spPr/>
      <dgm:t>
        <a:bodyPr/>
        <a:lstStyle/>
        <a:p>
          <a:endParaRPr lang="en-US"/>
        </a:p>
      </dgm:t>
    </dgm:pt>
    <dgm:pt modelId="{FC93ACE4-D9AC-405C-B2E7-C4DB03003E4D}" type="pres">
      <dgm:prSet presAssocID="{BE226E27-3A09-428A-87AD-3373F1DC04E0}" presName="Name0" presStyleCnt="0">
        <dgm:presLayoutVars>
          <dgm:dir/>
          <dgm:resizeHandles val="exact"/>
        </dgm:presLayoutVars>
      </dgm:prSet>
      <dgm:spPr/>
    </dgm:pt>
    <dgm:pt modelId="{D4758730-A5EC-4059-A1E0-073B10C129FE}" type="pres">
      <dgm:prSet presAssocID="{BE226E27-3A09-428A-87AD-3373F1DC04E0}" presName="bkgdShp" presStyleLbl="alignAccFollowNode1" presStyleIdx="0" presStyleCnt="1" custScaleY="82062" custLinFactNeighborY="-11396"/>
      <dgm:spPr/>
    </dgm:pt>
    <dgm:pt modelId="{88538935-5D38-41C6-90DA-E1010100B7FE}" type="pres">
      <dgm:prSet presAssocID="{BE226E27-3A09-428A-87AD-3373F1DC04E0}" presName="linComp" presStyleCnt="0"/>
      <dgm:spPr/>
    </dgm:pt>
    <dgm:pt modelId="{1A1A926B-8116-49FB-ABF9-26C9FE53B2F3}" type="pres">
      <dgm:prSet presAssocID="{BA3A3E7B-5AB1-4BEE-B8CF-F8268B684E07}" presName="compNode" presStyleCnt="0"/>
      <dgm:spPr/>
    </dgm:pt>
    <dgm:pt modelId="{4D251F0A-060E-45C3-B335-0F106E104075}" type="pres">
      <dgm:prSet presAssocID="{BA3A3E7B-5AB1-4BEE-B8CF-F8268B684E07}" presName="node" presStyleLbl="node1" presStyleIdx="0" presStyleCnt="4" custScaleX="123489" custScaleY="107106" custLinFactNeighborX="1644" custLinFactNeighborY="-95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DA2C04-B725-47D2-8772-A10ECC614874}" type="pres">
      <dgm:prSet presAssocID="{BA3A3E7B-5AB1-4BEE-B8CF-F8268B684E07}" presName="invisiNode" presStyleLbl="node1" presStyleIdx="0" presStyleCnt="4"/>
      <dgm:spPr/>
    </dgm:pt>
    <dgm:pt modelId="{CD4A7A25-717C-4471-A261-DA549D14104F}" type="pres">
      <dgm:prSet presAssocID="{BA3A3E7B-5AB1-4BEE-B8CF-F8268B684E07}" presName="imagNode" presStyleLbl="fgImgPlace1" presStyleIdx="0" presStyleCnt="4" custLinFactNeighborX="818" custLinFactNeighborY="-1088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</dgm:spPr>
    </dgm:pt>
    <dgm:pt modelId="{BC43F25F-EBA9-490F-BC61-0D97FD5B1F87}" type="pres">
      <dgm:prSet presAssocID="{E4FD495C-6BE3-43A9-B08F-639F8AA9A952}" presName="sibTrans" presStyleLbl="sibTrans2D1" presStyleIdx="0" presStyleCnt="0"/>
      <dgm:spPr/>
      <dgm:t>
        <a:bodyPr/>
        <a:lstStyle/>
        <a:p>
          <a:endParaRPr lang="en-US"/>
        </a:p>
      </dgm:t>
    </dgm:pt>
    <dgm:pt modelId="{618FD3BF-93C4-4B3B-AC98-3306CE2BE1F6}" type="pres">
      <dgm:prSet presAssocID="{85566A4B-C9B0-4208-A5AD-926200EC73FF}" presName="compNode" presStyleCnt="0"/>
      <dgm:spPr/>
    </dgm:pt>
    <dgm:pt modelId="{BBF1B5DE-D8A4-4458-805B-42EE0A69D0D3}" type="pres">
      <dgm:prSet presAssocID="{85566A4B-C9B0-4208-A5AD-926200EC73FF}" presName="node" presStyleLbl="node1" presStyleIdx="1" presStyleCnt="4" custScaleX="108652" custScaleY="107106" custLinFactNeighborX="1868" custLinFactNeighborY="-95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3ED172-ABB0-4B1F-BC1E-BF05CDD22DF0}" type="pres">
      <dgm:prSet presAssocID="{85566A4B-C9B0-4208-A5AD-926200EC73FF}" presName="invisiNode" presStyleLbl="node1" presStyleIdx="1" presStyleCnt="4"/>
      <dgm:spPr/>
    </dgm:pt>
    <dgm:pt modelId="{9EE70F02-243B-4438-8927-53A85980F087}" type="pres">
      <dgm:prSet presAssocID="{85566A4B-C9B0-4208-A5AD-926200EC73FF}" presName="imagNode" presStyleLbl="fgImgPlace1" presStyleIdx="1" presStyleCnt="4" custLinFactNeighborX="239" custLinFactNeighborY="-10880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</dgm:pt>
    <dgm:pt modelId="{365361D4-58C3-4CF4-AC24-DEA6FC40316C}" type="pres">
      <dgm:prSet presAssocID="{5F239033-16CC-40D0-A648-D0AE0CDB5342}" presName="sibTrans" presStyleLbl="sibTrans2D1" presStyleIdx="0" presStyleCnt="0"/>
      <dgm:spPr/>
      <dgm:t>
        <a:bodyPr/>
        <a:lstStyle/>
        <a:p>
          <a:endParaRPr lang="en-US"/>
        </a:p>
      </dgm:t>
    </dgm:pt>
    <dgm:pt modelId="{AD2CF422-359A-41ED-83AA-4ECD7C6BD5BB}" type="pres">
      <dgm:prSet presAssocID="{9EB60A92-499E-4255-BD12-A428604CCA7B}" presName="compNode" presStyleCnt="0"/>
      <dgm:spPr/>
    </dgm:pt>
    <dgm:pt modelId="{4A795E8E-C129-4A07-8685-2BC012A0D34E}" type="pres">
      <dgm:prSet presAssocID="{9EB60A92-499E-4255-BD12-A428604CCA7B}" presName="node" presStyleLbl="node1" presStyleIdx="2" presStyleCnt="4" custScaleX="110504" custScaleY="107106" custLinFactNeighborX="-1554" custLinFactNeighborY="-95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96B7E1-C428-4B22-B00E-B2CD48494E15}" type="pres">
      <dgm:prSet presAssocID="{9EB60A92-499E-4255-BD12-A428604CCA7B}" presName="invisiNode" presStyleLbl="node1" presStyleIdx="2" presStyleCnt="4"/>
      <dgm:spPr/>
    </dgm:pt>
    <dgm:pt modelId="{3381A003-2689-402C-A66E-06CF6A16EF07}" type="pres">
      <dgm:prSet presAssocID="{9EB60A92-499E-4255-BD12-A428604CCA7B}" presName="imagNode" presStyleLbl="fgImgPlace1" presStyleIdx="2" presStyleCnt="4" custScaleX="112971" custLinFactNeighborX="659" custLinFactNeighborY="-10880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46FD0F26-97C9-427B-B9EA-295B8E826C6D}" type="pres">
      <dgm:prSet presAssocID="{BAD75BAD-24C6-49B3-A898-378EEBEDF8A1}" presName="sibTrans" presStyleLbl="sibTrans2D1" presStyleIdx="0" presStyleCnt="0"/>
      <dgm:spPr/>
      <dgm:t>
        <a:bodyPr/>
        <a:lstStyle/>
        <a:p>
          <a:endParaRPr lang="en-US"/>
        </a:p>
      </dgm:t>
    </dgm:pt>
    <dgm:pt modelId="{BC9D3FC4-BB61-4A98-A71D-0EB327D52B84}" type="pres">
      <dgm:prSet presAssocID="{E848F00C-14A6-4FF1-AC95-F91037301D8D}" presName="compNode" presStyleCnt="0"/>
      <dgm:spPr/>
    </dgm:pt>
    <dgm:pt modelId="{5D52E788-94A7-4F7C-BFC6-812A8E0B3225}" type="pres">
      <dgm:prSet presAssocID="{E848F00C-14A6-4FF1-AC95-F91037301D8D}" presName="node" presStyleLbl="node1" presStyleIdx="3" presStyleCnt="4" custScaleX="104950" custScaleY="107106" custLinFactNeighborX="2187" custLinFactNeighborY="-95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2AF0D9-7788-4200-82A8-A60DFEF36B85}" type="pres">
      <dgm:prSet presAssocID="{E848F00C-14A6-4FF1-AC95-F91037301D8D}" presName="invisiNode" presStyleLbl="node1" presStyleIdx="3" presStyleCnt="4"/>
      <dgm:spPr/>
    </dgm:pt>
    <dgm:pt modelId="{B958184A-7A65-4FAB-A309-0B5562691244}" type="pres">
      <dgm:prSet presAssocID="{E848F00C-14A6-4FF1-AC95-F91037301D8D}" presName="imagNode" presStyleLbl="fgImgPlace1" presStyleIdx="3" presStyleCnt="4" custLinFactNeighborX="558" custLinFactNeighborY="-10880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4000" r="-54000"/>
          </a:stretch>
        </a:blipFill>
      </dgm:spPr>
    </dgm:pt>
  </dgm:ptLst>
  <dgm:cxnLst>
    <dgm:cxn modelId="{39E715DB-C168-455D-8A3D-2A81A9E122B6}" type="presOf" srcId="{9EB60A92-499E-4255-BD12-A428604CCA7B}" destId="{4A795E8E-C129-4A07-8685-2BC012A0D34E}" srcOrd="0" destOrd="0" presId="urn:microsoft.com/office/officeart/2005/8/layout/pList2"/>
    <dgm:cxn modelId="{A7C8908C-B88A-4B00-9A29-E0AF82258385}" type="presOf" srcId="{5F239033-16CC-40D0-A648-D0AE0CDB5342}" destId="{365361D4-58C3-4CF4-AC24-DEA6FC40316C}" srcOrd="0" destOrd="0" presId="urn:microsoft.com/office/officeart/2005/8/layout/pList2"/>
    <dgm:cxn modelId="{8BDF9B95-C07D-4FB9-8E6A-76B487F57B02}" type="presOf" srcId="{85566A4B-C9B0-4208-A5AD-926200EC73FF}" destId="{BBF1B5DE-D8A4-4458-805B-42EE0A69D0D3}" srcOrd="0" destOrd="0" presId="urn:microsoft.com/office/officeart/2005/8/layout/pList2"/>
    <dgm:cxn modelId="{14FCFF3F-E6FA-4BAF-84A2-2DEB2833DEFD}" type="presOf" srcId="{BE226E27-3A09-428A-87AD-3373F1DC04E0}" destId="{FC93ACE4-D9AC-405C-B2E7-C4DB03003E4D}" srcOrd="0" destOrd="0" presId="urn:microsoft.com/office/officeart/2005/8/layout/pList2"/>
    <dgm:cxn modelId="{B8DA6C10-6AD9-4276-BEC2-6B961CE264AF}" srcId="{BE226E27-3A09-428A-87AD-3373F1DC04E0}" destId="{E848F00C-14A6-4FF1-AC95-F91037301D8D}" srcOrd="3" destOrd="0" parTransId="{B571ECCF-C7DC-46FB-848F-1A74B4FB40A3}" sibTransId="{F3B1A029-D8AC-4D65-9654-2EE7BBD0D27B}"/>
    <dgm:cxn modelId="{F1C6EE7D-88AF-481E-BB7A-40871B83723C}" type="presOf" srcId="{E4FD495C-6BE3-43A9-B08F-639F8AA9A952}" destId="{BC43F25F-EBA9-490F-BC61-0D97FD5B1F87}" srcOrd="0" destOrd="0" presId="urn:microsoft.com/office/officeart/2005/8/layout/pList2"/>
    <dgm:cxn modelId="{2DBD5762-5983-4203-8C9D-EFA72279DF80}" type="presOf" srcId="{BAD75BAD-24C6-49B3-A898-378EEBEDF8A1}" destId="{46FD0F26-97C9-427B-B9EA-295B8E826C6D}" srcOrd="0" destOrd="0" presId="urn:microsoft.com/office/officeart/2005/8/layout/pList2"/>
    <dgm:cxn modelId="{C3F5992D-F00E-4FAF-B019-8ECDDBAE89E0}" srcId="{BE226E27-3A09-428A-87AD-3373F1DC04E0}" destId="{85566A4B-C9B0-4208-A5AD-926200EC73FF}" srcOrd="1" destOrd="0" parTransId="{269D215A-E942-4850-9206-89D0266B5ADB}" sibTransId="{5F239033-16CC-40D0-A648-D0AE0CDB5342}"/>
    <dgm:cxn modelId="{A9A9C491-FD97-4795-9A01-63D1197DE6CA}" type="presOf" srcId="{BA3A3E7B-5AB1-4BEE-B8CF-F8268B684E07}" destId="{4D251F0A-060E-45C3-B335-0F106E104075}" srcOrd="0" destOrd="0" presId="urn:microsoft.com/office/officeart/2005/8/layout/pList2"/>
    <dgm:cxn modelId="{03D6AB0C-CF76-4A70-8CF4-2CB7AFADAE6E}" srcId="{BE226E27-3A09-428A-87AD-3373F1DC04E0}" destId="{BA3A3E7B-5AB1-4BEE-B8CF-F8268B684E07}" srcOrd="0" destOrd="0" parTransId="{079E63EE-6D38-4FBD-84D2-47CB603C94A1}" sibTransId="{E4FD495C-6BE3-43A9-B08F-639F8AA9A952}"/>
    <dgm:cxn modelId="{1F90A3F5-355B-4A53-932A-80E33665AA20}" type="presOf" srcId="{E848F00C-14A6-4FF1-AC95-F91037301D8D}" destId="{5D52E788-94A7-4F7C-BFC6-812A8E0B3225}" srcOrd="0" destOrd="0" presId="urn:microsoft.com/office/officeart/2005/8/layout/pList2"/>
    <dgm:cxn modelId="{C53894DD-3552-452D-9EC2-652A43838096}" srcId="{BE226E27-3A09-428A-87AD-3373F1DC04E0}" destId="{9EB60A92-499E-4255-BD12-A428604CCA7B}" srcOrd="2" destOrd="0" parTransId="{EA9F8A76-66C0-4BF4-B410-148B698D0CCB}" sibTransId="{BAD75BAD-24C6-49B3-A898-378EEBEDF8A1}"/>
    <dgm:cxn modelId="{5E15E566-8285-4367-B165-391E63ECAB70}" type="presParOf" srcId="{FC93ACE4-D9AC-405C-B2E7-C4DB03003E4D}" destId="{D4758730-A5EC-4059-A1E0-073B10C129FE}" srcOrd="0" destOrd="0" presId="urn:microsoft.com/office/officeart/2005/8/layout/pList2"/>
    <dgm:cxn modelId="{3E60791A-D78F-4401-AEB2-BA730F6A017B}" type="presParOf" srcId="{FC93ACE4-D9AC-405C-B2E7-C4DB03003E4D}" destId="{88538935-5D38-41C6-90DA-E1010100B7FE}" srcOrd="1" destOrd="0" presId="urn:microsoft.com/office/officeart/2005/8/layout/pList2"/>
    <dgm:cxn modelId="{FB7EFD35-2408-4ED4-B987-DD77915F0632}" type="presParOf" srcId="{88538935-5D38-41C6-90DA-E1010100B7FE}" destId="{1A1A926B-8116-49FB-ABF9-26C9FE53B2F3}" srcOrd="0" destOrd="0" presId="urn:microsoft.com/office/officeart/2005/8/layout/pList2"/>
    <dgm:cxn modelId="{E87B2AB3-FBBA-45DC-86CD-162AF4EFD6A4}" type="presParOf" srcId="{1A1A926B-8116-49FB-ABF9-26C9FE53B2F3}" destId="{4D251F0A-060E-45C3-B335-0F106E104075}" srcOrd="0" destOrd="0" presId="urn:microsoft.com/office/officeart/2005/8/layout/pList2"/>
    <dgm:cxn modelId="{3AD17EBB-0FC0-455C-9106-C235D8C9B717}" type="presParOf" srcId="{1A1A926B-8116-49FB-ABF9-26C9FE53B2F3}" destId="{52DA2C04-B725-47D2-8772-A10ECC614874}" srcOrd="1" destOrd="0" presId="urn:microsoft.com/office/officeart/2005/8/layout/pList2"/>
    <dgm:cxn modelId="{30B64A4D-41DA-467D-B6EF-5D65FE435C52}" type="presParOf" srcId="{1A1A926B-8116-49FB-ABF9-26C9FE53B2F3}" destId="{CD4A7A25-717C-4471-A261-DA549D14104F}" srcOrd="2" destOrd="0" presId="urn:microsoft.com/office/officeart/2005/8/layout/pList2"/>
    <dgm:cxn modelId="{DC67D34D-06B4-474A-AEEE-432E15081152}" type="presParOf" srcId="{88538935-5D38-41C6-90DA-E1010100B7FE}" destId="{BC43F25F-EBA9-490F-BC61-0D97FD5B1F87}" srcOrd="1" destOrd="0" presId="urn:microsoft.com/office/officeart/2005/8/layout/pList2"/>
    <dgm:cxn modelId="{07B305D3-3B1D-4A8D-9B91-6596D1872EE8}" type="presParOf" srcId="{88538935-5D38-41C6-90DA-E1010100B7FE}" destId="{618FD3BF-93C4-4B3B-AC98-3306CE2BE1F6}" srcOrd="2" destOrd="0" presId="urn:microsoft.com/office/officeart/2005/8/layout/pList2"/>
    <dgm:cxn modelId="{7EFA3FA3-9E8B-467E-ADD6-AB1796A04071}" type="presParOf" srcId="{618FD3BF-93C4-4B3B-AC98-3306CE2BE1F6}" destId="{BBF1B5DE-D8A4-4458-805B-42EE0A69D0D3}" srcOrd="0" destOrd="0" presId="urn:microsoft.com/office/officeart/2005/8/layout/pList2"/>
    <dgm:cxn modelId="{E3767053-99D5-490D-B366-C30645A3BA7C}" type="presParOf" srcId="{618FD3BF-93C4-4B3B-AC98-3306CE2BE1F6}" destId="{8C3ED172-ABB0-4B1F-BC1E-BF05CDD22DF0}" srcOrd="1" destOrd="0" presId="urn:microsoft.com/office/officeart/2005/8/layout/pList2"/>
    <dgm:cxn modelId="{B2E03A73-7E5A-448C-B749-13625C871C73}" type="presParOf" srcId="{618FD3BF-93C4-4B3B-AC98-3306CE2BE1F6}" destId="{9EE70F02-243B-4438-8927-53A85980F087}" srcOrd="2" destOrd="0" presId="urn:microsoft.com/office/officeart/2005/8/layout/pList2"/>
    <dgm:cxn modelId="{DAEEEBCB-3B91-4109-8386-725B0A31B7AF}" type="presParOf" srcId="{88538935-5D38-41C6-90DA-E1010100B7FE}" destId="{365361D4-58C3-4CF4-AC24-DEA6FC40316C}" srcOrd="3" destOrd="0" presId="urn:microsoft.com/office/officeart/2005/8/layout/pList2"/>
    <dgm:cxn modelId="{30709E18-C0D3-4CB4-853B-AEABF00CEC67}" type="presParOf" srcId="{88538935-5D38-41C6-90DA-E1010100B7FE}" destId="{AD2CF422-359A-41ED-83AA-4ECD7C6BD5BB}" srcOrd="4" destOrd="0" presId="urn:microsoft.com/office/officeart/2005/8/layout/pList2"/>
    <dgm:cxn modelId="{02D853FB-6215-49AC-866D-BED37AC6F6E3}" type="presParOf" srcId="{AD2CF422-359A-41ED-83AA-4ECD7C6BD5BB}" destId="{4A795E8E-C129-4A07-8685-2BC012A0D34E}" srcOrd="0" destOrd="0" presId="urn:microsoft.com/office/officeart/2005/8/layout/pList2"/>
    <dgm:cxn modelId="{517CFC8F-D08D-4AC0-9F4E-01D12140ED93}" type="presParOf" srcId="{AD2CF422-359A-41ED-83AA-4ECD7C6BD5BB}" destId="{6796B7E1-C428-4B22-B00E-B2CD48494E15}" srcOrd="1" destOrd="0" presId="urn:microsoft.com/office/officeart/2005/8/layout/pList2"/>
    <dgm:cxn modelId="{ECC5686B-7B08-4E0A-98C8-897F93C3571F}" type="presParOf" srcId="{AD2CF422-359A-41ED-83AA-4ECD7C6BD5BB}" destId="{3381A003-2689-402C-A66E-06CF6A16EF07}" srcOrd="2" destOrd="0" presId="urn:microsoft.com/office/officeart/2005/8/layout/pList2"/>
    <dgm:cxn modelId="{65EDA44F-2C06-4155-8FA5-6A504A3A8967}" type="presParOf" srcId="{88538935-5D38-41C6-90DA-E1010100B7FE}" destId="{46FD0F26-97C9-427B-B9EA-295B8E826C6D}" srcOrd="5" destOrd="0" presId="urn:microsoft.com/office/officeart/2005/8/layout/pList2"/>
    <dgm:cxn modelId="{29DBE52C-41CF-4B28-9DC6-BF7E7A155281}" type="presParOf" srcId="{88538935-5D38-41C6-90DA-E1010100B7FE}" destId="{BC9D3FC4-BB61-4A98-A71D-0EB327D52B84}" srcOrd="6" destOrd="0" presId="urn:microsoft.com/office/officeart/2005/8/layout/pList2"/>
    <dgm:cxn modelId="{BED372B3-6F59-49D3-8591-688D04CD2B17}" type="presParOf" srcId="{BC9D3FC4-BB61-4A98-A71D-0EB327D52B84}" destId="{5D52E788-94A7-4F7C-BFC6-812A8E0B3225}" srcOrd="0" destOrd="0" presId="urn:microsoft.com/office/officeart/2005/8/layout/pList2"/>
    <dgm:cxn modelId="{B42CE6E2-C0D2-414A-91EC-8BA5EE1D365A}" type="presParOf" srcId="{BC9D3FC4-BB61-4A98-A71D-0EB327D52B84}" destId="{602AF0D9-7788-4200-82A8-A60DFEF36B85}" srcOrd="1" destOrd="0" presId="urn:microsoft.com/office/officeart/2005/8/layout/pList2"/>
    <dgm:cxn modelId="{95B6F96A-98BC-46B3-92F8-81C45EB61CC1}" type="presParOf" srcId="{BC9D3FC4-BB61-4A98-A71D-0EB327D52B84}" destId="{B958184A-7A65-4FAB-A309-0B5562691244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F493222-DFCF-4612-93B3-BE38B2E485DF}" type="doc">
      <dgm:prSet loTypeId="urn:microsoft.com/office/officeart/2005/8/layout/vList4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550B058-5E59-46DB-A4FD-7572E7EBCCBE}">
      <dgm:prSet phldrT="[Text]" custT="1"/>
      <dgm:spPr/>
      <dgm:t>
        <a:bodyPr/>
        <a:lstStyle/>
        <a:p>
          <a:pPr algn="l"/>
          <a:r>
            <a:rPr lang="en-US" sz="2000" dirty="0" smtClean="0">
              <a:latin typeface="+mj-lt"/>
            </a:rPr>
            <a:t>Share your Feedback</a:t>
          </a:r>
          <a:endParaRPr lang="en-US" sz="2000" dirty="0">
            <a:latin typeface="+mj-lt"/>
          </a:endParaRPr>
        </a:p>
      </dgm:t>
    </dgm:pt>
    <dgm:pt modelId="{57FC8A82-37D2-40A5-AD1F-E54F2876CEE5}" type="parTrans" cxnId="{4F3FA847-9553-430E-B3DC-CB366EA298AE}">
      <dgm:prSet/>
      <dgm:spPr/>
      <dgm:t>
        <a:bodyPr/>
        <a:lstStyle/>
        <a:p>
          <a:endParaRPr lang="en-US"/>
        </a:p>
      </dgm:t>
    </dgm:pt>
    <dgm:pt modelId="{E830056B-FFF0-4E83-927C-63074F0E9407}" type="sibTrans" cxnId="{4F3FA847-9553-430E-B3DC-CB366EA298AE}">
      <dgm:prSet/>
      <dgm:spPr/>
      <dgm:t>
        <a:bodyPr/>
        <a:lstStyle/>
        <a:p>
          <a:endParaRPr lang="en-US"/>
        </a:p>
      </dgm:t>
    </dgm:pt>
    <dgm:pt modelId="{815FE6AC-1A7A-4D6C-99B9-F17FD396A2B9}">
      <dgm:prSet phldrT="[Text]" custT="1"/>
      <dgm:spPr/>
      <dgm:t>
        <a:bodyPr/>
        <a:lstStyle/>
        <a:p>
          <a:pPr algn="just"/>
          <a:r>
            <a:rPr lang="en-US" sz="1800" b="0" dirty="0" smtClean="0"/>
            <a:t>Provide written feedback on the draft Guide by </a:t>
          </a:r>
          <a:r>
            <a:rPr lang="en-US" sz="1800" b="1" dirty="0" smtClean="0"/>
            <a:t>31 March </a:t>
          </a:r>
          <a:r>
            <a:rPr lang="en-US" sz="1800" b="0" dirty="0" smtClean="0"/>
            <a:t>– contact </a:t>
          </a:r>
          <a:r>
            <a:rPr lang="en-US" sz="1800" b="0" dirty="0" smtClean="0">
              <a:hlinkClick xmlns:r="http://schemas.openxmlformats.org/officeDocument/2006/relationships" r:id="rId1"/>
            </a:rPr>
            <a:t>crdpguide@unglobalcompact.org</a:t>
          </a:r>
          <a:r>
            <a:rPr lang="en-US" sz="1800" b="0" dirty="0" smtClean="0"/>
            <a:t> for draft</a:t>
          </a:r>
          <a:endParaRPr lang="en-US" sz="1800" b="0" u="sng" dirty="0"/>
        </a:p>
      </dgm:t>
    </dgm:pt>
    <dgm:pt modelId="{1730DB99-078F-4DCF-B6CC-CF285D11606F}" type="parTrans" cxnId="{7F488251-CA7C-4AD9-9FC7-34618897B00F}">
      <dgm:prSet/>
      <dgm:spPr/>
      <dgm:t>
        <a:bodyPr/>
        <a:lstStyle/>
        <a:p>
          <a:endParaRPr lang="en-US"/>
        </a:p>
      </dgm:t>
    </dgm:pt>
    <dgm:pt modelId="{4256C48C-A93B-4EAA-A3E0-26760EF769A3}" type="sibTrans" cxnId="{7F488251-CA7C-4AD9-9FC7-34618897B00F}">
      <dgm:prSet/>
      <dgm:spPr/>
      <dgm:t>
        <a:bodyPr/>
        <a:lstStyle/>
        <a:p>
          <a:endParaRPr lang="en-US"/>
        </a:p>
      </dgm:t>
    </dgm:pt>
    <dgm:pt modelId="{7E51EF83-6BC5-474F-AC8D-F83205B61C05}">
      <dgm:prSet phldrT="[Text]" custT="1"/>
      <dgm:spPr/>
      <dgm:t>
        <a:bodyPr/>
        <a:lstStyle/>
        <a:p>
          <a:pPr algn="l">
            <a:lnSpc>
              <a:spcPct val="90000"/>
            </a:lnSpc>
          </a:pPr>
          <a:r>
            <a:rPr lang="en-US" sz="2000" dirty="0" smtClean="0">
              <a:latin typeface="+mj-lt"/>
            </a:rPr>
            <a:t>Making Global Goals Local Business, India</a:t>
          </a:r>
          <a:endParaRPr lang="en-US" sz="2000" dirty="0">
            <a:latin typeface="+mj-lt"/>
          </a:endParaRPr>
        </a:p>
      </dgm:t>
    </dgm:pt>
    <dgm:pt modelId="{DDC92C65-6DC6-437D-8419-D684F14CBDE2}" type="parTrans" cxnId="{A4FFE227-50CA-4179-8A16-E4F64896CBA7}">
      <dgm:prSet/>
      <dgm:spPr/>
      <dgm:t>
        <a:bodyPr/>
        <a:lstStyle/>
        <a:p>
          <a:endParaRPr lang="en-US"/>
        </a:p>
      </dgm:t>
    </dgm:pt>
    <dgm:pt modelId="{3F953115-E3CD-4A1D-B767-202D6DA0CE6B}" type="sibTrans" cxnId="{A4FFE227-50CA-4179-8A16-E4F64896CBA7}">
      <dgm:prSet/>
      <dgm:spPr/>
      <dgm:t>
        <a:bodyPr/>
        <a:lstStyle/>
        <a:p>
          <a:endParaRPr lang="en-US"/>
        </a:p>
      </dgm:t>
    </dgm:pt>
    <dgm:pt modelId="{63CD4561-656A-473F-9E4D-C908DE0D09E9}">
      <dgm:prSet phldrT="[Text]" custT="1"/>
      <dgm:spPr/>
      <dgm:t>
        <a:bodyPr/>
        <a:lstStyle/>
        <a:p>
          <a:pPr algn="just">
            <a:lnSpc>
              <a:spcPct val="100000"/>
            </a:lnSpc>
          </a:pPr>
          <a:r>
            <a:rPr lang="en-US" sz="1800" dirty="0" smtClean="0"/>
            <a:t>The Guide will be showcased at the “Putting Human Rights Into Practice” session on </a:t>
          </a:r>
          <a:r>
            <a:rPr lang="en-US" sz="1800" u="sng" dirty="0" smtClean="0"/>
            <a:t>27 April </a:t>
          </a:r>
          <a:r>
            <a:rPr lang="en-US" sz="1800" dirty="0" smtClean="0"/>
            <a:t> at this flagship UN Global  Compact event</a:t>
          </a:r>
          <a:r>
            <a:rPr lang="en-US" sz="2400" dirty="0" smtClean="0"/>
            <a:t>. </a:t>
          </a:r>
          <a:r>
            <a:rPr lang="en-US" sz="1800" dirty="0" smtClean="0"/>
            <a:t>For more information, please visit our website</a:t>
          </a:r>
          <a:r>
            <a:rPr lang="en-US" sz="2000" dirty="0" smtClean="0"/>
            <a:t>.</a:t>
          </a:r>
          <a:endParaRPr lang="en-US" sz="2800" dirty="0"/>
        </a:p>
      </dgm:t>
    </dgm:pt>
    <dgm:pt modelId="{FDC071B8-6168-4E8D-8C0C-0FDED9755F6C}" type="parTrans" cxnId="{E38DDD3B-A2A5-478D-A931-CED4E3D99DB3}">
      <dgm:prSet/>
      <dgm:spPr/>
      <dgm:t>
        <a:bodyPr/>
        <a:lstStyle/>
        <a:p>
          <a:endParaRPr lang="en-US"/>
        </a:p>
      </dgm:t>
    </dgm:pt>
    <dgm:pt modelId="{9487703A-F7EE-411E-8573-F022104A5C57}" type="sibTrans" cxnId="{E38DDD3B-A2A5-478D-A931-CED4E3D99DB3}">
      <dgm:prSet/>
      <dgm:spPr/>
      <dgm:t>
        <a:bodyPr/>
        <a:lstStyle/>
        <a:p>
          <a:endParaRPr lang="en-US"/>
        </a:p>
      </dgm:t>
    </dgm:pt>
    <dgm:pt modelId="{8B067591-F4DD-4F59-9AE7-76F1B01F908F}">
      <dgm:prSet phldrT="[Text]" custT="1"/>
      <dgm:spPr/>
      <dgm:t>
        <a:bodyPr/>
        <a:lstStyle/>
        <a:p>
          <a:pPr algn="just"/>
          <a:r>
            <a:rPr lang="en-US" sz="2000" dirty="0" smtClean="0">
              <a:latin typeface="+mj-lt"/>
            </a:rPr>
            <a:t>Launch at the Conference of State Parties to the CRPD</a:t>
          </a:r>
          <a:endParaRPr lang="en-US" sz="2000" dirty="0">
            <a:latin typeface="+mj-lt"/>
          </a:endParaRPr>
        </a:p>
      </dgm:t>
    </dgm:pt>
    <dgm:pt modelId="{B4203E76-99DB-4043-83DA-FCCE0E94C4D6}" type="parTrans" cxnId="{29E60DBE-FE3E-4E43-B71A-B91FEC7788CE}">
      <dgm:prSet/>
      <dgm:spPr/>
      <dgm:t>
        <a:bodyPr/>
        <a:lstStyle/>
        <a:p>
          <a:endParaRPr lang="en-US"/>
        </a:p>
      </dgm:t>
    </dgm:pt>
    <dgm:pt modelId="{0B0FF20E-67AA-4B41-A362-19B7A2AE2582}" type="sibTrans" cxnId="{29E60DBE-FE3E-4E43-B71A-B91FEC7788CE}">
      <dgm:prSet/>
      <dgm:spPr/>
      <dgm:t>
        <a:bodyPr/>
        <a:lstStyle/>
        <a:p>
          <a:endParaRPr lang="en-US"/>
        </a:p>
      </dgm:t>
    </dgm:pt>
    <dgm:pt modelId="{4C271A0C-9547-4196-8C0A-7CF3FF1F4547}">
      <dgm:prSet phldrT="[Text]" custT="1"/>
      <dgm:spPr/>
      <dgm:t>
        <a:bodyPr/>
        <a:lstStyle/>
        <a:p>
          <a:pPr algn="just"/>
          <a:r>
            <a:rPr lang="en-US" sz="1800" dirty="0" smtClean="0"/>
            <a:t>The Guide will tentatively be launched at a side-event organized during the Conference of State Parties between 14-16 June 2017.</a:t>
          </a:r>
          <a:endParaRPr lang="en-US" sz="1800" dirty="0"/>
        </a:p>
      </dgm:t>
    </dgm:pt>
    <dgm:pt modelId="{DF327665-074F-4616-93A6-2672DC99CF81}" type="parTrans" cxnId="{47212E77-F01C-449B-BC4D-1D6C9C3B692B}">
      <dgm:prSet/>
      <dgm:spPr/>
      <dgm:t>
        <a:bodyPr/>
        <a:lstStyle/>
        <a:p>
          <a:endParaRPr lang="en-US"/>
        </a:p>
      </dgm:t>
    </dgm:pt>
    <dgm:pt modelId="{2B21F271-84AF-4F19-A8AF-3C4BFA89B9DA}" type="sibTrans" cxnId="{47212E77-F01C-449B-BC4D-1D6C9C3B692B}">
      <dgm:prSet/>
      <dgm:spPr/>
      <dgm:t>
        <a:bodyPr/>
        <a:lstStyle/>
        <a:p>
          <a:endParaRPr lang="en-US"/>
        </a:p>
      </dgm:t>
    </dgm:pt>
    <dgm:pt modelId="{F3769FA0-8478-48A7-A651-02CD870E8E52}">
      <dgm:prSet custT="1"/>
      <dgm:spPr/>
      <dgm:t>
        <a:bodyPr/>
        <a:lstStyle/>
        <a:p>
          <a:pPr algn="just"/>
          <a:r>
            <a:rPr lang="en-US" sz="2000" dirty="0" smtClean="0">
              <a:latin typeface="+mj-lt"/>
            </a:rPr>
            <a:t>Engage with the UNGC Business for Inclusion Action Platform</a:t>
          </a:r>
          <a:endParaRPr lang="en-US" sz="2000" dirty="0">
            <a:latin typeface="+mj-lt"/>
          </a:endParaRPr>
        </a:p>
      </dgm:t>
    </dgm:pt>
    <dgm:pt modelId="{1555ADF4-D2B0-4C30-8411-6E2BCAD21206}" type="parTrans" cxnId="{A2F62543-AC2E-4A11-8828-18F1FFBB7300}">
      <dgm:prSet/>
      <dgm:spPr/>
      <dgm:t>
        <a:bodyPr/>
        <a:lstStyle/>
        <a:p>
          <a:endParaRPr lang="en-US"/>
        </a:p>
      </dgm:t>
    </dgm:pt>
    <dgm:pt modelId="{DE1D7D09-3282-47CC-8B33-91CD029C82B1}" type="sibTrans" cxnId="{A2F62543-AC2E-4A11-8828-18F1FFBB7300}">
      <dgm:prSet/>
      <dgm:spPr/>
      <dgm:t>
        <a:bodyPr/>
        <a:lstStyle/>
        <a:p>
          <a:endParaRPr lang="en-US"/>
        </a:p>
      </dgm:t>
    </dgm:pt>
    <dgm:pt modelId="{2DF0C1D3-F352-4035-BAA5-7A3A64AA193D}">
      <dgm:prSet custT="1"/>
      <dgm:spPr/>
      <dgm:t>
        <a:bodyPr/>
        <a:lstStyle/>
        <a:p>
          <a:pPr algn="just"/>
          <a:r>
            <a:rPr lang="en-US" sz="1800" dirty="0" smtClean="0"/>
            <a:t>Collaborate with like-minded peers and experts to explore the spectrum of ways that business can help end discrimination, promote equal opportunity and support tolerance and understanding between people and communities.</a:t>
          </a:r>
          <a:endParaRPr lang="en-US" sz="1800" dirty="0"/>
        </a:p>
      </dgm:t>
    </dgm:pt>
    <dgm:pt modelId="{C3932AAE-BAD1-40C5-9D24-764ACA2F207F}" type="parTrans" cxnId="{31011070-69CA-4A49-8C52-4CC6B97DED8B}">
      <dgm:prSet/>
      <dgm:spPr/>
      <dgm:t>
        <a:bodyPr/>
        <a:lstStyle/>
        <a:p>
          <a:endParaRPr lang="en-US"/>
        </a:p>
      </dgm:t>
    </dgm:pt>
    <dgm:pt modelId="{97266C56-2C02-42F8-A7CB-D0CCEFD482FC}" type="sibTrans" cxnId="{31011070-69CA-4A49-8C52-4CC6B97DED8B}">
      <dgm:prSet/>
      <dgm:spPr/>
      <dgm:t>
        <a:bodyPr/>
        <a:lstStyle/>
        <a:p>
          <a:endParaRPr lang="en-US"/>
        </a:p>
      </dgm:t>
    </dgm:pt>
    <dgm:pt modelId="{2B1BD440-B3B2-431D-BF34-6F0B74FAC69C}" type="pres">
      <dgm:prSet presAssocID="{2F493222-DFCF-4612-93B3-BE38B2E485D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E093148-288E-4FD9-9C49-6527B87012F4}" type="pres">
      <dgm:prSet presAssocID="{B550B058-5E59-46DB-A4FD-7572E7EBCCBE}" presName="comp" presStyleCnt="0"/>
      <dgm:spPr/>
    </dgm:pt>
    <dgm:pt modelId="{09FA64C3-E91C-4CAF-B4D7-23827B78973E}" type="pres">
      <dgm:prSet presAssocID="{B550B058-5E59-46DB-A4FD-7572E7EBCCBE}" presName="box" presStyleLbl="node1" presStyleIdx="0" presStyleCnt="4" custScaleY="65808" custLinFactNeighborY="-7998"/>
      <dgm:spPr/>
      <dgm:t>
        <a:bodyPr/>
        <a:lstStyle/>
        <a:p>
          <a:endParaRPr lang="en-US"/>
        </a:p>
      </dgm:t>
    </dgm:pt>
    <dgm:pt modelId="{A66F5592-C009-4F8C-8894-04148ADF108B}" type="pres">
      <dgm:prSet presAssocID="{B550B058-5E59-46DB-A4FD-7572E7EBCCBE}" presName="img" presStyleLbl="fgImgPlace1" presStyleIdx="0" presStyleCnt="4" custScaleX="78077" custScaleY="67679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</dgm:spPr>
      <dgm:t>
        <a:bodyPr/>
        <a:lstStyle/>
        <a:p>
          <a:endParaRPr lang="en-US"/>
        </a:p>
      </dgm:t>
    </dgm:pt>
    <dgm:pt modelId="{4EBD3B00-29FA-43B3-9582-381024DC123F}" type="pres">
      <dgm:prSet presAssocID="{B550B058-5E59-46DB-A4FD-7572E7EBCCBE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8D7DE4-B4C4-4053-8967-46A0E5601EE3}" type="pres">
      <dgm:prSet presAssocID="{E830056B-FFF0-4E83-927C-63074F0E9407}" presName="spacer" presStyleCnt="0"/>
      <dgm:spPr/>
    </dgm:pt>
    <dgm:pt modelId="{FB96132A-876C-44FB-A7C0-D14CF50CF7DA}" type="pres">
      <dgm:prSet presAssocID="{7E51EF83-6BC5-474F-AC8D-F83205B61C05}" presName="comp" presStyleCnt="0"/>
      <dgm:spPr/>
    </dgm:pt>
    <dgm:pt modelId="{47BFAE65-228F-45C6-8DD3-DA2BAC530960}" type="pres">
      <dgm:prSet presAssocID="{7E51EF83-6BC5-474F-AC8D-F83205B61C05}" presName="box" presStyleLbl="node1" presStyleIdx="1" presStyleCnt="4" custLinFactNeighborY="-7969"/>
      <dgm:spPr/>
      <dgm:t>
        <a:bodyPr/>
        <a:lstStyle/>
        <a:p>
          <a:endParaRPr lang="en-US"/>
        </a:p>
      </dgm:t>
    </dgm:pt>
    <dgm:pt modelId="{CFCEE5C2-7B89-471B-BE9B-281A9398F168}" type="pres">
      <dgm:prSet presAssocID="{7E51EF83-6BC5-474F-AC8D-F83205B61C05}" presName="img" presStyleLbl="fgImgPlace1" presStyleIdx="1" presStyleCnt="4" custScaleX="83332" custScaleY="81712" custLinFactNeighborX="-265" custLinFactNeighborY="-10348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/>
          </dgm14:cNvPr>
        </a:ext>
      </dgm:extLst>
    </dgm:pt>
    <dgm:pt modelId="{A6B3565A-3D64-4BAA-8C6B-30B8678B4BB3}" type="pres">
      <dgm:prSet presAssocID="{7E51EF83-6BC5-474F-AC8D-F83205B61C05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F0A2A3-4593-4BB0-98A4-74D18A9D7A57}" type="pres">
      <dgm:prSet presAssocID="{3F953115-E3CD-4A1D-B767-202D6DA0CE6B}" presName="spacer" presStyleCnt="0"/>
      <dgm:spPr/>
    </dgm:pt>
    <dgm:pt modelId="{56868142-F8EE-4B2F-BD2C-C6FC66DB98CA}" type="pres">
      <dgm:prSet presAssocID="{8B067591-F4DD-4F59-9AE7-76F1B01F908F}" presName="comp" presStyleCnt="0"/>
      <dgm:spPr/>
    </dgm:pt>
    <dgm:pt modelId="{83C550C6-5C30-4FE3-B270-538E06F73821}" type="pres">
      <dgm:prSet presAssocID="{8B067591-F4DD-4F59-9AE7-76F1B01F908F}" presName="box" presStyleLbl="node1" presStyleIdx="2" presStyleCnt="4" custScaleY="86961" custLinFactNeighborY="-16211"/>
      <dgm:spPr/>
      <dgm:t>
        <a:bodyPr/>
        <a:lstStyle/>
        <a:p>
          <a:endParaRPr lang="en-US"/>
        </a:p>
      </dgm:t>
    </dgm:pt>
    <dgm:pt modelId="{E2EF0442-2C2B-4DF1-9E7E-56CFA64F5880}" type="pres">
      <dgm:prSet presAssocID="{8B067591-F4DD-4F59-9AE7-76F1B01F908F}" presName="img" presStyleLbl="fgImgPlace1" presStyleIdx="2" presStyleCnt="4" custScaleX="83332" custScaleY="69597" custLinFactNeighborX="-265" custLinFactNeighborY="-18558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en-US"/>
        </a:p>
      </dgm:t>
    </dgm:pt>
    <dgm:pt modelId="{57A6931A-CA99-4797-9BC9-6CE09AB9C065}" type="pres">
      <dgm:prSet presAssocID="{8B067591-F4DD-4F59-9AE7-76F1B01F908F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C8350E-C5AC-4994-B3C6-5E86CFE79466}" type="pres">
      <dgm:prSet presAssocID="{0B0FF20E-67AA-4B41-A362-19B7A2AE2582}" presName="spacer" presStyleCnt="0"/>
      <dgm:spPr/>
    </dgm:pt>
    <dgm:pt modelId="{E9D81981-30C2-4D80-99CB-B2C8C57B3FB1}" type="pres">
      <dgm:prSet presAssocID="{F3769FA0-8478-48A7-A651-02CD870E8E52}" presName="comp" presStyleCnt="0"/>
      <dgm:spPr/>
    </dgm:pt>
    <dgm:pt modelId="{E48A5D30-BABF-4587-A1BF-3C5EFF4F41AC}" type="pres">
      <dgm:prSet presAssocID="{F3769FA0-8478-48A7-A651-02CD870E8E52}" presName="box" presStyleLbl="node1" presStyleIdx="3" presStyleCnt="4" custLinFactNeighborY="-21106"/>
      <dgm:spPr/>
      <dgm:t>
        <a:bodyPr/>
        <a:lstStyle/>
        <a:p>
          <a:endParaRPr lang="en-US"/>
        </a:p>
      </dgm:t>
    </dgm:pt>
    <dgm:pt modelId="{906E9385-12D1-40AB-8DE8-BC30685B12C1}" type="pres">
      <dgm:prSet presAssocID="{F3769FA0-8478-48A7-A651-02CD870E8E52}" presName="img" presStyleLbl="fgImgPlace1" presStyleIdx="3" presStyleCnt="4" custScaleX="83332" custScaleY="69597" custLinFactNeighborX="-265" custLinFactNeighborY="-26768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6000" b="-26000"/>
          </a:stretch>
        </a:blipFill>
      </dgm:spPr>
      <dgm:t>
        <a:bodyPr/>
        <a:lstStyle/>
        <a:p>
          <a:endParaRPr lang="en-US"/>
        </a:p>
      </dgm:t>
    </dgm:pt>
    <dgm:pt modelId="{ACFE1CCB-942E-4CCD-B310-1F3527CD9AF6}" type="pres">
      <dgm:prSet presAssocID="{F3769FA0-8478-48A7-A651-02CD870E8E52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77C9808-2FC5-4A82-AD79-1EBACE56E354}" type="presOf" srcId="{7E51EF83-6BC5-474F-AC8D-F83205B61C05}" destId="{47BFAE65-228F-45C6-8DD3-DA2BAC530960}" srcOrd="0" destOrd="0" presId="urn:microsoft.com/office/officeart/2005/8/layout/vList4"/>
    <dgm:cxn modelId="{E38DDD3B-A2A5-478D-A931-CED4E3D99DB3}" srcId="{7E51EF83-6BC5-474F-AC8D-F83205B61C05}" destId="{63CD4561-656A-473F-9E4D-C908DE0D09E9}" srcOrd="0" destOrd="0" parTransId="{FDC071B8-6168-4E8D-8C0C-0FDED9755F6C}" sibTransId="{9487703A-F7EE-411E-8573-F022104A5C57}"/>
    <dgm:cxn modelId="{A2F62543-AC2E-4A11-8828-18F1FFBB7300}" srcId="{2F493222-DFCF-4612-93B3-BE38B2E485DF}" destId="{F3769FA0-8478-48A7-A651-02CD870E8E52}" srcOrd="3" destOrd="0" parTransId="{1555ADF4-D2B0-4C30-8411-6E2BCAD21206}" sibTransId="{DE1D7D09-3282-47CC-8B33-91CD029C82B1}"/>
    <dgm:cxn modelId="{9A19A9D2-DCAB-4CDF-AB81-D247C2745CF3}" type="presOf" srcId="{7E51EF83-6BC5-474F-AC8D-F83205B61C05}" destId="{A6B3565A-3D64-4BAA-8C6B-30B8678B4BB3}" srcOrd="1" destOrd="0" presId="urn:microsoft.com/office/officeart/2005/8/layout/vList4"/>
    <dgm:cxn modelId="{A4FFE227-50CA-4179-8A16-E4F64896CBA7}" srcId="{2F493222-DFCF-4612-93B3-BE38B2E485DF}" destId="{7E51EF83-6BC5-474F-AC8D-F83205B61C05}" srcOrd="1" destOrd="0" parTransId="{DDC92C65-6DC6-437D-8419-D684F14CBDE2}" sibTransId="{3F953115-E3CD-4A1D-B767-202D6DA0CE6B}"/>
    <dgm:cxn modelId="{9E0ADE5E-D79E-48B5-8A57-6C5933EB24D8}" type="presOf" srcId="{815FE6AC-1A7A-4D6C-99B9-F17FD396A2B9}" destId="{09FA64C3-E91C-4CAF-B4D7-23827B78973E}" srcOrd="0" destOrd="1" presId="urn:microsoft.com/office/officeart/2005/8/layout/vList4"/>
    <dgm:cxn modelId="{31011070-69CA-4A49-8C52-4CC6B97DED8B}" srcId="{F3769FA0-8478-48A7-A651-02CD870E8E52}" destId="{2DF0C1D3-F352-4035-BAA5-7A3A64AA193D}" srcOrd="0" destOrd="0" parTransId="{C3932AAE-BAD1-40C5-9D24-764ACA2F207F}" sibTransId="{97266C56-2C02-42F8-A7CB-D0CCEFD482FC}"/>
    <dgm:cxn modelId="{13F470C3-12A6-4433-9A4F-8EF1066EC177}" type="presOf" srcId="{63CD4561-656A-473F-9E4D-C908DE0D09E9}" destId="{A6B3565A-3D64-4BAA-8C6B-30B8678B4BB3}" srcOrd="1" destOrd="1" presId="urn:microsoft.com/office/officeart/2005/8/layout/vList4"/>
    <dgm:cxn modelId="{0D1355B4-F584-4D12-8030-7AB320341D71}" type="presOf" srcId="{63CD4561-656A-473F-9E4D-C908DE0D09E9}" destId="{47BFAE65-228F-45C6-8DD3-DA2BAC530960}" srcOrd="0" destOrd="1" presId="urn:microsoft.com/office/officeart/2005/8/layout/vList4"/>
    <dgm:cxn modelId="{27924EE1-BBCC-4944-ACF3-97B75120617C}" type="presOf" srcId="{F3769FA0-8478-48A7-A651-02CD870E8E52}" destId="{E48A5D30-BABF-4587-A1BF-3C5EFF4F41AC}" srcOrd="0" destOrd="0" presId="urn:microsoft.com/office/officeart/2005/8/layout/vList4"/>
    <dgm:cxn modelId="{DE54AFFE-367C-4D3F-AED5-48B4B2ABC0C0}" type="presOf" srcId="{815FE6AC-1A7A-4D6C-99B9-F17FD396A2B9}" destId="{4EBD3B00-29FA-43B3-9582-381024DC123F}" srcOrd="1" destOrd="1" presId="urn:microsoft.com/office/officeart/2005/8/layout/vList4"/>
    <dgm:cxn modelId="{F8464BFB-DDE7-4780-908A-65711E78D128}" type="presOf" srcId="{4C271A0C-9547-4196-8C0A-7CF3FF1F4547}" destId="{57A6931A-CA99-4797-9BC9-6CE09AB9C065}" srcOrd="1" destOrd="1" presId="urn:microsoft.com/office/officeart/2005/8/layout/vList4"/>
    <dgm:cxn modelId="{7AA59E55-6819-4FC0-8AEC-9A2ED4CA01DF}" type="presOf" srcId="{8B067591-F4DD-4F59-9AE7-76F1B01F908F}" destId="{57A6931A-CA99-4797-9BC9-6CE09AB9C065}" srcOrd="1" destOrd="0" presId="urn:microsoft.com/office/officeart/2005/8/layout/vList4"/>
    <dgm:cxn modelId="{2746812D-CA12-4988-9EAA-0387D3EB758D}" type="presOf" srcId="{2DF0C1D3-F352-4035-BAA5-7A3A64AA193D}" destId="{ACFE1CCB-942E-4CCD-B310-1F3527CD9AF6}" srcOrd="1" destOrd="1" presId="urn:microsoft.com/office/officeart/2005/8/layout/vList4"/>
    <dgm:cxn modelId="{4F208937-D16E-4917-BC17-A147408446DE}" type="presOf" srcId="{2DF0C1D3-F352-4035-BAA5-7A3A64AA193D}" destId="{E48A5D30-BABF-4587-A1BF-3C5EFF4F41AC}" srcOrd="0" destOrd="1" presId="urn:microsoft.com/office/officeart/2005/8/layout/vList4"/>
    <dgm:cxn modelId="{7F488251-CA7C-4AD9-9FC7-34618897B00F}" srcId="{B550B058-5E59-46DB-A4FD-7572E7EBCCBE}" destId="{815FE6AC-1A7A-4D6C-99B9-F17FD396A2B9}" srcOrd="0" destOrd="0" parTransId="{1730DB99-078F-4DCF-B6CC-CF285D11606F}" sibTransId="{4256C48C-A93B-4EAA-A3E0-26760EF769A3}"/>
    <dgm:cxn modelId="{9CF7154E-0CA7-436D-945E-7834E9C82A68}" type="presOf" srcId="{4C271A0C-9547-4196-8C0A-7CF3FF1F4547}" destId="{83C550C6-5C30-4FE3-B270-538E06F73821}" srcOrd="0" destOrd="1" presId="urn:microsoft.com/office/officeart/2005/8/layout/vList4"/>
    <dgm:cxn modelId="{29E60DBE-FE3E-4E43-B71A-B91FEC7788CE}" srcId="{2F493222-DFCF-4612-93B3-BE38B2E485DF}" destId="{8B067591-F4DD-4F59-9AE7-76F1B01F908F}" srcOrd="2" destOrd="0" parTransId="{B4203E76-99DB-4043-83DA-FCCE0E94C4D6}" sibTransId="{0B0FF20E-67AA-4B41-A362-19B7A2AE2582}"/>
    <dgm:cxn modelId="{FA4E29AB-EFAB-4872-8A29-5653A7C16061}" type="presOf" srcId="{F3769FA0-8478-48A7-A651-02CD870E8E52}" destId="{ACFE1CCB-942E-4CCD-B310-1F3527CD9AF6}" srcOrd="1" destOrd="0" presId="urn:microsoft.com/office/officeart/2005/8/layout/vList4"/>
    <dgm:cxn modelId="{07A44DB2-5AB2-42C4-84F4-D463C0057F7C}" type="presOf" srcId="{8B067591-F4DD-4F59-9AE7-76F1B01F908F}" destId="{83C550C6-5C30-4FE3-B270-538E06F73821}" srcOrd="0" destOrd="0" presId="urn:microsoft.com/office/officeart/2005/8/layout/vList4"/>
    <dgm:cxn modelId="{FCEFE056-3FB9-421E-9C48-EB09A3DAAE77}" type="presOf" srcId="{B550B058-5E59-46DB-A4FD-7572E7EBCCBE}" destId="{09FA64C3-E91C-4CAF-B4D7-23827B78973E}" srcOrd="0" destOrd="0" presId="urn:microsoft.com/office/officeart/2005/8/layout/vList4"/>
    <dgm:cxn modelId="{662A6957-9C4A-458B-A001-7F5B1FF751F6}" type="presOf" srcId="{B550B058-5E59-46DB-A4FD-7572E7EBCCBE}" destId="{4EBD3B00-29FA-43B3-9582-381024DC123F}" srcOrd="1" destOrd="0" presId="urn:microsoft.com/office/officeart/2005/8/layout/vList4"/>
    <dgm:cxn modelId="{47212E77-F01C-449B-BC4D-1D6C9C3B692B}" srcId="{8B067591-F4DD-4F59-9AE7-76F1B01F908F}" destId="{4C271A0C-9547-4196-8C0A-7CF3FF1F4547}" srcOrd="0" destOrd="0" parTransId="{DF327665-074F-4616-93A6-2672DC99CF81}" sibTransId="{2B21F271-84AF-4F19-A8AF-3C4BFA89B9DA}"/>
    <dgm:cxn modelId="{4F3FA847-9553-430E-B3DC-CB366EA298AE}" srcId="{2F493222-DFCF-4612-93B3-BE38B2E485DF}" destId="{B550B058-5E59-46DB-A4FD-7572E7EBCCBE}" srcOrd="0" destOrd="0" parTransId="{57FC8A82-37D2-40A5-AD1F-E54F2876CEE5}" sibTransId="{E830056B-FFF0-4E83-927C-63074F0E9407}"/>
    <dgm:cxn modelId="{4AFD71F2-521C-48F2-9788-89B6A13AD890}" type="presOf" srcId="{2F493222-DFCF-4612-93B3-BE38B2E485DF}" destId="{2B1BD440-B3B2-431D-BF34-6F0B74FAC69C}" srcOrd="0" destOrd="0" presId="urn:microsoft.com/office/officeart/2005/8/layout/vList4"/>
    <dgm:cxn modelId="{CBD17766-3707-4D99-9422-B6B45D593B92}" type="presParOf" srcId="{2B1BD440-B3B2-431D-BF34-6F0B74FAC69C}" destId="{3E093148-288E-4FD9-9C49-6527B87012F4}" srcOrd="0" destOrd="0" presId="urn:microsoft.com/office/officeart/2005/8/layout/vList4"/>
    <dgm:cxn modelId="{616540E3-BAA1-44D3-A29C-3DB2B1E352DB}" type="presParOf" srcId="{3E093148-288E-4FD9-9C49-6527B87012F4}" destId="{09FA64C3-E91C-4CAF-B4D7-23827B78973E}" srcOrd="0" destOrd="0" presId="urn:microsoft.com/office/officeart/2005/8/layout/vList4"/>
    <dgm:cxn modelId="{0F83414B-B808-4E03-ABA3-A238E5E64A0B}" type="presParOf" srcId="{3E093148-288E-4FD9-9C49-6527B87012F4}" destId="{A66F5592-C009-4F8C-8894-04148ADF108B}" srcOrd="1" destOrd="0" presId="urn:microsoft.com/office/officeart/2005/8/layout/vList4"/>
    <dgm:cxn modelId="{6BF7134A-8E47-4B0D-B833-1D56DF9FFE33}" type="presParOf" srcId="{3E093148-288E-4FD9-9C49-6527B87012F4}" destId="{4EBD3B00-29FA-43B3-9582-381024DC123F}" srcOrd="2" destOrd="0" presId="urn:microsoft.com/office/officeart/2005/8/layout/vList4"/>
    <dgm:cxn modelId="{C7AF0B2F-70A5-4851-B621-3CF45DFE96E2}" type="presParOf" srcId="{2B1BD440-B3B2-431D-BF34-6F0B74FAC69C}" destId="{B28D7DE4-B4C4-4053-8967-46A0E5601EE3}" srcOrd="1" destOrd="0" presId="urn:microsoft.com/office/officeart/2005/8/layout/vList4"/>
    <dgm:cxn modelId="{F81FAF34-E9EE-4847-9497-BBF710F333C2}" type="presParOf" srcId="{2B1BD440-B3B2-431D-BF34-6F0B74FAC69C}" destId="{FB96132A-876C-44FB-A7C0-D14CF50CF7DA}" srcOrd="2" destOrd="0" presId="urn:microsoft.com/office/officeart/2005/8/layout/vList4"/>
    <dgm:cxn modelId="{2A51086B-1FD9-42DD-8802-4FEF75117C05}" type="presParOf" srcId="{FB96132A-876C-44FB-A7C0-D14CF50CF7DA}" destId="{47BFAE65-228F-45C6-8DD3-DA2BAC530960}" srcOrd="0" destOrd="0" presId="urn:microsoft.com/office/officeart/2005/8/layout/vList4"/>
    <dgm:cxn modelId="{85F7B694-6576-459B-A5E1-2D654456A2A2}" type="presParOf" srcId="{FB96132A-876C-44FB-A7C0-D14CF50CF7DA}" destId="{CFCEE5C2-7B89-471B-BE9B-281A9398F168}" srcOrd="1" destOrd="0" presId="urn:microsoft.com/office/officeart/2005/8/layout/vList4"/>
    <dgm:cxn modelId="{1ACABC0A-0080-4ED7-95BE-3BAEA0D0E638}" type="presParOf" srcId="{FB96132A-876C-44FB-A7C0-D14CF50CF7DA}" destId="{A6B3565A-3D64-4BAA-8C6B-30B8678B4BB3}" srcOrd="2" destOrd="0" presId="urn:microsoft.com/office/officeart/2005/8/layout/vList4"/>
    <dgm:cxn modelId="{8BCC9C97-BC62-4C85-A1B2-6245B2BC084B}" type="presParOf" srcId="{2B1BD440-B3B2-431D-BF34-6F0B74FAC69C}" destId="{87F0A2A3-4593-4BB0-98A4-74D18A9D7A57}" srcOrd="3" destOrd="0" presId="urn:microsoft.com/office/officeart/2005/8/layout/vList4"/>
    <dgm:cxn modelId="{DC0C2239-0B9E-4078-94A6-0343A8EC7DBA}" type="presParOf" srcId="{2B1BD440-B3B2-431D-BF34-6F0B74FAC69C}" destId="{56868142-F8EE-4B2F-BD2C-C6FC66DB98CA}" srcOrd="4" destOrd="0" presId="urn:microsoft.com/office/officeart/2005/8/layout/vList4"/>
    <dgm:cxn modelId="{E385A6A9-EFB3-459F-A3C3-7736C9163C70}" type="presParOf" srcId="{56868142-F8EE-4B2F-BD2C-C6FC66DB98CA}" destId="{83C550C6-5C30-4FE3-B270-538E06F73821}" srcOrd="0" destOrd="0" presId="urn:microsoft.com/office/officeart/2005/8/layout/vList4"/>
    <dgm:cxn modelId="{C581AEFF-6425-4596-B221-CF44F2D33CF8}" type="presParOf" srcId="{56868142-F8EE-4B2F-BD2C-C6FC66DB98CA}" destId="{E2EF0442-2C2B-4DF1-9E7E-56CFA64F5880}" srcOrd="1" destOrd="0" presId="urn:microsoft.com/office/officeart/2005/8/layout/vList4"/>
    <dgm:cxn modelId="{EAD50FDD-21CF-45EF-AB72-938EB3642E3A}" type="presParOf" srcId="{56868142-F8EE-4B2F-BD2C-C6FC66DB98CA}" destId="{57A6931A-CA99-4797-9BC9-6CE09AB9C065}" srcOrd="2" destOrd="0" presId="urn:microsoft.com/office/officeart/2005/8/layout/vList4"/>
    <dgm:cxn modelId="{DAF612CF-2674-4AAD-A13E-EBBF1D8C1495}" type="presParOf" srcId="{2B1BD440-B3B2-431D-BF34-6F0B74FAC69C}" destId="{60C8350E-C5AC-4994-B3C6-5E86CFE79466}" srcOrd="5" destOrd="0" presId="urn:microsoft.com/office/officeart/2005/8/layout/vList4"/>
    <dgm:cxn modelId="{A46DF806-1F34-47B5-94F5-3FE7CE407FA6}" type="presParOf" srcId="{2B1BD440-B3B2-431D-BF34-6F0B74FAC69C}" destId="{E9D81981-30C2-4D80-99CB-B2C8C57B3FB1}" srcOrd="6" destOrd="0" presId="urn:microsoft.com/office/officeart/2005/8/layout/vList4"/>
    <dgm:cxn modelId="{521A1399-C67E-40C9-971E-953E25F98171}" type="presParOf" srcId="{E9D81981-30C2-4D80-99CB-B2C8C57B3FB1}" destId="{E48A5D30-BABF-4587-A1BF-3C5EFF4F41AC}" srcOrd="0" destOrd="0" presId="urn:microsoft.com/office/officeart/2005/8/layout/vList4"/>
    <dgm:cxn modelId="{177A0D01-1230-4468-A5B1-1136A42B7CD1}" type="presParOf" srcId="{E9D81981-30C2-4D80-99CB-B2C8C57B3FB1}" destId="{906E9385-12D1-40AB-8DE8-BC30685B12C1}" srcOrd="1" destOrd="0" presId="urn:microsoft.com/office/officeart/2005/8/layout/vList4"/>
    <dgm:cxn modelId="{8DB849D3-A187-46B8-9C80-BDADFBB1CF5A}" type="presParOf" srcId="{E9D81981-30C2-4D80-99CB-B2C8C57B3FB1}" destId="{ACFE1CCB-942E-4CCD-B310-1F3527CD9AF6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758730-A5EC-4059-A1E0-073B10C129FE}">
      <dsp:nvSpPr>
        <dsp:cNvPr id="0" name=""/>
        <dsp:cNvSpPr/>
      </dsp:nvSpPr>
      <dsp:spPr>
        <a:xfrm>
          <a:off x="0" y="0"/>
          <a:ext cx="9144000" cy="230740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4A7A25-717C-4471-A261-DA549D14104F}">
      <dsp:nvSpPr>
        <dsp:cNvPr id="0" name=""/>
        <dsp:cNvSpPr/>
      </dsp:nvSpPr>
      <dsp:spPr>
        <a:xfrm>
          <a:off x="504288" y="89509"/>
          <a:ext cx="1788252" cy="206197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251F0A-060E-45C3-B335-0F106E104075}">
      <dsp:nvSpPr>
        <dsp:cNvPr id="0" name=""/>
        <dsp:cNvSpPr/>
      </dsp:nvSpPr>
      <dsp:spPr>
        <a:xfrm rot="10800000">
          <a:off x="309038" y="2301149"/>
          <a:ext cx="2208295" cy="3680826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>
              <a:latin typeface="+mj-lt"/>
            </a:rPr>
            <a:t>Driving Innovation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 smtClean="0">
            <a:latin typeface="+mn-lt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>
              <a:latin typeface="+mn-lt"/>
            </a:rPr>
            <a:t>An Australian chain of supermarkets has introduced new shopping carts at their stores for children with disabilities. The carts provide parents and caregivers a viable option to transport a child through a store while grocery shopping without having to manoeuvre a wheelchair and a traditional grocery cart at the same time</a:t>
          </a:r>
          <a:r>
            <a:rPr lang="en-GB" sz="1200" kern="1200" dirty="0" smtClean="0">
              <a:latin typeface="+mn-lt"/>
            </a:rPr>
            <a:t>.</a:t>
          </a:r>
          <a:endParaRPr lang="en-US" sz="1200" kern="1200" dirty="0">
            <a:latin typeface="+mn-lt"/>
          </a:endParaRPr>
        </a:p>
      </dsp:txBody>
      <dsp:txXfrm rot="10800000">
        <a:off x="376951" y="2301149"/>
        <a:ext cx="2072469" cy="3612913"/>
      </dsp:txXfrm>
    </dsp:sp>
    <dsp:sp modelId="{9EE70F02-243B-4438-8927-53A85980F087}">
      <dsp:nvSpPr>
        <dsp:cNvPr id="0" name=""/>
        <dsp:cNvSpPr/>
      </dsp:nvSpPr>
      <dsp:spPr>
        <a:xfrm>
          <a:off x="2748393" y="89509"/>
          <a:ext cx="1788252" cy="206197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F1B5DE-D8A4-4458-805B-42EE0A69D0D3}">
      <dsp:nvSpPr>
        <dsp:cNvPr id="0" name=""/>
        <dsp:cNvSpPr/>
      </dsp:nvSpPr>
      <dsp:spPr>
        <a:xfrm rot="10800000">
          <a:off x="2700164" y="2301149"/>
          <a:ext cx="1942972" cy="3680826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>
              <a:latin typeface="+mj-lt"/>
            </a:rPr>
            <a:t>Creating Employee Networks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A Swiss healthcare company has created employee resource groups for employees with disabilities that provide them the opportunities to network, exchange views, create innovative business-focused solutions and continue professional growth and development.</a:t>
          </a:r>
          <a:endParaRPr lang="en-US" sz="1400" kern="1200" dirty="0" smtClean="0">
            <a:latin typeface="+mj-lt"/>
          </a:endParaRPr>
        </a:p>
      </dsp:txBody>
      <dsp:txXfrm rot="10800000">
        <a:off x="2759917" y="2301149"/>
        <a:ext cx="1823466" cy="3621073"/>
      </dsp:txXfrm>
    </dsp:sp>
    <dsp:sp modelId="{3381A003-2689-402C-A66E-06CF6A16EF07}">
      <dsp:nvSpPr>
        <dsp:cNvPr id="0" name=""/>
        <dsp:cNvSpPr/>
      </dsp:nvSpPr>
      <dsp:spPr>
        <a:xfrm>
          <a:off x="4800341" y="89509"/>
          <a:ext cx="2020206" cy="206197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795E8E-C129-4A07-8685-2BC012A0D34E}">
      <dsp:nvSpPr>
        <dsp:cNvPr id="0" name=""/>
        <dsp:cNvSpPr/>
      </dsp:nvSpPr>
      <dsp:spPr>
        <a:xfrm rot="10800000">
          <a:off x="4782826" y="2301149"/>
          <a:ext cx="1976090" cy="3680826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+mj-lt"/>
            </a:rPr>
            <a:t>Promoting Inclusion in the Supply Chain</a:t>
          </a:r>
          <a:endParaRPr lang="en-US" sz="1400" kern="1200" dirty="0" smtClean="0">
            <a:latin typeface="+mj-lt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+mn-lt"/>
            </a:rPr>
            <a:t>An American consultancy services company  has created a management consulting pro-bono asset that provides guidance and methodology to  the company’s clients and vendors on how to facilitate inclusion of persons with disabilities in the workforce of a company. </a:t>
          </a:r>
        </a:p>
      </dsp:txBody>
      <dsp:txXfrm rot="10800000">
        <a:off x="4843598" y="2301149"/>
        <a:ext cx="1854546" cy="3620054"/>
      </dsp:txXfrm>
    </dsp:sp>
    <dsp:sp modelId="{B958184A-7A65-4FAB-A309-0B5562691244}">
      <dsp:nvSpPr>
        <dsp:cNvPr id="0" name=""/>
        <dsp:cNvSpPr/>
      </dsp:nvSpPr>
      <dsp:spPr>
        <a:xfrm>
          <a:off x="7041827" y="89509"/>
          <a:ext cx="1788252" cy="206197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4000" r="-5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52E788-94A7-4F7C-BFC6-812A8E0B3225}">
      <dsp:nvSpPr>
        <dsp:cNvPr id="0" name=""/>
        <dsp:cNvSpPr/>
      </dsp:nvSpPr>
      <dsp:spPr>
        <a:xfrm rot="10800000">
          <a:off x="7026698" y="2301149"/>
          <a:ext cx="1876770" cy="3680826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b="1" kern="1200" dirty="0" smtClean="0">
              <a:latin typeface="+mj-lt"/>
            </a:rPr>
            <a:t>Promoting Equal Opportunity in the Community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A group of organizations have developed a free mobile app in China, which combines remote and manual assistance from volunteers to help visually impaired persons overcome challenges through picture/text message support, audio/visual support and accompanying services.  </a:t>
          </a:r>
          <a:endParaRPr lang="en-US" sz="1400" kern="1200" dirty="0" smtClean="0">
            <a:latin typeface="+mj-lt"/>
          </a:endParaRPr>
        </a:p>
      </dsp:txBody>
      <dsp:txXfrm rot="10800000">
        <a:off x="7084415" y="2301149"/>
        <a:ext cx="1761336" cy="36231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FA64C3-E91C-4CAF-B4D7-23827B78973E}">
      <dsp:nvSpPr>
        <dsp:cNvPr id="0" name=""/>
        <dsp:cNvSpPr/>
      </dsp:nvSpPr>
      <dsp:spPr>
        <a:xfrm>
          <a:off x="0" y="0"/>
          <a:ext cx="9144000" cy="103486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+mj-lt"/>
            </a:rPr>
            <a:t>Share your Feedback</a:t>
          </a:r>
          <a:endParaRPr lang="en-US" sz="2000" kern="1200" dirty="0">
            <a:latin typeface="+mj-lt"/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kern="1200" dirty="0" smtClean="0"/>
            <a:t>Provide written feedback on the draft Guide by </a:t>
          </a:r>
          <a:r>
            <a:rPr lang="en-US" sz="1800" b="1" kern="1200" dirty="0" smtClean="0"/>
            <a:t>31 March </a:t>
          </a:r>
          <a:r>
            <a:rPr lang="en-US" sz="1800" b="0" kern="1200" dirty="0" smtClean="0"/>
            <a:t>– contact </a:t>
          </a:r>
          <a:r>
            <a:rPr lang="en-US" sz="1800" b="0" kern="1200" dirty="0" smtClean="0">
              <a:hlinkClick xmlns:r="http://schemas.openxmlformats.org/officeDocument/2006/relationships" r:id="rId1"/>
            </a:rPr>
            <a:t>crdpguide@unglobalcompact.org</a:t>
          </a:r>
          <a:r>
            <a:rPr lang="en-US" sz="1800" b="0" kern="1200" dirty="0" smtClean="0"/>
            <a:t> for draft</a:t>
          </a:r>
          <a:endParaRPr lang="en-US" sz="1800" b="0" u="sng" kern="1200" dirty="0"/>
        </a:p>
      </dsp:txBody>
      <dsp:txXfrm>
        <a:off x="1986055" y="0"/>
        <a:ext cx="7157944" cy="1034866"/>
      </dsp:txXfrm>
    </dsp:sp>
    <dsp:sp modelId="{A66F5592-C009-4F8C-8894-04148ADF108B}">
      <dsp:nvSpPr>
        <dsp:cNvPr id="0" name=""/>
        <dsp:cNvSpPr/>
      </dsp:nvSpPr>
      <dsp:spPr>
        <a:xfrm>
          <a:off x="357719" y="91717"/>
          <a:ext cx="1427872" cy="85143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BFAE65-228F-45C6-8DD3-DA2BAC530960}">
      <dsp:nvSpPr>
        <dsp:cNvPr id="0" name=""/>
        <dsp:cNvSpPr/>
      </dsp:nvSpPr>
      <dsp:spPr>
        <a:xfrm>
          <a:off x="0" y="1066805"/>
          <a:ext cx="9144000" cy="157255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+mj-lt"/>
            </a:rPr>
            <a:t>Making Global Goals Local Business, India</a:t>
          </a:r>
          <a:endParaRPr lang="en-US" sz="2000" kern="1200" dirty="0">
            <a:latin typeface="+mj-lt"/>
          </a:endParaRPr>
        </a:p>
        <a:p>
          <a:pPr marL="171450" lvl="1" indent="-171450" algn="just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The Guide will be showcased at the “Putting Human Rights Into Practice” session on </a:t>
          </a:r>
          <a:r>
            <a:rPr lang="en-US" sz="1800" u="sng" kern="1200" dirty="0" smtClean="0"/>
            <a:t>27 April </a:t>
          </a:r>
          <a:r>
            <a:rPr lang="en-US" sz="1800" kern="1200" dirty="0" smtClean="0"/>
            <a:t> at this flagship UN Global  Compact event</a:t>
          </a:r>
          <a:r>
            <a:rPr lang="en-US" sz="2400" kern="1200" dirty="0" smtClean="0"/>
            <a:t>. </a:t>
          </a:r>
          <a:r>
            <a:rPr lang="en-US" sz="1800" kern="1200" dirty="0" smtClean="0"/>
            <a:t>For more information, please visit our website</a:t>
          </a:r>
          <a:r>
            <a:rPr lang="en-US" sz="2000" kern="1200" dirty="0" smtClean="0"/>
            <a:t>.</a:t>
          </a:r>
          <a:endParaRPr lang="en-US" sz="2800" kern="1200" dirty="0"/>
        </a:p>
      </dsp:txBody>
      <dsp:txXfrm>
        <a:off x="1986055" y="1066805"/>
        <a:ext cx="7157944" cy="1572554"/>
      </dsp:txXfrm>
    </dsp:sp>
    <dsp:sp modelId="{CFCEE5C2-7B89-471B-BE9B-281A9398F168}">
      <dsp:nvSpPr>
        <dsp:cNvPr id="0" name=""/>
        <dsp:cNvSpPr/>
      </dsp:nvSpPr>
      <dsp:spPr>
        <a:xfrm>
          <a:off x="304821" y="1334231"/>
          <a:ext cx="1523975" cy="102797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C550C6-5C30-4FE3-B270-538E06F73821}">
      <dsp:nvSpPr>
        <dsp:cNvPr id="0" name=""/>
        <dsp:cNvSpPr/>
      </dsp:nvSpPr>
      <dsp:spPr>
        <a:xfrm>
          <a:off x="0" y="2667005"/>
          <a:ext cx="9144000" cy="136750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+mj-lt"/>
            </a:rPr>
            <a:t>Launch at the Conference of State Parties to the CRPD</a:t>
          </a:r>
          <a:endParaRPr lang="en-US" sz="2000" kern="1200" dirty="0">
            <a:latin typeface="+mj-lt"/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The Guide will tentatively be launched at a side-event organized during the Conference of State Parties between 14-16 June 2017.</a:t>
          </a:r>
          <a:endParaRPr lang="en-US" sz="1800" kern="1200" dirty="0"/>
        </a:p>
      </dsp:txBody>
      <dsp:txXfrm>
        <a:off x="1986055" y="2667005"/>
        <a:ext cx="7157944" cy="1367509"/>
      </dsp:txXfrm>
    </dsp:sp>
    <dsp:sp modelId="{E2EF0442-2C2B-4DF1-9E7E-56CFA64F5880}">
      <dsp:nvSpPr>
        <dsp:cNvPr id="0" name=""/>
        <dsp:cNvSpPr/>
      </dsp:nvSpPr>
      <dsp:spPr>
        <a:xfrm>
          <a:off x="304821" y="2934439"/>
          <a:ext cx="1523975" cy="87556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8A5D30-BABF-4587-A1BF-3C5EFF4F41AC}">
      <dsp:nvSpPr>
        <dsp:cNvPr id="0" name=""/>
        <dsp:cNvSpPr/>
      </dsp:nvSpPr>
      <dsp:spPr>
        <a:xfrm>
          <a:off x="0" y="4114794"/>
          <a:ext cx="9144000" cy="157255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+mj-lt"/>
            </a:rPr>
            <a:t>Engage with the UNGC Business for Inclusion Action Platform</a:t>
          </a:r>
          <a:endParaRPr lang="en-US" sz="2000" kern="1200" dirty="0">
            <a:latin typeface="+mj-lt"/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Collaborate with like-minded peers and experts to explore the spectrum of ways that business can help end discrimination, promote equal opportunity and support tolerance and understanding between people and communities.</a:t>
          </a:r>
          <a:endParaRPr lang="en-US" sz="1800" kern="1200" dirty="0"/>
        </a:p>
      </dsp:txBody>
      <dsp:txXfrm>
        <a:off x="1986055" y="4114794"/>
        <a:ext cx="7157944" cy="1572554"/>
      </dsp:txXfrm>
    </dsp:sp>
    <dsp:sp modelId="{906E9385-12D1-40AB-8DE8-BC30685B12C1}">
      <dsp:nvSpPr>
        <dsp:cNvPr id="0" name=""/>
        <dsp:cNvSpPr/>
      </dsp:nvSpPr>
      <dsp:spPr>
        <a:xfrm>
          <a:off x="304821" y="4458441"/>
          <a:ext cx="1523975" cy="87556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6000" b="-2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719095-ACE4-44FE-B662-9D61BCAEA57E}" type="datetimeFigureOut">
              <a:rPr lang="en-US" smtClean="0"/>
              <a:t>3/28/17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86E479-5B3D-4EE9-8563-35CB96DA8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832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78C259-4686-4CE9-AE44-A844FA4E6ABA}" type="datetimeFigureOut">
              <a:rPr lang="en-US" smtClean="0"/>
              <a:t>3/28/17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40F722-B4CC-460D-870A-2759E7B8C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884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0F722-B4CC-460D-870A-2759E7B8C44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0228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0F722-B4CC-460D-870A-2759E7B8C44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0034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0F722-B4CC-460D-870A-2759E7B8C44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4921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057CC-0BE8-48E5-B005-3C4D7779B3F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2451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F5140-F3F3-461B-AB4E-341C9A40EDC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429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0F722-B4CC-460D-870A-2759E7B8C4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545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0F722-B4CC-460D-870A-2759E7B8C4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4518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0F722-B4CC-460D-870A-2759E7B8C44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3123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CA643-B053-4054-8A7B-9B51ED825BA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1568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CA643-B053-4054-8A7B-9B51ED825BA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1568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0F722-B4CC-460D-870A-2759E7B8C4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94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0F722-B4CC-460D-870A-2759E7B8C44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5071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0F722-B4CC-460D-870A-2759E7B8C44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108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0" y="-27648"/>
            <a:ext cx="9144000" cy="695400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0" y="2880337"/>
            <a:ext cx="8730964" cy="3126289"/>
            <a:chOff x="-3819400" y="2097649"/>
            <a:chExt cx="7331760" cy="2625276"/>
          </a:xfrm>
          <a:solidFill>
            <a:srgbClr val="00AEEF"/>
          </a:solidFill>
        </p:grpSpPr>
        <p:sp>
          <p:nvSpPr>
            <p:cNvPr id="5" name="Freeform 4"/>
            <p:cNvSpPr>
              <a:spLocks noChangeArrowheads="1"/>
            </p:cNvSpPr>
            <p:nvPr userDrawn="1"/>
          </p:nvSpPr>
          <p:spPr bwMode="auto">
            <a:xfrm>
              <a:off x="-3819400" y="4375512"/>
              <a:ext cx="3947159" cy="346289"/>
            </a:xfrm>
            <a:custGeom>
              <a:avLst/>
              <a:gdLst>
                <a:gd name="T0" fmla="*/ 1383 w 1384"/>
                <a:gd name="T1" fmla="*/ 1357 h 1358"/>
                <a:gd name="T2" fmla="*/ 0 w 1384"/>
                <a:gd name="T3" fmla="*/ 1357 h 1358"/>
                <a:gd name="T4" fmla="*/ 0 w 1384"/>
                <a:gd name="T5" fmla="*/ 0 h 1358"/>
                <a:gd name="T6" fmla="*/ 1383 w 1384"/>
                <a:gd name="T7" fmla="*/ 0 h 1358"/>
                <a:gd name="T8" fmla="*/ 1383 w 1384"/>
                <a:gd name="T9" fmla="*/ 1357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4" h="1358">
                  <a:moveTo>
                    <a:pt x="1383" y="1357"/>
                  </a:moveTo>
                  <a:lnTo>
                    <a:pt x="0" y="1357"/>
                  </a:lnTo>
                  <a:lnTo>
                    <a:pt x="0" y="0"/>
                  </a:lnTo>
                  <a:lnTo>
                    <a:pt x="1383" y="0"/>
                  </a:lnTo>
                  <a:lnTo>
                    <a:pt x="1383" y="1357"/>
                  </a:lnTo>
                </a:path>
              </a:pathLst>
            </a:custGeom>
            <a:solidFill>
              <a:srgbClr val="1B235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Freeform 5"/>
            <p:cNvSpPr>
              <a:spLocks noChangeArrowheads="1"/>
            </p:cNvSpPr>
            <p:nvPr userDrawn="1"/>
          </p:nvSpPr>
          <p:spPr bwMode="auto">
            <a:xfrm>
              <a:off x="-3819400" y="3951645"/>
              <a:ext cx="3947159" cy="346289"/>
            </a:xfrm>
            <a:custGeom>
              <a:avLst/>
              <a:gdLst>
                <a:gd name="T0" fmla="*/ 1383 w 1384"/>
                <a:gd name="T1" fmla="*/ 1357 h 1358"/>
                <a:gd name="T2" fmla="*/ 0 w 1384"/>
                <a:gd name="T3" fmla="*/ 1357 h 1358"/>
                <a:gd name="T4" fmla="*/ 0 w 1384"/>
                <a:gd name="T5" fmla="*/ 0 h 1358"/>
                <a:gd name="T6" fmla="*/ 1383 w 1384"/>
                <a:gd name="T7" fmla="*/ 0 h 1358"/>
                <a:gd name="T8" fmla="*/ 1383 w 1384"/>
                <a:gd name="T9" fmla="*/ 1357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4" h="1358">
                  <a:moveTo>
                    <a:pt x="1383" y="1357"/>
                  </a:moveTo>
                  <a:lnTo>
                    <a:pt x="0" y="1357"/>
                  </a:lnTo>
                  <a:lnTo>
                    <a:pt x="0" y="0"/>
                  </a:lnTo>
                  <a:lnTo>
                    <a:pt x="1383" y="0"/>
                  </a:lnTo>
                  <a:lnTo>
                    <a:pt x="1383" y="1357"/>
                  </a:lnTo>
                </a:path>
              </a:pathLst>
            </a:custGeom>
            <a:solidFill>
              <a:srgbClr val="699CC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Freeform 6"/>
            <p:cNvSpPr>
              <a:spLocks noChangeArrowheads="1"/>
            </p:cNvSpPr>
            <p:nvPr userDrawn="1"/>
          </p:nvSpPr>
          <p:spPr bwMode="auto">
            <a:xfrm>
              <a:off x="-1" y="3821224"/>
              <a:ext cx="3062635" cy="476710"/>
            </a:xfrm>
            <a:custGeom>
              <a:avLst/>
              <a:gdLst>
                <a:gd name="T0" fmla="*/ 10652 w 12010"/>
                <a:gd name="T1" fmla="*/ 103 h 1870"/>
                <a:gd name="T2" fmla="*/ 10652 w 12010"/>
                <a:gd name="T3" fmla="*/ 103 h 1870"/>
                <a:gd name="T4" fmla="*/ 10523 w 12010"/>
                <a:gd name="T5" fmla="*/ 385 h 1870"/>
                <a:gd name="T6" fmla="*/ 10242 w 12010"/>
                <a:gd name="T7" fmla="*/ 512 h 1870"/>
                <a:gd name="T8" fmla="*/ 0 w 12010"/>
                <a:gd name="T9" fmla="*/ 512 h 1870"/>
                <a:gd name="T10" fmla="*/ 0 w 12010"/>
                <a:gd name="T11" fmla="*/ 1869 h 1870"/>
                <a:gd name="T12" fmla="*/ 10242 w 12010"/>
                <a:gd name="T13" fmla="*/ 1869 h 1870"/>
                <a:gd name="T14" fmla="*/ 11497 w 12010"/>
                <a:gd name="T15" fmla="*/ 1357 h 1870"/>
                <a:gd name="T16" fmla="*/ 12009 w 12010"/>
                <a:gd name="T17" fmla="*/ 103 h 1870"/>
                <a:gd name="T18" fmla="*/ 12009 w 12010"/>
                <a:gd name="T19" fmla="*/ 0 h 1870"/>
                <a:gd name="T20" fmla="*/ 10652 w 12010"/>
                <a:gd name="T21" fmla="*/ 0 h 1870"/>
                <a:gd name="T22" fmla="*/ 10652 w 12010"/>
                <a:gd name="T23" fmla="*/ 103 h 1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010" h="1870">
                  <a:moveTo>
                    <a:pt x="10652" y="103"/>
                  </a:moveTo>
                  <a:lnTo>
                    <a:pt x="10652" y="103"/>
                  </a:lnTo>
                  <a:cubicBezTo>
                    <a:pt x="10652" y="205"/>
                    <a:pt x="10600" y="308"/>
                    <a:pt x="10523" y="385"/>
                  </a:cubicBezTo>
                  <a:cubicBezTo>
                    <a:pt x="10446" y="461"/>
                    <a:pt x="10345" y="512"/>
                    <a:pt x="10242" y="512"/>
                  </a:cubicBezTo>
                  <a:cubicBezTo>
                    <a:pt x="0" y="512"/>
                    <a:pt x="0" y="512"/>
                    <a:pt x="0" y="512"/>
                  </a:cubicBezTo>
                  <a:cubicBezTo>
                    <a:pt x="0" y="1869"/>
                    <a:pt x="0" y="1869"/>
                    <a:pt x="0" y="1869"/>
                  </a:cubicBezTo>
                  <a:cubicBezTo>
                    <a:pt x="10242" y="1869"/>
                    <a:pt x="10242" y="1869"/>
                    <a:pt x="10242" y="1869"/>
                  </a:cubicBezTo>
                  <a:cubicBezTo>
                    <a:pt x="10728" y="1869"/>
                    <a:pt x="11164" y="1689"/>
                    <a:pt x="11497" y="1357"/>
                  </a:cubicBezTo>
                  <a:cubicBezTo>
                    <a:pt x="11829" y="1025"/>
                    <a:pt x="12009" y="563"/>
                    <a:pt x="12009" y="103"/>
                  </a:cubicBezTo>
                  <a:cubicBezTo>
                    <a:pt x="12009" y="0"/>
                    <a:pt x="12009" y="0"/>
                    <a:pt x="12009" y="0"/>
                  </a:cubicBezTo>
                  <a:cubicBezTo>
                    <a:pt x="10652" y="0"/>
                    <a:pt x="10652" y="0"/>
                    <a:pt x="10652" y="0"/>
                  </a:cubicBezTo>
                  <a:lnTo>
                    <a:pt x="10652" y="103"/>
                  </a:lnTo>
                </a:path>
              </a:pathLst>
            </a:custGeom>
            <a:solidFill>
              <a:srgbClr val="699CC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Freeform 7"/>
            <p:cNvSpPr>
              <a:spLocks noChangeArrowheads="1"/>
            </p:cNvSpPr>
            <p:nvPr userDrawn="1"/>
          </p:nvSpPr>
          <p:spPr bwMode="auto">
            <a:xfrm>
              <a:off x="2689361" y="3370374"/>
              <a:ext cx="398008" cy="404753"/>
            </a:xfrm>
            <a:custGeom>
              <a:avLst/>
              <a:gdLst>
                <a:gd name="T0" fmla="*/ 1306 w 1563"/>
                <a:gd name="T1" fmla="*/ 1305 h 1588"/>
                <a:gd name="T2" fmla="*/ 1306 w 1563"/>
                <a:gd name="T3" fmla="*/ 1305 h 1588"/>
                <a:gd name="T4" fmla="*/ 1306 w 1563"/>
                <a:gd name="T5" fmla="*/ 281 h 1588"/>
                <a:gd name="T6" fmla="*/ 281 w 1563"/>
                <a:gd name="T7" fmla="*/ 281 h 1588"/>
                <a:gd name="T8" fmla="*/ 281 w 1563"/>
                <a:gd name="T9" fmla="*/ 1305 h 1588"/>
                <a:gd name="T10" fmla="*/ 1306 w 1563"/>
                <a:gd name="T11" fmla="*/ 1305 h 1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63" h="1588">
                  <a:moveTo>
                    <a:pt x="1306" y="1305"/>
                  </a:moveTo>
                  <a:lnTo>
                    <a:pt x="1306" y="1305"/>
                  </a:lnTo>
                  <a:cubicBezTo>
                    <a:pt x="1562" y="1024"/>
                    <a:pt x="1562" y="562"/>
                    <a:pt x="1306" y="281"/>
                  </a:cubicBezTo>
                  <a:cubicBezTo>
                    <a:pt x="1025" y="0"/>
                    <a:pt x="563" y="0"/>
                    <a:pt x="281" y="281"/>
                  </a:cubicBezTo>
                  <a:cubicBezTo>
                    <a:pt x="0" y="562"/>
                    <a:pt x="0" y="1024"/>
                    <a:pt x="281" y="1305"/>
                  </a:cubicBezTo>
                  <a:cubicBezTo>
                    <a:pt x="563" y="1587"/>
                    <a:pt x="1025" y="1587"/>
                    <a:pt x="1306" y="1305"/>
                  </a:cubicBezTo>
                </a:path>
              </a:pathLst>
            </a:custGeom>
            <a:solidFill>
              <a:srgbClr val="699CC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Freeform 8"/>
            <p:cNvSpPr>
              <a:spLocks noChangeArrowheads="1"/>
            </p:cNvSpPr>
            <p:nvPr userDrawn="1"/>
          </p:nvSpPr>
          <p:spPr bwMode="auto">
            <a:xfrm>
              <a:off x="-1" y="2541753"/>
              <a:ext cx="3486501" cy="2181172"/>
            </a:xfrm>
            <a:custGeom>
              <a:avLst/>
              <a:gdLst>
                <a:gd name="T0" fmla="*/ 12316 w 13674"/>
                <a:gd name="T1" fmla="*/ 5122 h 8553"/>
                <a:gd name="T2" fmla="*/ 12316 w 13674"/>
                <a:gd name="T3" fmla="*/ 5122 h 8553"/>
                <a:gd name="T4" fmla="*/ 11779 w 13674"/>
                <a:gd name="T5" fmla="*/ 6503 h 8553"/>
                <a:gd name="T6" fmla="*/ 10242 w 13674"/>
                <a:gd name="T7" fmla="*/ 7195 h 8553"/>
                <a:gd name="T8" fmla="*/ 0 w 13674"/>
                <a:gd name="T9" fmla="*/ 7195 h 8553"/>
                <a:gd name="T10" fmla="*/ 0 w 13674"/>
                <a:gd name="T11" fmla="*/ 8552 h 8553"/>
                <a:gd name="T12" fmla="*/ 10242 w 13674"/>
                <a:gd name="T13" fmla="*/ 8552 h 8553"/>
                <a:gd name="T14" fmla="*/ 12803 w 13674"/>
                <a:gd name="T15" fmla="*/ 7425 h 8553"/>
                <a:gd name="T16" fmla="*/ 13673 w 13674"/>
                <a:gd name="T17" fmla="*/ 5122 h 8553"/>
                <a:gd name="T18" fmla="*/ 13673 w 13674"/>
                <a:gd name="T19" fmla="*/ 0 h 8553"/>
                <a:gd name="T20" fmla="*/ 12316 w 13674"/>
                <a:gd name="T21" fmla="*/ 0 h 8553"/>
                <a:gd name="T22" fmla="*/ 12316 w 13674"/>
                <a:gd name="T23" fmla="*/ 5122 h 8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674" h="8553">
                  <a:moveTo>
                    <a:pt x="12316" y="5122"/>
                  </a:moveTo>
                  <a:lnTo>
                    <a:pt x="12316" y="5122"/>
                  </a:lnTo>
                  <a:cubicBezTo>
                    <a:pt x="12316" y="5634"/>
                    <a:pt x="12137" y="6121"/>
                    <a:pt x="11779" y="6503"/>
                  </a:cubicBezTo>
                  <a:cubicBezTo>
                    <a:pt x="11394" y="6939"/>
                    <a:pt x="10830" y="7195"/>
                    <a:pt x="10242" y="7195"/>
                  </a:cubicBezTo>
                  <a:cubicBezTo>
                    <a:pt x="0" y="7195"/>
                    <a:pt x="0" y="7195"/>
                    <a:pt x="0" y="7195"/>
                  </a:cubicBezTo>
                  <a:cubicBezTo>
                    <a:pt x="0" y="8552"/>
                    <a:pt x="0" y="8552"/>
                    <a:pt x="0" y="8552"/>
                  </a:cubicBezTo>
                  <a:cubicBezTo>
                    <a:pt x="10242" y="8552"/>
                    <a:pt x="10242" y="8552"/>
                    <a:pt x="10242" y="8552"/>
                  </a:cubicBezTo>
                  <a:cubicBezTo>
                    <a:pt x="11215" y="8552"/>
                    <a:pt x="12162" y="8142"/>
                    <a:pt x="12803" y="7425"/>
                  </a:cubicBezTo>
                  <a:cubicBezTo>
                    <a:pt x="13366" y="6785"/>
                    <a:pt x="13673" y="5967"/>
                    <a:pt x="13673" y="5122"/>
                  </a:cubicBezTo>
                  <a:cubicBezTo>
                    <a:pt x="13673" y="0"/>
                    <a:pt x="13673" y="0"/>
                    <a:pt x="13673" y="0"/>
                  </a:cubicBezTo>
                  <a:cubicBezTo>
                    <a:pt x="12316" y="0"/>
                    <a:pt x="12316" y="0"/>
                    <a:pt x="12316" y="0"/>
                  </a:cubicBezTo>
                  <a:lnTo>
                    <a:pt x="12316" y="5122"/>
                  </a:lnTo>
                </a:path>
              </a:pathLst>
            </a:custGeom>
            <a:solidFill>
              <a:srgbClr val="1B235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Freeform 9"/>
            <p:cNvSpPr>
              <a:spLocks noChangeArrowheads="1"/>
            </p:cNvSpPr>
            <p:nvPr userDrawn="1"/>
          </p:nvSpPr>
          <p:spPr bwMode="auto">
            <a:xfrm>
              <a:off x="3114352" y="2097649"/>
              <a:ext cx="398008" cy="398008"/>
            </a:xfrm>
            <a:custGeom>
              <a:avLst/>
              <a:gdLst>
                <a:gd name="T0" fmla="*/ 1306 w 1563"/>
                <a:gd name="T1" fmla="*/ 1280 h 1563"/>
                <a:gd name="T2" fmla="*/ 1306 w 1563"/>
                <a:gd name="T3" fmla="*/ 1280 h 1563"/>
                <a:gd name="T4" fmla="*/ 1306 w 1563"/>
                <a:gd name="T5" fmla="*/ 282 h 1563"/>
                <a:gd name="T6" fmla="*/ 282 w 1563"/>
                <a:gd name="T7" fmla="*/ 282 h 1563"/>
                <a:gd name="T8" fmla="*/ 282 w 1563"/>
                <a:gd name="T9" fmla="*/ 1280 h 1563"/>
                <a:gd name="T10" fmla="*/ 1306 w 1563"/>
                <a:gd name="T11" fmla="*/ 1280 h 1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63" h="1563">
                  <a:moveTo>
                    <a:pt x="1306" y="1280"/>
                  </a:moveTo>
                  <a:lnTo>
                    <a:pt x="1306" y="1280"/>
                  </a:lnTo>
                  <a:cubicBezTo>
                    <a:pt x="1562" y="1024"/>
                    <a:pt x="1562" y="563"/>
                    <a:pt x="1306" y="282"/>
                  </a:cubicBezTo>
                  <a:cubicBezTo>
                    <a:pt x="1024" y="0"/>
                    <a:pt x="563" y="0"/>
                    <a:pt x="282" y="282"/>
                  </a:cubicBezTo>
                  <a:cubicBezTo>
                    <a:pt x="0" y="563"/>
                    <a:pt x="0" y="1024"/>
                    <a:pt x="282" y="1280"/>
                  </a:cubicBezTo>
                  <a:cubicBezTo>
                    <a:pt x="563" y="1562"/>
                    <a:pt x="1024" y="1562"/>
                    <a:pt x="1306" y="1280"/>
                  </a:cubicBezTo>
                </a:path>
              </a:pathLst>
            </a:custGeom>
            <a:solidFill>
              <a:srgbClr val="1B235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Freeform 10"/>
            <p:cNvSpPr>
              <a:spLocks noChangeArrowheads="1"/>
            </p:cNvSpPr>
            <p:nvPr userDrawn="1"/>
          </p:nvSpPr>
          <p:spPr bwMode="auto">
            <a:xfrm>
              <a:off x="-3032013" y="3951645"/>
              <a:ext cx="353035" cy="346289"/>
            </a:xfrm>
            <a:custGeom>
              <a:avLst/>
              <a:gdLst>
                <a:gd name="T0" fmla="*/ 1383 w 1384"/>
                <a:gd name="T1" fmla="*/ 1357 h 1358"/>
                <a:gd name="T2" fmla="*/ 0 w 1384"/>
                <a:gd name="T3" fmla="*/ 1357 h 1358"/>
                <a:gd name="T4" fmla="*/ 0 w 1384"/>
                <a:gd name="T5" fmla="*/ 0 h 1358"/>
                <a:gd name="T6" fmla="*/ 1383 w 1384"/>
                <a:gd name="T7" fmla="*/ 0 h 1358"/>
                <a:gd name="T8" fmla="*/ 1383 w 1384"/>
                <a:gd name="T9" fmla="*/ 1357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4" h="1358">
                  <a:moveTo>
                    <a:pt x="1383" y="1357"/>
                  </a:moveTo>
                  <a:lnTo>
                    <a:pt x="0" y="1357"/>
                  </a:lnTo>
                  <a:lnTo>
                    <a:pt x="0" y="0"/>
                  </a:lnTo>
                  <a:lnTo>
                    <a:pt x="1383" y="0"/>
                  </a:lnTo>
                  <a:lnTo>
                    <a:pt x="1383" y="1357"/>
                  </a:lnTo>
                </a:path>
              </a:pathLst>
            </a:custGeom>
            <a:solidFill>
              <a:srgbClr val="699CC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214806"/>
            <a:ext cx="7172325" cy="2170113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>
              <a:lnSpc>
                <a:spcPct val="80000"/>
              </a:lnSpc>
            </a:pPr>
            <a:r>
              <a:rPr lang="en-US" sz="4000" dirty="0" smtClean="0">
                <a:solidFill>
                  <a:srgbClr val="1B2352"/>
                </a:solidFill>
                <a:latin typeface="Flama-Extrabold"/>
                <a:cs typeface="Flama-Extrabold"/>
              </a:rPr>
              <a:t>UNITED NATIONS </a:t>
            </a:r>
          </a:p>
          <a:p>
            <a:pPr>
              <a:lnSpc>
                <a:spcPct val="80000"/>
              </a:lnSpc>
            </a:pPr>
            <a:r>
              <a:rPr lang="en-US" sz="4000" dirty="0" smtClean="0">
                <a:solidFill>
                  <a:srgbClr val="1B2352"/>
                </a:solidFill>
                <a:latin typeface="Flama-Extrabold"/>
                <a:cs typeface="Flama-Extrabold"/>
              </a:rPr>
              <a:t>GLOBAL COMPACT </a:t>
            </a:r>
          </a:p>
          <a:p>
            <a:pPr>
              <a:lnSpc>
                <a:spcPct val="80000"/>
              </a:lnSpc>
            </a:pPr>
            <a:r>
              <a:rPr lang="en-US" sz="4000" dirty="0" smtClean="0">
                <a:solidFill>
                  <a:srgbClr val="699CC6"/>
                </a:solidFill>
                <a:latin typeface="Flama-Extrabold"/>
                <a:cs typeface="Flama-Extrabold"/>
              </a:rPr>
              <a:t>Making global </a:t>
            </a:r>
          </a:p>
          <a:p>
            <a:pPr>
              <a:lnSpc>
                <a:spcPct val="80000"/>
              </a:lnSpc>
            </a:pPr>
            <a:r>
              <a:rPr lang="en-US" sz="4000" dirty="0" smtClean="0">
                <a:solidFill>
                  <a:srgbClr val="699CC6"/>
                </a:solidFill>
                <a:latin typeface="Flama-Extrabold"/>
                <a:cs typeface="Flama-Extrabold"/>
              </a:rPr>
              <a:t>goals local business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472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5748330" y="0"/>
            <a:ext cx="3157538" cy="580887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611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092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945" y="6096574"/>
            <a:ext cx="1839584" cy="5429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53221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662" y="6146545"/>
            <a:ext cx="5764213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B4AEA7">
                    <a:lumMod val="75000"/>
                  </a:srgbClr>
                </a:solidFill>
              </a:rPr>
              <a:t>Footer</a:t>
            </a:r>
            <a:endParaRPr lang="en-US">
              <a:solidFill>
                <a:srgbClr val="B4AEA7">
                  <a:lumMod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93124" y="6146545"/>
            <a:ext cx="474385" cy="457200"/>
          </a:xfrm>
          <a:prstGeom prst="rect">
            <a:avLst/>
          </a:prstGeom>
        </p:spPr>
        <p:txBody>
          <a:bodyPr/>
          <a:lstStyle/>
          <a:p>
            <a:fld id="{E1C3621B-6C8A-6941-9CAD-B981455913CB}" type="slidenum">
              <a:rPr lang="en-US" smtClean="0">
                <a:solidFill>
                  <a:srgbClr val="1E3250"/>
                </a:solidFill>
              </a:rPr>
              <a:pPr/>
              <a:t>‹#›</a:t>
            </a:fld>
            <a:endParaRPr lang="en-US">
              <a:solidFill>
                <a:srgbClr val="1E32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792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826" y="2741224"/>
            <a:ext cx="4660348" cy="1375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440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 descr="Masterbrand Logotype_gradient_white_RGB[1][1] copy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826" y="2741224"/>
            <a:ext cx="4660348" cy="1375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316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>
          <a:xfrm>
            <a:off x="0" y="1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cxnSp>
          <p:nvCxnSpPr>
            <p:cNvPr id="6" name="Straight Connector 5"/>
            <p:cNvCxnSpPr/>
            <p:nvPr userDrawn="1"/>
          </p:nvCxnSpPr>
          <p:spPr>
            <a:xfrm>
              <a:off x="220662" y="0"/>
              <a:ext cx="0" cy="6858000"/>
            </a:xfrm>
            <a:prstGeom prst="line">
              <a:avLst/>
            </a:prstGeom>
            <a:ln w="6350" cmpd="sng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 userDrawn="1"/>
          </p:nvCxnSpPr>
          <p:spPr>
            <a:xfrm>
              <a:off x="441325" y="0"/>
              <a:ext cx="0" cy="6858000"/>
            </a:xfrm>
            <a:prstGeom prst="line">
              <a:avLst/>
            </a:prstGeom>
            <a:ln w="6350" cmpd="sng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 userDrawn="1"/>
          </p:nvCxnSpPr>
          <p:spPr>
            <a:xfrm>
              <a:off x="3036888" y="0"/>
              <a:ext cx="0" cy="6858000"/>
            </a:xfrm>
            <a:prstGeom prst="line">
              <a:avLst/>
            </a:prstGeom>
            <a:ln w="6350" cmpd="sng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 userDrawn="1"/>
          </p:nvCxnSpPr>
          <p:spPr>
            <a:xfrm>
              <a:off x="3157538" y="0"/>
              <a:ext cx="0" cy="6858000"/>
            </a:xfrm>
            <a:prstGeom prst="line">
              <a:avLst/>
            </a:prstGeom>
            <a:ln w="6350" cmpd="sng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>
              <a:off x="5984875" y="0"/>
              <a:ext cx="0" cy="6858000"/>
            </a:xfrm>
            <a:prstGeom prst="line">
              <a:avLst/>
            </a:prstGeom>
            <a:ln w="6350" cmpd="sng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 userDrawn="1"/>
          </p:nvCxnSpPr>
          <p:spPr>
            <a:xfrm>
              <a:off x="6107113" y="0"/>
              <a:ext cx="0" cy="6858000"/>
            </a:xfrm>
            <a:prstGeom prst="line">
              <a:avLst/>
            </a:prstGeom>
            <a:ln w="6350" cmpd="sng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>
              <a:off x="8923337" y="0"/>
              <a:ext cx="0" cy="6858000"/>
            </a:xfrm>
            <a:prstGeom prst="line">
              <a:avLst/>
            </a:prstGeom>
            <a:ln w="6350" cmpd="sng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>
              <a:off x="0" y="215900"/>
              <a:ext cx="9144000" cy="0"/>
            </a:xfrm>
            <a:prstGeom prst="line">
              <a:avLst/>
            </a:prstGeom>
            <a:ln w="6350" cmpd="sng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>
              <a:off x="0" y="2027238"/>
              <a:ext cx="9144000" cy="0"/>
            </a:xfrm>
            <a:prstGeom prst="line">
              <a:avLst/>
            </a:prstGeom>
            <a:ln w="6350" cmpd="sng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>
              <a:off x="0" y="3838575"/>
              <a:ext cx="9144000" cy="0"/>
            </a:xfrm>
            <a:prstGeom prst="line">
              <a:avLst/>
            </a:prstGeom>
            <a:ln w="6350" cmpd="sng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>
              <a:off x="0" y="5649913"/>
              <a:ext cx="9144000" cy="0"/>
            </a:xfrm>
            <a:prstGeom prst="line">
              <a:avLst/>
            </a:prstGeom>
            <a:ln w="6350" cmpd="sng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>
              <a:off x="0" y="5859463"/>
              <a:ext cx="9144000" cy="0"/>
            </a:xfrm>
            <a:prstGeom prst="line">
              <a:avLst/>
            </a:prstGeom>
            <a:ln w="6350" cmpd="sng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>
              <a:off x="0" y="6400800"/>
              <a:ext cx="9144000" cy="0"/>
            </a:xfrm>
            <a:prstGeom prst="line">
              <a:avLst/>
            </a:prstGeom>
            <a:ln w="6350" cmpd="sng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>
              <a:off x="0" y="6632575"/>
              <a:ext cx="9144000" cy="0"/>
            </a:xfrm>
            <a:prstGeom prst="line">
              <a:avLst/>
            </a:prstGeom>
            <a:ln w="6350" cmpd="sng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 userDrawn="1"/>
        </p:nvSpPr>
        <p:spPr>
          <a:xfrm>
            <a:off x="739913" y="596346"/>
            <a:ext cx="20209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6000" dirty="0">
                <a:solidFill>
                  <a:srgbClr val="1E3250"/>
                </a:solidFill>
                <a:latin typeface="Flama-Extrabold"/>
                <a:cs typeface="Flama-Extrabold"/>
              </a:rPr>
              <a:t>GRID</a:t>
            </a:r>
          </a:p>
        </p:txBody>
      </p:sp>
    </p:spTree>
    <p:extLst>
      <p:ext uri="{BB962C8B-B14F-4D97-AF65-F5344CB8AC3E}">
        <p14:creationId xmlns:p14="http://schemas.microsoft.com/office/powerpoint/2010/main" val="19691547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de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16845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0633" y="708526"/>
            <a:ext cx="4456706" cy="5158874"/>
          </a:xfrm>
        </p:spPr>
        <p:txBody>
          <a:bodyPr numCol="1"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800" dirty="0" err="1" smtClean="0">
                <a:latin typeface="Flama Book" pitchFamily="50" charset="0"/>
              </a:rPr>
              <a:t>Sed</a:t>
            </a:r>
            <a:r>
              <a:rPr lang="en-US" sz="1800" dirty="0" smtClean="0">
                <a:latin typeface="Flama Book" pitchFamily="50" charset="0"/>
              </a:rPr>
              <a:t> </a:t>
            </a:r>
            <a:r>
              <a:rPr lang="en-US" sz="1800" dirty="0" err="1" smtClean="0">
                <a:latin typeface="Flama Book" pitchFamily="50" charset="0"/>
              </a:rPr>
              <a:t>ut</a:t>
            </a:r>
            <a:r>
              <a:rPr lang="en-US" sz="1800" dirty="0" smtClean="0">
                <a:latin typeface="Flama Book" pitchFamily="50" charset="0"/>
              </a:rPr>
              <a:t> </a:t>
            </a:r>
            <a:r>
              <a:rPr lang="en-US" sz="1800" dirty="0" err="1" smtClean="0">
                <a:latin typeface="Flama Book" pitchFamily="50" charset="0"/>
              </a:rPr>
              <a:t>perspiciatis</a:t>
            </a:r>
            <a:r>
              <a:rPr lang="en-US" sz="1800" dirty="0" smtClean="0">
                <a:latin typeface="Flama Book" pitchFamily="50" charset="0"/>
              </a:rPr>
              <a:t> </a:t>
            </a:r>
            <a:r>
              <a:rPr lang="en-US" sz="1800" dirty="0" err="1" smtClean="0">
                <a:latin typeface="Flama Book" pitchFamily="50" charset="0"/>
              </a:rPr>
              <a:t>unde</a:t>
            </a:r>
            <a:r>
              <a:rPr lang="en-US" sz="1800" dirty="0" smtClean="0">
                <a:latin typeface="Flama Book" pitchFamily="50" charset="0"/>
              </a:rPr>
              <a:t> </a:t>
            </a:r>
            <a:r>
              <a:rPr lang="en-US" sz="1800" dirty="0" err="1" smtClean="0">
                <a:latin typeface="Flama Book" pitchFamily="50" charset="0"/>
              </a:rPr>
              <a:t>omnis</a:t>
            </a:r>
            <a:r>
              <a:rPr lang="en-US" sz="1800" dirty="0" smtClean="0">
                <a:latin typeface="Flama Book" pitchFamily="50" charset="0"/>
              </a:rPr>
              <a:t> </a:t>
            </a:r>
            <a:r>
              <a:rPr lang="en-US" sz="1800" dirty="0" err="1" smtClean="0">
                <a:latin typeface="Flama Book" pitchFamily="50" charset="0"/>
              </a:rPr>
              <a:t>iste</a:t>
            </a:r>
            <a:r>
              <a:rPr lang="en-US" sz="1800" dirty="0" smtClean="0">
                <a:latin typeface="Flama Book" pitchFamily="50" charset="0"/>
              </a:rPr>
              <a:t> </a:t>
            </a:r>
            <a:r>
              <a:rPr lang="en-US" sz="1800" dirty="0" err="1" smtClean="0">
                <a:latin typeface="Flama Book" pitchFamily="50" charset="0"/>
              </a:rPr>
              <a:t>natus</a:t>
            </a:r>
            <a:r>
              <a:rPr lang="en-US" sz="1800" dirty="0" smtClean="0">
                <a:latin typeface="Flama Book" pitchFamily="50" charset="0"/>
              </a:rPr>
              <a:t> error sit </a:t>
            </a:r>
            <a:r>
              <a:rPr lang="en-US" sz="1800" dirty="0" err="1" smtClean="0">
                <a:latin typeface="Flama Book" pitchFamily="50" charset="0"/>
              </a:rPr>
              <a:t>voluptatem</a:t>
            </a:r>
            <a:r>
              <a:rPr lang="en-US" sz="1800" dirty="0" smtClean="0">
                <a:latin typeface="Flama Book" pitchFamily="50" charset="0"/>
              </a:rPr>
              <a:t> </a:t>
            </a:r>
            <a:r>
              <a:rPr lang="en-US" sz="1800" dirty="0" err="1" smtClean="0">
                <a:latin typeface="Flama Book" pitchFamily="50" charset="0"/>
              </a:rPr>
              <a:t>accusantium</a:t>
            </a:r>
            <a:r>
              <a:rPr lang="en-US" sz="1800" dirty="0" smtClean="0">
                <a:latin typeface="Flama Book" pitchFamily="50" charset="0"/>
              </a:rPr>
              <a:t> </a:t>
            </a:r>
            <a:r>
              <a:rPr lang="en-US" sz="1800" dirty="0" err="1" smtClean="0">
                <a:latin typeface="Flama Book" pitchFamily="50" charset="0"/>
              </a:rPr>
              <a:t>doloremque</a:t>
            </a:r>
            <a:r>
              <a:rPr lang="en-US" sz="1800" dirty="0" smtClean="0">
                <a:latin typeface="Flama Book" pitchFamily="50" charset="0"/>
              </a:rPr>
              <a:t> </a:t>
            </a:r>
            <a:r>
              <a:rPr lang="en-US" sz="1800" dirty="0" err="1" smtClean="0">
                <a:latin typeface="Flama Book" pitchFamily="50" charset="0"/>
              </a:rPr>
              <a:t>laudantium</a:t>
            </a:r>
            <a:endParaRPr lang="en-US" dirty="0">
              <a:latin typeface="Flama Book" pitchFamily="50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en-US" sz="1800" dirty="0" smtClean="0">
              <a:latin typeface="Flama Book" pitchFamily="50" charset="0"/>
            </a:endParaRPr>
          </a:p>
          <a:p>
            <a:pPr>
              <a:lnSpc>
                <a:spcPct val="110000"/>
              </a:lnSpc>
            </a:pPr>
            <a:r>
              <a:rPr lang="en-US" sz="1800" dirty="0" err="1" smtClean="0">
                <a:latin typeface="Flama Book" pitchFamily="50" charset="0"/>
              </a:rPr>
              <a:t>Totam</a:t>
            </a:r>
            <a:r>
              <a:rPr lang="en-US" sz="1800" dirty="0" smtClean="0">
                <a:latin typeface="Flama Book" pitchFamily="50" charset="0"/>
              </a:rPr>
              <a:t> rem </a:t>
            </a:r>
            <a:r>
              <a:rPr lang="en-US" sz="1800" dirty="0" err="1" smtClean="0">
                <a:latin typeface="Flama Book" pitchFamily="50" charset="0"/>
              </a:rPr>
              <a:t>aperiam</a:t>
            </a:r>
            <a:r>
              <a:rPr lang="en-US" sz="1800" dirty="0" smtClean="0">
                <a:latin typeface="Flama Book" pitchFamily="50" charset="0"/>
              </a:rPr>
              <a:t>, </a:t>
            </a:r>
            <a:r>
              <a:rPr lang="en-US" sz="1800" dirty="0" err="1" smtClean="0">
                <a:latin typeface="Flama Book" pitchFamily="50" charset="0"/>
              </a:rPr>
              <a:t>eaque</a:t>
            </a:r>
            <a:r>
              <a:rPr lang="en-US" sz="1800" dirty="0" smtClean="0">
                <a:latin typeface="Flama Book" pitchFamily="50" charset="0"/>
              </a:rPr>
              <a:t> </a:t>
            </a:r>
            <a:r>
              <a:rPr lang="en-US" sz="1800" dirty="0" err="1" smtClean="0">
                <a:latin typeface="Flama Book" pitchFamily="50" charset="0"/>
              </a:rPr>
              <a:t>ipsa</a:t>
            </a:r>
            <a:r>
              <a:rPr lang="en-US" sz="1800" dirty="0" smtClean="0">
                <a:latin typeface="Flama Book" pitchFamily="50" charset="0"/>
              </a:rPr>
              <a:t> quae ab </a:t>
            </a:r>
            <a:r>
              <a:rPr lang="en-US" sz="1800" dirty="0" err="1" smtClean="0">
                <a:latin typeface="Flama Book" pitchFamily="50" charset="0"/>
              </a:rPr>
              <a:t>illo</a:t>
            </a:r>
            <a:r>
              <a:rPr lang="en-US" sz="1800" dirty="0" smtClean="0">
                <a:latin typeface="Flama Book" pitchFamily="50" charset="0"/>
              </a:rPr>
              <a:t> </a:t>
            </a:r>
            <a:r>
              <a:rPr lang="en-US" sz="1800" dirty="0" err="1" smtClean="0">
                <a:latin typeface="Flama Book" pitchFamily="50" charset="0"/>
              </a:rPr>
              <a:t>inventore</a:t>
            </a:r>
            <a:r>
              <a:rPr lang="en-US" sz="1800" dirty="0" smtClean="0">
                <a:latin typeface="Flama Book" pitchFamily="50" charset="0"/>
              </a:rPr>
              <a:t> </a:t>
            </a:r>
            <a:r>
              <a:rPr lang="en-US" sz="1800" dirty="0" err="1" smtClean="0">
                <a:latin typeface="Flama Book" pitchFamily="50" charset="0"/>
              </a:rPr>
              <a:t>veritatis</a:t>
            </a:r>
            <a:r>
              <a:rPr lang="en-US" sz="1800" dirty="0" smtClean="0">
                <a:latin typeface="Flama Book" pitchFamily="50" charset="0"/>
              </a:rPr>
              <a:t> et quasi </a:t>
            </a:r>
            <a:r>
              <a:rPr lang="en-US" sz="1800" dirty="0" err="1" smtClean="0">
                <a:latin typeface="Flama Book" pitchFamily="50" charset="0"/>
              </a:rPr>
              <a:t>architecto</a:t>
            </a:r>
            <a:r>
              <a:rPr lang="en-US" sz="1800" dirty="0" smtClean="0">
                <a:latin typeface="Flama Book" pitchFamily="50" charset="0"/>
              </a:rPr>
              <a:t> </a:t>
            </a:r>
            <a:r>
              <a:rPr lang="en-US" sz="1800" dirty="0" err="1" smtClean="0">
                <a:latin typeface="Flama Book" pitchFamily="50" charset="0"/>
              </a:rPr>
              <a:t>beatae</a:t>
            </a:r>
            <a:r>
              <a:rPr lang="en-US" sz="1800" dirty="0" smtClean="0">
                <a:latin typeface="Flama Book" pitchFamily="50" charset="0"/>
              </a:rPr>
              <a:t> vitae dicta </a:t>
            </a:r>
            <a:r>
              <a:rPr lang="en-US" sz="1800" dirty="0" err="1" smtClean="0">
                <a:latin typeface="Flama Book" pitchFamily="50" charset="0"/>
              </a:rPr>
              <a:t>sunt</a:t>
            </a:r>
            <a:r>
              <a:rPr lang="en-US" sz="1800" dirty="0" smtClean="0">
                <a:latin typeface="Flama Book" pitchFamily="50" charset="0"/>
              </a:rPr>
              <a:t> </a:t>
            </a:r>
            <a:r>
              <a:rPr lang="en-US" sz="1800" dirty="0" err="1" smtClean="0">
                <a:latin typeface="Flama Book" pitchFamily="50" charset="0"/>
              </a:rPr>
              <a:t>explicabo</a:t>
            </a:r>
            <a:r>
              <a:rPr lang="en-US" sz="1800" dirty="0" smtClean="0">
                <a:latin typeface="Flama Book" pitchFamily="50" charset="0"/>
              </a:rPr>
              <a:t>. Nemo </a:t>
            </a:r>
            <a:r>
              <a:rPr lang="en-US" sz="1800" dirty="0" err="1" smtClean="0">
                <a:latin typeface="Flama Book" pitchFamily="50" charset="0"/>
              </a:rPr>
              <a:t>enim</a:t>
            </a:r>
            <a:r>
              <a:rPr lang="en-US" sz="1800" dirty="0" smtClean="0">
                <a:latin typeface="Flama Book" pitchFamily="50" charset="0"/>
              </a:rPr>
              <a:t> </a:t>
            </a:r>
            <a:r>
              <a:rPr lang="en-US" sz="1800" dirty="0" err="1" smtClean="0">
                <a:latin typeface="Flama Book" pitchFamily="50" charset="0"/>
              </a:rPr>
              <a:t>ipsam</a:t>
            </a:r>
            <a:r>
              <a:rPr lang="en-US" sz="1800" dirty="0" smtClean="0">
                <a:latin typeface="Flama Book" pitchFamily="50" charset="0"/>
              </a:rPr>
              <a:t> </a:t>
            </a:r>
          </a:p>
          <a:p>
            <a:pPr marL="0" indent="0">
              <a:lnSpc>
                <a:spcPct val="110000"/>
              </a:lnSpc>
              <a:buNone/>
            </a:pPr>
            <a:endParaRPr lang="en-US" sz="1800" dirty="0" smtClean="0">
              <a:latin typeface="Flama Book" pitchFamily="50" charset="0"/>
            </a:endParaRPr>
          </a:p>
          <a:p>
            <a:pPr>
              <a:lnSpc>
                <a:spcPct val="110000"/>
              </a:lnSpc>
            </a:pPr>
            <a:r>
              <a:rPr lang="en-US" sz="1800" dirty="0" err="1" smtClean="0">
                <a:latin typeface="Flama Book" pitchFamily="50" charset="0"/>
              </a:rPr>
              <a:t>Voluptatem</a:t>
            </a:r>
            <a:r>
              <a:rPr lang="en-US" sz="1800" dirty="0" smtClean="0">
                <a:latin typeface="Flama Book" pitchFamily="50" charset="0"/>
              </a:rPr>
              <a:t> </a:t>
            </a:r>
            <a:r>
              <a:rPr lang="en-US" sz="1800" dirty="0" err="1" smtClean="0">
                <a:latin typeface="Flama Book" pitchFamily="50" charset="0"/>
              </a:rPr>
              <a:t>quia</a:t>
            </a:r>
            <a:r>
              <a:rPr lang="en-US" sz="1800" dirty="0" smtClean="0">
                <a:latin typeface="Flama Book" pitchFamily="50" charset="0"/>
              </a:rPr>
              <a:t> </a:t>
            </a:r>
            <a:r>
              <a:rPr lang="en-US" sz="1800" dirty="0" err="1" smtClean="0">
                <a:latin typeface="Flama Book" pitchFamily="50" charset="0"/>
              </a:rPr>
              <a:t>voluptas</a:t>
            </a:r>
            <a:r>
              <a:rPr lang="en-US" sz="1800" dirty="0" smtClean="0">
                <a:latin typeface="Flama Book" pitchFamily="50" charset="0"/>
              </a:rPr>
              <a:t> sit </a:t>
            </a:r>
            <a:r>
              <a:rPr lang="en-US" sz="1800" dirty="0" err="1" smtClean="0">
                <a:latin typeface="Flama Book" pitchFamily="50" charset="0"/>
              </a:rPr>
              <a:t>aspernatur</a:t>
            </a:r>
            <a:r>
              <a:rPr lang="en-US" sz="1800" dirty="0" smtClean="0">
                <a:latin typeface="Flama Book" pitchFamily="50" charset="0"/>
              </a:rPr>
              <a:t> </a:t>
            </a:r>
            <a:r>
              <a:rPr lang="en-US" sz="1800" dirty="0" err="1" smtClean="0">
                <a:latin typeface="Flama Book" pitchFamily="50" charset="0"/>
              </a:rPr>
              <a:t>aut</a:t>
            </a:r>
            <a:r>
              <a:rPr lang="en-US" sz="1800" dirty="0" smtClean="0">
                <a:latin typeface="Flama Book" pitchFamily="50" charset="0"/>
              </a:rPr>
              <a:t> </a:t>
            </a:r>
            <a:r>
              <a:rPr lang="en-US" sz="1800" dirty="0" err="1" smtClean="0">
                <a:latin typeface="Flama Book" pitchFamily="50" charset="0"/>
              </a:rPr>
              <a:t>odit</a:t>
            </a:r>
            <a:r>
              <a:rPr lang="en-US" sz="1800" dirty="0" smtClean="0">
                <a:latin typeface="Flama Book" pitchFamily="50" charset="0"/>
              </a:rPr>
              <a:t> </a:t>
            </a:r>
            <a:r>
              <a:rPr lang="en-US" sz="1800" dirty="0" err="1" smtClean="0">
                <a:latin typeface="Flama Book" pitchFamily="50" charset="0"/>
              </a:rPr>
              <a:t>aut</a:t>
            </a:r>
            <a:r>
              <a:rPr lang="en-US" sz="1800" dirty="0" smtClean="0">
                <a:latin typeface="Flama Book" pitchFamily="50" charset="0"/>
              </a:rPr>
              <a:t> fugit, </a:t>
            </a:r>
            <a:r>
              <a:rPr lang="en-US" sz="1800" dirty="0" err="1" smtClean="0">
                <a:latin typeface="Flama Book" pitchFamily="50" charset="0"/>
              </a:rPr>
              <a:t>sed</a:t>
            </a:r>
            <a:r>
              <a:rPr lang="en-US" sz="1800" dirty="0" smtClean="0">
                <a:latin typeface="Flama Book" pitchFamily="50" charset="0"/>
              </a:rPr>
              <a:t> </a:t>
            </a:r>
            <a:r>
              <a:rPr lang="en-US" sz="1800" dirty="0" err="1" smtClean="0">
                <a:latin typeface="Flama Book" pitchFamily="50" charset="0"/>
              </a:rPr>
              <a:t>quia</a:t>
            </a:r>
            <a:r>
              <a:rPr lang="en-US" sz="1800" dirty="0" smtClean="0">
                <a:latin typeface="Flama Book" pitchFamily="50" charset="0"/>
              </a:rPr>
              <a:t> </a:t>
            </a:r>
            <a:r>
              <a:rPr lang="en-US" sz="1800" dirty="0" err="1" smtClean="0">
                <a:latin typeface="Flama Book" pitchFamily="50" charset="0"/>
              </a:rPr>
              <a:t>consequuntur</a:t>
            </a:r>
            <a:r>
              <a:rPr lang="en-US" sz="1800" dirty="0" smtClean="0">
                <a:latin typeface="Flama Book" pitchFamily="50" charset="0"/>
              </a:rPr>
              <a:t> </a:t>
            </a:r>
            <a:r>
              <a:rPr lang="en-US" sz="1800" dirty="0" err="1" smtClean="0">
                <a:latin typeface="Flama Book" pitchFamily="50" charset="0"/>
              </a:rPr>
              <a:t>magni</a:t>
            </a:r>
            <a:r>
              <a:rPr lang="en-US" sz="1800" dirty="0" smtClean="0">
                <a:latin typeface="Flama Book" pitchFamily="50" charset="0"/>
              </a:rPr>
              <a:t> </a:t>
            </a:r>
            <a:r>
              <a:rPr lang="en-US" sz="1800" dirty="0" err="1" smtClean="0">
                <a:latin typeface="Flama Book" pitchFamily="50" charset="0"/>
              </a:rPr>
              <a:t>dolores</a:t>
            </a:r>
            <a:r>
              <a:rPr lang="en-US" sz="1800" dirty="0" smtClean="0">
                <a:latin typeface="Flama Book" pitchFamily="50" charset="0"/>
              </a:rPr>
              <a:t> </a:t>
            </a:r>
            <a:r>
              <a:rPr lang="en-US" sz="1800" dirty="0" err="1" smtClean="0">
                <a:latin typeface="Flama Book" pitchFamily="50" charset="0"/>
              </a:rPr>
              <a:t>eos</a:t>
            </a:r>
            <a:r>
              <a:rPr lang="en-US" sz="1800" dirty="0" smtClean="0">
                <a:latin typeface="Flama Book" pitchFamily="50" charset="0"/>
              </a:rPr>
              <a:t> qui </a:t>
            </a:r>
            <a:r>
              <a:rPr lang="en-US" sz="1800" dirty="0" err="1" smtClean="0">
                <a:latin typeface="Flama Book" pitchFamily="50" charset="0"/>
              </a:rPr>
              <a:t>ratione</a:t>
            </a:r>
            <a:r>
              <a:rPr lang="en-US" sz="1800" dirty="0" smtClean="0">
                <a:latin typeface="Flama Book" pitchFamily="50" charset="0"/>
              </a:rPr>
              <a:t> </a:t>
            </a:r>
            <a:r>
              <a:rPr lang="en-US" sz="1800" dirty="0" err="1" smtClean="0">
                <a:latin typeface="Flama Book" pitchFamily="50" charset="0"/>
              </a:rPr>
              <a:t>voluptatem</a:t>
            </a:r>
            <a:r>
              <a:rPr lang="en-US" sz="1800" dirty="0" smtClean="0">
                <a:latin typeface="Flama Book" pitchFamily="50" charset="0"/>
              </a:rPr>
              <a:t> </a:t>
            </a:r>
            <a:r>
              <a:rPr lang="en-US" sz="1800" dirty="0" err="1" smtClean="0">
                <a:latin typeface="Flama Book" pitchFamily="50" charset="0"/>
              </a:rPr>
              <a:t>sequi</a:t>
            </a:r>
            <a:r>
              <a:rPr lang="en-US" sz="1800" dirty="0" smtClean="0">
                <a:latin typeface="Flama Book" pitchFamily="50" charset="0"/>
              </a:rPr>
              <a:t> </a:t>
            </a:r>
            <a:r>
              <a:rPr lang="en-US" sz="1800" dirty="0" err="1" smtClean="0">
                <a:latin typeface="Flama Book" pitchFamily="50" charset="0"/>
              </a:rPr>
              <a:t>nesciunt</a:t>
            </a:r>
            <a:r>
              <a:rPr lang="en-US" sz="1800" dirty="0" smtClean="0">
                <a:latin typeface="Flama Book" pitchFamily="50" charset="0"/>
              </a:rPr>
              <a:t>. </a:t>
            </a:r>
            <a:endParaRPr lang="en-US" sz="1800" dirty="0">
              <a:latin typeface="Flama Book" pitchFamily="50" charset="0"/>
              <a:cs typeface="Georgia"/>
            </a:endParaRPr>
          </a:p>
        </p:txBody>
      </p:sp>
      <p:sp>
        <p:nvSpPr>
          <p:cNvPr id="4" name="Title 1"/>
          <p:cNvSpPr txBox="1">
            <a:spLocks/>
          </p:cNvSpPr>
          <p:nvPr userDrawn="1"/>
        </p:nvSpPr>
        <p:spPr>
          <a:xfrm>
            <a:off x="668422" y="708526"/>
            <a:ext cx="3408946" cy="42377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chemeClr val="tx2"/>
                </a:solidFill>
                <a:latin typeface="Flama-Light"/>
                <a:ea typeface="+mj-ea"/>
                <a:cs typeface="Flama-Light"/>
              </a:defRPr>
            </a:lvl1pPr>
          </a:lstStyle>
          <a:p>
            <a:pPr>
              <a:lnSpc>
                <a:spcPct val="80000"/>
              </a:lnSpc>
            </a:pPr>
            <a:r>
              <a:rPr lang="en-US" dirty="0" smtClean="0">
                <a:solidFill>
                  <a:srgbClr val="1B2352"/>
                </a:solidFill>
                <a:latin typeface="Flama-Extrabold"/>
                <a:cs typeface="Flama-Extrabold"/>
              </a:rPr>
              <a:t>LOREM </a:t>
            </a:r>
            <a:br>
              <a:rPr lang="en-US" dirty="0" smtClean="0">
                <a:solidFill>
                  <a:srgbClr val="1B2352"/>
                </a:solidFill>
                <a:latin typeface="Flama-Extrabold"/>
                <a:cs typeface="Flama-Extrabold"/>
              </a:rPr>
            </a:br>
            <a:r>
              <a:rPr lang="en-US" dirty="0" smtClean="0">
                <a:solidFill>
                  <a:srgbClr val="1B2352"/>
                </a:solidFill>
                <a:latin typeface="Flama-Extrabold"/>
                <a:cs typeface="Flama-Extrabold"/>
              </a:rPr>
              <a:t>IPSUM DOLOR </a:t>
            </a:r>
            <a:r>
              <a:rPr lang="en-US" dirty="0" smtClean="0">
                <a:solidFill>
                  <a:srgbClr val="699CC6"/>
                </a:solidFill>
                <a:latin typeface="Flama-Extrabold"/>
                <a:cs typeface="Flama-Extrabold"/>
              </a:rPr>
              <a:t>SIT AMET ADIPISCING ELIT?</a:t>
            </a:r>
          </a:p>
          <a:p>
            <a:pPr>
              <a:lnSpc>
                <a:spcPct val="80000"/>
              </a:lnSpc>
            </a:pPr>
            <a:endParaRPr lang="en-US" dirty="0">
              <a:solidFill>
                <a:srgbClr val="00AEEF"/>
              </a:solidFill>
              <a:latin typeface="Flama-Extrabold"/>
              <a:cs typeface="Flama-Extrabold"/>
            </a:endParaRPr>
          </a:p>
          <a:p>
            <a:pPr>
              <a:lnSpc>
                <a:spcPct val="80000"/>
              </a:lnSpc>
            </a:pPr>
            <a:endParaRPr lang="en-US" dirty="0">
              <a:solidFill>
                <a:srgbClr val="00AEEF"/>
              </a:solidFill>
              <a:latin typeface="Flama-Extrabold"/>
              <a:cs typeface="Flama-Extrabold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304800"/>
            <a:ext cx="6399265" cy="88900"/>
          </a:xfrm>
          <a:prstGeom prst="rect">
            <a:avLst/>
          </a:prstGeom>
          <a:solidFill>
            <a:srgbClr val="1B235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 userDrawn="1"/>
        </p:nvSpPr>
        <p:spPr>
          <a:xfrm>
            <a:off x="8612882" y="208839"/>
            <a:ext cx="299158" cy="299161"/>
          </a:xfrm>
          <a:prstGeom prst="ellipse">
            <a:avLst/>
          </a:prstGeom>
          <a:solidFill>
            <a:srgbClr val="1B235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484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6801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124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685801"/>
            <a:ext cx="7848600" cy="914399"/>
          </a:xfrm>
        </p:spPr>
        <p:txBody>
          <a:bodyPr/>
          <a:lstStyle/>
          <a:p>
            <a:r>
              <a:rPr lang="en-US" dirty="0" smtClean="0">
                <a:solidFill>
                  <a:srgbClr val="1B2352"/>
                </a:solidFill>
                <a:latin typeface="Flama-Extrabold"/>
                <a:cs typeface="Flama-Extrabold"/>
              </a:rPr>
              <a:t>TITLE</a:t>
            </a:r>
            <a:br>
              <a:rPr lang="en-US" dirty="0" smtClean="0">
                <a:solidFill>
                  <a:srgbClr val="1B2352"/>
                </a:solidFill>
                <a:latin typeface="Flama-Extrabold"/>
                <a:cs typeface="Flama-Extrabold"/>
              </a:rPr>
            </a:br>
            <a:r>
              <a:rPr lang="en-US" dirty="0" smtClean="0">
                <a:solidFill>
                  <a:srgbClr val="699CC6"/>
                </a:solidFill>
                <a:latin typeface="Flama-Extrabold"/>
                <a:cs typeface="Flama-Extrabold"/>
              </a:rPr>
              <a:t>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09800"/>
            <a:ext cx="7848599" cy="3428999"/>
          </a:xfrm>
        </p:spPr>
        <p:txBody>
          <a:bodyPr numCol="3" spcCol="27432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543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8696" y="717495"/>
            <a:ext cx="7848599" cy="88270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>
                <a:solidFill>
                  <a:srgbClr val="1B2352"/>
                </a:solidFill>
                <a:latin typeface="Flama-Extrabold"/>
                <a:cs typeface="Flama-Extrabold"/>
              </a:rPr>
              <a:t>TITLE</a:t>
            </a:r>
            <a:br>
              <a:rPr lang="en-US" dirty="0" smtClean="0">
                <a:solidFill>
                  <a:srgbClr val="1B2352"/>
                </a:solidFill>
                <a:latin typeface="Flama-Extrabold"/>
                <a:cs typeface="Flama-Extrabold"/>
              </a:rPr>
            </a:br>
            <a:r>
              <a:rPr lang="en-US" dirty="0" smtClean="0">
                <a:solidFill>
                  <a:srgbClr val="699CC6"/>
                </a:solidFill>
                <a:latin typeface="Flama-Extrabold"/>
                <a:cs typeface="Flama-Extrabold"/>
              </a:rPr>
              <a:t>TEXT</a:t>
            </a:r>
            <a:endParaRPr lang="en-US" dirty="0">
              <a:solidFill>
                <a:srgbClr val="699CC6"/>
              </a:solidFill>
              <a:latin typeface="Flama-Extrabold"/>
              <a:cs typeface="Flama-Extra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057400"/>
            <a:ext cx="37338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38100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774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1325" y="838200"/>
            <a:ext cx="7635875" cy="915987"/>
          </a:xfrm>
        </p:spPr>
        <p:txBody>
          <a:bodyPr/>
          <a:lstStyle/>
          <a:p>
            <a:r>
              <a:rPr lang="en-US" dirty="0" smtClean="0">
                <a:solidFill>
                  <a:srgbClr val="1B2352"/>
                </a:solidFill>
                <a:latin typeface="Flama-Extrabold"/>
                <a:cs typeface="Flama-Extrabold"/>
              </a:rPr>
              <a:t>TITLE</a:t>
            </a:r>
            <a:br>
              <a:rPr lang="en-US" dirty="0" smtClean="0">
                <a:solidFill>
                  <a:srgbClr val="1B2352"/>
                </a:solidFill>
                <a:latin typeface="Flama-Extrabold"/>
                <a:cs typeface="Flama-Extrabold"/>
              </a:rPr>
            </a:br>
            <a:r>
              <a:rPr lang="en-US" dirty="0" smtClean="0">
                <a:solidFill>
                  <a:srgbClr val="699CC6"/>
                </a:solidFill>
                <a:latin typeface="Flama-Extrabold"/>
                <a:cs typeface="Flama-Extrabold"/>
              </a:rPr>
              <a:t>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138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peak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990600"/>
            <a:ext cx="9144000" cy="5867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1325" y="2027238"/>
            <a:ext cx="8264807" cy="1811337"/>
          </a:xfrm>
        </p:spPr>
        <p:txBody>
          <a:bodyPr anchor="b">
            <a:normAutofit/>
          </a:bodyPr>
          <a:lstStyle>
            <a:lvl1pPr algn="l">
              <a:defRPr sz="4800" b="0" i="0" cap="none">
                <a:solidFill>
                  <a:srgbClr val="1E3250"/>
                </a:solidFill>
                <a:latin typeface="Flama-Extrabold"/>
                <a:cs typeface="Flama-Extrabold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1325" y="3838575"/>
            <a:ext cx="8264807" cy="927653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buNone/>
              <a:defRPr sz="2400" b="0" i="0" cap="all">
                <a:solidFill>
                  <a:srgbClr val="1E3250"/>
                </a:solidFill>
                <a:latin typeface="Flama-Light"/>
                <a:cs typeface="Flama-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</a:t>
            </a:r>
            <a:endParaRPr lang="en-US" dirty="0"/>
          </a:p>
        </p:txBody>
      </p:sp>
      <p:pic>
        <p:nvPicPr>
          <p:cNvPr id="56" name="Picture 5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9" y="5867400"/>
            <a:ext cx="1961959" cy="579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412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945" y="6096574"/>
            <a:ext cx="1839584" cy="54297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8348" y="1540416"/>
            <a:ext cx="6427304" cy="3777169"/>
          </a:xfrm>
        </p:spPr>
        <p:txBody>
          <a:bodyPr anchor="ctr">
            <a:noAutofit/>
          </a:bodyPr>
          <a:lstStyle>
            <a:lvl1pPr algn="ctr">
              <a:defRPr sz="4800" b="0" i="0" cap="all">
                <a:solidFill>
                  <a:schemeClr val="bg1"/>
                </a:solidFill>
                <a:latin typeface="Flama-Extrabold"/>
                <a:cs typeface="Flama-Extrabold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91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0662" y="6146545"/>
            <a:ext cx="5764213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B4AEA7">
                    <a:lumMod val="75000"/>
                  </a:srgbClr>
                </a:solidFill>
              </a:rPr>
              <a:t>Footer</a:t>
            </a:r>
            <a:endParaRPr lang="en-US">
              <a:solidFill>
                <a:srgbClr val="B4AEA7">
                  <a:lumMod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493124" y="6146545"/>
            <a:ext cx="474385" cy="457200"/>
          </a:xfrm>
          <a:prstGeom prst="rect">
            <a:avLst/>
          </a:prstGeom>
        </p:spPr>
        <p:txBody>
          <a:bodyPr/>
          <a:lstStyle/>
          <a:p>
            <a:fld id="{E1C3621B-6C8A-6941-9CAD-B981455913CB}" type="slidenum">
              <a:rPr lang="en-US" smtClean="0">
                <a:solidFill>
                  <a:srgbClr val="1E3250"/>
                </a:solidFill>
              </a:rPr>
              <a:pPr/>
              <a:t>‹#›</a:t>
            </a:fld>
            <a:endParaRPr lang="en-US">
              <a:solidFill>
                <a:srgbClr val="1E32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191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1472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0663" y="215900"/>
            <a:ext cx="8702675" cy="9159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663" y="2027238"/>
            <a:ext cx="8702675" cy="3622675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9144000" cy="16845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 userDrawn="1"/>
        </p:nvSpPr>
        <p:spPr>
          <a:xfrm>
            <a:off x="8612882" y="208839"/>
            <a:ext cx="299158" cy="299161"/>
          </a:xfrm>
          <a:prstGeom prst="ellipse">
            <a:avLst/>
          </a:prstGeom>
          <a:solidFill>
            <a:srgbClr val="1E32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304800"/>
            <a:ext cx="6399265" cy="88900"/>
          </a:xfrm>
          <a:prstGeom prst="rect">
            <a:avLst/>
          </a:prstGeom>
          <a:solidFill>
            <a:srgbClr val="1E32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5943600" y="6096000"/>
            <a:ext cx="2593081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567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81" r:id="rId2"/>
    <p:sldLayoutId id="2147483662" r:id="rId3"/>
    <p:sldLayoutId id="2147483664" r:id="rId4"/>
    <p:sldLayoutId id="2147483666" r:id="rId5"/>
    <p:sldLayoutId id="2147483661" r:id="rId6"/>
    <p:sldLayoutId id="2147483663" r:id="rId7"/>
    <p:sldLayoutId id="2147483665" r:id="rId8"/>
    <p:sldLayoutId id="2147483667" r:id="rId9"/>
    <p:sldLayoutId id="2147483668" r:id="rId10"/>
    <p:sldLayoutId id="2147483669" r:id="rId11"/>
    <p:sldLayoutId id="2147483670" r:id="rId12"/>
    <p:sldLayoutId id="2147483675" r:id="rId13"/>
    <p:sldLayoutId id="2147483678" r:id="rId14"/>
    <p:sldLayoutId id="2147483679" r:id="rId15"/>
    <p:sldLayoutId id="2147483680" r:id="rId16"/>
    <p:sldLayoutId id="2147483691" r:id="rId17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3200" b="0" i="0" kern="1200">
          <a:solidFill>
            <a:schemeClr val="tx2"/>
          </a:solidFill>
          <a:latin typeface="Flama-Light"/>
          <a:ea typeface="+mj-ea"/>
          <a:cs typeface="Flama-Light"/>
        </a:defRPr>
      </a:lvl1pPr>
    </p:titleStyle>
    <p:bodyStyle>
      <a:lvl1pPr marL="176213" indent="-176213" algn="l" defTabSz="457200" rtl="0" eaLnBrk="1" latinLnBrk="0" hangingPunct="1">
        <a:spcBef>
          <a:spcPts val="600"/>
        </a:spcBef>
        <a:buFont typeface="Arial"/>
        <a:buChar char="•"/>
        <a:defRPr sz="1800" b="0" i="0" kern="1200">
          <a:solidFill>
            <a:schemeClr val="tx2"/>
          </a:solidFill>
          <a:latin typeface="Flama-Book"/>
          <a:ea typeface="+mn-ea"/>
          <a:cs typeface="Flama-Book"/>
        </a:defRPr>
      </a:lvl1pPr>
      <a:lvl2pPr marL="452438" indent="-165100" algn="l" defTabSz="457200" rtl="0" eaLnBrk="1" latinLnBrk="0" hangingPunct="1">
        <a:spcBef>
          <a:spcPts val="300"/>
        </a:spcBef>
        <a:spcAft>
          <a:spcPts val="600"/>
        </a:spcAft>
        <a:buFont typeface="Arial"/>
        <a:buChar char="–"/>
        <a:defRPr sz="1600" b="0" i="0" kern="1200">
          <a:solidFill>
            <a:schemeClr val="tx2"/>
          </a:solidFill>
          <a:latin typeface="Flama-Light"/>
          <a:ea typeface="+mn-ea"/>
          <a:cs typeface="Flama-Light"/>
        </a:defRPr>
      </a:lvl2pPr>
      <a:lvl3pPr marL="915988" indent="-231775" algn="l" defTabSz="457200" rtl="0" eaLnBrk="1" latinLnBrk="0" hangingPunct="1">
        <a:spcBef>
          <a:spcPct val="20000"/>
        </a:spcBef>
        <a:buFont typeface="Arial"/>
        <a:buChar char="•"/>
        <a:defRPr sz="1200" b="0" i="0" kern="1200">
          <a:solidFill>
            <a:schemeClr val="tx2"/>
          </a:solidFill>
          <a:latin typeface="Flama-Light"/>
          <a:ea typeface="+mn-ea"/>
          <a:cs typeface="Flama-Light"/>
        </a:defRPr>
      </a:lvl3pPr>
      <a:lvl4pPr marL="1258888" indent="-231775" algn="l" defTabSz="457200" rtl="0" eaLnBrk="1" latinLnBrk="0" hangingPunct="1">
        <a:spcBef>
          <a:spcPct val="20000"/>
        </a:spcBef>
        <a:buFont typeface="Arial"/>
        <a:buChar char="–"/>
        <a:tabLst/>
        <a:defRPr sz="1100" b="0" i="0" kern="1200">
          <a:solidFill>
            <a:schemeClr val="tx2"/>
          </a:solidFill>
          <a:latin typeface="Flama-Light"/>
          <a:ea typeface="+mn-ea"/>
          <a:cs typeface="Flama-Light"/>
        </a:defRPr>
      </a:lvl4pPr>
      <a:lvl5pPr marL="1601788" indent="-231775" algn="l" defTabSz="457200" rtl="0" eaLnBrk="1" latinLnBrk="0" hangingPunct="1">
        <a:spcBef>
          <a:spcPct val="20000"/>
        </a:spcBef>
        <a:buFont typeface="Arial"/>
        <a:buChar char="»"/>
        <a:defRPr sz="1100" b="0" i="0" kern="1200">
          <a:solidFill>
            <a:schemeClr val="tx2"/>
          </a:solidFill>
          <a:latin typeface="Flama-Light"/>
          <a:ea typeface="+mn-ea"/>
          <a:cs typeface="Flama-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7E6259-DD32-46F3-B813-32545BAA01F1}" type="datetimeFigureOut">
              <a:rPr lang="en-US" smtClean="0"/>
              <a:t>3/28/17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4DD04C-36D7-4FDE-9C11-374A2696A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487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9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jpeg"/><Relationship Id="rId6" Type="http://schemas.openxmlformats.org/officeDocument/2006/relationships/image" Target="../media/image18.jpg"/><Relationship Id="rId7" Type="http://schemas.openxmlformats.org/officeDocument/2006/relationships/image" Target="../media/image19.jpeg"/><Relationship Id="rId8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0" y="2880337"/>
            <a:ext cx="8730964" cy="3126289"/>
            <a:chOff x="-3819400" y="2097649"/>
            <a:chExt cx="7331760" cy="2625276"/>
          </a:xfrm>
          <a:solidFill>
            <a:srgbClr val="00AEEF"/>
          </a:solidFill>
        </p:grpSpPr>
        <p:sp>
          <p:nvSpPr>
            <p:cNvPr id="14" name="Freeform 13"/>
            <p:cNvSpPr>
              <a:spLocks noChangeArrowheads="1"/>
            </p:cNvSpPr>
            <p:nvPr userDrawn="1"/>
          </p:nvSpPr>
          <p:spPr bwMode="auto">
            <a:xfrm>
              <a:off x="-3819400" y="4375512"/>
              <a:ext cx="3947159" cy="346289"/>
            </a:xfrm>
            <a:custGeom>
              <a:avLst/>
              <a:gdLst>
                <a:gd name="T0" fmla="*/ 1383 w 1384"/>
                <a:gd name="T1" fmla="*/ 1357 h 1358"/>
                <a:gd name="T2" fmla="*/ 0 w 1384"/>
                <a:gd name="T3" fmla="*/ 1357 h 1358"/>
                <a:gd name="T4" fmla="*/ 0 w 1384"/>
                <a:gd name="T5" fmla="*/ 0 h 1358"/>
                <a:gd name="T6" fmla="*/ 1383 w 1384"/>
                <a:gd name="T7" fmla="*/ 0 h 1358"/>
                <a:gd name="T8" fmla="*/ 1383 w 1384"/>
                <a:gd name="T9" fmla="*/ 1357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4" h="1358">
                  <a:moveTo>
                    <a:pt x="1383" y="1357"/>
                  </a:moveTo>
                  <a:lnTo>
                    <a:pt x="0" y="1357"/>
                  </a:lnTo>
                  <a:lnTo>
                    <a:pt x="0" y="0"/>
                  </a:lnTo>
                  <a:lnTo>
                    <a:pt x="1383" y="0"/>
                  </a:lnTo>
                  <a:lnTo>
                    <a:pt x="1383" y="1357"/>
                  </a:lnTo>
                </a:path>
              </a:pathLst>
            </a:custGeom>
            <a:solidFill>
              <a:srgbClr val="1B235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 noChangeArrowheads="1"/>
            </p:cNvSpPr>
            <p:nvPr userDrawn="1"/>
          </p:nvSpPr>
          <p:spPr bwMode="auto">
            <a:xfrm>
              <a:off x="-3819400" y="3951645"/>
              <a:ext cx="3947159" cy="346289"/>
            </a:xfrm>
            <a:custGeom>
              <a:avLst/>
              <a:gdLst>
                <a:gd name="T0" fmla="*/ 1383 w 1384"/>
                <a:gd name="T1" fmla="*/ 1357 h 1358"/>
                <a:gd name="T2" fmla="*/ 0 w 1384"/>
                <a:gd name="T3" fmla="*/ 1357 h 1358"/>
                <a:gd name="T4" fmla="*/ 0 w 1384"/>
                <a:gd name="T5" fmla="*/ 0 h 1358"/>
                <a:gd name="T6" fmla="*/ 1383 w 1384"/>
                <a:gd name="T7" fmla="*/ 0 h 1358"/>
                <a:gd name="T8" fmla="*/ 1383 w 1384"/>
                <a:gd name="T9" fmla="*/ 1357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4" h="1358">
                  <a:moveTo>
                    <a:pt x="1383" y="1357"/>
                  </a:moveTo>
                  <a:lnTo>
                    <a:pt x="0" y="1357"/>
                  </a:lnTo>
                  <a:lnTo>
                    <a:pt x="0" y="0"/>
                  </a:lnTo>
                  <a:lnTo>
                    <a:pt x="1383" y="0"/>
                  </a:lnTo>
                  <a:lnTo>
                    <a:pt x="1383" y="1357"/>
                  </a:lnTo>
                </a:path>
              </a:pathLst>
            </a:custGeom>
            <a:solidFill>
              <a:srgbClr val="699CC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 noChangeArrowheads="1"/>
            </p:cNvSpPr>
            <p:nvPr userDrawn="1"/>
          </p:nvSpPr>
          <p:spPr bwMode="auto">
            <a:xfrm>
              <a:off x="-1" y="3821224"/>
              <a:ext cx="3062635" cy="476710"/>
            </a:xfrm>
            <a:custGeom>
              <a:avLst/>
              <a:gdLst>
                <a:gd name="T0" fmla="*/ 10652 w 12010"/>
                <a:gd name="T1" fmla="*/ 103 h 1870"/>
                <a:gd name="T2" fmla="*/ 10652 w 12010"/>
                <a:gd name="T3" fmla="*/ 103 h 1870"/>
                <a:gd name="T4" fmla="*/ 10523 w 12010"/>
                <a:gd name="T5" fmla="*/ 385 h 1870"/>
                <a:gd name="T6" fmla="*/ 10242 w 12010"/>
                <a:gd name="T7" fmla="*/ 512 h 1870"/>
                <a:gd name="T8" fmla="*/ 0 w 12010"/>
                <a:gd name="T9" fmla="*/ 512 h 1870"/>
                <a:gd name="T10" fmla="*/ 0 w 12010"/>
                <a:gd name="T11" fmla="*/ 1869 h 1870"/>
                <a:gd name="T12" fmla="*/ 10242 w 12010"/>
                <a:gd name="T13" fmla="*/ 1869 h 1870"/>
                <a:gd name="T14" fmla="*/ 11497 w 12010"/>
                <a:gd name="T15" fmla="*/ 1357 h 1870"/>
                <a:gd name="T16" fmla="*/ 12009 w 12010"/>
                <a:gd name="T17" fmla="*/ 103 h 1870"/>
                <a:gd name="T18" fmla="*/ 12009 w 12010"/>
                <a:gd name="T19" fmla="*/ 0 h 1870"/>
                <a:gd name="T20" fmla="*/ 10652 w 12010"/>
                <a:gd name="T21" fmla="*/ 0 h 1870"/>
                <a:gd name="T22" fmla="*/ 10652 w 12010"/>
                <a:gd name="T23" fmla="*/ 103 h 1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010" h="1870">
                  <a:moveTo>
                    <a:pt x="10652" y="103"/>
                  </a:moveTo>
                  <a:lnTo>
                    <a:pt x="10652" y="103"/>
                  </a:lnTo>
                  <a:cubicBezTo>
                    <a:pt x="10652" y="205"/>
                    <a:pt x="10600" y="308"/>
                    <a:pt x="10523" y="385"/>
                  </a:cubicBezTo>
                  <a:cubicBezTo>
                    <a:pt x="10446" y="461"/>
                    <a:pt x="10345" y="512"/>
                    <a:pt x="10242" y="512"/>
                  </a:cubicBezTo>
                  <a:cubicBezTo>
                    <a:pt x="0" y="512"/>
                    <a:pt x="0" y="512"/>
                    <a:pt x="0" y="512"/>
                  </a:cubicBezTo>
                  <a:cubicBezTo>
                    <a:pt x="0" y="1869"/>
                    <a:pt x="0" y="1869"/>
                    <a:pt x="0" y="1869"/>
                  </a:cubicBezTo>
                  <a:cubicBezTo>
                    <a:pt x="10242" y="1869"/>
                    <a:pt x="10242" y="1869"/>
                    <a:pt x="10242" y="1869"/>
                  </a:cubicBezTo>
                  <a:cubicBezTo>
                    <a:pt x="10728" y="1869"/>
                    <a:pt x="11164" y="1689"/>
                    <a:pt x="11497" y="1357"/>
                  </a:cubicBezTo>
                  <a:cubicBezTo>
                    <a:pt x="11829" y="1025"/>
                    <a:pt x="12009" y="563"/>
                    <a:pt x="12009" y="103"/>
                  </a:cubicBezTo>
                  <a:cubicBezTo>
                    <a:pt x="12009" y="0"/>
                    <a:pt x="12009" y="0"/>
                    <a:pt x="12009" y="0"/>
                  </a:cubicBezTo>
                  <a:cubicBezTo>
                    <a:pt x="10652" y="0"/>
                    <a:pt x="10652" y="0"/>
                    <a:pt x="10652" y="0"/>
                  </a:cubicBezTo>
                  <a:lnTo>
                    <a:pt x="10652" y="103"/>
                  </a:lnTo>
                </a:path>
              </a:pathLst>
            </a:custGeom>
            <a:solidFill>
              <a:srgbClr val="699CC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Freeform 18"/>
            <p:cNvSpPr>
              <a:spLocks noChangeArrowheads="1"/>
            </p:cNvSpPr>
            <p:nvPr userDrawn="1"/>
          </p:nvSpPr>
          <p:spPr bwMode="auto">
            <a:xfrm>
              <a:off x="2689361" y="3370374"/>
              <a:ext cx="398008" cy="404753"/>
            </a:xfrm>
            <a:custGeom>
              <a:avLst/>
              <a:gdLst>
                <a:gd name="T0" fmla="*/ 1306 w 1563"/>
                <a:gd name="T1" fmla="*/ 1305 h 1588"/>
                <a:gd name="T2" fmla="*/ 1306 w 1563"/>
                <a:gd name="T3" fmla="*/ 1305 h 1588"/>
                <a:gd name="T4" fmla="*/ 1306 w 1563"/>
                <a:gd name="T5" fmla="*/ 281 h 1588"/>
                <a:gd name="T6" fmla="*/ 281 w 1563"/>
                <a:gd name="T7" fmla="*/ 281 h 1588"/>
                <a:gd name="T8" fmla="*/ 281 w 1563"/>
                <a:gd name="T9" fmla="*/ 1305 h 1588"/>
                <a:gd name="T10" fmla="*/ 1306 w 1563"/>
                <a:gd name="T11" fmla="*/ 1305 h 1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63" h="1588">
                  <a:moveTo>
                    <a:pt x="1306" y="1305"/>
                  </a:moveTo>
                  <a:lnTo>
                    <a:pt x="1306" y="1305"/>
                  </a:lnTo>
                  <a:cubicBezTo>
                    <a:pt x="1562" y="1024"/>
                    <a:pt x="1562" y="562"/>
                    <a:pt x="1306" y="281"/>
                  </a:cubicBezTo>
                  <a:cubicBezTo>
                    <a:pt x="1025" y="0"/>
                    <a:pt x="563" y="0"/>
                    <a:pt x="281" y="281"/>
                  </a:cubicBezTo>
                  <a:cubicBezTo>
                    <a:pt x="0" y="562"/>
                    <a:pt x="0" y="1024"/>
                    <a:pt x="281" y="1305"/>
                  </a:cubicBezTo>
                  <a:cubicBezTo>
                    <a:pt x="563" y="1587"/>
                    <a:pt x="1025" y="1587"/>
                    <a:pt x="1306" y="1305"/>
                  </a:cubicBezTo>
                </a:path>
              </a:pathLst>
            </a:custGeom>
            <a:solidFill>
              <a:srgbClr val="699CC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Freeform 19"/>
            <p:cNvSpPr>
              <a:spLocks noChangeArrowheads="1"/>
            </p:cNvSpPr>
            <p:nvPr userDrawn="1"/>
          </p:nvSpPr>
          <p:spPr bwMode="auto">
            <a:xfrm>
              <a:off x="-1" y="2541753"/>
              <a:ext cx="3486501" cy="2181172"/>
            </a:xfrm>
            <a:custGeom>
              <a:avLst/>
              <a:gdLst>
                <a:gd name="T0" fmla="*/ 12316 w 13674"/>
                <a:gd name="T1" fmla="*/ 5122 h 8553"/>
                <a:gd name="T2" fmla="*/ 12316 w 13674"/>
                <a:gd name="T3" fmla="*/ 5122 h 8553"/>
                <a:gd name="T4" fmla="*/ 11779 w 13674"/>
                <a:gd name="T5" fmla="*/ 6503 h 8553"/>
                <a:gd name="T6" fmla="*/ 10242 w 13674"/>
                <a:gd name="T7" fmla="*/ 7195 h 8553"/>
                <a:gd name="T8" fmla="*/ 0 w 13674"/>
                <a:gd name="T9" fmla="*/ 7195 h 8553"/>
                <a:gd name="T10" fmla="*/ 0 w 13674"/>
                <a:gd name="T11" fmla="*/ 8552 h 8553"/>
                <a:gd name="T12" fmla="*/ 10242 w 13674"/>
                <a:gd name="T13" fmla="*/ 8552 h 8553"/>
                <a:gd name="T14" fmla="*/ 12803 w 13674"/>
                <a:gd name="T15" fmla="*/ 7425 h 8553"/>
                <a:gd name="T16" fmla="*/ 13673 w 13674"/>
                <a:gd name="T17" fmla="*/ 5122 h 8553"/>
                <a:gd name="T18" fmla="*/ 13673 w 13674"/>
                <a:gd name="T19" fmla="*/ 0 h 8553"/>
                <a:gd name="T20" fmla="*/ 12316 w 13674"/>
                <a:gd name="T21" fmla="*/ 0 h 8553"/>
                <a:gd name="T22" fmla="*/ 12316 w 13674"/>
                <a:gd name="T23" fmla="*/ 5122 h 8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674" h="8553">
                  <a:moveTo>
                    <a:pt x="12316" y="5122"/>
                  </a:moveTo>
                  <a:lnTo>
                    <a:pt x="12316" y="5122"/>
                  </a:lnTo>
                  <a:cubicBezTo>
                    <a:pt x="12316" y="5634"/>
                    <a:pt x="12137" y="6121"/>
                    <a:pt x="11779" y="6503"/>
                  </a:cubicBezTo>
                  <a:cubicBezTo>
                    <a:pt x="11394" y="6939"/>
                    <a:pt x="10830" y="7195"/>
                    <a:pt x="10242" y="7195"/>
                  </a:cubicBezTo>
                  <a:cubicBezTo>
                    <a:pt x="0" y="7195"/>
                    <a:pt x="0" y="7195"/>
                    <a:pt x="0" y="7195"/>
                  </a:cubicBezTo>
                  <a:cubicBezTo>
                    <a:pt x="0" y="8552"/>
                    <a:pt x="0" y="8552"/>
                    <a:pt x="0" y="8552"/>
                  </a:cubicBezTo>
                  <a:cubicBezTo>
                    <a:pt x="10242" y="8552"/>
                    <a:pt x="10242" y="8552"/>
                    <a:pt x="10242" y="8552"/>
                  </a:cubicBezTo>
                  <a:cubicBezTo>
                    <a:pt x="11215" y="8552"/>
                    <a:pt x="12162" y="8142"/>
                    <a:pt x="12803" y="7425"/>
                  </a:cubicBezTo>
                  <a:cubicBezTo>
                    <a:pt x="13366" y="6785"/>
                    <a:pt x="13673" y="5967"/>
                    <a:pt x="13673" y="5122"/>
                  </a:cubicBezTo>
                  <a:cubicBezTo>
                    <a:pt x="13673" y="0"/>
                    <a:pt x="13673" y="0"/>
                    <a:pt x="13673" y="0"/>
                  </a:cubicBezTo>
                  <a:cubicBezTo>
                    <a:pt x="12316" y="0"/>
                    <a:pt x="12316" y="0"/>
                    <a:pt x="12316" y="0"/>
                  </a:cubicBezTo>
                  <a:lnTo>
                    <a:pt x="12316" y="5122"/>
                  </a:lnTo>
                </a:path>
              </a:pathLst>
            </a:custGeom>
            <a:solidFill>
              <a:srgbClr val="1B235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Freeform 20"/>
            <p:cNvSpPr>
              <a:spLocks noChangeArrowheads="1"/>
            </p:cNvSpPr>
            <p:nvPr userDrawn="1"/>
          </p:nvSpPr>
          <p:spPr bwMode="auto">
            <a:xfrm>
              <a:off x="3114352" y="2097649"/>
              <a:ext cx="398008" cy="398008"/>
            </a:xfrm>
            <a:custGeom>
              <a:avLst/>
              <a:gdLst>
                <a:gd name="T0" fmla="*/ 1306 w 1563"/>
                <a:gd name="T1" fmla="*/ 1280 h 1563"/>
                <a:gd name="T2" fmla="*/ 1306 w 1563"/>
                <a:gd name="T3" fmla="*/ 1280 h 1563"/>
                <a:gd name="T4" fmla="*/ 1306 w 1563"/>
                <a:gd name="T5" fmla="*/ 282 h 1563"/>
                <a:gd name="T6" fmla="*/ 282 w 1563"/>
                <a:gd name="T7" fmla="*/ 282 h 1563"/>
                <a:gd name="T8" fmla="*/ 282 w 1563"/>
                <a:gd name="T9" fmla="*/ 1280 h 1563"/>
                <a:gd name="T10" fmla="*/ 1306 w 1563"/>
                <a:gd name="T11" fmla="*/ 1280 h 1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63" h="1563">
                  <a:moveTo>
                    <a:pt x="1306" y="1280"/>
                  </a:moveTo>
                  <a:lnTo>
                    <a:pt x="1306" y="1280"/>
                  </a:lnTo>
                  <a:cubicBezTo>
                    <a:pt x="1562" y="1024"/>
                    <a:pt x="1562" y="563"/>
                    <a:pt x="1306" y="282"/>
                  </a:cubicBezTo>
                  <a:cubicBezTo>
                    <a:pt x="1024" y="0"/>
                    <a:pt x="563" y="0"/>
                    <a:pt x="282" y="282"/>
                  </a:cubicBezTo>
                  <a:cubicBezTo>
                    <a:pt x="0" y="563"/>
                    <a:pt x="0" y="1024"/>
                    <a:pt x="282" y="1280"/>
                  </a:cubicBezTo>
                  <a:cubicBezTo>
                    <a:pt x="563" y="1562"/>
                    <a:pt x="1024" y="1562"/>
                    <a:pt x="1306" y="1280"/>
                  </a:cubicBezTo>
                </a:path>
              </a:pathLst>
            </a:custGeom>
            <a:solidFill>
              <a:srgbClr val="1B235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Freeform 22"/>
            <p:cNvSpPr>
              <a:spLocks noChangeArrowheads="1"/>
            </p:cNvSpPr>
            <p:nvPr userDrawn="1"/>
          </p:nvSpPr>
          <p:spPr bwMode="auto">
            <a:xfrm>
              <a:off x="-3032013" y="3951645"/>
              <a:ext cx="353035" cy="346289"/>
            </a:xfrm>
            <a:custGeom>
              <a:avLst/>
              <a:gdLst>
                <a:gd name="T0" fmla="*/ 1383 w 1384"/>
                <a:gd name="T1" fmla="*/ 1357 h 1358"/>
                <a:gd name="T2" fmla="*/ 0 w 1384"/>
                <a:gd name="T3" fmla="*/ 1357 h 1358"/>
                <a:gd name="T4" fmla="*/ 0 w 1384"/>
                <a:gd name="T5" fmla="*/ 0 h 1358"/>
                <a:gd name="T6" fmla="*/ 1383 w 1384"/>
                <a:gd name="T7" fmla="*/ 0 h 1358"/>
                <a:gd name="T8" fmla="*/ 1383 w 1384"/>
                <a:gd name="T9" fmla="*/ 1357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4" h="1358">
                  <a:moveTo>
                    <a:pt x="1383" y="1357"/>
                  </a:moveTo>
                  <a:lnTo>
                    <a:pt x="0" y="1357"/>
                  </a:lnTo>
                  <a:lnTo>
                    <a:pt x="0" y="0"/>
                  </a:lnTo>
                  <a:lnTo>
                    <a:pt x="1383" y="0"/>
                  </a:lnTo>
                  <a:lnTo>
                    <a:pt x="1383" y="1357"/>
                  </a:lnTo>
                </a:path>
              </a:pathLst>
            </a:custGeom>
            <a:solidFill>
              <a:srgbClr val="699CC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653" y="3777669"/>
            <a:ext cx="2911228" cy="859280"/>
          </a:xfrm>
          <a:prstGeom prst="rect">
            <a:avLst/>
          </a:prstGeom>
        </p:spPr>
      </p:pic>
      <p:sp>
        <p:nvSpPr>
          <p:cNvPr id="22" name="Title 1"/>
          <p:cNvSpPr txBox="1">
            <a:spLocks/>
          </p:cNvSpPr>
          <p:nvPr/>
        </p:nvSpPr>
        <p:spPr>
          <a:xfrm>
            <a:off x="651066" y="304800"/>
            <a:ext cx="8049101" cy="16764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chemeClr val="tx2"/>
                </a:solidFill>
                <a:latin typeface="Flama-Light"/>
                <a:ea typeface="+mj-ea"/>
                <a:cs typeface="Flama-Light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4000" dirty="0" smtClean="0">
                <a:solidFill>
                  <a:srgbClr val="1B2352"/>
                </a:solidFill>
                <a:latin typeface="Flama-Extrabold"/>
                <a:cs typeface="Flama-Extrabold"/>
              </a:rPr>
              <a:t>Human Rights: A Reality for All</a:t>
            </a:r>
          </a:p>
          <a:p>
            <a:pPr>
              <a:lnSpc>
                <a:spcPct val="80000"/>
              </a:lnSpc>
            </a:pPr>
            <a:r>
              <a:rPr lang="en-US" dirty="0" smtClean="0">
                <a:solidFill>
                  <a:srgbClr val="699CC6"/>
                </a:solidFill>
                <a:latin typeface="Flama-Extrabold"/>
                <a:cs typeface="Flama-Extrabold"/>
              </a:rPr>
              <a:t>Public-Private Partnerships</a:t>
            </a:r>
          </a:p>
        </p:txBody>
      </p:sp>
      <p:pic>
        <p:nvPicPr>
          <p:cNvPr id="13" name="Picture 2" descr="http://i2.wp.com/www.un.org/sustainabledevelopment/wp-content/uploads/2015/01/SDGs_poster_new1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5" t="18756" r="6452" b="7986"/>
          <a:stretch/>
        </p:blipFill>
        <p:spPr bwMode="auto">
          <a:xfrm>
            <a:off x="4548299" y="3430840"/>
            <a:ext cx="2877387" cy="1447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90393" y="2149491"/>
            <a:ext cx="34057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Elena </a:t>
            </a:r>
            <a:r>
              <a:rPr lang="en-US" dirty="0" err="1" smtClean="0">
                <a:latin typeface="+mj-lt"/>
              </a:rPr>
              <a:t>Bombis</a:t>
            </a:r>
            <a:endParaRPr lang="en-US" dirty="0" smtClean="0">
              <a:latin typeface="+mj-lt"/>
            </a:endParaRPr>
          </a:p>
          <a:p>
            <a:endParaRPr lang="en-US" dirty="0" smtClean="0">
              <a:latin typeface="+mj-lt"/>
            </a:endParaRPr>
          </a:p>
          <a:p>
            <a:r>
              <a:rPr lang="en-US" dirty="0" smtClean="0"/>
              <a:t>Panel 6 </a:t>
            </a:r>
          </a:p>
          <a:p>
            <a:r>
              <a:rPr lang="en-US" dirty="0" smtClean="0"/>
              <a:t>28 March 2017, 2:15 PM</a:t>
            </a:r>
          </a:p>
        </p:txBody>
      </p:sp>
    </p:spTree>
    <p:extLst>
      <p:ext uri="{BB962C8B-B14F-4D97-AF65-F5344CB8AC3E}">
        <p14:creationId xmlns:p14="http://schemas.microsoft.com/office/powerpoint/2010/main" val="2590863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833" y="-37578"/>
            <a:ext cx="9144000" cy="16845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-5220" y="708526"/>
            <a:ext cx="6939420" cy="42377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chemeClr val="tx2"/>
                </a:solidFill>
                <a:latin typeface="Flama-Light"/>
                <a:ea typeface="+mj-ea"/>
                <a:cs typeface="Flama-Light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2800" b="1" dirty="0" smtClean="0">
                <a:solidFill>
                  <a:srgbClr val="1B2352"/>
                </a:solidFill>
                <a:latin typeface="+mj-lt"/>
                <a:cs typeface="Flama-Extrabold"/>
              </a:rPr>
              <a:t>Objectives of the Guide</a:t>
            </a:r>
          </a:p>
          <a:p>
            <a:pPr>
              <a:lnSpc>
                <a:spcPct val="80000"/>
              </a:lnSpc>
            </a:pPr>
            <a:endParaRPr lang="en-US" sz="3600" b="1" dirty="0">
              <a:solidFill>
                <a:srgbClr val="1B2352"/>
              </a:solidFill>
              <a:latin typeface="Calibri" panose="020F0502020204030204" pitchFamily="34" charset="0"/>
              <a:cs typeface="Flama-Extrabold"/>
            </a:endParaRPr>
          </a:p>
          <a:p>
            <a:pPr>
              <a:lnSpc>
                <a:spcPct val="80000"/>
              </a:lnSpc>
            </a:pPr>
            <a:endParaRPr lang="en-US" sz="3600" b="1" dirty="0" smtClean="0">
              <a:solidFill>
                <a:srgbClr val="699CC6"/>
              </a:solidFill>
              <a:latin typeface="Calibri" panose="020F0502020204030204" pitchFamily="34" charset="0"/>
              <a:cs typeface="Flama-Extrabold"/>
            </a:endParaRPr>
          </a:p>
          <a:p>
            <a:pPr>
              <a:lnSpc>
                <a:spcPct val="80000"/>
              </a:lnSpc>
            </a:pPr>
            <a:endParaRPr lang="en-US" dirty="0">
              <a:solidFill>
                <a:srgbClr val="00AEEF"/>
              </a:solidFill>
              <a:latin typeface="Flama-Extrabold"/>
              <a:cs typeface="Flama-Extrabold"/>
            </a:endParaRPr>
          </a:p>
          <a:p>
            <a:pPr>
              <a:lnSpc>
                <a:spcPct val="80000"/>
              </a:lnSpc>
            </a:pPr>
            <a:endParaRPr lang="en-US" dirty="0">
              <a:solidFill>
                <a:srgbClr val="00AEEF"/>
              </a:solidFill>
              <a:latin typeface="Flama-Extrabold"/>
              <a:cs typeface="Flama-Extrabold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304800"/>
            <a:ext cx="6399265" cy="88900"/>
          </a:xfrm>
          <a:prstGeom prst="rect">
            <a:avLst/>
          </a:prstGeom>
          <a:solidFill>
            <a:srgbClr val="1B235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8612882" y="208839"/>
            <a:ext cx="299158" cy="299161"/>
          </a:xfrm>
          <a:prstGeom prst="ellipse">
            <a:avLst/>
          </a:prstGeom>
          <a:solidFill>
            <a:srgbClr val="1B235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24841" y="1066800"/>
            <a:ext cx="8155682" cy="5562600"/>
          </a:xfrm>
        </p:spPr>
        <p:txBody>
          <a:bodyPr numCol="1">
            <a:noAutofit/>
          </a:bodyPr>
          <a:lstStyle/>
          <a:p>
            <a:pPr marL="0" indent="0" algn="just">
              <a:buClr>
                <a:schemeClr val="tx1">
                  <a:lumMod val="60000"/>
                  <a:lumOff val="40000"/>
                </a:schemeClr>
              </a:buClr>
              <a:buNone/>
            </a:pPr>
            <a:endParaRPr lang="en-US" sz="2000" dirty="0" smtClean="0">
              <a:solidFill>
                <a:schemeClr val="dk1"/>
              </a:solidFill>
              <a:cs typeface="+mn-cs"/>
            </a:endParaRPr>
          </a:p>
          <a:p>
            <a:pPr lvl="0" algn="just">
              <a:buClr>
                <a:schemeClr val="tx1">
                  <a:lumMod val="60000"/>
                  <a:lumOff val="40000"/>
                </a:schemeClr>
              </a:buClr>
              <a:buFont typeface="Wingdings" panose="05000000000000000000" pitchFamily="2" charset="2"/>
              <a:buChar char="v"/>
            </a:pPr>
            <a:r>
              <a:rPr lang="en-US" sz="2000" dirty="0" smtClean="0">
                <a:solidFill>
                  <a:schemeClr val="dk1"/>
                </a:solidFill>
                <a:cs typeface="+mn-cs"/>
              </a:rPr>
              <a:t> </a:t>
            </a:r>
            <a:r>
              <a:rPr lang="en-GB" sz="2000" dirty="0"/>
              <a:t>Explain the role business can play in advancing the rights of persons with </a:t>
            </a:r>
            <a:r>
              <a:rPr lang="en-GB" sz="2000" dirty="0" smtClean="0"/>
              <a:t>disabilities, </a:t>
            </a:r>
            <a:r>
              <a:rPr lang="en-GB" sz="2000" dirty="0"/>
              <a:t>in alignment with relevant UN Conventions and </a:t>
            </a:r>
            <a:r>
              <a:rPr lang="en-GB" sz="2000" dirty="0" smtClean="0"/>
              <a:t>frameworks</a:t>
            </a:r>
          </a:p>
          <a:p>
            <a:pPr marL="0" lvl="0" indent="0" algn="just">
              <a:buClr>
                <a:schemeClr val="tx1">
                  <a:lumMod val="60000"/>
                  <a:lumOff val="40000"/>
                </a:schemeClr>
              </a:buClr>
              <a:buNone/>
            </a:pPr>
            <a:endParaRPr lang="en-US" sz="2000" dirty="0"/>
          </a:p>
          <a:p>
            <a:pPr algn="just">
              <a:buClr>
                <a:schemeClr val="tx1">
                  <a:lumMod val="60000"/>
                  <a:lumOff val="40000"/>
                </a:schemeClr>
              </a:buClr>
              <a:buFont typeface="Wingdings" panose="05000000000000000000" pitchFamily="2" charset="2"/>
              <a:buChar char="v"/>
            </a:pPr>
            <a:r>
              <a:rPr lang="en-US" sz="2000" dirty="0" smtClean="0"/>
              <a:t>Identify </a:t>
            </a:r>
            <a:r>
              <a:rPr lang="en-US" sz="2000" dirty="0"/>
              <a:t>how the rights set out in the Convention on the Rights of Persons with Disabilities are relevant to business </a:t>
            </a:r>
            <a:r>
              <a:rPr lang="en-US" sz="2000" dirty="0" smtClean="0"/>
              <a:t>activities</a:t>
            </a:r>
            <a:r>
              <a:rPr lang="en-US" sz="2000" dirty="0"/>
              <a:t> </a:t>
            </a:r>
            <a:r>
              <a:rPr lang="en-US" sz="2000" dirty="0" smtClean="0"/>
              <a:t>and fit within a company’s wider human rights strategy</a:t>
            </a:r>
          </a:p>
          <a:p>
            <a:pPr marL="0" indent="0" algn="just">
              <a:buClr>
                <a:schemeClr val="tx1">
                  <a:lumMod val="60000"/>
                  <a:lumOff val="40000"/>
                </a:schemeClr>
              </a:buClr>
              <a:buNone/>
            </a:pPr>
            <a:endParaRPr lang="en-US" sz="2000" dirty="0" smtClean="0">
              <a:solidFill>
                <a:schemeClr val="dk1"/>
              </a:solidFill>
              <a:cs typeface="+mn-cs"/>
            </a:endParaRPr>
          </a:p>
          <a:p>
            <a:pPr marL="109537" lvl="0" indent="-285750" algn="just">
              <a:buClr>
                <a:schemeClr val="tx1">
                  <a:lumMod val="60000"/>
                  <a:lumOff val="40000"/>
                </a:schemeClr>
              </a:buClr>
              <a:buFont typeface="Wingdings" panose="05000000000000000000" pitchFamily="2" charset="2"/>
              <a:buChar char="v"/>
            </a:pPr>
            <a:r>
              <a:rPr lang="en-US" sz="2000" dirty="0" smtClean="0">
                <a:solidFill>
                  <a:schemeClr val="dk1"/>
                </a:solidFill>
                <a:cs typeface="+mn-cs"/>
              </a:rPr>
              <a:t>Illustrate </a:t>
            </a:r>
            <a:r>
              <a:rPr lang="en-US" sz="2000" dirty="0" smtClean="0"/>
              <a:t>through </a:t>
            </a:r>
            <a:r>
              <a:rPr lang="en-US" sz="2000" dirty="0"/>
              <a:t>company examples how business can respect and support these rights in the workplace, marketplace, and community, and </a:t>
            </a:r>
          </a:p>
          <a:p>
            <a:pPr marL="109537" indent="-285750" algn="just">
              <a:buClr>
                <a:schemeClr val="tx1">
                  <a:lumMod val="60000"/>
                  <a:lumOff val="40000"/>
                </a:schemeClr>
              </a:buClr>
              <a:buFont typeface="Wingdings" panose="05000000000000000000" pitchFamily="2" charset="2"/>
              <a:buChar char="v"/>
            </a:pPr>
            <a:endParaRPr lang="en-US" sz="2000" dirty="0" smtClean="0">
              <a:solidFill>
                <a:schemeClr val="dk1"/>
              </a:solidFill>
              <a:cs typeface="+mn-cs"/>
            </a:endParaRPr>
          </a:p>
          <a:p>
            <a:pPr lvl="0" algn="just">
              <a:buClr>
                <a:schemeClr val="tx1">
                  <a:lumMod val="60000"/>
                  <a:lumOff val="40000"/>
                </a:schemeClr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dk1"/>
                </a:solidFill>
                <a:cs typeface="+mn-cs"/>
              </a:rPr>
              <a:t>D</a:t>
            </a:r>
            <a:r>
              <a:rPr lang="en-US" sz="2000" dirty="0" smtClean="0"/>
              <a:t>emonstrate </a:t>
            </a:r>
            <a:r>
              <a:rPr lang="en-US" sz="2000" dirty="0"/>
              <a:t>how, by taking such action, business can also contribute to </a:t>
            </a:r>
            <a:r>
              <a:rPr lang="en-US" sz="2000" dirty="0" smtClean="0"/>
              <a:t>the advancement </a:t>
            </a:r>
            <a:r>
              <a:rPr lang="en-US" sz="2000" dirty="0"/>
              <a:t>of the UN Sustainable Development Goals.     </a:t>
            </a:r>
          </a:p>
        </p:txBody>
      </p:sp>
    </p:spTree>
    <p:extLst>
      <p:ext uri="{BB962C8B-B14F-4D97-AF65-F5344CB8AC3E}">
        <p14:creationId xmlns:p14="http://schemas.microsoft.com/office/powerpoint/2010/main" val="3819461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119315848"/>
              </p:ext>
            </p:extLst>
          </p:nvPr>
        </p:nvGraphicFramePr>
        <p:xfrm>
          <a:off x="152400" y="990600"/>
          <a:ext cx="89916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0" y="457200"/>
            <a:ext cx="7848600" cy="14478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chemeClr val="tx2"/>
                </a:solidFill>
                <a:latin typeface="Flama-Light"/>
                <a:ea typeface="+mj-ea"/>
                <a:cs typeface="Flama-Light"/>
              </a:defRPr>
            </a:lvl1pPr>
          </a:lstStyle>
          <a:p>
            <a:r>
              <a:rPr lang="en-US" dirty="0" smtClean="0">
                <a:latin typeface="+mj-lt"/>
              </a:rPr>
              <a:t>Methodology </a:t>
            </a:r>
          </a:p>
          <a:p>
            <a:r>
              <a:rPr lang="en-US" dirty="0" smtClean="0">
                <a:latin typeface="+mj-lt"/>
              </a:rPr>
              <a:t>and </a:t>
            </a:r>
          </a:p>
          <a:p>
            <a:r>
              <a:rPr lang="en-US" dirty="0" smtClean="0">
                <a:solidFill>
                  <a:schemeClr val="bg2"/>
                </a:solidFill>
                <a:latin typeface="+mj-lt"/>
              </a:rPr>
              <a:t>Stakeholders</a:t>
            </a:r>
            <a:endParaRPr lang="en-US" dirty="0">
              <a:solidFill>
                <a:schemeClr val="bg2"/>
              </a:solidFill>
              <a:latin typeface="+mj-lt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81000" y="3352800"/>
            <a:ext cx="2363576" cy="1181788"/>
            <a:chOff x="5004" y="3022334"/>
            <a:chExt cx="2363576" cy="1181788"/>
          </a:xfrm>
        </p:grpSpPr>
        <p:sp>
          <p:nvSpPr>
            <p:cNvPr id="7" name="Rounded Rectangle 6"/>
            <p:cNvSpPr/>
            <p:nvPr/>
          </p:nvSpPr>
          <p:spPr>
            <a:xfrm>
              <a:off x="5004" y="3022334"/>
              <a:ext cx="2363576" cy="118178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39617" y="3056947"/>
              <a:ext cx="2294350" cy="11125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smtClean="0">
                  <a:latin typeface="+mj-lt"/>
                </a:rPr>
                <a:t>Methodology</a:t>
              </a:r>
              <a:endParaRPr lang="en-US" sz="2800" kern="1200" dirty="0">
                <a:latin typeface="+mj-lt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352800" y="1981200"/>
            <a:ext cx="2363576" cy="1181788"/>
            <a:chOff x="3276596" y="1066805"/>
            <a:chExt cx="2363576" cy="1181788"/>
          </a:xfrm>
        </p:grpSpPr>
        <p:sp>
          <p:nvSpPr>
            <p:cNvPr id="10" name="Rounded Rectangle 9"/>
            <p:cNvSpPr/>
            <p:nvPr/>
          </p:nvSpPr>
          <p:spPr>
            <a:xfrm>
              <a:off x="3276596" y="1066805"/>
              <a:ext cx="2363576" cy="118178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ounded Rectangle 4"/>
            <p:cNvSpPr/>
            <p:nvPr/>
          </p:nvSpPr>
          <p:spPr>
            <a:xfrm>
              <a:off x="3311209" y="1101418"/>
              <a:ext cx="2294350" cy="11125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smtClean="0">
                  <a:latin typeface="+mj-lt"/>
                </a:rPr>
                <a:t>Expert Group</a:t>
              </a:r>
              <a:endParaRPr lang="en-US" sz="2800" kern="1200" dirty="0">
                <a:latin typeface="+mj-lt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429000" y="4953000"/>
            <a:ext cx="2363576" cy="1188762"/>
            <a:chOff x="3314011" y="3924190"/>
            <a:chExt cx="2363576" cy="1188762"/>
          </a:xfrm>
        </p:grpSpPr>
        <p:sp>
          <p:nvSpPr>
            <p:cNvPr id="13" name="Rounded Rectangle 12"/>
            <p:cNvSpPr/>
            <p:nvPr/>
          </p:nvSpPr>
          <p:spPr>
            <a:xfrm>
              <a:off x="3314011" y="3924190"/>
              <a:ext cx="2363576" cy="118178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ounded Rectangle 4"/>
            <p:cNvSpPr/>
            <p:nvPr/>
          </p:nvSpPr>
          <p:spPr>
            <a:xfrm>
              <a:off x="3314011" y="4000390"/>
              <a:ext cx="2294350" cy="11125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smtClean="0">
                  <a:latin typeface="+mj-lt"/>
                </a:rPr>
                <a:t>Global Public Consultation</a:t>
              </a:r>
              <a:endParaRPr lang="en-US" sz="2800" kern="1200" dirty="0">
                <a:latin typeface="+mj-lt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429000" y="3429000"/>
            <a:ext cx="2363576" cy="1181788"/>
            <a:chOff x="3352797" y="2819397"/>
            <a:chExt cx="2363576" cy="1181788"/>
          </a:xfrm>
        </p:grpSpPr>
        <p:sp>
          <p:nvSpPr>
            <p:cNvPr id="16" name="Rounded Rectangle 15"/>
            <p:cNvSpPr/>
            <p:nvPr/>
          </p:nvSpPr>
          <p:spPr>
            <a:xfrm>
              <a:off x="3352797" y="2819397"/>
              <a:ext cx="2363576" cy="118178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ounded Rectangle 4"/>
            <p:cNvSpPr/>
            <p:nvPr/>
          </p:nvSpPr>
          <p:spPr>
            <a:xfrm>
              <a:off x="3387410" y="2854010"/>
              <a:ext cx="2294350" cy="11125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smtClean="0">
                  <a:latin typeface="+mj-lt"/>
                </a:rPr>
                <a:t>Good Practice Examples</a:t>
              </a:r>
              <a:endParaRPr lang="en-US" sz="2800" kern="1200" dirty="0">
                <a:latin typeface="+mj-lt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124200" y="1905000"/>
            <a:ext cx="107802" cy="2156057"/>
            <a:chOff x="2768687" y="1557434"/>
            <a:chExt cx="107802" cy="2156057"/>
          </a:xfrm>
        </p:grpSpPr>
        <p:sp>
          <p:nvSpPr>
            <p:cNvPr id="19" name="Straight Connector 3"/>
            <p:cNvSpPr/>
            <p:nvPr/>
          </p:nvSpPr>
          <p:spPr>
            <a:xfrm rot="17694418">
              <a:off x="1744559" y="2617336"/>
              <a:ext cx="2156057" cy="3625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8127"/>
                  </a:moveTo>
                  <a:lnTo>
                    <a:pt x="2156057" y="18127"/>
                  </a:lnTo>
                </a:path>
              </a:pathLst>
            </a:custGeom>
            <a:noFill/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Straight Connector 4"/>
            <p:cNvSpPr/>
            <p:nvPr/>
          </p:nvSpPr>
          <p:spPr>
            <a:xfrm rot="17694418">
              <a:off x="2768687" y="2581562"/>
              <a:ext cx="107802" cy="1078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700" kern="1200"/>
            </a:p>
          </p:txBody>
        </p:sp>
      </p:grpSp>
      <p:grpSp>
        <p:nvGrpSpPr>
          <p:cNvPr id="21" name="Group 20"/>
          <p:cNvGrpSpPr/>
          <p:nvPr/>
        </p:nvGrpSpPr>
        <p:grpSpPr>
          <a:xfrm flipV="1">
            <a:off x="2743200" y="4038600"/>
            <a:ext cx="761999" cy="45719"/>
            <a:chOff x="2358228" y="3486636"/>
            <a:chExt cx="1004921" cy="50246"/>
          </a:xfrm>
        </p:grpSpPr>
        <p:sp>
          <p:nvSpPr>
            <p:cNvPr id="22" name="Straight Connector 3"/>
            <p:cNvSpPr/>
            <p:nvPr/>
          </p:nvSpPr>
          <p:spPr>
            <a:xfrm rot="20900964">
              <a:off x="2358228" y="3493632"/>
              <a:ext cx="1004921" cy="3625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8127"/>
                  </a:moveTo>
                  <a:lnTo>
                    <a:pt x="1004921" y="18127"/>
                  </a:lnTo>
                </a:path>
              </a:pathLst>
            </a:custGeom>
            <a:noFill/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Straight Connector 4"/>
            <p:cNvSpPr/>
            <p:nvPr/>
          </p:nvSpPr>
          <p:spPr>
            <a:xfrm rot="20900964">
              <a:off x="2835566" y="3486636"/>
              <a:ext cx="50246" cy="502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kern="120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124201" y="3886200"/>
            <a:ext cx="76200" cy="1524000"/>
            <a:chOff x="2799907" y="3464977"/>
            <a:chExt cx="82777" cy="1655558"/>
          </a:xfrm>
        </p:grpSpPr>
        <p:sp>
          <p:nvSpPr>
            <p:cNvPr id="25" name="Straight Connector 3"/>
            <p:cNvSpPr/>
            <p:nvPr/>
          </p:nvSpPr>
          <p:spPr>
            <a:xfrm rot="3310531">
              <a:off x="2013517" y="4274629"/>
              <a:ext cx="1655558" cy="3625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8127"/>
                  </a:moveTo>
                  <a:lnTo>
                    <a:pt x="1655558" y="18127"/>
                  </a:lnTo>
                </a:path>
              </a:pathLst>
            </a:custGeom>
            <a:noFill/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Straight Connector 4"/>
            <p:cNvSpPr/>
            <p:nvPr/>
          </p:nvSpPr>
          <p:spPr>
            <a:xfrm rot="3310531">
              <a:off x="2799907" y="4251367"/>
              <a:ext cx="82777" cy="827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kern="120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248400" y="533400"/>
            <a:ext cx="2363576" cy="1181788"/>
            <a:chOff x="6623018" y="304220"/>
            <a:chExt cx="2363576" cy="1181788"/>
          </a:xfrm>
        </p:grpSpPr>
        <p:sp>
          <p:nvSpPr>
            <p:cNvPr id="28" name="Rounded Rectangle 27"/>
            <p:cNvSpPr/>
            <p:nvPr/>
          </p:nvSpPr>
          <p:spPr>
            <a:xfrm>
              <a:off x="6623018" y="304220"/>
              <a:ext cx="2363576" cy="118178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Rounded Rectangle 4"/>
            <p:cNvSpPr/>
            <p:nvPr/>
          </p:nvSpPr>
          <p:spPr>
            <a:xfrm>
              <a:off x="6657631" y="338833"/>
              <a:ext cx="2294350" cy="11125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smtClean="0">
                  <a:latin typeface="+mj-lt"/>
                </a:rPr>
                <a:t>UN</a:t>
              </a:r>
              <a:endParaRPr lang="en-US" sz="2800" kern="1200" dirty="0">
                <a:latin typeface="+mj-lt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248400" y="1828800"/>
            <a:ext cx="2363576" cy="1181788"/>
            <a:chOff x="6623018" y="1663277"/>
            <a:chExt cx="2363576" cy="1181788"/>
          </a:xfrm>
        </p:grpSpPr>
        <p:sp>
          <p:nvSpPr>
            <p:cNvPr id="31" name="Rounded Rectangle 30"/>
            <p:cNvSpPr/>
            <p:nvPr/>
          </p:nvSpPr>
          <p:spPr>
            <a:xfrm>
              <a:off x="6623018" y="1663277"/>
              <a:ext cx="2363576" cy="118178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Rounded Rectangle 4"/>
            <p:cNvSpPr/>
            <p:nvPr/>
          </p:nvSpPr>
          <p:spPr>
            <a:xfrm>
              <a:off x="6657631" y="1697890"/>
              <a:ext cx="2294350" cy="11125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smtClean="0">
                  <a:latin typeface="+mj-lt"/>
                </a:rPr>
                <a:t>Business</a:t>
              </a:r>
              <a:endParaRPr lang="en-US" sz="2800" kern="1200" dirty="0">
                <a:latin typeface="+mj-lt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248400" y="3124200"/>
            <a:ext cx="2363576" cy="1341162"/>
            <a:chOff x="6623018" y="2107934"/>
            <a:chExt cx="2363576" cy="1341162"/>
          </a:xfrm>
        </p:grpSpPr>
        <p:sp>
          <p:nvSpPr>
            <p:cNvPr id="34" name="Rounded Rectangle 33"/>
            <p:cNvSpPr/>
            <p:nvPr/>
          </p:nvSpPr>
          <p:spPr>
            <a:xfrm>
              <a:off x="6623018" y="2107934"/>
              <a:ext cx="2363576" cy="118178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Rounded Rectangle 4"/>
            <p:cNvSpPr/>
            <p:nvPr/>
          </p:nvSpPr>
          <p:spPr>
            <a:xfrm>
              <a:off x="6623018" y="2336534"/>
              <a:ext cx="2294350" cy="11125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smtClean="0">
                  <a:latin typeface="+mj-lt"/>
                </a:rPr>
                <a:t>Civil Society</a:t>
              </a:r>
              <a:endParaRPr lang="en-US" sz="2800" kern="1200" dirty="0">
                <a:latin typeface="+mj-lt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248400" y="4419600"/>
            <a:ext cx="2370550" cy="1264962"/>
            <a:chOff x="6623018" y="3390790"/>
            <a:chExt cx="2370550" cy="1264962"/>
          </a:xfrm>
        </p:grpSpPr>
        <p:sp>
          <p:nvSpPr>
            <p:cNvPr id="37" name="Rounded Rectangle 36"/>
            <p:cNvSpPr/>
            <p:nvPr/>
          </p:nvSpPr>
          <p:spPr>
            <a:xfrm>
              <a:off x="6623018" y="3390790"/>
              <a:ext cx="2363576" cy="118178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Rounded Rectangle 4"/>
            <p:cNvSpPr/>
            <p:nvPr/>
          </p:nvSpPr>
          <p:spPr>
            <a:xfrm>
              <a:off x="6699218" y="3543190"/>
              <a:ext cx="2294350" cy="11125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smtClean="0">
                  <a:latin typeface="+mj-lt"/>
                </a:rPr>
                <a:t>International Organizations</a:t>
              </a:r>
              <a:endParaRPr lang="en-US" sz="2800" kern="1200" dirty="0">
                <a:latin typeface="+mj-lt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248400" y="5715000"/>
            <a:ext cx="2438400" cy="1143000"/>
            <a:chOff x="9180380" y="7628112"/>
            <a:chExt cx="2094272" cy="1113471"/>
          </a:xfrm>
        </p:grpSpPr>
        <p:sp>
          <p:nvSpPr>
            <p:cNvPr id="40" name="Rounded Rectangle 39"/>
            <p:cNvSpPr/>
            <p:nvPr/>
          </p:nvSpPr>
          <p:spPr>
            <a:xfrm>
              <a:off x="9180380" y="7628112"/>
              <a:ext cx="2094272" cy="104713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Rounded Rectangle 4"/>
            <p:cNvSpPr/>
            <p:nvPr/>
          </p:nvSpPr>
          <p:spPr>
            <a:xfrm>
              <a:off x="9180380" y="7755787"/>
              <a:ext cx="2032932" cy="9857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smtClean="0">
                  <a:latin typeface="+mj-lt"/>
                </a:rPr>
                <a:t>Government</a:t>
              </a:r>
              <a:endParaRPr lang="en-US" sz="2800" kern="1200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5541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7938"/>
            <a:ext cx="7848600" cy="4492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…..</a:t>
            </a:r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853968322"/>
              </p:ext>
            </p:extLst>
          </p:nvPr>
        </p:nvGraphicFramePr>
        <p:xfrm>
          <a:off x="0" y="609600"/>
          <a:ext cx="9144000" cy="624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AutoShape 2" descr="Image result for caroline's c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Image result for caroline's car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7937"/>
            <a:ext cx="754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A Few Examples…….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32643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304800"/>
            <a:ext cx="9144000" cy="14559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1909"/>
            <a:ext cx="7848600" cy="5969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3600" dirty="0" smtClean="0">
                <a:solidFill>
                  <a:srgbClr val="1B2352"/>
                </a:solidFill>
                <a:latin typeface="+mj-lt"/>
                <a:cs typeface="Flama-Extrabold"/>
              </a:rPr>
              <a:t>What’s Next</a:t>
            </a:r>
            <a:endParaRPr lang="en-US" sz="3600" dirty="0">
              <a:solidFill>
                <a:srgbClr val="699CC6"/>
              </a:solidFill>
              <a:latin typeface="+mj-lt"/>
              <a:cs typeface="Flama-Extrabold"/>
            </a:endParaRPr>
          </a:p>
        </p:txBody>
      </p:sp>
      <p:sp>
        <p:nvSpPr>
          <p:cNvPr id="10" name="Oval 9"/>
          <p:cNvSpPr/>
          <p:nvPr/>
        </p:nvSpPr>
        <p:spPr>
          <a:xfrm>
            <a:off x="8597103" y="136952"/>
            <a:ext cx="299158" cy="299161"/>
          </a:xfrm>
          <a:prstGeom prst="ellipse">
            <a:avLst/>
          </a:prstGeom>
          <a:solidFill>
            <a:srgbClr val="1B235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208839"/>
            <a:ext cx="6399265" cy="88900"/>
          </a:xfrm>
          <a:prstGeom prst="rect">
            <a:avLst/>
          </a:prstGeom>
          <a:solidFill>
            <a:srgbClr val="1B235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155682" cy="3886200"/>
          </a:xfrm>
        </p:spPr>
        <p:txBody>
          <a:bodyPr numCol="1">
            <a:noAutofit/>
          </a:bodyPr>
          <a:lstStyle/>
          <a:p>
            <a:pPr marL="0" indent="0" algn="just">
              <a:buClr>
                <a:schemeClr val="tx1">
                  <a:lumMod val="60000"/>
                  <a:lumOff val="40000"/>
                </a:schemeClr>
              </a:buClr>
              <a:buNone/>
            </a:pPr>
            <a:endParaRPr lang="en-US" b="1" dirty="0" smtClean="0">
              <a:solidFill>
                <a:schemeClr val="dk1"/>
              </a:solidFill>
              <a:cs typeface="+mn-cs"/>
            </a:endParaRPr>
          </a:p>
          <a:p>
            <a:pPr algn="just">
              <a:buClr>
                <a:schemeClr val="tx1">
                  <a:lumMod val="60000"/>
                  <a:lumOff val="40000"/>
                </a:schemeClr>
              </a:buClr>
              <a:buFont typeface="Wingdings" panose="05000000000000000000" pitchFamily="2" charset="2"/>
              <a:buChar char="v"/>
            </a:pPr>
            <a:endParaRPr lang="en-US" b="1" dirty="0" smtClean="0">
              <a:solidFill>
                <a:schemeClr val="dk1"/>
              </a:solidFill>
              <a:cs typeface="+mn-cs"/>
            </a:endParaRPr>
          </a:p>
          <a:p>
            <a:pPr algn="just">
              <a:buClr>
                <a:schemeClr val="tx1">
                  <a:lumMod val="60000"/>
                  <a:lumOff val="40000"/>
                </a:schemeClr>
              </a:buClr>
              <a:buFont typeface="Wingdings" panose="05000000000000000000" pitchFamily="2" charset="2"/>
              <a:buChar char="v"/>
            </a:pPr>
            <a:endParaRPr lang="en-US" b="1" dirty="0" smtClean="0">
              <a:solidFill>
                <a:schemeClr val="dk1"/>
              </a:solidFill>
              <a:cs typeface="+mn-cs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867981916"/>
              </p:ext>
            </p:extLst>
          </p:nvPr>
        </p:nvGraphicFramePr>
        <p:xfrm>
          <a:off x="0" y="838200"/>
          <a:ext cx="9144000" cy="6019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71348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60" descr="shutterstock_3666347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75478" y="607391"/>
            <a:ext cx="3821044" cy="6250609"/>
          </a:xfrm>
          <a:prstGeom prst="rect">
            <a:avLst/>
          </a:prstGeom>
          <a:solidFill>
            <a:srgbClr val="1B235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478" y="2209800"/>
            <a:ext cx="8082721" cy="3428999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28870" y="1066800"/>
            <a:ext cx="2852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THANK YOU!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375478" y="2308086"/>
            <a:ext cx="3967922" cy="3152913"/>
          </a:xfrm>
          <a:prstGeom prst="rect">
            <a:avLst/>
          </a:prstGeom>
        </p:spPr>
        <p:txBody>
          <a:bodyPr anchor="t"/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chemeClr val="tx2"/>
                </a:solidFill>
                <a:latin typeface="Roboto Light"/>
                <a:ea typeface="+mj-ea"/>
                <a:cs typeface="Roboto Light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000" b="1" dirty="0" smtClean="0">
                <a:solidFill>
                  <a:srgbClr val="FFFFFF"/>
                </a:solidFill>
                <a:latin typeface="Flama-Extrabold"/>
                <a:cs typeface="Flama-Light"/>
              </a:rPr>
              <a:t>For more information about the </a:t>
            </a:r>
            <a:r>
              <a:rPr lang="en-US" sz="2000" b="1" dirty="0" smtClean="0">
                <a:solidFill>
                  <a:srgbClr val="FFFFFF"/>
                </a:solidFill>
                <a:latin typeface="Flama-Extrabold"/>
                <a:cs typeface="Flama-Light"/>
              </a:rPr>
              <a:t>Guide</a:t>
            </a:r>
            <a:r>
              <a:rPr lang="en-US" sz="2000" b="1" dirty="0" smtClean="0">
                <a:solidFill>
                  <a:srgbClr val="FFFFFF"/>
                </a:solidFill>
                <a:latin typeface="Flama-Extrabold"/>
                <a:cs typeface="Flama-Light"/>
              </a:rPr>
              <a:t>:</a:t>
            </a:r>
          </a:p>
          <a:p>
            <a:pPr>
              <a:lnSpc>
                <a:spcPct val="100000"/>
              </a:lnSpc>
            </a:pPr>
            <a:r>
              <a:rPr lang="en-US" sz="2000" dirty="0" smtClean="0">
                <a:solidFill>
                  <a:srgbClr val="FFFFFF"/>
                </a:solidFill>
                <a:latin typeface="Flama Light" pitchFamily="50" charset="0"/>
                <a:cs typeface="Flama-Light"/>
              </a:rPr>
              <a:t>crpdguide@unglobalcompact.org</a:t>
            </a:r>
          </a:p>
          <a:p>
            <a:pPr>
              <a:lnSpc>
                <a:spcPct val="100000"/>
              </a:lnSpc>
            </a:pPr>
            <a:r>
              <a:rPr lang="en-US" sz="2000" b="1" dirty="0" smtClean="0">
                <a:solidFill>
                  <a:srgbClr val="FFFFFF"/>
                </a:solidFill>
                <a:latin typeface="Flama-Extrabold"/>
                <a:cs typeface="Flama-Light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en-US" sz="2000" b="1" dirty="0" smtClean="0">
                <a:solidFill>
                  <a:srgbClr val="FFFFFF"/>
                </a:solidFill>
                <a:latin typeface="Flama-Extrabold"/>
                <a:cs typeface="Flama-Light"/>
              </a:rPr>
              <a:t>For more information about the Business for Inclusion Platform:</a:t>
            </a:r>
          </a:p>
          <a:p>
            <a:pPr>
              <a:lnSpc>
                <a:spcPct val="100000"/>
              </a:lnSpc>
            </a:pPr>
            <a:r>
              <a:rPr lang="en-US" sz="2000" dirty="0" smtClean="0">
                <a:solidFill>
                  <a:srgbClr val="FFFFFF"/>
                </a:solidFill>
                <a:latin typeface="Flama Book" pitchFamily="50" charset="0"/>
                <a:cs typeface="Flama-Light"/>
              </a:rPr>
              <a:t>gulal@unglobalcompact.org</a:t>
            </a:r>
            <a:endParaRPr lang="en-US" sz="2000" dirty="0">
              <a:solidFill>
                <a:srgbClr val="FFFFFF"/>
              </a:solidFill>
              <a:latin typeface="Flama Book" pitchFamily="50" charset="0"/>
              <a:cs typeface="Flama-Light"/>
            </a:endParaRPr>
          </a:p>
        </p:txBody>
      </p:sp>
    </p:spTree>
    <p:extLst>
      <p:ext uri="{BB962C8B-B14F-4D97-AF65-F5344CB8AC3E}">
        <p14:creationId xmlns:p14="http://schemas.microsoft.com/office/powerpoint/2010/main" val="1585370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2243109" y="6176911"/>
            <a:ext cx="5838232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-1125" y="0"/>
            <a:ext cx="9144000" cy="6858000"/>
          </a:xfrm>
          <a:prstGeom prst="rect">
            <a:avLst/>
          </a:prstGeom>
          <a:solidFill>
            <a:srgbClr val="1E3250"/>
          </a:solidFill>
          <a:ln>
            <a:solidFill>
              <a:srgbClr val="1E32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633902" y="1618744"/>
            <a:ext cx="4205298" cy="362051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chemeClr val="tx2"/>
                </a:solidFill>
                <a:latin typeface="Flama-Light"/>
                <a:ea typeface="+mj-ea"/>
                <a:cs typeface="Flama-Light"/>
              </a:defRPr>
            </a:lvl1pPr>
          </a:lstStyle>
          <a:p>
            <a:pPr>
              <a:lnSpc>
                <a:spcPct val="80000"/>
              </a:lnSpc>
            </a:pPr>
            <a:endParaRPr lang="en-US" sz="4400" dirty="0" smtClean="0">
              <a:solidFill>
                <a:schemeClr val="bg1">
                  <a:lumMod val="95000"/>
                </a:schemeClr>
              </a:solidFill>
              <a:latin typeface="Flama-Extrabold"/>
              <a:cs typeface="Flama-Extrabold"/>
            </a:endParaRPr>
          </a:p>
        </p:txBody>
      </p:sp>
      <p:pic>
        <p:nvPicPr>
          <p:cNvPr id="2050" name="Picture 2" descr="G:\DC2 Shared Drive\Shared Files\MEDIA&amp;COMMUNICATION\Logos\Global Compact Master Logos Aug 2015\Masterbrand Logo\3. WHITE\Masterbrand Logo_solid_WHITE_RG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751" y="1737360"/>
            <a:ext cx="3332498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5499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5"/>
          <p:cNvSpPr txBox="1">
            <a:spLocks/>
          </p:cNvSpPr>
          <p:nvPr/>
        </p:nvSpPr>
        <p:spPr>
          <a:xfrm>
            <a:off x="787590" y="517476"/>
            <a:ext cx="7922061" cy="4064000"/>
          </a:xfrm>
          <a:prstGeom prst="rect">
            <a:avLst/>
          </a:prstGeom>
        </p:spPr>
        <p:txBody>
          <a:bodyPr anchor="ctr"/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chemeClr val="tx2"/>
                </a:solidFill>
                <a:latin typeface="Roboto Light"/>
                <a:ea typeface="+mj-ea"/>
                <a:cs typeface="Roboto Light"/>
              </a:defRPr>
            </a:lvl1pPr>
          </a:lstStyle>
          <a:p>
            <a:r>
              <a:rPr lang="en-US" dirty="0" smtClean="0">
                <a:solidFill>
                  <a:srgbClr val="1B2352"/>
                </a:solidFill>
                <a:latin typeface="Flama-Extrabold"/>
                <a:cs typeface="Flama-Extrabold"/>
              </a:rPr>
              <a:t>“I propose that you, the business leaders … and we, the United Nations, initiate </a:t>
            </a:r>
            <a:r>
              <a:rPr lang="en-US" dirty="0" smtClean="0">
                <a:solidFill>
                  <a:srgbClr val="699CC6"/>
                </a:solidFill>
                <a:latin typeface="Flama-Extrabold"/>
                <a:cs typeface="Flama-Extrabold"/>
              </a:rPr>
              <a:t>a global compact of shared values and principles, which will give a human face to the global market.” </a:t>
            </a:r>
            <a:endParaRPr lang="en-US" dirty="0">
              <a:solidFill>
                <a:srgbClr val="699CC6"/>
              </a:solidFill>
              <a:latin typeface="Flama-Extrabold"/>
              <a:cs typeface="Flama-Extrabold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304800"/>
            <a:ext cx="6399265" cy="88900"/>
          </a:xfrm>
          <a:prstGeom prst="rect">
            <a:avLst/>
          </a:prstGeom>
          <a:solidFill>
            <a:srgbClr val="1B235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8612882" y="208839"/>
            <a:ext cx="299158" cy="299161"/>
          </a:xfrm>
          <a:prstGeom prst="ellipse">
            <a:avLst/>
          </a:prstGeom>
          <a:solidFill>
            <a:srgbClr val="1B235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156895" y="63246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1E3250"/>
                </a:solidFill>
                <a:latin typeface="Flama Book" pitchFamily="50" charset="0"/>
              </a:rPr>
              <a:t>H.E. Kofi Annan</a:t>
            </a:r>
          </a:p>
        </p:txBody>
      </p:sp>
      <p:pic>
        <p:nvPicPr>
          <p:cNvPr id="2050" name="Picture 2" descr="https://pbs.twimg.com/profile_images/580377340817063936/GlpMWct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724400"/>
            <a:ext cx="14478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698875" y="6334461"/>
            <a:ext cx="2019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1E3250"/>
                </a:solidFill>
                <a:latin typeface="Flama Book" pitchFamily="50" charset="0"/>
              </a:rPr>
              <a:t>H.E. Ban Ki-moon</a:t>
            </a:r>
          </a:p>
        </p:txBody>
      </p:sp>
      <p:sp>
        <p:nvSpPr>
          <p:cNvPr id="2" name="AutoShape 2" descr="data:image/jpeg;base64,/9j/4AAQSkZJRgABAQAAAQABAAD/2wCEAAkGBxISEhUTEhIVFRUVFRUVFRUVFxAQFRUVFRUWFhUVFRUYHSggGBolHRUVITEhJSkrLi4uFx8zODMsNygtLisBCgoKDg0OGhAQGi0lICYtLS0rLS0tLS0rLS0tLS0tLSstLSstLS0tLS0tLS0tLS0tLS0rLS0tLSstLS0tLSstLf/AABEIAMUBAAMBIgACEQEDEQH/xAAcAAABBQEBAQAAAAAAAAAAAAAFAQIDBAYABwj/xABBEAABAwIEAwUEBwYFBQEAAAABAAIDBBEFEiExQVFhBhMicYEykaHBB0JisdHw8RQjUnKS4RUzQ3OCNFNjg8IW/8QAGQEAAgMBAAAAAAAAAAAAAAAAAgQAAQMF/8QAJBEAAwACAgICAgMBAAAAAAAAAAECAxESISIxBEEyURNCYVL/2gAMAwEAAhEDEQA/ANCkdsnJkuxXPHDN4pL4wOqs1A8Hoh2In94PNFoo8zdeSdpaUicvk6QKo6Uu32Ruip2tKqyTBgVvDGk+Iqrba2FCSei1XTWbYJ2E0/EqpOcz7I5Sx2AQPxnRovKtkkj8oQjWR/RWMTm4BWMLp7C6KfGdg15Vou0sAaLIfirANRuiU0mUIbGwyu6IsfvbByetIp4e9zzZy1FJStAQyWhyahCK7tzFA0tYO9eORDWA9X/gCjyVyW0Bjnj0zcNACr1+KwQNzTSxxjgZHsjB8sx1XkVf2wrJ73l7tp+rEMgt/Pq4m3Ueiy+JSOvfM5xP1i9xJ9fxKyNdHr0nbXDxJ/1TPMCRw/qDbI/h3a2gls1lXCXci8MJ8g61183lp6j3n4poBG/x1VutlKdH1cYwVQrMPBGi8T7FdtJqJwZmL4DoYXEkNHOM/UPwPLiPY3draIgAVEd3AENLhcZgCAeR1CuW0+iqSfsHQxmN9nagp+L0uZmgViWHvbPabjcEag+RCnhI9lyZddqvsVU7Tl+jHU8pjctXQ1IcFSxXCQ7xBDsMnLHZCjyKcs8l7AxOsNcX6D1ZBmBQWA5HWK0TDcIJikNnXCVj/kcv/opYvQ5hcILT1TmEtctW112IFXUgde26OK640Z3L3ykD1IvICFcMmUKmyIiSxT8TfYBHc7aQEVpNhVpuLqKQJKB12qSQJOlp6HZe1sIqvUP3CsobPJ4rLGVth09AHEGeMeaIipDWeijxSHYqhGC/ROpKpWxJtxT0T0sZldc7LTMjyMVGggDbK9Wu8CxyVypJejfHPGW37KmHsu+6O7BC8IYiNS6zUF91oOOpBjvHIjsDbBB8NZd10ZebBHfvQMetg/EJbmwV+hjDG5nEAAXJOgAGpJQyIZpL8kF+kbFjHTthabGV1nW/gbYu87ktHqjrpaAnt7M/2t7cOqHOZF4adunJ0nVw5Hg3367ZNkjpbGx6CwAt9kXtb86qbC8NdPKGtGnW5tzJH5/D0nCuyTWjX3kAk9eiyq1IxGJ12ecmB7dW31320666KWmw58mx+Fv1XqzuzkXFt+uqkiwaJh9kacbALN5jVfHPOaXs8R7bfcrcvZppH5Gi3s8TRw2Q+oAtyWLys3nAkecYhg3d7BDsvl069COB8v09ArYGuBFli8Uw/ITbjt5hbYsm+mL5sWu0GOxnbGShkAe50lO42ey4dlB+s2+xHnY7HcOHq9VVMe1k0Tg6N4DmuGxadivnuc2F/eN9bbjpw/IW5+iPHwDJQyu0cTJBc7Ot+8jF9rizgBxDzuU5jemI5Z2uj16lIe1CsSw0A5gNUTw4W0U9Yy7Spy410VxVT2DaB1xZQ4pFcJ1EbOIVmrZdpQ11QU9yBKLUEIRXyGN+uxRal0eQosbow5pWiaV9mbTcdAzug/VBcbOw6q5Q1BYS13BUsYOZzbc1rMtWY3fKOgphQ8KsyBQ4eLNVh6TyfkPY/wAUXSgdc6zwjiCYqxZ4PyLzfjskqW5mKvh1Ll1KsULswAUlQcoK0W14AdPzFifd1grWIeyquGR8Vdr26KmkrSLTbjZVoKvKFYqa64S0VICE+qoxZFuOZWr4kWHVQCvTV4sqtFRgqWqpGgInwdArmpIKSpGpWH7c1OeoAB9iMW6F5N/g0LYxU9zYLGVkHeVsrBraRrP6Q0H7ijyaSBxcmzUdhcKEUIcR436+Q4D881rYrqjTtygAcBZXqR5v+K5LvdHbU8ZHhpUTmnZWXPN+NuOyrVJN7gW00JN9VbImUqx1hrog1RKiFawnc8OACGSxW5+uqx+w2+ilI9DsSpw9h52RR8Zuq8+xWssxowNQzRwO4v8ADUen4BDqed8UrZGe1G4Obw2tb5I7iMXjdYb/AH8EBYLn3D3gBdCXtHNtdn0rgFYJo2StPhkY17T0cLozMNF539Gtc51FDp7GZg8mOIHwsthJWOtst7htpi8WltFeIWkV6YaIEKs59lbkxA22UyY3smPJOmUQLSKxWHSypU02aRWcVNhdVc+SRcV4tmaxalsc4Q2nZncOi0dxIxD6OkyE3WqvUtP2YvHuk16Hl2XRWeCFzTXksioGiWyLQ3jrey2UOxFl0Qdsqb9Uvj6ezXItrQOonWKlqHXsulisUsLblO6W+Qmt64BGhbZT1QuFXabK0dQlf7bG/wCujqLZT1GyqsdZRyzErRYm62ZvIlOieCSwVGrqSTZLnULgmYxpPbFryNrSH0ctnC6zeGC9XK7h+0Tep7x1vhYeiPBZyicY6x8e2aZzhx0lcXD4O+JQfJnx2afEry0eixNvqpo8o1zBAsSqnaRMJB4uGwvoBzuhP+ByvdrO6wtYM+ZXJmV7Z2ap+ka+oqALWN9hprxT3C3tILhlB3RJLnG5BOYk6jzU+J1fhOqm0Gk2UMZxyGK4zXty48lnf/17XaBl/v8Aci7cHEwuGiwOpI26J1T2ejaPG1gPo02Vpz+jKlb+yjDiTXj86LpBe6Y+iY0+Gx6A3/O6dlHuU0vovv7MjjIMcmuxQFuhPmPz8Fs+00bTGTfxjYbk7aAcVl2RjNaxLtNCCOn4JrHXjtimSfLSPZfophH7DF1dKT5968fJbWoibY6LEfRhiEfdil0EkYc465r5nFx0+qfFt0W2rX2atlXLWhZw53sDQwAv2VuopW2KZQNuSVPWOs0o7b3oCEtAGCIB+isYqy7PRNom3cSp603BUt+SJC8TKYbLZxaeatYm8NF+iHS+CY9VDjVTmaAOK3qOVJi85OMP/CDCwXPLuq0LhohuC09gETkS+d7oZ+POp7JyqLxZyvKN8V0tia3pm+RPW0QvjuFHDFYq/HDomGKxWz3K0ZLVPY0xKw0aKyyLRROGqHItJBQ9tkDmKB0avJe7BWiyaWwHj29AxzVG4K9PDZUpEzFJoWuWmREKhjNI1ktLOSGl0jGG+mYBwcD6a78wrziqk2FmSUSB7gAwnKA1wcW5Q4G4JB0HskbhY/KrUoY+FHK3+0jRsY02cBodQTpvrfXX9VSxLtFT04sZ4YyODrvc7rlDgR8U+gpH5e6vdt/Cb/V6Hy4pa7BKZzMr4mHjbIHXPXnz1XKlrfZ2KT10B4+1jXnQseL7tLs1ibXDNSffw47IxiLmtjzd1I7S/wDot67OcCEBdhDBmDGhoykXs0BuYZRtsLmy03cN/Z7nVzvFrobHby0sretbIuXoDVGNdyBFFGZXanKzMG7nXThfib2uhGJ1lYCzLSQFpbmcWOa0MJ1sTvf/AI/NEMDDWP10JJvf6xG3zPmTfcIvVyZtMtz5Fx+F1bpJfsDi3/hjmuc92V0YB8gQfW33qanoH3f3jw5pccoGZjmsBIykg3J28XTqjpdHGSXEZtsoIkd5ED2fWyqyPzHRthc79TdCqaLcpguTC43g+DKbEaF/v1JJPUlBqmJkTsuYZwAbWOgv95WqYNfzxtZZPtPCO/FgcxDTp1JHyROm12CoSfRqfo7picUe8ey2LMbbeJgH3vC9HxObgsz9HcDY4p5baukEd/sxMDQjkd3vunPjzqdsS+VW70XqNlmqristhZXzoEDrpMzrLSe62YV1OiSgbYXVaWa7rK/bKxZ1k/70hFK5bZVPjpFDHWWddUIKcvcCdgjeLQZyE0NbG1bfyahJezD+Ldtv0LFZuikeh9LIXuvwRCRK5FpjeN7RME66YEqVT7GGX6axU8lKqMLrIvSShwsmlW12LtafRFHHoqE7dUc7tCK1tnKUVJAFI1MSZlSWugt/ZK5t0NrYbK+JVXndm0V4+U0Vk40gK9yt4STmIPEG3nb5j5JstKRqiFBlW2alUNGOBOMiov07coBZryBIAA5DTb87aJtS2Q/6Q1+2B8bKGOTLbl0Us2IAD9FyE/2dzX6Kopr2a/Kxtxdo1LjwBJ3Ct1lP4b34n1HC6zVHL39SZJDlgivqdAXnRt+g1PoEWqseh7qzXtcLmzmkHbTSypMLQCra2GMnOLg76XHqEeo8OpnsDsoIcAeFtVjJu0NI15a8Evd9kuAv1V3sfWOBlAv3WYll7jQgHQHbW/vV6aB2maWpjjYPC0D0QOqqBdTYjWIWAXHooiUy1E8KjWMs97uLmNaP7KzTtHPbdTtps7wOQueovayOZdNSjJ2oTpmlwOPJTxxt5XPmT+FloKSLKEMwgDiissoAXQrxXBHMT5N2/shr6jKEMo2XOYps0hkdZSVEoY2yLWloHe3v6Ja2bwrKUr7zORqeTwE9FnqOSzi7mVriWpZlle6kO1bw0LMV9aZHZW7J+KVznnK1TYXh9tSrUrHPKvYNU8lcZ9F7DoMrVNIVMdNFWkKTqtvY7K0tFkFcU0FLdLGxahddStcWm4VFrrK0yW63hp9GVrXYWpq0HdVMQIOyqE22UckxWj2vYCafokzKMuXNcq8zrKWtpNEh6emLM4hPpXBRCQOVd92m4UVbWmVrT2GHMBCHz05abtT6WtB0KuhwKBNwzRpUipSSZgQd7/EqOqo3HfUXVmWK2o56/ipO9FrFJ5V5Mew14os0sMbIwwAWIJI4ctUJrez9OWODYg3W92jKdeVlRzVUkgEXd5W6EvLvcLBRuqKwEmWTI0OItEwy35bkHfzVz2G0yF3ZmCLxBgudST4ieZud1JQTRtJYD7QPT2dUMrqKpkOfvZDc9IwPLxFDKTAnZ2umne9zTdviyi48vmra/ZWmvoPxQtfJrqL2Pu0KSqeBo3QDT4fouoXBrJDue8+GW34odJU3JPLRZpF0y1A7jxRvstHnmdfYMP3tCzUUmnmtRgPeRU807GZ32JYwnLnDNS0HgTqB1C2xryWjDI/F7C9SDEbjZQurzJoENw7tDFiEYfCTbZzTo5h/hcPnsUZo6UMGq6O0lt+zmabrS9EtPDkbcoFX1WeUNCLYlVgNWaw673l3VXiXTpg5X2oQUxKXLGs7CHO2CP10GawKhzMjHBFF8Z0vZV4+Vbfor0tAG6ndXYncAhprDIbN2RGFmULHK39m2JL+o97lWkcpJHKtI5LjCLoKW6ZdddYhkl1wcmXXXVp6IS96mPlULyojImoybXYtcd9EwqLLnzXVVwuodRxWm5aA1SY585aVfhmDwhk7bhVIaksNihc8l17C5cX36C89MRqEkNcW6FS01WHBOlpw5Z8/qjTh9yWoa5rlWqZch11aTofkeoVGSjcNkwyPAsRcIbxK10wozOH2gtQxlviH1jdJX1Mkd3Mbm6DS/mFUwuu17t2l9GngenQo4WN0c7b4ApPjUvR0ZtUtox9VX1cnhEQaOqighkHifqePRa6SRliAB5eaE4jK1jDsCR8/0Vtsj/0CssGlxNhYj1O55ckGp5LtHUk/gnYtXXs1u234qpTOJIa0XJ0FuPkopMqoM4ZC6R7WN3OnkOJ9BqvRvDFFYaBrfgAgHZvDhC27tXnc8h/CPzqqn0h47+z0j7HxyeBnmdz6C5TeOOKFMl8no8y7PdoDR1jpo9WF7w9mwfGXE28xuDzHIlewwYy2cNfE7MxwuDtp1HA9F89xGy0fZftO+kJFs8btSwm1j/E08D963Wvswrf0eq4rMSLcSuoZGxtWbo+0MdS7wGzv4HWDvTgfRXZIJH6bBMJJzrYq21Tei1X41r4VQiZJKddlap8LA3RemgDQhrJMLxCjFdvdjKKkDAp5HLnuUEjknVNvY7MpLobI9VZHJ8jlWkchCC11102666xDHXSXSXSXUIOKp1ER4KzdcUU25BqUwS6VwTDWIhPGFSdACmpyS/aF6x0vTIf29V5pwVbNCFHNBHG0ue4NaNydAi5wvQPC37K8FU5p0Rikryd1lqntLTtH7trnnhpkHvOvwWdxDGpZd3ZW/wALdB68/VVWq+gpTn7PSK3tPTRe3ICf4WeM/DQeqzeJ9vCbiCIN+0/xH+kafFYq6QlCsaQbtsKQYu91RFJPI5zWyxueLloyB7S8AC1vDfZepY7JPTSyRjxNa4hpPtZN2HqbEarxjJcEcwR7wvpLFMHNZSwzx/5hhjd/uNcwOt5i+nmgy4+S2g8OTizzOXtC9otl8R4lpNvK17oLXYi6/wC8fc8tvhv77LQVWAvJIJcNdrFp8jfVV4+xpkdlYwvPwHVx2AWC4+kuxl8tbbMrFmldYXty5+a2eA0Aj1Orjx5dAj+HdiRCNdXcbben4q9/hoat5x67YvWTfSIYpLC68c7fY0aqpIB/dxXY3kT9Y/L0XonbnFf2andlPjf4WeZ4+g19F42GrVIybEATglDU7KrBHRvIWpwXtlPEA1571v2yc48n/jdZjIlyqEPVMK7SQzkAPyOP1X2afIHY+hWhGi8MDkbwjtPPBYB2Zg+o+7gB9k7t9NOiCk2FL0eqPeq8j0FwztPDPYE928/VcRYn7Ltj8D0RKR6yfRpsSR6ryPXPeq8j1RZobpLpLpLrE0HXXEpt111CxbpCUl0l1CHOF1SqIDwVy6S6Ka0DUpgOaSRqw2PYo6eQC/hbsOHmVve1E4jp3u4nwjzdp+K8uYblx62936pqHyW9C9TxfsmLlwCQBPWgIiYSnuTFCEjCvp7sDVt/wqje4gNbSQ5iTYAMjDSSf+K+XS6zXHkF9DYlSuhw2lpWlwyR0+fLcEhjWk3twJDif5UUTypIGnpNjq3HIqmbx08jYhYNkuGSuudSWG2VttQNXa/V2Oyipo2saIwAwAZQNrc+vmvLZHBozcdxw22RDsv2zDJRTzv8MhtG8/VedmuPJx48z1NnM/w5lcoF8fyW3xo2lY0IBXuABKOVTlhfpDxTuKZxBs55yM/mIOvoAT6JEaPKe2uKmoqHWPgjuxvK9/EfeLeiz2RWHtXBihRG1iUN8XkPv/RTtamxjxO6W+6/zUIdkSOapCE1QsismFTOUZCog0Osj+D9pHx2a8l7OR1c3+U/I/BZ9wSBU1siZ6dDVtkaHMN2nj8jyKY9yxOD4i6F3EtPtN59fNa4TBwBBuCLgrGp0azWzWXXEpt0l0ubDrpLpt0l1CxxKS6aSkurKHXSXTbrrqFGY7fT2jjbzcTboB/dYGm1HqfvWy7ee3F/K77wshTMsPU/eU3i/Ewt+RMAlXBcVoZiOUZTydFGVCyenhzuZH/3HsZ/W4N+a+lu1j8jXEaEmOMeVpc1vRfPvZCn7yvomc6mE/0va4/Bq93+kJ7gIgG31kebZd2tDRoT/wCRy2wTu0jLK9Q2edY7iFvCPRZiW51IuSbNG9ydgiE9aO8zmNzwOYDQT6kH4It2UhFRXxueAA0F+XfVoAF+uxXRzU0mxLFKbPRezzJ/2WPvzme1oDna3IHslx4m1rnivKvpRxXvKnumnwwCx/3H2LvOwyj+pe04jWspqV8r/Yjic9w55W3y+ZNh6r5mq5nPc57vae5z3H7TiXO+JK5LOiV7J4CaxOfcC4Fzy5qiDZZA0a+g4kpKdp1J3cb25aAAJlNH9Ym5Pw6AcFMSoQQppXErmhQglklk+y5yhCJzVGX2TpXqu4qEH50XwTEywhjj4Cba/VJ4jogjUgl1/O6prZaej3K6QlJdISkBs66QlISmkqEHXSXSXTSVZQ66QlNukuoXoxPbiW8zW8ox8XH8Fn2hGO2Lwak24MaD56m3xQdqcj8ULX7Y5I7ZKEjkYAwnRRpxKRu6hZq/oxjzYvRjk97v6YZHfJev9salpqMrtQ1rWm2trguJtx9oadF5P9Ebb4vCeDGTvPl3L2//AEFvcYnc+Z5duXE+VzoPQWHonPiTum/8FvkVqTEdpZGPm8F7DTbKPda/D9LK52Qn7qpik4F5YfJzSPvITcXo9bgWUmGUL2Rd+R4WuFudyL3/AD0OxT2SUsbQpFN5EzR/TNjGWmhpWnWYiST/AG4rZQfOTKf/AFleOOuSANSSAANSSdAABueiLdp8YdVVDpXHg2Ng5MYLADzOZ3m8pOx1fHBXU80v+Wx5LjYuy3Y5rX2Gpyuc12mvh01XGZ0zsT7NVlKxr6imkiY42DnAWvvY2Jyno6x300Q1eufSP2opH0MkMU8U8k2QNbG9kuXK9ry9xbcNtlsL6kkcjbx+N9wqIIRlNxsd/PmlJTZjw9/l/f8AFJdQgqeFzAmSSWUIK5yjkfbRJGbjNz28lG8gKEI3OUaR8l9lzzlChBssvBLC2+p2UcMdzcqyTwChZ7YUhKRcueNjUi5cqIJdIuXIixEl1y5UQ8trZy+WRx3L3femMXLk+vQmxy4pFysohKdFuuXKFh/sDK4V1mm2aN7SRvlLmXAPC+3vXpFT7RPVcuXV+Gl/GIfJfkDq1gIQ3G8RkZRviB8OYDYA6kC1+XRcuW+VJw9mMNq0YCQprEq5cM6g4pjQlXKEIWm+vPX+yljauXKEHOKoPddwHM6pFyhCSoksqLnklcuUIWo4gBfdVZDd1kq5QhatbRMh1d5JVyhaP//Z"/>
          <p:cNvSpPr>
            <a:spLocks noChangeAspect="1" noChangeArrowheads="1"/>
          </p:cNvSpPr>
          <p:nvPr/>
        </p:nvSpPr>
        <p:spPr bwMode="auto">
          <a:xfrm>
            <a:off x="155575" y="-2049463"/>
            <a:ext cx="5562600" cy="427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2" name="Picture 4" descr="http://www.wildlifeday.org/sites/default/files/Ban-Ki-moon-SG-UN1r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95" r="13835" b="16194"/>
          <a:stretch/>
        </p:blipFill>
        <p:spPr bwMode="auto">
          <a:xfrm>
            <a:off x="3903650" y="4731055"/>
            <a:ext cx="1412875" cy="1441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e result for antonio guterres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69"/>
          <a:stretch/>
        </p:blipFill>
        <p:spPr bwMode="auto">
          <a:xfrm>
            <a:off x="6553200" y="4677626"/>
            <a:ext cx="1388314" cy="1494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215342" y="6322807"/>
            <a:ext cx="2420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1E3250"/>
                </a:solidFill>
                <a:latin typeface="Flama Book" pitchFamily="50" charset="0"/>
              </a:rPr>
              <a:t>H.E. </a:t>
            </a:r>
            <a:r>
              <a:rPr lang="en-US" dirty="0" err="1">
                <a:solidFill>
                  <a:srgbClr val="1E3250"/>
                </a:solidFill>
                <a:latin typeface="Flama Book" pitchFamily="50" charset="0"/>
              </a:rPr>
              <a:t>António</a:t>
            </a:r>
            <a:r>
              <a:rPr lang="en-US" dirty="0">
                <a:solidFill>
                  <a:srgbClr val="1E3250"/>
                </a:solidFill>
                <a:latin typeface="Flama Book" pitchFamily="50" charset="0"/>
              </a:rPr>
              <a:t> </a:t>
            </a:r>
            <a:r>
              <a:rPr lang="en-US" dirty="0" err="1">
                <a:solidFill>
                  <a:srgbClr val="1E3250"/>
                </a:solidFill>
                <a:latin typeface="Flama Book" pitchFamily="50" charset="0"/>
              </a:rPr>
              <a:t>Guterres</a:t>
            </a:r>
            <a:endParaRPr lang="en-US" dirty="0" smtClean="0">
              <a:solidFill>
                <a:srgbClr val="1E3250"/>
              </a:solidFill>
              <a:latin typeface="Flama Book" pitchFamily="50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787590" y="685800"/>
            <a:ext cx="7848600" cy="9143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chemeClr val="tx2"/>
                </a:solidFill>
                <a:latin typeface="Flama-Light"/>
                <a:ea typeface="+mj-ea"/>
                <a:cs typeface="Flama-Light"/>
              </a:defRPr>
            </a:lvl1pPr>
          </a:lstStyle>
          <a:p>
            <a:pPr>
              <a:lnSpc>
                <a:spcPct val="80000"/>
              </a:lnSpc>
              <a:spcBef>
                <a:spcPts val="1200"/>
              </a:spcBef>
            </a:pPr>
            <a:r>
              <a:rPr lang="en-US" dirty="0">
                <a:solidFill>
                  <a:srgbClr val="1B2352"/>
                </a:solidFill>
                <a:latin typeface="Flama-Extrabold"/>
                <a:cs typeface="Flama-Extrabold"/>
              </a:rPr>
              <a:t>How It All </a:t>
            </a:r>
            <a:r>
              <a:rPr lang="en-US" dirty="0" smtClean="0">
                <a:solidFill>
                  <a:srgbClr val="1B2352"/>
                </a:solidFill>
                <a:latin typeface="Flama-Extrabold"/>
                <a:cs typeface="Flama-Extrabold"/>
              </a:rPr>
              <a:t>Began</a:t>
            </a:r>
            <a:endParaRPr lang="en-US" sz="2000" dirty="0">
              <a:solidFill>
                <a:srgbClr val="699CC6"/>
              </a:solidFill>
              <a:latin typeface="Flama-Extrabold"/>
              <a:cs typeface="Flama-Extrabold"/>
            </a:endParaRPr>
          </a:p>
        </p:txBody>
      </p:sp>
    </p:spTree>
    <p:extLst>
      <p:ext uri="{BB962C8B-B14F-4D97-AF65-F5344CB8AC3E}">
        <p14:creationId xmlns:p14="http://schemas.microsoft.com/office/powerpoint/2010/main" val="39777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6136" y="-122884"/>
            <a:ext cx="9144000" cy="16845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57400"/>
            <a:ext cx="4114800" cy="2895600"/>
          </a:xfrm>
        </p:spPr>
        <p:txBody>
          <a:bodyPr numCol="1"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2800" dirty="0" smtClean="0">
                <a:solidFill>
                  <a:srgbClr val="699CC6"/>
                </a:solidFill>
                <a:latin typeface="Flama Extrabold" pitchFamily="50" charset="0"/>
              </a:rPr>
              <a:t>13,000+</a:t>
            </a:r>
            <a:r>
              <a:rPr lang="en-US" sz="2800" dirty="0" smtClean="0">
                <a:latin typeface="Flama Extrabold" pitchFamily="50" charset="0"/>
              </a:rPr>
              <a:t> </a:t>
            </a:r>
            <a:r>
              <a:rPr lang="en-US" sz="2800" dirty="0" smtClean="0"/>
              <a:t>Signatories  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800" dirty="0" smtClean="0">
                <a:solidFill>
                  <a:srgbClr val="699CC6"/>
                </a:solidFill>
                <a:latin typeface="Flama Extrabold" pitchFamily="50" charset="0"/>
              </a:rPr>
              <a:t>63 mil </a:t>
            </a:r>
            <a:r>
              <a:rPr lang="en-US" sz="2800" dirty="0" smtClean="0"/>
              <a:t>Employees  	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800" dirty="0" smtClean="0">
                <a:solidFill>
                  <a:srgbClr val="699CC6"/>
                </a:solidFill>
                <a:latin typeface="Flama Extrabold" pitchFamily="50" charset="0"/>
              </a:rPr>
              <a:t>165+ </a:t>
            </a:r>
            <a:r>
              <a:rPr lang="en-US" sz="2800" dirty="0" smtClean="0"/>
              <a:t>Countries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800" dirty="0">
                <a:solidFill>
                  <a:srgbClr val="699CC6"/>
                </a:solidFill>
                <a:latin typeface="Flama Extrabold" pitchFamily="50" charset="0"/>
              </a:rPr>
              <a:t>85+ </a:t>
            </a:r>
            <a:r>
              <a:rPr lang="en-US" sz="2800" dirty="0"/>
              <a:t>Local Networks</a:t>
            </a:r>
          </a:p>
          <a:p>
            <a:pPr marL="0" indent="0">
              <a:lnSpc>
                <a:spcPct val="110000"/>
              </a:lnSpc>
              <a:spcAft>
                <a:spcPts val="1200"/>
              </a:spcAft>
              <a:buNone/>
            </a:pPr>
            <a:endParaRPr lang="en-US" sz="2800" dirty="0" smtClean="0"/>
          </a:p>
          <a:p>
            <a:pPr marL="0" indent="0">
              <a:lnSpc>
                <a:spcPct val="110000"/>
              </a:lnSpc>
              <a:spcAft>
                <a:spcPts val="1200"/>
              </a:spcAft>
              <a:buNone/>
            </a:pP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 smtClean="0"/>
          </a:p>
          <a:p>
            <a:pPr marL="0" indent="0">
              <a:lnSpc>
                <a:spcPct val="110000"/>
              </a:lnSpc>
              <a:spcAft>
                <a:spcPts val="1200"/>
              </a:spcAft>
              <a:buNone/>
            </a:pPr>
            <a:endParaRPr lang="en-US" sz="3200" dirty="0" smtClean="0">
              <a:solidFill>
                <a:srgbClr val="699CC6"/>
              </a:solidFill>
              <a:latin typeface="Flama Extrabold" pitchFamily="50" charset="0"/>
            </a:endParaRPr>
          </a:p>
          <a:p>
            <a:pPr marL="0" indent="0">
              <a:lnSpc>
                <a:spcPct val="110000"/>
              </a:lnSpc>
              <a:spcAft>
                <a:spcPts val="1200"/>
              </a:spcAft>
              <a:buNone/>
            </a:pPr>
            <a:endParaRPr lang="en-US" sz="3200" dirty="0">
              <a:solidFill>
                <a:srgbClr val="699CC6"/>
              </a:solidFill>
              <a:latin typeface="Flama Extrabold" pitchFamily="50" charset="0"/>
            </a:endParaRPr>
          </a:p>
          <a:p>
            <a:pPr marL="0" indent="0">
              <a:lnSpc>
                <a:spcPct val="110000"/>
              </a:lnSpc>
              <a:spcAft>
                <a:spcPts val="1200"/>
              </a:spcAft>
              <a:buNone/>
            </a:pPr>
            <a:endParaRPr lang="en-US" sz="2800" dirty="0" smtClean="0"/>
          </a:p>
          <a:p>
            <a:pPr marL="0" indent="0">
              <a:lnSpc>
                <a:spcPct val="110000"/>
              </a:lnSpc>
              <a:spcAft>
                <a:spcPts val="1200"/>
              </a:spcAft>
              <a:buNone/>
            </a:pPr>
            <a:endParaRPr lang="en-US" sz="3200" dirty="0" smtClean="0"/>
          </a:p>
          <a:p>
            <a:pPr marL="0" indent="0">
              <a:lnSpc>
                <a:spcPct val="110000"/>
              </a:lnSpc>
              <a:spcAft>
                <a:spcPts val="1200"/>
              </a:spcAft>
              <a:buNone/>
            </a:pPr>
            <a:endParaRPr lang="en-US" sz="3200" dirty="0" smtClean="0"/>
          </a:p>
          <a:p>
            <a:pPr marL="0" indent="0">
              <a:lnSpc>
                <a:spcPct val="110000"/>
              </a:lnSpc>
              <a:spcAft>
                <a:spcPts val="1200"/>
              </a:spcAft>
              <a:buNone/>
            </a:pPr>
            <a:endParaRPr lang="en-US" sz="3200" dirty="0"/>
          </a:p>
        </p:txBody>
      </p:sp>
      <p:sp>
        <p:nvSpPr>
          <p:cNvPr id="10" name="Oval 9"/>
          <p:cNvSpPr/>
          <p:nvPr/>
        </p:nvSpPr>
        <p:spPr>
          <a:xfrm>
            <a:off x="8612882" y="208839"/>
            <a:ext cx="299158" cy="299161"/>
          </a:xfrm>
          <a:prstGeom prst="ellipse">
            <a:avLst/>
          </a:prstGeom>
          <a:solidFill>
            <a:srgbClr val="1B235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304800"/>
            <a:ext cx="6399265" cy="88900"/>
          </a:xfrm>
          <a:prstGeom prst="rect">
            <a:avLst/>
          </a:prstGeom>
          <a:solidFill>
            <a:srgbClr val="1B235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5" r="4485"/>
          <a:stretch/>
        </p:blipFill>
        <p:spPr>
          <a:xfrm>
            <a:off x="3923929" y="1684535"/>
            <a:ext cx="4838532" cy="3291840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773247" y="659803"/>
            <a:ext cx="7848600" cy="9143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chemeClr val="tx2"/>
                </a:solidFill>
                <a:latin typeface="Flama-Light"/>
                <a:ea typeface="+mj-ea"/>
                <a:cs typeface="Flama-Light"/>
              </a:defRPr>
            </a:lvl1pPr>
          </a:lstStyle>
          <a:p>
            <a:pPr>
              <a:lnSpc>
                <a:spcPct val="80000"/>
              </a:lnSpc>
              <a:spcBef>
                <a:spcPts val="1200"/>
              </a:spcBef>
            </a:pPr>
            <a:r>
              <a:rPr lang="en-US" dirty="0">
                <a:solidFill>
                  <a:srgbClr val="1B2352"/>
                </a:solidFill>
                <a:latin typeface="Flama-Extrabold"/>
                <a:cs typeface="Flama-Extrabold"/>
              </a:rPr>
              <a:t>The Global </a:t>
            </a:r>
            <a:r>
              <a:rPr lang="en-US" dirty="0" smtClean="0">
                <a:solidFill>
                  <a:srgbClr val="1B2352"/>
                </a:solidFill>
                <a:latin typeface="Flama-Extrabold"/>
                <a:cs typeface="Flama-Extrabold"/>
              </a:rPr>
              <a:t>Compact at </a:t>
            </a:r>
            <a:r>
              <a:rPr lang="en-US" dirty="0">
                <a:solidFill>
                  <a:srgbClr val="1B2352"/>
                </a:solidFill>
                <a:latin typeface="Flama-Extrabold"/>
                <a:cs typeface="Flama-Extrabold"/>
              </a:rPr>
              <a:t>a </a:t>
            </a:r>
            <a:r>
              <a:rPr lang="en-US" dirty="0" smtClean="0">
                <a:solidFill>
                  <a:srgbClr val="1B2352"/>
                </a:solidFill>
                <a:latin typeface="Flama-Extrabold"/>
                <a:cs typeface="Flama-Extrabold"/>
              </a:rPr>
              <a:t>Glance</a:t>
            </a:r>
            <a:endParaRPr lang="en-US" sz="2000" dirty="0">
              <a:solidFill>
                <a:srgbClr val="699CC6"/>
              </a:solidFill>
              <a:latin typeface="Flama-Extrabold"/>
              <a:cs typeface="Flama-Extrabold"/>
            </a:endParaRPr>
          </a:p>
        </p:txBody>
      </p:sp>
    </p:spTree>
    <p:extLst>
      <p:ext uri="{BB962C8B-B14F-4D97-AF65-F5344CB8AC3E}">
        <p14:creationId xmlns:p14="http://schemas.microsoft.com/office/powerpoint/2010/main" val="3372303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15" descr="Image result for global commission for sustainable development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7" descr="Global Commission on Business &amp; Sustainable Development log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20" descr="Image result for bsdc log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22" descr="Image result for bsdc logo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765175" y="617538"/>
            <a:ext cx="8496300" cy="914399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ts val="1200"/>
              </a:spcBef>
            </a:pPr>
            <a:r>
              <a:rPr lang="en-US" dirty="0" smtClean="0">
                <a:latin typeface="Flama-Extrabold"/>
                <a:cs typeface="Flama-Extrabold"/>
              </a:rPr>
              <a:t>The Vision of the UN Global Compact</a:t>
            </a:r>
            <a:endParaRPr lang="en-US" sz="2000" dirty="0">
              <a:solidFill>
                <a:srgbClr val="699CC6"/>
              </a:solidFill>
              <a:latin typeface="Flama-Extrabold"/>
              <a:cs typeface="Flama-Extrabold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38400" y="1847671"/>
            <a:ext cx="63662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Flama Extrabold Italic" pitchFamily="50" charset="0"/>
              </a:rPr>
              <a:t>“</a:t>
            </a:r>
            <a:r>
              <a:rPr lang="en-US" sz="2400" dirty="0" smtClean="0">
                <a:latin typeface="Flama Extrabold Italic" pitchFamily="50" charset="0"/>
              </a:rPr>
              <a:t>Mobilize </a:t>
            </a:r>
            <a:r>
              <a:rPr lang="en-US" sz="2400" dirty="0">
                <a:latin typeface="Flama Extrabold Italic" pitchFamily="50" charset="0"/>
              </a:rPr>
              <a:t>a global movement of sustainable companies and stakeholders to create the world we want”</a:t>
            </a:r>
          </a:p>
        </p:txBody>
      </p:sp>
      <p:pic>
        <p:nvPicPr>
          <p:cNvPr id="11" name="Picture 3" descr="G:\DC2 Shared Drive\Shared Files\MEDIA&amp;COMMUNICATION\Logos\Global Compact Master Logos Aug 2015\Masterbrand Logo\1. RGB PNG JPG (for web and general use)\Masterbrand Logo_gradient_blue_RGB_smal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1676400"/>
            <a:ext cx="1440780" cy="146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2344948" y="1447800"/>
            <a:ext cx="0" cy="1965960"/>
          </a:xfrm>
          <a:prstGeom prst="line">
            <a:avLst/>
          </a:prstGeom>
          <a:ln>
            <a:solidFill>
              <a:srgbClr val="4C6B8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Placeholder 60" descr="shutterstock_3666347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t="30016" r="5556"/>
          <a:stretch/>
        </p:blipFill>
        <p:spPr>
          <a:xfrm>
            <a:off x="1524000" y="3539359"/>
            <a:ext cx="6172200" cy="3239656"/>
          </a:xfrm>
          <a:prstGeom prst="rect">
            <a:avLst/>
          </a:prstGeom>
          <a:solidFill>
            <a:schemeClr val="accent1">
              <a:alpha val="37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989793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2"/>
            <a:ext cx="9144000" cy="16845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55116" y="25400"/>
            <a:ext cx="5876184" cy="5539875"/>
          </a:xfrm>
        </p:spPr>
        <p:txBody>
          <a:bodyPr numCol="1"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endParaRPr lang="en-US" sz="1200" b="1" dirty="0" smtClean="0">
              <a:latin typeface="+mj-lt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1200" b="1" dirty="0" smtClean="0">
                <a:latin typeface="+mj-lt"/>
              </a:rPr>
              <a:t>Human Rights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200" dirty="0" smtClean="0">
                <a:latin typeface="+mj-lt"/>
              </a:rPr>
              <a:t>Principle 1: Businesses should support and respect the protection of internationally proclaimed human rights; and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200" dirty="0" smtClean="0">
                <a:latin typeface="+mj-lt"/>
              </a:rPr>
              <a:t>Principle 2: make sure that they are not complicit in human rights abuses.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200" dirty="0" smtClean="0">
                <a:latin typeface="+mj-lt"/>
              </a:rPr>
              <a:t> 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200" b="1" dirty="0" err="1" smtClean="0">
                <a:latin typeface="+mj-lt"/>
              </a:rPr>
              <a:t>Labour</a:t>
            </a:r>
            <a:endParaRPr lang="en-US" sz="1200" b="1" dirty="0" smtClean="0">
              <a:latin typeface="+mj-lt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1200" dirty="0" smtClean="0">
                <a:latin typeface="+mj-lt"/>
              </a:rPr>
              <a:t>Principle 3: Businesses should uphold the freedom of association and the effective recognition of the right to collective bargaining;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200" dirty="0" smtClean="0">
                <a:latin typeface="+mj-lt"/>
              </a:rPr>
              <a:t>Principle 4: the elimination of all forms of forced and compulsory </a:t>
            </a:r>
            <a:r>
              <a:rPr lang="en-US" sz="1200" dirty="0" err="1" smtClean="0">
                <a:latin typeface="+mj-lt"/>
              </a:rPr>
              <a:t>labour</a:t>
            </a:r>
            <a:r>
              <a:rPr lang="en-US" sz="1200" dirty="0" smtClean="0">
                <a:latin typeface="+mj-lt"/>
              </a:rPr>
              <a:t>;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200" dirty="0" smtClean="0">
                <a:latin typeface="+mj-lt"/>
              </a:rPr>
              <a:t>Principle 5: the effective abolition of child </a:t>
            </a:r>
            <a:r>
              <a:rPr lang="en-US" sz="1200" dirty="0" err="1" smtClean="0">
                <a:latin typeface="+mj-lt"/>
              </a:rPr>
              <a:t>labour</a:t>
            </a:r>
            <a:r>
              <a:rPr lang="en-US" sz="1200" dirty="0" smtClean="0">
                <a:latin typeface="+mj-lt"/>
              </a:rPr>
              <a:t>; and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200" dirty="0" smtClean="0">
                <a:latin typeface="+mj-lt"/>
              </a:rPr>
              <a:t>Principle 6: the elimination of discrimination in respect of employment and occupation.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200" dirty="0" smtClean="0">
                <a:latin typeface="+mj-lt"/>
              </a:rPr>
              <a:t> 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200" b="1" dirty="0" smtClean="0">
                <a:latin typeface="+mj-lt"/>
              </a:rPr>
              <a:t>Environment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200" dirty="0" smtClean="0">
                <a:latin typeface="+mj-lt"/>
              </a:rPr>
              <a:t>Principle 7: Businesses should support a precautionary approach to environmental challenges;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200" dirty="0" smtClean="0">
                <a:latin typeface="+mj-lt"/>
              </a:rPr>
              <a:t>Principle 8: undertake initiatives to promote greater environmental responsibility; and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200" dirty="0" smtClean="0">
                <a:latin typeface="+mj-lt"/>
              </a:rPr>
              <a:t>Principle 9: encourage the development and diffusion of environmentally friendly technologies.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200" dirty="0" smtClean="0">
                <a:latin typeface="+mj-lt"/>
              </a:rPr>
              <a:t> 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200" b="1" dirty="0" smtClean="0">
                <a:latin typeface="+mj-lt"/>
              </a:rPr>
              <a:t>Anti-Corruption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200" dirty="0" smtClean="0">
                <a:latin typeface="+mj-lt"/>
              </a:rPr>
              <a:t>Principle 10: Businesses should work against corruption in all its forms, including extortion and bribery.</a:t>
            </a:r>
          </a:p>
          <a:p>
            <a:pPr marL="0" indent="0">
              <a:lnSpc>
                <a:spcPct val="110000"/>
              </a:lnSpc>
              <a:buNone/>
            </a:pPr>
            <a:endParaRPr lang="en-US" sz="1200" dirty="0" smtClean="0">
              <a:latin typeface="+mj-lt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84673" y="328648"/>
            <a:ext cx="3543968" cy="423779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chemeClr val="tx2"/>
                </a:solidFill>
                <a:latin typeface="Flama-Light"/>
                <a:ea typeface="+mj-ea"/>
                <a:cs typeface="Flama-Light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2800" b="1" dirty="0" smtClean="0">
                <a:solidFill>
                  <a:srgbClr val="1E3250"/>
                </a:solidFill>
                <a:latin typeface="+mj-lt"/>
                <a:cs typeface="Flama-Extrabold"/>
              </a:rPr>
              <a:t>UN GLOBAL COMPACT</a:t>
            </a:r>
          </a:p>
          <a:p>
            <a:pPr>
              <a:lnSpc>
                <a:spcPct val="80000"/>
              </a:lnSpc>
            </a:pPr>
            <a:r>
              <a:rPr lang="en-US" sz="2800" b="1" dirty="0" smtClean="0">
                <a:solidFill>
                  <a:srgbClr val="699CC6"/>
                </a:solidFill>
                <a:latin typeface="+mj-lt"/>
                <a:cs typeface="Flama-Extrabold"/>
              </a:rPr>
              <a:t>TEN </a:t>
            </a:r>
          </a:p>
          <a:p>
            <a:pPr>
              <a:lnSpc>
                <a:spcPct val="80000"/>
              </a:lnSpc>
            </a:pPr>
            <a:r>
              <a:rPr lang="en-US" sz="2800" b="1" dirty="0" smtClean="0">
                <a:solidFill>
                  <a:srgbClr val="699CC6"/>
                </a:solidFill>
                <a:latin typeface="+mj-lt"/>
                <a:cs typeface="Flama-Extrabold"/>
              </a:rPr>
              <a:t>PRINCIPLES</a:t>
            </a:r>
            <a:endParaRPr lang="en-US" sz="2800" b="1" dirty="0">
              <a:solidFill>
                <a:srgbClr val="699CC6"/>
              </a:solidFill>
              <a:latin typeface="+mj-lt"/>
              <a:cs typeface="Flama-Extrabold"/>
            </a:endParaRPr>
          </a:p>
          <a:p>
            <a:pPr>
              <a:lnSpc>
                <a:spcPct val="80000"/>
              </a:lnSpc>
            </a:pPr>
            <a:endParaRPr lang="en-US" b="1" dirty="0">
              <a:solidFill>
                <a:srgbClr val="00AEEF"/>
              </a:solidFill>
              <a:latin typeface="+mj-lt"/>
              <a:cs typeface="Flama-Extrabold"/>
            </a:endParaRPr>
          </a:p>
        </p:txBody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2691389" y="3717927"/>
            <a:ext cx="448451" cy="516999"/>
            <a:chOff x="8617858" y="1475934"/>
            <a:chExt cx="526142" cy="526142"/>
          </a:xfrm>
          <a:solidFill>
            <a:schemeClr val="bg1"/>
          </a:solidFill>
        </p:grpSpPr>
        <p:sp>
          <p:nvSpPr>
            <p:cNvPr id="11" name="Oval 10"/>
            <p:cNvSpPr/>
            <p:nvPr/>
          </p:nvSpPr>
          <p:spPr>
            <a:xfrm>
              <a:off x="8617858" y="1475934"/>
              <a:ext cx="526142" cy="526142"/>
            </a:xfrm>
            <a:prstGeom prst="ellipse">
              <a:avLst/>
            </a:prstGeom>
            <a:solidFill>
              <a:srgbClr val="1B235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8717107" y="1603088"/>
              <a:ext cx="324458" cy="282070"/>
              <a:chOff x="11169426" y="204788"/>
              <a:chExt cx="1300162" cy="1130300"/>
            </a:xfrm>
            <a:grpFill/>
          </p:grpSpPr>
          <p:sp>
            <p:nvSpPr>
              <p:cNvPr id="13" name="Freeform 12"/>
              <p:cNvSpPr>
                <a:spLocks noChangeArrowheads="1"/>
              </p:cNvSpPr>
              <p:nvPr/>
            </p:nvSpPr>
            <p:spPr bwMode="auto">
              <a:xfrm>
                <a:off x="11169426" y="204788"/>
                <a:ext cx="1300162" cy="300037"/>
              </a:xfrm>
              <a:custGeom>
                <a:avLst/>
                <a:gdLst>
                  <a:gd name="T0" fmla="*/ 3218 w 3613"/>
                  <a:gd name="T1" fmla="*/ 0 h 832"/>
                  <a:gd name="T2" fmla="*/ 3218 w 3613"/>
                  <a:gd name="T3" fmla="*/ 0 h 832"/>
                  <a:gd name="T4" fmla="*/ 2782 w 3613"/>
                  <a:gd name="T5" fmla="*/ 0 h 832"/>
                  <a:gd name="T6" fmla="*/ 2408 w 3613"/>
                  <a:gd name="T7" fmla="*/ 395 h 832"/>
                  <a:gd name="T8" fmla="*/ 2034 w 3613"/>
                  <a:gd name="T9" fmla="*/ 0 h 832"/>
                  <a:gd name="T10" fmla="*/ 1599 w 3613"/>
                  <a:gd name="T11" fmla="*/ 0 h 832"/>
                  <a:gd name="T12" fmla="*/ 1204 w 3613"/>
                  <a:gd name="T13" fmla="*/ 395 h 832"/>
                  <a:gd name="T14" fmla="*/ 831 w 3613"/>
                  <a:gd name="T15" fmla="*/ 0 h 832"/>
                  <a:gd name="T16" fmla="*/ 395 w 3613"/>
                  <a:gd name="T17" fmla="*/ 0 h 832"/>
                  <a:gd name="T18" fmla="*/ 0 w 3613"/>
                  <a:gd name="T19" fmla="*/ 395 h 832"/>
                  <a:gd name="T20" fmla="*/ 0 w 3613"/>
                  <a:gd name="T21" fmla="*/ 831 h 832"/>
                  <a:gd name="T22" fmla="*/ 623 w 3613"/>
                  <a:gd name="T23" fmla="*/ 541 h 832"/>
                  <a:gd name="T24" fmla="*/ 1204 w 3613"/>
                  <a:gd name="T25" fmla="*/ 810 h 832"/>
                  <a:gd name="T26" fmla="*/ 1204 w 3613"/>
                  <a:gd name="T27" fmla="*/ 831 h 832"/>
                  <a:gd name="T28" fmla="*/ 1225 w 3613"/>
                  <a:gd name="T29" fmla="*/ 831 h 832"/>
                  <a:gd name="T30" fmla="*/ 1225 w 3613"/>
                  <a:gd name="T31" fmla="*/ 810 h 832"/>
                  <a:gd name="T32" fmla="*/ 1806 w 3613"/>
                  <a:gd name="T33" fmla="*/ 541 h 832"/>
                  <a:gd name="T34" fmla="*/ 2387 w 3613"/>
                  <a:gd name="T35" fmla="*/ 810 h 832"/>
                  <a:gd name="T36" fmla="*/ 2387 w 3613"/>
                  <a:gd name="T37" fmla="*/ 831 h 832"/>
                  <a:gd name="T38" fmla="*/ 2429 w 3613"/>
                  <a:gd name="T39" fmla="*/ 831 h 832"/>
                  <a:gd name="T40" fmla="*/ 2429 w 3613"/>
                  <a:gd name="T41" fmla="*/ 810 h 832"/>
                  <a:gd name="T42" fmla="*/ 2990 w 3613"/>
                  <a:gd name="T43" fmla="*/ 541 h 832"/>
                  <a:gd name="T44" fmla="*/ 3612 w 3613"/>
                  <a:gd name="T45" fmla="*/ 831 h 832"/>
                  <a:gd name="T46" fmla="*/ 3612 w 3613"/>
                  <a:gd name="T47" fmla="*/ 395 h 832"/>
                  <a:gd name="T48" fmla="*/ 3218 w 3613"/>
                  <a:gd name="T49" fmla="*/ 0 h 8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613" h="832">
                    <a:moveTo>
                      <a:pt x="3218" y="0"/>
                    </a:moveTo>
                    <a:lnTo>
                      <a:pt x="3218" y="0"/>
                    </a:lnTo>
                    <a:cubicBezTo>
                      <a:pt x="2782" y="0"/>
                      <a:pt x="2782" y="0"/>
                      <a:pt x="2782" y="0"/>
                    </a:cubicBezTo>
                    <a:cubicBezTo>
                      <a:pt x="2782" y="208"/>
                      <a:pt x="2615" y="374"/>
                      <a:pt x="2408" y="395"/>
                    </a:cubicBezTo>
                    <a:cubicBezTo>
                      <a:pt x="2200" y="374"/>
                      <a:pt x="2034" y="208"/>
                      <a:pt x="2034" y="0"/>
                    </a:cubicBezTo>
                    <a:cubicBezTo>
                      <a:pt x="1599" y="0"/>
                      <a:pt x="1599" y="0"/>
                      <a:pt x="1599" y="0"/>
                    </a:cubicBezTo>
                    <a:cubicBezTo>
                      <a:pt x="1599" y="208"/>
                      <a:pt x="1433" y="374"/>
                      <a:pt x="1204" y="395"/>
                    </a:cubicBezTo>
                    <a:cubicBezTo>
                      <a:pt x="997" y="374"/>
                      <a:pt x="831" y="208"/>
                      <a:pt x="831" y="0"/>
                    </a:cubicBezTo>
                    <a:cubicBezTo>
                      <a:pt x="395" y="0"/>
                      <a:pt x="395" y="0"/>
                      <a:pt x="395" y="0"/>
                    </a:cubicBezTo>
                    <a:cubicBezTo>
                      <a:pt x="395" y="208"/>
                      <a:pt x="228" y="395"/>
                      <a:pt x="0" y="395"/>
                    </a:cubicBezTo>
                    <a:cubicBezTo>
                      <a:pt x="0" y="831"/>
                      <a:pt x="0" y="831"/>
                      <a:pt x="0" y="831"/>
                    </a:cubicBezTo>
                    <a:cubicBezTo>
                      <a:pt x="249" y="831"/>
                      <a:pt x="456" y="707"/>
                      <a:pt x="623" y="541"/>
                    </a:cubicBezTo>
                    <a:cubicBezTo>
                      <a:pt x="768" y="707"/>
                      <a:pt x="976" y="810"/>
                      <a:pt x="1204" y="810"/>
                    </a:cubicBezTo>
                    <a:cubicBezTo>
                      <a:pt x="1204" y="831"/>
                      <a:pt x="1204" y="831"/>
                      <a:pt x="1204" y="831"/>
                    </a:cubicBezTo>
                    <a:cubicBezTo>
                      <a:pt x="1225" y="831"/>
                      <a:pt x="1225" y="831"/>
                      <a:pt x="1225" y="831"/>
                    </a:cubicBezTo>
                    <a:cubicBezTo>
                      <a:pt x="1225" y="810"/>
                      <a:pt x="1225" y="810"/>
                      <a:pt x="1225" y="810"/>
                    </a:cubicBezTo>
                    <a:cubicBezTo>
                      <a:pt x="1453" y="810"/>
                      <a:pt x="1661" y="707"/>
                      <a:pt x="1806" y="541"/>
                    </a:cubicBezTo>
                    <a:cubicBezTo>
                      <a:pt x="1951" y="707"/>
                      <a:pt x="2159" y="810"/>
                      <a:pt x="2387" y="810"/>
                    </a:cubicBezTo>
                    <a:cubicBezTo>
                      <a:pt x="2387" y="831"/>
                      <a:pt x="2387" y="831"/>
                      <a:pt x="2387" y="831"/>
                    </a:cubicBezTo>
                    <a:cubicBezTo>
                      <a:pt x="2429" y="831"/>
                      <a:pt x="2429" y="831"/>
                      <a:pt x="2429" y="831"/>
                    </a:cubicBezTo>
                    <a:cubicBezTo>
                      <a:pt x="2429" y="810"/>
                      <a:pt x="2429" y="810"/>
                      <a:pt x="2429" y="810"/>
                    </a:cubicBezTo>
                    <a:cubicBezTo>
                      <a:pt x="2657" y="810"/>
                      <a:pt x="2865" y="707"/>
                      <a:pt x="2990" y="541"/>
                    </a:cubicBezTo>
                    <a:cubicBezTo>
                      <a:pt x="3156" y="707"/>
                      <a:pt x="3363" y="831"/>
                      <a:pt x="3612" y="831"/>
                    </a:cubicBezTo>
                    <a:cubicBezTo>
                      <a:pt x="3612" y="395"/>
                      <a:pt x="3612" y="395"/>
                      <a:pt x="3612" y="395"/>
                    </a:cubicBezTo>
                    <a:cubicBezTo>
                      <a:pt x="3384" y="395"/>
                      <a:pt x="3218" y="208"/>
                      <a:pt x="3218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Freeform 13"/>
              <p:cNvSpPr>
                <a:spLocks noChangeArrowheads="1"/>
              </p:cNvSpPr>
              <p:nvPr/>
            </p:nvSpPr>
            <p:spPr bwMode="auto">
              <a:xfrm>
                <a:off x="11169426" y="615950"/>
                <a:ext cx="1300162" cy="300038"/>
              </a:xfrm>
              <a:custGeom>
                <a:avLst/>
                <a:gdLst>
                  <a:gd name="T0" fmla="*/ 3218 w 3613"/>
                  <a:gd name="T1" fmla="*/ 0 h 832"/>
                  <a:gd name="T2" fmla="*/ 3218 w 3613"/>
                  <a:gd name="T3" fmla="*/ 0 h 832"/>
                  <a:gd name="T4" fmla="*/ 2782 w 3613"/>
                  <a:gd name="T5" fmla="*/ 0 h 832"/>
                  <a:gd name="T6" fmla="*/ 2408 w 3613"/>
                  <a:gd name="T7" fmla="*/ 395 h 832"/>
                  <a:gd name="T8" fmla="*/ 2034 w 3613"/>
                  <a:gd name="T9" fmla="*/ 0 h 832"/>
                  <a:gd name="T10" fmla="*/ 1599 w 3613"/>
                  <a:gd name="T11" fmla="*/ 0 h 832"/>
                  <a:gd name="T12" fmla="*/ 1204 w 3613"/>
                  <a:gd name="T13" fmla="*/ 395 h 832"/>
                  <a:gd name="T14" fmla="*/ 831 w 3613"/>
                  <a:gd name="T15" fmla="*/ 0 h 832"/>
                  <a:gd name="T16" fmla="*/ 395 w 3613"/>
                  <a:gd name="T17" fmla="*/ 0 h 832"/>
                  <a:gd name="T18" fmla="*/ 0 w 3613"/>
                  <a:gd name="T19" fmla="*/ 395 h 832"/>
                  <a:gd name="T20" fmla="*/ 0 w 3613"/>
                  <a:gd name="T21" fmla="*/ 831 h 832"/>
                  <a:gd name="T22" fmla="*/ 623 w 3613"/>
                  <a:gd name="T23" fmla="*/ 561 h 832"/>
                  <a:gd name="T24" fmla="*/ 1204 w 3613"/>
                  <a:gd name="T25" fmla="*/ 831 h 832"/>
                  <a:gd name="T26" fmla="*/ 1204 w 3613"/>
                  <a:gd name="T27" fmla="*/ 831 h 832"/>
                  <a:gd name="T28" fmla="*/ 1225 w 3613"/>
                  <a:gd name="T29" fmla="*/ 831 h 832"/>
                  <a:gd name="T30" fmla="*/ 1225 w 3613"/>
                  <a:gd name="T31" fmla="*/ 831 h 832"/>
                  <a:gd name="T32" fmla="*/ 1806 w 3613"/>
                  <a:gd name="T33" fmla="*/ 561 h 832"/>
                  <a:gd name="T34" fmla="*/ 2387 w 3613"/>
                  <a:gd name="T35" fmla="*/ 831 h 832"/>
                  <a:gd name="T36" fmla="*/ 2387 w 3613"/>
                  <a:gd name="T37" fmla="*/ 831 h 832"/>
                  <a:gd name="T38" fmla="*/ 2429 w 3613"/>
                  <a:gd name="T39" fmla="*/ 831 h 832"/>
                  <a:gd name="T40" fmla="*/ 2429 w 3613"/>
                  <a:gd name="T41" fmla="*/ 831 h 832"/>
                  <a:gd name="T42" fmla="*/ 2990 w 3613"/>
                  <a:gd name="T43" fmla="*/ 561 h 832"/>
                  <a:gd name="T44" fmla="*/ 3612 w 3613"/>
                  <a:gd name="T45" fmla="*/ 831 h 832"/>
                  <a:gd name="T46" fmla="*/ 3612 w 3613"/>
                  <a:gd name="T47" fmla="*/ 395 h 832"/>
                  <a:gd name="T48" fmla="*/ 3218 w 3613"/>
                  <a:gd name="T49" fmla="*/ 0 h 8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613" h="832">
                    <a:moveTo>
                      <a:pt x="3218" y="0"/>
                    </a:moveTo>
                    <a:lnTo>
                      <a:pt x="3218" y="0"/>
                    </a:lnTo>
                    <a:cubicBezTo>
                      <a:pt x="2782" y="0"/>
                      <a:pt x="2782" y="0"/>
                      <a:pt x="2782" y="0"/>
                    </a:cubicBezTo>
                    <a:cubicBezTo>
                      <a:pt x="2782" y="228"/>
                      <a:pt x="2615" y="395"/>
                      <a:pt x="2408" y="395"/>
                    </a:cubicBezTo>
                    <a:cubicBezTo>
                      <a:pt x="2200" y="395"/>
                      <a:pt x="2034" y="228"/>
                      <a:pt x="2034" y="0"/>
                    </a:cubicBezTo>
                    <a:cubicBezTo>
                      <a:pt x="1599" y="0"/>
                      <a:pt x="1599" y="0"/>
                      <a:pt x="1599" y="0"/>
                    </a:cubicBezTo>
                    <a:cubicBezTo>
                      <a:pt x="1599" y="228"/>
                      <a:pt x="1433" y="395"/>
                      <a:pt x="1204" y="395"/>
                    </a:cubicBezTo>
                    <a:cubicBezTo>
                      <a:pt x="997" y="395"/>
                      <a:pt x="831" y="228"/>
                      <a:pt x="831" y="0"/>
                    </a:cubicBezTo>
                    <a:cubicBezTo>
                      <a:pt x="395" y="0"/>
                      <a:pt x="395" y="0"/>
                      <a:pt x="395" y="0"/>
                    </a:cubicBezTo>
                    <a:cubicBezTo>
                      <a:pt x="395" y="228"/>
                      <a:pt x="228" y="395"/>
                      <a:pt x="0" y="395"/>
                    </a:cubicBezTo>
                    <a:cubicBezTo>
                      <a:pt x="0" y="831"/>
                      <a:pt x="0" y="831"/>
                      <a:pt x="0" y="831"/>
                    </a:cubicBezTo>
                    <a:cubicBezTo>
                      <a:pt x="249" y="831"/>
                      <a:pt x="456" y="727"/>
                      <a:pt x="623" y="561"/>
                    </a:cubicBezTo>
                    <a:cubicBezTo>
                      <a:pt x="768" y="727"/>
                      <a:pt x="976" y="831"/>
                      <a:pt x="1204" y="831"/>
                    </a:cubicBezTo>
                    <a:lnTo>
                      <a:pt x="1204" y="831"/>
                    </a:lnTo>
                    <a:cubicBezTo>
                      <a:pt x="1225" y="831"/>
                      <a:pt x="1225" y="831"/>
                      <a:pt x="1225" y="831"/>
                    </a:cubicBezTo>
                    <a:lnTo>
                      <a:pt x="1225" y="831"/>
                    </a:lnTo>
                    <a:cubicBezTo>
                      <a:pt x="1453" y="831"/>
                      <a:pt x="1661" y="727"/>
                      <a:pt x="1806" y="561"/>
                    </a:cubicBezTo>
                    <a:cubicBezTo>
                      <a:pt x="1951" y="727"/>
                      <a:pt x="2159" y="831"/>
                      <a:pt x="2387" y="831"/>
                    </a:cubicBezTo>
                    <a:lnTo>
                      <a:pt x="2387" y="831"/>
                    </a:lnTo>
                    <a:cubicBezTo>
                      <a:pt x="2429" y="831"/>
                      <a:pt x="2429" y="831"/>
                      <a:pt x="2429" y="831"/>
                    </a:cubicBezTo>
                    <a:lnTo>
                      <a:pt x="2429" y="831"/>
                    </a:lnTo>
                    <a:cubicBezTo>
                      <a:pt x="2657" y="831"/>
                      <a:pt x="2865" y="727"/>
                      <a:pt x="2990" y="561"/>
                    </a:cubicBezTo>
                    <a:cubicBezTo>
                      <a:pt x="3156" y="727"/>
                      <a:pt x="3363" y="831"/>
                      <a:pt x="3612" y="831"/>
                    </a:cubicBezTo>
                    <a:cubicBezTo>
                      <a:pt x="3612" y="395"/>
                      <a:pt x="3612" y="395"/>
                      <a:pt x="3612" y="395"/>
                    </a:cubicBezTo>
                    <a:cubicBezTo>
                      <a:pt x="3384" y="395"/>
                      <a:pt x="3218" y="228"/>
                      <a:pt x="3218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Freeform 15"/>
              <p:cNvSpPr>
                <a:spLocks noChangeArrowheads="1"/>
              </p:cNvSpPr>
              <p:nvPr/>
            </p:nvSpPr>
            <p:spPr bwMode="auto">
              <a:xfrm>
                <a:off x="11169426" y="1035050"/>
                <a:ext cx="1300162" cy="300038"/>
              </a:xfrm>
              <a:custGeom>
                <a:avLst/>
                <a:gdLst>
                  <a:gd name="T0" fmla="*/ 3218 w 3613"/>
                  <a:gd name="T1" fmla="*/ 0 h 832"/>
                  <a:gd name="T2" fmla="*/ 3218 w 3613"/>
                  <a:gd name="T3" fmla="*/ 0 h 832"/>
                  <a:gd name="T4" fmla="*/ 2782 w 3613"/>
                  <a:gd name="T5" fmla="*/ 0 h 832"/>
                  <a:gd name="T6" fmla="*/ 2408 w 3613"/>
                  <a:gd name="T7" fmla="*/ 395 h 832"/>
                  <a:gd name="T8" fmla="*/ 2034 w 3613"/>
                  <a:gd name="T9" fmla="*/ 0 h 832"/>
                  <a:gd name="T10" fmla="*/ 1599 w 3613"/>
                  <a:gd name="T11" fmla="*/ 0 h 832"/>
                  <a:gd name="T12" fmla="*/ 1204 w 3613"/>
                  <a:gd name="T13" fmla="*/ 395 h 832"/>
                  <a:gd name="T14" fmla="*/ 831 w 3613"/>
                  <a:gd name="T15" fmla="*/ 0 h 832"/>
                  <a:gd name="T16" fmla="*/ 395 w 3613"/>
                  <a:gd name="T17" fmla="*/ 0 h 832"/>
                  <a:gd name="T18" fmla="*/ 0 w 3613"/>
                  <a:gd name="T19" fmla="*/ 395 h 832"/>
                  <a:gd name="T20" fmla="*/ 0 w 3613"/>
                  <a:gd name="T21" fmla="*/ 831 h 832"/>
                  <a:gd name="T22" fmla="*/ 623 w 3613"/>
                  <a:gd name="T23" fmla="*/ 561 h 832"/>
                  <a:gd name="T24" fmla="*/ 1204 w 3613"/>
                  <a:gd name="T25" fmla="*/ 831 h 832"/>
                  <a:gd name="T26" fmla="*/ 1204 w 3613"/>
                  <a:gd name="T27" fmla="*/ 831 h 832"/>
                  <a:gd name="T28" fmla="*/ 1225 w 3613"/>
                  <a:gd name="T29" fmla="*/ 831 h 832"/>
                  <a:gd name="T30" fmla="*/ 1225 w 3613"/>
                  <a:gd name="T31" fmla="*/ 831 h 832"/>
                  <a:gd name="T32" fmla="*/ 1806 w 3613"/>
                  <a:gd name="T33" fmla="*/ 561 h 832"/>
                  <a:gd name="T34" fmla="*/ 2387 w 3613"/>
                  <a:gd name="T35" fmla="*/ 831 h 832"/>
                  <a:gd name="T36" fmla="*/ 2387 w 3613"/>
                  <a:gd name="T37" fmla="*/ 831 h 832"/>
                  <a:gd name="T38" fmla="*/ 2429 w 3613"/>
                  <a:gd name="T39" fmla="*/ 831 h 832"/>
                  <a:gd name="T40" fmla="*/ 2429 w 3613"/>
                  <a:gd name="T41" fmla="*/ 831 h 832"/>
                  <a:gd name="T42" fmla="*/ 2990 w 3613"/>
                  <a:gd name="T43" fmla="*/ 561 h 832"/>
                  <a:gd name="T44" fmla="*/ 3612 w 3613"/>
                  <a:gd name="T45" fmla="*/ 831 h 832"/>
                  <a:gd name="T46" fmla="*/ 3612 w 3613"/>
                  <a:gd name="T47" fmla="*/ 395 h 832"/>
                  <a:gd name="T48" fmla="*/ 3218 w 3613"/>
                  <a:gd name="T49" fmla="*/ 0 h 8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613" h="832">
                    <a:moveTo>
                      <a:pt x="3218" y="0"/>
                    </a:moveTo>
                    <a:lnTo>
                      <a:pt x="3218" y="0"/>
                    </a:lnTo>
                    <a:cubicBezTo>
                      <a:pt x="2782" y="0"/>
                      <a:pt x="2782" y="0"/>
                      <a:pt x="2782" y="0"/>
                    </a:cubicBezTo>
                    <a:cubicBezTo>
                      <a:pt x="2782" y="207"/>
                      <a:pt x="2615" y="395"/>
                      <a:pt x="2408" y="395"/>
                    </a:cubicBezTo>
                    <a:cubicBezTo>
                      <a:pt x="2200" y="395"/>
                      <a:pt x="2034" y="207"/>
                      <a:pt x="2034" y="0"/>
                    </a:cubicBezTo>
                    <a:cubicBezTo>
                      <a:pt x="1599" y="0"/>
                      <a:pt x="1599" y="0"/>
                      <a:pt x="1599" y="0"/>
                    </a:cubicBezTo>
                    <a:cubicBezTo>
                      <a:pt x="1599" y="207"/>
                      <a:pt x="1433" y="395"/>
                      <a:pt x="1204" y="395"/>
                    </a:cubicBezTo>
                    <a:cubicBezTo>
                      <a:pt x="997" y="395"/>
                      <a:pt x="831" y="207"/>
                      <a:pt x="831" y="0"/>
                    </a:cubicBezTo>
                    <a:cubicBezTo>
                      <a:pt x="395" y="0"/>
                      <a:pt x="395" y="0"/>
                      <a:pt x="395" y="0"/>
                    </a:cubicBezTo>
                    <a:cubicBezTo>
                      <a:pt x="395" y="229"/>
                      <a:pt x="228" y="395"/>
                      <a:pt x="0" y="395"/>
                    </a:cubicBezTo>
                    <a:cubicBezTo>
                      <a:pt x="0" y="831"/>
                      <a:pt x="0" y="831"/>
                      <a:pt x="0" y="831"/>
                    </a:cubicBezTo>
                    <a:cubicBezTo>
                      <a:pt x="249" y="831"/>
                      <a:pt x="456" y="727"/>
                      <a:pt x="623" y="561"/>
                    </a:cubicBezTo>
                    <a:cubicBezTo>
                      <a:pt x="768" y="727"/>
                      <a:pt x="976" y="831"/>
                      <a:pt x="1204" y="831"/>
                    </a:cubicBezTo>
                    <a:lnTo>
                      <a:pt x="1204" y="831"/>
                    </a:lnTo>
                    <a:cubicBezTo>
                      <a:pt x="1225" y="831"/>
                      <a:pt x="1225" y="831"/>
                      <a:pt x="1225" y="831"/>
                    </a:cubicBezTo>
                    <a:lnTo>
                      <a:pt x="1225" y="831"/>
                    </a:lnTo>
                    <a:cubicBezTo>
                      <a:pt x="1453" y="831"/>
                      <a:pt x="1661" y="727"/>
                      <a:pt x="1806" y="561"/>
                    </a:cubicBezTo>
                    <a:cubicBezTo>
                      <a:pt x="1951" y="727"/>
                      <a:pt x="2159" y="831"/>
                      <a:pt x="2387" y="831"/>
                    </a:cubicBezTo>
                    <a:lnTo>
                      <a:pt x="2387" y="831"/>
                    </a:lnTo>
                    <a:cubicBezTo>
                      <a:pt x="2429" y="831"/>
                      <a:pt x="2429" y="831"/>
                      <a:pt x="2429" y="831"/>
                    </a:cubicBezTo>
                    <a:lnTo>
                      <a:pt x="2429" y="831"/>
                    </a:lnTo>
                    <a:cubicBezTo>
                      <a:pt x="2657" y="831"/>
                      <a:pt x="2865" y="727"/>
                      <a:pt x="2990" y="561"/>
                    </a:cubicBezTo>
                    <a:cubicBezTo>
                      <a:pt x="3156" y="727"/>
                      <a:pt x="3363" y="831"/>
                      <a:pt x="3612" y="831"/>
                    </a:cubicBezTo>
                    <a:cubicBezTo>
                      <a:pt x="3612" y="395"/>
                      <a:pt x="3612" y="395"/>
                      <a:pt x="3612" y="395"/>
                    </a:cubicBezTo>
                    <a:cubicBezTo>
                      <a:pt x="3384" y="395"/>
                      <a:pt x="3218" y="229"/>
                      <a:pt x="3218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8" name="Group 17"/>
          <p:cNvGrpSpPr>
            <a:grpSpLocks noChangeAspect="1"/>
          </p:cNvGrpSpPr>
          <p:nvPr/>
        </p:nvGrpSpPr>
        <p:grpSpPr>
          <a:xfrm>
            <a:off x="2699270" y="5723683"/>
            <a:ext cx="448451" cy="516999"/>
            <a:chOff x="8617858" y="2120964"/>
            <a:chExt cx="526142" cy="526142"/>
          </a:xfrm>
          <a:solidFill>
            <a:schemeClr val="bg1"/>
          </a:solidFill>
        </p:grpSpPr>
        <p:sp>
          <p:nvSpPr>
            <p:cNvPr id="20" name="Oval 19"/>
            <p:cNvSpPr/>
            <p:nvPr/>
          </p:nvSpPr>
          <p:spPr>
            <a:xfrm>
              <a:off x="8617858" y="2120964"/>
              <a:ext cx="526142" cy="526142"/>
            </a:xfrm>
            <a:prstGeom prst="ellipse">
              <a:avLst/>
            </a:prstGeom>
            <a:solidFill>
              <a:srgbClr val="1B235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8691853" y="2211296"/>
              <a:ext cx="356550" cy="354966"/>
              <a:chOff x="11101163" y="1849438"/>
              <a:chExt cx="1428750" cy="1422400"/>
            </a:xfrm>
            <a:grpFill/>
          </p:grpSpPr>
          <p:sp>
            <p:nvSpPr>
              <p:cNvPr id="22" name="Freeform 1"/>
              <p:cNvSpPr>
                <a:spLocks noChangeArrowheads="1"/>
              </p:cNvSpPr>
              <p:nvPr/>
            </p:nvSpPr>
            <p:spPr bwMode="auto">
              <a:xfrm>
                <a:off x="12028263" y="2762250"/>
                <a:ext cx="501650" cy="509588"/>
              </a:xfrm>
              <a:custGeom>
                <a:avLst/>
                <a:gdLst>
                  <a:gd name="T0" fmla="*/ 0 w 1393"/>
                  <a:gd name="T1" fmla="*/ 0 h 1414"/>
                  <a:gd name="T2" fmla="*/ 0 w 1393"/>
                  <a:gd name="T3" fmla="*/ 1413 h 1414"/>
                  <a:gd name="T4" fmla="*/ 540 w 1393"/>
                  <a:gd name="T5" fmla="*/ 1413 h 1414"/>
                  <a:gd name="T6" fmla="*/ 540 w 1393"/>
                  <a:gd name="T7" fmla="*/ 560 h 1414"/>
                  <a:gd name="T8" fmla="*/ 1392 w 1393"/>
                  <a:gd name="T9" fmla="*/ 560 h 1414"/>
                  <a:gd name="T10" fmla="*/ 1392 w 1393"/>
                  <a:gd name="T11" fmla="*/ 0 h 1414"/>
                  <a:gd name="T12" fmla="*/ 0 w 1393"/>
                  <a:gd name="T13" fmla="*/ 0 h 1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93" h="1414">
                    <a:moveTo>
                      <a:pt x="0" y="0"/>
                    </a:moveTo>
                    <a:lnTo>
                      <a:pt x="0" y="1413"/>
                    </a:lnTo>
                    <a:lnTo>
                      <a:pt x="540" y="1413"/>
                    </a:lnTo>
                    <a:lnTo>
                      <a:pt x="540" y="560"/>
                    </a:lnTo>
                    <a:lnTo>
                      <a:pt x="1392" y="560"/>
                    </a:lnTo>
                    <a:lnTo>
                      <a:pt x="1392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Freeform 2"/>
              <p:cNvSpPr>
                <a:spLocks noChangeArrowheads="1"/>
              </p:cNvSpPr>
              <p:nvPr/>
            </p:nvSpPr>
            <p:spPr bwMode="auto">
              <a:xfrm>
                <a:off x="11699651" y="2149475"/>
                <a:ext cx="523875" cy="523875"/>
              </a:xfrm>
              <a:custGeom>
                <a:avLst/>
                <a:gdLst>
                  <a:gd name="T0" fmla="*/ 1453 w 1454"/>
                  <a:gd name="T1" fmla="*/ 1454 h 1455"/>
                  <a:gd name="T2" fmla="*/ 1453 w 1454"/>
                  <a:gd name="T3" fmla="*/ 0 h 1455"/>
                  <a:gd name="T4" fmla="*/ 0 w 1454"/>
                  <a:gd name="T5" fmla="*/ 0 h 1455"/>
                  <a:gd name="T6" fmla="*/ 0 w 1454"/>
                  <a:gd name="T7" fmla="*/ 561 h 1455"/>
                  <a:gd name="T8" fmla="*/ 892 w 1454"/>
                  <a:gd name="T9" fmla="*/ 561 h 1455"/>
                  <a:gd name="T10" fmla="*/ 892 w 1454"/>
                  <a:gd name="T11" fmla="*/ 1454 h 1455"/>
                  <a:gd name="T12" fmla="*/ 1453 w 1454"/>
                  <a:gd name="T13" fmla="*/ 1454 h 1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54" h="1455">
                    <a:moveTo>
                      <a:pt x="1453" y="1454"/>
                    </a:moveTo>
                    <a:lnTo>
                      <a:pt x="1453" y="0"/>
                    </a:lnTo>
                    <a:lnTo>
                      <a:pt x="0" y="0"/>
                    </a:lnTo>
                    <a:lnTo>
                      <a:pt x="0" y="561"/>
                    </a:lnTo>
                    <a:lnTo>
                      <a:pt x="892" y="561"/>
                    </a:lnTo>
                    <a:lnTo>
                      <a:pt x="892" y="1454"/>
                    </a:lnTo>
                    <a:lnTo>
                      <a:pt x="1453" y="1454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Freeform 3"/>
              <p:cNvSpPr>
                <a:spLocks noChangeArrowheads="1"/>
              </p:cNvSpPr>
              <p:nvPr/>
            </p:nvSpPr>
            <p:spPr bwMode="auto">
              <a:xfrm>
                <a:off x="11407551" y="2447925"/>
                <a:ext cx="530225" cy="509588"/>
              </a:xfrm>
              <a:custGeom>
                <a:avLst/>
                <a:gdLst>
                  <a:gd name="T0" fmla="*/ 561 w 1475"/>
                  <a:gd name="T1" fmla="*/ 0 h 1414"/>
                  <a:gd name="T2" fmla="*/ 0 w 1475"/>
                  <a:gd name="T3" fmla="*/ 0 h 1414"/>
                  <a:gd name="T4" fmla="*/ 0 w 1475"/>
                  <a:gd name="T5" fmla="*/ 1413 h 1414"/>
                  <a:gd name="T6" fmla="*/ 1474 w 1475"/>
                  <a:gd name="T7" fmla="*/ 1413 h 1414"/>
                  <a:gd name="T8" fmla="*/ 1474 w 1475"/>
                  <a:gd name="T9" fmla="*/ 873 h 1414"/>
                  <a:gd name="T10" fmla="*/ 561 w 1475"/>
                  <a:gd name="T11" fmla="*/ 873 h 1414"/>
                  <a:gd name="T12" fmla="*/ 561 w 1475"/>
                  <a:gd name="T13" fmla="*/ 0 h 1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75" h="1414">
                    <a:moveTo>
                      <a:pt x="561" y="0"/>
                    </a:moveTo>
                    <a:lnTo>
                      <a:pt x="0" y="0"/>
                    </a:lnTo>
                    <a:lnTo>
                      <a:pt x="0" y="1413"/>
                    </a:lnTo>
                    <a:lnTo>
                      <a:pt x="1474" y="1413"/>
                    </a:lnTo>
                    <a:lnTo>
                      <a:pt x="1474" y="873"/>
                    </a:lnTo>
                    <a:lnTo>
                      <a:pt x="561" y="873"/>
                    </a:lnTo>
                    <a:lnTo>
                      <a:pt x="561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Freeform 4"/>
              <p:cNvSpPr>
                <a:spLocks noChangeArrowheads="1"/>
              </p:cNvSpPr>
              <p:nvPr/>
            </p:nvSpPr>
            <p:spPr bwMode="auto">
              <a:xfrm>
                <a:off x="11101163" y="1849438"/>
                <a:ext cx="508000" cy="508000"/>
              </a:xfrm>
              <a:custGeom>
                <a:avLst/>
                <a:gdLst>
                  <a:gd name="T0" fmla="*/ 1412 w 1413"/>
                  <a:gd name="T1" fmla="*/ 0 h 1413"/>
                  <a:gd name="T2" fmla="*/ 851 w 1413"/>
                  <a:gd name="T3" fmla="*/ 0 h 1413"/>
                  <a:gd name="T4" fmla="*/ 851 w 1413"/>
                  <a:gd name="T5" fmla="*/ 851 h 1413"/>
                  <a:gd name="T6" fmla="*/ 0 w 1413"/>
                  <a:gd name="T7" fmla="*/ 851 h 1413"/>
                  <a:gd name="T8" fmla="*/ 0 w 1413"/>
                  <a:gd name="T9" fmla="*/ 1412 h 1413"/>
                  <a:gd name="T10" fmla="*/ 1412 w 1413"/>
                  <a:gd name="T11" fmla="*/ 1412 h 1413"/>
                  <a:gd name="T12" fmla="*/ 1412 w 1413"/>
                  <a:gd name="T13" fmla="*/ 0 h 14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13" h="1413">
                    <a:moveTo>
                      <a:pt x="1412" y="0"/>
                    </a:moveTo>
                    <a:lnTo>
                      <a:pt x="851" y="0"/>
                    </a:lnTo>
                    <a:lnTo>
                      <a:pt x="851" y="851"/>
                    </a:lnTo>
                    <a:lnTo>
                      <a:pt x="0" y="851"/>
                    </a:lnTo>
                    <a:lnTo>
                      <a:pt x="0" y="1412"/>
                    </a:lnTo>
                    <a:lnTo>
                      <a:pt x="1412" y="1412"/>
                    </a:lnTo>
                    <a:lnTo>
                      <a:pt x="1412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6" name="Group 25"/>
          <p:cNvGrpSpPr>
            <a:grpSpLocks noChangeAspect="1"/>
          </p:cNvGrpSpPr>
          <p:nvPr/>
        </p:nvGrpSpPr>
        <p:grpSpPr>
          <a:xfrm>
            <a:off x="2692544" y="1701247"/>
            <a:ext cx="448451" cy="516999"/>
            <a:chOff x="7950004" y="2120964"/>
            <a:chExt cx="526142" cy="526142"/>
          </a:xfrm>
          <a:solidFill>
            <a:schemeClr val="bg1"/>
          </a:solidFill>
        </p:grpSpPr>
        <p:sp>
          <p:nvSpPr>
            <p:cNvPr id="27" name="Oval 26"/>
            <p:cNvSpPr/>
            <p:nvPr/>
          </p:nvSpPr>
          <p:spPr>
            <a:xfrm>
              <a:off x="7950004" y="2120964"/>
              <a:ext cx="526142" cy="526142"/>
            </a:xfrm>
            <a:prstGeom prst="ellipse">
              <a:avLst/>
            </a:prstGeom>
            <a:solidFill>
              <a:srgbClr val="1B235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8020123" y="2195647"/>
              <a:ext cx="386264" cy="386264"/>
              <a:chOff x="9269188" y="1804988"/>
              <a:chExt cx="1547813" cy="1547812"/>
            </a:xfrm>
            <a:grpFill/>
          </p:grpSpPr>
          <p:sp>
            <p:nvSpPr>
              <p:cNvPr id="29" name="Freeform 5"/>
              <p:cNvSpPr>
                <a:spLocks noChangeArrowheads="1"/>
              </p:cNvSpPr>
              <p:nvPr/>
            </p:nvSpPr>
            <p:spPr bwMode="auto">
              <a:xfrm>
                <a:off x="9269188" y="2260600"/>
                <a:ext cx="642938" cy="642938"/>
              </a:xfrm>
              <a:custGeom>
                <a:avLst/>
                <a:gdLst>
                  <a:gd name="T0" fmla="*/ 893 w 1788"/>
                  <a:gd name="T1" fmla="*/ 0 h 1787"/>
                  <a:gd name="T2" fmla="*/ 603 w 1788"/>
                  <a:gd name="T3" fmla="*/ 312 h 1787"/>
                  <a:gd name="T4" fmla="*/ 976 w 1788"/>
                  <a:gd name="T5" fmla="*/ 686 h 1787"/>
                  <a:gd name="T6" fmla="*/ 0 w 1788"/>
                  <a:gd name="T7" fmla="*/ 686 h 1787"/>
                  <a:gd name="T8" fmla="*/ 0 w 1788"/>
                  <a:gd name="T9" fmla="*/ 1122 h 1787"/>
                  <a:gd name="T10" fmla="*/ 976 w 1788"/>
                  <a:gd name="T11" fmla="*/ 1122 h 1787"/>
                  <a:gd name="T12" fmla="*/ 603 w 1788"/>
                  <a:gd name="T13" fmla="*/ 1496 h 1787"/>
                  <a:gd name="T14" fmla="*/ 893 w 1788"/>
                  <a:gd name="T15" fmla="*/ 1786 h 1787"/>
                  <a:gd name="T16" fmla="*/ 1787 w 1788"/>
                  <a:gd name="T17" fmla="*/ 894 h 1787"/>
                  <a:gd name="T18" fmla="*/ 893 w 1788"/>
                  <a:gd name="T19" fmla="*/ 0 h 17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88" h="1787">
                    <a:moveTo>
                      <a:pt x="893" y="0"/>
                    </a:moveTo>
                    <a:lnTo>
                      <a:pt x="603" y="312"/>
                    </a:lnTo>
                    <a:lnTo>
                      <a:pt x="976" y="686"/>
                    </a:lnTo>
                    <a:lnTo>
                      <a:pt x="0" y="686"/>
                    </a:lnTo>
                    <a:lnTo>
                      <a:pt x="0" y="1122"/>
                    </a:lnTo>
                    <a:lnTo>
                      <a:pt x="976" y="1122"/>
                    </a:lnTo>
                    <a:lnTo>
                      <a:pt x="603" y="1496"/>
                    </a:lnTo>
                    <a:lnTo>
                      <a:pt x="893" y="1786"/>
                    </a:lnTo>
                    <a:lnTo>
                      <a:pt x="1787" y="894"/>
                    </a:lnTo>
                    <a:lnTo>
                      <a:pt x="893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Freeform 6"/>
              <p:cNvSpPr>
                <a:spLocks noChangeArrowheads="1"/>
              </p:cNvSpPr>
              <p:nvPr/>
            </p:nvSpPr>
            <p:spPr bwMode="auto">
              <a:xfrm>
                <a:off x="10174063" y="2260600"/>
                <a:ext cx="642938" cy="642938"/>
              </a:xfrm>
              <a:custGeom>
                <a:avLst/>
                <a:gdLst>
                  <a:gd name="T0" fmla="*/ 1785 w 1786"/>
                  <a:gd name="T1" fmla="*/ 686 h 1787"/>
                  <a:gd name="T2" fmla="*/ 809 w 1786"/>
                  <a:gd name="T3" fmla="*/ 686 h 1787"/>
                  <a:gd name="T4" fmla="*/ 1183 w 1786"/>
                  <a:gd name="T5" fmla="*/ 312 h 1787"/>
                  <a:gd name="T6" fmla="*/ 892 w 1786"/>
                  <a:gd name="T7" fmla="*/ 0 h 1787"/>
                  <a:gd name="T8" fmla="*/ 0 w 1786"/>
                  <a:gd name="T9" fmla="*/ 894 h 1787"/>
                  <a:gd name="T10" fmla="*/ 892 w 1786"/>
                  <a:gd name="T11" fmla="*/ 1786 h 1787"/>
                  <a:gd name="T12" fmla="*/ 1183 w 1786"/>
                  <a:gd name="T13" fmla="*/ 1496 h 1787"/>
                  <a:gd name="T14" fmla="*/ 809 w 1786"/>
                  <a:gd name="T15" fmla="*/ 1122 h 1787"/>
                  <a:gd name="T16" fmla="*/ 1785 w 1786"/>
                  <a:gd name="T17" fmla="*/ 1122 h 1787"/>
                  <a:gd name="T18" fmla="*/ 1785 w 1786"/>
                  <a:gd name="T19" fmla="*/ 686 h 17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86" h="1787">
                    <a:moveTo>
                      <a:pt x="1785" y="686"/>
                    </a:moveTo>
                    <a:lnTo>
                      <a:pt x="809" y="686"/>
                    </a:lnTo>
                    <a:lnTo>
                      <a:pt x="1183" y="312"/>
                    </a:lnTo>
                    <a:lnTo>
                      <a:pt x="892" y="0"/>
                    </a:lnTo>
                    <a:lnTo>
                      <a:pt x="0" y="894"/>
                    </a:lnTo>
                    <a:lnTo>
                      <a:pt x="892" y="1786"/>
                    </a:lnTo>
                    <a:lnTo>
                      <a:pt x="1183" y="1496"/>
                    </a:lnTo>
                    <a:lnTo>
                      <a:pt x="809" y="1122"/>
                    </a:lnTo>
                    <a:lnTo>
                      <a:pt x="1785" y="1122"/>
                    </a:lnTo>
                    <a:lnTo>
                      <a:pt x="1785" y="686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" name="Freeform 7"/>
              <p:cNvSpPr>
                <a:spLocks noChangeArrowheads="1"/>
              </p:cNvSpPr>
              <p:nvPr/>
            </p:nvSpPr>
            <p:spPr bwMode="auto">
              <a:xfrm>
                <a:off x="9718451" y="2717800"/>
                <a:ext cx="642937" cy="635000"/>
              </a:xfrm>
              <a:custGeom>
                <a:avLst/>
                <a:gdLst>
                  <a:gd name="T0" fmla="*/ 0 w 1788"/>
                  <a:gd name="T1" fmla="*/ 893 h 1766"/>
                  <a:gd name="T2" fmla="*/ 291 w 1788"/>
                  <a:gd name="T3" fmla="*/ 1184 h 1766"/>
                  <a:gd name="T4" fmla="*/ 685 w 1788"/>
                  <a:gd name="T5" fmla="*/ 810 h 1766"/>
                  <a:gd name="T6" fmla="*/ 685 w 1788"/>
                  <a:gd name="T7" fmla="*/ 1765 h 1766"/>
                  <a:gd name="T8" fmla="*/ 1101 w 1788"/>
                  <a:gd name="T9" fmla="*/ 1765 h 1766"/>
                  <a:gd name="T10" fmla="*/ 1101 w 1788"/>
                  <a:gd name="T11" fmla="*/ 810 h 1766"/>
                  <a:gd name="T12" fmla="*/ 1475 w 1788"/>
                  <a:gd name="T13" fmla="*/ 1184 h 1766"/>
                  <a:gd name="T14" fmla="*/ 1787 w 1788"/>
                  <a:gd name="T15" fmla="*/ 893 h 1766"/>
                  <a:gd name="T16" fmla="*/ 893 w 1788"/>
                  <a:gd name="T17" fmla="*/ 0 h 1766"/>
                  <a:gd name="T18" fmla="*/ 0 w 1788"/>
                  <a:gd name="T19" fmla="*/ 893 h 17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88" h="1766">
                    <a:moveTo>
                      <a:pt x="0" y="893"/>
                    </a:moveTo>
                    <a:lnTo>
                      <a:pt x="291" y="1184"/>
                    </a:lnTo>
                    <a:lnTo>
                      <a:pt x="685" y="810"/>
                    </a:lnTo>
                    <a:lnTo>
                      <a:pt x="685" y="1765"/>
                    </a:lnTo>
                    <a:lnTo>
                      <a:pt x="1101" y="1765"/>
                    </a:lnTo>
                    <a:lnTo>
                      <a:pt x="1101" y="810"/>
                    </a:lnTo>
                    <a:lnTo>
                      <a:pt x="1475" y="1184"/>
                    </a:lnTo>
                    <a:lnTo>
                      <a:pt x="1787" y="893"/>
                    </a:lnTo>
                    <a:lnTo>
                      <a:pt x="893" y="0"/>
                    </a:lnTo>
                    <a:lnTo>
                      <a:pt x="0" y="893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" name="Freeform 8"/>
              <p:cNvSpPr>
                <a:spLocks noChangeArrowheads="1"/>
              </p:cNvSpPr>
              <p:nvPr/>
            </p:nvSpPr>
            <p:spPr bwMode="auto">
              <a:xfrm>
                <a:off x="9688288" y="1804988"/>
                <a:ext cx="703263" cy="650875"/>
              </a:xfrm>
              <a:custGeom>
                <a:avLst/>
                <a:gdLst>
                  <a:gd name="T0" fmla="*/ 1953 w 1954"/>
                  <a:gd name="T1" fmla="*/ 831 h 1808"/>
                  <a:gd name="T2" fmla="*/ 1620 w 1954"/>
                  <a:gd name="T3" fmla="*/ 499 h 1808"/>
                  <a:gd name="T4" fmla="*/ 1184 w 1954"/>
                  <a:gd name="T5" fmla="*/ 935 h 1808"/>
                  <a:gd name="T6" fmla="*/ 1184 w 1954"/>
                  <a:gd name="T7" fmla="*/ 0 h 1808"/>
                  <a:gd name="T8" fmla="*/ 768 w 1954"/>
                  <a:gd name="T9" fmla="*/ 0 h 1808"/>
                  <a:gd name="T10" fmla="*/ 768 w 1954"/>
                  <a:gd name="T11" fmla="*/ 935 h 1808"/>
                  <a:gd name="T12" fmla="*/ 332 w 1954"/>
                  <a:gd name="T13" fmla="*/ 499 h 1808"/>
                  <a:gd name="T14" fmla="*/ 0 w 1954"/>
                  <a:gd name="T15" fmla="*/ 831 h 1808"/>
                  <a:gd name="T16" fmla="*/ 976 w 1954"/>
                  <a:gd name="T17" fmla="*/ 1807 h 1808"/>
                  <a:gd name="T18" fmla="*/ 1953 w 1954"/>
                  <a:gd name="T19" fmla="*/ 831 h 18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54" h="1808">
                    <a:moveTo>
                      <a:pt x="1953" y="831"/>
                    </a:moveTo>
                    <a:lnTo>
                      <a:pt x="1620" y="499"/>
                    </a:lnTo>
                    <a:lnTo>
                      <a:pt x="1184" y="935"/>
                    </a:lnTo>
                    <a:lnTo>
                      <a:pt x="1184" y="0"/>
                    </a:lnTo>
                    <a:lnTo>
                      <a:pt x="768" y="0"/>
                    </a:lnTo>
                    <a:lnTo>
                      <a:pt x="768" y="935"/>
                    </a:lnTo>
                    <a:lnTo>
                      <a:pt x="332" y="499"/>
                    </a:lnTo>
                    <a:lnTo>
                      <a:pt x="0" y="831"/>
                    </a:lnTo>
                    <a:lnTo>
                      <a:pt x="976" y="1807"/>
                    </a:lnTo>
                    <a:lnTo>
                      <a:pt x="1953" y="831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4" name="Group 33"/>
          <p:cNvGrpSpPr/>
          <p:nvPr/>
        </p:nvGrpSpPr>
        <p:grpSpPr>
          <a:xfrm>
            <a:off x="2699074" y="328648"/>
            <a:ext cx="445522" cy="513621"/>
            <a:chOff x="5623666" y="1398630"/>
            <a:chExt cx="526142" cy="526142"/>
          </a:xfrm>
        </p:grpSpPr>
        <p:sp>
          <p:nvSpPr>
            <p:cNvPr id="35" name="Oval 34"/>
            <p:cNvSpPr/>
            <p:nvPr/>
          </p:nvSpPr>
          <p:spPr>
            <a:xfrm>
              <a:off x="5623666" y="1398630"/>
              <a:ext cx="526142" cy="526142"/>
            </a:xfrm>
            <a:prstGeom prst="ellipse">
              <a:avLst/>
            </a:prstGeom>
            <a:solidFill>
              <a:srgbClr val="1B235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5715178" y="1497061"/>
              <a:ext cx="341496" cy="339516"/>
              <a:chOff x="9367613" y="69850"/>
              <a:chExt cx="1368425" cy="1360488"/>
            </a:xfrm>
            <a:solidFill>
              <a:schemeClr val="bg1"/>
            </a:solidFill>
          </p:grpSpPr>
          <p:sp>
            <p:nvSpPr>
              <p:cNvPr id="37" name="Freeform 12"/>
              <p:cNvSpPr>
                <a:spLocks noChangeArrowheads="1"/>
              </p:cNvSpPr>
              <p:nvPr/>
            </p:nvSpPr>
            <p:spPr bwMode="auto">
              <a:xfrm>
                <a:off x="9367613" y="69850"/>
                <a:ext cx="1368425" cy="1360488"/>
              </a:xfrm>
              <a:custGeom>
                <a:avLst/>
                <a:gdLst>
                  <a:gd name="T0" fmla="*/ 3800 w 3801"/>
                  <a:gd name="T1" fmla="*/ 1806 h 3781"/>
                  <a:gd name="T2" fmla="*/ 3800 w 3801"/>
                  <a:gd name="T3" fmla="*/ 1806 h 3781"/>
                  <a:gd name="T4" fmla="*/ 3800 w 3801"/>
                  <a:gd name="T5" fmla="*/ 1806 h 3781"/>
                  <a:gd name="T6" fmla="*/ 3240 w 3801"/>
                  <a:gd name="T7" fmla="*/ 539 h 3781"/>
                  <a:gd name="T8" fmla="*/ 1889 w 3801"/>
                  <a:gd name="T9" fmla="*/ 0 h 3781"/>
                  <a:gd name="T10" fmla="*/ 560 w 3801"/>
                  <a:gd name="T11" fmla="*/ 539 h 3781"/>
                  <a:gd name="T12" fmla="*/ 0 w 3801"/>
                  <a:gd name="T13" fmla="*/ 1889 h 3781"/>
                  <a:gd name="T14" fmla="*/ 560 w 3801"/>
                  <a:gd name="T15" fmla="*/ 3219 h 3781"/>
                  <a:gd name="T16" fmla="*/ 1889 w 3801"/>
                  <a:gd name="T17" fmla="*/ 3780 h 3781"/>
                  <a:gd name="T18" fmla="*/ 1889 w 3801"/>
                  <a:gd name="T19" fmla="*/ 3780 h 3781"/>
                  <a:gd name="T20" fmla="*/ 3240 w 3801"/>
                  <a:gd name="T21" fmla="*/ 3219 h 3781"/>
                  <a:gd name="T22" fmla="*/ 3800 w 3801"/>
                  <a:gd name="T23" fmla="*/ 1952 h 3781"/>
                  <a:gd name="T24" fmla="*/ 3800 w 3801"/>
                  <a:gd name="T25" fmla="*/ 1952 h 3781"/>
                  <a:gd name="T26" fmla="*/ 3800 w 3801"/>
                  <a:gd name="T27" fmla="*/ 1889 h 3781"/>
                  <a:gd name="T28" fmla="*/ 3800 w 3801"/>
                  <a:gd name="T29" fmla="*/ 1889 h 3781"/>
                  <a:gd name="T30" fmla="*/ 3800 w 3801"/>
                  <a:gd name="T31" fmla="*/ 1889 h 3781"/>
                  <a:gd name="T32" fmla="*/ 3800 w 3801"/>
                  <a:gd name="T33" fmla="*/ 1889 h 3781"/>
                  <a:gd name="T34" fmla="*/ 3800 w 3801"/>
                  <a:gd name="T35" fmla="*/ 1806 h 3781"/>
                  <a:gd name="T36" fmla="*/ 2845 w 3801"/>
                  <a:gd name="T37" fmla="*/ 2845 h 3781"/>
                  <a:gd name="T38" fmla="*/ 2845 w 3801"/>
                  <a:gd name="T39" fmla="*/ 2845 h 3781"/>
                  <a:gd name="T40" fmla="*/ 1910 w 3801"/>
                  <a:gd name="T41" fmla="*/ 3240 h 3781"/>
                  <a:gd name="T42" fmla="*/ 955 w 3801"/>
                  <a:gd name="T43" fmla="*/ 2845 h 3781"/>
                  <a:gd name="T44" fmla="*/ 539 w 3801"/>
                  <a:gd name="T45" fmla="*/ 1889 h 3781"/>
                  <a:gd name="T46" fmla="*/ 955 w 3801"/>
                  <a:gd name="T47" fmla="*/ 934 h 3781"/>
                  <a:gd name="T48" fmla="*/ 1889 w 3801"/>
                  <a:gd name="T49" fmla="*/ 539 h 3781"/>
                  <a:gd name="T50" fmla="*/ 2845 w 3801"/>
                  <a:gd name="T51" fmla="*/ 934 h 3781"/>
                  <a:gd name="T52" fmla="*/ 3260 w 3801"/>
                  <a:gd name="T53" fmla="*/ 1889 h 3781"/>
                  <a:gd name="T54" fmla="*/ 2845 w 3801"/>
                  <a:gd name="T55" fmla="*/ 2845 h 37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801" h="3781">
                    <a:moveTo>
                      <a:pt x="3800" y="1806"/>
                    </a:moveTo>
                    <a:lnTo>
                      <a:pt x="3800" y="1806"/>
                    </a:lnTo>
                    <a:lnTo>
                      <a:pt x="3800" y="1806"/>
                    </a:lnTo>
                    <a:cubicBezTo>
                      <a:pt x="3779" y="1329"/>
                      <a:pt x="3571" y="892"/>
                      <a:pt x="3240" y="539"/>
                    </a:cubicBezTo>
                    <a:cubicBezTo>
                      <a:pt x="2886" y="186"/>
                      <a:pt x="2409" y="0"/>
                      <a:pt x="1889" y="0"/>
                    </a:cubicBezTo>
                    <a:cubicBezTo>
                      <a:pt x="1391" y="0"/>
                      <a:pt x="913" y="186"/>
                      <a:pt x="560" y="539"/>
                    </a:cubicBezTo>
                    <a:cubicBezTo>
                      <a:pt x="207" y="892"/>
                      <a:pt x="0" y="1370"/>
                      <a:pt x="0" y="1889"/>
                    </a:cubicBezTo>
                    <a:cubicBezTo>
                      <a:pt x="0" y="2388"/>
                      <a:pt x="207" y="2866"/>
                      <a:pt x="560" y="3219"/>
                    </a:cubicBezTo>
                    <a:cubicBezTo>
                      <a:pt x="913" y="3572"/>
                      <a:pt x="1391" y="3780"/>
                      <a:pt x="1889" y="3780"/>
                    </a:cubicBezTo>
                    <a:lnTo>
                      <a:pt x="1889" y="3780"/>
                    </a:lnTo>
                    <a:cubicBezTo>
                      <a:pt x="2409" y="3780"/>
                      <a:pt x="2886" y="3572"/>
                      <a:pt x="3240" y="3219"/>
                    </a:cubicBezTo>
                    <a:cubicBezTo>
                      <a:pt x="3571" y="2886"/>
                      <a:pt x="3779" y="2430"/>
                      <a:pt x="3800" y="1952"/>
                    </a:cubicBezTo>
                    <a:lnTo>
                      <a:pt x="3800" y="1952"/>
                    </a:lnTo>
                    <a:cubicBezTo>
                      <a:pt x="3800" y="1889"/>
                      <a:pt x="3800" y="1889"/>
                      <a:pt x="3800" y="1889"/>
                    </a:cubicBezTo>
                    <a:lnTo>
                      <a:pt x="3800" y="1889"/>
                    </a:lnTo>
                    <a:lnTo>
                      <a:pt x="3800" y="1889"/>
                    </a:lnTo>
                    <a:lnTo>
                      <a:pt x="3800" y="1889"/>
                    </a:lnTo>
                    <a:lnTo>
                      <a:pt x="3800" y="1806"/>
                    </a:lnTo>
                    <a:close/>
                    <a:moveTo>
                      <a:pt x="2845" y="2845"/>
                    </a:moveTo>
                    <a:lnTo>
                      <a:pt x="2845" y="2845"/>
                    </a:lnTo>
                    <a:cubicBezTo>
                      <a:pt x="2596" y="3094"/>
                      <a:pt x="2263" y="3240"/>
                      <a:pt x="1910" y="3240"/>
                    </a:cubicBezTo>
                    <a:cubicBezTo>
                      <a:pt x="1536" y="3240"/>
                      <a:pt x="1204" y="3094"/>
                      <a:pt x="955" y="2845"/>
                    </a:cubicBezTo>
                    <a:cubicBezTo>
                      <a:pt x="685" y="2575"/>
                      <a:pt x="539" y="2243"/>
                      <a:pt x="539" y="1889"/>
                    </a:cubicBezTo>
                    <a:cubicBezTo>
                      <a:pt x="539" y="1516"/>
                      <a:pt x="685" y="1183"/>
                      <a:pt x="955" y="934"/>
                    </a:cubicBezTo>
                    <a:cubicBezTo>
                      <a:pt x="1204" y="664"/>
                      <a:pt x="1536" y="539"/>
                      <a:pt x="1889" y="539"/>
                    </a:cubicBezTo>
                    <a:cubicBezTo>
                      <a:pt x="2263" y="539"/>
                      <a:pt x="2596" y="664"/>
                      <a:pt x="2845" y="934"/>
                    </a:cubicBezTo>
                    <a:cubicBezTo>
                      <a:pt x="3115" y="1183"/>
                      <a:pt x="3260" y="1516"/>
                      <a:pt x="3260" y="1889"/>
                    </a:cubicBezTo>
                    <a:cubicBezTo>
                      <a:pt x="3260" y="2243"/>
                      <a:pt x="3115" y="2575"/>
                      <a:pt x="2845" y="284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Freeform 13"/>
              <p:cNvSpPr>
                <a:spLocks noChangeArrowheads="1"/>
              </p:cNvSpPr>
              <p:nvPr/>
            </p:nvSpPr>
            <p:spPr bwMode="auto">
              <a:xfrm>
                <a:off x="9801001" y="474663"/>
                <a:ext cx="523875" cy="195262"/>
              </a:xfrm>
              <a:custGeom>
                <a:avLst/>
                <a:gdLst>
                  <a:gd name="T0" fmla="*/ 0 w 1454"/>
                  <a:gd name="T1" fmla="*/ 540 h 541"/>
                  <a:gd name="T2" fmla="*/ 1453 w 1454"/>
                  <a:gd name="T3" fmla="*/ 540 h 541"/>
                  <a:gd name="T4" fmla="*/ 1453 w 1454"/>
                  <a:gd name="T5" fmla="*/ 0 h 541"/>
                  <a:gd name="T6" fmla="*/ 0 w 1454"/>
                  <a:gd name="T7" fmla="*/ 0 h 541"/>
                  <a:gd name="T8" fmla="*/ 0 w 1454"/>
                  <a:gd name="T9" fmla="*/ 540 h 5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54" h="541">
                    <a:moveTo>
                      <a:pt x="0" y="540"/>
                    </a:moveTo>
                    <a:lnTo>
                      <a:pt x="1453" y="540"/>
                    </a:lnTo>
                    <a:lnTo>
                      <a:pt x="1453" y="0"/>
                    </a:lnTo>
                    <a:lnTo>
                      <a:pt x="0" y="0"/>
                    </a:lnTo>
                    <a:lnTo>
                      <a:pt x="0" y="54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Freeform 14"/>
              <p:cNvSpPr>
                <a:spLocks noChangeArrowheads="1"/>
              </p:cNvSpPr>
              <p:nvPr/>
            </p:nvSpPr>
            <p:spPr bwMode="auto">
              <a:xfrm>
                <a:off x="9801001" y="809625"/>
                <a:ext cx="523875" cy="195263"/>
              </a:xfrm>
              <a:custGeom>
                <a:avLst/>
                <a:gdLst>
                  <a:gd name="T0" fmla="*/ 0 w 1454"/>
                  <a:gd name="T1" fmla="*/ 541 h 542"/>
                  <a:gd name="T2" fmla="*/ 1453 w 1454"/>
                  <a:gd name="T3" fmla="*/ 541 h 542"/>
                  <a:gd name="T4" fmla="*/ 1453 w 1454"/>
                  <a:gd name="T5" fmla="*/ 0 h 542"/>
                  <a:gd name="T6" fmla="*/ 0 w 1454"/>
                  <a:gd name="T7" fmla="*/ 0 h 542"/>
                  <a:gd name="T8" fmla="*/ 0 w 1454"/>
                  <a:gd name="T9" fmla="*/ 541 h 5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54" h="542">
                    <a:moveTo>
                      <a:pt x="0" y="541"/>
                    </a:moveTo>
                    <a:lnTo>
                      <a:pt x="1453" y="541"/>
                    </a:lnTo>
                    <a:lnTo>
                      <a:pt x="1453" y="0"/>
                    </a:lnTo>
                    <a:lnTo>
                      <a:pt x="0" y="0"/>
                    </a:lnTo>
                    <a:lnTo>
                      <a:pt x="0" y="541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18380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 txBox="1">
            <a:spLocks/>
          </p:cNvSpPr>
          <p:nvPr/>
        </p:nvSpPr>
        <p:spPr>
          <a:xfrm>
            <a:off x="838200" y="609600"/>
            <a:ext cx="3352800" cy="423779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chemeClr val="tx2"/>
                </a:solidFill>
                <a:latin typeface="Flama-Light"/>
                <a:ea typeface="+mj-ea"/>
                <a:cs typeface="Flama-Light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2800" b="1" dirty="0" smtClean="0">
                <a:solidFill>
                  <a:srgbClr val="1E3250"/>
                </a:solidFill>
                <a:latin typeface="+mj-lt"/>
                <a:cs typeface="Flama-Extrabold"/>
              </a:rPr>
              <a:t>Agenda 2030 and the </a:t>
            </a:r>
            <a:r>
              <a:rPr lang="en-US" sz="2800" b="1" dirty="0">
                <a:solidFill>
                  <a:srgbClr val="699CC6"/>
                </a:solidFill>
                <a:latin typeface="+mj-lt"/>
                <a:cs typeface="Flama-Extrabold"/>
              </a:rPr>
              <a:t>Sustainable </a:t>
            </a:r>
            <a:r>
              <a:rPr lang="en-US" sz="2800" b="1" dirty="0" smtClean="0">
                <a:solidFill>
                  <a:srgbClr val="699CC6"/>
                </a:solidFill>
                <a:latin typeface="+mj-lt"/>
                <a:cs typeface="Flama-Extrabold"/>
              </a:rPr>
              <a:t>Development </a:t>
            </a:r>
            <a:r>
              <a:rPr lang="en-US" sz="2800" b="1" dirty="0">
                <a:solidFill>
                  <a:srgbClr val="699CC6"/>
                </a:solidFill>
                <a:latin typeface="+mj-lt"/>
                <a:cs typeface="Flama-Extrabold"/>
              </a:rPr>
              <a:t>Goals</a:t>
            </a:r>
          </a:p>
        </p:txBody>
      </p:sp>
      <p:pic>
        <p:nvPicPr>
          <p:cNvPr id="32" name="Picture 2" descr="http://i2.wp.com/www.un.org/sustainabledevelopment/wp-content/uploads/2015/01/SDGs_poster_new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5" t="18756" r="6452" b="7986"/>
          <a:stretch/>
        </p:blipFill>
        <p:spPr bwMode="auto">
          <a:xfrm>
            <a:off x="793376" y="2057400"/>
            <a:ext cx="7979348" cy="4533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901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3" y="533400"/>
            <a:ext cx="3886197" cy="1371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+mj-lt"/>
              </a:rPr>
              <a:t>Business </a:t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and the </a:t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solidFill>
                  <a:schemeClr val="bg2"/>
                </a:solidFill>
                <a:latin typeface="+mj-lt"/>
              </a:rPr>
              <a:t>CRPD</a:t>
            </a:r>
            <a:endParaRPr lang="en-US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023" y="2590800"/>
            <a:ext cx="3483480" cy="21240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Rounded Rectangular Callout 12"/>
          <p:cNvSpPr/>
          <p:nvPr/>
        </p:nvSpPr>
        <p:spPr>
          <a:xfrm rot="5400000" flipH="1" flipV="1">
            <a:off x="377027" y="2053428"/>
            <a:ext cx="1491463" cy="1788318"/>
          </a:xfrm>
          <a:prstGeom prst="wedgeRoundRectCallout">
            <a:avLst/>
          </a:prstGeom>
          <a:noFill/>
          <a:ln>
            <a:solidFill>
              <a:schemeClr val="bg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ular Callout 13"/>
          <p:cNvSpPr/>
          <p:nvPr/>
        </p:nvSpPr>
        <p:spPr>
          <a:xfrm>
            <a:off x="2133600" y="959347"/>
            <a:ext cx="1828800" cy="1443036"/>
          </a:xfrm>
          <a:prstGeom prst="wedgeRoundRectCallout">
            <a:avLst/>
          </a:prstGeom>
          <a:noFill/>
          <a:ln>
            <a:solidFill>
              <a:schemeClr val="bg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ular Callout 14"/>
          <p:cNvSpPr/>
          <p:nvPr/>
        </p:nvSpPr>
        <p:spPr>
          <a:xfrm>
            <a:off x="4191000" y="557007"/>
            <a:ext cx="1828800" cy="1443036"/>
          </a:xfrm>
          <a:prstGeom prst="wedgeRoundRectCallout">
            <a:avLst/>
          </a:prstGeom>
          <a:noFill/>
          <a:ln>
            <a:solidFill>
              <a:schemeClr val="bg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ular Callout 15"/>
          <p:cNvSpPr/>
          <p:nvPr/>
        </p:nvSpPr>
        <p:spPr>
          <a:xfrm rot="5400000">
            <a:off x="7219950" y="2605086"/>
            <a:ext cx="1828800" cy="1790700"/>
          </a:xfrm>
          <a:prstGeom prst="wedgeRoundRectCallout">
            <a:avLst/>
          </a:prstGeom>
          <a:noFill/>
          <a:ln>
            <a:solidFill>
              <a:schemeClr val="bg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ular Callout 16"/>
          <p:cNvSpPr/>
          <p:nvPr/>
        </p:nvSpPr>
        <p:spPr>
          <a:xfrm flipV="1">
            <a:off x="6705600" y="4900176"/>
            <a:ext cx="1828800" cy="1443036"/>
          </a:xfrm>
          <a:prstGeom prst="wedgeRoundRectCallout">
            <a:avLst/>
          </a:prstGeom>
          <a:noFill/>
          <a:ln>
            <a:solidFill>
              <a:schemeClr val="bg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ular Callout 17"/>
          <p:cNvSpPr/>
          <p:nvPr/>
        </p:nvSpPr>
        <p:spPr>
          <a:xfrm flipV="1">
            <a:off x="4410687" y="4876800"/>
            <a:ext cx="1843906" cy="1783496"/>
          </a:xfrm>
          <a:prstGeom prst="wedgeRoundRectCallout">
            <a:avLst/>
          </a:prstGeom>
          <a:noFill/>
          <a:ln>
            <a:solidFill>
              <a:schemeClr val="bg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ular Callout 18"/>
          <p:cNvSpPr/>
          <p:nvPr/>
        </p:nvSpPr>
        <p:spPr>
          <a:xfrm flipH="1" flipV="1">
            <a:off x="2043245" y="5125595"/>
            <a:ext cx="2009510" cy="1217617"/>
          </a:xfrm>
          <a:prstGeom prst="wedgeRoundRectCallout">
            <a:avLst/>
          </a:prstGeom>
          <a:noFill/>
          <a:ln>
            <a:solidFill>
              <a:schemeClr val="bg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ular Callout 19"/>
          <p:cNvSpPr/>
          <p:nvPr/>
        </p:nvSpPr>
        <p:spPr>
          <a:xfrm rot="5400000" flipV="1">
            <a:off x="79458" y="4013925"/>
            <a:ext cx="1828800" cy="1669888"/>
          </a:xfrm>
          <a:prstGeom prst="wedgeRoundRectCallout">
            <a:avLst/>
          </a:prstGeom>
          <a:noFill/>
          <a:ln>
            <a:solidFill>
              <a:schemeClr val="bg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132704" y="1219200"/>
            <a:ext cx="175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>
                <a:latin typeface="+mj-lt"/>
              </a:rPr>
              <a:t>Article 27</a:t>
            </a:r>
          </a:p>
          <a:p>
            <a:pPr algn="ctr"/>
            <a:r>
              <a:rPr lang="en-US" b="1" dirty="0" smtClean="0">
                <a:latin typeface="+mj-lt"/>
              </a:rPr>
              <a:t>Work and Employment</a:t>
            </a:r>
            <a:endParaRPr lang="en-US" b="1" dirty="0"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26756" y="816860"/>
            <a:ext cx="175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>
                <a:latin typeface="+mj-lt"/>
              </a:rPr>
              <a:t>Article 20</a:t>
            </a:r>
          </a:p>
          <a:p>
            <a:pPr algn="ctr"/>
            <a:r>
              <a:rPr lang="en-US" b="1" dirty="0" smtClean="0">
                <a:latin typeface="+mj-lt"/>
              </a:rPr>
              <a:t>Personal Mobility</a:t>
            </a:r>
            <a:endParaRPr lang="en-US" b="1" dirty="0"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8911" y="2286000"/>
            <a:ext cx="190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>
                <a:latin typeface="+mj-lt"/>
              </a:rPr>
              <a:t>Article 26</a:t>
            </a:r>
          </a:p>
          <a:p>
            <a:pPr algn="ctr"/>
            <a:r>
              <a:rPr lang="en-US" b="1" dirty="0" smtClean="0">
                <a:latin typeface="+mj-lt"/>
              </a:rPr>
              <a:t>Habilitation and Rehabilitation</a:t>
            </a:r>
            <a:endParaRPr lang="en-US" b="1" dirty="0"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239000" y="2670111"/>
            <a:ext cx="1905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>
                <a:latin typeface="+mj-lt"/>
              </a:rPr>
              <a:t>Article 19</a:t>
            </a:r>
          </a:p>
          <a:p>
            <a:pPr algn="ctr"/>
            <a:r>
              <a:rPr lang="en-US" b="1" dirty="0" smtClean="0">
                <a:latin typeface="+mj-lt"/>
              </a:rPr>
              <a:t>Living Independently and being included in the community</a:t>
            </a:r>
            <a:endParaRPr lang="en-US" b="1" dirty="0">
              <a:latin typeface="+mj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3608" y="4248704"/>
            <a:ext cx="18692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>
                <a:latin typeface="+mj-lt"/>
              </a:rPr>
              <a:t>Article 5</a:t>
            </a:r>
          </a:p>
          <a:p>
            <a:pPr algn="ctr"/>
            <a:r>
              <a:rPr lang="en-US" b="1" dirty="0" smtClean="0">
                <a:latin typeface="+mj-lt"/>
              </a:rPr>
              <a:t>Equality and non-discrimination</a:t>
            </a:r>
            <a:endParaRPr lang="en-US" b="1" dirty="0">
              <a:latin typeface="+mj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094911" y="5298528"/>
            <a:ext cx="1869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>
                <a:latin typeface="+mj-lt"/>
              </a:rPr>
              <a:t>Article 9</a:t>
            </a:r>
          </a:p>
          <a:p>
            <a:pPr algn="ctr"/>
            <a:r>
              <a:rPr lang="en-US" b="1" dirty="0" smtClean="0">
                <a:latin typeface="+mj-lt"/>
              </a:rPr>
              <a:t>Accessibility</a:t>
            </a:r>
            <a:endParaRPr lang="en-US" b="1" dirty="0">
              <a:latin typeface="+mj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705600" y="5136652"/>
            <a:ext cx="18692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>
                <a:latin typeface="+mj-lt"/>
              </a:rPr>
              <a:t>Article 8</a:t>
            </a:r>
          </a:p>
          <a:p>
            <a:pPr algn="ctr"/>
            <a:r>
              <a:rPr lang="en-US" b="1" dirty="0" smtClean="0">
                <a:latin typeface="+mj-lt"/>
              </a:rPr>
              <a:t>Awareness-raising</a:t>
            </a:r>
            <a:endParaRPr lang="en-US" b="1" dirty="0">
              <a:latin typeface="+mj-lt"/>
            </a:endParaRPr>
          </a:p>
        </p:txBody>
      </p:sp>
      <p:sp>
        <p:nvSpPr>
          <p:cNvPr id="30" name="Rounded Rectangular Callout 29"/>
          <p:cNvSpPr/>
          <p:nvPr/>
        </p:nvSpPr>
        <p:spPr>
          <a:xfrm>
            <a:off x="6254592" y="1005963"/>
            <a:ext cx="1828800" cy="1443036"/>
          </a:xfrm>
          <a:prstGeom prst="wedgeRoundRectCallout">
            <a:avLst/>
          </a:prstGeom>
          <a:noFill/>
          <a:ln>
            <a:solidFill>
              <a:schemeClr val="bg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6205145" y="1278524"/>
            <a:ext cx="1869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>
                <a:latin typeface="+mj-lt"/>
              </a:rPr>
              <a:t>Article 24</a:t>
            </a:r>
          </a:p>
          <a:p>
            <a:pPr algn="ctr"/>
            <a:r>
              <a:rPr lang="en-US" b="1" dirty="0" smtClean="0">
                <a:latin typeface="+mj-lt"/>
              </a:rPr>
              <a:t>Education</a:t>
            </a:r>
            <a:endParaRPr lang="en-US" b="1" dirty="0">
              <a:latin typeface="+mj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410687" y="4905970"/>
            <a:ext cx="1869282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>
                <a:latin typeface="+mj-lt"/>
              </a:rPr>
              <a:t>Article 21</a:t>
            </a:r>
          </a:p>
          <a:p>
            <a:pPr algn="ctr"/>
            <a:r>
              <a:rPr lang="en-US" b="1" dirty="0">
                <a:latin typeface="+mj-lt"/>
              </a:rPr>
              <a:t>Freedom of Expression and Opinion, and Access to information</a:t>
            </a:r>
          </a:p>
        </p:txBody>
      </p:sp>
    </p:spTree>
    <p:extLst>
      <p:ext uri="{BB962C8B-B14F-4D97-AF65-F5344CB8AC3E}">
        <p14:creationId xmlns:p14="http://schemas.microsoft.com/office/powerpoint/2010/main" val="2434427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7848600" cy="914399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Business and Disability</a:t>
            </a:r>
            <a:endParaRPr lang="en-US" dirty="0">
              <a:latin typeface="+mj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624" y="2943502"/>
            <a:ext cx="4605954" cy="1968820"/>
          </a:xfrm>
        </p:spPr>
      </p:pic>
      <p:sp>
        <p:nvSpPr>
          <p:cNvPr id="6" name="Rounded Rectangle 5"/>
          <p:cNvSpPr/>
          <p:nvPr/>
        </p:nvSpPr>
        <p:spPr>
          <a:xfrm>
            <a:off x="114300" y="1143000"/>
            <a:ext cx="2514600" cy="1477328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04800" y="1143000"/>
            <a:ext cx="1981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+mj-lt"/>
              </a:rPr>
              <a:t>Approximately 10% of the world’s population lives with a disability</a:t>
            </a:r>
            <a:endParaRPr lang="en-US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072204" y="1203572"/>
            <a:ext cx="2871395" cy="1416755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091030" y="1281499"/>
            <a:ext cx="28713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+mj-lt"/>
              </a:rPr>
              <a:t>An estimated 80% of people with disabilities live in developing countries</a:t>
            </a:r>
            <a:endParaRPr lang="en-US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312048" y="1203572"/>
            <a:ext cx="2565252" cy="1416755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400800" y="1203572"/>
            <a:ext cx="228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+mj-lt"/>
              </a:rPr>
              <a:t>An estimated 15-20% of the world’s poorest people are disabled.</a:t>
            </a:r>
            <a:endParaRPr lang="en-US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6199" y="5105399"/>
            <a:ext cx="2996005" cy="1750885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30436" y="5189320"/>
            <a:ext cx="28575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+mj-lt"/>
              </a:rPr>
              <a:t>Only 5-15% of people with disabilities can access assistive devices in the developing  world</a:t>
            </a:r>
            <a:endParaRPr lang="en-US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634779" y="5105399"/>
            <a:ext cx="2362200" cy="1723992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634779" y="5044751"/>
            <a:ext cx="2362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+mj-lt"/>
              </a:rPr>
              <a:t>Claims for disability benefits are surging up to 600% in industrialized countries</a:t>
            </a:r>
            <a:endParaRPr lang="en-US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787179" y="2873934"/>
            <a:ext cx="2090121" cy="2031326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114300" y="2765774"/>
            <a:ext cx="2286000" cy="2279204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60916" y="2873935"/>
            <a:ext cx="1981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+mj-lt"/>
              </a:rPr>
              <a:t>An estimated 386 million of the world’s working-age population have some kind of disability</a:t>
            </a:r>
            <a:endParaRPr lang="en-US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429000" y="5219606"/>
            <a:ext cx="2871395" cy="1416755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3440654" y="5219606"/>
            <a:ext cx="28713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+mj-lt"/>
              </a:rPr>
              <a:t>45 countries have anti-discrimination and other disability-specific laws to promote employment</a:t>
            </a:r>
            <a:endParaRPr lang="en-US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787179" y="2873935"/>
            <a:ext cx="2209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+mj-lt"/>
              </a:rPr>
              <a:t>Persons with disabilities tend to experience higher unemployment and have lower earnings</a:t>
            </a:r>
            <a:endParaRPr lang="en-US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79771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7848600" cy="914399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+mj-lt"/>
              </a:rPr>
              <a:t>Guide for Business on the Rights of Persons with Disabilities</a:t>
            </a:r>
            <a:endParaRPr lang="en-US" dirty="0">
              <a:latin typeface="+mj-lt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390" y="5257800"/>
            <a:ext cx="1169276" cy="1600200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937" y="5359928"/>
            <a:ext cx="1476198" cy="14980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226" y="1600200"/>
            <a:ext cx="4800600" cy="1600200"/>
          </a:xfrm>
          <a:prstGeom prst="rect">
            <a:avLst/>
          </a:prstGeom>
        </p:spPr>
      </p:pic>
      <p:sp>
        <p:nvSpPr>
          <p:cNvPr id="10" name="Down Arrow 9"/>
          <p:cNvSpPr/>
          <p:nvPr/>
        </p:nvSpPr>
        <p:spPr>
          <a:xfrm>
            <a:off x="4133626" y="3429000"/>
            <a:ext cx="685800" cy="762000"/>
          </a:xfrm>
          <a:prstGeom prst="downArrow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2209800" y="3429000"/>
            <a:ext cx="685800" cy="762000"/>
          </a:xfrm>
          <a:prstGeom prst="downArrow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6019800" y="3429000"/>
            <a:ext cx="685800" cy="762000"/>
          </a:xfrm>
          <a:prstGeom prst="downArrow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151" y="4741277"/>
            <a:ext cx="2411426" cy="145891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48"/>
          <a:stretch/>
        </p:blipFill>
        <p:spPr>
          <a:xfrm>
            <a:off x="3641463" y="4741277"/>
            <a:ext cx="1847626" cy="185161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642" y="4741277"/>
            <a:ext cx="1885950" cy="188595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538822" y="4343400"/>
            <a:ext cx="2027756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WORKPLACE</a:t>
            </a:r>
            <a:endParaRPr lang="en-US" dirty="0"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26237" y="4343400"/>
            <a:ext cx="2027756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MARKETPLACE</a:t>
            </a:r>
            <a:endParaRPr lang="en-US" dirty="0"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04739" y="4338021"/>
            <a:ext cx="2027756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COMMUNITY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50130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ption 2">
  <a:themeElements>
    <a:clrScheme name="GC Default">
      <a:dk1>
        <a:srgbClr val="1E3250"/>
      </a:dk1>
      <a:lt1>
        <a:sysClr val="window" lastClr="FFFFFF"/>
      </a:lt1>
      <a:dk2>
        <a:srgbClr val="1E3250"/>
      </a:dk2>
      <a:lt2>
        <a:srgbClr val="AECFE6"/>
      </a:lt2>
      <a:accent1>
        <a:srgbClr val="4C6B8B"/>
      </a:accent1>
      <a:accent2>
        <a:srgbClr val="699CC6"/>
      </a:accent2>
      <a:accent3>
        <a:srgbClr val="AECFE6"/>
      </a:accent3>
      <a:accent4>
        <a:srgbClr val="FFDD35"/>
      </a:accent4>
      <a:accent5>
        <a:srgbClr val="B4AEA7"/>
      </a:accent5>
      <a:accent6>
        <a:srgbClr val="009E77"/>
      </a:accent6>
      <a:hlink>
        <a:srgbClr val="4C6B8B"/>
      </a:hlink>
      <a:folHlink>
        <a:srgbClr val="699CC6"/>
      </a:folHlink>
    </a:clrScheme>
    <a:fontScheme name="Custom 1">
      <a:majorFont>
        <a:latin typeface="Flama Extrabold"/>
        <a:ea typeface=""/>
        <a:cs typeface=""/>
      </a:majorFont>
      <a:minorFont>
        <a:latin typeface="Flama-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GC Default">
      <a:dk1>
        <a:srgbClr val="1E3250"/>
      </a:dk1>
      <a:lt1>
        <a:sysClr val="window" lastClr="FFFFFF"/>
      </a:lt1>
      <a:dk2>
        <a:srgbClr val="1E3250"/>
      </a:dk2>
      <a:lt2>
        <a:srgbClr val="AECFE6"/>
      </a:lt2>
      <a:accent1>
        <a:srgbClr val="4C6B8B"/>
      </a:accent1>
      <a:accent2>
        <a:srgbClr val="699CC6"/>
      </a:accent2>
      <a:accent3>
        <a:srgbClr val="AECFE6"/>
      </a:accent3>
      <a:accent4>
        <a:srgbClr val="FFDD35"/>
      </a:accent4>
      <a:accent5>
        <a:srgbClr val="B4AEA7"/>
      </a:accent5>
      <a:accent6>
        <a:srgbClr val="009E77"/>
      </a:accent6>
      <a:hlink>
        <a:srgbClr val="4C6B8B"/>
      </a:hlink>
      <a:folHlink>
        <a:srgbClr val="699CC6"/>
      </a:folHlink>
    </a:clrScheme>
    <a:fontScheme name="Custom 1">
      <a:majorFont>
        <a:latin typeface="Flama Extrabold"/>
        <a:ea typeface=""/>
        <a:cs typeface=""/>
      </a:majorFont>
      <a:minorFont>
        <a:latin typeface="Flama-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2036</TotalTime>
  <Words>847</Words>
  <Application>Microsoft Macintosh PowerPoint</Application>
  <PresentationFormat>On-screen Show (4:3)</PresentationFormat>
  <Paragraphs>142</Paragraphs>
  <Slides>15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Option 2</vt:lpstr>
      <vt:lpstr>Custom Design</vt:lpstr>
      <vt:lpstr>PowerPoint Presentation</vt:lpstr>
      <vt:lpstr>PowerPoint Presentation</vt:lpstr>
      <vt:lpstr>PowerPoint Presentation</vt:lpstr>
      <vt:lpstr>The Vision of the UN Global Compact</vt:lpstr>
      <vt:lpstr>PowerPoint Presentation</vt:lpstr>
      <vt:lpstr>PowerPoint Presentation</vt:lpstr>
      <vt:lpstr>Business  and the  CRPD</vt:lpstr>
      <vt:lpstr>Business and Disability</vt:lpstr>
      <vt:lpstr>Guide for Business on the Rights of Persons with Disabilities</vt:lpstr>
      <vt:lpstr>PowerPoint Presentation</vt:lpstr>
      <vt:lpstr>PowerPoint Presentation</vt:lpstr>
      <vt:lpstr>…..</vt:lpstr>
      <vt:lpstr>What’s Next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Bianca Wilson</dc:creator>
  <cp:lastModifiedBy>Elena and Adi</cp:lastModifiedBy>
  <cp:revision>217</cp:revision>
  <cp:lastPrinted>2017-02-22T16:39:17Z</cp:lastPrinted>
  <dcterms:created xsi:type="dcterms:W3CDTF">2016-04-26T20:33:25Z</dcterms:created>
  <dcterms:modified xsi:type="dcterms:W3CDTF">2017-03-28T10:05:06Z</dcterms:modified>
</cp:coreProperties>
</file>