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0"/>
  </p:notesMasterIdLst>
  <p:sldIdLst>
    <p:sldId id="256" r:id="rId3"/>
    <p:sldId id="257" r:id="rId4"/>
    <p:sldId id="258" r:id="rId5"/>
    <p:sldId id="259" r:id="rId6"/>
    <p:sldId id="260" r:id="rId7"/>
    <p:sldId id="261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69576" autoAdjust="0"/>
  </p:normalViewPr>
  <p:slideViewPr>
    <p:cSldViewPr>
      <p:cViewPr varScale="1">
        <p:scale>
          <a:sx n="45" d="100"/>
          <a:sy n="45" d="100"/>
        </p:scale>
        <p:origin x="1828" y="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7B26CF-B985-4657-8C82-50C3E5CABCE4}" type="datetimeFigureOut">
              <a:rPr lang="en-GB" smtClean="0"/>
              <a:t>27/03/2017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C4E7AD-9CD9-407A-9553-8CBF7BFC5A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91236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Caged beds: MDAC reports (2003, 2014) http://www.mdac.info/en/cage-beds </a:t>
            </a:r>
          </a:p>
          <a:p>
            <a:r>
              <a:rPr lang="en-GB" dirty="0" smtClean="0"/>
              <a:t>Psychoactive</a:t>
            </a:r>
            <a:r>
              <a:rPr lang="en-GB" baseline="0" dirty="0" smtClean="0"/>
              <a:t> medication: a recent study in Hungary found that people in institutional living arrangements were significantly more likely to take psychoactive medication: 85% in institutions compared to 45% in smaller group homes and 31% in private households. Among people with more severe intellectual disabilities these figures were even more alarming: 93%, 68% and 35%. Data refers to people with no reported psychiatric diagnosis.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C4E7AD-9CD9-407A-9553-8CBF7BFC5AA2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97812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8" name="Rectangle 8"/>
          <p:cNvSpPr>
            <a:spLocks noGrp="1" noChangeArrowheads="1"/>
          </p:cNvSpPr>
          <p:nvPr>
            <p:ph type="ctrTitle"/>
          </p:nvPr>
        </p:nvSpPr>
        <p:spPr>
          <a:xfrm>
            <a:off x="367487" y="404664"/>
            <a:ext cx="5903913" cy="1295400"/>
          </a:xfrm>
        </p:spPr>
        <p:txBody>
          <a:bodyPr anchor="b"/>
          <a:lstStyle>
            <a:lvl1pPr algn="r">
              <a:lnSpc>
                <a:spcPct val="90000"/>
              </a:lnSpc>
              <a:defRPr b="0">
                <a:solidFill>
                  <a:srgbClr val="FFFFFF"/>
                </a:solidFill>
                <a:latin typeface="Century Schoolbook" pitchFamily="18" charset="0"/>
              </a:defRPr>
            </a:lvl1pPr>
          </a:lstStyle>
          <a:p>
            <a:pPr lvl="0"/>
            <a:r>
              <a:rPr lang="en-US" altLang="en-US" noProof="0" smtClean="0"/>
              <a:t>Click to edit Master title style</a:t>
            </a:r>
            <a:endParaRPr lang="en-GB" altLang="en-US" noProof="0" smtClean="0"/>
          </a:p>
        </p:txBody>
      </p:sp>
      <p:sp>
        <p:nvSpPr>
          <p:cNvPr id="5129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367486" y="2132856"/>
            <a:ext cx="5903913" cy="647700"/>
          </a:xfrm>
        </p:spPr>
        <p:txBody>
          <a:bodyPr/>
          <a:lstStyle>
            <a:lvl1pPr marL="0" indent="0" algn="r">
              <a:lnSpc>
                <a:spcPct val="80000"/>
              </a:lnSpc>
              <a:spcBef>
                <a:spcPct val="0"/>
              </a:spcBef>
              <a:buFontTx/>
              <a:buNone/>
              <a:defRPr sz="12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  <a:endParaRPr lang="en-GB" altLang="en-US" noProof="0" smtClean="0"/>
          </a:p>
        </p:txBody>
      </p:sp>
      <p:pic>
        <p:nvPicPr>
          <p:cNvPr id="11" name="Picture 8" descr="\\foh-vfs\foh-share1\MED\Personal\wm033\PASSA\Kent_TIZCENTRE_294_cmyk.t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96983" y="5541314"/>
            <a:ext cx="2303462" cy="93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9079" y="3542080"/>
            <a:ext cx="1713241" cy="16478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2066" y="3542330"/>
            <a:ext cx="2537013" cy="164782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42330"/>
            <a:ext cx="3209925" cy="1647825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3541830"/>
            <a:ext cx="1691680" cy="1641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1864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xfrm>
            <a:off x="1331913" y="6524625"/>
            <a:ext cx="5903912" cy="268288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AB7C25-570B-446F-BA3E-BF882DAB45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11194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77025" y="549275"/>
            <a:ext cx="2071688" cy="58324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5"/>
            <a:ext cx="6067425" cy="58324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xfrm>
            <a:off x="1331913" y="6524625"/>
            <a:ext cx="5903912" cy="268288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AB7C25-570B-446F-BA3E-BF882DAB45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66923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History of Institutions in Hungary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09794-B2C7-4280-86AF-3FD54A0BE2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39601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History of Institutions in Hungary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09794-B2C7-4280-86AF-3FD54A0BE2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39178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History of Institutions in Hungary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09794-B2C7-4280-86AF-3FD54A0BE2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69141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History of Institutions in Hungary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09794-B2C7-4280-86AF-3FD54A0BE2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56433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History of Institutions in Hungary</a:t>
            </a: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09794-B2C7-4280-86AF-3FD54A0BE2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04808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History of Institutions in Hungary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09794-B2C7-4280-86AF-3FD54A0BE2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34339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History of Institutions in Hungary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09794-B2C7-4280-86AF-3FD54A0BE2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11306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History of Institutions in Hungary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09794-B2C7-4280-86AF-3FD54A0BE2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047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latin typeface="Calibri" panose="020F050202020403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xfrm>
            <a:off x="1331913" y="6524625"/>
            <a:ext cx="5903912" cy="268288"/>
          </a:xfrm>
          <a:prstGeom prst="rect">
            <a:avLst/>
          </a:prstGeom>
          <a:ln/>
        </p:spPr>
        <p:txBody>
          <a:bodyPr/>
          <a:lstStyle>
            <a:lvl1pPr>
              <a:defRPr sz="1400">
                <a:latin typeface="Calibri" panose="020F05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AB7C25-570B-446F-BA3E-BF882DAB45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37627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History of Institutions in Hungary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09794-B2C7-4280-86AF-3FD54A0BE2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60977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History of Institutions in Hungary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09794-B2C7-4280-86AF-3FD54A0BE2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76364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History of Institutions in Hungary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09794-B2C7-4280-86AF-3FD54A0BE2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07114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AB7C25-570B-446F-BA3E-BF882DAB45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65694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31913" y="1484313"/>
            <a:ext cx="3416300" cy="4897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00613" y="1484313"/>
            <a:ext cx="3416300" cy="4897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Footer Placeholder 4"/>
          <p:cNvSpPr>
            <a:spLocks noGrp="1" noChangeArrowheads="1"/>
          </p:cNvSpPr>
          <p:nvPr>
            <p:ph type="ftr" sz="quarter" idx="10"/>
          </p:nvPr>
        </p:nvSpPr>
        <p:spPr>
          <a:xfrm>
            <a:off x="1331913" y="6524625"/>
            <a:ext cx="5903912" cy="268288"/>
          </a:xfrm>
          <a:prstGeom prst="rect">
            <a:avLst/>
          </a:prstGeom>
          <a:ln/>
        </p:spPr>
        <p:txBody>
          <a:bodyPr/>
          <a:lstStyle>
            <a:lvl1pPr marL="0" marR="0" indent="0" algn="l" defTabSz="914400" rtl="0" eaLnBrk="1" fontAlgn="b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400">
                <a:latin typeface="Calibri" panose="020F05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AB7C25-570B-446F-BA3E-BF882DAB45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245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sz="quarter" idx="10"/>
          </p:nvPr>
        </p:nvSpPr>
        <p:spPr>
          <a:xfrm>
            <a:off x="1331913" y="6524625"/>
            <a:ext cx="5903912" cy="268288"/>
          </a:xfrm>
          <a:prstGeom prst="rect">
            <a:avLst/>
          </a:prstGeom>
          <a:ln/>
        </p:spPr>
        <p:txBody>
          <a:bodyPr/>
          <a:lstStyle>
            <a:lvl1pPr>
              <a:defRPr sz="1400">
                <a:latin typeface="Calibri" panose="020F05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AB7C25-570B-446F-BA3E-BF882DAB45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91774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sz="quarter" idx="10"/>
          </p:nvPr>
        </p:nvSpPr>
        <p:spPr>
          <a:xfrm>
            <a:off x="1331913" y="6524625"/>
            <a:ext cx="5903912" cy="268288"/>
          </a:xfrm>
          <a:prstGeom prst="rect">
            <a:avLst/>
          </a:prstGeom>
          <a:ln/>
        </p:spPr>
        <p:txBody>
          <a:bodyPr/>
          <a:lstStyle>
            <a:lvl1pPr>
              <a:defRPr sz="1400">
                <a:latin typeface="Calibri" panose="020F05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AB7C25-570B-446F-BA3E-BF882DAB45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4916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ftr" sz="quarter" idx="10"/>
          </p:nvPr>
        </p:nvSpPr>
        <p:spPr>
          <a:xfrm>
            <a:off x="1331913" y="6524625"/>
            <a:ext cx="5903912" cy="268288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AB7C25-570B-446F-BA3E-BF882DAB45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56858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 noChangeArrowheads="1"/>
          </p:cNvSpPr>
          <p:nvPr>
            <p:ph type="ftr" sz="quarter" idx="10"/>
          </p:nvPr>
        </p:nvSpPr>
        <p:spPr>
          <a:xfrm>
            <a:off x="1331913" y="6524625"/>
            <a:ext cx="5903912" cy="268288"/>
          </a:xfrm>
          <a:prstGeom prst="rect">
            <a:avLst/>
          </a:prstGeom>
          <a:ln/>
        </p:spPr>
        <p:txBody>
          <a:bodyPr/>
          <a:lstStyle>
            <a:lvl1pPr>
              <a:defRPr sz="1400">
                <a:latin typeface="Calibri" panose="020F05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AB7C25-570B-446F-BA3E-BF882DAB45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0957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 noChangeArrowheads="1"/>
          </p:cNvSpPr>
          <p:nvPr>
            <p:ph type="ftr" sz="quarter" idx="10"/>
          </p:nvPr>
        </p:nvSpPr>
        <p:spPr>
          <a:xfrm>
            <a:off x="1331913" y="6524625"/>
            <a:ext cx="5903912" cy="268288"/>
          </a:xfrm>
          <a:prstGeom prst="rect">
            <a:avLst/>
          </a:prstGeom>
          <a:ln/>
        </p:spPr>
        <p:txBody>
          <a:bodyPr/>
          <a:lstStyle>
            <a:lvl1pPr>
              <a:defRPr sz="1400">
                <a:latin typeface="Calibri" panose="020F05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AB7C25-570B-446F-BA3E-BF882DAB45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8449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26243" y="548680"/>
            <a:ext cx="8291513" cy="57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GB" altLang="en-US" dirty="0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31913" y="1484313"/>
            <a:ext cx="6985000" cy="4897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dirty="0" smtClean="0"/>
              <a:t>Click to edit Master text styles</a:t>
            </a:r>
          </a:p>
          <a:p>
            <a:pPr lvl="1"/>
            <a:r>
              <a:rPr lang="en-GB" altLang="en-US" dirty="0" smtClean="0"/>
              <a:t>Second level on two lines – now what would happen now what do you think?</a:t>
            </a:r>
          </a:p>
          <a:p>
            <a:pPr lvl="2"/>
            <a:r>
              <a:rPr lang="en-GB" altLang="en-US" dirty="0" smtClean="0"/>
              <a:t>Third level</a:t>
            </a:r>
          </a:p>
          <a:p>
            <a:pPr lvl="3"/>
            <a:r>
              <a:rPr lang="en-GB" altLang="en-US" dirty="0" smtClean="0"/>
              <a:t>Fourth level</a:t>
            </a:r>
          </a:p>
          <a:p>
            <a:pPr lvl="4"/>
            <a:r>
              <a:rPr lang="en-GB" altLang="en-US" dirty="0" smtClean="0"/>
              <a:t>Fifth level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49263" y="6524625"/>
            <a:ext cx="790575" cy="26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defRPr sz="1000"/>
            </a:lvl1pPr>
          </a:lstStyle>
          <a:p>
            <a:fld id="{64AB7C25-570B-446F-BA3E-BF882DAB45FA}" type="slidenum">
              <a:rPr lang="en-GB" smtClean="0"/>
              <a:t>‹#›</a:t>
            </a:fld>
            <a:endParaRPr lang="en-GB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-1588"/>
            <a:ext cx="9144000" cy="287338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001C54"/>
              </a:gs>
            </a:gsLst>
            <a:lin ang="0" scaled="1"/>
          </a:gradFill>
          <a:ln>
            <a:noFill/>
          </a:ln>
          <a:effectLst/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" hangingPunct="0">
              <a:spcBef>
                <a:spcPct val="3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" hangingPunct="0">
              <a:spcBef>
                <a:spcPct val="3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" hangingPunct="0">
              <a:spcBef>
                <a:spcPct val="3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" hangingPunct="0">
              <a:spcBef>
                <a:spcPct val="3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742316" y="6326529"/>
            <a:ext cx="1149194" cy="46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7780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0">
          <a:solidFill>
            <a:schemeClr val="tx2"/>
          </a:solidFill>
          <a:latin typeface="Calibri" panose="020F0502020204030204" pitchFamily="34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55600" indent="-355600" algn="l" rtl="0" eaLnBrk="1" fontAlgn="ctr" hangingPunct="1">
        <a:spcBef>
          <a:spcPct val="35000"/>
        </a:spcBef>
        <a:spcAft>
          <a:spcPct val="0"/>
        </a:spcAft>
        <a:buClr>
          <a:schemeClr val="tx2"/>
        </a:buClr>
        <a:buSzPct val="175000"/>
        <a:buChar char="•"/>
        <a:defRPr sz="24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812800" indent="-277813" algn="l" rtl="0" eaLnBrk="1" fontAlgn="ctr" hangingPunct="1">
        <a:spcBef>
          <a:spcPct val="0"/>
        </a:spcBef>
        <a:spcAft>
          <a:spcPct val="0"/>
        </a:spcAft>
        <a:buClr>
          <a:schemeClr val="tx1"/>
        </a:buClr>
        <a:buFont typeface="Wingdings" panose="05000000000000000000" pitchFamily="2" charset="2"/>
        <a:buChar char="§"/>
        <a:defRPr sz="2000">
          <a:solidFill>
            <a:schemeClr val="tx1"/>
          </a:solidFill>
          <a:latin typeface="Calibri" panose="020F0502020204030204" pitchFamily="34" charset="0"/>
          <a:cs typeface="+mn-cs"/>
        </a:defRPr>
      </a:lvl2pPr>
      <a:lvl3pPr marL="1168400" indent="-176213" algn="l" rtl="0" eaLnBrk="1" fontAlgn="ctr" hangingPunct="1">
        <a:spcBef>
          <a:spcPct val="0"/>
        </a:spcBef>
        <a:spcAft>
          <a:spcPct val="0"/>
        </a:spcAft>
        <a:buChar char="•"/>
        <a:defRPr>
          <a:solidFill>
            <a:schemeClr val="tx1"/>
          </a:solidFill>
          <a:latin typeface="Calibri" panose="020F0502020204030204" pitchFamily="34" charset="0"/>
          <a:cs typeface="+mn-cs"/>
        </a:defRPr>
      </a:lvl3pPr>
      <a:lvl4pPr marL="1524000" indent="-176213" algn="l" rtl="0" eaLnBrk="1" fontAlgn="ctr" hangingPunct="1">
        <a:spcBef>
          <a:spcPct val="0"/>
        </a:spcBef>
        <a:spcAft>
          <a:spcPct val="0"/>
        </a:spcAft>
        <a:buFont typeface="Arial" panose="020B0604020202020204" pitchFamily="34" charset="0"/>
        <a:buChar char="–"/>
        <a:defRPr sz="1600">
          <a:solidFill>
            <a:schemeClr val="tx1"/>
          </a:solidFill>
          <a:latin typeface="Calibri" panose="020F0502020204030204" pitchFamily="34" charset="0"/>
          <a:cs typeface="+mn-cs"/>
        </a:defRPr>
      </a:lvl4pPr>
      <a:lvl5pPr marL="1879600" indent="-176213" algn="l" rtl="0" eaLnBrk="1" fontAlgn="base" hangingPunct="1">
        <a:spcBef>
          <a:spcPct val="0"/>
        </a:spcBef>
        <a:spcAft>
          <a:spcPct val="0"/>
        </a:spcAft>
        <a:buChar char="»"/>
        <a:defRPr sz="1400">
          <a:solidFill>
            <a:schemeClr val="tx1"/>
          </a:solidFill>
          <a:latin typeface="Calibri" panose="020F0502020204030204" pitchFamily="34" charset="0"/>
          <a:cs typeface="+mn-cs"/>
        </a:defRPr>
      </a:lvl5pPr>
      <a:lvl6pPr marL="2336800" indent="-176213" algn="l" rtl="0" eaLnBrk="1" fontAlgn="base" hangingPunct="1">
        <a:spcBef>
          <a:spcPct val="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cs typeface="+mn-cs"/>
        </a:defRPr>
      </a:lvl6pPr>
      <a:lvl7pPr marL="2794000" indent="-176213" algn="l" rtl="0" eaLnBrk="1" fontAlgn="base" hangingPunct="1">
        <a:spcBef>
          <a:spcPct val="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cs typeface="+mn-cs"/>
        </a:defRPr>
      </a:lvl7pPr>
      <a:lvl8pPr marL="3251200" indent="-176213" algn="l" rtl="0" eaLnBrk="1" fontAlgn="base" hangingPunct="1">
        <a:spcBef>
          <a:spcPct val="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cs typeface="+mn-cs"/>
        </a:defRPr>
      </a:lvl8pPr>
      <a:lvl9pPr marL="3708400" indent="-176213" algn="l" rtl="0" eaLnBrk="1" fontAlgn="base" hangingPunct="1">
        <a:spcBef>
          <a:spcPct val="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smtClean="0"/>
              <a:t>History of Institutions in Hungary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F09794-B2C7-4280-86AF-3FD54A0BE2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1704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he-sme.org/fileadmin/Position_papers/Mapping_Exclusion_-_ind.pdf" TargetMode="External"/><Relationship Id="rId2" Type="http://schemas.openxmlformats.org/officeDocument/2006/relationships/hyperlink" Target="https://www.kent.ac.uk/tizard/research/DECL_network/documents/DECLOC_Volume_2_Report_for_Web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enil.eu/wp-content/uploads/2012/07/ECCL_Included-in-Society.pdf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mailto:A.V.Turnpenny@kent.ac.uk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367487" y="548680"/>
            <a:ext cx="8452985" cy="2880320"/>
          </a:xfrm>
        </p:spPr>
        <p:txBody>
          <a:bodyPr anchor="t"/>
          <a:lstStyle/>
          <a:p>
            <a:pPr algn="l"/>
            <a:r>
              <a:rPr lang="en-GB" sz="3200" b="1" dirty="0">
                <a:solidFill>
                  <a:schemeClr val="tx2"/>
                </a:solidFill>
                <a:latin typeface="Calibri" panose="020F0502020204030204" pitchFamily="34" charset="0"/>
              </a:rPr>
              <a:t>Violence against persons in </a:t>
            </a:r>
            <a:r>
              <a:rPr lang="en-GB" sz="3200" b="1" dirty="0" smtClean="0">
                <a:solidFill>
                  <a:schemeClr val="tx2"/>
                </a:solidFill>
                <a:latin typeface="Calibri" panose="020F0502020204030204" pitchFamily="34" charset="0"/>
              </a:rPr>
              <a:t>institutional </a:t>
            </a:r>
            <a:r>
              <a:rPr lang="en-GB" sz="3200" b="1" dirty="0">
                <a:solidFill>
                  <a:schemeClr val="tx2"/>
                </a:solidFill>
                <a:latin typeface="Calibri" panose="020F0502020204030204" pitchFamily="34" charset="0"/>
              </a:rPr>
              <a:t>living </a:t>
            </a:r>
            <a:r>
              <a:rPr lang="en-GB" sz="3200" b="1" dirty="0" smtClean="0">
                <a:solidFill>
                  <a:schemeClr val="tx2"/>
                </a:solidFill>
                <a:latin typeface="Calibri" panose="020F0502020204030204" pitchFamily="34" charset="0"/>
              </a:rPr>
              <a:t>arrangements</a:t>
            </a:r>
            <a:br>
              <a:rPr lang="en-GB" sz="3200" b="1" dirty="0" smtClean="0">
                <a:solidFill>
                  <a:schemeClr val="tx2"/>
                </a:solidFill>
                <a:latin typeface="Calibri" panose="020F0502020204030204" pitchFamily="34" charset="0"/>
              </a:rPr>
            </a:br>
            <a:r>
              <a:rPr lang="en-GB" sz="3200" b="1" dirty="0">
                <a:solidFill>
                  <a:schemeClr val="tx2"/>
                </a:solidFill>
                <a:latin typeface="Calibri" panose="020F0502020204030204" pitchFamily="34" charset="0"/>
              </a:rPr>
              <a:t/>
            </a:r>
            <a:br>
              <a:rPr lang="en-GB" sz="3200" b="1" dirty="0">
                <a:solidFill>
                  <a:schemeClr val="tx2"/>
                </a:solidFill>
                <a:latin typeface="Calibri" panose="020F0502020204030204" pitchFamily="34" charset="0"/>
              </a:rPr>
            </a:br>
            <a:r>
              <a:rPr lang="en-GB" sz="3200" b="1" dirty="0" smtClean="0">
                <a:solidFill>
                  <a:schemeClr val="tx2"/>
                </a:solidFill>
                <a:latin typeface="Calibri" panose="020F0502020204030204" pitchFamily="34" charset="0"/>
              </a:rPr>
              <a:t/>
            </a:r>
            <a:br>
              <a:rPr lang="en-GB" sz="3200" b="1" dirty="0" smtClean="0">
                <a:solidFill>
                  <a:schemeClr val="tx2"/>
                </a:solidFill>
                <a:latin typeface="Calibri" panose="020F0502020204030204" pitchFamily="34" charset="0"/>
              </a:rPr>
            </a:br>
            <a:r>
              <a:rPr lang="en-GB" sz="2400" b="1" dirty="0" smtClean="0">
                <a:solidFill>
                  <a:schemeClr val="tx2"/>
                </a:solidFill>
                <a:latin typeface="Calibri" panose="020F0502020204030204" pitchFamily="34" charset="0"/>
              </a:rPr>
              <a:t>Human Rights: a Reality of All conference</a:t>
            </a:r>
            <a:br>
              <a:rPr lang="en-GB" sz="2400" b="1" dirty="0" smtClean="0">
                <a:solidFill>
                  <a:schemeClr val="tx2"/>
                </a:solidFill>
                <a:latin typeface="Calibri" panose="020F0502020204030204" pitchFamily="34" charset="0"/>
              </a:rPr>
            </a:br>
            <a:r>
              <a:rPr lang="en-GB" sz="2400" b="1" dirty="0" smtClean="0">
                <a:solidFill>
                  <a:schemeClr val="tx2"/>
                </a:solidFill>
                <a:latin typeface="Calibri" panose="020F0502020204030204" pitchFamily="34" charset="0"/>
              </a:rPr>
              <a:t>March, 27-28, 2017</a:t>
            </a:r>
            <a:br>
              <a:rPr lang="en-GB" sz="2400" b="1" dirty="0" smtClean="0">
                <a:solidFill>
                  <a:schemeClr val="tx2"/>
                </a:solidFill>
                <a:latin typeface="Calibri" panose="020F0502020204030204" pitchFamily="34" charset="0"/>
              </a:rPr>
            </a:br>
            <a:r>
              <a:rPr lang="en-GB" sz="2400" b="1" dirty="0" smtClean="0">
                <a:solidFill>
                  <a:schemeClr val="tx2"/>
                </a:solidFill>
                <a:latin typeface="Calibri" panose="020F0502020204030204" pitchFamily="34" charset="0"/>
              </a:rPr>
              <a:t>Nicosia, Cyprus</a:t>
            </a:r>
            <a:br>
              <a:rPr lang="en-GB" sz="2400" b="1" dirty="0" smtClean="0">
                <a:solidFill>
                  <a:schemeClr val="tx2"/>
                </a:solidFill>
                <a:latin typeface="Calibri" panose="020F0502020204030204" pitchFamily="34" charset="0"/>
              </a:rPr>
            </a:br>
            <a:endParaRPr lang="en-GB" sz="2400" b="1" dirty="0">
              <a:solidFill>
                <a:schemeClr val="tx2"/>
              </a:solidFill>
              <a:latin typeface="Calibri" panose="020F0502020204030204" pitchFamily="34" charset="0"/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367487" y="5589240"/>
            <a:ext cx="6076721" cy="647700"/>
          </a:xfrm>
        </p:spPr>
        <p:txBody>
          <a:bodyPr/>
          <a:lstStyle/>
          <a:p>
            <a:pPr algn="l" fontAlgn="base"/>
            <a:r>
              <a:rPr lang="en-GB" sz="2400" dirty="0">
                <a:solidFill>
                  <a:schemeClr val="tx2"/>
                </a:solidFill>
                <a:ea typeface="+mj-ea"/>
                <a:cs typeface="+mj-cs"/>
              </a:rPr>
              <a:t>Dr </a:t>
            </a:r>
            <a:r>
              <a:rPr lang="hu-HU" sz="2400" dirty="0">
                <a:solidFill>
                  <a:schemeClr val="tx2"/>
                </a:solidFill>
                <a:ea typeface="+mj-ea"/>
                <a:cs typeface="+mj-cs"/>
              </a:rPr>
              <a:t>Ágnes Kozma</a:t>
            </a:r>
          </a:p>
          <a:p>
            <a:pPr algn="l" fontAlgn="base"/>
            <a:r>
              <a:rPr lang="hu-HU" sz="2400" dirty="0">
                <a:solidFill>
                  <a:schemeClr val="tx2"/>
                </a:solidFill>
                <a:ea typeface="+mj-ea"/>
                <a:cs typeface="+mj-cs"/>
              </a:rPr>
              <a:t>Hungary </a:t>
            </a:r>
            <a:r>
              <a:rPr lang="en-GB" sz="2400" dirty="0">
                <a:solidFill>
                  <a:schemeClr val="tx2"/>
                </a:solidFill>
                <a:ea typeface="+mj-ea"/>
                <a:cs typeface="+mj-cs"/>
              </a:rPr>
              <a:t>/ Tizard Centre, University of Kent, UK</a:t>
            </a:r>
          </a:p>
        </p:txBody>
      </p:sp>
    </p:spTree>
    <p:extLst>
      <p:ext uri="{BB962C8B-B14F-4D97-AF65-F5344CB8AC3E}">
        <p14:creationId xmlns:p14="http://schemas.microsoft.com/office/powerpoint/2010/main" val="508727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What are institutional living arrangements?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6243" y="1340768"/>
            <a:ext cx="8291513" cy="5069160"/>
          </a:xfrm>
        </p:spPr>
        <p:txBody>
          <a:bodyPr>
            <a:normAutofit/>
          </a:bodyPr>
          <a:lstStyle/>
          <a:p>
            <a:r>
              <a:rPr lang="en-GB" dirty="0"/>
              <a:t>Institutions are not defined by their size but by their ‘institutional culture’. </a:t>
            </a:r>
          </a:p>
          <a:p>
            <a:r>
              <a:rPr lang="en-GB" dirty="0" smtClean="0"/>
              <a:t>Institutions are places where residents:</a:t>
            </a:r>
          </a:p>
          <a:p>
            <a:pPr lvl="1"/>
            <a:r>
              <a:rPr lang="en-GB" dirty="0" smtClean="0"/>
              <a:t>are physically and / or socially isolated from the broader community;</a:t>
            </a:r>
          </a:p>
          <a:p>
            <a:pPr lvl="1"/>
            <a:r>
              <a:rPr lang="en-GB" dirty="0" smtClean="0"/>
              <a:t>forced to live together;</a:t>
            </a:r>
          </a:p>
          <a:p>
            <a:pPr lvl="1"/>
            <a:r>
              <a:rPr lang="en-GB" dirty="0" smtClean="0"/>
              <a:t>do not have sufficient control over their lives and over decisions which affect them; </a:t>
            </a:r>
          </a:p>
          <a:p>
            <a:r>
              <a:rPr lang="en-GB" dirty="0" smtClean="0"/>
              <a:t>The requirements of the organisation take </a:t>
            </a:r>
            <a:r>
              <a:rPr lang="en-GB" dirty="0" smtClean="0"/>
              <a:t>priority </a:t>
            </a:r>
            <a:r>
              <a:rPr lang="en-GB" dirty="0" smtClean="0"/>
              <a:t>over the residents’ needs (leading to rigid routines, block treatment, depersonalisation, dehumanisation). </a:t>
            </a:r>
          </a:p>
          <a:p>
            <a:pPr marL="0" indent="0" algn="r">
              <a:buNone/>
            </a:pPr>
            <a:endParaRPr lang="en-GB" sz="2300" i="1" dirty="0" smtClean="0"/>
          </a:p>
          <a:p>
            <a:pPr marL="0" indent="0" algn="r">
              <a:buNone/>
            </a:pPr>
            <a:r>
              <a:rPr lang="en-GB" sz="1800" i="1" dirty="0" smtClean="0"/>
              <a:t>European Expert Group on the Transition from Institutional to </a:t>
            </a:r>
            <a:br>
              <a:rPr lang="en-GB" sz="1800" i="1" dirty="0" smtClean="0"/>
            </a:br>
            <a:r>
              <a:rPr lang="en-GB" sz="1800" i="1" dirty="0" smtClean="0"/>
              <a:t>Community-based Care: Common European Guidelines, (p. 25)</a:t>
            </a:r>
          </a:p>
        </p:txBody>
      </p:sp>
    </p:spTree>
    <p:extLst>
      <p:ext uri="{BB962C8B-B14F-4D97-AF65-F5344CB8AC3E}">
        <p14:creationId xmlns:p14="http://schemas.microsoft.com/office/powerpoint/2010/main" val="1559303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How many people live in institutions?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6243" y="1412776"/>
            <a:ext cx="8291513" cy="4896544"/>
          </a:xfrm>
        </p:spPr>
        <p:txBody>
          <a:bodyPr>
            <a:normAutofit fontScale="92500" lnSpcReduction="10000"/>
          </a:bodyPr>
          <a:lstStyle/>
          <a:p>
            <a:r>
              <a:rPr lang="en-GB" sz="2600" dirty="0" smtClean="0"/>
              <a:t>Research* suggests at least one million people with disabilities live in institutional living arrangements in Europe.</a:t>
            </a:r>
          </a:p>
          <a:p>
            <a:r>
              <a:rPr lang="en-GB" sz="2600" dirty="0" smtClean="0"/>
              <a:t>Most countries do not collect adequate data on institutions. </a:t>
            </a:r>
          </a:p>
          <a:p>
            <a:r>
              <a:rPr lang="en-GB" sz="2600" dirty="0" smtClean="0"/>
              <a:t>Even where services are smaller or ‘community-based’ people are not necessarily having good lives.</a:t>
            </a:r>
          </a:p>
          <a:p>
            <a:pPr marL="0" indent="0">
              <a:buNone/>
            </a:pPr>
            <a:r>
              <a:rPr lang="en-GB" dirty="0" smtClean="0"/>
              <a:t/>
            </a:r>
            <a:br>
              <a:rPr lang="en-GB" dirty="0" smtClean="0"/>
            </a:br>
            <a:endParaRPr lang="en-GB" dirty="0" smtClean="0"/>
          </a:p>
          <a:p>
            <a:pPr marL="0" indent="0">
              <a:buNone/>
            </a:pPr>
            <a:r>
              <a:rPr lang="en-GB" sz="1700" dirty="0" smtClean="0"/>
              <a:t>* DECLOC (2007): </a:t>
            </a:r>
            <a:r>
              <a:rPr lang="en-GB" sz="1700" dirty="0" smtClean="0">
                <a:hlinkClick r:id="rId2"/>
              </a:rPr>
              <a:t>https://www.kent.ac.uk/tizard/research/DECL_network/documents/DECLOC_Volume_2_Report_for_Web.pdf</a:t>
            </a:r>
            <a:endParaRPr lang="en-GB" sz="1700" dirty="0" smtClean="0"/>
          </a:p>
          <a:p>
            <a:pPr marL="0" indent="0">
              <a:buNone/>
            </a:pPr>
            <a:r>
              <a:rPr lang="en-GB" sz="1700" dirty="0" smtClean="0"/>
              <a:t>* Mapping Exclusion (2012): </a:t>
            </a:r>
            <a:r>
              <a:rPr lang="en-GB" sz="1700" dirty="0" smtClean="0">
                <a:hlinkClick r:id="rId3"/>
              </a:rPr>
              <a:t>http://www.mhe-sme.org/fileadmin/Position_papers/Mapping_Exclusion_-_ind.pdf</a:t>
            </a:r>
            <a:r>
              <a:rPr lang="en-GB" sz="1700" dirty="0" smtClean="0"/>
              <a:t> </a:t>
            </a:r>
          </a:p>
          <a:p>
            <a:pPr marL="0" indent="0">
              <a:buNone/>
            </a:pPr>
            <a:r>
              <a:rPr lang="en-GB" sz="1700" dirty="0" smtClean="0"/>
              <a:t>* Included in Society (2004): </a:t>
            </a:r>
            <a:r>
              <a:rPr lang="en-GB" sz="1700" dirty="0" smtClean="0">
                <a:hlinkClick r:id="rId4"/>
              </a:rPr>
              <a:t>http://www.enil.eu/wp-content/uploads/2012/07/ECCL_Included-in-Society.pdf</a:t>
            </a:r>
            <a:endParaRPr lang="en-GB" sz="1700" dirty="0"/>
          </a:p>
        </p:txBody>
      </p:sp>
    </p:spTree>
    <p:extLst>
      <p:ext uri="{BB962C8B-B14F-4D97-AF65-F5344CB8AC3E}">
        <p14:creationId xmlns:p14="http://schemas.microsoft.com/office/powerpoint/2010/main" val="2317943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243" y="548680"/>
            <a:ext cx="8291513" cy="792088"/>
          </a:xfrm>
        </p:spPr>
        <p:txBody>
          <a:bodyPr>
            <a:noAutofit/>
          </a:bodyPr>
          <a:lstStyle/>
          <a:p>
            <a:r>
              <a:rPr lang="en-GB" dirty="0" smtClean="0"/>
              <a:t>What do we know about violence in institutional living arrangements?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556792"/>
            <a:ext cx="8106196" cy="4752528"/>
          </a:xfrm>
        </p:spPr>
        <p:txBody>
          <a:bodyPr>
            <a:normAutofit fontScale="85000" lnSpcReduction="20000"/>
          </a:bodyPr>
          <a:lstStyle/>
          <a:p>
            <a:pPr marL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800" dirty="0" smtClean="0"/>
              <a:t>Can be perpetrated by staff or service users.</a:t>
            </a:r>
          </a:p>
          <a:p>
            <a:pPr marL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800" dirty="0" smtClean="0"/>
              <a:t>Some </a:t>
            </a:r>
            <a:r>
              <a:rPr lang="en-GB" sz="2800" dirty="0" smtClean="0"/>
              <a:t>well-documented </a:t>
            </a:r>
            <a:r>
              <a:rPr lang="en-GB" sz="2800" dirty="0" smtClean="0"/>
              <a:t>forms of violence:</a:t>
            </a:r>
          </a:p>
          <a:p>
            <a:pPr marL="355600" lvl="2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400" dirty="0" smtClean="0"/>
              <a:t>Use of seclusion and mechanical restraint, such as caged beds, seclusion rooms, straps etc.*</a:t>
            </a:r>
          </a:p>
          <a:p>
            <a:pPr marL="355600" lvl="2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400" dirty="0" smtClean="0"/>
              <a:t>Very widespread use of psychoactive medication (pharmacological restraint).** </a:t>
            </a:r>
          </a:p>
          <a:p>
            <a:pPr marL="355600" lvl="2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400" dirty="0" smtClean="0"/>
              <a:t>Physical and psychological violence.</a:t>
            </a:r>
          </a:p>
          <a:p>
            <a:pPr marL="355600" lvl="2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400" dirty="0" smtClean="0"/>
              <a:t>Sexual </a:t>
            </a:r>
            <a:r>
              <a:rPr lang="en-GB" sz="2400" dirty="0" smtClean="0"/>
              <a:t>abuse/violence against women and men.</a:t>
            </a:r>
            <a:endParaRPr lang="en-GB" sz="2400" dirty="0" smtClean="0"/>
          </a:p>
          <a:p>
            <a:pPr marL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800" dirty="0" smtClean="0"/>
              <a:t>However, no systematic and reliable data.</a:t>
            </a:r>
          </a:p>
          <a:p>
            <a:pPr marL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800" dirty="0" smtClean="0"/>
              <a:t>Very high latency, violence is often exposed by the </a:t>
            </a:r>
            <a:r>
              <a:rPr lang="en-GB" sz="2800" dirty="0" smtClean="0"/>
              <a:t>media.</a:t>
            </a:r>
            <a:endParaRPr lang="en-GB" sz="2800" dirty="0" smtClean="0"/>
          </a:p>
          <a:p>
            <a:pPr marL="0" indent="0">
              <a:buNone/>
            </a:pPr>
            <a:endParaRPr lang="en-GB" sz="1200" dirty="0" smtClean="0"/>
          </a:p>
          <a:p>
            <a:pPr marL="0" indent="0">
              <a:buNone/>
            </a:pPr>
            <a:endParaRPr lang="en-GB" sz="1200" dirty="0"/>
          </a:p>
          <a:p>
            <a:pPr marL="0" indent="0">
              <a:spcBef>
                <a:spcPts val="0"/>
              </a:spcBef>
              <a:buNone/>
            </a:pPr>
            <a:r>
              <a:rPr lang="en-GB" sz="1600" dirty="0" smtClean="0"/>
              <a:t>* </a:t>
            </a:r>
            <a:r>
              <a:rPr lang="en-GB" sz="1700" dirty="0" smtClean="0"/>
              <a:t>MDAC </a:t>
            </a:r>
            <a:r>
              <a:rPr lang="en-GB" sz="1700" dirty="0"/>
              <a:t>reports (2003, 2014) http://www.mdac.info/en/cage-beds </a:t>
            </a:r>
            <a:endParaRPr lang="en-GB" sz="17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GB" sz="1700" dirty="0" smtClean="0"/>
              <a:t>* </a:t>
            </a:r>
            <a:r>
              <a:rPr lang="en-GB" sz="1700" dirty="0" err="1" smtClean="0"/>
              <a:t>Kopasz</a:t>
            </a:r>
            <a:r>
              <a:rPr lang="en-GB" sz="1700" dirty="0" smtClean="0"/>
              <a:t> et al. (2016</a:t>
            </a:r>
            <a:r>
              <a:rPr lang="en-GB" sz="1700" dirty="0"/>
              <a:t>). http://</a:t>
            </a:r>
            <a:r>
              <a:rPr lang="en-GB" sz="1700" dirty="0" smtClean="0"/>
              <a:t>www.tarki.hu/en/news/2016/items/20160408_fszk_meth_en_summ.pdf</a:t>
            </a:r>
            <a:endParaRPr lang="en-GB" sz="1700" dirty="0"/>
          </a:p>
        </p:txBody>
      </p:sp>
    </p:spTree>
    <p:extLst>
      <p:ext uri="{BB962C8B-B14F-4D97-AF65-F5344CB8AC3E}">
        <p14:creationId xmlns:p14="http://schemas.microsoft.com/office/powerpoint/2010/main" val="2179840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Why does it happen?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6243" y="1484313"/>
            <a:ext cx="7890670" cy="4897437"/>
          </a:xfrm>
        </p:spPr>
        <p:txBody>
          <a:bodyPr>
            <a:normAutofit/>
          </a:bodyPr>
          <a:lstStyle/>
          <a:p>
            <a:r>
              <a:rPr lang="en-GB" dirty="0" smtClean="0"/>
              <a:t>Important to recognise the systemic / organisational / societal factors in institutional violence. </a:t>
            </a:r>
          </a:p>
          <a:p>
            <a:r>
              <a:rPr lang="en-GB" dirty="0" smtClean="0"/>
              <a:t>The nature of these settings and the status of individuals: segregation, deprivation of legal capacity, many vulnerable people, lack of adequate support, hierarchical and bureaucratic systems, dehumanisation. </a:t>
            </a:r>
          </a:p>
          <a:p>
            <a:r>
              <a:rPr lang="en-GB" dirty="0" smtClean="0"/>
              <a:t>Inward looking services, inadequate management, lack of training etc. </a:t>
            </a:r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40168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can be done?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6243" y="1484313"/>
            <a:ext cx="7890670" cy="4897437"/>
          </a:xfrm>
        </p:spPr>
        <p:txBody>
          <a:bodyPr/>
          <a:lstStyle/>
          <a:p>
            <a:r>
              <a:rPr lang="en-GB" dirty="0" smtClean="0"/>
              <a:t>Institutions must be replaced with support and services that enable people to live in the community.</a:t>
            </a:r>
          </a:p>
          <a:p>
            <a:r>
              <a:rPr lang="en-GB" dirty="0" smtClean="0"/>
              <a:t>Substituted decision-making systems must be replaced with supported decision-making.</a:t>
            </a:r>
          </a:p>
          <a:p>
            <a:r>
              <a:rPr lang="en-GB" dirty="0" smtClean="0"/>
              <a:t>Systems to prevent and detect violence must be created or strengthened. </a:t>
            </a:r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35559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/>
          <a:lstStyle/>
          <a:p>
            <a:pPr marL="0" indent="0" algn="ctr">
              <a:buNone/>
            </a:pPr>
            <a:endParaRPr lang="en-GB" dirty="0" smtClean="0"/>
          </a:p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endParaRPr lang="en-GB" dirty="0" smtClean="0"/>
          </a:p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r>
              <a:rPr lang="en-GB" dirty="0" smtClean="0"/>
              <a:t>Thank you for your attention!</a:t>
            </a:r>
          </a:p>
          <a:p>
            <a:pPr marL="0" indent="0" algn="ctr">
              <a:buNone/>
            </a:pPr>
            <a:endParaRPr lang="en-GB" dirty="0" smtClean="0"/>
          </a:p>
          <a:p>
            <a:pPr marL="0" indent="0" algn="ctr">
              <a:buNone/>
            </a:pPr>
            <a:r>
              <a:rPr lang="en-GB" dirty="0" smtClean="0"/>
              <a:t>Contact</a:t>
            </a:r>
            <a:r>
              <a:rPr lang="en-GB" dirty="0" smtClean="0"/>
              <a:t>: </a:t>
            </a:r>
            <a:r>
              <a:rPr lang="en-GB" dirty="0" smtClean="0">
                <a:hlinkClick r:id="rId2"/>
              </a:rPr>
              <a:t>A.V.Turnpenny@kent.ac.uk</a:t>
            </a:r>
            <a:r>
              <a:rPr lang="en-GB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90987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ulletsandcolours">
  <a:themeElements>
    <a:clrScheme name="bulletsandcolours 1">
      <a:dk1>
        <a:srgbClr val="000000"/>
      </a:dk1>
      <a:lt1>
        <a:srgbClr val="FFFFFF"/>
      </a:lt1>
      <a:dk2>
        <a:srgbClr val="003882"/>
      </a:dk2>
      <a:lt2>
        <a:srgbClr val="808080"/>
      </a:lt2>
      <a:accent1>
        <a:srgbClr val="008AC4"/>
      </a:accent1>
      <a:accent2>
        <a:srgbClr val="A8034F"/>
      </a:accent2>
      <a:accent3>
        <a:srgbClr val="FFFFFF"/>
      </a:accent3>
      <a:accent4>
        <a:srgbClr val="000000"/>
      </a:accent4>
      <a:accent5>
        <a:srgbClr val="AAC4DE"/>
      </a:accent5>
      <a:accent6>
        <a:srgbClr val="980247"/>
      </a:accent6>
      <a:hlink>
        <a:srgbClr val="007A5E"/>
      </a:hlink>
      <a:folHlink>
        <a:srgbClr val="DE5433"/>
      </a:folHlink>
    </a:clrScheme>
    <a:fontScheme name="bulletsandcolours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" latinLnBrk="0" hangingPunct="1">
          <a:lnSpc>
            <a:spcPct val="100000"/>
          </a:lnSpc>
          <a:spcBef>
            <a:spcPct val="3000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" latinLnBrk="0" hangingPunct="1">
          <a:lnSpc>
            <a:spcPct val="100000"/>
          </a:lnSpc>
          <a:spcBef>
            <a:spcPct val="3000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bulletsandcolours 1">
        <a:dk1>
          <a:srgbClr val="000000"/>
        </a:dk1>
        <a:lt1>
          <a:srgbClr val="FFFFFF"/>
        </a:lt1>
        <a:dk2>
          <a:srgbClr val="003882"/>
        </a:dk2>
        <a:lt2>
          <a:srgbClr val="808080"/>
        </a:lt2>
        <a:accent1>
          <a:srgbClr val="008AC4"/>
        </a:accent1>
        <a:accent2>
          <a:srgbClr val="A8034F"/>
        </a:accent2>
        <a:accent3>
          <a:srgbClr val="FFFFFF"/>
        </a:accent3>
        <a:accent4>
          <a:srgbClr val="000000"/>
        </a:accent4>
        <a:accent5>
          <a:srgbClr val="AAC4DE"/>
        </a:accent5>
        <a:accent6>
          <a:srgbClr val="980247"/>
        </a:accent6>
        <a:hlink>
          <a:srgbClr val="007A5E"/>
        </a:hlink>
        <a:folHlink>
          <a:srgbClr val="DE54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lletsandcolours 2">
        <a:dk1>
          <a:srgbClr val="000000"/>
        </a:dk1>
        <a:lt1>
          <a:srgbClr val="F9F8F5"/>
        </a:lt1>
        <a:dk2>
          <a:srgbClr val="003882"/>
        </a:dk2>
        <a:lt2>
          <a:srgbClr val="808080"/>
        </a:lt2>
        <a:accent1>
          <a:srgbClr val="008AC4"/>
        </a:accent1>
        <a:accent2>
          <a:srgbClr val="A8034F"/>
        </a:accent2>
        <a:accent3>
          <a:srgbClr val="FBFBF9"/>
        </a:accent3>
        <a:accent4>
          <a:srgbClr val="000000"/>
        </a:accent4>
        <a:accent5>
          <a:srgbClr val="AAC4DE"/>
        </a:accent5>
        <a:accent6>
          <a:srgbClr val="980247"/>
        </a:accent6>
        <a:hlink>
          <a:srgbClr val="007A5E"/>
        </a:hlink>
        <a:folHlink>
          <a:srgbClr val="DE54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lletsandcolours 3">
        <a:dk1>
          <a:srgbClr val="000000"/>
        </a:dk1>
        <a:lt1>
          <a:srgbClr val="FFFFFF"/>
        </a:lt1>
        <a:dk2>
          <a:srgbClr val="003882"/>
        </a:dk2>
        <a:lt2>
          <a:srgbClr val="808080"/>
        </a:lt2>
        <a:accent1>
          <a:srgbClr val="008AC4"/>
        </a:accent1>
        <a:accent2>
          <a:srgbClr val="B8CCDE"/>
        </a:accent2>
        <a:accent3>
          <a:srgbClr val="FFFFFF"/>
        </a:accent3>
        <a:accent4>
          <a:srgbClr val="000000"/>
        </a:accent4>
        <a:accent5>
          <a:srgbClr val="AAC4DE"/>
        </a:accent5>
        <a:accent6>
          <a:srgbClr val="A6B9C9"/>
        </a:accent6>
        <a:hlink>
          <a:srgbClr val="00789C"/>
        </a:hlink>
        <a:folHlink>
          <a:srgbClr val="82B8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lletsandcolours 4">
        <a:dk1>
          <a:srgbClr val="000000"/>
        </a:dk1>
        <a:lt1>
          <a:srgbClr val="F9F8F5"/>
        </a:lt1>
        <a:dk2>
          <a:srgbClr val="003882"/>
        </a:dk2>
        <a:lt2>
          <a:srgbClr val="808080"/>
        </a:lt2>
        <a:accent1>
          <a:srgbClr val="008AC4"/>
        </a:accent1>
        <a:accent2>
          <a:srgbClr val="B8CCDE"/>
        </a:accent2>
        <a:accent3>
          <a:srgbClr val="FBFBF9"/>
        </a:accent3>
        <a:accent4>
          <a:srgbClr val="000000"/>
        </a:accent4>
        <a:accent5>
          <a:srgbClr val="AAC4DE"/>
        </a:accent5>
        <a:accent6>
          <a:srgbClr val="A6B9C9"/>
        </a:accent6>
        <a:hlink>
          <a:srgbClr val="00789C"/>
        </a:hlink>
        <a:folHlink>
          <a:srgbClr val="82B8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lletsandcolours 5">
        <a:dk1>
          <a:srgbClr val="000000"/>
        </a:dk1>
        <a:lt1>
          <a:srgbClr val="FFFFFF"/>
        </a:lt1>
        <a:dk2>
          <a:srgbClr val="003882"/>
        </a:dk2>
        <a:lt2>
          <a:srgbClr val="808080"/>
        </a:lt2>
        <a:accent1>
          <a:srgbClr val="B4035C"/>
        </a:accent1>
        <a:accent2>
          <a:srgbClr val="E29A74"/>
        </a:accent2>
        <a:accent3>
          <a:srgbClr val="FFFFFF"/>
        </a:accent3>
        <a:accent4>
          <a:srgbClr val="000000"/>
        </a:accent4>
        <a:accent5>
          <a:srgbClr val="D6AAB5"/>
        </a:accent5>
        <a:accent6>
          <a:srgbClr val="CD8B68"/>
        </a:accent6>
        <a:hlink>
          <a:srgbClr val="80293D"/>
        </a:hlink>
        <a:folHlink>
          <a:srgbClr val="D124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lletsandcolours 6">
        <a:dk1>
          <a:srgbClr val="000000"/>
        </a:dk1>
        <a:lt1>
          <a:srgbClr val="F9F8F5"/>
        </a:lt1>
        <a:dk2>
          <a:srgbClr val="003882"/>
        </a:dk2>
        <a:lt2>
          <a:srgbClr val="808080"/>
        </a:lt2>
        <a:accent1>
          <a:srgbClr val="B4035C"/>
        </a:accent1>
        <a:accent2>
          <a:srgbClr val="E29A74"/>
        </a:accent2>
        <a:accent3>
          <a:srgbClr val="FBFBF9"/>
        </a:accent3>
        <a:accent4>
          <a:srgbClr val="000000"/>
        </a:accent4>
        <a:accent5>
          <a:srgbClr val="D6AAB5"/>
        </a:accent5>
        <a:accent6>
          <a:srgbClr val="CD8B68"/>
        </a:accent6>
        <a:hlink>
          <a:srgbClr val="80293D"/>
        </a:hlink>
        <a:folHlink>
          <a:srgbClr val="D124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lletsandcolours 7">
        <a:dk1>
          <a:srgbClr val="000000"/>
        </a:dk1>
        <a:lt1>
          <a:srgbClr val="FFFFFF"/>
        </a:lt1>
        <a:dk2>
          <a:srgbClr val="003882"/>
        </a:dk2>
        <a:lt2>
          <a:srgbClr val="808080"/>
        </a:lt2>
        <a:accent1>
          <a:srgbClr val="664A78"/>
        </a:accent1>
        <a:accent2>
          <a:srgbClr val="A891B0"/>
        </a:accent2>
        <a:accent3>
          <a:srgbClr val="FFFFFF"/>
        </a:accent3>
        <a:accent4>
          <a:srgbClr val="000000"/>
        </a:accent4>
        <a:accent5>
          <a:srgbClr val="B8B1BE"/>
        </a:accent5>
        <a:accent6>
          <a:srgbClr val="98839F"/>
        </a:accent6>
        <a:hlink>
          <a:srgbClr val="C985A3"/>
        </a:hlink>
        <a:folHlink>
          <a:srgbClr val="DEADB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lletsandcolours 8">
        <a:dk1>
          <a:srgbClr val="000000"/>
        </a:dk1>
        <a:lt1>
          <a:srgbClr val="FFFFFF"/>
        </a:lt1>
        <a:dk2>
          <a:srgbClr val="003882"/>
        </a:dk2>
        <a:lt2>
          <a:srgbClr val="808080"/>
        </a:lt2>
        <a:accent1>
          <a:srgbClr val="007A5E"/>
        </a:accent1>
        <a:accent2>
          <a:srgbClr val="A8B50A"/>
        </a:accent2>
        <a:accent3>
          <a:srgbClr val="FFFFFF"/>
        </a:accent3>
        <a:accent4>
          <a:srgbClr val="000000"/>
        </a:accent4>
        <a:accent5>
          <a:srgbClr val="AABEB6"/>
        </a:accent5>
        <a:accent6>
          <a:srgbClr val="98A408"/>
        </a:accent6>
        <a:hlink>
          <a:srgbClr val="75A38C"/>
        </a:hlink>
        <a:folHlink>
          <a:srgbClr val="D6DE6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lletsandcolours 9">
        <a:dk1>
          <a:srgbClr val="000000"/>
        </a:dk1>
        <a:lt1>
          <a:srgbClr val="FFFFFF"/>
        </a:lt1>
        <a:dk2>
          <a:srgbClr val="003882"/>
        </a:dk2>
        <a:lt2>
          <a:srgbClr val="808080"/>
        </a:lt2>
        <a:accent1>
          <a:srgbClr val="DE5433"/>
        </a:accent1>
        <a:accent2>
          <a:srgbClr val="E87D0D"/>
        </a:accent2>
        <a:accent3>
          <a:srgbClr val="FFFFFF"/>
        </a:accent3>
        <a:accent4>
          <a:srgbClr val="000000"/>
        </a:accent4>
        <a:accent5>
          <a:srgbClr val="ECB3AD"/>
        </a:accent5>
        <a:accent6>
          <a:srgbClr val="D2710B"/>
        </a:accent6>
        <a:hlink>
          <a:srgbClr val="FA8A75"/>
        </a:hlink>
        <a:folHlink>
          <a:srgbClr val="EDBD3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lletsandcolours 10">
        <a:dk1>
          <a:srgbClr val="000000"/>
        </a:dk1>
        <a:lt1>
          <a:srgbClr val="F9F8F5"/>
        </a:lt1>
        <a:dk2>
          <a:srgbClr val="003882"/>
        </a:dk2>
        <a:lt2>
          <a:srgbClr val="808080"/>
        </a:lt2>
        <a:accent1>
          <a:srgbClr val="664A78"/>
        </a:accent1>
        <a:accent2>
          <a:srgbClr val="A891B0"/>
        </a:accent2>
        <a:accent3>
          <a:srgbClr val="FBFBF9"/>
        </a:accent3>
        <a:accent4>
          <a:srgbClr val="000000"/>
        </a:accent4>
        <a:accent5>
          <a:srgbClr val="B8B1BE"/>
        </a:accent5>
        <a:accent6>
          <a:srgbClr val="98839F"/>
        </a:accent6>
        <a:hlink>
          <a:srgbClr val="C985A3"/>
        </a:hlink>
        <a:folHlink>
          <a:srgbClr val="DEADB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lletsandcolours 11">
        <a:dk1>
          <a:srgbClr val="000000"/>
        </a:dk1>
        <a:lt1>
          <a:srgbClr val="F9F8F5"/>
        </a:lt1>
        <a:dk2>
          <a:srgbClr val="003882"/>
        </a:dk2>
        <a:lt2>
          <a:srgbClr val="808080"/>
        </a:lt2>
        <a:accent1>
          <a:srgbClr val="007A5E"/>
        </a:accent1>
        <a:accent2>
          <a:srgbClr val="A8B50A"/>
        </a:accent2>
        <a:accent3>
          <a:srgbClr val="FBFBF9"/>
        </a:accent3>
        <a:accent4>
          <a:srgbClr val="000000"/>
        </a:accent4>
        <a:accent5>
          <a:srgbClr val="AABEB6"/>
        </a:accent5>
        <a:accent6>
          <a:srgbClr val="98A408"/>
        </a:accent6>
        <a:hlink>
          <a:srgbClr val="75A38C"/>
        </a:hlink>
        <a:folHlink>
          <a:srgbClr val="D6DE6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lletsandcolours 12">
        <a:dk1>
          <a:srgbClr val="000000"/>
        </a:dk1>
        <a:lt1>
          <a:srgbClr val="F9F8F5"/>
        </a:lt1>
        <a:dk2>
          <a:srgbClr val="003882"/>
        </a:dk2>
        <a:lt2>
          <a:srgbClr val="808080"/>
        </a:lt2>
        <a:accent1>
          <a:srgbClr val="DE5433"/>
        </a:accent1>
        <a:accent2>
          <a:srgbClr val="E87D0D"/>
        </a:accent2>
        <a:accent3>
          <a:srgbClr val="FBFBF9"/>
        </a:accent3>
        <a:accent4>
          <a:srgbClr val="000000"/>
        </a:accent4>
        <a:accent5>
          <a:srgbClr val="ECB3AD"/>
        </a:accent5>
        <a:accent6>
          <a:srgbClr val="D2710B"/>
        </a:accent6>
        <a:hlink>
          <a:srgbClr val="FA8A75"/>
        </a:hlink>
        <a:folHlink>
          <a:srgbClr val="EDBD3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template" id="{DF86EC18-AFD1-44D0-8520-3992CFE58ECC}" vid="{10F47DE3-E8AD-4BBF-97B9-C2253B625DC0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" id="{DF86EC18-AFD1-44D0-8520-3992CFE58ECC}" vid="{814C35C6-D907-4444-84C3-B76D5D4061FC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</Template>
  <TotalTime>361</TotalTime>
  <Words>478</Words>
  <Application>Microsoft Office PowerPoint</Application>
  <PresentationFormat>On-screen Show (4:3)</PresentationFormat>
  <Paragraphs>53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Century Schoolbook</vt:lpstr>
      <vt:lpstr>Wingdings</vt:lpstr>
      <vt:lpstr>bulletsandcolours</vt:lpstr>
      <vt:lpstr>Custom Design</vt:lpstr>
      <vt:lpstr>Violence against persons in institutional living arrangements   Human Rights: a Reality of All conference March, 27-28, 2017 Nicosia, Cyprus </vt:lpstr>
      <vt:lpstr>What are institutional living arrangements?</vt:lpstr>
      <vt:lpstr>How many people live in institutions?</vt:lpstr>
      <vt:lpstr>What do we know about violence in institutional living arrangements?</vt:lpstr>
      <vt:lpstr>Why does it happen? </vt:lpstr>
      <vt:lpstr>What can be done?</vt:lpstr>
      <vt:lpstr>PowerPoint Presentation</vt:lpstr>
    </vt:vector>
  </TitlesOfParts>
  <Company>University of Kent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Agnes Turnpenny</dc:creator>
  <cp:lastModifiedBy>Agnes Turnpenny</cp:lastModifiedBy>
  <cp:revision>35</cp:revision>
  <dcterms:created xsi:type="dcterms:W3CDTF">2017-03-16T10:05:30Z</dcterms:created>
  <dcterms:modified xsi:type="dcterms:W3CDTF">2017-03-27T19:19:49Z</dcterms:modified>
</cp:coreProperties>
</file>