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76" autoAdjust="0"/>
  </p:normalViewPr>
  <p:slideViewPr>
    <p:cSldViewPr>
      <p:cViewPr varScale="1">
        <p:scale>
          <a:sx n="45" d="100"/>
          <a:sy n="45" d="100"/>
        </p:scale>
        <p:origin x="18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26CF-B985-4657-8C82-50C3E5CABCE4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4E7AD-9CD9-407A-9553-8CBF7BFC5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2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Caged beds: MDAC reports (2003, 2014) http://www.mdac.info/en/cage-beds </a:t>
            </a:r>
          </a:p>
          <a:p>
            <a:r>
              <a:rPr lang="en-GB" dirty="0" smtClean="0"/>
              <a:t>Psychoactive</a:t>
            </a:r>
            <a:r>
              <a:rPr lang="en-GB" baseline="0" dirty="0" smtClean="0"/>
              <a:t> medication: a recent study in Hungary found that people in institutional living arrangements were significantly more likely to take psychoactive medication: 85% in institutions compared to 45% in smaller group homes and 31% in private households. Among people with more severe intellectual disabilities these figures were even more alarming: 93%, 68% and 35%. Data refers to people with no reported psychiatric diagnosis.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4E7AD-9CD9-407A-9553-8CBF7BFC5A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8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67487" y="404664"/>
            <a:ext cx="5903913" cy="1295400"/>
          </a:xfrm>
        </p:spPr>
        <p:txBody>
          <a:bodyPr anchor="b"/>
          <a:lstStyle>
            <a:lvl1pPr algn="r">
              <a:lnSpc>
                <a:spcPct val="90000"/>
              </a:lnSpc>
              <a:defRPr b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67486" y="2132856"/>
            <a:ext cx="5903913" cy="647700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ct val="0"/>
              </a:spcBef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11" name="Picture 8" descr="\\foh-vfs\foh-share1\MED\Personal\wm033\PASSA\Kent_TIZCENTRE_294_cmyk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983" y="5541314"/>
            <a:ext cx="23034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79" y="3542080"/>
            <a:ext cx="1713241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66" y="3542330"/>
            <a:ext cx="2537013" cy="1647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330"/>
            <a:ext cx="3209925" cy="1647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41830"/>
            <a:ext cx="1691680" cy="16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49275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6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1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1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4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8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3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13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62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9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36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6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5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7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9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243" y="548680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 on two lines – now what would happen now what do you think?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263" y="6524625"/>
            <a:ext cx="7905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/>
            </a:lvl1pPr>
          </a:lstStyle>
          <a:p>
            <a:fld id="{64AB7C25-570B-446F-BA3E-BF882DAB45FA}" type="slidenum">
              <a:rPr lang="en-GB" smtClean="0"/>
              <a:t>‹#›</a:t>
            </a:fld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1C54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2316" y="6326529"/>
            <a:ext cx="1149194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7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History of Institutions in Hungary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0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e-sme.org/fileadmin/Position_papers/Mapping_Exclusion_-_ind.pdf" TargetMode="External"/><Relationship Id="rId2" Type="http://schemas.openxmlformats.org/officeDocument/2006/relationships/hyperlink" Target="https://www.kent.ac.uk/tizard/research/DECL_network/documents/DECLOC_Volume_2_Report_for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il.eu/wp-content/uploads/2012/07/ECCL_Included-in-Society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.V.Turnpenny@kent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7487" y="548680"/>
            <a:ext cx="8452985" cy="2880320"/>
          </a:xfrm>
        </p:spPr>
        <p:txBody>
          <a:bodyPr anchor="t"/>
          <a:lstStyle/>
          <a:p>
            <a:pPr algn="l"/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Violence against persons in </a:t>
            </a:r>
            <a:r>
              <a:rPr lang="en-GB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institutional </a:t>
            </a: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living </a:t>
            </a:r>
            <a:r>
              <a:rPr lang="en-GB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arrangements</a:t>
            </a:r>
            <a:br>
              <a:rPr lang="en-GB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Human Rights: a Reality of All conference</a:t>
            </a:r>
            <a:b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March, 27-28, 2017</a:t>
            </a:r>
            <a:b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Nicosia, Cyprus</a:t>
            </a:r>
            <a:b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7487" y="5589240"/>
            <a:ext cx="6076721" cy="647700"/>
          </a:xfrm>
        </p:spPr>
        <p:txBody>
          <a:bodyPr/>
          <a:lstStyle/>
          <a:p>
            <a:pPr algn="l" fontAlgn="base"/>
            <a:r>
              <a:rPr lang="en-GB" sz="2400" dirty="0">
                <a:solidFill>
                  <a:schemeClr val="tx2"/>
                </a:solidFill>
                <a:ea typeface="+mj-ea"/>
                <a:cs typeface="+mj-cs"/>
              </a:rPr>
              <a:t>Dr </a:t>
            </a:r>
            <a:r>
              <a:rPr lang="hu-HU" sz="2400" dirty="0">
                <a:solidFill>
                  <a:schemeClr val="tx2"/>
                </a:solidFill>
                <a:ea typeface="+mj-ea"/>
                <a:cs typeface="+mj-cs"/>
              </a:rPr>
              <a:t>Ágnes Kozma</a:t>
            </a:r>
          </a:p>
          <a:p>
            <a:pPr algn="l" fontAlgn="base"/>
            <a:r>
              <a:rPr lang="hu-HU" sz="2400" dirty="0">
                <a:solidFill>
                  <a:schemeClr val="tx2"/>
                </a:solidFill>
                <a:ea typeface="+mj-ea"/>
                <a:cs typeface="+mj-cs"/>
              </a:rPr>
              <a:t>Hungary </a:t>
            </a:r>
            <a:r>
              <a:rPr lang="en-GB" sz="2400" dirty="0">
                <a:solidFill>
                  <a:schemeClr val="tx2"/>
                </a:solidFill>
                <a:ea typeface="+mj-ea"/>
                <a:cs typeface="+mj-cs"/>
              </a:rPr>
              <a:t>/ Tizard Centre, University of Kent, UK</a:t>
            </a:r>
          </a:p>
        </p:txBody>
      </p:sp>
    </p:spTree>
    <p:extLst>
      <p:ext uri="{BB962C8B-B14F-4D97-AF65-F5344CB8AC3E}">
        <p14:creationId xmlns:p14="http://schemas.microsoft.com/office/powerpoint/2010/main" val="5087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institutional living arrangements?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" y="1340768"/>
            <a:ext cx="8291513" cy="5069160"/>
          </a:xfrm>
        </p:spPr>
        <p:txBody>
          <a:bodyPr>
            <a:normAutofit/>
          </a:bodyPr>
          <a:lstStyle/>
          <a:p>
            <a:r>
              <a:rPr lang="en-GB" dirty="0"/>
              <a:t>Institutions are not defined by their size but by their ‘institutional culture’. </a:t>
            </a:r>
          </a:p>
          <a:p>
            <a:r>
              <a:rPr lang="en-GB" dirty="0" smtClean="0"/>
              <a:t>Institutions are places where residents:</a:t>
            </a:r>
          </a:p>
          <a:p>
            <a:pPr lvl="1"/>
            <a:r>
              <a:rPr lang="en-GB" dirty="0" smtClean="0"/>
              <a:t>are physically and / or socially isolated from the broader community;</a:t>
            </a:r>
          </a:p>
          <a:p>
            <a:pPr lvl="1"/>
            <a:r>
              <a:rPr lang="en-GB" dirty="0" smtClean="0"/>
              <a:t>forced to live together;</a:t>
            </a:r>
          </a:p>
          <a:p>
            <a:pPr lvl="1"/>
            <a:r>
              <a:rPr lang="en-GB" dirty="0" smtClean="0"/>
              <a:t>do not have sufficient control over their lives and over decisions which affect them; </a:t>
            </a:r>
          </a:p>
          <a:p>
            <a:r>
              <a:rPr lang="en-GB" dirty="0" smtClean="0"/>
              <a:t>The requirements of the organisation take </a:t>
            </a:r>
            <a:r>
              <a:rPr lang="en-GB" dirty="0" smtClean="0"/>
              <a:t>priority </a:t>
            </a:r>
            <a:r>
              <a:rPr lang="en-GB" dirty="0" smtClean="0"/>
              <a:t>over the residents’ needs (leading to rigid routines, block treatment, depersonalisation, dehumanisation). </a:t>
            </a:r>
          </a:p>
          <a:p>
            <a:pPr marL="0" indent="0" algn="r">
              <a:buNone/>
            </a:pPr>
            <a:endParaRPr lang="en-GB" sz="2300" i="1" dirty="0" smtClean="0"/>
          </a:p>
          <a:p>
            <a:pPr marL="0" indent="0" algn="r">
              <a:buNone/>
            </a:pPr>
            <a:r>
              <a:rPr lang="en-GB" sz="1800" i="1" dirty="0" smtClean="0"/>
              <a:t>European Expert Group on the Transition from Institutional to </a:t>
            </a:r>
            <a:br>
              <a:rPr lang="en-GB" sz="1800" i="1" dirty="0" smtClean="0"/>
            </a:br>
            <a:r>
              <a:rPr lang="en-GB" sz="1800" i="1" dirty="0" smtClean="0"/>
              <a:t>Community-based Care: Common European Guidelines, (p. 25)</a:t>
            </a:r>
          </a:p>
        </p:txBody>
      </p:sp>
    </p:spTree>
    <p:extLst>
      <p:ext uri="{BB962C8B-B14F-4D97-AF65-F5344CB8AC3E}">
        <p14:creationId xmlns:p14="http://schemas.microsoft.com/office/powerpoint/2010/main" val="15593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many people live in institutions?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" y="1412776"/>
            <a:ext cx="8291513" cy="4896544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Research* suggests at least one million people with disabilities live in institutional living arrangements in Europe.</a:t>
            </a:r>
          </a:p>
          <a:p>
            <a:r>
              <a:rPr lang="en-GB" sz="2600" dirty="0" smtClean="0"/>
              <a:t>Most countries do not collect adequate data on institutions. </a:t>
            </a:r>
          </a:p>
          <a:p>
            <a:r>
              <a:rPr lang="en-GB" sz="2600" dirty="0" smtClean="0"/>
              <a:t>Even where services are smaller or ‘community-based’ people are not necessarily having good lives.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sz="1700" dirty="0" smtClean="0"/>
              <a:t>* DECLOC (2007): </a:t>
            </a:r>
            <a:r>
              <a:rPr lang="en-GB" sz="1700" dirty="0" smtClean="0">
                <a:hlinkClick r:id="rId2"/>
              </a:rPr>
              <a:t>https://www.kent.ac.uk/tizard/research/DECL_network/documents/DECLOC_Volume_2_Report_for_Web.pdf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/>
              <a:t>* Mapping Exclusion (2012): </a:t>
            </a:r>
            <a:r>
              <a:rPr lang="en-GB" sz="1700" dirty="0" smtClean="0">
                <a:hlinkClick r:id="rId3"/>
              </a:rPr>
              <a:t>http://www.mhe-sme.org/fileadmin/Position_papers/Mapping_Exclusion_-_ind.pdf</a:t>
            </a:r>
            <a:r>
              <a:rPr lang="en-GB" sz="1700" dirty="0" smtClean="0"/>
              <a:t> </a:t>
            </a:r>
          </a:p>
          <a:p>
            <a:pPr marL="0" indent="0">
              <a:buNone/>
            </a:pPr>
            <a:r>
              <a:rPr lang="en-GB" sz="1700" dirty="0" smtClean="0"/>
              <a:t>* Included in Society (2004): </a:t>
            </a:r>
            <a:r>
              <a:rPr lang="en-GB" sz="1700" dirty="0" smtClean="0">
                <a:hlinkClick r:id="rId4"/>
              </a:rPr>
              <a:t>http://www.enil.eu/wp-content/uploads/2012/07/ECCL_Included-in-Society.pdf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317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3" y="548680"/>
            <a:ext cx="8291513" cy="792088"/>
          </a:xfrm>
        </p:spPr>
        <p:txBody>
          <a:bodyPr>
            <a:noAutofit/>
          </a:bodyPr>
          <a:lstStyle/>
          <a:p>
            <a:r>
              <a:rPr lang="en-GB" dirty="0" smtClean="0"/>
              <a:t>What do we know about violence in institutional living arrangements?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106196" cy="4752528"/>
          </a:xfrm>
        </p:spPr>
        <p:txBody>
          <a:bodyPr>
            <a:normAutofit fontScale="85000" lnSpcReduction="2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Can be perpetrated by staff or service users.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Some </a:t>
            </a:r>
            <a:r>
              <a:rPr lang="en-GB" sz="2800" dirty="0" smtClean="0"/>
              <a:t>well-documented </a:t>
            </a:r>
            <a:r>
              <a:rPr lang="en-GB" sz="2800" dirty="0" smtClean="0"/>
              <a:t>forms of violence:</a:t>
            </a:r>
          </a:p>
          <a:p>
            <a:pPr marL="35560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Use of seclusion and mechanical restraint, such as caged beds, seclusion rooms, straps etc.*</a:t>
            </a:r>
          </a:p>
          <a:p>
            <a:pPr marL="35560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Very widespread use of psychoactive medication (pharmacological restraint).** </a:t>
            </a:r>
          </a:p>
          <a:p>
            <a:pPr marL="35560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Physical and psychological violence.</a:t>
            </a:r>
          </a:p>
          <a:p>
            <a:pPr marL="35560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Sexual </a:t>
            </a:r>
            <a:r>
              <a:rPr lang="en-GB" sz="2400" dirty="0" smtClean="0"/>
              <a:t>abuse/violence against women and men.</a:t>
            </a:r>
            <a:endParaRPr lang="en-GB" sz="2400" dirty="0" smtClean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However, no systematic and reliable data.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Very high latency, violence is often exposed by the </a:t>
            </a:r>
            <a:r>
              <a:rPr lang="en-GB" sz="2800" dirty="0" smtClean="0"/>
              <a:t>media.</a:t>
            </a:r>
            <a:endParaRPr lang="en-GB" sz="28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* </a:t>
            </a:r>
            <a:r>
              <a:rPr lang="en-GB" sz="1700" dirty="0" smtClean="0"/>
              <a:t>MDAC </a:t>
            </a:r>
            <a:r>
              <a:rPr lang="en-GB" sz="1700" dirty="0"/>
              <a:t>reports (2003, 2014) http://www.mdac.info/en/cage-beds </a:t>
            </a:r>
            <a:endParaRPr lang="en-GB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* </a:t>
            </a:r>
            <a:r>
              <a:rPr lang="en-GB" sz="1700" dirty="0" err="1" smtClean="0"/>
              <a:t>Kopasz</a:t>
            </a:r>
            <a:r>
              <a:rPr lang="en-GB" sz="1700" dirty="0" smtClean="0"/>
              <a:t> et al. (2016</a:t>
            </a:r>
            <a:r>
              <a:rPr lang="en-GB" sz="1700" dirty="0"/>
              <a:t>). http://</a:t>
            </a:r>
            <a:r>
              <a:rPr lang="en-GB" sz="1700" dirty="0" smtClean="0"/>
              <a:t>www.tarki.hu/en/news/2016/items/20160408_fszk_meth_en_summ.pdf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1798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does it happen?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" y="1484313"/>
            <a:ext cx="7890670" cy="4897437"/>
          </a:xfrm>
        </p:spPr>
        <p:txBody>
          <a:bodyPr>
            <a:normAutofit/>
          </a:bodyPr>
          <a:lstStyle/>
          <a:p>
            <a:r>
              <a:rPr lang="en-GB" dirty="0" smtClean="0"/>
              <a:t>Important to recognise the systemic / organisational / societal factors in institutional violence. </a:t>
            </a:r>
          </a:p>
          <a:p>
            <a:r>
              <a:rPr lang="en-GB" dirty="0" smtClean="0"/>
              <a:t>The nature of these settings and the status of individuals: segregation, deprivation of legal capacity, many vulnerable people, lack of adequate support, hierarchical and bureaucratic systems, dehumanisation. </a:t>
            </a:r>
          </a:p>
          <a:p>
            <a:r>
              <a:rPr lang="en-GB" dirty="0" smtClean="0"/>
              <a:t>Inward looking services, inadequate management, lack of training etc.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1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" y="1484313"/>
            <a:ext cx="7890670" cy="4897437"/>
          </a:xfrm>
        </p:spPr>
        <p:txBody>
          <a:bodyPr/>
          <a:lstStyle/>
          <a:p>
            <a:r>
              <a:rPr lang="en-GB" dirty="0" smtClean="0"/>
              <a:t>Institutions must be replaced with support and services that enable people to live in the community.</a:t>
            </a:r>
          </a:p>
          <a:p>
            <a:r>
              <a:rPr lang="en-GB" dirty="0" smtClean="0"/>
              <a:t>Substituted decision-making systems must be replaced with supported decision-making.</a:t>
            </a:r>
          </a:p>
          <a:p>
            <a:r>
              <a:rPr lang="en-GB" dirty="0" smtClean="0"/>
              <a:t>Systems to prevent and detect violence must be created or strengthened.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5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 for your attention!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Contact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A.V.Turnpenny@kent.ac.uk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9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letsandcolours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" id="{DF86EC18-AFD1-44D0-8520-3992CFE58ECC}" vid="{10F47DE3-E8AD-4BBF-97B9-C2253B625DC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DF86EC18-AFD1-44D0-8520-3992CFE58ECC}" vid="{814C35C6-D907-4444-84C3-B76D5D4061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361</TotalTime>
  <Words>478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Wingdings</vt:lpstr>
      <vt:lpstr>bulletsandcolours</vt:lpstr>
      <vt:lpstr>Custom Design</vt:lpstr>
      <vt:lpstr>Violence against persons in institutional living arrangements   Human Rights: a Reality of All conference March, 27-28, 2017 Nicosia, Cyprus </vt:lpstr>
      <vt:lpstr>What are institutional living arrangements?</vt:lpstr>
      <vt:lpstr>How many people live in institutions?</vt:lpstr>
      <vt:lpstr>What do we know about violence in institutional living arrangements?</vt:lpstr>
      <vt:lpstr>Why does it happen? </vt:lpstr>
      <vt:lpstr>What can be done?</vt:lpstr>
      <vt:lpstr>PowerPoint Presentation</vt:lpstr>
    </vt:vector>
  </TitlesOfParts>
  <Company>University of Kent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Turnpenny</dc:creator>
  <cp:lastModifiedBy>Agnes Turnpenny</cp:lastModifiedBy>
  <cp:revision>35</cp:revision>
  <dcterms:created xsi:type="dcterms:W3CDTF">2017-03-16T10:05:30Z</dcterms:created>
  <dcterms:modified xsi:type="dcterms:W3CDTF">2017-03-27T19:19:49Z</dcterms:modified>
</cp:coreProperties>
</file>