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-96" y="-2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A58A-7DBC-4BFE-973E-ACA5009C65AD}" type="datetimeFigureOut">
              <a:rPr lang="el-GR" smtClean="0"/>
              <a:t>21/3/2017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40F-6EC1-479A-BDCD-40EFF52B07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73632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A58A-7DBC-4BFE-973E-ACA5009C65AD}" type="datetimeFigureOut">
              <a:rPr lang="el-GR" smtClean="0"/>
              <a:t>21/3/2017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40F-6EC1-479A-BDCD-40EFF52B07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984518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A58A-7DBC-4BFE-973E-ACA5009C65AD}" type="datetimeFigureOut">
              <a:rPr lang="el-GR" smtClean="0"/>
              <a:t>21/3/2017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40F-6EC1-479A-BDCD-40EFF52B07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83064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A58A-7DBC-4BFE-973E-ACA5009C65AD}" type="datetimeFigureOut">
              <a:rPr lang="el-GR" smtClean="0"/>
              <a:t>21/3/2017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40F-6EC1-479A-BDCD-40EFF52B07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7099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A58A-7DBC-4BFE-973E-ACA5009C65AD}" type="datetimeFigureOut">
              <a:rPr lang="el-GR" smtClean="0"/>
              <a:t>21/3/2017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40F-6EC1-479A-BDCD-40EFF52B07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76417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A58A-7DBC-4BFE-973E-ACA5009C65AD}" type="datetimeFigureOut">
              <a:rPr lang="el-GR" smtClean="0"/>
              <a:t>21/3/2017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40F-6EC1-479A-BDCD-40EFF52B07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689583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A58A-7DBC-4BFE-973E-ACA5009C65AD}" type="datetimeFigureOut">
              <a:rPr lang="el-GR" smtClean="0"/>
              <a:t>21/3/2017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40F-6EC1-479A-BDCD-40EFF52B07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13583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A58A-7DBC-4BFE-973E-ACA5009C65AD}" type="datetimeFigureOut">
              <a:rPr lang="el-GR" smtClean="0"/>
              <a:t>21/3/2017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40F-6EC1-479A-BDCD-40EFF52B07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7179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A58A-7DBC-4BFE-973E-ACA5009C65AD}" type="datetimeFigureOut">
              <a:rPr lang="el-GR" smtClean="0"/>
              <a:t>21/3/2017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40F-6EC1-479A-BDCD-40EFF52B07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5441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A58A-7DBC-4BFE-973E-ACA5009C65AD}" type="datetimeFigureOut">
              <a:rPr lang="el-GR" smtClean="0"/>
              <a:t>21/3/2017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40F-6EC1-479A-BDCD-40EFF52B07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9173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DA58A-7DBC-4BFE-973E-ACA5009C65AD}" type="datetimeFigureOut">
              <a:rPr lang="el-GR" smtClean="0"/>
              <a:t>21/3/2017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EF40F-6EC1-479A-BDCD-40EFF52B07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3609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DA58A-7DBC-4BFE-973E-ACA5009C65AD}" type="datetimeFigureOut">
              <a:rPr lang="el-GR" smtClean="0"/>
              <a:t>21/3/2017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EF40F-6EC1-479A-BDCD-40EFF52B07E5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1886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http://www.cyprus.gov.cy/portal/portal.nsf/0/64b48afa606d5553c22570360021f4a4/Text/2.312C?OpenElement&amp;FieldElemFormat=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932419"/>
            <a:ext cx="9144000" cy="2006370"/>
          </a:xfrm>
        </p:spPr>
        <p:txBody>
          <a:bodyPr>
            <a:normAutofit fontScale="90000"/>
          </a:bodyPr>
          <a:lstStyle/>
          <a:p>
            <a:r>
              <a:rPr lang="en-GB" sz="2800" b="1" dirty="0"/>
              <a:t>Human rights: a reality for all</a:t>
            </a:r>
            <a:r>
              <a:rPr lang="el-GR" sz="2800" dirty="0"/>
              <a:t/>
            </a:r>
            <a:br>
              <a:rPr lang="el-GR" sz="2800" dirty="0"/>
            </a:br>
            <a:r>
              <a:rPr lang="en-GB" sz="2800" b="1" dirty="0"/>
              <a:t> </a:t>
            </a:r>
            <a:r>
              <a:rPr lang="el-GR" sz="2800" dirty="0"/>
              <a:t/>
            </a:r>
            <a:br>
              <a:rPr lang="el-GR" sz="2800" dirty="0"/>
            </a:br>
            <a:r>
              <a:rPr lang="en-GB" sz="2800" b="1" dirty="0"/>
              <a:t> Council of Europe Disability Strategy 2017-2023</a:t>
            </a:r>
            <a:r>
              <a:rPr lang="el-GR" sz="2800" dirty="0"/>
              <a:t/>
            </a:r>
            <a:br>
              <a:rPr lang="el-GR" sz="2800" dirty="0"/>
            </a:br>
            <a:r>
              <a:rPr lang="en-GB" sz="2800" b="1" dirty="0"/>
              <a:t> </a:t>
            </a:r>
            <a:r>
              <a:rPr lang="el-GR" sz="2800" dirty="0"/>
              <a:t/>
            </a:r>
            <a:br>
              <a:rPr lang="el-GR" sz="2800" dirty="0"/>
            </a:br>
            <a:r>
              <a:rPr lang="en-GB" sz="2800" b="1" dirty="0"/>
              <a:t> </a:t>
            </a:r>
            <a:r>
              <a:rPr lang="el-GR" sz="2800" dirty="0"/>
              <a:t/>
            </a:r>
            <a:br>
              <a:rPr lang="el-GR" sz="2800" dirty="0"/>
            </a:br>
            <a:r>
              <a:rPr lang="en-GB" sz="2800" b="1" dirty="0"/>
              <a:t> </a:t>
            </a:r>
            <a:r>
              <a:rPr lang="el-GR" sz="2800" dirty="0"/>
              <a:t/>
            </a:r>
            <a:br>
              <a:rPr lang="el-GR" sz="2800" dirty="0"/>
            </a:br>
            <a:r>
              <a:rPr lang="en-GB" sz="2800" b="1" dirty="0"/>
              <a:t> </a:t>
            </a:r>
            <a:r>
              <a:rPr lang="el-GR" sz="2800" dirty="0"/>
              <a:t/>
            </a:r>
            <a:br>
              <a:rPr lang="el-GR" sz="2800" dirty="0"/>
            </a:br>
            <a:r>
              <a:rPr lang="en-GB" sz="2800" b="1" dirty="0"/>
              <a:t> </a:t>
            </a:r>
            <a:r>
              <a:rPr lang="el-GR" sz="2800" dirty="0"/>
              <a:t/>
            </a:r>
            <a:br>
              <a:rPr lang="el-GR" sz="2800" dirty="0"/>
            </a:b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/>
              <a:t/>
            </a:r>
            <a:br>
              <a:rPr lang="en-US" sz="2800" dirty="0"/>
            </a:br>
            <a:r>
              <a:rPr lang="el-GR" sz="2200" dirty="0" smtClean="0"/>
              <a:t/>
            </a:r>
            <a:br>
              <a:rPr lang="el-GR" sz="2200" dirty="0" smtClean="0"/>
            </a:b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2200" dirty="0"/>
              <a:t/>
            </a:r>
            <a:br>
              <a:rPr lang="en-US" sz="2200" dirty="0"/>
            </a:br>
            <a:r>
              <a:rPr lang="en-US" sz="2200" dirty="0" smtClean="0"/>
              <a:t/>
            </a:r>
            <a:br>
              <a:rPr lang="en-US" sz="2200" dirty="0" smtClean="0"/>
            </a:br>
            <a:r>
              <a:rPr lang="en-US" sz="4000" b="1" dirty="0" smtClean="0"/>
              <a:t>Recognizing  Abuse of Persons with Disabilities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 </a:t>
            </a:r>
            <a:r>
              <a:rPr lang="el-GR" sz="2200" dirty="0" smtClean="0"/>
              <a:t/>
            </a:r>
            <a:br>
              <a:rPr lang="el-GR" sz="2200" dirty="0" smtClean="0"/>
            </a:br>
            <a:r>
              <a:rPr lang="en-GB" sz="1300" b="1" dirty="0">
                <a:solidFill>
                  <a:prstClr val="black"/>
                </a:solidFill>
                <a:latin typeface="+mn-lt"/>
              </a:rPr>
              <a:t>Human rights: a reality for all</a:t>
            </a:r>
            <a:r>
              <a:rPr lang="el-GR" sz="1300" b="1" dirty="0">
                <a:solidFill>
                  <a:prstClr val="black"/>
                </a:solidFill>
                <a:latin typeface="+mn-lt"/>
              </a:rPr>
              <a:t/>
            </a:r>
            <a:br>
              <a:rPr lang="el-GR" sz="1300" b="1" dirty="0">
                <a:solidFill>
                  <a:prstClr val="black"/>
                </a:solidFill>
                <a:latin typeface="+mn-lt"/>
              </a:rPr>
            </a:br>
            <a:r>
              <a:rPr lang="en-GB" sz="1300" b="1" dirty="0">
                <a:solidFill>
                  <a:prstClr val="black"/>
                </a:solidFill>
                <a:latin typeface="+mn-lt"/>
              </a:rPr>
              <a:t> </a:t>
            </a:r>
            <a:r>
              <a:rPr lang="el-GR" sz="1300" b="1" dirty="0">
                <a:solidFill>
                  <a:prstClr val="black"/>
                </a:solidFill>
                <a:latin typeface="+mn-lt"/>
              </a:rPr>
              <a:t/>
            </a:r>
            <a:br>
              <a:rPr lang="el-GR" sz="1300" b="1" dirty="0">
                <a:solidFill>
                  <a:prstClr val="black"/>
                </a:solidFill>
                <a:latin typeface="+mn-lt"/>
              </a:rPr>
            </a:br>
            <a:r>
              <a:rPr lang="en-GB" sz="1300" b="1" dirty="0">
                <a:solidFill>
                  <a:prstClr val="black"/>
                </a:solidFill>
                <a:latin typeface="+mn-lt"/>
              </a:rPr>
              <a:t> Council of Europe Disability Strategy 2017-2023</a:t>
            </a:r>
            <a:r>
              <a:rPr lang="el-GR" sz="1300" b="1" dirty="0">
                <a:solidFill>
                  <a:prstClr val="black"/>
                </a:solidFill>
                <a:latin typeface="+mn-lt"/>
              </a:rPr>
              <a:t/>
            </a:r>
            <a:br>
              <a:rPr lang="el-GR" sz="1300" b="1" dirty="0">
                <a:solidFill>
                  <a:prstClr val="black"/>
                </a:solidFill>
                <a:latin typeface="+mn-lt"/>
              </a:rPr>
            </a:br>
            <a:r>
              <a:rPr lang="it-IT" sz="1300" b="1" dirty="0">
                <a:solidFill>
                  <a:prstClr val="black"/>
                </a:solidFill>
                <a:latin typeface="+mn-lt"/>
              </a:rPr>
              <a:t>Filoxenia Conference Centre, Nicosia, Cyprus, 27-28 March 2017</a:t>
            </a:r>
            <a:r>
              <a:rPr lang="el-GR" sz="1300" dirty="0">
                <a:solidFill>
                  <a:prstClr val="black"/>
                </a:solidFill>
                <a:latin typeface="+mn-lt"/>
              </a:rPr>
              <a:t/>
            </a:r>
            <a:br>
              <a:rPr lang="el-GR" sz="1300" dirty="0">
                <a:solidFill>
                  <a:prstClr val="black"/>
                </a:solidFill>
                <a:latin typeface="+mn-lt"/>
              </a:rPr>
            </a:br>
            <a:endParaRPr lang="el-GR" sz="1300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821910"/>
            <a:ext cx="9144000" cy="1655762"/>
          </a:xfrm>
        </p:spPr>
        <p:txBody>
          <a:bodyPr>
            <a:normAutofit/>
          </a:bodyPr>
          <a:lstStyle/>
          <a:p>
            <a:pPr algn="l"/>
            <a:endParaRPr lang="en-US" sz="1200" b="1" dirty="0" smtClean="0"/>
          </a:p>
          <a:p>
            <a:pPr algn="l"/>
            <a:r>
              <a:rPr lang="en-US" sz="1200" b="1" dirty="0" smtClean="0"/>
              <a:t>Professor Dr. Marios Constantinou, Senior Officer</a:t>
            </a:r>
          </a:p>
          <a:p>
            <a:pPr algn="l"/>
            <a:r>
              <a:rPr lang="en-US" sz="1200" b="1" dirty="0" smtClean="0"/>
              <a:t>Department for Social Inclusion of Persons with Disabilities</a:t>
            </a:r>
          </a:p>
          <a:p>
            <a:pPr algn="l"/>
            <a:r>
              <a:rPr lang="en-US" sz="1200" b="1" dirty="0" smtClean="0"/>
              <a:t>Ministry of Labor, Welfare, and Social Insurance</a:t>
            </a:r>
          </a:p>
          <a:p>
            <a:pPr algn="l"/>
            <a:r>
              <a:rPr lang="en-US" sz="1200" b="1" dirty="0" smtClean="0"/>
              <a:t>Cyprus</a:t>
            </a:r>
            <a:endParaRPr lang="el-GR" sz="1200" b="1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pic>
        <p:nvPicPr>
          <p:cNvPr id="1025" name="Picture 1" descr="http://www.cyprus.gov.cy/portal/portal.nsf/0/64b48afa606d5553c22570360021f4a4/Text/2.312C?OpenElement&amp;FieldElemFormat=jpg"/>
          <p:cNvPicPr>
            <a:picLocks noChangeAspect="1" noChangeArrowheads="1"/>
          </p:cNvPicPr>
          <p:nvPr/>
        </p:nvPicPr>
        <p:blipFill>
          <a:blip r:embed="rId2" r:link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21" y="4491897"/>
            <a:ext cx="41910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6850879" y="4089272"/>
            <a:ext cx="1403435" cy="1538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9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</a:t>
            </a:r>
            <a:endParaRPr kumimoji="0" lang="en-US" altLang="el-G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l-GR" sz="9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l-G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l-GR" sz="9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l-GR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l-GR" sz="9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ΚΥΠΡΙΑΚΗ ΔΗΜΟΚΡΑΤΙΑ</a:t>
            </a:r>
            <a:endParaRPr kumimoji="0" lang="en-US" altLang="el-GR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ΥΠΟΥΡΓΕΙΟ ΕΡΓΑΣΙΑΣ, ΠΡΟΝΟΙΑΣ</a:t>
            </a:r>
            <a:endParaRPr kumimoji="0" lang="el-GR" altLang="el-GR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altLang="el-GR" sz="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ΚΑΙ ΚΟΙΝΩΝΙΚΩΝ ΑΣΦΑΛΙΣΕΩΝ              </a:t>
            </a:r>
            <a:endParaRPr kumimoji="0" lang="el-GR" altLang="el-GR" sz="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030" name="Picture 6" descr="PhotoMail Image 97-137-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4262" y="4470291"/>
            <a:ext cx="592138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8205281" y="4952891"/>
            <a:ext cx="1952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800" b="1" dirty="0"/>
              <a:t>ΤΜΗΜΑ ΚΟΙΝΩΝΙΚΗΣ </a:t>
            </a:r>
            <a:r>
              <a:rPr lang="el-GR" sz="800" b="1" dirty="0" smtClean="0"/>
              <a:t>ΕΝΣΩΜΑΤΩΣΗΣ</a:t>
            </a:r>
            <a:r>
              <a:rPr lang="en-US" sz="800" dirty="0" smtClean="0"/>
              <a:t> </a:t>
            </a:r>
            <a:r>
              <a:rPr lang="el-GR" sz="800" b="1" dirty="0" smtClean="0"/>
              <a:t>ΑΤΟΜΩΝ ΜΕ</a:t>
            </a:r>
            <a:r>
              <a:rPr lang="en-US" sz="800" b="1" dirty="0" smtClean="0"/>
              <a:t> </a:t>
            </a:r>
            <a:r>
              <a:rPr lang="el-GR" sz="800" b="1" dirty="0" smtClean="0"/>
              <a:t>ΑΝΑΠΗΡΙΕΣ</a:t>
            </a:r>
            <a:endParaRPr lang="en-US" sz="800" b="1" dirty="0" smtClean="0"/>
          </a:p>
          <a:p>
            <a:pPr algn="ctr"/>
            <a:r>
              <a:rPr lang="en-US" sz="800" b="1" dirty="0" smtClean="0"/>
              <a:t>DEPARTMENT FOR SOCIAL INCLUSION OF PEOPLE WITH DISABILITIES</a:t>
            </a:r>
            <a:r>
              <a:rPr lang="el-GR" sz="800" dirty="0" smtClean="0"/>
              <a:t>   </a:t>
            </a:r>
            <a:endParaRPr lang="el-GR" sz="800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49261" y="86468"/>
            <a:ext cx="2505673" cy="591363"/>
          </a:xfrm>
          <a:prstGeom prst="rect">
            <a:avLst/>
          </a:prstGeom>
        </p:spPr>
      </p:pic>
      <p:pic>
        <p:nvPicPr>
          <p:cNvPr id="13" name="Picture 12" descr="logo chypre_en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76990"/>
            <a:ext cx="3085465" cy="389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4874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Actions and Prevention</a:t>
            </a:r>
            <a:endParaRPr lang="el-GR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82810"/>
            <a:ext cx="10515600" cy="4942703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Encourage Multiple Personal Assistance Service Providers</a:t>
            </a:r>
          </a:p>
          <a:p>
            <a:r>
              <a:rPr lang="en-US" dirty="0" smtClean="0"/>
              <a:t>Fight Poverty of People with Disabilities</a:t>
            </a:r>
          </a:p>
          <a:p>
            <a:r>
              <a:rPr lang="en-US" dirty="0" smtClean="0"/>
              <a:t>Encourage Higher Education</a:t>
            </a:r>
          </a:p>
          <a:p>
            <a:r>
              <a:rPr lang="en-US" dirty="0" smtClean="0"/>
              <a:t>Allow people to choose their personal assistants or housing</a:t>
            </a:r>
          </a:p>
          <a:p>
            <a:r>
              <a:rPr lang="en-US" dirty="0" smtClean="0"/>
              <a:t>Provide Emergency Contacts</a:t>
            </a:r>
          </a:p>
          <a:p>
            <a:r>
              <a:rPr lang="en-US" dirty="0" smtClean="0"/>
              <a:t>Train Professionals/Family/Other Friends to Screen for Abuse</a:t>
            </a:r>
          </a:p>
          <a:p>
            <a:r>
              <a:rPr lang="en-US" dirty="0" smtClean="0"/>
              <a:t>Improve Self-Advocacy and Appropriate Representation</a:t>
            </a:r>
          </a:p>
          <a:p>
            <a:r>
              <a:rPr lang="en-US" dirty="0" smtClean="0"/>
              <a:t>Provide Sexual, Physical, Aggressive Abuse seminars to people with disabilities</a:t>
            </a:r>
          </a:p>
          <a:p>
            <a:r>
              <a:rPr lang="en-US" dirty="0" smtClean="0"/>
              <a:t>Provide 24-hour lines of communication</a:t>
            </a:r>
          </a:p>
          <a:p>
            <a:r>
              <a:rPr lang="en-US" dirty="0" smtClean="0"/>
              <a:t>Provide interpreters at every contact of the person or as needed</a:t>
            </a:r>
          </a:p>
          <a:p>
            <a:r>
              <a:rPr lang="en-US" dirty="0" smtClean="0"/>
              <a:t>Frequent unexpected visits to institutions and medical centers</a:t>
            </a:r>
          </a:p>
          <a:p>
            <a:r>
              <a:rPr lang="en-US" dirty="0" smtClean="0"/>
              <a:t>Offer optional counseling services</a:t>
            </a:r>
          </a:p>
          <a:p>
            <a:r>
              <a:rPr lang="en-US" dirty="0" smtClean="0"/>
              <a:t>Encourage and teach financial independence</a:t>
            </a:r>
          </a:p>
          <a:p>
            <a:r>
              <a:rPr lang="en-US" dirty="0" smtClean="0"/>
              <a:t>EDUCATE ALL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576857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Example from APA, USA</a:t>
            </a:r>
            <a:endParaRPr lang="el-GR" sz="3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534032" y="-551936"/>
            <a:ext cx="5305167" cy="9160476"/>
          </a:xfrm>
        </p:spPr>
      </p:pic>
    </p:spTree>
    <p:extLst>
      <p:ext uri="{BB962C8B-B14F-4D97-AF65-F5344CB8AC3E}">
        <p14:creationId xmlns:p14="http://schemas.microsoft.com/office/powerpoint/2010/main" val="1082132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Example from APA, USA</a:t>
            </a:r>
            <a:endParaRPr lang="el-GR" sz="3600" b="1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237471" y="-642554"/>
            <a:ext cx="5288691" cy="9440565"/>
          </a:xfrm>
        </p:spPr>
      </p:pic>
    </p:spTree>
    <p:extLst>
      <p:ext uri="{BB962C8B-B14F-4D97-AF65-F5344CB8AC3E}">
        <p14:creationId xmlns:p14="http://schemas.microsoft.com/office/powerpoint/2010/main" val="3714762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The Social Model in Defining Disability</a:t>
            </a:r>
            <a:endParaRPr lang="el-GR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Impairment and Disability are Separate Entities according to the Social Model.</a:t>
            </a:r>
          </a:p>
          <a:p>
            <a:r>
              <a:rPr lang="en-US" dirty="0" smtClean="0"/>
              <a:t>An impairment is an injury, illness, or congenital condition that causes or is likely to cause  a loss or difference of physiological or psychological function</a:t>
            </a:r>
          </a:p>
          <a:p>
            <a:r>
              <a:rPr lang="en-US" dirty="0" smtClean="0"/>
              <a:t>Disability is the interaction of the impairment with the environment, the social and physical restrictions. </a:t>
            </a:r>
          </a:p>
          <a:p>
            <a:pPr lvl="1"/>
            <a:r>
              <a:rPr lang="en-US" dirty="0" smtClean="0"/>
              <a:t>The society and its organization (not the impairment) excluded disabled </a:t>
            </a:r>
            <a:r>
              <a:rPr lang="en-US" smtClean="0"/>
              <a:t>people </a:t>
            </a:r>
            <a:r>
              <a:rPr lang="en-US" smtClean="0"/>
              <a:t>from </a:t>
            </a:r>
            <a:r>
              <a:rPr lang="en-US" dirty="0" smtClean="0"/>
              <a:t>full participation in society </a:t>
            </a:r>
          </a:p>
          <a:p>
            <a:pPr lvl="1"/>
            <a:r>
              <a:rPr lang="en-US" dirty="0" smtClean="0"/>
              <a:t>The exclusion could be due to: negative attitudes,  limited social support, inaccessible transportation, organizational policies, lack of services etc.</a:t>
            </a:r>
          </a:p>
          <a:p>
            <a:pPr lvl="1"/>
            <a:r>
              <a:rPr lang="en-US" dirty="0" smtClean="0"/>
              <a:t>Around the world on average 6% of children are associated with impairment compared to 16% of working age adults and 45% of adults in their pension age.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3763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Defining Abuse</a:t>
            </a:r>
            <a:endParaRPr lang="el-GR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Incident or pattern of incidents of controlling, coercive or threatening behavior, violence or acts of aggression.</a:t>
            </a:r>
          </a:p>
          <a:p>
            <a:pPr lvl="1"/>
            <a:r>
              <a:rPr lang="en-US" dirty="0" smtClean="0"/>
              <a:t>This could be (but not limited to): psychological, physical, sexual, financial, and emotional.</a:t>
            </a:r>
          </a:p>
          <a:p>
            <a:pPr lvl="1"/>
            <a:r>
              <a:rPr lang="en-US" dirty="0" smtClean="0"/>
              <a:t>It could be one incident or prolonged periods of abuse</a:t>
            </a:r>
          </a:p>
          <a:p>
            <a:pPr lvl="1"/>
            <a:r>
              <a:rPr lang="en-US" dirty="0" smtClean="0"/>
              <a:t> Controlling other is also abuse: control that is designed to make a person subordinate or dependent, isolating a person from sources of support, exploiting their resources and capacities, depriving them the means for independence, regulating their everyday behavior.</a:t>
            </a:r>
          </a:p>
          <a:p>
            <a:pPr lvl="1"/>
            <a:r>
              <a:rPr lang="en-US" dirty="0" smtClean="0"/>
              <a:t>Coercive behavior is an act or pattern of assault, threats, humiliation and intimidation used to harm, punish, or frighten the victim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12401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Abuse in Disabilities</a:t>
            </a:r>
            <a:endParaRPr lang="el-GR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Highly underreported for aforementioned reasons and:</a:t>
            </a:r>
          </a:p>
          <a:p>
            <a:pPr lvl="1"/>
            <a:r>
              <a:rPr lang="en-US" dirty="0" smtClean="0"/>
              <a:t>Institutions are not prone to report</a:t>
            </a:r>
          </a:p>
          <a:p>
            <a:pPr lvl="1"/>
            <a:r>
              <a:rPr lang="en-US" dirty="0" smtClean="0"/>
              <a:t>Families are not prone to report (to cover other members of the family)</a:t>
            </a:r>
          </a:p>
          <a:p>
            <a:pPr lvl="1"/>
            <a:r>
              <a:rPr lang="en-US" dirty="0" smtClean="0"/>
              <a:t>Victim may not be able to communicate the abuse</a:t>
            </a:r>
          </a:p>
        </p:txBody>
      </p:sp>
    </p:spTree>
    <p:extLst>
      <p:ext uri="{BB962C8B-B14F-4D97-AF65-F5344CB8AC3E}">
        <p14:creationId xmlns:p14="http://schemas.microsoft.com/office/powerpoint/2010/main" val="23812340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+mn-lt"/>
              </a:rPr>
              <a:t>Women, Children, and Senior Citizens with Disabilities</a:t>
            </a:r>
            <a:endParaRPr lang="el-GR" sz="32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Women (and girls) with disabilities are significantly more likely to experience abuse (domestic or otherwise) than men (and boys) with disabilities</a:t>
            </a:r>
          </a:p>
          <a:p>
            <a:r>
              <a:rPr lang="en-US" dirty="0" smtClean="0"/>
              <a:t>Women (and girls) with disabilities are more likely to experience frequent acts of abuse than men (and boys) with disabilities</a:t>
            </a:r>
          </a:p>
          <a:p>
            <a:r>
              <a:rPr lang="en-US" dirty="0" smtClean="0"/>
              <a:t>However, both men and women with disabilities have a higher risk of experiencing abuse than the general population</a:t>
            </a:r>
          </a:p>
          <a:p>
            <a:r>
              <a:rPr lang="en-US" dirty="0" smtClean="0"/>
              <a:t>Children with disabilities are more likely to experience abuse than adults</a:t>
            </a:r>
          </a:p>
          <a:p>
            <a:r>
              <a:rPr lang="en-US" dirty="0" smtClean="0"/>
              <a:t>Senior citizens with disabilities are more likely to experience abuse than other adults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61050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People with Disabilities are Significantly More Likely</a:t>
            </a:r>
            <a:endParaRPr lang="el-GR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be threatened with violence</a:t>
            </a:r>
          </a:p>
          <a:p>
            <a:r>
              <a:rPr lang="en-US" dirty="0" smtClean="0"/>
              <a:t>To be physically abused</a:t>
            </a:r>
          </a:p>
          <a:p>
            <a:r>
              <a:rPr lang="en-US" dirty="0" smtClean="0"/>
              <a:t>To be sexually assaulted</a:t>
            </a:r>
          </a:p>
          <a:p>
            <a:r>
              <a:rPr lang="en-US" dirty="0" smtClean="0"/>
              <a:t>Experience physical, sexual, emotional, and financial abuse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977741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Risk Factors for Abuse in People with Disabilities</a:t>
            </a:r>
            <a:endParaRPr lang="el-GR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Lower Income (lower than average income). The lower the income the higher the possibility for abuse</a:t>
            </a:r>
          </a:p>
          <a:p>
            <a:r>
              <a:rPr lang="en-US" dirty="0" smtClean="0"/>
              <a:t>Lower Education</a:t>
            </a:r>
          </a:p>
          <a:p>
            <a:r>
              <a:rPr lang="en-US" dirty="0" smtClean="0"/>
              <a:t>Experiencing or Witnessing Violence as a young child or teenager</a:t>
            </a:r>
          </a:p>
          <a:p>
            <a:r>
              <a:rPr lang="en-US" dirty="0" smtClean="0"/>
              <a:t>Social and Cultural Views (i.e. religion, local views, cultural views, etc.)</a:t>
            </a:r>
          </a:p>
          <a:p>
            <a:r>
              <a:rPr lang="en-US" dirty="0" smtClean="0"/>
              <a:t>Isolation from the Health System and Social Welfare Systems</a:t>
            </a:r>
          </a:p>
          <a:p>
            <a:r>
              <a:rPr lang="en-US" dirty="0" smtClean="0"/>
              <a:t>Frequent Interactions with Institutional or Medical Settings</a:t>
            </a:r>
          </a:p>
          <a:p>
            <a:r>
              <a:rPr lang="en-US" dirty="0" smtClean="0"/>
              <a:t>Higher needs (e.g. more help for mobility) creates higher rates of abuse by the home care takers or medical/institutional settings</a:t>
            </a:r>
          </a:p>
          <a:p>
            <a:r>
              <a:rPr lang="en-US" dirty="0" smtClean="0"/>
              <a:t>Communication Difficulties</a:t>
            </a:r>
          </a:p>
          <a:p>
            <a:r>
              <a:rPr lang="en-US" dirty="0" smtClean="0"/>
              <a:t>Inability to move away or lack of choices (e.g. changing housing or divorcing)</a:t>
            </a:r>
          </a:p>
          <a:p>
            <a:r>
              <a:rPr lang="en-US" dirty="0" smtClean="0"/>
              <a:t>Past Abuse (past abusive relationships etc.) 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78073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Impact of Abuse on People with Disabilities</a:t>
            </a:r>
            <a:endParaRPr lang="el-GR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impact of abuse is much higher in people with disabilities and could be disability-specific sometimes</a:t>
            </a:r>
          </a:p>
          <a:p>
            <a:r>
              <a:rPr lang="en-US" dirty="0" smtClean="0"/>
              <a:t>It could lead to:</a:t>
            </a:r>
          </a:p>
          <a:p>
            <a:pPr lvl="1"/>
            <a:r>
              <a:rPr lang="en-US" dirty="0" smtClean="0"/>
              <a:t>Injuries</a:t>
            </a:r>
          </a:p>
          <a:p>
            <a:pPr lvl="1"/>
            <a:r>
              <a:rPr lang="en-US" dirty="0" smtClean="0"/>
              <a:t>Chronic pain</a:t>
            </a:r>
          </a:p>
          <a:p>
            <a:pPr lvl="1"/>
            <a:r>
              <a:rPr lang="en-US" dirty="0" smtClean="0"/>
              <a:t>Neurological Symptoms</a:t>
            </a:r>
          </a:p>
          <a:p>
            <a:pPr lvl="1"/>
            <a:r>
              <a:rPr lang="en-US" dirty="0" smtClean="0"/>
              <a:t>Gastrointestinal Symptoms</a:t>
            </a:r>
          </a:p>
          <a:p>
            <a:pPr lvl="1"/>
            <a:r>
              <a:rPr lang="en-US" dirty="0" smtClean="0"/>
              <a:t>Sexual Reproductive Symptoms</a:t>
            </a:r>
          </a:p>
          <a:p>
            <a:pPr lvl="1"/>
            <a:r>
              <a:rPr lang="en-US" dirty="0" smtClean="0"/>
              <a:t>Mental Health Issues</a:t>
            </a:r>
          </a:p>
          <a:p>
            <a:pPr lvl="1"/>
            <a:r>
              <a:rPr lang="en-US" dirty="0" smtClean="0"/>
              <a:t>Death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321469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4648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Signs and Symptoms of Abuse </a:t>
            </a:r>
            <a:endParaRPr lang="el-GR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69774"/>
            <a:ext cx="10515600" cy="5688226"/>
          </a:xfrm>
        </p:spPr>
        <p:txBody>
          <a:bodyPr>
            <a:normAutofit fontScale="55000" lnSpcReduction="20000"/>
          </a:bodyPr>
          <a:lstStyle/>
          <a:p>
            <a:r>
              <a:rPr lang="en-US" dirty="0" smtClean="0"/>
              <a:t>Signs (as observed by others); Symptoms (as reported by person)</a:t>
            </a:r>
          </a:p>
          <a:p>
            <a:r>
              <a:rPr lang="en-US" dirty="0" smtClean="0"/>
              <a:t>Isolation</a:t>
            </a:r>
          </a:p>
          <a:p>
            <a:r>
              <a:rPr lang="en-US" dirty="0" smtClean="0"/>
              <a:t>Unexplained Bruises, Cuts, Scrapes</a:t>
            </a:r>
          </a:p>
          <a:p>
            <a:r>
              <a:rPr lang="en-US" dirty="0" smtClean="0"/>
              <a:t>Avoidance of certain people in family or medical center</a:t>
            </a:r>
          </a:p>
          <a:p>
            <a:r>
              <a:rPr lang="en-US" dirty="0" smtClean="0"/>
              <a:t>Unhealed sores and pressure marks</a:t>
            </a:r>
          </a:p>
          <a:p>
            <a:r>
              <a:rPr lang="en-US" dirty="0" smtClean="0"/>
              <a:t>Reduction in Communication Skills</a:t>
            </a:r>
          </a:p>
          <a:p>
            <a:r>
              <a:rPr lang="en-US" dirty="0" err="1" smtClean="0"/>
              <a:t>Overcompliance</a:t>
            </a:r>
            <a:r>
              <a:rPr lang="en-US" dirty="0" smtClean="0"/>
              <a:t> and excessive will to please others</a:t>
            </a:r>
          </a:p>
          <a:p>
            <a:r>
              <a:rPr lang="en-US" dirty="0" smtClean="0"/>
              <a:t>Reluctance to visit medical doctors</a:t>
            </a:r>
          </a:p>
          <a:p>
            <a:r>
              <a:rPr lang="en-US" dirty="0" smtClean="0"/>
              <a:t>Fear and withdrawal from activities that used to be enjoyable</a:t>
            </a:r>
          </a:p>
          <a:p>
            <a:r>
              <a:rPr lang="en-US" dirty="0" smtClean="0"/>
              <a:t>Extreme passivity</a:t>
            </a:r>
          </a:p>
          <a:p>
            <a:r>
              <a:rPr lang="en-US" dirty="0" smtClean="0"/>
              <a:t>Genital Pain (in sexual abuse), bleeding, itching, infections</a:t>
            </a:r>
          </a:p>
          <a:p>
            <a:r>
              <a:rPr lang="en-US" dirty="0" smtClean="0"/>
              <a:t>Inappropriate expression of affection (e.g. in sexually abused children)</a:t>
            </a:r>
          </a:p>
          <a:p>
            <a:r>
              <a:rPr lang="en-US" dirty="0" smtClean="0"/>
              <a:t>Oversensitive</a:t>
            </a:r>
          </a:p>
          <a:p>
            <a:r>
              <a:rPr lang="en-US" dirty="0" smtClean="0"/>
              <a:t>Chemical Abuses (alcohol, drugs etc.) </a:t>
            </a:r>
          </a:p>
          <a:p>
            <a:r>
              <a:rPr lang="en-US" dirty="0" smtClean="0"/>
              <a:t>Malnutrition</a:t>
            </a:r>
          </a:p>
          <a:p>
            <a:r>
              <a:rPr lang="en-US" dirty="0" smtClean="0"/>
              <a:t>Unkempt Appearance</a:t>
            </a:r>
          </a:p>
          <a:p>
            <a:r>
              <a:rPr lang="en-US" dirty="0" smtClean="0"/>
              <a:t>Self-Harm</a:t>
            </a:r>
          </a:p>
          <a:p>
            <a:r>
              <a:rPr lang="en-US" dirty="0" smtClean="0"/>
              <a:t>Wearing Long Clothing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775065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856</Words>
  <Application>Microsoft Office PowerPoint</Application>
  <PresentationFormat>Custom</PresentationFormat>
  <Paragraphs>105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Human rights: a reality for all    Council of Europe Disability Strategy 2017-2023                   Recognizing  Abuse of Persons with Disabilities   Human rights: a reality for all    Council of Europe Disability Strategy 2017-2023 Filoxenia Conference Centre, Nicosia, Cyprus, 27-28 March 2017 </vt:lpstr>
      <vt:lpstr>The Social Model in Defining Disability</vt:lpstr>
      <vt:lpstr>Defining Abuse</vt:lpstr>
      <vt:lpstr>Abuse in Disabilities</vt:lpstr>
      <vt:lpstr>Women, Children, and Senior Citizens with Disabilities</vt:lpstr>
      <vt:lpstr>People with Disabilities are Significantly More Likely</vt:lpstr>
      <vt:lpstr>Risk Factors for Abuse in People with Disabilities</vt:lpstr>
      <vt:lpstr>Impact of Abuse on People with Disabilities</vt:lpstr>
      <vt:lpstr>Signs and Symptoms of Abuse </vt:lpstr>
      <vt:lpstr>Actions and Prevention</vt:lpstr>
      <vt:lpstr>Example from APA, USA</vt:lpstr>
      <vt:lpstr>Example from APA, USA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Recognizing  Abuse of Persons with Disabilities</dc:title>
  <dc:creator>dsid</dc:creator>
  <cp:lastModifiedBy>PERARO Alicia</cp:lastModifiedBy>
  <cp:revision>19</cp:revision>
  <dcterms:created xsi:type="dcterms:W3CDTF">2017-03-16T10:18:31Z</dcterms:created>
  <dcterms:modified xsi:type="dcterms:W3CDTF">2017-03-21T11:37:11Z</dcterms:modified>
</cp:coreProperties>
</file>