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  <p:sldMasterId id="2147483696" r:id="rId2"/>
    <p:sldMasterId id="2147483708" r:id="rId3"/>
    <p:sldMasterId id="2147483720" r:id="rId4"/>
    <p:sldMasterId id="2147483744" r:id="rId5"/>
    <p:sldMasterId id="2147483840" r:id="rId6"/>
  </p:sldMasterIdLst>
  <p:notesMasterIdLst>
    <p:notesMasterId r:id="rId19"/>
  </p:notesMasterIdLst>
  <p:handoutMasterIdLst>
    <p:handoutMasterId r:id="rId20"/>
  </p:handoutMasterIdLst>
  <p:sldIdLst>
    <p:sldId id="256" r:id="rId7"/>
    <p:sldId id="258" r:id="rId8"/>
    <p:sldId id="260" r:id="rId9"/>
    <p:sldId id="261" r:id="rId10"/>
    <p:sldId id="263" r:id="rId11"/>
    <p:sldId id="264" r:id="rId12"/>
    <p:sldId id="267" r:id="rId13"/>
    <p:sldId id="268" r:id="rId14"/>
    <p:sldId id="269" r:id="rId15"/>
    <p:sldId id="270" r:id="rId16"/>
    <p:sldId id="271" r:id="rId17"/>
    <p:sldId id="259" r:id="rId18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71"/>
    <a:srgbClr val="FFDA53"/>
    <a:srgbClr val="FFD6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776CD-3900-44ED-B99F-E94E45563015}" type="datetimeFigureOut">
              <a:rPr lang="en-GB" smtClean="0"/>
              <a:t>21/03/2017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9B6CD7-952E-4E1F-823E-DDD51F6D65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541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29F75-8BC9-4CEA-A0F4-6241CC78F5BD}" type="datetimeFigureOut">
              <a:rPr lang="en-GB" smtClean="0"/>
              <a:t>21/03/2017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665898-CCE9-4D65-B425-D31BF217D9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171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65898-CCE9-4D65-B425-D31BF217D97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1998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65898-CCE9-4D65-B425-D31BF217D973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4530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65898-CCE9-4D65-B425-D31BF217D973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0115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65898-CCE9-4D65-B425-D31BF217D973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025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65898-CCE9-4D65-B425-D31BF217D97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013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65898-CCE9-4D65-B425-D31BF217D97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5193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65898-CCE9-4D65-B425-D31BF217D97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457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65898-CCE9-4D65-B425-D31BF217D97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177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65898-CCE9-4D65-B425-D31BF217D97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8056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65898-CCE9-4D65-B425-D31BF217D97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3049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65898-CCE9-4D65-B425-D31BF217D97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7007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65898-CCE9-4D65-B425-D31BF217D97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205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013026"/>
      </p:ext>
    </p:extLst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63440"/>
      </p:ext>
    </p:extLst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623945"/>
      </p:ext>
    </p:extLst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013026"/>
      </p:ext>
    </p:extLst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181775"/>
      </p:ext>
    </p:extLst>
  </p:cSld>
  <p:clrMapOvr>
    <a:masterClrMapping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999949"/>
      </p:ext>
    </p:extLst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942731"/>
      </p:ext>
    </p:extLst>
  </p:cSld>
  <p:clrMapOvr>
    <a:masterClrMapping/>
  </p:clrMapOvr>
  <p:transition spd="slow"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162690"/>
      </p:ext>
    </p:extLst>
  </p:cSld>
  <p:clrMapOvr>
    <a:masterClrMapping/>
  </p:clrMapOvr>
  <p:transition spd="slow">
    <p:wipe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930790"/>
      </p:ext>
    </p:extLst>
  </p:cSld>
  <p:clrMapOvr>
    <a:masterClrMapping/>
  </p:clrMapOvr>
  <p:transition spd="slow"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131067"/>
      </p:ext>
    </p:extLst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724551"/>
      </p:ext>
    </p:extLst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181775"/>
      </p:ext>
    </p:extLst>
  </p:cSld>
  <p:clrMapOvr>
    <a:masterClrMapping/>
  </p:clrMapOvr>
  <p:transition spd="slow">
    <p:wipe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150866"/>
      </p:ext>
    </p:extLst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63440"/>
      </p:ext>
    </p:extLst>
  </p:cSld>
  <p:clrMapOvr>
    <a:masterClrMapping/>
  </p:clrMapOvr>
  <p:transition spd="slow">
    <p:wipe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623945"/>
      </p:ext>
    </p:extLst>
  </p:cSld>
  <p:clrMapOvr>
    <a:masterClrMapping/>
  </p:clrMapOvr>
  <p:transition spd="slow">
    <p:wipe dir="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013026"/>
      </p:ext>
    </p:extLst>
  </p:cSld>
  <p:clrMapOvr>
    <a:masterClrMapping/>
  </p:clrMapOvr>
  <p:transition spd="slow">
    <p:wipe dir="d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181775"/>
      </p:ext>
    </p:extLst>
  </p:cSld>
  <p:clrMapOvr>
    <a:masterClrMapping/>
  </p:clrMapOvr>
  <p:transition spd="slow">
    <p:wipe dir="d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999949"/>
      </p:ext>
    </p:extLst>
  </p:cSld>
  <p:clrMapOvr>
    <a:masterClrMapping/>
  </p:clrMapOvr>
  <p:transition spd="slow">
    <p:wipe dir="d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942731"/>
      </p:ext>
    </p:extLst>
  </p:cSld>
  <p:clrMapOvr>
    <a:masterClrMapping/>
  </p:clrMapOvr>
  <p:transition spd="slow">
    <p:wipe dir="d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162690"/>
      </p:ext>
    </p:extLst>
  </p:cSld>
  <p:clrMapOvr>
    <a:masterClrMapping/>
  </p:clrMapOvr>
  <p:transition spd="slow">
    <p:wipe dir="d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930790"/>
      </p:ext>
    </p:extLst>
  </p:cSld>
  <p:clrMapOvr>
    <a:masterClrMapping/>
  </p:clrMapOvr>
  <p:transition spd="slow">
    <p:wipe dir="d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131067"/>
      </p:ext>
    </p:extLst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999949"/>
      </p:ext>
    </p:extLst>
  </p:cSld>
  <p:clrMapOvr>
    <a:masterClrMapping/>
  </p:clrMapOvr>
  <p:transition spd="slow">
    <p:wipe dir="d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724551"/>
      </p:ext>
    </p:extLst>
  </p:cSld>
  <p:clrMapOvr>
    <a:masterClrMapping/>
  </p:clrMapOvr>
  <p:transition spd="slow">
    <p:wipe dir="d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150866"/>
      </p:ext>
    </p:extLst>
  </p:cSld>
  <p:clrMapOvr>
    <a:masterClrMapping/>
  </p:clrMapOvr>
  <p:transition spd="slow">
    <p:wipe dir="d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63440"/>
      </p:ext>
    </p:extLst>
  </p:cSld>
  <p:clrMapOvr>
    <a:masterClrMapping/>
  </p:clrMapOvr>
  <p:transition spd="slow">
    <p:wipe dir="d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623945"/>
      </p:ext>
    </p:extLst>
  </p:cSld>
  <p:clrMapOvr>
    <a:masterClrMapping/>
  </p:clrMapOvr>
  <p:transition spd="slow">
    <p:wipe dir="d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24388"/>
      </p:ext>
    </p:extLst>
  </p:cSld>
  <p:clrMapOvr>
    <a:masterClrMapping/>
  </p:clrMapOvr>
  <p:transition spd="slow">
    <p:wipe dir="d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17596"/>
      </p:ext>
    </p:extLst>
  </p:cSld>
  <p:clrMapOvr>
    <a:masterClrMapping/>
  </p:clrMapOvr>
  <p:transition spd="slow">
    <p:wipe dir="d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172879"/>
      </p:ext>
    </p:extLst>
  </p:cSld>
  <p:clrMapOvr>
    <a:masterClrMapping/>
  </p:clrMapOvr>
  <p:transition spd="slow">
    <p:wipe dir="d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781218"/>
      </p:ext>
    </p:extLst>
  </p:cSld>
  <p:clrMapOvr>
    <a:masterClrMapping/>
  </p:clrMapOvr>
  <p:transition spd="slow">
    <p:wipe dir="d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513405"/>
      </p:ext>
    </p:extLst>
  </p:cSld>
  <p:clrMapOvr>
    <a:masterClrMapping/>
  </p:clrMapOvr>
  <p:transition spd="slow">
    <p:wipe dir="d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023025"/>
      </p:ext>
    </p:extLst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942731"/>
      </p:ext>
    </p:extLst>
  </p:cSld>
  <p:clrMapOvr>
    <a:masterClrMapping/>
  </p:clrMapOvr>
  <p:transition spd="slow">
    <p:wipe dir="d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487393"/>
      </p:ext>
    </p:extLst>
  </p:cSld>
  <p:clrMapOvr>
    <a:masterClrMapping/>
  </p:clrMapOvr>
  <p:transition spd="slow">
    <p:wipe dir="d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800951"/>
      </p:ext>
    </p:extLst>
  </p:cSld>
  <p:clrMapOvr>
    <a:masterClrMapping/>
  </p:clrMapOvr>
  <p:transition spd="slow">
    <p:wipe dir="d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422893"/>
      </p:ext>
    </p:extLst>
  </p:cSld>
  <p:clrMapOvr>
    <a:masterClrMapping/>
  </p:clrMapOvr>
  <p:transition spd="slow">
    <p:wipe dir="d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190708"/>
      </p:ext>
    </p:extLst>
  </p:cSld>
  <p:clrMapOvr>
    <a:masterClrMapping/>
  </p:clrMapOvr>
  <p:transition spd="slow">
    <p:wipe dir="d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481143"/>
      </p:ext>
    </p:extLst>
  </p:cSld>
  <p:clrMapOvr>
    <a:masterClrMapping/>
  </p:clrMapOvr>
  <p:transition spd="slow">
    <p:wipe dir="d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013026"/>
      </p:ext>
    </p:extLst>
  </p:cSld>
  <p:clrMapOvr>
    <a:masterClrMapping/>
  </p:clrMapOvr>
  <p:transition spd="slow">
    <p:wipe dir="d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181775"/>
      </p:ext>
    </p:extLst>
  </p:cSld>
  <p:clrMapOvr>
    <a:masterClrMapping/>
  </p:clrMapOvr>
  <p:transition spd="slow">
    <p:wipe dir="d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999949"/>
      </p:ext>
    </p:extLst>
  </p:cSld>
  <p:clrMapOvr>
    <a:masterClrMapping/>
  </p:clrMapOvr>
  <p:transition spd="slow">
    <p:wipe dir="d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942731"/>
      </p:ext>
    </p:extLst>
  </p:cSld>
  <p:clrMapOvr>
    <a:masterClrMapping/>
  </p:clrMapOvr>
  <p:transition spd="slow">
    <p:wipe dir="d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162690"/>
      </p:ext>
    </p:extLst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162690"/>
      </p:ext>
    </p:extLst>
  </p:cSld>
  <p:clrMapOvr>
    <a:masterClrMapping/>
  </p:clrMapOvr>
  <p:transition spd="slow">
    <p:wipe dir="d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930790"/>
      </p:ext>
    </p:extLst>
  </p:cSld>
  <p:clrMapOvr>
    <a:masterClrMapping/>
  </p:clrMapOvr>
  <p:transition spd="slow">
    <p:wipe dir="d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131067"/>
      </p:ext>
    </p:extLst>
  </p:cSld>
  <p:clrMapOvr>
    <a:masterClrMapping/>
  </p:clrMapOvr>
  <p:transition spd="slow">
    <p:wipe dir="d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724551"/>
      </p:ext>
    </p:extLst>
  </p:cSld>
  <p:clrMapOvr>
    <a:masterClrMapping/>
  </p:clrMapOvr>
  <p:transition spd="slow">
    <p:wipe dir="d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150866"/>
      </p:ext>
    </p:extLst>
  </p:cSld>
  <p:clrMapOvr>
    <a:masterClrMapping/>
  </p:clrMapOvr>
  <p:transition spd="slow">
    <p:wipe dir="d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63440"/>
      </p:ext>
    </p:extLst>
  </p:cSld>
  <p:clrMapOvr>
    <a:masterClrMapping/>
  </p:clrMapOvr>
  <p:transition spd="slow">
    <p:wipe dir="d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623945"/>
      </p:ext>
    </p:extLst>
  </p:cSld>
  <p:clrMapOvr>
    <a:masterClrMapping/>
  </p:clrMapOvr>
  <p:transition spd="slow">
    <p:wipe dir="d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013026"/>
      </p:ext>
    </p:extLst>
  </p:cSld>
  <p:clrMapOvr>
    <a:masterClrMapping/>
  </p:clrMapOvr>
  <p:transition spd="slow">
    <p:wipe dir="d"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181775"/>
      </p:ext>
    </p:extLst>
  </p:cSld>
  <p:clrMapOvr>
    <a:masterClrMapping/>
  </p:clrMapOvr>
  <p:transition spd="slow">
    <p:wipe dir="d"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999949"/>
      </p:ext>
    </p:extLst>
  </p:cSld>
  <p:clrMapOvr>
    <a:masterClrMapping/>
  </p:clrMapOvr>
  <p:transition spd="slow">
    <p:wipe dir="d"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942731"/>
      </p:ext>
    </p:extLst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930790"/>
      </p:ext>
    </p:extLst>
  </p:cSld>
  <p:clrMapOvr>
    <a:masterClrMapping/>
  </p:clrMapOvr>
  <p:transition spd="slow">
    <p:wipe dir="d"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162690"/>
      </p:ext>
    </p:extLst>
  </p:cSld>
  <p:clrMapOvr>
    <a:masterClrMapping/>
  </p:clrMapOvr>
  <p:transition spd="slow">
    <p:wipe dir="d"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930790"/>
      </p:ext>
    </p:extLst>
  </p:cSld>
  <p:clrMapOvr>
    <a:masterClrMapping/>
  </p:clrMapOvr>
  <p:transition spd="slow">
    <p:wipe dir="d"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131067"/>
      </p:ext>
    </p:extLst>
  </p:cSld>
  <p:clrMapOvr>
    <a:masterClrMapping/>
  </p:clrMapOvr>
  <p:transition spd="slow">
    <p:wipe dir="d"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724551"/>
      </p:ext>
    </p:extLst>
  </p:cSld>
  <p:clrMapOvr>
    <a:masterClrMapping/>
  </p:clrMapOvr>
  <p:transition spd="slow">
    <p:wipe dir="d"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150866"/>
      </p:ext>
    </p:extLst>
  </p:cSld>
  <p:clrMapOvr>
    <a:masterClrMapping/>
  </p:clrMapOvr>
  <p:transition spd="slow">
    <p:wipe dir="d"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63440"/>
      </p:ext>
    </p:extLst>
  </p:cSld>
  <p:clrMapOvr>
    <a:masterClrMapping/>
  </p:clrMapOvr>
  <p:transition spd="slow">
    <p:wipe dir="d"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623945"/>
      </p:ext>
    </p:extLst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131067"/>
      </p:ext>
    </p:extLst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724551"/>
      </p:ext>
    </p:extLst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150866"/>
      </p:ext>
    </p:extLst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896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wipe dir="d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896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wipe dir="d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896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wipe dir="d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448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wipe dir="d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896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slow">
    <p:wipe dir="d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B76C7-D8CF-4F45-BAA5-76FDC2D084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896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ransition spd="slow">
    <p:wipe dir="d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easpd.eu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aspd.eu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jpeg"/><Relationship Id="rId4" Type="http://schemas.openxmlformats.org/officeDocument/2006/relationships/hyperlink" Target="mailto:Luk.zelderloo@easpd.e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6614" y="908720"/>
            <a:ext cx="7380312" cy="2046089"/>
          </a:xfrm>
        </p:spPr>
        <p:txBody>
          <a:bodyPr>
            <a:normAutofit/>
          </a:bodyPr>
          <a:lstStyle/>
          <a:p>
            <a:pPr algn="r"/>
            <a:r>
              <a:rPr lang="en-GB" sz="2800" b="1" i="1" dirty="0">
                <a:gradFill flip="none" rotWithShape="1">
                  <a:gsLst>
                    <a:gs pos="0">
                      <a:schemeClr val="accent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7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 Condensed" panose="02000000000000000000" pitchFamily="2" charset="0"/>
              </a:rPr>
              <a:t>Equal recognition before the law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8104" y="2852936"/>
            <a:ext cx="3628822" cy="2448272"/>
          </a:xfrm>
        </p:spPr>
        <p:txBody>
          <a:bodyPr>
            <a:noAutofit/>
          </a:bodyPr>
          <a:lstStyle/>
          <a:p>
            <a:pPr algn="r"/>
            <a:endParaRPr lang="en-GB" sz="2800" i="1" dirty="0">
              <a:latin typeface="+mj-lt"/>
              <a:ea typeface="Roboto Condensed" panose="02000000000000000000" pitchFamily="2" charset="0"/>
            </a:endParaRPr>
          </a:p>
          <a:p>
            <a:pPr algn="r"/>
            <a:r>
              <a:rPr lang="en-GB" sz="2400" i="1" dirty="0">
                <a:latin typeface="+mj-lt"/>
                <a:ea typeface="Roboto Condensed" panose="02000000000000000000" pitchFamily="2" charset="0"/>
              </a:rPr>
              <a:t>Luk Zelderloo</a:t>
            </a:r>
          </a:p>
          <a:p>
            <a:pPr algn="r"/>
            <a:r>
              <a:rPr lang="en-GB" sz="2400" i="1" dirty="0">
                <a:latin typeface="+mj-lt"/>
                <a:ea typeface="Roboto Condensed" panose="02000000000000000000" pitchFamily="2" charset="0"/>
              </a:rPr>
              <a:t>Secretary General</a:t>
            </a:r>
          </a:p>
          <a:p>
            <a:pPr algn="r"/>
            <a:r>
              <a:rPr lang="en-GB" sz="2400" i="1" dirty="0">
                <a:latin typeface="+mj-lt"/>
                <a:ea typeface="Roboto Condensed" panose="02000000000000000000" pitchFamily="2" charset="0"/>
              </a:rPr>
              <a:t>EASPD</a:t>
            </a:r>
          </a:p>
          <a:p>
            <a:pPr algn="r"/>
            <a:r>
              <a:rPr lang="en-GB" sz="2400" i="1" dirty="0">
                <a:latin typeface="+mj-lt"/>
                <a:ea typeface="Roboto Condensed" panose="02000000000000000000" pitchFamily="2" charset="0"/>
              </a:rPr>
              <a:t>Cyprus, 27-28/03/2017</a:t>
            </a:r>
          </a:p>
          <a:p>
            <a:pPr algn="r"/>
            <a:endParaRPr lang="en-GB" sz="2800" i="1" dirty="0">
              <a:latin typeface="+mj-lt"/>
              <a:ea typeface="Roboto Condensed" panose="02000000000000000000" pitchFamily="2" charset="0"/>
            </a:endParaRPr>
          </a:p>
          <a:p>
            <a:pPr algn="r"/>
            <a:r>
              <a:rPr lang="en-GB" sz="2800" i="1" dirty="0">
                <a:latin typeface="+mj-lt"/>
                <a:ea typeface="Roboto Condensed" panose="02000000000000000000" pitchFamily="2" charset="0"/>
                <a:hlinkClick r:id="rId4"/>
              </a:rPr>
              <a:t>www.easpd.eu</a:t>
            </a:r>
            <a:endParaRPr lang="en-GB" sz="2800" i="1" dirty="0">
              <a:latin typeface="+mj-lt"/>
              <a:ea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903203"/>
      </p:ext>
    </p:extLst>
  </p:cSld>
  <p:clrMapOvr>
    <a:masterClrMapping/>
  </p:clrMapOvr>
  <p:transition spd="slow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203671"/>
            <a:ext cx="7571184" cy="1084982"/>
          </a:xfrm>
        </p:spPr>
        <p:txBody>
          <a:bodyPr/>
          <a:lstStyle/>
          <a:p>
            <a:r>
              <a:rPr lang="en-GB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 Condensed" panose="02000000000000000000" pitchFamily="2" charset="0"/>
              </a:rPr>
              <a:t>Community responsibility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8800"/>
            <a:ext cx="8892480" cy="4824536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Appropriate where community ties are strong</a:t>
            </a:r>
          </a:p>
          <a:p>
            <a:r>
              <a:rPr lang="en-GB" dirty="0">
                <a:solidFill>
                  <a:srgbClr val="002060"/>
                </a:solidFill>
              </a:rPr>
              <a:t>Community should take responsibility for </a:t>
            </a:r>
            <a:r>
              <a:rPr lang="en-GB" dirty="0" smtClean="0">
                <a:solidFill>
                  <a:srgbClr val="002060"/>
                </a:solidFill>
              </a:rPr>
              <a:t>well-being </a:t>
            </a:r>
            <a:r>
              <a:rPr lang="en-GB" dirty="0">
                <a:solidFill>
                  <a:srgbClr val="002060"/>
                </a:solidFill>
              </a:rPr>
              <a:t>of all its members and extend solidarity to support people with disabilities</a:t>
            </a:r>
          </a:p>
          <a:p>
            <a:pPr lvl="1">
              <a:buFontTx/>
              <a:buChar char="-"/>
            </a:pPr>
            <a:r>
              <a:rPr lang="en-GB" dirty="0">
                <a:solidFill>
                  <a:srgbClr val="002060"/>
                </a:solidFill>
              </a:rPr>
              <a:t>Need to ensure that people with disabilities are equal partners and lived expertise is respected</a:t>
            </a:r>
          </a:p>
          <a:p>
            <a:r>
              <a:rPr lang="en-GB" dirty="0">
                <a:solidFill>
                  <a:srgbClr val="002060"/>
                </a:solidFill>
              </a:rPr>
              <a:t>Such work of the community should be funded by the central government</a:t>
            </a:r>
          </a:p>
          <a:p>
            <a:pPr lvl="1">
              <a:buFontTx/>
              <a:buChar char="-"/>
            </a:pPr>
            <a:endParaRPr lang="en-GB" dirty="0"/>
          </a:p>
          <a:p>
            <a:pPr marL="457200" lvl="1" indent="0">
              <a:buNone/>
            </a:pPr>
            <a:endParaRPr lang="en-GB" b="1" u="sng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endParaRPr lang="en-GB" sz="2800" dirty="0">
              <a:solidFill>
                <a:srgbClr val="002060"/>
              </a:solidFill>
            </a:endParaRPr>
          </a:p>
          <a:p>
            <a:pPr lvl="1"/>
            <a:endParaRPr lang="en-GB" sz="2800" dirty="0">
              <a:solidFill>
                <a:srgbClr val="002060"/>
              </a:solidFill>
            </a:endParaRPr>
          </a:p>
          <a:p>
            <a:pPr lvl="1"/>
            <a:endParaRPr lang="en-GB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GB" sz="28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001419"/>
      </p:ext>
    </p:extLst>
  </p:cSld>
  <p:clrMapOvr>
    <a:masterClrMapping/>
  </p:clrMapOvr>
  <p:transition spd="slow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203671"/>
            <a:ext cx="7571184" cy="1084982"/>
          </a:xfrm>
        </p:spPr>
        <p:txBody>
          <a:bodyPr/>
          <a:lstStyle/>
          <a:p>
            <a:r>
              <a:rPr lang="en-GB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 Condensed" panose="02000000000000000000" pitchFamily="2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8800"/>
            <a:ext cx="8892480" cy="4824536"/>
          </a:xfrm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002060"/>
                </a:solidFill>
              </a:rPr>
              <a:t>Almost all member </a:t>
            </a:r>
            <a:r>
              <a:rPr lang="en-GB" dirty="0">
                <a:solidFill>
                  <a:srgbClr val="002060"/>
                </a:solidFill>
              </a:rPr>
              <a:t>S</a:t>
            </a:r>
            <a:r>
              <a:rPr lang="en-GB" dirty="0" smtClean="0">
                <a:solidFill>
                  <a:srgbClr val="002060"/>
                </a:solidFill>
              </a:rPr>
              <a:t>tates </a:t>
            </a:r>
            <a:r>
              <a:rPr lang="en-GB" dirty="0">
                <a:solidFill>
                  <a:srgbClr val="002060"/>
                </a:solidFill>
              </a:rPr>
              <a:t>and social services struggle with </a:t>
            </a:r>
            <a:r>
              <a:rPr lang="en-GB" dirty="0" smtClean="0">
                <a:solidFill>
                  <a:srgbClr val="002060"/>
                </a:solidFill>
              </a:rPr>
              <a:t>articles </a:t>
            </a:r>
            <a:r>
              <a:rPr lang="en-GB" dirty="0">
                <a:solidFill>
                  <a:srgbClr val="002060"/>
                </a:solidFill>
              </a:rPr>
              <a:t>12-13</a:t>
            </a:r>
          </a:p>
          <a:p>
            <a:r>
              <a:rPr lang="en-GB" dirty="0">
                <a:solidFill>
                  <a:srgbClr val="002060"/>
                </a:solidFill>
              </a:rPr>
              <a:t>Legal capacity is key for:</a:t>
            </a:r>
          </a:p>
          <a:p>
            <a:pPr marL="0" indent="0">
              <a:buNone/>
            </a:pPr>
            <a:r>
              <a:rPr lang="en-GB" dirty="0">
                <a:solidFill>
                  <a:srgbClr val="002060"/>
                </a:solidFill>
              </a:rPr>
              <a:t>	- </a:t>
            </a:r>
            <a:r>
              <a:rPr lang="ro-RO" dirty="0">
                <a:solidFill>
                  <a:srgbClr val="002060"/>
                </a:solidFill>
              </a:rPr>
              <a:t>Enjoy</a:t>
            </a:r>
            <a:r>
              <a:rPr lang="en-GB" dirty="0" err="1">
                <a:solidFill>
                  <a:srgbClr val="002060"/>
                </a:solidFill>
              </a:rPr>
              <a:t>ment</a:t>
            </a:r>
            <a:r>
              <a:rPr lang="en-GB" dirty="0">
                <a:solidFill>
                  <a:srgbClr val="002060"/>
                </a:solidFill>
              </a:rPr>
              <a:t> of human rights</a:t>
            </a:r>
          </a:p>
          <a:p>
            <a:pPr marL="0" indent="0">
              <a:buNone/>
            </a:pPr>
            <a:r>
              <a:rPr lang="en-GB" dirty="0">
                <a:solidFill>
                  <a:srgbClr val="002060"/>
                </a:solidFill>
              </a:rPr>
              <a:t>	- Community living</a:t>
            </a:r>
          </a:p>
          <a:p>
            <a:pPr marL="0" indent="0">
              <a:buNone/>
            </a:pPr>
            <a:r>
              <a:rPr lang="en-GB" dirty="0">
                <a:solidFill>
                  <a:srgbClr val="002060"/>
                </a:solidFill>
              </a:rPr>
              <a:t>	- Access to quality education and labour 		market</a:t>
            </a:r>
          </a:p>
          <a:p>
            <a:r>
              <a:rPr lang="en-GB" dirty="0">
                <a:solidFill>
                  <a:srgbClr val="002060"/>
                </a:solidFill>
              </a:rPr>
              <a:t>Supported </a:t>
            </a:r>
            <a:r>
              <a:rPr lang="en-GB" dirty="0" smtClean="0">
                <a:solidFill>
                  <a:srgbClr val="002060"/>
                </a:solidFill>
              </a:rPr>
              <a:t>decision-making </a:t>
            </a:r>
            <a:r>
              <a:rPr lang="en-GB" dirty="0">
                <a:solidFill>
                  <a:srgbClr val="002060"/>
                </a:solidFill>
              </a:rPr>
              <a:t>is the way forward</a:t>
            </a:r>
          </a:p>
          <a:p>
            <a:r>
              <a:rPr lang="en-GB" dirty="0">
                <a:solidFill>
                  <a:srgbClr val="002060"/>
                </a:solidFill>
              </a:rPr>
              <a:t>New mechanism… risk = conflict of interest</a:t>
            </a:r>
          </a:p>
          <a:p>
            <a:pPr marL="0" indent="0">
              <a:buNone/>
            </a:pPr>
            <a:endParaRPr lang="en-GB" dirty="0">
              <a:solidFill>
                <a:srgbClr val="002060"/>
              </a:solidFill>
            </a:endParaRPr>
          </a:p>
          <a:p>
            <a:pPr lvl="1">
              <a:buFontTx/>
              <a:buChar char="-"/>
            </a:pPr>
            <a:endParaRPr lang="en-GB" dirty="0"/>
          </a:p>
          <a:p>
            <a:pPr marL="457200" lvl="1" indent="0">
              <a:buNone/>
            </a:pPr>
            <a:endParaRPr lang="en-GB" b="1" u="sng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endParaRPr lang="en-GB" sz="2800" dirty="0">
              <a:solidFill>
                <a:srgbClr val="002060"/>
              </a:solidFill>
            </a:endParaRPr>
          </a:p>
          <a:p>
            <a:pPr lvl="1"/>
            <a:endParaRPr lang="en-GB" sz="2800" dirty="0">
              <a:solidFill>
                <a:srgbClr val="002060"/>
              </a:solidFill>
            </a:endParaRPr>
          </a:p>
          <a:p>
            <a:pPr lvl="1"/>
            <a:endParaRPr lang="en-GB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GB" sz="28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151479"/>
      </p:ext>
    </p:extLst>
  </p:cSld>
  <p:clrMapOvr>
    <a:masterClrMapping/>
  </p:clrMapOvr>
  <p:transition spd="slow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 Condensed" panose="02000000000000000000" pitchFamily="2" charset="0"/>
              </a:rPr>
              <a:t>Thank you!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988840"/>
            <a:ext cx="7560840" cy="280831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US" sz="24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rgbClr val="002060"/>
                </a:solidFill>
              </a:rPr>
              <a:t>EASPD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2060"/>
                </a:solidFill>
              </a:rPr>
              <a:t>Rue de Commerce 72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2060"/>
                </a:solidFill>
              </a:rPr>
              <a:t>B – 1040 Brussels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2060"/>
                </a:solidFill>
              </a:rPr>
              <a:t>Tel +32 2 2337720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2060"/>
                </a:solidFill>
                <a:hlinkClick r:id="rId3"/>
              </a:rPr>
              <a:t>www.easpd.eu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2060"/>
                </a:solidFill>
                <a:hlinkClick r:id="rId4"/>
              </a:rPr>
              <a:t>luk.zelderloo@easpd.eu</a:t>
            </a:r>
            <a:endParaRPr lang="en-US" sz="2400" dirty="0">
              <a:solidFill>
                <a:srgbClr val="002060"/>
              </a:solidFill>
            </a:endParaRP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12</a:t>
            </a:fld>
            <a:endParaRPr lang="en-GB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24000" y="4223860"/>
            <a:ext cx="7200800" cy="2088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1800" dirty="0">
              <a:solidFill>
                <a:srgbClr val="002060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pic>
        <p:nvPicPr>
          <p:cNvPr id="6" name="Picture 5" descr="http://europa.eu/about-eu/basic-information/symbols/images/flag_yellow_high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025" y="5946621"/>
            <a:ext cx="866775" cy="57340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926244" y="5946621"/>
            <a:ext cx="6480720" cy="652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GB" sz="1200" dirty="0">
                <a:solidFill>
                  <a:srgbClr val="002060"/>
                </a:solidFill>
                <a:latin typeface="+mj-lt"/>
                <a:ea typeface="Roboto Condensed" panose="02000000000000000000" pitchFamily="2" charset="0"/>
              </a:rPr>
              <a:t>With the financial support from the European Union Programme for Employment and Social Innovation “</a:t>
            </a:r>
            <a:r>
              <a:rPr lang="en-GB" sz="1200" dirty="0" err="1">
                <a:solidFill>
                  <a:srgbClr val="002060"/>
                </a:solidFill>
                <a:latin typeface="+mj-lt"/>
                <a:ea typeface="Roboto Condensed" panose="02000000000000000000" pitchFamily="2" charset="0"/>
              </a:rPr>
              <a:t>EaSI</a:t>
            </a:r>
            <a:r>
              <a:rPr lang="en-GB" sz="1200" dirty="0">
                <a:solidFill>
                  <a:srgbClr val="002060"/>
                </a:solidFill>
                <a:latin typeface="+mj-lt"/>
                <a:ea typeface="Roboto Condensed" panose="02000000000000000000" pitchFamily="2" charset="0"/>
              </a:rPr>
              <a:t>” (2014-2020)</a:t>
            </a:r>
            <a:endParaRPr lang="fr-BE" sz="1200" dirty="0">
              <a:solidFill>
                <a:srgbClr val="002060"/>
              </a:solidFill>
              <a:latin typeface="+mj-lt"/>
              <a:ea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931426"/>
      </p:ext>
    </p:extLst>
  </p:cSld>
  <p:clrMapOvr>
    <a:masterClrMapping/>
  </p:clrMapOvr>
  <p:transition spd="slow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 Condensed" panose="02000000000000000000" pitchFamily="2" charset="0"/>
              </a:rPr>
              <a:t>About EASPD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2</a:t>
            </a:fld>
            <a:endParaRPr lang="en-GB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79512" y="1600200"/>
            <a:ext cx="8352928" cy="51411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800" dirty="0" err="1">
                <a:solidFill>
                  <a:srgbClr val="002060"/>
                </a:solidFill>
              </a:rPr>
              <a:t>European</a:t>
            </a:r>
            <a:r>
              <a:rPr lang="es-ES" sz="1800" dirty="0">
                <a:solidFill>
                  <a:srgbClr val="002060"/>
                </a:solidFill>
              </a:rPr>
              <a:t> non-</a:t>
            </a:r>
            <a:r>
              <a:rPr lang="es-ES" sz="1800" dirty="0" err="1">
                <a:solidFill>
                  <a:srgbClr val="002060"/>
                </a:solidFill>
              </a:rPr>
              <a:t>governmental</a:t>
            </a:r>
            <a:r>
              <a:rPr lang="es-ES" sz="1800" dirty="0">
                <a:solidFill>
                  <a:srgbClr val="002060"/>
                </a:solidFill>
              </a:rPr>
              <a:t> </a:t>
            </a:r>
            <a:r>
              <a:rPr lang="es-ES" sz="1800" dirty="0" err="1">
                <a:solidFill>
                  <a:srgbClr val="002060"/>
                </a:solidFill>
              </a:rPr>
              <a:t>umbrella</a:t>
            </a:r>
            <a:r>
              <a:rPr lang="es-ES" sz="1800" dirty="0">
                <a:solidFill>
                  <a:srgbClr val="002060"/>
                </a:solidFill>
              </a:rPr>
              <a:t> </a:t>
            </a:r>
            <a:r>
              <a:rPr lang="es-ES" sz="1800" dirty="0" err="1">
                <a:solidFill>
                  <a:srgbClr val="002060"/>
                </a:solidFill>
              </a:rPr>
              <a:t>organisation</a:t>
            </a:r>
            <a:endParaRPr lang="es-ES" sz="1800" dirty="0">
              <a:solidFill>
                <a:srgbClr val="002060"/>
              </a:solidFill>
            </a:endParaRPr>
          </a:p>
          <a:p>
            <a:r>
              <a:rPr lang="es-ES" sz="1800" dirty="0">
                <a:solidFill>
                  <a:srgbClr val="002060"/>
                </a:solidFill>
              </a:rPr>
              <a:t>Active in </a:t>
            </a:r>
            <a:r>
              <a:rPr lang="es-ES" sz="1800" dirty="0" err="1">
                <a:solidFill>
                  <a:srgbClr val="002060"/>
                </a:solidFill>
              </a:rPr>
              <a:t>the</a:t>
            </a:r>
            <a:r>
              <a:rPr lang="es-ES" sz="1800" dirty="0">
                <a:solidFill>
                  <a:srgbClr val="002060"/>
                </a:solidFill>
              </a:rPr>
              <a:t> </a:t>
            </a:r>
            <a:r>
              <a:rPr lang="es-ES" sz="1800" dirty="0" err="1">
                <a:solidFill>
                  <a:srgbClr val="002060"/>
                </a:solidFill>
              </a:rPr>
              <a:t>disability</a:t>
            </a:r>
            <a:r>
              <a:rPr lang="es-ES" sz="1800" dirty="0">
                <a:solidFill>
                  <a:srgbClr val="002060"/>
                </a:solidFill>
              </a:rPr>
              <a:t> sector </a:t>
            </a:r>
            <a:r>
              <a:rPr lang="es-ES" sz="1800" dirty="0" err="1">
                <a:solidFill>
                  <a:srgbClr val="002060"/>
                </a:solidFill>
              </a:rPr>
              <a:t>since</a:t>
            </a:r>
            <a:r>
              <a:rPr lang="es-ES" sz="1800" dirty="0">
                <a:solidFill>
                  <a:srgbClr val="002060"/>
                </a:solidFill>
              </a:rPr>
              <a:t> 1996</a:t>
            </a:r>
            <a:endParaRPr lang="fr-BE" sz="1800" dirty="0">
              <a:solidFill>
                <a:srgbClr val="002060"/>
              </a:solidFill>
            </a:endParaRPr>
          </a:p>
          <a:p>
            <a:r>
              <a:rPr lang="en-GB" sz="1800" dirty="0">
                <a:solidFill>
                  <a:srgbClr val="002060"/>
                </a:solidFill>
              </a:rPr>
              <a:t>Representing over 1</a:t>
            </a:r>
            <a:r>
              <a:rPr lang="ro-RO" sz="1800" dirty="0">
                <a:solidFill>
                  <a:srgbClr val="002060"/>
                </a:solidFill>
              </a:rPr>
              <a:t>5</a:t>
            </a:r>
            <a:r>
              <a:rPr lang="en-GB" sz="1800" dirty="0">
                <a:solidFill>
                  <a:srgbClr val="002060"/>
                </a:solidFill>
              </a:rPr>
              <a:t>.000 European social and health support services for persons with disabilities from 33 different countries</a:t>
            </a:r>
          </a:p>
          <a:p>
            <a:r>
              <a:rPr lang="en-GB" sz="1800" dirty="0">
                <a:solidFill>
                  <a:srgbClr val="002060"/>
                </a:solidFill>
              </a:rPr>
              <a:t>Key role at European level as a representative of disability service providers</a:t>
            </a:r>
          </a:p>
          <a:p>
            <a:pPr marL="0" indent="0">
              <a:buNone/>
            </a:pPr>
            <a:endParaRPr lang="en-GB" sz="18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800" b="1" dirty="0">
                <a:solidFill>
                  <a:srgbClr val="FF0000"/>
                </a:solidFill>
              </a:rPr>
              <a:t>Our principles: </a:t>
            </a:r>
          </a:p>
          <a:p>
            <a:pPr>
              <a:buFontTx/>
              <a:buChar char="-"/>
            </a:pPr>
            <a:r>
              <a:rPr lang="en-GB" sz="1800" b="1" dirty="0">
                <a:solidFill>
                  <a:srgbClr val="002060"/>
                </a:solidFill>
              </a:rPr>
              <a:t>Co-production </a:t>
            </a:r>
            <a:r>
              <a:rPr lang="en-GB" sz="1800" dirty="0">
                <a:solidFill>
                  <a:srgbClr val="002060"/>
                </a:solidFill>
              </a:rPr>
              <a:t>as the key principle in service delivery </a:t>
            </a:r>
          </a:p>
          <a:p>
            <a:pPr>
              <a:buFontTx/>
              <a:buChar char="-"/>
            </a:pPr>
            <a:r>
              <a:rPr lang="en-GB" sz="1800" dirty="0">
                <a:solidFill>
                  <a:srgbClr val="002060"/>
                </a:solidFill>
              </a:rPr>
              <a:t>Focus on </a:t>
            </a:r>
            <a:r>
              <a:rPr lang="en-GB" sz="1800" b="1" dirty="0">
                <a:solidFill>
                  <a:srgbClr val="002060"/>
                </a:solidFill>
              </a:rPr>
              <a:t>accessibility, availability, affordability and adaptability</a:t>
            </a:r>
            <a:r>
              <a:rPr lang="en-GB" sz="1800" dirty="0">
                <a:solidFill>
                  <a:srgbClr val="002060"/>
                </a:solidFill>
              </a:rPr>
              <a:t> of services</a:t>
            </a:r>
          </a:p>
          <a:p>
            <a:pPr marL="0" indent="0">
              <a:buNone/>
            </a:pPr>
            <a:endParaRPr lang="fr-BE" sz="18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s-ES" sz="1800" b="1" dirty="0" err="1">
                <a:solidFill>
                  <a:srgbClr val="FF0000"/>
                </a:solidFill>
              </a:rPr>
              <a:t>Our</a:t>
            </a:r>
            <a:r>
              <a:rPr lang="es-ES" sz="1800" b="1" dirty="0">
                <a:solidFill>
                  <a:srgbClr val="FF0000"/>
                </a:solidFill>
              </a:rPr>
              <a:t> </a:t>
            </a:r>
            <a:r>
              <a:rPr lang="es-ES" sz="1800" b="1" dirty="0" err="1">
                <a:solidFill>
                  <a:srgbClr val="FF0000"/>
                </a:solidFill>
              </a:rPr>
              <a:t>objectives</a:t>
            </a:r>
            <a:r>
              <a:rPr lang="es-ES" sz="1800" b="1" dirty="0">
                <a:solidFill>
                  <a:srgbClr val="FF0000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s-ES" sz="1800" dirty="0" err="1">
                <a:solidFill>
                  <a:srgbClr val="002060"/>
                </a:solidFill>
              </a:rPr>
              <a:t>The</a:t>
            </a:r>
            <a:r>
              <a:rPr lang="es-ES" sz="1800" dirty="0">
                <a:solidFill>
                  <a:srgbClr val="002060"/>
                </a:solidFill>
              </a:rPr>
              <a:t> </a:t>
            </a:r>
            <a:r>
              <a:rPr lang="es-ES" sz="1800" b="1" dirty="0">
                <a:solidFill>
                  <a:srgbClr val="002060"/>
                </a:solidFill>
              </a:rPr>
              <a:t>full </a:t>
            </a:r>
            <a:r>
              <a:rPr lang="es-ES" sz="1800" b="1" dirty="0" err="1">
                <a:solidFill>
                  <a:srgbClr val="002060"/>
                </a:solidFill>
              </a:rPr>
              <a:t>implementation</a:t>
            </a:r>
            <a:r>
              <a:rPr lang="es-ES" sz="1800" b="1" dirty="0">
                <a:solidFill>
                  <a:srgbClr val="002060"/>
                </a:solidFill>
              </a:rPr>
              <a:t> of </a:t>
            </a:r>
            <a:r>
              <a:rPr lang="es-ES" sz="1800" b="1" dirty="0" err="1">
                <a:solidFill>
                  <a:srgbClr val="002060"/>
                </a:solidFill>
              </a:rPr>
              <a:t>the</a:t>
            </a:r>
            <a:r>
              <a:rPr lang="es-ES" sz="1800" b="1" dirty="0">
                <a:solidFill>
                  <a:srgbClr val="002060"/>
                </a:solidFill>
              </a:rPr>
              <a:t> UN CRPD</a:t>
            </a:r>
          </a:p>
          <a:p>
            <a:pPr>
              <a:buFontTx/>
              <a:buChar char="-"/>
            </a:pPr>
            <a:r>
              <a:rPr lang="es-ES" sz="1800" dirty="0" err="1">
                <a:solidFill>
                  <a:srgbClr val="002060"/>
                </a:solidFill>
              </a:rPr>
              <a:t>The</a:t>
            </a:r>
            <a:r>
              <a:rPr lang="es-ES" sz="1800" dirty="0">
                <a:solidFill>
                  <a:srgbClr val="002060"/>
                </a:solidFill>
              </a:rPr>
              <a:t> </a:t>
            </a:r>
            <a:r>
              <a:rPr lang="es-ES" sz="1800" dirty="0" err="1">
                <a:solidFill>
                  <a:srgbClr val="002060"/>
                </a:solidFill>
              </a:rPr>
              <a:t>provision</a:t>
            </a:r>
            <a:r>
              <a:rPr lang="es-ES" sz="1800" dirty="0">
                <a:solidFill>
                  <a:srgbClr val="002060"/>
                </a:solidFill>
              </a:rPr>
              <a:t> of </a:t>
            </a:r>
            <a:r>
              <a:rPr lang="es-ES" sz="1800" b="1" dirty="0" err="1">
                <a:solidFill>
                  <a:srgbClr val="002060"/>
                </a:solidFill>
              </a:rPr>
              <a:t>high</a:t>
            </a:r>
            <a:r>
              <a:rPr lang="es-ES" sz="1800" b="1" dirty="0">
                <a:solidFill>
                  <a:srgbClr val="002060"/>
                </a:solidFill>
              </a:rPr>
              <a:t> </a:t>
            </a:r>
            <a:r>
              <a:rPr lang="es-ES" sz="1800" b="1" dirty="0" err="1">
                <a:solidFill>
                  <a:srgbClr val="002060"/>
                </a:solidFill>
              </a:rPr>
              <a:t>quality</a:t>
            </a:r>
            <a:r>
              <a:rPr lang="es-ES" sz="1800" b="1" dirty="0">
                <a:solidFill>
                  <a:srgbClr val="002060"/>
                </a:solidFill>
              </a:rPr>
              <a:t>, </a:t>
            </a:r>
            <a:r>
              <a:rPr lang="es-ES" sz="1800" b="1" dirty="0" err="1">
                <a:solidFill>
                  <a:srgbClr val="002060"/>
                </a:solidFill>
              </a:rPr>
              <a:t>user-centred</a:t>
            </a:r>
            <a:r>
              <a:rPr lang="es-ES" sz="1800" b="1" dirty="0">
                <a:solidFill>
                  <a:srgbClr val="002060"/>
                </a:solidFill>
              </a:rPr>
              <a:t>  </a:t>
            </a:r>
            <a:r>
              <a:rPr lang="es-ES" sz="1800" b="1" dirty="0" err="1">
                <a:solidFill>
                  <a:srgbClr val="002060"/>
                </a:solidFill>
              </a:rPr>
              <a:t>services</a:t>
            </a:r>
            <a:r>
              <a:rPr lang="es-ES" sz="1800" b="1" dirty="0">
                <a:solidFill>
                  <a:srgbClr val="002060"/>
                </a:solidFill>
              </a:rPr>
              <a:t> </a:t>
            </a:r>
            <a:r>
              <a:rPr lang="es-ES" sz="1800" dirty="0">
                <a:solidFill>
                  <a:srgbClr val="002060"/>
                </a:solidFill>
              </a:rPr>
              <a:t>run in </a:t>
            </a:r>
            <a:r>
              <a:rPr lang="es-ES" sz="1800" dirty="0" err="1">
                <a:solidFill>
                  <a:srgbClr val="002060"/>
                </a:solidFill>
              </a:rPr>
              <a:t>an</a:t>
            </a:r>
            <a:r>
              <a:rPr lang="es-ES" sz="1800" dirty="0">
                <a:solidFill>
                  <a:srgbClr val="002060"/>
                </a:solidFill>
              </a:rPr>
              <a:t> </a:t>
            </a:r>
            <a:r>
              <a:rPr lang="es-ES" sz="1800" dirty="0" err="1">
                <a:solidFill>
                  <a:srgbClr val="002060"/>
                </a:solidFill>
              </a:rPr>
              <a:t>accountable</a:t>
            </a:r>
            <a:r>
              <a:rPr lang="es-ES" sz="1800" dirty="0">
                <a:solidFill>
                  <a:srgbClr val="002060"/>
                </a:solidFill>
              </a:rPr>
              <a:t>, </a:t>
            </a:r>
            <a:r>
              <a:rPr lang="es-ES" sz="1800" dirty="0" err="1">
                <a:solidFill>
                  <a:srgbClr val="002060"/>
                </a:solidFill>
              </a:rPr>
              <a:t>efficient</a:t>
            </a:r>
            <a:r>
              <a:rPr lang="es-ES" sz="1800" dirty="0">
                <a:solidFill>
                  <a:srgbClr val="002060"/>
                </a:solidFill>
              </a:rPr>
              <a:t> and </a:t>
            </a:r>
            <a:r>
              <a:rPr lang="es-ES" sz="1800" dirty="0" err="1">
                <a:solidFill>
                  <a:srgbClr val="002060"/>
                </a:solidFill>
              </a:rPr>
              <a:t>effective</a:t>
            </a:r>
            <a:r>
              <a:rPr lang="es-ES" sz="1800" dirty="0">
                <a:solidFill>
                  <a:srgbClr val="002060"/>
                </a:solidFill>
              </a:rPr>
              <a:t> </a:t>
            </a:r>
            <a:r>
              <a:rPr lang="es-ES" sz="1800" dirty="0" err="1">
                <a:solidFill>
                  <a:srgbClr val="002060"/>
                </a:solidFill>
              </a:rPr>
              <a:t>way</a:t>
            </a:r>
            <a:endParaRPr lang="es-ES" sz="1800" dirty="0">
              <a:solidFill>
                <a:srgbClr val="002060"/>
              </a:solidFill>
            </a:endParaRPr>
          </a:p>
          <a:p>
            <a:pPr>
              <a:buFontTx/>
              <a:buChar char="-"/>
            </a:pPr>
            <a:r>
              <a:rPr lang="es-ES" sz="1800" b="1" dirty="0" err="1">
                <a:solidFill>
                  <a:srgbClr val="002060"/>
                </a:solidFill>
              </a:rPr>
              <a:t>Fair</a:t>
            </a:r>
            <a:r>
              <a:rPr lang="es-ES" sz="1800" b="1" dirty="0">
                <a:solidFill>
                  <a:srgbClr val="002060"/>
                </a:solidFill>
              </a:rPr>
              <a:t> </a:t>
            </a:r>
            <a:r>
              <a:rPr lang="es-ES" sz="1800" b="1" dirty="0" err="1">
                <a:solidFill>
                  <a:srgbClr val="002060"/>
                </a:solidFill>
              </a:rPr>
              <a:t>working</a:t>
            </a:r>
            <a:r>
              <a:rPr lang="es-ES" sz="1800" b="1" dirty="0">
                <a:solidFill>
                  <a:srgbClr val="002060"/>
                </a:solidFill>
              </a:rPr>
              <a:t> </a:t>
            </a:r>
            <a:r>
              <a:rPr lang="es-ES" sz="1800" b="1" dirty="0" err="1">
                <a:solidFill>
                  <a:srgbClr val="002060"/>
                </a:solidFill>
              </a:rPr>
              <a:t>conditions</a:t>
            </a:r>
            <a:r>
              <a:rPr lang="es-ES" sz="1800" b="1" dirty="0">
                <a:solidFill>
                  <a:srgbClr val="002060"/>
                </a:solidFill>
              </a:rPr>
              <a:t> </a:t>
            </a:r>
            <a:r>
              <a:rPr lang="es-ES" sz="1800" dirty="0">
                <a:solidFill>
                  <a:srgbClr val="002060"/>
                </a:solidFill>
              </a:rPr>
              <a:t>and </a:t>
            </a:r>
            <a:r>
              <a:rPr lang="es-ES" sz="1800" b="1" dirty="0" err="1">
                <a:solidFill>
                  <a:srgbClr val="002060"/>
                </a:solidFill>
              </a:rPr>
              <a:t>lifelong</a:t>
            </a:r>
            <a:r>
              <a:rPr lang="es-ES" sz="1800" b="1" dirty="0">
                <a:solidFill>
                  <a:srgbClr val="002060"/>
                </a:solidFill>
              </a:rPr>
              <a:t> </a:t>
            </a:r>
            <a:r>
              <a:rPr lang="es-ES" sz="1800" b="1" dirty="0" err="1">
                <a:solidFill>
                  <a:srgbClr val="002060"/>
                </a:solidFill>
              </a:rPr>
              <a:t>learning</a:t>
            </a:r>
            <a:r>
              <a:rPr lang="es-ES" sz="1800" b="1" dirty="0">
                <a:solidFill>
                  <a:srgbClr val="002060"/>
                </a:solidFill>
              </a:rPr>
              <a:t> </a:t>
            </a:r>
            <a:r>
              <a:rPr lang="es-ES" sz="1800" b="1" dirty="0" err="1">
                <a:solidFill>
                  <a:srgbClr val="002060"/>
                </a:solidFill>
              </a:rPr>
              <a:t>opportunities</a:t>
            </a:r>
            <a:r>
              <a:rPr lang="es-ES" sz="1800" b="1" dirty="0">
                <a:solidFill>
                  <a:srgbClr val="002060"/>
                </a:solidFill>
              </a:rPr>
              <a:t> </a:t>
            </a:r>
            <a:r>
              <a:rPr lang="es-ES" sz="1800" dirty="0" err="1">
                <a:solidFill>
                  <a:srgbClr val="002060"/>
                </a:solidFill>
              </a:rPr>
              <a:t>for</a:t>
            </a:r>
            <a:r>
              <a:rPr lang="es-ES" sz="1800" dirty="0">
                <a:solidFill>
                  <a:srgbClr val="002060"/>
                </a:solidFill>
              </a:rPr>
              <a:t> staff </a:t>
            </a:r>
            <a:r>
              <a:rPr lang="es-ES" sz="1800" dirty="0" err="1">
                <a:solidFill>
                  <a:srgbClr val="002060"/>
                </a:solidFill>
              </a:rPr>
              <a:t>employed</a:t>
            </a:r>
            <a:r>
              <a:rPr lang="es-ES" sz="1800" dirty="0">
                <a:solidFill>
                  <a:srgbClr val="002060"/>
                </a:solidFill>
              </a:rPr>
              <a:t> in </a:t>
            </a:r>
            <a:r>
              <a:rPr lang="es-ES" sz="1800" dirty="0" err="1">
                <a:solidFill>
                  <a:srgbClr val="002060"/>
                </a:solidFill>
              </a:rPr>
              <a:t>services</a:t>
            </a:r>
            <a:endParaRPr lang="es-ES" sz="1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89405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7013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 Condensed" panose="02000000000000000000" pitchFamily="2" charset="0"/>
              </a:rPr>
              <a:t>Service providers as human rights enablers 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>
                <a:solidFill>
                  <a:srgbClr val="002060"/>
                </a:solidFill>
              </a:rPr>
              <a:t>Availability &amp; provision of quality services is essential</a:t>
            </a:r>
          </a:p>
          <a:p>
            <a:pPr lvl="1"/>
            <a:r>
              <a:rPr lang="en-GB" dirty="0">
                <a:solidFill>
                  <a:srgbClr val="002060"/>
                </a:solidFill>
              </a:rPr>
              <a:t>To fulfil obligations of the UNCRPD</a:t>
            </a:r>
          </a:p>
          <a:p>
            <a:pPr lvl="1"/>
            <a:r>
              <a:rPr lang="en-GB" dirty="0">
                <a:solidFill>
                  <a:srgbClr val="002060"/>
                </a:solidFill>
              </a:rPr>
              <a:t>To ensure full enjoyment of rights of persons with disabilities</a:t>
            </a:r>
          </a:p>
          <a:p>
            <a:r>
              <a:rPr lang="en-GB" dirty="0">
                <a:solidFill>
                  <a:srgbClr val="002060"/>
                </a:solidFill>
              </a:rPr>
              <a:t>Services must be person-centred</a:t>
            </a:r>
          </a:p>
          <a:p>
            <a:pPr lvl="1"/>
            <a:r>
              <a:rPr lang="en-GB" dirty="0">
                <a:solidFill>
                  <a:srgbClr val="002060"/>
                </a:solidFill>
              </a:rPr>
              <a:t>User-led</a:t>
            </a:r>
          </a:p>
          <a:p>
            <a:pPr lvl="1"/>
            <a:r>
              <a:rPr lang="en-GB" dirty="0">
                <a:solidFill>
                  <a:srgbClr val="002060"/>
                </a:solidFill>
              </a:rPr>
              <a:t>Individualised </a:t>
            </a:r>
          </a:p>
          <a:p>
            <a:pPr lvl="1"/>
            <a:r>
              <a:rPr lang="en-GB" dirty="0">
                <a:solidFill>
                  <a:srgbClr val="002060"/>
                </a:solidFill>
              </a:rPr>
              <a:t>Adaptable</a:t>
            </a:r>
          </a:p>
          <a:p>
            <a:r>
              <a:rPr lang="en-GB" cap="all" dirty="0">
                <a:solidFill>
                  <a:srgbClr val="002060"/>
                </a:solidFill>
              </a:rPr>
              <a:t>CHALLENGE for service providers: </a:t>
            </a:r>
            <a:r>
              <a:rPr lang="en-GB" dirty="0">
                <a:solidFill>
                  <a:srgbClr val="002060"/>
                </a:solidFill>
              </a:rPr>
              <a:t>to work within national legal frameworks that are not in line with the UNCRPD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654345"/>
      </p:ext>
    </p:extLst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 Condensed" panose="02000000000000000000" pitchFamily="2" charset="0"/>
              </a:rPr>
              <a:t>The implementation gap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4</a:t>
            </a:fld>
            <a:endParaRPr lang="en-GB"/>
          </a:p>
        </p:txBody>
      </p:sp>
      <p:sp>
        <p:nvSpPr>
          <p:cNvPr id="6" name="Espace réservé du texte 7"/>
          <p:cNvSpPr txBox="1">
            <a:spLocks/>
          </p:cNvSpPr>
          <p:nvPr/>
        </p:nvSpPr>
        <p:spPr>
          <a:xfrm>
            <a:off x="1178048" y="136431"/>
            <a:ext cx="7488361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7" name="Espace réservé du texte 8"/>
          <p:cNvSpPr txBox="1">
            <a:spLocks/>
          </p:cNvSpPr>
          <p:nvPr/>
        </p:nvSpPr>
        <p:spPr>
          <a:xfrm>
            <a:off x="722565" y="1271402"/>
            <a:ext cx="7896197" cy="5256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b="1" u="sng" dirty="0"/>
          </a:p>
        </p:txBody>
      </p:sp>
      <p:pic>
        <p:nvPicPr>
          <p:cNvPr id="11" name="Picture 6" descr="C:\Documents and Settings\pscherer\Local Settings\Temporary Internet Files\Content.IE5\X317WE8F\MC900441888[1]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26E9D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 rot="428707" flipH="1">
            <a:off x="4034466" y="1735162"/>
            <a:ext cx="1775526" cy="1045892"/>
          </a:xfrm>
          <a:prstGeom prst="rect">
            <a:avLst/>
          </a:prstGeom>
          <a:noFill/>
        </p:spPr>
      </p:pic>
      <p:grpSp>
        <p:nvGrpSpPr>
          <p:cNvPr id="12" name="Groupe 13"/>
          <p:cNvGrpSpPr/>
          <p:nvPr/>
        </p:nvGrpSpPr>
        <p:grpSpPr>
          <a:xfrm>
            <a:off x="323528" y="1844824"/>
            <a:ext cx="7920880" cy="3875340"/>
            <a:chOff x="683568" y="1385195"/>
            <a:chExt cx="7920880" cy="3875340"/>
          </a:xfrm>
        </p:grpSpPr>
        <p:pic>
          <p:nvPicPr>
            <p:cNvPr id="13" name="Picture 8" descr="C:\Documents and Settings\pscherer\Local Settings\Temporary Internet Files\Content.IE5\ZC1YFHAE\MC900441904[1].wmf"/>
            <p:cNvPicPr>
              <a:picLocks noChangeAspect="1" noChangeArrowheads="1"/>
            </p:cNvPicPr>
            <p:nvPr/>
          </p:nvPicPr>
          <p:blipFill>
            <a:blip r:embed="rId4" cstate="print">
              <a:biLevel thresh="50000"/>
            </a:blip>
            <a:srcRect/>
            <a:stretch>
              <a:fillRect/>
            </a:stretch>
          </p:blipFill>
          <p:spPr bwMode="auto">
            <a:xfrm>
              <a:off x="1029790" y="2565248"/>
              <a:ext cx="733898" cy="908179"/>
            </a:xfrm>
            <a:prstGeom prst="rect">
              <a:avLst/>
            </a:prstGeom>
            <a:noFill/>
          </p:spPr>
        </p:pic>
        <p:sp>
          <p:nvSpPr>
            <p:cNvPr id="14" name="Forme libre 17"/>
            <p:cNvSpPr/>
            <p:nvPr/>
          </p:nvSpPr>
          <p:spPr>
            <a:xfrm>
              <a:off x="683568" y="1385195"/>
              <a:ext cx="7920880" cy="3875340"/>
            </a:xfrm>
            <a:custGeom>
              <a:avLst/>
              <a:gdLst>
                <a:gd name="connsiteX0" fmla="*/ 0 w 7936088"/>
                <a:gd name="connsiteY0" fmla="*/ 3691467 h 3947348"/>
                <a:gd name="connsiteX1" fmla="*/ 745066 w 7936088"/>
                <a:gd name="connsiteY1" fmla="*/ 1817511 h 3947348"/>
                <a:gd name="connsiteX2" fmla="*/ 1907822 w 7936088"/>
                <a:gd name="connsiteY2" fmla="*/ 3793067 h 3947348"/>
                <a:gd name="connsiteX3" fmla="*/ 3251200 w 7936088"/>
                <a:gd name="connsiteY3" fmla="*/ 925689 h 3947348"/>
                <a:gd name="connsiteX4" fmla="*/ 4955822 w 7936088"/>
                <a:gd name="connsiteY4" fmla="*/ 3793067 h 3947348"/>
                <a:gd name="connsiteX5" fmla="*/ 6321777 w 7936088"/>
                <a:gd name="connsiteY5" fmla="*/ 0 h 3947348"/>
                <a:gd name="connsiteX6" fmla="*/ 7936088 w 7936088"/>
                <a:gd name="connsiteY6" fmla="*/ 3793067 h 39473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936088" h="3947348">
                  <a:moveTo>
                    <a:pt x="0" y="3691467"/>
                  </a:moveTo>
                  <a:cubicBezTo>
                    <a:pt x="213548" y="2746022"/>
                    <a:pt x="427096" y="1800578"/>
                    <a:pt x="745066" y="1817511"/>
                  </a:cubicBezTo>
                  <a:cubicBezTo>
                    <a:pt x="1063036" y="1834444"/>
                    <a:pt x="1490133" y="3941704"/>
                    <a:pt x="1907822" y="3793067"/>
                  </a:cubicBezTo>
                  <a:cubicBezTo>
                    <a:pt x="2325511" y="3644430"/>
                    <a:pt x="2743200" y="925689"/>
                    <a:pt x="3251200" y="925689"/>
                  </a:cubicBezTo>
                  <a:cubicBezTo>
                    <a:pt x="3759200" y="925689"/>
                    <a:pt x="4444059" y="3947348"/>
                    <a:pt x="4955822" y="3793067"/>
                  </a:cubicBezTo>
                  <a:cubicBezTo>
                    <a:pt x="5467585" y="3638786"/>
                    <a:pt x="5825066" y="0"/>
                    <a:pt x="6321777" y="0"/>
                  </a:cubicBezTo>
                  <a:cubicBezTo>
                    <a:pt x="6818488" y="0"/>
                    <a:pt x="7619999" y="3076223"/>
                    <a:pt x="7936088" y="3793067"/>
                  </a:cubicBezTo>
                </a:path>
              </a:pathLst>
            </a:cu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8"/>
            <p:cNvSpPr txBox="1"/>
            <p:nvPr/>
          </p:nvSpPr>
          <p:spPr>
            <a:xfrm>
              <a:off x="755576" y="4006805"/>
              <a:ext cx="12961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err="1"/>
                <a:t>Actual</a:t>
              </a:r>
              <a:r>
                <a:rPr lang="fr-FR" b="1" dirty="0"/>
                <a:t> situation</a:t>
              </a:r>
            </a:p>
          </p:txBody>
        </p:sp>
        <p:sp>
          <p:nvSpPr>
            <p:cNvPr id="16" name="ZoneTexte 19"/>
            <p:cNvSpPr txBox="1"/>
            <p:nvPr/>
          </p:nvSpPr>
          <p:spPr>
            <a:xfrm>
              <a:off x="3275856" y="3214717"/>
              <a:ext cx="13681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/>
                <a:t>National </a:t>
              </a:r>
              <a:r>
                <a:rPr lang="fr-FR" b="1" dirty="0" err="1"/>
                <a:t>legislation</a:t>
              </a:r>
              <a:endParaRPr lang="fr-FR" b="1" dirty="0"/>
            </a:p>
          </p:txBody>
        </p:sp>
        <p:sp>
          <p:nvSpPr>
            <p:cNvPr id="17" name="ZoneTexte 20"/>
            <p:cNvSpPr txBox="1"/>
            <p:nvPr/>
          </p:nvSpPr>
          <p:spPr>
            <a:xfrm>
              <a:off x="6444208" y="2492896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/>
                <a:t>UNCRPD</a:t>
              </a:r>
            </a:p>
          </p:txBody>
        </p:sp>
      </p:grpSp>
      <p:sp>
        <p:nvSpPr>
          <p:cNvPr id="18" name="Nuage 23"/>
          <p:cNvSpPr/>
          <p:nvPr/>
        </p:nvSpPr>
        <p:spPr>
          <a:xfrm>
            <a:off x="1835696" y="2996952"/>
            <a:ext cx="1080120" cy="504056"/>
          </a:xfrm>
          <a:prstGeom prst="cloud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Nuage 22"/>
          <p:cNvSpPr/>
          <p:nvPr/>
        </p:nvSpPr>
        <p:spPr>
          <a:xfrm>
            <a:off x="1547664" y="3284984"/>
            <a:ext cx="792088" cy="360040"/>
          </a:xfrm>
          <a:prstGeom prst="clou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Soleil 24"/>
          <p:cNvSpPr/>
          <p:nvPr/>
        </p:nvSpPr>
        <p:spPr>
          <a:xfrm>
            <a:off x="7452320" y="1124744"/>
            <a:ext cx="1080120" cy="936104"/>
          </a:xfrm>
          <a:prstGeom prst="su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579318"/>
      </p:ext>
    </p:extLst>
  </p:cSld>
  <p:clrMapOvr>
    <a:masterClrMapping/>
  </p:clrMapOvr>
  <p:transition spd="slow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 Condensed" panose="02000000000000000000" pitchFamily="2" charset="0"/>
              </a:rPr>
              <a:t>Stuck in the paradox </a:t>
            </a:r>
            <a:br>
              <a:rPr lang="en-GB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 Condensed" panose="02000000000000000000" pitchFamily="2" charset="0"/>
              </a:rPr>
            </a:br>
            <a:r>
              <a:rPr lang="en-GB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 Condensed" panose="02000000000000000000" pitchFamily="2" charset="0"/>
              </a:rPr>
              <a:t>of guardianship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507288" cy="4896544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0"/>
              </a:spcBef>
            </a:pPr>
            <a:r>
              <a:rPr lang="en-GB" b="1" dirty="0">
                <a:solidFill>
                  <a:srgbClr val="002060"/>
                </a:solidFill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Guardianship, on the one hand, ...</a:t>
            </a:r>
          </a:p>
          <a:p>
            <a:pPr lvl="1">
              <a:spcBef>
                <a:spcPts val="0"/>
              </a:spcBef>
            </a:pPr>
            <a:r>
              <a:rPr lang="en-GB" dirty="0">
                <a:solidFill>
                  <a:srgbClr val="002060"/>
                </a:solidFill>
              </a:rPr>
              <a:t>restricts / denies the legal capacity of a person</a:t>
            </a:r>
          </a:p>
          <a:p>
            <a:pPr lvl="1">
              <a:spcBef>
                <a:spcPts val="0"/>
              </a:spcBef>
            </a:pPr>
            <a:r>
              <a:rPr lang="en-GB" dirty="0">
                <a:solidFill>
                  <a:srgbClr val="002060"/>
                </a:solidFill>
              </a:rPr>
              <a:t>poses significant barriers to accessing justice. </a:t>
            </a:r>
          </a:p>
          <a:p>
            <a:pPr>
              <a:spcBef>
                <a:spcPts val="0"/>
              </a:spcBef>
            </a:pPr>
            <a:r>
              <a:rPr lang="en-GB" dirty="0">
                <a:solidFill>
                  <a:srgbClr val="002060"/>
                </a:solidFill>
              </a:rPr>
              <a:t>Guardians, on the other hand, may provide an avenue for achieving justice for </a:t>
            </a:r>
            <a:r>
              <a:rPr lang="en-GB" dirty="0" err="1">
                <a:solidFill>
                  <a:srgbClr val="002060"/>
                </a:solidFill>
              </a:rPr>
              <a:t>PwID</a:t>
            </a:r>
            <a:r>
              <a:rPr lang="en-GB" dirty="0">
                <a:solidFill>
                  <a:srgbClr val="002060"/>
                </a:solidFill>
              </a:rPr>
              <a:t> under existing law, by...</a:t>
            </a:r>
          </a:p>
          <a:p>
            <a:pPr lvl="1">
              <a:spcBef>
                <a:spcPts val="0"/>
              </a:spcBef>
            </a:pPr>
            <a:r>
              <a:rPr lang="en-GB" dirty="0">
                <a:solidFill>
                  <a:srgbClr val="002060"/>
                </a:solidFill>
              </a:rPr>
              <a:t>initiating court proceedings</a:t>
            </a:r>
          </a:p>
          <a:p>
            <a:pPr lvl="1">
              <a:spcBef>
                <a:spcPts val="0"/>
              </a:spcBef>
            </a:pPr>
            <a:r>
              <a:rPr lang="en-GB" dirty="0">
                <a:solidFill>
                  <a:srgbClr val="002060"/>
                </a:solidFill>
              </a:rPr>
              <a:t>reporting abuse and exploitation</a:t>
            </a:r>
          </a:p>
          <a:p>
            <a:pPr lvl="1">
              <a:spcBef>
                <a:spcPts val="0"/>
              </a:spcBef>
            </a:pPr>
            <a:r>
              <a:rPr lang="en-GB" dirty="0">
                <a:solidFill>
                  <a:srgbClr val="002060"/>
                </a:solidFill>
              </a:rPr>
              <a:t>undertaking personal advocacy</a:t>
            </a:r>
          </a:p>
          <a:p>
            <a:pPr lvl="1">
              <a:spcBef>
                <a:spcPts val="0"/>
              </a:spcBef>
            </a:pPr>
            <a:r>
              <a:rPr lang="en-GB" dirty="0">
                <a:solidFill>
                  <a:srgbClr val="002060"/>
                </a:solidFill>
              </a:rPr>
              <a:t>supporting </a:t>
            </a:r>
            <a:r>
              <a:rPr lang="en-GB" dirty="0" err="1">
                <a:solidFill>
                  <a:srgbClr val="002060"/>
                </a:solidFill>
              </a:rPr>
              <a:t>PwID</a:t>
            </a:r>
            <a:r>
              <a:rPr lang="en-GB" dirty="0">
                <a:solidFill>
                  <a:srgbClr val="002060"/>
                </a:solidFill>
              </a:rPr>
              <a:t> during legal proceedings</a:t>
            </a:r>
          </a:p>
          <a:p>
            <a:pPr lvl="1">
              <a:spcBef>
                <a:spcPts val="0"/>
              </a:spcBef>
            </a:pPr>
            <a:r>
              <a:rPr lang="en-GB" dirty="0">
                <a:solidFill>
                  <a:srgbClr val="002060"/>
                </a:solidFill>
              </a:rPr>
              <a:t>etc. </a:t>
            </a:r>
          </a:p>
          <a:p>
            <a:pPr lvl="1">
              <a:spcBef>
                <a:spcPts val="0"/>
              </a:spcBef>
            </a:pPr>
            <a:endParaRPr lang="en-GB" dirty="0">
              <a:solidFill>
                <a:srgbClr val="002060"/>
              </a:solidFill>
            </a:endParaRPr>
          </a:p>
          <a:p>
            <a:pPr lvl="1">
              <a:spcBef>
                <a:spcPts val="0"/>
              </a:spcBef>
              <a:buNone/>
            </a:pPr>
            <a:r>
              <a:rPr lang="en-GB" b="1" u="sng" dirty="0">
                <a:solidFill>
                  <a:srgbClr val="002060"/>
                </a:solidFill>
              </a:rPr>
              <a:t>IF </a:t>
            </a:r>
            <a:r>
              <a:rPr lang="en-GB" dirty="0">
                <a:solidFill>
                  <a:srgbClr val="002060"/>
                </a:solidFill>
              </a:rPr>
              <a:t>they are </a:t>
            </a:r>
            <a:r>
              <a:rPr lang="en-GB" b="1" dirty="0">
                <a:solidFill>
                  <a:srgbClr val="002060"/>
                </a:solidFill>
              </a:rPr>
              <a:t>trained in line with the UNCRPD principles </a:t>
            </a:r>
            <a:r>
              <a:rPr lang="en-GB" dirty="0">
                <a:solidFill>
                  <a:srgbClr val="002060"/>
                </a:solidFill>
              </a:rPr>
              <a:t>and they are </a:t>
            </a:r>
            <a:r>
              <a:rPr lang="en-GB" b="1" dirty="0">
                <a:solidFill>
                  <a:srgbClr val="002060"/>
                </a:solidFill>
              </a:rPr>
              <a:t>adhering to supported </a:t>
            </a:r>
            <a:r>
              <a:rPr lang="en-GB" b="1" dirty="0" smtClean="0">
                <a:solidFill>
                  <a:srgbClr val="002060"/>
                </a:solidFill>
              </a:rPr>
              <a:t>decision-making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approaches, </a:t>
            </a:r>
            <a:r>
              <a:rPr lang="en-GB" dirty="0" err="1">
                <a:solidFill>
                  <a:srgbClr val="002060"/>
                </a:solidFill>
              </a:rPr>
              <a:t>etc</a:t>
            </a:r>
            <a:endParaRPr lang="en-GB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GB" sz="28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6320170"/>
      </p:ext>
    </p:extLst>
  </p:cSld>
  <p:clrMapOvr>
    <a:masterClrMapping/>
  </p:clrMapOvr>
  <p:transition spd="slow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571184" cy="1084982"/>
          </a:xfrm>
        </p:spPr>
        <p:txBody>
          <a:bodyPr/>
          <a:lstStyle/>
          <a:p>
            <a:r>
              <a:rPr lang="en-GB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 Condensed" panose="02000000000000000000" pitchFamily="2" charset="0"/>
              </a:rPr>
              <a:t>The role of service providers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4896544"/>
          </a:xfrm>
        </p:spPr>
        <p:txBody>
          <a:bodyPr>
            <a:normAutofit fontScale="85000" lnSpcReduction="20000"/>
          </a:bodyPr>
          <a:lstStyle/>
          <a:p>
            <a:r>
              <a:rPr lang="en-GB" dirty="0">
                <a:solidFill>
                  <a:srgbClr val="002060"/>
                </a:solidFill>
              </a:rPr>
              <a:t>Service providers can act as human rights enablers fostering access to justice, </a:t>
            </a:r>
            <a:r>
              <a:rPr lang="en-GB" b="1" u="sng" dirty="0">
                <a:solidFill>
                  <a:srgbClr val="002060"/>
                </a:solidFill>
              </a:rPr>
              <a:t>IF:</a:t>
            </a:r>
          </a:p>
          <a:p>
            <a:pPr lvl="1"/>
            <a:r>
              <a:rPr lang="en-GB" dirty="0">
                <a:solidFill>
                  <a:srgbClr val="002060"/>
                </a:solidFill>
              </a:rPr>
              <a:t>The rights of </a:t>
            </a:r>
            <a:r>
              <a:rPr lang="en-GB" dirty="0" err="1">
                <a:solidFill>
                  <a:srgbClr val="002060"/>
                </a:solidFill>
              </a:rPr>
              <a:t>PwID</a:t>
            </a:r>
            <a:r>
              <a:rPr lang="en-GB" dirty="0">
                <a:solidFill>
                  <a:srgbClr val="002060"/>
                </a:solidFill>
              </a:rPr>
              <a:t> and the UNCRPD are known</a:t>
            </a:r>
          </a:p>
          <a:p>
            <a:pPr lvl="1"/>
            <a:r>
              <a:rPr lang="en-GB" dirty="0">
                <a:solidFill>
                  <a:srgbClr val="002060"/>
                </a:solidFill>
              </a:rPr>
              <a:t>The human rights model of care is applied in practice</a:t>
            </a:r>
          </a:p>
          <a:p>
            <a:r>
              <a:rPr lang="en-GB" dirty="0">
                <a:solidFill>
                  <a:srgbClr val="002060"/>
                </a:solidFill>
              </a:rPr>
              <a:t>Service providers accompany </a:t>
            </a:r>
            <a:r>
              <a:rPr lang="en-GB" dirty="0" err="1">
                <a:solidFill>
                  <a:srgbClr val="002060"/>
                </a:solidFill>
              </a:rPr>
              <a:t>PwID</a:t>
            </a:r>
            <a:r>
              <a:rPr lang="en-GB" dirty="0">
                <a:solidFill>
                  <a:srgbClr val="002060"/>
                </a:solidFill>
              </a:rPr>
              <a:t> in their daily lives. They can support them by:</a:t>
            </a:r>
          </a:p>
          <a:p>
            <a:pPr lvl="1"/>
            <a:r>
              <a:rPr lang="en-GB" dirty="0">
                <a:solidFill>
                  <a:srgbClr val="002060"/>
                </a:solidFill>
              </a:rPr>
              <a:t>Being sensitive to and identifying human rights violations</a:t>
            </a:r>
          </a:p>
          <a:p>
            <a:pPr lvl="1"/>
            <a:r>
              <a:rPr lang="en-GB" dirty="0">
                <a:solidFill>
                  <a:srgbClr val="002060"/>
                </a:solidFill>
              </a:rPr>
              <a:t>Supporting </a:t>
            </a:r>
            <a:r>
              <a:rPr lang="en-GB" dirty="0" err="1">
                <a:solidFill>
                  <a:srgbClr val="002060"/>
                </a:solidFill>
              </a:rPr>
              <a:t>PwID</a:t>
            </a:r>
            <a:r>
              <a:rPr lang="en-GB" dirty="0">
                <a:solidFill>
                  <a:srgbClr val="002060"/>
                </a:solidFill>
              </a:rPr>
              <a:t> in their access to justice</a:t>
            </a:r>
          </a:p>
          <a:p>
            <a:pPr lvl="1"/>
            <a:r>
              <a:rPr lang="en-GB" dirty="0">
                <a:solidFill>
                  <a:srgbClr val="002060"/>
                </a:solidFill>
              </a:rPr>
              <a:t>Acting as support to communicate with judicial staff and being heard</a:t>
            </a:r>
          </a:p>
          <a:p>
            <a:pPr lvl="2"/>
            <a:r>
              <a:rPr lang="en-GB" dirty="0">
                <a:solidFill>
                  <a:srgbClr val="002060"/>
                </a:solidFill>
              </a:rPr>
              <a:t>Guardians, speech therapists, personal assistants, etc.</a:t>
            </a:r>
          </a:p>
          <a:p>
            <a:pPr lvl="1"/>
            <a:r>
              <a:rPr lang="en-GB" dirty="0">
                <a:solidFill>
                  <a:srgbClr val="002060"/>
                </a:solidFill>
              </a:rPr>
              <a:t>Advocating and lobbying with and for them to close identified implementation gaps</a:t>
            </a:r>
          </a:p>
          <a:p>
            <a:pPr lvl="1">
              <a:buFontTx/>
              <a:buChar char="-"/>
            </a:pPr>
            <a:endParaRPr lang="en-GB" dirty="0"/>
          </a:p>
          <a:p>
            <a:pPr marL="457200" lvl="1" indent="0">
              <a:buNone/>
            </a:pPr>
            <a:endParaRPr lang="en-GB" b="1" u="sng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endParaRPr lang="en-GB" sz="2800" dirty="0">
              <a:solidFill>
                <a:srgbClr val="002060"/>
              </a:solidFill>
            </a:endParaRPr>
          </a:p>
          <a:p>
            <a:pPr lvl="1"/>
            <a:endParaRPr lang="en-GB" sz="2800" dirty="0">
              <a:solidFill>
                <a:srgbClr val="002060"/>
              </a:solidFill>
            </a:endParaRPr>
          </a:p>
          <a:p>
            <a:pPr lvl="1"/>
            <a:endParaRPr lang="en-GB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GB" sz="28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58019"/>
      </p:ext>
    </p:extLst>
  </p:cSld>
  <p:clrMapOvr>
    <a:masterClrMapping/>
  </p:clrMapOvr>
  <p:transition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203671"/>
            <a:ext cx="7571184" cy="1084982"/>
          </a:xfrm>
        </p:spPr>
        <p:txBody>
          <a:bodyPr/>
          <a:lstStyle/>
          <a:p>
            <a:r>
              <a:rPr lang="en-GB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 Condensed" panose="02000000000000000000" pitchFamily="2" charset="0"/>
              </a:rPr>
              <a:t>Supported decision-making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4896544"/>
          </a:xfrm>
        </p:spPr>
        <p:txBody>
          <a:bodyPr>
            <a:normAutofit/>
          </a:bodyPr>
          <a:lstStyle/>
          <a:p>
            <a:endParaRPr lang="en-GB" dirty="0">
              <a:solidFill>
                <a:srgbClr val="002060"/>
              </a:solidFill>
            </a:endParaRPr>
          </a:p>
          <a:p>
            <a:r>
              <a:rPr lang="ro-RO" dirty="0">
                <a:solidFill>
                  <a:srgbClr val="002060"/>
                </a:solidFill>
              </a:rPr>
              <a:t>Fro</a:t>
            </a:r>
            <a:r>
              <a:rPr lang="en-GB" dirty="0">
                <a:solidFill>
                  <a:srgbClr val="002060"/>
                </a:solidFill>
              </a:rPr>
              <a:t>m guardianship and substituted decision-making to supported decision-making</a:t>
            </a:r>
          </a:p>
          <a:p>
            <a:pPr marL="0" indent="0">
              <a:buNone/>
            </a:pPr>
            <a:endParaRPr lang="en-GB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002060"/>
                </a:solidFill>
              </a:rPr>
              <a:t>“Every person has a will and is capable of making choices”</a:t>
            </a:r>
          </a:p>
          <a:p>
            <a:pPr lvl="1">
              <a:buFontTx/>
              <a:buChar char="-"/>
            </a:pPr>
            <a:endParaRPr lang="en-GB" dirty="0"/>
          </a:p>
          <a:p>
            <a:pPr marL="457200" lvl="1" indent="0">
              <a:buNone/>
            </a:pPr>
            <a:endParaRPr lang="en-GB" b="1" u="sng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endParaRPr lang="en-GB" sz="2800" dirty="0">
              <a:solidFill>
                <a:srgbClr val="002060"/>
              </a:solidFill>
            </a:endParaRPr>
          </a:p>
          <a:p>
            <a:pPr lvl="1"/>
            <a:endParaRPr lang="en-GB" sz="2800" dirty="0">
              <a:solidFill>
                <a:srgbClr val="002060"/>
              </a:solidFill>
            </a:endParaRPr>
          </a:p>
          <a:p>
            <a:pPr lvl="1"/>
            <a:endParaRPr lang="en-GB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GB" sz="28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231720"/>
      </p:ext>
    </p:extLst>
  </p:cSld>
  <p:clrMapOvr>
    <a:masterClrMapping/>
  </p:clrMapOvr>
  <p:transition spd="slow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203671"/>
            <a:ext cx="7571184" cy="1084982"/>
          </a:xfrm>
        </p:spPr>
        <p:txBody>
          <a:bodyPr/>
          <a:lstStyle/>
          <a:p>
            <a:r>
              <a:rPr lang="en-GB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 Condensed" panose="02000000000000000000" pitchFamily="2" charset="0"/>
              </a:rPr>
              <a:t>Supported decision-making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748464" cy="4824536"/>
          </a:xfrm>
        </p:spPr>
        <p:txBody>
          <a:bodyPr>
            <a:normAutofit/>
          </a:bodyPr>
          <a:lstStyle/>
          <a:p>
            <a:endParaRPr lang="en-GB" dirty="0">
              <a:solidFill>
                <a:srgbClr val="002060"/>
              </a:solidFill>
            </a:endParaRPr>
          </a:p>
          <a:p>
            <a:r>
              <a:rPr lang="en-GB" dirty="0">
                <a:solidFill>
                  <a:srgbClr val="002060"/>
                </a:solidFill>
              </a:rPr>
              <a:t>Sliding scale of support (not just capacity/incapacity)</a:t>
            </a:r>
          </a:p>
          <a:p>
            <a:r>
              <a:rPr lang="en-GB" dirty="0">
                <a:solidFill>
                  <a:srgbClr val="002060"/>
                </a:solidFill>
              </a:rPr>
              <a:t>Fluctuating needs = fluctuating support</a:t>
            </a:r>
          </a:p>
          <a:p>
            <a:r>
              <a:rPr lang="en-GB" dirty="0">
                <a:solidFill>
                  <a:srgbClr val="002060"/>
                </a:solidFill>
              </a:rPr>
              <a:t>Avoiding conflict of interests</a:t>
            </a:r>
          </a:p>
          <a:p>
            <a:pPr marL="0" indent="0">
              <a:buNone/>
            </a:pPr>
            <a:endParaRPr lang="en-GB" dirty="0">
              <a:solidFill>
                <a:srgbClr val="002060"/>
              </a:solidFill>
            </a:endParaRPr>
          </a:p>
          <a:p>
            <a:pPr lvl="1">
              <a:buFontTx/>
              <a:buChar char="-"/>
            </a:pPr>
            <a:endParaRPr lang="en-GB" dirty="0"/>
          </a:p>
          <a:p>
            <a:pPr marL="457200" lvl="1" indent="0">
              <a:buNone/>
            </a:pPr>
            <a:endParaRPr lang="en-GB" b="1" u="sng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endParaRPr lang="en-GB" sz="2800" dirty="0">
              <a:solidFill>
                <a:srgbClr val="002060"/>
              </a:solidFill>
            </a:endParaRPr>
          </a:p>
          <a:p>
            <a:pPr lvl="1"/>
            <a:endParaRPr lang="en-GB" sz="2800" dirty="0">
              <a:solidFill>
                <a:srgbClr val="002060"/>
              </a:solidFill>
            </a:endParaRPr>
          </a:p>
          <a:p>
            <a:pPr lvl="1"/>
            <a:endParaRPr lang="en-GB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GB" sz="28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397804"/>
      </p:ext>
    </p:extLst>
  </p:cSld>
  <p:clrMapOvr>
    <a:masterClrMapping/>
  </p:clrMapOvr>
  <p:transition spd="slow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203671"/>
            <a:ext cx="7571184" cy="1084982"/>
          </a:xfrm>
        </p:spPr>
        <p:txBody>
          <a:bodyPr/>
          <a:lstStyle/>
          <a:p>
            <a:r>
              <a:rPr lang="en-GB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Roboto Condensed" panose="02000000000000000000" pitchFamily="2" charset="0"/>
              </a:rPr>
              <a:t>Examples of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8800"/>
            <a:ext cx="8892480" cy="4824536"/>
          </a:xfrm>
        </p:spPr>
        <p:txBody>
          <a:bodyPr>
            <a:normAutofit fontScale="92500" lnSpcReduction="20000"/>
          </a:bodyPr>
          <a:lstStyle/>
          <a:p>
            <a:r>
              <a:rPr lang="en-GB" dirty="0">
                <a:solidFill>
                  <a:srgbClr val="002060"/>
                </a:solidFill>
              </a:rPr>
              <a:t>Support networks of family and friends</a:t>
            </a:r>
          </a:p>
          <a:p>
            <a:r>
              <a:rPr lang="en-GB" dirty="0">
                <a:solidFill>
                  <a:srgbClr val="002060"/>
                </a:solidFill>
              </a:rPr>
              <a:t>Personal ombudsperson</a:t>
            </a:r>
          </a:p>
          <a:p>
            <a:r>
              <a:rPr lang="en-GB" dirty="0">
                <a:solidFill>
                  <a:srgbClr val="002060"/>
                </a:solidFill>
              </a:rPr>
              <a:t>Community responsibility</a:t>
            </a:r>
          </a:p>
          <a:p>
            <a:r>
              <a:rPr lang="en-GB" dirty="0">
                <a:solidFill>
                  <a:srgbClr val="002060"/>
                </a:solidFill>
              </a:rPr>
              <a:t>Personal assistance</a:t>
            </a:r>
          </a:p>
          <a:p>
            <a:r>
              <a:rPr lang="en-GB" dirty="0">
                <a:solidFill>
                  <a:srgbClr val="002060"/>
                </a:solidFill>
              </a:rPr>
              <a:t>Peer support</a:t>
            </a:r>
          </a:p>
          <a:p>
            <a:r>
              <a:rPr lang="en-GB" dirty="0">
                <a:solidFill>
                  <a:srgbClr val="002060"/>
                </a:solidFill>
              </a:rPr>
              <a:t>Advance planning</a:t>
            </a:r>
          </a:p>
          <a:p>
            <a:r>
              <a:rPr lang="en-GB" dirty="0">
                <a:solidFill>
                  <a:srgbClr val="002060"/>
                </a:solidFill>
              </a:rPr>
              <a:t>Support to individuals complements accessibility measurers in information and communication, government and legal system and services of all kinds</a:t>
            </a:r>
          </a:p>
          <a:p>
            <a:r>
              <a:rPr lang="en-GB" dirty="0">
                <a:solidFill>
                  <a:srgbClr val="002060"/>
                </a:solidFill>
              </a:rPr>
              <a:t>Supported decision-making service</a:t>
            </a:r>
          </a:p>
          <a:p>
            <a:pPr lvl="1">
              <a:buFontTx/>
              <a:buChar char="-"/>
            </a:pPr>
            <a:endParaRPr lang="en-GB" dirty="0"/>
          </a:p>
          <a:p>
            <a:pPr marL="457200" lvl="1" indent="0">
              <a:buNone/>
            </a:pPr>
            <a:endParaRPr lang="en-GB" b="1" u="sng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endParaRPr lang="en-GB" sz="2800" dirty="0">
              <a:solidFill>
                <a:srgbClr val="002060"/>
              </a:solidFill>
            </a:endParaRPr>
          </a:p>
          <a:p>
            <a:pPr lvl="1"/>
            <a:endParaRPr lang="en-GB" sz="2800" dirty="0">
              <a:solidFill>
                <a:srgbClr val="002060"/>
              </a:solidFill>
            </a:endParaRPr>
          </a:p>
          <a:p>
            <a:pPr lvl="1"/>
            <a:endParaRPr lang="en-GB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GB" sz="28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B76C7-D8CF-4F45-BAA5-76FDC2D0846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399707"/>
      </p:ext>
    </p:extLst>
  </p:cSld>
  <p:clrMapOvr>
    <a:masterClrMapping/>
  </p:clrMapOvr>
  <p:transition spd="slow">
    <p:wipe dir="d"/>
  </p:transition>
</p:sld>
</file>

<file path=ppt/theme/theme1.xml><?xml version="1.0" encoding="utf-8"?>
<a:theme xmlns:a="http://schemas.openxmlformats.org/drawingml/2006/main" name="EASPD Theme-Title page">
  <a:themeElements>
    <a:clrScheme name="Custom-EASPD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0070C0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0070C0"/>
      </a:hlink>
      <a:folHlink>
        <a:srgbClr val="598C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">
  <a:themeElements>
    <a:clrScheme name="Custom-EASPD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0070C0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0070C0"/>
      </a:hlink>
      <a:folHlink>
        <a:srgbClr val="598C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eme1">
  <a:themeElements>
    <a:clrScheme name="Custom-EASPD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0070C0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0070C0"/>
      </a:hlink>
      <a:folHlink>
        <a:srgbClr val="598C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EASPD Theme-Content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EASPD Theme-Content">
  <a:themeElements>
    <a:clrScheme name="Custom-EASPD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0070C0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0070C0"/>
      </a:hlink>
      <a:folHlink>
        <a:srgbClr val="598C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EASPD Theme-Title page">
  <a:themeElements>
    <a:clrScheme name="Custom-EASPD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0070C0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EASPD Theme-Content</Template>
  <TotalTime>989</TotalTime>
  <Words>592</Words>
  <Application>Microsoft Office PowerPoint</Application>
  <PresentationFormat>On-screen Show (4:3)</PresentationFormat>
  <Paragraphs>147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EASPD Theme-Title page</vt:lpstr>
      <vt:lpstr>Content</vt:lpstr>
      <vt:lpstr>Theme1</vt:lpstr>
      <vt:lpstr>EASPD Theme-Content</vt:lpstr>
      <vt:lpstr>2_EASPD Theme-Content</vt:lpstr>
      <vt:lpstr>1_EASPD Theme-Title page</vt:lpstr>
      <vt:lpstr>Equal recognition before the law</vt:lpstr>
      <vt:lpstr>About EASPD</vt:lpstr>
      <vt:lpstr>Service providers as human rights enablers </vt:lpstr>
      <vt:lpstr>The implementation gap</vt:lpstr>
      <vt:lpstr>Stuck in the paradox  of guardianship </vt:lpstr>
      <vt:lpstr>The role of service providers</vt:lpstr>
      <vt:lpstr>Supported decision-making</vt:lpstr>
      <vt:lpstr>Supported decision-making</vt:lpstr>
      <vt:lpstr>Examples of support</vt:lpstr>
      <vt:lpstr>Community responsibility</vt:lpstr>
      <vt:lpstr>Conclusion</vt:lpstr>
      <vt:lpstr>Thank you!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presentation</dc:title>
  <dc:creator>Stefana Cankova [EASPD]</dc:creator>
  <cp:lastModifiedBy>PERARO Alicia</cp:lastModifiedBy>
  <cp:revision>64</cp:revision>
  <cp:lastPrinted>2017-03-15T11:24:26Z</cp:lastPrinted>
  <dcterms:created xsi:type="dcterms:W3CDTF">2013-05-24T12:49:26Z</dcterms:created>
  <dcterms:modified xsi:type="dcterms:W3CDTF">2017-03-21T11:22:02Z</dcterms:modified>
</cp:coreProperties>
</file>