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68" r:id="rId2"/>
    <p:sldId id="269" r:id="rId3"/>
    <p:sldId id="256" r:id="rId4"/>
    <p:sldId id="257" r:id="rId5"/>
    <p:sldId id="258" r:id="rId6"/>
    <p:sldId id="260" r:id="rId7"/>
    <p:sldId id="261" r:id="rId8"/>
    <p:sldId id="262" r:id="rId9"/>
    <p:sldId id="263" r:id="rId10"/>
    <p:sldId id="266" r:id="rId11"/>
    <p:sldId id="264" r:id="rId12"/>
    <p:sldId id="265" r:id="rId13"/>
    <p:sldId id="26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29"/>
  </p:normalViewPr>
  <p:slideViewPr>
    <p:cSldViewPr snapToGrid="0" snapToObjects="1">
      <p:cViewPr varScale="1">
        <p:scale>
          <a:sx n="139" d="100"/>
          <a:sy n="139" d="100"/>
        </p:scale>
        <p:origin x="-1360" y="-1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handoutMaster" Target="handoutMasters/handoutMaster1.xml"/><Relationship Id="rId17" Type="http://schemas.openxmlformats.org/officeDocument/2006/relationships/printerSettings" Target="printerSettings/printerSettings1.bin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F77D11-4C02-0C48-A223-28D03D27B95B}" type="datetimeFigureOut">
              <a:rPr lang="en-US" smtClean="0"/>
              <a:t>21/03/17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818DC4-01FE-3148-8EDA-34282F29B3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30002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76FCC2-007B-6841-B056-812CE315D031}" type="datetimeFigureOut">
              <a:rPr lang="en-US" smtClean="0"/>
              <a:t>21/03/17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D22A3D-4603-4C45-9B6A-AD4122D371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85060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I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IE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53B22-49CD-B44F-934D-22F7CFCC7B53}" type="datetime1">
              <a:rPr lang="en-IE" smtClean="0"/>
              <a:t>21/03/17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14124-B69B-B34D-B852-A89ED792F5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6531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IE" smtClean="0"/>
              <a:t>Click to edit Master text styles</a:t>
            </a:r>
          </a:p>
          <a:p>
            <a:pPr lvl="1"/>
            <a:r>
              <a:rPr lang="en-IE" smtClean="0"/>
              <a:t>Second level</a:t>
            </a:r>
          </a:p>
          <a:p>
            <a:pPr lvl="2"/>
            <a:r>
              <a:rPr lang="en-IE" smtClean="0"/>
              <a:t>Third level</a:t>
            </a:r>
          </a:p>
          <a:p>
            <a:pPr lvl="3"/>
            <a:r>
              <a:rPr lang="en-IE" smtClean="0"/>
              <a:t>Fourth level</a:t>
            </a:r>
          </a:p>
          <a:p>
            <a:pPr lvl="4"/>
            <a:r>
              <a:rPr lang="en-I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C383D-DA59-2144-B7B2-C8BB4403442B}" type="datetime1">
              <a:rPr lang="en-IE" smtClean="0"/>
              <a:t>21/03/17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14124-B69B-B34D-B852-A89ED792F5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55348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I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IE" smtClean="0"/>
              <a:t>Click to edit Master text styles</a:t>
            </a:r>
          </a:p>
          <a:p>
            <a:pPr lvl="1"/>
            <a:r>
              <a:rPr lang="en-IE" smtClean="0"/>
              <a:t>Second level</a:t>
            </a:r>
          </a:p>
          <a:p>
            <a:pPr lvl="2"/>
            <a:r>
              <a:rPr lang="en-IE" smtClean="0"/>
              <a:t>Third level</a:t>
            </a:r>
          </a:p>
          <a:p>
            <a:pPr lvl="3"/>
            <a:r>
              <a:rPr lang="en-IE" smtClean="0"/>
              <a:t>Fourth level</a:t>
            </a:r>
          </a:p>
          <a:p>
            <a:pPr lvl="4"/>
            <a:r>
              <a:rPr lang="en-I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5C844-F434-DE4A-ADBA-77496937CFFC}" type="datetime1">
              <a:rPr lang="en-IE" smtClean="0"/>
              <a:t>21/03/17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14124-B69B-B34D-B852-A89ED792F5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4425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IE" smtClean="0"/>
              <a:t>Click to edit Master text styles</a:t>
            </a:r>
          </a:p>
          <a:p>
            <a:pPr lvl="1"/>
            <a:r>
              <a:rPr lang="en-IE" smtClean="0"/>
              <a:t>Second level</a:t>
            </a:r>
          </a:p>
          <a:p>
            <a:pPr lvl="2"/>
            <a:r>
              <a:rPr lang="en-IE" smtClean="0"/>
              <a:t>Third level</a:t>
            </a:r>
          </a:p>
          <a:p>
            <a:pPr lvl="3"/>
            <a:r>
              <a:rPr lang="en-IE" smtClean="0"/>
              <a:t>Fourth level</a:t>
            </a:r>
          </a:p>
          <a:p>
            <a:pPr lvl="4"/>
            <a:r>
              <a:rPr lang="en-I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1AFEB-BC48-3B41-8557-D756C57E27BA}" type="datetime1">
              <a:rPr lang="en-IE" smtClean="0"/>
              <a:t>21/03/17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14124-B69B-B34D-B852-A89ED792F5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0924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I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IE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37333-E58C-0449-BBF9-E184A2223E44}" type="datetime1">
              <a:rPr lang="en-IE" smtClean="0"/>
              <a:t>21/03/17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14124-B69B-B34D-B852-A89ED792F5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87346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IE" smtClean="0"/>
              <a:t>Click to edit Master text styles</a:t>
            </a:r>
          </a:p>
          <a:p>
            <a:pPr lvl="1"/>
            <a:r>
              <a:rPr lang="en-IE" smtClean="0"/>
              <a:t>Second level</a:t>
            </a:r>
          </a:p>
          <a:p>
            <a:pPr lvl="2"/>
            <a:r>
              <a:rPr lang="en-IE" smtClean="0"/>
              <a:t>Third level</a:t>
            </a:r>
          </a:p>
          <a:p>
            <a:pPr lvl="3"/>
            <a:r>
              <a:rPr lang="en-IE" smtClean="0"/>
              <a:t>Fourth level</a:t>
            </a:r>
          </a:p>
          <a:p>
            <a:pPr lvl="4"/>
            <a:r>
              <a:rPr lang="en-I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IE" smtClean="0"/>
              <a:t>Click to edit Master text styles</a:t>
            </a:r>
          </a:p>
          <a:p>
            <a:pPr lvl="1"/>
            <a:r>
              <a:rPr lang="en-IE" smtClean="0"/>
              <a:t>Second level</a:t>
            </a:r>
          </a:p>
          <a:p>
            <a:pPr lvl="2"/>
            <a:r>
              <a:rPr lang="en-IE" smtClean="0"/>
              <a:t>Third level</a:t>
            </a:r>
          </a:p>
          <a:p>
            <a:pPr lvl="3"/>
            <a:r>
              <a:rPr lang="en-IE" smtClean="0"/>
              <a:t>Fourth level</a:t>
            </a:r>
          </a:p>
          <a:p>
            <a:pPr lvl="4"/>
            <a:r>
              <a:rPr lang="en-IE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7FD34-766C-0048-A841-26F8B54E9125}" type="datetime1">
              <a:rPr lang="en-IE" smtClean="0"/>
              <a:t>21/03/17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14124-B69B-B34D-B852-A89ED792F5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018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I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I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IE" smtClean="0"/>
              <a:t>Click to edit Master text styles</a:t>
            </a:r>
          </a:p>
          <a:p>
            <a:pPr lvl="1"/>
            <a:r>
              <a:rPr lang="en-IE" smtClean="0"/>
              <a:t>Second level</a:t>
            </a:r>
          </a:p>
          <a:p>
            <a:pPr lvl="2"/>
            <a:r>
              <a:rPr lang="en-IE" smtClean="0"/>
              <a:t>Third level</a:t>
            </a:r>
          </a:p>
          <a:p>
            <a:pPr lvl="3"/>
            <a:r>
              <a:rPr lang="en-IE" smtClean="0"/>
              <a:t>Fourth level</a:t>
            </a:r>
          </a:p>
          <a:p>
            <a:pPr lvl="4"/>
            <a:r>
              <a:rPr lang="en-I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I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IE" smtClean="0"/>
              <a:t>Click to edit Master text styles</a:t>
            </a:r>
          </a:p>
          <a:p>
            <a:pPr lvl="1"/>
            <a:r>
              <a:rPr lang="en-IE" smtClean="0"/>
              <a:t>Second level</a:t>
            </a:r>
          </a:p>
          <a:p>
            <a:pPr lvl="2"/>
            <a:r>
              <a:rPr lang="en-IE" smtClean="0"/>
              <a:t>Third level</a:t>
            </a:r>
          </a:p>
          <a:p>
            <a:pPr lvl="3"/>
            <a:r>
              <a:rPr lang="en-IE" smtClean="0"/>
              <a:t>Fourth level</a:t>
            </a:r>
          </a:p>
          <a:p>
            <a:pPr lvl="4"/>
            <a:r>
              <a:rPr lang="en-IE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D1F29-E408-6349-A601-A2458262D2DC}" type="datetime1">
              <a:rPr lang="en-IE" smtClean="0"/>
              <a:t>21/03/17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14124-B69B-B34D-B852-A89ED792F5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2821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D6572-A766-9B49-8DCC-6AEC3B90FE73}" type="datetime1">
              <a:rPr lang="en-IE" smtClean="0"/>
              <a:t>21/03/17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14124-B69B-B34D-B852-A89ED792F5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6125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13B7C-DFA2-334D-8C40-79FA65F0E43F}" type="datetime1">
              <a:rPr lang="en-IE" smtClean="0"/>
              <a:t>21/03/17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14124-B69B-B34D-B852-A89ED792F5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171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IE" smtClean="0"/>
              <a:t>Click to edit Master text styles</a:t>
            </a:r>
          </a:p>
          <a:p>
            <a:pPr lvl="1"/>
            <a:r>
              <a:rPr lang="en-IE" smtClean="0"/>
              <a:t>Second level</a:t>
            </a:r>
          </a:p>
          <a:p>
            <a:pPr lvl="2"/>
            <a:r>
              <a:rPr lang="en-IE" smtClean="0"/>
              <a:t>Third level</a:t>
            </a:r>
          </a:p>
          <a:p>
            <a:pPr lvl="3"/>
            <a:r>
              <a:rPr lang="en-IE" smtClean="0"/>
              <a:t>Fourth level</a:t>
            </a:r>
          </a:p>
          <a:p>
            <a:pPr lvl="4"/>
            <a:r>
              <a:rPr lang="en-I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I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3154F-D08F-6F4C-BAB3-3FF4C2EE970E}" type="datetime1">
              <a:rPr lang="en-IE" smtClean="0"/>
              <a:t>21/03/17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14124-B69B-B34D-B852-A89ED792F5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1101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I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I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7F9A7-7FA2-1D43-8AFB-BB7011058ED9}" type="datetime1">
              <a:rPr lang="en-IE" smtClean="0"/>
              <a:t>21/03/17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14124-B69B-B34D-B852-A89ED792F5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9671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I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IE" smtClean="0"/>
              <a:t>Click to edit Master text styles</a:t>
            </a:r>
          </a:p>
          <a:p>
            <a:pPr lvl="1"/>
            <a:r>
              <a:rPr lang="en-IE" smtClean="0"/>
              <a:t>Second level</a:t>
            </a:r>
          </a:p>
          <a:p>
            <a:pPr lvl="2"/>
            <a:r>
              <a:rPr lang="en-IE" smtClean="0"/>
              <a:t>Third level</a:t>
            </a:r>
          </a:p>
          <a:p>
            <a:pPr lvl="3"/>
            <a:r>
              <a:rPr lang="en-IE" smtClean="0"/>
              <a:t>Fourth level</a:t>
            </a:r>
          </a:p>
          <a:p>
            <a:pPr lvl="4"/>
            <a:r>
              <a:rPr lang="en-I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F1D1F5-D6C5-1F45-8026-1BA12E653560}" type="datetime1">
              <a:rPr lang="en-IE" smtClean="0"/>
              <a:t>21/03/17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814124-B69B-B34D-B852-A89ED792F5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648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Relationship Id="rId3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tif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tif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openxmlformats.org/officeDocument/2006/relationships/image" Target="../media/image6.tif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14124-B69B-B34D-B852-A89ED792F585}" type="slidenum">
              <a:rPr lang="en-US" smtClean="0"/>
              <a:t>1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3857313" y="168730"/>
            <a:ext cx="3496119" cy="280076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sz="3200" b="1" dirty="0" smtClean="0"/>
              <a:t>Council of Europe</a:t>
            </a:r>
          </a:p>
          <a:p>
            <a:pPr algn="ctr"/>
            <a:endParaRPr lang="en-US" dirty="0"/>
          </a:p>
          <a:p>
            <a:pPr algn="ctr"/>
            <a:r>
              <a:rPr lang="en-US" dirty="0" smtClean="0"/>
              <a:t>Conference</a:t>
            </a:r>
          </a:p>
          <a:p>
            <a:pPr algn="ctr"/>
            <a:endParaRPr lang="en-US" dirty="0"/>
          </a:p>
          <a:p>
            <a:pPr algn="ctr"/>
            <a:r>
              <a:rPr lang="en-US" dirty="0" smtClean="0"/>
              <a:t>Human Rights are For all</a:t>
            </a:r>
          </a:p>
          <a:p>
            <a:pPr algn="ctr"/>
            <a:endParaRPr lang="en-US" dirty="0"/>
          </a:p>
          <a:p>
            <a:pPr algn="ctr"/>
            <a:r>
              <a:rPr lang="en-US" dirty="0" smtClean="0"/>
              <a:t>Disability Strategy 2017-2023</a:t>
            </a:r>
          </a:p>
          <a:p>
            <a:pPr algn="ctr"/>
            <a:endParaRPr lang="en-US" dirty="0"/>
          </a:p>
          <a:p>
            <a:pPr algn="ctr"/>
            <a:r>
              <a:rPr lang="en-US" dirty="0" smtClean="0"/>
              <a:t>Nicosia, Cyprus, 27-28 March, 2017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826" y="416797"/>
            <a:ext cx="3187700" cy="25527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1925" y="416797"/>
            <a:ext cx="3251200" cy="25527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433391" y="3756470"/>
            <a:ext cx="4929555" cy="30162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smtClean="0"/>
              <a:t>Legal Capacity </a:t>
            </a:r>
            <a:r>
              <a:rPr lang="en-US" sz="2800" b="1" dirty="0" smtClean="0"/>
              <a:t>Law Reform</a:t>
            </a:r>
            <a:endParaRPr lang="en-US" sz="2800" b="1" dirty="0" smtClean="0"/>
          </a:p>
          <a:p>
            <a:pPr algn="ctr"/>
            <a:endParaRPr lang="en-US" b="1" dirty="0"/>
          </a:p>
          <a:p>
            <a:pPr algn="ctr"/>
            <a:r>
              <a:rPr lang="en-US" b="1" dirty="0" smtClean="0"/>
              <a:t>A Transition </a:t>
            </a:r>
            <a:r>
              <a:rPr lang="en-US" b="1" dirty="0" smtClean="0"/>
              <a:t>to Supported Decision-Making </a:t>
            </a:r>
          </a:p>
          <a:p>
            <a:pPr algn="ctr"/>
            <a:endParaRPr lang="en-US" b="1" dirty="0"/>
          </a:p>
          <a:p>
            <a:pPr algn="ctr"/>
            <a:r>
              <a:rPr lang="en-US" b="1" dirty="0" smtClean="0"/>
              <a:t>Facilitated </a:t>
            </a:r>
            <a:r>
              <a:rPr lang="en-US" b="1" dirty="0" smtClean="0"/>
              <a:t>by the </a:t>
            </a:r>
            <a:r>
              <a:rPr lang="en-US" b="1" dirty="0" smtClean="0"/>
              <a:t>New Council </a:t>
            </a:r>
            <a:r>
              <a:rPr lang="en-US" b="1" dirty="0" smtClean="0"/>
              <a:t>of Europe Strategy</a:t>
            </a:r>
          </a:p>
          <a:p>
            <a:pPr algn="ctr"/>
            <a:endParaRPr lang="en-US" b="1" dirty="0"/>
          </a:p>
          <a:p>
            <a:pPr algn="ctr"/>
            <a:r>
              <a:rPr lang="en-US" dirty="0" smtClean="0"/>
              <a:t>Prof. Gerard Quinn</a:t>
            </a:r>
          </a:p>
          <a:p>
            <a:pPr algn="ctr"/>
            <a:r>
              <a:rPr lang="en-US" dirty="0" smtClean="0"/>
              <a:t>Director, Centre for Disability Law &amp; Policy</a:t>
            </a:r>
          </a:p>
          <a:p>
            <a:pPr algn="ctr"/>
            <a:endParaRPr lang="en-US" dirty="0"/>
          </a:p>
          <a:p>
            <a:pPr algn="ctr"/>
            <a:r>
              <a:rPr lang="en-US" dirty="0" smtClean="0"/>
              <a:t>National University of Ireland.</a:t>
            </a:r>
          </a:p>
        </p:txBody>
      </p:sp>
    </p:spTree>
    <p:extLst>
      <p:ext uri="{BB962C8B-B14F-4D97-AF65-F5344CB8AC3E}">
        <p14:creationId xmlns:p14="http://schemas.microsoft.com/office/powerpoint/2010/main" val="1150653793"/>
      </p:ext>
    </p:extLst>
  </p:cSld>
  <p:clrMapOvr>
    <a:masterClrMapping/>
  </p:clrMapOvr>
  <p:transition xmlns:p14="http://schemas.microsoft.com/office/powerpoint/2010/main" spd="slow">
    <p:wip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14124-B69B-B34D-B852-A89ED792F585}" type="slidenum">
              <a:rPr lang="en-US" smtClean="0"/>
              <a:t>10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2979709" y="435146"/>
            <a:ext cx="5137757" cy="3693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 smtClean="0"/>
              <a:t>Under Art 12 - A </a:t>
            </a:r>
            <a:r>
              <a:rPr lang="en-US" dirty="0" smtClean="0"/>
              <a:t>New Function for </a:t>
            </a:r>
            <a:r>
              <a:rPr lang="en-US" b="1" dirty="0" smtClean="0"/>
              <a:t>Protection</a:t>
            </a:r>
            <a:r>
              <a:rPr lang="en-US" dirty="0" smtClean="0"/>
              <a:t>………….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17427" y="1935959"/>
            <a:ext cx="3574679" cy="2308324"/>
          </a:xfrm>
          <a:prstGeom prst="rect">
            <a:avLst/>
          </a:prstGeom>
          <a:noFill/>
          <a:ln w="6350" cmpd="sng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/>
              <a:t>Old Function/s:</a:t>
            </a:r>
          </a:p>
          <a:p>
            <a:endParaRPr lang="en-US" b="1" dirty="0"/>
          </a:p>
          <a:p>
            <a:r>
              <a:rPr lang="en-US" b="1" dirty="0" smtClean="0"/>
              <a:t>Protect</a:t>
            </a:r>
            <a:r>
              <a:rPr lang="en-US" dirty="0" smtClean="0"/>
              <a:t> people with limited capacity</a:t>
            </a:r>
          </a:p>
          <a:p>
            <a:r>
              <a:rPr lang="en-US" dirty="0"/>
              <a:t>b</a:t>
            </a:r>
            <a:r>
              <a:rPr lang="en-US" dirty="0" smtClean="0"/>
              <a:t>y taking their capacity away and </a:t>
            </a:r>
          </a:p>
          <a:p>
            <a:r>
              <a:rPr lang="en-US" dirty="0" smtClean="0"/>
              <a:t>placing it in the hands of 3</a:t>
            </a:r>
            <a:r>
              <a:rPr lang="en-US" baseline="30000" dirty="0" smtClean="0"/>
              <a:t>rd</a:t>
            </a:r>
            <a:r>
              <a:rPr lang="en-US" dirty="0" smtClean="0"/>
              <a:t> parties.</a:t>
            </a:r>
          </a:p>
          <a:p>
            <a:endParaRPr lang="en-US" b="1" dirty="0"/>
          </a:p>
          <a:p>
            <a:r>
              <a:rPr lang="en-US" b="1" dirty="0" smtClean="0"/>
              <a:t>Protect</a:t>
            </a:r>
            <a:r>
              <a:rPr lang="en-US" dirty="0" smtClean="0"/>
              <a:t> people against those 3</a:t>
            </a:r>
            <a:r>
              <a:rPr lang="en-US" baseline="30000" dirty="0" smtClean="0"/>
              <a:t>rd</a:t>
            </a:r>
            <a:r>
              <a:rPr lang="en-US" dirty="0" smtClean="0"/>
              <a:t> </a:t>
            </a:r>
          </a:p>
          <a:p>
            <a:r>
              <a:rPr lang="en-US" dirty="0" smtClean="0"/>
              <a:t>parties with safeguards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243503" y="1944840"/>
            <a:ext cx="5755189" cy="2585323"/>
          </a:xfrm>
          <a:prstGeom prst="rect">
            <a:avLst/>
          </a:prstGeom>
          <a:noFill/>
          <a:ln w="9525" cmpd="sng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/>
              <a:t>New Function/s</a:t>
            </a:r>
          </a:p>
          <a:p>
            <a:pPr algn="ctr"/>
            <a:endParaRPr lang="en-US" dirty="0"/>
          </a:p>
          <a:p>
            <a:pPr algn="ctr"/>
            <a:r>
              <a:rPr lang="en-US" b="1" dirty="0" smtClean="0"/>
              <a:t>Protect</a:t>
            </a:r>
            <a:r>
              <a:rPr lang="en-US" dirty="0" smtClean="0"/>
              <a:t> the integrity of the process of discovering</a:t>
            </a:r>
          </a:p>
          <a:p>
            <a:pPr algn="ctr"/>
            <a:r>
              <a:rPr lang="en-US" dirty="0"/>
              <a:t>t</a:t>
            </a:r>
            <a:r>
              <a:rPr lang="en-US" dirty="0" smtClean="0"/>
              <a:t>he ‘will and preference of the person’</a:t>
            </a:r>
          </a:p>
          <a:p>
            <a:pPr algn="ctr"/>
            <a:endParaRPr lang="en-US" dirty="0"/>
          </a:p>
          <a:p>
            <a:pPr algn="ctr"/>
            <a:r>
              <a:rPr lang="en-US" dirty="0" smtClean="0"/>
              <a:t>Ensure that support does not function as a Trojan Horse for</a:t>
            </a:r>
          </a:p>
          <a:p>
            <a:pPr algn="ctr"/>
            <a:r>
              <a:rPr lang="en-US" dirty="0" smtClean="0"/>
              <a:t>Undermining the person</a:t>
            </a:r>
          </a:p>
          <a:p>
            <a:pPr algn="ctr"/>
            <a:endParaRPr lang="en-US" dirty="0"/>
          </a:p>
          <a:p>
            <a:pPr algn="ctr"/>
            <a:r>
              <a:rPr lang="en-US" dirty="0" smtClean="0"/>
              <a:t>Ensure adequate safeguards against abuse in supports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7352" y="4530163"/>
            <a:ext cx="2552700" cy="197267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2572" y="4609001"/>
            <a:ext cx="2540000" cy="2112473"/>
          </a:xfrm>
          <a:prstGeom prst="rect">
            <a:avLst/>
          </a:prstGeom>
        </p:spPr>
      </p:pic>
      <p:cxnSp>
        <p:nvCxnSpPr>
          <p:cNvPr id="10" name="Straight Arrow Connector 9"/>
          <p:cNvCxnSpPr/>
          <p:nvPr/>
        </p:nvCxnSpPr>
        <p:spPr>
          <a:xfrm flipV="1">
            <a:off x="7877839" y="4919821"/>
            <a:ext cx="1918391" cy="621638"/>
          </a:xfrm>
          <a:prstGeom prst="straightConnector1">
            <a:avLst/>
          </a:prstGeom>
          <a:ln w="76200" cmpd="sng">
            <a:solidFill>
              <a:srgbClr val="008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3491827"/>
      </p:ext>
    </p:extLst>
  </p:cSld>
  <p:clrMapOvr>
    <a:masterClrMapping/>
  </p:clrMapOvr>
  <p:transition xmlns:p14="http://schemas.microsoft.com/office/powerpoint/2010/main" spd="slow">
    <p:wip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97468" y="293058"/>
            <a:ext cx="6955750" cy="14773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Article 12 as a Non-Legal Concept</a:t>
            </a:r>
          </a:p>
          <a:p>
            <a:pPr algn="ctr"/>
            <a:endParaRPr lang="en-US" dirty="0"/>
          </a:p>
          <a:p>
            <a:pPr algn="ctr"/>
            <a:r>
              <a:rPr lang="en-US" b="1" dirty="0" smtClean="0"/>
              <a:t>Paradigm </a:t>
            </a:r>
            <a:r>
              <a:rPr lang="en-US" b="1" dirty="0" smtClean="0"/>
              <a:t>Shift in Art 12 Seems Supported by Hard Science</a:t>
            </a:r>
          </a:p>
          <a:p>
            <a:pPr algn="ctr"/>
            <a:endParaRPr lang="en-US" dirty="0"/>
          </a:p>
          <a:p>
            <a:pPr algn="ctr"/>
            <a:r>
              <a:rPr lang="en-US" dirty="0" smtClean="0"/>
              <a:t>Personhood is primarily shared and secondarily experienced individually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380227" y="2134134"/>
            <a:ext cx="10215394" cy="4524316"/>
          </a:xfrm>
          <a:prstGeom prst="rect">
            <a:avLst/>
          </a:prstGeom>
          <a:noFill/>
          <a:ln>
            <a:solidFill>
              <a:schemeClr val="tx1"/>
            </a:solidFill>
            <a:prstDash val="sysDash"/>
          </a:ln>
        </p:spPr>
        <p:txBody>
          <a:bodyPr wrap="none" rtlCol="0">
            <a:spAutoFit/>
          </a:bodyPr>
          <a:lstStyle/>
          <a:p>
            <a:r>
              <a:rPr lang="en-US" b="1" dirty="0" smtClean="0"/>
              <a:t>Ethics</a:t>
            </a:r>
            <a:r>
              <a:rPr lang="en-US" dirty="0" smtClean="0"/>
              <a:t> – a growing rejection of ‘cognition’ as the essence of it is to be a </a:t>
            </a:r>
            <a:r>
              <a:rPr lang="en-US" dirty="0" smtClean="0"/>
              <a:t>person….</a:t>
            </a:r>
            <a:endParaRPr lang="en-US" dirty="0" smtClean="0"/>
          </a:p>
          <a:p>
            <a:endParaRPr lang="en-US" dirty="0"/>
          </a:p>
          <a:p>
            <a:r>
              <a:rPr lang="en-US" b="1" dirty="0" smtClean="0"/>
              <a:t>Neuroscience</a:t>
            </a:r>
            <a:r>
              <a:rPr lang="en-US" dirty="0" smtClean="0"/>
              <a:t> – the ‘brain is wired to connect’ – our ‘selves’ </a:t>
            </a:r>
            <a:r>
              <a:rPr lang="en-US" dirty="0"/>
              <a:t>a</a:t>
            </a:r>
            <a:r>
              <a:rPr lang="en-US" dirty="0" smtClean="0"/>
              <a:t>re not hermetically </a:t>
            </a:r>
            <a:r>
              <a:rPr lang="en-US" dirty="0" smtClean="0"/>
              <a:t>sealed. </a:t>
            </a:r>
            <a:endParaRPr lang="en-US" dirty="0" smtClean="0"/>
          </a:p>
          <a:p>
            <a:r>
              <a:rPr lang="en-US" dirty="0" smtClean="0"/>
              <a:t>.</a:t>
            </a:r>
            <a:endParaRPr lang="en-US" dirty="0"/>
          </a:p>
          <a:p>
            <a:r>
              <a:rPr lang="en-US" b="1" dirty="0" smtClean="0"/>
              <a:t>Clinical Psychology </a:t>
            </a:r>
            <a:r>
              <a:rPr lang="en-US" dirty="0" smtClean="0"/>
              <a:t>– rationality and emotion are fused.</a:t>
            </a:r>
          </a:p>
          <a:p>
            <a:endParaRPr lang="en-US" dirty="0"/>
          </a:p>
          <a:p>
            <a:r>
              <a:rPr lang="en-US" b="1" dirty="0" smtClean="0"/>
              <a:t>Behavioral Economics </a:t>
            </a:r>
            <a:r>
              <a:rPr lang="en-US" dirty="0" smtClean="0"/>
              <a:t>– ‘we’ seldom if ever make decisions on the basis of rationality.  Emphasis on the</a:t>
            </a:r>
          </a:p>
          <a:p>
            <a:r>
              <a:rPr lang="en-US" dirty="0" smtClean="0"/>
              <a:t>Social ‘self.’</a:t>
            </a:r>
          </a:p>
          <a:p>
            <a:endParaRPr lang="en-US" dirty="0"/>
          </a:p>
          <a:p>
            <a:r>
              <a:rPr lang="en-US" b="1" dirty="0" smtClean="0"/>
              <a:t>Speech &amp; Language:  </a:t>
            </a:r>
            <a:r>
              <a:rPr lang="en-US" dirty="0" smtClean="0"/>
              <a:t>new techniques emerging to </a:t>
            </a:r>
            <a:r>
              <a:rPr lang="en-US" dirty="0" smtClean="0"/>
              <a:t>understand/de-code </a:t>
            </a:r>
            <a:r>
              <a:rPr lang="en-US" dirty="0" smtClean="0"/>
              <a:t>informal </a:t>
            </a:r>
            <a:r>
              <a:rPr lang="en-US" dirty="0" smtClean="0"/>
              <a:t>communication.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pPr algn="ctr"/>
            <a:r>
              <a:rPr lang="en-US" dirty="0" smtClean="0"/>
              <a:t> </a:t>
            </a:r>
            <a:r>
              <a:rPr lang="en-US" dirty="0" smtClean="0"/>
              <a:t>           </a:t>
            </a:r>
            <a:r>
              <a:rPr lang="en-US" b="1" dirty="0" smtClean="0">
                <a:solidFill>
                  <a:srgbClr val="0000FF"/>
                </a:solidFill>
              </a:rPr>
              <a:t>Support </a:t>
            </a:r>
            <a:r>
              <a:rPr lang="en-US" b="1" dirty="0" smtClean="0">
                <a:solidFill>
                  <a:srgbClr val="0000FF"/>
                </a:solidFill>
              </a:rPr>
              <a:t>Paradigm Makes sense (maybe even more sense) in light of science.</a:t>
            </a:r>
          </a:p>
          <a:p>
            <a:pPr algn="ctr"/>
            <a:endParaRPr lang="en-US" b="1" dirty="0" smtClean="0">
              <a:solidFill>
                <a:srgbClr val="0000FF"/>
              </a:solidFill>
            </a:endParaRPr>
          </a:p>
          <a:p>
            <a:pPr algn="ctr"/>
            <a:endParaRPr lang="en-US" b="1" dirty="0">
              <a:solidFill>
                <a:srgbClr val="0000FF"/>
              </a:solidFill>
            </a:endParaRPr>
          </a:p>
          <a:p>
            <a:pPr algn="ctr"/>
            <a:r>
              <a:rPr lang="en-US" b="1" dirty="0" smtClean="0">
                <a:solidFill>
                  <a:srgbClr val="0000FF"/>
                </a:solidFill>
              </a:rPr>
              <a:t>     The </a:t>
            </a:r>
            <a:r>
              <a:rPr lang="en-US" b="1" dirty="0" smtClean="0">
                <a:solidFill>
                  <a:srgbClr val="0000FF"/>
                </a:solidFill>
              </a:rPr>
              <a:t>reliance on building</a:t>
            </a:r>
            <a:r>
              <a:rPr lang="en-US" b="1" dirty="0" smtClean="0">
                <a:solidFill>
                  <a:srgbClr val="0000FF"/>
                </a:solidFill>
              </a:rPr>
              <a:t> concept of social capital provides a bridge to Art 19 on community living.</a:t>
            </a:r>
            <a:endParaRPr lang="en-US" b="1" dirty="0">
              <a:solidFill>
                <a:srgbClr val="0000FF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40587"/>
            <a:ext cx="2236587" cy="4247317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14124-B69B-B34D-B852-A89ED792F585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71018"/>
      </p:ext>
    </p:extLst>
  </p:cSld>
  <p:clrMapOvr>
    <a:masterClrMapping/>
  </p:clrMapOvr>
  <p:transition xmlns:p14="http://schemas.microsoft.com/office/powerpoint/2010/main" spd="slow">
    <p:wip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18800" y="105420"/>
            <a:ext cx="4685898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342900" indent="-342900">
              <a:buAutoNum type="arabicPeriod" startAt="4"/>
            </a:pPr>
            <a:r>
              <a:rPr lang="en-US" b="1" dirty="0" smtClean="0"/>
              <a:t>Reform Trends – a Tale of Two Paradigms….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79263" y="710444"/>
            <a:ext cx="10663646" cy="3416320"/>
          </a:xfrm>
          <a:prstGeom prst="rect">
            <a:avLst/>
          </a:prstGeom>
          <a:noFill/>
          <a:ln>
            <a:solidFill>
              <a:schemeClr val="tx1"/>
            </a:solidFill>
            <a:prstDash val="dot"/>
          </a:ln>
        </p:spPr>
        <p:txBody>
          <a:bodyPr wrap="none" rtlCol="0">
            <a:spAutoFit/>
          </a:bodyPr>
          <a:lstStyle/>
          <a:p>
            <a:r>
              <a:rPr lang="en-US" b="1" dirty="0" smtClean="0"/>
              <a:t>Those Council </a:t>
            </a:r>
            <a:r>
              <a:rPr lang="en-US" b="1" dirty="0" smtClean="0"/>
              <a:t>of Europe States that are Engaged in Law Reform are </a:t>
            </a:r>
            <a:r>
              <a:rPr lang="en-US" b="1" u="sng" dirty="0" smtClean="0"/>
              <a:t>Hedging their Bets……</a:t>
            </a:r>
            <a:r>
              <a:rPr lang="en-US" b="1" dirty="0" smtClean="0"/>
              <a:t>../</a:t>
            </a:r>
          </a:p>
          <a:p>
            <a:endParaRPr lang="en-US" dirty="0" smtClean="0"/>
          </a:p>
          <a:p>
            <a:r>
              <a:rPr lang="en-US" b="1" dirty="0" smtClean="0"/>
              <a:t>Ireland</a:t>
            </a:r>
            <a:r>
              <a:rPr lang="en-US" dirty="0" smtClean="0"/>
              <a:t> – Assisted decision-Making Act (2015)  – comingles supported decision-making</a:t>
            </a:r>
          </a:p>
          <a:p>
            <a:r>
              <a:rPr lang="en-US" dirty="0"/>
              <a:t>w</a:t>
            </a:r>
            <a:r>
              <a:rPr lang="en-US" dirty="0" smtClean="0"/>
              <a:t>ith limited guardianship</a:t>
            </a:r>
          </a:p>
          <a:p>
            <a:endParaRPr lang="en-US" b="1" dirty="0"/>
          </a:p>
          <a:p>
            <a:r>
              <a:rPr lang="en-US" b="1" dirty="0" smtClean="0"/>
              <a:t>Bulgaria </a:t>
            </a:r>
            <a:r>
              <a:rPr lang="en-US" dirty="0" smtClean="0"/>
              <a:t>– draft Bill on Supported decision Making (2016) -  </a:t>
            </a:r>
            <a:r>
              <a:rPr lang="en-US" dirty="0"/>
              <a:t>– comingles supported decision-making</a:t>
            </a:r>
          </a:p>
          <a:p>
            <a:r>
              <a:rPr lang="en-US" dirty="0"/>
              <a:t>with </a:t>
            </a:r>
            <a:r>
              <a:rPr lang="en-US" dirty="0" smtClean="0"/>
              <a:t>Guardianship.</a:t>
            </a:r>
          </a:p>
          <a:p>
            <a:endParaRPr lang="en-US" dirty="0"/>
          </a:p>
          <a:p>
            <a:r>
              <a:rPr lang="en-US" b="1" dirty="0" smtClean="0"/>
              <a:t>Austria – Bill of 2017 - </a:t>
            </a:r>
            <a:r>
              <a:rPr lang="en-US" dirty="0"/>
              <a:t>– comingles supported decision-</a:t>
            </a:r>
            <a:r>
              <a:rPr lang="en-US" dirty="0" smtClean="0"/>
              <a:t>making with </a:t>
            </a:r>
            <a:r>
              <a:rPr lang="en-US" dirty="0"/>
              <a:t>Guardianship</a:t>
            </a:r>
            <a:r>
              <a:rPr lang="en-US" dirty="0" smtClean="0"/>
              <a:t>.</a:t>
            </a:r>
            <a:endParaRPr lang="en-US" b="1" dirty="0" smtClean="0"/>
          </a:p>
          <a:p>
            <a:endParaRPr lang="en-US" dirty="0"/>
          </a:p>
          <a:p>
            <a:r>
              <a:rPr lang="en-US" b="1" dirty="0" smtClean="0"/>
              <a:t>Israe</a:t>
            </a:r>
            <a:r>
              <a:rPr lang="en-US" dirty="0" smtClean="0"/>
              <a:t>l (Observer </a:t>
            </a:r>
            <a:r>
              <a:rPr lang="en-US" dirty="0" err="1" smtClean="0"/>
              <a:t>CoE</a:t>
            </a:r>
            <a:r>
              <a:rPr lang="en-US" dirty="0" smtClean="0"/>
              <a:t> State) – Act of 2016 on supported decision-making -  </a:t>
            </a:r>
            <a:r>
              <a:rPr lang="en-US" dirty="0"/>
              <a:t>comingles supported decision-making</a:t>
            </a:r>
          </a:p>
          <a:p>
            <a:r>
              <a:rPr lang="en-US" dirty="0"/>
              <a:t>w</a:t>
            </a:r>
            <a:r>
              <a:rPr lang="en-US" dirty="0" smtClean="0"/>
              <a:t>ith limited guardianship.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300294" y="4529075"/>
            <a:ext cx="9428332" cy="2031325"/>
          </a:xfrm>
          <a:prstGeom prst="rect">
            <a:avLst/>
          </a:prstGeom>
          <a:noFill/>
          <a:ln w="6350" cmpd="sng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 smtClean="0"/>
              <a:t>Negative Fear</a:t>
            </a:r>
            <a:r>
              <a:rPr lang="en-US" dirty="0" smtClean="0"/>
              <a:t>:  One paradigm (Functionalism) will eventually swallow up the other (Supports).  </a:t>
            </a:r>
          </a:p>
          <a:p>
            <a:r>
              <a:rPr lang="en-US" dirty="0" smtClean="0"/>
              <a:t>The weight of history is too heavy.</a:t>
            </a:r>
          </a:p>
          <a:p>
            <a:endParaRPr lang="en-US" dirty="0"/>
          </a:p>
          <a:p>
            <a:r>
              <a:rPr lang="en-US" dirty="0" smtClean="0"/>
              <a:t>In any event, twin-track approach is not in compliance with Art 12.</a:t>
            </a:r>
          </a:p>
          <a:p>
            <a:endParaRPr lang="en-US" dirty="0"/>
          </a:p>
          <a:p>
            <a:r>
              <a:rPr lang="en-US" b="1" dirty="0" smtClean="0"/>
              <a:t>Positive Hope:  </a:t>
            </a:r>
            <a:r>
              <a:rPr lang="en-US" dirty="0" smtClean="0"/>
              <a:t>Too early yet to ditch partial guardianship, evidence base is not there, and the </a:t>
            </a:r>
          </a:p>
          <a:p>
            <a:r>
              <a:rPr lang="en-US" dirty="0"/>
              <a:t>s</a:t>
            </a:r>
            <a:r>
              <a:rPr lang="en-US" dirty="0" smtClean="0"/>
              <a:t>upport side can be grown to the point that guardianship may no longer be needed (in the future).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14124-B69B-B34D-B852-A89ED792F585}" type="slidenum">
              <a:rPr lang="en-US" smtClean="0"/>
              <a:t>12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303" y="4529075"/>
            <a:ext cx="1682939" cy="2442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095757"/>
      </p:ext>
    </p:extLst>
  </p:cSld>
  <p:clrMapOvr>
    <a:masterClrMapping/>
  </p:clrMapOvr>
  <p:transition xmlns:p14="http://schemas.microsoft.com/office/powerpoint/2010/main" spd="slow">
    <p:wip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14124-B69B-B34D-B852-A89ED792F585}" type="slidenum">
              <a:rPr lang="en-US" smtClean="0"/>
              <a:t>13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2428582" y="124328"/>
            <a:ext cx="6778719" cy="147732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b="1" dirty="0" smtClean="0"/>
              <a:t>Added Value of Council of Europe</a:t>
            </a:r>
          </a:p>
          <a:p>
            <a:pPr algn="ctr"/>
            <a:endParaRPr lang="en-US" dirty="0"/>
          </a:p>
          <a:p>
            <a:pPr algn="ctr"/>
            <a:r>
              <a:rPr lang="en-US" dirty="0" smtClean="0"/>
              <a:t>Disability Strategy 2017-2023.</a:t>
            </a:r>
          </a:p>
          <a:p>
            <a:pPr algn="ctr"/>
            <a:endParaRPr lang="en-US" dirty="0"/>
          </a:p>
          <a:p>
            <a:pPr algn="ctr"/>
            <a:r>
              <a:rPr lang="en-US" dirty="0" smtClean="0"/>
              <a:t>Added Value to a Process of </a:t>
            </a:r>
            <a:r>
              <a:rPr lang="en-US" dirty="0" smtClean="0"/>
              <a:t>Transition – A Medium to Long Term Goal.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623351" y="3212639"/>
            <a:ext cx="7641635" cy="3139321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342900" indent="-342900">
              <a:buAutoNum type="alphaLcParenR"/>
            </a:pPr>
            <a:r>
              <a:rPr lang="en-US" dirty="0" smtClean="0"/>
              <a:t>Support Member States with Legislative Reform</a:t>
            </a:r>
          </a:p>
          <a:p>
            <a:pPr marL="342900" indent="-342900">
              <a:buAutoNum type="alphaLcParenR"/>
            </a:pPr>
            <a:endParaRPr lang="en-US" dirty="0" smtClean="0"/>
          </a:p>
          <a:p>
            <a:pPr marL="342900" indent="-342900">
              <a:buAutoNum type="alphaLcParenR"/>
            </a:pPr>
            <a:r>
              <a:rPr lang="en-US" dirty="0" smtClean="0"/>
              <a:t>Identify, collect and disseminate good practices on</a:t>
            </a:r>
          </a:p>
          <a:p>
            <a:r>
              <a:rPr lang="en-US" dirty="0" smtClean="0"/>
              <a:t>       supported decision-making</a:t>
            </a:r>
          </a:p>
          <a:p>
            <a:endParaRPr lang="en-US" dirty="0" smtClean="0"/>
          </a:p>
          <a:p>
            <a:r>
              <a:rPr lang="en-US" dirty="0" smtClean="0"/>
              <a:t>c)    Promote training on supported decision-making</a:t>
            </a:r>
          </a:p>
          <a:p>
            <a:endParaRPr lang="en-US" dirty="0" smtClean="0"/>
          </a:p>
          <a:p>
            <a:pPr marL="342900" indent="-342900">
              <a:buAutoNum type="alphaLcParenR" startAt="4"/>
            </a:pPr>
            <a:r>
              <a:rPr lang="en-US" dirty="0" smtClean="0"/>
              <a:t>Identify, collect and disseminate good practices on safeguards</a:t>
            </a:r>
          </a:p>
          <a:p>
            <a:endParaRPr lang="en-US" dirty="0"/>
          </a:p>
          <a:p>
            <a:r>
              <a:rPr lang="en-US" dirty="0" smtClean="0"/>
              <a:t>e)   Identify</a:t>
            </a:r>
            <a:r>
              <a:rPr lang="en-US" dirty="0"/>
              <a:t>, collect and disseminate good practices </a:t>
            </a:r>
            <a:r>
              <a:rPr lang="en-US" dirty="0" smtClean="0"/>
              <a:t>on access to justice through </a:t>
            </a:r>
          </a:p>
          <a:p>
            <a:r>
              <a:rPr lang="en-US" dirty="0" smtClean="0"/>
              <a:t>       Legal and quasi-legal avenues (NHTIs, </a:t>
            </a:r>
            <a:r>
              <a:rPr lang="en-US" dirty="0" err="1" smtClean="0"/>
              <a:t>etc</a:t>
            </a:r>
            <a:r>
              <a:rPr lang="en-US" dirty="0" smtClean="0"/>
              <a:t>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3204714"/>
            <a:ext cx="3441229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SupportLaw</a:t>
            </a:r>
            <a:r>
              <a:rPr lang="en-US" dirty="0" smtClean="0"/>
              <a:t>  </a:t>
            </a:r>
            <a:r>
              <a:rPr lang="en-US" dirty="0" smtClean="0"/>
              <a:t>Reform </a:t>
            </a:r>
            <a:r>
              <a:rPr lang="en-US" dirty="0"/>
              <a:t>o</a:t>
            </a:r>
            <a:r>
              <a:rPr lang="en-US" dirty="0" smtClean="0"/>
              <a:t>n </a:t>
            </a:r>
            <a:r>
              <a:rPr lang="en-US" dirty="0" smtClean="0"/>
              <a:t>Supported </a:t>
            </a:r>
          </a:p>
          <a:p>
            <a:r>
              <a:rPr lang="en-US" dirty="0"/>
              <a:t>D</a:t>
            </a:r>
            <a:r>
              <a:rPr lang="en-US" dirty="0" smtClean="0"/>
              <a:t>ecision-making</a:t>
            </a:r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Training on Supported </a:t>
            </a:r>
          </a:p>
          <a:p>
            <a:r>
              <a:rPr lang="en-US" dirty="0" smtClean="0"/>
              <a:t>Decision-making</a:t>
            </a:r>
          </a:p>
          <a:p>
            <a:endParaRPr lang="en-US" dirty="0"/>
          </a:p>
          <a:p>
            <a:r>
              <a:rPr lang="en-US" dirty="0" smtClean="0"/>
              <a:t>Getting Safeguards right</a:t>
            </a:r>
          </a:p>
          <a:p>
            <a:endParaRPr lang="en-US" dirty="0"/>
          </a:p>
          <a:p>
            <a:r>
              <a:rPr lang="en-US" dirty="0" smtClean="0"/>
              <a:t>Engaging other Agents</a:t>
            </a:r>
          </a:p>
          <a:p>
            <a:r>
              <a:rPr lang="en-US" dirty="0" smtClean="0"/>
              <a:t>Of change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6846" y="1601656"/>
            <a:ext cx="5629571" cy="1603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152792"/>
      </p:ext>
    </p:extLst>
  </p:cSld>
  <p:clrMapOvr>
    <a:masterClrMapping/>
  </p:clrMapOvr>
  <p:transition xmlns:p14="http://schemas.microsoft.com/office/powerpoint/2010/main" spd="slow">
    <p:wip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14124-B69B-B34D-B852-A89ED792F585}" type="slidenum">
              <a:rPr lang="en-US" smtClean="0"/>
              <a:t>2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3313635" y="275117"/>
            <a:ext cx="452731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ga-IE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Whats at Stake</a:t>
            </a:r>
            <a:endParaRPr lang="ga-IE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87302" y="1605202"/>
            <a:ext cx="2988694" cy="3416320"/>
          </a:xfrm>
          <a:prstGeom prst="rect">
            <a:avLst/>
          </a:prstGeom>
          <a:noFill/>
          <a:ln>
            <a:solidFill>
              <a:schemeClr val="tx1"/>
            </a:solidFill>
            <a:prstDash val="sysDash"/>
          </a:ln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/>
              <a:t>The Centrality of the PERSON</a:t>
            </a:r>
          </a:p>
          <a:p>
            <a:pPr algn="ctr"/>
            <a:endParaRPr lang="en-US" dirty="0"/>
          </a:p>
          <a:p>
            <a:pPr algn="ctr"/>
            <a:r>
              <a:rPr lang="en-US" dirty="0" smtClean="0"/>
              <a:t>as a Unit of Moral Agency</a:t>
            </a:r>
          </a:p>
          <a:p>
            <a:pPr algn="ctr"/>
            <a:endParaRPr lang="en-US" dirty="0"/>
          </a:p>
          <a:p>
            <a:pPr algn="ctr"/>
            <a:r>
              <a:rPr lang="en-US" dirty="0" smtClean="0"/>
              <a:t>Auto - </a:t>
            </a:r>
            <a:r>
              <a:rPr lang="en-US" dirty="0" err="1" smtClean="0"/>
              <a:t>Nomy</a:t>
            </a:r>
            <a:endParaRPr lang="en-US" dirty="0" smtClean="0"/>
          </a:p>
          <a:p>
            <a:pPr algn="ctr"/>
            <a:endParaRPr lang="en-US" dirty="0"/>
          </a:p>
          <a:p>
            <a:pPr algn="ctr"/>
            <a:r>
              <a:rPr lang="en-US" dirty="0" smtClean="0"/>
              <a:t>Self-determining</a:t>
            </a:r>
          </a:p>
          <a:p>
            <a:pPr algn="ctr"/>
            <a:endParaRPr lang="en-US" dirty="0"/>
          </a:p>
          <a:p>
            <a:pPr algn="ctr"/>
            <a:r>
              <a:rPr lang="en-US" dirty="0" smtClean="0"/>
              <a:t>Choosing his/her own</a:t>
            </a:r>
          </a:p>
          <a:p>
            <a:pPr algn="ctr"/>
            <a:r>
              <a:rPr lang="en-US" dirty="0" smtClean="0"/>
              <a:t>Life choices</a:t>
            </a:r>
          </a:p>
          <a:p>
            <a:pPr algn="ctr"/>
            <a:endParaRPr lang="en-US" dirty="0"/>
          </a:p>
          <a:p>
            <a:pPr algn="ctr"/>
            <a:r>
              <a:rPr lang="en-US" dirty="0" smtClean="0"/>
              <a:t>A Subject – not an Object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3170670"/>
      </p:ext>
    </p:extLst>
  </p:cSld>
  <p:clrMapOvr>
    <a:masterClrMapping/>
  </p:clrMapOvr>
  <p:transition xmlns:p14="http://schemas.microsoft.com/office/powerpoint/2010/main" spd="slow">
    <p:wip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075692" y="209378"/>
            <a:ext cx="521271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b="1" dirty="0" smtClean="0"/>
              <a:t>1.    </a:t>
            </a:r>
            <a:r>
              <a:rPr lang="en-US" b="1" dirty="0" smtClean="0"/>
              <a:t>Europe’s/World’s </a:t>
            </a:r>
            <a:r>
              <a:rPr lang="en-US" b="1" dirty="0" smtClean="0"/>
              <a:t>Legal Inheritance - Civil Death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075692" y="844889"/>
            <a:ext cx="6461064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342900" indent="-342900">
              <a:buAutoNum type="arabicPeriod" startAt="2"/>
            </a:pPr>
            <a:r>
              <a:rPr lang="en-US" b="1" dirty="0" smtClean="0"/>
              <a:t>The First Wave of Human Rights-based Reform (1980s-1990s)</a:t>
            </a:r>
          </a:p>
          <a:p>
            <a:pPr marL="342900" indent="-342900">
              <a:buAutoNum type="arabicPeriod" startAt="2"/>
            </a:pPr>
            <a:endParaRPr lang="en-US" dirty="0" smtClean="0"/>
          </a:p>
          <a:p>
            <a:r>
              <a:rPr lang="en-US" dirty="0"/>
              <a:t> </a:t>
            </a:r>
            <a:r>
              <a:rPr lang="en-US" dirty="0" smtClean="0"/>
              <a:t>       Functionalism - </a:t>
            </a:r>
            <a:r>
              <a:rPr lang="en-US" dirty="0" err="1" smtClean="0"/>
              <a:t>Recd</a:t>
            </a:r>
            <a:r>
              <a:rPr lang="en-US" dirty="0" smtClean="0"/>
              <a:t> (99)4E</a:t>
            </a:r>
            <a:endParaRPr lang="en-US" dirty="0"/>
          </a:p>
          <a:p>
            <a:r>
              <a:rPr lang="en-US" dirty="0"/>
              <a:t> </a:t>
            </a:r>
            <a:r>
              <a:rPr lang="en-US" dirty="0" smtClean="0"/>
              <a:t>       </a:t>
            </a:r>
            <a:r>
              <a:rPr lang="en-US" dirty="0"/>
              <a:t>E</a:t>
            </a:r>
            <a:r>
              <a:rPr lang="en-US" dirty="0" smtClean="0"/>
              <a:t>volving Jurisprudence of the European Court of Human Rights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075692" y="2496063"/>
            <a:ext cx="5721374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342900" indent="-342900">
              <a:buAutoNum type="arabicPeriod" startAt="3"/>
            </a:pPr>
            <a:r>
              <a:rPr lang="en-US" b="1" dirty="0" smtClean="0"/>
              <a:t>The Second Wave of Human Rights-based Reform – </a:t>
            </a:r>
          </a:p>
          <a:p>
            <a:r>
              <a:rPr lang="en-US" b="1" dirty="0" smtClean="0"/>
              <a:t>       From </a:t>
            </a:r>
            <a:r>
              <a:rPr lang="en-US" b="1" dirty="0"/>
              <a:t>R</a:t>
            </a:r>
            <a:r>
              <a:rPr lang="en-US" b="1" dirty="0" smtClean="0"/>
              <a:t>egulating Civil Death to Underpinning Civil Life</a:t>
            </a:r>
            <a:r>
              <a:rPr lang="en-US" dirty="0" smtClean="0"/>
              <a:t>.</a:t>
            </a:r>
          </a:p>
          <a:p>
            <a:pPr marL="342900" indent="-342900">
              <a:buAutoNum type="arabicPeriod" startAt="3"/>
            </a:pPr>
            <a:endParaRPr lang="en-US" dirty="0"/>
          </a:p>
          <a:p>
            <a:r>
              <a:rPr lang="en-US" dirty="0"/>
              <a:t> </a:t>
            </a:r>
            <a:r>
              <a:rPr lang="en-US" dirty="0" smtClean="0"/>
              <a:t>     Article 12 of the UN CRPD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075692" y="4048382"/>
            <a:ext cx="7042576" cy="230832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342900" indent="-342900">
              <a:buAutoNum type="arabicPeriod" startAt="4"/>
            </a:pPr>
            <a:r>
              <a:rPr lang="en-US" b="1" dirty="0" smtClean="0"/>
              <a:t>Reform Trends.</a:t>
            </a:r>
          </a:p>
          <a:p>
            <a:pPr marL="342900" indent="-342900">
              <a:buAutoNum type="arabicPeriod" startAt="4"/>
            </a:pPr>
            <a:endParaRPr lang="en-US" dirty="0"/>
          </a:p>
          <a:p>
            <a:r>
              <a:rPr lang="en-US" dirty="0"/>
              <a:t> </a:t>
            </a:r>
            <a:r>
              <a:rPr lang="en-US" dirty="0" smtClean="0"/>
              <a:t>       In the Council of Europe Member States.</a:t>
            </a:r>
          </a:p>
          <a:p>
            <a:r>
              <a:rPr lang="en-US" dirty="0" smtClean="0"/>
              <a:t>        </a:t>
            </a:r>
          </a:p>
          <a:p>
            <a:r>
              <a:rPr lang="en-US" dirty="0" smtClean="0"/>
              <a:t>        Around the World</a:t>
            </a:r>
          </a:p>
          <a:p>
            <a:endParaRPr lang="en-US" dirty="0"/>
          </a:p>
          <a:p>
            <a:r>
              <a:rPr lang="en-US" dirty="0" smtClean="0"/>
              <a:t>        </a:t>
            </a:r>
            <a:r>
              <a:rPr lang="en-US" dirty="0" smtClean="0"/>
              <a:t>Helping to Drive a Transition through the Council </a:t>
            </a:r>
            <a:r>
              <a:rPr lang="en-US" dirty="0" smtClean="0"/>
              <a:t>of Europe Strategy.</a:t>
            </a:r>
          </a:p>
          <a:p>
            <a:pPr marL="342900" indent="-342900">
              <a:buAutoNum type="arabicPeriod" startAt="4"/>
            </a:pP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96379"/>
            <a:ext cx="3867665" cy="3867665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14124-B69B-B34D-B852-A89ED792F58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735225"/>
      </p:ext>
    </p:extLst>
  </p:cSld>
  <p:clrMapOvr>
    <a:masterClrMapping/>
  </p:clrMapOvr>
  <p:transition xmlns:p14="http://schemas.microsoft.com/office/powerpoint/2010/main" spd="slow">
    <p:wip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92633" y="209378"/>
            <a:ext cx="5524357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b="1" dirty="0" smtClean="0"/>
              <a:t>1.    </a:t>
            </a:r>
            <a:r>
              <a:rPr lang="en-US" b="1" dirty="0" smtClean="0"/>
              <a:t>Europe’s (&amp; World’s)  </a:t>
            </a:r>
            <a:r>
              <a:rPr lang="en-US" b="1" dirty="0" smtClean="0"/>
              <a:t>Legal Inheritance - Civil Death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95416" y="318543"/>
            <a:ext cx="1956147" cy="92333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 smtClean="0"/>
              <a:t>Empirical Question</a:t>
            </a:r>
          </a:p>
          <a:p>
            <a:endParaRPr lang="en-US" dirty="0" smtClean="0"/>
          </a:p>
          <a:p>
            <a:r>
              <a:rPr lang="en-US" dirty="0" smtClean="0"/>
              <a:t>Who is a Human</a:t>
            </a:r>
            <a:r>
              <a:rPr lang="en-US" dirty="0"/>
              <a:t>?</a:t>
            </a:r>
            <a:endParaRPr lang="en-US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4467005" y="858494"/>
            <a:ext cx="3865161" cy="230832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b="1" dirty="0" smtClean="0"/>
              <a:t>Normative Question</a:t>
            </a:r>
          </a:p>
          <a:p>
            <a:pPr algn="ctr"/>
            <a:endParaRPr lang="en-US" b="1" dirty="0" smtClean="0"/>
          </a:p>
          <a:p>
            <a:pPr algn="ctr"/>
            <a:r>
              <a:rPr lang="en-US" b="1" dirty="0" smtClean="0"/>
              <a:t>Who is a Person?</a:t>
            </a:r>
          </a:p>
          <a:p>
            <a:pPr algn="ctr"/>
            <a:endParaRPr lang="en-US" b="1" dirty="0"/>
          </a:p>
          <a:p>
            <a:pPr algn="ctr"/>
            <a:r>
              <a:rPr lang="en-US" b="1" dirty="0" smtClean="0"/>
              <a:t>The ‘autonomous’ self</a:t>
            </a:r>
          </a:p>
          <a:p>
            <a:pPr algn="ctr"/>
            <a:endParaRPr lang="en-US" dirty="0"/>
          </a:p>
          <a:p>
            <a:pPr algn="ctr"/>
            <a:r>
              <a:rPr lang="en-US" dirty="0" smtClean="0"/>
              <a:t>Key Portal to Having Rights/Obligations</a:t>
            </a:r>
          </a:p>
          <a:p>
            <a:pPr algn="ctr"/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0" y="1425534"/>
            <a:ext cx="3159839" cy="5447644"/>
          </a:xfrm>
          <a:prstGeom prst="rect">
            <a:avLst/>
          </a:prstGeom>
          <a:ln w="76200" cmpd="sng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200" b="1" u="sng" dirty="0" smtClean="0"/>
              <a:t>Biological Indicators….</a:t>
            </a:r>
          </a:p>
          <a:p>
            <a:endParaRPr lang="en-US" sz="1200" b="1" u="sng" dirty="0"/>
          </a:p>
          <a:p>
            <a:r>
              <a:rPr lang="en-US" sz="1200" dirty="0" smtClean="0"/>
              <a:t>Has a body:  Identifiable member of the species</a:t>
            </a:r>
          </a:p>
          <a:p>
            <a:endParaRPr lang="en-US" sz="1200" dirty="0"/>
          </a:p>
          <a:p>
            <a:r>
              <a:rPr lang="en-US" sz="1200" dirty="0" smtClean="0"/>
              <a:t>Possesses a ‘Mind’</a:t>
            </a:r>
          </a:p>
          <a:p>
            <a:endParaRPr lang="en-US" sz="1200" dirty="0"/>
          </a:p>
          <a:p>
            <a:r>
              <a:rPr lang="en-US" sz="1200" dirty="0" smtClean="0"/>
              <a:t>Possess Consciousness</a:t>
            </a:r>
          </a:p>
          <a:p>
            <a:endParaRPr lang="en-US" sz="1200" dirty="0"/>
          </a:p>
          <a:p>
            <a:r>
              <a:rPr lang="en-US" sz="1200" dirty="0" smtClean="0"/>
              <a:t>Possess ‘Self’- consciousness</a:t>
            </a:r>
          </a:p>
          <a:p>
            <a:endParaRPr lang="en-US" sz="1200" dirty="0"/>
          </a:p>
          <a:p>
            <a:r>
              <a:rPr lang="en-US" sz="1200" dirty="0" smtClean="0"/>
              <a:t>Possess Stable identity</a:t>
            </a:r>
          </a:p>
          <a:p>
            <a:endParaRPr lang="en-US" sz="1200" dirty="0"/>
          </a:p>
          <a:p>
            <a:r>
              <a:rPr lang="en-US" sz="1200" b="1" u="sng" dirty="0" smtClean="0"/>
              <a:t>Has minimum level of Cognitive capacity</a:t>
            </a:r>
          </a:p>
          <a:p>
            <a:endParaRPr lang="en-US" sz="1200" dirty="0"/>
          </a:p>
          <a:p>
            <a:r>
              <a:rPr lang="en-US" sz="1200" dirty="0" smtClean="0"/>
              <a:t>Has an Inner Emotional (non-rational) life</a:t>
            </a:r>
          </a:p>
          <a:p>
            <a:endParaRPr lang="en-US" sz="1200" dirty="0"/>
          </a:p>
          <a:p>
            <a:r>
              <a:rPr lang="en-US" sz="1200" dirty="0" smtClean="0"/>
              <a:t>Can experience of pain/pleasure</a:t>
            </a:r>
          </a:p>
          <a:p>
            <a:endParaRPr lang="en-US" sz="1200" dirty="0" smtClean="0"/>
          </a:p>
          <a:p>
            <a:r>
              <a:rPr lang="en-US" sz="1200" dirty="0" smtClean="0"/>
              <a:t>------</a:t>
            </a:r>
          </a:p>
          <a:p>
            <a:endParaRPr lang="en-US" sz="1200" dirty="0"/>
          </a:p>
          <a:p>
            <a:r>
              <a:rPr lang="en-US" sz="1200" dirty="0" smtClean="0"/>
              <a:t>Can Communicate to others</a:t>
            </a:r>
          </a:p>
          <a:p>
            <a:endParaRPr lang="en-US" sz="1200" dirty="0"/>
          </a:p>
          <a:p>
            <a:r>
              <a:rPr lang="en-US" sz="1200" dirty="0" smtClean="0"/>
              <a:t>Can exhibit Empathy toward others</a:t>
            </a:r>
          </a:p>
          <a:p>
            <a:endParaRPr lang="en-US" sz="1200" dirty="0"/>
          </a:p>
          <a:p>
            <a:r>
              <a:rPr lang="en-US" sz="1200" dirty="0" smtClean="0"/>
              <a:t>Has Sociability toward others</a:t>
            </a:r>
          </a:p>
          <a:p>
            <a:endParaRPr lang="en-US" sz="1200" dirty="0"/>
          </a:p>
          <a:p>
            <a:r>
              <a:rPr lang="en-US" sz="1200" dirty="0" smtClean="0"/>
              <a:t>------</a:t>
            </a:r>
          </a:p>
          <a:p>
            <a:endParaRPr lang="en-US" sz="1200" dirty="0" smtClean="0"/>
          </a:p>
          <a:p>
            <a:r>
              <a:rPr lang="en-US" sz="1200" dirty="0" smtClean="0"/>
              <a:t>Or just ‘Sentience’</a:t>
            </a:r>
            <a:endParaRPr lang="en-US" sz="1200" dirty="0"/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2743200" y="3756764"/>
            <a:ext cx="1921231" cy="12357"/>
          </a:xfrm>
          <a:prstGeom prst="straightConnector1">
            <a:avLst/>
          </a:prstGeom>
          <a:ln w="762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4648468" y="3359540"/>
            <a:ext cx="3675555" cy="203132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b="1" dirty="0" smtClean="0"/>
              <a:t>Ethics</a:t>
            </a:r>
          </a:p>
          <a:p>
            <a:r>
              <a:rPr lang="en-US" dirty="0" smtClean="0"/>
              <a:t>‘the moral </a:t>
            </a:r>
            <a:r>
              <a:rPr lang="en-US" dirty="0" err="1" smtClean="0"/>
              <a:t>considerability</a:t>
            </a:r>
            <a:r>
              <a:rPr lang="en-US" dirty="0" smtClean="0"/>
              <a:t> of Persons’</a:t>
            </a:r>
          </a:p>
          <a:p>
            <a:endParaRPr lang="en-US" dirty="0"/>
          </a:p>
          <a:p>
            <a:endParaRPr lang="en-US" dirty="0"/>
          </a:p>
          <a:p>
            <a:r>
              <a:rPr lang="en-US" b="1" dirty="0" smtClean="0"/>
              <a:t>Law</a:t>
            </a:r>
            <a:r>
              <a:rPr lang="en-US" dirty="0" smtClean="0"/>
              <a:t> </a:t>
            </a:r>
          </a:p>
          <a:p>
            <a:r>
              <a:rPr lang="en-US" dirty="0" smtClean="0"/>
              <a:t>‘Focus on Cognitive ability’ as the</a:t>
            </a:r>
          </a:p>
          <a:p>
            <a:r>
              <a:rPr lang="en-US" dirty="0" smtClean="0"/>
              <a:t>Essence of the ‘auto-</a:t>
            </a:r>
            <a:r>
              <a:rPr lang="en-US" dirty="0" err="1" smtClean="0"/>
              <a:t>nomos</a:t>
            </a:r>
            <a:r>
              <a:rPr lang="en-US" dirty="0" smtClean="0"/>
              <a:t>’ person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8943030" y="1791544"/>
            <a:ext cx="3435481" cy="4893648"/>
          </a:xfrm>
          <a:prstGeom prst="rect">
            <a:avLst/>
          </a:prstGeom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 wrap="none" rtlCol="0">
            <a:spAutoFit/>
          </a:bodyPr>
          <a:lstStyle/>
          <a:p>
            <a:r>
              <a:rPr lang="en-US" b="1" u="sng" dirty="0" smtClean="0"/>
              <a:t>Boundary Problems:</a:t>
            </a:r>
            <a:r>
              <a:rPr lang="en-US" b="1" dirty="0" smtClean="0"/>
              <a:t> </a:t>
            </a:r>
          </a:p>
          <a:p>
            <a:endParaRPr lang="en-US" b="1" dirty="0"/>
          </a:p>
          <a:p>
            <a:r>
              <a:rPr lang="en-US" b="1" dirty="0" smtClean="0"/>
              <a:t>If little or no cognitive ability then</a:t>
            </a:r>
            <a:endParaRPr lang="en-US" dirty="0" smtClean="0"/>
          </a:p>
          <a:p>
            <a:endParaRPr lang="en-US" dirty="0"/>
          </a:p>
          <a:p>
            <a:r>
              <a:rPr lang="en-US" b="1" dirty="0" smtClean="0"/>
              <a:t>Lessor Moral Status </a:t>
            </a:r>
            <a:r>
              <a:rPr lang="en-US" dirty="0" smtClean="0"/>
              <a:t>as a Person</a:t>
            </a:r>
          </a:p>
          <a:p>
            <a:endParaRPr lang="en-US" dirty="0"/>
          </a:p>
          <a:p>
            <a:r>
              <a:rPr lang="en-US" b="1" dirty="0" smtClean="0"/>
              <a:t>But State still has a Minimum </a:t>
            </a:r>
          </a:p>
          <a:p>
            <a:r>
              <a:rPr lang="en-US" b="1" dirty="0" smtClean="0"/>
              <a:t>Obligation to </a:t>
            </a:r>
            <a:r>
              <a:rPr lang="en-US" sz="2400" b="1" dirty="0" smtClean="0"/>
              <a:t>Protect</a:t>
            </a:r>
          </a:p>
          <a:p>
            <a:endParaRPr lang="en-US" dirty="0"/>
          </a:p>
          <a:p>
            <a:r>
              <a:rPr lang="en-US" dirty="0" smtClean="0"/>
              <a:t>----------------------------------------------</a:t>
            </a:r>
          </a:p>
          <a:p>
            <a:endParaRPr lang="en-US" dirty="0"/>
          </a:p>
          <a:p>
            <a:r>
              <a:rPr lang="en-US" b="1" u="sng" dirty="0" smtClean="0"/>
              <a:t>PROTECT</a:t>
            </a:r>
            <a:r>
              <a:rPr lang="en-US" dirty="0" smtClean="0"/>
              <a:t> by removing personhood</a:t>
            </a:r>
          </a:p>
          <a:p>
            <a:r>
              <a:rPr lang="en-US" dirty="0"/>
              <a:t>a</a:t>
            </a:r>
            <a:r>
              <a:rPr lang="en-US" dirty="0" smtClean="0"/>
              <a:t>nd voice in law</a:t>
            </a:r>
          </a:p>
          <a:p>
            <a:endParaRPr lang="en-US" dirty="0"/>
          </a:p>
          <a:p>
            <a:r>
              <a:rPr lang="en-US" dirty="0" smtClean="0"/>
              <a:t>Personhood placed in 3</a:t>
            </a:r>
            <a:r>
              <a:rPr lang="en-US" baseline="30000" dirty="0" smtClean="0"/>
              <a:t>rd</a:t>
            </a:r>
            <a:r>
              <a:rPr lang="en-US" dirty="0" smtClean="0"/>
              <a:t> parties</a:t>
            </a:r>
          </a:p>
          <a:p>
            <a:endParaRPr lang="en-US" dirty="0"/>
          </a:p>
          <a:p>
            <a:r>
              <a:rPr lang="en-US" dirty="0" smtClean="0"/>
              <a:t>More an Object than a Subject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8324023" y="3166818"/>
            <a:ext cx="30659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 smtClean="0"/>
              <a:t>=</a:t>
            </a:r>
            <a:endParaRPr lang="en-US" sz="800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95824" y="-24090"/>
            <a:ext cx="1852390" cy="1746473"/>
          </a:xfrm>
          <a:prstGeom prst="rect">
            <a:avLst/>
          </a:prstGeom>
        </p:spPr>
      </p:pic>
      <p:cxnSp>
        <p:nvCxnSpPr>
          <p:cNvPr id="13" name="Straight Arrow Connector 12"/>
          <p:cNvCxnSpPr/>
          <p:nvPr/>
        </p:nvCxnSpPr>
        <p:spPr>
          <a:xfrm flipV="1">
            <a:off x="2351563" y="962369"/>
            <a:ext cx="2152783" cy="1"/>
          </a:xfrm>
          <a:prstGeom prst="straightConnector1">
            <a:avLst/>
          </a:prstGeom>
          <a:ln w="76200" cmpd="sng">
            <a:solidFill>
              <a:srgbClr val="FF0000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14124-B69B-B34D-B852-A89ED792F58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54836"/>
      </p:ext>
    </p:extLst>
  </p:cSld>
  <p:clrMapOvr>
    <a:masterClrMapping/>
  </p:clrMapOvr>
  <p:transition xmlns:p14="http://schemas.microsoft.com/office/powerpoint/2010/main" spd="slow">
    <p:wip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9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0"/>
                            </p:stCondLst>
                            <p:childTnLst>
                              <p:par>
                                <p:cTn id="1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2000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4000"/>
                            </p:stCondLst>
                            <p:childTnLst>
                              <p:par>
                                <p:cTn id="27" presetID="9" presetClass="entr" presetSubtype="0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3000"/>
                            </p:stCondLst>
                            <p:childTnLst>
                              <p:par>
                                <p:cTn id="34" presetID="9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3000"/>
                            </p:stCondLst>
                            <p:childTnLst>
                              <p:par>
                                <p:cTn id="38" presetID="9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1" animBg="1"/>
      <p:bldP spid="5" grpId="0" animBg="1"/>
      <p:bldP spid="8" grpId="0" animBg="1"/>
      <p:bldP spid="9" grpId="0" animBg="1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55811" y="128197"/>
            <a:ext cx="6498574" cy="147732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342900" indent="-342900">
              <a:buAutoNum type="arabicPeriod" startAt="2"/>
            </a:pPr>
            <a:r>
              <a:rPr lang="en-US" b="1" dirty="0" smtClean="0"/>
              <a:t>The first Wave of Human Rights Reform (1980s-1990s)</a:t>
            </a:r>
          </a:p>
          <a:p>
            <a:pPr marL="342900" indent="-342900">
              <a:buAutoNum type="arabicPeriod" startAt="2"/>
            </a:pPr>
            <a:endParaRPr lang="en-US" dirty="0" smtClean="0"/>
          </a:p>
          <a:p>
            <a:r>
              <a:rPr lang="en-US" b="1" dirty="0"/>
              <a:t> </a:t>
            </a:r>
            <a:r>
              <a:rPr lang="en-US" b="1" dirty="0" smtClean="0"/>
              <a:t>       Functionalism </a:t>
            </a:r>
            <a:r>
              <a:rPr lang="en-US" dirty="0" smtClean="0"/>
              <a:t>- </a:t>
            </a:r>
            <a:r>
              <a:rPr lang="en-US" dirty="0" err="1" smtClean="0"/>
              <a:t>Recd</a:t>
            </a:r>
            <a:r>
              <a:rPr lang="en-US" dirty="0" smtClean="0"/>
              <a:t> (99)4E   +  similar Recommendations</a:t>
            </a:r>
          </a:p>
          <a:p>
            <a:endParaRPr lang="en-US" dirty="0"/>
          </a:p>
          <a:p>
            <a:r>
              <a:rPr lang="en-US" dirty="0"/>
              <a:t> </a:t>
            </a:r>
            <a:r>
              <a:rPr lang="en-US" dirty="0" smtClean="0"/>
              <a:t>       </a:t>
            </a:r>
            <a:r>
              <a:rPr lang="en-US" dirty="0"/>
              <a:t>E</a:t>
            </a:r>
            <a:r>
              <a:rPr lang="en-US" dirty="0" smtClean="0"/>
              <a:t>volving Jurisprudence of the </a:t>
            </a:r>
            <a:r>
              <a:rPr lang="en-US" b="1" dirty="0" smtClean="0"/>
              <a:t>European Court of Human Rights</a:t>
            </a:r>
            <a:endParaRPr lang="en-US" b="1" dirty="0"/>
          </a:p>
        </p:txBody>
      </p:sp>
      <p:sp>
        <p:nvSpPr>
          <p:cNvPr id="5" name="TextBox 4"/>
          <p:cNvSpPr txBox="1"/>
          <p:nvPr/>
        </p:nvSpPr>
        <p:spPr>
          <a:xfrm>
            <a:off x="710900" y="4000922"/>
            <a:ext cx="27478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Functionalism – </a:t>
            </a:r>
            <a:r>
              <a:rPr lang="en-US" b="1" dirty="0" err="1" smtClean="0"/>
              <a:t>Recd</a:t>
            </a:r>
            <a:r>
              <a:rPr lang="en-US" b="1" dirty="0" smtClean="0"/>
              <a:t> (99)E</a:t>
            </a:r>
            <a:endParaRPr lang="en-US" b="1" dirty="0"/>
          </a:p>
        </p:txBody>
      </p:sp>
      <p:sp>
        <p:nvSpPr>
          <p:cNvPr id="6" name="TextBox 5"/>
          <p:cNvSpPr txBox="1"/>
          <p:nvPr/>
        </p:nvSpPr>
        <p:spPr>
          <a:xfrm>
            <a:off x="3675372" y="2236573"/>
            <a:ext cx="4029018" cy="5078314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Does not Challenge ‘Cognitive</a:t>
            </a:r>
          </a:p>
          <a:p>
            <a:r>
              <a:rPr lang="en-US" dirty="0" smtClean="0"/>
              <a:t>Ability’ as the essence of Personhood</a:t>
            </a:r>
          </a:p>
          <a:p>
            <a:endParaRPr lang="en-US" dirty="0"/>
          </a:p>
          <a:p>
            <a:r>
              <a:rPr lang="en-US" dirty="0" smtClean="0"/>
              <a:t>Aims to maximally preserve autonomy</a:t>
            </a:r>
          </a:p>
          <a:p>
            <a:r>
              <a:rPr lang="en-US" dirty="0"/>
              <a:t>a</a:t>
            </a:r>
            <a:r>
              <a:rPr lang="en-US" dirty="0" smtClean="0"/>
              <a:t>nd respect rights</a:t>
            </a:r>
          </a:p>
          <a:p>
            <a:endParaRPr lang="en-US" dirty="0"/>
          </a:p>
          <a:p>
            <a:r>
              <a:rPr lang="en-US" dirty="0" smtClean="0"/>
              <a:t>Aims to reduce reliance on Protective</a:t>
            </a:r>
          </a:p>
          <a:p>
            <a:r>
              <a:rPr lang="en-US" dirty="0"/>
              <a:t>m</a:t>
            </a:r>
            <a:r>
              <a:rPr lang="en-US" dirty="0" smtClean="0"/>
              <a:t>easures and tailor them exactly</a:t>
            </a:r>
          </a:p>
          <a:p>
            <a:r>
              <a:rPr lang="en-US" dirty="0"/>
              <a:t>t</a:t>
            </a:r>
            <a:r>
              <a:rPr lang="en-US" dirty="0" smtClean="0"/>
              <a:t>o real cognitive deficits.  Flexibility &amp;</a:t>
            </a:r>
          </a:p>
          <a:p>
            <a:r>
              <a:rPr lang="en-US" dirty="0" smtClean="0"/>
              <a:t>Proportionality,</a:t>
            </a:r>
          </a:p>
          <a:p>
            <a:endParaRPr lang="en-US" dirty="0"/>
          </a:p>
          <a:p>
            <a:r>
              <a:rPr lang="en-US" dirty="0" smtClean="0"/>
              <a:t>Tests for capacity Function by Function.  </a:t>
            </a:r>
          </a:p>
          <a:p>
            <a:r>
              <a:rPr lang="en-US" dirty="0" smtClean="0"/>
              <a:t>Incapacity can sit alongside capacity.</a:t>
            </a:r>
          </a:p>
          <a:p>
            <a:endParaRPr lang="en-US" dirty="0"/>
          </a:p>
          <a:p>
            <a:r>
              <a:rPr lang="en-US" dirty="0" smtClean="0"/>
              <a:t>Aims to regularize the PROCESS by which</a:t>
            </a:r>
          </a:p>
          <a:p>
            <a:r>
              <a:rPr lang="en-US" dirty="0" smtClean="0"/>
              <a:t>Protective measures are imposed.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14124-B69B-B34D-B852-A89ED792F58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0645130"/>
      </p:ext>
    </p:extLst>
  </p:cSld>
  <p:clrMapOvr>
    <a:masterClrMapping/>
  </p:clrMapOvr>
  <p:transition xmlns:p14="http://schemas.microsoft.com/office/powerpoint/2010/main" spd="slow">
    <p:wip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54576" y="0"/>
            <a:ext cx="3275256" cy="3693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 smtClean="0"/>
              <a:t>European Court of Human Rights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827902" y="881562"/>
            <a:ext cx="3301930" cy="120032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 smtClean="0"/>
              <a:t>             </a:t>
            </a:r>
            <a:r>
              <a:rPr lang="en-US" dirty="0" err="1" smtClean="0"/>
              <a:t>ECtHR</a:t>
            </a:r>
            <a:r>
              <a:rPr lang="en-US" dirty="0" smtClean="0"/>
              <a:t> </a:t>
            </a:r>
            <a:r>
              <a:rPr lang="en-US" dirty="0" err="1" smtClean="0"/>
              <a:t>Caselaw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Long line of Cases giving </a:t>
            </a:r>
          </a:p>
          <a:p>
            <a:r>
              <a:rPr lang="en-US" dirty="0" smtClean="0"/>
              <a:t>effect to Functionalist Philosophy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73021" y="2513194"/>
            <a:ext cx="4613538" cy="424731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b="1" dirty="0" smtClean="0"/>
              <a:t>Three Strategies in Strategic Litigation:</a:t>
            </a:r>
          </a:p>
          <a:p>
            <a:pPr algn="ctr"/>
            <a:r>
              <a:rPr lang="en-US" b="1" dirty="0" smtClean="0"/>
              <a:t>[Oliver LEWIS – MDAC]</a:t>
            </a:r>
          </a:p>
          <a:p>
            <a:endParaRPr lang="en-US" dirty="0"/>
          </a:p>
          <a:p>
            <a:r>
              <a:rPr lang="en-US" dirty="0" smtClean="0">
                <a:solidFill>
                  <a:srgbClr val="0000FF"/>
                </a:solidFill>
              </a:rPr>
              <a:t>1.  Chip Away at the Substance of Guardianship </a:t>
            </a:r>
          </a:p>
          <a:p>
            <a:r>
              <a:rPr lang="en-US" dirty="0" smtClean="0">
                <a:solidFill>
                  <a:srgbClr val="0000FF"/>
                </a:solidFill>
              </a:rPr>
              <a:t>      Narrow its scope of application.</a:t>
            </a:r>
          </a:p>
          <a:p>
            <a:endParaRPr lang="en-US" dirty="0">
              <a:solidFill>
                <a:srgbClr val="0000FF"/>
              </a:solidFill>
            </a:endParaRPr>
          </a:p>
          <a:p>
            <a:pPr marL="342900" indent="-342900">
              <a:buAutoNum type="arabicPeriod" startAt="2"/>
            </a:pPr>
            <a:r>
              <a:rPr lang="en-US" dirty="0" smtClean="0">
                <a:solidFill>
                  <a:srgbClr val="0000FF"/>
                </a:solidFill>
              </a:rPr>
              <a:t>Limit collateral damage to ancillary rights</a:t>
            </a:r>
          </a:p>
          <a:p>
            <a:r>
              <a:rPr lang="en-US" dirty="0" smtClean="0">
                <a:solidFill>
                  <a:srgbClr val="0000FF"/>
                </a:solidFill>
              </a:rPr>
              <a:t>      No automatic loss of ancillary rights</a:t>
            </a:r>
          </a:p>
          <a:p>
            <a:r>
              <a:rPr lang="en-US" dirty="0">
                <a:solidFill>
                  <a:srgbClr val="0000FF"/>
                </a:solidFill>
              </a:rPr>
              <a:t> </a:t>
            </a:r>
            <a:r>
              <a:rPr lang="en-US" dirty="0" smtClean="0">
                <a:solidFill>
                  <a:srgbClr val="0000FF"/>
                </a:solidFill>
              </a:rPr>
              <a:t>    right to vote</a:t>
            </a:r>
          </a:p>
          <a:p>
            <a:r>
              <a:rPr lang="en-US" dirty="0">
                <a:solidFill>
                  <a:srgbClr val="0000FF"/>
                </a:solidFill>
              </a:rPr>
              <a:t> </a:t>
            </a:r>
            <a:r>
              <a:rPr lang="en-US" dirty="0" smtClean="0">
                <a:solidFill>
                  <a:srgbClr val="0000FF"/>
                </a:solidFill>
              </a:rPr>
              <a:t>    right to marry</a:t>
            </a:r>
          </a:p>
          <a:p>
            <a:endParaRPr lang="en-US" dirty="0" smtClean="0"/>
          </a:p>
          <a:p>
            <a:endParaRPr lang="en-US" dirty="0"/>
          </a:p>
          <a:p>
            <a:pPr marL="342900" indent="-342900">
              <a:buAutoNum type="arabicPeriod" startAt="3"/>
            </a:pPr>
            <a:r>
              <a:rPr lang="en-US" dirty="0" smtClean="0"/>
              <a:t>Nudge the Court Toward Supported </a:t>
            </a:r>
          </a:p>
          <a:p>
            <a:r>
              <a:rPr lang="en-US" dirty="0" smtClean="0"/>
              <a:t>       decision-making in its own right and/or</a:t>
            </a:r>
          </a:p>
          <a:p>
            <a:r>
              <a:rPr lang="en-US" dirty="0" smtClean="0"/>
              <a:t>       as an alternative to guardianship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79925"/>
            <a:ext cx="2397989" cy="2229017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488479" y="5488176"/>
            <a:ext cx="4378551" cy="0"/>
          </a:xfrm>
          <a:prstGeom prst="line">
            <a:avLst/>
          </a:prstGeom>
          <a:ln w="76200" cmpd="sng">
            <a:solidFill>
              <a:srgbClr val="FF0000"/>
            </a:solidFill>
            <a:prstDash val="dash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78512" y="0"/>
            <a:ext cx="2713488" cy="2032497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5048712" y="2939724"/>
            <a:ext cx="53316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Zapf Dingbats"/>
                <a:ea typeface="Zapf Dingbats"/>
                <a:cs typeface="Zapf Dingbats"/>
              </a:rPr>
              <a:t>✓</a:t>
            </a:r>
            <a:endParaRPr lang="en-US" sz="3600" dirty="0"/>
          </a:p>
        </p:txBody>
      </p:sp>
      <p:sp>
        <p:nvSpPr>
          <p:cNvPr id="11" name="Rectangle 10"/>
          <p:cNvSpPr/>
          <p:nvPr/>
        </p:nvSpPr>
        <p:spPr>
          <a:xfrm>
            <a:off x="5070810" y="3935776"/>
            <a:ext cx="53316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Zapf Dingbats"/>
                <a:ea typeface="Zapf Dingbats"/>
                <a:cs typeface="Zapf Dingbats"/>
              </a:rPr>
              <a:t>✓</a:t>
            </a:r>
            <a:endParaRPr lang="en-US" sz="3600" dirty="0"/>
          </a:p>
        </p:txBody>
      </p:sp>
      <p:sp>
        <p:nvSpPr>
          <p:cNvPr id="12" name="TextBox 11"/>
          <p:cNvSpPr txBox="1"/>
          <p:nvPr/>
        </p:nvSpPr>
        <p:spPr>
          <a:xfrm>
            <a:off x="5120495" y="5488176"/>
            <a:ext cx="50555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/>
              <a:t>?</a:t>
            </a:r>
            <a:endParaRPr lang="en-US" sz="5400" dirty="0"/>
          </a:p>
        </p:txBody>
      </p:sp>
      <p:sp>
        <p:nvSpPr>
          <p:cNvPr id="13" name="TextBox 12"/>
          <p:cNvSpPr txBox="1"/>
          <p:nvPr/>
        </p:nvSpPr>
        <p:spPr>
          <a:xfrm>
            <a:off x="6847592" y="2513194"/>
            <a:ext cx="3583934" cy="397031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b="1" u="sng" dirty="0" smtClean="0"/>
              <a:t>Sample of </a:t>
            </a:r>
            <a:r>
              <a:rPr lang="en-US" b="1" u="sng" dirty="0" err="1" smtClean="0"/>
              <a:t>Caselaw</a:t>
            </a:r>
            <a:endParaRPr lang="en-US" b="1" u="sng" dirty="0" smtClean="0"/>
          </a:p>
          <a:p>
            <a:endParaRPr lang="en-US" dirty="0"/>
          </a:p>
          <a:p>
            <a:r>
              <a:rPr lang="en-US" i="1" dirty="0" err="1" smtClean="0"/>
              <a:t>Shtukaturov</a:t>
            </a:r>
            <a:r>
              <a:rPr lang="en-US" i="1" dirty="0" smtClean="0"/>
              <a:t> v Russia – 2008</a:t>
            </a:r>
          </a:p>
          <a:p>
            <a:r>
              <a:rPr lang="en-US" i="1" dirty="0" smtClean="0"/>
              <a:t>X v Croatia - 2008</a:t>
            </a:r>
          </a:p>
          <a:p>
            <a:r>
              <a:rPr lang="en-US" i="1" dirty="0" err="1" smtClean="0"/>
              <a:t>Berkova</a:t>
            </a:r>
            <a:r>
              <a:rPr lang="en-US" i="1" dirty="0" smtClean="0"/>
              <a:t> V Slovakia – 2009</a:t>
            </a:r>
          </a:p>
          <a:p>
            <a:r>
              <a:rPr lang="en-US" i="1" dirty="0" err="1" smtClean="0"/>
              <a:t>Salontaki-DrobnJak</a:t>
            </a:r>
            <a:r>
              <a:rPr lang="en-US" i="1" dirty="0" smtClean="0"/>
              <a:t>  v Serbia – 2009</a:t>
            </a:r>
          </a:p>
          <a:p>
            <a:r>
              <a:rPr lang="en-US" i="1" dirty="0" err="1" smtClean="0"/>
              <a:t>Kruskovic</a:t>
            </a:r>
            <a:r>
              <a:rPr lang="en-US" i="1" dirty="0" smtClean="0"/>
              <a:t> v Croatia - 2011</a:t>
            </a:r>
          </a:p>
          <a:p>
            <a:r>
              <a:rPr lang="en-US" i="1" dirty="0" smtClean="0"/>
              <a:t>DD V Lithuania – 2012</a:t>
            </a:r>
          </a:p>
          <a:p>
            <a:r>
              <a:rPr lang="en-US" i="1" dirty="0" err="1" smtClean="0"/>
              <a:t>St</a:t>
            </a:r>
            <a:r>
              <a:rPr lang="en-US" b="1" i="1" u="sng" dirty="0" err="1" smtClean="0"/>
              <a:t>anev</a:t>
            </a:r>
            <a:r>
              <a:rPr lang="en-US" b="1" i="1" u="sng" dirty="0" smtClean="0"/>
              <a:t> v Bulgaria - 2012</a:t>
            </a:r>
            <a:endParaRPr lang="en-US" b="1" i="1" u="sng" dirty="0"/>
          </a:p>
          <a:p>
            <a:r>
              <a:rPr lang="en-US" i="1" dirty="0" err="1" smtClean="0"/>
              <a:t>Skyora</a:t>
            </a:r>
            <a:r>
              <a:rPr lang="en-US" i="1" dirty="0" smtClean="0"/>
              <a:t> v </a:t>
            </a:r>
            <a:r>
              <a:rPr lang="en-US" i="1" dirty="0" err="1" smtClean="0"/>
              <a:t>Czeck</a:t>
            </a:r>
            <a:r>
              <a:rPr lang="en-US" i="1" dirty="0" smtClean="0"/>
              <a:t> Republic - 2012</a:t>
            </a:r>
          </a:p>
          <a:p>
            <a:r>
              <a:rPr lang="en-US" i="1" dirty="0" err="1" smtClean="0"/>
              <a:t>Lashin</a:t>
            </a:r>
            <a:r>
              <a:rPr lang="en-US" i="1" dirty="0" smtClean="0"/>
              <a:t> v Russia – 2013</a:t>
            </a:r>
          </a:p>
          <a:p>
            <a:r>
              <a:rPr lang="en-US" i="1" dirty="0" smtClean="0"/>
              <a:t>+</a:t>
            </a:r>
          </a:p>
          <a:p>
            <a:r>
              <a:rPr lang="en-US" i="1" dirty="0" smtClean="0"/>
              <a:t>+</a:t>
            </a:r>
          </a:p>
          <a:p>
            <a:r>
              <a:rPr lang="en-US" i="1" dirty="0" smtClean="0"/>
              <a:t>+</a:t>
            </a:r>
            <a:endParaRPr lang="en-US" dirty="0"/>
          </a:p>
        </p:txBody>
      </p:sp>
      <p:sp>
        <p:nvSpPr>
          <p:cNvPr id="14" name="Left-Up Arrow 13"/>
          <p:cNvSpPr/>
          <p:nvPr/>
        </p:nvSpPr>
        <p:spPr>
          <a:xfrm>
            <a:off x="10515628" y="2081891"/>
            <a:ext cx="657226" cy="3015541"/>
          </a:xfrm>
          <a:prstGeom prst="leftUpArrow">
            <a:avLst>
              <a:gd name="adj1" fmla="val 25000"/>
              <a:gd name="adj2" fmla="val 26351"/>
              <a:gd name="adj3" fmla="val 25000"/>
            </a:avLst>
          </a:prstGeom>
          <a:solidFill>
            <a:srgbClr val="C0504D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14124-B69B-B34D-B852-A89ED792F58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149955"/>
      </p:ext>
    </p:extLst>
  </p:cSld>
  <p:clrMapOvr>
    <a:masterClrMapping/>
  </p:clrMapOvr>
  <p:transition xmlns:p14="http://schemas.microsoft.com/office/powerpoint/2010/main" spd="slow">
    <p:wip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97655" y="438797"/>
            <a:ext cx="5319560" cy="36933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 smtClean="0"/>
              <a:t>Point of Departure of European Court of Human Rights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236495" y="3525575"/>
            <a:ext cx="1967205" cy="286232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b="1" dirty="0" smtClean="0"/>
              <a:t>Rights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dirty="0" smtClean="0"/>
              <a:t>Art. 5</a:t>
            </a:r>
          </a:p>
          <a:p>
            <a:endParaRPr lang="en-US" dirty="0"/>
          </a:p>
          <a:p>
            <a:r>
              <a:rPr lang="en-US" dirty="0" smtClean="0"/>
              <a:t>Art 6</a:t>
            </a:r>
          </a:p>
          <a:p>
            <a:endParaRPr lang="en-US" dirty="0"/>
          </a:p>
          <a:p>
            <a:r>
              <a:rPr lang="en-US" dirty="0" smtClean="0">
                <a:solidFill>
                  <a:srgbClr val="0000FF"/>
                </a:solidFill>
              </a:rPr>
              <a:t>Art. 9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 smtClean="0">
                <a:solidFill>
                  <a:srgbClr val="0000FF"/>
                </a:solidFill>
              </a:rPr>
              <a:t>Human Personality</a:t>
            </a:r>
          </a:p>
          <a:p>
            <a:r>
              <a:rPr lang="en-US" dirty="0" smtClean="0">
                <a:solidFill>
                  <a:srgbClr val="0000FF"/>
                </a:solidFill>
              </a:rPr>
              <a:t>Theory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781819" y="3525575"/>
            <a:ext cx="3637234" cy="258532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b="1" dirty="0" smtClean="0"/>
              <a:t>Court Polices Restrictions to Rights</a:t>
            </a:r>
          </a:p>
          <a:p>
            <a:endParaRPr lang="en-US" dirty="0"/>
          </a:p>
          <a:p>
            <a:r>
              <a:rPr lang="en-US" dirty="0" smtClean="0"/>
              <a:t>- Legitimate Ground</a:t>
            </a:r>
          </a:p>
          <a:p>
            <a:endParaRPr lang="en-US" dirty="0"/>
          </a:p>
          <a:p>
            <a:r>
              <a:rPr lang="en-US" dirty="0" smtClean="0"/>
              <a:t>- Proportionate intervention</a:t>
            </a:r>
          </a:p>
          <a:p>
            <a:endParaRPr lang="en-US" dirty="0"/>
          </a:p>
          <a:p>
            <a:r>
              <a:rPr lang="en-US" dirty="0" smtClean="0"/>
              <a:t>- ‘Necessary’ in a  democratic society</a:t>
            </a:r>
          </a:p>
          <a:p>
            <a:endParaRPr lang="en-US" dirty="0"/>
          </a:p>
          <a:p>
            <a:r>
              <a:rPr lang="en-US" dirty="0" smtClean="0"/>
              <a:t>- Strictures of Due process applied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3185" y="999657"/>
            <a:ext cx="3771900" cy="2159000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14124-B69B-B34D-B852-A89ED792F58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190987"/>
      </p:ext>
    </p:extLst>
  </p:cSld>
  <p:clrMapOvr>
    <a:masterClrMapping/>
  </p:clrMapOvr>
  <p:transition xmlns:p14="http://schemas.microsoft.com/office/powerpoint/2010/main" spd="slow">
    <p:wip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41172" y="0"/>
            <a:ext cx="5715514" cy="175432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342900" indent="-342900">
              <a:buAutoNum type="arabicPeriod" startAt="3"/>
            </a:pPr>
            <a:r>
              <a:rPr lang="en-US" b="1" dirty="0" smtClean="0"/>
              <a:t>The Second Wave of Human Rights-based Reform – </a:t>
            </a:r>
          </a:p>
          <a:p>
            <a:r>
              <a:rPr lang="en-US" b="1" dirty="0" smtClean="0"/>
              <a:t>       From </a:t>
            </a:r>
            <a:r>
              <a:rPr lang="en-US" b="1" dirty="0"/>
              <a:t>R</a:t>
            </a:r>
            <a:r>
              <a:rPr lang="en-US" b="1" dirty="0" smtClean="0"/>
              <a:t>egulating Civil death to Underpinning Civil Life</a:t>
            </a:r>
            <a:r>
              <a:rPr lang="en-US" dirty="0" smtClean="0"/>
              <a:t>.</a:t>
            </a:r>
          </a:p>
          <a:p>
            <a:pPr marL="342900" indent="-342900">
              <a:buAutoNum type="arabicPeriod" startAt="3"/>
            </a:pPr>
            <a:endParaRPr lang="en-US" dirty="0"/>
          </a:p>
          <a:p>
            <a:r>
              <a:rPr lang="en-US" dirty="0"/>
              <a:t> </a:t>
            </a:r>
            <a:r>
              <a:rPr lang="en-US" dirty="0" smtClean="0"/>
              <a:t>                         Article 12 of the UN CRPD</a:t>
            </a:r>
          </a:p>
          <a:p>
            <a:endParaRPr lang="en-US" dirty="0"/>
          </a:p>
          <a:p>
            <a:r>
              <a:rPr lang="en-US" dirty="0" smtClean="0"/>
              <a:t>                         General Comment 1 - 2014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127942" y="3596620"/>
            <a:ext cx="9764211" cy="3139321"/>
          </a:xfrm>
          <a:prstGeom prst="rect">
            <a:avLst/>
          </a:prstGeom>
          <a:noFill/>
          <a:ln>
            <a:solidFill>
              <a:schemeClr val="tx1"/>
            </a:solidFill>
            <a:prstDash val="sysDash"/>
          </a:ln>
        </p:spPr>
        <p:txBody>
          <a:bodyPr wrap="non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 smtClean="0"/>
              <a:t>A sharp break from tradition that ‘cognitive capacity’ </a:t>
            </a:r>
            <a:r>
              <a:rPr lang="en-US" dirty="0"/>
              <a:t>i</a:t>
            </a:r>
            <a:r>
              <a:rPr lang="en-US" dirty="0" smtClean="0"/>
              <a:t>s the essence of what it means to be a person</a:t>
            </a:r>
            <a:endParaRPr lang="en-US" dirty="0"/>
          </a:p>
          <a:p>
            <a:r>
              <a:rPr lang="en-US" dirty="0"/>
              <a:t> </a:t>
            </a:r>
            <a:r>
              <a:rPr lang="en-US" dirty="0" smtClean="0"/>
              <a:t>     …..mental incapacity does </a:t>
            </a:r>
            <a:r>
              <a:rPr lang="en-US" b="1" u="sng" dirty="0" smtClean="0"/>
              <a:t>not</a:t>
            </a:r>
            <a:r>
              <a:rPr lang="en-US" dirty="0" smtClean="0"/>
              <a:t> equal legal incapacity</a:t>
            </a:r>
          </a:p>
          <a:p>
            <a:endParaRPr lang="en-US" dirty="0"/>
          </a:p>
          <a:p>
            <a:pPr marL="285750" indent="-285750">
              <a:buFontTx/>
              <a:buChar char="-"/>
            </a:pPr>
            <a:r>
              <a:rPr lang="en-US" dirty="0" smtClean="0"/>
              <a:t>An assertion of universal legal capacity – dispensing with the need for Functional Tests</a:t>
            </a:r>
          </a:p>
          <a:p>
            <a:pPr marL="285750" indent="-285750">
              <a:buFontTx/>
              <a:buChar char="-"/>
            </a:pPr>
            <a:endParaRPr lang="en-US" dirty="0"/>
          </a:p>
          <a:p>
            <a:pPr marL="285750" indent="-285750">
              <a:buFontTx/>
              <a:buChar char="-"/>
            </a:pPr>
            <a:r>
              <a:rPr lang="en-US" dirty="0" smtClean="0"/>
              <a:t>A reliance on a support paradigm to replace guardianship</a:t>
            </a:r>
          </a:p>
          <a:p>
            <a:pPr marL="285750" indent="-285750">
              <a:buFontTx/>
              <a:buChar char="-"/>
            </a:pPr>
            <a:endParaRPr lang="en-US" dirty="0"/>
          </a:p>
          <a:p>
            <a:pPr marL="285750" indent="-285750">
              <a:buFontTx/>
              <a:buChar char="-"/>
            </a:pPr>
            <a:r>
              <a:rPr lang="en-US" dirty="0" smtClean="0"/>
              <a:t>An assertion that all elements of Article 12 are part of a civil right – i.e., to be immediately achieved</a:t>
            </a:r>
          </a:p>
          <a:p>
            <a:r>
              <a:rPr lang="en-US" dirty="0" smtClean="0"/>
              <a:t>      [i.e., no part is subject to ‘progressive achievement’]</a:t>
            </a:r>
          </a:p>
          <a:p>
            <a:endParaRPr lang="en-US" dirty="0"/>
          </a:p>
          <a:p>
            <a:r>
              <a:rPr lang="en-US" dirty="0" smtClean="0"/>
              <a:t>-    Stark implications for even partial guardianship, liberty rights and forced treatment……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5804" y="1820511"/>
            <a:ext cx="4111686" cy="1603989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14124-B69B-B34D-B852-A89ED792F58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360102"/>
      </p:ext>
    </p:extLst>
  </p:cSld>
  <p:clrMapOvr>
    <a:masterClrMapping/>
  </p:clrMapOvr>
  <p:transition xmlns:p14="http://schemas.microsoft.com/office/powerpoint/2010/main" spd="slow">
    <p:wip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59895" y="76521"/>
            <a:ext cx="6974836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 smtClean="0"/>
              <a:t>Art 9 ECHR and Art 12 CRPD – Two entirely Different points of Departure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79597" y="902104"/>
            <a:ext cx="5858883" cy="258532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b="1" dirty="0" smtClean="0"/>
              <a:t>                                    </a:t>
            </a:r>
            <a:r>
              <a:rPr lang="en-US" b="1" dirty="0" smtClean="0"/>
              <a:t>ECHR – Art 9</a:t>
            </a:r>
            <a:endParaRPr lang="en-US" b="1" dirty="0" smtClean="0"/>
          </a:p>
          <a:p>
            <a:endParaRPr lang="en-US" dirty="0" smtClean="0"/>
          </a:p>
          <a:p>
            <a:r>
              <a:rPr lang="en-US" dirty="0" smtClean="0"/>
              <a:t>Main Focus is on Controlling/Limiting</a:t>
            </a:r>
          </a:p>
          <a:p>
            <a:r>
              <a:rPr lang="en-US" dirty="0" smtClean="0"/>
              <a:t>Restrictions to Rights….</a:t>
            </a:r>
          </a:p>
          <a:p>
            <a:endParaRPr lang="en-US" dirty="0"/>
          </a:p>
          <a:p>
            <a:r>
              <a:rPr lang="en-US" dirty="0" err="1" smtClean="0"/>
              <a:t>ECtHR</a:t>
            </a:r>
            <a:r>
              <a:rPr lang="en-US" dirty="0" smtClean="0"/>
              <a:t> </a:t>
            </a:r>
            <a:r>
              <a:rPr lang="en-US" dirty="0" smtClean="0"/>
              <a:t>Might/Can </a:t>
            </a:r>
            <a:r>
              <a:rPr lang="en-US" dirty="0" smtClean="0"/>
              <a:t>Reach issue of Supported Decision-Making</a:t>
            </a:r>
          </a:p>
          <a:p>
            <a:endParaRPr lang="en-US" dirty="0"/>
          </a:p>
          <a:p>
            <a:pPr marL="285750" indent="-285750">
              <a:buFontTx/>
              <a:buChar char="-"/>
            </a:pPr>
            <a:r>
              <a:rPr lang="en-US" dirty="0" smtClean="0"/>
              <a:t>On a Limited theory of positive obligations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On a theory of ‘least restrictive alternative’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474572" y="3596620"/>
            <a:ext cx="5288903" cy="2308324"/>
          </a:xfrm>
          <a:prstGeom prst="rect">
            <a:avLst/>
          </a:prstGeom>
          <a:noFill/>
          <a:ln w="6350" cmpd="sng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 smtClean="0"/>
              <a:t>CRPD - Art </a:t>
            </a:r>
            <a:r>
              <a:rPr lang="en-US" b="1" dirty="0" smtClean="0"/>
              <a:t>12</a:t>
            </a:r>
          </a:p>
          <a:p>
            <a:endParaRPr lang="en-US" dirty="0"/>
          </a:p>
          <a:p>
            <a:r>
              <a:rPr lang="en-US" dirty="0" smtClean="0"/>
              <a:t>Focus on Breathing Life into Rights</a:t>
            </a:r>
          </a:p>
          <a:p>
            <a:endParaRPr lang="en-US" dirty="0"/>
          </a:p>
          <a:p>
            <a:r>
              <a:rPr lang="en-US" dirty="0" smtClean="0"/>
              <a:t>Underpinning the Exercise of Rights with </a:t>
            </a:r>
            <a:r>
              <a:rPr lang="en-US" dirty="0" smtClean="0"/>
              <a:t>Supports</a:t>
            </a:r>
          </a:p>
          <a:p>
            <a:endParaRPr lang="en-US" dirty="0"/>
          </a:p>
          <a:p>
            <a:r>
              <a:rPr lang="en-US" dirty="0" smtClean="0"/>
              <a:t>Not focused on ‘restrictions’ to rights or policing those</a:t>
            </a:r>
          </a:p>
          <a:p>
            <a:r>
              <a:rPr lang="en-US" dirty="0" smtClean="0"/>
              <a:t>restrictions</a:t>
            </a:r>
            <a:endParaRPr lang="en-US" dirty="0"/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2504567" y="3764427"/>
            <a:ext cx="0" cy="2992743"/>
          </a:xfrm>
          <a:prstGeom prst="straightConnector1">
            <a:avLst/>
          </a:prstGeom>
          <a:ln w="76200" cmpd="sng">
            <a:solidFill>
              <a:srgbClr val="FF0000"/>
            </a:solidFill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Up Arrow 6"/>
          <p:cNvSpPr/>
          <p:nvPr/>
        </p:nvSpPr>
        <p:spPr>
          <a:xfrm>
            <a:off x="8259741" y="797793"/>
            <a:ext cx="674990" cy="2798827"/>
          </a:xfrm>
          <a:prstGeom prst="upArrow">
            <a:avLst/>
          </a:prstGeom>
          <a:solidFill>
            <a:srgbClr val="008000"/>
          </a:solidFill>
          <a:ln>
            <a:solidFill>
              <a:srgbClr val="008000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14124-B69B-B34D-B852-A89ED792F58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6500257"/>
      </p:ext>
    </p:extLst>
  </p:cSld>
  <p:clrMapOvr>
    <a:masterClrMapping/>
  </p:clrMapOvr>
  <p:transition xmlns:p14="http://schemas.microsoft.com/office/powerpoint/2010/main" spd="slow">
    <p:wip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318</TotalTime>
  <Words>1513</Words>
  <Application>Microsoft Macintosh PowerPoint</Application>
  <PresentationFormat>Custom</PresentationFormat>
  <Paragraphs>326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Quinn, Gerard</dc:creator>
  <cp:lastModifiedBy>Gerard Quinn</cp:lastModifiedBy>
  <cp:revision>25</cp:revision>
  <dcterms:created xsi:type="dcterms:W3CDTF">2017-03-20T13:44:21Z</dcterms:created>
  <dcterms:modified xsi:type="dcterms:W3CDTF">2017-03-21T13:35:04Z</dcterms:modified>
</cp:coreProperties>
</file>