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handoutMasterIdLst>
    <p:handoutMasterId r:id="rId18"/>
  </p:handoutMasterIdLst>
  <p:sldIdLst>
    <p:sldId id="264" r:id="rId2"/>
    <p:sldId id="342" r:id="rId3"/>
    <p:sldId id="343" r:id="rId4"/>
    <p:sldId id="333" r:id="rId5"/>
    <p:sldId id="347" r:id="rId6"/>
    <p:sldId id="352" r:id="rId7"/>
    <p:sldId id="378" r:id="rId8"/>
    <p:sldId id="372" r:id="rId9"/>
    <p:sldId id="373" r:id="rId10"/>
    <p:sldId id="377" r:id="rId11"/>
    <p:sldId id="384" r:id="rId12"/>
    <p:sldId id="379" r:id="rId13"/>
    <p:sldId id="380" r:id="rId14"/>
    <p:sldId id="383" r:id="rId15"/>
    <p:sldId id="262" r:id="rId16"/>
  </p:sldIdLst>
  <p:sldSz cx="9144000" cy="6858000" type="screen4x3"/>
  <p:notesSz cx="6797675" cy="9926638"/>
  <p:defaultTextStyle>
    <a:defPPr>
      <a:defRPr lang="lv-LV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7" autoAdjust="0"/>
  </p:normalViewPr>
  <p:slideViewPr>
    <p:cSldViewPr>
      <p:cViewPr>
        <p:scale>
          <a:sx n="77" d="100"/>
          <a:sy n="77" d="100"/>
        </p:scale>
        <p:origin x="-2604" y="-11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3" name="Datuma vietturis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80DD4F6-328F-6F4D-9752-4BD0DC8C0134}" type="datetimeFigureOut">
              <a:rPr lang="lv-LV" altLang="en-US"/>
              <a:pPr/>
              <a:t>2017.03.21.</a:t>
            </a:fld>
            <a:endParaRPr lang="lv-LV" altLang="en-US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149FB09-6C20-E646-A5BC-39D698E634DA}" type="slidenum">
              <a:rPr lang="lv-LV" altLang="en-US"/>
              <a:pPr/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4242383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</a:defRPr>
            </a:lvl1pPr>
          </a:lstStyle>
          <a:p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C5D40D1D-C323-5548-AF63-AE8C61807E52}" type="datetimeFigureOut">
              <a:rPr lang="lv-LV" altLang="en-US"/>
              <a:pPr/>
              <a:t>2017.03.21.</a:t>
            </a:fld>
            <a:endParaRPr lang="lv-LV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lv-LV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</a:defRPr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9EE54169-1B84-284B-BC5A-423368D9858B}" type="slidenum">
              <a:rPr lang="lv-LV" altLang="en-US"/>
              <a:pPr/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9577477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E54169-1B84-284B-BC5A-423368D9858B}" type="slidenum">
              <a:rPr lang="lv-LV" altLang="en-US" smtClean="0"/>
              <a:pPr/>
              <a:t>1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2091182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E54169-1B84-284B-BC5A-423368D9858B}" type="slidenum">
              <a:rPr lang="lv-LV" altLang="en-US" smtClean="0"/>
              <a:pPr/>
              <a:t>3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6073792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E54169-1B84-284B-BC5A-423368D9858B}" type="slidenum">
              <a:rPr lang="lv-LV" altLang="en-US" smtClean="0"/>
              <a:pPr/>
              <a:t>4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7180465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Examples of ‘wrong</a:t>
            </a:r>
            <a:r>
              <a:rPr lang="en-US" baseline="0" dirty="0" smtClean="0"/>
              <a:t> decisions’ : to move back to institution; to decide not to pay bank loan; to decide not to keep promises made to their family; to lie rather than tell the truth about plans or intentions</a:t>
            </a:r>
            <a:endParaRPr lang="lv-LV" dirty="0" smtClean="0"/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E54169-1B84-284B-BC5A-423368D9858B}" type="slidenum">
              <a:rPr lang="lv-LV" altLang="en-US" smtClean="0"/>
              <a:pPr/>
              <a:t>14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944966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E54169-1B84-284B-BC5A-423368D9858B}" type="slidenum">
              <a:rPr lang="lv-LV" altLang="en-US" smtClean="0"/>
              <a:pPr/>
              <a:t>15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823097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Lucida Sans Unicode" charset="0"/>
            </a:endParaRPr>
          </a:p>
        </p:txBody>
      </p: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reeform 1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/>
              <a:gdLst>
                <a:gd name="T0" fmla="*/ 0 w 5760"/>
                <a:gd name="T1" fmla="*/ 0 h 528"/>
                <a:gd name="T2" fmla="*/ 2147483647 w 5760"/>
                <a:gd name="T3" fmla="*/ 0 h 528"/>
                <a:gd name="T4" fmla="*/ 2147483647 w 5760"/>
                <a:gd name="T5" fmla="*/ 2147483647 h 528"/>
                <a:gd name="T6" fmla="*/ 2147483647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ctr" eaLnBrk="1" hangingPunct="1"/>
              <a:endParaRPr lang="en-US" altLang="en-US">
                <a:solidFill>
                  <a:srgbClr val="FFFFFF"/>
                </a:solidFill>
                <a:latin typeface="Lucida Sans Unicode" charset="0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1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8BA1B1A-7ED4-754D-A615-09385015D106}" type="datetimeFigureOut">
              <a:rPr lang="lv-LV" altLang="en-US"/>
              <a:pPr/>
              <a:t>2017.03.21.</a:t>
            </a:fld>
            <a:endParaRPr lang="lv-LV" altLang="en-US"/>
          </a:p>
        </p:txBody>
      </p:sp>
      <p:sp>
        <p:nvSpPr>
          <p:cNvPr id="12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E8F0F4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13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CBD851B-02B1-1C49-9819-8CD3F9319941}" type="slidenum">
              <a:rPr lang="lv-LV" altLang="en-US"/>
              <a:pPr/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350490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F35AA78-74A0-144D-83E5-66B22EBDEBC9}" type="datetimeFigureOut">
              <a:rPr lang="lv-LV" altLang="en-US"/>
              <a:pPr/>
              <a:t>2017.03.21.</a:t>
            </a:fld>
            <a:endParaRPr lang="lv-LV" alt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2E3C7C-D096-0646-9503-D05E9551CA86}" type="slidenum">
              <a:rPr lang="lv-LV" altLang="en-US"/>
              <a:pPr/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189641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8FB2ABB-8B86-A840-83DA-109364887E38}" type="datetimeFigureOut">
              <a:rPr lang="lv-LV" altLang="en-US"/>
              <a:pPr/>
              <a:t>2017.03.21.</a:t>
            </a:fld>
            <a:endParaRPr lang="lv-LV" alt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982ED1-F47D-224B-A742-4EB813590A0A}" type="slidenum">
              <a:rPr lang="lv-LV" altLang="en-US"/>
              <a:pPr/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025202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BAB55BC-1636-8E42-B111-AB9D2DCF4597}" type="datetimeFigureOut">
              <a:rPr lang="lv-LV" altLang="en-US"/>
              <a:pPr/>
              <a:t>2017.03.21.</a:t>
            </a:fld>
            <a:endParaRPr lang="lv-LV" alt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67E022-0590-934B-9F8C-2DC4F483AEB7}" type="slidenum">
              <a:rPr lang="lv-LV" altLang="en-US"/>
              <a:pPr/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649760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3"/>
          <p:cNvSpPr>
            <a:spLocks noChangeArrowheads="1"/>
          </p:cNvSpPr>
          <p:nvPr/>
        </p:nvSpPr>
        <p:spPr bwMode="auto"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rotWithShape="1">
            <a:gsLst>
              <a:gs pos="0">
                <a:srgbClr val="1389A6"/>
              </a:gs>
              <a:gs pos="72000">
                <a:srgbClr val="50B8DA"/>
              </a:gs>
              <a:gs pos="100000">
                <a:srgbClr val="7FC4DD"/>
              </a:gs>
            </a:gsLst>
            <a:lin ang="16200000"/>
          </a:gradFill>
          <a:ln w="3175" cap="rnd">
            <a:solidFill>
              <a:srgbClr val="1E768C"/>
            </a:solidFill>
            <a:miter lim="800000"/>
            <a:headEnd/>
            <a:tailEnd/>
          </a:ln>
          <a:effectLst>
            <a:outerShdw blurRad="50800" dist="26940" dir="5400000" rotWithShape="0">
              <a:srgbClr val="000000">
                <a:alpha val="45999"/>
              </a:srgbClr>
            </a:out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>
              <a:solidFill>
                <a:srgbClr val="FFFFFF"/>
              </a:solidFill>
              <a:latin typeface="Lucida Sans Unicode" charset="0"/>
            </a:endParaRPr>
          </a:p>
        </p:txBody>
      </p:sp>
      <p:sp>
        <p:nvSpPr>
          <p:cNvPr id="5" name="Chevron 4"/>
          <p:cNvSpPr>
            <a:spLocks noChangeArrowheads="1"/>
          </p:cNvSpPr>
          <p:nvPr/>
        </p:nvSpPr>
        <p:spPr bwMode="auto"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rotWithShape="1">
            <a:gsLst>
              <a:gs pos="0">
                <a:srgbClr val="1389A6"/>
              </a:gs>
              <a:gs pos="72000">
                <a:srgbClr val="50B8DA"/>
              </a:gs>
              <a:gs pos="100000">
                <a:srgbClr val="7FC4DD"/>
              </a:gs>
            </a:gsLst>
            <a:lin ang="16200000"/>
          </a:gradFill>
          <a:ln w="3175" cap="rnd">
            <a:solidFill>
              <a:srgbClr val="1E768C"/>
            </a:solidFill>
            <a:miter lim="800000"/>
            <a:headEnd/>
            <a:tailEnd/>
          </a:ln>
          <a:effectLst>
            <a:outerShdw blurRad="50800" dist="26940" dir="5400000" rotWithShape="0">
              <a:srgbClr val="000000">
                <a:alpha val="45999"/>
              </a:srgbClr>
            </a:out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>
              <a:solidFill>
                <a:srgbClr val="FFFFFF"/>
              </a:solidFill>
              <a:latin typeface="Lucida Sans Unicode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D82FD2E-C664-4549-9BAF-A6ED20E880AA}" type="datetimeFigureOut">
              <a:rPr lang="lv-LV" altLang="en-US"/>
              <a:pPr/>
              <a:t>2017.03.21.</a:t>
            </a:fld>
            <a:endParaRPr lang="lv-LV" alt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6EE24C-BEA1-884C-A70C-F43DF79DB553}" type="slidenum">
              <a:rPr lang="lv-LV" altLang="en-US"/>
              <a:pPr/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7833686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59A6670-079A-2B4A-8701-33B580EF1B72}" type="datetimeFigureOut">
              <a:rPr lang="lv-LV" altLang="en-US"/>
              <a:pPr/>
              <a:t>2017.03.21.</a:t>
            </a:fld>
            <a:endParaRPr lang="lv-LV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5C9E60-9E5C-B048-AD27-89875C60BC4A}" type="slidenum">
              <a:rPr lang="lv-LV" altLang="en-US"/>
              <a:pPr/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1025200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33E4811-4FA2-844D-84FA-7880E791884F}" type="datetimeFigureOut">
              <a:rPr lang="lv-LV" altLang="en-US"/>
              <a:pPr/>
              <a:t>2017.03.21.</a:t>
            </a:fld>
            <a:endParaRPr lang="lv-LV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E6AE9A-C200-B648-BCE5-ED7B2B08A780}" type="slidenum">
              <a:rPr lang="lv-LV" altLang="en-US"/>
              <a:pPr/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0448977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6E3107C-B5C5-F140-98C1-785DFE432DAE}" type="datetimeFigureOut">
              <a:rPr lang="lv-LV" altLang="en-US"/>
              <a:pPr/>
              <a:t>2017.03.21.</a:t>
            </a:fld>
            <a:endParaRPr lang="lv-LV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E18414-2044-9244-891E-9177FF811815}" type="slidenum">
              <a:rPr lang="lv-LV" altLang="en-US"/>
              <a:pPr/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9675139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CA0913C-9198-A343-9BD3-A7E30AD12AFF}" type="datetimeFigureOut">
              <a:rPr lang="lv-LV" altLang="en-US"/>
              <a:pPr/>
              <a:t>2017.03.21.</a:t>
            </a:fld>
            <a:endParaRPr lang="lv-LV" alt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C4435-C79D-3B4B-B5B1-C2AD54B40F96}" type="slidenum">
              <a:rPr lang="lv-LV" altLang="en-US"/>
              <a:pPr/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596516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8DD09C2-A681-4F42-A53E-9ECD59CF733F}" type="datetimeFigureOut">
              <a:rPr lang="lv-LV" altLang="en-US"/>
              <a:pPr/>
              <a:t>2017.03.21.</a:t>
            </a:fld>
            <a:endParaRPr lang="lv-LV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F45038-D2D8-A546-BF59-4653AFA13661}" type="slidenum">
              <a:rPr lang="lv-LV" altLang="en-US"/>
              <a:pPr/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3651805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0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6" name="Freeform 15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/>
            <a:gdLst>
              <a:gd name="T0" fmla="*/ 0 w 5760"/>
              <a:gd name="T1" fmla="*/ 0 h 528"/>
              <a:gd name="T2" fmla="*/ 2147483647 w 5760"/>
              <a:gd name="T3" fmla="*/ 0 h 528"/>
              <a:gd name="T4" fmla="*/ 2147483647 w 5760"/>
              <a:gd name="T5" fmla="*/ 2147483647 h 528"/>
              <a:gd name="T6" fmla="*/ 2147483647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Right Triangle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Lucida Sans Unicode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hevron 8"/>
          <p:cNvSpPr>
            <a:spLocks noChangeArrowheads="1"/>
          </p:cNvSpPr>
          <p:nvPr/>
        </p:nvSpPr>
        <p:spPr bwMode="auto"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rotWithShape="1">
            <a:gsLst>
              <a:gs pos="0">
                <a:srgbClr val="1389A6"/>
              </a:gs>
              <a:gs pos="72000">
                <a:srgbClr val="50B8DA"/>
              </a:gs>
              <a:gs pos="100000">
                <a:srgbClr val="7FC4DD"/>
              </a:gs>
            </a:gsLst>
            <a:lin ang="16200000"/>
          </a:gradFill>
          <a:ln w="3175" cap="rnd">
            <a:solidFill>
              <a:srgbClr val="1E768C"/>
            </a:solidFill>
            <a:miter lim="800000"/>
            <a:headEnd/>
            <a:tailEnd/>
          </a:ln>
          <a:effectLst>
            <a:outerShdw blurRad="50800" dist="26940" dir="5400000" rotWithShape="0">
              <a:srgbClr val="000000">
                <a:alpha val="45999"/>
              </a:srgbClr>
            </a:out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>
              <a:solidFill>
                <a:srgbClr val="FFFFFF"/>
              </a:solidFill>
              <a:latin typeface="Lucida Sans Unicode" charset="0"/>
            </a:endParaRPr>
          </a:p>
        </p:txBody>
      </p:sp>
      <p:sp>
        <p:nvSpPr>
          <p:cNvPr id="10" name="Chevron 9"/>
          <p:cNvSpPr>
            <a:spLocks noChangeArrowheads="1"/>
          </p:cNvSpPr>
          <p:nvPr/>
        </p:nvSpPr>
        <p:spPr bwMode="auto"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rotWithShape="1">
            <a:gsLst>
              <a:gs pos="0">
                <a:srgbClr val="1389A6"/>
              </a:gs>
              <a:gs pos="72000">
                <a:srgbClr val="50B8DA"/>
              </a:gs>
              <a:gs pos="100000">
                <a:srgbClr val="7FC4DD"/>
              </a:gs>
            </a:gsLst>
            <a:lin ang="16200000"/>
          </a:gradFill>
          <a:ln w="3175" cap="rnd">
            <a:solidFill>
              <a:srgbClr val="1E768C"/>
            </a:solidFill>
            <a:miter lim="800000"/>
            <a:headEnd/>
            <a:tailEnd/>
          </a:ln>
          <a:effectLst>
            <a:outerShdw blurRad="50800" dist="26940" dir="5400000" rotWithShape="0">
              <a:srgbClr val="000000">
                <a:alpha val="45999"/>
              </a:srgbClr>
            </a:out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>
              <a:solidFill>
                <a:srgbClr val="FFFFFF"/>
              </a:solidFill>
              <a:latin typeface="Lucida Sans Unicode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8BB2561-66EC-434A-BC37-A15F4F2F35BF}" type="datetimeFigureOut">
              <a:rPr lang="lv-LV" altLang="en-US"/>
              <a:pPr/>
              <a:t>2017.03.21.</a:t>
            </a:fld>
            <a:endParaRPr lang="lv-LV" altLang="en-US"/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554616-F194-5947-97C7-7E0583FFB499}" type="slidenum">
              <a:rPr lang="lv-LV" altLang="en-US"/>
              <a:pPr/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5403834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027" name="Freeform 11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/>
            <a:gdLst>
              <a:gd name="T0" fmla="*/ 0 w 5760"/>
              <a:gd name="T1" fmla="*/ 0 h 528"/>
              <a:gd name="T2" fmla="*/ 2147483647 w 5760"/>
              <a:gd name="T3" fmla="*/ 0 h 528"/>
              <a:gd name="T4" fmla="*/ 2147483647 w 5760"/>
              <a:gd name="T5" fmla="*/ 2147483647 h 528"/>
              <a:gd name="T6" fmla="*/ 2147483647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Lucida Sans Unicode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3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000">
                <a:latin typeface="Lucida Sans Unicode" charset="0"/>
              </a:defRPr>
            </a:lvl1pPr>
          </a:lstStyle>
          <a:p>
            <a:fld id="{3E663B8A-CD5D-814C-A388-9881C0EF69CA}" type="datetimeFigureOut">
              <a:rPr lang="lv-LV" altLang="en-US"/>
              <a:pPr/>
              <a:t>2017.03.21.</a:t>
            </a:fld>
            <a:endParaRPr lang="lv-LV" alt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Lucida Sans Unicode" charset="0"/>
              </a:defRPr>
            </a:lvl1pPr>
          </a:lstStyle>
          <a:p>
            <a:endParaRPr lang="en-US" alt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Lucida Sans Unicode" charset="0"/>
              </a:defRPr>
            </a:lvl1pPr>
          </a:lstStyle>
          <a:p>
            <a:fld id="{EA0820E6-C29B-DD48-963D-D1A78106BD0D}" type="slidenum">
              <a:rPr lang="lv-LV" altLang="en-US"/>
              <a:pPr/>
              <a:t>‹#›</a:t>
            </a:fld>
            <a:endParaRPr lang="lv-LV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3" r:id="rId1"/>
    <p:sldLayoutId id="2147484039" r:id="rId2"/>
    <p:sldLayoutId id="2147484044" r:id="rId3"/>
    <p:sldLayoutId id="2147484045" r:id="rId4"/>
    <p:sldLayoutId id="2147484046" r:id="rId5"/>
    <p:sldLayoutId id="2147484047" r:id="rId6"/>
    <p:sldLayoutId id="2147484040" r:id="rId7"/>
    <p:sldLayoutId id="2147484048" r:id="rId8"/>
    <p:sldLayoutId id="2147484049" r:id="rId9"/>
    <p:sldLayoutId id="2147484041" r:id="rId10"/>
    <p:sldLayoutId id="214748404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ieva@zelda.org.lv" TargetMode="External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zelda.org.lv/wp-content/uploads/ZELDAS_bro%C5%A1%C5%ABra_EN_WEB.pdf" TargetMode="External"/><Relationship Id="rId5" Type="http://schemas.openxmlformats.org/officeDocument/2006/relationships/hyperlink" Target="mailto:zelda@zelda.org.lv" TargetMode="External"/><Relationship Id="rId4" Type="http://schemas.openxmlformats.org/officeDocument/2006/relationships/hyperlink" Target="http://www.zelda.org.lv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1556792"/>
            <a:ext cx="7772400" cy="1830388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lv-LV" sz="2000" dirty="0" err="1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Supported</a:t>
            </a:r>
            <a:r>
              <a:rPr lang="lv-LV" sz="200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lv-LV" sz="200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d</a:t>
            </a:r>
            <a:r>
              <a:rPr lang="en-US" sz="200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e</a:t>
            </a:r>
            <a:r>
              <a:rPr lang="lv-LV" sz="200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cision-making in practice: </a:t>
            </a:r>
            <a:r>
              <a:rPr lang="en-US" sz="200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r</a:t>
            </a:r>
            <a:r>
              <a:rPr lang="en-US" sz="200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esults of </a:t>
            </a:r>
            <a:r>
              <a:rPr lang="lv-LV" sz="200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pilot </a:t>
            </a:r>
            <a:r>
              <a:rPr lang="lv-LV" sz="2000" dirty="0" err="1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project</a:t>
            </a:r>
            <a:r>
              <a:rPr lang="lv-LV" sz="200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lv-LV" sz="2000" dirty="0" err="1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and</a:t>
            </a:r>
            <a:r>
              <a:rPr lang="lv-LV" sz="200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lv-LV" sz="2000" dirty="0" err="1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lessons</a:t>
            </a:r>
            <a:r>
              <a:rPr lang="lv-LV" sz="200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lv-LV" sz="2000" dirty="0" err="1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learned</a:t>
            </a:r>
            <a:r>
              <a:rPr lang="lv-LV" sz="280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lv-LV" sz="280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lv-LV" sz="1600" dirty="0" smtClean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5" descr="G:\ZELDA\WEB\Logo\logo_ZELDA-E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908050"/>
            <a:ext cx="257175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v-LV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Ieva Leimane-</a:t>
            </a:r>
            <a:r>
              <a:rPr lang="lv-LV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Veldmeijere</a:t>
            </a:r>
            <a:r>
              <a:rPr lang="lv-LV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lv-LV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Director</a:t>
            </a:r>
            <a:r>
              <a:rPr lang="lv-LV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lv-LV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RC ZELDA</a:t>
            </a:r>
            <a:endParaRPr lang="lv-LV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124744"/>
            <a:ext cx="8219256" cy="4882356"/>
          </a:xfrm>
        </p:spPr>
        <p:txBody>
          <a:bodyPr/>
          <a:lstStyle/>
          <a:p>
            <a:pPr marL="109537" indent="0">
              <a:buNone/>
            </a:pPr>
            <a:r>
              <a:rPr lang="en-GB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Daily life skills</a:t>
            </a:r>
          </a:p>
          <a:p>
            <a:pPr>
              <a:buFontTx/>
              <a:buChar char="-"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Communication through learning to cook</a:t>
            </a:r>
          </a:p>
          <a:p>
            <a:pPr>
              <a:buFontTx/>
              <a:buChar char="-"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Support in communicating with staff of institution</a:t>
            </a:r>
          </a:p>
          <a:p>
            <a:pPr>
              <a:buFontTx/>
              <a:buChar char="-"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Support in learning skills (read, write, languages, sign);</a:t>
            </a:r>
          </a:p>
          <a:p>
            <a:pPr>
              <a:buFontTx/>
              <a:buChar char="-"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Support in changing place of residence, finding more suitable services;</a:t>
            </a:r>
          </a:p>
          <a:p>
            <a:pPr>
              <a:buFontTx/>
              <a:buChar char="-"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Assistance in searching for education opportunities;</a:t>
            </a:r>
          </a:p>
          <a:p>
            <a:pPr>
              <a:buFontTx/>
              <a:buChar char="-"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Support in communication with family;</a:t>
            </a:r>
          </a:p>
          <a:p>
            <a:pPr>
              <a:buFontTx/>
              <a:buChar char="-"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Support in searching for job and communication with Employment agency</a:t>
            </a:r>
            <a:endParaRPr lang="en-GB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537" indent="0">
              <a:buNone/>
            </a:pPr>
            <a:r>
              <a:rPr lang="en-GB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Health care issues</a:t>
            </a:r>
          </a:p>
          <a:p>
            <a:pPr marL="109537" indent="0">
              <a:buNone/>
            </a:pPr>
            <a:r>
              <a:rPr lang="lv-LV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Support in communication with psychiatrist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buFontTx/>
              <a:buChar char="-"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Assistance in finding specialist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buFontTx/>
              <a:buChar char="-"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Support in communication with National health service on</a:t>
            </a:r>
          </a:p>
          <a:p>
            <a:pPr>
              <a:buFontTx/>
              <a:buChar char="-"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compensation of medicines; support while person is at</a:t>
            </a:r>
          </a:p>
          <a:p>
            <a:pPr>
              <a:buFontTx/>
              <a:buChar char="-"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hospital</a:t>
            </a:r>
          </a:p>
          <a:p>
            <a:pPr marL="109537" indent="0">
              <a:buNone/>
            </a:pPr>
            <a:endParaRPr lang="lv-LV" sz="18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994122"/>
          </a:xfrm>
        </p:spPr>
        <p:txBody>
          <a:bodyPr>
            <a:normAutofit/>
          </a:bodyPr>
          <a:lstStyle/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Some examples of decisions where support was needed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74240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23528" y="1340768"/>
            <a:ext cx="8363272" cy="4666332"/>
          </a:xfrm>
        </p:spPr>
        <p:txBody>
          <a:bodyPr/>
          <a:lstStyle/>
          <a:p>
            <a:pPr algn="just" eaLnBrk="1" hangingPunct="1">
              <a:spcBef>
                <a:spcPct val="0"/>
              </a:spcBef>
              <a:buClr>
                <a:srgbClr val="666666"/>
              </a:buClr>
              <a:buSzPct val="25000"/>
              <a:buFont typeface="Wingdings" panose="05000000000000000000" pitchFamily="2" charset="2"/>
              <a:buChar char="q"/>
            </a:pPr>
            <a:r>
              <a:rPr lang="en-GB" altLang="lv-LV" sz="2000" dirty="0">
                <a:latin typeface="Arial" panose="020B0604020202020204" pitchFamily="34" charset="0"/>
                <a:cs typeface="Arial" panose="020B0604020202020204" pitchFamily="34" charset="0"/>
              </a:rPr>
              <a:t>Despite widespread stereotypes about people with disability that underlie the guardianship concept, the support was not needed 24/7 with equal intensity, however maintaining contact with a person (phone calls or meetings) was needed for building trustful </a:t>
            </a:r>
            <a:r>
              <a:rPr lang="en-GB" alt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relationships.</a:t>
            </a:r>
            <a:endParaRPr lang="lv-LV" altLang="lv-LV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>
                <a:srgbClr val="666666"/>
              </a:buClr>
              <a:buSzPct val="25000"/>
              <a:buFont typeface="Wingdings" panose="05000000000000000000" pitchFamily="2" charset="2"/>
              <a:buChar char="q"/>
            </a:pPr>
            <a:endParaRPr lang="lv-LV" alt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>
                <a:srgbClr val="666666"/>
              </a:buClr>
              <a:buSzPct val="25000"/>
              <a:buFont typeface="Wingdings" panose="05000000000000000000" pitchFamily="2" charset="2"/>
              <a:buChar char="q"/>
            </a:pPr>
            <a:r>
              <a:rPr lang="en-GB" alt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Based </a:t>
            </a:r>
            <a:r>
              <a:rPr lang="en-GB" altLang="lv-LV" sz="2000" dirty="0">
                <a:latin typeface="Arial" panose="020B0604020202020204" pitchFamily="34" charset="0"/>
                <a:cs typeface="Arial" panose="020B0604020202020204" pitchFamily="34" charset="0"/>
              </a:rPr>
              <a:t>on </a:t>
            </a:r>
            <a:r>
              <a:rPr lang="en-GB" alt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person-centred planning </a:t>
            </a:r>
            <a:r>
              <a:rPr lang="en-GB" altLang="lv-LV" sz="2000" dirty="0">
                <a:latin typeface="Arial" panose="020B0604020202020204" pitchFamily="34" charset="0"/>
                <a:cs typeface="Arial" panose="020B0604020202020204" pitchFamily="34" charset="0"/>
              </a:rPr>
              <a:t>principles, SDM process was oriented towards acknowledgement of strengths, talents and hopes of the supported people, not on deficits or disabilities, therefore people were empowered for more independent life. </a:t>
            </a:r>
            <a:endParaRPr lang="lv-LV" altLang="lv-LV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>
                <a:srgbClr val="666666"/>
              </a:buClr>
              <a:buSzPct val="25000"/>
              <a:buFont typeface="Wingdings" panose="05000000000000000000" pitchFamily="2" charset="2"/>
              <a:buChar char="q"/>
            </a:pPr>
            <a:endParaRPr lang="lv-LV" alt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>
                <a:srgbClr val="666666"/>
              </a:buClr>
              <a:buSzPct val="25000"/>
              <a:buFont typeface="Wingdings" panose="05000000000000000000" pitchFamily="2" charset="2"/>
              <a:buChar char="q"/>
            </a:pPr>
            <a:r>
              <a:rPr lang="en-GB" alt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We </a:t>
            </a:r>
            <a:r>
              <a:rPr lang="en-GB" altLang="lv-LV" sz="2000" dirty="0">
                <a:latin typeface="Arial" panose="020B0604020202020204" pitchFamily="34" charset="0"/>
                <a:cs typeface="Arial" panose="020B0604020202020204" pitchFamily="34" charset="0"/>
              </a:rPr>
              <a:t>also acknowledged the abilities to live independently and make own choices in life that already </a:t>
            </a:r>
            <a:r>
              <a:rPr lang="en-GB" alt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are present</a:t>
            </a:r>
            <a:r>
              <a:rPr lang="en-GB" altLang="lv-LV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lv-LV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Intensity of support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43269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/>
              <a:t>Intensity of support scale of 1-5</a:t>
            </a:r>
            <a:br>
              <a:rPr lang="en-GB" sz="3200" dirty="0" smtClean="0"/>
            </a:br>
            <a:r>
              <a:rPr lang="en-GB" sz="3200" dirty="0" smtClean="0"/>
              <a:t>Story of Sofia</a:t>
            </a:r>
            <a:endParaRPr lang="en-GB" sz="3200" dirty="0"/>
          </a:p>
        </p:txBody>
      </p:sp>
      <p:pic>
        <p:nvPicPr>
          <p:cNvPr id="6" name="Shape 112"/>
          <p:cNvPicPr preferRelativeResize="0"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2" y="2029619"/>
            <a:ext cx="7343775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77679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537" indent="0" algn="just">
              <a:buNone/>
            </a:pPr>
            <a:r>
              <a:rPr lang="en-GB" altLang="lv-LV" sz="2400" dirty="0">
                <a:latin typeface="Arial" panose="020B0604020202020204" pitchFamily="34" charset="0"/>
                <a:cs typeface="Arial" panose="020B0604020202020204" pitchFamily="34" charset="0"/>
              </a:rPr>
              <a:t>During the project Victoria </a:t>
            </a:r>
            <a:r>
              <a:rPr lang="en-GB" alt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made </a:t>
            </a:r>
            <a:r>
              <a:rPr lang="en-GB" altLang="lv-LV" sz="2400" dirty="0">
                <a:latin typeface="Arial" panose="020B0604020202020204" pitchFamily="34" charset="0"/>
                <a:cs typeface="Arial" panose="020B0604020202020204" pitchFamily="34" charset="0"/>
              </a:rPr>
              <a:t>an important decision to give birth to a baby and to have a family. Moving towards this aim she had also to make minor </a:t>
            </a:r>
            <a:r>
              <a:rPr lang="en-GB" altLang="lv-LV" sz="2400" smtClean="0">
                <a:latin typeface="Arial" panose="020B0604020202020204" pitchFamily="34" charset="0"/>
                <a:cs typeface="Arial" panose="020B0604020202020204" pitchFamily="34" charset="0"/>
              </a:rPr>
              <a:t>and major decisions </a:t>
            </a:r>
            <a:r>
              <a:rPr lang="en-GB" altLang="lv-LV" sz="2400" dirty="0">
                <a:latin typeface="Arial" panose="020B0604020202020204" pitchFamily="34" charset="0"/>
                <a:cs typeface="Arial" panose="020B0604020202020204" pitchFamily="34" charset="0"/>
              </a:rPr>
              <a:t>with the help of the support </a:t>
            </a:r>
            <a:r>
              <a:rPr lang="en-GB" alt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workers – social worker and </a:t>
            </a:r>
            <a:r>
              <a:rPr lang="en-GB" altLang="lv-LV" sz="2400" dirty="0">
                <a:latin typeface="Arial" panose="020B0604020202020204" pitchFamily="34" charset="0"/>
                <a:cs typeface="Arial" panose="020B0604020202020204" pitchFamily="34" charset="0"/>
              </a:rPr>
              <a:t>lawyer: ending violent relationships, changing her living place, developing parenting skills, </a:t>
            </a:r>
            <a:r>
              <a:rPr lang="en-GB" alt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getting help with planning budget and managing </a:t>
            </a:r>
            <a:r>
              <a:rPr lang="en-GB" altLang="lv-LV" sz="2400" dirty="0">
                <a:latin typeface="Arial" panose="020B0604020202020204" pitchFamily="34" charset="0"/>
                <a:cs typeface="Arial" panose="020B0604020202020204" pitchFamily="34" charset="0"/>
              </a:rPr>
              <a:t>finances, dealing with acute </a:t>
            </a:r>
            <a:r>
              <a:rPr lang="en-GB" alt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crises situations. </a:t>
            </a:r>
            <a:r>
              <a:rPr lang="en-GB" altLang="lv-LV" sz="2400" dirty="0">
                <a:latin typeface="Arial" panose="020B0604020202020204" pitchFamily="34" charset="0"/>
                <a:cs typeface="Arial" panose="020B0604020202020204" pitchFamily="34" charset="0"/>
              </a:rPr>
              <a:t>Victoria is now living in a safe place with her small child and </a:t>
            </a:r>
            <a:r>
              <a:rPr lang="en-GB" alt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receives necessary support from her </a:t>
            </a:r>
            <a:r>
              <a:rPr lang="en-GB" altLang="lv-LV" sz="2400" dirty="0">
                <a:latin typeface="Arial" panose="020B0604020202020204" pitchFamily="34" charset="0"/>
                <a:cs typeface="Arial" panose="020B0604020202020204" pitchFamily="34" charset="0"/>
              </a:rPr>
              <a:t>support workers.</a:t>
            </a:r>
          </a:p>
          <a:p>
            <a:pPr marL="109537" indent="0">
              <a:buNone/>
            </a:pPr>
            <a:endParaRPr lang="lv-LV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Story of Victoria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40907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196752"/>
            <a:ext cx="8219256" cy="4810348"/>
          </a:xfrm>
        </p:spPr>
        <p:txBody>
          <a:bodyPr/>
          <a:lstStyle/>
          <a:p>
            <a:pPr marL="109537" indent="0" eaLnBrk="1" fontAlgn="auto" hangingPunct="1">
              <a:spcAft>
                <a:spcPts val="0"/>
              </a:spcAft>
              <a:buSzPct val="25000"/>
              <a:buNone/>
              <a:defRPr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1) Building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trustful relationships takes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</a:p>
          <a:p>
            <a:pPr marL="566737" indent="-457200" eaLnBrk="1" fontAlgn="auto" hangingPunct="1">
              <a:spcAft>
                <a:spcPts val="0"/>
              </a:spcAft>
              <a:buSzPct val="25000"/>
              <a:buAutoNum type="arabicParenR"/>
              <a:defRPr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537" indent="0" eaLnBrk="1" fontAlgn="auto" hangingPunct="1">
              <a:spcAft>
                <a:spcPts val="0"/>
              </a:spcAft>
              <a:buSzPct val="25000"/>
              <a:buNone/>
              <a:defRPr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2) While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supporting </a:t>
            </a:r>
            <a:r>
              <a:rPr lang="en-GB" sz="2000" u="sng" dirty="0">
                <a:latin typeface="Arial" panose="020B0604020202020204" pitchFamily="34" charset="0"/>
                <a:cs typeface="Arial" panose="020B0604020202020204" pitchFamily="34" charset="0"/>
              </a:rPr>
              <a:t>natural supporters and individuals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, it is important to have trustful relationships with both of them, though individual is always a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priority</a:t>
            </a:r>
          </a:p>
          <a:p>
            <a:pPr marL="109537" indent="0" eaLnBrk="1" fontAlgn="auto" hangingPunct="1">
              <a:spcAft>
                <a:spcPts val="0"/>
              </a:spcAft>
              <a:buSzPct val="25000"/>
              <a:buNone/>
              <a:defRPr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537" indent="0" eaLnBrk="1" fontAlgn="auto" hangingPunct="1">
              <a:spcAft>
                <a:spcPts val="0"/>
              </a:spcAft>
              <a:buSzPct val="25000"/>
              <a:buNone/>
              <a:defRPr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3) Support plan is not static, situations in life of a person is changing and that can change support needs and areas</a:t>
            </a:r>
          </a:p>
          <a:p>
            <a:pPr marL="109537" indent="0" eaLnBrk="1" fontAlgn="auto" hangingPunct="1">
              <a:spcAft>
                <a:spcPts val="0"/>
              </a:spcAft>
              <a:buSzPct val="25000"/>
              <a:buNone/>
              <a:defRPr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537" indent="0" eaLnBrk="1" fontAlgn="auto" hangingPunct="1">
              <a:spcAft>
                <a:spcPts val="0"/>
              </a:spcAft>
              <a:buSzPct val="25000"/>
              <a:buNone/>
              <a:defRPr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4) The person has a right to make risks and to make ‘wrong’  decisions</a:t>
            </a:r>
          </a:p>
          <a:p>
            <a:pPr marL="109537" indent="0" eaLnBrk="1" fontAlgn="auto" hangingPunct="1">
              <a:spcAft>
                <a:spcPts val="0"/>
              </a:spcAft>
              <a:buSzPct val="25000"/>
              <a:buNone/>
              <a:defRPr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Who has a right to say that decision made is ‘wrong’?</a:t>
            </a:r>
          </a:p>
          <a:p>
            <a:pPr eaLnBrk="1" fontAlgn="auto" hangingPunct="1">
              <a:spcAft>
                <a:spcPts val="0"/>
              </a:spcAft>
              <a:buSzPct val="25000"/>
              <a:buFontTx/>
              <a:buChar char="-"/>
              <a:defRPr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537" indent="0" eaLnBrk="1" fontAlgn="auto" hangingPunct="1">
              <a:spcAft>
                <a:spcPts val="0"/>
              </a:spcAft>
              <a:buSzPct val="25000"/>
              <a:buNone/>
              <a:defRPr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5) It is challenge to help to develop support network </a:t>
            </a:r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for a person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who does not have natural supporters</a:t>
            </a:r>
            <a:endParaRPr lang="lv-LV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778098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What we have learned?</a:t>
            </a:r>
            <a:endParaRPr lang="lv-LV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4864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1"/>
          <p:cNvSpPr txBox="1">
            <a:spLocks noChangeArrowheads="1"/>
          </p:cNvSpPr>
          <p:nvPr/>
        </p:nvSpPr>
        <p:spPr bwMode="auto">
          <a:xfrm>
            <a:off x="1310929" y="1410355"/>
            <a:ext cx="7056784" cy="4985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charset="2"/>
              <a:buChar char=""/>
              <a:defRPr sz="2700">
                <a:solidFill>
                  <a:schemeClr val="tx1"/>
                </a:solidFill>
                <a:latin typeface="Lucida Sans Unicode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charset="0"/>
              <a:buChar char="◦"/>
              <a:defRPr sz="2300">
                <a:solidFill>
                  <a:schemeClr val="tx1"/>
                </a:solidFill>
                <a:latin typeface="Lucida Sans Unicode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charset="2"/>
              <a:buChar char=""/>
              <a:defRPr sz="2100">
                <a:solidFill>
                  <a:schemeClr val="tx1"/>
                </a:solidFill>
                <a:latin typeface="Lucida Sans Unicode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charset="2"/>
              <a:buChar char=""/>
              <a:defRPr sz="1900">
                <a:solidFill>
                  <a:schemeClr val="tx1"/>
                </a:solidFill>
                <a:latin typeface="Lucida Sans Unicode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charset="2"/>
              <a:buChar char=""/>
              <a:defRPr sz="2000">
                <a:solidFill>
                  <a:schemeClr val="tx1"/>
                </a:solidFill>
                <a:latin typeface="Lucida Sans Unicode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sz="2000">
                <a:solidFill>
                  <a:schemeClr val="tx1"/>
                </a:solidFill>
                <a:latin typeface="Lucida Sans Unicode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sz="2000">
                <a:solidFill>
                  <a:schemeClr val="tx1"/>
                </a:solidFill>
                <a:latin typeface="Lucida Sans Unicode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sz="2000">
                <a:solidFill>
                  <a:schemeClr val="tx1"/>
                </a:solidFill>
                <a:latin typeface="Lucida Sans Unicode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sz="2000">
                <a:solidFill>
                  <a:schemeClr val="tx1"/>
                </a:solidFill>
                <a:latin typeface="Lucida Sans Unicode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lv-LV" altLang="lv-LV" sz="2000" b="1" dirty="0" smtClean="0"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lv-LV" altLang="lv-LV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Thank</a:t>
            </a:r>
            <a:r>
              <a:rPr lang="lv-LV" altLang="lv-LV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you for the attention!</a:t>
            </a:r>
            <a:endParaRPr lang="lv-LV" altLang="lv-LV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lv-LV" alt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lv-LV" altLang="lv-LV" sz="1600" i="1" dirty="0">
                <a:latin typeface="Arial" panose="020B0604020202020204" pitchFamily="34" charset="0"/>
                <a:cs typeface="Arial" panose="020B0604020202020204" pitchFamily="34" charset="0"/>
              </a:rPr>
              <a:t>Ieva Leimane-Veldmeijere  (RC ZELDA </a:t>
            </a:r>
            <a:r>
              <a:rPr lang="lv-LV" altLang="lv-LV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director) </a:t>
            </a:r>
            <a:r>
              <a:rPr lang="lv-LV" altLang="lv-LV" sz="16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lv-LV" altLang="lv-LV" sz="16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ieva@zelda.org.lv</a:t>
            </a:r>
            <a:r>
              <a:rPr lang="lv-LV" altLang="lv-LV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lv-LV" altLang="lv-LV" sz="18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lv-LV" alt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RC </a:t>
            </a:r>
            <a:r>
              <a:rPr lang="lv-LV" altLang="lv-LV" sz="1800" dirty="0">
                <a:latin typeface="Arial" panose="020B0604020202020204" pitchFamily="34" charset="0"/>
                <a:cs typeface="Arial" panose="020B0604020202020204" pitchFamily="34" charset="0"/>
              </a:rPr>
              <a:t>“ZELDA”: Mārupes </a:t>
            </a:r>
            <a:r>
              <a:rPr lang="en-US" alt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street</a:t>
            </a:r>
            <a:r>
              <a:rPr lang="lv-LV" alt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altLang="lv-LV" sz="1800" dirty="0">
                <a:latin typeface="Arial" panose="020B0604020202020204" pitchFamily="34" charset="0"/>
                <a:cs typeface="Arial" panose="020B0604020202020204" pitchFamily="34" charset="0"/>
              </a:rPr>
              <a:t>4-31, </a:t>
            </a:r>
            <a:r>
              <a:rPr lang="lv-LV" altLang="lv-LV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Riga</a:t>
            </a:r>
            <a:r>
              <a:rPr lang="lv-LV" altLang="lv-LV" sz="1800" dirty="0">
                <a:latin typeface="Arial" panose="020B0604020202020204" pitchFamily="34" charset="0"/>
                <a:cs typeface="Arial" panose="020B0604020202020204" pitchFamily="34" charset="0"/>
              </a:rPr>
              <a:t>, LV – </a:t>
            </a:r>
            <a:r>
              <a:rPr lang="lv-LV" alt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1002, </a:t>
            </a:r>
            <a:r>
              <a:rPr lang="lv-LV" altLang="lv-LV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Latvia</a:t>
            </a:r>
            <a:endParaRPr lang="lv-LV" alt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lv-LV" altLang="lv-LV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Phone</a:t>
            </a:r>
            <a:r>
              <a:rPr lang="lv-LV" alt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: +37167442828</a:t>
            </a:r>
            <a:r>
              <a:rPr lang="lv-LV" altLang="lv-LV" sz="1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lv-LV" altLang="lv-LV" sz="1800" b="1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www.zelda.org.lv</a:t>
            </a:r>
            <a:r>
              <a:rPr lang="lv-LV" altLang="lv-LV" sz="1800" b="1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lv-LV" altLang="lv-LV" sz="1800" b="1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zelda@zelda.org.lv</a:t>
            </a:r>
            <a:r>
              <a:rPr lang="lv-LV" altLang="lv-LV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lv-LV" alt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lv-LV" altLang="lv-LV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More </a:t>
            </a:r>
            <a:r>
              <a:rPr lang="lv-LV" altLang="lv-LV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lv-LV" altLang="lv-LV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ZELDA </a:t>
            </a:r>
            <a:r>
              <a:rPr lang="lv-LV" altLang="lv-LV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supported</a:t>
            </a:r>
            <a:r>
              <a:rPr lang="lv-LV" altLang="lv-LV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altLang="lv-LV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decission</a:t>
            </a:r>
            <a:r>
              <a:rPr lang="lv-LV" altLang="lv-LV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altLang="lv-LV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making</a:t>
            </a:r>
            <a:r>
              <a:rPr lang="lv-LV" altLang="lv-LV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altLang="lv-LV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project</a:t>
            </a:r>
            <a:r>
              <a:rPr lang="lv-LV" altLang="lv-LV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altLang="lv-LV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lv-LV" altLang="lv-LV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altLang="lv-LV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lang="lv-LV" altLang="lv-LV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altLang="lv-LV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lv-LV" altLang="lv-LV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altLang="lv-LV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lv-LV" altLang="lv-LV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altLang="lv-LV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our</a:t>
            </a:r>
            <a:r>
              <a:rPr lang="lv-LV" altLang="lv-LV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altLang="lv-LV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handbook</a:t>
            </a:r>
            <a:r>
              <a:rPr lang="lv-LV" altLang="lv-LV" sz="1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lv-LV" altLang="lv-LV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lv-LV" altLang="lv-LV" sz="1600" b="1" dirty="0">
              <a:latin typeface="Arial" panose="020B0604020202020204" pitchFamily="34" charset="0"/>
              <a:cs typeface="Arial" panose="020B0604020202020204" pitchFamily="34" charset="0"/>
              <a:hlinkClick r:id="rId6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lv-LV" altLang="lv-LV" sz="1600" b="1" dirty="0" smtClean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</a:t>
            </a:r>
            <a:r>
              <a:rPr lang="lv-LV" altLang="lv-LV" sz="1600" b="1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://</a:t>
            </a:r>
            <a:r>
              <a:rPr lang="lv-LV" altLang="lv-LV" sz="1600" b="1" dirty="0" smtClean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zelda.org.lv/wp-content/uploads/ZELDAS_bro%C5%A1%C5%ABra_EN_WEB.pdf</a:t>
            </a:r>
            <a:r>
              <a:rPr lang="lv-LV" altLang="lv-LV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lv-LV" altLang="lv-LV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lv-LV" altLang="lv-LV" sz="1600" b="1" i="1" dirty="0">
              <a:latin typeface="Arial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lv-LV" altLang="lv-LV" sz="1600" b="1" i="1" dirty="0">
              <a:latin typeface="Arial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lv-LV" altLang="lv-LV" sz="1200" i="1" dirty="0">
              <a:latin typeface="Arial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lv-LV" altLang="lv-LV" sz="1200" i="1" dirty="0">
              <a:latin typeface="Arial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lv-LV" altLang="lv-LV" sz="1200" i="1" dirty="0">
              <a:latin typeface="Arial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lv-LV" altLang="lv-LV" sz="1200" dirty="0">
              <a:latin typeface="Arial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lv-LV" altLang="lv-LV" sz="1200" dirty="0">
              <a:latin typeface="Arial" charset="0"/>
            </a:endParaRPr>
          </a:p>
        </p:txBody>
      </p:sp>
      <p:pic>
        <p:nvPicPr>
          <p:cNvPr id="4" name="Picture 5" descr="G:\ZELDA\WEB\Logo\logo_ZELDA-ENG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908050"/>
            <a:ext cx="257175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95536" y="1052736"/>
            <a:ext cx="8291264" cy="48823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Plenary guardianship</a:t>
            </a: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has</a:t>
            </a: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been</a:t>
            </a:r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abolished</a:t>
            </a:r>
            <a:endParaRPr lang="lv-LV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Lasting power of attorney</a:t>
            </a: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lv-LV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sort</a:t>
            </a: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advance</a:t>
            </a: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directive</a:t>
            </a: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GB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Can be issued only by sworn notary</a:t>
            </a:r>
          </a:p>
          <a:p>
            <a:pPr lvl="2"/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For certain situations in future</a:t>
            </a:r>
          </a:p>
          <a:p>
            <a:pPr lvl="2"/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Appointment of specific person</a:t>
            </a:r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Temporary guardianship</a:t>
            </a:r>
          </a:p>
          <a:p>
            <a:pPr lvl="2"/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No legal capacity restrictions</a:t>
            </a:r>
          </a:p>
          <a:p>
            <a:pPr lvl="2"/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Only if:</a:t>
            </a:r>
          </a:p>
          <a:p>
            <a:pPr lvl="3"/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Person doesn’t actively participate in community life</a:t>
            </a:r>
          </a:p>
          <a:p>
            <a:pPr lvl="3"/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Acute necessity in the interests of the person</a:t>
            </a:r>
          </a:p>
          <a:p>
            <a:pPr lvl="3"/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Disability is temporary</a:t>
            </a:r>
          </a:p>
          <a:p>
            <a:pPr lvl="3"/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Applicable for maximum of 2 years</a:t>
            </a:r>
            <a:endParaRPr lang="lv-LV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93725" indent="-457200">
              <a:buFont typeface="Wingdings" panose="05000000000000000000" pitchFamily="2" charset="2"/>
              <a:buChar char="q"/>
            </a:pPr>
            <a:r>
              <a:rPr lang="lv-LV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Partial</a:t>
            </a: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GB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egal</a:t>
            </a:r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capacity restrictions</a:t>
            </a:r>
          </a:p>
          <a:p>
            <a:pPr lvl="2"/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Personal non-material rights cannot be restricted</a:t>
            </a:r>
          </a:p>
          <a:p>
            <a:pPr lvl="2"/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Different guardianship regimes</a:t>
            </a: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(include co-decision making)</a:t>
            </a: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lv-LV" sz="2800" dirty="0" smtClean="0"/>
              <a:t>	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egal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capacity laws’ reform </a:t>
            </a:r>
            <a:r>
              <a:rPr lang="lv-LV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Latvia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(since 01.01.2013)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4643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412776"/>
            <a:ext cx="8219256" cy="4666332"/>
          </a:xfrm>
        </p:spPr>
        <p:txBody>
          <a:bodyPr/>
          <a:lstStyle/>
          <a:p>
            <a:pPr algn="just"/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Developed proposals 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introduce alternatives to legal capacity restrictions, including supported-decision making</a:t>
            </a:r>
          </a:p>
          <a:p>
            <a:pPr marL="392113" lvl="1" indent="0" algn="just">
              <a:buNone/>
            </a:pP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Rais</a:t>
            </a:r>
            <a:r>
              <a:rPr lang="lv-LV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awareness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among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family members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stakeholders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on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rights and interests of people with disabilities from social model perspective</a:t>
            </a:r>
            <a:endParaRPr lang="lv-LV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537" indent="0" algn="just">
              <a:buNone/>
            </a:pP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Develop</a:t>
            </a:r>
            <a:r>
              <a:rPr lang="lv-LV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and test</a:t>
            </a:r>
            <a:r>
              <a:rPr lang="lv-LV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model for supported decision-making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– direct support was provided to 28 persons and consultative support to 55 family members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The support has been provided also after the project was completed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Pilot 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roject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ZELDA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on supported decision-making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(01.09.2014-30.06.2016)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9316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196752"/>
            <a:ext cx="8219256" cy="4810348"/>
          </a:xfrm>
        </p:spPr>
        <p:txBody>
          <a:bodyPr>
            <a:noAutofit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GB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Person makes decisions by him/herself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There </a:t>
            </a:r>
            <a:r>
              <a:rPr lang="en-GB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should be trustful relationships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between person and supporter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Support person can be:</a:t>
            </a:r>
          </a:p>
          <a:p>
            <a:pPr marL="621792" lvl="1" fontAlgn="auto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Natural supporter – friend or relative chosen by person to be supported (trustful relationships)</a:t>
            </a:r>
          </a:p>
          <a:p>
            <a:pPr marL="621792" lvl="1" fontAlgn="auto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Professional support provider:</a:t>
            </a:r>
          </a:p>
          <a:p>
            <a:pPr marL="859536" lvl="2" fontAlgn="auto">
              <a:spcAft>
                <a:spcPts val="0"/>
              </a:spcAft>
              <a:buFont typeface="Wingdings 2"/>
              <a:buChar char=""/>
              <a:defRPr/>
            </a:pPr>
            <a:r>
              <a:rPr lang="en-GB" sz="1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If there are no relatives or friends;</a:t>
            </a:r>
          </a:p>
          <a:p>
            <a:pPr marL="859536" lvl="2" fontAlgn="auto">
              <a:spcAft>
                <a:spcPts val="0"/>
              </a:spcAft>
              <a:buFont typeface="Wingdings 2"/>
              <a:buChar char=""/>
              <a:defRPr/>
            </a:pPr>
            <a:r>
              <a:rPr lang="en-GB" sz="1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If person does not want to receive support from relatives, but wants professional supporter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Suggestions made by support persons are not legally binding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Supporter helps the person to understand information, 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make decisions, based on persons wishes and to communicate them to other persons, agencies, etc.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Practices differ, in some countries the authorization by court is</a:t>
            </a:r>
          </a:p>
          <a:p>
            <a:pPr marL="109728" indent="0" fontAlgn="auto">
              <a:spcAft>
                <a:spcPts val="0"/>
              </a:spcAft>
              <a:buNone/>
              <a:defRPr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needed in some countries not</a:t>
            </a:r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What is supported decision-making?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90502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4"/>
          <p:cNvSpPr>
            <a:spLocks noGrp="1"/>
          </p:cNvSpPr>
          <p:nvPr>
            <p:ph type="title"/>
          </p:nvPr>
        </p:nvSpPr>
        <p:spPr bwMode="auto">
          <a:xfrm>
            <a:off x="467544" y="274638"/>
            <a:ext cx="8219256" cy="922114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Principles of supported decision-making: 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39" name="Content Placeholder 2"/>
          <p:cNvSpPr>
            <a:spLocks noGrp="1"/>
          </p:cNvSpPr>
          <p:nvPr>
            <p:ph type="body" idx="1"/>
          </p:nvPr>
        </p:nvSpPr>
        <p:spPr>
          <a:xfrm>
            <a:off x="539552" y="1124744"/>
            <a:ext cx="8147248" cy="4666332"/>
          </a:xfrm>
        </p:spPr>
        <p:txBody>
          <a:bodyPr/>
          <a:lstStyle/>
          <a:p>
            <a:r>
              <a:rPr lang="en-GB" alt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We have respectful attitude towards all involved;</a:t>
            </a:r>
          </a:p>
          <a:p>
            <a:r>
              <a:rPr lang="en-GB" alt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Our work is based on person-centred thinking and planning approach;</a:t>
            </a:r>
          </a:p>
          <a:p>
            <a:r>
              <a:rPr lang="en-GB" alt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We try to discover, understand and clearly describe unique; characteristic features of the person we support;</a:t>
            </a:r>
          </a:p>
          <a:p>
            <a:r>
              <a:rPr lang="en-GB" alt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We first see the person and not his/her disability.</a:t>
            </a:r>
          </a:p>
          <a:p>
            <a:pPr>
              <a:buFont typeface="Wingdings 3" pitchFamily="18" charset="2"/>
              <a:buNone/>
            </a:pPr>
            <a:endParaRPr lang="en-GB" altLang="lv-LV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 3" pitchFamily="18" charset="2"/>
              <a:buNone/>
            </a:pPr>
            <a:r>
              <a:rPr lang="en-GB" altLang="lv-LV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Support is provided in a way that:</a:t>
            </a:r>
          </a:p>
          <a:p>
            <a:r>
              <a:rPr lang="en-GB" alt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The person would have positive control over his/her own life;</a:t>
            </a:r>
          </a:p>
          <a:p>
            <a:r>
              <a:rPr lang="en-GB" alt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The person would be valued member of local community (in past, currently and in future);</a:t>
            </a:r>
          </a:p>
          <a:p>
            <a:r>
              <a:rPr lang="en-GB" altLang="lv-LV" sz="2000" smtClean="0">
                <a:latin typeface="Arial" panose="020B0604020202020204" pitchFamily="34" charset="0"/>
                <a:cs typeface="Arial" panose="020B0604020202020204" pitchFamily="34" charset="0"/>
              </a:rPr>
              <a:t>The person </a:t>
            </a:r>
            <a:r>
              <a:rPr lang="en-GB" alt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would receive support from support network in its preferable environment from natural supporters and/or professional (paid) supporters. </a:t>
            </a:r>
          </a:p>
        </p:txBody>
      </p:sp>
    </p:spTree>
    <p:extLst>
      <p:ext uri="{BB962C8B-B14F-4D97-AF65-F5344CB8AC3E}">
        <p14:creationId xmlns:p14="http://schemas.microsoft.com/office/powerpoint/2010/main" val="278706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defRPr/>
            </a:pPr>
            <a:r>
              <a:rPr lang="en-GB" sz="2400" dirty="0" smtClean="0">
                <a:effectLst/>
                <a:latin typeface="Arial" charset="0"/>
              </a:rPr>
              <a:t>Support areas:</a:t>
            </a:r>
          </a:p>
        </p:txBody>
      </p:sp>
      <p:sp>
        <p:nvSpPr>
          <p:cNvPr id="1229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 3" pitchFamily="18" charset="2"/>
              <a:buNone/>
              <a:defRPr/>
            </a:pPr>
            <a:r>
              <a:rPr lang="en-GB" altLang="lv-LV" sz="2400" dirty="0" smtClean="0">
                <a:latin typeface="Arial" charset="0"/>
              </a:rPr>
              <a:t>ZELDA provides support in decision-making in 5 areas:</a:t>
            </a:r>
          </a:p>
          <a:p>
            <a:pPr eaLnBrk="1" hangingPunct="1">
              <a:buFontTx/>
              <a:buChar char="-"/>
              <a:defRPr/>
            </a:pPr>
            <a:r>
              <a:rPr lang="en-GB" altLang="lv-LV" sz="2400" dirty="0" smtClean="0">
                <a:latin typeface="Arial" charset="0"/>
              </a:rPr>
              <a:t>Legal issues;</a:t>
            </a:r>
          </a:p>
          <a:p>
            <a:pPr eaLnBrk="1" hangingPunct="1">
              <a:buFontTx/>
              <a:buChar char="-"/>
              <a:defRPr/>
            </a:pPr>
            <a:r>
              <a:rPr lang="en-GB" altLang="lv-LV" sz="2400" dirty="0" smtClean="0">
                <a:latin typeface="Arial" charset="0"/>
              </a:rPr>
              <a:t>Financial issues;</a:t>
            </a:r>
          </a:p>
          <a:p>
            <a:pPr eaLnBrk="1" hangingPunct="1">
              <a:buFontTx/>
              <a:buChar char="-"/>
              <a:defRPr/>
            </a:pPr>
            <a:r>
              <a:rPr lang="en-GB" altLang="lv-LV" sz="2400" dirty="0" smtClean="0">
                <a:latin typeface="Arial" charset="0"/>
              </a:rPr>
              <a:t>Daily life and care issues;</a:t>
            </a:r>
          </a:p>
          <a:p>
            <a:pPr eaLnBrk="1" hangingPunct="1">
              <a:buFontTx/>
              <a:buChar char="-"/>
              <a:defRPr/>
            </a:pPr>
            <a:r>
              <a:rPr lang="en-GB" altLang="lv-LV" sz="2400" dirty="0" smtClean="0">
                <a:latin typeface="Arial" charset="0"/>
              </a:rPr>
              <a:t>Health care issues (till the door of doctor’s office)</a:t>
            </a:r>
          </a:p>
          <a:p>
            <a:pPr eaLnBrk="1" hangingPunct="1">
              <a:buFontTx/>
              <a:buChar char="-"/>
              <a:defRPr/>
            </a:pPr>
            <a:r>
              <a:rPr lang="en-GB" altLang="lv-LV" sz="2400" dirty="0" smtClean="0">
                <a:latin typeface="Arial" charset="0"/>
              </a:rPr>
              <a:t>Creation of support network</a:t>
            </a:r>
          </a:p>
          <a:p>
            <a:pPr marL="109537" indent="0" eaLnBrk="1" hangingPunct="1">
              <a:buFont typeface="Wingdings 3" pitchFamily="18" charset="2"/>
              <a:buNone/>
              <a:defRPr/>
            </a:pPr>
            <a:endParaRPr lang="en-GB" altLang="lv-LV" sz="2400" dirty="0" smtClean="0">
              <a:latin typeface="Arial" charset="0"/>
            </a:endParaRPr>
          </a:p>
          <a:p>
            <a:pPr marL="109537" indent="0" eaLnBrk="1" hangingPunct="1">
              <a:buFont typeface="Wingdings 3" pitchFamily="18" charset="2"/>
              <a:buNone/>
              <a:defRPr/>
            </a:pPr>
            <a:r>
              <a:rPr lang="en-GB" altLang="lv-LV" sz="2400" dirty="0" smtClean="0">
                <a:latin typeface="Arial" charset="0"/>
              </a:rPr>
              <a:t>! Support in decision-making does not replace social services person needs.</a:t>
            </a:r>
          </a:p>
        </p:txBody>
      </p:sp>
    </p:spTree>
    <p:extLst>
      <p:ext uri="{BB962C8B-B14F-4D97-AF65-F5344CB8AC3E}">
        <p14:creationId xmlns:p14="http://schemas.microsoft.com/office/powerpoint/2010/main" val="548890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537" indent="0">
              <a:buNone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Proved to be positive instrument for:</a:t>
            </a:r>
          </a:p>
          <a:p>
            <a:pPr>
              <a:buFontTx/>
              <a:buChar char="-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Empowerment and agency;</a:t>
            </a:r>
          </a:p>
          <a:p>
            <a:pPr>
              <a:buFontTx/>
              <a:buChar char="-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Reducing hierarchy;</a:t>
            </a:r>
          </a:p>
          <a:p>
            <a:pPr>
              <a:buFontTx/>
              <a:buChar char="-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Taking responsibility;</a:t>
            </a:r>
          </a:p>
          <a:p>
            <a:pPr>
              <a:buFontTx/>
              <a:buChar char="-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Communication with other organizations, institutions; State service providers.</a:t>
            </a:r>
          </a:p>
          <a:p>
            <a:pPr>
              <a:buFontTx/>
              <a:buChar char="-"/>
            </a:pPr>
            <a:endParaRPr lang="en-GB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537" indent="0">
              <a:buNone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There was no agreement between the individual and the natural supporter.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Agreement in supported decision-making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37127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GB" sz="2400" dirty="0" smtClean="0">
                <a:effectLst/>
                <a:latin typeface="Arial" charset="0"/>
              </a:rPr>
              <a:t>Persons we support directly</a:t>
            </a:r>
            <a:r>
              <a:rPr lang="lv-LV" dirty="0" smtClean="0">
                <a:effectLst/>
                <a:latin typeface="Arial" charset="0"/>
              </a:rPr>
              <a:t>	</a:t>
            </a:r>
          </a:p>
        </p:txBody>
      </p:sp>
      <p:sp>
        <p:nvSpPr>
          <p:cNvPr id="41987" name="Rectangle 3"/>
          <p:cNvSpPr>
            <a:spLocks noGrp="1"/>
          </p:cNvSpPr>
          <p:nvPr>
            <p:ph type="body" idx="1"/>
          </p:nvPr>
        </p:nvSpPr>
        <p:spPr>
          <a:xfrm>
            <a:off x="467544" y="1196752"/>
            <a:ext cx="8219256" cy="4810348"/>
          </a:xfrm>
        </p:spPr>
        <p:txBody>
          <a:bodyPr/>
          <a:lstStyle/>
          <a:p>
            <a:pPr marL="623888" indent="-514350" eaLnBrk="1" hangingPunct="1">
              <a:buFont typeface="Wingdings 3" pitchFamily="18" charset="2"/>
              <a:buNone/>
            </a:pPr>
            <a:r>
              <a:rPr lang="en-GB" alt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28 persons – 8 females/ 20 males; 14 persons have intellectual disability; 13 persons have psych</a:t>
            </a:r>
            <a:r>
              <a:rPr lang="lv-LV" alt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GB" alt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social disability and 1 person has behaviour problems.</a:t>
            </a:r>
            <a:endParaRPr lang="lv-LV" altLang="lv-LV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3888" indent="-514350" eaLnBrk="1" hangingPunct="1">
              <a:buFont typeface="Wingdings 3" pitchFamily="18" charset="2"/>
              <a:buNone/>
            </a:pPr>
            <a:r>
              <a:rPr lang="en-GB" alt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7 persons live in institution; 10 persons live with parents; 4 persons live in group homes; 7 persons live independently</a:t>
            </a:r>
            <a:r>
              <a:rPr lang="lv-LV" alt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altLang="lv-LV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3888" indent="-514350" eaLnBrk="1" hangingPunct="1">
              <a:buFont typeface="Wingdings 3" pitchFamily="18" charset="2"/>
              <a:buNone/>
            </a:pPr>
            <a:endParaRPr lang="en-GB" altLang="lv-LV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3888" indent="-514350" eaLnBrk="1" hangingPunct="1">
              <a:buFont typeface="Wingdings 3" pitchFamily="18" charset="2"/>
              <a:buNone/>
            </a:pPr>
            <a:r>
              <a:rPr lang="en-GB" alt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Most common </a:t>
            </a:r>
            <a:r>
              <a:rPr lang="lv-LV" alt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altLang="lv-LV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ims</a:t>
            </a:r>
            <a:r>
              <a:rPr lang="en-GB" alt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of</a:t>
            </a:r>
            <a:r>
              <a:rPr lang="lv-LV" altLang="lv-LV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altLang="lv-LV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support</a:t>
            </a:r>
            <a:r>
              <a:rPr lang="en-GB" alt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plans:</a:t>
            </a:r>
          </a:p>
          <a:p>
            <a:pPr marL="623888" indent="-514350" eaLnBrk="1" hangingPunct="1">
              <a:buFont typeface="Wingdings 3" pitchFamily="18" charset="2"/>
              <a:buAutoNum type="arabicPeriod"/>
            </a:pPr>
            <a:r>
              <a:rPr lang="en-GB" alt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To finish school and to obtain profession («to stand on own legs»)</a:t>
            </a:r>
          </a:p>
          <a:p>
            <a:pPr marL="623888" indent="-514350" eaLnBrk="1" hangingPunct="1">
              <a:buFont typeface="Wingdings 3" pitchFamily="18" charset="2"/>
              <a:buAutoNum type="arabicPeriod"/>
            </a:pPr>
            <a:r>
              <a:rPr lang="en-GB" alt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To move out of institution to live in </a:t>
            </a:r>
            <a:r>
              <a:rPr lang="lv-LV" altLang="lv-LV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community</a:t>
            </a:r>
            <a:r>
              <a:rPr lang="en-GB" alt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lv-LV" altLang="lv-LV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3888" indent="-514350" eaLnBrk="1" hangingPunct="1">
              <a:buFont typeface="Wingdings 3" pitchFamily="18" charset="2"/>
              <a:buAutoNum type="arabicPeriod"/>
            </a:pPr>
            <a:r>
              <a:rPr lang="en-GB" alt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To regain legal capacity</a:t>
            </a:r>
            <a:endParaRPr lang="lv-LV" altLang="lv-LV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3888" indent="-514350" eaLnBrk="1" hangingPunct="1">
              <a:buFont typeface="Wingdings 3" pitchFamily="18" charset="2"/>
              <a:buAutoNum type="arabicPeriod"/>
            </a:pPr>
            <a:r>
              <a:rPr lang="lv-LV" alt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GB" alt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learn new skills (languages – English, Latvian, Russian; photography, cooking, reading, writing, counting,  etc.)</a:t>
            </a:r>
            <a:endParaRPr lang="lv-LV" altLang="lv-LV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3888" indent="-514350" eaLnBrk="1" hangingPunct="1">
              <a:buFont typeface="Wingdings 3" pitchFamily="18" charset="2"/>
              <a:buAutoNum type="arabicPeriod"/>
            </a:pPr>
            <a:r>
              <a:rPr lang="lv-LV" alt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lv-LV" altLang="lv-LV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develop</a:t>
            </a:r>
            <a:r>
              <a:rPr lang="lv-LV" alt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altLang="lv-LV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support</a:t>
            </a:r>
            <a:r>
              <a:rPr lang="lv-LV" alt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altLang="lv-LV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network</a:t>
            </a:r>
            <a:endParaRPr lang="en-US" altLang="lv-LV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3888" indent="-514350" eaLnBrk="1" hangingPunct="1">
              <a:buFont typeface="Wingdings 3" pitchFamily="18" charset="2"/>
              <a:buAutoNum type="arabicPeriod"/>
            </a:pPr>
            <a:r>
              <a:rPr lang="en-US" alt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To find suitable job</a:t>
            </a:r>
            <a:endParaRPr lang="en-GB" altLang="lv-LV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1963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95536" y="1124744"/>
            <a:ext cx="8291264" cy="4882356"/>
          </a:xfrm>
        </p:spPr>
        <p:txBody>
          <a:bodyPr/>
          <a:lstStyle/>
          <a:p>
            <a:pPr marL="109537" indent="0">
              <a:buNone/>
            </a:pPr>
            <a:r>
              <a:rPr lang="en-GB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Legal issues:</a:t>
            </a:r>
          </a:p>
          <a:p>
            <a:pPr>
              <a:buFontTx/>
              <a:buChar char="-"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Preparing of applications; documents</a:t>
            </a:r>
          </a:p>
          <a:p>
            <a:pPr>
              <a:buFontTx/>
              <a:buChar char="-"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Reading of documents a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 understanding them 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buFontTx/>
              <a:buChar char="-"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Preparing applications to court;</a:t>
            </a:r>
          </a:p>
          <a:p>
            <a:pPr>
              <a:buFontTx/>
              <a:buChar char="-"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Assistance in changing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of documents (disability card; bicycle driver’s licence)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buFontTx/>
              <a:buChar char="-"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Assistance in process of review or renewal of legal capacity status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buFontTx/>
              <a:buChar char="-"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Support of victims of crime, while communicating with police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buFontTx/>
              <a:buChar char="-"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Support in communicating with employer.</a:t>
            </a:r>
            <a:endParaRPr lang="lv-LV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537" indent="0">
              <a:buNone/>
            </a:pPr>
            <a:r>
              <a:rPr lang="en-GB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Finance issues</a:t>
            </a:r>
            <a:endParaRPr lang="lv-LV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Assistance in preparing application for police on fraud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>
              <a:buFontTx/>
              <a:buChar char="-"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Assistance in communication with municipality on property tax debts;</a:t>
            </a:r>
          </a:p>
          <a:p>
            <a:pPr>
              <a:buFontTx/>
              <a:buChar char="-"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Learning to plan daily/weekly/monthly budget;</a:t>
            </a:r>
          </a:p>
          <a:p>
            <a:pPr>
              <a:buFontTx/>
              <a:buChar char="-"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Learning to count.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1520" y="116632"/>
            <a:ext cx="8229600" cy="1143000"/>
          </a:xfrm>
        </p:spPr>
        <p:txBody>
          <a:bodyPr>
            <a:normAutofit/>
          </a:bodyPr>
          <a:lstStyle/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Some examples of decisions where support was needed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66930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dizains">
  <a:themeElements>
    <a:clrScheme name="Iestād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estād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2220</TotalTime>
  <Words>1272</Words>
  <Application>Microsoft Office PowerPoint</Application>
  <PresentationFormat>On-screen Show (4:3)</PresentationFormat>
  <Paragraphs>148</Paragraphs>
  <Slides>15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Concourse</vt:lpstr>
      <vt:lpstr>Supported decision-making in practice: results of pilot project and lessons learned </vt:lpstr>
      <vt:lpstr> Legal capacity laws’ reform in Latvia (since 01.01.2013)</vt:lpstr>
      <vt:lpstr>Pilot project of ZELDA on supported decision-making (01.09.2014-30.06.2016)</vt:lpstr>
      <vt:lpstr>What is supported decision-making?</vt:lpstr>
      <vt:lpstr>Principles of supported decision-making: </vt:lpstr>
      <vt:lpstr>Support areas:</vt:lpstr>
      <vt:lpstr>Agreement in supported decision-making</vt:lpstr>
      <vt:lpstr>Persons we support directly </vt:lpstr>
      <vt:lpstr>Some examples of decisions where support was needed</vt:lpstr>
      <vt:lpstr>Some examples of decisions where support was needed</vt:lpstr>
      <vt:lpstr>Intensity of support</vt:lpstr>
      <vt:lpstr>Intensity of support scale of 1-5 Story of Sofia</vt:lpstr>
      <vt:lpstr>Story of Victoria</vt:lpstr>
      <vt:lpstr>What we have learned?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Lietotajs</dc:creator>
  <cp:lastModifiedBy>PERARO Alicia</cp:lastModifiedBy>
  <cp:revision>348</cp:revision>
  <cp:lastPrinted>2015-09-04T07:20:16Z</cp:lastPrinted>
  <dcterms:created xsi:type="dcterms:W3CDTF">2009-09-23T10:42:55Z</dcterms:created>
  <dcterms:modified xsi:type="dcterms:W3CDTF">2017-03-21T12:41:36Z</dcterms:modified>
</cp:coreProperties>
</file>