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8"/>
  </p:notesMasterIdLst>
  <p:handoutMasterIdLst>
    <p:handoutMasterId r:id="rId9"/>
  </p:handoutMasterIdLst>
  <p:sldIdLst>
    <p:sldId id="256" r:id="rId2"/>
    <p:sldId id="268" r:id="rId3"/>
    <p:sldId id="270" r:id="rId4"/>
    <p:sldId id="269" r:id="rId5"/>
    <p:sldId id="271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76377" autoAdjust="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4555B-453C-4A0A-A3A9-EFBD33DABCC7}" type="datetimeFigureOut">
              <a:rPr lang="nl-BE" smtClean="0"/>
              <a:t>16/03/2017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54265-B3FC-40D4-A588-4088CCFEB5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81583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CFD4B-C85B-4501-8CB1-75B6A9F68AA6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D0561-9ED0-4E86-AF04-16B64D7A66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55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D0561-9ED0-4E86-AF04-16B64D7A664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9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9B0670-573D-40FE-BF44-7A9A2E163A97}" type="datetimeFigureOut">
              <a:rPr lang="en-GB" smtClean="0"/>
              <a:t>16/03/2017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FAAB2A-607D-46B1-A502-CC1CDD2D8892}" type="slidenum">
              <a:rPr lang="en-GB" smtClean="0"/>
              <a:t>‹nr.›</a:t>
            </a:fld>
            <a:endParaRPr lang="en-GB"/>
          </a:p>
        </p:txBody>
      </p:sp>
      <p:pic>
        <p:nvPicPr>
          <p:cNvPr id="15" name="Picture 3" descr="C:\Users\katrijndekoninck\Documents\inproof.eu\Logo\Logo inproof klein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208" y="5605833"/>
            <a:ext cx="766973" cy="76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3660" y="5186987"/>
            <a:ext cx="7194578" cy="1034988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GB" sz="2400" i="1" dirty="0" smtClean="0"/>
          </a:p>
          <a:p>
            <a:pPr algn="ctr"/>
            <a:r>
              <a:rPr lang="en-GB" sz="2800" i="1" dirty="0" smtClean="0"/>
              <a:t>Council of Europe Conference	</a:t>
            </a:r>
          </a:p>
          <a:p>
            <a:pPr algn="ctr"/>
            <a:r>
              <a:rPr lang="en-GB" sz="2200" i="1" dirty="0" smtClean="0"/>
              <a:t>Cyprus, 27 March 2017</a:t>
            </a:r>
            <a:endParaRPr lang="en-GB" sz="2200" i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723660" y="548680"/>
            <a:ext cx="64008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C00000"/>
                </a:solidFill>
              </a:rPr>
              <a:t>Awareness-raising of the rights of persons with disabilities</a:t>
            </a:r>
          </a:p>
          <a:p>
            <a:r>
              <a:rPr lang="en-GB" sz="2800" b="1" dirty="0" smtClean="0">
                <a:solidFill>
                  <a:srgbClr val="C00000"/>
                </a:solidFill>
              </a:rPr>
              <a:t>Art. 8 UN CRPD</a:t>
            </a:r>
          </a:p>
          <a:p>
            <a:endParaRPr lang="en-GB" sz="2800" b="1" dirty="0" smtClean="0">
              <a:solidFill>
                <a:srgbClr val="FF0000"/>
              </a:solidFill>
            </a:endParaRPr>
          </a:p>
          <a:p>
            <a:endParaRPr lang="en-GB" sz="2800" b="1" dirty="0">
              <a:solidFill>
                <a:srgbClr val="FF0000"/>
              </a:solidFill>
            </a:endParaRPr>
          </a:p>
          <a:p>
            <a:r>
              <a:rPr lang="en-GB" sz="2400" i="1" dirty="0" err="1" smtClean="0">
                <a:solidFill>
                  <a:srgbClr val="FF0000"/>
                </a:solidFill>
              </a:rPr>
              <a:t>Katrijn</a:t>
            </a:r>
            <a:r>
              <a:rPr lang="en-GB" sz="2400" i="1" dirty="0" smtClean="0">
                <a:solidFill>
                  <a:srgbClr val="FF0000"/>
                </a:solidFill>
              </a:rPr>
              <a:t> </a:t>
            </a:r>
            <a:r>
              <a:rPr lang="en-GB" sz="2400" i="1" dirty="0" err="1" smtClean="0">
                <a:solidFill>
                  <a:srgbClr val="FF0000"/>
                </a:solidFill>
              </a:rPr>
              <a:t>Dekoninck</a:t>
            </a:r>
            <a:endParaRPr lang="en-GB" sz="2400" i="1" dirty="0" smtClean="0">
              <a:solidFill>
                <a:srgbClr val="FF0000"/>
              </a:solidFill>
            </a:endParaRPr>
          </a:p>
          <a:p>
            <a:r>
              <a:rPr lang="en-GB" sz="2400" i="1" dirty="0" err="1" smtClean="0">
                <a:solidFill>
                  <a:srgbClr val="FF0000"/>
                </a:solidFill>
              </a:rPr>
              <a:t>inproof</a:t>
            </a:r>
            <a:r>
              <a:rPr lang="en-GB" sz="2400" i="1" dirty="0" smtClean="0">
                <a:solidFill>
                  <a:srgbClr val="FF0000"/>
                </a:solidFill>
              </a:rPr>
              <a:t> </a:t>
            </a:r>
            <a:r>
              <a:rPr lang="en-GB" sz="2400" i="1" dirty="0">
                <a:solidFill>
                  <a:srgbClr val="FF0000"/>
                </a:solidFill>
              </a:rPr>
              <a:t>– international project office</a:t>
            </a:r>
            <a:endParaRPr lang="en-GB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katrijndekoninck\Documents\inproof.eu\Logo\Logo inproof kle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816" y="5445224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73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Context</a:t>
            </a:r>
            <a:br>
              <a:rPr lang="nl-BE" b="1" dirty="0" smtClean="0"/>
            </a:b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BE" sz="2800" dirty="0" smtClean="0"/>
              <a:t> Cure versus </a:t>
            </a:r>
            <a:r>
              <a:rPr lang="nl-BE" sz="2800" dirty="0"/>
              <a:t>P</a:t>
            </a:r>
            <a:r>
              <a:rPr lang="nl-BE" sz="2800" dirty="0" smtClean="0"/>
              <a:t>revention</a:t>
            </a: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en-US" sz="2600" dirty="0"/>
              <a:t>F</a:t>
            </a:r>
            <a:r>
              <a:rPr lang="en-US" sz="2600" dirty="0" smtClean="0"/>
              <a:t>orewarned </a:t>
            </a:r>
            <a:r>
              <a:rPr lang="en-US" sz="2600" dirty="0"/>
              <a:t>is </a:t>
            </a:r>
            <a:r>
              <a:rPr lang="en-US" sz="2600" dirty="0"/>
              <a:t>F</a:t>
            </a:r>
            <a:r>
              <a:rPr lang="en-US" sz="2600" dirty="0" smtClean="0"/>
              <a:t>orearmed?</a:t>
            </a:r>
            <a:endParaRPr lang="nl-BE" sz="2600" dirty="0" smtClean="0"/>
          </a:p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err="1" smtClean="0"/>
              <a:t>Approaching</a:t>
            </a:r>
            <a:r>
              <a:rPr lang="nl-BE" sz="2800" dirty="0" smtClean="0"/>
              <a:t> (dis)</a:t>
            </a:r>
            <a:r>
              <a:rPr lang="nl-BE" sz="2800" dirty="0" err="1" smtClean="0"/>
              <a:t>ability</a:t>
            </a:r>
            <a:r>
              <a:rPr lang="nl-BE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err="1" smtClean="0"/>
              <a:t>Structures</a:t>
            </a:r>
            <a:r>
              <a:rPr lang="nl-BE" sz="2800" dirty="0"/>
              <a:t>.</a:t>
            </a:r>
            <a:r>
              <a:rPr lang="nl-BE" sz="2800" dirty="0" smtClean="0"/>
              <a:t> </a:t>
            </a:r>
            <a:r>
              <a:rPr lang="nl-BE" sz="2800" dirty="0" err="1" smtClean="0"/>
              <a:t>Policies</a:t>
            </a:r>
            <a:r>
              <a:rPr lang="nl-BE" sz="2800" dirty="0" smtClean="0"/>
              <a:t>. </a:t>
            </a:r>
            <a:r>
              <a:rPr lang="nl-BE" sz="2800" dirty="0" err="1" smtClean="0"/>
              <a:t>L</a:t>
            </a:r>
            <a:r>
              <a:rPr lang="nl-BE" sz="2800" dirty="0" err="1" smtClean="0"/>
              <a:t>egislation</a:t>
            </a:r>
            <a:r>
              <a:rPr lang="nl-BE" sz="2800" dirty="0"/>
              <a:t>.</a:t>
            </a:r>
            <a:endParaRPr lang="nl-BE" sz="2800" dirty="0" smtClean="0"/>
          </a:p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smtClean="0"/>
              <a:t>Put </a:t>
            </a:r>
            <a:r>
              <a:rPr lang="nl-BE" sz="2800" dirty="0" err="1" smtClean="0"/>
              <a:t>ourselves</a:t>
            </a:r>
            <a:r>
              <a:rPr lang="nl-BE" sz="2800" dirty="0" smtClean="0"/>
              <a:t> </a:t>
            </a:r>
            <a:r>
              <a:rPr lang="nl-BE" sz="2800" dirty="0" err="1" smtClean="0"/>
              <a:t>into</a:t>
            </a:r>
            <a:r>
              <a:rPr lang="nl-BE" sz="2800" dirty="0" smtClean="0"/>
              <a:t> question</a:t>
            </a: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nl-BE" sz="2600" dirty="0" smtClean="0"/>
              <a:t>Invite different </a:t>
            </a:r>
            <a:r>
              <a:rPr lang="nl-BE" sz="2600" dirty="0" err="1" smtClean="0"/>
              <a:t>perspectives</a:t>
            </a:r>
            <a:endParaRPr lang="nl-BE" sz="2600" dirty="0"/>
          </a:p>
        </p:txBody>
      </p:sp>
    </p:spTree>
    <p:extLst>
      <p:ext uri="{BB962C8B-B14F-4D97-AF65-F5344CB8AC3E}">
        <p14:creationId xmlns:p14="http://schemas.microsoft.com/office/powerpoint/2010/main" val="267356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 smtClean="0"/>
              <a:t>Elements</a:t>
            </a:r>
            <a:r>
              <a:rPr lang="nl-BE" b="1" dirty="0" smtClean="0"/>
              <a:t> of </a:t>
            </a:r>
            <a:r>
              <a:rPr lang="nl-BE" b="1" dirty="0" err="1" smtClean="0"/>
              <a:t>success</a:t>
            </a:r>
            <a:r>
              <a:rPr lang="nl-BE" b="1" dirty="0" smtClean="0"/>
              <a:t/>
            </a:r>
            <a:br>
              <a:rPr lang="nl-BE" b="1" dirty="0" smtClean="0"/>
            </a:b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err="1" smtClean="0"/>
              <a:t>Good</a:t>
            </a:r>
            <a:r>
              <a:rPr lang="nl-BE" sz="2800" dirty="0" smtClean="0"/>
              <a:t> </a:t>
            </a:r>
            <a:r>
              <a:rPr lang="nl-BE" sz="2800" dirty="0" err="1"/>
              <a:t>P</a:t>
            </a:r>
            <a:r>
              <a:rPr lang="nl-BE" sz="2800" dirty="0" err="1" smtClean="0"/>
              <a:t>ractice</a:t>
            </a:r>
            <a:r>
              <a:rPr lang="nl-BE" sz="2800" dirty="0" smtClean="0"/>
              <a:t> </a:t>
            </a:r>
            <a:r>
              <a:rPr lang="nl-BE" sz="2800" dirty="0" err="1" smtClean="0"/>
              <a:t>examples</a:t>
            </a:r>
            <a:endParaRPr lang="nl-BE" sz="2800" dirty="0" smtClean="0"/>
          </a:p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err="1" smtClean="0"/>
              <a:t>Vision</a:t>
            </a:r>
            <a:r>
              <a:rPr lang="nl-BE" sz="2800" dirty="0"/>
              <a:t>. </a:t>
            </a:r>
            <a:r>
              <a:rPr lang="nl-BE" sz="2800" dirty="0" err="1"/>
              <a:t>Objectives</a:t>
            </a:r>
            <a:r>
              <a:rPr lang="nl-BE" sz="2800" dirty="0"/>
              <a:t>. </a:t>
            </a:r>
            <a:r>
              <a:rPr lang="nl-BE" sz="2800" dirty="0" err="1"/>
              <a:t>Strategy</a:t>
            </a:r>
            <a:r>
              <a:rPr lang="nl-BE" sz="2800" dirty="0"/>
              <a:t>. Action plan.</a:t>
            </a:r>
          </a:p>
          <a:p>
            <a:pPr>
              <a:lnSpc>
                <a:spcPct val="150000"/>
              </a:lnSpc>
            </a:pPr>
            <a:r>
              <a:rPr lang="nl-BE" sz="2800" dirty="0"/>
              <a:t> </a:t>
            </a:r>
            <a:r>
              <a:rPr lang="nl-BE" sz="2800" dirty="0" smtClean="0"/>
              <a:t>Building </a:t>
            </a:r>
            <a:r>
              <a:rPr lang="nl-BE" sz="2800" dirty="0" err="1" smtClean="0"/>
              <a:t>Alliances</a:t>
            </a:r>
            <a:endParaRPr lang="nl-BE" sz="2800" dirty="0" smtClean="0"/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nl-BE" sz="2600" dirty="0" err="1" smtClean="0"/>
              <a:t>Reciprocal</a:t>
            </a:r>
            <a:r>
              <a:rPr lang="nl-BE" sz="2600" dirty="0" smtClean="0"/>
              <a:t> partnerships</a:t>
            </a:r>
          </a:p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err="1" smtClean="0"/>
              <a:t>Various</a:t>
            </a:r>
            <a:r>
              <a:rPr lang="nl-BE" sz="2800" dirty="0" smtClean="0"/>
              <a:t> levels of </a:t>
            </a:r>
            <a:r>
              <a:rPr lang="nl-BE" sz="2800" dirty="0" err="1" smtClean="0"/>
              <a:t>influence</a:t>
            </a:r>
            <a:endParaRPr lang="nl-BE" sz="2800" dirty="0" smtClean="0"/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nl-BE" sz="2600" dirty="0" smtClean="0"/>
              <a:t>Micro – </a:t>
            </a:r>
            <a:r>
              <a:rPr lang="nl-BE" sz="2600" dirty="0" err="1" smtClean="0"/>
              <a:t>Meso</a:t>
            </a:r>
            <a:r>
              <a:rPr lang="nl-BE" sz="2600" dirty="0" smtClean="0"/>
              <a:t> </a:t>
            </a:r>
            <a:r>
              <a:rPr lang="nl-BE" sz="2600" dirty="0"/>
              <a:t>–</a:t>
            </a:r>
            <a:r>
              <a:rPr lang="nl-BE" sz="2600" dirty="0" smtClean="0"/>
              <a:t> Macro</a:t>
            </a:r>
            <a:endParaRPr lang="nl-BE" sz="2600" dirty="0"/>
          </a:p>
          <a:p>
            <a:pPr lvl="1">
              <a:lnSpc>
                <a:spcPct val="150000"/>
              </a:lnSpc>
            </a:pPr>
            <a:endParaRPr lang="nl-BE" sz="2500" dirty="0" smtClean="0"/>
          </a:p>
          <a:p>
            <a:pPr>
              <a:lnSpc>
                <a:spcPct val="150000"/>
              </a:lnSpc>
            </a:pPr>
            <a:endParaRPr lang="nl-BE" sz="2800" dirty="0"/>
          </a:p>
          <a:p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335527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b="1" dirty="0"/>
              <a:t>PUSH versus PULL </a:t>
            </a:r>
            <a:r>
              <a:rPr lang="nl-BE" b="1" dirty="0" err="1" smtClean="0"/>
              <a:t>principle</a:t>
            </a:r>
            <a:r>
              <a:rPr lang="nl-BE" b="1" dirty="0" smtClean="0"/>
              <a:t/>
            </a:r>
            <a:br>
              <a:rPr lang="nl-BE" b="1" dirty="0" smtClean="0"/>
            </a:br>
            <a:endParaRPr lang="nl-BE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196752"/>
            <a:ext cx="7707218" cy="508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179512" y="6165304"/>
            <a:ext cx="4464496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nl-BE" sz="1600" i="1" dirty="0" err="1" smtClean="0"/>
              <a:t>Own</a:t>
            </a:r>
            <a:r>
              <a:rPr lang="nl-BE" sz="1600" i="1" dirty="0" smtClean="0"/>
              <a:t> </a:t>
            </a:r>
            <a:r>
              <a:rPr lang="nl-BE" sz="1600" i="1" dirty="0" err="1" smtClean="0"/>
              <a:t>adaptation</a:t>
            </a:r>
            <a:r>
              <a:rPr lang="nl-BE" sz="1600" i="1" dirty="0" smtClean="0"/>
              <a:t> (</a:t>
            </a:r>
            <a:r>
              <a:rPr lang="nl-BE" sz="1600" i="1" dirty="0" err="1" smtClean="0"/>
              <a:t>Jepperson</a:t>
            </a:r>
            <a:r>
              <a:rPr lang="nl-BE" sz="1600" i="1" dirty="0"/>
              <a:t> </a:t>
            </a:r>
            <a:r>
              <a:rPr lang="nl-BE" sz="1600" i="1" dirty="0" smtClean="0"/>
              <a:t>&amp; Meyer, 2011)</a:t>
            </a:r>
          </a:p>
          <a:p>
            <a:pPr>
              <a:lnSpc>
                <a:spcPct val="150000"/>
              </a:lnSpc>
            </a:pPr>
            <a:endParaRPr lang="nl-BE" sz="1600" i="1" dirty="0" smtClean="0"/>
          </a:p>
          <a:p>
            <a:endParaRPr lang="nl-BE" sz="1600" i="1" dirty="0"/>
          </a:p>
        </p:txBody>
      </p:sp>
    </p:spTree>
    <p:extLst>
      <p:ext uri="{BB962C8B-B14F-4D97-AF65-F5344CB8AC3E}">
        <p14:creationId xmlns:p14="http://schemas.microsoft.com/office/powerpoint/2010/main" val="72418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 smtClean="0"/>
              <a:t>Effective</a:t>
            </a:r>
            <a:r>
              <a:rPr lang="nl-BE" b="1" dirty="0" smtClean="0"/>
              <a:t> </a:t>
            </a:r>
            <a:r>
              <a:rPr lang="nl-BE" b="1" dirty="0" err="1" smtClean="0"/>
              <a:t>ways</a:t>
            </a:r>
            <a:r>
              <a:rPr lang="nl-BE" b="1" dirty="0" smtClean="0"/>
              <a:t> </a:t>
            </a:r>
            <a:r>
              <a:rPr lang="nl-BE" b="1" dirty="0" err="1" smtClean="0"/>
              <a:t>to</a:t>
            </a:r>
            <a:r>
              <a:rPr lang="nl-BE" b="1" dirty="0" smtClean="0"/>
              <a:t> </a:t>
            </a:r>
            <a:r>
              <a:rPr lang="nl-BE" b="1" dirty="0" err="1" smtClean="0"/>
              <a:t>raise</a:t>
            </a:r>
            <a:r>
              <a:rPr lang="nl-BE" b="1" dirty="0" smtClean="0"/>
              <a:t> awareness</a:t>
            </a:r>
            <a:br>
              <a:rPr lang="nl-BE" b="1" dirty="0" smtClean="0"/>
            </a:b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BE" sz="2800" dirty="0" smtClean="0"/>
              <a:t> </a:t>
            </a:r>
            <a:r>
              <a:rPr lang="nl-BE" sz="2800" dirty="0" err="1" smtClean="0"/>
              <a:t>Critically</a:t>
            </a:r>
            <a:r>
              <a:rPr lang="nl-BE" sz="2800" dirty="0" smtClean="0"/>
              <a:t> </a:t>
            </a:r>
            <a:r>
              <a:rPr lang="nl-BE" sz="2800" dirty="0" err="1" smtClean="0"/>
              <a:t>assess</a:t>
            </a:r>
            <a:r>
              <a:rPr lang="nl-BE" sz="2800" dirty="0" smtClean="0"/>
              <a:t> </a:t>
            </a:r>
            <a:r>
              <a:rPr lang="nl-BE" sz="2800" dirty="0" err="1" smtClean="0"/>
              <a:t>our</a:t>
            </a:r>
            <a:r>
              <a:rPr lang="nl-BE" sz="2800" dirty="0" smtClean="0"/>
              <a:t> </a:t>
            </a:r>
            <a:r>
              <a:rPr lang="nl-BE" sz="2800" dirty="0" err="1" smtClean="0"/>
              <a:t>own</a:t>
            </a:r>
            <a:r>
              <a:rPr lang="nl-BE" sz="2800" dirty="0" smtClean="0"/>
              <a:t> </a:t>
            </a:r>
            <a:r>
              <a:rPr lang="nl-BE" sz="2800" dirty="0" err="1" smtClean="0"/>
              <a:t>behaviour</a:t>
            </a:r>
            <a:endParaRPr lang="nl-BE" sz="2800" dirty="0" smtClean="0"/>
          </a:p>
          <a:p>
            <a:pPr>
              <a:lnSpc>
                <a:spcPct val="150000"/>
              </a:lnSpc>
            </a:pPr>
            <a:r>
              <a:rPr lang="nl-BE" sz="2800" dirty="0" smtClean="0"/>
              <a:t> Invite </a:t>
            </a:r>
            <a:r>
              <a:rPr lang="nl-BE" sz="2800" dirty="0" err="1" smtClean="0"/>
              <a:t>others</a:t>
            </a:r>
            <a:r>
              <a:rPr lang="nl-BE" sz="2800" dirty="0" smtClean="0"/>
              <a:t> </a:t>
            </a:r>
            <a:r>
              <a:rPr lang="nl-BE" sz="2800" dirty="0" err="1" smtClean="0"/>
              <a:t>to</a:t>
            </a:r>
            <a:r>
              <a:rPr lang="nl-BE" sz="2800" dirty="0" smtClean="0"/>
              <a:t> co-</a:t>
            </a:r>
            <a:r>
              <a:rPr lang="nl-BE" sz="2800" dirty="0" err="1" smtClean="0"/>
              <a:t>create</a:t>
            </a:r>
            <a:r>
              <a:rPr lang="nl-BE" sz="2800" dirty="0" smtClean="0"/>
              <a:t> </a:t>
            </a:r>
            <a:r>
              <a:rPr lang="nl-BE" sz="2800" dirty="0" err="1" smtClean="0"/>
              <a:t>the</a:t>
            </a:r>
            <a:r>
              <a:rPr lang="nl-BE" sz="2800" dirty="0" smtClean="0"/>
              <a:t> </a:t>
            </a:r>
            <a:r>
              <a:rPr lang="nl-BE" sz="2800" dirty="0" err="1" smtClean="0"/>
              <a:t>changing</a:t>
            </a:r>
            <a:r>
              <a:rPr lang="nl-BE" sz="2800" dirty="0" smtClean="0"/>
              <a:t> environment</a:t>
            </a:r>
          </a:p>
          <a:p>
            <a:pPr>
              <a:lnSpc>
                <a:spcPct val="150000"/>
              </a:lnSpc>
            </a:pPr>
            <a:r>
              <a:rPr lang="nl-BE" sz="2800" dirty="0"/>
              <a:t> </a:t>
            </a:r>
            <a:r>
              <a:rPr lang="nl-BE" sz="2800" dirty="0" smtClean="0"/>
              <a:t>A person </a:t>
            </a:r>
            <a:r>
              <a:rPr lang="nl-BE" sz="2800" dirty="0" err="1" smtClean="0"/>
              <a:t>with</a:t>
            </a:r>
            <a:r>
              <a:rPr lang="nl-BE" sz="2800" dirty="0" smtClean="0"/>
              <a:t> a </a:t>
            </a:r>
            <a:r>
              <a:rPr lang="nl-BE" sz="2800" dirty="0" err="1" smtClean="0"/>
              <a:t>disability</a:t>
            </a:r>
            <a:r>
              <a:rPr lang="nl-BE" sz="2800" dirty="0" smtClean="0"/>
              <a:t> as </a:t>
            </a:r>
            <a:r>
              <a:rPr lang="nl-BE" sz="2800" dirty="0" err="1" smtClean="0"/>
              <a:t>your</a:t>
            </a:r>
            <a:r>
              <a:rPr lang="nl-BE" sz="2800" dirty="0" smtClean="0"/>
              <a:t> </a:t>
            </a:r>
            <a:r>
              <a:rPr lang="nl-BE" sz="2800" dirty="0" err="1" smtClean="0"/>
              <a:t>neighbour</a:t>
            </a:r>
            <a:r>
              <a:rPr lang="nl-BE" sz="2800" dirty="0" smtClean="0"/>
              <a:t>, </a:t>
            </a:r>
            <a:r>
              <a:rPr lang="nl-BE" sz="2800" dirty="0" err="1" smtClean="0"/>
              <a:t>colleague</a:t>
            </a:r>
            <a:r>
              <a:rPr lang="nl-BE" sz="2800" dirty="0" smtClean="0"/>
              <a:t>, co-student </a:t>
            </a:r>
            <a:br>
              <a:rPr lang="nl-BE" sz="2800" dirty="0" smtClean="0"/>
            </a:br>
            <a:r>
              <a:rPr lang="nl-BE" sz="2800" dirty="0" smtClean="0"/>
              <a:t>= most </a:t>
            </a:r>
            <a:r>
              <a:rPr lang="nl-BE" sz="2800" dirty="0" err="1" smtClean="0"/>
              <a:t>effective</a:t>
            </a:r>
            <a:r>
              <a:rPr lang="nl-BE" sz="2800" dirty="0" smtClean="0"/>
              <a:t> way </a:t>
            </a:r>
            <a:r>
              <a:rPr lang="nl-BE" sz="2800" dirty="0" err="1" smtClean="0"/>
              <a:t>to</a:t>
            </a:r>
            <a:r>
              <a:rPr lang="nl-BE" sz="2800" dirty="0" smtClean="0"/>
              <a:t> </a:t>
            </a:r>
            <a:r>
              <a:rPr lang="nl-BE" sz="2800" dirty="0" err="1" smtClean="0"/>
              <a:t>raise</a:t>
            </a:r>
            <a:r>
              <a:rPr lang="nl-BE" sz="2800" dirty="0" smtClean="0"/>
              <a:t> awareness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142894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i="1" dirty="0" smtClean="0"/>
              <a:t>“It </a:t>
            </a:r>
            <a:r>
              <a:rPr lang="en-GB" sz="3600" i="1" dirty="0"/>
              <a:t>is not the strongest of the species that survives, nor the most intelligent that survives. </a:t>
            </a:r>
            <a:endParaRPr lang="en-GB" sz="3600" i="1" dirty="0" smtClean="0"/>
          </a:p>
          <a:p>
            <a:pPr marL="0" indent="0">
              <a:buNone/>
            </a:pPr>
            <a:r>
              <a:rPr lang="en-GB" sz="3600" i="1" dirty="0" smtClean="0"/>
              <a:t>It </a:t>
            </a:r>
            <a:r>
              <a:rPr lang="en-GB" sz="3600" i="1" dirty="0"/>
              <a:t>is the one that is most adaptable to change</a:t>
            </a:r>
            <a:r>
              <a:rPr lang="en-GB" sz="3600" i="1" dirty="0" smtClean="0"/>
              <a:t>.” </a:t>
            </a:r>
          </a:p>
          <a:p>
            <a:pPr marL="0" indent="0" algn="ctr">
              <a:buNone/>
            </a:pPr>
            <a:r>
              <a:rPr lang="en-GB" sz="3600" b="1" i="1" dirty="0"/>
              <a:t>	</a:t>
            </a:r>
            <a:r>
              <a:rPr lang="en-GB" sz="3600" b="1" i="1" dirty="0" smtClean="0"/>
              <a:t>		</a:t>
            </a:r>
            <a:r>
              <a:rPr lang="en-GB" sz="3400" b="1" i="1" dirty="0" smtClean="0"/>
              <a:t>Charles Darwin</a:t>
            </a:r>
            <a:endParaRPr lang="en-GB" sz="3400" b="1" i="1" dirty="0"/>
          </a:p>
        </p:txBody>
      </p:sp>
    </p:spTree>
    <p:extLst>
      <p:ext uri="{BB962C8B-B14F-4D97-AF65-F5344CB8AC3E}">
        <p14:creationId xmlns:p14="http://schemas.microsoft.com/office/powerpoint/2010/main" val="129437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498</TotalTime>
  <Words>160</Words>
  <Application>Microsoft Office PowerPoint</Application>
  <PresentationFormat>Diavoorstelling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Oriel</vt:lpstr>
      <vt:lpstr>PowerPoint-presentatie</vt:lpstr>
      <vt:lpstr>Context </vt:lpstr>
      <vt:lpstr>Elements of success </vt:lpstr>
      <vt:lpstr>PUSH versus PULL principle </vt:lpstr>
      <vt:lpstr>Effective ways to raise awareness </vt:lpstr>
      <vt:lpstr>PowerPoint-presentatie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Katrijn Dekoninck [EASPD]</dc:creator>
  <cp:lastModifiedBy>katrijndekoninck</cp:lastModifiedBy>
  <cp:revision>83</cp:revision>
  <dcterms:created xsi:type="dcterms:W3CDTF">2014-11-04T15:37:34Z</dcterms:created>
  <dcterms:modified xsi:type="dcterms:W3CDTF">2017-03-16T11:55:19Z</dcterms:modified>
</cp:coreProperties>
</file>