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3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8" r:id="rId2"/>
    <p:sldId id="271" r:id="rId3"/>
    <p:sldId id="288" r:id="rId4"/>
    <p:sldId id="320" r:id="rId5"/>
    <p:sldId id="301" r:id="rId6"/>
    <p:sldId id="273" r:id="rId7"/>
    <p:sldId id="275" r:id="rId8"/>
    <p:sldId id="297" r:id="rId9"/>
    <p:sldId id="302" r:id="rId10"/>
    <p:sldId id="303" r:id="rId11"/>
    <p:sldId id="324" r:id="rId12"/>
    <p:sldId id="294" r:id="rId13"/>
    <p:sldId id="316" r:id="rId14"/>
    <p:sldId id="286" r:id="rId15"/>
  </p:sldIdLst>
  <p:sldSz cx="9144000" cy="6858000" type="screen4x3"/>
  <p:notesSz cx="6781800" cy="9880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bg1"/>
        </a:solidFill>
        <a:latin typeface="Verdan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bg1"/>
        </a:solidFill>
        <a:latin typeface="Verdan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bg1"/>
        </a:solidFill>
        <a:latin typeface="Verdan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bg1"/>
        </a:solidFill>
        <a:latin typeface="Verdan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bg1"/>
        </a:solidFill>
        <a:latin typeface="Verdana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Verdana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Verdana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Verdana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Verdan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802"/>
    <a:srgbClr val="0038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 autoAdjust="0"/>
    <p:restoredTop sz="94682" autoAdjust="0"/>
  </p:normalViewPr>
  <p:slideViewPr>
    <p:cSldViewPr>
      <p:cViewPr varScale="1">
        <p:scale>
          <a:sx n="105" d="100"/>
          <a:sy n="105" d="100"/>
        </p:scale>
        <p:origin x="192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1F6BB0-259A-384A-9F4B-F658A0EEA8FC}" type="doc">
      <dgm:prSet loTypeId="urn:microsoft.com/office/officeart/2005/8/layout/hierarchy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2D36887-4DCD-9942-B190-866EE02414B2}">
      <dgm:prSet phldrT="[Text]" custT="1"/>
      <dgm:spPr/>
      <dgm:t>
        <a:bodyPr/>
        <a:lstStyle/>
        <a:p>
          <a:r>
            <a:rPr lang="en-GB" sz="2000" dirty="0" smtClean="0">
              <a:latin typeface="Times New Roman" charset="0"/>
              <a:ea typeface="Times New Roman" charset="0"/>
              <a:cs typeface="Times New Roman" charset="0"/>
            </a:rPr>
            <a:t>Prohibit discrimination</a:t>
          </a:r>
          <a:r>
            <a:rPr lang="en-GB" sz="2000" baseline="0" dirty="0" smtClean="0">
              <a:latin typeface="Times New Roman" charset="0"/>
              <a:ea typeface="Times New Roman" charset="0"/>
              <a:cs typeface="Times New Roman" charset="0"/>
            </a:rPr>
            <a:t> on the basis of disability (including in recruitment procedures etc.)</a:t>
          </a:r>
          <a:endParaRPr lang="en-US" sz="2000" dirty="0">
            <a:latin typeface="Times New Roman" charset="0"/>
            <a:ea typeface="Times New Roman" charset="0"/>
            <a:cs typeface="Times New Roman" charset="0"/>
          </a:endParaRPr>
        </a:p>
      </dgm:t>
    </dgm:pt>
    <dgm:pt modelId="{C9A3EE17-7FB0-0643-994D-0C84430A5B05}" type="parTrans" cxnId="{E13B55A9-4F3B-0640-9642-6F575C11D040}">
      <dgm:prSet/>
      <dgm:spPr/>
      <dgm:t>
        <a:bodyPr/>
        <a:lstStyle/>
        <a:p>
          <a:endParaRPr lang="en-US"/>
        </a:p>
      </dgm:t>
    </dgm:pt>
    <dgm:pt modelId="{67E77E01-272C-0042-B2B7-273C4D736C49}" type="sibTrans" cxnId="{E13B55A9-4F3B-0640-9642-6F575C11D040}">
      <dgm:prSet/>
      <dgm:spPr/>
      <dgm:t>
        <a:bodyPr/>
        <a:lstStyle/>
        <a:p>
          <a:endParaRPr lang="en-US"/>
        </a:p>
      </dgm:t>
    </dgm:pt>
    <dgm:pt modelId="{3E585B9B-A466-0343-B926-EEC211440BAC}">
      <dgm:prSet custT="1"/>
      <dgm:spPr/>
      <dgm:t>
        <a:bodyPr/>
        <a:lstStyle/>
        <a:p>
          <a:r>
            <a:rPr lang="en-US" sz="2000" dirty="0" smtClean="0">
              <a:latin typeface="Times New Roman" charset="0"/>
              <a:ea typeface="Times New Roman" charset="0"/>
              <a:cs typeface="Times New Roman" charset="0"/>
            </a:rPr>
            <a:t>Promotion of employment opportunities and career advancement</a:t>
          </a:r>
          <a:endParaRPr lang="en-US" sz="2000" dirty="0">
            <a:latin typeface="Times New Roman" charset="0"/>
            <a:ea typeface="Times New Roman" charset="0"/>
            <a:cs typeface="Times New Roman" charset="0"/>
          </a:endParaRPr>
        </a:p>
      </dgm:t>
    </dgm:pt>
    <dgm:pt modelId="{E60636F6-4004-7D42-AB81-E27E2C5F5DC8}" type="parTrans" cxnId="{6D5A8B39-DCFC-574D-97A7-3E9E20BF02DC}">
      <dgm:prSet/>
      <dgm:spPr/>
      <dgm:t>
        <a:bodyPr/>
        <a:lstStyle/>
        <a:p>
          <a:endParaRPr lang="en-US" dirty="0"/>
        </a:p>
      </dgm:t>
    </dgm:pt>
    <dgm:pt modelId="{8B80C74A-6B4E-E749-8A2C-06349AD9D5CC}" type="sibTrans" cxnId="{6D5A8B39-DCFC-574D-97A7-3E9E20BF02DC}">
      <dgm:prSet/>
      <dgm:spPr/>
      <dgm:t>
        <a:bodyPr/>
        <a:lstStyle/>
        <a:p>
          <a:endParaRPr lang="en-US"/>
        </a:p>
      </dgm:t>
    </dgm:pt>
    <dgm:pt modelId="{6B2AF531-6EBF-6F42-BF8F-CBD55FE08481}">
      <dgm:prSet custT="1"/>
      <dgm:spPr/>
      <dgm:t>
        <a:bodyPr/>
        <a:lstStyle/>
        <a:p>
          <a:r>
            <a:rPr lang="en-GB" sz="2000" dirty="0" smtClean="0">
              <a:latin typeface="Times New Roman" charset="0"/>
              <a:ea typeface="Times New Roman" charset="0"/>
              <a:cs typeface="Times New Roman" charset="0"/>
            </a:rPr>
            <a:t>Reasonable accommodation of the individual’s requirements</a:t>
          </a:r>
          <a:endParaRPr lang="en-US" sz="2000" dirty="0">
            <a:latin typeface="Times New Roman" charset="0"/>
            <a:ea typeface="Times New Roman" charset="0"/>
            <a:cs typeface="Times New Roman" charset="0"/>
          </a:endParaRPr>
        </a:p>
      </dgm:t>
    </dgm:pt>
    <dgm:pt modelId="{20386201-BB0E-834C-B5F4-3CD5F832542A}" type="parTrans" cxnId="{72937C13-B44E-F64B-976A-CCE0FCB6711B}">
      <dgm:prSet/>
      <dgm:spPr/>
      <dgm:t>
        <a:bodyPr/>
        <a:lstStyle/>
        <a:p>
          <a:endParaRPr lang="en-US" dirty="0"/>
        </a:p>
      </dgm:t>
    </dgm:pt>
    <dgm:pt modelId="{439A018B-74B4-9546-BA9F-A3B6CBC13B75}" type="sibTrans" cxnId="{72937C13-B44E-F64B-976A-CCE0FCB6711B}">
      <dgm:prSet/>
      <dgm:spPr/>
      <dgm:t>
        <a:bodyPr/>
        <a:lstStyle/>
        <a:p>
          <a:endParaRPr lang="en-US"/>
        </a:p>
      </dgm:t>
    </dgm:pt>
    <dgm:pt modelId="{DDE86D56-3962-F744-9E51-88DDBD5AE63F}" type="pres">
      <dgm:prSet presAssocID="{091F6BB0-259A-384A-9F4B-F658A0EEA8F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858097A-A614-3149-B63E-7BEA317323AA}" type="pres">
      <dgm:prSet presAssocID="{92D36887-4DCD-9942-B190-866EE02414B2}" presName="root1" presStyleCnt="0"/>
      <dgm:spPr/>
    </dgm:pt>
    <dgm:pt modelId="{47B39EC6-510B-3C47-BFB4-E1B85F39D3AF}" type="pres">
      <dgm:prSet presAssocID="{92D36887-4DCD-9942-B190-866EE02414B2}" presName="LevelOneTextNode" presStyleLbl="node0" presStyleIdx="0" presStyleCnt="1" custScaleX="256993" custScaleY="23726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7B48C14-DF3D-064C-A909-667521F8B6CF}" type="pres">
      <dgm:prSet presAssocID="{92D36887-4DCD-9942-B190-866EE02414B2}" presName="level2hierChild" presStyleCnt="0"/>
      <dgm:spPr/>
    </dgm:pt>
    <dgm:pt modelId="{BB183C04-88FC-3F48-A143-063BB7A784DC}" type="pres">
      <dgm:prSet presAssocID="{20386201-BB0E-834C-B5F4-3CD5F832542A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7B3D821D-C567-AB4A-9E92-AFCFB25A04E1}" type="pres">
      <dgm:prSet presAssocID="{20386201-BB0E-834C-B5F4-3CD5F832542A}" presName="connTx" presStyleLbl="parChTrans1D2" presStyleIdx="0" presStyleCnt="2"/>
      <dgm:spPr/>
      <dgm:t>
        <a:bodyPr/>
        <a:lstStyle/>
        <a:p>
          <a:endParaRPr lang="en-US"/>
        </a:p>
      </dgm:t>
    </dgm:pt>
    <dgm:pt modelId="{50D818C5-D580-7C44-B59B-FD4868926C1D}" type="pres">
      <dgm:prSet presAssocID="{6B2AF531-6EBF-6F42-BF8F-CBD55FE08481}" presName="root2" presStyleCnt="0"/>
      <dgm:spPr/>
    </dgm:pt>
    <dgm:pt modelId="{8A2CD900-9256-2B41-8573-52FE32B4F523}" type="pres">
      <dgm:prSet presAssocID="{6B2AF531-6EBF-6F42-BF8F-CBD55FE08481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2BC8A6-E69B-FB46-BF01-E288EC26253B}" type="pres">
      <dgm:prSet presAssocID="{6B2AF531-6EBF-6F42-BF8F-CBD55FE08481}" presName="level3hierChild" presStyleCnt="0"/>
      <dgm:spPr/>
    </dgm:pt>
    <dgm:pt modelId="{38356576-7CA8-AB4B-A402-D8279AF8D824}" type="pres">
      <dgm:prSet presAssocID="{E60636F6-4004-7D42-AB81-E27E2C5F5DC8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E28AAC03-B343-6349-BA19-8E8B981129BF}" type="pres">
      <dgm:prSet presAssocID="{E60636F6-4004-7D42-AB81-E27E2C5F5DC8}" presName="connTx" presStyleLbl="parChTrans1D2" presStyleIdx="1" presStyleCnt="2"/>
      <dgm:spPr/>
      <dgm:t>
        <a:bodyPr/>
        <a:lstStyle/>
        <a:p>
          <a:endParaRPr lang="en-US"/>
        </a:p>
      </dgm:t>
    </dgm:pt>
    <dgm:pt modelId="{6364C5D3-20AA-A541-927E-912214B0524F}" type="pres">
      <dgm:prSet presAssocID="{3E585B9B-A466-0343-B926-EEC211440BAC}" presName="root2" presStyleCnt="0"/>
      <dgm:spPr/>
    </dgm:pt>
    <dgm:pt modelId="{91C60DED-8DD6-9E4E-BD97-4C2976D4CE58}" type="pres">
      <dgm:prSet presAssocID="{3E585B9B-A466-0343-B926-EEC211440BAC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FAE252-2FEF-3D45-ACD7-B8801C3FBA16}" type="pres">
      <dgm:prSet presAssocID="{3E585B9B-A466-0343-B926-EEC211440BAC}" presName="level3hierChild" presStyleCnt="0"/>
      <dgm:spPr/>
    </dgm:pt>
  </dgm:ptLst>
  <dgm:cxnLst>
    <dgm:cxn modelId="{72937C13-B44E-F64B-976A-CCE0FCB6711B}" srcId="{92D36887-4DCD-9942-B190-866EE02414B2}" destId="{6B2AF531-6EBF-6F42-BF8F-CBD55FE08481}" srcOrd="0" destOrd="0" parTransId="{20386201-BB0E-834C-B5F4-3CD5F832542A}" sibTransId="{439A018B-74B4-9546-BA9F-A3B6CBC13B75}"/>
    <dgm:cxn modelId="{A93E70B7-5DBD-B24D-A9A3-40E844797B77}" type="presOf" srcId="{E60636F6-4004-7D42-AB81-E27E2C5F5DC8}" destId="{E28AAC03-B343-6349-BA19-8E8B981129BF}" srcOrd="1" destOrd="0" presId="urn:microsoft.com/office/officeart/2005/8/layout/hierarchy2"/>
    <dgm:cxn modelId="{1EC6F680-23AD-BD4C-ACF3-95DF2F1FF4F2}" type="presOf" srcId="{6B2AF531-6EBF-6F42-BF8F-CBD55FE08481}" destId="{8A2CD900-9256-2B41-8573-52FE32B4F523}" srcOrd="0" destOrd="0" presId="urn:microsoft.com/office/officeart/2005/8/layout/hierarchy2"/>
    <dgm:cxn modelId="{FF67FBAF-271E-2344-A119-DFDE49C44D39}" type="presOf" srcId="{091F6BB0-259A-384A-9F4B-F658A0EEA8FC}" destId="{DDE86D56-3962-F744-9E51-88DDBD5AE63F}" srcOrd="0" destOrd="0" presId="urn:microsoft.com/office/officeart/2005/8/layout/hierarchy2"/>
    <dgm:cxn modelId="{6024FCCF-7CF9-B042-B1E5-D00DF03A4F5D}" type="presOf" srcId="{3E585B9B-A466-0343-B926-EEC211440BAC}" destId="{91C60DED-8DD6-9E4E-BD97-4C2976D4CE58}" srcOrd="0" destOrd="0" presId="urn:microsoft.com/office/officeart/2005/8/layout/hierarchy2"/>
    <dgm:cxn modelId="{E13B55A9-4F3B-0640-9642-6F575C11D040}" srcId="{091F6BB0-259A-384A-9F4B-F658A0EEA8FC}" destId="{92D36887-4DCD-9942-B190-866EE02414B2}" srcOrd="0" destOrd="0" parTransId="{C9A3EE17-7FB0-0643-994D-0C84430A5B05}" sibTransId="{67E77E01-272C-0042-B2B7-273C4D736C49}"/>
    <dgm:cxn modelId="{067EC331-AA12-4845-98F7-3C1B863FCEE4}" type="presOf" srcId="{92D36887-4DCD-9942-B190-866EE02414B2}" destId="{47B39EC6-510B-3C47-BFB4-E1B85F39D3AF}" srcOrd="0" destOrd="0" presId="urn:microsoft.com/office/officeart/2005/8/layout/hierarchy2"/>
    <dgm:cxn modelId="{DDE4139C-14FA-F347-9939-4E2698F44AF6}" type="presOf" srcId="{20386201-BB0E-834C-B5F4-3CD5F832542A}" destId="{7B3D821D-C567-AB4A-9E92-AFCFB25A04E1}" srcOrd="1" destOrd="0" presId="urn:microsoft.com/office/officeart/2005/8/layout/hierarchy2"/>
    <dgm:cxn modelId="{6DE7FF6D-EDB2-8C4A-86B8-ECC1D0CEA81B}" type="presOf" srcId="{E60636F6-4004-7D42-AB81-E27E2C5F5DC8}" destId="{38356576-7CA8-AB4B-A402-D8279AF8D824}" srcOrd="0" destOrd="0" presId="urn:microsoft.com/office/officeart/2005/8/layout/hierarchy2"/>
    <dgm:cxn modelId="{CCC16399-D273-214A-945A-74A51B624936}" type="presOf" srcId="{20386201-BB0E-834C-B5F4-3CD5F832542A}" destId="{BB183C04-88FC-3F48-A143-063BB7A784DC}" srcOrd="0" destOrd="0" presId="urn:microsoft.com/office/officeart/2005/8/layout/hierarchy2"/>
    <dgm:cxn modelId="{6D5A8B39-DCFC-574D-97A7-3E9E20BF02DC}" srcId="{92D36887-4DCD-9942-B190-866EE02414B2}" destId="{3E585B9B-A466-0343-B926-EEC211440BAC}" srcOrd="1" destOrd="0" parTransId="{E60636F6-4004-7D42-AB81-E27E2C5F5DC8}" sibTransId="{8B80C74A-6B4E-E749-8A2C-06349AD9D5CC}"/>
    <dgm:cxn modelId="{27FED2DC-E50F-F947-909F-B9E92EFAFE0D}" type="presParOf" srcId="{DDE86D56-3962-F744-9E51-88DDBD5AE63F}" destId="{1858097A-A614-3149-B63E-7BEA317323AA}" srcOrd="0" destOrd="0" presId="urn:microsoft.com/office/officeart/2005/8/layout/hierarchy2"/>
    <dgm:cxn modelId="{3232EEFD-B111-E145-A9F9-B36B95515A1E}" type="presParOf" srcId="{1858097A-A614-3149-B63E-7BEA317323AA}" destId="{47B39EC6-510B-3C47-BFB4-E1B85F39D3AF}" srcOrd="0" destOrd="0" presId="urn:microsoft.com/office/officeart/2005/8/layout/hierarchy2"/>
    <dgm:cxn modelId="{32F3DC0D-1BD5-2A41-862A-81459E0F382A}" type="presParOf" srcId="{1858097A-A614-3149-B63E-7BEA317323AA}" destId="{57B48C14-DF3D-064C-A909-667521F8B6CF}" srcOrd="1" destOrd="0" presId="urn:microsoft.com/office/officeart/2005/8/layout/hierarchy2"/>
    <dgm:cxn modelId="{73B079E6-B6EE-AE46-B30A-971E3CDA99E7}" type="presParOf" srcId="{57B48C14-DF3D-064C-A909-667521F8B6CF}" destId="{BB183C04-88FC-3F48-A143-063BB7A784DC}" srcOrd="0" destOrd="0" presId="urn:microsoft.com/office/officeart/2005/8/layout/hierarchy2"/>
    <dgm:cxn modelId="{A1C0E6DE-160B-6F47-9C77-E9875D62B6AA}" type="presParOf" srcId="{BB183C04-88FC-3F48-A143-063BB7A784DC}" destId="{7B3D821D-C567-AB4A-9E92-AFCFB25A04E1}" srcOrd="0" destOrd="0" presId="urn:microsoft.com/office/officeart/2005/8/layout/hierarchy2"/>
    <dgm:cxn modelId="{4E7C8121-67E2-AB4B-BAB5-853741800911}" type="presParOf" srcId="{57B48C14-DF3D-064C-A909-667521F8B6CF}" destId="{50D818C5-D580-7C44-B59B-FD4868926C1D}" srcOrd="1" destOrd="0" presId="urn:microsoft.com/office/officeart/2005/8/layout/hierarchy2"/>
    <dgm:cxn modelId="{30587C70-BEB6-4D43-8967-A9A2B9754079}" type="presParOf" srcId="{50D818C5-D580-7C44-B59B-FD4868926C1D}" destId="{8A2CD900-9256-2B41-8573-52FE32B4F523}" srcOrd="0" destOrd="0" presId="urn:microsoft.com/office/officeart/2005/8/layout/hierarchy2"/>
    <dgm:cxn modelId="{0C4466B0-A4FF-A54C-9DE3-EB0180169115}" type="presParOf" srcId="{50D818C5-D580-7C44-B59B-FD4868926C1D}" destId="{4E2BC8A6-E69B-FB46-BF01-E288EC26253B}" srcOrd="1" destOrd="0" presId="urn:microsoft.com/office/officeart/2005/8/layout/hierarchy2"/>
    <dgm:cxn modelId="{69BAF20D-D96C-2A4B-9AC9-B0BFE74D1501}" type="presParOf" srcId="{57B48C14-DF3D-064C-A909-667521F8B6CF}" destId="{38356576-7CA8-AB4B-A402-D8279AF8D824}" srcOrd="2" destOrd="0" presId="urn:microsoft.com/office/officeart/2005/8/layout/hierarchy2"/>
    <dgm:cxn modelId="{BC7995C5-7BBC-CE43-BDAA-B72EFF5AE968}" type="presParOf" srcId="{38356576-7CA8-AB4B-A402-D8279AF8D824}" destId="{E28AAC03-B343-6349-BA19-8E8B981129BF}" srcOrd="0" destOrd="0" presId="urn:microsoft.com/office/officeart/2005/8/layout/hierarchy2"/>
    <dgm:cxn modelId="{1AAC05C6-3AEB-0741-9367-09365C8AB7A6}" type="presParOf" srcId="{57B48C14-DF3D-064C-A909-667521F8B6CF}" destId="{6364C5D3-20AA-A541-927E-912214B0524F}" srcOrd="3" destOrd="0" presId="urn:microsoft.com/office/officeart/2005/8/layout/hierarchy2"/>
    <dgm:cxn modelId="{047D3367-320C-3E4C-918B-4559061D33D9}" type="presParOf" srcId="{6364C5D3-20AA-A541-927E-912214B0524F}" destId="{91C60DED-8DD6-9E4E-BD97-4C2976D4CE58}" srcOrd="0" destOrd="0" presId="urn:microsoft.com/office/officeart/2005/8/layout/hierarchy2"/>
    <dgm:cxn modelId="{3DF8058F-DA47-274C-8E40-09EC54FB73C9}" type="presParOf" srcId="{6364C5D3-20AA-A541-927E-912214B0524F}" destId="{4EFAE252-2FEF-3D45-ACD7-B8801C3FBA16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B39EC6-510B-3C47-BFB4-E1B85F39D3AF}">
      <dsp:nvSpPr>
        <dsp:cNvPr id="0" name=""/>
        <dsp:cNvSpPr/>
      </dsp:nvSpPr>
      <dsp:spPr>
        <a:xfrm>
          <a:off x="7163" y="910835"/>
          <a:ext cx="5631056" cy="25994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Times New Roman" charset="0"/>
              <a:ea typeface="Times New Roman" charset="0"/>
              <a:cs typeface="Times New Roman" charset="0"/>
            </a:rPr>
            <a:t>Prohibit discrimination</a:t>
          </a:r>
          <a:r>
            <a:rPr lang="en-GB" sz="2000" kern="1200" baseline="0" dirty="0" smtClean="0">
              <a:latin typeface="Times New Roman" charset="0"/>
              <a:ea typeface="Times New Roman" charset="0"/>
              <a:cs typeface="Times New Roman" charset="0"/>
            </a:rPr>
            <a:t> on the basis of disability (including in recruitment procedures etc.)</a:t>
          </a:r>
          <a:endParaRPr lang="en-US" sz="2000" kern="1200" dirty="0">
            <a:latin typeface="Times New Roman" charset="0"/>
            <a:ea typeface="Times New Roman" charset="0"/>
            <a:cs typeface="Times New Roman" charset="0"/>
          </a:endParaRPr>
        </a:p>
      </dsp:txBody>
      <dsp:txXfrm>
        <a:off x="83297" y="986969"/>
        <a:ext cx="5478788" cy="2447148"/>
      </dsp:txXfrm>
    </dsp:sp>
    <dsp:sp modelId="{BB183C04-88FC-3F48-A143-063BB7A784DC}">
      <dsp:nvSpPr>
        <dsp:cNvPr id="0" name=""/>
        <dsp:cNvSpPr/>
      </dsp:nvSpPr>
      <dsp:spPr>
        <a:xfrm rot="19457599">
          <a:off x="5536768" y="1873266"/>
          <a:ext cx="1079355" cy="44604"/>
        </a:xfrm>
        <a:custGeom>
          <a:avLst/>
          <a:gdLst/>
          <a:ahLst/>
          <a:cxnLst/>
          <a:rect l="0" t="0" r="0" b="0"/>
          <a:pathLst>
            <a:path>
              <a:moveTo>
                <a:pt x="0" y="22302"/>
              </a:moveTo>
              <a:lnTo>
                <a:pt x="1079355" y="22302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6049462" y="1868584"/>
        <a:ext cx="53967" cy="53967"/>
      </dsp:txXfrm>
    </dsp:sp>
    <dsp:sp modelId="{8A2CD900-9256-2B41-8573-52FE32B4F523}">
      <dsp:nvSpPr>
        <dsp:cNvPr id="0" name=""/>
        <dsp:cNvSpPr/>
      </dsp:nvSpPr>
      <dsp:spPr>
        <a:xfrm>
          <a:off x="6514672" y="1032810"/>
          <a:ext cx="2191132" cy="10955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Times New Roman" charset="0"/>
              <a:ea typeface="Times New Roman" charset="0"/>
              <a:cs typeface="Times New Roman" charset="0"/>
            </a:rPr>
            <a:t>Reasonable accommodation of the individual’s requirements</a:t>
          </a:r>
          <a:endParaRPr lang="en-US" sz="2000" kern="1200" dirty="0">
            <a:latin typeface="Times New Roman" charset="0"/>
            <a:ea typeface="Times New Roman" charset="0"/>
            <a:cs typeface="Times New Roman" charset="0"/>
          </a:endParaRPr>
        </a:p>
      </dsp:txBody>
      <dsp:txXfrm>
        <a:off x="6546760" y="1064898"/>
        <a:ext cx="2126956" cy="1031390"/>
      </dsp:txXfrm>
    </dsp:sp>
    <dsp:sp modelId="{38356576-7CA8-AB4B-A402-D8279AF8D824}">
      <dsp:nvSpPr>
        <dsp:cNvPr id="0" name=""/>
        <dsp:cNvSpPr/>
      </dsp:nvSpPr>
      <dsp:spPr>
        <a:xfrm rot="2142401">
          <a:off x="5536768" y="2503216"/>
          <a:ext cx="1079355" cy="44604"/>
        </a:xfrm>
        <a:custGeom>
          <a:avLst/>
          <a:gdLst/>
          <a:ahLst/>
          <a:cxnLst/>
          <a:rect l="0" t="0" r="0" b="0"/>
          <a:pathLst>
            <a:path>
              <a:moveTo>
                <a:pt x="0" y="22302"/>
              </a:moveTo>
              <a:lnTo>
                <a:pt x="1079355" y="22302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6049462" y="2498535"/>
        <a:ext cx="53967" cy="53967"/>
      </dsp:txXfrm>
    </dsp:sp>
    <dsp:sp modelId="{91C60DED-8DD6-9E4E-BD97-4C2976D4CE58}">
      <dsp:nvSpPr>
        <dsp:cNvPr id="0" name=""/>
        <dsp:cNvSpPr/>
      </dsp:nvSpPr>
      <dsp:spPr>
        <a:xfrm>
          <a:off x="6514672" y="2292711"/>
          <a:ext cx="2191132" cy="10955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Times New Roman" charset="0"/>
              <a:ea typeface="Times New Roman" charset="0"/>
              <a:cs typeface="Times New Roman" charset="0"/>
            </a:rPr>
            <a:t>Promotion of employment opportunities and career advancement</a:t>
          </a:r>
          <a:endParaRPr lang="en-US" sz="2000" kern="1200" dirty="0">
            <a:latin typeface="Times New Roman" charset="0"/>
            <a:ea typeface="Times New Roman" charset="0"/>
            <a:cs typeface="Times New Roman" charset="0"/>
          </a:endParaRPr>
        </a:p>
      </dsp:txBody>
      <dsp:txXfrm>
        <a:off x="6546760" y="2324799"/>
        <a:ext cx="2126956" cy="10313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1750" y="0"/>
            <a:ext cx="293846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5300"/>
            <a:ext cx="293846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1750" y="9385300"/>
            <a:ext cx="293846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fld id="{332E12DF-3FEB-2349-A171-A4675354DB7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49930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1750" y="0"/>
            <a:ext cx="293846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1363"/>
            <a:ext cx="4940300" cy="3705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7863" y="4692650"/>
            <a:ext cx="5426075" cy="4446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5300"/>
            <a:ext cx="293846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1750" y="9385300"/>
            <a:ext cx="293846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fld id="{AAF6811D-F2FD-3946-8DC0-FC8DEB45C23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945123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12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7588"/>
            <a:ext cx="9144000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143000"/>
            <a:ext cx="8077200" cy="1905000"/>
          </a:xfrm>
        </p:spPr>
        <p:txBody>
          <a:bodyPr/>
          <a:lstStyle>
            <a:lvl1pPr marL="0" indent="0">
              <a:buFontTx/>
              <a:buNone/>
              <a:defRPr sz="22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05649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9921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381000"/>
            <a:ext cx="20193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9055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97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5481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0299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143000"/>
            <a:ext cx="3962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143000"/>
            <a:ext cx="3962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1297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3389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1611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9302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5392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nl-NL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4748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12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8077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/>
              <a:t>Klik om het opmaakprofiel te bewerken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43000"/>
            <a:ext cx="8077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/>
              <a:t>Klik om de opmaakprofielen van de modeltekst te bewerken</a:t>
            </a:r>
          </a:p>
          <a:p>
            <a:pPr lvl="1"/>
            <a:r>
              <a:rPr lang="en-US" altLang="nl-NL"/>
              <a:t>Tweede niveau</a:t>
            </a:r>
          </a:p>
          <a:p>
            <a:pPr lvl="2"/>
            <a:r>
              <a:rPr lang="en-US" altLang="nl-NL"/>
              <a:t>Derde niveau</a:t>
            </a:r>
          </a:p>
          <a:p>
            <a:pPr lvl="3"/>
            <a:r>
              <a:rPr lang="en-US" altLang="nl-NL"/>
              <a:t>Vierde niveau</a:t>
            </a:r>
          </a:p>
          <a:p>
            <a:pPr lvl="4"/>
            <a:r>
              <a:rPr lang="en-US" altLang="nl-NL"/>
              <a:t>Vijfde niveau</a:t>
            </a:r>
          </a:p>
        </p:txBody>
      </p:sp>
      <p:pic>
        <p:nvPicPr>
          <p:cNvPr id="1029" name="Picture 1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7588"/>
            <a:ext cx="9144000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887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887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887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887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887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887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887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887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887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rgbClr val="003887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003887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3887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003887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003887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003887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003887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003887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003887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32656"/>
            <a:ext cx="8077200" cy="657944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nl-NL" sz="2800" i="1" dirty="0" smtClean="0">
                <a:latin typeface="Times New Roman" charset="0"/>
                <a:ea typeface="Times New Roman" charset="0"/>
                <a:cs typeface="Times New Roman" charset="0"/>
              </a:rPr>
              <a:t>Promoting Equality and Non-Discrimination for Persons with Disabilities </a:t>
            </a:r>
            <a:br>
              <a:rPr lang="en-US" altLang="nl-NL" sz="2800" i="1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en-US" altLang="nl-NL" sz="2800" i="1" dirty="0" smtClean="0">
                <a:latin typeface="Times New Roman" charset="0"/>
                <a:ea typeface="Times New Roman" charset="0"/>
                <a:cs typeface="Times New Roman" charset="0"/>
              </a:rPr>
              <a:t>____________________________________________</a:t>
            </a:r>
            <a:r>
              <a:rPr lang="en-US" altLang="nl-NL" sz="2800" dirty="0" smtClean="0"/>
              <a:t/>
            </a:r>
            <a:br>
              <a:rPr lang="en-US" altLang="nl-NL" sz="2800" dirty="0" smtClean="0"/>
            </a:br>
            <a:endParaRPr lang="en-US" altLang="nl-NL" sz="28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188" y="1484783"/>
            <a:ext cx="8077200" cy="1583855"/>
          </a:xfrm>
        </p:spPr>
        <p:txBody>
          <a:bodyPr/>
          <a:lstStyle/>
          <a:p>
            <a:pPr>
              <a:defRPr/>
            </a:pPr>
            <a:endParaRPr lang="en-US" altLang="nl-NL" sz="24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defRPr/>
            </a:pPr>
            <a:r>
              <a:rPr lang="en-US" altLang="nl-NL" sz="2400" dirty="0" smtClean="0">
                <a:latin typeface="Times New Roman" charset="0"/>
                <a:ea typeface="Times New Roman" charset="0"/>
                <a:cs typeface="Times New Roman" charset="0"/>
              </a:rPr>
              <a:t>Report written by Professor </a:t>
            </a:r>
            <a:r>
              <a:rPr lang="en-US" altLang="nl-NL" sz="2400" dirty="0">
                <a:latin typeface="Times New Roman" charset="0"/>
                <a:ea typeface="Times New Roman" charset="0"/>
                <a:cs typeface="Times New Roman" charset="0"/>
              </a:rPr>
              <a:t>Lisa Waddington and Dr. Andrea </a:t>
            </a:r>
            <a:r>
              <a:rPr lang="en-US" altLang="nl-NL" sz="2400" dirty="0" smtClean="0">
                <a:latin typeface="Times New Roman" charset="0"/>
                <a:ea typeface="Times New Roman" charset="0"/>
                <a:cs typeface="Times New Roman" charset="0"/>
              </a:rPr>
              <a:t>Broderick, Maastricht University </a:t>
            </a:r>
            <a:endParaRPr lang="en-US" altLang="nl-NL" sz="24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0648"/>
            <a:ext cx="8077200" cy="729952"/>
          </a:xfrm>
        </p:spPr>
        <p:txBody>
          <a:bodyPr/>
          <a:lstStyle/>
          <a:p>
            <a:pPr algn="ctr"/>
            <a:r>
              <a:rPr lang="en-GB" sz="2800" dirty="0" smtClean="0">
                <a:latin typeface="Times New Roman" charset="0"/>
                <a:ea typeface="Times New Roman" charset="0"/>
                <a:cs typeface="Times New Roman" charset="0"/>
              </a:rPr>
              <a:t>Monitoring: Collection of data and statistics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52736"/>
            <a:ext cx="8077200" cy="4205064"/>
          </a:xfrm>
        </p:spPr>
        <p:txBody>
          <a:bodyPr/>
          <a:lstStyle/>
          <a:p>
            <a:pPr algn="just">
              <a:buFont typeface="Wingdings" charset="2"/>
              <a:buChar char="Ø"/>
            </a:pPr>
            <a:r>
              <a:rPr lang="en-GB" sz="2000" b="1" dirty="0">
                <a:latin typeface="Times New Roman" charset="0"/>
                <a:ea typeface="Times New Roman" charset="0"/>
                <a:cs typeface="Times New Roman" charset="0"/>
              </a:rPr>
              <a:t>Good </a:t>
            </a:r>
            <a:r>
              <a:rPr lang="en-GB" sz="2000" b="1" dirty="0" smtClean="0">
                <a:latin typeface="Times New Roman" charset="0"/>
                <a:ea typeface="Times New Roman" charset="0"/>
                <a:cs typeface="Times New Roman" charset="0"/>
              </a:rPr>
              <a:t>Practice: Italy</a:t>
            </a:r>
            <a:endParaRPr lang="en-US" sz="2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Arial" charset="0"/>
              <a:buChar char="•"/>
            </a:pPr>
            <a:endParaRPr lang="en-GB" sz="2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Arial" charset="0"/>
              <a:buChar char="•"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The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Italian National Observatory of Disability has, as one of its tasks, the collection of statistical data on disability in line with Article 31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CRPD (in cooperation with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the National Statistical Office,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Istat)</a:t>
            </a:r>
            <a:endParaRPr lang="en-GB" sz="2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endParaRPr lang="en-GB" sz="2000" b="1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r>
              <a:rPr lang="en-GB" sz="2000" b="1" dirty="0" smtClean="0">
                <a:latin typeface="Times New Roman" charset="0"/>
                <a:ea typeface="Times New Roman" charset="0"/>
                <a:cs typeface="Times New Roman" charset="0"/>
              </a:rPr>
              <a:t>Good Practice: Austria</a:t>
            </a:r>
          </a:p>
          <a:p>
            <a:pPr algn="just">
              <a:buFont typeface="Arial" charset="0"/>
              <a:buChar char="•"/>
            </a:pPr>
            <a:endParaRPr lang="en-GB" sz="2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Arial" charset="0"/>
              <a:buChar char="•"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In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early 2014, the University of Vienna conducted an online survey to identify the level of diversity within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the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student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body (performance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agreement between the University of Vienna and the Federal State of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Austria)</a:t>
            </a:r>
          </a:p>
        </p:txBody>
      </p:sp>
    </p:spTree>
    <p:extLst>
      <p:ext uri="{BB962C8B-B14F-4D97-AF65-F5344CB8AC3E}">
        <p14:creationId xmlns:p14="http://schemas.microsoft.com/office/powerpoint/2010/main" val="212406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88640"/>
            <a:ext cx="8077200" cy="504056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2800" dirty="0" smtClean="0">
                <a:latin typeface="Times New Roman" charset="0"/>
                <a:ea typeface="Times New Roman" charset="0"/>
                <a:cs typeface="Times New Roman" charset="0"/>
              </a:rPr>
              <a:t>Article 27 CRPD: </a:t>
            </a:r>
            <a:r>
              <a:rPr 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Employment </a:t>
            </a:r>
            <a:endParaRPr lang="en-US" altLang="nl-NL" sz="28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>
              <a:lnSpc>
                <a:spcPct val="80000"/>
              </a:lnSpc>
              <a:defRPr/>
            </a:pPr>
            <a:endParaRPr lang="en-US" altLang="nl-NL" sz="1600" dirty="0"/>
          </a:p>
          <a:p>
            <a:pPr lvl="2" eaLnBrk="1" hangingPunct="1">
              <a:lnSpc>
                <a:spcPct val="80000"/>
              </a:lnSpc>
              <a:buFontTx/>
              <a:buNone/>
              <a:defRPr/>
            </a:pPr>
            <a:endParaRPr lang="en-US" altLang="nl-NL" sz="1800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117834018"/>
              </p:ext>
            </p:extLst>
          </p:nvPr>
        </p:nvGraphicFramePr>
        <p:xfrm>
          <a:off x="323528" y="836712"/>
          <a:ext cx="8712968" cy="4421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56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3" algn="ctr"/>
            <a:r>
              <a:rPr lang="en-GB" sz="2800" dirty="0" smtClean="0">
                <a:latin typeface="Times New Roman" charset="0"/>
                <a:ea typeface="Times New Roman" charset="0"/>
                <a:cs typeface="Times New Roman" charset="0"/>
              </a:rPr>
              <a:t>Employment initiatives: Financial </a:t>
            </a:r>
            <a:r>
              <a:rPr lang="en-GB" sz="2800" dirty="0">
                <a:latin typeface="Times New Roman" charset="0"/>
                <a:ea typeface="Times New Roman" charset="0"/>
                <a:cs typeface="Times New Roman" charset="0"/>
              </a:rPr>
              <a:t>m</a:t>
            </a:r>
            <a:r>
              <a:rPr lang="en-GB" sz="2800" dirty="0" smtClean="0">
                <a:latin typeface="Times New Roman" charset="0"/>
                <a:ea typeface="Times New Roman" charset="0"/>
                <a:cs typeface="Times New Roman" charset="0"/>
              </a:rPr>
              <a:t>easures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GB" b="0" dirty="0"/>
              <a:t> </a:t>
            </a:r>
            <a:r>
              <a:rPr lang="en-US" b="0" dirty="0"/>
              <a:t/>
            </a:r>
            <a:br>
              <a:rPr lang="en-US" b="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68760"/>
            <a:ext cx="8077200" cy="3989040"/>
          </a:xfrm>
        </p:spPr>
        <p:txBody>
          <a:bodyPr/>
          <a:lstStyle/>
          <a:p>
            <a:pPr algn="just">
              <a:buFont typeface="Wingdings" charset="2"/>
              <a:buChar char="Ø"/>
            </a:pPr>
            <a:r>
              <a:rPr lang="en-US" sz="2000" b="1" dirty="0" smtClean="0">
                <a:latin typeface="Times New Roman" charset="0"/>
                <a:ea typeface="Times New Roman" charset="0"/>
                <a:cs typeface="Times New Roman" charset="0"/>
              </a:rPr>
              <a:t>Good Practice: Estonia</a:t>
            </a:r>
            <a:r>
              <a:rPr lang="en-US" sz="2000" b="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</a:p>
          <a:p>
            <a:pPr algn="just">
              <a:buFont typeface="Wingdings" charset="2"/>
              <a:buChar char="Ø"/>
            </a:pPr>
            <a:endParaRPr lang="en-US" sz="2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Arial" charset="0"/>
              <a:buChar char="•"/>
            </a:pPr>
            <a:r>
              <a:rPr lang="en-US" sz="2000" b="0" dirty="0" smtClean="0">
                <a:latin typeface="Times New Roman" charset="0"/>
                <a:ea typeface="Times New Roman" charset="0"/>
                <a:cs typeface="Times New Roman" charset="0"/>
              </a:rPr>
              <a:t>The Labour Market Services and Benefits Act provides for targeted support for unemployed disabled persons, including the adaptation of working premises and the provision of specialised equipment</a:t>
            </a:r>
          </a:p>
          <a:p>
            <a:pPr algn="just">
              <a:buFont typeface="Arial" charset="0"/>
              <a:buChar char="•"/>
            </a:pPr>
            <a:endParaRPr lang="en-US" sz="2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Arial" charset="0"/>
              <a:buChar char="•"/>
            </a:pPr>
            <a:r>
              <a:rPr lang="en-US" sz="2000" b="0" dirty="0" smtClean="0">
                <a:latin typeface="Times New Roman" charset="0"/>
                <a:ea typeface="Times New Roman" charset="0"/>
                <a:cs typeface="Times New Roman" charset="0"/>
              </a:rPr>
              <a:t>The fund compensates the employer for between 50 and 100% of the cost of making the necessary adaptation</a:t>
            </a:r>
            <a:endParaRPr lang="en-US" sz="20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83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3" algn="ctr"/>
            <a:r>
              <a:rPr lang="en-GB" sz="2800" dirty="0" smtClean="0">
                <a:latin typeface="Times New Roman" charset="0"/>
                <a:ea typeface="Times New Roman" charset="0"/>
                <a:cs typeface="Times New Roman" charset="0"/>
              </a:rPr>
              <a:t>Employment initiatives: </a:t>
            </a:r>
            <a:r>
              <a:rPr lang="en-GB" sz="2800" dirty="0">
                <a:latin typeface="Times New Roman" charset="0"/>
                <a:ea typeface="Times New Roman" charset="0"/>
                <a:cs typeface="Times New Roman" charset="0"/>
              </a:rPr>
              <a:t>N</a:t>
            </a:r>
            <a:r>
              <a:rPr lang="en-GB" sz="2800" dirty="0" smtClean="0">
                <a:latin typeface="Times New Roman" charset="0"/>
                <a:ea typeface="Times New Roman" charset="0"/>
                <a:cs typeface="Times New Roman" charset="0"/>
              </a:rPr>
              <a:t>on-financial </a:t>
            </a:r>
            <a:r>
              <a:rPr lang="en-GB" sz="2800" dirty="0">
                <a:latin typeface="Times New Roman" charset="0"/>
                <a:ea typeface="Times New Roman" charset="0"/>
                <a:cs typeface="Times New Roman" charset="0"/>
              </a:rPr>
              <a:t>m</a:t>
            </a:r>
            <a:r>
              <a:rPr lang="en-GB" sz="2800" dirty="0" smtClean="0">
                <a:latin typeface="Times New Roman" charset="0"/>
                <a:ea typeface="Times New Roman" charset="0"/>
                <a:cs typeface="Times New Roman" charset="0"/>
              </a:rPr>
              <a:t>easures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GB" b="0" dirty="0"/>
              <a:t> </a:t>
            </a:r>
            <a:r>
              <a:rPr lang="en-US" b="0" dirty="0"/>
              <a:t/>
            </a:r>
            <a:br>
              <a:rPr lang="en-US" b="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84784"/>
            <a:ext cx="8077200" cy="3773016"/>
          </a:xfrm>
        </p:spPr>
        <p:txBody>
          <a:bodyPr/>
          <a:lstStyle/>
          <a:p>
            <a:pPr algn="just">
              <a:buFont typeface="Wingdings" charset="2"/>
              <a:buChar char="Ø"/>
            </a:pPr>
            <a:r>
              <a:rPr lang="en-GB" sz="2000" b="1" dirty="0">
                <a:latin typeface="Times New Roman" charset="0"/>
                <a:ea typeface="Times New Roman" charset="0"/>
                <a:cs typeface="Times New Roman" charset="0"/>
              </a:rPr>
              <a:t>Good Practice: Italy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</a:p>
          <a:p>
            <a:pPr algn="just">
              <a:buFont typeface="Wingdings" charset="2"/>
              <a:buChar char="Ø"/>
            </a:pPr>
            <a:endParaRPr lang="en-US" sz="2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A project entitled ‘Diversity at work’ (diversitalavoro) was launched in 2008 to create an opportunity for businesses to meet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persons with disabilities,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thus allowing for contact between employers and persons who often experience discrimination </a:t>
            </a:r>
          </a:p>
          <a:p>
            <a:pPr algn="just"/>
            <a:endParaRPr lang="en-GB" sz="2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4561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96975"/>
            <a:ext cx="8077200" cy="4114800"/>
          </a:xfrm>
        </p:spPr>
        <p:txBody>
          <a:bodyPr/>
          <a:lstStyle/>
          <a:p>
            <a:pPr algn="ctr">
              <a:buFontTx/>
              <a:buNone/>
            </a:pPr>
            <a:endParaRPr lang="en-GB" altLang="en-US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buFontTx/>
              <a:buNone/>
            </a:pPr>
            <a:r>
              <a:rPr lang="en-GB" altLang="en-US" dirty="0">
                <a:latin typeface="Times New Roman" charset="0"/>
                <a:ea typeface="Times New Roman" charset="0"/>
                <a:cs typeface="Times New Roman" charset="0"/>
              </a:rPr>
              <a:t>THANK YOU FOR YOUR ATTENTION</a:t>
            </a:r>
          </a:p>
          <a:p>
            <a:pPr algn="ctr">
              <a:buFontTx/>
              <a:buNone/>
            </a:pPr>
            <a:endParaRPr lang="en-GB" altLang="en-US" sz="2400" dirty="0"/>
          </a:p>
          <a:p>
            <a:pPr algn="ctr">
              <a:buFontTx/>
              <a:buNone/>
            </a:pPr>
            <a:r>
              <a:rPr lang="en-GB" altLang="en-US" dirty="0">
                <a:latin typeface="Times New Roman" charset="0"/>
                <a:ea typeface="Times New Roman" charset="0"/>
                <a:cs typeface="Times New Roman" charset="0"/>
              </a:rPr>
              <a:t>Contact: andrea.broderick@maastrichtuniversity.nl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6633"/>
            <a:ext cx="8077200" cy="873968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nl-NL" sz="2800" dirty="0" smtClean="0">
                <a:latin typeface="Times New Roman" charset="0"/>
                <a:ea typeface="Times New Roman" charset="0"/>
                <a:cs typeface="Times New Roman" charset="0"/>
              </a:rPr>
              <a:t>Introduction</a:t>
            </a:r>
            <a:endParaRPr lang="en-US" altLang="nl-NL" sz="28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92696"/>
            <a:ext cx="8077200" cy="4565103"/>
          </a:xfrm>
        </p:spPr>
        <p:txBody>
          <a:bodyPr/>
          <a:lstStyle/>
          <a:p>
            <a:pPr algn="just" eaLnBrk="1" hangingPunct="1">
              <a:buFont typeface="Wingdings" charset="2"/>
              <a:buChar char="Ø"/>
              <a:defRPr/>
            </a:pPr>
            <a:endParaRPr lang="en-GB" sz="2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 eaLnBrk="1" hangingPunct="1">
              <a:buFont typeface="Wingdings" charset="2"/>
              <a:buChar char="Ø"/>
              <a:defRPr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The UN CRPD and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the Council of Europe Disability Strategy 2017-2023 address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equality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and equalisation of opportunities for persons with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disabilities</a:t>
            </a:r>
          </a:p>
          <a:p>
            <a:pPr algn="just" eaLnBrk="1" hangingPunct="1">
              <a:buFont typeface="Wingdings" charset="2"/>
              <a:buChar char="Ø"/>
              <a:defRPr/>
            </a:pPr>
            <a:endParaRPr lang="en-GB" sz="2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 eaLnBrk="1" hangingPunct="1">
              <a:buFont typeface="Wingdings" charset="2"/>
              <a:buChar char="Ø"/>
              <a:defRPr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Article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5 CPRD requires States to adopt positive measures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to ensure equality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across the substantive rights in the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Convention</a:t>
            </a:r>
            <a:endParaRPr lang="en-GB" sz="2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 eaLnBrk="1" hangingPunct="1">
              <a:buFont typeface="Wingdings" charset="2"/>
              <a:buChar char="Ø"/>
              <a:defRPr/>
            </a:pPr>
            <a:endParaRPr lang="en-GB" sz="2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 eaLnBrk="1" hangingPunct="1">
              <a:buFont typeface="Wingdings" charset="2"/>
              <a:buChar char="Ø"/>
              <a:defRPr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The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Council of Europe Disability Strategy aims at guiding and supporting the activities of Council of Europe member States in their implementation of the CRPD and Council of Europe standards regarding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disability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6632"/>
            <a:ext cx="8077200" cy="873968"/>
          </a:xfr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Structure of presentation</a:t>
            </a:r>
            <a:endParaRPr lang="en-US" sz="28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76672"/>
            <a:ext cx="8077200" cy="4781128"/>
          </a:xfrm>
        </p:spPr>
        <p:txBody>
          <a:bodyPr/>
          <a:lstStyle/>
          <a:p>
            <a:pPr>
              <a:buFont typeface="Wingdings" charset="2"/>
              <a:buChar char="Ø"/>
              <a:defRPr/>
            </a:pPr>
            <a:endParaRPr lang="en-GB" sz="2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  <a:defRPr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Outline of the structure and content of the report</a:t>
            </a:r>
          </a:p>
          <a:p>
            <a:pPr algn="just">
              <a:buFont typeface="Wingdings" charset="2"/>
              <a:buChar char="Ø"/>
              <a:defRPr/>
            </a:pPr>
            <a:endParaRPr lang="en-GB" sz="2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  <a:defRPr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The CRPD and non-discrimination legislation:</a:t>
            </a:r>
          </a:p>
          <a:p>
            <a:pPr algn="just">
              <a:buFont typeface="Wingdings" charset="2"/>
              <a:buChar char="Ø"/>
              <a:defRPr/>
            </a:pPr>
            <a:endParaRPr lang="en-GB" sz="2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411163" indent="-96838" algn="just">
              <a:buFont typeface="Arial" charset="0"/>
              <a:buChar char="•"/>
              <a:defRPr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 Scope of legislation</a:t>
            </a:r>
          </a:p>
          <a:p>
            <a:pPr indent="-28575" algn="just">
              <a:buFont typeface="Arial" charset="0"/>
              <a:buChar char="•"/>
              <a:defRPr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 Forms of disability-based discrimination</a:t>
            </a:r>
          </a:p>
          <a:p>
            <a:pPr indent="-28575" algn="just">
              <a:buFont typeface="Arial" charset="0"/>
              <a:buChar char="•"/>
              <a:defRPr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 The duty to reasonably accommodate</a:t>
            </a:r>
          </a:p>
          <a:p>
            <a:pPr indent="-28575" algn="just">
              <a:buFont typeface="Arial" charset="0"/>
              <a:buChar char="•"/>
              <a:defRPr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 Mechanisms to support victims of discrimination</a:t>
            </a:r>
          </a:p>
          <a:p>
            <a:pPr indent="-28575" algn="just">
              <a:buFont typeface="Arial" charset="0"/>
              <a:buChar char="•"/>
              <a:defRPr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 Monitoring and data collection</a:t>
            </a:r>
          </a:p>
          <a:p>
            <a:pPr algn="just">
              <a:buFont typeface="Wingdings" charset="2"/>
              <a:buChar char="Ø"/>
              <a:defRPr/>
            </a:pPr>
            <a:endParaRPr lang="en-GB" sz="2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  <a:defRPr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Overview of initiatives and good practice in the context of employment </a:t>
            </a:r>
            <a:endParaRPr lang="en-GB" sz="1800" dirty="0" smtClean="0"/>
          </a:p>
          <a:p>
            <a:pPr>
              <a:buFont typeface="Wingdings" charset="2"/>
              <a:buChar char="Ø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0648"/>
            <a:ext cx="8077200" cy="729952"/>
          </a:xfrm>
        </p:spPr>
        <p:txBody>
          <a:bodyPr/>
          <a:lstStyle/>
          <a:p>
            <a:pPr algn="ctr"/>
            <a:r>
              <a:rPr 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Outline of the structure and content of the report</a:t>
            </a:r>
            <a:endParaRPr lang="en-US" sz="28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charset="2"/>
              <a:buChar char="Ø"/>
            </a:pPr>
            <a:r>
              <a:rPr lang="en-GB" sz="2000" b="1" dirty="0">
                <a:latin typeface="Times New Roman" charset="0"/>
                <a:ea typeface="Times New Roman" charset="0"/>
                <a:cs typeface="Times New Roman" charset="0"/>
              </a:rPr>
              <a:t>Section I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: Obligations contained in Article 5 CRPD with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respect to guaranteeing equality and non-discrimination for persons with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disabilities</a:t>
            </a:r>
          </a:p>
          <a:p>
            <a:pPr algn="just">
              <a:buFont typeface="Wingdings" charset="2"/>
              <a:buChar char="Ø"/>
            </a:pPr>
            <a:endParaRPr lang="en-GB" sz="2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r>
              <a:rPr lang="en-GB" sz="2000" b="1" dirty="0" smtClean="0">
                <a:latin typeface="Times New Roman" charset="0"/>
                <a:ea typeface="Times New Roman" charset="0"/>
                <a:cs typeface="Times New Roman" charset="0"/>
              </a:rPr>
              <a:t>Section II: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N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on-discrimination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legislation, employment initiatives and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education; paying particular attention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to the duty to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reasonably accommodate</a:t>
            </a:r>
          </a:p>
          <a:p>
            <a:pPr algn="just">
              <a:buFont typeface="Wingdings" charset="2"/>
              <a:buChar char="Ø"/>
            </a:pPr>
            <a:endParaRPr lang="en-GB" sz="2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r>
              <a:rPr lang="en-GB" sz="2000" b="1" dirty="0" smtClean="0">
                <a:latin typeface="Times New Roman" charset="0"/>
                <a:ea typeface="Times New Roman" charset="0"/>
                <a:cs typeface="Times New Roman" charset="0"/>
              </a:rPr>
              <a:t>Section III: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A recommended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set of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measures (checklist) to assist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S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tates in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implementing Article 5 CRPD in light of the Council of Europe Disability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Strategy</a:t>
            </a:r>
            <a:endParaRPr lang="en-US" sz="2000" dirty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313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88640"/>
            <a:ext cx="8077200" cy="576064"/>
          </a:xfrm>
        </p:spPr>
        <p:txBody>
          <a:bodyPr/>
          <a:lstStyle/>
          <a:p>
            <a:pPr algn="ctr"/>
            <a:r>
              <a:rPr lang="en-GB" sz="2800" dirty="0" smtClean="0">
                <a:latin typeface="Times New Roman" charset="0"/>
                <a:ea typeface="Times New Roman" charset="0"/>
                <a:cs typeface="Times New Roman" charset="0"/>
              </a:rPr>
              <a:t>Scope of non-discrimination legislation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</a:br>
            <a:endParaRPr lang="en-US" sz="20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08720"/>
            <a:ext cx="8077200" cy="4349080"/>
          </a:xfrm>
        </p:spPr>
        <p:txBody>
          <a:bodyPr/>
          <a:lstStyle/>
          <a:p>
            <a:pPr algn="just">
              <a:buFont typeface="Wingdings" charset="2"/>
              <a:buChar char="Ø"/>
            </a:pPr>
            <a:endParaRPr lang="en-GB" sz="2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Broad scope of CRPD</a:t>
            </a:r>
          </a:p>
          <a:p>
            <a:pPr algn="just">
              <a:buFont typeface="Wingdings" charset="2"/>
              <a:buChar char="Ø"/>
            </a:pPr>
            <a:endParaRPr lang="en-GB" sz="2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Prohibition of discrimination must be implemented in numerous fields</a:t>
            </a:r>
          </a:p>
          <a:p>
            <a:pPr algn="just">
              <a:buFont typeface="Wingdings" charset="2"/>
              <a:buChar char="Ø"/>
            </a:pPr>
            <a:endParaRPr lang="en-GB" sz="2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A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w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ide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range of individuals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must be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protected from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disability discrimination</a:t>
            </a:r>
          </a:p>
          <a:p>
            <a:pPr algn="just">
              <a:buFont typeface="Wingdings" charset="2"/>
              <a:buChar char="Ø"/>
            </a:pPr>
            <a:endParaRPr lang="en-GB" sz="2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Definition of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disability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should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be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broad</a:t>
            </a:r>
          </a:p>
          <a:p>
            <a:pPr algn="just">
              <a:buFont typeface="Wingdings" charset="2"/>
              <a:buChar char="Ø"/>
            </a:pPr>
            <a:endParaRPr lang="en-GB" sz="2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endParaRPr lang="en-GB" sz="20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51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6632"/>
            <a:ext cx="8077200" cy="873968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2800" dirty="0" smtClean="0">
                <a:latin typeface="Times New Roman" charset="0"/>
                <a:ea typeface="Times New Roman" charset="0"/>
                <a:cs typeface="Times New Roman" charset="0"/>
              </a:rPr>
              <a:t>Forms of disability-based discrimination</a:t>
            </a:r>
            <a:r>
              <a:rPr lang="en-GB" dirty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en-GB" dirty="0">
                <a:latin typeface="Times New Roman" charset="0"/>
                <a:ea typeface="Times New Roman" charset="0"/>
                <a:cs typeface="Times New Roman" charset="0"/>
              </a:rPr>
            </a:br>
            <a:endParaRPr lang="en-US" altLang="nl-NL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6712"/>
            <a:ext cx="8077200" cy="4421088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charset="2"/>
              <a:buChar char="Ø"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Denial of a reasonable accommodation</a:t>
            </a:r>
          </a:p>
          <a:p>
            <a:pPr algn="just">
              <a:buFont typeface="Wingdings" charset="2"/>
              <a:buChar char="Ø"/>
            </a:pPr>
            <a:endParaRPr lang="en-US" sz="2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Direct discrimination</a:t>
            </a:r>
            <a:endParaRPr lang="en-US" sz="2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endParaRPr lang="en-GB" sz="2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Indirect discrimination</a:t>
            </a:r>
            <a:endParaRPr lang="en-US" sz="2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endParaRPr lang="en-GB" sz="2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Harassment</a:t>
            </a:r>
            <a:endParaRPr lang="en-US" sz="2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endParaRPr lang="en-GB" sz="2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Instruction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to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discriminate</a:t>
            </a:r>
            <a:endParaRPr lang="en-US" sz="2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endParaRPr lang="en-GB" sz="2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Discrimination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by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association</a:t>
            </a:r>
            <a:endParaRPr lang="en-US" sz="2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endParaRPr lang="en-GB" sz="2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Multiple discrimination</a:t>
            </a:r>
            <a:endParaRPr lang="en-US" sz="2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endParaRPr lang="en-GB" sz="2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Discrimination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based on perceived or past disability</a:t>
            </a:r>
            <a:endParaRPr lang="en-US" sz="2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eaLnBrk="1" hangingPunct="1">
              <a:lnSpc>
                <a:spcPct val="90000"/>
              </a:lnSpc>
              <a:buFont typeface="Wingdings" charset="2"/>
              <a:buChar char="Ø"/>
              <a:defRPr/>
            </a:pPr>
            <a:endParaRPr lang="en-GB" sz="2400" dirty="0" smtClean="0">
              <a:ea typeface="Times New Roman" charset="0"/>
              <a:cs typeface="Times New Roman" charset="0"/>
            </a:endParaRPr>
          </a:p>
          <a:p>
            <a:pPr>
              <a:defRPr/>
            </a:pPr>
            <a:endParaRPr lang="en-US" sz="2400" dirty="0"/>
          </a:p>
          <a:p>
            <a:pPr eaLnBrk="1" hangingPunct="1">
              <a:lnSpc>
                <a:spcPct val="90000"/>
              </a:lnSpc>
              <a:buFont typeface="Wingdings" charset="2"/>
              <a:buChar char="Ø"/>
              <a:defRPr/>
            </a:pPr>
            <a:endParaRPr lang="en-GB" sz="24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eaLnBrk="1" hangingPunct="1">
              <a:lnSpc>
                <a:spcPct val="90000"/>
              </a:lnSpc>
              <a:buFont typeface="Wingdings" charset="2"/>
              <a:buChar char="Ø"/>
              <a:defRPr/>
            </a:pPr>
            <a:endParaRPr lang="en-GB" altLang="nl-NL" sz="24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eaLnBrk="1" hangingPunct="1">
              <a:lnSpc>
                <a:spcPct val="90000"/>
              </a:lnSpc>
              <a:buFont typeface="Wingdings" charset="2"/>
              <a:buChar char="Ø"/>
              <a:defRPr/>
            </a:pPr>
            <a:endParaRPr lang="en-US" altLang="nl-NL" sz="2400" dirty="0" smtClean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648"/>
            <a:ext cx="8077200" cy="729952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800" dirty="0">
                <a:latin typeface="Times New Roman" charset="0"/>
                <a:ea typeface="Times New Roman" charset="0"/>
                <a:cs typeface="Times New Roman" charset="0"/>
              </a:rPr>
              <a:t>R</a:t>
            </a:r>
            <a:r>
              <a:rPr 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easonable </a:t>
            </a:r>
            <a:r>
              <a:rPr lang="en-US" sz="2800" dirty="0">
                <a:latin typeface="Times New Roman" charset="0"/>
                <a:ea typeface="Times New Roman" charset="0"/>
                <a:cs typeface="Times New Roman" charset="0"/>
              </a:rPr>
              <a:t>accommodation </a:t>
            </a:r>
            <a:r>
              <a:rPr 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duty &amp; limitations</a:t>
            </a:r>
            <a:endParaRPr lang="en-US" altLang="nl-NL" sz="28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68760"/>
            <a:ext cx="8077200" cy="3989040"/>
          </a:xfrm>
        </p:spPr>
        <p:txBody>
          <a:bodyPr>
            <a:noAutofit/>
          </a:bodyPr>
          <a:lstStyle/>
          <a:p>
            <a:pPr algn="just">
              <a:buFont typeface="Wingdings" charset="2"/>
              <a:buChar char="Ø"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Article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5(3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) CRPD: Reasonable accommodation is an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i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ndividualised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response to the particular needs of a disabled individual to ensure equal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opportunities</a:t>
            </a:r>
            <a:endParaRPr lang="en-GB" sz="2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endParaRPr lang="en-GB" sz="2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Denial of a reasonable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accommodation is a form of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discrimination</a:t>
            </a:r>
          </a:p>
          <a:p>
            <a:pPr algn="just">
              <a:buFont typeface="Wingdings" charset="2"/>
              <a:buChar char="Ø"/>
            </a:pPr>
            <a:endParaRPr lang="en-GB" sz="2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D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uty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bearer is not required to provide an accommodation, where such accommodation would result in a disproportionate or undue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burden</a:t>
            </a:r>
            <a:endParaRPr lang="en-US" sz="20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0648"/>
            <a:ext cx="8077200" cy="729952"/>
          </a:xfrm>
        </p:spPr>
        <p:txBody>
          <a:bodyPr/>
          <a:lstStyle/>
          <a:p>
            <a:pPr algn="ctr"/>
            <a:r>
              <a:rPr 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Reasonable accommodation duty</a:t>
            </a:r>
            <a:endParaRPr lang="en-US" sz="28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charset="2"/>
              <a:buChar char="Ø"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Establish the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duty in national laws and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policies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and ensure compliance with the duty by public and private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entities</a:t>
            </a:r>
          </a:p>
          <a:p>
            <a:pPr algn="just">
              <a:buFont typeface="Wingdings" charset="2"/>
              <a:buChar char="Ø"/>
            </a:pPr>
            <a:endParaRPr lang="en-GB" sz="2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E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ffective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remedies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should be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in place so that persons with disabilities can obtain redress where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a reasonable accommodation has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been unfairly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denied </a:t>
            </a:r>
            <a:r>
              <a:rPr lang="en-GB" sz="2000" smtClean="0">
                <a:latin typeface="Times New Roman" charset="0"/>
                <a:ea typeface="Times New Roman" charset="0"/>
                <a:cs typeface="Times New Roman" charset="0"/>
              </a:rPr>
              <a:t>to </a:t>
            </a:r>
            <a:r>
              <a:rPr lang="en-GB" sz="2000" smtClean="0">
                <a:latin typeface="Times New Roman" charset="0"/>
                <a:ea typeface="Times New Roman" charset="0"/>
                <a:cs typeface="Times New Roman" charset="0"/>
              </a:rPr>
              <a:t>them</a:t>
            </a:r>
            <a:endParaRPr lang="en-GB" sz="2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endParaRPr lang="en-GB" sz="2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Access to </a:t>
            </a:r>
            <a:r>
              <a:rPr lang="en-GB" sz="2000" dirty="0">
                <a:latin typeface="Times New Roman" charset="0"/>
                <a:ea typeface="Times New Roman" charset="0"/>
                <a:cs typeface="Times New Roman" charset="0"/>
              </a:rPr>
              <a:t>financial aid in order to support the provision of reasonable </a:t>
            </a:r>
            <a:r>
              <a:rPr lang="en-GB" sz="2000" dirty="0" smtClean="0">
                <a:latin typeface="Times New Roman" charset="0"/>
                <a:ea typeface="Times New Roman" charset="0"/>
                <a:cs typeface="Times New Roman" charset="0"/>
              </a:rPr>
              <a:t>accommodations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90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04664"/>
            <a:ext cx="8077200" cy="792088"/>
          </a:xfrm>
        </p:spPr>
        <p:txBody>
          <a:bodyPr/>
          <a:lstStyle/>
          <a:p>
            <a:pPr algn="ctr"/>
            <a:r>
              <a:rPr lang="en-GB" sz="2800" dirty="0" smtClean="0">
                <a:latin typeface="Times New Roman" charset="0"/>
                <a:ea typeface="Times New Roman" charset="0"/>
                <a:cs typeface="Times New Roman" charset="0"/>
              </a:rPr>
              <a:t>Mechanisms to </a:t>
            </a:r>
            <a:r>
              <a:rPr lang="en-GB" sz="2800" dirty="0">
                <a:latin typeface="Times New Roman" charset="0"/>
                <a:ea typeface="Times New Roman" charset="0"/>
                <a:cs typeface="Times New Roman" charset="0"/>
              </a:rPr>
              <a:t>s</a:t>
            </a:r>
            <a:r>
              <a:rPr lang="en-GB" sz="2800" dirty="0" smtClean="0">
                <a:latin typeface="Times New Roman" charset="0"/>
                <a:ea typeface="Times New Roman" charset="0"/>
                <a:cs typeface="Times New Roman" charset="0"/>
              </a:rPr>
              <a:t>upport </a:t>
            </a:r>
            <a:r>
              <a:rPr lang="en-GB" sz="2800" dirty="0">
                <a:latin typeface="Times New Roman" charset="0"/>
                <a:ea typeface="Times New Roman" charset="0"/>
                <a:cs typeface="Times New Roman" charset="0"/>
              </a:rPr>
              <a:t>v</a:t>
            </a:r>
            <a:r>
              <a:rPr lang="en-GB" sz="2800" dirty="0" smtClean="0">
                <a:latin typeface="Times New Roman" charset="0"/>
                <a:ea typeface="Times New Roman" charset="0"/>
                <a:cs typeface="Times New Roman" charset="0"/>
              </a:rPr>
              <a:t>ictims of discrimination </a:t>
            </a:r>
            <a:br>
              <a:rPr lang="en-GB" sz="2800" dirty="0" smtClean="0">
                <a:latin typeface="Times New Roman" charset="0"/>
                <a:ea typeface="Times New Roman" charset="0"/>
                <a:cs typeface="Times New Roman" charset="0"/>
              </a:rPr>
            </a:br>
            <a:endParaRPr lang="en-US" sz="28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96752"/>
            <a:ext cx="8077200" cy="4061048"/>
          </a:xfrm>
        </p:spPr>
        <p:txBody>
          <a:bodyPr/>
          <a:lstStyle/>
          <a:p>
            <a:pPr algn="just">
              <a:buFont typeface="Wingdings" charset="2"/>
              <a:buChar char="Ø"/>
            </a:pPr>
            <a:endParaRPr lang="en-GB" sz="2000" b="1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r>
              <a:rPr lang="en-GB" sz="2000" b="1" dirty="0" smtClean="0">
                <a:latin typeface="Times New Roman" charset="0"/>
                <a:ea typeface="Times New Roman" charset="0"/>
                <a:cs typeface="Times New Roman" charset="0"/>
              </a:rPr>
              <a:t>Good Practice: Bulgaria</a:t>
            </a:r>
            <a:endParaRPr lang="en-US" sz="2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Wingdings" charset="2"/>
              <a:buChar char="Ø"/>
            </a:pPr>
            <a:endParaRPr lang="en-US" sz="2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 typeface="Arial" charset="0"/>
              <a:buChar char="•"/>
            </a:pPr>
            <a:r>
              <a:rPr lang="en-US" sz="2000" dirty="0" smtClean="0">
                <a:latin typeface="Times New Roman" charset="0"/>
                <a:ea typeface="Times New Roman" charset="0"/>
                <a:cs typeface="Times New Roman" charset="0"/>
              </a:rPr>
              <a:t>Protection </a:t>
            </a:r>
            <a:r>
              <a:rPr lang="en-US" sz="2000" dirty="0">
                <a:latin typeface="Times New Roman" charset="0"/>
                <a:ea typeface="Times New Roman" charset="0"/>
                <a:cs typeface="Times New Roman" charset="0"/>
              </a:rPr>
              <a:t>Against Discrimination Commission (PADC), which is a specialised equality body with the task of promoting and enforcing non-discrimination on a variety of grounds, including </a:t>
            </a:r>
            <a:r>
              <a:rPr lang="en-US" sz="2000" dirty="0" smtClean="0">
                <a:latin typeface="Times New Roman" charset="0"/>
                <a:ea typeface="Times New Roman" charset="0"/>
                <a:cs typeface="Times New Roman" charset="0"/>
              </a:rPr>
              <a:t>disability</a:t>
            </a:r>
          </a:p>
          <a:p>
            <a:pPr algn="just">
              <a:buFont typeface="Wingdings" charset="2"/>
              <a:buChar char="Ø"/>
            </a:pPr>
            <a:endParaRPr lang="en-US" sz="2000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09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 Point logo UM nieuw">
  <a:themeElements>
    <a:clrScheme name="Power Point logo UM nieuw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ower Point logo UM nieuw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ower Point logo UM nieuw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 Point logo UM nieuw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 Point logo UM nieuw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 Point logo UM nieuw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 Point logo UM nieuw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 Point logo UM nieuw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 Point logo UM nieuw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 Point logo UM nieuw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 Point logo UM nieuw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 Point logo UM nieuw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 Point logo UM nieuw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 Point logo UM nieuw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CoE" id="{07487D2A-437D-0D46-90DD-6288B64BBE04}" vid="{6BB4326F-0ED4-8849-8B16-D84F8B556B3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Cyprus</Template>
  <TotalTime>4043</TotalTime>
  <Words>643</Words>
  <Application>Microsoft Macintosh PowerPoint</Application>
  <PresentationFormat>On-screen Show (4:3)</PresentationFormat>
  <Paragraphs>100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Times New Roman</vt:lpstr>
      <vt:lpstr>Arial</vt:lpstr>
      <vt:lpstr>Times</vt:lpstr>
      <vt:lpstr>Verdana</vt:lpstr>
      <vt:lpstr>Wingdings</vt:lpstr>
      <vt:lpstr>Power Point logo UM nieuw</vt:lpstr>
      <vt:lpstr>Promoting Equality and Non-Discrimination for Persons with Disabilities  ____________________________________________ </vt:lpstr>
      <vt:lpstr>Introduction</vt:lpstr>
      <vt:lpstr>Structure of presentation</vt:lpstr>
      <vt:lpstr>Outline of the structure and content of the report</vt:lpstr>
      <vt:lpstr>Scope of non-discrimination legislation </vt:lpstr>
      <vt:lpstr>Forms of disability-based discrimination </vt:lpstr>
      <vt:lpstr>Reasonable accommodation duty &amp; limitations</vt:lpstr>
      <vt:lpstr>Reasonable accommodation duty</vt:lpstr>
      <vt:lpstr>Mechanisms to support victims of discrimination  </vt:lpstr>
      <vt:lpstr>Monitoring: Collection of data and statistics </vt:lpstr>
      <vt:lpstr>Article 27 CRPD: Employment </vt:lpstr>
      <vt:lpstr>Employment initiatives: Financial measures    </vt:lpstr>
      <vt:lpstr>Employment initiatives: Non-financial measures   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Promoting Equality and Non-Discrimination for Persons with Disabilities  ________________________________ </dc:title>
  <dc:creator>Andrea Broderick</dc:creator>
  <cp:lastModifiedBy>Andrea Broderick</cp:lastModifiedBy>
  <cp:revision>33</cp:revision>
  <cp:lastPrinted>2014-01-31T10:27:38Z</cp:lastPrinted>
  <dcterms:created xsi:type="dcterms:W3CDTF">2017-02-27T10:30:02Z</dcterms:created>
  <dcterms:modified xsi:type="dcterms:W3CDTF">2017-03-17T13:29:42Z</dcterms:modified>
</cp:coreProperties>
</file>