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9" r:id="rId1"/>
  </p:sldMasterIdLst>
  <p:notesMasterIdLst>
    <p:notesMasterId r:id="rId12"/>
  </p:notesMasterIdLst>
  <p:handoutMasterIdLst>
    <p:handoutMasterId r:id="rId13"/>
  </p:handoutMasterIdLst>
  <p:sldIdLst>
    <p:sldId id="256" r:id="rId2"/>
    <p:sldId id="258" r:id="rId3"/>
    <p:sldId id="266" r:id="rId4"/>
    <p:sldId id="264" r:id="rId5"/>
    <p:sldId id="260" r:id="rId6"/>
    <p:sldId id="262" r:id="rId7"/>
    <p:sldId id="263" r:id="rId8"/>
    <p:sldId id="267" r:id="rId9"/>
    <p:sldId id="268" r:id="rId10"/>
    <p:sldId id="269" r:id="rId11"/>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40B2F1"/>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33" autoAdjust="0"/>
    <p:restoredTop sz="93665" autoAdjust="0"/>
  </p:normalViewPr>
  <p:slideViewPr>
    <p:cSldViewPr snapToGrid="0" snapToObjects="1">
      <p:cViewPr varScale="1">
        <p:scale>
          <a:sx n="103" d="100"/>
          <a:sy n="103" d="100"/>
        </p:scale>
        <p:origin x="75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7C819-22FC-9940-9E59-95FE49FEF966}"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3016EB62-65A1-874E-8399-29D67437536D}">
      <dgm:prSet custT="1"/>
      <dgm:spPr/>
      <dgm:t>
        <a:bodyPr/>
        <a:lstStyle/>
        <a:p>
          <a:r>
            <a:rPr lang="en-GB" sz="1600" b="1" dirty="0" smtClean="0"/>
            <a:t>Interactive Introduction </a:t>
          </a:r>
          <a:endParaRPr lang="it-IT" sz="1600" b="1" dirty="0"/>
        </a:p>
      </dgm:t>
    </dgm:pt>
    <dgm:pt modelId="{AF52CFFC-0017-0348-9C8C-9D4A542F2BBC}" type="parTrans" cxnId="{A2E98276-EB7B-2741-AECE-5BF84FEFF665}">
      <dgm:prSet/>
      <dgm:spPr/>
      <dgm:t>
        <a:bodyPr/>
        <a:lstStyle/>
        <a:p>
          <a:endParaRPr lang="it-IT"/>
        </a:p>
      </dgm:t>
    </dgm:pt>
    <dgm:pt modelId="{4E3847D7-795F-0345-AB42-08367FB9BB0B}" type="sibTrans" cxnId="{A2E98276-EB7B-2741-AECE-5BF84FEFF665}">
      <dgm:prSet/>
      <dgm:spPr/>
      <dgm:t>
        <a:bodyPr/>
        <a:lstStyle/>
        <a:p>
          <a:endParaRPr lang="it-IT"/>
        </a:p>
      </dgm:t>
    </dgm:pt>
    <dgm:pt modelId="{E1C20419-7BA3-3842-B187-938F171CEDE7}">
      <dgm:prSet/>
      <dgm:spPr/>
      <dgm:t>
        <a:bodyPr/>
        <a:lstStyle/>
        <a:p>
          <a:r>
            <a:rPr lang="en-GB" b="1" smtClean="0"/>
            <a:t>Individual Exercise – Understanding Gender Mainstreaming</a:t>
          </a:r>
          <a:endParaRPr lang="it-IT" b="1"/>
        </a:p>
      </dgm:t>
    </dgm:pt>
    <dgm:pt modelId="{25D0CFBE-BEDF-644B-870C-CA98DB72196D}" type="parTrans" cxnId="{3F0CF713-354C-9A4F-80EB-993398073F4B}">
      <dgm:prSet/>
      <dgm:spPr/>
      <dgm:t>
        <a:bodyPr/>
        <a:lstStyle/>
        <a:p>
          <a:endParaRPr lang="it-IT"/>
        </a:p>
      </dgm:t>
    </dgm:pt>
    <dgm:pt modelId="{37CE284C-8CD0-E34B-B4BD-48D770A8FAAF}" type="sibTrans" cxnId="{3F0CF713-354C-9A4F-80EB-993398073F4B}">
      <dgm:prSet/>
      <dgm:spPr/>
      <dgm:t>
        <a:bodyPr/>
        <a:lstStyle/>
        <a:p>
          <a:endParaRPr lang="it-IT"/>
        </a:p>
      </dgm:t>
    </dgm:pt>
    <dgm:pt modelId="{D1CCD85C-1764-0147-91DA-1B60DF8A9EB4}">
      <dgm:prSet/>
      <dgm:spPr/>
      <dgm:t>
        <a:bodyPr/>
        <a:lstStyle/>
        <a:p>
          <a:r>
            <a:rPr lang="en-GB" b="1" smtClean="0"/>
            <a:t>Group Exercise 1 – Gender Equality – an Empirical Perspective</a:t>
          </a:r>
          <a:endParaRPr lang="it-IT" b="1"/>
        </a:p>
      </dgm:t>
    </dgm:pt>
    <dgm:pt modelId="{6BEA44EC-E8E0-6D41-A070-D4D025CA52DC}" type="parTrans" cxnId="{38ACF702-CA55-E14C-AAC4-E13B6B7510F8}">
      <dgm:prSet/>
      <dgm:spPr/>
      <dgm:t>
        <a:bodyPr/>
        <a:lstStyle/>
        <a:p>
          <a:endParaRPr lang="it-IT"/>
        </a:p>
      </dgm:t>
    </dgm:pt>
    <dgm:pt modelId="{CE1C763A-2CC7-D74D-9667-B3A7CABBE070}" type="sibTrans" cxnId="{38ACF702-CA55-E14C-AAC4-E13B6B7510F8}">
      <dgm:prSet/>
      <dgm:spPr/>
      <dgm:t>
        <a:bodyPr/>
        <a:lstStyle/>
        <a:p>
          <a:endParaRPr lang="it-IT"/>
        </a:p>
      </dgm:t>
    </dgm:pt>
    <dgm:pt modelId="{329BF2C7-7838-824C-A7C5-FAF1EA1E77C0}">
      <dgm:prSet/>
      <dgm:spPr/>
      <dgm:t>
        <a:bodyPr/>
        <a:lstStyle/>
        <a:p>
          <a:r>
            <a:rPr lang="en-GB" b="1" smtClean="0"/>
            <a:t>Group Exercise 2 – Matching Good Governance Principles With the European Charter for Equality</a:t>
          </a:r>
          <a:endParaRPr lang="it-IT" b="1"/>
        </a:p>
      </dgm:t>
    </dgm:pt>
    <dgm:pt modelId="{6D3DC2C9-BF44-A646-B56E-7903FCB70CB5}" type="parTrans" cxnId="{17D026C2-0B7D-C64E-BE42-4065DA9B012D}">
      <dgm:prSet/>
      <dgm:spPr/>
      <dgm:t>
        <a:bodyPr/>
        <a:lstStyle/>
        <a:p>
          <a:endParaRPr lang="it-IT"/>
        </a:p>
      </dgm:t>
    </dgm:pt>
    <dgm:pt modelId="{84277B97-50E9-3249-9DEF-36CFFCE5D00E}" type="sibTrans" cxnId="{17D026C2-0B7D-C64E-BE42-4065DA9B012D}">
      <dgm:prSet/>
      <dgm:spPr/>
      <dgm:t>
        <a:bodyPr/>
        <a:lstStyle/>
        <a:p>
          <a:endParaRPr lang="it-IT"/>
        </a:p>
      </dgm:t>
    </dgm:pt>
    <dgm:pt modelId="{C016089D-C5E6-814D-8F67-AE4B3093C147}">
      <dgm:prSet/>
      <dgm:spPr/>
      <dgm:t>
        <a:bodyPr/>
        <a:lstStyle/>
        <a:p>
          <a:r>
            <a:rPr lang="en-GB" b="1" dirty="0" smtClean="0"/>
            <a:t>Group Exercise 3 – Actions for Ensuring Gender Equality</a:t>
          </a:r>
          <a:endParaRPr lang="it-IT" b="1" dirty="0"/>
        </a:p>
      </dgm:t>
    </dgm:pt>
    <dgm:pt modelId="{E503CAC9-2BFF-A644-BD15-EC9BADF46975}" type="parTrans" cxnId="{7E426633-AF28-504C-A4FA-6DCCE5568140}">
      <dgm:prSet/>
      <dgm:spPr/>
      <dgm:t>
        <a:bodyPr/>
        <a:lstStyle/>
        <a:p>
          <a:endParaRPr lang="it-IT"/>
        </a:p>
      </dgm:t>
    </dgm:pt>
    <dgm:pt modelId="{4B658F45-46B0-864B-99FB-120D2ACAF688}" type="sibTrans" cxnId="{7E426633-AF28-504C-A4FA-6DCCE5568140}">
      <dgm:prSet/>
      <dgm:spPr/>
      <dgm:t>
        <a:bodyPr/>
        <a:lstStyle/>
        <a:p>
          <a:endParaRPr lang="it-IT"/>
        </a:p>
      </dgm:t>
    </dgm:pt>
    <dgm:pt modelId="{C36E6E98-452A-4B47-906E-F45EEF12F12D}" type="pres">
      <dgm:prSet presAssocID="{5CC7C819-22FC-9940-9E59-95FE49FEF966}" presName="Name0" presStyleCnt="0">
        <dgm:presLayoutVars>
          <dgm:chMax val="7"/>
          <dgm:chPref val="7"/>
          <dgm:dir/>
        </dgm:presLayoutVars>
      </dgm:prSet>
      <dgm:spPr/>
      <dgm:t>
        <a:bodyPr/>
        <a:lstStyle/>
        <a:p>
          <a:endParaRPr lang="it-IT"/>
        </a:p>
      </dgm:t>
    </dgm:pt>
    <dgm:pt modelId="{CA63F03E-F6E6-E344-982A-46AC3C5BDA83}" type="pres">
      <dgm:prSet presAssocID="{5CC7C819-22FC-9940-9E59-95FE49FEF966}" presName="Name1" presStyleCnt="0"/>
      <dgm:spPr/>
    </dgm:pt>
    <dgm:pt modelId="{7E5E127E-E2B2-134B-A7E3-43A64E9B330A}" type="pres">
      <dgm:prSet presAssocID="{5CC7C819-22FC-9940-9E59-95FE49FEF966}" presName="cycle" presStyleCnt="0"/>
      <dgm:spPr/>
    </dgm:pt>
    <dgm:pt modelId="{001ABEE9-4061-F64F-8D01-52FEC11D3B2D}" type="pres">
      <dgm:prSet presAssocID="{5CC7C819-22FC-9940-9E59-95FE49FEF966}" presName="srcNode" presStyleLbl="node1" presStyleIdx="0" presStyleCnt="5"/>
      <dgm:spPr/>
    </dgm:pt>
    <dgm:pt modelId="{BB760403-48DE-9542-8416-1E8B6018467D}" type="pres">
      <dgm:prSet presAssocID="{5CC7C819-22FC-9940-9E59-95FE49FEF966}" presName="conn" presStyleLbl="parChTrans1D2" presStyleIdx="0" presStyleCnt="1"/>
      <dgm:spPr/>
      <dgm:t>
        <a:bodyPr/>
        <a:lstStyle/>
        <a:p>
          <a:endParaRPr lang="it-IT"/>
        </a:p>
      </dgm:t>
    </dgm:pt>
    <dgm:pt modelId="{9ADB08C2-130B-044E-841B-EF7FD7CD44B2}" type="pres">
      <dgm:prSet presAssocID="{5CC7C819-22FC-9940-9E59-95FE49FEF966}" presName="extraNode" presStyleLbl="node1" presStyleIdx="0" presStyleCnt="5"/>
      <dgm:spPr/>
    </dgm:pt>
    <dgm:pt modelId="{CD2871E0-B945-6845-8CD4-21F5038B9047}" type="pres">
      <dgm:prSet presAssocID="{5CC7C819-22FC-9940-9E59-95FE49FEF966}" presName="dstNode" presStyleLbl="node1" presStyleIdx="0" presStyleCnt="5"/>
      <dgm:spPr/>
    </dgm:pt>
    <dgm:pt modelId="{CDD3A5EF-1979-A140-9183-9835A674ABED}" type="pres">
      <dgm:prSet presAssocID="{3016EB62-65A1-874E-8399-29D67437536D}" presName="text_1" presStyleLbl="node1" presStyleIdx="0" presStyleCnt="5">
        <dgm:presLayoutVars>
          <dgm:bulletEnabled val="1"/>
        </dgm:presLayoutVars>
      </dgm:prSet>
      <dgm:spPr/>
      <dgm:t>
        <a:bodyPr/>
        <a:lstStyle/>
        <a:p>
          <a:endParaRPr lang="it-IT"/>
        </a:p>
      </dgm:t>
    </dgm:pt>
    <dgm:pt modelId="{091B7024-1BBD-704C-AB71-F7E4D31B7474}" type="pres">
      <dgm:prSet presAssocID="{3016EB62-65A1-874E-8399-29D67437536D}" presName="accent_1" presStyleCnt="0"/>
      <dgm:spPr/>
    </dgm:pt>
    <dgm:pt modelId="{EF4B8228-AF1D-E046-B6AB-15E7BA8B4404}" type="pres">
      <dgm:prSet presAssocID="{3016EB62-65A1-874E-8399-29D67437536D}" presName="accentRepeatNode" presStyleLbl="solidFgAcc1" presStyleIdx="0" presStyleCnt="5"/>
      <dgm:spPr/>
    </dgm:pt>
    <dgm:pt modelId="{0B933DEA-5FEC-364E-9B6A-B2EAB94A3921}" type="pres">
      <dgm:prSet presAssocID="{E1C20419-7BA3-3842-B187-938F171CEDE7}" presName="text_2" presStyleLbl="node1" presStyleIdx="1" presStyleCnt="5">
        <dgm:presLayoutVars>
          <dgm:bulletEnabled val="1"/>
        </dgm:presLayoutVars>
      </dgm:prSet>
      <dgm:spPr/>
      <dgm:t>
        <a:bodyPr/>
        <a:lstStyle/>
        <a:p>
          <a:endParaRPr lang="it-IT"/>
        </a:p>
      </dgm:t>
    </dgm:pt>
    <dgm:pt modelId="{0C6A6C5D-015E-E145-B205-9C1C4703BA10}" type="pres">
      <dgm:prSet presAssocID="{E1C20419-7BA3-3842-B187-938F171CEDE7}" presName="accent_2" presStyleCnt="0"/>
      <dgm:spPr/>
    </dgm:pt>
    <dgm:pt modelId="{9BC1C980-136A-2A4E-A57B-F9371FAB8CFE}" type="pres">
      <dgm:prSet presAssocID="{E1C20419-7BA3-3842-B187-938F171CEDE7}" presName="accentRepeatNode" presStyleLbl="solidFgAcc1" presStyleIdx="1" presStyleCnt="5"/>
      <dgm:spPr/>
    </dgm:pt>
    <dgm:pt modelId="{C3CA0667-2D8A-644A-98B2-50594DEFDC9C}" type="pres">
      <dgm:prSet presAssocID="{D1CCD85C-1764-0147-91DA-1B60DF8A9EB4}" presName="text_3" presStyleLbl="node1" presStyleIdx="2" presStyleCnt="5">
        <dgm:presLayoutVars>
          <dgm:bulletEnabled val="1"/>
        </dgm:presLayoutVars>
      </dgm:prSet>
      <dgm:spPr/>
      <dgm:t>
        <a:bodyPr/>
        <a:lstStyle/>
        <a:p>
          <a:endParaRPr lang="it-IT"/>
        </a:p>
      </dgm:t>
    </dgm:pt>
    <dgm:pt modelId="{70265E67-F0E8-2644-BF44-C2CB63900DB5}" type="pres">
      <dgm:prSet presAssocID="{D1CCD85C-1764-0147-91DA-1B60DF8A9EB4}" presName="accent_3" presStyleCnt="0"/>
      <dgm:spPr/>
    </dgm:pt>
    <dgm:pt modelId="{3568539B-CCDF-7D48-AD1D-255D6FA59253}" type="pres">
      <dgm:prSet presAssocID="{D1CCD85C-1764-0147-91DA-1B60DF8A9EB4}" presName="accentRepeatNode" presStyleLbl="solidFgAcc1" presStyleIdx="2" presStyleCnt="5"/>
      <dgm:spPr/>
    </dgm:pt>
    <dgm:pt modelId="{5C933E99-5D69-A648-A8DA-2B6A8F85BB8D}" type="pres">
      <dgm:prSet presAssocID="{329BF2C7-7838-824C-A7C5-FAF1EA1E77C0}" presName="text_4" presStyleLbl="node1" presStyleIdx="3" presStyleCnt="5">
        <dgm:presLayoutVars>
          <dgm:bulletEnabled val="1"/>
        </dgm:presLayoutVars>
      </dgm:prSet>
      <dgm:spPr/>
      <dgm:t>
        <a:bodyPr/>
        <a:lstStyle/>
        <a:p>
          <a:endParaRPr lang="it-IT"/>
        </a:p>
      </dgm:t>
    </dgm:pt>
    <dgm:pt modelId="{620021F9-651F-2945-AFF1-B9AE59769C97}" type="pres">
      <dgm:prSet presAssocID="{329BF2C7-7838-824C-A7C5-FAF1EA1E77C0}" presName="accent_4" presStyleCnt="0"/>
      <dgm:spPr/>
    </dgm:pt>
    <dgm:pt modelId="{084ED3E5-2080-4E4D-815C-00D923C4A565}" type="pres">
      <dgm:prSet presAssocID="{329BF2C7-7838-824C-A7C5-FAF1EA1E77C0}" presName="accentRepeatNode" presStyleLbl="solidFgAcc1" presStyleIdx="3" presStyleCnt="5"/>
      <dgm:spPr/>
    </dgm:pt>
    <dgm:pt modelId="{E7420548-84CC-E54D-9C9E-04028BAD8D38}" type="pres">
      <dgm:prSet presAssocID="{C016089D-C5E6-814D-8F67-AE4B3093C147}" presName="text_5" presStyleLbl="node1" presStyleIdx="4" presStyleCnt="5">
        <dgm:presLayoutVars>
          <dgm:bulletEnabled val="1"/>
        </dgm:presLayoutVars>
      </dgm:prSet>
      <dgm:spPr/>
      <dgm:t>
        <a:bodyPr/>
        <a:lstStyle/>
        <a:p>
          <a:endParaRPr lang="it-IT"/>
        </a:p>
      </dgm:t>
    </dgm:pt>
    <dgm:pt modelId="{6F6261BD-D3AB-4449-857D-A211B2FF800D}" type="pres">
      <dgm:prSet presAssocID="{C016089D-C5E6-814D-8F67-AE4B3093C147}" presName="accent_5" presStyleCnt="0"/>
      <dgm:spPr/>
    </dgm:pt>
    <dgm:pt modelId="{46D6C9D6-A9D3-384D-90D8-FA6C5000AAE1}" type="pres">
      <dgm:prSet presAssocID="{C016089D-C5E6-814D-8F67-AE4B3093C147}" presName="accentRepeatNode" presStyleLbl="solidFgAcc1" presStyleIdx="4" presStyleCnt="5"/>
      <dgm:spPr/>
    </dgm:pt>
  </dgm:ptLst>
  <dgm:cxnLst>
    <dgm:cxn modelId="{15AEA20B-0FC3-844C-B851-9A6FD4390AB6}" type="presOf" srcId="{4E3847D7-795F-0345-AB42-08367FB9BB0B}" destId="{BB760403-48DE-9542-8416-1E8B6018467D}" srcOrd="0" destOrd="0" presId="urn:microsoft.com/office/officeart/2008/layout/VerticalCurvedList"/>
    <dgm:cxn modelId="{F01A7E5C-1495-BD47-B634-4AA940B44D64}" type="presOf" srcId="{5CC7C819-22FC-9940-9E59-95FE49FEF966}" destId="{C36E6E98-452A-4B47-906E-F45EEF12F12D}" srcOrd="0" destOrd="0" presId="urn:microsoft.com/office/officeart/2008/layout/VerticalCurvedList"/>
    <dgm:cxn modelId="{38ACF702-CA55-E14C-AAC4-E13B6B7510F8}" srcId="{5CC7C819-22FC-9940-9E59-95FE49FEF966}" destId="{D1CCD85C-1764-0147-91DA-1B60DF8A9EB4}" srcOrd="2" destOrd="0" parTransId="{6BEA44EC-E8E0-6D41-A070-D4D025CA52DC}" sibTransId="{CE1C763A-2CC7-D74D-9667-B3A7CABBE070}"/>
    <dgm:cxn modelId="{7E426633-AF28-504C-A4FA-6DCCE5568140}" srcId="{5CC7C819-22FC-9940-9E59-95FE49FEF966}" destId="{C016089D-C5E6-814D-8F67-AE4B3093C147}" srcOrd="4" destOrd="0" parTransId="{E503CAC9-2BFF-A644-BD15-EC9BADF46975}" sibTransId="{4B658F45-46B0-864B-99FB-120D2ACAF688}"/>
    <dgm:cxn modelId="{A2E98276-EB7B-2741-AECE-5BF84FEFF665}" srcId="{5CC7C819-22FC-9940-9E59-95FE49FEF966}" destId="{3016EB62-65A1-874E-8399-29D67437536D}" srcOrd="0" destOrd="0" parTransId="{AF52CFFC-0017-0348-9C8C-9D4A542F2BBC}" sibTransId="{4E3847D7-795F-0345-AB42-08367FB9BB0B}"/>
    <dgm:cxn modelId="{3F0CF713-354C-9A4F-80EB-993398073F4B}" srcId="{5CC7C819-22FC-9940-9E59-95FE49FEF966}" destId="{E1C20419-7BA3-3842-B187-938F171CEDE7}" srcOrd="1" destOrd="0" parTransId="{25D0CFBE-BEDF-644B-870C-CA98DB72196D}" sibTransId="{37CE284C-8CD0-E34B-B4BD-48D770A8FAAF}"/>
    <dgm:cxn modelId="{334DC653-3021-EE43-B24C-F24C19956EA9}" type="presOf" srcId="{329BF2C7-7838-824C-A7C5-FAF1EA1E77C0}" destId="{5C933E99-5D69-A648-A8DA-2B6A8F85BB8D}" srcOrd="0" destOrd="0" presId="urn:microsoft.com/office/officeart/2008/layout/VerticalCurvedList"/>
    <dgm:cxn modelId="{433208CD-B7FC-284A-934E-FC00D36C1782}" type="presOf" srcId="{D1CCD85C-1764-0147-91DA-1B60DF8A9EB4}" destId="{C3CA0667-2D8A-644A-98B2-50594DEFDC9C}" srcOrd="0" destOrd="0" presId="urn:microsoft.com/office/officeart/2008/layout/VerticalCurvedList"/>
    <dgm:cxn modelId="{4717ADCD-1414-AA4D-9955-DE7F4E7F9AB8}" type="presOf" srcId="{3016EB62-65A1-874E-8399-29D67437536D}" destId="{CDD3A5EF-1979-A140-9183-9835A674ABED}" srcOrd="0" destOrd="0" presId="urn:microsoft.com/office/officeart/2008/layout/VerticalCurvedList"/>
    <dgm:cxn modelId="{FD31C6ED-21A6-3A45-A6D1-DBCA6545A870}" type="presOf" srcId="{E1C20419-7BA3-3842-B187-938F171CEDE7}" destId="{0B933DEA-5FEC-364E-9B6A-B2EAB94A3921}" srcOrd="0" destOrd="0" presId="urn:microsoft.com/office/officeart/2008/layout/VerticalCurvedList"/>
    <dgm:cxn modelId="{17D026C2-0B7D-C64E-BE42-4065DA9B012D}" srcId="{5CC7C819-22FC-9940-9E59-95FE49FEF966}" destId="{329BF2C7-7838-824C-A7C5-FAF1EA1E77C0}" srcOrd="3" destOrd="0" parTransId="{6D3DC2C9-BF44-A646-B56E-7903FCB70CB5}" sibTransId="{84277B97-50E9-3249-9DEF-36CFFCE5D00E}"/>
    <dgm:cxn modelId="{3C7DAD69-C757-204B-8BB9-0ADE63FD56BE}" type="presOf" srcId="{C016089D-C5E6-814D-8F67-AE4B3093C147}" destId="{E7420548-84CC-E54D-9C9E-04028BAD8D38}" srcOrd="0" destOrd="0" presId="urn:microsoft.com/office/officeart/2008/layout/VerticalCurvedList"/>
    <dgm:cxn modelId="{A5662254-27A9-024C-ABB6-21AA7597E741}" type="presParOf" srcId="{C36E6E98-452A-4B47-906E-F45EEF12F12D}" destId="{CA63F03E-F6E6-E344-982A-46AC3C5BDA83}" srcOrd="0" destOrd="0" presId="urn:microsoft.com/office/officeart/2008/layout/VerticalCurvedList"/>
    <dgm:cxn modelId="{1C0150DD-74F6-FC44-80FC-D646E2D45FA2}" type="presParOf" srcId="{CA63F03E-F6E6-E344-982A-46AC3C5BDA83}" destId="{7E5E127E-E2B2-134B-A7E3-43A64E9B330A}" srcOrd="0" destOrd="0" presId="urn:microsoft.com/office/officeart/2008/layout/VerticalCurvedList"/>
    <dgm:cxn modelId="{A395D4C6-329C-2740-ABAA-C7F1BBA2B34B}" type="presParOf" srcId="{7E5E127E-E2B2-134B-A7E3-43A64E9B330A}" destId="{001ABEE9-4061-F64F-8D01-52FEC11D3B2D}" srcOrd="0" destOrd="0" presId="urn:microsoft.com/office/officeart/2008/layout/VerticalCurvedList"/>
    <dgm:cxn modelId="{4DADCD78-9645-7E4A-9ECA-B94721B56E8D}" type="presParOf" srcId="{7E5E127E-E2B2-134B-A7E3-43A64E9B330A}" destId="{BB760403-48DE-9542-8416-1E8B6018467D}" srcOrd="1" destOrd="0" presId="urn:microsoft.com/office/officeart/2008/layout/VerticalCurvedList"/>
    <dgm:cxn modelId="{4C56B15E-2BA0-BC46-9980-F28BBF88E07C}" type="presParOf" srcId="{7E5E127E-E2B2-134B-A7E3-43A64E9B330A}" destId="{9ADB08C2-130B-044E-841B-EF7FD7CD44B2}" srcOrd="2" destOrd="0" presId="urn:microsoft.com/office/officeart/2008/layout/VerticalCurvedList"/>
    <dgm:cxn modelId="{6497E360-CA2B-704C-8704-C4515232269A}" type="presParOf" srcId="{7E5E127E-E2B2-134B-A7E3-43A64E9B330A}" destId="{CD2871E0-B945-6845-8CD4-21F5038B9047}" srcOrd="3" destOrd="0" presId="urn:microsoft.com/office/officeart/2008/layout/VerticalCurvedList"/>
    <dgm:cxn modelId="{ABC76B89-DBC2-6D48-8F9C-9CAFEF85AB15}" type="presParOf" srcId="{CA63F03E-F6E6-E344-982A-46AC3C5BDA83}" destId="{CDD3A5EF-1979-A140-9183-9835A674ABED}" srcOrd="1" destOrd="0" presId="urn:microsoft.com/office/officeart/2008/layout/VerticalCurvedList"/>
    <dgm:cxn modelId="{416CB6EE-4842-0B44-B37A-36BAC7D46635}" type="presParOf" srcId="{CA63F03E-F6E6-E344-982A-46AC3C5BDA83}" destId="{091B7024-1BBD-704C-AB71-F7E4D31B7474}" srcOrd="2" destOrd="0" presId="urn:microsoft.com/office/officeart/2008/layout/VerticalCurvedList"/>
    <dgm:cxn modelId="{8EF76A9D-5745-0045-9079-1EC49BEDCB82}" type="presParOf" srcId="{091B7024-1BBD-704C-AB71-F7E4D31B7474}" destId="{EF4B8228-AF1D-E046-B6AB-15E7BA8B4404}" srcOrd="0" destOrd="0" presId="urn:microsoft.com/office/officeart/2008/layout/VerticalCurvedList"/>
    <dgm:cxn modelId="{647763BB-44AA-C348-8D55-EF8E5177D8D3}" type="presParOf" srcId="{CA63F03E-F6E6-E344-982A-46AC3C5BDA83}" destId="{0B933DEA-5FEC-364E-9B6A-B2EAB94A3921}" srcOrd="3" destOrd="0" presId="urn:microsoft.com/office/officeart/2008/layout/VerticalCurvedList"/>
    <dgm:cxn modelId="{D2BE5D2E-CFD6-0A41-8A59-5138573FF483}" type="presParOf" srcId="{CA63F03E-F6E6-E344-982A-46AC3C5BDA83}" destId="{0C6A6C5D-015E-E145-B205-9C1C4703BA10}" srcOrd="4" destOrd="0" presId="urn:microsoft.com/office/officeart/2008/layout/VerticalCurvedList"/>
    <dgm:cxn modelId="{66BC56AC-AC46-A644-A60D-354E069424F3}" type="presParOf" srcId="{0C6A6C5D-015E-E145-B205-9C1C4703BA10}" destId="{9BC1C980-136A-2A4E-A57B-F9371FAB8CFE}" srcOrd="0" destOrd="0" presId="urn:microsoft.com/office/officeart/2008/layout/VerticalCurvedList"/>
    <dgm:cxn modelId="{6D6A0716-67D4-8A44-A5E6-FB4B37A0E531}" type="presParOf" srcId="{CA63F03E-F6E6-E344-982A-46AC3C5BDA83}" destId="{C3CA0667-2D8A-644A-98B2-50594DEFDC9C}" srcOrd="5" destOrd="0" presId="urn:microsoft.com/office/officeart/2008/layout/VerticalCurvedList"/>
    <dgm:cxn modelId="{C371E1FA-A0B7-DF48-B515-E0019FC19471}" type="presParOf" srcId="{CA63F03E-F6E6-E344-982A-46AC3C5BDA83}" destId="{70265E67-F0E8-2644-BF44-C2CB63900DB5}" srcOrd="6" destOrd="0" presId="urn:microsoft.com/office/officeart/2008/layout/VerticalCurvedList"/>
    <dgm:cxn modelId="{60C02E6F-B5E1-0540-8BC6-54864FFAEED8}" type="presParOf" srcId="{70265E67-F0E8-2644-BF44-C2CB63900DB5}" destId="{3568539B-CCDF-7D48-AD1D-255D6FA59253}" srcOrd="0" destOrd="0" presId="urn:microsoft.com/office/officeart/2008/layout/VerticalCurvedList"/>
    <dgm:cxn modelId="{865A002A-504F-1F4F-A100-42BCAFD878DF}" type="presParOf" srcId="{CA63F03E-F6E6-E344-982A-46AC3C5BDA83}" destId="{5C933E99-5D69-A648-A8DA-2B6A8F85BB8D}" srcOrd="7" destOrd="0" presId="urn:microsoft.com/office/officeart/2008/layout/VerticalCurvedList"/>
    <dgm:cxn modelId="{DE318AF1-51B2-D34B-A15B-FAB712C760C3}" type="presParOf" srcId="{CA63F03E-F6E6-E344-982A-46AC3C5BDA83}" destId="{620021F9-651F-2945-AFF1-B9AE59769C97}" srcOrd="8" destOrd="0" presId="urn:microsoft.com/office/officeart/2008/layout/VerticalCurvedList"/>
    <dgm:cxn modelId="{2591E97E-06C2-A741-A7C3-B452D030BC59}" type="presParOf" srcId="{620021F9-651F-2945-AFF1-B9AE59769C97}" destId="{084ED3E5-2080-4E4D-815C-00D923C4A565}" srcOrd="0" destOrd="0" presId="urn:microsoft.com/office/officeart/2008/layout/VerticalCurvedList"/>
    <dgm:cxn modelId="{9AFB4B87-9D15-BF46-91F2-066DBD2EE98B}" type="presParOf" srcId="{CA63F03E-F6E6-E344-982A-46AC3C5BDA83}" destId="{E7420548-84CC-E54D-9C9E-04028BAD8D38}" srcOrd="9" destOrd="0" presId="urn:microsoft.com/office/officeart/2008/layout/VerticalCurvedList"/>
    <dgm:cxn modelId="{E4A29D7E-89D2-EB4A-B98E-F25DD8DC9481}" type="presParOf" srcId="{CA63F03E-F6E6-E344-982A-46AC3C5BDA83}" destId="{6F6261BD-D3AB-4449-857D-A211B2FF800D}" srcOrd="10" destOrd="0" presId="urn:microsoft.com/office/officeart/2008/layout/VerticalCurvedList"/>
    <dgm:cxn modelId="{12908DE1-2359-9840-AB84-938614DF43B1}" type="presParOf" srcId="{6F6261BD-D3AB-4449-857D-A211B2FF800D}" destId="{46D6C9D6-A9D3-384D-90D8-FA6C5000AA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60403-48DE-9542-8416-1E8B6018467D}">
      <dsp:nvSpPr>
        <dsp:cNvPr id="0" name=""/>
        <dsp:cNvSpPr/>
      </dsp:nvSpPr>
      <dsp:spPr>
        <a:xfrm>
          <a:off x="-5614502" y="-859500"/>
          <a:ext cx="6684700" cy="6684700"/>
        </a:xfrm>
        <a:prstGeom prst="blockArc">
          <a:avLst>
            <a:gd name="adj1" fmla="val 18900000"/>
            <a:gd name="adj2" fmla="val 2700000"/>
            <a:gd name="adj3" fmla="val 323"/>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D3A5EF-1979-A140-9183-9835A674ABED}">
      <dsp:nvSpPr>
        <dsp:cNvPr id="0" name=""/>
        <dsp:cNvSpPr/>
      </dsp:nvSpPr>
      <dsp:spPr>
        <a:xfrm>
          <a:off x="467860" y="310256"/>
          <a:ext cx="7349411"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40640" rIns="40640" bIns="40640" numCol="1" spcCol="1270" anchor="ctr" anchorCtr="0">
          <a:noAutofit/>
        </a:bodyPr>
        <a:lstStyle/>
        <a:p>
          <a:pPr lvl="0" algn="l" defTabSz="711200">
            <a:lnSpc>
              <a:spcPct val="90000"/>
            </a:lnSpc>
            <a:spcBef>
              <a:spcPct val="0"/>
            </a:spcBef>
            <a:spcAft>
              <a:spcPct val="35000"/>
            </a:spcAft>
          </a:pPr>
          <a:r>
            <a:rPr lang="en-GB" sz="1600" b="1" kern="1200" dirty="0" smtClean="0"/>
            <a:t>Interactive Introduction </a:t>
          </a:r>
          <a:endParaRPr lang="it-IT" sz="1600" b="1" kern="1200" dirty="0"/>
        </a:p>
      </dsp:txBody>
      <dsp:txXfrm>
        <a:off x="467860" y="310256"/>
        <a:ext cx="7349411" cy="620911"/>
      </dsp:txXfrm>
    </dsp:sp>
    <dsp:sp modelId="{EF4B8228-AF1D-E046-B6AB-15E7BA8B4404}">
      <dsp:nvSpPr>
        <dsp:cNvPr id="0" name=""/>
        <dsp:cNvSpPr/>
      </dsp:nvSpPr>
      <dsp:spPr>
        <a:xfrm>
          <a:off x="79791" y="232643"/>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933DEA-5FEC-364E-9B6A-B2EAB94A3921}">
      <dsp:nvSpPr>
        <dsp:cNvPr id="0" name=""/>
        <dsp:cNvSpPr/>
      </dsp:nvSpPr>
      <dsp:spPr>
        <a:xfrm>
          <a:off x="912787" y="1241325"/>
          <a:ext cx="6904484"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45720" rIns="45720" bIns="45720" numCol="1" spcCol="1270" anchor="ctr" anchorCtr="0">
          <a:noAutofit/>
        </a:bodyPr>
        <a:lstStyle/>
        <a:p>
          <a:pPr lvl="0" algn="l" defTabSz="800100">
            <a:lnSpc>
              <a:spcPct val="90000"/>
            </a:lnSpc>
            <a:spcBef>
              <a:spcPct val="0"/>
            </a:spcBef>
            <a:spcAft>
              <a:spcPct val="35000"/>
            </a:spcAft>
          </a:pPr>
          <a:r>
            <a:rPr lang="en-GB" sz="1800" b="1" kern="1200" smtClean="0"/>
            <a:t>Individual Exercise – Understanding Gender Mainstreaming</a:t>
          </a:r>
          <a:endParaRPr lang="it-IT" sz="1800" b="1" kern="1200"/>
        </a:p>
      </dsp:txBody>
      <dsp:txXfrm>
        <a:off x="912787" y="1241325"/>
        <a:ext cx="6904484" cy="620911"/>
      </dsp:txXfrm>
    </dsp:sp>
    <dsp:sp modelId="{9BC1C980-136A-2A4E-A57B-F9371FAB8CFE}">
      <dsp:nvSpPr>
        <dsp:cNvPr id="0" name=""/>
        <dsp:cNvSpPr/>
      </dsp:nvSpPr>
      <dsp:spPr>
        <a:xfrm>
          <a:off x="524718" y="1163711"/>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3CA0667-2D8A-644A-98B2-50594DEFDC9C}">
      <dsp:nvSpPr>
        <dsp:cNvPr id="0" name=""/>
        <dsp:cNvSpPr/>
      </dsp:nvSpPr>
      <dsp:spPr>
        <a:xfrm>
          <a:off x="1049344" y="2172394"/>
          <a:ext cx="6767927"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45720" rIns="45720" bIns="45720" numCol="1" spcCol="1270" anchor="ctr" anchorCtr="0">
          <a:noAutofit/>
        </a:bodyPr>
        <a:lstStyle/>
        <a:p>
          <a:pPr lvl="0" algn="l" defTabSz="800100">
            <a:lnSpc>
              <a:spcPct val="90000"/>
            </a:lnSpc>
            <a:spcBef>
              <a:spcPct val="0"/>
            </a:spcBef>
            <a:spcAft>
              <a:spcPct val="35000"/>
            </a:spcAft>
          </a:pPr>
          <a:r>
            <a:rPr lang="en-GB" sz="1800" b="1" kern="1200" smtClean="0"/>
            <a:t>Group Exercise 1 – Gender Equality – an Empirical Perspective</a:t>
          </a:r>
          <a:endParaRPr lang="it-IT" sz="1800" b="1" kern="1200"/>
        </a:p>
      </dsp:txBody>
      <dsp:txXfrm>
        <a:off x="1049344" y="2172394"/>
        <a:ext cx="6767927" cy="620911"/>
      </dsp:txXfrm>
    </dsp:sp>
    <dsp:sp modelId="{3568539B-CCDF-7D48-AD1D-255D6FA59253}">
      <dsp:nvSpPr>
        <dsp:cNvPr id="0" name=""/>
        <dsp:cNvSpPr/>
      </dsp:nvSpPr>
      <dsp:spPr>
        <a:xfrm>
          <a:off x="661274" y="2094780"/>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933E99-5D69-A648-A8DA-2B6A8F85BB8D}">
      <dsp:nvSpPr>
        <dsp:cNvPr id="0" name=""/>
        <dsp:cNvSpPr/>
      </dsp:nvSpPr>
      <dsp:spPr>
        <a:xfrm>
          <a:off x="912787" y="3103463"/>
          <a:ext cx="6904484"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45720" rIns="45720" bIns="45720" numCol="1" spcCol="1270" anchor="ctr" anchorCtr="0">
          <a:noAutofit/>
        </a:bodyPr>
        <a:lstStyle/>
        <a:p>
          <a:pPr lvl="0" algn="l" defTabSz="800100">
            <a:lnSpc>
              <a:spcPct val="90000"/>
            </a:lnSpc>
            <a:spcBef>
              <a:spcPct val="0"/>
            </a:spcBef>
            <a:spcAft>
              <a:spcPct val="35000"/>
            </a:spcAft>
          </a:pPr>
          <a:r>
            <a:rPr lang="en-GB" sz="1800" b="1" kern="1200" smtClean="0"/>
            <a:t>Group Exercise 2 – Matching Good Governance Principles With the European Charter for Equality</a:t>
          </a:r>
          <a:endParaRPr lang="it-IT" sz="1800" b="1" kern="1200"/>
        </a:p>
      </dsp:txBody>
      <dsp:txXfrm>
        <a:off x="912787" y="3103463"/>
        <a:ext cx="6904484" cy="620911"/>
      </dsp:txXfrm>
    </dsp:sp>
    <dsp:sp modelId="{084ED3E5-2080-4E4D-815C-00D923C4A565}">
      <dsp:nvSpPr>
        <dsp:cNvPr id="0" name=""/>
        <dsp:cNvSpPr/>
      </dsp:nvSpPr>
      <dsp:spPr>
        <a:xfrm>
          <a:off x="524718" y="3025849"/>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420548-84CC-E54D-9C9E-04028BAD8D38}">
      <dsp:nvSpPr>
        <dsp:cNvPr id="0" name=""/>
        <dsp:cNvSpPr/>
      </dsp:nvSpPr>
      <dsp:spPr>
        <a:xfrm>
          <a:off x="467860" y="4034531"/>
          <a:ext cx="7349411"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t>Group Exercise 3 – Actions for Ensuring Gender Equality</a:t>
          </a:r>
          <a:endParaRPr lang="it-IT" sz="1800" b="1" kern="1200" dirty="0"/>
        </a:p>
      </dsp:txBody>
      <dsp:txXfrm>
        <a:off x="467860" y="4034531"/>
        <a:ext cx="7349411" cy="620911"/>
      </dsp:txXfrm>
    </dsp:sp>
    <dsp:sp modelId="{46D6C9D6-A9D3-384D-90D8-FA6C5000AAE1}">
      <dsp:nvSpPr>
        <dsp:cNvPr id="0" name=""/>
        <dsp:cNvSpPr/>
      </dsp:nvSpPr>
      <dsp:spPr>
        <a:xfrm>
          <a:off x="79791" y="3956918"/>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pPr/>
              <a:t>09/02/2017</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pPr/>
              <a:t>‹n.›</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pPr/>
              <a:t>09/02/2017</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pPr/>
              <a:t>‹n.›</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37B99B-D378-6C49-AC24-BA32949E8AE6}" type="slidenum">
              <a:rPr lang="fr-FR" smtClean="0"/>
              <a:pPr/>
              <a:t>3</a:t>
            </a:fld>
            <a:endParaRPr lang="fr-FR"/>
          </a:p>
        </p:txBody>
      </p:sp>
    </p:spTree>
    <p:extLst>
      <p:ext uri="{BB962C8B-B14F-4D97-AF65-F5344CB8AC3E}">
        <p14:creationId xmlns:p14="http://schemas.microsoft.com/office/powerpoint/2010/main" val="169092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2" name="Titolo 1"/>
          <p:cNvSpPr>
            <a:spLocks noGrp="1"/>
          </p:cNvSpPr>
          <p:nvPr>
            <p:ph type="ctrTitle"/>
          </p:nvPr>
        </p:nvSpPr>
        <p:spPr>
          <a:xfrm>
            <a:off x="0" y="4342048"/>
            <a:ext cx="9144000" cy="867124"/>
          </a:xfrm>
        </p:spPr>
        <p:txBody>
          <a:bodyPr anchor="b"/>
          <a:lstStyle>
            <a:lvl1pPr algn="ctr">
              <a:defRPr sz="4500">
                <a:solidFill>
                  <a:srgbClr val="0D347D"/>
                </a:solidFill>
              </a:defRPr>
            </a:lvl1pPr>
          </a:lstStyle>
          <a:p>
            <a:r>
              <a:rPr lang="it-IT" dirty="0" smtClean="0"/>
              <a:t>Fare clic per modificare stile</a:t>
            </a:r>
            <a:endParaRPr lang="it-IT" dirty="0"/>
          </a:p>
        </p:txBody>
      </p:sp>
      <p:sp>
        <p:nvSpPr>
          <p:cNvPr id="3" name="Sottotitolo 2"/>
          <p:cNvSpPr>
            <a:spLocks noGrp="1"/>
          </p:cNvSpPr>
          <p:nvPr>
            <p:ph type="subTitle" idx="1"/>
          </p:nvPr>
        </p:nvSpPr>
        <p:spPr>
          <a:xfrm>
            <a:off x="1143000" y="5209172"/>
            <a:ext cx="6858000" cy="99232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73011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2CA14A32-25FE-8F48-AAFA-447236822156}" type="datetime1">
              <a:rPr lang="it-IT" smtClean="0"/>
              <a:t>09/02/17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8"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9"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79229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947853"/>
            <a:ext cx="1971675" cy="5229110"/>
          </a:xfrm>
        </p:spPr>
        <p:txBody>
          <a:bodyPr vert="eaVert"/>
          <a:lstStyle>
            <a:lvl1pPr>
              <a:defRPr>
                <a:solidFill>
                  <a:srgbClr val="0D347D"/>
                </a:solidFill>
              </a:defRPr>
            </a:lvl1pPr>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628650" y="947853"/>
            <a:ext cx="5800725" cy="5229109"/>
          </a:xfrm>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1026F3DC-FF95-D545-8B64-6ABA8614293E}" type="datetime1">
              <a:rPr lang="it-IT" smtClean="0"/>
              <a:t>09/02/17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7" name="Segnaposto titolo 1"/>
          <p:cNvSpPr txBox="1">
            <a:spLocks/>
          </p:cNvSpPr>
          <p:nvPr userDrawn="1"/>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it-IT" smtClean="0"/>
              <a:t>Fare clic per modificare stile</a:t>
            </a:r>
            <a:endParaRPr lang="it-IT" dirty="0"/>
          </a:p>
        </p:txBody>
      </p:sp>
      <p:sp>
        <p:nvSpPr>
          <p:cNvPr id="8"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75121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chor="t"/>
          <a:lstStyle>
            <a:lvl1pPr marL="207450" algn="just">
              <a:lnSpc>
                <a:spcPct val="100000"/>
              </a:lnSpc>
              <a:spcAft>
                <a:spcPts val="600"/>
              </a:spcAft>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58BA6FD7-F894-DF44-8FFE-608848D37E88}" type="datetime1">
              <a:rPr lang="it-IT" smtClean="0"/>
              <a:t>09/02/17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7"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8"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2911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style>
          <a:lnRef idx="0">
            <a:schemeClr val="accent3"/>
          </a:lnRef>
          <a:fillRef idx="3">
            <a:schemeClr val="accent3"/>
          </a:fillRef>
          <a:effectRef idx="3">
            <a:schemeClr val="accent3"/>
          </a:effectRef>
          <a:fontRef idx="none"/>
        </p:style>
        <p:txBody>
          <a:bodyPr anchor="b"/>
          <a:lstStyle>
            <a:lvl1pPr>
              <a:defRPr sz="4500">
                <a:solidFill>
                  <a:schemeClr val="bg1"/>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AAFA206-53D8-3447-AAD0-F18D076EAFE1}" type="datetime1">
              <a:rPr lang="it-IT" smtClean="0"/>
              <a:t>09/02/17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8"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7363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28650" y="1056640"/>
            <a:ext cx="38862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29150" y="1056640"/>
            <a:ext cx="38862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p:txBody>
          <a:bodyPr/>
          <a:lstStyle/>
          <a:p>
            <a:fld id="{67F3AF80-539A-1948-BAFD-D8DEA8E7C5A2}" type="datetime1">
              <a:rPr lang="it-IT" smtClean="0"/>
              <a:t>09/02/17</a:t>
            </a:fld>
            <a:endParaRPr lang="fr-FR"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8"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9"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3024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33680" y="1067848"/>
            <a:ext cx="4264502" cy="823912"/>
          </a:xfrm>
        </p:spPr>
        <p:txBody>
          <a:bodyPr anchor="t">
            <a:normAutofit/>
          </a:bodyPr>
          <a:lstStyle>
            <a:lvl1pPr marL="0" indent="0">
              <a:buNone/>
              <a:defRPr sz="22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233680" y="1891760"/>
            <a:ext cx="4264502" cy="4107596"/>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57774" y="1067848"/>
            <a:ext cx="4285504" cy="823912"/>
          </a:xfrm>
        </p:spPr>
        <p:txBody>
          <a:bodyPr anchor="t">
            <a:normAutofit/>
          </a:bodyPr>
          <a:lstStyle>
            <a:lvl1pPr marL="0" indent="0">
              <a:buNone/>
              <a:defRPr sz="22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657774" y="1891760"/>
            <a:ext cx="4285504" cy="4107596"/>
          </a:xfrm>
        </p:spPr>
        <p:txBody>
          <a:bodyPr ancho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data 6"/>
          <p:cNvSpPr>
            <a:spLocks noGrp="1"/>
          </p:cNvSpPr>
          <p:nvPr>
            <p:ph type="dt" sz="half" idx="10"/>
          </p:nvPr>
        </p:nvSpPr>
        <p:spPr/>
        <p:txBody>
          <a:bodyPr/>
          <a:lstStyle/>
          <a:p>
            <a:fld id="{DCBB6B7B-09DE-BD42-A29A-0615A13D9D25}" type="datetime1">
              <a:rPr lang="it-IT" smtClean="0"/>
              <a:t>09/02/17</a:t>
            </a:fld>
            <a:endParaRPr lang="fr-FR" dirty="0"/>
          </a:p>
        </p:txBody>
      </p:sp>
      <p:sp>
        <p:nvSpPr>
          <p:cNvPr id="9" name="Segnaposto numero diapositiva 8"/>
          <p:cNvSpPr>
            <a:spLocks noGrp="1"/>
          </p:cNvSpPr>
          <p:nvPr>
            <p:ph type="sldNum" sz="quarter" idx="12"/>
          </p:nvPr>
        </p:nvSpPr>
        <p:spPr/>
        <p:txBody>
          <a:bodyPr/>
          <a:lstStyle/>
          <a:p>
            <a:fld id="{E8716A00-CC3F-A24A-9B86-816E9CA7F4AC}" type="slidenum">
              <a:rPr lang="fr-FR" smtClean="0"/>
              <a:pPr/>
              <a:t>‹n.›</a:t>
            </a:fld>
            <a:endParaRPr lang="fr-FR" dirty="0"/>
          </a:p>
        </p:txBody>
      </p:sp>
      <p:sp>
        <p:nvSpPr>
          <p:cNvPr id="10" name="Segnaposto titolo 1"/>
          <p:cNvSpPr>
            <a:spLocks noGrp="1"/>
          </p:cNvSpPr>
          <p:nvPr>
            <p:ph type="title"/>
          </p:nvPr>
        </p:nvSpPr>
        <p:spPr>
          <a:xfrm>
            <a:off x="4608850" y="12032"/>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11" name="Segnaposto piè di pagina 4"/>
          <p:cNvSpPr>
            <a:spLocks noGrp="1"/>
          </p:cNvSpPr>
          <p:nvPr>
            <p:ph type="ftr" sz="quarter" idx="1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52386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337369-B0F1-5543-B8BF-0288E5A10DF7}" type="datetime1">
              <a:rPr lang="it-IT" smtClean="0"/>
              <a:t>09/02/17</a:t>
            </a:fld>
            <a:endParaRPr lang="fr-FR" dirty="0"/>
          </a:p>
        </p:txBody>
      </p:sp>
      <p:sp>
        <p:nvSpPr>
          <p:cNvPr id="5" name="Segnaposto numero diapositiva 4"/>
          <p:cNvSpPr>
            <a:spLocks noGrp="1"/>
          </p:cNvSpPr>
          <p:nvPr>
            <p:ph type="sldNum" sz="quarter" idx="12"/>
          </p:nvPr>
        </p:nvSpPr>
        <p:spPr/>
        <p:txBody>
          <a:bodyPr/>
          <a:lstStyle/>
          <a:p>
            <a:fld id="{E8716A00-CC3F-A24A-9B86-816E9CA7F4AC}" type="slidenum">
              <a:rPr lang="fr-FR" smtClean="0"/>
              <a:pPr/>
              <a:t>‹n.›</a:t>
            </a:fld>
            <a:endParaRPr lang="fr-FR" dirty="0"/>
          </a:p>
        </p:txBody>
      </p:sp>
      <p:sp>
        <p:nvSpPr>
          <p:cNvPr id="6"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7"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62605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DC0D82-552E-E448-9F84-118D39D8499D}" type="datetime1">
              <a:rPr lang="it-IT" smtClean="0"/>
              <a:t>09/02/17</a:t>
            </a:fld>
            <a:endParaRPr lang="fr-FR"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‹n.›</a:t>
            </a:fld>
            <a:endParaRPr lang="fr-FR" dirty="0"/>
          </a:p>
        </p:txBody>
      </p:sp>
      <p:sp>
        <p:nvSpPr>
          <p:cNvPr id="5"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6"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5721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87391" y="987426"/>
            <a:ext cx="5155010" cy="5346538"/>
          </a:xfrm>
        </p:spPr>
        <p:txBody>
          <a:bodyPr/>
          <a:lstStyle>
            <a:lvl1pPr algn="just">
              <a:lnSpc>
                <a:spcPct val="100000"/>
              </a:lnSpc>
              <a:defRPr sz="2400"/>
            </a:lvl1pPr>
            <a:lvl2pPr algn="just">
              <a:lnSpc>
                <a:spcPct val="100000"/>
              </a:lnSpc>
              <a:defRPr sz="2100"/>
            </a:lvl2pPr>
            <a:lvl3pPr algn="just">
              <a:lnSpc>
                <a:spcPct val="100000"/>
              </a:lnSpc>
              <a:defRPr sz="1800"/>
            </a:lvl3pPr>
            <a:lvl4pPr algn="just">
              <a:lnSpc>
                <a:spcPct val="100000"/>
              </a:lnSpc>
              <a:defRPr sz="1500"/>
            </a:lvl4pPr>
            <a:lvl5pPr algn="just">
              <a:lnSpc>
                <a:spcPct val="100000"/>
              </a:lnSpc>
              <a:defRPr sz="1500"/>
            </a:lvl5pPr>
            <a:lvl6pPr>
              <a:defRPr sz="1500"/>
            </a:lvl6pPr>
            <a:lvl7pPr>
              <a:defRPr sz="1500"/>
            </a:lvl7pPr>
            <a:lvl8pPr>
              <a:defRPr sz="1500"/>
            </a:lvl8pPr>
            <a:lvl9pPr>
              <a:defRPr sz="15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629841" y="2057400"/>
            <a:ext cx="2949178"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smtClean="0"/>
              <a:t>Fare clic per modificare gli stili del testo dello schema</a:t>
            </a:r>
          </a:p>
        </p:txBody>
      </p:sp>
      <p:sp>
        <p:nvSpPr>
          <p:cNvPr id="5" name="Segnaposto data 4"/>
          <p:cNvSpPr>
            <a:spLocks noGrp="1"/>
          </p:cNvSpPr>
          <p:nvPr>
            <p:ph type="dt" sz="half" idx="10"/>
          </p:nvPr>
        </p:nvSpPr>
        <p:spPr/>
        <p:txBody>
          <a:bodyPr/>
          <a:lstStyle/>
          <a:p>
            <a:fld id="{870EF3BA-0A74-354F-9027-CF5D2E951204}" type="datetime1">
              <a:rPr lang="it-IT" smtClean="0"/>
              <a:t>09/02/17</a:t>
            </a:fld>
            <a:endParaRPr lang="fr-FR"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9" name="Segnaposto testo 2"/>
          <p:cNvSpPr>
            <a:spLocks noGrp="1"/>
          </p:cNvSpPr>
          <p:nvPr>
            <p:ph type="body" idx="13"/>
          </p:nvPr>
        </p:nvSpPr>
        <p:spPr>
          <a:xfrm>
            <a:off x="629840" y="1067848"/>
            <a:ext cx="294917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8"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10"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32380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887391" y="987426"/>
            <a:ext cx="515501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smtClean="0"/>
              <a:t>Fare clic per modificare gli stili del testo dello schema</a:t>
            </a:r>
          </a:p>
        </p:txBody>
      </p:sp>
      <p:sp>
        <p:nvSpPr>
          <p:cNvPr id="5" name="Segnaposto data 4"/>
          <p:cNvSpPr>
            <a:spLocks noGrp="1"/>
          </p:cNvSpPr>
          <p:nvPr>
            <p:ph type="dt" sz="half" idx="10"/>
          </p:nvPr>
        </p:nvSpPr>
        <p:spPr/>
        <p:txBody>
          <a:bodyPr/>
          <a:lstStyle/>
          <a:p>
            <a:fld id="{1B65FD54-8DF9-E946-8835-04A08E63D92E}" type="datetime1">
              <a:rPr lang="it-IT" smtClean="0"/>
              <a:t>09/02/17</a:t>
            </a:fld>
            <a:endParaRPr lang="fr-FR"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9" name="Segnaposto testo 2"/>
          <p:cNvSpPr>
            <a:spLocks noGrp="1"/>
          </p:cNvSpPr>
          <p:nvPr>
            <p:ph type="body" idx="13"/>
          </p:nvPr>
        </p:nvSpPr>
        <p:spPr>
          <a:xfrm>
            <a:off x="629840" y="1067848"/>
            <a:ext cx="294917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10"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11"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185143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tiff"/><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2"/>
          <p:cNvPicPr>
            <a:picLocks noChangeAspect="1"/>
          </p:cNvPicPr>
          <p:nvPr userDrawn="1"/>
        </p:nvPicPr>
        <p:blipFill rotWithShape="1">
          <a:blip r:embed="rId13">
            <a:extLst>
              <a:ext uri="{28A0092B-C50C-407E-A947-70E740481C1C}">
                <a14:useLocalDpi xmlns:a14="http://schemas.microsoft.com/office/drawing/2010/main" val="0"/>
              </a:ext>
            </a:extLst>
          </a:blip>
          <a:srcRect b="76325"/>
          <a:stretch/>
        </p:blipFill>
        <p:spPr>
          <a:xfrm>
            <a:off x="-1" y="1335"/>
            <a:ext cx="9144001" cy="898665"/>
          </a:xfrm>
          <a:prstGeom prst="rect">
            <a:avLst/>
          </a:prstGeom>
        </p:spPr>
      </p:pic>
      <p:sp>
        <p:nvSpPr>
          <p:cNvPr id="2"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628650" y="1134249"/>
            <a:ext cx="7886700" cy="4965468"/>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5855424" y="63339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E5A92C-A493-E54D-8695-BEA372A37DAC}" type="datetime1">
              <a:rPr lang="it-IT" smtClean="0"/>
              <a:t>09/02/17</a:t>
            </a:fld>
            <a:endParaRPr lang="it-IT" dirty="0"/>
          </a:p>
        </p:txBody>
      </p:sp>
      <p:sp>
        <p:nvSpPr>
          <p:cNvPr id="5"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2 – </a:t>
            </a:r>
            <a:r>
              <a:rPr lang="it-IT" dirty="0" err="1" smtClean="0"/>
              <a:t>Understanding</a:t>
            </a:r>
            <a:r>
              <a:rPr lang="it-IT" dirty="0" smtClean="0"/>
              <a:t> Leadership</a:t>
            </a:r>
          </a:p>
        </p:txBody>
      </p:sp>
      <p:sp>
        <p:nvSpPr>
          <p:cNvPr id="6" name="Segnaposto numero diapositiva 5"/>
          <p:cNvSpPr>
            <a:spLocks noGrp="1"/>
          </p:cNvSpPr>
          <p:nvPr>
            <p:ph type="sldNum" sz="quarter" idx="4"/>
          </p:nvPr>
        </p:nvSpPr>
        <p:spPr>
          <a:xfrm>
            <a:off x="8006576" y="6333964"/>
            <a:ext cx="50877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27B32-7EE3-4B47-8E3B-B3A98341C450}" type="slidenum">
              <a:rPr lang="fr-FR" smtClean="0"/>
              <a:pPr/>
              <a:t>‹n.›</a:t>
            </a:fld>
            <a:endParaRPr lang="fr-FR" dirty="0"/>
          </a:p>
        </p:txBody>
      </p:sp>
      <p:pic>
        <p:nvPicPr>
          <p:cNvPr id="9" name="Immagine 8"/>
          <p:cNvPicPr>
            <a:picLocks noChangeAspect="1"/>
          </p:cNvPicPr>
          <p:nvPr userDrawn="1"/>
        </p:nvPicPr>
        <p:blipFill>
          <a:blip r:embed="rId14"/>
          <a:stretch>
            <a:fillRect/>
          </a:stretch>
        </p:blipFill>
        <p:spPr>
          <a:xfrm>
            <a:off x="178332" y="90667"/>
            <a:ext cx="900636" cy="720000"/>
          </a:xfrm>
          <a:prstGeom prst="rect">
            <a:avLst/>
          </a:prstGeom>
        </p:spPr>
      </p:pic>
      <p:sp>
        <p:nvSpPr>
          <p:cNvPr id="12" name="CasellaDiTesto 11"/>
          <p:cNvSpPr txBox="1"/>
          <p:nvPr userDrawn="1"/>
        </p:nvSpPr>
        <p:spPr>
          <a:xfrm>
            <a:off x="1078968" y="127501"/>
            <a:ext cx="2629246" cy="646331"/>
          </a:xfrm>
          <a:prstGeom prst="rect">
            <a:avLst/>
          </a:prstGeom>
          <a:noFill/>
        </p:spPr>
        <p:txBody>
          <a:bodyPr wrap="none" rtlCol="0" anchor="ctr">
            <a:spAutoFit/>
          </a:bodyPr>
          <a:lstStyle/>
          <a:p>
            <a:pPr algn="dist"/>
            <a:r>
              <a:rPr lang="it-IT" spc="40" baseline="0" dirty="0" smtClean="0">
                <a:solidFill>
                  <a:schemeClr val="bg1"/>
                </a:solidFill>
              </a:rPr>
              <a:t>COUNCIL OF EUROPE</a:t>
            </a:r>
          </a:p>
          <a:p>
            <a:pPr algn="dist"/>
            <a:r>
              <a:rPr lang="it-IT" dirty="0" smtClean="0">
                <a:solidFill>
                  <a:schemeClr val="bg1"/>
                </a:solidFill>
              </a:rPr>
              <a:t>CONSEIL DE L’EUROPE</a:t>
            </a:r>
            <a:endParaRPr lang="it-IT" dirty="0">
              <a:solidFill>
                <a:schemeClr val="bg1"/>
              </a:solidFill>
            </a:endParaRPr>
          </a:p>
        </p:txBody>
      </p:sp>
      <p:pic>
        <p:nvPicPr>
          <p:cNvPr id="11" name="Immagin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192" y="5883964"/>
            <a:ext cx="1044915" cy="900000"/>
          </a:xfrm>
          <a:prstGeom prst="rect">
            <a:avLst/>
          </a:prstGeom>
        </p:spPr>
      </p:pic>
    </p:spTree>
    <p:extLst>
      <p:ext uri="{BB962C8B-B14F-4D97-AF65-F5344CB8AC3E}">
        <p14:creationId xmlns:p14="http://schemas.microsoft.com/office/powerpoint/2010/main" val="16326012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en-GB" dirty="0" smtClean="0"/>
              <a:t>MODULE 24 – EQUAL OPPORTUNITIES AND GENDER BALANCE</a:t>
            </a:r>
            <a:endParaRPr lang="en-GB" dirty="0"/>
          </a:p>
        </p:txBody>
      </p:sp>
      <p:sp>
        <p:nvSpPr>
          <p:cNvPr id="3" name="Sottotitolo 2"/>
          <p:cNvSpPr>
            <a:spLocks noGrp="1"/>
          </p:cNvSpPr>
          <p:nvPr>
            <p:ph type="subTitle" idx="1"/>
          </p:nvPr>
        </p:nvSpPr>
        <p:spPr/>
        <p:txBody>
          <a:bodyPr/>
          <a:lstStyle/>
          <a:p>
            <a:r>
              <a:rPr lang="en-GB" dirty="0" smtClean="0"/>
              <a:t>Stage 3 – Leadership for Capacity Building</a:t>
            </a:r>
            <a:endParaRPr lang="en-GB" dirty="0"/>
          </a:p>
        </p:txBody>
      </p:sp>
    </p:spTree>
    <p:extLst>
      <p:ext uri="{BB962C8B-B14F-4D97-AF65-F5344CB8AC3E}">
        <p14:creationId xmlns:p14="http://schemas.microsoft.com/office/powerpoint/2010/main" val="193866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36000" indent="0">
              <a:buNone/>
            </a:pPr>
            <a:r>
              <a:rPr lang="en-GB" sz="2400" b="1" dirty="0" smtClean="0"/>
              <a:t>Group </a:t>
            </a:r>
            <a:r>
              <a:rPr lang="en-GB" sz="2400" b="1" dirty="0"/>
              <a:t>Exercise 3 – Actions for Ensuring Gender Equality</a:t>
            </a:r>
            <a:endParaRPr lang="it-IT" sz="2400" b="1" dirty="0"/>
          </a:p>
          <a:p>
            <a:pPr lvl="1"/>
            <a:r>
              <a:rPr lang="en-GB" dirty="0"/>
              <a:t>W</a:t>
            </a:r>
            <a:r>
              <a:rPr lang="en-GB" dirty="0" smtClean="0"/>
              <a:t>ork </a:t>
            </a:r>
            <a:r>
              <a:rPr lang="en-GB" dirty="0"/>
              <a:t>in groups to identify possible action to be implemented at organisation level so to ensure gender equality;</a:t>
            </a:r>
            <a:endParaRPr lang="it-IT" dirty="0"/>
          </a:p>
          <a:p>
            <a:pPr lvl="1"/>
            <a:r>
              <a:rPr lang="en-GB" dirty="0"/>
              <a:t>S</a:t>
            </a:r>
            <a:r>
              <a:rPr lang="en-GB" dirty="0" smtClean="0"/>
              <a:t>hare </a:t>
            </a:r>
            <a:r>
              <a:rPr lang="en-GB" dirty="0"/>
              <a:t>insights from </a:t>
            </a:r>
            <a:r>
              <a:rPr lang="en-GB" dirty="0" smtClean="0"/>
              <a:t>your </a:t>
            </a:r>
            <a:r>
              <a:rPr lang="en-GB" dirty="0"/>
              <a:t>work in plenary session.</a:t>
            </a:r>
            <a:endParaRPr lang="it-IT" dirty="0"/>
          </a:p>
          <a:p>
            <a:pPr lvl="1"/>
            <a:endParaRPr lang="it-IT" dirty="0"/>
          </a:p>
          <a:p>
            <a:pPr lvl="1"/>
            <a:endParaRPr lang="it-IT" dirty="0"/>
          </a:p>
          <a:p>
            <a:pPr marL="36000" lvl="0" indent="0">
              <a:buNone/>
            </a:pP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10</a:t>
            </a:fld>
            <a:endParaRPr lang="fr-FR" dirty="0"/>
          </a:p>
        </p:txBody>
      </p:sp>
      <p:sp>
        <p:nvSpPr>
          <p:cNvPr id="4" name="Titolo 3"/>
          <p:cNvSpPr>
            <a:spLocks noGrp="1"/>
          </p:cNvSpPr>
          <p:nvPr>
            <p:ph type="title"/>
          </p:nvPr>
        </p:nvSpPr>
        <p:spPr/>
        <p:txBody>
          <a:bodyPr/>
          <a:lstStyle/>
          <a:p>
            <a:r>
              <a:rPr lang="it-IT" dirty="0" smtClean="0"/>
              <a:t>Exercise 5</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24 – Equal </a:t>
            </a:r>
            <a:r>
              <a:rPr lang="en-GB" smtClean="0"/>
              <a:t>Opportunities </a:t>
            </a:r>
            <a:r>
              <a:rPr lang="en-GB" smtClean="0"/>
              <a:t>and </a:t>
            </a:r>
            <a:r>
              <a:rPr lang="en-GB" dirty="0" smtClean="0"/>
              <a:t>Gender Balance</a:t>
            </a:r>
            <a:endParaRPr lang="en-GB" dirty="0"/>
          </a:p>
        </p:txBody>
      </p:sp>
    </p:spTree>
    <p:extLst>
      <p:ext uri="{BB962C8B-B14F-4D97-AF65-F5344CB8AC3E}">
        <p14:creationId xmlns:p14="http://schemas.microsoft.com/office/powerpoint/2010/main" val="210536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1"/>
          </p:nvPr>
        </p:nvSpPr>
        <p:spPr/>
        <p:txBody>
          <a:bodyPr>
            <a:normAutofit/>
          </a:bodyPr>
          <a:lstStyle/>
          <a:p>
            <a:pPr marL="0" indent="0">
              <a:buNone/>
            </a:pPr>
            <a:r>
              <a:rPr lang="it-IT" b="1" dirty="0" smtClean="0"/>
              <a:t>Learning Objectives</a:t>
            </a:r>
          </a:p>
          <a:p>
            <a:pPr lvl="1"/>
            <a:r>
              <a:rPr lang="en-GB" sz="1700" dirty="0"/>
              <a:t>To know the tools and legal frameworks available for ensuring equal access to opportunities to all.</a:t>
            </a:r>
            <a:endParaRPr lang="it-IT" sz="1700" dirty="0"/>
          </a:p>
          <a:p>
            <a:pPr lvl="1"/>
            <a:r>
              <a:rPr lang="en-GB" sz="1700" dirty="0"/>
              <a:t>To become aware of gender perspectives as key factors determining eventually good governance at local level.</a:t>
            </a:r>
            <a:endParaRPr lang="it-IT" sz="1700" dirty="0"/>
          </a:p>
          <a:p>
            <a:pPr lvl="1"/>
            <a:r>
              <a:rPr lang="en-GB" sz="1700" dirty="0"/>
              <a:t>To understand the role of leadership in ensuring equal opportunities and representativeness to all, at local level.</a:t>
            </a:r>
            <a:endParaRPr lang="it-IT" sz="1700" dirty="0"/>
          </a:p>
        </p:txBody>
      </p:sp>
      <p:sp>
        <p:nvSpPr>
          <p:cNvPr id="3" name="Segnaposto contenuto 2"/>
          <p:cNvSpPr>
            <a:spLocks noGrp="1"/>
          </p:cNvSpPr>
          <p:nvPr>
            <p:ph sz="half" idx="2"/>
          </p:nvPr>
        </p:nvSpPr>
        <p:spPr/>
        <p:txBody>
          <a:bodyPr>
            <a:normAutofit fontScale="92500" lnSpcReduction="10000"/>
          </a:bodyPr>
          <a:lstStyle/>
          <a:p>
            <a:pPr marL="0" indent="0">
              <a:buNone/>
            </a:pPr>
            <a:r>
              <a:rPr lang="it-IT" sz="2300" b="1" dirty="0"/>
              <a:t>Learning Outcomes</a:t>
            </a:r>
          </a:p>
          <a:p>
            <a:pPr lvl="1"/>
            <a:r>
              <a:rPr lang="en-GB" dirty="0"/>
              <a:t>Participants are aware of the existence of the relevant convention and charters promoting equality and can understand their potential if implemented at local level.</a:t>
            </a:r>
            <a:endParaRPr lang="it-IT" dirty="0"/>
          </a:p>
          <a:p>
            <a:pPr lvl="1"/>
            <a:r>
              <a:rPr lang="en-GB" dirty="0"/>
              <a:t>Participants understand the importance of gender mainstreaming and have the opportunity to identify strengths and weaknesses of their organisations in this regard.</a:t>
            </a:r>
            <a:endParaRPr lang="it-IT" dirty="0"/>
          </a:p>
          <a:p>
            <a:pPr lvl="1"/>
            <a:r>
              <a:rPr lang="en-GB" dirty="0"/>
              <a:t>Participants can assess the level of performance of their organisation with respect to ensuring equal opportunities and representativeness to all.</a:t>
            </a:r>
            <a:r>
              <a:rPr lang="it-IT" dirty="0"/>
              <a:t> </a:t>
            </a:r>
          </a:p>
        </p:txBody>
      </p:sp>
      <p:sp>
        <p:nvSpPr>
          <p:cNvPr id="4" name="Segnaposto numero diapositiva 3"/>
          <p:cNvSpPr>
            <a:spLocks noGrp="1"/>
          </p:cNvSpPr>
          <p:nvPr>
            <p:ph type="sldNum" sz="quarter" idx="12"/>
          </p:nvPr>
        </p:nvSpPr>
        <p:spPr/>
        <p:txBody>
          <a:bodyPr/>
          <a:lstStyle/>
          <a:p>
            <a:fld id="{E8716A00-CC3F-A24A-9B86-816E9CA7F4AC}" type="slidenum">
              <a:rPr lang="fr-FR" smtClean="0"/>
              <a:pPr/>
              <a:t>2</a:t>
            </a:fld>
            <a:endParaRPr lang="fr-FR" dirty="0"/>
          </a:p>
        </p:txBody>
      </p:sp>
      <p:sp>
        <p:nvSpPr>
          <p:cNvPr id="5" name="Titolo 4"/>
          <p:cNvSpPr>
            <a:spLocks noGrp="1"/>
          </p:cNvSpPr>
          <p:nvPr>
            <p:ph type="title"/>
          </p:nvPr>
        </p:nvSpPr>
        <p:spPr/>
        <p:txBody>
          <a:bodyPr/>
          <a:lstStyle/>
          <a:p>
            <a:r>
              <a:rPr lang="it-IT" dirty="0" smtClean="0"/>
              <a:t>Module Overview</a:t>
            </a:r>
            <a:endParaRPr lang="it-IT" dirty="0"/>
          </a:p>
        </p:txBody>
      </p:sp>
      <p:sp>
        <p:nvSpPr>
          <p:cNvPr id="6" name="Segnaposto piè di pagina 5"/>
          <p:cNvSpPr>
            <a:spLocks noGrp="1"/>
          </p:cNvSpPr>
          <p:nvPr>
            <p:ph type="ftr" sz="quarter" idx="3"/>
          </p:nvPr>
        </p:nvSpPr>
        <p:spPr/>
        <p:txBody>
          <a:bodyPr/>
          <a:lstStyle/>
          <a:p>
            <a:r>
              <a:rPr lang="en-GB" dirty="0" smtClean="0"/>
              <a:t>Stage 3</a:t>
            </a:r>
          </a:p>
          <a:p>
            <a:r>
              <a:rPr lang="en-GB" dirty="0" smtClean="0"/>
              <a:t>Module 24 – Equal Opportunities </a:t>
            </a:r>
            <a:r>
              <a:rPr lang="en-GB" dirty="0" smtClean="0"/>
              <a:t>and </a:t>
            </a:r>
            <a:r>
              <a:rPr lang="en-GB" dirty="0" smtClean="0"/>
              <a:t>Gender Balance</a:t>
            </a:r>
            <a:endParaRPr lang="en-GB" dirty="0"/>
          </a:p>
        </p:txBody>
      </p:sp>
    </p:spTree>
    <p:extLst>
      <p:ext uri="{BB962C8B-B14F-4D97-AF65-F5344CB8AC3E}">
        <p14:creationId xmlns:p14="http://schemas.microsoft.com/office/powerpoint/2010/main" val="1607828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050863573"/>
              </p:ext>
            </p:extLst>
          </p:nvPr>
        </p:nvGraphicFramePr>
        <p:xfrm>
          <a:off x="628650" y="1133475"/>
          <a:ext cx="788670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E8716A00-CC3F-A24A-9B86-816E9CA7F4AC}" type="slidenum">
              <a:rPr lang="fr-FR" smtClean="0"/>
              <a:pPr/>
              <a:t>3</a:t>
            </a:fld>
            <a:endParaRPr lang="fr-FR" dirty="0"/>
          </a:p>
        </p:txBody>
      </p:sp>
      <p:sp>
        <p:nvSpPr>
          <p:cNvPr id="4" name="Titolo 3"/>
          <p:cNvSpPr>
            <a:spLocks noGrp="1"/>
          </p:cNvSpPr>
          <p:nvPr>
            <p:ph type="title"/>
          </p:nvPr>
        </p:nvSpPr>
        <p:spPr/>
        <p:txBody>
          <a:bodyPr/>
          <a:lstStyle/>
          <a:p>
            <a:r>
              <a:rPr lang="it-IT" dirty="0"/>
              <a:t>Module Structure</a:t>
            </a:r>
          </a:p>
        </p:txBody>
      </p:sp>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24 – Equal Opportunities </a:t>
            </a:r>
            <a:r>
              <a:rPr lang="en-GB" dirty="0" smtClean="0"/>
              <a:t>and </a:t>
            </a:r>
            <a:r>
              <a:rPr lang="en-GB" dirty="0" smtClean="0"/>
              <a:t>Gender Balance</a:t>
            </a:r>
            <a:endParaRPr lang="en-GB" dirty="0"/>
          </a:p>
        </p:txBody>
      </p:sp>
    </p:spTree>
    <p:extLst>
      <p:ext uri="{BB962C8B-B14F-4D97-AF65-F5344CB8AC3E}">
        <p14:creationId xmlns:p14="http://schemas.microsoft.com/office/powerpoint/2010/main" val="164659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1"/>
          </p:nvPr>
        </p:nvSpPr>
        <p:spPr/>
        <p:txBody>
          <a:bodyPr>
            <a:normAutofit fontScale="92500" lnSpcReduction="10000"/>
          </a:bodyPr>
          <a:lstStyle/>
          <a:p>
            <a:pPr marL="0" indent="0">
              <a:buNone/>
            </a:pPr>
            <a:r>
              <a:rPr lang="en-GB" sz="1700" b="1" dirty="0"/>
              <a:t>Gender Mainstreaming (as opposed to gender Blindness or Neutrality)</a:t>
            </a:r>
            <a:endParaRPr lang="it-IT" sz="1700" b="1" dirty="0"/>
          </a:p>
          <a:p>
            <a:r>
              <a:rPr lang="en-US" sz="1400" dirty="0"/>
              <a:t>Mainstreaming a gender perspective, as defined by the ECOSOC in 1997, implies assessing the different impacts for women and men of any planned action, legislation, policies or programmes. It ultimately aims at integrating insights, needs and perceptions of women, as well as of men, in all political, economic and societal spheres. While this definition still applies, the boundaries of gender have in the last decades expanded to encompass much more than a male/female differentiation. According to Istanbul Convention “Gender shall mean the socially constructed roles, </a:t>
            </a:r>
            <a:r>
              <a:rPr lang="en-US" sz="1400" dirty="0" err="1"/>
              <a:t>behaviours</a:t>
            </a:r>
            <a:r>
              <a:rPr lang="en-US" sz="1400" dirty="0"/>
              <a:t>, activities and attributes that a given society considers appropriate for women and men”. </a:t>
            </a:r>
            <a:endParaRPr lang="it-IT" sz="1400" dirty="0"/>
          </a:p>
          <a:p>
            <a:r>
              <a:rPr lang="en-US" sz="1400" dirty="0"/>
              <a:t>For the purpose of LAP, gender mainstreaming is understood as a way of achieving equal opportunities of access to services, justice, work, etc. to ALL, according to their needs (ref. for details the definition of Equality).</a:t>
            </a:r>
            <a:endParaRPr lang="it-IT" sz="1400" dirty="0"/>
          </a:p>
          <a:p>
            <a:pPr marL="0" indent="0">
              <a:buNone/>
            </a:pPr>
            <a:endParaRPr lang="it-IT" dirty="0"/>
          </a:p>
          <a:p>
            <a:pPr marL="0" indent="0">
              <a:buNone/>
            </a:pPr>
            <a:endParaRPr lang="it-IT" sz="1400" b="1" dirty="0"/>
          </a:p>
        </p:txBody>
      </p:sp>
      <p:sp>
        <p:nvSpPr>
          <p:cNvPr id="3" name="Segnaposto contenuto 2"/>
          <p:cNvSpPr>
            <a:spLocks noGrp="1"/>
          </p:cNvSpPr>
          <p:nvPr>
            <p:ph sz="half" idx="2"/>
          </p:nvPr>
        </p:nvSpPr>
        <p:spPr/>
        <p:txBody>
          <a:bodyPr>
            <a:normAutofit fontScale="47500" lnSpcReduction="20000"/>
          </a:bodyPr>
          <a:lstStyle/>
          <a:p>
            <a:pPr marL="0" indent="0">
              <a:buNone/>
            </a:pPr>
            <a:r>
              <a:rPr lang="en-US" sz="3400" b="1" dirty="0"/>
              <a:t>Gender Blindness or Neutrality</a:t>
            </a:r>
            <a:endParaRPr lang="it-IT" sz="3400" b="1" dirty="0"/>
          </a:p>
          <a:p>
            <a:r>
              <a:rPr lang="en-US" sz="2500" dirty="0"/>
              <a:t>Gender blindness refers to policies, strategies and actions ignoring or failing to address the gender dimension. This also implies that differential positive or negative impacts of such policies, strategies and actions are not taken into account for different categories (in this case referring to gender but it could also be extended to different physical abilities or economic capacity to access services, etc.). For LAP, gender blindness equals a “one-size-fits-all” approach, that is ultimately an obstacle for the achievement of good </a:t>
            </a:r>
            <a:r>
              <a:rPr lang="en-US" sz="2500" dirty="0" smtClean="0"/>
              <a:t>governance.</a:t>
            </a:r>
          </a:p>
          <a:p>
            <a:pPr marL="0" indent="0">
              <a:buNone/>
            </a:pPr>
            <a:r>
              <a:rPr lang="en-US" sz="3400" b="1" dirty="0"/>
              <a:t>Gender Equality</a:t>
            </a:r>
            <a:endParaRPr lang="it-IT" sz="3400" b="1" dirty="0"/>
          </a:p>
          <a:p>
            <a:r>
              <a:rPr lang="en-US" sz="2400" dirty="0"/>
              <a:t>“Gender equality means an equal visibility, empowerment and participation of both sexes in all spheres of public and private life. Gender equality is the opposite of gender inequality, not of gender difference, and aims to promote the full participation of women and men in society. It means accepting and valuing equally women and men and the diverse roles they play in society. Gender equality includes the right to be different. This means taking into account the existing differences among women and men, which are related to class, political opinion, religion, ethnicity, race or sexual orientation. Gender equality means discussing how it is possible to go further, to change the structures in society which contribute to maintaining the unequal power relationships between women and men, and to reach a better balance in the various female and male values and </a:t>
            </a:r>
            <a:r>
              <a:rPr lang="en-US" sz="2400" dirty="0" smtClean="0"/>
              <a:t>priorities (CoE, 2016)</a:t>
            </a:r>
            <a:endParaRPr lang="it-IT" sz="9600" b="1"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4</a:t>
            </a:fld>
            <a:endParaRPr lang="fr-FR" dirty="0"/>
          </a:p>
        </p:txBody>
      </p:sp>
      <p:sp>
        <p:nvSpPr>
          <p:cNvPr id="5" name="Titolo 4"/>
          <p:cNvSpPr>
            <a:spLocks noGrp="1"/>
          </p:cNvSpPr>
          <p:nvPr>
            <p:ph type="title"/>
          </p:nvPr>
        </p:nvSpPr>
        <p:spPr/>
        <p:txBody>
          <a:bodyPr/>
          <a:lstStyle/>
          <a:p>
            <a:r>
              <a:rPr lang="it-IT" dirty="0" err="1" smtClean="0"/>
              <a:t>Working</a:t>
            </a:r>
            <a:r>
              <a:rPr lang="it-IT" dirty="0" smtClean="0"/>
              <a:t> </a:t>
            </a:r>
            <a:r>
              <a:rPr lang="it-IT" smtClean="0"/>
              <a:t>Definitions</a:t>
            </a:r>
            <a:endParaRPr lang="it-IT" dirty="0"/>
          </a:p>
        </p:txBody>
      </p:sp>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24 – Equal Opportunities </a:t>
            </a:r>
            <a:r>
              <a:rPr lang="en-GB" dirty="0" smtClean="0"/>
              <a:t>and </a:t>
            </a:r>
            <a:r>
              <a:rPr lang="en-GB" dirty="0" smtClean="0"/>
              <a:t>Gender Balance</a:t>
            </a:r>
            <a:endParaRPr lang="en-GB" dirty="0"/>
          </a:p>
        </p:txBody>
      </p:sp>
    </p:spTree>
    <p:extLst>
      <p:ext uri="{BB962C8B-B14F-4D97-AF65-F5344CB8AC3E}">
        <p14:creationId xmlns:p14="http://schemas.microsoft.com/office/powerpoint/2010/main" val="1470554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EXERCISES</a:t>
            </a:r>
            <a:endParaRPr lang="it-IT" dirty="0"/>
          </a:p>
        </p:txBody>
      </p:sp>
      <p:sp>
        <p:nvSpPr>
          <p:cNvPr id="3" name="Segnaposto testo 2"/>
          <p:cNvSpPr>
            <a:spLocks noGrp="1"/>
          </p:cNvSpPr>
          <p:nvPr>
            <p:ph type="body" idx="1"/>
          </p:nvPr>
        </p:nvSpPr>
        <p:spPr/>
        <p:txBody>
          <a:bodyPr/>
          <a:lstStyle/>
          <a:p>
            <a:r>
              <a:rPr lang="it-IT" dirty="0" smtClean="0"/>
              <a:t> </a:t>
            </a:r>
            <a:endParaRPr lang="it-IT"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5</a:t>
            </a:fld>
            <a:endParaRPr lang="fr-FR" dirty="0"/>
          </a:p>
        </p:txBody>
      </p:sp>
      <p:sp>
        <p:nvSpPr>
          <p:cNvPr id="6" name="CasellaDiTesto 5"/>
          <p:cNvSpPr txBox="1"/>
          <p:nvPr/>
        </p:nvSpPr>
        <p:spPr>
          <a:xfrm>
            <a:off x="5350476" y="469557"/>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101653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36000" indent="0">
              <a:buNone/>
            </a:pPr>
            <a:r>
              <a:rPr lang="en-GB" sz="2400" b="1" dirty="0" smtClean="0"/>
              <a:t>Interactive Introduction</a:t>
            </a:r>
          </a:p>
          <a:p>
            <a:r>
              <a:rPr lang="en-GB" i="1" dirty="0"/>
              <a:t>What is the difference between the two? Give a title to each image</a:t>
            </a:r>
            <a:r>
              <a:rPr lang="en-GB" dirty="0"/>
              <a:t>.</a:t>
            </a:r>
            <a:endParaRPr lang="it-IT" dirty="0"/>
          </a:p>
          <a:p>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6</a:t>
            </a:fld>
            <a:endParaRPr lang="fr-FR" dirty="0"/>
          </a:p>
        </p:txBody>
      </p:sp>
      <p:sp>
        <p:nvSpPr>
          <p:cNvPr id="4" name="Titolo 3"/>
          <p:cNvSpPr>
            <a:spLocks noGrp="1"/>
          </p:cNvSpPr>
          <p:nvPr>
            <p:ph type="title"/>
          </p:nvPr>
        </p:nvSpPr>
        <p:spPr/>
        <p:txBody>
          <a:bodyPr/>
          <a:lstStyle/>
          <a:p>
            <a:r>
              <a:rPr lang="it-IT" dirty="0" smtClean="0"/>
              <a:t>Exercise 1</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24 – Equal Opportunities </a:t>
            </a:r>
            <a:r>
              <a:rPr lang="en-GB" dirty="0" smtClean="0"/>
              <a:t>and </a:t>
            </a:r>
            <a:r>
              <a:rPr lang="en-GB" dirty="0" smtClean="0"/>
              <a:t>Gender Balance</a:t>
            </a:r>
            <a:endParaRPr lang="en-GB" dirty="0"/>
          </a:p>
        </p:txBody>
      </p:sp>
      <p:pic>
        <p:nvPicPr>
          <p:cNvPr id="8" name="Immagine 7"/>
          <p:cNvPicPr/>
          <p:nvPr/>
        </p:nvPicPr>
        <p:blipFill rotWithShape="1">
          <a:blip r:embed="rId2">
            <a:extLst>
              <a:ext uri="{28A0092B-C50C-407E-A947-70E740481C1C}">
                <a14:useLocalDpi xmlns:a14="http://schemas.microsoft.com/office/drawing/2010/main" val="0"/>
              </a:ext>
            </a:extLst>
          </a:blip>
          <a:srcRect b="15012"/>
          <a:stretch/>
        </p:blipFill>
        <p:spPr bwMode="auto">
          <a:xfrm>
            <a:off x="1722096" y="2435063"/>
            <a:ext cx="6119495" cy="3898900"/>
          </a:xfrm>
          <a:prstGeom prst="rect">
            <a:avLst/>
          </a:prstGeom>
          <a:noFill/>
          <a:ln>
            <a:noFill/>
          </a:ln>
          <a:extLst>
            <a:ext uri="{53640926-AAD7-44D8-BBD7-CCE9431645EC}">
              <a14:shadowObscured xmlns:a14="http://schemas.microsoft.com/office/drawing/2010/main"/>
            </a:ext>
          </a:extLst>
        </p:spPr>
      </p:pic>
      <p:sp>
        <p:nvSpPr>
          <p:cNvPr id="5" name="Rettangolo 4"/>
          <p:cNvSpPr/>
          <p:nvPr/>
        </p:nvSpPr>
        <p:spPr>
          <a:xfrm>
            <a:off x="4515632" y="6333963"/>
            <a:ext cx="3773595" cy="230832"/>
          </a:xfrm>
          <a:prstGeom prst="rect">
            <a:avLst/>
          </a:prstGeom>
        </p:spPr>
        <p:txBody>
          <a:bodyPr wrap="square">
            <a:spAutoFit/>
          </a:bodyPr>
          <a:lstStyle/>
          <a:p>
            <a:pPr algn="just">
              <a:spcAft>
                <a:spcPts val="1000"/>
              </a:spcAft>
            </a:pPr>
            <a:r>
              <a:rPr lang="en-GB" sz="900" i="1" dirty="0">
                <a:solidFill>
                  <a:srgbClr val="44546A"/>
                </a:solidFill>
                <a:latin typeface="Calibri" charset="0"/>
                <a:ea typeface="Times New Roman" charset="0"/>
                <a:cs typeface="Times New Roman" charset="0"/>
              </a:rPr>
              <a:t>Source: </a:t>
            </a:r>
            <a:r>
              <a:rPr lang="en-US" sz="900" i="1" dirty="0">
                <a:solidFill>
                  <a:srgbClr val="44546A"/>
                </a:solidFill>
                <a:latin typeface="Calibri" charset="0"/>
                <a:ea typeface="Times New Roman" charset="0"/>
                <a:cs typeface="Times New Roman" charset="0"/>
              </a:rPr>
              <a:t>Interaction Institute for Social Change | Artist: Angus </a:t>
            </a:r>
            <a:r>
              <a:rPr lang="en-US" sz="900" i="1" dirty="0" smtClean="0">
                <a:solidFill>
                  <a:srgbClr val="44546A"/>
                </a:solidFill>
                <a:latin typeface="Calibri" charset="0"/>
                <a:ea typeface="Times New Roman" charset="0"/>
                <a:cs typeface="Times New Roman" charset="0"/>
              </a:rPr>
              <a:t>Maguire</a:t>
            </a:r>
            <a:endParaRPr lang="it-IT" sz="900" i="1" dirty="0">
              <a:solidFill>
                <a:srgbClr val="44546A"/>
              </a:solidFill>
              <a:effectLst/>
              <a:latin typeface="Calibri" charset="0"/>
              <a:ea typeface="Times New Roman" charset="0"/>
              <a:cs typeface="Times New Roman" charset="0"/>
            </a:endParaRPr>
          </a:p>
        </p:txBody>
      </p:sp>
    </p:spTree>
    <p:extLst>
      <p:ext uri="{BB962C8B-B14F-4D97-AF65-F5344CB8AC3E}">
        <p14:creationId xmlns:p14="http://schemas.microsoft.com/office/powerpoint/2010/main" val="26959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36000" lvl="1" indent="0">
              <a:spcBef>
                <a:spcPts val="750"/>
              </a:spcBef>
              <a:spcAft>
                <a:spcPts val="600"/>
              </a:spcAft>
              <a:buNone/>
            </a:pPr>
            <a:r>
              <a:rPr lang="en-GB" sz="2400" b="1" dirty="0" smtClean="0"/>
              <a:t>Individual </a:t>
            </a:r>
            <a:r>
              <a:rPr lang="en-GB" sz="2400" b="1" dirty="0"/>
              <a:t>Exercise – Understanding Gender </a:t>
            </a:r>
            <a:r>
              <a:rPr lang="en-GB" sz="2400" b="1" dirty="0" smtClean="0"/>
              <a:t>Mainstreaming</a:t>
            </a:r>
            <a:endParaRPr lang="it-IT" sz="2400" b="1" dirty="0"/>
          </a:p>
          <a:p>
            <a:pPr lvl="1"/>
            <a:r>
              <a:rPr lang="en-GB" dirty="0" smtClean="0"/>
              <a:t>Work </a:t>
            </a:r>
            <a:r>
              <a:rPr lang="en-GB" dirty="0"/>
              <a:t>individually to fill in Section 5.2 </a:t>
            </a:r>
            <a:r>
              <a:rPr lang="en-GB" dirty="0" smtClean="0"/>
              <a:t>Table</a:t>
            </a:r>
            <a:endParaRPr lang="it-IT" dirty="0"/>
          </a:p>
          <a:p>
            <a:pPr lvl="1"/>
            <a:endParaRPr lang="it-IT" dirty="0"/>
          </a:p>
          <a:p>
            <a:pPr lvl="1"/>
            <a:endParaRPr lang="it-IT" dirty="0"/>
          </a:p>
          <a:p>
            <a:pPr marL="36000" lvl="0" indent="0">
              <a:buNone/>
            </a:pP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7</a:t>
            </a:fld>
            <a:endParaRPr lang="fr-FR" dirty="0"/>
          </a:p>
        </p:txBody>
      </p:sp>
      <p:sp>
        <p:nvSpPr>
          <p:cNvPr id="4" name="Titolo 3"/>
          <p:cNvSpPr>
            <a:spLocks noGrp="1"/>
          </p:cNvSpPr>
          <p:nvPr>
            <p:ph type="title"/>
          </p:nvPr>
        </p:nvSpPr>
        <p:spPr/>
        <p:txBody>
          <a:bodyPr/>
          <a:lstStyle/>
          <a:p>
            <a:r>
              <a:rPr lang="it-IT" dirty="0" smtClean="0"/>
              <a:t>Exercise 2</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24 – Equal Opportunities </a:t>
            </a:r>
            <a:r>
              <a:rPr lang="en-GB" dirty="0" smtClean="0"/>
              <a:t>and </a:t>
            </a:r>
            <a:r>
              <a:rPr lang="en-GB" dirty="0" smtClean="0"/>
              <a:t>Gender Balance</a:t>
            </a:r>
            <a:endParaRPr lang="en-GB" dirty="0"/>
          </a:p>
        </p:txBody>
      </p:sp>
    </p:spTree>
    <p:extLst>
      <p:ext uri="{BB962C8B-B14F-4D97-AF65-F5344CB8AC3E}">
        <p14:creationId xmlns:p14="http://schemas.microsoft.com/office/powerpoint/2010/main" val="195668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36000" indent="0">
              <a:buNone/>
            </a:pPr>
            <a:r>
              <a:rPr lang="en-GB" sz="2600" b="1" dirty="0"/>
              <a:t>Group Exercise </a:t>
            </a:r>
            <a:r>
              <a:rPr lang="en-GB" sz="2600" b="1" dirty="0" smtClean="0"/>
              <a:t>1 -  </a:t>
            </a:r>
            <a:r>
              <a:rPr lang="en-GB" sz="2600" b="1" dirty="0"/>
              <a:t>Gender Equality – an Empirical Perspective</a:t>
            </a:r>
            <a:endParaRPr lang="it-IT" sz="2600" b="1" dirty="0"/>
          </a:p>
          <a:p>
            <a:pPr lvl="1"/>
            <a:r>
              <a:rPr lang="en-GB" dirty="0" smtClean="0"/>
              <a:t>Work in </a:t>
            </a:r>
            <a:r>
              <a:rPr lang="en-GB" dirty="0"/>
              <a:t>small groups to identify in </a:t>
            </a:r>
            <a:r>
              <a:rPr lang="en-GB" dirty="0" smtClean="0"/>
              <a:t>your </a:t>
            </a:r>
            <a:r>
              <a:rPr lang="en-GB" dirty="0"/>
              <a:t>own experiences (personal or within </a:t>
            </a:r>
            <a:r>
              <a:rPr lang="en-GB" dirty="0" smtClean="0"/>
              <a:t>your organisation</a:t>
            </a:r>
            <a:r>
              <a:rPr lang="en-GB" dirty="0"/>
              <a:t>) the circumstances in which the lack of gender perspectives determined discrimination.</a:t>
            </a:r>
            <a:r>
              <a:rPr lang="it-IT" dirty="0"/>
              <a:t> </a:t>
            </a:r>
          </a:p>
          <a:p>
            <a:pPr lvl="1"/>
            <a:endParaRPr lang="it-IT" dirty="0"/>
          </a:p>
          <a:p>
            <a:pPr marL="36000" lvl="0" indent="0">
              <a:buNone/>
            </a:pP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8</a:t>
            </a:fld>
            <a:endParaRPr lang="fr-FR" dirty="0"/>
          </a:p>
        </p:txBody>
      </p:sp>
      <p:sp>
        <p:nvSpPr>
          <p:cNvPr id="4" name="Titolo 3"/>
          <p:cNvSpPr>
            <a:spLocks noGrp="1"/>
          </p:cNvSpPr>
          <p:nvPr>
            <p:ph type="title"/>
          </p:nvPr>
        </p:nvSpPr>
        <p:spPr/>
        <p:txBody>
          <a:bodyPr/>
          <a:lstStyle/>
          <a:p>
            <a:r>
              <a:rPr lang="it-IT" dirty="0" smtClean="0"/>
              <a:t>Exercise 3</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24 – Equal Opportunities </a:t>
            </a:r>
            <a:r>
              <a:rPr lang="en-GB" dirty="0" smtClean="0"/>
              <a:t>and </a:t>
            </a:r>
            <a:r>
              <a:rPr lang="en-GB" dirty="0" smtClean="0"/>
              <a:t>Gender Balance</a:t>
            </a:r>
            <a:endParaRPr lang="en-GB" dirty="0"/>
          </a:p>
        </p:txBody>
      </p:sp>
    </p:spTree>
    <p:extLst>
      <p:ext uri="{BB962C8B-B14F-4D97-AF65-F5344CB8AC3E}">
        <p14:creationId xmlns:p14="http://schemas.microsoft.com/office/powerpoint/2010/main" val="74250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36000" indent="0">
              <a:buNone/>
            </a:pPr>
            <a:r>
              <a:rPr lang="en-GB" sz="2400" b="1" dirty="0" smtClean="0"/>
              <a:t>Group </a:t>
            </a:r>
            <a:r>
              <a:rPr lang="en-GB" sz="2400" b="1" dirty="0"/>
              <a:t>Exercise 2 – Matching Good Governance Principles With the European Charter for Equality</a:t>
            </a:r>
            <a:endParaRPr lang="it-IT" sz="2400" b="1" dirty="0"/>
          </a:p>
          <a:p>
            <a:pPr lvl="1"/>
            <a:r>
              <a:rPr lang="en-GB" dirty="0"/>
              <a:t>I</a:t>
            </a:r>
            <a:r>
              <a:rPr lang="en-GB" dirty="0" smtClean="0"/>
              <a:t>ndividually </a:t>
            </a:r>
            <a:r>
              <a:rPr lang="en-GB" dirty="0"/>
              <a:t>read the articles of Part III of the Charter;</a:t>
            </a:r>
            <a:endParaRPr lang="it-IT" dirty="0"/>
          </a:p>
          <a:p>
            <a:pPr lvl="1"/>
            <a:r>
              <a:rPr lang="en-GB" dirty="0" smtClean="0"/>
              <a:t>work </a:t>
            </a:r>
            <a:r>
              <a:rPr lang="en-GB" dirty="0"/>
              <a:t>in groups to match articles of the Charter with the Principles of Good Governance to which they may pertain;</a:t>
            </a:r>
            <a:endParaRPr lang="it-IT" dirty="0"/>
          </a:p>
          <a:p>
            <a:pPr lvl="1"/>
            <a:r>
              <a:rPr lang="en-GB" dirty="0"/>
              <a:t>S</a:t>
            </a:r>
            <a:r>
              <a:rPr lang="en-GB" dirty="0" smtClean="0"/>
              <a:t>hare </a:t>
            </a:r>
            <a:r>
              <a:rPr lang="en-GB" dirty="0"/>
              <a:t>insights from </a:t>
            </a:r>
            <a:r>
              <a:rPr lang="en-GB" dirty="0" smtClean="0"/>
              <a:t>your </a:t>
            </a:r>
            <a:r>
              <a:rPr lang="en-GB" dirty="0"/>
              <a:t>work in plenary session.</a:t>
            </a:r>
            <a:r>
              <a:rPr lang="it-IT" dirty="0"/>
              <a:t> </a:t>
            </a:r>
          </a:p>
          <a:p>
            <a:pPr lvl="1"/>
            <a:endParaRPr lang="it-IT" dirty="0"/>
          </a:p>
          <a:p>
            <a:pPr lvl="1"/>
            <a:endParaRPr lang="it-IT" dirty="0"/>
          </a:p>
          <a:p>
            <a:pPr lvl="1"/>
            <a:endParaRPr lang="it-IT" dirty="0"/>
          </a:p>
          <a:p>
            <a:pPr marL="36000" lvl="0" indent="0">
              <a:buNone/>
            </a:pP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9</a:t>
            </a:fld>
            <a:endParaRPr lang="fr-FR" dirty="0"/>
          </a:p>
        </p:txBody>
      </p:sp>
      <p:sp>
        <p:nvSpPr>
          <p:cNvPr id="4" name="Titolo 3"/>
          <p:cNvSpPr>
            <a:spLocks noGrp="1"/>
          </p:cNvSpPr>
          <p:nvPr>
            <p:ph type="title"/>
          </p:nvPr>
        </p:nvSpPr>
        <p:spPr/>
        <p:txBody>
          <a:bodyPr/>
          <a:lstStyle/>
          <a:p>
            <a:r>
              <a:rPr lang="it-IT" dirty="0" smtClean="0"/>
              <a:t>Exercise 4</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24 – Equal Opportunities </a:t>
            </a:r>
            <a:r>
              <a:rPr lang="en-GB" dirty="0" smtClean="0"/>
              <a:t>and </a:t>
            </a:r>
            <a:r>
              <a:rPr lang="en-GB" dirty="0" smtClean="0"/>
              <a:t>Gender Balance</a:t>
            </a:r>
            <a:endParaRPr lang="en-GB" dirty="0"/>
          </a:p>
        </p:txBody>
      </p:sp>
    </p:spTree>
    <p:extLst>
      <p:ext uri="{BB962C8B-B14F-4D97-AF65-F5344CB8AC3E}">
        <p14:creationId xmlns:p14="http://schemas.microsoft.com/office/powerpoint/2010/main" val="2001758432"/>
      </p:ext>
    </p:extLst>
  </p:cSld>
  <p:clrMapOvr>
    <a:masterClrMapping/>
  </p:clrMapOvr>
</p:sld>
</file>

<file path=ppt/theme/theme1.xml><?xml version="1.0" encoding="utf-8"?>
<a:theme xmlns:a="http://schemas.openxmlformats.org/drawingml/2006/main" name="Tema di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893</Words>
  <Application>Microsoft Macintosh PowerPoint</Application>
  <PresentationFormat>Presentazione su schermo (4:3)</PresentationFormat>
  <Paragraphs>76</Paragraphs>
  <Slides>10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Calibri</vt:lpstr>
      <vt:lpstr>Century Gothic</vt:lpstr>
      <vt:lpstr>Times New Roman</vt:lpstr>
      <vt:lpstr>Arial</vt:lpstr>
      <vt:lpstr>Tema di Office</vt:lpstr>
      <vt:lpstr>MODULE 24 – EQUAL OPPORTUNITIES AND GENDER BALANCE</vt:lpstr>
      <vt:lpstr>Module Overview</vt:lpstr>
      <vt:lpstr>Module Structure</vt:lpstr>
      <vt:lpstr>Working Definitions</vt:lpstr>
      <vt:lpstr>EXERCISES</vt:lpstr>
      <vt:lpstr>Exercise 1</vt:lpstr>
      <vt:lpstr>Exercise 2</vt:lpstr>
      <vt:lpstr>Exercise 3</vt:lpstr>
      <vt:lpstr>Exercise 4</vt:lpstr>
      <vt:lpstr>Exercise 5</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2017-02-09T17:17:32Z</dcterms:modified>
</cp:coreProperties>
</file>