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27"/>
  </p:notesMasterIdLst>
  <p:handoutMasterIdLst>
    <p:handoutMasterId r:id="rId28"/>
  </p:handoutMasterIdLst>
  <p:sldIdLst>
    <p:sldId id="256" r:id="rId2"/>
    <p:sldId id="258" r:id="rId3"/>
    <p:sldId id="266" r:id="rId4"/>
    <p:sldId id="270" r:id="rId5"/>
    <p:sldId id="264" r:id="rId6"/>
    <p:sldId id="271" r:id="rId7"/>
    <p:sldId id="260" r:id="rId8"/>
    <p:sldId id="262" r:id="rId9"/>
    <p:sldId id="284" r:id="rId10"/>
    <p:sldId id="263" r:id="rId11"/>
    <p:sldId id="267" r:id="rId12"/>
    <p:sldId id="268" r:id="rId13"/>
    <p:sldId id="269"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3016EB62-65A1-874E-8399-29D67437536D}">
      <dgm:prSet custT="1"/>
      <dgm:spPr/>
      <dgm:t>
        <a:bodyPr/>
        <a:lstStyle/>
        <a:p>
          <a:r>
            <a:rPr lang="en-GB" sz="1400" b="1" dirty="0" smtClean="0"/>
            <a:t>Interactive Introduction</a:t>
          </a:r>
          <a:endParaRPr lang="it-IT" sz="1400" b="1" dirty="0"/>
        </a:p>
      </dgm:t>
    </dgm:pt>
    <dgm:pt modelId="{AF52CFFC-0017-0348-9C8C-9D4A542F2BBC}" type="parTrans" cxnId="{A2E98276-EB7B-2741-AECE-5BF84FEFF665}">
      <dgm:prSet/>
      <dgm:spPr/>
      <dgm:t>
        <a:bodyPr/>
        <a:lstStyle/>
        <a:p>
          <a:endParaRPr lang="it-IT"/>
        </a:p>
      </dgm:t>
    </dgm:pt>
    <dgm:pt modelId="{4E3847D7-795F-0345-AB42-08367FB9BB0B}" type="sibTrans" cxnId="{A2E98276-EB7B-2741-AECE-5BF84FEFF665}">
      <dgm:prSet/>
      <dgm:spPr/>
      <dgm:t>
        <a:bodyPr/>
        <a:lstStyle/>
        <a:p>
          <a:endParaRPr lang="it-IT"/>
        </a:p>
      </dgm:t>
    </dgm:pt>
    <dgm:pt modelId="{8698EB89-C8FE-DA41-A59C-98C6F377AFC5}">
      <dgm:prSet custT="1"/>
      <dgm:spPr/>
      <dgm:t>
        <a:bodyPr/>
        <a:lstStyle/>
        <a:p>
          <a:r>
            <a:rPr lang="en-GB" sz="1400" b="1" smtClean="0"/>
            <a:t>Lessons’ Learnt on Participation</a:t>
          </a:r>
          <a:endParaRPr lang="it-IT" sz="1400" b="1"/>
        </a:p>
      </dgm:t>
    </dgm:pt>
    <dgm:pt modelId="{BACDFF1C-354D-AD48-91E5-19CB53C98707}" type="parTrans" cxnId="{22448D95-1C1B-D548-8701-12F2FF7A751D}">
      <dgm:prSet/>
      <dgm:spPr/>
      <dgm:t>
        <a:bodyPr/>
        <a:lstStyle/>
        <a:p>
          <a:endParaRPr lang="it-IT"/>
        </a:p>
      </dgm:t>
    </dgm:pt>
    <dgm:pt modelId="{189AF8D3-791C-434C-A5DC-B3A8430DA78E}" type="sibTrans" cxnId="{22448D95-1C1B-D548-8701-12F2FF7A751D}">
      <dgm:prSet/>
      <dgm:spPr/>
      <dgm:t>
        <a:bodyPr/>
        <a:lstStyle/>
        <a:p>
          <a:endParaRPr lang="it-IT"/>
        </a:p>
      </dgm:t>
    </dgm:pt>
    <dgm:pt modelId="{8B479141-7B10-7A45-AEE1-36E24F7EDA67}">
      <dgm:prSet custT="1"/>
      <dgm:spPr/>
      <dgm:t>
        <a:bodyPr/>
        <a:lstStyle/>
        <a:p>
          <a:r>
            <a:rPr lang="en-GB" sz="1400" b="1" dirty="0" smtClean="0"/>
            <a:t>Group Exercise 1 – Identifying Core Challenges in Implementing the 7 Principles</a:t>
          </a:r>
          <a:endParaRPr lang="it-IT" sz="1400" b="1" dirty="0"/>
        </a:p>
      </dgm:t>
    </dgm:pt>
    <dgm:pt modelId="{A950C119-0B9A-3B4A-B5BE-FC27F414BDFA}" type="parTrans" cxnId="{8C2CFB4F-B700-AF4B-899A-CABD486987B8}">
      <dgm:prSet/>
      <dgm:spPr/>
      <dgm:t>
        <a:bodyPr/>
        <a:lstStyle/>
        <a:p>
          <a:endParaRPr lang="it-IT"/>
        </a:p>
      </dgm:t>
    </dgm:pt>
    <dgm:pt modelId="{0B18F8E5-A275-284D-9B9D-834FDFB71DCF}" type="sibTrans" cxnId="{8C2CFB4F-B700-AF4B-899A-CABD486987B8}">
      <dgm:prSet/>
      <dgm:spPr/>
      <dgm:t>
        <a:bodyPr/>
        <a:lstStyle/>
        <a:p>
          <a:endParaRPr lang="it-IT"/>
        </a:p>
      </dgm:t>
    </dgm:pt>
    <dgm:pt modelId="{5A9E2B6D-F92B-C848-8260-B04ED938E42A}">
      <dgm:prSet custT="1"/>
      <dgm:spPr/>
      <dgm:t>
        <a:bodyPr/>
        <a:lstStyle/>
        <a:p>
          <a:r>
            <a:rPr lang="en-GB" sz="1400" b="1" dirty="0" smtClean="0"/>
            <a:t>Group Exercise 2 – Identifying Key Actions to Overcome the Identified Challenges on the 7 Principles</a:t>
          </a:r>
          <a:endParaRPr lang="it-IT" sz="1400" b="1" dirty="0"/>
        </a:p>
      </dgm:t>
    </dgm:pt>
    <dgm:pt modelId="{C20F8E96-245E-2F4C-ABD0-96866C1EDA89}" type="parTrans" cxnId="{02BF39EA-9E86-5643-8C2C-3033C18DE876}">
      <dgm:prSet/>
      <dgm:spPr/>
      <dgm:t>
        <a:bodyPr/>
        <a:lstStyle/>
        <a:p>
          <a:endParaRPr lang="it-IT"/>
        </a:p>
      </dgm:t>
    </dgm:pt>
    <dgm:pt modelId="{930B4D2B-897A-354D-8510-F1F90DF0016F}" type="sibTrans" cxnId="{02BF39EA-9E86-5643-8C2C-3033C18DE876}">
      <dgm:prSet/>
      <dgm:spPr/>
      <dgm:t>
        <a:bodyPr/>
        <a:lstStyle/>
        <a:p>
          <a:endParaRPr lang="it-IT"/>
        </a:p>
      </dgm:t>
    </dgm:pt>
    <dgm:pt modelId="{4FDC63A5-42EB-4E49-92C8-68B3B78EB8EC}">
      <dgm:prSet custT="1"/>
      <dgm:spPr/>
      <dgm:t>
        <a:bodyPr/>
        <a:lstStyle/>
        <a:p>
          <a:r>
            <a:rPr lang="en-GB" sz="1400" b="1" dirty="0" smtClean="0"/>
            <a:t>Group Exercise 3 – Identify Stakeholders</a:t>
          </a:r>
          <a:endParaRPr lang="it-IT" sz="1400" b="1" dirty="0"/>
        </a:p>
      </dgm:t>
    </dgm:pt>
    <dgm:pt modelId="{5E183D95-7783-FB48-ADC3-1A0EA6CC2BD9}" type="parTrans" cxnId="{403C193D-A410-8F46-BBF8-0EE9E6910816}">
      <dgm:prSet/>
      <dgm:spPr/>
      <dgm:t>
        <a:bodyPr/>
        <a:lstStyle/>
        <a:p>
          <a:endParaRPr lang="it-IT"/>
        </a:p>
      </dgm:t>
    </dgm:pt>
    <dgm:pt modelId="{9AB8B200-FB3D-6F41-85F5-6AC82B8F8369}" type="sibTrans" cxnId="{403C193D-A410-8F46-BBF8-0EE9E6910816}">
      <dgm:prSet/>
      <dgm:spPr/>
      <dgm:t>
        <a:bodyPr/>
        <a:lstStyle/>
        <a:p>
          <a:endParaRPr lang="it-IT"/>
        </a:p>
      </dgm:t>
    </dgm:pt>
    <dgm:pt modelId="{C0B34B9A-664A-384C-BB3F-8875054DCFA7}">
      <dgm:prSet custT="1"/>
      <dgm:spPr/>
      <dgm:t>
        <a:bodyPr/>
        <a:lstStyle/>
        <a:p>
          <a:r>
            <a:rPr lang="en-GB" sz="1400" b="1" dirty="0" smtClean="0"/>
            <a:t>Individual Exercise – Understanding C.L.E.A.R. Framework</a:t>
          </a:r>
          <a:endParaRPr lang="it-IT" sz="1400" b="1" dirty="0"/>
        </a:p>
      </dgm:t>
    </dgm:pt>
    <dgm:pt modelId="{B15396FF-1FE1-534B-874F-CD872966F10B}" type="parTrans" cxnId="{3911B675-4A12-104F-8956-4DB15153C7D6}">
      <dgm:prSet/>
      <dgm:spPr/>
      <dgm:t>
        <a:bodyPr/>
        <a:lstStyle/>
        <a:p>
          <a:endParaRPr lang="it-IT"/>
        </a:p>
      </dgm:t>
    </dgm:pt>
    <dgm:pt modelId="{9F24F405-5897-B040-8703-EC81B0357977}" type="sibTrans" cxnId="{3911B675-4A12-104F-8956-4DB15153C7D6}">
      <dgm:prSet/>
      <dgm:spPr/>
      <dgm:t>
        <a:bodyPr/>
        <a:lstStyle/>
        <a:p>
          <a:endParaRPr lang="it-IT"/>
        </a:p>
      </dgm:t>
    </dgm:pt>
    <dgm:pt modelId="{1A3F754A-36A3-7340-A558-C371CA75C90B}">
      <dgm:prSet custT="1"/>
      <dgm:spPr/>
      <dgm:t>
        <a:bodyPr/>
        <a:lstStyle/>
        <a:p>
          <a:r>
            <a:rPr lang="en-GB" sz="1400" b="1" dirty="0" smtClean="0"/>
            <a:t>Group Exercise 4 – Identifying Space, Obstacles, Benefits and Risks of Civil Participation</a:t>
          </a:r>
          <a:endParaRPr lang="it-IT" sz="1400" b="1" dirty="0"/>
        </a:p>
      </dgm:t>
    </dgm:pt>
    <dgm:pt modelId="{1C3F8EFF-E16C-1340-9238-9BEB61C3BD52}" type="parTrans" cxnId="{508058E7-C84C-594E-8F57-E1D0711296DA}">
      <dgm:prSet/>
      <dgm:spPr/>
      <dgm:t>
        <a:bodyPr/>
        <a:lstStyle/>
        <a:p>
          <a:endParaRPr lang="it-IT"/>
        </a:p>
      </dgm:t>
    </dgm:pt>
    <dgm:pt modelId="{65A39EDC-33EE-0143-AD57-51843CAC8682}" type="sibTrans" cxnId="{508058E7-C84C-594E-8F57-E1D0711296DA}">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7"/>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7"/>
      <dgm:spPr/>
    </dgm:pt>
    <dgm:pt modelId="{CD2871E0-B945-6845-8CD4-21F5038B9047}" type="pres">
      <dgm:prSet presAssocID="{5CC7C819-22FC-9940-9E59-95FE49FEF966}" presName="dstNode" presStyleLbl="node1" presStyleIdx="0" presStyleCnt="7"/>
      <dgm:spPr/>
    </dgm:pt>
    <dgm:pt modelId="{CDD3A5EF-1979-A140-9183-9835A674ABED}" type="pres">
      <dgm:prSet presAssocID="{3016EB62-65A1-874E-8399-29D67437536D}" presName="text_1" presStyleLbl="node1" presStyleIdx="0" presStyleCnt="7">
        <dgm:presLayoutVars>
          <dgm:bulletEnabled val="1"/>
        </dgm:presLayoutVars>
      </dgm:prSet>
      <dgm:spPr/>
      <dgm:t>
        <a:bodyPr/>
        <a:lstStyle/>
        <a:p>
          <a:endParaRPr lang="it-IT"/>
        </a:p>
      </dgm:t>
    </dgm:pt>
    <dgm:pt modelId="{091B7024-1BBD-704C-AB71-F7E4D31B7474}" type="pres">
      <dgm:prSet presAssocID="{3016EB62-65A1-874E-8399-29D67437536D}" presName="accent_1" presStyleCnt="0"/>
      <dgm:spPr/>
    </dgm:pt>
    <dgm:pt modelId="{EF4B8228-AF1D-E046-B6AB-15E7BA8B4404}" type="pres">
      <dgm:prSet presAssocID="{3016EB62-65A1-874E-8399-29D67437536D}" presName="accentRepeatNode" presStyleLbl="solidFgAcc1" presStyleIdx="0" presStyleCnt="7"/>
      <dgm:spPr/>
    </dgm:pt>
    <dgm:pt modelId="{0EBDD321-5D68-814F-98A0-B77E6A4E0A68}" type="pres">
      <dgm:prSet presAssocID="{8698EB89-C8FE-DA41-A59C-98C6F377AFC5}" presName="text_2" presStyleLbl="node1" presStyleIdx="1" presStyleCnt="7">
        <dgm:presLayoutVars>
          <dgm:bulletEnabled val="1"/>
        </dgm:presLayoutVars>
      </dgm:prSet>
      <dgm:spPr/>
      <dgm:t>
        <a:bodyPr/>
        <a:lstStyle/>
        <a:p>
          <a:endParaRPr lang="it-IT"/>
        </a:p>
      </dgm:t>
    </dgm:pt>
    <dgm:pt modelId="{F366272F-7264-2B48-8D6D-55199039B07A}" type="pres">
      <dgm:prSet presAssocID="{8698EB89-C8FE-DA41-A59C-98C6F377AFC5}" presName="accent_2" presStyleCnt="0"/>
      <dgm:spPr/>
    </dgm:pt>
    <dgm:pt modelId="{420934DA-854E-2242-9947-07A74AEE3870}" type="pres">
      <dgm:prSet presAssocID="{8698EB89-C8FE-DA41-A59C-98C6F377AFC5}" presName="accentRepeatNode" presStyleLbl="solidFgAcc1" presStyleIdx="1" presStyleCnt="7"/>
      <dgm:spPr/>
    </dgm:pt>
    <dgm:pt modelId="{33A7E851-DCE4-5948-91FD-E7EF8997084A}" type="pres">
      <dgm:prSet presAssocID="{8B479141-7B10-7A45-AEE1-36E24F7EDA67}" presName="text_3" presStyleLbl="node1" presStyleIdx="2" presStyleCnt="7">
        <dgm:presLayoutVars>
          <dgm:bulletEnabled val="1"/>
        </dgm:presLayoutVars>
      </dgm:prSet>
      <dgm:spPr/>
      <dgm:t>
        <a:bodyPr/>
        <a:lstStyle/>
        <a:p>
          <a:endParaRPr lang="it-IT"/>
        </a:p>
      </dgm:t>
    </dgm:pt>
    <dgm:pt modelId="{270FCE73-8DC5-1B46-A189-90586D625430}" type="pres">
      <dgm:prSet presAssocID="{8B479141-7B10-7A45-AEE1-36E24F7EDA67}" presName="accent_3" presStyleCnt="0"/>
      <dgm:spPr/>
    </dgm:pt>
    <dgm:pt modelId="{964BC316-AC03-954A-8B7F-D5F3FFE792DE}" type="pres">
      <dgm:prSet presAssocID="{8B479141-7B10-7A45-AEE1-36E24F7EDA67}" presName="accentRepeatNode" presStyleLbl="solidFgAcc1" presStyleIdx="2" presStyleCnt="7"/>
      <dgm:spPr/>
    </dgm:pt>
    <dgm:pt modelId="{D1816D89-611F-134C-9A31-C9CC16372560}" type="pres">
      <dgm:prSet presAssocID="{5A9E2B6D-F92B-C848-8260-B04ED938E42A}" presName="text_4" presStyleLbl="node1" presStyleIdx="3" presStyleCnt="7">
        <dgm:presLayoutVars>
          <dgm:bulletEnabled val="1"/>
        </dgm:presLayoutVars>
      </dgm:prSet>
      <dgm:spPr/>
      <dgm:t>
        <a:bodyPr/>
        <a:lstStyle/>
        <a:p>
          <a:endParaRPr lang="it-IT"/>
        </a:p>
      </dgm:t>
    </dgm:pt>
    <dgm:pt modelId="{55C29591-2B9F-8C41-A1D2-79238BABEE38}" type="pres">
      <dgm:prSet presAssocID="{5A9E2B6D-F92B-C848-8260-B04ED938E42A}" presName="accent_4" presStyleCnt="0"/>
      <dgm:spPr/>
    </dgm:pt>
    <dgm:pt modelId="{6EFB4551-B7C9-AF4C-BC3B-67355DC02EBD}" type="pres">
      <dgm:prSet presAssocID="{5A9E2B6D-F92B-C848-8260-B04ED938E42A}" presName="accentRepeatNode" presStyleLbl="solidFgAcc1" presStyleIdx="3" presStyleCnt="7"/>
      <dgm:spPr/>
    </dgm:pt>
    <dgm:pt modelId="{7F8C79CA-8D76-9E47-9362-F230951FD71F}" type="pres">
      <dgm:prSet presAssocID="{4FDC63A5-42EB-4E49-92C8-68B3B78EB8EC}" presName="text_5" presStyleLbl="node1" presStyleIdx="4" presStyleCnt="7">
        <dgm:presLayoutVars>
          <dgm:bulletEnabled val="1"/>
        </dgm:presLayoutVars>
      </dgm:prSet>
      <dgm:spPr/>
      <dgm:t>
        <a:bodyPr/>
        <a:lstStyle/>
        <a:p>
          <a:endParaRPr lang="it-IT"/>
        </a:p>
      </dgm:t>
    </dgm:pt>
    <dgm:pt modelId="{C2650231-912F-8248-B7A0-8360338A096A}" type="pres">
      <dgm:prSet presAssocID="{4FDC63A5-42EB-4E49-92C8-68B3B78EB8EC}" presName="accent_5" presStyleCnt="0"/>
      <dgm:spPr/>
    </dgm:pt>
    <dgm:pt modelId="{85881D5B-CE90-3A46-B44B-357E9C39ED4E}" type="pres">
      <dgm:prSet presAssocID="{4FDC63A5-42EB-4E49-92C8-68B3B78EB8EC}" presName="accentRepeatNode" presStyleLbl="solidFgAcc1" presStyleIdx="4" presStyleCnt="7"/>
      <dgm:spPr/>
    </dgm:pt>
    <dgm:pt modelId="{94B77485-49A3-1840-920F-4F6EAAF950B9}" type="pres">
      <dgm:prSet presAssocID="{C0B34B9A-664A-384C-BB3F-8875054DCFA7}" presName="text_6" presStyleLbl="node1" presStyleIdx="5" presStyleCnt="7">
        <dgm:presLayoutVars>
          <dgm:bulletEnabled val="1"/>
        </dgm:presLayoutVars>
      </dgm:prSet>
      <dgm:spPr/>
      <dgm:t>
        <a:bodyPr/>
        <a:lstStyle/>
        <a:p>
          <a:endParaRPr lang="it-IT"/>
        </a:p>
      </dgm:t>
    </dgm:pt>
    <dgm:pt modelId="{9D3C3CA1-BEC1-9044-BA4E-09E8D54CD1AD}" type="pres">
      <dgm:prSet presAssocID="{C0B34B9A-664A-384C-BB3F-8875054DCFA7}" presName="accent_6" presStyleCnt="0"/>
      <dgm:spPr/>
    </dgm:pt>
    <dgm:pt modelId="{050E8084-D332-7F47-BC07-867A43EA937E}" type="pres">
      <dgm:prSet presAssocID="{C0B34B9A-664A-384C-BB3F-8875054DCFA7}" presName="accentRepeatNode" presStyleLbl="solidFgAcc1" presStyleIdx="5" presStyleCnt="7"/>
      <dgm:spPr/>
    </dgm:pt>
    <dgm:pt modelId="{60C0D776-94E7-FE4C-A329-7643DB263AE4}" type="pres">
      <dgm:prSet presAssocID="{1A3F754A-36A3-7340-A558-C371CA75C90B}" presName="text_7" presStyleLbl="node1" presStyleIdx="6" presStyleCnt="7">
        <dgm:presLayoutVars>
          <dgm:bulletEnabled val="1"/>
        </dgm:presLayoutVars>
      </dgm:prSet>
      <dgm:spPr/>
      <dgm:t>
        <a:bodyPr/>
        <a:lstStyle/>
        <a:p>
          <a:endParaRPr lang="it-IT"/>
        </a:p>
      </dgm:t>
    </dgm:pt>
    <dgm:pt modelId="{3C8B1315-C4FF-C045-AEF1-E3A43996DD35}" type="pres">
      <dgm:prSet presAssocID="{1A3F754A-36A3-7340-A558-C371CA75C90B}" presName="accent_7" presStyleCnt="0"/>
      <dgm:spPr/>
    </dgm:pt>
    <dgm:pt modelId="{EF0B63EA-0491-4140-97F8-E52B00B45E1B}" type="pres">
      <dgm:prSet presAssocID="{1A3F754A-36A3-7340-A558-C371CA75C90B}" presName="accentRepeatNode" presStyleLbl="solidFgAcc1" presStyleIdx="6" presStyleCnt="7"/>
      <dgm:spPr/>
    </dgm:pt>
  </dgm:ptLst>
  <dgm:cxnLst>
    <dgm:cxn modelId="{15AEA20B-0FC3-844C-B851-9A6FD4390AB6}" type="presOf" srcId="{4E3847D7-795F-0345-AB42-08367FB9BB0B}" destId="{BB760403-48DE-9542-8416-1E8B6018467D}" srcOrd="0" destOrd="0" presId="urn:microsoft.com/office/officeart/2008/layout/VerticalCurvedList"/>
    <dgm:cxn modelId="{F01A7E5C-1495-BD47-B634-4AA940B44D64}" type="presOf" srcId="{5CC7C819-22FC-9940-9E59-95FE49FEF966}" destId="{C36E6E98-452A-4B47-906E-F45EEF12F12D}" srcOrd="0" destOrd="0" presId="urn:microsoft.com/office/officeart/2008/layout/VerticalCurvedList"/>
    <dgm:cxn modelId="{02BF39EA-9E86-5643-8C2C-3033C18DE876}" srcId="{5CC7C819-22FC-9940-9E59-95FE49FEF966}" destId="{5A9E2B6D-F92B-C848-8260-B04ED938E42A}" srcOrd="3" destOrd="0" parTransId="{C20F8E96-245E-2F4C-ABD0-96866C1EDA89}" sibTransId="{930B4D2B-897A-354D-8510-F1F90DF0016F}"/>
    <dgm:cxn modelId="{9BAA9BEA-8472-624F-B048-5D672ABF4662}" type="presOf" srcId="{8B479141-7B10-7A45-AEE1-36E24F7EDA67}" destId="{33A7E851-DCE4-5948-91FD-E7EF8997084A}" srcOrd="0" destOrd="0" presId="urn:microsoft.com/office/officeart/2008/layout/VerticalCurvedList"/>
    <dgm:cxn modelId="{8C2CFB4F-B700-AF4B-899A-CABD486987B8}" srcId="{5CC7C819-22FC-9940-9E59-95FE49FEF966}" destId="{8B479141-7B10-7A45-AEE1-36E24F7EDA67}" srcOrd="2" destOrd="0" parTransId="{A950C119-0B9A-3B4A-B5BE-FC27F414BDFA}" sibTransId="{0B18F8E5-A275-284D-9B9D-834FDFB71DCF}"/>
    <dgm:cxn modelId="{A2E98276-EB7B-2741-AECE-5BF84FEFF665}" srcId="{5CC7C819-22FC-9940-9E59-95FE49FEF966}" destId="{3016EB62-65A1-874E-8399-29D67437536D}" srcOrd="0" destOrd="0" parTransId="{AF52CFFC-0017-0348-9C8C-9D4A542F2BBC}" sibTransId="{4E3847D7-795F-0345-AB42-08367FB9BB0B}"/>
    <dgm:cxn modelId="{3911B675-4A12-104F-8956-4DB15153C7D6}" srcId="{5CC7C819-22FC-9940-9E59-95FE49FEF966}" destId="{C0B34B9A-664A-384C-BB3F-8875054DCFA7}" srcOrd="5" destOrd="0" parTransId="{B15396FF-1FE1-534B-874F-CD872966F10B}" sibTransId="{9F24F405-5897-B040-8703-EC81B0357977}"/>
    <dgm:cxn modelId="{508058E7-C84C-594E-8F57-E1D0711296DA}" srcId="{5CC7C819-22FC-9940-9E59-95FE49FEF966}" destId="{1A3F754A-36A3-7340-A558-C371CA75C90B}" srcOrd="6" destOrd="0" parTransId="{1C3F8EFF-E16C-1340-9238-9BEB61C3BD52}" sibTransId="{65A39EDC-33EE-0143-AD57-51843CAC8682}"/>
    <dgm:cxn modelId="{55E952B9-D903-CE41-897D-861BDCAB2D4D}" type="presOf" srcId="{1A3F754A-36A3-7340-A558-C371CA75C90B}" destId="{60C0D776-94E7-FE4C-A329-7643DB263AE4}" srcOrd="0" destOrd="0" presId="urn:microsoft.com/office/officeart/2008/layout/VerticalCurvedList"/>
    <dgm:cxn modelId="{AA175073-0514-CE49-BD08-2F63081D8D87}" type="presOf" srcId="{5A9E2B6D-F92B-C848-8260-B04ED938E42A}" destId="{D1816D89-611F-134C-9A31-C9CC16372560}" srcOrd="0" destOrd="0" presId="urn:microsoft.com/office/officeart/2008/layout/VerticalCurvedList"/>
    <dgm:cxn modelId="{B230FBCF-3ECE-C14E-9BFC-FB2713D511BE}" type="presOf" srcId="{4FDC63A5-42EB-4E49-92C8-68B3B78EB8EC}" destId="{7F8C79CA-8D76-9E47-9362-F230951FD71F}" srcOrd="0" destOrd="0" presId="urn:microsoft.com/office/officeart/2008/layout/VerticalCurvedList"/>
    <dgm:cxn modelId="{4717ADCD-1414-AA4D-9955-DE7F4E7F9AB8}" type="presOf" srcId="{3016EB62-65A1-874E-8399-29D67437536D}" destId="{CDD3A5EF-1979-A140-9183-9835A674ABED}" srcOrd="0" destOrd="0" presId="urn:microsoft.com/office/officeart/2008/layout/VerticalCurvedList"/>
    <dgm:cxn modelId="{A38CB466-1B08-334A-82B2-163C2AE9C2C8}" type="presOf" srcId="{8698EB89-C8FE-DA41-A59C-98C6F377AFC5}" destId="{0EBDD321-5D68-814F-98A0-B77E6A4E0A68}" srcOrd="0" destOrd="0" presId="urn:microsoft.com/office/officeart/2008/layout/VerticalCurvedList"/>
    <dgm:cxn modelId="{13E972D5-98D9-AD42-9509-9DA095A58C85}" type="presOf" srcId="{C0B34B9A-664A-384C-BB3F-8875054DCFA7}" destId="{94B77485-49A3-1840-920F-4F6EAAF950B9}" srcOrd="0" destOrd="0" presId="urn:microsoft.com/office/officeart/2008/layout/VerticalCurvedList"/>
    <dgm:cxn modelId="{22448D95-1C1B-D548-8701-12F2FF7A751D}" srcId="{5CC7C819-22FC-9940-9E59-95FE49FEF966}" destId="{8698EB89-C8FE-DA41-A59C-98C6F377AFC5}" srcOrd="1" destOrd="0" parTransId="{BACDFF1C-354D-AD48-91E5-19CB53C98707}" sibTransId="{189AF8D3-791C-434C-A5DC-B3A8430DA78E}"/>
    <dgm:cxn modelId="{403C193D-A410-8F46-BBF8-0EE9E6910816}" srcId="{5CC7C819-22FC-9940-9E59-95FE49FEF966}" destId="{4FDC63A5-42EB-4E49-92C8-68B3B78EB8EC}" srcOrd="4" destOrd="0" parTransId="{5E183D95-7783-FB48-ADC3-1A0EA6CC2BD9}" sibTransId="{9AB8B200-FB3D-6F41-85F5-6AC82B8F8369}"/>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ABC76B89-DBC2-6D48-8F9C-9CAFEF85AB15}" type="presParOf" srcId="{CA63F03E-F6E6-E344-982A-46AC3C5BDA83}" destId="{CDD3A5EF-1979-A140-9183-9835A674ABED}" srcOrd="1" destOrd="0" presId="urn:microsoft.com/office/officeart/2008/layout/VerticalCurvedList"/>
    <dgm:cxn modelId="{416CB6EE-4842-0B44-B37A-36BAC7D46635}" type="presParOf" srcId="{CA63F03E-F6E6-E344-982A-46AC3C5BDA83}" destId="{091B7024-1BBD-704C-AB71-F7E4D31B7474}" srcOrd="2" destOrd="0" presId="urn:microsoft.com/office/officeart/2008/layout/VerticalCurvedList"/>
    <dgm:cxn modelId="{8EF76A9D-5745-0045-9079-1EC49BEDCB82}" type="presParOf" srcId="{091B7024-1BBD-704C-AB71-F7E4D31B7474}" destId="{EF4B8228-AF1D-E046-B6AB-15E7BA8B4404}" srcOrd="0" destOrd="0" presId="urn:microsoft.com/office/officeart/2008/layout/VerticalCurvedList"/>
    <dgm:cxn modelId="{AC91B844-B656-834A-BC42-E3F424D1971B}" type="presParOf" srcId="{CA63F03E-F6E6-E344-982A-46AC3C5BDA83}" destId="{0EBDD321-5D68-814F-98A0-B77E6A4E0A68}" srcOrd="3" destOrd="0" presId="urn:microsoft.com/office/officeart/2008/layout/VerticalCurvedList"/>
    <dgm:cxn modelId="{18D0DD07-2C4F-C842-8770-B43D1587F9F9}" type="presParOf" srcId="{CA63F03E-F6E6-E344-982A-46AC3C5BDA83}" destId="{F366272F-7264-2B48-8D6D-55199039B07A}" srcOrd="4" destOrd="0" presId="urn:microsoft.com/office/officeart/2008/layout/VerticalCurvedList"/>
    <dgm:cxn modelId="{C3784886-B1B0-7540-85A1-670A5ABE1E2C}" type="presParOf" srcId="{F366272F-7264-2B48-8D6D-55199039B07A}" destId="{420934DA-854E-2242-9947-07A74AEE3870}" srcOrd="0" destOrd="0" presId="urn:microsoft.com/office/officeart/2008/layout/VerticalCurvedList"/>
    <dgm:cxn modelId="{AC0DED22-FC98-9641-937E-558C0B6ACAC3}" type="presParOf" srcId="{CA63F03E-F6E6-E344-982A-46AC3C5BDA83}" destId="{33A7E851-DCE4-5948-91FD-E7EF8997084A}" srcOrd="5" destOrd="0" presId="urn:microsoft.com/office/officeart/2008/layout/VerticalCurvedList"/>
    <dgm:cxn modelId="{FB680F3A-8649-0141-9E70-14041B15B279}" type="presParOf" srcId="{CA63F03E-F6E6-E344-982A-46AC3C5BDA83}" destId="{270FCE73-8DC5-1B46-A189-90586D625430}" srcOrd="6" destOrd="0" presId="urn:microsoft.com/office/officeart/2008/layout/VerticalCurvedList"/>
    <dgm:cxn modelId="{37A98A56-1FCD-6A4B-A6F2-FBCCAE3B7CD9}" type="presParOf" srcId="{270FCE73-8DC5-1B46-A189-90586D625430}" destId="{964BC316-AC03-954A-8B7F-D5F3FFE792DE}" srcOrd="0" destOrd="0" presId="urn:microsoft.com/office/officeart/2008/layout/VerticalCurvedList"/>
    <dgm:cxn modelId="{550D784A-4B30-8746-ACF5-2CA90FA603C5}" type="presParOf" srcId="{CA63F03E-F6E6-E344-982A-46AC3C5BDA83}" destId="{D1816D89-611F-134C-9A31-C9CC16372560}" srcOrd="7" destOrd="0" presId="urn:microsoft.com/office/officeart/2008/layout/VerticalCurvedList"/>
    <dgm:cxn modelId="{9C805454-A96F-9347-91CE-2D166B4FF8CA}" type="presParOf" srcId="{CA63F03E-F6E6-E344-982A-46AC3C5BDA83}" destId="{55C29591-2B9F-8C41-A1D2-79238BABEE38}" srcOrd="8" destOrd="0" presId="urn:microsoft.com/office/officeart/2008/layout/VerticalCurvedList"/>
    <dgm:cxn modelId="{7D5C5BF4-162E-174C-B712-84CF652FCD04}" type="presParOf" srcId="{55C29591-2B9F-8C41-A1D2-79238BABEE38}" destId="{6EFB4551-B7C9-AF4C-BC3B-67355DC02EBD}" srcOrd="0" destOrd="0" presId="urn:microsoft.com/office/officeart/2008/layout/VerticalCurvedList"/>
    <dgm:cxn modelId="{3C6C07D6-E269-C949-9DB5-4279A576B738}" type="presParOf" srcId="{CA63F03E-F6E6-E344-982A-46AC3C5BDA83}" destId="{7F8C79CA-8D76-9E47-9362-F230951FD71F}" srcOrd="9" destOrd="0" presId="urn:microsoft.com/office/officeart/2008/layout/VerticalCurvedList"/>
    <dgm:cxn modelId="{BA895D05-AA85-6142-8764-EE9497342E65}" type="presParOf" srcId="{CA63F03E-F6E6-E344-982A-46AC3C5BDA83}" destId="{C2650231-912F-8248-B7A0-8360338A096A}" srcOrd="10" destOrd="0" presId="urn:microsoft.com/office/officeart/2008/layout/VerticalCurvedList"/>
    <dgm:cxn modelId="{D6BB5C31-E0F5-8D41-B5EE-CFFF38893FE7}" type="presParOf" srcId="{C2650231-912F-8248-B7A0-8360338A096A}" destId="{85881D5B-CE90-3A46-B44B-357E9C39ED4E}" srcOrd="0" destOrd="0" presId="urn:microsoft.com/office/officeart/2008/layout/VerticalCurvedList"/>
    <dgm:cxn modelId="{9965C0AE-2CE4-6940-83C3-8D4608F7461B}" type="presParOf" srcId="{CA63F03E-F6E6-E344-982A-46AC3C5BDA83}" destId="{94B77485-49A3-1840-920F-4F6EAAF950B9}" srcOrd="11" destOrd="0" presId="urn:microsoft.com/office/officeart/2008/layout/VerticalCurvedList"/>
    <dgm:cxn modelId="{960DB9DE-B184-3146-87FB-E54EEF022232}" type="presParOf" srcId="{CA63F03E-F6E6-E344-982A-46AC3C5BDA83}" destId="{9D3C3CA1-BEC1-9044-BA4E-09E8D54CD1AD}" srcOrd="12" destOrd="0" presId="urn:microsoft.com/office/officeart/2008/layout/VerticalCurvedList"/>
    <dgm:cxn modelId="{6C53DE65-75AA-2240-BF11-0E20E18E7226}" type="presParOf" srcId="{9D3C3CA1-BEC1-9044-BA4E-09E8D54CD1AD}" destId="{050E8084-D332-7F47-BC07-867A43EA937E}" srcOrd="0" destOrd="0" presId="urn:microsoft.com/office/officeart/2008/layout/VerticalCurvedList"/>
    <dgm:cxn modelId="{D6373FAC-FE62-E54F-80F1-1FF3844A4EE4}" type="presParOf" srcId="{CA63F03E-F6E6-E344-982A-46AC3C5BDA83}" destId="{60C0D776-94E7-FE4C-A329-7643DB263AE4}" srcOrd="13" destOrd="0" presId="urn:microsoft.com/office/officeart/2008/layout/VerticalCurvedList"/>
    <dgm:cxn modelId="{7BD9908A-3CC9-FD4C-BB31-B73F53930A3D}" type="presParOf" srcId="{CA63F03E-F6E6-E344-982A-46AC3C5BDA83}" destId="{3C8B1315-C4FF-C045-AEF1-E3A43996DD35}" srcOrd="14" destOrd="0" presId="urn:microsoft.com/office/officeart/2008/layout/VerticalCurvedList"/>
    <dgm:cxn modelId="{6068A86B-9B57-BB43-A9EF-19AA7A2697C3}" type="presParOf" srcId="{3C8B1315-C4FF-C045-AEF1-E3A43996DD35}" destId="{EF0B63EA-0491-4140-97F8-E52B00B45E1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1366"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DD3A5EF-1979-A140-9183-9835A674ABED}">
      <dsp:nvSpPr>
        <dsp:cNvPr id="0" name=""/>
        <dsp:cNvSpPr/>
      </dsp:nvSpPr>
      <dsp:spPr>
        <a:xfrm>
          <a:off x="348343" y="225740"/>
          <a:ext cx="7472064"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Interactive Introduction</a:t>
          </a:r>
          <a:endParaRPr lang="it-IT" sz="1400" b="1" kern="1200" dirty="0"/>
        </a:p>
      </dsp:txBody>
      <dsp:txXfrm>
        <a:off x="348343" y="225740"/>
        <a:ext cx="7472064" cy="451282"/>
      </dsp:txXfrm>
    </dsp:sp>
    <dsp:sp modelId="{EF4B8228-AF1D-E046-B6AB-15E7BA8B4404}">
      <dsp:nvSpPr>
        <dsp:cNvPr id="0" name=""/>
        <dsp:cNvSpPr/>
      </dsp:nvSpPr>
      <dsp:spPr>
        <a:xfrm>
          <a:off x="66292" y="169330"/>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0EBDD321-5D68-814F-98A0-B77E6A4E0A68}">
      <dsp:nvSpPr>
        <dsp:cNvPr id="0" name=""/>
        <dsp:cNvSpPr/>
      </dsp:nvSpPr>
      <dsp:spPr>
        <a:xfrm>
          <a:off x="757020" y="903062"/>
          <a:ext cx="7063386"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smtClean="0"/>
            <a:t>Lessons’ Learnt on Participation</a:t>
          </a:r>
          <a:endParaRPr lang="it-IT" sz="1400" b="1" kern="1200"/>
        </a:p>
      </dsp:txBody>
      <dsp:txXfrm>
        <a:off x="757020" y="903062"/>
        <a:ext cx="7063386" cy="451282"/>
      </dsp:txXfrm>
    </dsp:sp>
    <dsp:sp modelId="{420934DA-854E-2242-9947-07A74AEE3870}">
      <dsp:nvSpPr>
        <dsp:cNvPr id="0" name=""/>
        <dsp:cNvSpPr/>
      </dsp:nvSpPr>
      <dsp:spPr>
        <a:xfrm>
          <a:off x="474969" y="846651"/>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3A7E851-DCE4-5948-91FD-E7EF8997084A}">
      <dsp:nvSpPr>
        <dsp:cNvPr id="0" name=""/>
        <dsp:cNvSpPr/>
      </dsp:nvSpPr>
      <dsp:spPr>
        <a:xfrm>
          <a:off x="980974" y="1579887"/>
          <a:ext cx="6839433"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Group Exercise 1 – Identifying Core Challenges in Implementing the 7 Principles</a:t>
          </a:r>
          <a:endParaRPr lang="it-IT" sz="1400" b="1" kern="1200" dirty="0"/>
        </a:p>
      </dsp:txBody>
      <dsp:txXfrm>
        <a:off x="980974" y="1579887"/>
        <a:ext cx="6839433" cy="451282"/>
      </dsp:txXfrm>
    </dsp:sp>
    <dsp:sp modelId="{964BC316-AC03-954A-8B7F-D5F3FFE792DE}">
      <dsp:nvSpPr>
        <dsp:cNvPr id="0" name=""/>
        <dsp:cNvSpPr/>
      </dsp:nvSpPr>
      <dsp:spPr>
        <a:xfrm>
          <a:off x="698922" y="1523476"/>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1816D89-611F-134C-9A31-C9CC16372560}">
      <dsp:nvSpPr>
        <dsp:cNvPr id="0" name=""/>
        <dsp:cNvSpPr/>
      </dsp:nvSpPr>
      <dsp:spPr>
        <a:xfrm>
          <a:off x="1052480" y="2257208"/>
          <a:ext cx="6767927"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Group Exercise 2 – Identifying Key Actions to Overcome the Identified Challenges on the 7 Principles</a:t>
          </a:r>
          <a:endParaRPr lang="it-IT" sz="1400" b="1" kern="1200" dirty="0"/>
        </a:p>
      </dsp:txBody>
      <dsp:txXfrm>
        <a:off x="1052480" y="2257208"/>
        <a:ext cx="6767927" cy="451282"/>
      </dsp:txXfrm>
    </dsp:sp>
    <dsp:sp modelId="{6EFB4551-B7C9-AF4C-BC3B-67355DC02EBD}">
      <dsp:nvSpPr>
        <dsp:cNvPr id="0" name=""/>
        <dsp:cNvSpPr/>
      </dsp:nvSpPr>
      <dsp:spPr>
        <a:xfrm>
          <a:off x="770428" y="2200798"/>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F8C79CA-8D76-9E47-9362-F230951FD71F}">
      <dsp:nvSpPr>
        <dsp:cNvPr id="0" name=""/>
        <dsp:cNvSpPr/>
      </dsp:nvSpPr>
      <dsp:spPr>
        <a:xfrm>
          <a:off x="980974" y="2934530"/>
          <a:ext cx="6839433"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Group Exercise 3 – Identify Stakeholders</a:t>
          </a:r>
          <a:endParaRPr lang="it-IT" sz="1400" b="1" kern="1200" dirty="0"/>
        </a:p>
      </dsp:txBody>
      <dsp:txXfrm>
        <a:off x="980974" y="2934530"/>
        <a:ext cx="6839433" cy="451282"/>
      </dsp:txXfrm>
    </dsp:sp>
    <dsp:sp modelId="{85881D5B-CE90-3A46-B44B-357E9C39ED4E}">
      <dsp:nvSpPr>
        <dsp:cNvPr id="0" name=""/>
        <dsp:cNvSpPr/>
      </dsp:nvSpPr>
      <dsp:spPr>
        <a:xfrm>
          <a:off x="698922" y="2878119"/>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4B77485-49A3-1840-920F-4F6EAAF950B9}">
      <dsp:nvSpPr>
        <dsp:cNvPr id="0" name=""/>
        <dsp:cNvSpPr/>
      </dsp:nvSpPr>
      <dsp:spPr>
        <a:xfrm>
          <a:off x="757020" y="3611354"/>
          <a:ext cx="7063386"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Individual Exercise – Understanding C.L.E.A.R. Framework</a:t>
          </a:r>
          <a:endParaRPr lang="it-IT" sz="1400" b="1" kern="1200" dirty="0"/>
        </a:p>
      </dsp:txBody>
      <dsp:txXfrm>
        <a:off x="757020" y="3611354"/>
        <a:ext cx="7063386" cy="451282"/>
      </dsp:txXfrm>
    </dsp:sp>
    <dsp:sp modelId="{050E8084-D332-7F47-BC07-867A43EA937E}">
      <dsp:nvSpPr>
        <dsp:cNvPr id="0" name=""/>
        <dsp:cNvSpPr/>
      </dsp:nvSpPr>
      <dsp:spPr>
        <a:xfrm>
          <a:off x="474969" y="3554944"/>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0C0D776-94E7-FE4C-A329-7643DB263AE4}">
      <dsp:nvSpPr>
        <dsp:cNvPr id="0" name=""/>
        <dsp:cNvSpPr/>
      </dsp:nvSpPr>
      <dsp:spPr>
        <a:xfrm>
          <a:off x="348343" y="4288676"/>
          <a:ext cx="7472064" cy="45128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58206" tIns="35560" rIns="35560" bIns="35560" numCol="1" spcCol="1270" anchor="ctr" anchorCtr="0">
          <a:noAutofit/>
        </a:bodyPr>
        <a:lstStyle/>
        <a:p>
          <a:pPr lvl="0" algn="l" defTabSz="622300">
            <a:lnSpc>
              <a:spcPct val="90000"/>
            </a:lnSpc>
            <a:spcBef>
              <a:spcPct val="0"/>
            </a:spcBef>
            <a:spcAft>
              <a:spcPct val="35000"/>
            </a:spcAft>
          </a:pPr>
          <a:r>
            <a:rPr lang="en-GB" sz="1400" b="1" kern="1200" dirty="0" smtClean="0"/>
            <a:t>Group Exercise 4 – Identifying Space, Obstacles, Benefits and Risks of Civil Participation</a:t>
          </a:r>
          <a:endParaRPr lang="it-IT" sz="1400" b="1" kern="1200" dirty="0"/>
        </a:p>
      </dsp:txBody>
      <dsp:txXfrm>
        <a:off x="348343" y="4288676"/>
        <a:ext cx="7472064" cy="451282"/>
      </dsp:txXfrm>
    </dsp:sp>
    <dsp:sp modelId="{EF0B63EA-0491-4140-97F8-E52B00B45E1B}">
      <dsp:nvSpPr>
        <dsp:cNvPr id="0" name=""/>
        <dsp:cNvSpPr/>
      </dsp:nvSpPr>
      <dsp:spPr>
        <a:xfrm>
          <a:off x="66292" y="4232266"/>
          <a:ext cx="564103" cy="564103"/>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10/02/2017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10/02/2017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3</a:t>
            </a:fld>
            <a:endParaRPr lang="fr-FR"/>
          </a:p>
        </p:txBody>
      </p:sp>
    </p:spTree>
    <p:extLst>
      <p:ext uri="{BB962C8B-B14F-4D97-AF65-F5344CB8AC3E}">
        <p14:creationId xmlns:p14="http://schemas.microsoft.com/office/powerpoint/2010/main" val="1690925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7410"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GB" altLang="x-none"/>
          </a:p>
        </p:txBody>
      </p:sp>
      <p:sp>
        <p:nvSpPr>
          <p:cNvPr id="17411"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BE9EAF2E-EF13-7F44-9054-F6DCFA6259E0}" type="slidenum">
              <a:rPr lang="en-GB" altLang="it-IT">
                <a:latin typeface="Calibri" charset="0"/>
              </a:rPr>
              <a:pPr/>
              <a:t>25</a:t>
            </a:fld>
            <a:endParaRPr lang="en-GB" altLang="it-IT">
              <a:latin typeface="Calibri" charset="0"/>
            </a:endParaRPr>
          </a:p>
        </p:txBody>
      </p:sp>
    </p:spTree>
    <p:extLst>
      <p:ext uri="{BB962C8B-B14F-4D97-AF65-F5344CB8AC3E}">
        <p14:creationId xmlns:p14="http://schemas.microsoft.com/office/powerpoint/2010/main" val="1238978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10/02/17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10/02/17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10/02/17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10/02/17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10/02/17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10/02/17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20 – CIVIC PARTICIPATION AND PARTNERSHIP WORKING</a:t>
            </a:r>
            <a:endParaRPr lang="en-GB" dirty="0"/>
          </a:p>
        </p:txBody>
      </p:sp>
      <p:sp>
        <p:nvSpPr>
          <p:cNvPr id="3" name="Sottotitolo 2"/>
          <p:cNvSpPr>
            <a:spLocks noGrp="1"/>
          </p:cNvSpPr>
          <p:nvPr>
            <p:ph type="subTitle" idx="1"/>
          </p:nvPr>
        </p:nvSpPr>
        <p:spPr/>
        <p:txBody>
          <a:bodyPr/>
          <a:lstStyle/>
          <a:p>
            <a:r>
              <a:rPr lang="en-GB" dirty="0" smtClean="0"/>
              <a:t>Stage 3 – Leadership for Capacity Building</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a:t>Group Exercise 1 – Identifying Core Challenges in Implementing the 7 Principles</a:t>
            </a:r>
            <a:endParaRPr lang="it-IT" sz="2400" b="1" dirty="0"/>
          </a:p>
          <a:p>
            <a:pPr lvl="1"/>
            <a:r>
              <a:rPr lang="en-GB" dirty="0"/>
              <a:t>W</a:t>
            </a:r>
            <a:r>
              <a:rPr lang="en-GB" dirty="0" smtClean="0"/>
              <a:t>ork </a:t>
            </a:r>
            <a:r>
              <a:rPr lang="en-GB" dirty="0"/>
              <a:t>in small groups to identify the challenges </a:t>
            </a:r>
            <a:r>
              <a:rPr lang="en-GB" dirty="0" smtClean="0"/>
              <a:t>you </a:t>
            </a:r>
            <a:r>
              <a:rPr lang="en-GB" dirty="0"/>
              <a:t>foresee or have </a:t>
            </a:r>
            <a:r>
              <a:rPr lang="en-GB" dirty="0" smtClean="0"/>
              <a:t>experienced </a:t>
            </a:r>
            <a:r>
              <a:rPr lang="en-GB" dirty="0"/>
              <a:t>in implementing each of the 7 principle of </a:t>
            </a:r>
            <a:r>
              <a:rPr lang="en-GB" dirty="0" smtClean="0"/>
              <a:t>participation</a:t>
            </a:r>
            <a:r>
              <a:rPr lang="en-GB" dirty="0"/>
              <a:t>;</a:t>
            </a:r>
            <a:endParaRPr lang="en-GB" dirty="0" smtClean="0"/>
          </a:p>
          <a:p>
            <a:pPr lvl="1"/>
            <a:r>
              <a:rPr lang="en-GB" dirty="0"/>
              <a:t>S</a:t>
            </a:r>
            <a:r>
              <a:rPr lang="en-GB" dirty="0" smtClean="0"/>
              <a:t>hare </a:t>
            </a:r>
            <a:r>
              <a:rPr lang="en-GB" dirty="0"/>
              <a:t>the results of </a:t>
            </a:r>
            <a:r>
              <a:rPr lang="en-GB" dirty="0" smtClean="0"/>
              <a:t>your </a:t>
            </a:r>
            <a:r>
              <a:rPr lang="en-GB" dirty="0"/>
              <a:t>work during a plenary </a:t>
            </a:r>
            <a:r>
              <a:rPr lang="en-GB" dirty="0" smtClean="0"/>
              <a:t>session.</a:t>
            </a:r>
            <a:r>
              <a:rPr lang="it-IT" dirty="0" smtClean="0"/>
              <a:t> </a:t>
            </a:r>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10</a:t>
            </a:fld>
            <a:endParaRPr lang="fr-FR" dirty="0"/>
          </a:p>
        </p:txBody>
      </p:sp>
      <p:sp>
        <p:nvSpPr>
          <p:cNvPr id="4" name="Titolo 3"/>
          <p:cNvSpPr>
            <a:spLocks noGrp="1"/>
          </p:cNvSpPr>
          <p:nvPr>
            <p:ph type="title"/>
          </p:nvPr>
        </p:nvSpPr>
        <p:spPr/>
        <p:txBody>
          <a:bodyPr/>
          <a:lstStyle/>
          <a:p>
            <a:r>
              <a:rPr lang="it-IT" dirty="0" smtClean="0"/>
              <a:t>Exercise </a:t>
            </a:r>
            <a:r>
              <a:rPr lang="it-IT" dirty="0" smtClean="0"/>
              <a:t>3</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956689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smtClean="0"/>
              <a:t>Group </a:t>
            </a:r>
            <a:r>
              <a:rPr lang="en-GB" sz="2400" b="1" dirty="0"/>
              <a:t>Exercise 2 – Identifying Key Actions to Overcome the Identified Challenges on the 7 Principles</a:t>
            </a:r>
            <a:endParaRPr lang="it-IT" sz="2400" b="1" dirty="0"/>
          </a:p>
          <a:p>
            <a:pPr lvl="1"/>
            <a:r>
              <a:rPr lang="en-GB" dirty="0"/>
              <a:t>O</a:t>
            </a:r>
            <a:r>
              <a:rPr lang="en-GB" dirty="0" smtClean="0"/>
              <a:t>n </a:t>
            </a:r>
            <a:r>
              <a:rPr lang="en-GB" dirty="0"/>
              <a:t>the basis of the previous exercise, work in small groups for the identifications of key actions to overcome the identified </a:t>
            </a:r>
            <a:r>
              <a:rPr lang="en-GB" dirty="0" smtClean="0"/>
              <a:t>challenges</a:t>
            </a:r>
            <a:r>
              <a:rPr lang="en-GB" dirty="0"/>
              <a:t>;</a:t>
            </a:r>
            <a:endParaRPr lang="it-IT" dirty="0" smtClean="0"/>
          </a:p>
          <a:p>
            <a:pPr lvl="1"/>
            <a:r>
              <a:rPr lang="en-GB" dirty="0"/>
              <a:t>S</a:t>
            </a:r>
            <a:r>
              <a:rPr lang="en-GB" dirty="0" smtClean="0"/>
              <a:t>hare </a:t>
            </a:r>
            <a:r>
              <a:rPr lang="en-GB" dirty="0"/>
              <a:t>the results of </a:t>
            </a:r>
            <a:r>
              <a:rPr lang="en-GB" dirty="0" smtClean="0"/>
              <a:t>your </a:t>
            </a:r>
            <a:r>
              <a:rPr lang="en-GB" dirty="0"/>
              <a:t>work during a plenary session</a:t>
            </a:r>
            <a:r>
              <a:rPr lang="en-GB" i="1" dirty="0"/>
              <a:t>.</a:t>
            </a:r>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11</a:t>
            </a:fld>
            <a:endParaRPr lang="fr-FR" dirty="0"/>
          </a:p>
        </p:txBody>
      </p:sp>
      <p:sp>
        <p:nvSpPr>
          <p:cNvPr id="4" name="Titolo 3"/>
          <p:cNvSpPr>
            <a:spLocks noGrp="1"/>
          </p:cNvSpPr>
          <p:nvPr>
            <p:ph type="title"/>
          </p:nvPr>
        </p:nvSpPr>
        <p:spPr/>
        <p:txBody>
          <a:bodyPr/>
          <a:lstStyle/>
          <a:p>
            <a:r>
              <a:rPr lang="it-IT" dirty="0" smtClean="0"/>
              <a:t>Exercise </a:t>
            </a:r>
            <a:r>
              <a:rPr lang="it-IT" dirty="0" smtClean="0"/>
              <a:t>4</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742509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Group </a:t>
            </a:r>
            <a:r>
              <a:rPr lang="en-GB" sz="2400" b="1" dirty="0"/>
              <a:t>Exercise 3 – Identify Stakeholders</a:t>
            </a:r>
            <a:endParaRPr lang="it-IT" sz="2400" b="1" dirty="0"/>
          </a:p>
          <a:p>
            <a:pPr lvl="1"/>
            <a:r>
              <a:rPr lang="en-GB" dirty="0"/>
              <a:t>W</a:t>
            </a:r>
            <a:r>
              <a:rPr lang="en-GB" dirty="0" smtClean="0"/>
              <a:t>ork </a:t>
            </a:r>
            <a:r>
              <a:rPr lang="en-GB" dirty="0"/>
              <a:t>in small groups to elaborate a scenario (e.g. issue at stake, context, number and typology of stakeholders), be it fictional or based on a real case, for the implementation of a participatory process; </a:t>
            </a:r>
            <a:endParaRPr lang="it-IT" dirty="0"/>
          </a:p>
          <a:p>
            <a:pPr lvl="1"/>
            <a:r>
              <a:rPr lang="en-GB" dirty="0"/>
              <a:t>Within the working groups, </a:t>
            </a:r>
            <a:r>
              <a:rPr lang="en-GB" dirty="0" smtClean="0"/>
              <a:t>identify </a:t>
            </a:r>
            <a:r>
              <a:rPr lang="en-GB" dirty="0"/>
              <a:t>the level of involvement of stakeholders based on the given matrix, identifying also, for each stakeholder, his/her taboos and “room for negotiation”. </a:t>
            </a:r>
            <a:endParaRPr lang="it-IT" dirty="0"/>
          </a:p>
          <a:p>
            <a:pPr lvl="1"/>
            <a:endParaRPr lang="it-IT" dirty="0"/>
          </a:p>
          <a:p>
            <a:pPr lvl="1"/>
            <a:endParaRPr lang="it-IT" dirty="0"/>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12</a:t>
            </a:fld>
            <a:endParaRPr lang="fr-FR" dirty="0"/>
          </a:p>
        </p:txBody>
      </p:sp>
      <p:sp>
        <p:nvSpPr>
          <p:cNvPr id="4" name="Titolo 3"/>
          <p:cNvSpPr>
            <a:spLocks noGrp="1"/>
          </p:cNvSpPr>
          <p:nvPr>
            <p:ph type="title"/>
          </p:nvPr>
        </p:nvSpPr>
        <p:spPr/>
        <p:txBody>
          <a:bodyPr/>
          <a:lstStyle/>
          <a:p>
            <a:r>
              <a:rPr lang="it-IT" dirty="0" smtClean="0"/>
              <a:t>Exercise </a:t>
            </a:r>
            <a:r>
              <a:rPr lang="it-IT" dirty="0" smtClean="0"/>
              <a:t>5</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2001758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a:t>Individual Exercise – Understanding C.L.E.A.R. Framework</a:t>
            </a:r>
            <a:endParaRPr lang="it-IT" sz="2400" b="1" dirty="0"/>
          </a:p>
          <a:p>
            <a:pPr lvl="1"/>
            <a:r>
              <a:rPr lang="en-GB" dirty="0"/>
              <a:t>W</a:t>
            </a:r>
            <a:r>
              <a:rPr lang="en-GB" dirty="0" smtClean="0"/>
              <a:t>ork </a:t>
            </a:r>
            <a:r>
              <a:rPr lang="en-GB" dirty="0"/>
              <a:t>individually to assess participation environment in </a:t>
            </a:r>
            <a:r>
              <a:rPr lang="en-GB" dirty="0" smtClean="0"/>
              <a:t>your </a:t>
            </a:r>
            <a:r>
              <a:rPr lang="en-GB" dirty="0"/>
              <a:t>organisation, using the C.L.E.A.R. </a:t>
            </a:r>
            <a:r>
              <a:rPr lang="en-GB" dirty="0" smtClean="0"/>
              <a:t>questionnaires;</a:t>
            </a:r>
          </a:p>
          <a:p>
            <a:pPr lvl="1"/>
            <a:r>
              <a:rPr lang="en-GB" dirty="0"/>
              <a:t>S</a:t>
            </a:r>
            <a:r>
              <a:rPr lang="en-GB" dirty="0" smtClean="0"/>
              <a:t>hare </a:t>
            </a:r>
            <a:r>
              <a:rPr lang="en-GB" dirty="0"/>
              <a:t>the insights of </a:t>
            </a:r>
            <a:r>
              <a:rPr lang="en-GB" dirty="0" smtClean="0"/>
              <a:t>your </a:t>
            </a:r>
            <a:r>
              <a:rPr lang="en-GB" dirty="0"/>
              <a:t>work during a plenary session.</a:t>
            </a:r>
            <a:r>
              <a:rPr lang="it-IT" dirty="0"/>
              <a:t> </a:t>
            </a:r>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13</a:t>
            </a:fld>
            <a:endParaRPr lang="fr-FR" dirty="0"/>
          </a:p>
        </p:txBody>
      </p:sp>
      <p:sp>
        <p:nvSpPr>
          <p:cNvPr id="4" name="Titolo 3"/>
          <p:cNvSpPr>
            <a:spLocks noGrp="1"/>
          </p:cNvSpPr>
          <p:nvPr>
            <p:ph type="title"/>
          </p:nvPr>
        </p:nvSpPr>
        <p:spPr/>
        <p:txBody>
          <a:bodyPr/>
          <a:lstStyle/>
          <a:p>
            <a:r>
              <a:rPr lang="it-IT" dirty="0" smtClean="0"/>
              <a:t>Exercise </a:t>
            </a:r>
            <a:r>
              <a:rPr lang="it-IT" dirty="0" smtClean="0"/>
              <a:t>6</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2105366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Group </a:t>
            </a:r>
            <a:r>
              <a:rPr lang="en-GB" sz="2400" b="1" dirty="0"/>
              <a:t>Exercise 4 – Identifying Space, Obstacles, Benefits and Risks of Civil Participation</a:t>
            </a:r>
            <a:endParaRPr lang="it-IT" sz="2400" b="1" dirty="0"/>
          </a:p>
          <a:p>
            <a:pPr lvl="1"/>
            <a:r>
              <a:rPr lang="en-GB" dirty="0"/>
              <a:t>W</a:t>
            </a:r>
            <a:r>
              <a:rPr lang="en-GB" dirty="0" smtClean="0"/>
              <a:t>ork </a:t>
            </a:r>
            <a:r>
              <a:rPr lang="en-GB" dirty="0"/>
              <a:t>in small groups to fill in Section 5.5 Table, based on the insights of previous individual work </a:t>
            </a:r>
            <a:r>
              <a:rPr lang="en-GB" dirty="0" smtClean="0"/>
              <a:t>(support </a:t>
            </a:r>
            <a:r>
              <a:rPr lang="en-GB" dirty="0"/>
              <a:t>each other in the analysis and identification of solutions for each other organisations</a:t>
            </a:r>
            <a:r>
              <a:rPr lang="en-GB" dirty="0" smtClean="0"/>
              <a:t>);</a:t>
            </a:r>
          </a:p>
          <a:p>
            <a:pPr lvl="1"/>
            <a:r>
              <a:rPr lang="en-GB" dirty="0" smtClean="0"/>
              <a:t>Share </a:t>
            </a:r>
            <a:r>
              <a:rPr lang="en-GB" dirty="0"/>
              <a:t>the insights of </a:t>
            </a:r>
            <a:r>
              <a:rPr lang="en-GB" dirty="0" smtClean="0"/>
              <a:t>your </a:t>
            </a:r>
            <a:r>
              <a:rPr lang="en-GB" dirty="0"/>
              <a:t>work during a plenary session</a:t>
            </a:r>
            <a:r>
              <a:rPr lang="en-GB" i="1" dirty="0"/>
              <a:t>.</a:t>
            </a:r>
            <a:r>
              <a:rPr lang="it-IT" dirty="0"/>
              <a:t> </a:t>
            </a:r>
          </a:p>
          <a:p>
            <a:pPr lvl="1"/>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14</a:t>
            </a:fld>
            <a:endParaRPr lang="fr-FR" dirty="0"/>
          </a:p>
        </p:txBody>
      </p:sp>
      <p:sp>
        <p:nvSpPr>
          <p:cNvPr id="4" name="Titolo 3"/>
          <p:cNvSpPr>
            <a:spLocks noGrp="1"/>
          </p:cNvSpPr>
          <p:nvPr>
            <p:ph type="title"/>
          </p:nvPr>
        </p:nvSpPr>
        <p:spPr/>
        <p:txBody>
          <a:bodyPr/>
          <a:lstStyle/>
          <a:p>
            <a:r>
              <a:rPr lang="it-IT" dirty="0" smtClean="0"/>
              <a:t>Exercise </a:t>
            </a:r>
            <a:r>
              <a:rPr lang="it-IT" dirty="0" smtClean="0"/>
              <a:t>7</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686612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PUBLIC </a:t>
            </a:r>
            <a:r>
              <a:rPr lang="it-IT" dirty="0" smtClean="0"/>
              <a:t>PARTICIPATION </a:t>
            </a:r>
            <a:br>
              <a:rPr lang="it-IT" dirty="0" smtClean="0"/>
            </a:br>
            <a:r>
              <a:rPr lang="it-IT" dirty="0" smtClean="0"/>
              <a:t>(previous </a:t>
            </a:r>
            <a:r>
              <a:rPr lang="it-IT" dirty="0" err="1" smtClean="0"/>
              <a:t>materials</a:t>
            </a:r>
            <a:r>
              <a:rPr lang="it-IT" dirty="0" smtClean="0"/>
              <a:t>)</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15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284311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fontAlgn="auto">
              <a:spcAft>
                <a:spcPts val="0"/>
              </a:spcAft>
              <a:defRPr/>
            </a:pPr>
            <a:r>
              <a:rPr lang="en-GB" altLang="en-US" smtClean="0"/>
              <a:t>Type of stakeholders</a:t>
            </a:r>
            <a:endParaRPr lang="en-GB" altLang="en-US" dirty="0"/>
          </a:p>
        </p:txBody>
      </p:sp>
      <p:sp>
        <p:nvSpPr>
          <p:cNvPr id="5122"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Affected, interested or influential?</a:t>
            </a:r>
          </a:p>
          <a:p>
            <a:pPr marL="206375"/>
            <a:r>
              <a:rPr lang="en-US" altLang="en-US"/>
              <a:t>What role in the planning process?</a:t>
            </a:r>
          </a:p>
          <a:p>
            <a:pPr marL="206375"/>
            <a:r>
              <a:rPr lang="en-US" altLang="en-US"/>
              <a:t>What type of power to influence (process and results)?</a:t>
            </a:r>
          </a:p>
          <a:p>
            <a:pPr marL="206375"/>
            <a:r>
              <a:rPr lang="en-US" altLang="en-US"/>
              <a:t>Resources (expertise, funding, technology…)?</a:t>
            </a:r>
          </a:p>
          <a:p>
            <a:pPr marL="206375"/>
            <a:endParaRPr lang="en-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62A8E8AF-5665-5740-95C6-2324E5D2ACBE}" type="slidenum">
              <a:rPr lang="en-GB" altLang="it-IT">
                <a:solidFill>
                  <a:srgbClr val="898989"/>
                </a:solidFill>
              </a:rPr>
              <a:pPr/>
              <a:t>16</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759828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fontAlgn="auto">
              <a:spcAft>
                <a:spcPts val="0"/>
              </a:spcAft>
              <a:defRPr/>
            </a:pPr>
            <a:r>
              <a:rPr lang="en-GB" altLang="en-US" smtClean="0"/>
              <a:t>Importance of stakeholders</a:t>
            </a:r>
            <a:endParaRPr lang="en-GB" altLang="en-US" dirty="0"/>
          </a:p>
        </p:txBody>
      </p:sp>
      <p:sp>
        <p:nvSpPr>
          <p:cNvPr id="3" name="Content Placeholder 2"/>
          <p:cNvSpPr>
            <a:spLocks noGrp="1"/>
          </p:cNvSpPr>
          <p:nvPr>
            <p:ph idx="1"/>
          </p:nvPr>
        </p:nvSpPr>
        <p:spPr/>
        <p:txBody>
          <a:bodyPr/>
          <a:lstStyle/>
          <a:p>
            <a:pPr fontAlgn="auto">
              <a:buFont typeface="Arial"/>
              <a:buChar char="•"/>
              <a:defRPr/>
            </a:pPr>
            <a:r>
              <a:rPr lang="ro-RO" dirty="0" err="1" smtClean="0"/>
              <a:t>Key</a:t>
            </a:r>
            <a:r>
              <a:rPr lang="ro-RO" dirty="0" smtClean="0"/>
              <a:t> </a:t>
            </a:r>
            <a:r>
              <a:rPr lang="ro-RO" dirty="0" err="1" smtClean="0"/>
              <a:t>stakeholders</a:t>
            </a:r>
            <a:r>
              <a:rPr lang="ro-RO" dirty="0" smtClean="0"/>
              <a:t>: </a:t>
            </a:r>
          </a:p>
          <a:p>
            <a:pPr lvl="1" fontAlgn="auto">
              <a:spcAft>
                <a:spcPts val="0"/>
              </a:spcAft>
              <a:buFont typeface="Arial"/>
              <a:buChar char="•"/>
              <a:defRPr/>
            </a:pPr>
            <a:r>
              <a:rPr lang="ro-RO" dirty="0" err="1" smtClean="0"/>
              <a:t>Those</a:t>
            </a:r>
            <a:r>
              <a:rPr lang="ro-RO" dirty="0" smtClean="0"/>
              <a:t> </a:t>
            </a:r>
            <a:r>
              <a:rPr lang="ro-RO" dirty="0" err="1" smtClean="0"/>
              <a:t>who</a:t>
            </a:r>
            <a:r>
              <a:rPr lang="ro-RO" dirty="0" smtClean="0"/>
              <a:t> </a:t>
            </a:r>
            <a:r>
              <a:rPr lang="ro-RO" dirty="0" err="1" smtClean="0"/>
              <a:t>can</a:t>
            </a:r>
            <a:r>
              <a:rPr lang="ro-RO" dirty="0" smtClean="0"/>
              <a:t> </a:t>
            </a:r>
            <a:r>
              <a:rPr lang="ro-RO" dirty="0" err="1" smtClean="0"/>
              <a:t>significantly</a:t>
            </a:r>
            <a:r>
              <a:rPr lang="ro-RO" dirty="0" smtClean="0"/>
              <a:t> </a:t>
            </a:r>
            <a:r>
              <a:rPr lang="ro-RO" dirty="0" err="1" smtClean="0"/>
              <a:t>influence</a:t>
            </a:r>
            <a:r>
              <a:rPr lang="ro-RO" dirty="0" smtClean="0"/>
              <a:t>, or are important </a:t>
            </a:r>
            <a:r>
              <a:rPr lang="ro-RO" dirty="0" err="1" smtClean="0"/>
              <a:t>to</a:t>
            </a:r>
            <a:r>
              <a:rPr lang="ro-RO" dirty="0" smtClean="0"/>
              <a:t> </a:t>
            </a:r>
            <a:r>
              <a:rPr lang="ro-RO" dirty="0" err="1" smtClean="0"/>
              <a:t>success</a:t>
            </a:r>
            <a:endParaRPr lang="ro-RO" dirty="0" smtClean="0"/>
          </a:p>
          <a:p>
            <a:pPr fontAlgn="auto">
              <a:buFont typeface="Arial"/>
              <a:buChar char="•"/>
              <a:defRPr/>
            </a:pPr>
            <a:r>
              <a:rPr lang="ro-RO" dirty="0" err="1" smtClean="0"/>
              <a:t>Primary</a:t>
            </a:r>
            <a:r>
              <a:rPr lang="ro-RO" dirty="0" smtClean="0"/>
              <a:t> </a:t>
            </a:r>
            <a:r>
              <a:rPr lang="ro-RO" dirty="0" err="1" smtClean="0"/>
              <a:t>stakeholders</a:t>
            </a:r>
            <a:r>
              <a:rPr lang="ro-RO" dirty="0" smtClean="0"/>
              <a:t>: </a:t>
            </a:r>
          </a:p>
          <a:p>
            <a:pPr lvl="1" fontAlgn="auto">
              <a:spcAft>
                <a:spcPts val="0"/>
              </a:spcAft>
              <a:buFont typeface="Arial"/>
              <a:buChar char="•"/>
              <a:defRPr/>
            </a:pPr>
            <a:r>
              <a:rPr lang="ro-RO" dirty="0" err="1" smtClean="0"/>
              <a:t>Those</a:t>
            </a:r>
            <a:r>
              <a:rPr lang="ro-RO" dirty="0" smtClean="0"/>
              <a:t> </a:t>
            </a:r>
            <a:r>
              <a:rPr lang="ro-RO" dirty="0" err="1" smtClean="0"/>
              <a:t>who</a:t>
            </a:r>
            <a:r>
              <a:rPr lang="ro-RO" dirty="0" smtClean="0"/>
              <a:t> are </a:t>
            </a:r>
            <a:r>
              <a:rPr lang="ro-RO" dirty="0" err="1" smtClean="0"/>
              <a:t>ultimately</a:t>
            </a:r>
            <a:r>
              <a:rPr lang="ro-RO" dirty="0" smtClean="0"/>
              <a:t> </a:t>
            </a:r>
            <a:r>
              <a:rPr lang="ro-RO" dirty="0" err="1" smtClean="0"/>
              <a:t>affected</a:t>
            </a:r>
            <a:r>
              <a:rPr lang="ro-RO" dirty="0" smtClean="0"/>
              <a:t> </a:t>
            </a:r>
            <a:r>
              <a:rPr lang="ro-RO" dirty="0" err="1" smtClean="0"/>
              <a:t>by</a:t>
            </a:r>
            <a:r>
              <a:rPr lang="ro-RO" dirty="0" smtClean="0"/>
              <a:t> </a:t>
            </a:r>
            <a:r>
              <a:rPr lang="ro-RO" dirty="0" err="1" smtClean="0"/>
              <a:t>the</a:t>
            </a:r>
            <a:r>
              <a:rPr lang="ro-RO" dirty="0" smtClean="0"/>
              <a:t> </a:t>
            </a:r>
            <a:r>
              <a:rPr lang="ro-RO" dirty="0" err="1" smtClean="0"/>
              <a:t>activity</a:t>
            </a:r>
            <a:r>
              <a:rPr lang="ro-RO" dirty="0" smtClean="0"/>
              <a:t> </a:t>
            </a:r>
            <a:r>
              <a:rPr lang="ro-RO" dirty="0" err="1" smtClean="0"/>
              <a:t>either</a:t>
            </a:r>
            <a:r>
              <a:rPr lang="ro-RO" dirty="0" smtClean="0"/>
              <a:t> as a </a:t>
            </a:r>
            <a:r>
              <a:rPr lang="ro-RO" dirty="0" err="1" smtClean="0"/>
              <a:t>beneficiary</a:t>
            </a:r>
            <a:r>
              <a:rPr lang="ro-RO" dirty="0" smtClean="0"/>
              <a:t> or a dis-</a:t>
            </a:r>
            <a:r>
              <a:rPr lang="ro-RO" dirty="0" err="1" smtClean="0"/>
              <a:t>beneficiary</a:t>
            </a:r>
            <a:endParaRPr lang="ro-RO" dirty="0" smtClean="0"/>
          </a:p>
          <a:p>
            <a:pPr fontAlgn="auto">
              <a:buFont typeface="Arial"/>
              <a:buChar char="•"/>
              <a:defRPr/>
            </a:pPr>
            <a:r>
              <a:rPr lang="ro-RO" dirty="0" err="1" smtClean="0"/>
              <a:t>Secondary</a:t>
            </a:r>
            <a:r>
              <a:rPr lang="ro-RO" dirty="0" smtClean="0"/>
              <a:t> </a:t>
            </a:r>
            <a:r>
              <a:rPr lang="ro-RO" dirty="0" err="1" smtClean="0"/>
              <a:t>stakeholders</a:t>
            </a:r>
            <a:r>
              <a:rPr lang="ro-RO" dirty="0" smtClean="0"/>
              <a:t>: </a:t>
            </a:r>
          </a:p>
          <a:p>
            <a:pPr lvl="1" fontAlgn="auto">
              <a:spcAft>
                <a:spcPts val="0"/>
              </a:spcAft>
              <a:buFont typeface="Arial"/>
              <a:buChar char="•"/>
              <a:defRPr/>
            </a:pPr>
            <a:r>
              <a:rPr lang="ro-RO" dirty="0" err="1" smtClean="0"/>
              <a:t>All</a:t>
            </a:r>
            <a:r>
              <a:rPr lang="ro-RO" dirty="0" smtClean="0"/>
              <a:t> </a:t>
            </a:r>
            <a:r>
              <a:rPr lang="ro-RO" dirty="0" err="1" smtClean="0"/>
              <a:t>other</a:t>
            </a:r>
            <a:r>
              <a:rPr lang="ro-RO" dirty="0" smtClean="0"/>
              <a:t> </a:t>
            </a:r>
            <a:r>
              <a:rPr lang="ro-RO" dirty="0" err="1" smtClean="0"/>
              <a:t>individuals</a:t>
            </a:r>
            <a:r>
              <a:rPr lang="ro-RO" dirty="0" smtClean="0"/>
              <a:t>, </a:t>
            </a:r>
            <a:r>
              <a:rPr lang="ro-RO" dirty="0" err="1" smtClean="0"/>
              <a:t>groups</a:t>
            </a:r>
            <a:r>
              <a:rPr lang="ro-RO" dirty="0" smtClean="0"/>
              <a:t> </a:t>
            </a:r>
            <a:r>
              <a:rPr lang="ro-RO" dirty="0" err="1" smtClean="0"/>
              <a:t>and</a:t>
            </a:r>
            <a:r>
              <a:rPr lang="ro-RO" dirty="0" smtClean="0"/>
              <a:t> </a:t>
            </a:r>
            <a:r>
              <a:rPr lang="ro-RO" dirty="0" err="1" smtClean="0"/>
              <a:t>institutions</a:t>
            </a:r>
            <a:r>
              <a:rPr lang="ro-RO" dirty="0" smtClean="0"/>
              <a:t> </a:t>
            </a:r>
            <a:r>
              <a:rPr lang="ro-RO" dirty="0" err="1" smtClean="0"/>
              <a:t>with</a:t>
            </a:r>
            <a:r>
              <a:rPr lang="ro-RO" dirty="0" smtClean="0"/>
              <a:t> a </a:t>
            </a:r>
            <a:r>
              <a:rPr lang="ro-RO" dirty="0" err="1" smtClean="0"/>
              <a:t>stake</a:t>
            </a:r>
            <a:r>
              <a:rPr lang="ro-RO" dirty="0" smtClean="0"/>
              <a:t>, </a:t>
            </a:r>
            <a:r>
              <a:rPr lang="ro-RO" dirty="0" err="1" smtClean="0"/>
              <a:t>interest</a:t>
            </a:r>
            <a:r>
              <a:rPr lang="ro-RO" dirty="0" smtClean="0"/>
              <a:t> or an </a:t>
            </a:r>
            <a:r>
              <a:rPr lang="ro-RO" dirty="0" err="1" smtClean="0"/>
              <a:t>intermediary</a:t>
            </a:r>
            <a:r>
              <a:rPr lang="ro-RO" dirty="0" smtClean="0"/>
              <a:t> role</a:t>
            </a:r>
            <a:endParaRPr lang="en-GB" dirty="0" smtClean="0"/>
          </a:p>
          <a:p>
            <a:pPr lvl="1" fontAlgn="auto">
              <a:spcAft>
                <a:spcPts val="0"/>
              </a:spcAft>
              <a:buFont typeface="Arial"/>
              <a:buChar char="•"/>
              <a:defRPr/>
            </a:pPr>
            <a:endParaRPr lang="ro-RO" dirty="0" smtClean="0"/>
          </a:p>
          <a:p>
            <a:pPr marL="36000" indent="0" algn="ctr" fontAlgn="auto">
              <a:buFont typeface="Arial"/>
              <a:buNone/>
              <a:defRPr/>
            </a:pPr>
            <a:r>
              <a:rPr lang="ro-RO" b="1" i="1" dirty="0" smtClean="0"/>
              <a:t>In practice </a:t>
            </a:r>
            <a:r>
              <a:rPr lang="ro-RO" b="1" i="1" dirty="0" err="1" smtClean="0"/>
              <a:t>the</a:t>
            </a:r>
            <a:r>
              <a:rPr lang="ro-RO" b="1" i="1" dirty="0" smtClean="0"/>
              <a:t> </a:t>
            </a:r>
            <a:r>
              <a:rPr lang="ro-RO" b="1" i="1" dirty="0" err="1" smtClean="0"/>
              <a:t>distinction</a:t>
            </a:r>
            <a:r>
              <a:rPr lang="ro-RO" b="1" i="1" dirty="0" smtClean="0"/>
              <a:t> </a:t>
            </a:r>
            <a:r>
              <a:rPr lang="ro-RO" b="1" i="1" dirty="0" err="1" smtClean="0"/>
              <a:t>among</a:t>
            </a:r>
            <a:r>
              <a:rPr lang="ro-RO" b="1" i="1" dirty="0" smtClean="0"/>
              <a:t> </a:t>
            </a:r>
            <a:r>
              <a:rPr lang="ro-RO" b="1" i="1" dirty="0" err="1" smtClean="0"/>
              <a:t>the</a:t>
            </a:r>
            <a:r>
              <a:rPr lang="ro-RO" b="1" i="1" dirty="0" smtClean="0"/>
              <a:t> </a:t>
            </a:r>
            <a:r>
              <a:rPr lang="ro-RO" b="1" i="1" dirty="0" err="1" smtClean="0"/>
              <a:t>three</a:t>
            </a:r>
            <a:r>
              <a:rPr lang="ro-RO" b="1" i="1" dirty="0" smtClean="0"/>
              <a:t> </a:t>
            </a:r>
            <a:r>
              <a:rPr lang="ro-RO" b="1" i="1" dirty="0" err="1" smtClean="0"/>
              <a:t>groups</a:t>
            </a:r>
            <a:r>
              <a:rPr lang="ro-RO" b="1" i="1" dirty="0" smtClean="0"/>
              <a:t> </a:t>
            </a:r>
            <a:r>
              <a:rPr lang="ro-RO" b="1" i="1" dirty="0" err="1" smtClean="0"/>
              <a:t>may</a:t>
            </a:r>
            <a:r>
              <a:rPr lang="ro-RO" b="1" i="1" dirty="0" smtClean="0"/>
              <a:t> </a:t>
            </a:r>
            <a:r>
              <a:rPr lang="ro-RO" b="1" i="1" dirty="0" err="1" smtClean="0"/>
              <a:t>not</a:t>
            </a:r>
            <a:r>
              <a:rPr lang="ro-RO" b="1" i="1" dirty="0" smtClean="0"/>
              <a:t> </a:t>
            </a:r>
            <a:r>
              <a:rPr lang="ro-RO" b="1" i="1" dirty="0" err="1" smtClean="0"/>
              <a:t>be</a:t>
            </a:r>
            <a:r>
              <a:rPr lang="ro-RO" b="1" i="1" dirty="0" smtClean="0"/>
              <a:t> </a:t>
            </a:r>
            <a:r>
              <a:rPr lang="ro-RO" b="1" i="1" dirty="0" err="1" smtClean="0"/>
              <a:t>clear</a:t>
            </a:r>
            <a:r>
              <a:rPr lang="ro-RO" b="1" i="1" dirty="0" smtClean="0"/>
              <a:t> </a:t>
            </a:r>
            <a:r>
              <a:rPr lang="ro-RO" b="1" i="1" dirty="0" err="1" smtClean="0"/>
              <a:t>cut</a:t>
            </a:r>
            <a:r>
              <a:rPr lang="ro-RO" b="1" i="1" dirty="0" smtClean="0"/>
              <a:t>. </a:t>
            </a:r>
            <a:endParaRPr lang="en-US" b="1" i="1" dirty="0" smtClean="0"/>
          </a:p>
          <a:p>
            <a:pPr fontAlgn="auto">
              <a:buFont typeface="Arial"/>
              <a:buChar char="•"/>
              <a:defRPr/>
            </a:pPr>
            <a:endParaRPr lang="en-GB" dirty="0" smtClean="0"/>
          </a:p>
        </p:txBody>
      </p:sp>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3386BEFD-922D-A646-82A3-7FE27625AF2A}" type="slidenum">
              <a:rPr lang="en-GB" altLang="it-IT">
                <a:solidFill>
                  <a:srgbClr val="898989"/>
                </a:solidFill>
              </a:rPr>
              <a:pPr/>
              <a:t>17</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505111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Oval 2"/>
          <p:cNvSpPr>
            <a:spLocks noChangeArrowheads="1"/>
          </p:cNvSpPr>
          <p:nvPr/>
        </p:nvSpPr>
        <p:spPr bwMode="auto">
          <a:xfrm>
            <a:off x="7216775" y="1143000"/>
            <a:ext cx="214313" cy="203200"/>
          </a:xfrm>
          <a:prstGeom prst="ellipse">
            <a:avLst/>
          </a:prstGeom>
          <a:solidFill>
            <a:srgbClr val="000000"/>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0" name="Line 4"/>
          <p:cNvSpPr>
            <a:spLocks noChangeShapeType="1"/>
          </p:cNvSpPr>
          <p:nvPr/>
        </p:nvSpPr>
        <p:spPr bwMode="auto">
          <a:xfrm rot="3997">
            <a:off x="1476375" y="5865813"/>
            <a:ext cx="6681788" cy="1587"/>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eaVert"/>
          <a:lstStyle/>
          <a:p>
            <a:endParaRPr lang="it-IT"/>
          </a:p>
        </p:txBody>
      </p:sp>
      <p:sp>
        <p:nvSpPr>
          <p:cNvPr id="7171" name="Oval 5"/>
          <p:cNvSpPr>
            <a:spLocks noChangeArrowheads="1"/>
          </p:cNvSpPr>
          <p:nvPr/>
        </p:nvSpPr>
        <p:spPr bwMode="auto">
          <a:xfrm>
            <a:off x="3635375" y="1828800"/>
            <a:ext cx="479425" cy="446088"/>
          </a:xfrm>
          <a:prstGeom prst="ellipse">
            <a:avLst/>
          </a:prstGeom>
          <a:solidFill>
            <a:srgbClr val="F8F8F8"/>
          </a:solidFill>
          <a:ln w="9525">
            <a:solidFill>
              <a:schemeClr val="tx1"/>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2" name="Oval 6"/>
          <p:cNvSpPr>
            <a:spLocks noChangeArrowheads="1"/>
          </p:cNvSpPr>
          <p:nvPr/>
        </p:nvSpPr>
        <p:spPr bwMode="auto">
          <a:xfrm>
            <a:off x="4168775" y="1676400"/>
            <a:ext cx="214313" cy="206375"/>
          </a:xfrm>
          <a:prstGeom prst="ellipse">
            <a:avLst/>
          </a:prstGeom>
          <a:solidFill>
            <a:srgbClr val="000000"/>
          </a:solidFill>
          <a:ln w="9525">
            <a:solidFill>
              <a:schemeClr val="bg1"/>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3" name="Oval 7"/>
          <p:cNvSpPr>
            <a:spLocks noChangeArrowheads="1"/>
          </p:cNvSpPr>
          <p:nvPr/>
        </p:nvSpPr>
        <p:spPr bwMode="auto">
          <a:xfrm>
            <a:off x="4321175" y="1981200"/>
            <a:ext cx="214313" cy="203200"/>
          </a:xfrm>
          <a:prstGeom prst="ellipse">
            <a:avLst/>
          </a:prstGeom>
          <a:solidFill>
            <a:srgbClr val="000000"/>
          </a:solidFill>
          <a:ln w="9525">
            <a:solidFill>
              <a:schemeClr val="bg1"/>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4" name="Oval 8"/>
          <p:cNvSpPr>
            <a:spLocks noChangeArrowheads="1"/>
          </p:cNvSpPr>
          <p:nvPr/>
        </p:nvSpPr>
        <p:spPr bwMode="auto">
          <a:xfrm>
            <a:off x="4092575" y="2286000"/>
            <a:ext cx="214313" cy="203200"/>
          </a:xfrm>
          <a:prstGeom prst="ellipse">
            <a:avLst/>
          </a:prstGeom>
          <a:solidFill>
            <a:srgbClr val="000000"/>
          </a:solidFill>
          <a:ln w="9525">
            <a:solidFill>
              <a:schemeClr val="bg1"/>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5" name="Oval 9"/>
          <p:cNvSpPr>
            <a:spLocks noChangeArrowheads="1"/>
          </p:cNvSpPr>
          <p:nvPr/>
        </p:nvSpPr>
        <p:spPr bwMode="auto">
          <a:xfrm>
            <a:off x="3711575" y="2981325"/>
            <a:ext cx="479425" cy="447675"/>
          </a:xfrm>
          <a:prstGeom prst="ellipse">
            <a:avLst/>
          </a:prstGeom>
          <a:solidFill>
            <a:srgbClr val="B2B2B2"/>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6" name="Oval 10"/>
          <p:cNvSpPr>
            <a:spLocks noChangeArrowheads="1"/>
          </p:cNvSpPr>
          <p:nvPr/>
        </p:nvSpPr>
        <p:spPr bwMode="auto">
          <a:xfrm>
            <a:off x="4092575" y="2743200"/>
            <a:ext cx="214313" cy="206375"/>
          </a:xfrm>
          <a:prstGeom prst="ellipse">
            <a:avLst/>
          </a:prstGeom>
          <a:solidFill>
            <a:srgbClr val="777777"/>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7" name="Oval 11"/>
          <p:cNvSpPr>
            <a:spLocks noChangeArrowheads="1"/>
          </p:cNvSpPr>
          <p:nvPr/>
        </p:nvSpPr>
        <p:spPr bwMode="auto">
          <a:xfrm>
            <a:off x="4321175" y="3048000"/>
            <a:ext cx="212725" cy="203200"/>
          </a:xfrm>
          <a:prstGeom prst="ellipse">
            <a:avLst/>
          </a:prstGeom>
          <a:solidFill>
            <a:srgbClr val="777777"/>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8" name="Oval 12"/>
          <p:cNvSpPr>
            <a:spLocks noChangeArrowheads="1"/>
          </p:cNvSpPr>
          <p:nvPr/>
        </p:nvSpPr>
        <p:spPr bwMode="auto">
          <a:xfrm>
            <a:off x="4168775" y="3429000"/>
            <a:ext cx="214313" cy="203200"/>
          </a:xfrm>
          <a:prstGeom prst="ellipse">
            <a:avLst/>
          </a:prstGeom>
          <a:solidFill>
            <a:srgbClr val="777777"/>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79" name="Oval 13"/>
          <p:cNvSpPr>
            <a:spLocks noChangeArrowheads="1"/>
          </p:cNvSpPr>
          <p:nvPr/>
        </p:nvSpPr>
        <p:spPr bwMode="auto">
          <a:xfrm>
            <a:off x="3711575" y="3962400"/>
            <a:ext cx="481013" cy="487363"/>
          </a:xfrm>
          <a:prstGeom prst="ellipse">
            <a:avLst/>
          </a:prstGeom>
          <a:solidFill>
            <a:srgbClr val="777777"/>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0" name="Oval 14"/>
          <p:cNvSpPr>
            <a:spLocks noChangeArrowheads="1"/>
          </p:cNvSpPr>
          <p:nvPr/>
        </p:nvSpPr>
        <p:spPr bwMode="auto">
          <a:xfrm>
            <a:off x="4168775" y="3886200"/>
            <a:ext cx="214313" cy="203200"/>
          </a:xfrm>
          <a:prstGeom prst="ellipse">
            <a:avLst/>
          </a:prstGeom>
          <a:solidFill>
            <a:srgbClr val="DDDDDD"/>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1" name="Oval 15"/>
          <p:cNvSpPr>
            <a:spLocks noChangeArrowheads="1"/>
          </p:cNvSpPr>
          <p:nvPr/>
        </p:nvSpPr>
        <p:spPr bwMode="auto">
          <a:xfrm>
            <a:off x="4321175" y="4191000"/>
            <a:ext cx="214313" cy="206375"/>
          </a:xfrm>
          <a:prstGeom prst="ellipse">
            <a:avLst/>
          </a:prstGeom>
          <a:solidFill>
            <a:srgbClr val="DDDDDD"/>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2" name="Oval 16"/>
          <p:cNvSpPr>
            <a:spLocks noChangeArrowheads="1"/>
          </p:cNvSpPr>
          <p:nvPr/>
        </p:nvSpPr>
        <p:spPr bwMode="auto">
          <a:xfrm>
            <a:off x="4092575" y="4495800"/>
            <a:ext cx="214313" cy="203200"/>
          </a:xfrm>
          <a:prstGeom prst="ellipse">
            <a:avLst/>
          </a:prstGeom>
          <a:solidFill>
            <a:srgbClr val="DDDDDD"/>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3" name="Oval 17"/>
          <p:cNvSpPr>
            <a:spLocks noChangeArrowheads="1"/>
          </p:cNvSpPr>
          <p:nvPr/>
        </p:nvSpPr>
        <p:spPr bwMode="auto">
          <a:xfrm>
            <a:off x="4092575" y="4953000"/>
            <a:ext cx="214313" cy="206375"/>
          </a:xfrm>
          <a:prstGeom prst="ellipse">
            <a:avLst/>
          </a:prstGeom>
          <a:solidFill>
            <a:srgbClr val="F8F8F8"/>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4" name="Oval 18"/>
          <p:cNvSpPr>
            <a:spLocks noChangeArrowheads="1"/>
          </p:cNvSpPr>
          <p:nvPr/>
        </p:nvSpPr>
        <p:spPr bwMode="auto">
          <a:xfrm>
            <a:off x="3711575" y="5105400"/>
            <a:ext cx="481013" cy="471488"/>
          </a:xfrm>
          <a:prstGeom prst="ellipse">
            <a:avLst/>
          </a:prstGeom>
          <a:solidFill>
            <a:srgbClr val="000000"/>
          </a:solidFill>
          <a:ln w="9525">
            <a:solidFill>
              <a:schemeClr val="bg1"/>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5" name="Oval 19"/>
          <p:cNvSpPr>
            <a:spLocks noChangeArrowheads="1"/>
          </p:cNvSpPr>
          <p:nvPr/>
        </p:nvSpPr>
        <p:spPr bwMode="auto">
          <a:xfrm>
            <a:off x="4321175" y="5181600"/>
            <a:ext cx="214313" cy="203200"/>
          </a:xfrm>
          <a:prstGeom prst="ellipse">
            <a:avLst/>
          </a:prstGeom>
          <a:solidFill>
            <a:srgbClr val="F8F8F8"/>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6" name="Oval 20"/>
          <p:cNvSpPr>
            <a:spLocks noChangeArrowheads="1"/>
          </p:cNvSpPr>
          <p:nvPr/>
        </p:nvSpPr>
        <p:spPr bwMode="auto">
          <a:xfrm>
            <a:off x="4092575" y="5562600"/>
            <a:ext cx="214313" cy="203200"/>
          </a:xfrm>
          <a:prstGeom prst="ellipse">
            <a:avLst/>
          </a:prstGeom>
          <a:solidFill>
            <a:srgbClr val="F8F8F8"/>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187" name="Line 21"/>
          <p:cNvSpPr>
            <a:spLocks noChangeShapeType="1"/>
          </p:cNvSpPr>
          <p:nvPr/>
        </p:nvSpPr>
        <p:spPr bwMode="auto">
          <a:xfrm>
            <a:off x="3940175" y="5334000"/>
            <a:ext cx="1295400" cy="838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eaVert"/>
          <a:lstStyle/>
          <a:p>
            <a:endParaRPr lang="it-IT"/>
          </a:p>
        </p:txBody>
      </p:sp>
      <p:sp>
        <p:nvSpPr>
          <p:cNvPr id="7188" name="Text Box 22"/>
          <p:cNvSpPr txBox="1">
            <a:spLocks noChangeArrowheads="1"/>
          </p:cNvSpPr>
          <p:nvPr/>
        </p:nvSpPr>
        <p:spPr bwMode="auto">
          <a:xfrm>
            <a:off x="4572000" y="6019800"/>
            <a:ext cx="3124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hu-HU" altLang="en-US" sz="2400" b="1">
                <a:latin typeface="Calibri" charset="0"/>
              </a:rPr>
              <a:t>Local government</a:t>
            </a:r>
            <a:endParaRPr lang="en-US" altLang="en-US" sz="2400" b="1">
              <a:latin typeface="Calibri" charset="0"/>
            </a:endParaRPr>
          </a:p>
        </p:txBody>
      </p:sp>
      <p:sp>
        <p:nvSpPr>
          <p:cNvPr id="7189" name="Text Box 24"/>
          <p:cNvSpPr txBox="1">
            <a:spLocks noChangeArrowheads="1"/>
          </p:cNvSpPr>
          <p:nvPr/>
        </p:nvSpPr>
        <p:spPr bwMode="auto">
          <a:xfrm>
            <a:off x="7596188" y="620713"/>
            <a:ext cx="14398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en-US" altLang="en-US" sz="1400" b="1">
                <a:latin typeface="Calibri" charset="0"/>
              </a:rPr>
              <a:t>Do not make decisions</a:t>
            </a:r>
            <a:endParaRPr lang="en-US" altLang="en-US" sz="2400" b="1">
              <a:latin typeface="Calibri" charset="0"/>
            </a:endParaRPr>
          </a:p>
        </p:txBody>
      </p:sp>
      <p:sp>
        <p:nvSpPr>
          <p:cNvPr id="7190" name="Text Box 25"/>
          <p:cNvSpPr txBox="1">
            <a:spLocks noChangeArrowheads="1"/>
          </p:cNvSpPr>
          <p:nvPr/>
        </p:nvSpPr>
        <p:spPr bwMode="auto">
          <a:xfrm>
            <a:off x="7597775" y="1143000"/>
            <a:ext cx="1638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sz="1400" b="1">
                <a:latin typeface="Calibri" charset="0"/>
              </a:rPr>
              <a:t>Make decisions</a:t>
            </a:r>
            <a:endParaRPr lang="en-US" altLang="en-US" sz="2400" b="1">
              <a:latin typeface="Calibri" charset="0"/>
            </a:endParaRPr>
          </a:p>
        </p:txBody>
      </p:sp>
      <p:sp>
        <p:nvSpPr>
          <p:cNvPr id="7191" name="Text Box 26"/>
          <p:cNvSpPr txBox="1">
            <a:spLocks noChangeArrowheads="1"/>
          </p:cNvSpPr>
          <p:nvPr/>
        </p:nvSpPr>
        <p:spPr bwMode="auto">
          <a:xfrm>
            <a:off x="4659313" y="1752600"/>
            <a:ext cx="16430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hu-HU" altLang="en-US" b="1">
                <a:solidFill>
                  <a:schemeClr val="accent2"/>
                </a:solidFill>
                <a:latin typeface="Calibri" charset="0"/>
              </a:rPr>
              <a:t>DEVOLVED </a:t>
            </a:r>
            <a:r>
              <a:rPr lang="en-US" altLang="en-US" b="1">
                <a:solidFill>
                  <a:schemeClr val="accent2"/>
                </a:solidFill>
                <a:latin typeface="Calibri" charset="0"/>
              </a:rPr>
              <a:t>DECISION</a:t>
            </a:r>
            <a:endParaRPr lang="en-US" altLang="en-US" sz="2400" b="1">
              <a:solidFill>
                <a:schemeClr val="accent2"/>
              </a:solidFill>
              <a:latin typeface="Calibri" charset="0"/>
            </a:endParaRPr>
          </a:p>
        </p:txBody>
      </p:sp>
      <p:sp>
        <p:nvSpPr>
          <p:cNvPr id="7192" name="Text Box 27"/>
          <p:cNvSpPr txBox="1">
            <a:spLocks noChangeArrowheads="1"/>
          </p:cNvSpPr>
          <p:nvPr/>
        </p:nvSpPr>
        <p:spPr bwMode="auto">
          <a:xfrm>
            <a:off x="4854575" y="2816225"/>
            <a:ext cx="13001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hu-HU" altLang="en-US" b="1">
                <a:solidFill>
                  <a:srgbClr val="0066CC"/>
                </a:solidFill>
                <a:latin typeface="Calibri" charset="0"/>
              </a:rPr>
              <a:t>SHARED </a:t>
            </a:r>
          </a:p>
          <a:p>
            <a:r>
              <a:rPr lang="en-US" altLang="en-US" b="1">
                <a:solidFill>
                  <a:srgbClr val="0066CC"/>
                </a:solidFill>
                <a:latin typeface="Calibri" charset="0"/>
              </a:rPr>
              <a:t>DECISION</a:t>
            </a:r>
            <a:endParaRPr lang="en-US" altLang="en-US" sz="2400" b="1">
              <a:solidFill>
                <a:srgbClr val="0066CC"/>
              </a:solidFill>
              <a:latin typeface="Calibri" charset="0"/>
            </a:endParaRPr>
          </a:p>
        </p:txBody>
      </p:sp>
      <p:sp>
        <p:nvSpPr>
          <p:cNvPr id="7193" name="Text Box 28"/>
          <p:cNvSpPr txBox="1">
            <a:spLocks noChangeArrowheads="1"/>
          </p:cNvSpPr>
          <p:nvPr/>
        </p:nvSpPr>
        <p:spPr bwMode="auto">
          <a:xfrm>
            <a:off x="4473575" y="4035425"/>
            <a:ext cx="169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b="1">
                <a:solidFill>
                  <a:srgbClr val="008000"/>
                </a:solidFill>
                <a:latin typeface="Calibri" charset="0"/>
              </a:rPr>
              <a:t>CONSULTING</a:t>
            </a:r>
          </a:p>
        </p:txBody>
      </p:sp>
      <p:sp>
        <p:nvSpPr>
          <p:cNvPr id="7194" name="Text Box 29"/>
          <p:cNvSpPr txBox="1">
            <a:spLocks noChangeArrowheads="1"/>
          </p:cNvSpPr>
          <p:nvPr/>
        </p:nvSpPr>
        <p:spPr bwMode="auto">
          <a:xfrm>
            <a:off x="4625975" y="5102225"/>
            <a:ext cx="1492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b="1">
                <a:solidFill>
                  <a:srgbClr val="006666"/>
                </a:solidFill>
                <a:latin typeface="Calibri" charset="0"/>
              </a:rPr>
              <a:t>INFORMING</a:t>
            </a:r>
          </a:p>
        </p:txBody>
      </p:sp>
      <p:sp>
        <p:nvSpPr>
          <p:cNvPr id="7195" name="Text Box 30"/>
          <p:cNvSpPr txBox="1">
            <a:spLocks noChangeArrowheads="1"/>
          </p:cNvSpPr>
          <p:nvPr/>
        </p:nvSpPr>
        <p:spPr bwMode="auto">
          <a:xfrm>
            <a:off x="6300788" y="1660525"/>
            <a:ext cx="23749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en-US" altLang="en-US" b="1">
                <a:solidFill>
                  <a:schemeClr val="accent2"/>
                </a:solidFill>
                <a:latin typeface="Calibri" charset="0"/>
              </a:rPr>
              <a:t>Citizens decide and act; Initiator  facilitates implementation</a:t>
            </a:r>
            <a:endParaRPr lang="en-US" altLang="en-US" sz="2400" b="1">
              <a:solidFill>
                <a:schemeClr val="accent2"/>
              </a:solidFill>
              <a:latin typeface="Calibri" charset="0"/>
            </a:endParaRPr>
          </a:p>
        </p:txBody>
      </p:sp>
      <p:sp>
        <p:nvSpPr>
          <p:cNvPr id="7196" name="Text Box 31"/>
          <p:cNvSpPr txBox="1">
            <a:spLocks noChangeArrowheads="1"/>
          </p:cNvSpPr>
          <p:nvPr/>
        </p:nvSpPr>
        <p:spPr bwMode="auto">
          <a:xfrm>
            <a:off x="6300788" y="2803525"/>
            <a:ext cx="25923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en-US" altLang="en-US" b="1">
                <a:solidFill>
                  <a:srgbClr val="0066CC"/>
                </a:solidFill>
                <a:latin typeface="Calibri" charset="0"/>
              </a:rPr>
              <a:t>Citizens </a:t>
            </a:r>
            <a:r>
              <a:rPr lang="hu-HU" altLang="en-US" b="1">
                <a:solidFill>
                  <a:srgbClr val="0066CC"/>
                </a:solidFill>
                <a:latin typeface="Calibri" charset="0"/>
              </a:rPr>
              <a:t>co-</a:t>
            </a:r>
            <a:r>
              <a:rPr lang="en-US" altLang="en-US" b="1">
                <a:solidFill>
                  <a:srgbClr val="0066CC"/>
                </a:solidFill>
                <a:latin typeface="Calibri" charset="0"/>
              </a:rPr>
              <a:t>decide; Initiator acts</a:t>
            </a:r>
            <a:endParaRPr lang="en-US" altLang="en-US" sz="2400" b="1">
              <a:solidFill>
                <a:srgbClr val="0066CC"/>
              </a:solidFill>
              <a:latin typeface="Calibri" charset="0"/>
            </a:endParaRPr>
          </a:p>
        </p:txBody>
      </p:sp>
      <p:sp>
        <p:nvSpPr>
          <p:cNvPr id="7197" name="Text Box 32"/>
          <p:cNvSpPr txBox="1">
            <a:spLocks noChangeArrowheads="1"/>
          </p:cNvSpPr>
          <p:nvPr/>
        </p:nvSpPr>
        <p:spPr bwMode="auto">
          <a:xfrm>
            <a:off x="6300788" y="3870325"/>
            <a:ext cx="259238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en-US" altLang="en-US" b="1">
                <a:solidFill>
                  <a:srgbClr val="008000"/>
                </a:solidFill>
                <a:latin typeface="Calibri" charset="0"/>
              </a:rPr>
              <a:t>Citizens express opinions; Initiator decides</a:t>
            </a:r>
            <a:r>
              <a:rPr lang="en-US" altLang="en-US" sz="2400" b="1">
                <a:solidFill>
                  <a:srgbClr val="008000"/>
                </a:solidFill>
                <a:latin typeface="Calibri" charset="0"/>
              </a:rPr>
              <a:t> </a:t>
            </a:r>
          </a:p>
        </p:txBody>
      </p:sp>
      <p:sp>
        <p:nvSpPr>
          <p:cNvPr id="7198" name="Text Box 33"/>
          <p:cNvSpPr txBox="1">
            <a:spLocks noChangeArrowheads="1"/>
          </p:cNvSpPr>
          <p:nvPr/>
        </p:nvSpPr>
        <p:spPr bwMode="auto">
          <a:xfrm>
            <a:off x="6227763" y="4937125"/>
            <a:ext cx="2376487"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nSpc>
                <a:spcPct val="90000"/>
              </a:lnSpc>
            </a:pPr>
            <a:r>
              <a:rPr lang="en-US" altLang="en-US" b="1">
                <a:solidFill>
                  <a:srgbClr val="006666"/>
                </a:solidFill>
                <a:latin typeface="Calibri" charset="0"/>
              </a:rPr>
              <a:t>Citizens receive information from Initiator</a:t>
            </a:r>
            <a:r>
              <a:rPr lang="en-US" altLang="en-US" sz="2400" b="1">
                <a:solidFill>
                  <a:srgbClr val="006666"/>
                </a:solidFill>
                <a:latin typeface="Calibri" charset="0"/>
              </a:rPr>
              <a:t> </a:t>
            </a:r>
          </a:p>
        </p:txBody>
      </p:sp>
      <p:sp>
        <p:nvSpPr>
          <p:cNvPr id="7199" name="Text Box 34"/>
          <p:cNvSpPr txBox="1">
            <a:spLocks noChangeArrowheads="1"/>
          </p:cNvSpPr>
          <p:nvPr/>
        </p:nvSpPr>
        <p:spPr bwMode="auto">
          <a:xfrm>
            <a:off x="5083175" y="10668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spcBef>
                <a:spcPct val="50000"/>
              </a:spcBef>
            </a:pPr>
            <a:r>
              <a:rPr lang="en-US" altLang="en-US" sz="2400" b="1">
                <a:latin typeface="Calibri" charset="0"/>
              </a:rPr>
              <a:t>Citizens</a:t>
            </a:r>
          </a:p>
        </p:txBody>
      </p:sp>
      <p:sp>
        <p:nvSpPr>
          <p:cNvPr id="7200" name="Line 39"/>
          <p:cNvSpPr>
            <a:spLocks noChangeShapeType="1"/>
          </p:cNvSpPr>
          <p:nvPr/>
        </p:nvSpPr>
        <p:spPr bwMode="auto">
          <a:xfrm flipV="1">
            <a:off x="4321175" y="1371600"/>
            <a:ext cx="68580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23587" name="AutoShape 40"/>
          <p:cNvSpPr>
            <a:spLocks noChangeArrowheads="1"/>
          </p:cNvSpPr>
          <p:nvPr/>
        </p:nvSpPr>
        <p:spPr bwMode="auto">
          <a:xfrm rot="10800000">
            <a:off x="2843213" y="1557338"/>
            <a:ext cx="715962" cy="4310062"/>
          </a:xfrm>
          <a:prstGeom prst="triangle">
            <a:avLst>
              <a:gd name="adj" fmla="val 50000"/>
            </a:avLst>
          </a:prstGeom>
          <a:solidFill>
            <a:schemeClr val="accent2"/>
          </a:solidFill>
          <a:ln w="9525">
            <a:solidFill>
              <a:schemeClr val="tx1"/>
            </a:solidFill>
            <a:miter lim="800000"/>
            <a:headEnd/>
            <a:tailEnd/>
          </a:ln>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x-none" altLang="x-none">
              <a:solidFill>
                <a:srgbClr val="5C64B7"/>
              </a:solidFill>
              <a:latin typeface="Century Gothic" charset="0"/>
            </a:endParaRPr>
          </a:p>
        </p:txBody>
      </p:sp>
      <p:sp>
        <p:nvSpPr>
          <p:cNvPr id="7202" name="AutoShape 41"/>
          <p:cNvSpPr>
            <a:spLocks noChangeArrowheads="1"/>
          </p:cNvSpPr>
          <p:nvPr/>
        </p:nvSpPr>
        <p:spPr bwMode="auto">
          <a:xfrm rot="10800000">
            <a:off x="1835150" y="1557338"/>
            <a:ext cx="619125" cy="4267200"/>
          </a:xfrm>
          <a:prstGeom prst="triangle">
            <a:avLst>
              <a:gd name="adj" fmla="val 50000"/>
            </a:avLst>
          </a:prstGeom>
          <a:solidFill>
            <a:srgbClr val="CC0000"/>
          </a:solidFill>
          <a:ln w="9525">
            <a:solidFill>
              <a:schemeClr val="tx1"/>
            </a:solidFill>
            <a:miter lim="800000"/>
            <a:headEnd/>
            <a:tailEnd/>
          </a:ln>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203" name="Line 42"/>
          <p:cNvSpPr>
            <a:spLocks noChangeShapeType="1"/>
          </p:cNvSpPr>
          <p:nvPr/>
        </p:nvSpPr>
        <p:spPr bwMode="auto">
          <a:xfrm flipV="1">
            <a:off x="1116013" y="2659063"/>
            <a:ext cx="7543800" cy="793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204" name="Line 43"/>
          <p:cNvSpPr>
            <a:spLocks noChangeShapeType="1"/>
          </p:cNvSpPr>
          <p:nvPr/>
        </p:nvSpPr>
        <p:spPr bwMode="auto">
          <a:xfrm flipV="1">
            <a:off x="1181100" y="1557338"/>
            <a:ext cx="7494588" cy="158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205" name="Line 44"/>
          <p:cNvSpPr>
            <a:spLocks noChangeShapeType="1"/>
          </p:cNvSpPr>
          <p:nvPr/>
        </p:nvSpPr>
        <p:spPr bwMode="auto">
          <a:xfrm flipV="1">
            <a:off x="1055688" y="3810000"/>
            <a:ext cx="7620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206" name="Line 45"/>
          <p:cNvSpPr>
            <a:spLocks noChangeShapeType="1"/>
          </p:cNvSpPr>
          <p:nvPr/>
        </p:nvSpPr>
        <p:spPr bwMode="auto">
          <a:xfrm flipV="1">
            <a:off x="1116013" y="4860925"/>
            <a:ext cx="7543800" cy="158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it-IT"/>
          </a:p>
        </p:txBody>
      </p:sp>
      <p:sp>
        <p:nvSpPr>
          <p:cNvPr id="7207" name="Text Box 46"/>
          <p:cNvSpPr txBox="1">
            <a:spLocks noChangeArrowheads="1"/>
          </p:cNvSpPr>
          <p:nvPr/>
        </p:nvSpPr>
        <p:spPr bwMode="auto">
          <a:xfrm rot="10800000">
            <a:off x="2513013" y="1190625"/>
            <a:ext cx="298450" cy="52387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lIns="9144" rIns="9144"/>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r>
              <a:rPr lang="en-US" altLang="en-US" sz="1600" b="1">
                <a:solidFill>
                  <a:schemeClr val="accent2"/>
                </a:solidFill>
                <a:latin typeface="Calibri" charset="0"/>
              </a:rPr>
              <a:t>POWER OF INFLUENCE - PARTICIPATION  IN DECISION</a:t>
            </a:r>
          </a:p>
          <a:p>
            <a:pPr algn="ctr"/>
            <a:endParaRPr lang="en-US" altLang="en-US" sz="1600" b="1">
              <a:solidFill>
                <a:srgbClr val="FF00FF"/>
              </a:solidFill>
              <a:latin typeface="Calibri" charset="0"/>
            </a:endParaRPr>
          </a:p>
        </p:txBody>
      </p:sp>
      <p:sp>
        <p:nvSpPr>
          <p:cNvPr id="7208" name="Oval 47"/>
          <p:cNvSpPr>
            <a:spLocks noChangeArrowheads="1"/>
          </p:cNvSpPr>
          <p:nvPr/>
        </p:nvSpPr>
        <p:spPr bwMode="auto">
          <a:xfrm>
            <a:off x="7216775" y="762000"/>
            <a:ext cx="214313" cy="203200"/>
          </a:xfrm>
          <a:prstGeom prst="ellipse">
            <a:avLst/>
          </a:prstGeom>
          <a:solidFill>
            <a:srgbClr val="F8F8F8"/>
          </a:solidFill>
          <a:ln w="9525">
            <a:solidFill>
              <a:srgbClr val="000000"/>
            </a:solidFill>
            <a:round/>
            <a:headEnd/>
            <a:tailEnd/>
          </a:ln>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7209" name="AutoShape 42"/>
          <p:cNvSpPr>
            <a:spLocks noChangeArrowheads="1"/>
          </p:cNvSpPr>
          <p:nvPr/>
        </p:nvSpPr>
        <p:spPr bwMode="auto">
          <a:xfrm>
            <a:off x="684213" y="1628775"/>
            <a:ext cx="762000" cy="4267200"/>
          </a:xfrm>
          <a:prstGeom prst="triangle">
            <a:avLst>
              <a:gd name="adj" fmla="val 50000"/>
            </a:avLst>
          </a:prstGeom>
          <a:solidFill>
            <a:schemeClr val="accent2"/>
          </a:solidFill>
          <a:ln w="9525">
            <a:solidFill>
              <a:schemeClr val="tx1"/>
            </a:solidFill>
            <a:miter lim="800000"/>
            <a:headEnd/>
            <a:tailEnd/>
          </a:ln>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Arial Unicode MS" charset="0"/>
            </a:endParaRPr>
          </a:p>
        </p:txBody>
      </p:sp>
      <p:sp>
        <p:nvSpPr>
          <p:cNvPr id="7210" name="Text Box 48"/>
          <p:cNvSpPr txBox="1">
            <a:spLocks noChangeArrowheads="1"/>
          </p:cNvSpPr>
          <p:nvPr/>
        </p:nvSpPr>
        <p:spPr bwMode="auto">
          <a:xfrm rot="10800000">
            <a:off x="395288" y="1268413"/>
            <a:ext cx="3429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9144" rIns="9144"/>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a:r>
              <a:rPr lang="hu-HU" altLang="en-US" b="1">
                <a:solidFill>
                  <a:schemeClr val="accent2"/>
                </a:solidFill>
                <a:latin typeface="Calibri" charset="0"/>
              </a:rPr>
              <a:t>POWER OF THE INITIATOR</a:t>
            </a:r>
            <a:endParaRPr lang="en-US" altLang="en-US" b="1">
              <a:solidFill>
                <a:srgbClr val="FF00FF"/>
              </a:solidFill>
              <a:latin typeface="Calibri" charset="0"/>
            </a:endParaRPr>
          </a:p>
        </p:txBody>
      </p:sp>
      <p:sp>
        <p:nvSpPr>
          <p:cNvPr id="7211" name="Text Box 3"/>
          <p:cNvSpPr txBox="1">
            <a:spLocks noChangeArrowheads="1"/>
          </p:cNvSpPr>
          <p:nvPr/>
        </p:nvSpPr>
        <p:spPr bwMode="auto">
          <a:xfrm rot="10800000">
            <a:off x="1392238" y="1376363"/>
            <a:ext cx="377825" cy="4772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r>
              <a:rPr lang="en-US" altLang="en-US" sz="1600" b="1">
                <a:solidFill>
                  <a:srgbClr val="CC0000"/>
                </a:solidFill>
                <a:latin typeface="Calibri" charset="0"/>
              </a:rPr>
              <a:t>LEVEL OF INVOLVEMENT - PARTICIPATION  IN ACTION</a:t>
            </a:r>
          </a:p>
          <a:p>
            <a:pPr algn="ctr"/>
            <a:endParaRPr lang="en-US" altLang="en-US" sz="1600" b="1">
              <a:solidFill>
                <a:srgbClr val="FF00FF"/>
              </a:solidFill>
              <a:latin typeface="Calibri" charset="0"/>
            </a:endParaRPr>
          </a:p>
        </p:txBody>
      </p:sp>
      <p:sp>
        <p:nvSpPr>
          <p:cNvPr id="7212" name="Téglalap 49"/>
          <p:cNvSpPr>
            <a:spLocks noChangeArrowheads="1"/>
          </p:cNvSpPr>
          <p:nvPr/>
        </p:nvSpPr>
        <p:spPr bwMode="auto">
          <a:xfrm>
            <a:off x="6018213" y="6429375"/>
            <a:ext cx="26098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r"/>
            <a:r>
              <a:rPr lang="en-US" altLang="en-US" sz="1400" b="1">
                <a:solidFill>
                  <a:srgbClr val="CC0000"/>
                </a:solidFill>
                <a:latin typeface="Arial Unicode MS" charset="0"/>
              </a:rPr>
              <a:t>©</a:t>
            </a:r>
            <a:r>
              <a:rPr lang="hu-HU" altLang="en-US" sz="1400" b="1">
                <a:solidFill>
                  <a:srgbClr val="CC0000"/>
                </a:solidFill>
                <a:latin typeface="Arial Unicode MS" charset="0"/>
              </a:rPr>
              <a:t> Pallai Katalin-Ana Vasaliche</a:t>
            </a:r>
            <a:endParaRPr lang="en-US" altLang="en-US" sz="1400" b="1">
              <a:solidFill>
                <a:srgbClr val="CC0000"/>
              </a:solidFill>
              <a:latin typeface="Arial Unicode MS" charset="0"/>
            </a:endParaRPr>
          </a:p>
        </p:txBody>
      </p:sp>
      <p:sp>
        <p:nvSpPr>
          <p:cNvPr id="2" name="Titolo 1"/>
          <p:cNvSpPr>
            <a:spLocks noGrp="1"/>
          </p:cNvSpPr>
          <p:nvPr>
            <p:ph type="title"/>
          </p:nvPr>
        </p:nvSpPr>
        <p:spPr/>
        <p:txBody>
          <a:bodyPr/>
          <a:lstStyle/>
          <a:p>
            <a:pPr fontAlgn="auto">
              <a:spcAft>
                <a:spcPts val="0"/>
              </a:spcAft>
              <a:defRPr/>
            </a:pPr>
            <a:r>
              <a:rPr lang="en-GB" smtClean="0"/>
              <a:t>Types of participation</a:t>
            </a:r>
            <a:endParaRPr lang="en-GB" dirty="0"/>
          </a:p>
        </p:txBody>
      </p:sp>
      <p:sp>
        <p:nvSpPr>
          <p:cNvPr id="7214" name="Slide Number Placeholder 4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0" hangingPunct="0"/>
            <a:fld id="{55D0615F-2680-0840-BB29-0C863BE98DAF}" type="slidenum">
              <a:rPr lang="en-GB" altLang="it-IT"/>
              <a:pPr eaLnBrk="0" hangingPunct="0"/>
              <a:t>18</a:t>
            </a:fld>
            <a:endParaRPr lang="en-GB" altLang="it-IT"/>
          </a:p>
        </p:txBody>
      </p:sp>
      <p:sp>
        <p:nvSpPr>
          <p:cNvPr id="49"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204749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GB" smtClean="0"/>
              <a:t>Factors affecting partner relationships</a:t>
            </a:r>
            <a:endParaRPr lang="en-GB" dirty="0"/>
          </a:p>
        </p:txBody>
      </p:sp>
      <p:sp>
        <p:nvSpPr>
          <p:cNvPr id="8194" name="Content Placeholder 2"/>
          <p:cNvSpPr>
            <a:spLocks noGrp="1"/>
          </p:cNvSpPr>
          <p:nvPr>
            <p:ph idx="1"/>
          </p:nvPr>
        </p:nvSpPr>
        <p:spPr bwMode="auto"/>
        <p:txBody>
          <a:bodyPr wrap="square" numCol="1" anchorCtr="0" compatLnSpc="1">
            <a:prstTxWarp prst="textNoShape">
              <a:avLst/>
            </a:prstTxWarp>
          </a:bodyPr>
          <a:lstStyle/>
          <a:p>
            <a:pPr lvl="1"/>
            <a:r>
              <a:rPr lang="en-US" altLang="en-US"/>
              <a:t>Stakeholder’s capacity to be represented </a:t>
            </a:r>
          </a:p>
          <a:p>
            <a:pPr lvl="1"/>
            <a:endParaRPr lang="en-US" altLang="en-US"/>
          </a:p>
          <a:p>
            <a:pPr lvl="1"/>
            <a:r>
              <a:rPr lang="en-US" altLang="en-US"/>
              <a:t>Quality and shape of networks and social relations (social capital)</a:t>
            </a:r>
          </a:p>
          <a:p>
            <a:pPr lvl="1"/>
            <a:endParaRPr lang="en-US" altLang="en-US"/>
          </a:p>
          <a:p>
            <a:pPr lvl="1"/>
            <a:r>
              <a:rPr lang="en-US" altLang="en-US"/>
              <a:t>Formal and informal channels of  communication </a:t>
            </a:r>
          </a:p>
          <a:p>
            <a:pPr lvl="1"/>
            <a:endParaRPr lang="en-US" altLang="en-US"/>
          </a:p>
          <a:p>
            <a:pPr lvl="1"/>
            <a:r>
              <a:rPr lang="en-US" altLang="en-US"/>
              <a:t>Structure and rules of spaces and processes of communication </a:t>
            </a:r>
          </a:p>
        </p:txBody>
      </p:sp>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BE9CD795-3098-C241-A14F-8D1A34F6B59A}" type="slidenum">
              <a:rPr lang="en-GB" altLang="it-IT">
                <a:solidFill>
                  <a:srgbClr val="898989"/>
                </a:solidFill>
              </a:rPr>
              <a:pPr/>
              <a:t>19</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75135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a:bodyPr>
          <a:lstStyle/>
          <a:p>
            <a:pPr marL="0" indent="0">
              <a:buNone/>
            </a:pPr>
            <a:r>
              <a:rPr lang="it-IT" b="1" dirty="0" smtClean="0"/>
              <a:t>Learning Objectives</a:t>
            </a:r>
          </a:p>
          <a:p>
            <a:pPr lvl="1"/>
            <a:r>
              <a:rPr lang="en-GB" dirty="0"/>
              <a:t>To increase awareness on the role of civil participation for efficient and effective local governance.</a:t>
            </a:r>
            <a:endParaRPr lang="it-IT" dirty="0"/>
          </a:p>
          <a:p>
            <a:pPr lvl="1"/>
            <a:r>
              <a:rPr lang="en-GB" dirty="0"/>
              <a:t>To improve understanding of the requirements, benefits and relations intrinsic to civil participation.</a:t>
            </a:r>
            <a:endParaRPr lang="it-IT" dirty="0"/>
          </a:p>
          <a:p>
            <a:pPr lvl="1"/>
            <a:r>
              <a:rPr lang="en-GB" dirty="0"/>
              <a:t>To acquire knowledge on different civil participation approaches and to choose the best for a given situation.</a:t>
            </a:r>
            <a:endParaRPr lang="it-IT" dirty="0"/>
          </a:p>
        </p:txBody>
      </p:sp>
      <p:sp>
        <p:nvSpPr>
          <p:cNvPr id="3" name="Segnaposto contenuto 2"/>
          <p:cNvSpPr>
            <a:spLocks noGrp="1"/>
          </p:cNvSpPr>
          <p:nvPr>
            <p:ph sz="half" idx="2"/>
          </p:nvPr>
        </p:nvSpPr>
        <p:spPr/>
        <p:txBody>
          <a:bodyPr>
            <a:normAutofit/>
          </a:bodyPr>
          <a:lstStyle/>
          <a:p>
            <a:pPr marL="0" indent="0">
              <a:buNone/>
            </a:pPr>
            <a:r>
              <a:rPr lang="it-IT" sz="2300" b="1" dirty="0"/>
              <a:t>Learning Outcomes</a:t>
            </a:r>
          </a:p>
          <a:p>
            <a:pPr lvl="1"/>
            <a:r>
              <a:rPr lang="en-GB" dirty="0"/>
              <a:t>Participants acquire the understanding on the role of civil participation and the competencies necessary to engage citizens in developing policies and priorities, monitoring municipal performance and improving the quality of municipal services.</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fontAlgn="auto">
              <a:spcAft>
                <a:spcPts val="0"/>
              </a:spcAft>
              <a:defRPr/>
            </a:pPr>
            <a:r>
              <a:rPr lang="en-GB" altLang="en-US" smtClean="0"/>
              <a:t>Spaces for participation</a:t>
            </a:r>
            <a:endParaRPr lang="en-GB" altLang="en-US" dirty="0"/>
          </a:p>
        </p:txBody>
      </p:sp>
      <p:sp>
        <p:nvSpPr>
          <p:cNvPr id="9218"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Closed spaces </a:t>
            </a:r>
            <a:endParaRPr lang="hu-HU" altLang="en-US"/>
          </a:p>
          <a:p>
            <a:pPr lvl="1"/>
            <a:r>
              <a:rPr lang="en-US" altLang="en-US"/>
              <a:t>Decisions are made behind closed doors</a:t>
            </a:r>
          </a:p>
          <a:p>
            <a:pPr marL="206375"/>
            <a:r>
              <a:rPr lang="en-US" altLang="en-US"/>
              <a:t>Invited spaces </a:t>
            </a:r>
            <a:endParaRPr lang="hu-HU" altLang="en-US"/>
          </a:p>
          <a:p>
            <a:pPr lvl="1"/>
            <a:r>
              <a:rPr lang="en-US" altLang="en-US"/>
              <a:t>Municipality gives invitation to selected stakeholders</a:t>
            </a:r>
            <a:endParaRPr lang="hu-HU" altLang="en-US"/>
          </a:p>
          <a:p>
            <a:pPr marL="206375"/>
            <a:r>
              <a:rPr lang="hu-HU" altLang="en-US"/>
              <a:t>Open places</a:t>
            </a:r>
          </a:p>
          <a:p>
            <a:pPr lvl="1"/>
            <a:r>
              <a:rPr lang="en-GB" altLang="en-US"/>
              <a:t>I</a:t>
            </a:r>
            <a:r>
              <a:rPr lang="hu-HU" altLang="en-US"/>
              <a:t>n principle</a:t>
            </a:r>
            <a:r>
              <a:rPr lang="en-GB" altLang="en-US"/>
              <a:t>,</a:t>
            </a:r>
            <a:r>
              <a:rPr lang="hu-HU" altLang="en-US"/>
              <a:t> anybody can </a:t>
            </a:r>
            <a:r>
              <a:rPr lang="en-GB" altLang="en-US"/>
              <a:t>join in</a:t>
            </a:r>
            <a:endParaRPr lang="hu-HU" altLang="en-US"/>
          </a:p>
          <a:p>
            <a:pPr marL="206375"/>
            <a:r>
              <a:rPr lang="en-US" altLang="en-US"/>
              <a:t>Claimed/created spaces</a:t>
            </a:r>
            <a:endParaRPr lang="hu-HU" altLang="en-US"/>
          </a:p>
          <a:p>
            <a:pPr lvl="1"/>
            <a:r>
              <a:rPr lang="en-US" altLang="en-US"/>
              <a:t>Emerge from: </a:t>
            </a:r>
          </a:p>
          <a:p>
            <a:pPr lvl="2"/>
            <a:r>
              <a:rPr lang="en-US" altLang="en-US"/>
              <a:t>concerns of stakeholders </a:t>
            </a:r>
            <a:endParaRPr lang="hu-HU" altLang="en-US"/>
          </a:p>
          <a:p>
            <a:pPr lvl="2"/>
            <a:r>
              <a:rPr lang="en-US" altLang="en-US"/>
              <a:t>mobilisation on issue or interest</a:t>
            </a:r>
            <a:endParaRPr lang="hu-HU" altLang="en-US"/>
          </a:p>
          <a:p>
            <a:pPr marL="206375"/>
            <a:endParaRPr lang="en-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15570741-C92E-FC43-8324-DEB86E6B9FB0}" type="slidenum">
              <a:rPr lang="en-GB" altLang="it-IT">
                <a:solidFill>
                  <a:srgbClr val="898989"/>
                </a:solidFill>
              </a:rPr>
              <a:pPr/>
              <a:t>20</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675763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pPr fontAlgn="auto">
              <a:spcAft>
                <a:spcPts val="0"/>
              </a:spcAft>
              <a:defRPr/>
            </a:pPr>
            <a:r>
              <a:rPr lang="en-GB" altLang="en-US" smtClean="0"/>
              <a:t>CONDITIONS FOR PARTICIPATION</a:t>
            </a:r>
            <a:endParaRPr lang="en-GB" altLang="en-US" dirty="0"/>
          </a:p>
        </p:txBody>
      </p:sp>
      <p:sp>
        <p:nvSpPr>
          <p:cNvPr id="14339" name="Content Placeholder 2"/>
          <p:cNvSpPr>
            <a:spLocks noGrp="1"/>
          </p:cNvSpPr>
          <p:nvPr>
            <p:ph idx="1"/>
          </p:nvPr>
        </p:nvSpPr>
        <p:spPr/>
        <p:txBody>
          <a:bodyPr/>
          <a:lstStyle/>
          <a:p>
            <a:pPr fontAlgn="auto">
              <a:buFont typeface="Arial"/>
              <a:buChar char="•"/>
              <a:defRPr/>
            </a:pPr>
            <a:r>
              <a:rPr lang="en-US" altLang="it-IT" dirty="0" smtClean="0"/>
              <a:t>Local voices “can be heard”</a:t>
            </a:r>
          </a:p>
          <a:p>
            <a:pPr fontAlgn="auto">
              <a:buFont typeface="Arial"/>
              <a:buChar char="•"/>
              <a:defRPr/>
            </a:pPr>
            <a:r>
              <a:rPr lang="en-US" altLang="it-IT" dirty="0" smtClean="0"/>
              <a:t>Need some expertise and technical knowledge</a:t>
            </a:r>
          </a:p>
          <a:p>
            <a:pPr fontAlgn="auto">
              <a:buFont typeface="Arial"/>
              <a:buChar char="•"/>
              <a:defRPr/>
            </a:pPr>
            <a:r>
              <a:rPr lang="en-US" altLang="it-IT" dirty="0" smtClean="0"/>
              <a:t>Too much expertise will drown out ordinary voices</a:t>
            </a:r>
          </a:p>
          <a:p>
            <a:pPr fontAlgn="auto">
              <a:buFont typeface="Arial"/>
              <a:buChar char="•"/>
              <a:defRPr/>
            </a:pPr>
            <a:r>
              <a:rPr lang="en-US" altLang="it-IT" dirty="0" smtClean="0"/>
              <a:t>Exclusion must be avoided</a:t>
            </a:r>
          </a:p>
          <a:p>
            <a:pPr marL="36000" indent="0" algn="ctr" fontAlgn="auto">
              <a:buFont typeface="Arial"/>
              <a:buNone/>
              <a:defRPr/>
            </a:pPr>
            <a:r>
              <a:rPr lang="en-US" altLang="it-IT" b="1" i="1" dirty="0" smtClean="0"/>
              <a:t>   </a:t>
            </a:r>
          </a:p>
          <a:p>
            <a:pPr marL="36000" indent="0" algn="ctr" fontAlgn="auto">
              <a:buFont typeface="Arial"/>
              <a:buNone/>
              <a:defRPr/>
            </a:pPr>
            <a:r>
              <a:rPr lang="en-US" altLang="it-IT" b="1" i="1" dirty="0" smtClean="0"/>
              <a:t>It is easier when people support the political system in general, believe in a future and do not work only on short term interests.</a:t>
            </a:r>
            <a:endParaRPr lang="en-US" altLang="it-IT" b="1" i="1" dirty="0"/>
          </a:p>
        </p:txBody>
      </p:sp>
      <p:sp>
        <p:nvSpPr>
          <p:cNvPr id="8" name="Segnaposto numero diapositiva 7"/>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8348F7D-FFCE-9C48-B6AB-DDA44DDB0D06}" type="slidenum">
              <a:rPr lang="en-GB" altLang="it-IT">
                <a:solidFill>
                  <a:srgbClr val="898989"/>
                </a:solidFill>
              </a:rPr>
              <a:pPr/>
              <a:t>21</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3026770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fontAlgn="auto">
              <a:spcAft>
                <a:spcPts val="0"/>
              </a:spcAft>
              <a:defRPr/>
            </a:pPr>
            <a:r>
              <a:rPr lang="en-GB" altLang="en-US" smtClean="0"/>
              <a:t>Obstacles to participation</a:t>
            </a:r>
            <a:endParaRPr lang="en-GB" altLang="en-US" dirty="0"/>
          </a:p>
        </p:txBody>
      </p:sp>
      <p:sp>
        <p:nvSpPr>
          <p:cNvPr id="11266" name="Content Placeholder 2"/>
          <p:cNvSpPr>
            <a:spLocks noGrp="1"/>
          </p:cNvSpPr>
          <p:nvPr>
            <p:ph idx="1"/>
          </p:nvPr>
        </p:nvSpPr>
        <p:spPr bwMode="auto"/>
        <p:txBody>
          <a:bodyPr wrap="square" numCol="1" anchorCtr="0" compatLnSpc="1">
            <a:prstTxWarp prst="textNoShape">
              <a:avLst/>
            </a:prstTxWarp>
          </a:bodyPr>
          <a:lstStyle/>
          <a:p>
            <a:pPr marL="206375"/>
            <a:r>
              <a:rPr lang="en-US" altLang="en-US" b="1"/>
              <a:t>Weak relationship </a:t>
            </a:r>
            <a:r>
              <a:rPr lang="en-US" altLang="en-US"/>
              <a:t>between local people / organisations and the municipality:</a:t>
            </a:r>
          </a:p>
          <a:p>
            <a:pPr marL="206375"/>
            <a:endParaRPr lang="en-US" altLang="en-US"/>
          </a:p>
          <a:p>
            <a:pPr lvl="1"/>
            <a:r>
              <a:rPr lang="en-US" altLang="en-US"/>
              <a:t>Disillusionment, alienation and apathy</a:t>
            </a:r>
          </a:p>
          <a:p>
            <a:pPr lvl="1"/>
            <a:endParaRPr lang="en-US" altLang="en-US"/>
          </a:p>
          <a:p>
            <a:pPr lvl="1"/>
            <a:r>
              <a:rPr lang="en-US" altLang="en-US"/>
              <a:t>Distant, unaccountable, corrupt municipality</a:t>
            </a:r>
          </a:p>
          <a:p>
            <a:pPr lvl="1"/>
            <a:endParaRPr lang="en-US" altLang="en-US"/>
          </a:p>
          <a:p>
            <a:pPr lvl="1"/>
            <a:r>
              <a:rPr lang="en-US" altLang="en-US"/>
              <a:t>Civic society dominated by oligarchs</a:t>
            </a:r>
          </a:p>
          <a:p>
            <a:pPr lvl="1"/>
            <a:endParaRPr lang="en-US" altLang="en-US"/>
          </a:p>
          <a:p>
            <a:pPr lvl="1"/>
            <a:r>
              <a:rPr lang="en-US" altLang="en-US"/>
              <a:t>Diminished democracy</a:t>
            </a:r>
          </a:p>
          <a:p>
            <a:pPr lvl="1"/>
            <a:endParaRPr lang="en-US" altLang="en-US"/>
          </a:p>
          <a:p>
            <a:pPr marL="206375"/>
            <a:r>
              <a:rPr lang="en-US" altLang="en-US" b="1"/>
              <a:t>Lack of trust</a:t>
            </a:r>
          </a:p>
          <a:p>
            <a:pPr marL="206375"/>
            <a:endParaRPr lang="en-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ADECF40F-A4FB-5B4E-80ED-3ABA3BE91229}" type="slidenum">
              <a:rPr lang="en-GB" altLang="it-IT">
                <a:solidFill>
                  <a:srgbClr val="898989"/>
                </a:solidFill>
              </a:rPr>
              <a:pPr/>
              <a:t>22</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851298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fontAlgn="auto">
              <a:spcAft>
                <a:spcPts val="0"/>
              </a:spcAft>
              <a:defRPr/>
            </a:pPr>
            <a:r>
              <a:rPr lang="en-GB" altLang="en-US" smtClean="0"/>
              <a:t>Risks of participation</a:t>
            </a:r>
            <a:endParaRPr lang="en-GB" altLang="en-US" dirty="0"/>
          </a:p>
        </p:txBody>
      </p:sp>
      <p:sp>
        <p:nvSpPr>
          <p:cNvPr id="12290" name="Content Placeholder 2"/>
          <p:cNvSpPr>
            <a:spLocks noGrp="1"/>
          </p:cNvSpPr>
          <p:nvPr>
            <p:ph idx="1"/>
          </p:nvPr>
        </p:nvSpPr>
        <p:spPr bwMode="auto"/>
        <p:txBody>
          <a:bodyPr wrap="square" numCol="1" anchorCtr="0" compatLnSpc="1">
            <a:prstTxWarp prst="textNoShape">
              <a:avLst/>
            </a:prstTxWarp>
          </a:bodyPr>
          <a:lstStyle/>
          <a:p>
            <a:pPr lvl="1"/>
            <a:r>
              <a:rPr lang="en-US" altLang="x-none" sz="2000"/>
              <a:t>If it is seen as the victory of the better argument</a:t>
            </a:r>
          </a:p>
          <a:p>
            <a:pPr lvl="1"/>
            <a:endParaRPr lang="en-US" altLang="x-none" sz="2000"/>
          </a:p>
          <a:p>
            <a:pPr lvl="1"/>
            <a:r>
              <a:rPr lang="en-US" altLang="x-none" sz="2000"/>
              <a:t>If it is be used for coercion and manipulation</a:t>
            </a:r>
          </a:p>
          <a:p>
            <a:pPr lvl="1"/>
            <a:endParaRPr lang="en-US" altLang="x-none" sz="2000"/>
          </a:p>
          <a:p>
            <a:pPr lvl="1"/>
            <a:r>
              <a:rPr lang="en-US" altLang="x-none" sz="2000"/>
              <a:t>If it is used to legitimise the status quo</a:t>
            </a:r>
          </a:p>
          <a:p>
            <a:pPr lvl="1"/>
            <a:endParaRPr lang="en-US" altLang="x-none" sz="2000"/>
          </a:p>
          <a:p>
            <a:pPr lvl="1"/>
            <a:r>
              <a:rPr lang="en-US" altLang="x-none" sz="2000"/>
              <a:t>If it leads to greater municipal dominance / control</a:t>
            </a:r>
          </a:p>
          <a:p>
            <a:pPr lvl="1"/>
            <a:endParaRPr lang="en-US" altLang="x-none" sz="2000"/>
          </a:p>
          <a:p>
            <a:pPr lvl="1"/>
            <a:r>
              <a:rPr lang="en-US" altLang="x-none" sz="2000"/>
              <a:t>If there is inadequate response from one side</a:t>
            </a:r>
          </a:p>
          <a:p>
            <a:pPr lvl="1"/>
            <a:endParaRPr lang="en-US" altLang="x-none" sz="2000"/>
          </a:p>
          <a:p>
            <a:pPr lvl="1"/>
            <a:r>
              <a:rPr lang="en-US" altLang="x-none" sz="2000"/>
              <a:t>If the decisions have already been made</a:t>
            </a:r>
          </a:p>
          <a:p>
            <a:pPr lvl="1"/>
            <a:endParaRPr lang="en-US" altLang="x-none" sz="2000"/>
          </a:p>
          <a:p>
            <a:pPr lvl="1"/>
            <a:r>
              <a:rPr lang="en-US" altLang="x-none" sz="2000"/>
              <a:t>If it does not lead to anything better or useful</a:t>
            </a:r>
          </a:p>
          <a:p>
            <a:pPr marL="206375"/>
            <a:endParaRPr lang="en-GB" altLang="x-none" sz="2400"/>
          </a:p>
        </p:txBody>
      </p:sp>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04735090-023C-BD4E-AC74-96454FC924C1}" type="slidenum">
              <a:rPr lang="en-GB" altLang="it-IT">
                <a:solidFill>
                  <a:srgbClr val="898989"/>
                </a:solidFill>
              </a:rPr>
              <a:pPr/>
              <a:t>23</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20258032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fontAlgn="auto">
              <a:spcAft>
                <a:spcPts val="0"/>
              </a:spcAft>
              <a:defRPr/>
            </a:pPr>
            <a:r>
              <a:rPr lang="en-GB" altLang="en-US" smtClean="0"/>
              <a:t>Starting point</a:t>
            </a:r>
            <a:endParaRPr lang="en-GB" altLang="en-US" dirty="0"/>
          </a:p>
        </p:txBody>
      </p:sp>
      <p:sp>
        <p:nvSpPr>
          <p:cNvPr id="13314"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Need to work together seen as important on both sides (mutually reinforcing):</a:t>
            </a:r>
          </a:p>
          <a:p>
            <a:pPr lvl="1"/>
            <a:r>
              <a:rPr lang="en-US" altLang="en-US"/>
              <a:t>More aware, responsible, active and engaged community</a:t>
            </a:r>
          </a:p>
          <a:p>
            <a:pPr lvl="1"/>
            <a:r>
              <a:rPr lang="en-US" altLang="en-US"/>
              <a:t>Responsive and active municipality which can deliver needed services</a:t>
            </a:r>
          </a:p>
          <a:p>
            <a:pPr lvl="1"/>
            <a:endParaRPr lang="en-US" altLang="en-US"/>
          </a:p>
          <a:p>
            <a:pPr marL="206375"/>
            <a:r>
              <a:rPr lang="en-US" altLang="en-US"/>
              <a:t>Need to both strengthen community voices and learn to listen / respond to them</a:t>
            </a:r>
          </a:p>
          <a:p>
            <a:pPr marL="206375"/>
            <a:endParaRPr lang="en-US" altLang="en-US"/>
          </a:p>
          <a:p>
            <a:pPr marL="206375"/>
            <a:r>
              <a:rPr lang="en-US" altLang="en-US"/>
              <a:t>Confidence in others’ integrity, ability and agenda</a:t>
            </a:r>
          </a:p>
          <a:p>
            <a:pPr marL="206375"/>
            <a:endParaRPr lang="en-US" altLang="en-US"/>
          </a:p>
          <a:p>
            <a:pPr marL="206375"/>
            <a:endParaRPr lang="en-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DE261ED4-7319-1F41-8B32-38703ECC592D}" type="slidenum">
              <a:rPr lang="en-GB" altLang="it-IT">
                <a:solidFill>
                  <a:srgbClr val="898989"/>
                </a:solidFill>
              </a:rPr>
              <a:pPr/>
              <a:t>24</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4699538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fontAlgn="auto">
              <a:spcAft>
                <a:spcPts val="0"/>
              </a:spcAft>
              <a:defRPr/>
            </a:pPr>
            <a:r>
              <a:rPr lang="en-GB" altLang="en-US" smtClean="0"/>
              <a:t>Benefits of participation</a:t>
            </a:r>
            <a:endParaRPr lang="en-GB" altLang="en-US" dirty="0"/>
          </a:p>
        </p:txBody>
      </p:sp>
      <p:sp>
        <p:nvSpPr>
          <p:cNvPr id="14338" name="Content Placeholder 2"/>
          <p:cNvSpPr>
            <a:spLocks noGrp="1"/>
          </p:cNvSpPr>
          <p:nvPr>
            <p:ph idx="1"/>
          </p:nvPr>
        </p:nvSpPr>
        <p:spPr bwMode="auto"/>
        <p:txBody>
          <a:bodyPr wrap="square" numCol="1" anchorCtr="0" compatLnSpc="1">
            <a:prstTxWarp prst="textNoShape">
              <a:avLst/>
            </a:prstTxWarp>
          </a:bodyPr>
          <a:lstStyle/>
          <a:p>
            <a:pPr marL="206375"/>
            <a:r>
              <a:rPr lang="en-US" altLang="en-US"/>
              <a:t>Synergies between municipality and local people / organisations:</a:t>
            </a:r>
          </a:p>
          <a:p>
            <a:pPr lvl="1"/>
            <a:r>
              <a:rPr lang="en-US" altLang="en-US"/>
              <a:t>Create new incentives and areas for cooperation</a:t>
            </a:r>
          </a:p>
          <a:p>
            <a:pPr lvl="1"/>
            <a:r>
              <a:rPr lang="en-US" altLang="en-US"/>
              <a:t>Allow for dynamic process of mutual learning</a:t>
            </a:r>
          </a:p>
          <a:p>
            <a:pPr lvl="1"/>
            <a:r>
              <a:rPr lang="en-US" altLang="en-US"/>
              <a:t>Promote deliberation and agreement</a:t>
            </a:r>
          </a:p>
          <a:p>
            <a:pPr lvl="1"/>
            <a:r>
              <a:rPr lang="en-US" altLang="en-US"/>
              <a:t>Promote innovative solutions</a:t>
            </a:r>
          </a:p>
          <a:p>
            <a:pPr lvl="1"/>
            <a:r>
              <a:rPr lang="en-US" altLang="en-US"/>
              <a:t>Make best use of local resources (expertise, organisation, motivation…)</a:t>
            </a:r>
          </a:p>
          <a:p>
            <a:pPr marL="206375"/>
            <a:endParaRPr lang="en-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4137326-05CA-1F49-87B2-BF2F5D03CB6F}" type="slidenum">
              <a:rPr lang="en-GB" altLang="it-IT">
                <a:solidFill>
                  <a:srgbClr val="898989"/>
                </a:solidFill>
              </a:rPr>
              <a:pPr/>
              <a:t>25</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861775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852234609"/>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a:xfrm>
            <a:off x="628650" y="1056640"/>
            <a:ext cx="3886200" cy="5120323"/>
          </a:xfrm>
        </p:spPr>
        <p:txBody>
          <a:bodyPr>
            <a:normAutofit fontScale="47500" lnSpcReduction="20000"/>
          </a:bodyPr>
          <a:lstStyle/>
          <a:p>
            <a:pPr marL="0" indent="0">
              <a:buNone/>
            </a:pPr>
            <a:r>
              <a:rPr lang="en-GB" sz="2900" b="1" dirty="0"/>
              <a:t>Community </a:t>
            </a:r>
            <a:endParaRPr lang="it-IT" sz="2900" b="1" dirty="0"/>
          </a:p>
          <a:p>
            <a:r>
              <a:rPr lang="en-GB" sz="2500" dirty="0"/>
              <a:t>A "community" can be defined as a group of interacting people living in a common location. Community is sometimes defined as a tighter and more cohesive social entity compared to ‘society’, due to the presence within a community of a "unity of will." </a:t>
            </a:r>
            <a:r>
              <a:rPr lang="en-GB" sz="2500" dirty="0" err="1"/>
              <a:t>Communitarism</a:t>
            </a:r>
            <a:r>
              <a:rPr lang="en-GB" sz="2500" dirty="0"/>
              <a:t> construes communities as originating from the voluntary acts of pre-community individuals. It emphasizes the role of the community in defining and shaping individuals and their identity. From a communitarian perspective values and beliefs cannot exist outside the public space, in which debate takes place. This suggests that community is a condition and a result of participation. It creates a "sense of community", which from a psychological perspective needs 1) membership, 2) influence, 3) integration and fulfilment of needs, and 4) shared emotional connection. </a:t>
            </a:r>
            <a:endParaRPr lang="it-IT" sz="2500" dirty="0"/>
          </a:p>
          <a:p>
            <a:pPr marL="0" indent="0">
              <a:buNone/>
            </a:pPr>
            <a:r>
              <a:rPr lang="en-GB" sz="2900" b="1" dirty="0"/>
              <a:t>Political Participation </a:t>
            </a:r>
            <a:endParaRPr lang="it-IT" sz="2900" b="1" dirty="0"/>
          </a:p>
          <a:p>
            <a:r>
              <a:rPr lang="en-GB" sz="2500" dirty="0"/>
              <a:t>Political participation can be defined as an </a:t>
            </a:r>
            <a:r>
              <a:rPr lang="en-GB" sz="2500" i="1" dirty="0"/>
              <a:t>active </a:t>
            </a:r>
            <a:r>
              <a:rPr lang="en-GB" sz="2500" dirty="0"/>
              <a:t>engagement by individuals and groups with the governmental processes that affect their lives. This encompasses both involvements in decision-making and acts of opposition. Acts of active engagement include </a:t>
            </a:r>
            <a:r>
              <a:rPr lang="en-GB" sz="2500" i="1" dirty="0"/>
              <a:t>conventional </a:t>
            </a:r>
            <a:r>
              <a:rPr lang="en-GB" sz="2500" dirty="0"/>
              <a:t>political participation (such as voting, standing for office and campaigning for a political party) and </a:t>
            </a:r>
            <a:r>
              <a:rPr lang="en-GB" sz="2500" i="1" dirty="0"/>
              <a:t>unconventional </a:t>
            </a:r>
            <a:r>
              <a:rPr lang="en-GB" sz="2500" dirty="0"/>
              <a:t>acts, which may be legitimate (protesting, lobbying, petitioning). </a:t>
            </a:r>
            <a:endParaRPr lang="it-IT" sz="2500" dirty="0"/>
          </a:p>
          <a:p>
            <a:pPr marL="0" indent="0">
              <a:buNone/>
            </a:pPr>
            <a:endParaRPr lang="it-IT" sz="1400" b="1" dirty="0"/>
          </a:p>
        </p:txBody>
      </p:sp>
      <p:sp>
        <p:nvSpPr>
          <p:cNvPr id="3" name="Segnaposto contenuto 2"/>
          <p:cNvSpPr>
            <a:spLocks noGrp="1"/>
          </p:cNvSpPr>
          <p:nvPr>
            <p:ph sz="half" idx="2"/>
          </p:nvPr>
        </p:nvSpPr>
        <p:spPr/>
        <p:txBody>
          <a:bodyPr>
            <a:normAutofit fontScale="70000" lnSpcReduction="20000"/>
          </a:bodyPr>
          <a:lstStyle/>
          <a:p>
            <a:pPr marL="0" indent="0">
              <a:buNone/>
            </a:pPr>
            <a:r>
              <a:rPr lang="en-GB" sz="2000" b="1" dirty="0"/>
              <a:t>Civil society </a:t>
            </a:r>
            <a:endParaRPr lang="it-IT" sz="2000" b="1" dirty="0"/>
          </a:p>
          <a:p>
            <a:r>
              <a:rPr lang="en-GB" sz="1700" dirty="0"/>
              <a:t>Civil society is composed of the totality of voluntary civic and social organisations and institutions that form the basis of a functioning society as opposed to the force-backed structures of a state (regardless of that state's political system) and commercial institutions. </a:t>
            </a:r>
          </a:p>
          <a:p>
            <a:pPr marL="0" indent="0">
              <a:buNone/>
            </a:pPr>
            <a:r>
              <a:rPr lang="en-GB" sz="2000" b="1" dirty="0"/>
              <a:t>Civic Organisations </a:t>
            </a:r>
            <a:endParaRPr lang="it-IT" sz="2000" b="1" dirty="0"/>
          </a:p>
          <a:p>
            <a:r>
              <a:rPr lang="en-GB" sz="1700" dirty="0"/>
              <a:t>Civic organisations are structures in which civil society is organised. It comprises non-governmental organisation (NGOs) such as groups, associations, movements. It is defined here in contrast to governmental organisations. </a:t>
            </a:r>
          </a:p>
          <a:p>
            <a:pPr marL="0" indent="0">
              <a:buNone/>
            </a:pPr>
            <a:r>
              <a:rPr lang="en-GB" sz="2000" b="1" dirty="0"/>
              <a:t>Civic activity </a:t>
            </a:r>
            <a:endParaRPr lang="it-IT" sz="2000" b="1" dirty="0"/>
          </a:p>
          <a:p>
            <a:r>
              <a:rPr lang="en-GB" sz="1900" dirty="0"/>
              <a:t>Civic activity is the outcome of the work of civic organisations. In a restricted sense, these activities would need to be in the service of the community. Even though it is clear that the term does not include individual, privately orientated activity, it seems difficult to convincingly differentiate them in terms of purpose. Therefore this definition stresses the author, which needs to be civic organisations. </a:t>
            </a:r>
            <a:endParaRPr lang="it-IT" sz="1900" dirty="0"/>
          </a:p>
          <a:p>
            <a:endParaRPr lang="it-IT" sz="1600" dirty="0"/>
          </a:p>
          <a:p>
            <a:pPr marL="0" indent="0">
              <a:buNone/>
            </a:pPr>
            <a:endParaRPr lang="it-IT" sz="3300" b="1"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dirty="0" err="1" smtClean="0"/>
              <a:t>Definitions</a:t>
            </a:r>
            <a:r>
              <a:rPr lang="it-IT" dirty="0" smtClean="0"/>
              <a:t> (1)</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938631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62500" lnSpcReduction="20000"/>
          </a:bodyPr>
          <a:lstStyle/>
          <a:p>
            <a:pPr marL="0" indent="0">
              <a:buNone/>
            </a:pPr>
            <a:r>
              <a:rPr lang="en-GB" sz="2600" b="1" dirty="0"/>
              <a:t>Civic infrastructure </a:t>
            </a:r>
            <a:endParaRPr lang="it-IT" sz="2600" b="1" dirty="0"/>
          </a:p>
          <a:p>
            <a:r>
              <a:rPr lang="en-GB" sz="2400" dirty="0"/>
              <a:t>Civic infrastructure is the context in which civic organisation develop. This infrastructure can facilitate their existence and activities, by providing various types of resources (grants, premises or equipment, staff support, access to facilities…), organisational structures (umbrella organisations), to access media, decision-makers, etc. </a:t>
            </a:r>
            <a:endParaRPr lang="it-IT" sz="2400" dirty="0"/>
          </a:p>
          <a:p>
            <a:pPr marL="0" indent="0">
              <a:buNone/>
            </a:pPr>
            <a:r>
              <a:rPr lang="en-GB" sz="2600" b="1" dirty="0"/>
              <a:t>Social Capital </a:t>
            </a:r>
            <a:endParaRPr lang="it-IT" sz="2600" b="1" dirty="0"/>
          </a:p>
          <a:p>
            <a:r>
              <a:rPr lang="en-GB" sz="2400" dirty="0"/>
              <a:t>Social capital refers to the collective value of all "social networks" [who people know] and the inclinations that arise from these networks to do things for each other ["norms of reciprocity"]. It is the stocks of social trust, norms and networks that people can draw on to solve common problems.</a:t>
            </a:r>
            <a:r>
              <a:rPr lang="it-IT" dirty="0"/>
              <a:t> </a:t>
            </a:r>
          </a:p>
          <a:p>
            <a:pPr marL="0" indent="0">
              <a:buNone/>
            </a:pPr>
            <a:endParaRPr lang="it-IT" sz="1400" b="1" dirty="0"/>
          </a:p>
        </p:txBody>
      </p:sp>
      <p:sp>
        <p:nvSpPr>
          <p:cNvPr id="3" name="Segnaposto contenuto 2"/>
          <p:cNvSpPr>
            <a:spLocks noGrp="1"/>
          </p:cNvSpPr>
          <p:nvPr>
            <p:ph sz="half" idx="2"/>
          </p:nvPr>
        </p:nvSpPr>
        <p:spPr/>
        <p:txBody>
          <a:bodyPr>
            <a:normAutofit fontScale="62500" lnSpcReduction="20000"/>
          </a:bodyPr>
          <a:lstStyle/>
          <a:p>
            <a:pPr marL="0" indent="0">
              <a:buNone/>
            </a:pPr>
            <a:r>
              <a:rPr lang="en-GB" sz="2600" b="1" dirty="0"/>
              <a:t>Civil participation</a:t>
            </a:r>
            <a:endParaRPr lang="it-IT" sz="2600" b="1" dirty="0"/>
          </a:p>
          <a:p>
            <a:r>
              <a:rPr lang="en-GB" sz="2400" dirty="0"/>
              <a:t>Civil participation means the engagement of individuals, NGOs and civil society at large in decision-making processes by public authorities. Civil participation in political decision-making is distinct from political activities in terms of direct engagement with political parties and from lobbying in relation to business interests.</a:t>
            </a:r>
            <a:endParaRPr lang="it-IT" sz="2400" dirty="0"/>
          </a:p>
          <a:p>
            <a:pPr marL="0" indent="0">
              <a:buNone/>
            </a:pPr>
            <a:r>
              <a:rPr lang="en-GB" sz="2600" b="1" dirty="0"/>
              <a:t>Decision making process</a:t>
            </a:r>
            <a:endParaRPr lang="it-IT" sz="2600" b="1" dirty="0"/>
          </a:p>
          <a:p>
            <a:r>
              <a:rPr lang="en-GB" sz="2400" dirty="0"/>
              <a:t>Decision making process refers to the development, adoption, implementation, evaluation and reformulation of a policy document, strategy, law, regulation, or any process where a decision is made that affects the public or a segment of it by the authority invested with the power to do so</a:t>
            </a:r>
            <a:r>
              <a:rPr lang="en-GB" sz="2400" dirty="0" smtClean="0"/>
              <a:t>.</a:t>
            </a:r>
          </a:p>
          <a:p>
            <a:pPr marL="0" indent="0">
              <a:buNone/>
            </a:pPr>
            <a:endParaRPr lang="it-IT" sz="3300" b="1"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dirty="0" err="1" smtClean="0"/>
              <a:t>Definitions</a:t>
            </a:r>
            <a:r>
              <a:rPr lang="it-IT" dirty="0" smtClean="0"/>
              <a:t>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55000" lnSpcReduction="20000"/>
          </a:bodyPr>
          <a:lstStyle/>
          <a:p>
            <a:pPr marL="0" indent="0">
              <a:buNone/>
            </a:pPr>
            <a:r>
              <a:rPr lang="en-GB" sz="2600" b="1" dirty="0"/>
              <a:t>Non-governmental organisations</a:t>
            </a:r>
            <a:endParaRPr lang="it-IT" sz="2600" b="1" dirty="0"/>
          </a:p>
          <a:p>
            <a:r>
              <a:rPr lang="en-GB" sz="2500" dirty="0"/>
              <a:t>Non-governmental organisations means voluntary self-governing bodies or organisations established to pursue the essentially non-profit-making objectives of their founders or members as set out in Recommendation CM/Rec(2007)14. They may include, for example, voluntary groups, non-profit organisations, associations, foundations, charities, as well as geographic or interest-based community and advocacy groups.</a:t>
            </a:r>
            <a:r>
              <a:rPr lang="it-IT" sz="2500" dirty="0"/>
              <a:t> </a:t>
            </a:r>
          </a:p>
          <a:p>
            <a:pPr marL="0" indent="0">
              <a:buNone/>
            </a:pPr>
            <a:r>
              <a:rPr lang="en-GB" sz="2600" b="1" dirty="0"/>
              <a:t> Civil society at large</a:t>
            </a:r>
            <a:endParaRPr lang="it-IT" sz="2600" b="1" dirty="0"/>
          </a:p>
          <a:p>
            <a:r>
              <a:rPr lang="en-GB" sz="2500" dirty="0"/>
              <a:t>Civil society at large refers to the ensemble of individuals organised, less organised and informal groups through which they contribute to society or express their views and opinions, including NGOs, professional and grass-roots organisations, universities and research centres, religious and non-denominational organisations, human rights defenders, watchdogs and whistle-blowers.</a:t>
            </a:r>
            <a:endParaRPr lang="it-IT" sz="2500" dirty="0"/>
          </a:p>
          <a:p>
            <a:pPr marL="0" indent="0">
              <a:buNone/>
            </a:pPr>
            <a:endParaRPr lang="it-IT" sz="2400" dirty="0"/>
          </a:p>
          <a:p>
            <a:pPr marL="0" indent="0">
              <a:buNone/>
            </a:pPr>
            <a:endParaRPr lang="it-IT" sz="1400" b="1" dirty="0"/>
          </a:p>
        </p:txBody>
      </p:sp>
      <p:sp>
        <p:nvSpPr>
          <p:cNvPr id="3" name="Segnaposto contenuto 2"/>
          <p:cNvSpPr>
            <a:spLocks noGrp="1"/>
          </p:cNvSpPr>
          <p:nvPr>
            <p:ph sz="half" idx="2"/>
          </p:nvPr>
        </p:nvSpPr>
        <p:spPr/>
        <p:txBody>
          <a:bodyPr>
            <a:normAutofit/>
          </a:bodyPr>
          <a:lstStyle/>
          <a:p>
            <a:pPr marL="0" indent="0">
              <a:buNone/>
            </a:pPr>
            <a:r>
              <a:rPr lang="en-GB" sz="1600" b="1" dirty="0"/>
              <a:t>Public authorities</a:t>
            </a:r>
            <a:endParaRPr lang="it-IT" sz="1600" b="1" dirty="0"/>
          </a:p>
          <a:p>
            <a:r>
              <a:rPr lang="en-GB" sz="1400" dirty="0"/>
              <a:t>The term Public authorities refers to government and administration at national, regional and local level, legislative bodies and natural or legal persons insofar as they exercise administrative authority.</a:t>
            </a:r>
            <a:endParaRPr lang="it-IT" sz="1400" dirty="0"/>
          </a:p>
          <a:p>
            <a:pPr marL="0" indent="0">
              <a:buNone/>
            </a:pPr>
            <a:r>
              <a:rPr lang="en-GB" sz="1600" b="1" dirty="0"/>
              <a:t>Real participation</a:t>
            </a:r>
            <a:endParaRPr lang="it-IT" sz="1600" b="1" dirty="0"/>
          </a:p>
          <a:p>
            <a:r>
              <a:rPr lang="en-GB" sz="1400" dirty="0"/>
              <a:t>Real participation means that both sides honestly and sincerely strive to ensure that civil society's viewpoint is effectively taken into consideration by public authorities with decision-making </a:t>
            </a:r>
            <a:r>
              <a:rPr lang="en-GB" sz="1400" dirty="0" smtClean="0"/>
              <a:t>powers.</a:t>
            </a:r>
            <a:r>
              <a:rPr lang="it-IT" sz="1400" dirty="0" smtClean="0"/>
              <a:t> </a:t>
            </a:r>
            <a:endParaRPr lang="it-IT" sz="14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6</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dirty="0" err="1" smtClean="0"/>
              <a:t>Definitions</a:t>
            </a:r>
            <a:r>
              <a:rPr lang="it-IT" dirty="0" smtClean="0"/>
              <a:t>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1582690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7</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Interactive </a:t>
            </a:r>
            <a:r>
              <a:rPr lang="en-GB" sz="2400" b="1" dirty="0"/>
              <a:t>Introduction</a:t>
            </a:r>
            <a:endParaRPr lang="it-IT" sz="2400" b="1" dirty="0"/>
          </a:p>
          <a:p>
            <a:pPr lvl="1"/>
            <a:r>
              <a:rPr lang="en-GB" dirty="0"/>
              <a:t>B</a:t>
            </a:r>
            <a:r>
              <a:rPr lang="en-GB" dirty="0" smtClean="0"/>
              <a:t>rainstorm </a:t>
            </a:r>
            <a:r>
              <a:rPr lang="en-GB" dirty="0"/>
              <a:t>in small groups (3/4 people) on </a:t>
            </a:r>
            <a:r>
              <a:rPr lang="en-GB" dirty="0" smtClean="0"/>
              <a:t>your </a:t>
            </a:r>
            <a:r>
              <a:rPr lang="en-GB" dirty="0"/>
              <a:t>understanding of the practice of participation;</a:t>
            </a:r>
            <a:endParaRPr lang="it-IT" dirty="0"/>
          </a:p>
          <a:p>
            <a:pPr lvl="0"/>
            <a:endParaRPr lang="it-IT" sz="2400" dirty="0"/>
          </a:p>
          <a:p>
            <a:endParaRPr lang="it-IT"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9"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400" b="1" dirty="0" smtClean="0"/>
              <a:t>Lessons</a:t>
            </a:r>
            <a:r>
              <a:rPr lang="en-GB" sz="2400" b="1" dirty="0"/>
              <a:t>’ Learnt on Participation</a:t>
            </a:r>
            <a:endParaRPr lang="it-IT" sz="2400" b="1" dirty="0"/>
          </a:p>
          <a:p>
            <a:pPr lvl="1"/>
            <a:r>
              <a:rPr lang="en-GB" dirty="0"/>
              <a:t>Participants share and discuss within the plenary session </a:t>
            </a:r>
            <a:r>
              <a:rPr lang="en-GB" dirty="0" smtClean="0"/>
              <a:t>your </a:t>
            </a:r>
            <a:r>
              <a:rPr lang="en-GB" dirty="0"/>
              <a:t>experiences with Civil participation.</a:t>
            </a:r>
            <a:endParaRPr lang="it-IT" dirty="0"/>
          </a:p>
          <a:p>
            <a:endParaRPr lang="it-IT"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9</a:t>
            </a:fld>
            <a:endParaRPr lang="fr-FR" dirty="0"/>
          </a:p>
        </p:txBody>
      </p:sp>
      <p:sp>
        <p:nvSpPr>
          <p:cNvPr id="4" name="Titolo 3"/>
          <p:cNvSpPr>
            <a:spLocks noGrp="1"/>
          </p:cNvSpPr>
          <p:nvPr>
            <p:ph type="title"/>
          </p:nvPr>
        </p:nvSpPr>
        <p:spPr/>
        <p:txBody>
          <a:bodyPr/>
          <a:lstStyle/>
          <a:p>
            <a:r>
              <a:rPr lang="it-IT" dirty="0" smtClean="0"/>
              <a:t>Exercise </a:t>
            </a:r>
            <a:r>
              <a:rPr lang="it-IT" dirty="0" smtClean="0"/>
              <a:t>2</a:t>
            </a:r>
            <a:endParaRPr lang="it-IT" dirty="0"/>
          </a:p>
        </p:txBody>
      </p:sp>
      <p:sp>
        <p:nvSpPr>
          <p:cNvPr id="9" name="Segnaposto piè di pagina 5"/>
          <p:cNvSpPr>
            <a:spLocks noGrp="1"/>
          </p:cNvSpPr>
          <p:nvPr>
            <p:ph type="ftr" sz="quarter" idx="3"/>
          </p:nvPr>
        </p:nvSpPr>
        <p:spPr>
          <a:xfrm>
            <a:off x="1274460" y="6333963"/>
            <a:ext cx="4487212" cy="365125"/>
          </a:xfrm>
        </p:spPr>
        <p:txBody>
          <a:bodyPr/>
          <a:lstStyle/>
          <a:p>
            <a:r>
              <a:rPr lang="en-GB" dirty="0" smtClean="0"/>
              <a:t>Stage 3</a:t>
            </a:r>
          </a:p>
          <a:p>
            <a:r>
              <a:rPr lang="en-GB" dirty="0" smtClean="0"/>
              <a:t>Module 20 – Civic Participation and Partnership Working</a:t>
            </a:r>
            <a:endParaRPr lang="en-GB" dirty="0"/>
          </a:p>
        </p:txBody>
      </p:sp>
    </p:spTree>
    <p:extLst>
      <p:ext uri="{BB962C8B-B14F-4D97-AF65-F5344CB8AC3E}">
        <p14:creationId xmlns:p14="http://schemas.microsoft.com/office/powerpoint/2010/main" val="782722381"/>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1498</Words>
  <Application>Microsoft Macintosh PowerPoint</Application>
  <PresentationFormat>Presentazione su schermo (4:3)</PresentationFormat>
  <Paragraphs>252</Paragraphs>
  <Slides>25</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25</vt:i4>
      </vt:variant>
    </vt:vector>
  </HeadingPairs>
  <TitlesOfParts>
    <vt:vector size="30" baseType="lpstr">
      <vt:lpstr>Arial Unicode MS</vt:lpstr>
      <vt:lpstr>Calibri</vt:lpstr>
      <vt:lpstr>Century Gothic</vt:lpstr>
      <vt:lpstr>Arial</vt:lpstr>
      <vt:lpstr>Tema di Office</vt:lpstr>
      <vt:lpstr>MODULE 20 – CIVIC PARTICIPATION AND PARTNERSHIP WORKING</vt:lpstr>
      <vt:lpstr>Module Overview</vt:lpstr>
      <vt:lpstr>Module Structure</vt:lpstr>
      <vt:lpstr>Working Definitions (1)</vt:lpstr>
      <vt:lpstr>Working Definitions (2)</vt:lpstr>
      <vt:lpstr>Working Definitions (3)</vt:lpstr>
      <vt:lpstr>EXERCISES</vt:lpstr>
      <vt:lpstr>Exercise 1</vt:lpstr>
      <vt:lpstr>Exercise 2</vt:lpstr>
      <vt:lpstr>Exercise 3</vt:lpstr>
      <vt:lpstr>Exercise 4</vt:lpstr>
      <vt:lpstr>Exercise 5</vt:lpstr>
      <vt:lpstr>Exercise 6</vt:lpstr>
      <vt:lpstr>Exercise 7</vt:lpstr>
      <vt:lpstr>PUBLIC PARTICIPATION  (previous materials)</vt:lpstr>
      <vt:lpstr>Type of stakeholders</vt:lpstr>
      <vt:lpstr>Importance of stakeholders</vt:lpstr>
      <vt:lpstr>Types of participation</vt:lpstr>
      <vt:lpstr>Factors affecting partner relationships</vt:lpstr>
      <vt:lpstr>Spaces for participation</vt:lpstr>
      <vt:lpstr>CONDITIONS FOR PARTICIPATION</vt:lpstr>
      <vt:lpstr>Obstacles to participation</vt:lpstr>
      <vt:lpstr>Risks of participation</vt:lpstr>
      <vt:lpstr>Starting point</vt:lpstr>
      <vt:lpstr>Benefits of participation</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2017-02-10T14:12:05Z</dcterms:modified>
</cp:coreProperties>
</file>