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0"/>
  </p:notesMasterIdLst>
  <p:handoutMasterIdLst>
    <p:handoutMasterId r:id="rId11"/>
  </p:handoutMasterIdLst>
  <p:sldIdLst>
    <p:sldId id="256" r:id="rId2"/>
    <p:sldId id="258" r:id="rId3"/>
    <p:sldId id="266" r:id="rId4"/>
    <p:sldId id="264" r:id="rId5"/>
    <p:sldId id="260" r:id="rId6"/>
    <p:sldId id="263" r:id="rId7"/>
    <p:sldId id="261" r:id="rId8"/>
    <p:sldId id="262" r:id="rId9"/>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9954B912-EF5E-7742-8F2E-EB686C3919FE}">
      <dgm:prSet/>
      <dgm:spPr/>
      <dgm:t>
        <a:bodyPr/>
        <a:lstStyle/>
        <a:p>
          <a:r>
            <a:rPr lang="en-GB" b="1" dirty="0" smtClean="0"/>
            <a:t>Group Exercise 1 –  Ethical dilemma</a:t>
          </a:r>
          <a:endParaRPr lang="it-IT" b="1" dirty="0"/>
        </a:p>
      </dgm:t>
    </dgm:pt>
    <dgm:pt modelId="{C558221E-2956-EB45-AD3A-2CCBBE041A6E}" type="parTrans" cxnId="{A0855CF1-49EE-4847-B500-CB505F2D7673}">
      <dgm:prSet/>
      <dgm:spPr/>
      <dgm:t>
        <a:bodyPr/>
        <a:lstStyle/>
        <a:p>
          <a:endParaRPr lang="it-IT"/>
        </a:p>
      </dgm:t>
    </dgm:pt>
    <dgm:pt modelId="{60EDB82F-52E9-294A-BB7C-085AAFE00C06}" type="sibTrans" cxnId="{A0855CF1-49EE-4847-B500-CB505F2D7673}">
      <dgm:prSet/>
      <dgm:spPr/>
      <dgm:t>
        <a:bodyPr/>
        <a:lstStyle/>
        <a:p>
          <a:endParaRPr lang="it-IT"/>
        </a:p>
      </dgm:t>
    </dgm:pt>
    <dgm:pt modelId="{F63D0E8D-40FE-6B44-902D-D815B2D2C9EF}">
      <dgm:prSet/>
      <dgm:spPr/>
      <dgm:t>
        <a:bodyPr/>
        <a:lstStyle/>
        <a:p>
          <a:r>
            <a:rPr lang="en-GB" b="1" dirty="0" smtClean="0"/>
            <a:t>Plenary Discussion – Understanding the role of integrity in curbing corruption</a:t>
          </a:r>
          <a:endParaRPr lang="it-IT" b="1" dirty="0"/>
        </a:p>
      </dgm:t>
    </dgm:pt>
    <dgm:pt modelId="{1233B483-C6AE-3D49-8443-B23370579E7B}" type="parTrans" cxnId="{8C377387-FCB7-EE4B-B5BE-FC0F80FFDA18}">
      <dgm:prSet/>
      <dgm:spPr/>
      <dgm:t>
        <a:bodyPr/>
        <a:lstStyle/>
        <a:p>
          <a:endParaRPr lang="it-IT"/>
        </a:p>
      </dgm:t>
    </dgm:pt>
    <dgm:pt modelId="{D2910F60-F7F8-724B-906D-04CAD77D3ECC}" type="sibTrans" cxnId="{8C377387-FCB7-EE4B-B5BE-FC0F80FFDA18}">
      <dgm:prSet/>
      <dgm:spPr/>
      <dgm:t>
        <a:bodyPr/>
        <a:lstStyle/>
        <a:p>
          <a:endParaRPr lang="it-IT"/>
        </a:p>
      </dgm:t>
    </dgm:pt>
    <dgm:pt modelId="{DC3401F9-CB53-5248-B0B0-16696BC7144A}">
      <dgm:prSet/>
      <dgm:spPr/>
      <dgm:t>
        <a:bodyPr/>
        <a:lstStyle/>
        <a:p>
          <a:r>
            <a:rPr lang="en-GB" b="1" dirty="0" smtClean="0"/>
            <a:t>Group Exercise 2 – Design of a benchmark for integrity of the local government</a:t>
          </a:r>
          <a:endParaRPr lang="it-IT" b="1" dirty="0"/>
        </a:p>
      </dgm:t>
    </dgm:pt>
    <dgm:pt modelId="{D84C0EF9-C1F7-254A-9238-FB3AD91238F4}" type="parTrans" cxnId="{90CDAACF-D006-5548-A1D6-BE4F7B14DA7E}">
      <dgm:prSet/>
      <dgm:spPr/>
      <dgm:t>
        <a:bodyPr/>
        <a:lstStyle/>
        <a:p>
          <a:endParaRPr lang="it-IT"/>
        </a:p>
      </dgm:t>
    </dgm:pt>
    <dgm:pt modelId="{2A686F14-F1CC-F94B-B3EA-4AED3E37C2FC}" type="sibTrans" cxnId="{90CDAACF-D006-5548-A1D6-BE4F7B14DA7E}">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3"/>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3"/>
      <dgm:spPr/>
    </dgm:pt>
    <dgm:pt modelId="{CD2871E0-B945-6845-8CD4-21F5038B9047}" type="pres">
      <dgm:prSet presAssocID="{5CC7C819-22FC-9940-9E59-95FE49FEF966}" presName="dstNode" presStyleLbl="node1" presStyleIdx="0" presStyleCnt="3"/>
      <dgm:spPr/>
    </dgm:pt>
    <dgm:pt modelId="{52184E75-0A85-0143-9AD3-238C4AA8E11F}" type="pres">
      <dgm:prSet presAssocID="{9954B912-EF5E-7742-8F2E-EB686C3919FE}" presName="text_1" presStyleLbl="node1" presStyleIdx="0" presStyleCnt="3">
        <dgm:presLayoutVars>
          <dgm:bulletEnabled val="1"/>
        </dgm:presLayoutVars>
      </dgm:prSet>
      <dgm:spPr/>
      <dgm:t>
        <a:bodyPr/>
        <a:lstStyle/>
        <a:p>
          <a:endParaRPr lang="it-IT"/>
        </a:p>
      </dgm:t>
    </dgm:pt>
    <dgm:pt modelId="{C66E7F0A-DD91-E248-8BF9-D9E4AB1C8205}" type="pres">
      <dgm:prSet presAssocID="{9954B912-EF5E-7742-8F2E-EB686C3919FE}" presName="accent_1" presStyleCnt="0"/>
      <dgm:spPr/>
    </dgm:pt>
    <dgm:pt modelId="{17DBA18E-B7B6-2C4F-83A3-91FD53AEC918}" type="pres">
      <dgm:prSet presAssocID="{9954B912-EF5E-7742-8F2E-EB686C3919FE}" presName="accentRepeatNode" presStyleLbl="solidFgAcc1" presStyleIdx="0" presStyleCnt="3"/>
      <dgm:spPr/>
    </dgm:pt>
    <dgm:pt modelId="{DEAACB4C-8390-2445-8483-5EC0A67300E9}" type="pres">
      <dgm:prSet presAssocID="{F63D0E8D-40FE-6B44-902D-D815B2D2C9EF}" presName="text_2" presStyleLbl="node1" presStyleIdx="1" presStyleCnt="3">
        <dgm:presLayoutVars>
          <dgm:bulletEnabled val="1"/>
        </dgm:presLayoutVars>
      </dgm:prSet>
      <dgm:spPr/>
      <dgm:t>
        <a:bodyPr/>
        <a:lstStyle/>
        <a:p>
          <a:endParaRPr lang="it-IT"/>
        </a:p>
      </dgm:t>
    </dgm:pt>
    <dgm:pt modelId="{E7B6FD6C-8BCC-5141-8718-B8DE8C392D9C}" type="pres">
      <dgm:prSet presAssocID="{F63D0E8D-40FE-6B44-902D-D815B2D2C9EF}" presName="accent_2" presStyleCnt="0"/>
      <dgm:spPr/>
    </dgm:pt>
    <dgm:pt modelId="{02728133-72B1-1B4C-8AD1-98383C7C0DB4}" type="pres">
      <dgm:prSet presAssocID="{F63D0E8D-40FE-6B44-902D-D815B2D2C9EF}" presName="accentRepeatNode" presStyleLbl="solidFgAcc1" presStyleIdx="1" presStyleCnt="3"/>
      <dgm:spPr/>
    </dgm:pt>
    <dgm:pt modelId="{7DC269DC-37A8-F447-861C-39E8FD72A97A}" type="pres">
      <dgm:prSet presAssocID="{DC3401F9-CB53-5248-B0B0-16696BC7144A}" presName="text_3" presStyleLbl="node1" presStyleIdx="2" presStyleCnt="3">
        <dgm:presLayoutVars>
          <dgm:bulletEnabled val="1"/>
        </dgm:presLayoutVars>
      </dgm:prSet>
      <dgm:spPr/>
      <dgm:t>
        <a:bodyPr/>
        <a:lstStyle/>
        <a:p>
          <a:endParaRPr lang="it-IT"/>
        </a:p>
      </dgm:t>
    </dgm:pt>
    <dgm:pt modelId="{77060D3B-30C4-3C41-BF61-41FD5143F250}" type="pres">
      <dgm:prSet presAssocID="{DC3401F9-CB53-5248-B0B0-16696BC7144A}" presName="accent_3" presStyleCnt="0"/>
      <dgm:spPr/>
    </dgm:pt>
    <dgm:pt modelId="{914EE07C-B8A2-A344-A3B5-1CBE8E2921C6}" type="pres">
      <dgm:prSet presAssocID="{DC3401F9-CB53-5248-B0B0-16696BC7144A}" presName="accentRepeatNode" presStyleLbl="solidFgAcc1" presStyleIdx="2" presStyleCnt="3"/>
      <dgm:spPr/>
    </dgm:pt>
  </dgm:ptLst>
  <dgm:cxnLst>
    <dgm:cxn modelId="{B627043D-4002-D54E-B632-67164741B98F}" type="presOf" srcId="{60EDB82F-52E9-294A-BB7C-085AAFE00C06}" destId="{BB760403-48DE-9542-8416-1E8B6018467D}" srcOrd="0" destOrd="0" presId="urn:microsoft.com/office/officeart/2008/layout/VerticalCurvedList"/>
    <dgm:cxn modelId="{F01A7E5C-1495-BD47-B634-4AA940B44D64}" type="presOf" srcId="{5CC7C819-22FC-9940-9E59-95FE49FEF966}" destId="{C36E6E98-452A-4B47-906E-F45EEF12F12D}" srcOrd="0" destOrd="0" presId="urn:microsoft.com/office/officeart/2008/layout/VerticalCurvedList"/>
    <dgm:cxn modelId="{90CDAACF-D006-5548-A1D6-BE4F7B14DA7E}" srcId="{5CC7C819-22FC-9940-9E59-95FE49FEF966}" destId="{DC3401F9-CB53-5248-B0B0-16696BC7144A}" srcOrd="2" destOrd="0" parTransId="{D84C0EF9-C1F7-254A-9238-FB3AD91238F4}" sibTransId="{2A686F14-F1CC-F94B-B3EA-4AED3E37C2FC}"/>
    <dgm:cxn modelId="{3E1F4813-AC31-384C-98E9-73266073226B}" type="presOf" srcId="{F63D0E8D-40FE-6B44-902D-D815B2D2C9EF}" destId="{DEAACB4C-8390-2445-8483-5EC0A67300E9}" srcOrd="0" destOrd="0" presId="urn:microsoft.com/office/officeart/2008/layout/VerticalCurvedList"/>
    <dgm:cxn modelId="{03549639-1344-B64B-B0E2-BAFCDD4F39AB}" type="presOf" srcId="{9954B912-EF5E-7742-8F2E-EB686C3919FE}" destId="{52184E75-0A85-0143-9AD3-238C4AA8E11F}" srcOrd="0" destOrd="0" presId="urn:microsoft.com/office/officeart/2008/layout/VerticalCurvedList"/>
    <dgm:cxn modelId="{8C377387-FCB7-EE4B-B5BE-FC0F80FFDA18}" srcId="{5CC7C819-22FC-9940-9E59-95FE49FEF966}" destId="{F63D0E8D-40FE-6B44-902D-D815B2D2C9EF}" srcOrd="1" destOrd="0" parTransId="{1233B483-C6AE-3D49-8443-B23370579E7B}" sibTransId="{D2910F60-F7F8-724B-906D-04CAD77D3ECC}"/>
    <dgm:cxn modelId="{A5FEFFD1-796C-AD4A-BC90-93613960F1A5}" type="presOf" srcId="{DC3401F9-CB53-5248-B0B0-16696BC7144A}" destId="{7DC269DC-37A8-F447-861C-39E8FD72A97A}" srcOrd="0" destOrd="0" presId="urn:microsoft.com/office/officeart/2008/layout/VerticalCurvedList"/>
    <dgm:cxn modelId="{A0855CF1-49EE-4847-B500-CB505F2D7673}" srcId="{5CC7C819-22FC-9940-9E59-95FE49FEF966}" destId="{9954B912-EF5E-7742-8F2E-EB686C3919FE}" srcOrd="0" destOrd="0" parTransId="{C558221E-2956-EB45-AD3A-2CCBBE041A6E}" sibTransId="{60EDB82F-52E9-294A-BB7C-085AAFE00C06}"/>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D555DDC8-F2AD-2B45-A9B7-7E05A65AFB03}" type="presParOf" srcId="{CA63F03E-F6E6-E344-982A-46AC3C5BDA83}" destId="{52184E75-0A85-0143-9AD3-238C4AA8E11F}" srcOrd="1" destOrd="0" presId="urn:microsoft.com/office/officeart/2008/layout/VerticalCurvedList"/>
    <dgm:cxn modelId="{5BDFF53A-6A9A-FB4E-A1E5-319354270486}" type="presParOf" srcId="{CA63F03E-F6E6-E344-982A-46AC3C5BDA83}" destId="{C66E7F0A-DD91-E248-8BF9-D9E4AB1C8205}" srcOrd="2" destOrd="0" presId="urn:microsoft.com/office/officeart/2008/layout/VerticalCurvedList"/>
    <dgm:cxn modelId="{8DE8A865-3058-F749-93D7-4A790927B0DB}" type="presParOf" srcId="{C66E7F0A-DD91-E248-8BF9-D9E4AB1C8205}" destId="{17DBA18E-B7B6-2C4F-83A3-91FD53AEC918}" srcOrd="0" destOrd="0" presId="urn:microsoft.com/office/officeart/2008/layout/VerticalCurvedList"/>
    <dgm:cxn modelId="{20080B1F-F117-B64E-9403-29C01B67F602}" type="presParOf" srcId="{CA63F03E-F6E6-E344-982A-46AC3C5BDA83}" destId="{DEAACB4C-8390-2445-8483-5EC0A67300E9}" srcOrd="3" destOrd="0" presId="urn:microsoft.com/office/officeart/2008/layout/VerticalCurvedList"/>
    <dgm:cxn modelId="{00E76AC2-9FF3-3E4C-BBB2-321B1CE4BE01}" type="presParOf" srcId="{CA63F03E-F6E6-E344-982A-46AC3C5BDA83}" destId="{E7B6FD6C-8BCC-5141-8718-B8DE8C392D9C}" srcOrd="4" destOrd="0" presId="urn:microsoft.com/office/officeart/2008/layout/VerticalCurvedList"/>
    <dgm:cxn modelId="{3A4C5AE4-66F0-8444-A7D2-52FC0AF2937E}" type="presParOf" srcId="{E7B6FD6C-8BCC-5141-8718-B8DE8C392D9C}" destId="{02728133-72B1-1B4C-8AD1-98383C7C0DB4}" srcOrd="0" destOrd="0" presId="urn:microsoft.com/office/officeart/2008/layout/VerticalCurvedList"/>
    <dgm:cxn modelId="{E8F6B2E7-4498-3046-A1AB-D7EB4C3DEBDD}" type="presParOf" srcId="{CA63F03E-F6E6-E344-982A-46AC3C5BDA83}" destId="{7DC269DC-37A8-F447-861C-39E8FD72A97A}" srcOrd="5" destOrd="0" presId="urn:microsoft.com/office/officeart/2008/layout/VerticalCurvedList"/>
    <dgm:cxn modelId="{E3034951-D0B2-1344-91E1-537BFAB2842A}" type="presParOf" srcId="{CA63F03E-F6E6-E344-982A-46AC3C5BDA83}" destId="{77060D3B-30C4-3C41-BF61-41FD5143F250}" srcOrd="6" destOrd="0" presId="urn:microsoft.com/office/officeart/2008/layout/VerticalCurvedList"/>
    <dgm:cxn modelId="{B5C4F4B2-DFE1-4646-B2A2-4262960BAF88}" type="presParOf" srcId="{77060D3B-30C4-3C41-BF61-41FD5143F250}" destId="{914EE07C-B8A2-A344-A3B5-1CBE8E2921C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3601"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2184E75-0A85-0143-9AD3-238C4AA8E11F}">
      <dsp:nvSpPr>
        <dsp:cNvPr id="0" name=""/>
        <dsp:cNvSpPr/>
      </dsp:nvSpPr>
      <dsp:spPr>
        <a:xfrm>
          <a:off x="689239" y="496570"/>
          <a:ext cx="7128934"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60960" rIns="60960" bIns="60960" numCol="1" spcCol="1270" anchor="ctr" anchorCtr="0">
          <a:noAutofit/>
        </a:bodyPr>
        <a:lstStyle/>
        <a:p>
          <a:pPr lvl="0" algn="l" defTabSz="1066800">
            <a:lnSpc>
              <a:spcPct val="90000"/>
            </a:lnSpc>
            <a:spcBef>
              <a:spcPct val="0"/>
            </a:spcBef>
            <a:spcAft>
              <a:spcPct val="35000"/>
            </a:spcAft>
          </a:pPr>
          <a:r>
            <a:rPr lang="en-GB" sz="2400" b="1" kern="1200" dirty="0" smtClean="0"/>
            <a:t>Group Exercise 1 –  Ethical dilemma</a:t>
          </a:r>
          <a:endParaRPr lang="it-IT" sz="2400" b="1" kern="1200" dirty="0"/>
        </a:p>
      </dsp:txBody>
      <dsp:txXfrm>
        <a:off x="689239" y="496570"/>
        <a:ext cx="7128934" cy="993140"/>
      </dsp:txXfrm>
    </dsp:sp>
    <dsp:sp modelId="{17DBA18E-B7B6-2C4F-83A3-91FD53AEC918}">
      <dsp:nvSpPr>
        <dsp:cNvPr id="0" name=""/>
        <dsp:cNvSpPr/>
      </dsp:nvSpPr>
      <dsp:spPr>
        <a:xfrm>
          <a:off x="68526" y="37242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EAACB4C-8390-2445-8483-5EC0A67300E9}">
      <dsp:nvSpPr>
        <dsp:cNvPr id="0" name=""/>
        <dsp:cNvSpPr/>
      </dsp:nvSpPr>
      <dsp:spPr>
        <a:xfrm>
          <a:off x="1050245" y="1986280"/>
          <a:ext cx="6767927"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60960" rIns="60960" bIns="60960" numCol="1" spcCol="1270" anchor="ctr" anchorCtr="0">
          <a:noAutofit/>
        </a:bodyPr>
        <a:lstStyle/>
        <a:p>
          <a:pPr lvl="0" algn="l" defTabSz="1066800">
            <a:lnSpc>
              <a:spcPct val="90000"/>
            </a:lnSpc>
            <a:spcBef>
              <a:spcPct val="0"/>
            </a:spcBef>
            <a:spcAft>
              <a:spcPct val="35000"/>
            </a:spcAft>
          </a:pPr>
          <a:r>
            <a:rPr lang="en-GB" sz="2400" b="1" kern="1200" dirty="0" smtClean="0"/>
            <a:t>Plenary Discussion – Understanding the role of integrity in curbing corruption</a:t>
          </a:r>
          <a:endParaRPr lang="it-IT" sz="2400" b="1" kern="1200" dirty="0"/>
        </a:p>
      </dsp:txBody>
      <dsp:txXfrm>
        <a:off x="1050245" y="1986280"/>
        <a:ext cx="6767927" cy="993140"/>
      </dsp:txXfrm>
    </dsp:sp>
    <dsp:sp modelId="{02728133-72B1-1B4C-8AD1-98383C7C0DB4}">
      <dsp:nvSpPr>
        <dsp:cNvPr id="0" name=""/>
        <dsp:cNvSpPr/>
      </dsp:nvSpPr>
      <dsp:spPr>
        <a:xfrm>
          <a:off x="429533" y="186213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DC269DC-37A8-F447-861C-39E8FD72A97A}">
      <dsp:nvSpPr>
        <dsp:cNvPr id="0" name=""/>
        <dsp:cNvSpPr/>
      </dsp:nvSpPr>
      <dsp:spPr>
        <a:xfrm>
          <a:off x="689239" y="3475990"/>
          <a:ext cx="7128934"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60960" rIns="60960" bIns="60960" numCol="1" spcCol="1270" anchor="ctr" anchorCtr="0">
          <a:noAutofit/>
        </a:bodyPr>
        <a:lstStyle/>
        <a:p>
          <a:pPr lvl="0" algn="l" defTabSz="1066800">
            <a:lnSpc>
              <a:spcPct val="90000"/>
            </a:lnSpc>
            <a:spcBef>
              <a:spcPct val="0"/>
            </a:spcBef>
            <a:spcAft>
              <a:spcPct val="35000"/>
            </a:spcAft>
          </a:pPr>
          <a:r>
            <a:rPr lang="en-GB" sz="2400" b="1" kern="1200" dirty="0" smtClean="0"/>
            <a:t>Group Exercise 2 – Design of a benchmark for integrity of the local government</a:t>
          </a:r>
          <a:endParaRPr lang="it-IT" sz="2400" b="1" kern="1200" dirty="0"/>
        </a:p>
      </dsp:txBody>
      <dsp:txXfrm>
        <a:off x="689239" y="3475990"/>
        <a:ext cx="7128934" cy="993140"/>
      </dsp:txXfrm>
    </dsp:sp>
    <dsp:sp modelId="{914EE07C-B8A2-A344-A3B5-1CBE8E2921C6}">
      <dsp:nvSpPr>
        <dsp:cNvPr id="0" name=""/>
        <dsp:cNvSpPr/>
      </dsp:nvSpPr>
      <dsp:spPr>
        <a:xfrm>
          <a:off x="68526" y="335184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10/02/2017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10/02/2017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3</a:t>
            </a:fld>
            <a:endParaRPr lang="fr-FR"/>
          </a:p>
        </p:txBody>
      </p:sp>
    </p:spTree>
    <p:extLst>
      <p:ext uri="{BB962C8B-B14F-4D97-AF65-F5344CB8AC3E}">
        <p14:creationId xmlns:p14="http://schemas.microsoft.com/office/powerpoint/2010/main" val="169092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10/02/17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10/02/17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10/02/17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10/02/17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19 – </a:t>
            </a:r>
            <a:r>
              <a:rPr lang="en-GB" dirty="0">
                <a:effectLst/>
              </a:rPr>
              <a:t>BUILDING ETHICS AND INTEGRITY</a:t>
            </a:r>
            <a:r>
              <a:rPr lang="it-IT" dirty="0">
                <a:effectLst/>
              </a:rPr>
              <a:t> </a:t>
            </a:r>
            <a:endParaRPr lang="en-GB" dirty="0"/>
          </a:p>
        </p:txBody>
      </p:sp>
      <p:sp>
        <p:nvSpPr>
          <p:cNvPr id="3" name="Sottotitolo 2"/>
          <p:cNvSpPr>
            <a:spLocks noGrp="1"/>
          </p:cNvSpPr>
          <p:nvPr>
            <p:ph type="subTitle" idx="1"/>
          </p:nvPr>
        </p:nvSpPr>
        <p:spPr/>
        <p:txBody>
          <a:bodyPr/>
          <a:lstStyle/>
          <a:p>
            <a:r>
              <a:rPr lang="en-GB" dirty="0" smtClean="0"/>
              <a:t>Stage 3 – Leadership for Capacity Building</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lvl="1"/>
            <a:r>
              <a:rPr lang="en-GB" dirty="0" smtClean="0"/>
              <a:t>To </a:t>
            </a:r>
            <a:r>
              <a:rPr lang="en-GB" dirty="0"/>
              <a:t>strengthen participants’ capacity to ethical reflection and reasoning and make them reflect on the integrity of their organization.</a:t>
            </a:r>
            <a:endParaRPr lang="it-IT" dirty="0"/>
          </a:p>
        </p:txBody>
      </p:sp>
      <p:sp>
        <p:nvSpPr>
          <p:cNvPr id="3" name="Segnaposto contenuto 2"/>
          <p:cNvSpPr>
            <a:spLocks noGrp="1"/>
          </p:cNvSpPr>
          <p:nvPr>
            <p:ph sz="half" idx="2"/>
          </p:nvPr>
        </p:nvSpPr>
        <p:spPr/>
        <p:txBody>
          <a:bodyPr>
            <a:normAutofit fontScale="92500" lnSpcReduction="20000"/>
          </a:bodyPr>
          <a:lstStyle/>
          <a:p>
            <a:pPr marL="0" indent="0">
              <a:buNone/>
            </a:pPr>
            <a:r>
              <a:rPr lang="it-IT" sz="2300" b="1" dirty="0"/>
              <a:t>Learning Outcomes</a:t>
            </a:r>
          </a:p>
          <a:p>
            <a:pPr lvl="1"/>
            <a:r>
              <a:rPr lang="en-GB" sz="1900" dirty="0"/>
              <a:t>Participants improve their ethical literacy: extending their concepts and vocabulary for ethical reasoning and their capacity to make reasoned judgement about right and wrong.</a:t>
            </a:r>
            <a:endParaRPr lang="it-IT" sz="1900" dirty="0"/>
          </a:p>
          <a:p>
            <a:pPr lvl="1"/>
            <a:r>
              <a:rPr lang="en-GB" sz="1900" dirty="0"/>
              <a:t>Participants understand the concept of public integrity and its role in building public trust and preventing corruption. </a:t>
            </a:r>
            <a:endParaRPr lang="it-IT" sz="1900" dirty="0"/>
          </a:p>
          <a:p>
            <a:pPr marL="0" indent="0">
              <a:buNone/>
            </a:pPr>
            <a:r>
              <a:rPr lang="en-GB" sz="1900" dirty="0"/>
              <a:t>As a result, participants will be better prepared to develop the integrity of their organizations and enhance public trust and effectiveness of local governance.</a:t>
            </a:r>
            <a:endParaRPr lang="it-IT" sz="1900"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3</a:t>
            </a:r>
          </a:p>
          <a:p>
            <a:r>
              <a:rPr lang="en-GB" dirty="0" smtClean="0"/>
              <a:t>Module 19 – Building Ethics and Integrity</a:t>
            </a:r>
            <a:r>
              <a:rPr lang="it-IT" dirty="0" smtClean="0"/>
              <a:t> </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309992526"/>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19 – Building Ethics and Integrity</a:t>
            </a:r>
            <a:r>
              <a:rPr lang="it-IT" dirty="0" smtClean="0"/>
              <a:t> </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62500" lnSpcReduction="20000"/>
          </a:bodyPr>
          <a:lstStyle/>
          <a:p>
            <a:pPr marL="0" indent="0">
              <a:buNone/>
            </a:pPr>
            <a:r>
              <a:rPr lang="en-GB" sz="2600" b="1" dirty="0"/>
              <a:t>Ethical dilemma</a:t>
            </a:r>
            <a:endParaRPr lang="it-IT" sz="2600" b="1" dirty="0"/>
          </a:p>
          <a:p>
            <a:pPr lvl="1"/>
            <a:r>
              <a:rPr lang="en-GB" sz="1900" dirty="0"/>
              <a:t>A situation where values are at stake but the application of different values lead to different conclusions. This means that good reasons support different alternative choices and legitimate arguments may be raised against alternatives that renders decision making difficult.</a:t>
            </a:r>
            <a:endParaRPr lang="it-IT" sz="1900" dirty="0"/>
          </a:p>
          <a:p>
            <a:pPr marL="0" indent="0">
              <a:buNone/>
            </a:pPr>
            <a:r>
              <a:rPr lang="en-GB" sz="2600" b="1" dirty="0"/>
              <a:t>Integrity</a:t>
            </a:r>
            <a:endParaRPr lang="it-IT" sz="2600" b="1" dirty="0"/>
          </a:p>
          <a:p>
            <a:pPr lvl="1"/>
            <a:r>
              <a:rPr lang="en-GB" sz="1900" dirty="0"/>
              <a:t>Acting in accordance with accepted values and norms.</a:t>
            </a:r>
            <a:endParaRPr lang="it-IT" sz="1900" dirty="0"/>
          </a:p>
          <a:p>
            <a:pPr marL="0" indent="0">
              <a:buNone/>
            </a:pPr>
            <a:r>
              <a:rPr lang="en-GB" sz="2600" b="1" dirty="0" smtClean="0"/>
              <a:t>Integrity expectation towards leaders</a:t>
            </a:r>
            <a:endParaRPr lang="it-IT" sz="2600" b="1" dirty="0"/>
          </a:p>
          <a:p>
            <a:pPr lvl="1"/>
            <a:r>
              <a:rPr lang="en-GB" sz="1900" dirty="0"/>
              <a:t>Taking sincere and a principled ethical stand, show model and create context (operating system and culture) that supports organizational integrity and staff to act with integrity.</a:t>
            </a:r>
            <a:endParaRPr lang="it-IT" sz="1900" dirty="0"/>
          </a:p>
          <a:p>
            <a:pPr marL="0" indent="0">
              <a:buNone/>
            </a:pPr>
            <a:r>
              <a:rPr lang="en-GB" sz="2600" b="1" dirty="0"/>
              <a:t>Public Integrity</a:t>
            </a:r>
            <a:endParaRPr lang="it-IT" sz="2600" b="1" dirty="0"/>
          </a:p>
          <a:p>
            <a:pPr lvl="1"/>
            <a:r>
              <a:rPr lang="en-GB" sz="1900" dirty="0"/>
              <a:t>The local government operates according to democratic principles and effectively uses the powers and resources entrusted to it for the implementation of the officially accepted purposes and justified public interest. These are characteristics that together improve trustworthiness to internal and external stakeholders.</a:t>
            </a:r>
            <a:r>
              <a:rPr lang="it-IT" sz="1900" dirty="0"/>
              <a:t> </a:t>
            </a:r>
            <a:endParaRPr lang="it-IT" sz="1900" b="1" dirty="0"/>
          </a:p>
        </p:txBody>
      </p:sp>
      <p:sp>
        <p:nvSpPr>
          <p:cNvPr id="3" name="Segnaposto contenuto 2"/>
          <p:cNvSpPr>
            <a:spLocks noGrp="1"/>
          </p:cNvSpPr>
          <p:nvPr>
            <p:ph sz="half" idx="2"/>
          </p:nvPr>
        </p:nvSpPr>
        <p:spPr/>
        <p:txBody>
          <a:bodyPr>
            <a:normAutofit fontScale="62500" lnSpcReduction="20000"/>
          </a:bodyPr>
          <a:lstStyle/>
          <a:p>
            <a:pPr marL="0" indent="0">
              <a:buNone/>
            </a:pPr>
            <a:r>
              <a:rPr lang="en-GB" sz="2600" b="1" dirty="0"/>
              <a:t>Integrity management </a:t>
            </a:r>
            <a:endParaRPr lang="it-IT" sz="2600" b="1" dirty="0"/>
          </a:p>
          <a:p>
            <a:pPr lvl="1"/>
            <a:r>
              <a:rPr lang="en-GB" sz="1900" dirty="0"/>
              <a:t>Integrity management refers to all the activities undertaken to stimulate and enforce integrity and prevent corruption and other integrity violations within a particular organization. It is a systemic approach that consists of rule-based and value-based components. „Integrity management can be seen as a complex and never-ending balancing exercise between the rules-based and the values-based approaches” (OECD 2009)</a:t>
            </a:r>
            <a:endParaRPr lang="it-IT" sz="1900" dirty="0"/>
          </a:p>
          <a:p>
            <a:pPr marL="0" indent="0">
              <a:buNone/>
            </a:pPr>
            <a:r>
              <a:rPr lang="en-GB" sz="2600" b="1" dirty="0"/>
              <a:t>Corruption</a:t>
            </a:r>
            <a:endParaRPr lang="it-IT" sz="2600" b="1" dirty="0"/>
          </a:p>
          <a:p>
            <a:pPr lvl="1"/>
            <a:r>
              <a:rPr lang="en-GB" sz="1900" dirty="0"/>
              <a:t>Behaviour that deviates from the principles and rules associated with public office (political or executive) in order to gain private benefits in terms of wealth, power or status to serve personal (personal, family, friends) or group interests (economic, ideological, ethnic, party, professional, etc.).</a:t>
            </a:r>
            <a:endParaRPr lang="it-IT" sz="1900" dirty="0"/>
          </a:p>
          <a:p>
            <a:pPr lvl="1"/>
            <a:r>
              <a:rPr lang="en-GB" sz="1900" dirty="0"/>
              <a:t>CoE Convention on Corruption (1999) Article 2: “Corruption means requesting, offering, giving or accepting, directly or indirectly, a bribe or any other undue advantage or prospect thereof, which distorts the proper performance of any duty or behaviour required of the recipient of the bribe, the undue advantage or the prospect thereof.”</a:t>
            </a:r>
            <a:endParaRPr lang="it-IT" sz="1900" dirty="0"/>
          </a:p>
          <a:p>
            <a:pPr marL="0" indent="0">
              <a:buNone/>
            </a:pPr>
            <a:endParaRPr lang="it-IT" sz="15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19 – Building Ethics and Integrity</a:t>
            </a:r>
            <a:r>
              <a:rPr lang="it-IT" dirty="0" smtClean="0"/>
              <a:t> </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Group </a:t>
            </a:r>
            <a:r>
              <a:rPr lang="en-GB" sz="2600" b="1" dirty="0"/>
              <a:t>Exercise 1 –  Ethical dilemma</a:t>
            </a:r>
            <a:endParaRPr lang="it-IT" sz="2600" b="1" dirty="0"/>
          </a:p>
          <a:p>
            <a:pPr lvl="1"/>
            <a:r>
              <a:rPr lang="en-GB" dirty="0"/>
              <a:t>T</a:t>
            </a:r>
            <a:r>
              <a:rPr lang="en-GB" dirty="0" smtClean="0"/>
              <a:t>he </a:t>
            </a:r>
            <a:r>
              <a:rPr lang="en-GB" dirty="0"/>
              <a:t>group selects an ethical dilemma situation in an organization, or uses the one shared in the handout. </a:t>
            </a:r>
            <a:endParaRPr lang="it-IT" dirty="0"/>
          </a:p>
          <a:p>
            <a:pPr lvl="1"/>
            <a:r>
              <a:rPr lang="en-GB" dirty="0"/>
              <a:t>The group works on the dilemma in a fishbowl </a:t>
            </a:r>
            <a:r>
              <a:rPr lang="en-GB" dirty="0" smtClean="0"/>
              <a:t>setting</a:t>
            </a:r>
            <a:r>
              <a:rPr lang="en-GB" dirty="0"/>
              <a:t>:</a:t>
            </a:r>
            <a:endParaRPr lang="en-GB" dirty="0" smtClean="0"/>
          </a:p>
          <a:p>
            <a:pPr lvl="2"/>
            <a:r>
              <a:rPr lang="en-GB" dirty="0" smtClean="0"/>
              <a:t>The </a:t>
            </a:r>
            <a:r>
              <a:rPr lang="en-GB" dirty="0"/>
              <a:t>task of one part of the observers is to identify the arguments raised by the </a:t>
            </a:r>
            <a:r>
              <a:rPr lang="en-GB" dirty="0" smtClean="0"/>
              <a:t>discussants;</a:t>
            </a:r>
          </a:p>
          <a:p>
            <a:pPr lvl="2"/>
            <a:r>
              <a:rPr lang="en-GB" dirty="0"/>
              <a:t>T</a:t>
            </a:r>
            <a:r>
              <a:rPr lang="en-GB" dirty="0" smtClean="0"/>
              <a:t>he </a:t>
            </a:r>
            <a:r>
              <a:rPr lang="en-GB" dirty="0"/>
              <a:t>task of the other part of the observers is to capture the differences among the different standpoints. </a:t>
            </a:r>
            <a:endParaRPr lang="en-GB" dirty="0" smtClean="0"/>
          </a:p>
          <a:p>
            <a:pPr lvl="1"/>
            <a:r>
              <a:rPr lang="en-GB" dirty="0" smtClean="0"/>
              <a:t>After </a:t>
            </a:r>
            <a:r>
              <a:rPr lang="en-GB" dirty="0"/>
              <a:t>the fishbowl </a:t>
            </a:r>
            <a:r>
              <a:rPr lang="en-GB" dirty="0" smtClean="0"/>
              <a:t>discussion:</a:t>
            </a:r>
          </a:p>
          <a:p>
            <a:pPr lvl="2"/>
            <a:r>
              <a:rPr lang="en-GB" dirty="0"/>
              <a:t>T</a:t>
            </a:r>
            <a:r>
              <a:rPr lang="en-GB" dirty="0" smtClean="0"/>
              <a:t>he </a:t>
            </a:r>
            <a:r>
              <a:rPr lang="en-GB" dirty="0"/>
              <a:t>observers who identified arguments, present the arguments grouped into the categories of value-based, rule-based and consequence-based arguments. </a:t>
            </a:r>
            <a:endParaRPr lang="en-GB" dirty="0" smtClean="0"/>
          </a:p>
          <a:p>
            <a:pPr lvl="2"/>
            <a:r>
              <a:rPr lang="en-GB" dirty="0" smtClean="0"/>
              <a:t>The </a:t>
            </a:r>
            <a:r>
              <a:rPr lang="en-GB" dirty="0"/>
              <a:t>other group presents the different positions and reports how positions changed during the fishbowl discussion. </a:t>
            </a:r>
            <a:endParaRPr lang="en-GB" dirty="0" smtClean="0"/>
          </a:p>
          <a:p>
            <a:pPr lvl="1"/>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a:t>
            </a:r>
            <a:r>
              <a:rPr lang="it-IT" dirty="0"/>
              <a:t>1</a:t>
            </a: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19 – Building Ethics and Integrity</a:t>
            </a:r>
            <a:r>
              <a:rPr lang="it-IT" dirty="0" smtClean="0"/>
              <a:t> </a:t>
            </a:r>
            <a:endParaRPr lang="en-GB" dirty="0"/>
          </a:p>
        </p:txBody>
      </p:sp>
    </p:spTree>
    <p:extLst>
      <p:ext uri="{BB962C8B-B14F-4D97-AF65-F5344CB8AC3E}">
        <p14:creationId xmlns:p14="http://schemas.microsoft.com/office/powerpoint/2010/main" val="1956689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Plenary </a:t>
            </a:r>
            <a:r>
              <a:rPr lang="en-GB" sz="2600" b="1" dirty="0"/>
              <a:t>Discussion – Understanding the role of integrity in curbing corruption</a:t>
            </a:r>
            <a:endParaRPr lang="it-IT" sz="2600" b="1" dirty="0"/>
          </a:p>
          <a:p>
            <a:pPr lvl="1"/>
            <a:r>
              <a:rPr lang="en-GB" dirty="0"/>
              <a:t>In a plenary discussion, a working definition is created for integrity management and corruption and the group discusses the role of democratic public integrity and integrity management in curbing corruption.</a:t>
            </a:r>
            <a:endParaRPr lang="it-IT"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19 – Building Ethics and Integrity</a:t>
            </a:r>
            <a:r>
              <a:rPr lang="it-IT" dirty="0" smtClean="0"/>
              <a:t> </a:t>
            </a:r>
            <a:endParaRPr lang="en-GB" dirty="0"/>
          </a:p>
        </p:txBody>
      </p:sp>
    </p:spTree>
    <p:extLst>
      <p:ext uri="{BB962C8B-B14F-4D97-AF65-F5344CB8AC3E}">
        <p14:creationId xmlns:p14="http://schemas.microsoft.com/office/powerpoint/2010/main" val="2143363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Group </a:t>
            </a:r>
            <a:r>
              <a:rPr lang="en-GB" sz="2400" b="1" dirty="0"/>
              <a:t>Exercise 2 – Design of a benchmark for integrity of the local government</a:t>
            </a:r>
            <a:endParaRPr lang="it-IT" sz="2400" b="1" dirty="0"/>
          </a:p>
          <a:p>
            <a:pPr lvl="1"/>
            <a:r>
              <a:rPr lang="en-GB" dirty="0"/>
              <a:t>After a short recollection of the Local Government Benchmarks from Stage 1 (ref. Module 3) groups are formed with the task to design a benchmark for integrity (using the Table in Section 5.2). </a:t>
            </a:r>
            <a:endParaRPr lang="it-IT" dirty="0"/>
          </a:p>
          <a:p>
            <a:pPr lvl="1"/>
            <a:r>
              <a:rPr lang="en-GB" dirty="0"/>
              <a:t>After the group work, each group reports on plenary.</a:t>
            </a:r>
            <a:endParaRPr lang="it-IT" dirty="0"/>
          </a:p>
          <a:p>
            <a:pPr marL="36000" indent="0">
              <a:buNone/>
            </a:pP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19 – Building Ethics and Integrity</a:t>
            </a:r>
            <a:r>
              <a:rPr lang="it-IT" dirty="0" smtClean="0"/>
              <a:t> </a:t>
            </a:r>
            <a:endParaRPr lang="en-GB" dirty="0"/>
          </a:p>
        </p:txBody>
      </p:sp>
    </p:spTree>
    <p:extLst>
      <p:ext uri="{BB962C8B-B14F-4D97-AF65-F5344CB8AC3E}">
        <p14:creationId xmlns:p14="http://schemas.microsoft.com/office/powerpoint/2010/main" val="269590034"/>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757</Words>
  <Application>Microsoft Macintosh PowerPoint</Application>
  <PresentationFormat>Presentazione su schermo (4:3)</PresentationFormat>
  <Paragraphs>67</Paragraphs>
  <Slides>8</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Calibri</vt:lpstr>
      <vt:lpstr>Century Gothic</vt:lpstr>
      <vt:lpstr>Arial</vt:lpstr>
      <vt:lpstr>Tema di Office</vt:lpstr>
      <vt:lpstr>MODULE 19 – BUILDING ETHICS AND INTEGRITY </vt:lpstr>
      <vt:lpstr>Module Overview</vt:lpstr>
      <vt:lpstr>Module Structure</vt:lpstr>
      <vt:lpstr>Working Definitions</vt:lpstr>
      <vt:lpstr>EXERCISES</vt:lpstr>
      <vt:lpstr>Exercise 1</vt:lpstr>
      <vt:lpstr>Exercise 2</vt:lpstr>
      <vt:lpstr>Exercise 3</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2017-02-10T14:05:03Z</dcterms:modified>
</cp:coreProperties>
</file>