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89" r:id="rId1"/>
  </p:sldMasterIdLst>
  <p:notesMasterIdLst>
    <p:notesMasterId r:id="rId10"/>
  </p:notesMasterIdLst>
  <p:handoutMasterIdLst>
    <p:handoutMasterId r:id="rId11"/>
  </p:handoutMasterIdLst>
  <p:sldIdLst>
    <p:sldId id="256" r:id="rId2"/>
    <p:sldId id="258" r:id="rId3"/>
    <p:sldId id="266" r:id="rId4"/>
    <p:sldId id="264" r:id="rId5"/>
    <p:sldId id="260" r:id="rId6"/>
    <p:sldId id="263" r:id="rId7"/>
    <p:sldId id="261" r:id="rId8"/>
    <p:sldId id="262" r:id="rId9"/>
  </p:sldIdLst>
  <p:sldSz cx="9144000" cy="6858000" type="screen4x3"/>
  <p:notesSz cx="6805613" cy="99441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347D"/>
    <a:srgbClr val="40B2F1"/>
    <a:srgbClr val="002A4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333" autoAdjust="0"/>
    <p:restoredTop sz="93665" autoAdjust="0"/>
  </p:normalViewPr>
  <p:slideViewPr>
    <p:cSldViewPr snapToGrid="0" snapToObjects="1">
      <p:cViewPr varScale="1">
        <p:scale>
          <a:sx n="103" d="100"/>
          <a:sy n="103" d="100"/>
        </p:scale>
        <p:origin x="752"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00" d="100"/>
          <a:sy n="100" d="100"/>
        </p:scale>
        <p:origin x="1422" y="78"/>
      </p:cViewPr>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C7C819-22FC-9940-9E59-95FE49FEF966}" type="doc">
      <dgm:prSet loTypeId="urn:microsoft.com/office/officeart/2008/layout/VerticalCurvedList" loCatId="" qsTypeId="urn:microsoft.com/office/officeart/2005/8/quickstyle/simple4" qsCatId="simple" csTypeId="urn:microsoft.com/office/officeart/2005/8/colors/accent1_2" csCatId="accent1" phldr="1"/>
      <dgm:spPr/>
      <dgm:t>
        <a:bodyPr/>
        <a:lstStyle/>
        <a:p>
          <a:endParaRPr lang="it-IT"/>
        </a:p>
      </dgm:t>
    </dgm:pt>
    <dgm:pt modelId="{9954B912-EF5E-7742-8F2E-EB686C3919FE}">
      <dgm:prSet/>
      <dgm:spPr/>
      <dgm:t>
        <a:bodyPr/>
        <a:lstStyle/>
        <a:p>
          <a:r>
            <a:rPr lang="en-GB" b="1" dirty="0" smtClean="0"/>
            <a:t>Group Exercise 1 –  Ethical dilemma</a:t>
          </a:r>
          <a:endParaRPr lang="it-IT" b="1" dirty="0"/>
        </a:p>
      </dgm:t>
    </dgm:pt>
    <dgm:pt modelId="{C558221E-2956-EB45-AD3A-2CCBBE041A6E}" type="parTrans" cxnId="{A0855CF1-49EE-4847-B500-CB505F2D7673}">
      <dgm:prSet/>
      <dgm:spPr/>
      <dgm:t>
        <a:bodyPr/>
        <a:lstStyle/>
        <a:p>
          <a:endParaRPr lang="it-IT"/>
        </a:p>
      </dgm:t>
    </dgm:pt>
    <dgm:pt modelId="{60EDB82F-52E9-294A-BB7C-085AAFE00C06}" type="sibTrans" cxnId="{A0855CF1-49EE-4847-B500-CB505F2D7673}">
      <dgm:prSet/>
      <dgm:spPr/>
      <dgm:t>
        <a:bodyPr/>
        <a:lstStyle/>
        <a:p>
          <a:endParaRPr lang="it-IT"/>
        </a:p>
      </dgm:t>
    </dgm:pt>
    <dgm:pt modelId="{F63D0E8D-40FE-6B44-902D-D815B2D2C9EF}">
      <dgm:prSet/>
      <dgm:spPr/>
      <dgm:t>
        <a:bodyPr/>
        <a:lstStyle/>
        <a:p>
          <a:r>
            <a:rPr lang="en-GB" b="1" dirty="0" smtClean="0"/>
            <a:t>Plenary Discussion – Understanding the role of integrity in curbing corruption</a:t>
          </a:r>
          <a:endParaRPr lang="it-IT" b="1" dirty="0"/>
        </a:p>
      </dgm:t>
    </dgm:pt>
    <dgm:pt modelId="{1233B483-C6AE-3D49-8443-B23370579E7B}" type="parTrans" cxnId="{8C377387-FCB7-EE4B-B5BE-FC0F80FFDA18}">
      <dgm:prSet/>
      <dgm:spPr/>
      <dgm:t>
        <a:bodyPr/>
        <a:lstStyle/>
        <a:p>
          <a:endParaRPr lang="it-IT"/>
        </a:p>
      </dgm:t>
    </dgm:pt>
    <dgm:pt modelId="{D2910F60-F7F8-724B-906D-04CAD77D3ECC}" type="sibTrans" cxnId="{8C377387-FCB7-EE4B-B5BE-FC0F80FFDA18}">
      <dgm:prSet/>
      <dgm:spPr/>
      <dgm:t>
        <a:bodyPr/>
        <a:lstStyle/>
        <a:p>
          <a:endParaRPr lang="it-IT"/>
        </a:p>
      </dgm:t>
    </dgm:pt>
    <dgm:pt modelId="{DC3401F9-CB53-5248-B0B0-16696BC7144A}">
      <dgm:prSet/>
      <dgm:spPr/>
      <dgm:t>
        <a:bodyPr/>
        <a:lstStyle/>
        <a:p>
          <a:r>
            <a:rPr lang="en-GB" b="1" dirty="0" smtClean="0"/>
            <a:t>Group Exercise 2 – Design of a benchmark for integrity of the local government</a:t>
          </a:r>
          <a:endParaRPr lang="it-IT" b="1" dirty="0"/>
        </a:p>
      </dgm:t>
    </dgm:pt>
    <dgm:pt modelId="{D84C0EF9-C1F7-254A-9238-FB3AD91238F4}" type="parTrans" cxnId="{90CDAACF-D006-5548-A1D6-BE4F7B14DA7E}">
      <dgm:prSet/>
      <dgm:spPr/>
      <dgm:t>
        <a:bodyPr/>
        <a:lstStyle/>
        <a:p>
          <a:endParaRPr lang="it-IT"/>
        </a:p>
      </dgm:t>
    </dgm:pt>
    <dgm:pt modelId="{2A686F14-F1CC-F94B-B3EA-4AED3E37C2FC}" type="sibTrans" cxnId="{90CDAACF-D006-5548-A1D6-BE4F7B14DA7E}">
      <dgm:prSet/>
      <dgm:spPr/>
      <dgm:t>
        <a:bodyPr/>
        <a:lstStyle/>
        <a:p>
          <a:endParaRPr lang="it-IT"/>
        </a:p>
      </dgm:t>
    </dgm:pt>
    <dgm:pt modelId="{C36E6E98-452A-4B47-906E-F45EEF12F12D}" type="pres">
      <dgm:prSet presAssocID="{5CC7C819-22FC-9940-9E59-95FE49FEF966}" presName="Name0" presStyleCnt="0">
        <dgm:presLayoutVars>
          <dgm:chMax val="7"/>
          <dgm:chPref val="7"/>
          <dgm:dir/>
        </dgm:presLayoutVars>
      </dgm:prSet>
      <dgm:spPr/>
      <dgm:t>
        <a:bodyPr/>
        <a:lstStyle/>
        <a:p>
          <a:endParaRPr lang="it-IT"/>
        </a:p>
      </dgm:t>
    </dgm:pt>
    <dgm:pt modelId="{CA63F03E-F6E6-E344-982A-46AC3C5BDA83}" type="pres">
      <dgm:prSet presAssocID="{5CC7C819-22FC-9940-9E59-95FE49FEF966}" presName="Name1" presStyleCnt="0"/>
      <dgm:spPr/>
    </dgm:pt>
    <dgm:pt modelId="{7E5E127E-E2B2-134B-A7E3-43A64E9B330A}" type="pres">
      <dgm:prSet presAssocID="{5CC7C819-22FC-9940-9E59-95FE49FEF966}" presName="cycle" presStyleCnt="0"/>
      <dgm:spPr/>
    </dgm:pt>
    <dgm:pt modelId="{001ABEE9-4061-F64F-8D01-52FEC11D3B2D}" type="pres">
      <dgm:prSet presAssocID="{5CC7C819-22FC-9940-9E59-95FE49FEF966}" presName="srcNode" presStyleLbl="node1" presStyleIdx="0" presStyleCnt="3"/>
      <dgm:spPr/>
    </dgm:pt>
    <dgm:pt modelId="{BB760403-48DE-9542-8416-1E8B6018467D}" type="pres">
      <dgm:prSet presAssocID="{5CC7C819-22FC-9940-9E59-95FE49FEF966}" presName="conn" presStyleLbl="parChTrans1D2" presStyleIdx="0" presStyleCnt="1"/>
      <dgm:spPr/>
      <dgm:t>
        <a:bodyPr/>
        <a:lstStyle/>
        <a:p>
          <a:endParaRPr lang="it-IT"/>
        </a:p>
      </dgm:t>
    </dgm:pt>
    <dgm:pt modelId="{9ADB08C2-130B-044E-841B-EF7FD7CD44B2}" type="pres">
      <dgm:prSet presAssocID="{5CC7C819-22FC-9940-9E59-95FE49FEF966}" presName="extraNode" presStyleLbl="node1" presStyleIdx="0" presStyleCnt="3"/>
      <dgm:spPr/>
    </dgm:pt>
    <dgm:pt modelId="{CD2871E0-B945-6845-8CD4-21F5038B9047}" type="pres">
      <dgm:prSet presAssocID="{5CC7C819-22FC-9940-9E59-95FE49FEF966}" presName="dstNode" presStyleLbl="node1" presStyleIdx="0" presStyleCnt="3"/>
      <dgm:spPr/>
    </dgm:pt>
    <dgm:pt modelId="{52184E75-0A85-0143-9AD3-238C4AA8E11F}" type="pres">
      <dgm:prSet presAssocID="{9954B912-EF5E-7742-8F2E-EB686C3919FE}" presName="text_1" presStyleLbl="node1" presStyleIdx="0" presStyleCnt="3">
        <dgm:presLayoutVars>
          <dgm:bulletEnabled val="1"/>
        </dgm:presLayoutVars>
      </dgm:prSet>
      <dgm:spPr/>
      <dgm:t>
        <a:bodyPr/>
        <a:lstStyle/>
        <a:p>
          <a:endParaRPr lang="it-IT"/>
        </a:p>
      </dgm:t>
    </dgm:pt>
    <dgm:pt modelId="{C66E7F0A-DD91-E248-8BF9-D9E4AB1C8205}" type="pres">
      <dgm:prSet presAssocID="{9954B912-EF5E-7742-8F2E-EB686C3919FE}" presName="accent_1" presStyleCnt="0"/>
      <dgm:spPr/>
    </dgm:pt>
    <dgm:pt modelId="{17DBA18E-B7B6-2C4F-83A3-91FD53AEC918}" type="pres">
      <dgm:prSet presAssocID="{9954B912-EF5E-7742-8F2E-EB686C3919FE}" presName="accentRepeatNode" presStyleLbl="solidFgAcc1" presStyleIdx="0" presStyleCnt="3"/>
      <dgm:spPr/>
    </dgm:pt>
    <dgm:pt modelId="{DEAACB4C-8390-2445-8483-5EC0A67300E9}" type="pres">
      <dgm:prSet presAssocID="{F63D0E8D-40FE-6B44-902D-D815B2D2C9EF}" presName="text_2" presStyleLbl="node1" presStyleIdx="1" presStyleCnt="3">
        <dgm:presLayoutVars>
          <dgm:bulletEnabled val="1"/>
        </dgm:presLayoutVars>
      </dgm:prSet>
      <dgm:spPr/>
      <dgm:t>
        <a:bodyPr/>
        <a:lstStyle/>
        <a:p>
          <a:endParaRPr lang="it-IT"/>
        </a:p>
      </dgm:t>
    </dgm:pt>
    <dgm:pt modelId="{E7B6FD6C-8BCC-5141-8718-B8DE8C392D9C}" type="pres">
      <dgm:prSet presAssocID="{F63D0E8D-40FE-6B44-902D-D815B2D2C9EF}" presName="accent_2" presStyleCnt="0"/>
      <dgm:spPr/>
    </dgm:pt>
    <dgm:pt modelId="{02728133-72B1-1B4C-8AD1-98383C7C0DB4}" type="pres">
      <dgm:prSet presAssocID="{F63D0E8D-40FE-6B44-902D-D815B2D2C9EF}" presName="accentRepeatNode" presStyleLbl="solidFgAcc1" presStyleIdx="1" presStyleCnt="3"/>
      <dgm:spPr/>
    </dgm:pt>
    <dgm:pt modelId="{7DC269DC-37A8-F447-861C-39E8FD72A97A}" type="pres">
      <dgm:prSet presAssocID="{DC3401F9-CB53-5248-B0B0-16696BC7144A}" presName="text_3" presStyleLbl="node1" presStyleIdx="2" presStyleCnt="3">
        <dgm:presLayoutVars>
          <dgm:bulletEnabled val="1"/>
        </dgm:presLayoutVars>
      </dgm:prSet>
      <dgm:spPr/>
      <dgm:t>
        <a:bodyPr/>
        <a:lstStyle/>
        <a:p>
          <a:endParaRPr lang="it-IT"/>
        </a:p>
      </dgm:t>
    </dgm:pt>
    <dgm:pt modelId="{77060D3B-30C4-3C41-BF61-41FD5143F250}" type="pres">
      <dgm:prSet presAssocID="{DC3401F9-CB53-5248-B0B0-16696BC7144A}" presName="accent_3" presStyleCnt="0"/>
      <dgm:spPr/>
    </dgm:pt>
    <dgm:pt modelId="{914EE07C-B8A2-A344-A3B5-1CBE8E2921C6}" type="pres">
      <dgm:prSet presAssocID="{DC3401F9-CB53-5248-B0B0-16696BC7144A}" presName="accentRepeatNode" presStyleLbl="solidFgAcc1" presStyleIdx="2" presStyleCnt="3"/>
      <dgm:spPr/>
    </dgm:pt>
  </dgm:ptLst>
  <dgm:cxnLst>
    <dgm:cxn modelId="{B627043D-4002-D54E-B632-67164741B98F}" type="presOf" srcId="{60EDB82F-52E9-294A-BB7C-085AAFE00C06}" destId="{BB760403-48DE-9542-8416-1E8B6018467D}" srcOrd="0" destOrd="0" presId="urn:microsoft.com/office/officeart/2008/layout/VerticalCurvedList"/>
    <dgm:cxn modelId="{F01A7E5C-1495-BD47-B634-4AA940B44D64}" type="presOf" srcId="{5CC7C819-22FC-9940-9E59-95FE49FEF966}" destId="{C36E6E98-452A-4B47-906E-F45EEF12F12D}" srcOrd="0" destOrd="0" presId="urn:microsoft.com/office/officeart/2008/layout/VerticalCurvedList"/>
    <dgm:cxn modelId="{90CDAACF-D006-5548-A1D6-BE4F7B14DA7E}" srcId="{5CC7C819-22FC-9940-9E59-95FE49FEF966}" destId="{DC3401F9-CB53-5248-B0B0-16696BC7144A}" srcOrd="2" destOrd="0" parTransId="{D84C0EF9-C1F7-254A-9238-FB3AD91238F4}" sibTransId="{2A686F14-F1CC-F94B-B3EA-4AED3E37C2FC}"/>
    <dgm:cxn modelId="{3E1F4813-AC31-384C-98E9-73266073226B}" type="presOf" srcId="{F63D0E8D-40FE-6B44-902D-D815B2D2C9EF}" destId="{DEAACB4C-8390-2445-8483-5EC0A67300E9}" srcOrd="0" destOrd="0" presId="urn:microsoft.com/office/officeart/2008/layout/VerticalCurvedList"/>
    <dgm:cxn modelId="{03549639-1344-B64B-B0E2-BAFCDD4F39AB}" type="presOf" srcId="{9954B912-EF5E-7742-8F2E-EB686C3919FE}" destId="{52184E75-0A85-0143-9AD3-238C4AA8E11F}" srcOrd="0" destOrd="0" presId="urn:microsoft.com/office/officeart/2008/layout/VerticalCurvedList"/>
    <dgm:cxn modelId="{8C377387-FCB7-EE4B-B5BE-FC0F80FFDA18}" srcId="{5CC7C819-22FC-9940-9E59-95FE49FEF966}" destId="{F63D0E8D-40FE-6B44-902D-D815B2D2C9EF}" srcOrd="1" destOrd="0" parTransId="{1233B483-C6AE-3D49-8443-B23370579E7B}" sibTransId="{D2910F60-F7F8-724B-906D-04CAD77D3ECC}"/>
    <dgm:cxn modelId="{A5FEFFD1-796C-AD4A-BC90-93613960F1A5}" type="presOf" srcId="{DC3401F9-CB53-5248-B0B0-16696BC7144A}" destId="{7DC269DC-37A8-F447-861C-39E8FD72A97A}" srcOrd="0" destOrd="0" presId="urn:microsoft.com/office/officeart/2008/layout/VerticalCurvedList"/>
    <dgm:cxn modelId="{A0855CF1-49EE-4847-B500-CB505F2D7673}" srcId="{5CC7C819-22FC-9940-9E59-95FE49FEF966}" destId="{9954B912-EF5E-7742-8F2E-EB686C3919FE}" srcOrd="0" destOrd="0" parTransId="{C558221E-2956-EB45-AD3A-2CCBBE041A6E}" sibTransId="{60EDB82F-52E9-294A-BB7C-085AAFE00C06}"/>
    <dgm:cxn modelId="{A5662254-27A9-024C-ABB6-21AA7597E741}" type="presParOf" srcId="{C36E6E98-452A-4B47-906E-F45EEF12F12D}" destId="{CA63F03E-F6E6-E344-982A-46AC3C5BDA83}" srcOrd="0" destOrd="0" presId="urn:microsoft.com/office/officeart/2008/layout/VerticalCurvedList"/>
    <dgm:cxn modelId="{1C0150DD-74F6-FC44-80FC-D646E2D45FA2}" type="presParOf" srcId="{CA63F03E-F6E6-E344-982A-46AC3C5BDA83}" destId="{7E5E127E-E2B2-134B-A7E3-43A64E9B330A}" srcOrd="0" destOrd="0" presId="urn:microsoft.com/office/officeart/2008/layout/VerticalCurvedList"/>
    <dgm:cxn modelId="{A395D4C6-329C-2740-ABAA-C7F1BBA2B34B}" type="presParOf" srcId="{7E5E127E-E2B2-134B-A7E3-43A64E9B330A}" destId="{001ABEE9-4061-F64F-8D01-52FEC11D3B2D}" srcOrd="0" destOrd="0" presId="urn:microsoft.com/office/officeart/2008/layout/VerticalCurvedList"/>
    <dgm:cxn modelId="{4DADCD78-9645-7E4A-9ECA-B94721B56E8D}" type="presParOf" srcId="{7E5E127E-E2B2-134B-A7E3-43A64E9B330A}" destId="{BB760403-48DE-9542-8416-1E8B6018467D}" srcOrd="1" destOrd="0" presId="urn:microsoft.com/office/officeart/2008/layout/VerticalCurvedList"/>
    <dgm:cxn modelId="{4C56B15E-2BA0-BC46-9980-F28BBF88E07C}" type="presParOf" srcId="{7E5E127E-E2B2-134B-A7E3-43A64E9B330A}" destId="{9ADB08C2-130B-044E-841B-EF7FD7CD44B2}" srcOrd="2" destOrd="0" presId="urn:microsoft.com/office/officeart/2008/layout/VerticalCurvedList"/>
    <dgm:cxn modelId="{6497E360-CA2B-704C-8704-C4515232269A}" type="presParOf" srcId="{7E5E127E-E2B2-134B-A7E3-43A64E9B330A}" destId="{CD2871E0-B945-6845-8CD4-21F5038B9047}" srcOrd="3" destOrd="0" presId="urn:microsoft.com/office/officeart/2008/layout/VerticalCurvedList"/>
    <dgm:cxn modelId="{D555DDC8-F2AD-2B45-A9B7-7E05A65AFB03}" type="presParOf" srcId="{CA63F03E-F6E6-E344-982A-46AC3C5BDA83}" destId="{52184E75-0A85-0143-9AD3-238C4AA8E11F}" srcOrd="1" destOrd="0" presId="urn:microsoft.com/office/officeart/2008/layout/VerticalCurvedList"/>
    <dgm:cxn modelId="{5BDFF53A-6A9A-FB4E-A1E5-319354270486}" type="presParOf" srcId="{CA63F03E-F6E6-E344-982A-46AC3C5BDA83}" destId="{C66E7F0A-DD91-E248-8BF9-D9E4AB1C8205}" srcOrd="2" destOrd="0" presId="urn:microsoft.com/office/officeart/2008/layout/VerticalCurvedList"/>
    <dgm:cxn modelId="{8DE8A865-3058-F749-93D7-4A790927B0DB}" type="presParOf" srcId="{C66E7F0A-DD91-E248-8BF9-D9E4AB1C8205}" destId="{17DBA18E-B7B6-2C4F-83A3-91FD53AEC918}" srcOrd="0" destOrd="0" presId="urn:microsoft.com/office/officeart/2008/layout/VerticalCurvedList"/>
    <dgm:cxn modelId="{20080B1F-F117-B64E-9403-29C01B67F602}" type="presParOf" srcId="{CA63F03E-F6E6-E344-982A-46AC3C5BDA83}" destId="{DEAACB4C-8390-2445-8483-5EC0A67300E9}" srcOrd="3" destOrd="0" presId="urn:microsoft.com/office/officeart/2008/layout/VerticalCurvedList"/>
    <dgm:cxn modelId="{00E76AC2-9FF3-3E4C-BBB2-321B1CE4BE01}" type="presParOf" srcId="{CA63F03E-F6E6-E344-982A-46AC3C5BDA83}" destId="{E7B6FD6C-8BCC-5141-8718-B8DE8C392D9C}" srcOrd="4" destOrd="0" presId="urn:microsoft.com/office/officeart/2008/layout/VerticalCurvedList"/>
    <dgm:cxn modelId="{3A4C5AE4-66F0-8444-A7D2-52FC0AF2937E}" type="presParOf" srcId="{E7B6FD6C-8BCC-5141-8718-B8DE8C392D9C}" destId="{02728133-72B1-1B4C-8AD1-98383C7C0DB4}" srcOrd="0" destOrd="0" presId="urn:microsoft.com/office/officeart/2008/layout/VerticalCurvedList"/>
    <dgm:cxn modelId="{E8F6B2E7-4498-3046-A1AB-D7EB4C3DEBDD}" type="presParOf" srcId="{CA63F03E-F6E6-E344-982A-46AC3C5BDA83}" destId="{7DC269DC-37A8-F447-861C-39E8FD72A97A}" srcOrd="5" destOrd="0" presId="urn:microsoft.com/office/officeart/2008/layout/VerticalCurvedList"/>
    <dgm:cxn modelId="{E3034951-D0B2-1344-91E1-537BFAB2842A}" type="presParOf" srcId="{CA63F03E-F6E6-E344-982A-46AC3C5BDA83}" destId="{77060D3B-30C4-3C41-BF61-41FD5143F250}" srcOrd="6" destOrd="0" presId="urn:microsoft.com/office/officeart/2008/layout/VerticalCurvedList"/>
    <dgm:cxn modelId="{B5C4F4B2-DFE1-4646-B2A2-4262960BAF88}" type="presParOf" srcId="{77060D3B-30C4-3C41-BF61-41FD5143F250}" destId="{914EE07C-B8A2-A344-A3B5-1CBE8E2921C6}"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760403-48DE-9542-8416-1E8B6018467D}">
      <dsp:nvSpPr>
        <dsp:cNvPr id="0" name=""/>
        <dsp:cNvSpPr/>
      </dsp:nvSpPr>
      <dsp:spPr>
        <a:xfrm>
          <a:off x="-5613601" y="-859500"/>
          <a:ext cx="6684700" cy="6684700"/>
        </a:xfrm>
        <a:prstGeom prst="blockArc">
          <a:avLst>
            <a:gd name="adj1" fmla="val 18900000"/>
            <a:gd name="adj2" fmla="val 2700000"/>
            <a:gd name="adj3" fmla="val 323"/>
          </a:avLst>
        </a:pr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52184E75-0A85-0143-9AD3-238C4AA8E11F}">
      <dsp:nvSpPr>
        <dsp:cNvPr id="0" name=""/>
        <dsp:cNvSpPr/>
      </dsp:nvSpPr>
      <dsp:spPr>
        <a:xfrm>
          <a:off x="689239" y="496570"/>
          <a:ext cx="7128934" cy="99314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88305" tIns="60960" rIns="60960" bIns="60960" numCol="1" spcCol="1270" anchor="ctr" anchorCtr="0">
          <a:noAutofit/>
        </a:bodyPr>
        <a:lstStyle/>
        <a:p>
          <a:pPr lvl="0" algn="l" defTabSz="1066800">
            <a:lnSpc>
              <a:spcPct val="90000"/>
            </a:lnSpc>
            <a:spcBef>
              <a:spcPct val="0"/>
            </a:spcBef>
            <a:spcAft>
              <a:spcPct val="35000"/>
            </a:spcAft>
          </a:pPr>
          <a:r>
            <a:rPr lang="en-GB" sz="2400" b="1" kern="1200" dirty="0" smtClean="0"/>
            <a:t>Group Exercise 1 –  Ethical dilemma</a:t>
          </a:r>
          <a:endParaRPr lang="it-IT" sz="2400" b="1" kern="1200" dirty="0"/>
        </a:p>
      </dsp:txBody>
      <dsp:txXfrm>
        <a:off x="689239" y="496570"/>
        <a:ext cx="7128934" cy="993140"/>
      </dsp:txXfrm>
    </dsp:sp>
    <dsp:sp modelId="{17DBA18E-B7B6-2C4F-83A3-91FD53AEC918}">
      <dsp:nvSpPr>
        <dsp:cNvPr id="0" name=""/>
        <dsp:cNvSpPr/>
      </dsp:nvSpPr>
      <dsp:spPr>
        <a:xfrm>
          <a:off x="68526" y="372427"/>
          <a:ext cx="1241425" cy="1241425"/>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DEAACB4C-8390-2445-8483-5EC0A67300E9}">
      <dsp:nvSpPr>
        <dsp:cNvPr id="0" name=""/>
        <dsp:cNvSpPr/>
      </dsp:nvSpPr>
      <dsp:spPr>
        <a:xfrm>
          <a:off x="1050245" y="1986280"/>
          <a:ext cx="6767927" cy="99314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88305" tIns="60960" rIns="60960" bIns="60960" numCol="1" spcCol="1270" anchor="ctr" anchorCtr="0">
          <a:noAutofit/>
        </a:bodyPr>
        <a:lstStyle/>
        <a:p>
          <a:pPr lvl="0" algn="l" defTabSz="1066800">
            <a:lnSpc>
              <a:spcPct val="90000"/>
            </a:lnSpc>
            <a:spcBef>
              <a:spcPct val="0"/>
            </a:spcBef>
            <a:spcAft>
              <a:spcPct val="35000"/>
            </a:spcAft>
          </a:pPr>
          <a:r>
            <a:rPr lang="en-GB" sz="2400" b="1" kern="1200" dirty="0" smtClean="0"/>
            <a:t>Plenary Discussion – Understanding the role of integrity in curbing corruption</a:t>
          </a:r>
          <a:endParaRPr lang="it-IT" sz="2400" b="1" kern="1200" dirty="0"/>
        </a:p>
      </dsp:txBody>
      <dsp:txXfrm>
        <a:off x="1050245" y="1986280"/>
        <a:ext cx="6767927" cy="993140"/>
      </dsp:txXfrm>
    </dsp:sp>
    <dsp:sp modelId="{02728133-72B1-1B4C-8AD1-98383C7C0DB4}">
      <dsp:nvSpPr>
        <dsp:cNvPr id="0" name=""/>
        <dsp:cNvSpPr/>
      </dsp:nvSpPr>
      <dsp:spPr>
        <a:xfrm>
          <a:off x="429533" y="1862137"/>
          <a:ext cx="1241425" cy="1241425"/>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7DC269DC-37A8-F447-861C-39E8FD72A97A}">
      <dsp:nvSpPr>
        <dsp:cNvPr id="0" name=""/>
        <dsp:cNvSpPr/>
      </dsp:nvSpPr>
      <dsp:spPr>
        <a:xfrm>
          <a:off x="689239" y="3475990"/>
          <a:ext cx="7128934" cy="99314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88305" tIns="60960" rIns="60960" bIns="60960" numCol="1" spcCol="1270" anchor="ctr" anchorCtr="0">
          <a:noAutofit/>
        </a:bodyPr>
        <a:lstStyle/>
        <a:p>
          <a:pPr lvl="0" algn="l" defTabSz="1066800">
            <a:lnSpc>
              <a:spcPct val="90000"/>
            </a:lnSpc>
            <a:spcBef>
              <a:spcPct val="0"/>
            </a:spcBef>
            <a:spcAft>
              <a:spcPct val="35000"/>
            </a:spcAft>
          </a:pPr>
          <a:r>
            <a:rPr lang="en-GB" sz="2400" b="1" kern="1200" dirty="0" smtClean="0"/>
            <a:t>Group Exercise 2 – Design of a benchmark for integrity of the local government</a:t>
          </a:r>
          <a:endParaRPr lang="it-IT" sz="2400" b="1" kern="1200" dirty="0"/>
        </a:p>
      </dsp:txBody>
      <dsp:txXfrm>
        <a:off x="689239" y="3475990"/>
        <a:ext cx="7128934" cy="993140"/>
      </dsp:txXfrm>
    </dsp:sp>
    <dsp:sp modelId="{914EE07C-B8A2-A344-A3B5-1CBE8E2921C6}">
      <dsp:nvSpPr>
        <dsp:cNvPr id="0" name=""/>
        <dsp:cNvSpPr/>
      </dsp:nvSpPr>
      <dsp:spPr>
        <a:xfrm>
          <a:off x="68526" y="3351847"/>
          <a:ext cx="1241425" cy="1241425"/>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099" cy="497205"/>
          </a:xfrm>
          <a:prstGeom prst="rect">
            <a:avLst/>
          </a:prstGeom>
        </p:spPr>
        <p:txBody>
          <a:bodyPr vert="horz" lIns="95706" tIns="47854" rIns="95706" bIns="47854" rtlCol="0"/>
          <a:lstStyle>
            <a:lvl1pPr algn="l">
              <a:defRPr sz="1300"/>
            </a:lvl1pPr>
          </a:lstStyle>
          <a:p>
            <a:endParaRPr lang="fr-FR"/>
          </a:p>
        </p:txBody>
      </p:sp>
      <p:sp>
        <p:nvSpPr>
          <p:cNvPr id="3" name="Espace réservé de la date 2"/>
          <p:cNvSpPr>
            <a:spLocks noGrp="1"/>
          </p:cNvSpPr>
          <p:nvPr>
            <p:ph type="dt" sz="quarter" idx="1"/>
          </p:nvPr>
        </p:nvSpPr>
        <p:spPr>
          <a:xfrm>
            <a:off x="3854940" y="1"/>
            <a:ext cx="2949099" cy="497205"/>
          </a:xfrm>
          <a:prstGeom prst="rect">
            <a:avLst/>
          </a:prstGeom>
        </p:spPr>
        <p:txBody>
          <a:bodyPr vert="horz" lIns="95706" tIns="47854" rIns="95706" bIns="47854" rtlCol="0"/>
          <a:lstStyle>
            <a:lvl1pPr algn="r">
              <a:defRPr sz="1300"/>
            </a:lvl1pPr>
          </a:lstStyle>
          <a:p>
            <a:fld id="{14208671-A0B8-3E47-A7D9-43510B064522}" type="datetime1">
              <a:rPr lang="fr-FR" smtClean="0"/>
              <a:pPr/>
              <a:t>10/02/2017</a:t>
            </a:fld>
            <a:endParaRPr lang="fr-FR"/>
          </a:p>
        </p:txBody>
      </p:sp>
      <p:sp>
        <p:nvSpPr>
          <p:cNvPr id="4" name="Espace réservé du pied de page 3"/>
          <p:cNvSpPr>
            <a:spLocks noGrp="1"/>
          </p:cNvSpPr>
          <p:nvPr>
            <p:ph type="ftr" sz="quarter" idx="2"/>
          </p:nvPr>
        </p:nvSpPr>
        <p:spPr>
          <a:xfrm>
            <a:off x="0" y="9445170"/>
            <a:ext cx="2949099" cy="497205"/>
          </a:xfrm>
          <a:prstGeom prst="rect">
            <a:avLst/>
          </a:prstGeom>
        </p:spPr>
        <p:txBody>
          <a:bodyPr vert="horz" lIns="95706" tIns="47854" rIns="95706" bIns="47854" rtlCol="0" anchor="b"/>
          <a:lstStyle>
            <a:lvl1pPr algn="l">
              <a:defRPr sz="1300"/>
            </a:lvl1pPr>
          </a:lstStyle>
          <a:p>
            <a:endParaRPr lang="fr-FR"/>
          </a:p>
        </p:txBody>
      </p:sp>
      <p:sp>
        <p:nvSpPr>
          <p:cNvPr id="5" name="Espace réservé du numéro de diapositive 4"/>
          <p:cNvSpPr>
            <a:spLocks noGrp="1"/>
          </p:cNvSpPr>
          <p:nvPr>
            <p:ph type="sldNum" sz="quarter" idx="3"/>
          </p:nvPr>
        </p:nvSpPr>
        <p:spPr>
          <a:xfrm>
            <a:off x="3854940" y="9445170"/>
            <a:ext cx="2949099" cy="497205"/>
          </a:xfrm>
          <a:prstGeom prst="rect">
            <a:avLst/>
          </a:prstGeom>
        </p:spPr>
        <p:txBody>
          <a:bodyPr vert="horz" lIns="95706" tIns="47854" rIns="95706" bIns="47854" rtlCol="0" anchor="b"/>
          <a:lstStyle>
            <a:lvl1pPr algn="r">
              <a:defRPr sz="1300"/>
            </a:lvl1pPr>
          </a:lstStyle>
          <a:p>
            <a:fld id="{6759D221-9A09-9540-B314-8604B0193E34}" type="slidenum">
              <a:rPr lang="fr-FR" smtClean="0"/>
              <a:pPr/>
              <a:t>‹n.›</a:t>
            </a:fld>
            <a:endParaRPr lang="fr-FR"/>
          </a:p>
        </p:txBody>
      </p:sp>
    </p:spTree>
    <p:extLst>
      <p:ext uri="{BB962C8B-B14F-4D97-AF65-F5344CB8AC3E}">
        <p14:creationId xmlns:p14="http://schemas.microsoft.com/office/powerpoint/2010/main" val="1293850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099" cy="497205"/>
          </a:xfrm>
          <a:prstGeom prst="rect">
            <a:avLst/>
          </a:prstGeom>
        </p:spPr>
        <p:txBody>
          <a:bodyPr vert="horz" lIns="95706" tIns="47854" rIns="95706" bIns="47854" rtlCol="0"/>
          <a:lstStyle>
            <a:lvl1pPr algn="l">
              <a:defRPr sz="1300"/>
            </a:lvl1pPr>
          </a:lstStyle>
          <a:p>
            <a:endParaRPr lang="fr-FR"/>
          </a:p>
        </p:txBody>
      </p:sp>
      <p:sp>
        <p:nvSpPr>
          <p:cNvPr id="3" name="Espace réservé de la date 2"/>
          <p:cNvSpPr>
            <a:spLocks noGrp="1"/>
          </p:cNvSpPr>
          <p:nvPr>
            <p:ph type="dt" idx="1"/>
          </p:nvPr>
        </p:nvSpPr>
        <p:spPr>
          <a:xfrm>
            <a:off x="3854940" y="1"/>
            <a:ext cx="2949099" cy="497205"/>
          </a:xfrm>
          <a:prstGeom prst="rect">
            <a:avLst/>
          </a:prstGeom>
        </p:spPr>
        <p:txBody>
          <a:bodyPr vert="horz" lIns="95706" tIns="47854" rIns="95706" bIns="47854" rtlCol="0"/>
          <a:lstStyle>
            <a:lvl1pPr algn="r">
              <a:defRPr sz="1300"/>
            </a:lvl1pPr>
          </a:lstStyle>
          <a:p>
            <a:fld id="{7B3B23B9-18C7-DB45-B429-7B8C8BC37F52}" type="datetime1">
              <a:rPr lang="fr-FR" smtClean="0"/>
              <a:pPr/>
              <a:t>10/02/2017</a:t>
            </a:fld>
            <a:endParaRPr lang="fr-FR"/>
          </a:p>
        </p:txBody>
      </p:sp>
      <p:sp>
        <p:nvSpPr>
          <p:cNvPr id="4" name="Espace réservé de l'image des diapositives 3"/>
          <p:cNvSpPr>
            <a:spLocks noGrp="1" noRot="1" noChangeAspect="1"/>
          </p:cNvSpPr>
          <p:nvPr>
            <p:ph type="sldImg" idx="2"/>
          </p:nvPr>
        </p:nvSpPr>
        <p:spPr>
          <a:xfrm>
            <a:off x="917575" y="746125"/>
            <a:ext cx="4970463" cy="3729038"/>
          </a:xfrm>
          <a:prstGeom prst="rect">
            <a:avLst/>
          </a:prstGeom>
          <a:noFill/>
          <a:ln w="12700">
            <a:solidFill>
              <a:prstClr val="black"/>
            </a:solidFill>
          </a:ln>
        </p:spPr>
        <p:txBody>
          <a:bodyPr vert="horz" lIns="95706" tIns="47854" rIns="95706" bIns="47854" rtlCol="0" anchor="ctr"/>
          <a:lstStyle/>
          <a:p>
            <a:endParaRPr lang="fr-FR"/>
          </a:p>
        </p:txBody>
      </p:sp>
      <p:sp>
        <p:nvSpPr>
          <p:cNvPr id="5" name="Espace réservé des commentaires 4"/>
          <p:cNvSpPr>
            <a:spLocks noGrp="1"/>
          </p:cNvSpPr>
          <p:nvPr>
            <p:ph type="body" sz="quarter" idx="3"/>
          </p:nvPr>
        </p:nvSpPr>
        <p:spPr>
          <a:xfrm>
            <a:off x="680562" y="4723447"/>
            <a:ext cx="5444490" cy="4474845"/>
          </a:xfrm>
          <a:prstGeom prst="rect">
            <a:avLst/>
          </a:prstGeom>
        </p:spPr>
        <p:txBody>
          <a:bodyPr vert="horz" lIns="95706" tIns="47854" rIns="95706" bIns="47854"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45170"/>
            <a:ext cx="2949099" cy="497205"/>
          </a:xfrm>
          <a:prstGeom prst="rect">
            <a:avLst/>
          </a:prstGeom>
        </p:spPr>
        <p:txBody>
          <a:bodyPr vert="horz" lIns="95706" tIns="47854" rIns="95706" bIns="47854"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3854940" y="9445170"/>
            <a:ext cx="2949099" cy="497205"/>
          </a:xfrm>
          <a:prstGeom prst="rect">
            <a:avLst/>
          </a:prstGeom>
        </p:spPr>
        <p:txBody>
          <a:bodyPr vert="horz" lIns="95706" tIns="47854" rIns="95706" bIns="47854" rtlCol="0" anchor="b"/>
          <a:lstStyle>
            <a:lvl1pPr algn="r">
              <a:defRPr sz="1300"/>
            </a:lvl1pPr>
          </a:lstStyle>
          <a:p>
            <a:fld id="{7337B99B-D378-6C49-AC24-BA32949E8AE6}" type="slidenum">
              <a:rPr lang="fr-FR" smtClean="0"/>
              <a:pPr/>
              <a:t>‹n.›</a:t>
            </a:fld>
            <a:endParaRPr lang="fr-FR"/>
          </a:p>
        </p:txBody>
      </p:sp>
    </p:spTree>
    <p:extLst>
      <p:ext uri="{BB962C8B-B14F-4D97-AF65-F5344CB8AC3E}">
        <p14:creationId xmlns:p14="http://schemas.microsoft.com/office/powerpoint/2010/main" val="246998366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7337B99B-D378-6C49-AC24-BA32949E8AE6}" type="slidenum">
              <a:rPr lang="fr-FR" smtClean="0"/>
              <a:pPr/>
              <a:t>3</a:t>
            </a:fld>
            <a:endParaRPr lang="fr-FR"/>
          </a:p>
        </p:txBody>
      </p:sp>
    </p:spTree>
    <p:extLst>
      <p:ext uri="{BB962C8B-B14F-4D97-AF65-F5344CB8AC3E}">
        <p14:creationId xmlns:p14="http://schemas.microsoft.com/office/powerpoint/2010/main" val="1690925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7" name="Imag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1335"/>
            <a:ext cx="9160477" cy="3795872"/>
          </a:xfrm>
          <a:prstGeom prst="rect">
            <a:avLst/>
          </a:prstGeom>
        </p:spPr>
      </p:pic>
      <p:sp>
        <p:nvSpPr>
          <p:cNvPr id="2" name="Titolo 1"/>
          <p:cNvSpPr>
            <a:spLocks noGrp="1"/>
          </p:cNvSpPr>
          <p:nvPr>
            <p:ph type="ctrTitle"/>
          </p:nvPr>
        </p:nvSpPr>
        <p:spPr>
          <a:xfrm>
            <a:off x="0" y="4342048"/>
            <a:ext cx="9144000" cy="867124"/>
          </a:xfrm>
        </p:spPr>
        <p:txBody>
          <a:bodyPr anchor="b"/>
          <a:lstStyle>
            <a:lvl1pPr algn="ctr">
              <a:defRPr sz="4500">
                <a:solidFill>
                  <a:srgbClr val="0D347D"/>
                </a:solidFill>
              </a:defRPr>
            </a:lvl1pPr>
          </a:lstStyle>
          <a:p>
            <a:r>
              <a:rPr lang="it-IT" dirty="0" smtClean="0"/>
              <a:t>Fare clic per modificare stile</a:t>
            </a:r>
            <a:endParaRPr lang="it-IT" dirty="0"/>
          </a:p>
        </p:txBody>
      </p:sp>
      <p:sp>
        <p:nvSpPr>
          <p:cNvPr id="3" name="Sottotitolo 2"/>
          <p:cNvSpPr>
            <a:spLocks noGrp="1"/>
          </p:cNvSpPr>
          <p:nvPr>
            <p:ph type="subTitle" idx="1"/>
          </p:nvPr>
        </p:nvSpPr>
        <p:spPr>
          <a:xfrm>
            <a:off x="1143000" y="5209172"/>
            <a:ext cx="6858000" cy="992328"/>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smtClean="0"/>
              <a:t>Fare clic per modificare lo stile del sottotitolo dello schema</a:t>
            </a:r>
            <a:endParaRPr lang="it-IT"/>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Tree>
    <p:extLst>
      <p:ext uri="{BB962C8B-B14F-4D97-AF65-F5344CB8AC3E}">
        <p14:creationId xmlns:p14="http://schemas.microsoft.com/office/powerpoint/2010/main" val="730113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olo e testo verticale">
    <p:spTree>
      <p:nvGrpSpPr>
        <p:cNvPr id="1" name=""/>
        <p:cNvGrpSpPr/>
        <p:nvPr/>
      </p:nvGrpSpPr>
      <p:grpSpPr>
        <a:xfrm>
          <a:off x="0" y="0"/>
          <a:ext cx="0" cy="0"/>
          <a:chOff x="0" y="0"/>
          <a:chExt cx="0" cy="0"/>
        </a:xfrm>
      </p:grpSpPr>
      <p:sp>
        <p:nvSpPr>
          <p:cNvPr id="3" name="Segnaposto testo verticale 2"/>
          <p:cNvSpPr>
            <a:spLocks noGrp="1"/>
          </p:cNvSpPr>
          <p:nvPr>
            <p:ph type="body" orient="vert" idx="1"/>
          </p:nvPr>
        </p:nvSpPr>
        <p:spPr/>
        <p:txBody>
          <a:bodyPr vert="eaVe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2CA14A32-25FE-8F48-AAFA-447236822156}" type="datetime1">
              <a:rPr lang="it-IT" smtClean="0"/>
              <a:t>10/02/17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9"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792297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43675" y="947853"/>
            <a:ext cx="1971675" cy="5229110"/>
          </a:xfrm>
        </p:spPr>
        <p:txBody>
          <a:bodyPr vert="eaVert"/>
          <a:lstStyle>
            <a:lvl1pPr>
              <a:defRPr>
                <a:solidFill>
                  <a:srgbClr val="0D347D"/>
                </a:solidFill>
              </a:defRPr>
            </a:lvl1pPr>
          </a:lstStyle>
          <a:p>
            <a:r>
              <a:rPr lang="it-IT" dirty="0" smtClean="0"/>
              <a:t>Fare clic per modificare stile</a:t>
            </a:r>
            <a:endParaRPr lang="it-IT" dirty="0"/>
          </a:p>
        </p:txBody>
      </p:sp>
      <p:sp>
        <p:nvSpPr>
          <p:cNvPr id="3" name="Segnaposto testo verticale 2"/>
          <p:cNvSpPr>
            <a:spLocks noGrp="1"/>
          </p:cNvSpPr>
          <p:nvPr>
            <p:ph type="body" orient="vert" idx="1"/>
          </p:nvPr>
        </p:nvSpPr>
        <p:spPr>
          <a:xfrm>
            <a:off x="628650" y="947853"/>
            <a:ext cx="5800725" cy="5229109"/>
          </a:xfrm>
        </p:spPr>
        <p:txBody>
          <a:bodyPr vert="eaVe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1026F3DC-FF95-D545-8B64-6ABA8614293E}" type="datetime1">
              <a:rPr lang="it-IT" smtClean="0"/>
              <a:t>10/02/17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7" name="Segnaposto titolo 1"/>
          <p:cNvSpPr txBox="1">
            <a:spLocks/>
          </p:cNvSpPr>
          <p:nvPr userDrawn="1"/>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lvl1pPr algn="r" defTabSz="685800" rtl="0" eaLnBrk="1" latinLnBrk="0" hangingPunct="1">
              <a:lnSpc>
                <a:spcPct val="100000"/>
              </a:lnSpc>
              <a:spcBef>
                <a:spcPct val="0"/>
              </a:spcBef>
              <a:buNone/>
              <a:defRPr sz="2400" b="1" kern="1200">
                <a:solidFill>
                  <a:srgbClr val="0D347D"/>
                </a:solidFill>
                <a:effectLst>
                  <a:outerShdw blurRad="38100" dist="38100" dir="2700000" algn="tl">
                    <a:srgbClr val="000000">
                      <a:alpha val="43137"/>
                    </a:srgbClr>
                  </a:outerShdw>
                </a:effectLst>
                <a:latin typeface="+mj-lt"/>
                <a:ea typeface="+mj-ea"/>
                <a:cs typeface="+mj-cs"/>
              </a:defRPr>
            </a:lvl1pPr>
          </a:lstStyle>
          <a:p>
            <a:r>
              <a:rPr lang="it-IT" smtClean="0"/>
              <a:t>Fare clic per modificare stile</a:t>
            </a:r>
            <a:endParaRPr lang="it-IT"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751219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chor="t"/>
          <a:lstStyle>
            <a:lvl1pPr marL="207450" algn="just">
              <a:lnSpc>
                <a:spcPct val="100000"/>
              </a:lnSpc>
              <a:spcAft>
                <a:spcPts val="600"/>
              </a:spcAft>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58BA6FD7-F894-DF44-8FFE-608848D37E88}" type="datetime1">
              <a:rPr lang="it-IT" smtClean="0"/>
              <a:t>10/02/17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7"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291111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9"/>
            <a:ext cx="7886700" cy="2852737"/>
          </a:xfrm>
        </p:spPr>
        <p:style>
          <a:lnRef idx="0">
            <a:schemeClr val="accent3"/>
          </a:lnRef>
          <a:fillRef idx="3">
            <a:schemeClr val="accent3"/>
          </a:fillRef>
          <a:effectRef idx="3">
            <a:schemeClr val="accent3"/>
          </a:effectRef>
          <a:fontRef idx="none"/>
        </p:style>
        <p:txBody>
          <a:bodyPr anchor="b"/>
          <a:lstStyle>
            <a:lvl1pPr>
              <a:defRPr sz="4500">
                <a:solidFill>
                  <a:schemeClr val="bg1"/>
                </a:solidFill>
              </a:defRPr>
            </a:lvl1pPr>
          </a:lstStyle>
          <a:p>
            <a:r>
              <a:rPr lang="it-IT" dirty="0" smtClean="0"/>
              <a:t>Fare clic per modificare stile</a:t>
            </a:r>
            <a:endParaRPr lang="it-IT" dirty="0"/>
          </a:p>
        </p:txBody>
      </p:sp>
      <p:sp>
        <p:nvSpPr>
          <p:cNvPr id="3" name="Segnaposto testo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BAAFA206-53D8-3447-AAD0-F18D076EAFE1}" type="datetime1">
              <a:rPr lang="it-IT" smtClean="0"/>
              <a:t>10/02/17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736358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628650" y="1056640"/>
            <a:ext cx="3886200" cy="5120323"/>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contenuto 3"/>
          <p:cNvSpPr>
            <a:spLocks noGrp="1"/>
          </p:cNvSpPr>
          <p:nvPr>
            <p:ph sz="half" idx="2"/>
          </p:nvPr>
        </p:nvSpPr>
        <p:spPr>
          <a:xfrm>
            <a:off x="4629150" y="1056640"/>
            <a:ext cx="3886200" cy="5120323"/>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5" name="Segnaposto data 4"/>
          <p:cNvSpPr>
            <a:spLocks noGrp="1"/>
          </p:cNvSpPr>
          <p:nvPr>
            <p:ph type="dt" sz="half" idx="10"/>
          </p:nvPr>
        </p:nvSpPr>
        <p:spPr/>
        <p:txBody>
          <a:bodyPr/>
          <a:lstStyle/>
          <a:p>
            <a:fld id="{67F3AF80-539A-1948-BAFD-D8DEA8E7C5A2}" type="datetime1">
              <a:rPr lang="it-IT" smtClean="0"/>
              <a:t>10/02/17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9"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30245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233680" y="1067848"/>
            <a:ext cx="4264502" cy="823912"/>
          </a:xfrm>
        </p:spPr>
        <p:txBody>
          <a:bodyPr anchor="t">
            <a:normAutofit/>
          </a:bodyPr>
          <a:lstStyle>
            <a:lvl1pPr marL="0" indent="0">
              <a:buNone/>
              <a:defRPr sz="22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4" name="Segnaposto contenuto 3"/>
          <p:cNvSpPr>
            <a:spLocks noGrp="1"/>
          </p:cNvSpPr>
          <p:nvPr>
            <p:ph sz="half" idx="2"/>
          </p:nvPr>
        </p:nvSpPr>
        <p:spPr>
          <a:xfrm>
            <a:off x="233680" y="1891760"/>
            <a:ext cx="4264502" cy="4107596"/>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5" name="Segnaposto testo 4"/>
          <p:cNvSpPr>
            <a:spLocks noGrp="1"/>
          </p:cNvSpPr>
          <p:nvPr>
            <p:ph type="body" sz="quarter" idx="3"/>
          </p:nvPr>
        </p:nvSpPr>
        <p:spPr>
          <a:xfrm>
            <a:off x="4657774" y="1067848"/>
            <a:ext cx="4285504" cy="823912"/>
          </a:xfrm>
        </p:spPr>
        <p:txBody>
          <a:bodyPr anchor="t">
            <a:normAutofit/>
          </a:bodyPr>
          <a:lstStyle>
            <a:lvl1pPr marL="0" indent="0">
              <a:buNone/>
              <a:defRPr sz="22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6" name="Segnaposto contenuto 5"/>
          <p:cNvSpPr>
            <a:spLocks noGrp="1"/>
          </p:cNvSpPr>
          <p:nvPr>
            <p:ph sz="quarter" idx="4"/>
          </p:nvPr>
        </p:nvSpPr>
        <p:spPr>
          <a:xfrm>
            <a:off x="4657774" y="1891760"/>
            <a:ext cx="4285504" cy="4107596"/>
          </a:xfrm>
        </p:spPr>
        <p:txBody>
          <a:bodyPr ancho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7" name="Segnaposto data 6"/>
          <p:cNvSpPr>
            <a:spLocks noGrp="1"/>
          </p:cNvSpPr>
          <p:nvPr>
            <p:ph type="dt" sz="half" idx="10"/>
          </p:nvPr>
        </p:nvSpPr>
        <p:spPr/>
        <p:txBody>
          <a:bodyPr/>
          <a:lstStyle/>
          <a:p>
            <a:fld id="{DCBB6B7B-09DE-BD42-A29A-0615A13D9D25}" type="datetime1">
              <a:rPr lang="it-IT" smtClean="0"/>
              <a:t>10/02/17</a:t>
            </a:fld>
            <a:endParaRPr lang="fr-FR" dirty="0"/>
          </a:p>
        </p:txBody>
      </p:sp>
      <p:sp>
        <p:nvSpPr>
          <p:cNvPr id="9" name="Segnaposto numero diapositiva 8"/>
          <p:cNvSpPr>
            <a:spLocks noGrp="1"/>
          </p:cNvSpPr>
          <p:nvPr>
            <p:ph type="sldNum" sz="quarter" idx="12"/>
          </p:nvPr>
        </p:nvSpPr>
        <p:spPr/>
        <p:txBody>
          <a:bodyPr/>
          <a:lstStyle/>
          <a:p>
            <a:fld id="{E8716A00-CC3F-A24A-9B86-816E9CA7F4AC}" type="slidenum">
              <a:rPr lang="fr-FR" smtClean="0"/>
              <a:pPr/>
              <a:t>‹n.›</a:t>
            </a:fld>
            <a:endParaRPr lang="fr-FR" dirty="0"/>
          </a:p>
        </p:txBody>
      </p:sp>
      <p:sp>
        <p:nvSpPr>
          <p:cNvPr id="10" name="Segnaposto titolo 1"/>
          <p:cNvSpPr>
            <a:spLocks noGrp="1"/>
          </p:cNvSpPr>
          <p:nvPr>
            <p:ph type="title"/>
          </p:nvPr>
        </p:nvSpPr>
        <p:spPr>
          <a:xfrm>
            <a:off x="4608850" y="12032"/>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1" name="Segnaposto piè di pagina 4"/>
          <p:cNvSpPr>
            <a:spLocks noGrp="1"/>
          </p:cNvSpPr>
          <p:nvPr>
            <p:ph type="ftr" sz="quarter" idx="1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523860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p>
            <a:fld id="{7F337369-B0F1-5543-B8BF-0288E5A10DF7}" type="datetime1">
              <a:rPr lang="it-IT" smtClean="0"/>
              <a:t>10/02/17</a:t>
            </a:fld>
            <a:endParaRPr lang="fr-FR" dirty="0"/>
          </a:p>
        </p:txBody>
      </p:sp>
      <p:sp>
        <p:nvSpPr>
          <p:cNvPr id="5" name="Segnaposto numero diapositiva 4"/>
          <p:cNvSpPr>
            <a:spLocks noGrp="1"/>
          </p:cNvSpPr>
          <p:nvPr>
            <p:ph type="sldNum" sz="quarter" idx="12"/>
          </p:nvPr>
        </p:nvSpPr>
        <p:spPr/>
        <p:txBody>
          <a:bodyPr/>
          <a:lstStyle/>
          <a:p>
            <a:fld id="{E8716A00-CC3F-A24A-9B86-816E9CA7F4AC}" type="slidenum">
              <a:rPr lang="fr-FR" smtClean="0"/>
              <a:pPr/>
              <a:t>‹n.›</a:t>
            </a:fld>
            <a:endParaRPr lang="fr-FR" dirty="0"/>
          </a:p>
        </p:txBody>
      </p:sp>
      <p:sp>
        <p:nvSpPr>
          <p:cNvPr id="6"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7"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626054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CDC0D82-552E-E448-9F84-118D39D8499D}" type="datetime1">
              <a:rPr lang="it-IT" smtClean="0"/>
              <a:t>10/02/17</a:t>
            </a:fld>
            <a:endParaRPr lang="fr-FR"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‹n.›</a:t>
            </a:fld>
            <a:endParaRPr lang="fr-FR" dirty="0"/>
          </a:p>
        </p:txBody>
      </p:sp>
      <p:sp>
        <p:nvSpPr>
          <p:cNvPr id="5"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6"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572199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uto con didascalia">
    <p:spTree>
      <p:nvGrpSpPr>
        <p:cNvPr id="1" name=""/>
        <p:cNvGrpSpPr/>
        <p:nvPr/>
      </p:nvGrpSpPr>
      <p:grpSpPr>
        <a:xfrm>
          <a:off x="0" y="0"/>
          <a:ext cx="0" cy="0"/>
          <a:chOff x="0" y="0"/>
          <a:chExt cx="0" cy="0"/>
        </a:xfrm>
      </p:grpSpPr>
      <p:sp>
        <p:nvSpPr>
          <p:cNvPr id="3" name="Segnaposto contenuto 2"/>
          <p:cNvSpPr>
            <a:spLocks noGrp="1"/>
          </p:cNvSpPr>
          <p:nvPr>
            <p:ph idx="1"/>
          </p:nvPr>
        </p:nvSpPr>
        <p:spPr>
          <a:xfrm>
            <a:off x="3887391" y="987426"/>
            <a:ext cx="5155010" cy="5346538"/>
          </a:xfrm>
        </p:spPr>
        <p:txBody>
          <a:bodyPr/>
          <a:lstStyle>
            <a:lvl1pPr algn="just">
              <a:lnSpc>
                <a:spcPct val="100000"/>
              </a:lnSpc>
              <a:defRPr sz="2400"/>
            </a:lvl1pPr>
            <a:lvl2pPr algn="just">
              <a:lnSpc>
                <a:spcPct val="100000"/>
              </a:lnSpc>
              <a:defRPr sz="2100"/>
            </a:lvl2pPr>
            <a:lvl3pPr algn="just">
              <a:lnSpc>
                <a:spcPct val="100000"/>
              </a:lnSpc>
              <a:defRPr sz="1800"/>
            </a:lvl3pPr>
            <a:lvl4pPr algn="just">
              <a:lnSpc>
                <a:spcPct val="100000"/>
              </a:lnSpc>
              <a:defRPr sz="1500"/>
            </a:lvl4pPr>
            <a:lvl5pPr algn="just">
              <a:lnSpc>
                <a:spcPct val="100000"/>
              </a:lnSpc>
              <a:defRPr sz="1500"/>
            </a:lvl5pPr>
            <a:lvl6pPr>
              <a:defRPr sz="1500"/>
            </a:lvl6pPr>
            <a:lvl7pPr>
              <a:defRPr sz="1500"/>
            </a:lvl7pPr>
            <a:lvl8pPr>
              <a:defRPr sz="1500"/>
            </a:lvl8pPr>
            <a:lvl9pPr>
              <a:defRPr sz="1500"/>
            </a:lvl9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testo 3"/>
          <p:cNvSpPr>
            <a:spLocks noGrp="1"/>
          </p:cNvSpPr>
          <p:nvPr>
            <p:ph type="body" sz="half" idx="2"/>
          </p:nvPr>
        </p:nvSpPr>
        <p:spPr>
          <a:xfrm>
            <a:off x="629841" y="2057400"/>
            <a:ext cx="2949178" cy="523220"/>
          </a:xfrm>
        </p:spPr>
        <p:txBody>
          <a:bodyPr>
            <a:spAutoFit/>
          </a:bodyPr>
          <a:lstStyle>
            <a:lvl1pPr marL="0" indent="0" algn="just">
              <a:lnSpc>
                <a:spcPct val="100000"/>
              </a:lnSpc>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dirty="0" smtClean="0"/>
              <a:t>Fare clic per modificare gli stili del testo dello schema</a:t>
            </a:r>
          </a:p>
        </p:txBody>
      </p:sp>
      <p:sp>
        <p:nvSpPr>
          <p:cNvPr id="5" name="Segnaposto data 4"/>
          <p:cNvSpPr>
            <a:spLocks noGrp="1"/>
          </p:cNvSpPr>
          <p:nvPr>
            <p:ph type="dt" sz="half" idx="10"/>
          </p:nvPr>
        </p:nvSpPr>
        <p:spPr/>
        <p:txBody>
          <a:bodyPr/>
          <a:lstStyle/>
          <a:p>
            <a:fld id="{870EF3BA-0A74-354F-9027-CF5D2E951204}" type="datetime1">
              <a:rPr lang="it-IT" smtClean="0"/>
              <a:t>10/02/17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9" name="Segnaposto testo 2"/>
          <p:cNvSpPr>
            <a:spLocks noGrp="1"/>
          </p:cNvSpPr>
          <p:nvPr>
            <p:ph type="body" idx="13"/>
          </p:nvPr>
        </p:nvSpPr>
        <p:spPr>
          <a:xfrm>
            <a:off x="629840" y="1067848"/>
            <a:ext cx="2949179" cy="823912"/>
          </a:xfrm>
        </p:spPr>
        <p:txBody>
          <a:bodyPr anchor="t">
            <a:noAutofit/>
          </a:bodyPr>
          <a:lstStyle>
            <a:lvl1pPr marL="0" indent="0">
              <a:buNone/>
              <a:defRPr sz="18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0"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323800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magine con didascalia">
    <p:spTree>
      <p:nvGrpSpPr>
        <p:cNvPr id="1" name=""/>
        <p:cNvGrpSpPr/>
        <p:nvPr/>
      </p:nvGrpSpPr>
      <p:grpSpPr>
        <a:xfrm>
          <a:off x="0" y="0"/>
          <a:ext cx="0" cy="0"/>
          <a:chOff x="0" y="0"/>
          <a:chExt cx="0" cy="0"/>
        </a:xfrm>
      </p:grpSpPr>
      <p:sp>
        <p:nvSpPr>
          <p:cNvPr id="3" name="Segnaposto immagine 2"/>
          <p:cNvSpPr>
            <a:spLocks noGrp="1"/>
          </p:cNvSpPr>
          <p:nvPr>
            <p:ph type="pic" idx="1"/>
          </p:nvPr>
        </p:nvSpPr>
        <p:spPr>
          <a:xfrm>
            <a:off x="3887391" y="987426"/>
            <a:ext cx="515501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it-IT"/>
          </a:p>
        </p:txBody>
      </p:sp>
      <p:sp>
        <p:nvSpPr>
          <p:cNvPr id="4" name="Segnaposto testo 3"/>
          <p:cNvSpPr>
            <a:spLocks noGrp="1"/>
          </p:cNvSpPr>
          <p:nvPr>
            <p:ph type="body" sz="half" idx="2"/>
          </p:nvPr>
        </p:nvSpPr>
        <p:spPr>
          <a:xfrm>
            <a:off x="629841" y="2057400"/>
            <a:ext cx="2949178" cy="523220"/>
          </a:xfrm>
        </p:spPr>
        <p:txBody>
          <a:bodyPr>
            <a:spAutoFit/>
          </a:bodyPr>
          <a:lstStyle>
            <a:lvl1pPr marL="0" indent="0" algn="just">
              <a:lnSpc>
                <a:spcPct val="100000"/>
              </a:lnSpc>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dirty="0" smtClean="0"/>
              <a:t>Fare clic per modificare gli stili del testo dello schema</a:t>
            </a:r>
          </a:p>
        </p:txBody>
      </p:sp>
      <p:sp>
        <p:nvSpPr>
          <p:cNvPr id="5" name="Segnaposto data 4"/>
          <p:cNvSpPr>
            <a:spLocks noGrp="1"/>
          </p:cNvSpPr>
          <p:nvPr>
            <p:ph type="dt" sz="half" idx="10"/>
          </p:nvPr>
        </p:nvSpPr>
        <p:spPr/>
        <p:txBody>
          <a:bodyPr/>
          <a:lstStyle/>
          <a:p>
            <a:fld id="{1B65FD54-8DF9-E946-8835-04A08E63D92E}" type="datetime1">
              <a:rPr lang="it-IT" smtClean="0"/>
              <a:t>10/02/17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9" name="Segnaposto testo 2"/>
          <p:cNvSpPr>
            <a:spLocks noGrp="1"/>
          </p:cNvSpPr>
          <p:nvPr>
            <p:ph type="body" idx="13"/>
          </p:nvPr>
        </p:nvSpPr>
        <p:spPr>
          <a:xfrm>
            <a:off x="629840" y="1067848"/>
            <a:ext cx="2949179" cy="823912"/>
          </a:xfrm>
        </p:spPr>
        <p:txBody>
          <a:bodyPr anchor="t">
            <a:noAutofit/>
          </a:bodyPr>
          <a:lstStyle>
            <a:lvl1pPr marL="0" indent="0">
              <a:buNone/>
              <a:defRPr sz="18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10"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1"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18514328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4" Type="http://schemas.openxmlformats.org/officeDocument/2006/relationships/image" Target="../media/image2.tiff"/><Relationship Id="rId15"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Image 2"/>
          <p:cNvPicPr>
            <a:picLocks noChangeAspect="1"/>
          </p:cNvPicPr>
          <p:nvPr userDrawn="1"/>
        </p:nvPicPr>
        <p:blipFill rotWithShape="1">
          <a:blip r:embed="rId13">
            <a:extLst>
              <a:ext uri="{28A0092B-C50C-407E-A947-70E740481C1C}">
                <a14:useLocalDpi xmlns:a14="http://schemas.microsoft.com/office/drawing/2010/main" val="0"/>
              </a:ext>
            </a:extLst>
          </a:blip>
          <a:srcRect b="76325"/>
          <a:stretch/>
        </p:blipFill>
        <p:spPr>
          <a:xfrm>
            <a:off x="-1" y="1335"/>
            <a:ext cx="9144001" cy="898665"/>
          </a:xfrm>
          <a:prstGeom prst="rect">
            <a:avLst/>
          </a:prstGeom>
        </p:spPr>
      </p:pic>
      <p:sp>
        <p:nvSpPr>
          <p:cNvPr id="2"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3" name="Segnaposto testo 2"/>
          <p:cNvSpPr>
            <a:spLocks noGrp="1"/>
          </p:cNvSpPr>
          <p:nvPr>
            <p:ph type="body" idx="1"/>
          </p:nvPr>
        </p:nvSpPr>
        <p:spPr>
          <a:xfrm>
            <a:off x="628650" y="1134249"/>
            <a:ext cx="7886700" cy="4965468"/>
          </a:xfrm>
          <a:prstGeom prst="rect">
            <a:avLst/>
          </a:prstGeom>
        </p:spPr>
        <p:txBody>
          <a:bodyPr vert="horz" lIns="91440" tIns="45720" rIns="91440" bIns="45720" rtlCol="0">
            <a:normAutofit/>
          </a:body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2"/>
          </p:nvPr>
        </p:nvSpPr>
        <p:spPr>
          <a:xfrm>
            <a:off x="5855424" y="6333963"/>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EE5A92C-A493-E54D-8695-BEA372A37DAC}" type="datetime1">
              <a:rPr lang="it-IT" smtClean="0"/>
              <a:t>10/02/17</a:t>
            </a:fld>
            <a:endParaRPr lang="it-IT" dirty="0"/>
          </a:p>
        </p:txBody>
      </p:sp>
      <p:sp>
        <p:nvSpPr>
          <p:cNvPr id="5"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2 – </a:t>
            </a:r>
            <a:r>
              <a:rPr lang="it-IT" dirty="0" err="1" smtClean="0"/>
              <a:t>Understanding</a:t>
            </a:r>
            <a:r>
              <a:rPr lang="it-IT" dirty="0" smtClean="0"/>
              <a:t> Leadership</a:t>
            </a:r>
          </a:p>
        </p:txBody>
      </p:sp>
      <p:sp>
        <p:nvSpPr>
          <p:cNvPr id="6" name="Segnaposto numero diapositiva 5"/>
          <p:cNvSpPr>
            <a:spLocks noGrp="1"/>
          </p:cNvSpPr>
          <p:nvPr>
            <p:ph type="sldNum" sz="quarter" idx="4"/>
          </p:nvPr>
        </p:nvSpPr>
        <p:spPr>
          <a:xfrm>
            <a:off x="8006576" y="6333964"/>
            <a:ext cx="508774"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3027B32-7EE3-4B47-8E3B-B3A98341C450}" type="slidenum">
              <a:rPr lang="fr-FR" smtClean="0"/>
              <a:pPr/>
              <a:t>‹n.›</a:t>
            </a:fld>
            <a:endParaRPr lang="fr-FR" dirty="0"/>
          </a:p>
        </p:txBody>
      </p:sp>
      <p:pic>
        <p:nvPicPr>
          <p:cNvPr id="9" name="Immagine 8"/>
          <p:cNvPicPr>
            <a:picLocks noChangeAspect="1"/>
          </p:cNvPicPr>
          <p:nvPr userDrawn="1"/>
        </p:nvPicPr>
        <p:blipFill>
          <a:blip r:embed="rId14"/>
          <a:stretch>
            <a:fillRect/>
          </a:stretch>
        </p:blipFill>
        <p:spPr>
          <a:xfrm>
            <a:off x="178332" y="90667"/>
            <a:ext cx="900636" cy="720000"/>
          </a:xfrm>
          <a:prstGeom prst="rect">
            <a:avLst/>
          </a:prstGeom>
        </p:spPr>
      </p:pic>
      <p:sp>
        <p:nvSpPr>
          <p:cNvPr id="12" name="CasellaDiTesto 11"/>
          <p:cNvSpPr txBox="1"/>
          <p:nvPr userDrawn="1"/>
        </p:nvSpPr>
        <p:spPr>
          <a:xfrm>
            <a:off x="1078968" y="127501"/>
            <a:ext cx="2629246" cy="646331"/>
          </a:xfrm>
          <a:prstGeom prst="rect">
            <a:avLst/>
          </a:prstGeom>
          <a:noFill/>
        </p:spPr>
        <p:txBody>
          <a:bodyPr wrap="none" rtlCol="0" anchor="ctr">
            <a:spAutoFit/>
          </a:bodyPr>
          <a:lstStyle/>
          <a:p>
            <a:pPr algn="dist"/>
            <a:r>
              <a:rPr lang="it-IT" spc="40" baseline="0" dirty="0" smtClean="0">
                <a:solidFill>
                  <a:schemeClr val="bg1"/>
                </a:solidFill>
              </a:rPr>
              <a:t>COUNCIL OF EUROPE</a:t>
            </a:r>
          </a:p>
          <a:p>
            <a:pPr algn="dist"/>
            <a:r>
              <a:rPr lang="it-IT" dirty="0" smtClean="0">
                <a:solidFill>
                  <a:schemeClr val="bg1"/>
                </a:solidFill>
              </a:rPr>
              <a:t>CONSEIL DE L’EUROPE</a:t>
            </a:r>
            <a:endParaRPr lang="it-IT" dirty="0">
              <a:solidFill>
                <a:schemeClr val="bg1"/>
              </a:solidFill>
            </a:endParaRPr>
          </a:p>
        </p:txBody>
      </p:sp>
      <p:pic>
        <p:nvPicPr>
          <p:cNvPr id="11" name="Immagine 10"/>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6192" y="5883964"/>
            <a:ext cx="1044915" cy="900000"/>
          </a:xfrm>
          <a:prstGeom prst="rect">
            <a:avLst/>
          </a:prstGeom>
        </p:spPr>
      </p:pic>
    </p:spTree>
    <p:extLst>
      <p:ext uri="{BB962C8B-B14F-4D97-AF65-F5344CB8AC3E}">
        <p14:creationId xmlns:p14="http://schemas.microsoft.com/office/powerpoint/2010/main" val="163260121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dt="0"/>
  <p:txStyles>
    <p:titleStyle>
      <a:lvl1pPr algn="r" defTabSz="685800" rtl="0" eaLnBrk="1" latinLnBrk="0" hangingPunct="1">
        <a:lnSpc>
          <a:spcPct val="100000"/>
        </a:lnSpc>
        <a:spcBef>
          <a:spcPct val="0"/>
        </a:spcBef>
        <a:buNone/>
        <a:defRPr sz="2400" b="1" kern="1200">
          <a:solidFill>
            <a:srgbClr val="0D347D"/>
          </a:solidFill>
          <a:effectLst>
            <a:outerShdw blurRad="38100" dist="38100" dir="2700000" algn="tl">
              <a:srgbClr val="000000">
                <a:alpha val="43137"/>
              </a:srgbClr>
            </a:outerShdw>
          </a:effectLst>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en-GB" dirty="0" smtClean="0"/>
              <a:t>MODULE 19 – </a:t>
            </a:r>
            <a:r>
              <a:rPr lang="en-GB" dirty="0">
                <a:effectLst/>
              </a:rPr>
              <a:t>BUILDING ETHICS AND INTEGRITY</a:t>
            </a:r>
            <a:r>
              <a:rPr lang="it-IT" dirty="0">
                <a:effectLst/>
              </a:rPr>
              <a:t> </a:t>
            </a:r>
            <a:endParaRPr lang="en-GB" dirty="0"/>
          </a:p>
        </p:txBody>
      </p:sp>
      <p:sp>
        <p:nvSpPr>
          <p:cNvPr id="3" name="Sottotitolo 2"/>
          <p:cNvSpPr>
            <a:spLocks noGrp="1"/>
          </p:cNvSpPr>
          <p:nvPr>
            <p:ph type="subTitle" idx="1"/>
          </p:nvPr>
        </p:nvSpPr>
        <p:spPr/>
        <p:txBody>
          <a:bodyPr/>
          <a:lstStyle/>
          <a:p>
            <a:r>
              <a:rPr lang="en-GB" dirty="0" smtClean="0"/>
              <a:t>Stage 3 – Leadership for Capacity Building</a:t>
            </a:r>
            <a:endParaRPr lang="en-GB" dirty="0"/>
          </a:p>
        </p:txBody>
      </p:sp>
    </p:spTree>
    <p:extLst>
      <p:ext uri="{BB962C8B-B14F-4D97-AF65-F5344CB8AC3E}">
        <p14:creationId xmlns:p14="http://schemas.microsoft.com/office/powerpoint/2010/main" val="1938669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sz="half" idx="1"/>
          </p:nvPr>
        </p:nvSpPr>
        <p:spPr/>
        <p:txBody>
          <a:bodyPr/>
          <a:lstStyle/>
          <a:p>
            <a:pPr marL="0" indent="0">
              <a:buNone/>
            </a:pPr>
            <a:r>
              <a:rPr lang="it-IT" b="1" dirty="0" smtClean="0"/>
              <a:t>Learning Objectives</a:t>
            </a:r>
          </a:p>
          <a:p>
            <a:pPr lvl="1"/>
            <a:r>
              <a:rPr lang="en-GB" dirty="0" smtClean="0"/>
              <a:t>To </a:t>
            </a:r>
            <a:r>
              <a:rPr lang="en-GB" dirty="0"/>
              <a:t>strengthen participants’ capacity to ethical reflection and reasoning and make them reflect on the integrity of their organization.</a:t>
            </a:r>
            <a:endParaRPr lang="it-IT" dirty="0"/>
          </a:p>
        </p:txBody>
      </p:sp>
      <p:sp>
        <p:nvSpPr>
          <p:cNvPr id="3" name="Segnaposto contenuto 2"/>
          <p:cNvSpPr>
            <a:spLocks noGrp="1"/>
          </p:cNvSpPr>
          <p:nvPr>
            <p:ph sz="half" idx="2"/>
          </p:nvPr>
        </p:nvSpPr>
        <p:spPr/>
        <p:txBody>
          <a:bodyPr>
            <a:normAutofit fontScale="92500" lnSpcReduction="20000"/>
          </a:bodyPr>
          <a:lstStyle/>
          <a:p>
            <a:pPr marL="0" indent="0">
              <a:buNone/>
            </a:pPr>
            <a:r>
              <a:rPr lang="it-IT" sz="2300" b="1" dirty="0"/>
              <a:t>Learning Outcomes</a:t>
            </a:r>
          </a:p>
          <a:p>
            <a:pPr lvl="1"/>
            <a:r>
              <a:rPr lang="en-GB" sz="1900" dirty="0"/>
              <a:t>Participants improve their ethical literacy: extending their concepts and vocabulary for ethical reasoning and their capacity to make reasoned judgement about right and wrong.</a:t>
            </a:r>
            <a:endParaRPr lang="it-IT" sz="1900" dirty="0"/>
          </a:p>
          <a:p>
            <a:pPr lvl="1"/>
            <a:r>
              <a:rPr lang="en-GB" sz="1900" dirty="0"/>
              <a:t>Participants understand the concept of public integrity and its role in building public trust and preventing corruption. </a:t>
            </a:r>
            <a:endParaRPr lang="it-IT" sz="1900" dirty="0"/>
          </a:p>
          <a:p>
            <a:pPr marL="0" indent="0">
              <a:buNone/>
            </a:pPr>
            <a:r>
              <a:rPr lang="en-GB" sz="1900" dirty="0"/>
              <a:t>As a result, participants will be better prepared to develop the integrity of their organizations and enhance public trust and effectiveness of local governance.</a:t>
            </a:r>
            <a:endParaRPr lang="it-IT" sz="1900" dirty="0"/>
          </a:p>
          <a:p>
            <a:endParaRPr lang="it-IT"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2</a:t>
            </a:fld>
            <a:endParaRPr lang="fr-FR" dirty="0"/>
          </a:p>
        </p:txBody>
      </p:sp>
      <p:sp>
        <p:nvSpPr>
          <p:cNvPr id="5" name="Titolo 4"/>
          <p:cNvSpPr>
            <a:spLocks noGrp="1"/>
          </p:cNvSpPr>
          <p:nvPr>
            <p:ph type="title"/>
          </p:nvPr>
        </p:nvSpPr>
        <p:spPr/>
        <p:txBody>
          <a:bodyPr/>
          <a:lstStyle/>
          <a:p>
            <a:r>
              <a:rPr lang="it-IT" dirty="0" smtClean="0"/>
              <a:t>Module Overview</a:t>
            </a:r>
            <a:endParaRPr lang="it-IT" dirty="0"/>
          </a:p>
        </p:txBody>
      </p:sp>
      <p:sp>
        <p:nvSpPr>
          <p:cNvPr id="6" name="Segnaposto piè di pagina 5"/>
          <p:cNvSpPr>
            <a:spLocks noGrp="1"/>
          </p:cNvSpPr>
          <p:nvPr>
            <p:ph type="ftr" sz="quarter" idx="3"/>
          </p:nvPr>
        </p:nvSpPr>
        <p:spPr/>
        <p:txBody>
          <a:bodyPr/>
          <a:lstStyle/>
          <a:p>
            <a:r>
              <a:rPr lang="en-GB" dirty="0" smtClean="0"/>
              <a:t>Stage 3</a:t>
            </a:r>
          </a:p>
          <a:p>
            <a:r>
              <a:rPr lang="en-GB" dirty="0" smtClean="0"/>
              <a:t>Module 19 – Building Ethics and Integrity</a:t>
            </a:r>
            <a:r>
              <a:rPr lang="it-IT" dirty="0" smtClean="0"/>
              <a:t> </a:t>
            </a:r>
            <a:endParaRPr lang="en-GB" dirty="0"/>
          </a:p>
        </p:txBody>
      </p:sp>
    </p:spTree>
    <p:extLst>
      <p:ext uri="{BB962C8B-B14F-4D97-AF65-F5344CB8AC3E}">
        <p14:creationId xmlns:p14="http://schemas.microsoft.com/office/powerpoint/2010/main" val="16078282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egnaposto contenuto 5"/>
          <p:cNvGraphicFramePr>
            <a:graphicFrameLocks noGrp="1"/>
          </p:cNvGraphicFramePr>
          <p:nvPr>
            <p:ph idx="1"/>
            <p:extLst>
              <p:ext uri="{D42A27DB-BD31-4B8C-83A1-F6EECF244321}">
                <p14:modId xmlns:p14="http://schemas.microsoft.com/office/powerpoint/2010/main" val="309992526"/>
              </p:ext>
            </p:extLst>
          </p:nvPr>
        </p:nvGraphicFramePr>
        <p:xfrm>
          <a:off x="628650" y="1133475"/>
          <a:ext cx="7886700" cy="49657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egnaposto numero diapositiva 2"/>
          <p:cNvSpPr>
            <a:spLocks noGrp="1"/>
          </p:cNvSpPr>
          <p:nvPr>
            <p:ph type="sldNum" sz="quarter" idx="12"/>
          </p:nvPr>
        </p:nvSpPr>
        <p:spPr/>
        <p:txBody>
          <a:bodyPr/>
          <a:lstStyle/>
          <a:p>
            <a:fld id="{E8716A00-CC3F-A24A-9B86-816E9CA7F4AC}" type="slidenum">
              <a:rPr lang="fr-FR" smtClean="0"/>
              <a:pPr/>
              <a:t>3</a:t>
            </a:fld>
            <a:endParaRPr lang="fr-FR" dirty="0"/>
          </a:p>
        </p:txBody>
      </p:sp>
      <p:sp>
        <p:nvSpPr>
          <p:cNvPr id="4" name="Titolo 3"/>
          <p:cNvSpPr>
            <a:spLocks noGrp="1"/>
          </p:cNvSpPr>
          <p:nvPr>
            <p:ph type="title"/>
          </p:nvPr>
        </p:nvSpPr>
        <p:spPr/>
        <p:txBody>
          <a:bodyPr/>
          <a:lstStyle/>
          <a:p>
            <a:r>
              <a:rPr lang="it-IT" dirty="0"/>
              <a:t>Module Structure</a:t>
            </a:r>
          </a:p>
        </p:txBody>
      </p:sp>
      <p:sp>
        <p:nvSpPr>
          <p:cNvPr id="8"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19 – Building Ethics and Integrity</a:t>
            </a:r>
            <a:r>
              <a:rPr lang="it-IT" dirty="0" smtClean="0"/>
              <a:t> </a:t>
            </a:r>
            <a:endParaRPr lang="en-GB" dirty="0"/>
          </a:p>
        </p:txBody>
      </p:sp>
    </p:spTree>
    <p:extLst>
      <p:ext uri="{BB962C8B-B14F-4D97-AF65-F5344CB8AC3E}">
        <p14:creationId xmlns:p14="http://schemas.microsoft.com/office/powerpoint/2010/main" val="16465930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sz="half" idx="1"/>
          </p:nvPr>
        </p:nvSpPr>
        <p:spPr/>
        <p:txBody>
          <a:bodyPr>
            <a:normAutofit fontScale="62500" lnSpcReduction="20000"/>
          </a:bodyPr>
          <a:lstStyle/>
          <a:p>
            <a:pPr marL="0" indent="0">
              <a:buNone/>
            </a:pPr>
            <a:r>
              <a:rPr lang="en-GB" sz="2600" b="1" dirty="0"/>
              <a:t>Ethical dilemma</a:t>
            </a:r>
            <a:endParaRPr lang="it-IT" sz="2600" b="1" dirty="0"/>
          </a:p>
          <a:p>
            <a:pPr lvl="1"/>
            <a:r>
              <a:rPr lang="en-GB" sz="1900" dirty="0"/>
              <a:t>A situation where values are at stake but the application of different values lead to different conclusions. This means that good reasons support different alternative choices and legitimate arguments may be raised against alternatives that renders decision making difficult.</a:t>
            </a:r>
            <a:endParaRPr lang="it-IT" sz="1900" dirty="0"/>
          </a:p>
          <a:p>
            <a:pPr marL="0" indent="0">
              <a:buNone/>
            </a:pPr>
            <a:r>
              <a:rPr lang="en-GB" sz="2600" b="1" dirty="0"/>
              <a:t>Integrity</a:t>
            </a:r>
            <a:endParaRPr lang="it-IT" sz="2600" b="1" dirty="0"/>
          </a:p>
          <a:p>
            <a:pPr lvl="1"/>
            <a:r>
              <a:rPr lang="en-GB" sz="1900" dirty="0"/>
              <a:t>Acting in accordance with accepted values and norms.</a:t>
            </a:r>
            <a:endParaRPr lang="it-IT" sz="1900" dirty="0"/>
          </a:p>
          <a:p>
            <a:pPr marL="0" indent="0">
              <a:buNone/>
            </a:pPr>
            <a:r>
              <a:rPr lang="en-GB" sz="2600" b="1" dirty="0" smtClean="0"/>
              <a:t>Integrity expectation towards leaders</a:t>
            </a:r>
            <a:endParaRPr lang="it-IT" sz="2600" b="1" dirty="0"/>
          </a:p>
          <a:p>
            <a:pPr lvl="1"/>
            <a:r>
              <a:rPr lang="en-GB" sz="1900" dirty="0"/>
              <a:t>Taking sincere and a principled ethical stand, show model and create context (operating system and culture) that supports organizational integrity and staff to act with integrity.</a:t>
            </a:r>
            <a:endParaRPr lang="it-IT" sz="1900" dirty="0"/>
          </a:p>
          <a:p>
            <a:pPr marL="0" indent="0">
              <a:buNone/>
            </a:pPr>
            <a:r>
              <a:rPr lang="en-GB" sz="2600" b="1" dirty="0"/>
              <a:t>Public Integrity</a:t>
            </a:r>
            <a:endParaRPr lang="it-IT" sz="2600" b="1" dirty="0"/>
          </a:p>
          <a:p>
            <a:pPr lvl="1"/>
            <a:r>
              <a:rPr lang="en-GB" sz="1900" dirty="0"/>
              <a:t>The local government operates according to democratic principles and effectively uses the powers and resources entrusted to it for the implementation of the officially accepted purposes and justified public interest. These are characteristics that together improve trustworthiness to internal and external stakeholders.</a:t>
            </a:r>
            <a:r>
              <a:rPr lang="it-IT" sz="1900" dirty="0"/>
              <a:t> </a:t>
            </a:r>
            <a:endParaRPr lang="it-IT" sz="1900" b="1" dirty="0"/>
          </a:p>
        </p:txBody>
      </p:sp>
      <p:sp>
        <p:nvSpPr>
          <p:cNvPr id="3" name="Segnaposto contenuto 2"/>
          <p:cNvSpPr>
            <a:spLocks noGrp="1"/>
          </p:cNvSpPr>
          <p:nvPr>
            <p:ph sz="half" idx="2"/>
          </p:nvPr>
        </p:nvSpPr>
        <p:spPr/>
        <p:txBody>
          <a:bodyPr>
            <a:normAutofit fontScale="62500" lnSpcReduction="20000"/>
          </a:bodyPr>
          <a:lstStyle/>
          <a:p>
            <a:pPr marL="0" indent="0">
              <a:buNone/>
            </a:pPr>
            <a:r>
              <a:rPr lang="en-GB" sz="2600" b="1" dirty="0"/>
              <a:t>Integrity management </a:t>
            </a:r>
            <a:endParaRPr lang="it-IT" sz="2600" b="1" dirty="0"/>
          </a:p>
          <a:p>
            <a:pPr lvl="1"/>
            <a:r>
              <a:rPr lang="en-GB" sz="1900" dirty="0"/>
              <a:t>Integrity management refers to all the activities undertaken to stimulate and enforce integrity and prevent corruption and other integrity violations within a particular organization. It is a systemic approach that consists of rule-based and value-based components. „Integrity management can be seen as a complex and never-ending balancing exercise between the rules-based and the values-based approaches” (OECD 2009)</a:t>
            </a:r>
            <a:endParaRPr lang="it-IT" sz="1900" dirty="0"/>
          </a:p>
          <a:p>
            <a:pPr marL="0" indent="0">
              <a:buNone/>
            </a:pPr>
            <a:r>
              <a:rPr lang="en-GB" sz="2600" b="1" dirty="0"/>
              <a:t>Corruption</a:t>
            </a:r>
            <a:endParaRPr lang="it-IT" sz="2600" b="1" dirty="0"/>
          </a:p>
          <a:p>
            <a:pPr lvl="1"/>
            <a:r>
              <a:rPr lang="en-GB" sz="1900" dirty="0"/>
              <a:t>Behaviour that deviates from the principles and rules associated with public office (political or executive) in order to gain private benefits in terms of wealth, power or status to serve personal (personal, family, friends) or group interests (economic, ideological, ethnic, party, professional, etc.).</a:t>
            </a:r>
            <a:endParaRPr lang="it-IT" sz="1900" dirty="0"/>
          </a:p>
          <a:p>
            <a:pPr lvl="1"/>
            <a:r>
              <a:rPr lang="en-GB" sz="1900" dirty="0"/>
              <a:t>CoE Convention on Corruption (1999) Article 2: “Corruption means requesting, offering, giving or accepting, directly or indirectly, a bribe or any other undue advantage or prospect thereof, which distorts the proper performance of any duty or behaviour required of the recipient of the bribe, the undue advantage or the prospect thereof.”</a:t>
            </a:r>
            <a:endParaRPr lang="it-IT" sz="1900" dirty="0"/>
          </a:p>
          <a:p>
            <a:pPr marL="0" indent="0">
              <a:buNone/>
            </a:pPr>
            <a:endParaRPr lang="it-IT" sz="1500"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4</a:t>
            </a:fld>
            <a:endParaRPr lang="fr-FR" dirty="0"/>
          </a:p>
        </p:txBody>
      </p:sp>
      <p:sp>
        <p:nvSpPr>
          <p:cNvPr id="5" name="Titolo 4"/>
          <p:cNvSpPr>
            <a:spLocks noGrp="1"/>
          </p:cNvSpPr>
          <p:nvPr>
            <p:ph type="title"/>
          </p:nvPr>
        </p:nvSpPr>
        <p:spPr/>
        <p:txBody>
          <a:bodyPr/>
          <a:lstStyle/>
          <a:p>
            <a:r>
              <a:rPr lang="it-IT" dirty="0" err="1" smtClean="0"/>
              <a:t>Working</a:t>
            </a:r>
            <a:r>
              <a:rPr lang="it-IT" dirty="0" smtClean="0"/>
              <a:t> </a:t>
            </a:r>
            <a:r>
              <a:rPr lang="it-IT" smtClean="0"/>
              <a:t>Definitions</a:t>
            </a:r>
            <a:endParaRPr lang="it-IT" dirty="0"/>
          </a:p>
        </p:txBody>
      </p:sp>
      <p:sp>
        <p:nvSpPr>
          <p:cNvPr id="8"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19 – Building Ethics and Integrity</a:t>
            </a:r>
            <a:r>
              <a:rPr lang="it-IT" dirty="0" smtClean="0"/>
              <a:t> </a:t>
            </a:r>
            <a:endParaRPr lang="en-GB" dirty="0"/>
          </a:p>
        </p:txBody>
      </p:sp>
    </p:spTree>
    <p:extLst>
      <p:ext uri="{BB962C8B-B14F-4D97-AF65-F5344CB8AC3E}">
        <p14:creationId xmlns:p14="http://schemas.microsoft.com/office/powerpoint/2010/main" val="14705544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EXERCISES</a:t>
            </a:r>
            <a:endParaRPr lang="it-IT" dirty="0"/>
          </a:p>
        </p:txBody>
      </p:sp>
      <p:sp>
        <p:nvSpPr>
          <p:cNvPr id="3" name="Segnaposto testo 2"/>
          <p:cNvSpPr>
            <a:spLocks noGrp="1"/>
          </p:cNvSpPr>
          <p:nvPr>
            <p:ph type="body" idx="1"/>
          </p:nvPr>
        </p:nvSpPr>
        <p:spPr/>
        <p:txBody>
          <a:bodyPr/>
          <a:lstStyle/>
          <a:p>
            <a:r>
              <a:rPr lang="it-IT" dirty="0" smtClean="0"/>
              <a:t> </a:t>
            </a:r>
            <a:endParaRPr lang="it-IT"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5</a:t>
            </a:fld>
            <a:endParaRPr lang="fr-FR" dirty="0"/>
          </a:p>
        </p:txBody>
      </p:sp>
      <p:sp>
        <p:nvSpPr>
          <p:cNvPr id="6" name="CasellaDiTesto 5"/>
          <p:cNvSpPr txBox="1"/>
          <p:nvPr/>
        </p:nvSpPr>
        <p:spPr>
          <a:xfrm>
            <a:off x="5350476" y="469557"/>
            <a:ext cx="184731" cy="369332"/>
          </a:xfrm>
          <a:prstGeom prst="rect">
            <a:avLst/>
          </a:prstGeom>
          <a:noFill/>
        </p:spPr>
        <p:txBody>
          <a:bodyPr wrap="none" rtlCol="0">
            <a:spAutoFit/>
          </a:bodyPr>
          <a:lstStyle/>
          <a:p>
            <a:endParaRPr lang="it-IT"/>
          </a:p>
        </p:txBody>
      </p:sp>
    </p:spTree>
    <p:extLst>
      <p:ext uri="{BB962C8B-B14F-4D97-AF65-F5344CB8AC3E}">
        <p14:creationId xmlns:p14="http://schemas.microsoft.com/office/powerpoint/2010/main" val="1016536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marL="36000" indent="0">
              <a:buNone/>
            </a:pPr>
            <a:r>
              <a:rPr lang="en-GB" sz="2600" b="1" dirty="0" smtClean="0"/>
              <a:t>Group </a:t>
            </a:r>
            <a:r>
              <a:rPr lang="en-GB" sz="2600" b="1" dirty="0"/>
              <a:t>Exercise 1 –  Ethical dilemma</a:t>
            </a:r>
            <a:endParaRPr lang="it-IT" sz="2600" b="1" dirty="0"/>
          </a:p>
          <a:p>
            <a:pPr lvl="1"/>
            <a:r>
              <a:rPr lang="en-GB" dirty="0"/>
              <a:t>T</a:t>
            </a:r>
            <a:r>
              <a:rPr lang="en-GB" dirty="0" smtClean="0"/>
              <a:t>he </a:t>
            </a:r>
            <a:r>
              <a:rPr lang="en-GB" dirty="0"/>
              <a:t>group selects an ethical dilemma situation in an organization, or uses the one shared in the handout. </a:t>
            </a:r>
            <a:endParaRPr lang="it-IT" dirty="0"/>
          </a:p>
          <a:p>
            <a:pPr lvl="1"/>
            <a:r>
              <a:rPr lang="en-GB" dirty="0"/>
              <a:t>The group works on the dilemma in a fishbowl </a:t>
            </a:r>
            <a:r>
              <a:rPr lang="en-GB" dirty="0" smtClean="0"/>
              <a:t>setting</a:t>
            </a:r>
            <a:r>
              <a:rPr lang="en-GB" dirty="0"/>
              <a:t>:</a:t>
            </a:r>
            <a:endParaRPr lang="en-GB" dirty="0" smtClean="0"/>
          </a:p>
          <a:p>
            <a:pPr lvl="2"/>
            <a:r>
              <a:rPr lang="en-GB" dirty="0" smtClean="0"/>
              <a:t>The </a:t>
            </a:r>
            <a:r>
              <a:rPr lang="en-GB" dirty="0"/>
              <a:t>task of one part of the observers is to identify the arguments raised by the </a:t>
            </a:r>
            <a:r>
              <a:rPr lang="en-GB" dirty="0" smtClean="0"/>
              <a:t>discussants;</a:t>
            </a:r>
          </a:p>
          <a:p>
            <a:pPr lvl="2"/>
            <a:r>
              <a:rPr lang="en-GB" dirty="0"/>
              <a:t>T</a:t>
            </a:r>
            <a:r>
              <a:rPr lang="en-GB" dirty="0" smtClean="0"/>
              <a:t>he </a:t>
            </a:r>
            <a:r>
              <a:rPr lang="en-GB" dirty="0"/>
              <a:t>task of the other part of the observers is to capture the differences among the different standpoints. </a:t>
            </a:r>
            <a:endParaRPr lang="en-GB" dirty="0" smtClean="0"/>
          </a:p>
          <a:p>
            <a:pPr lvl="1"/>
            <a:r>
              <a:rPr lang="en-GB" dirty="0" smtClean="0"/>
              <a:t>After </a:t>
            </a:r>
            <a:r>
              <a:rPr lang="en-GB" dirty="0"/>
              <a:t>the fishbowl </a:t>
            </a:r>
            <a:r>
              <a:rPr lang="en-GB" dirty="0" smtClean="0"/>
              <a:t>discussion:</a:t>
            </a:r>
          </a:p>
          <a:p>
            <a:pPr lvl="2"/>
            <a:r>
              <a:rPr lang="en-GB" dirty="0"/>
              <a:t>T</a:t>
            </a:r>
            <a:r>
              <a:rPr lang="en-GB" dirty="0" smtClean="0"/>
              <a:t>he </a:t>
            </a:r>
            <a:r>
              <a:rPr lang="en-GB" dirty="0"/>
              <a:t>observers who identified arguments, present the arguments grouped into the categories of value-based, rule-based and consequence-based arguments. </a:t>
            </a:r>
            <a:endParaRPr lang="en-GB" dirty="0" smtClean="0"/>
          </a:p>
          <a:p>
            <a:pPr lvl="2"/>
            <a:r>
              <a:rPr lang="en-GB" dirty="0" smtClean="0"/>
              <a:t>The </a:t>
            </a:r>
            <a:r>
              <a:rPr lang="en-GB" dirty="0"/>
              <a:t>other group presents the different positions and reports how positions changed during the fishbowl discussion. </a:t>
            </a:r>
            <a:endParaRPr lang="en-GB" dirty="0" smtClean="0"/>
          </a:p>
          <a:p>
            <a:pPr lvl="1"/>
            <a:endParaRPr lang="it-IT" dirty="0"/>
          </a:p>
          <a:p>
            <a:pPr lvl="1"/>
            <a:endParaRPr lang="it-IT" dirty="0"/>
          </a:p>
          <a:p>
            <a:pPr lvl="1"/>
            <a:endParaRPr lang="it-IT" dirty="0"/>
          </a:p>
          <a:p>
            <a:pPr marL="36000" lvl="0" indent="0">
              <a:buNone/>
            </a:pPr>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6</a:t>
            </a:fld>
            <a:endParaRPr lang="fr-FR" dirty="0"/>
          </a:p>
        </p:txBody>
      </p:sp>
      <p:sp>
        <p:nvSpPr>
          <p:cNvPr id="4" name="Titolo 3"/>
          <p:cNvSpPr>
            <a:spLocks noGrp="1"/>
          </p:cNvSpPr>
          <p:nvPr>
            <p:ph type="title"/>
          </p:nvPr>
        </p:nvSpPr>
        <p:spPr/>
        <p:txBody>
          <a:bodyPr/>
          <a:lstStyle/>
          <a:p>
            <a:r>
              <a:rPr lang="it-IT" dirty="0" smtClean="0"/>
              <a:t>Exercise </a:t>
            </a:r>
            <a:r>
              <a:rPr lang="it-IT" dirty="0"/>
              <a:t>1</a:t>
            </a:r>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19 – Building Ethics and Integrity</a:t>
            </a:r>
            <a:r>
              <a:rPr lang="it-IT" dirty="0" smtClean="0"/>
              <a:t> </a:t>
            </a:r>
            <a:endParaRPr lang="en-GB" dirty="0"/>
          </a:p>
        </p:txBody>
      </p:sp>
    </p:spTree>
    <p:extLst>
      <p:ext uri="{BB962C8B-B14F-4D97-AF65-F5344CB8AC3E}">
        <p14:creationId xmlns:p14="http://schemas.microsoft.com/office/powerpoint/2010/main" val="19566899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marL="36000" indent="0">
              <a:buNone/>
            </a:pPr>
            <a:r>
              <a:rPr lang="en-GB" sz="2600" b="1" dirty="0" smtClean="0"/>
              <a:t>Plenary </a:t>
            </a:r>
            <a:r>
              <a:rPr lang="en-GB" sz="2600" b="1" dirty="0"/>
              <a:t>Discussion – Understanding the role of integrity in curbing corruption</a:t>
            </a:r>
            <a:endParaRPr lang="it-IT" sz="2600" b="1" dirty="0"/>
          </a:p>
          <a:p>
            <a:pPr lvl="1"/>
            <a:r>
              <a:rPr lang="en-GB" dirty="0"/>
              <a:t>In a plenary discussion, a working definition is created for integrity management and corruption and the group discusses the role of democratic public integrity and integrity management in curbing corruption.</a:t>
            </a:r>
            <a:endParaRPr lang="it-IT" dirty="0"/>
          </a:p>
          <a:p>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7</a:t>
            </a:fld>
            <a:endParaRPr lang="fr-FR" dirty="0"/>
          </a:p>
        </p:txBody>
      </p:sp>
      <p:sp>
        <p:nvSpPr>
          <p:cNvPr id="4" name="Titolo 3"/>
          <p:cNvSpPr>
            <a:spLocks noGrp="1"/>
          </p:cNvSpPr>
          <p:nvPr>
            <p:ph type="title"/>
          </p:nvPr>
        </p:nvSpPr>
        <p:spPr/>
        <p:txBody>
          <a:bodyPr/>
          <a:lstStyle/>
          <a:p>
            <a:r>
              <a:rPr lang="it-IT" dirty="0" smtClean="0"/>
              <a:t>Exercise 2</a:t>
            </a:r>
            <a:endParaRPr lang="it-IT" dirty="0"/>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19 – Building Ethics and Integrity</a:t>
            </a:r>
            <a:r>
              <a:rPr lang="it-IT" dirty="0" smtClean="0"/>
              <a:t> </a:t>
            </a:r>
            <a:endParaRPr lang="en-GB" dirty="0"/>
          </a:p>
        </p:txBody>
      </p:sp>
    </p:spTree>
    <p:extLst>
      <p:ext uri="{BB962C8B-B14F-4D97-AF65-F5344CB8AC3E}">
        <p14:creationId xmlns:p14="http://schemas.microsoft.com/office/powerpoint/2010/main" val="2143363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marL="36000" indent="0">
              <a:buNone/>
            </a:pPr>
            <a:r>
              <a:rPr lang="en-GB" sz="2400" b="1" dirty="0" smtClean="0"/>
              <a:t>Group </a:t>
            </a:r>
            <a:r>
              <a:rPr lang="en-GB" sz="2400" b="1" dirty="0"/>
              <a:t>Exercise 2 – Design of a benchmark for integrity of the local government</a:t>
            </a:r>
            <a:endParaRPr lang="it-IT" sz="2400" b="1" dirty="0"/>
          </a:p>
          <a:p>
            <a:pPr lvl="1"/>
            <a:r>
              <a:rPr lang="en-GB" dirty="0"/>
              <a:t>After a short recollection of the Local Government Benchmarks from Stage 1 (ref. Module 3) groups are formed with the task to design a benchmark for integrity (using the Table in Section 5.2). </a:t>
            </a:r>
            <a:endParaRPr lang="it-IT" dirty="0"/>
          </a:p>
          <a:p>
            <a:pPr lvl="1"/>
            <a:r>
              <a:rPr lang="en-GB" dirty="0"/>
              <a:t>After the group work, each group reports on plenary.</a:t>
            </a:r>
            <a:endParaRPr lang="it-IT" dirty="0"/>
          </a:p>
          <a:p>
            <a:pPr marL="36000" indent="0">
              <a:buNone/>
            </a:pPr>
            <a:endParaRPr lang="it-IT" sz="2400" b="1" dirty="0"/>
          </a:p>
          <a:p>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8</a:t>
            </a:fld>
            <a:endParaRPr lang="fr-FR" dirty="0"/>
          </a:p>
        </p:txBody>
      </p:sp>
      <p:sp>
        <p:nvSpPr>
          <p:cNvPr id="4" name="Titolo 3"/>
          <p:cNvSpPr>
            <a:spLocks noGrp="1"/>
          </p:cNvSpPr>
          <p:nvPr>
            <p:ph type="title"/>
          </p:nvPr>
        </p:nvSpPr>
        <p:spPr/>
        <p:txBody>
          <a:bodyPr/>
          <a:lstStyle/>
          <a:p>
            <a:r>
              <a:rPr lang="it-IT" dirty="0" smtClean="0"/>
              <a:t>Exercise 3</a:t>
            </a:r>
            <a:endParaRPr lang="it-IT" dirty="0"/>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19 – Building Ethics and Integrity</a:t>
            </a:r>
            <a:r>
              <a:rPr lang="it-IT" dirty="0" smtClean="0"/>
              <a:t> </a:t>
            </a:r>
            <a:endParaRPr lang="en-GB" dirty="0"/>
          </a:p>
        </p:txBody>
      </p:sp>
    </p:spTree>
    <p:extLst>
      <p:ext uri="{BB962C8B-B14F-4D97-AF65-F5344CB8AC3E}">
        <p14:creationId xmlns:p14="http://schemas.microsoft.com/office/powerpoint/2010/main" val="269590034"/>
      </p:ext>
    </p:extLst>
  </p:cSld>
  <p:clrMapOvr>
    <a:masterClrMapping/>
  </p:clrMapOvr>
</p:sld>
</file>

<file path=ppt/theme/theme1.xml><?xml version="1.0" encoding="utf-8"?>
<a:theme xmlns:a="http://schemas.openxmlformats.org/drawingml/2006/main" name="Tema di Offic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entury Gothic">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757</Words>
  <Application>Microsoft Macintosh PowerPoint</Application>
  <PresentationFormat>Presentazione su schermo (4:3)</PresentationFormat>
  <Paragraphs>67</Paragraphs>
  <Slides>8</Slides>
  <Notes>1</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8</vt:i4>
      </vt:variant>
    </vt:vector>
  </HeadingPairs>
  <TitlesOfParts>
    <vt:vector size="12" baseType="lpstr">
      <vt:lpstr>Calibri</vt:lpstr>
      <vt:lpstr>Century Gothic</vt:lpstr>
      <vt:lpstr>Arial</vt:lpstr>
      <vt:lpstr>Tema di Office</vt:lpstr>
      <vt:lpstr>MODULE 19 – BUILDING ETHICS AND INTEGRITY </vt:lpstr>
      <vt:lpstr>Module Overview</vt:lpstr>
      <vt:lpstr>Module Structure</vt:lpstr>
      <vt:lpstr>Working Definitions</vt:lpstr>
      <vt:lpstr>EXERCISES</vt:lpstr>
      <vt:lpstr>Exercise 1</vt:lpstr>
      <vt:lpstr>Exercise 2</vt:lpstr>
      <vt:lpstr>Exercise 3</vt:lpstr>
    </vt:vector>
  </TitlesOfParts>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2015-12-09T08:37:49Z</dcterms:created>
  <dcterms:modified xsi:type="dcterms:W3CDTF">2017-02-10T14:05:03Z</dcterms:modified>
</cp:coreProperties>
</file>