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9" r:id="rId1"/>
  </p:sldMasterIdLst>
  <p:notesMasterIdLst>
    <p:notesMasterId r:id="rId68"/>
  </p:notesMasterIdLst>
  <p:handoutMasterIdLst>
    <p:handoutMasterId r:id="rId6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23"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40B2F1"/>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6" autoAdjust="0"/>
    <p:restoredTop sz="93665" autoAdjust="0"/>
  </p:normalViewPr>
  <p:slideViewPr>
    <p:cSldViewPr snapToGrid="0" snapToObjects="1">
      <p:cViewPr>
        <p:scale>
          <a:sx n="91" d="100"/>
          <a:sy n="91" d="100"/>
        </p:scale>
        <p:origin x="712"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88"/>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pPr/>
              <a:t>14/02/2017</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pPr/>
              <a:t>‹n.›</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pPr/>
              <a:t>14/02/2017</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pPr/>
              <a:t>‹n.›</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en-US" smtClean="0"/>
              <a:t>Not enogh money, time pressure, multiple lojalties</a:t>
            </a:r>
          </a:p>
          <a:p>
            <a:r>
              <a:rPr lang="hu-HU" altLang="en-US" smtClean="0"/>
              <a:t>Accountability self defence</a:t>
            </a:r>
          </a:p>
          <a:p>
            <a:r>
              <a:rPr lang="hu-HU" altLang="en-US" smtClean="0"/>
              <a:t>Multiple values and objectives, </a:t>
            </a:r>
          </a:p>
          <a:p>
            <a:r>
              <a:rPr lang="hu-HU" altLang="en-US" smtClean="0"/>
              <a:t>Clashing values and considerations – dilemmas and trade offs</a:t>
            </a:r>
            <a:endParaRPr lang="en-US" altLang="en-US" smtClean="0"/>
          </a:p>
        </p:txBody>
      </p:sp>
      <p:sp>
        <p:nvSpPr>
          <p:cNvPr id="204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583721-7991-4642-B8DF-64EAA7550A6E}" type="slidenum">
              <a:rPr lang="hu-HU" altLang="en-US" smtClean="0">
                <a:latin typeface="Calibri" panose="020F0502020204030204" pitchFamily="34" charset="0"/>
              </a:rPr>
              <a:pPr/>
              <a:t>10</a:t>
            </a:fld>
            <a:endParaRPr lang="hu-HU" altLang="en-US" smtClean="0">
              <a:latin typeface="Calibri" panose="020F0502020204030204" pitchFamily="34" charset="0"/>
            </a:endParaRPr>
          </a:p>
        </p:txBody>
      </p:sp>
    </p:spTree>
    <p:extLst>
      <p:ext uri="{BB962C8B-B14F-4D97-AF65-F5344CB8AC3E}">
        <p14:creationId xmlns:p14="http://schemas.microsoft.com/office/powerpoint/2010/main" val="4481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en-US" smtClean="0"/>
              <a:t>Legal: no question according to law, predictable, trustworthy</a:t>
            </a:r>
          </a:p>
          <a:p>
            <a:r>
              <a:rPr lang="hu-HU" altLang="en-US" smtClean="0"/>
              <a:t>Effective: prudent use of resources entrusted</a:t>
            </a:r>
          </a:p>
          <a:p>
            <a:r>
              <a:rPr lang="hu-HU" altLang="en-US" smtClean="0"/>
              <a:t>Ethical: trustworthy, legitimacy</a:t>
            </a:r>
            <a:endParaRPr lang="en-US" altLang="en-US" smtClean="0"/>
          </a:p>
        </p:txBody>
      </p:sp>
      <p:sp>
        <p:nvSpPr>
          <p:cNvPr id="225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6149E7-8498-46C7-9E2A-D693BA2D56D6}" type="slidenum">
              <a:rPr lang="hu-HU" altLang="en-US" smtClean="0">
                <a:latin typeface="Calibri" panose="020F0502020204030204" pitchFamily="34" charset="0"/>
              </a:rPr>
              <a:pPr/>
              <a:t>11</a:t>
            </a:fld>
            <a:endParaRPr lang="hu-HU" altLang="en-US" smtClean="0">
              <a:latin typeface="Calibri" panose="020F0502020204030204" pitchFamily="34" charset="0"/>
            </a:endParaRPr>
          </a:p>
        </p:txBody>
      </p:sp>
    </p:spTree>
    <p:extLst>
      <p:ext uri="{BB962C8B-B14F-4D97-AF65-F5344CB8AC3E}">
        <p14:creationId xmlns:p14="http://schemas.microsoft.com/office/powerpoint/2010/main" val="392684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en-US" smtClean="0"/>
              <a:t>After causistry before sub bullets: is this good? Any risk?</a:t>
            </a:r>
          </a:p>
          <a:p>
            <a:r>
              <a:rPr lang="hu-HU" altLang="en-US" smtClean="0"/>
              <a:t>Who decides? 1.tenet of trad AC that discretion should be minimalized</a:t>
            </a:r>
          </a:p>
          <a:p>
            <a:r>
              <a:rPr lang="hu-HU" altLang="en-US" smtClean="0"/>
              <a:t>At the same time discretion is necessary but risky</a:t>
            </a:r>
          </a:p>
          <a:p>
            <a:endParaRPr lang="en-US" altLang="en-US" smtClean="0"/>
          </a:p>
        </p:txBody>
      </p:sp>
      <p:sp>
        <p:nvSpPr>
          <p:cNvPr id="286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4930D-4C92-48E3-AA09-16468EAA508C}" type="slidenum">
              <a:rPr lang="hu-HU" altLang="en-US" smtClean="0">
                <a:latin typeface="Calibri" panose="020F0502020204030204" pitchFamily="34" charset="0"/>
              </a:rPr>
              <a:pPr/>
              <a:t>15</a:t>
            </a:fld>
            <a:endParaRPr lang="hu-HU" altLang="en-US" smtClean="0">
              <a:latin typeface="Calibri" panose="020F0502020204030204" pitchFamily="34" charset="0"/>
            </a:endParaRPr>
          </a:p>
        </p:txBody>
      </p:sp>
    </p:spTree>
    <p:extLst>
      <p:ext uri="{BB962C8B-B14F-4D97-AF65-F5344CB8AC3E}">
        <p14:creationId xmlns:p14="http://schemas.microsoft.com/office/powerpoint/2010/main" val="372395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337B99B-D378-6C49-AC24-BA32949E8AE6}" type="slidenum">
              <a:rPr lang="fr-FR" smtClean="0"/>
              <a:pPr/>
              <a:t>61</a:t>
            </a:fld>
            <a:endParaRPr lang="fr-FR"/>
          </a:p>
        </p:txBody>
      </p:sp>
    </p:spTree>
    <p:extLst>
      <p:ext uri="{BB962C8B-B14F-4D97-AF65-F5344CB8AC3E}">
        <p14:creationId xmlns:p14="http://schemas.microsoft.com/office/powerpoint/2010/main" val="57789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522094-D89F-4E59-9F11-C3E768B92975}" type="slidenum">
              <a:rPr lang="hu-HU" altLang="en-US" smtClean="0">
                <a:latin typeface="Calibri" panose="020F0502020204030204" pitchFamily="34" charset="0"/>
              </a:rPr>
              <a:pPr/>
              <a:t>63</a:t>
            </a:fld>
            <a:endParaRPr lang="hu-HU" altLang="en-US" smtClean="0">
              <a:latin typeface="Calibri" panose="020F0502020204030204" pitchFamily="34" charset="0"/>
            </a:endParaRPr>
          </a:p>
        </p:txBody>
      </p:sp>
    </p:spTree>
    <p:extLst>
      <p:ext uri="{BB962C8B-B14F-4D97-AF65-F5344CB8AC3E}">
        <p14:creationId xmlns:p14="http://schemas.microsoft.com/office/powerpoint/2010/main" val="162322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337B99B-D378-6C49-AC24-BA32949E8AE6}" type="slidenum">
              <a:rPr lang="fr-FR" smtClean="0"/>
              <a:pPr/>
              <a:t>66</a:t>
            </a:fld>
            <a:endParaRPr lang="fr-FR"/>
          </a:p>
        </p:txBody>
      </p:sp>
    </p:spTree>
    <p:extLst>
      <p:ext uri="{BB962C8B-B14F-4D97-AF65-F5344CB8AC3E}">
        <p14:creationId xmlns:p14="http://schemas.microsoft.com/office/powerpoint/2010/main" val="52846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2" name="Titolo 1"/>
          <p:cNvSpPr>
            <a:spLocks noGrp="1"/>
          </p:cNvSpPr>
          <p:nvPr>
            <p:ph type="ctrTitle"/>
          </p:nvPr>
        </p:nvSpPr>
        <p:spPr>
          <a:xfrm>
            <a:off x="0" y="4342048"/>
            <a:ext cx="9144000" cy="867124"/>
          </a:xfrm>
        </p:spPr>
        <p:txBody>
          <a:bodyPr anchor="b"/>
          <a:lstStyle>
            <a:lvl1pPr algn="ctr">
              <a:defRPr sz="4500">
                <a:solidFill>
                  <a:srgbClr val="0D347D"/>
                </a:solidFill>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143000" y="5209172"/>
            <a:ext cx="6858000" cy="99232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73011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E98CCC00-B69D-5747-B7C0-AA72F1DDB2E8}" type="datetime1">
              <a:rPr lang="it-IT" smtClean="0"/>
              <a:t>14/02/17</a:t>
            </a:fld>
            <a:endParaRPr lang="fr-FR"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7922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947853"/>
            <a:ext cx="1971675" cy="5229110"/>
          </a:xfrm>
        </p:spPr>
        <p:txBody>
          <a:bodyPr vert="eaVert"/>
          <a:lstStyle>
            <a:lvl1pPr>
              <a:defRPr>
                <a:solidFill>
                  <a:srgbClr val="0D347D"/>
                </a:solidFill>
              </a:defRPr>
            </a:lvl1pPr>
          </a:lstStyle>
          <a:p>
            <a:r>
              <a:rPr lang="it-IT" dirty="0" smtClean="0"/>
              <a:t>Fare clic per modificare stile</a:t>
            </a:r>
            <a:endParaRPr lang="it-IT" dirty="0"/>
          </a:p>
        </p:txBody>
      </p:sp>
      <p:sp>
        <p:nvSpPr>
          <p:cNvPr id="3" name="Segnaposto testo verticale 2"/>
          <p:cNvSpPr>
            <a:spLocks noGrp="1"/>
          </p:cNvSpPr>
          <p:nvPr>
            <p:ph type="body" orient="vert" idx="1"/>
          </p:nvPr>
        </p:nvSpPr>
        <p:spPr>
          <a:xfrm>
            <a:off x="628650" y="947853"/>
            <a:ext cx="5800725" cy="5229109"/>
          </a:xfrm>
        </p:spPr>
        <p:txBody>
          <a:bodyPr vert="eaVe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EC902662-65AA-8A46-B6B5-BDDA1CC05DA5}" type="datetime1">
              <a:rPr lang="it-IT" smtClean="0"/>
              <a:t>14/02/17</a:t>
            </a:fld>
            <a:endParaRPr lang="fr-FR"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175121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2BDB550A-FB63-5146-85A2-304506D2FB3C}" type="datetime1">
              <a:rPr lang="it-IT" smtClean="0"/>
              <a:t>14/02/17</a:t>
            </a:fld>
            <a:endParaRPr lang="en-GB"/>
          </a:p>
        </p:txBody>
      </p:sp>
      <p:sp>
        <p:nvSpPr>
          <p:cNvPr id="4" name="Slide Number Placeholder 6"/>
          <p:cNvSpPr>
            <a:spLocks noGrp="1"/>
          </p:cNvSpPr>
          <p:nvPr>
            <p:ph type="sldNum" sz="quarter" idx="11"/>
          </p:nvPr>
        </p:nvSpPr>
        <p:spPr/>
        <p:txBody>
          <a:bodyPr/>
          <a:lstStyle>
            <a:lvl1pPr>
              <a:defRPr/>
            </a:lvl1pPr>
          </a:lstStyle>
          <a:p>
            <a:pPr>
              <a:defRPr/>
            </a:pPr>
            <a:fld id="{4E9D33DB-0B2B-4858-9CC5-DA3F044A6816}" type="slidenum">
              <a:rPr lang="en-GB" altLang="en-US"/>
              <a:pPr>
                <a:defRPr/>
              </a:pPr>
              <a:t>‹n.›</a:t>
            </a:fld>
            <a:endParaRPr lang="en-GB" altLang="en-US"/>
          </a:p>
        </p:txBody>
      </p:sp>
      <p:sp>
        <p:nvSpPr>
          <p:cNvPr id="5" name="Footer Placeholder 7"/>
          <p:cNvSpPr>
            <a:spLocks noGrp="1"/>
          </p:cNvSpPr>
          <p:nvPr>
            <p:ph type="ftr" sz="quarter" idx="12"/>
          </p:nvPr>
        </p:nvSpPr>
        <p:spPr/>
        <p:txBody>
          <a:bodyPr rtlCol="0"/>
          <a:lstStyle>
            <a:lvl1pPr>
              <a:defRPr/>
            </a:lvl1pPr>
          </a:lstStyle>
          <a:p>
            <a:pPr>
              <a:defRPr/>
            </a:pPr>
            <a:endParaRPr lang="en-GB"/>
          </a:p>
        </p:txBody>
      </p:sp>
    </p:spTree>
    <p:extLst>
      <p:ext uri="{BB962C8B-B14F-4D97-AF65-F5344CB8AC3E}">
        <p14:creationId xmlns:p14="http://schemas.microsoft.com/office/powerpoint/2010/main" val="360199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0AE0A79-E537-5E48-AF48-E02BC671932C}" type="datetime1">
              <a:rPr lang="it-IT" smtClean="0"/>
              <a:t>14/02/17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423EDF73-D153-4B92-AC77-9481FACEC428}" type="slidenum">
              <a:rPr lang="en-GB" altLang="en-US"/>
              <a:pPr>
                <a:defRPr/>
              </a:pPr>
              <a:t>‹n.›</a:t>
            </a:fld>
            <a:endParaRPr lang="en-GB" altLang="en-US"/>
          </a:p>
        </p:txBody>
      </p:sp>
    </p:spTree>
    <p:extLst>
      <p:ext uri="{BB962C8B-B14F-4D97-AF65-F5344CB8AC3E}">
        <p14:creationId xmlns:p14="http://schemas.microsoft.com/office/powerpoint/2010/main" val="90950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F69C910-B39C-8D46-8EF1-5273A4734479}" type="datetime1">
              <a:rPr lang="it-IT" smtClean="0"/>
              <a:t>14/02/17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C0DAAA4C-C8FC-4782-9B76-157866A73774}" type="slidenum">
              <a:rPr lang="en-GB" altLang="en-US"/>
              <a:pPr>
                <a:defRPr/>
              </a:pPr>
              <a:t>‹n.›</a:t>
            </a:fld>
            <a:endParaRPr lang="en-GB" altLang="en-US"/>
          </a:p>
        </p:txBody>
      </p:sp>
    </p:spTree>
    <p:extLst>
      <p:ext uri="{BB962C8B-B14F-4D97-AF65-F5344CB8AC3E}">
        <p14:creationId xmlns:p14="http://schemas.microsoft.com/office/powerpoint/2010/main" val="379733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0" y="0"/>
            <a:ext cx="4572000" cy="900001"/>
          </a:xfrm>
        </p:spPr>
        <p:txBody>
          <a:bodyPr/>
          <a:lstStyle/>
          <a:p>
            <a:r>
              <a:rPr lang="it-IT" smtClean="0"/>
              <a:t>Fare clic per modificare stile</a:t>
            </a:r>
            <a:endParaRPr lang="it-IT"/>
          </a:p>
        </p:txBody>
      </p:sp>
      <p:sp>
        <p:nvSpPr>
          <p:cNvPr id="3" name="Segnaposto contenuto 2"/>
          <p:cNvSpPr>
            <a:spLocks noGrp="1"/>
          </p:cNvSpPr>
          <p:nvPr>
            <p:ph idx="1"/>
          </p:nvPr>
        </p:nvSpPr>
        <p:spPr/>
        <p:txBody>
          <a:bodyPr anchor="t"/>
          <a:lstStyle>
            <a:lvl1pPr marL="207450" algn="just">
              <a:lnSpc>
                <a:spcPct val="100000"/>
              </a:lnSpc>
              <a:spcAft>
                <a:spcPts val="600"/>
              </a:spcAft>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536FCE7D-5180-8F41-B4E1-7BAF5B337826}" type="datetime1">
              <a:rPr lang="it-IT" smtClean="0"/>
              <a:t>14/02/17</a:t>
            </a:fld>
            <a:endParaRPr lang="fr-FR" dirty="0"/>
          </a:p>
        </p:txBody>
      </p:sp>
      <p:sp>
        <p:nvSpPr>
          <p:cNvPr id="5" name="Segnaposto piè di pagina 4"/>
          <p:cNvSpPr>
            <a:spLocks noGrp="1"/>
          </p:cNvSpPr>
          <p:nvPr>
            <p:ph type="ftr" sz="quarter" idx="11"/>
          </p:nvPr>
        </p:nvSpPr>
        <p:spPr/>
        <p:txBody>
          <a:bodyPr/>
          <a:lstStyle>
            <a:lvl1pPr>
              <a:defRPr/>
            </a:lvl1pPr>
          </a:lstStyle>
          <a:p>
            <a:endParaRPr lang="it-IT" dirty="0" smtClean="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2911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style>
          <a:lnRef idx="0">
            <a:schemeClr val="accent3"/>
          </a:lnRef>
          <a:fillRef idx="3">
            <a:schemeClr val="accent3"/>
          </a:fillRef>
          <a:effectRef idx="3">
            <a:schemeClr val="accent3"/>
          </a:effectRef>
          <a:fontRef idx="none"/>
        </p:style>
        <p:txBody>
          <a:bodyPr anchor="b"/>
          <a:lstStyle>
            <a:lvl1pPr>
              <a:defRPr sz="4500">
                <a:solidFill>
                  <a:schemeClr val="bg1"/>
                </a:solidFill>
              </a:defRPr>
            </a:lvl1pPr>
          </a:lstStyle>
          <a:p>
            <a:r>
              <a:rPr lang="it-IT" dirty="0" smtClean="0"/>
              <a:t>Fare clic per modificare stile</a:t>
            </a:r>
            <a:endParaRPr lang="it-IT" dirty="0"/>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173D54B-0F92-2549-9D43-39B474C3E78E}" type="datetime1">
              <a:rPr lang="it-IT" smtClean="0"/>
              <a:t>14/02/17</a:t>
            </a:fld>
            <a:endParaRPr lang="fr-FR"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7363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286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29150" y="1056640"/>
            <a:ext cx="3886200" cy="5120323"/>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FC57773D-A0E2-584E-B57B-C2C35E898173}" type="datetime1">
              <a:rPr lang="it-IT" smtClean="0"/>
              <a:t>14/02/17</a:t>
            </a:fld>
            <a:endParaRPr lang="fr-FR"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302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33680" y="1067848"/>
            <a:ext cx="4264502" cy="823912"/>
          </a:xfrm>
        </p:spPr>
        <p:txBody>
          <a:bodyPr anchor="t">
            <a:normAutofit/>
          </a:bodyPr>
          <a:lstStyle>
            <a:lvl1pPr marL="0" indent="0">
              <a:buNone/>
              <a:defRPr sz="20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233680" y="1891760"/>
            <a:ext cx="4264502" cy="4107596"/>
          </a:xfrm>
        </p:spPr>
        <p:txBody>
          <a:bodyPr/>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57774" y="1067848"/>
            <a:ext cx="4285504" cy="823912"/>
          </a:xfrm>
        </p:spPr>
        <p:txBody>
          <a:bodyPr anchor="t">
            <a:normAutofit/>
          </a:bodyPr>
          <a:lstStyle>
            <a:lvl1pPr marL="0" indent="0">
              <a:buNone/>
              <a:defRPr sz="20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4657774" y="1891760"/>
            <a:ext cx="4285504" cy="4107596"/>
          </a:xfrm>
        </p:spPr>
        <p:txBody>
          <a:bodyPr anchor="t"/>
          <a:lstStyle>
            <a:lvl1pPr algn="just">
              <a:lnSpc>
                <a:spcPct val="100000"/>
              </a:lnSpc>
              <a:defRPr/>
            </a:lvl1pPr>
            <a:lvl2pPr algn="just">
              <a:lnSpc>
                <a:spcPct val="100000"/>
              </a:lnSpc>
              <a:defRPr/>
            </a:lvl2pPr>
            <a:lvl3pPr algn="just">
              <a:lnSpc>
                <a:spcPct val="100000"/>
              </a:lnSpc>
              <a:defRPr/>
            </a:lvl3pPr>
            <a:lvl4pPr algn="just">
              <a:lnSpc>
                <a:spcPct val="100000"/>
              </a:lnSpc>
              <a:defRPr/>
            </a:lvl4pPr>
            <a:lvl5pPr algn="just">
              <a:lnSpc>
                <a:spcPct val="100000"/>
              </a:lnSpc>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data 6"/>
          <p:cNvSpPr>
            <a:spLocks noGrp="1"/>
          </p:cNvSpPr>
          <p:nvPr>
            <p:ph type="dt" sz="half" idx="10"/>
          </p:nvPr>
        </p:nvSpPr>
        <p:spPr/>
        <p:txBody>
          <a:bodyPr/>
          <a:lstStyle/>
          <a:p>
            <a:fld id="{EC8CC287-6013-BD4F-98F7-51C0F9831120}" type="datetime1">
              <a:rPr lang="it-IT" smtClean="0"/>
              <a:t>14/02/17</a:t>
            </a:fld>
            <a:endParaRPr lang="fr-FR"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152386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E4E91A6E-5E9A-2245-BEA5-717FF86DD2D0}" type="datetime1">
              <a:rPr lang="it-IT" smtClean="0"/>
              <a:t>14/02/17</a:t>
            </a:fld>
            <a:endParaRPr lang="fr-FR"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62605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3847840-EFBF-B347-90C6-7F5C5B3297F9}" type="datetime1">
              <a:rPr lang="it-IT" smtClean="0"/>
              <a:t>14/02/17</a:t>
            </a:fld>
            <a:endParaRPr lang="fr-FR"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‹n.›</a:t>
            </a:fld>
            <a:endParaRPr lang="fr-FR" dirty="0"/>
          </a:p>
        </p:txBody>
      </p:sp>
    </p:spTree>
    <p:extLst>
      <p:ext uri="{BB962C8B-B14F-4D97-AF65-F5344CB8AC3E}">
        <p14:creationId xmlns:p14="http://schemas.microsoft.com/office/powerpoint/2010/main" val="15721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87391" y="987426"/>
            <a:ext cx="5155010" cy="5346538"/>
          </a:xfrm>
        </p:spPr>
        <p:txBody>
          <a:bodyPr/>
          <a:lstStyle>
            <a:lvl1pPr algn="just">
              <a:lnSpc>
                <a:spcPct val="100000"/>
              </a:lnSpc>
              <a:defRPr sz="2400"/>
            </a:lvl1pPr>
            <a:lvl2pPr algn="just">
              <a:lnSpc>
                <a:spcPct val="100000"/>
              </a:lnSpc>
              <a:defRPr sz="2100"/>
            </a:lvl2pPr>
            <a:lvl3pPr algn="just">
              <a:lnSpc>
                <a:spcPct val="100000"/>
              </a:lnSpc>
              <a:defRPr sz="1800"/>
            </a:lvl3pPr>
            <a:lvl4pPr algn="just">
              <a:lnSpc>
                <a:spcPct val="100000"/>
              </a:lnSpc>
              <a:defRPr sz="1500"/>
            </a:lvl4pPr>
            <a:lvl5pPr algn="just">
              <a:lnSpc>
                <a:spcPct val="100000"/>
              </a:lnSpc>
              <a:defRPr sz="1500"/>
            </a:lvl5pPr>
            <a:lvl6pPr>
              <a:defRPr sz="1500"/>
            </a:lvl6pPr>
            <a:lvl7pPr>
              <a:defRPr sz="1500"/>
            </a:lvl7pPr>
            <a:lvl8pPr>
              <a:defRPr sz="1500"/>
            </a:lvl8pPr>
            <a:lvl9pPr>
              <a:defRPr sz="15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D0AD9854-46C1-444F-9534-A626B286F8B8}" type="datetime1">
              <a:rPr lang="it-IT" smtClean="0"/>
              <a:t>14/02/17</a:t>
            </a:fld>
            <a:endParaRPr lang="fr-FR"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Tree>
    <p:extLst>
      <p:ext uri="{BB962C8B-B14F-4D97-AF65-F5344CB8AC3E}">
        <p14:creationId xmlns:p14="http://schemas.microsoft.com/office/powerpoint/2010/main" val="132380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887391" y="987426"/>
            <a:ext cx="515501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523220"/>
          </a:xfrm>
        </p:spPr>
        <p:txBody>
          <a:bodyPr>
            <a:spAutoFit/>
          </a:bodyPr>
          <a:lstStyle>
            <a:lvl1pPr marL="0" indent="0" algn="just">
              <a:lnSpc>
                <a:spcPct val="100000"/>
              </a:lnSpc>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5C78BB1F-E2A2-CA46-B960-1D05C4555841}" type="datetime1">
              <a:rPr lang="it-IT" smtClean="0"/>
              <a:t>14/02/17</a:t>
            </a:fld>
            <a:endParaRPr lang="fr-FR"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8716A00-CC3F-A24A-9B86-816E9CA7F4AC}" type="slidenum">
              <a:rPr lang="fr-FR" smtClean="0"/>
              <a:pPr/>
              <a:t>‹n.›</a:t>
            </a:fld>
            <a:endParaRPr lang="fr-FR" dirty="0"/>
          </a:p>
        </p:txBody>
      </p:sp>
      <p:sp>
        <p:nvSpPr>
          <p:cNvPr id="8" name="Titolo 1"/>
          <p:cNvSpPr>
            <a:spLocks noGrp="1"/>
          </p:cNvSpPr>
          <p:nvPr>
            <p:ph type="title"/>
          </p:nvPr>
        </p:nvSpPr>
        <p:spPr>
          <a:xfrm>
            <a:off x="4170555" y="90667"/>
            <a:ext cx="4772723" cy="772499"/>
          </a:xfrm>
        </p:spPr>
        <p:txBody>
          <a:bodyPr/>
          <a:lstStyle/>
          <a:p>
            <a:r>
              <a:rPr lang="it-IT" smtClean="0"/>
              <a:t>Fare clic per modificare stile</a:t>
            </a:r>
            <a:endParaRPr lang="it-IT"/>
          </a:p>
        </p:txBody>
      </p:sp>
      <p:sp>
        <p:nvSpPr>
          <p:cNvPr id="9" name="Segnaposto testo 2"/>
          <p:cNvSpPr>
            <a:spLocks noGrp="1"/>
          </p:cNvSpPr>
          <p:nvPr>
            <p:ph type="body" idx="13"/>
          </p:nvPr>
        </p:nvSpPr>
        <p:spPr>
          <a:xfrm>
            <a:off x="629840" y="1067848"/>
            <a:ext cx="2949179" cy="823912"/>
          </a:xfrm>
        </p:spPr>
        <p:txBody>
          <a:bodyPr anchor="t">
            <a:noAutofit/>
          </a:bodyPr>
          <a:lstStyle>
            <a:lvl1pPr marL="0" indent="0">
              <a:buNone/>
              <a:defRPr sz="1800" b="1">
                <a:solidFill>
                  <a:srgbClr val="0D347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smtClean="0"/>
              <a:t>Fare clic per modificare gli stili del testo dello schema</a:t>
            </a:r>
          </a:p>
        </p:txBody>
      </p:sp>
    </p:spTree>
    <p:extLst>
      <p:ext uri="{BB962C8B-B14F-4D97-AF65-F5344CB8AC3E}">
        <p14:creationId xmlns:p14="http://schemas.microsoft.com/office/powerpoint/2010/main" val="1185143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tiff"/><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2"/>
          <p:cNvPicPr>
            <a:picLocks noChangeAspect="1"/>
          </p:cNvPicPr>
          <p:nvPr userDrawn="1"/>
        </p:nvPicPr>
        <p:blipFill rotWithShape="1">
          <a:blip r:embed="rId16">
            <a:extLst>
              <a:ext uri="{28A0092B-C50C-407E-A947-70E740481C1C}">
                <a14:useLocalDpi xmlns:a14="http://schemas.microsoft.com/office/drawing/2010/main" val="0"/>
              </a:ext>
            </a:extLst>
          </a:blip>
          <a:srcRect b="76325"/>
          <a:stretch/>
        </p:blipFill>
        <p:spPr>
          <a:xfrm>
            <a:off x="-1" y="1335"/>
            <a:ext cx="9144001" cy="898665"/>
          </a:xfrm>
          <a:prstGeom prst="rect">
            <a:avLst/>
          </a:prstGeom>
        </p:spPr>
      </p:pic>
      <p:sp>
        <p:nvSpPr>
          <p:cNvPr id="2" name="Segnaposto titolo 1"/>
          <p:cNvSpPr>
            <a:spLocks noGrp="1"/>
          </p:cNvSpPr>
          <p:nvPr>
            <p:ph type="title"/>
          </p:nvPr>
        </p:nvSpPr>
        <p:spPr>
          <a:xfrm>
            <a:off x="4170555" y="90667"/>
            <a:ext cx="4772723" cy="719999"/>
          </a:xfrm>
          <a:prstGeom prst="rect">
            <a:avLst/>
          </a:prstGeom>
          <a:solidFill>
            <a:schemeClr val="bg1">
              <a:alpha val="70000"/>
            </a:schemeClr>
          </a:solidFill>
          <a:ln>
            <a:noFill/>
          </a:ln>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628650" y="1134249"/>
            <a:ext cx="7886700" cy="496546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5855424" y="63339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AC2CC1-F983-1E4E-B92E-4E91C04D3CA2}" type="datetime1">
              <a:rPr lang="it-IT" smtClean="0"/>
              <a:t>14/02/17</a:t>
            </a:fld>
            <a:endParaRPr lang="it-IT" dirty="0"/>
          </a:p>
        </p:txBody>
      </p:sp>
      <p:sp>
        <p:nvSpPr>
          <p:cNvPr id="5" name="Segnaposto piè di pagina 4"/>
          <p:cNvSpPr>
            <a:spLocks noGrp="1"/>
          </p:cNvSpPr>
          <p:nvPr>
            <p:ph type="ftr" sz="quarter" idx="3"/>
          </p:nvPr>
        </p:nvSpPr>
        <p:spPr>
          <a:xfrm>
            <a:off x="1274460" y="6333963"/>
            <a:ext cx="4487212" cy="365125"/>
          </a:xfrm>
          <a:prstGeom prst="rect">
            <a:avLst/>
          </a:prstGeom>
        </p:spPr>
        <p:txBody>
          <a:bodyPr vert="horz" lIns="91440" tIns="45720" rIns="91440" bIns="45720" rtlCol="0" anchor="ctr"/>
          <a:lstStyle>
            <a:lvl1pPr algn="l">
              <a:defRPr sz="900" u="sng">
                <a:solidFill>
                  <a:srgbClr val="0D347D"/>
                </a:solidFill>
              </a:defRPr>
            </a:lvl1pPr>
          </a:lstStyle>
          <a:p>
            <a:endParaRPr lang="it-IT" dirty="0"/>
          </a:p>
        </p:txBody>
      </p:sp>
      <p:sp>
        <p:nvSpPr>
          <p:cNvPr id="6" name="Segnaposto numero diapositiva 5"/>
          <p:cNvSpPr>
            <a:spLocks noGrp="1"/>
          </p:cNvSpPr>
          <p:nvPr>
            <p:ph type="sldNum" sz="quarter" idx="4"/>
          </p:nvPr>
        </p:nvSpPr>
        <p:spPr>
          <a:xfrm>
            <a:off x="8006576" y="6333964"/>
            <a:ext cx="50877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27B32-7EE3-4B47-8E3B-B3A98341C450}" type="slidenum">
              <a:rPr lang="fr-FR" smtClean="0"/>
              <a:pPr/>
              <a:t>‹n.›</a:t>
            </a:fld>
            <a:endParaRPr lang="fr-FR" dirty="0"/>
          </a:p>
        </p:txBody>
      </p:sp>
      <p:pic>
        <p:nvPicPr>
          <p:cNvPr id="9" name="Immagine 8"/>
          <p:cNvPicPr>
            <a:picLocks noChangeAspect="1"/>
          </p:cNvPicPr>
          <p:nvPr userDrawn="1"/>
        </p:nvPicPr>
        <p:blipFill>
          <a:blip r:embed="rId17"/>
          <a:stretch>
            <a:fillRect/>
          </a:stretch>
        </p:blipFill>
        <p:spPr>
          <a:xfrm>
            <a:off x="178332" y="90667"/>
            <a:ext cx="900636" cy="720000"/>
          </a:xfrm>
          <a:prstGeom prst="rect">
            <a:avLst/>
          </a:prstGeom>
        </p:spPr>
      </p:pic>
      <p:sp>
        <p:nvSpPr>
          <p:cNvPr id="12" name="CasellaDiTesto 11"/>
          <p:cNvSpPr txBox="1"/>
          <p:nvPr userDrawn="1"/>
        </p:nvSpPr>
        <p:spPr>
          <a:xfrm>
            <a:off x="1078968" y="127501"/>
            <a:ext cx="2629246" cy="646331"/>
          </a:xfrm>
          <a:prstGeom prst="rect">
            <a:avLst/>
          </a:prstGeom>
          <a:noFill/>
        </p:spPr>
        <p:txBody>
          <a:bodyPr wrap="none" rtlCol="0" anchor="ctr">
            <a:spAutoFit/>
          </a:bodyPr>
          <a:lstStyle/>
          <a:p>
            <a:pPr algn="dist"/>
            <a:r>
              <a:rPr lang="it-IT" spc="40" baseline="0" dirty="0" smtClean="0">
                <a:solidFill>
                  <a:schemeClr val="bg1"/>
                </a:solidFill>
              </a:rPr>
              <a:t>COUNCIL OF EUROPE</a:t>
            </a:r>
          </a:p>
          <a:p>
            <a:pPr algn="dist"/>
            <a:r>
              <a:rPr lang="it-IT" dirty="0" smtClean="0">
                <a:solidFill>
                  <a:schemeClr val="bg1"/>
                </a:solidFill>
              </a:rPr>
              <a:t>CONSEIL DE L’EUROPE</a:t>
            </a:r>
            <a:endParaRPr lang="it-IT" dirty="0">
              <a:solidFill>
                <a:schemeClr val="bg1"/>
              </a:solidFill>
            </a:endParaRPr>
          </a:p>
        </p:txBody>
      </p:sp>
      <p:pic>
        <p:nvPicPr>
          <p:cNvPr id="11" name="Immagin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192" y="5883964"/>
            <a:ext cx="1044915" cy="900000"/>
          </a:xfrm>
          <a:prstGeom prst="rect">
            <a:avLst/>
          </a:prstGeom>
        </p:spPr>
      </p:pic>
    </p:spTree>
    <p:extLst>
      <p:ext uri="{BB962C8B-B14F-4D97-AF65-F5344CB8AC3E}">
        <p14:creationId xmlns:p14="http://schemas.microsoft.com/office/powerpoint/2010/main" val="16326012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7.wmf"/><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7.wmf"/><Relationship Id="rId5" Type="http://schemas.openxmlformats.org/officeDocument/2006/relationships/oleObject" Target="../embeddings/oleObject6.bin"/><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hu-HU" altLang="en-US" sz="4800" dirty="0" smtClean="0">
                <a:latin typeface="Arial" panose="020B0604020202020204" pitchFamily="34" charset="0"/>
                <a:cs typeface="Arial" panose="020B0604020202020204" pitchFamily="34" charset="0"/>
              </a:rPr>
              <a:t>MODULE </a:t>
            </a:r>
            <a:r>
              <a:rPr lang="hu-HU" altLang="en-US" sz="4800" dirty="0" smtClean="0">
                <a:latin typeface="Arial" panose="020B0604020202020204" pitchFamily="34" charset="0"/>
                <a:cs typeface="Arial" panose="020B0604020202020204" pitchFamily="34" charset="0"/>
              </a:rPr>
              <a:t>19 </a:t>
            </a:r>
            <a:r>
              <a:rPr lang="hu-HU" altLang="en-US" sz="4800" dirty="0" smtClean="0">
                <a:latin typeface="Arial" panose="020B0604020202020204" pitchFamily="34" charset="0"/>
                <a:cs typeface="Arial" panose="020B0604020202020204" pitchFamily="34" charset="0"/>
              </a:rPr>
              <a:t>- ETHICS </a:t>
            </a:r>
            <a:r>
              <a:rPr lang="hu-HU" altLang="en-US" sz="4800" dirty="0" smtClean="0">
                <a:latin typeface="Arial" panose="020B0604020202020204" pitchFamily="34" charset="0"/>
                <a:cs typeface="Arial" panose="020B0604020202020204" pitchFamily="34" charset="0"/>
              </a:rPr>
              <a:t>MANAGEMENT (Advanced)</a:t>
            </a:r>
            <a:endParaRPr lang="en-GB" b="0" dirty="0"/>
          </a:p>
        </p:txBody>
      </p:sp>
      <p:sp>
        <p:nvSpPr>
          <p:cNvPr id="4" name="Sottotitolo 2"/>
          <p:cNvSpPr txBox="1">
            <a:spLocks/>
          </p:cNvSpPr>
          <p:nvPr/>
        </p:nvSpPr>
        <p:spPr>
          <a:xfrm>
            <a:off x="1143000" y="5209172"/>
            <a:ext cx="6858000" cy="99232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GB" smtClean="0"/>
              <a:t>Stage 3 – Leadership for Capacity Building</a:t>
            </a:r>
            <a:endParaRPr lang="en-GB" dirty="0"/>
          </a:p>
        </p:txBody>
      </p:sp>
      <p:sp>
        <p:nvSpPr>
          <p:cNvPr id="5" name="Sottotitolo 4"/>
          <p:cNvSpPr>
            <a:spLocks noGrp="1"/>
          </p:cNvSpPr>
          <p:nvPr>
            <p:ph type="subTitle" idx="1"/>
          </p:nvPr>
        </p:nvSpPr>
        <p:spPr/>
        <p:txBody>
          <a:bodyPr/>
          <a:lstStyle/>
          <a:p>
            <a:r>
              <a:rPr lang="it-IT" dirty="0" smtClean="0"/>
              <a:t> </a:t>
            </a:r>
            <a:endParaRPr lang="it-IT" dirty="0"/>
          </a:p>
        </p:txBody>
      </p:sp>
    </p:spTree>
    <p:extLst>
      <p:ext uri="{BB962C8B-B14F-4D97-AF65-F5344CB8AC3E}">
        <p14:creationId xmlns:p14="http://schemas.microsoft.com/office/powerpoint/2010/main" val="193866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ctrTitle" idx="4294967295"/>
          </p:nvPr>
        </p:nvSpPr>
        <p:spPr>
          <a:xfrm>
            <a:off x="-535675" y="1539243"/>
            <a:ext cx="6172200" cy="1893888"/>
          </a:xfrm>
        </p:spPr>
        <p:txBody>
          <a:bodyPr>
            <a:normAutofit/>
          </a:bodyPr>
          <a:lstStyle/>
          <a:p>
            <a:pPr>
              <a:defRPr/>
            </a:pPr>
            <a:r>
              <a:rPr lang="en-US" dirty="0" smtClean="0"/>
              <a:t>WHAT are the most ubiquitous challenges in</a:t>
            </a:r>
            <a:br>
              <a:rPr lang="en-US" dirty="0" smtClean="0"/>
            </a:br>
            <a:r>
              <a:rPr lang="en-US" dirty="0" smtClean="0"/>
              <a:t>public service?</a:t>
            </a:r>
            <a:endParaRPr lang="en-US" dirty="0"/>
          </a:p>
        </p:txBody>
      </p:sp>
      <p:pic>
        <p:nvPicPr>
          <p:cNvPr id="19461" name="Picture 38" descr="C:\Users\Suni\AppData\Local\Microsoft\Windows\Temporary Internet Files\Content.IE5\Z8ZP5O2C\MC90044193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2852738"/>
            <a:ext cx="32289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10</a:t>
            </a:fld>
            <a:endParaRPr lang="fr-FR" dirty="0"/>
          </a:p>
        </p:txBody>
      </p:sp>
    </p:spTree>
    <p:extLst>
      <p:ext uri="{BB962C8B-B14F-4D97-AF65-F5344CB8AC3E}">
        <p14:creationId xmlns:p14="http://schemas.microsoft.com/office/powerpoint/2010/main" val="90834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dirty="0" smtClean="0"/>
              <a:t>PUBLIC SERVICE</a:t>
            </a:r>
            <a:endParaRPr lang="en-US" dirty="0"/>
          </a:p>
        </p:txBody>
      </p:sp>
      <p:pic>
        <p:nvPicPr>
          <p:cNvPr id="21507" name="Tartalom helye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98650" y="1600200"/>
            <a:ext cx="5337175" cy="4525963"/>
          </a:xfrm>
        </p:spPr>
      </p:pic>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11</a:t>
            </a:fld>
            <a:endParaRPr lang="fr-FR" dirty="0"/>
          </a:p>
        </p:txBody>
      </p:sp>
    </p:spTree>
    <p:extLst>
      <p:ext uri="{BB962C8B-B14F-4D97-AF65-F5344CB8AC3E}">
        <p14:creationId xmlns:p14="http://schemas.microsoft.com/office/powerpoint/2010/main" val="3025562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4572000" y="0"/>
            <a:ext cx="4572000" cy="900001"/>
          </a:xfrm>
        </p:spPr>
        <p:txBody>
          <a:bodyPr/>
          <a:lstStyle/>
          <a:p>
            <a:pPr>
              <a:defRPr/>
            </a:pPr>
            <a:r>
              <a:rPr lang="hu-HU" dirty="0" smtClean="0"/>
              <a:t>GOOD GOVERNANCE (GG)</a:t>
            </a:r>
            <a:endParaRPr lang="en-US" dirty="0"/>
          </a:p>
        </p:txBody>
      </p:sp>
      <p:sp>
        <p:nvSpPr>
          <p:cNvPr id="8" name="Tartalom helye 7"/>
          <p:cNvSpPr>
            <a:spLocks noGrp="1"/>
          </p:cNvSpPr>
          <p:nvPr>
            <p:ph idx="1"/>
          </p:nvPr>
        </p:nvSpPr>
        <p:spPr>
          <a:xfrm>
            <a:off x="926757" y="1180169"/>
            <a:ext cx="7467600" cy="4873625"/>
          </a:xfrm>
        </p:spPr>
        <p:txBody>
          <a:bodyPr/>
          <a:lstStyle/>
          <a:p>
            <a:r>
              <a:rPr lang="en-US" altLang="en-US" dirty="0" smtClean="0"/>
              <a:t>GG is principled, and implements the public values but</a:t>
            </a:r>
          </a:p>
          <a:p>
            <a:pPr lvl="1"/>
            <a:r>
              <a:rPr lang="en-US" altLang="en-US" dirty="0" smtClean="0"/>
              <a:t>pursuit of a value can compromise or limit the pursuit of other values (</a:t>
            </a:r>
            <a:r>
              <a:rPr lang="en-US" altLang="en-US" dirty="0" err="1" smtClean="0"/>
              <a:t>eg</a:t>
            </a:r>
            <a:r>
              <a:rPr lang="en-US" altLang="en-US" dirty="0" smtClean="0"/>
              <a:t>. efficiency vs. effectiveness, or responsiveness vs. equality)</a:t>
            </a:r>
          </a:p>
          <a:p>
            <a:r>
              <a:rPr lang="en-US" altLang="en-US" dirty="0" smtClean="0"/>
              <a:t>GG need to balance among:</a:t>
            </a:r>
          </a:p>
          <a:p>
            <a:pPr lvl="1"/>
            <a:r>
              <a:rPr lang="en-US" altLang="en-US" dirty="0" smtClean="0"/>
              <a:t>inevitably clashing consequences of different values and </a:t>
            </a:r>
          </a:p>
          <a:p>
            <a:pPr lvl="1"/>
            <a:r>
              <a:rPr lang="en-US" altLang="en-US" dirty="0" smtClean="0"/>
              <a:t>contradictory standards and regulations</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12</a:t>
            </a:fld>
            <a:endParaRPr lang="fr-FR" dirty="0"/>
          </a:p>
        </p:txBody>
      </p:sp>
    </p:spTree>
    <p:extLst>
      <p:ext uri="{BB962C8B-B14F-4D97-AF65-F5344CB8AC3E}">
        <p14:creationId xmlns:p14="http://schemas.microsoft.com/office/powerpoint/2010/main" val="204390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210065" y="900001"/>
            <a:ext cx="8798011" cy="1359887"/>
          </a:xfrm>
        </p:spPr>
        <p:txBody>
          <a:bodyPr>
            <a:normAutofit fontScale="90000"/>
          </a:bodyPr>
          <a:lstStyle/>
          <a:p>
            <a:pPr algn="ctr">
              <a:defRPr/>
            </a:pPr>
            <a:r>
              <a:rPr lang="en-US" sz="3200" dirty="0"/>
              <a:t/>
            </a:r>
            <a:br>
              <a:rPr lang="en-US" sz="3200" dirty="0"/>
            </a:br>
            <a:r>
              <a:rPr lang="en-US" sz="2700" dirty="0" smtClean="0"/>
              <a:t>Survey of municipal Mayor</a:t>
            </a:r>
            <a:r>
              <a:rPr lang="hu-HU" sz="2700" dirty="0" smtClean="0"/>
              <a:t>,</a:t>
            </a:r>
            <a:r>
              <a:rPr lang="en-US" sz="2700" dirty="0" smtClean="0"/>
              <a:t> </a:t>
            </a:r>
            <a:r>
              <a:rPr lang="hu-HU" sz="2700" dirty="0" smtClean="0"/>
              <a:t>2 </a:t>
            </a:r>
            <a:r>
              <a:rPr lang="en-US" sz="2700" dirty="0" smtClean="0"/>
              <a:t>elected officials, </a:t>
            </a:r>
            <a:r>
              <a:rPr lang="hu-HU" sz="2700" dirty="0" smtClean="0"/>
              <a:t>6 </a:t>
            </a:r>
            <a:r>
              <a:rPr lang="en-US" sz="2700" dirty="0" smtClean="0"/>
              <a:t>managers and </a:t>
            </a:r>
            <a:r>
              <a:rPr lang="hu-HU" sz="2700" dirty="0" smtClean="0"/>
              <a:t>10 </a:t>
            </a:r>
            <a:r>
              <a:rPr lang="en-US" sz="2700" dirty="0"/>
              <a:t>civil </a:t>
            </a:r>
            <a:r>
              <a:rPr lang="en-US" sz="2700" dirty="0" smtClean="0"/>
              <a:t>servants</a:t>
            </a:r>
            <a:r>
              <a:rPr lang="hu-HU" sz="2200" dirty="0" smtClean="0"/>
              <a:t> IN A DUTCH LOCAL GOVERNMENT</a:t>
            </a:r>
            <a:endParaRPr lang="en-US" sz="2700" dirty="0"/>
          </a:p>
        </p:txBody>
      </p:sp>
      <p:sp>
        <p:nvSpPr>
          <p:cNvPr id="7" name="Tartalom helye 6"/>
          <p:cNvSpPr>
            <a:spLocks noGrp="1"/>
          </p:cNvSpPr>
          <p:nvPr>
            <p:ph sz="quarter" idx="1"/>
          </p:nvPr>
        </p:nvSpPr>
        <p:spPr>
          <a:xfrm>
            <a:off x="1057702" y="2486382"/>
            <a:ext cx="7467600" cy="3621087"/>
          </a:xfrm>
        </p:spPr>
        <p:txBody>
          <a:bodyPr/>
          <a:lstStyle/>
          <a:p>
            <a:pPr>
              <a:defRPr/>
            </a:pPr>
            <a:r>
              <a:rPr lang="hu-HU" dirty="0" err="1" smtClean="0"/>
              <a:t>Clashing</a:t>
            </a:r>
            <a:r>
              <a:rPr lang="hu-HU" dirty="0" smtClean="0"/>
              <a:t> </a:t>
            </a:r>
            <a:r>
              <a:rPr lang="hu-HU" dirty="0" err="1" smtClean="0"/>
              <a:t>consequences</a:t>
            </a:r>
            <a:r>
              <a:rPr lang="hu-HU" dirty="0" smtClean="0"/>
              <a:t> of </a:t>
            </a:r>
            <a:r>
              <a:rPr lang="hu-HU" dirty="0" err="1" smtClean="0"/>
              <a:t>considerations</a:t>
            </a:r>
            <a:r>
              <a:rPr lang="hu-HU" dirty="0" smtClean="0"/>
              <a:t> </a:t>
            </a:r>
            <a:r>
              <a:rPr lang="hu-HU" dirty="0" err="1" smtClean="0"/>
              <a:t>of</a:t>
            </a:r>
            <a:r>
              <a:rPr lang="hu-HU" dirty="0" smtClean="0"/>
              <a:t>:</a:t>
            </a:r>
          </a:p>
          <a:p>
            <a:pPr marL="0" indent="0">
              <a:buFont typeface="Wingdings" panose="05000000000000000000" pitchFamily="2" charset="2"/>
              <a:buNone/>
              <a:defRPr/>
            </a:pPr>
            <a:endParaRPr lang="hu-HU" dirty="0" smtClean="0"/>
          </a:p>
          <a:p>
            <a:pPr lvl="1">
              <a:defRPr/>
            </a:pPr>
            <a:r>
              <a:rPr lang="hu-HU" dirty="0" err="1" smtClean="0"/>
              <a:t>Proper</a:t>
            </a:r>
            <a:r>
              <a:rPr lang="hu-HU" dirty="0" smtClean="0"/>
              <a:t> </a:t>
            </a:r>
            <a:r>
              <a:rPr lang="hu-HU" dirty="0" err="1" smtClean="0"/>
              <a:t>governance</a:t>
            </a:r>
            <a:endParaRPr lang="hu-HU" dirty="0" smtClean="0"/>
          </a:p>
          <a:p>
            <a:pPr lvl="1">
              <a:defRPr/>
            </a:pPr>
            <a:endParaRPr lang="hu-HU" dirty="0" smtClean="0"/>
          </a:p>
          <a:p>
            <a:pPr lvl="1">
              <a:defRPr/>
            </a:pPr>
            <a:r>
              <a:rPr lang="hu-HU" dirty="0" err="1" smtClean="0"/>
              <a:t>Responsive</a:t>
            </a:r>
            <a:r>
              <a:rPr lang="hu-HU" dirty="0" smtClean="0"/>
              <a:t> </a:t>
            </a:r>
            <a:r>
              <a:rPr lang="hu-HU" dirty="0" err="1" smtClean="0"/>
              <a:t>governance</a:t>
            </a:r>
            <a:endParaRPr lang="hu-HU" dirty="0" smtClean="0"/>
          </a:p>
          <a:p>
            <a:pPr lvl="1">
              <a:defRPr/>
            </a:pPr>
            <a:endParaRPr lang="hu-HU" dirty="0"/>
          </a:p>
          <a:p>
            <a:pPr lvl="1">
              <a:defRPr/>
            </a:pPr>
            <a:r>
              <a:rPr lang="hu-HU" dirty="0" err="1" smtClean="0"/>
              <a:t>Performing</a:t>
            </a:r>
            <a:r>
              <a:rPr lang="hu-HU" dirty="0" smtClean="0"/>
              <a:t> </a:t>
            </a:r>
            <a:r>
              <a:rPr lang="hu-HU" dirty="0" err="1" smtClean="0"/>
              <a:t>governance</a:t>
            </a:r>
            <a:endParaRPr lang="en-US" dirty="0"/>
          </a:p>
        </p:txBody>
      </p:sp>
      <p:sp>
        <p:nvSpPr>
          <p:cNvPr id="5" name="Cím 6"/>
          <p:cNvSpPr txBox="1">
            <a:spLocks/>
          </p:cNvSpPr>
          <p:nvPr/>
        </p:nvSpPr>
        <p:spPr>
          <a:xfrm>
            <a:off x="4572000" y="0"/>
            <a:ext cx="4572000" cy="900001"/>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defRPr/>
            </a:pPr>
            <a:r>
              <a:rPr lang="en-US" dirty="0"/>
              <a:t>RESULT OF THE RESEARCH OF GRAAF</a:t>
            </a:r>
            <a:r>
              <a:rPr lang="hu-HU" dirty="0"/>
              <a:t> &amp; </a:t>
            </a:r>
            <a:r>
              <a:rPr lang="en-US" dirty="0"/>
              <a:t>HUBERTS, </a:t>
            </a:r>
            <a:r>
              <a:rPr lang="en-US" dirty="0" smtClean="0"/>
              <a:t>2014</a:t>
            </a:r>
            <a:endParaRPr lang="en-US" dirty="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13</a:t>
            </a:fld>
            <a:endParaRPr lang="fr-FR" dirty="0"/>
          </a:p>
        </p:txBody>
      </p:sp>
    </p:spTree>
    <p:extLst>
      <p:ext uri="{BB962C8B-B14F-4D97-AF65-F5344CB8AC3E}">
        <p14:creationId xmlns:p14="http://schemas.microsoft.com/office/powerpoint/2010/main" val="19582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Number</a:t>
            </a:r>
            <a:r>
              <a:rPr lang="it-IT" dirty="0" smtClean="0"/>
              <a:t> of </a:t>
            </a:r>
            <a:r>
              <a:rPr lang="it-IT" dirty="0" err="1" smtClean="0"/>
              <a:t>particular</a:t>
            </a:r>
            <a:r>
              <a:rPr lang="it-IT" dirty="0" smtClean="0"/>
              <a:t> </a:t>
            </a:r>
            <a:r>
              <a:rPr lang="it-IT" dirty="0" err="1" smtClean="0"/>
              <a:t>value</a:t>
            </a:r>
            <a:r>
              <a:rPr lang="it-IT" dirty="0" smtClean="0"/>
              <a:t> </a:t>
            </a:r>
            <a:r>
              <a:rPr lang="it-IT" dirty="0" err="1" smtClean="0"/>
              <a:t>conflict</a:t>
            </a:r>
            <a:r>
              <a:rPr lang="it-IT" dirty="0" smtClean="0"/>
              <a:t> in the </a:t>
            </a:r>
            <a:r>
              <a:rPr lang="it-IT" dirty="0" err="1" smtClean="0"/>
              <a:t>municipality</a:t>
            </a:r>
            <a:endParaRPr lang="it-IT" dirty="0"/>
          </a:p>
        </p:txBody>
      </p:sp>
      <p:pic>
        <p:nvPicPr>
          <p:cNvPr id="6" name="Kép 7"/>
          <p:cNvPicPr>
            <a:picLocks noGrp="1" noChangeAspect="1"/>
          </p:cNvPicPr>
          <p:nvPr>
            <p:ph idx="1"/>
          </p:nvPr>
        </p:nvPicPr>
        <p:blipFill rotWithShape="1">
          <a:blip r:embed="rId2">
            <a:extLst>
              <a:ext uri="{28A0092B-C50C-407E-A947-70E740481C1C}">
                <a14:useLocalDpi xmlns:a14="http://schemas.microsoft.com/office/drawing/2010/main" val="0"/>
              </a:ext>
            </a:extLst>
          </a:blip>
          <a:srcRect b="13756"/>
          <a:stretch/>
        </p:blipFill>
        <p:spPr bwMode="auto">
          <a:xfrm>
            <a:off x="985297" y="1133475"/>
            <a:ext cx="7173405" cy="47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8" name="Szövegdoboz 1"/>
          <p:cNvSpPr txBox="1">
            <a:spLocks noChangeArrowheads="1"/>
          </p:cNvSpPr>
          <p:nvPr/>
        </p:nvSpPr>
        <p:spPr bwMode="auto">
          <a:xfrm>
            <a:off x="4469301" y="5815807"/>
            <a:ext cx="300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GRAAF</a:t>
            </a:r>
            <a:r>
              <a:rPr lang="hu-HU" altLang="en-US" dirty="0"/>
              <a:t> &amp; </a:t>
            </a:r>
            <a:r>
              <a:rPr lang="en-US" altLang="en-US" dirty="0"/>
              <a:t>HUBERTS, 2014</a:t>
            </a:r>
          </a:p>
        </p:txBody>
      </p:sp>
      <p:sp>
        <p:nvSpPr>
          <p:cNvPr id="9" name="Segnaposto numero diapositiva 8"/>
          <p:cNvSpPr>
            <a:spLocks noGrp="1"/>
          </p:cNvSpPr>
          <p:nvPr>
            <p:ph type="sldNum" sz="quarter" idx="12"/>
          </p:nvPr>
        </p:nvSpPr>
        <p:spPr/>
        <p:txBody>
          <a:bodyPr/>
          <a:lstStyle/>
          <a:p>
            <a:fld id="{E8716A00-CC3F-A24A-9B86-816E9CA7F4AC}" type="slidenum">
              <a:rPr lang="fr-FR" smtClean="0"/>
              <a:pPr/>
              <a:t>14</a:t>
            </a:fld>
            <a:endParaRPr lang="fr-FR" dirty="0"/>
          </a:p>
        </p:txBody>
      </p:sp>
    </p:spTree>
    <p:extLst>
      <p:ext uri="{BB962C8B-B14F-4D97-AF65-F5344CB8AC3E}">
        <p14:creationId xmlns:p14="http://schemas.microsoft.com/office/powerpoint/2010/main" val="112245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4584356" y="0"/>
            <a:ext cx="4559643" cy="900001"/>
          </a:xfrm>
        </p:spPr>
        <p:txBody>
          <a:bodyPr>
            <a:normAutofit/>
          </a:bodyPr>
          <a:lstStyle/>
          <a:p>
            <a:pPr>
              <a:defRPr/>
            </a:pPr>
            <a:r>
              <a:rPr lang="hu-HU" sz="2000" dirty="0" smtClean="0"/>
              <a:t>COPING STRATEGIES IN PRACTICE</a:t>
            </a:r>
            <a:br>
              <a:rPr lang="hu-HU" sz="2000" dirty="0" smtClean="0"/>
            </a:br>
            <a:r>
              <a:rPr lang="hu-HU" sz="1800" dirty="0" err="1" smtClean="0"/>
              <a:t>on</a:t>
            </a:r>
            <a:r>
              <a:rPr lang="hu-HU" sz="1800" dirty="0" smtClean="0"/>
              <a:t> </a:t>
            </a:r>
            <a:r>
              <a:rPr lang="hu-HU" sz="1800" dirty="0" err="1" smtClean="0"/>
              <a:t>the</a:t>
            </a:r>
            <a:r>
              <a:rPr lang="hu-HU" sz="1800" dirty="0" smtClean="0"/>
              <a:t> </a:t>
            </a:r>
            <a:r>
              <a:rPr lang="hu-HU" sz="1800" dirty="0" err="1" smtClean="0"/>
              <a:t>basis</a:t>
            </a:r>
            <a:r>
              <a:rPr lang="hu-HU" sz="1800" dirty="0" smtClean="0"/>
              <a:t> of </a:t>
            </a:r>
            <a:r>
              <a:rPr lang="hu-HU" sz="1800" dirty="0" err="1" smtClean="0"/>
              <a:t>Graaf-</a:t>
            </a:r>
            <a:r>
              <a:rPr lang="hu-HU" sz="1800" dirty="0" smtClean="0"/>
              <a:t> Hubert 2014</a:t>
            </a:r>
            <a:endParaRPr lang="en-US" sz="1800" dirty="0"/>
          </a:p>
        </p:txBody>
      </p:sp>
      <p:sp>
        <p:nvSpPr>
          <p:cNvPr id="8" name="Tartalom helye 7"/>
          <p:cNvSpPr>
            <a:spLocks noGrp="1"/>
          </p:cNvSpPr>
          <p:nvPr>
            <p:ph idx="1"/>
          </p:nvPr>
        </p:nvSpPr>
        <p:spPr>
          <a:xfrm>
            <a:off x="951470" y="1430244"/>
            <a:ext cx="7710616" cy="4373476"/>
          </a:xfrm>
        </p:spPr>
        <p:txBody>
          <a:bodyPr>
            <a:normAutofit fontScale="77500" lnSpcReduction="20000"/>
          </a:bodyPr>
          <a:lstStyle/>
          <a:p>
            <a:pPr>
              <a:defRPr/>
            </a:pPr>
            <a:r>
              <a:rPr lang="en-US" dirty="0" smtClean="0"/>
              <a:t>FIREWALLS: </a:t>
            </a:r>
            <a:endParaRPr lang="hu-HU" dirty="0" smtClean="0"/>
          </a:p>
          <a:p>
            <a:pPr marL="0" indent="0">
              <a:buFont typeface="Wingdings" panose="05000000000000000000" pitchFamily="2" charset="2"/>
              <a:buNone/>
              <a:defRPr/>
            </a:pPr>
            <a:r>
              <a:rPr lang="en-US" dirty="0" smtClean="0"/>
              <a:t>departments made responsible for the realization of different values (different built-in biases)</a:t>
            </a:r>
          </a:p>
          <a:p>
            <a:pPr lvl="1">
              <a:defRPr/>
            </a:pPr>
            <a:r>
              <a:rPr lang="en-US" dirty="0" smtClean="0"/>
              <a:t>Multi-departmental issues solved at upper level</a:t>
            </a:r>
            <a:endParaRPr lang="hu-HU" dirty="0" smtClean="0"/>
          </a:p>
          <a:p>
            <a:pPr lvl="1">
              <a:defRPr/>
            </a:pPr>
            <a:endParaRPr lang="en-US" dirty="0" smtClean="0"/>
          </a:p>
          <a:p>
            <a:pPr>
              <a:defRPr/>
            </a:pPr>
            <a:r>
              <a:rPr lang="en-US" dirty="0" smtClean="0"/>
              <a:t>BIAS: </a:t>
            </a:r>
            <a:endParaRPr lang="hu-HU" dirty="0" smtClean="0"/>
          </a:p>
          <a:p>
            <a:pPr marL="0" indent="0">
              <a:buFont typeface="Wingdings" panose="05000000000000000000" pitchFamily="2" charset="2"/>
              <a:buNone/>
              <a:defRPr/>
            </a:pPr>
            <a:r>
              <a:rPr lang="en-US" dirty="0" smtClean="0"/>
              <a:t>some values are no longer recognized as important</a:t>
            </a:r>
            <a:endParaRPr lang="hu-HU" dirty="0" smtClean="0"/>
          </a:p>
          <a:p>
            <a:pPr>
              <a:defRPr/>
            </a:pPr>
            <a:endParaRPr lang="en-US" dirty="0" smtClean="0"/>
          </a:p>
          <a:p>
            <a:pPr>
              <a:defRPr/>
            </a:pPr>
            <a:r>
              <a:rPr lang="en-US" dirty="0" smtClean="0"/>
              <a:t>CASUISTRY: </a:t>
            </a:r>
            <a:endParaRPr lang="hu-HU" dirty="0" smtClean="0"/>
          </a:p>
          <a:p>
            <a:pPr marL="0" indent="0">
              <a:buFont typeface="Wingdings" panose="05000000000000000000" pitchFamily="2" charset="2"/>
              <a:buNone/>
              <a:defRPr/>
            </a:pPr>
            <a:r>
              <a:rPr lang="en-US" dirty="0" smtClean="0"/>
              <a:t>officials make decision for each particular value conflict based on similar experiences</a:t>
            </a:r>
          </a:p>
          <a:p>
            <a:pPr>
              <a:buFont typeface="Wingdings" panose="05000000000000000000" pitchFamily="2" charset="2"/>
              <a:buChar char="Ø"/>
              <a:defRPr/>
            </a:pPr>
            <a:r>
              <a:rPr lang="en-US" dirty="0" smtClean="0"/>
              <a:t>Pressure on professionals →</a:t>
            </a:r>
            <a:r>
              <a:rPr lang="hu-HU" dirty="0" smtClean="0"/>
              <a:t> </a:t>
            </a:r>
            <a:r>
              <a:rPr lang="en-US" dirty="0" smtClean="0"/>
              <a:t>need for support</a:t>
            </a:r>
          </a:p>
          <a:p>
            <a:pPr>
              <a:buFont typeface="Wingdings" panose="05000000000000000000" pitchFamily="2" charset="2"/>
              <a:buChar char="Ø"/>
              <a:defRPr/>
            </a:pPr>
            <a:r>
              <a:rPr lang="en-US" dirty="0" smtClean="0"/>
              <a:t>Ethics/integrity management is a systematic effort</a:t>
            </a:r>
            <a:endParaRPr lang="en-US" dirty="0"/>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15</a:t>
            </a:fld>
            <a:endParaRPr lang="fr-FR" dirty="0"/>
          </a:p>
        </p:txBody>
      </p:sp>
    </p:spTree>
    <p:extLst>
      <p:ext uri="{BB962C8B-B14F-4D97-AF65-F5344CB8AC3E}">
        <p14:creationId xmlns:p14="http://schemas.microsoft.com/office/powerpoint/2010/main" val="2352559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defRPr/>
            </a:pPr>
            <a:r>
              <a:rPr lang="en-US" dirty="0" smtClean="0"/>
              <a:t>Ethical dilemmas</a:t>
            </a:r>
            <a:endParaRPr lang="en-US" dirty="0"/>
          </a:p>
        </p:txBody>
      </p:sp>
      <p:sp>
        <p:nvSpPr>
          <p:cNvPr id="8" name="Szöveg helye 7"/>
          <p:cNvSpPr>
            <a:spLocks noGrp="1"/>
          </p:cNvSpPr>
          <p:nvPr>
            <p:ph idx="1"/>
          </p:nvPr>
        </p:nvSpPr>
        <p:spPr>
          <a:xfrm>
            <a:off x="937569" y="1134248"/>
            <a:ext cx="7886700" cy="4965468"/>
          </a:xfrm>
        </p:spPr>
        <p:txBody>
          <a:bodyPr>
            <a:normAutofit/>
          </a:bodyPr>
          <a:lstStyle/>
          <a:p>
            <a:r>
              <a:rPr lang="hu-HU" altLang="en-US" dirty="0" smtClean="0">
                <a:solidFill>
                  <a:schemeClr val="tx1"/>
                </a:solidFill>
              </a:rPr>
              <a:t>IMPORTANCE OF OPENING DISCUSSION OF ETHICAL DILEMMAS </a:t>
            </a:r>
          </a:p>
          <a:p>
            <a:r>
              <a:rPr lang="hu-HU" altLang="en-US" dirty="0" smtClean="0">
                <a:solidFill>
                  <a:schemeClr val="tx1"/>
                </a:solidFill>
              </a:rPr>
              <a:t>IN ORDER TO MAKE TENSIONS EXPLICIT AND DISCUTABLE AND</a:t>
            </a:r>
          </a:p>
          <a:p>
            <a:r>
              <a:rPr lang="hu-HU" altLang="en-US" dirty="0" smtClean="0">
                <a:solidFill>
                  <a:schemeClr val="tx1"/>
                </a:solidFill>
              </a:rPr>
              <a:t>SUPPORT RESPONSIBLE DECISION-MAKING</a:t>
            </a:r>
            <a:endParaRPr lang="en-US" altLang="en-US" dirty="0" smtClean="0">
              <a:solidFill>
                <a:schemeClr val="tx1"/>
              </a:solidFill>
            </a:endParaRPr>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16</a:t>
            </a:fld>
            <a:endParaRPr lang="fr-FR" dirty="0"/>
          </a:p>
        </p:txBody>
      </p:sp>
    </p:spTree>
    <p:extLst>
      <p:ext uri="{BB962C8B-B14F-4D97-AF65-F5344CB8AC3E}">
        <p14:creationId xmlns:p14="http://schemas.microsoft.com/office/powerpoint/2010/main" val="101005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hu-HU" dirty="0" err="1" smtClean="0"/>
              <a:t>Ethics</a:t>
            </a:r>
            <a:r>
              <a:rPr lang="hu-HU" dirty="0" smtClean="0"/>
              <a:t> management</a:t>
            </a:r>
            <a:endParaRPr lang="en-US" dirty="0"/>
          </a:p>
        </p:txBody>
      </p:sp>
      <p:sp>
        <p:nvSpPr>
          <p:cNvPr id="30723" name="Alcím 6"/>
          <p:cNvSpPr>
            <a:spLocks noGrp="1"/>
          </p:cNvSpPr>
          <p:nvPr>
            <p:ph type="body" idx="1"/>
          </p:nvPr>
        </p:nvSpPr>
        <p:spPr/>
        <p:txBody>
          <a:bodyPr>
            <a:normAutofit/>
          </a:bodyPr>
          <a:lstStyle/>
          <a:p>
            <a:r>
              <a:rPr lang="hu-HU" altLang="en-US" sz="2800" dirty="0" err="1" smtClean="0">
                <a:solidFill>
                  <a:schemeClr val="tx1"/>
                </a:solidFill>
              </a:rPr>
              <a:t>Intended</a:t>
            </a:r>
            <a:r>
              <a:rPr lang="hu-HU" altLang="en-US" sz="2800" dirty="0" smtClean="0">
                <a:solidFill>
                  <a:schemeClr val="tx1"/>
                </a:solidFill>
              </a:rPr>
              <a:t> </a:t>
            </a:r>
            <a:r>
              <a:rPr lang="hu-HU" altLang="en-US" sz="2800" dirty="0" err="1" smtClean="0">
                <a:solidFill>
                  <a:schemeClr val="tx1"/>
                </a:solidFill>
              </a:rPr>
              <a:t>to</a:t>
            </a:r>
            <a:r>
              <a:rPr lang="hu-HU" altLang="en-US" sz="2800" dirty="0" smtClean="0">
                <a:solidFill>
                  <a:schemeClr val="tx1"/>
                </a:solidFill>
              </a:rPr>
              <a:t> </a:t>
            </a:r>
            <a:r>
              <a:rPr lang="hu-HU" altLang="en-US" sz="2800" dirty="0" err="1" smtClean="0">
                <a:solidFill>
                  <a:schemeClr val="tx1"/>
                </a:solidFill>
              </a:rPr>
              <a:t>ensure</a:t>
            </a:r>
            <a:r>
              <a:rPr lang="hu-HU" altLang="en-US" sz="2800" dirty="0" smtClean="0">
                <a:solidFill>
                  <a:schemeClr val="tx1"/>
                </a:solidFill>
              </a:rPr>
              <a:t> </a:t>
            </a:r>
            <a:r>
              <a:rPr lang="hu-HU" altLang="en-US" sz="2800" dirty="0" err="1" smtClean="0">
                <a:solidFill>
                  <a:schemeClr val="tx1"/>
                </a:solidFill>
              </a:rPr>
              <a:t>ethical</a:t>
            </a:r>
            <a:r>
              <a:rPr lang="hu-HU" altLang="en-US" sz="2800" dirty="0" smtClean="0">
                <a:solidFill>
                  <a:schemeClr val="tx1"/>
                </a:solidFill>
              </a:rPr>
              <a:t> </a:t>
            </a:r>
            <a:r>
              <a:rPr lang="hu-HU" altLang="en-US" sz="2800" dirty="0" err="1" smtClean="0">
                <a:solidFill>
                  <a:schemeClr val="tx1"/>
                </a:solidFill>
              </a:rPr>
              <a:t>behavior</a:t>
            </a:r>
            <a:r>
              <a:rPr lang="hu-HU" altLang="en-US" sz="2800" dirty="0" smtClean="0">
                <a:solidFill>
                  <a:schemeClr val="tx1"/>
                </a:solidFill>
              </a:rPr>
              <a:t> </a:t>
            </a:r>
            <a:r>
              <a:rPr lang="hu-HU" altLang="en-US" sz="2800" dirty="0" err="1" smtClean="0">
                <a:solidFill>
                  <a:schemeClr val="tx1"/>
                </a:solidFill>
              </a:rPr>
              <a:t>among</a:t>
            </a:r>
            <a:r>
              <a:rPr lang="hu-HU" altLang="en-US" sz="2800" dirty="0" smtClean="0">
                <a:solidFill>
                  <a:schemeClr val="tx1"/>
                </a:solidFill>
              </a:rPr>
              <a:t> </a:t>
            </a:r>
            <a:r>
              <a:rPr lang="hu-HU" altLang="en-US" sz="2800" dirty="0" err="1" smtClean="0">
                <a:solidFill>
                  <a:schemeClr val="tx1"/>
                </a:solidFill>
              </a:rPr>
              <a:t>members</a:t>
            </a:r>
            <a:r>
              <a:rPr lang="hu-HU" altLang="en-US" sz="2800" dirty="0" smtClean="0">
                <a:solidFill>
                  <a:schemeClr val="tx1"/>
                </a:solidFill>
              </a:rPr>
              <a:t> of an </a:t>
            </a:r>
            <a:r>
              <a:rPr lang="hu-HU" altLang="en-US" sz="2800" dirty="0" err="1" smtClean="0">
                <a:solidFill>
                  <a:schemeClr val="tx1"/>
                </a:solidFill>
              </a:rPr>
              <a:t>organization</a:t>
            </a:r>
            <a:r>
              <a:rPr lang="hu-HU" altLang="en-US" sz="2800" dirty="0" smtClean="0">
                <a:solidFill>
                  <a:schemeClr val="tx1"/>
                </a:solidFill>
              </a:rPr>
              <a:t>/</a:t>
            </a:r>
            <a:r>
              <a:rPr lang="hu-HU" altLang="en-US" sz="2800" dirty="0" err="1" smtClean="0">
                <a:solidFill>
                  <a:schemeClr val="tx1"/>
                </a:solidFill>
              </a:rPr>
              <a:t>community</a:t>
            </a:r>
            <a:endParaRPr lang="en-US" altLang="en-US" sz="2800" dirty="0" smtClean="0">
              <a:solidFill>
                <a:schemeClr val="tx1"/>
              </a:solidFill>
            </a:endParaRPr>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17</a:t>
            </a:fld>
            <a:endParaRPr lang="fr-FR" dirty="0"/>
          </a:p>
        </p:txBody>
      </p:sp>
    </p:spTree>
    <p:extLst>
      <p:ext uri="{BB962C8B-B14F-4D97-AF65-F5344CB8AC3E}">
        <p14:creationId xmlns:p14="http://schemas.microsoft.com/office/powerpoint/2010/main" val="379292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2286000" y="3733167"/>
            <a:ext cx="6172200" cy="1893888"/>
          </a:xfrm>
        </p:spPr>
        <p:txBody>
          <a:bodyPr/>
          <a:lstStyle/>
          <a:p>
            <a:pPr>
              <a:defRPr/>
            </a:pPr>
            <a:r>
              <a:rPr lang="hu-HU" dirty="0" smtClean="0"/>
              <a:t>A </a:t>
            </a:r>
            <a:r>
              <a:rPr lang="hu-HU" dirty="0" err="1" smtClean="0"/>
              <a:t>tool</a:t>
            </a:r>
            <a:r>
              <a:rPr lang="hu-HU" dirty="0" smtClean="0"/>
              <a:t> </a:t>
            </a:r>
            <a:r>
              <a:rPr lang="hu-HU" dirty="0" err="1" smtClean="0"/>
              <a:t>for</a:t>
            </a:r>
            <a:r>
              <a:rPr lang="hu-HU" dirty="0" smtClean="0"/>
              <a:t> </a:t>
            </a:r>
            <a:r>
              <a:rPr lang="hu-HU" dirty="0" err="1" smtClean="0"/>
              <a:t>ethical</a:t>
            </a:r>
            <a:r>
              <a:rPr lang="hu-HU" dirty="0" smtClean="0"/>
              <a:t> </a:t>
            </a:r>
            <a:r>
              <a:rPr lang="hu-HU" dirty="0" err="1" smtClean="0"/>
              <a:t>decision</a:t>
            </a:r>
            <a:r>
              <a:rPr lang="hu-HU" dirty="0" smtClean="0"/>
              <a:t> </a:t>
            </a:r>
            <a:r>
              <a:rPr lang="hu-HU" dirty="0" err="1" smtClean="0"/>
              <a:t>making</a:t>
            </a:r>
            <a:endParaRPr lang="en-US" dirty="0"/>
          </a:p>
        </p:txBody>
      </p:sp>
      <p:sp>
        <p:nvSpPr>
          <p:cNvPr id="31747" name="Alcím 6"/>
          <p:cNvSpPr>
            <a:spLocks noGrp="1"/>
          </p:cNvSpPr>
          <p:nvPr>
            <p:ph type="subTitle" idx="1"/>
          </p:nvPr>
        </p:nvSpPr>
        <p:spPr>
          <a:xfrm>
            <a:off x="2286000" y="5003800"/>
            <a:ext cx="6172200" cy="1371600"/>
          </a:xfrm>
        </p:spPr>
        <p:txBody>
          <a:bodyPr>
            <a:normAutofit lnSpcReduction="10000"/>
          </a:bodyPr>
          <a:lstStyle/>
          <a:p>
            <a:endParaRPr lang="hu-HU" altLang="en-US" dirty="0" smtClean="0"/>
          </a:p>
          <a:p>
            <a:endParaRPr lang="hu-HU" altLang="en-US" dirty="0"/>
          </a:p>
          <a:p>
            <a:endParaRPr lang="hu-HU" altLang="en-US" dirty="0" smtClean="0"/>
          </a:p>
          <a:p>
            <a:r>
              <a:rPr lang="hu-HU" altLang="en-US" dirty="0" smtClean="0"/>
              <a:t>Terry Cooper: The </a:t>
            </a:r>
            <a:r>
              <a:rPr lang="hu-HU" altLang="en-US" dirty="0" err="1" smtClean="0"/>
              <a:t>Responsible</a:t>
            </a:r>
            <a:r>
              <a:rPr lang="hu-HU" altLang="en-US" dirty="0" smtClean="0"/>
              <a:t> </a:t>
            </a:r>
            <a:r>
              <a:rPr lang="hu-HU" altLang="en-US" dirty="0" err="1" smtClean="0"/>
              <a:t>Administrator</a:t>
            </a:r>
            <a:endParaRPr lang="en-US" altLang="en-US" dirty="0" smtClean="0"/>
          </a:p>
        </p:txBody>
      </p:sp>
    </p:spTree>
    <p:extLst>
      <p:ext uri="{BB962C8B-B14F-4D97-AF65-F5344CB8AC3E}">
        <p14:creationId xmlns:p14="http://schemas.microsoft.com/office/powerpoint/2010/main" val="375304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en-GB" b="1" dirty="0"/>
              <a:t>Ethical decision making tool </a:t>
            </a:r>
            <a:r>
              <a:rPr lang="en-US" b="1" dirty="0"/>
              <a:t/>
            </a:r>
            <a:br>
              <a:rPr lang="en-US" b="1" dirty="0"/>
            </a:br>
            <a:r>
              <a:rPr lang="en-GB" sz="2000" dirty="0"/>
              <a:t>Terry Cooper (2012</a:t>
            </a:r>
            <a:r>
              <a:rPr lang="en-GB" sz="2000" dirty="0" smtClean="0"/>
              <a:t>)</a:t>
            </a:r>
            <a:endParaRPr lang="en-US" dirty="0"/>
          </a:p>
        </p:txBody>
      </p:sp>
      <p:sp>
        <p:nvSpPr>
          <p:cNvPr id="32771" name="Tartalom helye 6"/>
          <p:cNvSpPr>
            <a:spLocks noGrp="1"/>
          </p:cNvSpPr>
          <p:nvPr>
            <p:ph sz="quarter" idx="1"/>
          </p:nvPr>
        </p:nvSpPr>
        <p:spPr>
          <a:xfrm>
            <a:off x="1046634" y="1554026"/>
            <a:ext cx="7467600" cy="4125912"/>
          </a:xfrm>
        </p:spPr>
        <p:txBody>
          <a:bodyPr>
            <a:normAutofit fontScale="92500" lnSpcReduction="20000"/>
          </a:bodyPr>
          <a:lstStyle/>
          <a:p>
            <a:r>
              <a:rPr lang="en-GB" altLang="en-US" b="1" smtClean="0"/>
              <a:t>Describe the situation</a:t>
            </a:r>
            <a:endParaRPr lang="hu-HU" altLang="en-US" b="1" dirty="0" smtClean="0"/>
          </a:p>
          <a:p>
            <a:endParaRPr lang="en-US" altLang="en-US" dirty="0" smtClean="0"/>
          </a:p>
          <a:p>
            <a:r>
              <a:rPr lang="en-GB" altLang="en-US" b="1" dirty="0" smtClean="0"/>
              <a:t>Define the problem in ethical terms</a:t>
            </a:r>
            <a:endParaRPr lang="en-US" altLang="en-US" dirty="0" smtClean="0"/>
          </a:p>
          <a:p>
            <a:endParaRPr lang="hu-HU" altLang="en-US" b="1" dirty="0" smtClean="0"/>
          </a:p>
          <a:p>
            <a:r>
              <a:rPr lang="en-GB" altLang="en-US" b="1" dirty="0" smtClean="0"/>
              <a:t>Identify alternatives for possible actions</a:t>
            </a:r>
            <a:endParaRPr lang="en-US" altLang="en-US" dirty="0" smtClean="0"/>
          </a:p>
          <a:p>
            <a:endParaRPr lang="hu-HU" altLang="en-US" b="1" dirty="0" smtClean="0"/>
          </a:p>
          <a:p>
            <a:r>
              <a:rPr lang="en-GB" altLang="en-US" b="1" dirty="0" smtClean="0"/>
              <a:t>Reflect on possible scenarios projecting the possible consequences of each alternative</a:t>
            </a:r>
            <a:endParaRPr lang="en-US" altLang="en-US" dirty="0" smtClean="0"/>
          </a:p>
          <a:p>
            <a:endParaRPr lang="hu-HU" altLang="en-US" b="1" dirty="0" smtClean="0"/>
          </a:p>
          <a:p>
            <a:r>
              <a:rPr lang="en-GB" altLang="en-US" b="1" dirty="0" smtClean="0"/>
              <a:t>Choose from the alternatives</a:t>
            </a:r>
            <a:endParaRPr lang="en-US" altLang="en-US" dirty="0" smtClean="0"/>
          </a:p>
          <a:p>
            <a:endParaRPr lang="en-US" altLang="en-US" dirty="0" smtClean="0"/>
          </a:p>
        </p:txBody>
      </p:sp>
      <p:sp>
        <p:nvSpPr>
          <p:cNvPr id="9"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19</a:t>
            </a:fld>
            <a:endParaRPr lang="fr-FR" dirty="0"/>
          </a:p>
        </p:txBody>
      </p:sp>
    </p:spTree>
    <p:extLst>
      <p:ext uri="{BB962C8B-B14F-4D97-AF65-F5344CB8AC3E}">
        <p14:creationId xmlns:p14="http://schemas.microsoft.com/office/powerpoint/2010/main" val="23914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4"/>
          <p:cNvSpPr>
            <a:spLocks noGrp="1"/>
          </p:cNvSpPr>
          <p:nvPr>
            <p:ph type="ctrTitle" idx="4294967295"/>
          </p:nvPr>
        </p:nvSpPr>
        <p:spPr>
          <a:xfrm>
            <a:off x="685800" y="4168775"/>
            <a:ext cx="7772400" cy="1470025"/>
          </a:xfrm>
        </p:spPr>
        <p:txBody>
          <a:bodyPr/>
          <a:lstStyle/>
          <a:p>
            <a:pPr algn="l">
              <a:defRPr/>
            </a:pPr>
            <a:r>
              <a:rPr lang="hu-HU" altLang="hu-HU" dirty="0" smtClean="0"/>
              <a:t>ETHICAL DILEMMAS</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Tree>
    <p:extLst>
      <p:ext uri="{BB962C8B-B14F-4D97-AF65-F5344CB8AC3E}">
        <p14:creationId xmlns:p14="http://schemas.microsoft.com/office/powerpoint/2010/main" val="325542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en-GB" b="1" dirty="0"/>
              <a:t>Ethical decision making tool </a:t>
            </a:r>
            <a:r>
              <a:rPr lang="en-US" b="1" dirty="0"/>
              <a:t/>
            </a:r>
            <a:br>
              <a:rPr lang="en-US" b="1" dirty="0"/>
            </a:br>
            <a:r>
              <a:rPr lang="en-GB" sz="2000" dirty="0"/>
              <a:t>Terry Cooper (2012</a:t>
            </a:r>
            <a:r>
              <a:rPr lang="en-GB" sz="2000" dirty="0" smtClean="0"/>
              <a:t>)</a:t>
            </a:r>
            <a:endParaRPr lang="en-US" dirty="0"/>
          </a:p>
        </p:txBody>
      </p:sp>
      <p:sp>
        <p:nvSpPr>
          <p:cNvPr id="32771" name="Tartalom helye 6"/>
          <p:cNvSpPr>
            <a:spLocks noGrp="1"/>
          </p:cNvSpPr>
          <p:nvPr>
            <p:ph sz="quarter" idx="1"/>
          </p:nvPr>
        </p:nvSpPr>
        <p:spPr>
          <a:xfrm>
            <a:off x="1068130" y="1180169"/>
            <a:ext cx="7467600" cy="4873625"/>
          </a:xfrm>
        </p:spPr>
        <p:txBody>
          <a:bodyPr/>
          <a:lstStyle/>
          <a:p>
            <a:pPr marL="0" indent="0">
              <a:buFont typeface="Wingdings" panose="05000000000000000000" pitchFamily="2" charset="2"/>
              <a:buNone/>
              <a:defRPr/>
            </a:pPr>
            <a:r>
              <a:rPr lang="hu-HU" b="1" dirty="0" smtClean="0"/>
              <a:t>1. </a:t>
            </a:r>
            <a:r>
              <a:rPr lang="en-GB" b="1" dirty="0" smtClean="0"/>
              <a:t>Describe </a:t>
            </a:r>
            <a:r>
              <a:rPr lang="en-GB" b="1" dirty="0"/>
              <a:t>the situation</a:t>
            </a:r>
            <a:endParaRPr lang="en-US" dirty="0"/>
          </a:p>
          <a:p>
            <a:pPr marL="366713" lvl="1" indent="0">
              <a:buFont typeface="Wingdings 2" panose="05020102010507070707" pitchFamily="18" charset="2"/>
              <a:buNone/>
              <a:defRPr/>
            </a:pPr>
            <a:r>
              <a:rPr lang="en-GB" dirty="0"/>
              <a:t>The first step is to reflect on the situation. Look with openness and from multiple perspectives, collect information and make a detailed analysis that is as objective as possible. </a:t>
            </a:r>
            <a:endParaRPr lang="hu-HU" dirty="0" smtClean="0"/>
          </a:p>
          <a:p>
            <a:pPr lvl="1">
              <a:defRPr/>
            </a:pPr>
            <a:endParaRPr lang="en-US" dirty="0"/>
          </a:p>
          <a:p>
            <a:pPr marL="0" indent="0">
              <a:buFont typeface="Wingdings" panose="05000000000000000000" pitchFamily="2" charset="2"/>
              <a:buNone/>
              <a:defRPr/>
            </a:pPr>
            <a:r>
              <a:rPr lang="hu-HU" b="1" dirty="0" smtClean="0"/>
              <a:t>2. </a:t>
            </a:r>
            <a:r>
              <a:rPr lang="en-GB" b="1" dirty="0" smtClean="0"/>
              <a:t>Define </a:t>
            </a:r>
            <a:r>
              <a:rPr lang="en-GB" b="1" dirty="0"/>
              <a:t>the problem in ethical terms</a:t>
            </a:r>
            <a:endParaRPr lang="en-US" dirty="0"/>
          </a:p>
          <a:p>
            <a:pPr marL="366713" lvl="1" indent="0">
              <a:buFont typeface="Wingdings 2" panose="05020102010507070707" pitchFamily="18" charset="2"/>
              <a:buNone/>
              <a:defRPr/>
            </a:pPr>
            <a:r>
              <a:rPr lang="en-GB" dirty="0"/>
              <a:t>Identify and understand the underlying values and analyse the situation through the lens of the different values. Identify what you understand from the perspective of different values. Attempt to define the situation as a tension among values</a:t>
            </a:r>
            <a:r>
              <a:rPr lang="en-GB" dirty="0" smtClean="0"/>
              <a:t>.</a:t>
            </a:r>
            <a:endParaRPr lang="en-US" dirty="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20</a:t>
            </a:fld>
            <a:endParaRPr lang="fr-FR" dirty="0"/>
          </a:p>
        </p:txBody>
      </p:sp>
    </p:spTree>
    <p:extLst>
      <p:ext uri="{BB962C8B-B14F-4D97-AF65-F5344CB8AC3E}">
        <p14:creationId xmlns:p14="http://schemas.microsoft.com/office/powerpoint/2010/main" val="402932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en-GB" b="1" dirty="0"/>
              <a:t>Ethical decision making tool </a:t>
            </a:r>
            <a:r>
              <a:rPr lang="en-US" b="1" dirty="0"/>
              <a:t/>
            </a:r>
            <a:br>
              <a:rPr lang="en-US" b="1" dirty="0"/>
            </a:br>
            <a:r>
              <a:rPr lang="en-GB" sz="2000" dirty="0"/>
              <a:t>Terry Cooper (2012</a:t>
            </a:r>
            <a:r>
              <a:rPr lang="en-GB" sz="2000" dirty="0" smtClean="0"/>
              <a:t>)</a:t>
            </a:r>
            <a:endParaRPr lang="en-US" dirty="0"/>
          </a:p>
        </p:txBody>
      </p:sp>
      <p:sp>
        <p:nvSpPr>
          <p:cNvPr id="34819" name="Tartalom helye 6"/>
          <p:cNvSpPr>
            <a:spLocks noGrp="1"/>
          </p:cNvSpPr>
          <p:nvPr>
            <p:ph sz="quarter" idx="1"/>
          </p:nvPr>
        </p:nvSpPr>
        <p:spPr>
          <a:xfrm>
            <a:off x="838200" y="1446869"/>
            <a:ext cx="7467600" cy="4340225"/>
          </a:xfrm>
        </p:spPr>
        <p:txBody>
          <a:bodyPr/>
          <a:lstStyle/>
          <a:p>
            <a:pPr marL="0" indent="0">
              <a:buFont typeface="Wingdings" panose="05000000000000000000" pitchFamily="2" charset="2"/>
              <a:buNone/>
            </a:pPr>
            <a:r>
              <a:rPr lang="hu-HU" altLang="en-US" b="1" dirty="0" smtClean="0"/>
              <a:t>3. </a:t>
            </a:r>
            <a:r>
              <a:rPr lang="en-GB" altLang="en-US" b="1" dirty="0" smtClean="0"/>
              <a:t>Identify alternatives for possible actions</a:t>
            </a:r>
            <a:endParaRPr lang="en-US" altLang="en-US" dirty="0" smtClean="0"/>
          </a:p>
          <a:p>
            <a:pPr marL="366713" lvl="1" indent="0">
              <a:buFont typeface="Wingdings 2" panose="05020102010507070707" pitchFamily="18" charset="2"/>
              <a:buNone/>
            </a:pPr>
            <a:r>
              <a:rPr lang="en-GB" altLang="en-US" dirty="0" smtClean="0"/>
              <a:t>Identify as many possible action as you can. Take those possibilities as well that seem awkward, or unrealistic at the first sight. It is important to be free and creative at this point and move beyond the obvious alternatives (the obvious good and bad response), as solutions may be engendered from different insights. You may not pursue later on all, but allow time to collect all alternatives.</a:t>
            </a:r>
            <a:endParaRPr lang="en-US" altLang="en-US" dirty="0" smtClean="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21</a:t>
            </a:fld>
            <a:endParaRPr lang="fr-FR" dirty="0"/>
          </a:p>
        </p:txBody>
      </p:sp>
    </p:spTree>
    <p:extLst>
      <p:ext uri="{BB962C8B-B14F-4D97-AF65-F5344CB8AC3E}">
        <p14:creationId xmlns:p14="http://schemas.microsoft.com/office/powerpoint/2010/main" val="324366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en-GB" b="1" dirty="0"/>
              <a:t>Ethical decision making tool </a:t>
            </a:r>
            <a:r>
              <a:rPr lang="en-US" b="1" dirty="0"/>
              <a:t/>
            </a:r>
            <a:br>
              <a:rPr lang="en-US" b="1" dirty="0"/>
            </a:br>
            <a:r>
              <a:rPr lang="en-GB" sz="2000" dirty="0"/>
              <a:t>Terry Cooper (2012</a:t>
            </a:r>
            <a:r>
              <a:rPr lang="en-GB" sz="2000" dirty="0" smtClean="0"/>
              <a:t>)</a:t>
            </a:r>
            <a:endParaRPr lang="en-US" dirty="0"/>
          </a:p>
        </p:txBody>
      </p:sp>
      <p:sp>
        <p:nvSpPr>
          <p:cNvPr id="32771" name="Tartalom helye 6"/>
          <p:cNvSpPr>
            <a:spLocks noGrp="1"/>
          </p:cNvSpPr>
          <p:nvPr>
            <p:ph sz="quarter" idx="1"/>
          </p:nvPr>
        </p:nvSpPr>
        <p:spPr>
          <a:xfrm>
            <a:off x="838200" y="1446311"/>
            <a:ext cx="7467600" cy="4340225"/>
          </a:xfrm>
        </p:spPr>
        <p:txBody>
          <a:bodyPr/>
          <a:lstStyle/>
          <a:p>
            <a:pPr marL="0" indent="0">
              <a:buFont typeface="Wingdings" panose="05000000000000000000" pitchFamily="2" charset="2"/>
              <a:buNone/>
              <a:defRPr/>
            </a:pPr>
            <a:r>
              <a:rPr lang="hu-HU" b="1" dirty="0" smtClean="0"/>
              <a:t>4. </a:t>
            </a:r>
            <a:r>
              <a:rPr lang="en-GB" b="1" dirty="0" smtClean="0"/>
              <a:t>Reflect </a:t>
            </a:r>
            <a:r>
              <a:rPr lang="en-GB" b="1" dirty="0"/>
              <a:t>on possible scenarios projecting the possible consequences of each </a:t>
            </a:r>
            <a:r>
              <a:rPr lang="en-GB" b="1" dirty="0" smtClean="0"/>
              <a:t>alternative</a:t>
            </a:r>
            <a:endParaRPr lang="en-US" dirty="0"/>
          </a:p>
          <a:p>
            <a:pPr marL="366713" lvl="1" indent="0">
              <a:buFont typeface="Wingdings 2" panose="05020102010507070707" pitchFamily="18" charset="2"/>
              <a:buNone/>
              <a:defRPr/>
            </a:pPr>
            <a:r>
              <a:rPr lang="en-GB" dirty="0"/>
              <a:t>Use your imagination to reflect on possible scenarios for the selected alternatives. You need to see the scenario as a story that evolves, rich in details. This should be a free and creative process of storytelling that is followed by moral reflection on each story that has been created.</a:t>
            </a:r>
            <a:endParaRPr lang="en-US" dirty="0"/>
          </a:p>
          <a:p>
            <a:pPr marL="457200" indent="-457200">
              <a:buFont typeface="+mj-lt"/>
              <a:buAutoNum type="arabicPeriod"/>
              <a:defRPr/>
            </a:pPr>
            <a:endParaRPr lang="en-US" altLang="en-US" dirty="0" smtClean="0"/>
          </a:p>
        </p:txBody>
      </p:sp>
      <p:sp>
        <p:nvSpPr>
          <p:cNvPr id="7" name="Segnaposto piè di pagina 5"/>
          <p:cNvSpPr txBox="1">
            <a:spLocks/>
          </p:cNvSpPr>
          <p:nvPr/>
        </p:nvSpPr>
        <p:spPr>
          <a:xfrm>
            <a:off x="1426860" y="6332846"/>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22</a:t>
            </a:fld>
            <a:endParaRPr lang="fr-FR" dirty="0"/>
          </a:p>
        </p:txBody>
      </p:sp>
    </p:spTree>
    <p:extLst>
      <p:ext uri="{BB962C8B-B14F-4D97-AF65-F5344CB8AC3E}">
        <p14:creationId xmlns:p14="http://schemas.microsoft.com/office/powerpoint/2010/main" val="61992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en-GB" b="1" dirty="0"/>
              <a:t>Ethical decision making tool </a:t>
            </a:r>
            <a:r>
              <a:rPr lang="en-US" b="1" dirty="0"/>
              <a:t/>
            </a:r>
            <a:br>
              <a:rPr lang="en-US" b="1" dirty="0"/>
            </a:br>
            <a:r>
              <a:rPr lang="en-GB" sz="2000" dirty="0"/>
              <a:t>Terry Cooper (2012</a:t>
            </a:r>
            <a:r>
              <a:rPr lang="en-GB" sz="2000" dirty="0" smtClean="0"/>
              <a:t>)</a:t>
            </a:r>
            <a:endParaRPr lang="en-US" dirty="0"/>
          </a:p>
        </p:txBody>
      </p:sp>
      <p:sp>
        <p:nvSpPr>
          <p:cNvPr id="32771" name="Tartalom helye 6"/>
          <p:cNvSpPr>
            <a:spLocks noGrp="1"/>
          </p:cNvSpPr>
          <p:nvPr>
            <p:ph sz="quarter" idx="1"/>
          </p:nvPr>
        </p:nvSpPr>
        <p:spPr>
          <a:xfrm>
            <a:off x="1033976" y="1256369"/>
            <a:ext cx="7467600" cy="4873625"/>
          </a:xfrm>
        </p:spPr>
        <p:txBody>
          <a:bodyPr/>
          <a:lstStyle/>
          <a:p>
            <a:pPr marL="0" indent="0">
              <a:buFont typeface="Wingdings" panose="05000000000000000000" pitchFamily="2" charset="2"/>
              <a:buNone/>
              <a:defRPr/>
            </a:pPr>
            <a:r>
              <a:rPr lang="hu-HU" b="1" dirty="0" smtClean="0"/>
              <a:t>5. </a:t>
            </a:r>
            <a:r>
              <a:rPr lang="en-GB" b="1" dirty="0" smtClean="0"/>
              <a:t>Choose </a:t>
            </a:r>
            <a:r>
              <a:rPr lang="en-GB" b="1" dirty="0"/>
              <a:t>from the alternatives</a:t>
            </a:r>
            <a:endParaRPr lang="en-US" dirty="0"/>
          </a:p>
          <a:p>
            <a:pPr marL="366713" lvl="1" indent="0">
              <a:buFont typeface="Wingdings 2" panose="05020102010507070707" pitchFamily="18" charset="2"/>
              <a:buNone/>
              <a:defRPr/>
            </a:pPr>
            <a:r>
              <a:rPr lang="en-GB" dirty="0"/>
              <a:t>For choosing the best alternative you need to make the underlying values explicit and weight the alternatives according to these values. Before making the final choice attempt to defend it against opponents, and imagining how you would feel as a consequence.</a:t>
            </a:r>
            <a:endParaRPr lang="en-US" dirty="0"/>
          </a:p>
          <a:p>
            <a:pPr marL="457200" indent="-457200">
              <a:buFont typeface="+mj-lt"/>
              <a:buAutoNum type="arabicPeriod"/>
              <a:defRPr/>
            </a:pPr>
            <a:endParaRPr lang="en-US" altLang="en-US" dirty="0" smtClean="0"/>
          </a:p>
        </p:txBody>
      </p:sp>
      <p:sp>
        <p:nvSpPr>
          <p:cNvPr id="7" name="Segnaposto piè di pagina 5"/>
          <p:cNvSpPr txBox="1">
            <a:spLocks/>
          </p:cNvSpPr>
          <p:nvPr/>
        </p:nvSpPr>
        <p:spPr>
          <a:xfrm>
            <a:off x="14268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23</a:t>
            </a:fld>
            <a:endParaRPr lang="fr-FR" dirty="0"/>
          </a:p>
        </p:txBody>
      </p:sp>
    </p:spTree>
    <p:extLst>
      <p:ext uri="{BB962C8B-B14F-4D97-AF65-F5344CB8AC3E}">
        <p14:creationId xmlns:p14="http://schemas.microsoft.com/office/powerpoint/2010/main" val="382927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ctrTitle"/>
          </p:nvPr>
        </p:nvSpPr>
        <p:spPr>
          <a:xfrm>
            <a:off x="1842673" y="4411360"/>
            <a:ext cx="6172200" cy="1675467"/>
          </a:xfrm>
        </p:spPr>
        <p:txBody>
          <a:bodyPr/>
          <a:lstStyle/>
          <a:p>
            <a:pPr>
              <a:defRPr/>
            </a:pPr>
            <a:r>
              <a:rPr lang="hu-HU" dirty="0" smtClean="0"/>
              <a:t>CORRUPTION ANALYSIS</a:t>
            </a:r>
            <a:endParaRPr lang="hu-HU" dirty="0"/>
          </a:p>
        </p:txBody>
      </p:sp>
      <p:pic>
        <p:nvPicPr>
          <p:cNvPr id="37893" name="Picture 2" descr="C:\Users\Suni\AppData\Local\Microsoft\Windows\Temporary Internet Files\Content.IE5\GTDKMBDU\MC90043578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76" y="4017502"/>
            <a:ext cx="2639053" cy="19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74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áromszög 4"/>
          <p:cNvSpPr>
            <a:spLocks noChangeAspect="1"/>
          </p:cNvSpPr>
          <p:nvPr/>
        </p:nvSpPr>
        <p:spPr>
          <a:xfrm>
            <a:off x="1908175" y="1949450"/>
            <a:ext cx="5616575" cy="3960813"/>
          </a:xfrm>
          <a:prstGeom prst="triangle">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hu-HU">
              <a:solidFill>
                <a:srgbClr val="C00000"/>
              </a:solidFill>
              <a:latin typeface="Arial Black" pitchFamily="34" charset="0"/>
            </a:endParaRPr>
          </a:p>
        </p:txBody>
      </p:sp>
      <p:cxnSp>
        <p:nvCxnSpPr>
          <p:cNvPr id="7" name="Egyenes összekötő nyíllal 6"/>
          <p:cNvCxnSpPr/>
          <p:nvPr/>
        </p:nvCxnSpPr>
        <p:spPr>
          <a:xfrm flipV="1">
            <a:off x="2268538" y="5189538"/>
            <a:ext cx="1079500" cy="504825"/>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cxnSp>
        <p:nvCxnSpPr>
          <p:cNvPr id="8" name="Egyenes összekötő nyíllal 7"/>
          <p:cNvCxnSpPr/>
          <p:nvPr/>
        </p:nvCxnSpPr>
        <p:spPr>
          <a:xfrm>
            <a:off x="4716463" y="1985963"/>
            <a:ext cx="0" cy="1028700"/>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cxnSp>
        <p:nvCxnSpPr>
          <p:cNvPr id="9" name="Egyenes összekötő nyíllal 8"/>
          <p:cNvCxnSpPr/>
          <p:nvPr/>
        </p:nvCxnSpPr>
        <p:spPr>
          <a:xfrm flipH="1" flipV="1">
            <a:off x="6011863" y="5189538"/>
            <a:ext cx="1223962" cy="576262"/>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sp>
        <p:nvSpPr>
          <p:cNvPr id="38918" name="Szövegdoboz 10"/>
          <p:cNvSpPr txBox="1">
            <a:spLocks noChangeArrowheads="1"/>
          </p:cNvSpPr>
          <p:nvPr/>
        </p:nvSpPr>
        <p:spPr bwMode="auto">
          <a:xfrm rot="-4052111">
            <a:off x="5097463" y="4905375"/>
            <a:ext cx="154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MOTIVE</a:t>
            </a:r>
          </a:p>
        </p:txBody>
      </p:sp>
      <p:sp>
        <p:nvSpPr>
          <p:cNvPr id="38919" name="Szövegdoboz 11"/>
          <p:cNvSpPr txBox="1">
            <a:spLocks noChangeArrowheads="1"/>
          </p:cNvSpPr>
          <p:nvPr/>
        </p:nvSpPr>
        <p:spPr bwMode="auto">
          <a:xfrm>
            <a:off x="3638550" y="3021013"/>
            <a:ext cx="208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OPPORTUNITY</a:t>
            </a:r>
          </a:p>
        </p:txBody>
      </p:sp>
      <p:sp>
        <p:nvSpPr>
          <p:cNvPr id="38920" name="Szövegdoboz 12"/>
          <p:cNvSpPr txBox="1">
            <a:spLocks noChangeArrowheads="1"/>
          </p:cNvSpPr>
          <p:nvPr/>
        </p:nvSpPr>
        <p:spPr bwMode="auto">
          <a:xfrm rot="3606366">
            <a:off x="2647951" y="4665662"/>
            <a:ext cx="1979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RATIONALIZATION</a:t>
            </a:r>
          </a:p>
        </p:txBody>
      </p:sp>
      <p:sp>
        <p:nvSpPr>
          <p:cNvPr id="38921" name="Szövegdoboz 14"/>
          <p:cNvSpPr txBox="1">
            <a:spLocks noChangeArrowheads="1"/>
          </p:cNvSpPr>
          <p:nvPr/>
        </p:nvSpPr>
        <p:spPr bwMode="auto">
          <a:xfrm>
            <a:off x="5500688" y="5911850"/>
            <a:ext cx="33924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000000"/>
                </a:solidFill>
                <a:latin typeface="Arial Black" panose="020B0A04020102020204" pitchFamily="34" charset="0"/>
              </a:rPr>
              <a:t>HUMAN FALLIBILITY</a:t>
            </a:r>
          </a:p>
          <a:p>
            <a:pPr algn="ctr" eaLnBrk="1" hangingPunct="1">
              <a:spcBef>
                <a:spcPct val="0"/>
              </a:spcBef>
              <a:buClrTx/>
              <a:buSzTx/>
              <a:buFontTx/>
              <a:buNone/>
            </a:pPr>
            <a:r>
              <a:rPr lang="hu-HU" altLang="hu-HU" sz="1600">
                <a:solidFill>
                  <a:srgbClr val="000000"/>
                </a:solidFill>
                <a:latin typeface="Arial Black" panose="020B0A04020102020204" pitchFamily="34" charset="0"/>
              </a:rPr>
              <a:t>(greed, duress, force)</a:t>
            </a:r>
          </a:p>
        </p:txBody>
      </p:sp>
      <p:sp>
        <p:nvSpPr>
          <p:cNvPr id="38922" name="Szövegdoboz 15"/>
          <p:cNvSpPr txBox="1">
            <a:spLocks noChangeArrowheads="1"/>
          </p:cNvSpPr>
          <p:nvPr/>
        </p:nvSpPr>
        <p:spPr bwMode="auto">
          <a:xfrm>
            <a:off x="3392488" y="1341438"/>
            <a:ext cx="269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000000"/>
                </a:solidFill>
                <a:latin typeface="Arial Black" panose="020B0A04020102020204" pitchFamily="34" charset="0"/>
              </a:rPr>
              <a:t>INSTITUTIONAL</a:t>
            </a:r>
          </a:p>
          <a:p>
            <a:pPr algn="ctr" eaLnBrk="1" hangingPunct="1">
              <a:spcBef>
                <a:spcPct val="0"/>
              </a:spcBef>
              <a:buClrTx/>
              <a:buSzTx/>
              <a:buFontTx/>
              <a:buNone/>
            </a:pPr>
            <a:r>
              <a:rPr lang="hu-HU" altLang="hu-HU" sz="1800">
                <a:solidFill>
                  <a:srgbClr val="000000"/>
                </a:solidFill>
                <a:latin typeface="Arial Black" panose="020B0A04020102020204" pitchFamily="34" charset="0"/>
              </a:rPr>
              <a:t>VULNERABILITY</a:t>
            </a:r>
          </a:p>
        </p:txBody>
      </p:sp>
      <p:sp>
        <p:nvSpPr>
          <p:cNvPr id="38923" name="Szövegdoboz 16"/>
          <p:cNvSpPr txBox="1">
            <a:spLocks noChangeArrowheads="1"/>
          </p:cNvSpPr>
          <p:nvPr/>
        </p:nvSpPr>
        <p:spPr bwMode="auto">
          <a:xfrm>
            <a:off x="611188" y="5889625"/>
            <a:ext cx="234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dirty="0">
                <a:solidFill>
                  <a:srgbClr val="000000"/>
                </a:solidFill>
                <a:latin typeface="Arial Black" panose="020B0A04020102020204" pitchFamily="34" charset="0"/>
              </a:rPr>
              <a:t>SOCIAL CONTEXT</a:t>
            </a:r>
          </a:p>
        </p:txBody>
      </p:sp>
      <p:sp>
        <p:nvSpPr>
          <p:cNvPr id="18" name="Robbanás 2 17"/>
          <p:cNvSpPr/>
          <p:nvPr/>
        </p:nvSpPr>
        <p:spPr>
          <a:xfrm rot="1960754">
            <a:off x="3575050" y="3517900"/>
            <a:ext cx="2333625" cy="1600200"/>
          </a:xfrm>
          <a:prstGeom prst="irregularSeal2">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hu-HU">
              <a:solidFill>
                <a:srgbClr val="C00000"/>
              </a:solidFill>
              <a:latin typeface="Arial Black" pitchFamily="34" charset="0"/>
            </a:endParaRPr>
          </a:p>
        </p:txBody>
      </p:sp>
      <p:sp>
        <p:nvSpPr>
          <p:cNvPr id="38925" name="Szövegdoboz 18"/>
          <p:cNvSpPr txBox="1">
            <a:spLocks noChangeArrowheads="1"/>
          </p:cNvSpPr>
          <p:nvPr/>
        </p:nvSpPr>
        <p:spPr bwMode="auto">
          <a:xfrm>
            <a:off x="3492500" y="4076700"/>
            <a:ext cx="223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FFFFFF"/>
                </a:solidFill>
                <a:latin typeface="Arial Black" panose="020B0A04020102020204" pitchFamily="34" charset="0"/>
              </a:rPr>
              <a:t>CORRUPTION</a:t>
            </a:r>
          </a:p>
        </p:txBody>
      </p:sp>
      <p:sp>
        <p:nvSpPr>
          <p:cNvPr id="15" name="Cím 5"/>
          <p:cNvSpPr txBox="1">
            <a:spLocks/>
          </p:cNvSpPr>
          <p:nvPr/>
        </p:nvSpPr>
        <p:spPr>
          <a:xfrm>
            <a:off x="4572000" y="0"/>
            <a:ext cx="4572000" cy="900001"/>
          </a:xfrm>
          <a:prstGeom prst="rect">
            <a:avLst/>
          </a:prstGeom>
          <a:solidFill>
            <a:schemeClr val="bg1">
              <a:alpha val="70000"/>
            </a:schemeClr>
          </a:solidFill>
        </p:spPr>
        <p:txBody>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defRPr/>
            </a:pPr>
            <a:r>
              <a:rPr lang="hu-HU" altLang="hu-HU" sz="2000" dirty="0">
                <a:solidFill>
                  <a:schemeClr val="tx2"/>
                </a:solidFill>
              </a:rPr>
              <a:t>THE FRAUD TRIANGLE – THE SOCIAL ENVIRONMENT  © </a:t>
            </a:r>
            <a:r>
              <a:rPr lang="hu-HU" altLang="hu-HU" sz="1400" dirty="0">
                <a:solidFill>
                  <a:schemeClr val="tx2"/>
                </a:solidFill>
              </a:rPr>
              <a:t>DONALD CRESSEY</a:t>
            </a:r>
          </a:p>
          <a:p>
            <a:pPr>
              <a:defRPr/>
            </a:pPr>
            <a:endParaRPr lang="en-US" dirty="0">
              <a:solidFill>
                <a:schemeClr val="tx2"/>
              </a:solidFill>
            </a:endParaRPr>
          </a:p>
        </p:txBody>
      </p:sp>
      <p:sp>
        <p:nvSpPr>
          <p:cNvPr id="17" name="Segnaposto piè di pagina 5"/>
          <p:cNvSpPr txBox="1">
            <a:spLocks/>
          </p:cNvSpPr>
          <p:nvPr/>
        </p:nvSpPr>
        <p:spPr>
          <a:xfrm>
            <a:off x="1248894" y="6448425"/>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25</a:t>
            </a:fld>
            <a:endParaRPr lang="en-GB" altLang="en-US"/>
          </a:p>
        </p:txBody>
      </p:sp>
    </p:spTree>
    <p:extLst>
      <p:ext uri="{BB962C8B-B14F-4D97-AF65-F5344CB8AC3E}">
        <p14:creationId xmlns:p14="http://schemas.microsoft.com/office/powerpoint/2010/main" val="2569911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ctrTitle"/>
          </p:nvPr>
        </p:nvSpPr>
        <p:spPr>
          <a:xfrm>
            <a:off x="1734581" y="4368913"/>
            <a:ext cx="6172200" cy="814480"/>
          </a:xfrm>
        </p:spPr>
        <p:txBody>
          <a:bodyPr/>
          <a:lstStyle/>
          <a:p>
            <a:pPr>
              <a:defRPr/>
            </a:pPr>
            <a:r>
              <a:rPr lang="hu-HU" dirty="0" smtClean="0"/>
              <a:t>WHAT CAN BE DONE?</a:t>
            </a:r>
            <a:endParaRPr lang="hu-HU" dirty="0"/>
          </a:p>
        </p:txBody>
      </p:sp>
    </p:spTree>
    <p:extLst>
      <p:ext uri="{BB962C8B-B14F-4D97-AF65-F5344CB8AC3E}">
        <p14:creationId xmlns:p14="http://schemas.microsoft.com/office/powerpoint/2010/main" val="2078156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595746" y="1341438"/>
            <a:ext cx="7948180" cy="4837689"/>
            <a:chOff x="-122238" y="1341438"/>
            <a:chExt cx="8666163" cy="5513387"/>
          </a:xfrm>
        </p:grpSpPr>
        <p:sp>
          <p:nvSpPr>
            <p:cNvPr id="5" name="Háromszög 4"/>
            <p:cNvSpPr>
              <a:spLocks noChangeAspect="1"/>
            </p:cNvSpPr>
            <p:nvPr/>
          </p:nvSpPr>
          <p:spPr>
            <a:xfrm>
              <a:off x="1908175" y="1949450"/>
              <a:ext cx="5616575" cy="3960813"/>
            </a:xfrm>
            <a:prstGeom prst="triangle">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hu-HU">
                <a:solidFill>
                  <a:srgbClr val="C00000"/>
                </a:solidFill>
                <a:latin typeface="Arial Black" pitchFamily="34" charset="0"/>
              </a:endParaRPr>
            </a:p>
          </p:txBody>
        </p:sp>
        <p:cxnSp>
          <p:nvCxnSpPr>
            <p:cNvPr id="7" name="Egyenes összekötő nyíllal 6"/>
            <p:cNvCxnSpPr/>
            <p:nvPr/>
          </p:nvCxnSpPr>
          <p:spPr>
            <a:xfrm flipV="1">
              <a:off x="2268538" y="5189538"/>
              <a:ext cx="1079500" cy="504825"/>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cxnSp>
          <p:nvCxnSpPr>
            <p:cNvPr id="8" name="Egyenes összekötő nyíllal 7"/>
            <p:cNvCxnSpPr/>
            <p:nvPr/>
          </p:nvCxnSpPr>
          <p:spPr>
            <a:xfrm>
              <a:off x="4716463" y="1985963"/>
              <a:ext cx="0" cy="1028700"/>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cxnSp>
          <p:nvCxnSpPr>
            <p:cNvPr id="9" name="Egyenes összekötő nyíllal 8"/>
            <p:cNvCxnSpPr/>
            <p:nvPr/>
          </p:nvCxnSpPr>
          <p:spPr>
            <a:xfrm flipH="1" flipV="1">
              <a:off x="6011863" y="5189538"/>
              <a:ext cx="1223962" cy="576262"/>
            </a:xfrm>
            <a:prstGeom prst="straightConnector1">
              <a:avLst/>
            </a:prstGeom>
            <a:ln>
              <a:solidFill>
                <a:schemeClr val="tx1"/>
              </a:solidFill>
              <a:tailEnd type="arrow"/>
            </a:ln>
          </p:spPr>
          <p:style>
            <a:lnRef idx="2">
              <a:schemeClr val="accent5"/>
            </a:lnRef>
            <a:fillRef idx="0">
              <a:schemeClr val="accent5"/>
            </a:fillRef>
            <a:effectRef idx="1">
              <a:schemeClr val="accent5"/>
            </a:effectRef>
            <a:fontRef idx="minor">
              <a:schemeClr val="tx1"/>
            </a:fontRef>
          </p:style>
        </p:cxnSp>
        <p:sp>
          <p:nvSpPr>
            <p:cNvPr id="40966" name="Szövegdoboz 10"/>
            <p:cNvSpPr txBox="1">
              <a:spLocks noChangeArrowheads="1"/>
            </p:cNvSpPr>
            <p:nvPr/>
          </p:nvSpPr>
          <p:spPr bwMode="auto">
            <a:xfrm rot="-4052111">
              <a:off x="5052219" y="4888707"/>
              <a:ext cx="222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SOFT CONTROLS</a:t>
              </a:r>
            </a:p>
          </p:txBody>
        </p:sp>
        <p:sp>
          <p:nvSpPr>
            <p:cNvPr id="40967" name="Szövegdoboz 11"/>
            <p:cNvSpPr txBox="1">
              <a:spLocks noChangeArrowheads="1"/>
            </p:cNvSpPr>
            <p:nvPr/>
          </p:nvSpPr>
          <p:spPr bwMode="auto">
            <a:xfrm>
              <a:off x="3709988" y="2276475"/>
              <a:ext cx="2085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HARD CONTROLS</a:t>
              </a:r>
            </a:p>
          </p:txBody>
        </p:sp>
        <p:sp>
          <p:nvSpPr>
            <p:cNvPr id="40968" name="Szövegdoboz 12"/>
            <p:cNvSpPr txBox="1">
              <a:spLocks noChangeArrowheads="1"/>
            </p:cNvSpPr>
            <p:nvPr/>
          </p:nvSpPr>
          <p:spPr bwMode="auto">
            <a:xfrm rot="3606366">
              <a:off x="2281237" y="4927601"/>
              <a:ext cx="1979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C00000"/>
                  </a:solidFill>
                  <a:latin typeface="Arial Black" panose="020B0A04020102020204" pitchFamily="34" charset="0"/>
                </a:rPr>
                <a:t>SOFT CONTROLS</a:t>
              </a:r>
            </a:p>
          </p:txBody>
        </p:sp>
        <p:sp>
          <p:nvSpPr>
            <p:cNvPr id="40969" name="Szövegdoboz 14"/>
            <p:cNvSpPr txBox="1">
              <a:spLocks noChangeArrowheads="1"/>
            </p:cNvSpPr>
            <p:nvPr/>
          </p:nvSpPr>
          <p:spPr bwMode="auto">
            <a:xfrm>
              <a:off x="-122238" y="5930900"/>
              <a:ext cx="339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dirty="0">
                  <a:solidFill>
                    <a:srgbClr val="000000"/>
                  </a:solidFill>
                  <a:latin typeface="Arial Black" panose="020B0A04020102020204" pitchFamily="34" charset="0"/>
                </a:rPr>
                <a:t>JUSTIFICATION</a:t>
              </a:r>
            </a:p>
            <a:p>
              <a:pPr algn="ctr" eaLnBrk="1" hangingPunct="1">
                <a:spcBef>
                  <a:spcPct val="0"/>
                </a:spcBef>
                <a:buClrTx/>
                <a:buSzTx/>
                <a:buFontTx/>
                <a:buNone/>
              </a:pPr>
              <a:r>
                <a:rPr lang="hu-HU" altLang="hu-HU" sz="1800" dirty="0" err="1">
                  <a:solidFill>
                    <a:srgbClr val="000000"/>
                  </a:solidFill>
                  <a:latin typeface="Arial Black" panose="020B0A04020102020204" pitchFamily="34" charset="0"/>
                </a:rPr>
                <a:t>Personal</a:t>
              </a:r>
              <a:r>
                <a:rPr lang="hu-HU" altLang="hu-HU" sz="1800" dirty="0">
                  <a:solidFill>
                    <a:srgbClr val="000000"/>
                  </a:solidFill>
                  <a:latin typeface="Arial Black" panose="020B0A04020102020204" pitchFamily="34" charset="0"/>
                </a:rPr>
                <a:t>, in </a:t>
              </a:r>
              <a:r>
                <a:rPr lang="hu-HU" altLang="hu-HU" sz="1800" dirty="0" err="1">
                  <a:solidFill>
                    <a:srgbClr val="000000"/>
                  </a:solidFill>
                  <a:latin typeface="Arial Black" panose="020B0A04020102020204" pitchFamily="34" charset="0"/>
                </a:rPr>
                <a:t>terms</a:t>
              </a:r>
              <a:r>
                <a:rPr lang="hu-HU" altLang="hu-HU" sz="1800" dirty="0">
                  <a:solidFill>
                    <a:srgbClr val="000000"/>
                  </a:solidFill>
                  <a:latin typeface="Arial Black" panose="020B0A04020102020204" pitchFamily="34" charset="0"/>
                </a:rPr>
                <a:t> of </a:t>
              </a:r>
              <a:r>
                <a:rPr lang="hu-HU" altLang="hu-HU" sz="1800" dirty="0" err="1">
                  <a:solidFill>
                    <a:srgbClr val="000000"/>
                  </a:solidFill>
                  <a:latin typeface="Arial Black" panose="020B0A04020102020204" pitchFamily="34" charset="0"/>
                </a:rPr>
                <a:t>corporate</a:t>
              </a:r>
              <a:r>
                <a:rPr lang="hu-HU" altLang="hu-HU" sz="1800" dirty="0">
                  <a:solidFill>
                    <a:srgbClr val="000000"/>
                  </a:solidFill>
                  <a:latin typeface="Arial Black" panose="020B0A04020102020204" pitchFamily="34" charset="0"/>
                </a:rPr>
                <a:t> </a:t>
              </a:r>
              <a:r>
                <a:rPr lang="hu-HU" altLang="hu-HU" sz="1800" dirty="0" err="1">
                  <a:solidFill>
                    <a:srgbClr val="000000"/>
                  </a:solidFill>
                  <a:latin typeface="Arial Black" panose="020B0A04020102020204" pitchFamily="34" charset="0"/>
                </a:rPr>
                <a:t>culture</a:t>
              </a:r>
              <a:endParaRPr lang="hu-HU" altLang="hu-HU" sz="1600" dirty="0">
                <a:solidFill>
                  <a:srgbClr val="000000"/>
                </a:solidFill>
                <a:latin typeface="Arial Black" panose="020B0A04020102020204" pitchFamily="34" charset="0"/>
              </a:endParaRPr>
            </a:p>
          </p:txBody>
        </p:sp>
        <p:sp>
          <p:nvSpPr>
            <p:cNvPr id="40970" name="Szövegdoboz 15"/>
            <p:cNvSpPr txBox="1">
              <a:spLocks noChangeArrowheads="1"/>
            </p:cNvSpPr>
            <p:nvPr/>
          </p:nvSpPr>
          <p:spPr bwMode="auto">
            <a:xfrm>
              <a:off x="2771775" y="1341438"/>
              <a:ext cx="33131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000000"/>
                  </a:solidFill>
                  <a:latin typeface="Arial Black" panose="020B0A04020102020204" pitchFamily="34" charset="0"/>
                </a:rPr>
                <a:t>OPPORTUNITY</a:t>
              </a:r>
            </a:p>
            <a:p>
              <a:pPr algn="ctr" eaLnBrk="1" hangingPunct="1">
                <a:spcBef>
                  <a:spcPct val="0"/>
                </a:spcBef>
                <a:buClrTx/>
                <a:buSzTx/>
                <a:buFontTx/>
                <a:buNone/>
              </a:pPr>
              <a:r>
                <a:rPr lang="hu-HU" altLang="hu-HU" sz="1800">
                  <a:solidFill>
                    <a:srgbClr val="000000"/>
                  </a:solidFill>
                  <a:latin typeface="Arial Black" panose="020B0A04020102020204" pitchFamily="34" charset="0"/>
                </a:rPr>
                <a:t>Absence of controls, or inefficient controlls</a:t>
              </a:r>
            </a:p>
          </p:txBody>
        </p:sp>
        <p:sp>
          <p:nvSpPr>
            <p:cNvPr id="40971" name="Szövegdoboz 16"/>
            <p:cNvSpPr txBox="1">
              <a:spLocks noChangeArrowheads="1"/>
            </p:cNvSpPr>
            <p:nvPr/>
          </p:nvSpPr>
          <p:spPr bwMode="auto">
            <a:xfrm>
              <a:off x="5229225" y="5900738"/>
              <a:ext cx="331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000000"/>
                  </a:solidFill>
                  <a:latin typeface="Arial Black" panose="020B0A04020102020204" pitchFamily="34" charset="0"/>
                </a:rPr>
                <a:t>MOTIVATION/PRESSURE</a:t>
              </a:r>
            </a:p>
            <a:p>
              <a:pPr algn="ctr" eaLnBrk="1" hangingPunct="1">
                <a:spcBef>
                  <a:spcPct val="0"/>
                </a:spcBef>
                <a:buClrTx/>
                <a:buSzTx/>
                <a:buFontTx/>
                <a:buNone/>
              </a:pPr>
              <a:r>
                <a:rPr lang="hu-HU" altLang="hu-HU" sz="1800">
                  <a:solidFill>
                    <a:srgbClr val="000000"/>
                  </a:solidFill>
                  <a:latin typeface="Arial Black" panose="020B0A04020102020204" pitchFamily="34" charset="0"/>
                </a:rPr>
                <a:t>Personal, financial, work-related</a:t>
              </a:r>
            </a:p>
          </p:txBody>
        </p:sp>
        <p:sp>
          <p:nvSpPr>
            <p:cNvPr id="40972" name="Szövegdoboz 18"/>
            <p:cNvSpPr txBox="1">
              <a:spLocks noChangeArrowheads="1"/>
            </p:cNvSpPr>
            <p:nvPr/>
          </p:nvSpPr>
          <p:spPr bwMode="auto">
            <a:xfrm>
              <a:off x="3492500" y="4076700"/>
              <a:ext cx="223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hu-HU" altLang="hu-HU" sz="1800">
                  <a:solidFill>
                    <a:srgbClr val="FFFFFF"/>
                  </a:solidFill>
                  <a:latin typeface="Arial Black" panose="020B0A04020102020204" pitchFamily="34" charset="0"/>
                </a:rPr>
                <a:t>CORRUPTION</a:t>
              </a:r>
            </a:p>
          </p:txBody>
        </p:sp>
        <p:pic>
          <p:nvPicPr>
            <p:cNvPr id="40974" name="Kép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328295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Cím 5"/>
          <p:cNvSpPr txBox="1">
            <a:spLocks/>
          </p:cNvSpPr>
          <p:nvPr/>
        </p:nvSpPr>
        <p:spPr>
          <a:xfrm>
            <a:off x="4572000" y="0"/>
            <a:ext cx="4572000" cy="900112"/>
          </a:xfrm>
          <a:prstGeom prst="rect">
            <a:avLst/>
          </a:prstGeom>
          <a:solidFill>
            <a:schemeClr val="bg1">
              <a:alpha val="70000"/>
            </a:schemeClr>
          </a:solidFill>
        </p:spPr>
        <p:txBody>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hu-HU" altLang="hu-HU" sz="1800" dirty="0">
                <a:solidFill>
                  <a:schemeClr val="tx2"/>
                </a:solidFill>
              </a:rPr>
              <a:t>WEAKNESSES OF THE CONTROL SYSTEM</a:t>
            </a:r>
          </a:p>
          <a:p>
            <a:r>
              <a:rPr lang="hu-HU" altLang="hu-HU" sz="1800" dirty="0">
                <a:solidFill>
                  <a:schemeClr val="tx2"/>
                </a:solidFill>
              </a:rPr>
              <a:t>OF THE LOCAL GOVERNMENT</a:t>
            </a:r>
          </a:p>
          <a:p>
            <a:pPr>
              <a:defRPr/>
            </a:pPr>
            <a:endParaRPr lang="en-US" dirty="0">
              <a:solidFill>
                <a:schemeClr val="tx2"/>
              </a:solidFill>
            </a:endParaRPr>
          </a:p>
        </p:txBody>
      </p:sp>
      <p:sp>
        <p:nvSpPr>
          <p:cNvPr id="1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C0DAAA4C-C8FC-4782-9B76-157866A73774}" type="slidenum">
              <a:rPr lang="en-GB" altLang="en-US" smtClean="0"/>
              <a:pPr>
                <a:defRPr/>
              </a:pPr>
              <a:t>27</a:t>
            </a:fld>
            <a:endParaRPr lang="en-GB" altLang="en-US"/>
          </a:p>
        </p:txBody>
      </p:sp>
    </p:spTree>
    <p:extLst>
      <p:ext uri="{BB962C8B-B14F-4D97-AF65-F5344CB8AC3E}">
        <p14:creationId xmlns:p14="http://schemas.microsoft.com/office/powerpoint/2010/main" val="15404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0" y="3823855"/>
            <a:ext cx="5743150" cy="1766446"/>
          </a:xfrm>
        </p:spPr>
        <p:txBody>
          <a:bodyPr/>
          <a:lstStyle/>
          <a:p>
            <a:pPr>
              <a:defRPr/>
            </a:pPr>
            <a:r>
              <a:rPr lang="hu-HU" dirty="0" smtClean="0"/>
              <a:t>LET US SAVE LA PAZ!</a:t>
            </a:r>
            <a:endParaRPr lang="en-US" dirty="0"/>
          </a:p>
        </p:txBody>
      </p:sp>
      <p:sp>
        <p:nvSpPr>
          <p:cNvPr id="41987" name="Alcím 5"/>
          <p:cNvSpPr>
            <a:spLocks noGrp="1"/>
          </p:cNvSpPr>
          <p:nvPr>
            <p:ph type="subTitle" idx="1"/>
          </p:nvPr>
        </p:nvSpPr>
        <p:spPr>
          <a:xfrm>
            <a:off x="2286000" y="5003800"/>
            <a:ext cx="6172200" cy="1371600"/>
          </a:xfrm>
        </p:spPr>
        <p:txBody>
          <a:bodyPr/>
          <a:lstStyle/>
          <a:p>
            <a:r>
              <a:rPr lang="en-US" altLang="en-US" dirty="0" smtClean="0"/>
              <a:t>  </a:t>
            </a:r>
          </a:p>
        </p:txBody>
      </p:sp>
      <p:pic>
        <p:nvPicPr>
          <p:cNvPr id="41989" name="Picture 6" descr="G:\ellie\Lndscp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300" y="4045527"/>
            <a:ext cx="2996576" cy="2730520"/>
          </a:xfrm>
          <a:prstGeom prst="rect">
            <a:avLst/>
          </a:prstGeom>
          <a:noFill/>
          <a:ln w="57150" cmpd="thickThin">
            <a:solidFill>
              <a:srgbClr val="66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95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782638" y="2417763"/>
            <a:ext cx="7620000" cy="3124200"/>
          </a:xfrm>
        </p:spPr>
        <p:txBody>
          <a:bodyPr>
            <a:normAutofit fontScale="85000" lnSpcReduction="20000"/>
          </a:bodyPr>
          <a:lstStyle/>
          <a:p>
            <a:r>
              <a:rPr lang="en-US" altLang="en-US" sz="2800" dirty="0" smtClean="0"/>
              <a:t>Administrative center of the poorest country in South America</a:t>
            </a:r>
          </a:p>
          <a:p>
            <a:r>
              <a:rPr lang="en-US" altLang="en-US" sz="2800" dirty="0" smtClean="0"/>
              <a:t>About 1 million inhabitants</a:t>
            </a:r>
          </a:p>
          <a:p>
            <a:r>
              <a:rPr lang="en-US" altLang="en-US" sz="2800" dirty="0" smtClean="0"/>
              <a:t>Bad </a:t>
            </a:r>
            <a:r>
              <a:rPr lang="en-US" altLang="en-US" sz="2800" dirty="0" err="1" smtClean="0"/>
              <a:t>infr</a:t>
            </a:r>
            <a:r>
              <a:rPr lang="hu-HU" altLang="en-US" sz="2800" dirty="0" smtClean="0"/>
              <a:t>a</a:t>
            </a:r>
            <a:r>
              <a:rPr lang="en-US" altLang="en-US" sz="2800" dirty="0" smtClean="0"/>
              <a:t>structure</a:t>
            </a:r>
            <a:r>
              <a:rPr lang="hu-HU" altLang="en-US" sz="2800" dirty="0" smtClean="0"/>
              <a:t>, </a:t>
            </a:r>
            <a:r>
              <a:rPr lang="hu-HU" altLang="en-US" sz="2800" dirty="0" err="1" smtClean="0"/>
              <a:t>economic</a:t>
            </a:r>
            <a:r>
              <a:rPr lang="hu-HU" altLang="en-US" sz="2800" dirty="0" smtClean="0"/>
              <a:t> </a:t>
            </a:r>
            <a:r>
              <a:rPr lang="hu-HU" altLang="en-US" sz="2800" dirty="0" err="1" smtClean="0"/>
              <a:t>crisis</a:t>
            </a:r>
            <a:endParaRPr lang="hu-HU" altLang="en-US" sz="2800" dirty="0" smtClean="0"/>
          </a:p>
          <a:p>
            <a:r>
              <a:rPr lang="en-US" altLang="en-US" sz="2800" dirty="0" smtClean="0"/>
              <a:t>Democratic elections</a:t>
            </a:r>
          </a:p>
          <a:p>
            <a:r>
              <a:rPr lang="en-US" altLang="en-US" sz="2800" dirty="0" smtClean="0"/>
              <a:t>New civilian President </a:t>
            </a:r>
            <a:endParaRPr lang="hu-HU" altLang="en-US" sz="2800" dirty="0" smtClean="0"/>
          </a:p>
          <a:p>
            <a:r>
              <a:rPr lang="hu-HU" altLang="en-US" sz="2800" dirty="0" smtClean="0"/>
              <a:t>„Economic </a:t>
            </a:r>
            <a:r>
              <a:rPr lang="hu-HU" altLang="en-US" sz="2800" dirty="0" err="1" smtClean="0"/>
              <a:t>adjustment</a:t>
            </a:r>
            <a:r>
              <a:rPr lang="hu-HU" altLang="en-US" sz="2800" dirty="0" smtClean="0"/>
              <a:t> program”</a:t>
            </a:r>
            <a:endParaRPr lang="en-US" altLang="en-US" sz="2800" dirty="0" smtClean="0"/>
          </a:p>
          <a:p>
            <a:endParaRPr lang="en-US" altLang="en-US" sz="2800" dirty="0" smtClean="0"/>
          </a:p>
        </p:txBody>
      </p:sp>
      <p:sp>
        <p:nvSpPr>
          <p:cNvPr id="5" name="Cím 5"/>
          <p:cNvSpPr txBox="1">
            <a:spLocks/>
          </p:cNvSpPr>
          <p:nvPr/>
        </p:nvSpPr>
        <p:spPr>
          <a:xfrm>
            <a:off x="4572000" y="0"/>
            <a:ext cx="4572000" cy="900001"/>
          </a:xfrm>
          <a:prstGeom prst="rect">
            <a:avLst/>
          </a:prstGeom>
          <a:solidFill>
            <a:schemeClr val="bg1">
              <a:alpha val="70000"/>
            </a:schemeClr>
          </a:solidFill>
        </p:spPr>
        <p:txBody>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endParaRPr lang="en-US" sz="2000" dirty="0" smtClean="0"/>
          </a:p>
          <a:p>
            <a:r>
              <a:rPr lang="en-US" sz="2000" dirty="0" smtClean="0"/>
              <a:t>BOLIVIA</a:t>
            </a:r>
            <a:r>
              <a:rPr lang="hu-HU" sz="2000" dirty="0" smtClean="0"/>
              <a:t> </a:t>
            </a:r>
            <a:r>
              <a:rPr lang="hu-HU" sz="2000" dirty="0"/>
              <a:t>IN 1985</a:t>
            </a:r>
            <a:endParaRPr lang="it-IT" sz="2000" dirty="0"/>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29</a:t>
            </a:fld>
            <a:endParaRPr lang="fr-FR" dirty="0"/>
          </a:p>
        </p:txBody>
      </p:sp>
    </p:spTree>
    <p:extLst>
      <p:ext uri="{BB962C8B-B14F-4D97-AF65-F5344CB8AC3E}">
        <p14:creationId xmlns:p14="http://schemas.microsoft.com/office/powerpoint/2010/main" val="64223893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714" y="1612901"/>
            <a:ext cx="5993499" cy="407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4"/>
          <p:cNvSpPr txBox="1">
            <a:spLocks/>
          </p:cNvSpPr>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hu-HU" dirty="0"/>
              <a:t>THE STORY OF MIGNORETT</a:t>
            </a:r>
            <a:endParaRPr lang="it-IT" dirty="0"/>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1"/>
          </p:nvPr>
        </p:nvSpPr>
        <p:spPr/>
        <p:txBody>
          <a:bodyPr/>
          <a:lstStyle/>
          <a:p>
            <a:pPr>
              <a:defRPr/>
            </a:pPr>
            <a:fld id="{4E9D33DB-0B2B-4858-9CC5-DA3F044A6816}" type="slidenum">
              <a:rPr lang="en-GB" altLang="en-US" smtClean="0"/>
              <a:pPr>
                <a:defRPr/>
              </a:pPr>
              <a:t>3</a:t>
            </a:fld>
            <a:endParaRPr lang="en-GB" altLang="en-US"/>
          </a:p>
        </p:txBody>
      </p:sp>
    </p:spTree>
    <p:extLst>
      <p:ext uri="{BB962C8B-B14F-4D97-AF65-F5344CB8AC3E}">
        <p14:creationId xmlns:p14="http://schemas.microsoft.com/office/powerpoint/2010/main" val="2551161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99378" y="0"/>
            <a:ext cx="4444621" cy="976184"/>
          </a:xfrm>
        </p:spPr>
        <p:txBody>
          <a:bodyPr/>
          <a:lstStyle/>
          <a:p>
            <a:pPr>
              <a:defRPr/>
            </a:pPr>
            <a:r>
              <a:rPr lang="hu-HU" b="1" dirty="0"/>
              <a:t>LA PAZ </a:t>
            </a:r>
            <a:endParaRPr lang="en-US" b="1" dirty="0"/>
          </a:p>
        </p:txBody>
      </p:sp>
      <p:sp>
        <p:nvSpPr>
          <p:cNvPr id="44035" name="Rectangle 3"/>
          <p:cNvSpPr>
            <a:spLocks noGrp="1" noChangeArrowheads="1"/>
          </p:cNvSpPr>
          <p:nvPr>
            <p:ph type="body" idx="1"/>
          </p:nvPr>
        </p:nvSpPr>
        <p:spPr>
          <a:xfrm>
            <a:off x="889378" y="1826273"/>
            <a:ext cx="7620000" cy="3657600"/>
          </a:xfrm>
        </p:spPr>
        <p:txBody>
          <a:bodyPr/>
          <a:lstStyle/>
          <a:p>
            <a:r>
              <a:rPr lang="en-US" altLang="en-US" dirty="0" smtClean="0"/>
              <a:t>Democratic election for Mayor after 40 years</a:t>
            </a:r>
          </a:p>
          <a:p>
            <a:r>
              <a:rPr lang="en-US" altLang="en-US" dirty="0" smtClean="0"/>
              <a:t>Ronald MacLean-</a:t>
            </a:r>
            <a:r>
              <a:rPr lang="en-US" altLang="en-US" dirty="0" err="1" smtClean="0"/>
              <a:t>Abaroa</a:t>
            </a:r>
            <a:r>
              <a:rPr lang="en-US" altLang="en-US" dirty="0" smtClean="0"/>
              <a:t> takes office in 13 September, 1985</a:t>
            </a:r>
          </a:p>
          <a:p>
            <a:r>
              <a:rPr lang="en-US" altLang="en-US" dirty="0" smtClean="0"/>
              <a:t>Hyperinflation and collapse of city revenues </a:t>
            </a:r>
          </a:p>
          <a:p>
            <a:r>
              <a:rPr lang="en-US" altLang="en-US" dirty="0" smtClean="0"/>
              <a:t>Salary erosion for city employees</a:t>
            </a:r>
          </a:p>
          <a:p>
            <a:r>
              <a:rPr lang="en-US" altLang="en-US" dirty="0" smtClean="0"/>
              <a:t>The local government </a:t>
            </a:r>
            <a:r>
              <a:rPr lang="hu-HU" altLang="en-US" dirty="0" err="1" smtClean="0"/>
              <a:t>wide</a:t>
            </a:r>
            <a:r>
              <a:rPr lang="hu-HU" altLang="en-US" dirty="0" smtClean="0"/>
              <a:t> </a:t>
            </a:r>
            <a:r>
              <a:rPr lang="hu-HU" altLang="en-US" dirty="0" err="1" smtClean="0"/>
              <a:t>spread</a:t>
            </a:r>
            <a:r>
              <a:rPr lang="hu-HU" altLang="en-US" dirty="0" smtClean="0"/>
              <a:t> </a:t>
            </a:r>
            <a:r>
              <a:rPr lang="en-US" altLang="en-US" dirty="0" smtClean="0"/>
              <a:t>systemic corruption</a:t>
            </a:r>
          </a:p>
          <a:p>
            <a:r>
              <a:rPr lang="en-US" altLang="en-US" dirty="0" smtClean="0"/>
              <a:t>Opposition party but donor support</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30</a:t>
            </a:fld>
            <a:endParaRPr lang="fr-FR" dirty="0"/>
          </a:p>
        </p:txBody>
      </p:sp>
    </p:spTree>
    <p:extLst>
      <p:ext uri="{BB962C8B-B14F-4D97-AF65-F5344CB8AC3E}">
        <p14:creationId xmlns:p14="http://schemas.microsoft.com/office/powerpoint/2010/main" val="82331502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41240" y="0"/>
            <a:ext cx="5202759" cy="1025611"/>
          </a:xfrm>
        </p:spPr>
        <p:txBody>
          <a:bodyPr/>
          <a:lstStyle/>
          <a:p>
            <a:pPr>
              <a:defRPr/>
            </a:pPr>
            <a:r>
              <a:rPr lang="hu-HU" b="1" dirty="0"/>
              <a:t>THE STAFF</a:t>
            </a:r>
            <a:endParaRPr lang="en-US" b="1" dirty="0"/>
          </a:p>
        </p:txBody>
      </p:sp>
      <p:sp>
        <p:nvSpPr>
          <p:cNvPr id="45059" name="Rectangle 3"/>
          <p:cNvSpPr>
            <a:spLocks noGrp="1" noChangeArrowheads="1"/>
          </p:cNvSpPr>
          <p:nvPr>
            <p:ph type="body" idx="1"/>
          </p:nvPr>
        </p:nvSpPr>
        <p:spPr>
          <a:xfrm>
            <a:off x="951343" y="1965287"/>
            <a:ext cx="7315200" cy="3429000"/>
          </a:xfrm>
        </p:spPr>
        <p:txBody>
          <a:bodyPr>
            <a:normAutofit fontScale="92500"/>
          </a:bodyPr>
          <a:lstStyle/>
          <a:p>
            <a:r>
              <a:rPr lang="en-US" altLang="en-US" sz="2800" dirty="0" smtClean="0"/>
              <a:t>The cashier was:</a:t>
            </a:r>
          </a:p>
          <a:p>
            <a:pPr lvl="1"/>
            <a:r>
              <a:rPr lang="en-US" altLang="en-US" sz="2400" dirty="0" smtClean="0"/>
              <a:t> a fifth-class bureaucrat with a minimal salary but best car</a:t>
            </a:r>
          </a:p>
          <a:p>
            <a:pPr lvl="1"/>
            <a:r>
              <a:rPr lang="en-US" altLang="en-US" sz="2400" dirty="0" smtClean="0"/>
              <a:t>friend and “lender” to all (including the former Mayor) </a:t>
            </a:r>
          </a:p>
          <a:p>
            <a:r>
              <a:rPr lang="en-US" altLang="en-US" sz="2800" dirty="0" smtClean="0"/>
              <a:t>Extremely low salaries, </a:t>
            </a:r>
          </a:p>
          <a:p>
            <a:pPr lvl="1"/>
            <a:r>
              <a:rPr lang="en-US" altLang="en-US" sz="2400" dirty="0" smtClean="0"/>
              <a:t>many employees were „anxiously seeking alternative sources of income” to bring home</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31</a:t>
            </a:fld>
            <a:endParaRPr lang="fr-FR" dirty="0"/>
          </a:p>
        </p:txBody>
      </p:sp>
    </p:spTree>
    <p:extLst>
      <p:ext uri="{BB962C8B-B14F-4D97-AF65-F5344CB8AC3E}">
        <p14:creationId xmlns:p14="http://schemas.microsoft.com/office/powerpoint/2010/main" val="187012164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38600" y="0"/>
            <a:ext cx="5105400" cy="1143000"/>
          </a:xfrm>
        </p:spPr>
        <p:txBody>
          <a:bodyPr/>
          <a:lstStyle/>
          <a:p>
            <a:pPr>
              <a:defRPr/>
            </a:pPr>
            <a:r>
              <a:rPr lang="hu-HU" b="1" dirty="0"/>
              <a:t>FINANCES</a:t>
            </a:r>
            <a:endParaRPr lang="en-US" b="1" dirty="0"/>
          </a:p>
        </p:txBody>
      </p:sp>
      <p:sp>
        <p:nvSpPr>
          <p:cNvPr id="46083" name="Rectangle 3"/>
          <p:cNvSpPr>
            <a:spLocks noGrp="1" noChangeArrowheads="1"/>
          </p:cNvSpPr>
          <p:nvPr>
            <p:ph type="body" idx="1"/>
          </p:nvPr>
        </p:nvSpPr>
        <p:spPr>
          <a:xfrm>
            <a:off x="1136695" y="2023981"/>
            <a:ext cx="7315200" cy="3429000"/>
          </a:xfrm>
        </p:spPr>
        <p:txBody>
          <a:bodyPr>
            <a:normAutofit lnSpcReduction="10000"/>
          </a:bodyPr>
          <a:lstStyle/>
          <a:p>
            <a:r>
              <a:rPr lang="en-US" altLang="en-US" dirty="0" smtClean="0"/>
              <a:t>100 different taxes and co</a:t>
            </a:r>
            <a:r>
              <a:rPr lang="hu-HU" altLang="en-US" dirty="0" smtClean="0"/>
              <a:t>m</a:t>
            </a:r>
            <a:r>
              <a:rPr lang="en-US" altLang="en-US" dirty="0" err="1" smtClean="0"/>
              <a:t>plexity</a:t>
            </a:r>
            <a:r>
              <a:rPr lang="en-US" altLang="en-US" dirty="0" smtClean="0"/>
              <a:t> of the system</a:t>
            </a:r>
          </a:p>
          <a:p>
            <a:pPr lvl="1"/>
            <a:r>
              <a:rPr lang="en-US" altLang="en-US" sz="1800" dirty="0" smtClean="0"/>
              <a:t>„negotiations”, particularly with the rich</a:t>
            </a:r>
          </a:p>
          <a:p>
            <a:pPr lvl="1"/>
            <a:r>
              <a:rPr lang="en-US" altLang="en-US" sz="1800" dirty="0" smtClean="0"/>
              <a:t>Difficulty to pay the tax</a:t>
            </a:r>
          </a:p>
          <a:p>
            <a:r>
              <a:rPr lang="en-US" altLang="en-US" sz="2000" dirty="0" smtClean="0"/>
              <a:t>Huge construction company</a:t>
            </a:r>
          </a:p>
          <a:p>
            <a:pPr lvl="1"/>
            <a:r>
              <a:rPr lang="en-US" altLang="en-US" sz="1800" dirty="0" smtClean="0"/>
              <a:t>Huge costs on capital, gasoline, spare parts</a:t>
            </a:r>
          </a:p>
          <a:p>
            <a:pPr lvl="1"/>
            <a:r>
              <a:rPr lang="en-US" altLang="en-US" sz="1800" dirty="0" smtClean="0"/>
              <a:t>Low productivity, time delays and huge cost overruns</a:t>
            </a:r>
          </a:p>
          <a:p>
            <a:pPr lvl="1"/>
            <a:r>
              <a:rPr lang="en-US" altLang="en-US" sz="1800" dirty="0" smtClean="0"/>
              <a:t>Location of works affected by bribes</a:t>
            </a:r>
          </a:p>
          <a:p>
            <a:r>
              <a:rPr lang="en-US" altLang="en-US" sz="2000" dirty="0" smtClean="0"/>
              <a:t>Payroll 160% of LG revenues</a:t>
            </a:r>
          </a:p>
          <a:p>
            <a:r>
              <a:rPr lang="en-US" altLang="en-US" sz="2000" dirty="0" smtClean="0"/>
              <a:t>Hyperinflation</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32</a:t>
            </a:fld>
            <a:endParaRPr lang="fr-FR" dirty="0"/>
          </a:p>
        </p:txBody>
      </p:sp>
    </p:spTree>
    <p:extLst>
      <p:ext uri="{BB962C8B-B14F-4D97-AF65-F5344CB8AC3E}">
        <p14:creationId xmlns:p14="http://schemas.microsoft.com/office/powerpoint/2010/main" val="31268454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35733" y="0"/>
            <a:ext cx="5108267" cy="1143000"/>
          </a:xfrm>
        </p:spPr>
        <p:txBody>
          <a:bodyPr/>
          <a:lstStyle/>
          <a:p>
            <a:pPr>
              <a:defRPr/>
            </a:pPr>
            <a:r>
              <a:rPr lang="hu-HU" b="1" dirty="0"/>
              <a:t>PROCUREMETN, PERMITS, LICENCES</a:t>
            </a:r>
            <a:endParaRPr lang="en-US" b="1" dirty="0"/>
          </a:p>
        </p:txBody>
      </p:sp>
      <p:sp>
        <p:nvSpPr>
          <p:cNvPr id="47107" name="Rectangle 3"/>
          <p:cNvSpPr>
            <a:spLocks noGrp="1" noChangeArrowheads="1"/>
          </p:cNvSpPr>
          <p:nvPr>
            <p:ph type="body" idx="1"/>
          </p:nvPr>
        </p:nvSpPr>
        <p:spPr>
          <a:xfrm>
            <a:off x="1035908" y="2023981"/>
            <a:ext cx="7315200" cy="3429000"/>
          </a:xfrm>
        </p:spPr>
        <p:txBody>
          <a:bodyPr>
            <a:normAutofit fontScale="92500" lnSpcReduction="10000"/>
          </a:bodyPr>
          <a:lstStyle/>
          <a:p>
            <a:r>
              <a:rPr lang="en-US" altLang="en-US" dirty="0" smtClean="0"/>
              <a:t>Over-regulation of permits and </a:t>
            </a:r>
            <a:r>
              <a:rPr lang="en-US" altLang="en-US" dirty="0" err="1" smtClean="0"/>
              <a:t>lic</a:t>
            </a:r>
            <a:r>
              <a:rPr lang="hu-HU" altLang="en-US" dirty="0" smtClean="0"/>
              <a:t>e</a:t>
            </a:r>
            <a:r>
              <a:rPr lang="en-US" altLang="en-US" dirty="0" err="1" smtClean="0"/>
              <a:t>nces</a:t>
            </a:r>
            <a:endParaRPr lang="en-US" altLang="en-US" dirty="0" smtClean="0"/>
          </a:p>
          <a:p>
            <a:pPr lvl="1"/>
            <a:r>
              <a:rPr lang="en-US" altLang="en-US" sz="2000" dirty="0" smtClean="0"/>
              <a:t>Many permits and licenses are required</a:t>
            </a:r>
          </a:p>
          <a:p>
            <a:pPr lvl="1"/>
            <a:r>
              <a:rPr lang="en-US" altLang="en-US" sz="2000" dirty="0" smtClean="0"/>
              <a:t>“Negotiations” in the corridors of City Hall</a:t>
            </a:r>
          </a:p>
          <a:p>
            <a:pPr lvl="1"/>
            <a:r>
              <a:rPr lang="en-US" altLang="en-US" sz="2000" dirty="0" smtClean="0"/>
              <a:t>Delays</a:t>
            </a:r>
          </a:p>
          <a:p>
            <a:pPr lvl="1"/>
            <a:r>
              <a:rPr lang="en-US" altLang="en-US" sz="2000" dirty="0" smtClean="0"/>
              <a:t>Corruption</a:t>
            </a:r>
          </a:p>
          <a:p>
            <a:r>
              <a:rPr lang="en-US" altLang="en-US" dirty="0" smtClean="0"/>
              <a:t>Complicated procurement procedures </a:t>
            </a:r>
          </a:p>
          <a:p>
            <a:pPr lvl="1"/>
            <a:r>
              <a:rPr lang="en-US" altLang="en-US" sz="2000" dirty="0" smtClean="0"/>
              <a:t>26 steps for minor purchases</a:t>
            </a:r>
          </a:p>
          <a:p>
            <a:pPr lvl="1"/>
            <a:r>
              <a:rPr lang="en-US" altLang="en-US" sz="2000" dirty="0" smtClean="0"/>
              <a:t>Collusion</a:t>
            </a:r>
          </a:p>
          <a:p>
            <a:pPr lvl="1"/>
            <a:r>
              <a:rPr lang="en-US" altLang="en-US" sz="2000" dirty="0" smtClean="0"/>
              <a:t>Kickbacks</a:t>
            </a:r>
          </a:p>
          <a:p>
            <a:pPr lvl="1"/>
            <a:r>
              <a:rPr lang="en-US" altLang="en-US" sz="2000" dirty="0" smtClean="0"/>
              <a:t>delays, poor quality, high costs, cynicism</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33</a:t>
            </a:fld>
            <a:endParaRPr lang="fr-FR" dirty="0"/>
          </a:p>
        </p:txBody>
      </p:sp>
    </p:spTree>
    <p:extLst>
      <p:ext uri="{BB962C8B-B14F-4D97-AF65-F5344CB8AC3E}">
        <p14:creationId xmlns:p14="http://schemas.microsoft.com/office/powerpoint/2010/main" val="367538459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4"/>
          <p:cNvSpPr>
            <a:spLocks noGrp="1"/>
          </p:cNvSpPr>
          <p:nvPr>
            <p:ph type="ctrTitle"/>
          </p:nvPr>
        </p:nvSpPr>
        <p:spPr>
          <a:xfrm>
            <a:off x="1122528" y="4212431"/>
            <a:ext cx="7848600" cy="1466850"/>
          </a:xfrm>
        </p:spPr>
        <p:txBody>
          <a:bodyPr/>
          <a:lstStyle/>
          <a:p>
            <a:pPr algn="r">
              <a:defRPr/>
            </a:pPr>
            <a:r>
              <a:rPr lang="hu-HU" altLang="hu-HU" dirty="0" smtClean="0"/>
              <a:t>WHAT CAN BE DONE?</a:t>
            </a:r>
            <a:br>
              <a:rPr lang="hu-HU" altLang="hu-HU" dirty="0" smtClean="0"/>
            </a:br>
            <a:endParaRPr lang="hu-HU" altLang="hu-HU" dirty="0" smtClean="0"/>
          </a:p>
        </p:txBody>
      </p:sp>
      <p:graphicFrame>
        <p:nvGraphicFramePr>
          <p:cNvPr id="48131" name="Objektum 1"/>
          <p:cNvGraphicFramePr>
            <a:graphicFrameLocks noChangeAspect="1"/>
          </p:cNvGraphicFramePr>
          <p:nvPr/>
        </p:nvGraphicFramePr>
        <p:xfrm>
          <a:off x="900113" y="3716338"/>
          <a:ext cx="1584325" cy="2459037"/>
        </p:xfrm>
        <a:graphic>
          <a:graphicData uri="http://schemas.openxmlformats.org/presentationml/2006/ole">
            <mc:AlternateContent xmlns:mc="http://schemas.openxmlformats.org/markup-compatibility/2006">
              <mc:Choice xmlns:v="urn:schemas-microsoft-com:vml" Requires="v">
                <p:oleObj spid="_x0000_s1044" name="Clip" r:id="rId3" imgW="1857375" imgH="3995738" progId="">
                  <p:embed/>
                </p:oleObj>
              </mc:Choice>
              <mc:Fallback>
                <p:oleObj name="Clip" r:id="rId3" imgW="1857375" imgH="3995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158432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63857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4"/>
          <p:cNvSpPr>
            <a:spLocks noGrp="1"/>
          </p:cNvSpPr>
          <p:nvPr>
            <p:ph type="ctrTitle"/>
          </p:nvPr>
        </p:nvSpPr>
        <p:spPr>
          <a:xfrm>
            <a:off x="238836" y="3853656"/>
            <a:ext cx="6172200" cy="1893888"/>
          </a:xfrm>
        </p:spPr>
        <p:txBody>
          <a:bodyPr>
            <a:normAutofit/>
          </a:bodyPr>
          <a:lstStyle/>
          <a:p>
            <a:pPr>
              <a:defRPr/>
            </a:pPr>
            <a:r>
              <a:rPr lang="hu-HU" altLang="hu-HU" sz="3600" dirty="0" smtClean="0"/>
              <a:t>WHAT WAS THE STRATEGY OF MAC LEAN ABAROA</a:t>
            </a:r>
            <a:br>
              <a:rPr lang="hu-HU" altLang="hu-HU" sz="3600" dirty="0" smtClean="0"/>
            </a:br>
            <a:r>
              <a:rPr lang="hu-HU" altLang="hu-HU" sz="3600" dirty="0" smtClean="0"/>
              <a:t>IN LA PAZ?</a:t>
            </a:r>
          </a:p>
        </p:txBody>
      </p:sp>
      <p:graphicFrame>
        <p:nvGraphicFramePr>
          <p:cNvPr id="49155" name="Objektum 2"/>
          <p:cNvGraphicFramePr>
            <a:graphicFrameLocks noChangeAspect="1"/>
          </p:cNvGraphicFramePr>
          <p:nvPr/>
        </p:nvGraphicFramePr>
        <p:xfrm>
          <a:off x="7010400" y="3276600"/>
          <a:ext cx="1524000" cy="3048000"/>
        </p:xfrm>
        <a:graphic>
          <a:graphicData uri="http://schemas.openxmlformats.org/presentationml/2006/ole">
            <mc:AlternateContent xmlns:mc="http://schemas.openxmlformats.org/markup-compatibility/2006">
              <mc:Choice xmlns:v="urn:schemas-microsoft-com:vml" Requires="v">
                <p:oleObj spid="_x0000_s2068" name="Clip" r:id="rId3" imgW="1296063" imgH="3934305" progId="">
                  <p:embed/>
                </p:oleObj>
              </mc:Choice>
              <mc:Fallback>
                <p:oleObj name="Clip" r:id="rId3" imgW="1296063" imgH="39343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276600"/>
                        <a:ext cx="152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875373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hu-HU" dirty="0" smtClean="0"/>
              <a:t>WHAT DID HE DO?</a:t>
            </a:r>
            <a:endParaRPr lang="hu-HU" dirty="0"/>
          </a:p>
        </p:txBody>
      </p:sp>
      <p:sp>
        <p:nvSpPr>
          <p:cNvPr id="50179" name="Tartalom helye 6"/>
          <p:cNvSpPr>
            <a:spLocks noGrp="1"/>
          </p:cNvSpPr>
          <p:nvPr>
            <p:ph idx="1"/>
          </p:nvPr>
        </p:nvSpPr>
        <p:spPr>
          <a:xfrm>
            <a:off x="808038" y="2273300"/>
            <a:ext cx="7931150" cy="4281488"/>
          </a:xfrm>
        </p:spPr>
        <p:txBody>
          <a:bodyPr/>
          <a:lstStyle/>
          <a:p>
            <a:r>
              <a:rPr lang="en-US" altLang="en-US" b="1" smtClean="0"/>
              <a:t>Diagnosis</a:t>
            </a:r>
          </a:p>
          <a:p>
            <a:r>
              <a:rPr lang="en-US" altLang="en-US" b="1" smtClean="0"/>
              <a:t>Strategy</a:t>
            </a:r>
          </a:p>
          <a:p>
            <a:r>
              <a:rPr lang="en-US" altLang="en-US" b="1" smtClean="0"/>
              <a:t>Implementation</a:t>
            </a:r>
          </a:p>
          <a:p>
            <a:endParaRPr lang="hu-HU" altLang="en-US" smtClean="0"/>
          </a:p>
          <a:p>
            <a:r>
              <a:rPr lang="hu-HU" altLang="en-US" b="1" smtClean="0"/>
              <a:t>BUT HOW?</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36</a:t>
            </a:fld>
            <a:endParaRPr lang="fr-FR" dirty="0"/>
          </a:p>
        </p:txBody>
      </p:sp>
    </p:spTree>
    <p:extLst>
      <p:ext uri="{BB962C8B-B14F-4D97-AF65-F5344CB8AC3E}">
        <p14:creationId xmlns:p14="http://schemas.microsoft.com/office/powerpoint/2010/main" val="888304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pPr>
              <a:defRPr/>
            </a:pPr>
            <a:r>
              <a:rPr lang="hu-HU" dirty="0" smtClean="0"/>
              <a:t>WHAT DID HE DO?</a:t>
            </a:r>
            <a:endParaRPr lang="hu-HU" dirty="0"/>
          </a:p>
        </p:txBody>
      </p:sp>
      <p:sp>
        <p:nvSpPr>
          <p:cNvPr id="7" name="Tartalom helye 6"/>
          <p:cNvSpPr>
            <a:spLocks noGrp="1"/>
          </p:cNvSpPr>
          <p:nvPr>
            <p:ph idx="1"/>
          </p:nvPr>
        </p:nvSpPr>
        <p:spPr>
          <a:xfrm>
            <a:off x="755650" y="1557338"/>
            <a:ext cx="7931150" cy="4281487"/>
          </a:xfrm>
        </p:spPr>
        <p:txBody>
          <a:bodyPr>
            <a:normAutofit/>
          </a:bodyPr>
          <a:lstStyle/>
          <a:p>
            <a:r>
              <a:rPr lang="en-US" altLang="en-US" b="1" dirty="0" smtClean="0"/>
              <a:t>Diagnosis</a:t>
            </a:r>
          </a:p>
          <a:p>
            <a:pPr lvl="1"/>
            <a:r>
              <a:rPr lang="en-US" altLang="en-US" dirty="0" smtClean="0"/>
              <a:t>Participatory diagnosis involving staff</a:t>
            </a:r>
          </a:p>
          <a:p>
            <a:pPr lvl="2"/>
            <a:r>
              <a:rPr lang="en-US" altLang="en-US" dirty="0" smtClean="0"/>
              <a:t>Awareness, information (institutional knowledge), commitment and cooperation</a:t>
            </a:r>
          </a:p>
          <a:p>
            <a:pPr lvl="1"/>
            <a:r>
              <a:rPr lang="en-US" altLang="en-US" dirty="0" smtClean="0"/>
              <a:t>Professional technical and process support</a:t>
            </a:r>
          </a:p>
          <a:p>
            <a:r>
              <a:rPr lang="en-US" altLang="en-US" b="1" dirty="0" smtClean="0"/>
              <a:t>Strategy</a:t>
            </a:r>
          </a:p>
          <a:p>
            <a:pPr lvl="1"/>
            <a:r>
              <a:rPr lang="en-US" altLang="en-US" dirty="0" smtClean="0"/>
              <a:t>Transparent framework</a:t>
            </a:r>
          </a:p>
          <a:p>
            <a:pPr lvl="1"/>
            <a:r>
              <a:rPr lang="en-US" altLang="en-US" dirty="0" smtClean="0"/>
              <a:t>Involvement of stakeholders</a:t>
            </a:r>
          </a:p>
          <a:p>
            <a:pPr lvl="1"/>
            <a:r>
              <a:rPr lang="en-US" altLang="en-US" dirty="0" smtClean="0"/>
              <a:t>Continuous sharing of information</a:t>
            </a:r>
          </a:p>
          <a:p>
            <a:r>
              <a:rPr lang="en-US" altLang="en-US" b="1" dirty="0" err="1"/>
              <a:t>Mobilisation</a:t>
            </a:r>
            <a:r>
              <a:rPr lang="en-US" altLang="en-US" b="1" dirty="0"/>
              <a:t> and coordination</a:t>
            </a:r>
          </a:p>
          <a:p>
            <a:pPr lvl="1"/>
            <a:r>
              <a:rPr lang="en-US" altLang="en-US" dirty="0"/>
              <a:t>a strong leader, not an autocratic</a:t>
            </a:r>
          </a:p>
          <a:p>
            <a:pPr lvl="1"/>
            <a:r>
              <a:rPr lang="en-US" altLang="en-US" dirty="0"/>
              <a:t>changing institutional culture</a:t>
            </a:r>
          </a:p>
          <a:p>
            <a:pPr lvl="1"/>
            <a:endParaRPr lang="en-US" altLang="en-US" dirty="0" smtClean="0"/>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37</a:t>
            </a:fld>
            <a:endParaRPr lang="fr-FR" dirty="0"/>
          </a:p>
        </p:txBody>
      </p:sp>
    </p:spTree>
    <p:extLst>
      <p:ext uri="{BB962C8B-B14F-4D97-AF65-F5344CB8AC3E}">
        <p14:creationId xmlns:p14="http://schemas.microsoft.com/office/powerpoint/2010/main" val="1637611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a:defRPr/>
            </a:pPr>
            <a:r>
              <a:rPr lang="hu-HU" dirty="0" smtClean="0"/>
              <a:t>STRATEGY</a:t>
            </a:r>
            <a:endParaRPr lang="hu-HU" dirty="0"/>
          </a:p>
        </p:txBody>
      </p:sp>
      <p:sp>
        <p:nvSpPr>
          <p:cNvPr id="52227" name="Tartalom helye 5"/>
          <p:cNvSpPr>
            <a:spLocks noGrp="1"/>
          </p:cNvSpPr>
          <p:nvPr>
            <p:ph idx="1"/>
          </p:nvPr>
        </p:nvSpPr>
        <p:spPr>
          <a:xfrm>
            <a:off x="1037968" y="1470154"/>
            <a:ext cx="7467600" cy="4484687"/>
          </a:xfrm>
        </p:spPr>
        <p:txBody>
          <a:bodyPr/>
          <a:lstStyle/>
          <a:p>
            <a:r>
              <a:rPr lang="en-US" altLang="en-US" sz="2800" b="1" dirty="0" smtClean="0"/>
              <a:t>Participatory change management</a:t>
            </a:r>
          </a:p>
          <a:p>
            <a:pPr lvl="1"/>
            <a:r>
              <a:rPr lang="en-US" altLang="en-US" sz="2400" dirty="0" smtClean="0"/>
              <a:t>Framework that all understand</a:t>
            </a:r>
          </a:p>
          <a:p>
            <a:pPr lvl="1"/>
            <a:r>
              <a:rPr lang="en-US" altLang="en-US" sz="2400" dirty="0" smtClean="0"/>
              <a:t>Involve employees in diagnosis and development of strategy</a:t>
            </a:r>
          </a:p>
          <a:p>
            <a:pPr lvl="1"/>
            <a:r>
              <a:rPr lang="en-US" altLang="en-US" sz="2400" dirty="0" smtClean="0"/>
              <a:t>Widening circles of involvement</a:t>
            </a:r>
          </a:p>
          <a:p>
            <a:pPr lvl="1"/>
            <a:r>
              <a:rPr lang="en-US" altLang="en-US" sz="2400" dirty="0" smtClean="0"/>
              <a:t>Maintain momentum by action and communication</a:t>
            </a:r>
          </a:p>
          <a:p>
            <a:pPr lvl="1"/>
            <a:endParaRPr lang="en-US" altLang="en-US" sz="2400" dirty="0" smtClean="0"/>
          </a:p>
          <a:p>
            <a:endParaRPr lang="en-US" altLang="en-US" dirty="0" smtClean="0"/>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38</a:t>
            </a:fld>
            <a:endParaRPr lang="fr-FR" dirty="0"/>
          </a:p>
        </p:txBody>
      </p:sp>
    </p:spTree>
    <p:extLst>
      <p:ext uri="{BB962C8B-B14F-4D97-AF65-F5344CB8AC3E}">
        <p14:creationId xmlns:p14="http://schemas.microsoft.com/office/powerpoint/2010/main" val="3700998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dirty="0" smtClean="0"/>
              <a:t>IMPLEMENMTATION</a:t>
            </a:r>
            <a:endParaRPr lang="hu-HU" dirty="0"/>
          </a:p>
        </p:txBody>
      </p:sp>
      <p:sp>
        <p:nvSpPr>
          <p:cNvPr id="53251" name="Tartalom helye 2"/>
          <p:cNvSpPr>
            <a:spLocks noGrp="1"/>
          </p:cNvSpPr>
          <p:nvPr>
            <p:ph idx="1"/>
          </p:nvPr>
        </p:nvSpPr>
        <p:spPr>
          <a:xfrm>
            <a:off x="457200" y="1476238"/>
            <a:ext cx="8229600" cy="4281488"/>
          </a:xfrm>
        </p:spPr>
        <p:txBody>
          <a:bodyPr>
            <a:normAutofit fontScale="92500" lnSpcReduction="10000"/>
          </a:bodyPr>
          <a:lstStyle/>
          <a:p>
            <a:r>
              <a:rPr lang="en-US" altLang="en-US" sz="2800" dirty="0" smtClean="0"/>
              <a:t>Fry the big fish otherwise, the culture of impunity persists</a:t>
            </a:r>
          </a:p>
          <a:p>
            <a:r>
              <a:rPr lang="en-US" altLang="en-US" sz="2800" dirty="0" smtClean="0"/>
              <a:t>Help your employees before “attacking” them </a:t>
            </a:r>
          </a:p>
          <a:p>
            <a:pPr lvl="1"/>
            <a:r>
              <a:rPr lang="en-US" altLang="en-US" sz="2400" dirty="0" smtClean="0"/>
              <a:t>working conditions</a:t>
            </a:r>
            <a:r>
              <a:rPr lang="hu-HU" altLang="en-US" sz="2400" dirty="0" smtClean="0"/>
              <a:t>, </a:t>
            </a:r>
            <a:r>
              <a:rPr lang="hu-HU" altLang="en-US" sz="2400" dirty="0" err="1" smtClean="0"/>
              <a:t>merit</a:t>
            </a:r>
            <a:r>
              <a:rPr lang="hu-HU" altLang="en-US" sz="2400" dirty="0" smtClean="0"/>
              <a:t> </a:t>
            </a:r>
            <a:r>
              <a:rPr lang="hu-HU" altLang="en-US" sz="2400" dirty="0" err="1" smtClean="0"/>
              <a:t>based</a:t>
            </a:r>
            <a:r>
              <a:rPr lang="hu-HU" altLang="en-US" sz="2400" dirty="0" smtClean="0"/>
              <a:t> </a:t>
            </a:r>
            <a:r>
              <a:rPr lang="hu-HU" altLang="en-US" sz="2400" dirty="0" err="1" smtClean="0"/>
              <a:t>sytem</a:t>
            </a:r>
            <a:r>
              <a:rPr lang="en-US" altLang="en-US" sz="2400" dirty="0" smtClean="0"/>
              <a:t> and payment</a:t>
            </a:r>
            <a:endParaRPr lang="hu-HU" altLang="en-US" sz="2400" dirty="0" smtClean="0"/>
          </a:p>
          <a:p>
            <a:pPr lvl="1"/>
            <a:r>
              <a:rPr lang="hu-HU" altLang="en-US" sz="2400" dirty="0" smtClean="0"/>
              <a:t>New </a:t>
            </a:r>
            <a:r>
              <a:rPr lang="hu-HU" altLang="en-US" sz="2400" dirty="0" err="1" smtClean="0"/>
              <a:t>blood</a:t>
            </a:r>
            <a:r>
              <a:rPr lang="hu-HU" altLang="en-US" sz="2400" dirty="0" smtClean="0"/>
              <a:t> („Young </a:t>
            </a:r>
            <a:r>
              <a:rPr lang="hu-HU" altLang="en-US" sz="2400" dirty="0" err="1" smtClean="0"/>
              <a:t>Bloivia</a:t>
            </a:r>
            <a:r>
              <a:rPr lang="hu-HU" altLang="en-US" sz="2400" dirty="0" smtClean="0"/>
              <a:t>”)</a:t>
            </a:r>
            <a:endParaRPr lang="en-US" altLang="en-US" sz="2400" dirty="0" smtClean="0"/>
          </a:p>
          <a:p>
            <a:r>
              <a:rPr lang="en-US" altLang="en-US" sz="2800" dirty="0" smtClean="0"/>
              <a:t>Fix processes </a:t>
            </a:r>
            <a:r>
              <a:rPr lang="hu-HU" altLang="en-US" sz="2800" dirty="0" smtClean="0"/>
              <a:t>and re-</a:t>
            </a:r>
            <a:r>
              <a:rPr lang="hu-HU" altLang="en-US" sz="2800" dirty="0" err="1" smtClean="0"/>
              <a:t>invent</a:t>
            </a:r>
            <a:r>
              <a:rPr lang="hu-HU" altLang="en-US" sz="2800" dirty="0" smtClean="0"/>
              <a:t> </a:t>
            </a:r>
            <a:r>
              <a:rPr lang="hu-HU" altLang="en-US" sz="2800" dirty="0" err="1" smtClean="0"/>
              <a:t>the</a:t>
            </a:r>
            <a:r>
              <a:rPr lang="hu-HU" altLang="en-US" sz="2800" dirty="0" smtClean="0"/>
              <a:t> </a:t>
            </a:r>
            <a:r>
              <a:rPr lang="hu-HU" altLang="en-US" sz="2800" dirty="0" err="1" smtClean="0"/>
              <a:t>role</a:t>
            </a:r>
            <a:r>
              <a:rPr lang="hu-HU" altLang="en-US" sz="2800" dirty="0" smtClean="0"/>
              <a:t> of LG</a:t>
            </a:r>
          </a:p>
          <a:p>
            <a:r>
              <a:rPr lang="en-US" altLang="en-US" sz="2800" dirty="0" smtClean="0"/>
              <a:t>Pick low-hanging fruit = early easy successes</a:t>
            </a:r>
          </a:p>
          <a:p>
            <a:r>
              <a:rPr lang="en-US" altLang="en-US" sz="2800" dirty="0" smtClean="0"/>
              <a:t>Ally with favorable institutional forces</a:t>
            </a:r>
          </a:p>
          <a:p>
            <a:pPr lvl="1"/>
            <a:r>
              <a:rPr lang="en-US" altLang="en-US" dirty="0" smtClean="0"/>
              <a:t>“Ride the wave” of reform</a:t>
            </a:r>
          </a:p>
          <a:p>
            <a:endParaRPr lang="hu-HU" altLang="en-US" dirty="0" smtClean="0"/>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39</a:t>
            </a:fld>
            <a:endParaRPr lang="fr-FR" dirty="0"/>
          </a:p>
        </p:txBody>
      </p:sp>
    </p:spTree>
    <p:extLst>
      <p:ext uri="{BB962C8B-B14F-4D97-AF65-F5344CB8AC3E}">
        <p14:creationId xmlns:p14="http://schemas.microsoft.com/office/powerpoint/2010/main" val="180715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386648" y="0"/>
            <a:ext cx="4757351" cy="902043"/>
          </a:xfrm>
        </p:spPr>
        <p:txBody>
          <a:bodyPr>
            <a:normAutofit fontScale="90000"/>
          </a:bodyPr>
          <a:lstStyle/>
          <a:p>
            <a:pPr>
              <a:defRPr/>
            </a:pPr>
            <a:r>
              <a:rPr lang="hu-HU" altLang="hu-HU" sz="2800" dirty="0" smtClean="0"/>
              <a:t>SOLDIERS ON MISSION IN AFGANISTAN</a:t>
            </a:r>
            <a:br>
              <a:rPr lang="hu-HU" altLang="hu-HU" sz="2800" dirty="0" smtClean="0"/>
            </a:br>
            <a:r>
              <a:rPr lang="hu-HU" altLang="hu-HU" sz="1600" dirty="0" smtClean="0"/>
              <a:t>© </a:t>
            </a:r>
            <a:r>
              <a:rPr lang="hu-HU" altLang="hu-HU" sz="1600" dirty="0" err="1" smtClean="0"/>
              <a:t>Michale</a:t>
            </a:r>
            <a:r>
              <a:rPr lang="hu-HU" altLang="hu-HU" sz="1600" dirty="0" smtClean="0"/>
              <a:t> j. </a:t>
            </a:r>
            <a:r>
              <a:rPr lang="hu-HU" altLang="hu-HU" sz="1600" dirty="0" err="1" smtClean="0"/>
              <a:t>Sandel</a:t>
            </a:r>
            <a:endParaRPr lang="hu-HU" altLang="hu-HU" sz="1200" dirty="0" smtClean="0">
              <a:latin typeface="Arial" charset="0"/>
            </a:endParaRPr>
          </a:p>
        </p:txBody>
      </p:sp>
      <p:sp>
        <p:nvSpPr>
          <p:cNvPr id="13315" name="Rectangle 3"/>
          <p:cNvSpPr>
            <a:spLocks noGrp="1"/>
          </p:cNvSpPr>
          <p:nvPr>
            <p:ph type="body" idx="1"/>
          </p:nvPr>
        </p:nvSpPr>
        <p:spPr>
          <a:xfrm>
            <a:off x="457200" y="1600200"/>
            <a:ext cx="7467600" cy="4873625"/>
          </a:xfrm>
        </p:spPr>
        <p:txBody>
          <a:bodyPr/>
          <a:lstStyle/>
          <a:p>
            <a:pPr>
              <a:buFont typeface="Arial" panose="020B0604020202020204" pitchFamily="34" charset="0"/>
              <a:buNone/>
            </a:pPr>
            <a:r>
              <a:rPr lang="hu-HU" altLang="hu-HU" sz="2800" dirty="0" smtClean="0"/>
              <a:t> </a:t>
            </a:r>
          </a:p>
        </p:txBody>
      </p:sp>
      <p:pic>
        <p:nvPicPr>
          <p:cNvPr id="13316" name="Picture 7" descr="kecsk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13" y="3048000"/>
            <a:ext cx="7566711" cy="328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268413"/>
            <a:ext cx="4156075" cy="284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4</a:t>
            </a:fld>
            <a:endParaRPr lang="fr-FR" dirty="0"/>
          </a:p>
        </p:txBody>
      </p:sp>
    </p:spTree>
    <p:extLst>
      <p:ext uri="{BB962C8B-B14F-4D97-AF65-F5344CB8AC3E}">
        <p14:creationId xmlns:p14="http://schemas.microsoft.com/office/powerpoint/2010/main" val="3573476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0" y="0"/>
            <a:ext cx="4572000" cy="1334294"/>
          </a:xfrm>
        </p:spPr>
        <p:txBody>
          <a:bodyPr>
            <a:normAutofit fontScale="90000"/>
          </a:bodyPr>
          <a:lstStyle/>
          <a:p>
            <a:pPr>
              <a:defRPr/>
            </a:pPr>
            <a:r>
              <a:rPr lang="hu-HU" dirty="0" smtClean="0"/>
              <a:t>RESULTS </a:t>
            </a:r>
            <a:r>
              <a:rPr lang="hu-HU" sz="2800" dirty="0" smtClean="0"/>
              <a:t>BASED ON </a:t>
            </a:r>
            <a:br>
              <a:rPr lang="hu-HU" sz="2800" dirty="0" smtClean="0"/>
            </a:br>
            <a:r>
              <a:rPr lang="hu-HU" sz="2800" dirty="0" smtClean="0"/>
              <a:t>PPT </a:t>
            </a:r>
            <a:r>
              <a:rPr lang="hu-HU" sz="2800" dirty="0"/>
              <a:t>OF </a:t>
            </a:r>
            <a:r>
              <a:rPr lang="en-US" sz="2800" dirty="0"/>
              <a:t>MACLEAN-ABAROA</a:t>
            </a:r>
            <a:r>
              <a:rPr lang="hu-HU" sz="2800" dirty="0"/>
              <a:t> </a:t>
            </a:r>
            <a:r>
              <a:rPr lang="en-US" sz="2800" dirty="0"/>
              <a:t/>
            </a:r>
            <a:br>
              <a:rPr lang="en-US" sz="2800" dirty="0"/>
            </a:br>
            <a:endParaRPr lang="hu-HU" sz="2800" dirty="0"/>
          </a:p>
        </p:txBody>
      </p:sp>
      <p:sp>
        <p:nvSpPr>
          <p:cNvPr id="54275" name="Tartalom helye 2"/>
          <p:cNvSpPr>
            <a:spLocks noGrp="1"/>
          </p:cNvSpPr>
          <p:nvPr>
            <p:ph idx="1"/>
          </p:nvPr>
        </p:nvSpPr>
        <p:spPr>
          <a:xfrm>
            <a:off x="509588" y="1805802"/>
            <a:ext cx="8229600" cy="3776663"/>
          </a:xfrm>
        </p:spPr>
        <p:txBody>
          <a:bodyPr/>
          <a:lstStyle/>
          <a:p>
            <a:r>
              <a:rPr lang="en-US" altLang="en-US" dirty="0" smtClean="0"/>
              <a:t>Dramatically increasing revenues (especially property taxes)</a:t>
            </a:r>
          </a:p>
          <a:p>
            <a:r>
              <a:rPr lang="en-US" altLang="en-US" dirty="0" smtClean="0"/>
              <a:t>Investment in public works up by 10 times</a:t>
            </a:r>
          </a:p>
          <a:p>
            <a:r>
              <a:rPr lang="en-US" altLang="en-US" dirty="0" smtClean="0"/>
              <a:t>International creditworthiness</a:t>
            </a:r>
          </a:p>
          <a:p>
            <a:r>
              <a:rPr lang="en-US" altLang="en-US" dirty="0" smtClean="0"/>
              <a:t>Corruption down</a:t>
            </a:r>
          </a:p>
          <a:p>
            <a:r>
              <a:rPr lang="en-US" altLang="en-US" dirty="0" smtClean="0"/>
              <a:t>Re-elected 1995 for fourth term</a:t>
            </a:r>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40</a:t>
            </a:fld>
            <a:endParaRPr lang="fr-FR" dirty="0"/>
          </a:p>
        </p:txBody>
      </p:sp>
    </p:spTree>
    <p:extLst>
      <p:ext uri="{BB962C8B-B14F-4D97-AF65-F5344CB8AC3E}">
        <p14:creationId xmlns:p14="http://schemas.microsoft.com/office/powerpoint/2010/main" val="581073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ím 1"/>
          <p:cNvSpPr>
            <a:spLocks noGrp="1"/>
          </p:cNvSpPr>
          <p:nvPr>
            <p:ph type="title"/>
          </p:nvPr>
        </p:nvSpPr>
        <p:spPr/>
        <p:txBody>
          <a:bodyPr>
            <a:noAutofit/>
          </a:bodyPr>
          <a:lstStyle/>
          <a:p>
            <a:pPr>
              <a:defRPr/>
            </a:pPr>
            <a:r>
              <a:rPr lang="hu-HU" altLang="hu-HU" dirty="0" smtClean="0"/>
              <a:t>RELEVANCE:</a:t>
            </a:r>
            <a:r>
              <a:rPr lang="hu-HU" altLang="hu-HU" sz="1800" dirty="0" smtClean="0"/>
              <a:t/>
            </a:r>
            <a:br>
              <a:rPr lang="hu-HU" altLang="hu-HU" sz="1800" dirty="0" smtClean="0"/>
            </a:br>
            <a:r>
              <a:rPr lang="hu-HU" altLang="hu-HU" sz="1800" dirty="0" smtClean="0"/>
              <a:t>WHAT IS IMPLEMENTABLE IN YOUR CONTEXT?</a:t>
            </a:r>
          </a:p>
        </p:txBody>
      </p:sp>
      <p:sp>
        <p:nvSpPr>
          <p:cNvPr id="55299" name="Tartalom helye 2"/>
          <p:cNvSpPr>
            <a:spLocks noGrp="1"/>
          </p:cNvSpPr>
          <p:nvPr>
            <p:ph idx="1"/>
          </p:nvPr>
        </p:nvSpPr>
        <p:spPr>
          <a:xfrm>
            <a:off x="556054" y="1584188"/>
            <a:ext cx="8229600" cy="4065588"/>
          </a:xfrm>
        </p:spPr>
        <p:txBody>
          <a:bodyPr>
            <a:normAutofit fontScale="92500" lnSpcReduction="10000"/>
          </a:bodyPr>
          <a:lstStyle/>
          <a:p>
            <a:r>
              <a:rPr lang="en-US" altLang="hu-HU" dirty="0" smtClean="0"/>
              <a:t>Symbolic message</a:t>
            </a:r>
          </a:p>
          <a:p>
            <a:r>
              <a:rPr lang="en-US" altLang="hu-HU" dirty="0" smtClean="0"/>
              <a:t>Mobilizations and coordination</a:t>
            </a:r>
          </a:p>
          <a:p>
            <a:r>
              <a:rPr lang="en-US" altLang="hu-HU" dirty="0" smtClean="0"/>
              <a:t>Participatory analysis and planning</a:t>
            </a:r>
          </a:p>
          <a:p>
            <a:r>
              <a:rPr lang="en-US" altLang="hu-HU" dirty="0" smtClean="0"/>
              <a:t>Changing organizational culture</a:t>
            </a:r>
          </a:p>
          <a:p>
            <a:r>
              <a:rPr lang="en-US" altLang="hu-HU" dirty="0" smtClean="0"/>
              <a:t>New blood + senior staff</a:t>
            </a:r>
          </a:p>
          <a:p>
            <a:r>
              <a:rPr lang="en-US" altLang="hu-HU" dirty="0" smtClean="0"/>
              <a:t>Systemic reforms </a:t>
            </a:r>
          </a:p>
          <a:p>
            <a:r>
              <a:rPr lang="en-US" altLang="en-US" dirty="0" smtClean="0"/>
              <a:t>Reduction of monopoly and discretionary decisions </a:t>
            </a:r>
          </a:p>
          <a:p>
            <a:r>
              <a:rPr lang="en-US" altLang="hu-HU" dirty="0" smtClean="0"/>
              <a:t>Strengthening transparency and accountability</a:t>
            </a:r>
          </a:p>
          <a:p>
            <a:r>
              <a:rPr lang="en-US" altLang="en-US" dirty="0" smtClean="0"/>
              <a:t>Changing of the risk-benefit ratio</a:t>
            </a:r>
            <a:endParaRPr lang="en-US" altLang="hu-HU" dirty="0" smtClean="0"/>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41</a:t>
            </a:fld>
            <a:endParaRPr lang="fr-FR" dirty="0"/>
          </a:p>
        </p:txBody>
      </p:sp>
    </p:spTree>
    <p:extLst>
      <p:ext uri="{BB962C8B-B14F-4D97-AF65-F5344CB8AC3E}">
        <p14:creationId xmlns:p14="http://schemas.microsoft.com/office/powerpoint/2010/main" val="2008528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ím 4"/>
          <p:cNvSpPr>
            <a:spLocks noGrp="1"/>
          </p:cNvSpPr>
          <p:nvPr>
            <p:ph type="title"/>
          </p:nvPr>
        </p:nvSpPr>
        <p:spPr>
          <a:xfrm>
            <a:off x="569268" y="1467795"/>
            <a:ext cx="7886700" cy="2852737"/>
          </a:xfrm>
        </p:spPr>
        <p:txBody>
          <a:bodyPr/>
          <a:lstStyle/>
          <a:p>
            <a:pPr algn="l"/>
            <a:r>
              <a:rPr lang="hu-HU" altLang="hu-HU" dirty="0" smtClean="0"/>
              <a:t>THE CASE OF CRAIOVA (</a:t>
            </a:r>
            <a:r>
              <a:rPr lang="hu-HU" altLang="hu-HU" dirty="0" err="1" smtClean="0"/>
              <a:t>Romania</a:t>
            </a:r>
            <a:r>
              <a:rPr lang="hu-HU" altLang="hu-HU" dirty="0" smtClean="0"/>
              <a:t>)</a:t>
            </a:r>
            <a:br>
              <a:rPr lang="hu-HU" altLang="hu-HU" dirty="0" smtClean="0"/>
            </a:br>
            <a:r>
              <a:rPr lang="hu-HU" altLang="hu-HU" dirty="0"/>
              <a:t/>
            </a:r>
            <a:br>
              <a:rPr lang="hu-HU" altLang="hu-HU" dirty="0"/>
            </a:br>
            <a:endParaRPr lang="hu-HU" altLang="hu-HU" dirty="0" smtClean="0"/>
          </a:p>
        </p:txBody>
      </p:sp>
      <p:sp>
        <p:nvSpPr>
          <p:cNvPr id="2" name="Szöveg helye 1"/>
          <p:cNvSpPr>
            <a:spLocks noGrp="1"/>
          </p:cNvSpPr>
          <p:nvPr>
            <p:ph type="body" idx="1"/>
          </p:nvPr>
        </p:nvSpPr>
        <p:spPr/>
        <p:txBody>
          <a:bodyPr/>
          <a:lstStyle/>
          <a:p>
            <a:r>
              <a:rPr lang="hu-HU" altLang="hu-HU" dirty="0" err="1">
                <a:solidFill>
                  <a:schemeClr val="tx1"/>
                </a:solidFill>
              </a:rPr>
              <a:t>Slides</a:t>
            </a:r>
            <a:r>
              <a:rPr lang="hu-HU" altLang="hu-HU" dirty="0">
                <a:solidFill>
                  <a:schemeClr val="tx1"/>
                </a:solidFill>
              </a:rPr>
              <a:t> of </a:t>
            </a:r>
          </a:p>
          <a:p>
            <a:r>
              <a:rPr lang="hu-HU" altLang="hu-HU" dirty="0">
                <a:solidFill>
                  <a:schemeClr val="tx1"/>
                </a:solidFill>
              </a:rPr>
              <a:t>ANA VASILACHE AND </a:t>
            </a:r>
          </a:p>
          <a:p>
            <a:r>
              <a:rPr lang="hu-HU" altLang="hu-HU" dirty="0">
                <a:solidFill>
                  <a:schemeClr val="tx1"/>
                </a:solidFill>
              </a:rPr>
              <a:t>NICOLE RATA </a:t>
            </a:r>
          </a:p>
          <a:p>
            <a:endParaRPr lang="en-US" dirty="0"/>
          </a:p>
        </p:txBody>
      </p:sp>
      <p:pic>
        <p:nvPicPr>
          <p:cNvPr id="3" name="Picture 3" descr="primaria"/>
          <p:cNvPicPr>
            <a:picLocks noChangeAspect="1" noChangeArrowheads="1"/>
          </p:cNvPicPr>
          <p:nvPr/>
        </p:nvPicPr>
        <p:blipFill>
          <a:blip r:embed="rId2" cstate="print"/>
          <a:srcRect/>
          <a:stretch>
            <a:fillRect/>
          </a:stretch>
        </p:blipFill>
        <p:spPr bwMode="auto">
          <a:xfrm>
            <a:off x="5733534" y="4135602"/>
            <a:ext cx="3410465" cy="2394146"/>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E8716A00-CC3F-A24A-9B86-816E9CA7F4AC}" type="slidenum">
              <a:rPr lang="fr-FR" smtClean="0"/>
              <a:pPr/>
              <a:t>42</a:t>
            </a:fld>
            <a:endParaRPr lang="fr-FR" dirty="0"/>
          </a:p>
        </p:txBody>
      </p:sp>
    </p:spTree>
    <p:extLst>
      <p:ext uri="{BB962C8B-B14F-4D97-AF65-F5344CB8AC3E}">
        <p14:creationId xmlns:p14="http://schemas.microsoft.com/office/powerpoint/2010/main" val="1146815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533400" y="3429000"/>
            <a:ext cx="7924800" cy="2554288"/>
          </a:xfrm>
          <a:prstGeom prst="rect">
            <a:avLst/>
          </a:prstGeom>
          <a:noFill/>
          <a:ln w="9525">
            <a:noFill/>
            <a:miter lim="800000"/>
            <a:headEnd/>
            <a:tailEnd/>
          </a:ln>
        </p:spPr>
        <p:txBody>
          <a:bodyPr>
            <a:spAutoFit/>
          </a:bodyPr>
          <a:lstStyle/>
          <a:p>
            <a:pPr algn="ctr"/>
            <a:r>
              <a:rPr lang="en-US" sz="3200" dirty="0">
                <a:latin typeface="Arial Black" pitchFamily="34" charset="0"/>
              </a:rPr>
              <a:t>Craiova Local Government received FPDL </a:t>
            </a:r>
            <a:r>
              <a:rPr lang="ro-RO" sz="3200" dirty="0">
                <a:latin typeface="Arial Black" pitchFamily="34" charset="0"/>
              </a:rPr>
              <a:t>anticorruption practitioners</a:t>
            </a:r>
            <a:r>
              <a:rPr lang="en-US" sz="3200" dirty="0">
                <a:latin typeface="Arial Black" pitchFamily="34" charset="0"/>
              </a:rPr>
              <a:t> support to elaborate an Anticorruption Strategic Plan, through a participatory process</a:t>
            </a:r>
          </a:p>
        </p:txBody>
      </p:sp>
      <p:graphicFrame>
        <p:nvGraphicFramePr>
          <p:cNvPr id="2050" name="Object 4"/>
          <p:cNvGraphicFramePr>
            <a:graphicFrameLocks noChangeAspect="1"/>
          </p:cNvGraphicFramePr>
          <p:nvPr/>
        </p:nvGraphicFramePr>
        <p:xfrm>
          <a:off x="4283968" y="764704"/>
          <a:ext cx="3200400" cy="2667000"/>
        </p:xfrm>
        <a:graphic>
          <a:graphicData uri="http://schemas.openxmlformats.org/presentationml/2006/ole">
            <mc:AlternateContent xmlns:mc="http://schemas.openxmlformats.org/markup-compatibility/2006">
              <mc:Choice xmlns:v="urn:schemas-microsoft-com:vml" Requires="v">
                <p:oleObj spid="_x0000_s3093" name="Clip" r:id="rId3" imgW="845820" imgH="939089" progId="">
                  <p:embed/>
                </p:oleObj>
              </mc:Choice>
              <mc:Fallback>
                <p:oleObj name="Clip" r:id="rId3" imgW="845820" imgH="9390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764704"/>
                        <a:ext cx="3200400" cy="2667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sp>
        <p:nvSpPr>
          <p:cNvPr id="10" name="Cím 1"/>
          <p:cNvSpPr txBox="1">
            <a:spLocks/>
          </p:cNvSpPr>
          <p:nvPr/>
        </p:nvSpPr>
        <p:spPr>
          <a:xfrm>
            <a:off x="4572000" y="0"/>
            <a:ext cx="4572000" cy="900001"/>
          </a:xfrm>
          <a:prstGeom prst="rect">
            <a:avLst/>
          </a:prstGeom>
          <a:solidFill>
            <a:schemeClr val="bg1">
              <a:alpha val="70000"/>
            </a:schemeClr>
          </a:solidFill>
        </p:spPr>
        <p:txBody>
          <a:bodyPr>
            <a:no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defRPr/>
            </a:pPr>
            <a:endParaRPr lang="en-US" dirty="0" smtClean="0">
              <a:solidFill>
                <a:schemeClr val="tx2"/>
              </a:solidFill>
              <a:latin typeface="Arial Black" pitchFamily="34" charset="0"/>
            </a:endParaRPr>
          </a:p>
          <a:p>
            <a:pPr>
              <a:defRPr/>
            </a:pPr>
            <a:r>
              <a:rPr lang="en-US" dirty="0" smtClean="0">
                <a:solidFill>
                  <a:schemeClr val="tx2"/>
                </a:solidFill>
                <a:latin typeface="Arial Black" pitchFamily="34" charset="0"/>
              </a:rPr>
              <a:t>INTERVENTION GOAL</a:t>
            </a:r>
            <a:endParaRPr lang="en-US" dirty="0">
              <a:solidFill>
                <a:schemeClr val="tx2"/>
              </a:solidFill>
              <a:latin typeface="Arial Black" pitchFamily="34" charset="0"/>
            </a:endParaRPr>
          </a:p>
        </p:txBody>
      </p:sp>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43</a:t>
            </a:fld>
            <a:endParaRPr lang="en-GB" altLang="en-US"/>
          </a:p>
        </p:txBody>
      </p:sp>
    </p:spTree>
    <p:extLst>
      <p:ext uri="{BB962C8B-B14F-4D97-AF65-F5344CB8AC3E}">
        <p14:creationId xmlns:p14="http://schemas.microsoft.com/office/powerpoint/2010/main" val="2408724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p:cNvSpPr>
            <a:spLocks noGrp="1"/>
          </p:cNvSpPr>
          <p:nvPr>
            <p:ph idx="1"/>
          </p:nvPr>
        </p:nvSpPr>
        <p:spPr>
          <a:xfrm>
            <a:off x="457200" y="1626854"/>
            <a:ext cx="8229600" cy="4525963"/>
          </a:xfrm>
        </p:spPr>
        <p:txBody>
          <a:bodyPr/>
          <a:lstStyle/>
          <a:p>
            <a:r>
              <a:rPr lang="en-US" b="1" i="1" dirty="0" smtClean="0"/>
              <a:t>Strategic</a:t>
            </a:r>
            <a:r>
              <a:rPr lang="hu-HU" b="1" i="1" dirty="0" smtClean="0"/>
              <a:t>:</a:t>
            </a:r>
          </a:p>
          <a:p>
            <a:pPr lvl="1"/>
            <a:r>
              <a:rPr lang="en-US" dirty="0" smtClean="0"/>
              <a:t>focused </a:t>
            </a:r>
            <a:r>
              <a:rPr lang="en-US" dirty="0"/>
              <a:t>on changing corrupt organizational systems not (only) corrupt individuals; </a:t>
            </a:r>
            <a:endParaRPr lang="hu-HU" dirty="0" smtClean="0"/>
          </a:p>
          <a:p>
            <a:pPr lvl="1"/>
            <a:r>
              <a:rPr lang="en-US" dirty="0" smtClean="0"/>
              <a:t>identified the </a:t>
            </a:r>
            <a:r>
              <a:rPr lang="en-US" dirty="0"/>
              <a:t>most dangerous forms of corruption; </a:t>
            </a:r>
            <a:endParaRPr lang="hu-HU" dirty="0" smtClean="0"/>
          </a:p>
          <a:p>
            <a:pPr lvl="1"/>
            <a:r>
              <a:rPr lang="en-US" dirty="0" smtClean="0"/>
              <a:t>went </a:t>
            </a:r>
            <a:r>
              <a:rPr lang="en-US" dirty="0"/>
              <a:t>through the strategic planning process steps, from diagnosis to solutions. </a:t>
            </a:r>
            <a:endParaRPr lang="hu-HU" dirty="0" smtClean="0"/>
          </a:p>
          <a:p>
            <a:r>
              <a:rPr lang="en-US" b="1" i="1" dirty="0" smtClean="0"/>
              <a:t>Participatory:</a:t>
            </a:r>
          </a:p>
          <a:p>
            <a:pPr lvl="1"/>
            <a:r>
              <a:rPr lang="en-US" dirty="0" smtClean="0"/>
              <a:t>Leaders, managers and staff, and outside stakeholders</a:t>
            </a:r>
            <a:r>
              <a:rPr lang="hu-HU" dirty="0" smtClean="0"/>
              <a:t> </a:t>
            </a:r>
            <a:r>
              <a:rPr lang="en-US" dirty="0" smtClean="0"/>
              <a:t>involved</a:t>
            </a:r>
          </a:p>
          <a:p>
            <a:pPr lvl="1"/>
            <a:r>
              <a:rPr lang="en-US" dirty="0" smtClean="0"/>
              <a:t>In order to dissolve fear, shame and defensiveness corruption demystified through analysis </a:t>
            </a:r>
            <a:endParaRPr lang="en-US" dirty="0"/>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44</a:t>
            </a:fld>
            <a:endParaRPr lang="fr-FR" dirty="0"/>
          </a:p>
        </p:txBody>
      </p:sp>
    </p:spTree>
    <p:extLst>
      <p:ext uri="{BB962C8B-B14F-4D97-AF65-F5344CB8AC3E}">
        <p14:creationId xmlns:p14="http://schemas.microsoft.com/office/powerpoint/2010/main" val="1319955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143000" y="1905000"/>
            <a:ext cx="6858000" cy="4114800"/>
          </a:xfrm>
          <a:prstGeom prst="rect">
            <a:avLst/>
          </a:prstGeom>
          <a:noFill/>
          <a:ln w="9525">
            <a:noFill/>
            <a:miter lim="800000"/>
            <a:headEnd/>
            <a:tailEnd/>
          </a:ln>
        </p:spPr>
        <p:txBody>
          <a:bodyPr/>
          <a:lstStyle/>
          <a:p>
            <a:pPr algn="ctr">
              <a:spcBef>
                <a:spcPct val="20000"/>
              </a:spcBef>
              <a:buClr>
                <a:schemeClr val="accent2"/>
              </a:buClr>
              <a:buSzPct val="110000"/>
            </a:pPr>
            <a:r>
              <a:rPr lang="en-US" sz="3200" dirty="0">
                <a:latin typeface="Arial Black" pitchFamily="34" charset="0"/>
                <a:cs typeface="Times New Roman" pitchFamily="18" charset="0"/>
              </a:rPr>
              <a:t>The goal was, beyond curing and preventing corruption:</a:t>
            </a:r>
          </a:p>
          <a:p>
            <a:pPr algn="ctr">
              <a:spcBef>
                <a:spcPct val="20000"/>
              </a:spcBef>
              <a:buClr>
                <a:schemeClr val="accent2"/>
              </a:buClr>
              <a:buSzPct val="110000"/>
            </a:pPr>
            <a:r>
              <a:rPr lang="en-US" sz="3200" dirty="0">
                <a:latin typeface="Arial Black" pitchFamily="34" charset="0"/>
                <a:cs typeface="Times New Roman" pitchFamily="18" charset="0"/>
              </a:rPr>
              <a:t>to strengthen Local Government </a:t>
            </a:r>
            <a:r>
              <a:rPr lang="en-US" sz="3200" dirty="0">
                <a:solidFill>
                  <a:schemeClr val="bg1"/>
                </a:solidFill>
                <a:latin typeface="Arial Black" pitchFamily="34" charset="0"/>
                <a:cs typeface="Times New Roman" pitchFamily="18" charset="0"/>
              </a:rPr>
              <a:t> </a:t>
            </a:r>
            <a:r>
              <a:rPr lang="en-US" sz="3200" dirty="0">
                <a:solidFill>
                  <a:srgbClr val="C00000"/>
                </a:solidFill>
                <a:latin typeface="Arial Black" pitchFamily="34" charset="0"/>
                <a:cs typeface="Times New Roman" pitchFamily="18" charset="0"/>
              </a:rPr>
              <a:t>integrity, efficiency, transparency and accountability  </a:t>
            </a:r>
            <a:r>
              <a:rPr lang="en-US" sz="3200" dirty="0">
                <a:latin typeface="Arial Black" pitchFamily="34" charset="0"/>
                <a:cs typeface="Times New Roman" pitchFamily="18" charset="0"/>
              </a:rPr>
              <a:t>in order to gain citizens’ trust and respect </a:t>
            </a:r>
          </a:p>
          <a:p>
            <a:pPr algn="ctr">
              <a:spcBef>
                <a:spcPct val="20000"/>
              </a:spcBef>
              <a:buClr>
                <a:schemeClr val="accent2"/>
              </a:buClr>
              <a:buSzPct val="110000"/>
            </a:pPr>
            <a:endParaRPr lang="en-US" sz="3200" dirty="0">
              <a:solidFill>
                <a:schemeClr val="bg1"/>
              </a:solidFill>
              <a:latin typeface="Arial Black" pitchFamily="34" charset="0"/>
            </a:endParaRPr>
          </a:p>
        </p:txBody>
      </p:sp>
      <p:graphicFrame>
        <p:nvGraphicFramePr>
          <p:cNvPr id="3074" name="Object 3"/>
          <p:cNvGraphicFramePr>
            <a:graphicFrameLocks noChangeAspect="1"/>
          </p:cNvGraphicFramePr>
          <p:nvPr/>
        </p:nvGraphicFramePr>
        <p:xfrm>
          <a:off x="3657600" y="381000"/>
          <a:ext cx="1828800" cy="1524000"/>
        </p:xfrm>
        <a:graphic>
          <a:graphicData uri="http://schemas.openxmlformats.org/presentationml/2006/ole">
            <mc:AlternateContent xmlns:mc="http://schemas.openxmlformats.org/markup-compatibility/2006">
              <mc:Choice xmlns:v="urn:schemas-microsoft-com:vml" Requires="v">
                <p:oleObj spid="_x0000_s4116" name="Clip" r:id="rId3" imgW="845820" imgH="939089" progId="">
                  <p:embed/>
                </p:oleObj>
              </mc:Choice>
              <mc:Fallback>
                <p:oleObj name="Clip" r:id="rId3" imgW="845820" imgH="9390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1000"/>
                        <a:ext cx="1828800" cy="1524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a:tailEnd/>
                          </a14:hiddenLine>
                        </a:ext>
                      </a:extLst>
                    </p:spPr>
                  </p:pic>
                </p:oleObj>
              </mc:Fallback>
            </mc:AlternateContent>
          </a:graphicData>
        </a:graphic>
      </p:graphicFrame>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45</a:t>
            </a:fld>
            <a:endParaRPr lang="en-GB" altLang="en-US"/>
          </a:p>
        </p:txBody>
      </p:sp>
    </p:spTree>
    <p:extLst>
      <p:ext uri="{BB962C8B-B14F-4D97-AF65-F5344CB8AC3E}">
        <p14:creationId xmlns:p14="http://schemas.microsoft.com/office/powerpoint/2010/main" val="1306755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t>ASSUMPTIONS/TRUST</a:t>
            </a:r>
            <a:endParaRPr lang="en-US" dirty="0"/>
          </a:p>
        </p:txBody>
      </p:sp>
      <p:sp>
        <p:nvSpPr>
          <p:cNvPr id="6" name="Tartalom helye 5"/>
          <p:cNvSpPr>
            <a:spLocks noGrp="1"/>
          </p:cNvSpPr>
          <p:nvPr>
            <p:ph idx="1"/>
          </p:nvPr>
        </p:nvSpPr>
        <p:spPr>
          <a:xfrm>
            <a:off x="628650" y="1733621"/>
            <a:ext cx="7886700" cy="4965468"/>
          </a:xfrm>
        </p:spPr>
        <p:txBody>
          <a:bodyPr/>
          <a:lstStyle/>
          <a:p>
            <a:r>
              <a:rPr lang="en-US" dirty="0"/>
              <a:t>leaders, managers and </a:t>
            </a:r>
            <a:r>
              <a:rPr lang="en-US" dirty="0" smtClean="0"/>
              <a:t>staff</a:t>
            </a:r>
            <a:r>
              <a:rPr lang="hu-HU" dirty="0" smtClean="0"/>
              <a:t>:</a:t>
            </a:r>
          </a:p>
          <a:p>
            <a:pPr lvl="1"/>
            <a:r>
              <a:rPr lang="en-US" dirty="0" smtClean="0"/>
              <a:t> </a:t>
            </a:r>
            <a:r>
              <a:rPr lang="en-US" dirty="0"/>
              <a:t>are capable, motivated human beings, knowledgeable about their organization </a:t>
            </a:r>
            <a:endParaRPr lang="hu-HU" dirty="0" smtClean="0"/>
          </a:p>
          <a:p>
            <a:pPr lvl="1"/>
            <a:r>
              <a:rPr lang="hu-HU" dirty="0" err="1"/>
              <a:t>a</a:t>
            </a:r>
            <a:r>
              <a:rPr lang="hu-HU" dirty="0" err="1" smtClean="0"/>
              <a:t>re</a:t>
            </a:r>
            <a:r>
              <a:rPr lang="hu-HU" dirty="0" smtClean="0"/>
              <a:t> </a:t>
            </a:r>
            <a:r>
              <a:rPr lang="en-US" dirty="0" smtClean="0"/>
              <a:t>able </a:t>
            </a:r>
            <a:r>
              <a:rPr lang="en-US" dirty="0"/>
              <a:t>to identify their own solutions, if they work together in a open and positive </a:t>
            </a:r>
            <a:r>
              <a:rPr lang="en-US" dirty="0" smtClean="0"/>
              <a:t>environment</a:t>
            </a:r>
            <a:endParaRPr lang="hu-HU" dirty="0" smtClean="0"/>
          </a:p>
          <a:p>
            <a:pPr lvl="1"/>
            <a:r>
              <a:rPr lang="hu-HU" dirty="0" err="1"/>
              <a:t>c</a:t>
            </a:r>
            <a:r>
              <a:rPr lang="hu-HU" dirty="0" err="1" smtClean="0"/>
              <a:t>an</a:t>
            </a:r>
            <a:r>
              <a:rPr lang="hu-HU" dirty="0" smtClean="0"/>
              <a:t> be </a:t>
            </a:r>
            <a:r>
              <a:rPr lang="hu-HU" dirty="0" err="1" smtClean="0"/>
              <a:t>supported</a:t>
            </a:r>
            <a:r>
              <a:rPr lang="hu-HU" dirty="0" smtClean="0"/>
              <a:t> </a:t>
            </a:r>
            <a:r>
              <a:rPr lang="hu-HU" dirty="0" err="1" smtClean="0"/>
              <a:t>to</a:t>
            </a:r>
            <a:r>
              <a:rPr lang="hu-HU" dirty="0" smtClean="0"/>
              <a:t> </a:t>
            </a:r>
            <a:r>
              <a:rPr lang="hu-HU" dirty="0" err="1" smtClean="0"/>
              <a:t>take</a:t>
            </a:r>
            <a:r>
              <a:rPr lang="hu-HU" dirty="0" smtClean="0"/>
              <a:t> </a:t>
            </a:r>
            <a:r>
              <a:rPr lang="hu-HU" dirty="0" err="1" smtClean="0"/>
              <a:t>responsibilty</a:t>
            </a:r>
            <a:r>
              <a:rPr lang="hu-HU" dirty="0" smtClean="0"/>
              <a:t> </a:t>
            </a:r>
            <a:r>
              <a:rPr lang="hu-HU" dirty="0" err="1" smtClean="0"/>
              <a:t>to</a:t>
            </a:r>
            <a:r>
              <a:rPr lang="hu-HU" dirty="0" smtClean="0"/>
              <a:t> </a:t>
            </a:r>
            <a:r>
              <a:rPr lang="hu-HU" dirty="0" err="1" smtClean="0"/>
              <a:t>implement</a:t>
            </a:r>
            <a:r>
              <a:rPr lang="hu-HU" dirty="0" smtClean="0"/>
              <a:t> </a:t>
            </a:r>
            <a:r>
              <a:rPr lang="hu-HU" dirty="0" err="1" smtClean="0"/>
              <a:t>changes</a:t>
            </a:r>
            <a:r>
              <a:rPr lang="en-US" dirty="0" smtClean="0"/>
              <a:t> </a:t>
            </a:r>
            <a:r>
              <a:rPr lang="hu-HU" dirty="0" smtClean="0"/>
              <a:t>(</a:t>
            </a:r>
            <a:r>
              <a:rPr lang="hu-HU" dirty="0" err="1" smtClean="0"/>
              <a:t>confidence</a:t>
            </a:r>
            <a:r>
              <a:rPr lang="hu-HU" dirty="0" smtClean="0"/>
              <a:t> , </a:t>
            </a:r>
            <a:r>
              <a:rPr lang="hu-HU" dirty="0" err="1" smtClean="0"/>
              <a:t>org.culture</a:t>
            </a:r>
            <a:r>
              <a:rPr lang="hu-HU" dirty="0" smtClean="0"/>
              <a:t> and management </a:t>
            </a:r>
            <a:r>
              <a:rPr lang="hu-HU" dirty="0" err="1" smtClean="0"/>
              <a:t>training</a:t>
            </a:r>
            <a:r>
              <a:rPr lang="hu-HU" dirty="0" smtClean="0"/>
              <a:t> </a:t>
            </a:r>
            <a:r>
              <a:rPr lang="hu-HU" dirty="0" err="1" smtClean="0"/>
              <a:t>imbedded</a:t>
            </a:r>
            <a:r>
              <a:rPr lang="hu-HU" dirty="0" smtClean="0"/>
              <a:t> </a:t>
            </a:r>
            <a:r>
              <a:rPr lang="hu-HU" dirty="0" err="1" smtClean="0"/>
              <a:t>into</a:t>
            </a:r>
            <a:r>
              <a:rPr lang="hu-HU" dirty="0" smtClean="0"/>
              <a:t> </a:t>
            </a:r>
            <a:r>
              <a:rPr lang="hu-HU" dirty="0" err="1" smtClean="0"/>
              <a:t>planning</a:t>
            </a:r>
            <a:r>
              <a:rPr lang="hu-HU" dirty="0" smtClean="0"/>
              <a:t> </a:t>
            </a:r>
            <a:r>
              <a:rPr lang="hu-HU" dirty="0" err="1" smtClean="0"/>
              <a:t>process</a:t>
            </a:r>
            <a:r>
              <a:rPr lang="hu-HU" dirty="0" smtClean="0"/>
              <a:t>) </a:t>
            </a:r>
            <a:endParaRPr lang="en-US" dirty="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46</a:t>
            </a:fld>
            <a:endParaRPr lang="fr-FR" dirty="0"/>
          </a:p>
        </p:txBody>
      </p:sp>
    </p:spTree>
    <p:extLst>
      <p:ext uri="{BB962C8B-B14F-4D97-AF65-F5344CB8AC3E}">
        <p14:creationId xmlns:p14="http://schemas.microsoft.com/office/powerpoint/2010/main" val="4253724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0"/>
          <p:cNvSpPr>
            <a:spLocks noChangeArrowheads="1"/>
          </p:cNvSpPr>
          <p:nvPr/>
        </p:nvSpPr>
        <p:spPr bwMode="auto">
          <a:xfrm>
            <a:off x="0" y="-385763"/>
            <a:ext cx="9144000" cy="0"/>
          </a:xfrm>
          <a:prstGeom prst="rect">
            <a:avLst/>
          </a:prstGeom>
          <a:noFill/>
          <a:ln w="9525">
            <a:noFill/>
            <a:miter lim="800000"/>
            <a:headEnd/>
            <a:tailEnd/>
          </a:ln>
        </p:spPr>
        <p:txBody>
          <a:bodyPr wrap="none" anchor="ctr">
            <a:spAutoFit/>
          </a:bodyPr>
          <a:lstStyle/>
          <a:p>
            <a:endParaRPr lang="en-US"/>
          </a:p>
        </p:txBody>
      </p:sp>
      <p:grpSp>
        <p:nvGrpSpPr>
          <p:cNvPr id="2" name="Group 13"/>
          <p:cNvGrpSpPr>
            <a:grpSpLocks noChangeAspect="1"/>
          </p:cNvGrpSpPr>
          <p:nvPr/>
        </p:nvGrpSpPr>
        <p:grpSpPr bwMode="auto">
          <a:xfrm>
            <a:off x="1728386" y="950043"/>
            <a:ext cx="6976889" cy="5167046"/>
            <a:chOff x="-67" y="1508"/>
            <a:chExt cx="12513" cy="12315"/>
          </a:xfrm>
        </p:grpSpPr>
        <p:sp>
          <p:nvSpPr>
            <p:cNvPr id="45061" name="AutoShape 129"/>
            <p:cNvSpPr>
              <a:spLocks noChangeAspect="1" noChangeArrowheads="1" noTextEdit="1"/>
            </p:cNvSpPr>
            <p:nvPr/>
          </p:nvSpPr>
          <p:spPr bwMode="auto">
            <a:xfrm>
              <a:off x="48" y="1508"/>
              <a:ext cx="12398" cy="12315"/>
            </a:xfrm>
            <a:prstGeom prst="rect">
              <a:avLst/>
            </a:prstGeom>
            <a:noFill/>
            <a:ln w="9525">
              <a:solidFill>
                <a:schemeClr val="tx2"/>
              </a:solidFill>
              <a:miter lim="800000"/>
              <a:headEnd/>
              <a:tailEnd/>
            </a:ln>
          </p:spPr>
          <p:txBody>
            <a:bodyPr/>
            <a:lstStyle/>
            <a:p>
              <a:endParaRPr lang="ro-RO"/>
            </a:p>
          </p:txBody>
        </p:sp>
        <p:sp>
          <p:nvSpPr>
            <p:cNvPr id="45062" name="Text Box 128"/>
            <p:cNvSpPr txBox="1">
              <a:spLocks noChangeArrowheads="1"/>
            </p:cNvSpPr>
            <p:nvPr/>
          </p:nvSpPr>
          <p:spPr bwMode="auto">
            <a:xfrm>
              <a:off x="534" y="10970"/>
              <a:ext cx="4504" cy="588"/>
            </a:xfrm>
            <a:prstGeom prst="rect">
              <a:avLst/>
            </a:prstGeom>
            <a:noFill/>
            <a:ln w="9525">
              <a:noFill/>
              <a:miter lim="800000"/>
              <a:headEnd/>
              <a:tailEnd/>
            </a:ln>
          </p:spPr>
          <p:txBody>
            <a:bodyPr/>
            <a:lstStyle/>
            <a:p>
              <a:pPr algn="ctr"/>
              <a:r>
                <a:rPr lang="en-US" sz="2000">
                  <a:latin typeface="Arial Black" pitchFamily="34" charset="0"/>
                  <a:cs typeface="Times New Roman" pitchFamily="18" charset="0"/>
                </a:rPr>
                <a:t>Working Groups</a:t>
              </a:r>
              <a:endParaRPr lang="en-US" sz="2000">
                <a:latin typeface="Arial Black" pitchFamily="34" charset="0"/>
              </a:endParaRPr>
            </a:p>
          </p:txBody>
        </p:sp>
        <p:sp>
          <p:nvSpPr>
            <p:cNvPr id="45063" name="Oval 127"/>
            <p:cNvSpPr>
              <a:spLocks noChangeArrowheads="1"/>
            </p:cNvSpPr>
            <p:nvPr/>
          </p:nvSpPr>
          <p:spPr bwMode="auto">
            <a:xfrm>
              <a:off x="1298" y="8858"/>
              <a:ext cx="9724" cy="1980"/>
            </a:xfrm>
            <a:prstGeom prst="ellipse">
              <a:avLst/>
            </a:prstGeom>
            <a:solidFill>
              <a:srgbClr val="FFFF00"/>
            </a:solidFill>
            <a:ln w="9525">
              <a:solidFill>
                <a:schemeClr val="tx2"/>
              </a:solidFill>
              <a:round/>
              <a:headEnd/>
              <a:tailEnd/>
            </a:ln>
          </p:spPr>
          <p:txBody>
            <a:bodyPr/>
            <a:lstStyle/>
            <a:p>
              <a:endParaRPr lang="en-US"/>
            </a:p>
          </p:txBody>
        </p:sp>
        <p:sp>
          <p:nvSpPr>
            <p:cNvPr id="45064" name="Text Box 126"/>
            <p:cNvSpPr txBox="1">
              <a:spLocks noChangeArrowheads="1"/>
            </p:cNvSpPr>
            <p:nvPr/>
          </p:nvSpPr>
          <p:spPr bwMode="auto">
            <a:xfrm>
              <a:off x="3087" y="1579"/>
              <a:ext cx="2284" cy="1563"/>
            </a:xfrm>
            <a:prstGeom prst="rect">
              <a:avLst/>
            </a:prstGeom>
            <a:noFill/>
            <a:ln w="9525">
              <a:noFill/>
              <a:miter lim="800000"/>
              <a:headEnd/>
              <a:tailEnd/>
            </a:ln>
          </p:spPr>
          <p:txBody>
            <a:bodyPr/>
            <a:lstStyle/>
            <a:p>
              <a:r>
                <a:rPr lang="ro-RO" sz="2000">
                  <a:latin typeface="Arial Black" pitchFamily="34" charset="0"/>
                  <a:cs typeface="Times New Roman" pitchFamily="18" charset="0"/>
                </a:rPr>
                <a:t>FPDL Experts</a:t>
              </a:r>
              <a:endParaRPr lang="ro-RO" sz="2000">
                <a:latin typeface="Arial Black" pitchFamily="34" charset="0"/>
              </a:endParaRPr>
            </a:p>
          </p:txBody>
        </p:sp>
        <p:sp>
          <p:nvSpPr>
            <p:cNvPr id="45065" name="Text Box 125"/>
            <p:cNvSpPr txBox="1">
              <a:spLocks noChangeArrowheads="1"/>
            </p:cNvSpPr>
            <p:nvPr/>
          </p:nvSpPr>
          <p:spPr bwMode="auto">
            <a:xfrm>
              <a:off x="-67" y="7628"/>
              <a:ext cx="4252" cy="751"/>
            </a:xfrm>
            <a:prstGeom prst="rect">
              <a:avLst/>
            </a:prstGeom>
            <a:noFill/>
            <a:ln w="9525">
              <a:noFill/>
              <a:miter lim="800000"/>
              <a:headEnd/>
              <a:tailEnd/>
            </a:ln>
          </p:spPr>
          <p:txBody>
            <a:bodyPr/>
            <a:lstStyle/>
            <a:p>
              <a:pPr algn="ctr"/>
              <a:r>
                <a:rPr lang="en-US" sz="2000">
                  <a:latin typeface="Arial Black" pitchFamily="34" charset="0"/>
                  <a:cs typeface="Times New Roman" pitchFamily="18" charset="0"/>
                </a:rPr>
                <a:t>The organization</a:t>
              </a:r>
              <a:endParaRPr lang="en-US" sz="2000">
                <a:latin typeface="Arial Black" pitchFamily="34" charset="0"/>
              </a:endParaRPr>
            </a:p>
          </p:txBody>
        </p:sp>
        <p:sp>
          <p:nvSpPr>
            <p:cNvPr id="45066" name="Oval 124"/>
            <p:cNvSpPr>
              <a:spLocks noChangeArrowheads="1"/>
            </p:cNvSpPr>
            <p:nvPr/>
          </p:nvSpPr>
          <p:spPr bwMode="auto">
            <a:xfrm>
              <a:off x="1859" y="2333"/>
              <a:ext cx="1122" cy="1079"/>
            </a:xfrm>
            <a:prstGeom prst="ellipse">
              <a:avLst/>
            </a:prstGeom>
            <a:solidFill>
              <a:srgbClr val="00FFFF"/>
            </a:solidFill>
            <a:ln w="9525">
              <a:solidFill>
                <a:schemeClr val="tx2"/>
              </a:solidFill>
              <a:round/>
              <a:headEnd/>
              <a:tailEnd/>
            </a:ln>
          </p:spPr>
          <p:txBody>
            <a:bodyPr/>
            <a:lstStyle/>
            <a:p>
              <a:endParaRPr lang="en-US"/>
            </a:p>
          </p:txBody>
        </p:sp>
        <p:sp>
          <p:nvSpPr>
            <p:cNvPr id="45067" name="Oval 123"/>
            <p:cNvSpPr>
              <a:spLocks noChangeArrowheads="1"/>
            </p:cNvSpPr>
            <p:nvPr/>
          </p:nvSpPr>
          <p:spPr bwMode="auto">
            <a:xfrm>
              <a:off x="6347" y="2513"/>
              <a:ext cx="749" cy="718"/>
            </a:xfrm>
            <a:prstGeom prst="ellipse">
              <a:avLst/>
            </a:prstGeom>
            <a:solidFill>
              <a:srgbClr val="FF9900"/>
            </a:solidFill>
            <a:ln w="9525">
              <a:solidFill>
                <a:schemeClr val="tx2"/>
              </a:solidFill>
              <a:round/>
              <a:headEnd/>
              <a:tailEnd/>
            </a:ln>
          </p:spPr>
          <p:txBody>
            <a:bodyPr/>
            <a:lstStyle/>
            <a:p>
              <a:endParaRPr lang="en-US"/>
            </a:p>
          </p:txBody>
        </p:sp>
        <p:sp>
          <p:nvSpPr>
            <p:cNvPr id="45068" name="Oval 122"/>
            <p:cNvSpPr>
              <a:spLocks noChangeArrowheads="1"/>
            </p:cNvSpPr>
            <p:nvPr/>
          </p:nvSpPr>
          <p:spPr bwMode="auto">
            <a:xfrm>
              <a:off x="2046" y="2693"/>
              <a:ext cx="373" cy="361"/>
            </a:xfrm>
            <a:prstGeom prst="ellipse">
              <a:avLst/>
            </a:prstGeom>
            <a:solidFill>
              <a:srgbClr val="0000FF"/>
            </a:solidFill>
            <a:ln w="9525">
              <a:solidFill>
                <a:schemeClr val="tx2"/>
              </a:solidFill>
              <a:round/>
              <a:headEnd/>
              <a:tailEnd/>
            </a:ln>
          </p:spPr>
          <p:txBody>
            <a:bodyPr/>
            <a:lstStyle/>
            <a:p>
              <a:endParaRPr lang="en-US"/>
            </a:p>
          </p:txBody>
        </p:sp>
        <p:sp>
          <p:nvSpPr>
            <p:cNvPr id="45069" name="Oval 121"/>
            <p:cNvSpPr>
              <a:spLocks noChangeArrowheads="1"/>
            </p:cNvSpPr>
            <p:nvPr/>
          </p:nvSpPr>
          <p:spPr bwMode="auto">
            <a:xfrm>
              <a:off x="2480" y="2693"/>
              <a:ext cx="375" cy="359"/>
            </a:xfrm>
            <a:prstGeom prst="ellipse">
              <a:avLst/>
            </a:prstGeom>
            <a:solidFill>
              <a:srgbClr val="0000FF"/>
            </a:solidFill>
            <a:ln w="9525">
              <a:solidFill>
                <a:schemeClr val="tx2"/>
              </a:solidFill>
              <a:round/>
              <a:headEnd/>
              <a:tailEnd/>
            </a:ln>
          </p:spPr>
          <p:txBody>
            <a:bodyPr/>
            <a:lstStyle/>
            <a:p>
              <a:endParaRPr lang="en-US"/>
            </a:p>
          </p:txBody>
        </p:sp>
        <p:sp>
          <p:nvSpPr>
            <p:cNvPr id="45070" name="Oval 120"/>
            <p:cNvSpPr>
              <a:spLocks noChangeArrowheads="1"/>
            </p:cNvSpPr>
            <p:nvPr/>
          </p:nvSpPr>
          <p:spPr bwMode="auto">
            <a:xfrm>
              <a:off x="5412" y="4133"/>
              <a:ext cx="2992" cy="900"/>
            </a:xfrm>
            <a:prstGeom prst="ellipse">
              <a:avLst/>
            </a:prstGeom>
            <a:solidFill>
              <a:srgbClr val="FFCC00"/>
            </a:solidFill>
            <a:ln w="9525">
              <a:solidFill>
                <a:schemeClr val="tx2"/>
              </a:solidFill>
              <a:round/>
              <a:headEnd/>
              <a:tailEnd/>
            </a:ln>
          </p:spPr>
          <p:txBody>
            <a:bodyPr/>
            <a:lstStyle/>
            <a:p>
              <a:endParaRPr lang="en-US"/>
            </a:p>
          </p:txBody>
        </p:sp>
        <p:sp>
          <p:nvSpPr>
            <p:cNvPr id="45071" name="Oval 119"/>
            <p:cNvSpPr>
              <a:spLocks noChangeArrowheads="1"/>
            </p:cNvSpPr>
            <p:nvPr/>
          </p:nvSpPr>
          <p:spPr bwMode="auto">
            <a:xfrm>
              <a:off x="5973" y="443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2" name="Oval 118"/>
            <p:cNvSpPr>
              <a:spLocks noChangeArrowheads="1"/>
            </p:cNvSpPr>
            <p:nvPr/>
          </p:nvSpPr>
          <p:spPr bwMode="auto">
            <a:xfrm>
              <a:off x="6721" y="443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3" name="Oval 117"/>
            <p:cNvSpPr>
              <a:spLocks noChangeArrowheads="1"/>
            </p:cNvSpPr>
            <p:nvPr/>
          </p:nvSpPr>
          <p:spPr bwMode="auto">
            <a:xfrm>
              <a:off x="7461" y="443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4" name="Oval 116"/>
            <p:cNvSpPr>
              <a:spLocks noChangeArrowheads="1"/>
            </p:cNvSpPr>
            <p:nvPr/>
          </p:nvSpPr>
          <p:spPr bwMode="auto">
            <a:xfrm>
              <a:off x="3451" y="6013"/>
              <a:ext cx="7106" cy="1440"/>
            </a:xfrm>
            <a:prstGeom prst="ellipse">
              <a:avLst/>
            </a:prstGeom>
            <a:solidFill>
              <a:srgbClr val="FFCC99"/>
            </a:solidFill>
            <a:ln w="9525">
              <a:solidFill>
                <a:schemeClr val="tx2"/>
              </a:solidFill>
              <a:round/>
              <a:headEnd/>
              <a:tailEnd/>
            </a:ln>
          </p:spPr>
          <p:txBody>
            <a:bodyPr/>
            <a:lstStyle/>
            <a:p>
              <a:endParaRPr lang="en-US"/>
            </a:p>
          </p:txBody>
        </p:sp>
        <p:sp>
          <p:nvSpPr>
            <p:cNvPr id="45075" name="Oval 115"/>
            <p:cNvSpPr>
              <a:spLocks noChangeArrowheads="1"/>
            </p:cNvSpPr>
            <p:nvPr/>
          </p:nvSpPr>
          <p:spPr bwMode="auto">
            <a:xfrm>
              <a:off x="3916"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6" name="Oval 114"/>
            <p:cNvSpPr>
              <a:spLocks noChangeArrowheads="1"/>
            </p:cNvSpPr>
            <p:nvPr/>
          </p:nvSpPr>
          <p:spPr bwMode="auto">
            <a:xfrm>
              <a:off x="4851"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7" name="Oval 113"/>
            <p:cNvSpPr>
              <a:spLocks noChangeArrowheads="1"/>
            </p:cNvSpPr>
            <p:nvPr/>
          </p:nvSpPr>
          <p:spPr bwMode="auto">
            <a:xfrm>
              <a:off x="5639" y="6614"/>
              <a:ext cx="375" cy="358"/>
            </a:xfrm>
            <a:prstGeom prst="ellipse">
              <a:avLst/>
            </a:prstGeom>
            <a:solidFill>
              <a:srgbClr val="FF9900"/>
            </a:solidFill>
            <a:ln w="9525">
              <a:solidFill>
                <a:schemeClr val="tx2"/>
              </a:solidFill>
              <a:round/>
              <a:headEnd/>
              <a:tailEnd/>
            </a:ln>
          </p:spPr>
          <p:txBody>
            <a:bodyPr/>
            <a:lstStyle/>
            <a:p>
              <a:endParaRPr lang="en-US"/>
            </a:p>
          </p:txBody>
        </p:sp>
        <p:sp>
          <p:nvSpPr>
            <p:cNvPr id="45078" name="Oval 112"/>
            <p:cNvSpPr>
              <a:spLocks noChangeArrowheads="1"/>
            </p:cNvSpPr>
            <p:nvPr/>
          </p:nvSpPr>
          <p:spPr bwMode="auto">
            <a:xfrm>
              <a:off x="6721"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79" name="Oval 111"/>
            <p:cNvSpPr>
              <a:spLocks noChangeArrowheads="1"/>
            </p:cNvSpPr>
            <p:nvPr/>
          </p:nvSpPr>
          <p:spPr bwMode="auto">
            <a:xfrm>
              <a:off x="7469"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80" name="Oval 110"/>
            <p:cNvSpPr>
              <a:spLocks noChangeArrowheads="1"/>
            </p:cNvSpPr>
            <p:nvPr/>
          </p:nvSpPr>
          <p:spPr bwMode="auto">
            <a:xfrm>
              <a:off x="8404"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81" name="Oval 109"/>
            <p:cNvSpPr>
              <a:spLocks noChangeArrowheads="1"/>
            </p:cNvSpPr>
            <p:nvPr/>
          </p:nvSpPr>
          <p:spPr bwMode="auto">
            <a:xfrm>
              <a:off x="9339" y="6653"/>
              <a:ext cx="375" cy="358"/>
            </a:xfrm>
            <a:prstGeom prst="ellipse">
              <a:avLst/>
            </a:prstGeom>
            <a:solidFill>
              <a:srgbClr val="FF9900"/>
            </a:solidFill>
            <a:ln w="9525">
              <a:solidFill>
                <a:schemeClr val="tx2"/>
              </a:solidFill>
              <a:round/>
              <a:headEnd/>
              <a:tailEnd/>
            </a:ln>
          </p:spPr>
          <p:txBody>
            <a:bodyPr/>
            <a:lstStyle/>
            <a:p>
              <a:endParaRPr lang="en-US"/>
            </a:p>
          </p:txBody>
        </p:sp>
        <p:sp>
          <p:nvSpPr>
            <p:cNvPr id="45082" name="Oval 108"/>
            <p:cNvSpPr>
              <a:spLocks noChangeArrowheads="1"/>
            </p:cNvSpPr>
            <p:nvPr/>
          </p:nvSpPr>
          <p:spPr bwMode="auto">
            <a:xfrm>
              <a:off x="2794" y="12189"/>
              <a:ext cx="1440" cy="1321"/>
            </a:xfrm>
            <a:prstGeom prst="ellipse">
              <a:avLst/>
            </a:prstGeom>
            <a:solidFill>
              <a:srgbClr val="FFFF99"/>
            </a:solidFill>
            <a:ln w="9525">
              <a:solidFill>
                <a:schemeClr val="tx2"/>
              </a:solidFill>
              <a:round/>
              <a:headEnd/>
              <a:tailEnd/>
            </a:ln>
          </p:spPr>
          <p:txBody>
            <a:bodyPr/>
            <a:lstStyle/>
            <a:p>
              <a:endParaRPr lang="en-US"/>
            </a:p>
          </p:txBody>
        </p:sp>
        <p:sp>
          <p:nvSpPr>
            <p:cNvPr id="45083" name="Oval 107"/>
            <p:cNvSpPr>
              <a:spLocks noChangeArrowheads="1"/>
            </p:cNvSpPr>
            <p:nvPr/>
          </p:nvSpPr>
          <p:spPr bwMode="auto">
            <a:xfrm>
              <a:off x="5038" y="12189"/>
              <a:ext cx="1440" cy="1321"/>
            </a:xfrm>
            <a:prstGeom prst="ellipse">
              <a:avLst/>
            </a:prstGeom>
            <a:solidFill>
              <a:srgbClr val="FFFF99"/>
            </a:solidFill>
            <a:ln w="9525">
              <a:solidFill>
                <a:schemeClr val="tx2"/>
              </a:solidFill>
              <a:round/>
              <a:headEnd/>
              <a:tailEnd/>
            </a:ln>
          </p:spPr>
          <p:txBody>
            <a:bodyPr/>
            <a:lstStyle/>
            <a:p>
              <a:endParaRPr lang="en-US"/>
            </a:p>
          </p:txBody>
        </p:sp>
        <p:sp>
          <p:nvSpPr>
            <p:cNvPr id="45084" name="Oval 106"/>
            <p:cNvSpPr>
              <a:spLocks noChangeArrowheads="1"/>
            </p:cNvSpPr>
            <p:nvPr/>
          </p:nvSpPr>
          <p:spPr bwMode="auto">
            <a:xfrm>
              <a:off x="7095" y="12189"/>
              <a:ext cx="1440" cy="1321"/>
            </a:xfrm>
            <a:prstGeom prst="ellipse">
              <a:avLst/>
            </a:prstGeom>
            <a:solidFill>
              <a:srgbClr val="FFFF99"/>
            </a:solidFill>
            <a:ln w="9525">
              <a:solidFill>
                <a:schemeClr val="tx2"/>
              </a:solidFill>
              <a:round/>
              <a:headEnd/>
              <a:tailEnd/>
            </a:ln>
          </p:spPr>
          <p:txBody>
            <a:bodyPr/>
            <a:lstStyle/>
            <a:p>
              <a:endParaRPr lang="en-US"/>
            </a:p>
          </p:txBody>
        </p:sp>
        <p:sp>
          <p:nvSpPr>
            <p:cNvPr id="45085" name="Oval 105"/>
            <p:cNvSpPr>
              <a:spLocks noChangeArrowheads="1"/>
            </p:cNvSpPr>
            <p:nvPr/>
          </p:nvSpPr>
          <p:spPr bwMode="auto">
            <a:xfrm>
              <a:off x="9152" y="12189"/>
              <a:ext cx="1440" cy="1321"/>
            </a:xfrm>
            <a:prstGeom prst="ellipse">
              <a:avLst/>
            </a:prstGeom>
            <a:solidFill>
              <a:srgbClr val="FFFF99"/>
            </a:solidFill>
            <a:ln w="9525">
              <a:solidFill>
                <a:schemeClr val="tx2"/>
              </a:solidFill>
              <a:round/>
              <a:headEnd/>
              <a:tailEnd/>
            </a:ln>
          </p:spPr>
          <p:txBody>
            <a:bodyPr/>
            <a:lstStyle/>
            <a:p>
              <a:endParaRPr lang="en-US"/>
            </a:p>
          </p:txBody>
        </p:sp>
        <p:sp>
          <p:nvSpPr>
            <p:cNvPr id="45086" name="Oval 104"/>
            <p:cNvSpPr>
              <a:spLocks noChangeArrowheads="1"/>
            </p:cNvSpPr>
            <p:nvPr/>
          </p:nvSpPr>
          <p:spPr bwMode="auto">
            <a:xfrm>
              <a:off x="2981" y="12478"/>
              <a:ext cx="375" cy="328"/>
            </a:xfrm>
            <a:prstGeom prst="ellipse">
              <a:avLst/>
            </a:prstGeom>
            <a:solidFill>
              <a:srgbClr val="FF9900"/>
            </a:solidFill>
            <a:ln w="9525">
              <a:solidFill>
                <a:schemeClr val="tx2"/>
              </a:solidFill>
              <a:round/>
              <a:headEnd/>
              <a:tailEnd/>
            </a:ln>
          </p:spPr>
          <p:txBody>
            <a:bodyPr/>
            <a:lstStyle/>
            <a:p>
              <a:endParaRPr lang="en-US"/>
            </a:p>
          </p:txBody>
        </p:sp>
        <p:sp>
          <p:nvSpPr>
            <p:cNvPr id="45087" name="Oval 103"/>
            <p:cNvSpPr>
              <a:spLocks noChangeArrowheads="1"/>
            </p:cNvSpPr>
            <p:nvPr/>
          </p:nvSpPr>
          <p:spPr bwMode="auto">
            <a:xfrm>
              <a:off x="3437" y="12354"/>
              <a:ext cx="375" cy="328"/>
            </a:xfrm>
            <a:prstGeom prst="ellipse">
              <a:avLst/>
            </a:prstGeom>
            <a:solidFill>
              <a:srgbClr val="FF9900"/>
            </a:solidFill>
            <a:ln w="9525">
              <a:solidFill>
                <a:schemeClr val="tx2"/>
              </a:solidFill>
              <a:round/>
              <a:headEnd/>
              <a:tailEnd/>
            </a:ln>
          </p:spPr>
          <p:txBody>
            <a:bodyPr/>
            <a:lstStyle/>
            <a:p>
              <a:endParaRPr lang="en-US"/>
            </a:p>
          </p:txBody>
        </p:sp>
        <p:sp>
          <p:nvSpPr>
            <p:cNvPr id="45088" name="Oval 102"/>
            <p:cNvSpPr>
              <a:spLocks noChangeArrowheads="1"/>
            </p:cNvSpPr>
            <p:nvPr/>
          </p:nvSpPr>
          <p:spPr bwMode="auto">
            <a:xfrm>
              <a:off x="3729" y="12684"/>
              <a:ext cx="375" cy="328"/>
            </a:xfrm>
            <a:prstGeom prst="ellipse">
              <a:avLst/>
            </a:prstGeom>
            <a:solidFill>
              <a:srgbClr val="FF9900"/>
            </a:solidFill>
            <a:ln w="9525">
              <a:solidFill>
                <a:schemeClr val="tx2"/>
              </a:solidFill>
              <a:round/>
              <a:headEnd/>
              <a:tailEnd/>
            </a:ln>
          </p:spPr>
          <p:txBody>
            <a:bodyPr/>
            <a:lstStyle/>
            <a:p>
              <a:endParaRPr lang="en-US"/>
            </a:p>
          </p:txBody>
        </p:sp>
        <p:sp>
          <p:nvSpPr>
            <p:cNvPr id="45089" name="Oval 101"/>
            <p:cNvSpPr>
              <a:spLocks noChangeArrowheads="1"/>
            </p:cNvSpPr>
            <p:nvPr/>
          </p:nvSpPr>
          <p:spPr bwMode="auto">
            <a:xfrm>
              <a:off x="3355" y="13014"/>
              <a:ext cx="375" cy="329"/>
            </a:xfrm>
            <a:prstGeom prst="ellipse">
              <a:avLst/>
            </a:prstGeom>
            <a:solidFill>
              <a:srgbClr val="FF9900"/>
            </a:solidFill>
            <a:ln w="9525">
              <a:solidFill>
                <a:schemeClr val="tx2"/>
              </a:solidFill>
              <a:round/>
              <a:headEnd/>
              <a:tailEnd/>
            </a:ln>
          </p:spPr>
          <p:txBody>
            <a:bodyPr/>
            <a:lstStyle/>
            <a:p>
              <a:endParaRPr lang="en-US"/>
            </a:p>
          </p:txBody>
        </p:sp>
        <p:sp>
          <p:nvSpPr>
            <p:cNvPr id="45090" name="Oval 100"/>
            <p:cNvSpPr>
              <a:spLocks noChangeArrowheads="1"/>
            </p:cNvSpPr>
            <p:nvPr/>
          </p:nvSpPr>
          <p:spPr bwMode="auto">
            <a:xfrm>
              <a:off x="2981" y="12849"/>
              <a:ext cx="375" cy="328"/>
            </a:xfrm>
            <a:prstGeom prst="ellipse">
              <a:avLst/>
            </a:prstGeom>
            <a:solidFill>
              <a:srgbClr val="FF9900"/>
            </a:solidFill>
            <a:ln w="9525">
              <a:solidFill>
                <a:schemeClr val="tx2"/>
              </a:solidFill>
              <a:round/>
              <a:headEnd/>
              <a:tailEnd/>
            </a:ln>
          </p:spPr>
          <p:txBody>
            <a:bodyPr/>
            <a:lstStyle/>
            <a:p>
              <a:endParaRPr lang="en-US"/>
            </a:p>
          </p:txBody>
        </p:sp>
        <p:sp>
          <p:nvSpPr>
            <p:cNvPr id="45091" name="Oval 99"/>
            <p:cNvSpPr>
              <a:spLocks noChangeArrowheads="1"/>
            </p:cNvSpPr>
            <p:nvPr/>
          </p:nvSpPr>
          <p:spPr bwMode="auto">
            <a:xfrm>
              <a:off x="5412" y="12354"/>
              <a:ext cx="375" cy="328"/>
            </a:xfrm>
            <a:prstGeom prst="ellipse">
              <a:avLst/>
            </a:prstGeom>
            <a:solidFill>
              <a:srgbClr val="FF9900"/>
            </a:solidFill>
            <a:ln w="9525">
              <a:solidFill>
                <a:schemeClr val="tx2"/>
              </a:solidFill>
              <a:round/>
              <a:headEnd/>
              <a:tailEnd/>
            </a:ln>
          </p:spPr>
          <p:txBody>
            <a:bodyPr/>
            <a:lstStyle/>
            <a:p>
              <a:endParaRPr lang="en-US"/>
            </a:p>
          </p:txBody>
        </p:sp>
        <p:sp>
          <p:nvSpPr>
            <p:cNvPr id="45092" name="Oval 98"/>
            <p:cNvSpPr>
              <a:spLocks noChangeArrowheads="1"/>
            </p:cNvSpPr>
            <p:nvPr/>
          </p:nvSpPr>
          <p:spPr bwMode="auto">
            <a:xfrm>
              <a:off x="5225" y="12684"/>
              <a:ext cx="375" cy="328"/>
            </a:xfrm>
            <a:prstGeom prst="ellipse">
              <a:avLst/>
            </a:prstGeom>
            <a:solidFill>
              <a:srgbClr val="FF9900"/>
            </a:solidFill>
            <a:ln w="9525">
              <a:solidFill>
                <a:schemeClr val="tx2"/>
              </a:solidFill>
              <a:round/>
              <a:headEnd/>
              <a:tailEnd/>
            </a:ln>
          </p:spPr>
          <p:txBody>
            <a:bodyPr/>
            <a:lstStyle/>
            <a:p>
              <a:endParaRPr lang="en-US"/>
            </a:p>
          </p:txBody>
        </p:sp>
        <p:sp>
          <p:nvSpPr>
            <p:cNvPr id="45093" name="Oval 97"/>
            <p:cNvSpPr>
              <a:spLocks noChangeArrowheads="1"/>
            </p:cNvSpPr>
            <p:nvPr/>
          </p:nvSpPr>
          <p:spPr bwMode="auto">
            <a:xfrm>
              <a:off x="5786" y="12684"/>
              <a:ext cx="375" cy="328"/>
            </a:xfrm>
            <a:prstGeom prst="ellipse">
              <a:avLst/>
            </a:prstGeom>
            <a:solidFill>
              <a:srgbClr val="FF9900"/>
            </a:solidFill>
            <a:ln w="9525">
              <a:solidFill>
                <a:schemeClr val="tx2"/>
              </a:solidFill>
              <a:round/>
              <a:headEnd/>
              <a:tailEnd/>
            </a:ln>
          </p:spPr>
          <p:txBody>
            <a:bodyPr/>
            <a:lstStyle/>
            <a:p>
              <a:endParaRPr lang="en-US"/>
            </a:p>
          </p:txBody>
        </p:sp>
        <p:sp>
          <p:nvSpPr>
            <p:cNvPr id="45094" name="Oval 96"/>
            <p:cNvSpPr>
              <a:spLocks noChangeArrowheads="1"/>
            </p:cNvSpPr>
            <p:nvPr/>
          </p:nvSpPr>
          <p:spPr bwMode="auto">
            <a:xfrm>
              <a:off x="5599" y="13014"/>
              <a:ext cx="375" cy="329"/>
            </a:xfrm>
            <a:prstGeom prst="ellipse">
              <a:avLst/>
            </a:prstGeom>
            <a:solidFill>
              <a:srgbClr val="FF9900"/>
            </a:solidFill>
            <a:ln w="9525">
              <a:solidFill>
                <a:schemeClr val="tx2"/>
              </a:solidFill>
              <a:round/>
              <a:headEnd/>
              <a:tailEnd/>
            </a:ln>
          </p:spPr>
          <p:txBody>
            <a:bodyPr/>
            <a:lstStyle/>
            <a:p>
              <a:endParaRPr lang="en-US"/>
            </a:p>
          </p:txBody>
        </p:sp>
        <p:sp>
          <p:nvSpPr>
            <p:cNvPr id="45095" name="Oval 95"/>
            <p:cNvSpPr>
              <a:spLocks noChangeArrowheads="1"/>
            </p:cNvSpPr>
            <p:nvPr/>
          </p:nvSpPr>
          <p:spPr bwMode="auto">
            <a:xfrm>
              <a:off x="7282" y="12519"/>
              <a:ext cx="375" cy="328"/>
            </a:xfrm>
            <a:prstGeom prst="ellipse">
              <a:avLst/>
            </a:prstGeom>
            <a:solidFill>
              <a:srgbClr val="FF9900"/>
            </a:solidFill>
            <a:ln w="9525">
              <a:solidFill>
                <a:schemeClr val="tx2"/>
              </a:solidFill>
              <a:round/>
              <a:headEnd/>
              <a:tailEnd/>
            </a:ln>
          </p:spPr>
          <p:txBody>
            <a:bodyPr/>
            <a:lstStyle/>
            <a:p>
              <a:endParaRPr lang="en-US"/>
            </a:p>
          </p:txBody>
        </p:sp>
        <p:sp>
          <p:nvSpPr>
            <p:cNvPr id="45096" name="Oval 94"/>
            <p:cNvSpPr>
              <a:spLocks noChangeArrowheads="1"/>
            </p:cNvSpPr>
            <p:nvPr/>
          </p:nvSpPr>
          <p:spPr bwMode="auto">
            <a:xfrm>
              <a:off x="7656" y="12354"/>
              <a:ext cx="375" cy="328"/>
            </a:xfrm>
            <a:prstGeom prst="ellipse">
              <a:avLst/>
            </a:prstGeom>
            <a:solidFill>
              <a:srgbClr val="FF9900"/>
            </a:solidFill>
            <a:ln w="9525">
              <a:solidFill>
                <a:schemeClr val="tx2"/>
              </a:solidFill>
              <a:round/>
              <a:headEnd/>
              <a:tailEnd/>
            </a:ln>
          </p:spPr>
          <p:txBody>
            <a:bodyPr/>
            <a:lstStyle/>
            <a:p>
              <a:endParaRPr lang="en-US"/>
            </a:p>
          </p:txBody>
        </p:sp>
        <p:sp>
          <p:nvSpPr>
            <p:cNvPr id="45097" name="Oval 93"/>
            <p:cNvSpPr>
              <a:spLocks noChangeArrowheads="1"/>
            </p:cNvSpPr>
            <p:nvPr/>
          </p:nvSpPr>
          <p:spPr bwMode="auto">
            <a:xfrm>
              <a:off x="7282" y="12849"/>
              <a:ext cx="375" cy="328"/>
            </a:xfrm>
            <a:prstGeom prst="ellipse">
              <a:avLst/>
            </a:prstGeom>
            <a:solidFill>
              <a:srgbClr val="FF9900"/>
            </a:solidFill>
            <a:ln w="9525">
              <a:solidFill>
                <a:schemeClr val="tx2"/>
              </a:solidFill>
              <a:round/>
              <a:headEnd/>
              <a:tailEnd/>
            </a:ln>
          </p:spPr>
          <p:txBody>
            <a:bodyPr/>
            <a:lstStyle/>
            <a:p>
              <a:endParaRPr lang="en-US"/>
            </a:p>
          </p:txBody>
        </p:sp>
        <p:sp>
          <p:nvSpPr>
            <p:cNvPr id="45098" name="Oval 92"/>
            <p:cNvSpPr>
              <a:spLocks noChangeArrowheads="1"/>
            </p:cNvSpPr>
            <p:nvPr/>
          </p:nvSpPr>
          <p:spPr bwMode="auto">
            <a:xfrm>
              <a:off x="8030" y="12519"/>
              <a:ext cx="375" cy="328"/>
            </a:xfrm>
            <a:prstGeom prst="ellipse">
              <a:avLst/>
            </a:prstGeom>
            <a:solidFill>
              <a:srgbClr val="FF9900"/>
            </a:solidFill>
            <a:ln w="9525">
              <a:solidFill>
                <a:schemeClr val="tx2"/>
              </a:solidFill>
              <a:round/>
              <a:headEnd/>
              <a:tailEnd/>
            </a:ln>
          </p:spPr>
          <p:txBody>
            <a:bodyPr/>
            <a:lstStyle/>
            <a:p>
              <a:endParaRPr lang="en-US"/>
            </a:p>
          </p:txBody>
        </p:sp>
        <p:sp>
          <p:nvSpPr>
            <p:cNvPr id="45099" name="Oval 91"/>
            <p:cNvSpPr>
              <a:spLocks noChangeArrowheads="1"/>
            </p:cNvSpPr>
            <p:nvPr/>
          </p:nvSpPr>
          <p:spPr bwMode="auto">
            <a:xfrm>
              <a:off x="8030" y="12849"/>
              <a:ext cx="375" cy="328"/>
            </a:xfrm>
            <a:prstGeom prst="ellipse">
              <a:avLst/>
            </a:prstGeom>
            <a:solidFill>
              <a:srgbClr val="FF9900"/>
            </a:solidFill>
            <a:ln w="9525">
              <a:solidFill>
                <a:schemeClr val="tx2"/>
              </a:solidFill>
              <a:round/>
              <a:headEnd/>
              <a:tailEnd/>
            </a:ln>
          </p:spPr>
          <p:txBody>
            <a:bodyPr/>
            <a:lstStyle/>
            <a:p>
              <a:endParaRPr lang="en-US"/>
            </a:p>
          </p:txBody>
        </p:sp>
        <p:sp>
          <p:nvSpPr>
            <p:cNvPr id="45100" name="Oval 90"/>
            <p:cNvSpPr>
              <a:spLocks noChangeArrowheads="1"/>
            </p:cNvSpPr>
            <p:nvPr/>
          </p:nvSpPr>
          <p:spPr bwMode="auto">
            <a:xfrm>
              <a:off x="7656" y="13014"/>
              <a:ext cx="375" cy="329"/>
            </a:xfrm>
            <a:prstGeom prst="ellipse">
              <a:avLst/>
            </a:prstGeom>
            <a:solidFill>
              <a:srgbClr val="FF9900"/>
            </a:solidFill>
            <a:ln w="9525">
              <a:solidFill>
                <a:schemeClr val="tx2"/>
              </a:solidFill>
              <a:round/>
              <a:headEnd/>
              <a:tailEnd/>
            </a:ln>
          </p:spPr>
          <p:txBody>
            <a:bodyPr/>
            <a:lstStyle/>
            <a:p>
              <a:endParaRPr lang="en-US"/>
            </a:p>
          </p:txBody>
        </p:sp>
        <p:sp>
          <p:nvSpPr>
            <p:cNvPr id="45101" name="Oval 89"/>
            <p:cNvSpPr>
              <a:spLocks noChangeArrowheads="1"/>
            </p:cNvSpPr>
            <p:nvPr/>
          </p:nvSpPr>
          <p:spPr bwMode="auto">
            <a:xfrm>
              <a:off x="9713" y="12354"/>
              <a:ext cx="375" cy="328"/>
            </a:xfrm>
            <a:prstGeom prst="ellipse">
              <a:avLst/>
            </a:prstGeom>
            <a:solidFill>
              <a:srgbClr val="FF9900"/>
            </a:solidFill>
            <a:ln w="9525">
              <a:solidFill>
                <a:schemeClr val="tx2"/>
              </a:solidFill>
              <a:round/>
              <a:headEnd/>
              <a:tailEnd/>
            </a:ln>
          </p:spPr>
          <p:txBody>
            <a:bodyPr/>
            <a:lstStyle/>
            <a:p>
              <a:endParaRPr lang="en-US"/>
            </a:p>
          </p:txBody>
        </p:sp>
        <p:sp>
          <p:nvSpPr>
            <p:cNvPr id="45102" name="Oval 88"/>
            <p:cNvSpPr>
              <a:spLocks noChangeArrowheads="1"/>
            </p:cNvSpPr>
            <p:nvPr/>
          </p:nvSpPr>
          <p:spPr bwMode="auto">
            <a:xfrm>
              <a:off x="9339" y="12684"/>
              <a:ext cx="375" cy="328"/>
            </a:xfrm>
            <a:prstGeom prst="ellipse">
              <a:avLst/>
            </a:prstGeom>
            <a:solidFill>
              <a:srgbClr val="FF9900"/>
            </a:solidFill>
            <a:ln w="9525">
              <a:solidFill>
                <a:schemeClr val="tx2"/>
              </a:solidFill>
              <a:round/>
              <a:headEnd/>
              <a:tailEnd/>
            </a:ln>
          </p:spPr>
          <p:txBody>
            <a:bodyPr/>
            <a:lstStyle/>
            <a:p>
              <a:endParaRPr lang="en-US"/>
            </a:p>
          </p:txBody>
        </p:sp>
        <p:sp>
          <p:nvSpPr>
            <p:cNvPr id="45103" name="Oval 87"/>
            <p:cNvSpPr>
              <a:spLocks noChangeArrowheads="1"/>
            </p:cNvSpPr>
            <p:nvPr/>
          </p:nvSpPr>
          <p:spPr bwMode="auto">
            <a:xfrm>
              <a:off x="10087" y="12684"/>
              <a:ext cx="375" cy="328"/>
            </a:xfrm>
            <a:prstGeom prst="ellipse">
              <a:avLst/>
            </a:prstGeom>
            <a:solidFill>
              <a:srgbClr val="FF9900"/>
            </a:solidFill>
            <a:ln w="9525">
              <a:solidFill>
                <a:schemeClr val="tx2"/>
              </a:solidFill>
              <a:round/>
              <a:headEnd/>
              <a:tailEnd/>
            </a:ln>
          </p:spPr>
          <p:txBody>
            <a:bodyPr/>
            <a:lstStyle/>
            <a:p>
              <a:endParaRPr lang="en-US"/>
            </a:p>
          </p:txBody>
        </p:sp>
        <p:sp>
          <p:nvSpPr>
            <p:cNvPr id="45104" name="Oval 86"/>
            <p:cNvSpPr>
              <a:spLocks noChangeArrowheads="1"/>
            </p:cNvSpPr>
            <p:nvPr/>
          </p:nvSpPr>
          <p:spPr bwMode="auto">
            <a:xfrm>
              <a:off x="9713" y="13014"/>
              <a:ext cx="375" cy="329"/>
            </a:xfrm>
            <a:prstGeom prst="ellipse">
              <a:avLst/>
            </a:prstGeom>
            <a:solidFill>
              <a:srgbClr val="FF9900"/>
            </a:solidFill>
            <a:ln w="9525">
              <a:solidFill>
                <a:schemeClr val="tx2"/>
              </a:solidFill>
              <a:round/>
              <a:headEnd/>
              <a:tailEnd/>
            </a:ln>
          </p:spPr>
          <p:txBody>
            <a:bodyPr/>
            <a:lstStyle/>
            <a:p>
              <a:endParaRPr lang="en-US"/>
            </a:p>
          </p:txBody>
        </p:sp>
        <p:sp>
          <p:nvSpPr>
            <p:cNvPr id="45105" name="Oval 85"/>
            <p:cNvSpPr>
              <a:spLocks noChangeArrowheads="1"/>
            </p:cNvSpPr>
            <p:nvPr/>
          </p:nvSpPr>
          <p:spPr bwMode="auto">
            <a:xfrm>
              <a:off x="2607" y="11858"/>
              <a:ext cx="375" cy="328"/>
            </a:xfrm>
            <a:prstGeom prst="ellipse">
              <a:avLst/>
            </a:prstGeom>
            <a:solidFill>
              <a:srgbClr val="99CC00"/>
            </a:solidFill>
            <a:ln w="9525">
              <a:solidFill>
                <a:schemeClr val="tx2"/>
              </a:solidFill>
              <a:round/>
              <a:headEnd/>
              <a:tailEnd/>
            </a:ln>
          </p:spPr>
          <p:txBody>
            <a:bodyPr/>
            <a:lstStyle/>
            <a:p>
              <a:endParaRPr lang="en-US"/>
            </a:p>
          </p:txBody>
        </p:sp>
        <p:sp>
          <p:nvSpPr>
            <p:cNvPr id="45106" name="Oval 84"/>
            <p:cNvSpPr>
              <a:spLocks noChangeArrowheads="1"/>
            </p:cNvSpPr>
            <p:nvPr/>
          </p:nvSpPr>
          <p:spPr bwMode="auto">
            <a:xfrm>
              <a:off x="2233" y="12354"/>
              <a:ext cx="375" cy="328"/>
            </a:xfrm>
            <a:prstGeom prst="ellipse">
              <a:avLst/>
            </a:prstGeom>
            <a:solidFill>
              <a:srgbClr val="99CC00"/>
            </a:solidFill>
            <a:ln w="9525">
              <a:solidFill>
                <a:schemeClr val="tx2"/>
              </a:solidFill>
              <a:round/>
              <a:headEnd/>
              <a:tailEnd/>
            </a:ln>
          </p:spPr>
          <p:txBody>
            <a:bodyPr/>
            <a:lstStyle/>
            <a:p>
              <a:endParaRPr lang="en-US"/>
            </a:p>
          </p:txBody>
        </p:sp>
        <p:sp>
          <p:nvSpPr>
            <p:cNvPr id="45107" name="Oval 83"/>
            <p:cNvSpPr>
              <a:spLocks noChangeArrowheads="1"/>
            </p:cNvSpPr>
            <p:nvPr/>
          </p:nvSpPr>
          <p:spPr bwMode="auto">
            <a:xfrm>
              <a:off x="3355" y="11693"/>
              <a:ext cx="375" cy="328"/>
            </a:xfrm>
            <a:prstGeom prst="ellipse">
              <a:avLst/>
            </a:prstGeom>
            <a:solidFill>
              <a:srgbClr val="99CC00"/>
            </a:solidFill>
            <a:ln w="9525">
              <a:solidFill>
                <a:schemeClr val="tx2"/>
              </a:solidFill>
              <a:round/>
              <a:headEnd/>
              <a:tailEnd/>
            </a:ln>
          </p:spPr>
          <p:txBody>
            <a:bodyPr/>
            <a:lstStyle/>
            <a:p>
              <a:endParaRPr lang="en-US"/>
            </a:p>
          </p:txBody>
        </p:sp>
        <p:sp>
          <p:nvSpPr>
            <p:cNvPr id="45108" name="Oval 82"/>
            <p:cNvSpPr>
              <a:spLocks noChangeArrowheads="1"/>
            </p:cNvSpPr>
            <p:nvPr/>
          </p:nvSpPr>
          <p:spPr bwMode="auto">
            <a:xfrm>
              <a:off x="2233" y="12849"/>
              <a:ext cx="375" cy="328"/>
            </a:xfrm>
            <a:prstGeom prst="ellipse">
              <a:avLst/>
            </a:prstGeom>
            <a:solidFill>
              <a:srgbClr val="99CC00"/>
            </a:solidFill>
            <a:ln w="9525">
              <a:solidFill>
                <a:schemeClr val="tx2"/>
              </a:solidFill>
              <a:round/>
              <a:headEnd/>
              <a:tailEnd/>
            </a:ln>
          </p:spPr>
          <p:txBody>
            <a:bodyPr/>
            <a:lstStyle/>
            <a:p>
              <a:endParaRPr lang="en-US"/>
            </a:p>
          </p:txBody>
        </p:sp>
        <p:sp>
          <p:nvSpPr>
            <p:cNvPr id="45109" name="Oval 81"/>
            <p:cNvSpPr>
              <a:spLocks noChangeArrowheads="1"/>
            </p:cNvSpPr>
            <p:nvPr/>
          </p:nvSpPr>
          <p:spPr bwMode="auto">
            <a:xfrm>
              <a:off x="2420" y="13345"/>
              <a:ext cx="375" cy="328"/>
            </a:xfrm>
            <a:prstGeom prst="ellipse">
              <a:avLst/>
            </a:prstGeom>
            <a:solidFill>
              <a:srgbClr val="99CC00"/>
            </a:solidFill>
            <a:ln w="9525">
              <a:solidFill>
                <a:schemeClr val="tx2"/>
              </a:solidFill>
              <a:round/>
              <a:headEnd/>
              <a:tailEnd/>
            </a:ln>
          </p:spPr>
          <p:txBody>
            <a:bodyPr/>
            <a:lstStyle/>
            <a:p>
              <a:endParaRPr lang="en-US"/>
            </a:p>
          </p:txBody>
        </p:sp>
        <p:sp>
          <p:nvSpPr>
            <p:cNvPr id="45110" name="Oval 80"/>
            <p:cNvSpPr>
              <a:spLocks noChangeArrowheads="1"/>
            </p:cNvSpPr>
            <p:nvPr/>
          </p:nvSpPr>
          <p:spPr bwMode="auto">
            <a:xfrm>
              <a:off x="4851" y="12023"/>
              <a:ext cx="375" cy="329"/>
            </a:xfrm>
            <a:prstGeom prst="ellipse">
              <a:avLst/>
            </a:prstGeom>
            <a:solidFill>
              <a:srgbClr val="99CC00"/>
            </a:solidFill>
            <a:ln w="9525">
              <a:solidFill>
                <a:schemeClr val="tx2"/>
              </a:solidFill>
              <a:round/>
              <a:headEnd/>
              <a:tailEnd/>
            </a:ln>
          </p:spPr>
          <p:txBody>
            <a:bodyPr/>
            <a:lstStyle/>
            <a:p>
              <a:endParaRPr lang="en-US"/>
            </a:p>
          </p:txBody>
        </p:sp>
        <p:sp>
          <p:nvSpPr>
            <p:cNvPr id="45111" name="Oval 79"/>
            <p:cNvSpPr>
              <a:spLocks noChangeArrowheads="1"/>
            </p:cNvSpPr>
            <p:nvPr/>
          </p:nvSpPr>
          <p:spPr bwMode="auto">
            <a:xfrm>
              <a:off x="5412" y="11693"/>
              <a:ext cx="375" cy="328"/>
            </a:xfrm>
            <a:prstGeom prst="ellipse">
              <a:avLst/>
            </a:prstGeom>
            <a:solidFill>
              <a:srgbClr val="99CC00"/>
            </a:solidFill>
            <a:ln w="9525">
              <a:solidFill>
                <a:schemeClr val="tx2"/>
              </a:solidFill>
              <a:round/>
              <a:headEnd/>
              <a:tailEnd/>
            </a:ln>
          </p:spPr>
          <p:txBody>
            <a:bodyPr/>
            <a:lstStyle/>
            <a:p>
              <a:endParaRPr lang="en-US"/>
            </a:p>
          </p:txBody>
        </p:sp>
        <p:sp>
          <p:nvSpPr>
            <p:cNvPr id="45112" name="Oval 78"/>
            <p:cNvSpPr>
              <a:spLocks noChangeArrowheads="1"/>
            </p:cNvSpPr>
            <p:nvPr/>
          </p:nvSpPr>
          <p:spPr bwMode="auto">
            <a:xfrm>
              <a:off x="4477" y="12684"/>
              <a:ext cx="375" cy="328"/>
            </a:xfrm>
            <a:prstGeom prst="ellipse">
              <a:avLst/>
            </a:prstGeom>
            <a:solidFill>
              <a:srgbClr val="99CC00"/>
            </a:solidFill>
            <a:ln w="9525">
              <a:solidFill>
                <a:schemeClr val="tx2"/>
              </a:solidFill>
              <a:round/>
              <a:headEnd/>
              <a:tailEnd/>
            </a:ln>
          </p:spPr>
          <p:txBody>
            <a:bodyPr/>
            <a:lstStyle/>
            <a:p>
              <a:endParaRPr lang="en-US"/>
            </a:p>
          </p:txBody>
        </p:sp>
        <p:sp>
          <p:nvSpPr>
            <p:cNvPr id="45113" name="Oval 77"/>
            <p:cNvSpPr>
              <a:spLocks noChangeArrowheads="1"/>
            </p:cNvSpPr>
            <p:nvPr/>
          </p:nvSpPr>
          <p:spPr bwMode="auto">
            <a:xfrm>
              <a:off x="5973" y="11858"/>
              <a:ext cx="375" cy="328"/>
            </a:xfrm>
            <a:prstGeom prst="ellipse">
              <a:avLst/>
            </a:prstGeom>
            <a:solidFill>
              <a:srgbClr val="99CC00"/>
            </a:solidFill>
            <a:ln w="9525">
              <a:solidFill>
                <a:schemeClr val="tx2"/>
              </a:solidFill>
              <a:round/>
              <a:headEnd/>
              <a:tailEnd/>
            </a:ln>
          </p:spPr>
          <p:txBody>
            <a:bodyPr/>
            <a:lstStyle/>
            <a:p>
              <a:endParaRPr lang="en-US"/>
            </a:p>
          </p:txBody>
        </p:sp>
        <p:sp>
          <p:nvSpPr>
            <p:cNvPr id="45114" name="Oval 76"/>
            <p:cNvSpPr>
              <a:spLocks noChangeArrowheads="1"/>
            </p:cNvSpPr>
            <p:nvPr/>
          </p:nvSpPr>
          <p:spPr bwMode="auto">
            <a:xfrm>
              <a:off x="4664" y="13180"/>
              <a:ext cx="375" cy="328"/>
            </a:xfrm>
            <a:prstGeom prst="ellipse">
              <a:avLst/>
            </a:prstGeom>
            <a:solidFill>
              <a:srgbClr val="99CC00"/>
            </a:solidFill>
            <a:ln w="9525">
              <a:solidFill>
                <a:schemeClr val="tx2"/>
              </a:solidFill>
              <a:round/>
              <a:headEnd/>
              <a:tailEnd/>
            </a:ln>
          </p:spPr>
          <p:txBody>
            <a:bodyPr/>
            <a:lstStyle/>
            <a:p>
              <a:endParaRPr lang="en-US"/>
            </a:p>
          </p:txBody>
        </p:sp>
        <p:sp>
          <p:nvSpPr>
            <p:cNvPr id="45115" name="Oval 75"/>
            <p:cNvSpPr>
              <a:spLocks noChangeArrowheads="1"/>
            </p:cNvSpPr>
            <p:nvPr/>
          </p:nvSpPr>
          <p:spPr bwMode="auto">
            <a:xfrm>
              <a:off x="7469" y="11693"/>
              <a:ext cx="375" cy="328"/>
            </a:xfrm>
            <a:prstGeom prst="ellipse">
              <a:avLst/>
            </a:prstGeom>
            <a:solidFill>
              <a:srgbClr val="99CC00"/>
            </a:solidFill>
            <a:ln w="9525">
              <a:solidFill>
                <a:schemeClr val="tx2"/>
              </a:solidFill>
              <a:round/>
              <a:headEnd/>
              <a:tailEnd/>
            </a:ln>
          </p:spPr>
          <p:txBody>
            <a:bodyPr/>
            <a:lstStyle/>
            <a:p>
              <a:endParaRPr lang="en-US"/>
            </a:p>
          </p:txBody>
        </p:sp>
        <p:sp>
          <p:nvSpPr>
            <p:cNvPr id="45116" name="Oval 74"/>
            <p:cNvSpPr>
              <a:spLocks noChangeArrowheads="1"/>
            </p:cNvSpPr>
            <p:nvPr/>
          </p:nvSpPr>
          <p:spPr bwMode="auto">
            <a:xfrm>
              <a:off x="6908" y="12023"/>
              <a:ext cx="375" cy="329"/>
            </a:xfrm>
            <a:prstGeom prst="ellipse">
              <a:avLst/>
            </a:prstGeom>
            <a:solidFill>
              <a:srgbClr val="99CC00"/>
            </a:solidFill>
            <a:ln w="9525">
              <a:solidFill>
                <a:schemeClr val="tx2"/>
              </a:solidFill>
              <a:round/>
              <a:headEnd/>
              <a:tailEnd/>
            </a:ln>
          </p:spPr>
          <p:txBody>
            <a:bodyPr/>
            <a:lstStyle/>
            <a:p>
              <a:endParaRPr lang="en-US"/>
            </a:p>
          </p:txBody>
        </p:sp>
        <p:sp>
          <p:nvSpPr>
            <p:cNvPr id="45117" name="Oval 73"/>
            <p:cNvSpPr>
              <a:spLocks noChangeArrowheads="1"/>
            </p:cNvSpPr>
            <p:nvPr/>
          </p:nvSpPr>
          <p:spPr bwMode="auto">
            <a:xfrm>
              <a:off x="8030" y="11858"/>
              <a:ext cx="375" cy="328"/>
            </a:xfrm>
            <a:prstGeom prst="ellipse">
              <a:avLst/>
            </a:prstGeom>
            <a:solidFill>
              <a:srgbClr val="99CC00"/>
            </a:solidFill>
            <a:ln w="9525">
              <a:solidFill>
                <a:schemeClr val="tx2"/>
              </a:solidFill>
              <a:round/>
              <a:headEnd/>
              <a:tailEnd/>
            </a:ln>
          </p:spPr>
          <p:txBody>
            <a:bodyPr/>
            <a:lstStyle/>
            <a:p>
              <a:endParaRPr lang="en-US"/>
            </a:p>
          </p:txBody>
        </p:sp>
        <p:sp>
          <p:nvSpPr>
            <p:cNvPr id="45118" name="Oval 72"/>
            <p:cNvSpPr>
              <a:spLocks noChangeArrowheads="1"/>
            </p:cNvSpPr>
            <p:nvPr/>
          </p:nvSpPr>
          <p:spPr bwMode="auto">
            <a:xfrm>
              <a:off x="9339" y="11858"/>
              <a:ext cx="375" cy="328"/>
            </a:xfrm>
            <a:prstGeom prst="ellipse">
              <a:avLst/>
            </a:prstGeom>
            <a:solidFill>
              <a:srgbClr val="99CC00"/>
            </a:solidFill>
            <a:ln w="9525">
              <a:solidFill>
                <a:schemeClr val="tx2"/>
              </a:solidFill>
              <a:round/>
              <a:headEnd/>
              <a:tailEnd/>
            </a:ln>
          </p:spPr>
          <p:txBody>
            <a:bodyPr/>
            <a:lstStyle/>
            <a:p>
              <a:endParaRPr lang="en-US"/>
            </a:p>
          </p:txBody>
        </p:sp>
        <p:sp>
          <p:nvSpPr>
            <p:cNvPr id="45119" name="Oval 71"/>
            <p:cNvSpPr>
              <a:spLocks noChangeArrowheads="1"/>
            </p:cNvSpPr>
            <p:nvPr/>
          </p:nvSpPr>
          <p:spPr bwMode="auto">
            <a:xfrm>
              <a:off x="8778" y="12189"/>
              <a:ext cx="375" cy="328"/>
            </a:xfrm>
            <a:prstGeom prst="ellipse">
              <a:avLst/>
            </a:prstGeom>
            <a:solidFill>
              <a:srgbClr val="99CC00"/>
            </a:solidFill>
            <a:ln w="9525">
              <a:solidFill>
                <a:schemeClr val="tx2"/>
              </a:solidFill>
              <a:round/>
              <a:headEnd/>
              <a:tailEnd/>
            </a:ln>
          </p:spPr>
          <p:txBody>
            <a:bodyPr/>
            <a:lstStyle/>
            <a:p>
              <a:endParaRPr lang="en-US"/>
            </a:p>
          </p:txBody>
        </p:sp>
        <p:sp>
          <p:nvSpPr>
            <p:cNvPr id="45120" name="Oval 70"/>
            <p:cNvSpPr>
              <a:spLocks noChangeArrowheads="1"/>
            </p:cNvSpPr>
            <p:nvPr/>
          </p:nvSpPr>
          <p:spPr bwMode="auto">
            <a:xfrm>
              <a:off x="10087" y="11858"/>
              <a:ext cx="375" cy="328"/>
            </a:xfrm>
            <a:prstGeom prst="ellipse">
              <a:avLst/>
            </a:prstGeom>
            <a:solidFill>
              <a:srgbClr val="99CC00"/>
            </a:solidFill>
            <a:ln w="9525">
              <a:solidFill>
                <a:schemeClr val="tx2"/>
              </a:solidFill>
              <a:round/>
              <a:headEnd/>
              <a:tailEnd/>
            </a:ln>
          </p:spPr>
          <p:txBody>
            <a:bodyPr/>
            <a:lstStyle/>
            <a:p>
              <a:endParaRPr lang="en-US"/>
            </a:p>
          </p:txBody>
        </p:sp>
        <p:sp>
          <p:nvSpPr>
            <p:cNvPr id="45121" name="Oval 69"/>
            <p:cNvSpPr>
              <a:spLocks noChangeArrowheads="1"/>
            </p:cNvSpPr>
            <p:nvPr/>
          </p:nvSpPr>
          <p:spPr bwMode="auto">
            <a:xfrm>
              <a:off x="8778" y="13180"/>
              <a:ext cx="375" cy="328"/>
            </a:xfrm>
            <a:prstGeom prst="ellipse">
              <a:avLst/>
            </a:prstGeom>
            <a:solidFill>
              <a:srgbClr val="99CC00"/>
            </a:solidFill>
            <a:ln w="9525">
              <a:solidFill>
                <a:schemeClr val="tx2"/>
              </a:solidFill>
              <a:round/>
              <a:headEnd/>
              <a:tailEnd/>
            </a:ln>
          </p:spPr>
          <p:txBody>
            <a:bodyPr/>
            <a:lstStyle/>
            <a:p>
              <a:endParaRPr lang="en-US"/>
            </a:p>
          </p:txBody>
        </p:sp>
        <p:sp>
          <p:nvSpPr>
            <p:cNvPr id="45122" name="Oval 68"/>
            <p:cNvSpPr>
              <a:spLocks noChangeArrowheads="1"/>
            </p:cNvSpPr>
            <p:nvPr/>
          </p:nvSpPr>
          <p:spPr bwMode="auto">
            <a:xfrm>
              <a:off x="8591" y="12684"/>
              <a:ext cx="375" cy="328"/>
            </a:xfrm>
            <a:prstGeom prst="ellipse">
              <a:avLst/>
            </a:prstGeom>
            <a:solidFill>
              <a:srgbClr val="99CC00"/>
            </a:solidFill>
            <a:ln w="9525">
              <a:solidFill>
                <a:schemeClr val="tx2"/>
              </a:solidFill>
              <a:round/>
              <a:headEnd/>
              <a:tailEnd/>
            </a:ln>
          </p:spPr>
          <p:txBody>
            <a:bodyPr/>
            <a:lstStyle/>
            <a:p>
              <a:endParaRPr lang="en-US"/>
            </a:p>
          </p:txBody>
        </p:sp>
        <p:sp>
          <p:nvSpPr>
            <p:cNvPr id="45123" name="Line 67"/>
            <p:cNvSpPr>
              <a:spLocks noChangeShapeType="1"/>
            </p:cNvSpPr>
            <p:nvPr/>
          </p:nvSpPr>
          <p:spPr bwMode="auto">
            <a:xfrm>
              <a:off x="2794" y="3233"/>
              <a:ext cx="2992" cy="1080"/>
            </a:xfrm>
            <a:prstGeom prst="line">
              <a:avLst/>
            </a:prstGeom>
            <a:noFill/>
            <a:ln w="38100">
              <a:solidFill>
                <a:schemeClr val="tx2"/>
              </a:solidFill>
              <a:round/>
              <a:headEnd/>
              <a:tailEnd type="triangle" w="med" len="med"/>
            </a:ln>
          </p:spPr>
          <p:txBody>
            <a:bodyPr/>
            <a:lstStyle/>
            <a:p>
              <a:endParaRPr lang="ro-RO"/>
            </a:p>
          </p:txBody>
        </p:sp>
        <p:sp>
          <p:nvSpPr>
            <p:cNvPr id="45124" name="Line 66"/>
            <p:cNvSpPr>
              <a:spLocks noChangeShapeType="1"/>
            </p:cNvSpPr>
            <p:nvPr/>
          </p:nvSpPr>
          <p:spPr bwMode="auto">
            <a:xfrm>
              <a:off x="6721" y="3233"/>
              <a:ext cx="1" cy="900"/>
            </a:xfrm>
            <a:prstGeom prst="line">
              <a:avLst/>
            </a:prstGeom>
            <a:noFill/>
            <a:ln w="38100">
              <a:solidFill>
                <a:schemeClr val="tx2"/>
              </a:solidFill>
              <a:round/>
              <a:headEnd/>
              <a:tailEnd type="triangle" w="med" len="med"/>
            </a:ln>
          </p:spPr>
          <p:txBody>
            <a:bodyPr/>
            <a:lstStyle/>
            <a:p>
              <a:endParaRPr lang="ro-RO"/>
            </a:p>
          </p:txBody>
        </p:sp>
        <p:sp>
          <p:nvSpPr>
            <p:cNvPr id="45125" name="Line 65"/>
            <p:cNvSpPr>
              <a:spLocks noChangeShapeType="1"/>
            </p:cNvSpPr>
            <p:nvPr/>
          </p:nvSpPr>
          <p:spPr bwMode="auto">
            <a:xfrm flipH="1">
              <a:off x="4477" y="4853"/>
              <a:ext cx="1309" cy="1440"/>
            </a:xfrm>
            <a:prstGeom prst="line">
              <a:avLst/>
            </a:prstGeom>
            <a:noFill/>
            <a:ln w="38100">
              <a:solidFill>
                <a:schemeClr val="tx2"/>
              </a:solidFill>
              <a:round/>
              <a:headEnd/>
              <a:tailEnd type="triangle" w="med" len="med"/>
            </a:ln>
          </p:spPr>
          <p:txBody>
            <a:bodyPr/>
            <a:lstStyle/>
            <a:p>
              <a:endParaRPr lang="ro-RO"/>
            </a:p>
          </p:txBody>
        </p:sp>
        <p:sp>
          <p:nvSpPr>
            <p:cNvPr id="45126" name="Line 64"/>
            <p:cNvSpPr>
              <a:spLocks noChangeShapeType="1"/>
            </p:cNvSpPr>
            <p:nvPr/>
          </p:nvSpPr>
          <p:spPr bwMode="auto">
            <a:xfrm>
              <a:off x="6347" y="5033"/>
              <a:ext cx="0" cy="1080"/>
            </a:xfrm>
            <a:prstGeom prst="line">
              <a:avLst/>
            </a:prstGeom>
            <a:noFill/>
            <a:ln w="28575">
              <a:solidFill>
                <a:schemeClr val="tx2"/>
              </a:solidFill>
              <a:round/>
              <a:headEnd/>
              <a:tailEnd type="triangle" w="med" len="med"/>
            </a:ln>
          </p:spPr>
          <p:txBody>
            <a:bodyPr/>
            <a:lstStyle/>
            <a:p>
              <a:endParaRPr lang="ro-RO"/>
            </a:p>
          </p:txBody>
        </p:sp>
        <p:sp>
          <p:nvSpPr>
            <p:cNvPr id="45127" name="Line 63"/>
            <p:cNvSpPr>
              <a:spLocks noChangeShapeType="1"/>
            </p:cNvSpPr>
            <p:nvPr/>
          </p:nvSpPr>
          <p:spPr bwMode="auto">
            <a:xfrm>
              <a:off x="7095" y="5033"/>
              <a:ext cx="374" cy="1260"/>
            </a:xfrm>
            <a:prstGeom prst="line">
              <a:avLst/>
            </a:prstGeom>
            <a:noFill/>
            <a:ln w="38100">
              <a:solidFill>
                <a:schemeClr val="tx2"/>
              </a:solidFill>
              <a:round/>
              <a:headEnd/>
              <a:tailEnd type="triangle" w="med" len="med"/>
            </a:ln>
          </p:spPr>
          <p:txBody>
            <a:bodyPr/>
            <a:lstStyle/>
            <a:p>
              <a:endParaRPr lang="ro-RO"/>
            </a:p>
          </p:txBody>
        </p:sp>
        <p:sp>
          <p:nvSpPr>
            <p:cNvPr id="45128" name="Line 62"/>
            <p:cNvSpPr>
              <a:spLocks noChangeShapeType="1"/>
            </p:cNvSpPr>
            <p:nvPr/>
          </p:nvSpPr>
          <p:spPr bwMode="auto">
            <a:xfrm>
              <a:off x="8030" y="4853"/>
              <a:ext cx="1309" cy="1440"/>
            </a:xfrm>
            <a:prstGeom prst="line">
              <a:avLst/>
            </a:prstGeom>
            <a:noFill/>
            <a:ln w="38100">
              <a:solidFill>
                <a:schemeClr val="tx2"/>
              </a:solidFill>
              <a:round/>
              <a:headEnd/>
              <a:tailEnd type="triangle" w="med" len="med"/>
            </a:ln>
          </p:spPr>
          <p:txBody>
            <a:bodyPr/>
            <a:lstStyle/>
            <a:p>
              <a:endParaRPr lang="ro-RO"/>
            </a:p>
          </p:txBody>
        </p:sp>
        <p:sp>
          <p:nvSpPr>
            <p:cNvPr id="45129" name="Oval 61"/>
            <p:cNvSpPr>
              <a:spLocks noChangeArrowheads="1"/>
            </p:cNvSpPr>
            <p:nvPr/>
          </p:nvSpPr>
          <p:spPr bwMode="auto">
            <a:xfrm>
              <a:off x="1859"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0" name="Oval 60"/>
            <p:cNvSpPr>
              <a:spLocks noChangeArrowheads="1"/>
            </p:cNvSpPr>
            <p:nvPr/>
          </p:nvSpPr>
          <p:spPr bwMode="auto">
            <a:xfrm>
              <a:off x="2263"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1" name="Oval 59"/>
            <p:cNvSpPr>
              <a:spLocks noChangeArrowheads="1"/>
            </p:cNvSpPr>
            <p:nvPr/>
          </p:nvSpPr>
          <p:spPr bwMode="auto">
            <a:xfrm>
              <a:off x="2667"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2" name="Oval 58"/>
            <p:cNvSpPr>
              <a:spLocks noChangeArrowheads="1"/>
            </p:cNvSpPr>
            <p:nvPr/>
          </p:nvSpPr>
          <p:spPr bwMode="auto">
            <a:xfrm>
              <a:off x="3729"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3" name="Oval 57"/>
            <p:cNvSpPr>
              <a:spLocks noChangeArrowheads="1"/>
            </p:cNvSpPr>
            <p:nvPr/>
          </p:nvSpPr>
          <p:spPr bwMode="auto">
            <a:xfrm>
              <a:off x="4148"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4" name="Oval 56"/>
            <p:cNvSpPr>
              <a:spLocks noChangeArrowheads="1"/>
            </p:cNvSpPr>
            <p:nvPr/>
          </p:nvSpPr>
          <p:spPr bwMode="auto">
            <a:xfrm>
              <a:off x="4552"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5" name="Oval 55"/>
            <p:cNvSpPr>
              <a:spLocks noChangeArrowheads="1"/>
            </p:cNvSpPr>
            <p:nvPr/>
          </p:nvSpPr>
          <p:spPr bwMode="auto">
            <a:xfrm>
              <a:off x="5038"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6" name="Oval 54"/>
            <p:cNvSpPr>
              <a:spLocks noChangeArrowheads="1"/>
            </p:cNvSpPr>
            <p:nvPr/>
          </p:nvSpPr>
          <p:spPr bwMode="auto">
            <a:xfrm>
              <a:off x="9713"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7" name="Oval 53"/>
            <p:cNvSpPr>
              <a:spLocks noChangeArrowheads="1"/>
            </p:cNvSpPr>
            <p:nvPr/>
          </p:nvSpPr>
          <p:spPr bwMode="auto">
            <a:xfrm>
              <a:off x="9309"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8" name="Oval 52"/>
            <p:cNvSpPr>
              <a:spLocks noChangeArrowheads="1"/>
            </p:cNvSpPr>
            <p:nvPr/>
          </p:nvSpPr>
          <p:spPr bwMode="auto">
            <a:xfrm>
              <a:off x="8890"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39" name="Oval 51"/>
            <p:cNvSpPr>
              <a:spLocks noChangeArrowheads="1"/>
            </p:cNvSpPr>
            <p:nvPr/>
          </p:nvSpPr>
          <p:spPr bwMode="auto">
            <a:xfrm>
              <a:off x="8404"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40" name="Oval 50"/>
            <p:cNvSpPr>
              <a:spLocks noChangeArrowheads="1"/>
            </p:cNvSpPr>
            <p:nvPr/>
          </p:nvSpPr>
          <p:spPr bwMode="auto">
            <a:xfrm>
              <a:off x="7985"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41" name="Oval 49"/>
            <p:cNvSpPr>
              <a:spLocks noChangeArrowheads="1"/>
            </p:cNvSpPr>
            <p:nvPr/>
          </p:nvSpPr>
          <p:spPr bwMode="auto">
            <a:xfrm>
              <a:off x="5786"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42" name="Oval 48"/>
            <p:cNvSpPr>
              <a:spLocks noChangeArrowheads="1"/>
            </p:cNvSpPr>
            <p:nvPr/>
          </p:nvSpPr>
          <p:spPr bwMode="auto">
            <a:xfrm>
              <a:off x="6190"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43" name="Oval 47"/>
            <p:cNvSpPr>
              <a:spLocks noChangeArrowheads="1"/>
            </p:cNvSpPr>
            <p:nvPr/>
          </p:nvSpPr>
          <p:spPr bwMode="auto">
            <a:xfrm>
              <a:off x="6616" y="9533"/>
              <a:ext cx="375" cy="358"/>
            </a:xfrm>
            <a:prstGeom prst="ellipse">
              <a:avLst/>
            </a:prstGeom>
            <a:solidFill>
              <a:srgbClr val="FF9900"/>
            </a:solidFill>
            <a:ln w="9525">
              <a:solidFill>
                <a:schemeClr val="tx2"/>
              </a:solidFill>
              <a:round/>
              <a:headEnd/>
              <a:tailEnd/>
            </a:ln>
          </p:spPr>
          <p:txBody>
            <a:bodyPr/>
            <a:lstStyle/>
            <a:p>
              <a:endParaRPr lang="en-US"/>
            </a:p>
          </p:txBody>
        </p:sp>
        <p:sp>
          <p:nvSpPr>
            <p:cNvPr id="45144" name="Line 46"/>
            <p:cNvSpPr>
              <a:spLocks noChangeShapeType="1"/>
            </p:cNvSpPr>
            <p:nvPr/>
          </p:nvSpPr>
          <p:spPr bwMode="auto">
            <a:xfrm flipH="1">
              <a:off x="1763" y="7013"/>
              <a:ext cx="1870" cy="2520"/>
            </a:xfrm>
            <a:prstGeom prst="line">
              <a:avLst/>
            </a:prstGeom>
            <a:noFill/>
            <a:ln w="9525">
              <a:solidFill>
                <a:schemeClr val="tx2"/>
              </a:solidFill>
              <a:round/>
              <a:headEnd/>
              <a:tailEnd type="triangle" w="med" len="med"/>
            </a:ln>
          </p:spPr>
          <p:txBody>
            <a:bodyPr/>
            <a:lstStyle/>
            <a:p>
              <a:endParaRPr lang="ro-RO"/>
            </a:p>
          </p:txBody>
        </p:sp>
        <p:sp>
          <p:nvSpPr>
            <p:cNvPr id="45145" name="Line 45"/>
            <p:cNvSpPr>
              <a:spLocks noChangeShapeType="1"/>
            </p:cNvSpPr>
            <p:nvPr/>
          </p:nvSpPr>
          <p:spPr bwMode="auto">
            <a:xfrm flipH="1">
              <a:off x="2420" y="7013"/>
              <a:ext cx="1683" cy="2520"/>
            </a:xfrm>
            <a:prstGeom prst="line">
              <a:avLst/>
            </a:prstGeom>
            <a:noFill/>
            <a:ln w="9525">
              <a:solidFill>
                <a:schemeClr val="tx2"/>
              </a:solidFill>
              <a:round/>
              <a:headEnd/>
              <a:tailEnd type="triangle" w="med" len="med"/>
            </a:ln>
          </p:spPr>
          <p:txBody>
            <a:bodyPr/>
            <a:lstStyle/>
            <a:p>
              <a:endParaRPr lang="ro-RO"/>
            </a:p>
          </p:txBody>
        </p:sp>
        <p:sp>
          <p:nvSpPr>
            <p:cNvPr id="45146" name="Line 44"/>
            <p:cNvSpPr>
              <a:spLocks noChangeShapeType="1"/>
            </p:cNvSpPr>
            <p:nvPr/>
          </p:nvSpPr>
          <p:spPr bwMode="auto">
            <a:xfrm flipH="1">
              <a:off x="2794" y="7013"/>
              <a:ext cx="1309" cy="2520"/>
            </a:xfrm>
            <a:prstGeom prst="line">
              <a:avLst/>
            </a:prstGeom>
            <a:noFill/>
            <a:ln w="9525">
              <a:solidFill>
                <a:schemeClr val="tx2"/>
              </a:solidFill>
              <a:round/>
              <a:headEnd/>
              <a:tailEnd type="triangle" w="med" len="med"/>
            </a:ln>
          </p:spPr>
          <p:txBody>
            <a:bodyPr/>
            <a:lstStyle/>
            <a:p>
              <a:endParaRPr lang="ro-RO"/>
            </a:p>
          </p:txBody>
        </p:sp>
        <p:sp>
          <p:nvSpPr>
            <p:cNvPr id="45147" name="Line 43"/>
            <p:cNvSpPr>
              <a:spLocks noChangeShapeType="1"/>
            </p:cNvSpPr>
            <p:nvPr/>
          </p:nvSpPr>
          <p:spPr bwMode="auto">
            <a:xfrm flipH="1">
              <a:off x="3916" y="7013"/>
              <a:ext cx="1122" cy="2520"/>
            </a:xfrm>
            <a:prstGeom prst="line">
              <a:avLst/>
            </a:prstGeom>
            <a:noFill/>
            <a:ln w="9525">
              <a:solidFill>
                <a:schemeClr val="tx2"/>
              </a:solidFill>
              <a:round/>
              <a:headEnd/>
              <a:tailEnd type="triangle" w="med" len="med"/>
            </a:ln>
          </p:spPr>
          <p:txBody>
            <a:bodyPr/>
            <a:lstStyle/>
            <a:p>
              <a:endParaRPr lang="ro-RO"/>
            </a:p>
          </p:txBody>
        </p:sp>
        <p:sp>
          <p:nvSpPr>
            <p:cNvPr id="45148" name="Line 42"/>
            <p:cNvSpPr>
              <a:spLocks noChangeShapeType="1"/>
            </p:cNvSpPr>
            <p:nvPr/>
          </p:nvSpPr>
          <p:spPr bwMode="auto">
            <a:xfrm>
              <a:off x="5038" y="7013"/>
              <a:ext cx="187" cy="2520"/>
            </a:xfrm>
            <a:prstGeom prst="line">
              <a:avLst/>
            </a:prstGeom>
            <a:noFill/>
            <a:ln w="9525">
              <a:solidFill>
                <a:schemeClr val="tx2"/>
              </a:solidFill>
              <a:round/>
              <a:headEnd/>
              <a:tailEnd type="triangle" w="med" len="med"/>
            </a:ln>
          </p:spPr>
          <p:txBody>
            <a:bodyPr/>
            <a:lstStyle/>
            <a:p>
              <a:endParaRPr lang="ro-RO"/>
            </a:p>
          </p:txBody>
        </p:sp>
        <p:sp>
          <p:nvSpPr>
            <p:cNvPr id="45149" name="Line 41"/>
            <p:cNvSpPr>
              <a:spLocks noChangeShapeType="1"/>
            </p:cNvSpPr>
            <p:nvPr/>
          </p:nvSpPr>
          <p:spPr bwMode="auto">
            <a:xfrm flipH="1">
              <a:off x="4664" y="7013"/>
              <a:ext cx="374" cy="2520"/>
            </a:xfrm>
            <a:prstGeom prst="line">
              <a:avLst/>
            </a:prstGeom>
            <a:noFill/>
            <a:ln w="9525">
              <a:solidFill>
                <a:schemeClr val="tx2"/>
              </a:solidFill>
              <a:round/>
              <a:headEnd/>
              <a:tailEnd type="triangle" w="med" len="med"/>
            </a:ln>
          </p:spPr>
          <p:txBody>
            <a:bodyPr/>
            <a:lstStyle/>
            <a:p>
              <a:endParaRPr lang="ro-RO"/>
            </a:p>
          </p:txBody>
        </p:sp>
        <p:sp>
          <p:nvSpPr>
            <p:cNvPr id="45150" name="Line 40"/>
            <p:cNvSpPr>
              <a:spLocks noChangeShapeType="1"/>
            </p:cNvSpPr>
            <p:nvPr/>
          </p:nvSpPr>
          <p:spPr bwMode="auto">
            <a:xfrm flipH="1">
              <a:off x="5973" y="7013"/>
              <a:ext cx="935" cy="2520"/>
            </a:xfrm>
            <a:prstGeom prst="line">
              <a:avLst/>
            </a:prstGeom>
            <a:noFill/>
            <a:ln w="9525">
              <a:solidFill>
                <a:schemeClr val="tx2"/>
              </a:solidFill>
              <a:round/>
              <a:headEnd/>
              <a:tailEnd type="triangle" w="med" len="med"/>
            </a:ln>
          </p:spPr>
          <p:txBody>
            <a:bodyPr/>
            <a:lstStyle/>
            <a:p>
              <a:endParaRPr lang="ro-RO"/>
            </a:p>
          </p:txBody>
        </p:sp>
        <p:sp>
          <p:nvSpPr>
            <p:cNvPr id="45151" name="Line 39"/>
            <p:cNvSpPr>
              <a:spLocks noChangeShapeType="1"/>
            </p:cNvSpPr>
            <p:nvPr/>
          </p:nvSpPr>
          <p:spPr bwMode="auto">
            <a:xfrm flipH="1">
              <a:off x="6347" y="7013"/>
              <a:ext cx="561" cy="2520"/>
            </a:xfrm>
            <a:prstGeom prst="line">
              <a:avLst/>
            </a:prstGeom>
            <a:noFill/>
            <a:ln w="9525">
              <a:solidFill>
                <a:schemeClr val="tx2"/>
              </a:solidFill>
              <a:round/>
              <a:headEnd/>
              <a:tailEnd type="triangle" w="med" len="med"/>
            </a:ln>
          </p:spPr>
          <p:txBody>
            <a:bodyPr/>
            <a:lstStyle/>
            <a:p>
              <a:endParaRPr lang="ro-RO"/>
            </a:p>
          </p:txBody>
        </p:sp>
        <p:sp>
          <p:nvSpPr>
            <p:cNvPr id="45152" name="Line 38"/>
            <p:cNvSpPr>
              <a:spLocks noChangeShapeType="1"/>
            </p:cNvSpPr>
            <p:nvPr/>
          </p:nvSpPr>
          <p:spPr bwMode="auto">
            <a:xfrm flipH="1">
              <a:off x="6721" y="7013"/>
              <a:ext cx="187" cy="2520"/>
            </a:xfrm>
            <a:prstGeom prst="line">
              <a:avLst/>
            </a:prstGeom>
            <a:noFill/>
            <a:ln w="9525">
              <a:solidFill>
                <a:schemeClr val="tx2"/>
              </a:solidFill>
              <a:round/>
              <a:headEnd/>
              <a:tailEnd type="triangle" w="med" len="med"/>
            </a:ln>
          </p:spPr>
          <p:txBody>
            <a:bodyPr/>
            <a:lstStyle/>
            <a:p>
              <a:endParaRPr lang="ro-RO"/>
            </a:p>
          </p:txBody>
        </p:sp>
        <p:sp>
          <p:nvSpPr>
            <p:cNvPr id="45153" name="Line 37"/>
            <p:cNvSpPr>
              <a:spLocks noChangeShapeType="1"/>
            </p:cNvSpPr>
            <p:nvPr/>
          </p:nvSpPr>
          <p:spPr bwMode="auto">
            <a:xfrm>
              <a:off x="7656" y="7013"/>
              <a:ext cx="374" cy="2700"/>
            </a:xfrm>
            <a:prstGeom prst="line">
              <a:avLst/>
            </a:prstGeom>
            <a:noFill/>
            <a:ln w="9525">
              <a:solidFill>
                <a:schemeClr val="tx2"/>
              </a:solidFill>
              <a:round/>
              <a:headEnd/>
              <a:tailEnd type="triangle" w="med" len="med"/>
            </a:ln>
          </p:spPr>
          <p:txBody>
            <a:bodyPr/>
            <a:lstStyle/>
            <a:p>
              <a:endParaRPr lang="ro-RO"/>
            </a:p>
          </p:txBody>
        </p:sp>
        <p:sp>
          <p:nvSpPr>
            <p:cNvPr id="45154" name="Line 36"/>
            <p:cNvSpPr>
              <a:spLocks noChangeShapeType="1"/>
            </p:cNvSpPr>
            <p:nvPr/>
          </p:nvSpPr>
          <p:spPr bwMode="auto">
            <a:xfrm>
              <a:off x="7656" y="7013"/>
              <a:ext cx="935" cy="2520"/>
            </a:xfrm>
            <a:prstGeom prst="line">
              <a:avLst/>
            </a:prstGeom>
            <a:noFill/>
            <a:ln w="9525">
              <a:solidFill>
                <a:schemeClr val="tx2"/>
              </a:solidFill>
              <a:round/>
              <a:headEnd/>
              <a:tailEnd type="triangle" w="med" len="med"/>
            </a:ln>
          </p:spPr>
          <p:txBody>
            <a:bodyPr/>
            <a:lstStyle/>
            <a:p>
              <a:endParaRPr lang="ro-RO"/>
            </a:p>
          </p:txBody>
        </p:sp>
        <p:sp>
          <p:nvSpPr>
            <p:cNvPr id="45155" name="Line 35"/>
            <p:cNvSpPr>
              <a:spLocks noChangeShapeType="1"/>
            </p:cNvSpPr>
            <p:nvPr/>
          </p:nvSpPr>
          <p:spPr bwMode="auto">
            <a:xfrm>
              <a:off x="7656" y="7013"/>
              <a:ext cx="1683" cy="2520"/>
            </a:xfrm>
            <a:prstGeom prst="line">
              <a:avLst/>
            </a:prstGeom>
            <a:noFill/>
            <a:ln w="9525">
              <a:solidFill>
                <a:schemeClr val="tx2"/>
              </a:solidFill>
              <a:round/>
              <a:headEnd/>
              <a:tailEnd type="triangle" w="med" len="med"/>
            </a:ln>
          </p:spPr>
          <p:txBody>
            <a:bodyPr/>
            <a:lstStyle/>
            <a:p>
              <a:endParaRPr lang="ro-RO"/>
            </a:p>
          </p:txBody>
        </p:sp>
        <p:sp>
          <p:nvSpPr>
            <p:cNvPr id="45156" name="Line 34"/>
            <p:cNvSpPr>
              <a:spLocks noChangeShapeType="1"/>
            </p:cNvSpPr>
            <p:nvPr/>
          </p:nvSpPr>
          <p:spPr bwMode="auto">
            <a:xfrm>
              <a:off x="9526" y="7013"/>
              <a:ext cx="374" cy="2520"/>
            </a:xfrm>
            <a:prstGeom prst="line">
              <a:avLst/>
            </a:prstGeom>
            <a:noFill/>
            <a:ln w="9525">
              <a:solidFill>
                <a:schemeClr val="tx2"/>
              </a:solidFill>
              <a:round/>
              <a:headEnd/>
              <a:tailEnd type="triangle" w="med" len="med"/>
            </a:ln>
          </p:spPr>
          <p:txBody>
            <a:bodyPr/>
            <a:lstStyle/>
            <a:p>
              <a:endParaRPr lang="ro-RO"/>
            </a:p>
          </p:txBody>
        </p:sp>
        <p:sp>
          <p:nvSpPr>
            <p:cNvPr id="45157" name="Line 33"/>
            <p:cNvSpPr>
              <a:spLocks noChangeShapeType="1"/>
            </p:cNvSpPr>
            <p:nvPr/>
          </p:nvSpPr>
          <p:spPr bwMode="auto">
            <a:xfrm flipH="1">
              <a:off x="3916" y="10613"/>
              <a:ext cx="374" cy="1620"/>
            </a:xfrm>
            <a:prstGeom prst="line">
              <a:avLst/>
            </a:prstGeom>
            <a:noFill/>
            <a:ln w="38100">
              <a:solidFill>
                <a:schemeClr val="tx2"/>
              </a:solidFill>
              <a:round/>
              <a:headEnd/>
              <a:tailEnd type="triangle" w="med" len="med"/>
            </a:ln>
          </p:spPr>
          <p:txBody>
            <a:bodyPr/>
            <a:lstStyle/>
            <a:p>
              <a:endParaRPr lang="ro-RO"/>
            </a:p>
          </p:txBody>
        </p:sp>
        <p:sp>
          <p:nvSpPr>
            <p:cNvPr id="45158" name="Line 32"/>
            <p:cNvSpPr>
              <a:spLocks noChangeShapeType="1"/>
            </p:cNvSpPr>
            <p:nvPr/>
          </p:nvSpPr>
          <p:spPr bwMode="auto">
            <a:xfrm flipH="1">
              <a:off x="5973" y="10793"/>
              <a:ext cx="187" cy="1440"/>
            </a:xfrm>
            <a:prstGeom prst="line">
              <a:avLst/>
            </a:prstGeom>
            <a:noFill/>
            <a:ln w="38100">
              <a:solidFill>
                <a:schemeClr val="tx2"/>
              </a:solidFill>
              <a:round/>
              <a:headEnd/>
              <a:tailEnd type="triangle" w="med" len="med"/>
            </a:ln>
          </p:spPr>
          <p:txBody>
            <a:bodyPr/>
            <a:lstStyle/>
            <a:p>
              <a:endParaRPr lang="ro-RO"/>
            </a:p>
          </p:txBody>
        </p:sp>
        <p:sp>
          <p:nvSpPr>
            <p:cNvPr id="45159" name="Line 31"/>
            <p:cNvSpPr>
              <a:spLocks noChangeShapeType="1"/>
            </p:cNvSpPr>
            <p:nvPr/>
          </p:nvSpPr>
          <p:spPr bwMode="auto">
            <a:xfrm>
              <a:off x="7738" y="10793"/>
              <a:ext cx="187" cy="1440"/>
            </a:xfrm>
            <a:prstGeom prst="line">
              <a:avLst/>
            </a:prstGeom>
            <a:noFill/>
            <a:ln w="38100">
              <a:solidFill>
                <a:schemeClr val="tx2"/>
              </a:solidFill>
              <a:round/>
              <a:headEnd/>
              <a:tailEnd type="triangle" w="med" len="med"/>
            </a:ln>
          </p:spPr>
          <p:txBody>
            <a:bodyPr/>
            <a:lstStyle/>
            <a:p>
              <a:endParaRPr lang="ro-RO"/>
            </a:p>
          </p:txBody>
        </p:sp>
        <p:sp>
          <p:nvSpPr>
            <p:cNvPr id="45160" name="Line 30"/>
            <p:cNvSpPr>
              <a:spLocks noChangeShapeType="1"/>
            </p:cNvSpPr>
            <p:nvPr/>
          </p:nvSpPr>
          <p:spPr bwMode="auto">
            <a:xfrm>
              <a:off x="9713" y="10433"/>
              <a:ext cx="187" cy="1800"/>
            </a:xfrm>
            <a:prstGeom prst="line">
              <a:avLst/>
            </a:prstGeom>
            <a:noFill/>
            <a:ln w="38100">
              <a:solidFill>
                <a:schemeClr val="tx2"/>
              </a:solidFill>
              <a:round/>
              <a:headEnd/>
              <a:tailEnd type="triangle" w="med" len="med"/>
            </a:ln>
          </p:spPr>
          <p:txBody>
            <a:bodyPr/>
            <a:lstStyle/>
            <a:p>
              <a:endParaRPr lang="ro-RO"/>
            </a:p>
          </p:txBody>
        </p:sp>
        <p:sp>
          <p:nvSpPr>
            <p:cNvPr id="45161" name="Line 29"/>
            <p:cNvSpPr>
              <a:spLocks noChangeShapeType="1"/>
            </p:cNvSpPr>
            <p:nvPr/>
          </p:nvSpPr>
          <p:spPr bwMode="auto">
            <a:xfrm flipV="1">
              <a:off x="2794" y="13313"/>
              <a:ext cx="374" cy="180"/>
            </a:xfrm>
            <a:prstGeom prst="line">
              <a:avLst/>
            </a:prstGeom>
            <a:noFill/>
            <a:ln w="9525">
              <a:solidFill>
                <a:schemeClr val="tx2"/>
              </a:solidFill>
              <a:round/>
              <a:headEnd/>
              <a:tailEnd type="triangle" w="med" len="med"/>
            </a:ln>
          </p:spPr>
          <p:txBody>
            <a:bodyPr/>
            <a:lstStyle/>
            <a:p>
              <a:endParaRPr lang="ro-RO"/>
            </a:p>
          </p:txBody>
        </p:sp>
        <p:sp>
          <p:nvSpPr>
            <p:cNvPr id="45162" name="Line 28"/>
            <p:cNvSpPr>
              <a:spLocks noChangeShapeType="1"/>
            </p:cNvSpPr>
            <p:nvPr/>
          </p:nvSpPr>
          <p:spPr bwMode="auto">
            <a:xfrm>
              <a:off x="2607" y="12593"/>
              <a:ext cx="187" cy="0"/>
            </a:xfrm>
            <a:prstGeom prst="line">
              <a:avLst/>
            </a:prstGeom>
            <a:noFill/>
            <a:ln w="9525">
              <a:solidFill>
                <a:schemeClr val="tx2"/>
              </a:solidFill>
              <a:round/>
              <a:headEnd/>
              <a:tailEnd type="triangle" w="med" len="med"/>
            </a:ln>
          </p:spPr>
          <p:txBody>
            <a:bodyPr/>
            <a:lstStyle/>
            <a:p>
              <a:endParaRPr lang="ro-RO"/>
            </a:p>
          </p:txBody>
        </p:sp>
        <p:sp>
          <p:nvSpPr>
            <p:cNvPr id="45163" name="Line 27"/>
            <p:cNvSpPr>
              <a:spLocks noChangeShapeType="1"/>
            </p:cNvSpPr>
            <p:nvPr/>
          </p:nvSpPr>
          <p:spPr bwMode="auto">
            <a:xfrm flipH="1">
              <a:off x="3355" y="12053"/>
              <a:ext cx="187" cy="180"/>
            </a:xfrm>
            <a:prstGeom prst="line">
              <a:avLst/>
            </a:prstGeom>
            <a:noFill/>
            <a:ln w="9525">
              <a:solidFill>
                <a:schemeClr val="tx2"/>
              </a:solidFill>
              <a:round/>
              <a:headEnd/>
              <a:tailEnd type="triangle" w="med" len="med"/>
            </a:ln>
          </p:spPr>
          <p:txBody>
            <a:bodyPr/>
            <a:lstStyle/>
            <a:p>
              <a:endParaRPr lang="ro-RO"/>
            </a:p>
          </p:txBody>
        </p:sp>
        <p:sp>
          <p:nvSpPr>
            <p:cNvPr id="45164" name="Line 26"/>
            <p:cNvSpPr>
              <a:spLocks noChangeShapeType="1"/>
            </p:cNvSpPr>
            <p:nvPr/>
          </p:nvSpPr>
          <p:spPr bwMode="auto">
            <a:xfrm>
              <a:off x="4851" y="12773"/>
              <a:ext cx="187" cy="0"/>
            </a:xfrm>
            <a:prstGeom prst="line">
              <a:avLst/>
            </a:prstGeom>
            <a:noFill/>
            <a:ln w="9525">
              <a:solidFill>
                <a:schemeClr val="tx2"/>
              </a:solidFill>
              <a:round/>
              <a:headEnd/>
              <a:tailEnd type="triangle" w="med" len="med"/>
            </a:ln>
          </p:spPr>
          <p:txBody>
            <a:bodyPr/>
            <a:lstStyle/>
            <a:p>
              <a:endParaRPr lang="ro-RO"/>
            </a:p>
          </p:txBody>
        </p:sp>
        <p:sp>
          <p:nvSpPr>
            <p:cNvPr id="45165" name="Line 25"/>
            <p:cNvSpPr>
              <a:spLocks noChangeShapeType="1"/>
            </p:cNvSpPr>
            <p:nvPr/>
          </p:nvSpPr>
          <p:spPr bwMode="auto">
            <a:xfrm>
              <a:off x="5599" y="12053"/>
              <a:ext cx="0" cy="180"/>
            </a:xfrm>
            <a:prstGeom prst="line">
              <a:avLst/>
            </a:prstGeom>
            <a:noFill/>
            <a:ln w="9525">
              <a:solidFill>
                <a:schemeClr val="tx2"/>
              </a:solidFill>
              <a:round/>
              <a:headEnd/>
              <a:tailEnd type="triangle" w="med" len="med"/>
            </a:ln>
          </p:spPr>
          <p:txBody>
            <a:bodyPr/>
            <a:lstStyle/>
            <a:p>
              <a:endParaRPr lang="ro-RO"/>
            </a:p>
          </p:txBody>
        </p:sp>
        <p:sp>
          <p:nvSpPr>
            <p:cNvPr id="45166" name="Line 24"/>
            <p:cNvSpPr>
              <a:spLocks noChangeShapeType="1"/>
            </p:cNvSpPr>
            <p:nvPr/>
          </p:nvSpPr>
          <p:spPr bwMode="auto">
            <a:xfrm>
              <a:off x="5225" y="12233"/>
              <a:ext cx="0" cy="180"/>
            </a:xfrm>
            <a:prstGeom prst="line">
              <a:avLst/>
            </a:prstGeom>
            <a:noFill/>
            <a:ln w="9525">
              <a:solidFill>
                <a:schemeClr val="tx2"/>
              </a:solidFill>
              <a:round/>
              <a:headEnd/>
              <a:tailEnd type="triangle" w="med" len="med"/>
            </a:ln>
          </p:spPr>
          <p:txBody>
            <a:bodyPr/>
            <a:lstStyle/>
            <a:p>
              <a:endParaRPr lang="ro-RO"/>
            </a:p>
          </p:txBody>
        </p:sp>
        <p:sp>
          <p:nvSpPr>
            <p:cNvPr id="45167" name="Line 23"/>
            <p:cNvSpPr>
              <a:spLocks noChangeShapeType="1"/>
            </p:cNvSpPr>
            <p:nvPr/>
          </p:nvSpPr>
          <p:spPr bwMode="auto">
            <a:xfrm flipV="1">
              <a:off x="5038" y="13133"/>
              <a:ext cx="187" cy="180"/>
            </a:xfrm>
            <a:prstGeom prst="line">
              <a:avLst/>
            </a:prstGeom>
            <a:noFill/>
            <a:ln w="9525">
              <a:solidFill>
                <a:schemeClr val="tx2"/>
              </a:solidFill>
              <a:round/>
              <a:headEnd/>
              <a:tailEnd type="triangle" w="med" len="med"/>
            </a:ln>
          </p:spPr>
          <p:txBody>
            <a:bodyPr/>
            <a:lstStyle/>
            <a:p>
              <a:endParaRPr lang="ro-RO"/>
            </a:p>
          </p:txBody>
        </p:sp>
        <p:sp>
          <p:nvSpPr>
            <p:cNvPr id="45168" name="Line 22"/>
            <p:cNvSpPr>
              <a:spLocks noChangeShapeType="1"/>
            </p:cNvSpPr>
            <p:nvPr/>
          </p:nvSpPr>
          <p:spPr bwMode="auto">
            <a:xfrm>
              <a:off x="7282" y="12233"/>
              <a:ext cx="0" cy="180"/>
            </a:xfrm>
            <a:prstGeom prst="line">
              <a:avLst/>
            </a:prstGeom>
            <a:noFill/>
            <a:ln w="9525">
              <a:solidFill>
                <a:schemeClr val="tx2"/>
              </a:solidFill>
              <a:round/>
              <a:headEnd/>
              <a:tailEnd type="triangle" w="med" len="med"/>
            </a:ln>
          </p:spPr>
          <p:txBody>
            <a:bodyPr/>
            <a:lstStyle/>
            <a:p>
              <a:endParaRPr lang="ro-RO"/>
            </a:p>
          </p:txBody>
        </p:sp>
        <p:sp>
          <p:nvSpPr>
            <p:cNvPr id="45169" name="Line 21"/>
            <p:cNvSpPr>
              <a:spLocks noChangeShapeType="1"/>
            </p:cNvSpPr>
            <p:nvPr/>
          </p:nvSpPr>
          <p:spPr bwMode="auto">
            <a:xfrm>
              <a:off x="8965" y="12773"/>
              <a:ext cx="187" cy="0"/>
            </a:xfrm>
            <a:prstGeom prst="line">
              <a:avLst/>
            </a:prstGeom>
            <a:noFill/>
            <a:ln w="9525">
              <a:solidFill>
                <a:schemeClr val="tx2"/>
              </a:solidFill>
              <a:round/>
              <a:headEnd/>
              <a:tailEnd type="triangle" w="med" len="med"/>
            </a:ln>
          </p:spPr>
          <p:txBody>
            <a:bodyPr/>
            <a:lstStyle/>
            <a:p>
              <a:endParaRPr lang="ro-RO"/>
            </a:p>
          </p:txBody>
        </p:sp>
        <p:sp>
          <p:nvSpPr>
            <p:cNvPr id="45170" name="Line 20"/>
            <p:cNvSpPr>
              <a:spLocks noChangeShapeType="1"/>
            </p:cNvSpPr>
            <p:nvPr/>
          </p:nvSpPr>
          <p:spPr bwMode="auto">
            <a:xfrm>
              <a:off x="9152" y="12413"/>
              <a:ext cx="187" cy="0"/>
            </a:xfrm>
            <a:prstGeom prst="line">
              <a:avLst/>
            </a:prstGeom>
            <a:noFill/>
            <a:ln w="9525">
              <a:solidFill>
                <a:schemeClr val="tx2"/>
              </a:solidFill>
              <a:round/>
              <a:headEnd/>
              <a:tailEnd type="triangle" w="med" len="med"/>
            </a:ln>
          </p:spPr>
          <p:txBody>
            <a:bodyPr/>
            <a:lstStyle/>
            <a:p>
              <a:endParaRPr lang="ro-RO"/>
            </a:p>
          </p:txBody>
        </p:sp>
        <p:sp>
          <p:nvSpPr>
            <p:cNvPr id="45171" name="Line 19"/>
            <p:cNvSpPr>
              <a:spLocks noChangeShapeType="1"/>
            </p:cNvSpPr>
            <p:nvPr/>
          </p:nvSpPr>
          <p:spPr bwMode="auto">
            <a:xfrm flipH="1">
              <a:off x="10087" y="12053"/>
              <a:ext cx="187" cy="180"/>
            </a:xfrm>
            <a:prstGeom prst="line">
              <a:avLst/>
            </a:prstGeom>
            <a:noFill/>
            <a:ln w="9525">
              <a:solidFill>
                <a:schemeClr val="tx2"/>
              </a:solidFill>
              <a:round/>
              <a:headEnd/>
              <a:tailEnd type="triangle" w="med" len="med"/>
            </a:ln>
          </p:spPr>
          <p:txBody>
            <a:bodyPr/>
            <a:lstStyle/>
            <a:p>
              <a:endParaRPr lang="ro-RO"/>
            </a:p>
          </p:txBody>
        </p:sp>
        <p:sp>
          <p:nvSpPr>
            <p:cNvPr id="45172" name="Line 18"/>
            <p:cNvSpPr>
              <a:spLocks noChangeShapeType="1"/>
            </p:cNvSpPr>
            <p:nvPr/>
          </p:nvSpPr>
          <p:spPr bwMode="auto">
            <a:xfrm>
              <a:off x="2794" y="12053"/>
              <a:ext cx="374" cy="360"/>
            </a:xfrm>
            <a:prstGeom prst="line">
              <a:avLst/>
            </a:prstGeom>
            <a:noFill/>
            <a:ln w="9525">
              <a:solidFill>
                <a:schemeClr val="tx2"/>
              </a:solidFill>
              <a:round/>
              <a:headEnd/>
              <a:tailEnd type="triangle" w="med" len="med"/>
            </a:ln>
          </p:spPr>
          <p:txBody>
            <a:bodyPr/>
            <a:lstStyle/>
            <a:p>
              <a:endParaRPr lang="ro-RO"/>
            </a:p>
          </p:txBody>
        </p:sp>
        <p:sp>
          <p:nvSpPr>
            <p:cNvPr id="45173" name="Line 17"/>
            <p:cNvSpPr>
              <a:spLocks noChangeShapeType="1"/>
            </p:cNvSpPr>
            <p:nvPr/>
          </p:nvSpPr>
          <p:spPr bwMode="auto">
            <a:xfrm>
              <a:off x="2607" y="12953"/>
              <a:ext cx="187" cy="0"/>
            </a:xfrm>
            <a:prstGeom prst="line">
              <a:avLst/>
            </a:prstGeom>
            <a:noFill/>
            <a:ln w="9525">
              <a:solidFill>
                <a:schemeClr val="tx2"/>
              </a:solidFill>
              <a:round/>
              <a:headEnd/>
              <a:tailEnd type="triangle" w="med" len="med"/>
            </a:ln>
          </p:spPr>
          <p:txBody>
            <a:bodyPr/>
            <a:lstStyle/>
            <a:p>
              <a:endParaRPr lang="ro-RO"/>
            </a:p>
          </p:txBody>
        </p:sp>
        <p:sp>
          <p:nvSpPr>
            <p:cNvPr id="45174" name="Text Box 16"/>
            <p:cNvSpPr txBox="1">
              <a:spLocks noChangeArrowheads="1"/>
            </p:cNvSpPr>
            <p:nvPr/>
          </p:nvSpPr>
          <p:spPr bwMode="auto">
            <a:xfrm>
              <a:off x="7219" y="2029"/>
              <a:ext cx="3055" cy="915"/>
            </a:xfrm>
            <a:prstGeom prst="rect">
              <a:avLst/>
            </a:prstGeom>
            <a:noFill/>
            <a:ln w="9525">
              <a:noFill/>
              <a:miter lim="800000"/>
              <a:headEnd/>
              <a:tailEnd/>
            </a:ln>
          </p:spPr>
          <p:txBody>
            <a:bodyPr/>
            <a:lstStyle/>
            <a:p>
              <a:pPr algn="ctr"/>
              <a:r>
                <a:rPr lang="en-US" sz="2000" dirty="0">
                  <a:latin typeface="Arial Black" pitchFamily="34" charset="0"/>
                  <a:cs typeface="Times New Roman" pitchFamily="18" charset="0"/>
                </a:rPr>
                <a:t>Se</a:t>
              </a:r>
              <a:r>
                <a:rPr lang="ro-RO" sz="2000" dirty="0" err="1">
                  <a:latin typeface="Arial Black" pitchFamily="34" charset="0"/>
                  <a:cs typeface="Times New Roman" pitchFamily="18" charset="0"/>
                </a:rPr>
                <a:t>cretary</a:t>
              </a:r>
              <a:endParaRPr lang="en-US" sz="2000" dirty="0">
                <a:latin typeface="Arial Black" pitchFamily="34" charset="0"/>
              </a:endParaRPr>
            </a:p>
            <a:p>
              <a:pPr algn="ctr" eaLnBrk="0" hangingPunct="0"/>
              <a:endParaRPr lang="ro-RO" sz="1600" dirty="0"/>
            </a:p>
          </p:txBody>
        </p:sp>
        <p:sp>
          <p:nvSpPr>
            <p:cNvPr id="45175" name="Text Box 15"/>
            <p:cNvSpPr txBox="1">
              <a:spLocks noChangeArrowheads="1"/>
            </p:cNvSpPr>
            <p:nvPr/>
          </p:nvSpPr>
          <p:spPr bwMode="auto">
            <a:xfrm>
              <a:off x="7792" y="2931"/>
              <a:ext cx="4289" cy="2253"/>
            </a:xfrm>
            <a:prstGeom prst="rect">
              <a:avLst/>
            </a:prstGeom>
            <a:noFill/>
            <a:ln w="9525">
              <a:noFill/>
              <a:miter lim="800000"/>
              <a:headEnd/>
              <a:tailEnd/>
            </a:ln>
          </p:spPr>
          <p:txBody>
            <a:bodyPr/>
            <a:lstStyle/>
            <a:p>
              <a:pPr algn="ctr"/>
              <a:r>
                <a:rPr lang="ro-RO" sz="2000" dirty="0">
                  <a:latin typeface="Arial Black" pitchFamily="34" charset="0"/>
                  <a:cs typeface="Times New Roman" pitchFamily="18" charset="0"/>
                </a:rPr>
                <a:t>Group </a:t>
              </a:r>
              <a:r>
                <a:rPr lang="ro-RO" sz="2000" dirty="0" err="1">
                  <a:latin typeface="Arial Black" pitchFamily="34" charset="0"/>
                  <a:cs typeface="Times New Roman" pitchFamily="18" charset="0"/>
                </a:rPr>
                <a:t>responsible</a:t>
              </a:r>
              <a:r>
                <a:rPr lang="ro-RO" sz="2000" dirty="0">
                  <a:latin typeface="Arial Black" pitchFamily="34" charset="0"/>
                  <a:cs typeface="Times New Roman" pitchFamily="18" charset="0"/>
                </a:rPr>
                <a:t> for </a:t>
              </a:r>
              <a:r>
                <a:rPr lang="ro-RO" sz="2000" dirty="0" err="1">
                  <a:latin typeface="Arial Black" pitchFamily="34" charset="0"/>
                  <a:cs typeface="Times New Roman" pitchFamily="18" charset="0"/>
                </a:rPr>
                <a:t>the</a:t>
              </a:r>
              <a:r>
                <a:rPr lang="ro-RO" sz="2000" dirty="0">
                  <a:latin typeface="Arial Black" pitchFamily="34" charset="0"/>
                  <a:cs typeface="Times New Roman" pitchFamily="18" charset="0"/>
                </a:rPr>
                <a:t> pro</a:t>
              </a:r>
              <a:r>
                <a:rPr lang="en-US" sz="2000" dirty="0" err="1">
                  <a:latin typeface="Arial Black" pitchFamily="34" charset="0"/>
                  <a:cs typeface="Times New Roman" pitchFamily="18" charset="0"/>
                </a:rPr>
                <a:t>cess</a:t>
              </a:r>
              <a:endParaRPr lang="ro-RO" sz="2000" dirty="0">
                <a:latin typeface="Arial Black" pitchFamily="34" charset="0"/>
              </a:endParaRPr>
            </a:p>
          </p:txBody>
        </p:sp>
        <p:sp>
          <p:nvSpPr>
            <p:cNvPr id="45176" name="Text Box 14"/>
            <p:cNvSpPr txBox="1">
              <a:spLocks noChangeArrowheads="1"/>
            </p:cNvSpPr>
            <p:nvPr/>
          </p:nvSpPr>
          <p:spPr bwMode="auto">
            <a:xfrm>
              <a:off x="899" y="5033"/>
              <a:ext cx="3765" cy="1771"/>
            </a:xfrm>
            <a:prstGeom prst="rect">
              <a:avLst/>
            </a:prstGeom>
            <a:noFill/>
            <a:ln w="9525">
              <a:noFill/>
              <a:miter lim="800000"/>
              <a:headEnd/>
              <a:tailEnd/>
            </a:ln>
          </p:spPr>
          <p:txBody>
            <a:bodyPr/>
            <a:lstStyle/>
            <a:p>
              <a:pPr algn="ctr"/>
              <a:r>
                <a:rPr lang="ro-RO" sz="2000">
                  <a:latin typeface="Arial Black" pitchFamily="34" charset="0"/>
                  <a:cs typeface="Times New Roman" pitchFamily="18" charset="0"/>
                </a:rPr>
                <a:t>Guiding Coalition</a:t>
              </a:r>
              <a:endParaRPr lang="en-US" sz="2000">
                <a:latin typeface="Arial Black" pitchFamily="34" charset="0"/>
              </a:endParaRPr>
            </a:p>
          </p:txBody>
        </p:sp>
      </p:grpSp>
      <p:sp>
        <p:nvSpPr>
          <p:cNvPr id="45060" name="Rectangle 137"/>
          <p:cNvSpPr>
            <a:spLocks noChangeArrowheads="1"/>
          </p:cNvSpPr>
          <p:nvPr/>
        </p:nvSpPr>
        <p:spPr bwMode="auto">
          <a:xfrm>
            <a:off x="0" y="7243763"/>
            <a:ext cx="9144000" cy="0"/>
          </a:xfrm>
          <a:prstGeom prst="rect">
            <a:avLst/>
          </a:prstGeom>
          <a:noFill/>
          <a:ln w="9525">
            <a:noFill/>
            <a:miter lim="800000"/>
            <a:headEnd/>
            <a:tailEnd/>
          </a:ln>
        </p:spPr>
        <p:txBody>
          <a:bodyPr wrap="none" anchor="ctr">
            <a:spAutoFit/>
          </a:bodyPr>
          <a:lstStyle/>
          <a:p>
            <a:endParaRPr lang="en-US"/>
          </a:p>
        </p:txBody>
      </p:sp>
      <p:sp>
        <p:nvSpPr>
          <p:cNvPr id="9" name="Szövegdoboz 8"/>
          <p:cNvSpPr txBox="1"/>
          <p:nvPr/>
        </p:nvSpPr>
        <p:spPr>
          <a:xfrm>
            <a:off x="5780333" y="6534232"/>
            <a:ext cx="2903359" cy="292388"/>
          </a:xfrm>
          <a:prstGeom prst="rect">
            <a:avLst/>
          </a:prstGeom>
          <a:noFill/>
        </p:spPr>
        <p:txBody>
          <a:bodyPr wrap="none" rtlCol="0">
            <a:spAutoFit/>
          </a:bodyPr>
          <a:lstStyle/>
          <a:p>
            <a:r>
              <a:rPr lang="en-US" sz="1300" dirty="0" smtClean="0"/>
              <a:t>©</a:t>
            </a:r>
            <a:r>
              <a:rPr lang="hu-HU" sz="1300" dirty="0" smtClean="0"/>
              <a:t> </a:t>
            </a:r>
            <a:r>
              <a:rPr lang="hu-HU" sz="1300" dirty="0" err="1" smtClean="0"/>
              <a:t>Ana</a:t>
            </a:r>
            <a:r>
              <a:rPr lang="hu-HU" sz="1300" dirty="0" smtClean="0"/>
              <a:t> </a:t>
            </a:r>
            <a:r>
              <a:rPr lang="hu-HU" sz="1300" dirty="0" err="1" smtClean="0"/>
              <a:t>Vasilache</a:t>
            </a:r>
            <a:r>
              <a:rPr lang="hu-HU" sz="1300" dirty="0" smtClean="0"/>
              <a:t> and </a:t>
            </a:r>
            <a:r>
              <a:rPr lang="hu-HU" sz="1300" dirty="0" err="1" smtClean="0"/>
              <a:t>Nicole</a:t>
            </a:r>
            <a:r>
              <a:rPr lang="hu-HU" sz="1300" dirty="0" smtClean="0"/>
              <a:t> </a:t>
            </a:r>
            <a:r>
              <a:rPr lang="hu-HU" sz="1300" dirty="0" err="1" smtClean="0"/>
              <a:t>Rata</a:t>
            </a:r>
            <a:endParaRPr lang="en-US" sz="1300" dirty="0"/>
          </a:p>
        </p:txBody>
      </p:sp>
      <p:sp>
        <p:nvSpPr>
          <p:cNvPr id="124" name="Cím 4"/>
          <p:cNvSpPr txBox="1">
            <a:spLocks/>
          </p:cNvSpPr>
          <p:nvPr/>
        </p:nvSpPr>
        <p:spPr>
          <a:xfrm>
            <a:off x="4572000" y="0"/>
            <a:ext cx="4572000" cy="900001"/>
          </a:xfrm>
          <a:prstGeom prst="rect">
            <a:avLst/>
          </a:prstGeom>
          <a:solidFill>
            <a:schemeClr val="bg1">
              <a:alpha val="70000"/>
            </a:schemeClr>
          </a:solidFill>
        </p:spPr>
        <p:txBody>
          <a:bodyPr anchor="ct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hu-HU" dirty="0">
                <a:solidFill>
                  <a:schemeClr val="tx2"/>
                </a:solidFill>
              </a:rPr>
              <a:t>WORK PROCESS IN CRAIOVA</a:t>
            </a:r>
            <a:endParaRPr lang="en-US" dirty="0">
              <a:solidFill>
                <a:schemeClr val="tx2"/>
              </a:solidFill>
            </a:endParaRPr>
          </a:p>
        </p:txBody>
      </p:sp>
      <p:sp>
        <p:nvSpPr>
          <p:cNvPr id="12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C0DAAA4C-C8FC-4782-9B76-157866A73774}" type="slidenum">
              <a:rPr lang="en-GB" altLang="en-US" smtClean="0"/>
              <a:pPr>
                <a:defRPr/>
              </a:pPr>
              <a:t>47</a:t>
            </a:fld>
            <a:endParaRPr lang="en-GB" altLang="en-US"/>
          </a:p>
        </p:txBody>
      </p:sp>
    </p:spTree>
    <p:extLst>
      <p:ext uri="{BB962C8B-B14F-4D97-AF65-F5344CB8AC3E}">
        <p14:creationId xmlns:p14="http://schemas.microsoft.com/office/powerpoint/2010/main" val="4294819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152815" y="-685502"/>
            <a:ext cx="5658134" cy="792163"/>
          </a:xfrm>
          <a:prstGeom prst="rect">
            <a:avLst/>
          </a:prstGeom>
          <a:noFill/>
          <a:ln w="9525">
            <a:noFill/>
            <a:miter lim="800000"/>
            <a:headEnd/>
            <a:tailEnd/>
          </a:ln>
        </p:spPr>
        <p:txBody>
          <a:bodyPr anchor="ctr"/>
          <a:lstStyle/>
          <a:p>
            <a:pPr algn="ctr"/>
            <a:endParaRPr lang="en-US" sz="3200" dirty="0">
              <a:solidFill>
                <a:schemeClr val="tx2"/>
              </a:solidFill>
              <a:latin typeface="Arial Black" pitchFamily="34" charset="0"/>
            </a:endParaRPr>
          </a:p>
        </p:txBody>
      </p:sp>
      <p:sp>
        <p:nvSpPr>
          <p:cNvPr id="46083" name="Text Box 3"/>
          <p:cNvSpPr txBox="1">
            <a:spLocks noChangeArrowheads="1"/>
          </p:cNvSpPr>
          <p:nvPr/>
        </p:nvSpPr>
        <p:spPr bwMode="auto">
          <a:xfrm>
            <a:off x="266700" y="1036972"/>
            <a:ext cx="8610600" cy="36933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Arial Black" pitchFamily="34" charset="0"/>
              </a:rPr>
              <a:t>Planed Change/Problem-Solving/Planning Process</a:t>
            </a:r>
          </a:p>
        </p:txBody>
      </p:sp>
      <p:sp>
        <p:nvSpPr>
          <p:cNvPr id="46084" name="Oval 11"/>
          <p:cNvSpPr>
            <a:spLocks noChangeArrowheads="1"/>
          </p:cNvSpPr>
          <p:nvPr/>
        </p:nvSpPr>
        <p:spPr bwMode="auto">
          <a:xfrm>
            <a:off x="2057400" y="2661634"/>
            <a:ext cx="119063" cy="109538"/>
          </a:xfrm>
          <a:prstGeom prst="ellipse">
            <a:avLst/>
          </a:prstGeom>
          <a:solidFill>
            <a:schemeClr val="tx1"/>
          </a:solidFill>
          <a:ln w="9525">
            <a:noFill/>
            <a:round/>
            <a:headEnd/>
            <a:tailEnd/>
          </a:ln>
        </p:spPr>
        <p:txBody>
          <a:bodyPr wrap="none" anchor="ctr"/>
          <a:lstStyle/>
          <a:p>
            <a:pPr algn="ctr"/>
            <a:endParaRPr lang="ro-RO"/>
          </a:p>
        </p:txBody>
      </p:sp>
      <p:sp>
        <p:nvSpPr>
          <p:cNvPr id="46085" name="Oval 12"/>
          <p:cNvSpPr>
            <a:spLocks noChangeArrowheads="1"/>
          </p:cNvSpPr>
          <p:nvPr/>
        </p:nvSpPr>
        <p:spPr bwMode="auto">
          <a:xfrm>
            <a:off x="1676400" y="3423634"/>
            <a:ext cx="82550" cy="82550"/>
          </a:xfrm>
          <a:prstGeom prst="ellipse">
            <a:avLst/>
          </a:prstGeom>
          <a:solidFill>
            <a:schemeClr val="tx1"/>
          </a:solidFill>
          <a:ln w="9525">
            <a:noFill/>
            <a:round/>
            <a:headEnd/>
            <a:tailEnd/>
          </a:ln>
        </p:spPr>
        <p:txBody>
          <a:bodyPr wrap="none" anchor="ctr"/>
          <a:lstStyle/>
          <a:p>
            <a:pPr algn="ctr"/>
            <a:endParaRPr lang="ro-RO"/>
          </a:p>
        </p:txBody>
      </p:sp>
      <p:sp>
        <p:nvSpPr>
          <p:cNvPr id="46086" name="Oval 22"/>
          <p:cNvSpPr>
            <a:spLocks noChangeArrowheads="1"/>
          </p:cNvSpPr>
          <p:nvPr/>
        </p:nvSpPr>
        <p:spPr bwMode="auto">
          <a:xfrm>
            <a:off x="2286000" y="2204434"/>
            <a:ext cx="1066800" cy="990600"/>
          </a:xfrm>
          <a:prstGeom prst="ellipse">
            <a:avLst/>
          </a:prstGeom>
          <a:solidFill>
            <a:srgbClr val="FFFF00"/>
          </a:solidFill>
          <a:ln w="9525">
            <a:solidFill>
              <a:schemeClr val="tx1"/>
            </a:solidFill>
            <a:round/>
            <a:headEnd/>
            <a:tailEnd/>
          </a:ln>
        </p:spPr>
        <p:txBody>
          <a:bodyPr wrap="none" anchor="ctr"/>
          <a:lstStyle/>
          <a:p>
            <a:pPr algn="ctr"/>
            <a:endParaRPr lang="ro-RO"/>
          </a:p>
        </p:txBody>
      </p:sp>
      <p:sp>
        <p:nvSpPr>
          <p:cNvPr id="46087" name="Oval 23"/>
          <p:cNvSpPr>
            <a:spLocks noChangeArrowheads="1"/>
          </p:cNvSpPr>
          <p:nvPr/>
        </p:nvSpPr>
        <p:spPr bwMode="auto">
          <a:xfrm>
            <a:off x="3733800" y="2814034"/>
            <a:ext cx="1066800" cy="990600"/>
          </a:xfrm>
          <a:prstGeom prst="ellipse">
            <a:avLst/>
          </a:prstGeom>
          <a:solidFill>
            <a:srgbClr val="CCFFFF"/>
          </a:solidFill>
          <a:ln w="9525">
            <a:solidFill>
              <a:schemeClr val="tx1"/>
            </a:solidFill>
            <a:round/>
            <a:headEnd/>
            <a:tailEnd/>
          </a:ln>
        </p:spPr>
        <p:txBody>
          <a:bodyPr wrap="none" anchor="ctr"/>
          <a:lstStyle/>
          <a:p>
            <a:endParaRPr lang="ro-RO"/>
          </a:p>
        </p:txBody>
      </p:sp>
      <p:sp>
        <p:nvSpPr>
          <p:cNvPr id="46088" name="Oval 24"/>
          <p:cNvSpPr>
            <a:spLocks noChangeArrowheads="1"/>
          </p:cNvSpPr>
          <p:nvPr/>
        </p:nvSpPr>
        <p:spPr bwMode="auto">
          <a:xfrm>
            <a:off x="4572000" y="3576034"/>
            <a:ext cx="1066800" cy="990600"/>
          </a:xfrm>
          <a:prstGeom prst="ellipse">
            <a:avLst/>
          </a:prstGeom>
          <a:solidFill>
            <a:srgbClr val="CCECFF"/>
          </a:solidFill>
          <a:ln w="9525">
            <a:solidFill>
              <a:schemeClr val="tx1"/>
            </a:solidFill>
            <a:round/>
            <a:headEnd/>
            <a:tailEnd/>
          </a:ln>
        </p:spPr>
        <p:txBody>
          <a:bodyPr wrap="none" anchor="ctr"/>
          <a:lstStyle/>
          <a:p>
            <a:endParaRPr lang="ro-RO"/>
          </a:p>
        </p:txBody>
      </p:sp>
      <p:sp>
        <p:nvSpPr>
          <p:cNvPr id="46089" name="Oval 25"/>
          <p:cNvSpPr>
            <a:spLocks noChangeArrowheads="1"/>
          </p:cNvSpPr>
          <p:nvPr/>
        </p:nvSpPr>
        <p:spPr bwMode="auto">
          <a:xfrm>
            <a:off x="2895600" y="3576034"/>
            <a:ext cx="1066800" cy="990600"/>
          </a:xfrm>
          <a:prstGeom prst="ellipse">
            <a:avLst/>
          </a:prstGeom>
          <a:solidFill>
            <a:srgbClr val="CCECFF"/>
          </a:solidFill>
          <a:ln w="9525">
            <a:solidFill>
              <a:schemeClr val="tx1"/>
            </a:solidFill>
            <a:round/>
            <a:headEnd/>
            <a:tailEnd/>
          </a:ln>
        </p:spPr>
        <p:txBody>
          <a:bodyPr wrap="none" anchor="ctr"/>
          <a:lstStyle/>
          <a:p>
            <a:endParaRPr lang="ro-RO"/>
          </a:p>
        </p:txBody>
      </p:sp>
      <p:sp>
        <p:nvSpPr>
          <p:cNvPr id="46090" name="Oval 26"/>
          <p:cNvSpPr>
            <a:spLocks noChangeArrowheads="1"/>
          </p:cNvSpPr>
          <p:nvPr/>
        </p:nvSpPr>
        <p:spPr bwMode="auto">
          <a:xfrm>
            <a:off x="3200400" y="4642834"/>
            <a:ext cx="1066800" cy="990600"/>
          </a:xfrm>
          <a:prstGeom prst="ellipse">
            <a:avLst/>
          </a:prstGeom>
          <a:solidFill>
            <a:srgbClr val="CCECFF"/>
          </a:solidFill>
          <a:ln w="9525">
            <a:solidFill>
              <a:schemeClr val="tx1"/>
            </a:solidFill>
            <a:round/>
            <a:headEnd/>
            <a:tailEnd/>
          </a:ln>
        </p:spPr>
        <p:txBody>
          <a:bodyPr wrap="none" anchor="ctr"/>
          <a:lstStyle/>
          <a:p>
            <a:endParaRPr lang="ro-RO"/>
          </a:p>
        </p:txBody>
      </p:sp>
      <p:sp>
        <p:nvSpPr>
          <p:cNvPr id="46091" name="Oval 27"/>
          <p:cNvSpPr>
            <a:spLocks noChangeArrowheads="1"/>
          </p:cNvSpPr>
          <p:nvPr/>
        </p:nvSpPr>
        <p:spPr bwMode="auto">
          <a:xfrm>
            <a:off x="4343400" y="4642834"/>
            <a:ext cx="1066800" cy="990600"/>
          </a:xfrm>
          <a:prstGeom prst="ellipse">
            <a:avLst/>
          </a:prstGeom>
          <a:solidFill>
            <a:srgbClr val="CCECFF"/>
          </a:solidFill>
          <a:ln w="9525">
            <a:solidFill>
              <a:schemeClr val="tx1"/>
            </a:solidFill>
            <a:round/>
            <a:headEnd/>
            <a:tailEnd/>
          </a:ln>
        </p:spPr>
        <p:txBody>
          <a:bodyPr wrap="none" anchor="ctr"/>
          <a:lstStyle/>
          <a:p>
            <a:endParaRPr lang="ro-RO"/>
          </a:p>
        </p:txBody>
      </p:sp>
      <p:sp>
        <p:nvSpPr>
          <p:cNvPr id="46092" name="AutoShape 28"/>
          <p:cNvSpPr>
            <a:spLocks noChangeArrowheads="1"/>
          </p:cNvSpPr>
          <p:nvPr/>
        </p:nvSpPr>
        <p:spPr bwMode="auto">
          <a:xfrm rot="1500348">
            <a:off x="3352800" y="25092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3" name="AutoShape 29"/>
          <p:cNvSpPr>
            <a:spLocks noChangeArrowheads="1"/>
          </p:cNvSpPr>
          <p:nvPr/>
        </p:nvSpPr>
        <p:spPr bwMode="auto">
          <a:xfrm rot="1500348">
            <a:off x="4876800" y="32712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4" name="AutoShape 30"/>
          <p:cNvSpPr>
            <a:spLocks noChangeArrowheads="1"/>
          </p:cNvSpPr>
          <p:nvPr/>
        </p:nvSpPr>
        <p:spPr bwMode="auto">
          <a:xfrm rot="6122728">
            <a:off x="5334000" y="46428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5" name="AutoShape 31"/>
          <p:cNvSpPr>
            <a:spLocks noChangeArrowheads="1"/>
          </p:cNvSpPr>
          <p:nvPr/>
        </p:nvSpPr>
        <p:spPr bwMode="auto">
          <a:xfrm rot="-5811482">
            <a:off x="2438400" y="45666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6" name="AutoShape 32"/>
          <p:cNvSpPr>
            <a:spLocks noChangeArrowheads="1"/>
          </p:cNvSpPr>
          <p:nvPr/>
        </p:nvSpPr>
        <p:spPr bwMode="auto">
          <a:xfrm rot="-2088241">
            <a:off x="2971800" y="31950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7" name="AutoShape 33"/>
          <p:cNvSpPr>
            <a:spLocks noChangeArrowheads="1"/>
          </p:cNvSpPr>
          <p:nvPr/>
        </p:nvSpPr>
        <p:spPr bwMode="auto">
          <a:xfrm rot="-10661924">
            <a:off x="3886200" y="5709634"/>
            <a:ext cx="762000" cy="152400"/>
          </a:xfrm>
          <a:prstGeom prst="curvedDownArrow">
            <a:avLst>
              <a:gd name="adj1" fmla="val 100000"/>
              <a:gd name="adj2" fmla="val 200000"/>
              <a:gd name="adj3" fmla="val 33333"/>
            </a:avLst>
          </a:prstGeom>
          <a:solidFill>
            <a:srgbClr val="FF0000"/>
          </a:solidFill>
          <a:ln w="9525">
            <a:solidFill>
              <a:srgbClr val="FF0000"/>
            </a:solidFill>
            <a:miter lim="800000"/>
            <a:headEnd/>
            <a:tailEnd/>
          </a:ln>
        </p:spPr>
        <p:txBody>
          <a:bodyPr wrap="none" anchor="ctr"/>
          <a:lstStyle/>
          <a:p>
            <a:endParaRPr lang="ro-RO"/>
          </a:p>
        </p:txBody>
      </p:sp>
      <p:sp>
        <p:nvSpPr>
          <p:cNvPr id="46098" name="Text Box 34"/>
          <p:cNvSpPr txBox="1">
            <a:spLocks noChangeArrowheads="1"/>
          </p:cNvSpPr>
          <p:nvPr/>
        </p:nvSpPr>
        <p:spPr bwMode="auto">
          <a:xfrm>
            <a:off x="228600" y="2204434"/>
            <a:ext cx="1905000" cy="10064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Agreement with the Mayor</a:t>
            </a:r>
          </a:p>
        </p:txBody>
      </p:sp>
      <p:sp>
        <p:nvSpPr>
          <p:cNvPr id="46099" name="AutoShape 35"/>
          <p:cNvSpPr>
            <a:spLocks noChangeArrowheads="1"/>
          </p:cNvSpPr>
          <p:nvPr/>
        </p:nvSpPr>
        <p:spPr bwMode="auto">
          <a:xfrm>
            <a:off x="1981200" y="2509234"/>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ro-RO"/>
          </a:p>
        </p:txBody>
      </p:sp>
      <p:sp>
        <p:nvSpPr>
          <p:cNvPr id="46100" name="Text Box 36"/>
          <p:cNvSpPr txBox="1">
            <a:spLocks noChangeArrowheads="1"/>
          </p:cNvSpPr>
          <p:nvPr/>
        </p:nvSpPr>
        <p:spPr bwMode="auto">
          <a:xfrm>
            <a:off x="5334000" y="2280634"/>
            <a:ext cx="3276600" cy="7016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Build the Guiding Coalition</a:t>
            </a:r>
          </a:p>
        </p:txBody>
      </p:sp>
      <p:sp>
        <p:nvSpPr>
          <p:cNvPr id="46101" name="Line 37"/>
          <p:cNvSpPr>
            <a:spLocks noChangeShapeType="1"/>
          </p:cNvSpPr>
          <p:nvPr/>
        </p:nvSpPr>
        <p:spPr bwMode="auto">
          <a:xfrm>
            <a:off x="4495800" y="3042634"/>
            <a:ext cx="3962400" cy="0"/>
          </a:xfrm>
          <a:prstGeom prst="line">
            <a:avLst/>
          </a:prstGeom>
          <a:noFill/>
          <a:ln w="38100">
            <a:solidFill>
              <a:srgbClr val="FF0000"/>
            </a:solidFill>
            <a:round/>
            <a:headEnd type="triangle" w="med" len="med"/>
            <a:tailEnd/>
          </a:ln>
        </p:spPr>
        <p:txBody>
          <a:bodyPr/>
          <a:lstStyle/>
          <a:p>
            <a:endParaRPr lang="ro-RO"/>
          </a:p>
        </p:txBody>
      </p:sp>
      <p:sp>
        <p:nvSpPr>
          <p:cNvPr id="46102" name="Text Box 38"/>
          <p:cNvSpPr txBox="1">
            <a:spLocks noChangeArrowheads="1"/>
          </p:cNvSpPr>
          <p:nvPr/>
        </p:nvSpPr>
        <p:spPr bwMode="auto">
          <a:xfrm>
            <a:off x="5867400" y="3423634"/>
            <a:ext cx="2895600" cy="70802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General and In-depth Diagnosis</a:t>
            </a:r>
          </a:p>
        </p:txBody>
      </p:sp>
      <p:sp>
        <p:nvSpPr>
          <p:cNvPr id="46103" name="Line 39"/>
          <p:cNvSpPr>
            <a:spLocks noChangeShapeType="1"/>
          </p:cNvSpPr>
          <p:nvPr/>
        </p:nvSpPr>
        <p:spPr bwMode="auto">
          <a:xfrm>
            <a:off x="5410200" y="4185634"/>
            <a:ext cx="3200400" cy="0"/>
          </a:xfrm>
          <a:prstGeom prst="line">
            <a:avLst/>
          </a:prstGeom>
          <a:noFill/>
          <a:ln w="38100">
            <a:solidFill>
              <a:srgbClr val="FF0000"/>
            </a:solidFill>
            <a:round/>
            <a:headEnd type="triangle" w="med" len="med"/>
            <a:tailEnd/>
          </a:ln>
        </p:spPr>
        <p:txBody>
          <a:bodyPr/>
          <a:lstStyle/>
          <a:p>
            <a:endParaRPr lang="ro-RO"/>
          </a:p>
        </p:txBody>
      </p:sp>
      <p:sp>
        <p:nvSpPr>
          <p:cNvPr id="46104" name="Line 40"/>
          <p:cNvSpPr>
            <a:spLocks noChangeShapeType="1"/>
          </p:cNvSpPr>
          <p:nvPr/>
        </p:nvSpPr>
        <p:spPr bwMode="auto">
          <a:xfrm>
            <a:off x="5181600" y="5176234"/>
            <a:ext cx="3276600" cy="0"/>
          </a:xfrm>
          <a:prstGeom prst="line">
            <a:avLst/>
          </a:prstGeom>
          <a:noFill/>
          <a:ln w="38100">
            <a:solidFill>
              <a:srgbClr val="FF0000"/>
            </a:solidFill>
            <a:round/>
            <a:headEnd type="triangle" w="med" len="med"/>
            <a:tailEnd/>
          </a:ln>
        </p:spPr>
        <p:txBody>
          <a:bodyPr/>
          <a:lstStyle/>
          <a:p>
            <a:endParaRPr lang="ro-RO"/>
          </a:p>
        </p:txBody>
      </p:sp>
      <p:sp>
        <p:nvSpPr>
          <p:cNvPr id="46105" name="Text Box 41"/>
          <p:cNvSpPr txBox="1">
            <a:spLocks noChangeArrowheads="1"/>
          </p:cNvSpPr>
          <p:nvPr/>
        </p:nvSpPr>
        <p:spPr bwMode="auto">
          <a:xfrm>
            <a:off x="5867400" y="4414234"/>
            <a:ext cx="2743200" cy="70802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Solutions elaboration</a:t>
            </a:r>
          </a:p>
        </p:txBody>
      </p:sp>
      <p:sp>
        <p:nvSpPr>
          <p:cNvPr id="46106" name="Line 42"/>
          <p:cNvSpPr>
            <a:spLocks noChangeShapeType="1"/>
          </p:cNvSpPr>
          <p:nvPr/>
        </p:nvSpPr>
        <p:spPr bwMode="auto">
          <a:xfrm>
            <a:off x="228600" y="5404834"/>
            <a:ext cx="3352800" cy="0"/>
          </a:xfrm>
          <a:prstGeom prst="line">
            <a:avLst/>
          </a:prstGeom>
          <a:noFill/>
          <a:ln w="38100">
            <a:solidFill>
              <a:srgbClr val="FF0000"/>
            </a:solidFill>
            <a:round/>
            <a:headEnd/>
            <a:tailEnd type="triangle" w="med" len="med"/>
          </a:ln>
        </p:spPr>
        <p:txBody>
          <a:bodyPr/>
          <a:lstStyle/>
          <a:p>
            <a:endParaRPr lang="ro-RO"/>
          </a:p>
        </p:txBody>
      </p:sp>
      <p:sp>
        <p:nvSpPr>
          <p:cNvPr id="46107" name="Text Box 43"/>
          <p:cNvSpPr txBox="1">
            <a:spLocks noChangeArrowheads="1"/>
          </p:cNvSpPr>
          <p:nvPr/>
        </p:nvSpPr>
        <p:spPr bwMode="auto">
          <a:xfrm>
            <a:off x="228600" y="4719034"/>
            <a:ext cx="2362200" cy="7016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Implement the solutions</a:t>
            </a:r>
          </a:p>
        </p:txBody>
      </p:sp>
      <p:sp>
        <p:nvSpPr>
          <p:cNvPr id="46108" name="Line 44"/>
          <p:cNvSpPr>
            <a:spLocks noChangeShapeType="1"/>
          </p:cNvSpPr>
          <p:nvPr/>
        </p:nvSpPr>
        <p:spPr bwMode="auto">
          <a:xfrm>
            <a:off x="304800" y="4185634"/>
            <a:ext cx="2971800" cy="0"/>
          </a:xfrm>
          <a:prstGeom prst="line">
            <a:avLst/>
          </a:prstGeom>
          <a:noFill/>
          <a:ln w="38100">
            <a:solidFill>
              <a:srgbClr val="FF0000"/>
            </a:solidFill>
            <a:round/>
            <a:headEnd/>
            <a:tailEnd type="triangle" w="med" len="med"/>
          </a:ln>
        </p:spPr>
        <p:txBody>
          <a:bodyPr/>
          <a:lstStyle/>
          <a:p>
            <a:endParaRPr lang="ro-RO"/>
          </a:p>
        </p:txBody>
      </p:sp>
      <p:sp>
        <p:nvSpPr>
          <p:cNvPr id="46109" name="Text Box 45"/>
          <p:cNvSpPr txBox="1">
            <a:spLocks noChangeArrowheads="1"/>
          </p:cNvSpPr>
          <p:nvPr/>
        </p:nvSpPr>
        <p:spPr bwMode="auto">
          <a:xfrm>
            <a:off x="304800" y="3499834"/>
            <a:ext cx="2362200" cy="701675"/>
          </a:xfrm>
          <a:prstGeom prst="rect">
            <a:avLst/>
          </a:prstGeom>
          <a:noFill/>
          <a:ln w="9525">
            <a:noFill/>
            <a:miter lim="800000"/>
            <a:headEnd/>
            <a:tailEnd/>
          </a:ln>
        </p:spPr>
        <p:txBody>
          <a:bodyPr>
            <a:spAutoFit/>
          </a:bodyPr>
          <a:lstStyle/>
          <a:p>
            <a:pPr>
              <a:spcBef>
                <a:spcPct val="50000"/>
              </a:spcBef>
            </a:pPr>
            <a:r>
              <a:rPr lang="en-US" sz="2000">
                <a:latin typeface="Arial Black" pitchFamily="34" charset="0"/>
              </a:rPr>
              <a:t>Monitor and Evaluate</a:t>
            </a:r>
          </a:p>
        </p:txBody>
      </p:sp>
      <p:sp>
        <p:nvSpPr>
          <p:cNvPr id="32" name="Szövegdoboz 8"/>
          <p:cNvSpPr txBox="1"/>
          <p:nvPr/>
        </p:nvSpPr>
        <p:spPr>
          <a:xfrm>
            <a:off x="5780333" y="6534232"/>
            <a:ext cx="2903359" cy="292388"/>
          </a:xfrm>
          <a:prstGeom prst="rect">
            <a:avLst/>
          </a:prstGeom>
          <a:noFill/>
        </p:spPr>
        <p:txBody>
          <a:bodyPr wrap="none" rtlCol="0">
            <a:spAutoFit/>
          </a:bodyPr>
          <a:lstStyle/>
          <a:p>
            <a:r>
              <a:rPr lang="en-US" sz="1300" dirty="0" smtClean="0"/>
              <a:t>©</a:t>
            </a:r>
            <a:r>
              <a:rPr lang="hu-HU" sz="1300" dirty="0" smtClean="0"/>
              <a:t> </a:t>
            </a:r>
            <a:r>
              <a:rPr lang="hu-HU" sz="1300" dirty="0" err="1" smtClean="0"/>
              <a:t>Ana</a:t>
            </a:r>
            <a:r>
              <a:rPr lang="hu-HU" sz="1300" dirty="0" smtClean="0"/>
              <a:t> </a:t>
            </a:r>
            <a:r>
              <a:rPr lang="hu-HU" sz="1300" dirty="0" err="1" smtClean="0"/>
              <a:t>Vasilache</a:t>
            </a:r>
            <a:r>
              <a:rPr lang="hu-HU" sz="1300" dirty="0" smtClean="0"/>
              <a:t> and </a:t>
            </a:r>
            <a:r>
              <a:rPr lang="hu-HU" sz="1300" dirty="0" err="1" smtClean="0"/>
              <a:t>Nicole</a:t>
            </a:r>
            <a:r>
              <a:rPr lang="hu-HU" sz="1300" dirty="0" smtClean="0"/>
              <a:t> </a:t>
            </a:r>
            <a:r>
              <a:rPr lang="hu-HU" sz="1300" dirty="0" err="1" smtClean="0"/>
              <a:t>Rata</a:t>
            </a:r>
            <a:endParaRPr lang="en-US" sz="1300" dirty="0"/>
          </a:p>
        </p:txBody>
      </p:sp>
      <p:sp>
        <p:nvSpPr>
          <p:cNvPr id="34" name="Cím 4"/>
          <p:cNvSpPr txBox="1">
            <a:spLocks/>
          </p:cNvSpPr>
          <p:nvPr/>
        </p:nvSpPr>
        <p:spPr>
          <a:xfrm>
            <a:off x="4572000" y="0"/>
            <a:ext cx="4572000" cy="900001"/>
          </a:xfrm>
          <a:prstGeom prst="rect">
            <a:avLst/>
          </a:prstGeom>
          <a:solidFill>
            <a:schemeClr val="bg1">
              <a:alpha val="70000"/>
            </a:schemeClr>
          </a:solidFill>
        </p:spPr>
        <p:txBody>
          <a:bodyPr anchor="ct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en-US" dirty="0">
                <a:solidFill>
                  <a:schemeClr val="tx2"/>
                </a:solidFill>
              </a:rPr>
              <a:t>STRATEGIC</a:t>
            </a:r>
            <a:r>
              <a:rPr lang="en-US" dirty="0">
                <a:solidFill>
                  <a:srgbClr val="C00000"/>
                </a:solidFill>
              </a:rPr>
              <a:t> </a:t>
            </a:r>
            <a:r>
              <a:rPr lang="en-US" dirty="0">
                <a:solidFill>
                  <a:schemeClr val="tx2"/>
                </a:solidFill>
              </a:rPr>
              <a:t>PROCESS</a:t>
            </a:r>
            <a:r>
              <a:rPr lang="hu-HU" dirty="0">
                <a:solidFill>
                  <a:schemeClr val="tx2"/>
                </a:solidFill>
              </a:rPr>
              <a:t> </a:t>
            </a:r>
            <a:r>
              <a:rPr lang="hu-HU" dirty="0" smtClean="0">
                <a:solidFill>
                  <a:schemeClr val="tx2"/>
                </a:solidFill>
              </a:rPr>
              <a:t>IN </a:t>
            </a:r>
            <a:r>
              <a:rPr lang="hu-HU" dirty="0">
                <a:solidFill>
                  <a:schemeClr val="tx2"/>
                </a:solidFill>
              </a:rPr>
              <a:t>CRAIOVA</a:t>
            </a:r>
            <a:endParaRPr lang="en-US" dirty="0">
              <a:solidFill>
                <a:schemeClr val="tx2"/>
              </a:solidFill>
            </a:endParaRPr>
          </a:p>
        </p:txBody>
      </p:sp>
      <p:sp>
        <p:nvSpPr>
          <p:cNvPr id="33"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48</a:t>
            </a:fld>
            <a:endParaRPr lang="en-GB" altLang="en-US"/>
          </a:p>
        </p:txBody>
      </p:sp>
    </p:spTree>
    <p:extLst>
      <p:ext uri="{BB962C8B-B14F-4D97-AF65-F5344CB8AC3E}">
        <p14:creationId xmlns:p14="http://schemas.microsoft.com/office/powerpoint/2010/main" val="2021740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657600" y="2946378"/>
            <a:ext cx="4800600" cy="954087"/>
          </a:xfrm>
          <a:prstGeom prst="rect">
            <a:avLst/>
          </a:prstGeom>
          <a:noFill/>
          <a:ln w="9525">
            <a:noFill/>
            <a:miter lim="800000"/>
            <a:headEnd/>
            <a:tailEnd/>
          </a:ln>
        </p:spPr>
        <p:txBody>
          <a:bodyPr>
            <a:spAutoFit/>
          </a:bodyPr>
          <a:lstStyle/>
          <a:p>
            <a:r>
              <a:rPr lang="en-US" sz="2800" dirty="0">
                <a:latin typeface="Arial Black" pitchFamily="34" charset="0"/>
              </a:rPr>
              <a:t>Level of </a:t>
            </a:r>
            <a:r>
              <a:rPr lang="ro-RO" sz="2800" dirty="0">
                <a:latin typeface="Arial Black" pitchFamily="34" charset="0"/>
              </a:rPr>
              <a:t>vulnerabilit</a:t>
            </a:r>
            <a:r>
              <a:rPr lang="en-US" sz="2800" dirty="0">
                <a:latin typeface="Arial Black" pitchFamily="34" charset="0"/>
              </a:rPr>
              <a:t>y to</a:t>
            </a:r>
            <a:r>
              <a:rPr lang="ro-RO" sz="2800" dirty="0">
                <a:latin typeface="Arial Black" pitchFamily="34" charset="0"/>
              </a:rPr>
              <a:t> cor</a:t>
            </a:r>
            <a:r>
              <a:rPr lang="en-US" sz="2800" dirty="0">
                <a:latin typeface="Arial Black" pitchFamily="34" charset="0"/>
              </a:rPr>
              <a:t>r</a:t>
            </a:r>
            <a:r>
              <a:rPr lang="ro-RO" sz="2800" dirty="0">
                <a:latin typeface="Arial Black" pitchFamily="34" charset="0"/>
              </a:rPr>
              <a:t>up</a:t>
            </a:r>
            <a:r>
              <a:rPr lang="en-US" sz="2800" dirty="0" err="1">
                <a:latin typeface="Arial Black" pitchFamily="34" charset="0"/>
              </a:rPr>
              <a:t>tion</a:t>
            </a:r>
            <a:r>
              <a:rPr lang="ro-RO" sz="2800" dirty="0">
                <a:latin typeface="Arial Black" pitchFamily="34" charset="0"/>
              </a:rPr>
              <a:t> </a:t>
            </a:r>
            <a:endParaRPr lang="en-US" sz="2800" dirty="0">
              <a:latin typeface="Arial Black" pitchFamily="34" charset="0"/>
            </a:endParaRPr>
          </a:p>
        </p:txBody>
      </p:sp>
      <p:pic>
        <p:nvPicPr>
          <p:cNvPr id="47107" name="Picture 3" descr="j0404263"/>
          <p:cNvPicPr>
            <a:picLocks noChangeAspect="1" noChangeArrowheads="1"/>
          </p:cNvPicPr>
          <p:nvPr/>
        </p:nvPicPr>
        <p:blipFill>
          <a:blip r:embed="rId2" cstate="print"/>
          <a:srcRect/>
          <a:stretch>
            <a:fillRect/>
          </a:stretch>
        </p:blipFill>
        <p:spPr bwMode="auto">
          <a:xfrm>
            <a:off x="762000" y="3116240"/>
            <a:ext cx="2667000" cy="2895600"/>
          </a:xfrm>
          <a:prstGeom prst="rect">
            <a:avLst/>
          </a:prstGeom>
          <a:noFill/>
          <a:ln w="9525">
            <a:noFill/>
            <a:miter lim="800000"/>
            <a:headEnd/>
            <a:tailEnd/>
          </a:ln>
        </p:spPr>
      </p:pic>
      <p:sp>
        <p:nvSpPr>
          <p:cNvPr id="47108" name="Text Box 4"/>
          <p:cNvSpPr txBox="1">
            <a:spLocks noChangeArrowheads="1"/>
          </p:cNvSpPr>
          <p:nvPr/>
        </p:nvSpPr>
        <p:spPr bwMode="auto">
          <a:xfrm>
            <a:off x="434975" y="2143013"/>
            <a:ext cx="8023225" cy="946150"/>
          </a:xfrm>
          <a:prstGeom prst="rect">
            <a:avLst/>
          </a:prstGeom>
          <a:noFill/>
          <a:ln w="9525">
            <a:noFill/>
            <a:miter lim="800000"/>
            <a:headEnd/>
            <a:tailEnd/>
          </a:ln>
        </p:spPr>
        <p:txBody>
          <a:bodyPr>
            <a:spAutoFit/>
          </a:bodyPr>
          <a:lstStyle/>
          <a:p>
            <a:pPr>
              <a:spcBef>
                <a:spcPct val="50000"/>
              </a:spcBef>
            </a:pPr>
            <a:r>
              <a:rPr lang="ro-RO" sz="2800" dirty="0">
                <a:latin typeface="Arial Black" pitchFamily="34" charset="0"/>
              </a:rPr>
              <a:t>2 aspect</a:t>
            </a:r>
            <a:r>
              <a:rPr lang="en-US" sz="2800" dirty="0">
                <a:latin typeface="Arial Black" pitchFamily="34" charset="0"/>
              </a:rPr>
              <a:t>s</a:t>
            </a:r>
            <a:r>
              <a:rPr lang="ro-RO" sz="2800" dirty="0">
                <a:latin typeface="Arial Black" pitchFamily="34" charset="0"/>
              </a:rPr>
              <a:t> </a:t>
            </a:r>
            <a:r>
              <a:rPr lang="en-US" sz="2800" dirty="0">
                <a:latin typeface="Arial Black" pitchFamily="34" charset="0"/>
              </a:rPr>
              <a:t>of</a:t>
            </a:r>
            <a:r>
              <a:rPr lang="ro-RO" sz="2800" dirty="0">
                <a:latin typeface="Arial Black" pitchFamily="34" charset="0"/>
              </a:rPr>
              <a:t> 33 de activit</a:t>
            </a:r>
            <a:r>
              <a:rPr lang="en-US" sz="2800" dirty="0" err="1">
                <a:latin typeface="Arial Black" pitchFamily="34" charset="0"/>
              </a:rPr>
              <a:t>ies</a:t>
            </a:r>
            <a:r>
              <a:rPr lang="en-US" sz="2800" dirty="0">
                <a:latin typeface="Arial Black" pitchFamily="34" charset="0"/>
              </a:rPr>
              <a:t> have been evaluated</a:t>
            </a:r>
          </a:p>
        </p:txBody>
      </p:sp>
      <p:sp>
        <p:nvSpPr>
          <p:cNvPr id="47109" name="Text Box 5"/>
          <p:cNvSpPr txBox="1">
            <a:spLocks noChangeArrowheads="1"/>
          </p:cNvSpPr>
          <p:nvPr/>
        </p:nvSpPr>
        <p:spPr bwMode="auto">
          <a:xfrm>
            <a:off x="3657600" y="4222305"/>
            <a:ext cx="4800600" cy="2227263"/>
          </a:xfrm>
          <a:prstGeom prst="rect">
            <a:avLst/>
          </a:prstGeom>
          <a:noFill/>
          <a:ln w="9525">
            <a:noFill/>
            <a:miter lim="800000"/>
            <a:headEnd/>
            <a:tailEnd/>
          </a:ln>
        </p:spPr>
        <p:txBody>
          <a:bodyPr>
            <a:spAutoFit/>
          </a:bodyPr>
          <a:lstStyle/>
          <a:p>
            <a:r>
              <a:rPr lang="en-US" sz="2800" dirty="0">
                <a:latin typeface="Arial Black" pitchFamily="34" charset="0"/>
              </a:rPr>
              <a:t>Level of impact</a:t>
            </a:r>
            <a:r>
              <a:rPr lang="ro-RO" sz="2800" dirty="0">
                <a:latin typeface="Arial Black" pitchFamily="34" charset="0"/>
              </a:rPr>
              <a:t> </a:t>
            </a:r>
            <a:r>
              <a:rPr lang="en-US" sz="2800" dirty="0">
                <a:latin typeface="Arial Black" pitchFamily="34" charset="0"/>
              </a:rPr>
              <a:t>on citizens’ lives and municipality’s future if corrupt activities would take place</a:t>
            </a:r>
          </a:p>
        </p:txBody>
      </p:sp>
      <p:sp>
        <p:nvSpPr>
          <p:cNvPr id="47110" name="Rectangle 6"/>
          <p:cNvSpPr>
            <a:spLocks noChangeArrowheads="1"/>
          </p:cNvSpPr>
          <p:nvPr/>
        </p:nvSpPr>
        <p:spPr bwMode="auto">
          <a:xfrm>
            <a:off x="434975" y="385388"/>
            <a:ext cx="8458200" cy="1508105"/>
          </a:xfrm>
          <a:prstGeom prst="rect">
            <a:avLst/>
          </a:prstGeom>
          <a:noFill/>
          <a:ln w="9525">
            <a:noFill/>
            <a:miter lim="800000"/>
            <a:headEnd/>
            <a:tailEnd/>
          </a:ln>
        </p:spPr>
        <p:txBody>
          <a:bodyPr>
            <a:spAutoFit/>
          </a:bodyPr>
          <a:lstStyle/>
          <a:p>
            <a:pPr algn="ctr"/>
            <a:r>
              <a:rPr lang="ro-RO" sz="3600" smtClean="0">
                <a:solidFill>
                  <a:schemeClr val="tx2"/>
                </a:solidFill>
                <a:latin typeface="Arial Black" pitchFamily="34" charset="0"/>
              </a:rPr>
              <a:t>                      </a:t>
            </a:r>
            <a:endParaRPr lang="en-US" sz="3600" dirty="0" smtClean="0">
              <a:solidFill>
                <a:schemeClr val="tx2"/>
              </a:solidFill>
              <a:latin typeface="Arial Black" pitchFamily="34" charset="0"/>
            </a:endParaRPr>
          </a:p>
          <a:p>
            <a:r>
              <a:rPr lang="en-US" sz="2800" dirty="0" smtClean="0">
                <a:latin typeface="Arial Black" pitchFamily="34" charset="0"/>
              </a:rPr>
              <a:t>Identifying </a:t>
            </a:r>
            <a:r>
              <a:rPr lang="en-US" sz="2800" dirty="0">
                <a:latin typeface="Arial Black" pitchFamily="34" charset="0"/>
              </a:rPr>
              <a:t>the most vulnerable activities </a:t>
            </a:r>
            <a:r>
              <a:rPr lang="en-US" sz="2800" dirty="0" smtClean="0">
                <a:latin typeface="Arial Black" pitchFamily="34" charset="0"/>
              </a:rPr>
              <a:t>to </a:t>
            </a:r>
            <a:r>
              <a:rPr lang="en-US" sz="2800" dirty="0">
                <a:latin typeface="Arial Black" pitchFamily="34" charset="0"/>
              </a:rPr>
              <a:t>corruption </a:t>
            </a:r>
          </a:p>
        </p:txBody>
      </p:sp>
      <p:sp>
        <p:nvSpPr>
          <p:cNvPr id="9" name="Cím 4"/>
          <p:cNvSpPr txBox="1">
            <a:spLocks/>
          </p:cNvSpPr>
          <p:nvPr/>
        </p:nvSpPr>
        <p:spPr>
          <a:xfrm>
            <a:off x="4572000" y="0"/>
            <a:ext cx="4572000" cy="900001"/>
          </a:xfrm>
          <a:prstGeom prst="rect">
            <a:avLst/>
          </a:prstGeom>
          <a:solidFill>
            <a:schemeClr val="bg1">
              <a:alpha val="70000"/>
            </a:schemeClr>
          </a:solidFill>
        </p:spPr>
        <p:txBody>
          <a:bodyPr anchor="ct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ro-RO" dirty="0">
                <a:solidFill>
                  <a:schemeClr val="tx2"/>
                </a:solidFill>
              </a:rPr>
              <a:t>GENERAL </a:t>
            </a:r>
            <a:r>
              <a:rPr lang="en-US" dirty="0">
                <a:solidFill>
                  <a:schemeClr val="tx2"/>
                </a:solidFill>
              </a:rPr>
              <a:t>D</a:t>
            </a:r>
            <a:r>
              <a:rPr lang="ro-RO" dirty="0">
                <a:solidFill>
                  <a:schemeClr val="tx2"/>
                </a:solidFill>
              </a:rPr>
              <a:t>IAGNOS</a:t>
            </a:r>
            <a:r>
              <a:rPr lang="en-US" dirty="0">
                <a:solidFill>
                  <a:schemeClr val="tx2"/>
                </a:solidFill>
              </a:rPr>
              <a:t>IS</a:t>
            </a:r>
            <a:endParaRPr lang="hu-HU" dirty="0">
              <a:solidFill>
                <a:schemeClr val="tx2"/>
              </a:solidFill>
            </a:endParaRPr>
          </a:p>
        </p:txBody>
      </p:sp>
      <p:sp>
        <p:nvSpPr>
          <p:cNvPr id="10"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49</a:t>
            </a:fld>
            <a:endParaRPr lang="en-GB" altLang="en-US"/>
          </a:p>
        </p:txBody>
      </p:sp>
    </p:spTree>
    <p:extLst>
      <p:ext uri="{BB962C8B-B14F-4D97-AF65-F5344CB8AC3E}">
        <p14:creationId xmlns:p14="http://schemas.microsoft.com/office/powerpoint/2010/main" val="391244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Képtalálat a következőre: „kamionbalese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54175"/>
            <a:ext cx="49403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ím 1"/>
          <p:cNvSpPr txBox="1">
            <a:spLocks/>
          </p:cNvSpPr>
          <p:nvPr/>
        </p:nvSpPr>
        <p:spPr bwMode="auto">
          <a:xfrm>
            <a:off x="5508625" y="3068638"/>
            <a:ext cx="2825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en-US" altLang="en-US" sz="2800" b="1">
                <a:latin typeface="Arial" panose="020B0604020202020204" pitchFamily="34" charset="0"/>
              </a:rPr>
              <a:t>Untrained and unequiped local volunteer emergency service</a:t>
            </a:r>
          </a:p>
        </p:txBody>
      </p:sp>
      <p:sp>
        <p:nvSpPr>
          <p:cNvPr id="14341" name="Cím 1"/>
          <p:cNvSpPr txBox="1">
            <a:spLocks/>
          </p:cNvSpPr>
          <p:nvPr/>
        </p:nvSpPr>
        <p:spPr bwMode="auto">
          <a:xfrm>
            <a:off x="584887" y="5373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hu-HU" altLang="en-US" sz="3200" b="1" dirty="0">
                <a:solidFill>
                  <a:srgbClr val="C00000"/>
                </a:solidFill>
                <a:latin typeface="Arial Black" panose="020B0A04020102020204" pitchFamily="34" charset="0"/>
              </a:rPr>
              <a:t>WHAT SHOULD THEY DO?</a:t>
            </a:r>
          </a:p>
          <a:p>
            <a:pPr algn="ctr">
              <a:spcBef>
                <a:spcPct val="0"/>
              </a:spcBef>
              <a:buClrTx/>
              <a:buSzTx/>
              <a:buFontTx/>
              <a:buNone/>
            </a:pPr>
            <a:r>
              <a:rPr lang="hu-HU" altLang="en-US" sz="3200" b="1" dirty="0">
                <a:solidFill>
                  <a:srgbClr val="C00000"/>
                </a:solidFill>
                <a:latin typeface="Arial Black" panose="020B0A04020102020204" pitchFamily="34" charset="0"/>
              </a:rPr>
              <a:t>HELP OR WAIT?</a:t>
            </a:r>
          </a:p>
        </p:txBody>
      </p:sp>
      <p:sp>
        <p:nvSpPr>
          <p:cNvPr id="8" name="Titolo 4"/>
          <p:cNvSpPr txBox="1">
            <a:spLocks/>
          </p:cNvSpPr>
          <p:nvPr/>
        </p:nvSpPr>
        <p:spPr>
          <a:xfrm>
            <a:off x="4608850" y="0"/>
            <a:ext cx="4535149" cy="899999"/>
          </a:xfrm>
          <a:prstGeom prst="rect">
            <a:avLst/>
          </a:prstGeom>
          <a:solidFill>
            <a:schemeClr val="bg1">
              <a:alpha val="70000"/>
            </a:schemeClr>
          </a:solidFill>
          <a:ln>
            <a:noFill/>
          </a:ln>
        </p:spPr>
        <p:txBody>
          <a:bodyPr vert="horz" lIns="91440" tIns="45720" rIns="91440" bIns="45720" rtlCol="0" anchor="ctr">
            <a:normAutofit fontScale="92500"/>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hu-HU" dirty="0"/>
              <a:t>CHEMICAL TRUCK OVERTURNED ON COUNTRY ROAD</a:t>
            </a:r>
            <a:endParaRPr lang="it-IT" dirty="0"/>
          </a:p>
        </p:txBody>
      </p:sp>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a:t>
            </a:fld>
            <a:endParaRPr lang="fr-FR" dirty="0"/>
          </a:p>
        </p:txBody>
      </p:sp>
    </p:spTree>
    <p:extLst>
      <p:ext uri="{BB962C8B-B14F-4D97-AF65-F5344CB8AC3E}">
        <p14:creationId xmlns:p14="http://schemas.microsoft.com/office/powerpoint/2010/main" val="1635302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590376" y="961696"/>
            <a:ext cx="8305800" cy="4997669"/>
          </a:xfrm>
        </p:spPr>
        <p:txBody>
          <a:bodyPr>
            <a:normAutofit fontScale="92500" lnSpcReduction="10000"/>
          </a:bodyPr>
          <a:lstStyle/>
          <a:p>
            <a:pPr marL="509588" indent="-509588" algn="ctr" eaLnBrk="1" hangingPunct="1">
              <a:lnSpc>
                <a:spcPct val="80000"/>
              </a:lnSpc>
              <a:buFontTx/>
              <a:buNone/>
              <a:defRPr/>
            </a:pPr>
            <a:r>
              <a:rPr lang="en-US" sz="2800" dirty="0" smtClean="0">
                <a:solidFill>
                  <a:schemeClr val="bg1"/>
                </a:solidFill>
                <a:latin typeface="Arial Black" pitchFamily="34" charset="0"/>
              </a:rPr>
              <a:t>15 identified as vulnerable to corruption</a:t>
            </a:r>
          </a:p>
          <a:p>
            <a:pPr marL="509588" indent="-509588" algn="ctr" eaLnBrk="1" hangingPunct="1">
              <a:lnSpc>
                <a:spcPct val="80000"/>
              </a:lnSpc>
              <a:buFontTx/>
              <a:buNone/>
              <a:defRPr/>
            </a:pPr>
            <a:r>
              <a:rPr lang="ro-RO" sz="4000" dirty="0" smtClean="0">
                <a:solidFill>
                  <a:srgbClr val="C00000"/>
                </a:solidFill>
                <a:latin typeface="Arial Black" pitchFamily="34" charset="0"/>
              </a:rPr>
              <a:t>6</a:t>
            </a:r>
            <a:r>
              <a:rPr lang="en-US" sz="4000" dirty="0" smtClean="0">
                <a:solidFill>
                  <a:srgbClr val="C00000"/>
                </a:solidFill>
                <a:latin typeface="Arial Black" pitchFamily="34" charset="0"/>
              </a:rPr>
              <a:t> </a:t>
            </a:r>
            <a:r>
              <a:rPr lang="hu-HU" sz="4000" dirty="0" smtClean="0">
                <a:solidFill>
                  <a:srgbClr val="C00000"/>
                </a:solidFill>
                <a:latin typeface="Arial Black" pitchFamily="34" charset="0"/>
              </a:rPr>
              <a:t>ACTIVITIES </a:t>
            </a:r>
            <a:r>
              <a:rPr lang="en-US" sz="4000" dirty="0" smtClean="0">
                <a:solidFill>
                  <a:srgbClr val="C00000"/>
                </a:solidFill>
                <a:latin typeface="Arial Black" pitchFamily="34" charset="0"/>
              </a:rPr>
              <a:t>SELECTED </a:t>
            </a:r>
            <a:endParaRPr lang="hu-HU" sz="4000" dirty="0" smtClean="0">
              <a:solidFill>
                <a:srgbClr val="C00000"/>
              </a:solidFill>
              <a:latin typeface="Arial Black" pitchFamily="34" charset="0"/>
            </a:endParaRPr>
          </a:p>
          <a:p>
            <a:pPr marL="509588" indent="-509588" algn="ctr" eaLnBrk="1" hangingPunct="1">
              <a:lnSpc>
                <a:spcPct val="80000"/>
              </a:lnSpc>
              <a:buFontTx/>
              <a:buNone/>
              <a:defRPr/>
            </a:pPr>
            <a:r>
              <a:rPr lang="en-US" sz="2800" dirty="0" smtClean="0">
                <a:solidFill>
                  <a:srgbClr val="C00000"/>
                </a:solidFill>
                <a:latin typeface="Arial Black" pitchFamily="34" charset="0"/>
              </a:rPr>
              <a:t>TO BE THE FOCUS OF THE </a:t>
            </a:r>
            <a:r>
              <a:rPr lang="ro-RO" sz="2800" dirty="0" smtClean="0">
                <a:solidFill>
                  <a:srgbClr val="C00000"/>
                </a:solidFill>
                <a:latin typeface="Arial Black" pitchFamily="34" charset="0"/>
              </a:rPr>
              <a:t>ANTICORRUPTION </a:t>
            </a:r>
            <a:r>
              <a:rPr lang="en-US" sz="2800" dirty="0" smtClean="0">
                <a:solidFill>
                  <a:srgbClr val="C00000"/>
                </a:solidFill>
                <a:latin typeface="Arial Black" pitchFamily="34" charset="0"/>
              </a:rPr>
              <a:t>STRATEGIC PLAN</a:t>
            </a:r>
            <a:endParaRPr lang="ro-RO" sz="2800" dirty="0" smtClean="0">
              <a:solidFill>
                <a:srgbClr val="C00000"/>
              </a:solidFill>
              <a:latin typeface="Arial Black" pitchFamily="34" charset="0"/>
            </a:endParaRPr>
          </a:p>
          <a:p>
            <a:pPr marL="509588" indent="-509588" algn="ctr" eaLnBrk="1" hangingPunct="1">
              <a:lnSpc>
                <a:spcPct val="80000"/>
              </a:lnSpc>
              <a:buFontTx/>
              <a:buNone/>
              <a:defRPr/>
            </a:pPr>
            <a:endParaRPr lang="en-US" sz="2800" dirty="0" smtClean="0">
              <a:solidFill>
                <a:srgbClr val="FFFF00"/>
              </a:solidFill>
              <a:latin typeface="Arial Black" pitchFamily="34" charset="0"/>
            </a:endParaRP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A1: Issuing urban certificates, building permits </a:t>
            </a: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A2: Control of discipline in construction works</a:t>
            </a: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A3: Public assets management</a:t>
            </a: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A4: Public procurement</a:t>
            </a: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A5: Properties registration</a:t>
            </a:r>
          </a:p>
          <a:p>
            <a:pPr marL="719138" indent="-719138" eaLnBrk="1" hangingPunct="1">
              <a:lnSpc>
                <a:spcPct val="80000"/>
              </a:lnSpc>
              <a:spcBef>
                <a:spcPts val="600"/>
              </a:spcBef>
              <a:spcAft>
                <a:spcPts val="600"/>
              </a:spcAft>
              <a:buFontTx/>
              <a:buNone/>
              <a:defRPr/>
            </a:pPr>
            <a:r>
              <a:rPr lang="en-US" sz="2800" b="1" dirty="0" smtClean="0">
                <a:latin typeface="Arial" panose="020B0604020202020204" pitchFamily="34" charset="0"/>
                <a:cs typeface="Arial" panose="020B0604020202020204" pitchFamily="34" charset="0"/>
              </a:rPr>
              <a:t>A6: Human Resources  Management</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50</a:t>
            </a:fld>
            <a:endParaRPr lang="fr-FR" dirty="0"/>
          </a:p>
        </p:txBody>
      </p:sp>
    </p:spTree>
    <p:extLst>
      <p:ext uri="{BB962C8B-B14F-4D97-AF65-F5344CB8AC3E}">
        <p14:creationId xmlns:p14="http://schemas.microsoft.com/office/powerpoint/2010/main" val="3353208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56233" y="0"/>
            <a:ext cx="4587767" cy="898634"/>
          </a:xfrm>
        </p:spPr>
        <p:txBody>
          <a:bodyPr>
            <a:normAutofit/>
          </a:bodyPr>
          <a:lstStyle/>
          <a:p>
            <a:pPr eaLnBrk="1" hangingPunct="1"/>
            <a:r>
              <a:rPr lang="en-US" dirty="0" smtClean="0"/>
              <a:t>IN-DEPTH DIAGNOSIS</a:t>
            </a:r>
          </a:p>
        </p:txBody>
      </p:sp>
      <p:sp>
        <p:nvSpPr>
          <p:cNvPr id="6147" name="Rectangle 3"/>
          <p:cNvSpPr>
            <a:spLocks noGrp="1" noChangeArrowheads="1"/>
          </p:cNvSpPr>
          <p:nvPr>
            <p:ph type="body" idx="1"/>
          </p:nvPr>
        </p:nvSpPr>
        <p:spPr>
          <a:xfrm>
            <a:off x="5029200" y="1676400"/>
            <a:ext cx="3886200" cy="4495800"/>
          </a:xfrm>
        </p:spPr>
        <p:txBody>
          <a:bodyPr>
            <a:normAutofit/>
          </a:bodyPr>
          <a:lstStyle/>
          <a:p>
            <a:pPr marL="0" indent="0" eaLnBrk="1" hangingPunct="1">
              <a:lnSpc>
                <a:spcPct val="90000"/>
              </a:lnSpc>
              <a:spcBef>
                <a:spcPct val="40000"/>
              </a:spcBef>
              <a:buFontTx/>
              <a:buNone/>
              <a:defRPr/>
            </a:pPr>
            <a:r>
              <a:rPr lang="en-US" dirty="0" smtClean="0">
                <a:latin typeface="Arial Black" pitchFamily="34" charset="0"/>
                <a:cs typeface="Times New Roman" pitchFamily="18" charset="0"/>
              </a:rPr>
              <a:t>Answering the following questions for each vulnerable activity: </a:t>
            </a:r>
          </a:p>
          <a:p>
            <a:pPr marL="0" indent="0" eaLnBrk="1" hangingPunct="1">
              <a:lnSpc>
                <a:spcPct val="90000"/>
              </a:lnSpc>
              <a:spcBef>
                <a:spcPct val="40000"/>
              </a:spcBef>
              <a:buFontTx/>
              <a:buNone/>
              <a:defRPr/>
            </a:pPr>
            <a:endParaRPr lang="en-US" sz="2800" dirty="0" smtClean="0">
              <a:solidFill>
                <a:schemeClr val="tx2"/>
              </a:solidFill>
              <a:latin typeface="Cooper Black" pitchFamily="18" charset="0"/>
              <a:cs typeface="Times New Roman" pitchFamily="18" charset="0"/>
            </a:endParaRPr>
          </a:p>
          <a:p>
            <a:pPr marL="282575" indent="-282575" eaLnBrk="1" hangingPunct="1">
              <a:lnSpc>
                <a:spcPct val="95000"/>
              </a:lnSpc>
              <a:buFont typeface="Symbol" pitchFamily="18" charset="2"/>
              <a:buChar char=""/>
              <a:defRPr/>
            </a:pPr>
            <a:r>
              <a:rPr lang="en-US" dirty="0" smtClean="0">
                <a:solidFill>
                  <a:srgbClr val="C00000"/>
                </a:solidFill>
                <a:latin typeface="Arial Black" pitchFamily="34" charset="0"/>
                <a:cs typeface="Times New Roman" pitchFamily="18" charset="0"/>
              </a:rPr>
              <a:t>What</a:t>
            </a:r>
          </a:p>
          <a:p>
            <a:pPr marL="282575" indent="-282575" eaLnBrk="1" hangingPunct="1">
              <a:lnSpc>
                <a:spcPct val="95000"/>
              </a:lnSpc>
              <a:buFont typeface="Symbol" pitchFamily="18" charset="2"/>
              <a:buChar char=""/>
              <a:defRPr/>
            </a:pPr>
            <a:r>
              <a:rPr lang="fr-FR" dirty="0" err="1" smtClean="0">
                <a:solidFill>
                  <a:srgbClr val="C00000"/>
                </a:solidFill>
                <a:latin typeface="Arial Black" pitchFamily="34" charset="0"/>
                <a:cs typeface="Times New Roman" pitchFamily="18" charset="0"/>
              </a:rPr>
              <a:t>Who</a:t>
            </a:r>
            <a:endParaRPr lang="en-US" dirty="0" smtClean="0">
              <a:solidFill>
                <a:srgbClr val="C00000"/>
              </a:solidFill>
              <a:latin typeface="Arial Black" pitchFamily="34" charset="0"/>
              <a:cs typeface="Times New Roman" pitchFamily="18" charset="0"/>
            </a:endParaRPr>
          </a:p>
          <a:p>
            <a:pPr marL="282575" indent="-282575" eaLnBrk="1" hangingPunct="1">
              <a:lnSpc>
                <a:spcPct val="95000"/>
              </a:lnSpc>
              <a:buFont typeface="Symbol" pitchFamily="18" charset="2"/>
              <a:buChar char=""/>
              <a:defRPr/>
            </a:pPr>
            <a:r>
              <a:rPr lang="fr-FR" dirty="0" err="1" smtClean="0">
                <a:solidFill>
                  <a:srgbClr val="C00000"/>
                </a:solidFill>
                <a:latin typeface="Arial Black" pitchFamily="34" charset="0"/>
                <a:cs typeface="Times New Roman" pitchFamily="18" charset="0"/>
              </a:rPr>
              <a:t>Why</a:t>
            </a:r>
            <a:r>
              <a:rPr lang="fr-FR" dirty="0" smtClean="0">
                <a:solidFill>
                  <a:srgbClr val="C00000"/>
                </a:solidFill>
                <a:latin typeface="Arial Black" pitchFamily="34" charset="0"/>
                <a:cs typeface="Times New Roman" pitchFamily="18" charset="0"/>
              </a:rPr>
              <a:t> (Causes)</a:t>
            </a:r>
            <a:endParaRPr lang="en-US" dirty="0" smtClean="0">
              <a:solidFill>
                <a:srgbClr val="C00000"/>
              </a:solidFill>
              <a:latin typeface="Arial Black" pitchFamily="34" charset="0"/>
            </a:endParaRPr>
          </a:p>
        </p:txBody>
      </p:sp>
      <p:pic>
        <p:nvPicPr>
          <p:cNvPr id="49156" name="Picture 4" descr="HPIM2735"/>
          <p:cNvPicPr>
            <a:picLocks noChangeAspect="1" noChangeArrowheads="1"/>
          </p:cNvPicPr>
          <p:nvPr/>
        </p:nvPicPr>
        <p:blipFill>
          <a:blip r:embed="rId2" cstate="print"/>
          <a:srcRect/>
          <a:stretch>
            <a:fillRect/>
          </a:stretch>
        </p:blipFill>
        <p:spPr bwMode="auto">
          <a:xfrm>
            <a:off x="457200" y="1676400"/>
            <a:ext cx="4495800" cy="4340225"/>
          </a:xfrm>
          <a:prstGeom prst="rect">
            <a:avLst/>
          </a:prstGeom>
          <a:noFill/>
          <a:ln w="9525">
            <a:noFill/>
            <a:miter lim="800000"/>
            <a:headEnd/>
            <a:tailEnd/>
          </a:ln>
        </p:spPr>
      </p:pic>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51</a:t>
            </a:fld>
            <a:endParaRPr lang="fr-FR" dirty="0"/>
          </a:p>
        </p:txBody>
      </p:sp>
    </p:spTree>
    <p:extLst>
      <p:ext uri="{BB962C8B-B14F-4D97-AF65-F5344CB8AC3E}">
        <p14:creationId xmlns:p14="http://schemas.microsoft.com/office/powerpoint/2010/main" val="1615880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19100" y="5562600"/>
            <a:ext cx="8382000" cy="762000"/>
          </a:xfrm>
        </p:spPr>
        <p:txBody>
          <a:bodyPr/>
          <a:lstStyle/>
          <a:p>
            <a:pPr algn="ctr" eaLnBrk="1" hangingPunct="1">
              <a:lnSpc>
                <a:spcPct val="105000"/>
              </a:lnSpc>
              <a:buFontTx/>
              <a:buNone/>
            </a:pPr>
            <a:r>
              <a:rPr lang="ro-RO" sz="2800" smtClean="0">
                <a:solidFill>
                  <a:srgbClr val="FFFF66"/>
                </a:solidFill>
                <a:latin typeface="Arial Black" pitchFamily="34" charset="0"/>
              </a:rPr>
              <a:t>Causes </a:t>
            </a:r>
            <a:r>
              <a:rPr lang="en-US" sz="2800" smtClean="0">
                <a:solidFill>
                  <a:srgbClr val="FFFF66"/>
                </a:solidFill>
                <a:latin typeface="Arial Black" pitchFamily="34" charset="0"/>
              </a:rPr>
              <a:t>Analysis for each activity</a:t>
            </a:r>
            <a:endParaRPr lang="en-US" sz="2800" smtClean="0">
              <a:latin typeface="Arial Black" pitchFamily="34" charset="0"/>
            </a:endParaRPr>
          </a:p>
        </p:txBody>
      </p:sp>
      <p:pic>
        <p:nvPicPr>
          <p:cNvPr id="50180" name="Picture 4" descr="DSC_0394"/>
          <p:cNvPicPr>
            <a:picLocks noChangeAspect="1" noChangeArrowheads="1"/>
          </p:cNvPicPr>
          <p:nvPr/>
        </p:nvPicPr>
        <p:blipFill>
          <a:blip r:embed="rId2" cstate="print"/>
          <a:srcRect/>
          <a:stretch>
            <a:fillRect/>
          </a:stretch>
        </p:blipFill>
        <p:spPr bwMode="auto">
          <a:xfrm>
            <a:off x="1676400" y="1263650"/>
            <a:ext cx="5867400" cy="3886200"/>
          </a:xfrm>
          <a:prstGeom prst="rect">
            <a:avLst/>
          </a:prstGeom>
          <a:noFill/>
          <a:ln w="9525">
            <a:noFill/>
            <a:miter lim="800000"/>
            <a:headEnd/>
            <a:tailEnd/>
          </a:ln>
        </p:spPr>
      </p:pic>
      <p:sp>
        <p:nvSpPr>
          <p:cNvPr id="9" name="Rectangle 2"/>
          <p:cNvSpPr txBox="1">
            <a:spLocks noChangeArrowheads="1"/>
          </p:cNvSpPr>
          <p:nvPr/>
        </p:nvSpPr>
        <p:spPr>
          <a:xfrm>
            <a:off x="4792717" y="0"/>
            <a:ext cx="4351283" cy="898634"/>
          </a:xfrm>
          <a:prstGeom prst="rect">
            <a:avLst/>
          </a:prstGeom>
          <a:solidFill>
            <a:schemeClr val="bg1">
              <a:alpha val="70000"/>
            </a:schemeClr>
          </a:solidFill>
          <a:ln>
            <a:noFill/>
          </a:ln>
        </p:spPr>
        <p:txBody>
          <a:bodyPr vert="horz" lIns="91440" tIns="45720" rIns="91440" bIns="45720" rtlCol="0"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r>
              <a:rPr lang="en-US" smtClean="0"/>
              <a:t>IN-DEPTH DIAGNOSIS</a:t>
            </a:r>
            <a:endParaRPr lang="en-US" dirty="0" smtClean="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52</a:t>
            </a:fld>
            <a:endParaRPr lang="fr-FR" dirty="0"/>
          </a:p>
        </p:txBody>
      </p:sp>
    </p:spTree>
    <p:extLst>
      <p:ext uri="{BB962C8B-B14F-4D97-AF65-F5344CB8AC3E}">
        <p14:creationId xmlns:p14="http://schemas.microsoft.com/office/powerpoint/2010/main" val="920248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87766" y="0"/>
            <a:ext cx="4556234" cy="930166"/>
          </a:xfrm>
        </p:spPr>
        <p:txBody>
          <a:bodyPr>
            <a:normAutofit/>
          </a:bodyPr>
          <a:lstStyle/>
          <a:p>
            <a:pPr eaLnBrk="1" hangingPunct="1"/>
            <a:r>
              <a:rPr lang="en-US" dirty="0" smtClean="0">
                <a:solidFill>
                  <a:schemeClr val="tx2"/>
                </a:solidFill>
              </a:rPr>
              <a:t>Solutions Elaboration</a:t>
            </a:r>
          </a:p>
        </p:txBody>
      </p:sp>
      <p:sp>
        <p:nvSpPr>
          <p:cNvPr id="51203" name="Rectangle 3"/>
          <p:cNvSpPr>
            <a:spLocks noGrp="1" noChangeArrowheads="1"/>
          </p:cNvSpPr>
          <p:nvPr>
            <p:ph type="body" idx="1"/>
          </p:nvPr>
        </p:nvSpPr>
        <p:spPr>
          <a:xfrm>
            <a:off x="914400" y="5495763"/>
            <a:ext cx="7772400" cy="838200"/>
          </a:xfrm>
        </p:spPr>
        <p:txBody>
          <a:bodyPr/>
          <a:lstStyle/>
          <a:p>
            <a:pPr algn="ctr" eaLnBrk="1" hangingPunct="1">
              <a:buFontTx/>
              <a:buNone/>
            </a:pPr>
            <a:r>
              <a:rPr lang="en-US" sz="2400" dirty="0" smtClean="0">
                <a:latin typeface="Arial Black" pitchFamily="34" charset="0"/>
              </a:rPr>
              <a:t>Working Group members elaborated ideas for solutions </a:t>
            </a:r>
            <a:r>
              <a:rPr lang="ro-RO" sz="2400" dirty="0" smtClean="0">
                <a:latin typeface="Arial Black" pitchFamily="34" charset="0"/>
              </a:rPr>
              <a:t>to address the causes</a:t>
            </a:r>
            <a:endParaRPr lang="en-US" sz="2400" dirty="0" smtClean="0">
              <a:latin typeface="Arial Black" pitchFamily="34" charset="0"/>
            </a:endParaRPr>
          </a:p>
        </p:txBody>
      </p:sp>
      <p:pic>
        <p:nvPicPr>
          <p:cNvPr id="51204" name="Picture 4" descr="DSC_0459"/>
          <p:cNvPicPr>
            <a:picLocks noChangeAspect="1" noChangeArrowheads="1"/>
          </p:cNvPicPr>
          <p:nvPr/>
        </p:nvPicPr>
        <p:blipFill>
          <a:blip r:embed="rId2" cstate="print"/>
          <a:srcRect/>
          <a:stretch>
            <a:fillRect/>
          </a:stretch>
        </p:blipFill>
        <p:spPr bwMode="auto">
          <a:xfrm>
            <a:off x="1657350" y="1143000"/>
            <a:ext cx="5943600" cy="4343400"/>
          </a:xfrm>
          <a:prstGeom prst="rect">
            <a:avLst/>
          </a:prstGeom>
          <a:noFill/>
          <a:ln w="9525">
            <a:noFill/>
            <a:miter lim="800000"/>
            <a:headEnd/>
            <a:tailEnd/>
          </a:ln>
        </p:spPr>
      </p:pic>
      <p:sp>
        <p:nvSpPr>
          <p:cNvPr id="8" name="Segnaposto piè di pagina 5"/>
          <p:cNvSpPr txBox="1">
            <a:spLocks/>
          </p:cNvSpPr>
          <p:nvPr/>
        </p:nvSpPr>
        <p:spPr>
          <a:xfrm>
            <a:off x="14268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19 (Advanced) – Ethics Management</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53</a:t>
            </a:fld>
            <a:endParaRPr lang="fr-FR" dirty="0"/>
          </a:p>
        </p:txBody>
      </p:sp>
    </p:spTree>
    <p:extLst>
      <p:ext uri="{BB962C8B-B14F-4D97-AF65-F5344CB8AC3E}">
        <p14:creationId xmlns:p14="http://schemas.microsoft.com/office/powerpoint/2010/main" val="1880375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898386" y="-1"/>
            <a:ext cx="4245614" cy="914401"/>
          </a:xfrm>
        </p:spPr>
        <p:txBody>
          <a:bodyPr>
            <a:normAutofit/>
          </a:bodyPr>
          <a:lstStyle/>
          <a:p>
            <a:r>
              <a:rPr lang="en-US" dirty="0" smtClean="0"/>
              <a:t>STRATEGIC</a:t>
            </a:r>
            <a:r>
              <a:rPr lang="ro-RO" dirty="0" smtClean="0"/>
              <a:t> PLAN STRUCTURE</a:t>
            </a:r>
            <a:endParaRPr lang="en-US" dirty="0" smtClean="0"/>
          </a:p>
        </p:txBody>
      </p:sp>
      <p:sp>
        <p:nvSpPr>
          <p:cNvPr id="52227" name="Rectangle 3"/>
          <p:cNvSpPr>
            <a:spLocks noGrp="1" noChangeArrowheads="1"/>
          </p:cNvSpPr>
          <p:nvPr>
            <p:ph type="body" idx="1"/>
          </p:nvPr>
        </p:nvSpPr>
        <p:spPr>
          <a:xfrm>
            <a:off x="914400" y="1828800"/>
            <a:ext cx="7239000" cy="4572000"/>
          </a:xfrm>
        </p:spPr>
        <p:txBody>
          <a:bodyPr>
            <a:normAutofit lnSpcReduction="10000"/>
          </a:bodyPr>
          <a:lstStyle/>
          <a:p>
            <a:pPr>
              <a:buFontTx/>
              <a:buNone/>
            </a:pPr>
            <a:r>
              <a:rPr lang="en-US" sz="3600" dirty="0" smtClean="0">
                <a:solidFill>
                  <a:schemeClr val="tx2"/>
                </a:solidFill>
                <a:latin typeface="Arial Black" pitchFamily="34" charset="0"/>
              </a:rPr>
              <a:t>Vi</a:t>
            </a:r>
            <a:r>
              <a:rPr lang="ro-RO" sz="3600" dirty="0" smtClean="0">
                <a:solidFill>
                  <a:schemeClr val="tx2"/>
                </a:solidFill>
                <a:latin typeface="Arial Black" pitchFamily="34" charset="0"/>
              </a:rPr>
              <a:t>s</a:t>
            </a:r>
            <a:r>
              <a:rPr lang="en-US" sz="3600" dirty="0" err="1" smtClean="0">
                <a:solidFill>
                  <a:schemeClr val="tx2"/>
                </a:solidFill>
                <a:latin typeface="Arial Black" pitchFamily="34" charset="0"/>
              </a:rPr>
              <a:t>i</a:t>
            </a:r>
            <a:r>
              <a:rPr lang="ro-RO" sz="3600" dirty="0" smtClean="0">
                <a:solidFill>
                  <a:schemeClr val="tx2"/>
                </a:solidFill>
                <a:latin typeface="Arial Black" pitchFamily="34" charset="0"/>
              </a:rPr>
              <a:t>on</a:t>
            </a:r>
            <a:endParaRPr lang="en-US" sz="3600" dirty="0" smtClean="0">
              <a:solidFill>
                <a:schemeClr val="tx2"/>
              </a:solidFill>
              <a:latin typeface="Arial Black" pitchFamily="34" charset="0"/>
            </a:endParaRPr>
          </a:p>
          <a:p>
            <a:pPr>
              <a:buFontTx/>
              <a:buNone/>
            </a:pPr>
            <a:endParaRPr lang="en-US" sz="3600" dirty="0" smtClean="0">
              <a:solidFill>
                <a:srgbClr val="FFFF00"/>
              </a:solidFill>
              <a:latin typeface="Arial Black" pitchFamily="34" charset="0"/>
            </a:endParaRPr>
          </a:p>
          <a:p>
            <a:pPr>
              <a:buFontTx/>
              <a:buNone/>
            </a:pPr>
            <a:r>
              <a:rPr lang="en-US" sz="3600" dirty="0" smtClean="0">
                <a:solidFill>
                  <a:srgbClr val="008000"/>
                </a:solidFill>
                <a:latin typeface="Arial Black" pitchFamily="34" charset="0"/>
              </a:rPr>
              <a:t>Ob</a:t>
            </a:r>
            <a:r>
              <a:rPr lang="ro-RO" sz="3600" dirty="0" smtClean="0">
                <a:solidFill>
                  <a:srgbClr val="008000"/>
                </a:solidFill>
                <a:latin typeface="Arial Black" pitchFamily="34" charset="0"/>
              </a:rPr>
              <a:t>j</a:t>
            </a:r>
            <a:r>
              <a:rPr lang="en-US" sz="3600" dirty="0" err="1" smtClean="0">
                <a:solidFill>
                  <a:srgbClr val="008000"/>
                </a:solidFill>
                <a:latin typeface="Arial Black" pitchFamily="34" charset="0"/>
              </a:rPr>
              <a:t>ective</a:t>
            </a:r>
            <a:r>
              <a:rPr lang="ro-RO" sz="3600" dirty="0" smtClean="0">
                <a:solidFill>
                  <a:srgbClr val="008000"/>
                </a:solidFill>
                <a:latin typeface="Arial Black" pitchFamily="34" charset="0"/>
              </a:rPr>
              <a:t>s</a:t>
            </a:r>
            <a:endParaRPr lang="en-US" sz="3600" dirty="0" smtClean="0">
              <a:solidFill>
                <a:srgbClr val="008000"/>
              </a:solidFill>
              <a:latin typeface="Arial Black" pitchFamily="34" charset="0"/>
            </a:endParaRPr>
          </a:p>
          <a:p>
            <a:pPr>
              <a:buFontTx/>
              <a:buNone/>
            </a:pPr>
            <a:endParaRPr lang="en-US" sz="3600" dirty="0" smtClean="0">
              <a:solidFill>
                <a:srgbClr val="FFFF00"/>
              </a:solidFill>
              <a:latin typeface="Arial Black" pitchFamily="34" charset="0"/>
            </a:endParaRPr>
          </a:p>
          <a:p>
            <a:pPr>
              <a:buFontTx/>
              <a:buNone/>
            </a:pPr>
            <a:r>
              <a:rPr lang="en-US" sz="3600" dirty="0" err="1" smtClean="0">
                <a:solidFill>
                  <a:schemeClr val="accent2"/>
                </a:solidFill>
                <a:latin typeface="Arial Black" pitchFamily="34" charset="0"/>
              </a:rPr>
              <a:t>Strategi</a:t>
            </a:r>
            <a:r>
              <a:rPr lang="ro-RO" sz="3600" dirty="0" smtClean="0">
                <a:solidFill>
                  <a:schemeClr val="accent2"/>
                </a:solidFill>
                <a:latin typeface="Arial Black" pitchFamily="34" charset="0"/>
              </a:rPr>
              <a:t>es</a:t>
            </a:r>
            <a:endParaRPr lang="en-US" sz="3600" dirty="0" smtClean="0">
              <a:solidFill>
                <a:schemeClr val="accent2"/>
              </a:solidFill>
              <a:latin typeface="Arial Black" pitchFamily="34" charset="0"/>
            </a:endParaRPr>
          </a:p>
          <a:p>
            <a:pPr>
              <a:buFontTx/>
              <a:buNone/>
            </a:pPr>
            <a:endParaRPr lang="en-US" dirty="0" smtClean="0">
              <a:solidFill>
                <a:srgbClr val="FFFF00"/>
              </a:solidFill>
              <a:latin typeface="Arial Black" pitchFamily="34" charset="0"/>
            </a:endParaRPr>
          </a:p>
          <a:p>
            <a:pPr>
              <a:buFontTx/>
              <a:buNone/>
            </a:pPr>
            <a:r>
              <a:rPr lang="en-US" sz="3600" dirty="0" err="1" smtClean="0">
                <a:solidFill>
                  <a:schemeClr val="accent1"/>
                </a:solidFill>
                <a:latin typeface="Arial Black" pitchFamily="34" charset="0"/>
              </a:rPr>
              <a:t>Acti</a:t>
            </a:r>
            <a:r>
              <a:rPr lang="ro-RO" sz="3600" dirty="0" smtClean="0">
                <a:solidFill>
                  <a:schemeClr val="accent1"/>
                </a:solidFill>
                <a:latin typeface="Arial Black" pitchFamily="34" charset="0"/>
              </a:rPr>
              <a:t>ons</a:t>
            </a:r>
            <a:endParaRPr lang="en-US" sz="3600" dirty="0" smtClean="0">
              <a:solidFill>
                <a:schemeClr val="accent1"/>
              </a:solidFill>
              <a:latin typeface="Arial Black" pitchFamily="34" charset="0"/>
            </a:endParaRPr>
          </a:p>
        </p:txBody>
      </p:sp>
      <p:sp>
        <p:nvSpPr>
          <p:cNvPr id="4" name="Oval 3"/>
          <p:cNvSpPr/>
          <p:nvPr/>
        </p:nvSpPr>
        <p:spPr>
          <a:xfrm>
            <a:off x="5356225" y="1828800"/>
            <a:ext cx="1295400" cy="9144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4203700" y="3178176"/>
            <a:ext cx="609600" cy="609600"/>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Oval 5"/>
          <p:cNvSpPr/>
          <p:nvPr/>
        </p:nvSpPr>
        <p:spPr>
          <a:xfrm>
            <a:off x="5105400" y="3178175"/>
            <a:ext cx="609600" cy="609600"/>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248400" y="3178175"/>
            <a:ext cx="609600" cy="609600"/>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391400" y="3178175"/>
            <a:ext cx="609600" cy="609600"/>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649663"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2037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7244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53340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9436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553200" y="4419600"/>
            <a:ext cx="457200" cy="533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1628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772400" y="4419600"/>
            <a:ext cx="457200" cy="533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1242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5814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0386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4958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49530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4102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58674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63246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7818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2390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6962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81534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8534400" y="5791200"/>
            <a:ext cx="304800" cy="3810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p:nvPr/>
        </p:nvCxnSpPr>
        <p:spPr>
          <a:xfrm flipV="1">
            <a:off x="4624387" y="2286000"/>
            <a:ext cx="873125" cy="91440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5459412" y="2759075"/>
            <a:ext cx="511175" cy="327025"/>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0"/>
          </p:cNvCxnSpPr>
          <p:nvPr/>
        </p:nvCxnSpPr>
        <p:spPr>
          <a:xfrm rot="16200000" flipV="1">
            <a:off x="6194425" y="2819400"/>
            <a:ext cx="511175" cy="206375"/>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 idx="6"/>
          </p:cNvCxnSpPr>
          <p:nvPr/>
        </p:nvCxnSpPr>
        <p:spPr>
          <a:xfrm rot="16200000" flipV="1">
            <a:off x="6640512" y="2297113"/>
            <a:ext cx="892175" cy="86995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 idx="0"/>
          </p:cNvCxnSpPr>
          <p:nvPr/>
        </p:nvCxnSpPr>
        <p:spPr>
          <a:xfrm rot="5400000" flipH="1" flipV="1">
            <a:off x="3649663" y="3886200"/>
            <a:ext cx="762000" cy="30480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0"/>
          </p:cNvCxnSpPr>
          <p:nvPr/>
        </p:nvCxnSpPr>
        <p:spPr>
          <a:xfrm rot="5400000" flipH="1" flipV="1">
            <a:off x="4093369" y="4072731"/>
            <a:ext cx="685800" cy="793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0"/>
          </p:cNvCxnSpPr>
          <p:nvPr/>
        </p:nvCxnSpPr>
        <p:spPr>
          <a:xfrm rot="5400000" flipH="1" flipV="1">
            <a:off x="4728369" y="3958431"/>
            <a:ext cx="685800" cy="23653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2" idx="0"/>
          </p:cNvCxnSpPr>
          <p:nvPr/>
        </p:nvCxnSpPr>
        <p:spPr>
          <a:xfrm rot="16200000" flipV="1">
            <a:off x="5223669" y="4080669"/>
            <a:ext cx="609600" cy="6826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5981700" y="4000500"/>
            <a:ext cx="609600" cy="22860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0"/>
          </p:cNvCxnSpPr>
          <p:nvPr/>
        </p:nvCxnSpPr>
        <p:spPr>
          <a:xfrm rot="16200000" flipV="1">
            <a:off x="6404769" y="4042569"/>
            <a:ext cx="609600" cy="14446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7162800" y="4038600"/>
            <a:ext cx="609600" cy="15240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6" idx="0"/>
          </p:cNvCxnSpPr>
          <p:nvPr/>
        </p:nvCxnSpPr>
        <p:spPr>
          <a:xfrm rot="16200000" flipV="1">
            <a:off x="7623969" y="4042569"/>
            <a:ext cx="609600" cy="144462"/>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 idx="0"/>
          </p:cNvCxnSpPr>
          <p:nvPr/>
        </p:nvCxnSpPr>
        <p:spPr>
          <a:xfrm rot="5400000" flipH="1" flipV="1">
            <a:off x="3048000" y="5181600"/>
            <a:ext cx="838200" cy="3810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9" idx="0"/>
            <a:endCxn id="9" idx="4"/>
          </p:cNvCxnSpPr>
          <p:nvPr/>
        </p:nvCxnSpPr>
        <p:spPr>
          <a:xfrm flipV="1">
            <a:off x="3733800" y="4953000"/>
            <a:ext cx="144463" cy="838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3810000" y="5334000"/>
            <a:ext cx="838200" cy="76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1" idx="0"/>
          </p:cNvCxnSpPr>
          <p:nvPr/>
        </p:nvCxnSpPr>
        <p:spPr>
          <a:xfrm rot="5400000" flipH="1" flipV="1">
            <a:off x="4305300" y="5219700"/>
            <a:ext cx="914400" cy="2286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2" idx="0"/>
          </p:cNvCxnSpPr>
          <p:nvPr/>
        </p:nvCxnSpPr>
        <p:spPr>
          <a:xfrm rot="16200000" flipV="1">
            <a:off x="4648200" y="5334000"/>
            <a:ext cx="838200" cy="76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3" idx="0"/>
          </p:cNvCxnSpPr>
          <p:nvPr/>
        </p:nvCxnSpPr>
        <p:spPr>
          <a:xfrm rot="5400000" flipH="1" flipV="1">
            <a:off x="5143501" y="5372100"/>
            <a:ext cx="838200" cy="3175"/>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5638800" y="5334000"/>
            <a:ext cx="838200" cy="76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5" idx="0"/>
          </p:cNvCxnSpPr>
          <p:nvPr/>
        </p:nvCxnSpPr>
        <p:spPr>
          <a:xfrm rot="16200000" flipV="1">
            <a:off x="5943600" y="5257800"/>
            <a:ext cx="838200" cy="2286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6" idx="0"/>
          </p:cNvCxnSpPr>
          <p:nvPr/>
        </p:nvCxnSpPr>
        <p:spPr>
          <a:xfrm rot="16200000" flipV="1">
            <a:off x="6477000" y="5334000"/>
            <a:ext cx="838200" cy="76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0"/>
          </p:cNvCxnSpPr>
          <p:nvPr/>
        </p:nvCxnSpPr>
        <p:spPr>
          <a:xfrm rot="5400000" flipH="1" flipV="1">
            <a:off x="6972301" y="5372100"/>
            <a:ext cx="838200" cy="3175"/>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7467600" y="5334000"/>
            <a:ext cx="838200" cy="76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9" idx="0"/>
          </p:cNvCxnSpPr>
          <p:nvPr/>
        </p:nvCxnSpPr>
        <p:spPr>
          <a:xfrm rot="16200000" flipV="1">
            <a:off x="7810500" y="5295900"/>
            <a:ext cx="838200" cy="1524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0" idx="0"/>
          </p:cNvCxnSpPr>
          <p:nvPr/>
        </p:nvCxnSpPr>
        <p:spPr>
          <a:xfrm rot="16200000" flipV="1">
            <a:off x="7962900" y="5067300"/>
            <a:ext cx="990600" cy="457200"/>
          </a:xfrm>
          <a:prstGeom prst="straightConnector1">
            <a:avLst/>
          </a:prstGeom>
          <a:ln w="762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54</a:t>
            </a:fld>
            <a:endParaRPr lang="fr-FR" dirty="0"/>
          </a:p>
        </p:txBody>
      </p:sp>
    </p:spTree>
    <p:extLst>
      <p:ext uri="{BB962C8B-B14F-4D97-AF65-F5344CB8AC3E}">
        <p14:creationId xmlns:p14="http://schemas.microsoft.com/office/powerpoint/2010/main" val="1672638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body" idx="1"/>
          </p:nvPr>
        </p:nvSpPr>
        <p:spPr>
          <a:xfrm>
            <a:off x="457200" y="1202756"/>
            <a:ext cx="8382000" cy="5943600"/>
          </a:xfrm>
        </p:spPr>
        <p:txBody>
          <a:bodyPr/>
          <a:lstStyle/>
          <a:p>
            <a:pPr marL="0" indent="0" algn="ctr">
              <a:lnSpc>
                <a:spcPct val="80000"/>
              </a:lnSpc>
              <a:buFontTx/>
              <a:buNone/>
              <a:defRPr/>
            </a:pPr>
            <a:r>
              <a:rPr lang="en-US" sz="3600" dirty="0" smtClean="0">
                <a:solidFill>
                  <a:schemeClr val="tx2"/>
                </a:solidFill>
                <a:latin typeface="Arial Black" pitchFamily="34" charset="0"/>
              </a:rPr>
              <a:t>5 </a:t>
            </a:r>
            <a:r>
              <a:rPr lang="ro-RO" sz="3600" dirty="0" smtClean="0">
                <a:solidFill>
                  <a:schemeClr val="tx2"/>
                </a:solidFill>
                <a:latin typeface="Arial Black" pitchFamily="34" charset="0"/>
              </a:rPr>
              <a:t>STRATEGIC </a:t>
            </a:r>
            <a:r>
              <a:rPr lang="en-US" sz="3600" dirty="0" smtClean="0">
                <a:solidFill>
                  <a:schemeClr val="tx2"/>
                </a:solidFill>
                <a:latin typeface="Arial Black" pitchFamily="34" charset="0"/>
              </a:rPr>
              <a:t>OBJECTIVES </a:t>
            </a:r>
            <a:endParaRPr lang="ro-RO" sz="3600" dirty="0" smtClean="0">
              <a:solidFill>
                <a:schemeClr val="tx2"/>
              </a:solidFill>
              <a:latin typeface="Arial Black" pitchFamily="34" charset="0"/>
            </a:endParaRPr>
          </a:p>
          <a:p>
            <a:pPr marL="0" indent="0" algn="ctr">
              <a:lnSpc>
                <a:spcPct val="80000"/>
              </a:lnSpc>
              <a:buFontTx/>
              <a:buNone/>
              <a:defRPr/>
            </a:pPr>
            <a:endParaRPr lang="ro-RO" sz="3600" dirty="0" smtClean="0">
              <a:latin typeface="Arial Black" pitchFamily="34" charset="0"/>
            </a:endParaRPr>
          </a:p>
          <a:p>
            <a:pPr marL="0" indent="0" algn="ctr">
              <a:lnSpc>
                <a:spcPct val="80000"/>
              </a:lnSpc>
              <a:buFontTx/>
              <a:buNone/>
              <a:defRPr/>
            </a:pPr>
            <a:endParaRPr lang="ro-RO" sz="3600" dirty="0">
              <a:latin typeface="Arial Black" pitchFamily="34" charset="0"/>
            </a:endParaRPr>
          </a:p>
          <a:p>
            <a:pPr marL="804863" indent="-804863">
              <a:lnSpc>
                <a:spcPct val="80000"/>
              </a:lnSpc>
              <a:buFontTx/>
              <a:buNone/>
              <a:defRPr/>
            </a:pPr>
            <a:r>
              <a:rPr lang="en-US" b="1" dirty="0" smtClean="0">
                <a:latin typeface="Arial" panose="020B0604020202020204" pitchFamily="34" charset="0"/>
                <a:cs typeface="Arial" panose="020B0604020202020204" pitchFamily="34" charset="0"/>
              </a:rPr>
              <a:t>O1: Improve </a:t>
            </a:r>
            <a:r>
              <a:rPr lang="en-US" b="1" dirty="0">
                <a:latin typeface="Arial" panose="020B0604020202020204" pitchFamily="34" charset="0"/>
                <a:cs typeface="Arial" panose="020B0604020202020204" pitchFamily="34" charset="0"/>
              </a:rPr>
              <a:t>the responsible management of </a:t>
            </a:r>
            <a:r>
              <a:rPr lang="en-US" b="1" dirty="0" smtClean="0">
                <a:latin typeface="Arial" panose="020B0604020202020204" pitchFamily="34" charset="0"/>
                <a:cs typeface="Arial" panose="020B0604020202020204" pitchFamily="34" charset="0"/>
              </a:rPr>
              <a:t>public </a:t>
            </a:r>
            <a:r>
              <a:rPr lang="en-US" b="1" dirty="0">
                <a:latin typeface="Arial" panose="020B0604020202020204" pitchFamily="34" charset="0"/>
                <a:cs typeface="Arial" panose="020B0604020202020204" pitchFamily="34" charset="0"/>
              </a:rPr>
              <a:t>funds and public </a:t>
            </a:r>
            <a:r>
              <a:rPr lang="en-US" b="1" dirty="0" smtClean="0">
                <a:latin typeface="Arial" panose="020B0604020202020204" pitchFamily="34" charset="0"/>
                <a:cs typeface="Arial" panose="020B0604020202020204" pitchFamily="34" charset="0"/>
              </a:rPr>
              <a:t>assets</a:t>
            </a:r>
            <a:endParaRPr lang="en-US" b="1" dirty="0">
              <a:latin typeface="Arial" panose="020B0604020202020204" pitchFamily="34" charset="0"/>
              <a:cs typeface="Arial" panose="020B0604020202020204" pitchFamily="34" charset="0"/>
            </a:endParaRPr>
          </a:p>
          <a:p>
            <a:pPr marL="804863" indent="-804863">
              <a:lnSpc>
                <a:spcPct val="80000"/>
              </a:lnSpc>
              <a:spcBef>
                <a:spcPct val="40000"/>
              </a:spcBef>
              <a:buFontTx/>
              <a:buNone/>
              <a:defRPr/>
            </a:pPr>
            <a:r>
              <a:rPr lang="en-US" b="1" dirty="0" smtClean="0">
                <a:latin typeface="Arial" panose="020B0604020202020204" pitchFamily="34" charset="0"/>
                <a:cs typeface="Arial" panose="020B0604020202020204" pitchFamily="34" charset="0"/>
              </a:rPr>
              <a:t>O2: Consolidate </a:t>
            </a:r>
            <a:r>
              <a:rPr lang="en-US" b="1" dirty="0">
                <a:latin typeface="Arial" panose="020B0604020202020204" pitchFamily="34" charset="0"/>
                <a:cs typeface="Arial" panose="020B0604020202020204" pitchFamily="34" charset="0"/>
              </a:rPr>
              <a:t>the Quality Management </a:t>
            </a:r>
            <a:r>
              <a:rPr lang="en-US" b="1" dirty="0" smtClean="0">
                <a:latin typeface="Arial" panose="020B0604020202020204" pitchFamily="34" charset="0"/>
                <a:cs typeface="Arial" panose="020B0604020202020204" pitchFamily="34" charset="0"/>
              </a:rPr>
              <a:t>System</a:t>
            </a:r>
            <a:endParaRPr lang="en-US" b="1" dirty="0">
              <a:latin typeface="Arial" panose="020B0604020202020204" pitchFamily="34" charset="0"/>
              <a:cs typeface="Arial" panose="020B0604020202020204" pitchFamily="34" charset="0"/>
            </a:endParaRPr>
          </a:p>
          <a:p>
            <a:pPr marL="804863" indent="-804863">
              <a:lnSpc>
                <a:spcPct val="80000"/>
              </a:lnSpc>
              <a:spcBef>
                <a:spcPct val="40000"/>
              </a:spcBef>
              <a:buFontTx/>
              <a:buNone/>
              <a:defRPr/>
            </a:pPr>
            <a:r>
              <a:rPr lang="en-US" b="1" dirty="0" smtClean="0">
                <a:latin typeface="Arial" panose="020B0604020202020204" pitchFamily="34" charset="0"/>
                <a:cs typeface="Arial" panose="020B0604020202020204" pitchFamily="34" charset="0"/>
              </a:rPr>
              <a:t>O3: Increase </a:t>
            </a:r>
            <a:r>
              <a:rPr lang="en-US" b="1" dirty="0" err="1" smtClean="0">
                <a:latin typeface="Arial" panose="020B0604020202020204" pitchFamily="34" charset="0"/>
                <a:cs typeface="Arial" panose="020B0604020202020204" pitchFamily="34" charset="0"/>
              </a:rPr>
              <a:t>activit</a:t>
            </a:r>
            <a:r>
              <a:rPr lang="ro-RO" b="1" dirty="0" smtClean="0">
                <a:latin typeface="Arial" panose="020B0604020202020204" pitchFamily="34" charset="0"/>
                <a:cs typeface="Arial" panose="020B0604020202020204" pitchFamily="34" charset="0"/>
              </a:rPr>
              <a:t>ies</a:t>
            </a:r>
            <a:r>
              <a:rPr lang="en-US" b="1" dirty="0" smtClean="0">
                <a:latin typeface="Arial" panose="020B0604020202020204" pitchFamily="34" charset="0"/>
                <a:cs typeface="Arial" panose="020B0604020202020204" pitchFamily="34" charset="0"/>
              </a:rPr>
              <a:t> transparency</a:t>
            </a:r>
            <a:endParaRPr lang="en-US" b="1" dirty="0">
              <a:latin typeface="Arial" panose="020B0604020202020204" pitchFamily="34" charset="0"/>
              <a:cs typeface="Arial" panose="020B0604020202020204" pitchFamily="34" charset="0"/>
            </a:endParaRPr>
          </a:p>
          <a:p>
            <a:pPr marL="804863" indent="-804863">
              <a:lnSpc>
                <a:spcPct val="80000"/>
              </a:lnSpc>
              <a:spcBef>
                <a:spcPct val="40000"/>
              </a:spcBef>
              <a:buFontTx/>
              <a:buNone/>
              <a:defRPr/>
            </a:pPr>
            <a:r>
              <a:rPr lang="en-US" b="1" dirty="0" smtClean="0">
                <a:latin typeface="Arial" panose="020B0604020202020204" pitchFamily="34" charset="0"/>
                <a:cs typeface="Arial" panose="020B0604020202020204" pitchFamily="34" charset="0"/>
              </a:rPr>
              <a:t>O4: Implement a modern </a:t>
            </a:r>
            <a:r>
              <a:rPr lang="en-US" b="1" dirty="0">
                <a:latin typeface="Arial" panose="020B0604020202020204" pitchFamily="34" charset="0"/>
                <a:cs typeface="Arial" panose="020B0604020202020204" pitchFamily="34" charset="0"/>
              </a:rPr>
              <a:t>Human Resource Management </a:t>
            </a:r>
            <a:r>
              <a:rPr lang="en-US" b="1" dirty="0" smtClean="0">
                <a:latin typeface="Arial" panose="020B0604020202020204" pitchFamily="34" charset="0"/>
                <a:cs typeface="Arial" panose="020B0604020202020204" pitchFamily="34" charset="0"/>
              </a:rPr>
              <a:t>system</a:t>
            </a:r>
            <a:endParaRPr lang="en-US" b="1" dirty="0">
              <a:latin typeface="Arial" panose="020B0604020202020204" pitchFamily="34" charset="0"/>
              <a:cs typeface="Arial" panose="020B0604020202020204" pitchFamily="34" charset="0"/>
            </a:endParaRPr>
          </a:p>
          <a:p>
            <a:pPr marL="804863" indent="-804863">
              <a:lnSpc>
                <a:spcPct val="80000"/>
              </a:lnSpc>
              <a:spcBef>
                <a:spcPct val="40000"/>
              </a:spcBef>
              <a:buFontTx/>
              <a:buNone/>
              <a:defRPr/>
            </a:pPr>
            <a:r>
              <a:rPr lang="en-US" b="1" dirty="0" smtClean="0">
                <a:latin typeface="Arial" panose="020B0604020202020204" pitchFamily="34" charset="0"/>
                <a:cs typeface="Arial" panose="020B0604020202020204" pitchFamily="34" charset="0"/>
              </a:rPr>
              <a:t>O5: Improve internal control mechanisms</a:t>
            </a:r>
            <a:endParaRPr lang="en-US" b="1" dirty="0">
              <a:latin typeface="Arial" panose="020B0604020202020204" pitchFamily="34" charset="0"/>
              <a:cs typeface="Arial" panose="020B0604020202020204" pitchFamily="34" charset="0"/>
            </a:endParaRP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55</a:t>
            </a:fld>
            <a:endParaRPr lang="fr-FR" dirty="0"/>
          </a:p>
        </p:txBody>
      </p:sp>
    </p:spTree>
    <p:extLst>
      <p:ext uri="{BB962C8B-B14F-4D97-AF65-F5344CB8AC3E}">
        <p14:creationId xmlns:p14="http://schemas.microsoft.com/office/powerpoint/2010/main" val="2358984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1812925" y="1312863"/>
            <a:ext cx="6553200" cy="4445000"/>
          </a:xfrm>
          <a:prstGeom prst="rect">
            <a:avLst/>
          </a:prstGeom>
          <a:noFill/>
          <a:ln w="9525">
            <a:noFill/>
            <a:miter lim="800000"/>
            <a:headEnd/>
            <a:tailEnd/>
          </a:ln>
        </p:spPr>
        <p:txBody>
          <a:bodyPr>
            <a:spAutoFit/>
          </a:bodyPr>
          <a:lstStyle/>
          <a:p>
            <a:pPr>
              <a:spcBef>
                <a:spcPct val="35000"/>
              </a:spcBef>
              <a:defRPr/>
            </a:pPr>
            <a:r>
              <a:rPr lang="ro-RO" sz="2800" dirty="0">
                <a:latin typeface="Arial Black" pitchFamily="34" charset="0"/>
              </a:rPr>
              <a:t>Each strategic objectives achieved through 3-5 strategies</a:t>
            </a:r>
            <a:endParaRPr lang="fr-FR" sz="2800" dirty="0">
              <a:latin typeface="Arial Black" pitchFamily="34" charset="0"/>
            </a:endParaRPr>
          </a:p>
          <a:p>
            <a:pPr marL="685800" indent="-685800">
              <a:spcBef>
                <a:spcPct val="35000"/>
              </a:spcBef>
              <a:defRPr/>
            </a:pPr>
            <a:endParaRPr lang="fr-FR" sz="2800" dirty="0">
              <a:latin typeface="Arial Black" pitchFamily="34" charset="0"/>
            </a:endParaRPr>
          </a:p>
          <a:p>
            <a:pPr>
              <a:spcBef>
                <a:spcPct val="35000"/>
              </a:spcBef>
              <a:defRPr/>
            </a:pPr>
            <a:r>
              <a:rPr lang="ro-RO" sz="2800" dirty="0">
                <a:latin typeface="Arial Black" pitchFamily="34" charset="0"/>
              </a:rPr>
              <a:t>Each strategy achieved through</a:t>
            </a:r>
            <a:endParaRPr lang="fr-FR" sz="2800" dirty="0">
              <a:latin typeface="Arial Black" pitchFamily="34" charset="0"/>
            </a:endParaRPr>
          </a:p>
          <a:p>
            <a:pPr marL="685800" indent="-685800">
              <a:spcBef>
                <a:spcPct val="35000"/>
              </a:spcBef>
              <a:buFont typeface="Wingdings" pitchFamily="2" charset="2"/>
              <a:buChar char="q"/>
              <a:defRPr/>
            </a:pPr>
            <a:r>
              <a:rPr lang="ro-RO" sz="2800" dirty="0">
                <a:latin typeface="Arial Black" pitchFamily="34" charset="0"/>
              </a:rPr>
              <a:t>Actions</a:t>
            </a:r>
            <a:endParaRPr lang="fr-FR" sz="2800" dirty="0">
              <a:latin typeface="Arial Black" pitchFamily="34" charset="0"/>
            </a:endParaRPr>
          </a:p>
          <a:p>
            <a:pPr marL="685800" indent="-685800">
              <a:spcBef>
                <a:spcPct val="35000"/>
              </a:spcBef>
              <a:buFont typeface="Wingdings" pitchFamily="2" charset="2"/>
              <a:buChar char="q"/>
              <a:defRPr/>
            </a:pPr>
            <a:r>
              <a:rPr lang="ro-RO" sz="2800" dirty="0">
                <a:latin typeface="Arial Black" pitchFamily="34" charset="0"/>
              </a:rPr>
              <a:t>Time table</a:t>
            </a:r>
            <a:endParaRPr lang="fr-FR" sz="2800" dirty="0">
              <a:latin typeface="Arial Black" pitchFamily="34" charset="0"/>
            </a:endParaRPr>
          </a:p>
          <a:p>
            <a:pPr marL="685800" indent="-685800">
              <a:spcBef>
                <a:spcPct val="35000"/>
              </a:spcBef>
              <a:buFont typeface="Wingdings" pitchFamily="2" charset="2"/>
              <a:buChar char="q"/>
              <a:defRPr/>
            </a:pPr>
            <a:r>
              <a:rPr lang="ro-RO" sz="2800" dirty="0">
                <a:latin typeface="Arial Black" pitchFamily="34" charset="0"/>
              </a:rPr>
              <a:t>Who is responsible</a:t>
            </a:r>
            <a:endParaRPr lang="fr-FR" sz="2800" dirty="0">
              <a:latin typeface="Arial Black" pitchFamily="34" charset="0"/>
            </a:endParaRPr>
          </a:p>
          <a:p>
            <a:pPr marL="685800" indent="-685800">
              <a:spcBef>
                <a:spcPct val="35000"/>
              </a:spcBef>
              <a:buFont typeface="Wingdings" pitchFamily="2" charset="2"/>
              <a:buChar char="q"/>
              <a:defRPr/>
            </a:pPr>
            <a:r>
              <a:rPr lang="ro-RO" sz="2800" dirty="0">
                <a:latin typeface="Arial Black" pitchFamily="34" charset="0"/>
              </a:rPr>
              <a:t>With whom he/she will </a:t>
            </a:r>
            <a:r>
              <a:rPr lang="ro-RO" sz="2800" dirty="0">
                <a:solidFill>
                  <a:schemeClr val="tx2"/>
                </a:solidFill>
                <a:latin typeface="Arial Black" pitchFamily="34" charset="0"/>
              </a:rPr>
              <a:t>work</a:t>
            </a:r>
            <a:endParaRPr lang="en-US" sz="2700" dirty="0">
              <a:solidFill>
                <a:schemeClr val="tx2"/>
              </a:solidFill>
              <a:latin typeface="Arial Black" pitchFamily="34" charset="0"/>
            </a:endParaRPr>
          </a:p>
        </p:txBody>
      </p:sp>
      <p:graphicFrame>
        <p:nvGraphicFramePr>
          <p:cNvPr id="4098" name="Object 2"/>
          <p:cNvGraphicFramePr>
            <a:graphicFrameLocks noChangeAspect="1"/>
          </p:cNvGraphicFramePr>
          <p:nvPr/>
        </p:nvGraphicFramePr>
        <p:xfrm>
          <a:off x="304800" y="1387475"/>
          <a:ext cx="1371600" cy="1530350"/>
        </p:xfrm>
        <a:graphic>
          <a:graphicData uri="http://schemas.openxmlformats.org/presentationml/2006/ole">
            <mc:AlternateContent xmlns:mc="http://schemas.openxmlformats.org/markup-compatibility/2006">
              <mc:Choice xmlns:v="urn:schemas-microsoft-com:vml" Requires="v">
                <p:oleObj spid="_x0000_s5155" name="Clip" r:id="rId3" imgW="845820" imgH="939089" progId="">
                  <p:embed/>
                </p:oleObj>
              </mc:Choice>
              <mc:Fallback>
                <p:oleObj name="Clip" r:id="rId3" imgW="845820" imgH="9390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87475"/>
                        <a:ext cx="1371600" cy="1530350"/>
                      </a:xfrm>
                      <a:prstGeom prst="rect">
                        <a:avLst/>
                      </a:prstGeom>
                      <a:noFill/>
                      <a:ln w="9525">
                        <a:solidFill>
                          <a:srgbClr val="FFFF66"/>
                        </a:solidFill>
                        <a:miter lim="800000"/>
                        <a:headEnd/>
                        <a:tailEnd/>
                      </a:ln>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334963" y="3932238"/>
          <a:ext cx="1371600" cy="1531937"/>
        </p:xfrm>
        <a:graphic>
          <a:graphicData uri="http://schemas.openxmlformats.org/presentationml/2006/ole">
            <mc:AlternateContent xmlns:mc="http://schemas.openxmlformats.org/markup-compatibility/2006">
              <mc:Choice xmlns:v="urn:schemas-microsoft-com:vml" Requires="v">
                <p:oleObj spid="_x0000_s5156" name="Clip" r:id="rId5" imgW="845820" imgH="939089" progId="">
                  <p:embed/>
                </p:oleObj>
              </mc:Choice>
              <mc:Fallback>
                <p:oleObj name="Clip" r:id="rId5" imgW="845820" imgH="9390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932238"/>
                        <a:ext cx="1371600" cy="1531937"/>
                      </a:xfrm>
                      <a:prstGeom prst="rect">
                        <a:avLst/>
                      </a:prstGeom>
                      <a:noFill/>
                      <a:ln w="9525">
                        <a:solidFill>
                          <a:srgbClr val="FFFF66"/>
                        </a:solidFill>
                        <a:miter lim="800000"/>
                        <a:headEnd/>
                        <a:tailEnd/>
                      </a:ln>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0" name="Rectangle 2"/>
          <p:cNvSpPr txBox="1">
            <a:spLocks noChangeArrowheads="1"/>
          </p:cNvSpPr>
          <p:nvPr/>
        </p:nvSpPr>
        <p:spPr>
          <a:xfrm>
            <a:off x="4898386" y="-1"/>
            <a:ext cx="4245614" cy="914401"/>
          </a:xfrm>
          <a:prstGeom prst="rect">
            <a:avLst/>
          </a:prstGeom>
          <a:solidFill>
            <a:schemeClr val="bg1">
              <a:alpha val="70000"/>
            </a:schemeClr>
          </a:solidFill>
        </p:spPr>
        <p:txBody>
          <a:bodyPr anchor="ctr">
            <a:norm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a:spcBef>
                <a:spcPct val="50000"/>
              </a:spcBef>
            </a:pPr>
            <a:r>
              <a:rPr lang="en-US" dirty="0">
                <a:solidFill>
                  <a:schemeClr val="tx2"/>
                </a:solidFill>
              </a:rPr>
              <a:t>STRATEGI</a:t>
            </a:r>
            <a:r>
              <a:rPr lang="ro-RO" dirty="0">
                <a:solidFill>
                  <a:schemeClr val="tx2"/>
                </a:solidFill>
              </a:rPr>
              <a:t>ES</a:t>
            </a:r>
            <a:r>
              <a:rPr lang="en-US" dirty="0">
                <a:solidFill>
                  <a:schemeClr val="tx2"/>
                </a:solidFill>
              </a:rPr>
              <a:t> </a:t>
            </a:r>
            <a:r>
              <a:rPr lang="ro-RO" dirty="0">
                <a:solidFill>
                  <a:schemeClr val="tx2"/>
                </a:solidFill>
              </a:rPr>
              <a:t>AND A</a:t>
            </a:r>
            <a:r>
              <a:rPr lang="en-US" dirty="0">
                <a:solidFill>
                  <a:schemeClr val="tx2"/>
                </a:solidFill>
              </a:rPr>
              <a:t>CTI</a:t>
            </a:r>
            <a:r>
              <a:rPr lang="ro-RO" dirty="0">
                <a:solidFill>
                  <a:schemeClr val="tx2"/>
                </a:solidFill>
              </a:rPr>
              <a:t>ONS</a:t>
            </a:r>
            <a:endParaRPr lang="en-US" dirty="0">
              <a:solidFill>
                <a:schemeClr val="tx2"/>
              </a:solidFill>
            </a:endParaRPr>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pPr>
              <a:defRPr/>
            </a:pPr>
            <a:fld id="{C0DAAA4C-C8FC-4782-9B76-157866A73774}" type="slidenum">
              <a:rPr lang="en-GB" altLang="en-US" smtClean="0"/>
              <a:pPr>
                <a:defRPr/>
              </a:pPr>
              <a:t>56</a:t>
            </a:fld>
            <a:endParaRPr lang="en-GB" altLang="en-US"/>
          </a:p>
        </p:txBody>
      </p:sp>
    </p:spTree>
    <p:extLst>
      <p:ext uri="{BB962C8B-B14F-4D97-AF65-F5344CB8AC3E}">
        <p14:creationId xmlns:p14="http://schemas.microsoft.com/office/powerpoint/2010/main" val="492082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75098"/>
            <a:ext cx="8763000" cy="5324535"/>
          </a:xfrm>
          <a:prstGeom prst="rect">
            <a:avLst/>
          </a:prstGeom>
          <a:noFill/>
        </p:spPr>
        <p:txBody>
          <a:bodyPr wrap="square">
            <a:spAutoFit/>
          </a:bodyPr>
          <a:lstStyle/>
          <a:p>
            <a:pPr>
              <a:defRPr/>
            </a:pPr>
            <a:endParaRPr lang="en-US" sz="2800" dirty="0" smtClean="0">
              <a:solidFill>
                <a:srgbClr val="C00000"/>
              </a:solidFill>
              <a:latin typeface="Arial Black" pitchFamily="34" charset="0"/>
            </a:endParaRPr>
          </a:p>
          <a:p>
            <a:pPr>
              <a:defRPr/>
            </a:pPr>
            <a:r>
              <a:rPr lang="en-US" sz="2800" dirty="0" smtClean="0">
                <a:solidFill>
                  <a:schemeClr val="bg1"/>
                </a:solidFill>
                <a:latin typeface="Arial Black" pitchFamily="34" charset="0"/>
              </a:rPr>
              <a:t>(</a:t>
            </a:r>
            <a:r>
              <a:rPr lang="en-US" sz="2800" dirty="0">
                <a:latin typeface="Arial Black" pitchFamily="34" charset="0"/>
              </a:rPr>
              <a:t>1) Improving/clarifying procedures for:</a:t>
            </a:r>
          </a:p>
          <a:p>
            <a:pPr marL="1076325" indent="-446088">
              <a:buFont typeface="Wingdings" pitchFamily="2" charset="2"/>
              <a:buChar char="q"/>
              <a:defRPr/>
            </a:pPr>
            <a:r>
              <a:rPr lang="en-US" sz="2400" dirty="0">
                <a:latin typeface="Arial Black" pitchFamily="34" charset="0"/>
              </a:rPr>
              <a:t> Monitoring public works from contracting till finalization</a:t>
            </a:r>
          </a:p>
          <a:p>
            <a:pPr marL="1076325" indent="-446088">
              <a:buFont typeface="Wingdings" pitchFamily="2" charset="2"/>
              <a:buChar char="q"/>
              <a:defRPr/>
            </a:pPr>
            <a:r>
              <a:rPr lang="en-US" sz="2400" dirty="0">
                <a:latin typeface="Arial Black" pitchFamily="34" charset="0"/>
              </a:rPr>
              <a:t>Monitoring discipline in constructions</a:t>
            </a:r>
          </a:p>
          <a:p>
            <a:pPr marL="1076325" indent="-446088">
              <a:buFont typeface="Wingdings" pitchFamily="2" charset="2"/>
              <a:buChar char="q"/>
              <a:defRPr/>
            </a:pPr>
            <a:r>
              <a:rPr lang="en-US" sz="2400" dirty="0">
                <a:latin typeface="Arial Black" pitchFamily="34" charset="0"/>
              </a:rPr>
              <a:t>Communicating of information among departments</a:t>
            </a:r>
          </a:p>
          <a:p>
            <a:pPr marL="1076325" indent="-446088">
              <a:buFont typeface="Wingdings" pitchFamily="2" charset="2"/>
              <a:buChar char="q"/>
              <a:defRPr/>
            </a:pPr>
            <a:r>
              <a:rPr lang="en-US" sz="2400" dirty="0">
                <a:latin typeface="Arial Black" pitchFamily="34" charset="0"/>
              </a:rPr>
              <a:t>Simplifying documents travel in the city hall</a:t>
            </a:r>
          </a:p>
          <a:p>
            <a:pPr marL="630238" indent="-630238">
              <a:defRPr/>
            </a:pPr>
            <a:r>
              <a:rPr lang="en-US" sz="2800" dirty="0">
                <a:latin typeface="Arial Black" pitchFamily="34" charset="0"/>
              </a:rPr>
              <a:t>(2) Making order in properties registration  (land and buildings)</a:t>
            </a:r>
          </a:p>
          <a:p>
            <a:pPr marL="630238" indent="-630238">
              <a:defRPr/>
            </a:pPr>
            <a:r>
              <a:rPr lang="en-US" sz="2800" dirty="0">
                <a:latin typeface="Arial Black" pitchFamily="34" charset="0"/>
              </a:rPr>
              <a:t>(3) Making order in urban planning documents and finalizing city digital map</a:t>
            </a:r>
          </a:p>
        </p:txBody>
      </p:sp>
      <p:sp>
        <p:nvSpPr>
          <p:cNvPr id="8" name="Rectangle 2"/>
          <p:cNvSpPr txBox="1">
            <a:spLocks noChangeArrowheads="1"/>
          </p:cNvSpPr>
          <p:nvPr/>
        </p:nvSpPr>
        <p:spPr>
          <a:xfrm>
            <a:off x="4898386" y="-1"/>
            <a:ext cx="4245614" cy="914401"/>
          </a:xfrm>
          <a:prstGeom prst="rect">
            <a:avLst/>
          </a:prstGeom>
          <a:solidFill>
            <a:schemeClr val="bg1">
              <a:alpha val="70000"/>
            </a:schemeClr>
          </a:solidFill>
        </p:spPr>
        <p:txBody>
          <a:bodyPr anchor="ctr">
            <a:no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lvl="7" indent="-3060700">
              <a:defRPr/>
            </a:pPr>
            <a:r>
              <a:rPr lang="en-US" sz="2400" b="1" dirty="0">
                <a:solidFill>
                  <a:schemeClr val="tx2"/>
                </a:solidFill>
                <a:latin typeface="+mj-lt"/>
              </a:rPr>
              <a:t>DECREASING DISCRETION</a:t>
            </a:r>
            <a:endParaRPr lang="hu-HU" sz="2400" b="1" dirty="0">
              <a:solidFill>
                <a:schemeClr val="tx2"/>
              </a:solidFill>
              <a:latin typeface="+mj-lt"/>
            </a:endParaRPr>
          </a:p>
          <a:p>
            <a:pPr lvl="7" indent="-3060700">
              <a:defRPr/>
            </a:pPr>
            <a:r>
              <a:rPr lang="en-US" sz="2400" b="1" dirty="0">
                <a:solidFill>
                  <a:schemeClr val="tx2"/>
                </a:solidFill>
                <a:latin typeface="+mj-lt"/>
              </a:rPr>
              <a:t>IN DECISION MAKING</a:t>
            </a:r>
            <a:endParaRPr lang="hu-HU" sz="2400" b="1" dirty="0">
              <a:solidFill>
                <a:schemeClr val="tx2"/>
              </a:solidFill>
              <a:latin typeface="+mj-lt"/>
            </a:endParaRPr>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C0DAAA4C-C8FC-4782-9B76-157866A73774}" type="slidenum">
              <a:rPr lang="en-GB" altLang="en-US" smtClean="0"/>
              <a:pPr>
                <a:defRPr/>
              </a:pPr>
              <a:t>57</a:t>
            </a:fld>
            <a:endParaRPr lang="en-GB" altLang="en-US"/>
          </a:p>
        </p:txBody>
      </p:sp>
    </p:spTree>
    <p:extLst>
      <p:ext uri="{BB962C8B-B14F-4D97-AF65-F5344CB8AC3E}">
        <p14:creationId xmlns:p14="http://schemas.microsoft.com/office/powerpoint/2010/main" val="24045610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43868"/>
            <a:ext cx="8763000" cy="5509200"/>
          </a:xfrm>
          <a:prstGeom prst="rect">
            <a:avLst/>
          </a:prstGeom>
          <a:noFill/>
        </p:spPr>
        <p:txBody>
          <a:bodyPr wrap="square">
            <a:spAutoFit/>
          </a:bodyPr>
          <a:lstStyle/>
          <a:p>
            <a:pPr>
              <a:defRPr/>
            </a:pPr>
            <a:endParaRPr lang="en-US" sz="2800" dirty="0" smtClean="0">
              <a:solidFill>
                <a:srgbClr val="C00000"/>
              </a:solidFill>
              <a:latin typeface="Arial Black" pitchFamily="34" charset="0"/>
            </a:endParaRPr>
          </a:p>
          <a:p>
            <a:pPr>
              <a:defRPr/>
            </a:pPr>
            <a:r>
              <a:rPr lang="en-US" sz="2800" dirty="0" smtClean="0">
                <a:solidFill>
                  <a:schemeClr val="bg1"/>
                </a:solidFill>
                <a:latin typeface="Arial Black" pitchFamily="34" charset="0"/>
              </a:rPr>
              <a:t>(</a:t>
            </a:r>
            <a:r>
              <a:rPr lang="en-US" sz="2800" dirty="0">
                <a:latin typeface="Arial Black" pitchFamily="34" charset="0"/>
              </a:rPr>
              <a:t>1) Toward citizens</a:t>
            </a:r>
          </a:p>
          <a:p>
            <a:pPr marL="1076325" indent="-446088">
              <a:buFont typeface="Wingdings" pitchFamily="2" charset="2"/>
              <a:buChar char="q"/>
              <a:defRPr/>
            </a:pPr>
            <a:r>
              <a:rPr lang="en-US" sz="2400" dirty="0">
                <a:latin typeface="Arial Black" pitchFamily="34" charset="0"/>
              </a:rPr>
              <a:t>Improving website structure</a:t>
            </a:r>
          </a:p>
          <a:p>
            <a:pPr marL="1076325" indent="-446088">
              <a:buFont typeface="Wingdings" pitchFamily="2" charset="2"/>
              <a:buChar char="q"/>
              <a:defRPr/>
            </a:pPr>
            <a:r>
              <a:rPr lang="en-US" sz="2400" dirty="0">
                <a:latin typeface="Arial Black" pitchFamily="34" charset="0"/>
              </a:rPr>
              <a:t>Offering more complete information (issuing building permits, public works, civil servants and councilors declaration of assets)</a:t>
            </a:r>
          </a:p>
          <a:p>
            <a:pPr marL="1076325" indent="-446088">
              <a:buFont typeface="Wingdings" pitchFamily="2" charset="2"/>
              <a:buChar char="q"/>
              <a:defRPr/>
            </a:pPr>
            <a:r>
              <a:rPr lang="en-US" sz="2400" dirty="0">
                <a:latin typeface="Arial Black" pitchFamily="34" charset="0"/>
              </a:rPr>
              <a:t>Improving citizens annual survey questionnaires</a:t>
            </a:r>
          </a:p>
          <a:p>
            <a:pPr marL="630238" indent="-630238">
              <a:defRPr/>
            </a:pPr>
            <a:r>
              <a:rPr lang="en-US" sz="2800" dirty="0">
                <a:latin typeface="Arial Black" pitchFamily="34" charset="0"/>
              </a:rPr>
              <a:t>(2) Toward elected officials</a:t>
            </a:r>
          </a:p>
          <a:p>
            <a:pPr marL="1076325" indent="-446088">
              <a:buFont typeface="Wingdings" pitchFamily="2" charset="2"/>
              <a:buChar char="q"/>
              <a:defRPr/>
            </a:pPr>
            <a:r>
              <a:rPr lang="en-US" sz="2400" dirty="0">
                <a:latin typeface="Arial Black" pitchFamily="34" charset="0"/>
              </a:rPr>
              <a:t>Reporting to Municipal Council about public works status</a:t>
            </a:r>
          </a:p>
          <a:p>
            <a:pPr>
              <a:defRPr/>
            </a:pPr>
            <a:r>
              <a:rPr lang="en-US" dirty="0">
                <a:latin typeface="Arial Black" pitchFamily="34" charset="0"/>
              </a:rPr>
              <a:t>(3) </a:t>
            </a:r>
            <a:r>
              <a:rPr lang="en-US" sz="2800" dirty="0">
                <a:latin typeface="Arial Black" pitchFamily="34" charset="0"/>
              </a:rPr>
              <a:t>Toward civil servants</a:t>
            </a:r>
          </a:p>
          <a:p>
            <a:pPr marL="1076325" indent="-446088">
              <a:buFont typeface="Wingdings" pitchFamily="2" charset="2"/>
              <a:buChar char="q"/>
              <a:defRPr/>
            </a:pPr>
            <a:r>
              <a:rPr lang="en-US" sz="2400" dirty="0">
                <a:latin typeface="Arial Black" pitchFamily="34" charset="0"/>
              </a:rPr>
              <a:t>Preventive role of ethical advisor on conflict of interests situations</a:t>
            </a:r>
          </a:p>
        </p:txBody>
      </p:sp>
      <p:sp>
        <p:nvSpPr>
          <p:cNvPr id="7" name="Rectangle 2"/>
          <p:cNvSpPr txBox="1">
            <a:spLocks noChangeArrowheads="1"/>
          </p:cNvSpPr>
          <p:nvPr/>
        </p:nvSpPr>
        <p:spPr>
          <a:xfrm>
            <a:off x="4898386" y="-1"/>
            <a:ext cx="4245614" cy="914401"/>
          </a:xfrm>
          <a:prstGeom prst="rect">
            <a:avLst/>
          </a:prstGeom>
          <a:solidFill>
            <a:schemeClr val="bg1">
              <a:alpha val="70000"/>
            </a:schemeClr>
          </a:solidFill>
        </p:spPr>
        <p:txBody>
          <a:bodyPr anchor="ctr">
            <a:noAutofit/>
          </a:bodyPr>
          <a:lstStyle>
            <a:lvl1pPr algn="r" defTabSz="685800" rtl="0" eaLnBrk="1" latinLnBrk="0" hangingPunct="1">
              <a:lnSpc>
                <a:spcPct val="100000"/>
              </a:lnSpc>
              <a:spcBef>
                <a:spcPct val="0"/>
              </a:spcBef>
              <a:buNone/>
              <a:defRPr sz="2400" b="1" kern="1200">
                <a:solidFill>
                  <a:srgbClr val="0D347D"/>
                </a:solidFill>
                <a:effectLst>
                  <a:outerShdw blurRad="38100" dist="38100" dir="2700000" algn="tl">
                    <a:srgbClr val="000000">
                      <a:alpha val="43137"/>
                    </a:srgbClr>
                  </a:outerShdw>
                </a:effectLst>
                <a:latin typeface="+mj-lt"/>
                <a:ea typeface="+mj-ea"/>
                <a:cs typeface="+mj-cs"/>
              </a:defRPr>
            </a:lvl1pPr>
          </a:lstStyle>
          <a:p>
            <a:pPr marL="14288" lvl="5" algn="r">
              <a:defRPr/>
            </a:pPr>
            <a:r>
              <a:rPr lang="en-US" sz="2000" b="1" dirty="0" smtClean="0">
                <a:solidFill>
                  <a:schemeClr val="tx2"/>
                </a:solidFill>
                <a:latin typeface="+mj-lt"/>
              </a:rPr>
              <a:t>INCREASING</a:t>
            </a:r>
            <a:r>
              <a:rPr lang="hu-HU" sz="2000" b="1" dirty="0" smtClean="0">
                <a:solidFill>
                  <a:schemeClr val="tx2"/>
                </a:solidFill>
                <a:latin typeface="+mj-lt"/>
              </a:rPr>
              <a:t> A</a:t>
            </a:r>
            <a:r>
              <a:rPr lang="en-US" sz="2000" b="1" dirty="0">
                <a:solidFill>
                  <a:schemeClr val="tx2"/>
                </a:solidFill>
                <a:latin typeface="+mj-lt"/>
              </a:rPr>
              <a:t>CCOUNTABILITY</a:t>
            </a:r>
            <a:endParaRPr lang="hu-HU" sz="2000" b="1" dirty="0">
              <a:solidFill>
                <a:schemeClr val="tx2"/>
              </a:solidFill>
              <a:latin typeface="+mj-lt"/>
            </a:endParaRPr>
          </a:p>
          <a:p>
            <a:pPr marL="360363" lvl="5" indent="-346075" algn="r">
              <a:defRPr/>
            </a:pPr>
            <a:r>
              <a:rPr lang="en-US" sz="2000" b="1" dirty="0">
                <a:solidFill>
                  <a:schemeClr val="tx2"/>
                </a:solidFill>
                <a:latin typeface="+mj-lt"/>
              </a:rPr>
              <a:t>TRANSPARENCY</a:t>
            </a:r>
            <a:endParaRPr lang="hu-HU" sz="2000" b="1" dirty="0">
              <a:solidFill>
                <a:schemeClr val="tx2"/>
              </a:solidFill>
              <a:latin typeface="+mj-lt"/>
            </a:endParaRPr>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C0DAAA4C-C8FC-4782-9B76-157866A73774}" type="slidenum">
              <a:rPr lang="en-GB" altLang="en-US" smtClean="0"/>
              <a:pPr>
                <a:defRPr/>
              </a:pPr>
              <a:t>58</a:t>
            </a:fld>
            <a:endParaRPr lang="en-GB" altLang="en-US"/>
          </a:p>
        </p:txBody>
      </p:sp>
    </p:spTree>
    <p:extLst>
      <p:ext uri="{BB962C8B-B14F-4D97-AF65-F5344CB8AC3E}">
        <p14:creationId xmlns:p14="http://schemas.microsoft.com/office/powerpoint/2010/main" val="1196531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ím 1"/>
          <p:cNvSpPr>
            <a:spLocks noGrp="1"/>
          </p:cNvSpPr>
          <p:nvPr>
            <p:ph type="title"/>
          </p:nvPr>
        </p:nvSpPr>
        <p:spPr/>
        <p:txBody>
          <a:bodyPr>
            <a:normAutofit fontScale="90000"/>
          </a:bodyPr>
          <a:lstStyle/>
          <a:p>
            <a:r>
              <a:rPr lang="hu-HU" altLang="hu-HU" sz="2200" dirty="0" smtClean="0"/>
              <a:t>RELEVANCE:</a:t>
            </a:r>
            <a:r>
              <a:rPr lang="hu-HU" altLang="hu-HU" sz="1800" dirty="0" smtClean="0"/>
              <a:t/>
            </a:r>
            <a:br>
              <a:rPr lang="hu-HU" altLang="hu-HU" sz="1800" dirty="0" smtClean="0"/>
            </a:br>
            <a:r>
              <a:rPr lang="hu-HU" altLang="hu-HU" sz="1800" dirty="0" smtClean="0"/>
              <a:t>WHAT IS IMPLEMENTABLE IN YOUR CONTEXT</a:t>
            </a:r>
            <a:r>
              <a:rPr lang="hu-HU" altLang="hu-HU" sz="1800" dirty="0"/>
              <a:t>?</a:t>
            </a:r>
          </a:p>
        </p:txBody>
      </p:sp>
      <p:sp>
        <p:nvSpPr>
          <p:cNvPr id="198659" name="Tartalom helye 2"/>
          <p:cNvSpPr>
            <a:spLocks noGrp="1"/>
          </p:cNvSpPr>
          <p:nvPr>
            <p:ph idx="1"/>
          </p:nvPr>
        </p:nvSpPr>
        <p:spPr>
          <a:xfrm>
            <a:off x="457200" y="1466193"/>
            <a:ext cx="8229600" cy="4659969"/>
          </a:xfrm>
        </p:spPr>
        <p:txBody>
          <a:bodyPr>
            <a:normAutofit fontScale="92500"/>
          </a:bodyPr>
          <a:lstStyle/>
          <a:p>
            <a:r>
              <a:rPr lang="en-US" altLang="hu-HU" sz="2800" b="1" dirty="0" smtClean="0">
                <a:solidFill>
                  <a:schemeClr val="tx1"/>
                </a:solidFill>
              </a:rPr>
              <a:t>Commitment of the leadership</a:t>
            </a:r>
          </a:p>
          <a:p>
            <a:r>
              <a:rPr lang="en-US" altLang="hu-HU" sz="2800" b="1" dirty="0" smtClean="0">
                <a:solidFill>
                  <a:schemeClr val="tx1"/>
                </a:solidFill>
              </a:rPr>
              <a:t>External facilitation</a:t>
            </a:r>
          </a:p>
          <a:p>
            <a:r>
              <a:rPr lang="en-US" altLang="hu-HU" sz="2800" b="1" dirty="0" smtClean="0">
                <a:solidFill>
                  <a:schemeClr val="tx1"/>
                </a:solidFill>
              </a:rPr>
              <a:t>Participatory analysis and planning</a:t>
            </a:r>
            <a:endParaRPr lang="en-US" altLang="hu-HU" sz="3600" b="1" dirty="0" smtClean="0">
              <a:solidFill>
                <a:schemeClr val="tx1"/>
              </a:solidFill>
            </a:endParaRPr>
          </a:p>
          <a:p>
            <a:r>
              <a:rPr lang="en-US" altLang="hu-HU" sz="2800" b="1" dirty="0" smtClean="0">
                <a:solidFill>
                  <a:schemeClr val="tx1"/>
                </a:solidFill>
              </a:rPr>
              <a:t>Strengthening transparency and accountability</a:t>
            </a:r>
            <a:endParaRPr lang="en-US" altLang="hu-HU" sz="3600" b="1" dirty="0" smtClean="0">
              <a:solidFill>
                <a:schemeClr val="tx1"/>
              </a:solidFill>
            </a:endParaRPr>
          </a:p>
          <a:p>
            <a:r>
              <a:rPr lang="en-US" sz="2800" b="1" dirty="0" smtClean="0">
                <a:solidFill>
                  <a:schemeClr val="tx1"/>
                </a:solidFill>
              </a:rPr>
              <a:t>Changing of the risk-benefit ratio</a:t>
            </a:r>
          </a:p>
          <a:p>
            <a:r>
              <a:rPr lang="en-US" sz="2800" b="1" dirty="0" smtClean="0">
                <a:solidFill>
                  <a:schemeClr val="tx1"/>
                </a:solidFill>
              </a:rPr>
              <a:t>Reduction of monopoly and discretionary decisions </a:t>
            </a:r>
          </a:p>
          <a:p>
            <a:r>
              <a:rPr lang="en-US" sz="2800" b="1" dirty="0" smtClean="0">
                <a:solidFill>
                  <a:schemeClr val="tx1"/>
                </a:solidFill>
              </a:rPr>
              <a:t>Changing institutional culture</a:t>
            </a:r>
          </a:p>
          <a:p>
            <a:endParaRPr lang="en-US" altLang="hu-HU" dirty="0" smtClean="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59</a:t>
            </a:fld>
            <a:endParaRPr lang="fr-FR" dirty="0"/>
          </a:p>
        </p:txBody>
      </p:sp>
    </p:spTree>
    <p:extLst>
      <p:ext uri="{BB962C8B-B14F-4D97-AF65-F5344CB8AC3E}">
        <p14:creationId xmlns:p14="http://schemas.microsoft.com/office/powerpoint/2010/main" val="161896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0" y="0"/>
            <a:ext cx="4572000" cy="914399"/>
          </a:xfrm>
        </p:spPr>
        <p:txBody>
          <a:bodyPr>
            <a:normAutofit/>
          </a:bodyPr>
          <a:lstStyle/>
          <a:p>
            <a:pPr>
              <a:defRPr/>
            </a:pPr>
            <a:r>
              <a:rPr lang="hu-HU" dirty="0" smtClean="0"/>
              <a:t>REFLECTING ON THE SITUATION</a:t>
            </a:r>
            <a:endParaRPr lang="hu-HU" dirty="0"/>
          </a:p>
        </p:txBody>
      </p:sp>
      <p:sp>
        <p:nvSpPr>
          <p:cNvPr id="15363" name="Tartalom helye 8"/>
          <p:cNvSpPr>
            <a:spLocks noGrp="1"/>
          </p:cNvSpPr>
          <p:nvPr>
            <p:ph sz="quarter" idx="1"/>
          </p:nvPr>
        </p:nvSpPr>
        <p:spPr>
          <a:xfrm>
            <a:off x="457200" y="1600200"/>
            <a:ext cx="4475163" cy="4572000"/>
          </a:xfrm>
        </p:spPr>
        <p:txBody>
          <a:bodyPr/>
          <a:lstStyle/>
          <a:p>
            <a:r>
              <a:rPr lang="en-US" altLang="en-US" smtClean="0"/>
              <a:t>During the discussion of the dilemma we heard three types of reasons:</a:t>
            </a:r>
          </a:p>
          <a:p>
            <a:pPr marL="823913" lvl="1" indent="-457200">
              <a:buFont typeface="Century Schoolbook" panose="02040604050505020304" pitchFamily="18" charset="0"/>
              <a:buAutoNum type="arabicPeriod"/>
            </a:pPr>
            <a:r>
              <a:rPr lang="en-US" altLang="en-US" smtClean="0"/>
              <a:t>What is our moral duty? What would be ethical?</a:t>
            </a:r>
          </a:p>
          <a:p>
            <a:pPr marL="823913" lvl="1" indent="-457200">
              <a:buFont typeface="Century Schoolbook" panose="02040604050505020304" pitchFamily="18" charset="0"/>
              <a:buAutoNum type="arabicPeriod"/>
            </a:pPr>
            <a:endParaRPr lang="hu-HU" altLang="en-US" smtClean="0"/>
          </a:p>
          <a:p>
            <a:pPr marL="823913" lvl="1" indent="-457200">
              <a:buFont typeface="Century Schoolbook" panose="02040604050505020304" pitchFamily="18" charset="0"/>
              <a:buAutoNum type="arabicPeriod"/>
            </a:pPr>
            <a:r>
              <a:rPr lang="en-US" altLang="en-US" smtClean="0"/>
              <a:t>How should we act according to the rules?</a:t>
            </a:r>
          </a:p>
          <a:p>
            <a:pPr marL="823913" lvl="1" indent="-457200">
              <a:buFont typeface="Century Schoolbook" panose="02040604050505020304" pitchFamily="18" charset="0"/>
              <a:buAutoNum type="arabicPeriod"/>
            </a:pPr>
            <a:endParaRPr lang="hu-HU" altLang="en-US" smtClean="0"/>
          </a:p>
          <a:p>
            <a:pPr marL="823913" lvl="1" indent="-457200">
              <a:buFont typeface="Century Schoolbook" panose="02040604050505020304" pitchFamily="18" charset="0"/>
              <a:buAutoNum type="arabicPeriod"/>
            </a:pPr>
            <a:r>
              <a:rPr lang="en-US" altLang="en-US" smtClean="0"/>
              <a:t>What </a:t>
            </a:r>
            <a:r>
              <a:rPr lang="hu-HU" altLang="en-US" smtClean="0"/>
              <a:t>are the consequences? What </a:t>
            </a:r>
            <a:r>
              <a:rPr lang="en-US" altLang="en-US" smtClean="0"/>
              <a:t>would be effective?</a:t>
            </a:r>
          </a:p>
        </p:txBody>
      </p:sp>
      <p:sp>
        <p:nvSpPr>
          <p:cNvPr id="15364" name="Tartalom helye 5"/>
          <p:cNvSpPr>
            <a:spLocks noGrp="1"/>
          </p:cNvSpPr>
          <p:nvPr>
            <p:ph sz="quarter" idx="2"/>
          </p:nvPr>
        </p:nvSpPr>
        <p:spPr>
          <a:xfrm>
            <a:off x="5148263" y="1600200"/>
            <a:ext cx="2779712" cy="4572000"/>
          </a:xfrm>
        </p:spPr>
        <p:txBody>
          <a:bodyPr/>
          <a:lstStyle/>
          <a:p>
            <a:endParaRPr lang="hu-HU" altLang="en-US" smtClean="0"/>
          </a:p>
          <a:p>
            <a:endParaRPr lang="hu-HU" altLang="en-US" smtClean="0"/>
          </a:p>
          <a:p>
            <a:endParaRPr lang="hu-HU" altLang="en-US" smtClean="0"/>
          </a:p>
          <a:p>
            <a:r>
              <a:rPr lang="hu-HU" altLang="en-US" sz="2100" smtClean="0"/>
              <a:t>Value-based arguments</a:t>
            </a:r>
          </a:p>
          <a:p>
            <a:endParaRPr lang="hu-HU" altLang="en-US" sz="2100" smtClean="0"/>
          </a:p>
          <a:p>
            <a:r>
              <a:rPr lang="hu-HU" altLang="en-US" sz="2100" smtClean="0"/>
              <a:t>Duty/rule-based arguments</a:t>
            </a:r>
          </a:p>
          <a:p>
            <a:endParaRPr lang="hu-HU" altLang="en-US" sz="2100" smtClean="0"/>
          </a:p>
          <a:p>
            <a:r>
              <a:rPr lang="hu-HU" altLang="en-US" sz="2100" smtClean="0"/>
              <a:t>Consequence-based arguments</a:t>
            </a:r>
            <a:endParaRPr lang="en-US" altLang="en-US" sz="2100" smtClean="0"/>
          </a:p>
        </p:txBody>
      </p:sp>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423EDF73-D153-4B92-AC77-9481FACEC428}" type="slidenum">
              <a:rPr lang="en-GB" altLang="en-US" smtClean="0"/>
              <a:pPr>
                <a:defRPr/>
              </a:pPr>
              <a:t>6</a:t>
            </a:fld>
            <a:endParaRPr lang="en-GB" altLang="en-US"/>
          </a:p>
        </p:txBody>
      </p:sp>
    </p:spTree>
    <p:extLst>
      <p:ext uri="{BB962C8B-B14F-4D97-AF65-F5344CB8AC3E}">
        <p14:creationId xmlns:p14="http://schemas.microsoft.com/office/powerpoint/2010/main" val="40387240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2088763" y="3751997"/>
            <a:ext cx="6172200" cy="1893888"/>
          </a:xfrm>
        </p:spPr>
        <p:txBody>
          <a:bodyPr/>
          <a:lstStyle/>
          <a:p>
            <a:pPr>
              <a:defRPr/>
            </a:pPr>
            <a:r>
              <a:rPr lang="hu-HU" dirty="0" smtClean="0"/>
              <a:t>PUBLIC ETHICS MANAGEMENT</a:t>
            </a:r>
            <a:endParaRPr lang="en-US" dirty="0"/>
          </a:p>
        </p:txBody>
      </p:sp>
      <p:sp>
        <p:nvSpPr>
          <p:cNvPr id="56323" name="Alcím 4"/>
          <p:cNvSpPr>
            <a:spLocks noGrp="1"/>
          </p:cNvSpPr>
          <p:nvPr>
            <p:ph type="subTitle" idx="1"/>
          </p:nvPr>
        </p:nvSpPr>
        <p:spPr>
          <a:xfrm>
            <a:off x="2190466" y="5830726"/>
            <a:ext cx="6172200" cy="1371600"/>
          </a:xfrm>
        </p:spPr>
        <p:txBody>
          <a:bodyPr/>
          <a:lstStyle/>
          <a:p>
            <a:r>
              <a:rPr lang="hu-HU" altLang="en-US" dirty="0" smtClean="0"/>
              <a:t>STRATEGIES AND INSTRUMENTS FOR BUILDING INTEGRITY AND TRUST IN GOVERNMENT</a:t>
            </a:r>
            <a:endParaRPr lang="en-US" altLang="en-US" dirty="0" smtClean="0"/>
          </a:p>
        </p:txBody>
      </p:sp>
    </p:spTree>
    <p:extLst>
      <p:ext uri="{BB962C8B-B14F-4D97-AF65-F5344CB8AC3E}">
        <p14:creationId xmlns:p14="http://schemas.microsoft.com/office/powerpoint/2010/main" val="504876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altLang="en-US" b="1" dirty="0" smtClean="0"/>
              <a:t>ETHICS AND </a:t>
            </a:r>
            <a:r>
              <a:rPr lang="en-US" altLang="en-US" b="1" dirty="0" smtClean="0"/>
              <a:t>INTEGRITY</a:t>
            </a:r>
            <a:endParaRPr lang="en-US" dirty="0"/>
          </a:p>
        </p:txBody>
      </p:sp>
      <p:sp>
        <p:nvSpPr>
          <p:cNvPr id="57347" name="Tartalom helye 2"/>
          <p:cNvSpPr>
            <a:spLocks noGrp="1"/>
          </p:cNvSpPr>
          <p:nvPr>
            <p:ph sz="quarter" idx="1"/>
          </p:nvPr>
        </p:nvSpPr>
        <p:spPr>
          <a:xfrm>
            <a:off x="457200" y="1700213"/>
            <a:ext cx="7467600" cy="4773612"/>
          </a:xfrm>
        </p:spPr>
        <p:txBody>
          <a:bodyPr/>
          <a:lstStyle/>
          <a:p>
            <a:pPr lvl="1"/>
            <a:r>
              <a:rPr lang="hu-HU" altLang="en-US" smtClean="0"/>
              <a:t>Personal ethical standards and behaviour is important but stakeholders’ trust hinges on outcomes as well</a:t>
            </a:r>
          </a:p>
          <a:p>
            <a:pPr lvl="1"/>
            <a:endParaRPr lang="hu-HU" altLang="en-US" smtClean="0"/>
          </a:p>
          <a:p>
            <a:pPr lvl="1"/>
            <a:r>
              <a:rPr lang="en-US" altLang="en-US" smtClean="0"/>
              <a:t>Integrity is a concept of consistency of values, </a:t>
            </a:r>
            <a:r>
              <a:rPr lang="hu-HU" altLang="en-US" smtClean="0"/>
              <a:t>actions</a:t>
            </a:r>
            <a:r>
              <a:rPr lang="en-US" altLang="en-US" smtClean="0"/>
              <a:t> and outcomes. </a:t>
            </a:r>
            <a:endParaRPr lang="hu-HU" altLang="en-US" smtClean="0"/>
          </a:p>
          <a:p>
            <a:pPr lvl="1"/>
            <a:endParaRPr lang="en-US" altLang="en-US" smtClean="0"/>
          </a:p>
          <a:p>
            <a:pPr lvl="1"/>
            <a:r>
              <a:rPr lang="en-US" altLang="en-US" smtClean="0"/>
              <a:t>Persons and organizations "have integrity" to the extent that they act according to the values</a:t>
            </a:r>
            <a:r>
              <a:rPr lang="hu-HU" altLang="en-US" smtClean="0"/>
              <a:t> </a:t>
            </a:r>
            <a:r>
              <a:rPr lang="en-US" altLang="en-US" smtClean="0"/>
              <a:t>and principles they claim to hold.</a:t>
            </a:r>
            <a:endParaRPr lang="hu-HU" altLang="en-US" smtClean="0"/>
          </a:p>
          <a:p>
            <a:pPr lvl="1"/>
            <a:endParaRPr lang="hu-HU" altLang="en-US" smtClean="0"/>
          </a:p>
          <a:p>
            <a:pPr lvl="1"/>
            <a:r>
              <a:rPr lang="hu-HU" altLang="en-US" smtClean="0"/>
              <a:t>The role of leaders is to strengthen the integrity of local governance</a:t>
            </a:r>
          </a:p>
        </p:txBody>
      </p:sp>
      <p:sp>
        <p:nvSpPr>
          <p:cNvPr id="7"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61</a:t>
            </a:fld>
            <a:endParaRPr lang="fr-FR" dirty="0"/>
          </a:p>
        </p:txBody>
      </p:sp>
    </p:spTree>
    <p:extLst>
      <p:ext uri="{BB962C8B-B14F-4D97-AF65-F5344CB8AC3E}">
        <p14:creationId xmlns:p14="http://schemas.microsoft.com/office/powerpoint/2010/main" val="3623815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US" altLang="en-US" b="1" dirty="0"/>
              <a:t>PUBLIC </a:t>
            </a:r>
            <a:r>
              <a:rPr lang="en-US" altLang="en-US" b="1" dirty="0" smtClean="0"/>
              <a:t>INTEGRITY</a:t>
            </a:r>
            <a:endParaRPr lang="en-US" dirty="0"/>
          </a:p>
        </p:txBody>
      </p:sp>
      <p:sp>
        <p:nvSpPr>
          <p:cNvPr id="58371" name="Tartalom helye 2"/>
          <p:cNvSpPr>
            <a:spLocks noGrp="1"/>
          </p:cNvSpPr>
          <p:nvPr>
            <p:ph sz="quarter" idx="1"/>
          </p:nvPr>
        </p:nvSpPr>
        <p:spPr>
          <a:xfrm>
            <a:off x="457200" y="1600200"/>
            <a:ext cx="7467600" cy="4873625"/>
          </a:xfrm>
        </p:spPr>
        <p:txBody>
          <a:bodyPr/>
          <a:lstStyle/>
          <a:p>
            <a:pPr marL="0" indent="0">
              <a:buFont typeface="Wingdings" panose="05000000000000000000" pitchFamily="2" charset="2"/>
              <a:buNone/>
            </a:pPr>
            <a:endParaRPr lang="hu-HU" altLang="en-US" smtClean="0"/>
          </a:p>
          <a:p>
            <a:pPr marL="0" indent="0">
              <a:buFont typeface="Wingdings" panose="05000000000000000000" pitchFamily="2" charset="2"/>
              <a:buNone/>
            </a:pPr>
            <a:r>
              <a:rPr lang="en-US" altLang="en-US" smtClean="0"/>
              <a:t>The public organization operates </a:t>
            </a:r>
          </a:p>
          <a:p>
            <a:pPr lvl="1"/>
            <a:r>
              <a:rPr lang="en-US" altLang="en-US" smtClean="0"/>
              <a:t>according to democratic principles and </a:t>
            </a:r>
          </a:p>
          <a:p>
            <a:pPr lvl="1"/>
            <a:r>
              <a:rPr lang="en-US" altLang="en-US" smtClean="0"/>
              <a:t>effectively uses the powers and resources entrusted to it </a:t>
            </a:r>
          </a:p>
          <a:p>
            <a:pPr lvl="1"/>
            <a:r>
              <a:rPr lang="en-US" altLang="en-US" smtClean="0"/>
              <a:t>for the implementation of the officially accepted purposes and justified public interest</a:t>
            </a:r>
          </a:p>
          <a:p>
            <a:pPr marL="0" indent="0">
              <a:buFont typeface="Wingdings" panose="05000000000000000000" pitchFamily="2" charset="2"/>
              <a:buNone/>
            </a:pPr>
            <a:r>
              <a:rPr lang="en-US" altLang="en-US" smtClean="0"/>
              <a:t>Characteristics that together improve trustworthiness to internal and external stakeholders.</a:t>
            </a:r>
          </a:p>
        </p:txBody>
      </p:sp>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62</a:t>
            </a:fld>
            <a:endParaRPr lang="fr-FR" dirty="0"/>
          </a:p>
        </p:txBody>
      </p:sp>
    </p:spTree>
    <p:extLst>
      <p:ext uri="{BB962C8B-B14F-4D97-AF65-F5344CB8AC3E}">
        <p14:creationId xmlns:p14="http://schemas.microsoft.com/office/powerpoint/2010/main" val="2030238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0" y="1026946"/>
            <a:ext cx="9144000" cy="4950629"/>
            <a:chOff x="-639763" y="151545"/>
            <a:chExt cx="11044238" cy="6649794"/>
          </a:xfrm>
        </p:grpSpPr>
        <p:grpSp>
          <p:nvGrpSpPr>
            <p:cNvPr id="59394" name="Csoportba foglalás 2"/>
            <p:cNvGrpSpPr>
              <a:grpSpLocks/>
            </p:cNvGrpSpPr>
            <p:nvPr/>
          </p:nvGrpSpPr>
          <p:grpSpPr bwMode="auto">
            <a:xfrm>
              <a:off x="-639763" y="517525"/>
              <a:ext cx="11044238" cy="6283814"/>
              <a:chOff x="-928235" y="620688"/>
              <a:chExt cx="11044851" cy="6283256"/>
            </a:xfrm>
          </p:grpSpPr>
          <p:pic>
            <p:nvPicPr>
              <p:cNvPr id="59405" name="Picture 2" descr="http://www.publicdomainpictures.net/pictures/80000/nahled/scales-of-just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35" y="620688"/>
                <a:ext cx="11044851" cy="597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zis 8"/>
              <p:cNvSpPr/>
              <p:nvPr/>
            </p:nvSpPr>
            <p:spPr>
              <a:xfrm>
                <a:off x="5507848" y="3403329"/>
                <a:ext cx="3302183" cy="1204805"/>
              </a:xfrm>
              <a:prstGeom prst="ellipse">
                <a:avLst/>
              </a:prstGeom>
              <a:solidFill>
                <a:srgbClr val="F56F0B"/>
              </a:solidFill>
              <a:ln>
                <a:solidFill>
                  <a:srgbClr val="F56F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lnSpc>
                    <a:spcPct val="115000"/>
                  </a:lnSpc>
                  <a:spcAft>
                    <a:spcPts val="0"/>
                  </a:spcAft>
                  <a:defRPr/>
                </a:pPr>
                <a:endParaRPr lang="hu-HU" b="1" dirty="0">
                  <a:ea typeface="Calibri"/>
                  <a:cs typeface="Times New Roman"/>
                </a:endParaRPr>
              </a:p>
              <a:p>
                <a:pPr algn="ctr" eaLnBrk="1" hangingPunct="1">
                  <a:lnSpc>
                    <a:spcPct val="115000"/>
                  </a:lnSpc>
                  <a:spcAft>
                    <a:spcPts val="0"/>
                  </a:spcAft>
                  <a:defRPr/>
                </a:pPr>
                <a:r>
                  <a:rPr lang="hu-HU" sz="1600" b="1" dirty="0">
                    <a:ea typeface="Calibri"/>
                    <a:cs typeface="Times New Roman"/>
                  </a:rPr>
                  <a:t>SUPPORTING</a:t>
                </a:r>
              </a:p>
              <a:p>
                <a:pPr algn="ctr" eaLnBrk="1" hangingPunct="1">
                  <a:lnSpc>
                    <a:spcPct val="115000"/>
                  </a:lnSpc>
                  <a:spcAft>
                    <a:spcPts val="0"/>
                  </a:spcAft>
                  <a:defRPr/>
                </a:pPr>
                <a:r>
                  <a:rPr lang="hu-HU" sz="1600" b="1" dirty="0">
                    <a:ea typeface="Calibri"/>
                    <a:cs typeface="Times New Roman"/>
                  </a:rPr>
                  <a:t>CULTURE AND VALUES</a:t>
                </a:r>
                <a:endParaRPr lang="hu-HU" b="1" dirty="0">
                  <a:ea typeface="Calibri"/>
                  <a:cs typeface="Times New Roman"/>
                </a:endParaRPr>
              </a:p>
              <a:p>
                <a:pPr algn="r" eaLnBrk="1" hangingPunct="1">
                  <a:lnSpc>
                    <a:spcPct val="115000"/>
                  </a:lnSpc>
                  <a:spcAft>
                    <a:spcPts val="0"/>
                  </a:spcAft>
                  <a:defRPr/>
                </a:pPr>
                <a:endParaRPr lang="hu-HU" dirty="0">
                  <a:ea typeface="Calibri"/>
                  <a:cs typeface="Times New Roman"/>
                </a:endParaRPr>
              </a:p>
            </p:txBody>
          </p:sp>
          <p:sp>
            <p:nvSpPr>
              <p:cNvPr id="59407" name="Szövegdoboz 23"/>
              <p:cNvSpPr txBox="1">
                <a:spLocks noChangeArrowheads="1"/>
              </p:cNvSpPr>
              <p:nvPr/>
            </p:nvSpPr>
            <p:spPr bwMode="auto">
              <a:xfrm>
                <a:off x="2581781" y="6035855"/>
                <a:ext cx="3693016" cy="868089"/>
              </a:xfrm>
              <a:prstGeom prst="rect">
                <a:avLst/>
              </a:prstGeom>
              <a:noFill/>
              <a:ln w="5715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u-HU" altLang="en-US" b="1"/>
                  <a:t>INTEGRITY MANAGEMENT</a:t>
                </a:r>
              </a:p>
            </p:txBody>
          </p:sp>
          <p:sp>
            <p:nvSpPr>
              <p:cNvPr id="8" name="Ellipszis 7"/>
              <p:cNvSpPr/>
              <p:nvPr/>
            </p:nvSpPr>
            <p:spPr>
              <a:xfrm>
                <a:off x="346599" y="3403329"/>
                <a:ext cx="3178351" cy="1204805"/>
              </a:xfrm>
              <a:prstGeom prst="ellipse">
                <a:avLst/>
              </a:prstGeom>
              <a:solidFill>
                <a:srgbClr val="384AF6"/>
              </a:solidFill>
              <a:ln>
                <a:solidFill>
                  <a:srgbClr val="384A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0"/>
                  </a:spcAft>
                  <a:defRPr/>
                </a:pPr>
                <a:r>
                  <a:rPr lang="hu-HU" sz="1600" b="1" dirty="0">
                    <a:ea typeface="Calibri"/>
                    <a:cs typeface="Times New Roman"/>
                  </a:rPr>
                  <a:t>RULES AND PROCEDURES</a:t>
                </a:r>
                <a:endParaRPr lang="hu-HU" sz="1600" dirty="0">
                  <a:ea typeface="Calibri"/>
                  <a:cs typeface="Times New Roman"/>
                </a:endParaRPr>
              </a:p>
            </p:txBody>
          </p:sp>
        </p:grpSp>
        <p:sp>
          <p:nvSpPr>
            <p:cNvPr id="59395" name="Szövegdoboz 1"/>
            <p:cNvSpPr txBox="1">
              <a:spLocks noChangeArrowheads="1"/>
            </p:cNvSpPr>
            <p:nvPr/>
          </p:nvSpPr>
          <p:spPr bwMode="auto">
            <a:xfrm>
              <a:off x="-115460" y="151545"/>
              <a:ext cx="9995633" cy="128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t>„Integrity management can be seen as a complex and never-ending balancing exercise </a:t>
              </a:r>
              <a:endParaRPr lang="hu-HU" altLang="en-US" b="1" dirty="0"/>
            </a:p>
            <a:p>
              <a:pPr algn="ctr" eaLnBrk="1" hangingPunct="1"/>
              <a:r>
                <a:rPr lang="en-US" altLang="en-US" b="1" dirty="0"/>
                <a:t>between</a:t>
              </a:r>
              <a:r>
                <a:rPr lang="hu-HU" altLang="en-US" b="1" dirty="0"/>
                <a:t> </a:t>
              </a:r>
              <a:r>
                <a:rPr lang="en-US" altLang="en-US" b="1" dirty="0"/>
                <a:t>the rules-based and the values-based approaches”</a:t>
              </a:r>
              <a:r>
                <a:rPr lang="en-US" altLang="en-US" sz="2000" dirty="0"/>
                <a:t> OECD</a:t>
              </a:r>
            </a:p>
          </p:txBody>
        </p:sp>
        <p:sp>
          <p:nvSpPr>
            <p:cNvPr id="13" name="Ellipszis 12"/>
            <p:cNvSpPr/>
            <p:nvPr/>
          </p:nvSpPr>
          <p:spPr>
            <a:xfrm>
              <a:off x="1293813" y="4603750"/>
              <a:ext cx="7454900" cy="841375"/>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hu-HU" sz="1600" b="1" dirty="0">
                  <a:solidFill>
                    <a:schemeClr val="tx1"/>
                  </a:solidFill>
                </a:rPr>
                <a:t> IMPLEMENTATION         OF THE ENTRUSTED </a:t>
              </a:r>
            </a:p>
            <a:p>
              <a:pPr algn="ctr" eaLnBrk="1" hangingPunct="1">
                <a:defRPr/>
              </a:pPr>
              <a:r>
                <a:rPr lang="hu-HU" sz="1600" b="1" dirty="0">
                  <a:solidFill>
                    <a:schemeClr val="tx1"/>
                  </a:solidFill>
                </a:rPr>
                <a:t>PUBLIC PURPOSES AND SERVICES </a:t>
              </a:r>
            </a:p>
          </p:txBody>
        </p:sp>
        <p:sp>
          <p:nvSpPr>
            <p:cNvPr id="4" name="Téglalap 3"/>
            <p:cNvSpPr/>
            <p:nvPr/>
          </p:nvSpPr>
          <p:spPr>
            <a:xfrm>
              <a:off x="4716463" y="2349500"/>
              <a:ext cx="431800" cy="25923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Vágott nyíl jobbra 13"/>
            <p:cNvSpPr/>
            <p:nvPr/>
          </p:nvSpPr>
          <p:spPr>
            <a:xfrm rot="3463967">
              <a:off x="2970057" y="3885856"/>
              <a:ext cx="1233487" cy="484189"/>
            </a:xfrm>
            <a:prstGeom prst="notchedRightArrow">
              <a:avLst/>
            </a:prstGeom>
            <a:solidFill>
              <a:srgbClr val="384AF6"/>
            </a:solidFill>
            <a:ln>
              <a:solidFill>
                <a:srgbClr val="384A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Vágott nyíl jobbra 14"/>
            <p:cNvSpPr/>
            <p:nvPr/>
          </p:nvSpPr>
          <p:spPr>
            <a:xfrm rot="7739031">
              <a:off x="5387285" y="3940373"/>
              <a:ext cx="930275" cy="484189"/>
            </a:xfrm>
            <a:prstGeom prst="notchedRightArrow">
              <a:avLst/>
            </a:prstGeom>
            <a:solidFill>
              <a:srgbClr val="F56F0B"/>
            </a:solidFill>
            <a:ln>
              <a:solidFill>
                <a:srgbClr val="F56F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pPr>
              <a:defRPr/>
            </a:pPr>
            <a:fld id="{C0DAAA4C-C8FC-4782-9B76-157866A73774}" type="slidenum">
              <a:rPr lang="en-GB" altLang="en-US" smtClean="0"/>
              <a:pPr>
                <a:defRPr/>
              </a:pPr>
              <a:t>63</a:t>
            </a:fld>
            <a:endParaRPr lang="en-GB" altLang="en-US"/>
          </a:p>
        </p:txBody>
      </p:sp>
    </p:spTree>
    <p:extLst>
      <p:ext uri="{BB962C8B-B14F-4D97-AF65-F5344CB8AC3E}">
        <p14:creationId xmlns:p14="http://schemas.microsoft.com/office/powerpoint/2010/main" val="2574291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4587766" y="0"/>
            <a:ext cx="4556234" cy="898634"/>
          </a:xfrm>
        </p:spPr>
        <p:txBody>
          <a:bodyPr>
            <a:normAutofit/>
          </a:bodyPr>
          <a:lstStyle/>
          <a:p>
            <a:pPr>
              <a:defRPr/>
            </a:pPr>
            <a:r>
              <a:rPr lang="hu-HU" altLang="hu-HU" sz="2000" dirty="0"/>
              <a:t>INTEGRITY MANAGEMENT FRAMEWORK</a:t>
            </a:r>
            <a:br>
              <a:rPr lang="hu-HU" altLang="hu-HU" sz="2000" dirty="0"/>
            </a:br>
            <a:r>
              <a:rPr lang="hu-HU" altLang="hu-HU" sz="1200" dirty="0"/>
              <a:t>© OECD, 2009</a:t>
            </a:r>
            <a:endParaRPr lang="hu-HU" sz="2000" dirty="0"/>
          </a:p>
        </p:txBody>
      </p:sp>
      <p:graphicFrame>
        <p:nvGraphicFramePr>
          <p:cNvPr id="8" name="Tartalom helye 7"/>
          <p:cNvGraphicFramePr>
            <a:graphicFrameLocks noGrp="1"/>
          </p:cNvGraphicFramePr>
          <p:nvPr>
            <p:ph idx="1"/>
            <p:extLst>
              <p:ext uri="{D42A27DB-BD31-4B8C-83A1-F6EECF244321}">
                <p14:modId xmlns:p14="http://schemas.microsoft.com/office/powerpoint/2010/main" val="1990065004"/>
              </p:ext>
            </p:extLst>
          </p:nvPr>
        </p:nvGraphicFramePr>
        <p:xfrm>
          <a:off x="804040" y="1029741"/>
          <a:ext cx="7968485" cy="4921537"/>
        </p:xfrm>
        <a:graphic>
          <a:graphicData uri="http://schemas.openxmlformats.org/drawingml/2006/table">
            <a:tbl>
              <a:tblPr firstRow="1" bandRow="1">
                <a:tableStyleId>{5C22544A-7EE6-4342-B048-85BDC9FD1C3A}</a:tableStyleId>
              </a:tblPr>
              <a:tblGrid>
                <a:gridCol w="986142"/>
                <a:gridCol w="2510038"/>
                <a:gridCol w="2788931"/>
                <a:gridCol w="1683374"/>
              </a:tblGrid>
              <a:tr h="459364">
                <a:tc>
                  <a:txBody>
                    <a:bodyPr/>
                    <a:lstStyle/>
                    <a:p>
                      <a:pPr>
                        <a:lnSpc>
                          <a:spcPct val="100000"/>
                        </a:lnSpc>
                        <a:spcAft>
                          <a:spcPts val="0"/>
                        </a:spcAft>
                      </a:pPr>
                      <a:r>
                        <a:rPr lang="en-US" sz="1600" dirty="0">
                          <a:solidFill>
                            <a:srgbClr val="000000"/>
                          </a:solidFill>
                          <a:effectLst/>
                          <a:latin typeface="Courier New"/>
                          <a:ea typeface="Courier New"/>
                        </a:rPr>
                        <a:t> </a:t>
                      </a:r>
                      <a:endParaRPr lang="hu-HU" sz="1600" dirty="0">
                        <a:solidFill>
                          <a:srgbClr val="000000"/>
                        </a:solidFill>
                        <a:effectLst/>
                        <a:latin typeface="Courier New"/>
                        <a:ea typeface="Courier New"/>
                      </a:endParaRPr>
                    </a:p>
                  </a:txBody>
                  <a:tcPr marL="6350" marR="6350" marT="0" marB="0"/>
                </a:tc>
                <a:tc>
                  <a:txBody>
                    <a:bodyPr/>
                    <a:lstStyle/>
                    <a:p>
                      <a:pPr indent="-266700" algn="ctr">
                        <a:lnSpc>
                          <a:spcPct val="100000"/>
                        </a:lnSpc>
                        <a:spcAft>
                          <a:spcPts val="0"/>
                        </a:spcAft>
                      </a:pPr>
                      <a:r>
                        <a:rPr lang="en-US" sz="2000" spc="0" dirty="0">
                          <a:solidFill>
                            <a:srgbClr val="000000"/>
                          </a:solidFill>
                          <a:effectLst/>
                          <a:latin typeface="Franklin Gothic Demi"/>
                          <a:ea typeface="Franklin Gothic Demi"/>
                          <a:cs typeface="Franklin Gothic Demi"/>
                        </a:rPr>
                        <a:t>Instruments</a:t>
                      </a:r>
                      <a:endParaRPr lang="hu-HU" sz="2000" dirty="0">
                        <a:effectLst/>
                        <a:latin typeface="Times New Roman"/>
                        <a:ea typeface="Times New Roman"/>
                      </a:endParaRPr>
                    </a:p>
                  </a:txBody>
                  <a:tcPr marL="6350" marR="6350" marT="0" marB="0"/>
                </a:tc>
                <a:tc>
                  <a:txBody>
                    <a:bodyPr/>
                    <a:lstStyle/>
                    <a:p>
                      <a:pPr indent="-266700" algn="ctr">
                        <a:lnSpc>
                          <a:spcPct val="100000"/>
                        </a:lnSpc>
                        <a:spcAft>
                          <a:spcPts val="0"/>
                        </a:spcAft>
                      </a:pPr>
                      <a:r>
                        <a:rPr lang="en-US" sz="2000" spc="0" dirty="0">
                          <a:solidFill>
                            <a:srgbClr val="000000"/>
                          </a:solidFill>
                          <a:effectLst/>
                          <a:latin typeface="Franklin Gothic Demi"/>
                          <a:ea typeface="Franklin Gothic Demi"/>
                          <a:cs typeface="Franklin Gothic Demi"/>
                        </a:rPr>
                        <a:t>Processes</a:t>
                      </a:r>
                      <a:endParaRPr lang="hu-HU" sz="2000" dirty="0">
                        <a:effectLst/>
                        <a:latin typeface="Times New Roman"/>
                        <a:ea typeface="Times New Roman"/>
                      </a:endParaRPr>
                    </a:p>
                  </a:txBody>
                  <a:tcPr marL="6350" marR="6350" marT="0" marB="0"/>
                </a:tc>
                <a:tc>
                  <a:txBody>
                    <a:bodyPr/>
                    <a:lstStyle/>
                    <a:p>
                      <a:pPr indent="-266700" algn="ctr">
                        <a:lnSpc>
                          <a:spcPct val="100000"/>
                        </a:lnSpc>
                        <a:spcAft>
                          <a:spcPts val="0"/>
                        </a:spcAft>
                      </a:pPr>
                      <a:r>
                        <a:rPr lang="en-US" sz="2000" spc="0" dirty="0">
                          <a:solidFill>
                            <a:srgbClr val="000000"/>
                          </a:solidFill>
                          <a:effectLst/>
                          <a:latin typeface="Franklin Gothic Demi"/>
                          <a:ea typeface="Franklin Gothic Demi"/>
                          <a:cs typeface="Franklin Gothic Demi"/>
                        </a:rPr>
                        <a:t>Structures</a:t>
                      </a:r>
                      <a:endParaRPr lang="hu-HU" sz="2000" dirty="0">
                        <a:effectLst/>
                        <a:latin typeface="Times New Roman"/>
                        <a:ea typeface="Times New Roman"/>
                      </a:endParaRPr>
                    </a:p>
                  </a:txBody>
                  <a:tcPr marL="6350" marR="6350" marT="0" marB="0"/>
                </a:tc>
              </a:tr>
              <a:tr h="1993293">
                <a:tc>
                  <a:txBody>
                    <a:bodyPr/>
                    <a:lstStyle/>
                    <a:p>
                      <a:pPr marL="76200" indent="-266700" algn="ctr">
                        <a:lnSpc>
                          <a:spcPct val="100000"/>
                        </a:lnSpc>
                        <a:spcAft>
                          <a:spcPts val="0"/>
                        </a:spcAft>
                      </a:pPr>
                      <a:r>
                        <a:rPr lang="en-US" sz="2000" b="1" spc="0" dirty="0">
                          <a:solidFill>
                            <a:srgbClr val="000000"/>
                          </a:solidFill>
                          <a:effectLst/>
                          <a:latin typeface="Arial" panose="020B0604020202020204" pitchFamily="34" charset="0"/>
                          <a:ea typeface="Microsoft Sans Serif"/>
                          <a:cs typeface="Arial" panose="020B0604020202020204" pitchFamily="34" charset="0"/>
                        </a:rPr>
                        <a:t>Core measures</a:t>
                      </a:r>
                      <a:endParaRPr lang="hu-HU" sz="2000" b="1" dirty="0">
                        <a:effectLst/>
                        <a:latin typeface="Arial" panose="020B0604020202020204" pitchFamily="34" charset="0"/>
                        <a:ea typeface="Times New Roman"/>
                        <a:cs typeface="Arial" panose="020B0604020202020204" pitchFamily="34" charset="0"/>
                      </a:endParaRPr>
                    </a:p>
                  </a:txBody>
                  <a:tcPr marL="6350" marR="6350" marT="0" marB="0" vert="vert27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Codes, rules, guidance, </a:t>
                      </a:r>
                      <a:r>
                        <a:rPr lang="hu-HU" sz="1800" spc="0" dirty="0" err="1" smtClean="0">
                          <a:solidFill>
                            <a:srgbClr val="000000"/>
                          </a:solidFill>
                          <a:effectLst/>
                          <a:latin typeface="Microsoft Sans Serif"/>
                          <a:ea typeface="Microsoft Sans Serif"/>
                          <a:cs typeface="Microsoft Sans Serif"/>
                        </a:rPr>
                        <a:t>ethics</a:t>
                      </a:r>
                      <a:r>
                        <a:rPr lang="hu-HU" sz="1800" spc="0" dirty="0" smtClean="0">
                          <a:solidFill>
                            <a:srgbClr val="000000"/>
                          </a:solidFill>
                          <a:effectLst/>
                          <a:latin typeface="Microsoft Sans Serif"/>
                          <a:ea typeface="Microsoft Sans Serif"/>
                          <a:cs typeface="Microsoft Sans Serif"/>
                        </a:rPr>
                        <a:t> and </a:t>
                      </a:r>
                      <a:r>
                        <a:rPr lang="en-US" sz="1800" spc="0" dirty="0" smtClean="0">
                          <a:solidFill>
                            <a:srgbClr val="000000"/>
                          </a:solidFill>
                          <a:effectLst/>
                          <a:latin typeface="Microsoft Sans Serif"/>
                          <a:ea typeface="Microsoft Sans Serif"/>
                          <a:cs typeface="Microsoft Sans Serif"/>
                        </a:rPr>
                        <a:t>integrity </a:t>
                      </a:r>
                      <a:r>
                        <a:rPr lang="en-US" sz="1800" spc="0" dirty="0">
                          <a:solidFill>
                            <a:srgbClr val="000000"/>
                          </a:solidFill>
                          <a:effectLst/>
                          <a:latin typeface="Microsoft Sans Serif"/>
                          <a:ea typeface="Microsoft Sans Serif"/>
                          <a:cs typeface="Microsoft Sans Serif"/>
                        </a:rPr>
                        <a:t>training and advice, disclosure of conflict of interest, etc.</a:t>
                      </a:r>
                      <a:endParaRPr lang="hu-HU" sz="1800" dirty="0">
                        <a:effectLst/>
                        <a:latin typeface="Times New Roman"/>
                        <a:ea typeface="Times New Roman"/>
                      </a:endParaRPr>
                    </a:p>
                  </a:txBody>
                  <a:tcPr marL="6350" marR="6350" marT="0" marB="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Overall continuous integrity development process, continuous development processes for individual instruments, one-off projects to introduce or change instruments, etc.</a:t>
                      </a:r>
                      <a:endParaRPr lang="hu-HU" sz="1800" dirty="0">
                        <a:effectLst/>
                        <a:latin typeface="Times New Roman"/>
                        <a:ea typeface="Times New Roman"/>
                      </a:endParaRPr>
                    </a:p>
                  </a:txBody>
                  <a:tcPr marL="6350" marR="6350" marT="0" marB="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Integrity actor, management</a:t>
                      </a:r>
                      <a:endParaRPr lang="hu-HU" sz="1800" dirty="0">
                        <a:effectLst/>
                        <a:latin typeface="Times New Roman"/>
                        <a:ea typeface="Times New Roman"/>
                      </a:endParaRPr>
                    </a:p>
                  </a:txBody>
                  <a:tcPr marL="6350" marR="6350" marT="0" marB="0"/>
                </a:tc>
              </a:tr>
              <a:tr h="2251651">
                <a:tc>
                  <a:txBody>
                    <a:bodyPr/>
                    <a:lstStyle/>
                    <a:p>
                      <a:pPr marL="76200" indent="-266700" algn="ctr">
                        <a:lnSpc>
                          <a:spcPct val="100000"/>
                        </a:lnSpc>
                        <a:spcAft>
                          <a:spcPts val="300"/>
                        </a:spcAft>
                      </a:pPr>
                      <a:r>
                        <a:rPr lang="en-US" sz="2000" b="1" spc="0" dirty="0">
                          <a:solidFill>
                            <a:srgbClr val="000000"/>
                          </a:solidFill>
                          <a:effectLst/>
                          <a:latin typeface="Arial" panose="020B0604020202020204" pitchFamily="34" charset="0"/>
                          <a:ea typeface="Microsoft Sans Serif"/>
                          <a:cs typeface="Arial" panose="020B0604020202020204" pitchFamily="34" charset="0"/>
                        </a:rPr>
                        <a:t>Complementary</a:t>
                      </a:r>
                      <a:endParaRPr lang="hu-HU" sz="2000" b="1" dirty="0">
                        <a:effectLst/>
                        <a:latin typeface="Arial" panose="020B0604020202020204" pitchFamily="34" charset="0"/>
                        <a:ea typeface="Times New Roman"/>
                        <a:cs typeface="Arial" panose="020B0604020202020204" pitchFamily="34" charset="0"/>
                      </a:endParaRPr>
                    </a:p>
                    <a:p>
                      <a:pPr marL="76200" indent="-266700" algn="ctr">
                        <a:lnSpc>
                          <a:spcPct val="100000"/>
                        </a:lnSpc>
                        <a:spcBef>
                          <a:spcPts val="300"/>
                        </a:spcBef>
                        <a:spcAft>
                          <a:spcPts val="0"/>
                        </a:spcAft>
                      </a:pPr>
                      <a:r>
                        <a:rPr lang="en-US" sz="2000" b="1" spc="0" dirty="0">
                          <a:solidFill>
                            <a:srgbClr val="000000"/>
                          </a:solidFill>
                          <a:effectLst/>
                          <a:latin typeface="Arial" panose="020B0604020202020204" pitchFamily="34" charset="0"/>
                          <a:ea typeface="Microsoft Sans Serif"/>
                          <a:cs typeface="Arial" panose="020B0604020202020204" pitchFamily="34" charset="0"/>
                        </a:rPr>
                        <a:t>measures</a:t>
                      </a:r>
                      <a:endParaRPr lang="hu-HU" sz="2000" b="1" dirty="0">
                        <a:effectLst/>
                        <a:latin typeface="Arial" panose="020B0604020202020204" pitchFamily="34" charset="0"/>
                        <a:ea typeface="Times New Roman"/>
                        <a:cs typeface="Arial" panose="020B0604020202020204" pitchFamily="34" charset="0"/>
                      </a:endParaRPr>
                    </a:p>
                  </a:txBody>
                  <a:tcPr marL="6350" marR="6350" marT="0" marB="0" vert="vert27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Integrity as criterion in personnel selection and promotion, integrity aspects of procurement procedures and contract management, including integrity in the quality assessment tool, </a:t>
                      </a:r>
                      <a:r>
                        <a:rPr lang="en-US" sz="1800" spc="0" dirty="0" err="1">
                          <a:solidFill>
                            <a:srgbClr val="000000"/>
                          </a:solidFill>
                          <a:effectLst/>
                          <a:latin typeface="Microsoft Sans Serif"/>
                          <a:ea typeface="Microsoft Sans Serif"/>
                          <a:cs typeface="Microsoft Sans Serif"/>
                        </a:rPr>
                        <a:t>etc</a:t>
                      </a:r>
                      <a:endParaRPr lang="hu-HU" sz="1800" dirty="0">
                        <a:effectLst/>
                        <a:latin typeface="Times New Roman"/>
                        <a:ea typeface="Times New Roman"/>
                      </a:endParaRPr>
                    </a:p>
                  </a:txBody>
                  <a:tcPr marL="6350" marR="6350" marT="0" marB="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Processes in personnel management, procurement and contract management, financial management, etc.</a:t>
                      </a:r>
                      <a:endParaRPr lang="hu-HU" sz="1800" dirty="0">
                        <a:effectLst/>
                        <a:latin typeface="Times New Roman"/>
                        <a:ea typeface="Times New Roman"/>
                      </a:endParaRPr>
                    </a:p>
                  </a:txBody>
                  <a:tcPr marL="6350" marR="6350" marT="0" marB="0"/>
                </a:tc>
                <a:tc>
                  <a:txBody>
                    <a:bodyPr/>
                    <a:lstStyle/>
                    <a:p>
                      <a:pPr marL="76200" indent="-266700" algn="l">
                        <a:lnSpc>
                          <a:spcPct val="100000"/>
                        </a:lnSpc>
                        <a:spcAft>
                          <a:spcPts val="0"/>
                        </a:spcAft>
                      </a:pPr>
                      <a:r>
                        <a:rPr lang="en-US" sz="1800" spc="0" dirty="0">
                          <a:solidFill>
                            <a:srgbClr val="000000"/>
                          </a:solidFill>
                          <a:effectLst/>
                          <a:latin typeface="Microsoft Sans Serif"/>
                          <a:ea typeface="Microsoft Sans Serif"/>
                          <a:cs typeface="Microsoft Sans Serif"/>
                        </a:rPr>
                        <a:t>Personnel management, contract management, financial management, etc.</a:t>
                      </a:r>
                      <a:endParaRPr lang="hu-HU" sz="1800" dirty="0">
                        <a:effectLst/>
                        <a:latin typeface="Times New Roman"/>
                        <a:ea typeface="Times New Roman"/>
                      </a:endParaRPr>
                    </a:p>
                  </a:txBody>
                  <a:tcPr marL="6350" marR="6350" marT="0" marB="0"/>
                </a:tc>
              </a:tr>
            </a:tbl>
          </a:graphicData>
        </a:graphic>
      </p:graphicFrame>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2" name="Segnaposto numero diapositiva 1"/>
          <p:cNvSpPr>
            <a:spLocks noGrp="1"/>
          </p:cNvSpPr>
          <p:nvPr>
            <p:ph type="sldNum" sz="quarter" idx="12"/>
          </p:nvPr>
        </p:nvSpPr>
        <p:spPr/>
        <p:txBody>
          <a:bodyPr/>
          <a:lstStyle/>
          <a:p>
            <a:fld id="{E8716A00-CC3F-A24A-9B86-816E9CA7F4AC}" type="slidenum">
              <a:rPr lang="fr-FR" smtClean="0"/>
              <a:pPr/>
              <a:t>64</a:t>
            </a:fld>
            <a:endParaRPr lang="fr-FR" dirty="0"/>
          </a:p>
        </p:txBody>
      </p:sp>
    </p:spTree>
    <p:extLst>
      <p:ext uri="{BB962C8B-B14F-4D97-AF65-F5344CB8AC3E}">
        <p14:creationId xmlns:p14="http://schemas.microsoft.com/office/powerpoint/2010/main" val="787907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defRPr/>
            </a:pPr>
            <a:r>
              <a:rPr lang="hu-HU" dirty="0" smtClean="0"/>
              <a:t>The </a:t>
            </a:r>
            <a:r>
              <a:rPr lang="hu-HU" dirty="0" err="1" smtClean="0"/>
              <a:t>Dutch</a:t>
            </a:r>
            <a:r>
              <a:rPr lang="hu-HU" dirty="0" smtClean="0"/>
              <a:t> </a:t>
            </a:r>
            <a:r>
              <a:rPr lang="hu-HU" dirty="0" err="1" smtClean="0"/>
              <a:t>Integrity</a:t>
            </a:r>
            <a:r>
              <a:rPr lang="hu-HU" dirty="0" smtClean="0"/>
              <a:t> Framework</a:t>
            </a:r>
            <a:br>
              <a:rPr lang="hu-HU" dirty="0" smtClean="0"/>
            </a:br>
            <a:r>
              <a:rPr lang="hu-HU" sz="1800" dirty="0" err="1" smtClean="0"/>
              <a:t>Hoeakstra-Huberts</a:t>
            </a:r>
            <a:r>
              <a:rPr lang="hu-HU" sz="1800" dirty="0" smtClean="0"/>
              <a:t> 2016</a:t>
            </a:r>
            <a:endParaRPr lang="en-US" sz="1800" dirty="0"/>
          </a:p>
        </p:txBody>
      </p:sp>
      <p:pic>
        <p:nvPicPr>
          <p:cNvPr id="62467" name="Tartalom hely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1450" y="1600200"/>
            <a:ext cx="5499100" cy="4873625"/>
          </a:xfrm>
        </p:spPr>
      </p:pic>
      <p:sp>
        <p:nvSpPr>
          <p:cNvPr id="5"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65</a:t>
            </a:fld>
            <a:endParaRPr lang="fr-FR" dirty="0"/>
          </a:p>
        </p:txBody>
      </p:sp>
    </p:spTree>
    <p:extLst>
      <p:ext uri="{BB962C8B-B14F-4D97-AF65-F5344CB8AC3E}">
        <p14:creationId xmlns:p14="http://schemas.microsoft.com/office/powerpoint/2010/main" val="111623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dirty="0" smtClean="0"/>
              <a:t>CONCLUSIONS</a:t>
            </a:r>
            <a:endParaRPr lang="en-US" dirty="0"/>
          </a:p>
        </p:txBody>
      </p:sp>
      <p:sp>
        <p:nvSpPr>
          <p:cNvPr id="3" name="Tartalom helye 2"/>
          <p:cNvSpPr>
            <a:spLocks noGrp="1"/>
          </p:cNvSpPr>
          <p:nvPr>
            <p:ph idx="1"/>
          </p:nvPr>
        </p:nvSpPr>
        <p:spPr>
          <a:xfrm>
            <a:off x="966788" y="1180169"/>
            <a:ext cx="7467600" cy="4873625"/>
          </a:xfrm>
        </p:spPr>
        <p:txBody>
          <a:bodyPr>
            <a:normAutofit/>
          </a:bodyPr>
          <a:lstStyle/>
          <a:p>
            <a:pPr>
              <a:spcBef>
                <a:spcPts val="1200"/>
              </a:spcBef>
              <a:defRPr/>
            </a:pPr>
            <a:r>
              <a:rPr lang="en-US" dirty="0" smtClean="0"/>
              <a:t>Traditional leadership tools, like more elaborate control system and harder sanctions do not necessarily secure improvement → risk of </a:t>
            </a:r>
          </a:p>
          <a:p>
            <a:pPr lvl="1">
              <a:spcBef>
                <a:spcPts val="1200"/>
              </a:spcBef>
              <a:defRPr/>
            </a:pPr>
            <a:r>
              <a:rPr lang="en-US" dirty="0" smtClean="0"/>
              <a:t>normative complexity, inconsistency and </a:t>
            </a:r>
            <a:r>
              <a:rPr lang="en-US" dirty="0" err="1" smtClean="0"/>
              <a:t>unclarity</a:t>
            </a:r>
            <a:endParaRPr lang="en-US" dirty="0" smtClean="0"/>
          </a:p>
          <a:p>
            <a:pPr lvl="1">
              <a:spcBef>
                <a:spcPts val="1200"/>
              </a:spcBef>
              <a:defRPr/>
            </a:pPr>
            <a:r>
              <a:rPr lang="en-US" dirty="0" smtClean="0"/>
              <a:t>„strait jacket” and loss of motivation</a:t>
            </a:r>
          </a:p>
          <a:p>
            <a:pPr>
              <a:spcBef>
                <a:spcPts val="1200"/>
              </a:spcBef>
              <a:defRPr/>
            </a:pPr>
            <a:r>
              <a:rPr lang="en-US" dirty="0" smtClean="0"/>
              <a:t>Commitment and cooperation of stakeholders is key to effective, efficient, legitimate operation</a:t>
            </a:r>
          </a:p>
          <a:p>
            <a:pPr>
              <a:spcBef>
                <a:spcPts val="1200"/>
              </a:spcBef>
              <a:defRPr/>
            </a:pPr>
            <a:r>
              <a:rPr lang="en-US" dirty="0" smtClean="0"/>
              <a:t>WHAT REALLY MATTER IS THE</a:t>
            </a:r>
          </a:p>
          <a:p>
            <a:pPr lvl="1">
              <a:spcBef>
                <a:spcPts val="1200"/>
              </a:spcBef>
              <a:defRPr/>
            </a:pPr>
            <a:r>
              <a:rPr lang="en-US" dirty="0" smtClean="0"/>
              <a:t>Balance of rule-based and value-based instruments</a:t>
            </a:r>
          </a:p>
          <a:p>
            <a:pPr lvl="1">
              <a:spcBef>
                <a:spcPts val="1200"/>
              </a:spcBef>
              <a:defRPr/>
            </a:pPr>
            <a:r>
              <a:rPr lang="en-US" dirty="0" smtClean="0"/>
              <a:t>Processes and structures</a:t>
            </a:r>
          </a:p>
          <a:p>
            <a:pPr lvl="1">
              <a:spcBef>
                <a:spcPts val="1200"/>
              </a:spcBef>
              <a:defRPr/>
            </a:pPr>
            <a:r>
              <a:rPr lang="en-US" dirty="0" smtClean="0"/>
              <a:t>A holistic and systemic approach</a:t>
            </a:r>
            <a:endParaRPr lang="en-US" dirty="0"/>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4" name="Segnaposto numero diapositiva 3"/>
          <p:cNvSpPr>
            <a:spLocks noGrp="1"/>
          </p:cNvSpPr>
          <p:nvPr>
            <p:ph type="sldNum" sz="quarter" idx="12"/>
          </p:nvPr>
        </p:nvSpPr>
        <p:spPr/>
        <p:txBody>
          <a:bodyPr/>
          <a:lstStyle/>
          <a:p>
            <a:fld id="{E8716A00-CC3F-A24A-9B86-816E9CA7F4AC}" type="slidenum">
              <a:rPr lang="fr-FR" smtClean="0"/>
              <a:pPr/>
              <a:t>66</a:t>
            </a:fld>
            <a:endParaRPr lang="fr-FR" dirty="0"/>
          </a:p>
        </p:txBody>
      </p:sp>
    </p:spTree>
    <p:extLst>
      <p:ext uri="{BB962C8B-B14F-4D97-AF65-F5344CB8AC3E}">
        <p14:creationId xmlns:p14="http://schemas.microsoft.com/office/powerpoint/2010/main" val="1511836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defRPr/>
            </a:pPr>
            <a:r>
              <a:rPr lang="hu-HU" dirty="0" smtClean="0"/>
              <a:t>GO/NO-GO DECISION MODEL</a:t>
            </a:r>
            <a:br>
              <a:rPr lang="hu-HU" dirty="0" smtClean="0"/>
            </a:br>
            <a:r>
              <a:rPr lang="hu-HU" sz="2000" dirty="0" err="1" smtClean="0"/>
              <a:t>Lewis-Gliman</a:t>
            </a:r>
            <a:r>
              <a:rPr lang="hu-HU" sz="2000" dirty="0"/>
              <a:t> </a:t>
            </a:r>
            <a:r>
              <a:rPr lang="hu-HU" sz="2000" dirty="0" smtClean="0"/>
              <a:t>(2012): The </a:t>
            </a:r>
            <a:r>
              <a:rPr lang="hu-HU" sz="2000" dirty="0" err="1" smtClean="0"/>
              <a:t>Ethics</a:t>
            </a:r>
            <a:r>
              <a:rPr lang="hu-HU" sz="2000" dirty="0" smtClean="0"/>
              <a:t> </a:t>
            </a:r>
            <a:r>
              <a:rPr lang="hu-HU" sz="2000" dirty="0" err="1" smtClean="0"/>
              <a:t>Challenge</a:t>
            </a:r>
            <a:r>
              <a:rPr lang="hu-HU" sz="2000" dirty="0" smtClean="0"/>
              <a:t> </a:t>
            </a:r>
            <a:r>
              <a:rPr lang="hu-HU" sz="2000" dirty="0" err="1" smtClean="0"/>
              <a:t>in</a:t>
            </a:r>
            <a:r>
              <a:rPr lang="hu-HU" sz="2000" dirty="0" smtClean="0"/>
              <a:t> Public Service</a:t>
            </a:r>
            <a:endParaRPr lang="hu-HU" dirty="0"/>
          </a:p>
        </p:txBody>
      </p:sp>
      <p:sp>
        <p:nvSpPr>
          <p:cNvPr id="16387" name="Tartalom helye 8"/>
          <p:cNvSpPr>
            <a:spLocks noGrp="1"/>
          </p:cNvSpPr>
          <p:nvPr>
            <p:ph sz="quarter" idx="1"/>
          </p:nvPr>
        </p:nvSpPr>
        <p:spPr>
          <a:xfrm>
            <a:off x="457200" y="2997200"/>
            <a:ext cx="7467600" cy="2973388"/>
          </a:xfrm>
        </p:spPr>
        <p:txBody>
          <a:bodyPr/>
          <a:lstStyle/>
          <a:p>
            <a:r>
              <a:rPr lang="en-US" altLang="en-US" smtClean="0"/>
              <a:t>For legitimate decisions public leaders need to reflect:</a:t>
            </a:r>
          </a:p>
          <a:p>
            <a:pPr marL="823913" lvl="1" indent="-457200">
              <a:buFont typeface="Century Schoolbook" panose="02040604050505020304" pitchFamily="18" charset="0"/>
              <a:buAutoNum type="arabicPeriod"/>
            </a:pPr>
            <a:r>
              <a:rPr lang="en-US" altLang="en-US" smtClean="0"/>
              <a:t>Is the decision legal?</a:t>
            </a:r>
          </a:p>
          <a:p>
            <a:pPr marL="823913" lvl="1" indent="-457200">
              <a:buFont typeface="Century Schoolbook" panose="02040604050505020304" pitchFamily="18" charset="0"/>
              <a:buAutoNum type="arabicPeriod"/>
            </a:pPr>
            <a:r>
              <a:rPr lang="en-US" altLang="en-US" smtClean="0"/>
              <a:t>Is the decision ethical?</a:t>
            </a:r>
          </a:p>
          <a:p>
            <a:pPr marL="823913" lvl="1" indent="-457200">
              <a:buFont typeface="Century Schoolbook" panose="02040604050505020304" pitchFamily="18" charset="0"/>
              <a:buAutoNum type="arabicPeriod"/>
            </a:pPr>
            <a:r>
              <a:rPr lang="en-US" altLang="en-US" smtClean="0"/>
              <a:t>Is the decision effective?</a:t>
            </a:r>
          </a:p>
        </p:txBody>
      </p:sp>
      <p:sp>
        <p:nvSpPr>
          <p:cNvPr id="6"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7</a:t>
            </a:fld>
            <a:endParaRPr lang="fr-FR" dirty="0"/>
          </a:p>
        </p:txBody>
      </p:sp>
    </p:spTree>
    <p:extLst>
      <p:ext uri="{BB962C8B-B14F-4D97-AF65-F5344CB8AC3E}">
        <p14:creationId xmlns:p14="http://schemas.microsoft.com/office/powerpoint/2010/main" val="110860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rtalom helye 6"/>
          <p:cNvGraphicFramePr>
            <a:graphicFrameLocks noGrp="1"/>
          </p:cNvGraphicFramePr>
          <p:nvPr>
            <p:ph idx="1"/>
            <p:extLst>
              <p:ext uri="{D42A27DB-BD31-4B8C-83A1-F6EECF244321}">
                <p14:modId xmlns:p14="http://schemas.microsoft.com/office/powerpoint/2010/main" val="259912745"/>
              </p:ext>
            </p:extLst>
          </p:nvPr>
        </p:nvGraphicFramePr>
        <p:xfrm>
          <a:off x="1136821" y="3724958"/>
          <a:ext cx="7716323" cy="2499064"/>
        </p:xfrm>
        <a:graphic>
          <a:graphicData uri="http://schemas.openxmlformats.org/drawingml/2006/table">
            <a:tbl>
              <a:tblPr firstRow="1" bandRow="1">
                <a:tableStyleId>{5C22544A-7EE6-4342-B048-85BDC9FD1C3A}</a:tableStyleId>
              </a:tblPr>
              <a:tblGrid>
                <a:gridCol w="2228057"/>
                <a:gridCol w="3308328"/>
                <a:gridCol w="2179938"/>
              </a:tblGrid>
              <a:tr h="344495">
                <a:tc>
                  <a:txBody>
                    <a:bodyPr/>
                    <a:lstStyle/>
                    <a:p>
                      <a:endParaRPr lang="en-US" sz="2000" noProof="0" dirty="0">
                        <a:latin typeface="+mn-lt"/>
                      </a:endParaRPr>
                    </a:p>
                  </a:txBody>
                  <a:tcPr marT="45683" marB="45683"/>
                </a:tc>
                <a:tc>
                  <a:txBody>
                    <a:bodyPr/>
                    <a:lstStyle/>
                    <a:p>
                      <a:pPr algn="ctr"/>
                      <a:r>
                        <a:rPr lang="en-US" sz="2000" noProof="0" dirty="0" smtClean="0">
                          <a:latin typeface="+mn-lt"/>
                        </a:rPr>
                        <a:t>ETHICAL</a:t>
                      </a:r>
                      <a:endParaRPr lang="en-US" sz="2000" noProof="0" dirty="0">
                        <a:latin typeface="+mn-lt"/>
                      </a:endParaRPr>
                    </a:p>
                  </a:txBody>
                  <a:tcPr marT="45683" marB="45683"/>
                </a:tc>
                <a:tc>
                  <a:txBody>
                    <a:bodyPr/>
                    <a:lstStyle/>
                    <a:p>
                      <a:pPr algn="ctr"/>
                      <a:r>
                        <a:rPr lang="en-US" sz="2000" noProof="0" dirty="0" smtClean="0">
                          <a:latin typeface="+mn-lt"/>
                        </a:rPr>
                        <a:t>UNETHICAL</a:t>
                      </a:r>
                      <a:endParaRPr lang="en-US" sz="2000" noProof="0" dirty="0">
                        <a:latin typeface="+mn-lt"/>
                      </a:endParaRPr>
                    </a:p>
                  </a:txBody>
                  <a:tcPr marT="45683" marB="45683"/>
                </a:tc>
              </a:tr>
              <a:tr h="609540">
                <a:tc>
                  <a:txBody>
                    <a:bodyPr/>
                    <a:lstStyle/>
                    <a:p>
                      <a:r>
                        <a:rPr lang="en-US" sz="2000" b="1" noProof="0" dirty="0" smtClean="0">
                          <a:solidFill>
                            <a:schemeClr val="bg1"/>
                          </a:solidFill>
                          <a:latin typeface="+mn-lt"/>
                        </a:rPr>
                        <a:t>ILLEGAL</a:t>
                      </a:r>
                      <a:endParaRPr lang="en-US" sz="2000" b="1" noProof="0" dirty="0">
                        <a:solidFill>
                          <a:schemeClr val="bg1"/>
                        </a:solidFill>
                        <a:latin typeface="+mn-lt"/>
                      </a:endParaRPr>
                    </a:p>
                  </a:txBody>
                  <a:tcPr marT="45683" marB="45683">
                    <a:solidFill>
                      <a:schemeClr val="accent1"/>
                    </a:solidFill>
                  </a:tcPr>
                </a:tc>
                <a:tc>
                  <a:txBody>
                    <a:bodyPr/>
                    <a:lstStyle/>
                    <a:p>
                      <a:pPr algn="ctr"/>
                      <a:r>
                        <a:rPr lang="en-US" sz="2000" noProof="0" dirty="0" smtClean="0">
                          <a:latin typeface="+mn-lt"/>
                        </a:rPr>
                        <a:t>NO ACTION</a:t>
                      </a:r>
                    </a:p>
                    <a:p>
                      <a:pPr algn="ctr"/>
                      <a:r>
                        <a:rPr lang="en-US" sz="2000" noProof="0" dirty="0" smtClean="0">
                          <a:latin typeface="+mn-lt"/>
                        </a:rPr>
                        <a:t>Pursue change in law?</a:t>
                      </a:r>
                      <a:endParaRPr lang="en-US" sz="2000" noProof="0" dirty="0">
                        <a:latin typeface="+mn-lt"/>
                      </a:endParaRPr>
                    </a:p>
                  </a:txBody>
                  <a:tcPr marT="45683" marB="4568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mn-lt"/>
                        </a:rPr>
                        <a:t>NO ACTION</a:t>
                      </a:r>
                    </a:p>
                    <a:p>
                      <a:pPr algn="ctr"/>
                      <a:endParaRPr lang="en-US" sz="2000" noProof="0" dirty="0">
                        <a:latin typeface="+mn-lt"/>
                      </a:endParaRPr>
                    </a:p>
                  </a:txBody>
                  <a:tcPr marT="45683" marB="45683"/>
                </a:tc>
              </a:tr>
              <a:tr h="609540">
                <a:tc>
                  <a:txBody>
                    <a:bodyPr/>
                    <a:lstStyle/>
                    <a:p>
                      <a:r>
                        <a:rPr lang="en-US" sz="2000" b="1" noProof="0" dirty="0" smtClean="0">
                          <a:solidFill>
                            <a:schemeClr val="bg1"/>
                          </a:solidFill>
                          <a:latin typeface="+mn-lt"/>
                        </a:rPr>
                        <a:t>LEGAL AND INEFFECTIVE</a:t>
                      </a:r>
                      <a:endParaRPr lang="en-US" sz="2000" b="1" noProof="0" dirty="0">
                        <a:solidFill>
                          <a:schemeClr val="bg1"/>
                        </a:solidFill>
                        <a:latin typeface="+mn-lt"/>
                      </a:endParaRPr>
                    </a:p>
                  </a:txBody>
                  <a:tcPr marT="45683" marB="45683">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mn-lt"/>
                        </a:rPr>
                        <a:t>NO ACTION</a:t>
                      </a:r>
                    </a:p>
                    <a:p>
                      <a:pPr algn="ctr"/>
                      <a:r>
                        <a:rPr lang="en-US" sz="2000" noProof="0" dirty="0" smtClean="0">
                          <a:latin typeface="+mn-lt"/>
                        </a:rPr>
                        <a:t>Innovative redesign? </a:t>
                      </a:r>
                      <a:endParaRPr lang="en-US" sz="2000" noProof="0" dirty="0">
                        <a:latin typeface="+mn-lt"/>
                      </a:endParaRPr>
                    </a:p>
                  </a:txBody>
                  <a:tcPr marT="45683" marB="4568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mn-lt"/>
                        </a:rPr>
                        <a:t>NO ACTION</a:t>
                      </a:r>
                    </a:p>
                    <a:p>
                      <a:pPr algn="ctr"/>
                      <a:endParaRPr lang="en-US" sz="2000" noProof="0" dirty="0">
                        <a:latin typeface="+mn-lt"/>
                      </a:endParaRPr>
                    </a:p>
                  </a:txBody>
                  <a:tcPr marT="45683" marB="45683"/>
                </a:tc>
              </a:tr>
              <a:tr h="609540">
                <a:tc>
                  <a:txBody>
                    <a:bodyPr/>
                    <a:lstStyle/>
                    <a:p>
                      <a:r>
                        <a:rPr lang="en-US" sz="2000" b="1" noProof="0" dirty="0" smtClean="0">
                          <a:solidFill>
                            <a:schemeClr val="bg1"/>
                          </a:solidFill>
                          <a:latin typeface="+mn-lt"/>
                        </a:rPr>
                        <a:t>LEGAL AN EFFECTIVE</a:t>
                      </a:r>
                      <a:endParaRPr lang="en-US" sz="2000" b="1" noProof="0" dirty="0">
                        <a:solidFill>
                          <a:schemeClr val="bg1"/>
                        </a:solidFill>
                        <a:latin typeface="+mn-lt"/>
                      </a:endParaRPr>
                    </a:p>
                  </a:txBody>
                  <a:tcPr marT="45683" marB="45683">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latin typeface="+mn-lt"/>
                        </a:rPr>
                        <a:t>ACTION</a:t>
                      </a:r>
                    </a:p>
                  </a:txBody>
                  <a:tcPr marT="45683" marB="4568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mn-lt"/>
                        </a:rPr>
                        <a:t>NO ACTION</a:t>
                      </a:r>
                    </a:p>
                  </a:txBody>
                  <a:tcPr marT="45683" marB="45683"/>
                </a:tc>
              </a:tr>
            </a:tbl>
          </a:graphicData>
        </a:graphic>
      </p:graphicFrame>
      <p:pic>
        <p:nvPicPr>
          <p:cNvPr id="17432" name="Kép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4668"/>
            <a:ext cx="2987960" cy="28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4564016" y="0"/>
            <a:ext cx="4579984" cy="904668"/>
          </a:xfrm>
        </p:spPr>
        <p:txBody>
          <a:bodyPr>
            <a:noAutofit/>
          </a:bodyPr>
          <a:lstStyle/>
          <a:p>
            <a:pPr>
              <a:defRPr/>
            </a:pPr>
            <a:r>
              <a:rPr lang="hu-HU" sz="1600" dirty="0" smtClean="0"/>
              <a:t>GO/NOGO </a:t>
            </a:r>
            <a:br>
              <a:rPr lang="hu-HU" sz="1600" dirty="0" smtClean="0"/>
            </a:br>
            <a:r>
              <a:rPr lang="hu-HU" sz="1600" dirty="0" smtClean="0"/>
              <a:t>DECISION MODEL</a:t>
            </a:r>
            <a:br>
              <a:rPr lang="hu-HU" sz="1600" dirty="0" smtClean="0"/>
            </a:br>
            <a:r>
              <a:rPr lang="hu-HU" sz="1200" dirty="0" err="1" smtClean="0"/>
              <a:t>Lewis-Gliman</a:t>
            </a:r>
            <a:r>
              <a:rPr lang="hu-HU" sz="1200" dirty="0"/>
              <a:t> </a:t>
            </a:r>
            <a:r>
              <a:rPr lang="hu-HU" sz="1200" dirty="0" smtClean="0"/>
              <a:t>(2012):</a:t>
            </a:r>
            <a:br>
              <a:rPr lang="hu-HU" sz="1200" dirty="0" smtClean="0"/>
            </a:br>
            <a:r>
              <a:rPr lang="hu-HU" sz="1200" dirty="0" smtClean="0"/>
              <a:t>The </a:t>
            </a:r>
            <a:r>
              <a:rPr lang="hu-HU" sz="1200" dirty="0" err="1" smtClean="0"/>
              <a:t>Ethics</a:t>
            </a:r>
            <a:r>
              <a:rPr lang="hu-HU" sz="1200" dirty="0" smtClean="0"/>
              <a:t> </a:t>
            </a:r>
            <a:r>
              <a:rPr lang="hu-HU" sz="1200" dirty="0" err="1" smtClean="0"/>
              <a:t>Challenge</a:t>
            </a:r>
            <a:r>
              <a:rPr lang="hu-HU" sz="1200" dirty="0" smtClean="0"/>
              <a:t> </a:t>
            </a:r>
            <a:r>
              <a:rPr lang="hu-HU" sz="1200" dirty="0" err="1" smtClean="0"/>
              <a:t>in</a:t>
            </a:r>
            <a:r>
              <a:rPr lang="hu-HU" sz="1200" dirty="0" smtClean="0"/>
              <a:t> Public Service</a:t>
            </a:r>
            <a:endParaRPr lang="hu-HU" sz="1600" dirty="0"/>
          </a:p>
        </p:txBody>
      </p:sp>
      <p:sp>
        <p:nvSpPr>
          <p:cNvPr id="8" name="Segnaposto piè di pagina 5"/>
          <p:cNvSpPr txBox="1">
            <a:spLocks/>
          </p:cNvSpPr>
          <p:nvPr/>
        </p:nvSpPr>
        <p:spPr>
          <a:xfrm>
            <a:off x="1274460" y="6333963"/>
            <a:ext cx="4487212" cy="365125"/>
          </a:xfrm>
          <a:prstGeom prst="rect">
            <a:avLst/>
          </a:prstGeom>
        </p:spPr>
        <p:txBody>
          <a:bodyPr vert="horz" lIns="91440" tIns="45720" rIns="91440" bIns="45720" rtlCol="0" anchor="ctr"/>
          <a:lstStyle>
            <a:defPPr>
              <a:defRPr lang="fr-FR"/>
            </a:defPPr>
            <a:lvl1pPr marL="0" algn="l" defTabSz="457200" rtl="0" eaLnBrk="1" latinLnBrk="0" hangingPunct="1">
              <a:defRPr sz="900" u="sng" kern="1200">
                <a:solidFill>
                  <a:srgbClr val="0D347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i="1" u="none" dirty="0" smtClean="0"/>
              <a:t>Stage 3</a:t>
            </a:r>
          </a:p>
          <a:p>
            <a:r>
              <a:rPr lang="en-GB" i="1" u="none" dirty="0" smtClean="0"/>
              <a:t>Module </a:t>
            </a:r>
            <a:r>
              <a:rPr lang="en-GB" i="1" u="none" dirty="0" smtClean="0"/>
              <a:t>19 </a:t>
            </a:r>
            <a:r>
              <a:rPr lang="en-GB" i="1" u="none" dirty="0" smtClean="0"/>
              <a:t>– Ethics </a:t>
            </a:r>
            <a:r>
              <a:rPr lang="en-GB" i="1" u="none" dirty="0" smtClean="0"/>
              <a:t>Management (Advanced)</a:t>
            </a:r>
            <a:endParaRPr lang="en-GB" i="1" u="none" dirty="0"/>
          </a:p>
        </p:txBody>
      </p:sp>
      <p:sp>
        <p:nvSpPr>
          <p:cNvPr id="3" name="Segnaposto numero diapositiva 2"/>
          <p:cNvSpPr>
            <a:spLocks noGrp="1"/>
          </p:cNvSpPr>
          <p:nvPr>
            <p:ph type="sldNum" sz="quarter" idx="12"/>
          </p:nvPr>
        </p:nvSpPr>
        <p:spPr/>
        <p:txBody>
          <a:bodyPr/>
          <a:lstStyle/>
          <a:p>
            <a:fld id="{E8716A00-CC3F-A24A-9B86-816E9CA7F4AC}" type="slidenum">
              <a:rPr lang="fr-FR" smtClean="0"/>
              <a:pPr/>
              <a:t>8</a:t>
            </a:fld>
            <a:endParaRPr lang="fr-FR" dirty="0"/>
          </a:p>
        </p:txBody>
      </p:sp>
    </p:spTree>
    <p:extLst>
      <p:ext uri="{BB962C8B-B14F-4D97-AF65-F5344CB8AC3E}">
        <p14:creationId xmlns:p14="http://schemas.microsoft.com/office/powerpoint/2010/main" val="73712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4"/>
          <p:cNvSpPr>
            <a:spLocks noGrp="1"/>
          </p:cNvSpPr>
          <p:nvPr>
            <p:ph type="ctrTitle" idx="4294967295"/>
          </p:nvPr>
        </p:nvSpPr>
        <p:spPr>
          <a:xfrm>
            <a:off x="685800" y="4027487"/>
            <a:ext cx="7772400" cy="1470025"/>
          </a:xfrm>
        </p:spPr>
        <p:txBody>
          <a:bodyPr/>
          <a:lstStyle/>
          <a:p>
            <a:pPr>
              <a:defRPr/>
            </a:pPr>
            <a:r>
              <a:rPr lang="hu-HU" altLang="hu-HU" dirty="0" smtClean="0"/>
              <a:t>ETHICAL DILEMMAS IN LOCAL GOVERNANCE</a:t>
            </a:r>
          </a:p>
        </p:txBody>
      </p:sp>
    </p:spTree>
    <p:extLst>
      <p:ext uri="{BB962C8B-B14F-4D97-AF65-F5344CB8AC3E}">
        <p14:creationId xmlns:p14="http://schemas.microsoft.com/office/powerpoint/2010/main" val="1679106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2904</Words>
  <Application>Microsoft Macintosh PowerPoint</Application>
  <PresentationFormat>Presentazione su schermo (4:3)</PresentationFormat>
  <Paragraphs>581</Paragraphs>
  <Slides>66</Slides>
  <Notes>6</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66</vt:i4>
      </vt:variant>
    </vt:vector>
  </HeadingPairs>
  <TitlesOfParts>
    <vt:vector size="81" baseType="lpstr">
      <vt:lpstr>Arial Black</vt:lpstr>
      <vt:lpstr>Calibri</vt:lpstr>
      <vt:lpstr>Century Gothic</vt:lpstr>
      <vt:lpstr>Century Schoolbook</vt:lpstr>
      <vt:lpstr>Cooper Black</vt:lpstr>
      <vt:lpstr>Courier New</vt:lpstr>
      <vt:lpstr>Franklin Gothic Demi</vt:lpstr>
      <vt:lpstr>Microsoft Sans Serif</vt:lpstr>
      <vt:lpstr>Symbol</vt:lpstr>
      <vt:lpstr>Times New Roman</vt:lpstr>
      <vt:lpstr>Wingdings</vt:lpstr>
      <vt:lpstr>Wingdings 2</vt:lpstr>
      <vt:lpstr>Arial</vt:lpstr>
      <vt:lpstr>Tema di Office</vt:lpstr>
      <vt:lpstr>Clip</vt:lpstr>
      <vt:lpstr>MODULE 19 - ETHICS MANAGEMENT (Advanced)</vt:lpstr>
      <vt:lpstr>ETHICAL DILEMMAS</vt:lpstr>
      <vt:lpstr>Presentazione di PowerPoint</vt:lpstr>
      <vt:lpstr>SOLDIERS ON MISSION IN AFGANISTAN © Michale j. Sandel</vt:lpstr>
      <vt:lpstr>Presentazione di PowerPoint</vt:lpstr>
      <vt:lpstr>REFLECTING ON THE SITUATION</vt:lpstr>
      <vt:lpstr>GO/NO-GO DECISION MODEL Lewis-Gliman (2012): The Ethics Challenge in Public Service</vt:lpstr>
      <vt:lpstr>GO/NOGO  DECISION MODEL Lewis-Gliman (2012): The Ethics Challenge in Public Service</vt:lpstr>
      <vt:lpstr>ETHICAL DILEMMAS IN LOCAL GOVERNANCE</vt:lpstr>
      <vt:lpstr>WHAT are the most ubiquitous challenges in public service?</vt:lpstr>
      <vt:lpstr>PUBLIC SERVICE</vt:lpstr>
      <vt:lpstr>GOOD GOVERNANCE (GG)</vt:lpstr>
      <vt:lpstr> Survey of municipal Mayor, 2 elected officials, 6 managers and 10 civil servants IN A DUTCH LOCAL GOVERNMENT</vt:lpstr>
      <vt:lpstr>Number of particular value conflict in the municipality</vt:lpstr>
      <vt:lpstr>COPING STRATEGIES IN PRACTICE on the basis of Graaf- Hubert 2014</vt:lpstr>
      <vt:lpstr>Ethical dilemmas</vt:lpstr>
      <vt:lpstr>Ethics management</vt:lpstr>
      <vt:lpstr>A tool for ethical decision making</vt:lpstr>
      <vt:lpstr>Ethical decision making tool  Terry Cooper (2012)</vt:lpstr>
      <vt:lpstr>Ethical decision making tool  Terry Cooper (2012)</vt:lpstr>
      <vt:lpstr>Ethical decision making tool  Terry Cooper (2012)</vt:lpstr>
      <vt:lpstr>Ethical decision making tool  Terry Cooper (2012)</vt:lpstr>
      <vt:lpstr>Ethical decision making tool  Terry Cooper (2012)</vt:lpstr>
      <vt:lpstr>CORRUPTION ANALYSIS</vt:lpstr>
      <vt:lpstr>Presentazione di PowerPoint</vt:lpstr>
      <vt:lpstr>WHAT CAN BE DONE?</vt:lpstr>
      <vt:lpstr>Presentazione di PowerPoint</vt:lpstr>
      <vt:lpstr>LET US SAVE LA PAZ!</vt:lpstr>
      <vt:lpstr>Presentazione di PowerPoint</vt:lpstr>
      <vt:lpstr>LA PAZ </vt:lpstr>
      <vt:lpstr>THE STAFF</vt:lpstr>
      <vt:lpstr>FINANCES</vt:lpstr>
      <vt:lpstr>PROCUREMETN, PERMITS, LICENCES</vt:lpstr>
      <vt:lpstr>WHAT CAN BE DONE? </vt:lpstr>
      <vt:lpstr>WHAT WAS THE STRATEGY OF MAC LEAN ABAROA IN LA PAZ?</vt:lpstr>
      <vt:lpstr>WHAT DID HE DO?</vt:lpstr>
      <vt:lpstr>WHAT DID HE DO?</vt:lpstr>
      <vt:lpstr>STRATEGY</vt:lpstr>
      <vt:lpstr>IMPLEMENMTATION</vt:lpstr>
      <vt:lpstr>RESULTS BASED ON  PPT OF MACLEAN-ABAROA  </vt:lpstr>
      <vt:lpstr>RELEVANCE: WHAT IS IMPLEMENTABLE IN YOUR CONTEXT?</vt:lpstr>
      <vt:lpstr>THE CASE OF CRAIOVA (Romania)  </vt:lpstr>
      <vt:lpstr>Presentazione di PowerPoint</vt:lpstr>
      <vt:lpstr>Presentazione di PowerPoint</vt:lpstr>
      <vt:lpstr>Presentazione di PowerPoint</vt:lpstr>
      <vt:lpstr>ASSUMPTIONS/TRUST</vt:lpstr>
      <vt:lpstr>Presentazione di PowerPoint</vt:lpstr>
      <vt:lpstr>Presentazione di PowerPoint</vt:lpstr>
      <vt:lpstr>Presentazione di PowerPoint</vt:lpstr>
      <vt:lpstr>Presentazione di PowerPoint</vt:lpstr>
      <vt:lpstr>IN-DEPTH DIAGNOSIS</vt:lpstr>
      <vt:lpstr>Presentazione di PowerPoint</vt:lpstr>
      <vt:lpstr>Solutions Elaboration</vt:lpstr>
      <vt:lpstr>STRATEGIC PLAN STRUCTURE</vt:lpstr>
      <vt:lpstr>Presentazione di PowerPoint</vt:lpstr>
      <vt:lpstr>Presentazione di PowerPoint</vt:lpstr>
      <vt:lpstr>Presentazione di PowerPoint</vt:lpstr>
      <vt:lpstr>Presentazione di PowerPoint</vt:lpstr>
      <vt:lpstr>RELEVANCE: WHAT IS IMPLEMENTABLE IN YOUR CONTEXT?</vt:lpstr>
      <vt:lpstr>PUBLIC ETHICS MANAGEMENT</vt:lpstr>
      <vt:lpstr>ETHICS AND INTEGRITY</vt:lpstr>
      <vt:lpstr>PUBLIC INTEGRITY</vt:lpstr>
      <vt:lpstr>Presentazione di PowerPoint</vt:lpstr>
      <vt:lpstr>INTEGRITY MANAGEMENT FRAMEWORK © OECD, 2009</vt:lpstr>
      <vt:lpstr>The Dutch Integrity Framework Hoeakstra-Huberts 2016</vt:lpstr>
      <vt:lpstr>CONCLUSIONS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2017-02-14T07:32:02Z</dcterms:modified>
</cp:coreProperties>
</file>