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0"/>
  </p:notesMasterIdLst>
  <p:handoutMasterIdLst>
    <p:handoutMasterId r:id="rId11"/>
  </p:handoutMasterIdLst>
  <p:sldIdLst>
    <p:sldId id="256" r:id="rId2"/>
    <p:sldId id="258" r:id="rId3"/>
    <p:sldId id="266" r:id="rId4"/>
    <p:sldId id="264" r:id="rId5"/>
    <p:sldId id="260" r:id="rId6"/>
    <p:sldId id="261" r:id="rId7"/>
    <p:sldId id="262" r:id="rId8"/>
    <p:sldId id="263" r:id="rId9"/>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4F6B673E-4E96-284B-93E1-2F7A748558BF}">
      <dgm:prSet phldrT="[Testo]" custT="1"/>
      <dgm:spPr/>
      <dgm:t>
        <a:bodyPr/>
        <a:lstStyle/>
        <a:p>
          <a:r>
            <a:rPr lang="en-GB" sz="1800" b="1" dirty="0" smtClean="0"/>
            <a:t>Introduction</a:t>
          </a:r>
          <a:endParaRPr lang="it-IT" sz="1800" b="1" dirty="0"/>
        </a:p>
      </dgm:t>
    </dgm:pt>
    <dgm:pt modelId="{9CDFA989-724A-4B40-B100-3D00DEF04CEC}" type="parTrans" cxnId="{8CDB503F-FC1D-C446-9810-099B425C0B88}">
      <dgm:prSet/>
      <dgm:spPr/>
      <dgm:t>
        <a:bodyPr/>
        <a:lstStyle/>
        <a:p>
          <a:endParaRPr lang="it-IT"/>
        </a:p>
      </dgm:t>
    </dgm:pt>
    <dgm:pt modelId="{11E7F1B2-8932-1142-ACE5-3A9589B42A2F}" type="sibTrans" cxnId="{8CDB503F-FC1D-C446-9810-099B425C0B88}">
      <dgm:prSet/>
      <dgm:spPr/>
      <dgm:t>
        <a:bodyPr/>
        <a:lstStyle/>
        <a:p>
          <a:endParaRPr lang="it-IT"/>
        </a:p>
      </dgm:t>
    </dgm:pt>
    <dgm:pt modelId="{BE1B2A0C-FDC5-5D40-9C62-4A789A7B929E}">
      <dgm:prSet custT="1"/>
      <dgm:spPr/>
      <dgm:t>
        <a:bodyPr/>
        <a:lstStyle/>
        <a:p>
          <a:r>
            <a:rPr lang="en-GB" sz="1800" b="1" dirty="0" smtClean="0"/>
            <a:t>Group Exercise 1 -  Managing expectations of staff</a:t>
          </a:r>
          <a:endParaRPr lang="it-IT" sz="1800" b="1" dirty="0"/>
        </a:p>
      </dgm:t>
    </dgm:pt>
    <dgm:pt modelId="{4E8A612D-D5CB-2E43-9EA1-D479F4B880A0}" type="parTrans" cxnId="{893592E7-3FCF-1B46-B641-5C33CF278191}">
      <dgm:prSet/>
      <dgm:spPr/>
      <dgm:t>
        <a:bodyPr/>
        <a:lstStyle/>
        <a:p>
          <a:endParaRPr lang="it-IT"/>
        </a:p>
      </dgm:t>
    </dgm:pt>
    <dgm:pt modelId="{B2E1870E-D33B-6044-A08F-E719493EC9F1}" type="sibTrans" cxnId="{893592E7-3FCF-1B46-B641-5C33CF278191}">
      <dgm:prSet/>
      <dgm:spPr/>
      <dgm:t>
        <a:bodyPr/>
        <a:lstStyle/>
        <a:p>
          <a:endParaRPr lang="it-IT"/>
        </a:p>
      </dgm:t>
    </dgm:pt>
    <dgm:pt modelId="{855CFD32-38EB-594B-B5BD-D00BC354154A}">
      <dgm:prSet custT="1"/>
      <dgm:spPr/>
      <dgm:t>
        <a:bodyPr/>
        <a:lstStyle/>
        <a:p>
          <a:r>
            <a:rPr lang="en-GB" sz="1800" b="1" dirty="0" smtClean="0"/>
            <a:t>Group Exercise 2 - Values and beliefs of effective staff</a:t>
          </a:r>
          <a:endParaRPr lang="it-IT" sz="1800" b="1" dirty="0"/>
        </a:p>
      </dgm:t>
    </dgm:pt>
    <dgm:pt modelId="{A6943C20-A849-304D-A0C5-1332BCFBCAA3}" type="parTrans" cxnId="{3B073437-2675-8749-82D7-5258FE16914C}">
      <dgm:prSet/>
      <dgm:spPr/>
      <dgm:t>
        <a:bodyPr/>
        <a:lstStyle/>
        <a:p>
          <a:endParaRPr lang="it-IT"/>
        </a:p>
      </dgm:t>
    </dgm:pt>
    <dgm:pt modelId="{88B43A06-0ED8-1C4A-89EE-A8B0D4FA6CEA}" type="sibTrans" cxnId="{3B073437-2675-8749-82D7-5258FE16914C}">
      <dgm:prSet/>
      <dgm:spPr/>
      <dgm:t>
        <a:bodyPr/>
        <a:lstStyle/>
        <a:p>
          <a:endParaRPr lang="it-IT"/>
        </a:p>
      </dgm:t>
    </dgm:pt>
    <dgm:pt modelId="{FC25EB7F-A707-3D49-BE05-295A8FE0D683}">
      <dgm:prSet custT="1"/>
      <dgm:spPr/>
      <dgm:t>
        <a:bodyPr/>
        <a:lstStyle/>
        <a:p>
          <a:r>
            <a:rPr lang="en-GB" sz="1800" b="1" dirty="0" smtClean="0"/>
            <a:t>Individual Exercise – Assess own practices and possible further investment in staff</a:t>
          </a:r>
          <a:endParaRPr lang="it-IT" sz="1800" b="1" dirty="0"/>
        </a:p>
      </dgm:t>
    </dgm:pt>
    <dgm:pt modelId="{41108C8E-8C5C-1041-9EE2-0DBD4351C09D}" type="parTrans" cxnId="{592AF727-DC62-0647-AA89-F31A74BE7C8F}">
      <dgm:prSet/>
      <dgm:spPr/>
      <dgm:t>
        <a:bodyPr/>
        <a:lstStyle/>
        <a:p>
          <a:endParaRPr lang="it-IT"/>
        </a:p>
      </dgm:t>
    </dgm:pt>
    <dgm:pt modelId="{4189BC0F-1989-6B4A-89A5-DDC9C26AB375}" type="sibTrans" cxnId="{592AF727-DC62-0647-AA89-F31A74BE7C8F}">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4"/>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4"/>
      <dgm:spPr/>
    </dgm:pt>
    <dgm:pt modelId="{CD2871E0-B945-6845-8CD4-21F5038B9047}" type="pres">
      <dgm:prSet presAssocID="{5CC7C819-22FC-9940-9E59-95FE49FEF966}" presName="dstNode" presStyleLbl="node1" presStyleIdx="0" presStyleCnt="4"/>
      <dgm:spPr/>
    </dgm:pt>
    <dgm:pt modelId="{4D354350-3593-DE4C-AEB1-03623E9181C5}" type="pres">
      <dgm:prSet presAssocID="{4F6B673E-4E96-284B-93E1-2F7A748558BF}" presName="text_1" presStyleLbl="node1" presStyleIdx="0" presStyleCnt="4">
        <dgm:presLayoutVars>
          <dgm:bulletEnabled val="1"/>
        </dgm:presLayoutVars>
      </dgm:prSet>
      <dgm:spPr/>
      <dgm:t>
        <a:bodyPr/>
        <a:lstStyle/>
        <a:p>
          <a:endParaRPr lang="it-IT"/>
        </a:p>
      </dgm:t>
    </dgm:pt>
    <dgm:pt modelId="{015CD181-DC37-BC45-A59D-848A188BDCC7}" type="pres">
      <dgm:prSet presAssocID="{4F6B673E-4E96-284B-93E1-2F7A748558BF}" presName="accent_1" presStyleCnt="0"/>
      <dgm:spPr/>
    </dgm:pt>
    <dgm:pt modelId="{D7EDC07C-5B61-C14A-B32E-2F7513088A0C}" type="pres">
      <dgm:prSet presAssocID="{4F6B673E-4E96-284B-93E1-2F7A748558BF}" presName="accentRepeatNode" presStyleLbl="solidFgAcc1" presStyleIdx="0" presStyleCnt="4"/>
      <dgm:spPr/>
    </dgm:pt>
    <dgm:pt modelId="{1E6677EE-C61B-A544-BFB9-7133D1934670}" type="pres">
      <dgm:prSet presAssocID="{BE1B2A0C-FDC5-5D40-9C62-4A789A7B929E}" presName="text_2" presStyleLbl="node1" presStyleIdx="1" presStyleCnt="4">
        <dgm:presLayoutVars>
          <dgm:bulletEnabled val="1"/>
        </dgm:presLayoutVars>
      </dgm:prSet>
      <dgm:spPr/>
      <dgm:t>
        <a:bodyPr/>
        <a:lstStyle/>
        <a:p>
          <a:endParaRPr lang="it-IT"/>
        </a:p>
      </dgm:t>
    </dgm:pt>
    <dgm:pt modelId="{8FEF136B-EAAD-9A40-9003-A1E5C61E839E}" type="pres">
      <dgm:prSet presAssocID="{BE1B2A0C-FDC5-5D40-9C62-4A789A7B929E}" presName="accent_2" presStyleCnt="0"/>
      <dgm:spPr/>
    </dgm:pt>
    <dgm:pt modelId="{827A763F-6371-2549-BF0E-2CB7F07A12BC}" type="pres">
      <dgm:prSet presAssocID="{BE1B2A0C-FDC5-5D40-9C62-4A789A7B929E}" presName="accentRepeatNode" presStyleLbl="solidFgAcc1" presStyleIdx="1" presStyleCnt="4"/>
      <dgm:spPr/>
    </dgm:pt>
    <dgm:pt modelId="{2D03EE30-0D32-AB44-AA5B-D240185F188A}" type="pres">
      <dgm:prSet presAssocID="{855CFD32-38EB-594B-B5BD-D00BC354154A}" presName="text_3" presStyleLbl="node1" presStyleIdx="2" presStyleCnt="4">
        <dgm:presLayoutVars>
          <dgm:bulletEnabled val="1"/>
        </dgm:presLayoutVars>
      </dgm:prSet>
      <dgm:spPr/>
      <dgm:t>
        <a:bodyPr/>
        <a:lstStyle/>
        <a:p>
          <a:endParaRPr lang="it-IT"/>
        </a:p>
      </dgm:t>
    </dgm:pt>
    <dgm:pt modelId="{CB3F4E15-D1AF-7D4F-98EF-147003282FE1}" type="pres">
      <dgm:prSet presAssocID="{855CFD32-38EB-594B-B5BD-D00BC354154A}" presName="accent_3" presStyleCnt="0"/>
      <dgm:spPr/>
    </dgm:pt>
    <dgm:pt modelId="{E3676DED-2354-7A42-B10F-09D8E45F6766}" type="pres">
      <dgm:prSet presAssocID="{855CFD32-38EB-594B-B5BD-D00BC354154A}" presName="accentRepeatNode" presStyleLbl="solidFgAcc1" presStyleIdx="2" presStyleCnt="4"/>
      <dgm:spPr/>
    </dgm:pt>
    <dgm:pt modelId="{6D525CDD-EA3C-0843-AE5A-A6E729E94956}" type="pres">
      <dgm:prSet presAssocID="{FC25EB7F-A707-3D49-BE05-295A8FE0D683}" presName="text_4" presStyleLbl="node1" presStyleIdx="3" presStyleCnt="4">
        <dgm:presLayoutVars>
          <dgm:bulletEnabled val="1"/>
        </dgm:presLayoutVars>
      </dgm:prSet>
      <dgm:spPr/>
      <dgm:t>
        <a:bodyPr/>
        <a:lstStyle/>
        <a:p>
          <a:endParaRPr lang="it-IT"/>
        </a:p>
      </dgm:t>
    </dgm:pt>
    <dgm:pt modelId="{9B474F20-9CEF-0D41-A675-A6D118B2A98A}" type="pres">
      <dgm:prSet presAssocID="{FC25EB7F-A707-3D49-BE05-295A8FE0D683}" presName="accent_4" presStyleCnt="0"/>
      <dgm:spPr/>
    </dgm:pt>
    <dgm:pt modelId="{46C30907-B9B0-664D-864B-D4B5055D2526}" type="pres">
      <dgm:prSet presAssocID="{FC25EB7F-A707-3D49-BE05-295A8FE0D683}" presName="accentRepeatNode" presStyleLbl="solidFgAcc1" presStyleIdx="3" presStyleCnt="4"/>
      <dgm:spPr/>
    </dgm:pt>
  </dgm:ptLst>
  <dgm:cxnLst>
    <dgm:cxn modelId="{893592E7-3FCF-1B46-B641-5C33CF278191}" srcId="{5CC7C819-22FC-9940-9E59-95FE49FEF966}" destId="{BE1B2A0C-FDC5-5D40-9C62-4A789A7B929E}" srcOrd="1" destOrd="0" parTransId="{4E8A612D-D5CB-2E43-9EA1-D479F4B880A0}" sibTransId="{B2E1870E-D33B-6044-A08F-E719493EC9F1}"/>
    <dgm:cxn modelId="{F01A7E5C-1495-BD47-B634-4AA940B44D64}" type="presOf" srcId="{5CC7C819-22FC-9940-9E59-95FE49FEF966}" destId="{C36E6E98-452A-4B47-906E-F45EEF12F12D}" srcOrd="0" destOrd="0" presId="urn:microsoft.com/office/officeart/2008/layout/VerticalCurvedList"/>
    <dgm:cxn modelId="{8CDB503F-FC1D-C446-9810-099B425C0B88}" srcId="{5CC7C819-22FC-9940-9E59-95FE49FEF966}" destId="{4F6B673E-4E96-284B-93E1-2F7A748558BF}" srcOrd="0" destOrd="0" parTransId="{9CDFA989-724A-4B40-B100-3D00DEF04CEC}" sibTransId="{11E7F1B2-8932-1142-ACE5-3A9589B42A2F}"/>
    <dgm:cxn modelId="{2B24EEFF-A545-0C4B-A995-54F08F673B26}" type="presOf" srcId="{855CFD32-38EB-594B-B5BD-D00BC354154A}" destId="{2D03EE30-0D32-AB44-AA5B-D240185F188A}" srcOrd="0" destOrd="0" presId="urn:microsoft.com/office/officeart/2008/layout/VerticalCurvedList"/>
    <dgm:cxn modelId="{84248E35-8F0E-444C-8299-F1BE7010ECDB}" type="presOf" srcId="{11E7F1B2-8932-1142-ACE5-3A9589B42A2F}" destId="{BB760403-48DE-9542-8416-1E8B6018467D}" srcOrd="0" destOrd="0" presId="urn:microsoft.com/office/officeart/2008/layout/VerticalCurvedList"/>
    <dgm:cxn modelId="{3B073437-2675-8749-82D7-5258FE16914C}" srcId="{5CC7C819-22FC-9940-9E59-95FE49FEF966}" destId="{855CFD32-38EB-594B-B5BD-D00BC354154A}" srcOrd="2" destOrd="0" parTransId="{A6943C20-A849-304D-A0C5-1332BCFBCAA3}" sibTransId="{88B43A06-0ED8-1C4A-89EE-A8B0D4FA6CEA}"/>
    <dgm:cxn modelId="{2FFC9854-EE5F-A646-891E-EFA482EFE100}" type="presOf" srcId="{4F6B673E-4E96-284B-93E1-2F7A748558BF}" destId="{4D354350-3593-DE4C-AEB1-03623E9181C5}" srcOrd="0" destOrd="0" presId="urn:microsoft.com/office/officeart/2008/layout/VerticalCurvedList"/>
    <dgm:cxn modelId="{592AF727-DC62-0647-AA89-F31A74BE7C8F}" srcId="{5CC7C819-22FC-9940-9E59-95FE49FEF966}" destId="{FC25EB7F-A707-3D49-BE05-295A8FE0D683}" srcOrd="3" destOrd="0" parTransId="{41108C8E-8C5C-1041-9EE2-0DBD4351C09D}" sibTransId="{4189BC0F-1989-6B4A-89A5-DDC9C26AB375}"/>
    <dgm:cxn modelId="{A6703850-1D4D-814B-95C1-FF4204238D28}" type="presOf" srcId="{FC25EB7F-A707-3D49-BE05-295A8FE0D683}" destId="{6D525CDD-EA3C-0843-AE5A-A6E729E94956}" srcOrd="0" destOrd="0" presId="urn:microsoft.com/office/officeart/2008/layout/VerticalCurvedList"/>
    <dgm:cxn modelId="{FBD25E3A-CE7E-5C47-9D21-34E2DDE6646C}" type="presOf" srcId="{BE1B2A0C-FDC5-5D40-9C62-4A789A7B929E}" destId="{1E6677EE-C61B-A544-BFB9-7133D1934670}" srcOrd="0" destOrd="0" presId="urn:microsoft.com/office/officeart/2008/layout/VerticalCurvedList"/>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2CE4BD8A-9D97-9B4D-A9E5-43D7817FC279}" type="presParOf" srcId="{CA63F03E-F6E6-E344-982A-46AC3C5BDA83}" destId="{4D354350-3593-DE4C-AEB1-03623E9181C5}" srcOrd="1" destOrd="0" presId="urn:microsoft.com/office/officeart/2008/layout/VerticalCurvedList"/>
    <dgm:cxn modelId="{DD20DD16-FA77-C741-9112-30BC463E726A}" type="presParOf" srcId="{CA63F03E-F6E6-E344-982A-46AC3C5BDA83}" destId="{015CD181-DC37-BC45-A59D-848A188BDCC7}" srcOrd="2" destOrd="0" presId="urn:microsoft.com/office/officeart/2008/layout/VerticalCurvedList"/>
    <dgm:cxn modelId="{D3499DB9-E272-D148-9FA2-BA74D43FF5B3}" type="presParOf" srcId="{015CD181-DC37-BC45-A59D-848A188BDCC7}" destId="{D7EDC07C-5B61-C14A-B32E-2F7513088A0C}" srcOrd="0" destOrd="0" presId="urn:microsoft.com/office/officeart/2008/layout/VerticalCurvedList"/>
    <dgm:cxn modelId="{784F2652-1E22-EF4E-9943-0663A1379895}" type="presParOf" srcId="{CA63F03E-F6E6-E344-982A-46AC3C5BDA83}" destId="{1E6677EE-C61B-A544-BFB9-7133D1934670}" srcOrd="3" destOrd="0" presId="urn:microsoft.com/office/officeart/2008/layout/VerticalCurvedList"/>
    <dgm:cxn modelId="{053F76B8-0E5C-0145-9397-527BC9A3DFF3}" type="presParOf" srcId="{CA63F03E-F6E6-E344-982A-46AC3C5BDA83}" destId="{8FEF136B-EAAD-9A40-9003-A1E5C61E839E}" srcOrd="4" destOrd="0" presId="urn:microsoft.com/office/officeart/2008/layout/VerticalCurvedList"/>
    <dgm:cxn modelId="{332D999D-B390-9543-A333-622948BAC8DA}" type="presParOf" srcId="{8FEF136B-EAAD-9A40-9003-A1E5C61E839E}" destId="{827A763F-6371-2549-BF0E-2CB7F07A12BC}" srcOrd="0" destOrd="0" presId="urn:microsoft.com/office/officeart/2008/layout/VerticalCurvedList"/>
    <dgm:cxn modelId="{DC131EBC-EED0-2840-87D9-53A90950C22E}" type="presParOf" srcId="{CA63F03E-F6E6-E344-982A-46AC3C5BDA83}" destId="{2D03EE30-0D32-AB44-AA5B-D240185F188A}" srcOrd="5" destOrd="0" presId="urn:microsoft.com/office/officeart/2008/layout/VerticalCurvedList"/>
    <dgm:cxn modelId="{3DBED27E-A2CA-884B-BE08-6EDE9AF0E8A3}" type="presParOf" srcId="{CA63F03E-F6E6-E344-982A-46AC3C5BDA83}" destId="{CB3F4E15-D1AF-7D4F-98EF-147003282FE1}" srcOrd="6" destOrd="0" presId="urn:microsoft.com/office/officeart/2008/layout/VerticalCurvedList"/>
    <dgm:cxn modelId="{B0A68398-CC42-434A-BE0D-368EDC908501}" type="presParOf" srcId="{CB3F4E15-D1AF-7D4F-98EF-147003282FE1}" destId="{E3676DED-2354-7A42-B10F-09D8E45F6766}" srcOrd="0" destOrd="0" presId="urn:microsoft.com/office/officeart/2008/layout/VerticalCurvedList"/>
    <dgm:cxn modelId="{A498DEF0-0A75-A943-A4CF-C5F140AED9A7}" type="presParOf" srcId="{CA63F03E-F6E6-E344-982A-46AC3C5BDA83}" destId="{6D525CDD-EA3C-0843-AE5A-A6E729E94956}" srcOrd="7" destOrd="0" presId="urn:microsoft.com/office/officeart/2008/layout/VerticalCurvedList"/>
    <dgm:cxn modelId="{D311219B-8C41-5249-99AD-C51CBCEEA531}" type="presParOf" srcId="{CA63F03E-F6E6-E344-982A-46AC3C5BDA83}" destId="{9B474F20-9CEF-0D41-A675-A6D118B2A98A}" srcOrd="8" destOrd="0" presId="urn:microsoft.com/office/officeart/2008/layout/VerticalCurvedList"/>
    <dgm:cxn modelId="{6C7C26F2-1317-C242-AC14-C75093DE3255}" type="presParOf" srcId="{9B474F20-9CEF-0D41-A675-A6D118B2A98A}" destId="{46C30907-B9B0-664D-864B-D4B5055D252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4502"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354350-3593-DE4C-AEB1-03623E9181C5}">
      <dsp:nvSpPr>
        <dsp:cNvPr id="0" name=""/>
        <dsp:cNvSpPr/>
      </dsp:nvSpPr>
      <dsp:spPr>
        <a:xfrm>
          <a:off x="560222" y="381763"/>
          <a:ext cx="7257049"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Introduction</a:t>
          </a:r>
          <a:endParaRPr lang="it-IT" sz="1800" b="1" kern="1200" dirty="0"/>
        </a:p>
      </dsp:txBody>
      <dsp:txXfrm>
        <a:off x="560222" y="381763"/>
        <a:ext cx="7257049" cy="763923"/>
      </dsp:txXfrm>
    </dsp:sp>
    <dsp:sp modelId="{D7EDC07C-5B61-C14A-B32E-2F7513088A0C}">
      <dsp:nvSpPr>
        <dsp:cNvPr id="0" name=""/>
        <dsp:cNvSpPr/>
      </dsp:nvSpPr>
      <dsp:spPr>
        <a:xfrm>
          <a:off x="82770" y="286272"/>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E6677EE-C61B-A544-BFB9-7133D1934670}">
      <dsp:nvSpPr>
        <dsp:cNvPr id="0" name=""/>
        <dsp:cNvSpPr/>
      </dsp:nvSpPr>
      <dsp:spPr>
        <a:xfrm>
          <a:off x="998197" y="1527846"/>
          <a:ext cx="6819074"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1 -  Managing expectations of staff</a:t>
          </a:r>
          <a:endParaRPr lang="it-IT" sz="1800" b="1" kern="1200" dirty="0"/>
        </a:p>
      </dsp:txBody>
      <dsp:txXfrm>
        <a:off x="998197" y="1527846"/>
        <a:ext cx="6819074" cy="763923"/>
      </dsp:txXfrm>
    </dsp:sp>
    <dsp:sp modelId="{827A763F-6371-2549-BF0E-2CB7F07A12BC}">
      <dsp:nvSpPr>
        <dsp:cNvPr id="0" name=""/>
        <dsp:cNvSpPr/>
      </dsp:nvSpPr>
      <dsp:spPr>
        <a:xfrm>
          <a:off x="520745" y="1432356"/>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D03EE30-0D32-AB44-AA5B-D240185F188A}">
      <dsp:nvSpPr>
        <dsp:cNvPr id="0" name=""/>
        <dsp:cNvSpPr/>
      </dsp:nvSpPr>
      <dsp:spPr>
        <a:xfrm>
          <a:off x="998197" y="2673930"/>
          <a:ext cx="6819074"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2 - Values and beliefs of effective staff</a:t>
          </a:r>
          <a:endParaRPr lang="it-IT" sz="1800" b="1" kern="1200" dirty="0"/>
        </a:p>
      </dsp:txBody>
      <dsp:txXfrm>
        <a:off x="998197" y="2673930"/>
        <a:ext cx="6819074" cy="763923"/>
      </dsp:txXfrm>
    </dsp:sp>
    <dsp:sp modelId="{E3676DED-2354-7A42-B10F-09D8E45F6766}">
      <dsp:nvSpPr>
        <dsp:cNvPr id="0" name=""/>
        <dsp:cNvSpPr/>
      </dsp:nvSpPr>
      <dsp:spPr>
        <a:xfrm>
          <a:off x="520745" y="2578439"/>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D525CDD-EA3C-0843-AE5A-A6E729E94956}">
      <dsp:nvSpPr>
        <dsp:cNvPr id="0" name=""/>
        <dsp:cNvSpPr/>
      </dsp:nvSpPr>
      <dsp:spPr>
        <a:xfrm>
          <a:off x="560222" y="3820013"/>
          <a:ext cx="7257049"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Individual Exercise – Assess own practices and possible further investment in staff</a:t>
          </a:r>
          <a:endParaRPr lang="it-IT" sz="1800" b="1" kern="1200" dirty="0"/>
        </a:p>
      </dsp:txBody>
      <dsp:txXfrm>
        <a:off x="560222" y="3820013"/>
        <a:ext cx="7257049" cy="763923"/>
      </dsp:txXfrm>
    </dsp:sp>
    <dsp:sp modelId="{46C30907-B9B0-664D-864B-D4B5055D2526}">
      <dsp:nvSpPr>
        <dsp:cNvPr id="0" name=""/>
        <dsp:cNvSpPr/>
      </dsp:nvSpPr>
      <dsp:spPr>
        <a:xfrm>
          <a:off x="82770" y="3724523"/>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13/02/2017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13/02/2017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2</a:t>
            </a:fld>
            <a:endParaRPr lang="fr-FR"/>
          </a:p>
        </p:txBody>
      </p:sp>
    </p:spTree>
    <p:extLst>
      <p:ext uri="{BB962C8B-B14F-4D97-AF65-F5344CB8AC3E}">
        <p14:creationId xmlns:p14="http://schemas.microsoft.com/office/powerpoint/2010/main" val="94151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13/02/17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13/02/17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13/02/17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13/02/17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17 – EXPECTATION MANAGEMENT</a:t>
            </a:r>
            <a:endParaRPr lang="en-GB" dirty="0"/>
          </a:p>
        </p:txBody>
      </p:sp>
      <p:sp>
        <p:nvSpPr>
          <p:cNvPr id="3" name="Sottotitolo 2"/>
          <p:cNvSpPr>
            <a:spLocks noGrp="1"/>
          </p:cNvSpPr>
          <p:nvPr>
            <p:ph type="subTitle" idx="1"/>
          </p:nvPr>
        </p:nvSpPr>
        <p:spPr/>
        <p:txBody>
          <a:bodyPr/>
          <a:lstStyle/>
          <a:p>
            <a:r>
              <a:rPr lang="en-GB" dirty="0" smtClean="0"/>
              <a:t>Stage 2 – Leadership for Strategy</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b="1" dirty="0" smtClean="0"/>
              <a:t>Learning Objectives</a:t>
            </a:r>
          </a:p>
          <a:p>
            <a:pPr lvl="1"/>
            <a:r>
              <a:rPr lang="en-GB" dirty="0" smtClean="0"/>
              <a:t>To </a:t>
            </a:r>
            <a:r>
              <a:rPr lang="en-GB" dirty="0"/>
              <a:t>reveal conflicting points in mutual expectations between staff and leaders and formulate a more coherent set of </a:t>
            </a:r>
            <a:r>
              <a:rPr lang="en-GB" dirty="0" smtClean="0"/>
              <a:t>expectations</a:t>
            </a:r>
            <a:r>
              <a:rPr lang="en-GB" dirty="0"/>
              <a:t>.</a:t>
            </a:r>
            <a:endParaRPr lang="it-IT" dirty="0"/>
          </a:p>
        </p:txBody>
      </p:sp>
      <p:sp>
        <p:nvSpPr>
          <p:cNvPr id="3" name="Segnaposto contenuto 2"/>
          <p:cNvSpPr>
            <a:spLocks noGrp="1"/>
          </p:cNvSpPr>
          <p:nvPr>
            <p:ph sz="half" idx="2"/>
          </p:nvPr>
        </p:nvSpPr>
        <p:spPr/>
        <p:txBody>
          <a:bodyPr>
            <a:normAutofit lnSpcReduction="10000"/>
          </a:bodyPr>
          <a:lstStyle/>
          <a:p>
            <a:pPr marL="0" indent="0">
              <a:buNone/>
            </a:pPr>
            <a:r>
              <a:rPr lang="it-IT" b="1" dirty="0" smtClean="0"/>
              <a:t>Learning Outcomes</a:t>
            </a:r>
            <a:endParaRPr lang="en-GB" dirty="0" smtClean="0"/>
          </a:p>
          <a:p>
            <a:pPr lvl="1"/>
            <a:r>
              <a:rPr lang="en-GB" dirty="0"/>
              <a:t>Participants </a:t>
            </a:r>
            <a:r>
              <a:rPr lang="en-GB" dirty="0" smtClean="0"/>
              <a:t>understand </a:t>
            </a:r>
            <a:r>
              <a:rPr lang="en-GB" dirty="0"/>
              <a:t>the values that must be developed in staff to underpin good performance.</a:t>
            </a:r>
            <a:endParaRPr lang="it-IT" dirty="0"/>
          </a:p>
          <a:p>
            <a:pPr lvl="1"/>
            <a:r>
              <a:rPr lang="en-GB" dirty="0" smtClean="0"/>
              <a:t>Participants learn </a:t>
            </a:r>
            <a:r>
              <a:rPr lang="en-GB" dirty="0"/>
              <a:t>to see management through the eyes of staff.</a:t>
            </a:r>
            <a:endParaRPr lang="it-IT" dirty="0"/>
          </a:p>
          <a:p>
            <a:pPr lvl="1"/>
            <a:r>
              <a:rPr lang="en-GB" dirty="0" smtClean="0"/>
              <a:t>Participants learn </a:t>
            </a:r>
            <a:r>
              <a:rPr lang="en-GB" dirty="0"/>
              <a:t>to create a constructive working environment for staff.</a:t>
            </a:r>
            <a:endParaRPr lang="it-IT" dirty="0"/>
          </a:p>
          <a:p>
            <a:pPr marL="0" indent="0">
              <a:buNone/>
            </a:pPr>
            <a:r>
              <a:rPr lang="en-GB" sz="1900" dirty="0"/>
              <a:t>As a result of this learning, participants will be able to support managers at different levels of the organisation to work with staff in a much more constructive way.</a:t>
            </a:r>
            <a:endParaRPr lang="it-IT" sz="1900"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2</a:t>
            </a:r>
          </a:p>
          <a:p>
            <a:r>
              <a:rPr lang="en-GB" dirty="0" smtClean="0"/>
              <a:t>Module 17 – Expectation Management</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858876109"/>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17 – Expectation Management</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85000" lnSpcReduction="10000"/>
          </a:bodyPr>
          <a:lstStyle/>
          <a:p>
            <a:pPr marL="0" indent="0">
              <a:buNone/>
            </a:pPr>
            <a:r>
              <a:rPr lang="en-GB" sz="2400" b="1" dirty="0"/>
              <a:t>Upward management</a:t>
            </a:r>
            <a:endParaRPr lang="it-IT" sz="2400" b="1" dirty="0"/>
          </a:p>
          <a:p>
            <a:pPr lvl="1"/>
            <a:r>
              <a:rPr lang="en-GB" dirty="0"/>
              <a:t>Managers lead staff but they can do their job effectively only if they understand the needs and expectations of staff. For managers, it is important that staff let them know about the environment that would best support their work.  Staff need to understand their manager’s priorities and how their work contributes to the manager’s effectiveness and the organisation’s goals. By the same token, they need to be honest about their own expertise and performance.  This is ‘upward management’. For this, between the manager and his/her staff, there needs to be high levels of trust, a sense of shared purpose and close communications.</a:t>
            </a:r>
            <a:endParaRPr lang="it-IT" dirty="0"/>
          </a:p>
        </p:txBody>
      </p:sp>
      <p:sp>
        <p:nvSpPr>
          <p:cNvPr id="3" name="Segnaposto contenuto 2"/>
          <p:cNvSpPr>
            <a:spLocks noGrp="1"/>
          </p:cNvSpPr>
          <p:nvPr>
            <p:ph sz="half" idx="2"/>
          </p:nvPr>
        </p:nvSpPr>
        <p:spPr/>
        <p:txBody>
          <a:bodyPr>
            <a:normAutofit/>
          </a:bodyPr>
          <a:lstStyle/>
          <a:p>
            <a:pPr marL="0" indent="0">
              <a:buNone/>
            </a:pPr>
            <a:r>
              <a:rPr lang="en-GB" sz="1500" dirty="0" smtClean="0"/>
              <a:t>  </a:t>
            </a:r>
            <a:endParaRPr lang="it-IT" sz="15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17 – Expectation Management</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900" b="1" dirty="0" smtClean="0"/>
              <a:t>Group </a:t>
            </a:r>
            <a:r>
              <a:rPr lang="en-GB" sz="2900" b="1" dirty="0"/>
              <a:t>Exercise 1 - Managing expectations of staff</a:t>
            </a:r>
            <a:endParaRPr lang="it-IT" sz="2900" b="1" dirty="0"/>
          </a:p>
          <a:p>
            <a:pPr lvl="1"/>
            <a:r>
              <a:rPr lang="en-GB" dirty="0"/>
              <a:t>W</a:t>
            </a:r>
            <a:r>
              <a:rPr lang="en-GB" dirty="0" smtClean="0"/>
              <a:t>ork </a:t>
            </a:r>
            <a:r>
              <a:rPr lang="en-GB" dirty="0"/>
              <a:t>in 2 (or 4) groups to identify the expectations of managers and staff.</a:t>
            </a:r>
            <a:endParaRPr lang="it-IT" dirty="0"/>
          </a:p>
          <a:p>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17 – Expectation Management</a:t>
            </a:r>
            <a:endParaRPr lang="en-GB" dirty="0"/>
          </a:p>
        </p:txBody>
      </p:sp>
    </p:spTree>
    <p:extLst>
      <p:ext uri="{BB962C8B-B14F-4D97-AF65-F5344CB8AC3E}">
        <p14:creationId xmlns:p14="http://schemas.microsoft.com/office/powerpoint/2010/main" val="214336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lvl="1" indent="0">
              <a:spcBef>
                <a:spcPts val="750"/>
              </a:spcBef>
              <a:spcAft>
                <a:spcPts val="600"/>
              </a:spcAft>
              <a:buNone/>
            </a:pPr>
            <a:r>
              <a:rPr lang="en-GB" sz="2600" b="1" dirty="0"/>
              <a:t>Group Exercise 2 - Values and beliefs of effective </a:t>
            </a:r>
            <a:r>
              <a:rPr lang="en-GB" sz="2600" b="1" dirty="0" smtClean="0"/>
              <a:t>staff</a:t>
            </a:r>
            <a:endParaRPr lang="en-GB" sz="2600" b="1" dirty="0"/>
          </a:p>
          <a:p>
            <a:pPr lvl="1"/>
            <a:r>
              <a:rPr lang="en-GB" smtClean="0"/>
              <a:t>Work </a:t>
            </a:r>
            <a:r>
              <a:rPr lang="en-GB" dirty="0"/>
              <a:t>in the same </a:t>
            </a:r>
            <a:r>
              <a:rPr lang="en-GB" dirty="0" smtClean="0"/>
              <a:t>groups of the previous exercise </a:t>
            </a:r>
            <a:r>
              <a:rPr lang="en-GB" dirty="0"/>
              <a:t>to fill in Section 5.2 Table;</a:t>
            </a:r>
            <a:endParaRPr lang="it-IT" dirty="0"/>
          </a:p>
          <a:p>
            <a:pPr lvl="1"/>
            <a:r>
              <a:rPr lang="en-GB" dirty="0"/>
              <a:t>S</a:t>
            </a:r>
            <a:r>
              <a:rPr lang="en-GB" dirty="0" smtClean="0"/>
              <a:t>hare your </a:t>
            </a:r>
            <a:r>
              <a:rPr lang="en-GB" dirty="0"/>
              <a:t>insights during a feedback session.</a:t>
            </a:r>
            <a:endParaRPr lang="it-IT" dirty="0"/>
          </a:p>
          <a:p>
            <a:pPr marL="36000" indent="0">
              <a:buNone/>
            </a:pPr>
            <a:endParaRPr lang="it-IT" sz="2900" b="1" dirty="0"/>
          </a:p>
          <a:p>
            <a:pPr marL="36000" indent="0">
              <a:buNone/>
            </a:pP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17 – Expectation Management</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lvl="1" indent="0">
              <a:spcBef>
                <a:spcPts val="750"/>
              </a:spcBef>
              <a:spcAft>
                <a:spcPts val="600"/>
              </a:spcAft>
              <a:buNone/>
            </a:pPr>
            <a:r>
              <a:rPr lang="en-GB" sz="2600" b="1" dirty="0" smtClean="0"/>
              <a:t>Individual </a:t>
            </a:r>
            <a:r>
              <a:rPr lang="en-GB" sz="2600" b="1" dirty="0"/>
              <a:t>Exercise – Assess own practices and possible further investment in staff</a:t>
            </a:r>
            <a:endParaRPr lang="it-IT" sz="2600" b="1" dirty="0"/>
          </a:p>
          <a:p>
            <a:pPr lvl="1"/>
            <a:r>
              <a:rPr lang="en-GB" dirty="0"/>
              <a:t>W</a:t>
            </a:r>
            <a:r>
              <a:rPr lang="en-GB" dirty="0" smtClean="0"/>
              <a:t>ork </a:t>
            </a:r>
            <a:r>
              <a:rPr lang="en-GB" dirty="0"/>
              <a:t>individually to assess </a:t>
            </a:r>
            <a:r>
              <a:rPr lang="en-GB" dirty="0" smtClean="0"/>
              <a:t>your </a:t>
            </a:r>
            <a:r>
              <a:rPr lang="en-GB" dirty="0"/>
              <a:t>own organisation in terms of </a:t>
            </a:r>
            <a:r>
              <a:rPr lang="en-GB" dirty="0" smtClean="0"/>
              <a:t>how </a:t>
            </a:r>
            <a:r>
              <a:rPr lang="en-GB" dirty="0"/>
              <a:t>it invests in staff, using Section 5.3 Table;</a:t>
            </a:r>
            <a:endParaRPr lang="it-IT" dirty="0"/>
          </a:p>
          <a:p>
            <a:pPr lvl="1"/>
            <a:r>
              <a:rPr lang="en-GB" dirty="0"/>
              <a:t>In a feedback session, </a:t>
            </a:r>
            <a:r>
              <a:rPr lang="en-GB" dirty="0" smtClean="0"/>
              <a:t>discuss </a:t>
            </a:r>
            <a:r>
              <a:rPr lang="en-GB" dirty="0"/>
              <a:t>how an organisation can increase its investment in staff.</a:t>
            </a:r>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17 – Expectation Management</a:t>
            </a:r>
            <a:endParaRPr lang="en-GB" dirty="0"/>
          </a:p>
        </p:txBody>
      </p:sp>
    </p:spTree>
    <p:extLst>
      <p:ext uri="{BB962C8B-B14F-4D97-AF65-F5344CB8AC3E}">
        <p14:creationId xmlns:p14="http://schemas.microsoft.com/office/powerpoint/2010/main" val="1956689915"/>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423</Words>
  <Application>Microsoft Macintosh PowerPoint</Application>
  <PresentationFormat>Presentazione su schermo (4:3)</PresentationFormat>
  <Paragraphs>53</Paragraphs>
  <Slides>8</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Calibri</vt:lpstr>
      <vt:lpstr>Century Gothic</vt:lpstr>
      <vt:lpstr>Arial</vt:lpstr>
      <vt:lpstr>Tema di Office</vt:lpstr>
      <vt:lpstr>MODULE 17 – EXPECTATION MANAGEMENT</vt:lpstr>
      <vt:lpstr>Module Overview</vt:lpstr>
      <vt:lpstr>Module Structure</vt:lpstr>
      <vt:lpstr>Working Definitions</vt:lpstr>
      <vt:lpstr>EXERCISES</vt:lpstr>
      <vt:lpstr>Exercise 1</vt:lpstr>
      <vt:lpstr>Exercise 2</vt:lpstr>
      <vt:lpstr>Exercise 3</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2017-02-13T22:12:58Z</dcterms:modified>
</cp:coreProperties>
</file>