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9" r:id="rId1"/>
  </p:sldMasterIdLst>
  <p:notesMasterIdLst>
    <p:notesMasterId r:id="rId10"/>
  </p:notesMasterIdLst>
  <p:handoutMasterIdLst>
    <p:handoutMasterId r:id="rId11"/>
  </p:handoutMasterIdLst>
  <p:sldIdLst>
    <p:sldId id="256" r:id="rId2"/>
    <p:sldId id="258" r:id="rId3"/>
    <p:sldId id="266" r:id="rId4"/>
    <p:sldId id="264" r:id="rId5"/>
    <p:sldId id="260" r:id="rId6"/>
    <p:sldId id="261" r:id="rId7"/>
    <p:sldId id="262" r:id="rId8"/>
    <p:sldId id="263" r:id="rId9"/>
  </p:sldIdLst>
  <p:sldSz cx="9144000" cy="6858000" type="screen4x3"/>
  <p:notesSz cx="6805613" cy="99441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47D"/>
    <a:srgbClr val="40B2F1"/>
    <a:srgbClr val="002A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33" autoAdjust="0"/>
    <p:restoredTop sz="93665" autoAdjust="0"/>
  </p:normalViewPr>
  <p:slideViewPr>
    <p:cSldViewPr snapToGrid="0" snapToObjects="1">
      <p:cViewPr varScale="1">
        <p:scale>
          <a:sx n="103" d="100"/>
          <a:sy n="103" d="100"/>
        </p:scale>
        <p:origin x="7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0" d="100"/>
          <a:sy n="100" d="100"/>
        </p:scale>
        <p:origin x="1422" y="78"/>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7C819-22FC-9940-9E59-95FE49FEF966}"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it-IT"/>
        </a:p>
      </dgm:t>
    </dgm:pt>
    <dgm:pt modelId="{4F6B673E-4E96-284B-93E1-2F7A748558BF}">
      <dgm:prSet phldrT="[Testo]" custT="1"/>
      <dgm:spPr/>
      <dgm:t>
        <a:bodyPr/>
        <a:lstStyle/>
        <a:p>
          <a:r>
            <a:rPr lang="en-GB" sz="1800" b="1" dirty="0" smtClean="0"/>
            <a:t>Introduction</a:t>
          </a:r>
          <a:endParaRPr lang="it-IT" sz="1800" b="1" dirty="0"/>
        </a:p>
      </dgm:t>
    </dgm:pt>
    <dgm:pt modelId="{9CDFA989-724A-4B40-B100-3D00DEF04CEC}" type="parTrans" cxnId="{8CDB503F-FC1D-C446-9810-099B425C0B88}">
      <dgm:prSet/>
      <dgm:spPr/>
      <dgm:t>
        <a:bodyPr/>
        <a:lstStyle/>
        <a:p>
          <a:endParaRPr lang="it-IT"/>
        </a:p>
      </dgm:t>
    </dgm:pt>
    <dgm:pt modelId="{11E7F1B2-8932-1142-ACE5-3A9589B42A2F}" type="sibTrans" cxnId="{8CDB503F-FC1D-C446-9810-099B425C0B88}">
      <dgm:prSet/>
      <dgm:spPr/>
      <dgm:t>
        <a:bodyPr/>
        <a:lstStyle/>
        <a:p>
          <a:endParaRPr lang="it-IT"/>
        </a:p>
      </dgm:t>
    </dgm:pt>
    <dgm:pt modelId="{BE1B2A0C-FDC5-5D40-9C62-4A789A7B929E}">
      <dgm:prSet custT="1"/>
      <dgm:spPr/>
      <dgm:t>
        <a:bodyPr/>
        <a:lstStyle/>
        <a:p>
          <a:r>
            <a:rPr lang="en-GB" sz="1800" b="1" dirty="0" smtClean="0"/>
            <a:t>Group Exercise 1 -  Managing expectations of staff</a:t>
          </a:r>
          <a:endParaRPr lang="it-IT" sz="1800" b="1" dirty="0"/>
        </a:p>
      </dgm:t>
    </dgm:pt>
    <dgm:pt modelId="{4E8A612D-D5CB-2E43-9EA1-D479F4B880A0}" type="parTrans" cxnId="{893592E7-3FCF-1B46-B641-5C33CF278191}">
      <dgm:prSet/>
      <dgm:spPr/>
      <dgm:t>
        <a:bodyPr/>
        <a:lstStyle/>
        <a:p>
          <a:endParaRPr lang="it-IT"/>
        </a:p>
      </dgm:t>
    </dgm:pt>
    <dgm:pt modelId="{B2E1870E-D33B-6044-A08F-E719493EC9F1}" type="sibTrans" cxnId="{893592E7-3FCF-1B46-B641-5C33CF278191}">
      <dgm:prSet/>
      <dgm:spPr/>
      <dgm:t>
        <a:bodyPr/>
        <a:lstStyle/>
        <a:p>
          <a:endParaRPr lang="it-IT"/>
        </a:p>
      </dgm:t>
    </dgm:pt>
    <dgm:pt modelId="{855CFD32-38EB-594B-B5BD-D00BC354154A}">
      <dgm:prSet custT="1"/>
      <dgm:spPr/>
      <dgm:t>
        <a:bodyPr/>
        <a:lstStyle/>
        <a:p>
          <a:r>
            <a:rPr lang="en-GB" sz="1800" b="1" dirty="0" smtClean="0"/>
            <a:t>Group Exercise 2 - Values and beliefs of effective staff</a:t>
          </a:r>
          <a:endParaRPr lang="it-IT" sz="1800" b="1" dirty="0"/>
        </a:p>
      </dgm:t>
    </dgm:pt>
    <dgm:pt modelId="{A6943C20-A849-304D-A0C5-1332BCFBCAA3}" type="parTrans" cxnId="{3B073437-2675-8749-82D7-5258FE16914C}">
      <dgm:prSet/>
      <dgm:spPr/>
      <dgm:t>
        <a:bodyPr/>
        <a:lstStyle/>
        <a:p>
          <a:endParaRPr lang="it-IT"/>
        </a:p>
      </dgm:t>
    </dgm:pt>
    <dgm:pt modelId="{88B43A06-0ED8-1C4A-89EE-A8B0D4FA6CEA}" type="sibTrans" cxnId="{3B073437-2675-8749-82D7-5258FE16914C}">
      <dgm:prSet/>
      <dgm:spPr/>
      <dgm:t>
        <a:bodyPr/>
        <a:lstStyle/>
        <a:p>
          <a:endParaRPr lang="it-IT"/>
        </a:p>
      </dgm:t>
    </dgm:pt>
    <dgm:pt modelId="{FC25EB7F-A707-3D49-BE05-295A8FE0D683}">
      <dgm:prSet custT="1"/>
      <dgm:spPr/>
      <dgm:t>
        <a:bodyPr/>
        <a:lstStyle/>
        <a:p>
          <a:r>
            <a:rPr lang="en-GB" sz="1800" b="1" dirty="0" smtClean="0"/>
            <a:t>Individual Exercise – Assess own practices and possible further investment in staff</a:t>
          </a:r>
          <a:endParaRPr lang="it-IT" sz="1800" b="1" dirty="0"/>
        </a:p>
      </dgm:t>
    </dgm:pt>
    <dgm:pt modelId="{41108C8E-8C5C-1041-9EE2-0DBD4351C09D}" type="parTrans" cxnId="{592AF727-DC62-0647-AA89-F31A74BE7C8F}">
      <dgm:prSet/>
      <dgm:spPr/>
      <dgm:t>
        <a:bodyPr/>
        <a:lstStyle/>
        <a:p>
          <a:endParaRPr lang="it-IT"/>
        </a:p>
      </dgm:t>
    </dgm:pt>
    <dgm:pt modelId="{4189BC0F-1989-6B4A-89A5-DDC9C26AB375}" type="sibTrans" cxnId="{592AF727-DC62-0647-AA89-F31A74BE7C8F}">
      <dgm:prSet/>
      <dgm:spPr/>
      <dgm:t>
        <a:bodyPr/>
        <a:lstStyle/>
        <a:p>
          <a:endParaRPr lang="it-IT"/>
        </a:p>
      </dgm:t>
    </dgm:pt>
    <dgm:pt modelId="{C36E6E98-452A-4B47-906E-F45EEF12F12D}" type="pres">
      <dgm:prSet presAssocID="{5CC7C819-22FC-9940-9E59-95FE49FEF966}" presName="Name0" presStyleCnt="0">
        <dgm:presLayoutVars>
          <dgm:chMax val="7"/>
          <dgm:chPref val="7"/>
          <dgm:dir/>
        </dgm:presLayoutVars>
      </dgm:prSet>
      <dgm:spPr/>
      <dgm:t>
        <a:bodyPr/>
        <a:lstStyle/>
        <a:p>
          <a:endParaRPr lang="it-IT"/>
        </a:p>
      </dgm:t>
    </dgm:pt>
    <dgm:pt modelId="{CA63F03E-F6E6-E344-982A-46AC3C5BDA83}" type="pres">
      <dgm:prSet presAssocID="{5CC7C819-22FC-9940-9E59-95FE49FEF966}" presName="Name1" presStyleCnt="0"/>
      <dgm:spPr/>
    </dgm:pt>
    <dgm:pt modelId="{7E5E127E-E2B2-134B-A7E3-43A64E9B330A}" type="pres">
      <dgm:prSet presAssocID="{5CC7C819-22FC-9940-9E59-95FE49FEF966}" presName="cycle" presStyleCnt="0"/>
      <dgm:spPr/>
    </dgm:pt>
    <dgm:pt modelId="{001ABEE9-4061-F64F-8D01-52FEC11D3B2D}" type="pres">
      <dgm:prSet presAssocID="{5CC7C819-22FC-9940-9E59-95FE49FEF966}" presName="srcNode" presStyleLbl="node1" presStyleIdx="0" presStyleCnt="4"/>
      <dgm:spPr/>
    </dgm:pt>
    <dgm:pt modelId="{BB760403-48DE-9542-8416-1E8B6018467D}" type="pres">
      <dgm:prSet presAssocID="{5CC7C819-22FC-9940-9E59-95FE49FEF966}" presName="conn" presStyleLbl="parChTrans1D2" presStyleIdx="0" presStyleCnt="1"/>
      <dgm:spPr/>
      <dgm:t>
        <a:bodyPr/>
        <a:lstStyle/>
        <a:p>
          <a:endParaRPr lang="it-IT"/>
        </a:p>
      </dgm:t>
    </dgm:pt>
    <dgm:pt modelId="{9ADB08C2-130B-044E-841B-EF7FD7CD44B2}" type="pres">
      <dgm:prSet presAssocID="{5CC7C819-22FC-9940-9E59-95FE49FEF966}" presName="extraNode" presStyleLbl="node1" presStyleIdx="0" presStyleCnt="4"/>
      <dgm:spPr/>
    </dgm:pt>
    <dgm:pt modelId="{CD2871E0-B945-6845-8CD4-21F5038B9047}" type="pres">
      <dgm:prSet presAssocID="{5CC7C819-22FC-9940-9E59-95FE49FEF966}" presName="dstNode" presStyleLbl="node1" presStyleIdx="0" presStyleCnt="4"/>
      <dgm:spPr/>
    </dgm:pt>
    <dgm:pt modelId="{4D354350-3593-DE4C-AEB1-03623E9181C5}" type="pres">
      <dgm:prSet presAssocID="{4F6B673E-4E96-284B-93E1-2F7A748558BF}" presName="text_1" presStyleLbl="node1" presStyleIdx="0" presStyleCnt="4">
        <dgm:presLayoutVars>
          <dgm:bulletEnabled val="1"/>
        </dgm:presLayoutVars>
      </dgm:prSet>
      <dgm:spPr/>
      <dgm:t>
        <a:bodyPr/>
        <a:lstStyle/>
        <a:p>
          <a:endParaRPr lang="it-IT"/>
        </a:p>
      </dgm:t>
    </dgm:pt>
    <dgm:pt modelId="{015CD181-DC37-BC45-A59D-848A188BDCC7}" type="pres">
      <dgm:prSet presAssocID="{4F6B673E-4E96-284B-93E1-2F7A748558BF}" presName="accent_1" presStyleCnt="0"/>
      <dgm:spPr/>
    </dgm:pt>
    <dgm:pt modelId="{D7EDC07C-5B61-C14A-B32E-2F7513088A0C}" type="pres">
      <dgm:prSet presAssocID="{4F6B673E-4E96-284B-93E1-2F7A748558BF}" presName="accentRepeatNode" presStyleLbl="solidFgAcc1" presStyleIdx="0" presStyleCnt="4"/>
      <dgm:spPr/>
    </dgm:pt>
    <dgm:pt modelId="{1E6677EE-C61B-A544-BFB9-7133D1934670}" type="pres">
      <dgm:prSet presAssocID="{BE1B2A0C-FDC5-5D40-9C62-4A789A7B929E}" presName="text_2" presStyleLbl="node1" presStyleIdx="1" presStyleCnt="4">
        <dgm:presLayoutVars>
          <dgm:bulletEnabled val="1"/>
        </dgm:presLayoutVars>
      </dgm:prSet>
      <dgm:spPr/>
      <dgm:t>
        <a:bodyPr/>
        <a:lstStyle/>
        <a:p>
          <a:endParaRPr lang="it-IT"/>
        </a:p>
      </dgm:t>
    </dgm:pt>
    <dgm:pt modelId="{8FEF136B-EAAD-9A40-9003-A1E5C61E839E}" type="pres">
      <dgm:prSet presAssocID="{BE1B2A0C-FDC5-5D40-9C62-4A789A7B929E}" presName="accent_2" presStyleCnt="0"/>
      <dgm:spPr/>
    </dgm:pt>
    <dgm:pt modelId="{827A763F-6371-2549-BF0E-2CB7F07A12BC}" type="pres">
      <dgm:prSet presAssocID="{BE1B2A0C-FDC5-5D40-9C62-4A789A7B929E}" presName="accentRepeatNode" presStyleLbl="solidFgAcc1" presStyleIdx="1" presStyleCnt="4"/>
      <dgm:spPr/>
    </dgm:pt>
    <dgm:pt modelId="{2D03EE30-0D32-AB44-AA5B-D240185F188A}" type="pres">
      <dgm:prSet presAssocID="{855CFD32-38EB-594B-B5BD-D00BC354154A}" presName="text_3" presStyleLbl="node1" presStyleIdx="2" presStyleCnt="4">
        <dgm:presLayoutVars>
          <dgm:bulletEnabled val="1"/>
        </dgm:presLayoutVars>
      </dgm:prSet>
      <dgm:spPr/>
      <dgm:t>
        <a:bodyPr/>
        <a:lstStyle/>
        <a:p>
          <a:endParaRPr lang="it-IT"/>
        </a:p>
      </dgm:t>
    </dgm:pt>
    <dgm:pt modelId="{CB3F4E15-D1AF-7D4F-98EF-147003282FE1}" type="pres">
      <dgm:prSet presAssocID="{855CFD32-38EB-594B-B5BD-D00BC354154A}" presName="accent_3" presStyleCnt="0"/>
      <dgm:spPr/>
    </dgm:pt>
    <dgm:pt modelId="{E3676DED-2354-7A42-B10F-09D8E45F6766}" type="pres">
      <dgm:prSet presAssocID="{855CFD32-38EB-594B-B5BD-D00BC354154A}" presName="accentRepeatNode" presStyleLbl="solidFgAcc1" presStyleIdx="2" presStyleCnt="4"/>
      <dgm:spPr/>
    </dgm:pt>
    <dgm:pt modelId="{6D525CDD-EA3C-0843-AE5A-A6E729E94956}" type="pres">
      <dgm:prSet presAssocID="{FC25EB7F-A707-3D49-BE05-295A8FE0D683}" presName="text_4" presStyleLbl="node1" presStyleIdx="3" presStyleCnt="4">
        <dgm:presLayoutVars>
          <dgm:bulletEnabled val="1"/>
        </dgm:presLayoutVars>
      </dgm:prSet>
      <dgm:spPr/>
      <dgm:t>
        <a:bodyPr/>
        <a:lstStyle/>
        <a:p>
          <a:endParaRPr lang="it-IT"/>
        </a:p>
      </dgm:t>
    </dgm:pt>
    <dgm:pt modelId="{9B474F20-9CEF-0D41-A675-A6D118B2A98A}" type="pres">
      <dgm:prSet presAssocID="{FC25EB7F-A707-3D49-BE05-295A8FE0D683}" presName="accent_4" presStyleCnt="0"/>
      <dgm:spPr/>
    </dgm:pt>
    <dgm:pt modelId="{46C30907-B9B0-664D-864B-D4B5055D2526}" type="pres">
      <dgm:prSet presAssocID="{FC25EB7F-A707-3D49-BE05-295A8FE0D683}" presName="accentRepeatNode" presStyleLbl="solidFgAcc1" presStyleIdx="3" presStyleCnt="4"/>
      <dgm:spPr/>
    </dgm:pt>
  </dgm:ptLst>
  <dgm:cxnLst>
    <dgm:cxn modelId="{893592E7-3FCF-1B46-B641-5C33CF278191}" srcId="{5CC7C819-22FC-9940-9E59-95FE49FEF966}" destId="{BE1B2A0C-FDC5-5D40-9C62-4A789A7B929E}" srcOrd="1" destOrd="0" parTransId="{4E8A612D-D5CB-2E43-9EA1-D479F4B880A0}" sibTransId="{B2E1870E-D33B-6044-A08F-E719493EC9F1}"/>
    <dgm:cxn modelId="{F01A7E5C-1495-BD47-B634-4AA940B44D64}" type="presOf" srcId="{5CC7C819-22FC-9940-9E59-95FE49FEF966}" destId="{C36E6E98-452A-4B47-906E-F45EEF12F12D}" srcOrd="0" destOrd="0" presId="urn:microsoft.com/office/officeart/2008/layout/VerticalCurvedList"/>
    <dgm:cxn modelId="{8CDB503F-FC1D-C446-9810-099B425C0B88}" srcId="{5CC7C819-22FC-9940-9E59-95FE49FEF966}" destId="{4F6B673E-4E96-284B-93E1-2F7A748558BF}" srcOrd="0" destOrd="0" parTransId="{9CDFA989-724A-4B40-B100-3D00DEF04CEC}" sibTransId="{11E7F1B2-8932-1142-ACE5-3A9589B42A2F}"/>
    <dgm:cxn modelId="{2B24EEFF-A545-0C4B-A995-54F08F673B26}" type="presOf" srcId="{855CFD32-38EB-594B-B5BD-D00BC354154A}" destId="{2D03EE30-0D32-AB44-AA5B-D240185F188A}" srcOrd="0" destOrd="0" presId="urn:microsoft.com/office/officeart/2008/layout/VerticalCurvedList"/>
    <dgm:cxn modelId="{84248E35-8F0E-444C-8299-F1BE7010ECDB}" type="presOf" srcId="{11E7F1B2-8932-1142-ACE5-3A9589B42A2F}" destId="{BB760403-48DE-9542-8416-1E8B6018467D}" srcOrd="0" destOrd="0" presId="urn:microsoft.com/office/officeart/2008/layout/VerticalCurvedList"/>
    <dgm:cxn modelId="{3B073437-2675-8749-82D7-5258FE16914C}" srcId="{5CC7C819-22FC-9940-9E59-95FE49FEF966}" destId="{855CFD32-38EB-594B-B5BD-D00BC354154A}" srcOrd="2" destOrd="0" parTransId="{A6943C20-A849-304D-A0C5-1332BCFBCAA3}" sibTransId="{88B43A06-0ED8-1C4A-89EE-A8B0D4FA6CEA}"/>
    <dgm:cxn modelId="{2FFC9854-EE5F-A646-891E-EFA482EFE100}" type="presOf" srcId="{4F6B673E-4E96-284B-93E1-2F7A748558BF}" destId="{4D354350-3593-DE4C-AEB1-03623E9181C5}" srcOrd="0" destOrd="0" presId="urn:microsoft.com/office/officeart/2008/layout/VerticalCurvedList"/>
    <dgm:cxn modelId="{592AF727-DC62-0647-AA89-F31A74BE7C8F}" srcId="{5CC7C819-22FC-9940-9E59-95FE49FEF966}" destId="{FC25EB7F-A707-3D49-BE05-295A8FE0D683}" srcOrd="3" destOrd="0" parTransId="{41108C8E-8C5C-1041-9EE2-0DBD4351C09D}" sibTransId="{4189BC0F-1989-6B4A-89A5-DDC9C26AB375}"/>
    <dgm:cxn modelId="{A6703850-1D4D-814B-95C1-FF4204238D28}" type="presOf" srcId="{FC25EB7F-A707-3D49-BE05-295A8FE0D683}" destId="{6D525CDD-EA3C-0843-AE5A-A6E729E94956}" srcOrd="0" destOrd="0" presId="urn:microsoft.com/office/officeart/2008/layout/VerticalCurvedList"/>
    <dgm:cxn modelId="{FBD25E3A-CE7E-5C47-9D21-34E2DDE6646C}" type="presOf" srcId="{BE1B2A0C-FDC5-5D40-9C62-4A789A7B929E}" destId="{1E6677EE-C61B-A544-BFB9-7133D1934670}" srcOrd="0" destOrd="0" presId="urn:microsoft.com/office/officeart/2008/layout/VerticalCurvedList"/>
    <dgm:cxn modelId="{A5662254-27A9-024C-ABB6-21AA7597E741}" type="presParOf" srcId="{C36E6E98-452A-4B47-906E-F45EEF12F12D}" destId="{CA63F03E-F6E6-E344-982A-46AC3C5BDA83}" srcOrd="0" destOrd="0" presId="urn:microsoft.com/office/officeart/2008/layout/VerticalCurvedList"/>
    <dgm:cxn modelId="{1C0150DD-74F6-FC44-80FC-D646E2D45FA2}" type="presParOf" srcId="{CA63F03E-F6E6-E344-982A-46AC3C5BDA83}" destId="{7E5E127E-E2B2-134B-A7E3-43A64E9B330A}" srcOrd="0" destOrd="0" presId="urn:microsoft.com/office/officeart/2008/layout/VerticalCurvedList"/>
    <dgm:cxn modelId="{A395D4C6-329C-2740-ABAA-C7F1BBA2B34B}" type="presParOf" srcId="{7E5E127E-E2B2-134B-A7E3-43A64E9B330A}" destId="{001ABEE9-4061-F64F-8D01-52FEC11D3B2D}" srcOrd="0" destOrd="0" presId="urn:microsoft.com/office/officeart/2008/layout/VerticalCurvedList"/>
    <dgm:cxn modelId="{4DADCD78-9645-7E4A-9ECA-B94721B56E8D}" type="presParOf" srcId="{7E5E127E-E2B2-134B-A7E3-43A64E9B330A}" destId="{BB760403-48DE-9542-8416-1E8B6018467D}" srcOrd="1" destOrd="0" presId="urn:microsoft.com/office/officeart/2008/layout/VerticalCurvedList"/>
    <dgm:cxn modelId="{4C56B15E-2BA0-BC46-9980-F28BBF88E07C}" type="presParOf" srcId="{7E5E127E-E2B2-134B-A7E3-43A64E9B330A}" destId="{9ADB08C2-130B-044E-841B-EF7FD7CD44B2}" srcOrd="2" destOrd="0" presId="urn:microsoft.com/office/officeart/2008/layout/VerticalCurvedList"/>
    <dgm:cxn modelId="{6497E360-CA2B-704C-8704-C4515232269A}" type="presParOf" srcId="{7E5E127E-E2B2-134B-A7E3-43A64E9B330A}" destId="{CD2871E0-B945-6845-8CD4-21F5038B9047}" srcOrd="3" destOrd="0" presId="urn:microsoft.com/office/officeart/2008/layout/VerticalCurvedList"/>
    <dgm:cxn modelId="{2CE4BD8A-9D97-9B4D-A9E5-43D7817FC279}" type="presParOf" srcId="{CA63F03E-F6E6-E344-982A-46AC3C5BDA83}" destId="{4D354350-3593-DE4C-AEB1-03623E9181C5}" srcOrd="1" destOrd="0" presId="urn:microsoft.com/office/officeart/2008/layout/VerticalCurvedList"/>
    <dgm:cxn modelId="{DD20DD16-FA77-C741-9112-30BC463E726A}" type="presParOf" srcId="{CA63F03E-F6E6-E344-982A-46AC3C5BDA83}" destId="{015CD181-DC37-BC45-A59D-848A188BDCC7}" srcOrd="2" destOrd="0" presId="urn:microsoft.com/office/officeart/2008/layout/VerticalCurvedList"/>
    <dgm:cxn modelId="{D3499DB9-E272-D148-9FA2-BA74D43FF5B3}" type="presParOf" srcId="{015CD181-DC37-BC45-A59D-848A188BDCC7}" destId="{D7EDC07C-5B61-C14A-B32E-2F7513088A0C}" srcOrd="0" destOrd="0" presId="urn:microsoft.com/office/officeart/2008/layout/VerticalCurvedList"/>
    <dgm:cxn modelId="{784F2652-1E22-EF4E-9943-0663A1379895}" type="presParOf" srcId="{CA63F03E-F6E6-E344-982A-46AC3C5BDA83}" destId="{1E6677EE-C61B-A544-BFB9-7133D1934670}" srcOrd="3" destOrd="0" presId="urn:microsoft.com/office/officeart/2008/layout/VerticalCurvedList"/>
    <dgm:cxn modelId="{053F76B8-0E5C-0145-9397-527BC9A3DFF3}" type="presParOf" srcId="{CA63F03E-F6E6-E344-982A-46AC3C5BDA83}" destId="{8FEF136B-EAAD-9A40-9003-A1E5C61E839E}" srcOrd="4" destOrd="0" presId="urn:microsoft.com/office/officeart/2008/layout/VerticalCurvedList"/>
    <dgm:cxn modelId="{332D999D-B390-9543-A333-622948BAC8DA}" type="presParOf" srcId="{8FEF136B-EAAD-9A40-9003-A1E5C61E839E}" destId="{827A763F-6371-2549-BF0E-2CB7F07A12BC}" srcOrd="0" destOrd="0" presId="urn:microsoft.com/office/officeart/2008/layout/VerticalCurvedList"/>
    <dgm:cxn modelId="{DC131EBC-EED0-2840-87D9-53A90950C22E}" type="presParOf" srcId="{CA63F03E-F6E6-E344-982A-46AC3C5BDA83}" destId="{2D03EE30-0D32-AB44-AA5B-D240185F188A}" srcOrd="5" destOrd="0" presId="urn:microsoft.com/office/officeart/2008/layout/VerticalCurvedList"/>
    <dgm:cxn modelId="{3DBED27E-A2CA-884B-BE08-6EDE9AF0E8A3}" type="presParOf" srcId="{CA63F03E-F6E6-E344-982A-46AC3C5BDA83}" destId="{CB3F4E15-D1AF-7D4F-98EF-147003282FE1}" srcOrd="6" destOrd="0" presId="urn:microsoft.com/office/officeart/2008/layout/VerticalCurvedList"/>
    <dgm:cxn modelId="{B0A68398-CC42-434A-BE0D-368EDC908501}" type="presParOf" srcId="{CB3F4E15-D1AF-7D4F-98EF-147003282FE1}" destId="{E3676DED-2354-7A42-B10F-09D8E45F6766}" srcOrd="0" destOrd="0" presId="urn:microsoft.com/office/officeart/2008/layout/VerticalCurvedList"/>
    <dgm:cxn modelId="{A498DEF0-0A75-A943-A4CF-C5F140AED9A7}" type="presParOf" srcId="{CA63F03E-F6E6-E344-982A-46AC3C5BDA83}" destId="{6D525CDD-EA3C-0843-AE5A-A6E729E94956}" srcOrd="7" destOrd="0" presId="urn:microsoft.com/office/officeart/2008/layout/VerticalCurvedList"/>
    <dgm:cxn modelId="{D311219B-8C41-5249-99AD-C51CBCEEA531}" type="presParOf" srcId="{CA63F03E-F6E6-E344-982A-46AC3C5BDA83}" destId="{9B474F20-9CEF-0D41-A675-A6D118B2A98A}" srcOrd="8" destOrd="0" presId="urn:microsoft.com/office/officeart/2008/layout/VerticalCurvedList"/>
    <dgm:cxn modelId="{6C7C26F2-1317-C242-AC14-C75093DE3255}" type="presParOf" srcId="{9B474F20-9CEF-0D41-A675-A6D118B2A98A}" destId="{46C30907-B9B0-664D-864B-D4B5055D252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60403-48DE-9542-8416-1E8B6018467D}">
      <dsp:nvSpPr>
        <dsp:cNvPr id="0" name=""/>
        <dsp:cNvSpPr/>
      </dsp:nvSpPr>
      <dsp:spPr>
        <a:xfrm>
          <a:off x="-5614502" y="-859500"/>
          <a:ext cx="6684700" cy="6684700"/>
        </a:xfrm>
        <a:prstGeom prst="blockArc">
          <a:avLst>
            <a:gd name="adj1" fmla="val 18900000"/>
            <a:gd name="adj2" fmla="val 2700000"/>
            <a:gd name="adj3" fmla="val 323"/>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D354350-3593-DE4C-AEB1-03623E9181C5}">
      <dsp:nvSpPr>
        <dsp:cNvPr id="0" name=""/>
        <dsp:cNvSpPr/>
      </dsp:nvSpPr>
      <dsp:spPr>
        <a:xfrm>
          <a:off x="560222" y="381763"/>
          <a:ext cx="7257049" cy="76392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6364"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Introduction</a:t>
          </a:r>
          <a:endParaRPr lang="it-IT" sz="1800" b="1" kern="1200" dirty="0"/>
        </a:p>
      </dsp:txBody>
      <dsp:txXfrm>
        <a:off x="560222" y="381763"/>
        <a:ext cx="7257049" cy="763923"/>
      </dsp:txXfrm>
    </dsp:sp>
    <dsp:sp modelId="{D7EDC07C-5B61-C14A-B32E-2F7513088A0C}">
      <dsp:nvSpPr>
        <dsp:cNvPr id="0" name=""/>
        <dsp:cNvSpPr/>
      </dsp:nvSpPr>
      <dsp:spPr>
        <a:xfrm>
          <a:off x="82770" y="286272"/>
          <a:ext cx="954904" cy="95490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1E6677EE-C61B-A544-BFB9-7133D1934670}">
      <dsp:nvSpPr>
        <dsp:cNvPr id="0" name=""/>
        <dsp:cNvSpPr/>
      </dsp:nvSpPr>
      <dsp:spPr>
        <a:xfrm>
          <a:off x="998197" y="1527846"/>
          <a:ext cx="6819074" cy="76392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6364"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Group Exercise 1 -  Managing expectations of staff</a:t>
          </a:r>
          <a:endParaRPr lang="it-IT" sz="1800" b="1" kern="1200" dirty="0"/>
        </a:p>
      </dsp:txBody>
      <dsp:txXfrm>
        <a:off x="998197" y="1527846"/>
        <a:ext cx="6819074" cy="763923"/>
      </dsp:txXfrm>
    </dsp:sp>
    <dsp:sp modelId="{827A763F-6371-2549-BF0E-2CB7F07A12BC}">
      <dsp:nvSpPr>
        <dsp:cNvPr id="0" name=""/>
        <dsp:cNvSpPr/>
      </dsp:nvSpPr>
      <dsp:spPr>
        <a:xfrm>
          <a:off x="520745" y="1432356"/>
          <a:ext cx="954904" cy="95490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D03EE30-0D32-AB44-AA5B-D240185F188A}">
      <dsp:nvSpPr>
        <dsp:cNvPr id="0" name=""/>
        <dsp:cNvSpPr/>
      </dsp:nvSpPr>
      <dsp:spPr>
        <a:xfrm>
          <a:off x="998197" y="2673930"/>
          <a:ext cx="6819074" cy="76392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6364"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Group Exercise 2 - Values and beliefs of effective staff</a:t>
          </a:r>
          <a:endParaRPr lang="it-IT" sz="1800" b="1" kern="1200" dirty="0"/>
        </a:p>
      </dsp:txBody>
      <dsp:txXfrm>
        <a:off x="998197" y="2673930"/>
        <a:ext cx="6819074" cy="763923"/>
      </dsp:txXfrm>
    </dsp:sp>
    <dsp:sp modelId="{E3676DED-2354-7A42-B10F-09D8E45F6766}">
      <dsp:nvSpPr>
        <dsp:cNvPr id="0" name=""/>
        <dsp:cNvSpPr/>
      </dsp:nvSpPr>
      <dsp:spPr>
        <a:xfrm>
          <a:off x="520745" y="2578439"/>
          <a:ext cx="954904" cy="95490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D525CDD-EA3C-0843-AE5A-A6E729E94956}">
      <dsp:nvSpPr>
        <dsp:cNvPr id="0" name=""/>
        <dsp:cNvSpPr/>
      </dsp:nvSpPr>
      <dsp:spPr>
        <a:xfrm>
          <a:off x="560222" y="3820013"/>
          <a:ext cx="7257049" cy="76392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6364"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Individual Exercise – Assess own practices and possible further investment in staff</a:t>
          </a:r>
          <a:endParaRPr lang="it-IT" sz="1800" b="1" kern="1200" dirty="0"/>
        </a:p>
      </dsp:txBody>
      <dsp:txXfrm>
        <a:off x="560222" y="3820013"/>
        <a:ext cx="7257049" cy="763923"/>
      </dsp:txXfrm>
    </dsp:sp>
    <dsp:sp modelId="{46C30907-B9B0-664D-864B-D4B5055D2526}">
      <dsp:nvSpPr>
        <dsp:cNvPr id="0" name=""/>
        <dsp:cNvSpPr/>
      </dsp:nvSpPr>
      <dsp:spPr>
        <a:xfrm>
          <a:off x="82770" y="3724523"/>
          <a:ext cx="954904" cy="95490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sz="quarter" idx="1"/>
          </p:nvPr>
        </p:nvSpPr>
        <p:spPr>
          <a:xfrm>
            <a:off x="3854940" y="1"/>
            <a:ext cx="2949099" cy="497205"/>
          </a:xfrm>
          <a:prstGeom prst="rect">
            <a:avLst/>
          </a:prstGeom>
        </p:spPr>
        <p:txBody>
          <a:bodyPr vert="horz" lIns="95706" tIns="47854" rIns="95706" bIns="47854" rtlCol="0"/>
          <a:lstStyle>
            <a:lvl1pPr algn="r">
              <a:defRPr sz="1300"/>
            </a:lvl1pPr>
          </a:lstStyle>
          <a:p>
            <a:fld id="{14208671-A0B8-3E47-A7D9-43510B064522}" type="datetime1">
              <a:rPr lang="fr-FR" smtClean="0"/>
              <a:pPr/>
              <a:t>13/02/2017</a:t>
            </a:fld>
            <a:endParaRPr lang="fr-FR"/>
          </a:p>
        </p:txBody>
      </p:sp>
      <p:sp>
        <p:nvSpPr>
          <p:cNvPr id="4" name="Espace réservé du pied de page 3"/>
          <p:cNvSpPr>
            <a:spLocks noGrp="1"/>
          </p:cNvSpPr>
          <p:nvPr>
            <p:ph type="ftr" sz="quarter" idx="2"/>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4940" y="9445170"/>
            <a:ext cx="2949099" cy="497205"/>
          </a:xfrm>
          <a:prstGeom prst="rect">
            <a:avLst/>
          </a:prstGeom>
        </p:spPr>
        <p:txBody>
          <a:bodyPr vert="horz" lIns="95706" tIns="47854" rIns="95706" bIns="47854" rtlCol="0" anchor="b"/>
          <a:lstStyle>
            <a:lvl1pPr algn="r">
              <a:defRPr sz="1300"/>
            </a:lvl1pPr>
          </a:lstStyle>
          <a:p>
            <a:fld id="{6759D221-9A09-9540-B314-8604B0193E34}" type="slidenum">
              <a:rPr lang="fr-FR" smtClean="0"/>
              <a:pPr/>
              <a:t>‹n.›</a:t>
            </a:fld>
            <a:endParaRPr lang="fr-FR"/>
          </a:p>
        </p:txBody>
      </p:sp>
    </p:spTree>
    <p:extLst>
      <p:ext uri="{BB962C8B-B14F-4D97-AF65-F5344CB8AC3E}">
        <p14:creationId xmlns:p14="http://schemas.microsoft.com/office/powerpoint/2010/main" val="129385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idx="1"/>
          </p:nvPr>
        </p:nvSpPr>
        <p:spPr>
          <a:xfrm>
            <a:off x="3854940" y="1"/>
            <a:ext cx="2949099" cy="497205"/>
          </a:xfrm>
          <a:prstGeom prst="rect">
            <a:avLst/>
          </a:prstGeom>
        </p:spPr>
        <p:txBody>
          <a:bodyPr vert="horz" lIns="95706" tIns="47854" rIns="95706" bIns="47854" rtlCol="0"/>
          <a:lstStyle>
            <a:lvl1pPr algn="r">
              <a:defRPr sz="1300"/>
            </a:lvl1pPr>
          </a:lstStyle>
          <a:p>
            <a:fld id="{7B3B23B9-18C7-DB45-B429-7B8C8BC37F52}" type="datetime1">
              <a:rPr lang="fr-FR" smtClean="0"/>
              <a:pPr/>
              <a:t>13/02/2017</a:t>
            </a:fld>
            <a:endParaRPr lang="fr-FR"/>
          </a:p>
        </p:txBody>
      </p:sp>
      <p:sp>
        <p:nvSpPr>
          <p:cNvPr id="4" name="Espace réservé de l'image des diapositives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5706" tIns="47854" rIns="95706" bIns="47854" rtlCol="0" anchor="ctr"/>
          <a:lstStyle/>
          <a:p>
            <a:endParaRPr lang="fr-FR"/>
          </a:p>
        </p:txBody>
      </p:sp>
      <p:sp>
        <p:nvSpPr>
          <p:cNvPr id="5" name="Espace réservé des commentaires 4"/>
          <p:cNvSpPr>
            <a:spLocks noGrp="1"/>
          </p:cNvSpPr>
          <p:nvPr>
            <p:ph type="body" sz="quarter" idx="3"/>
          </p:nvPr>
        </p:nvSpPr>
        <p:spPr>
          <a:xfrm>
            <a:off x="680562" y="4723447"/>
            <a:ext cx="5444490" cy="4474845"/>
          </a:xfrm>
          <a:prstGeom prst="rect">
            <a:avLst/>
          </a:prstGeom>
        </p:spPr>
        <p:txBody>
          <a:bodyPr vert="horz" lIns="95706" tIns="47854" rIns="95706" bIns="47854"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4940" y="9445170"/>
            <a:ext cx="2949099" cy="497205"/>
          </a:xfrm>
          <a:prstGeom prst="rect">
            <a:avLst/>
          </a:prstGeom>
        </p:spPr>
        <p:txBody>
          <a:bodyPr vert="horz" lIns="95706" tIns="47854" rIns="95706" bIns="47854" rtlCol="0" anchor="b"/>
          <a:lstStyle>
            <a:lvl1pPr algn="r">
              <a:defRPr sz="1300"/>
            </a:lvl1pPr>
          </a:lstStyle>
          <a:p>
            <a:fld id="{7337B99B-D378-6C49-AC24-BA32949E8AE6}" type="slidenum">
              <a:rPr lang="fr-FR" smtClean="0"/>
              <a:pPr/>
              <a:t>‹n.›</a:t>
            </a:fld>
            <a:endParaRPr lang="fr-FR"/>
          </a:p>
        </p:txBody>
      </p:sp>
    </p:spTree>
    <p:extLst>
      <p:ext uri="{BB962C8B-B14F-4D97-AF65-F5344CB8AC3E}">
        <p14:creationId xmlns:p14="http://schemas.microsoft.com/office/powerpoint/2010/main" val="24699836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337B99B-D378-6C49-AC24-BA32949E8AE6}" type="slidenum">
              <a:rPr lang="fr-FR" smtClean="0"/>
              <a:pPr/>
              <a:t>2</a:t>
            </a:fld>
            <a:endParaRPr lang="fr-FR"/>
          </a:p>
        </p:txBody>
      </p:sp>
    </p:spTree>
    <p:extLst>
      <p:ext uri="{BB962C8B-B14F-4D97-AF65-F5344CB8AC3E}">
        <p14:creationId xmlns:p14="http://schemas.microsoft.com/office/powerpoint/2010/main" val="941515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35"/>
            <a:ext cx="9160477" cy="3795872"/>
          </a:xfrm>
          <a:prstGeom prst="rect">
            <a:avLst/>
          </a:prstGeom>
        </p:spPr>
      </p:pic>
      <p:sp>
        <p:nvSpPr>
          <p:cNvPr id="2" name="Titolo 1"/>
          <p:cNvSpPr>
            <a:spLocks noGrp="1"/>
          </p:cNvSpPr>
          <p:nvPr>
            <p:ph type="ctrTitle"/>
          </p:nvPr>
        </p:nvSpPr>
        <p:spPr>
          <a:xfrm>
            <a:off x="0" y="4342048"/>
            <a:ext cx="9144000" cy="867124"/>
          </a:xfrm>
        </p:spPr>
        <p:txBody>
          <a:bodyPr anchor="b"/>
          <a:lstStyle>
            <a:lvl1pPr algn="ctr">
              <a:defRPr sz="4500">
                <a:solidFill>
                  <a:srgbClr val="0D347D"/>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143000" y="5209172"/>
            <a:ext cx="6858000" cy="99232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Tree>
    <p:extLst>
      <p:ext uri="{BB962C8B-B14F-4D97-AF65-F5344CB8AC3E}">
        <p14:creationId xmlns:p14="http://schemas.microsoft.com/office/powerpoint/2010/main" val="73011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2CA14A32-25FE-8F48-AAFA-447236822156}"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9229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947853"/>
            <a:ext cx="1971675" cy="5229110"/>
          </a:xfrm>
        </p:spPr>
        <p:txBody>
          <a:bodyPr vert="eaVert"/>
          <a:lstStyle>
            <a:lvl1pPr>
              <a:defRPr>
                <a:solidFill>
                  <a:srgbClr val="0D347D"/>
                </a:solidFill>
              </a:defRPr>
            </a:lvl1pPr>
          </a:lstStyle>
          <a:p>
            <a:r>
              <a:rPr lang="it-IT" dirty="0" smtClean="0"/>
              <a:t>Fare clic per modificare stile</a:t>
            </a:r>
            <a:endParaRPr lang="it-IT" dirty="0"/>
          </a:p>
        </p:txBody>
      </p:sp>
      <p:sp>
        <p:nvSpPr>
          <p:cNvPr id="3" name="Segnaposto testo verticale 2"/>
          <p:cNvSpPr>
            <a:spLocks noGrp="1"/>
          </p:cNvSpPr>
          <p:nvPr>
            <p:ph type="body" orient="vert" idx="1"/>
          </p:nvPr>
        </p:nvSpPr>
        <p:spPr>
          <a:xfrm>
            <a:off x="628650" y="947853"/>
            <a:ext cx="5800725" cy="5229109"/>
          </a:xfrm>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1026F3DC-FF95-D545-8B64-6ABA8614293E}"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txBox="1">
            <a:spLocks/>
          </p:cNvSpPr>
          <p:nvPr userDrawn="1"/>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a:lstStyle>
          <a:p>
            <a:r>
              <a:rPr lang="it-IT"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7512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chor="t"/>
          <a:lstStyle>
            <a:lvl1pPr marL="207450" algn="just">
              <a:lnSpc>
                <a:spcPct val="100000"/>
              </a:lnSpc>
              <a:spcAft>
                <a:spcPts val="600"/>
              </a:spcAft>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58BA6FD7-F894-DF44-8FFE-608848D37E88}"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291111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style>
          <a:lnRef idx="0">
            <a:schemeClr val="accent3"/>
          </a:lnRef>
          <a:fillRef idx="3">
            <a:schemeClr val="accent3"/>
          </a:fillRef>
          <a:effectRef idx="3">
            <a:schemeClr val="accent3"/>
          </a:effectRef>
          <a:fontRef idx="none"/>
        </p:style>
        <p:txBody>
          <a:bodyPr anchor="b"/>
          <a:lstStyle>
            <a:lvl1pPr>
              <a:defRPr sz="4500">
                <a:solidFill>
                  <a:schemeClr val="bg1"/>
                </a:solidFill>
              </a:defRPr>
            </a:lvl1pPr>
          </a:lstStyle>
          <a:p>
            <a:r>
              <a:rPr lang="it-IT" dirty="0" smtClean="0"/>
              <a:t>Fare clic per modificare stile</a:t>
            </a:r>
            <a:endParaRPr lang="it-IT" dirty="0"/>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AAFA206-53D8-3447-AAD0-F18D076EAFE1}"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3635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286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6291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fld id="{67F3AF80-539A-1948-BAFD-D8DEA8E7C5A2}"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3024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33680" y="1067848"/>
            <a:ext cx="4264502"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4" name="Segnaposto contenuto 3"/>
          <p:cNvSpPr>
            <a:spLocks noGrp="1"/>
          </p:cNvSpPr>
          <p:nvPr>
            <p:ph sz="half" idx="2"/>
          </p:nvPr>
        </p:nvSpPr>
        <p:spPr>
          <a:xfrm>
            <a:off x="233680" y="1891760"/>
            <a:ext cx="4264502" cy="4107596"/>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4657774" y="1067848"/>
            <a:ext cx="4285504"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6" name="Segnaposto contenuto 5"/>
          <p:cNvSpPr>
            <a:spLocks noGrp="1"/>
          </p:cNvSpPr>
          <p:nvPr>
            <p:ph sz="quarter" idx="4"/>
          </p:nvPr>
        </p:nvSpPr>
        <p:spPr>
          <a:xfrm>
            <a:off x="4657774" y="1891760"/>
            <a:ext cx="4285504" cy="4107596"/>
          </a:xfrm>
        </p:spPr>
        <p:txBody>
          <a:bodyPr ancho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data 6"/>
          <p:cNvSpPr>
            <a:spLocks noGrp="1"/>
          </p:cNvSpPr>
          <p:nvPr>
            <p:ph type="dt" sz="half" idx="10"/>
          </p:nvPr>
        </p:nvSpPr>
        <p:spPr/>
        <p:txBody>
          <a:bodyPr/>
          <a:lstStyle/>
          <a:p>
            <a:fld id="{DCBB6B7B-09DE-BD42-A29A-0615A13D9D25}" type="datetime1">
              <a:rPr lang="it-IT" smtClean="0"/>
              <a:t>13/02/17</a:t>
            </a:fld>
            <a:endParaRPr lang="fr-FR" dirty="0"/>
          </a:p>
        </p:txBody>
      </p:sp>
      <p:sp>
        <p:nvSpPr>
          <p:cNvPr id="9" name="Segnaposto numero diapositiva 8"/>
          <p:cNvSpPr>
            <a:spLocks noGrp="1"/>
          </p:cNvSpPr>
          <p:nvPr>
            <p:ph type="sldNum" sz="quarter" idx="12"/>
          </p:nvPr>
        </p:nvSpPr>
        <p:spPr/>
        <p:txBody>
          <a:bodyPr/>
          <a:lstStyle/>
          <a:p>
            <a:fld id="{E8716A00-CC3F-A24A-9B86-816E9CA7F4AC}" type="slidenum">
              <a:rPr lang="fr-FR" smtClean="0"/>
              <a:pPr/>
              <a:t>‹n.›</a:t>
            </a:fld>
            <a:endParaRPr lang="fr-FR" dirty="0"/>
          </a:p>
        </p:txBody>
      </p:sp>
      <p:sp>
        <p:nvSpPr>
          <p:cNvPr id="10" name="Segnaposto titolo 1"/>
          <p:cNvSpPr>
            <a:spLocks noGrp="1"/>
          </p:cNvSpPr>
          <p:nvPr>
            <p:ph type="title"/>
          </p:nvPr>
        </p:nvSpPr>
        <p:spPr>
          <a:xfrm>
            <a:off x="4608850" y="12032"/>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1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2386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337369-B0F1-5543-B8BF-0288E5A10DF7}" type="datetime1">
              <a:rPr lang="it-IT" smtClean="0"/>
              <a:t>13/02/17</a:t>
            </a:fld>
            <a:endParaRPr lang="fr-FR" dirty="0"/>
          </a:p>
        </p:txBody>
      </p:sp>
      <p:sp>
        <p:nvSpPr>
          <p:cNvPr id="5" name="Segnaposto numero diapositiva 4"/>
          <p:cNvSpPr>
            <a:spLocks noGrp="1"/>
          </p:cNvSpPr>
          <p:nvPr>
            <p:ph type="sldNum" sz="quarter" idx="12"/>
          </p:nvPr>
        </p:nvSpPr>
        <p:spPr/>
        <p:txBody>
          <a:bodyPr/>
          <a:lstStyle/>
          <a:p>
            <a:fld id="{E8716A00-CC3F-A24A-9B86-816E9CA7F4AC}" type="slidenum">
              <a:rPr lang="fr-FR" smtClean="0"/>
              <a:pPr/>
              <a:t>‹n.›</a:t>
            </a:fld>
            <a:endParaRPr lang="fr-FR" dirty="0"/>
          </a:p>
        </p:txBody>
      </p:sp>
      <p:sp>
        <p:nvSpPr>
          <p:cNvPr id="6"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7"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62605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CDC0D82-552E-E448-9F84-118D39D8499D}" type="datetime1">
              <a:rPr lang="it-IT" smtClean="0"/>
              <a:t>13/02/17</a:t>
            </a:fld>
            <a:endParaRPr lang="fr-FR"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‹n.›</a:t>
            </a:fld>
            <a:endParaRPr lang="fr-FR" dirty="0"/>
          </a:p>
        </p:txBody>
      </p:sp>
      <p:sp>
        <p:nvSpPr>
          <p:cNvPr id="5"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6"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7219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87391" y="987426"/>
            <a:ext cx="5155010" cy="5346538"/>
          </a:xfrm>
        </p:spPr>
        <p:txBody>
          <a:bodyPr/>
          <a:lstStyle>
            <a:lvl1pPr algn="just">
              <a:lnSpc>
                <a:spcPct val="100000"/>
              </a:lnSpc>
              <a:defRPr sz="2400"/>
            </a:lvl1pPr>
            <a:lvl2pPr algn="just">
              <a:lnSpc>
                <a:spcPct val="100000"/>
              </a:lnSpc>
              <a:defRPr sz="2100"/>
            </a:lvl2pPr>
            <a:lvl3pPr algn="just">
              <a:lnSpc>
                <a:spcPct val="100000"/>
              </a:lnSpc>
              <a:defRPr sz="1800"/>
            </a:lvl3pPr>
            <a:lvl4pPr algn="just">
              <a:lnSpc>
                <a:spcPct val="100000"/>
              </a:lnSpc>
              <a:defRPr sz="1500"/>
            </a:lvl4pPr>
            <a:lvl5pPr algn="just">
              <a:lnSpc>
                <a:spcPct val="100000"/>
              </a:lnSpc>
              <a:defRPr sz="1500"/>
            </a:lvl5pPr>
            <a:lvl6pPr>
              <a:defRPr sz="1500"/>
            </a:lvl6pPr>
            <a:lvl7pPr>
              <a:defRPr sz="1500"/>
            </a:lvl7pPr>
            <a:lvl8pPr>
              <a:defRPr sz="1500"/>
            </a:lvl8pPr>
            <a:lvl9pPr>
              <a:defRPr sz="15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870EF3BA-0A74-354F-9027-CF5D2E951204}"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0"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32380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3887391" y="987426"/>
            <a:ext cx="515501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1B65FD54-8DF9-E946-8835-04A08E63D92E}"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10"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185143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tif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2"/>
          <p:cNvPicPr>
            <a:picLocks noChangeAspect="1"/>
          </p:cNvPicPr>
          <p:nvPr userDrawn="1"/>
        </p:nvPicPr>
        <p:blipFill rotWithShape="1">
          <a:blip r:embed="rId13">
            <a:extLst>
              <a:ext uri="{28A0092B-C50C-407E-A947-70E740481C1C}">
                <a14:useLocalDpi xmlns:a14="http://schemas.microsoft.com/office/drawing/2010/main" val="0"/>
              </a:ext>
            </a:extLst>
          </a:blip>
          <a:srcRect b="76325"/>
          <a:stretch/>
        </p:blipFill>
        <p:spPr>
          <a:xfrm>
            <a:off x="-1" y="1335"/>
            <a:ext cx="9144001" cy="898665"/>
          </a:xfrm>
          <a:prstGeom prst="rect">
            <a:avLst/>
          </a:prstGeom>
        </p:spPr>
      </p:pic>
      <p:sp>
        <p:nvSpPr>
          <p:cNvPr id="2"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628650" y="1134249"/>
            <a:ext cx="7886700" cy="4965468"/>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5855424" y="633396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EE5A92C-A493-E54D-8695-BEA372A37DAC}" type="datetime1">
              <a:rPr lang="it-IT" smtClean="0"/>
              <a:t>13/02/17</a:t>
            </a:fld>
            <a:endParaRPr lang="it-IT" dirty="0"/>
          </a:p>
        </p:txBody>
      </p:sp>
      <p:sp>
        <p:nvSpPr>
          <p:cNvPr id="5"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2 – </a:t>
            </a:r>
            <a:r>
              <a:rPr lang="it-IT" dirty="0" err="1" smtClean="0"/>
              <a:t>Understanding</a:t>
            </a:r>
            <a:r>
              <a:rPr lang="it-IT" dirty="0" smtClean="0"/>
              <a:t> Leadership</a:t>
            </a:r>
          </a:p>
        </p:txBody>
      </p:sp>
      <p:sp>
        <p:nvSpPr>
          <p:cNvPr id="6" name="Segnaposto numero diapositiva 5"/>
          <p:cNvSpPr>
            <a:spLocks noGrp="1"/>
          </p:cNvSpPr>
          <p:nvPr>
            <p:ph type="sldNum" sz="quarter" idx="4"/>
          </p:nvPr>
        </p:nvSpPr>
        <p:spPr>
          <a:xfrm>
            <a:off x="8006576" y="6333964"/>
            <a:ext cx="50877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27B32-7EE3-4B47-8E3B-B3A98341C450}" type="slidenum">
              <a:rPr lang="fr-FR" smtClean="0"/>
              <a:pPr/>
              <a:t>‹n.›</a:t>
            </a:fld>
            <a:endParaRPr lang="fr-FR" dirty="0"/>
          </a:p>
        </p:txBody>
      </p:sp>
      <p:pic>
        <p:nvPicPr>
          <p:cNvPr id="9" name="Immagine 8"/>
          <p:cNvPicPr>
            <a:picLocks noChangeAspect="1"/>
          </p:cNvPicPr>
          <p:nvPr userDrawn="1"/>
        </p:nvPicPr>
        <p:blipFill>
          <a:blip r:embed="rId14"/>
          <a:stretch>
            <a:fillRect/>
          </a:stretch>
        </p:blipFill>
        <p:spPr>
          <a:xfrm>
            <a:off x="178332" y="90667"/>
            <a:ext cx="900636" cy="720000"/>
          </a:xfrm>
          <a:prstGeom prst="rect">
            <a:avLst/>
          </a:prstGeom>
        </p:spPr>
      </p:pic>
      <p:sp>
        <p:nvSpPr>
          <p:cNvPr id="12" name="CasellaDiTesto 11"/>
          <p:cNvSpPr txBox="1"/>
          <p:nvPr userDrawn="1"/>
        </p:nvSpPr>
        <p:spPr>
          <a:xfrm>
            <a:off x="1078968" y="127501"/>
            <a:ext cx="2629246" cy="646331"/>
          </a:xfrm>
          <a:prstGeom prst="rect">
            <a:avLst/>
          </a:prstGeom>
          <a:noFill/>
        </p:spPr>
        <p:txBody>
          <a:bodyPr wrap="none" rtlCol="0" anchor="ctr">
            <a:spAutoFit/>
          </a:bodyPr>
          <a:lstStyle/>
          <a:p>
            <a:pPr algn="dist"/>
            <a:r>
              <a:rPr lang="it-IT" spc="40" baseline="0" dirty="0" smtClean="0">
                <a:solidFill>
                  <a:schemeClr val="bg1"/>
                </a:solidFill>
              </a:rPr>
              <a:t>COUNCIL OF EUROPE</a:t>
            </a:r>
          </a:p>
          <a:p>
            <a:pPr algn="dist"/>
            <a:r>
              <a:rPr lang="it-IT" dirty="0" smtClean="0">
                <a:solidFill>
                  <a:schemeClr val="bg1"/>
                </a:solidFill>
              </a:rPr>
              <a:t>CONSEIL DE L’EUROPE</a:t>
            </a:r>
            <a:endParaRPr lang="it-IT" dirty="0">
              <a:solidFill>
                <a:schemeClr val="bg1"/>
              </a:solidFill>
            </a:endParaRPr>
          </a:p>
        </p:txBody>
      </p:sp>
      <p:pic>
        <p:nvPicPr>
          <p:cNvPr id="11" name="Immagin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192" y="5883964"/>
            <a:ext cx="1044915" cy="900000"/>
          </a:xfrm>
          <a:prstGeom prst="rect">
            <a:avLst/>
          </a:prstGeom>
        </p:spPr>
      </p:pic>
    </p:spTree>
    <p:extLst>
      <p:ext uri="{BB962C8B-B14F-4D97-AF65-F5344CB8AC3E}">
        <p14:creationId xmlns:p14="http://schemas.microsoft.com/office/powerpoint/2010/main" val="16326012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smtClean="0"/>
              <a:t>MODULE 17 – EXPECTATION MANAGEMENT</a:t>
            </a:r>
            <a:endParaRPr lang="en-GB" dirty="0"/>
          </a:p>
        </p:txBody>
      </p:sp>
      <p:sp>
        <p:nvSpPr>
          <p:cNvPr id="3" name="Sottotitolo 2"/>
          <p:cNvSpPr>
            <a:spLocks noGrp="1"/>
          </p:cNvSpPr>
          <p:nvPr>
            <p:ph type="subTitle" idx="1"/>
          </p:nvPr>
        </p:nvSpPr>
        <p:spPr/>
        <p:txBody>
          <a:bodyPr/>
          <a:lstStyle/>
          <a:p>
            <a:r>
              <a:rPr lang="en-GB" dirty="0" smtClean="0"/>
              <a:t>Stage 2 – Leadership for Strategy</a:t>
            </a:r>
            <a:endParaRPr lang="en-GB" dirty="0"/>
          </a:p>
        </p:txBody>
      </p:sp>
    </p:spTree>
    <p:extLst>
      <p:ext uri="{BB962C8B-B14F-4D97-AF65-F5344CB8AC3E}">
        <p14:creationId xmlns:p14="http://schemas.microsoft.com/office/powerpoint/2010/main" val="193866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lstStyle/>
          <a:p>
            <a:pPr marL="0" indent="0">
              <a:buNone/>
            </a:pPr>
            <a:r>
              <a:rPr lang="it-IT" b="1" dirty="0" smtClean="0"/>
              <a:t>Learning Objectives</a:t>
            </a:r>
          </a:p>
          <a:p>
            <a:pPr lvl="1"/>
            <a:r>
              <a:rPr lang="en-GB" dirty="0" smtClean="0"/>
              <a:t>To </a:t>
            </a:r>
            <a:r>
              <a:rPr lang="en-GB" dirty="0"/>
              <a:t>reveal conflicting points in mutual expectations between staff and leaders and formulate a more coherent set of </a:t>
            </a:r>
            <a:r>
              <a:rPr lang="en-GB" dirty="0" smtClean="0"/>
              <a:t>expectations</a:t>
            </a:r>
            <a:r>
              <a:rPr lang="en-GB" dirty="0"/>
              <a:t>.</a:t>
            </a:r>
            <a:endParaRPr lang="it-IT" dirty="0"/>
          </a:p>
        </p:txBody>
      </p:sp>
      <p:sp>
        <p:nvSpPr>
          <p:cNvPr id="3" name="Segnaposto contenuto 2"/>
          <p:cNvSpPr>
            <a:spLocks noGrp="1"/>
          </p:cNvSpPr>
          <p:nvPr>
            <p:ph sz="half" idx="2"/>
          </p:nvPr>
        </p:nvSpPr>
        <p:spPr/>
        <p:txBody>
          <a:bodyPr>
            <a:normAutofit lnSpcReduction="10000"/>
          </a:bodyPr>
          <a:lstStyle/>
          <a:p>
            <a:pPr marL="0" indent="0">
              <a:buNone/>
            </a:pPr>
            <a:r>
              <a:rPr lang="it-IT" b="1" dirty="0" smtClean="0"/>
              <a:t>Learning Outcomes</a:t>
            </a:r>
            <a:endParaRPr lang="en-GB" dirty="0" smtClean="0"/>
          </a:p>
          <a:p>
            <a:pPr lvl="1"/>
            <a:r>
              <a:rPr lang="en-GB" dirty="0"/>
              <a:t>Participants </a:t>
            </a:r>
            <a:r>
              <a:rPr lang="en-GB" dirty="0" smtClean="0"/>
              <a:t>understand </a:t>
            </a:r>
            <a:r>
              <a:rPr lang="en-GB" dirty="0"/>
              <a:t>the values that must be developed in staff to underpin good performance.</a:t>
            </a:r>
            <a:endParaRPr lang="it-IT" dirty="0"/>
          </a:p>
          <a:p>
            <a:pPr lvl="1"/>
            <a:r>
              <a:rPr lang="en-GB" dirty="0" smtClean="0"/>
              <a:t>Participants learn </a:t>
            </a:r>
            <a:r>
              <a:rPr lang="en-GB" dirty="0"/>
              <a:t>to see management through the eyes of staff.</a:t>
            </a:r>
            <a:endParaRPr lang="it-IT" dirty="0"/>
          </a:p>
          <a:p>
            <a:pPr lvl="1"/>
            <a:r>
              <a:rPr lang="en-GB" dirty="0" smtClean="0"/>
              <a:t>Participants learn </a:t>
            </a:r>
            <a:r>
              <a:rPr lang="en-GB" dirty="0"/>
              <a:t>to create a constructive working environment for staff.</a:t>
            </a:r>
            <a:endParaRPr lang="it-IT" dirty="0"/>
          </a:p>
          <a:p>
            <a:pPr marL="0" indent="0">
              <a:buNone/>
            </a:pPr>
            <a:r>
              <a:rPr lang="en-GB" sz="1900" dirty="0"/>
              <a:t>As a result of this learning, participants will be able to support managers at different levels of the organisation to work with staff in a much more constructive way.</a:t>
            </a:r>
            <a:endParaRPr lang="it-IT" sz="1900" dirty="0"/>
          </a:p>
          <a:p>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2</a:t>
            </a:fld>
            <a:endParaRPr lang="fr-FR" dirty="0"/>
          </a:p>
        </p:txBody>
      </p:sp>
      <p:sp>
        <p:nvSpPr>
          <p:cNvPr id="5" name="Titolo 4"/>
          <p:cNvSpPr>
            <a:spLocks noGrp="1"/>
          </p:cNvSpPr>
          <p:nvPr>
            <p:ph type="title"/>
          </p:nvPr>
        </p:nvSpPr>
        <p:spPr/>
        <p:txBody>
          <a:bodyPr/>
          <a:lstStyle/>
          <a:p>
            <a:r>
              <a:rPr lang="it-IT" dirty="0" smtClean="0"/>
              <a:t>Module Overview</a:t>
            </a:r>
            <a:endParaRPr lang="it-IT" dirty="0"/>
          </a:p>
        </p:txBody>
      </p:sp>
      <p:sp>
        <p:nvSpPr>
          <p:cNvPr id="6" name="Segnaposto piè di pagina 5"/>
          <p:cNvSpPr>
            <a:spLocks noGrp="1"/>
          </p:cNvSpPr>
          <p:nvPr>
            <p:ph type="ftr" sz="quarter" idx="3"/>
          </p:nvPr>
        </p:nvSpPr>
        <p:spPr/>
        <p:txBody>
          <a:bodyPr/>
          <a:lstStyle/>
          <a:p>
            <a:r>
              <a:rPr lang="en-GB" dirty="0" smtClean="0"/>
              <a:t>Stage 2</a:t>
            </a:r>
          </a:p>
          <a:p>
            <a:r>
              <a:rPr lang="en-GB" dirty="0" smtClean="0"/>
              <a:t>Module 17 – Expectation Management</a:t>
            </a:r>
            <a:endParaRPr lang="en-GB" dirty="0"/>
          </a:p>
        </p:txBody>
      </p:sp>
    </p:spTree>
    <p:extLst>
      <p:ext uri="{BB962C8B-B14F-4D97-AF65-F5344CB8AC3E}">
        <p14:creationId xmlns:p14="http://schemas.microsoft.com/office/powerpoint/2010/main" val="1607828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858876109"/>
              </p:ext>
            </p:extLst>
          </p:nvPr>
        </p:nvGraphicFramePr>
        <p:xfrm>
          <a:off x="628650" y="1133475"/>
          <a:ext cx="7886700" cy="496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E8716A00-CC3F-A24A-9B86-816E9CA7F4AC}" type="slidenum">
              <a:rPr lang="fr-FR" smtClean="0"/>
              <a:pPr/>
              <a:t>3</a:t>
            </a:fld>
            <a:endParaRPr lang="fr-FR" dirty="0"/>
          </a:p>
        </p:txBody>
      </p:sp>
      <p:sp>
        <p:nvSpPr>
          <p:cNvPr id="4" name="Titolo 3"/>
          <p:cNvSpPr>
            <a:spLocks noGrp="1"/>
          </p:cNvSpPr>
          <p:nvPr>
            <p:ph type="title"/>
          </p:nvPr>
        </p:nvSpPr>
        <p:spPr/>
        <p:txBody>
          <a:bodyPr/>
          <a:lstStyle/>
          <a:p>
            <a:r>
              <a:rPr lang="it-IT" dirty="0"/>
              <a:t>Module Structure</a:t>
            </a:r>
          </a:p>
        </p:txBody>
      </p:sp>
      <p:sp>
        <p:nvSpPr>
          <p:cNvPr id="8"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17 – Expectation Management</a:t>
            </a:r>
            <a:endParaRPr lang="en-GB" dirty="0"/>
          </a:p>
        </p:txBody>
      </p:sp>
    </p:spTree>
    <p:extLst>
      <p:ext uri="{BB962C8B-B14F-4D97-AF65-F5344CB8AC3E}">
        <p14:creationId xmlns:p14="http://schemas.microsoft.com/office/powerpoint/2010/main" val="164659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fontScale="85000" lnSpcReduction="10000"/>
          </a:bodyPr>
          <a:lstStyle/>
          <a:p>
            <a:pPr marL="0" indent="0">
              <a:buNone/>
            </a:pPr>
            <a:r>
              <a:rPr lang="en-GB" sz="2400" b="1" dirty="0"/>
              <a:t>Upward management</a:t>
            </a:r>
            <a:endParaRPr lang="it-IT" sz="2400" b="1" dirty="0"/>
          </a:p>
          <a:p>
            <a:pPr lvl="1"/>
            <a:r>
              <a:rPr lang="en-GB" dirty="0"/>
              <a:t>Managers lead staff but they can do their job effectively only if they understand the needs and expectations of staff. For managers, it is important that staff let them know about the environment that would best support their work.  Staff need to understand their manager’s priorities and how their work contributes to the manager’s effectiveness and the organisation’s goals. By the same token, they need to be honest about their own expertise and performance.  This is ‘upward management’. For this, between the manager and his/her staff, there needs to be high levels of trust, a sense of shared purpose and close communications.</a:t>
            </a:r>
            <a:endParaRPr lang="it-IT" dirty="0"/>
          </a:p>
        </p:txBody>
      </p:sp>
      <p:sp>
        <p:nvSpPr>
          <p:cNvPr id="3" name="Segnaposto contenuto 2"/>
          <p:cNvSpPr>
            <a:spLocks noGrp="1"/>
          </p:cNvSpPr>
          <p:nvPr>
            <p:ph sz="half" idx="2"/>
          </p:nvPr>
        </p:nvSpPr>
        <p:spPr/>
        <p:txBody>
          <a:bodyPr>
            <a:normAutofit/>
          </a:bodyPr>
          <a:lstStyle/>
          <a:p>
            <a:pPr marL="0" indent="0">
              <a:buNone/>
            </a:pPr>
            <a:r>
              <a:rPr lang="en-GB" sz="1500" dirty="0" smtClean="0"/>
              <a:t>  </a:t>
            </a:r>
            <a:endParaRPr lang="it-IT" sz="1500"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4</a:t>
            </a:fld>
            <a:endParaRPr lang="fr-FR" dirty="0"/>
          </a:p>
        </p:txBody>
      </p:sp>
      <p:sp>
        <p:nvSpPr>
          <p:cNvPr id="5" name="Titolo 4"/>
          <p:cNvSpPr>
            <a:spLocks noGrp="1"/>
          </p:cNvSpPr>
          <p:nvPr>
            <p:ph type="title"/>
          </p:nvPr>
        </p:nvSpPr>
        <p:spPr/>
        <p:txBody>
          <a:bodyPr/>
          <a:lstStyle/>
          <a:p>
            <a:r>
              <a:rPr lang="it-IT" dirty="0" err="1" smtClean="0"/>
              <a:t>Working</a:t>
            </a:r>
            <a:r>
              <a:rPr lang="it-IT" dirty="0" smtClean="0"/>
              <a:t> </a:t>
            </a:r>
            <a:r>
              <a:rPr lang="it-IT" smtClean="0"/>
              <a:t>Definitions</a:t>
            </a:r>
            <a:endParaRPr lang="it-IT" dirty="0"/>
          </a:p>
        </p:txBody>
      </p:sp>
      <p:sp>
        <p:nvSpPr>
          <p:cNvPr id="8"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17 – Expectation Management</a:t>
            </a:r>
            <a:endParaRPr lang="en-GB" dirty="0"/>
          </a:p>
        </p:txBody>
      </p:sp>
    </p:spTree>
    <p:extLst>
      <p:ext uri="{BB962C8B-B14F-4D97-AF65-F5344CB8AC3E}">
        <p14:creationId xmlns:p14="http://schemas.microsoft.com/office/powerpoint/2010/main" val="1470554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EXERCISES</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5</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01653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900" b="1" dirty="0" smtClean="0"/>
              <a:t>Group </a:t>
            </a:r>
            <a:r>
              <a:rPr lang="en-GB" sz="2900" b="1" dirty="0"/>
              <a:t>Exercise 1 - Managing expectations of staff</a:t>
            </a:r>
            <a:endParaRPr lang="it-IT" sz="2900" b="1" dirty="0"/>
          </a:p>
          <a:p>
            <a:pPr lvl="1"/>
            <a:r>
              <a:rPr lang="en-GB" dirty="0"/>
              <a:t>W</a:t>
            </a:r>
            <a:r>
              <a:rPr lang="en-GB" dirty="0" smtClean="0"/>
              <a:t>ork </a:t>
            </a:r>
            <a:r>
              <a:rPr lang="en-GB" dirty="0"/>
              <a:t>in 2 (or 4) groups to identify the expectations of managers and staff.</a:t>
            </a:r>
            <a:endParaRPr lang="it-IT" dirty="0"/>
          </a:p>
          <a:p>
            <a:endParaRPr lang="it-IT" sz="2400"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6</a:t>
            </a:fld>
            <a:endParaRPr lang="fr-FR" dirty="0"/>
          </a:p>
        </p:txBody>
      </p:sp>
      <p:sp>
        <p:nvSpPr>
          <p:cNvPr id="4" name="Titolo 3"/>
          <p:cNvSpPr>
            <a:spLocks noGrp="1"/>
          </p:cNvSpPr>
          <p:nvPr>
            <p:ph type="title"/>
          </p:nvPr>
        </p:nvSpPr>
        <p:spPr/>
        <p:txBody>
          <a:bodyPr/>
          <a:lstStyle/>
          <a:p>
            <a:r>
              <a:rPr lang="it-IT" dirty="0" smtClean="0"/>
              <a:t>Exercise 1</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17 – Expectation Management</a:t>
            </a:r>
            <a:endParaRPr lang="en-GB" dirty="0"/>
          </a:p>
        </p:txBody>
      </p:sp>
    </p:spTree>
    <p:extLst>
      <p:ext uri="{BB962C8B-B14F-4D97-AF65-F5344CB8AC3E}">
        <p14:creationId xmlns:p14="http://schemas.microsoft.com/office/powerpoint/2010/main" val="2143363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lvl="1" indent="0">
              <a:spcBef>
                <a:spcPts val="750"/>
              </a:spcBef>
              <a:spcAft>
                <a:spcPts val="600"/>
              </a:spcAft>
              <a:buNone/>
            </a:pPr>
            <a:r>
              <a:rPr lang="en-GB" sz="2600" b="1" dirty="0"/>
              <a:t>Group Exercise 2 - Values and beliefs of effective </a:t>
            </a:r>
            <a:r>
              <a:rPr lang="en-GB" sz="2600" b="1" dirty="0" smtClean="0"/>
              <a:t>staff</a:t>
            </a:r>
            <a:endParaRPr lang="en-GB" sz="2600" b="1" dirty="0"/>
          </a:p>
          <a:p>
            <a:pPr lvl="1"/>
            <a:r>
              <a:rPr lang="en-GB" smtClean="0"/>
              <a:t>Work </a:t>
            </a:r>
            <a:r>
              <a:rPr lang="en-GB" dirty="0"/>
              <a:t>in the same </a:t>
            </a:r>
            <a:r>
              <a:rPr lang="en-GB" dirty="0" smtClean="0"/>
              <a:t>groups of the previous exercise </a:t>
            </a:r>
            <a:r>
              <a:rPr lang="en-GB" dirty="0"/>
              <a:t>to fill in Section 5.2 Table;</a:t>
            </a:r>
            <a:endParaRPr lang="it-IT" dirty="0"/>
          </a:p>
          <a:p>
            <a:pPr lvl="1"/>
            <a:r>
              <a:rPr lang="en-GB" dirty="0"/>
              <a:t>S</a:t>
            </a:r>
            <a:r>
              <a:rPr lang="en-GB" dirty="0" smtClean="0"/>
              <a:t>hare your </a:t>
            </a:r>
            <a:r>
              <a:rPr lang="en-GB" dirty="0"/>
              <a:t>insights during a feedback session.</a:t>
            </a:r>
            <a:endParaRPr lang="it-IT" dirty="0"/>
          </a:p>
          <a:p>
            <a:pPr marL="36000" indent="0">
              <a:buNone/>
            </a:pPr>
            <a:endParaRPr lang="it-IT" sz="2900" b="1" dirty="0"/>
          </a:p>
          <a:p>
            <a:pPr marL="36000" indent="0">
              <a:buNone/>
            </a:pPr>
            <a:endParaRPr lang="it-IT" sz="2400"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7</a:t>
            </a:fld>
            <a:endParaRPr lang="fr-FR" dirty="0"/>
          </a:p>
        </p:txBody>
      </p:sp>
      <p:sp>
        <p:nvSpPr>
          <p:cNvPr id="4" name="Titolo 3"/>
          <p:cNvSpPr>
            <a:spLocks noGrp="1"/>
          </p:cNvSpPr>
          <p:nvPr>
            <p:ph type="title"/>
          </p:nvPr>
        </p:nvSpPr>
        <p:spPr/>
        <p:txBody>
          <a:bodyPr/>
          <a:lstStyle/>
          <a:p>
            <a:r>
              <a:rPr lang="it-IT" dirty="0" smtClean="0"/>
              <a:t>Exercise 2</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17 – Expectation Management</a:t>
            </a:r>
            <a:endParaRPr lang="en-GB" dirty="0"/>
          </a:p>
        </p:txBody>
      </p:sp>
    </p:spTree>
    <p:extLst>
      <p:ext uri="{BB962C8B-B14F-4D97-AF65-F5344CB8AC3E}">
        <p14:creationId xmlns:p14="http://schemas.microsoft.com/office/powerpoint/2010/main" val="269590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lvl="1" indent="0">
              <a:spcBef>
                <a:spcPts val="750"/>
              </a:spcBef>
              <a:spcAft>
                <a:spcPts val="600"/>
              </a:spcAft>
              <a:buNone/>
            </a:pPr>
            <a:r>
              <a:rPr lang="en-GB" sz="2600" b="1" dirty="0" smtClean="0"/>
              <a:t>Individual </a:t>
            </a:r>
            <a:r>
              <a:rPr lang="en-GB" sz="2600" b="1" dirty="0"/>
              <a:t>Exercise – Assess own practices and possible further investment in staff</a:t>
            </a:r>
            <a:endParaRPr lang="it-IT" sz="2600" b="1" dirty="0"/>
          </a:p>
          <a:p>
            <a:pPr lvl="1"/>
            <a:r>
              <a:rPr lang="en-GB" dirty="0"/>
              <a:t>W</a:t>
            </a:r>
            <a:r>
              <a:rPr lang="en-GB" dirty="0" smtClean="0"/>
              <a:t>ork </a:t>
            </a:r>
            <a:r>
              <a:rPr lang="en-GB" dirty="0"/>
              <a:t>individually to assess </a:t>
            </a:r>
            <a:r>
              <a:rPr lang="en-GB" dirty="0" smtClean="0"/>
              <a:t>your </a:t>
            </a:r>
            <a:r>
              <a:rPr lang="en-GB" dirty="0"/>
              <a:t>own organisation in terms of </a:t>
            </a:r>
            <a:r>
              <a:rPr lang="en-GB" dirty="0" smtClean="0"/>
              <a:t>how </a:t>
            </a:r>
            <a:r>
              <a:rPr lang="en-GB" dirty="0"/>
              <a:t>it invests in staff, using Section 5.3 Table;</a:t>
            </a:r>
            <a:endParaRPr lang="it-IT" dirty="0"/>
          </a:p>
          <a:p>
            <a:pPr lvl="1"/>
            <a:r>
              <a:rPr lang="en-GB" dirty="0"/>
              <a:t>In a feedback session, </a:t>
            </a:r>
            <a:r>
              <a:rPr lang="en-GB" dirty="0" smtClean="0"/>
              <a:t>discuss </a:t>
            </a:r>
            <a:r>
              <a:rPr lang="en-GB" dirty="0"/>
              <a:t>how an organisation can increase its investment in staff.</a:t>
            </a:r>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8</a:t>
            </a:fld>
            <a:endParaRPr lang="fr-FR" dirty="0"/>
          </a:p>
        </p:txBody>
      </p:sp>
      <p:sp>
        <p:nvSpPr>
          <p:cNvPr id="4" name="Titolo 3"/>
          <p:cNvSpPr>
            <a:spLocks noGrp="1"/>
          </p:cNvSpPr>
          <p:nvPr>
            <p:ph type="title"/>
          </p:nvPr>
        </p:nvSpPr>
        <p:spPr/>
        <p:txBody>
          <a:bodyPr/>
          <a:lstStyle/>
          <a:p>
            <a:r>
              <a:rPr lang="it-IT" dirty="0" smtClean="0"/>
              <a:t>Exercise 3</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17 – Expectation Management</a:t>
            </a:r>
            <a:endParaRPr lang="en-GB" dirty="0"/>
          </a:p>
        </p:txBody>
      </p:sp>
    </p:spTree>
    <p:extLst>
      <p:ext uri="{BB962C8B-B14F-4D97-AF65-F5344CB8AC3E}">
        <p14:creationId xmlns:p14="http://schemas.microsoft.com/office/powerpoint/2010/main" val="1956689915"/>
      </p:ext>
    </p:extLst>
  </p:cSld>
  <p:clrMapOvr>
    <a:masterClrMapping/>
  </p:clrMapOvr>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423</Words>
  <Application>Microsoft Macintosh PowerPoint</Application>
  <PresentationFormat>Presentazione su schermo (4:3)</PresentationFormat>
  <Paragraphs>53</Paragraphs>
  <Slides>8</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Calibri</vt:lpstr>
      <vt:lpstr>Century Gothic</vt:lpstr>
      <vt:lpstr>Arial</vt:lpstr>
      <vt:lpstr>Tema di Office</vt:lpstr>
      <vt:lpstr>MODULE 17 – EXPECTATION MANAGEMENT</vt:lpstr>
      <vt:lpstr>Module Overview</vt:lpstr>
      <vt:lpstr>Module Structure</vt:lpstr>
      <vt:lpstr>Working Definitions</vt:lpstr>
      <vt:lpstr>EXERCISES</vt:lpstr>
      <vt:lpstr>Exercise 1</vt:lpstr>
      <vt:lpstr>Exercise 2</vt:lpstr>
      <vt:lpstr>Exercise 3</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2015-12-09T08:37:49Z</dcterms:created>
  <dcterms:modified xsi:type="dcterms:W3CDTF">2017-02-13T22:12:58Z</dcterms:modified>
</cp:coreProperties>
</file>