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66" r:id="rId4"/>
    <p:sldId id="264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47D"/>
    <a:srgbClr val="40B2F1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33" autoAdjust="0"/>
    <p:restoredTop sz="93665" autoAdjust="0"/>
  </p:normalViewPr>
  <p:slideViewPr>
    <p:cSldViewPr snapToGrid="0" snapToObjects="1">
      <p:cViewPr varScale="1">
        <p:scale>
          <a:sx n="103" d="100"/>
          <a:sy n="103" d="100"/>
        </p:scale>
        <p:origin x="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0" d="100"/>
          <a:sy n="100" d="100"/>
        </p:scale>
        <p:origin x="14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7C819-22FC-9940-9E59-95FE49FEF966}" type="doc">
      <dgm:prSet loTypeId="urn:microsoft.com/office/officeart/2008/layout/VerticalCurv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F6B673E-4E96-284B-93E1-2F7A748558BF}">
      <dgm:prSet phldrT="[Testo]" custT="1"/>
      <dgm:spPr/>
      <dgm:t>
        <a:bodyPr/>
        <a:lstStyle/>
        <a:p>
          <a:r>
            <a:rPr lang="en-GB" sz="1800" b="1" dirty="0" smtClean="0"/>
            <a:t>Introduction </a:t>
          </a:r>
          <a:endParaRPr lang="it-IT" sz="1800" b="1" dirty="0"/>
        </a:p>
      </dgm:t>
    </dgm:pt>
    <dgm:pt modelId="{9CDFA989-724A-4B40-B100-3D00DEF04CEC}" type="parTrans" cxnId="{8CDB503F-FC1D-C446-9810-099B425C0B88}">
      <dgm:prSet/>
      <dgm:spPr/>
      <dgm:t>
        <a:bodyPr/>
        <a:lstStyle/>
        <a:p>
          <a:endParaRPr lang="it-IT"/>
        </a:p>
      </dgm:t>
    </dgm:pt>
    <dgm:pt modelId="{11E7F1B2-8932-1142-ACE5-3A9589B42A2F}" type="sibTrans" cxnId="{8CDB503F-FC1D-C446-9810-099B425C0B88}">
      <dgm:prSet/>
      <dgm:spPr/>
      <dgm:t>
        <a:bodyPr/>
        <a:lstStyle/>
        <a:p>
          <a:endParaRPr lang="it-IT"/>
        </a:p>
      </dgm:t>
    </dgm:pt>
    <dgm:pt modelId="{4A2007D0-A1D0-AD45-A576-93B01329DBF9}">
      <dgm:prSet custT="1"/>
      <dgm:spPr/>
      <dgm:t>
        <a:bodyPr/>
        <a:lstStyle/>
        <a:p>
          <a:r>
            <a:rPr lang="en-GB" sz="1800" b="1" dirty="0" smtClean="0"/>
            <a:t>Group Exercise 1 – Success Factors in Communications </a:t>
          </a:r>
          <a:endParaRPr lang="it-IT" sz="1800" b="1" dirty="0"/>
        </a:p>
      </dgm:t>
    </dgm:pt>
    <dgm:pt modelId="{C7FA72B1-ED07-064E-A274-249AA3980700}" type="parTrans" cxnId="{8D73BC65-855F-A64E-88E7-2CD6C2E126C0}">
      <dgm:prSet/>
      <dgm:spPr/>
      <dgm:t>
        <a:bodyPr/>
        <a:lstStyle/>
        <a:p>
          <a:endParaRPr lang="it-IT"/>
        </a:p>
      </dgm:t>
    </dgm:pt>
    <dgm:pt modelId="{59FAC7EA-0928-3048-8BCA-A1FE1F380954}" type="sibTrans" cxnId="{8D73BC65-855F-A64E-88E7-2CD6C2E126C0}">
      <dgm:prSet/>
      <dgm:spPr/>
      <dgm:t>
        <a:bodyPr/>
        <a:lstStyle/>
        <a:p>
          <a:endParaRPr lang="it-IT"/>
        </a:p>
      </dgm:t>
    </dgm:pt>
    <dgm:pt modelId="{5206B9DB-F84D-044B-8491-00B428CDE36F}">
      <dgm:prSet custT="1"/>
      <dgm:spPr/>
      <dgm:t>
        <a:bodyPr/>
        <a:lstStyle/>
        <a:p>
          <a:r>
            <a:rPr lang="en-GB" sz="1800" b="1" dirty="0" smtClean="0"/>
            <a:t>Group Exercise 2 – Stakeholder Communications </a:t>
          </a:r>
          <a:endParaRPr lang="it-IT" sz="1800" b="1" dirty="0"/>
        </a:p>
      </dgm:t>
    </dgm:pt>
    <dgm:pt modelId="{2DC76DCB-F889-8040-BD83-4161C4A53550}" type="parTrans" cxnId="{7FAE881E-6DB4-E948-A2A8-EBBE9BC19532}">
      <dgm:prSet/>
      <dgm:spPr/>
      <dgm:t>
        <a:bodyPr/>
        <a:lstStyle/>
        <a:p>
          <a:endParaRPr lang="it-IT"/>
        </a:p>
      </dgm:t>
    </dgm:pt>
    <dgm:pt modelId="{DBDB148D-7787-9847-AD13-AE276B8F3137}" type="sibTrans" cxnId="{7FAE881E-6DB4-E948-A2A8-EBBE9BC19532}">
      <dgm:prSet/>
      <dgm:spPr/>
      <dgm:t>
        <a:bodyPr/>
        <a:lstStyle/>
        <a:p>
          <a:endParaRPr lang="it-IT"/>
        </a:p>
      </dgm:t>
    </dgm:pt>
    <dgm:pt modelId="{4B04FEEE-3406-EE47-9236-776B5E5F8508}">
      <dgm:prSet custT="1"/>
      <dgm:spPr/>
      <dgm:t>
        <a:bodyPr/>
        <a:lstStyle/>
        <a:p>
          <a:r>
            <a:rPr lang="en-GB" sz="1800" b="1" dirty="0" smtClean="0"/>
            <a:t>Group Exercise 3 – Developing a Communication Approach </a:t>
          </a:r>
          <a:endParaRPr lang="it-IT" sz="1800" b="1" dirty="0"/>
        </a:p>
      </dgm:t>
    </dgm:pt>
    <dgm:pt modelId="{75029036-E21F-2346-A1D6-C6174C03562E}" type="parTrans" cxnId="{393B6967-F8D6-1041-8483-936220CEC781}">
      <dgm:prSet/>
      <dgm:spPr/>
      <dgm:t>
        <a:bodyPr/>
        <a:lstStyle/>
        <a:p>
          <a:endParaRPr lang="it-IT"/>
        </a:p>
      </dgm:t>
    </dgm:pt>
    <dgm:pt modelId="{4EF78B50-01F5-3F43-BFCA-B7D6D9B37252}" type="sibTrans" cxnId="{393B6967-F8D6-1041-8483-936220CEC781}">
      <dgm:prSet/>
      <dgm:spPr/>
      <dgm:t>
        <a:bodyPr/>
        <a:lstStyle/>
        <a:p>
          <a:endParaRPr lang="it-IT"/>
        </a:p>
      </dgm:t>
    </dgm:pt>
    <dgm:pt modelId="{C36E6E98-452A-4B47-906E-F45EEF12F12D}" type="pres">
      <dgm:prSet presAssocID="{5CC7C819-22FC-9940-9E59-95FE49FEF96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it-IT"/>
        </a:p>
      </dgm:t>
    </dgm:pt>
    <dgm:pt modelId="{CA63F03E-F6E6-E344-982A-46AC3C5BDA83}" type="pres">
      <dgm:prSet presAssocID="{5CC7C819-22FC-9940-9E59-95FE49FEF966}" presName="Name1" presStyleCnt="0"/>
      <dgm:spPr/>
    </dgm:pt>
    <dgm:pt modelId="{7E5E127E-E2B2-134B-A7E3-43A64E9B330A}" type="pres">
      <dgm:prSet presAssocID="{5CC7C819-22FC-9940-9E59-95FE49FEF966}" presName="cycle" presStyleCnt="0"/>
      <dgm:spPr/>
    </dgm:pt>
    <dgm:pt modelId="{001ABEE9-4061-F64F-8D01-52FEC11D3B2D}" type="pres">
      <dgm:prSet presAssocID="{5CC7C819-22FC-9940-9E59-95FE49FEF966}" presName="srcNode" presStyleLbl="node1" presStyleIdx="0" presStyleCnt="4"/>
      <dgm:spPr/>
    </dgm:pt>
    <dgm:pt modelId="{BB760403-48DE-9542-8416-1E8B6018467D}" type="pres">
      <dgm:prSet presAssocID="{5CC7C819-22FC-9940-9E59-95FE49FEF966}" presName="conn" presStyleLbl="parChTrans1D2" presStyleIdx="0" presStyleCnt="1"/>
      <dgm:spPr/>
      <dgm:t>
        <a:bodyPr/>
        <a:lstStyle/>
        <a:p>
          <a:endParaRPr lang="it-IT"/>
        </a:p>
      </dgm:t>
    </dgm:pt>
    <dgm:pt modelId="{9ADB08C2-130B-044E-841B-EF7FD7CD44B2}" type="pres">
      <dgm:prSet presAssocID="{5CC7C819-22FC-9940-9E59-95FE49FEF966}" presName="extraNode" presStyleLbl="node1" presStyleIdx="0" presStyleCnt="4"/>
      <dgm:spPr/>
    </dgm:pt>
    <dgm:pt modelId="{CD2871E0-B945-6845-8CD4-21F5038B9047}" type="pres">
      <dgm:prSet presAssocID="{5CC7C819-22FC-9940-9E59-95FE49FEF966}" presName="dstNode" presStyleLbl="node1" presStyleIdx="0" presStyleCnt="4"/>
      <dgm:spPr/>
    </dgm:pt>
    <dgm:pt modelId="{4D354350-3593-DE4C-AEB1-03623E9181C5}" type="pres">
      <dgm:prSet presAssocID="{4F6B673E-4E96-284B-93E1-2F7A748558B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5CD181-DC37-BC45-A59D-848A188BDCC7}" type="pres">
      <dgm:prSet presAssocID="{4F6B673E-4E96-284B-93E1-2F7A748558BF}" presName="accent_1" presStyleCnt="0"/>
      <dgm:spPr/>
    </dgm:pt>
    <dgm:pt modelId="{D7EDC07C-5B61-C14A-B32E-2F7513088A0C}" type="pres">
      <dgm:prSet presAssocID="{4F6B673E-4E96-284B-93E1-2F7A748558BF}" presName="accentRepeatNode" presStyleLbl="solidFgAcc1" presStyleIdx="0" presStyleCnt="4"/>
      <dgm:spPr/>
    </dgm:pt>
    <dgm:pt modelId="{F41E17CC-56E0-654D-AFEF-1E49F740C607}" type="pres">
      <dgm:prSet presAssocID="{4A2007D0-A1D0-AD45-A576-93B01329DBF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8447D5A-EB36-1142-88B5-B7C5C6E9538E}" type="pres">
      <dgm:prSet presAssocID="{4A2007D0-A1D0-AD45-A576-93B01329DBF9}" presName="accent_2" presStyleCnt="0"/>
      <dgm:spPr/>
    </dgm:pt>
    <dgm:pt modelId="{2421D77E-4230-4A4A-B05A-4A28C6FDD7BC}" type="pres">
      <dgm:prSet presAssocID="{4A2007D0-A1D0-AD45-A576-93B01329DBF9}" presName="accentRepeatNode" presStyleLbl="solidFgAcc1" presStyleIdx="1" presStyleCnt="4"/>
      <dgm:spPr/>
    </dgm:pt>
    <dgm:pt modelId="{E19F39FE-21C9-7D4D-943D-DAC41D8093CA}" type="pres">
      <dgm:prSet presAssocID="{5206B9DB-F84D-044B-8491-00B428CDE36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72C94DE-D4F7-0E4F-AF8C-EF9D26BFB116}" type="pres">
      <dgm:prSet presAssocID="{5206B9DB-F84D-044B-8491-00B428CDE36F}" presName="accent_3" presStyleCnt="0"/>
      <dgm:spPr/>
    </dgm:pt>
    <dgm:pt modelId="{B60B228A-D8A9-594A-A5AB-93B03990ADA2}" type="pres">
      <dgm:prSet presAssocID="{5206B9DB-F84D-044B-8491-00B428CDE36F}" presName="accentRepeatNode" presStyleLbl="solidFgAcc1" presStyleIdx="2" presStyleCnt="4"/>
      <dgm:spPr/>
    </dgm:pt>
    <dgm:pt modelId="{6FDEBA3B-5AEF-A64B-B88E-2190C7ECA837}" type="pres">
      <dgm:prSet presAssocID="{4B04FEEE-3406-EE47-9236-776B5E5F850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99C1B41-7E6E-BB43-93B5-6B9A4831801F}" type="pres">
      <dgm:prSet presAssocID="{4B04FEEE-3406-EE47-9236-776B5E5F8508}" presName="accent_4" presStyleCnt="0"/>
      <dgm:spPr/>
    </dgm:pt>
    <dgm:pt modelId="{9F39A376-276E-6743-A090-CD6D36D0C7B1}" type="pres">
      <dgm:prSet presAssocID="{4B04FEEE-3406-EE47-9236-776B5E5F8508}" presName="accentRepeatNode" presStyleLbl="solidFgAcc1" presStyleIdx="3" presStyleCnt="4"/>
      <dgm:spPr/>
    </dgm:pt>
  </dgm:ptLst>
  <dgm:cxnLst>
    <dgm:cxn modelId="{F01A7E5C-1495-BD47-B634-4AA940B44D64}" type="presOf" srcId="{5CC7C819-22FC-9940-9E59-95FE49FEF966}" destId="{C36E6E98-452A-4B47-906E-F45EEF12F12D}" srcOrd="0" destOrd="0" presId="urn:microsoft.com/office/officeart/2008/layout/VerticalCurvedList"/>
    <dgm:cxn modelId="{8D73BC65-855F-A64E-88E7-2CD6C2E126C0}" srcId="{5CC7C819-22FC-9940-9E59-95FE49FEF966}" destId="{4A2007D0-A1D0-AD45-A576-93B01329DBF9}" srcOrd="1" destOrd="0" parTransId="{C7FA72B1-ED07-064E-A274-249AA3980700}" sibTransId="{59FAC7EA-0928-3048-8BCA-A1FE1F380954}"/>
    <dgm:cxn modelId="{8CDB503F-FC1D-C446-9810-099B425C0B88}" srcId="{5CC7C819-22FC-9940-9E59-95FE49FEF966}" destId="{4F6B673E-4E96-284B-93E1-2F7A748558BF}" srcOrd="0" destOrd="0" parTransId="{9CDFA989-724A-4B40-B100-3D00DEF04CEC}" sibTransId="{11E7F1B2-8932-1142-ACE5-3A9589B42A2F}"/>
    <dgm:cxn modelId="{393B6967-F8D6-1041-8483-936220CEC781}" srcId="{5CC7C819-22FC-9940-9E59-95FE49FEF966}" destId="{4B04FEEE-3406-EE47-9236-776B5E5F8508}" srcOrd="3" destOrd="0" parTransId="{75029036-E21F-2346-A1D6-C6174C03562E}" sibTransId="{4EF78B50-01F5-3F43-BFCA-B7D6D9B37252}"/>
    <dgm:cxn modelId="{2FFC9854-EE5F-A646-891E-EFA482EFE100}" type="presOf" srcId="{4F6B673E-4E96-284B-93E1-2F7A748558BF}" destId="{4D354350-3593-DE4C-AEB1-03623E9181C5}" srcOrd="0" destOrd="0" presId="urn:microsoft.com/office/officeart/2008/layout/VerticalCurvedList"/>
    <dgm:cxn modelId="{771333EB-DB0C-C04E-86F3-C118ECD19EBA}" type="presOf" srcId="{4B04FEEE-3406-EE47-9236-776B5E5F8508}" destId="{6FDEBA3B-5AEF-A64B-B88E-2190C7ECA837}" srcOrd="0" destOrd="0" presId="urn:microsoft.com/office/officeart/2008/layout/VerticalCurvedList"/>
    <dgm:cxn modelId="{CF8350A3-0C11-304D-A129-AEFF24C12353}" type="presOf" srcId="{11E7F1B2-8932-1142-ACE5-3A9589B42A2F}" destId="{BB760403-48DE-9542-8416-1E8B6018467D}" srcOrd="0" destOrd="0" presId="urn:microsoft.com/office/officeart/2008/layout/VerticalCurvedList"/>
    <dgm:cxn modelId="{22C773AD-4953-8A4F-A96E-310768196C57}" type="presOf" srcId="{5206B9DB-F84D-044B-8491-00B428CDE36F}" destId="{E19F39FE-21C9-7D4D-943D-DAC41D8093CA}" srcOrd="0" destOrd="0" presId="urn:microsoft.com/office/officeart/2008/layout/VerticalCurvedList"/>
    <dgm:cxn modelId="{7FAE881E-6DB4-E948-A2A8-EBBE9BC19532}" srcId="{5CC7C819-22FC-9940-9E59-95FE49FEF966}" destId="{5206B9DB-F84D-044B-8491-00B428CDE36F}" srcOrd="2" destOrd="0" parTransId="{2DC76DCB-F889-8040-BD83-4161C4A53550}" sibTransId="{DBDB148D-7787-9847-AD13-AE276B8F3137}"/>
    <dgm:cxn modelId="{5C543BD8-B6E5-0941-9CD8-A77E0136475D}" type="presOf" srcId="{4A2007D0-A1D0-AD45-A576-93B01329DBF9}" destId="{F41E17CC-56E0-654D-AFEF-1E49F740C607}" srcOrd="0" destOrd="0" presId="urn:microsoft.com/office/officeart/2008/layout/VerticalCurvedList"/>
    <dgm:cxn modelId="{A5662254-27A9-024C-ABB6-21AA7597E741}" type="presParOf" srcId="{C36E6E98-452A-4B47-906E-F45EEF12F12D}" destId="{CA63F03E-F6E6-E344-982A-46AC3C5BDA83}" srcOrd="0" destOrd="0" presId="urn:microsoft.com/office/officeart/2008/layout/VerticalCurvedList"/>
    <dgm:cxn modelId="{1C0150DD-74F6-FC44-80FC-D646E2D45FA2}" type="presParOf" srcId="{CA63F03E-F6E6-E344-982A-46AC3C5BDA83}" destId="{7E5E127E-E2B2-134B-A7E3-43A64E9B330A}" srcOrd="0" destOrd="0" presId="urn:microsoft.com/office/officeart/2008/layout/VerticalCurvedList"/>
    <dgm:cxn modelId="{A395D4C6-329C-2740-ABAA-C7F1BBA2B34B}" type="presParOf" srcId="{7E5E127E-E2B2-134B-A7E3-43A64E9B330A}" destId="{001ABEE9-4061-F64F-8D01-52FEC11D3B2D}" srcOrd="0" destOrd="0" presId="urn:microsoft.com/office/officeart/2008/layout/VerticalCurvedList"/>
    <dgm:cxn modelId="{4DADCD78-9645-7E4A-9ECA-B94721B56E8D}" type="presParOf" srcId="{7E5E127E-E2B2-134B-A7E3-43A64E9B330A}" destId="{BB760403-48DE-9542-8416-1E8B6018467D}" srcOrd="1" destOrd="0" presId="urn:microsoft.com/office/officeart/2008/layout/VerticalCurvedList"/>
    <dgm:cxn modelId="{4C56B15E-2BA0-BC46-9980-F28BBF88E07C}" type="presParOf" srcId="{7E5E127E-E2B2-134B-A7E3-43A64E9B330A}" destId="{9ADB08C2-130B-044E-841B-EF7FD7CD44B2}" srcOrd="2" destOrd="0" presId="urn:microsoft.com/office/officeart/2008/layout/VerticalCurvedList"/>
    <dgm:cxn modelId="{6497E360-CA2B-704C-8704-C4515232269A}" type="presParOf" srcId="{7E5E127E-E2B2-134B-A7E3-43A64E9B330A}" destId="{CD2871E0-B945-6845-8CD4-21F5038B9047}" srcOrd="3" destOrd="0" presId="urn:microsoft.com/office/officeart/2008/layout/VerticalCurvedList"/>
    <dgm:cxn modelId="{2CE4BD8A-9D97-9B4D-A9E5-43D7817FC279}" type="presParOf" srcId="{CA63F03E-F6E6-E344-982A-46AC3C5BDA83}" destId="{4D354350-3593-DE4C-AEB1-03623E9181C5}" srcOrd="1" destOrd="0" presId="urn:microsoft.com/office/officeart/2008/layout/VerticalCurvedList"/>
    <dgm:cxn modelId="{DD20DD16-FA77-C741-9112-30BC463E726A}" type="presParOf" srcId="{CA63F03E-F6E6-E344-982A-46AC3C5BDA83}" destId="{015CD181-DC37-BC45-A59D-848A188BDCC7}" srcOrd="2" destOrd="0" presId="urn:microsoft.com/office/officeart/2008/layout/VerticalCurvedList"/>
    <dgm:cxn modelId="{D3499DB9-E272-D148-9FA2-BA74D43FF5B3}" type="presParOf" srcId="{015CD181-DC37-BC45-A59D-848A188BDCC7}" destId="{D7EDC07C-5B61-C14A-B32E-2F7513088A0C}" srcOrd="0" destOrd="0" presId="urn:microsoft.com/office/officeart/2008/layout/VerticalCurvedList"/>
    <dgm:cxn modelId="{AC2025A4-475B-9643-B575-BB75792C0A98}" type="presParOf" srcId="{CA63F03E-F6E6-E344-982A-46AC3C5BDA83}" destId="{F41E17CC-56E0-654D-AFEF-1E49F740C607}" srcOrd="3" destOrd="0" presId="urn:microsoft.com/office/officeart/2008/layout/VerticalCurvedList"/>
    <dgm:cxn modelId="{704F482F-1659-1346-BB37-99FB679D6FE8}" type="presParOf" srcId="{CA63F03E-F6E6-E344-982A-46AC3C5BDA83}" destId="{B8447D5A-EB36-1142-88B5-B7C5C6E9538E}" srcOrd="4" destOrd="0" presId="urn:microsoft.com/office/officeart/2008/layout/VerticalCurvedList"/>
    <dgm:cxn modelId="{472CE30A-FEE3-174D-B47E-AE9D2968E01F}" type="presParOf" srcId="{B8447D5A-EB36-1142-88B5-B7C5C6E9538E}" destId="{2421D77E-4230-4A4A-B05A-4A28C6FDD7BC}" srcOrd="0" destOrd="0" presId="urn:microsoft.com/office/officeart/2008/layout/VerticalCurvedList"/>
    <dgm:cxn modelId="{9A2D31B1-291B-B54A-BEED-8FD4776F42A3}" type="presParOf" srcId="{CA63F03E-F6E6-E344-982A-46AC3C5BDA83}" destId="{E19F39FE-21C9-7D4D-943D-DAC41D8093CA}" srcOrd="5" destOrd="0" presId="urn:microsoft.com/office/officeart/2008/layout/VerticalCurvedList"/>
    <dgm:cxn modelId="{AAB595DD-A3E5-B34C-92EE-D083C9FF56A5}" type="presParOf" srcId="{CA63F03E-F6E6-E344-982A-46AC3C5BDA83}" destId="{072C94DE-D4F7-0E4F-AF8C-EF9D26BFB116}" srcOrd="6" destOrd="0" presId="urn:microsoft.com/office/officeart/2008/layout/VerticalCurvedList"/>
    <dgm:cxn modelId="{16358E80-A469-504C-A6BE-A2F52DE0B525}" type="presParOf" srcId="{072C94DE-D4F7-0E4F-AF8C-EF9D26BFB116}" destId="{B60B228A-D8A9-594A-A5AB-93B03990ADA2}" srcOrd="0" destOrd="0" presId="urn:microsoft.com/office/officeart/2008/layout/VerticalCurvedList"/>
    <dgm:cxn modelId="{704642D3-5282-7C4A-A83E-B37064893756}" type="presParOf" srcId="{CA63F03E-F6E6-E344-982A-46AC3C5BDA83}" destId="{6FDEBA3B-5AEF-A64B-B88E-2190C7ECA837}" srcOrd="7" destOrd="0" presId="urn:microsoft.com/office/officeart/2008/layout/VerticalCurvedList"/>
    <dgm:cxn modelId="{FC34A98E-1BF7-3F47-91D1-90971AC167C6}" type="presParOf" srcId="{CA63F03E-F6E6-E344-982A-46AC3C5BDA83}" destId="{799C1B41-7E6E-BB43-93B5-6B9A4831801F}" srcOrd="8" destOrd="0" presId="urn:microsoft.com/office/officeart/2008/layout/VerticalCurvedList"/>
    <dgm:cxn modelId="{570622EB-D999-354E-90F2-05C1EC1591BB}" type="presParOf" srcId="{799C1B41-7E6E-BB43-93B5-6B9A4831801F}" destId="{9F39A376-276E-6743-A090-CD6D36D0C7B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60403-48DE-9542-8416-1E8B6018467D}">
      <dsp:nvSpPr>
        <dsp:cNvPr id="0" name=""/>
        <dsp:cNvSpPr/>
      </dsp:nvSpPr>
      <dsp:spPr>
        <a:xfrm>
          <a:off x="-5614502" y="-859500"/>
          <a:ext cx="6684700" cy="6684700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54350-3593-DE4C-AEB1-03623E9181C5}">
      <dsp:nvSpPr>
        <dsp:cNvPr id="0" name=""/>
        <dsp:cNvSpPr/>
      </dsp:nvSpPr>
      <dsp:spPr>
        <a:xfrm>
          <a:off x="560222" y="38176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Introduction </a:t>
          </a:r>
          <a:endParaRPr lang="it-IT" sz="1800" b="1" kern="1200" dirty="0"/>
        </a:p>
      </dsp:txBody>
      <dsp:txXfrm>
        <a:off x="560222" y="381763"/>
        <a:ext cx="7257049" cy="763923"/>
      </dsp:txXfrm>
    </dsp:sp>
    <dsp:sp modelId="{D7EDC07C-5B61-C14A-B32E-2F7513088A0C}">
      <dsp:nvSpPr>
        <dsp:cNvPr id="0" name=""/>
        <dsp:cNvSpPr/>
      </dsp:nvSpPr>
      <dsp:spPr>
        <a:xfrm>
          <a:off x="82770" y="286272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1E17CC-56E0-654D-AFEF-1E49F740C607}">
      <dsp:nvSpPr>
        <dsp:cNvPr id="0" name=""/>
        <dsp:cNvSpPr/>
      </dsp:nvSpPr>
      <dsp:spPr>
        <a:xfrm>
          <a:off x="998197" y="1527846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1 – Success Factors in Communications </a:t>
          </a:r>
          <a:endParaRPr lang="it-IT" sz="1800" b="1" kern="1200" dirty="0"/>
        </a:p>
      </dsp:txBody>
      <dsp:txXfrm>
        <a:off x="998197" y="1527846"/>
        <a:ext cx="6819074" cy="763923"/>
      </dsp:txXfrm>
    </dsp:sp>
    <dsp:sp modelId="{2421D77E-4230-4A4A-B05A-4A28C6FDD7BC}">
      <dsp:nvSpPr>
        <dsp:cNvPr id="0" name=""/>
        <dsp:cNvSpPr/>
      </dsp:nvSpPr>
      <dsp:spPr>
        <a:xfrm>
          <a:off x="520745" y="1432356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9F39FE-21C9-7D4D-943D-DAC41D8093CA}">
      <dsp:nvSpPr>
        <dsp:cNvPr id="0" name=""/>
        <dsp:cNvSpPr/>
      </dsp:nvSpPr>
      <dsp:spPr>
        <a:xfrm>
          <a:off x="998197" y="2673930"/>
          <a:ext cx="6819074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2 – Stakeholder Communications </a:t>
          </a:r>
          <a:endParaRPr lang="it-IT" sz="1800" b="1" kern="1200" dirty="0"/>
        </a:p>
      </dsp:txBody>
      <dsp:txXfrm>
        <a:off x="998197" y="2673930"/>
        <a:ext cx="6819074" cy="763923"/>
      </dsp:txXfrm>
    </dsp:sp>
    <dsp:sp modelId="{B60B228A-D8A9-594A-A5AB-93B03990ADA2}">
      <dsp:nvSpPr>
        <dsp:cNvPr id="0" name=""/>
        <dsp:cNvSpPr/>
      </dsp:nvSpPr>
      <dsp:spPr>
        <a:xfrm>
          <a:off x="520745" y="2578439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EBA3B-5AEF-A64B-B88E-2190C7ECA837}">
      <dsp:nvSpPr>
        <dsp:cNvPr id="0" name=""/>
        <dsp:cNvSpPr/>
      </dsp:nvSpPr>
      <dsp:spPr>
        <a:xfrm>
          <a:off x="560222" y="3820013"/>
          <a:ext cx="7257049" cy="7639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36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/>
            <a:t>Group Exercise 3 – Developing a Communication Approach </a:t>
          </a:r>
          <a:endParaRPr lang="it-IT" sz="1800" b="1" kern="1200" dirty="0"/>
        </a:p>
      </dsp:txBody>
      <dsp:txXfrm>
        <a:off x="560222" y="3820013"/>
        <a:ext cx="7257049" cy="763923"/>
      </dsp:txXfrm>
    </dsp:sp>
    <dsp:sp modelId="{9F39A376-276E-6743-A090-CD6D36D0C7B1}">
      <dsp:nvSpPr>
        <dsp:cNvPr id="0" name=""/>
        <dsp:cNvSpPr/>
      </dsp:nvSpPr>
      <dsp:spPr>
        <a:xfrm>
          <a:off x="82770" y="3724523"/>
          <a:ext cx="954904" cy="95490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pPr/>
              <a:t>13/02/2017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pPr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515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0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x-none"/>
          </a:p>
        </p:txBody>
      </p:sp>
      <p:sp>
        <p:nvSpPr>
          <p:cNvPr id="1229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4346333C-5C6A-D44B-A376-AE6F984E49C5}" type="slidenum">
              <a:rPr lang="en-GB" altLang="it-IT">
                <a:latin typeface="Calibri" charset="0"/>
              </a:rPr>
              <a:pPr/>
              <a:t>10</a:t>
            </a:fld>
            <a:endParaRPr lang="en-GB" altLang="it-IT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77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335"/>
            <a:ext cx="9160477" cy="3795872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4342048"/>
            <a:ext cx="9144000" cy="867124"/>
          </a:xfrm>
        </p:spPr>
        <p:txBody>
          <a:bodyPr anchor="b"/>
          <a:lstStyle>
            <a:lvl1pPr algn="ctr">
              <a:defRPr sz="4500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5209172"/>
            <a:ext cx="6858000" cy="992328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1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14A32-25FE-8F48-AAFA-447236822156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92297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947853"/>
            <a:ext cx="1971675" cy="5229110"/>
          </a:xfrm>
        </p:spPr>
        <p:txBody>
          <a:bodyPr vert="eaVert"/>
          <a:lstStyle>
            <a:lvl1pPr>
              <a:defRPr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947853"/>
            <a:ext cx="5800725" cy="5229109"/>
          </a:xfrm>
        </p:spPr>
        <p:txBody>
          <a:bodyPr vert="eaVer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6F3DC-FF95-D545-8B64-6ABA8614293E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 txBox="1">
            <a:spLocks/>
          </p:cNvSpPr>
          <p:nvPr userDrawn="1"/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rgbClr val="0D34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5121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07450" algn="just">
              <a:lnSpc>
                <a:spcPct val="100000"/>
              </a:lnSpc>
              <a:spcAft>
                <a:spcPts val="600"/>
              </a:spcAft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6FD7-F894-DF44-8FFE-608848D37E88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7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none"/>
        </p:style>
        <p:txBody>
          <a:bodyPr anchor="b"/>
          <a:lstStyle>
            <a:lvl1pPr>
              <a:defRPr sz="4500">
                <a:solidFill>
                  <a:schemeClr val="bg1"/>
                </a:solidFill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FA206-53D8-3447-AAD0-F18D076EAFE1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3635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056640"/>
            <a:ext cx="3886200" cy="5120323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3AF80-539A-1948-BAFD-D8DEA8E7C5A2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4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33680" y="1067848"/>
            <a:ext cx="4264502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33680" y="1891760"/>
            <a:ext cx="4264502" cy="4107596"/>
          </a:xfrm>
        </p:spPr>
        <p:txBody>
          <a:bodyPr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57774" y="1067848"/>
            <a:ext cx="4285504" cy="823912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7774" y="1891760"/>
            <a:ext cx="4285504" cy="4107596"/>
          </a:xfrm>
        </p:spPr>
        <p:txBody>
          <a:bodyPr anchor="t"/>
          <a:lstStyle>
            <a:lvl1pPr algn="just">
              <a:lnSpc>
                <a:spcPct val="100000"/>
              </a:lnSpc>
              <a:defRPr/>
            </a:lvl1pPr>
            <a:lvl2pPr algn="just">
              <a:lnSpc>
                <a:spcPct val="100000"/>
              </a:lnSpc>
              <a:defRPr/>
            </a:lvl2pPr>
            <a:lvl3pPr algn="just">
              <a:lnSpc>
                <a:spcPct val="100000"/>
              </a:lnSpc>
              <a:defRPr/>
            </a:lvl3pPr>
            <a:lvl4pPr algn="just">
              <a:lnSpc>
                <a:spcPct val="100000"/>
              </a:lnSpc>
              <a:defRPr/>
            </a:lvl4pPr>
            <a:lvl5pPr algn="just">
              <a:lnSpc>
                <a:spcPct val="100000"/>
              </a:lnSpc>
              <a:defRPr/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6B7B-09DE-BD42-A29A-0615A13D9D25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12032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1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386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7369-B0F1-5543-B8BF-0288E5A10DF7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6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605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C0D82-552E-E448-9F84-118D39D8499D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5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219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5155010" cy="5346538"/>
          </a:xfrm>
        </p:spPr>
        <p:txBody>
          <a:bodyPr/>
          <a:lstStyle>
            <a:lvl1pPr algn="just">
              <a:lnSpc>
                <a:spcPct val="100000"/>
              </a:lnSpc>
              <a:defRPr sz="2400"/>
            </a:lvl1pPr>
            <a:lvl2pPr algn="just">
              <a:lnSpc>
                <a:spcPct val="100000"/>
              </a:lnSpc>
              <a:defRPr sz="2100"/>
            </a:lvl2pPr>
            <a:lvl3pPr algn="just">
              <a:lnSpc>
                <a:spcPct val="100000"/>
              </a:lnSpc>
              <a:defRPr sz="1800"/>
            </a:lvl3pPr>
            <a:lvl4pPr algn="just">
              <a:lnSpc>
                <a:spcPct val="100000"/>
              </a:lnSpc>
              <a:defRPr sz="1500"/>
            </a:lvl4pPr>
            <a:lvl5pPr algn="just">
              <a:lnSpc>
                <a:spcPct val="100000"/>
              </a:lnSpc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EF3BA-0A74-354F-9027-CF5D2E951204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8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38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515501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523220"/>
          </a:xfrm>
        </p:spPr>
        <p:txBody>
          <a:bodyPr>
            <a:spAutoFit/>
          </a:bodyPr>
          <a:lstStyle>
            <a:lvl1pPr marL="0" indent="0" algn="just">
              <a:lnSpc>
                <a:spcPct val="100000"/>
              </a:lnSpc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5FD54-8DF9-E946-8835-04A08E63D92E}" type="datetime1">
              <a:rPr lang="it-IT" smtClean="0"/>
              <a:t>13/02/17</a:t>
            </a:fld>
            <a:endParaRPr lang="fr-FR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‹n.›</a:t>
            </a:fld>
            <a:endParaRPr lang="fr-FR" dirty="0"/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629840" y="1067848"/>
            <a:ext cx="2949179" cy="823912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rgbClr val="0D347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dirty="0" smtClean="0"/>
              <a:t>Fare clic per modificare gli stili del testo dello schema</a:t>
            </a:r>
          </a:p>
        </p:txBody>
      </p:sp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11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1 – Good Local Governance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51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tiff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2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325"/>
          <a:stretch/>
        </p:blipFill>
        <p:spPr>
          <a:xfrm>
            <a:off x="-1" y="1335"/>
            <a:ext cx="9144001" cy="898665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608850" y="0"/>
            <a:ext cx="4535149" cy="89999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134249"/>
            <a:ext cx="7886700" cy="496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5855424" y="63339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A92C-A493-E54D-8695-BEA372A37DAC}" type="datetime1">
              <a:rPr lang="it-IT" smtClean="0"/>
              <a:t>13/02/17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1" u="none">
                <a:solidFill>
                  <a:srgbClr val="0D347D"/>
                </a:solidFill>
              </a:defRPr>
            </a:lvl1pPr>
          </a:lstStyle>
          <a:p>
            <a:r>
              <a:rPr lang="it-IT" dirty="0" smtClean="0"/>
              <a:t>Stage 1</a:t>
            </a:r>
          </a:p>
          <a:p>
            <a:r>
              <a:rPr lang="it-IT" dirty="0" smtClean="0"/>
              <a:t>Module 2 – </a:t>
            </a:r>
            <a:r>
              <a:rPr lang="it-IT" dirty="0" err="1" smtClean="0"/>
              <a:t>Understanding</a:t>
            </a:r>
            <a:r>
              <a:rPr lang="it-IT" dirty="0" smtClean="0"/>
              <a:t> Leadership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006576" y="6333964"/>
            <a:ext cx="508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B32-7EE3-4B47-8E3B-B3A98341C450}" type="slidenum">
              <a:rPr lang="fr-FR" smtClean="0"/>
              <a:pPr/>
              <a:t>‹n.›</a:t>
            </a:fld>
            <a:endParaRPr lang="fr-FR" dirty="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8332" y="90667"/>
            <a:ext cx="900636" cy="720000"/>
          </a:xfrm>
          <a:prstGeom prst="rect">
            <a:avLst/>
          </a:prstGeom>
        </p:spPr>
      </p:pic>
      <p:sp>
        <p:nvSpPr>
          <p:cNvPr id="12" name="CasellaDiTesto 11"/>
          <p:cNvSpPr txBox="1"/>
          <p:nvPr userDrawn="1"/>
        </p:nvSpPr>
        <p:spPr>
          <a:xfrm>
            <a:off x="1078968" y="127501"/>
            <a:ext cx="2629246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dist"/>
            <a:r>
              <a:rPr lang="it-IT" spc="40" baseline="0" dirty="0" smtClean="0">
                <a:solidFill>
                  <a:schemeClr val="bg1"/>
                </a:solidFill>
              </a:rPr>
              <a:t>COUNCIL OF EUROPE</a:t>
            </a:r>
          </a:p>
          <a:p>
            <a:pPr algn="dist"/>
            <a:r>
              <a:rPr lang="it-IT" dirty="0" smtClean="0">
                <a:solidFill>
                  <a:schemeClr val="bg1"/>
                </a:solidFill>
              </a:rPr>
              <a:t>CONSEIL DE L’EUROPE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2" y="5883964"/>
            <a:ext cx="1044915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0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r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rgbClr val="0D347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Stage 2 – Leadership for Strategy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66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mtClean="0"/>
              <a:t>Role of communications</a:t>
            </a:r>
            <a:endParaRPr lang="hu-HU" altLang="en-US" dirty="0"/>
          </a:p>
        </p:txBody>
      </p:sp>
      <p:sp>
        <p:nvSpPr>
          <p:cNvPr id="2" name="Tartalom helye 2"/>
          <p:cNvSpPr>
            <a:spLocks noGrp="1"/>
          </p:cNvSpPr>
          <p:nvPr>
            <p:ph idx="1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206375"/>
            <a:r>
              <a:rPr lang="en-CA" altLang="en-US"/>
              <a:t>A municipality should create a shared sense of purpose and direction through</a:t>
            </a:r>
            <a:r>
              <a:rPr lang="hu-HU" altLang="en-US"/>
              <a:t>:</a:t>
            </a:r>
          </a:p>
          <a:p>
            <a:pPr lvl="1"/>
            <a:r>
              <a:rPr lang="en-CA" altLang="en-US" b="1" u="sng"/>
              <a:t>inform</a:t>
            </a:r>
            <a:r>
              <a:rPr lang="hu-HU" altLang="en-US" b="1" u="sng"/>
              <a:t>ing</a:t>
            </a:r>
            <a:r>
              <a:rPr lang="en-CA" altLang="en-US" b="1" u="sng"/>
              <a:t> </a:t>
            </a:r>
            <a:r>
              <a:rPr lang="en-CA" altLang="en-US"/>
              <a:t>all its stakeholders</a:t>
            </a:r>
          </a:p>
          <a:p>
            <a:pPr lvl="1"/>
            <a:r>
              <a:rPr lang="en-CA" altLang="en-US" b="1" u="sng"/>
              <a:t>listening and responding </a:t>
            </a:r>
            <a:r>
              <a:rPr lang="en-CA" altLang="en-US" u="sng"/>
              <a:t>to their views</a:t>
            </a:r>
            <a:r>
              <a:rPr lang="en-CA" altLang="en-US"/>
              <a:t> (eg by streamlining processes or strengthening service provision to achieve higher standards)</a:t>
            </a:r>
            <a:endParaRPr lang="hu-HU" altLang="en-US"/>
          </a:p>
          <a:p>
            <a:pPr lvl="1"/>
            <a:r>
              <a:rPr lang="en-CA" altLang="en-US" b="1" u="sng"/>
              <a:t>dialogue</a:t>
            </a:r>
            <a:r>
              <a:rPr lang="en-CA" altLang="en-US"/>
              <a:t> with stakehold</a:t>
            </a:r>
            <a:endParaRPr lang="en-US" altLang="en-US"/>
          </a:p>
        </p:txBody>
      </p:sp>
      <p:sp>
        <p:nvSpPr>
          <p:cNvPr id="3075" name="Dia számának helye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hangingPunct="0"/>
            <a:fld id="{DF65C40F-1094-C747-9339-E40B97952148}" type="slidenum">
              <a:rPr lang="hu-HU" altLang="en-US"/>
              <a:pPr eaLnBrk="0" hangingPunct="0"/>
              <a:t>10</a:t>
            </a:fld>
            <a:endParaRPr lang="hu-HU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14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en-US" smtClean="0"/>
              <a:t>I</a:t>
            </a:r>
            <a:r>
              <a:rPr lang="en-GB" altLang="en-US" smtClean="0"/>
              <a:t>nternal communications</a:t>
            </a:r>
            <a:endParaRPr lang="hu-HU" altLang="en-US" dirty="0"/>
          </a:p>
        </p:txBody>
      </p:sp>
      <p:sp>
        <p:nvSpPr>
          <p:cNvPr id="2" name="Tartalom helye 2"/>
          <p:cNvSpPr>
            <a:spLocks noGrp="1"/>
          </p:cNvSpPr>
          <p:nvPr>
            <p:ph idx="1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206375"/>
            <a:r>
              <a:rPr lang="en-CA" altLang="it-IT"/>
              <a:t>A good </a:t>
            </a:r>
            <a:r>
              <a:rPr lang="en-CA" altLang="it-IT" b="1" u="sng"/>
              <a:t>Communication Strategy </a:t>
            </a:r>
            <a:r>
              <a:rPr lang="en-CA" altLang="it-IT"/>
              <a:t>establishes a dialogue within the municipality among its staff and elected representatives by:</a:t>
            </a:r>
            <a:endParaRPr lang="en-US" altLang="it-IT"/>
          </a:p>
          <a:p>
            <a:pPr lvl="1"/>
            <a:r>
              <a:rPr lang="en-CA" altLang="it-IT" u="sng"/>
              <a:t>informing</a:t>
            </a:r>
            <a:r>
              <a:rPr lang="en-CA" altLang="it-IT"/>
              <a:t> them of the key issues, achievements and challenges;</a:t>
            </a:r>
            <a:endParaRPr lang="en-US" altLang="it-IT"/>
          </a:p>
          <a:p>
            <a:pPr lvl="1"/>
            <a:r>
              <a:rPr lang="en-CA" altLang="it-IT" u="sng"/>
              <a:t>explaining</a:t>
            </a:r>
            <a:r>
              <a:rPr lang="en-CA" altLang="it-IT"/>
              <a:t> priorities, projects and political positions;</a:t>
            </a:r>
            <a:endParaRPr lang="en-US" altLang="it-IT"/>
          </a:p>
          <a:p>
            <a:pPr lvl="1"/>
            <a:r>
              <a:rPr lang="en-CA" altLang="it-IT" u="sng"/>
              <a:t>gathering</a:t>
            </a:r>
            <a:r>
              <a:rPr lang="en-CA" altLang="it-IT"/>
              <a:t> their reactions and comments on key issues to inform future action.</a:t>
            </a:r>
            <a:endParaRPr lang="en-US" altLang="it-IT"/>
          </a:p>
        </p:txBody>
      </p:sp>
      <p:sp>
        <p:nvSpPr>
          <p:cNvPr id="4099" name="Dia számának helye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hangingPunct="0"/>
            <a:fld id="{CC3F8B8A-85C4-B541-8E2A-B8D81B23416D}" type="slidenum">
              <a:rPr lang="hu-HU" altLang="en-US"/>
              <a:pPr eaLnBrk="0" hangingPunct="0"/>
              <a:t>11</a:t>
            </a:fld>
            <a:endParaRPr lang="hu-HU" alt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43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en-US" smtClean="0"/>
              <a:t>E</a:t>
            </a:r>
            <a:r>
              <a:rPr lang="en-GB" altLang="en-US" smtClean="0"/>
              <a:t>xternal communications</a:t>
            </a:r>
            <a:endParaRPr lang="hu-HU" altLang="en-US" dirty="0"/>
          </a:p>
        </p:txBody>
      </p:sp>
      <p:sp>
        <p:nvSpPr>
          <p:cNvPr id="1024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With: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Service users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	Local businesses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		Media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			Citizens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				NGOs</a:t>
            </a:r>
          </a:p>
          <a:p>
            <a:pPr marL="36000" indent="0" fontAlgn="auto">
              <a:buFont typeface="Arial"/>
              <a:buNone/>
              <a:defRPr/>
            </a:pPr>
            <a:r>
              <a:rPr lang="en-CA" dirty="0" smtClean="0"/>
              <a:t>						Other public bodies</a:t>
            </a:r>
            <a:endParaRPr lang="hu-HU" dirty="0" smtClean="0"/>
          </a:p>
          <a:p>
            <a:pPr fontAlgn="auto">
              <a:buFont typeface="Arial"/>
              <a:buChar char="•"/>
              <a:defRPr/>
            </a:pPr>
            <a:endParaRPr lang="hu-HU" dirty="0" smtClean="0"/>
          </a:p>
        </p:txBody>
      </p:sp>
      <p:sp>
        <p:nvSpPr>
          <p:cNvPr id="5123" name="Dia számának helye 6"/>
          <p:cNvSpPr txBox="1">
            <a:spLocks/>
          </p:cNvSpPr>
          <p:nvPr/>
        </p:nvSpPr>
        <p:spPr bwMode="auto">
          <a:xfrm>
            <a:off x="8243888" y="5876925"/>
            <a:ext cx="360362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4338780-C2D4-D84C-92B2-D22E5974B4CB}" type="slidenum">
              <a:rPr lang="hu-HU" altLang="en-US" b="1">
                <a:solidFill>
                  <a:schemeClr val="bg1"/>
                </a:solidFill>
              </a:rPr>
              <a:pPr eaLnBrk="1" hangingPunct="1"/>
              <a:t>12</a:t>
            </a:fld>
            <a:endParaRPr lang="hu-HU" altLang="en-US" b="1">
              <a:solidFill>
                <a:schemeClr val="bg1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881E607-647C-8644-A7EE-DE41EC8E133C}" type="slidenum">
              <a:rPr lang="en-GB" altLang="it-IT">
                <a:solidFill>
                  <a:srgbClr val="898989"/>
                </a:solidFill>
              </a:rPr>
              <a:pPr/>
              <a:t>12</a:t>
            </a:fld>
            <a:endParaRPr lang="en-GB" altLang="it-IT">
              <a:solidFill>
                <a:srgbClr val="898989"/>
              </a:solidFill>
            </a:endParaRP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7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mtClean="0"/>
              <a:t>D</a:t>
            </a:r>
            <a:r>
              <a:rPr lang="en-GB" smtClean="0"/>
              <a:t>eveloping a communications strategy</a:t>
            </a:r>
            <a:endParaRPr lang="en-GB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206375"/>
            <a:r>
              <a:rPr lang="en-US" altLang="en-US"/>
              <a:t>Set of communications objectives</a:t>
            </a:r>
          </a:p>
          <a:p>
            <a:pPr marL="206375"/>
            <a:r>
              <a:rPr lang="en-US" altLang="en-US"/>
              <a:t>Analysis of target groups</a:t>
            </a:r>
            <a:r>
              <a:rPr lang="hu-HU" altLang="en-US"/>
              <a:t>/ partners</a:t>
            </a:r>
            <a:r>
              <a:rPr lang="en-GB" altLang="en-US"/>
              <a:t> / audiences</a:t>
            </a:r>
            <a:endParaRPr lang="en-US" altLang="en-US"/>
          </a:p>
          <a:p>
            <a:pPr marL="206375"/>
            <a:r>
              <a:rPr lang="en-US" altLang="en-US"/>
              <a:t>Messages:</a:t>
            </a:r>
          </a:p>
          <a:p>
            <a:pPr lvl="1"/>
            <a:r>
              <a:rPr lang="en-US" altLang="en-US" b="1"/>
              <a:t>Long term; short term</a:t>
            </a:r>
          </a:p>
          <a:p>
            <a:pPr marL="206375"/>
            <a:r>
              <a:rPr lang="en-US" altLang="en-US"/>
              <a:t>Communications channels and tools:</a:t>
            </a:r>
          </a:p>
          <a:p>
            <a:pPr lvl="1"/>
            <a:r>
              <a:rPr lang="hu-HU" altLang="en-US" b="1"/>
              <a:t>Key</a:t>
            </a:r>
            <a:r>
              <a:rPr lang="en-US" altLang="en-US" b="1"/>
              <a:t> channel</a:t>
            </a:r>
            <a:r>
              <a:rPr lang="hu-HU" altLang="en-US" b="1"/>
              <a:t>s</a:t>
            </a:r>
            <a:r>
              <a:rPr lang="en-GB" altLang="en-US" b="1"/>
              <a:t>; other channels</a:t>
            </a:r>
            <a:endParaRPr lang="en-US" altLang="en-US" b="1"/>
          </a:p>
          <a:p>
            <a:pPr marL="206375"/>
            <a:r>
              <a:rPr lang="en-US" altLang="en-US"/>
              <a:t>Strategy to overcome obstacles to communications</a:t>
            </a:r>
          </a:p>
          <a:p>
            <a:pPr marL="206375"/>
            <a:r>
              <a:rPr lang="en-GB" altLang="en-US"/>
              <a:t>Leading to a Communications Action Plan</a:t>
            </a:r>
          </a:p>
        </p:txBody>
      </p:sp>
      <p:sp>
        <p:nvSpPr>
          <p:cNvPr id="6147" name="Dia számának helye 6"/>
          <p:cNvSpPr txBox="1">
            <a:spLocks/>
          </p:cNvSpPr>
          <p:nvPr/>
        </p:nvSpPr>
        <p:spPr bwMode="auto">
          <a:xfrm>
            <a:off x="8316913" y="5876925"/>
            <a:ext cx="287337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51F827F-1C1B-4D4E-91E5-F1C6D7E5218C}" type="slidenum">
              <a:rPr lang="hu-HU" altLang="en-US" b="1">
                <a:solidFill>
                  <a:schemeClr val="bg1"/>
                </a:solidFill>
              </a:rPr>
              <a:pPr eaLnBrk="1" hangingPunct="1"/>
              <a:t>13</a:t>
            </a:fld>
            <a:endParaRPr lang="hu-HU" altLang="en-US" b="1">
              <a:solidFill>
                <a:schemeClr val="bg1"/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A5F57D3-0606-4F45-8A03-86DEEF46A2EA}" type="slidenum">
              <a:rPr lang="en-GB" altLang="it-IT">
                <a:solidFill>
                  <a:srgbClr val="898989"/>
                </a:solidFill>
              </a:rPr>
              <a:pPr/>
              <a:t>13</a:t>
            </a:fld>
            <a:endParaRPr lang="en-GB" altLang="it-IT">
              <a:solidFill>
                <a:srgbClr val="898989"/>
              </a:solidFill>
            </a:endParaRP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1179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GB" altLang="en-US" smtClean="0"/>
              <a:t>Audience analysis</a:t>
            </a:r>
            <a:endParaRPr lang="en-GB" altLang="en-US" dirty="0"/>
          </a:p>
        </p:txBody>
      </p:sp>
      <p:sp>
        <p:nvSpPr>
          <p:cNvPr id="2" name="Content Placeholder 2"/>
          <p:cNvSpPr>
            <a:spLocks noGrp="1"/>
          </p:cNvSpPr>
          <p:nvPr>
            <p:ph idx="1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206375"/>
            <a:r>
              <a:rPr lang="en-US" altLang="x-none" b="1"/>
              <a:t>Characteristics</a:t>
            </a:r>
            <a:r>
              <a:rPr lang="en-US" altLang="x-none"/>
              <a:t> (stakeholder’s interests, organisation, networks, communication channels and practices)</a:t>
            </a:r>
          </a:p>
          <a:p>
            <a:pPr marL="206375"/>
            <a:r>
              <a:rPr lang="en-US" altLang="x-none" b="1"/>
              <a:t>Relevance</a:t>
            </a:r>
            <a:r>
              <a:rPr lang="en-US" altLang="x-none"/>
              <a:t> to the municipality? (where the interests of the municipality and the stakeholder come together)</a:t>
            </a:r>
          </a:p>
          <a:p>
            <a:pPr marL="206375"/>
            <a:r>
              <a:rPr lang="en-US" altLang="x-none" b="1"/>
              <a:t>Responsibilities / accountability </a:t>
            </a:r>
            <a:r>
              <a:rPr lang="en-US" altLang="x-none"/>
              <a:t>of the municipality towards the stakeholder? </a:t>
            </a:r>
          </a:p>
          <a:p>
            <a:pPr marL="206375"/>
            <a:r>
              <a:rPr lang="en-US" altLang="x-none" b="1"/>
              <a:t>Preferred communications channels </a:t>
            </a:r>
            <a:r>
              <a:rPr lang="en-US" altLang="x-none"/>
              <a:t>and types of possible participation</a:t>
            </a:r>
            <a:endParaRPr lang="en-GB" altLang="x-none"/>
          </a:p>
        </p:txBody>
      </p:sp>
      <p:sp>
        <p:nvSpPr>
          <p:cNvPr id="7171" name="Dia számának helye 6"/>
          <p:cNvSpPr txBox="1">
            <a:spLocks/>
          </p:cNvSpPr>
          <p:nvPr/>
        </p:nvSpPr>
        <p:spPr bwMode="auto">
          <a:xfrm>
            <a:off x="8316913" y="5876925"/>
            <a:ext cx="287337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BE2AAB7-8FFC-8A47-A834-A160FD7C5018}" type="slidenum">
              <a:rPr lang="hu-HU" altLang="en-US" b="1">
                <a:solidFill>
                  <a:schemeClr val="bg1"/>
                </a:solidFill>
              </a:rPr>
              <a:pPr eaLnBrk="1" hangingPunct="1"/>
              <a:t>14</a:t>
            </a:fld>
            <a:endParaRPr lang="hu-HU" altLang="en-US" b="1">
              <a:solidFill>
                <a:schemeClr val="bg1"/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023A82F9-CD41-0D47-A0A6-1EEE8E10A212}" type="slidenum">
              <a:rPr lang="en-GB" altLang="it-IT">
                <a:solidFill>
                  <a:srgbClr val="898989"/>
                </a:solidFill>
              </a:rPr>
              <a:pPr/>
              <a:t>14</a:t>
            </a:fld>
            <a:endParaRPr lang="en-GB" altLang="it-IT">
              <a:solidFill>
                <a:srgbClr val="898989"/>
              </a:solidFill>
            </a:endParaRPr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8382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b="1" smtClean="0"/>
              <a:t>Learning Objectives</a:t>
            </a:r>
          </a:p>
          <a:p>
            <a:pPr lvl="1"/>
            <a:r>
              <a:rPr lang="en-GB" sz="1600" smtClean="0"/>
              <a:t>To learn tools to develop the highest standards of internal and external communications.</a:t>
            </a:r>
            <a:endParaRPr lang="it-IT" sz="16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2600" b="1" smtClean="0"/>
              <a:t>Learning Outcomes</a:t>
            </a:r>
            <a:endParaRPr lang="en-GB" sz="2600" smtClean="0"/>
          </a:p>
          <a:p>
            <a:pPr lvl="1"/>
            <a:r>
              <a:rPr lang="en-GB" sz="2100" smtClean="0"/>
              <a:t>Participants assess the quality of communications in the organisation.</a:t>
            </a:r>
            <a:endParaRPr lang="it-IT" sz="2100" smtClean="0"/>
          </a:p>
          <a:p>
            <a:pPr lvl="1"/>
            <a:r>
              <a:rPr lang="en-GB" sz="2100" smtClean="0"/>
              <a:t>Participants reflect on the relationship of the organisation with key stakeholder groups.</a:t>
            </a:r>
            <a:endParaRPr lang="it-IT" sz="2100" smtClean="0"/>
          </a:p>
          <a:p>
            <a:pPr lvl="1"/>
            <a:r>
              <a:rPr lang="en-GB" sz="2100" smtClean="0"/>
              <a:t>Participants understand the nature of communications and learn how engage with different stakeholder groups.</a:t>
            </a:r>
            <a:endParaRPr lang="it-IT" sz="2100" smtClean="0"/>
          </a:p>
          <a:p>
            <a:pPr lvl="1"/>
            <a:r>
              <a:rPr lang="en-GB" sz="2100" smtClean="0"/>
              <a:t>Participants reflect on the use of different communication methods.</a:t>
            </a:r>
            <a:endParaRPr lang="it-IT" sz="2100" smtClean="0"/>
          </a:p>
          <a:p>
            <a:pPr lvl="1"/>
            <a:r>
              <a:rPr lang="en-GB" sz="2100" smtClean="0"/>
              <a:t>Participants understand the importance of a communications strategy that creates consistency and professionalism.</a:t>
            </a:r>
            <a:endParaRPr lang="it-IT" sz="2100" smtClean="0"/>
          </a:p>
          <a:p>
            <a:pPr marL="0" indent="0">
              <a:buNone/>
            </a:pPr>
            <a:r>
              <a:rPr lang="en-GB" sz="2300" smtClean="0"/>
              <a:t>As a result of this learning, participants will be able to develop and implement a more professional approach to communications in their organisation.</a:t>
            </a:r>
            <a:endParaRPr lang="it-IT" sz="23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Module Overview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mtClean="0"/>
              <a:t>Stage 2</a:t>
            </a:r>
          </a:p>
          <a:p>
            <a:r>
              <a:rPr lang="en-GB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8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8836215"/>
              </p:ext>
            </p:extLst>
          </p:nvPr>
        </p:nvGraphicFramePr>
        <p:xfrm>
          <a:off x="628650" y="1133475"/>
          <a:ext cx="7886700" cy="496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Module Structure</a:t>
            </a:r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59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Communication Strategy</a:t>
            </a:r>
          </a:p>
          <a:p>
            <a:pPr lvl="1"/>
            <a:r>
              <a:rPr lang="en-GB" dirty="0" smtClean="0"/>
              <a:t>A</a:t>
            </a:r>
            <a:r>
              <a:rPr lang="en-GB" dirty="0"/>
              <a:t> communications strategy is a document that expresses how communication activity will be used to support the delivery of the organisations overall strategy. This will include how </a:t>
            </a:r>
            <a:r>
              <a:rPr lang="en-GB"/>
              <a:t>an </a:t>
            </a:r>
            <a:r>
              <a:rPr lang="en-GB" smtClean="0"/>
              <a:t>organisation </a:t>
            </a:r>
            <a:r>
              <a:rPr lang="en-GB" dirty="0"/>
              <a:t>wishes to share information with external and internal stakeholders. It should give direction to all media, online, internal, marketing, publications and public relations communications activity undertaken by the organisation</a:t>
            </a:r>
            <a:r>
              <a:rPr lang="en-GB" sz="1500" dirty="0" smtClean="0"/>
              <a:t>.</a:t>
            </a:r>
            <a:endParaRPr lang="it-IT" sz="1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00" dirty="0" smtClean="0"/>
              <a:t>  </a:t>
            </a:r>
            <a:endParaRPr lang="it-IT" sz="15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smtClean="0"/>
              <a:t>Definitions</a:t>
            </a:r>
            <a:endParaRPr lang="it-IT" dirty="0"/>
          </a:p>
        </p:txBody>
      </p:sp>
      <p:sp>
        <p:nvSpPr>
          <p:cNvPr id="8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55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EXERCISES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653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indent="0">
              <a:buNone/>
            </a:pPr>
            <a:r>
              <a:rPr lang="en-GB" sz="2600" b="1" dirty="0"/>
              <a:t>Group Exercise 1 – Success Factors in Communications </a:t>
            </a:r>
            <a:endParaRPr lang="it-IT" sz="2600" b="1" dirty="0"/>
          </a:p>
          <a:p>
            <a:pPr lvl="1"/>
            <a:r>
              <a:rPr lang="en-GB" dirty="0"/>
              <a:t>W</a:t>
            </a:r>
            <a:r>
              <a:rPr lang="en-GB" dirty="0" smtClean="0"/>
              <a:t>ork </a:t>
            </a:r>
            <a:r>
              <a:rPr lang="en-GB" dirty="0"/>
              <a:t>in small groups, using the form in Section 5.1 ‘Self-Assessment: Success Factors in Communications’ to assess the quality of communications in your organisation. Consider the evidence as a whole </a:t>
            </a:r>
            <a:r>
              <a:rPr lang="en-GB" dirty="0" smtClean="0"/>
              <a:t>group;</a:t>
            </a:r>
            <a:endParaRPr lang="it-IT" dirty="0"/>
          </a:p>
          <a:p>
            <a:pPr lvl="1"/>
            <a:r>
              <a:rPr lang="en-GB" dirty="0"/>
              <a:t>F</a:t>
            </a:r>
            <a:r>
              <a:rPr lang="en-GB" dirty="0" smtClean="0"/>
              <a:t>eedback session - </a:t>
            </a:r>
            <a:r>
              <a:rPr lang="en-GB" dirty="0"/>
              <a:t>each group </a:t>
            </a:r>
            <a:r>
              <a:rPr lang="en-GB" dirty="0" smtClean="0"/>
              <a:t>identifies </a:t>
            </a:r>
            <a:r>
              <a:rPr lang="en-GB" dirty="0"/>
              <a:t>2 actions that could be taken by the organisation to improve </a:t>
            </a:r>
            <a:r>
              <a:rPr lang="en-GB" dirty="0" smtClean="0"/>
              <a:t>communication.</a:t>
            </a:r>
            <a:endParaRPr lang="it-IT" sz="45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1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363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00" indent="0">
              <a:buNone/>
            </a:pPr>
            <a:r>
              <a:rPr lang="en-GB" sz="2600" b="1" dirty="0"/>
              <a:t>Group Exercise 2 </a:t>
            </a:r>
            <a:r>
              <a:rPr lang="en-GB" sz="2600" b="1" dirty="0" smtClean="0"/>
              <a:t>– </a:t>
            </a:r>
            <a:r>
              <a:rPr lang="en-GB" sz="2600" b="1" dirty="0"/>
              <a:t>Stakeholder Communications </a:t>
            </a:r>
          </a:p>
          <a:p>
            <a:pPr lvl="1"/>
            <a:r>
              <a:rPr lang="en-GB" dirty="0" smtClean="0"/>
              <a:t>5 groups.</a:t>
            </a:r>
          </a:p>
          <a:p>
            <a:pPr lvl="1"/>
            <a:r>
              <a:rPr lang="en-GB" dirty="0" smtClean="0"/>
              <a:t>Each </a:t>
            </a:r>
            <a:r>
              <a:rPr lang="en-GB" dirty="0"/>
              <a:t>group </a:t>
            </a:r>
            <a:r>
              <a:rPr lang="en-GB" dirty="0" smtClean="0"/>
              <a:t>work</a:t>
            </a:r>
            <a:r>
              <a:rPr lang="en-GB" dirty="0" smtClean="0"/>
              <a:t> </a:t>
            </a:r>
            <a:r>
              <a:rPr lang="en-GB" dirty="0"/>
              <a:t>on one of the following stakeholders, using the Section 5.2 template: </a:t>
            </a:r>
            <a:endParaRPr lang="it-IT" dirty="0"/>
          </a:p>
          <a:p>
            <a:pPr marL="685800" lvl="2" indent="0">
              <a:buNone/>
            </a:pPr>
            <a:r>
              <a:rPr lang="en-GB" sz="1300" i="1" dirty="0"/>
              <a:t>(1) Other local government organisation; (2) Citizens; (3) Media; (4) Local businesses; (5) Local NGOs</a:t>
            </a:r>
            <a:endParaRPr lang="it-IT" sz="1300" i="1" dirty="0"/>
          </a:p>
          <a:p>
            <a:pPr lvl="1"/>
            <a:r>
              <a:rPr lang="en-GB" dirty="0"/>
              <a:t>Each group </a:t>
            </a:r>
            <a:r>
              <a:rPr lang="en-GB" dirty="0" smtClean="0"/>
              <a:t>analyses </a:t>
            </a:r>
            <a:r>
              <a:rPr lang="en-GB" dirty="0"/>
              <a:t>the relationship between the stakeholder and </a:t>
            </a:r>
            <a:r>
              <a:rPr lang="en-GB" dirty="0" smtClean="0"/>
              <a:t>the </a:t>
            </a:r>
            <a:r>
              <a:rPr lang="en-GB" dirty="0"/>
              <a:t>organisation:</a:t>
            </a:r>
            <a:endParaRPr lang="it-IT" dirty="0"/>
          </a:p>
          <a:p>
            <a:pPr lvl="2"/>
            <a:r>
              <a:rPr lang="en-GB" i="1" dirty="0"/>
              <a:t>Why and how the stakeholder is important to the organisation.</a:t>
            </a:r>
            <a:endParaRPr lang="it-IT" dirty="0"/>
          </a:p>
          <a:p>
            <a:pPr lvl="2"/>
            <a:r>
              <a:rPr lang="en-GB" i="1" dirty="0"/>
              <a:t>What the stakeholder would expect </a:t>
            </a:r>
            <a:r>
              <a:rPr lang="en-GB" i="1" dirty="0" smtClean="0"/>
              <a:t>from </a:t>
            </a:r>
            <a:r>
              <a:rPr lang="en-GB" i="1" dirty="0"/>
              <a:t>the organisation.</a:t>
            </a:r>
            <a:endParaRPr lang="it-IT" dirty="0"/>
          </a:p>
          <a:p>
            <a:pPr lvl="2"/>
            <a:r>
              <a:rPr lang="en-GB" i="1" dirty="0"/>
              <a:t>Communication needs of the stakeholder that the organisation should respect.</a:t>
            </a:r>
            <a:endParaRPr lang="it-IT" dirty="0"/>
          </a:p>
          <a:p>
            <a:pPr lvl="1"/>
            <a:r>
              <a:rPr lang="en-GB" dirty="0"/>
              <a:t>F</a:t>
            </a:r>
            <a:r>
              <a:rPr lang="en-GB" dirty="0" smtClean="0"/>
              <a:t>eedback </a:t>
            </a:r>
            <a:r>
              <a:rPr lang="en-GB" dirty="0"/>
              <a:t>plenary session.</a:t>
            </a:r>
            <a:endParaRPr lang="it-IT" sz="5700" b="1" dirty="0"/>
          </a:p>
          <a:p>
            <a:pPr marL="36000" indent="0">
              <a:buNone/>
            </a:pPr>
            <a:endParaRPr lang="it-IT" sz="2400" b="1" dirty="0"/>
          </a:p>
          <a:p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2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90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" lvl="1" indent="0">
              <a:spcBef>
                <a:spcPts val="750"/>
              </a:spcBef>
              <a:spcAft>
                <a:spcPts val="600"/>
              </a:spcAft>
              <a:buNone/>
            </a:pPr>
            <a:r>
              <a:rPr lang="en-GB" sz="2600" b="1" dirty="0"/>
              <a:t>Group Exercise 3 - Developing a Communication Approach </a:t>
            </a:r>
            <a:endParaRPr lang="it-IT" sz="2600" b="1" dirty="0"/>
          </a:p>
          <a:p>
            <a:pPr lvl="1"/>
            <a:r>
              <a:rPr lang="en-GB" dirty="0"/>
              <a:t>In groups of 3 select a strategic message that needs to be communicated. This could be an announcement of a new service / change of service / community message etc</a:t>
            </a:r>
            <a:r>
              <a:rPr lang="en-GB" dirty="0" smtClean="0"/>
              <a:t>.; </a:t>
            </a:r>
            <a:endParaRPr lang="it-IT" dirty="0"/>
          </a:p>
          <a:p>
            <a:pPr lvl="1"/>
            <a:r>
              <a:rPr lang="en-GB" dirty="0" smtClean="0"/>
              <a:t>Feedback </a:t>
            </a:r>
            <a:r>
              <a:rPr lang="en-GB" dirty="0"/>
              <a:t>plenary session.</a:t>
            </a:r>
            <a:endParaRPr lang="it-IT" dirty="0"/>
          </a:p>
          <a:p>
            <a:pPr marL="36000" lvl="0" indent="0">
              <a:buNone/>
            </a:pPr>
            <a:endParaRPr lang="it-IT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Exercise 3</a:t>
            </a:r>
            <a:endParaRPr lang="it-IT" dirty="0"/>
          </a:p>
        </p:txBody>
      </p:sp>
      <p:sp>
        <p:nvSpPr>
          <p:cNvPr id="7" name="Segnaposto piè di pagina 5"/>
          <p:cNvSpPr>
            <a:spLocks noGrp="1"/>
          </p:cNvSpPr>
          <p:nvPr>
            <p:ph type="ftr" sz="quarter" idx="3"/>
          </p:nvPr>
        </p:nvSpPr>
        <p:spPr>
          <a:xfrm>
            <a:off x="1274460" y="6333963"/>
            <a:ext cx="4487212" cy="365125"/>
          </a:xfrm>
        </p:spPr>
        <p:txBody>
          <a:bodyPr/>
          <a:lstStyle/>
          <a:p>
            <a:r>
              <a:rPr lang="en-GB" dirty="0" smtClean="0"/>
              <a:t>Stage 2</a:t>
            </a:r>
          </a:p>
          <a:p>
            <a:r>
              <a:rPr lang="en-GB" dirty="0" smtClean="0"/>
              <a:t>Module 15 – Organisational Communication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68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INSTITUTIONAL COMMUNICATIONS (previous </a:t>
            </a:r>
            <a:r>
              <a:rPr lang="it-IT" dirty="0" err="1" smtClean="0"/>
              <a:t>materials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6A00-CC3F-A24A-9B86-816E9CA7F4A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350476" y="4695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1284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669</Words>
  <Application>Microsoft Macintosh PowerPoint</Application>
  <PresentationFormat>Presentazione su schermo (4:3)</PresentationFormat>
  <Paragraphs>115</Paragraphs>
  <Slides>14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Arial</vt:lpstr>
      <vt:lpstr>Tema di Office</vt:lpstr>
      <vt:lpstr>MODULE 15 – ORGANISATIONAL COMMUNICATION</vt:lpstr>
      <vt:lpstr>Module Overview</vt:lpstr>
      <vt:lpstr>Module Structure</vt:lpstr>
      <vt:lpstr>Working Definitions</vt:lpstr>
      <vt:lpstr>EXERCISES</vt:lpstr>
      <vt:lpstr>Exercise 1</vt:lpstr>
      <vt:lpstr>Exercise 2</vt:lpstr>
      <vt:lpstr>Exercise 3</vt:lpstr>
      <vt:lpstr>INSTITUTIONAL COMMUNICATIONS (previous materials)</vt:lpstr>
      <vt:lpstr>Role of communications</vt:lpstr>
      <vt:lpstr>Internal communications</vt:lpstr>
      <vt:lpstr>External communications</vt:lpstr>
      <vt:lpstr>Developing a communications strategy</vt:lpstr>
      <vt:lpstr>Audience analysis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2017-02-13T21:54:29Z</dcterms:modified>
</cp:coreProperties>
</file>