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7" r:id="rId8"/>
    <p:sldId id="262" r:id="rId9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6AAB100-AFDB-AB47-9E5C-C72F0B0C9119}">
      <dgm:prSet/>
      <dgm:spPr/>
      <dgm:t>
        <a:bodyPr/>
        <a:lstStyle/>
        <a:p>
          <a:r>
            <a:rPr lang="en-GB" b="1" dirty="0" smtClean="0"/>
            <a:t>Interactive Introduction </a:t>
          </a:r>
          <a:endParaRPr lang="it-IT" b="1" dirty="0"/>
        </a:p>
      </dgm:t>
    </dgm:pt>
    <dgm:pt modelId="{33FF59DC-38B8-D848-8CC9-8213280EB32D}" type="parTrans" cxnId="{186EFE4D-B91B-E749-807F-06D895FDE9A7}">
      <dgm:prSet/>
      <dgm:spPr/>
      <dgm:t>
        <a:bodyPr/>
        <a:lstStyle/>
        <a:p>
          <a:endParaRPr lang="it-IT"/>
        </a:p>
      </dgm:t>
    </dgm:pt>
    <dgm:pt modelId="{AB38C4EB-C61C-704B-81E2-25A0C5D54A69}" type="sibTrans" cxnId="{186EFE4D-B91B-E749-807F-06D895FDE9A7}">
      <dgm:prSet/>
      <dgm:spPr/>
      <dgm:t>
        <a:bodyPr/>
        <a:lstStyle/>
        <a:p>
          <a:endParaRPr lang="it-IT"/>
        </a:p>
      </dgm:t>
    </dgm:pt>
    <dgm:pt modelId="{96466866-6B3B-C646-A927-71EEB9E5F8D7}">
      <dgm:prSet/>
      <dgm:spPr/>
      <dgm:t>
        <a:bodyPr/>
        <a:lstStyle/>
        <a:p>
          <a:r>
            <a:rPr lang="en-GB" b="1" smtClean="0"/>
            <a:t>Individual Exercise - Self-assessment of learning approach </a:t>
          </a:r>
          <a:endParaRPr lang="it-IT" b="1"/>
        </a:p>
      </dgm:t>
    </dgm:pt>
    <dgm:pt modelId="{CD3D0165-3AE6-E94A-B245-7378264B84B1}" type="parTrans" cxnId="{5D11827C-9B61-7348-BA07-7C055A073D37}">
      <dgm:prSet/>
      <dgm:spPr/>
      <dgm:t>
        <a:bodyPr/>
        <a:lstStyle/>
        <a:p>
          <a:endParaRPr lang="it-IT"/>
        </a:p>
      </dgm:t>
    </dgm:pt>
    <dgm:pt modelId="{F7372521-71F0-AB4B-9ADA-83A3232F0DE8}" type="sibTrans" cxnId="{5D11827C-9B61-7348-BA07-7C055A073D37}">
      <dgm:prSet/>
      <dgm:spPr/>
      <dgm:t>
        <a:bodyPr/>
        <a:lstStyle/>
        <a:p>
          <a:endParaRPr lang="it-IT"/>
        </a:p>
      </dgm:t>
    </dgm:pt>
    <dgm:pt modelId="{01545DB7-1567-4847-9B97-4B110BF88B5F}">
      <dgm:prSet/>
      <dgm:spPr/>
      <dgm:t>
        <a:bodyPr/>
        <a:lstStyle/>
        <a:p>
          <a:r>
            <a:rPr lang="en-GB" b="1" dirty="0" smtClean="0"/>
            <a:t>Group Exercise – Reflect on how organisational learning can be encouraged</a:t>
          </a:r>
          <a:endParaRPr lang="it-IT" b="1" dirty="0"/>
        </a:p>
      </dgm:t>
    </dgm:pt>
    <dgm:pt modelId="{3C8E24C6-3061-1449-B0D9-7EE2179D934F}" type="parTrans" cxnId="{C8C234B4-3874-5E48-A71D-4A71B19EE263}">
      <dgm:prSet/>
      <dgm:spPr/>
      <dgm:t>
        <a:bodyPr/>
        <a:lstStyle/>
        <a:p>
          <a:endParaRPr lang="it-IT"/>
        </a:p>
      </dgm:t>
    </dgm:pt>
    <dgm:pt modelId="{18C43A70-F380-C54A-AD23-5936A315ACE5}" type="sibTrans" cxnId="{C8C234B4-3874-5E48-A71D-4A71B19EE263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3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3"/>
      <dgm:spPr/>
    </dgm:pt>
    <dgm:pt modelId="{CD2871E0-B945-6845-8CD4-21F5038B9047}" type="pres">
      <dgm:prSet presAssocID="{5CC7C819-22FC-9940-9E59-95FE49FEF966}" presName="dstNode" presStyleLbl="node1" presStyleIdx="0" presStyleCnt="3"/>
      <dgm:spPr/>
    </dgm:pt>
    <dgm:pt modelId="{5FAEAE2F-7111-CA44-8C1E-BA7104601F6C}" type="pres">
      <dgm:prSet presAssocID="{76AAB100-AFDB-AB47-9E5C-C72F0B0C911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8B3D877-2CDA-B341-8CEB-CE8C5122DCCD}" type="pres">
      <dgm:prSet presAssocID="{76AAB100-AFDB-AB47-9E5C-C72F0B0C9119}" presName="accent_1" presStyleCnt="0"/>
      <dgm:spPr/>
    </dgm:pt>
    <dgm:pt modelId="{243A247A-E8F4-4B49-8A9F-1B1F192F80D0}" type="pres">
      <dgm:prSet presAssocID="{76AAB100-AFDB-AB47-9E5C-C72F0B0C9119}" presName="accentRepeatNode" presStyleLbl="solidFgAcc1" presStyleIdx="0" presStyleCnt="3"/>
      <dgm:spPr/>
    </dgm:pt>
    <dgm:pt modelId="{F7ED0705-E99E-2649-93FC-2B497B3946E7}" type="pres">
      <dgm:prSet presAssocID="{96466866-6B3B-C646-A927-71EEB9E5F8D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2CE2E5-0874-F043-B19C-965CCE05A962}" type="pres">
      <dgm:prSet presAssocID="{96466866-6B3B-C646-A927-71EEB9E5F8D7}" presName="accent_2" presStyleCnt="0"/>
      <dgm:spPr/>
    </dgm:pt>
    <dgm:pt modelId="{426C4AD5-1F8A-FC4A-BBF4-313B60C3AC60}" type="pres">
      <dgm:prSet presAssocID="{96466866-6B3B-C646-A927-71EEB9E5F8D7}" presName="accentRepeatNode" presStyleLbl="solidFgAcc1" presStyleIdx="1" presStyleCnt="3"/>
      <dgm:spPr/>
    </dgm:pt>
    <dgm:pt modelId="{F3A447D1-6C63-0D43-A5AA-05C701FF35A3}" type="pres">
      <dgm:prSet presAssocID="{01545DB7-1567-4847-9B97-4B110BF88B5F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B0F87B-68BE-6B40-86C9-6EF1B7B7A979}" type="pres">
      <dgm:prSet presAssocID="{01545DB7-1567-4847-9B97-4B110BF88B5F}" presName="accent_3" presStyleCnt="0"/>
      <dgm:spPr/>
    </dgm:pt>
    <dgm:pt modelId="{36973D54-214F-1D4D-BBA6-DCEFDD9546AF}" type="pres">
      <dgm:prSet presAssocID="{01545DB7-1567-4847-9B97-4B110BF88B5F}" presName="accentRepeatNode" presStyleLbl="solidFgAcc1" presStyleIdx="2" presStyleCnt="3"/>
      <dgm:spPr/>
    </dgm:pt>
  </dgm:ptLst>
  <dgm:cxnLst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0DAD6ABC-249A-C043-A590-9CD62783E4A2}" type="presOf" srcId="{96466866-6B3B-C646-A927-71EEB9E5F8D7}" destId="{F7ED0705-E99E-2649-93FC-2B497B3946E7}" srcOrd="0" destOrd="0" presId="urn:microsoft.com/office/officeart/2008/layout/VerticalCurvedList"/>
    <dgm:cxn modelId="{5D11827C-9B61-7348-BA07-7C055A073D37}" srcId="{5CC7C819-22FC-9940-9E59-95FE49FEF966}" destId="{96466866-6B3B-C646-A927-71EEB9E5F8D7}" srcOrd="1" destOrd="0" parTransId="{CD3D0165-3AE6-E94A-B245-7378264B84B1}" sibTransId="{F7372521-71F0-AB4B-9ADA-83A3232F0DE8}"/>
    <dgm:cxn modelId="{7F6F51E7-4BD3-9646-B47C-8BFAF186C9C5}" type="presOf" srcId="{01545DB7-1567-4847-9B97-4B110BF88B5F}" destId="{F3A447D1-6C63-0D43-A5AA-05C701FF35A3}" srcOrd="0" destOrd="0" presId="urn:microsoft.com/office/officeart/2008/layout/VerticalCurvedList"/>
    <dgm:cxn modelId="{C8C234B4-3874-5E48-A71D-4A71B19EE263}" srcId="{5CC7C819-22FC-9940-9E59-95FE49FEF966}" destId="{01545DB7-1567-4847-9B97-4B110BF88B5F}" srcOrd="2" destOrd="0" parTransId="{3C8E24C6-3061-1449-B0D9-7EE2179D934F}" sibTransId="{18C43A70-F380-C54A-AD23-5936A315ACE5}"/>
    <dgm:cxn modelId="{186EFE4D-B91B-E749-807F-06D895FDE9A7}" srcId="{5CC7C819-22FC-9940-9E59-95FE49FEF966}" destId="{76AAB100-AFDB-AB47-9E5C-C72F0B0C9119}" srcOrd="0" destOrd="0" parTransId="{33FF59DC-38B8-D848-8CC9-8213280EB32D}" sibTransId="{AB38C4EB-C61C-704B-81E2-25A0C5D54A69}"/>
    <dgm:cxn modelId="{FC397349-773A-8845-B698-8F1A21B77B49}" type="presOf" srcId="{AB38C4EB-C61C-704B-81E2-25A0C5D54A69}" destId="{BB760403-48DE-9542-8416-1E8B6018467D}" srcOrd="0" destOrd="0" presId="urn:microsoft.com/office/officeart/2008/layout/VerticalCurvedList"/>
    <dgm:cxn modelId="{34B4633C-3E3A-B74D-8C01-AE487576AFE8}" type="presOf" srcId="{76AAB100-AFDB-AB47-9E5C-C72F0B0C9119}" destId="{5FAEAE2F-7111-CA44-8C1E-BA7104601F6C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56CB4999-F9E9-D341-9270-53A2D12885F2}" type="presParOf" srcId="{CA63F03E-F6E6-E344-982A-46AC3C5BDA83}" destId="{5FAEAE2F-7111-CA44-8C1E-BA7104601F6C}" srcOrd="1" destOrd="0" presId="urn:microsoft.com/office/officeart/2008/layout/VerticalCurvedList"/>
    <dgm:cxn modelId="{F36EBC5E-9C46-C04B-AEAB-6177ADA7B489}" type="presParOf" srcId="{CA63F03E-F6E6-E344-982A-46AC3C5BDA83}" destId="{A8B3D877-2CDA-B341-8CEB-CE8C5122DCCD}" srcOrd="2" destOrd="0" presId="urn:microsoft.com/office/officeart/2008/layout/VerticalCurvedList"/>
    <dgm:cxn modelId="{CBCE9B93-964E-0F42-BE38-DFB1A0F3613F}" type="presParOf" srcId="{A8B3D877-2CDA-B341-8CEB-CE8C5122DCCD}" destId="{243A247A-E8F4-4B49-8A9F-1B1F192F80D0}" srcOrd="0" destOrd="0" presId="urn:microsoft.com/office/officeart/2008/layout/VerticalCurvedList"/>
    <dgm:cxn modelId="{3D8669AA-DFED-A542-8461-1A193F620A97}" type="presParOf" srcId="{CA63F03E-F6E6-E344-982A-46AC3C5BDA83}" destId="{F7ED0705-E99E-2649-93FC-2B497B3946E7}" srcOrd="3" destOrd="0" presId="urn:microsoft.com/office/officeart/2008/layout/VerticalCurvedList"/>
    <dgm:cxn modelId="{170ACA17-F99B-EA4B-8286-2C0FAB9ED07B}" type="presParOf" srcId="{CA63F03E-F6E6-E344-982A-46AC3C5BDA83}" destId="{722CE2E5-0874-F043-B19C-965CCE05A962}" srcOrd="4" destOrd="0" presId="urn:microsoft.com/office/officeart/2008/layout/VerticalCurvedList"/>
    <dgm:cxn modelId="{B3EA7B93-E7B0-8F48-886A-AB949A1C4DD1}" type="presParOf" srcId="{722CE2E5-0874-F043-B19C-965CCE05A962}" destId="{426C4AD5-1F8A-FC4A-BBF4-313B60C3AC60}" srcOrd="0" destOrd="0" presId="urn:microsoft.com/office/officeart/2008/layout/VerticalCurvedList"/>
    <dgm:cxn modelId="{08853C15-B061-BE4F-AF9A-2485860B6C36}" type="presParOf" srcId="{CA63F03E-F6E6-E344-982A-46AC3C5BDA83}" destId="{F3A447D1-6C63-0D43-A5AA-05C701FF35A3}" srcOrd="5" destOrd="0" presId="urn:microsoft.com/office/officeart/2008/layout/VerticalCurvedList"/>
    <dgm:cxn modelId="{76CF10A2-2151-0341-A180-18794E705EA7}" type="presParOf" srcId="{CA63F03E-F6E6-E344-982A-46AC3C5BDA83}" destId="{FEB0F87B-68BE-6B40-86C9-6EF1B7B7A979}" srcOrd="6" destOrd="0" presId="urn:microsoft.com/office/officeart/2008/layout/VerticalCurvedList"/>
    <dgm:cxn modelId="{FDC085AC-3009-5046-8B46-E683458FF438}" type="presParOf" srcId="{FEB0F87B-68BE-6B40-86C9-6EF1B7B7A979}" destId="{36973D54-214F-1D4D-BBA6-DCEFDD9546A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3601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EAE2F-7111-CA44-8C1E-BA7104601F6C}">
      <dsp:nvSpPr>
        <dsp:cNvPr id="0" name=""/>
        <dsp:cNvSpPr/>
      </dsp:nvSpPr>
      <dsp:spPr>
        <a:xfrm>
          <a:off x="689239" y="496570"/>
          <a:ext cx="7128934" cy="9931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8305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/>
            <a:t>Interactive Introduction </a:t>
          </a:r>
          <a:endParaRPr lang="it-IT" sz="2300" b="1" kern="1200" dirty="0"/>
        </a:p>
      </dsp:txBody>
      <dsp:txXfrm>
        <a:off x="689239" y="496570"/>
        <a:ext cx="7128934" cy="993140"/>
      </dsp:txXfrm>
    </dsp:sp>
    <dsp:sp modelId="{243A247A-E8F4-4B49-8A9F-1B1F192F80D0}">
      <dsp:nvSpPr>
        <dsp:cNvPr id="0" name=""/>
        <dsp:cNvSpPr/>
      </dsp:nvSpPr>
      <dsp:spPr>
        <a:xfrm>
          <a:off x="68526" y="372427"/>
          <a:ext cx="1241425" cy="12414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ED0705-E99E-2649-93FC-2B497B3946E7}">
      <dsp:nvSpPr>
        <dsp:cNvPr id="0" name=""/>
        <dsp:cNvSpPr/>
      </dsp:nvSpPr>
      <dsp:spPr>
        <a:xfrm>
          <a:off x="1050245" y="1986280"/>
          <a:ext cx="6767927" cy="9931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8305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smtClean="0"/>
            <a:t>Individual Exercise - Self-assessment of learning approach </a:t>
          </a:r>
          <a:endParaRPr lang="it-IT" sz="2300" b="1" kern="1200"/>
        </a:p>
      </dsp:txBody>
      <dsp:txXfrm>
        <a:off x="1050245" y="1986280"/>
        <a:ext cx="6767927" cy="993140"/>
      </dsp:txXfrm>
    </dsp:sp>
    <dsp:sp modelId="{426C4AD5-1F8A-FC4A-BBF4-313B60C3AC60}">
      <dsp:nvSpPr>
        <dsp:cNvPr id="0" name=""/>
        <dsp:cNvSpPr/>
      </dsp:nvSpPr>
      <dsp:spPr>
        <a:xfrm>
          <a:off x="429533" y="1862137"/>
          <a:ext cx="1241425" cy="12414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A447D1-6C63-0D43-A5AA-05C701FF35A3}">
      <dsp:nvSpPr>
        <dsp:cNvPr id="0" name=""/>
        <dsp:cNvSpPr/>
      </dsp:nvSpPr>
      <dsp:spPr>
        <a:xfrm>
          <a:off x="689239" y="3475990"/>
          <a:ext cx="7128934" cy="9931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8305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/>
            <a:t>Group Exercise – Reflect on how organisational learning can be encouraged</a:t>
          </a:r>
          <a:endParaRPr lang="it-IT" sz="2300" b="1" kern="1200" dirty="0"/>
        </a:p>
      </dsp:txBody>
      <dsp:txXfrm>
        <a:off x="689239" y="3475990"/>
        <a:ext cx="7128934" cy="993140"/>
      </dsp:txXfrm>
    </dsp:sp>
    <dsp:sp modelId="{36973D54-214F-1D4D-BBA6-DCEFDD9546AF}">
      <dsp:nvSpPr>
        <dsp:cNvPr id="0" name=""/>
        <dsp:cNvSpPr/>
      </dsp:nvSpPr>
      <dsp:spPr>
        <a:xfrm>
          <a:off x="68526" y="3351847"/>
          <a:ext cx="1241425" cy="12414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51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4A32-25FE-8F48-AAFA-447236822156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F3DC-FF95-D545-8B64-6ABA8614293E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FD7-F894-DF44-8FFE-608848D37E88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A206-53D8-3447-AAD0-F18D076EAFE1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AF80-539A-1948-BAFD-D8DEA8E7C5A2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6B7B-09DE-BD42-A29A-0615A13D9D25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7369-B0F1-5543-B8BF-0288E5A10DF7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C0D82-552E-E448-9F84-118D39D8499D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F3BA-0A74-354F-9027-CF5D2E951204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FD54-8DF9-E946-8835-04A08E63D92E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A92C-A493-E54D-8695-BEA372A37DAC}" type="datetime1">
              <a:rPr lang="it-IT" smtClean="0"/>
              <a:t>10/02/17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2 – </a:t>
            </a:r>
            <a:r>
              <a:rPr lang="it-IT" dirty="0" err="1" smtClean="0"/>
              <a:t>Understanding</a:t>
            </a:r>
            <a:r>
              <a:rPr lang="it-IT" dirty="0" smtClean="0"/>
              <a:t> Leadership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2 – Leadership for Strategy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Learning Objectives</a:t>
            </a:r>
          </a:p>
          <a:p>
            <a:pPr lvl="1"/>
            <a:r>
              <a:rPr lang="en-GB" sz="1600" dirty="0"/>
              <a:t>To </a:t>
            </a:r>
            <a:r>
              <a:rPr lang="en-US" sz="1600" dirty="0"/>
              <a:t>present the concept of </a:t>
            </a:r>
            <a:r>
              <a:rPr lang="en-GB" sz="1600" dirty="0"/>
              <a:t>a ‘learning organisation’ and give </a:t>
            </a:r>
            <a:r>
              <a:rPr lang="en-GB" sz="1600" dirty="0" smtClean="0"/>
              <a:t>ideas on </a:t>
            </a:r>
            <a:r>
              <a:rPr lang="en-GB" sz="1600" dirty="0"/>
              <a:t>how participants can encourage </a:t>
            </a:r>
            <a:r>
              <a:rPr lang="en-US" sz="1600" dirty="0"/>
              <a:t>learning in their own </a:t>
            </a:r>
            <a:r>
              <a:rPr lang="en-US" sz="1600" dirty="0" smtClean="0"/>
              <a:t>organisations</a:t>
            </a:r>
            <a:r>
              <a:rPr lang="en-US" sz="1600" dirty="0"/>
              <a:t>.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Learning Outcomes</a:t>
            </a:r>
            <a:endParaRPr lang="en-GB" dirty="0"/>
          </a:p>
          <a:p>
            <a:pPr lvl="1"/>
            <a:r>
              <a:rPr lang="en-US" sz="1600" dirty="0"/>
              <a:t>Participants </a:t>
            </a:r>
            <a:r>
              <a:rPr lang="en-GB" sz="1600" dirty="0"/>
              <a:t>understand the role of learning in improving performance in their organisation.</a:t>
            </a:r>
            <a:endParaRPr lang="it-IT" sz="1600" dirty="0"/>
          </a:p>
          <a:p>
            <a:pPr lvl="1"/>
            <a:r>
              <a:rPr lang="en-GB" sz="1600" dirty="0"/>
              <a:t>Participants learn about the various sources and techniques of organisational learning.</a:t>
            </a:r>
            <a:endParaRPr lang="it-IT" sz="1600" dirty="0"/>
          </a:p>
          <a:p>
            <a:pPr lvl="1"/>
            <a:r>
              <a:rPr lang="en-GB" sz="1600" dirty="0"/>
              <a:t>Participants become more aware of one’s own personal tendencies towards encouraging learning and how they might contribute to the learning culture of the organisation.</a:t>
            </a:r>
            <a:endParaRPr lang="it-IT" sz="1600" dirty="0"/>
          </a:p>
          <a:p>
            <a:pPr marL="0" indent="0">
              <a:buNone/>
            </a:pPr>
            <a:r>
              <a:rPr lang="en-GB" sz="1600" dirty="0"/>
              <a:t>As a result of this learning, participants will strengthen the learning culture within their municipality as a way of raising standards of performance.</a:t>
            </a:r>
            <a:endParaRPr lang="it-IT" sz="1600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211688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300" b="1" dirty="0"/>
              <a:t>Learning organisation</a:t>
            </a:r>
            <a:endParaRPr lang="it-IT" sz="2300" b="1" dirty="0"/>
          </a:p>
          <a:p>
            <a:pPr lvl="1"/>
            <a:r>
              <a:rPr lang="en-GB" dirty="0"/>
              <a:t>The concept of the learning organisation was created by Peter Senge (1990) The learning </a:t>
            </a:r>
            <a:r>
              <a:rPr lang="en-GB" dirty="0" smtClean="0"/>
              <a:t>organisation </a:t>
            </a:r>
            <a:r>
              <a:rPr lang="en-GB" dirty="0"/>
              <a:t>term refers to an </a:t>
            </a:r>
            <a:r>
              <a:rPr lang="en-GB" dirty="0" smtClean="0"/>
              <a:t>organisation </a:t>
            </a:r>
            <a:r>
              <a:rPr lang="en-GB" dirty="0"/>
              <a:t>that establishes systematic reflection on its own processes and facilitates institutional learning and the learning of its members, and through the reflection and learning continuously transforms itself. </a:t>
            </a:r>
            <a:endParaRPr lang="it-IT" sz="2900" b="1" dirty="0"/>
          </a:p>
          <a:p>
            <a:pPr marL="0" indent="0">
              <a:buNone/>
            </a:pPr>
            <a:r>
              <a:rPr lang="en-GB" sz="1500" dirty="0" smtClean="0"/>
              <a:t>.</a:t>
            </a:r>
            <a:endParaRPr lang="it-IT" sz="1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dirty="0" smtClean="0"/>
              <a:t>  </a:t>
            </a:r>
            <a:endParaRPr lang="it-IT" sz="15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 smtClean="0"/>
              <a:t>Interactive Introduction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dentify </a:t>
            </a:r>
            <a:r>
              <a:rPr lang="en-GB" dirty="0"/>
              <a:t>typical obstacles to organisation learning.</a:t>
            </a:r>
            <a:endParaRPr lang="it-IT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Individual Exercise - Self-Assessment - How Well Do You Personally Encourage A Learning Approach?</a:t>
            </a:r>
            <a:endParaRPr lang="it-IT" sz="26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on </a:t>
            </a:r>
            <a:r>
              <a:rPr lang="en-GB" dirty="0" smtClean="0"/>
              <a:t>your </a:t>
            </a:r>
            <a:r>
              <a:rPr lang="en-GB" dirty="0"/>
              <a:t>own to assess how well </a:t>
            </a:r>
            <a:r>
              <a:rPr lang="en-GB" dirty="0" smtClean="0"/>
              <a:t>you </a:t>
            </a:r>
            <a:r>
              <a:rPr lang="en-GB" dirty="0"/>
              <a:t>encourage a ‘learning’ approach in </a:t>
            </a:r>
            <a:r>
              <a:rPr lang="en-GB" dirty="0" smtClean="0"/>
              <a:t>your </a:t>
            </a:r>
            <a:r>
              <a:rPr lang="en-GB" dirty="0"/>
              <a:t>organisation by completing the self-assessment questionnaire.  </a:t>
            </a:r>
            <a:endParaRPr lang="it-IT" dirty="0"/>
          </a:p>
          <a:p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</a:t>
            </a:r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0000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900" b="1" dirty="0"/>
              <a:t>Group Exercise – Strengthening an Organisation’s Learning Approach</a:t>
            </a:r>
            <a:endParaRPr lang="it-IT" sz="2900" b="1" dirty="0"/>
          </a:p>
          <a:p>
            <a:pPr lvl="1"/>
            <a:r>
              <a:rPr lang="en-GB" dirty="0"/>
              <a:t>In groups,</a:t>
            </a:r>
            <a:r>
              <a:rPr lang="en-US" dirty="0"/>
              <a:t> </a:t>
            </a:r>
            <a:r>
              <a:rPr lang="en-GB" dirty="0" smtClean="0"/>
              <a:t>complete </a:t>
            </a:r>
            <a:r>
              <a:rPr lang="en-GB" dirty="0"/>
              <a:t>the chart </a:t>
            </a:r>
            <a:r>
              <a:rPr lang="en-GB" dirty="0" smtClean="0"/>
              <a:t>“Strengthening </a:t>
            </a:r>
            <a:r>
              <a:rPr lang="en-GB" dirty="0"/>
              <a:t>the Learning Approach of an </a:t>
            </a:r>
            <a:r>
              <a:rPr lang="en-GB" dirty="0" smtClean="0"/>
              <a:t>Organisation”.  </a:t>
            </a:r>
            <a:endParaRPr lang="it-IT" dirty="0"/>
          </a:p>
          <a:p>
            <a:pPr lvl="1"/>
            <a:r>
              <a:rPr lang="en-GB" dirty="0"/>
              <a:t>Groups </a:t>
            </a:r>
            <a:r>
              <a:rPr lang="en-GB" dirty="0" smtClean="0"/>
              <a:t>discuss </a:t>
            </a:r>
            <a:r>
              <a:rPr lang="en-GB" dirty="0"/>
              <a:t>how the different elements in the learning approach might be strengthened in a typical organisation.  </a:t>
            </a:r>
            <a:endParaRPr lang="en-GB" dirty="0" smtClean="0"/>
          </a:p>
          <a:p>
            <a:pPr marL="685800" lvl="2" indent="0">
              <a:buNone/>
            </a:pPr>
            <a:r>
              <a:rPr lang="en-GB" i="1" dirty="0" smtClean="0"/>
              <a:t>What </a:t>
            </a:r>
            <a:r>
              <a:rPr lang="en-GB" i="1" dirty="0"/>
              <a:t>difference would this make?  Which of the learning elements need strengthening the most </a:t>
            </a:r>
            <a:r>
              <a:rPr lang="en-GB" i="1"/>
              <a:t>in </a:t>
            </a:r>
            <a:r>
              <a:rPr lang="en-GB" i="1" smtClean="0"/>
              <a:t>your </a:t>
            </a:r>
            <a:r>
              <a:rPr lang="en-GB" i="1" dirty="0"/>
              <a:t>organisation?  What are the obstacles? How might a learning approach be institutionalised?</a:t>
            </a:r>
            <a:endParaRPr lang="it-IT" sz="5400" b="1" i="1" dirty="0"/>
          </a:p>
          <a:p>
            <a:pPr marL="36000" indent="0">
              <a:buNone/>
            </a:pPr>
            <a:endParaRPr lang="it-IT" sz="2900" b="1" dirty="0"/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</a:t>
            </a:r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13 – Learning Organisation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374</Words>
  <Application>Microsoft Macintosh PowerPoint</Application>
  <PresentationFormat>Presentazione su schermo (4:3)</PresentationFormat>
  <Paragraphs>53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Arial</vt:lpstr>
      <vt:lpstr>Tema di Office</vt:lpstr>
      <vt:lpstr>MODULE 13 – LEARNING ORGANISATION</vt:lpstr>
      <vt:lpstr>Module Overview</vt:lpstr>
      <vt:lpstr>Module Structure</vt:lpstr>
      <vt:lpstr>Working Definitions</vt:lpstr>
      <vt:lpstr>EXERCISES</vt:lpstr>
      <vt:lpstr>Exercise 1</vt:lpstr>
      <vt:lpstr>Exercise 2</vt:lpstr>
      <vt:lpstr>Exercise 3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2017-02-10T13:03:26Z</dcterms:modified>
</cp:coreProperties>
</file>