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5"/>
  </p:notesMasterIdLst>
  <p:handoutMasterIdLst>
    <p:handoutMasterId r:id="rId16"/>
  </p:handoutMasterIdLst>
  <p:sldIdLst>
    <p:sldId id="256" r:id="rId2"/>
    <p:sldId id="258" r:id="rId3"/>
    <p:sldId id="266" r:id="rId4"/>
    <p:sldId id="264" r:id="rId5"/>
    <p:sldId id="260" r:id="rId6"/>
    <p:sldId id="261" r:id="rId7"/>
    <p:sldId id="268" r:id="rId8"/>
    <p:sldId id="262" r:id="rId9"/>
    <p:sldId id="263" r:id="rId10"/>
    <p:sldId id="267" r:id="rId11"/>
    <p:sldId id="269" r:id="rId12"/>
    <p:sldId id="270" r:id="rId13"/>
    <p:sldId id="271" r:id="rId14"/>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800" b="1" dirty="0" smtClean="0"/>
            <a:t>Introduction</a:t>
          </a:r>
          <a:endParaRPr lang="it-IT" sz="18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AE2E0234-A6F5-F343-87F4-12BA23B4A44F}">
      <dgm:prSet custT="1"/>
      <dgm:spPr/>
      <dgm:t>
        <a:bodyPr/>
        <a:lstStyle/>
        <a:p>
          <a:r>
            <a:rPr lang="en-GB" sz="1800" b="1" dirty="0" smtClean="0"/>
            <a:t>Group Exercise 1 – Organisational Wrestling Competition</a:t>
          </a:r>
          <a:endParaRPr lang="it-IT" sz="1800" b="1" dirty="0"/>
        </a:p>
      </dgm:t>
    </dgm:pt>
    <dgm:pt modelId="{4066347C-3608-784E-B065-9A4091D670C3}" type="parTrans" cxnId="{05D6B2B3-2A82-AE4F-963B-D0E7D6D3056A}">
      <dgm:prSet/>
      <dgm:spPr/>
      <dgm:t>
        <a:bodyPr/>
        <a:lstStyle/>
        <a:p>
          <a:endParaRPr lang="it-IT"/>
        </a:p>
      </dgm:t>
    </dgm:pt>
    <dgm:pt modelId="{3CF67B19-053C-A544-BF9C-F88C66BAD759}" type="sibTrans" cxnId="{05D6B2B3-2A82-AE4F-963B-D0E7D6D3056A}">
      <dgm:prSet/>
      <dgm:spPr/>
      <dgm:t>
        <a:bodyPr/>
        <a:lstStyle/>
        <a:p>
          <a:endParaRPr lang="it-IT"/>
        </a:p>
      </dgm:t>
    </dgm:pt>
    <dgm:pt modelId="{488F6942-572A-194F-86CD-8A65420D6DC1}">
      <dgm:prSet custT="1"/>
      <dgm:spPr/>
      <dgm:t>
        <a:bodyPr/>
        <a:lstStyle/>
        <a:p>
          <a:r>
            <a:rPr lang="en-GB" sz="1800" b="1" smtClean="0"/>
            <a:t>Group Exercise 3 – Assessing staff qualities  </a:t>
          </a:r>
          <a:endParaRPr lang="it-IT" sz="1800" b="1"/>
        </a:p>
      </dgm:t>
    </dgm:pt>
    <dgm:pt modelId="{1E295020-EDAA-AF46-A9EF-CC0284D30F56}" type="parTrans" cxnId="{7F0ECA33-5492-3B4C-80A6-AC7BEBDFE07A}">
      <dgm:prSet/>
      <dgm:spPr/>
      <dgm:t>
        <a:bodyPr/>
        <a:lstStyle/>
        <a:p>
          <a:endParaRPr lang="it-IT"/>
        </a:p>
      </dgm:t>
    </dgm:pt>
    <dgm:pt modelId="{1D892289-ADD1-7248-A499-9A13ACCD01D8}" type="sibTrans" cxnId="{7F0ECA33-5492-3B4C-80A6-AC7BEBDFE07A}">
      <dgm:prSet/>
      <dgm:spPr/>
      <dgm:t>
        <a:bodyPr/>
        <a:lstStyle/>
        <a:p>
          <a:endParaRPr lang="it-IT"/>
        </a:p>
      </dgm:t>
    </dgm:pt>
    <dgm:pt modelId="{2BC82262-6093-014F-ABC6-22EA899CB8A2}">
      <dgm:prSet custT="1"/>
      <dgm:spPr/>
      <dgm:t>
        <a:bodyPr/>
        <a:lstStyle/>
        <a:p>
          <a:r>
            <a:rPr lang="en-GB" sz="1800" b="1" dirty="0" smtClean="0"/>
            <a:t>Group Exercise 4 – Leadership assessment </a:t>
          </a:r>
          <a:endParaRPr lang="it-IT" sz="1800" b="1" dirty="0"/>
        </a:p>
      </dgm:t>
    </dgm:pt>
    <dgm:pt modelId="{9EF4E0FB-0C0B-DA4D-A600-2FCB4DECCCE0}" type="parTrans" cxnId="{443D3289-6256-4443-B52E-E48956EEB570}">
      <dgm:prSet/>
      <dgm:spPr/>
      <dgm:t>
        <a:bodyPr/>
        <a:lstStyle/>
        <a:p>
          <a:endParaRPr lang="it-IT"/>
        </a:p>
      </dgm:t>
    </dgm:pt>
    <dgm:pt modelId="{FDF4DCE7-E865-1C4D-80AB-CCCEDA7DA59A}" type="sibTrans" cxnId="{443D3289-6256-4443-B52E-E48956EEB570}">
      <dgm:prSet/>
      <dgm:spPr/>
      <dgm:t>
        <a:bodyPr/>
        <a:lstStyle/>
        <a:p>
          <a:endParaRPr lang="it-IT"/>
        </a:p>
      </dgm:t>
    </dgm:pt>
    <dgm:pt modelId="{6758FF54-4221-2F46-BD6A-3329C6079216}">
      <dgm:prSet custT="1"/>
      <dgm:spPr/>
      <dgm:t>
        <a:bodyPr/>
        <a:lstStyle/>
        <a:p>
          <a:r>
            <a:rPr lang="en-GB" sz="1800" b="1" dirty="0" smtClean="0"/>
            <a:t>Group Exercise 2 – Performance components and Symptoms </a:t>
          </a:r>
          <a:endParaRPr lang="it-IT" sz="1800" b="1" dirty="0"/>
        </a:p>
      </dgm:t>
    </dgm:pt>
    <dgm:pt modelId="{CC8253E0-0FF0-ED4D-A0B7-45B245489E87}" type="parTrans" cxnId="{BF277F12-AE65-F54B-AC0B-92B84557D688}">
      <dgm:prSet/>
      <dgm:spPr/>
      <dgm:t>
        <a:bodyPr/>
        <a:lstStyle/>
        <a:p>
          <a:endParaRPr lang="it-IT"/>
        </a:p>
      </dgm:t>
    </dgm:pt>
    <dgm:pt modelId="{C680A0D4-26ED-3443-95BA-57A34B33BA23}" type="sibTrans" cxnId="{BF277F12-AE65-F54B-AC0B-92B84557D688}">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5"/>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5"/>
      <dgm:spPr/>
    </dgm:pt>
    <dgm:pt modelId="{CD2871E0-B945-6845-8CD4-21F5038B9047}" type="pres">
      <dgm:prSet presAssocID="{5CC7C819-22FC-9940-9E59-95FE49FEF966}" presName="dstNode" presStyleLbl="node1" presStyleIdx="0" presStyleCnt="5"/>
      <dgm:spPr/>
    </dgm:pt>
    <dgm:pt modelId="{4D354350-3593-DE4C-AEB1-03623E9181C5}" type="pres">
      <dgm:prSet presAssocID="{4F6B673E-4E96-284B-93E1-2F7A748558BF}" presName="text_1" presStyleLbl="node1" presStyleIdx="0" presStyleCnt="5">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5"/>
      <dgm:spPr/>
    </dgm:pt>
    <dgm:pt modelId="{AF2C7385-D6A9-6145-BC74-98B7F7BECCC8}" type="pres">
      <dgm:prSet presAssocID="{AE2E0234-A6F5-F343-87F4-12BA23B4A44F}" presName="text_2" presStyleLbl="node1" presStyleIdx="1" presStyleCnt="5">
        <dgm:presLayoutVars>
          <dgm:bulletEnabled val="1"/>
        </dgm:presLayoutVars>
      </dgm:prSet>
      <dgm:spPr/>
      <dgm:t>
        <a:bodyPr/>
        <a:lstStyle/>
        <a:p>
          <a:endParaRPr lang="it-IT"/>
        </a:p>
      </dgm:t>
    </dgm:pt>
    <dgm:pt modelId="{C59E599B-9D49-724C-926A-F3F301E5E428}" type="pres">
      <dgm:prSet presAssocID="{AE2E0234-A6F5-F343-87F4-12BA23B4A44F}" presName="accent_2" presStyleCnt="0"/>
      <dgm:spPr/>
    </dgm:pt>
    <dgm:pt modelId="{9BF859B2-7334-6045-9925-052334FF330D}" type="pres">
      <dgm:prSet presAssocID="{AE2E0234-A6F5-F343-87F4-12BA23B4A44F}" presName="accentRepeatNode" presStyleLbl="solidFgAcc1" presStyleIdx="1" presStyleCnt="5"/>
      <dgm:spPr/>
    </dgm:pt>
    <dgm:pt modelId="{79413D40-1C1C-6D40-99B7-A5870A1AFCC9}" type="pres">
      <dgm:prSet presAssocID="{6758FF54-4221-2F46-BD6A-3329C6079216}" presName="text_3" presStyleLbl="node1" presStyleIdx="2" presStyleCnt="5">
        <dgm:presLayoutVars>
          <dgm:bulletEnabled val="1"/>
        </dgm:presLayoutVars>
      </dgm:prSet>
      <dgm:spPr/>
      <dgm:t>
        <a:bodyPr/>
        <a:lstStyle/>
        <a:p>
          <a:endParaRPr lang="it-IT"/>
        </a:p>
      </dgm:t>
    </dgm:pt>
    <dgm:pt modelId="{1684AB0A-35B0-CF43-9A9C-15988306BF9E}" type="pres">
      <dgm:prSet presAssocID="{6758FF54-4221-2F46-BD6A-3329C6079216}" presName="accent_3" presStyleCnt="0"/>
      <dgm:spPr/>
    </dgm:pt>
    <dgm:pt modelId="{07FF0AD3-6D1E-0140-B619-AD574A4D5135}" type="pres">
      <dgm:prSet presAssocID="{6758FF54-4221-2F46-BD6A-3329C6079216}" presName="accentRepeatNode" presStyleLbl="solidFgAcc1" presStyleIdx="2" presStyleCnt="5"/>
      <dgm:spPr/>
    </dgm:pt>
    <dgm:pt modelId="{BAA9E7BE-3F86-A04E-BAD7-E318CDFB9097}" type="pres">
      <dgm:prSet presAssocID="{488F6942-572A-194F-86CD-8A65420D6DC1}" presName="text_4" presStyleLbl="node1" presStyleIdx="3" presStyleCnt="5">
        <dgm:presLayoutVars>
          <dgm:bulletEnabled val="1"/>
        </dgm:presLayoutVars>
      </dgm:prSet>
      <dgm:spPr/>
      <dgm:t>
        <a:bodyPr/>
        <a:lstStyle/>
        <a:p>
          <a:endParaRPr lang="it-IT"/>
        </a:p>
      </dgm:t>
    </dgm:pt>
    <dgm:pt modelId="{51BAF070-3D9F-884A-A004-94319DC777C6}" type="pres">
      <dgm:prSet presAssocID="{488F6942-572A-194F-86CD-8A65420D6DC1}" presName="accent_4" presStyleCnt="0"/>
      <dgm:spPr/>
    </dgm:pt>
    <dgm:pt modelId="{77A51851-40B1-2C4C-8635-399AAE4114EF}" type="pres">
      <dgm:prSet presAssocID="{488F6942-572A-194F-86CD-8A65420D6DC1}" presName="accentRepeatNode" presStyleLbl="solidFgAcc1" presStyleIdx="3" presStyleCnt="5"/>
      <dgm:spPr/>
    </dgm:pt>
    <dgm:pt modelId="{B27D98E0-1B8C-534C-B3F9-4B077F9A39BB}" type="pres">
      <dgm:prSet presAssocID="{2BC82262-6093-014F-ABC6-22EA899CB8A2}" presName="text_5" presStyleLbl="node1" presStyleIdx="4" presStyleCnt="5">
        <dgm:presLayoutVars>
          <dgm:bulletEnabled val="1"/>
        </dgm:presLayoutVars>
      </dgm:prSet>
      <dgm:spPr/>
      <dgm:t>
        <a:bodyPr/>
        <a:lstStyle/>
        <a:p>
          <a:endParaRPr lang="it-IT"/>
        </a:p>
      </dgm:t>
    </dgm:pt>
    <dgm:pt modelId="{9B67A656-0CA4-DA49-AD72-4356E1FAD3FE}" type="pres">
      <dgm:prSet presAssocID="{2BC82262-6093-014F-ABC6-22EA899CB8A2}" presName="accent_5" presStyleCnt="0"/>
      <dgm:spPr/>
    </dgm:pt>
    <dgm:pt modelId="{1889E02C-780A-1E4C-97A6-40B8216E6087}" type="pres">
      <dgm:prSet presAssocID="{2BC82262-6093-014F-ABC6-22EA899CB8A2}" presName="accentRepeatNode" presStyleLbl="solidFgAcc1" presStyleIdx="4" presStyleCnt="5"/>
      <dgm:spPr/>
    </dgm:pt>
  </dgm:ptLst>
  <dgm:cxnLst>
    <dgm:cxn modelId="{443D3289-6256-4443-B52E-E48956EEB570}" srcId="{5CC7C819-22FC-9940-9E59-95FE49FEF966}" destId="{2BC82262-6093-014F-ABC6-22EA899CB8A2}" srcOrd="4" destOrd="0" parTransId="{9EF4E0FB-0C0B-DA4D-A600-2FCB4DECCCE0}" sibTransId="{FDF4DCE7-E865-1C4D-80AB-CCCEDA7DA59A}"/>
    <dgm:cxn modelId="{7F0ECA33-5492-3B4C-80A6-AC7BEBDFE07A}" srcId="{5CC7C819-22FC-9940-9E59-95FE49FEF966}" destId="{488F6942-572A-194F-86CD-8A65420D6DC1}" srcOrd="3" destOrd="0" parTransId="{1E295020-EDAA-AF46-A9EF-CC0284D30F56}" sibTransId="{1D892289-ADD1-7248-A499-9A13ACCD01D8}"/>
    <dgm:cxn modelId="{BF277F12-AE65-F54B-AC0B-92B84557D688}" srcId="{5CC7C819-22FC-9940-9E59-95FE49FEF966}" destId="{6758FF54-4221-2F46-BD6A-3329C6079216}" srcOrd="2" destOrd="0" parTransId="{CC8253E0-0FF0-ED4D-A0B7-45B245489E87}" sibTransId="{C680A0D4-26ED-3443-95BA-57A34B33BA23}"/>
    <dgm:cxn modelId="{201C0C56-AABA-084D-BAA7-53A153ED80F0}" type="presOf" srcId="{2BC82262-6093-014F-ABC6-22EA899CB8A2}" destId="{B27D98E0-1B8C-534C-B3F9-4B077F9A39BB}" srcOrd="0" destOrd="0" presId="urn:microsoft.com/office/officeart/2008/layout/VerticalCurvedList"/>
    <dgm:cxn modelId="{32AD0C56-0AEB-A34D-A01E-AA90D0CC3691}" type="presOf" srcId="{6758FF54-4221-2F46-BD6A-3329C6079216}" destId="{79413D40-1C1C-6D40-99B7-A5870A1AFCC9}" srcOrd="0" destOrd="0" presId="urn:microsoft.com/office/officeart/2008/layout/VerticalCurvedList"/>
    <dgm:cxn modelId="{05D6B2B3-2A82-AE4F-963B-D0E7D6D3056A}" srcId="{5CC7C819-22FC-9940-9E59-95FE49FEF966}" destId="{AE2E0234-A6F5-F343-87F4-12BA23B4A44F}" srcOrd="1" destOrd="0" parTransId="{4066347C-3608-784E-B065-9A4091D670C3}" sibTransId="{3CF67B19-053C-A544-BF9C-F88C66BAD759}"/>
    <dgm:cxn modelId="{2FFC9854-EE5F-A646-891E-EFA482EFE100}" type="presOf" srcId="{4F6B673E-4E96-284B-93E1-2F7A748558BF}" destId="{4D354350-3593-DE4C-AEB1-03623E9181C5}" srcOrd="0" destOrd="0" presId="urn:microsoft.com/office/officeart/2008/layout/VerticalCurvedList"/>
    <dgm:cxn modelId="{CF8350A3-0C11-304D-A129-AEFF24C12353}" type="presOf" srcId="{11E7F1B2-8932-1142-ACE5-3A9589B42A2F}" destId="{BB760403-48DE-9542-8416-1E8B6018467D}"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6B358A9D-73DE-5C44-B098-CDC9C7931946}" type="presOf" srcId="{AE2E0234-A6F5-F343-87F4-12BA23B4A44F}" destId="{AF2C7385-D6A9-6145-BC74-98B7F7BECCC8}" srcOrd="0" destOrd="0" presId="urn:microsoft.com/office/officeart/2008/layout/VerticalCurvedList"/>
    <dgm:cxn modelId="{A761012E-288B-1B48-ADA2-34C46860FF88}" type="presOf" srcId="{488F6942-572A-194F-86CD-8A65420D6DC1}" destId="{BAA9E7BE-3F86-A04E-BAD7-E318CDFB9097}" srcOrd="0" destOrd="0" presId="urn:microsoft.com/office/officeart/2008/layout/VerticalCurvedList"/>
    <dgm:cxn modelId="{F01A7E5C-1495-BD47-B634-4AA940B44D64}" type="presOf" srcId="{5CC7C819-22FC-9940-9E59-95FE49FEF966}" destId="{C36E6E98-452A-4B47-906E-F45EEF12F12D}" srcOrd="0" destOrd="0" presId="urn:microsoft.com/office/officeart/2008/layout/VerticalCurvedList"/>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6823CBA2-8AE8-6041-8AD0-BA5D932E65A4}" type="presParOf" srcId="{CA63F03E-F6E6-E344-982A-46AC3C5BDA83}" destId="{AF2C7385-D6A9-6145-BC74-98B7F7BECCC8}" srcOrd="3" destOrd="0" presId="urn:microsoft.com/office/officeart/2008/layout/VerticalCurvedList"/>
    <dgm:cxn modelId="{27D92AAF-9143-9D41-B46A-0C919126B2A9}" type="presParOf" srcId="{CA63F03E-F6E6-E344-982A-46AC3C5BDA83}" destId="{C59E599B-9D49-724C-926A-F3F301E5E428}" srcOrd="4" destOrd="0" presId="urn:microsoft.com/office/officeart/2008/layout/VerticalCurvedList"/>
    <dgm:cxn modelId="{6144DD16-867C-C644-8E9D-AF9AD15C9ECC}" type="presParOf" srcId="{C59E599B-9D49-724C-926A-F3F301E5E428}" destId="{9BF859B2-7334-6045-9925-052334FF330D}" srcOrd="0" destOrd="0" presId="urn:microsoft.com/office/officeart/2008/layout/VerticalCurvedList"/>
    <dgm:cxn modelId="{9AC4BEC1-090E-F341-9182-E54D6C056210}" type="presParOf" srcId="{CA63F03E-F6E6-E344-982A-46AC3C5BDA83}" destId="{79413D40-1C1C-6D40-99B7-A5870A1AFCC9}" srcOrd="5" destOrd="0" presId="urn:microsoft.com/office/officeart/2008/layout/VerticalCurvedList"/>
    <dgm:cxn modelId="{ED5C24AB-B222-3E43-A201-2B75216C6322}" type="presParOf" srcId="{CA63F03E-F6E6-E344-982A-46AC3C5BDA83}" destId="{1684AB0A-35B0-CF43-9A9C-15988306BF9E}" srcOrd="6" destOrd="0" presId="urn:microsoft.com/office/officeart/2008/layout/VerticalCurvedList"/>
    <dgm:cxn modelId="{9EA6C130-C562-BD4A-A453-2C85B8DE9B8D}" type="presParOf" srcId="{1684AB0A-35B0-CF43-9A9C-15988306BF9E}" destId="{07FF0AD3-6D1E-0140-B619-AD574A4D5135}" srcOrd="0" destOrd="0" presId="urn:microsoft.com/office/officeart/2008/layout/VerticalCurvedList"/>
    <dgm:cxn modelId="{7E4F9AF3-5191-5D40-9653-9BF51225F110}" type="presParOf" srcId="{CA63F03E-F6E6-E344-982A-46AC3C5BDA83}" destId="{BAA9E7BE-3F86-A04E-BAD7-E318CDFB9097}" srcOrd="7" destOrd="0" presId="urn:microsoft.com/office/officeart/2008/layout/VerticalCurvedList"/>
    <dgm:cxn modelId="{A11497A9-C263-884A-9FBA-172F9DBB48E7}" type="presParOf" srcId="{CA63F03E-F6E6-E344-982A-46AC3C5BDA83}" destId="{51BAF070-3D9F-884A-A004-94319DC777C6}" srcOrd="8" destOrd="0" presId="urn:microsoft.com/office/officeart/2008/layout/VerticalCurvedList"/>
    <dgm:cxn modelId="{979697B7-B286-B04A-8B3E-D16F6636B848}" type="presParOf" srcId="{51BAF070-3D9F-884A-A004-94319DC777C6}" destId="{77A51851-40B1-2C4C-8635-399AAE4114EF}" srcOrd="0" destOrd="0" presId="urn:microsoft.com/office/officeart/2008/layout/VerticalCurvedList"/>
    <dgm:cxn modelId="{C532F700-0390-7E47-B727-6F2747D05BD3}" type="presParOf" srcId="{CA63F03E-F6E6-E344-982A-46AC3C5BDA83}" destId="{B27D98E0-1B8C-534C-B3F9-4B077F9A39BB}" srcOrd="9" destOrd="0" presId="urn:microsoft.com/office/officeart/2008/layout/VerticalCurvedList"/>
    <dgm:cxn modelId="{3E0085D0-B6AB-E844-BB35-7959D414A4EA}" type="presParOf" srcId="{CA63F03E-F6E6-E344-982A-46AC3C5BDA83}" destId="{9B67A656-0CA4-DA49-AD72-4356E1FAD3FE}" srcOrd="10" destOrd="0" presId="urn:microsoft.com/office/officeart/2008/layout/VerticalCurvedList"/>
    <dgm:cxn modelId="{D8026A43-2BE8-CD44-B0FB-FAF6B9F56C4E}" type="presParOf" srcId="{9B67A656-0CA4-DA49-AD72-4356E1FAD3FE}" destId="{1889E02C-780A-1E4C-97A6-40B8216E608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467860" y="310256"/>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Introduction</a:t>
          </a:r>
          <a:endParaRPr lang="it-IT" sz="1800" b="1" kern="1200" dirty="0"/>
        </a:p>
      </dsp:txBody>
      <dsp:txXfrm>
        <a:off x="467860" y="310256"/>
        <a:ext cx="7349411" cy="620911"/>
      </dsp:txXfrm>
    </dsp:sp>
    <dsp:sp modelId="{D7EDC07C-5B61-C14A-B32E-2F7513088A0C}">
      <dsp:nvSpPr>
        <dsp:cNvPr id="0" name=""/>
        <dsp:cNvSpPr/>
      </dsp:nvSpPr>
      <dsp:spPr>
        <a:xfrm>
          <a:off x="79791" y="232643"/>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AF2C7385-D6A9-6145-BC74-98B7F7BECCC8}">
      <dsp:nvSpPr>
        <dsp:cNvPr id="0" name=""/>
        <dsp:cNvSpPr/>
      </dsp:nvSpPr>
      <dsp:spPr>
        <a:xfrm>
          <a:off x="912787" y="1241325"/>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1 – Organisational Wrestling Competition</a:t>
          </a:r>
          <a:endParaRPr lang="it-IT" sz="1800" b="1" kern="1200" dirty="0"/>
        </a:p>
      </dsp:txBody>
      <dsp:txXfrm>
        <a:off x="912787" y="1241325"/>
        <a:ext cx="6904484" cy="620911"/>
      </dsp:txXfrm>
    </dsp:sp>
    <dsp:sp modelId="{9BF859B2-7334-6045-9925-052334FF330D}">
      <dsp:nvSpPr>
        <dsp:cNvPr id="0" name=""/>
        <dsp:cNvSpPr/>
      </dsp:nvSpPr>
      <dsp:spPr>
        <a:xfrm>
          <a:off x="524718" y="1163711"/>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79413D40-1C1C-6D40-99B7-A5870A1AFCC9}">
      <dsp:nvSpPr>
        <dsp:cNvPr id="0" name=""/>
        <dsp:cNvSpPr/>
      </dsp:nvSpPr>
      <dsp:spPr>
        <a:xfrm>
          <a:off x="1049344" y="2172394"/>
          <a:ext cx="6767927"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2 – Performance components and Symptoms </a:t>
          </a:r>
          <a:endParaRPr lang="it-IT" sz="1800" b="1" kern="1200" dirty="0"/>
        </a:p>
      </dsp:txBody>
      <dsp:txXfrm>
        <a:off x="1049344" y="2172394"/>
        <a:ext cx="6767927" cy="620911"/>
      </dsp:txXfrm>
    </dsp:sp>
    <dsp:sp modelId="{07FF0AD3-6D1E-0140-B619-AD574A4D5135}">
      <dsp:nvSpPr>
        <dsp:cNvPr id="0" name=""/>
        <dsp:cNvSpPr/>
      </dsp:nvSpPr>
      <dsp:spPr>
        <a:xfrm>
          <a:off x="661274" y="2094780"/>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BAA9E7BE-3F86-A04E-BAD7-E318CDFB9097}">
      <dsp:nvSpPr>
        <dsp:cNvPr id="0" name=""/>
        <dsp:cNvSpPr/>
      </dsp:nvSpPr>
      <dsp:spPr>
        <a:xfrm>
          <a:off x="912787" y="3103463"/>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smtClean="0"/>
            <a:t>Group Exercise 3 – Assessing staff qualities  </a:t>
          </a:r>
          <a:endParaRPr lang="it-IT" sz="1800" b="1" kern="1200"/>
        </a:p>
      </dsp:txBody>
      <dsp:txXfrm>
        <a:off x="912787" y="3103463"/>
        <a:ext cx="6904484" cy="620911"/>
      </dsp:txXfrm>
    </dsp:sp>
    <dsp:sp modelId="{77A51851-40B1-2C4C-8635-399AAE4114EF}">
      <dsp:nvSpPr>
        <dsp:cNvPr id="0" name=""/>
        <dsp:cNvSpPr/>
      </dsp:nvSpPr>
      <dsp:spPr>
        <a:xfrm>
          <a:off x="524718" y="3025849"/>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B27D98E0-1B8C-534C-B3F9-4B077F9A39BB}">
      <dsp:nvSpPr>
        <dsp:cNvPr id="0" name=""/>
        <dsp:cNvSpPr/>
      </dsp:nvSpPr>
      <dsp:spPr>
        <a:xfrm>
          <a:off x="467860" y="4034531"/>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45720" rIns="45720" bIns="45720" numCol="1" spcCol="1270" anchor="ctr" anchorCtr="0">
          <a:noAutofit/>
        </a:bodyPr>
        <a:lstStyle/>
        <a:p>
          <a:pPr lvl="0" algn="l" defTabSz="800100">
            <a:lnSpc>
              <a:spcPct val="90000"/>
            </a:lnSpc>
            <a:spcBef>
              <a:spcPct val="0"/>
            </a:spcBef>
            <a:spcAft>
              <a:spcPct val="35000"/>
            </a:spcAft>
          </a:pPr>
          <a:r>
            <a:rPr lang="en-GB" sz="1800" b="1" kern="1200" dirty="0" smtClean="0"/>
            <a:t>Group Exercise 4 – Leadership assessment </a:t>
          </a:r>
          <a:endParaRPr lang="it-IT" sz="1800" b="1" kern="1200" dirty="0"/>
        </a:p>
      </dsp:txBody>
      <dsp:txXfrm>
        <a:off x="467860" y="4034531"/>
        <a:ext cx="7349411" cy="620911"/>
      </dsp:txXfrm>
    </dsp:sp>
    <dsp:sp modelId="{1889E02C-780A-1E4C-97A6-40B8216E6087}">
      <dsp:nvSpPr>
        <dsp:cNvPr id="0" name=""/>
        <dsp:cNvSpPr/>
      </dsp:nvSpPr>
      <dsp:spPr>
        <a:xfrm>
          <a:off x="79791" y="3956918"/>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14/02/2017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14/02/2017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337B99B-D378-6C49-AC24-BA32949E8AE6}" type="slidenum">
              <a:rPr lang="fr-FR" smtClean="0"/>
              <a:pPr/>
              <a:t>2</a:t>
            </a:fld>
            <a:endParaRPr lang="fr-FR"/>
          </a:p>
        </p:txBody>
      </p:sp>
    </p:spTree>
    <p:extLst>
      <p:ext uri="{BB962C8B-B14F-4D97-AF65-F5344CB8AC3E}">
        <p14:creationId xmlns:p14="http://schemas.microsoft.com/office/powerpoint/2010/main" val="94151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14/02/17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14/02/17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14/02/17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14/02/17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12 – STRATEGIC MANAGEMENT</a:t>
            </a:r>
            <a:endParaRPr lang="en-GB" dirty="0"/>
          </a:p>
        </p:txBody>
      </p:sp>
      <p:sp>
        <p:nvSpPr>
          <p:cNvPr id="3" name="Sottotitolo 2"/>
          <p:cNvSpPr>
            <a:spLocks noGrp="1"/>
          </p:cNvSpPr>
          <p:nvPr>
            <p:ph type="subTitle" idx="1"/>
          </p:nvPr>
        </p:nvSpPr>
        <p:spPr/>
        <p:txBody>
          <a:bodyPr/>
          <a:lstStyle/>
          <a:p>
            <a:r>
              <a:rPr lang="en-GB" dirty="0" smtClean="0"/>
              <a:t>Stage 2 – Leadership for Strategy</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4 – Leadership assessment </a:t>
            </a:r>
            <a:endParaRPr lang="it-IT" sz="2600" b="1" dirty="0"/>
          </a:p>
          <a:p>
            <a:pPr lvl="1"/>
            <a:r>
              <a:rPr lang="en-GB" dirty="0"/>
              <a:t>In the same groups, </a:t>
            </a:r>
            <a:r>
              <a:rPr lang="en-GB" dirty="0" smtClean="0"/>
              <a:t>perform leadership </a:t>
            </a:r>
            <a:r>
              <a:rPr lang="en-GB" dirty="0"/>
              <a:t>assessment. </a:t>
            </a:r>
            <a:endParaRPr lang="en-GB" dirty="0" smtClean="0"/>
          </a:p>
          <a:p>
            <a:pPr lvl="1"/>
            <a:r>
              <a:rPr lang="en-GB" dirty="0"/>
              <a:t>R</a:t>
            </a:r>
            <a:r>
              <a:rPr lang="en-GB" dirty="0" smtClean="0"/>
              <a:t>eflect </a:t>
            </a:r>
            <a:r>
              <a:rPr lang="en-GB" dirty="0"/>
              <a:t>on the way that the </a:t>
            </a:r>
            <a:r>
              <a:rPr lang="en-GB" dirty="0" smtClean="0"/>
              <a:t>organisation’s </a:t>
            </a:r>
            <a:r>
              <a:rPr lang="en-GB" dirty="0"/>
              <a:t>managers typically drive its key strategies by </a:t>
            </a:r>
            <a:r>
              <a:rPr lang="en-GB" dirty="0" smtClean="0"/>
              <a:t>completing </a:t>
            </a:r>
            <a:r>
              <a:rPr lang="en-GB" dirty="0"/>
              <a:t>the leadership assessment exercise and by scoring the </a:t>
            </a:r>
            <a:r>
              <a:rPr lang="en-GB" dirty="0" smtClean="0"/>
              <a:t>organisation </a:t>
            </a:r>
            <a:r>
              <a:rPr lang="en-GB" dirty="0"/>
              <a:t>against the given criteria. </a:t>
            </a:r>
            <a:endParaRPr lang="en-GB" dirty="0" smtClean="0"/>
          </a:p>
          <a:p>
            <a:pPr lvl="1"/>
            <a:r>
              <a:rPr lang="en-GB" dirty="0" smtClean="0"/>
              <a:t>Each </a:t>
            </a:r>
            <a:r>
              <a:rPr lang="en-GB" dirty="0"/>
              <a:t>group focuses on one assessment domain and then present results in a plenary discussion.</a:t>
            </a: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10</a:t>
            </a:fld>
            <a:endParaRPr lang="fr-FR" dirty="0"/>
          </a:p>
        </p:txBody>
      </p:sp>
      <p:sp>
        <p:nvSpPr>
          <p:cNvPr id="4" name="Titolo 3"/>
          <p:cNvSpPr>
            <a:spLocks noGrp="1"/>
          </p:cNvSpPr>
          <p:nvPr>
            <p:ph type="title"/>
          </p:nvPr>
        </p:nvSpPr>
        <p:spPr/>
        <p:txBody>
          <a:bodyPr/>
          <a:lstStyle/>
          <a:p>
            <a:r>
              <a:rPr lang="it-IT" dirty="0" smtClean="0"/>
              <a:t>Exercise 5</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349281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Strategic Management</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11</a:t>
            </a:fld>
            <a:endParaRPr lang="fr-FR" dirty="0"/>
          </a:p>
        </p:txBody>
      </p:sp>
    </p:spTree>
    <p:extLst>
      <p:ext uri="{BB962C8B-B14F-4D97-AF65-F5344CB8AC3E}">
        <p14:creationId xmlns:p14="http://schemas.microsoft.com/office/powerpoint/2010/main" val="169973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Segnaposto contenuto 7"/>
          <p:cNvGraphicFramePr>
            <a:graphicFrameLocks noGrp="1"/>
          </p:cNvGraphicFramePr>
          <p:nvPr>
            <p:ph idx="1"/>
            <p:extLst>
              <p:ext uri="{D42A27DB-BD31-4B8C-83A1-F6EECF244321}">
                <p14:modId xmlns:p14="http://schemas.microsoft.com/office/powerpoint/2010/main" val="412855160"/>
              </p:ext>
            </p:extLst>
          </p:nvPr>
        </p:nvGraphicFramePr>
        <p:xfrm>
          <a:off x="988541" y="1130501"/>
          <a:ext cx="7526809" cy="4887241"/>
        </p:xfrm>
        <a:graphic>
          <a:graphicData uri="http://schemas.openxmlformats.org/drawingml/2006/table">
            <a:tbl>
              <a:tblPr firstRow="1" firstCol="1" bandRow="1">
                <a:tableStyleId>{69CF1AB2-1976-4502-BF36-3FF5EA218861}</a:tableStyleId>
              </a:tblPr>
              <a:tblGrid>
                <a:gridCol w="1901272"/>
                <a:gridCol w="5625537"/>
              </a:tblGrid>
              <a:tr h="1587799">
                <a:tc>
                  <a:txBody>
                    <a:bodyPr/>
                    <a:lstStyle/>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DIRECTION</a:t>
                      </a:r>
                      <a:endParaRPr lang="it-IT" sz="1100" dirty="0">
                        <a:effectLst/>
                        <a:latin typeface="Calibri" charset="0"/>
                        <a:ea typeface="Times New Roman" charset="0"/>
                        <a:cs typeface="Times New Roman" charset="0"/>
                      </a:endParaRPr>
                    </a:p>
                  </a:txBody>
                  <a:tcPr marL="60981" marR="60981" marT="0" marB="0"/>
                </a:tc>
                <a:tc>
                  <a:txBody>
                    <a:bodyPr/>
                    <a:lstStyle/>
                    <a:p>
                      <a:pPr algn="just">
                        <a:lnSpc>
                          <a:spcPct val="107000"/>
                        </a:lnSpc>
                        <a:spcAft>
                          <a:spcPts val="800"/>
                        </a:spcAft>
                      </a:pPr>
                      <a:r>
                        <a:rPr lang="en-GB" sz="800" b="0" dirty="0" smtClean="0">
                          <a:effectLst/>
                        </a:rPr>
                        <a:t>Symptoms:</a:t>
                      </a:r>
                      <a:endParaRPr lang="it-IT" sz="800" b="0" dirty="0">
                        <a:effectLst/>
                      </a:endParaRPr>
                    </a:p>
                    <a:p>
                      <a:pPr marL="342900" lvl="0" indent="-342900" algn="l">
                        <a:lnSpc>
                          <a:spcPct val="115000"/>
                        </a:lnSpc>
                        <a:spcAft>
                          <a:spcPts val="0"/>
                        </a:spcAft>
                        <a:buFont typeface="Symbol" charset="2"/>
                        <a:buChar char=""/>
                      </a:pPr>
                      <a:r>
                        <a:rPr lang="en-GB" sz="800" b="0" dirty="0">
                          <a:effectLst/>
                        </a:rPr>
                        <a:t>Leaders aligned and committed</a:t>
                      </a:r>
                      <a:endParaRPr lang="it-IT" sz="800" b="0" dirty="0">
                        <a:effectLst/>
                      </a:endParaRPr>
                    </a:p>
                    <a:p>
                      <a:pPr marL="342900" lvl="0" indent="-342900" algn="l">
                        <a:lnSpc>
                          <a:spcPct val="115000"/>
                        </a:lnSpc>
                        <a:spcAft>
                          <a:spcPts val="0"/>
                        </a:spcAft>
                        <a:buFont typeface="Symbol" charset="2"/>
                        <a:buChar char=""/>
                      </a:pPr>
                      <a:r>
                        <a:rPr lang="en-GB" sz="800" b="0" dirty="0">
                          <a:effectLst/>
                        </a:rPr>
                        <a:t>Time to review progress</a:t>
                      </a:r>
                      <a:endParaRPr lang="it-IT" sz="800" b="0" dirty="0">
                        <a:effectLst/>
                      </a:endParaRPr>
                    </a:p>
                    <a:p>
                      <a:pPr marL="342900" lvl="0" indent="-342900" algn="l">
                        <a:lnSpc>
                          <a:spcPct val="115000"/>
                        </a:lnSpc>
                        <a:spcAft>
                          <a:spcPts val="0"/>
                        </a:spcAft>
                        <a:buFont typeface="Symbol" charset="2"/>
                        <a:buChar char=""/>
                      </a:pPr>
                      <a:r>
                        <a:rPr lang="en-GB" sz="800" b="0" dirty="0">
                          <a:effectLst/>
                        </a:rPr>
                        <a:t>Teams capture and communicate lessons</a:t>
                      </a:r>
                      <a:endParaRPr lang="it-IT" sz="800" b="0" dirty="0">
                        <a:effectLst/>
                      </a:endParaRPr>
                    </a:p>
                    <a:p>
                      <a:pPr marL="342900" lvl="0" indent="-342900" algn="l">
                        <a:lnSpc>
                          <a:spcPct val="115000"/>
                        </a:lnSpc>
                        <a:spcAft>
                          <a:spcPts val="0"/>
                        </a:spcAft>
                        <a:buFont typeface="Symbol" charset="2"/>
                        <a:buChar char=""/>
                      </a:pPr>
                      <a:r>
                        <a:rPr lang="en-GB" sz="800" b="0" dirty="0">
                          <a:effectLst/>
                        </a:rPr>
                        <a:t>Staff get training</a:t>
                      </a:r>
                      <a:endParaRPr lang="it-IT" sz="800" b="0" dirty="0">
                        <a:effectLst/>
                      </a:endParaRPr>
                    </a:p>
                    <a:p>
                      <a:pPr algn="just">
                        <a:lnSpc>
                          <a:spcPct val="107000"/>
                        </a:lnSpc>
                        <a:spcAft>
                          <a:spcPts val="800"/>
                        </a:spcAft>
                      </a:pPr>
                      <a:r>
                        <a:rPr lang="en-GB" sz="800" b="0" dirty="0">
                          <a:effectLst/>
                        </a:rPr>
                        <a:t>Evidence:</a:t>
                      </a:r>
                      <a:endParaRPr lang="it-IT" sz="800" b="0" dirty="0">
                        <a:effectLst/>
                      </a:endParaRPr>
                    </a:p>
                    <a:p>
                      <a:pPr marL="342900" lvl="0" indent="-342900" algn="l">
                        <a:lnSpc>
                          <a:spcPct val="115000"/>
                        </a:lnSpc>
                        <a:spcAft>
                          <a:spcPts val="0"/>
                        </a:spcAft>
                        <a:buFont typeface="Symbol" charset="2"/>
                        <a:buChar char=""/>
                      </a:pPr>
                      <a:r>
                        <a:rPr lang="en-GB" sz="800" b="0" dirty="0">
                          <a:effectLst/>
                        </a:rPr>
                        <a:t>2-way communication – vertical and horizontal - rather than announcements and repetition</a:t>
                      </a:r>
                      <a:endParaRPr lang="it-IT" sz="800" b="0" dirty="0">
                        <a:effectLst/>
                      </a:endParaRPr>
                    </a:p>
                    <a:p>
                      <a:pPr marL="342900" lvl="0" indent="-342900" algn="l">
                        <a:lnSpc>
                          <a:spcPct val="115000"/>
                        </a:lnSpc>
                        <a:spcAft>
                          <a:spcPts val="0"/>
                        </a:spcAft>
                        <a:buFont typeface="Symbol" charset="2"/>
                        <a:buChar char=""/>
                      </a:pPr>
                      <a:r>
                        <a:rPr lang="en-GB" sz="800" b="0" dirty="0">
                          <a:effectLst/>
                        </a:rPr>
                        <a:t>Attention not just about destination but also on navigating the road</a:t>
                      </a:r>
                      <a:endParaRPr lang="it-IT" sz="800" b="0" dirty="0">
                        <a:effectLst/>
                      </a:endParaRPr>
                    </a:p>
                    <a:p>
                      <a:pPr marL="342900" lvl="0" indent="-342900" algn="l">
                        <a:lnSpc>
                          <a:spcPct val="115000"/>
                        </a:lnSpc>
                        <a:spcAft>
                          <a:spcPts val="0"/>
                        </a:spcAft>
                        <a:buFont typeface="Symbol" charset="2"/>
                        <a:buChar char=""/>
                      </a:pPr>
                      <a:r>
                        <a:rPr lang="en-GB" sz="800" b="0" dirty="0">
                          <a:effectLst/>
                        </a:rPr>
                        <a:t>Vision widely shared</a:t>
                      </a:r>
                      <a:endParaRPr lang="it-IT" sz="800" b="0" dirty="0">
                        <a:effectLst/>
                        <a:latin typeface="Calibri" charset="0"/>
                        <a:ea typeface="Times New Roman" charset="0"/>
                        <a:cs typeface="Times New Roman" charset="0"/>
                      </a:endParaRPr>
                    </a:p>
                  </a:txBody>
                  <a:tcPr marL="60981" marR="60981" marT="0" marB="0"/>
                </a:tc>
              </a:tr>
              <a:tr h="1649721">
                <a:tc>
                  <a:txBody>
                    <a:bodyPr/>
                    <a:lstStyle/>
                    <a:p>
                      <a:pPr algn="just">
                        <a:lnSpc>
                          <a:spcPct val="107000"/>
                        </a:lnSpc>
                        <a:spcAft>
                          <a:spcPts val="800"/>
                        </a:spcAft>
                      </a:pPr>
                      <a:r>
                        <a:rPr lang="en-GB" sz="1100">
                          <a:effectLst/>
                        </a:rPr>
                        <a:t> </a:t>
                      </a:r>
                      <a:endParaRPr lang="it-IT" sz="1100">
                        <a:effectLst/>
                      </a:endParaRPr>
                    </a:p>
                    <a:p>
                      <a:pPr algn="just">
                        <a:lnSpc>
                          <a:spcPct val="107000"/>
                        </a:lnSpc>
                        <a:spcAft>
                          <a:spcPts val="800"/>
                        </a:spcAft>
                      </a:pPr>
                      <a:r>
                        <a:rPr lang="en-GB" sz="1100">
                          <a:effectLst/>
                        </a:rPr>
                        <a:t> </a:t>
                      </a:r>
                      <a:endParaRPr lang="it-IT" sz="1100">
                        <a:effectLst/>
                      </a:endParaRPr>
                    </a:p>
                    <a:p>
                      <a:pPr algn="just">
                        <a:lnSpc>
                          <a:spcPct val="107000"/>
                        </a:lnSpc>
                        <a:spcAft>
                          <a:spcPts val="800"/>
                        </a:spcAft>
                      </a:pPr>
                      <a:r>
                        <a:rPr lang="en-GB" sz="1100">
                          <a:effectLst/>
                        </a:rPr>
                        <a:t> </a:t>
                      </a:r>
                      <a:endParaRPr lang="it-IT" sz="1100">
                        <a:effectLst/>
                      </a:endParaRPr>
                    </a:p>
                    <a:p>
                      <a:pPr algn="just">
                        <a:lnSpc>
                          <a:spcPct val="107000"/>
                        </a:lnSpc>
                        <a:spcAft>
                          <a:spcPts val="800"/>
                        </a:spcAft>
                      </a:pPr>
                      <a:r>
                        <a:rPr lang="en-GB" sz="1100">
                          <a:effectLst/>
                        </a:rPr>
                        <a:t>TEAM-WORKING</a:t>
                      </a:r>
                      <a:endParaRPr lang="it-IT" sz="1100">
                        <a:effectLst/>
                        <a:latin typeface="Calibri" charset="0"/>
                        <a:ea typeface="Times New Roman" charset="0"/>
                        <a:cs typeface="Times New Roman" charset="0"/>
                      </a:endParaRPr>
                    </a:p>
                  </a:txBody>
                  <a:tcPr marL="60981" marR="60981" marT="0" marB="0"/>
                </a:tc>
                <a:tc>
                  <a:txBody>
                    <a:bodyPr/>
                    <a:lstStyle/>
                    <a:p>
                      <a:pPr algn="just">
                        <a:lnSpc>
                          <a:spcPct val="107000"/>
                        </a:lnSpc>
                        <a:spcAft>
                          <a:spcPts val="800"/>
                        </a:spcAft>
                      </a:pPr>
                      <a:r>
                        <a:rPr lang="en-GB" sz="800" dirty="0" smtClean="0">
                          <a:effectLst/>
                        </a:rPr>
                        <a:t>Symptoms:</a:t>
                      </a:r>
                      <a:endParaRPr lang="it-IT" sz="800" dirty="0">
                        <a:effectLst/>
                      </a:endParaRPr>
                    </a:p>
                    <a:p>
                      <a:pPr marL="342900" lvl="0" indent="-342900" algn="l">
                        <a:lnSpc>
                          <a:spcPct val="115000"/>
                        </a:lnSpc>
                        <a:spcAft>
                          <a:spcPts val="0"/>
                        </a:spcAft>
                        <a:buFont typeface="Symbol" charset="2"/>
                        <a:buChar char=""/>
                      </a:pPr>
                      <a:r>
                        <a:rPr lang="en-GB" sz="800" dirty="0">
                          <a:effectLst/>
                        </a:rPr>
                        <a:t>Leadership aligned and committed</a:t>
                      </a:r>
                      <a:endParaRPr lang="it-IT" sz="800" dirty="0">
                        <a:effectLst/>
                      </a:endParaRPr>
                    </a:p>
                    <a:p>
                      <a:pPr marL="342900" lvl="0" indent="-342900" algn="l">
                        <a:lnSpc>
                          <a:spcPct val="115000"/>
                        </a:lnSpc>
                        <a:spcAft>
                          <a:spcPts val="0"/>
                        </a:spcAft>
                        <a:buFont typeface="Symbol" charset="2"/>
                        <a:buChar char=""/>
                      </a:pPr>
                      <a:r>
                        <a:rPr lang="en-GB" sz="800" dirty="0">
                          <a:effectLst/>
                        </a:rPr>
                        <a:t>Staff ready to switch responsibilities to make things easier for each other</a:t>
                      </a:r>
                      <a:endParaRPr lang="it-IT" sz="800" dirty="0">
                        <a:effectLst/>
                      </a:endParaRPr>
                    </a:p>
                    <a:p>
                      <a:pPr marL="342900" lvl="0" indent="-342900" algn="l">
                        <a:lnSpc>
                          <a:spcPct val="115000"/>
                        </a:lnSpc>
                        <a:spcAft>
                          <a:spcPts val="0"/>
                        </a:spcAft>
                        <a:buFont typeface="Symbol" charset="2"/>
                        <a:buChar char=""/>
                      </a:pPr>
                      <a:r>
                        <a:rPr lang="en-GB" sz="800" dirty="0">
                          <a:effectLst/>
                        </a:rPr>
                        <a:t>Staff talk about problems and disagreements</a:t>
                      </a:r>
                      <a:endParaRPr lang="it-IT" sz="800" dirty="0">
                        <a:effectLst/>
                      </a:endParaRPr>
                    </a:p>
                    <a:p>
                      <a:pPr marL="342900" lvl="0" indent="-342900" algn="l">
                        <a:lnSpc>
                          <a:spcPct val="115000"/>
                        </a:lnSpc>
                        <a:spcAft>
                          <a:spcPts val="0"/>
                        </a:spcAft>
                        <a:buFont typeface="Symbol" charset="2"/>
                        <a:buChar char=""/>
                      </a:pPr>
                      <a:r>
                        <a:rPr lang="en-GB" sz="800" dirty="0">
                          <a:effectLst/>
                        </a:rPr>
                        <a:t>Management systems coherent and support overall objectives</a:t>
                      </a:r>
                      <a:endParaRPr lang="it-IT" sz="800" dirty="0">
                        <a:effectLst/>
                      </a:endParaRPr>
                    </a:p>
                    <a:p>
                      <a:pPr algn="just">
                        <a:lnSpc>
                          <a:spcPct val="107000"/>
                        </a:lnSpc>
                        <a:spcAft>
                          <a:spcPts val="800"/>
                        </a:spcAft>
                      </a:pPr>
                      <a:r>
                        <a:rPr lang="en-GB" sz="800" dirty="0">
                          <a:effectLst/>
                        </a:rPr>
                        <a:t>Evidence:</a:t>
                      </a:r>
                      <a:endParaRPr lang="it-IT" sz="800" dirty="0">
                        <a:effectLst/>
                      </a:endParaRPr>
                    </a:p>
                    <a:p>
                      <a:pPr marL="342900" lvl="0" indent="-342900" algn="l">
                        <a:lnSpc>
                          <a:spcPct val="115000"/>
                        </a:lnSpc>
                        <a:spcAft>
                          <a:spcPts val="0"/>
                        </a:spcAft>
                        <a:buFont typeface="Symbol" charset="2"/>
                        <a:buChar char=""/>
                      </a:pPr>
                      <a:r>
                        <a:rPr lang="en-GB" sz="800" dirty="0">
                          <a:effectLst/>
                        </a:rPr>
                        <a:t>Sense of unity reaching out to all stakeholders</a:t>
                      </a:r>
                      <a:endParaRPr lang="it-IT" sz="800" dirty="0">
                        <a:effectLst/>
                      </a:endParaRPr>
                    </a:p>
                    <a:p>
                      <a:pPr marL="342900" lvl="0" indent="-342900" algn="l">
                        <a:lnSpc>
                          <a:spcPct val="115000"/>
                        </a:lnSpc>
                        <a:spcAft>
                          <a:spcPts val="0"/>
                        </a:spcAft>
                        <a:buFont typeface="Symbol" charset="2"/>
                        <a:buChar char=""/>
                      </a:pPr>
                      <a:r>
                        <a:rPr lang="en-GB" sz="800" dirty="0">
                          <a:effectLst/>
                        </a:rPr>
                        <a:t>Cross-boundary cooperation</a:t>
                      </a:r>
                      <a:endParaRPr lang="it-IT" sz="800" dirty="0">
                        <a:effectLst/>
                      </a:endParaRPr>
                    </a:p>
                    <a:p>
                      <a:pPr marL="342900" lvl="0" indent="-342900" algn="l">
                        <a:lnSpc>
                          <a:spcPct val="115000"/>
                        </a:lnSpc>
                        <a:spcAft>
                          <a:spcPts val="0"/>
                        </a:spcAft>
                        <a:buFont typeface="Symbol" charset="2"/>
                        <a:buChar char=""/>
                      </a:pPr>
                      <a:r>
                        <a:rPr lang="en-GB" sz="800" dirty="0">
                          <a:effectLst/>
                        </a:rPr>
                        <a:t>Staff aware of leadership’s priorities</a:t>
                      </a:r>
                      <a:endParaRPr lang="it-IT" sz="800" dirty="0">
                        <a:effectLst/>
                      </a:endParaRPr>
                    </a:p>
                    <a:p>
                      <a:pPr algn="l">
                        <a:lnSpc>
                          <a:spcPct val="115000"/>
                        </a:lnSpc>
                        <a:spcAft>
                          <a:spcPts val="0"/>
                        </a:spcAft>
                      </a:pPr>
                      <a:r>
                        <a:rPr lang="en-GB" sz="800" dirty="0">
                          <a:effectLst/>
                        </a:rPr>
                        <a:t> </a:t>
                      </a:r>
                      <a:endParaRPr lang="it-IT" sz="800" dirty="0">
                        <a:effectLst/>
                        <a:latin typeface="Calibri" charset="0"/>
                        <a:ea typeface="Times New Roman" charset="0"/>
                        <a:cs typeface="Times New Roman" charset="0"/>
                      </a:endParaRPr>
                    </a:p>
                  </a:txBody>
                  <a:tcPr marL="60981" marR="60981" marT="0" marB="0"/>
                </a:tc>
              </a:tr>
              <a:tr h="1649721">
                <a:tc>
                  <a:txBody>
                    <a:bodyPr/>
                    <a:lstStyle/>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 </a:t>
                      </a:r>
                      <a:endParaRPr lang="it-IT" sz="1100" dirty="0">
                        <a:effectLst/>
                      </a:endParaRPr>
                    </a:p>
                    <a:p>
                      <a:pPr algn="just">
                        <a:lnSpc>
                          <a:spcPct val="107000"/>
                        </a:lnSpc>
                        <a:spcAft>
                          <a:spcPts val="800"/>
                        </a:spcAft>
                      </a:pPr>
                      <a:r>
                        <a:rPr lang="en-GB" sz="1100" dirty="0">
                          <a:effectLst/>
                        </a:rPr>
                        <a:t>FLEXIBILITY</a:t>
                      </a:r>
                      <a:endParaRPr lang="it-IT" sz="1100" dirty="0">
                        <a:effectLst/>
                        <a:latin typeface="Calibri" charset="0"/>
                        <a:ea typeface="Times New Roman" charset="0"/>
                        <a:cs typeface="Times New Roman" charset="0"/>
                      </a:endParaRPr>
                    </a:p>
                  </a:txBody>
                  <a:tcPr marL="60981" marR="60981" marT="0" marB="0"/>
                </a:tc>
                <a:tc>
                  <a:txBody>
                    <a:bodyPr/>
                    <a:lstStyle/>
                    <a:p>
                      <a:pPr algn="just">
                        <a:lnSpc>
                          <a:spcPct val="107000"/>
                        </a:lnSpc>
                        <a:spcAft>
                          <a:spcPts val="800"/>
                        </a:spcAft>
                      </a:pPr>
                      <a:r>
                        <a:rPr lang="en-GB" sz="800" dirty="0" smtClean="0">
                          <a:effectLst/>
                        </a:rPr>
                        <a:t>Symptoms:</a:t>
                      </a:r>
                      <a:endParaRPr lang="it-IT" sz="800" dirty="0" smtClean="0">
                        <a:effectLst/>
                      </a:endParaRPr>
                    </a:p>
                    <a:p>
                      <a:pPr marL="342900" lvl="0" indent="-342900" algn="l">
                        <a:lnSpc>
                          <a:spcPct val="115000"/>
                        </a:lnSpc>
                        <a:spcAft>
                          <a:spcPts val="0"/>
                        </a:spcAft>
                        <a:buFont typeface="Symbol" charset="2"/>
                        <a:buChar char=""/>
                      </a:pPr>
                      <a:r>
                        <a:rPr lang="en-GB" sz="800" dirty="0" smtClean="0">
                          <a:effectLst/>
                        </a:rPr>
                        <a:t>Flexibility in switching responsibilities to manage changing circumstances and new challenges</a:t>
                      </a:r>
                      <a:endParaRPr lang="it-IT" sz="800" dirty="0" smtClean="0">
                        <a:effectLst/>
                      </a:endParaRPr>
                    </a:p>
                    <a:p>
                      <a:pPr marL="342900" lvl="0" indent="-342900" algn="l">
                        <a:lnSpc>
                          <a:spcPct val="115000"/>
                        </a:lnSpc>
                        <a:spcAft>
                          <a:spcPts val="0"/>
                        </a:spcAft>
                        <a:buFont typeface="Symbol" charset="2"/>
                        <a:buChar char=""/>
                      </a:pPr>
                      <a:r>
                        <a:rPr lang="en-GB" sz="800" dirty="0" smtClean="0">
                          <a:effectLst/>
                        </a:rPr>
                        <a:t>New </a:t>
                      </a:r>
                      <a:r>
                        <a:rPr lang="en-GB" sz="800" dirty="0">
                          <a:effectLst/>
                        </a:rPr>
                        <a:t>ideas, technologies and methods explored </a:t>
                      </a:r>
                      <a:endParaRPr lang="it-IT" sz="800" dirty="0">
                        <a:effectLst/>
                      </a:endParaRPr>
                    </a:p>
                    <a:p>
                      <a:pPr marL="342900" lvl="0" indent="-342900" algn="l">
                        <a:lnSpc>
                          <a:spcPct val="115000"/>
                        </a:lnSpc>
                        <a:spcAft>
                          <a:spcPts val="0"/>
                        </a:spcAft>
                        <a:buFont typeface="Symbol" charset="2"/>
                        <a:buChar char=""/>
                      </a:pPr>
                      <a:r>
                        <a:rPr lang="en-GB" sz="800" dirty="0">
                          <a:effectLst/>
                        </a:rPr>
                        <a:t>Innovative approaches introduced</a:t>
                      </a:r>
                      <a:endParaRPr lang="it-IT" sz="800" dirty="0">
                        <a:effectLst/>
                      </a:endParaRPr>
                    </a:p>
                    <a:p>
                      <a:pPr marL="342900" lvl="0" indent="-342900" algn="l">
                        <a:lnSpc>
                          <a:spcPct val="115000"/>
                        </a:lnSpc>
                        <a:spcAft>
                          <a:spcPts val="0"/>
                        </a:spcAft>
                        <a:buFont typeface="Symbol" charset="2"/>
                        <a:buChar char=""/>
                      </a:pPr>
                      <a:r>
                        <a:rPr lang="en-GB" sz="800" dirty="0">
                          <a:effectLst/>
                        </a:rPr>
                        <a:t>Staff get training</a:t>
                      </a:r>
                      <a:endParaRPr lang="it-IT" sz="800" dirty="0">
                        <a:effectLst/>
                      </a:endParaRPr>
                    </a:p>
                    <a:p>
                      <a:pPr algn="just">
                        <a:lnSpc>
                          <a:spcPct val="107000"/>
                        </a:lnSpc>
                        <a:spcAft>
                          <a:spcPts val="800"/>
                        </a:spcAft>
                      </a:pPr>
                      <a:r>
                        <a:rPr lang="en-GB" sz="800" dirty="0">
                          <a:effectLst/>
                        </a:rPr>
                        <a:t>Evidence:</a:t>
                      </a:r>
                      <a:endParaRPr lang="it-IT" sz="800" dirty="0">
                        <a:effectLst/>
                      </a:endParaRPr>
                    </a:p>
                    <a:p>
                      <a:pPr marL="342900" lvl="0" indent="-342900" algn="l">
                        <a:lnSpc>
                          <a:spcPct val="115000"/>
                        </a:lnSpc>
                        <a:spcAft>
                          <a:spcPts val="0"/>
                        </a:spcAft>
                        <a:buFont typeface="Symbol" charset="2"/>
                        <a:buChar char=""/>
                      </a:pPr>
                      <a:r>
                        <a:rPr lang="en-GB" sz="800" dirty="0">
                          <a:effectLst/>
                        </a:rPr>
                        <a:t>Wider awareness</a:t>
                      </a:r>
                      <a:endParaRPr lang="it-IT" sz="800" dirty="0">
                        <a:effectLst/>
                      </a:endParaRPr>
                    </a:p>
                    <a:p>
                      <a:pPr marL="342900" lvl="0" indent="-342900" algn="l">
                        <a:lnSpc>
                          <a:spcPct val="115000"/>
                        </a:lnSpc>
                        <a:spcAft>
                          <a:spcPts val="0"/>
                        </a:spcAft>
                        <a:buFont typeface="Symbol" charset="2"/>
                        <a:buChar char=""/>
                      </a:pPr>
                      <a:r>
                        <a:rPr lang="en-GB" sz="800" dirty="0">
                          <a:effectLst/>
                        </a:rPr>
                        <a:t>Strong sense of purpose</a:t>
                      </a:r>
                      <a:endParaRPr lang="it-IT" sz="800" dirty="0">
                        <a:effectLst/>
                      </a:endParaRPr>
                    </a:p>
                    <a:p>
                      <a:pPr marL="342900" lvl="0" indent="-342900" algn="l">
                        <a:lnSpc>
                          <a:spcPct val="115000"/>
                        </a:lnSpc>
                        <a:spcAft>
                          <a:spcPts val="0"/>
                        </a:spcAft>
                        <a:buFont typeface="Symbol" charset="2"/>
                        <a:buChar char=""/>
                      </a:pPr>
                      <a:r>
                        <a:rPr lang="en-GB" sz="800" dirty="0">
                          <a:effectLst/>
                        </a:rPr>
                        <a:t>High degree of teamwork</a:t>
                      </a:r>
                      <a:endParaRPr lang="it-IT" sz="800" dirty="0">
                        <a:effectLst/>
                      </a:endParaRPr>
                    </a:p>
                    <a:p>
                      <a:pPr marL="342900" lvl="0" indent="-342900" algn="l">
                        <a:lnSpc>
                          <a:spcPct val="115000"/>
                        </a:lnSpc>
                        <a:spcAft>
                          <a:spcPts val="0"/>
                        </a:spcAft>
                        <a:buFont typeface="Symbol" charset="2"/>
                        <a:buChar char=""/>
                      </a:pPr>
                      <a:r>
                        <a:rPr lang="en-GB" sz="800" dirty="0">
                          <a:effectLst/>
                        </a:rPr>
                        <a:t>Readiness to adapt in pursuit of goals</a:t>
                      </a:r>
                      <a:endParaRPr lang="it-IT" sz="800" dirty="0">
                        <a:effectLst/>
                        <a:latin typeface="Calibri" charset="0"/>
                        <a:ea typeface="Times New Roman" charset="0"/>
                        <a:cs typeface="Times New Roman" charset="0"/>
                      </a:endParaRPr>
                    </a:p>
                  </a:txBody>
                  <a:tcPr marL="60981" marR="60981" marT="0" marB="0"/>
                </a:tc>
              </a:tr>
            </a:tbl>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12</a:t>
            </a:fld>
            <a:endParaRPr lang="fr-FR" dirty="0"/>
          </a:p>
        </p:txBody>
      </p:sp>
      <p:sp>
        <p:nvSpPr>
          <p:cNvPr id="4" name="Titolo 3"/>
          <p:cNvSpPr>
            <a:spLocks noGrp="1"/>
          </p:cNvSpPr>
          <p:nvPr>
            <p:ph type="title"/>
          </p:nvPr>
        </p:nvSpPr>
        <p:spPr/>
        <p:txBody>
          <a:bodyPr>
            <a:normAutofit/>
          </a:bodyPr>
          <a:lstStyle/>
          <a:p>
            <a:r>
              <a:rPr lang="en-GB" sz="2000" dirty="0">
                <a:effectLst/>
              </a:rPr>
              <a:t>Components, Symptoms and Evidence of effective organisations</a:t>
            </a:r>
            <a:r>
              <a:rPr lang="it-IT" sz="2000" dirty="0">
                <a:effectLst/>
              </a:rPr>
              <a:t> </a:t>
            </a:r>
            <a:endParaRPr lang="it-IT" sz="2000" dirty="0"/>
          </a:p>
        </p:txBody>
      </p:sp>
      <p:sp>
        <p:nvSpPr>
          <p:cNvPr id="9"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180889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828349746"/>
              </p:ext>
            </p:extLst>
          </p:nvPr>
        </p:nvGraphicFramePr>
        <p:xfrm>
          <a:off x="628650" y="1106780"/>
          <a:ext cx="7886700" cy="4708085"/>
        </p:xfrm>
        <a:graphic>
          <a:graphicData uri="http://schemas.openxmlformats.org/drawingml/2006/table">
            <a:tbl>
              <a:tblPr firstRow="1" firstCol="1" bandRow="1">
                <a:tableStyleId>{5C22544A-7EE6-4342-B048-85BDC9FD1C3A}</a:tableStyleId>
              </a:tblPr>
              <a:tblGrid>
                <a:gridCol w="2056851"/>
                <a:gridCol w="2056851"/>
                <a:gridCol w="2230359"/>
                <a:gridCol w="1542639"/>
              </a:tblGrid>
              <a:tr h="220188">
                <a:tc rowSpan="2">
                  <a:txBody>
                    <a:bodyPr/>
                    <a:lstStyle/>
                    <a:p>
                      <a:pPr algn="just">
                        <a:lnSpc>
                          <a:spcPct val="107000"/>
                        </a:lnSpc>
                        <a:spcAft>
                          <a:spcPts val="0"/>
                        </a:spcAft>
                      </a:pPr>
                      <a:r>
                        <a:rPr lang="en-GB" sz="1100">
                          <a:effectLst/>
                        </a:rPr>
                        <a:t> </a:t>
                      </a:r>
                      <a:endParaRPr lang="it-IT" sz="1100">
                        <a:effectLst/>
                      </a:endParaRPr>
                    </a:p>
                    <a:p>
                      <a:pPr algn="just">
                        <a:lnSpc>
                          <a:spcPct val="107000"/>
                        </a:lnSpc>
                        <a:spcAft>
                          <a:spcPts val="0"/>
                        </a:spcAft>
                      </a:pPr>
                      <a:r>
                        <a:rPr lang="en-GB" sz="1100">
                          <a:effectLst/>
                        </a:rPr>
                        <a:t>LEADERSHIP PRACTICES</a:t>
                      </a:r>
                      <a:endParaRPr lang="it-IT" sz="1100">
                        <a:effectLst/>
                        <a:latin typeface="Calibri" charset="0"/>
                        <a:ea typeface="Times New Roman" charset="0"/>
                        <a:cs typeface="Times New Roman" charset="0"/>
                      </a:endParaRPr>
                    </a:p>
                  </a:txBody>
                  <a:tcPr marL="68580" marR="68580" marT="0" marB="0"/>
                </a:tc>
                <a:tc gridSpan="3">
                  <a:txBody>
                    <a:bodyPr/>
                    <a:lstStyle/>
                    <a:p>
                      <a:pPr algn="ctr">
                        <a:lnSpc>
                          <a:spcPct val="107000"/>
                        </a:lnSpc>
                        <a:spcAft>
                          <a:spcPts val="0"/>
                        </a:spcAft>
                      </a:pPr>
                      <a:r>
                        <a:rPr lang="en-GB" sz="1100">
                          <a:effectLst/>
                        </a:rPr>
                        <a:t>COMPONENTS OF EXCELLENT PERFORMANCE</a:t>
                      </a:r>
                      <a:endParaRPr lang="it-IT" sz="1100">
                        <a:effectLst/>
                        <a:latin typeface="Calibri" charset="0"/>
                        <a:ea typeface="Times New Roman" charset="0"/>
                        <a:cs typeface="Times New Roman" charset="0"/>
                      </a:endParaRPr>
                    </a:p>
                  </a:txBody>
                  <a:tcPr marL="68580" marR="68580" marT="0" marB="0"/>
                </a:tc>
                <a:tc hMerge="1">
                  <a:txBody>
                    <a:bodyPr/>
                    <a:lstStyle/>
                    <a:p>
                      <a:endParaRPr lang="it-IT"/>
                    </a:p>
                  </a:txBody>
                  <a:tcPr/>
                </a:tc>
                <a:tc hMerge="1">
                  <a:txBody>
                    <a:bodyPr/>
                    <a:lstStyle/>
                    <a:p>
                      <a:endParaRPr lang="it-IT"/>
                    </a:p>
                  </a:txBody>
                  <a:tcPr/>
                </a:tc>
              </a:tr>
              <a:tr h="220188">
                <a:tc vMerge="1">
                  <a:txBody>
                    <a:bodyPr/>
                    <a:lstStyle/>
                    <a:p>
                      <a:endParaRPr lang="it-IT"/>
                    </a:p>
                  </a:txBody>
                  <a:tcPr/>
                </a:tc>
                <a:tc>
                  <a:txBody>
                    <a:bodyPr/>
                    <a:lstStyle/>
                    <a:p>
                      <a:pPr algn="ctr">
                        <a:lnSpc>
                          <a:spcPct val="107000"/>
                        </a:lnSpc>
                        <a:spcAft>
                          <a:spcPts val="0"/>
                        </a:spcAft>
                      </a:pPr>
                      <a:r>
                        <a:rPr lang="en-GB" sz="1100">
                          <a:effectLst/>
                        </a:rPr>
                        <a:t>DIRECTION</a:t>
                      </a:r>
                      <a:endParaRPr lang="it-IT" sz="1100">
                        <a:effectLst/>
                        <a:latin typeface="Calibri" charset="0"/>
                        <a:ea typeface="Times New Roman" charset="0"/>
                        <a:cs typeface="Times New Roman" charset="0"/>
                      </a:endParaRPr>
                    </a:p>
                  </a:txBody>
                  <a:tcPr marL="68580" marR="68580" marT="0" marB="0"/>
                </a:tc>
                <a:tc>
                  <a:txBody>
                    <a:bodyPr/>
                    <a:lstStyle/>
                    <a:p>
                      <a:pPr algn="ctr">
                        <a:lnSpc>
                          <a:spcPct val="107000"/>
                        </a:lnSpc>
                        <a:spcAft>
                          <a:spcPts val="0"/>
                        </a:spcAft>
                      </a:pPr>
                      <a:r>
                        <a:rPr lang="en-GB" sz="1100">
                          <a:effectLst/>
                        </a:rPr>
                        <a:t>TEAM-WORKING</a:t>
                      </a:r>
                      <a:endParaRPr lang="it-IT" sz="1100">
                        <a:effectLst/>
                        <a:latin typeface="Calibri" charset="0"/>
                        <a:ea typeface="Times New Roman" charset="0"/>
                        <a:cs typeface="Times New Roman" charset="0"/>
                      </a:endParaRPr>
                    </a:p>
                  </a:txBody>
                  <a:tcPr marL="68580" marR="68580" marT="0" marB="0"/>
                </a:tc>
                <a:tc>
                  <a:txBody>
                    <a:bodyPr/>
                    <a:lstStyle/>
                    <a:p>
                      <a:pPr algn="ctr">
                        <a:lnSpc>
                          <a:spcPct val="107000"/>
                        </a:lnSpc>
                        <a:spcAft>
                          <a:spcPts val="0"/>
                        </a:spcAft>
                      </a:pPr>
                      <a:r>
                        <a:rPr lang="en-GB" sz="1100">
                          <a:effectLst/>
                        </a:rPr>
                        <a:t>FLEXIBILITY</a:t>
                      </a:r>
                      <a:endParaRPr lang="it-IT" sz="1100">
                        <a:effectLst/>
                        <a:latin typeface="Calibri" charset="0"/>
                        <a:ea typeface="Times New Roman" charset="0"/>
                        <a:cs typeface="Times New Roman" charset="0"/>
                      </a:endParaRPr>
                    </a:p>
                  </a:txBody>
                  <a:tcPr marL="68580" marR="68580" marT="0" marB="0"/>
                </a:tc>
              </a:tr>
              <a:tr h="1028059">
                <a:tc>
                  <a:txBody>
                    <a:bodyPr/>
                    <a:lstStyle/>
                    <a:p>
                      <a:pPr algn="just">
                        <a:lnSpc>
                          <a:spcPct val="107000"/>
                        </a:lnSpc>
                        <a:spcAft>
                          <a:spcPts val="0"/>
                        </a:spcAft>
                      </a:pPr>
                      <a:r>
                        <a:rPr lang="en-GB" sz="1100">
                          <a:effectLst/>
                        </a:rPr>
                        <a:t>1. Driving strategies</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Ensuring staff understand strategic direction and their role in supporting it</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Emphasising importance of each person’s buy-in and contribution</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Increasing staff awareness of external and internal conditions and their implications for strategic decisions</a:t>
                      </a:r>
                      <a:endParaRPr lang="it-IT" sz="1100">
                        <a:effectLst/>
                        <a:latin typeface="Calibri" charset="0"/>
                        <a:ea typeface="Times New Roman" charset="0"/>
                        <a:cs typeface="Times New Roman" charset="0"/>
                      </a:endParaRPr>
                    </a:p>
                  </a:txBody>
                  <a:tcPr marL="68580" marR="68580" marT="0" marB="0"/>
                </a:tc>
              </a:tr>
              <a:tr h="855207">
                <a:tc>
                  <a:txBody>
                    <a:bodyPr/>
                    <a:lstStyle/>
                    <a:p>
                      <a:pPr algn="just">
                        <a:lnSpc>
                          <a:spcPct val="107000"/>
                        </a:lnSpc>
                        <a:spcAft>
                          <a:spcPts val="0"/>
                        </a:spcAft>
                      </a:pPr>
                      <a:r>
                        <a:rPr lang="en-GB" sz="1100">
                          <a:effectLst/>
                        </a:rPr>
                        <a:t>2. Supporting initiatives</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Defining specific objectives, roles, action plans</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Ensuring all staff know exactly how their job and behaviour contribute to the success of the organisation</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Keeping hands on the ‘steering wheel’ so adjustments can be made as necessary</a:t>
                      </a:r>
                      <a:endParaRPr lang="it-IT" sz="1100">
                        <a:effectLst/>
                        <a:latin typeface="Calibri" charset="0"/>
                        <a:ea typeface="Times New Roman" charset="0"/>
                        <a:cs typeface="Times New Roman" charset="0"/>
                      </a:endParaRPr>
                    </a:p>
                  </a:txBody>
                  <a:tcPr marL="68580" marR="68580" marT="0" marB="0"/>
                </a:tc>
              </a:tr>
              <a:tr h="1028059">
                <a:tc>
                  <a:txBody>
                    <a:bodyPr/>
                    <a:lstStyle/>
                    <a:p>
                      <a:pPr algn="just">
                        <a:lnSpc>
                          <a:spcPct val="107000"/>
                        </a:lnSpc>
                        <a:spcAft>
                          <a:spcPts val="0"/>
                        </a:spcAft>
                      </a:pPr>
                      <a:r>
                        <a:rPr lang="en-GB" sz="1100">
                          <a:effectLst/>
                        </a:rPr>
                        <a:t>3. Managing climate</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Giving opportunities for open dialogue about goals and objectives</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Setting stage for cross-organisation collaboration and teamwork</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Encouraging ownership, flexibility and confidence in making decisions and pursuing objectives</a:t>
                      </a:r>
                      <a:endParaRPr lang="it-IT" sz="1100">
                        <a:effectLst/>
                        <a:latin typeface="Calibri" charset="0"/>
                        <a:ea typeface="Times New Roman" charset="0"/>
                        <a:cs typeface="Times New Roman" charset="0"/>
                      </a:endParaRPr>
                    </a:p>
                  </a:txBody>
                  <a:tcPr marL="68580" marR="68580" marT="0" marB="0"/>
                </a:tc>
              </a:tr>
              <a:tr h="1200912">
                <a:tc>
                  <a:txBody>
                    <a:bodyPr/>
                    <a:lstStyle/>
                    <a:p>
                      <a:pPr algn="just">
                        <a:lnSpc>
                          <a:spcPct val="107000"/>
                        </a:lnSpc>
                        <a:spcAft>
                          <a:spcPts val="0"/>
                        </a:spcAft>
                      </a:pPr>
                      <a:r>
                        <a:rPr lang="en-GB" sz="1100" dirty="0">
                          <a:effectLst/>
                        </a:rPr>
                        <a:t>4. Making use of experience</a:t>
                      </a:r>
                      <a:endParaRPr lang="it-IT" sz="1100" dirty="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Allowing time to formulate and discuss goals and reflect on progress towards meeting them</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a:effectLst/>
                        </a:rPr>
                        <a:t>Expecting each staff member to have a perspective, offer insights and contribute to team learning</a:t>
                      </a:r>
                      <a:endParaRPr lang="it-IT" sz="1100">
                        <a:effectLst/>
                        <a:latin typeface="Calibri" charset="0"/>
                        <a:ea typeface="Times New Roman" charset="0"/>
                        <a:cs typeface="Times New Roman" charset="0"/>
                      </a:endParaRPr>
                    </a:p>
                  </a:txBody>
                  <a:tcPr marL="68580" marR="68580" marT="0" marB="0"/>
                </a:tc>
                <a:tc>
                  <a:txBody>
                    <a:bodyPr/>
                    <a:lstStyle/>
                    <a:p>
                      <a:pPr algn="just">
                        <a:lnSpc>
                          <a:spcPct val="107000"/>
                        </a:lnSpc>
                        <a:spcAft>
                          <a:spcPts val="0"/>
                        </a:spcAft>
                      </a:pPr>
                      <a:r>
                        <a:rPr lang="en-GB" sz="1100" dirty="0">
                          <a:effectLst/>
                        </a:rPr>
                        <a:t>Enabling staff to learn from experience and best practice, applying lessons quickly to emerging problems</a:t>
                      </a:r>
                      <a:endParaRPr lang="it-IT" sz="1100" dirty="0">
                        <a:effectLst/>
                        <a:latin typeface="Calibri" charset="0"/>
                        <a:ea typeface="Times New Roman" charset="0"/>
                        <a:cs typeface="Times New Roman" charset="0"/>
                      </a:endParaRPr>
                    </a:p>
                  </a:txBody>
                  <a:tcPr marL="68580" marR="68580" marT="0" marB="0"/>
                </a:tc>
              </a:tr>
            </a:tbl>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13</a:t>
            </a:fld>
            <a:endParaRPr lang="fr-FR" dirty="0"/>
          </a:p>
        </p:txBody>
      </p:sp>
      <p:sp>
        <p:nvSpPr>
          <p:cNvPr id="4" name="Titolo 3"/>
          <p:cNvSpPr>
            <a:spLocks noGrp="1"/>
          </p:cNvSpPr>
          <p:nvPr>
            <p:ph type="title"/>
          </p:nvPr>
        </p:nvSpPr>
        <p:spPr/>
        <p:txBody>
          <a:bodyPr/>
          <a:lstStyle/>
          <a:p>
            <a:r>
              <a:rPr lang="it-IT" dirty="0" smtClean="0"/>
              <a:t>How Leadership </a:t>
            </a:r>
            <a:r>
              <a:rPr lang="it-IT" dirty="0" err="1" smtClean="0"/>
              <a:t>Practices</a:t>
            </a:r>
            <a:r>
              <a:rPr lang="it-IT" dirty="0" smtClean="0"/>
              <a:t> </a:t>
            </a:r>
            <a:r>
              <a:rPr lang="it-IT" dirty="0" err="1" smtClean="0"/>
              <a:t>Imrpove</a:t>
            </a:r>
            <a:r>
              <a:rPr lang="it-IT" dirty="0" smtClean="0"/>
              <a:t> Performance</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35215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smtClean="0"/>
              <a:t>To </a:t>
            </a:r>
            <a:r>
              <a:rPr lang="en-GB" dirty="0"/>
              <a:t>present the 3 core domains of strategic management from a leadership perspective and suggest instruments for establishing high level performance. </a:t>
            </a:r>
            <a:endParaRPr lang="it-IT" dirty="0"/>
          </a:p>
        </p:txBody>
      </p:sp>
      <p:sp>
        <p:nvSpPr>
          <p:cNvPr id="3" name="Segnaposto contenuto 2"/>
          <p:cNvSpPr>
            <a:spLocks noGrp="1"/>
          </p:cNvSpPr>
          <p:nvPr>
            <p:ph sz="half" idx="2"/>
          </p:nvPr>
        </p:nvSpPr>
        <p:spPr/>
        <p:txBody>
          <a:bodyPr>
            <a:normAutofit/>
          </a:bodyPr>
          <a:lstStyle/>
          <a:p>
            <a:pPr marL="0" indent="0">
              <a:buNone/>
            </a:pPr>
            <a:r>
              <a:rPr lang="it-IT" b="1" dirty="0" smtClean="0"/>
              <a:t>Learning Outcomes</a:t>
            </a:r>
            <a:endParaRPr lang="en-GB" dirty="0" smtClean="0"/>
          </a:p>
          <a:p>
            <a:pPr lvl="1"/>
            <a:r>
              <a:rPr lang="en-GB" dirty="0"/>
              <a:t>Participants understand the role of leadership in effective strategic management.</a:t>
            </a:r>
            <a:endParaRPr lang="it-IT" dirty="0"/>
          </a:p>
          <a:p>
            <a:pPr lvl="1"/>
            <a:r>
              <a:rPr lang="en-GB" dirty="0"/>
              <a:t>Participants understand how they can enable staff to deliver excellent performance.</a:t>
            </a:r>
            <a:endParaRPr lang="it-IT" dirty="0"/>
          </a:p>
          <a:p>
            <a:pPr marL="0" indent="0">
              <a:buNone/>
            </a:pPr>
            <a:r>
              <a:rPr lang="en-GB" sz="1800" dirty="0"/>
              <a:t>As a result of this learning, participants will be ready to work with staff in a way that encourages them to give their best and use their full potential.</a:t>
            </a:r>
            <a:endParaRPr lang="it-IT" sz="1800"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572008709"/>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a:bodyPr>
          <a:lstStyle/>
          <a:p>
            <a:pPr marL="0" indent="0">
              <a:buNone/>
            </a:pPr>
            <a:r>
              <a:rPr lang="en-GB" b="1" dirty="0" smtClean="0"/>
              <a:t>Strategic Management</a:t>
            </a:r>
          </a:p>
          <a:p>
            <a:pPr lvl="1"/>
            <a:r>
              <a:rPr lang="en-GB" dirty="0"/>
              <a:t>Strategic management encompasses the activities of the leadership that are connected to guiding the effective operation of the organisation. It involves communication of the direction for the organisation, specifying objectives, creating and managing structures and communication channels and involving and directing teams and people in the effective implementation of the objectives.</a:t>
            </a:r>
            <a:r>
              <a:rPr lang="it-IT" dirty="0"/>
              <a:t> </a:t>
            </a:r>
          </a:p>
        </p:txBody>
      </p:sp>
      <p:sp>
        <p:nvSpPr>
          <p:cNvPr id="3" name="Segnaposto contenuto 2"/>
          <p:cNvSpPr>
            <a:spLocks noGrp="1"/>
          </p:cNvSpPr>
          <p:nvPr>
            <p:ph sz="half" idx="2"/>
          </p:nvPr>
        </p:nvSpPr>
        <p:spPr/>
        <p:txBody>
          <a:bodyPr>
            <a:normAutofit/>
          </a:bodyPr>
          <a:lstStyle/>
          <a:p>
            <a:pPr marL="0" indent="0">
              <a:buNone/>
            </a:pPr>
            <a:r>
              <a:rPr lang="en-GB" sz="1500" dirty="0" smtClean="0"/>
              <a:t>  </a:t>
            </a: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8"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Interactive Introduction</a:t>
            </a:r>
            <a:endParaRPr lang="it-IT" sz="2600" b="1" dirty="0" smtClean="0"/>
          </a:p>
          <a:p>
            <a:pPr lvl="1"/>
            <a:r>
              <a:rPr lang="en-GB" dirty="0" smtClean="0"/>
              <a:t>Discuss on why staff are an important asset of the organisation and how effective leadership can enable staff to achieve their full potential.</a:t>
            </a:r>
            <a:r>
              <a:rPr lang="it-IT" dirty="0" smtClean="0"/>
              <a:t> </a:t>
            </a: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2143363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smtClean="0"/>
              <a:t>Group </a:t>
            </a:r>
            <a:r>
              <a:rPr lang="en-GB" sz="2600" b="1" dirty="0"/>
              <a:t>Exercise 1 – </a:t>
            </a:r>
            <a:r>
              <a:rPr lang="en-GB" sz="2600" b="1" dirty="0" smtClean="0"/>
              <a:t>Organisational </a:t>
            </a:r>
            <a:r>
              <a:rPr lang="en-GB" sz="2600" b="1" dirty="0"/>
              <a:t>Wrestling Competition</a:t>
            </a:r>
            <a:endParaRPr lang="it-IT" sz="2600" b="1" dirty="0"/>
          </a:p>
          <a:p>
            <a:pPr lvl="1"/>
            <a:r>
              <a:rPr lang="en-GB" dirty="0"/>
              <a:t>P</a:t>
            </a:r>
            <a:r>
              <a:rPr lang="en-GB" dirty="0" smtClean="0"/>
              <a:t>lay </a:t>
            </a:r>
            <a:r>
              <a:rPr lang="en-GB" dirty="0"/>
              <a:t>the game in plenary in Fishbowl setting and then discuss the experience.</a:t>
            </a:r>
            <a:endParaRPr lang="it-IT"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6"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578728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36000" indent="0">
              <a:buNone/>
            </a:pPr>
            <a:r>
              <a:rPr lang="en-GB" sz="2600" b="1" dirty="0"/>
              <a:t>Group Exercise 2 – Performance components and Symptoms </a:t>
            </a:r>
            <a:endParaRPr lang="it-IT" sz="2600" b="1" dirty="0"/>
          </a:p>
          <a:p>
            <a:pPr lvl="1"/>
            <a:r>
              <a:rPr lang="en-GB" dirty="0"/>
              <a:t>In groups of 3 and later in a facilitated plenary discussion, </a:t>
            </a:r>
            <a:r>
              <a:rPr lang="en-GB" dirty="0" smtClean="0"/>
              <a:t>examine </a:t>
            </a:r>
            <a:r>
              <a:rPr lang="en-GB" dirty="0"/>
              <a:t>the table Performance components and symptoms.  The table lists symptoms that could be categorised into 3 key domains of effective </a:t>
            </a:r>
            <a:r>
              <a:rPr lang="en-GB" dirty="0" smtClean="0"/>
              <a:t>organisational </a:t>
            </a:r>
            <a:r>
              <a:rPr lang="en-GB" dirty="0"/>
              <a:t>management - Direction, Team-Working, Flexibility.  </a:t>
            </a:r>
            <a:endParaRPr lang="it-IT" dirty="0"/>
          </a:p>
          <a:p>
            <a:pPr lvl="1"/>
            <a:r>
              <a:rPr lang="en-GB" dirty="0"/>
              <a:t>In a plenary discussion, </a:t>
            </a:r>
            <a:r>
              <a:rPr lang="en-GB" dirty="0" smtClean="0"/>
              <a:t>consider </a:t>
            </a:r>
            <a:r>
              <a:rPr lang="en-GB" dirty="0"/>
              <a:t>the prevalence of these components and symptoms in a typical </a:t>
            </a:r>
            <a:r>
              <a:rPr lang="en-GB" dirty="0" smtClean="0"/>
              <a:t>Local Authority </a:t>
            </a:r>
            <a:r>
              <a:rPr lang="en-GB" dirty="0"/>
              <a:t>and identify the evidence of </a:t>
            </a:r>
            <a:r>
              <a:rPr lang="en-GB" dirty="0" smtClean="0"/>
              <a:t>strengths </a:t>
            </a:r>
            <a:r>
              <a:rPr lang="en-GB" dirty="0"/>
              <a:t>and </a:t>
            </a:r>
            <a:r>
              <a:rPr lang="en-GB" dirty="0" smtClean="0"/>
              <a:t>weaknesses. </a:t>
            </a:r>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269590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smtClean="0"/>
              <a:t>Group </a:t>
            </a:r>
            <a:r>
              <a:rPr lang="en-GB" sz="2600" b="1" dirty="0"/>
              <a:t>Exercise 3 – Assessing staff qualities  </a:t>
            </a:r>
            <a:endParaRPr lang="it-IT" sz="2600" b="1" dirty="0"/>
          </a:p>
          <a:p>
            <a:pPr lvl="1"/>
            <a:r>
              <a:rPr lang="en-GB" dirty="0"/>
              <a:t>In the same groups, </a:t>
            </a:r>
            <a:r>
              <a:rPr lang="en-GB" dirty="0" smtClean="0"/>
              <a:t>assess </a:t>
            </a:r>
            <a:r>
              <a:rPr lang="en-GB" dirty="0"/>
              <a:t>the staff qualities in one of </a:t>
            </a:r>
            <a:r>
              <a:rPr lang="en-GB" dirty="0" smtClean="0"/>
              <a:t>your </a:t>
            </a:r>
            <a:r>
              <a:rPr lang="en-GB" dirty="0"/>
              <a:t>organisations. </a:t>
            </a:r>
            <a:endParaRPr lang="en-GB" dirty="0" smtClean="0"/>
          </a:p>
          <a:p>
            <a:pPr lvl="1"/>
            <a:r>
              <a:rPr lang="en-GB" dirty="0" smtClean="0"/>
              <a:t>Facilitated </a:t>
            </a:r>
            <a:r>
              <a:rPr lang="en-GB" dirty="0"/>
              <a:t>plenary discussion of the results.</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9</a:t>
            </a:fld>
            <a:endParaRPr lang="fr-FR" dirty="0"/>
          </a:p>
        </p:txBody>
      </p:sp>
      <p:sp>
        <p:nvSpPr>
          <p:cNvPr id="4" name="Titolo 3"/>
          <p:cNvSpPr>
            <a:spLocks noGrp="1"/>
          </p:cNvSpPr>
          <p:nvPr>
            <p:ph type="title"/>
          </p:nvPr>
        </p:nvSpPr>
        <p:spPr/>
        <p:txBody>
          <a:bodyPr/>
          <a:lstStyle/>
          <a:p>
            <a:r>
              <a:rPr lang="it-IT" dirty="0" smtClean="0"/>
              <a:t>Exercise 4</a:t>
            </a:r>
            <a:endParaRPr lang="it-IT" dirty="0"/>
          </a:p>
        </p:txBody>
      </p:sp>
      <p:sp>
        <p:nvSpPr>
          <p:cNvPr id="7" name="Segnaposto piè di pagina 5"/>
          <p:cNvSpPr>
            <a:spLocks noGrp="1"/>
          </p:cNvSpPr>
          <p:nvPr>
            <p:ph type="ftr" sz="quarter" idx="3"/>
          </p:nvPr>
        </p:nvSpPr>
        <p:spPr>
          <a:xfrm>
            <a:off x="1274460" y="6333963"/>
            <a:ext cx="4487212" cy="365125"/>
          </a:xfrm>
        </p:spPr>
        <p:txBody>
          <a:bodyPr/>
          <a:lstStyle/>
          <a:p>
            <a:r>
              <a:rPr lang="en-GB" dirty="0" smtClean="0"/>
              <a:t>Stage 2</a:t>
            </a:r>
          </a:p>
          <a:p>
            <a:r>
              <a:rPr lang="en-GB" dirty="0" smtClean="0"/>
              <a:t>Module 12 – Strategic Management</a:t>
            </a:r>
            <a:endParaRPr lang="en-GB" dirty="0"/>
          </a:p>
        </p:txBody>
      </p:sp>
    </p:spTree>
    <p:extLst>
      <p:ext uri="{BB962C8B-B14F-4D97-AF65-F5344CB8AC3E}">
        <p14:creationId xmlns:p14="http://schemas.microsoft.com/office/powerpoint/2010/main" val="1956689915"/>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820</Words>
  <Application>Microsoft Macintosh PowerPoint</Application>
  <PresentationFormat>Presentazione su schermo (4:3)</PresentationFormat>
  <Paragraphs>140</Paragraphs>
  <Slides>13</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13</vt:i4>
      </vt:variant>
    </vt:vector>
  </HeadingPairs>
  <TitlesOfParts>
    <vt:vector size="19" baseType="lpstr">
      <vt:lpstr>Calibri</vt:lpstr>
      <vt:lpstr>Century Gothic</vt:lpstr>
      <vt:lpstr>Symbol</vt:lpstr>
      <vt:lpstr>Times New Roman</vt:lpstr>
      <vt:lpstr>Arial</vt:lpstr>
      <vt:lpstr>Tema di Office</vt:lpstr>
      <vt:lpstr>MODULE 12 – STRATEGIC MANAGEMENT</vt:lpstr>
      <vt:lpstr>Module Overview</vt:lpstr>
      <vt:lpstr>Module Structure</vt:lpstr>
      <vt:lpstr>Working Definitions</vt:lpstr>
      <vt:lpstr>EXERCISES</vt:lpstr>
      <vt:lpstr>Exercise 1</vt:lpstr>
      <vt:lpstr>Exercise 2</vt:lpstr>
      <vt:lpstr>Exercise 3</vt:lpstr>
      <vt:lpstr>Exercise 4</vt:lpstr>
      <vt:lpstr>Exercise 5</vt:lpstr>
      <vt:lpstr>Strategic Management</vt:lpstr>
      <vt:lpstr>Components, Symptoms and Evidence of effective organisations </vt:lpstr>
      <vt:lpstr>How Leadership Practices Imrpove Performance</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2017-02-14T09:06:26Z</dcterms:modified>
</cp:coreProperties>
</file>