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89" r:id="rId1"/>
  </p:sldMasterIdLst>
  <p:notesMasterIdLst>
    <p:notesMasterId r:id="rId15"/>
  </p:notesMasterIdLst>
  <p:handoutMasterIdLst>
    <p:handoutMasterId r:id="rId16"/>
  </p:handoutMasterIdLst>
  <p:sldIdLst>
    <p:sldId id="256" r:id="rId2"/>
    <p:sldId id="258" r:id="rId3"/>
    <p:sldId id="266" r:id="rId4"/>
    <p:sldId id="264" r:id="rId5"/>
    <p:sldId id="260" r:id="rId6"/>
    <p:sldId id="261" r:id="rId7"/>
    <p:sldId id="268" r:id="rId8"/>
    <p:sldId id="262" r:id="rId9"/>
    <p:sldId id="263" r:id="rId10"/>
    <p:sldId id="267" r:id="rId11"/>
    <p:sldId id="269" r:id="rId12"/>
    <p:sldId id="270" r:id="rId13"/>
    <p:sldId id="271" r:id="rId14"/>
  </p:sldIdLst>
  <p:sldSz cx="9144000" cy="6858000" type="screen4x3"/>
  <p:notesSz cx="6805613" cy="99441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47D"/>
    <a:srgbClr val="40B2F1"/>
    <a:srgbClr val="002A4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Stile chiaro 3 - Colore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Stile medio 4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333" autoAdjust="0"/>
    <p:restoredTop sz="93665" autoAdjust="0"/>
  </p:normalViewPr>
  <p:slideViewPr>
    <p:cSldViewPr snapToGrid="0" snapToObjects="1">
      <p:cViewPr varScale="1">
        <p:scale>
          <a:sx n="103" d="100"/>
          <a:sy n="103" d="100"/>
        </p:scale>
        <p:origin x="752"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00" d="100"/>
          <a:sy n="100" d="100"/>
        </p:scale>
        <p:origin x="1422" y="78"/>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handoutMaster" Target="handoutMasters/handout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C7C819-22FC-9940-9E59-95FE49FEF966}" type="doc">
      <dgm:prSet loTypeId="urn:microsoft.com/office/officeart/2008/layout/VerticalCurvedList" loCatId="" qsTypeId="urn:microsoft.com/office/officeart/2005/8/quickstyle/simple4" qsCatId="simple" csTypeId="urn:microsoft.com/office/officeart/2005/8/colors/accent1_2" csCatId="accent1" phldr="1"/>
      <dgm:spPr/>
      <dgm:t>
        <a:bodyPr/>
        <a:lstStyle/>
        <a:p>
          <a:endParaRPr lang="it-IT"/>
        </a:p>
      </dgm:t>
    </dgm:pt>
    <dgm:pt modelId="{4F6B673E-4E96-284B-93E1-2F7A748558BF}">
      <dgm:prSet phldrT="[Testo]" custT="1"/>
      <dgm:spPr/>
      <dgm:t>
        <a:bodyPr/>
        <a:lstStyle/>
        <a:p>
          <a:r>
            <a:rPr lang="en-GB" sz="1800" b="1" dirty="0" smtClean="0"/>
            <a:t>Introduction</a:t>
          </a:r>
          <a:endParaRPr lang="it-IT" sz="1800" b="1" dirty="0"/>
        </a:p>
      </dgm:t>
    </dgm:pt>
    <dgm:pt modelId="{9CDFA989-724A-4B40-B100-3D00DEF04CEC}" type="parTrans" cxnId="{8CDB503F-FC1D-C446-9810-099B425C0B88}">
      <dgm:prSet/>
      <dgm:spPr/>
      <dgm:t>
        <a:bodyPr/>
        <a:lstStyle/>
        <a:p>
          <a:endParaRPr lang="it-IT"/>
        </a:p>
      </dgm:t>
    </dgm:pt>
    <dgm:pt modelId="{11E7F1B2-8932-1142-ACE5-3A9589B42A2F}" type="sibTrans" cxnId="{8CDB503F-FC1D-C446-9810-099B425C0B88}">
      <dgm:prSet/>
      <dgm:spPr/>
      <dgm:t>
        <a:bodyPr/>
        <a:lstStyle/>
        <a:p>
          <a:endParaRPr lang="it-IT"/>
        </a:p>
      </dgm:t>
    </dgm:pt>
    <dgm:pt modelId="{AE2E0234-A6F5-F343-87F4-12BA23B4A44F}">
      <dgm:prSet custT="1"/>
      <dgm:spPr/>
      <dgm:t>
        <a:bodyPr/>
        <a:lstStyle/>
        <a:p>
          <a:r>
            <a:rPr lang="en-GB" sz="1800" b="1" dirty="0" smtClean="0"/>
            <a:t>Group Exercise 1 – Organisational Wrestling Competition</a:t>
          </a:r>
          <a:endParaRPr lang="it-IT" sz="1800" b="1" dirty="0"/>
        </a:p>
      </dgm:t>
    </dgm:pt>
    <dgm:pt modelId="{4066347C-3608-784E-B065-9A4091D670C3}" type="parTrans" cxnId="{05D6B2B3-2A82-AE4F-963B-D0E7D6D3056A}">
      <dgm:prSet/>
      <dgm:spPr/>
      <dgm:t>
        <a:bodyPr/>
        <a:lstStyle/>
        <a:p>
          <a:endParaRPr lang="it-IT"/>
        </a:p>
      </dgm:t>
    </dgm:pt>
    <dgm:pt modelId="{3CF67B19-053C-A544-BF9C-F88C66BAD759}" type="sibTrans" cxnId="{05D6B2B3-2A82-AE4F-963B-D0E7D6D3056A}">
      <dgm:prSet/>
      <dgm:spPr/>
      <dgm:t>
        <a:bodyPr/>
        <a:lstStyle/>
        <a:p>
          <a:endParaRPr lang="it-IT"/>
        </a:p>
      </dgm:t>
    </dgm:pt>
    <dgm:pt modelId="{488F6942-572A-194F-86CD-8A65420D6DC1}">
      <dgm:prSet custT="1"/>
      <dgm:spPr/>
      <dgm:t>
        <a:bodyPr/>
        <a:lstStyle/>
        <a:p>
          <a:r>
            <a:rPr lang="en-GB" sz="1800" b="1" smtClean="0"/>
            <a:t>Group Exercise 3 – Assessing staff qualities  </a:t>
          </a:r>
          <a:endParaRPr lang="it-IT" sz="1800" b="1"/>
        </a:p>
      </dgm:t>
    </dgm:pt>
    <dgm:pt modelId="{1E295020-EDAA-AF46-A9EF-CC0284D30F56}" type="parTrans" cxnId="{7F0ECA33-5492-3B4C-80A6-AC7BEBDFE07A}">
      <dgm:prSet/>
      <dgm:spPr/>
      <dgm:t>
        <a:bodyPr/>
        <a:lstStyle/>
        <a:p>
          <a:endParaRPr lang="it-IT"/>
        </a:p>
      </dgm:t>
    </dgm:pt>
    <dgm:pt modelId="{1D892289-ADD1-7248-A499-9A13ACCD01D8}" type="sibTrans" cxnId="{7F0ECA33-5492-3B4C-80A6-AC7BEBDFE07A}">
      <dgm:prSet/>
      <dgm:spPr/>
      <dgm:t>
        <a:bodyPr/>
        <a:lstStyle/>
        <a:p>
          <a:endParaRPr lang="it-IT"/>
        </a:p>
      </dgm:t>
    </dgm:pt>
    <dgm:pt modelId="{2BC82262-6093-014F-ABC6-22EA899CB8A2}">
      <dgm:prSet custT="1"/>
      <dgm:spPr/>
      <dgm:t>
        <a:bodyPr/>
        <a:lstStyle/>
        <a:p>
          <a:r>
            <a:rPr lang="en-GB" sz="1800" b="1" dirty="0" smtClean="0"/>
            <a:t>Group Exercise 4 – Leadership assessment </a:t>
          </a:r>
          <a:endParaRPr lang="it-IT" sz="1800" b="1" dirty="0"/>
        </a:p>
      </dgm:t>
    </dgm:pt>
    <dgm:pt modelId="{9EF4E0FB-0C0B-DA4D-A600-2FCB4DECCCE0}" type="parTrans" cxnId="{443D3289-6256-4443-B52E-E48956EEB570}">
      <dgm:prSet/>
      <dgm:spPr/>
      <dgm:t>
        <a:bodyPr/>
        <a:lstStyle/>
        <a:p>
          <a:endParaRPr lang="it-IT"/>
        </a:p>
      </dgm:t>
    </dgm:pt>
    <dgm:pt modelId="{FDF4DCE7-E865-1C4D-80AB-CCCEDA7DA59A}" type="sibTrans" cxnId="{443D3289-6256-4443-B52E-E48956EEB570}">
      <dgm:prSet/>
      <dgm:spPr/>
      <dgm:t>
        <a:bodyPr/>
        <a:lstStyle/>
        <a:p>
          <a:endParaRPr lang="it-IT"/>
        </a:p>
      </dgm:t>
    </dgm:pt>
    <dgm:pt modelId="{6758FF54-4221-2F46-BD6A-3329C6079216}">
      <dgm:prSet custT="1"/>
      <dgm:spPr/>
      <dgm:t>
        <a:bodyPr/>
        <a:lstStyle/>
        <a:p>
          <a:r>
            <a:rPr lang="en-GB" sz="1800" b="1" dirty="0" smtClean="0"/>
            <a:t>Group Exercise 2 – Performance components and Symptoms </a:t>
          </a:r>
          <a:endParaRPr lang="it-IT" sz="1800" b="1" dirty="0"/>
        </a:p>
      </dgm:t>
    </dgm:pt>
    <dgm:pt modelId="{CC8253E0-0FF0-ED4D-A0B7-45B245489E87}" type="parTrans" cxnId="{BF277F12-AE65-F54B-AC0B-92B84557D688}">
      <dgm:prSet/>
      <dgm:spPr/>
      <dgm:t>
        <a:bodyPr/>
        <a:lstStyle/>
        <a:p>
          <a:endParaRPr lang="it-IT"/>
        </a:p>
      </dgm:t>
    </dgm:pt>
    <dgm:pt modelId="{C680A0D4-26ED-3443-95BA-57A34B33BA23}" type="sibTrans" cxnId="{BF277F12-AE65-F54B-AC0B-92B84557D688}">
      <dgm:prSet/>
      <dgm:spPr/>
      <dgm:t>
        <a:bodyPr/>
        <a:lstStyle/>
        <a:p>
          <a:endParaRPr lang="it-IT"/>
        </a:p>
      </dgm:t>
    </dgm:pt>
    <dgm:pt modelId="{C36E6E98-452A-4B47-906E-F45EEF12F12D}" type="pres">
      <dgm:prSet presAssocID="{5CC7C819-22FC-9940-9E59-95FE49FEF966}" presName="Name0" presStyleCnt="0">
        <dgm:presLayoutVars>
          <dgm:chMax val="7"/>
          <dgm:chPref val="7"/>
          <dgm:dir/>
        </dgm:presLayoutVars>
      </dgm:prSet>
      <dgm:spPr/>
      <dgm:t>
        <a:bodyPr/>
        <a:lstStyle/>
        <a:p>
          <a:endParaRPr lang="it-IT"/>
        </a:p>
      </dgm:t>
    </dgm:pt>
    <dgm:pt modelId="{CA63F03E-F6E6-E344-982A-46AC3C5BDA83}" type="pres">
      <dgm:prSet presAssocID="{5CC7C819-22FC-9940-9E59-95FE49FEF966}" presName="Name1" presStyleCnt="0"/>
      <dgm:spPr/>
    </dgm:pt>
    <dgm:pt modelId="{7E5E127E-E2B2-134B-A7E3-43A64E9B330A}" type="pres">
      <dgm:prSet presAssocID="{5CC7C819-22FC-9940-9E59-95FE49FEF966}" presName="cycle" presStyleCnt="0"/>
      <dgm:spPr/>
    </dgm:pt>
    <dgm:pt modelId="{001ABEE9-4061-F64F-8D01-52FEC11D3B2D}" type="pres">
      <dgm:prSet presAssocID="{5CC7C819-22FC-9940-9E59-95FE49FEF966}" presName="srcNode" presStyleLbl="node1" presStyleIdx="0" presStyleCnt="5"/>
      <dgm:spPr/>
    </dgm:pt>
    <dgm:pt modelId="{BB760403-48DE-9542-8416-1E8B6018467D}" type="pres">
      <dgm:prSet presAssocID="{5CC7C819-22FC-9940-9E59-95FE49FEF966}" presName="conn" presStyleLbl="parChTrans1D2" presStyleIdx="0" presStyleCnt="1"/>
      <dgm:spPr/>
      <dgm:t>
        <a:bodyPr/>
        <a:lstStyle/>
        <a:p>
          <a:endParaRPr lang="it-IT"/>
        </a:p>
      </dgm:t>
    </dgm:pt>
    <dgm:pt modelId="{9ADB08C2-130B-044E-841B-EF7FD7CD44B2}" type="pres">
      <dgm:prSet presAssocID="{5CC7C819-22FC-9940-9E59-95FE49FEF966}" presName="extraNode" presStyleLbl="node1" presStyleIdx="0" presStyleCnt="5"/>
      <dgm:spPr/>
    </dgm:pt>
    <dgm:pt modelId="{CD2871E0-B945-6845-8CD4-21F5038B9047}" type="pres">
      <dgm:prSet presAssocID="{5CC7C819-22FC-9940-9E59-95FE49FEF966}" presName="dstNode" presStyleLbl="node1" presStyleIdx="0" presStyleCnt="5"/>
      <dgm:spPr/>
    </dgm:pt>
    <dgm:pt modelId="{4D354350-3593-DE4C-AEB1-03623E9181C5}" type="pres">
      <dgm:prSet presAssocID="{4F6B673E-4E96-284B-93E1-2F7A748558BF}" presName="text_1" presStyleLbl="node1" presStyleIdx="0" presStyleCnt="5">
        <dgm:presLayoutVars>
          <dgm:bulletEnabled val="1"/>
        </dgm:presLayoutVars>
      </dgm:prSet>
      <dgm:spPr/>
      <dgm:t>
        <a:bodyPr/>
        <a:lstStyle/>
        <a:p>
          <a:endParaRPr lang="it-IT"/>
        </a:p>
      </dgm:t>
    </dgm:pt>
    <dgm:pt modelId="{015CD181-DC37-BC45-A59D-848A188BDCC7}" type="pres">
      <dgm:prSet presAssocID="{4F6B673E-4E96-284B-93E1-2F7A748558BF}" presName="accent_1" presStyleCnt="0"/>
      <dgm:spPr/>
    </dgm:pt>
    <dgm:pt modelId="{D7EDC07C-5B61-C14A-B32E-2F7513088A0C}" type="pres">
      <dgm:prSet presAssocID="{4F6B673E-4E96-284B-93E1-2F7A748558BF}" presName="accentRepeatNode" presStyleLbl="solidFgAcc1" presStyleIdx="0" presStyleCnt="5"/>
      <dgm:spPr/>
    </dgm:pt>
    <dgm:pt modelId="{AF2C7385-D6A9-6145-BC74-98B7F7BECCC8}" type="pres">
      <dgm:prSet presAssocID="{AE2E0234-A6F5-F343-87F4-12BA23B4A44F}" presName="text_2" presStyleLbl="node1" presStyleIdx="1" presStyleCnt="5">
        <dgm:presLayoutVars>
          <dgm:bulletEnabled val="1"/>
        </dgm:presLayoutVars>
      </dgm:prSet>
      <dgm:spPr/>
      <dgm:t>
        <a:bodyPr/>
        <a:lstStyle/>
        <a:p>
          <a:endParaRPr lang="it-IT"/>
        </a:p>
      </dgm:t>
    </dgm:pt>
    <dgm:pt modelId="{C59E599B-9D49-724C-926A-F3F301E5E428}" type="pres">
      <dgm:prSet presAssocID="{AE2E0234-A6F5-F343-87F4-12BA23B4A44F}" presName="accent_2" presStyleCnt="0"/>
      <dgm:spPr/>
    </dgm:pt>
    <dgm:pt modelId="{9BF859B2-7334-6045-9925-052334FF330D}" type="pres">
      <dgm:prSet presAssocID="{AE2E0234-A6F5-F343-87F4-12BA23B4A44F}" presName="accentRepeatNode" presStyleLbl="solidFgAcc1" presStyleIdx="1" presStyleCnt="5"/>
      <dgm:spPr/>
    </dgm:pt>
    <dgm:pt modelId="{79413D40-1C1C-6D40-99B7-A5870A1AFCC9}" type="pres">
      <dgm:prSet presAssocID="{6758FF54-4221-2F46-BD6A-3329C6079216}" presName="text_3" presStyleLbl="node1" presStyleIdx="2" presStyleCnt="5">
        <dgm:presLayoutVars>
          <dgm:bulletEnabled val="1"/>
        </dgm:presLayoutVars>
      </dgm:prSet>
      <dgm:spPr/>
      <dgm:t>
        <a:bodyPr/>
        <a:lstStyle/>
        <a:p>
          <a:endParaRPr lang="it-IT"/>
        </a:p>
      </dgm:t>
    </dgm:pt>
    <dgm:pt modelId="{1684AB0A-35B0-CF43-9A9C-15988306BF9E}" type="pres">
      <dgm:prSet presAssocID="{6758FF54-4221-2F46-BD6A-3329C6079216}" presName="accent_3" presStyleCnt="0"/>
      <dgm:spPr/>
    </dgm:pt>
    <dgm:pt modelId="{07FF0AD3-6D1E-0140-B619-AD574A4D5135}" type="pres">
      <dgm:prSet presAssocID="{6758FF54-4221-2F46-BD6A-3329C6079216}" presName="accentRepeatNode" presStyleLbl="solidFgAcc1" presStyleIdx="2" presStyleCnt="5"/>
      <dgm:spPr/>
    </dgm:pt>
    <dgm:pt modelId="{BAA9E7BE-3F86-A04E-BAD7-E318CDFB9097}" type="pres">
      <dgm:prSet presAssocID="{488F6942-572A-194F-86CD-8A65420D6DC1}" presName="text_4" presStyleLbl="node1" presStyleIdx="3" presStyleCnt="5">
        <dgm:presLayoutVars>
          <dgm:bulletEnabled val="1"/>
        </dgm:presLayoutVars>
      </dgm:prSet>
      <dgm:spPr/>
      <dgm:t>
        <a:bodyPr/>
        <a:lstStyle/>
        <a:p>
          <a:endParaRPr lang="it-IT"/>
        </a:p>
      </dgm:t>
    </dgm:pt>
    <dgm:pt modelId="{51BAF070-3D9F-884A-A004-94319DC777C6}" type="pres">
      <dgm:prSet presAssocID="{488F6942-572A-194F-86CD-8A65420D6DC1}" presName="accent_4" presStyleCnt="0"/>
      <dgm:spPr/>
    </dgm:pt>
    <dgm:pt modelId="{77A51851-40B1-2C4C-8635-399AAE4114EF}" type="pres">
      <dgm:prSet presAssocID="{488F6942-572A-194F-86CD-8A65420D6DC1}" presName="accentRepeatNode" presStyleLbl="solidFgAcc1" presStyleIdx="3" presStyleCnt="5"/>
      <dgm:spPr/>
    </dgm:pt>
    <dgm:pt modelId="{B27D98E0-1B8C-534C-B3F9-4B077F9A39BB}" type="pres">
      <dgm:prSet presAssocID="{2BC82262-6093-014F-ABC6-22EA899CB8A2}" presName="text_5" presStyleLbl="node1" presStyleIdx="4" presStyleCnt="5">
        <dgm:presLayoutVars>
          <dgm:bulletEnabled val="1"/>
        </dgm:presLayoutVars>
      </dgm:prSet>
      <dgm:spPr/>
      <dgm:t>
        <a:bodyPr/>
        <a:lstStyle/>
        <a:p>
          <a:endParaRPr lang="it-IT"/>
        </a:p>
      </dgm:t>
    </dgm:pt>
    <dgm:pt modelId="{9B67A656-0CA4-DA49-AD72-4356E1FAD3FE}" type="pres">
      <dgm:prSet presAssocID="{2BC82262-6093-014F-ABC6-22EA899CB8A2}" presName="accent_5" presStyleCnt="0"/>
      <dgm:spPr/>
    </dgm:pt>
    <dgm:pt modelId="{1889E02C-780A-1E4C-97A6-40B8216E6087}" type="pres">
      <dgm:prSet presAssocID="{2BC82262-6093-014F-ABC6-22EA899CB8A2}" presName="accentRepeatNode" presStyleLbl="solidFgAcc1" presStyleIdx="4" presStyleCnt="5"/>
      <dgm:spPr/>
    </dgm:pt>
  </dgm:ptLst>
  <dgm:cxnLst>
    <dgm:cxn modelId="{443D3289-6256-4443-B52E-E48956EEB570}" srcId="{5CC7C819-22FC-9940-9E59-95FE49FEF966}" destId="{2BC82262-6093-014F-ABC6-22EA899CB8A2}" srcOrd="4" destOrd="0" parTransId="{9EF4E0FB-0C0B-DA4D-A600-2FCB4DECCCE0}" sibTransId="{FDF4DCE7-E865-1C4D-80AB-CCCEDA7DA59A}"/>
    <dgm:cxn modelId="{7F0ECA33-5492-3B4C-80A6-AC7BEBDFE07A}" srcId="{5CC7C819-22FC-9940-9E59-95FE49FEF966}" destId="{488F6942-572A-194F-86CD-8A65420D6DC1}" srcOrd="3" destOrd="0" parTransId="{1E295020-EDAA-AF46-A9EF-CC0284D30F56}" sibTransId="{1D892289-ADD1-7248-A499-9A13ACCD01D8}"/>
    <dgm:cxn modelId="{BF277F12-AE65-F54B-AC0B-92B84557D688}" srcId="{5CC7C819-22FC-9940-9E59-95FE49FEF966}" destId="{6758FF54-4221-2F46-BD6A-3329C6079216}" srcOrd="2" destOrd="0" parTransId="{CC8253E0-0FF0-ED4D-A0B7-45B245489E87}" sibTransId="{C680A0D4-26ED-3443-95BA-57A34B33BA23}"/>
    <dgm:cxn modelId="{201C0C56-AABA-084D-BAA7-53A153ED80F0}" type="presOf" srcId="{2BC82262-6093-014F-ABC6-22EA899CB8A2}" destId="{B27D98E0-1B8C-534C-B3F9-4B077F9A39BB}" srcOrd="0" destOrd="0" presId="urn:microsoft.com/office/officeart/2008/layout/VerticalCurvedList"/>
    <dgm:cxn modelId="{32AD0C56-0AEB-A34D-A01E-AA90D0CC3691}" type="presOf" srcId="{6758FF54-4221-2F46-BD6A-3329C6079216}" destId="{79413D40-1C1C-6D40-99B7-A5870A1AFCC9}" srcOrd="0" destOrd="0" presId="urn:microsoft.com/office/officeart/2008/layout/VerticalCurvedList"/>
    <dgm:cxn modelId="{05D6B2B3-2A82-AE4F-963B-D0E7D6D3056A}" srcId="{5CC7C819-22FC-9940-9E59-95FE49FEF966}" destId="{AE2E0234-A6F5-F343-87F4-12BA23B4A44F}" srcOrd="1" destOrd="0" parTransId="{4066347C-3608-784E-B065-9A4091D670C3}" sibTransId="{3CF67B19-053C-A544-BF9C-F88C66BAD759}"/>
    <dgm:cxn modelId="{2FFC9854-EE5F-A646-891E-EFA482EFE100}" type="presOf" srcId="{4F6B673E-4E96-284B-93E1-2F7A748558BF}" destId="{4D354350-3593-DE4C-AEB1-03623E9181C5}" srcOrd="0" destOrd="0" presId="urn:microsoft.com/office/officeart/2008/layout/VerticalCurvedList"/>
    <dgm:cxn modelId="{CF8350A3-0C11-304D-A129-AEFF24C12353}" type="presOf" srcId="{11E7F1B2-8932-1142-ACE5-3A9589B42A2F}" destId="{BB760403-48DE-9542-8416-1E8B6018467D}" srcOrd="0" destOrd="0" presId="urn:microsoft.com/office/officeart/2008/layout/VerticalCurvedList"/>
    <dgm:cxn modelId="{8CDB503F-FC1D-C446-9810-099B425C0B88}" srcId="{5CC7C819-22FC-9940-9E59-95FE49FEF966}" destId="{4F6B673E-4E96-284B-93E1-2F7A748558BF}" srcOrd="0" destOrd="0" parTransId="{9CDFA989-724A-4B40-B100-3D00DEF04CEC}" sibTransId="{11E7F1B2-8932-1142-ACE5-3A9589B42A2F}"/>
    <dgm:cxn modelId="{6B358A9D-73DE-5C44-B098-CDC9C7931946}" type="presOf" srcId="{AE2E0234-A6F5-F343-87F4-12BA23B4A44F}" destId="{AF2C7385-D6A9-6145-BC74-98B7F7BECCC8}" srcOrd="0" destOrd="0" presId="urn:microsoft.com/office/officeart/2008/layout/VerticalCurvedList"/>
    <dgm:cxn modelId="{A761012E-288B-1B48-ADA2-34C46860FF88}" type="presOf" srcId="{488F6942-572A-194F-86CD-8A65420D6DC1}" destId="{BAA9E7BE-3F86-A04E-BAD7-E318CDFB9097}" srcOrd="0" destOrd="0" presId="urn:microsoft.com/office/officeart/2008/layout/VerticalCurvedList"/>
    <dgm:cxn modelId="{F01A7E5C-1495-BD47-B634-4AA940B44D64}" type="presOf" srcId="{5CC7C819-22FC-9940-9E59-95FE49FEF966}" destId="{C36E6E98-452A-4B47-906E-F45EEF12F12D}" srcOrd="0" destOrd="0" presId="urn:microsoft.com/office/officeart/2008/layout/VerticalCurvedList"/>
    <dgm:cxn modelId="{A5662254-27A9-024C-ABB6-21AA7597E741}" type="presParOf" srcId="{C36E6E98-452A-4B47-906E-F45EEF12F12D}" destId="{CA63F03E-F6E6-E344-982A-46AC3C5BDA83}" srcOrd="0" destOrd="0" presId="urn:microsoft.com/office/officeart/2008/layout/VerticalCurvedList"/>
    <dgm:cxn modelId="{1C0150DD-74F6-FC44-80FC-D646E2D45FA2}" type="presParOf" srcId="{CA63F03E-F6E6-E344-982A-46AC3C5BDA83}" destId="{7E5E127E-E2B2-134B-A7E3-43A64E9B330A}" srcOrd="0" destOrd="0" presId="urn:microsoft.com/office/officeart/2008/layout/VerticalCurvedList"/>
    <dgm:cxn modelId="{A395D4C6-329C-2740-ABAA-C7F1BBA2B34B}" type="presParOf" srcId="{7E5E127E-E2B2-134B-A7E3-43A64E9B330A}" destId="{001ABEE9-4061-F64F-8D01-52FEC11D3B2D}" srcOrd="0" destOrd="0" presId="urn:microsoft.com/office/officeart/2008/layout/VerticalCurvedList"/>
    <dgm:cxn modelId="{4DADCD78-9645-7E4A-9ECA-B94721B56E8D}" type="presParOf" srcId="{7E5E127E-E2B2-134B-A7E3-43A64E9B330A}" destId="{BB760403-48DE-9542-8416-1E8B6018467D}" srcOrd="1" destOrd="0" presId="urn:microsoft.com/office/officeart/2008/layout/VerticalCurvedList"/>
    <dgm:cxn modelId="{4C56B15E-2BA0-BC46-9980-F28BBF88E07C}" type="presParOf" srcId="{7E5E127E-E2B2-134B-A7E3-43A64E9B330A}" destId="{9ADB08C2-130B-044E-841B-EF7FD7CD44B2}" srcOrd="2" destOrd="0" presId="urn:microsoft.com/office/officeart/2008/layout/VerticalCurvedList"/>
    <dgm:cxn modelId="{6497E360-CA2B-704C-8704-C4515232269A}" type="presParOf" srcId="{7E5E127E-E2B2-134B-A7E3-43A64E9B330A}" destId="{CD2871E0-B945-6845-8CD4-21F5038B9047}" srcOrd="3" destOrd="0" presId="urn:microsoft.com/office/officeart/2008/layout/VerticalCurvedList"/>
    <dgm:cxn modelId="{2CE4BD8A-9D97-9B4D-A9E5-43D7817FC279}" type="presParOf" srcId="{CA63F03E-F6E6-E344-982A-46AC3C5BDA83}" destId="{4D354350-3593-DE4C-AEB1-03623E9181C5}" srcOrd="1" destOrd="0" presId="urn:microsoft.com/office/officeart/2008/layout/VerticalCurvedList"/>
    <dgm:cxn modelId="{DD20DD16-FA77-C741-9112-30BC463E726A}" type="presParOf" srcId="{CA63F03E-F6E6-E344-982A-46AC3C5BDA83}" destId="{015CD181-DC37-BC45-A59D-848A188BDCC7}" srcOrd="2" destOrd="0" presId="urn:microsoft.com/office/officeart/2008/layout/VerticalCurvedList"/>
    <dgm:cxn modelId="{D3499DB9-E272-D148-9FA2-BA74D43FF5B3}" type="presParOf" srcId="{015CD181-DC37-BC45-A59D-848A188BDCC7}" destId="{D7EDC07C-5B61-C14A-B32E-2F7513088A0C}" srcOrd="0" destOrd="0" presId="urn:microsoft.com/office/officeart/2008/layout/VerticalCurvedList"/>
    <dgm:cxn modelId="{6823CBA2-8AE8-6041-8AD0-BA5D932E65A4}" type="presParOf" srcId="{CA63F03E-F6E6-E344-982A-46AC3C5BDA83}" destId="{AF2C7385-D6A9-6145-BC74-98B7F7BECCC8}" srcOrd="3" destOrd="0" presId="urn:microsoft.com/office/officeart/2008/layout/VerticalCurvedList"/>
    <dgm:cxn modelId="{27D92AAF-9143-9D41-B46A-0C919126B2A9}" type="presParOf" srcId="{CA63F03E-F6E6-E344-982A-46AC3C5BDA83}" destId="{C59E599B-9D49-724C-926A-F3F301E5E428}" srcOrd="4" destOrd="0" presId="urn:microsoft.com/office/officeart/2008/layout/VerticalCurvedList"/>
    <dgm:cxn modelId="{6144DD16-867C-C644-8E9D-AF9AD15C9ECC}" type="presParOf" srcId="{C59E599B-9D49-724C-926A-F3F301E5E428}" destId="{9BF859B2-7334-6045-9925-052334FF330D}" srcOrd="0" destOrd="0" presId="urn:microsoft.com/office/officeart/2008/layout/VerticalCurvedList"/>
    <dgm:cxn modelId="{9AC4BEC1-090E-F341-9182-E54D6C056210}" type="presParOf" srcId="{CA63F03E-F6E6-E344-982A-46AC3C5BDA83}" destId="{79413D40-1C1C-6D40-99B7-A5870A1AFCC9}" srcOrd="5" destOrd="0" presId="urn:microsoft.com/office/officeart/2008/layout/VerticalCurvedList"/>
    <dgm:cxn modelId="{ED5C24AB-B222-3E43-A201-2B75216C6322}" type="presParOf" srcId="{CA63F03E-F6E6-E344-982A-46AC3C5BDA83}" destId="{1684AB0A-35B0-CF43-9A9C-15988306BF9E}" srcOrd="6" destOrd="0" presId="urn:microsoft.com/office/officeart/2008/layout/VerticalCurvedList"/>
    <dgm:cxn modelId="{9EA6C130-C562-BD4A-A453-2C85B8DE9B8D}" type="presParOf" srcId="{1684AB0A-35B0-CF43-9A9C-15988306BF9E}" destId="{07FF0AD3-6D1E-0140-B619-AD574A4D5135}" srcOrd="0" destOrd="0" presId="urn:microsoft.com/office/officeart/2008/layout/VerticalCurvedList"/>
    <dgm:cxn modelId="{7E4F9AF3-5191-5D40-9653-9BF51225F110}" type="presParOf" srcId="{CA63F03E-F6E6-E344-982A-46AC3C5BDA83}" destId="{BAA9E7BE-3F86-A04E-BAD7-E318CDFB9097}" srcOrd="7" destOrd="0" presId="urn:microsoft.com/office/officeart/2008/layout/VerticalCurvedList"/>
    <dgm:cxn modelId="{A11497A9-C263-884A-9FBA-172F9DBB48E7}" type="presParOf" srcId="{CA63F03E-F6E6-E344-982A-46AC3C5BDA83}" destId="{51BAF070-3D9F-884A-A004-94319DC777C6}" srcOrd="8" destOrd="0" presId="urn:microsoft.com/office/officeart/2008/layout/VerticalCurvedList"/>
    <dgm:cxn modelId="{979697B7-B286-B04A-8B3E-D16F6636B848}" type="presParOf" srcId="{51BAF070-3D9F-884A-A004-94319DC777C6}" destId="{77A51851-40B1-2C4C-8635-399AAE4114EF}" srcOrd="0" destOrd="0" presId="urn:microsoft.com/office/officeart/2008/layout/VerticalCurvedList"/>
    <dgm:cxn modelId="{C532F700-0390-7E47-B727-6F2747D05BD3}" type="presParOf" srcId="{CA63F03E-F6E6-E344-982A-46AC3C5BDA83}" destId="{B27D98E0-1B8C-534C-B3F9-4B077F9A39BB}" srcOrd="9" destOrd="0" presId="urn:microsoft.com/office/officeart/2008/layout/VerticalCurvedList"/>
    <dgm:cxn modelId="{3E0085D0-B6AB-E844-BB35-7959D414A4EA}" type="presParOf" srcId="{CA63F03E-F6E6-E344-982A-46AC3C5BDA83}" destId="{9B67A656-0CA4-DA49-AD72-4356E1FAD3FE}" srcOrd="10" destOrd="0" presId="urn:microsoft.com/office/officeart/2008/layout/VerticalCurvedList"/>
    <dgm:cxn modelId="{D8026A43-2BE8-CD44-B0FB-FAF6B9F56C4E}" type="presParOf" srcId="{9B67A656-0CA4-DA49-AD72-4356E1FAD3FE}" destId="{1889E02C-780A-1E4C-97A6-40B8216E608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760403-48DE-9542-8416-1E8B6018467D}">
      <dsp:nvSpPr>
        <dsp:cNvPr id="0" name=""/>
        <dsp:cNvSpPr/>
      </dsp:nvSpPr>
      <dsp:spPr>
        <a:xfrm>
          <a:off x="-5614502" y="-859500"/>
          <a:ext cx="6684700" cy="6684700"/>
        </a:xfrm>
        <a:prstGeom prst="blockArc">
          <a:avLst>
            <a:gd name="adj1" fmla="val 18900000"/>
            <a:gd name="adj2" fmla="val 2700000"/>
            <a:gd name="adj3" fmla="val 323"/>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D354350-3593-DE4C-AEB1-03623E9181C5}">
      <dsp:nvSpPr>
        <dsp:cNvPr id="0" name=""/>
        <dsp:cNvSpPr/>
      </dsp:nvSpPr>
      <dsp:spPr>
        <a:xfrm>
          <a:off x="467860" y="310256"/>
          <a:ext cx="7349411" cy="6209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2848" tIns="45720" rIns="45720" bIns="45720" numCol="1" spcCol="1270" anchor="ctr" anchorCtr="0">
          <a:noAutofit/>
        </a:bodyPr>
        <a:lstStyle/>
        <a:p>
          <a:pPr lvl="0" algn="l" defTabSz="800100">
            <a:lnSpc>
              <a:spcPct val="90000"/>
            </a:lnSpc>
            <a:spcBef>
              <a:spcPct val="0"/>
            </a:spcBef>
            <a:spcAft>
              <a:spcPct val="35000"/>
            </a:spcAft>
          </a:pPr>
          <a:r>
            <a:rPr lang="en-GB" sz="1800" b="1" kern="1200" dirty="0" smtClean="0"/>
            <a:t>Introduction</a:t>
          </a:r>
          <a:endParaRPr lang="it-IT" sz="1800" b="1" kern="1200" dirty="0"/>
        </a:p>
      </dsp:txBody>
      <dsp:txXfrm>
        <a:off x="467860" y="310256"/>
        <a:ext cx="7349411" cy="620911"/>
      </dsp:txXfrm>
    </dsp:sp>
    <dsp:sp modelId="{D7EDC07C-5B61-C14A-B32E-2F7513088A0C}">
      <dsp:nvSpPr>
        <dsp:cNvPr id="0" name=""/>
        <dsp:cNvSpPr/>
      </dsp:nvSpPr>
      <dsp:spPr>
        <a:xfrm>
          <a:off x="79791" y="232643"/>
          <a:ext cx="776138" cy="776138"/>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AF2C7385-D6A9-6145-BC74-98B7F7BECCC8}">
      <dsp:nvSpPr>
        <dsp:cNvPr id="0" name=""/>
        <dsp:cNvSpPr/>
      </dsp:nvSpPr>
      <dsp:spPr>
        <a:xfrm>
          <a:off x="912787" y="1241325"/>
          <a:ext cx="6904484" cy="6209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2848" tIns="45720" rIns="45720" bIns="45720" numCol="1" spcCol="1270" anchor="ctr" anchorCtr="0">
          <a:noAutofit/>
        </a:bodyPr>
        <a:lstStyle/>
        <a:p>
          <a:pPr lvl="0" algn="l" defTabSz="800100">
            <a:lnSpc>
              <a:spcPct val="90000"/>
            </a:lnSpc>
            <a:spcBef>
              <a:spcPct val="0"/>
            </a:spcBef>
            <a:spcAft>
              <a:spcPct val="35000"/>
            </a:spcAft>
          </a:pPr>
          <a:r>
            <a:rPr lang="en-GB" sz="1800" b="1" kern="1200" dirty="0" smtClean="0"/>
            <a:t>Group Exercise 1 – Organisational Wrestling Competition</a:t>
          </a:r>
          <a:endParaRPr lang="it-IT" sz="1800" b="1" kern="1200" dirty="0"/>
        </a:p>
      </dsp:txBody>
      <dsp:txXfrm>
        <a:off x="912787" y="1241325"/>
        <a:ext cx="6904484" cy="620911"/>
      </dsp:txXfrm>
    </dsp:sp>
    <dsp:sp modelId="{9BF859B2-7334-6045-9925-052334FF330D}">
      <dsp:nvSpPr>
        <dsp:cNvPr id="0" name=""/>
        <dsp:cNvSpPr/>
      </dsp:nvSpPr>
      <dsp:spPr>
        <a:xfrm>
          <a:off x="524718" y="1163711"/>
          <a:ext cx="776138" cy="776138"/>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79413D40-1C1C-6D40-99B7-A5870A1AFCC9}">
      <dsp:nvSpPr>
        <dsp:cNvPr id="0" name=""/>
        <dsp:cNvSpPr/>
      </dsp:nvSpPr>
      <dsp:spPr>
        <a:xfrm>
          <a:off x="1049344" y="2172394"/>
          <a:ext cx="6767927" cy="6209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2848" tIns="45720" rIns="45720" bIns="45720" numCol="1" spcCol="1270" anchor="ctr" anchorCtr="0">
          <a:noAutofit/>
        </a:bodyPr>
        <a:lstStyle/>
        <a:p>
          <a:pPr lvl="0" algn="l" defTabSz="800100">
            <a:lnSpc>
              <a:spcPct val="90000"/>
            </a:lnSpc>
            <a:spcBef>
              <a:spcPct val="0"/>
            </a:spcBef>
            <a:spcAft>
              <a:spcPct val="35000"/>
            </a:spcAft>
          </a:pPr>
          <a:r>
            <a:rPr lang="en-GB" sz="1800" b="1" kern="1200" dirty="0" smtClean="0"/>
            <a:t>Group Exercise 2 – Performance components and Symptoms </a:t>
          </a:r>
          <a:endParaRPr lang="it-IT" sz="1800" b="1" kern="1200" dirty="0"/>
        </a:p>
      </dsp:txBody>
      <dsp:txXfrm>
        <a:off x="1049344" y="2172394"/>
        <a:ext cx="6767927" cy="620911"/>
      </dsp:txXfrm>
    </dsp:sp>
    <dsp:sp modelId="{07FF0AD3-6D1E-0140-B619-AD574A4D5135}">
      <dsp:nvSpPr>
        <dsp:cNvPr id="0" name=""/>
        <dsp:cNvSpPr/>
      </dsp:nvSpPr>
      <dsp:spPr>
        <a:xfrm>
          <a:off x="661274" y="2094780"/>
          <a:ext cx="776138" cy="776138"/>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BAA9E7BE-3F86-A04E-BAD7-E318CDFB9097}">
      <dsp:nvSpPr>
        <dsp:cNvPr id="0" name=""/>
        <dsp:cNvSpPr/>
      </dsp:nvSpPr>
      <dsp:spPr>
        <a:xfrm>
          <a:off x="912787" y="3103463"/>
          <a:ext cx="6904484" cy="6209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2848" tIns="45720" rIns="45720" bIns="45720" numCol="1" spcCol="1270" anchor="ctr" anchorCtr="0">
          <a:noAutofit/>
        </a:bodyPr>
        <a:lstStyle/>
        <a:p>
          <a:pPr lvl="0" algn="l" defTabSz="800100">
            <a:lnSpc>
              <a:spcPct val="90000"/>
            </a:lnSpc>
            <a:spcBef>
              <a:spcPct val="0"/>
            </a:spcBef>
            <a:spcAft>
              <a:spcPct val="35000"/>
            </a:spcAft>
          </a:pPr>
          <a:r>
            <a:rPr lang="en-GB" sz="1800" b="1" kern="1200" smtClean="0"/>
            <a:t>Group Exercise 3 – Assessing staff qualities  </a:t>
          </a:r>
          <a:endParaRPr lang="it-IT" sz="1800" b="1" kern="1200"/>
        </a:p>
      </dsp:txBody>
      <dsp:txXfrm>
        <a:off x="912787" y="3103463"/>
        <a:ext cx="6904484" cy="620911"/>
      </dsp:txXfrm>
    </dsp:sp>
    <dsp:sp modelId="{77A51851-40B1-2C4C-8635-399AAE4114EF}">
      <dsp:nvSpPr>
        <dsp:cNvPr id="0" name=""/>
        <dsp:cNvSpPr/>
      </dsp:nvSpPr>
      <dsp:spPr>
        <a:xfrm>
          <a:off x="524718" y="3025849"/>
          <a:ext cx="776138" cy="776138"/>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B27D98E0-1B8C-534C-B3F9-4B077F9A39BB}">
      <dsp:nvSpPr>
        <dsp:cNvPr id="0" name=""/>
        <dsp:cNvSpPr/>
      </dsp:nvSpPr>
      <dsp:spPr>
        <a:xfrm>
          <a:off x="467860" y="4034531"/>
          <a:ext cx="7349411" cy="6209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2848" tIns="45720" rIns="45720" bIns="45720" numCol="1" spcCol="1270" anchor="ctr" anchorCtr="0">
          <a:noAutofit/>
        </a:bodyPr>
        <a:lstStyle/>
        <a:p>
          <a:pPr lvl="0" algn="l" defTabSz="800100">
            <a:lnSpc>
              <a:spcPct val="90000"/>
            </a:lnSpc>
            <a:spcBef>
              <a:spcPct val="0"/>
            </a:spcBef>
            <a:spcAft>
              <a:spcPct val="35000"/>
            </a:spcAft>
          </a:pPr>
          <a:r>
            <a:rPr lang="en-GB" sz="1800" b="1" kern="1200" dirty="0" smtClean="0"/>
            <a:t>Group Exercise 4 – Leadership assessment </a:t>
          </a:r>
          <a:endParaRPr lang="it-IT" sz="1800" b="1" kern="1200" dirty="0"/>
        </a:p>
      </dsp:txBody>
      <dsp:txXfrm>
        <a:off x="467860" y="4034531"/>
        <a:ext cx="7349411" cy="620911"/>
      </dsp:txXfrm>
    </dsp:sp>
    <dsp:sp modelId="{1889E02C-780A-1E4C-97A6-40B8216E6087}">
      <dsp:nvSpPr>
        <dsp:cNvPr id="0" name=""/>
        <dsp:cNvSpPr/>
      </dsp:nvSpPr>
      <dsp:spPr>
        <a:xfrm>
          <a:off x="79791" y="3956918"/>
          <a:ext cx="776138" cy="776138"/>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sz="quarter" idx="1"/>
          </p:nvPr>
        </p:nvSpPr>
        <p:spPr>
          <a:xfrm>
            <a:off x="3854940" y="1"/>
            <a:ext cx="2949099" cy="497205"/>
          </a:xfrm>
          <a:prstGeom prst="rect">
            <a:avLst/>
          </a:prstGeom>
        </p:spPr>
        <p:txBody>
          <a:bodyPr vert="horz" lIns="95706" tIns="47854" rIns="95706" bIns="47854" rtlCol="0"/>
          <a:lstStyle>
            <a:lvl1pPr algn="r">
              <a:defRPr sz="1300"/>
            </a:lvl1pPr>
          </a:lstStyle>
          <a:p>
            <a:fld id="{14208671-A0B8-3E47-A7D9-43510B064522}" type="datetime1">
              <a:rPr lang="fr-FR" smtClean="0"/>
              <a:pPr/>
              <a:t>14/02/2017</a:t>
            </a:fld>
            <a:endParaRPr lang="fr-FR"/>
          </a:p>
        </p:txBody>
      </p:sp>
      <p:sp>
        <p:nvSpPr>
          <p:cNvPr id="4" name="Espace réservé du pied de page 3"/>
          <p:cNvSpPr>
            <a:spLocks noGrp="1"/>
          </p:cNvSpPr>
          <p:nvPr>
            <p:ph type="ftr" sz="quarter" idx="2"/>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3854940" y="9445170"/>
            <a:ext cx="2949099" cy="497205"/>
          </a:xfrm>
          <a:prstGeom prst="rect">
            <a:avLst/>
          </a:prstGeom>
        </p:spPr>
        <p:txBody>
          <a:bodyPr vert="horz" lIns="95706" tIns="47854" rIns="95706" bIns="47854" rtlCol="0" anchor="b"/>
          <a:lstStyle>
            <a:lvl1pPr algn="r">
              <a:defRPr sz="1300"/>
            </a:lvl1pPr>
          </a:lstStyle>
          <a:p>
            <a:fld id="{6759D221-9A09-9540-B314-8604B0193E34}" type="slidenum">
              <a:rPr lang="fr-FR" smtClean="0"/>
              <a:pPr/>
              <a:t>‹n.›</a:t>
            </a:fld>
            <a:endParaRPr lang="fr-FR"/>
          </a:p>
        </p:txBody>
      </p:sp>
    </p:spTree>
    <p:extLst>
      <p:ext uri="{BB962C8B-B14F-4D97-AF65-F5344CB8AC3E}">
        <p14:creationId xmlns:p14="http://schemas.microsoft.com/office/powerpoint/2010/main" val="1293850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idx="1"/>
          </p:nvPr>
        </p:nvSpPr>
        <p:spPr>
          <a:xfrm>
            <a:off x="3854940" y="1"/>
            <a:ext cx="2949099" cy="497205"/>
          </a:xfrm>
          <a:prstGeom prst="rect">
            <a:avLst/>
          </a:prstGeom>
        </p:spPr>
        <p:txBody>
          <a:bodyPr vert="horz" lIns="95706" tIns="47854" rIns="95706" bIns="47854" rtlCol="0"/>
          <a:lstStyle>
            <a:lvl1pPr algn="r">
              <a:defRPr sz="1300"/>
            </a:lvl1pPr>
          </a:lstStyle>
          <a:p>
            <a:fld id="{7B3B23B9-18C7-DB45-B429-7B8C8BC37F52}" type="datetime1">
              <a:rPr lang="fr-FR" smtClean="0"/>
              <a:pPr/>
              <a:t>14/02/2017</a:t>
            </a:fld>
            <a:endParaRPr lang="fr-FR"/>
          </a:p>
        </p:txBody>
      </p:sp>
      <p:sp>
        <p:nvSpPr>
          <p:cNvPr id="4" name="Espace réservé de l'image des diapositives 3"/>
          <p:cNvSpPr>
            <a:spLocks noGrp="1" noRot="1" noChangeAspect="1"/>
          </p:cNvSpPr>
          <p:nvPr>
            <p:ph type="sldImg" idx="2"/>
          </p:nvPr>
        </p:nvSpPr>
        <p:spPr>
          <a:xfrm>
            <a:off x="917575" y="746125"/>
            <a:ext cx="4970463" cy="3729038"/>
          </a:xfrm>
          <a:prstGeom prst="rect">
            <a:avLst/>
          </a:prstGeom>
          <a:noFill/>
          <a:ln w="12700">
            <a:solidFill>
              <a:prstClr val="black"/>
            </a:solidFill>
          </a:ln>
        </p:spPr>
        <p:txBody>
          <a:bodyPr vert="horz" lIns="95706" tIns="47854" rIns="95706" bIns="47854" rtlCol="0" anchor="ctr"/>
          <a:lstStyle/>
          <a:p>
            <a:endParaRPr lang="fr-FR"/>
          </a:p>
        </p:txBody>
      </p:sp>
      <p:sp>
        <p:nvSpPr>
          <p:cNvPr id="5" name="Espace réservé des commentaires 4"/>
          <p:cNvSpPr>
            <a:spLocks noGrp="1"/>
          </p:cNvSpPr>
          <p:nvPr>
            <p:ph type="body" sz="quarter" idx="3"/>
          </p:nvPr>
        </p:nvSpPr>
        <p:spPr>
          <a:xfrm>
            <a:off x="680562" y="4723447"/>
            <a:ext cx="5444490" cy="4474845"/>
          </a:xfrm>
          <a:prstGeom prst="rect">
            <a:avLst/>
          </a:prstGeom>
        </p:spPr>
        <p:txBody>
          <a:bodyPr vert="horz" lIns="95706" tIns="47854" rIns="95706" bIns="47854"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854940" y="9445170"/>
            <a:ext cx="2949099" cy="497205"/>
          </a:xfrm>
          <a:prstGeom prst="rect">
            <a:avLst/>
          </a:prstGeom>
        </p:spPr>
        <p:txBody>
          <a:bodyPr vert="horz" lIns="95706" tIns="47854" rIns="95706" bIns="47854" rtlCol="0" anchor="b"/>
          <a:lstStyle>
            <a:lvl1pPr algn="r">
              <a:defRPr sz="1300"/>
            </a:lvl1pPr>
          </a:lstStyle>
          <a:p>
            <a:fld id="{7337B99B-D378-6C49-AC24-BA32949E8AE6}" type="slidenum">
              <a:rPr lang="fr-FR" smtClean="0"/>
              <a:pPr/>
              <a:t>‹n.›</a:t>
            </a:fld>
            <a:endParaRPr lang="fr-FR"/>
          </a:p>
        </p:txBody>
      </p:sp>
    </p:spTree>
    <p:extLst>
      <p:ext uri="{BB962C8B-B14F-4D97-AF65-F5344CB8AC3E}">
        <p14:creationId xmlns:p14="http://schemas.microsoft.com/office/powerpoint/2010/main" val="246998366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7337B99B-D378-6C49-AC24-BA32949E8AE6}" type="slidenum">
              <a:rPr lang="fr-FR" smtClean="0"/>
              <a:pPr/>
              <a:t>2</a:t>
            </a:fld>
            <a:endParaRPr lang="fr-FR"/>
          </a:p>
        </p:txBody>
      </p:sp>
    </p:spTree>
    <p:extLst>
      <p:ext uri="{BB962C8B-B14F-4D97-AF65-F5344CB8AC3E}">
        <p14:creationId xmlns:p14="http://schemas.microsoft.com/office/powerpoint/2010/main" val="9415159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Imag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335"/>
            <a:ext cx="9160477" cy="3795872"/>
          </a:xfrm>
          <a:prstGeom prst="rect">
            <a:avLst/>
          </a:prstGeom>
        </p:spPr>
      </p:pic>
      <p:sp>
        <p:nvSpPr>
          <p:cNvPr id="2" name="Titolo 1"/>
          <p:cNvSpPr>
            <a:spLocks noGrp="1"/>
          </p:cNvSpPr>
          <p:nvPr>
            <p:ph type="ctrTitle"/>
          </p:nvPr>
        </p:nvSpPr>
        <p:spPr>
          <a:xfrm>
            <a:off x="0" y="4342048"/>
            <a:ext cx="9144000" cy="867124"/>
          </a:xfrm>
        </p:spPr>
        <p:txBody>
          <a:bodyPr anchor="b"/>
          <a:lstStyle>
            <a:lvl1pPr algn="ctr">
              <a:defRPr sz="4500">
                <a:solidFill>
                  <a:srgbClr val="0D347D"/>
                </a:solidFill>
              </a:defRPr>
            </a:lvl1pPr>
          </a:lstStyle>
          <a:p>
            <a:r>
              <a:rPr lang="it-IT" dirty="0" smtClean="0"/>
              <a:t>Fare clic per modificare stile</a:t>
            </a:r>
            <a:endParaRPr lang="it-IT" dirty="0"/>
          </a:p>
        </p:txBody>
      </p:sp>
      <p:sp>
        <p:nvSpPr>
          <p:cNvPr id="3" name="Sottotitolo 2"/>
          <p:cNvSpPr>
            <a:spLocks noGrp="1"/>
          </p:cNvSpPr>
          <p:nvPr>
            <p:ph type="subTitle" idx="1"/>
          </p:nvPr>
        </p:nvSpPr>
        <p:spPr>
          <a:xfrm>
            <a:off x="1143000" y="5209172"/>
            <a:ext cx="6858000" cy="992328"/>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smtClean="0"/>
              <a:t>Fare clic per modificare lo stile del sottotitolo dello schema</a:t>
            </a:r>
            <a:endParaRPr lang="it-IT"/>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Tree>
    <p:extLst>
      <p:ext uri="{BB962C8B-B14F-4D97-AF65-F5344CB8AC3E}">
        <p14:creationId xmlns:p14="http://schemas.microsoft.com/office/powerpoint/2010/main" val="730113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olo e testo verticale">
    <p:spTree>
      <p:nvGrpSpPr>
        <p:cNvPr id="1" name=""/>
        <p:cNvGrpSpPr/>
        <p:nvPr/>
      </p:nvGrpSpPr>
      <p:grpSpPr>
        <a:xfrm>
          <a:off x="0" y="0"/>
          <a:ext cx="0" cy="0"/>
          <a:chOff x="0" y="0"/>
          <a:chExt cx="0" cy="0"/>
        </a:xfrm>
      </p:grpSpPr>
      <p:sp>
        <p:nvSpPr>
          <p:cNvPr id="3" name="Segnaposto testo verticale 2"/>
          <p:cNvSpPr>
            <a:spLocks noGrp="1"/>
          </p:cNvSpPr>
          <p:nvPr>
            <p:ph type="body" orient="vert" idx="1"/>
          </p:nvPr>
        </p:nvSpPr>
        <p:spPr/>
        <p:txBody>
          <a:bodyPr vert="eaVe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2CA14A32-25FE-8F48-AAFA-447236822156}" type="datetime1">
              <a:rPr lang="it-IT" smtClean="0"/>
              <a:t>14/02/17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9"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792297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43675" y="947853"/>
            <a:ext cx="1971675" cy="5229110"/>
          </a:xfrm>
        </p:spPr>
        <p:txBody>
          <a:bodyPr vert="eaVert"/>
          <a:lstStyle>
            <a:lvl1pPr>
              <a:defRPr>
                <a:solidFill>
                  <a:srgbClr val="0D347D"/>
                </a:solidFill>
              </a:defRPr>
            </a:lvl1pPr>
          </a:lstStyle>
          <a:p>
            <a:r>
              <a:rPr lang="it-IT" dirty="0" smtClean="0"/>
              <a:t>Fare clic per modificare stile</a:t>
            </a:r>
            <a:endParaRPr lang="it-IT" dirty="0"/>
          </a:p>
        </p:txBody>
      </p:sp>
      <p:sp>
        <p:nvSpPr>
          <p:cNvPr id="3" name="Segnaposto testo verticale 2"/>
          <p:cNvSpPr>
            <a:spLocks noGrp="1"/>
          </p:cNvSpPr>
          <p:nvPr>
            <p:ph type="body" orient="vert" idx="1"/>
          </p:nvPr>
        </p:nvSpPr>
        <p:spPr>
          <a:xfrm>
            <a:off x="628650" y="947853"/>
            <a:ext cx="5800725" cy="5229109"/>
          </a:xfrm>
        </p:spPr>
        <p:txBody>
          <a:bodyPr vert="eaVe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1026F3DC-FF95-D545-8B64-6ABA8614293E}" type="datetime1">
              <a:rPr lang="it-IT" smtClean="0"/>
              <a:t>14/02/17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7" name="Segnaposto titolo 1"/>
          <p:cNvSpPr txBox="1">
            <a:spLocks/>
          </p:cNvSpPr>
          <p:nvPr userDrawn="1"/>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a:lstStyle>
          <a:p>
            <a:r>
              <a:rPr lang="it-IT" smtClean="0"/>
              <a:t>Fare clic per modificare stile</a:t>
            </a:r>
            <a:endParaRPr lang="it-IT"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751219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chor="t"/>
          <a:lstStyle>
            <a:lvl1pPr marL="207450" algn="just">
              <a:lnSpc>
                <a:spcPct val="100000"/>
              </a:lnSpc>
              <a:spcAft>
                <a:spcPts val="600"/>
              </a:spcAft>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58BA6FD7-F894-DF44-8FFE-608848D37E88}" type="datetime1">
              <a:rPr lang="it-IT" smtClean="0"/>
              <a:t>14/02/17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7"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291111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9"/>
            <a:ext cx="7886700" cy="2852737"/>
          </a:xfrm>
        </p:spPr>
        <p:style>
          <a:lnRef idx="0">
            <a:schemeClr val="accent3"/>
          </a:lnRef>
          <a:fillRef idx="3">
            <a:schemeClr val="accent3"/>
          </a:fillRef>
          <a:effectRef idx="3">
            <a:schemeClr val="accent3"/>
          </a:effectRef>
          <a:fontRef idx="none"/>
        </p:style>
        <p:txBody>
          <a:bodyPr anchor="b"/>
          <a:lstStyle>
            <a:lvl1pPr>
              <a:defRPr sz="4500">
                <a:solidFill>
                  <a:schemeClr val="bg1"/>
                </a:solidFill>
              </a:defRPr>
            </a:lvl1pPr>
          </a:lstStyle>
          <a:p>
            <a:r>
              <a:rPr lang="it-IT" dirty="0" smtClean="0"/>
              <a:t>Fare clic per modificare stile</a:t>
            </a:r>
            <a:endParaRPr lang="it-IT" dirty="0"/>
          </a:p>
        </p:txBody>
      </p:sp>
      <p:sp>
        <p:nvSpPr>
          <p:cNvPr id="3" name="Segnaposto tes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BAAFA206-53D8-3447-AAD0-F18D076EAFE1}" type="datetime1">
              <a:rPr lang="it-IT" smtClean="0"/>
              <a:t>14/02/17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736358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ue contenuti">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628650" y="1056640"/>
            <a:ext cx="3886200" cy="5120323"/>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contenuto 3"/>
          <p:cNvSpPr>
            <a:spLocks noGrp="1"/>
          </p:cNvSpPr>
          <p:nvPr>
            <p:ph sz="half" idx="2"/>
          </p:nvPr>
        </p:nvSpPr>
        <p:spPr>
          <a:xfrm>
            <a:off x="4629150" y="1056640"/>
            <a:ext cx="3886200" cy="5120323"/>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5" name="Segnaposto data 4"/>
          <p:cNvSpPr>
            <a:spLocks noGrp="1"/>
          </p:cNvSpPr>
          <p:nvPr>
            <p:ph type="dt" sz="half" idx="10"/>
          </p:nvPr>
        </p:nvSpPr>
        <p:spPr/>
        <p:txBody>
          <a:bodyPr/>
          <a:lstStyle/>
          <a:p>
            <a:fld id="{67F3AF80-539A-1948-BAFD-D8DEA8E7C5A2}" type="datetime1">
              <a:rPr lang="it-IT" smtClean="0"/>
              <a:t>14/02/17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9"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30245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fronto">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233680" y="1067848"/>
            <a:ext cx="4264502" cy="823912"/>
          </a:xfrm>
        </p:spPr>
        <p:txBody>
          <a:bodyPr anchor="t">
            <a:normAutofit/>
          </a:bodyPr>
          <a:lstStyle>
            <a:lvl1pPr marL="0" indent="0">
              <a:buNone/>
              <a:defRPr sz="22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4" name="Segnaposto contenuto 3"/>
          <p:cNvSpPr>
            <a:spLocks noGrp="1"/>
          </p:cNvSpPr>
          <p:nvPr>
            <p:ph sz="half" idx="2"/>
          </p:nvPr>
        </p:nvSpPr>
        <p:spPr>
          <a:xfrm>
            <a:off x="233680" y="1891760"/>
            <a:ext cx="4264502" cy="4107596"/>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5" name="Segnaposto testo 4"/>
          <p:cNvSpPr>
            <a:spLocks noGrp="1"/>
          </p:cNvSpPr>
          <p:nvPr>
            <p:ph type="body" sz="quarter" idx="3"/>
          </p:nvPr>
        </p:nvSpPr>
        <p:spPr>
          <a:xfrm>
            <a:off x="4657774" y="1067848"/>
            <a:ext cx="4285504" cy="823912"/>
          </a:xfrm>
        </p:spPr>
        <p:txBody>
          <a:bodyPr anchor="t">
            <a:normAutofit/>
          </a:bodyPr>
          <a:lstStyle>
            <a:lvl1pPr marL="0" indent="0">
              <a:buNone/>
              <a:defRPr sz="22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6" name="Segnaposto contenuto 5"/>
          <p:cNvSpPr>
            <a:spLocks noGrp="1"/>
          </p:cNvSpPr>
          <p:nvPr>
            <p:ph sz="quarter" idx="4"/>
          </p:nvPr>
        </p:nvSpPr>
        <p:spPr>
          <a:xfrm>
            <a:off x="4657774" y="1891760"/>
            <a:ext cx="4285504" cy="4107596"/>
          </a:xfrm>
        </p:spPr>
        <p:txBody>
          <a:bodyPr ancho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7" name="Segnaposto data 6"/>
          <p:cNvSpPr>
            <a:spLocks noGrp="1"/>
          </p:cNvSpPr>
          <p:nvPr>
            <p:ph type="dt" sz="half" idx="10"/>
          </p:nvPr>
        </p:nvSpPr>
        <p:spPr/>
        <p:txBody>
          <a:bodyPr/>
          <a:lstStyle/>
          <a:p>
            <a:fld id="{DCBB6B7B-09DE-BD42-A29A-0615A13D9D25}" type="datetime1">
              <a:rPr lang="it-IT" smtClean="0"/>
              <a:t>14/02/17</a:t>
            </a:fld>
            <a:endParaRPr lang="fr-FR" dirty="0"/>
          </a:p>
        </p:txBody>
      </p:sp>
      <p:sp>
        <p:nvSpPr>
          <p:cNvPr id="9" name="Segnaposto numero diapositiva 8"/>
          <p:cNvSpPr>
            <a:spLocks noGrp="1"/>
          </p:cNvSpPr>
          <p:nvPr>
            <p:ph type="sldNum" sz="quarter" idx="12"/>
          </p:nvPr>
        </p:nvSpPr>
        <p:spPr/>
        <p:txBody>
          <a:bodyPr/>
          <a:lstStyle/>
          <a:p>
            <a:fld id="{E8716A00-CC3F-A24A-9B86-816E9CA7F4AC}" type="slidenum">
              <a:rPr lang="fr-FR" smtClean="0"/>
              <a:pPr/>
              <a:t>‹n.›</a:t>
            </a:fld>
            <a:endParaRPr lang="fr-FR" dirty="0"/>
          </a:p>
        </p:txBody>
      </p:sp>
      <p:sp>
        <p:nvSpPr>
          <p:cNvPr id="10" name="Segnaposto titolo 1"/>
          <p:cNvSpPr>
            <a:spLocks noGrp="1"/>
          </p:cNvSpPr>
          <p:nvPr>
            <p:ph type="title"/>
          </p:nvPr>
        </p:nvSpPr>
        <p:spPr>
          <a:xfrm>
            <a:off x="4608850" y="12032"/>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1" name="Segnaposto piè di pagina 4"/>
          <p:cNvSpPr>
            <a:spLocks noGrp="1"/>
          </p:cNvSpPr>
          <p:nvPr>
            <p:ph type="ftr" sz="quarter" idx="1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523860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fld id="{7F337369-B0F1-5543-B8BF-0288E5A10DF7}" type="datetime1">
              <a:rPr lang="it-IT" smtClean="0"/>
              <a:t>14/02/17</a:t>
            </a:fld>
            <a:endParaRPr lang="fr-FR" dirty="0"/>
          </a:p>
        </p:txBody>
      </p:sp>
      <p:sp>
        <p:nvSpPr>
          <p:cNvPr id="5" name="Segnaposto numero diapositiva 4"/>
          <p:cNvSpPr>
            <a:spLocks noGrp="1"/>
          </p:cNvSpPr>
          <p:nvPr>
            <p:ph type="sldNum" sz="quarter" idx="12"/>
          </p:nvPr>
        </p:nvSpPr>
        <p:spPr/>
        <p:txBody>
          <a:bodyPr/>
          <a:lstStyle/>
          <a:p>
            <a:fld id="{E8716A00-CC3F-A24A-9B86-816E9CA7F4AC}" type="slidenum">
              <a:rPr lang="fr-FR" smtClean="0"/>
              <a:pPr/>
              <a:t>‹n.›</a:t>
            </a:fld>
            <a:endParaRPr lang="fr-FR" dirty="0"/>
          </a:p>
        </p:txBody>
      </p:sp>
      <p:sp>
        <p:nvSpPr>
          <p:cNvPr id="6"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7"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626054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CDC0D82-552E-E448-9F84-118D39D8499D}" type="datetime1">
              <a:rPr lang="it-IT" smtClean="0"/>
              <a:t>14/02/17</a:t>
            </a:fld>
            <a:endParaRPr lang="fr-FR"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‹n.›</a:t>
            </a:fld>
            <a:endParaRPr lang="fr-FR" dirty="0"/>
          </a:p>
        </p:txBody>
      </p:sp>
      <p:sp>
        <p:nvSpPr>
          <p:cNvPr id="5"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6"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572199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uto con didascalia">
    <p:spTree>
      <p:nvGrpSpPr>
        <p:cNvPr id="1" name=""/>
        <p:cNvGrpSpPr/>
        <p:nvPr/>
      </p:nvGrpSpPr>
      <p:grpSpPr>
        <a:xfrm>
          <a:off x="0" y="0"/>
          <a:ext cx="0" cy="0"/>
          <a:chOff x="0" y="0"/>
          <a:chExt cx="0" cy="0"/>
        </a:xfrm>
      </p:grpSpPr>
      <p:sp>
        <p:nvSpPr>
          <p:cNvPr id="3" name="Segnaposto contenuto 2"/>
          <p:cNvSpPr>
            <a:spLocks noGrp="1"/>
          </p:cNvSpPr>
          <p:nvPr>
            <p:ph idx="1"/>
          </p:nvPr>
        </p:nvSpPr>
        <p:spPr>
          <a:xfrm>
            <a:off x="3887391" y="987426"/>
            <a:ext cx="5155010" cy="5346538"/>
          </a:xfrm>
        </p:spPr>
        <p:txBody>
          <a:bodyPr/>
          <a:lstStyle>
            <a:lvl1pPr algn="just">
              <a:lnSpc>
                <a:spcPct val="100000"/>
              </a:lnSpc>
              <a:defRPr sz="2400"/>
            </a:lvl1pPr>
            <a:lvl2pPr algn="just">
              <a:lnSpc>
                <a:spcPct val="100000"/>
              </a:lnSpc>
              <a:defRPr sz="2100"/>
            </a:lvl2pPr>
            <a:lvl3pPr algn="just">
              <a:lnSpc>
                <a:spcPct val="100000"/>
              </a:lnSpc>
              <a:defRPr sz="1800"/>
            </a:lvl3pPr>
            <a:lvl4pPr algn="just">
              <a:lnSpc>
                <a:spcPct val="100000"/>
              </a:lnSpc>
              <a:defRPr sz="1500"/>
            </a:lvl4pPr>
            <a:lvl5pPr algn="just">
              <a:lnSpc>
                <a:spcPct val="100000"/>
              </a:lnSpc>
              <a:defRPr sz="1500"/>
            </a:lvl5pPr>
            <a:lvl6pPr>
              <a:defRPr sz="1500"/>
            </a:lvl6pPr>
            <a:lvl7pPr>
              <a:defRPr sz="1500"/>
            </a:lvl7pPr>
            <a:lvl8pPr>
              <a:defRPr sz="1500"/>
            </a:lvl8pPr>
            <a:lvl9pPr>
              <a:defRPr sz="1500"/>
            </a:lvl9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testo 3"/>
          <p:cNvSpPr>
            <a:spLocks noGrp="1"/>
          </p:cNvSpPr>
          <p:nvPr>
            <p:ph type="body" sz="half" idx="2"/>
          </p:nvPr>
        </p:nvSpPr>
        <p:spPr>
          <a:xfrm>
            <a:off x="629841" y="2057400"/>
            <a:ext cx="2949178" cy="523220"/>
          </a:xfrm>
        </p:spPr>
        <p:txBody>
          <a:bodyPr>
            <a:spAutoFit/>
          </a:bodyPr>
          <a:lstStyle>
            <a:lvl1pPr marL="0" indent="0" algn="just">
              <a:lnSpc>
                <a:spcPct val="100000"/>
              </a:lnSpc>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dirty="0" smtClean="0"/>
              <a:t>Fare clic per modificare gli stili del testo dello schema</a:t>
            </a:r>
          </a:p>
        </p:txBody>
      </p:sp>
      <p:sp>
        <p:nvSpPr>
          <p:cNvPr id="5" name="Segnaposto data 4"/>
          <p:cNvSpPr>
            <a:spLocks noGrp="1"/>
          </p:cNvSpPr>
          <p:nvPr>
            <p:ph type="dt" sz="half" idx="10"/>
          </p:nvPr>
        </p:nvSpPr>
        <p:spPr/>
        <p:txBody>
          <a:bodyPr/>
          <a:lstStyle/>
          <a:p>
            <a:fld id="{870EF3BA-0A74-354F-9027-CF5D2E951204}" type="datetime1">
              <a:rPr lang="it-IT" smtClean="0"/>
              <a:t>14/02/17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9" name="Segnaposto testo 2"/>
          <p:cNvSpPr>
            <a:spLocks noGrp="1"/>
          </p:cNvSpPr>
          <p:nvPr>
            <p:ph type="body" idx="13"/>
          </p:nvPr>
        </p:nvSpPr>
        <p:spPr>
          <a:xfrm>
            <a:off x="629840" y="1067848"/>
            <a:ext cx="2949179" cy="823912"/>
          </a:xfrm>
        </p:spPr>
        <p:txBody>
          <a:bodyPr anchor="t">
            <a:noAutofit/>
          </a:bodyPr>
          <a:lstStyle>
            <a:lvl1pPr marL="0" indent="0">
              <a:buNone/>
              <a:defRPr sz="18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0"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323800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magine con didascalia">
    <p:spTree>
      <p:nvGrpSpPr>
        <p:cNvPr id="1" name=""/>
        <p:cNvGrpSpPr/>
        <p:nvPr/>
      </p:nvGrpSpPr>
      <p:grpSpPr>
        <a:xfrm>
          <a:off x="0" y="0"/>
          <a:ext cx="0" cy="0"/>
          <a:chOff x="0" y="0"/>
          <a:chExt cx="0" cy="0"/>
        </a:xfrm>
      </p:grpSpPr>
      <p:sp>
        <p:nvSpPr>
          <p:cNvPr id="3" name="Segnaposto immagine 2"/>
          <p:cNvSpPr>
            <a:spLocks noGrp="1"/>
          </p:cNvSpPr>
          <p:nvPr>
            <p:ph type="pic" idx="1"/>
          </p:nvPr>
        </p:nvSpPr>
        <p:spPr>
          <a:xfrm>
            <a:off x="3887391" y="987426"/>
            <a:ext cx="515501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it-IT"/>
          </a:p>
        </p:txBody>
      </p:sp>
      <p:sp>
        <p:nvSpPr>
          <p:cNvPr id="4" name="Segnaposto testo 3"/>
          <p:cNvSpPr>
            <a:spLocks noGrp="1"/>
          </p:cNvSpPr>
          <p:nvPr>
            <p:ph type="body" sz="half" idx="2"/>
          </p:nvPr>
        </p:nvSpPr>
        <p:spPr>
          <a:xfrm>
            <a:off x="629841" y="2057400"/>
            <a:ext cx="2949178" cy="523220"/>
          </a:xfrm>
        </p:spPr>
        <p:txBody>
          <a:bodyPr>
            <a:spAutoFit/>
          </a:bodyPr>
          <a:lstStyle>
            <a:lvl1pPr marL="0" indent="0" algn="just">
              <a:lnSpc>
                <a:spcPct val="100000"/>
              </a:lnSpc>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dirty="0" smtClean="0"/>
              <a:t>Fare clic per modificare gli stili del testo dello schema</a:t>
            </a:r>
          </a:p>
        </p:txBody>
      </p:sp>
      <p:sp>
        <p:nvSpPr>
          <p:cNvPr id="5" name="Segnaposto data 4"/>
          <p:cNvSpPr>
            <a:spLocks noGrp="1"/>
          </p:cNvSpPr>
          <p:nvPr>
            <p:ph type="dt" sz="half" idx="10"/>
          </p:nvPr>
        </p:nvSpPr>
        <p:spPr/>
        <p:txBody>
          <a:bodyPr/>
          <a:lstStyle/>
          <a:p>
            <a:fld id="{1B65FD54-8DF9-E946-8835-04A08E63D92E}" type="datetime1">
              <a:rPr lang="it-IT" smtClean="0"/>
              <a:t>14/02/17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9" name="Segnaposto testo 2"/>
          <p:cNvSpPr>
            <a:spLocks noGrp="1"/>
          </p:cNvSpPr>
          <p:nvPr>
            <p:ph type="body" idx="13"/>
          </p:nvPr>
        </p:nvSpPr>
        <p:spPr>
          <a:xfrm>
            <a:off x="629840" y="1067848"/>
            <a:ext cx="2949179" cy="823912"/>
          </a:xfrm>
        </p:spPr>
        <p:txBody>
          <a:bodyPr anchor="t">
            <a:noAutofit/>
          </a:bodyPr>
          <a:lstStyle>
            <a:lvl1pPr marL="0" indent="0">
              <a:buNone/>
              <a:defRPr sz="18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10"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1"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18514328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4" Type="http://schemas.openxmlformats.org/officeDocument/2006/relationships/image" Target="../media/image2.tiff"/><Relationship Id="rId1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Image 2"/>
          <p:cNvPicPr>
            <a:picLocks noChangeAspect="1"/>
          </p:cNvPicPr>
          <p:nvPr userDrawn="1"/>
        </p:nvPicPr>
        <p:blipFill rotWithShape="1">
          <a:blip r:embed="rId13">
            <a:extLst>
              <a:ext uri="{28A0092B-C50C-407E-A947-70E740481C1C}">
                <a14:useLocalDpi xmlns:a14="http://schemas.microsoft.com/office/drawing/2010/main" val="0"/>
              </a:ext>
            </a:extLst>
          </a:blip>
          <a:srcRect b="76325"/>
          <a:stretch/>
        </p:blipFill>
        <p:spPr>
          <a:xfrm>
            <a:off x="-1" y="1335"/>
            <a:ext cx="9144001" cy="898665"/>
          </a:xfrm>
          <a:prstGeom prst="rect">
            <a:avLst/>
          </a:prstGeom>
        </p:spPr>
      </p:pic>
      <p:sp>
        <p:nvSpPr>
          <p:cNvPr id="2"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3" name="Segnaposto testo 2"/>
          <p:cNvSpPr>
            <a:spLocks noGrp="1"/>
          </p:cNvSpPr>
          <p:nvPr>
            <p:ph type="body" idx="1"/>
          </p:nvPr>
        </p:nvSpPr>
        <p:spPr>
          <a:xfrm>
            <a:off x="628650" y="1134249"/>
            <a:ext cx="7886700" cy="4965468"/>
          </a:xfrm>
          <a:prstGeom prst="rect">
            <a:avLst/>
          </a:prstGeom>
        </p:spPr>
        <p:txBody>
          <a:bodyPr vert="horz" lIns="91440" tIns="45720" rIns="91440" bIns="45720" rtlCol="0">
            <a:normAutofit/>
          </a:body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2"/>
          </p:nvPr>
        </p:nvSpPr>
        <p:spPr>
          <a:xfrm>
            <a:off x="5855424" y="633396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EE5A92C-A493-E54D-8695-BEA372A37DAC}" type="datetime1">
              <a:rPr lang="it-IT" smtClean="0"/>
              <a:t>14/02/17</a:t>
            </a:fld>
            <a:endParaRPr lang="it-IT" dirty="0"/>
          </a:p>
        </p:txBody>
      </p:sp>
      <p:sp>
        <p:nvSpPr>
          <p:cNvPr id="5"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2 – </a:t>
            </a:r>
            <a:r>
              <a:rPr lang="it-IT" dirty="0" err="1" smtClean="0"/>
              <a:t>Understanding</a:t>
            </a:r>
            <a:r>
              <a:rPr lang="it-IT" dirty="0" smtClean="0"/>
              <a:t> Leadership</a:t>
            </a:r>
          </a:p>
        </p:txBody>
      </p:sp>
      <p:sp>
        <p:nvSpPr>
          <p:cNvPr id="6" name="Segnaposto numero diapositiva 5"/>
          <p:cNvSpPr>
            <a:spLocks noGrp="1"/>
          </p:cNvSpPr>
          <p:nvPr>
            <p:ph type="sldNum" sz="quarter" idx="4"/>
          </p:nvPr>
        </p:nvSpPr>
        <p:spPr>
          <a:xfrm>
            <a:off x="8006576" y="6333964"/>
            <a:ext cx="508774"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3027B32-7EE3-4B47-8E3B-B3A98341C450}" type="slidenum">
              <a:rPr lang="fr-FR" smtClean="0"/>
              <a:pPr/>
              <a:t>‹n.›</a:t>
            </a:fld>
            <a:endParaRPr lang="fr-FR" dirty="0"/>
          </a:p>
        </p:txBody>
      </p:sp>
      <p:pic>
        <p:nvPicPr>
          <p:cNvPr id="9" name="Immagine 8"/>
          <p:cNvPicPr>
            <a:picLocks noChangeAspect="1"/>
          </p:cNvPicPr>
          <p:nvPr userDrawn="1"/>
        </p:nvPicPr>
        <p:blipFill>
          <a:blip r:embed="rId14"/>
          <a:stretch>
            <a:fillRect/>
          </a:stretch>
        </p:blipFill>
        <p:spPr>
          <a:xfrm>
            <a:off x="178332" y="90667"/>
            <a:ext cx="900636" cy="720000"/>
          </a:xfrm>
          <a:prstGeom prst="rect">
            <a:avLst/>
          </a:prstGeom>
        </p:spPr>
      </p:pic>
      <p:sp>
        <p:nvSpPr>
          <p:cNvPr id="12" name="CasellaDiTesto 11"/>
          <p:cNvSpPr txBox="1"/>
          <p:nvPr userDrawn="1"/>
        </p:nvSpPr>
        <p:spPr>
          <a:xfrm>
            <a:off x="1078968" y="127501"/>
            <a:ext cx="2629246" cy="646331"/>
          </a:xfrm>
          <a:prstGeom prst="rect">
            <a:avLst/>
          </a:prstGeom>
          <a:noFill/>
        </p:spPr>
        <p:txBody>
          <a:bodyPr wrap="none" rtlCol="0" anchor="ctr">
            <a:spAutoFit/>
          </a:bodyPr>
          <a:lstStyle/>
          <a:p>
            <a:pPr algn="dist"/>
            <a:r>
              <a:rPr lang="it-IT" spc="40" baseline="0" dirty="0" smtClean="0">
                <a:solidFill>
                  <a:schemeClr val="bg1"/>
                </a:solidFill>
              </a:rPr>
              <a:t>COUNCIL OF EUROPE</a:t>
            </a:r>
          </a:p>
          <a:p>
            <a:pPr algn="dist"/>
            <a:r>
              <a:rPr lang="it-IT" dirty="0" smtClean="0">
                <a:solidFill>
                  <a:schemeClr val="bg1"/>
                </a:solidFill>
              </a:rPr>
              <a:t>CONSEIL DE L’EUROPE</a:t>
            </a:r>
            <a:endParaRPr lang="it-IT" dirty="0">
              <a:solidFill>
                <a:schemeClr val="bg1"/>
              </a:solidFill>
            </a:endParaRPr>
          </a:p>
        </p:txBody>
      </p:sp>
      <p:pic>
        <p:nvPicPr>
          <p:cNvPr id="11" name="Immagine 10"/>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6192" y="5883964"/>
            <a:ext cx="1044915" cy="900000"/>
          </a:xfrm>
          <a:prstGeom prst="rect">
            <a:avLst/>
          </a:prstGeom>
        </p:spPr>
      </p:pic>
    </p:spTree>
    <p:extLst>
      <p:ext uri="{BB962C8B-B14F-4D97-AF65-F5344CB8AC3E}">
        <p14:creationId xmlns:p14="http://schemas.microsoft.com/office/powerpoint/2010/main" val="163260121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hdr="0" dt="0"/>
  <p:txStyles>
    <p:title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en-GB" dirty="0" smtClean="0"/>
              <a:t>MODULE 12 – STRATEGIC MANAGEMENT</a:t>
            </a:r>
            <a:endParaRPr lang="en-GB" dirty="0"/>
          </a:p>
        </p:txBody>
      </p:sp>
      <p:sp>
        <p:nvSpPr>
          <p:cNvPr id="3" name="Sottotitolo 2"/>
          <p:cNvSpPr>
            <a:spLocks noGrp="1"/>
          </p:cNvSpPr>
          <p:nvPr>
            <p:ph type="subTitle" idx="1"/>
          </p:nvPr>
        </p:nvSpPr>
        <p:spPr/>
        <p:txBody>
          <a:bodyPr/>
          <a:lstStyle/>
          <a:p>
            <a:r>
              <a:rPr lang="en-GB" dirty="0" smtClean="0"/>
              <a:t>Stage 2 – Leadership for Strategy</a:t>
            </a:r>
            <a:endParaRPr lang="en-GB" dirty="0"/>
          </a:p>
        </p:txBody>
      </p:sp>
    </p:spTree>
    <p:extLst>
      <p:ext uri="{BB962C8B-B14F-4D97-AF65-F5344CB8AC3E}">
        <p14:creationId xmlns:p14="http://schemas.microsoft.com/office/powerpoint/2010/main" val="19386691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6000" indent="0">
              <a:buNone/>
            </a:pPr>
            <a:r>
              <a:rPr lang="en-GB" sz="2600" b="1" dirty="0"/>
              <a:t>Group Exercise 4 – Leadership assessment </a:t>
            </a:r>
            <a:endParaRPr lang="it-IT" sz="2600" b="1" dirty="0"/>
          </a:p>
          <a:p>
            <a:pPr lvl="1"/>
            <a:r>
              <a:rPr lang="en-GB" dirty="0"/>
              <a:t>In the same groups, </a:t>
            </a:r>
            <a:r>
              <a:rPr lang="en-GB" dirty="0" smtClean="0"/>
              <a:t>perform leadership </a:t>
            </a:r>
            <a:r>
              <a:rPr lang="en-GB" dirty="0"/>
              <a:t>assessment. </a:t>
            </a:r>
            <a:endParaRPr lang="en-GB" dirty="0" smtClean="0"/>
          </a:p>
          <a:p>
            <a:pPr lvl="1"/>
            <a:r>
              <a:rPr lang="en-GB" dirty="0"/>
              <a:t>R</a:t>
            </a:r>
            <a:r>
              <a:rPr lang="en-GB" dirty="0" smtClean="0"/>
              <a:t>eflect </a:t>
            </a:r>
            <a:r>
              <a:rPr lang="en-GB" dirty="0"/>
              <a:t>on the way that the </a:t>
            </a:r>
            <a:r>
              <a:rPr lang="en-GB" dirty="0" smtClean="0"/>
              <a:t>organisation’s </a:t>
            </a:r>
            <a:r>
              <a:rPr lang="en-GB" dirty="0"/>
              <a:t>managers typically drive its key strategies by </a:t>
            </a:r>
            <a:r>
              <a:rPr lang="en-GB" dirty="0" smtClean="0"/>
              <a:t>completing </a:t>
            </a:r>
            <a:r>
              <a:rPr lang="en-GB" dirty="0"/>
              <a:t>the leadership assessment exercise and by scoring the </a:t>
            </a:r>
            <a:r>
              <a:rPr lang="en-GB" dirty="0" smtClean="0"/>
              <a:t>organisation </a:t>
            </a:r>
            <a:r>
              <a:rPr lang="en-GB" dirty="0"/>
              <a:t>against the given criteria. </a:t>
            </a:r>
            <a:endParaRPr lang="en-GB" dirty="0" smtClean="0"/>
          </a:p>
          <a:p>
            <a:pPr lvl="1"/>
            <a:r>
              <a:rPr lang="en-GB" dirty="0" smtClean="0"/>
              <a:t>Each </a:t>
            </a:r>
            <a:r>
              <a:rPr lang="en-GB" dirty="0"/>
              <a:t>group focuses on one assessment domain and then present results in a plenary discussion.</a:t>
            </a:r>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10</a:t>
            </a:fld>
            <a:endParaRPr lang="fr-FR" dirty="0"/>
          </a:p>
        </p:txBody>
      </p:sp>
      <p:sp>
        <p:nvSpPr>
          <p:cNvPr id="4" name="Titolo 3"/>
          <p:cNvSpPr>
            <a:spLocks noGrp="1"/>
          </p:cNvSpPr>
          <p:nvPr>
            <p:ph type="title"/>
          </p:nvPr>
        </p:nvSpPr>
        <p:spPr/>
        <p:txBody>
          <a:bodyPr/>
          <a:lstStyle/>
          <a:p>
            <a:r>
              <a:rPr lang="it-IT" dirty="0" smtClean="0"/>
              <a:t>Exercise 5</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12 – Strategic Management</a:t>
            </a:r>
            <a:endParaRPr lang="en-GB" dirty="0"/>
          </a:p>
        </p:txBody>
      </p:sp>
    </p:spTree>
    <p:extLst>
      <p:ext uri="{BB962C8B-B14F-4D97-AF65-F5344CB8AC3E}">
        <p14:creationId xmlns:p14="http://schemas.microsoft.com/office/powerpoint/2010/main" val="349281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Strategic Management</a:t>
            </a:r>
            <a:endParaRPr lang="it-IT" dirty="0"/>
          </a:p>
        </p:txBody>
      </p:sp>
      <p:sp>
        <p:nvSpPr>
          <p:cNvPr id="3" name="Segnaposto testo 2"/>
          <p:cNvSpPr>
            <a:spLocks noGrp="1"/>
          </p:cNvSpPr>
          <p:nvPr>
            <p:ph type="body" idx="1"/>
          </p:nvPr>
        </p:nvSpPr>
        <p:spPr/>
        <p:txBody>
          <a:bodyPr/>
          <a:lstStyle/>
          <a:p>
            <a:r>
              <a:rPr lang="it-IT" dirty="0" smtClean="0"/>
              <a:t> </a:t>
            </a:r>
            <a:endParaRPr lang="it-IT"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11</a:t>
            </a:fld>
            <a:endParaRPr lang="fr-FR" dirty="0"/>
          </a:p>
        </p:txBody>
      </p:sp>
    </p:spTree>
    <p:extLst>
      <p:ext uri="{BB962C8B-B14F-4D97-AF65-F5344CB8AC3E}">
        <p14:creationId xmlns:p14="http://schemas.microsoft.com/office/powerpoint/2010/main" val="169973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Segnaposto contenuto 7"/>
          <p:cNvGraphicFramePr>
            <a:graphicFrameLocks noGrp="1"/>
          </p:cNvGraphicFramePr>
          <p:nvPr>
            <p:ph idx="1"/>
            <p:extLst>
              <p:ext uri="{D42A27DB-BD31-4B8C-83A1-F6EECF244321}">
                <p14:modId xmlns:p14="http://schemas.microsoft.com/office/powerpoint/2010/main" val="412855160"/>
              </p:ext>
            </p:extLst>
          </p:nvPr>
        </p:nvGraphicFramePr>
        <p:xfrm>
          <a:off x="988541" y="1130501"/>
          <a:ext cx="7526809" cy="4887241"/>
        </p:xfrm>
        <a:graphic>
          <a:graphicData uri="http://schemas.openxmlformats.org/drawingml/2006/table">
            <a:tbl>
              <a:tblPr firstRow="1" firstCol="1" bandRow="1">
                <a:tableStyleId>{69CF1AB2-1976-4502-BF36-3FF5EA218861}</a:tableStyleId>
              </a:tblPr>
              <a:tblGrid>
                <a:gridCol w="1901272"/>
                <a:gridCol w="5625537"/>
              </a:tblGrid>
              <a:tr h="1587799">
                <a:tc>
                  <a:txBody>
                    <a:bodyPr/>
                    <a:lstStyle/>
                    <a:p>
                      <a:pPr algn="just">
                        <a:lnSpc>
                          <a:spcPct val="107000"/>
                        </a:lnSpc>
                        <a:spcAft>
                          <a:spcPts val="800"/>
                        </a:spcAft>
                      </a:pPr>
                      <a:r>
                        <a:rPr lang="en-GB" sz="1100" dirty="0">
                          <a:effectLst/>
                        </a:rPr>
                        <a:t> </a:t>
                      </a:r>
                      <a:endParaRPr lang="it-IT" sz="1100" dirty="0">
                        <a:effectLst/>
                      </a:endParaRPr>
                    </a:p>
                    <a:p>
                      <a:pPr algn="just">
                        <a:lnSpc>
                          <a:spcPct val="107000"/>
                        </a:lnSpc>
                        <a:spcAft>
                          <a:spcPts val="800"/>
                        </a:spcAft>
                      </a:pPr>
                      <a:r>
                        <a:rPr lang="en-GB" sz="1100" dirty="0">
                          <a:effectLst/>
                        </a:rPr>
                        <a:t> </a:t>
                      </a:r>
                      <a:endParaRPr lang="it-IT" sz="1100" dirty="0">
                        <a:effectLst/>
                      </a:endParaRPr>
                    </a:p>
                    <a:p>
                      <a:pPr algn="just">
                        <a:lnSpc>
                          <a:spcPct val="107000"/>
                        </a:lnSpc>
                        <a:spcAft>
                          <a:spcPts val="800"/>
                        </a:spcAft>
                      </a:pPr>
                      <a:r>
                        <a:rPr lang="en-GB" sz="1100" dirty="0">
                          <a:effectLst/>
                        </a:rPr>
                        <a:t> </a:t>
                      </a:r>
                      <a:endParaRPr lang="it-IT" sz="1100" dirty="0">
                        <a:effectLst/>
                      </a:endParaRPr>
                    </a:p>
                    <a:p>
                      <a:pPr algn="just">
                        <a:lnSpc>
                          <a:spcPct val="107000"/>
                        </a:lnSpc>
                        <a:spcAft>
                          <a:spcPts val="800"/>
                        </a:spcAft>
                      </a:pPr>
                      <a:r>
                        <a:rPr lang="en-GB" sz="1100" dirty="0">
                          <a:effectLst/>
                        </a:rPr>
                        <a:t>DIRECTION</a:t>
                      </a:r>
                      <a:endParaRPr lang="it-IT" sz="1100" dirty="0">
                        <a:effectLst/>
                        <a:latin typeface="Calibri" charset="0"/>
                        <a:ea typeface="Times New Roman" charset="0"/>
                        <a:cs typeface="Times New Roman" charset="0"/>
                      </a:endParaRPr>
                    </a:p>
                  </a:txBody>
                  <a:tcPr marL="60981" marR="60981" marT="0" marB="0"/>
                </a:tc>
                <a:tc>
                  <a:txBody>
                    <a:bodyPr/>
                    <a:lstStyle/>
                    <a:p>
                      <a:pPr algn="just">
                        <a:lnSpc>
                          <a:spcPct val="107000"/>
                        </a:lnSpc>
                        <a:spcAft>
                          <a:spcPts val="800"/>
                        </a:spcAft>
                      </a:pPr>
                      <a:r>
                        <a:rPr lang="en-GB" sz="800" b="0" dirty="0" smtClean="0">
                          <a:effectLst/>
                        </a:rPr>
                        <a:t>Symptoms:</a:t>
                      </a:r>
                      <a:endParaRPr lang="it-IT" sz="800" b="0" dirty="0">
                        <a:effectLst/>
                      </a:endParaRPr>
                    </a:p>
                    <a:p>
                      <a:pPr marL="342900" lvl="0" indent="-342900" algn="l">
                        <a:lnSpc>
                          <a:spcPct val="115000"/>
                        </a:lnSpc>
                        <a:spcAft>
                          <a:spcPts val="0"/>
                        </a:spcAft>
                        <a:buFont typeface="Symbol" charset="2"/>
                        <a:buChar char=""/>
                      </a:pPr>
                      <a:r>
                        <a:rPr lang="en-GB" sz="800" b="0" dirty="0">
                          <a:effectLst/>
                        </a:rPr>
                        <a:t>Leaders aligned and committed</a:t>
                      </a:r>
                      <a:endParaRPr lang="it-IT" sz="800" b="0" dirty="0">
                        <a:effectLst/>
                      </a:endParaRPr>
                    </a:p>
                    <a:p>
                      <a:pPr marL="342900" lvl="0" indent="-342900" algn="l">
                        <a:lnSpc>
                          <a:spcPct val="115000"/>
                        </a:lnSpc>
                        <a:spcAft>
                          <a:spcPts val="0"/>
                        </a:spcAft>
                        <a:buFont typeface="Symbol" charset="2"/>
                        <a:buChar char=""/>
                      </a:pPr>
                      <a:r>
                        <a:rPr lang="en-GB" sz="800" b="0" dirty="0">
                          <a:effectLst/>
                        </a:rPr>
                        <a:t>Time to review progress</a:t>
                      </a:r>
                      <a:endParaRPr lang="it-IT" sz="800" b="0" dirty="0">
                        <a:effectLst/>
                      </a:endParaRPr>
                    </a:p>
                    <a:p>
                      <a:pPr marL="342900" lvl="0" indent="-342900" algn="l">
                        <a:lnSpc>
                          <a:spcPct val="115000"/>
                        </a:lnSpc>
                        <a:spcAft>
                          <a:spcPts val="0"/>
                        </a:spcAft>
                        <a:buFont typeface="Symbol" charset="2"/>
                        <a:buChar char=""/>
                      </a:pPr>
                      <a:r>
                        <a:rPr lang="en-GB" sz="800" b="0" dirty="0">
                          <a:effectLst/>
                        </a:rPr>
                        <a:t>Teams capture and communicate lessons</a:t>
                      </a:r>
                      <a:endParaRPr lang="it-IT" sz="800" b="0" dirty="0">
                        <a:effectLst/>
                      </a:endParaRPr>
                    </a:p>
                    <a:p>
                      <a:pPr marL="342900" lvl="0" indent="-342900" algn="l">
                        <a:lnSpc>
                          <a:spcPct val="115000"/>
                        </a:lnSpc>
                        <a:spcAft>
                          <a:spcPts val="0"/>
                        </a:spcAft>
                        <a:buFont typeface="Symbol" charset="2"/>
                        <a:buChar char=""/>
                      </a:pPr>
                      <a:r>
                        <a:rPr lang="en-GB" sz="800" b="0" dirty="0">
                          <a:effectLst/>
                        </a:rPr>
                        <a:t>Staff get training</a:t>
                      </a:r>
                      <a:endParaRPr lang="it-IT" sz="800" b="0" dirty="0">
                        <a:effectLst/>
                      </a:endParaRPr>
                    </a:p>
                    <a:p>
                      <a:pPr algn="just">
                        <a:lnSpc>
                          <a:spcPct val="107000"/>
                        </a:lnSpc>
                        <a:spcAft>
                          <a:spcPts val="800"/>
                        </a:spcAft>
                      </a:pPr>
                      <a:r>
                        <a:rPr lang="en-GB" sz="800" b="0" dirty="0">
                          <a:effectLst/>
                        </a:rPr>
                        <a:t>Evidence:</a:t>
                      </a:r>
                      <a:endParaRPr lang="it-IT" sz="800" b="0" dirty="0">
                        <a:effectLst/>
                      </a:endParaRPr>
                    </a:p>
                    <a:p>
                      <a:pPr marL="342900" lvl="0" indent="-342900" algn="l">
                        <a:lnSpc>
                          <a:spcPct val="115000"/>
                        </a:lnSpc>
                        <a:spcAft>
                          <a:spcPts val="0"/>
                        </a:spcAft>
                        <a:buFont typeface="Symbol" charset="2"/>
                        <a:buChar char=""/>
                      </a:pPr>
                      <a:r>
                        <a:rPr lang="en-GB" sz="800" b="0" dirty="0">
                          <a:effectLst/>
                        </a:rPr>
                        <a:t>2-way communication – vertical and horizontal - rather than announcements and repetition</a:t>
                      </a:r>
                      <a:endParaRPr lang="it-IT" sz="800" b="0" dirty="0">
                        <a:effectLst/>
                      </a:endParaRPr>
                    </a:p>
                    <a:p>
                      <a:pPr marL="342900" lvl="0" indent="-342900" algn="l">
                        <a:lnSpc>
                          <a:spcPct val="115000"/>
                        </a:lnSpc>
                        <a:spcAft>
                          <a:spcPts val="0"/>
                        </a:spcAft>
                        <a:buFont typeface="Symbol" charset="2"/>
                        <a:buChar char=""/>
                      </a:pPr>
                      <a:r>
                        <a:rPr lang="en-GB" sz="800" b="0" dirty="0">
                          <a:effectLst/>
                        </a:rPr>
                        <a:t>Attention not just about destination but also on navigating the road</a:t>
                      </a:r>
                      <a:endParaRPr lang="it-IT" sz="800" b="0" dirty="0">
                        <a:effectLst/>
                      </a:endParaRPr>
                    </a:p>
                    <a:p>
                      <a:pPr marL="342900" lvl="0" indent="-342900" algn="l">
                        <a:lnSpc>
                          <a:spcPct val="115000"/>
                        </a:lnSpc>
                        <a:spcAft>
                          <a:spcPts val="0"/>
                        </a:spcAft>
                        <a:buFont typeface="Symbol" charset="2"/>
                        <a:buChar char=""/>
                      </a:pPr>
                      <a:r>
                        <a:rPr lang="en-GB" sz="800" b="0" dirty="0">
                          <a:effectLst/>
                        </a:rPr>
                        <a:t>Vision widely shared</a:t>
                      </a:r>
                      <a:endParaRPr lang="it-IT" sz="800" b="0" dirty="0">
                        <a:effectLst/>
                        <a:latin typeface="Calibri" charset="0"/>
                        <a:ea typeface="Times New Roman" charset="0"/>
                        <a:cs typeface="Times New Roman" charset="0"/>
                      </a:endParaRPr>
                    </a:p>
                  </a:txBody>
                  <a:tcPr marL="60981" marR="60981" marT="0" marB="0"/>
                </a:tc>
              </a:tr>
              <a:tr h="1649721">
                <a:tc>
                  <a:txBody>
                    <a:bodyPr/>
                    <a:lstStyle/>
                    <a:p>
                      <a:pPr algn="just">
                        <a:lnSpc>
                          <a:spcPct val="107000"/>
                        </a:lnSpc>
                        <a:spcAft>
                          <a:spcPts val="800"/>
                        </a:spcAft>
                      </a:pPr>
                      <a:r>
                        <a:rPr lang="en-GB" sz="1100">
                          <a:effectLst/>
                        </a:rPr>
                        <a:t> </a:t>
                      </a:r>
                      <a:endParaRPr lang="it-IT" sz="1100">
                        <a:effectLst/>
                      </a:endParaRPr>
                    </a:p>
                    <a:p>
                      <a:pPr algn="just">
                        <a:lnSpc>
                          <a:spcPct val="107000"/>
                        </a:lnSpc>
                        <a:spcAft>
                          <a:spcPts val="800"/>
                        </a:spcAft>
                      </a:pPr>
                      <a:r>
                        <a:rPr lang="en-GB" sz="1100">
                          <a:effectLst/>
                        </a:rPr>
                        <a:t> </a:t>
                      </a:r>
                      <a:endParaRPr lang="it-IT" sz="1100">
                        <a:effectLst/>
                      </a:endParaRPr>
                    </a:p>
                    <a:p>
                      <a:pPr algn="just">
                        <a:lnSpc>
                          <a:spcPct val="107000"/>
                        </a:lnSpc>
                        <a:spcAft>
                          <a:spcPts val="800"/>
                        </a:spcAft>
                      </a:pPr>
                      <a:r>
                        <a:rPr lang="en-GB" sz="1100">
                          <a:effectLst/>
                        </a:rPr>
                        <a:t> </a:t>
                      </a:r>
                      <a:endParaRPr lang="it-IT" sz="1100">
                        <a:effectLst/>
                      </a:endParaRPr>
                    </a:p>
                    <a:p>
                      <a:pPr algn="just">
                        <a:lnSpc>
                          <a:spcPct val="107000"/>
                        </a:lnSpc>
                        <a:spcAft>
                          <a:spcPts val="800"/>
                        </a:spcAft>
                      </a:pPr>
                      <a:r>
                        <a:rPr lang="en-GB" sz="1100">
                          <a:effectLst/>
                        </a:rPr>
                        <a:t>TEAM-WORKING</a:t>
                      </a:r>
                      <a:endParaRPr lang="it-IT" sz="1100">
                        <a:effectLst/>
                        <a:latin typeface="Calibri" charset="0"/>
                        <a:ea typeface="Times New Roman" charset="0"/>
                        <a:cs typeface="Times New Roman" charset="0"/>
                      </a:endParaRPr>
                    </a:p>
                  </a:txBody>
                  <a:tcPr marL="60981" marR="60981" marT="0" marB="0"/>
                </a:tc>
                <a:tc>
                  <a:txBody>
                    <a:bodyPr/>
                    <a:lstStyle/>
                    <a:p>
                      <a:pPr algn="just">
                        <a:lnSpc>
                          <a:spcPct val="107000"/>
                        </a:lnSpc>
                        <a:spcAft>
                          <a:spcPts val="800"/>
                        </a:spcAft>
                      </a:pPr>
                      <a:r>
                        <a:rPr lang="en-GB" sz="800" dirty="0" smtClean="0">
                          <a:effectLst/>
                        </a:rPr>
                        <a:t>Symptoms:</a:t>
                      </a:r>
                      <a:endParaRPr lang="it-IT" sz="800" dirty="0">
                        <a:effectLst/>
                      </a:endParaRPr>
                    </a:p>
                    <a:p>
                      <a:pPr marL="342900" lvl="0" indent="-342900" algn="l">
                        <a:lnSpc>
                          <a:spcPct val="115000"/>
                        </a:lnSpc>
                        <a:spcAft>
                          <a:spcPts val="0"/>
                        </a:spcAft>
                        <a:buFont typeface="Symbol" charset="2"/>
                        <a:buChar char=""/>
                      </a:pPr>
                      <a:r>
                        <a:rPr lang="en-GB" sz="800" dirty="0">
                          <a:effectLst/>
                        </a:rPr>
                        <a:t>Leadership aligned and committed</a:t>
                      </a:r>
                      <a:endParaRPr lang="it-IT" sz="800" dirty="0">
                        <a:effectLst/>
                      </a:endParaRPr>
                    </a:p>
                    <a:p>
                      <a:pPr marL="342900" lvl="0" indent="-342900" algn="l">
                        <a:lnSpc>
                          <a:spcPct val="115000"/>
                        </a:lnSpc>
                        <a:spcAft>
                          <a:spcPts val="0"/>
                        </a:spcAft>
                        <a:buFont typeface="Symbol" charset="2"/>
                        <a:buChar char=""/>
                      </a:pPr>
                      <a:r>
                        <a:rPr lang="en-GB" sz="800" dirty="0">
                          <a:effectLst/>
                        </a:rPr>
                        <a:t>Staff ready to switch responsibilities to make things easier for each other</a:t>
                      </a:r>
                      <a:endParaRPr lang="it-IT" sz="800" dirty="0">
                        <a:effectLst/>
                      </a:endParaRPr>
                    </a:p>
                    <a:p>
                      <a:pPr marL="342900" lvl="0" indent="-342900" algn="l">
                        <a:lnSpc>
                          <a:spcPct val="115000"/>
                        </a:lnSpc>
                        <a:spcAft>
                          <a:spcPts val="0"/>
                        </a:spcAft>
                        <a:buFont typeface="Symbol" charset="2"/>
                        <a:buChar char=""/>
                      </a:pPr>
                      <a:r>
                        <a:rPr lang="en-GB" sz="800" dirty="0">
                          <a:effectLst/>
                        </a:rPr>
                        <a:t>Staff talk about problems and disagreements</a:t>
                      </a:r>
                      <a:endParaRPr lang="it-IT" sz="800" dirty="0">
                        <a:effectLst/>
                      </a:endParaRPr>
                    </a:p>
                    <a:p>
                      <a:pPr marL="342900" lvl="0" indent="-342900" algn="l">
                        <a:lnSpc>
                          <a:spcPct val="115000"/>
                        </a:lnSpc>
                        <a:spcAft>
                          <a:spcPts val="0"/>
                        </a:spcAft>
                        <a:buFont typeface="Symbol" charset="2"/>
                        <a:buChar char=""/>
                      </a:pPr>
                      <a:r>
                        <a:rPr lang="en-GB" sz="800" dirty="0">
                          <a:effectLst/>
                        </a:rPr>
                        <a:t>Management systems coherent and support overall objectives</a:t>
                      </a:r>
                      <a:endParaRPr lang="it-IT" sz="800" dirty="0">
                        <a:effectLst/>
                      </a:endParaRPr>
                    </a:p>
                    <a:p>
                      <a:pPr algn="just">
                        <a:lnSpc>
                          <a:spcPct val="107000"/>
                        </a:lnSpc>
                        <a:spcAft>
                          <a:spcPts val="800"/>
                        </a:spcAft>
                      </a:pPr>
                      <a:r>
                        <a:rPr lang="en-GB" sz="800" dirty="0">
                          <a:effectLst/>
                        </a:rPr>
                        <a:t>Evidence:</a:t>
                      </a:r>
                      <a:endParaRPr lang="it-IT" sz="800" dirty="0">
                        <a:effectLst/>
                      </a:endParaRPr>
                    </a:p>
                    <a:p>
                      <a:pPr marL="342900" lvl="0" indent="-342900" algn="l">
                        <a:lnSpc>
                          <a:spcPct val="115000"/>
                        </a:lnSpc>
                        <a:spcAft>
                          <a:spcPts val="0"/>
                        </a:spcAft>
                        <a:buFont typeface="Symbol" charset="2"/>
                        <a:buChar char=""/>
                      </a:pPr>
                      <a:r>
                        <a:rPr lang="en-GB" sz="800" dirty="0">
                          <a:effectLst/>
                        </a:rPr>
                        <a:t>Sense of unity reaching out to all stakeholders</a:t>
                      </a:r>
                      <a:endParaRPr lang="it-IT" sz="800" dirty="0">
                        <a:effectLst/>
                      </a:endParaRPr>
                    </a:p>
                    <a:p>
                      <a:pPr marL="342900" lvl="0" indent="-342900" algn="l">
                        <a:lnSpc>
                          <a:spcPct val="115000"/>
                        </a:lnSpc>
                        <a:spcAft>
                          <a:spcPts val="0"/>
                        </a:spcAft>
                        <a:buFont typeface="Symbol" charset="2"/>
                        <a:buChar char=""/>
                      </a:pPr>
                      <a:r>
                        <a:rPr lang="en-GB" sz="800" dirty="0">
                          <a:effectLst/>
                        </a:rPr>
                        <a:t>Cross-boundary cooperation</a:t>
                      </a:r>
                      <a:endParaRPr lang="it-IT" sz="800" dirty="0">
                        <a:effectLst/>
                      </a:endParaRPr>
                    </a:p>
                    <a:p>
                      <a:pPr marL="342900" lvl="0" indent="-342900" algn="l">
                        <a:lnSpc>
                          <a:spcPct val="115000"/>
                        </a:lnSpc>
                        <a:spcAft>
                          <a:spcPts val="0"/>
                        </a:spcAft>
                        <a:buFont typeface="Symbol" charset="2"/>
                        <a:buChar char=""/>
                      </a:pPr>
                      <a:r>
                        <a:rPr lang="en-GB" sz="800" dirty="0">
                          <a:effectLst/>
                        </a:rPr>
                        <a:t>Staff aware of leadership’s priorities</a:t>
                      </a:r>
                      <a:endParaRPr lang="it-IT" sz="800" dirty="0">
                        <a:effectLst/>
                      </a:endParaRPr>
                    </a:p>
                    <a:p>
                      <a:pPr algn="l">
                        <a:lnSpc>
                          <a:spcPct val="115000"/>
                        </a:lnSpc>
                        <a:spcAft>
                          <a:spcPts val="0"/>
                        </a:spcAft>
                      </a:pPr>
                      <a:r>
                        <a:rPr lang="en-GB" sz="800" dirty="0">
                          <a:effectLst/>
                        </a:rPr>
                        <a:t> </a:t>
                      </a:r>
                      <a:endParaRPr lang="it-IT" sz="800" dirty="0">
                        <a:effectLst/>
                        <a:latin typeface="Calibri" charset="0"/>
                        <a:ea typeface="Times New Roman" charset="0"/>
                        <a:cs typeface="Times New Roman" charset="0"/>
                      </a:endParaRPr>
                    </a:p>
                  </a:txBody>
                  <a:tcPr marL="60981" marR="60981" marT="0" marB="0"/>
                </a:tc>
              </a:tr>
              <a:tr h="1649721">
                <a:tc>
                  <a:txBody>
                    <a:bodyPr/>
                    <a:lstStyle/>
                    <a:p>
                      <a:pPr algn="just">
                        <a:lnSpc>
                          <a:spcPct val="107000"/>
                        </a:lnSpc>
                        <a:spcAft>
                          <a:spcPts val="800"/>
                        </a:spcAft>
                      </a:pPr>
                      <a:r>
                        <a:rPr lang="en-GB" sz="1100" dirty="0">
                          <a:effectLst/>
                        </a:rPr>
                        <a:t> </a:t>
                      </a:r>
                      <a:endParaRPr lang="it-IT" sz="1100" dirty="0">
                        <a:effectLst/>
                      </a:endParaRPr>
                    </a:p>
                    <a:p>
                      <a:pPr algn="just">
                        <a:lnSpc>
                          <a:spcPct val="107000"/>
                        </a:lnSpc>
                        <a:spcAft>
                          <a:spcPts val="800"/>
                        </a:spcAft>
                      </a:pPr>
                      <a:r>
                        <a:rPr lang="en-GB" sz="1100" dirty="0">
                          <a:effectLst/>
                        </a:rPr>
                        <a:t> </a:t>
                      </a:r>
                      <a:endParaRPr lang="it-IT" sz="1100" dirty="0">
                        <a:effectLst/>
                      </a:endParaRPr>
                    </a:p>
                    <a:p>
                      <a:pPr algn="just">
                        <a:lnSpc>
                          <a:spcPct val="107000"/>
                        </a:lnSpc>
                        <a:spcAft>
                          <a:spcPts val="800"/>
                        </a:spcAft>
                      </a:pPr>
                      <a:r>
                        <a:rPr lang="en-GB" sz="1100" dirty="0">
                          <a:effectLst/>
                        </a:rPr>
                        <a:t> </a:t>
                      </a:r>
                      <a:endParaRPr lang="it-IT" sz="1100" dirty="0">
                        <a:effectLst/>
                      </a:endParaRPr>
                    </a:p>
                    <a:p>
                      <a:pPr algn="just">
                        <a:lnSpc>
                          <a:spcPct val="107000"/>
                        </a:lnSpc>
                        <a:spcAft>
                          <a:spcPts val="800"/>
                        </a:spcAft>
                      </a:pPr>
                      <a:r>
                        <a:rPr lang="en-GB" sz="1100" dirty="0">
                          <a:effectLst/>
                        </a:rPr>
                        <a:t>FLEXIBILITY</a:t>
                      </a:r>
                      <a:endParaRPr lang="it-IT" sz="1100" dirty="0">
                        <a:effectLst/>
                        <a:latin typeface="Calibri" charset="0"/>
                        <a:ea typeface="Times New Roman" charset="0"/>
                        <a:cs typeface="Times New Roman" charset="0"/>
                      </a:endParaRPr>
                    </a:p>
                  </a:txBody>
                  <a:tcPr marL="60981" marR="60981" marT="0" marB="0"/>
                </a:tc>
                <a:tc>
                  <a:txBody>
                    <a:bodyPr/>
                    <a:lstStyle/>
                    <a:p>
                      <a:pPr algn="just">
                        <a:lnSpc>
                          <a:spcPct val="107000"/>
                        </a:lnSpc>
                        <a:spcAft>
                          <a:spcPts val="800"/>
                        </a:spcAft>
                      </a:pPr>
                      <a:r>
                        <a:rPr lang="en-GB" sz="800" dirty="0" smtClean="0">
                          <a:effectLst/>
                        </a:rPr>
                        <a:t>Symptoms:</a:t>
                      </a:r>
                      <a:endParaRPr lang="it-IT" sz="800" dirty="0" smtClean="0">
                        <a:effectLst/>
                      </a:endParaRPr>
                    </a:p>
                    <a:p>
                      <a:pPr marL="342900" lvl="0" indent="-342900" algn="l">
                        <a:lnSpc>
                          <a:spcPct val="115000"/>
                        </a:lnSpc>
                        <a:spcAft>
                          <a:spcPts val="0"/>
                        </a:spcAft>
                        <a:buFont typeface="Symbol" charset="2"/>
                        <a:buChar char=""/>
                      </a:pPr>
                      <a:r>
                        <a:rPr lang="en-GB" sz="800" dirty="0" smtClean="0">
                          <a:effectLst/>
                        </a:rPr>
                        <a:t>Flexibility in switching responsibilities to manage changing circumstances and new challenges</a:t>
                      </a:r>
                      <a:endParaRPr lang="it-IT" sz="800" dirty="0" smtClean="0">
                        <a:effectLst/>
                      </a:endParaRPr>
                    </a:p>
                    <a:p>
                      <a:pPr marL="342900" lvl="0" indent="-342900" algn="l">
                        <a:lnSpc>
                          <a:spcPct val="115000"/>
                        </a:lnSpc>
                        <a:spcAft>
                          <a:spcPts val="0"/>
                        </a:spcAft>
                        <a:buFont typeface="Symbol" charset="2"/>
                        <a:buChar char=""/>
                      </a:pPr>
                      <a:r>
                        <a:rPr lang="en-GB" sz="800" dirty="0" smtClean="0">
                          <a:effectLst/>
                        </a:rPr>
                        <a:t>New </a:t>
                      </a:r>
                      <a:r>
                        <a:rPr lang="en-GB" sz="800" dirty="0">
                          <a:effectLst/>
                        </a:rPr>
                        <a:t>ideas, technologies and methods explored </a:t>
                      </a:r>
                      <a:endParaRPr lang="it-IT" sz="800" dirty="0">
                        <a:effectLst/>
                      </a:endParaRPr>
                    </a:p>
                    <a:p>
                      <a:pPr marL="342900" lvl="0" indent="-342900" algn="l">
                        <a:lnSpc>
                          <a:spcPct val="115000"/>
                        </a:lnSpc>
                        <a:spcAft>
                          <a:spcPts val="0"/>
                        </a:spcAft>
                        <a:buFont typeface="Symbol" charset="2"/>
                        <a:buChar char=""/>
                      </a:pPr>
                      <a:r>
                        <a:rPr lang="en-GB" sz="800" dirty="0">
                          <a:effectLst/>
                        </a:rPr>
                        <a:t>Innovative approaches introduced</a:t>
                      </a:r>
                      <a:endParaRPr lang="it-IT" sz="800" dirty="0">
                        <a:effectLst/>
                      </a:endParaRPr>
                    </a:p>
                    <a:p>
                      <a:pPr marL="342900" lvl="0" indent="-342900" algn="l">
                        <a:lnSpc>
                          <a:spcPct val="115000"/>
                        </a:lnSpc>
                        <a:spcAft>
                          <a:spcPts val="0"/>
                        </a:spcAft>
                        <a:buFont typeface="Symbol" charset="2"/>
                        <a:buChar char=""/>
                      </a:pPr>
                      <a:r>
                        <a:rPr lang="en-GB" sz="800" dirty="0">
                          <a:effectLst/>
                        </a:rPr>
                        <a:t>Staff get training</a:t>
                      </a:r>
                      <a:endParaRPr lang="it-IT" sz="800" dirty="0">
                        <a:effectLst/>
                      </a:endParaRPr>
                    </a:p>
                    <a:p>
                      <a:pPr algn="just">
                        <a:lnSpc>
                          <a:spcPct val="107000"/>
                        </a:lnSpc>
                        <a:spcAft>
                          <a:spcPts val="800"/>
                        </a:spcAft>
                      </a:pPr>
                      <a:r>
                        <a:rPr lang="en-GB" sz="800" dirty="0">
                          <a:effectLst/>
                        </a:rPr>
                        <a:t>Evidence:</a:t>
                      </a:r>
                      <a:endParaRPr lang="it-IT" sz="800" dirty="0">
                        <a:effectLst/>
                      </a:endParaRPr>
                    </a:p>
                    <a:p>
                      <a:pPr marL="342900" lvl="0" indent="-342900" algn="l">
                        <a:lnSpc>
                          <a:spcPct val="115000"/>
                        </a:lnSpc>
                        <a:spcAft>
                          <a:spcPts val="0"/>
                        </a:spcAft>
                        <a:buFont typeface="Symbol" charset="2"/>
                        <a:buChar char=""/>
                      </a:pPr>
                      <a:r>
                        <a:rPr lang="en-GB" sz="800" dirty="0">
                          <a:effectLst/>
                        </a:rPr>
                        <a:t>Wider awareness</a:t>
                      </a:r>
                      <a:endParaRPr lang="it-IT" sz="800" dirty="0">
                        <a:effectLst/>
                      </a:endParaRPr>
                    </a:p>
                    <a:p>
                      <a:pPr marL="342900" lvl="0" indent="-342900" algn="l">
                        <a:lnSpc>
                          <a:spcPct val="115000"/>
                        </a:lnSpc>
                        <a:spcAft>
                          <a:spcPts val="0"/>
                        </a:spcAft>
                        <a:buFont typeface="Symbol" charset="2"/>
                        <a:buChar char=""/>
                      </a:pPr>
                      <a:r>
                        <a:rPr lang="en-GB" sz="800" dirty="0">
                          <a:effectLst/>
                        </a:rPr>
                        <a:t>Strong sense of purpose</a:t>
                      </a:r>
                      <a:endParaRPr lang="it-IT" sz="800" dirty="0">
                        <a:effectLst/>
                      </a:endParaRPr>
                    </a:p>
                    <a:p>
                      <a:pPr marL="342900" lvl="0" indent="-342900" algn="l">
                        <a:lnSpc>
                          <a:spcPct val="115000"/>
                        </a:lnSpc>
                        <a:spcAft>
                          <a:spcPts val="0"/>
                        </a:spcAft>
                        <a:buFont typeface="Symbol" charset="2"/>
                        <a:buChar char=""/>
                      </a:pPr>
                      <a:r>
                        <a:rPr lang="en-GB" sz="800" dirty="0">
                          <a:effectLst/>
                        </a:rPr>
                        <a:t>High degree of teamwork</a:t>
                      </a:r>
                      <a:endParaRPr lang="it-IT" sz="800" dirty="0">
                        <a:effectLst/>
                      </a:endParaRPr>
                    </a:p>
                    <a:p>
                      <a:pPr marL="342900" lvl="0" indent="-342900" algn="l">
                        <a:lnSpc>
                          <a:spcPct val="115000"/>
                        </a:lnSpc>
                        <a:spcAft>
                          <a:spcPts val="0"/>
                        </a:spcAft>
                        <a:buFont typeface="Symbol" charset="2"/>
                        <a:buChar char=""/>
                      </a:pPr>
                      <a:r>
                        <a:rPr lang="en-GB" sz="800" dirty="0">
                          <a:effectLst/>
                        </a:rPr>
                        <a:t>Readiness to adapt in pursuit of goals</a:t>
                      </a:r>
                      <a:endParaRPr lang="it-IT" sz="800" dirty="0">
                        <a:effectLst/>
                        <a:latin typeface="Calibri" charset="0"/>
                        <a:ea typeface="Times New Roman" charset="0"/>
                        <a:cs typeface="Times New Roman" charset="0"/>
                      </a:endParaRPr>
                    </a:p>
                  </a:txBody>
                  <a:tcPr marL="60981" marR="60981" marT="0" marB="0"/>
                </a:tc>
              </a:tr>
            </a:tbl>
          </a:graphicData>
        </a:graphic>
      </p:graphicFrame>
      <p:sp>
        <p:nvSpPr>
          <p:cNvPr id="3" name="Segnaposto numero diapositiva 2"/>
          <p:cNvSpPr>
            <a:spLocks noGrp="1"/>
          </p:cNvSpPr>
          <p:nvPr>
            <p:ph type="sldNum" sz="quarter" idx="12"/>
          </p:nvPr>
        </p:nvSpPr>
        <p:spPr/>
        <p:txBody>
          <a:bodyPr/>
          <a:lstStyle/>
          <a:p>
            <a:fld id="{E8716A00-CC3F-A24A-9B86-816E9CA7F4AC}" type="slidenum">
              <a:rPr lang="fr-FR" smtClean="0"/>
              <a:pPr/>
              <a:t>12</a:t>
            </a:fld>
            <a:endParaRPr lang="fr-FR" dirty="0"/>
          </a:p>
        </p:txBody>
      </p:sp>
      <p:sp>
        <p:nvSpPr>
          <p:cNvPr id="4" name="Titolo 3"/>
          <p:cNvSpPr>
            <a:spLocks noGrp="1"/>
          </p:cNvSpPr>
          <p:nvPr>
            <p:ph type="title"/>
          </p:nvPr>
        </p:nvSpPr>
        <p:spPr/>
        <p:txBody>
          <a:bodyPr>
            <a:normAutofit/>
          </a:bodyPr>
          <a:lstStyle/>
          <a:p>
            <a:r>
              <a:rPr lang="en-GB" sz="2000" dirty="0">
                <a:effectLst/>
              </a:rPr>
              <a:t>Components, Symptoms and Evidence of effective organisations</a:t>
            </a:r>
            <a:r>
              <a:rPr lang="it-IT" sz="2000" dirty="0">
                <a:effectLst/>
              </a:rPr>
              <a:t> </a:t>
            </a:r>
            <a:endParaRPr lang="it-IT" sz="2000" dirty="0"/>
          </a:p>
        </p:txBody>
      </p:sp>
      <p:sp>
        <p:nvSpPr>
          <p:cNvPr id="9"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12 – Strategic Management</a:t>
            </a:r>
            <a:endParaRPr lang="en-GB" dirty="0"/>
          </a:p>
        </p:txBody>
      </p:sp>
    </p:spTree>
    <p:extLst>
      <p:ext uri="{BB962C8B-B14F-4D97-AF65-F5344CB8AC3E}">
        <p14:creationId xmlns:p14="http://schemas.microsoft.com/office/powerpoint/2010/main" val="1180889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Segnaposto contenuto 5"/>
          <p:cNvGraphicFramePr>
            <a:graphicFrameLocks noGrp="1"/>
          </p:cNvGraphicFramePr>
          <p:nvPr>
            <p:ph idx="1"/>
            <p:extLst>
              <p:ext uri="{D42A27DB-BD31-4B8C-83A1-F6EECF244321}">
                <p14:modId xmlns:p14="http://schemas.microsoft.com/office/powerpoint/2010/main" val="1828349746"/>
              </p:ext>
            </p:extLst>
          </p:nvPr>
        </p:nvGraphicFramePr>
        <p:xfrm>
          <a:off x="628650" y="1106780"/>
          <a:ext cx="7886700" cy="4708085"/>
        </p:xfrm>
        <a:graphic>
          <a:graphicData uri="http://schemas.openxmlformats.org/drawingml/2006/table">
            <a:tbl>
              <a:tblPr firstRow="1" firstCol="1" bandRow="1">
                <a:tableStyleId>{5C22544A-7EE6-4342-B048-85BDC9FD1C3A}</a:tableStyleId>
              </a:tblPr>
              <a:tblGrid>
                <a:gridCol w="2056851"/>
                <a:gridCol w="2056851"/>
                <a:gridCol w="2230359"/>
                <a:gridCol w="1542639"/>
              </a:tblGrid>
              <a:tr h="220188">
                <a:tc rowSpan="2">
                  <a:txBody>
                    <a:bodyPr/>
                    <a:lstStyle/>
                    <a:p>
                      <a:pPr algn="just">
                        <a:lnSpc>
                          <a:spcPct val="107000"/>
                        </a:lnSpc>
                        <a:spcAft>
                          <a:spcPts val="0"/>
                        </a:spcAft>
                      </a:pPr>
                      <a:r>
                        <a:rPr lang="en-GB" sz="1100">
                          <a:effectLst/>
                        </a:rPr>
                        <a:t> </a:t>
                      </a:r>
                      <a:endParaRPr lang="it-IT" sz="1100">
                        <a:effectLst/>
                      </a:endParaRPr>
                    </a:p>
                    <a:p>
                      <a:pPr algn="just">
                        <a:lnSpc>
                          <a:spcPct val="107000"/>
                        </a:lnSpc>
                        <a:spcAft>
                          <a:spcPts val="0"/>
                        </a:spcAft>
                      </a:pPr>
                      <a:r>
                        <a:rPr lang="en-GB" sz="1100">
                          <a:effectLst/>
                        </a:rPr>
                        <a:t>LEADERSHIP PRACTICES</a:t>
                      </a:r>
                      <a:endParaRPr lang="it-IT" sz="1100">
                        <a:effectLst/>
                        <a:latin typeface="Calibri" charset="0"/>
                        <a:ea typeface="Times New Roman" charset="0"/>
                        <a:cs typeface="Times New Roman" charset="0"/>
                      </a:endParaRPr>
                    </a:p>
                  </a:txBody>
                  <a:tcPr marL="68580" marR="68580" marT="0" marB="0"/>
                </a:tc>
                <a:tc gridSpan="3">
                  <a:txBody>
                    <a:bodyPr/>
                    <a:lstStyle/>
                    <a:p>
                      <a:pPr algn="ctr">
                        <a:lnSpc>
                          <a:spcPct val="107000"/>
                        </a:lnSpc>
                        <a:spcAft>
                          <a:spcPts val="0"/>
                        </a:spcAft>
                      </a:pPr>
                      <a:r>
                        <a:rPr lang="en-GB" sz="1100">
                          <a:effectLst/>
                        </a:rPr>
                        <a:t>COMPONENTS OF EXCELLENT PERFORMANCE</a:t>
                      </a:r>
                      <a:endParaRPr lang="it-IT" sz="1100">
                        <a:effectLst/>
                        <a:latin typeface="Calibri" charset="0"/>
                        <a:ea typeface="Times New Roman" charset="0"/>
                        <a:cs typeface="Times New Roman" charset="0"/>
                      </a:endParaRPr>
                    </a:p>
                  </a:txBody>
                  <a:tcPr marL="68580" marR="68580" marT="0" marB="0"/>
                </a:tc>
                <a:tc hMerge="1">
                  <a:txBody>
                    <a:bodyPr/>
                    <a:lstStyle/>
                    <a:p>
                      <a:endParaRPr lang="it-IT"/>
                    </a:p>
                  </a:txBody>
                  <a:tcPr/>
                </a:tc>
                <a:tc hMerge="1">
                  <a:txBody>
                    <a:bodyPr/>
                    <a:lstStyle/>
                    <a:p>
                      <a:endParaRPr lang="it-IT"/>
                    </a:p>
                  </a:txBody>
                  <a:tcPr/>
                </a:tc>
              </a:tr>
              <a:tr h="220188">
                <a:tc vMerge="1">
                  <a:txBody>
                    <a:bodyPr/>
                    <a:lstStyle/>
                    <a:p>
                      <a:endParaRPr lang="it-IT"/>
                    </a:p>
                  </a:txBody>
                  <a:tcPr/>
                </a:tc>
                <a:tc>
                  <a:txBody>
                    <a:bodyPr/>
                    <a:lstStyle/>
                    <a:p>
                      <a:pPr algn="ctr">
                        <a:lnSpc>
                          <a:spcPct val="107000"/>
                        </a:lnSpc>
                        <a:spcAft>
                          <a:spcPts val="0"/>
                        </a:spcAft>
                      </a:pPr>
                      <a:r>
                        <a:rPr lang="en-GB" sz="1100">
                          <a:effectLst/>
                        </a:rPr>
                        <a:t>DIRECTION</a:t>
                      </a:r>
                      <a:endParaRPr lang="it-IT" sz="1100">
                        <a:effectLst/>
                        <a:latin typeface="Calibri" charset="0"/>
                        <a:ea typeface="Times New Roman" charset="0"/>
                        <a:cs typeface="Times New Roman" charset="0"/>
                      </a:endParaRPr>
                    </a:p>
                  </a:txBody>
                  <a:tcPr marL="68580" marR="68580" marT="0" marB="0"/>
                </a:tc>
                <a:tc>
                  <a:txBody>
                    <a:bodyPr/>
                    <a:lstStyle/>
                    <a:p>
                      <a:pPr algn="ctr">
                        <a:lnSpc>
                          <a:spcPct val="107000"/>
                        </a:lnSpc>
                        <a:spcAft>
                          <a:spcPts val="0"/>
                        </a:spcAft>
                      </a:pPr>
                      <a:r>
                        <a:rPr lang="en-GB" sz="1100">
                          <a:effectLst/>
                        </a:rPr>
                        <a:t>TEAM-WORKING</a:t>
                      </a:r>
                      <a:endParaRPr lang="it-IT" sz="1100">
                        <a:effectLst/>
                        <a:latin typeface="Calibri" charset="0"/>
                        <a:ea typeface="Times New Roman" charset="0"/>
                        <a:cs typeface="Times New Roman" charset="0"/>
                      </a:endParaRPr>
                    </a:p>
                  </a:txBody>
                  <a:tcPr marL="68580" marR="68580" marT="0" marB="0"/>
                </a:tc>
                <a:tc>
                  <a:txBody>
                    <a:bodyPr/>
                    <a:lstStyle/>
                    <a:p>
                      <a:pPr algn="ctr">
                        <a:lnSpc>
                          <a:spcPct val="107000"/>
                        </a:lnSpc>
                        <a:spcAft>
                          <a:spcPts val="0"/>
                        </a:spcAft>
                      </a:pPr>
                      <a:r>
                        <a:rPr lang="en-GB" sz="1100">
                          <a:effectLst/>
                        </a:rPr>
                        <a:t>FLEXIBILITY</a:t>
                      </a:r>
                      <a:endParaRPr lang="it-IT" sz="1100">
                        <a:effectLst/>
                        <a:latin typeface="Calibri" charset="0"/>
                        <a:ea typeface="Times New Roman" charset="0"/>
                        <a:cs typeface="Times New Roman" charset="0"/>
                      </a:endParaRPr>
                    </a:p>
                  </a:txBody>
                  <a:tcPr marL="68580" marR="68580" marT="0" marB="0"/>
                </a:tc>
              </a:tr>
              <a:tr h="1028059">
                <a:tc>
                  <a:txBody>
                    <a:bodyPr/>
                    <a:lstStyle/>
                    <a:p>
                      <a:pPr algn="just">
                        <a:lnSpc>
                          <a:spcPct val="107000"/>
                        </a:lnSpc>
                        <a:spcAft>
                          <a:spcPts val="0"/>
                        </a:spcAft>
                      </a:pPr>
                      <a:r>
                        <a:rPr lang="en-GB" sz="1100">
                          <a:effectLst/>
                        </a:rPr>
                        <a:t>1. Driving strategies</a:t>
                      </a:r>
                      <a:endParaRPr lang="it-IT" sz="1100">
                        <a:effectLst/>
                        <a:latin typeface="Calibri" charset="0"/>
                        <a:ea typeface="Times New Roman" charset="0"/>
                        <a:cs typeface="Times New Roman" charset="0"/>
                      </a:endParaRPr>
                    </a:p>
                  </a:txBody>
                  <a:tcPr marL="68580" marR="68580" marT="0" marB="0"/>
                </a:tc>
                <a:tc>
                  <a:txBody>
                    <a:bodyPr/>
                    <a:lstStyle/>
                    <a:p>
                      <a:pPr algn="just">
                        <a:lnSpc>
                          <a:spcPct val="107000"/>
                        </a:lnSpc>
                        <a:spcAft>
                          <a:spcPts val="0"/>
                        </a:spcAft>
                      </a:pPr>
                      <a:r>
                        <a:rPr lang="en-GB" sz="1100">
                          <a:effectLst/>
                        </a:rPr>
                        <a:t>Ensuring staff understand strategic direction and their role in supporting it</a:t>
                      </a:r>
                      <a:endParaRPr lang="it-IT" sz="1100">
                        <a:effectLst/>
                        <a:latin typeface="Calibri" charset="0"/>
                        <a:ea typeface="Times New Roman" charset="0"/>
                        <a:cs typeface="Times New Roman" charset="0"/>
                      </a:endParaRPr>
                    </a:p>
                  </a:txBody>
                  <a:tcPr marL="68580" marR="68580" marT="0" marB="0"/>
                </a:tc>
                <a:tc>
                  <a:txBody>
                    <a:bodyPr/>
                    <a:lstStyle/>
                    <a:p>
                      <a:pPr algn="just">
                        <a:lnSpc>
                          <a:spcPct val="107000"/>
                        </a:lnSpc>
                        <a:spcAft>
                          <a:spcPts val="0"/>
                        </a:spcAft>
                      </a:pPr>
                      <a:r>
                        <a:rPr lang="en-GB" sz="1100">
                          <a:effectLst/>
                        </a:rPr>
                        <a:t>Emphasising importance of each person’s buy-in and contribution</a:t>
                      </a:r>
                      <a:endParaRPr lang="it-IT" sz="1100">
                        <a:effectLst/>
                        <a:latin typeface="Calibri" charset="0"/>
                        <a:ea typeface="Times New Roman" charset="0"/>
                        <a:cs typeface="Times New Roman" charset="0"/>
                      </a:endParaRPr>
                    </a:p>
                  </a:txBody>
                  <a:tcPr marL="68580" marR="68580" marT="0" marB="0"/>
                </a:tc>
                <a:tc>
                  <a:txBody>
                    <a:bodyPr/>
                    <a:lstStyle/>
                    <a:p>
                      <a:pPr algn="just">
                        <a:lnSpc>
                          <a:spcPct val="107000"/>
                        </a:lnSpc>
                        <a:spcAft>
                          <a:spcPts val="0"/>
                        </a:spcAft>
                      </a:pPr>
                      <a:r>
                        <a:rPr lang="en-GB" sz="1100">
                          <a:effectLst/>
                        </a:rPr>
                        <a:t>Increasing staff awareness of external and internal conditions and their implications for strategic decisions</a:t>
                      </a:r>
                      <a:endParaRPr lang="it-IT" sz="1100">
                        <a:effectLst/>
                        <a:latin typeface="Calibri" charset="0"/>
                        <a:ea typeface="Times New Roman" charset="0"/>
                        <a:cs typeface="Times New Roman" charset="0"/>
                      </a:endParaRPr>
                    </a:p>
                  </a:txBody>
                  <a:tcPr marL="68580" marR="68580" marT="0" marB="0"/>
                </a:tc>
              </a:tr>
              <a:tr h="855207">
                <a:tc>
                  <a:txBody>
                    <a:bodyPr/>
                    <a:lstStyle/>
                    <a:p>
                      <a:pPr algn="just">
                        <a:lnSpc>
                          <a:spcPct val="107000"/>
                        </a:lnSpc>
                        <a:spcAft>
                          <a:spcPts val="0"/>
                        </a:spcAft>
                      </a:pPr>
                      <a:r>
                        <a:rPr lang="en-GB" sz="1100">
                          <a:effectLst/>
                        </a:rPr>
                        <a:t>2. Supporting initiatives</a:t>
                      </a:r>
                      <a:endParaRPr lang="it-IT" sz="1100">
                        <a:effectLst/>
                        <a:latin typeface="Calibri" charset="0"/>
                        <a:ea typeface="Times New Roman" charset="0"/>
                        <a:cs typeface="Times New Roman" charset="0"/>
                      </a:endParaRPr>
                    </a:p>
                  </a:txBody>
                  <a:tcPr marL="68580" marR="68580" marT="0" marB="0"/>
                </a:tc>
                <a:tc>
                  <a:txBody>
                    <a:bodyPr/>
                    <a:lstStyle/>
                    <a:p>
                      <a:pPr algn="just">
                        <a:lnSpc>
                          <a:spcPct val="107000"/>
                        </a:lnSpc>
                        <a:spcAft>
                          <a:spcPts val="0"/>
                        </a:spcAft>
                      </a:pPr>
                      <a:r>
                        <a:rPr lang="en-GB" sz="1100">
                          <a:effectLst/>
                        </a:rPr>
                        <a:t>Defining specific objectives, roles, action plans</a:t>
                      </a:r>
                      <a:endParaRPr lang="it-IT" sz="1100">
                        <a:effectLst/>
                        <a:latin typeface="Calibri" charset="0"/>
                        <a:ea typeface="Times New Roman" charset="0"/>
                        <a:cs typeface="Times New Roman" charset="0"/>
                      </a:endParaRPr>
                    </a:p>
                  </a:txBody>
                  <a:tcPr marL="68580" marR="68580" marT="0" marB="0"/>
                </a:tc>
                <a:tc>
                  <a:txBody>
                    <a:bodyPr/>
                    <a:lstStyle/>
                    <a:p>
                      <a:pPr algn="just">
                        <a:lnSpc>
                          <a:spcPct val="107000"/>
                        </a:lnSpc>
                        <a:spcAft>
                          <a:spcPts val="0"/>
                        </a:spcAft>
                      </a:pPr>
                      <a:r>
                        <a:rPr lang="en-GB" sz="1100">
                          <a:effectLst/>
                        </a:rPr>
                        <a:t>Ensuring all staff know exactly how their job and behaviour contribute to the success of the organisation</a:t>
                      </a:r>
                      <a:endParaRPr lang="it-IT" sz="1100">
                        <a:effectLst/>
                        <a:latin typeface="Calibri" charset="0"/>
                        <a:ea typeface="Times New Roman" charset="0"/>
                        <a:cs typeface="Times New Roman" charset="0"/>
                      </a:endParaRPr>
                    </a:p>
                  </a:txBody>
                  <a:tcPr marL="68580" marR="68580" marT="0" marB="0"/>
                </a:tc>
                <a:tc>
                  <a:txBody>
                    <a:bodyPr/>
                    <a:lstStyle/>
                    <a:p>
                      <a:pPr algn="just">
                        <a:lnSpc>
                          <a:spcPct val="107000"/>
                        </a:lnSpc>
                        <a:spcAft>
                          <a:spcPts val="0"/>
                        </a:spcAft>
                      </a:pPr>
                      <a:r>
                        <a:rPr lang="en-GB" sz="1100">
                          <a:effectLst/>
                        </a:rPr>
                        <a:t>Keeping hands on the ‘steering wheel’ so adjustments can be made as necessary</a:t>
                      </a:r>
                      <a:endParaRPr lang="it-IT" sz="1100">
                        <a:effectLst/>
                        <a:latin typeface="Calibri" charset="0"/>
                        <a:ea typeface="Times New Roman" charset="0"/>
                        <a:cs typeface="Times New Roman" charset="0"/>
                      </a:endParaRPr>
                    </a:p>
                  </a:txBody>
                  <a:tcPr marL="68580" marR="68580" marT="0" marB="0"/>
                </a:tc>
              </a:tr>
              <a:tr h="1028059">
                <a:tc>
                  <a:txBody>
                    <a:bodyPr/>
                    <a:lstStyle/>
                    <a:p>
                      <a:pPr algn="just">
                        <a:lnSpc>
                          <a:spcPct val="107000"/>
                        </a:lnSpc>
                        <a:spcAft>
                          <a:spcPts val="0"/>
                        </a:spcAft>
                      </a:pPr>
                      <a:r>
                        <a:rPr lang="en-GB" sz="1100">
                          <a:effectLst/>
                        </a:rPr>
                        <a:t>3. Managing climate</a:t>
                      </a:r>
                      <a:endParaRPr lang="it-IT" sz="1100">
                        <a:effectLst/>
                        <a:latin typeface="Calibri" charset="0"/>
                        <a:ea typeface="Times New Roman" charset="0"/>
                        <a:cs typeface="Times New Roman" charset="0"/>
                      </a:endParaRPr>
                    </a:p>
                  </a:txBody>
                  <a:tcPr marL="68580" marR="68580" marT="0" marB="0"/>
                </a:tc>
                <a:tc>
                  <a:txBody>
                    <a:bodyPr/>
                    <a:lstStyle/>
                    <a:p>
                      <a:pPr algn="just">
                        <a:lnSpc>
                          <a:spcPct val="107000"/>
                        </a:lnSpc>
                        <a:spcAft>
                          <a:spcPts val="0"/>
                        </a:spcAft>
                      </a:pPr>
                      <a:r>
                        <a:rPr lang="en-GB" sz="1100">
                          <a:effectLst/>
                        </a:rPr>
                        <a:t>Giving opportunities for open dialogue about goals and objectives</a:t>
                      </a:r>
                      <a:endParaRPr lang="it-IT" sz="1100">
                        <a:effectLst/>
                        <a:latin typeface="Calibri" charset="0"/>
                        <a:ea typeface="Times New Roman" charset="0"/>
                        <a:cs typeface="Times New Roman" charset="0"/>
                      </a:endParaRPr>
                    </a:p>
                  </a:txBody>
                  <a:tcPr marL="68580" marR="68580" marT="0" marB="0"/>
                </a:tc>
                <a:tc>
                  <a:txBody>
                    <a:bodyPr/>
                    <a:lstStyle/>
                    <a:p>
                      <a:pPr algn="just">
                        <a:lnSpc>
                          <a:spcPct val="107000"/>
                        </a:lnSpc>
                        <a:spcAft>
                          <a:spcPts val="0"/>
                        </a:spcAft>
                      </a:pPr>
                      <a:r>
                        <a:rPr lang="en-GB" sz="1100">
                          <a:effectLst/>
                        </a:rPr>
                        <a:t>Setting stage for cross-organisation collaboration and teamwork</a:t>
                      </a:r>
                      <a:endParaRPr lang="it-IT" sz="1100">
                        <a:effectLst/>
                        <a:latin typeface="Calibri" charset="0"/>
                        <a:ea typeface="Times New Roman" charset="0"/>
                        <a:cs typeface="Times New Roman" charset="0"/>
                      </a:endParaRPr>
                    </a:p>
                  </a:txBody>
                  <a:tcPr marL="68580" marR="68580" marT="0" marB="0"/>
                </a:tc>
                <a:tc>
                  <a:txBody>
                    <a:bodyPr/>
                    <a:lstStyle/>
                    <a:p>
                      <a:pPr algn="just">
                        <a:lnSpc>
                          <a:spcPct val="107000"/>
                        </a:lnSpc>
                        <a:spcAft>
                          <a:spcPts val="0"/>
                        </a:spcAft>
                      </a:pPr>
                      <a:r>
                        <a:rPr lang="en-GB" sz="1100">
                          <a:effectLst/>
                        </a:rPr>
                        <a:t>Encouraging ownership, flexibility and confidence in making decisions and pursuing objectives</a:t>
                      </a:r>
                      <a:endParaRPr lang="it-IT" sz="1100">
                        <a:effectLst/>
                        <a:latin typeface="Calibri" charset="0"/>
                        <a:ea typeface="Times New Roman" charset="0"/>
                        <a:cs typeface="Times New Roman" charset="0"/>
                      </a:endParaRPr>
                    </a:p>
                  </a:txBody>
                  <a:tcPr marL="68580" marR="68580" marT="0" marB="0"/>
                </a:tc>
              </a:tr>
              <a:tr h="1200912">
                <a:tc>
                  <a:txBody>
                    <a:bodyPr/>
                    <a:lstStyle/>
                    <a:p>
                      <a:pPr algn="just">
                        <a:lnSpc>
                          <a:spcPct val="107000"/>
                        </a:lnSpc>
                        <a:spcAft>
                          <a:spcPts val="0"/>
                        </a:spcAft>
                      </a:pPr>
                      <a:r>
                        <a:rPr lang="en-GB" sz="1100" dirty="0">
                          <a:effectLst/>
                        </a:rPr>
                        <a:t>4. Making use of experience</a:t>
                      </a:r>
                      <a:endParaRPr lang="it-IT" sz="1100" dirty="0">
                        <a:effectLst/>
                        <a:latin typeface="Calibri" charset="0"/>
                        <a:ea typeface="Times New Roman" charset="0"/>
                        <a:cs typeface="Times New Roman" charset="0"/>
                      </a:endParaRPr>
                    </a:p>
                  </a:txBody>
                  <a:tcPr marL="68580" marR="68580" marT="0" marB="0"/>
                </a:tc>
                <a:tc>
                  <a:txBody>
                    <a:bodyPr/>
                    <a:lstStyle/>
                    <a:p>
                      <a:pPr algn="just">
                        <a:lnSpc>
                          <a:spcPct val="107000"/>
                        </a:lnSpc>
                        <a:spcAft>
                          <a:spcPts val="0"/>
                        </a:spcAft>
                      </a:pPr>
                      <a:r>
                        <a:rPr lang="en-GB" sz="1100">
                          <a:effectLst/>
                        </a:rPr>
                        <a:t>Allowing time to formulate and discuss goals and reflect on progress towards meeting them</a:t>
                      </a:r>
                      <a:endParaRPr lang="it-IT" sz="1100">
                        <a:effectLst/>
                        <a:latin typeface="Calibri" charset="0"/>
                        <a:ea typeface="Times New Roman" charset="0"/>
                        <a:cs typeface="Times New Roman" charset="0"/>
                      </a:endParaRPr>
                    </a:p>
                  </a:txBody>
                  <a:tcPr marL="68580" marR="68580" marT="0" marB="0"/>
                </a:tc>
                <a:tc>
                  <a:txBody>
                    <a:bodyPr/>
                    <a:lstStyle/>
                    <a:p>
                      <a:pPr algn="just">
                        <a:lnSpc>
                          <a:spcPct val="107000"/>
                        </a:lnSpc>
                        <a:spcAft>
                          <a:spcPts val="0"/>
                        </a:spcAft>
                      </a:pPr>
                      <a:r>
                        <a:rPr lang="en-GB" sz="1100">
                          <a:effectLst/>
                        </a:rPr>
                        <a:t>Expecting each staff member to have a perspective, offer insights and contribute to team learning</a:t>
                      </a:r>
                      <a:endParaRPr lang="it-IT" sz="1100">
                        <a:effectLst/>
                        <a:latin typeface="Calibri" charset="0"/>
                        <a:ea typeface="Times New Roman" charset="0"/>
                        <a:cs typeface="Times New Roman" charset="0"/>
                      </a:endParaRPr>
                    </a:p>
                  </a:txBody>
                  <a:tcPr marL="68580" marR="68580" marT="0" marB="0"/>
                </a:tc>
                <a:tc>
                  <a:txBody>
                    <a:bodyPr/>
                    <a:lstStyle/>
                    <a:p>
                      <a:pPr algn="just">
                        <a:lnSpc>
                          <a:spcPct val="107000"/>
                        </a:lnSpc>
                        <a:spcAft>
                          <a:spcPts val="0"/>
                        </a:spcAft>
                      </a:pPr>
                      <a:r>
                        <a:rPr lang="en-GB" sz="1100" dirty="0">
                          <a:effectLst/>
                        </a:rPr>
                        <a:t>Enabling staff to learn from experience and best practice, applying lessons quickly to emerging problems</a:t>
                      </a:r>
                      <a:endParaRPr lang="it-IT" sz="1100" dirty="0">
                        <a:effectLst/>
                        <a:latin typeface="Calibri" charset="0"/>
                        <a:ea typeface="Times New Roman" charset="0"/>
                        <a:cs typeface="Times New Roman" charset="0"/>
                      </a:endParaRPr>
                    </a:p>
                  </a:txBody>
                  <a:tcPr marL="68580" marR="68580" marT="0" marB="0"/>
                </a:tc>
              </a:tr>
            </a:tbl>
          </a:graphicData>
        </a:graphic>
      </p:graphicFrame>
      <p:sp>
        <p:nvSpPr>
          <p:cNvPr id="3" name="Segnaposto numero diapositiva 2"/>
          <p:cNvSpPr>
            <a:spLocks noGrp="1"/>
          </p:cNvSpPr>
          <p:nvPr>
            <p:ph type="sldNum" sz="quarter" idx="12"/>
          </p:nvPr>
        </p:nvSpPr>
        <p:spPr/>
        <p:txBody>
          <a:bodyPr/>
          <a:lstStyle/>
          <a:p>
            <a:fld id="{E8716A00-CC3F-A24A-9B86-816E9CA7F4AC}" type="slidenum">
              <a:rPr lang="fr-FR" smtClean="0"/>
              <a:pPr/>
              <a:t>13</a:t>
            </a:fld>
            <a:endParaRPr lang="fr-FR" dirty="0"/>
          </a:p>
        </p:txBody>
      </p:sp>
      <p:sp>
        <p:nvSpPr>
          <p:cNvPr id="4" name="Titolo 3"/>
          <p:cNvSpPr>
            <a:spLocks noGrp="1"/>
          </p:cNvSpPr>
          <p:nvPr>
            <p:ph type="title"/>
          </p:nvPr>
        </p:nvSpPr>
        <p:spPr/>
        <p:txBody>
          <a:bodyPr/>
          <a:lstStyle/>
          <a:p>
            <a:r>
              <a:rPr lang="it-IT" dirty="0" smtClean="0"/>
              <a:t>How Leadership </a:t>
            </a:r>
            <a:r>
              <a:rPr lang="it-IT" dirty="0" err="1" smtClean="0"/>
              <a:t>Practices</a:t>
            </a:r>
            <a:r>
              <a:rPr lang="it-IT" dirty="0" smtClean="0"/>
              <a:t> </a:t>
            </a:r>
            <a:r>
              <a:rPr lang="it-IT" dirty="0" err="1" smtClean="0"/>
              <a:t>Imrpove</a:t>
            </a:r>
            <a:r>
              <a:rPr lang="it-IT" dirty="0" smtClean="0"/>
              <a:t> Performance</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12 – Strategic Management</a:t>
            </a:r>
            <a:endParaRPr lang="en-GB" dirty="0"/>
          </a:p>
        </p:txBody>
      </p:sp>
    </p:spTree>
    <p:extLst>
      <p:ext uri="{BB962C8B-B14F-4D97-AF65-F5344CB8AC3E}">
        <p14:creationId xmlns:p14="http://schemas.microsoft.com/office/powerpoint/2010/main" val="135215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1"/>
          </p:nvPr>
        </p:nvSpPr>
        <p:spPr/>
        <p:txBody>
          <a:bodyPr/>
          <a:lstStyle/>
          <a:p>
            <a:pPr marL="0" indent="0">
              <a:buNone/>
            </a:pPr>
            <a:r>
              <a:rPr lang="it-IT" b="1" dirty="0" smtClean="0"/>
              <a:t>Learning Objectives</a:t>
            </a:r>
          </a:p>
          <a:p>
            <a:pPr lvl="1"/>
            <a:r>
              <a:rPr lang="en-GB" dirty="0" smtClean="0"/>
              <a:t>To </a:t>
            </a:r>
            <a:r>
              <a:rPr lang="en-GB" dirty="0"/>
              <a:t>present the 3 core domains of strategic management from a leadership perspective and suggest instruments for establishing high level performance. </a:t>
            </a:r>
            <a:endParaRPr lang="it-IT" dirty="0"/>
          </a:p>
        </p:txBody>
      </p:sp>
      <p:sp>
        <p:nvSpPr>
          <p:cNvPr id="3" name="Segnaposto contenuto 2"/>
          <p:cNvSpPr>
            <a:spLocks noGrp="1"/>
          </p:cNvSpPr>
          <p:nvPr>
            <p:ph sz="half" idx="2"/>
          </p:nvPr>
        </p:nvSpPr>
        <p:spPr/>
        <p:txBody>
          <a:bodyPr>
            <a:normAutofit/>
          </a:bodyPr>
          <a:lstStyle/>
          <a:p>
            <a:pPr marL="0" indent="0">
              <a:buNone/>
            </a:pPr>
            <a:r>
              <a:rPr lang="it-IT" b="1" dirty="0" smtClean="0"/>
              <a:t>Learning Outcomes</a:t>
            </a:r>
            <a:endParaRPr lang="en-GB" dirty="0" smtClean="0"/>
          </a:p>
          <a:p>
            <a:pPr lvl="1"/>
            <a:r>
              <a:rPr lang="en-GB" dirty="0"/>
              <a:t>Participants understand the role of leadership in effective strategic management.</a:t>
            </a:r>
            <a:endParaRPr lang="it-IT" dirty="0"/>
          </a:p>
          <a:p>
            <a:pPr lvl="1"/>
            <a:r>
              <a:rPr lang="en-GB" dirty="0"/>
              <a:t>Participants understand how they can enable staff to deliver excellent performance.</a:t>
            </a:r>
            <a:endParaRPr lang="it-IT" dirty="0"/>
          </a:p>
          <a:p>
            <a:pPr marL="0" indent="0">
              <a:buNone/>
            </a:pPr>
            <a:r>
              <a:rPr lang="en-GB" sz="1800" dirty="0"/>
              <a:t>As a result of this learning, participants will be ready to work with staff in a way that encourages them to give their best and use their full potential.</a:t>
            </a:r>
            <a:endParaRPr lang="it-IT" sz="1800" dirty="0"/>
          </a:p>
          <a:p>
            <a:endParaRPr lang="it-IT"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2</a:t>
            </a:fld>
            <a:endParaRPr lang="fr-FR" dirty="0"/>
          </a:p>
        </p:txBody>
      </p:sp>
      <p:sp>
        <p:nvSpPr>
          <p:cNvPr id="5" name="Titolo 4"/>
          <p:cNvSpPr>
            <a:spLocks noGrp="1"/>
          </p:cNvSpPr>
          <p:nvPr>
            <p:ph type="title"/>
          </p:nvPr>
        </p:nvSpPr>
        <p:spPr/>
        <p:txBody>
          <a:bodyPr/>
          <a:lstStyle/>
          <a:p>
            <a:r>
              <a:rPr lang="it-IT" dirty="0" smtClean="0"/>
              <a:t>Module Overview</a:t>
            </a:r>
            <a:endParaRPr lang="it-IT" dirty="0"/>
          </a:p>
        </p:txBody>
      </p:sp>
      <p:sp>
        <p:nvSpPr>
          <p:cNvPr id="6" name="Segnaposto piè di pagina 5"/>
          <p:cNvSpPr>
            <a:spLocks noGrp="1"/>
          </p:cNvSpPr>
          <p:nvPr>
            <p:ph type="ftr" sz="quarter" idx="3"/>
          </p:nvPr>
        </p:nvSpPr>
        <p:spPr/>
        <p:txBody>
          <a:bodyPr/>
          <a:lstStyle/>
          <a:p>
            <a:r>
              <a:rPr lang="en-GB" dirty="0" smtClean="0"/>
              <a:t>Stage 2</a:t>
            </a:r>
          </a:p>
          <a:p>
            <a:r>
              <a:rPr lang="en-GB" dirty="0" smtClean="0"/>
              <a:t>Module 12 – Strategic Management</a:t>
            </a:r>
            <a:endParaRPr lang="en-GB" dirty="0"/>
          </a:p>
        </p:txBody>
      </p:sp>
    </p:spTree>
    <p:extLst>
      <p:ext uri="{BB962C8B-B14F-4D97-AF65-F5344CB8AC3E}">
        <p14:creationId xmlns:p14="http://schemas.microsoft.com/office/powerpoint/2010/main" val="16078282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Segnaposto contenuto 5"/>
          <p:cNvGraphicFramePr>
            <a:graphicFrameLocks noGrp="1"/>
          </p:cNvGraphicFramePr>
          <p:nvPr>
            <p:ph idx="1"/>
            <p:extLst>
              <p:ext uri="{D42A27DB-BD31-4B8C-83A1-F6EECF244321}">
                <p14:modId xmlns:p14="http://schemas.microsoft.com/office/powerpoint/2010/main" val="1572008709"/>
              </p:ext>
            </p:extLst>
          </p:nvPr>
        </p:nvGraphicFramePr>
        <p:xfrm>
          <a:off x="628650" y="1133475"/>
          <a:ext cx="7886700" cy="4965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egnaposto numero diapositiva 2"/>
          <p:cNvSpPr>
            <a:spLocks noGrp="1"/>
          </p:cNvSpPr>
          <p:nvPr>
            <p:ph type="sldNum" sz="quarter" idx="12"/>
          </p:nvPr>
        </p:nvSpPr>
        <p:spPr/>
        <p:txBody>
          <a:bodyPr/>
          <a:lstStyle/>
          <a:p>
            <a:fld id="{E8716A00-CC3F-A24A-9B86-816E9CA7F4AC}" type="slidenum">
              <a:rPr lang="fr-FR" smtClean="0"/>
              <a:pPr/>
              <a:t>3</a:t>
            </a:fld>
            <a:endParaRPr lang="fr-FR" dirty="0"/>
          </a:p>
        </p:txBody>
      </p:sp>
      <p:sp>
        <p:nvSpPr>
          <p:cNvPr id="4" name="Titolo 3"/>
          <p:cNvSpPr>
            <a:spLocks noGrp="1"/>
          </p:cNvSpPr>
          <p:nvPr>
            <p:ph type="title"/>
          </p:nvPr>
        </p:nvSpPr>
        <p:spPr/>
        <p:txBody>
          <a:bodyPr/>
          <a:lstStyle/>
          <a:p>
            <a:r>
              <a:rPr lang="it-IT" dirty="0"/>
              <a:t>Module Structure</a:t>
            </a:r>
          </a:p>
        </p:txBody>
      </p:sp>
      <p:sp>
        <p:nvSpPr>
          <p:cNvPr id="8"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12 – Strategic Management</a:t>
            </a:r>
            <a:endParaRPr lang="en-GB" dirty="0"/>
          </a:p>
        </p:txBody>
      </p:sp>
    </p:spTree>
    <p:extLst>
      <p:ext uri="{BB962C8B-B14F-4D97-AF65-F5344CB8AC3E}">
        <p14:creationId xmlns:p14="http://schemas.microsoft.com/office/powerpoint/2010/main" val="16465930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1"/>
          </p:nvPr>
        </p:nvSpPr>
        <p:spPr/>
        <p:txBody>
          <a:bodyPr>
            <a:normAutofit/>
          </a:bodyPr>
          <a:lstStyle/>
          <a:p>
            <a:pPr marL="0" indent="0">
              <a:buNone/>
            </a:pPr>
            <a:r>
              <a:rPr lang="en-GB" b="1" dirty="0" smtClean="0"/>
              <a:t>Strategic Management</a:t>
            </a:r>
          </a:p>
          <a:p>
            <a:pPr lvl="1"/>
            <a:r>
              <a:rPr lang="en-GB" dirty="0"/>
              <a:t>Strategic management encompasses the activities of the leadership that are connected to guiding the effective operation of the organisation. It involves communication of the direction for the organisation, specifying objectives, creating and managing structures and communication channels and involving and directing teams and people in the effective implementation of the objectives.</a:t>
            </a:r>
            <a:r>
              <a:rPr lang="it-IT" dirty="0"/>
              <a:t> </a:t>
            </a:r>
          </a:p>
        </p:txBody>
      </p:sp>
      <p:sp>
        <p:nvSpPr>
          <p:cNvPr id="3" name="Segnaposto contenuto 2"/>
          <p:cNvSpPr>
            <a:spLocks noGrp="1"/>
          </p:cNvSpPr>
          <p:nvPr>
            <p:ph sz="half" idx="2"/>
          </p:nvPr>
        </p:nvSpPr>
        <p:spPr/>
        <p:txBody>
          <a:bodyPr>
            <a:normAutofit/>
          </a:bodyPr>
          <a:lstStyle/>
          <a:p>
            <a:pPr marL="0" indent="0">
              <a:buNone/>
            </a:pPr>
            <a:r>
              <a:rPr lang="en-GB" sz="1500" dirty="0" smtClean="0"/>
              <a:t>  </a:t>
            </a:r>
            <a:endParaRPr lang="it-IT" sz="1500"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4</a:t>
            </a:fld>
            <a:endParaRPr lang="fr-FR" dirty="0"/>
          </a:p>
        </p:txBody>
      </p:sp>
      <p:sp>
        <p:nvSpPr>
          <p:cNvPr id="5" name="Titolo 4"/>
          <p:cNvSpPr>
            <a:spLocks noGrp="1"/>
          </p:cNvSpPr>
          <p:nvPr>
            <p:ph type="title"/>
          </p:nvPr>
        </p:nvSpPr>
        <p:spPr/>
        <p:txBody>
          <a:bodyPr/>
          <a:lstStyle/>
          <a:p>
            <a:r>
              <a:rPr lang="it-IT" dirty="0" err="1" smtClean="0"/>
              <a:t>Working</a:t>
            </a:r>
            <a:r>
              <a:rPr lang="it-IT" dirty="0" smtClean="0"/>
              <a:t> </a:t>
            </a:r>
            <a:r>
              <a:rPr lang="it-IT" smtClean="0"/>
              <a:t>Definitions</a:t>
            </a:r>
            <a:endParaRPr lang="it-IT" dirty="0"/>
          </a:p>
        </p:txBody>
      </p:sp>
      <p:sp>
        <p:nvSpPr>
          <p:cNvPr id="8"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12 – Strategic Management</a:t>
            </a:r>
            <a:endParaRPr lang="en-GB" dirty="0"/>
          </a:p>
        </p:txBody>
      </p:sp>
    </p:spTree>
    <p:extLst>
      <p:ext uri="{BB962C8B-B14F-4D97-AF65-F5344CB8AC3E}">
        <p14:creationId xmlns:p14="http://schemas.microsoft.com/office/powerpoint/2010/main" val="14705544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EXERCISES</a:t>
            </a:r>
            <a:endParaRPr lang="it-IT" dirty="0"/>
          </a:p>
        </p:txBody>
      </p:sp>
      <p:sp>
        <p:nvSpPr>
          <p:cNvPr id="3" name="Segnaposto testo 2"/>
          <p:cNvSpPr>
            <a:spLocks noGrp="1"/>
          </p:cNvSpPr>
          <p:nvPr>
            <p:ph type="body" idx="1"/>
          </p:nvPr>
        </p:nvSpPr>
        <p:spPr/>
        <p:txBody>
          <a:bodyPr/>
          <a:lstStyle/>
          <a:p>
            <a:r>
              <a:rPr lang="it-IT" dirty="0" smtClean="0"/>
              <a:t> </a:t>
            </a:r>
            <a:endParaRPr lang="it-IT"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5</a:t>
            </a:fld>
            <a:endParaRPr lang="fr-FR" dirty="0"/>
          </a:p>
        </p:txBody>
      </p:sp>
      <p:sp>
        <p:nvSpPr>
          <p:cNvPr id="6" name="CasellaDiTesto 5"/>
          <p:cNvSpPr txBox="1"/>
          <p:nvPr/>
        </p:nvSpPr>
        <p:spPr>
          <a:xfrm>
            <a:off x="5350476" y="469557"/>
            <a:ext cx="184731" cy="369332"/>
          </a:xfrm>
          <a:prstGeom prst="rect">
            <a:avLst/>
          </a:prstGeom>
          <a:noFill/>
        </p:spPr>
        <p:txBody>
          <a:bodyPr wrap="none" rtlCol="0">
            <a:spAutoFit/>
          </a:bodyPr>
          <a:lstStyle/>
          <a:p>
            <a:endParaRPr lang="it-IT"/>
          </a:p>
        </p:txBody>
      </p:sp>
    </p:spTree>
    <p:extLst>
      <p:ext uri="{BB962C8B-B14F-4D97-AF65-F5344CB8AC3E}">
        <p14:creationId xmlns:p14="http://schemas.microsoft.com/office/powerpoint/2010/main" val="1016536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marL="36000" indent="0">
              <a:buNone/>
            </a:pPr>
            <a:r>
              <a:rPr lang="en-GB" sz="2600" b="1" dirty="0" smtClean="0"/>
              <a:t>Interactive Introduction</a:t>
            </a:r>
            <a:endParaRPr lang="it-IT" sz="2600" b="1" dirty="0" smtClean="0"/>
          </a:p>
          <a:p>
            <a:pPr lvl="1"/>
            <a:r>
              <a:rPr lang="en-GB" dirty="0" smtClean="0"/>
              <a:t>Discuss on why staff are an important asset of the organisation and how effective leadership can enable staff to achieve their full potential.</a:t>
            </a:r>
            <a:r>
              <a:rPr lang="it-IT" dirty="0" smtClean="0"/>
              <a:t> </a:t>
            </a:r>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6</a:t>
            </a:fld>
            <a:endParaRPr lang="fr-FR" dirty="0"/>
          </a:p>
        </p:txBody>
      </p:sp>
      <p:sp>
        <p:nvSpPr>
          <p:cNvPr id="4" name="Titolo 3"/>
          <p:cNvSpPr>
            <a:spLocks noGrp="1"/>
          </p:cNvSpPr>
          <p:nvPr>
            <p:ph type="title"/>
          </p:nvPr>
        </p:nvSpPr>
        <p:spPr/>
        <p:txBody>
          <a:bodyPr/>
          <a:lstStyle/>
          <a:p>
            <a:r>
              <a:rPr lang="it-IT" dirty="0" smtClean="0"/>
              <a:t>Exercise 1</a:t>
            </a:r>
            <a:endParaRPr lang="it-IT" dirty="0"/>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12 – Strategic Management</a:t>
            </a:r>
            <a:endParaRPr lang="en-GB" dirty="0"/>
          </a:p>
        </p:txBody>
      </p:sp>
    </p:spTree>
    <p:extLst>
      <p:ext uri="{BB962C8B-B14F-4D97-AF65-F5344CB8AC3E}">
        <p14:creationId xmlns:p14="http://schemas.microsoft.com/office/powerpoint/2010/main" val="21433630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marL="36000" indent="0">
              <a:buNone/>
            </a:pPr>
            <a:r>
              <a:rPr lang="en-GB" sz="2600" b="1" dirty="0" smtClean="0"/>
              <a:t>Group </a:t>
            </a:r>
            <a:r>
              <a:rPr lang="en-GB" sz="2600" b="1" dirty="0"/>
              <a:t>Exercise 1 – </a:t>
            </a:r>
            <a:r>
              <a:rPr lang="en-GB" sz="2600" b="1" dirty="0" smtClean="0"/>
              <a:t>Organisational </a:t>
            </a:r>
            <a:r>
              <a:rPr lang="en-GB" sz="2600" b="1" dirty="0"/>
              <a:t>Wrestling Competition</a:t>
            </a:r>
            <a:endParaRPr lang="it-IT" sz="2600" b="1" dirty="0"/>
          </a:p>
          <a:p>
            <a:pPr lvl="1"/>
            <a:r>
              <a:rPr lang="en-GB" dirty="0"/>
              <a:t>P</a:t>
            </a:r>
            <a:r>
              <a:rPr lang="en-GB" dirty="0" smtClean="0"/>
              <a:t>lay </a:t>
            </a:r>
            <a:r>
              <a:rPr lang="en-GB" dirty="0"/>
              <a:t>the game in plenary in Fishbowl setting and then discuss the experience.</a:t>
            </a:r>
            <a:endParaRPr lang="it-IT" dirty="0"/>
          </a:p>
          <a:p>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7</a:t>
            </a:fld>
            <a:endParaRPr lang="fr-FR" dirty="0"/>
          </a:p>
        </p:txBody>
      </p:sp>
      <p:sp>
        <p:nvSpPr>
          <p:cNvPr id="4" name="Titolo 3"/>
          <p:cNvSpPr>
            <a:spLocks noGrp="1"/>
          </p:cNvSpPr>
          <p:nvPr>
            <p:ph type="title"/>
          </p:nvPr>
        </p:nvSpPr>
        <p:spPr/>
        <p:txBody>
          <a:bodyPr/>
          <a:lstStyle/>
          <a:p>
            <a:r>
              <a:rPr lang="it-IT" dirty="0" smtClean="0"/>
              <a:t>Exercise 2</a:t>
            </a:r>
            <a:endParaRPr lang="it-IT" dirty="0"/>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12 – Strategic Management</a:t>
            </a:r>
            <a:endParaRPr lang="en-GB" dirty="0"/>
          </a:p>
        </p:txBody>
      </p:sp>
    </p:spTree>
    <p:extLst>
      <p:ext uri="{BB962C8B-B14F-4D97-AF65-F5344CB8AC3E}">
        <p14:creationId xmlns:p14="http://schemas.microsoft.com/office/powerpoint/2010/main" val="1578728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marL="36000" indent="0">
              <a:buNone/>
            </a:pPr>
            <a:r>
              <a:rPr lang="en-GB" sz="2600" b="1" dirty="0"/>
              <a:t>Group Exercise 2 – Performance components and Symptoms </a:t>
            </a:r>
            <a:endParaRPr lang="it-IT" sz="2600" b="1" dirty="0"/>
          </a:p>
          <a:p>
            <a:pPr lvl="1"/>
            <a:r>
              <a:rPr lang="en-GB" dirty="0"/>
              <a:t>In groups of 3 and later in a facilitated plenary discussion, </a:t>
            </a:r>
            <a:r>
              <a:rPr lang="en-GB" dirty="0" smtClean="0"/>
              <a:t>examine </a:t>
            </a:r>
            <a:r>
              <a:rPr lang="en-GB" dirty="0"/>
              <a:t>the table Performance components and symptoms.  The table lists symptoms that could be categorised into 3 key domains of effective </a:t>
            </a:r>
            <a:r>
              <a:rPr lang="en-GB" dirty="0" smtClean="0"/>
              <a:t>organisational </a:t>
            </a:r>
            <a:r>
              <a:rPr lang="en-GB" dirty="0"/>
              <a:t>management - Direction, Team-Working, Flexibility.  </a:t>
            </a:r>
            <a:endParaRPr lang="it-IT" dirty="0"/>
          </a:p>
          <a:p>
            <a:pPr lvl="1"/>
            <a:r>
              <a:rPr lang="en-GB" dirty="0"/>
              <a:t>In a plenary discussion, </a:t>
            </a:r>
            <a:r>
              <a:rPr lang="en-GB" dirty="0" smtClean="0"/>
              <a:t>consider </a:t>
            </a:r>
            <a:r>
              <a:rPr lang="en-GB" dirty="0"/>
              <a:t>the prevalence of these components and symptoms in a typical </a:t>
            </a:r>
            <a:r>
              <a:rPr lang="en-GB" dirty="0" smtClean="0"/>
              <a:t>Local Authority </a:t>
            </a:r>
            <a:r>
              <a:rPr lang="en-GB" dirty="0"/>
              <a:t>and identify the evidence of </a:t>
            </a:r>
            <a:r>
              <a:rPr lang="en-GB" dirty="0" smtClean="0"/>
              <a:t>strengths </a:t>
            </a:r>
            <a:r>
              <a:rPr lang="en-GB" dirty="0"/>
              <a:t>and </a:t>
            </a:r>
            <a:r>
              <a:rPr lang="en-GB" dirty="0" smtClean="0"/>
              <a:t>weaknesses. </a:t>
            </a:r>
          </a:p>
          <a:p>
            <a:pPr marL="36000" indent="0">
              <a:buNone/>
            </a:pPr>
            <a:endParaRPr lang="it-IT" sz="2400" b="1" dirty="0"/>
          </a:p>
          <a:p>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8</a:t>
            </a:fld>
            <a:endParaRPr lang="fr-FR" dirty="0"/>
          </a:p>
        </p:txBody>
      </p:sp>
      <p:sp>
        <p:nvSpPr>
          <p:cNvPr id="4" name="Titolo 3"/>
          <p:cNvSpPr>
            <a:spLocks noGrp="1"/>
          </p:cNvSpPr>
          <p:nvPr>
            <p:ph type="title"/>
          </p:nvPr>
        </p:nvSpPr>
        <p:spPr/>
        <p:txBody>
          <a:bodyPr/>
          <a:lstStyle/>
          <a:p>
            <a:r>
              <a:rPr lang="it-IT" dirty="0" smtClean="0"/>
              <a:t>Exercise 3</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12 – Strategic Management</a:t>
            </a:r>
            <a:endParaRPr lang="en-GB" dirty="0"/>
          </a:p>
        </p:txBody>
      </p:sp>
    </p:spTree>
    <p:extLst>
      <p:ext uri="{BB962C8B-B14F-4D97-AF65-F5344CB8AC3E}">
        <p14:creationId xmlns:p14="http://schemas.microsoft.com/office/powerpoint/2010/main" val="269590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6000" indent="0">
              <a:buNone/>
            </a:pPr>
            <a:r>
              <a:rPr lang="en-GB" sz="2600" b="1" dirty="0" smtClean="0"/>
              <a:t>Group </a:t>
            </a:r>
            <a:r>
              <a:rPr lang="en-GB" sz="2600" b="1" dirty="0"/>
              <a:t>Exercise 3 – Assessing staff qualities  </a:t>
            </a:r>
            <a:endParaRPr lang="it-IT" sz="2600" b="1" dirty="0"/>
          </a:p>
          <a:p>
            <a:pPr lvl="1"/>
            <a:r>
              <a:rPr lang="en-GB" dirty="0"/>
              <a:t>In the same groups, </a:t>
            </a:r>
            <a:r>
              <a:rPr lang="en-GB" dirty="0" smtClean="0"/>
              <a:t>assess </a:t>
            </a:r>
            <a:r>
              <a:rPr lang="en-GB" dirty="0"/>
              <a:t>the staff qualities in one of </a:t>
            </a:r>
            <a:r>
              <a:rPr lang="en-GB" dirty="0" smtClean="0"/>
              <a:t>your </a:t>
            </a:r>
            <a:r>
              <a:rPr lang="en-GB" dirty="0"/>
              <a:t>organisations. </a:t>
            </a:r>
            <a:endParaRPr lang="en-GB" dirty="0" smtClean="0"/>
          </a:p>
          <a:p>
            <a:pPr lvl="1"/>
            <a:r>
              <a:rPr lang="en-GB" dirty="0" smtClean="0"/>
              <a:t>Facilitated </a:t>
            </a:r>
            <a:r>
              <a:rPr lang="en-GB" dirty="0"/>
              <a:t>plenary discussion of the results.</a:t>
            </a:r>
            <a:endParaRPr lang="it-IT" dirty="0"/>
          </a:p>
          <a:p>
            <a:pPr marL="36000" lvl="0" indent="0">
              <a:buNone/>
            </a:pPr>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9</a:t>
            </a:fld>
            <a:endParaRPr lang="fr-FR" dirty="0"/>
          </a:p>
        </p:txBody>
      </p:sp>
      <p:sp>
        <p:nvSpPr>
          <p:cNvPr id="4" name="Titolo 3"/>
          <p:cNvSpPr>
            <a:spLocks noGrp="1"/>
          </p:cNvSpPr>
          <p:nvPr>
            <p:ph type="title"/>
          </p:nvPr>
        </p:nvSpPr>
        <p:spPr/>
        <p:txBody>
          <a:bodyPr/>
          <a:lstStyle/>
          <a:p>
            <a:r>
              <a:rPr lang="it-IT" dirty="0" smtClean="0"/>
              <a:t>Exercise 4</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12 – Strategic Management</a:t>
            </a:r>
            <a:endParaRPr lang="en-GB" dirty="0"/>
          </a:p>
        </p:txBody>
      </p:sp>
    </p:spTree>
    <p:extLst>
      <p:ext uri="{BB962C8B-B14F-4D97-AF65-F5344CB8AC3E}">
        <p14:creationId xmlns:p14="http://schemas.microsoft.com/office/powerpoint/2010/main" val="1956689915"/>
      </p:ext>
    </p:extLst>
  </p:cSld>
  <p:clrMapOvr>
    <a:masterClrMapping/>
  </p:clrMapOvr>
</p:sld>
</file>

<file path=ppt/theme/theme1.xml><?xml version="1.0" encoding="utf-8"?>
<a:theme xmlns:a="http://schemas.openxmlformats.org/drawingml/2006/main" name="Tema di Offic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820</Words>
  <Application>Microsoft Macintosh PowerPoint</Application>
  <PresentationFormat>Presentazione su schermo (4:3)</PresentationFormat>
  <Paragraphs>140</Paragraphs>
  <Slides>13</Slides>
  <Notes>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13</vt:i4>
      </vt:variant>
    </vt:vector>
  </HeadingPairs>
  <TitlesOfParts>
    <vt:vector size="19" baseType="lpstr">
      <vt:lpstr>Calibri</vt:lpstr>
      <vt:lpstr>Century Gothic</vt:lpstr>
      <vt:lpstr>Symbol</vt:lpstr>
      <vt:lpstr>Times New Roman</vt:lpstr>
      <vt:lpstr>Arial</vt:lpstr>
      <vt:lpstr>Tema di Office</vt:lpstr>
      <vt:lpstr>MODULE 12 – STRATEGIC MANAGEMENT</vt:lpstr>
      <vt:lpstr>Module Overview</vt:lpstr>
      <vt:lpstr>Module Structure</vt:lpstr>
      <vt:lpstr>Working Definitions</vt:lpstr>
      <vt:lpstr>EXERCISES</vt:lpstr>
      <vt:lpstr>Exercise 1</vt:lpstr>
      <vt:lpstr>Exercise 2</vt:lpstr>
      <vt:lpstr>Exercise 3</vt:lpstr>
      <vt:lpstr>Exercise 4</vt:lpstr>
      <vt:lpstr>Exercise 5</vt:lpstr>
      <vt:lpstr>Strategic Management</vt:lpstr>
      <vt:lpstr>Components, Symptoms and Evidence of effective organisations </vt:lpstr>
      <vt:lpstr>How Leadership Practices Imrpove Performance</vt:lpstr>
    </vt:vector>
  </TitlesOfParts>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2015-12-09T08:37:49Z</dcterms:created>
  <dcterms:modified xsi:type="dcterms:W3CDTF">2017-02-14T09:06:26Z</dcterms:modified>
</cp:coreProperties>
</file>