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7"/>
  </p:notesMasterIdLst>
  <p:handoutMasterIdLst>
    <p:handoutMasterId r:id="rId18"/>
  </p:handoutMasterIdLst>
  <p:sldIdLst>
    <p:sldId id="256" r:id="rId2"/>
    <p:sldId id="258" r:id="rId3"/>
    <p:sldId id="266" r:id="rId4"/>
    <p:sldId id="264" r:id="rId5"/>
    <p:sldId id="260" r:id="rId6"/>
    <p:sldId id="267" r:id="rId7"/>
    <p:sldId id="268" r:id="rId8"/>
    <p:sldId id="262" r:id="rId9"/>
    <p:sldId id="269" r:id="rId10"/>
    <p:sldId id="270" r:id="rId11"/>
    <p:sldId id="271" r:id="rId12"/>
    <p:sldId id="272" r:id="rId13"/>
    <p:sldId id="273" r:id="rId14"/>
    <p:sldId id="274" r:id="rId15"/>
    <p:sldId id="275" r:id="rId16"/>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1800" b="1" dirty="0" smtClean="0"/>
            <a:t>Interactive Introduction </a:t>
          </a:r>
          <a:endParaRPr lang="it-IT" sz="18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3AE7CAC7-687E-634A-AB18-83E375E79E31}">
      <dgm:prSet custT="1"/>
      <dgm:spPr/>
      <dgm:t>
        <a:bodyPr/>
        <a:lstStyle/>
        <a:p>
          <a:r>
            <a:rPr lang="en-GB" sz="1800" b="1" dirty="0" smtClean="0"/>
            <a:t>Group Exercise – Scenario planning exercise </a:t>
          </a:r>
          <a:endParaRPr lang="it-IT" sz="1800" b="1" dirty="0"/>
        </a:p>
      </dgm:t>
    </dgm:pt>
    <dgm:pt modelId="{E5C83F68-2E41-F947-A726-447DD5F60E45}" type="parTrans" cxnId="{06A8ED64-4920-7E44-B266-B4EB56B06666}">
      <dgm:prSet/>
      <dgm:spPr/>
      <dgm:t>
        <a:bodyPr/>
        <a:lstStyle/>
        <a:p>
          <a:endParaRPr lang="it-IT"/>
        </a:p>
      </dgm:t>
    </dgm:pt>
    <dgm:pt modelId="{B4BB7FD0-F5E4-6644-98C5-097EACA7B308}" type="sibTrans" cxnId="{06A8ED64-4920-7E44-B266-B4EB56B06666}">
      <dgm:prSet/>
      <dgm:spPr/>
      <dgm:t>
        <a:bodyPr/>
        <a:lstStyle/>
        <a:p>
          <a:endParaRPr lang="it-IT"/>
        </a:p>
      </dgm:t>
    </dgm:pt>
    <dgm:pt modelId="{4123C7EE-3336-F346-A8D7-698E4E04D041}">
      <dgm:prSet custT="1"/>
      <dgm:spPr/>
      <dgm:t>
        <a:bodyPr/>
        <a:lstStyle/>
        <a:p>
          <a:r>
            <a:rPr lang="en-GB" sz="1800" b="1" dirty="0" smtClean="0"/>
            <a:t>Discussion – Discussing the role of strategic conversations in communities and organisations </a:t>
          </a:r>
          <a:endParaRPr lang="it-IT" sz="1800" b="1" dirty="0"/>
        </a:p>
      </dgm:t>
    </dgm:pt>
    <dgm:pt modelId="{E59D709D-56E2-CD4E-A17C-AD248488DDC8}" type="parTrans" cxnId="{DC17EBE7-CBF7-9049-8C6A-9B747507B19C}">
      <dgm:prSet/>
      <dgm:spPr/>
      <dgm:t>
        <a:bodyPr/>
        <a:lstStyle/>
        <a:p>
          <a:endParaRPr lang="it-IT"/>
        </a:p>
      </dgm:t>
    </dgm:pt>
    <dgm:pt modelId="{198E8F3C-7FB7-1C4F-9E52-1892E197795D}" type="sibTrans" cxnId="{DC17EBE7-CBF7-9049-8C6A-9B747507B19C}">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3"/>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3"/>
      <dgm:spPr/>
    </dgm:pt>
    <dgm:pt modelId="{CD2871E0-B945-6845-8CD4-21F5038B9047}" type="pres">
      <dgm:prSet presAssocID="{5CC7C819-22FC-9940-9E59-95FE49FEF966}" presName="dstNode" presStyleLbl="node1" presStyleIdx="0" presStyleCnt="3"/>
      <dgm:spPr/>
    </dgm:pt>
    <dgm:pt modelId="{4D354350-3593-DE4C-AEB1-03623E9181C5}" type="pres">
      <dgm:prSet presAssocID="{4F6B673E-4E96-284B-93E1-2F7A748558BF}" presName="text_1" presStyleLbl="node1" presStyleIdx="0" presStyleCnt="3">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3"/>
      <dgm:spPr/>
    </dgm:pt>
    <dgm:pt modelId="{3FAEECE6-2E4E-6F4B-A66D-7061F2B3F5D2}" type="pres">
      <dgm:prSet presAssocID="{3AE7CAC7-687E-634A-AB18-83E375E79E31}" presName="text_2" presStyleLbl="node1" presStyleIdx="1" presStyleCnt="3">
        <dgm:presLayoutVars>
          <dgm:bulletEnabled val="1"/>
        </dgm:presLayoutVars>
      </dgm:prSet>
      <dgm:spPr/>
      <dgm:t>
        <a:bodyPr/>
        <a:lstStyle/>
        <a:p>
          <a:endParaRPr lang="it-IT"/>
        </a:p>
      </dgm:t>
    </dgm:pt>
    <dgm:pt modelId="{82ADC171-9545-B749-9F00-E92D0635C928}" type="pres">
      <dgm:prSet presAssocID="{3AE7CAC7-687E-634A-AB18-83E375E79E31}" presName="accent_2" presStyleCnt="0"/>
      <dgm:spPr/>
    </dgm:pt>
    <dgm:pt modelId="{5B8A21EA-A6A3-7848-969E-F53326A64567}" type="pres">
      <dgm:prSet presAssocID="{3AE7CAC7-687E-634A-AB18-83E375E79E31}" presName="accentRepeatNode" presStyleLbl="solidFgAcc1" presStyleIdx="1" presStyleCnt="3"/>
      <dgm:spPr/>
    </dgm:pt>
    <dgm:pt modelId="{514B0B82-2F8F-7F4F-8DE8-99A99BF28B53}" type="pres">
      <dgm:prSet presAssocID="{4123C7EE-3336-F346-A8D7-698E4E04D041}" presName="text_3" presStyleLbl="node1" presStyleIdx="2" presStyleCnt="3">
        <dgm:presLayoutVars>
          <dgm:bulletEnabled val="1"/>
        </dgm:presLayoutVars>
      </dgm:prSet>
      <dgm:spPr/>
      <dgm:t>
        <a:bodyPr/>
        <a:lstStyle/>
        <a:p>
          <a:endParaRPr lang="it-IT"/>
        </a:p>
      </dgm:t>
    </dgm:pt>
    <dgm:pt modelId="{9B6F0384-4ECB-4641-B6AA-7DDA588E6576}" type="pres">
      <dgm:prSet presAssocID="{4123C7EE-3336-F346-A8D7-698E4E04D041}" presName="accent_3" presStyleCnt="0"/>
      <dgm:spPr/>
    </dgm:pt>
    <dgm:pt modelId="{79F2BFFD-8E4C-F24E-8BBB-AA032AADA19D}" type="pres">
      <dgm:prSet presAssocID="{4123C7EE-3336-F346-A8D7-698E4E04D041}" presName="accentRepeatNode" presStyleLbl="solidFgAcc1" presStyleIdx="2" presStyleCnt="3"/>
      <dgm:spPr/>
    </dgm:pt>
  </dgm:ptLst>
  <dgm:cxnLst>
    <dgm:cxn modelId="{F01A7E5C-1495-BD47-B634-4AA940B44D64}" type="presOf" srcId="{5CC7C819-22FC-9940-9E59-95FE49FEF966}" destId="{C36E6E98-452A-4B47-906E-F45EEF12F12D}"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979FA2E4-E789-1A43-81FF-D3ADAEEE23D9}" type="presOf" srcId="{4123C7EE-3336-F346-A8D7-698E4E04D041}" destId="{514B0B82-2F8F-7F4F-8DE8-99A99BF28B53}" srcOrd="0" destOrd="0" presId="urn:microsoft.com/office/officeart/2008/layout/VerticalCurvedList"/>
    <dgm:cxn modelId="{CE4A6CAA-B23C-FD4B-8DA3-890D2D05A9CF}" type="presOf" srcId="{3AE7CAC7-687E-634A-AB18-83E375E79E31}" destId="{3FAEECE6-2E4E-6F4B-A66D-7061F2B3F5D2}" srcOrd="0" destOrd="0" presId="urn:microsoft.com/office/officeart/2008/layout/VerticalCurvedList"/>
    <dgm:cxn modelId="{2FFC9854-EE5F-A646-891E-EFA482EFE100}" type="presOf" srcId="{4F6B673E-4E96-284B-93E1-2F7A748558BF}" destId="{4D354350-3593-DE4C-AEB1-03623E9181C5}" srcOrd="0" destOrd="0" presId="urn:microsoft.com/office/officeart/2008/layout/VerticalCurvedList"/>
    <dgm:cxn modelId="{DC17EBE7-CBF7-9049-8C6A-9B747507B19C}" srcId="{5CC7C819-22FC-9940-9E59-95FE49FEF966}" destId="{4123C7EE-3336-F346-A8D7-698E4E04D041}" srcOrd="2" destOrd="0" parTransId="{E59D709D-56E2-CD4E-A17C-AD248488DDC8}" sibTransId="{198E8F3C-7FB7-1C4F-9E52-1892E197795D}"/>
    <dgm:cxn modelId="{CF8350A3-0C11-304D-A129-AEFF24C12353}" type="presOf" srcId="{11E7F1B2-8932-1142-ACE5-3A9589B42A2F}" destId="{BB760403-48DE-9542-8416-1E8B6018467D}" srcOrd="0" destOrd="0" presId="urn:microsoft.com/office/officeart/2008/layout/VerticalCurvedList"/>
    <dgm:cxn modelId="{06A8ED64-4920-7E44-B266-B4EB56B06666}" srcId="{5CC7C819-22FC-9940-9E59-95FE49FEF966}" destId="{3AE7CAC7-687E-634A-AB18-83E375E79E31}" srcOrd="1" destOrd="0" parTransId="{E5C83F68-2E41-F947-A726-447DD5F60E45}" sibTransId="{B4BB7FD0-F5E4-6644-98C5-097EACA7B308}"/>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5E8AF4D1-1050-B646-AA81-F92FEC60EE2B}" type="presParOf" srcId="{CA63F03E-F6E6-E344-982A-46AC3C5BDA83}" destId="{3FAEECE6-2E4E-6F4B-A66D-7061F2B3F5D2}" srcOrd="3" destOrd="0" presId="urn:microsoft.com/office/officeart/2008/layout/VerticalCurvedList"/>
    <dgm:cxn modelId="{47F4788B-EFE1-F247-BA92-852AF85D4C91}" type="presParOf" srcId="{CA63F03E-F6E6-E344-982A-46AC3C5BDA83}" destId="{82ADC171-9545-B749-9F00-E92D0635C928}" srcOrd="4" destOrd="0" presId="urn:microsoft.com/office/officeart/2008/layout/VerticalCurvedList"/>
    <dgm:cxn modelId="{47952A0A-2842-434A-B35A-B728B631BA00}" type="presParOf" srcId="{82ADC171-9545-B749-9F00-E92D0635C928}" destId="{5B8A21EA-A6A3-7848-969E-F53326A64567}" srcOrd="0" destOrd="0" presId="urn:microsoft.com/office/officeart/2008/layout/VerticalCurvedList"/>
    <dgm:cxn modelId="{18475CB8-57A6-954E-AA23-730ADAED69C7}" type="presParOf" srcId="{CA63F03E-F6E6-E344-982A-46AC3C5BDA83}" destId="{514B0B82-2F8F-7F4F-8DE8-99A99BF28B53}" srcOrd="5" destOrd="0" presId="urn:microsoft.com/office/officeart/2008/layout/VerticalCurvedList"/>
    <dgm:cxn modelId="{D2DF195F-F6D4-854D-A4F0-00B7D2D40CE1}" type="presParOf" srcId="{CA63F03E-F6E6-E344-982A-46AC3C5BDA83}" destId="{9B6F0384-4ECB-4641-B6AA-7DDA588E6576}" srcOrd="6" destOrd="0" presId="urn:microsoft.com/office/officeart/2008/layout/VerticalCurvedList"/>
    <dgm:cxn modelId="{7763A420-163D-A047-B291-7596991C1AF7}" type="presParOf" srcId="{9B6F0384-4ECB-4641-B6AA-7DDA588E6576}" destId="{79F2BFFD-8E4C-F24E-8BBB-AA032AADA19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3601"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689239" y="496570"/>
          <a:ext cx="7128934"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Interactive Introduction </a:t>
          </a:r>
          <a:endParaRPr lang="it-IT" sz="1800" b="1" kern="1200" dirty="0"/>
        </a:p>
      </dsp:txBody>
      <dsp:txXfrm>
        <a:off x="689239" y="496570"/>
        <a:ext cx="7128934" cy="993140"/>
      </dsp:txXfrm>
    </dsp:sp>
    <dsp:sp modelId="{D7EDC07C-5B61-C14A-B32E-2F7513088A0C}">
      <dsp:nvSpPr>
        <dsp:cNvPr id="0" name=""/>
        <dsp:cNvSpPr/>
      </dsp:nvSpPr>
      <dsp:spPr>
        <a:xfrm>
          <a:off x="68526" y="37242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FAEECE6-2E4E-6F4B-A66D-7061F2B3F5D2}">
      <dsp:nvSpPr>
        <dsp:cNvPr id="0" name=""/>
        <dsp:cNvSpPr/>
      </dsp:nvSpPr>
      <dsp:spPr>
        <a:xfrm>
          <a:off x="1050245" y="1986280"/>
          <a:ext cx="6767927"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 Scenario planning exercise </a:t>
          </a:r>
          <a:endParaRPr lang="it-IT" sz="1800" b="1" kern="1200" dirty="0"/>
        </a:p>
      </dsp:txBody>
      <dsp:txXfrm>
        <a:off x="1050245" y="1986280"/>
        <a:ext cx="6767927" cy="993140"/>
      </dsp:txXfrm>
    </dsp:sp>
    <dsp:sp modelId="{5B8A21EA-A6A3-7848-969E-F53326A64567}">
      <dsp:nvSpPr>
        <dsp:cNvPr id="0" name=""/>
        <dsp:cNvSpPr/>
      </dsp:nvSpPr>
      <dsp:spPr>
        <a:xfrm>
          <a:off x="429533" y="186213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14B0B82-2F8F-7F4F-8DE8-99A99BF28B53}">
      <dsp:nvSpPr>
        <dsp:cNvPr id="0" name=""/>
        <dsp:cNvSpPr/>
      </dsp:nvSpPr>
      <dsp:spPr>
        <a:xfrm>
          <a:off x="689239" y="3475990"/>
          <a:ext cx="7128934" cy="99314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88305"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Discussion – Discussing the role of strategic conversations in communities and organisations </a:t>
          </a:r>
          <a:endParaRPr lang="it-IT" sz="1800" b="1" kern="1200" dirty="0"/>
        </a:p>
      </dsp:txBody>
      <dsp:txXfrm>
        <a:off x="689239" y="3475990"/>
        <a:ext cx="7128934" cy="993140"/>
      </dsp:txXfrm>
    </dsp:sp>
    <dsp:sp modelId="{79F2BFFD-8E4C-F24E-8BBB-AA032AADA19D}">
      <dsp:nvSpPr>
        <dsp:cNvPr id="0" name=""/>
        <dsp:cNvSpPr/>
      </dsp:nvSpPr>
      <dsp:spPr>
        <a:xfrm>
          <a:off x="68526" y="3351847"/>
          <a:ext cx="1241425" cy="1241425"/>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10/02/2017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10/02/2017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2</a:t>
            </a:fld>
            <a:endParaRPr lang="fr-FR"/>
          </a:p>
        </p:txBody>
      </p:sp>
    </p:spTree>
    <p:extLst>
      <p:ext uri="{BB962C8B-B14F-4D97-AF65-F5344CB8AC3E}">
        <p14:creationId xmlns:p14="http://schemas.microsoft.com/office/powerpoint/2010/main" val="94151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10/02/17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10/02/17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10/02/17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10/02/17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11 – SCENARIO PLANNING</a:t>
            </a:r>
            <a:endParaRPr lang="en-GB" dirty="0"/>
          </a:p>
        </p:txBody>
      </p:sp>
      <p:sp>
        <p:nvSpPr>
          <p:cNvPr id="3" name="Sottotitolo 2"/>
          <p:cNvSpPr>
            <a:spLocks noGrp="1"/>
          </p:cNvSpPr>
          <p:nvPr>
            <p:ph type="subTitle" idx="1"/>
          </p:nvPr>
        </p:nvSpPr>
        <p:spPr/>
        <p:txBody>
          <a:bodyPr/>
          <a:lstStyle/>
          <a:p>
            <a:r>
              <a:rPr lang="en-GB" dirty="0" smtClean="0"/>
              <a:t>Stage 2 – Leadership for Strategy</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fontAlgn="auto">
              <a:spcAft>
                <a:spcPts val="0"/>
              </a:spcAft>
              <a:defRPr/>
            </a:pPr>
            <a:r>
              <a:rPr lang="en-GB" altLang="en-US" smtClean="0"/>
              <a:t>Dynamic approach</a:t>
            </a:r>
            <a:endParaRPr lang="en-GB" altLang="en-US" dirty="0"/>
          </a:p>
        </p:txBody>
      </p:sp>
      <p:sp>
        <p:nvSpPr>
          <p:cNvPr id="14339" name="Content Placeholder 2"/>
          <p:cNvSpPr>
            <a:spLocks noGrp="1"/>
          </p:cNvSpPr>
          <p:nvPr>
            <p:ph idx="1"/>
          </p:nvPr>
        </p:nvSpPr>
        <p:spPr bwMode="auto"/>
        <p:txBody>
          <a:bodyPr wrap="square" numCol="1" anchorCtr="0" compatLnSpc="1">
            <a:prstTxWarp prst="textNoShape">
              <a:avLst/>
            </a:prstTxWarp>
          </a:bodyPr>
          <a:lstStyle/>
          <a:p>
            <a:pPr marL="206375"/>
            <a:r>
              <a:rPr lang="en-US" altLang="en-US"/>
              <a:t>The environment is </a:t>
            </a:r>
            <a:r>
              <a:rPr lang="en-US" altLang="en-US" b="1"/>
              <a:t>dynamic</a:t>
            </a:r>
            <a:r>
              <a:rPr lang="en-US" altLang="en-US"/>
              <a:t>; on-going adjustments to plans are essential.</a:t>
            </a:r>
          </a:p>
          <a:p>
            <a:pPr marL="206375"/>
            <a:r>
              <a:rPr lang="en-US" altLang="en-US" b="1"/>
              <a:t>Strategic thinking </a:t>
            </a:r>
            <a:r>
              <a:rPr lang="en-US" altLang="en-US"/>
              <a:t>is first step in strategic planning.</a:t>
            </a:r>
          </a:p>
          <a:p>
            <a:pPr marL="206375"/>
            <a:r>
              <a:rPr lang="en-US" altLang="en-US"/>
              <a:t>It must be based on:</a:t>
            </a:r>
          </a:p>
          <a:p>
            <a:pPr lvl="1"/>
            <a:r>
              <a:rPr lang="en-US" altLang="en-US"/>
              <a:t>What is important for the community / municipal organisation</a:t>
            </a:r>
          </a:p>
          <a:p>
            <a:pPr lvl="1"/>
            <a:r>
              <a:rPr lang="en-US" altLang="en-US"/>
              <a:t>Engagement of all staff, local people and organisations</a:t>
            </a:r>
          </a:p>
          <a:p>
            <a:pPr lvl="1"/>
            <a:r>
              <a:rPr lang="en-US" altLang="en-US"/>
              <a:t>Shared view of the future</a:t>
            </a:r>
          </a:p>
          <a:p>
            <a:pPr lvl="1"/>
            <a:r>
              <a:rPr lang="en-US" altLang="en-US"/>
              <a:t>Experience</a:t>
            </a:r>
          </a:p>
          <a:p>
            <a:pPr marL="206375"/>
            <a:r>
              <a:rPr lang="en-US" altLang="en-US"/>
              <a:t>It will facilitate flexibility and growth</a:t>
            </a:r>
          </a:p>
          <a:p>
            <a:pPr marL="206375"/>
            <a:endParaRPr lang="en-GB" altLang="en-US"/>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charset="0"/>
              </a:defRPr>
            </a:lvl1pPr>
            <a:lvl2pPr marL="742950" indent="-285750">
              <a:defRPr>
                <a:solidFill>
                  <a:schemeClr val="tx1"/>
                </a:solidFill>
                <a:latin typeface="Century Gothic" charset="0"/>
              </a:defRPr>
            </a:lvl2pPr>
            <a:lvl3pPr marL="1143000" indent="-228600">
              <a:defRPr>
                <a:solidFill>
                  <a:schemeClr val="tx1"/>
                </a:solidFill>
                <a:latin typeface="Century Gothic" charset="0"/>
              </a:defRPr>
            </a:lvl3pPr>
            <a:lvl4pPr marL="1600200" indent="-228600">
              <a:defRPr>
                <a:solidFill>
                  <a:schemeClr val="tx1"/>
                </a:solidFill>
                <a:latin typeface="Century Gothic" charset="0"/>
              </a:defRPr>
            </a:lvl4pPr>
            <a:lvl5pPr marL="2057400" indent="-228600">
              <a:defRPr>
                <a:solidFill>
                  <a:schemeClr val="tx1"/>
                </a:solidFill>
                <a:latin typeface="Century Gothic" charset="0"/>
              </a:defRPr>
            </a:lvl5pPr>
            <a:lvl6pPr marL="2514600" indent="-228600" defTabSz="457200" fontAlgn="base">
              <a:spcBef>
                <a:spcPct val="0"/>
              </a:spcBef>
              <a:spcAft>
                <a:spcPct val="0"/>
              </a:spcAft>
              <a:defRPr>
                <a:solidFill>
                  <a:schemeClr val="tx1"/>
                </a:solidFill>
                <a:latin typeface="Century Gothic" charset="0"/>
              </a:defRPr>
            </a:lvl6pPr>
            <a:lvl7pPr marL="2971800" indent="-228600" defTabSz="457200" fontAlgn="base">
              <a:spcBef>
                <a:spcPct val="0"/>
              </a:spcBef>
              <a:spcAft>
                <a:spcPct val="0"/>
              </a:spcAft>
              <a:defRPr>
                <a:solidFill>
                  <a:schemeClr val="tx1"/>
                </a:solidFill>
                <a:latin typeface="Century Gothic" charset="0"/>
              </a:defRPr>
            </a:lvl7pPr>
            <a:lvl8pPr marL="3429000" indent="-228600" defTabSz="457200" fontAlgn="base">
              <a:spcBef>
                <a:spcPct val="0"/>
              </a:spcBef>
              <a:spcAft>
                <a:spcPct val="0"/>
              </a:spcAft>
              <a:defRPr>
                <a:solidFill>
                  <a:schemeClr val="tx1"/>
                </a:solidFill>
                <a:latin typeface="Century Gothic" charset="0"/>
              </a:defRPr>
            </a:lvl8pPr>
            <a:lvl9pPr marL="3886200" indent="-228600" defTabSz="457200" fontAlgn="base">
              <a:spcBef>
                <a:spcPct val="0"/>
              </a:spcBef>
              <a:spcAft>
                <a:spcPct val="0"/>
              </a:spcAft>
              <a:defRPr>
                <a:solidFill>
                  <a:schemeClr val="tx1"/>
                </a:solidFill>
                <a:latin typeface="Century Gothic" charset="0"/>
              </a:defRPr>
            </a:lvl9pPr>
          </a:lstStyle>
          <a:p>
            <a:pPr eaLnBrk="0" hangingPunct="0"/>
            <a:r>
              <a:rPr lang="en-GB" altLang="en-US">
                <a:latin typeface="Arial" charset="0"/>
              </a:rPr>
              <a:t>    </a:t>
            </a:r>
            <a:fld id="{0E180ED7-C559-7C4D-BAF3-5C32F2F4C337}" type="slidenum">
              <a:rPr lang="en-GB" altLang="en-US">
                <a:latin typeface="Arial" charset="0"/>
              </a:rPr>
              <a:pPr eaLnBrk="0" hangingPunct="0"/>
              <a:t>10</a:t>
            </a:fld>
            <a:endParaRPr lang="en-GB" altLang="en-US">
              <a:latin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793172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fontAlgn="auto">
              <a:spcAft>
                <a:spcPts val="0"/>
              </a:spcAft>
              <a:defRPr/>
            </a:pPr>
            <a:r>
              <a:rPr lang="en-GB" altLang="en-US" smtClean="0"/>
              <a:t>Scenario planning</a:t>
            </a:r>
            <a:endParaRPr lang="en-GB" altLang="en-US" dirty="0"/>
          </a:p>
        </p:txBody>
      </p:sp>
      <p:sp>
        <p:nvSpPr>
          <p:cNvPr id="15363" name="Content Placeholder 2"/>
          <p:cNvSpPr>
            <a:spLocks noGrp="1"/>
          </p:cNvSpPr>
          <p:nvPr>
            <p:ph idx="1"/>
          </p:nvPr>
        </p:nvSpPr>
        <p:spPr bwMode="auto"/>
        <p:txBody>
          <a:bodyPr wrap="square" numCol="1" anchorCtr="0" compatLnSpc="1">
            <a:prstTxWarp prst="textNoShape">
              <a:avLst/>
            </a:prstTxWarp>
          </a:bodyPr>
          <a:lstStyle/>
          <a:p>
            <a:pPr marL="206375"/>
            <a:endParaRPr lang="en-GB" altLang="en-US"/>
          </a:p>
          <a:p>
            <a:pPr marL="206375"/>
            <a:r>
              <a:rPr lang="en-GB" altLang="en-US"/>
              <a:t>Supports strategic thinking around a plausible future for the municipality</a:t>
            </a:r>
          </a:p>
          <a:p>
            <a:pPr marL="206375"/>
            <a:r>
              <a:rPr lang="en-GB" altLang="en-US"/>
              <a:t>Encourages development of a “learning organisation”</a:t>
            </a:r>
          </a:p>
          <a:p>
            <a:pPr marL="206375"/>
            <a:r>
              <a:rPr lang="en-GB" altLang="en-US"/>
              <a:t>Supports search for solutions in an uncertain context</a:t>
            </a:r>
          </a:p>
          <a:p>
            <a:pPr marL="206375"/>
            <a:r>
              <a:rPr lang="en-GB" altLang="en-US"/>
              <a:t>Builds wide consensus and learning</a:t>
            </a:r>
          </a:p>
        </p:txBody>
      </p:sp>
      <p:sp>
        <p:nvSpPr>
          <p:cNvPr id="1536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charset="0"/>
              </a:defRPr>
            </a:lvl1pPr>
            <a:lvl2pPr marL="742950" indent="-285750">
              <a:defRPr>
                <a:solidFill>
                  <a:schemeClr val="tx1"/>
                </a:solidFill>
                <a:latin typeface="Century Gothic" charset="0"/>
              </a:defRPr>
            </a:lvl2pPr>
            <a:lvl3pPr marL="1143000" indent="-228600">
              <a:defRPr>
                <a:solidFill>
                  <a:schemeClr val="tx1"/>
                </a:solidFill>
                <a:latin typeface="Century Gothic" charset="0"/>
              </a:defRPr>
            </a:lvl3pPr>
            <a:lvl4pPr marL="1600200" indent="-228600">
              <a:defRPr>
                <a:solidFill>
                  <a:schemeClr val="tx1"/>
                </a:solidFill>
                <a:latin typeface="Century Gothic" charset="0"/>
              </a:defRPr>
            </a:lvl4pPr>
            <a:lvl5pPr marL="2057400" indent="-228600">
              <a:defRPr>
                <a:solidFill>
                  <a:schemeClr val="tx1"/>
                </a:solidFill>
                <a:latin typeface="Century Gothic" charset="0"/>
              </a:defRPr>
            </a:lvl5pPr>
            <a:lvl6pPr marL="2514600" indent="-228600" defTabSz="457200" fontAlgn="base">
              <a:spcBef>
                <a:spcPct val="0"/>
              </a:spcBef>
              <a:spcAft>
                <a:spcPct val="0"/>
              </a:spcAft>
              <a:defRPr>
                <a:solidFill>
                  <a:schemeClr val="tx1"/>
                </a:solidFill>
                <a:latin typeface="Century Gothic" charset="0"/>
              </a:defRPr>
            </a:lvl6pPr>
            <a:lvl7pPr marL="2971800" indent="-228600" defTabSz="457200" fontAlgn="base">
              <a:spcBef>
                <a:spcPct val="0"/>
              </a:spcBef>
              <a:spcAft>
                <a:spcPct val="0"/>
              </a:spcAft>
              <a:defRPr>
                <a:solidFill>
                  <a:schemeClr val="tx1"/>
                </a:solidFill>
                <a:latin typeface="Century Gothic" charset="0"/>
              </a:defRPr>
            </a:lvl7pPr>
            <a:lvl8pPr marL="3429000" indent="-228600" defTabSz="457200" fontAlgn="base">
              <a:spcBef>
                <a:spcPct val="0"/>
              </a:spcBef>
              <a:spcAft>
                <a:spcPct val="0"/>
              </a:spcAft>
              <a:defRPr>
                <a:solidFill>
                  <a:schemeClr val="tx1"/>
                </a:solidFill>
                <a:latin typeface="Century Gothic" charset="0"/>
              </a:defRPr>
            </a:lvl8pPr>
            <a:lvl9pPr marL="3886200" indent="-228600" defTabSz="457200" fontAlgn="base">
              <a:spcBef>
                <a:spcPct val="0"/>
              </a:spcBef>
              <a:spcAft>
                <a:spcPct val="0"/>
              </a:spcAft>
              <a:defRPr>
                <a:solidFill>
                  <a:schemeClr val="tx1"/>
                </a:solidFill>
                <a:latin typeface="Century Gothic" charset="0"/>
              </a:defRPr>
            </a:lvl9pPr>
          </a:lstStyle>
          <a:p>
            <a:pPr eaLnBrk="0" hangingPunct="0"/>
            <a:r>
              <a:rPr lang="en-GB" altLang="en-US">
                <a:latin typeface="Arial" charset="0"/>
              </a:rPr>
              <a:t>    </a:t>
            </a:r>
            <a:fld id="{A2F9507E-8E55-504F-8115-64EA06CF42D1}" type="slidenum">
              <a:rPr lang="en-GB" altLang="en-US">
                <a:latin typeface="Arial" charset="0"/>
              </a:rPr>
              <a:pPr eaLnBrk="0" hangingPunct="0"/>
              <a:t>11</a:t>
            </a:fld>
            <a:endParaRPr lang="en-GB" altLang="en-US">
              <a:latin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1423698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smtClean="0"/>
              <a:t>Secrets of scenario planning</a:t>
            </a:r>
            <a:endParaRPr lang="en-GB" dirty="0"/>
          </a:p>
        </p:txBody>
      </p:sp>
      <p:sp>
        <p:nvSpPr>
          <p:cNvPr id="16387" name="Content Placeholder 2"/>
          <p:cNvSpPr>
            <a:spLocks noGrp="1"/>
          </p:cNvSpPr>
          <p:nvPr>
            <p:ph idx="1"/>
          </p:nvPr>
        </p:nvSpPr>
        <p:spPr bwMode="auto"/>
        <p:txBody>
          <a:bodyPr wrap="square" numCol="1" anchorCtr="0" compatLnSpc="1">
            <a:prstTxWarp prst="textNoShape">
              <a:avLst/>
            </a:prstTxWarp>
          </a:bodyPr>
          <a:lstStyle/>
          <a:p>
            <a:pPr marL="206375"/>
            <a:r>
              <a:rPr lang="en-US" altLang="en-US" b="1"/>
              <a:t>In a changing environment, the process of developing a strategy is more important than the plan; it is an</a:t>
            </a:r>
            <a:r>
              <a:rPr lang="hu-HU" altLang="en-US" b="1"/>
              <a:t> </a:t>
            </a:r>
            <a:r>
              <a:rPr lang="en-US" altLang="en-US" b="1"/>
              <a:t>on-going activity</a:t>
            </a:r>
          </a:p>
          <a:p>
            <a:pPr marL="206375"/>
            <a:r>
              <a:rPr lang="en-US" altLang="en-US"/>
              <a:t>The value of </a:t>
            </a:r>
            <a:r>
              <a:rPr lang="en-US" altLang="en-US" b="1"/>
              <a:t>“strategic conversations”</a:t>
            </a:r>
            <a:r>
              <a:rPr lang="en-US" altLang="en-US"/>
              <a:t>:</a:t>
            </a:r>
          </a:p>
          <a:p>
            <a:pPr lvl="1"/>
            <a:r>
              <a:rPr lang="en-US" altLang="en-US"/>
              <a:t>Creativity and harnessing energies</a:t>
            </a:r>
          </a:p>
          <a:p>
            <a:pPr lvl="1"/>
            <a:r>
              <a:rPr lang="en-US" altLang="en-US"/>
              <a:t>Connecting formal and informal discussions</a:t>
            </a:r>
          </a:p>
          <a:p>
            <a:pPr marL="206375"/>
            <a:r>
              <a:rPr lang="en-US" altLang="en-US"/>
              <a:t>Creating </a:t>
            </a:r>
            <a:r>
              <a:rPr lang="en-US" altLang="en-US" b="1"/>
              <a:t>consensus</a:t>
            </a:r>
            <a:r>
              <a:rPr lang="en-US" altLang="en-US"/>
              <a:t> through:</a:t>
            </a:r>
          </a:p>
          <a:p>
            <a:pPr lvl="1"/>
            <a:r>
              <a:rPr lang="en-US" altLang="en-US"/>
              <a:t>Shared experience</a:t>
            </a:r>
          </a:p>
          <a:p>
            <a:pPr lvl="1"/>
            <a:r>
              <a:rPr lang="en-US" altLang="en-US"/>
              <a:t>Agreed analysis and evaluation</a:t>
            </a:r>
          </a:p>
          <a:p>
            <a:pPr lvl="1"/>
            <a:r>
              <a:rPr lang="en-US" altLang="en-US"/>
              <a:t>Agreement on direction and action</a:t>
            </a:r>
          </a:p>
          <a:p>
            <a:pPr marL="206375"/>
            <a:endParaRPr lang="en-GB" altLang="en-US"/>
          </a:p>
        </p:txBody>
      </p:sp>
      <p:sp>
        <p:nvSpPr>
          <p:cNvPr id="1638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charset="0"/>
              </a:defRPr>
            </a:lvl1pPr>
            <a:lvl2pPr marL="742950" indent="-285750">
              <a:defRPr>
                <a:solidFill>
                  <a:schemeClr val="tx1"/>
                </a:solidFill>
                <a:latin typeface="Century Gothic" charset="0"/>
              </a:defRPr>
            </a:lvl2pPr>
            <a:lvl3pPr marL="1143000" indent="-228600">
              <a:defRPr>
                <a:solidFill>
                  <a:schemeClr val="tx1"/>
                </a:solidFill>
                <a:latin typeface="Century Gothic" charset="0"/>
              </a:defRPr>
            </a:lvl3pPr>
            <a:lvl4pPr marL="1600200" indent="-228600">
              <a:defRPr>
                <a:solidFill>
                  <a:schemeClr val="tx1"/>
                </a:solidFill>
                <a:latin typeface="Century Gothic" charset="0"/>
              </a:defRPr>
            </a:lvl4pPr>
            <a:lvl5pPr marL="2057400" indent="-228600">
              <a:defRPr>
                <a:solidFill>
                  <a:schemeClr val="tx1"/>
                </a:solidFill>
                <a:latin typeface="Century Gothic" charset="0"/>
              </a:defRPr>
            </a:lvl5pPr>
            <a:lvl6pPr marL="2514600" indent="-228600" defTabSz="457200" fontAlgn="base">
              <a:spcBef>
                <a:spcPct val="0"/>
              </a:spcBef>
              <a:spcAft>
                <a:spcPct val="0"/>
              </a:spcAft>
              <a:defRPr>
                <a:solidFill>
                  <a:schemeClr val="tx1"/>
                </a:solidFill>
                <a:latin typeface="Century Gothic" charset="0"/>
              </a:defRPr>
            </a:lvl6pPr>
            <a:lvl7pPr marL="2971800" indent="-228600" defTabSz="457200" fontAlgn="base">
              <a:spcBef>
                <a:spcPct val="0"/>
              </a:spcBef>
              <a:spcAft>
                <a:spcPct val="0"/>
              </a:spcAft>
              <a:defRPr>
                <a:solidFill>
                  <a:schemeClr val="tx1"/>
                </a:solidFill>
                <a:latin typeface="Century Gothic" charset="0"/>
              </a:defRPr>
            </a:lvl7pPr>
            <a:lvl8pPr marL="3429000" indent="-228600" defTabSz="457200" fontAlgn="base">
              <a:spcBef>
                <a:spcPct val="0"/>
              </a:spcBef>
              <a:spcAft>
                <a:spcPct val="0"/>
              </a:spcAft>
              <a:defRPr>
                <a:solidFill>
                  <a:schemeClr val="tx1"/>
                </a:solidFill>
                <a:latin typeface="Century Gothic" charset="0"/>
              </a:defRPr>
            </a:lvl8pPr>
            <a:lvl9pPr marL="3886200" indent="-228600" defTabSz="457200" fontAlgn="base">
              <a:spcBef>
                <a:spcPct val="0"/>
              </a:spcBef>
              <a:spcAft>
                <a:spcPct val="0"/>
              </a:spcAft>
              <a:defRPr>
                <a:solidFill>
                  <a:schemeClr val="tx1"/>
                </a:solidFill>
                <a:latin typeface="Century Gothic" charset="0"/>
              </a:defRPr>
            </a:lvl9pPr>
          </a:lstStyle>
          <a:p>
            <a:pPr eaLnBrk="0" hangingPunct="0"/>
            <a:r>
              <a:rPr lang="en-GB" altLang="en-US">
                <a:latin typeface="Arial" charset="0"/>
              </a:rPr>
              <a:t>    </a:t>
            </a:r>
            <a:fld id="{31A8ABD1-85A4-A54C-A925-0ED600B59D92}" type="slidenum">
              <a:rPr lang="en-GB" altLang="en-US">
                <a:latin typeface="Arial" charset="0"/>
              </a:rPr>
              <a:pPr eaLnBrk="0" hangingPunct="0"/>
              <a:t>12</a:t>
            </a:fld>
            <a:endParaRPr lang="en-GB" altLang="en-US">
              <a:latin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830163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fontAlgn="auto">
              <a:spcAft>
                <a:spcPts val="0"/>
              </a:spcAft>
              <a:defRPr/>
            </a:pPr>
            <a:r>
              <a:rPr lang="en-GB" altLang="en-US" smtClean="0"/>
              <a:t>Leadership role</a:t>
            </a:r>
            <a:endParaRPr lang="en-GB" altLang="en-US" dirty="0"/>
          </a:p>
        </p:txBody>
      </p:sp>
      <p:sp>
        <p:nvSpPr>
          <p:cNvPr id="17411" name="Content Placeholder 2"/>
          <p:cNvSpPr>
            <a:spLocks noGrp="1"/>
          </p:cNvSpPr>
          <p:nvPr>
            <p:ph idx="1"/>
          </p:nvPr>
        </p:nvSpPr>
        <p:spPr bwMode="auto"/>
        <p:txBody>
          <a:bodyPr wrap="square" numCol="1" anchorCtr="0" compatLnSpc="1">
            <a:prstTxWarp prst="textNoShape">
              <a:avLst/>
            </a:prstTxWarp>
          </a:bodyPr>
          <a:lstStyle/>
          <a:p>
            <a:pPr marL="206375"/>
            <a:r>
              <a:rPr lang="hu-HU" altLang="en-US" b="1"/>
              <a:t>VISION</a:t>
            </a:r>
            <a:r>
              <a:rPr lang="hu-HU" altLang="en-US"/>
              <a:t>: </a:t>
            </a:r>
            <a:r>
              <a:rPr lang="en-US" altLang="en-US"/>
              <a:t>a view of a credible and attractive future</a:t>
            </a:r>
            <a:endParaRPr lang="hu-HU" altLang="en-US"/>
          </a:p>
          <a:p>
            <a:pPr marL="206375"/>
            <a:endParaRPr lang="hu-HU" altLang="en-US"/>
          </a:p>
          <a:p>
            <a:pPr marL="206375"/>
            <a:r>
              <a:rPr lang="hu-HU" altLang="en-US" b="1"/>
              <a:t>SENSE OF PURPOSE</a:t>
            </a:r>
            <a:r>
              <a:rPr lang="hu-HU" altLang="en-US"/>
              <a:t>: </a:t>
            </a:r>
            <a:r>
              <a:rPr lang="en-GB" altLang="en-US"/>
              <a:t>strengthens a sense of direction based on (a) </a:t>
            </a:r>
            <a:r>
              <a:rPr lang="en-US" altLang="en-US"/>
              <a:t>a set of values, (b) the determination to achieve the vision (c) the energy that will be required </a:t>
            </a:r>
            <a:endParaRPr lang="hu-HU" altLang="en-US"/>
          </a:p>
          <a:p>
            <a:pPr marL="206375"/>
            <a:endParaRPr lang="hu-HU" altLang="en-US"/>
          </a:p>
          <a:p>
            <a:pPr marL="206375"/>
            <a:r>
              <a:rPr lang="hu-HU" altLang="en-US" b="1"/>
              <a:t>LEARNING</a:t>
            </a:r>
            <a:r>
              <a:rPr lang="hu-HU" altLang="en-US"/>
              <a:t>:  </a:t>
            </a:r>
            <a:r>
              <a:rPr lang="en-GB" altLang="en-US"/>
              <a:t>enables staff </a:t>
            </a:r>
            <a:r>
              <a:rPr lang="en-US" altLang="en-US"/>
              <a:t>to contribute their best to the delivery of the vision</a:t>
            </a:r>
            <a:endParaRPr lang="en-GB" altLang="en-US"/>
          </a:p>
        </p:txBody>
      </p:sp>
      <p:sp>
        <p:nvSpPr>
          <p:cNvPr id="1741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charset="0"/>
              </a:defRPr>
            </a:lvl1pPr>
            <a:lvl2pPr marL="742950" indent="-285750">
              <a:defRPr>
                <a:solidFill>
                  <a:schemeClr val="tx1"/>
                </a:solidFill>
                <a:latin typeface="Century Gothic" charset="0"/>
              </a:defRPr>
            </a:lvl2pPr>
            <a:lvl3pPr marL="1143000" indent="-228600">
              <a:defRPr>
                <a:solidFill>
                  <a:schemeClr val="tx1"/>
                </a:solidFill>
                <a:latin typeface="Century Gothic" charset="0"/>
              </a:defRPr>
            </a:lvl3pPr>
            <a:lvl4pPr marL="1600200" indent="-228600">
              <a:defRPr>
                <a:solidFill>
                  <a:schemeClr val="tx1"/>
                </a:solidFill>
                <a:latin typeface="Century Gothic" charset="0"/>
              </a:defRPr>
            </a:lvl4pPr>
            <a:lvl5pPr marL="2057400" indent="-228600">
              <a:defRPr>
                <a:solidFill>
                  <a:schemeClr val="tx1"/>
                </a:solidFill>
                <a:latin typeface="Century Gothic" charset="0"/>
              </a:defRPr>
            </a:lvl5pPr>
            <a:lvl6pPr marL="2514600" indent="-228600" defTabSz="457200" fontAlgn="base">
              <a:spcBef>
                <a:spcPct val="0"/>
              </a:spcBef>
              <a:spcAft>
                <a:spcPct val="0"/>
              </a:spcAft>
              <a:defRPr>
                <a:solidFill>
                  <a:schemeClr val="tx1"/>
                </a:solidFill>
                <a:latin typeface="Century Gothic" charset="0"/>
              </a:defRPr>
            </a:lvl6pPr>
            <a:lvl7pPr marL="2971800" indent="-228600" defTabSz="457200" fontAlgn="base">
              <a:spcBef>
                <a:spcPct val="0"/>
              </a:spcBef>
              <a:spcAft>
                <a:spcPct val="0"/>
              </a:spcAft>
              <a:defRPr>
                <a:solidFill>
                  <a:schemeClr val="tx1"/>
                </a:solidFill>
                <a:latin typeface="Century Gothic" charset="0"/>
              </a:defRPr>
            </a:lvl7pPr>
            <a:lvl8pPr marL="3429000" indent="-228600" defTabSz="457200" fontAlgn="base">
              <a:spcBef>
                <a:spcPct val="0"/>
              </a:spcBef>
              <a:spcAft>
                <a:spcPct val="0"/>
              </a:spcAft>
              <a:defRPr>
                <a:solidFill>
                  <a:schemeClr val="tx1"/>
                </a:solidFill>
                <a:latin typeface="Century Gothic" charset="0"/>
              </a:defRPr>
            </a:lvl8pPr>
            <a:lvl9pPr marL="3886200" indent="-228600" defTabSz="457200" fontAlgn="base">
              <a:spcBef>
                <a:spcPct val="0"/>
              </a:spcBef>
              <a:spcAft>
                <a:spcPct val="0"/>
              </a:spcAft>
              <a:defRPr>
                <a:solidFill>
                  <a:schemeClr val="tx1"/>
                </a:solidFill>
                <a:latin typeface="Century Gothic" charset="0"/>
              </a:defRPr>
            </a:lvl9pPr>
          </a:lstStyle>
          <a:p>
            <a:pPr eaLnBrk="0" hangingPunct="0"/>
            <a:r>
              <a:rPr lang="en-GB" altLang="en-US">
                <a:latin typeface="Arial" charset="0"/>
              </a:rPr>
              <a:t>    </a:t>
            </a:r>
            <a:fld id="{6325007A-901D-9746-AC51-20A7B120DDB9}" type="slidenum">
              <a:rPr lang="en-GB" altLang="en-US">
                <a:latin typeface="Arial" charset="0"/>
              </a:rPr>
              <a:pPr eaLnBrk="0" hangingPunct="0"/>
              <a:t>13</a:t>
            </a:fld>
            <a:endParaRPr lang="en-GB" altLang="en-US">
              <a:latin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355110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fontAlgn="auto">
              <a:spcAft>
                <a:spcPts val="0"/>
              </a:spcAft>
              <a:defRPr/>
            </a:pPr>
            <a:r>
              <a:rPr lang="en-GB" altLang="en-US" smtClean="0"/>
              <a:t>The leadership challenge</a:t>
            </a:r>
            <a:endParaRPr lang="en-GB" altLang="en-US" dirty="0"/>
          </a:p>
        </p:txBody>
      </p:sp>
      <p:sp>
        <p:nvSpPr>
          <p:cNvPr id="18435" name="Content Placeholder 2"/>
          <p:cNvSpPr>
            <a:spLocks noGrp="1"/>
          </p:cNvSpPr>
          <p:nvPr>
            <p:ph idx="1"/>
          </p:nvPr>
        </p:nvSpPr>
        <p:spPr bwMode="auto"/>
        <p:txBody>
          <a:bodyPr wrap="square" numCol="1" anchorCtr="0" compatLnSpc="1">
            <a:prstTxWarp prst="textNoShape">
              <a:avLst/>
            </a:prstTxWarp>
          </a:bodyPr>
          <a:lstStyle/>
          <a:p>
            <a:pPr marL="206375"/>
            <a:r>
              <a:rPr lang="en-US" altLang="en-US"/>
              <a:t>To create effective and open </a:t>
            </a:r>
            <a:r>
              <a:rPr lang="en-US" altLang="en-US" b="1"/>
              <a:t>communication and commitment </a:t>
            </a:r>
          </a:p>
          <a:p>
            <a:pPr marL="206375"/>
            <a:endParaRPr lang="en-US" altLang="en-US"/>
          </a:p>
          <a:p>
            <a:pPr marL="206375"/>
            <a:r>
              <a:rPr lang="en-US" altLang="en-US" b="1"/>
              <a:t>Engage and encourage staff</a:t>
            </a:r>
            <a:r>
              <a:rPr lang="en-US" altLang="en-US"/>
              <a:t>, local people and organisations to reflect on the future</a:t>
            </a:r>
          </a:p>
          <a:p>
            <a:pPr marL="206375"/>
            <a:endParaRPr lang="en-US" altLang="en-US"/>
          </a:p>
          <a:p>
            <a:pPr marL="206375"/>
            <a:r>
              <a:rPr lang="en-US" altLang="en-US"/>
              <a:t>Generate </a:t>
            </a:r>
            <a:r>
              <a:rPr lang="en-US" altLang="en-US" b="1"/>
              <a:t>motivation</a:t>
            </a:r>
            <a:r>
              <a:rPr lang="en-US" altLang="en-US"/>
              <a:t> to make the extra steps for a</a:t>
            </a:r>
            <a:r>
              <a:rPr lang="hu-HU" altLang="en-US"/>
              <a:t> desired </a:t>
            </a:r>
            <a:r>
              <a:rPr lang="en-US" altLang="en-US"/>
              <a:t>future</a:t>
            </a:r>
          </a:p>
          <a:p>
            <a:pPr marL="206375"/>
            <a:endParaRPr lang="hu-HU" altLang="en-US"/>
          </a:p>
          <a:p>
            <a:pPr marL="206375"/>
            <a:endParaRPr lang="en-GB" altLang="en-US"/>
          </a:p>
        </p:txBody>
      </p:sp>
      <p:sp>
        <p:nvSpPr>
          <p:cNvPr id="1843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charset="0"/>
              </a:defRPr>
            </a:lvl1pPr>
            <a:lvl2pPr marL="742950" indent="-285750">
              <a:defRPr>
                <a:solidFill>
                  <a:schemeClr val="tx1"/>
                </a:solidFill>
                <a:latin typeface="Century Gothic" charset="0"/>
              </a:defRPr>
            </a:lvl2pPr>
            <a:lvl3pPr marL="1143000" indent="-228600">
              <a:defRPr>
                <a:solidFill>
                  <a:schemeClr val="tx1"/>
                </a:solidFill>
                <a:latin typeface="Century Gothic" charset="0"/>
              </a:defRPr>
            </a:lvl3pPr>
            <a:lvl4pPr marL="1600200" indent="-228600">
              <a:defRPr>
                <a:solidFill>
                  <a:schemeClr val="tx1"/>
                </a:solidFill>
                <a:latin typeface="Century Gothic" charset="0"/>
              </a:defRPr>
            </a:lvl4pPr>
            <a:lvl5pPr marL="2057400" indent="-228600">
              <a:defRPr>
                <a:solidFill>
                  <a:schemeClr val="tx1"/>
                </a:solidFill>
                <a:latin typeface="Century Gothic" charset="0"/>
              </a:defRPr>
            </a:lvl5pPr>
            <a:lvl6pPr marL="2514600" indent="-228600" defTabSz="457200" fontAlgn="base">
              <a:spcBef>
                <a:spcPct val="0"/>
              </a:spcBef>
              <a:spcAft>
                <a:spcPct val="0"/>
              </a:spcAft>
              <a:defRPr>
                <a:solidFill>
                  <a:schemeClr val="tx1"/>
                </a:solidFill>
                <a:latin typeface="Century Gothic" charset="0"/>
              </a:defRPr>
            </a:lvl6pPr>
            <a:lvl7pPr marL="2971800" indent="-228600" defTabSz="457200" fontAlgn="base">
              <a:spcBef>
                <a:spcPct val="0"/>
              </a:spcBef>
              <a:spcAft>
                <a:spcPct val="0"/>
              </a:spcAft>
              <a:defRPr>
                <a:solidFill>
                  <a:schemeClr val="tx1"/>
                </a:solidFill>
                <a:latin typeface="Century Gothic" charset="0"/>
              </a:defRPr>
            </a:lvl7pPr>
            <a:lvl8pPr marL="3429000" indent="-228600" defTabSz="457200" fontAlgn="base">
              <a:spcBef>
                <a:spcPct val="0"/>
              </a:spcBef>
              <a:spcAft>
                <a:spcPct val="0"/>
              </a:spcAft>
              <a:defRPr>
                <a:solidFill>
                  <a:schemeClr val="tx1"/>
                </a:solidFill>
                <a:latin typeface="Century Gothic" charset="0"/>
              </a:defRPr>
            </a:lvl8pPr>
            <a:lvl9pPr marL="3886200" indent="-228600" defTabSz="457200" fontAlgn="base">
              <a:spcBef>
                <a:spcPct val="0"/>
              </a:spcBef>
              <a:spcAft>
                <a:spcPct val="0"/>
              </a:spcAft>
              <a:defRPr>
                <a:solidFill>
                  <a:schemeClr val="tx1"/>
                </a:solidFill>
                <a:latin typeface="Century Gothic" charset="0"/>
              </a:defRPr>
            </a:lvl9pPr>
          </a:lstStyle>
          <a:p>
            <a:pPr eaLnBrk="0" hangingPunct="0"/>
            <a:r>
              <a:rPr lang="en-GB" altLang="en-US">
                <a:latin typeface="Arial" charset="0"/>
              </a:rPr>
              <a:t>    </a:t>
            </a:r>
            <a:fld id="{C86FABAB-04D0-9746-A7ED-33405699B21B}" type="slidenum">
              <a:rPr lang="en-GB" altLang="en-US">
                <a:latin typeface="Arial" charset="0"/>
              </a:rPr>
              <a:pPr eaLnBrk="0" hangingPunct="0"/>
              <a:t>14</a:t>
            </a:fld>
            <a:endParaRPr lang="en-GB" altLang="en-US">
              <a:latin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478109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fontAlgn="auto">
              <a:spcAft>
                <a:spcPts val="0"/>
              </a:spcAft>
              <a:defRPr/>
            </a:pPr>
            <a:r>
              <a:rPr lang="en-GB" altLang="en-US" smtClean="0"/>
              <a:t>Strategic leadership skills</a:t>
            </a:r>
            <a:endParaRPr lang="en-GB" altLang="en-US" dirty="0"/>
          </a:p>
        </p:txBody>
      </p:sp>
      <p:sp>
        <p:nvSpPr>
          <p:cNvPr id="19459" name="Content Placeholder 2"/>
          <p:cNvSpPr>
            <a:spLocks noGrp="1"/>
          </p:cNvSpPr>
          <p:nvPr>
            <p:ph idx="1"/>
          </p:nvPr>
        </p:nvSpPr>
        <p:spPr bwMode="auto"/>
        <p:txBody>
          <a:bodyPr wrap="square" numCol="1" anchorCtr="0" compatLnSpc="1">
            <a:prstTxWarp prst="textNoShape">
              <a:avLst/>
            </a:prstTxWarp>
          </a:bodyPr>
          <a:lstStyle/>
          <a:p>
            <a:pPr lvl="1"/>
            <a:r>
              <a:rPr lang="en-US" altLang="x-none" b="1"/>
              <a:t>Making sense of the environment</a:t>
            </a:r>
          </a:p>
          <a:p>
            <a:pPr lvl="2"/>
            <a:r>
              <a:rPr lang="en-US" altLang="x-none"/>
              <a:t>Creating understanding of the changing context of the work of the municipality</a:t>
            </a:r>
          </a:p>
          <a:p>
            <a:pPr lvl="2"/>
            <a:r>
              <a:rPr lang="en-US" altLang="x-none"/>
              <a:t>Creating a roadmap towards the future</a:t>
            </a:r>
          </a:p>
          <a:p>
            <a:pPr lvl="1"/>
            <a:r>
              <a:rPr lang="en-US" altLang="x-none" b="1"/>
              <a:t>Relating to stakeholders</a:t>
            </a:r>
          </a:p>
          <a:p>
            <a:pPr lvl="2"/>
            <a:r>
              <a:rPr lang="en-US" altLang="x-none"/>
              <a:t>Building  relationships based on trust and partnership-working within and outside the organisation</a:t>
            </a:r>
          </a:p>
          <a:p>
            <a:pPr lvl="1"/>
            <a:r>
              <a:rPr lang="en-US" altLang="x-none" b="1"/>
              <a:t>Generating a vision</a:t>
            </a:r>
          </a:p>
          <a:p>
            <a:pPr lvl="2"/>
            <a:r>
              <a:rPr lang="en-US" altLang="x-none"/>
              <a:t>Creating credible and compelling images of a future that both the municipality and local people/organisations want to create together</a:t>
            </a:r>
          </a:p>
          <a:p>
            <a:pPr lvl="1"/>
            <a:r>
              <a:rPr lang="en-US" altLang="x-none" b="1"/>
              <a:t>Promoting creativity</a:t>
            </a:r>
          </a:p>
          <a:p>
            <a:pPr lvl="2"/>
            <a:r>
              <a:rPr lang="en-US" altLang="x-none"/>
              <a:t>Developing new ways of approaching tasks and overcoming obstacles</a:t>
            </a:r>
          </a:p>
          <a:p>
            <a:pPr marL="206375"/>
            <a:endParaRPr lang="en-GB" altLang="x-none"/>
          </a:p>
        </p:txBody>
      </p:sp>
      <p:sp>
        <p:nvSpPr>
          <p:cNvPr id="1946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charset="0"/>
              </a:defRPr>
            </a:lvl1pPr>
            <a:lvl2pPr marL="742950" indent="-285750">
              <a:defRPr>
                <a:solidFill>
                  <a:schemeClr val="tx1"/>
                </a:solidFill>
                <a:latin typeface="Century Gothic" charset="0"/>
              </a:defRPr>
            </a:lvl2pPr>
            <a:lvl3pPr marL="1143000" indent="-228600">
              <a:defRPr>
                <a:solidFill>
                  <a:schemeClr val="tx1"/>
                </a:solidFill>
                <a:latin typeface="Century Gothic" charset="0"/>
              </a:defRPr>
            </a:lvl3pPr>
            <a:lvl4pPr marL="1600200" indent="-228600">
              <a:defRPr>
                <a:solidFill>
                  <a:schemeClr val="tx1"/>
                </a:solidFill>
                <a:latin typeface="Century Gothic" charset="0"/>
              </a:defRPr>
            </a:lvl4pPr>
            <a:lvl5pPr marL="2057400" indent="-228600">
              <a:defRPr>
                <a:solidFill>
                  <a:schemeClr val="tx1"/>
                </a:solidFill>
                <a:latin typeface="Century Gothic" charset="0"/>
              </a:defRPr>
            </a:lvl5pPr>
            <a:lvl6pPr marL="2514600" indent="-228600" defTabSz="457200" fontAlgn="base">
              <a:spcBef>
                <a:spcPct val="0"/>
              </a:spcBef>
              <a:spcAft>
                <a:spcPct val="0"/>
              </a:spcAft>
              <a:defRPr>
                <a:solidFill>
                  <a:schemeClr val="tx1"/>
                </a:solidFill>
                <a:latin typeface="Century Gothic" charset="0"/>
              </a:defRPr>
            </a:lvl6pPr>
            <a:lvl7pPr marL="2971800" indent="-228600" defTabSz="457200" fontAlgn="base">
              <a:spcBef>
                <a:spcPct val="0"/>
              </a:spcBef>
              <a:spcAft>
                <a:spcPct val="0"/>
              </a:spcAft>
              <a:defRPr>
                <a:solidFill>
                  <a:schemeClr val="tx1"/>
                </a:solidFill>
                <a:latin typeface="Century Gothic" charset="0"/>
              </a:defRPr>
            </a:lvl7pPr>
            <a:lvl8pPr marL="3429000" indent="-228600" defTabSz="457200" fontAlgn="base">
              <a:spcBef>
                <a:spcPct val="0"/>
              </a:spcBef>
              <a:spcAft>
                <a:spcPct val="0"/>
              </a:spcAft>
              <a:defRPr>
                <a:solidFill>
                  <a:schemeClr val="tx1"/>
                </a:solidFill>
                <a:latin typeface="Century Gothic" charset="0"/>
              </a:defRPr>
            </a:lvl8pPr>
            <a:lvl9pPr marL="3886200" indent="-228600" defTabSz="457200" fontAlgn="base">
              <a:spcBef>
                <a:spcPct val="0"/>
              </a:spcBef>
              <a:spcAft>
                <a:spcPct val="0"/>
              </a:spcAft>
              <a:defRPr>
                <a:solidFill>
                  <a:schemeClr val="tx1"/>
                </a:solidFill>
                <a:latin typeface="Century Gothic" charset="0"/>
              </a:defRPr>
            </a:lvl9pPr>
          </a:lstStyle>
          <a:p>
            <a:pPr eaLnBrk="0" hangingPunct="0"/>
            <a:r>
              <a:rPr lang="en-GB" altLang="en-US">
                <a:latin typeface="Arial" charset="0"/>
              </a:rPr>
              <a:t>    </a:t>
            </a:r>
            <a:fld id="{9B732BB1-90CE-9149-B4BD-6063EBF9E392}" type="slidenum">
              <a:rPr lang="en-GB" altLang="en-US">
                <a:latin typeface="Arial" charset="0"/>
              </a:rPr>
              <a:pPr eaLnBrk="0" hangingPunct="0"/>
              <a:t>15</a:t>
            </a:fld>
            <a:endParaRPr lang="en-GB" altLang="en-US">
              <a:latin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1857908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dirty="0" smtClean="0"/>
              <a:t>To </a:t>
            </a:r>
            <a:r>
              <a:rPr lang="en-GB" dirty="0"/>
              <a:t>introduce the method for developing dynamic scenarios and initiating inclusive strategic dialogues for strategic planning and problem solving. </a:t>
            </a:r>
            <a:endParaRPr lang="it-IT" dirty="0"/>
          </a:p>
        </p:txBody>
      </p:sp>
      <p:sp>
        <p:nvSpPr>
          <p:cNvPr id="3" name="Segnaposto contenuto 2"/>
          <p:cNvSpPr>
            <a:spLocks noGrp="1"/>
          </p:cNvSpPr>
          <p:nvPr>
            <p:ph sz="half" idx="2"/>
          </p:nvPr>
        </p:nvSpPr>
        <p:spPr/>
        <p:txBody>
          <a:bodyPr>
            <a:normAutofit lnSpcReduction="10000"/>
          </a:bodyPr>
          <a:lstStyle/>
          <a:p>
            <a:pPr marL="0" indent="0">
              <a:buNone/>
            </a:pPr>
            <a:r>
              <a:rPr lang="it-IT" b="1" dirty="0" smtClean="0"/>
              <a:t>Learning Outcomes</a:t>
            </a:r>
            <a:endParaRPr lang="en-GB" dirty="0" smtClean="0"/>
          </a:p>
          <a:p>
            <a:pPr lvl="1"/>
            <a:r>
              <a:rPr lang="en-GB" dirty="0" smtClean="0"/>
              <a:t>Participants </a:t>
            </a:r>
            <a:r>
              <a:rPr lang="en-GB" dirty="0"/>
              <a:t>understand dynamic and systemic scenario planning and experience its creative process.</a:t>
            </a:r>
            <a:endParaRPr lang="it-IT" dirty="0"/>
          </a:p>
          <a:p>
            <a:pPr lvl="1"/>
            <a:r>
              <a:rPr lang="en-GB" dirty="0"/>
              <a:t>Participants learn to approach </a:t>
            </a:r>
            <a:r>
              <a:rPr lang="en-GB" dirty="0" smtClean="0"/>
              <a:t>organisational </a:t>
            </a:r>
            <a:r>
              <a:rPr lang="en-GB" dirty="0"/>
              <a:t>challenges with strategic thinking and action.</a:t>
            </a:r>
            <a:endParaRPr lang="it-IT" dirty="0"/>
          </a:p>
          <a:p>
            <a:pPr lvl="1"/>
            <a:r>
              <a:rPr lang="en-GB" dirty="0"/>
              <a:t>Participants understand the key role of strategic conversations in (a) creating a learning organisation and (b) enhancing the motivation and effectiveness of staff and </a:t>
            </a:r>
            <a:r>
              <a:rPr lang="en-GB" dirty="0" smtClean="0"/>
              <a:t>partners.</a:t>
            </a:r>
            <a:endParaRPr lang="it-IT"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198382951"/>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77500" lnSpcReduction="20000"/>
          </a:bodyPr>
          <a:lstStyle/>
          <a:p>
            <a:pPr marL="0" indent="0">
              <a:buNone/>
            </a:pPr>
            <a:r>
              <a:rPr lang="en-GB" b="1" dirty="0"/>
              <a:t>Scenario</a:t>
            </a:r>
            <a:endParaRPr lang="it-IT" b="1" dirty="0"/>
          </a:p>
          <a:p>
            <a:pPr lvl="1"/>
            <a:r>
              <a:rPr lang="en-GB" sz="1900" dirty="0"/>
              <a:t>In the dynamic scenario planning method we introduce “scenarios are not forecasts but a set of structurally different futures conceived through a process of casual, rather than probabilistic thinking” is a story line that explores different key derivers of events and establishes a casual relation among them.”</a:t>
            </a:r>
          </a:p>
          <a:p>
            <a:pPr marL="0" indent="0">
              <a:buNone/>
            </a:pPr>
            <a:r>
              <a:rPr lang="en-GB" b="1" dirty="0" smtClean="0"/>
              <a:t>Dynamic </a:t>
            </a:r>
            <a:r>
              <a:rPr lang="en-GB" b="1" dirty="0"/>
              <a:t>scenario planning</a:t>
            </a:r>
            <a:endParaRPr lang="it-IT" b="1" dirty="0"/>
          </a:p>
          <a:p>
            <a:pPr lvl="1"/>
            <a:r>
              <a:rPr lang="en-GB" sz="1900" dirty="0"/>
              <a:t>Dynamic scenario planning is a process of thinking through models of possible futures that are casual and structurally different. Scenario planning involves system thinking and allows organizations to move away from linear planning processes and help them better understand and prepare for changes in the external environment.</a:t>
            </a:r>
          </a:p>
          <a:p>
            <a:endParaRPr lang="it-IT" sz="2400" dirty="0"/>
          </a:p>
          <a:p>
            <a:pPr marL="0" indent="0">
              <a:buNone/>
            </a:pPr>
            <a:r>
              <a:rPr lang="en-GB" sz="1500" dirty="0" smtClean="0"/>
              <a:t>.</a:t>
            </a:r>
            <a:endParaRPr lang="it-IT" sz="1400" b="1" dirty="0"/>
          </a:p>
        </p:txBody>
      </p:sp>
      <p:sp>
        <p:nvSpPr>
          <p:cNvPr id="3" name="Segnaposto contenuto 2"/>
          <p:cNvSpPr>
            <a:spLocks noGrp="1"/>
          </p:cNvSpPr>
          <p:nvPr>
            <p:ph sz="half" idx="2"/>
          </p:nvPr>
        </p:nvSpPr>
        <p:spPr/>
        <p:txBody>
          <a:bodyPr>
            <a:normAutofit/>
          </a:bodyPr>
          <a:lstStyle/>
          <a:p>
            <a:pPr marL="0" indent="0">
              <a:buNone/>
            </a:pPr>
            <a:r>
              <a:rPr lang="en-GB" sz="1600" b="1" dirty="0"/>
              <a:t>Strategic</a:t>
            </a:r>
            <a:r>
              <a:rPr lang="en-GB" sz="1600" dirty="0"/>
              <a:t> </a:t>
            </a:r>
            <a:r>
              <a:rPr lang="en-GB" sz="1600" b="1" dirty="0"/>
              <a:t>conversation</a:t>
            </a:r>
            <a:endParaRPr lang="it-IT" sz="1600" b="1" dirty="0"/>
          </a:p>
          <a:p>
            <a:pPr lvl="1">
              <a:lnSpc>
                <a:spcPct val="80000"/>
              </a:lnSpc>
            </a:pPr>
            <a:r>
              <a:rPr lang="en-GB" sz="1500" dirty="0"/>
              <a:t>Strategic conversation is an on-going conversation process about strategic issues that is established for the continuous improvement of the organizational functioning. When effective it connects formal and informal spaces of communication within the organization and creates a collective experience, accepted and shared theories-in use, interpretations that are foundations for joint action.</a:t>
            </a:r>
            <a:endParaRPr lang="it-IT" sz="15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Interactive </a:t>
            </a:r>
            <a:r>
              <a:rPr lang="en-GB" sz="2600" b="1" dirty="0"/>
              <a:t>Introduction </a:t>
            </a:r>
            <a:endParaRPr lang="it-IT" sz="2600" b="1" dirty="0"/>
          </a:p>
          <a:p>
            <a:pPr lvl="1"/>
            <a:r>
              <a:rPr lang="en-GB" dirty="0"/>
              <a:t>D</a:t>
            </a:r>
            <a:r>
              <a:rPr lang="en-GB" dirty="0" smtClean="0"/>
              <a:t>iscuss </a:t>
            </a:r>
            <a:r>
              <a:rPr lang="en-GB" dirty="0"/>
              <a:t>the strengths and weaknesses of planning processes </a:t>
            </a:r>
            <a:r>
              <a:rPr lang="en-GB" dirty="0" smtClean="0"/>
              <a:t>you </a:t>
            </a:r>
            <a:r>
              <a:rPr lang="en-GB" dirty="0"/>
              <a:t>know, and the planning methods </a:t>
            </a:r>
            <a:r>
              <a:rPr lang="en-GB" dirty="0" smtClean="0"/>
              <a:t>you </a:t>
            </a:r>
            <a:r>
              <a:rPr lang="en-GB" dirty="0"/>
              <a:t>use in </a:t>
            </a:r>
            <a:r>
              <a:rPr lang="en-GB" dirty="0" smtClean="0"/>
              <a:t>your </a:t>
            </a:r>
            <a:r>
              <a:rPr lang="en-GB" dirty="0"/>
              <a:t>community planning; </a:t>
            </a:r>
            <a:endParaRPr lang="it-IT" dirty="0"/>
          </a:p>
          <a:p>
            <a:pPr lvl="1"/>
            <a:r>
              <a:rPr lang="en-GB" dirty="0"/>
              <a:t>After small group discussions, </a:t>
            </a:r>
            <a:r>
              <a:rPr lang="en-GB" dirty="0" smtClean="0"/>
              <a:t>report </a:t>
            </a:r>
            <a:r>
              <a:rPr lang="en-GB" dirty="0"/>
              <a:t>the typical weaknesses of actual planning processes in a plenary discussion. </a:t>
            </a:r>
            <a:endParaRPr lang="it-IT" dirty="0"/>
          </a:p>
          <a:p>
            <a:pPr lvl="1"/>
            <a:endParaRPr lang="it-IT" sz="45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1331815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Group Exercise – Scenario planning exercise </a:t>
            </a:r>
            <a:endParaRPr lang="it-IT" sz="2600" b="1" dirty="0"/>
          </a:p>
          <a:p>
            <a:pPr lvl="1"/>
            <a:r>
              <a:rPr lang="en-GB" dirty="0" smtClean="0"/>
              <a:t>In groups, develop </a:t>
            </a:r>
            <a:r>
              <a:rPr lang="en-GB" dirty="0"/>
              <a:t>scenarios for an ambitious public service improvement programme. </a:t>
            </a:r>
            <a:endParaRPr lang="en-GB" dirty="0" smtClean="0"/>
          </a:p>
          <a:p>
            <a:pPr lvl="1"/>
            <a:r>
              <a:rPr lang="en-GB" dirty="0"/>
              <a:t>D</a:t>
            </a:r>
            <a:r>
              <a:rPr lang="en-GB" dirty="0" smtClean="0"/>
              <a:t>uring </a:t>
            </a:r>
            <a:r>
              <a:rPr lang="en-GB" dirty="0"/>
              <a:t>a plenary session </a:t>
            </a:r>
            <a:r>
              <a:rPr lang="en-GB" dirty="0" smtClean="0"/>
              <a:t>present </a:t>
            </a:r>
            <a:r>
              <a:rPr lang="en-GB" dirty="0"/>
              <a:t>and compare </a:t>
            </a:r>
            <a:r>
              <a:rPr lang="en-GB" dirty="0" smtClean="0"/>
              <a:t>scenarios</a:t>
            </a:r>
            <a:r>
              <a:rPr lang="en-GB" dirty="0"/>
              <a:t>, identify the drivers in the different scenarios and discuss how much the understanding of key drivers of events can help resilience for local strategies and power to </a:t>
            </a:r>
            <a:r>
              <a:rPr lang="en-GB" dirty="0" smtClean="0"/>
              <a:t>actions.</a:t>
            </a:r>
            <a:r>
              <a:rPr lang="it-IT" dirty="0" smtClean="0"/>
              <a:t> </a:t>
            </a:r>
            <a:endParaRPr lang="it-IT" sz="45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356662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smtClean="0"/>
              <a:t>Discussion </a:t>
            </a:r>
            <a:r>
              <a:rPr lang="en-GB" sz="2600" b="1" dirty="0"/>
              <a:t>– Discussing the role of strategic conversations in communities and organisations </a:t>
            </a:r>
            <a:endParaRPr lang="it-IT" sz="2600" b="1" dirty="0"/>
          </a:p>
          <a:p>
            <a:pPr lvl="1"/>
            <a:r>
              <a:rPr lang="en-GB" dirty="0"/>
              <a:t>R</a:t>
            </a:r>
            <a:r>
              <a:rPr lang="en-GB" dirty="0" smtClean="0"/>
              <a:t>eflect </a:t>
            </a:r>
            <a:r>
              <a:rPr lang="en-GB" dirty="0"/>
              <a:t>on how could such scenario processes be implemented </a:t>
            </a:r>
            <a:r>
              <a:rPr lang="en-GB"/>
              <a:t>in </a:t>
            </a:r>
            <a:r>
              <a:rPr lang="en-GB" smtClean="0"/>
              <a:t>your organisations </a:t>
            </a:r>
            <a:r>
              <a:rPr lang="en-GB" dirty="0"/>
              <a:t>and on the role strategic conversations would play in organisational development and </a:t>
            </a:r>
            <a:r>
              <a:rPr lang="en-GB" dirty="0" smtClean="0"/>
              <a:t>effectiveness.</a:t>
            </a:r>
            <a:r>
              <a:rPr lang="it-IT" dirty="0" smtClean="0"/>
              <a:t> </a:t>
            </a:r>
            <a:endParaRPr lang="it-IT" sz="5700" b="1" dirty="0"/>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11 – Scenario Planning</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SCENARIO PLANNING </a:t>
            </a:r>
            <a:br>
              <a:rPr lang="it-IT" dirty="0" smtClean="0"/>
            </a:br>
            <a:r>
              <a:rPr lang="it-IT" dirty="0" smtClean="0"/>
              <a:t>(previous </a:t>
            </a:r>
            <a:r>
              <a:rPr lang="it-IT" dirty="0" err="1" smtClean="0"/>
              <a:t>materials</a:t>
            </a:r>
            <a:r>
              <a:rPr lang="it-IT" dirty="0" smtClean="0"/>
              <a:t>)</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9</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48042723"/>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854</Words>
  <Application>Microsoft Macintosh PowerPoint</Application>
  <PresentationFormat>Presentazione su schermo (4:3)</PresentationFormat>
  <Paragraphs>122</Paragraphs>
  <Slides>15</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Century Gothic</vt:lpstr>
      <vt:lpstr>Tema di Office</vt:lpstr>
      <vt:lpstr>MODULE 11 – SCENARIO PLANNING</vt:lpstr>
      <vt:lpstr>Module Overview</vt:lpstr>
      <vt:lpstr>Module Structure</vt:lpstr>
      <vt:lpstr>Working Definitions</vt:lpstr>
      <vt:lpstr>EXERCISES</vt:lpstr>
      <vt:lpstr>Exercise 1</vt:lpstr>
      <vt:lpstr>Exercise 2</vt:lpstr>
      <vt:lpstr>Exercise 3</vt:lpstr>
      <vt:lpstr>SCENARIO PLANNING  (previous materials)</vt:lpstr>
      <vt:lpstr>Dynamic approach</vt:lpstr>
      <vt:lpstr>Scenario planning</vt:lpstr>
      <vt:lpstr>Secrets of scenario planning</vt:lpstr>
      <vt:lpstr>Leadership role</vt:lpstr>
      <vt:lpstr>The leadership challenge</vt:lpstr>
      <vt:lpstr>Strategic leadership skills</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2017-02-10T14:33:44Z</dcterms:modified>
</cp:coreProperties>
</file>