
<file path=[Content_Types].xml><?xml version="1.0" encoding="utf-8"?>
<Types xmlns="http://schemas.openxmlformats.org/package/2006/content-types">
  <Default Extension="xml" ContentType="application/xml"/>
  <Default Extension="jpeg" ContentType="image/jpeg"/>
  <Default Extension="wmf" ContentType="image/x-wmf"/>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9"/>
  </p:notesMasterIdLst>
  <p:handoutMasterIdLst>
    <p:handoutMasterId r:id="rId20"/>
  </p:handoutMasterIdLst>
  <p:sldIdLst>
    <p:sldId id="256" r:id="rId2"/>
    <p:sldId id="258" r:id="rId3"/>
    <p:sldId id="266" r:id="rId4"/>
    <p:sldId id="264" r:id="rId5"/>
    <p:sldId id="260" r:id="rId6"/>
    <p:sldId id="261" r:id="rId7"/>
    <p:sldId id="262" r:id="rId8"/>
    <p:sldId id="263" r:id="rId9"/>
    <p:sldId id="267" r:id="rId10"/>
    <p:sldId id="268" r:id="rId11"/>
    <p:sldId id="269" r:id="rId12"/>
    <p:sldId id="270" r:id="rId13"/>
    <p:sldId id="271" r:id="rId14"/>
    <p:sldId id="272" r:id="rId15"/>
    <p:sldId id="273" r:id="rId16"/>
    <p:sldId id="274" r:id="rId17"/>
    <p:sldId id="275" r:id="rId18"/>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33" autoAdjust="0"/>
    <p:restoredTop sz="93665" autoAdjust="0"/>
  </p:normalViewPr>
  <p:slideViewPr>
    <p:cSldViewPr snapToGrid="0" snapToObjects="1">
      <p:cViewPr>
        <p:scale>
          <a:sx n="117" d="100"/>
          <a:sy n="117" d="100"/>
        </p:scale>
        <p:origin x="352"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800" b="1" dirty="0" smtClean="0"/>
            <a:t>Interactive Introduction</a:t>
          </a:r>
          <a:endParaRPr lang="it-IT" sz="18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8B44D0CF-3A75-824B-9256-28D8E8B84804}">
      <dgm:prSet custT="1"/>
      <dgm:spPr/>
      <dgm:t>
        <a:bodyPr/>
        <a:lstStyle/>
        <a:p>
          <a:r>
            <a:rPr lang="en-GB" sz="1800" b="1" dirty="0" smtClean="0"/>
            <a:t>Group Exercise 1 – Role play </a:t>
          </a:r>
          <a:endParaRPr lang="it-IT" sz="1800" b="1" dirty="0"/>
        </a:p>
      </dgm:t>
    </dgm:pt>
    <dgm:pt modelId="{A0B0FA16-7C86-8343-AB28-FE1D6F35FEBE}" type="parTrans" cxnId="{AD236616-AAE5-1C49-8933-63EE95B818AC}">
      <dgm:prSet/>
      <dgm:spPr/>
      <dgm:t>
        <a:bodyPr/>
        <a:lstStyle/>
        <a:p>
          <a:endParaRPr lang="it-IT"/>
        </a:p>
      </dgm:t>
    </dgm:pt>
    <dgm:pt modelId="{DEC54283-55B4-3042-84A5-C257CABBF09A}" type="sibTrans" cxnId="{AD236616-AAE5-1C49-8933-63EE95B818AC}">
      <dgm:prSet/>
      <dgm:spPr/>
      <dgm:t>
        <a:bodyPr/>
        <a:lstStyle/>
        <a:p>
          <a:endParaRPr lang="it-IT"/>
        </a:p>
      </dgm:t>
    </dgm:pt>
    <dgm:pt modelId="{2345DB59-7A24-D343-B79C-71C8BC03FCFB}">
      <dgm:prSet custT="1"/>
      <dgm:spPr/>
      <dgm:t>
        <a:bodyPr/>
        <a:lstStyle/>
        <a:p>
          <a:r>
            <a:rPr lang="en-GB" sz="1800" b="1" dirty="0" smtClean="0"/>
            <a:t>Individual Exercise – Assertiveness</a:t>
          </a:r>
          <a:endParaRPr lang="it-IT" sz="1800" b="1" dirty="0"/>
        </a:p>
      </dgm:t>
    </dgm:pt>
    <dgm:pt modelId="{141C156C-78A9-C64D-96A5-009855D40657}" type="parTrans" cxnId="{7C1F6E41-10B1-C944-BCE6-0F40B5DA7D11}">
      <dgm:prSet/>
      <dgm:spPr/>
      <dgm:t>
        <a:bodyPr/>
        <a:lstStyle/>
        <a:p>
          <a:endParaRPr lang="it-IT"/>
        </a:p>
      </dgm:t>
    </dgm:pt>
    <dgm:pt modelId="{2FCC594C-D08A-6F4C-AF4A-F0E3C95B6C2B}" type="sibTrans" cxnId="{7C1F6E41-10B1-C944-BCE6-0F40B5DA7D11}">
      <dgm:prSet/>
      <dgm:spPr/>
      <dgm:t>
        <a:bodyPr/>
        <a:lstStyle/>
        <a:p>
          <a:endParaRPr lang="it-IT"/>
        </a:p>
      </dgm:t>
    </dgm:pt>
    <dgm:pt modelId="{1C4D418D-A35F-084A-8E8F-19902F4497E3}">
      <dgm:prSet custT="1"/>
      <dgm:spPr/>
      <dgm:t>
        <a:bodyPr/>
        <a:lstStyle/>
        <a:p>
          <a:r>
            <a:rPr lang="en-GB" sz="1800" b="1" dirty="0" smtClean="0"/>
            <a:t>Group Exercise 2</a:t>
          </a:r>
          <a:endParaRPr lang="it-IT" sz="1800" b="1" dirty="0"/>
        </a:p>
      </dgm:t>
    </dgm:pt>
    <dgm:pt modelId="{87B67ED9-5B70-3E42-9C07-4FFE265D0CF5}" type="parTrans" cxnId="{10855238-F156-2B47-9D14-7E01E5BCE0A1}">
      <dgm:prSet/>
      <dgm:spPr/>
      <dgm:t>
        <a:bodyPr/>
        <a:lstStyle/>
        <a:p>
          <a:endParaRPr lang="it-IT"/>
        </a:p>
      </dgm:t>
    </dgm:pt>
    <dgm:pt modelId="{2ACDF5EE-AF61-3647-924B-501760AFB907}" type="sibTrans" cxnId="{10855238-F156-2B47-9D14-7E01E5BCE0A1}">
      <dgm:prSet/>
      <dgm:spPr/>
      <dgm:t>
        <a:bodyPr/>
        <a:lstStyle/>
        <a:p>
          <a:endParaRPr lang="it-IT"/>
        </a:p>
      </dgm:t>
    </dgm:pt>
    <dgm:pt modelId="{F7248290-8E3C-DC41-91A6-D1B88D5990E3}">
      <dgm:prSet custT="1"/>
      <dgm:spPr/>
      <dgm:t>
        <a:bodyPr/>
        <a:lstStyle/>
        <a:p>
          <a:r>
            <a:rPr lang="en-GB" sz="1800" b="1" dirty="0" smtClean="0"/>
            <a:t>Group Exercise 3</a:t>
          </a:r>
          <a:endParaRPr lang="it-IT" sz="1800" b="1" dirty="0"/>
        </a:p>
      </dgm:t>
    </dgm:pt>
    <dgm:pt modelId="{E6872DF3-AF3C-9B49-B2F9-828415312356}" type="parTrans" cxnId="{674DC4A8-7F4A-E047-830B-C1D441D00C40}">
      <dgm:prSet/>
      <dgm:spPr/>
      <dgm:t>
        <a:bodyPr/>
        <a:lstStyle/>
        <a:p>
          <a:endParaRPr lang="it-IT"/>
        </a:p>
      </dgm:t>
    </dgm:pt>
    <dgm:pt modelId="{045E1AF5-7F7E-964A-B81E-C7A1CD236830}" type="sibTrans" cxnId="{674DC4A8-7F4A-E047-830B-C1D441D00C40}">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5"/>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5"/>
      <dgm:spPr/>
    </dgm:pt>
    <dgm:pt modelId="{CD2871E0-B945-6845-8CD4-21F5038B9047}" type="pres">
      <dgm:prSet presAssocID="{5CC7C819-22FC-9940-9E59-95FE49FEF966}" presName="dstNode" presStyleLbl="node1" presStyleIdx="0" presStyleCnt="5"/>
      <dgm:spPr/>
    </dgm:pt>
    <dgm:pt modelId="{4D354350-3593-DE4C-AEB1-03623E9181C5}" type="pres">
      <dgm:prSet presAssocID="{4F6B673E-4E96-284B-93E1-2F7A748558BF}" presName="text_1" presStyleLbl="node1" presStyleIdx="0" presStyleCnt="5">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5"/>
      <dgm:spPr/>
    </dgm:pt>
    <dgm:pt modelId="{6DA75A6E-0C9F-C24B-810A-8FAA65BF352E}" type="pres">
      <dgm:prSet presAssocID="{8B44D0CF-3A75-824B-9256-28D8E8B84804}" presName="text_2" presStyleLbl="node1" presStyleIdx="1" presStyleCnt="5">
        <dgm:presLayoutVars>
          <dgm:bulletEnabled val="1"/>
        </dgm:presLayoutVars>
      </dgm:prSet>
      <dgm:spPr/>
      <dgm:t>
        <a:bodyPr/>
        <a:lstStyle/>
        <a:p>
          <a:endParaRPr lang="it-IT"/>
        </a:p>
      </dgm:t>
    </dgm:pt>
    <dgm:pt modelId="{E0597669-AE5B-294E-9F4E-AA595546C41A}" type="pres">
      <dgm:prSet presAssocID="{8B44D0CF-3A75-824B-9256-28D8E8B84804}" presName="accent_2" presStyleCnt="0"/>
      <dgm:spPr/>
    </dgm:pt>
    <dgm:pt modelId="{FE616B5B-4D9C-8D45-88BA-ED8ABF625555}" type="pres">
      <dgm:prSet presAssocID="{8B44D0CF-3A75-824B-9256-28D8E8B84804}" presName="accentRepeatNode" presStyleLbl="solidFgAcc1" presStyleIdx="1" presStyleCnt="5"/>
      <dgm:spPr/>
    </dgm:pt>
    <dgm:pt modelId="{8CB086AC-B1E9-BA46-BCF0-274288097ECD}" type="pres">
      <dgm:prSet presAssocID="{2345DB59-7A24-D343-B79C-71C8BC03FCFB}" presName="text_3" presStyleLbl="node1" presStyleIdx="2" presStyleCnt="5">
        <dgm:presLayoutVars>
          <dgm:bulletEnabled val="1"/>
        </dgm:presLayoutVars>
      </dgm:prSet>
      <dgm:spPr/>
      <dgm:t>
        <a:bodyPr/>
        <a:lstStyle/>
        <a:p>
          <a:endParaRPr lang="it-IT"/>
        </a:p>
      </dgm:t>
    </dgm:pt>
    <dgm:pt modelId="{140D613E-8E70-1E40-9167-80686505D289}" type="pres">
      <dgm:prSet presAssocID="{2345DB59-7A24-D343-B79C-71C8BC03FCFB}" presName="accent_3" presStyleCnt="0"/>
      <dgm:spPr/>
    </dgm:pt>
    <dgm:pt modelId="{CAF1731F-7A65-534C-A74B-786F83464F54}" type="pres">
      <dgm:prSet presAssocID="{2345DB59-7A24-D343-B79C-71C8BC03FCFB}" presName="accentRepeatNode" presStyleLbl="solidFgAcc1" presStyleIdx="2" presStyleCnt="5"/>
      <dgm:spPr/>
    </dgm:pt>
    <dgm:pt modelId="{C3900D26-0D54-9C4E-B4EA-F5233BFC33D0}" type="pres">
      <dgm:prSet presAssocID="{1C4D418D-A35F-084A-8E8F-19902F4497E3}" presName="text_4" presStyleLbl="node1" presStyleIdx="3" presStyleCnt="5">
        <dgm:presLayoutVars>
          <dgm:bulletEnabled val="1"/>
        </dgm:presLayoutVars>
      </dgm:prSet>
      <dgm:spPr/>
      <dgm:t>
        <a:bodyPr/>
        <a:lstStyle/>
        <a:p>
          <a:endParaRPr lang="it-IT"/>
        </a:p>
      </dgm:t>
    </dgm:pt>
    <dgm:pt modelId="{CEA0203D-1450-9044-B84F-0A086F80365D}" type="pres">
      <dgm:prSet presAssocID="{1C4D418D-A35F-084A-8E8F-19902F4497E3}" presName="accent_4" presStyleCnt="0"/>
      <dgm:spPr/>
    </dgm:pt>
    <dgm:pt modelId="{A40FB233-82DD-A94D-A486-401D40610B45}" type="pres">
      <dgm:prSet presAssocID="{1C4D418D-A35F-084A-8E8F-19902F4497E3}" presName="accentRepeatNode" presStyleLbl="solidFgAcc1" presStyleIdx="3" presStyleCnt="5"/>
      <dgm:spPr/>
    </dgm:pt>
    <dgm:pt modelId="{034267B7-E72F-584E-BDA6-440B84E8D2BF}" type="pres">
      <dgm:prSet presAssocID="{F7248290-8E3C-DC41-91A6-D1B88D5990E3}" presName="text_5" presStyleLbl="node1" presStyleIdx="4" presStyleCnt="5">
        <dgm:presLayoutVars>
          <dgm:bulletEnabled val="1"/>
        </dgm:presLayoutVars>
      </dgm:prSet>
      <dgm:spPr/>
      <dgm:t>
        <a:bodyPr/>
        <a:lstStyle/>
        <a:p>
          <a:endParaRPr lang="it-IT"/>
        </a:p>
      </dgm:t>
    </dgm:pt>
    <dgm:pt modelId="{9B5D2413-420A-4741-8BE0-BFFA84EFD386}" type="pres">
      <dgm:prSet presAssocID="{F7248290-8E3C-DC41-91A6-D1B88D5990E3}" presName="accent_5" presStyleCnt="0"/>
      <dgm:spPr/>
    </dgm:pt>
    <dgm:pt modelId="{956E91DB-01D7-A542-BF7B-5FB7077642F8}" type="pres">
      <dgm:prSet presAssocID="{F7248290-8E3C-DC41-91A6-D1B88D5990E3}" presName="accentRepeatNode" presStyleLbl="solidFgAcc1" presStyleIdx="4" presStyleCnt="5"/>
      <dgm:spPr/>
    </dgm:pt>
  </dgm:ptLst>
  <dgm:cxnLst>
    <dgm:cxn modelId="{F01A7E5C-1495-BD47-B634-4AA940B44D64}" type="presOf" srcId="{5CC7C819-22FC-9940-9E59-95FE49FEF966}" destId="{C36E6E98-452A-4B47-906E-F45EEF12F12D}"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E850B6B7-51EA-FA4A-B63F-FD96566354E6}" type="presOf" srcId="{1C4D418D-A35F-084A-8E8F-19902F4497E3}" destId="{C3900D26-0D54-9C4E-B4EA-F5233BFC33D0}" srcOrd="0" destOrd="0" presId="urn:microsoft.com/office/officeart/2008/layout/VerticalCurvedList"/>
    <dgm:cxn modelId="{7C1F6E41-10B1-C944-BCE6-0F40B5DA7D11}" srcId="{5CC7C819-22FC-9940-9E59-95FE49FEF966}" destId="{2345DB59-7A24-D343-B79C-71C8BC03FCFB}" srcOrd="2" destOrd="0" parTransId="{141C156C-78A9-C64D-96A5-009855D40657}" sibTransId="{2FCC594C-D08A-6F4C-AF4A-F0E3C95B6C2B}"/>
    <dgm:cxn modelId="{7AC1705E-7F7E-C441-B3FB-96E92FD6883B}" type="presOf" srcId="{8B44D0CF-3A75-824B-9256-28D8E8B84804}" destId="{6DA75A6E-0C9F-C24B-810A-8FAA65BF352E}" srcOrd="0" destOrd="0" presId="urn:microsoft.com/office/officeart/2008/layout/VerticalCurvedList"/>
    <dgm:cxn modelId="{2FFC9854-EE5F-A646-891E-EFA482EFE100}" type="presOf" srcId="{4F6B673E-4E96-284B-93E1-2F7A748558BF}" destId="{4D354350-3593-DE4C-AEB1-03623E9181C5}" srcOrd="0" destOrd="0" presId="urn:microsoft.com/office/officeart/2008/layout/VerticalCurvedList"/>
    <dgm:cxn modelId="{12D6B7F1-6ACD-E84A-AC1B-95CD77B39188}" type="presOf" srcId="{11E7F1B2-8932-1142-ACE5-3A9589B42A2F}" destId="{BB760403-48DE-9542-8416-1E8B6018467D}" srcOrd="0" destOrd="0" presId="urn:microsoft.com/office/officeart/2008/layout/VerticalCurvedList"/>
    <dgm:cxn modelId="{674DC4A8-7F4A-E047-830B-C1D441D00C40}" srcId="{5CC7C819-22FC-9940-9E59-95FE49FEF966}" destId="{F7248290-8E3C-DC41-91A6-D1B88D5990E3}" srcOrd="4" destOrd="0" parTransId="{E6872DF3-AF3C-9B49-B2F9-828415312356}" sibTransId="{045E1AF5-7F7E-964A-B81E-C7A1CD236830}"/>
    <dgm:cxn modelId="{AD236616-AAE5-1C49-8933-63EE95B818AC}" srcId="{5CC7C819-22FC-9940-9E59-95FE49FEF966}" destId="{8B44D0CF-3A75-824B-9256-28D8E8B84804}" srcOrd="1" destOrd="0" parTransId="{A0B0FA16-7C86-8343-AB28-FE1D6F35FEBE}" sibTransId="{DEC54283-55B4-3042-84A5-C257CABBF09A}"/>
    <dgm:cxn modelId="{10855238-F156-2B47-9D14-7E01E5BCE0A1}" srcId="{5CC7C819-22FC-9940-9E59-95FE49FEF966}" destId="{1C4D418D-A35F-084A-8E8F-19902F4497E3}" srcOrd="3" destOrd="0" parTransId="{87B67ED9-5B70-3E42-9C07-4FFE265D0CF5}" sibTransId="{2ACDF5EE-AF61-3647-924B-501760AFB907}"/>
    <dgm:cxn modelId="{2D913AC1-A4B3-CD44-8C60-EF4A6352C11D}" type="presOf" srcId="{F7248290-8E3C-DC41-91A6-D1B88D5990E3}" destId="{034267B7-E72F-584E-BDA6-440B84E8D2BF}" srcOrd="0" destOrd="0" presId="urn:microsoft.com/office/officeart/2008/layout/VerticalCurvedList"/>
    <dgm:cxn modelId="{D8C1E1C7-2A69-4C47-948E-489DEEC76B62}" type="presOf" srcId="{2345DB59-7A24-D343-B79C-71C8BC03FCFB}" destId="{8CB086AC-B1E9-BA46-BCF0-274288097ECD}" srcOrd="0" destOrd="0" presId="urn:microsoft.com/office/officeart/2008/layout/VerticalCurvedList"/>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BFA71266-B44F-4040-86A9-5F5C78DC1B2E}" type="presParOf" srcId="{CA63F03E-F6E6-E344-982A-46AC3C5BDA83}" destId="{6DA75A6E-0C9F-C24B-810A-8FAA65BF352E}" srcOrd="3" destOrd="0" presId="urn:microsoft.com/office/officeart/2008/layout/VerticalCurvedList"/>
    <dgm:cxn modelId="{334CD3B1-D218-114B-B25C-04FE8226A9A0}" type="presParOf" srcId="{CA63F03E-F6E6-E344-982A-46AC3C5BDA83}" destId="{E0597669-AE5B-294E-9F4E-AA595546C41A}" srcOrd="4" destOrd="0" presId="urn:microsoft.com/office/officeart/2008/layout/VerticalCurvedList"/>
    <dgm:cxn modelId="{A4B802D4-3C5D-1040-B88D-002834DF7F64}" type="presParOf" srcId="{E0597669-AE5B-294E-9F4E-AA595546C41A}" destId="{FE616B5B-4D9C-8D45-88BA-ED8ABF625555}" srcOrd="0" destOrd="0" presId="urn:microsoft.com/office/officeart/2008/layout/VerticalCurvedList"/>
    <dgm:cxn modelId="{46F3D0A0-FCF7-CD45-AB02-395EDD052180}" type="presParOf" srcId="{CA63F03E-F6E6-E344-982A-46AC3C5BDA83}" destId="{8CB086AC-B1E9-BA46-BCF0-274288097ECD}" srcOrd="5" destOrd="0" presId="urn:microsoft.com/office/officeart/2008/layout/VerticalCurvedList"/>
    <dgm:cxn modelId="{152966E9-DDF8-2146-BE1D-8B3DAC2A355C}" type="presParOf" srcId="{CA63F03E-F6E6-E344-982A-46AC3C5BDA83}" destId="{140D613E-8E70-1E40-9167-80686505D289}" srcOrd="6" destOrd="0" presId="urn:microsoft.com/office/officeart/2008/layout/VerticalCurvedList"/>
    <dgm:cxn modelId="{5B97BD7D-5FDF-E641-B518-26F57485D39F}" type="presParOf" srcId="{140D613E-8E70-1E40-9167-80686505D289}" destId="{CAF1731F-7A65-534C-A74B-786F83464F54}" srcOrd="0" destOrd="0" presId="urn:microsoft.com/office/officeart/2008/layout/VerticalCurvedList"/>
    <dgm:cxn modelId="{FB60E1A0-37EA-724B-AE73-D4E30F5DF7AD}" type="presParOf" srcId="{CA63F03E-F6E6-E344-982A-46AC3C5BDA83}" destId="{C3900D26-0D54-9C4E-B4EA-F5233BFC33D0}" srcOrd="7" destOrd="0" presId="urn:microsoft.com/office/officeart/2008/layout/VerticalCurvedList"/>
    <dgm:cxn modelId="{9871115A-FCD6-6647-97A7-2D80DDCA6585}" type="presParOf" srcId="{CA63F03E-F6E6-E344-982A-46AC3C5BDA83}" destId="{CEA0203D-1450-9044-B84F-0A086F80365D}" srcOrd="8" destOrd="0" presId="urn:microsoft.com/office/officeart/2008/layout/VerticalCurvedList"/>
    <dgm:cxn modelId="{F20FC4E4-EE65-7A48-9EFB-C3ACF29767BD}" type="presParOf" srcId="{CEA0203D-1450-9044-B84F-0A086F80365D}" destId="{A40FB233-82DD-A94D-A486-401D40610B45}" srcOrd="0" destOrd="0" presId="urn:microsoft.com/office/officeart/2008/layout/VerticalCurvedList"/>
    <dgm:cxn modelId="{126EEB82-58AB-7742-83A6-44E4416AE275}" type="presParOf" srcId="{CA63F03E-F6E6-E344-982A-46AC3C5BDA83}" destId="{034267B7-E72F-584E-BDA6-440B84E8D2BF}" srcOrd="9" destOrd="0" presId="urn:microsoft.com/office/officeart/2008/layout/VerticalCurvedList"/>
    <dgm:cxn modelId="{27CDFF2D-FC58-FB47-97DC-F86A9FF0B069}" type="presParOf" srcId="{CA63F03E-F6E6-E344-982A-46AC3C5BDA83}" destId="{9B5D2413-420A-4741-8BE0-BFFA84EFD386}" srcOrd="10" destOrd="0" presId="urn:microsoft.com/office/officeart/2008/layout/VerticalCurvedList"/>
    <dgm:cxn modelId="{34F0AF16-D38A-944B-97B9-08276B34CF14}" type="presParOf" srcId="{9B5D2413-420A-4741-8BE0-BFFA84EFD386}" destId="{956E91DB-01D7-A542-BF7B-5FB7077642F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467860" y="310256"/>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Interactive Introduction</a:t>
          </a:r>
          <a:endParaRPr lang="it-IT" sz="1800" b="1" kern="1200" dirty="0"/>
        </a:p>
      </dsp:txBody>
      <dsp:txXfrm>
        <a:off x="467860" y="310256"/>
        <a:ext cx="7349411" cy="620911"/>
      </dsp:txXfrm>
    </dsp:sp>
    <dsp:sp modelId="{D7EDC07C-5B61-C14A-B32E-2F7513088A0C}">
      <dsp:nvSpPr>
        <dsp:cNvPr id="0" name=""/>
        <dsp:cNvSpPr/>
      </dsp:nvSpPr>
      <dsp:spPr>
        <a:xfrm>
          <a:off x="79791" y="232643"/>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DA75A6E-0C9F-C24B-810A-8FAA65BF352E}">
      <dsp:nvSpPr>
        <dsp:cNvPr id="0" name=""/>
        <dsp:cNvSpPr/>
      </dsp:nvSpPr>
      <dsp:spPr>
        <a:xfrm>
          <a:off x="912787" y="1241325"/>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1 – Role play </a:t>
          </a:r>
          <a:endParaRPr lang="it-IT" sz="1800" b="1" kern="1200" dirty="0"/>
        </a:p>
      </dsp:txBody>
      <dsp:txXfrm>
        <a:off x="912787" y="1241325"/>
        <a:ext cx="6904484" cy="620911"/>
      </dsp:txXfrm>
    </dsp:sp>
    <dsp:sp modelId="{FE616B5B-4D9C-8D45-88BA-ED8ABF625555}">
      <dsp:nvSpPr>
        <dsp:cNvPr id="0" name=""/>
        <dsp:cNvSpPr/>
      </dsp:nvSpPr>
      <dsp:spPr>
        <a:xfrm>
          <a:off x="524718" y="1163711"/>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8CB086AC-B1E9-BA46-BCF0-274288097ECD}">
      <dsp:nvSpPr>
        <dsp:cNvPr id="0" name=""/>
        <dsp:cNvSpPr/>
      </dsp:nvSpPr>
      <dsp:spPr>
        <a:xfrm>
          <a:off x="1049344" y="2172394"/>
          <a:ext cx="6767927"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Individual Exercise – Assertiveness</a:t>
          </a:r>
          <a:endParaRPr lang="it-IT" sz="1800" b="1" kern="1200" dirty="0"/>
        </a:p>
      </dsp:txBody>
      <dsp:txXfrm>
        <a:off x="1049344" y="2172394"/>
        <a:ext cx="6767927" cy="620911"/>
      </dsp:txXfrm>
    </dsp:sp>
    <dsp:sp modelId="{CAF1731F-7A65-534C-A74B-786F83464F54}">
      <dsp:nvSpPr>
        <dsp:cNvPr id="0" name=""/>
        <dsp:cNvSpPr/>
      </dsp:nvSpPr>
      <dsp:spPr>
        <a:xfrm>
          <a:off x="661274" y="2094780"/>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3900D26-0D54-9C4E-B4EA-F5233BFC33D0}">
      <dsp:nvSpPr>
        <dsp:cNvPr id="0" name=""/>
        <dsp:cNvSpPr/>
      </dsp:nvSpPr>
      <dsp:spPr>
        <a:xfrm>
          <a:off x="912787" y="3103463"/>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2</a:t>
          </a:r>
          <a:endParaRPr lang="it-IT" sz="1800" b="1" kern="1200" dirty="0"/>
        </a:p>
      </dsp:txBody>
      <dsp:txXfrm>
        <a:off x="912787" y="3103463"/>
        <a:ext cx="6904484" cy="620911"/>
      </dsp:txXfrm>
    </dsp:sp>
    <dsp:sp modelId="{A40FB233-82DD-A94D-A486-401D40610B45}">
      <dsp:nvSpPr>
        <dsp:cNvPr id="0" name=""/>
        <dsp:cNvSpPr/>
      </dsp:nvSpPr>
      <dsp:spPr>
        <a:xfrm>
          <a:off x="524718" y="3025849"/>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034267B7-E72F-584E-BDA6-440B84E8D2BF}">
      <dsp:nvSpPr>
        <dsp:cNvPr id="0" name=""/>
        <dsp:cNvSpPr/>
      </dsp:nvSpPr>
      <dsp:spPr>
        <a:xfrm>
          <a:off x="467860" y="4034531"/>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3</a:t>
          </a:r>
          <a:endParaRPr lang="it-IT" sz="1800" b="1" kern="1200" dirty="0"/>
        </a:p>
      </dsp:txBody>
      <dsp:txXfrm>
        <a:off x="467860" y="4034531"/>
        <a:ext cx="7349411" cy="620911"/>
      </dsp:txXfrm>
    </dsp:sp>
    <dsp:sp modelId="{956E91DB-01D7-A542-BF7B-5FB7077642F8}">
      <dsp:nvSpPr>
        <dsp:cNvPr id="0" name=""/>
        <dsp:cNvSpPr/>
      </dsp:nvSpPr>
      <dsp:spPr>
        <a:xfrm>
          <a:off x="79791" y="3956918"/>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13/02/2017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13/02/2017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02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endParaRPr lang="en-GB" altLang="it-IT"/>
          </a:p>
        </p:txBody>
      </p:sp>
      <p:sp>
        <p:nvSpPr>
          <p:cNvPr id="102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charset="0"/>
              </a:defRPr>
            </a:lvl1pPr>
            <a:lvl2pPr marL="742950" indent="-285750">
              <a:spcBef>
                <a:spcPct val="30000"/>
              </a:spcBef>
              <a:defRPr sz="1200">
                <a:solidFill>
                  <a:schemeClr val="tx1"/>
                </a:solidFill>
                <a:latin typeface="Calibri" charset="0"/>
              </a:defRPr>
            </a:lvl2pPr>
            <a:lvl3pPr marL="1143000" indent="-228600">
              <a:spcBef>
                <a:spcPct val="30000"/>
              </a:spcBef>
              <a:defRPr sz="1200">
                <a:solidFill>
                  <a:schemeClr val="tx1"/>
                </a:solidFill>
                <a:latin typeface="Calibri" charset="0"/>
              </a:defRPr>
            </a:lvl3pPr>
            <a:lvl4pPr marL="1600200" indent="-228600">
              <a:spcBef>
                <a:spcPct val="30000"/>
              </a:spcBef>
              <a:defRPr sz="1200">
                <a:solidFill>
                  <a:schemeClr val="tx1"/>
                </a:solidFill>
                <a:latin typeface="Calibri" charset="0"/>
              </a:defRPr>
            </a:lvl4pPr>
            <a:lvl5pPr marL="2057400" indent="-228600">
              <a:spcBef>
                <a:spcPct val="30000"/>
              </a:spcBef>
              <a:defRPr sz="1200">
                <a:solidFill>
                  <a:schemeClr val="tx1"/>
                </a:solidFill>
                <a:latin typeface="Calibri" charset="0"/>
              </a:defRPr>
            </a:lvl5pPr>
            <a:lvl6pPr marL="2514600" indent="-228600" eaLnBrk="0" fontAlgn="base" hangingPunct="0">
              <a:spcBef>
                <a:spcPct val="30000"/>
              </a:spcBef>
              <a:spcAft>
                <a:spcPct val="0"/>
              </a:spcAft>
              <a:defRPr sz="1200">
                <a:solidFill>
                  <a:schemeClr val="tx1"/>
                </a:solidFill>
                <a:latin typeface="Calibri" charset="0"/>
              </a:defRPr>
            </a:lvl6pPr>
            <a:lvl7pPr marL="2971800" indent="-228600" eaLnBrk="0" fontAlgn="base" hangingPunct="0">
              <a:spcBef>
                <a:spcPct val="30000"/>
              </a:spcBef>
              <a:spcAft>
                <a:spcPct val="0"/>
              </a:spcAft>
              <a:defRPr sz="1200">
                <a:solidFill>
                  <a:schemeClr val="tx1"/>
                </a:solidFill>
                <a:latin typeface="Calibri" charset="0"/>
              </a:defRPr>
            </a:lvl7pPr>
            <a:lvl8pPr marL="3429000" indent="-228600" eaLnBrk="0" fontAlgn="base" hangingPunct="0">
              <a:spcBef>
                <a:spcPct val="30000"/>
              </a:spcBef>
              <a:spcAft>
                <a:spcPct val="0"/>
              </a:spcAft>
              <a:defRPr sz="1200">
                <a:solidFill>
                  <a:schemeClr val="tx1"/>
                </a:solidFill>
                <a:latin typeface="Calibri" charset="0"/>
              </a:defRPr>
            </a:lvl8pPr>
            <a:lvl9pPr marL="3886200" indent="-228600" eaLnBrk="0" fontAlgn="base" hangingPunct="0">
              <a:spcBef>
                <a:spcPct val="30000"/>
              </a:spcBef>
              <a:spcAft>
                <a:spcPct val="0"/>
              </a:spcAft>
              <a:defRPr sz="1200">
                <a:solidFill>
                  <a:schemeClr val="tx1"/>
                </a:solidFill>
                <a:latin typeface="Calibri" charset="0"/>
              </a:defRPr>
            </a:lvl9pPr>
          </a:lstStyle>
          <a:p>
            <a:pPr>
              <a:spcBef>
                <a:spcPct val="0"/>
              </a:spcBef>
            </a:pPr>
            <a:fld id="{67C90B77-8E0E-D64D-8142-A4D60326199E}" type="slidenum">
              <a:rPr lang="en-GB" altLang="it-IT"/>
              <a:pPr>
                <a:spcBef>
                  <a:spcPct val="0"/>
                </a:spcBef>
              </a:pPr>
              <a:t>17</a:t>
            </a:fld>
            <a:endParaRPr lang="en-GB" altLang="it-IT"/>
          </a:p>
        </p:txBody>
      </p:sp>
    </p:spTree>
    <p:extLst>
      <p:ext uri="{BB962C8B-B14F-4D97-AF65-F5344CB8AC3E}">
        <p14:creationId xmlns:p14="http://schemas.microsoft.com/office/powerpoint/2010/main" val="1731249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13/02/17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13/02/17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13/02/17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13/02/17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13/02/17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13/02/17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wmf"/><Relationship Id="rId3" Type="http://schemas.openxmlformats.org/officeDocument/2006/relationships/image" Target="../media/image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8 – </a:t>
            </a:r>
            <a:r>
              <a:rPr lang="en-GB" dirty="0" smtClean="0"/>
              <a:t>GROUP COMMUNICATION SKILLS</a:t>
            </a:r>
            <a:endParaRPr lang="en-GB" dirty="0"/>
          </a:p>
        </p:txBody>
      </p:sp>
      <p:sp>
        <p:nvSpPr>
          <p:cNvPr id="3" name="Sottotitolo 2"/>
          <p:cNvSpPr>
            <a:spLocks noGrp="1"/>
          </p:cNvSpPr>
          <p:nvPr>
            <p:ph type="subTitle" idx="1"/>
          </p:nvPr>
        </p:nvSpPr>
        <p:spPr/>
        <p:txBody>
          <a:bodyPr/>
          <a:lstStyle/>
          <a:p>
            <a:r>
              <a:rPr lang="en-GB" dirty="0" smtClean="0"/>
              <a:t>Stage 1 – Leadership for Organisations</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a:t>
            </a:r>
            <a:r>
              <a:rPr lang="en-GB" sz="2600" b="1" dirty="0" smtClean="0"/>
              <a:t>3</a:t>
            </a:r>
            <a:endParaRPr lang="it-IT" sz="2600" b="1" dirty="0"/>
          </a:p>
          <a:p>
            <a:pPr lvl="1"/>
            <a:r>
              <a:rPr lang="en-GB" dirty="0"/>
              <a:t>W</a:t>
            </a:r>
            <a:r>
              <a:rPr lang="en-GB" dirty="0" smtClean="0"/>
              <a:t>ork </a:t>
            </a:r>
            <a:r>
              <a:rPr lang="en-GB" dirty="0"/>
              <a:t>in small groups to fill in Section 5.3 tables, imagining examples in which the use of a certain strategy might be useful/successful. </a:t>
            </a:r>
            <a:endParaRPr lang="en-GB" dirty="0" smtClean="0"/>
          </a:p>
          <a:p>
            <a:pPr lvl="1"/>
            <a:r>
              <a:rPr lang="en-GB" dirty="0" smtClean="0"/>
              <a:t>You can </a:t>
            </a:r>
            <a:r>
              <a:rPr lang="en-GB" dirty="0"/>
              <a:t>draw examples from </a:t>
            </a:r>
            <a:r>
              <a:rPr lang="en-GB" dirty="0" smtClean="0"/>
              <a:t>your </a:t>
            </a:r>
            <a:r>
              <a:rPr lang="en-GB" dirty="0"/>
              <a:t>work experience or invent realistic situations where each strategy might apply.</a:t>
            </a:r>
            <a:r>
              <a:rPr lang="it-IT" dirty="0"/>
              <a:t> </a:t>
            </a:r>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10</a:t>
            </a:fld>
            <a:endParaRPr lang="fr-FR" dirty="0"/>
          </a:p>
        </p:txBody>
      </p:sp>
      <p:sp>
        <p:nvSpPr>
          <p:cNvPr id="4" name="Titolo 3"/>
          <p:cNvSpPr>
            <a:spLocks noGrp="1"/>
          </p:cNvSpPr>
          <p:nvPr>
            <p:ph type="title"/>
          </p:nvPr>
        </p:nvSpPr>
        <p:spPr/>
        <p:txBody>
          <a:bodyPr/>
          <a:lstStyle/>
          <a:p>
            <a:r>
              <a:rPr lang="it-IT" dirty="0" smtClean="0"/>
              <a:t>Exercise 5</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660802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ACTIVE LISTENING </a:t>
            </a:r>
            <a:br>
              <a:rPr lang="it-IT" dirty="0" smtClean="0"/>
            </a:br>
            <a:r>
              <a:rPr lang="it-IT" dirty="0" smtClean="0"/>
              <a:t>(previous </a:t>
            </a:r>
            <a:r>
              <a:rPr lang="it-IT" dirty="0" err="1" smtClean="0"/>
              <a:t>materials</a:t>
            </a:r>
            <a:r>
              <a:rPr lang="it-IT" dirty="0" smtClean="0"/>
              <a:t>)</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11</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576503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2" descr="C:\Documents and Settings\ANA VASILACHE\Local Settings\Temporary Internet Files\Content.IE5\E7GX2LCV\MCj0423832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2133600"/>
            <a:ext cx="4044950" cy="327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4"/>
          <p:cNvSpPr>
            <a:spLocks noChangeArrowheads="1"/>
          </p:cNvSpPr>
          <p:nvPr/>
        </p:nvSpPr>
        <p:spPr bwMode="auto">
          <a:xfrm>
            <a:off x="1676400" y="228600"/>
            <a:ext cx="7086600" cy="1143000"/>
          </a:xfrm>
          <a:prstGeom prst="rect">
            <a:avLst/>
          </a:prstGeom>
          <a:noFill/>
          <a:ln>
            <a:noFill/>
          </a:ln>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endParaRPr lang="ro-RO" altLang="en-US" sz="3200" b="1">
              <a:solidFill>
                <a:schemeClr val="tx2"/>
              </a:solidFill>
            </a:endParaRPr>
          </a:p>
        </p:txBody>
      </p:sp>
      <p:sp>
        <p:nvSpPr>
          <p:cNvPr id="9220" name="Rectangle 5"/>
          <p:cNvSpPr>
            <a:spLocks noChangeArrowheads="1"/>
          </p:cNvSpPr>
          <p:nvPr/>
        </p:nvSpPr>
        <p:spPr bwMode="auto">
          <a:xfrm>
            <a:off x="1224853" y="1052736"/>
            <a:ext cx="7718425" cy="5257800"/>
          </a:xfrm>
          <a:prstGeom prst="rect">
            <a:avLst/>
          </a:prstGeom>
          <a:noFill/>
          <a:ln w="9525">
            <a:noFill/>
            <a:miter lim="800000"/>
            <a:headEnd/>
            <a:tailEnd/>
          </a:ln>
        </p:spPr>
        <p:txBody>
          <a:bodyPr/>
          <a:lstStyle/>
          <a:p>
            <a:pPr marL="2171700" lvl="4" indent="-342900" algn="ctr" fontAlgn="auto">
              <a:lnSpc>
                <a:spcPct val="90000"/>
              </a:lnSpc>
              <a:spcBef>
                <a:spcPct val="50000"/>
              </a:spcBef>
              <a:spcAft>
                <a:spcPts val="0"/>
              </a:spcAft>
              <a:buFont typeface="Arial" panose="020B0604020202020204" pitchFamily="34" charset="0"/>
              <a:buChar char="•"/>
              <a:defRPr/>
            </a:pPr>
            <a:r>
              <a:rPr lang="en-US" sz="2000" b="1" dirty="0">
                <a:latin typeface="+mn-lt"/>
                <a:ea typeface="+mn-ea"/>
                <a:cs typeface="Arial" pitchFamily="34" charset="0"/>
              </a:rPr>
              <a:t>Screening of information:</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With our attention</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With our feelings</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With our expectations</a:t>
            </a:r>
          </a:p>
          <a:p>
            <a:pPr marL="3543300" lvl="7" indent="-342900" eaLnBrk="0" hangingPunct="0">
              <a:lnSpc>
                <a:spcPct val="90000"/>
              </a:lnSpc>
              <a:spcBef>
                <a:spcPct val="50000"/>
              </a:spcBef>
              <a:buFontTx/>
              <a:buChar char="•"/>
              <a:defRPr/>
            </a:pPr>
            <a:r>
              <a:rPr lang="en-US" sz="2000" b="1" dirty="0">
                <a:latin typeface="+mn-lt"/>
                <a:ea typeface="+mn-ea"/>
                <a:cs typeface="Arial" pitchFamily="34" charset="0"/>
              </a:rPr>
              <a:t>Our position distorts what we hear</a:t>
            </a:r>
          </a:p>
          <a:p>
            <a:pPr marL="3543300" lvl="7" indent="-342900" eaLnBrk="0" hangingPunct="0">
              <a:lnSpc>
                <a:spcPct val="90000"/>
              </a:lnSpc>
              <a:spcBef>
                <a:spcPct val="50000"/>
              </a:spcBef>
              <a:buFontTx/>
              <a:buChar char="•"/>
              <a:defRPr/>
            </a:pPr>
            <a:r>
              <a:rPr lang="en-US" sz="2000" b="1" dirty="0">
                <a:latin typeface="+mn-lt"/>
                <a:ea typeface="+mn-ea"/>
                <a:cs typeface="Arial" pitchFamily="34" charset="0"/>
              </a:rPr>
              <a:t>We loose attention when:</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Too much information</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Too little new information</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Not interesting</a:t>
            </a:r>
          </a:p>
          <a:p>
            <a:pPr marL="3943350" lvl="8" indent="-285750" eaLnBrk="0" hangingPunct="0">
              <a:lnSpc>
                <a:spcPct val="90000"/>
              </a:lnSpc>
              <a:spcBef>
                <a:spcPct val="50000"/>
              </a:spcBef>
              <a:buFontTx/>
              <a:buChar char="•"/>
              <a:defRPr/>
            </a:pPr>
            <a:r>
              <a:rPr lang="en-US" sz="2000" i="1" dirty="0">
                <a:latin typeface="+mn-lt"/>
                <a:ea typeface="+mn-ea"/>
                <a:cs typeface="Arial" pitchFamily="34" charset="0"/>
              </a:rPr>
              <a:t>We are cr</a:t>
            </a:r>
            <a:r>
              <a:rPr lang="en-US" sz="2000" dirty="0">
                <a:latin typeface="+mn-lt"/>
                <a:ea typeface="+mn-ea"/>
                <a:cs typeface="Arial" pitchFamily="34" charset="0"/>
              </a:rPr>
              <a:t>iticized</a:t>
            </a:r>
          </a:p>
          <a:p>
            <a:pPr marL="342900" indent="-342900" algn="r" fontAlgn="auto">
              <a:lnSpc>
                <a:spcPct val="90000"/>
              </a:lnSpc>
              <a:spcBef>
                <a:spcPct val="50000"/>
              </a:spcBef>
              <a:spcAft>
                <a:spcPts val="0"/>
              </a:spcAft>
              <a:buFontTx/>
              <a:buChar char="•"/>
              <a:defRPr/>
            </a:pPr>
            <a:r>
              <a:rPr lang="en-US" sz="2000" b="1" dirty="0">
                <a:latin typeface="+mn-lt"/>
                <a:ea typeface="+mn-ea"/>
                <a:cs typeface="Arial" pitchFamily="34" charset="0"/>
              </a:rPr>
              <a:t>We have not enough time to think</a:t>
            </a:r>
            <a:endParaRPr lang="en-US" sz="2000" dirty="0">
              <a:latin typeface="+mn-lt"/>
              <a:ea typeface="+mn-ea"/>
              <a:cs typeface="Arial" pitchFamily="34" charset="0"/>
            </a:endParaRPr>
          </a:p>
          <a:p>
            <a:pPr marL="742950" lvl="1" indent="-285750" algn="r" fontAlgn="auto">
              <a:lnSpc>
                <a:spcPct val="90000"/>
              </a:lnSpc>
              <a:spcBef>
                <a:spcPct val="50000"/>
              </a:spcBef>
              <a:spcAft>
                <a:spcPts val="0"/>
              </a:spcAft>
              <a:buFontTx/>
              <a:buChar char="•"/>
              <a:defRPr/>
            </a:pPr>
            <a:r>
              <a:rPr lang="en-US" sz="2000" dirty="0">
                <a:latin typeface="+mn-lt"/>
                <a:ea typeface="+mn-ea"/>
                <a:cs typeface="Arial" pitchFamily="34" charset="0"/>
              </a:rPr>
              <a:t> 75% of time for thinking and preparing answers….</a:t>
            </a:r>
          </a:p>
        </p:txBody>
      </p:sp>
      <p:sp>
        <p:nvSpPr>
          <p:cNvPr id="2" name="Titolo 1"/>
          <p:cNvSpPr>
            <a:spLocks noGrp="1"/>
          </p:cNvSpPr>
          <p:nvPr>
            <p:ph type="title"/>
          </p:nvPr>
        </p:nvSpPr>
        <p:spPr>
          <a:xfrm>
            <a:off x="4559643" y="0"/>
            <a:ext cx="4584357" cy="914400"/>
          </a:xfrm>
        </p:spPr>
        <p:txBody>
          <a:bodyPr/>
          <a:lstStyle/>
          <a:p>
            <a:pPr fontAlgn="auto">
              <a:spcAft>
                <a:spcPts val="0"/>
              </a:spcAft>
              <a:defRPr/>
            </a:pPr>
            <a:r>
              <a:rPr lang="en-GB" dirty="0"/>
              <a:t>Barriers to </a:t>
            </a:r>
            <a:r>
              <a:rPr lang="en-GB" dirty="0" smtClean="0"/>
              <a:t>listening</a:t>
            </a:r>
            <a:endParaRPr lang="en-GB" dirty="0"/>
          </a:p>
        </p:txBody>
      </p:sp>
      <p:sp>
        <p:nvSpPr>
          <p:cNvPr id="4" name="Segnaposto numero diapositiva 3"/>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11F07397-77B3-CF41-8681-D16742200C92}" type="slidenum">
              <a:rPr lang="en-GB" altLang="it-IT">
                <a:solidFill>
                  <a:srgbClr val="898989"/>
                </a:solidFill>
              </a:rPr>
              <a:pPr/>
              <a:t>12</a:t>
            </a:fld>
            <a:endParaRPr lang="en-GB" altLang="it-IT">
              <a:solidFill>
                <a:srgbClr val="898989"/>
              </a:solidFill>
            </a:endParaRPr>
          </a:p>
        </p:txBody>
      </p:sp>
      <p:sp>
        <p:nvSpPr>
          <p:cNvPr id="9"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5456805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4170362" y="0"/>
            <a:ext cx="4973637" cy="954088"/>
          </a:xfrm>
        </p:spPr>
        <p:txBody>
          <a:bodyPr wrap="square" numCol="1" anchorCtr="0" compatLnSpc="1">
            <a:prstTxWarp prst="textNoShape">
              <a:avLst/>
            </a:prstTxWarp>
          </a:bodyPr>
          <a:lstStyle/>
          <a:p>
            <a:r>
              <a:rPr lang="ro-RO" altLang="x-none" sz="3200">
                <a:effectLst>
                  <a:outerShdw blurRad="38100" dist="38100" dir="2700000" algn="tl">
                    <a:srgbClr val="C0C0C0"/>
                  </a:outerShdw>
                </a:effectLst>
                <a:latin typeface="Arial" charset="0"/>
                <a:ea typeface="Arial" charset="0"/>
                <a:cs typeface="Arial" charset="0"/>
              </a:rPr>
              <a:t>A</a:t>
            </a:r>
            <a:r>
              <a:rPr lang="en-GB" altLang="x-none" sz="3200" dirty="0" err="1">
                <a:effectLst>
                  <a:outerShdw blurRad="38100" dist="38100" dir="2700000" algn="tl">
                    <a:srgbClr val="C0C0C0"/>
                  </a:outerShdw>
                </a:effectLst>
                <a:latin typeface="Arial" charset="0"/>
                <a:ea typeface="Arial" charset="0"/>
                <a:cs typeface="Arial" charset="0"/>
              </a:rPr>
              <a:t>ctive</a:t>
            </a:r>
            <a:r>
              <a:rPr lang="en-GB" altLang="x-none" sz="3200" dirty="0">
                <a:effectLst>
                  <a:outerShdw blurRad="38100" dist="38100" dir="2700000" algn="tl">
                    <a:srgbClr val="C0C0C0"/>
                  </a:outerShdw>
                </a:effectLst>
                <a:latin typeface="Arial" charset="0"/>
                <a:ea typeface="Arial" charset="0"/>
                <a:cs typeface="Arial" charset="0"/>
              </a:rPr>
              <a:t> listening</a:t>
            </a:r>
            <a:endParaRPr lang="en-US" altLang="x-none" sz="3200" dirty="0">
              <a:effectLst>
                <a:outerShdw blurRad="38100" dist="38100" dir="2700000" algn="tl">
                  <a:srgbClr val="C0C0C0"/>
                </a:outerShdw>
              </a:effectLst>
              <a:latin typeface="Arial" charset="0"/>
              <a:ea typeface="Arial" charset="0"/>
              <a:cs typeface="Arial" charset="0"/>
            </a:endParaRPr>
          </a:p>
        </p:txBody>
      </p:sp>
      <p:sp>
        <p:nvSpPr>
          <p:cNvPr id="23554" name="Rectangle 3"/>
          <p:cNvSpPr>
            <a:spLocks noGrp="1" noChangeArrowheads="1"/>
          </p:cNvSpPr>
          <p:nvPr>
            <p:ph type="subTitle" idx="4294967295"/>
          </p:nvPr>
        </p:nvSpPr>
        <p:spPr>
          <a:xfrm>
            <a:off x="2268538" y="1905000"/>
            <a:ext cx="5616575" cy="4525963"/>
          </a:xfrm>
        </p:spPr>
        <p:txBody>
          <a:bodyPr>
            <a:normAutofit fontScale="92500" lnSpcReduction="20000"/>
          </a:bodyPr>
          <a:lstStyle/>
          <a:p>
            <a:pPr fontAlgn="auto">
              <a:lnSpc>
                <a:spcPct val="150000"/>
              </a:lnSpc>
              <a:spcAft>
                <a:spcPts val="0"/>
              </a:spcAft>
              <a:buFont typeface="Arial" pitchFamily="34" charset="0"/>
              <a:buChar char="•"/>
              <a:defRPr/>
            </a:pPr>
            <a:r>
              <a:rPr lang="ro-RO" sz="2800" dirty="0" smtClean="0"/>
              <a:t>Acknowledgement of the other</a:t>
            </a:r>
          </a:p>
          <a:p>
            <a:pPr fontAlgn="auto">
              <a:lnSpc>
                <a:spcPct val="150000"/>
              </a:lnSpc>
              <a:spcAft>
                <a:spcPts val="0"/>
              </a:spcAft>
              <a:buFont typeface="Arial" pitchFamily="34" charset="0"/>
              <a:buChar char="•"/>
              <a:defRPr/>
            </a:pPr>
            <a:r>
              <a:rPr lang="ro-RO" sz="2800" dirty="0" smtClean="0"/>
              <a:t>Attentive silence</a:t>
            </a:r>
          </a:p>
          <a:p>
            <a:pPr fontAlgn="auto">
              <a:lnSpc>
                <a:spcPct val="150000"/>
              </a:lnSpc>
              <a:spcAft>
                <a:spcPts val="0"/>
              </a:spcAft>
              <a:buFont typeface="Arial" pitchFamily="34" charset="0"/>
              <a:buChar char="•"/>
              <a:defRPr/>
            </a:pPr>
            <a:r>
              <a:rPr lang="ro-RO" sz="2800" dirty="0" smtClean="0"/>
              <a:t>Questions</a:t>
            </a:r>
          </a:p>
          <a:p>
            <a:pPr fontAlgn="auto">
              <a:lnSpc>
                <a:spcPct val="150000"/>
              </a:lnSpc>
              <a:spcAft>
                <a:spcPts val="0"/>
              </a:spcAft>
              <a:buFont typeface="Arial" pitchFamily="34" charset="0"/>
              <a:buChar char="•"/>
              <a:defRPr/>
            </a:pPr>
            <a:r>
              <a:rPr lang="ro-RO" sz="2800" dirty="0" smtClean="0"/>
              <a:t>Paraphrasing</a:t>
            </a:r>
          </a:p>
          <a:p>
            <a:pPr fontAlgn="auto">
              <a:lnSpc>
                <a:spcPct val="150000"/>
              </a:lnSpc>
              <a:spcAft>
                <a:spcPts val="0"/>
              </a:spcAft>
              <a:buFont typeface="Arial" pitchFamily="34" charset="0"/>
              <a:buChar char="•"/>
              <a:defRPr/>
            </a:pPr>
            <a:r>
              <a:rPr lang="ro-RO" sz="2800" dirty="0" smtClean="0"/>
              <a:t>Mirroring feelings</a:t>
            </a:r>
          </a:p>
          <a:p>
            <a:pPr fontAlgn="auto">
              <a:lnSpc>
                <a:spcPct val="150000"/>
              </a:lnSpc>
              <a:spcAft>
                <a:spcPts val="0"/>
              </a:spcAft>
              <a:buFont typeface="Arial" pitchFamily="34" charset="0"/>
              <a:buChar char="•"/>
              <a:defRPr/>
            </a:pPr>
            <a:r>
              <a:rPr lang="ro-RO" sz="2800" dirty="0" smtClean="0"/>
              <a:t>Reflecting meanings</a:t>
            </a:r>
          </a:p>
          <a:p>
            <a:pPr fontAlgn="auto">
              <a:lnSpc>
                <a:spcPct val="150000"/>
              </a:lnSpc>
              <a:spcAft>
                <a:spcPts val="0"/>
              </a:spcAft>
              <a:buFont typeface="Arial" pitchFamily="34" charset="0"/>
              <a:buChar char="•"/>
              <a:defRPr/>
            </a:pPr>
            <a:r>
              <a:rPr lang="en-GB" sz="2800" dirty="0" smtClean="0"/>
              <a:t>Linked r</a:t>
            </a:r>
            <a:r>
              <a:rPr lang="ro-RO" sz="2800" dirty="0" smtClean="0"/>
              <a:t>eflections</a:t>
            </a:r>
            <a:endParaRPr lang="en-US" sz="2800" dirty="0" smtClean="0"/>
          </a:p>
        </p:txBody>
      </p:sp>
      <p:pic>
        <p:nvPicPr>
          <p:cNvPr id="5123" name="Picture 2" descr="C:\Documents and Settings\ANA VASILACHE\Local Settings\Temporary Internet Files\Content.IE5\E7GX2LCV\MCj0423832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113" y="1155700"/>
            <a:ext cx="1854200" cy="149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Dia számának helye 6"/>
          <p:cNvSpPr txBox="1">
            <a:spLocks/>
          </p:cNvSpPr>
          <p:nvPr/>
        </p:nvSpPr>
        <p:spPr bwMode="auto">
          <a:xfrm>
            <a:off x="1403350" y="5084763"/>
            <a:ext cx="438150" cy="26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612F8368-AAE0-BD41-95B8-336390BF5250}" type="slidenum">
              <a:rPr lang="hu-HU" altLang="en-US" b="1">
                <a:solidFill>
                  <a:schemeClr val="bg1"/>
                </a:solidFill>
              </a:rPr>
              <a:pPr eaLnBrk="1" hangingPunct="1"/>
              <a:t>13</a:t>
            </a:fld>
            <a:endParaRPr lang="hu-HU" altLang="en-US" b="1">
              <a:solidFill>
                <a:schemeClr val="bg1"/>
              </a:solidFill>
            </a:endParaRPr>
          </a:p>
        </p:txBody>
      </p:sp>
      <p:sp>
        <p:nvSpPr>
          <p:cNvPr id="3" name="Segnaposto numero diapositiva 2"/>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60717366-3EEE-CF47-AE4A-1D840C12C4D5}" type="slidenum">
              <a:rPr lang="en-GB" altLang="it-IT">
                <a:solidFill>
                  <a:srgbClr val="898989"/>
                </a:solidFill>
              </a:rPr>
              <a:pPr/>
              <a:t>13</a:t>
            </a:fld>
            <a:endParaRPr lang="en-GB" altLang="it-IT">
              <a:solidFill>
                <a:srgbClr val="898989"/>
              </a:solidFill>
            </a:endParaRPr>
          </a:p>
        </p:txBody>
      </p:sp>
      <p:sp>
        <p:nvSpPr>
          <p:cNvPr id="9"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43729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ím 3"/>
          <p:cNvSpPr>
            <a:spLocks noGrp="1"/>
          </p:cNvSpPr>
          <p:nvPr>
            <p:ph type="title"/>
          </p:nvPr>
        </p:nvSpPr>
        <p:spPr/>
        <p:txBody>
          <a:bodyPr>
            <a:normAutofit fontScale="90000"/>
          </a:bodyPr>
          <a:lstStyle/>
          <a:p>
            <a:pPr fontAlgn="auto">
              <a:spcAft>
                <a:spcPts val="0"/>
              </a:spcAft>
              <a:defRPr/>
            </a:pPr>
            <a:r>
              <a:rPr lang="en-US" altLang="en-US" dirty="0" smtClean="0"/>
              <a:t>Communicating for negotiating</a:t>
            </a:r>
            <a:br>
              <a:rPr lang="en-US" altLang="en-US" dirty="0" smtClean="0"/>
            </a:br>
            <a:endParaRPr lang="en-US" altLang="en-US" dirty="0" smtClean="0"/>
          </a:p>
        </p:txBody>
      </p:sp>
      <p:grpSp>
        <p:nvGrpSpPr>
          <p:cNvPr id="6146" name="Csoportba foglalás 22"/>
          <p:cNvGrpSpPr>
            <a:grpSpLocks/>
          </p:cNvGrpSpPr>
          <p:nvPr/>
        </p:nvGrpSpPr>
        <p:grpSpPr bwMode="auto">
          <a:xfrm>
            <a:off x="468313" y="1708150"/>
            <a:ext cx="7488237" cy="4384675"/>
            <a:chOff x="467544" y="1773610"/>
            <a:chExt cx="7489006" cy="4384303"/>
          </a:xfrm>
        </p:grpSpPr>
        <p:sp>
          <p:nvSpPr>
            <p:cNvPr id="6154" name="AutoShape 4"/>
            <p:cNvSpPr>
              <a:spLocks noChangeArrowheads="1"/>
            </p:cNvSpPr>
            <p:nvPr/>
          </p:nvSpPr>
          <p:spPr bwMode="auto">
            <a:xfrm>
              <a:off x="1403350" y="2276475"/>
              <a:ext cx="4608513" cy="3881438"/>
            </a:xfrm>
            <a:prstGeom prst="triangle">
              <a:avLst>
                <a:gd name="adj" fmla="val 50000"/>
              </a:avLst>
            </a:prstGeom>
            <a:noFill/>
            <a:ln w="57150">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6155" name="Text Box 6"/>
            <p:cNvSpPr txBox="1">
              <a:spLocks noChangeArrowheads="1"/>
            </p:cNvSpPr>
            <p:nvPr/>
          </p:nvSpPr>
          <p:spPr bwMode="auto">
            <a:xfrm>
              <a:off x="467544" y="5661446"/>
              <a:ext cx="5049837" cy="382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nSpc>
                  <a:spcPct val="85000"/>
                </a:lnSpc>
                <a:spcBef>
                  <a:spcPct val="50000"/>
                </a:spcBef>
              </a:pPr>
              <a:r>
                <a:rPr lang="en-GB" altLang="en-US" sz="2200">
                  <a:latin typeface="Arial Black" charset="0"/>
                </a:rPr>
                <a:t>N</a:t>
              </a:r>
              <a:r>
                <a:rPr lang="hu-HU" altLang="en-US" sz="2200">
                  <a:latin typeface="Arial Black" charset="0"/>
                </a:rPr>
                <a:t>eeds</a:t>
              </a:r>
              <a:endParaRPr lang="en-US" altLang="en-US" sz="2200">
                <a:latin typeface="Arial Black" charset="0"/>
              </a:endParaRPr>
            </a:p>
          </p:txBody>
        </p:sp>
        <p:sp>
          <p:nvSpPr>
            <p:cNvPr id="6156" name="Text Box 7"/>
            <p:cNvSpPr txBox="1">
              <a:spLocks noChangeArrowheads="1"/>
            </p:cNvSpPr>
            <p:nvPr/>
          </p:nvSpPr>
          <p:spPr bwMode="auto">
            <a:xfrm>
              <a:off x="683568" y="4077270"/>
              <a:ext cx="2608957" cy="329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nSpc>
                  <a:spcPct val="85000"/>
                </a:lnSpc>
                <a:spcBef>
                  <a:spcPct val="50000"/>
                </a:spcBef>
              </a:pPr>
              <a:r>
                <a:rPr lang="en-GB" altLang="en-US">
                  <a:latin typeface="Arial Black" charset="0"/>
                </a:rPr>
                <a:t>I</a:t>
              </a:r>
              <a:r>
                <a:rPr lang="hu-HU" altLang="en-US">
                  <a:latin typeface="Arial Black" charset="0"/>
                </a:rPr>
                <a:t>nterests</a:t>
              </a:r>
              <a:endParaRPr lang="en-US" altLang="en-US">
                <a:latin typeface="Arial Black" charset="0"/>
              </a:endParaRPr>
            </a:p>
          </p:txBody>
        </p:sp>
        <p:sp>
          <p:nvSpPr>
            <p:cNvPr id="6157" name="Text Box 8"/>
            <p:cNvSpPr txBox="1">
              <a:spLocks noChangeArrowheads="1"/>
            </p:cNvSpPr>
            <p:nvPr/>
          </p:nvSpPr>
          <p:spPr bwMode="auto">
            <a:xfrm>
              <a:off x="1331640" y="2277071"/>
              <a:ext cx="2789312" cy="329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nSpc>
                  <a:spcPct val="85000"/>
                </a:lnSpc>
                <a:spcBef>
                  <a:spcPct val="50000"/>
                </a:spcBef>
              </a:pPr>
              <a:r>
                <a:rPr lang="en-GB" altLang="en-US">
                  <a:latin typeface="Arial Black" charset="0"/>
                </a:rPr>
                <a:t>P</a:t>
              </a:r>
              <a:r>
                <a:rPr lang="hu-HU" altLang="en-US">
                  <a:latin typeface="Arial Black" charset="0"/>
                </a:rPr>
                <a:t>ositions</a:t>
              </a:r>
              <a:endParaRPr lang="en-US" altLang="en-US">
                <a:latin typeface="Arial Black" charset="0"/>
              </a:endParaRPr>
            </a:p>
          </p:txBody>
        </p:sp>
        <p:sp>
          <p:nvSpPr>
            <p:cNvPr id="6158" name="Line 9"/>
            <p:cNvSpPr>
              <a:spLocks noChangeShapeType="1"/>
            </p:cNvSpPr>
            <p:nvPr/>
          </p:nvSpPr>
          <p:spPr bwMode="auto">
            <a:xfrm>
              <a:off x="2917825" y="3644900"/>
              <a:ext cx="1582738" cy="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59" name="Line 10"/>
            <p:cNvSpPr>
              <a:spLocks noChangeShapeType="1"/>
            </p:cNvSpPr>
            <p:nvPr/>
          </p:nvSpPr>
          <p:spPr bwMode="auto">
            <a:xfrm>
              <a:off x="2195513" y="4868863"/>
              <a:ext cx="2736850" cy="0"/>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60" name="AutoShape 11"/>
            <p:cNvSpPr>
              <a:spLocks noChangeArrowheads="1"/>
            </p:cNvSpPr>
            <p:nvPr/>
          </p:nvSpPr>
          <p:spPr bwMode="auto">
            <a:xfrm>
              <a:off x="3348038" y="2276475"/>
              <a:ext cx="4608512" cy="3881438"/>
            </a:xfrm>
            <a:prstGeom prst="triangle">
              <a:avLst>
                <a:gd name="adj" fmla="val 50000"/>
              </a:avLst>
            </a:prstGeom>
            <a:noFill/>
            <a:ln w="57150">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6161" name="Line 12"/>
            <p:cNvSpPr>
              <a:spLocks noChangeShapeType="1"/>
            </p:cNvSpPr>
            <p:nvPr/>
          </p:nvSpPr>
          <p:spPr bwMode="auto">
            <a:xfrm>
              <a:off x="4859338" y="3644900"/>
              <a:ext cx="1584325" cy="0"/>
            </a:xfrm>
            <a:prstGeom prst="line">
              <a:avLst/>
            </a:prstGeom>
            <a:noFill/>
            <a:ln w="38100">
              <a:solidFill>
                <a:srgbClr val="CC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62" name="Line 13"/>
            <p:cNvSpPr>
              <a:spLocks noChangeShapeType="1"/>
            </p:cNvSpPr>
            <p:nvPr/>
          </p:nvSpPr>
          <p:spPr bwMode="auto">
            <a:xfrm>
              <a:off x="4140200" y="4868863"/>
              <a:ext cx="3024188" cy="0"/>
            </a:xfrm>
            <a:prstGeom prst="line">
              <a:avLst/>
            </a:prstGeom>
            <a:noFill/>
            <a:ln w="57150">
              <a:solidFill>
                <a:srgbClr val="CC00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6163" name="Line 17"/>
            <p:cNvSpPr>
              <a:spLocks noChangeShapeType="1"/>
            </p:cNvSpPr>
            <p:nvPr/>
          </p:nvSpPr>
          <p:spPr bwMode="auto">
            <a:xfrm>
              <a:off x="4716016" y="1773610"/>
              <a:ext cx="447" cy="2950790"/>
            </a:xfrm>
            <a:prstGeom prst="line">
              <a:avLst/>
            </a:prstGeom>
            <a:noFill/>
            <a:ln w="762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it-IT"/>
            </a:p>
          </p:txBody>
        </p:sp>
        <p:sp>
          <p:nvSpPr>
            <p:cNvPr id="6164" name="AutoShape 18"/>
            <p:cNvSpPr>
              <a:spLocks noChangeArrowheads="1"/>
            </p:cNvSpPr>
            <p:nvPr/>
          </p:nvSpPr>
          <p:spPr bwMode="auto">
            <a:xfrm>
              <a:off x="4787900" y="4076700"/>
              <a:ext cx="1584325" cy="733425"/>
            </a:xfrm>
            <a:prstGeom prst="curvedDownArrow">
              <a:avLst>
                <a:gd name="adj1" fmla="val 25692"/>
                <a:gd name="adj2" fmla="val 68896"/>
                <a:gd name="adj3" fmla="val 33333"/>
              </a:avLst>
            </a:prstGeom>
            <a:solidFill>
              <a:schemeClr val="tx1"/>
            </a:solidFill>
            <a:ln w="9525">
              <a:solidFill>
                <a:schemeClr val="tx1"/>
              </a:solidFill>
              <a:miter lim="800000"/>
              <a:headEnd/>
              <a:tailEnd/>
            </a:ln>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sp>
          <p:nvSpPr>
            <p:cNvPr id="6165" name="AutoShape 19"/>
            <p:cNvSpPr>
              <a:spLocks noChangeArrowheads="1"/>
            </p:cNvSpPr>
            <p:nvPr/>
          </p:nvSpPr>
          <p:spPr bwMode="auto">
            <a:xfrm rot="10800000">
              <a:off x="2843213" y="4076700"/>
              <a:ext cx="1790700" cy="733425"/>
            </a:xfrm>
            <a:prstGeom prst="curvedUpArrow">
              <a:avLst>
                <a:gd name="adj1" fmla="val 20414"/>
                <a:gd name="adj2" fmla="val 97662"/>
                <a:gd name="adj3" fmla="val 33333"/>
              </a:avLst>
            </a:prstGeom>
            <a:solidFill>
              <a:schemeClr val="tx1"/>
            </a:solidFill>
            <a:ln w="9525">
              <a:solidFill>
                <a:schemeClr val="tx1"/>
              </a:solidFill>
              <a:miter lim="800000"/>
              <a:headEnd/>
              <a:tailEnd/>
            </a:ln>
          </p:spPr>
          <p:txBody>
            <a:bodyPr wrap="none"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endParaRPr lang="en-US" altLang="en-US">
                <a:latin typeface="Calibri" charset="0"/>
              </a:endParaRPr>
            </a:p>
          </p:txBody>
        </p:sp>
      </p:grpSp>
      <p:sp>
        <p:nvSpPr>
          <p:cNvPr id="6147" name="Szövegdoboz 28"/>
          <p:cNvSpPr txBox="1">
            <a:spLocks noChangeArrowheads="1"/>
          </p:cNvSpPr>
          <p:nvPr/>
        </p:nvSpPr>
        <p:spPr bwMode="auto">
          <a:xfrm>
            <a:off x="5868988" y="1995488"/>
            <a:ext cx="2806700" cy="1385887"/>
          </a:xfrm>
          <a:prstGeom prst="rect">
            <a:avLst/>
          </a:prstGeom>
          <a:solidFill>
            <a:schemeClr val="bg1"/>
          </a:solidFill>
          <a:ln w="12700">
            <a:solidFill>
              <a:schemeClr val="tx1"/>
            </a:solidFill>
            <a:miter lim="800000"/>
            <a:headEnd/>
            <a:tailEnd/>
          </a:ln>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hu-HU" altLang="en-US" sz="2800" b="1">
                <a:solidFill>
                  <a:srgbClr val="C00000"/>
                </a:solidFill>
                <a:latin typeface="Calibri" charset="0"/>
              </a:rPr>
              <a:t>POSITION-BASED</a:t>
            </a:r>
          </a:p>
          <a:p>
            <a:pPr eaLnBrk="1" hangingPunct="1"/>
            <a:r>
              <a:rPr lang="hu-HU" altLang="en-US" sz="2800" b="1">
                <a:solidFill>
                  <a:srgbClr val="C00000"/>
                </a:solidFill>
                <a:latin typeface="Calibri" charset="0"/>
              </a:rPr>
              <a:t>COMPETITIVE </a:t>
            </a:r>
          </a:p>
          <a:p>
            <a:pPr eaLnBrk="1" hangingPunct="1"/>
            <a:r>
              <a:rPr lang="hu-HU" altLang="en-US" sz="2800" b="1">
                <a:solidFill>
                  <a:srgbClr val="C00000"/>
                </a:solidFill>
                <a:latin typeface="Calibri" charset="0"/>
              </a:rPr>
              <a:t>NEGOTIATION</a:t>
            </a:r>
          </a:p>
        </p:txBody>
      </p:sp>
      <p:sp>
        <p:nvSpPr>
          <p:cNvPr id="6148" name="Szövegdoboz 29"/>
          <p:cNvSpPr txBox="1">
            <a:spLocks noChangeArrowheads="1"/>
          </p:cNvSpPr>
          <p:nvPr/>
        </p:nvSpPr>
        <p:spPr bwMode="auto">
          <a:xfrm>
            <a:off x="5651500" y="4660900"/>
            <a:ext cx="2952750" cy="1384300"/>
          </a:xfrm>
          <a:prstGeom prst="rect">
            <a:avLst/>
          </a:prstGeom>
          <a:solidFill>
            <a:schemeClr val="bg1"/>
          </a:solidFill>
          <a:ln w="12700">
            <a:solidFill>
              <a:schemeClr val="tx1"/>
            </a:solidFill>
            <a:miter lim="800000"/>
            <a:headEnd/>
            <a:tailEnd/>
          </a:ln>
        </p:spPr>
        <p:txBody>
          <a:bodyPr>
            <a:spAutoFit/>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r>
              <a:rPr lang="hu-HU" altLang="en-US" sz="2800" b="1">
                <a:solidFill>
                  <a:srgbClr val="C00000"/>
                </a:solidFill>
                <a:latin typeface="Calibri" charset="0"/>
              </a:rPr>
              <a:t>INTEREST BASED</a:t>
            </a:r>
          </a:p>
          <a:p>
            <a:pPr eaLnBrk="1" hangingPunct="1"/>
            <a:r>
              <a:rPr lang="hu-HU" altLang="en-US" sz="2800" b="1">
                <a:solidFill>
                  <a:srgbClr val="C00000"/>
                </a:solidFill>
                <a:latin typeface="Calibri" charset="0"/>
              </a:rPr>
              <a:t>COLLABORATIVE</a:t>
            </a:r>
          </a:p>
          <a:p>
            <a:pPr eaLnBrk="1" hangingPunct="1"/>
            <a:r>
              <a:rPr lang="hu-HU" altLang="en-US" sz="2800" b="1">
                <a:solidFill>
                  <a:srgbClr val="C00000"/>
                </a:solidFill>
                <a:latin typeface="Calibri" charset="0"/>
              </a:rPr>
              <a:t>NEGOTIATION</a:t>
            </a:r>
          </a:p>
        </p:txBody>
      </p:sp>
      <p:pic>
        <p:nvPicPr>
          <p:cNvPr id="6149" name="Picture 2" descr="C:\Users\Suni\AppData\Local\Microsoft\Windows\Temporary Internet Files\Content.IE5\S8YYIWKZ\MC900335675[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565150"/>
            <a:ext cx="2376487"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4" descr="C:\Users\Suni\AppData\Local\Microsoft\Windows\Temporary Internet Files\Content.IE5\ZOB0WW8Y\MC900078742[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975" y="4365625"/>
            <a:ext cx="17049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Dia számának helye 6"/>
          <p:cNvSpPr txBox="1">
            <a:spLocks/>
          </p:cNvSpPr>
          <p:nvPr/>
        </p:nvSpPr>
        <p:spPr bwMode="auto">
          <a:xfrm>
            <a:off x="8172450" y="5805488"/>
            <a:ext cx="4318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945A63F-B12F-5B47-9ECB-5A92B3B838BD}" type="slidenum">
              <a:rPr lang="hu-HU" altLang="en-US" b="1">
                <a:solidFill>
                  <a:schemeClr val="bg1"/>
                </a:solidFill>
              </a:rPr>
              <a:pPr eaLnBrk="1" hangingPunct="1"/>
              <a:t>14</a:t>
            </a:fld>
            <a:endParaRPr lang="hu-HU" altLang="en-US" b="1">
              <a:solidFill>
                <a:schemeClr val="bg1"/>
              </a:solidFill>
            </a:endParaRPr>
          </a:p>
        </p:txBody>
      </p:sp>
      <p:sp>
        <p:nvSpPr>
          <p:cNvPr id="4" name="Segnaposto numero diapositiva 3"/>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421AB2D-2213-5243-B16D-B63DCB70D05F}" type="slidenum">
              <a:rPr lang="en-GB" altLang="it-IT">
                <a:solidFill>
                  <a:srgbClr val="898989"/>
                </a:solidFill>
              </a:rPr>
              <a:pPr/>
              <a:t>14</a:t>
            </a:fld>
            <a:endParaRPr lang="en-GB" altLang="it-IT">
              <a:solidFill>
                <a:srgbClr val="898989"/>
              </a:solidFill>
            </a:endParaRPr>
          </a:p>
        </p:txBody>
      </p:sp>
      <p:sp>
        <p:nvSpPr>
          <p:cNvPr id="24"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889398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ím 1"/>
          <p:cNvSpPr>
            <a:spLocks noGrp="1"/>
          </p:cNvSpPr>
          <p:nvPr>
            <p:ph type="title"/>
          </p:nvPr>
        </p:nvSpPr>
        <p:spPr/>
        <p:txBody>
          <a:bodyPr wrap="square" numCol="1" anchorCtr="0" compatLnSpc="1">
            <a:prstTxWarp prst="textNoShape">
              <a:avLst/>
            </a:prstTxWarp>
          </a:bodyPr>
          <a:lstStyle/>
          <a:p>
            <a:r>
              <a:rPr lang="en-GB" altLang="en-US" sz="2900">
                <a:effectLst>
                  <a:outerShdw blurRad="38100" dist="38100" dir="2700000" algn="tl">
                    <a:srgbClr val="C0C0C0"/>
                  </a:outerShdw>
                </a:effectLst>
                <a:latin typeface="Arial" charset="0"/>
                <a:ea typeface="Arial" charset="0"/>
                <a:cs typeface="Arial" charset="0"/>
              </a:rPr>
              <a:t>Scale of listening</a:t>
            </a:r>
            <a:endParaRPr lang="hu-HU" altLang="en-US" sz="2900">
              <a:effectLst>
                <a:outerShdw blurRad="38100" dist="38100" dir="2700000" algn="tl">
                  <a:srgbClr val="C0C0C0"/>
                </a:outerShdw>
              </a:effectLst>
              <a:latin typeface="Arial" charset="0"/>
              <a:ea typeface="Arial" charset="0"/>
              <a:cs typeface="Arial" charset="0"/>
            </a:endParaRPr>
          </a:p>
        </p:txBody>
      </p:sp>
      <p:sp>
        <p:nvSpPr>
          <p:cNvPr id="7170" name="Tartalom helye 2"/>
          <p:cNvSpPr>
            <a:spLocks noGrp="1"/>
          </p:cNvSpPr>
          <p:nvPr>
            <p:ph idx="4294967295"/>
          </p:nvPr>
        </p:nvSpPr>
        <p:spPr bwMode="auto">
          <a:xfrm>
            <a:off x="671513" y="1266825"/>
            <a:ext cx="7886700" cy="4965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Arial" charset="0"/>
              <a:buNone/>
            </a:pPr>
            <a:r>
              <a:rPr lang="en-GB" altLang="it-IT" i="1"/>
              <a:t>            </a:t>
            </a:r>
            <a:r>
              <a:rPr lang="hu-HU" altLang="it-IT" i="1">
                <a:ea typeface="Arial" charset="0"/>
                <a:cs typeface="Arial" charset="0"/>
              </a:rPr>
              <a:t>5</a:t>
            </a:r>
            <a:r>
              <a:rPr lang="hu-HU" altLang="it-IT" i="1"/>
              <a:t>. </a:t>
            </a:r>
            <a:r>
              <a:rPr lang="hu-HU" altLang="it-IT" i="1">
                <a:ea typeface="Arial" charset="0"/>
                <a:cs typeface="Arial" charset="0"/>
              </a:rPr>
              <a:t>Empathy listening</a:t>
            </a:r>
            <a:endParaRPr lang="hu-HU" altLang="it-IT">
              <a:ea typeface="Arial" charset="0"/>
              <a:cs typeface="Arial" charset="0"/>
            </a:endParaRPr>
          </a:p>
          <a:p>
            <a:pPr>
              <a:buFont typeface="Arial" charset="0"/>
              <a:buNone/>
            </a:pPr>
            <a:r>
              <a:rPr lang="en-GB" altLang="it-IT" i="1">
                <a:ea typeface="Arial" charset="0"/>
                <a:cs typeface="Arial" charset="0"/>
                <a:sym typeface="Wingdings" charset="2"/>
              </a:rPr>
              <a:t>         </a:t>
            </a:r>
            <a:r>
              <a:rPr lang="hu-HU" altLang="it-IT" i="1">
                <a:ea typeface="Arial" charset="0"/>
                <a:cs typeface="Arial" charset="0"/>
                <a:sym typeface="Wingdings" charset="2"/>
              </a:rPr>
              <a:t></a:t>
            </a:r>
            <a:endParaRPr lang="hu-HU" altLang="it-IT">
              <a:ea typeface="Arial" charset="0"/>
              <a:cs typeface="Arial" charset="0"/>
            </a:endParaRPr>
          </a:p>
          <a:p>
            <a:pPr>
              <a:buFont typeface="Arial" charset="0"/>
              <a:buNone/>
            </a:pPr>
            <a:r>
              <a:rPr lang="en-GB" altLang="it-IT" i="1">
                <a:ea typeface="Arial" charset="0"/>
                <a:cs typeface="Arial" charset="0"/>
              </a:rPr>
              <a:t>         </a:t>
            </a:r>
            <a:r>
              <a:rPr lang="hu-HU" altLang="it-IT" i="1">
                <a:ea typeface="Arial" charset="0"/>
                <a:cs typeface="Arial" charset="0"/>
              </a:rPr>
              <a:t>4. Attentive listening</a:t>
            </a:r>
            <a:endParaRPr lang="hu-HU" altLang="it-IT">
              <a:ea typeface="Arial" charset="0"/>
              <a:cs typeface="Arial" charset="0"/>
            </a:endParaRPr>
          </a:p>
          <a:p>
            <a:pPr>
              <a:buFont typeface="Arial" charset="0"/>
              <a:buNone/>
            </a:pPr>
            <a:r>
              <a:rPr lang="en-GB" altLang="it-IT" i="1">
                <a:ea typeface="Arial" charset="0"/>
                <a:cs typeface="Arial" charset="0"/>
                <a:sym typeface="Wingdings" charset="2"/>
              </a:rPr>
              <a:t>      </a:t>
            </a:r>
            <a:r>
              <a:rPr lang="hu-HU" altLang="it-IT" i="1">
                <a:ea typeface="Arial" charset="0"/>
                <a:cs typeface="Arial" charset="0"/>
                <a:sym typeface="Wingdings" charset="2"/>
              </a:rPr>
              <a:t></a:t>
            </a:r>
            <a:endParaRPr lang="hu-HU" altLang="it-IT">
              <a:ea typeface="Arial" charset="0"/>
              <a:cs typeface="Arial" charset="0"/>
            </a:endParaRPr>
          </a:p>
          <a:p>
            <a:pPr>
              <a:buFont typeface="Arial" charset="0"/>
              <a:buNone/>
            </a:pPr>
            <a:r>
              <a:rPr lang="en-GB" altLang="it-IT" i="1">
                <a:ea typeface="Arial" charset="0"/>
                <a:cs typeface="Arial" charset="0"/>
              </a:rPr>
              <a:t>      </a:t>
            </a:r>
            <a:r>
              <a:rPr lang="hu-HU" altLang="it-IT" i="1">
                <a:ea typeface="Arial" charset="0"/>
                <a:cs typeface="Arial" charset="0"/>
              </a:rPr>
              <a:t>3. Selective listening</a:t>
            </a:r>
            <a:endParaRPr lang="hu-HU" altLang="it-IT">
              <a:ea typeface="Arial" charset="0"/>
              <a:cs typeface="Arial" charset="0"/>
            </a:endParaRPr>
          </a:p>
          <a:p>
            <a:pPr>
              <a:buFont typeface="Arial" charset="0"/>
              <a:buNone/>
            </a:pPr>
            <a:r>
              <a:rPr lang="en-GB" altLang="it-IT" i="1">
                <a:ea typeface="Arial" charset="0"/>
                <a:cs typeface="Arial" charset="0"/>
                <a:sym typeface="Wingdings" charset="2"/>
              </a:rPr>
              <a:t>   </a:t>
            </a:r>
            <a:r>
              <a:rPr lang="hu-HU" altLang="it-IT" i="1">
                <a:ea typeface="Arial" charset="0"/>
                <a:cs typeface="Arial" charset="0"/>
                <a:sym typeface="Wingdings" charset="2"/>
              </a:rPr>
              <a:t></a:t>
            </a:r>
            <a:endParaRPr lang="hu-HU" altLang="it-IT">
              <a:ea typeface="Arial" charset="0"/>
              <a:cs typeface="Arial" charset="0"/>
            </a:endParaRPr>
          </a:p>
          <a:p>
            <a:pPr>
              <a:buFont typeface="Arial" charset="0"/>
              <a:buNone/>
            </a:pPr>
            <a:r>
              <a:rPr lang="en-GB" altLang="it-IT" i="1">
                <a:ea typeface="Arial" charset="0"/>
                <a:cs typeface="Arial" charset="0"/>
              </a:rPr>
              <a:t>   </a:t>
            </a:r>
            <a:r>
              <a:rPr lang="hu-HU" altLang="it-IT" i="1">
                <a:ea typeface="Arial" charset="0"/>
                <a:cs typeface="Arial" charset="0"/>
              </a:rPr>
              <a:t>2. Pretend listening</a:t>
            </a:r>
            <a:endParaRPr lang="hu-HU" altLang="it-IT">
              <a:ea typeface="Arial" charset="0"/>
              <a:cs typeface="Arial" charset="0"/>
            </a:endParaRPr>
          </a:p>
          <a:p>
            <a:pPr>
              <a:buFont typeface="Arial" charset="0"/>
              <a:buNone/>
            </a:pPr>
            <a:r>
              <a:rPr lang="hu-HU" altLang="it-IT" i="1">
                <a:ea typeface="Arial" charset="0"/>
                <a:cs typeface="Arial" charset="0"/>
                <a:sym typeface="Wingdings" charset="2"/>
              </a:rPr>
              <a:t></a:t>
            </a:r>
            <a:endParaRPr lang="hu-HU" altLang="it-IT">
              <a:ea typeface="Arial" charset="0"/>
              <a:cs typeface="Arial" charset="0"/>
            </a:endParaRPr>
          </a:p>
          <a:p>
            <a:pPr>
              <a:buFont typeface="Arial" charset="0"/>
              <a:buNone/>
            </a:pPr>
            <a:r>
              <a:rPr lang="hu-HU" altLang="it-IT" i="1">
                <a:ea typeface="Arial" charset="0"/>
                <a:cs typeface="Arial" charset="0"/>
              </a:rPr>
              <a:t>1. Ignoring</a:t>
            </a:r>
            <a:endParaRPr lang="hu-HU" altLang="it-IT">
              <a:ea typeface="Arial" charset="0"/>
              <a:cs typeface="Arial" charset="0"/>
            </a:endParaRPr>
          </a:p>
          <a:p>
            <a:endParaRPr lang="hu-HU" altLang="it-IT"/>
          </a:p>
        </p:txBody>
      </p:sp>
      <p:grpSp>
        <p:nvGrpSpPr>
          <p:cNvPr id="7171" name="Csoportba foglalás 6"/>
          <p:cNvGrpSpPr>
            <a:grpSpLocks/>
          </p:cNvGrpSpPr>
          <p:nvPr/>
        </p:nvGrpSpPr>
        <p:grpSpPr bwMode="auto">
          <a:xfrm>
            <a:off x="5292725" y="1052513"/>
            <a:ext cx="2952750" cy="4610100"/>
            <a:chOff x="5962374" y="1197106"/>
            <a:chExt cx="2952328" cy="4475209"/>
          </a:xfrm>
        </p:grpSpPr>
        <p:sp>
          <p:nvSpPr>
            <p:cNvPr id="5" name="Lefelé nyíl feliratnak 4"/>
            <p:cNvSpPr/>
            <p:nvPr/>
          </p:nvSpPr>
          <p:spPr>
            <a:xfrm>
              <a:off x="5962374" y="1197106"/>
              <a:ext cx="2930106" cy="1870835"/>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hu-HU" sz="2000" b="1" dirty="0">
                  <a:latin typeface="Arial" panose="020B0604020202020204" pitchFamily="34" charset="0"/>
                  <a:cs typeface="Arial" panose="020B0604020202020204" pitchFamily="34" charset="0"/>
                </a:rPr>
                <a:t>COLLABORATIVE COMMUNICATION</a:t>
              </a:r>
            </a:p>
          </p:txBody>
        </p:sp>
        <p:sp>
          <p:nvSpPr>
            <p:cNvPr id="6" name="Felfelé nyíl feliratnak 5"/>
            <p:cNvSpPr/>
            <p:nvPr/>
          </p:nvSpPr>
          <p:spPr>
            <a:xfrm>
              <a:off x="5962374" y="3225128"/>
              <a:ext cx="2952328" cy="2447187"/>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hu-HU" sz="2400" b="1" dirty="0">
                  <a:latin typeface="Arial" panose="020B0604020202020204" pitchFamily="34" charset="0"/>
                  <a:cs typeface="Arial" panose="020B0604020202020204" pitchFamily="34" charset="0"/>
                </a:rPr>
                <a:t>COMPETITIVE </a:t>
              </a:r>
            </a:p>
            <a:p>
              <a:pPr algn="ctr" eaLnBrk="1" fontAlgn="auto" hangingPunct="1">
                <a:spcBef>
                  <a:spcPts val="0"/>
                </a:spcBef>
                <a:spcAft>
                  <a:spcPts val="0"/>
                </a:spcAft>
                <a:defRPr/>
              </a:pPr>
              <a:r>
                <a:rPr lang="hu-HU" sz="2400" b="1" dirty="0">
                  <a:latin typeface="Arial" panose="020B0604020202020204" pitchFamily="34" charset="0"/>
                  <a:cs typeface="Arial" panose="020B0604020202020204" pitchFamily="34" charset="0"/>
                </a:rPr>
                <a:t>COMMUNICATION</a:t>
              </a:r>
            </a:p>
          </p:txBody>
        </p:sp>
      </p:grpSp>
      <p:sp>
        <p:nvSpPr>
          <p:cNvPr id="7172" name="Dia számának helye 6"/>
          <p:cNvSpPr txBox="1">
            <a:spLocks/>
          </p:cNvSpPr>
          <p:nvPr/>
        </p:nvSpPr>
        <p:spPr bwMode="auto">
          <a:xfrm>
            <a:off x="8243888" y="5734050"/>
            <a:ext cx="57626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40D7F418-E7F3-9D4D-99C8-E6BDBB2616BA}" type="slidenum">
              <a:rPr lang="hu-HU" altLang="en-US" b="1">
                <a:solidFill>
                  <a:schemeClr val="bg1"/>
                </a:solidFill>
              </a:rPr>
              <a:pPr eaLnBrk="1" hangingPunct="1"/>
              <a:t>15</a:t>
            </a:fld>
            <a:endParaRPr lang="hu-HU" altLang="en-US" b="1">
              <a:solidFill>
                <a:schemeClr val="bg1"/>
              </a:solidFill>
            </a:endParaRPr>
          </a:p>
        </p:txBody>
      </p:sp>
      <p:sp>
        <p:nvSpPr>
          <p:cNvPr id="3" name="Segnaposto numero diapositiva 2"/>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A42FA6B0-4460-DA43-8A08-F7FC4CD0AB3C}" type="slidenum">
              <a:rPr lang="en-GB" altLang="it-IT">
                <a:solidFill>
                  <a:srgbClr val="898989"/>
                </a:solidFill>
              </a:rPr>
              <a:pPr/>
              <a:t>15</a:t>
            </a:fld>
            <a:endParaRPr lang="en-GB" altLang="it-IT">
              <a:solidFill>
                <a:srgbClr val="898989"/>
              </a:solidFill>
            </a:endParaRPr>
          </a:p>
        </p:txBody>
      </p:sp>
      <p:sp>
        <p:nvSpPr>
          <p:cNvPr id="11"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27460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3" name="Csoportba foglalás 3"/>
          <p:cNvGrpSpPr>
            <a:grpSpLocks/>
          </p:cNvGrpSpPr>
          <p:nvPr/>
        </p:nvGrpSpPr>
        <p:grpSpPr bwMode="auto">
          <a:xfrm>
            <a:off x="5940425" y="1277938"/>
            <a:ext cx="2952750" cy="4375150"/>
            <a:chOff x="5939879" y="1268760"/>
            <a:chExt cx="2952601" cy="4665572"/>
          </a:xfrm>
        </p:grpSpPr>
        <p:sp>
          <p:nvSpPr>
            <p:cNvPr id="5" name="Lefelé nyíl feliratnak 4"/>
            <p:cNvSpPr/>
            <p:nvPr/>
          </p:nvSpPr>
          <p:spPr>
            <a:xfrm>
              <a:off x="5962103" y="1268760"/>
              <a:ext cx="2930377" cy="187063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hu-HU" sz="2400" b="1" dirty="0">
                  <a:latin typeface="Arial" panose="020B0604020202020204" pitchFamily="34" charset="0"/>
                  <a:cs typeface="Arial" panose="020B0604020202020204" pitchFamily="34" charset="0"/>
                </a:rPr>
                <a:t>COLLABORATIVE COMMUNICATION</a:t>
              </a:r>
            </a:p>
          </p:txBody>
        </p:sp>
        <p:sp>
          <p:nvSpPr>
            <p:cNvPr id="6" name="Felfelé nyíl feliratnak 5"/>
            <p:cNvSpPr/>
            <p:nvPr/>
          </p:nvSpPr>
          <p:spPr>
            <a:xfrm>
              <a:off x="5939879" y="3486430"/>
              <a:ext cx="2952601" cy="244790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hu-HU" sz="2400" b="1" dirty="0">
                  <a:latin typeface="Arial" panose="020B0604020202020204" pitchFamily="34" charset="0"/>
                  <a:cs typeface="Arial" panose="020B0604020202020204" pitchFamily="34" charset="0"/>
                </a:rPr>
                <a:t>COMPETITIVE </a:t>
              </a:r>
            </a:p>
            <a:p>
              <a:pPr algn="ctr" eaLnBrk="1" fontAlgn="auto" hangingPunct="1">
                <a:spcBef>
                  <a:spcPts val="0"/>
                </a:spcBef>
                <a:spcAft>
                  <a:spcPts val="0"/>
                </a:spcAft>
                <a:defRPr/>
              </a:pPr>
              <a:r>
                <a:rPr lang="hu-HU" sz="2400" b="1" dirty="0">
                  <a:latin typeface="Arial" panose="020B0604020202020204" pitchFamily="34" charset="0"/>
                  <a:cs typeface="Arial" panose="020B0604020202020204" pitchFamily="34" charset="0"/>
                </a:rPr>
                <a:t>COMMUNICATION</a:t>
              </a:r>
            </a:p>
          </p:txBody>
        </p:sp>
      </p:grpSp>
      <p:sp>
        <p:nvSpPr>
          <p:cNvPr id="14339" name="Cím 1"/>
          <p:cNvSpPr>
            <a:spLocks noGrp="1"/>
          </p:cNvSpPr>
          <p:nvPr>
            <p:ph type="title"/>
          </p:nvPr>
        </p:nvSpPr>
        <p:spPr/>
        <p:txBody>
          <a:bodyPr wrap="square" numCol="1" anchorCtr="0" compatLnSpc="1">
            <a:prstTxWarp prst="textNoShape">
              <a:avLst/>
            </a:prstTxWarp>
          </a:bodyPr>
          <a:lstStyle/>
          <a:p>
            <a:r>
              <a:rPr lang="en-GB" altLang="en-US" sz="2900">
                <a:effectLst>
                  <a:outerShdw blurRad="38100" dist="38100" dir="2700000" algn="tl">
                    <a:srgbClr val="C0C0C0"/>
                  </a:outerShdw>
                </a:effectLst>
                <a:latin typeface="Arial" charset="0"/>
                <a:ea typeface="Arial" charset="0"/>
                <a:cs typeface="Arial" charset="0"/>
              </a:rPr>
              <a:t>Scale of communicating</a:t>
            </a:r>
            <a:endParaRPr lang="hu-HU" altLang="en-US" sz="2900">
              <a:effectLst>
                <a:outerShdw blurRad="38100" dist="38100" dir="2700000" algn="tl">
                  <a:srgbClr val="C0C0C0"/>
                </a:outerShdw>
              </a:effectLst>
              <a:latin typeface="Arial" charset="0"/>
              <a:ea typeface="Arial" charset="0"/>
              <a:cs typeface="Arial" charset="0"/>
            </a:endParaRPr>
          </a:p>
        </p:txBody>
      </p:sp>
      <p:sp>
        <p:nvSpPr>
          <p:cNvPr id="8195" name="Tartalom helye 2"/>
          <p:cNvSpPr>
            <a:spLocks noGrp="1"/>
          </p:cNvSpPr>
          <p:nvPr>
            <p:ph idx="1"/>
          </p:nvPr>
        </p:nvSpPr>
        <p:spPr bwMode="auto">
          <a:xfrm>
            <a:off x="285750" y="1412875"/>
            <a:ext cx="7886700" cy="4965700"/>
          </a:xfrm>
        </p:spPr>
        <p:txBody>
          <a:bodyPr wrap="square" numCol="1" anchorCtr="0" compatLnSpc="1">
            <a:prstTxWarp prst="textNoShape">
              <a:avLst/>
            </a:prstTxWarp>
          </a:bodyPr>
          <a:lstStyle/>
          <a:p>
            <a:pPr marL="206375">
              <a:buFont typeface="Arial" charset="0"/>
              <a:buNone/>
            </a:pPr>
            <a:r>
              <a:rPr lang="en-GB" altLang="it-IT" i="1" dirty="0"/>
              <a:t>            </a:t>
            </a:r>
            <a:r>
              <a:rPr lang="hu-HU" altLang="it-IT" i="1" dirty="0">
                <a:ea typeface="Arial" charset="0"/>
                <a:cs typeface="Arial" charset="0"/>
              </a:rPr>
              <a:t>5. </a:t>
            </a:r>
            <a:r>
              <a:rPr lang="hu-HU" altLang="it-IT" i="1" dirty="0" err="1">
                <a:ea typeface="Arial" charset="0"/>
                <a:cs typeface="Arial" charset="0"/>
              </a:rPr>
              <a:t>Synergy</a:t>
            </a:r>
            <a:r>
              <a:rPr lang="hu-HU" altLang="it-IT" i="1" dirty="0">
                <a:ea typeface="Arial" charset="0"/>
                <a:cs typeface="Arial" charset="0"/>
              </a:rPr>
              <a:t> (</a:t>
            </a:r>
            <a:r>
              <a:rPr lang="hu-HU" altLang="it-IT" i="1" dirty="0" err="1">
                <a:ea typeface="Arial" charset="0"/>
                <a:cs typeface="Arial" charset="0"/>
              </a:rPr>
              <a:t>transformation</a:t>
            </a:r>
            <a:r>
              <a:rPr lang="hu-HU" altLang="it-IT" i="1" dirty="0">
                <a:ea typeface="Arial" charset="0"/>
                <a:cs typeface="Arial" charset="0"/>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sym typeface="Wingdings" charset="2"/>
              </a:rPr>
              <a:t>         </a:t>
            </a:r>
            <a:r>
              <a:rPr lang="hu-HU" altLang="it-IT" i="1" dirty="0">
                <a:ea typeface="Arial" charset="0"/>
                <a:cs typeface="Arial" charset="0"/>
                <a:sym typeface="Wingdings" charset="2"/>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rPr>
              <a:t>         </a:t>
            </a:r>
            <a:r>
              <a:rPr lang="hu-HU" altLang="it-IT" i="1" dirty="0">
                <a:ea typeface="Arial" charset="0"/>
                <a:cs typeface="Arial" charset="0"/>
              </a:rPr>
              <a:t>4. </a:t>
            </a:r>
            <a:r>
              <a:rPr lang="hu-HU" altLang="it-IT" i="1" dirty="0" err="1">
                <a:ea typeface="Arial" charset="0"/>
                <a:cs typeface="Arial" charset="0"/>
              </a:rPr>
              <a:t>Creative</a:t>
            </a:r>
            <a:r>
              <a:rPr lang="hu-HU" altLang="it-IT" i="1" dirty="0">
                <a:ea typeface="Arial" charset="0"/>
                <a:cs typeface="Arial" charset="0"/>
              </a:rPr>
              <a:t> </a:t>
            </a:r>
            <a:r>
              <a:rPr lang="hu-HU" altLang="it-IT" i="1" dirty="0" err="1">
                <a:ea typeface="Arial" charset="0"/>
                <a:cs typeface="Arial" charset="0"/>
              </a:rPr>
              <a:t>communications</a:t>
            </a:r>
            <a:r>
              <a:rPr lang="hu-HU" altLang="it-IT" i="1" dirty="0">
                <a:ea typeface="Arial" charset="0"/>
                <a:cs typeface="Arial" charset="0"/>
              </a:rPr>
              <a:t> (</a:t>
            </a:r>
            <a:r>
              <a:rPr lang="hu-HU" altLang="it-IT" i="1" dirty="0" err="1">
                <a:ea typeface="Arial" charset="0"/>
                <a:cs typeface="Arial" charset="0"/>
              </a:rPr>
              <a:t>exploration</a:t>
            </a:r>
            <a:r>
              <a:rPr lang="hu-HU" altLang="it-IT" i="1" dirty="0">
                <a:ea typeface="Arial" charset="0"/>
                <a:cs typeface="Arial" charset="0"/>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sym typeface="Wingdings" charset="2"/>
              </a:rPr>
              <a:t>      </a:t>
            </a:r>
            <a:r>
              <a:rPr lang="hu-HU" altLang="it-IT" i="1" dirty="0">
                <a:ea typeface="Arial" charset="0"/>
                <a:cs typeface="Arial" charset="0"/>
                <a:sym typeface="Wingdings" charset="2"/>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rPr>
              <a:t>      </a:t>
            </a:r>
            <a:r>
              <a:rPr lang="hu-HU" altLang="it-IT" i="1" dirty="0">
                <a:ea typeface="Arial" charset="0"/>
                <a:cs typeface="Arial" charset="0"/>
              </a:rPr>
              <a:t>3. </a:t>
            </a:r>
            <a:r>
              <a:rPr lang="hu-HU" altLang="it-IT" i="1" dirty="0" err="1">
                <a:ea typeface="Arial" charset="0"/>
                <a:cs typeface="Arial" charset="0"/>
              </a:rPr>
              <a:t>Communications</a:t>
            </a:r>
            <a:r>
              <a:rPr lang="hu-HU" altLang="it-IT" i="1" dirty="0">
                <a:ea typeface="Arial" charset="0"/>
                <a:cs typeface="Arial" charset="0"/>
              </a:rPr>
              <a:t> </a:t>
            </a:r>
            <a:r>
              <a:rPr lang="hu-HU" altLang="it-IT" i="1" dirty="0" err="1">
                <a:ea typeface="Arial" charset="0"/>
                <a:cs typeface="Arial" charset="0"/>
              </a:rPr>
              <a:t>compromise</a:t>
            </a:r>
            <a:r>
              <a:rPr lang="hu-HU" altLang="it-IT" i="1" dirty="0">
                <a:ea typeface="Arial" charset="0"/>
                <a:cs typeface="Arial" charset="0"/>
              </a:rPr>
              <a:t> (</a:t>
            </a:r>
            <a:r>
              <a:rPr lang="hu-HU" altLang="it-IT" i="1" dirty="0" err="1">
                <a:ea typeface="Arial" charset="0"/>
                <a:cs typeface="Arial" charset="0"/>
              </a:rPr>
              <a:t>transaction</a:t>
            </a:r>
            <a:r>
              <a:rPr lang="hu-HU" altLang="it-IT" i="1" dirty="0">
                <a:ea typeface="Arial" charset="0"/>
                <a:cs typeface="Arial" charset="0"/>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sym typeface="Wingdings" charset="2"/>
              </a:rPr>
              <a:t>   </a:t>
            </a:r>
            <a:r>
              <a:rPr lang="hu-HU" altLang="it-IT" i="1" dirty="0">
                <a:ea typeface="Arial" charset="0"/>
                <a:cs typeface="Arial" charset="0"/>
                <a:sym typeface="Wingdings" charset="2"/>
              </a:rPr>
              <a:t></a:t>
            </a:r>
            <a:endParaRPr lang="hu-HU" altLang="it-IT" dirty="0">
              <a:ea typeface="Arial" charset="0"/>
              <a:cs typeface="Arial" charset="0"/>
            </a:endParaRPr>
          </a:p>
          <a:p>
            <a:pPr marL="206375">
              <a:buFont typeface="Arial" charset="0"/>
              <a:buNone/>
            </a:pPr>
            <a:r>
              <a:rPr lang="en-GB" altLang="it-IT" i="1" dirty="0">
                <a:ea typeface="Arial" charset="0"/>
                <a:cs typeface="Arial" charset="0"/>
              </a:rPr>
              <a:t>   </a:t>
            </a:r>
            <a:r>
              <a:rPr lang="hu-HU" altLang="it-IT" i="1" dirty="0">
                <a:ea typeface="Arial" charset="0"/>
                <a:cs typeface="Arial" charset="0"/>
              </a:rPr>
              <a:t>2. </a:t>
            </a:r>
            <a:r>
              <a:rPr lang="hu-HU" altLang="it-IT" i="1" dirty="0" err="1">
                <a:ea typeface="Arial" charset="0"/>
                <a:cs typeface="Arial" charset="0"/>
              </a:rPr>
              <a:t>Defensive</a:t>
            </a:r>
            <a:r>
              <a:rPr lang="hu-HU" altLang="it-IT" i="1" dirty="0">
                <a:ea typeface="Arial" charset="0"/>
                <a:cs typeface="Arial" charset="0"/>
              </a:rPr>
              <a:t> </a:t>
            </a:r>
            <a:r>
              <a:rPr lang="hu-HU" altLang="it-IT" i="1" dirty="0" err="1">
                <a:ea typeface="Arial" charset="0"/>
                <a:cs typeface="Arial" charset="0"/>
              </a:rPr>
              <a:t>communications</a:t>
            </a:r>
            <a:r>
              <a:rPr lang="hu-HU" altLang="it-IT" i="1" dirty="0">
                <a:ea typeface="Arial" charset="0"/>
                <a:cs typeface="Arial" charset="0"/>
              </a:rPr>
              <a:t> (</a:t>
            </a:r>
            <a:r>
              <a:rPr lang="hu-HU" altLang="it-IT" i="1" dirty="0" err="1">
                <a:ea typeface="Arial" charset="0"/>
                <a:cs typeface="Arial" charset="0"/>
              </a:rPr>
              <a:t>contention</a:t>
            </a:r>
            <a:r>
              <a:rPr lang="hu-HU" altLang="it-IT" i="1" dirty="0">
                <a:ea typeface="Arial" charset="0"/>
                <a:cs typeface="Arial" charset="0"/>
              </a:rPr>
              <a:t>)</a:t>
            </a:r>
            <a:endParaRPr lang="hu-HU" altLang="it-IT" dirty="0">
              <a:ea typeface="Arial" charset="0"/>
              <a:cs typeface="Arial" charset="0"/>
            </a:endParaRPr>
          </a:p>
          <a:p>
            <a:pPr marL="206375">
              <a:buFont typeface="Arial" charset="0"/>
              <a:buNone/>
            </a:pPr>
            <a:r>
              <a:rPr lang="hu-HU" altLang="it-IT" i="1" dirty="0">
                <a:ea typeface="Arial" charset="0"/>
                <a:cs typeface="Arial" charset="0"/>
                <a:sym typeface="Wingdings" charset="2"/>
              </a:rPr>
              <a:t></a:t>
            </a:r>
            <a:endParaRPr lang="hu-HU" altLang="it-IT" dirty="0">
              <a:ea typeface="Arial" charset="0"/>
              <a:cs typeface="Arial" charset="0"/>
            </a:endParaRPr>
          </a:p>
          <a:p>
            <a:pPr marL="206375">
              <a:buFont typeface="Arial" charset="0"/>
              <a:buNone/>
            </a:pPr>
            <a:r>
              <a:rPr lang="hu-HU" altLang="it-IT" i="1" dirty="0">
                <a:ea typeface="Arial" charset="0"/>
                <a:cs typeface="Arial" charset="0"/>
              </a:rPr>
              <a:t>1. </a:t>
            </a:r>
            <a:r>
              <a:rPr lang="hu-HU" altLang="it-IT" i="1" dirty="0" err="1">
                <a:ea typeface="Arial" charset="0"/>
                <a:cs typeface="Arial" charset="0"/>
              </a:rPr>
              <a:t>Hostility</a:t>
            </a:r>
            <a:r>
              <a:rPr lang="hu-HU" altLang="it-IT" i="1" dirty="0">
                <a:ea typeface="Arial" charset="0"/>
                <a:cs typeface="Arial" charset="0"/>
              </a:rPr>
              <a:t> (</a:t>
            </a:r>
            <a:r>
              <a:rPr lang="hu-HU" altLang="it-IT" i="1" dirty="0" err="1">
                <a:ea typeface="Arial" charset="0"/>
                <a:cs typeface="Arial" charset="0"/>
              </a:rPr>
              <a:t>contention</a:t>
            </a:r>
            <a:r>
              <a:rPr lang="hu-HU" altLang="it-IT" i="1" dirty="0">
                <a:ea typeface="Arial" charset="0"/>
                <a:cs typeface="Arial" charset="0"/>
              </a:rPr>
              <a:t>)</a:t>
            </a:r>
            <a:endParaRPr lang="hu-HU" altLang="it-IT" dirty="0">
              <a:ea typeface="Arial" charset="0"/>
              <a:cs typeface="Arial" charset="0"/>
            </a:endParaRPr>
          </a:p>
          <a:p>
            <a:pPr marL="206375"/>
            <a:endParaRPr lang="hu-HU" altLang="it-IT" dirty="0"/>
          </a:p>
        </p:txBody>
      </p:sp>
      <p:sp>
        <p:nvSpPr>
          <p:cNvPr id="8196" name="Dia számának helye 6"/>
          <p:cNvSpPr txBox="1">
            <a:spLocks/>
          </p:cNvSpPr>
          <p:nvPr/>
        </p:nvSpPr>
        <p:spPr bwMode="auto">
          <a:xfrm>
            <a:off x="8172450" y="5805488"/>
            <a:ext cx="50323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67F0404-C1D6-CB48-817F-E7EC1F4F3FE5}" type="slidenum">
              <a:rPr lang="hu-HU" altLang="en-US" b="1">
                <a:solidFill>
                  <a:schemeClr val="bg1"/>
                </a:solidFill>
              </a:rPr>
              <a:pPr eaLnBrk="1" hangingPunct="1"/>
              <a:t>16</a:t>
            </a:fld>
            <a:endParaRPr lang="hu-HU" altLang="en-US" b="1">
              <a:solidFill>
                <a:schemeClr val="bg1"/>
              </a:solidFill>
            </a:endParaRPr>
          </a:p>
        </p:txBody>
      </p:sp>
      <p:sp>
        <p:nvSpPr>
          <p:cNvPr id="3" name="Segnaposto numero diapositiva 2"/>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02D09F7E-04E9-054E-9CB5-30CEBB84E593}" type="slidenum">
              <a:rPr lang="en-GB" altLang="it-IT">
                <a:solidFill>
                  <a:srgbClr val="898989"/>
                </a:solidFill>
              </a:rPr>
              <a:pPr/>
              <a:t>16</a:t>
            </a:fld>
            <a:endParaRPr lang="en-GB" altLang="it-IT">
              <a:solidFill>
                <a:srgbClr val="898989"/>
              </a:solidFill>
            </a:endParaRPr>
          </a:p>
        </p:txBody>
      </p:sp>
      <p:sp>
        <p:nvSpPr>
          <p:cNvPr id="11"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379273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ím 1"/>
          <p:cNvSpPr>
            <a:spLocks noGrp="1"/>
          </p:cNvSpPr>
          <p:nvPr>
            <p:ph type="title"/>
          </p:nvPr>
        </p:nvSpPr>
        <p:spPr/>
        <p:txBody>
          <a:bodyPr wrap="square" numCol="1" anchorCtr="0" compatLnSpc="1">
            <a:prstTxWarp prst="textNoShape">
              <a:avLst/>
            </a:prstTxWarp>
            <a:normAutofit fontScale="90000"/>
          </a:bodyPr>
          <a:lstStyle/>
          <a:p>
            <a:r>
              <a:rPr lang="en-GB" altLang="en-US" sz="2900">
                <a:effectLst>
                  <a:outerShdw blurRad="38100" dist="38100" dir="2700000" algn="tl">
                    <a:srgbClr val="C0C0C0"/>
                  </a:outerShdw>
                </a:effectLst>
                <a:latin typeface="Arial" charset="0"/>
                <a:ea typeface="Arial" charset="0"/>
                <a:cs typeface="Arial" charset="0"/>
              </a:rPr>
              <a:t>Communicating to solve problems</a:t>
            </a:r>
            <a:endParaRPr lang="hu-HU" altLang="en-US" sz="2900">
              <a:effectLst>
                <a:outerShdw blurRad="38100" dist="38100" dir="2700000" algn="tl">
                  <a:srgbClr val="C0C0C0"/>
                </a:outerShdw>
              </a:effectLst>
              <a:latin typeface="Arial" charset="0"/>
              <a:ea typeface="Arial" charset="0"/>
              <a:cs typeface="Arial" charset="0"/>
            </a:endParaRPr>
          </a:p>
        </p:txBody>
      </p:sp>
      <p:sp>
        <p:nvSpPr>
          <p:cNvPr id="9218" name="Tartalom helye 2"/>
          <p:cNvSpPr>
            <a:spLocks noGrp="1"/>
          </p:cNvSpPr>
          <p:nvPr>
            <p:ph idx="4294967295"/>
          </p:nvPr>
        </p:nvSpPr>
        <p:spPr bwMode="auto">
          <a:xfrm>
            <a:off x="241300" y="1292225"/>
            <a:ext cx="5699125" cy="4873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 typeface="Arial" charset="0"/>
              <a:buNone/>
            </a:pPr>
            <a:r>
              <a:rPr lang="en-GB" altLang="x-none" i="1"/>
              <a:t>            </a:t>
            </a:r>
            <a:r>
              <a:rPr lang="hu-HU" altLang="x-none" i="1">
                <a:ea typeface="Arial" charset="0"/>
                <a:cs typeface="Arial" charset="0"/>
              </a:rPr>
              <a:t>5. Synergy on issue and relationship</a:t>
            </a:r>
            <a:endParaRPr lang="hu-HU" altLang="x-none">
              <a:ea typeface="Arial" charset="0"/>
              <a:cs typeface="Arial" charset="0"/>
            </a:endParaRPr>
          </a:p>
          <a:p>
            <a:pPr>
              <a:buFont typeface="Arial" charset="0"/>
              <a:buNone/>
            </a:pPr>
            <a:r>
              <a:rPr lang="en-GB" altLang="x-none" i="1">
                <a:ea typeface="Arial" charset="0"/>
                <a:cs typeface="Arial" charset="0"/>
                <a:sym typeface="Wingdings" charset="2"/>
              </a:rPr>
              <a:t>         </a:t>
            </a:r>
            <a:r>
              <a:rPr lang="hu-HU" altLang="x-none" i="1">
                <a:ea typeface="Arial" charset="0"/>
                <a:cs typeface="Arial" charset="0"/>
                <a:sym typeface="Wingdings" charset="2"/>
              </a:rPr>
              <a:t></a:t>
            </a:r>
            <a:endParaRPr lang="hu-HU" altLang="x-none">
              <a:ea typeface="Arial" charset="0"/>
              <a:cs typeface="Arial" charset="0"/>
            </a:endParaRPr>
          </a:p>
          <a:p>
            <a:pPr>
              <a:buFont typeface="Arial" charset="0"/>
              <a:buNone/>
            </a:pPr>
            <a:r>
              <a:rPr lang="en-GB" altLang="x-none" i="1">
                <a:ea typeface="Arial" charset="0"/>
                <a:cs typeface="Arial" charset="0"/>
              </a:rPr>
              <a:t>         </a:t>
            </a:r>
            <a:r>
              <a:rPr lang="hu-HU" altLang="x-none" i="1">
                <a:ea typeface="Arial" charset="0"/>
                <a:cs typeface="Arial" charset="0"/>
              </a:rPr>
              <a:t>4. Compromise on issue; synergy on</a:t>
            </a:r>
            <a:endParaRPr lang="en-GB" altLang="x-none" i="1">
              <a:ea typeface="Arial" charset="0"/>
              <a:cs typeface="Arial" charset="0"/>
            </a:endParaRPr>
          </a:p>
          <a:p>
            <a:pPr>
              <a:buFont typeface="Arial" charset="0"/>
              <a:buNone/>
            </a:pPr>
            <a:r>
              <a:rPr lang="en-GB" altLang="x-none" i="1">
                <a:ea typeface="Arial" charset="0"/>
                <a:cs typeface="Arial" charset="0"/>
              </a:rPr>
              <a:t>             </a:t>
            </a:r>
            <a:r>
              <a:rPr lang="hu-HU" altLang="x-none" i="1">
                <a:ea typeface="Arial" charset="0"/>
                <a:cs typeface="Arial" charset="0"/>
              </a:rPr>
              <a:t>relationship</a:t>
            </a:r>
            <a:endParaRPr lang="hu-HU" altLang="x-none">
              <a:ea typeface="Arial" charset="0"/>
              <a:cs typeface="Arial" charset="0"/>
            </a:endParaRPr>
          </a:p>
          <a:p>
            <a:pPr>
              <a:buFont typeface="Arial" charset="0"/>
              <a:buNone/>
            </a:pPr>
            <a:r>
              <a:rPr lang="en-GB" altLang="x-none" i="1">
                <a:ea typeface="Arial" charset="0"/>
                <a:cs typeface="Arial" charset="0"/>
                <a:sym typeface="Wingdings" charset="2"/>
              </a:rPr>
              <a:t>      </a:t>
            </a:r>
            <a:r>
              <a:rPr lang="hu-HU" altLang="x-none" i="1">
                <a:ea typeface="Arial" charset="0"/>
                <a:cs typeface="Arial" charset="0"/>
                <a:sym typeface="Wingdings" charset="2"/>
              </a:rPr>
              <a:t></a:t>
            </a:r>
            <a:endParaRPr lang="hu-HU" altLang="x-none">
              <a:ea typeface="Arial" charset="0"/>
              <a:cs typeface="Arial" charset="0"/>
            </a:endParaRPr>
          </a:p>
          <a:p>
            <a:pPr>
              <a:buFont typeface="Arial" charset="0"/>
              <a:buNone/>
            </a:pPr>
            <a:r>
              <a:rPr lang="en-GB" altLang="x-none" i="1">
                <a:ea typeface="Arial" charset="0"/>
                <a:cs typeface="Arial" charset="0"/>
              </a:rPr>
              <a:t>      </a:t>
            </a:r>
            <a:r>
              <a:rPr lang="hu-HU" altLang="x-none" i="1">
                <a:ea typeface="Arial" charset="0"/>
                <a:cs typeface="Arial" charset="0"/>
              </a:rPr>
              <a:t>3. Mutual understanding without</a:t>
            </a:r>
            <a:endParaRPr lang="en-GB" altLang="x-none" i="1">
              <a:ea typeface="Arial" charset="0"/>
              <a:cs typeface="Arial" charset="0"/>
            </a:endParaRPr>
          </a:p>
          <a:p>
            <a:pPr>
              <a:buFont typeface="Arial" charset="0"/>
              <a:buNone/>
            </a:pPr>
            <a:r>
              <a:rPr lang="en-GB" altLang="x-none" i="1">
                <a:ea typeface="Arial" charset="0"/>
                <a:cs typeface="Arial" charset="0"/>
              </a:rPr>
              <a:t>    </a:t>
            </a:r>
            <a:r>
              <a:rPr lang="hu-HU" altLang="x-none" i="1">
                <a:ea typeface="Arial" charset="0"/>
                <a:cs typeface="Arial" charset="0"/>
              </a:rPr>
              <a:t> </a:t>
            </a:r>
            <a:r>
              <a:rPr lang="en-GB" altLang="x-none" i="1">
                <a:ea typeface="Arial" charset="0"/>
                <a:cs typeface="Arial" charset="0"/>
              </a:rPr>
              <a:t>     </a:t>
            </a:r>
            <a:r>
              <a:rPr lang="hu-HU" altLang="x-none" i="1">
                <a:ea typeface="Arial" charset="0"/>
                <a:cs typeface="Arial" charset="0"/>
              </a:rPr>
              <a:t>agreeing</a:t>
            </a:r>
            <a:endParaRPr lang="hu-HU" altLang="x-none">
              <a:ea typeface="Arial" charset="0"/>
              <a:cs typeface="Arial" charset="0"/>
            </a:endParaRPr>
          </a:p>
          <a:p>
            <a:pPr>
              <a:buFont typeface="Arial" charset="0"/>
              <a:buNone/>
            </a:pPr>
            <a:r>
              <a:rPr lang="en-GB" altLang="x-none" i="1">
                <a:ea typeface="Arial" charset="0"/>
                <a:cs typeface="Arial" charset="0"/>
                <a:sym typeface="Wingdings" charset="2"/>
              </a:rPr>
              <a:t>   </a:t>
            </a:r>
            <a:r>
              <a:rPr lang="hu-HU" altLang="x-none" i="1">
                <a:ea typeface="Arial" charset="0"/>
                <a:cs typeface="Arial" charset="0"/>
                <a:sym typeface="Wingdings" charset="2"/>
              </a:rPr>
              <a:t></a:t>
            </a:r>
            <a:endParaRPr lang="hu-HU" altLang="x-none">
              <a:ea typeface="Arial" charset="0"/>
              <a:cs typeface="Arial" charset="0"/>
            </a:endParaRPr>
          </a:p>
          <a:p>
            <a:pPr>
              <a:buFont typeface="Arial" charset="0"/>
              <a:buNone/>
            </a:pPr>
            <a:r>
              <a:rPr lang="en-GB" altLang="x-none" i="1">
                <a:ea typeface="Arial" charset="0"/>
                <a:cs typeface="Arial" charset="0"/>
              </a:rPr>
              <a:t>   </a:t>
            </a:r>
            <a:r>
              <a:rPr lang="hu-HU" altLang="x-none" i="1">
                <a:ea typeface="Arial" charset="0"/>
                <a:cs typeface="Arial" charset="0"/>
              </a:rPr>
              <a:t>2. Compromise</a:t>
            </a:r>
            <a:endParaRPr lang="hu-HU" altLang="x-none">
              <a:ea typeface="Arial" charset="0"/>
              <a:cs typeface="Arial" charset="0"/>
            </a:endParaRPr>
          </a:p>
          <a:p>
            <a:pPr>
              <a:buFont typeface="Arial" charset="0"/>
              <a:buNone/>
            </a:pPr>
            <a:r>
              <a:rPr lang="hu-HU" altLang="x-none" i="1">
                <a:ea typeface="Arial" charset="0"/>
                <a:cs typeface="Arial" charset="0"/>
                <a:sym typeface="Wingdings" charset="2"/>
              </a:rPr>
              <a:t></a:t>
            </a:r>
            <a:endParaRPr lang="hu-HU" altLang="x-none">
              <a:ea typeface="Arial" charset="0"/>
              <a:cs typeface="Arial" charset="0"/>
            </a:endParaRPr>
          </a:p>
          <a:p>
            <a:pPr>
              <a:buFont typeface="Arial" charset="0"/>
              <a:buNone/>
            </a:pPr>
            <a:r>
              <a:rPr lang="en-GB" altLang="x-none" i="1">
                <a:ea typeface="Arial" charset="0"/>
                <a:cs typeface="Arial" charset="0"/>
              </a:rPr>
              <a:t>1. </a:t>
            </a:r>
            <a:r>
              <a:rPr lang="hu-HU" altLang="x-none" i="1">
                <a:ea typeface="Arial" charset="0"/>
                <a:cs typeface="Arial" charset="0"/>
              </a:rPr>
              <a:t>I win – you lose</a:t>
            </a:r>
            <a:endParaRPr lang="hu-HU" altLang="x-none">
              <a:ea typeface="Arial" charset="0"/>
              <a:cs typeface="Arial" charset="0"/>
            </a:endParaRPr>
          </a:p>
          <a:p>
            <a:endParaRPr lang="hu-HU" altLang="x-none"/>
          </a:p>
        </p:txBody>
      </p:sp>
      <p:sp>
        <p:nvSpPr>
          <p:cNvPr id="9219" name="Dia számának helye 6"/>
          <p:cNvSpPr txBox="1">
            <a:spLocks/>
          </p:cNvSpPr>
          <p:nvPr/>
        </p:nvSpPr>
        <p:spPr bwMode="auto">
          <a:xfrm>
            <a:off x="8172450" y="5805488"/>
            <a:ext cx="5762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50FD465A-968D-E04E-B75A-CFD676471301}" type="slidenum">
              <a:rPr lang="hu-HU" altLang="en-US" b="1">
                <a:solidFill>
                  <a:schemeClr val="bg1"/>
                </a:solidFill>
              </a:rPr>
              <a:pPr eaLnBrk="1" hangingPunct="1"/>
              <a:t>17</a:t>
            </a:fld>
            <a:endParaRPr lang="hu-HU" altLang="en-US" b="1">
              <a:solidFill>
                <a:schemeClr val="bg1"/>
              </a:solidFill>
            </a:endParaRPr>
          </a:p>
        </p:txBody>
      </p:sp>
      <p:grpSp>
        <p:nvGrpSpPr>
          <p:cNvPr id="9220" name="Csoportba foglalás 3"/>
          <p:cNvGrpSpPr>
            <a:grpSpLocks/>
          </p:cNvGrpSpPr>
          <p:nvPr/>
        </p:nvGrpSpPr>
        <p:grpSpPr bwMode="auto">
          <a:xfrm>
            <a:off x="5940425" y="1277938"/>
            <a:ext cx="2952750" cy="4375150"/>
            <a:chOff x="5917487" y="1268760"/>
            <a:chExt cx="2974993" cy="4665572"/>
          </a:xfrm>
        </p:grpSpPr>
        <p:sp>
          <p:nvSpPr>
            <p:cNvPr id="9" name="Lefelé nyíl feliratnak 4"/>
            <p:cNvSpPr/>
            <p:nvPr/>
          </p:nvSpPr>
          <p:spPr>
            <a:xfrm>
              <a:off x="5962272" y="1268760"/>
              <a:ext cx="2930208" cy="187063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hu-HU" altLang="x-none" sz="2400" b="1">
                  <a:solidFill>
                    <a:srgbClr val="FFFFFF"/>
                  </a:solidFill>
                </a:rPr>
                <a:t>COLLABORATIVE </a:t>
              </a:r>
              <a:r>
                <a:rPr lang="en-GB" altLang="x-none" sz="2400" b="1">
                  <a:solidFill>
                    <a:srgbClr val="FFFFFF"/>
                  </a:solidFill>
                </a:rPr>
                <a:t>PROBLEM-SOLVING</a:t>
              </a:r>
              <a:endParaRPr lang="hu-HU" altLang="x-none" sz="2400" b="1">
                <a:solidFill>
                  <a:srgbClr val="FFFFFF"/>
                </a:solidFill>
              </a:endParaRPr>
            </a:p>
          </p:txBody>
        </p:sp>
        <p:sp>
          <p:nvSpPr>
            <p:cNvPr id="10" name="Felfelé nyíl feliratnak 5"/>
            <p:cNvSpPr/>
            <p:nvPr/>
          </p:nvSpPr>
          <p:spPr>
            <a:xfrm>
              <a:off x="5917487" y="3486430"/>
              <a:ext cx="2952601" cy="244790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algn="ctr" eaLnBrk="1" hangingPunct="1"/>
              <a:r>
                <a:rPr lang="hu-HU" altLang="x-none" sz="2400" b="1">
                  <a:solidFill>
                    <a:srgbClr val="FFFFFF"/>
                  </a:solidFill>
                </a:rPr>
                <a:t>COMPETITIVE </a:t>
              </a:r>
            </a:p>
            <a:p>
              <a:pPr algn="ctr" eaLnBrk="1" hangingPunct="1"/>
              <a:r>
                <a:rPr lang="en-GB" altLang="x-none" sz="2400" b="1">
                  <a:solidFill>
                    <a:srgbClr val="FFFFFF"/>
                  </a:solidFill>
                </a:rPr>
                <a:t>PROBLEM-SOLVING</a:t>
              </a:r>
              <a:endParaRPr lang="hu-HU" altLang="x-none" sz="2400" b="1">
                <a:solidFill>
                  <a:srgbClr val="FFFFFF"/>
                </a:solidFill>
              </a:endParaRPr>
            </a:p>
          </p:txBody>
        </p:sp>
      </p:grpSp>
      <p:sp>
        <p:nvSpPr>
          <p:cNvPr id="4" name="Segnaposto numero diapositiva 3"/>
          <p:cNvSpPr>
            <a:spLocks noGrp="1"/>
          </p:cNvSpPr>
          <p:nvPr>
            <p:ph type="sldNum" sz="quarter" idx="12"/>
          </p:nvPr>
        </p:nvSpPr>
        <p:spPr/>
        <p:txBody>
          <a:bodyPr/>
          <a:lstStyle>
            <a:lvl1pPr>
              <a:defRPr>
                <a:solidFill>
                  <a:schemeClr val="tx1"/>
                </a:solidFill>
                <a:latin typeface="Arial" charset="0"/>
                <a:ea typeface="Arial"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DC733B88-A03B-A845-ABA1-2267C9CB1B9C}" type="slidenum">
              <a:rPr lang="en-GB" altLang="it-IT">
                <a:solidFill>
                  <a:srgbClr val="898989"/>
                </a:solidFill>
              </a:rPr>
              <a:pPr/>
              <a:t>17</a:t>
            </a:fld>
            <a:endParaRPr lang="en-GB" altLang="it-IT">
              <a:solidFill>
                <a:srgbClr val="898989"/>
              </a:solidFill>
            </a:endParaRPr>
          </a:p>
        </p:txBody>
      </p:sp>
      <p:sp>
        <p:nvSpPr>
          <p:cNvPr id="12"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71218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a:t>To understand the drivers of effective communication.</a:t>
            </a:r>
            <a:endParaRPr lang="it-IT" dirty="0"/>
          </a:p>
          <a:p>
            <a:pPr lvl="1"/>
            <a:r>
              <a:rPr lang="en-GB" dirty="0"/>
              <a:t>To experience the importance of the group as a ‘multiplier’ of ideas and prospectives.</a:t>
            </a:r>
            <a:endParaRPr lang="it-IT" dirty="0"/>
          </a:p>
          <a:p>
            <a:pPr lvl="1"/>
            <a:r>
              <a:rPr lang="en-GB" dirty="0"/>
              <a:t>To learn and experience tools for different group interaction methods.</a:t>
            </a:r>
            <a:endParaRPr lang="it-IT" dirty="0"/>
          </a:p>
        </p:txBody>
      </p:sp>
      <p:sp>
        <p:nvSpPr>
          <p:cNvPr id="3" name="Segnaposto contenuto 2"/>
          <p:cNvSpPr>
            <a:spLocks noGrp="1"/>
          </p:cNvSpPr>
          <p:nvPr>
            <p:ph sz="half" idx="2"/>
          </p:nvPr>
        </p:nvSpPr>
        <p:spPr/>
        <p:txBody>
          <a:bodyPr>
            <a:normAutofit/>
          </a:bodyPr>
          <a:lstStyle/>
          <a:p>
            <a:pPr marL="0" indent="0">
              <a:buNone/>
            </a:pPr>
            <a:r>
              <a:rPr lang="it-IT" b="1" dirty="0" smtClean="0"/>
              <a:t>Learning Outcomes</a:t>
            </a:r>
          </a:p>
          <a:p>
            <a:pPr lvl="1"/>
            <a:r>
              <a:rPr lang="en-GB" dirty="0"/>
              <a:t>Participants become aware of how to communicate more effectively and strengthen personal listening abilities</a:t>
            </a:r>
            <a:endParaRPr lang="it-IT" dirty="0"/>
          </a:p>
          <a:p>
            <a:pPr lvl="1"/>
            <a:r>
              <a:rPr lang="en-GB" dirty="0"/>
              <a:t>Participants understand the strengths and risks of different strategies that can be employed in approaching an argument.</a:t>
            </a:r>
            <a:endParaRPr lang="it-IT" dirty="0"/>
          </a:p>
          <a:p>
            <a:pPr lvl="1"/>
            <a:r>
              <a:rPr lang="en-GB" dirty="0"/>
              <a:t>Participants learn how to use the strategy for a given situation that would maximise chances of success.</a:t>
            </a:r>
            <a:endParaRPr lang="it-IT"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483874030"/>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92500" lnSpcReduction="20000"/>
          </a:bodyPr>
          <a:lstStyle/>
          <a:p>
            <a:pPr marL="0" indent="0">
              <a:buNone/>
            </a:pPr>
            <a:r>
              <a:rPr lang="en-GB" b="1" dirty="0" smtClean="0"/>
              <a:t>Communication</a:t>
            </a:r>
            <a:endParaRPr lang="en-GB" b="1" dirty="0"/>
          </a:p>
          <a:p>
            <a:pPr lvl="1"/>
            <a:r>
              <a:rPr lang="en-GB" sz="1700" dirty="0"/>
              <a:t>For the purpose of LAP ‘communication’ is intended as a 2-way process, not only about delivering messages in the most effective way but also about being able to understand what the other person is really saying.</a:t>
            </a:r>
            <a:r>
              <a:rPr lang="it-IT" sz="1700" dirty="0"/>
              <a:t> </a:t>
            </a:r>
            <a:endParaRPr lang="it-IT" sz="1700" dirty="0" smtClean="0"/>
          </a:p>
          <a:p>
            <a:pPr marL="0" indent="0">
              <a:buNone/>
            </a:pPr>
            <a:r>
              <a:rPr lang="en-GB" b="1" dirty="0"/>
              <a:t>Active Listening</a:t>
            </a:r>
            <a:endParaRPr lang="it-IT" b="1" dirty="0"/>
          </a:p>
          <a:p>
            <a:pPr lvl="1"/>
            <a:r>
              <a:rPr lang="en-GB" sz="1700" dirty="0"/>
              <a:t>According to the definition given by Carl Rogers, active listening implies a capacity of the listener to test constantly his/her ability to see the world in the way the speaker sees it. This is usually done by reflecting in the listener’s own words what the speaker seems to mean by his/her words and actions. The response to the listener’s hypothesis this will tell whether or not the speaker feels understood.</a:t>
            </a:r>
            <a:r>
              <a:rPr lang="it-IT" sz="1700" dirty="0"/>
              <a:t> </a:t>
            </a:r>
            <a:endParaRPr lang="en-GB" sz="1700" dirty="0"/>
          </a:p>
        </p:txBody>
      </p:sp>
      <p:sp>
        <p:nvSpPr>
          <p:cNvPr id="3" name="Segnaposto contenuto 2"/>
          <p:cNvSpPr>
            <a:spLocks noGrp="1"/>
          </p:cNvSpPr>
          <p:nvPr>
            <p:ph sz="half" idx="2"/>
          </p:nvPr>
        </p:nvSpPr>
        <p:spPr/>
        <p:txBody>
          <a:bodyPr>
            <a:normAutofit/>
          </a:bodyPr>
          <a:lstStyle/>
          <a:p>
            <a:pPr marL="0" indent="0">
              <a:buNone/>
            </a:pPr>
            <a:r>
              <a:rPr lang="it-IT" sz="1900" b="1" dirty="0"/>
              <a:t> </a:t>
            </a:r>
            <a:r>
              <a:rPr lang="en-GB" sz="1900" b="1" dirty="0"/>
              <a:t>Assertiveness </a:t>
            </a:r>
            <a:endParaRPr lang="it-IT" sz="1900" b="1" dirty="0"/>
          </a:p>
          <a:p>
            <a:pPr lvl="1"/>
            <a:r>
              <a:rPr lang="en-US" sz="1600" dirty="0"/>
              <a:t>The term “assertiveness” describes a form of communication of own needs and feelings in a way that is direct and respectful of others.</a:t>
            </a:r>
            <a:r>
              <a:rPr lang="it-IT" sz="1600" dirty="0"/>
              <a:t> </a:t>
            </a:r>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400" b="1" dirty="0" smtClean="0"/>
              <a:t>Interactive Introduction </a:t>
            </a:r>
          </a:p>
          <a:p>
            <a:pPr marL="685800" lvl="1" indent="-342900">
              <a:buFont typeface="+mj-lt"/>
              <a:buAutoNum type="arabicPeriod"/>
            </a:pPr>
            <a:r>
              <a:rPr lang="en-GB" dirty="0" smtClean="0"/>
              <a:t>Work </a:t>
            </a:r>
            <a:r>
              <a:rPr lang="en-GB" dirty="0"/>
              <a:t>in pairs, talking to each other in turns (3 min. each), about any topic of </a:t>
            </a:r>
            <a:r>
              <a:rPr lang="en-GB" dirty="0" smtClean="0"/>
              <a:t>your choice;</a:t>
            </a:r>
          </a:p>
          <a:p>
            <a:pPr marL="685800" lvl="1" indent="-342900">
              <a:buFont typeface="+mj-lt"/>
              <a:buAutoNum type="arabicPeriod"/>
            </a:pPr>
            <a:r>
              <a:rPr lang="en-GB" dirty="0" smtClean="0"/>
              <a:t>Introduction of </a:t>
            </a:r>
            <a:r>
              <a:rPr lang="it-IT" dirty="0" smtClean="0"/>
              <a:t>the </a:t>
            </a:r>
            <a:r>
              <a:rPr lang="it-IT" dirty="0" err="1" smtClean="0"/>
              <a:t>concept</a:t>
            </a:r>
            <a:r>
              <a:rPr lang="it-IT" dirty="0" smtClean="0"/>
              <a:t> and practice of </a:t>
            </a:r>
            <a:r>
              <a:rPr lang="it-IT" dirty="0" err="1" smtClean="0"/>
              <a:t>active</a:t>
            </a:r>
            <a:r>
              <a:rPr lang="it-IT" dirty="0" smtClean="0"/>
              <a:t> </a:t>
            </a:r>
            <a:r>
              <a:rPr lang="it-IT" dirty="0" err="1" smtClean="0"/>
              <a:t>listening</a:t>
            </a:r>
            <a:r>
              <a:rPr lang="it-IT" dirty="0" smtClean="0"/>
              <a:t>;</a:t>
            </a:r>
            <a:r>
              <a:rPr lang="en-GB" dirty="0"/>
              <a:t> </a:t>
            </a:r>
            <a:endParaRPr lang="en-GB" dirty="0" smtClean="0"/>
          </a:p>
          <a:p>
            <a:pPr marL="685800" lvl="1" indent="-342900">
              <a:buFont typeface="+mj-lt"/>
              <a:buAutoNum type="arabicPeriod"/>
            </a:pPr>
            <a:r>
              <a:rPr lang="en-GB" dirty="0"/>
              <a:t>G</a:t>
            </a:r>
            <a:r>
              <a:rPr lang="en-GB" dirty="0" smtClean="0"/>
              <a:t>ather </a:t>
            </a:r>
            <a:r>
              <a:rPr lang="en-GB" dirty="0"/>
              <a:t>back in </a:t>
            </a:r>
            <a:r>
              <a:rPr lang="en-GB" dirty="0" smtClean="0"/>
              <a:t>your </a:t>
            </a:r>
            <a:r>
              <a:rPr lang="en-GB" dirty="0"/>
              <a:t>couples and try to do the same exercise applying the principles of active </a:t>
            </a:r>
            <a:r>
              <a:rPr lang="en-GB" dirty="0" smtClean="0"/>
              <a:t>listening.</a:t>
            </a:r>
            <a:r>
              <a:rPr lang="it-IT" dirty="0" smtClean="0"/>
              <a:t> </a:t>
            </a:r>
          </a:p>
          <a:p>
            <a:pPr lvl="1"/>
            <a:endParaRPr lang="it-IT"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Group </a:t>
            </a:r>
            <a:r>
              <a:rPr lang="en-GB" sz="2600" b="1" dirty="0"/>
              <a:t>Exercise 1 – Role play </a:t>
            </a:r>
            <a:endParaRPr lang="it-IT" sz="2600" b="1" dirty="0"/>
          </a:p>
          <a:p>
            <a:pPr lvl="1"/>
            <a:r>
              <a:rPr lang="en-GB" dirty="0"/>
              <a:t>I</a:t>
            </a:r>
            <a:r>
              <a:rPr lang="en-GB" dirty="0" smtClean="0"/>
              <a:t>n </a:t>
            </a:r>
            <a:r>
              <a:rPr lang="en-GB" dirty="0"/>
              <a:t>groups (of 11 persons, according to the number of participants, of which 9 are characters of the role play and 2 are observers) </a:t>
            </a:r>
            <a:r>
              <a:rPr lang="en-GB" dirty="0" smtClean="0"/>
              <a:t>prepare </a:t>
            </a:r>
            <a:r>
              <a:rPr lang="en-GB" dirty="0"/>
              <a:t>a role play, according to instructions received;</a:t>
            </a:r>
            <a:endParaRPr lang="it-IT" dirty="0"/>
          </a:p>
          <a:p>
            <a:pPr lvl="1"/>
            <a:r>
              <a:rPr lang="en-GB" dirty="0"/>
              <a:t>Observer participants are asked to take notes on:</a:t>
            </a:r>
            <a:endParaRPr lang="it-IT" dirty="0"/>
          </a:p>
          <a:p>
            <a:pPr lvl="2"/>
            <a:r>
              <a:rPr lang="en-GB" dirty="0"/>
              <a:t>Which character dominated the discussion? Which one was less impacting? </a:t>
            </a:r>
            <a:endParaRPr lang="it-IT" dirty="0"/>
          </a:p>
          <a:p>
            <a:pPr lvl="2"/>
            <a:r>
              <a:rPr lang="en-GB" dirty="0"/>
              <a:t>What were the declared goals and possible hidden goals of each character? </a:t>
            </a:r>
            <a:endParaRPr lang="it-IT" dirty="0"/>
          </a:p>
          <a:p>
            <a:pPr lvl="2"/>
            <a:r>
              <a:rPr lang="en-GB" dirty="0"/>
              <a:t>In what ways was the interaction itself encouraged / </a:t>
            </a:r>
            <a:r>
              <a:rPr lang="en-GB" dirty="0" smtClean="0"/>
              <a:t>impeded?</a:t>
            </a:r>
            <a:endParaRPr lang="it-IT" dirty="0"/>
          </a:p>
          <a:p>
            <a:pPr lvl="2"/>
            <a:r>
              <a:rPr lang="en-GB" dirty="0"/>
              <a:t>To what degree was the discussion successful to reach an agreement?</a:t>
            </a:r>
            <a:r>
              <a:rPr lang="it-IT" dirty="0"/>
              <a:t> </a:t>
            </a:r>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Individual Exercise – Assertiveness</a:t>
            </a:r>
            <a:endParaRPr lang="it-IT" sz="2600" b="1" dirty="0"/>
          </a:p>
          <a:p>
            <a:pPr lvl="1"/>
            <a:r>
              <a:rPr lang="en-GB" dirty="0"/>
              <a:t>W</a:t>
            </a:r>
            <a:r>
              <a:rPr lang="en-GB" dirty="0" smtClean="0"/>
              <a:t>ork </a:t>
            </a:r>
            <a:r>
              <a:rPr lang="en-GB" dirty="0"/>
              <a:t>individually on the assertiveness </a:t>
            </a:r>
            <a:r>
              <a:rPr lang="en-GB" dirty="0" smtClean="0"/>
              <a:t>self-assessment.</a:t>
            </a:r>
            <a:r>
              <a:rPr lang="it-IT" dirty="0" smtClean="0"/>
              <a:t> </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1956689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2</a:t>
            </a:r>
            <a:endParaRPr lang="it-IT" sz="2600" b="1" dirty="0"/>
          </a:p>
          <a:p>
            <a:pPr lvl="1"/>
            <a:r>
              <a:rPr lang="en-GB" dirty="0"/>
              <a:t>I</a:t>
            </a:r>
            <a:r>
              <a:rPr lang="en-GB" dirty="0" smtClean="0"/>
              <a:t>dentify </a:t>
            </a:r>
            <a:r>
              <a:rPr lang="en-GB" dirty="0"/>
              <a:t>strengths and weakness of each </a:t>
            </a:r>
            <a:r>
              <a:rPr lang="en-GB" dirty="0" smtClean="0"/>
              <a:t>strategy </a:t>
            </a:r>
            <a:r>
              <a:rPr lang="en-GB" dirty="0"/>
              <a:t>for managing conflict within a </a:t>
            </a:r>
            <a:r>
              <a:rPr lang="en-GB" dirty="0" smtClean="0"/>
              <a:t>group, </a:t>
            </a:r>
            <a:r>
              <a:rPr lang="en-GB" dirty="0"/>
              <a:t>working in small groups (3-4 people).</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9</a:t>
            </a:fld>
            <a:endParaRPr lang="fr-FR" dirty="0"/>
          </a:p>
        </p:txBody>
      </p:sp>
      <p:sp>
        <p:nvSpPr>
          <p:cNvPr id="4" name="Titolo 3"/>
          <p:cNvSpPr>
            <a:spLocks noGrp="1"/>
          </p:cNvSpPr>
          <p:nvPr>
            <p:ph type="title"/>
          </p:nvPr>
        </p:nvSpPr>
        <p:spPr/>
        <p:txBody>
          <a:bodyPr/>
          <a:lstStyle/>
          <a:p>
            <a:r>
              <a:rPr lang="it-IT" dirty="0" smtClean="0"/>
              <a:t>Exercise 4</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1</a:t>
            </a:r>
          </a:p>
          <a:p>
            <a:r>
              <a:rPr lang="en-GB" dirty="0" smtClean="0"/>
              <a:t>Module 8 – </a:t>
            </a:r>
            <a:r>
              <a:rPr lang="en-GB" dirty="0" smtClean="0"/>
              <a:t>Group Communication Skills</a:t>
            </a:r>
            <a:endParaRPr lang="en-GB" dirty="0"/>
          </a:p>
        </p:txBody>
      </p:sp>
    </p:spTree>
    <p:extLst>
      <p:ext uri="{BB962C8B-B14F-4D97-AF65-F5344CB8AC3E}">
        <p14:creationId xmlns:p14="http://schemas.microsoft.com/office/powerpoint/2010/main" val="349281673"/>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889</Words>
  <Application>Microsoft Macintosh PowerPoint</Application>
  <PresentationFormat>Presentazione su schermo (4:3)</PresentationFormat>
  <Paragraphs>173</Paragraphs>
  <Slides>17</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17</vt:i4>
      </vt:variant>
    </vt:vector>
  </HeadingPairs>
  <TitlesOfParts>
    <vt:vector size="23" baseType="lpstr">
      <vt:lpstr>Arial Black</vt:lpstr>
      <vt:lpstr>Calibri</vt:lpstr>
      <vt:lpstr>Century Gothic</vt:lpstr>
      <vt:lpstr>Wingdings</vt:lpstr>
      <vt:lpstr>Arial</vt:lpstr>
      <vt:lpstr>Tema di Office</vt:lpstr>
      <vt:lpstr>MODULE 8 – GROUP COMMUNICATION SKILLS</vt:lpstr>
      <vt:lpstr>Module Overview</vt:lpstr>
      <vt:lpstr>Module Structure</vt:lpstr>
      <vt:lpstr>Working Definitions</vt:lpstr>
      <vt:lpstr>EXERCISES</vt:lpstr>
      <vt:lpstr>Exercise 1</vt:lpstr>
      <vt:lpstr>Exercise 2</vt:lpstr>
      <vt:lpstr>Exercise 3</vt:lpstr>
      <vt:lpstr>Exercise 4</vt:lpstr>
      <vt:lpstr>Exercise 5</vt:lpstr>
      <vt:lpstr>ACTIVE LISTENING  (previous materials)</vt:lpstr>
      <vt:lpstr>Barriers to listening</vt:lpstr>
      <vt:lpstr>Active listening</vt:lpstr>
      <vt:lpstr>Communicating for negotiating </vt:lpstr>
      <vt:lpstr>Scale of listening</vt:lpstr>
      <vt:lpstr>Scale of communicating</vt:lpstr>
      <vt:lpstr>Communicating to solve problems</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2017-02-13T10:34:13Z</dcterms:modified>
</cp:coreProperties>
</file>