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89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66" r:id="rId4"/>
    <p:sldId id="264" r:id="rId5"/>
    <p:sldId id="260" r:id="rId6"/>
    <p:sldId id="261" r:id="rId7"/>
    <p:sldId id="262" r:id="rId8"/>
    <p:sldId id="263" r:id="rId9"/>
    <p:sldId id="267" r:id="rId10"/>
    <p:sldId id="268" r:id="rId11"/>
  </p:sldIdLst>
  <p:sldSz cx="9144000" cy="6858000" type="screen4x3"/>
  <p:notesSz cx="6805613" cy="99441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47D"/>
    <a:srgbClr val="40B2F1"/>
    <a:srgbClr val="002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33" autoAdjust="0"/>
    <p:restoredTop sz="93665" autoAdjust="0"/>
  </p:normalViewPr>
  <p:slideViewPr>
    <p:cSldViewPr snapToGrid="0" snapToObjects="1">
      <p:cViewPr varScale="1">
        <p:scale>
          <a:sx n="103" d="100"/>
          <a:sy n="103" d="100"/>
        </p:scale>
        <p:origin x="7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0" d="100"/>
          <a:sy n="100" d="100"/>
        </p:scale>
        <p:origin x="14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C7C819-22FC-9940-9E59-95FE49FEF966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F6B673E-4E96-284B-93E1-2F7A748558BF}">
      <dgm:prSet phldrT="[Testo]" custT="1"/>
      <dgm:spPr/>
      <dgm:t>
        <a:bodyPr/>
        <a:lstStyle/>
        <a:p>
          <a:r>
            <a:rPr lang="en-GB" sz="1800" b="1" dirty="0" smtClean="0"/>
            <a:t>Interactive Introduction</a:t>
          </a:r>
          <a:endParaRPr lang="it-IT" sz="1800" b="1" dirty="0"/>
        </a:p>
      </dgm:t>
    </dgm:pt>
    <dgm:pt modelId="{9CDFA989-724A-4B40-B100-3D00DEF04CEC}" type="parTrans" cxnId="{8CDB503F-FC1D-C446-9810-099B425C0B88}">
      <dgm:prSet/>
      <dgm:spPr/>
      <dgm:t>
        <a:bodyPr/>
        <a:lstStyle/>
        <a:p>
          <a:endParaRPr lang="it-IT"/>
        </a:p>
      </dgm:t>
    </dgm:pt>
    <dgm:pt modelId="{11E7F1B2-8932-1142-ACE5-3A9589B42A2F}" type="sibTrans" cxnId="{8CDB503F-FC1D-C446-9810-099B425C0B88}">
      <dgm:prSet/>
      <dgm:spPr/>
      <dgm:t>
        <a:bodyPr/>
        <a:lstStyle/>
        <a:p>
          <a:endParaRPr lang="it-IT"/>
        </a:p>
      </dgm:t>
    </dgm:pt>
    <dgm:pt modelId="{9F8ABD28-E342-044D-BD2F-FC88A35E2046}">
      <dgm:prSet custT="1"/>
      <dgm:spPr/>
      <dgm:t>
        <a:bodyPr/>
        <a:lstStyle/>
        <a:p>
          <a:r>
            <a:rPr lang="en-GB" sz="1800" b="1" dirty="0" smtClean="0"/>
            <a:t>Individual Exercise 1 – Self-Assessment of People-Task Orientation</a:t>
          </a:r>
          <a:endParaRPr lang="it-IT" sz="1800" b="1" dirty="0"/>
        </a:p>
      </dgm:t>
    </dgm:pt>
    <dgm:pt modelId="{E3984578-B30A-9242-86F7-66418CCCDC51}" type="parTrans" cxnId="{2CBF87DF-C1A5-9547-BAD4-A991D197E0DC}">
      <dgm:prSet/>
      <dgm:spPr/>
      <dgm:t>
        <a:bodyPr/>
        <a:lstStyle/>
        <a:p>
          <a:endParaRPr lang="it-IT"/>
        </a:p>
      </dgm:t>
    </dgm:pt>
    <dgm:pt modelId="{196C685A-9B31-C843-A39F-B52F5AA9453D}" type="sibTrans" cxnId="{2CBF87DF-C1A5-9547-BAD4-A991D197E0DC}">
      <dgm:prSet/>
      <dgm:spPr/>
      <dgm:t>
        <a:bodyPr/>
        <a:lstStyle/>
        <a:p>
          <a:endParaRPr lang="it-IT"/>
        </a:p>
      </dgm:t>
    </dgm:pt>
    <dgm:pt modelId="{6BF6E7B0-58D5-BF4F-A1E6-161CFA762894}">
      <dgm:prSet custT="1"/>
      <dgm:spPr/>
      <dgm:t>
        <a:bodyPr/>
        <a:lstStyle/>
        <a:p>
          <a:r>
            <a:rPr lang="en-GB" sz="1800" b="1" dirty="0" smtClean="0"/>
            <a:t>Group Exercise 1 – Obstacles to Self-mastery</a:t>
          </a:r>
          <a:endParaRPr lang="it-IT" sz="1800" b="1" dirty="0"/>
        </a:p>
      </dgm:t>
    </dgm:pt>
    <dgm:pt modelId="{1212217F-BBAD-3E42-9632-AA07632925A3}" type="parTrans" cxnId="{089C3555-B5D3-1740-B70D-8EB383B62377}">
      <dgm:prSet/>
      <dgm:spPr/>
      <dgm:t>
        <a:bodyPr/>
        <a:lstStyle/>
        <a:p>
          <a:endParaRPr lang="it-IT"/>
        </a:p>
      </dgm:t>
    </dgm:pt>
    <dgm:pt modelId="{4FB5209B-08B9-8B41-B1E4-9867AC26ACDA}" type="sibTrans" cxnId="{089C3555-B5D3-1740-B70D-8EB383B62377}">
      <dgm:prSet/>
      <dgm:spPr/>
      <dgm:t>
        <a:bodyPr/>
        <a:lstStyle/>
        <a:p>
          <a:endParaRPr lang="it-IT"/>
        </a:p>
      </dgm:t>
    </dgm:pt>
    <dgm:pt modelId="{4D6EB4F8-580B-2C4A-B1C4-2C4D7344EA42}">
      <dgm:prSet custT="1"/>
      <dgm:spPr/>
      <dgm:t>
        <a:bodyPr/>
        <a:lstStyle/>
        <a:p>
          <a:r>
            <a:rPr lang="en-GB" sz="1800" b="1" dirty="0" smtClean="0"/>
            <a:t>Group Exercise 2 – Limiting Beliefs</a:t>
          </a:r>
          <a:endParaRPr lang="it-IT" sz="1800" b="1" dirty="0"/>
        </a:p>
      </dgm:t>
    </dgm:pt>
    <dgm:pt modelId="{E7E91192-2FF2-CE43-A080-07B56288CEF9}" type="parTrans" cxnId="{DD77722D-2B95-1649-8640-46C5B34B20BA}">
      <dgm:prSet/>
      <dgm:spPr/>
      <dgm:t>
        <a:bodyPr/>
        <a:lstStyle/>
        <a:p>
          <a:endParaRPr lang="it-IT"/>
        </a:p>
      </dgm:t>
    </dgm:pt>
    <dgm:pt modelId="{9C742D51-D21B-F94D-A713-7BA93E5BBF05}" type="sibTrans" cxnId="{DD77722D-2B95-1649-8640-46C5B34B20BA}">
      <dgm:prSet/>
      <dgm:spPr/>
      <dgm:t>
        <a:bodyPr/>
        <a:lstStyle/>
        <a:p>
          <a:endParaRPr lang="it-IT"/>
        </a:p>
      </dgm:t>
    </dgm:pt>
    <dgm:pt modelId="{893B5D2D-F364-2F47-B597-E255999097AC}">
      <dgm:prSet custT="1"/>
      <dgm:spPr/>
      <dgm:t>
        <a:bodyPr/>
        <a:lstStyle/>
        <a:p>
          <a:r>
            <a:rPr lang="en-GB" sz="1800" b="1" dirty="0" smtClean="0"/>
            <a:t>Individual Exercise 2 – Attitude Towards Team Working</a:t>
          </a:r>
          <a:endParaRPr lang="it-IT" sz="1800" b="1" dirty="0"/>
        </a:p>
      </dgm:t>
    </dgm:pt>
    <dgm:pt modelId="{BCDBE088-1266-F84C-BB45-77E9128D8F35}" type="parTrans" cxnId="{EA6963A0-E553-784D-95E5-13B35F0EFC11}">
      <dgm:prSet/>
      <dgm:spPr/>
      <dgm:t>
        <a:bodyPr/>
        <a:lstStyle/>
        <a:p>
          <a:endParaRPr lang="it-IT"/>
        </a:p>
      </dgm:t>
    </dgm:pt>
    <dgm:pt modelId="{3EE08EE3-1957-8441-9A38-0209F5EB24AA}" type="sibTrans" cxnId="{EA6963A0-E553-784D-95E5-13B35F0EFC11}">
      <dgm:prSet/>
      <dgm:spPr/>
      <dgm:t>
        <a:bodyPr/>
        <a:lstStyle/>
        <a:p>
          <a:endParaRPr lang="it-IT"/>
        </a:p>
      </dgm:t>
    </dgm:pt>
    <dgm:pt modelId="{C36E6E98-452A-4B47-906E-F45EEF12F12D}" type="pres">
      <dgm:prSet presAssocID="{5CC7C819-22FC-9940-9E59-95FE49FEF96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t-IT"/>
        </a:p>
      </dgm:t>
    </dgm:pt>
    <dgm:pt modelId="{CA63F03E-F6E6-E344-982A-46AC3C5BDA83}" type="pres">
      <dgm:prSet presAssocID="{5CC7C819-22FC-9940-9E59-95FE49FEF966}" presName="Name1" presStyleCnt="0"/>
      <dgm:spPr/>
    </dgm:pt>
    <dgm:pt modelId="{7E5E127E-E2B2-134B-A7E3-43A64E9B330A}" type="pres">
      <dgm:prSet presAssocID="{5CC7C819-22FC-9940-9E59-95FE49FEF966}" presName="cycle" presStyleCnt="0"/>
      <dgm:spPr/>
    </dgm:pt>
    <dgm:pt modelId="{001ABEE9-4061-F64F-8D01-52FEC11D3B2D}" type="pres">
      <dgm:prSet presAssocID="{5CC7C819-22FC-9940-9E59-95FE49FEF966}" presName="srcNode" presStyleLbl="node1" presStyleIdx="0" presStyleCnt="5"/>
      <dgm:spPr/>
    </dgm:pt>
    <dgm:pt modelId="{BB760403-48DE-9542-8416-1E8B6018467D}" type="pres">
      <dgm:prSet presAssocID="{5CC7C819-22FC-9940-9E59-95FE49FEF966}" presName="conn" presStyleLbl="parChTrans1D2" presStyleIdx="0" presStyleCnt="1"/>
      <dgm:spPr/>
      <dgm:t>
        <a:bodyPr/>
        <a:lstStyle/>
        <a:p>
          <a:endParaRPr lang="it-IT"/>
        </a:p>
      </dgm:t>
    </dgm:pt>
    <dgm:pt modelId="{9ADB08C2-130B-044E-841B-EF7FD7CD44B2}" type="pres">
      <dgm:prSet presAssocID="{5CC7C819-22FC-9940-9E59-95FE49FEF966}" presName="extraNode" presStyleLbl="node1" presStyleIdx="0" presStyleCnt="5"/>
      <dgm:spPr/>
    </dgm:pt>
    <dgm:pt modelId="{CD2871E0-B945-6845-8CD4-21F5038B9047}" type="pres">
      <dgm:prSet presAssocID="{5CC7C819-22FC-9940-9E59-95FE49FEF966}" presName="dstNode" presStyleLbl="node1" presStyleIdx="0" presStyleCnt="5"/>
      <dgm:spPr/>
    </dgm:pt>
    <dgm:pt modelId="{4D354350-3593-DE4C-AEB1-03623E9181C5}" type="pres">
      <dgm:prSet presAssocID="{4F6B673E-4E96-284B-93E1-2F7A748558BF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15CD181-DC37-BC45-A59D-848A188BDCC7}" type="pres">
      <dgm:prSet presAssocID="{4F6B673E-4E96-284B-93E1-2F7A748558BF}" presName="accent_1" presStyleCnt="0"/>
      <dgm:spPr/>
    </dgm:pt>
    <dgm:pt modelId="{D7EDC07C-5B61-C14A-B32E-2F7513088A0C}" type="pres">
      <dgm:prSet presAssocID="{4F6B673E-4E96-284B-93E1-2F7A748558BF}" presName="accentRepeatNode" presStyleLbl="solidFgAcc1" presStyleIdx="0" presStyleCnt="5"/>
      <dgm:spPr/>
    </dgm:pt>
    <dgm:pt modelId="{92D18AC2-DFE6-5D41-92E3-6FBC8F9E020A}" type="pres">
      <dgm:prSet presAssocID="{9F8ABD28-E342-044D-BD2F-FC88A35E2046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A50815-7C9F-9243-8E3D-E91C6F11D2A6}" type="pres">
      <dgm:prSet presAssocID="{9F8ABD28-E342-044D-BD2F-FC88A35E2046}" presName="accent_2" presStyleCnt="0"/>
      <dgm:spPr/>
    </dgm:pt>
    <dgm:pt modelId="{62448421-ECA9-D542-899D-B308B76F7B77}" type="pres">
      <dgm:prSet presAssocID="{9F8ABD28-E342-044D-BD2F-FC88A35E2046}" presName="accentRepeatNode" presStyleLbl="solidFgAcc1" presStyleIdx="1" presStyleCnt="5"/>
      <dgm:spPr/>
    </dgm:pt>
    <dgm:pt modelId="{65C4AEBA-AF2E-3C4A-8EB9-CA1D6032C96E}" type="pres">
      <dgm:prSet presAssocID="{6BF6E7B0-58D5-BF4F-A1E6-161CFA762894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3216792-72BF-A240-8E5B-C8EAB0BA938B}" type="pres">
      <dgm:prSet presAssocID="{6BF6E7B0-58D5-BF4F-A1E6-161CFA762894}" presName="accent_3" presStyleCnt="0"/>
      <dgm:spPr/>
    </dgm:pt>
    <dgm:pt modelId="{4F594B7D-8589-D547-99A4-BEAC2D0F1D22}" type="pres">
      <dgm:prSet presAssocID="{6BF6E7B0-58D5-BF4F-A1E6-161CFA762894}" presName="accentRepeatNode" presStyleLbl="solidFgAcc1" presStyleIdx="2" presStyleCnt="5"/>
      <dgm:spPr/>
    </dgm:pt>
    <dgm:pt modelId="{B83B7176-145D-4446-B519-FE448A78122B}" type="pres">
      <dgm:prSet presAssocID="{4D6EB4F8-580B-2C4A-B1C4-2C4D7344EA42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6F17591-ECB6-124F-A968-30515B07717F}" type="pres">
      <dgm:prSet presAssocID="{4D6EB4F8-580B-2C4A-B1C4-2C4D7344EA42}" presName="accent_4" presStyleCnt="0"/>
      <dgm:spPr/>
    </dgm:pt>
    <dgm:pt modelId="{EB487E29-194A-7447-B4FA-7A672213C767}" type="pres">
      <dgm:prSet presAssocID="{4D6EB4F8-580B-2C4A-B1C4-2C4D7344EA42}" presName="accentRepeatNode" presStyleLbl="solidFgAcc1" presStyleIdx="3" presStyleCnt="5"/>
      <dgm:spPr/>
    </dgm:pt>
    <dgm:pt modelId="{F23BDACB-5740-D446-9975-205574856AE0}" type="pres">
      <dgm:prSet presAssocID="{893B5D2D-F364-2F47-B597-E255999097AC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5C3F69C-D787-4B4E-A6BE-CE3D6FD70EAA}" type="pres">
      <dgm:prSet presAssocID="{893B5D2D-F364-2F47-B597-E255999097AC}" presName="accent_5" presStyleCnt="0"/>
      <dgm:spPr/>
    </dgm:pt>
    <dgm:pt modelId="{FB1BD341-825A-F046-8B3F-0119A75D6FFA}" type="pres">
      <dgm:prSet presAssocID="{893B5D2D-F364-2F47-B597-E255999097AC}" presName="accentRepeatNode" presStyleLbl="solidFgAcc1" presStyleIdx="4" presStyleCnt="5"/>
      <dgm:spPr/>
    </dgm:pt>
  </dgm:ptLst>
  <dgm:cxnLst>
    <dgm:cxn modelId="{F01A7E5C-1495-BD47-B634-4AA940B44D64}" type="presOf" srcId="{5CC7C819-22FC-9940-9E59-95FE49FEF966}" destId="{C36E6E98-452A-4B47-906E-F45EEF12F12D}" srcOrd="0" destOrd="0" presId="urn:microsoft.com/office/officeart/2008/layout/VerticalCurvedList"/>
    <dgm:cxn modelId="{8CDB503F-FC1D-C446-9810-099B425C0B88}" srcId="{5CC7C819-22FC-9940-9E59-95FE49FEF966}" destId="{4F6B673E-4E96-284B-93E1-2F7A748558BF}" srcOrd="0" destOrd="0" parTransId="{9CDFA989-724A-4B40-B100-3D00DEF04CEC}" sibTransId="{11E7F1B2-8932-1142-ACE5-3A9589B42A2F}"/>
    <dgm:cxn modelId="{EA6963A0-E553-784D-95E5-13B35F0EFC11}" srcId="{5CC7C819-22FC-9940-9E59-95FE49FEF966}" destId="{893B5D2D-F364-2F47-B597-E255999097AC}" srcOrd="4" destOrd="0" parTransId="{BCDBE088-1266-F84C-BB45-77E9128D8F35}" sibTransId="{3EE08EE3-1957-8441-9A38-0209F5EB24AA}"/>
    <dgm:cxn modelId="{2CBF87DF-C1A5-9547-BAD4-A991D197E0DC}" srcId="{5CC7C819-22FC-9940-9E59-95FE49FEF966}" destId="{9F8ABD28-E342-044D-BD2F-FC88A35E2046}" srcOrd="1" destOrd="0" parTransId="{E3984578-B30A-9242-86F7-66418CCCDC51}" sibTransId="{196C685A-9B31-C843-A39F-B52F5AA9453D}"/>
    <dgm:cxn modelId="{089C3555-B5D3-1740-B70D-8EB383B62377}" srcId="{5CC7C819-22FC-9940-9E59-95FE49FEF966}" destId="{6BF6E7B0-58D5-BF4F-A1E6-161CFA762894}" srcOrd="2" destOrd="0" parTransId="{1212217F-BBAD-3E42-9632-AA07632925A3}" sibTransId="{4FB5209B-08B9-8B41-B1E4-9867AC26ACDA}"/>
    <dgm:cxn modelId="{2FFC9854-EE5F-A646-891E-EFA482EFE100}" type="presOf" srcId="{4F6B673E-4E96-284B-93E1-2F7A748558BF}" destId="{4D354350-3593-DE4C-AEB1-03623E9181C5}" srcOrd="0" destOrd="0" presId="urn:microsoft.com/office/officeart/2008/layout/VerticalCurvedList"/>
    <dgm:cxn modelId="{A6106094-1561-2D45-9ED5-F0248941F14F}" type="presOf" srcId="{4D6EB4F8-580B-2C4A-B1C4-2C4D7344EA42}" destId="{B83B7176-145D-4446-B519-FE448A78122B}" srcOrd="0" destOrd="0" presId="urn:microsoft.com/office/officeart/2008/layout/VerticalCurvedList"/>
    <dgm:cxn modelId="{AAA29404-C439-D041-97D5-B8372BA20260}" type="presOf" srcId="{6BF6E7B0-58D5-BF4F-A1E6-161CFA762894}" destId="{65C4AEBA-AF2E-3C4A-8EB9-CA1D6032C96E}" srcOrd="0" destOrd="0" presId="urn:microsoft.com/office/officeart/2008/layout/VerticalCurvedList"/>
    <dgm:cxn modelId="{12D6B7F1-6ACD-E84A-AC1B-95CD77B39188}" type="presOf" srcId="{11E7F1B2-8932-1142-ACE5-3A9589B42A2F}" destId="{BB760403-48DE-9542-8416-1E8B6018467D}" srcOrd="0" destOrd="0" presId="urn:microsoft.com/office/officeart/2008/layout/VerticalCurvedList"/>
    <dgm:cxn modelId="{DD77722D-2B95-1649-8640-46C5B34B20BA}" srcId="{5CC7C819-22FC-9940-9E59-95FE49FEF966}" destId="{4D6EB4F8-580B-2C4A-B1C4-2C4D7344EA42}" srcOrd="3" destOrd="0" parTransId="{E7E91192-2FF2-CE43-A080-07B56288CEF9}" sibTransId="{9C742D51-D21B-F94D-A713-7BA93E5BBF05}"/>
    <dgm:cxn modelId="{EE96AB85-4815-9A48-A274-322DE8809C87}" type="presOf" srcId="{893B5D2D-F364-2F47-B597-E255999097AC}" destId="{F23BDACB-5740-D446-9975-205574856AE0}" srcOrd="0" destOrd="0" presId="urn:microsoft.com/office/officeart/2008/layout/VerticalCurvedList"/>
    <dgm:cxn modelId="{E6CDA131-879C-FF4C-8094-B7B0458EF7B7}" type="presOf" srcId="{9F8ABD28-E342-044D-BD2F-FC88A35E2046}" destId="{92D18AC2-DFE6-5D41-92E3-6FBC8F9E020A}" srcOrd="0" destOrd="0" presId="urn:microsoft.com/office/officeart/2008/layout/VerticalCurvedList"/>
    <dgm:cxn modelId="{A5662254-27A9-024C-ABB6-21AA7597E741}" type="presParOf" srcId="{C36E6E98-452A-4B47-906E-F45EEF12F12D}" destId="{CA63F03E-F6E6-E344-982A-46AC3C5BDA83}" srcOrd="0" destOrd="0" presId="urn:microsoft.com/office/officeart/2008/layout/VerticalCurvedList"/>
    <dgm:cxn modelId="{1C0150DD-74F6-FC44-80FC-D646E2D45FA2}" type="presParOf" srcId="{CA63F03E-F6E6-E344-982A-46AC3C5BDA83}" destId="{7E5E127E-E2B2-134B-A7E3-43A64E9B330A}" srcOrd="0" destOrd="0" presId="urn:microsoft.com/office/officeart/2008/layout/VerticalCurvedList"/>
    <dgm:cxn modelId="{A395D4C6-329C-2740-ABAA-C7F1BBA2B34B}" type="presParOf" srcId="{7E5E127E-E2B2-134B-A7E3-43A64E9B330A}" destId="{001ABEE9-4061-F64F-8D01-52FEC11D3B2D}" srcOrd="0" destOrd="0" presId="urn:microsoft.com/office/officeart/2008/layout/VerticalCurvedList"/>
    <dgm:cxn modelId="{4DADCD78-9645-7E4A-9ECA-B94721B56E8D}" type="presParOf" srcId="{7E5E127E-E2B2-134B-A7E3-43A64E9B330A}" destId="{BB760403-48DE-9542-8416-1E8B6018467D}" srcOrd="1" destOrd="0" presId="urn:microsoft.com/office/officeart/2008/layout/VerticalCurvedList"/>
    <dgm:cxn modelId="{4C56B15E-2BA0-BC46-9980-F28BBF88E07C}" type="presParOf" srcId="{7E5E127E-E2B2-134B-A7E3-43A64E9B330A}" destId="{9ADB08C2-130B-044E-841B-EF7FD7CD44B2}" srcOrd="2" destOrd="0" presId="urn:microsoft.com/office/officeart/2008/layout/VerticalCurvedList"/>
    <dgm:cxn modelId="{6497E360-CA2B-704C-8704-C4515232269A}" type="presParOf" srcId="{7E5E127E-E2B2-134B-A7E3-43A64E9B330A}" destId="{CD2871E0-B945-6845-8CD4-21F5038B9047}" srcOrd="3" destOrd="0" presId="urn:microsoft.com/office/officeart/2008/layout/VerticalCurvedList"/>
    <dgm:cxn modelId="{2CE4BD8A-9D97-9B4D-A9E5-43D7817FC279}" type="presParOf" srcId="{CA63F03E-F6E6-E344-982A-46AC3C5BDA83}" destId="{4D354350-3593-DE4C-AEB1-03623E9181C5}" srcOrd="1" destOrd="0" presId="urn:microsoft.com/office/officeart/2008/layout/VerticalCurvedList"/>
    <dgm:cxn modelId="{DD20DD16-FA77-C741-9112-30BC463E726A}" type="presParOf" srcId="{CA63F03E-F6E6-E344-982A-46AC3C5BDA83}" destId="{015CD181-DC37-BC45-A59D-848A188BDCC7}" srcOrd="2" destOrd="0" presId="urn:microsoft.com/office/officeart/2008/layout/VerticalCurvedList"/>
    <dgm:cxn modelId="{D3499DB9-E272-D148-9FA2-BA74D43FF5B3}" type="presParOf" srcId="{015CD181-DC37-BC45-A59D-848A188BDCC7}" destId="{D7EDC07C-5B61-C14A-B32E-2F7513088A0C}" srcOrd="0" destOrd="0" presId="urn:microsoft.com/office/officeart/2008/layout/VerticalCurvedList"/>
    <dgm:cxn modelId="{F00B4F1D-468E-9A45-A1C3-1ECEE3639BF2}" type="presParOf" srcId="{CA63F03E-F6E6-E344-982A-46AC3C5BDA83}" destId="{92D18AC2-DFE6-5D41-92E3-6FBC8F9E020A}" srcOrd="3" destOrd="0" presId="urn:microsoft.com/office/officeart/2008/layout/VerticalCurvedList"/>
    <dgm:cxn modelId="{B64FB557-420E-A342-9502-9BF18DC2C34E}" type="presParOf" srcId="{CA63F03E-F6E6-E344-982A-46AC3C5BDA83}" destId="{9AA50815-7C9F-9243-8E3D-E91C6F11D2A6}" srcOrd="4" destOrd="0" presId="urn:microsoft.com/office/officeart/2008/layout/VerticalCurvedList"/>
    <dgm:cxn modelId="{3C4A2293-8F66-9049-BA3A-99EC293975EC}" type="presParOf" srcId="{9AA50815-7C9F-9243-8E3D-E91C6F11D2A6}" destId="{62448421-ECA9-D542-899D-B308B76F7B77}" srcOrd="0" destOrd="0" presId="urn:microsoft.com/office/officeart/2008/layout/VerticalCurvedList"/>
    <dgm:cxn modelId="{0FF2FA9E-769B-8642-9593-2F3BD3C9FDB9}" type="presParOf" srcId="{CA63F03E-F6E6-E344-982A-46AC3C5BDA83}" destId="{65C4AEBA-AF2E-3C4A-8EB9-CA1D6032C96E}" srcOrd="5" destOrd="0" presId="urn:microsoft.com/office/officeart/2008/layout/VerticalCurvedList"/>
    <dgm:cxn modelId="{929B9E5A-2F92-114E-A22D-062DEB4D058D}" type="presParOf" srcId="{CA63F03E-F6E6-E344-982A-46AC3C5BDA83}" destId="{43216792-72BF-A240-8E5B-C8EAB0BA938B}" srcOrd="6" destOrd="0" presId="urn:microsoft.com/office/officeart/2008/layout/VerticalCurvedList"/>
    <dgm:cxn modelId="{44BB6C23-655F-5445-AB61-59AFD6DC54A2}" type="presParOf" srcId="{43216792-72BF-A240-8E5B-C8EAB0BA938B}" destId="{4F594B7D-8589-D547-99A4-BEAC2D0F1D22}" srcOrd="0" destOrd="0" presId="urn:microsoft.com/office/officeart/2008/layout/VerticalCurvedList"/>
    <dgm:cxn modelId="{9F94A55F-DD17-E848-9F33-DF7BA6EF7B43}" type="presParOf" srcId="{CA63F03E-F6E6-E344-982A-46AC3C5BDA83}" destId="{B83B7176-145D-4446-B519-FE448A78122B}" srcOrd="7" destOrd="0" presId="urn:microsoft.com/office/officeart/2008/layout/VerticalCurvedList"/>
    <dgm:cxn modelId="{A1BCE817-2204-7F49-B49B-38522EF08EB2}" type="presParOf" srcId="{CA63F03E-F6E6-E344-982A-46AC3C5BDA83}" destId="{B6F17591-ECB6-124F-A968-30515B07717F}" srcOrd="8" destOrd="0" presId="urn:microsoft.com/office/officeart/2008/layout/VerticalCurvedList"/>
    <dgm:cxn modelId="{C0EBA545-E104-B444-B2DB-10DD631D2E8E}" type="presParOf" srcId="{B6F17591-ECB6-124F-A968-30515B07717F}" destId="{EB487E29-194A-7447-B4FA-7A672213C767}" srcOrd="0" destOrd="0" presId="urn:microsoft.com/office/officeart/2008/layout/VerticalCurvedList"/>
    <dgm:cxn modelId="{5F01BD6D-ED88-B844-BA43-F9B9429F4F66}" type="presParOf" srcId="{CA63F03E-F6E6-E344-982A-46AC3C5BDA83}" destId="{F23BDACB-5740-D446-9975-205574856AE0}" srcOrd="9" destOrd="0" presId="urn:microsoft.com/office/officeart/2008/layout/VerticalCurvedList"/>
    <dgm:cxn modelId="{17D67339-A394-2F4B-952B-9A51BD50B549}" type="presParOf" srcId="{CA63F03E-F6E6-E344-982A-46AC3C5BDA83}" destId="{B5C3F69C-D787-4B4E-A6BE-CE3D6FD70EAA}" srcOrd="10" destOrd="0" presId="urn:microsoft.com/office/officeart/2008/layout/VerticalCurvedList"/>
    <dgm:cxn modelId="{616AEC8B-9153-A246-A435-09CF8B6C4E44}" type="presParOf" srcId="{B5C3F69C-D787-4B4E-A6BE-CE3D6FD70EAA}" destId="{FB1BD341-825A-F046-8B3F-0119A75D6FF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760403-48DE-9542-8416-1E8B6018467D}">
      <dsp:nvSpPr>
        <dsp:cNvPr id="0" name=""/>
        <dsp:cNvSpPr/>
      </dsp:nvSpPr>
      <dsp:spPr>
        <a:xfrm>
          <a:off x="-5614502" y="-859500"/>
          <a:ext cx="6684700" cy="6684700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354350-3593-DE4C-AEB1-03623E9181C5}">
      <dsp:nvSpPr>
        <dsp:cNvPr id="0" name=""/>
        <dsp:cNvSpPr/>
      </dsp:nvSpPr>
      <dsp:spPr>
        <a:xfrm>
          <a:off x="467860" y="310256"/>
          <a:ext cx="7349411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Interactive Introduction</a:t>
          </a:r>
          <a:endParaRPr lang="it-IT" sz="1800" b="1" kern="1200" dirty="0"/>
        </a:p>
      </dsp:txBody>
      <dsp:txXfrm>
        <a:off x="467860" y="310256"/>
        <a:ext cx="7349411" cy="620911"/>
      </dsp:txXfrm>
    </dsp:sp>
    <dsp:sp modelId="{D7EDC07C-5B61-C14A-B32E-2F7513088A0C}">
      <dsp:nvSpPr>
        <dsp:cNvPr id="0" name=""/>
        <dsp:cNvSpPr/>
      </dsp:nvSpPr>
      <dsp:spPr>
        <a:xfrm>
          <a:off x="79791" y="232643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18AC2-DFE6-5D41-92E3-6FBC8F9E020A}">
      <dsp:nvSpPr>
        <dsp:cNvPr id="0" name=""/>
        <dsp:cNvSpPr/>
      </dsp:nvSpPr>
      <dsp:spPr>
        <a:xfrm>
          <a:off x="912787" y="1241325"/>
          <a:ext cx="6904484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Individual Exercise 1 – Self-Assessment of People-Task Orientation</a:t>
          </a:r>
          <a:endParaRPr lang="it-IT" sz="1800" b="1" kern="1200" dirty="0"/>
        </a:p>
      </dsp:txBody>
      <dsp:txXfrm>
        <a:off x="912787" y="1241325"/>
        <a:ext cx="6904484" cy="620911"/>
      </dsp:txXfrm>
    </dsp:sp>
    <dsp:sp modelId="{62448421-ECA9-D542-899D-B308B76F7B77}">
      <dsp:nvSpPr>
        <dsp:cNvPr id="0" name=""/>
        <dsp:cNvSpPr/>
      </dsp:nvSpPr>
      <dsp:spPr>
        <a:xfrm>
          <a:off x="524718" y="1163711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C4AEBA-AF2E-3C4A-8EB9-CA1D6032C96E}">
      <dsp:nvSpPr>
        <dsp:cNvPr id="0" name=""/>
        <dsp:cNvSpPr/>
      </dsp:nvSpPr>
      <dsp:spPr>
        <a:xfrm>
          <a:off x="1049344" y="2172394"/>
          <a:ext cx="6767927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Group Exercise 1 – Obstacles to Self-mastery</a:t>
          </a:r>
          <a:endParaRPr lang="it-IT" sz="1800" b="1" kern="1200" dirty="0"/>
        </a:p>
      </dsp:txBody>
      <dsp:txXfrm>
        <a:off x="1049344" y="2172394"/>
        <a:ext cx="6767927" cy="620911"/>
      </dsp:txXfrm>
    </dsp:sp>
    <dsp:sp modelId="{4F594B7D-8589-D547-99A4-BEAC2D0F1D22}">
      <dsp:nvSpPr>
        <dsp:cNvPr id="0" name=""/>
        <dsp:cNvSpPr/>
      </dsp:nvSpPr>
      <dsp:spPr>
        <a:xfrm>
          <a:off x="661274" y="2094780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3B7176-145D-4446-B519-FE448A78122B}">
      <dsp:nvSpPr>
        <dsp:cNvPr id="0" name=""/>
        <dsp:cNvSpPr/>
      </dsp:nvSpPr>
      <dsp:spPr>
        <a:xfrm>
          <a:off x="912787" y="3103463"/>
          <a:ext cx="6904484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Group Exercise 2 – Limiting Beliefs</a:t>
          </a:r>
          <a:endParaRPr lang="it-IT" sz="1800" b="1" kern="1200" dirty="0"/>
        </a:p>
      </dsp:txBody>
      <dsp:txXfrm>
        <a:off x="912787" y="3103463"/>
        <a:ext cx="6904484" cy="620911"/>
      </dsp:txXfrm>
    </dsp:sp>
    <dsp:sp modelId="{EB487E29-194A-7447-B4FA-7A672213C767}">
      <dsp:nvSpPr>
        <dsp:cNvPr id="0" name=""/>
        <dsp:cNvSpPr/>
      </dsp:nvSpPr>
      <dsp:spPr>
        <a:xfrm>
          <a:off x="524718" y="3025849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3BDACB-5740-D446-9975-205574856AE0}">
      <dsp:nvSpPr>
        <dsp:cNvPr id="0" name=""/>
        <dsp:cNvSpPr/>
      </dsp:nvSpPr>
      <dsp:spPr>
        <a:xfrm>
          <a:off x="467860" y="4034531"/>
          <a:ext cx="7349411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Individual Exercise 2 – Attitude Towards Team Working</a:t>
          </a:r>
          <a:endParaRPr lang="it-IT" sz="1800" b="1" kern="1200" dirty="0"/>
        </a:p>
      </dsp:txBody>
      <dsp:txXfrm>
        <a:off x="467860" y="4034531"/>
        <a:ext cx="7349411" cy="620911"/>
      </dsp:txXfrm>
    </dsp:sp>
    <dsp:sp modelId="{FB1BD341-825A-F046-8B3F-0119A75D6FFA}">
      <dsp:nvSpPr>
        <dsp:cNvPr id="0" name=""/>
        <dsp:cNvSpPr/>
      </dsp:nvSpPr>
      <dsp:spPr>
        <a:xfrm>
          <a:off x="79791" y="3956918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14208671-A0B8-3E47-A7D9-43510B064522}" type="datetime1">
              <a:rPr lang="fr-FR" smtClean="0"/>
              <a:pPr/>
              <a:t>14/02/2017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6759D221-9A09-9540-B314-8604B0193E34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850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7B3B23B9-18C7-DB45-B429-7B8C8BC37F52}" type="datetime1">
              <a:rPr lang="fr-FR" smtClean="0"/>
              <a:pPr/>
              <a:t>14/02/2017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06" tIns="47854" rIns="95706" bIns="4785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5706" tIns="47854" rIns="95706" bIns="47854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7337B99B-D378-6C49-AC24-BA32949E8AE6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9836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35"/>
            <a:ext cx="9160477" cy="379587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4342048"/>
            <a:ext cx="9144000" cy="867124"/>
          </a:xfrm>
        </p:spPr>
        <p:txBody>
          <a:bodyPr anchor="b"/>
          <a:lstStyle>
            <a:lvl1pPr algn="ctr">
              <a:defRPr sz="4500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5209172"/>
            <a:ext cx="6858000" cy="992328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011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4A32-25FE-8F48-AAFA-447236822156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229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947853"/>
            <a:ext cx="1971675" cy="5229110"/>
          </a:xfrm>
        </p:spPr>
        <p:txBody>
          <a:bodyPr vert="eaVert"/>
          <a:lstStyle>
            <a:lvl1pPr>
              <a:defRPr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947853"/>
            <a:ext cx="5800725" cy="5229109"/>
          </a:xfrm>
        </p:spPr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F3DC-FF95-D545-8B64-6ABA8614293E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 txBox="1">
            <a:spLocks/>
          </p:cNvSpPr>
          <p:nvPr userDrawn="1"/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rgbClr val="0D34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121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207450" algn="just">
              <a:lnSpc>
                <a:spcPct val="100000"/>
              </a:lnSpc>
              <a:spcAft>
                <a:spcPts val="600"/>
              </a:spcAft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FD7-F894-DF44-8FFE-608848D37E88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11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none"/>
        </p:style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A206-53D8-3447-AAD0-F18D076EAFE1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635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AF80-539A-1948-BAFD-D8DEA8E7C5A2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4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33680" y="1067848"/>
            <a:ext cx="4264502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33680" y="1891760"/>
            <a:ext cx="4264502" cy="4107596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57774" y="1067848"/>
            <a:ext cx="4285504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7774" y="1891760"/>
            <a:ext cx="4285504" cy="4107596"/>
          </a:xfrm>
        </p:spPr>
        <p:txBody>
          <a:bodyPr anchor="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6B7B-09DE-BD42-A29A-0615A13D9D25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12032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1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386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7369-B0F1-5543-B8BF-0288E5A10DF7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6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605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C0D82-552E-E448-9F84-118D39D8499D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5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219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5155010" cy="5346538"/>
          </a:xfrm>
        </p:spPr>
        <p:txBody>
          <a:bodyPr/>
          <a:lstStyle>
            <a:lvl1pPr algn="just">
              <a:lnSpc>
                <a:spcPct val="100000"/>
              </a:lnSpc>
              <a:defRPr sz="2400"/>
            </a:lvl1pPr>
            <a:lvl2pPr algn="just">
              <a:lnSpc>
                <a:spcPct val="100000"/>
              </a:lnSpc>
              <a:defRPr sz="2100"/>
            </a:lvl2pPr>
            <a:lvl3pPr algn="just">
              <a:lnSpc>
                <a:spcPct val="100000"/>
              </a:lnSpc>
              <a:defRPr sz="1800"/>
            </a:lvl3pPr>
            <a:lvl4pPr algn="just">
              <a:lnSpc>
                <a:spcPct val="100000"/>
              </a:lnSpc>
              <a:defRPr sz="1500"/>
            </a:lvl4pPr>
            <a:lvl5pPr algn="just">
              <a:lnSpc>
                <a:spcPct val="100000"/>
              </a:lnSpc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F3BA-0A74-354F-9027-CF5D2E951204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380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515501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FD54-8DF9-E946-8835-04A08E63D92E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514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tiff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2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325"/>
          <a:stretch/>
        </p:blipFill>
        <p:spPr>
          <a:xfrm>
            <a:off x="-1" y="1335"/>
            <a:ext cx="9144001" cy="898665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134249"/>
            <a:ext cx="7886700" cy="4965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855424" y="63339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A92C-A493-E54D-8695-BEA372A37DAC}" type="datetime1">
              <a:rPr lang="it-IT" smtClean="0"/>
              <a:t>14/02/17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2 – </a:t>
            </a:r>
            <a:r>
              <a:rPr lang="it-IT" dirty="0" err="1" smtClean="0"/>
              <a:t>Understanding</a:t>
            </a:r>
            <a:r>
              <a:rPr lang="it-IT" dirty="0" smtClean="0"/>
              <a:t> Leadership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006576" y="6333964"/>
            <a:ext cx="508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27B32-7EE3-4B47-8E3B-B3A98341C450}" type="slidenum">
              <a:rPr lang="fr-FR" smtClean="0"/>
              <a:pPr/>
              <a:t>‹n.›</a:t>
            </a:fld>
            <a:endParaRPr lang="fr-FR" dirty="0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78332" y="90667"/>
            <a:ext cx="900636" cy="720000"/>
          </a:xfrm>
          <a:prstGeom prst="rect">
            <a:avLst/>
          </a:prstGeom>
        </p:spPr>
      </p:pic>
      <p:sp>
        <p:nvSpPr>
          <p:cNvPr id="12" name="CasellaDiTesto 11"/>
          <p:cNvSpPr txBox="1"/>
          <p:nvPr userDrawn="1"/>
        </p:nvSpPr>
        <p:spPr>
          <a:xfrm>
            <a:off x="1078968" y="127501"/>
            <a:ext cx="2629246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dist"/>
            <a:r>
              <a:rPr lang="it-IT" spc="40" baseline="0" dirty="0" smtClean="0">
                <a:solidFill>
                  <a:schemeClr val="bg1"/>
                </a:solidFill>
              </a:rPr>
              <a:t>COUNCIL OF EUROPE</a:t>
            </a:r>
          </a:p>
          <a:p>
            <a:pPr algn="dist"/>
            <a:r>
              <a:rPr lang="it-IT" dirty="0" smtClean="0">
                <a:solidFill>
                  <a:schemeClr val="bg1"/>
                </a:solidFill>
              </a:rPr>
              <a:t>CONSEIL DE L’EUROPE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2" y="5883964"/>
            <a:ext cx="1044915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0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r" defTabSz="6858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rgbClr val="0D347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MODULE </a:t>
            </a:r>
            <a:r>
              <a:rPr lang="en-GB" dirty="0"/>
              <a:t>5</a:t>
            </a:r>
            <a:r>
              <a:rPr lang="en-GB" dirty="0" smtClean="0"/>
              <a:t> – SELF AWARENESS AND GROUP EMPOWERMENT</a:t>
            </a:r>
            <a:endParaRPr lang="en-GB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Stage 1 – Leadership </a:t>
            </a:r>
            <a:r>
              <a:rPr lang="en-GB" smtClean="0"/>
              <a:t>for Organisations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66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900" b="1" dirty="0"/>
              <a:t>Individual Exercise 1 – Attitude Towards Team Working </a:t>
            </a:r>
            <a:endParaRPr lang="it-IT" sz="2900" b="1" dirty="0"/>
          </a:p>
          <a:p>
            <a:pPr lvl="1"/>
            <a:r>
              <a:rPr lang="en-GB" dirty="0"/>
              <a:t>W</a:t>
            </a:r>
            <a:r>
              <a:rPr lang="en-GB" dirty="0" smtClean="0"/>
              <a:t>ork </a:t>
            </a:r>
            <a:r>
              <a:rPr lang="en-GB" dirty="0"/>
              <a:t>individually in identifying own attitude towards team working. </a:t>
            </a:r>
            <a:endParaRPr lang="it-IT" dirty="0"/>
          </a:p>
          <a:p>
            <a:pPr marL="36000" lvl="0" indent="0">
              <a:buNone/>
            </a:pPr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5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smtClean="0"/>
              <a:t>Module 5 </a:t>
            </a:r>
            <a:r>
              <a:rPr lang="en-GB" dirty="0" smtClean="0"/>
              <a:t>– Self Awareness and Group Empowerment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3146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 smtClean="0"/>
              <a:t>Learning Objectives</a:t>
            </a:r>
          </a:p>
          <a:p>
            <a:pPr lvl="1"/>
            <a:r>
              <a:rPr lang="en-GB" dirty="0" smtClean="0"/>
              <a:t>To learn </a:t>
            </a:r>
            <a:r>
              <a:rPr lang="en-GB" dirty="0"/>
              <a:t>the meaning of self-mastery and that the journey towards it never ends.</a:t>
            </a:r>
            <a:endParaRPr lang="it-IT" dirty="0"/>
          </a:p>
          <a:p>
            <a:pPr lvl="1"/>
            <a:r>
              <a:rPr lang="en-GB" dirty="0" smtClean="0"/>
              <a:t>To learn </a:t>
            </a:r>
            <a:r>
              <a:rPr lang="en-GB" dirty="0"/>
              <a:t>the meaning and implications of </a:t>
            </a:r>
            <a:r>
              <a:rPr lang="en-GB" dirty="0" smtClean="0"/>
              <a:t>“natural” </a:t>
            </a:r>
            <a:r>
              <a:rPr lang="en-GB" dirty="0"/>
              <a:t>leadership preferences.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 smtClean="0"/>
              <a:t>Learning Outcomes</a:t>
            </a:r>
          </a:p>
          <a:p>
            <a:pPr lvl="1"/>
            <a:r>
              <a:rPr lang="en-GB" dirty="0"/>
              <a:t>Participants understand the importance and traits of self-awareness.</a:t>
            </a:r>
            <a:endParaRPr lang="it-IT" dirty="0"/>
          </a:p>
          <a:p>
            <a:pPr lvl="1"/>
            <a:r>
              <a:rPr lang="en-GB" dirty="0"/>
              <a:t>Participants identify the obstacles and limiting beliefs that get in the way of self-awareness and of the following mastery of </a:t>
            </a:r>
            <a:r>
              <a:rPr lang="en-GB" dirty="0" smtClean="0"/>
              <a:t>the self </a:t>
            </a:r>
            <a:r>
              <a:rPr lang="en-GB" dirty="0"/>
              <a:t>in different situations.</a:t>
            </a:r>
            <a:endParaRPr lang="it-IT" dirty="0"/>
          </a:p>
          <a:p>
            <a:pPr lvl="1"/>
            <a:r>
              <a:rPr lang="en-GB" dirty="0"/>
              <a:t>Participants identify own leadership preferences and orientation towards people and tasks.</a:t>
            </a:r>
            <a:endParaRPr lang="it-IT" dirty="0"/>
          </a:p>
          <a:p>
            <a:pPr lvl="1"/>
            <a:r>
              <a:rPr lang="en-GB" dirty="0"/>
              <a:t>Participants learn how to shift their ‘natural’ orientation towards functional attitudes in different circumstances.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Module Overview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5 – Self Awareness and Group Empowerment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82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3732945"/>
              </p:ext>
            </p:extLst>
          </p:nvPr>
        </p:nvGraphicFramePr>
        <p:xfrm>
          <a:off x="628650" y="1133475"/>
          <a:ext cx="7886700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Module Structure</a:t>
            </a:r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5 – Self Awareness and Group Empowerment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659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1" dirty="0"/>
              <a:t>Self-awareness</a:t>
            </a:r>
            <a:endParaRPr lang="it-IT" sz="1800" b="1" dirty="0"/>
          </a:p>
          <a:p>
            <a:r>
              <a:rPr lang="en-GB" sz="1600" dirty="0"/>
              <a:t>Self-awareness is broadly defined as “knowledge and awareness of own personality or character”, thus to recognise own strengths, weaknesses, characteristic traits and likely actions/reactions in given circumstances. Self-awareness in then an ability to identify oneself as separate from other individuals, with own feelings, thoughts, perceptions, ideas. For the purpose of LAP, self-awareness for leadership is the foundation on which mastery of </a:t>
            </a:r>
            <a:r>
              <a:rPr lang="en-GB" sz="1600" dirty="0" smtClean="0"/>
              <a:t>the self </a:t>
            </a:r>
            <a:r>
              <a:rPr lang="en-GB" sz="1600" dirty="0"/>
              <a:t>and understanding of own potential and limits in given contexts are rooted. </a:t>
            </a:r>
            <a:endParaRPr lang="it-IT" sz="1600" dirty="0"/>
          </a:p>
          <a:p>
            <a:endParaRPr lang="it-IT" sz="18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1800" b="1" dirty="0" smtClean="0"/>
              <a:t>People-Task Orientation</a:t>
            </a:r>
            <a:endParaRPr lang="it-IT" sz="1800" b="1" dirty="0"/>
          </a:p>
          <a:p>
            <a:r>
              <a:rPr lang="en-GB" sz="1600" dirty="0"/>
              <a:t>As self-awareness implies, different people might understand to have rather different work-related preferences within an organisation. Relationship-oriented people are focused on supporting, motivating and developing their relationships. More specifically for the purpose of </a:t>
            </a:r>
            <a:r>
              <a:rPr lang="en-GB" sz="1600" dirty="0" smtClean="0"/>
              <a:t>LAP</a:t>
            </a:r>
            <a:r>
              <a:rPr lang="en-GB" sz="1600" dirty="0" smtClean="0"/>
              <a:t>, </a:t>
            </a:r>
            <a:r>
              <a:rPr lang="en-GB" sz="1600" dirty="0"/>
              <a:t>a relationship-oriented leader is concerned with supporting and motivating his/her own team as well as to promote the relations within. Task-oriented people instead focus on getting the tasks needed done, so to </a:t>
            </a:r>
            <a:r>
              <a:rPr lang="en-GB" sz="1600" dirty="0" smtClean="0"/>
              <a:t>fulfil </a:t>
            </a:r>
            <a:r>
              <a:rPr lang="en-GB" sz="1600" dirty="0"/>
              <a:t>an objective. Task-oriented leaders would then be less concerned with team building and rather focused on identification of specific steps to reach a goal. </a:t>
            </a:r>
            <a:endParaRPr lang="it-IT" sz="15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smtClean="0"/>
              <a:t>Definitions</a:t>
            </a:r>
            <a:endParaRPr lang="it-IT" dirty="0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5 – Self Awareness and Group Empowerment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55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EXERCISES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50476" y="4695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6536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900" b="1" dirty="0"/>
              <a:t>Interactive </a:t>
            </a:r>
            <a:r>
              <a:rPr lang="en-GB" sz="2900" b="1" dirty="0" smtClean="0"/>
              <a:t>Introduction</a:t>
            </a:r>
            <a:endParaRPr lang="it-IT" sz="2900" b="1" dirty="0"/>
          </a:p>
          <a:p>
            <a:pPr lvl="1"/>
            <a:r>
              <a:rPr lang="en-GB" dirty="0"/>
              <a:t>W</a:t>
            </a:r>
            <a:r>
              <a:rPr lang="en-GB" dirty="0" smtClean="0"/>
              <a:t>ork </a:t>
            </a:r>
            <a:r>
              <a:rPr lang="en-GB" dirty="0"/>
              <a:t>in small groups (3-4 people) </a:t>
            </a:r>
            <a:r>
              <a:rPr lang="en-GB" dirty="0" smtClean="0"/>
              <a:t>to identify traits of </a:t>
            </a:r>
            <a:r>
              <a:rPr lang="en-GB" dirty="0"/>
              <a:t>self-awareness and following capacity to master self in different situations.</a:t>
            </a:r>
            <a:r>
              <a:rPr lang="it-IT" dirty="0"/>
              <a:t> </a:t>
            </a:r>
            <a:endParaRPr lang="it-IT" sz="2400" b="1" dirty="0"/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1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5 – Self Awareness and Group Empowerment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3363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900" b="1" dirty="0" smtClean="0"/>
              <a:t>Individual </a:t>
            </a:r>
            <a:r>
              <a:rPr lang="en-GB" sz="2900" b="1" dirty="0"/>
              <a:t>Exercise 1 – Self-Assessment of People-Task </a:t>
            </a:r>
            <a:r>
              <a:rPr lang="en-GB" sz="2900" b="1" dirty="0" smtClean="0"/>
              <a:t>Orientation</a:t>
            </a:r>
            <a:endParaRPr lang="it-IT" sz="2900" b="1" dirty="0"/>
          </a:p>
          <a:p>
            <a:pPr lvl="1"/>
            <a:r>
              <a:rPr lang="en-GB" dirty="0"/>
              <a:t>W</a:t>
            </a:r>
            <a:r>
              <a:rPr lang="en-GB" dirty="0" smtClean="0"/>
              <a:t>ork </a:t>
            </a:r>
            <a:r>
              <a:rPr lang="en-GB" dirty="0"/>
              <a:t>individually in identifying own people-task orientation.</a:t>
            </a:r>
            <a:r>
              <a:rPr lang="it-IT" dirty="0"/>
              <a:t> </a:t>
            </a:r>
            <a:endParaRPr lang="it-IT" sz="4500" b="1" dirty="0"/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2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</a:t>
            </a:r>
            <a:r>
              <a:rPr lang="en-GB" dirty="0"/>
              <a:t>5</a:t>
            </a:r>
            <a:r>
              <a:rPr lang="en-GB" dirty="0" smtClean="0"/>
              <a:t> – Self Awareness and Group Empowerment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90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900" b="1" dirty="0" smtClean="0"/>
              <a:t>Group </a:t>
            </a:r>
            <a:r>
              <a:rPr lang="en-GB" sz="2900" b="1" dirty="0"/>
              <a:t>Exercise 1 – Obstacles to </a:t>
            </a:r>
            <a:r>
              <a:rPr lang="en-GB" sz="2900" b="1" dirty="0" smtClean="0"/>
              <a:t>Self-mastery</a:t>
            </a:r>
            <a:endParaRPr lang="it-IT" sz="2900" b="1" dirty="0"/>
          </a:p>
          <a:p>
            <a:pPr lvl="1"/>
            <a:r>
              <a:rPr lang="en-GB" dirty="0"/>
              <a:t>W</a:t>
            </a:r>
            <a:r>
              <a:rPr lang="en-GB" dirty="0" smtClean="0"/>
              <a:t>ork </a:t>
            </a:r>
            <a:r>
              <a:rPr lang="en-GB" dirty="0"/>
              <a:t>in groups (3-4 people) to identify potential obstacles to self-mastery. </a:t>
            </a:r>
            <a:endParaRPr lang="it-IT" dirty="0"/>
          </a:p>
          <a:p>
            <a:pPr marL="36000" lvl="0" indent="0">
              <a:buNone/>
            </a:pPr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3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5 – Self Awareness and Group Empowerment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6689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900" b="1" dirty="0"/>
              <a:t>Group Exercise 2 – Limiting Beliefs</a:t>
            </a:r>
            <a:endParaRPr lang="it-IT" sz="2900" b="1" dirty="0"/>
          </a:p>
          <a:p>
            <a:pPr lvl="1"/>
            <a:r>
              <a:rPr lang="en-GB" dirty="0"/>
              <a:t>W</a:t>
            </a:r>
            <a:r>
              <a:rPr lang="en-GB" dirty="0" smtClean="0"/>
              <a:t>ork </a:t>
            </a:r>
            <a:r>
              <a:rPr lang="en-GB" dirty="0"/>
              <a:t>in groups (3-4 people) to identify behaviours connected to limiting beliefs within a team. </a:t>
            </a:r>
            <a:endParaRPr lang="it-IT" dirty="0"/>
          </a:p>
          <a:p>
            <a:pPr marL="36000" lvl="0" indent="0">
              <a:buNone/>
            </a:pPr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4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5 – Self Awareness and Group Empowerment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281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542</Words>
  <Application>Microsoft Macintosh PowerPoint</Application>
  <PresentationFormat>Presentazione su schermo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Arial</vt:lpstr>
      <vt:lpstr>Tema di Office</vt:lpstr>
      <vt:lpstr>MODULE 5 – SELF AWARENESS AND GROUP EMPOWERMENT</vt:lpstr>
      <vt:lpstr>Module Overview</vt:lpstr>
      <vt:lpstr>Module Structure</vt:lpstr>
      <vt:lpstr>Working Definitions</vt:lpstr>
      <vt:lpstr>EXERCISES</vt:lpstr>
      <vt:lpstr>Exercise 1</vt:lpstr>
      <vt:lpstr>Exercise 2</vt:lpstr>
      <vt:lpstr>Exercise 3</vt:lpstr>
      <vt:lpstr>Exercise 4</vt:lpstr>
      <vt:lpstr>Exercise 5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2015-12-09T08:37:49Z</dcterms:created>
  <dcterms:modified xsi:type="dcterms:W3CDTF">2017-02-14T08:22:13Z</dcterms:modified>
</cp:coreProperties>
</file>