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6" r:id="rId4"/>
    <p:sldId id="264" r:id="rId5"/>
    <p:sldId id="260" r:id="rId6"/>
    <p:sldId id="261" r:id="rId7"/>
    <p:sldId id="262" r:id="rId8"/>
    <p:sldId id="263" r:id="rId9"/>
    <p:sldId id="271" r:id="rId10"/>
    <p:sldId id="268" r:id="rId11"/>
    <p:sldId id="269" r:id="rId12"/>
    <p:sldId id="270" r:id="rId13"/>
    <p:sldId id="267" r:id="rId14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40B2F1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3" autoAdjust="0"/>
    <p:restoredTop sz="93665" autoAdjust="0"/>
  </p:normalViewPr>
  <p:slideViewPr>
    <p:cSldViewPr snapToGrid="0" snapToObjects="1">
      <p:cViewPr varScale="1">
        <p:scale>
          <a:sx n="103" d="100"/>
          <a:sy n="103" d="100"/>
        </p:scale>
        <p:origin x="7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7C819-22FC-9940-9E59-95FE49FEF966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E5082C3-E3B7-4F4C-BEFC-B55656365EED}">
      <dgm:prSet/>
      <dgm:spPr/>
      <dgm:t>
        <a:bodyPr/>
        <a:lstStyle/>
        <a:p>
          <a:r>
            <a:rPr lang="en-GB" b="1" dirty="0" smtClean="0"/>
            <a:t>Interactive Introduction</a:t>
          </a:r>
          <a:endParaRPr lang="it-IT" dirty="0"/>
        </a:p>
      </dgm:t>
    </dgm:pt>
    <dgm:pt modelId="{88C6246B-15FB-024F-B06A-7CF36D0634E1}" type="parTrans" cxnId="{76184395-4352-3447-82FA-523E38760B5A}">
      <dgm:prSet/>
      <dgm:spPr/>
    </dgm:pt>
    <dgm:pt modelId="{86E7E017-BAE4-D340-B631-07CF9BD0F5BB}" type="sibTrans" cxnId="{76184395-4352-3447-82FA-523E38760B5A}">
      <dgm:prSet/>
      <dgm:spPr/>
    </dgm:pt>
    <dgm:pt modelId="{681A10B4-C277-C94A-A420-D9DBDC2DB4AD}">
      <dgm:prSet/>
      <dgm:spPr/>
      <dgm:t>
        <a:bodyPr/>
        <a:lstStyle/>
        <a:p>
          <a:r>
            <a:rPr lang="en-GB" b="1" dirty="0" smtClean="0"/>
            <a:t>Group Exercise 1 – Value-Driven Organisation Behaviour</a:t>
          </a:r>
          <a:endParaRPr lang="it-IT" b="1" dirty="0"/>
        </a:p>
      </dgm:t>
    </dgm:pt>
    <dgm:pt modelId="{458B240D-F8E8-4846-B8DE-18C09C1D60FF}" type="parTrans" cxnId="{1F2E017D-E236-C049-8CFD-2360E86ABEF3}">
      <dgm:prSet/>
      <dgm:spPr/>
      <dgm:t>
        <a:bodyPr/>
        <a:lstStyle/>
        <a:p>
          <a:endParaRPr lang="it-IT"/>
        </a:p>
      </dgm:t>
    </dgm:pt>
    <dgm:pt modelId="{83C1034F-0769-6741-932F-FDC5B305BAD9}" type="sibTrans" cxnId="{1F2E017D-E236-C049-8CFD-2360E86ABEF3}">
      <dgm:prSet/>
      <dgm:spPr/>
      <dgm:t>
        <a:bodyPr/>
        <a:lstStyle/>
        <a:p>
          <a:endParaRPr lang="it-IT"/>
        </a:p>
      </dgm:t>
    </dgm:pt>
    <dgm:pt modelId="{4491590D-1FD0-334E-B0CC-F1B1F317AD39}">
      <dgm:prSet/>
      <dgm:spPr/>
      <dgm:t>
        <a:bodyPr/>
        <a:lstStyle/>
        <a:p>
          <a:r>
            <a:rPr lang="en-GB" b="1" dirty="0" smtClean="0"/>
            <a:t>Group Exercise 2 – Linking Values to 12 Principles</a:t>
          </a:r>
          <a:endParaRPr lang="it-IT" b="1" dirty="0"/>
        </a:p>
      </dgm:t>
    </dgm:pt>
    <dgm:pt modelId="{59E68654-EF34-FB4F-B436-4951EF70CD27}" type="parTrans" cxnId="{DB65A8FB-B8B2-FE44-BE39-FAA846BC2FDA}">
      <dgm:prSet/>
      <dgm:spPr/>
      <dgm:t>
        <a:bodyPr/>
        <a:lstStyle/>
        <a:p>
          <a:endParaRPr lang="it-IT"/>
        </a:p>
      </dgm:t>
    </dgm:pt>
    <dgm:pt modelId="{AABB7105-59BC-0A4B-A7AB-52933DEA812F}" type="sibTrans" cxnId="{DB65A8FB-B8B2-FE44-BE39-FAA846BC2FDA}">
      <dgm:prSet/>
      <dgm:spPr/>
      <dgm:t>
        <a:bodyPr/>
        <a:lstStyle/>
        <a:p>
          <a:endParaRPr lang="it-IT"/>
        </a:p>
      </dgm:t>
    </dgm:pt>
    <dgm:pt modelId="{C0F054A3-87F3-564C-9504-14DE0B9484C5}">
      <dgm:prSet/>
      <dgm:spPr/>
      <dgm:t>
        <a:bodyPr/>
        <a:lstStyle/>
        <a:p>
          <a:r>
            <a:rPr lang="en-GB" b="1" dirty="0" smtClean="0"/>
            <a:t>Individual exercise – Value-Driven Organisation Assumptions - Contextualization</a:t>
          </a:r>
          <a:endParaRPr lang="it-IT" b="1" dirty="0"/>
        </a:p>
      </dgm:t>
    </dgm:pt>
    <dgm:pt modelId="{D39C7D77-9E36-0E44-99D2-55119846FDFD}" type="parTrans" cxnId="{E514B48F-1FCA-CA4F-96CF-C15A99A61E21}">
      <dgm:prSet/>
      <dgm:spPr/>
      <dgm:t>
        <a:bodyPr/>
        <a:lstStyle/>
        <a:p>
          <a:endParaRPr lang="it-IT"/>
        </a:p>
      </dgm:t>
    </dgm:pt>
    <dgm:pt modelId="{A9088588-06BC-474A-98AC-B7F6F9C117F1}" type="sibTrans" cxnId="{E514B48F-1FCA-CA4F-96CF-C15A99A61E21}">
      <dgm:prSet/>
      <dgm:spPr/>
      <dgm:t>
        <a:bodyPr/>
        <a:lstStyle/>
        <a:p>
          <a:endParaRPr lang="it-IT"/>
        </a:p>
      </dgm:t>
    </dgm:pt>
    <dgm:pt modelId="{C36E6E98-452A-4B47-906E-F45EEF12F12D}" type="pres">
      <dgm:prSet presAssocID="{5CC7C819-22FC-9940-9E59-95FE49FEF9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CA63F03E-F6E6-E344-982A-46AC3C5BDA83}" type="pres">
      <dgm:prSet presAssocID="{5CC7C819-22FC-9940-9E59-95FE49FEF966}" presName="Name1" presStyleCnt="0"/>
      <dgm:spPr/>
    </dgm:pt>
    <dgm:pt modelId="{7E5E127E-E2B2-134B-A7E3-43A64E9B330A}" type="pres">
      <dgm:prSet presAssocID="{5CC7C819-22FC-9940-9E59-95FE49FEF966}" presName="cycle" presStyleCnt="0"/>
      <dgm:spPr/>
    </dgm:pt>
    <dgm:pt modelId="{001ABEE9-4061-F64F-8D01-52FEC11D3B2D}" type="pres">
      <dgm:prSet presAssocID="{5CC7C819-22FC-9940-9E59-95FE49FEF966}" presName="srcNode" presStyleLbl="node1" presStyleIdx="0" presStyleCnt="4"/>
      <dgm:spPr/>
    </dgm:pt>
    <dgm:pt modelId="{BB760403-48DE-9542-8416-1E8B6018467D}" type="pres">
      <dgm:prSet presAssocID="{5CC7C819-22FC-9940-9E59-95FE49FEF966}" presName="conn" presStyleLbl="parChTrans1D2" presStyleIdx="0" presStyleCnt="1"/>
      <dgm:spPr/>
      <dgm:t>
        <a:bodyPr/>
        <a:lstStyle/>
        <a:p>
          <a:endParaRPr lang="it-IT"/>
        </a:p>
      </dgm:t>
    </dgm:pt>
    <dgm:pt modelId="{9ADB08C2-130B-044E-841B-EF7FD7CD44B2}" type="pres">
      <dgm:prSet presAssocID="{5CC7C819-22FC-9940-9E59-95FE49FEF966}" presName="extraNode" presStyleLbl="node1" presStyleIdx="0" presStyleCnt="4"/>
      <dgm:spPr/>
    </dgm:pt>
    <dgm:pt modelId="{CD2871E0-B945-6845-8CD4-21F5038B9047}" type="pres">
      <dgm:prSet presAssocID="{5CC7C819-22FC-9940-9E59-95FE49FEF966}" presName="dstNode" presStyleLbl="node1" presStyleIdx="0" presStyleCnt="4"/>
      <dgm:spPr/>
    </dgm:pt>
    <dgm:pt modelId="{34BD3791-CD9E-5C44-92F4-EB587AFBF0C5}" type="pres">
      <dgm:prSet presAssocID="{FE5082C3-E3B7-4F4C-BEFC-B55656365EE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EEB410-7ED5-2F43-8887-CB17A5BC605A}" type="pres">
      <dgm:prSet presAssocID="{FE5082C3-E3B7-4F4C-BEFC-B55656365EED}" presName="accent_1" presStyleCnt="0"/>
      <dgm:spPr/>
    </dgm:pt>
    <dgm:pt modelId="{30A7171C-28DC-4F43-A544-C28F1E6F2022}" type="pres">
      <dgm:prSet presAssocID="{FE5082C3-E3B7-4F4C-BEFC-B55656365EED}" presName="accentRepeatNode" presStyleLbl="solidFgAcc1" presStyleIdx="0" presStyleCnt="4"/>
      <dgm:spPr/>
    </dgm:pt>
    <dgm:pt modelId="{F6E2A689-D1C2-684B-863E-2C8742CAB52E}" type="pres">
      <dgm:prSet presAssocID="{681A10B4-C277-C94A-A420-D9DBDC2DB4A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7920DE-D230-0344-8576-A1C3BEEAB502}" type="pres">
      <dgm:prSet presAssocID="{681A10B4-C277-C94A-A420-D9DBDC2DB4AD}" presName="accent_2" presStyleCnt="0"/>
      <dgm:spPr/>
    </dgm:pt>
    <dgm:pt modelId="{FB09521F-DAEC-C842-9307-FF53E029AA98}" type="pres">
      <dgm:prSet presAssocID="{681A10B4-C277-C94A-A420-D9DBDC2DB4AD}" presName="accentRepeatNode" presStyleLbl="solidFgAcc1" presStyleIdx="1" presStyleCnt="4"/>
      <dgm:spPr/>
    </dgm:pt>
    <dgm:pt modelId="{EEB171A8-811D-1B44-BDAD-64416F1ACEE7}" type="pres">
      <dgm:prSet presAssocID="{4491590D-1FD0-334E-B0CC-F1B1F317AD3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1CD701-EB8D-1D4A-858E-143CA5A7D2EB}" type="pres">
      <dgm:prSet presAssocID="{4491590D-1FD0-334E-B0CC-F1B1F317AD39}" presName="accent_3" presStyleCnt="0"/>
      <dgm:spPr/>
    </dgm:pt>
    <dgm:pt modelId="{4DC7ACE9-E271-F443-9BB2-61DCF3DEC3EA}" type="pres">
      <dgm:prSet presAssocID="{4491590D-1FD0-334E-B0CC-F1B1F317AD39}" presName="accentRepeatNode" presStyleLbl="solidFgAcc1" presStyleIdx="2" presStyleCnt="4"/>
      <dgm:spPr/>
    </dgm:pt>
    <dgm:pt modelId="{C5788A0E-2D7A-3943-A1EA-080BA1572303}" type="pres">
      <dgm:prSet presAssocID="{C0F054A3-87F3-564C-9504-14DE0B9484C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118883-E105-1C4D-97B5-E17F23860A70}" type="pres">
      <dgm:prSet presAssocID="{C0F054A3-87F3-564C-9504-14DE0B9484C5}" presName="accent_4" presStyleCnt="0"/>
      <dgm:spPr/>
    </dgm:pt>
    <dgm:pt modelId="{3315C518-59FF-2B47-BB81-CDDC362AB263}" type="pres">
      <dgm:prSet presAssocID="{C0F054A3-87F3-564C-9504-14DE0B9484C5}" presName="accentRepeatNode" presStyleLbl="solidFgAcc1" presStyleIdx="3" presStyleCnt="4"/>
      <dgm:spPr/>
    </dgm:pt>
  </dgm:ptLst>
  <dgm:cxnLst>
    <dgm:cxn modelId="{F01A7E5C-1495-BD47-B634-4AA940B44D64}" type="presOf" srcId="{5CC7C819-22FC-9940-9E59-95FE49FEF966}" destId="{C36E6E98-452A-4B47-906E-F45EEF12F12D}" srcOrd="0" destOrd="0" presId="urn:microsoft.com/office/officeart/2008/layout/VerticalCurvedList"/>
    <dgm:cxn modelId="{E514B48F-1FCA-CA4F-96CF-C15A99A61E21}" srcId="{5CC7C819-22FC-9940-9E59-95FE49FEF966}" destId="{C0F054A3-87F3-564C-9504-14DE0B9484C5}" srcOrd="3" destOrd="0" parTransId="{D39C7D77-9E36-0E44-99D2-55119846FDFD}" sibTransId="{A9088588-06BC-474A-98AC-B7F6F9C117F1}"/>
    <dgm:cxn modelId="{1F2E017D-E236-C049-8CFD-2360E86ABEF3}" srcId="{5CC7C819-22FC-9940-9E59-95FE49FEF966}" destId="{681A10B4-C277-C94A-A420-D9DBDC2DB4AD}" srcOrd="1" destOrd="0" parTransId="{458B240D-F8E8-4846-B8DE-18C09C1D60FF}" sibTransId="{83C1034F-0769-6741-932F-FDC5B305BAD9}"/>
    <dgm:cxn modelId="{53AAF743-2923-1E40-BBEF-3DA51FE0DEB0}" type="presOf" srcId="{FE5082C3-E3B7-4F4C-BEFC-B55656365EED}" destId="{34BD3791-CD9E-5C44-92F4-EB587AFBF0C5}" srcOrd="0" destOrd="0" presId="urn:microsoft.com/office/officeart/2008/layout/VerticalCurvedList"/>
    <dgm:cxn modelId="{61037CAC-F70A-714B-B624-9FDF2104ADD2}" type="presOf" srcId="{681A10B4-C277-C94A-A420-D9DBDC2DB4AD}" destId="{F6E2A689-D1C2-684B-863E-2C8742CAB52E}" srcOrd="0" destOrd="0" presId="urn:microsoft.com/office/officeart/2008/layout/VerticalCurvedList"/>
    <dgm:cxn modelId="{20E4D283-EF08-684C-83CA-ADF2237F9B26}" type="presOf" srcId="{C0F054A3-87F3-564C-9504-14DE0B9484C5}" destId="{C5788A0E-2D7A-3943-A1EA-080BA1572303}" srcOrd="0" destOrd="0" presId="urn:microsoft.com/office/officeart/2008/layout/VerticalCurvedList"/>
    <dgm:cxn modelId="{D012B022-9FF6-3242-8AF1-A0AD209B23F0}" type="presOf" srcId="{86E7E017-BAE4-D340-B631-07CF9BD0F5BB}" destId="{BB760403-48DE-9542-8416-1E8B6018467D}" srcOrd="0" destOrd="0" presId="urn:microsoft.com/office/officeart/2008/layout/VerticalCurvedList"/>
    <dgm:cxn modelId="{76184395-4352-3447-82FA-523E38760B5A}" srcId="{5CC7C819-22FC-9940-9E59-95FE49FEF966}" destId="{FE5082C3-E3B7-4F4C-BEFC-B55656365EED}" srcOrd="0" destOrd="0" parTransId="{88C6246B-15FB-024F-B06A-7CF36D0634E1}" sibTransId="{86E7E017-BAE4-D340-B631-07CF9BD0F5BB}"/>
    <dgm:cxn modelId="{48585349-E676-F94D-8602-C3FCA8B38512}" type="presOf" srcId="{4491590D-1FD0-334E-B0CC-F1B1F317AD39}" destId="{EEB171A8-811D-1B44-BDAD-64416F1ACEE7}" srcOrd="0" destOrd="0" presId="urn:microsoft.com/office/officeart/2008/layout/VerticalCurvedList"/>
    <dgm:cxn modelId="{DB65A8FB-B8B2-FE44-BE39-FAA846BC2FDA}" srcId="{5CC7C819-22FC-9940-9E59-95FE49FEF966}" destId="{4491590D-1FD0-334E-B0CC-F1B1F317AD39}" srcOrd="2" destOrd="0" parTransId="{59E68654-EF34-FB4F-B436-4951EF70CD27}" sibTransId="{AABB7105-59BC-0A4B-A7AB-52933DEA812F}"/>
    <dgm:cxn modelId="{A5662254-27A9-024C-ABB6-21AA7597E741}" type="presParOf" srcId="{C36E6E98-452A-4B47-906E-F45EEF12F12D}" destId="{CA63F03E-F6E6-E344-982A-46AC3C5BDA83}" srcOrd="0" destOrd="0" presId="urn:microsoft.com/office/officeart/2008/layout/VerticalCurvedList"/>
    <dgm:cxn modelId="{1C0150DD-74F6-FC44-80FC-D646E2D45FA2}" type="presParOf" srcId="{CA63F03E-F6E6-E344-982A-46AC3C5BDA83}" destId="{7E5E127E-E2B2-134B-A7E3-43A64E9B330A}" srcOrd="0" destOrd="0" presId="urn:microsoft.com/office/officeart/2008/layout/VerticalCurvedList"/>
    <dgm:cxn modelId="{A395D4C6-329C-2740-ABAA-C7F1BBA2B34B}" type="presParOf" srcId="{7E5E127E-E2B2-134B-A7E3-43A64E9B330A}" destId="{001ABEE9-4061-F64F-8D01-52FEC11D3B2D}" srcOrd="0" destOrd="0" presId="urn:microsoft.com/office/officeart/2008/layout/VerticalCurvedList"/>
    <dgm:cxn modelId="{4DADCD78-9645-7E4A-9ECA-B94721B56E8D}" type="presParOf" srcId="{7E5E127E-E2B2-134B-A7E3-43A64E9B330A}" destId="{BB760403-48DE-9542-8416-1E8B6018467D}" srcOrd="1" destOrd="0" presId="urn:microsoft.com/office/officeart/2008/layout/VerticalCurvedList"/>
    <dgm:cxn modelId="{4C56B15E-2BA0-BC46-9980-F28BBF88E07C}" type="presParOf" srcId="{7E5E127E-E2B2-134B-A7E3-43A64E9B330A}" destId="{9ADB08C2-130B-044E-841B-EF7FD7CD44B2}" srcOrd="2" destOrd="0" presId="urn:microsoft.com/office/officeart/2008/layout/VerticalCurvedList"/>
    <dgm:cxn modelId="{6497E360-CA2B-704C-8704-C4515232269A}" type="presParOf" srcId="{7E5E127E-E2B2-134B-A7E3-43A64E9B330A}" destId="{CD2871E0-B945-6845-8CD4-21F5038B9047}" srcOrd="3" destOrd="0" presId="urn:microsoft.com/office/officeart/2008/layout/VerticalCurvedList"/>
    <dgm:cxn modelId="{CEE9A4AA-0F95-2848-8C9E-13D80C926D8F}" type="presParOf" srcId="{CA63F03E-F6E6-E344-982A-46AC3C5BDA83}" destId="{34BD3791-CD9E-5C44-92F4-EB587AFBF0C5}" srcOrd="1" destOrd="0" presId="urn:microsoft.com/office/officeart/2008/layout/VerticalCurvedList"/>
    <dgm:cxn modelId="{87AC052C-C449-8842-99A2-D12207092CEF}" type="presParOf" srcId="{CA63F03E-F6E6-E344-982A-46AC3C5BDA83}" destId="{A7EEB410-7ED5-2F43-8887-CB17A5BC605A}" srcOrd="2" destOrd="0" presId="urn:microsoft.com/office/officeart/2008/layout/VerticalCurvedList"/>
    <dgm:cxn modelId="{A2E065FF-35D8-FC4F-BE6A-8D15E859884B}" type="presParOf" srcId="{A7EEB410-7ED5-2F43-8887-CB17A5BC605A}" destId="{30A7171C-28DC-4F43-A544-C28F1E6F2022}" srcOrd="0" destOrd="0" presId="urn:microsoft.com/office/officeart/2008/layout/VerticalCurvedList"/>
    <dgm:cxn modelId="{97B83736-7678-8840-9031-9C5DDCB873C0}" type="presParOf" srcId="{CA63F03E-F6E6-E344-982A-46AC3C5BDA83}" destId="{F6E2A689-D1C2-684B-863E-2C8742CAB52E}" srcOrd="3" destOrd="0" presId="urn:microsoft.com/office/officeart/2008/layout/VerticalCurvedList"/>
    <dgm:cxn modelId="{62DEBEAA-3999-474C-AFEC-34E57FA89A99}" type="presParOf" srcId="{CA63F03E-F6E6-E344-982A-46AC3C5BDA83}" destId="{8A7920DE-D230-0344-8576-A1C3BEEAB502}" srcOrd="4" destOrd="0" presId="urn:microsoft.com/office/officeart/2008/layout/VerticalCurvedList"/>
    <dgm:cxn modelId="{B0004057-D158-D549-BAD8-E3A010D9A20D}" type="presParOf" srcId="{8A7920DE-D230-0344-8576-A1C3BEEAB502}" destId="{FB09521F-DAEC-C842-9307-FF53E029AA98}" srcOrd="0" destOrd="0" presId="urn:microsoft.com/office/officeart/2008/layout/VerticalCurvedList"/>
    <dgm:cxn modelId="{6700B6FD-4ACA-F14F-AAC6-56340C127CB6}" type="presParOf" srcId="{CA63F03E-F6E6-E344-982A-46AC3C5BDA83}" destId="{EEB171A8-811D-1B44-BDAD-64416F1ACEE7}" srcOrd="5" destOrd="0" presId="urn:microsoft.com/office/officeart/2008/layout/VerticalCurvedList"/>
    <dgm:cxn modelId="{6870DBFC-82E6-0C42-B245-98B1A4EA1F2C}" type="presParOf" srcId="{CA63F03E-F6E6-E344-982A-46AC3C5BDA83}" destId="{531CD701-EB8D-1D4A-858E-143CA5A7D2EB}" srcOrd="6" destOrd="0" presId="urn:microsoft.com/office/officeart/2008/layout/VerticalCurvedList"/>
    <dgm:cxn modelId="{A69F8BEE-CF7A-7341-AB16-5072D5871D6B}" type="presParOf" srcId="{531CD701-EB8D-1D4A-858E-143CA5A7D2EB}" destId="{4DC7ACE9-E271-F443-9BB2-61DCF3DEC3EA}" srcOrd="0" destOrd="0" presId="urn:microsoft.com/office/officeart/2008/layout/VerticalCurvedList"/>
    <dgm:cxn modelId="{3CC3570D-6F62-044B-9E86-5E39F5C703D1}" type="presParOf" srcId="{CA63F03E-F6E6-E344-982A-46AC3C5BDA83}" destId="{C5788A0E-2D7A-3943-A1EA-080BA1572303}" srcOrd="7" destOrd="0" presId="urn:microsoft.com/office/officeart/2008/layout/VerticalCurvedList"/>
    <dgm:cxn modelId="{7723D74A-A4E7-024D-BDB2-00DD2C936280}" type="presParOf" srcId="{CA63F03E-F6E6-E344-982A-46AC3C5BDA83}" destId="{22118883-E105-1C4D-97B5-E17F23860A70}" srcOrd="8" destOrd="0" presId="urn:microsoft.com/office/officeart/2008/layout/VerticalCurvedList"/>
    <dgm:cxn modelId="{5DBE15ED-426C-0247-BC96-AF1933349EE1}" type="presParOf" srcId="{22118883-E105-1C4D-97B5-E17F23860A70}" destId="{3315C518-59FF-2B47-BB81-CDDC362AB2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60403-48DE-9542-8416-1E8B6018467D}">
      <dsp:nvSpPr>
        <dsp:cNvPr id="0" name=""/>
        <dsp:cNvSpPr/>
      </dsp:nvSpPr>
      <dsp:spPr>
        <a:xfrm>
          <a:off x="-5614502" y="-859500"/>
          <a:ext cx="6684700" cy="6684700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D3791-CD9E-5C44-92F4-EB587AFBF0C5}">
      <dsp:nvSpPr>
        <dsp:cNvPr id="0" name=""/>
        <dsp:cNvSpPr/>
      </dsp:nvSpPr>
      <dsp:spPr>
        <a:xfrm>
          <a:off x="560222" y="381763"/>
          <a:ext cx="7257049" cy="7639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36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Interactive Introduction</a:t>
          </a:r>
          <a:endParaRPr lang="it-IT" sz="2300" kern="1200" dirty="0"/>
        </a:p>
      </dsp:txBody>
      <dsp:txXfrm>
        <a:off x="560222" y="381763"/>
        <a:ext cx="7257049" cy="763923"/>
      </dsp:txXfrm>
    </dsp:sp>
    <dsp:sp modelId="{30A7171C-28DC-4F43-A544-C28F1E6F2022}">
      <dsp:nvSpPr>
        <dsp:cNvPr id="0" name=""/>
        <dsp:cNvSpPr/>
      </dsp:nvSpPr>
      <dsp:spPr>
        <a:xfrm>
          <a:off x="82770" y="286272"/>
          <a:ext cx="954904" cy="954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2A689-D1C2-684B-863E-2C8742CAB52E}">
      <dsp:nvSpPr>
        <dsp:cNvPr id="0" name=""/>
        <dsp:cNvSpPr/>
      </dsp:nvSpPr>
      <dsp:spPr>
        <a:xfrm>
          <a:off x="998197" y="1527846"/>
          <a:ext cx="6819074" cy="7639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36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Group Exercise 1 – Value-Driven Organisation Behaviour</a:t>
          </a:r>
          <a:endParaRPr lang="it-IT" sz="2300" b="1" kern="1200" dirty="0"/>
        </a:p>
      </dsp:txBody>
      <dsp:txXfrm>
        <a:off x="998197" y="1527846"/>
        <a:ext cx="6819074" cy="763923"/>
      </dsp:txXfrm>
    </dsp:sp>
    <dsp:sp modelId="{FB09521F-DAEC-C842-9307-FF53E029AA98}">
      <dsp:nvSpPr>
        <dsp:cNvPr id="0" name=""/>
        <dsp:cNvSpPr/>
      </dsp:nvSpPr>
      <dsp:spPr>
        <a:xfrm>
          <a:off x="520745" y="1432356"/>
          <a:ext cx="954904" cy="954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171A8-811D-1B44-BDAD-64416F1ACEE7}">
      <dsp:nvSpPr>
        <dsp:cNvPr id="0" name=""/>
        <dsp:cNvSpPr/>
      </dsp:nvSpPr>
      <dsp:spPr>
        <a:xfrm>
          <a:off x="998197" y="2673930"/>
          <a:ext cx="6819074" cy="7639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36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Group Exercise 2 – Linking Values to 12 Principles</a:t>
          </a:r>
          <a:endParaRPr lang="it-IT" sz="2300" b="1" kern="1200" dirty="0"/>
        </a:p>
      </dsp:txBody>
      <dsp:txXfrm>
        <a:off x="998197" y="2673930"/>
        <a:ext cx="6819074" cy="763923"/>
      </dsp:txXfrm>
    </dsp:sp>
    <dsp:sp modelId="{4DC7ACE9-E271-F443-9BB2-61DCF3DEC3EA}">
      <dsp:nvSpPr>
        <dsp:cNvPr id="0" name=""/>
        <dsp:cNvSpPr/>
      </dsp:nvSpPr>
      <dsp:spPr>
        <a:xfrm>
          <a:off x="520745" y="2578439"/>
          <a:ext cx="954904" cy="954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88A0E-2D7A-3943-A1EA-080BA1572303}">
      <dsp:nvSpPr>
        <dsp:cNvPr id="0" name=""/>
        <dsp:cNvSpPr/>
      </dsp:nvSpPr>
      <dsp:spPr>
        <a:xfrm>
          <a:off x="560222" y="3820013"/>
          <a:ext cx="7257049" cy="7639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36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Individual exercise – Value-Driven Organisation Assumptions - Contextualization</a:t>
          </a:r>
          <a:endParaRPr lang="it-IT" sz="2300" b="1" kern="1200" dirty="0"/>
        </a:p>
      </dsp:txBody>
      <dsp:txXfrm>
        <a:off x="560222" y="3820013"/>
        <a:ext cx="7257049" cy="763923"/>
      </dsp:txXfrm>
    </dsp:sp>
    <dsp:sp modelId="{3315C518-59FF-2B47-BB81-CDDC362AB263}">
      <dsp:nvSpPr>
        <dsp:cNvPr id="0" name=""/>
        <dsp:cNvSpPr/>
      </dsp:nvSpPr>
      <dsp:spPr>
        <a:xfrm>
          <a:off x="82770" y="3724523"/>
          <a:ext cx="954904" cy="954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pPr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pPr/>
              <a:t>13/02/2017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pPr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342048"/>
            <a:ext cx="9144000" cy="867124"/>
          </a:xfrm>
        </p:spPr>
        <p:txBody>
          <a:bodyPr anchor="b"/>
          <a:lstStyle>
            <a:lvl1pPr algn="ctr">
              <a:defRPr sz="4500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5209172"/>
            <a:ext cx="6858000" cy="9923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11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4A32-25FE-8F48-AAFA-447236822156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29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947853"/>
            <a:ext cx="1971675" cy="5229110"/>
          </a:xfrm>
        </p:spPr>
        <p:txBody>
          <a:bodyPr vert="eaVert"/>
          <a:lstStyle>
            <a:lvl1pPr>
              <a:defRPr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947853"/>
            <a:ext cx="5800725" cy="5229109"/>
          </a:xfrm>
        </p:spPr>
        <p:txBody>
          <a:bodyPr vert="eaVert"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F3DC-FF95-D545-8B64-6ABA8614293E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7" name="Segnaposto titolo 1"/>
          <p:cNvSpPr txBox="1">
            <a:spLocks/>
          </p:cNvSpPr>
          <p:nvPr userDrawn="1"/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D3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21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 marL="207450" algn="just">
              <a:lnSpc>
                <a:spcPct val="100000"/>
              </a:lnSpc>
              <a:spcAft>
                <a:spcPts val="600"/>
              </a:spcAft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FD7-F894-DF44-8FFE-608848D37E88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206-53D8-3447-AAD0-F18D076EAFE1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3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056640"/>
            <a:ext cx="3886200" cy="5120323"/>
          </a:xfrm>
        </p:spPr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056640"/>
            <a:ext cx="3886200" cy="5120323"/>
          </a:xfrm>
        </p:spPr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AF80-539A-1948-BAFD-D8DEA8E7C5A2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4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3680" y="1067848"/>
            <a:ext cx="4264502" cy="823912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3680" y="1891760"/>
            <a:ext cx="4264502" cy="4107596"/>
          </a:xfrm>
        </p:spPr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57774" y="1067848"/>
            <a:ext cx="4285504" cy="823912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7774" y="1891760"/>
            <a:ext cx="4285504" cy="4107596"/>
          </a:xfrm>
        </p:spPr>
        <p:txBody>
          <a:bodyPr anchor="t"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B7B-09DE-BD42-A29A-0615A13D9D25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4608850" y="12032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86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369-B0F1-5543-B8BF-0288E5A10DF7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6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05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D82-552E-E448-9F84-118D39D8499D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5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219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5155010" cy="5346538"/>
          </a:xfrm>
        </p:spPr>
        <p:txBody>
          <a:bodyPr/>
          <a:lstStyle>
            <a:lvl1pPr algn="just">
              <a:lnSpc>
                <a:spcPct val="100000"/>
              </a:lnSpc>
              <a:defRPr sz="2400"/>
            </a:lvl1pPr>
            <a:lvl2pPr algn="just">
              <a:lnSpc>
                <a:spcPct val="100000"/>
              </a:lnSpc>
              <a:defRPr sz="2100"/>
            </a:lvl2pPr>
            <a:lvl3pPr algn="just">
              <a:lnSpc>
                <a:spcPct val="100000"/>
              </a:lnSpc>
              <a:defRPr sz="1800"/>
            </a:lvl3pPr>
            <a:lvl4pPr algn="just">
              <a:lnSpc>
                <a:spcPct val="100000"/>
              </a:lnSpc>
              <a:defRPr sz="1500"/>
            </a:lvl4pPr>
            <a:lvl5pPr algn="just">
              <a:lnSpc>
                <a:spcPct val="10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523220"/>
          </a:xfrm>
        </p:spPr>
        <p:txBody>
          <a:bodyPr>
            <a:spAutoFit/>
          </a:bodyPr>
          <a:lstStyle>
            <a:lvl1pPr marL="0" indent="0" algn="just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3BA-0A74-354F-9027-CF5D2E951204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629840" y="1067848"/>
            <a:ext cx="2949179" cy="823912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80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515501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523220"/>
          </a:xfrm>
        </p:spPr>
        <p:txBody>
          <a:bodyPr>
            <a:spAutoFit/>
          </a:bodyPr>
          <a:lstStyle>
            <a:lvl1pPr marL="0" indent="0" algn="just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FD54-8DF9-E946-8835-04A08E63D92E}" type="datetime1">
              <a:rPr lang="it-IT" smtClean="0"/>
              <a:t>13/02/17</a:t>
            </a:fld>
            <a:endParaRPr lang="fr-FR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629840" y="1067848"/>
            <a:ext cx="2949179" cy="823912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14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tif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25"/>
          <a:stretch/>
        </p:blipFill>
        <p:spPr>
          <a:xfrm>
            <a:off x="-1" y="1335"/>
            <a:ext cx="9144001" cy="898665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134249"/>
            <a:ext cx="7886700" cy="4965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855424" y="6333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A92C-A493-E54D-8695-BEA372A37DAC}" type="datetime1">
              <a:rPr lang="it-IT" smtClean="0"/>
              <a:t>13/02/17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2 – </a:t>
            </a:r>
            <a:r>
              <a:rPr lang="it-IT" dirty="0" err="1" smtClean="0"/>
              <a:t>Understanding</a:t>
            </a:r>
            <a:r>
              <a:rPr lang="it-IT" dirty="0" smtClean="0"/>
              <a:t> Leadership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06576" y="6333964"/>
            <a:ext cx="50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7B32-7EE3-4B47-8E3B-B3A98341C450}" type="slidenum">
              <a:rPr lang="fr-FR" smtClean="0"/>
              <a:pPr/>
              <a:t>‹n.›</a:t>
            </a:fld>
            <a:endParaRPr lang="fr-FR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332" y="90667"/>
            <a:ext cx="900636" cy="720000"/>
          </a:xfrm>
          <a:prstGeom prst="rect">
            <a:avLst/>
          </a:prstGeom>
        </p:spPr>
      </p:pic>
      <p:sp>
        <p:nvSpPr>
          <p:cNvPr id="12" name="CasellaDiTesto 11"/>
          <p:cNvSpPr txBox="1"/>
          <p:nvPr userDrawn="1"/>
        </p:nvSpPr>
        <p:spPr>
          <a:xfrm>
            <a:off x="1078968" y="127501"/>
            <a:ext cx="26292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dist"/>
            <a:r>
              <a:rPr lang="it-IT" spc="40" baseline="0" dirty="0" smtClean="0">
                <a:solidFill>
                  <a:schemeClr val="bg1"/>
                </a:solidFill>
              </a:rPr>
              <a:t>COUNCIL OF EUROPE</a:t>
            </a:r>
          </a:p>
          <a:p>
            <a:pPr algn="dist"/>
            <a:r>
              <a:rPr lang="it-IT" dirty="0" smtClean="0">
                <a:solidFill>
                  <a:schemeClr val="bg1"/>
                </a:solidFill>
              </a:rPr>
              <a:t>CONSEIL DE L’EUROPE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" y="5883964"/>
            <a:ext cx="104491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r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D347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MODULE 4 – LEADERSHIP VALUES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Stage 1 – Leadership for </a:t>
            </a:r>
            <a:r>
              <a:rPr lang="en-GB" dirty="0" smtClean="0"/>
              <a:t>Organisations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66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3B5613F-F113-F44C-A093-224076104A14}" type="slidenum">
              <a:rPr lang="fr-FR" altLang="en-US">
                <a:solidFill>
                  <a:srgbClr val="898989"/>
                </a:solidFill>
                <a:latin typeface="Century Gothic" charset="0"/>
              </a:rPr>
              <a:pPr/>
              <a:t>10</a:t>
            </a:fld>
            <a:endParaRPr lang="fr-FR" altLang="en-US">
              <a:solidFill>
                <a:srgbClr val="898989"/>
              </a:solidFill>
              <a:latin typeface="Century Gothic" charset="0"/>
            </a:endParaRPr>
          </a:p>
        </p:txBody>
      </p:sp>
      <p:pic>
        <p:nvPicPr>
          <p:cNvPr id="17412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r="6451"/>
          <a:stretch>
            <a:fillRect/>
          </a:stretch>
        </p:blipFill>
        <p:spPr>
          <a:xfrm rot="20675291">
            <a:off x="1522413" y="2201863"/>
            <a:ext cx="6642100" cy="3454400"/>
          </a:xfrm>
        </p:spPr>
      </p:pic>
      <p:sp>
        <p:nvSpPr>
          <p:cNvPr id="9" name="Angolo ripiegato 8"/>
          <p:cNvSpPr/>
          <p:nvPr/>
        </p:nvSpPr>
        <p:spPr>
          <a:xfrm>
            <a:off x="6278563" y="1027113"/>
            <a:ext cx="2160587" cy="2160587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Individual or group conceptions of the </a:t>
            </a:r>
            <a:r>
              <a:rPr lang="en-GB" b="1" dirty="0"/>
              <a:t>relative desirability of things</a:t>
            </a:r>
          </a:p>
        </p:txBody>
      </p:sp>
      <p:sp>
        <p:nvSpPr>
          <p:cNvPr id="11" name="Angolo ripiegato 10"/>
          <p:cNvSpPr/>
          <p:nvPr/>
        </p:nvSpPr>
        <p:spPr>
          <a:xfrm>
            <a:off x="5738813" y="2646363"/>
            <a:ext cx="1079500" cy="1081087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Vs</a:t>
            </a:r>
          </a:p>
          <a:p>
            <a:pPr algn="ctr">
              <a:defRPr/>
            </a:pPr>
            <a:r>
              <a:rPr lang="en-GB" b="1" dirty="0"/>
              <a:t>PRICE</a:t>
            </a:r>
          </a:p>
        </p:txBody>
      </p:sp>
      <p:sp>
        <p:nvSpPr>
          <p:cNvPr id="12" name="Angolo ripiegato 11"/>
          <p:cNvSpPr/>
          <p:nvPr/>
        </p:nvSpPr>
        <p:spPr>
          <a:xfrm>
            <a:off x="195263" y="1027113"/>
            <a:ext cx="2159000" cy="2160587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altLang="x-none">
                <a:solidFill>
                  <a:srgbClr val="FFFFFF"/>
                </a:solidFill>
                <a:latin typeface="Century Gothic" charset="0"/>
              </a:rPr>
              <a:t>Values are the most powerful motivator</a:t>
            </a:r>
            <a:endParaRPr lang="en-GB" altLang="x-none" b="1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14" name="Angolo ripiegato 13"/>
          <p:cNvSpPr/>
          <p:nvPr/>
        </p:nvSpPr>
        <p:spPr>
          <a:xfrm>
            <a:off x="1071563" y="4795838"/>
            <a:ext cx="1439862" cy="1439862"/>
          </a:xfrm>
          <a:prstGeom prst="folded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altLang="x-none" sz="1400">
                <a:solidFill>
                  <a:schemeClr val="bg1"/>
                </a:solidFill>
                <a:latin typeface="Verdana" charset="0"/>
              </a:rPr>
              <a:t>different levels of generality or abstraction</a:t>
            </a:r>
            <a:endParaRPr lang="en-GB" altLang="x-none" sz="1400" b="1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5" name="Angolo ripiegato 14"/>
          <p:cNvSpPr/>
          <p:nvPr/>
        </p:nvSpPr>
        <p:spPr>
          <a:xfrm>
            <a:off x="3687763" y="5276850"/>
            <a:ext cx="1439862" cy="1439863"/>
          </a:xfrm>
          <a:prstGeom prst="folded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altLang="x-none" sz="1400">
                <a:solidFill>
                  <a:schemeClr val="bg1"/>
                </a:solidFill>
                <a:latin typeface="Verdana" charset="0"/>
              </a:rPr>
              <a:t>hierarchically arranged</a:t>
            </a:r>
            <a:endParaRPr lang="en-GB" altLang="x-none" sz="1400" b="1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6" name="Angolo ripiegato 15"/>
          <p:cNvSpPr/>
          <p:nvPr/>
        </p:nvSpPr>
        <p:spPr>
          <a:xfrm>
            <a:off x="5802313" y="5232400"/>
            <a:ext cx="1439862" cy="1439863"/>
          </a:xfrm>
          <a:prstGeom prst="folded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altLang="x-none" sz="1400">
                <a:solidFill>
                  <a:schemeClr val="bg1"/>
                </a:solidFill>
                <a:latin typeface="Verdana" charset="0"/>
              </a:rPr>
              <a:t>explicit and implicit in varying degrees</a:t>
            </a:r>
            <a:endParaRPr lang="en-GB" altLang="x-none" sz="1400" b="1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7" name="Angolo ripiegato 16"/>
          <p:cNvSpPr/>
          <p:nvPr/>
        </p:nvSpPr>
        <p:spPr>
          <a:xfrm>
            <a:off x="7423150" y="4673600"/>
            <a:ext cx="1439863" cy="1439863"/>
          </a:xfrm>
          <a:prstGeom prst="folded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>
                <a:solidFill>
                  <a:schemeClr val="bg1"/>
                </a:solidFill>
              </a:rPr>
              <a:t>(may be) in conflict with one another</a:t>
            </a:r>
          </a:p>
        </p:txBody>
      </p:sp>
      <p:sp>
        <p:nvSpPr>
          <p:cNvPr id="18" name="Angolo ripiegato 17"/>
          <p:cNvSpPr/>
          <p:nvPr/>
        </p:nvSpPr>
        <p:spPr>
          <a:xfrm>
            <a:off x="2182813" y="749300"/>
            <a:ext cx="1439862" cy="1439863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altLang="x-none" sz="1600">
                <a:solidFill>
                  <a:srgbClr val="FFFFFF"/>
                </a:solidFill>
                <a:latin typeface="Century Gothic" charset="0"/>
              </a:rPr>
              <a:t>Determining actions</a:t>
            </a:r>
            <a:endParaRPr lang="en-GB" altLang="x-none" sz="1600" b="1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19" name="Angolo ripiegato 18"/>
          <p:cNvSpPr/>
          <p:nvPr/>
        </p:nvSpPr>
        <p:spPr>
          <a:xfrm>
            <a:off x="103188" y="2700338"/>
            <a:ext cx="1439862" cy="1439862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altLang="x-none" sz="1600">
                <a:solidFill>
                  <a:srgbClr val="FFFFFF"/>
                </a:solidFill>
                <a:latin typeface="Century Gothic" charset="0"/>
              </a:rPr>
              <a:t>Shaping behaviours</a:t>
            </a:r>
            <a:endParaRPr lang="en-GB" altLang="x-none" sz="1600" b="1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20" name="Angolo ripiegato 19"/>
          <p:cNvSpPr/>
          <p:nvPr/>
        </p:nvSpPr>
        <p:spPr>
          <a:xfrm>
            <a:off x="1393825" y="3016250"/>
            <a:ext cx="1439863" cy="144145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altLang="x-none" sz="1600">
                <a:solidFill>
                  <a:srgbClr val="FFFFFF"/>
                </a:solidFill>
                <a:latin typeface="Century Gothic" charset="0"/>
              </a:rPr>
              <a:t>Influencing attitudes</a:t>
            </a:r>
            <a:endParaRPr lang="en-GB" altLang="x-none" sz="1600" b="1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Values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it-IT" dirty="0" smtClean="0"/>
              <a:t>Stage 1</a:t>
            </a:r>
          </a:p>
          <a:p>
            <a:r>
              <a:rPr lang="en-GB" dirty="0"/>
              <a:t>Module </a:t>
            </a:r>
            <a:r>
              <a:rPr lang="en-GB" dirty="0" smtClean="0"/>
              <a:t>4 </a:t>
            </a:r>
            <a:r>
              <a:rPr lang="en-GB" dirty="0"/>
              <a:t>– Leadership Values</a:t>
            </a:r>
          </a:p>
        </p:txBody>
      </p:sp>
    </p:spTree>
    <p:extLst>
      <p:ext uri="{BB962C8B-B14F-4D97-AF65-F5344CB8AC3E}">
        <p14:creationId xmlns:p14="http://schemas.microsoft.com/office/powerpoint/2010/main" val="16010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/>
            <a:r>
              <a:rPr lang="en-GB" altLang="en-US" dirty="0"/>
              <a:t>    </a:t>
            </a:r>
          </a:p>
        </p:txBody>
      </p:sp>
      <p:pic>
        <p:nvPicPr>
          <p:cNvPr id="20484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66838"/>
            <a:ext cx="8905875" cy="4438650"/>
          </a:xfrm>
        </p:spPr>
      </p:pic>
      <p:sp>
        <p:nvSpPr>
          <p:cNvPr id="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it-IT" dirty="0" smtClean="0"/>
              <a:t>Stage 1</a:t>
            </a:r>
          </a:p>
          <a:p>
            <a:r>
              <a:rPr lang="en-GB" dirty="0"/>
              <a:t>Module </a:t>
            </a:r>
            <a:r>
              <a:rPr lang="en-GB" dirty="0" smtClean="0"/>
              <a:t>4 </a:t>
            </a:r>
            <a:r>
              <a:rPr lang="en-GB" dirty="0"/>
              <a:t>– Leadership Values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Values</a:t>
            </a:r>
            <a:r>
              <a:rPr lang="it-IT" dirty="0" smtClean="0"/>
              <a:t> (2)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5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Values (3)</a:t>
            </a:r>
            <a:endParaRPr lang="en-GB" dirty="0"/>
          </a:p>
        </p:txBody>
      </p:sp>
      <p:pic>
        <p:nvPicPr>
          <p:cNvPr id="2150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651000"/>
            <a:ext cx="7886700" cy="3930650"/>
          </a:xfrm>
        </p:spPr>
      </p:pic>
      <p:sp>
        <p:nvSpPr>
          <p:cNvPr id="2150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1A221F2-D9C7-5E43-A5EF-7932B67BCEA4}" type="slidenum">
              <a:rPr lang="fr-FR" altLang="en-US">
                <a:solidFill>
                  <a:srgbClr val="898989"/>
                </a:solidFill>
                <a:latin typeface="Century Gothic" charset="0"/>
              </a:rPr>
              <a:pPr/>
              <a:t>12</a:t>
            </a:fld>
            <a:endParaRPr lang="fr-FR" altLang="en-US">
              <a:solidFill>
                <a:srgbClr val="898989"/>
              </a:solidFill>
              <a:latin typeface="Century Gothic" charset="0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it-IT" dirty="0" smtClean="0"/>
              <a:t>Stage 1</a:t>
            </a:r>
          </a:p>
          <a:p>
            <a:r>
              <a:rPr lang="en-GB" dirty="0"/>
              <a:t>Module </a:t>
            </a:r>
            <a:r>
              <a:rPr lang="en-GB" dirty="0" smtClean="0"/>
              <a:t>4 </a:t>
            </a:r>
            <a:r>
              <a:rPr lang="en-GB" dirty="0"/>
              <a:t>– Leadership Values</a:t>
            </a:r>
          </a:p>
        </p:txBody>
      </p:sp>
    </p:spTree>
    <p:extLst>
      <p:ext uri="{BB962C8B-B14F-4D97-AF65-F5344CB8AC3E}">
        <p14:creationId xmlns:p14="http://schemas.microsoft.com/office/powerpoint/2010/main" val="2522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12 Principles of good local governance</a:t>
            </a:r>
            <a:endParaRPr lang="en-GB" dirty="0"/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>
          <a:xfrm>
            <a:off x="1012825" y="1133475"/>
            <a:ext cx="7502525" cy="4965700"/>
          </a:xfrm>
        </p:spPr>
        <p:txBody>
          <a:bodyPr>
            <a:normAutofit lnSpcReduction="10000"/>
          </a:bodyPr>
          <a:lstStyle/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Fair Conduct of Elections, Representation and Participation 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Responsiveness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Efficiency and Effectiveness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Openness and Transparency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Rule of Law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Ethical Conduct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Competence and Capacity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Innovation and Openness to Change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Sustainability and Long-term Orientation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Sound Financial Management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Human rights, Cultural Diversity and Social Cohesion</a:t>
            </a:r>
          </a:p>
          <a:p>
            <a:pPr marL="263525" indent="-228600">
              <a:buFont typeface="Century Gothic" charset="0"/>
              <a:buAutoNum type="arabicPeriod"/>
            </a:pPr>
            <a:r>
              <a:rPr lang="en-GB" altLang="x-none" sz="1600"/>
              <a:t>Accountability</a:t>
            </a:r>
          </a:p>
        </p:txBody>
      </p:sp>
      <p:sp>
        <p:nvSpPr>
          <p:cNvPr id="3686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47C2D25-1BF3-7F45-BB05-EA0D84CB2DF0}" type="slidenum">
              <a:rPr lang="fr-FR" altLang="en-US">
                <a:solidFill>
                  <a:srgbClr val="898989"/>
                </a:solidFill>
                <a:latin typeface="Century Gothic" charset="0"/>
              </a:rPr>
              <a:pPr/>
              <a:t>13</a:t>
            </a:fld>
            <a:endParaRPr lang="fr-FR" altLang="en-US">
              <a:solidFill>
                <a:srgbClr val="898989"/>
              </a:solidFill>
              <a:latin typeface="Century Gothic" charset="0"/>
            </a:endParaRPr>
          </a:p>
        </p:txBody>
      </p:sp>
      <p:pic>
        <p:nvPicPr>
          <p:cNvPr id="3686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390775"/>
            <a:ext cx="3614737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CasellaDiTesto 6"/>
          <p:cNvSpPr txBox="1">
            <a:spLocks noChangeArrowheads="1"/>
          </p:cNvSpPr>
          <p:nvPr/>
        </p:nvSpPr>
        <p:spPr bwMode="auto">
          <a:xfrm>
            <a:off x="5440363" y="4724400"/>
            <a:ext cx="37512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sz="700"/>
              <a:t>www. http://</a:t>
            </a:r>
            <a:r>
              <a:rPr lang="en-GB" altLang="x-none" sz="700" b="1"/>
              <a:t>www.coe.int/</a:t>
            </a:r>
            <a:r>
              <a:rPr lang="en-GB" altLang="x-none" sz="700"/>
              <a:t>t/dgap/localdemocracy/Strategy_Innovation/12principles_en.asp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it-IT" dirty="0" smtClean="0"/>
              <a:t>Stage 1</a:t>
            </a:r>
          </a:p>
          <a:p>
            <a:r>
              <a:rPr lang="en-GB"/>
              <a:t>Module </a:t>
            </a:r>
            <a:r>
              <a:rPr lang="en-GB" smtClean="0"/>
              <a:t>4 </a:t>
            </a:r>
            <a:r>
              <a:rPr lang="en-GB" dirty="0"/>
              <a:t>– Leadership Values</a:t>
            </a:r>
          </a:p>
        </p:txBody>
      </p:sp>
    </p:spTree>
    <p:extLst>
      <p:ext uri="{BB962C8B-B14F-4D97-AF65-F5344CB8AC3E}">
        <p14:creationId xmlns:p14="http://schemas.microsoft.com/office/powerpoint/2010/main" val="87310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Learning Objectives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identify the role of values in shaping attitudes and behaviours.</a:t>
            </a:r>
            <a:endParaRPr lang="it-IT" dirty="0"/>
          </a:p>
          <a:p>
            <a:pPr lvl="1"/>
            <a:r>
              <a:rPr lang="en-GB" dirty="0"/>
              <a:t>To identify the individual values stimulating leadership and, in turn, good governance.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Learning Outcomes</a:t>
            </a:r>
          </a:p>
          <a:p>
            <a:pPr lvl="1"/>
            <a:r>
              <a:rPr lang="en-GB" dirty="0"/>
              <a:t>Participants understand the individual leadership values on which effective public service is based.</a:t>
            </a:r>
            <a:endParaRPr lang="it-IT" dirty="0"/>
          </a:p>
          <a:p>
            <a:pPr lvl="1"/>
            <a:r>
              <a:rPr lang="en-GB" dirty="0"/>
              <a:t>Participants identify the current values that shape their organisation.</a:t>
            </a:r>
            <a:endParaRPr lang="it-IT" dirty="0"/>
          </a:p>
          <a:p>
            <a:pPr lvl="1"/>
            <a:r>
              <a:rPr lang="en-GB" dirty="0"/>
              <a:t>Participant identify ways to elicit the development of leadership-oriented values in their organisation and potential challenges.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Module Overview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Stage 1</a:t>
            </a:r>
          </a:p>
          <a:p>
            <a:r>
              <a:rPr lang="en-GB" dirty="0" smtClean="0"/>
              <a:t>Module 4 – Leadership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8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71466"/>
              </p:ext>
            </p:extLst>
          </p:nvPr>
        </p:nvGraphicFramePr>
        <p:xfrm>
          <a:off x="628650" y="1133475"/>
          <a:ext cx="788670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Module Structure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 smtClean="0"/>
              <a:t>Stage 1</a:t>
            </a:r>
          </a:p>
          <a:p>
            <a:r>
              <a:rPr lang="en-GB" dirty="0"/>
              <a:t>Module </a:t>
            </a:r>
            <a:r>
              <a:rPr lang="en-GB" dirty="0" smtClean="0"/>
              <a:t>4 </a:t>
            </a:r>
            <a:r>
              <a:rPr lang="en-GB" dirty="0"/>
              <a:t>– Leadership Values</a:t>
            </a:r>
          </a:p>
        </p:txBody>
      </p:sp>
    </p:spTree>
    <p:extLst>
      <p:ext uri="{BB962C8B-B14F-4D97-AF65-F5344CB8AC3E}">
        <p14:creationId xmlns:p14="http://schemas.microsoft.com/office/powerpoint/2010/main" val="16465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Principle</a:t>
            </a:r>
          </a:p>
          <a:p>
            <a:pPr lvl="1"/>
            <a:r>
              <a:rPr lang="en-GB" sz="1500" dirty="0"/>
              <a:t>A "principle" is defined as the acceptance of something as a truth, assuming that a certain standard or rule is not to be challenged.</a:t>
            </a:r>
            <a:endParaRPr lang="it-IT" sz="1500" dirty="0"/>
          </a:p>
          <a:p>
            <a:pPr lvl="1"/>
            <a:r>
              <a:rPr lang="en-GB" sz="1500" dirty="0"/>
              <a:t>There are individual principles, but principles can also be collectively agreed upon. For the LAP purpose, the reference standard are the 12 Principles of Good Governance (ref. Module 1</a:t>
            </a:r>
            <a:r>
              <a:rPr lang="en-GB" sz="1500" dirty="0" smtClean="0"/>
              <a:t>).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Value</a:t>
            </a:r>
          </a:p>
          <a:p>
            <a:pPr lvl="1"/>
            <a:r>
              <a:rPr lang="en-GB" sz="1500" dirty="0"/>
              <a:t>The concept of “value" indicated a strong personal belief. Values are often developed based on principles (i.e. principle-driven values). A value is neither inherently right nor wrong. It is an individual or group's perspective on a topic or issue. </a:t>
            </a:r>
            <a:endParaRPr lang="en-GB" sz="1500" b="1" dirty="0" smtClean="0"/>
          </a:p>
          <a:p>
            <a:pPr marL="0" indent="0">
              <a:buNone/>
            </a:pPr>
            <a:r>
              <a:rPr lang="en-GB" sz="1900" b="1" dirty="0" smtClean="0"/>
              <a:t>Attitude/Behaviour </a:t>
            </a:r>
            <a:endParaRPr lang="it-IT" sz="1900" b="1" dirty="0"/>
          </a:p>
          <a:p>
            <a:pPr lvl="1"/>
            <a:r>
              <a:rPr lang="en-GB" sz="1500" dirty="0" smtClean="0"/>
              <a:t>For </a:t>
            </a:r>
            <a:r>
              <a:rPr lang="en-GB" sz="1500" dirty="0"/>
              <a:t>the purpose of LAP attitudes and behaviours are those that within an organisation embody specific values, as an endorsement of the 12 Principles. </a:t>
            </a:r>
            <a:endParaRPr lang="it-IT" sz="15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 smtClean="0"/>
              <a:t>Stage 1</a:t>
            </a:r>
          </a:p>
          <a:p>
            <a:r>
              <a:rPr lang="en-GB" dirty="0"/>
              <a:t>Module </a:t>
            </a:r>
            <a:r>
              <a:rPr lang="en-GB" dirty="0" smtClean="0"/>
              <a:t>4 </a:t>
            </a:r>
            <a:r>
              <a:rPr lang="en-GB" dirty="0"/>
              <a:t>– Leadership </a:t>
            </a:r>
            <a:r>
              <a:rPr lang="en-GB" dirty="0" smtClean="0"/>
              <a:t>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5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50476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53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" indent="0">
              <a:buNone/>
            </a:pPr>
            <a:r>
              <a:rPr lang="en-GB" sz="2600" b="1" dirty="0"/>
              <a:t>Group Exercise 1 – Value-Driven Organisation Behaviour 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 </a:t>
            </a:r>
            <a:r>
              <a:rPr lang="en-GB" dirty="0"/>
              <a:t>groups (3-4 people) </a:t>
            </a:r>
            <a:r>
              <a:rPr lang="en-GB" dirty="0" smtClean="0"/>
              <a:t>fill </a:t>
            </a:r>
            <a:r>
              <a:rPr lang="en-GB" dirty="0"/>
              <a:t>in the table </a:t>
            </a:r>
            <a:r>
              <a:rPr lang="en-GB" dirty="0" smtClean="0"/>
              <a:t>“</a:t>
            </a:r>
            <a:r>
              <a:rPr lang="en-GB" dirty="0"/>
              <a:t>Value-driven organisation behaviour</a:t>
            </a:r>
            <a:r>
              <a:rPr lang="en-GB" dirty="0" smtClean="0"/>
              <a:t>”:</a:t>
            </a:r>
          </a:p>
          <a:p>
            <a:pPr lvl="2"/>
            <a:r>
              <a:rPr lang="en-GB" dirty="0"/>
              <a:t>What personal values are at the base of the following behaviours?</a:t>
            </a:r>
            <a:endParaRPr lang="it-IT" dirty="0"/>
          </a:p>
          <a:p>
            <a:endParaRPr lang="it-IT" sz="2400" b="1" dirty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1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 smtClean="0"/>
              <a:t>Stage 1</a:t>
            </a:r>
          </a:p>
          <a:p>
            <a:r>
              <a:rPr lang="en-GB" dirty="0"/>
              <a:t>Module </a:t>
            </a:r>
            <a:r>
              <a:rPr lang="en-GB" dirty="0" smtClean="0"/>
              <a:t>4 </a:t>
            </a:r>
            <a:r>
              <a:rPr lang="en-GB" dirty="0"/>
              <a:t>– Leadership Values</a:t>
            </a:r>
          </a:p>
        </p:txBody>
      </p:sp>
      <p:pic>
        <p:nvPicPr>
          <p:cNvPr id="6" name="Segnaposto contenuto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722448"/>
            <a:ext cx="38163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14336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" indent="0">
              <a:buNone/>
            </a:pPr>
            <a:r>
              <a:rPr lang="en-GB" sz="2600" b="1" dirty="0" smtClean="0"/>
              <a:t>Group </a:t>
            </a:r>
            <a:r>
              <a:rPr lang="en-GB" sz="2600" b="1" dirty="0"/>
              <a:t>Exercise 2 – Linking Values to 12 Principles </a:t>
            </a:r>
            <a:endParaRPr lang="en-GB" sz="2600" b="1" dirty="0" smtClean="0"/>
          </a:p>
          <a:p>
            <a:pPr lvl="1"/>
            <a:r>
              <a:rPr lang="en-GB" dirty="0" smtClean="0"/>
              <a:t>Identify </a:t>
            </a:r>
            <a:r>
              <a:rPr lang="en-GB" dirty="0"/>
              <a:t>(in groups of 3-4 </a:t>
            </a:r>
            <a:r>
              <a:rPr lang="en-GB" dirty="0" smtClean="0"/>
              <a:t>people)</a:t>
            </a:r>
            <a:r>
              <a:rPr lang="en-GB" sz="2400" dirty="0"/>
              <a:t> </a:t>
            </a:r>
            <a:r>
              <a:rPr lang="en-GB" dirty="0" smtClean="0"/>
              <a:t>connections </a:t>
            </a:r>
            <a:r>
              <a:rPr lang="en-GB" dirty="0"/>
              <a:t>between identified values and the 12 Principles of Good Governance.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 smtClean="0"/>
              <a:t>Stage 1</a:t>
            </a:r>
          </a:p>
          <a:p>
            <a:r>
              <a:rPr lang="en-GB" dirty="0"/>
              <a:t>Module </a:t>
            </a:r>
            <a:r>
              <a:rPr lang="en-GB" dirty="0" smtClean="0"/>
              <a:t>4 </a:t>
            </a:r>
            <a:r>
              <a:rPr lang="en-GB" dirty="0"/>
              <a:t>– Leadership Values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31" y="3394561"/>
            <a:ext cx="3614737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" indent="0">
              <a:buNone/>
            </a:pPr>
            <a:r>
              <a:rPr lang="en-GB" sz="2600" b="1" dirty="0" smtClean="0"/>
              <a:t>Individual exercise </a:t>
            </a:r>
            <a:r>
              <a:rPr lang="en-GB" sz="2600" b="1" dirty="0"/>
              <a:t>– Value-Driven Organisation Assumptions - Contextualization </a:t>
            </a:r>
            <a:endParaRPr lang="it-IT" sz="2600" b="1" dirty="0"/>
          </a:p>
          <a:p>
            <a:pPr lvl="1"/>
            <a:r>
              <a:rPr lang="en-GB" dirty="0" smtClean="0"/>
              <a:t>Filling in the table “Value-Driven Organisation Assumptions” </a:t>
            </a:r>
          </a:p>
          <a:p>
            <a:pPr lvl="1"/>
            <a:r>
              <a:rPr lang="en-GB" dirty="0"/>
              <a:t>Please indicate, for each assumption: </a:t>
            </a:r>
            <a:endParaRPr lang="it-IT" dirty="0"/>
          </a:p>
          <a:p>
            <a:pPr lvl="2"/>
            <a:r>
              <a:rPr lang="en-GB" sz="1300" dirty="0" smtClean="0"/>
              <a:t>How much is this felt in your organisation? (Scores range between 1 and 10, where 1=not felt at all; 10=completely endorsed)</a:t>
            </a:r>
            <a:endParaRPr lang="it-IT" sz="1300" dirty="0" smtClean="0"/>
          </a:p>
          <a:p>
            <a:pPr lvl="2"/>
            <a:r>
              <a:rPr lang="en-GB" sz="1300" dirty="0" smtClean="0"/>
              <a:t>For those scoring lower than 7, try to imagine actions aimed at further endorsing the development of such assumption in your organisation</a:t>
            </a:r>
            <a:endParaRPr lang="it-IT" sz="1300" dirty="0" smtClean="0"/>
          </a:p>
          <a:p>
            <a:pPr lvl="2"/>
            <a:r>
              <a:rPr lang="en-GB" sz="1300" dirty="0" smtClean="0"/>
              <a:t>For those identified above, try to imagine what might be the main obstacles in doing so</a:t>
            </a:r>
            <a:endParaRPr lang="it-IT" sz="1300" dirty="0" smtClean="0"/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 smtClean="0"/>
              <a:t>Stage 1</a:t>
            </a:r>
          </a:p>
          <a:p>
            <a:r>
              <a:rPr lang="en-GB" dirty="0"/>
              <a:t>Module 3 – Leadership Values</a:t>
            </a:r>
          </a:p>
        </p:txBody>
      </p:sp>
      <p:pic>
        <p:nvPicPr>
          <p:cNvPr id="6" name="Segnaposto contenuto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9178"/>
          <a:stretch/>
        </p:blipFill>
        <p:spPr>
          <a:xfrm>
            <a:off x="3431348" y="3929582"/>
            <a:ext cx="2281303" cy="240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668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VALUES (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50476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527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581</Words>
  <Application>Microsoft Macintosh PowerPoint</Application>
  <PresentationFormat>Presentazione su schermo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Verdana</vt:lpstr>
      <vt:lpstr>Arial</vt:lpstr>
      <vt:lpstr>Tema di Office</vt:lpstr>
      <vt:lpstr>MODULE 4 – LEADERSHIP VALUES</vt:lpstr>
      <vt:lpstr>Module Overview</vt:lpstr>
      <vt:lpstr>Module Structure</vt:lpstr>
      <vt:lpstr>Working Definitions</vt:lpstr>
      <vt:lpstr>EXERCISES</vt:lpstr>
      <vt:lpstr>Exercise 1</vt:lpstr>
      <vt:lpstr>Exercise 2</vt:lpstr>
      <vt:lpstr>Exercise 3</vt:lpstr>
      <vt:lpstr>VALUES (previous materials)</vt:lpstr>
      <vt:lpstr>Values (1)</vt:lpstr>
      <vt:lpstr>Values (2)</vt:lpstr>
      <vt:lpstr>Values (3)</vt:lpstr>
      <vt:lpstr>12 Principles of good local governance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2017-02-12T23:10:21Z</dcterms:modified>
</cp:coreProperties>
</file>