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89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6" r:id="rId4"/>
    <p:sldId id="264" r:id="rId5"/>
    <p:sldId id="260" r:id="rId6"/>
    <p:sldId id="261" r:id="rId7"/>
    <p:sldId id="262" r:id="rId8"/>
  </p:sldIdLst>
  <p:sldSz cx="9144000" cy="6858000" type="screen4x3"/>
  <p:notesSz cx="6805613" cy="99441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47D"/>
    <a:srgbClr val="40B2F1"/>
    <a:srgbClr val="002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33" autoAdjust="0"/>
    <p:restoredTop sz="93665" autoAdjust="0"/>
  </p:normalViewPr>
  <p:slideViewPr>
    <p:cSldViewPr snapToGrid="0" snapToObjects="1">
      <p:cViewPr varScale="1">
        <p:scale>
          <a:sx n="103" d="100"/>
          <a:sy n="103" d="100"/>
        </p:scale>
        <p:origin x="7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14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C7C819-22FC-9940-9E59-95FE49FEF966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F6B673E-4E96-284B-93E1-2F7A748558BF}">
      <dgm:prSet phldrT="[Testo]"/>
      <dgm:spPr/>
      <dgm:t>
        <a:bodyPr/>
        <a:lstStyle/>
        <a:p>
          <a:r>
            <a:rPr lang="en-GB" b="1" dirty="0" smtClean="0"/>
            <a:t>Introduction</a:t>
          </a:r>
          <a:endParaRPr lang="it-IT" dirty="0"/>
        </a:p>
      </dgm:t>
    </dgm:pt>
    <dgm:pt modelId="{9CDFA989-724A-4B40-B100-3D00DEF04CEC}" type="parTrans" cxnId="{8CDB503F-FC1D-C446-9810-099B425C0B88}">
      <dgm:prSet/>
      <dgm:spPr/>
      <dgm:t>
        <a:bodyPr/>
        <a:lstStyle/>
        <a:p>
          <a:endParaRPr lang="it-IT"/>
        </a:p>
      </dgm:t>
    </dgm:pt>
    <dgm:pt modelId="{11E7F1B2-8932-1142-ACE5-3A9589B42A2F}" type="sibTrans" cxnId="{8CDB503F-FC1D-C446-9810-099B425C0B88}">
      <dgm:prSet/>
      <dgm:spPr/>
      <dgm:t>
        <a:bodyPr/>
        <a:lstStyle/>
        <a:p>
          <a:endParaRPr lang="it-IT"/>
        </a:p>
      </dgm:t>
    </dgm:pt>
    <dgm:pt modelId="{14D70948-47F8-6043-87E0-4A90107DB8D3}">
      <dgm:prSet/>
      <dgm:spPr/>
      <dgm:t>
        <a:bodyPr/>
        <a:lstStyle/>
        <a:p>
          <a:r>
            <a:rPr lang="en-GB" b="1" smtClean="0"/>
            <a:t>Group Exercise 1 – Identifying Core Challenges in Implementing the 12 Principles</a:t>
          </a:r>
          <a:endParaRPr lang="it-IT" dirty="0"/>
        </a:p>
      </dgm:t>
    </dgm:pt>
    <dgm:pt modelId="{3EB9B7AF-91D3-4843-83AB-88B781960EAB}" type="parTrans" cxnId="{321DCBBA-B69A-2A42-BE31-80F630293697}">
      <dgm:prSet/>
      <dgm:spPr/>
      <dgm:t>
        <a:bodyPr/>
        <a:lstStyle/>
        <a:p>
          <a:endParaRPr lang="it-IT"/>
        </a:p>
      </dgm:t>
    </dgm:pt>
    <dgm:pt modelId="{6F419620-775C-6544-B1DF-C23267354253}" type="sibTrans" cxnId="{321DCBBA-B69A-2A42-BE31-80F630293697}">
      <dgm:prSet/>
      <dgm:spPr/>
      <dgm:t>
        <a:bodyPr/>
        <a:lstStyle/>
        <a:p>
          <a:endParaRPr lang="it-IT"/>
        </a:p>
      </dgm:t>
    </dgm:pt>
    <dgm:pt modelId="{FAD842A1-6905-5E4A-BA7D-FDDCFAE3FF2B}">
      <dgm:prSet/>
      <dgm:spPr/>
      <dgm:t>
        <a:bodyPr/>
        <a:lstStyle/>
        <a:p>
          <a:r>
            <a:rPr lang="en-GB" b="1" smtClean="0"/>
            <a:t>Feedback and Discussion 1</a:t>
          </a:r>
          <a:endParaRPr lang="en-GB" b="1" dirty="0" smtClean="0"/>
        </a:p>
      </dgm:t>
    </dgm:pt>
    <dgm:pt modelId="{0F000FCE-253B-0741-93A1-8FE526BA2147}" type="parTrans" cxnId="{9967A092-C82B-D74B-9025-6414232AA83B}">
      <dgm:prSet/>
      <dgm:spPr/>
      <dgm:t>
        <a:bodyPr/>
        <a:lstStyle/>
        <a:p>
          <a:endParaRPr lang="it-IT"/>
        </a:p>
      </dgm:t>
    </dgm:pt>
    <dgm:pt modelId="{884825A8-531F-8143-B76B-88B85CF3FDDD}" type="sibTrans" cxnId="{9967A092-C82B-D74B-9025-6414232AA83B}">
      <dgm:prSet/>
      <dgm:spPr/>
      <dgm:t>
        <a:bodyPr/>
        <a:lstStyle/>
        <a:p>
          <a:endParaRPr lang="it-IT"/>
        </a:p>
      </dgm:t>
    </dgm:pt>
    <dgm:pt modelId="{DF29A528-A71D-C942-A51E-98C9E3D12FFB}">
      <dgm:prSet/>
      <dgm:spPr/>
      <dgm:t>
        <a:bodyPr/>
        <a:lstStyle/>
        <a:p>
          <a:r>
            <a:rPr lang="en-GB" b="1" smtClean="0"/>
            <a:t>Group Exercise 2 – Identifying Key Actions to Overcome the Identified Challenges on the 12 Principles</a:t>
          </a:r>
          <a:endParaRPr lang="it-IT" b="1" dirty="0"/>
        </a:p>
      </dgm:t>
    </dgm:pt>
    <dgm:pt modelId="{D713F859-47B0-BB48-9FD7-BFDA0EED1EBA}" type="parTrans" cxnId="{8E9CAD36-D239-1F4E-9B67-04CFF27C0C18}">
      <dgm:prSet/>
      <dgm:spPr/>
      <dgm:t>
        <a:bodyPr/>
        <a:lstStyle/>
        <a:p>
          <a:endParaRPr lang="it-IT"/>
        </a:p>
      </dgm:t>
    </dgm:pt>
    <dgm:pt modelId="{1CEF2DC9-68A9-944D-9D0B-047DB63F93FF}" type="sibTrans" cxnId="{8E9CAD36-D239-1F4E-9B67-04CFF27C0C18}">
      <dgm:prSet/>
      <dgm:spPr/>
      <dgm:t>
        <a:bodyPr/>
        <a:lstStyle/>
        <a:p>
          <a:endParaRPr lang="it-IT"/>
        </a:p>
      </dgm:t>
    </dgm:pt>
    <dgm:pt modelId="{333DC762-C986-5C4B-A881-62BE27FC9C39}">
      <dgm:prSet/>
      <dgm:spPr/>
      <dgm:t>
        <a:bodyPr/>
        <a:lstStyle/>
        <a:p>
          <a:r>
            <a:rPr lang="en-GB" b="1" smtClean="0"/>
            <a:t>Feedback and Discussion 2 </a:t>
          </a:r>
          <a:endParaRPr lang="en-GB" b="1" dirty="0"/>
        </a:p>
      </dgm:t>
    </dgm:pt>
    <dgm:pt modelId="{025E5AC3-5C98-FB43-A6B1-04F7C512B242}" type="parTrans" cxnId="{700FF36D-7269-B041-91BA-45CA2F725425}">
      <dgm:prSet/>
      <dgm:spPr/>
      <dgm:t>
        <a:bodyPr/>
        <a:lstStyle/>
        <a:p>
          <a:endParaRPr lang="it-IT"/>
        </a:p>
      </dgm:t>
    </dgm:pt>
    <dgm:pt modelId="{690C3762-70B3-3343-9AAB-39C1DBE8A3DA}" type="sibTrans" cxnId="{700FF36D-7269-B041-91BA-45CA2F725425}">
      <dgm:prSet/>
      <dgm:spPr/>
      <dgm:t>
        <a:bodyPr/>
        <a:lstStyle/>
        <a:p>
          <a:endParaRPr lang="it-IT"/>
        </a:p>
      </dgm:t>
    </dgm:pt>
    <dgm:pt modelId="{C36E6E98-452A-4B47-906E-F45EEF12F12D}" type="pres">
      <dgm:prSet presAssocID="{5CC7C819-22FC-9940-9E59-95FE49FEF96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t-IT"/>
        </a:p>
      </dgm:t>
    </dgm:pt>
    <dgm:pt modelId="{CA63F03E-F6E6-E344-982A-46AC3C5BDA83}" type="pres">
      <dgm:prSet presAssocID="{5CC7C819-22FC-9940-9E59-95FE49FEF966}" presName="Name1" presStyleCnt="0"/>
      <dgm:spPr/>
    </dgm:pt>
    <dgm:pt modelId="{7E5E127E-E2B2-134B-A7E3-43A64E9B330A}" type="pres">
      <dgm:prSet presAssocID="{5CC7C819-22FC-9940-9E59-95FE49FEF966}" presName="cycle" presStyleCnt="0"/>
      <dgm:spPr/>
    </dgm:pt>
    <dgm:pt modelId="{001ABEE9-4061-F64F-8D01-52FEC11D3B2D}" type="pres">
      <dgm:prSet presAssocID="{5CC7C819-22FC-9940-9E59-95FE49FEF966}" presName="srcNode" presStyleLbl="node1" presStyleIdx="0" presStyleCnt="5"/>
      <dgm:spPr/>
    </dgm:pt>
    <dgm:pt modelId="{BB760403-48DE-9542-8416-1E8B6018467D}" type="pres">
      <dgm:prSet presAssocID="{5CC7C819-22FC-9940-9E59-95FE49FEF966}" presName="conn" presStyleLbl="parChTrans1D2" presStyleIdx="0" presStyleCnt="1"/>
      <dgm:spPr/>
      <dgm:t>
        <a:bodyPr/>
        <a:lstStyle/>
        <a:p>
          <a:endParaRPr lang="it-IT"/>
        </a:p>
      </dgm:t>
    </dgm:pt>
    <dgm:pt modelId="{9ADB08C2-130B-044E-841B-EF7FD7CD44B2}" type="pres">
      <dgm:prSet presAssocID="{5CC7C819-22FC-9940-9E59-95FE49FEF966}" presName="extraNode" presStyleLbl="node1" presStyleIdx="0" presStyleCnt="5"/>
      <dgm:spPr/>
    </dgm:pt>
    <dgm:pt modelId="{CD2871E0-B945-6845-8CD4-21F5038B9047}" type="pres">
      <dgm:prSet presAssocID="{5CC7C819-22FC-9940-9E59-95FE49FEF966}" presName="dstNode" presStyleLbl="node1" presStyleIdx="0" presStyleCnt="5"/>
      <dgm:spPr/>
    </dgm:pt>
    <dgm:pt modelId="{4D354350-3593-DE4C-AEB1-03623E9181C5}" type="pres">
      <dgm:prSet presAssocID="{4F6B673E-4E96-284B-93E1-2F7A748558BF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15CD181-DC37-BC45-A59D-848A188BDCC7}" type="pres">
      <dgm:prSet presAssocID="{4F6B673E-4E96-284B-93E1-2F7A748558BF}" presName="accent_1" presStyleCnt="0"/>
      <dgm:spPr/>
    </dgm:pt>
    <dgm:pt modelId="{D7EDC07C-5B61-C14A-B32E-2F7513088A0C}" type="pres">
      <dgm:prSet presAssocID="{4F6B673E-4E96-284B-93E1-2F7A748558BF}" presName="accentRepeatNode" presStyleLbl="solidFgAcc1" presStyleIdx="0" presStyleCnt="5"/>
      <dgm:spPr/>
    </dgm:pt>
    <dgm:pt modelId="{8B743972-C49A-364F-8F71-AF69B0A4D7DD}" type="pres">
      <dgm:prSet presAssocID="{14D70948-47F8-6043-87E0-4A90107DB8D3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A3067B0-95CE-CB4A-B026-D0CFB5ACDF75}" type="pres">
      <dgm:prSet presAssocID="{14D70948-47F8-6043-87E0-4A90107DB8D3}" presName="accent_2" presStyleCnt="0"/>
      <dgm:spPr/>
    </dgm:pt>
    <dgm:pt modelId="{14B1722A-42C1-2641-B8CD-24B42234AB41}" type="pres">
      <dgm:prSet presAssocID="{14D70948-47F8-6043-87E0-4A90107DB8D3}" presName="accentRepeatNode" presStyleLbl="solidFgAcc1" presStyleIdx="1" presStyleCnt="5"/>
      <dgm:spPr/>
    </dgm:pt>
    <dgm:pt modelId="{989B9F87-EFA6-C748-AFD3-EC7042AE1FB4}" type="pres">
      <dgm:prSet presAssocID="{FAD842A1-6905-5E4A-BA7D-FDDCFAE3FF2B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ADEA60-B51A-124B-92C8-DEE5AA5CB409}" type="pres">
      <dgm:prSet presAssocID="{FAD842A1-6905-5E4A-BA7D-FDDCFAE3FF2B}" presName="accent_3" presStyleCnt="0"/>
      <dgm:spPr/>
    </dgm:pt>
    <dgm:pt modelId="{70BCFCAF-60ED-564A-8054-02E2916EF957}" type="pres">
      <dgm:prSet presAssocID="{FAD842A1-6905-5E4A-BA7D-FDDCFAE3FF2B}" presName="accentRepeatNode" presStyleLbl="solidFgAcc1" presStyleIdx="2" presStyleCnt="5"/>
      <dgm:spPr/>
    </dgm:pt>
    <dgm:pt modelId="{8D68C05E-1E39-C147-929C-00C788DEAB13}" type="pres">
      <dgm:prSet presAssocID="{DF29A528-A71D-C942-A51E-98C9E3D12FFB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B6BE5A2-60E2-6C4B-BC3C-A4E319EA19D5}" type="pres">
      <dgm:prSet presAssocID="{DF29A528-A71D-C942-A51E-98C9E3D12FFB}" presName="accent_4" presStyleCnt="0"/>
      <dgm:spPr/>
    </dgm:pt>
    <dgm:pt modelId="{9FB74F02-4D05-5545-82E5-9CE11565AD3B}" type="pres">
      <dgm:prSet presAssocID="{DF29A528-A71D-C942-A51E-98C9E3D12FFB}" presName="accentRepeatNode" presStyleLbl="solidFgAcc1" presStyleIdx="3" presStyleCnt="5"/>
      <dgm:spPr/>
    </dgm:pt>
    <dgm:pt modelId="{44A3AC15-8A4A-CA4C-9CC4-66D262E81772}" type="pres">
      <dgm:prSet presAssocID="{333DC762-C986-5C4B-A881-62BE27FC9C39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6A5B5BC-123B-EC44-825C-DA7953327B11}" type="pres">
      <dgm:prSet presAssocID="{333DC762-C986-5C4B-A881-62BE27FC9C39}" presName="accent_5" presStyleCnt="0"/>
      <dgm:spPr/>
    </dgm:pt>
    <dgm:pt modelId="{4775C73D-8111-3243-A552-DD49E8F3FB61}" type="pres">
      <dgm:prSet presAssocID="{333DC762-C986-5C4B-A881-62BE27FC9C39}" presName="accentRepeatNode" presStyleLbl="solidFgAcc1" presStyleIdx="4" presStyleCnt="5"/>
      <dgm:spPr/>
    </dgm:pt>
  </dgm:ptLst>
  <dgm:cxnLst>
    <dgm:cxn modelId="{661BAF1A-8B31-0249-9D46-7414B301D0F9}" type="presOf" srcId="{FAD842A1-6905-5E4A-BA7D-FDDCFAE3FF2B}" destId="{989B9F87-EFA6-C748-AFD3-EC7042AE1FB4}" srcOrd="0" destOrd="0" presId="urn:microsoft.com/office/officeart/2008/layout/VerticalCurvedList"/>
    <dgm:cxn modelId="{F01A7E5C-1495-BD47-B634-4AA940B44D64}" type="presOf" srcId="{5CC7C819-22FC-9940-9E59-95FE49FEF966}" destId="{C36E6E98-452A-4B47-906E-F45EEF12F12D}" srcOrd="0" destOrd="0" presId="urn:microsoft.com/office/officeart/2008/layout/VerticalCurvedList"/>
    <dgm:cxn modelId="{8CDB503F-FC1D-C446-9810-099B425C0B88}" srcId="{5CC7C819-22FC-9940-9E59-95FE49FEF966}" destId="{4F6B673E-4E96-284B-93E1-2F7A748558BF}" srcOrd="0" destOrd="0" parTransId="{9CDFA989-724A-4B40-B100-3D00DEF04CEC}" sibTransId="{11E7F1B2-8932-1142-ACE5-3A9589B42A2F}"/>
    <dgm:cxn modelId="{9967A092-C82B-D74B-9025-6414232AA83B}" srcId="{5CC7C819-22FC-9940-9E59-95FE49FEF966}" destId="{FAD842A1-6905-5E4A-BA7D-FDDCFAE3FF2B}" srcOrd="2" destOrd="0" parTransId="{0F000FCE-253B-0741-93A1-8FE526BA2147}" sibTransId="{884825A8-531F-8143-B76B-88B85CF3FDDD}"/>
    <dgm:cxn modelId="{321DCBBA-B69A-2A42-BE31-80F630293697}" srcId="{5CC7C819-22FC-9940-9E59-95FE49FEF966}" destId="{14D70948-47F8-6043-87E0-4A90107DB8D3}" srcOrd="1" destOrd="0" parTransId="{3EB9B7AF-91D3-4843-83AB-88B781960EAB}" sibTransId="{6F419620-775C-6544-B1DF-C23267354253}"/>
    <dgm:cxn modelId="{8E9CAD36-D239-1F4E-9B67-04CFF27C0C18}" srcId="{5CC7C819-22FC-9940-9E59-95FE49FEF966}" destId="{DF29A528-A71D-C942-A51E-98C9E3D12FFB}" srcOrd="3" destOrd="0" parTransId="{D713F859-47B0-BB48-9FD7-BFDA0EED1EBA}" sibTransId="{1CEF2DC9-68A9-944D-9D0B-047DB63F93FF}"/>
    <dgm:cxn modelId="{9A6B9E6E-FA35-2A4D-A2E4-EE78E488091B}" type="presOf" srcId="{333DC762-C986-5C4B-A881-62BE27FC9C39}" destId="{44A3AC15-8A4A-CA4C-9CC4-66D262E81772}" srcOrd="0" destOrd="0" presId="urn:microsoft.com/office/officeart/2008/layout/VerticalCurvedList"/>
    <dgm:cxn modelId="{2FFC9854-EE5F-A646-891E-EFA482EFE100}" type="presOf" srcId="{4F6B673E-4E96-284B-93E1-2F7A748558BF}" destId="{4D354350-3593-DE4C-AEB1-03623E9181C5}" srcOrd="0" destOrd="0" presId="urn:microsoft.com/office/officeart/2008/layout/VerticalCurvedList"/>
    <dgm:cxn modelId="{A4C3C22C-04CB-6142-A8AB-9C921C796614}" type="presOf" srcId="{11E7F1B2-8932-1142-ACE5-3A9589B42A2F}" destId="{BB760403-48DE-9542-8416-1E8B6018467D}" srcOrd="0" destOrd="0" presId="urn:microsoft.com/office/officeart/2008/layout/VerticalCurvedList"/>
    <dgm:cxn modelId="{13D2E842-4F1C-EB42-A0FF-8D543D291DB9}" type="presOf" srcId="{14D70948-47F8-6043-87E0-4A90107DB8D3}" destId="{8B743972-C49A-364F-8F71-AF69B0A4D7DD}" srcOrd="0" destOrd="0" presId="urn:microsoft.com/office/officeart/2008/layout/VerticalCurvedList"/>
    <dgm:cxn modelId="{700FF36D-7269-B041-91BA-45CA2F725425}" srcId="{5CC7C819-22FC-9940-9E59-95FE49FEF966}" destId="{333DC762-C986-5C4B-A881-62BE27FC9C39}" srcOrd="4" destOrd="0" parTransId="{025E5AC3-5C98-FB43-A6B1-04F7C512B242}" sibTransId="{690C3762-70B3-3343-9AAB-39C1DBE8A3DA}"/>
    <dgm:cxn modelId="{80A28C30-B9A6-8641-9ABD-27153A8C3847}" type="presOf" srcId="{DF29A528-A71D-C942-A51E-98C9E3D12FFB}" destId="{8D68C05E-1E39-C147-929C-00C788DEAB13}" srcOrd="0" destOrd="0" presId="urn:microsoft.com/office/officeart/2008/layout/VerticalCurvedList"/>
    <dgm:cxn modelId="{A5662254-27A9-024C-ABB6-21AA7597E741}" type="presParOf" srcId="{C36E6E98-452A-4B47-906E-F45EEF12F12D}" destId="{CA63F03E-F6E6-E344-982A-46AC3C5BDA83}" srcOrd="0" destOrd="0" presId="urn:microsoft.com/office/officeart/2008/layout/VerticalCurvedList"/>
    <dgm:cxn modelId="{1C0150DD-74F6-FC44-80FC-D646E2D45FA2}" type="presParOf" srcId="{CA63F03E-F6E6-E344-982A-46AC3C5BDA83}" destId="{7E5E127E-E2B2-134B-A7E3-43A64E9B330A}" srcOrd="0" destOrd="0" presId="urn:microsoft.com/office/officeart/2008/layout/VerticalCurvedList"/>
    <dgm:cxn modelId="{A395D4C6-329C-2740-ABAA-C7F1BBA2B34B}" type="presParOf" srcId="{7E5E127E-E2B2-134B-A7E3-43A64E9B330A}" destId="{001ABEE9-4061-F64F-8D01-52FEC11D3B2D}" srcOrd="0" destOrd="0" presId="urn:microsoft.com/office/officeart/2008/layout/VerticalCurvedList"/>
    <dgm:cxn modelId="{4DADCD78-9645-7E4A-9ECA-B94721B56E8D}" type="presParOf" srcId="{7E5E127E-E2B2-134B-A7E3-43A64E9B330A}" destId="{BB760403-48DE-9542-8416-1E8B6018467D}" srcOrd="1" destOrd="0" presId="urn:microsoft.com/office/officeart/2008/layout/VerticalCurvedList"/>
    <dgm:cxn modelId="{4C56B15E-2BA0-BC46-9980-F28BBF88E07C}" type="presParOf" srcId="{7E5E127E-E2B2-134B-A7E3-43A64E9B330A}" destId="{9ADB08C2-130B-044E-841B-EF7FD7CD44B2}" srcOrd="2" destOrd="0" presId="urn:microsoft.com/office/officeart/2008/layout/VerticalCurvedList"/>
    <dgm:cxn modelId="{6497E360-CA2B-704C-8704-C4515232269A}" type="presParOf" srcId="{7E5E127E-E2B2-134B-A7E3-43A64E9B330A}" destId="{CD2871E0-B945-6845-8CD4-21F5038B9047}" srcOrd="3" destOrd="0" presId="urn:microsoft.com/office/officeart/2008/layout/VerticalCurvedList"/>
    <dgm:cxn modelId="{2CE4BD8A-9D97-9B4D-A9E5-43D7817FC279}" type="presParOf" srcId="{CA63F03E-F6E6-E344-982A-46AC3C5BDA83}" destId="{4D354350-3593-DE4C-AEB1-03623E9181C5}" srcOrd="1" destOrd="0" presId="urn:microsoft.com/office/officeart/2008/layout/VerticalCurvedList"/>
    <dgm:cxn modelId="{DD20DD16-FA77-C741-9112-30BC463E726A}" type="presParOf" srcId="{CA63F03E-F6E6-E344-982A-46AC3C5BDA83}" destId="{015CD181-DC37-BC45-A59D-848A188BDCC7}" srcOrd="2" destOrd="0" presId="urn:microsoft.com/office/officeart/2008/layout/VerticalCurvedList"/>
    <dgm:cxn modelId="{D3499DB9-E272-D148-9FA2-BA74D43FF5B3}" type="presParOf" srcId="{015CD181-DC37-BC45-A59D-848A188BDCC7}" destId="{D7EDC07C-5B61-C14A-B32E-2F7513088A0C}" srcOrd="0" destOrd="0" presId="urn:microsoft.com/office/officeart/2008/layout/VerticalCurvedList"/>
    <dgm:cxn modelId="{3688B293-F94D-BC49-BEAE-F4B1AD7CEAFD}" type="presParOf" srcId="{CA63F03E-F6E6-E344-982A-46AC3C5BDA83}" destId="{8B743972-C49A-364F-8F71-AF69B0A4D7DD}" srcOrd="3" destOrd="0" presId="urn:microsoft.com/office/officeart/2008/layout/VerticalCurvedList"/>
    <dgm:cxn modelId="{860FECD6-9FC9-404E-A9A1-C5C883F6414B}" type="presParOf" srcId="{CA63F03E-F6E6-E344-982A-46AC3C5BDA83}" destId="{2A3067B0-95CE-CB4A-B026-D0CFB5ACDF75}" srcOrd="4" destOrd="0" presId="urn:microsoft.com/office/officeart/2008/layout/VerticalCurvedList"/>
    <dgm:cxn modelId="{C2C9B003-C832-A642-A8EE-16DDB1A9F7BC}" type="presParOf" srcId="{2A3067B0-95CE-CB4A-B026-D0CFB5ACDF75}" destId="{14B1722A-42C1-2641-B8CD-24B42234AB41}" srcOrd="0" destOrd="0" presId="urn:microsoft.com/office/officeart/2008/layout/VerticalCurvedList"/>
    <dgm:cxn modelId="{BF0E3C64-F3F3-B945-8BFC-AC60A097243F}" type="presParOf" srcId="{CA63F03E-F6E6-E344-982A-46AC3C5BDA83}" destId="{989B9F87-EFA6-C748-AFD3-EC7042AE1FB4}" srcOrd="5" destOrd="0" presId="urn:microsoft.com/office/officeart/2008/layout/VerticalCurvedList"/>
    <dgm:cxn modelId="{F8EACA58-65B7-814B-B7D5-0D482902A219}" type="presParOf" srcId="{CA63F03E-F6E6-E344-982A-46AC3C5BDA83}" destId="{58ADEA60-B51A-124B-92C8-DEE5AA5CB409}" srcOrd="6" destOrd="0" presId="urn:microsoft.com/office/officeart/2008/layout/VerticalCurvedList"/>
    <dgm:cxn modelId="{0A56C991-8A10-4C46-BCE5-2560455DC668}" type="presParOf" srcId="{58ADEA60-B51A-124B-92C8-DEE5AA5CB409}" destId="{70BCFCAF-60ED-564A-8054-02E2916EF957}" srcOrd="0" destOrd="0" presId="urn:microsoft.com/office/officeart/2008/layout/VerticalCurvedList"/>
    <dgm:cxn modelId="{C808044E-6C99-EC47-BD40-5556AFD2B669}" type="presParOf" srcId="{CA63F03E-F6E6-E344-982A-46AC3C5BDA83}" destId="{8D68C05E-1E39-C147-929C-00C788DEAB13}" srcOrd="7" destOrd="0" presId="urn:microsoft.com/office/officeart/2008/layout/VerticalCurvedList"/>
    <dgm:cxn modelId="{2D36CF69-8BB3-B64D-AE79-22118F704BC4}" type="presParOf" srcId="{CA63F03E-F6E6-E344-982A-46AC3C5BDA83}" destId="{EB6BE5A2-60E2-6C4B-BC3C-A4E319EA19D5}" srcOrd="8" destOrd="0" presId="urn:microsoft.com/office/officeart/2008/layout/VerticalCurvedList"/>
    <dgm:cxn modelId="{ECBAD0B3-7C6A-E947-A85D-6327CC752FDE}" type="presParOf" srcId="{EB6BE5A2-60E2-6C4B-BC3C-A4E319EA19D5}" destId="{9FB74F02-4D05-5545-82E5-9CE11565AD3B}" srcOrd="0" destOrd="0" presId="urn:microsoft.com/office/officeart/2008/layout/VerticalCurvedList"/>
    <dgm:cxn modelId="{3C93DBE3-3D54-E64C-B668-BE53513EAA64}" type="presParOf" srcId="{CA63F03E-F6E6-E344-982A-46AC3C5BDA83}" destId="{44A3AC15-8A4A-CA4C-9CC4-66D262E81772}" srcOrd="9" destOrd="0" presId="urn:microsoft.com/office/officeart/2008/layout/VerticalCurvedList"/>
    <dgm:cxn modelId="{7F978860-098D-8044-8AE2-B091A1F07D5B}" type="presParOf" srcId="{CA63F03E-F6E6-E344-982A-46AC3C5BDA83}" destId="{66A5B5BC-123B-EC44-825C-DA7953327B11}" srcOrd="10" destOrd="0" presId="urn:microsoft.com/office/officeart/2008/layout/VerticalCurvedList"/>
    <dgm:cxn modelId="{D0110CC4-1DB5-4E4E-A9DE-14367D16FC8B}" type="presParOf" srcId="{66A5B5BC-123B-EC44-825C-DA7953327B11}" destId="{4775C73D-8111-3243-A552-DD49E8F3FB6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60403-48DE-9542-8416-1E8B6018467D}">
      <dsp:nvSpPr>
        <dsp:cNvPr id="0" name=""/>
        <dsp:cNvSpPr/>
      </dsp:nvSpPr>
      <dsp:spPr>
        <a:xfrm>
          <a:off x="-5614502" y="-859500"/>
          <a:ext cx="6684700" cy="6684700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354350-3593-DE4C-AEB1-03623E9181C5}">
      <dsp:nvSpPr>
        <dsp:cNvPr id="0" name=""/>
        <dsp:cNvSpPr/>
      </dsp:nvSpPr>
      <dsp:spPr>
        <a:xfrm>
          <a:off x="467860" y="310256"/>
          <a:ext cx="7349411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Introduction</a:t>
          </a:r>
          <a:endParaRPr lang="it-IT" sz="1800" kern="1200" dirty="0"/>
        </a:p>
      </dsp:txBody>
      <dsp:txXfrm>
        <a:off x="467860" y="310256"/>
        <a:ext cx="7349411" cy="620911"/>
      </dsp:txXfrm>
    </dsp:sp>
    <dsp:sp modelId="{D7EDC07C-5B61-C14A-B32E-2F7513088A0C}">
      <dsp:nvSpPr>
        <dsp:cNvPr id="0" name=""/>
        <dsp:cNvSpPr/>
      </dsp:nvSpPr>
      <dsp:spPr>
        <a:xfrm>
          <a:off x="79791" y="232643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743972-C49A-364F-8F71-AF69B0A4D7DD}">
      <dsp:nvSpPr>
        <dsp:cNvPr id="0" name=""/>
        <dsp:cNvSpPr/>
      </dsp:nvSpPr>
      <dsp:spPr>
        <a:xfrm>
          <a:off x="912787" y="1241325"/>
          <a:ext cx="6904484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mtClean="0"/>
            <a:t>Group Exercise 1 – Identifying Core Challenges in Implementing the 12 Principles</a:t>
          </a:r>
          <a:endParaRPr lang="it-IT" sz="1800" kern="1200" dirty="0"/>
        </a:p>
      </dsp:txBody>
      <dsp:txXfrm>
        <a:off x="912787" y="1241325"/>
        <a:ext cx="6904484" cy="620911"/>
      </dsp:txXfrm>
    </dsp:sp>
    <dsp:sp modelId="{14B1722A-42C1-2641-B8CD-24B42234AB41}">
      <dsp:nvSpPr>
        <dsp:cNvPr id="0" name=""/>
        <dsp:cNvSpPr/>
      </dsp:nvSpPr>
      <dsp:spPr>
        <a:xfrm>
          <a:off x="524718" y="1163711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9B9F87-EFA6-C748-AFD3-EC7042AE1FB4}">
      <dsp:nvSpPr>
        <dsp:cNvPr id="0" name=""/>
        <dsp:cNvSpPr/>
      </dsp:nvSpPr>
      <dsp:spPr>
        <a:xfrm>
          <a:off x="1049344" y="2172394"/>
          <a:ext cx="6767927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mtClean="0"/>
            <a:t>Feedback and Discussion 1</a:t>
          </a:r>
          <a:endParaRPr lang="en-GB" sz="1800" b="1" kern="1200" dirty="0" smtClean="0"/>
        </a:p>
      </dsp:txBody>
      <dsp:txXfrm>
        <a:off x="1049344" y="2172394"/>
        <a:ext cx="6767927" cy="620911"/>
      </dsp:txXfrm>
    </dsp:sp>
    <dsp:sp modelId="{70BCFCAF-60ED-564A-8054-02E2916EF957}">
      <dsp:nvSpPr>
        <dsp:cNvPr id="0" name=""/>
        <dsp:cNvSpPr/>
      </dsp:nvSpPr>
      <dsp:spPr>
        <a:xfrm>
          <a:off x="661274" y="2094780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8C05E-1E39-C147-929C-00C788DEAB13}">
      <dsp:nvSpPr>
        <dsp:cNvPr id="0" name=""/>
        <dsp:cNvSpPr/>
      </dsp:nvSpPr>
      <dsp:spPr>
        <a:xfrm>
          <a:off x="912787" y="3103463"/>
          <a:ext cx="6904484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mtClean="0"/>
            <a:t>Group Exercise 2 – Identifying Key Actions to Overcome the Identified Challenges on the 12 Principles</a:t>
          </a:r>
          <a:endParaRPr lang="it-IT" sz="1800" b="1" kern="1200" dirty="0"/>
        </a:p>
      </dsp:txBody>
      <dsp:txXfrm>
        <a:off x="912787" y="3103463"/>
        <a:ext cx="6904484" cy="620911"/>
      </dsp:txXfrm>
    </dsp:sp>
    <dsp:sp modelId="{9FB74F02-4D05-5545-82E5-9CE11565AD3B}">
      <dsp:nvSpPr>
        <dsp:cNvPr id="0" name=""/>
        <dsp:cNvSpPr/>
      </dsp:nvSpPr>
      <dsp:spPr>
        <a:xfrm>
          <a:off x="524718" y="3025849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A3AC15-8A4A-CA4C-9CC4-66D262E81772}">
      <dsp:nvSpPr>
        <dsp:cNvPr id="0" name=""/>
        <dsp:cNvSpPr/>
      </dsp:nvSpPr>
      <dsp:spPr>
        <a:xfrm>
          <a:off x="467860" y="4034531"/>
          <a:ext cx="7349411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mtClean="0"/>
            <a:t>Feedback and Discussion 2 </a:t>
          </a:r>
          <a:endParaRPr lang="en-GB" sz="1800" b="1" kern="1200" dirty="0"/>
        </a:p>
      </dsp:txBody>
      <dsp:txXfrm>
        <a:off x="467860" y="4034531"/>
        <a:ext cx="7349411" cy="620911"/>
      </dsp:txXfrm>
    </dsp:sp>
    <dsp:sp modelId="{4775C73D-8111-3243-A552-DD49E8F3FB61}">
      <dsp:nvSpPr>
        <dsp:cNvPr id="0" name=""/>
        <dsp:cNvSpPr/>
      </dsp:nvSpPr>
      <dsp:spPr>
        <a:xfrm>
          <a:off x="79791" y="3956918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14208671-A0B8-3E47-A7D9-43510B064522}" type="datetime1">
              <a:rPr lang="fr-FR" smtClean="0"/>
              <a:pPr/>
              <a:t>13/02/2017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6759D221-9A09-9540-B314-8604B0193E34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5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7B3B23B9-18C7-DB45-B429-7B8C8BC37F52}" type="datetime1">
              <a:rPr lang="fr-FR" smtClean="0"/>
              <a:pPr/>
              <a:t>13/02/2017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6" tIns="47854" rIns="95706" bIns="4785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5706" tIns="47854" rIns="95706" bIns="47854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7337B99B-D378-6C49-AC24-BA32949E8AE6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983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173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5139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5"/>
            <a:ext cx="9160477" cy="379587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4342048"/>
            <a:ext cx="9144000" cy="867124"/>
          </a:xfrm>
        </p:spPr>
        <p:txBody>
          <a:bodyPr anchor="b"/>
          <a:lstStyle>
            <a:lvl1pPr algn="ctr">
              <a:defRPr sz="4500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5209172"/>
            <a:ext cx="6858000" cy="992328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11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29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947853"/>
            <a:ext cx="1971675" cy="5229110"/>
          </a:xfrm>
        </p:spPr>
        <p:txBody>
          <a:bodyPr vert="eaVert"/>
          <a:lstStyle>
            <a:lvl1pPr>
              <a:defRPr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947853"/>
            <a:ext cx="5800725" cy="5229109"/>
          </a:xfrm>
        </p:spPr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 txBox="1">
            <a:spLocks/>
          </p:cNvSpPr>
          <p:nvPr userDrawn="1"/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rgbClr val="0D34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12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207450" algn="just">
              <a:lnSpc>
                <a:spcPct val="100000"/>
              </a:lnSpc>
              <a:spcAft>
                <a:spcPts val="600"/>
              </a:spcAft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1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none"/>
        </p:style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635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4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33680" y="1067848"/>
            <a:ext cx="4264502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33680" y="1891760"/>
            <a:ext cx="4264502" cy="4107596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57774" y="1067848"/>
            <a:ext cx="4285504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7774" y="1891760"/>
            <a:ext cx="4285504" cy="4107596"/>
          </a:xfrm>
        </p:spPr>
        <p:txBody>
          <a:bodyPr anchor="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12032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1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386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6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605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5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219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5155010" cy="5346538"/>
          </a:xfrm>
        </p:spPr>
        <p:txBody>
          <a:bodyPr/>
          <a:lstStyle>
            <a:lvl1pPr algn="just">
              <a:lnSpc>
                <a:spcPct val="100000"/>
              </a:lnSpc>
              <a:defRPr sz="2400"/>
            </a:lvl1pPr>
            <a:lvl2pPr algn="just">
              <a:lnSpc>
                <a:spcPct val="100000"/>
              </a:lnSpc>
              <a:defRPr sz="2100"/>
            </a:lvl2pPr>
            <a:lvl3pPr algn="just">
              <a:lnSpc>
                <a:spcPct val="100000"/>
              </a:lnSpc>
              <a:defRPr sz="1800"/>
            </a:lvl3pPr>
            <a:lvl4pPr algn="just">
              <a:lnSpc>
                <a:spcPct val="100000"/>
              </a:lnSpc>
              <a:defRPr sz="1500"/>
            </a:lvl4pPr>
            <a:lvl5pPr algn="just">
              <a:lnSpc>
                <a:spcPct val="100000"/>
              </a:lnSpc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380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515501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514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tiff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2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325"/>
          <a:stretch/>
        </p:blipFill>
        <p:spPr>
          <a:xfrm>
            <a:off x="-1" y="1335"/>
            <a:ext cx="9144001" cy="898665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134249"/>
            <a:ext cx="7886700" cy="4965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855424" y="63339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006576" y="6333964"/>
            <a:ext cx="508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27B32-7EE3-4B47-8E3B-B3A98341C450}" type="slidenum">
              <a:rPr lang="fr-FR" smtClean="0"/>
              <a:pPr/>
              <a:t>‹n.›</a:t>
            </a:fld>
            <a:endParaRPr lang="fr-FR" dirty="0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8332" y="90667"/>
            <a:ext cx="900636" cy="720000"/>
          </a:xfrm>
          <a:prstGeom prst="rect">
            <a:avLst/>
          </a:prstGeom>
        </p:spPr>
      </p:pic>
      <p:sp>
        <p:nvSpPr>
          <p:cNvPr id="12" name="CasellaDiTesto 11"/>
          <p:cNvSpPr txBox="1"/>
          <p:nvPr userDrawn="1"/>
        </p:nvSpPr>
        <p:spPr>
          <a:xfrm>
            <a:off x="1078968" y="127501"/>
            <a:ext cx="262924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dist"/>
            <a:r>
              <a:rPr lang="it-IT" spc="40" baseline="0" dirty="0" smtClean="0">
                <a:solidFill>
                  <a:schemeClr val="bg1"/>
                </a:solidFill>
              </a:rPr>
              <a:t>COUNCIL OF EUROPE</a:t>
            </a:r>
          </a:p>
          <a:p>
            <a:pPr algn="dist"/>
            <a:r>
              <a:rPr lang="it-IT" dirty="0" smtClean="0">
                <a:solidFill>
                  <a:schemeClr val="bg1"/>
                </a:solidFill>
              </a:rPr>
              <a:t>CONSEIL DE L’EUROPE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2" y="5883964"/>
            <a:ext cx="1044915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0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 dt="0"/>
  <p:txStyles>
    <p:titleStyle>
      <a:lvl1pPr algn="r" defTabSz="6858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rgbClr val="0D347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MODULE 1 – GOOD LOCAL GOVERNANCE</a:t>
            </a: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Stage 1 – Leadership for Organisations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669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 smtClean="0"/>
              <a:t>Learning Objectives</a:t>
            </a:r>
          </a:p>
          <a:p>
            <a:pPr lvl="1"/>
            <a:r>
              <a:rPr lang="en-GB" dirty="0"/>
              <a:t>To gather an in-depth understanding of the 12 Principles for Good Democratic Governance and their relevance for their organisations’ activity</a:t>
            </a:r>
            <a:r>
              <a:rPr lang="en-GB" dirty="0" smtClean="0"/>
              <a:t>.</a:t>
            </a:r>
            <a:endParaRPr lang="it-IT" dirty="0"/>
          </a:p>
          <a:p>
            <a:pPr lvl="1"/>
            <a:r>
              <a:rPr lang="en-GB" dirty="0"/>
              <a:t>To gather an understanding of the competences needed for local government leadership.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 smtClean="0"/>
              <a:t>Learning Outcomes</a:t>
            </a:r>
          </a:p>
          <a:p>
            <a:pPr lvl="1"/>
            <a:r>
              <a:rPr lang="en-GB" dirty="0"/>
              <a:t>Participants are familiar with the 12 Principles and the challenges in their implementation.</a:t>
            </a:r>
            <a:endParaRPr lang="it-IT" dirty="0"/>
          </a:p>
          <a:p>
            <a:pPr lvl="1"/>
            <a:r>
              <a:rPr lang="en-GB" dirty="0"/>
              <a:t>The 12 principles are acknowledged as standards of performance to monitor local government actions.</a:t>
            </a:r>
            <a:endParaRPr lang="it-IT" dirty="0"/>
          </a:p>
          <a:p>
            <a:pPr lvl="1"/>
            <a:r>
              <a:rPr lang="en-GB" dirty="0"/>
              <a:t>Participants become acquainted with some of the competences needed for local government leadership.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Module Overview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1 – Good Local Governance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828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31808"/>
              </p:ext>
            </p:extLst>
          </p:nvPr>
        </p:nvGraphicFramePr>
        <p:xfrm>
          <a:off x="628650" y="1133475"/>
          <a:ext cx="7886700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Module Structure</a:t>
            </a:r>
          </a:p>
        </p:txBody>
      </p:sp>
      <p:sp>
        <p:nvSpPr>
          <p:cNvPr id="5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1 – Good </a:t>
            </a:r>
            <a:r>
              <a:rPr lang="en-GB" smtClean="0"/>
              <a:t>Local Governance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6593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 dirty="0" smtClean="0"/>
              <a:t>Organization</a:t>
            </a:r>
          </a:p>
          <a:p>
            <a:pPr lvl="1"/>
            <a:r>
              <a:rPr lang="en-GB" sz="1600" dirty="0" smtClean="0"/>
              <a:t>Local </a:t>
            </a:r>
            <a:r>
              <a:rPr lang="en-GB" sz="1600" dirty="0"/>
              <a:t>Authority" (LA) in its widest </a:t>
            </a:r>
            <a:r>
              <a:rPr lang="en-GB" sz="1600" dirty="0" smtClean="0"/>
              <a:t>sense.</a:t>
            </a:r>
          </a:p>
          <a:p>
            <a:pPr lvl="1"/>
            <a:r>
              <a:rPr lang="en-GB" sz="1600" dirty="0"/>
              <a:t>D</a:t>
            </a:r>
            <a:r>
              <a:rPr lang="en-GB" sz="1600" dirty="0" smtClean="0"/>
              <a:t>irectly </a:t>
            </a:r>
            <a:r>
              <a:rPr lang="en-GB" sz="1600" dirty="0"/>
              <a:t>or indirectly elected public governing bodies at sub-national level possessing within a given territory, as defined by law, a degree of autonomy from the central government and a set of competences to deliver public goods and services to </a:t>
            </a:r>
            <a:r>
              <a:rPr lang="en-GB" sz="1600" dirty="0" smtClean="0"/>
              <a:t>citizens</a:t>
            </a:r>
            <a:r>
              <a:rPr lang="en-GB" sz="1600" dirty="0"/>
              <a:t>.</a:t>
            </a:r>
            <a:endParaRPr lang="en-GB" sz="1600" dirty="0" smtClean="0"/>
          </a:p>
          <a:p>
            <a:pPr lvl="1"/>
            <a:r>
              <a:rPr lang="en-GB" sz="1600" dirty="0"/>
              <a:t>M</a:t>
            </a:r>
            <a:r>
              <a:rPr lang="en-GB" sz="1600" dirty="0" smtClean="0"/>
              <a:t>unicipalities</a:t>
            </a:r>
            <a:r>
              <a:rPr lang="en-GB" sz="1600" dirty="0"/>
              <a:t>, communities, districts, counties, provinces, regions etc. As defined above, LAs vary across a range of </a:t>
            </a:r>
            <a:r>
              <a:rPr lang="en-GB" sz="1600" dirty="0" smtClean="0"/>
              <a:t>dimensions (e.g. population </a:t>
            </a:r>
            <a:r>
              <a:rPr lang="en-GB" sz="1600" dirty="0"/>
              <a:t>size, number of tiers in the local government </a:t>
            </a:r>
            <a:r>
              <a:rPr lang="en-GB" sz="1600" dirty="0" smtClean="0"/>
              <a:t>.system, etc.)</a:t>
            </a: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1800" b="1" dirty="0"/>
              <a:t>Good </a:t>
            </a:r>
            <a:r>
              <a:rPr lang="it-IT" sz="1800" b="1" dirty="0" smtClean="0"/>
              <a:t>Governance</a:t>
            </a:r>
            <a:endParaRPr lang="it-IT" sz="1800" b="1" dirty="0"/>
          </a:p>
          <a:p>
            <a:pPr lvl="1"/>
            <a:r>
              <a:rPr lang="en-GB" sz="1600" dirty="0"/>
              <a:t>Governance </a:t>
            </a:r>
            <a:r>
              <a:rPr lang="en-GB" sz="1600" dirty="0" smtClean="0">
                <a:sym typeface="Wingdings"/>
              </a:rPr>
              <a:t> </a:t>
            </a:r>
            <a:r>
              <a:rPr lang="en-GB" sz="1600" dirty="0" smtClean="0"/>
              <a:t>traditions </a:t>
            </a:r>
            <a:r>
              <a:rPr lang="en-GB" sz="1600" dirty="0"/>
              <a:t>and institutions by which authority in a country is </a:t>
            </a:r>
            <a:r>
              <a:rPr lang="en-GB" sz="1600" dirty="0" smtClean="0"/>
              <a:t>exercised:</a:t>
            </a:r>
          </a:p>
          <a:p>
            <a:pPr lvl="2"/>
            <a:r>
              <a:rPr lang="en-GB" dirty="0" smtClean="0"/>
              <a:t>(a</a:t>
            </a:r>
            <a:r>
              <a:rPr lang="en-GB" dirty="0"/>
              <a:t>) the process by which governments are selected, monitored and replaced; </a:t>
            </a:r>
            <a:endParaRPr lang="en-GB" dirty="0" smtClean="0"/>
          </a:p>
          <a:p>
            <a:pPr lvl="2"/>
            <a:r>
              <a:rPr lang="en-GB" dirty="0" smtClean="0"/>
              <a:t>(</a:t>
            </a:r>
            <a:r>
              <a:rPr lang="en-GB" dirty="0"/>
              <a:t>b) the capacity of the government to effectively formulate and implement sound policies; and </a:t>
            </a:r>
            <a:endParaRPr lang="en-GB" dirty="0" smtClean="0"/>
          </a:p>
          <a:p>
            <a:pPr lvl="2"/>
            <a:r>
              <a:rPr lang="en-GB" dirty="0" smtClean="0"/>
              <a:t>(</a:t>
            </a:r>
            <a:r>
              <a:rPr lang="en-GB" dirty="0"/>
              <a:t>c) the respect of citizens and the state for the institutions that govern economic and social interactions among them</a:t>
            </a:r>
            <a:r>
              <a:rPr lang="en-GB" i="1" dirty="0"/>
              <a:t>.</a:t>
            </a:r>
            <a:endParaRPr lang="it-IT" dirty="0"/>
          </a:p>
          <a:p>
            <a:pPr lvl="1"/>
            <a:r>
              <a:rPr lang="en-GB" sz="1600" dirty="0"/>
              <a:t>For the purpose of LAP Good governance is a multi-faceted concept, drawing on the 12 Principles (see section 4), rules and practices as defined by the Council of Europe</a:t>
            </a:r>
            <a:r>
              <a:rPr lang="en-GB" sz="1600" dirty="0" smtClean="0"/>
              <a:t>.</a:t>
            </a:r>
            <a:endParaRPr lang="it-IT" sz="16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dirty="0" err="1" smtClean="0"/>
              <a:t>Definitions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1 – Good </a:t>
            </a:r>
            <a:r>
              <a:rPr lang="en-GB" smtClean="0"/>
              <a:t>Local Governance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554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EXERCISES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50476" y="4695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536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400" b="1" dirty="0"/>
              <a:t>Group Exercise 1 </a:t>
            </a:r>
            <a:r>
              <a:rPr lang="en-GB" sz="2400" b="1" dirty="0" smtClean="0"/>
              <a:t>– </a:t>
            </a:r>
            <a:r>
              <a:rPr lang="en-GB" sz="2400" b="1" dirty="0"/>
              <a:t>Identifying Core Challenges in Implementing the 12 </a:t>
            </a:r>
            <a:r>
              <a:rPr lang="en-GB" sz="2400" b="1" dirty="0" smtClean="0"/>
              <a:t>Principles</a:t>
            </a:r>
          </a:p>
          <a:p>
            <a:pPr lvl="1"/>
            <a:r>
              <a:rPr lang="en-GB" dirty="0" smtClean="0"/>
              <a:t>Work in small groups (3-4 people per group) to identify the core challenges in implementing the 12 Principles in your organisations.</a:t>
            </a:r>
          </a:p>
          <a:p>
            <a:pPr marL="36000" lvl="0" indent="0">
              <a:buNone/>
            </a:pPr>
            <a:r>
              <a:rPr lang="en-GB" sz="2400" b="1" dirty="0" smtClean="0"/>
              <a:t>Feedback </a:t>
            </a:r>
            <a:r>
              <a:rPr lang="en-GB" sz="2400" b="1" dirty="0"/>
              <a:t>and Discussion </a:t>
            </a:r>
            <a:r>
              <a:rPr lang="en-GB" sz="2400" b="1" dirty="0" smtClean="0"/>
              <a:t>1</a:t>
            </a:r>
          </a:p>
          <a:p>
            <a:pPr lvl="1"/>
            <a:r>
              <a:rPr lang="en-GB" dirty="0" smtClean="0"/>
              <a:t>Feedback session on the identified challenges in order to cluster them in thematic group per principle.</a:t>
            </a:r>
            <a:r>
              <a:rPr lang="it-IT" dirty="0" smtClean="0"/>
              <a:t> </a:t>
            </a:r>
            <a:endParaRPr lang="it-IT" b="1" dirty="0" smtClean="0"/>
          </a:p>
          <a:p>
            <a:endParaRPr lang="en-GB" dirty="0"/>
          </a:p>
          <a:p>
            <a:endParaRPr lang="it-IT" sz="2400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1</a:t>
            </a:r>
            <a:endParaRPr lang="it-IT" dirty="0"/>
          </a:p>
        </p:txBody>
      </p:sp>
      <p:sp>
        <p:nvSpPr>
          <p:cNvPr id="5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1 – Good </a:t>
            </a:r>
            <a:r>
              <a:rPr lang="en-GB" smtClean="0"/>
              <a:t>Local Governance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3363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400" b="1" dirty="0"/>
              <a:t>Group Exercise </a:t>
            </a:r>
            <a:r>
              <a:rPr lang="en-GB" sz="2400" b="1" dirty="0" smtClean="0"/>
              <a:t>2 – </a:t>
            </a:r>
            <a:r>
              <a:rPr lang="en-GB" sz="2400" b="1" dirty="0"/>
              <a:t>Identifying Key Actions to Overcome the Identified Challenges on the 12 </a:t>
            </a:r>
            <a:r>
              <a:rPr lang="en-GB" sz="2400" b="1" dirty="0" smtClean="0"/>
              <a:t>Principles </a:t>
            </a:r>
          </a:p>
          <a:p>
            <a:pPr lvl="1"/>
            <a:r>
              <a:rPr lang="en-GB" dirty="0" smtClean="0"/>
              <a:t>Work </a:t>
            </a:r>
            <a:r>
              <a:rPr lang="en-GB" dirty="0"/>
              <a:t>in groups to identify key actions </a:t>
            </a:r>
            <a:r>
              <a:rPr lang="en-GB" dirty="0" smtClean="0"/>
              <a:t>that your organisations </a:t>
            </a:r>
            <a:r>
              <a:rPr lang="en-GB" dirty="0"/>
              <a:t>should deliver to overcome the challenges and implement the 12 Principles more effectively.  </a:t>
            </a:r>
            <a:endParaRPr lang="it-IT" dirty="0"/>
          </a:p>
          <a:p>
            <a:pPr marL="0" lvl="0" indent="0">
              <a:buNone/>
            </a:pPr>
            <a:r>
              <a:rPr lang="en-GB" sz="2300" b="1" dirty="0"/>
              <a:t>Feedback and </a:t>
            </a:r>
            <a:r>
              <a:rPr lang="en-GB" sz="2300" b="1" dirty="0" smtClean="0"/>
              <a:t>Discussion 2</a:t>
            </a:r>
            <a:endParaRPr lang="it-IT" sz="2300" b="1" dirty="0" smtClean="0"/>
          </a:p>
          <a:p>
            <a:pPr lvl="1"/>
            <a:r>
              <a:rPr lang="en-GB" dirty="0" smtClean="0"/>
              <a:t>Feedback session on the identified key actions.</a:t>
            </a:r>
          </a:p>
          <a:p>
            <a:pPr marL="36000" indent="0">
              <a:buNone/>
            </a:pPr>
            <a:endParaRPr lang="it-IT" sz="2400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2</a:t>
            </a:r>
            <a:endParaRPr lang="it-IT" dirty="0"/>
          </a:p>
        </p:txBody>
      </p:sp>
      <p:sp>
        <p:nvSpPr>
          <p:cNvPr id="5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1 – Good </a:t>
            </a:r>
            <a:r>
              <a:rPr lang="en-GB" smtClean="0"/>
              <a:t>Local Governance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900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500</Words>
  <Application>Microsoft Macintosh PowerPoint</Application>
  <PresentationFormat>Presentazione su schermo (4:3)</PresentationFormat>
  <Paragraphs>58</Paragraphs>
  <Slides>7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Calibri</vt:lpstr>
      <vt:lpstr>Century Gothic</vt:lpstr>
      <vt:lpstr>Wingdings</vt:lpstr>
      <vt:lpstr>Arial</vt:lpstr>
      <vt:lpstr>Tema di Office</vt:lpstr>
      <vt:lpstr>MODULE 1 – GOOD LOCAL GOVERNANCE</vt:lpstr>
      <vt:lpstr>Module Overview</vt:lpstr>
      <vt:lpstr>Module Structure</vt:lpstr>
      <vt:lpstr>Working Definitions</vt:lpstr>
      <vt:lpstr>EXERCISES</vt:lpstr>
      <vt:lpstr>Exercise 1</vt:lpstr>
      <vt:lpstr>Exercise 2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2015-12-09T08:37:49Z</dcterms:created>
  <dcterms:modified xsi:type="dcterms:W3CDTF">2017-02-13T22:58:40Z</dcterms:modified>
</cp:coreProperties>
</file>