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61" r:id="rId5"/>
    <p:sldId id="395" r:id="rId6"/>
    <p:sldId id="389" r:id="rId7"/>
    <p:sldId id="384" r:id="rId8"/>
    <p:sldId id="392" r:id="rId9"/>
    <p:sldId id="393" r:id="rId10"/>
    <p:sldId id="394" r:id="rId11"/>
  </p:sldIdLst>
  <p:sldSz cx="9144000" cy="6858000" type="screen4x3"/>
  <p:notesSz cx="6858000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7600" b="1" kern="1200">
        <a:solidFill>
          <a:srgbClr val="FFD62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E42032"/>
    <a:srgbClr val="EE7D32"/>
    <a:srgbClr val="E75213"/>
    <a:srgbClr val="A0936D"/>
    <a:srgbClr val="38D4D6"/>
    <a:srgbClr val="3E7E93"/>
    <a:srgbClr val="FFD624"/>
    <a:srgbClr val="3166CF"/>
    <a:srgbClr val="3E6F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915" autoAdjust="0"/>
    <p:restoredTop sz="82731" autoAdjust="0"/>
  </p:normalViewPr>
  <p:slideViewPr>
    <p:cSldViewPr>
      <p:cViewPr varScale="1">
        <p:scale>
          <a:sx n="31" d="100"/>
          <a:sy n="31" d="100"/>
        </p:scale>
        <p:origin x="145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4992" y="-112"/>
      </p:cViewPr>
      <p:guideLst>
        <p:guide orient="horz" pos="3126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54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852" y="0"/>
            <a:ext cx="297254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4"/>
            <a:ext cx="2972547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852" y="9428164"/>
            <a:ext cx="2972547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5EC7A9CE-B5D3-4830-AA57-DD8049CE9F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0096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254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852" y="0"/>
            <a:ext cx="2972547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47738" y="744538"/>
            <a:ext cx="4964112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480" y="4714876"/>
            <a:ext cx="5487041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4"/>
            <a:ext cx="2972547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852" y="9428164"/>
            <a:ext cx="2972547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36441B25-C4D1-47DB-817D-B9C4FC5392F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74065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1125538"/>
            <a:ext cx="9144000" cy="5732462"/>
          </a:xfrm>
          <a:prstGeom prst="rect">
            <a:avLst/>
          </a:prstGeom>
          <a:solidFill>
            <a:srgbClr val="0F5494"/>
          </a:solidFill>
          <a:ln w="635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39952" y="1700808"/>
            <a:ext cx="4536504" cy="2088232"/>
          </a:xfrm>
        </p:spPr>
        <p:txBody>
          <a:bodyPr/>
          <a:lstStyle>
            <a:lvl1pPr>
              <a:defRPr sz="7600">
                <a:solidFill>
                  <a:srgbClr val="FFD624"/>
                </a:solidFill>
              </a:defRPr>
            </a:lvl1pPr>
          </a:lstStyle>
          <a:p>
            <a:r>
              <a:rPr lang="en-GB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67544" y="3933056"/>
            <a:ext cx="3744416" cy="1872208"/>
          </a:xfrm>
        </p:spPr>
        <p:txBody>
          <a:bodyPr/>
          <a:lstStyle>
            <a:lvl1pPr>
              <a:buNone/>
              <a:defRPr sz="3000" b="1" i="0">
                <a:solidFill>
                  <a:schemeClr val="bg1"/>
                </a:solidFill>
              </a:defRPr>
            </a:lvl1pPr>
            <a:lvl3pPr marL="228600" indent="-228600" algn="l">
              <a:defRPr sz="3000" b="1">
                <a:solidFill>
                  <a:schemeClr val="bg1"/>
                </a:solidFill>
              </a:defRPr>
            </a:lvl3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093296"/>
            <a:ext cx="2133600" cy="476250"/>
          </a:xfrm>
        </p:spPr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093296"/>
            <a:ext cx="2895600" cy="476250"/>
          </a:xfrm>
        </p:spPr>
        <p:txBody>
          <a:bodyPr/>
          <a:lstStyle>
            <a:lvl1pPr>
              <a:defRPr dirty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093296"/>
            <a:ext cx="2133600" cy="476250"/>
          </a:xfrm>
        </p:spPr>
        <p:txBody>
          <a:bodyPr/>
          <a:lstStyle>
            <a:lvl1pPr>
              <a:defRPr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3074" name="Picture 2" descr="C:\DOCUME~1\lenain\LOCALS~1\Temp\7zEFD.tmp\LOGO-CE for Home EN Positive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75600" y="332656"/>
            <a:ext cx="1811933" cy="1396800"/>
          </a:xfrm>
          <a:prstGeom prst="rect">
            <a:avLst/>
          </a:prstGeom>
          <a:noFill/>
        </p:spPr>
      </p:pic>
      <p:grpSp>
        <p:nvGrpSpPr>
          <p:cNvPr id="10" name="Group 9"/>
          <p:cNvGrpSpPr/>
          <p:nvPr userDrawn="1"/>
        </p:nvGrpSpPr>
        <p:grpSpPr>
          <a:xfrm>
            <a:off x="4283968" y="6438387"/>
            <a:ext cx="720080" cy="519005"/>
            <a:chOff x="5004048" y="6442852"/>
            <a:chExt cx="648072" cy="519005"/>
          </a:xfrm>
        </p:grpSpPr>
        <p:sp>
          <p:nvSpPr>
            <p:cNvPr id="12" name="Rectangle 11"/>
            <p:cNvSpPr/>
            <p:nvPr userDrawn="1"/>
          </p:nvSpPr>
          <p:spPr>
            <a:xfrm>
              <a:off x="5004048" y="6442852"/>
              <a:ext cx="648072" cy="457200"/>
            </a:xfrm>
            <a:prstGeom prst="rect">
              <a:avLst/>
            </a:prstGeom>
            <a:solidFill>
              <a:srgbClr val="E7521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800" b="0" dirty="0"/>
            </a:p>
          </p:txBody>
        </p:sp>
        <p:sp>
          <p:nvSpPr>
            <p:cNvPr id="13" name="TextBox 12"/>
            <p:cNvSpPr txBox="1"/>
            <p:nvPr userDrawn="1"/>
          </p:nvSpPr>
          <p:spPr>
            <a:xfrm>
              <a:off x="5004048" y="650019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600" b="0" i="1" dirty="0">
                  <a:solidFill>
                    <a:schemeClr val="bg1"/>
                  </a:solidFill>
                </a:rPr>
                <a:t>Migration</a:t>
              </a:r>
              <a:r>
                <a:rPr lang="de-AT" sz="600" b="0" i="1" baseline="0" dirty="0">
                  <a:solidFill>
                    <a:schemeClr val="bg1"/>
                  </a:solidFill>
                </a:rPr>
                <a:t> </a:t>
              </a:r>
              <a:r>
                <a:rPr lang="de-AT" sz="600" b="0" i="1" baseline="0" dirty="0" err="1">
                  <a:solidFill>
                    <a:schemeClr val="bg1"/>
                  </a:solidFill>
                </a:rPr>
                <a:t>and</a:t>
              </a:r>
              <a:r>
                <a:rPr lang="de-AT" sz="600" b="0" i="1" baseline="0" dirty="0">
                  <a:solidFill>
                    <a:schemeClr val="bg1"/>
                  </a:solidFill>
                </a:rPr>
                <a:t> </a:t>
              </a:r>
              <a:br>
                <a:rPr lang="de-AT" sz="600" b="0" i="1" baseline="0" dirty="0">
                  <a:solidFill>
                    <a:schemeClr val="bg1"/>
                  </a:solidFill>
                </a:rPr>
              </a:br>
              <a:r>
                <a:rPr lang="de-AT" sz="600" b="0" i="1" baseline="0" dirty="0">
                  <a:solidFill>
                    <a:schemeClr val="bg1"/>
                  </a:solidFill>
                </a:rPr>
                <a:t>Home </a:t>
              </a:r>
              <a:r>
                <a:rPr lang="de-AT" sz="600" b="0" i="1" baseline="0" dirty="0" err="1">
                  <a:solidFill>
                    <a:schemeClr val="bg1"/>
                  </a:solidFill>
                </a:rPr>
                <a:t>Affairs</a:t>
              </a:r>
              <a:endParaRPr lang="en-GB" sz="600" b="0" i="1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47253-C9BC-4251-8AE3-8910CE9253F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E98375-5C84-4176-84A5-B6A3E0825F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38925" y="1123950"/>
            <a:ext cx="2058988" cy="48974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23950"/>
            <a:ext cx="6029325" cy="48974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C7773-6390-40B5-8F3A-46FD9E5B709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9013"/>
          </a:xfrm>
          <a:prstGeom prst="rect">
            <a:avLst/>
          </a:prstGeom>
          <a:solidFill>
            <a:srgbClr val="E75213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556271"/>
            <a:ext cx="8229600" cy="93662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2636912"/>
            <a:ext cx="8229600" cy="3384476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/>
            </a:lvl1pPr>
            <a:lvl2pPr>
              <a:buClr>
                <a:srgbClr val="009FBA"/>
              </a:buClr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endParaRPr lang="en-US" dirty="0"/>
          </a:p>
        </p:txBody>
      </p:sp>
      <p:sp>
        <p:nvSpPr>
          <p:cNvPr id="1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093296"/>
            <a:ext cx="2133600" cy="47625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093296"/>
            <a:ext cx="2895600" cy="47625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093296"/>
            <a:ext cx="2133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10" name="Picture 9" descr="C:\DOCUME~1\lenain\LOCALS~1\Temp\7zEE8.tmp\Footer Box Home EN.png"/>
          <p:cNvPicPr>
            <a:picLocks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6458400"/>
            <a:ext cx="612000" cy="40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DOCUME~1\lenain\LOCALS~1\Temp\7zEEE.tmp\LOGO-CE for Home EN Negative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62000" y="306000"/>
            <a:ext cx="1620466" cy="1249200"/>
          </a:xfrm>
          <a:prstGeom prst="rect">
            <a:avLst/>
          </a:prstGeom>
          <a:noFill/>
        </p:spPr>
      </p:pic>
      <p:grpSp>
        <p:nvGrpSpPr>
          <p:cNvPr id="12" name="Group 11"/>
          <p:cNvGrpSpPr/>
          <p:nvPr userDrawn="1"/>
        </p:nvGrpSpPr>
        <p:grpSpPr>
          <a:xfrm>
            <a:off x="4289619" y="6458400"/>
            <a:ext cx="648072" cy="457200"/>
            <a:chOff x="5004048" y="6442852"/>
            <a:chExt cx="648072" cy="457200"/>
          </a:xfrm>
        </p:grpSpPr>
        <p:sp>
          <p:nvSpPr>
            <p:cNvPr id="13" name="Rectangle 12"/>
            <p:cNvSpPr/>
            <p:nvPr userDrawn="1"/>
          </p:nvSpPr>
          <p:spPr>
            <a:xfrm>
              <a:off x="5004048" y="6442852"/>
              <a:ext cx="648072" cy="457200"/>
            </a:xfrm>
            <a:prstGeom prst="rect">
              <a:avLst/>
            </a:prstGeom>
            <a:solidFill>
              <a:srgbClr val="E7521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800" b="0"/>
            </a:p>
          </p:txBody>
        </p:sp>
        <p:sp>
          <p:nvSpPr>
            <p:cNvPr id="14" name="TextBox 13"/>
            <p:cNvSpPr txBox="1"/>
            <p:nvPr userDrawn="1"/>
          </p:nvSpPr>
          <p:spPr>
            <a:xfrm>
              <a:off x="5004048" y="6442852"/>
              <a:ext cx="64807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600" b="0" i="1" dirty="0">
                  <a:solidFill>
                    <a:schemeClr val="bg1"/>
                  </a:solidFill>
                </a:rPr>
                <a:t>Migration</a:t>
              </a:r>
              <a:r>
                <a:rPr lang="de-AT" sz="600" b="0" i="1" baseline="0" dirty="0">
                  <a:solidFill>
                    <a:schemeClr val="bg1"/>
                  </a:solidFill>
                </a:rPr>
                <a:t> </a:t>
              </a:r>
              <a:r>
                <a:rPr lang="de-AT" sz="600" b="0" i="1" baseline="0" dirty="0" err="1">
                  <a:solidFill>
                    <a:schemeClr val="bg1"/>
                  </a:solidFill>
                </a:rPr>
                <a:t>and</a:t>
              </a:r>
              <a:r>
                <a:rPr lang="de-AT" sz="600" b="0" i="1" baseline="0" dirty="0">
                  <a:solidFill>
                    <a:schemeClr val="bg1"/>
                  </a:solidFill>
                </a:rPr>
                <a:t> Home </a:t>
              </a:r>
              <a:r>
                <a:rPr lang="de-AT" sz="600" b="0" i="1" baseline="0" dirty="0" err="1">
                  <a:solidFill>
                    <a:schemeClr val="bg1"/>
                  </a:solidFill>
                </a:rPr>
                <a:t>Affairs</a:t>
              </a:r>
              <a:endParaRPr lang="en-GB" sz="600" b="0" i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oup 14"/>
          <p:cNvGrpSpPr/>
          <p:nvPr userDrawn="1"/>
        </p:nvGrpSpPr>
        <p:grpSpPr>
          <a:xfrm>
            <a:off x="4283968" y="6438387"/>
            <a:ext cx="720080" cy="519005"/>
            <a:chOff x="5004048" y="6442852"/>
            <a:chExt cx="648072" cy="519005"/>
          </a:xfrm>
        </p:grpSpPr>
        <p:sp>
          <p:nvSpPr>
            <p:cNvPr id="16" name="Rectangle 15"/>
            <p:cNvSpPr/>
            <p:nvPr userDrawn="1"/>
          </p:nvSpPr>
          <p:spPr>
            <a:xfrm>
              <a:off x="5004048" y="6442852"/>
              <a:ext cx="648072" cy="457200"/>
            </a:xfrm>
            <a:prstGeom prst="rect">
              <a:avLst/>
            </a:prstGeom>
            <a:solidFill>
              <a:srgbClr val="E75213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 fontAlgn="auto">
                <a:spcBef>
                  <a:spcPts val="0"/>
                </a:spcBef>
                <a:spcAft>
                  <a:spcPts val="0"/>
                </a:spcAft>
              </a:pPr>
              <a:endParaRPr lang="en-GB" sz="1800" b="0"/>
            </a:p>
          </p:txBody>
        </p:sp>
        <p:sp>
          <p:nvSpPr>
            <p:cNvPr id="20" name="TextBox 19"/>
            <p:cNvSpPr txBox="1"/>
            <p:nvPr userDrawn="1"/>
          </p:nvSpPr>
          <p:spPr>
            <a:xfrm>
              <a:off x="5004048" y="6500192"/>
              <a:ext cx="64807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AT" sz="600" b="0" i="1" dirty="0">
                  <a:solidFill>
                    <a:schemeClr val="bg1"/>
                  </a:solidFill>
                </a:rPr>
                <a:t>Migration</a:t>
              </a:r>
              <a:r>
                <a:rPr lang="de-AT" sz="600" b="0" i="1" baseline="0" dirty="0">
                  <a:solidFill>
                    <a:schemeClr val="bg1"/>
                  </a:solidFill>
                </a:rPr>
                <a:t> </a:t>
              </a:r>
              <a:r>
                <a:rPr lang="de-AT" sz="600" b="0" i="1" baseline="0" dirty="0" err="1">
                  <a:solidFill>
                    <a:schemeClr val="bg1"/>
                  </a:solidFill>
                </a:rPr>
                <a:t>and</a:t>
              </a:r>
              <a:r>
                <a:rPr lang="de-AT" sz="600" b="0" i="1" baseline="0" dirty="0">
                  <a:solidFill>
                    <a:schemeClr val="bg1"/>
                  </a:solidFill>
                </a:rPr>
                <a:t> </a:t>
              </a:r>
              <a:br>
                <a:rPr lang="de-AT" sz="600" b="0" i="1" baseline="0" dirty="0">
                  <a:solidFill>
                    <a:schemeClr val="bg1"/>
                  </a:solidFill>
                </a:rPr>
              </a:br>
              <a:r>
                <a:rPr lang="de-AT" sz="600" b="0" i="1" baseline="0" dirty="0">
                  <a:solidFill>
                    <a:schemeClr val="bg1"/>
                  </a:solidFill>
                </a:rPr>
                <a:t>Home </a:t>
              </a:r>
              <a:r>
                <a:rPr lang="de-AT" sz="600" b="0" i="1" baseline="0" dirty="0" err="1">
                  <a:solidFill>
                    <a:schemeClr val="bg1"/>
                  </a:solidFill>
                </a:rPr>
                <a:t>Affairs</a:t>
              </a:r>
              <a:endParaRPr lang="en-GB" sz="600" b="0" i="1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475200"/>
            <a:ext cx="8229600" cy="93662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457200" y="1764000"/>
            <a:ext cx="8229600" cy="3825240"/>
          </a:xfrm>
        </p:spPr>
        <p:txBody>
          <a:bodyPr/>
          <a:lstStyle>
            <a:lvl1pPr marL="0" indent="-342900">
              <a:buClr>
                <a:srgbClr val="0F5494"/>
              </a:buClr>
              <a:buSzPct val="120000"/>
              <a:buFont typeface="Arial" pitchFamily="34" charset="0"/>
              <a:buChar char="•"/>
              <a:defRPr/>
            </a:lvl1pPr>
            <a:lvl2pPr>
              <a:buClr>
                <a:srgbClr val="009FBA"/>
              </a:buClr>
              <a:defRPr/>
            </a:lvl2pPr>
            <a:lvl3pPr>
              <a:buFontTx/>
              <a:buChar char="-"/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2"/>
            <a:endParaRPr lang="en-US" dirty="0"/>
          </a:p>
        </p:txBody>
      </p:sp>
      <p:sp>
        <p:nvSpPr>
          <p:cNvPr id="1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093296"/>
            <a:ext cx="2133600" cy="47625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093296"/>
            <a:ext cx="2895600" cy="476250"/>
          </a:xfrm>
        </p:spPr>
        <p:txBody>
          <a:bodyPr/>
          <a:lstStyle>
            <a:lvl1pPr>
              <a:defRPr dirty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093296"/>
            <a:ext cx="2133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pic>
        <p:nvPicPr>
          <p:cNvPr id="2050" name="Picture 2" descr="C:\DOCUME~1\lenain\LOCALS~1\Temp\7zEEF.tmp\LOGO-CE for Home EN Landscape Positive.png"/>
          <p:cNvPicPr>
            <a:picLocks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7200" y="5940000"/>
            <a:ext cx="2242800" cy="597600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E88F9B-71EE-4D5C-B44E-012EF44E925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387600"/>
            <a:ext cx="4038600" cy="363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6CDD1B-50E0-44E8-82B7-F85F69F6D4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E8177A-0CE3-43B6-B11B-ED2E8AEAD8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55DDF-6655-40F2-8D9E-CA15739A7EC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BFC62-E3CF-4012-8A8B-ABF1C18EA02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800BF-55FD-4017-8F82-94A8DE4F575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123950"/>
            <a:ext cx="8229600" cy="93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Lorem ipsum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387600"/>
            <a:ext cx="8229600" cy="3633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dirty="0"/>
              <a:t>Et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fragum</a:t>
            </a:r>
            <a:endParaRPr lang="en-GB" dirty="0"/>
          </a:p>
          <a:p>
            <a:pPr lvl="1"/>
            <a:r>
              <a:rPr lang="en-GB" dirty="0"/>
              <a:t>Et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fragum</a:t>
            </a:r>
            <a:endParaRPr lang="en-GB" dirty="0"/>
          </a:p>
          <a:p>
            <a:pPr lvl="2"/>
            <a:r>
              <a:rPr lang="en-GB" dirty="0"/>
              <a:t>- Et </a:t>
            </a: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fragum</a:t>
            </a:r>
            <a:endParaRPr lang="en-GB" dirty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chemeClr val="tx1"/>
                </a:solidFill>
                <a:latin typeface="+mj-lt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lang="en-GB" sz="1400" b="0" kern="1200" dirty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C8D21B7-B314-438C-91E9-7FF9087DC078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</p:sldLayoutIdLst>
  <p:hf hdr="0" ftr="0" dt="0"/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fontAlgn="base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F5494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isabela.atanasiu@ec.europa.eu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uaa.europa.eu/publications/practical-guide-age-assessment-0" TargetMode="External"/><Relationship Id="rId2" Type="http://schemas.openxmlformats.org/officeDocument/2006/relationships/hyperlink" Target="https://fra.europa.eu/en/publication/2014/guardianship-children-deprived-parental-car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euaa.europa.eu/sites/default/files/publications/2025-12/2025_Operational_Standards_and_Indicators_Vulnerability-related_EN.pdf" TargetMode="External"/><Relationship Id="rId5" Type="http://schemas.openxmlformats.org/officeDocument/2006/relationships/hyperlink" Target="Guidance%20on%20Vulnerability%20in%20Asylum%20and%20Reception" TargetMode="External"/><Relationship Id="rId4" Type="http://schemas.openxmlformats.org/officeDocument/2006/relationships/hyperlink" Target="https://www.euaa.europa.eu/publications/age-assessment-practices-eu-countries-0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home-affairs.ec.europa.eu/whats-new/publications/emn-study-2024-trafficking-human-beings-international-dimension_en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1772816"/>
            <a:ext cx="8136904" cy="1944216"/>
          </a:xfrm>
        </p:spPr>
        <p:txBody>
          <a:bodyPr>
            <a:normAutofit fontScale="90000"/>
          </a:bodyPr>
          <a:lstStyle/>
          <a:p>
            <a:br>
              <a:rPr lang="en-US" sz="2400" dirty="0">
                <a:solidFill>
                  <a:schemeClr val="accent5"/>
                </a:solidFill>
              </a:rPr>
            </a:br>
            <a:br>
              <a:rPr lang="en-US" sz="2400" dirty="0">
                <a:solidFill>
                  <a:schemeClr val="accent5"/>
                </a:solidFill>
              </a:rPr>
            </a:br>
            <a:br>
              <a:rPr lang="en-US" sz="2400" dirty="0">
                <a:solidFill>
                  <a:schemeClr val="accent5"/>
                </a:solidFill>
              </a:rPr>
            </a:br>
            <a:br>
              <a:rPr lang="en-US" sz="2400" dirty="0">
                <a:solidFill>
                  <a:schemeClr val="accent5"/>
                </a:solidFill>
              </a:rPr>
            </a:br>
            <a:r>
              <a:rPr lang="en-US" sz="2400" dirty="0">
                <a:solidFill>
                  <a:schemeClr val="accent5"/>
                </a:solidFill>
              </a:rPr>
              <a:t>Protection of Migrant Unaccompanied  Children and Victims of Trafficking -</a:t>
            </a:r>
            <a:br>
              <a:rPr lang="en-US" sz="2400" dirty="0">
                <a:solidFill>
                  <a:schemeClr val="accent5"/>
                </a:solidFill>
              </a:rPr>
            </a:br>
            <a:r>
              <a:rPr lang="en-US" sz="2400" dirty="0">
                <a:solidFill>
                  <a:schemeClr val="accent5"/>
                </a:solidFill>
              </a:rPr>
              <a:t>Challenges and Good Practices for Addressing Them </a:t>
            </a:r>
            <a:br>
              <a:rPr lang="en-GB" sz="2400" dirty="0">
                <a:solidFill>
                  <a:schemeClr val="accent5"/>
                </a:solidFill>
              </a:rPr>
            </a:br>
            <a:br>
              <a:rPr lang="en-GB" sz="2400" dirty="0">
                <a:solidFill>
                  <a:schemeClr val="accent5"/>
                </a:solidFill>
              </a:rPr>
            </a:br>
            <a:r>
              <a:rPr lang="en-GB" sz="1800" dirty="0">
                <a:solidFill>
                  <a:schemeClr val="accent5"/>
                </a:solidFill>
              </a:rPr>
              <a:t>DMR</a:t>
            </a:r>
            <a:r>
              <a:rPr lang="en-GB" sz="2400" dirty="0">
                <a:solidFill>
                  <a:schemeClr val="accent5"/>
                </a:solidFill>
              </a:rPr>
              <a:t> </a:t>
            </a:r>
            <a:r>
              <a:rPr lang="en-US" sz="1800" dirty="0">
                <a:solidFill>
                  <a:schemeClr val="accent5"/>
                </a:solidFill>
              </a:rPr>
              <a:t>Webinar on Vulnerability of migrants, asylum seekers and refugees: Council of Europe and European Union standards</a:t>
            </a:r>
            <a:br>
              <a:rPr lang="en-US" sz="2400" dirty="0">
                <a:solidFill>
                  <a:schemeClr val="accent5"/>
                </a:solidFill>
              </a:rPr>
            </a:br>
            <a:br>
              <a:rPr lang="en-US" sz="2000" b="0" dirty="0">
                <a:solidFill>
                  <a:schemeClr val="accent5"/>
                </a:solidFill>
              </a:rPr>
            </a:br>
            <a:br>
              <a:rPr lang="en-US" sz="2000" b="0" dirty="0">
                <a:solidFill>
                  <a:schemeClr val="accent5"/>
                </a:solidFill>
              </a:rPr>
            </a:br>
            <a:r>
              <a:rPr lang="en-US" sz="2000" b="0" dirty="0">
                <a:solidFill>
                  <a:schemeClr val="accent5"/>
                </a:solidFill>
              </a:rPr>
              <a:t>20 March 2026, Brussels </a:t>
            </a:r>
            <a:br>
              <a:rPr lang="en-US" sz="2400" dirty="0">
                <a:solidFill>
                  <a:schemeClr val="accent5"/>
                </a:solidFill>
              </a:rPr>
            </a:br>
            <a:endParaRPr lang="en-GB" sz="2400" dirty="0">
              <a:solidFill>
                <a:schemeClr val="accent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4005064"/>
            <a:ext cx="8208912" cy="2376264"/>
          </a:xfrm>
        </p:spPr>
        <p:txBody>
          <a:bodyPr>
            <a:normAutofit/>
          </a:bodyPr>
          <a:lstStyle/>
          <a:p>
            <a:pPr algn="r"/>
            <a:endParaRPr lang="en-GB" sz="1400" dirty="0"/>
          </a:p>
          <a:p>
            <a:pPr algn="r"/>
            <a:endParaRPr lang="en-GB" sz="1400" dirty="0"/>
          </a:p>
          <a:p>
            <a:pPr algn="r"/>
            <a:endParaRPr lang="en-GB" sz="1400" dirty="0"/>
          </a:p>
          <a:p>
            <a:pPr algn="r"/>
            <a:endParaRPr lang="en-GB" sz="1400" dirty="0"/>
          </a:p>
          <a:p>
            <a:pPr algn="r"/>
            <a:endParaRPr lang="en-GB" sz="1400" dirty="0"/>
          </a:p>
          <a:p>
            <a:pPr algn="r"/>
            <a:r>
              <a:rPr lang="en-GB" sz="1400" dirty="0"/>
              <a:t>Isabela ATANASIU</a:t>
            </a:r>
          </a:p>
          <a:p>
            <a:pPr algn="r"/>
            <a:r>
              <a:rPr lang="en-GB" sz="1400" dirty="0"/>
              <a:t>European Commission</a:t>
            </a:r>
          </a:p>
          <a:p>
            <a:pPr algn="r"/>
            <a:r>
              <a:rPr lang="en-GB" sz="1400" dirty="0"/>
              <a:t>DG HOME Unit C.3 Asylum</a:t>
            </a:r>
          </a:p>
          <a:p>
            <a:pPr algn="r"/>
            <a:r>
              <a:rPr lang="en-GB" sz="1400" dirty="0"/>
              <a:t>E-mail: </a:t>
            </a:r>
            <a:r>
              <a:rPr lang="en-GB" sz="1400" dirty="0">
                <a:hlinkClick r:id="rId2"/>
              </a:rPr>
              <a:t>isabela.atanasiu@ec.europa.eu</a:t>
            </a:r>
            <a:r>
              <a:rPr lang="en-GB" sz="1400" dirty="0"/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E8552-0514-7702-5553-A0FFE7F09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512590"/>
            <a:ext cx="8229600" cy="576063"/>
          </a:xfrm>
        </p:spPr>
        <p:txBody>
          <a:bodyPr/>
          <a:lstStyle/>
          <a:p>
            <a:r>
              <a:rPr lang="en-IE" sz="1600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60F964-F321-E5F6-58CE-75D74746EB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996952"/>
            <a:ext cx="8229600" cy="1611982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IE" sz="1600" i="0" dirty="0"/>
              <a:t>Guardianship / representation for unaccompanied children in the context of the Pact</a:t>
            </a:r>
          </a:p>
          <a:p>
            <a:pPr marL="457200" indent="-457200">
              <a:buFont typeface="+mj-lt"/>
              <a:buAutoNum type="arabicPeriod"/>
            </a:pPr>
            <a:endParaRPr lang="en-IE" sz="1600" i="0" dirty="0"/>
          </a:p>
          <a:p>
            <a:pPr marL="457200" indent="-457200">
              <a:buFont typeface="+mj-lt"/>
              <a:buAutoNum type="arabicPeriod"/>
            </a:pPr>
            <a:r>
              <a:rPr lang="en-IE" sz="1600" i="0" dirty="0"/>
              <a:t>Protection of  Migrant Victims of THB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3BB6BB-DFFF-D177-1D99-D9E287BF4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29778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680519-7CBF-C0A4-5EB6-3E8DEE31D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705" y="1196752"/>
            <a:ext cx="8229600" cy="648071"/>
          </a:xfrm>
        </p:spPr>
        <p:txBody>
          <a:bodyPr/>
          <a:lstStyle/>
          <a:p>
            <a:r>
              <a:rPr lang="en-IE" sz="1800" dirty="0"/>
              <a:t>Guardianship / Representation – Key to the safeguards provided in the context of screening, asylum and return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083497-BA44-F51B-D99A-F1144E663E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464496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en-US" sz="1400" b="1" i="0" dirty="0"/>
              <a:t>Screening Regulation</a:t>
            </a:r>
            <a:r>
              <a:rPr lang="en-US" sz="1400" i="0" dirty="0"/>
              <a:t>:  a “representative” or “person trained to safeguard the best interests and general wellbeing of the minor”, with “the necessary skills and expertise” must accompany and assist the unaccompanied child throughout screening.  </a:t>
            </a:r>
          </a:p>
          <a:p>
            <a:pPr algn="just">
              <a:lnSpc>
                <a:spcPct val="150000"/>
              </a:lnSpc>
            </a:pPr>
            <a:r>
              <a:rPr lang="en-US" sz="1400" b="1" i="0" dirty="0"/>
              <a:t>Eurodac Regulation</a:t>
            </a:r>
            <a:r>
              <a:rPr lang="en-US" sz="1400" i="0" dirty="0"/>
              <a:t>: idem, plus lowering of age for taking biometric data (from 12 to 6 yrs)</a:t>
            </a:r>
          </a:p>
          <a:p>
            <a:pPr algn="just">
              <a:lnSpc>
                <a:spcPct val="150000"/>
              </a:lnSpc>
            </a:pPr>
            <a:r>
              <a:rPr lang="en-US" sz="1400" b="1" i="0" dirty="0"/>
              <a:t>Asylum Procedures Regulation </a:t>
            </a:r>
            <a:r>
              <a:rPr lang="en-US" sz="1400" i="0" dirty="0"/>
              <a:t>&amp; </a:t>
            </a:r>
            <a:r>
              <a:rPr lang="en-US" sz="1400" b="1" i="0" dirty="0"/>
              <a:t>Reception Conditions Directive</a:t>
            </a:r>
            <a:r>
              <a:rPr lang="en-US" sz="1400" i="0" dirty="0"/>
              <a:t>:  more detailed and demanding requirements on guardianship.  </a:t>
            </a:r>
          </a:p>
          <a:p>
            <a:pPr indent="0" algn="just">
              <a:lnSpc>
                <a:spcPct val="150000"/>
              </a:lnSpc>
              <a:buNone/>
            </a:pPr>
            <a:r>
              <a:rPr lang="en-US" sz="1400" i="0" u="sng" dirty="0"/>
              <a:t>Examples</a:t>
            </a:r>
            <a:r>
              <a:rPr lang="en-US" sz="1400" i="0" dirty="0"/>
              <a:t>: new figure of “temporary representative” (optional); DDL for the appointment of permanent representative: within 15 working days from making the application (exceptionally 25); ratio of children per representative: up to 30 children, exceptionally 50; requirements on qualifications and training; monitoring of how  representatives perform their tasks; right of the child to complain; etc. </a:t>
            </a:r>
          </a:p>
          <a:p>
            <a:pPr marL="171450" indent="-171450" algn="just">
              <a:lnSpc>
                <a:spcPct val="150000"/>
              </a:lnSpc>
            </a:pPr>
            <a:r>
              <a:rPr lang="en-US" sz="1400" b="1" i="0" dirty="0"/>
              <a:t>Return Regulation Proposal</a:t>
            </a:r>
            <a:r>
              <a:rPr lang="en-US" sz="1400" i="0" dirty="0"/>
              <a:t>: provisions mirroring the asylum field. </a:t>
            </a:r>
            <a:endParaRPr lang="en-US" sz="1200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C735D5-FD01-1B55-3074-7C39129A5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5799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D1B7F3-F818-9978-C104-DBD5C9958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196752"/>
            <a:ext cx="8229600" cy="476250"/>
          </a:xfrm>
        </p:spPr>
        <p:txBody>
          <a:bodyPr/>
          <a:lstStyle/>
          <a:p>
            <a:r>
              <a:rPr lang="en-IE" sz="1800" dirty="0"/>
              <a:t>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3B3621-7E20-FCB9-DF8D-BD9E8D45C6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73002"/>
            <a:ext cx="8229600" cy="5184998"/>
          </a:xfrm>
        </p:spPr>
        <p:txBody>
          <a:bodyPr/>
          <a:lstStyle/>
          <a:p>
            <a:pPr marL="342900">
              <a:lnSpc>
                <a:spcPct val="150000"/>
              </a:lnSpc>
              <a:buFont typeface="+mj-lt"/>
              <a:buAutoNum type="arabicPeriod"/>
            </a:pPr>
            <a:r>
              <a:rPr lang="en-IE" sz="1600" i="0" dirty="0"/>
              <a:t>Crucial role of guardians in the context of </a:t>
            </a:r>
            <a:r>
              <a:rPr lang="en-IE" sz="1600" b="1" i="0" dirty="0"/>
              <a:t>screening</a:t>
            </a:r>
            <a:r>
              <a:rPr lang="en-IE" sz="1600" i="0" dirty="0"/>
              <a:t>, </a:t>
            </a:r>
            <a:r>
              <a:rPr lang="en-IE" sz="1600" b="1" i="0" dirty="0"/>
              <a:t>asylum procedures </a:t>
            </a:r>
            <a:r>
              <a:rPr lang="en-IE" sz="1600" i="0" dirty="0"/>
              <a:t>(incl. </a:t>
            </a:r>
            <a:r>
              <a:rPr lang="en-IE" sz="1600" b="1" i="0" dirty="0"/>
              <a:t>age assessment </a:t>
            </a:r>
            <a:r>
              <a:rPr lang="en-IE" sz="1600" i="0" dirty="0"/>
              <a:t>&amp; </a:t>
            </a:r>
            <a:r>
              <a:rPr lang="en-IE" sz="1600" b="1" i="0" dirty="0"/>
              <a:t>personal interview)</a:t>
            </a:r>
            <a:r>
              <a:rPr lang="en-IE" sz="1600" i="0" dirty="0"/>
              <a:t>, </a:t>
            </a:r>
            <a:r>
              <a:rPr lang="en-IE" sz="1600" b="1" i="0" dirty="0"/>
              <a:t>Dublin procedures</a:t>
            </a:r>
            <a:r>
              <a:rPr lang="en-IE" sz="1600" i="0" dirty="0"/>
              <a:t>, </a:t>
            </a:r>
            <a:r>
              <a:rPr lang="en-IE" sz="1600" b="1" i="0" dirty="0"/>
              <a:t>relocation/ family reunification, and return </a:t>
            </a:r>
            <a:r>
              <a:rPr lang="en-IE" sz="1600" i="0" dirty="0"/>
              <a:t>– need for prompt appointment, good preparation, availability, etc. </a:t>
            </a:r>
          </a:p>
          <a:p>
            <a:pPr marL="342900">
              <a:lnSpc>
                <a:spcPct val="150000"/>
              </a:lnSpc>
              <a:buFont typeface="+mj-lt"/>
              <a:buAutoNum type="arabicPeriod"/>
            </a:pPr>
            <a:endParaRPr lang="en-IE" sz="1600" i="0" dirty="0"/>
          </a:p>
          <a:p>
            <a:pPr marL="342900">
              <a:lnSpc>
                <a:spcPct val="150000"/>
              </a:lnSpc>
              <a:buFont typeface="+mj-lt"/>
              <a:buAutoNum type="arabicPeriod"/>
            </a:pPr>
            <a:r>
              <a:rPr lang="en-IE" sz="1600" i="0" dirty="0"/>
              <a:t>Note new/higher requirements of </a:t>
            </a:r>
            <a:r>
              <a:rPr lang="en-IE" sz="1600" b="1" i="0" dirty="0"/>
              <a:t>professional qualifications </a:t>
            </a:r>
            <a:r>
              <a:rPr lang="en-IE" sz="1600" i="0" dirty="0"/>
              <a:t>and </a:t>
            </a:r>
            <a:r>
              <a:rPr lang="en-IE" sz="1600" b="1" i="0" dirty="0"/>
              <a:t>training. </a:t>
            </a:r>
          </a:p>
          <a:p>
            <a:pPr marL="342900">
              <a:lnSpc>
                <a:spcPct val="150000"/>
              </a:lnSpc>
              <a:buFont typeface="+mj-lt"/>
              <a:buAutoNum type="arabicPeriod"/>
            </a:pPr>
            <a:endParaRPr lang="en-IE" sz="1600" b="1" i="0" dirty="0"/>
          </a:p>
          <a:p>
            <a:pPr marL="342900">
              <a:lnSpc>
                <a:spcPct val="150000"/>
              </a:lnSpc>
              <a:buFont typeface="+mj-lt"/>
              <a:buAutoNum type="arabicPeriod"/>
            </a:pPr>
            <a:r>
              <a:rPr lang="en-IE" sz="1600" b="1" i="0" dirty="0"/>
              <a:t>Presumption of minority in the context of the Border Procedure</a:t>
            </a:r>
            <a:r>
              <a:rPr lang="en-IE" sz="1600" i="0" dirty="0"/>
              <a:t> – role and availability of guardians at the BP facilities, reception conditions. </a:t>
            </a:r>
          </a:p>
          <a:p>
            <a:pPr marL="342900">
              <a:lnSpc>
                <a:spcPct val="150000"/>
              </a:lnSpc>
              <a:buFont typeface="+mj-lt"/>
              <a:buAutoNum type="arabicPeriod"/>
            </a:pPr>
            <a:endParaRPr lang="en-IE" sz="1600" i="0" dirty="0"/>
          </a:p>
          <a:p>
            <a:pPr marL="342900">
              <a:lnSpc>
                <a:spcPct val="150000"/>
              </a:lnSpc>
              <a:buFont typeface="+mj-lt"/>
              <a:buAutoNum type="arabicPeriod"/>
            </a:pPr>
            <a:r>
              <a:rPr lang="en-IE" sz="1600" i="0" dirty="0"/>
              <a:t>Possibility to appoint staff from border police or reception facility – </a:t>
            </a:r>
            <a:r>
              <a:rPr lang="en-IE" sz="1600" b="1" i="0" dirty="0"/>
              <a:t>conflict of interests</a:t>
            </a:r>
          </a:p>
          <a:p>
            <a:endParaRPr lang="en-IE" dirty="0"/>
          </a:p>
          <a:p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8502EB-7C0B-103E-6BD7-64E6A8C26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24546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FB650-E49D-4969-2B90-8052BDF7D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484783"/>
            <a:ext cx="8229600" cy="476250"/>
          </a:xfrm>
        </p:spPr>
        <p:txBody>
          <a:bodyPr/>
          <a:lstStyle/>
          <a:p>
            <a:r>
              <a:rPr lang="en-IE" sz="1800" dirty="0"/>
              <a:t>Good</a:t>
            </a:r>
            <a:r>
              <a:rPr lang="en-IE" dirty="0"/>
              <a:t> </a:t>
            </a:r>
            <a:r>
              <a:rPr lang="en-IE" sz="1800" dirty="0"/>
              <a:t>Practices – examples in guidance by EU agencies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AE2E9B-8342-A6F2-4CCF-C2775829F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320480"/>
          </a:xfrm>
        </p:spPr>
        <p:txBody>
          <a:bodyPr/>
          <a:lstStyle/>
          <a:p>
            <a:pPr indent="0">
              <a:buNone/>
            </a:pPr>
            <a:endParaRPr lang="en-IE" sz="1600" i="0" dirty="0"/>
          </a:p>
          <a:p>
            <a:pPr marL="285750" indent="-285750"/>
            <a:r>
              <a:rPr lang="en-IE" sz="1600" i="0" dirty="0"/>
              <a:t>The update of the </a:t>
            </a:r>
            <a:r>
              <a:rPr lang="en-IE" sz="1600" i="0" dirty="0">
                <a:hlinkClick r:id="rId2"/>
              </a:rPr>
              <a:t>2014 FRA Handbook on Guardianship for Unaccompanied Children </a:t>
            </a:r>
            <a:r>
              <a:rPr lang="en-IE" sz="1600" i="0" dirty="0"/>
              <a:t>to reflect novelties introduced by the Pact legislation (forthcoming by Q2/Q3 2026).</a:t>
            </a:r>
          </a:p>
          <a:p>
            <a:pPr marL="285750" indent="-285750"/>
            <a:endParaRPr lang="en-IE" sz="1600" i="0" dirty="0"/>
          </a:p>
          <a:p>
            <a:pPr marL="285750" indent="-285750"/>
            <a:r>
              <a:rPr lang="en-IE" sz="1600" i="0" dirty="0"/>
              <a:t>The updated </a:t>
            </a:r>
            <a:r>
              <a:rPr lang="en-IE" sz="1600" i="0" dirty="0">
                <a:hlinkClick r:id="rId3"/>
              </a:rPr>
              <a:t>EUAA Practical Guide on Age Assessment </a:t>
            </a:r>
            <a:r>
              <a:rPr lang="en-IE" sz="1600" i="0" dirty="0"/>
              <a:t>(3</a:t>
            </a:r>
            <a:r>
              <a:rPr lang="en-IE" sz="1600" i="0" baseline="30000" dirty="0"/>
              <a:t>rd</a:t>
            </a:r>
            <a:r>
              <a:rPr lang="en-IE" sz="1600" i="0" dirty="0"/>
              <a:t> edition, published in 2025) and </a:t>
            </a:r>
            <a:r>
              <a:rPr lang="en-IE" sz="1600" dirty="0"/>
              <a:t>Practical Guide on the Best Interest of the Child </a:t>
            </a:r>
            <a:r>
              <a:rPr lang="en-IE" sz="1600" i="0" dirty="0"/>
              <a:t>(2</a:t>
            </a:r>
            <a:r>
              <a:rPr lang="en-IE" sz="1600" i="0" baseline="30000" dirty="0"/>
              <a:t>nd</a:t>
            </a:r>
            <a:r>
              <a:rPr lang="en-IE" sz="1600" i="0" dirty="0"/>
              <a:t> edition, forthcoming). </a:t>
            </a:r>
          </a:p>
          <a:p>
            <a:pPr marL="285750" indent="-285750"/>
            <a:endParaRPr lang="en-IE" sz="1600" i="0" dirty="0"/>
          </a:p>
          <a:p>
            <a:pPr marL="285750" indent="-285750"/>
            <a:r>
              <a:rPr lang="en-IE" sz="1600" i="0" dirty="0"/>
              <a:t> The EUAA Study on </a:t>
            </a:r>
            <a:r>
              <a:rPr lang="en-IE" sz="1600" i="0" dirty="0">
                <a:hlinkClick r:id="rId4"/>
              </a:rPr>
              <a:t>Age Assessment Practices in the EU+ Countries</a:t>
            </a:r>
            <a:r>
              <a:rPr lang="en-IE" sz="1600" i="0" dirty="0"/>
              <a:t> (published in March 2026). </a:t>
            </a:r>
          </a:p>
          <a:p>
            <a:pPr marL="285750" indent="-285750"/>
            <a:endParaRPr lang="en-IE" sz="1600" i="0" dirty="0"/>
          </a:p>
          <a:p>
            <a:pPr marL="285750" indent="-285750"/>
            <a:r>
              <a:rPr lang="en-IE" sz="1600" i="0" dirty="0"/>
              <a:t>The </a:t>
            </a:r>
            <a:r>
              <a:rPr lang="en-IE" sz="1600" i="0" dirty="0">
                <a:hlinkClick r:id="rId5" action="ppaction://hlinkfile"/>
              </a:rPr>
              <a:t>EUAA Guidance on Vulnerability in Asylum and Reception</a:t>
            </a:r>
            <a:r>
              <a:rPr lang="en-IE" sz="1600" i="0" dirty="0"/>
              <a:t> (2024) and the </a:t>
            </a:r>
            <a:r>
              <a:rPr lang="en-IE" sz="1600" i="0" dirty="0">
                <a:hlinkClick r:id="rId6"/>
              </a:rPr>
              <a:t>EUAA Operational Standards and Indicators on Vulnerability-Related Aspects of the Asylum Procedure</a:t>
            </a:r>
            <a:r>
              <a:rPr lang="en-IE" sz="1600" i="0" dirty="0"/>
              <a:t> (2025)</a:t>
            </a:r>
          </a:p>
          <a:p>
            <a:pPr marL="285750" indent="-285750"/>
            <a:endParaRPr lang="en-IE" sz="1600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6CA7BF-84C9-F109-265A-0ABD73F01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5648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11343-09F2-B988-509D-680F216E8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340769"/>
            <a:ext cx="8229600" cy="476250"/>
          </a:xfrm>
        </p:spPr>
        <p:txBody>
          <a:bodyPr/>
          <a:lstStyle/>
          <a:p>
            <a:r>
              <a:rPr lang="en-IE" sz="2400" dirty="0"/>
              <a:t>THB –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F6DC40-A89D-AB86-6A98-75D7C59B3E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17019"/>
            <a:ext cx="8229600" cy="4752527"/>
          </a:xfrm>
        </p:spPr>
        <p:txBody>
          <a:bodyPr/>
          <a:lstStyle/>
          <a:p>
            <a:pPr indent="0">
              <a:buNone/>
            </a:pPr>
            <a:r>
              <a:rPr lang="en-US" sz="1400" b="1" i="0" dirty="0">
                <a:hlinkClick r:id="rId2"/>
              </a:rPr>
              <a:t>EMN study 2024: Trafficking in human beings - the international dimension</a:t>
            </a:r>
            <a:endParaRPr lang="en-US" sz="1400" b="1" i="0" dirty="0"/>
          </a:p>
          <a:p>
            <a:endParaRPr lang="en-US" sz="1400" b="1" i="0" dirty="0"/>
          </a:p>
          <a:p>
            <a:r>
              <a:rPr lang="en-US" sz="1400" i="0" dirty="0"/>
              <a:t>Preventing trafficking in countries of origin and transit towards EU+ countries; </a:t>
            </a:r>
          </a:p>
          <a:p>
            <a:endParaRPr lang="en-US" sz="1400" i="0" dirty="0"/>
          </a:p>
          <a:p>
            <a:r>
              <a:rPr lang="en-US" sz="1400" b="1" i="0" dirty="0"/>
              <a:t>Cultural differences </a:t>
            </a:r>
            <a:r>
              <a:rPr lang="en-US" sz="1400" i="0" dirty="0"/>
              <a:t>and/or </a:t>
            </a:r>
            <a:r>
              <a:rPr lang="en-US" sz="1400" b="1" i="0" dirty="0"/>
              <a:t>low levels of trust </a:t>
            </a:r>
            <a:r>
              <a:rPr lang="en-US" sz="1400" i="0" dirty="0"/>
              <a:t>affecting communication with the relevant actors in the EU+ countries. </a:t>
            </a:r>
          </a:p>
          <a:p>
            <a:endParaRPr lang="en-US" sz="1400" i="0" dirty="0"/>
          </a:p>
          <a:p>
            <a:r>
              <a:rPr lang="en-US" sz="1400" b="1" i="0" dirty="0"/>
              <a:t>Cross-border cooperation </a:t>
            </a:r>
            <a:r>
              <a:rPr lang="en-US" sz="1400" i="0" dirty="0"/>
              <a:t>in prevention. </a:t>
            </a:r>
          </a:p>
          <a:p>
            <a:endParaRPr lang="en-US" sz="1400" i="0" dirty="0"/>
          </a:p>
          <a:p>
            <a:r>
              <a:rPr lang="en-US" sz="1400" i="0" dirty="0"/>
              <a:t>Reducing </a:t>
            </a:r>
            <a:r>
              <a:rPr lang="en-US" sz="1400" b="1" i="0" dirty="0"/>
              <a:t>demand</a:t>
            </a:r>
            <a:r>
              <a:rPr lang="en-US" sz="1400" i="0" dirty="0"/>
              <a:t> for trafficking in EU+ countries </a:t>
            </a:r>
          </a:p>
          <a:p>
            <a:endParaRPr lang="en-US" sz="1400" i="0" dirty="0"/>
          </a:p>
          <a:p>
            <a:r>
              <a:rPr lang="en-US" sz="1400" i="0" dirty="0"/>
              <a:t>Enhancing the </a:t>
            </a:r>
            <a:r>
              <a:rPr lang="en-US" sz="1400" b="1" i="0" dirty="0"/>
              <a:t>law enforcement and judicial response</a:t>
            </a:r>
            <a:r>
              <a:rPr lang="en-US" sz="1400" i="0" dirty="0"/>
              <a:t> to trafficking within EU+ countries </a:t>
            </a:r>
          </a:p>
          <a:p>
            <a:pPr indent="0">
              <a:buNone/>
            </a:pPr>
            <a:endParaRPr lang="en-US" sz="1400" i="0" dirty="0"/>
          </a:p>
          <a:p>
            <a:r>
              <a:rPr lang="en-US" sz="1400" i="0" dirty="0"/>
              <a:t>Legal restrictions on the </a:t>
            </a:r>
            <a:r>
              <a:rPr lang="en-US" sz="1400" b="1" i="0" dirty="0"/>
              <a:t>use of personal data</a:t>
            </a:r>
          </a:p>
          <a:p>
            <a:endParaRPr lang="en-US" sz="1400" b="1" i="0" dirty="0"/>
          </a:p>
          <a:p>
            <a:r>
              <a:rPr lang="en-US" sz="1400" i="0" dirty="0"/>
              <a:t>Meeting </a:t>
            </a:r>
            <a:r>
              <a:rPr lang="en-US" sz="1400" b="1" i="0" dirty="0"/>
              <a:t>standards of proof </a:t>
            </a:r>
            <a:r>
              <a:rPr lang="en-US" sz="1400" i="0" dirty="0"/>
              <a:t>for prosecution, etc. </a:t>
            </a:r>
          </a:p>
          <a:p>
            <a:endParaRPr lang="en-US" sz="1600" i="0" dirty="0"/>
          </a:p>
          <a:p>
            <a:endParaRPr lang="en-US" sz="1600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E2BC3D-5A41-8D7B-BE26-19C4BB439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567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4285C1-A4D1-D4F7-D570-20EEDEBF5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13" y="1412777"/>
            <a:ext cx="8229600" cy="476250"/>
          </a:xfrm>
        </p:spPr>
        <p:txBody>
          <a:bodyPr/>
          <a:lstStyle/>
          <a:p>
            <a:r>
              <a:rPr lang="en-IE" sz="2000" dirty="0"/>
              <a:t>THB – Good Practices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BFF96A-7EFB-32D3-7401-4B5B796125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392488"/>
          </a:xfrm>
        </p:spPr>
        <p:txBody>
          <a:bodyPr/>
          <a:lstStyle/>
          <a:p>
            <a:endParaRPr lang="en-IE" sz="1600" i="0" dirty="0"/>
          </a:p>
          <a:p>
            <a:r>
              <a:rPr lang="en-IE" sz="1600" i="0" dirty="0"/>
              <a:t>Awareness-raising campaigns</a:t>
            </a:r>
          </a:p>
          <a:p>
            <a:endParaRPr lang="en-IE" sz="1600" i="0" dirty="0"/>
          </a:p>
          <a:p>
            <a:r>
              <a:rPr lang="en-IE" sz="1600" i="0" dirty="0"/>
              <a:t>Cooperations with countries of origin and transit to for awareness-raising and prevention</a:t>
            </a:r>
          </a:p>
          <a:p>
            <a:endParaRPr lang="en-IE" sz="1600" i="0" dirty="0"/>
          </a:p>
          <a:p>
            <a:r>
              <a:rPr lang="en-IE" sz="1600" i="0" dirty="0"/>
              <a:t>Collaboration with CSOs</a:t>
            </a:r>
          </a:p>
          <a:p>
            <a:endParaRPr lang="en-IE" sz="1600" i="0" dirty="0"/>
          </a:p>
          <a:p>
            <a:r>
              <a:rPr lang="en-IE" sz="1600" i="0" dirty="0"/>
              <a:t>International collaborations for law enforcement with involvement of Europol</a:t>
            </a:r>
          </a:p>
          <a:p>
            <a:endParaRPr lang="en-IE" sz="1600" i="0" dirty="0"/>
          </a:p>
          <a:p>
            <a:r>
              <a:rPr lang="en-IE" sz="1600" i="0" dirty="0"/>
              <a:t>Victim assistance, support and referral</a:t>
            </a:r>
          </a:p>
          <a:p>
            <a:endParaRPr lang="en-IE" sz="1600" i="0" dirty="0"/>
          </a:p>
          <a:p>
            <a:endParaRPr lang="en-IE" sz="1600" i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1AD3DD-D591-8494-8EA6-4455563BA1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B59E6E-B967-488E-B209-8B7FA0D7AF99}" type="slidenum">
              <a:rPr lang="en-GB" smtClean="0"/>
              <a:pPr>
                <a:defRPr/>
              </a:pPr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4817324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133176"/>
        </a:solidFill>
        <a:ln>
          <a:solidFill>
            <a:srgbClr val="133176"/>
          </a:solidFill>
        </a:ln>
      </a:spPr>
      <a:bodyPr anchor="ctr"/>
      <a:lstStyle>
        <a:defPPr algn="ctr" defTabSz="457200" fontAlgn="auto">
          <a:spcBef>
            <a:spcPts val="0"/>
          </a:spcBef>
          <a:spcAft>
            <a:spcPts val="0"/>
          </a:spcAft>
          <a:defRPr sz="1800" b="0"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7600" b="1" i="0" u="none" strike="noStrike" cap="none" normalizeH="0" baseline="0" smtClean="0">
            <a:ln>
              <a:noFill/>
            </a:ln>
            <a:solidFill>
              <a:srgbClr val="FFD62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BFC4FEF4E3E446B58F0FD5CEA8EB10" ma:contentTypeVersion="1" ma:contentTypeDescription="Create a new document." ma:contentTypeScope="" ma:versionID="6fc233c106fe97adba07c5a3c11daca5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a447206dab0015f8b9f8924535193e8c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4FDE440-181C-437B-818A-272248CE452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D3663F6-FA0B-49F4-A050-44D852E04AE0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sharepoint/v3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A263E10-E815-4EAE-B070-DAB8EADF142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8507</TotalTime>
  <Words>612</Words>
  <Application>Microsoft Office PowerPoint</Application>
  <PresentationFormat>On-screen Show (4:3)</PresentationFormat>
  <Paragraphs>70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Verdana</vt:lpstr>
      <vt:lpstr>Default Design</vt:lpstr>
      <vt:lpstr>    Protection of Migrant Unaccompanied  Children and Victims of Trafficking - Challenges and Good Practices for Addressing Them   DMR Webinar on Vulnerability of migrants, asylum seekers and refugees: Council of Europe and European Union standards   20 March 2026, Brussels  </vt:lpstr>
      <vt:lpstr>Outline</vt:lpstr>
      <vt:lpstr>Guardianship / Representation – Key to the safeguards provided in the context of screening, asylum and return</vt:lpstr>
      <vt:lpstr>Challenges</vt:lpstr>
      <vt:lpstr>Good Practices – examples in guidance by EU agencies </vt:lpstr>
      <vt:lpstr>THB – Challenges</vt:lpstr>
      <vt:lpstr>THB – Good Practices 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ATANASIU Isabela (HOME)</dc:creator>
  <cp:lastModifiedBy>VOJNOVIC Dusan</cp:lastModifiedBy>
  <cp:revision>490</cp:revision>
  <cp:lastPrinted>2016-11-28T10:52:02Z</cp:lastPrinted>
  <dcterms:created xsi:type="dcterms:W3CDTF">2011-10-28T10:25:18Z</dcterms:created>
  <dcterms:modified xsi:type="dcterms:W3CDTF">2026-04-09T09:08:57Z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0x010100DBBFC4FEF4E3E446B58F0FD5CEA8EB10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2023-06-20T08:32:55Z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d3509471-85eb-4af1-b6ba-aa95f480b49a</vt:lpwstr>
  </property>
  <property fmtid="{D5CDD505-2E9C-101B-9397-08002B2CF9AE}" pid="9" name="MSIP_Label_6bd9ddd1-4d20-43f6-abfa-fc3c07406f94_ContentBits">
    <vt:lpwstr>0</vt:lpwstr>
  </property>
</Properties>
</file>