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687" r:id="rId3"/>
    <p:sldId id="497" r:id="rId4"/>
    <p:sldId id="571" r:id="rId5"/>
    <p:sldId id="673" r:id="rId6"/>
    <p:sldId id="674" r:id="rId7"/>
    <p:sldId id="684" r:id="rId8"/>
    <p:sldId id="676" r:id="rId9"/>
    <p:sldId id="677" r:id="rId10"/>
    <p:sldId id="521" r:id="rId11"/>
    <p:sldId id="678" r:id="rId12"/>
    <p:sldId id="680" r:id="rId13"/>
    <p:sldId id="682" r:id="rId14"/>
    <p:sldId id="68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04"/>
    <p:restoredTop sz="94709"/>
  </p:normalViewPr>
  <p:slideViewPr>
    <p:cSldViewPr snapToGrid="0">
      <p:cViewPr varScale="1">
        <p:scale>
          <a:sx n="87" d="100"/>
          <a:sy n="87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8A950-FD33-424F-A5F1-6570F55DABC7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82573-CD77-8D42-9DEA-70A4760B73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6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38D10-51FC-FB4B-B343-36398585E15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58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FEF2D4-D9F9-3B37-2B35-647B2A01A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AC02C0-1EDA-1E2F-F004-51197B493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F4A681-B8EC-E943-FCEA-B6A65186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4E979E-053F-E9A8-D7E1-6E97C3ED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8A9867-5AF0-AB53-6789-E2ADCD5C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37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0AEBD-C351-940A-A38D-3AF2A944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0FCFB1-4D61-3F70-6942-8DEF6FBCA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A8AF0B-6D81-15D3-BFDF-B6E9844C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25656B-0F2C-685A-B597-6006F024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2D4D3B-D40F-FE1E-42C2-5C5F0994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37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4F22D69-7F4F-CF50-BA1A-AC4515DE7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BEDB36-954A-CA26-C93D-52A3E8F38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0B34EC-7B84-1BA4-987E-AB082DBE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83F628-12D9-D10A-1783-D70EEDD7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4A1ED6-DC2C-9D3B-9AB3-7CC7173F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26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3D01C-9FE9-4198-EA29-FD27B3B3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8F6E53-70C6-7DFE-303B-60160F604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84DA0B-B69B-174E-CA37-A353B017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A04DBD-7EB4-74A6-1376-270DF940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D1E6D2-BEE3-BE82-0E08-406E191E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29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C62C2-A886-4863-8498-9FA8DB4A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6089F-856B-A524-1E1C-DEF84C3C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6FEDF8-8AE4-0156-26DF-3F3BC81A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FA4210-E55B-D850-F3A5-A08E5F4A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A9F53C-57DB-7C28-1C57-80D91CF0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83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1BB83-1C69-2DA3-43B5-9CB30D7C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946466-8E9E-BBFA-29EF-27DB5A335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B47169-57D0-BFAD-B17E-0DEB8B74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4BD8FC-7D6E-1531-7E63-1822FB4E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34479-9035-6D2E-83A8-C3902AB1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EC870C-43F9-3968-EB25-083933E9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59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322AB-890D-62AC-2711-853F9E07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3D9A5B-0822-29F9-396B-3EE010FB8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126761-3C73-5EF9-52E2-FCB29EB2B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B547C5-D486-9232-D6A2-2FC1583F7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68AD9E-891D-172E-6832-622A94990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6DEC011-CC03-914F-5336-549DDD44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C866DB-F41E-2509-02AD-62E23505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C57E60-1D69-87FA-20DF-F6AE2E17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56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4D8DC-47E3-789B-F3E0-49AD0BC2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38F30C-FF9A-D8A6-EDD8-125B8DFD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B53B9B-2830-C00C-7CEC-C70DCB47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871872-FE1B-6F00-F959-2AAE55AE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64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C318C5-9673-3410-D249-1CE7A168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5BE43F-AE60-8A6E-85A2-EFFC0F48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965230-3970-9674-8315-7967F73C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39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359E3-8D4A-C499-6E1D-916483B81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D79839-304D-14EC-5ED1-5D803FDB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28ED99-C81C-C833-6B0F-84092D47A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3233A2-1CAD-0E42-97DA-40EBCB24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3A8213-A969-3BB9-6215-FA2933026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4CE2A7-AB9B-C255-3F4F-AA601F85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93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1584D-99BD-A726-554F-C59ED768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A60768-9C89-C957-6DF2-E3B76EC8A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D7F7DD-D78F-616B-9A3E-C89A2371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A8C1F3-827C-DE4D-C91D-9423AF10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5C41CD-218F-201C-A1C4-81C4CD47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184F61-5123-A83F-438C-655681ED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C98241-78D8-E6E3-F6B9-A72E1E89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E7764A-FB64-E23C-6350-2F69FCE53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51526D-E175-9405-EA3A-2F731094A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1D3A-9C5D-0743-B30F-D1867C816012}" type="datetimeFigureOut">
              <a:rPr lang="de-DE" smtClean="0"/>
              <a:t>02.04.24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C5AC08-07D1-0929-994E-3367B6DF6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578BE4-CA2F-5EC1-C51B-B208D4A35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3DAF9-9DB0-7C43-89CD-095BD321AB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1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9E6BB-44C6-3D77-2C9E-847F563E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131" y="419796"/>
            <a:ext cx="7952007" cy="3058690"/>
          </a:xfrm>
          <a:ln>
            <a:solidFill>
              <a:schemeClr val="accent5">
                <a:lumMod val="75000"/>
              </a:schemeClr>
            </a:solidFill>
          </a:ln>
        </p:spPr>
        <p:txBody>
          <a:bodyPr anchor="t"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Council of Europe: 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HORIZON SCANNING EVENT</a:t>
            </a:r>
            <a:br>
              <a:rPr lang="de-DE" sz="3400" dirty="0"/>
            </a:br>
            <a:br>
              <a:rPr lang="de-DE" sz="3400" dirty="0"/>
            </a:br>
            <a:r>
              <a:rPr lang="en-GB" sz="3400" dirty="0"/>
              <a:t>3 April 2024</a:t>
            </a:r>
            <a:br>
              <a:rPr lang="en-GB" sz="3400" dirty="0"/>
            </a:br>
            <a:br>
              <a:rPr lang="en-GB" sz="3400" dirty="0"/>
            </a:br>
            <a:r>
              <a:rPr lang="en-GB" sz="3400" dirty="0"/>
              <a:t>Paris</a:t>
            </a:r>
            <a:br>
              <a:rPr lang="de-DE" sz="3400" dirty="0"/>
            </a:br>
            <a:br>
              <a:rPr lang="de-DE" sz="3400" dirty="0"/>
            </a:br>
            <a:r>
              <a:rPr lang="de-DE" sz="3400" dirty="0"/>
              <a:t>»</a:t>
            </a:r>
            <a:r>
              <a:rPr lang="de-DE" sz="3400" b="1" dirty="0"/>
              <a:t>Research Ethics:</a:t>
            </a:r>
            <a:br>
              <a:rPr lang="de-DE" sz="3400" b="1" dirty="0"/>
            </a:br>
            <a:r>
              <a:rPr lang="de-DE" sz="3400" b="1" dirty="0"/>
              <a:t>New </a:t>
            </a:r>
            <a:r>
              <a:rPr lang="de-DE" sz="3400" b="1" dirty="0" err="1"/>
              <a:t>Challenges</a:t>
            </a:r>
            <a:r>
              <a:rPr lang="de-DE" sz="3400" b="1" dirty="0"/>
              <a:t>«</a:t>
            </a:r>
            <a:br>
              <a:rPr lang="de-DE" sz="2200" dirty="0"/>
            </a:br>
            <a:br>
              <a:rPr lang="de-DE" sz="2200" dirty="0"/>
            </a:br>
            <a:endParaRPr lang="de-DE" sz="2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2DADB9-B4B2-A7DF-43AC-347F40C8E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14044"/>
            <a:ext cx="5257800" cy="1414979"/>
          </a:xfrm>
        </p:spPr>
        <p:txBody>
          <a:bodyPr anchor="ctr">
            <a:normAutofit/>
          </a:bodyPr>
          <a:lstStyle/>
          <a:p>
            <a:pPr algn="l"/>
            <a:endParaRPr lang="de-DE" sz="2000" dirty="0"/>
          </a:p>
          <a:p>
            <a:pPr algn="l"/>
            <a:r>
              <a:rPr lang="de-DE" sz="2800" b="1" dirty="0"/>
              <a:t>Prof. Dr. Dirk Lanzerath</a:t>
            </a:r>
          </a:p>
          <a:p>
            <a:pPr algn="l"/>
            <a:r>
              <a:rPr lang="de-DE" sz="2800" dirty="0"/>
              <a:t>University </a:t>
            </a:r>
            <a:r>
              <a:rPr lang="de-DE" sz="2800" dirty="0" err="1"/>
              <a:t>of</a:t>
            </a:r>
            <a:r>
              <a:rPr lang="de-DE" sz="2800" dirty="0"/>
              <a:t> Bonn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A02C8-994A-F486-0E09-B5CF4586E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84BBFE-63FC-9A03-B7DB-E3259BDAE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9688C4-FD56-1A47-2685-7BAFE3338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F47332E-6C24-6C5F-37BC-733C8D21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22202"/>
            <a:ext cx="4844314" cy="1620290"/>
          </a:xfrm>
          <a:prstGeom prst="rect">
            <a:avLst/>
          </a:prstGeom>
        </p:spPr>
      </p:pic>
      <p:pic>
        <p:nvPicPr>
          <p:cNvPr id="4098" name="Picture 2" descr="Das Logo der Universität Bonn in blau, grau, gelb.">
            <a:extLst>
              <a:ext uri="{FF2B5EF4-FFF2-40B4-BE49-F238E27FC236}">
                <a16:creationId xmlns:a16="http://schemas.microsoft.com/office/drawing/2014/main" id="{0436FB88-3550-DA4B-C287-E79CC8B2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53" y="3133853"/>
            <a:ext cx="3216183" cy="13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DCDEAA-3705-A66E-6366-27B84317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014" b="37082"/>
          <a:stretch/>
        </p:blipFill>
        <p:spPr>
          <a:xfrm>
            <a:off x="7465829" y="2018905"/>
            <a:ext cx="2561827" cy="17440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A3183D-A8AA-5BAE-9878-25452FB56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45" y="396068"/>
            <a:ext cx="1699395" cy="13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7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EFEC38-449B-0318-509D-DA9BBF1F3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12363" b="5073"/>
          <a:stretch/>
        </p:blipFill>
        <p:spPr>
          <a:xfrm>
            <a:off x="5286668" y="1115472"/>
            <a:ext cx="3081396" cy="5040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29B520-395D-E60D-C999-48ED298E5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11" y="2014537"/>
            <a:ext cx="3226536" cy="322653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73852BE-C2CD-A4B9-4E8D-AE02B5922C5B}"/>
              </a:ext>
            </a:extLst>
          </p:cNvPr>
          <p:cNvSpPr txBox="1">
            <a:spLocks/>
          </p:cNvSpPr>
          <p:nvPr/>
        </p:nvSpPr>
        <p:spPr>
          <a:xfrm>
            <a:off x="78607" y="269024"/>
            <a:ext cx="4712185" cy="58864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300"/>
            </a:pPr>
            <a:endParaRPr lang="de-DE" sz="800" dirty="0"/>
          </a:p>
          <a:p>
            <a:endParaRPr lang="de-DE" sz="800" dirty="0">
              <a:latin typeface="Helvetica Neue" panose="02000503000000020004" pitchFamily="2" charset="0"/>
            </a:endParaRPr>
          </a:p>
          <a:p>
            <a:pPr marL="342900" indent="-342900"/>
            <a:endParaRPr lang="en-US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“COVID-19: Act First, Think Later”</a:t>
            </a:r>
          </a:p>
          <a:p>
            <a:pPr marL="342900" indent="-342900"/>
            <a:endParaRPr lang="en-US" sz="2000" dirty="0"/>
          </a:p>
          <a:p>
            <a:pPr marL="342900" indent="-342900"/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+mj-lt"/>
              </a:rPr>
              <a:t>“In France, the Ministry of Health has requested the intervention of the national ethics committee (CCNE) in the face of the COVID-19 epidemic. However,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now really isn’t the time for ethical reflections. </a:t>
            </a:r>
            <a:r>
              <a:rPr lang="en-US" sz="2400" dirty="0">
                <a:latin typeface="+mj-lt"/>
              </a:rPr>
              <a:t>The CCNE is composed of doctors, philosophers, and scientists who deal with the ethical issues posed by various medical and scientific advances.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Ethics is only really useful if you have the time, and right now, time is exactly what we do not have.</a:t>
            </a:r>
            <a:r>
              <a:rPr lang="en-US" sz="2400" dirty="0">
                <a:latin typeface="+mj-lt"/>
              </a:rPr>
              <a:t>”</a:t>
            </a:r>
          </a:p>
          <a:p>
            <a:pPr marL="342900" indent="-342900"/>
            <a:endParaRPr lang="en-US" sz="2400" dirty="0">
              <a:latin typeface="+mj-lt"/>
            </a:endParaRPr>
          </a:p>
          <a:p>
            <a:pPr>
              <a:defRPr sz="2800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2355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ilhouetten und schatten in der stadt und umgebung - soziologie stock-fotos und bilder">
            <a:extLst>
              <a:ext uri="{FF2B5EF4-FFF2-40B4-BE49-F238E27FC236}">
                <a16:creationId xmlns:a16="http://schemas.microsoft.com/office/drawing/2014/main" id="{F32E7E0F-2A43-AA67-D206-30597733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308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2" y="-258990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Society as a lab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1" y="1364343"/>
            <a:ext cx="4763589" cy="5493657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+mj-lt"/>
              </a:rPr>
              <a:t>The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side effects </a:t>
            </a:r>
            <a:r>
              <a:rPr lang="en-GB" sz="2000" dirty="0">
                <a:latin typeface="+mj-lt"/>
              </a:rPr>
              <a:t>of medicines are tested on larger numbers of cases, technical devices, medical products and health apps - many of which are also AI-based - are delivered in a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semi-finished state and are followed by update after update. </a:t>
            </a:r>
            <a:endParaRPr lang="de-DE" sz="2000" dirty="0">
              <a:solidFill>
                <a:srgbClr val="C00000"/>
              </a:solidFill>
              <a:latin typeface="+mj-lt"/>
            </a:endParaRPr>
          </a:p>
          <a:p>
            <a:r>
              <a:rPr lang="en-GB" sz="2000" dirty="0">
                <a:latin typeface="+mj-lt"/>
              </a:rPr>
              <a:t>laboratories and research institutions are a protected space with clear rules, including ethical rules. These are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watered down outside this space.</a:t>
            </a:r>
            <a:endParaRPr lang="de-DE" sz="2000" dirty="0">
              <a:solidFill>
                <a:srgbClr val="C00000"/>
              </a:solidFill>
              <a:latin typeface="+mj-lt"/>
            </a:endParaRPr>
          </a:p>
          <a:p>
            <a:r>
              <a:rPr lang="en-GB" sz="2000" dirty="0">
                <a:latin typeface="+mj-lt"/>
              </a:rPr>
              <a:t>If society itself is increasingly becoming a laboratory, we need new ideas and procedures for this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new scenario</a:t>
            </a:r>
            <a:r>
              <a:rPr lang="en-GB" sz="2000" dirty="0">
                <a:latin typeface="+mj-lt"/>
              </a:rPr>
              <a:t>, including ethical ones.</a:t>
            </a:r>
          </a:p>
          <a:p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pPr marL="0" indent="0">
              <a:buNone/>
            </a:pPr>
            <a:r>
              <a:rPr lang="en-GB" sz="1600" dirty="0">
                <a:latin typeface="+mj-lt"/>
              </a:rPr>
              <a:t>			</a:t>
            </a:r>
            <a:r>
              <a:rPr lang="en-GB" sz="1000" dirty="0">
                <a:latin typeface="+mj-lt"/>
              </a:rPr>
              <a:t>© Stock-Fotografie-ID:468937316</a:t>
            </a:r>
          </a:p>
          <a:p>
            <a:endParaRPr lang="en-GB" sz="1600" dirty="0">
              <a:latin typeface="+mj-lt"/>
            </a:endParaRPr>
          </a:p>
          <a:p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750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Research ethics governance</a:t>
            </a:r>
          </a:p>
        </p:txBody>
      </p:sp>
      <p:pic>
        <p:nvPicPr>
          <p:cNvPr id="9218" name="Picture 2" descr="EU project focuses on research ethics — University of Bonn">
            <a:extLst>
              <a:ext uri="{FF2B5EF4-FFF2-40B4-BE49-F238E27FC236}">
                <a16:creationId xmlns:a16="http://schemas.microsoft.com/office/drawing/2014/main" id="{BC4E2B5C-4CDF-A10C-FF38-D41971270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147889"/>
            <a:ext cx="3185584" cy="14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5" y="2055813"/>
            <a:ext cx="6288473" cy="4595593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2200" dirty="0">
                <a:latin typeface="+mj-lt"/>
              </a:rPr>
              <a:t>Research institutions need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awareness-raising at various levels.</a:t>
            </a:r>
            <a:r>
              <a:rPr lang="en-GB" sz="2200" dirty="0">
                <a:latin typeface="+mj-lt"/>
              </a:rPr>
              <a:t> The management of a research institution must support and set up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ethical bodies and boards </a:t>
            </a:r>
            <a:r>
              <a:rPr lang="en-GB" sz="2200" dirty="0">
                <a:latin typeface="+mj-lt"/>
              </a:rPr>
              <a:t>and also facilitate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training</a:t>
            </a:r>
            <a:r>
              <a:rPr lang="en-GB" sz="2200" dirty="0">
                <a:latin typeface="+mj-lt"/>
              </a:rPr>
              <a:t>.</a:t>
            </a:r>
          </a:p>
          <a:p>
            <a:r>
              <a:rPr lang="en-GB" sz="2200" dirty="0">
                <a:latin typeface="+mj-lt"/>
              </a:rPr>
              <a:t>Only joint ethics governance can have a protective effect here.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Institutions and individuals </a:t>
            </a:r>
            <a:r>
              <a:rPr lang="en-GB" sz="2200" dirty="0">
                <a:latin typeface="+mj-lt"/>
              </a:rPr>
              <a:t>must work together systematically. </a:t>
            </a:r>
          </a:p>
          <a:p>
            <a:endParaRPr lang="en-GB" sz="2200" dirty="0">
              <a:latin typeface="+mj-lt"/>
            </a:endParaRPr>
          </a:p>
          <a:p>
            <a:endParaRPr lang="en-GB" sz="2200" dirty="0">
              <a:latin typeface="+mj-lt"/>
            </a:endParaRPr>
          </a:p>
          <a:p>
            <a:r>
              <a:rPr lang="en-GB" sz="2200" dirty="0">
                <a:solidFill>
                  <a:srgbClr val="C00000"/>
                </a:solidFill>
                <a:latin typeface="+mj-lt"/>
              </a:rPr>
              <a:t>public/academic</a:t>
            </a:r>
            <a:r>
              <a:rPr lang="en-GB" sz="2200" dirty="0">
                <a:latin typeface="+mj-lt"/>
              </a:rPr>
              <a:t> vs </a:t>
            </a:r>
            <a:r>
              <a:rPr lang="en-GB" sz="2200" dirty="0" err="1">
                <a:solidFill>
                  <a:srgbClr val="C00000"/>
                </a:solidFill>
                <a:latin typeface="+mj-lt"/>
              </a:rPr>
              <a:t>privat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GB" sz="2200" dirty="0" err="1">
                <a:solidFill>
                  <a:srgbClr val="C00000"/>
                </a:solidFill>
                <a:latin typeface="+mj-lt"/>
              </a:rPr>
              <a:t>ommercial</a:t>
            </a:r>
            <a:r>
              <a:rPr lang="en-GB" sz="2200" dirty="0">
                <a:latin typeface="+mj-lt"/>
              </a:rPr>
              <a:t> research</a:t>
            </a:r>
          </a:p>
          <a:p>
            <a:r>
              <a:rPr lang="en-GB" sz="2200" dirty="0">
                <a:latin typeface="+mj-lt"/>
              </a:rPr>
              <a:t>many companies now have their own ethics boards, but the overall situation is confusing and non-transparent</a:t>
            </a:r>
            <a:r>
              <a:rPr lang="de-DE" sz="2200" dirty="0">
                <a:latin typeface="+mj-lt"/>
              </a:rPr>
              <a:t>, and </a:t>
            </a:r>
            <a:r>
              <a:rPr lang="de-DE" sz="2200" dirty="0" err="1">
                <a:latin typeface="+mj-lt"/>
              </a:rPr>
              <a:t>lacks</a:t>
            </a:r>
            <a:r>
              <a:rPr lang="de-DE" sz="2200" dirty="0">
                <a:latin typeface="+mj-lt"/>
              </a:rPr>
              <a:t> of </a:t>
            </a:r>
            <a:r>
              <a:rPr lang="de-DE" sz="2200" dirty="0" err="1">
                <a:latin typeface="+mj-lt"/>
              </a:rPr>
              <a:t>independence</a:t>
            </a:r>
            <a:r>
              <a:rPr lang="de-DE" sz="2200" dirty="0">
                <a:latin typeface="+mj-lt"/>
              </a:rPr>
              <a:t>. It’s therefore desirable, </a:t>
            </a:r>
            <a:r>
              <a:rPr lang="en-GB" sz="2200" dirty="0">
                <a:latin typeface="+mj-lt"/>
              </a:rPr>
              <a:t> to see more research ethics governance </a:t>
            </a:r>
            <a:r>
              <a:rPr lang="de-DE" sz="2200" dirty="0" err="1">
                <a:latin typeface="+mj-lt"/>
              </a:rPr>
              <a:t>structures</a:t>
            </a:r>
            <a:r>
              <a:rPr lang="de-DE" sz="2200" dirty="0">
                <a:latin typeface="+mj-lt"/>
              </a:rPr>
              <a:t> also </a:t>
            </a:r>
            <a:r>
              <a:rPr lang="en-GB" sz="2200" dirty="0">
                <a:latin typeface="+mj-lt"/>
              </a:rPr>
              <a:t>in non-academic research. </a:t>
            </a:r>
          </a:p>
          <a:p>
            <a:endParaRPr lang="en-GB" sz="2000" dirty="0">
              <a:latin typeface="+mj-lt"/>
            </a:endParaRPr>
          </a:p>
        </p:txBody>
      </p:sp>
      <p:pic>
        <p:nvPicPr>
          <p:cNvPr id="3" name="Picture 4" descr="NKS-Netzwerk zu Horizont Europa (@NKS_Horizon_EU) / X">
            <a:extLst>
              <a:ext uri="{FF2B5EF4-FFF2-40B4-BE49-F238E27FC236}">
                <a16:creationId xmlns:a16="http://schemas.microsoft.com/office/drawing/2014/main" id="{2344C951-C1B9-EFF5-A360-8B862742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17" y="2457605"/>
            <a:ext cx="878400" cy="8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2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56E735D-EA3D-067E-E23D-EA0E1A337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2285" y="457200"/>
            <a:ext cx="754742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3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BA0A958-3AE2-B344-A0BD-EF0CFEC20D43}"/>
              </a:ext>
            </a:extLst>
          </p:cNvPr>
          <p:cNvSpPr txBox="1"/>
          <p:nvPr/>
        </p:nvSpPr>
        <p:spPr>
          <a:xfrm>
            <a:off x="485775" y="3015969"/>
            <a:ext cx="5200649" cy="3770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New Complexity  of interaction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Need for different ethical advice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Stakeholder participation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Data sharing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Integration in civil society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Society as a lab</a:t>
            </a:r>
          </a:p>
          <a:p>
            <a:pPr marL="51435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Research ethics governance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 descr="3D box skeletons">
            <a:extLst>
              <a:ext uri="{FF2B5EF4-FFF2-40B4-BE49-F238E27FC236}">
                <a16:creationId xmlns:a16="http://schemas.microsoft.com/office/drawing/2014/main" id="{6E834114-2224-FA9E-2684-54F30F979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2016" r="18583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A8A7D6-CD92-4771-2BF5-CD23DE5C4773}"/>
              </a:ext>
            </a:extLst>
          </p:cNvPr>
          <p:cNvSpPr txBox="1">
            <a:spLocks/>
          </p:cNvSpPr>
          <p:nvPr/>
        </p:nvSpPr>
        <p:spPr>
          <a:xfrm>
            <a:off x="636969" y="603622"/>
            <a:ext cx="4282380" cy="1322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55305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0FC89E-7C65-4146-BD1E-79B7B7D93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181" y="1470991"/>
            <a:ext cx="7618550" cy="502257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+mj-lt"/>
              </a:rPr>
              <a:t>research is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changing the entire world</a:t>
            </a:r>
            <a:r>
              <a:rPr lang="en-US" sz="2000" dirty="0">
                <a:latin typeface="+mj-lt"/>
              </a:rPr>
              <a:t> profoundly; this requires ethical reflection already in the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research and development phase</a:t>
            </a:r>
          </a:p>
          <a:p>
            <a:r>
              <a:rPr lang="de-DE" sz="2000" dirty="0" err="1">
                <a:latin typeface="+mj-lt"/>
              </a:rPr>
              <a:t>science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as</a:t>
            </a:r>
            <a:r>
              <a:rPr lang="de-DE" sz="2000" dirty="0">
                <a:latin typeface="+mj-lt"/>
              </a:rPr>
              <a:t> a </a:t>
            </a:r>
            <a:r>
              <a:rPr lang="de-DE" sz="2000" dirty="0">
                <a:solidFill>
                  <a:srgbClr val="C00000"/>
                </a:solidFill>
                <a:latin typeface="+mj-lt"/>
              </a:rPr>
              <a:t>social </a:t>
            </a:r>
            <a:r>
              <a:rPr lang="de-DE" sz="2000" dirty="0" err="1">
                <a:solidFill>
                  <a:srgbClr val="C00000"/>
                </a:solidFill>
                <a:latin typeface="+mj-lt"/>
              </a:rPr>
              <a:t>practice</a:t>
            </a:r>
            <a:r>
              <a:rPr lang="de-DE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within</a:t>
            </a:r>
            <a:r>
              <a:rPr lang="de-DE" sz="2000" dirty="0">
                <a:latin typeface="+mj-lt"/>
              </a:rPr>
              <a:t> a social </a:t>
            </a:r>
            <a:r>
              <a:rPr lang="de-DE" sz="2000" dirty="0" err="1">
                <a:latin typeface="+mj-lt"/>
              </a:rPr>
              <a:t>practice</a:t>
            </a:r>
            <a:endParaRPr lang="de-DE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 </a:t>
            </a:r>
            <a:r>
              <a:rPr lang="en-US" sz="2000" b="1" u="sng" dirty="0">
                <a:latin typeface="+mj-lt"/>
              </a:rPr>
              <a:t>broad responsibility of research(</a:t>
            </a:r>
            <a:r>
              <a:rPr lang="en-US" sz="2000" b="1" u="sng" dirty="0" err="1">
                <a:latin typeface="+mj-lt"/>
              </a:rPr>
              <a:t>ers</a:t>
            </a:r>
            <a:r>
              <a:rPr lang="en-US" sz="2000" b="1" u="sng" dirty="0">
                <a:latin typeface="+mj-lt"/>
              </a:rPr>
              <a:t>):</a:t>
            </a:r>
            <a:endParaRPr lang="de-DE" sz="2000" b="1" u="sng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</a:rPr>
              <a:t>“Respect for colleagues, research participants, society, ecosystems, cultural heritage and the environment.“ (ALLEA European Code of Conduct, (rev. ed. 2023, p. 5)</a:t>
            </a:r>
            <a:endParaRPr lang="de-DE" sz="2000" b="1" dirty="0">
              <a:latin typeface="+mj-lt"/>
            </a:endParaRPr>
          </a:p>
          <a:p>
            <a:r>
              <a:rPr lang="en-US" sz="2000" dirty="0">
                <a:latin typeface="+mj-lt"/>
              </a:rPr>
              <a:t>stronger normative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interaction between science and society = promoting 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TRUST</a:t>
            </a:r>
          </a:p>
          <a:p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r>
              <a:rPr lang="en-US" sz="2000" dirty="0">
                <a:latin typeface="+mj-lt"/>
              </a:rPr>
              <a:t>How can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environmental ethics and sustainability issues be integrated into the research process</a:t>
            </a:r>
            <a:r>
              <a:rPr lang="en-US" sz="2000" dirty="0">
                <a:latin typeface="+mj-lt"/>
              </a:rPr>
              <a:t>, rather than at a later stage when the technologies are applied? </a:t>
            </a:r>
            <a:endParaRPr lang="de-DE" sz="1600" b="1" dirty="0"/>
          </a:p>
          <a:p>
            <a:endParaRPr lang="de-DE" sz="13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AA928FD-B361-BF7F-8C3F-8F7A07F36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52" y="4349202"/>
            <a:ext cx="3492989" cy="742842"/>
          </a:xfrm>
          <a:prstGeom prst="rect">
            <a:avLst/>
          </a:prstGeom>
        </p:spPr>
      </p:pic>
      <p:pic>
        <p:nvPicPr>
          <p:cNvPr id="1028" name="Picture 4" descr="NKS-Netzwerk zu Horizont Europa (@NKS_Horizon_EU) / X">
            <a:extLst>
              <a:ext uri="{FF2B5EF4-FFF2-40B4-BE49-F238E27FC236}">
                <a16:creationId xmlns:a16="http://schemas.microsoft.com/office/drawing/2014/main" id="{AD13516C-E347-2BC0-5638-9A7EFEF5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02" y="4230703"/>
            <a:ext cx="875990" cy="8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750CDC-1C74-8847-B34E-593842AA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187" y="114191"/>
            <a:ext cx="7464686" cy="100480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Complexity of interactions</a:t>
            </a:r>
            <a:endParaRPr 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40DFFF-8F4B-934B-A93D-30DDEDAC2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0" r="20105"/>
          <a:stretch/>
        </p:blipFill>
        <p:spPr>
          <a:xfrm>
            <a:off x="73172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900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57" y="101343"/>
            <a:ext cx="5251316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1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Increasing need for ethical advice due to new threats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81" y="1890722"/>
            <a:ext cx="6137419" cy="4848008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</a:rPr>
              <a:t>human dignity/human rights</a:t>
            </a:r>
            <a:r>
              <a:rPr lang="de-DE" sz="2000" dirty="0">
                <a:latin typeface="+mj-lt"/>
              </a:rPr>
              <a:t> as </a:t>
            </a:r>
            <a:r>
              <a:rPr lang="de-DE" sz="2000" dirty="0" err="1">
                <a:latin typeface="+mj-lt"/>
              </a:rPr>
              <a:t>frame</a:t>
            </a:r>
            <a:r>
              <a:rPr lang="de-DE" sz="2000" dirty="0">
                <a:latin typeface="+mj-lt"/>
              </a:rPr>
              <a:t> of research ethics </a:t>
            </a:r>
          </a:p>
          <a:p>
            <a:r>
              <a:rPr lang="de-DE" sz="2000" dirty="0" err="1">
                <a:latin typeface="+mj-lt"/>
              </a:rPr>
              <a:t>long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ethical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tradition</a:t>
            </a:r>
            <a:r>
              <a:rPr lang="de-DE" sz="2000" dirty="0">
                <a:latin typeface="+mj-lt"/>
              </a:rPr>
              <a:t> in </a:t>
            </a:r>
            <a:r>
              <a:rPr lang="de-DE" sz="2000" dirty="0" err="1">
                <a:latin typeface="+mj-lt"/>
              </a:rPr>
              <a:t>biomedical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research</a:t>
            </a:r>
            <a:r>
              <a:rPr lang="de-DE" sz="2000" dirty="0">
                <a:latin typeface="+mj-lt"/>
              </a:rPr>
              <a:t>: RECs</a:t>
            </a:r>
            <a:endParaRPr lang="en-GB" sz="2000" dirty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spoken words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2000" dirty="0">
                <a:latin typeface="+mj-lt"/>
              </a:rPr>
              <a:t>can also </a:t>
            </a:r>
            <a:r>
              <a:rPr lang="de-DE" sz="2000" dirty="0">
                <a:latin typeface="+mj-lt"/>
              </a:rPr>
              <a:t>be </a:t>
            </a:r>
            <a:r>
              <a:rPr lang="de-DE" sz="2000" dirty="0" err="1">
                <a:latin typeface="+mj-lt"/>
              </a:rPr>
              <a:t>risky</a:t>
            </a:r>
            <a:r>
              <a:rPr lang="en-GB" sz="2000" dirty="0">
                <a:latin typeface="+mj-lt"/>
              </a:rPr>
              <a:t>, </a:t>
            </a:r>
            <a:r>
              <a:rPr lang="de-DE" sz="2000" dirty="0">
                <a:latin typeface="+mj-lt"/>
              </a:rPr>
              <a:t>may e</a:t>
            </a:r>
            <a:r>
              <a:rPr lang="en-GB" sz="2000" dirty="0" err="1">
                <a:latin typeface="+mj-lt"/>
              </a:rPr>
              <a:t>ven</a:t>
            </a:r>
            <a:r>
              <a:rPr lang="en-GB" sz="2000" dirty="0">
                <a:latin typeface="+mj-lt"/>
              </a:rPr>
              <a:t> traumatize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people</a:t>
            </a:r>
            <a:r>
              <a:rPr lang="de-DE" sz="2000" dirty="0">
                <a:latin typeface="+mj-lt"/>
              </a:rPr>
              <a:t> (i.e. </a:t>
            </a:r>
            <a:r>
              <a:rPr lang="de-DE" sz="2000" dirty="0" err="1">
                <a:latin typeface="+mj-lt"/>
              </a:rPr>
              <a:t>interviews</a:t>
            </a:r>
            <a:r>
              <a:rPr lang="de-DE" sz="2000" dirty="0">
                <a:latin typeface="+mj-lt"/>
              </a:rPr>
              <a:t>…)</a:t>
            </a:r>
            <a:endParaRPr lang="en-GB" sz="2000" b="1" dirty="0">
              <a:latin typeface="+mj-lt"/>
            </a:endParaRPr>
          </a:p>
          <a:p>
            <a:r>
              <a:rPr lang="en-GB" sz="2000" dirty="0">
                <a:latin typeface="+mj-lt"/>
              </a:rPr>
              <a:t>the knowledge or dissemination of personal data can h</a:t>
            </a:r>
            <a:r>
              <a:rPr lang="de-DE" sz="2000" dirty="0">
                <a:latin typeface="+mj-lt"/>
              </a:rPr>
              <a:t>arm</a:t>
            </a:r>
            <a:r>
              <a:rPr lang="en-GB" sz="2000" dirty="0">
                <a:latin typeface="+mj-lt"/>
              </a:rPr>
              <a:t> people, especially in a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data-driven</a:t>
            </a:r>
            <a:r>
              <a:rPr lang="en-GB" sz="2000" dirty="0">
                <a:latin typeface="+mj-lt"/>
              </a:rPr>
              <a:t> research</a:t>
            </a:r>
          </a:p>
          <a:p>
            <a:r>
              <a:rPr lang="en-GB" sz="2000" dirty="0">
                <a:solidFill>
                  <a:srgbClr val="C00000"/>
                </a:solidFill>
                <a:latin typeface="+mj-lt"/>
              </a:rPr>
              <a:t>research funders </a:t>
            </a:r>
            <a:r>
              <a:rPr lang="en-GB" sz="2000" dirty="0">
                <a:latin typeface="+mj-lt"/>
              </a:rPr>
              <a:t>and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scientific journals </a:t>
            </a:r>
            <a:r>
              <a:rPr lang="en-GB" sz="2000" dirty="0">
                <a:latin typeface="+mj-lt"/>
              </a:rPr>
              <a:t>feel they have a duty here and often demand ethical approvals before funding is approved or data published</a:t>
            </a:r>
            <a:endParaRPr lang="de-DE" sz="2000" dirty="0">
              <a:latin typeface="+mj-lt"/>
            </a:endParaRPr>
          </a:p>
          <a:p>
            <a:r>
              <a:rPr lang="de-DE" sz="2000" dirty="0" err="1">
                <a:latin typeface="+mj-lt"/>
              </a:rPr>
              <a:t>effect</a:t>
            </a:r>
            <a:r>
              <a:rPr lang="de-DE" sz="2000" dirty="0">
                <a:latin typeface="+mj-lt"/>
              </a:rPr>
              <a:t>: </a:t>
            </a:r>
            <a:r>
              <a:rPr lang="de-DE" sz="2000" dirty="0">
                <a:solidFill>
                  <a:srgbClr val="C00000"/>
                </a:solidFill>
                <a:latin typeface="+mj-lt"/>
              </a:rPr>
              <a:t>more RECs outside </a:t>
            </a:r>
            <a:r>
              <a:rPr lang="de-DE" sz="2000" dirty="0" err="1">
                <a:solidFill>
                  <a:srgbClr val="C00000"/>
                </a:solidFill>
                <a:latin typeface="+mj-lt"/>
              </a:rPr>
              <a:t>biomedicine</a:t>
            </a:r>
            <a:r>
              <a:rPr lang="de-DE" sz="2000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r>
              <a:rPr lang="en-US" sz="20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focus on shared responsibility,  sensitivity and awareness for research ethics</a:t>
            </a:r>
            <a:r>
              <a:rPr lang="de-DE" sz="20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not </a:t>
            </a:r>
            <a:r>
              <a:rPr lang="de-DE" sz="2000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another</a:t>
            </a:r>
            <a:r>
              <a:rPr lang="de-DE" sz="20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tick-box exercise </a:t>
            </a:r>
          </a:p>
        </p:txBody>
      </p:sp>
      <p:pic>
        <p:nvPicPr>
          <p:cNvPr id="7176" name="Picture 8" descr="Ethikberatung: Gemeinsam zur Entscheidung">
            <a:extLst>
              <a:ext uri="{FF2B5EF4-FFF2-40B4-BE49-F238E27FC236}">
                <a16:creationId xmlns:a16="http://schemas.microsoft.com/office/drawing/2014/main" id="{0BB37019-E1DB-0301-EEB5-C8658BBD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1" r="464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9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53" y="239487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de-DE" sz="4000" b="1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-US" sz="4000" b="1" kern="12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takeholder</a:t>
            </a:r>
            <a:r>
              <a:rPr lang="de-DE" sz="4000" b="1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000" b="1" kern="12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participation</a:t>
            </a:r>
            <a:r>
              <a:rPr lang="de-DE" sz="4000" b="1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sz="4000" b="1" kern="12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 descr="Stakeholder Engagement bindet Mitglieder an Ihren Verband">
            <a:extLst>
              <a:ext uri="{FF2B5EF4-FFF2-40B4-BE49-F238E27FC236}">
                <a16:creationId xmlns:a16="http://schemas.microsoft.com/office/drawing/2014/main" id="{73369772-D6D1-1939-8299-2531BC97D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66" r="14167"/>
          <a:stretch/>
        </p:blipFill>
        <p:spPr bwMode="auto">
          <a:xfrm>
            <a:off x="-1" y="-2"/>
            <a:ext cx="6096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230" y="1947731"/>
            <a:ext cx="5088184" cy="4670782"/>
          </a:xfrm>
        </p:spPr>
        <p:txBody>
          <a:bodyPr anchor="ctr">
            <a:normAutofit lnSpcReduction="10000"/>
          </a:bodyPr>
          <a:lstStyle/>
          <a:p>
            <a:r>
              <a:rPr lang="de-DE" sz="2000" dirty="0" err="1">
                <a:solidFill>
                  <a:srgbClr val="C00000"/>
                </a:solidFill>
                <a:latin typeface="+mj-lt"/>
              </a:rPr>
              <a:t>proactive</a:t>
            </a:r>
            <a:r>
              <a:rPr lang="de-DE" sz="2000" dirty="0">
                <a:solidFill>
                  <a:srgbClr val="C00000"/>
                </a:solidFill>
                <a:latin typeface="+mj-lt"/>
              </a:rPr>
              <a:t> task for </a:t>
            </a:r>
            <a:r>
              <a:rPr lang="de-DE" sz="2000" dirty="0" err="1">
                <a:latin typeface="+mj-lt"/>
              </a:rPr>
              <a:t>researchers</a:t>
            </a:r>
            <a:endParaRPr lang="de-DE" sz="2000" dirty="0">
              <a:latin typeface="+mj-lt"/>
            </a:endParaRPr>
          </a:p>
          <a:p>
            <a:r>
              <a:rPr lang="de-DE" sz="2000" b="1" dirty="0">
                <a:latin typeface="+mj-lt"/>
              </a:rPr>
              <a:t>but:</a:t>
            </a:r>
            <a:r>
              <a:rPr lang="de-DE" sz="2000" dirty="0">
                <a:latin typeface="+mj-lt"/>
              </a:rPr>
              <a:t> c</a:t>
            </a:r>
            <a:r>
              <a:rPr lang="en-GB" sz="2000" dirty="0" err="1">
                <a:latin typeface="+mj-lt"/>
              </a:rPr>
              <a:t>onnecting</a:t>
            </a:r>
            <a:r>
              <a:rPr lang="en-GB" sz="2000" dirty="0">
                <a:latin typeface="+mj-lt"/>
              </a:rPr>
              <a:t> science and society is not just the task of scientists, it is (also) the task of politicians</a:t>
            </a:r>
          </a:p>
          <a:p>
            <a:r>
              <a:rPr lang="de-DE" sz="2000" dirty="0" err="1">
                <a:latin typeface="+mj-lt"/>
              </a:rPr>
              <a:t>stakeholder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driven</a:t>
            </a:r>
            <a:r>
              <a:rPr lang="de-DE" sz="2000" dirty="0">
                <a:latin typeface="+mj-lt"/>
              </a:rPr>
              <a:t> research may </a:t>
            </a:r>
            <a:r>
              <a:rPr lang="de-DE" sz="2000" dirty="0" err="1">
                <a:latin typeface="+mj-lt"/>
              </a:rPr>
              <a:t>risk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freedom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of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research</a:t>
            </a:r>
            <a:r>
              <a:rPr lang="de-DE" sz="2000" dirty="0">
                <a:latin typeface="+mj-lt"/>
              </a:rPr>
              <a:t> </a:t>
            </a:r>
            <a:endParaRPr lang="en-GB" sz="2000" dirty="0">
              <a:latin typeface="+mj-lt"/>
            </a:endParaRPr>
          </a:p>
          <a:p>
            <a:r>
              <a:rPr lang="en-US" sz="20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takeholder involvement needs to be managed </a:t>
            </a:r>
            <a:r>
              <a:rPr lang="en-US" sz="2000" dirty="0">
                <a:solidFill>
                  <a:srgbClr val="C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sensitively</a:t>
            </a:r>
            <a:r>
              <a:rPr lang="en-US" sz="20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which means listening to the most relevant and vulnerable</a:t>
            </a:r>
            <a:r>
              <a:rPr lang="de-DE" sz="2000" dirty="0">
                <a:effectLst/>
                <a:latin typeface="+mj-lt"/>
              </a:rPr>
              <a:t> </a:t>
            </a: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In medical RECs, the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layperson</a:t>
            </a:r>
            <a:r>
              <a:rPr lang="en-GB" sz="2000" dirty="0">
                <a:latin typeface="+mj-lt"/>
              </a:rPr>
              <a:t>, who is often a patient representative, is a mandatory member. Other ethics committees are considering similar models </a:t>
            </a:r>
          </a:p>
          <a:p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en-GB" sz="1000" dirty="0">
                <a:latin typeface="+mj-lt"/>
              </a:rPr>
              <a:t>© https://</a:t>
            </a:r>
            <a:r>
              <a:rPr lang="en-GB" sz="1000" dirty="0" err="1">
                <a:latin typeface="+mj-lt"/>
              </a:rPr>
              <a:t>www.tixxt.com</a:t>
            </a:r>
            <a:r>
              <a:rPr lang="en-GB" sz="1000" dirty="0">
                <a:latin typeface="+mj-lt"/>
              </a:rPr>
              <a:t>/de/stakeholder-engagement</a:t>
            </a:r>
          </a:p>
        </p:txBody>
      </p:sp>
    </p:spTree>
    <p:extLst>
      <p:ext uri="{BB962C8B-B14F-4D97-AF65-F5344CB8AC3E}">
        <p14:creationId xmlns:p14="http://schemas.microsoft.com/office/powerpoint/2010/main" val="1598468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575" y="486229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Data sharing (1): Consent and Trust</a:t>
            </a:r>
          </a:p>
        </p:txBody>
      </p:sp>
      <p:pic>
        <p:nvPicPr>
          <p:cNvPr id="5122" name="Picture 2" descr="Das BMWi hat die Studie „How To Share Data?“ veröffentlicht.">
            <a:extLst>
              <a:ext uri="{FF2B5EF4-FFF2-40B4-BE49-F238E27FC236}">
                <a16:creationId xmlns:a16="http://schemas.microsoft.com/office/drawing/2014/main" id="{E400E063-85CC-DA3D-6F11-B52A6F9AE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r="7138"/>
          <a:stretch/>
        </p:blipFill>
        <p:spPr bwMode="auto">
          <a:xfrm>
            <a:off x="-1" y="-2"/>
            <a:ext cx="6096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133601"/>
            <a:ext cx="4503220" cy="4513942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iobanks and other repositories strive to have their 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own ethics governance </a:t>
            </a:r>
            <a:r>
              <a:rPr lang="en-US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and ethics committees to mitigate the 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uncertainties of broad consent or opt-out strategies</a:t>
            </a:r>
            <a:endParaRPr lang="de-DE" sz="2400" dirty="0">
              <a:solidFill>
                <a:srgbClr val="C0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tructures such as BBMRI, but also other database networks, are working towards </a:t>
            </a:r>
            <a:r>
              <a:rPr lang="en-US" sz="24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harmonisation</a:t>
            </a:r>
            <a:r>
              <a:rPr lang="de-DE" sz="2400" dirty="0">
                <a:effectLst/>
                <a:latin typeface="+mj-lt"/>
              </a:rPr>
              <a:t> 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983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878830C-C03A-CDA0-944D-0EBC900B2725}"/>
              </a:ext>
            </a:extLst>
          </p:cNvPr>
          <p:cNvSpPr/>
          <p:nvPr/>
        </p:nvSpPr>
        <p:spPr>
          <a:xfrm>
            <a:off x="652590" y="5219701"/>
            <a:ext cx="10849520" cy="1524790"/>
          </a:xfrm>
          <a:prstGeom prst="rect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Dreieck 13">
            <a:extLst>
              <a:ext uri="{FF2B5EF4-FFF2-40B4-BE49-F238E27FC236}">
                <a16:creationId xmlns:a16="http://schemas.microsoft.com/office/drawing/2014/main" id="{3C4D1B5A-0BF0-D4B7-5DA7-5569635109DE}"/>
              </a:ext>
            </a:extLst>
          </p:cNvPr>
          <p:cNvSpPr/>
          <p:nvPr/>
        </p:nvSpPr>
        <p:spPr>
          <a:xfrm rot="5400000">
            <a:off x="5639778" y="-3028896"/>
            <a:ext cx="1359877" cy="11430003"/>
          </a:xfrm>
          <a:prstGeom prst="triangle">
            <a:avLst>
              <a:gd name="adj" fmla="val 49138"/>
            </a:avLst>
          </a:prstGeom>
          <a:solidFill>
            <a:schemeClr val="accent1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Dreieck 14">
            <a:extLst>
              <a:ext uri="{FF2B5EF4-FFF2-40B4-BE49-F238E27FC236}">
                <a16:creationId xmlns:a16="http://schemas.microsoft.com/office/drawing/2014/main" id="{D68AF40B-CEF7-5721-5AEB-DB3D3E625512}"/>
              </a:ext>
            </a:extLst>
          </p:cNvPr>
          <p:cNvSpPr/>
          <p:nvPr/>
        </p:nvSpPr>
        <p:spPr>
          <a:xfrm rot="16200000">
            <a:off x="5049644" y="-2203010"/>
            <a:ext cx="1359877" cy="11430003"/>
          </a:xfrm>
          <a:prstGeom prst="triangle">
            <a:avLst>
              <a:gd name="adj" fmla="val 49138"/>
            </a:avLst>
          </a:prstGeom>
          <a:solidFill>
            <a:schemeClr val="accent4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Dreieck 16">
            <a:extLst>
              <a:ext uri="{FF2B5EF4-FFF2-40B4-BE49-F238E27FC236}">
                <a16:creationId xmlns:a16="http://schemas.microsoft.com/office/drawing/2014/main" id="{C9FEAE4F-06AB-3767-E1A4-B984007A4BBE}"/>
              </a:ext>
            </a:extLst>
          </p:cNvPr>
          <p:cNvSpPr/>
          <p:nvPr/>
        </p:nvSpPr>
        <p:spPr>
          <a:xfrm rot="5400000">
            <a:off x="5639778" y="-1351191"/>
            <a:ext cx="1359877" cy="11430003"/>
          </a:xfrm>
          <a:prstGeom prst="triangle">
            <a:avLst>
              <a:gd name="adj" fmla="val 49138"/>
            </a:avLst>
          </a:prstGeom>
          <a:solidFill>
            <a:schemeClr val="accent6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842E7E-16CD-D1CF-74C1-E6F73845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48" y="257082"/>
            <a:ext cx="11661920" cy="1512594"/>
          </a:xfrm>
        </p:spPr>
        <p:txBody>
          <a:bodyPr>
            <a:normAutofit/>
          </a:bodyPr>
          <a:lstStyle/>
          <a:p>
            <a:r>
              <a:rPr lang="de-DE" dirty="0"/>
              <a:t>Data </a:t>
            </a:r>
            <a:r>
              <a:rPr lang="de-DE" dirty="0" err="1"/>
              <a:t>sharing</a:t>
            </a:r>
            <a:r>
              <a:rPr lang="de-DE" dirty="0"/>
              <a:t> (2): </a:t>
            </a:r>
            <a:r>
              <a:rPr lang="de-DE" dirty="0" err="1"/>
              <a:t>Continuum</a:t>
            </a:r>
            <a:r>
              <a:rPr lang="de-DE" dirty="0"/>
              <a:t> of different degrees of data </a:t>
            </a:r>
            <a:r>
              <a:rPr lang="de-DE" dirty="0" err="1"/>
              <a:t>robustness</a:t>
            </a:r>
            <a:r>
              <a:rPr lang="de-DE" dirty="0"/>
              <a:t> </a:t>
            </a:r>
            <a:r>
              <a:rPr lang="de-DE" dirty="0" err="1"/>
              <a:t>governance</a:t>
            </a:r>
            <a:r>
              <a:rPr lang="de-DE" dirty="0"/>
              <a:t>. A </a:t>
            </a:r>
            <a:r>
              <a:rPr lang="de-DE" dirty="0" err="1"/>
              <a:t>decision</a:t>
            </a:r>
            <a:r>
              <a:rPr lang="de-DE" dirty="0"/>
              <a:t> </a:t>
            </a:r>
            <a:r>
              <a:rPr lang="de-DE" dirty="0" err="1"/>
              <a:t>corridor</a:t>
            </a:r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04E80E-E7F1-2CE1-6603-CACE81AF7240}"/>
              </a:ext>
            </a:extLst>
          </p:cNvPr>
          <p:cNvSpPr txBox="1"/>
          <p:nvPr/>
        </p:nvSpPr>
        <p:spPr>
          <a:xfrm>
            <a:off x="591038" y="2512770"/>
            <a:ext cx="888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Explicit </a:t>
            </a:r>
            <a:r>
              <a:rPr lang="de-DE" sz="1400" dirty="0" err="1"/>
              <a:t>consent</a:t>
            </a:r>
            <a:r>
              <a:rPr lang="de-DE" sz="1400" dirty="0"/>
              <a:t>                       -                                     </a:t>
            </a:r>
            <a:r>
              <a:rPr lang="de-DE" sz="1400" dirty="0" err="1"/>
              <a:t>broad</a:t>
            </a:r>
            <a:r>
              <a:rPr lang="de-DE" sz="1400" dirty="0"/>
              <a:t> </a:t>
            </a:r>
            <a:r>
              <a:rPr lang="de-DE" sz="1400" dirty="0" err="1"/>
              <a:t>consent</a:t>
            </a:r>
            <a:r>
              <a:rPr lang="de-DE" sz="1400" dirty="0"/>
              <a:t>       -             </a:t>
            </a:r>
            <a:r>
              <a:rPr lang="de-DE" sz="1400" dirty="0" err="1"/>
              <a:t>opt</a:t>
            </a:r>
            <a:r>
              <a:rPr lang="de-DE" sz="1400" dirty="0"/>
              <a:t>-out           -                         </a:t>
            </a:r>
            <a:r>
              <a:rPr lang="de-DE" sz="1400" dirty="0" err="1"/>
              <a:t>general</a:t>
            </a:r>
            <a:r>
              <a:rPr lang="de-DE" sz="1400" dirty="0"/>
              <a:t> release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1131DC-F103-3CF5-8E5A-C88B92672FB1}"/>
              </a:ext>
            </a:extLst>
          </p:cNvPr>
          <p:cNvSpPr txBox="1"/>
          <p:nvPr/>
        </p:nvSpPr>
        <p:spPr>
          <a:xfrm>
            <a:off x="995490" y="5579329"/>
            <a:ext cx="36650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HIV infections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1600" dirty="0" err="1"/>
              <a:t>Psychiatric</a:t>
            </a:r>
            <a:r>
              <a:rPr lang="de-DE" sz="1600" dirty="0"/>
              <a:t> illnesses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Mental disorders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Data from childhood and adolescence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5862BF-71AE-A977-2AE1-54392A4B2A20}"/>
              </a:ext>
            </a:extLst>
          </p:cNvPr>
          <p:cNvSpPr txBox="1"/>
          <p:nvPr/>
        </p:nvSpPr>
        <p:spPr>
          <a:xfrm>
            <a:off x="2953236" y="3263052"/>
            <a:ext cx="3765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Optional </a:t>
            </a:r>
            <a:r>
              <a:rPr lang="de-DE" sz="1400" dirty="0"/>
              <a:t>inclusion of </a:t>
            </a:r>
          </a:p>
          <a:p>
            <a:r>
              <a:rPr lang="de-DE" sz="1400" dirty="0"/>
              <a:t>Trustees/ethics bodies </a:t>
            </a:r>
            <a:r>
              <a:rPr lang="de-DE" sz="1400" dirty="0" err="1"/>
              <a:t>or similar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30B586-E00B-9E33-2DA5-2FD77D25027F}"/>
              </a:ext>
            </a:extLst>
          </p:cNvPr>
          <p:cNvSpPr txBox="1"/>
          <p:nvPr/>
        </p:nvSpPr>
        <p:spPr>
          <a:xfrm>
            <a:off x="672125" y="4157913"/>
            <a:ext cx="3906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High </a:t>
            </a:r>
            <a:r>
              <a:rPr lang="de-DE" sz="1400" dirty="0"/>
              <a:t>potential for stigmatization/discrimination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F0FCCDB-19B5-05E1-85C3-253A3B645B04}"/>
              </a:ext>
            </a:extLst>
          </p:cNvPr>
          <p:cNvSpPr txBox="1"/>
          <p:nvPr/>
        </p:nvSpPr>
        <p:spPr>
          <a:xfrm>
            <a:off x="6124324" y="4183314"/>
            <a:ext cx="450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Low </a:t>
            </a:r>
            <a:r>
              <a:rPr lang="de-DE" sz="1400" dirty="0"/>
              <a:t>potential for stigmatization/discrimination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09234C-6DE1-BC6D-98D5-6E183E5E8FA3}"/>
              </a:ext>
            </a:extLst>
          </p:cNvPr>
          <p:cNvSpPr txBox="1"/>
          <p:nvPr/>
        </p:nvSpPr>
        <p:spPr>
          <a:xfrm>
            <a:off x="7654135" y="5620361"/>
            <a:ext cx="4198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Billing data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1600" dirty="0" err="1"/>
              <a:t>Anonymizable </a:t>
            </a:r>
            <a:r>
              <a:rPr lang="de-DE" sz="1600" dirty="0"/>
              <a:t>epidemiological data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Data for which </a:t>
            </a:r>
            <a:r>
              <a:rPr lang="de-DE" sz="1600" dirty="0" err="1"/>
              <a:t>re-identification </a:t>
            </a:r>
            <a:r>
              <a:rPr lang="de-DE" sz="1600" dirty="0"/>
              <a:t>is virtually impossible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A58098E-151C-4BB4-D959-35519022BFBA}"/>
              </a:ext>
            </a:extLst>
          </p:cNvPr>
          <p:cNvSpPr txBox="1"/>
          <p:nvPr/>
        </p:nvSpPr>
        <p:spPr>
          <a:xfrm>
            <a:off x="4814289" y="5597893"/>
            <a:ext cx="2734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sz="1600" dirty="0"/>
              <a:t>Group-specific data for group-specific research (e.g. best oncological data)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940D6D-890D-F39E-647D-9FFDBF80D504}"/>
              </a:ext>
            </a:extLst>
          </p:cNvPr>
          <p:cNvSpPr txBox="1"/>
          <p:nvPr/>
        </p:nvSpPr>
        <p:spPr>
          <a:xfrm>
            <a:off x="8420101" y="3299199"/>
            <a:ext cx="2665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Explicit </a:t>
            </a:r>
            <a:r>
              <a:rPr lang="de-DE" sz="1400" dirty="0"/>
              <a:t>inclusion of</a:t>
            </a:r>
          </a:p>
          <a:p>
            <a:r>
              <a:rPr lang="de-DE" sz="1400" dirty="0"/>
              <a:t>Trustees/ethics bodies </a:t>
            </a:r>
            <a:r>
              <a:rPr lang="de-DE" sz="1400" dirty="0" err="1"/>
              <a:t>or similar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54BBA4-975E-3E86-9746-0FA3388C0CD0}"/>
              </a:ext>
            </a:extLst>
          </p:cNvPr>
          <p:cNvSpPr txBox="1"/>
          <p:nvPr/>
        </p:nvSpPr>
        <p:spPr>
          <a:xfrm rot="16200000">
            <a:off x="-153151" y="2383551"/>
            <a:ext cx="953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Consent</a:t>
            </a:r>
          </a:p>
          <a:p>
            <a:pPr algn="ctr"/>
            <a:r>
              <a:rPr lang="de-DE" dirty="0" err="1">
                <a:solidFill>
                  <a:schemeClr val="accent1"/>
                </a:solidFill>
              </a:rPr>
              <a:t>level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5E9818C-6398-8773-F2B7-54581AAECEF0}"/>
              </a:ext>
            </a:extLst>
          </p:cNvPr>
          <p:cNvSpPr txBox="1"/>
          <p:nvPr/>
        </p:nvSpPr>
        <p:spPr>
          <a:xfrm rot="16200000">
            <a:off x="10989158" y="3176201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Trust</a:t>
            </a:r>
          </a:p>
          <a:p>
            <a:pPr algn="ctr"/>
            <a:r>
              <a:rPr lang="de-DE" dirty="0" err="1">
                <a:solidFill>
                  <a:schemeClr val="accent4">
                    <a:lumMod val="75000"/>
                  </a:schemeClr>
                </a:solidFill>
              </a:rPr>
              <a:t>mechanism</a:t>
            </a:r>
            <a:endParaRPr lang="de-D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755C216-91BE-0AC3-F351-C5BDEE6EA15C}"/>
              </a:ext>
            </a:extLst>
          </p:cNvPr>
          <p:cNvSpPr txBox="1"/>
          <p:nvPr/>
        </p:nvSpPr>
        <p:spPr>
          <a:xfrm rot="16200000">
            <a:off x="-294283" y="4166801"/>
            <a:ext cx="121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</a:p>
          <a:p>
            <a:pPr algn="ctr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Sensitivity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00EA68F-A651-1129-6833-F0BC8BB4A891}"/>
              </a:ext>
            </a:extLst>
          </p:cNvPr>
          <p:cNvSpPr txBox="1"/>
          <p:nvPr/>
        </p:nvSpPr>
        <p:spPr>
          <a:xfrm rot="16200000">
            <a:off x="11353277" y="58801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Examples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5F740F79-6B01-8664-3BCE-6C65772C9A9F}"/>
              </a:ext>
            </a:extLst>
          </p:cNvPr>
          <p:cNvCxnSpPr>
            <a:cxnSpLocks/>
          </p:cNvCxnSpPr>
          <p:nvPr/>
        </p:nvCxnSpPr>
        <p:spPr>
          <a:xfrm>
            <a:off x="4487536" y="1881188"/>
            <a:ext cx="0" cy="474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E9DBB698-E468-9A24-E40E-C93B6A4B5DD3}"/>
              </a:ext>
            </a:extLst>
          </p:cNvPr>
          <p:cNvCxnSpPr>
            <a:cxnSpLocks/>
          </p:cNvCxnSpPr>
          <p:nvPr/>
        </p:nvCxnSpPr>
        <p:spPr>
          <a:xfrm flipH="1">
            <a:off x="7548236" y="1881188"/>
            <a:ext cx="13025" cy="474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778683-F786-D52E-671C-55FB83F8B5E7}"/>
              </a:ext>
            </a:extLst>
          </p:cNvPr>
          <p:cNvSpPr txBox="1"/>
          <p:nvPr/>
        </p:nvSpPr>
        <p:spPr>
          <a:xfrm>
            <a:off x="9449476" y="1983614"/>
            <a:ext cx="177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© Dirk </a:t>
            </a:r>
            <a:r>
              <a:rPr lang="de-DE" dirty="0" err="1"/>
              <a:t>Lanzerath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52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2" y="-128360"/>
            <a:ext cx="5745754" cy="180730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sharing (3):</a:t>
            </a:r>
            <a:br>
              <a:rPr lang="en-US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Common Good/Solidarity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30" y="1262742"/>
            <a:ext cx="5962785" cy="55952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200" b="1" dirty="0">
              <a:latin typeface="+mj-lt"/>
            </a:endParaRPr>
          </a:p>
          <a:p>
            <a:r>
              <a:rPr lang="en-GB" sz="2200" dirty="0">
                <a:solidFill>
                  <a:srgbClr val="C00000"/>
                </a:solidFill>
                <a:latin typeface="+mj-lt"/>
              </a:rPr>
              <a:t>data donation </a:t>
            </a:r>
            <a:r>
              <a:rPr lang="en-GB" sz="2200" dirty="0">
                <a:latin typeface="+mj-lt"/>
              </a:rPr>
              <a:t>may have a collective benefit</a:t>
            </a:r>
          </a:p>
          <a:p>
            <a:r>
              <a:rPr lang="en-GB" sz="2200" dirty="0">
                <a:latin typeface="+mj-lt"/>
              </a:rPr>
              <a:t>But what about the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researcher's sense of solidarity?</a:t>
            </a:r>
          </a:p>
          <a:p>
            <a:r>
              <a:rPr lang="en-GB" sz="2200" dirty="0">
                <a:latin typeface="+mj-lt"/>
              </a:rPr>
              <a:t>When it comes to the use of research results – e.g. medicines or vaccines – it is often no longer the idea of the common good that determines business, but the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forces of the markets.</a:t>
            </a:r>
          </a:p>
          <a:p>
            <a:r>
              <a:rPr lang="en-GB" sz="2200" dirty="0">
                <a:solidFill>
                  <a:srgbClr val="C00000"/>
                </a:solidFill>
                <a:latin typeface="+mj-lt"/>
              </a:rPr>
              <a:t>Gap of equity</a:t>
            </a:r>
            <a:r>
              <a:rPr lang="en-GB" sz="2200" dirty="0">
                <a:latin typeface="+mj-lt"/>
              </a:rPr>
              <a:t>: in particularly between the global North and the global South. </a:t>
            </a:r>
          </a:p>
          <a:p>
            <a:r>
              <a:rPr lang="en-GB" sz="2200" dirty="0">
                <a:latin typeface="+mj-lt"/>
              </a:rPr>
              <a:t>concept of </a:t>
            </a:r>
            <a:r>
              <a:rPr lang="en-GB" sz="2200" dirty="0">
                <a:solidFill>
                  <a:srgbClr val="C00000"/>
                </a:solidFill>
                <a:latin typeface="+mj-lt"/>
              </a:rPr>
              <a:t>access and benefit sharing</a:t>
            </a:r>
            <a:r>
              <a:rPr lang="en-GB" sz="2200" dirty="0">
                <a:latin typeface="+mj-lt"/>
              </a:rPr>
              <a:t>: cf. Nagoya Protocol on using genetic resources in natural areas</a:t>
            </a:r>
          </a:p>
          <a:p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GB" sz="1100" dirty="0">
                <a:latin typeface="+mj-lt"/>
              </a:rPr>
              <a:t>				© https://</a:t>
            </a:r>
            <a:r>
              <a:rPr lang="en-GB" sz="1100" dirty="0" err="1">
                <a:latin typeface="+mj-lt"/>
              </a:rPr>
              <a:t>www.bdkj.de</a:t>
            </a:r>
            <a:r>
              <a:rPr lang="en-GB" sz="1100" dirty="0">
                <a:latin typeface="+mj-lt"/>
              </a:rPr>
              <a:t>/</a:t>
            </a:r>
            <a:endParaRPr lang="en-GB" sz="1700" dirty="0">
              <a:latin typeface="+mj-lt"/>
            </a:endParaRPr>
          </a:p>
          <a:p>
            <a:endParaRPr lang="en-GB" sz="1700" dirty="0">
              <a:latin typeface="+mj-lt"/>
            </a:endParaRPr>
          </a:p>
          <a:p>
            <a:endParaRPr lang="en-GB" sz="1700" dirty="0">
              <a:latin typeface="+mj-lt"/>
            </a:endParaRPr>
          </a:p>
          <a:p>
            <a:endParaRPr lang="en-GB" sz="1700" dirty="0">
              <a:latin typeface="+mj-lt"/>
            </a:endParaRPr>
          </a:p>
        </p:txBody>
      </p:sp>
      <p:pic>
        <p:nvPicPr>
          <p:cNvPr id="2050" name="Picture 2" descr="Freiwilligendienste stärken statt Gemeinsinn mit einer Dienstpflicht  erzwingen">
            <a:extLst>
              <a:ext uri="{FF2B5EF4-FFF2-40B4-BE49-F238E27FC236}">
                <a16:creationId xmlns:a16="http://schemas.microsoft.com/office/drawing/2014/main" id="{FC2F114F-614A-0ECA-61EE-D0F14A953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24596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59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ehr Gemeinsinn, mehr Gemeinschaft - Was hält unsere Gesellschaft zusammen?">
            <a:extLst>
              <a:ext uri="{FF2B5EF4-FFF2-40B4-BE49-F238E27FC236}">
                <a16:creationId xmlns:a16="http://schemas.microsoft.com/office/drawing/2014/main" id="{ACB922E1-462D-B5F0-A0A6-AE46DF06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8"/>
          <a:stretch/>
        </p:blipFill>
        <p:spPr bwMode="auto">
          <a:xfrm>
            <a:off x="6103027" y="10"/>
            <a:ext cx="60889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9009D5-4846-5D58-A3C1-C67DDFD5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35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Integration in civil society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7B8A3F-96BC-3C71-A351-26C1AE66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9" y="2394857"/>
            <a:ext cx="5614986" cy="4339772"/>
          </a:xfrm>
        </p:spPr>
        <p:txBody>
          <a:bodyPr anchor="ctr">
            <a:normAutofit/>
          </a:bodyPr>
          <a:lstStyle/>
          <a:p>
            <a:r>
              <a:rPr lang="en-GB" sz="2400" dirty="0">
                <a:latin typeface="+mj-lt"/>
              </a:rPr>
              <a:t>fundamental relationship between science and the living world</a:t>
            </a:r>
          </a:p>
          <a:p>
            <a:r>
              <a:rPr lang="en-GB" sz="2400" dirty="0">
                <a:latin typeface="+mj-lt"/>
              </a:rPr>
              <a:t>Science should provide clear rules as to </a:t>
            </a:r>
            <a:r>
              <a:rPr lang="en-GB" sz="2400" dirty="0">
                <a:solidFill>
                  <a:srgbClr val="C00000"/>
                </a:solidFill>
                <a:latin typeface="+mj-lt"/>
              </a:rPr>
              <a:t>which judgment can be considered truthful</a:t>
            </a:r>
            <a:r>
              <a:rPr lang="en-GB" sz="2400" dirty="0">
                <a:latin typeface="+mj-lt"/>
              </a:rPr>
              <a:t> and </a:t>
            </a:r>
            <a:r>
              <a:rPr lang="en-GB" sz="2400" dirty="0">
                <a:solidFill>
                  <a:srgbClr val="C00000"/>
                </a:solidFill>
                <a:latin typeface="+mj-lt"/>
              </a:rPr>
              <a:t>how </a:t>
            </a:r>
            <a:r>
              <a:rPr lang="de-DE" sz="2400" dirty="0">
                <a:solidFill>
                  <a:srgbClr val="C00000"/>
                </a:solidFill>
                <a:latin typeface="+mj-lt"/>
              </a:rPr>
              <a:t>they can be </a:t>
            </a:r>
            <a:r>
              <a:rPr lang="de-DE" sz="2400" dirty="0" err="1">
                <a:solidFill>
                  <a:srgbClr val="C00000"/>
                </a:solidFill>
                <a:latin typeface="+mj-lt"/>
              </a:rPr>
              <a:t>verified</a:t>
            </a:r>
            <a:r>
              <a:rPr lang="en-GB" sz="2400" dirty="0">
                <a:latin typeface="+mj-lt"/>
              </a:rPr>
              <a:t>. </a:t>
            </a:r>
          </a:p>
          <a:p>
            <a:r>
              <a:rPr lang="en-GB" sz="2400" dirty="0">
                <a:latin typeface="+mj-lt"/>
              </a:rPr>
              <a:t>Fight against fake news</a:t>
            </a:r>
          </a:p>
          <a:p>
            <a:r>
              <a:rPr lang="en-GB" sz="2400" dirty="0">
                <a:latin typeface="+mj-lt"/>
              </a:rPr>
              <a:t>But: “follow the science”?</a:t>
            </a:r>
          </a:p>
          <a:p>
            <a:r>
              <a:rPr lang="en-GB" sz="2400" dirty="0">
                <a:latin typeface="+mj-lt"/>
              </a:rPr>
              <a:t>Integrate science!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None/>
            </a:pPr>
            <a:r>
              <a:rPr lang="en-GB" sz="1200" dirty="0">
                <a:latin typeface="+mj-lt"/>
              </a:rPr>
              <a:t>		© Getty Images / </a:t>
            </a:r>
            <a:r>
              <a:rPr lang="en-GB" sz="1200" dirty="0" err="1">
                <a:latin typeface="+mj-lt"/>
              </a:rPr>
              <a:t>DigitalVision</a:t>
            </a:r>
            <a:r>
              <a:rPr lang="en-GB" sz="1200" dirty="0">
                <a:latin typeface="+mj-lt"/>
              </a:rPr>
              <a:t> Vectors / smartboy10</a:t>
            </a:r>
          </a:p>
          <a:p>
            <a:endParaRPr lang="en-GB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055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{9D8937F5-EFB5-9343-9462-C1F172EAFD5A}tf10001120</Template>
  <TotalTime>0</TotalTime>
  <Words>995</Words>
  <Application>Microsoft Macintosh PowerPoint</Application>
  <PresentationFormat>Breitbild</PresentationFormat>
  <Paragraphs>107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Symbol</vt:lpstr>
      <vt:lpstr>Office</vt:lpstr>
      <vt:lpstr>  Council of Europe:     HORIZON SCANNING EVENT  3 April 2024  Paris  »Research Ethics: New Challenges«  </vt:lpstr>
      <vt:lpstr>PowerPoint-Präsentation</vt:lpstr>
      <vt:lpstr>Complexity of interactions</vt:lpstr>
      <vt:lpstr>Increasing need for ethical advice due to new threats</vt:lpstr>
      <vt:lpstr>Stakeholder participation </vt:lpstr>
      <vt:lpstr>Data sharing (1): Consent and Trust</vt:lpstr>
      <vt:lpstr>Data sharing (2): Continuum of different degrees of data robustness governance. A decision corridor </vt:lpstr>
      <vt:lpstr>Data sharing (3): Common Good/Solidarity</vt:lpstr>
      <vt:lpstr>Integration in civil society </vt:lpstr>
      <vt:lpstr>PowerPoint-Präsentation</vt:lpstr>
      <vt:lpstr>Society as a lab</vt:lpstr>
      <vt:lpstr>Research ethics governance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Dirk Lanzerath</dc:creator>
  <cp:lastModifiedBy>Dirk Lanzerath</cp:lastModifiedBy>
  <cp:revision>73</cp:revision>
  <dcterms:created xsi:type="dcterms:W3CDTF">2024-02-18T14:18:08Z</dcterms:created>
  <dcterms:modified xsi:type="dcterms:W3CDTF">2024-04-03T06:36:49Z</dcterms:modified>
</cp:coreProperties>
</file>