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2"/>
  </p:sldMasterIdLst>
  <p:notesMasterIdLst>
    <p:notesMasterId r:id="rId20"/>
  </p:notesMasterIdLst>
  <p:handoutMasterIdLst>
    <p:handoutMasterId r:id="rId21"/>
  </p:handoutMasterIdLst>
  <p:sldIdLst>
    <p:sldId id="256" r:id="rId3"/>
    <p:sldId id="271" r:id="rId4"/>
    <p:sldId id="288" r:id="rId5"/>
    <p:sldId id="290" r:id="rId6"/>
    <p:sldId id="293" r:id="rId7"/>
    <p:sldId id="292" r:id="rId8"/>
    <p:sldId id="294" r:id="rId9"/>
    <p:sldId id="279" r:id="rId10"/>
    <p:sldId id="300" r:id="rId11"/>
    <p:sldId id="296" r:id="rId12"/>
    <p:sldId id="299" r:id="rId13"/>
    <p:sldId id="298" r:id="rId14"/>
    <p:sldId id="301" r:id="rId15"/>
    <p:sldId id="282" r:id="rId16"/>
    <p:sldId id="291" r:id="rId17"/>
    <p:sldId id="297" r:id="rId18"/>
    <p:sldId id="268"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8" autoAdjust="0"/>
  </p:normalViewPr>
  <p:slideViewPr>
    <p:cSldViewPr>
      <p:cViewPr varScale="1">
        <p:scale>
          <a:sx n="46" d="100"/>
          <a:sy n="46" d="100"/>
        </p:scale>
        <p:origin x="-931"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n-US"/>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F9A46B63-4FAD-448A-A556-02A5E3944259}" type="slidenum">
              <a:rPr lang="en-US"/>
              <a:pPr/>
              <a:t>‹#›</a:t>
            </a:fld>
            <a:endParaRPr lang="en-US"/>
          </a:p>
        </p:txBody>
      </p:sp>
    </p:spTree>
    <p:extLst>
      <p:ext uri="{BB962C8B-B14F-4D97-AF65-F5344CB8AC3E}">
        <p14:creationId xmlns:p14="http://schemas.microsoft.com/office/powerpoint/2010/main" val="2629345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E7CAE20C-D77B-4EB7-AE52-E2B9CECD256E}" type="slidenum">
              <a:rPr lang="en-US"/>
              <a:pPr/>
              <a:t>‹#›</a:t>
            </a:fld>
            <a:endParaRPr lang="en-US"/>
          </a:p>
        </p:txBody>
      </p:sp>
    </p:spTree>
    <p:extLst>
      <p:ext uri="{BB962C8B-B14F-4D97-AF65-F5344CB8AC3E}">
        <p14:creationId xmlns:p14="http://schemas.microsoft.com/office/powerpoint/2010/main" val="20691992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ctrTitle"/>
          </p:nvPr>
        </p:nvSpPr>
        <p:spPr>
          <a:xfrm>
            <a:off x="647700" y="1447800"/>
            <a:ext cx="7848600" cy="1295400"/>
          </a:xfrm>
        </p:spPr>
        <p:txBody>
          <a:bodyPr/>
          <a:lstStyle>
            <a:lvl1pPr algn="ctr">
              <a:defRPr/>
            </a:lvl1pPr>
          </a:lstStyle>
          <a:p>
            <a:pPr lvl="0"/>
            <a:r>
              <a:rPr lang="en-US" noProof="0"/>
              <a:t>Click to edit Master title style</a:t>
            </a:r>
            <a:endParaRPr lang="en-US" noProof="0" dirty="0"/>
          </a:p>
        </p:txBody>
      </p:sp>
      <p:sp>
        <p:nvSpPr>
          <p:cNvPr id="109571" name="Rectangle 3"/>
          <p:cNvSpPr>
            <a:spLocks noGrp="1" noChangeArrowheads="1"/>
          </p:cNvSpPr>
          <p:nvPr>
            <p:ph type="subTitle" idx="1"/>
          </p:nvPr>
        </p:nvSpPr>
        <p:spPr>
          <a:xfrm>
            <a:off x="990600" y="3429000"/>
            <a:ext cx="7620000" cy="1066800"/>
          </a:xfrm>
        </p:spPr>
        <p:txBody>
          <a:bodyPr/>
          <a:lstStyle>
            <a:lvl1pPr marL="0" indent="0" algn="ctr">
              <a:buFontTx/>
              <a:buNone/>
              <a:defRPr sz="3600"/>
            </a:lvl1pPr>
          </a:lstStyle>
          <a:p>
            <a:pPr lvl="0"/>
            <a:r>
              <a:rPr lang="en-US" noProof="0"/>
              <a:t>Click to edit Master subtitle style</a:t>
            </a:r>
            <a:endParaRPr lang="en-US" noProof="0" dirty="0"/>
          </a:p>
        </p:txBody>
      </p:sp>
      <p:sp>
        <p:nvSpPr>
          <p:cNvPr id="109572" name="Rectangle 4"/>
          <p:cNvSpPr>
            <a:spLocks noGrp="1" noChangeArrowheads="1"/>
          </p:cNvSpPr>
          <p:nvPr>
            <p:ph type="dt" sz="half" idx="2"/>
          </p:nvPr>
        </p:nvSpPr>
        <p:spPr/>
        <p:txBody>
          <a:bodyPr/>
          <a:lstStyle>
            <a:lvl1pPr>
              <a:defRPr b="0">
                <a:solidFill>
                  <a:schemeClr val="tx1">
                    <a:lumMod val="65000"/>
                    <a:lumOff val="35000"/>
                  </a:schemeClr>
                </a:solidFill>
                <a:latin typeface="+mn-lt"/>
              </a:defRPr>
            </a:lvl1pPr>
          </a:lstStyle>
          <a:p>
            <a:endParaRPr lang="en-US" dirty="0"/>
          </a:p>
        </p:txBody>
      </p:sp>
      <p:sp>
        <p:nvSpPr>
          <p:cNvPr id="109573" name="Rectangle 5"/>
          <p:cNvSpPr>
            <a:spLocks noGrp="1" noChangeArrowheads="1"/>
          </p:cNvSpPr>
          <p:nvPr>
            <p:ph type="ftr" sz="quarter" idx="3"/>
          </p:nvPr>
        </p:nvSpPr>
        <p:spPr/>
        <p:txBody>
          <a:bodyPr/>
          <a:lstStyle>
            <a:lvl1pPr>
              <a:defRPr b="0">
                <a:solidFill>
                  <a:schemeClr val="tx1">
                    <a:lumMod val="65000"/>
                    <a:lumOff val="35000"/>
                  </a:schemeClr>
                </a:solidFill>
                <a:latin typeface="+mn-lt"/>
              </a:defRPr>
            </a:lvl1pPr>
          </a:lstStyle>
          <a:p>
            <a:endParaRPr lang="en-US" dirty="0"/>
          </a:p>
        </p:txBody>
      </p:sp>
      <p:sp>
        <p:nvSpPr>
          <p:cNvPr id="109574" name="Rectangle 6"/>
          <p:cNvSpPr>
            <a:spLocks noGrp="1" noChangeArrowheads="1"/>
          </p:cNvSpPr>
          <p:nvPr>
            <p:ph type="sldNum" sz="quarter" idx="4"/>
          </p:nvPr>
        </p:nvSpPr>
        <p:spPr/>
        <p:txBody>
          <a:bodyPr/>
          <a:lstStyle>
            <a:lvl1pPr>
              <a:defRPr b="0">
                <a:solidFill>
                  <a:schemeClr val="tx1">
                    <a:lumMod val="65000"/>
                    <a:lumOff val="35000"/>
                  </a:schemeClr>
                </a:solidFill>
                <a:latin typeface="+mn-lt"/>
              </a:defRPr>
            </a:lvl1pPr>
          </a:lstStyle>
          <a:p>
            <a:fld id="{BE19C0DE-C078-4586-94EC-518557DE64A2}" type="slidenum">
              <a:rPr lang="en-US" smtClean="0"/>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F639B9F-2C80-4DC8-85FD-39014D0EA899}" type="slidenum">
              <a:rPr lang="en-US"/>
              <a:pPr/>
              <a:t>‹#›</a:t>
            </a:fld>
            <a:endParaRPr lang="en-US"/>
          </a:p>
        </p:txBody>
      </p:sp>
    </p:spTree>
    <p:extLst>
      <p:ext uri="{BB962C8B-B14F-4D97-AF65-F5344CB8AC3E}">
        <p14:creationId xmlns:p14="http://schemas.microsoft.com/office/powerpoint/2010/main" val="25702572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2019300"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85800"/>
            <a:ext cx="5905500" cy="5715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989B3F-BCC9-4654-9345-B524E2460B07}" type="slidenum">
              <a:rPr lang="en-US"/>
              <a:pPr/>
              <a:t>‹#›</a:t>
            </a:fld>
            <a:endParaRPr lang="en-US"/>
          </a:p>
        </p:txBody>
      </p:sp>
    </p:spTree>
    <p:extLst>
      <p:ext uri="{BB962C8B-B14F-4D97-AF65-F5344CB8AC3E}">
        <p14:creationId xmlns:p14="http://schemas.microsoft.com/office/powerpoint/2010/main" val="109986007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391400" cy="914400"/>
          </a:xfrm>
        </p:spPr>
        <p:txBody>
          <a:bodyPr/>
          <a:lstStyle/>
          <a:p>
            <a:r>
              <a:rPr lang="en-US"/>
              <a:t>Click to edit Master title style</a:t>
            </a:r>
            <a:endParaRPr lang="en-US" dirty="0"/>
          </a:p>
        </p:txBody>
      </p:sp>
      <p:sp>
        <p:nvSpPr>
          <p:cNvPr id="3" name="Content Placeholder 2"/>
          <p:cNvSpPr>
            <a:spLocks noGrp="1"/>
          </p:cNvSpPr>
          <p:nvPr>
            <p:ph idx="1"/>
          </p:nvPr>
        </p:nvSpPr>
        <p:spPr>
          <a:xfrm>
            <a:off x="685800" y="1905000"/>
            <a:ext cx="78486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3D52EE-2EC2-4889-BE6E-7EB8E38B3EEC}" type="slidenum">
              <a:rPr lang="en-US"/>
              <a:pPr/>
              <a:t>‹#›</a:t>
            </a:fld>
            <a:endParaRPr lang="en-US"/>
          </a:p>
        </p:txBody>
      </p:sp>
    </p:spTree>
    <p:extLst>
      <p:ext uri="{BB962C8B-B14F-4D97-AF65-F5344CB8AC3E}">
        <p14:creationId xmlns:p14="http://schemas.microsoft.com/office/powerpoint/2010/main" val="179673278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5B295FE-F8B1-4B4D-B3A7-33303EC74750}" type="slidenum">
              <a:rPr lang="en-US"/>
              <a:pPr/>
              <a:t>‹#›</a:t>
            </a:fld>
            <a:endParaRPr lang="en-US"/>
          </a:p>
        </p:txBody>
      </p:sp>
    </p:spTree>
    <p:extLst>
      <p:ext uri="{BB962C8B-B14F-4D97-AF65-F5344CB8AC3E}">
        <p14:creationId xmlns:p14="http://schemas.microsoft.com/office/powerpoint/2010/main" val="128568955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9050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92E366D-20AC-4469-B201-4C3CE52308A9}" type="slidenum">
              <a:rPr lang="en-US"/>
              <a:pPr/>
              <a:t>‹#›</a:t>
            </a:fld>
            <a:endParaRPr lang="en-US"/>
          </a:p>
        </p:txBody>
      </p:sp>
    </p:spTree>
    <p:extLst>
      <p:ext uri="{BB962C8B-B14F-4D97-AF65-F5344CB8AC3E}">
        <p14:creationId xmlns:p14="http://schemas.microsoft.com/office/powerpoint/2010/main" val="215209570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07F8811-BB39-4063-B54B-0B0CD125FC59}" type="slidenum">
              <a:rPr lang="en-US"/>
              <a:pPr/>
              <a:t>‹#›</a:t>
            </a:fld>
            <a:endParaRPr lang="en-US"/>
          </a:p>
        </p:txBody>
      </p:sp>
    </p:spTree>
    <p:extLst>
      <p:ext uri="{BB962C8B-B14F-4D97-AF65-F5344CB8AC3E}">
        <p14:creationId xmlns:p14="http://schemas.microsoft.com/office/powerpoint/2010/main" val="6647949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F88DAC2-F742-47E7-BDFB-501D2002B435}" type="slidenum">
              <a:rPr lang="en-US"/>
              <a:pPr/>
              <a:t>‹#›</a:t>
            </a:fld>
            <a:endParaRPr lang="en-US"/>
          </a:p>
        </p:txBody>
      </p:sp>
    </p:spTree>
    <p:extLst>
      <p:ext uri="{BB962C8B-B14F-4D97-AF65-F5344CB8AC3E}">
        <p14:creationId xmlns:p14="http://schemas.microsoft.com/office/powerpoint/2010/main" val="8372205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C40C83D-E769-49CD-A97B-6CE4F4D31969}" type="slidenum">
              <a:rPr lang="en-US"/>
              <a:pPr/>
              <a:t>‹#›</a:t>
            </a:fld>
            <a:endParaRPr lang="en-US"/>
          </a:p>
        </p:txBody>
      </p:sp>
    </p:spTree>
    <p:extLst>
      <p:ext uri="{BB962C8B-B14F-4D97-AF65-F5344CB8AC3E}">
        <p14:creationId xmlns:p14="http://schemas.microsoft.com/office/powerpoint/2010/main" val="186116544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6D732AF-82A3-432F-8A42-4A4275DE0EA7}" type="slidenum">
              <a:rPr lang="en-US"/>
              <a:pPr/>
              <a:t>‹#›</a:t>
            </a:fld>
            <a:endParaRPr lang="en-US"/>
          </a:p>
        </p:txBody>
      </p:sp>
    </p:spTree>
    <p:extLst>
      <p:ext uri="{BB962C8B-B14F-4D97-AF65-F5344CB8AC3E}">
        <p14:creationId xmlns:p14="http://schemas.microsoft.com/office/powerpoint/2010/main" val="242679411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6E6EE8-63E5-42DA-A7C1-04B4B19F4C2F}" type="slidenum">
              <a:rPr lang="en-US"/>
              <a:pPr/>
              <a:t>‹#›</a:t>
            </a:fld>
            <a:endParaRPr lang="en-US"/>
          </a:p>
        </p:txBody>
      </p:sp>
    </p:spTree>
    <p:extLst>
      <p:ext uri="{BB962C8B-B14F-4D97-AF65-F5344CB8AC3E}">
        <p14:creationId xmlns:p14="http://schemas.microsoft.com/office/powerpoint/2010/main" val="273584951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bwMode="auto">
          <a:xfrm>
            <a:off x="457200" y="1905000"/>
            <a:ext cx="80772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 bullet text</a:t>
            </a:r>
          </a:p>
          <a:p>
            <a:pPr lvl="2"/>
            <a:r>
              <a:rPr lang="en-US" dirty="0"/>
              <a:t>Third level bullet text</a:t>
            </a:r>
          </a:p>
          <a:p>
            <a:pPr lvl="3"/>
            <a:r>
              <a:rPr lang="en-US" dirty="0"/>
              <a:t> Fourth level bullet text</a:t>
            </a:r>
          </a:p>
          <a:p>
            <a:pPr lvl="4"/>
            <a:r>
              <a:rPr lang="en-US" dirty="0"/>
              <a:t>Fifth level bullet text</a:t>
            </a:r>
          </a:p>
          <a:p>
            <a:pPr lvl="1"/>
            <a:endParaRPr lang="en-US" dirty="0"/>
          </a:p>
          <a:p>
            <a:pPr lvl="2"/>
            <a:endParaRPr lang="en-US" dirty="0"/>
          </a:p>
        </p:txBody>
      </p:sp>
      <p:sp>
        <p:nvSpPr>
          <p:cNvPr id="108547" name="Rectangle 3"/>
          <p:cNvSpPr>
            <a:spLocks noGrp="1" noChangeArrowheads="1"/>
          </p:cNvSpPr>
          <p:nvPr>
            <p:ph type="title"/>
          </p:nvPr>
        </p:nvSpPr>
        <p:spPr bwMode="auto">
          <a:xfrm>
            <a:off x="457200" y="685800"/>
            <a:ext cx="8077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8548" name="Rectangle 4"/>
          <p:cNvSpPr>
            <a:spLocks noGrp="1" noChangeArrowheads="1"/>
          </p:cNvSpPr>
          <p:nvPr>
            <p:ph type="dt" sz="half" idx="2"/>
          </p:nvPr>
        </p:nvSpPr>
        <p:spPr bwMode="auto">
          <a:xfrm>
            <a:off x="0" y="66294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0">
                <a:solidFill>
                  <a:schemeClr val="tx1">
                    <a:lumMod val="65000"/>
                    <a:lumOff val="35000"/>
                  </a:schemeClr>
                </a:solidFill>
                <a:latin typeface="+mn-lt"/>
              </a:defRPr>
            </a:lvl1pPr>
          </a:lstStyle>
          <a:p>
            <a:endParaRPr lang="en-US" dirty="0"/>
          </a:p>
        </p:txBody>
      </p:sp>
      <p:sp>
        <p:nvSpPr>
          <p:cNvPr id="108549" name="Rectangle 5"/>
          <p:cNvSpPr>
            <a:spLocks noGrp="1" noChangeArrowheads="1"/>
          </p:cNvSpPr>
          <p:nvPr>
            <p:ph type="ftr" sz="quarter" idx="3"/>
          </p:nvPr>
        </p:nvSpPr>
        <p:spPr bwMode="auto">
          <a:xfrm>
            <a:off x="3124200" y="6629400"/>
            <a:ext cx="2895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0">
                <a:solidFill>
                  <a:schemeClr val="tx1">
                    <a:lumMod val="65000"/>
                    <a:lumOff val="35000"/>
                  </a:schemeClr>
                </a:solidFill>
                <a:latin typeface="+mn-lt"/>
              </a:defRPr>
            </a:lvl1pPr>
          </a:lstStyle>
          <a:p>
            <a:endParaRPr lang="en-US" dirty="0"/>
          </a:p>
        </p:txBody>
      </p:sp>
      <p:sp>
        <p:nvSpPr>
          <p:cNvPr id="108550" name="Rectangle 6"/>
          <p:cNvSpPr>
            <a:spLocks noGrp="1" noChangeArrowheads="1"/>
          </p:cNvSpPr>
          <p:nvPr>
            <p:ph type="sldNum" sz="quarter" idx="4"/>
          </p:nvPr>
        </p:nvSpPr>
        <p:spPr bwMode="auto">
          <a:xfrm>
            <a:off x="7239000" y="66294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0">
                <a:solidFill>
                  <a:schemeClr val="tx1">
                    <a:lumMod val="65000"/>
                    <a:lumOff val="35000"/>
                  </a:schemeClr>
                </a:solidFill>
                <a:latin typeface="+mn-lt"/>
              </a:defRPr>
            </a:lvl1pPr>
          </a:lstStyle>
          <a:p>
            <a:fld id="{0E473B5A-C5D8-4A29-98C2-A74172270BA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p:txStyles>
    <p:titleStyle>
      <a:lvl1pPr algn="l" rtl="0" eaLnBrk="1" fontAlgn="base" hangingPunct="1">
        <a:spcBef>
          <a:spcPct val="0"/>
        </a:spcBef>
        <a:spcAft>
          <a:spcPct val="0"/>
        </a:spcAft>
        <a:defRPr sz="4400">
          <a:solidFill>
            <a:schemeClr val="accent2">
              <a:lumMod val="75000"/>
            </a:schemeClr>
          </a:solidFill>
          <a:latin typeface="+mj-lt"/>
          <a:ea typeface="+mj-ea"/>
          <a:cs typeface="+mj-cs"/>
        </a:defRPr>
      </a:lvl1pPr>
      <a:lvl2pPr algn="l" rtl="0" eaLnBrk="1" fontAlgn="base" hangingPunct="1">
        <a:spcBef>
          <a:spcPct val="0"/>
        </a:spcBef>
        <a:spcAft>
          <a:spcPct val="0"/>
        </a:spcAft>
        <a:defRPr sz="4400">
          <a:solidFill>
            <a:srgbClr val="284C6A"/>
          </a:solidFill>
          <a:latin typeface="Trebuchet MS" pitchFamily="34" charset="0"/>
        </a:defRPr>
      </a:lvl2pPr>
      <a:lvl3pPr algn="l" rtl="0" eaLnBrk="1" fontAlgn="base" hangingPunct="1">
        <a:spcBef>
          <a:spcPct val="0"/>
        </a:spcBef>
        <a:spcAft>
          <a:spcPct val="0"/>
        </a:spcAft>
        <a:defRPr sz="4400">
          <a:solidFill>
            <a:srgbClr val="284C6A"/>
          </a:solidFill>
          <a:latin typeface="Trebuchet MS" pitchFamily="34" charset="0"/>
        </a:defRPr>
      </a:lvl3pPr>
      <a:lvl4pPr algn="l" rtl="0" eaLnBrk="1" fontAlgn="base" hangingPunct="1">
        <a:spcBef>
          <a:spcPct val="0"/>
        </a:spcBef>
        <a:spcAft>
          <a:spcPct val="0"/>
        </a:spcAft>
        <a:defRPr sz="4400">
          <a:solidFill>
            <a:srgbClr val="284C6A"/>
          </a:solidFill>
          <a:latin typeface="Trebuchet MS" pitchFamily="34" charset="0"/>
        </a:defRPr>
      </a:lvl4pPr>
      <a:lvl5pPr algn="l" rtl="0" eaLnBrk="1" fontAlgn="base" hangingPunct="1">
        <a:spcBef>
          <a:spcPct val="0"/>
        </a:spcBef>
        <a:spcAft>
          <a:spcPct val="0"/>
        </a:spcAft>
        <a:defRPr sz="4400">
          <a:solidFill>
            <a:srgbClr val="284C6A"/>
          </a:solidFill>
          <a:latin typeface="Trebuchet MS" pitchFamily="34" charset="0"/>
        </a:defRPr>
      </a:lvl5pPr>
      <a:lvl6pPr marL="457200" algn="l" rtl="0" eaLnBrk="1" fontAlgn="base" hangingPunct="1">
        <a:spcBef>
          <a:spcPct val="0"/>
        </a:spcBef>
        <a:spcAft>
          <a:spcPct val="0"/>
        </a:spcAft>
        <a:defRPr sz="4400">
          <a:solidFill>
            <a:srgbClr val="284C6A"/>
          </a:solidFill>
          <a:latin typeface="Trebuchet MS" pitchFamily="34" charset="0"/>
        </a:defRPr>
      </a:lvl6pPr>
      <a:lvl7pPr marL="914400" algn="l" rtl="0" eaLnBrk="1" fontAlgn="base" hangingPunct="1">
        <a:spcBef>
          <a:spcPct val="0"/>
        </a:spcBef>
        <a:spcAft>
          <a:spcPct val="0"/>
        </a:spcAft>
        <a:defRPr sz="4400">
          <a:solidFill>
            <a:srgbClr val="284C6A"/>
          </a:solidFill>
          <a:latin typeface="Trebuchet MS" pitchFamily="34" charset="0"/>
        </a:defRPr>
      </a:lvl7pPr>
      <a:lvl8pPr marL="1371600" algn="l" rtl="0" eaLnBrk="1" fontAlgn="base" hangingPunct="1">
        <a:spcBef>
          <a:spcPct val="0"/>
        </a:spcBef>
        <a:spcAft>
          <a:spcPct val="0"/>
        </a:spcAft>
        <a:defRPr sz="4400">
          <a:solidFill>
            <a:srgbClr val="284C6A"/>
          </a:solidFill>
          <a:latin typeface="Trebuchet MS" pitchFamily="34" charset="0"/>
        </a:defRPr>
      </a:lvl8pPr>
      <a:lvl9pPr marL="1828800" algn="l" rtl="0" eaLnBrk="1" fontAlgn="base" hangingPunct="1">
        <a:spcBef>
          <a:spcPct val="0"/>
        </a:spcBef>
        <a:spcAft>
          <a:spcPct val="0"/>
        </a:spcAft>
        <a:defRPr sz="4400">
          <a:solidFill>
            <a:srgbClr val="284C6A"/>
          </a:solidFill>
          <a:latin typeface="Trebuchet MS" pitchFamily="34" charset="0"/>
        </a:defRPr>
      </a:lvl9pPr>
    </p:titleStyle>
    <p:bodyStyle>
      <a:lvl1pPr marL="342900" indent="-342900" algn="l" rtl="0" eaLnBrk="1" fontAlgn="base" hangingPunct="1">
        <a:lnSpc>
          <a:spcPct val="125000"/>
        </a:lnSpc>
        <a:spcBef>
          <a:spcPct val="20000"/>
        </a:spcBef>
        <a:spcAft>
          <a:spcPct val="0"/>
        </a:spcAft>
        <a:buClr>
          <a:schemeClr val="accent2"/>
        </a:buClr>
        <a:buChar char="•"/>
        <a:defRPr sz="3200">
          <a:solidFill>
            <a:schemeClr val="accent2"/>
          </a:solidFill>
          <a:latin typeface="+mn-lt"/>
          <a:ea typeface="+mn-ea"/>
          <a:cs typeface="+mn-cs"/>
        </a:defRPr>
      </a:lvl1pPr>
      <a:lvl2pPr marL="742950" indent="-285750" algn="l" rtl="0" eaLnBrk="1" fontAlgn="base" hangingPunct="1">
        <a:spcBef>
          <a:spcPct val="20000"/>
        </a:spcBef>
        <a:spcAft>
          <a:spcPct val="0"/>
        </a:spcAft>
        <a:buFont typeface="Trebuchet MS" pitchFamily="34" charset="0"/>
        <a:buChar char="−"/>
        <a:defRPr sz="2800">
          <a:solidFill>
            <a:schemeClr val="accent2"/>
          </a:solidFill>
          <a:latin typeface="+mn-lt"/>
        </a:defRPr>
      </a:lvl2pPr>
      <a:lvl3pPr marL="1143000" indent="-228600" algn="l" rtl="0" eaLnBrk="1" fontAlgn="base" hangingPunct="1">
        <a:spcBef>
          <a:spcPct val="20000"/>
        </a:spcBef>
        <a:spcAft>
          <a:spcPct val="0"/>
        </a:spcAft>
        <a:buChar char="•"/>
        <a:defRPr sz="2400">
          <a:solidFill>
            <a:schemeClr val="accent2"/>
          </a:solidFill>
          <a:latin typeface="+mn-lt"/>
        </a:defRPr>
      </a:lvl3pPr>
      <a:lvl4pPr marL="1600200" indent="-228600" algn="l" rtl="0" eaLnBrk="1" fontAlgn="base" hangingPunct="1">
        <a:spcBef>
          <a:spcPct val="20000"/>
        </a:spcBef>
        <a:spcAft>
          <a:spcPct val="0"/>
        </a:spcAft>
        <a:buFont typeface="Trebuchet MS" pitchFamily="34" charset="0"/>
        <a:buChar char="−"/>
        <a:defRPr sz="2000">
          <a:solidFill>
            <a:schemeClr val="accent2"/>
          </a:solidFill>
          <a:latin typeface="+mn-lt"/>
        </a:defRPr>
      </a:lvl4pPr>
      <a:lvl5pPr marL="2057400" indent="-228600" algn="l" rtl="0" eaLnBrk="1" fontAlgn="base" hangingPunct="1">
        <a:spcBef>
          <a:spcPct val="20000"/>
        </a:spcBef>
        <a:spcAft>
          <a:spcPct val="0"/>
        </a:spcAft>
        <a:buChar char="•"/>
        <a:defRPr sz="2000">
          <a:solidFill>
            <a:schemeClr val="accent2"/>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2.jp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jp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12DE45F8-281F-46A6-8B61-18A30AE9421A}"/>
              </a:ext>
            </a:extLst>
          </p:cNvPr>
          <p:cNvPicPr>
            <a:picLocks noChangeAspect="1"/>
          </p:cNvPicPr>
          <p:nvPr/>
        </p:nvPicPr>
        <p:blipFill>
          <a:blip r:embed="rId2"/>
          <a:stretch>
            <a:fillRect/>
          </a:stretch>
        </p:blipFill>
        <p:spPr>
          <a:xfrm>
            <a:off x="3145412" y="1779326"/>
            <a:ext cx="2853175" cy="731583"/>
          </a:xfrm>
          <a:prstGeom prst="rect">
            <a:avLst/>
          </a:prstGeom>
        </p:spPr>
      </p:pic>
      <p:sp>
        <p:nvSpPr>
          <p:cNvPr id="4100" name="Rectangle 4"/>
          <p:cNvSpPr>
            <a:spLocks noGrp="1" noChangeArrowheads="1"/>
          </p:cNvSpPr>
          <p:nvPr>
            <p:ph type="ctrTitle"/>
          </p:nvPr>
        </p:nvSpPr>
        <p:spPr>
          <a:xfrm>
            <a:off x="647700" y="404664"/>
            <a:ext cx="7848600" cy="2338536"/>
          </a:xfrm>
        </p:spPr>
        <p:txBody>
          <a:bodyPr/>
          <a:lstStyle/>
          <a:p>
            <a:endParaRPr lang="en-US" dirty="0"/>
          </a:p>
        </p:txBody>
      </p:sp>
      <p:sp>
        <p:nvSpPr>
          <p:cNvPr id="4101" name="Rectangle 5"/>
          <p:cNvSpPr>
            <a:spLocks noGrp="1" noChangeArrowheads="1"/>
          </p:cNvSpPr>
          <p:nvPr>
            <p:ph type="subTitle" idx="1"/>
          </p:nvPr>
        </p:nvSpPr>
        <p:spPr/>
        <p:txBody>
          <a:bodyPr/>
          <a:lstStyle/>
          <a:p>
            <a:r>
              <a:rPr lang="en-GB" dirty="0"/>
              <a:t>March 21, 2018, Helsinki</a:t>
            </a:r>
          </a:p>
          <a:p>
            <a:r>
              <a:rPr lang="en-GB" dirty="0"/>
              <a:t>Dilyana Giteva, JUSTROM National Coordinator for Bulgaria</a:t>
            </a:r>
          </a:p>
          <a:p>
            <a:endParaRPr lang="en-US" dirty="0"/>
          </a:p>
        </p:txBody>
      </p:sp>
      <p:pic>
        <p:nvPicPr>
          <p:cNvPr id="2" name="Picture 1">
            <a:extLst>
              <a:ext uri="{FF2B5EF4-FFF2-40B4-BE49-F238E27FC236}">
                <a16:creationId xmlns:a16="http://schemas.microsoft.com/office/drawing/2014/main" xmlns="" id="{A1C5705E-8D25-4AAE-B092-9EFDAC1E522A}"/>
              </a:ext>
            </a:extLst>
          </p:cNvPr>
          <p:cNvPicPr>
            <a:picLocks noChangeAspect="1"/>
          </p:cNvPicPr>
          <p:nvPr/>
        </p:nvPicPr>
        <p:blipFill>
          <a:blip r:embed="rId3"/>
          <a:stretch>
            <a:fillRect/>
          </a:stretch>
        </p:blipFill>
        <p:spPr>
          <a:xfrm>
            <a:off x="1673101" y="541108"/>
            <a:ext cx="5797798" cy="1005927"/>
          </a:xfrm>
          <a:prstGeom prst="rect">
            <a:avLst/>
          </a:prstGeom>
        </p:spPr>
      </p:pic>
      <p:pic>
        <p:nvPicPr>
          <p:cNvPr id="4" name="Picture 3">
            <a:extLst>
              <a:ext uri="{FF2B5EF4-FFF2-40B4-BE49-F238E27FC236}">
                <a16:creationId xmlns:a16="http://schemas.microsoft.com/office/drawing/2014/main" xmlns="" id="{A0B9599E-3469-4550-A46B-6A87DBF619B5}"/>
              </a:ext>
            </a:extLst>
          </p:cNvPr>
          <p:cNvPicPr>
            <a:picLocks noChangeAspect="1"/>
          </p:cNvPicPr>
          <p:nvPr/>
        </p:nvPicPr>
        <p:blipFill>
          <a:blip r:embed="rId4"/>
          <a:stretch>
            <a:fillRect/>
          </a:stretch>
        </p:blipFill>
        <p:spPr>
          <a:xfrm>
            <a:off x="895793" y="6093296"/>
            <a:ext cx="1554615" cy="274344"/>
          </a:xfrm>
          <a:prstGeom prst="rect">
            <a:avLst/>
          </a:prstGeom>
        </p:spPr>
      </p:pic>
      <p:pic>
        <p:nvPicPr>
          <p:cNvPr id="5" name="Picture 4">
            <a:extLst>
              <a:ext uri="{FF2B5EF4-FFF2-40B4-BE49-F238E27FC236}">
                <a16:creationId xmlns:a16="http://schemas.microsoft.com/office/drawing/2014/main" xmlns="" id="{18C01B94-8C58-49E6-8D06-2310D764FBD6}"/>
              </a:ext>
            </a:extLst>
          </p:cNvPr>
          <p:cNvPicPr>
            <a:picLocks noChangeAspect="1"/>
          </p:cNvPicPr>
          <p:nvPr/>
        </p:nvPicPr>
        <p:blipFill>
          <a:blip r:embed="rId5"/>
          <a:stretch>
            <a:fillRect/>
          </a:stretch>
        </p:blipFill>
        <p:spPr>
          <a:xfrm>
            <a:off x="7092280" y="6087200"/>
            <a:ext cx="1079086" cy="280440"/>
          </a:xfrm>
          <a:prstGeom prst="rect">
            <a:avLst/>
          </a:prstGeom>
        </p:spPr>
      </p:pic>
      <p:pic>
        <p:nvPicPr>
          <p:cNvPr id="6" name="Picture 5">
            <a:extLst>
              <a:ext uri="{FF2B5EF4-FFF2-40B4-BE49-F238E27FC236}">
                <a16:creationId xmlns:a16="http://schemas.microsoft.com/office/drawing/2014/main" xmlns="" id="{A2D44216-7DC4-429E-BF2B-20A7F60A970D}"/>
              </a:ext>
            </a:extLst>
          </p:cNvPr>
          <p:cNvPicPr>
            <a:picLocks noChangeAspect="1"/>
          </p:cNvPicPr>
          <p:nvPr/>
        </p:nvPicPr>
        <p:blipFill>
          <a:blip r:embed="rId6"/>
          <a:stretch>
            <a:fillRect/>
          </a:stretch>
        </p:blipFill>
        <p:spPr>
          <a:xfrm>
            <a:off x="3707904" y="6038427"/>
            <a:ext cx="1639966" cy="329213"/>
          </a:xfrm>
          <a:prstGeom prst="rect">
            <a:avLst/>
          </a:prstGeom>
        </p:spPr>
      </p:pic>
      <p:pic>
        <p:nvPicPr>
          <p:cNvPr id="9" name="Picture 8">
            <a:extLst>
              <a:ext uri="{FF2B5EF4-FFF2-40B4-BE49-F238E27FC236}">
                <a16:creationId xmlns:a16="http://schemas.microsoft.com/office/drawing/2014/main" xmlns="" id="{8C6B1E23-DEAC-407A-939E-09C490C672CC}"/>
              </a:ext>
            </a:extLst>
          </p:cNvPr>
          <p:cNvPicPr>
            <a:picLocks noChangeAspect="1"/>
          </p:cNvPicPr>
          <p:nvPr/>
        </p:nvPicPr>
        <p:blipFill>
          <a:blip r:embed="rId6"/>
          <a:stretch>
            <a:fillRect/>
          </a:stretch>
        </p:blipFill>
        <p:spPr>
          <a:xfrm>
            <a:off x="3779912" y="6035108"/>
            <a:ext cx="1612070" cy="323613"/>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5AEE1B-F8E8-4A5B-BBF1-406C2617CF33}"/>
              </a:ext>
            </a:extLst>
          </p:cNvPr>
          <p:cNvSpPr>
            <a:spLocks noGrp="1"/>
          </p:cNvSpPr>
          <p:nvPr>
            <p:ph type="title"/>
          </p:nvPr>
        </p:nvSpPr>
        <p:spPr/>
        <p:txBody>
          <a:bodyPr/>
          <a:lstStyle/>
          <a:p>
            <a:pPr algn="ctr"/>
            <a:r>
              <a:rPr lang="en-GB" dirty="0">
                <a:solidFill>
                  <a:srgbClr val="284C6A">
                    <a:lumMod val="75000"/>
                  </a:srgbClr>
                </a:solidFill>
              </a:rPr>
              <a:t>Achievements</a:t>
            </a:r>
            <a:endParaRPr lang="en-GB" dirty="0"/>
          </a:p>
        </p:txBody>
      </p:sp>
      <p:graphicFrame>
        <p:nvGraphicFramePr>
          <p:cNvPr id="4" name="Content Placeholder 3">
            <a:extLst>
              <a:ext uri="{FF2B5EF4-FFF2-40B4-BE49-F238E27FC236}">
                <a16:creationId xmlns:a16="http://schemas.microsoft.com/office/drawing/2014/main" xmlns="" id="{9BCC57E4-04E0-41D1-A7C0-A74C365918CC}"/>
              </a:ext>
            </a:extLst>
          </p:cNvPr>
          <p:cNvGraphicFramePr>
            <a:graphicFrameLocks noGrp="1"/>
          </p:cNvGraphicFramePr>
          <p:nvPr>
            <p:ph idx="1"/>
            <p:extLst>
              <p:ext uri="{D42A27DB-BD31-4B8C-83A1-F6EECF244321}">
                <p14:modId xmlns:p14="http://schemas.microsoft.com/office/powerpoint/2010/main" val="33398428"/>
              </p:ext>
            </p:extLst>
          </p:nvPr>
        </p:nvGraphicFramePr>
        <p:xfrm>
          <a:off x="1143000" y="1988840"/>
          <a:ext cx="6669360" cy="3024336"/>
        </p:xfrm>
        <a:graphic>
          <a:graphicData uri="http://schemas.openxmlformats.org/drawingml/2006/table">
            <a:tbl>
              <a:tblPr firstRow="1" firstCol="1" bandRow="1"/>
              <a:tblGrid>
                <a:gridCol w="3363634">
                  <a:extLst>
                    <a:ext uri="{9D8B030D-6E8A-4147-A177-3AD203B41FA5}">
                      <a16:colId xmlns:a16="http://schemas.microsoft.com/office/drawing/2014/main" xmlns="" val="842248627"/>
                    </a:ext>
                  </a:extLst>
                </a:gridCol>
                <a:gridCol w="1001470">
                  <a:extLst>
                    <a:ext uri="{9D8B030D-6E8A-4147-A177-3AD203B41FA5}">
                      <a16:colId xmlns:a16="http://schemas.microsoft.com/office/drawing/2014/main" xmlns="" val="2927517397"/>
                    </a:ext>
                  </a:extLst>
                </a:gridCol>
                <a:gridCol w="1030289">
                  <a:extLst>
                    <a:ext uri="{9D8B030D-6E8A-4147-A177-3AD203B41FA5}">
                      <a16:colId xmlns:a16="http://schemas.microsoft.com/office/drawing/2014/main" xmlns="" val="2762075860"/>
                    </a:ext>
                  </a:extLst>
                </a:gridCol>
                <a:gridCol w="1273967">
                  <a:extLst>
                    <a:ext uri="{9D8B030D-6E8A-4147-A177-3AD203B41FA5}">
                      <a16:colId xmlns:a16="http://schemas.microsoft.com/office/drawing/2014/main" xmlns="" val="3468320169"/>
                    </a:ext>
                  </a:extLst>
                </a:gridCol>
              </a:tblGrid>
              <a:tr h="504056">
                <a:tc>
                  <a:txBody>
                    <a:bodyPr/>
                    <a:lstStyle/>
                    <a:p>
                      <a:pPr>
                        <a:lnSpc>
                          <a:spcPct val="115000"/>
                        </a:lnSpc>
                        <a:spcAft>
                          <a:spcPts val="0"/>
                        </a:spcAft>
                      </a:pPr>
                      <a:r>
                        <a:rPr lang="en-GB" sz="2100" b="1" dirty="0">
                          <a:effectLst/>
                          <a:latin typeface="Times New Roman" panose="02020603050405020304" pitchFamily="18" charset="0"/>
                          <a:ea typeface="Calibri" panose="020F0502020204030204" pitchFamily="34" charset="0"/>
                          <a:cs typeface="Times New Roman" panose="02020603050405020304" pitchFamily="18" charset="0"/>
                        </a:rPr>
                        <a:t>Type of cases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15000"/>
                        </a:lnSpc>
                        <a:spcAft>
                          <a:spcPts val="0"/>
                        </a:spcAft>
                      </a:pPr>
                      <a:r>
                        <a:rPr lang="en-GB" sz="2100" b="1" dirty="0">
                          <a:effectLst/>
                          <a:latin typeface="Times New Roman" panose="02020603050405020304" pitchFamily="18" charset="0"/>
                          <a:ea typeface="Calibri" panose="020F0502020204030204" pitchFamily="34" charset="0"/>
                          <a:cs typeface="Times New Roman" panose="02020603050405020304" pitchFamily="18" charset="0"/>
                        </a:rPr>
                        <a:t> men</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15000"/>
                        </a:lnSpc>
                        <a:spcAft>
                          <a:spcPts val="0"/>
                        </a:spcAft>
                      </a:pPr>
                      <a:r>
                        <a:rPr lang="en-GB" sz="2100" b="1" dirty="0">
                          <a:effectLst/>
                          <a:latin typeface="Times New Roman" panose="02020603050405020304" pitchFamily="18" charset="0"/>
                          <a:ea typeface="Calibri" panose="020F0502020204030204" pitchFamily="34" charset="0"/>
                          <a:cs typeface="Times New Roman" panose="02020603050405020304" pitchFamily="18" charset="0"/>
                        </a:rPr>
                        <a:t> women</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15000"/>
                        </a:lnSpc>
                        <a:spcAft>
                          <a:spcPts val="0"/>
                        </a:spcAft>
                      </a:pPr>
                      <a:r>
                        <a:rPr lang="en-GB" sz="2100" b="1" dirty="0">
                          <a:effectLst/>
                          <a:latin typeface="Times New Roman" panose="02020603050405020304" pitchFamily="18" charset="0"/>
                          <a:ea typeface="Calibri" panose="020F0502020204030204" pitchFamily="34" charset="0"/>
                          <a:cs typeface="Times New Roman" panose="02020603050405020304" pitchFamily="18" charset="0"/>
                        </a:rPr>
                        <a:t> total</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3173911644"/>
                  </a:ext>
                </a:extLst>
              </a:tr>
              <a:tr h="504056">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No of civil cases</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168</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556</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724</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08786334"/>
                  </a:ext>
                </a:extLst>
              </a:tr>
              <a:tr h="504056">
                <a:tc>
                  <a:txBody>
                    <a:bodyPr/>
                    <a:lstStyle/>
                    <a:p>
                      <a:pPr>
                        <a:lnSpc>
                          <a:spcPct val="115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No of discrimination cases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19</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9</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28</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82087855"/>
                  </a:ext>
                </a:extLst>
              </a:tr>
              <a:tr h="504056">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No of gender violence cases</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195</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197</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87364947"/>
                  </a:ext>
                </a:extLst>
              </a:tr>
              <a:tr h="504056">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No of administrative cases</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27</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48</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53949657"/>
                  </a:ext>
                </a:extLst>
              </a:tr>
              <a:tr h="504056">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No of criminal cases</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25</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71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96</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32996735"/>
                  </a:ext>
                </a:extLst>
              </a:tr>
            </a:tbl>
          </a:graphicData>
        </a:graphic>
      </p:graphicFrame>
    </p:spTree>
    <p:extLst>
      <p:ext uri="{BB962C8B-B14F-4D97-AF65-F5344CB8AC3E}">
        <p14:creationId xmlns:p14="http://schemas.microsoft.com/office/powerpoint/2010/main" val="332106252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9D8046-350A-4B0E-BF82-80718176D9DC}"/>
              </a:ext>
            </a:extLst>
          </p:cNvPr>
          <p:cNvSpPr>
            <a:spLocks noGrp="1"/>
          </p:cNvSpPr>
          <p:nvPr>
            <p:ph type="title"/>
          </p:nvPr>
        </p:nvSpPr>
        <p:spPr/>
        <p:txBody>
          <a:bodyPr/>
          <a:lstStyle/>
          <a:p>
            <a:pPr algn="ctr"/>
            <a:r>
              <a:rPr lang="en-GB" dirty="0"/>
              <a:t>Achievements</a:t>
            </a:r>
          </a:p>
        </p:txBody>
      </p:sp>
      <p:sp>
        <p:nvSpPr>
          <p:cNvPr id="3" name="Content Placeholder 2">
            <a:extLst>
              <a:ext uri="{FF2B5EF4-FFF2-40B4-BE49-F238E27FC236}">
                <a16:creationId xmlns:a16="http://schemas.microsoft.com/office/drawing/2014/main" xmlns="" id="{C0E4C497-21BE-43DE-A44A-8335FF22BB00}"/>
              </a:ext>
            </a:extLst>
          </p:cNvPr>
          <p:cNvSpPr>
            <a:spLocks noGrp="1"/>
          </p:cNvSpPr>
          <p:nvPr>
            <p:ph idx="1"/>
          </p:nvPr>
        </p:nvSpPr>
        <p:spPr/>
        <p:txBody>
          <a:bodyPr/>
          <a:lstStyle/>
          <a:p>
            <a:r>
              <a:rPr lang="en-GB" dirty="0"/>
              <a:t>The case of X. from V.T.</a:t>
            </a:r>
          </a:p>
          <a:p>
            <a:r>
              <a:rPr lang="en-GB" dirty="0"/>
              <a:t>The case of D. from P.</a:t>
            </a:r>
          </a:p>
          <a:p>
            <a:r>
              <a:rPr lang="en-GB" dirty="0"/>
              <a:t>The courts issued protection orders</a:t>
            </a:r>
          </a:p>
          <a:p>
            <a:endParaRPr lang="en-GB" dirty="0"/>
          </a:p>
        </p:txBody>
      </p:sp>
    </p:spTree>
    <p:extLst>
      <p:ext uri="{BB962C8B-B14F-4D97-AF65-F5344CB8AC3E}">
        <p14:creationId xmlns:p14="http://schemas.microsoft.com/office/powerpoint/2010/main" val="380332163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AE0C0C-1A66-4035-A329-70BF86F831E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8AC03C9B-FCAA-4781-88ED-0D1F1FFEBDDF}"/>
              </a:ext>
            </a:extLst>
          </p:cNvPr>
          <p:cNvSpPr>
            <a:spLocks noGrp="1"/>
          </p:cNvSpPr>
          <p:nvPr>
            <p:ph idx="1"/>
          </p:nvPr>
        </p:nvSpPr>
        <p:spPr/>
        <p:txBody>
          <a:bodyPr/>
          <a:lstStyle/>
          <a:p>
            <a:pPr algn="just"/>
            <a:r>
              <a:rPr lang="en-GB" sz="2100" dirty="0"/>
              <a:t>X (30-years-old), her daughter Y (14-years-old), son H (9-years-old) and her mother F (56-years-old) were victims of systemic domestic violence. X. decided to leave her husband who has been torturing her for 15 years. </a:t>
            </a:r>
          </a:p>
          <a:p>
            <a:pPr algn="just"/>
            <a:r>
              <a:rPr lang="en-GB" sz="2100" dirty="0"/>
              <a:t>X. comes from a conservative Roma family and reacted after many years of being deprived of her rights after an early marriage at the age of 15. </a:t>
            </a:r>
          </a:p>
          <a:p>
            <a:pPr algn="just"/>
            <a:r>
              <a:rPr lang="en-GB" sz="2100" dirty="0"/>
              <a:t>There was probability the 14 years old daughter also to be forcibly married. </a:t>
            </a:r>
          </a:p>
        </p:txBody>
      </p:sp>
    </p:spTree>
    <p:extLst>
      <p:ext uri="{BB962C8B-B14F-4D97-AF65-F5344CB8AC3E}">
        <p14:creationId xmlns:p14="http://schemas.microsoft.com/office/powerpoint/2010/main" val="283508851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BE29EA-BEE2-4921-8F5E-CE040A28B6E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49892B2A-10AB-4EF0-912F-EFBA2ED00DEA}"/>
              </a:ext>
            </a:extLst>
          </p:cNvPr>
          <p:cNvSpPr>
            <a:spLocks noGrp="1"/>
          </p:cNvSpPr>
          <p:nvPr>
            <p:ph idx="1"/>
          </p:nvPr>
        </p:nvSpPr>
        <p:spPr/>
        <p:txBody>
          <a:bodyPr/>
          <a:lstStyle/>
          <a:p>
            <a:pPr marL="0" indent="0" algn="just">
              <a:buNone/>
            </a:pPr>
            <a:r>
              <a:rPr lang="en-GB" sz="2100" dirty="0"/>
              <a:t>Threats were directed both to the victim of the domestic violence and her mother (and grandmother of the children).</a:t>
            </a:r>
          </a:p>
          <a:p>
            <a:pPr marL="0" indent="0" algn="just">
              <a:buNone/>
            </a:pPr>
            <a:r>
              <a:rPr lang="en-GB" sz="2100" dirty="0"/>
              <a:t>The children were witnesses of the violence.</a:t>
            </a:r>
          </a:p>
          <a:p>
            <a:pPr marL="0" indent="0" algn="just">
              <a:buNone/>
            </a:pPr>
            <a:r>
              <a:rPr lang="en-GB" sz="2100" dirty="0"/>
              <a:t>The grandmother initiated a procedure under the Law for Protection against Domestic Violence on behalf of X.</a:t>
            </a:r>
          </a:p>
          <a:p>
            <a:pPr marL="0" indent="0" algn="just">
              <a:buNone/>
            </a:pPr>
            <a:r>
              <a:rPr lang="en-GB" sz="2100" dirty="0"/>
              <a:t>A lawyer, specialized in family law, was provided. The court granted immediate protection to X. and her children. The mother and the children were placed in protected house. Before the final decision about the protection measures the victim withdraw the complaint against her husband and returned home.</a:t>
            </a:r>
          </a:p>
        </p:txBody>
      </p:sp>
    </p:spTree>
    <p:extLst>
      <p:ext uri="{BB962C8B-B14F-4D97-AF65-F5344CB8AC3E}">
        <p14:creationId xmlns:p14="http://schemas.microsoft.com/office/powerpoint/2010/main" val="292278005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STAKEHOLDERS</a:t>
            </a:r>
          </a:p>
        </p:txBody>
      </p:sp>
      <p:sp>
        <p:nvSpPr>
          <p:cNvPr id="3" name="Content Placeholder 2"/>
          <p:cNvSpPr>
            <a:spLocks noGrp="1"/>
          </p:cNvSpPr>
          <p:nvPr>
            <p:ph idx="1"/>
          </p:nvPr>
        </p:nvSpPr>
        <p:spPr/>
        <p:txBody>
          <a:bodyPr/>
          <a:lstStyle/>
          <a:p>
            <a:pPr algn="just"/>
            <a:r>
              <a:rPr lang="en-GB" sz="2500" dirty="0"/>
              <a:t>National Legal Aid Burau </a:t>
            </a:r>
          </a:p>
          <a:p>
            <a:pPr algn="just"/>
            <a:r>
              <a:rPr lang="en-GB" sz="2500" dirty="0"/>
              <a:t>Municipality of Veliko Tarnovo and other municipalities in the region</a:t>
            </a:r>
          </a:p>
          <a:p>
            <a:pPr algn="just"/>
            <a:r>
              <a:rPr lang="en-GB" sz="2500" dirty="0"/>
              <a:t>Veliko Tarnovo BAR</a:t>
            </a:r>
          </a:p>
          <a:p>
            <a:pPr algn="just"/>
            <a:r>
              <a:rPr lang="en-GB" sz="2500" dirty="0"/>
              <a:t>Municipality of Plovdiv</a:t>
            </a:r>
          </a:p>
          <a:p>
            <a:pPr algn="just"/>
            <a:r>
              <a:rPr lang="en-GB" sz="2500" dirty="0"/>
              <a:t>Plovdiv BAR</a:t>
            </a:r>
          </a:p>
          <a:p>
            <a:pPr algn="just"/>
            <a:r>
              <a:rPr lang="en-GB" sz="2500" dirty="0"/>
              <a:t>Commission for Protection against Discrimination</a:t>
            </a:r>
          </a:p>
          <a:p>
            <a:pPr algn="just"/>
            <a:r>
              <a:rPr lang="en-GB" sz="2500"/>
              <a:t>NGOs</a:t>
            </a:r>
            <a:endParaRPr lang="en-GB" sz="2500" dirty="0"/>
          </a:p>
        </p:txBody>
      </p:sp>
      <p:pic>
        <p:nvPicPr>
          <p:cNvPr id="4" name="Picture 3">
            <a:extLst>
              <a:ext uri="{FF2B5EF4-FFF2-40B4-BE49-F238E27FC236}">
                <a16:creationId xmlns:a16="http://schemas.microsoft.com/office/drawing/2014/main" xmlns="" id="{02FCD912-226D-4189-ABF9-ED11043D1626}"/>
              </a:ext>
            </a:extLst>
          </p:cNvPr>
          <p:cNvPicPr>
            <a:picLocks noChangeAspect="1"/>
          </p:cNvPicPr>
          <p:nvPr/>
        </p:nvPicPr>
        <p:blipFill>
          <a:blip r:embed="rId2"/>
          <a:stretch>
            <a:fillRect/>
          </a:stretch>
        </p:blipFill>
        <p:spPr>
          <a:xfrm>
            <a:off x="687065" y="6460180"/>
            <a:ext cx="1554615" cy="245420"/>
          </a:xfrm>
          <a:prstGeom prst="rect">
            <a:avLst/>
          </a:prstGeom>
        </p:spPr>
      </p:pic>
      <p:pic>
        <p:nvPicPr>
          <p:cNvPr id="5" name="Picture 4">
            <a:extLst>
              <a:ext uri="{FF2B5EF4-FFF2-40B4-BE49-F238E27FC236}">
                <a16:creationId xmlns:a16="http://schemas.microsoft.com/office/drawing/2014/main" xmlns="" id="{304F551A-3033-4EE2-AF7F-E141432C5945}"/>
              </a:ext>
            </a:extLst>
          </p:cNvPr>
          <p:cNvPicPr>
            <a:picLocks noChangeAspect="1"/>
          </p:cNvPicPr>
          <p:nvPr/>
        </p:nvPicPr>
        <p:blipFill>
          <a:blip r:embed="rId3"/>
          <a:stretch>
            <a:fillRect/>
          </a:stretch>
        </p:blipFill>
        <p:spPr>
          <a:xfrm>
            <a:off x="4030910" y="6389090"/>
            <a:ext cx="1615580" cy="323116"/>
          </a:xfrm>
          <a:prstGeom prst="rect">
            <a:avLst/>
          </a:prstGeom>
        </p:spPr>
      </p:pic>
      <p:pic>
        <p:nvPicPr>
          <p:cNvPr id="7" name="Picture 6">
            <a:extLst>
              <a:ext uri="{FF2B5EF4-FFF2-40B4-BE49-F238E27FC236}">
                <a16:creationId xmlns:a16="http://schemas.microsoft.com/office/drawing/2014/main" xmlns="" id="{DC235584-8EBC-42A0-9765-AEAF5F65BC19}"/>
              </a:ext>
            </a:extLst>
          </p:cNvPr>
          <p:cNvPicPr>
            <a:picLocks noChangeAspect="1"/>
          </p:cNvPicPr>
          <p:nvPr/>
        </p:nvPicPr>
        <p:blipFill>
          <a:blip r:embed="rId4"/>
          <a:stretch>
            <a:fillRect/>
          </a:stretch>
        </p:blipFill>
        <p:spPr>
          <a:xfrm>
            <a:off x="7164288" y="6410428"/>
            <a:ext cx="1079086" cy="280440"/>
          </a:xfrm>
          <a:prstGeom prst="rect">
            <a:avLst/>
          </a:prstGeom>
        </p:spPr>
      </p:pic>
    </p:spTree>
    <p:extLst>
      <p:ext uri="{BB962C8B-B14F-4D97-AF65-F5344CB8AC3E}">
        <p14:creationId xmlns:p14="http://schemas.microsoft.com/office/powerpoint/2010/main" val="330450591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D6332A-6FB6-4082-BCA5-8DF01F154E2A}"/>
              </a:ext>
            </a:extLst>
          </p:cNvPr>
          <p:cNvSpPr>
            <a:spLocks noGrp="1"/>
          </p:cNvSpPr>
          <p:nvPr>
            <p:ph type="title"/>
          </p:nvPr>
        </p:nvSpPr>
        <p:spPr/>
        <p:txBody>
          <a:bodyPr/>
          <a:lstStyle/>
          <a:p>
            <a:pPr algn="ctr"/>
            <a:r>
              <a:rPr lang="en-GB" dirty="0"/>
              <a:t>Stakeholders meetings</a:t>
            </a:r>
          </a:p>
        </p:txBody>
      </p:sp>
      <p:pic>
        <p:nvPicPr>
          <p:cNvPr id="5" name="Content Placeholder 4">
            <a:extLst>
              <a:ext uri="{FF2B5EF4-FFF2-40B4-BE49-F238E27FC236}">
                <a16:creationId xmlns:a16="http://schemas.microsoft.com/office/drawing/2014/main" xmlns="" id="{E48D61A4-EAD9-4D45-AEA3-15AE0FD2D3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3000" y="1600200"/>
            <a:ext cx="6597352" cy="4421088"/>
          </a:xfrm>
        </p:spPr>
      </p:pic>
      <p:pic>
        <p:nvPicPr>
          <p:cNvPr id="3" name="Picture 2">
            <a:extLst>
              <a:ext uri="{FF2B5EF4-FFF2-40B4-BE49-F238E27FC236}">
                <a16:creationId xmlns:a16="http://schemas.microsoft.com/office/drawing/2014/main" xmlns="" id="{884DF01A-FA26-4062-A8BE-31AEF75E8652}"/>
              </a:ext>
            </a:extLst>
          </p:cNvPr>
          <p:cNvPicPr>
            <a:picLocks noChangeAspect="1"/>
          </p:cNvPicPr>
          <p:nvPr/>
        </p:nvPicPr>
        <p:blipFill>
          <a:blip r:embed="rId3"/>
          <a:stretch>
            <a:fillRect/>
          </a:stretch>
        </p:blipFill>
        <p:spPr>
          <a:xfrm>
            <a:off x="1181206" y="6381328"/>
            <a:ext cx="1554615" cy="274344"/>
          </a:xfrm>
          <a:prstGeom prst="rect">
            <a:avLst/>
          </a:prstGeom>
        </p:spPr>
      </p:pic>
      <p:pic>
        <p:nvPicPr>
          <p:cNvPr id="4" name="Picture 3">
            <a:extLst>
              <a:ext uri="{FF2B5EF4-FFF2-40B4-BE49-F238E27FC236}">
                <a16:creationId xmlns:a16="http://schemas.microsoft.com/office/drawing/2014/main" xmlns="" id="{19723FCB-3D16-4C64-AC1E-C4CDC9F4F62F}"/>
              </a:ext>
            </a:extLst>
          </p:cNvPr>
          <p:cNvPicPr>
            <a:picLocks noChangeAspect="1"/>
          </p:cNvPicPr>
          <p:nvPr/>
        </p:nvPicPr>
        <p:blipFill>
          <a:blip r:embed="rId4"/>
          <a:stretch>
            <a:fillRect/>
          </a:stretch>
        </p:blipFill>
        <p:spPr>
          <a:xfrm>
            <a:off x="3779912" y="6385520"/>
            <a:ext cx="1615580" cy="323116"/>
          </a:xfrm>
          <a:prstGeom prst="rect">
            <a:avLst/>
          </a:prstGeom>
        </p:spPr>
      </p:pic>
      <p:pic>
        <p:nvPicPr>
          <p:cNvPr id="6" name="Picture 5">
            <a:extLst>
              <a:ext uri="{FF2B5EF4-FFF2-40B4-BE49-F238E27FC236}">
                <a16:creationId xmlns:a16="http://schemas.microsoft.com/office/drawing/2014/main" xmlns="" id="{4CFB9C59-889A-4D9A-A965-023B632F8449}"/>
              </a:ext>
            </a:extLst>
          </p:cNvPr>
          <p:cNvPicPr>
            <a:picLocks noChangeAspect="1"/>
          </p:cNvPicPr>
          <p:nvPr/>
        </p:nvPicPr>
        <p:blipFill>
          <a:blip r:embed="rId5"/>
          <a:stretch>
            <a:fillRect/>
          </a:stretch>
        </p:blipFill>
        <p:spPr>
          <a:xfrm>
            <a:off x="6588224" y="6381328"/>
            <a:ext cx="1079086" cy="280440"/>
          </a:xfrm>
          <a:prstGeom prst="rect">
            <a:avLst/>
          </a:prstGeom>
        </p:spPr>
      </p:pic>
    </p:spTree>
    <p:extLst>
      <p:ext uri="{BB962C8B-B14F-4D97-AF65-F5344CB8AC3E}">
        <p14:creationId xmlns:p14="http://schemas.microsoft.com/office/powerpoint/2010/main" val="374328861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58D78E-0FEB-47E0-9BC2-22C1426010D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3CD26F00-C4D3-4138-8191-07CD370F8C4B}"/>
              </a:ext>
            </a:extLst>
          </p:cNvPr>
          <p:cNvSpPr>
            <a:spLocks noGrp="1"/>
          </p:cNvSpPr>
          <p:nvPr>
            <p:ph idx="1"/>
          </p:nvPr>
        </p:nvSpPr>
        <p:spPr/>
        <p:txBody>
          <a:bodyPr/>
          <a:lstStyle/>
          <a:p>
            <a:r>
              <a:rPr lang="en-GB" dirty="0"/>
              <a:t>activities envisaged in the second phase and where</a:t>
            </a:r>
            <a:r>
              <a:rPr lang="bg-BG" dirty="0"/>
              <a:t> </a:t>
            </a:r>
            <a:r>
              <a:rPr lang="en-GB" dirty="0"/>
              <a:t>need more direct or greater co-operation </a:t>
            </a:r>
            <a:r>
              <a:rPr lang="en-GB"/>
              <a:t>with institutions</a:t>
            </a:r>
            <a:endParaRPr lang="en-GB" dirty="0"/>
          </a:p>
        </p:txBody>
      </p:sp>
    </p:spTree>
    <p:extLst>
      <p:ext uri="{BB962C8B-B14F-4D97-AF65-F5344CB8AC3E}">
        <p14:creationId xmlns:p14="http://schemas.microsoft.com/office/powerpoint/2010/main" val="78826597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lgn="ctr">
              <a:buNone/>
            </a:pPr>
            <a:endParaRPr lang="en-GB" dirty="0"/>
          </a:p>
          <a:p>
            <a:pPr marL="0" indent="0" algn="ctr">
              <a:buNone/>
            </a:pPr>
            <a:endParaRPr lang="en-GB" dirty="0"/>
          </a:p>
          <a:p>
            <a:pPr marL="0" indent="0" algn="ctr">
              <a:buNone/>
            </a:pPr>
            <a:r>
              <a:rPr lang="en-GB" sz="3700" dirty="0"/>
              <a:t>THANK YOU!</a:t>
            </a:r>
          </a:p>
        </p:txBody>
      </p:sp>
      <p:pic>
        <p:nvPicPr>
          <p:cNvPr id="4" name="Picture 3">
            <a:extLst>
              <a:ext uri="{FF2B5EF4-FFF2-40B4-BE49-F238E27FC236}">
                <a16:creationId xmlns:a16="http://schemas.microsoft.com/office/drawing/2014/main" xmlns="" id="{DAC69046-1A7E-4095-A5D8-CEA466978D54}"/>
              </a:ext>
            </a:extLst>
          </p:cNvPr>
          <p:cNvPicPr>
            <a:picLocks noChangeAspect="1"/>
          </p:cNvPicPr>
          <p:nvPr/>
        </p:nvPicPr>
        <p:blipFill>
          <a:blip r:embed="rId2"/>
          <a:stretch>
            <a:fillRect/>
          </a:stretch>
        </p:blipFill>
        <p:spPr>
          <a:xfrm>
            <a:off x="1143000" y="6263628"/>
            <a:ext cx="1554615" cy="274344"/>
          </a:xfrm>
          <a:prstGeom prst="rect">
            <a:avLst/>
          </a:prstGeom>
        </p:spPr>
      </p:pic>
      <p:pic>
        <p:nvPicPr>
          <p:cNvPr id="5" name="Picture 4">
            <a:extLst>
              <a:ext uri="{FF2B5EF4-FFF2-40B4-BE49-F238E27FC236}">
                <a16:creationId xmlns:a16="http://schemas.microsoft.com/office/drawing/2014/main" xmlns="" id="{786489A2-B3EB-4F3C-8B3F-21461EE4EEC2}"/>
              </a:ext>
            </a:extLst>
          </p:cNvPr>
          <p:cNvPicPr>
            <a:picLocks noChangeAspect="1"/>
          </p:cNvPicPr>
          <p:nvPr/>
        </p:nvPicPr>
        <p:blipFill>
          <a:blip r:embed="rId3"/>
          <a:stretch>
            <a:fillRect/>
          </a:stretch>
        </p:blipFill>
        <p:spPr>
          <a:xfrm>
            <a:off x="4067944" y="6181380"/>
            <a:ext cx="1615580" cy="323116"/>
          </a:xfrm>
          <a:prstGeom prst="rect">
            <a:avLst/>
          </a:prstGeom>
        </p:spPr>
      </p:pic>
      <p:pic>
        <p:nvPicPr>
          <p:cNvPr id="6" name="Picture 5">
            <a:extLst>
              <a:ext uri="{FF2B5EF4-FFF2-40B4-BE49-F238E27FC236}">
                <a16:creationId xmlns:a16="http://schemas.microsoft.com/office/drawing/2014/main" xmlns="" id="{773BCD30-5669-44D9-B4EB-25D61C6DE44E}"/>
              </a:ext>
            </a:extLst>
          </p:cNvPr>
          <p:cNvPicPr>
            <a:picLocks noChangeAspect="1"/>
          </p:cNvPicPr>
          <p:nvPr/>
        </p:nvPicPr>
        <p:blipFill>
          <a:blip r:embed="rId4"/>
          <a:stretch>
            <a:fillRect/>
          </a:stretch>
        </p:blipFill>
        <p:spPr>
          <a:xfrm>
            <a:off x="6978470" y="6202718"/>
            <a:ext cx="1079086" cy="280440"/>
          </a:xfrm>
          <a:prstGeom prst="rect">
            <a:avLst/>
          </a:prstGeom>
        </p:spPr>
      </p:pic>
    </p:spTree>
    <p:extLst>
      <p:ext uri="{BB962C8B-B14F-4D97-AF65-F5344CB8AC3E}">
        <p14:creationId xmlns:p14="http://schemas.microsoft.com/office/powerpoint/2010/main" val="401768547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JUSTROM IN BULGARIA</a:t>
            </a:r>
          </a:p>
        </p:txBody>
      </p:sp>
      <p:sp>
        <p:nvSpPr>
          <p:cNvPr id="3" name="Content Placeholder 2"/>
          <p:cNvSpPr>
            <a:spLocks noGrp="1"/>
          </p:cNvSpPr>
          <p:nvPr>
            <p:ph idx="1"/>
          </p:nvPr>
        </p:nvSpPr>
        <p:spPr>
          <a:xfrm>
            <a:off x="680169" y="1924348"/>
            <a:ext cx="7848600" cy="4495800"/>
          </a:xfrm>
        </p:spPr>
        <p:txBody>
          <a:bodyPr/>
          <a:lstStyle/>
          <a:p>
            <a:pPr algn="just"/>
            <a:r>
              <a:rPr lang="en-GB" sz="2500" dirty="0"/>
              <a:t>Raising awareness about discrimination, gender based violence, trafficking in human beings:</a:t>
            </a:r>
          </a:p>
          <a:p>
            <a:pPr marL="0" indent="0" algn="just">
              <a:buNone/>
            </a:pPr>
            <a:r>
              <a:rPr lang="en-GB" sz="2500" dirty="0"/>
              <a:t> – more than 1470 people were informed personally</a:t>
            </a:r>
          </a:p>
          <a:p>
            <a:pPr marL="0" indent="0" algn="just">
              <a:buNone/>
            </a:pPr>
            <a:r>
              <a:rPr lang="en-GB" sz="2500" dirty="0"/>
              <a:t>-  and thousands during the awareness raising meetings and through media </a:t>
            </a:r>
          </a:p>
        </p:txBody>
      </p:sp>
      <p:pic>
        <p:nvPicPr>
          <p:cNvPr id="4" name="Picture 3">
            <a:extLst>
              <a:ext uri="{FF2B5EF4-FFF2-40B4-BE49-F238E27FC236}">
                <a16:creationId xmlns:a16="http://schemas.microsoft.com/office/drawing/2014/main" xmlns="" id="{8A71FDF3-7091-4C0D-AE31-C97B59ADE1BE}"/>
              </a:ext>
            </a:extLst>
          </p:cNvPr>
          <p:cNvPicPr>
            <a:picLocks noChangeAspect="1"/>
          </p:cNvPicPr>
          <p:nvPr/>
        </p:nvPicPr>
        <p:blipFill>
          <a:blip r:embed="rId2"/>
          <a:stretch>
            <a:fillRect/>
          </a:stretch>
        </p:blipFill>
        <p:spPr>
          <a:xfrm>
            <a:off x="1143000" y="6126456"/>
            <a:ext cx="1554615" cy="274344"/>
          </a:xfrm>
          <a:prstGeom prst="rect">
            <a:avLst/>
          </a:prstGeom>
        </p:spPr>
      </p:pic>
      <p:pic>
        <p:nvPicPr>
          <p:cNvPr id="6" name="Picture 5">
            <a:extLst>
              <a:ext uri="{FF2B5EF4-FFF2-40B4-BE49-F238E27FC236}">
                <a16:creationId xmlns:a16="http://schemas.microsoft.com/office/drawing/2014/main" xmlns="" id="{EE1E381C-3A90-49ED-9BE2-FF01E03787DE}"/>
              </a:ext>
            </a:extLst>
          </p:cNvPr>
          <p:cNvPicPr>
            <a:picLocks noChangeAspect="1"/>
          </p:cNvPicPr>
          <p:nvPr/>
        </p:nvPicPr>
        <p:blipFill>
          <a:blip r:embed="rId3"/>
          <a:stretch>
            <a:fillRect/>
          </a:stretch>
        </p:blipFill>
        <p:spPr>
          <a:xfrm>
            <a:off x="4030910" y="6097032"/>
            <a:ext cx="1615580" cy="323116"/>
          </a:xfrm>
          <a:prstGeom prst="rect">
            <a:avLst/>
          </a:prstGeom>
        </p:spPr>
      </p:pic>
      <p:pic>
        <p:nvPicPr>
          <p:cNvPr id="7" name="Picture 6">
            <a:extLst>
              <a:ext uri="{FF2B5EF4-FFF2-40B4-BE49-F238E27FC236}">
                <a16:creationId xmlns:a16="http://schemas.microsoft.com/office/drawing/2014/main" xmlns="" id="{8C480291-588D-475E-ACB7-986B9AD8A272}"/>
              </a:ext>
            </a:extLst>
          </p:cNvPr>
          <p:cNvPicPr>
            <a:picLocks noChangeAspect="1"/>
          </p:cNvPicPr>
          <p:nvPr/>
        </p:nvPicPr>
        <p:blipFill>
          <a:blip r:embed="rId4"/>
          <a:stretch>
            <a:fillRect/>
          </a:stretch>
        </p:blipFill>
        <p:spPr>
          <a:xfrm>
            <a:off x="7020272" y="6077684"/>
            <a:ext cx="1079086" cy="280440"/>
          </a:xfrm>
          <a:prstGeom prst="rect">
            <a:avLst/>
          </a:prstGeom>
        </p:spPr>
      </p:pic>
    </p:spTree>
    <p:extLst>
      <p:ext uri="{BB962C8B-B14F-4D97-AF65-F5344CB8AC3E}">
        <p14:creationId xmlns:p14="http://schemas.microsoft.com/office/powerpoint/2010/main" val="312503823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44EAF0-D8E2-4A54-B9D3-19C3F4B8F1D4}"/>
              </a:ext>
            </a:extLst>
          </p:cNvPr>
          <p:cNvSpPr>
            <a:spLocks noGrp="1"/>
          </p:cNvSpPr>
          <p:nvPr>
            <p:ph type="title"/>
          </p:nvPr>
        </p:nvSpPr>
        <p:spPr/>
        <p:txBody>
          <a:bodyPr/>
          <a:lstStyle/>
          <a:p>
            <a:r>
              <a:rPr lang="en-GB" dirty="0"/>
              <a:t>Awareness raising meetings</a:t>
            </a:r>
          </a:p>
        </p:txBody>
      </p:sp>
      <p:pic>
        <p:nvPicPr>
          <p:cNvPr id="5" name="Content Placeholder 4">
            <a:extLst>
              <a:ext uri="{FF2B5EF4-FFF2-40B4-BE49-F238E27FC236}">
                <a16:creationId xmlns:a16="http://schemas.microsoft.com/office/drawing/2014/main" xmlns="" id="{871A0CD8-68CF-49AC-A94D-5C04B0AAD015}"/>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5800" y="1945481"/>
            <a:ext cx="7848600" cy="4414837"/>
          </a:xfrm>
        </p:spPr>
      </p:pic>
      <p:pic>
        <p:nvPicPr>
          <p:cNvPr id="3" name="Picture 2">
            <a:extLst>
              <a:ext uri="{FF2B5EF4-FFF2-40B4-BE49-F238E27FC236}">
                <a16:creationId xmlns:a16="http://schemas.microsoft.com/office/drawing/2014/main" xmlns="" id="{5E6FEB99-FB36-4C1D-BDF3-427767EE2F8F}"/>
              </a:ext>
            </a:extLst>
          </p:cNvPr>
          <p:cNvPicPr>
            <a:picLocks noChangeAspect="1"/>
          </p:cNvPicPr>
          <p:nvPr/>
        </p:nvPicPr>
        <p:blipFill>
          <a:blip r:embed="rId3"/>
          <a:stretch>
            <a:fillRect/>
          </a:stretch>
        </p:blipFill>
        <p:spPr>
          <a:xfrm>
            <a:off x="755576" y="6525344"/>
            <a:ext cx="1554615" cy="245419"/>
          </a:xfrm>
          <a:prstGeom prst="rect">
            <a:avLst/>
          </a:prstGeom>
        </p:spPr>
      </p:pic>
      <p:pic>
        <p:nvPicPr>
          <p:cNvPr id="4" name="Picture 3">
            <a:extLst>
              <a:ext uri="{FF2B5EF4-FFF2-40B4-BE49-F238E27FC236}">
                <a16:creationId xmlns:a16="http://schemas.microsoft.com/office/drawing/2014/main" xmlns="" id="{198081D0-81AE-4DDD-8D76-9C738327D2CE}"/>
              </a:ext>
            </a:extLst>
          </p:cNvPr>
          <p:cNvPicPr>
            <a:picLocks noChangeAspect="1"/>
          </p:cNvPicPr>
          <p:nvPr/>
        </p:nvPicPr>
        <p:blipFill>
          <a:blip r:embed="rId4"/>
          <a:stretch>
            <a:fillRect/>
          </a:stretch>
        </p:blipFill>
        <p:spPr>
          <a:xfrm>
            <a:off x="3802310" y="6486495"/>
            <a:ext cx="1615580" cy="323116"/>
          </a:xfrm>
          <a:prstGeom prst="rect">
            <a:avLst/>
          </a:prstGeom>
        </p:spPr>
      </p:pic>
      <p:pic>
        <p:nvPicPr>
          <p:cNvPr id="6" name="Picture 5">
            <a:extLst>
              <a:ext uri="{FF2B5EF4-FFF2-40B4-BE49-F238E27FC236}">
                <a16:creationId xmlns:a16="http://schemas.microsoft.com/office/drawing/2014/main" xmlns="" id="{96D394C3-189B-4BF2-B7B6-6F120CAFF8E0}"/>
              </a:ext>
            </a:extLst>
          </p:cNvPr>
          <p:cNvPicPr>
            <a:picLocks noChangeAspect="1"/>
          </p:cNvPicPr>
          <p:nvPr/>
        </p:nvPicPr>
        <p:blipFill>
          <a:blip r:embed="rId5"/>
          <a:stretch>
            <a:fillRect/>
          </a:stretch>
        </p:blipFill>
        <p:spPr>
          <a:xfrm>
            <a:off x="7380312" y="6468985"/>
            <a:ext cx="1079086" cy="280440"/>
          </a:xfrm>
          <a:prstGeom prst="rect">
            <a:avLst/>
          </a:prstGeom>
        </p:spPr>
      </p:pic>
    </p:spTree>
    <p:extLst>
      <p:ext uri="{BB962C8B-B14F-4D97-AF65-F5344CB8AC3E}">
        <p14:creationId xmlns:p14="http://schemas.microsoft.com/office/powerpoint/2010/main" val="66785811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5010FB-96FA-4587-AE57-96C4AFB4B0F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7F888220-2F22-4C82-9800-F9015746BB79}"/>
              </a:ext>
            </a:extLst>
          </p:cNvPr>
          <p:cNvSpPr>
            <a:spLocks noGrp="1"/>
          </p:cNvSpPr>
          <p:nvPr>
            <p:ph idx="1"/>
          </p:nvPr>
        </p:nvSpPr>
        <p:spPr/>
        <p:txBody>
          <a:bodyPr/>
          <a:lstStyle/>
          <a:p>
            <a:r>
              <a:rPr lang="en-GB" dirty="0"/>
              <a:t>More than 1200 people received legal consultations (3/4 women and 1/4 man)</a:t>
            </a:r>
          </a:p>
          <a:p>
            <a:r>
              <a:rPr lang="en-GB" dirty="0"/>
              <a:t>More than 1100 consultations were provided</a:t>
            </a:r>
          </a:p>
          <a:p>
            <a:endParaRPr lang="en-GB" dirty="0"/>
          </a:p>
        </p:txBody>
      </p:sp>
    </p:spTree>
    <p:extLst>
      <p:ext uri="{BB962C8B-B14F-4D97-AF65-F5344CB8AC3E}">
        <p14:creationId xmlns:p14="http://schemas.microsoft.com/office/powerpoint/2010/main" val="229857227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A4B28E-68F1-4DE1-904A-389F117F280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CD7A0B58-8F4D-44BB-AAF8-8EAD0FBB5507}"/>
              </a:ext>
            </a:extLst>
          </p:cNvPr>
          <p:cNvSpPr>
            <a:spLocks noGrp="1"/>
          </p:cNvSpPr>
          <p:nvPr>
            <p:ph idx="1"/>
          </p:nvPr>
        </p:nvSpPr>
        <p:spPr/>
        <p:txBody>
          <a:bodyPr/>
          <a:lstStyle/>
          <a:p>
            <a:pPr marL="0" indent="0">
              <a:buNone/>
            </a:pPr>
            <a:r>
              <a:rPr lang="en-GB" dirty="0"/>
              <a:t>‘</a:t>
            </a:r>
            <a:r>
              <a:rPr lang="en-GB" i="1" dirty="0"/>
              <a:t>The ordinary citizen needs a little help when she is in need. Thank you for paying me attention</a:t>
            </a:r>
            <a:r>
              <a:rPr lang="en-GB" dirty="0"/>
              <a:t>!’</a:t>
            </a:r>
          </a:p>
          <a:p>
            <a:pPr marL="0" indent="0">
              <a:buNone/>
            </a:pPr>
            <a:r>
              <a:rPr lang="en-GB" dirty="0"/>
              <a:t>			</a:t>
            </a:r>
            <a:r>
              <a:rPr lang="en-GB" sz="1900" b="1" dirty="0"/>
              <a:t>Roma women from the town of Zlataritsa, 			Veliko Tarnovo region</a:t>
            </a:r>
          </a:p>
        </p:txBody>
      </p:sp>
    </p:spTree>
    <p:extLst>
      <p:ext uri="{BB962C8B-B14F-4D97-AF65-F5344CB8AC3E}">
        <p14:creationId xmlns:p14="http://schemas.microsoft.com/office/powerpoint/2010/main" val="328941409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6BB398-E4AC-4C5A-BA6C-090B6D4B128B}"/>
              </a:ext>
            </a:extLst>
          </p:cNvPr>
          <p:cNvSpPr>
            <a:spLocks noGrp="1"/>
          </p:cNvSpPr>
          <p:nvPr>
            <p:ph type="title"/>
          </p:nvPr>
        </p:nvSpPr>
        <p:spPr/>
        <p:txBody>
          <a:bodyPr/>
          <a:lstStyle/>
          <a:p>
            <a:pPr algn="ctr"/>
            <a:endParaRPr lang="en-GB" dirty="0"/>
          </a:p>
        </p:txBody>
      </p:sp>
      <p:sp>
        <p:nvSpPr>
          <p:cNvPr id="3" name="Content Placeholder 2">
            <a:extLst>
              <a:ext uri="{FF2B5EF4-FFF2-40B4-BE49-F238E27FC236}">
                <a16:creationId xmlns:a16="http://schemas.microsoft.com/office/drawing/2014/main" xmlns="" id="{C4B91463-879C-4816-BE6D-CEC044517F64}"/>
              </a:ext>
            </a:extLst>
          </p:cNvPr>
          <p:cNvSpPr>
            <a:spLocks noGrp="1"/>
          </p:cNvSpPr>
          <p:nvPr>
            <p:ph idx="1"/>
          </p:nvPr>
        </p:nvSpPr>
        <p:spPr/>
        <p:txBody>
          <a:bodyPr/>
          <a:lstStyle/>
          <a:p>
            <a:r>
              <a:rPr lang="en-GB" dirty="0"/>
              <a:t>‘… </a:t>
            </a:r>
            <a:r>
              <a:rPr lang="en-GB" i="1" dirty="0"/>
              <a:t>of course I am satisfied with the assistance, which I received, but what was the most important for me was the attitude, understanding and respect.</a:t>
            </a:r>
            <a:r>
              <a:rPr lang="en-GB" dirty="0"/>
              <a:t>’</a:t>
            </a:r>
          </a:p>
          <a:p>
            <a:pPr marL="3657600" lvl="8" indent="0">
              <a:buNone/>
            </a:pPr>
            <a:r>
              <a:rPr lang="en-GB" b="1" dirty="0"/>
              <a:t>Roma women from Stolopinovo neighbourhood in Plovdiv</a:t>
            </a:r>
          </a:p>
        </p:txBody>
      </p:sp>
    </p:spTree>
    <p:extLst>
      <p:ext uri="{BB962C8B-B14F-4D97-AF65-F5344CB8AC3E}">
        <p14:creationId xmlns:p14="http://schemas.microsoft.com/office/powerpoint/2010/main" val="332859376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772F20-65F3-4C7F-82F0-F0BE005C480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xmlns="" id="{05B13744-0A1B-4717-973E-8FD45DC81C0A}"/>
              </a:ext>
            </a:extLst>
          </p:cNvPr>
          <p:cNvSpPr>
            <a:spLocks noGrp="1"/>
          </p:cNvSpPr>
          <p:nvPr>
            <p:ph idx="1"/>
          </p:nvPr>
        </p:nvSpPr>
        <p:spPr/>
        <p:txBody>
          <a:bodyPr/>
          <a:lstStyle/>
          <a:p>
            <a:pPr marL="0" indent="0">
              <a:buNone/>
            </a:pPr>
            <a:r>
              <a:rPr lang="en-GB" dirty="0"/>
              <a:t>‘</a:t>
            </a:r>
            <a:r>
              <a:rPr lang="en-GB" i="1" dirty="0"/>
              <a:t>Many people do not know their rights, not only because are illiterate, but also because there is not accessible and comprehensible information about it</a:t>
            </a:r>
            <a:r>
              <a:rPr lang="en-GB" dirty="0"/>
              <a:t>’</a:t>
            </a:r>
          </a:p>
          <a:p>
            <a:pPr marL="0" indent="0">
              <a:buNone/>
            </a:pPr>
            <a:r>
              <a:rPr lang="en-GB" dirty="0"/>
              <a:t>				</a:t>
            </a:r>
            <a:r>
              <a:rPr lang="en-GB" sz="1900" b="1" dirty="0"/>
              <a:t>Roma women from Strajitsa, </a:t>
            </a:r>
          </a:p>
          <a:p>
            <a:pPr marL="0" indent="0">
              <a:buNone/>
            </a:pPr>
            <a:r>
              <a:rPr lang="en-GB" sz="1900" b="1" dirty="0"/>
              <a:t>				Veliko Tarnovo region</a:t>
            </a:r>
          </a:p>
        </p:txBody>
      </p:sp>
    </p:spTree>
    <p:extLst>
      <p:ext uri="{BB962C8B-B14F-4D97-AF65-F5344CB8AC3E}">
        <p14:creationId xmlns:p14="http://schemas.microsoft.com/office/powerpoint/2010/main" val="12767630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391400" cy="914400"/>
          </a:xfrm>
        </p:spPr>
        <p:txBody>
          <a:bodyPr/>
          <a:lstStyle/>
          <a:p>
            <a:pPr algn="ctr"/>
            <a:r>
              <a:rPr lang="en-GB" sz="3700" dirty="0"/>
              <a:t>Empowering Roma women to report</a:t>
            </a:r>
          </a:p>
        </p:txBody>
      </p:sp>
      <p:pic>
        <p:nvPicPr>
          <p:cNvPr id="3" name="Picture 2">
            <a:extLst>
              <a:ext uri="{FF2B5EF4-FFF2-40B4-BE49-F238E27FC236}">
                <a16:creationId xmlns:a16="http://schemas.microsoft.com/office/drawing/2014/main" xmlns="" id="{5B4CADDE-995C-4EFC-BD46-70E1FA9127DC}"/>
              </a:ext>
            </a:extLst>
          </p:cNvPr>
          <p:cNvPicPr>
            <a:picLocks noChangeAspect="1"/>
          </p:cNvPicPr>
          <p:nvPr/>
        </p:nvPicPr>
        <p:blipFill>
          <a:blip r:embed="rId2"/>
          <a:stretch>
            <a:fillRect/>
          </a:stretch>
        </p:blipFill>
        <p:spPr>
          <a:xfrm>
            <a:off x="1143000" y="6309320"/>
            <a:ext cx="1554615" cy="260648"/>
          </a:xfrm>
          <a:prstGeom prst="rect">
            <a:avLst/>
          </a:prstGeom>
        </p:spPr>
      </p:pic>
      <p:pic>
        <p:nvPicPr>
          <p:cNvPr id="4" name="Picture 3">
            <a:extLst>
              <a:ext uri="{FF2B5EF4-FFF2-40B4-BE49-F238E27FC236}">
                <a16:creationId xmlns:a16="http://schemas.microsoft.com/office/drawing/2014/main" xmlns="" id="{B2011443-5959-461D-8233-1D54272ADA67}"/>
              </a:ext>
            </a:extLst>
          </p:cNvPr>
          <p:cNvPicPr>
            <a:picLocks noChangeAspect="1"/>
          </p:cNvPicPr>
          <p:nvPr/>
        </p:nvPicPr>
        <p:blipFill>
          <a:blip r:embed="rId3"/>
          <a:stretch>
            <a:fillRect/>
          </a:stretch>
        </p:blipFill>
        <p:spPr>
          <a:xfrm>
            <a:off x="3996169" y="6309320"/>
            <a:ext cx="1615580" cy="323116"/>
          </a:xfrm>
          <a:prstGeom prst="rect">
            <a:avLst/>
          </a:prstGeom>
        </p:spPr>
      </p:pic>
      <p:pic>
        <p:nvPicPr>
          <p:cNvPr id="5" name="Picture 4">
            <a:extLst>
              <a:ext uri="{FF2B5EF4-FFF2-40B4-BE49-F238E27FC236}">
                <a16:creationId xmlns:a16="http://schemas.microsoft.com/office/drawing/2014/main" xmlns="" id="{688327E0-9313-453E-B300-FEF33344408A}"/>
              </a:ext>
            </a:extLst>
          </p:cNvPr>
          <p:cNvPicPr>
            <a:picLocks noChangeAspect="1"/>
          </p:cNvPicPr>
          <p:nvPr/>
        </p:nvPicPr>
        <p:blipFill>
          <a:blip r:embed="rId4"/>
          <a:stretch>
            <a:fillRect/>
          </a:stretch>
        </p:blipFill>
        <p:spPr>
          <a:xfrm>
            <a:off x="7021305" y="6309320"/>
            <a:ext cx="1079086" cy="280440"/>
          </a:xfrm>
          <a:prstGeom prst="rect">
            <a:avLst/>
          </a:prstGeom>
        </p:spPr>
      </p:pic>
      <p:graphicFrame>
        <p:nvGraphicFramePr>
          <p:cNvPr id="12" name="Content Placeholder 11">
            <a:extLst>
              <a:ext uri="{FF2B5EF4-FFF2-40B4-BE49-F238E27FC236}">
                <a16:creationId xmlns:a16="http://schemas.microsoft.com/office/drawing/2014/main" xmlns="" id="{BD62EFBD-7AB0-4688-8217-D405D79AD0D0}"/>
              </a:ext>
            </a:extLst>
          </p:cNvPr>
          <p:cNvGraphicFramePr>
            <a:graphicFrameLocks noGrp="1"/>
          </p:cNvGraphicFramePr>
          <p:nvPr>
            <p:ph idx="1"/>
            <p:extLst>
              <p:ext uri="{D42A27DB-BD31-4B8C-83A1-F6EECF244321}">
                <p14:modId xmlns:p14="http://schemas.microsoft.com/office/powerpoint/2010/main" val="3255074909"/>
              </p:ext>
            </p:extLst>
          </p:nvPr>
        </p:nvGraphicFramePr>
        <p:xfrm>
          <a:off x="1143000" y="1988841"/>
          <a:ext cx="6885384" cy="3767014"/>
        </p:xfrm>
        <a:graphic>
          <a:graphicData uri="http://schemas.openxmlformats.org/drawingml/2006/table">
            <a:tbl>
              <a:tblPr firstRow="1" firstCol="1" bandRow="1"/>
              <a:tblGrid>
                <a:gridCol w="4653136">
                  <a:extLst>
                    <a:ext uri="{9D8B030D-6E8A-4147-A177-3AD203B41FA5}">
                      <a16:colId xmlns:a16="http://schemas.microsoft.com/office/drawing/2014/main" xmlns="" val="2472489312"/>
                    </a:ext>
                  </a:extLst>
                </a:gridCol>
                <a:gridCol w="648072">
                  <a:extLst>
                    <a:ext uri="{9D8B030D-6E8A-4147-A177-3AD203B41FA5}">
                      <a16:colId xmlns:a16="http://schemas.microsoft.com/office/drawing/2014/main" xmlns="" val="4164430341"/>
                    </a:ext>
                  </a:extLst>
                </a:gridCol>
                <a:gridCol w="936104">
                  <a:extLst>
                    <a:ext uri="{9D8B030D-6E8A-4147-A177-3AD203B41FA5}">
                      <a16:colId xmlns:a16="http://schemas.microsoft.com/office/drawing/2014/main" xmlns="" val="894688531"/>
                    </a:ext>
                  </a:extLst>
                </a:gridCol>
                <a:gridCol w="648072">
                  <a:extLst>
                    <a:ext uri="{9D8B030D-6E8A-4147-A177-3AD203B41FA5}">
                      <a16:colId xmlns:a16="http://schemas.microsoft.com/office/drawing/2014/main" xmlns="" val="3019821764"/>
                    </a:ext>
                  </a:extLst>
                </a:gridCol>
              </a:tblGrid>
              <a:tr h="306912">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men</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women</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total</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62471446"/>
                  </a:ext>
                </a:extLst>
              </a:tr>
              <a:tr h="306912">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No of cases referred to the legal aid</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29</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30</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68479223"/>
                  </a:ext>
                </a:extLst>
              </a:tr>
              <a:tr h="306912">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No of cases filed to court</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62</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83</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87146309"/>
                  </a:ext>
                </a:extLst>
              </a:tr>
              <a:tr h="327037">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No of applications sent to the police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9</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16</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25</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71848308"/>
                  </a:ext>
                </a:extLst>
              </a:tr>
              <a:tr h="327037">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No of applications sent to the prosecutor</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7</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8</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433713"/>
                  </a:ext>
                </a:extLst>
              </a:tr>
              <a:tr h="327037">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No of applications sent to the ombudsman</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11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13</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24</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07884785"/>
                  </a:ext>
                </a:extLst>
              </a:tr>
              <a:tr h="454135">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No of applications sent to the child protection</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0</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a:effectLst/>
                          <a:latin typeface="Times New Roman" panose="02020603050405020304" pitchFamily="18" charset="0"/>
                          <a:ea typeface="Calibri" panose="020F0502020204030204" pitchFamily="34" charset="0"/>
                          <a:cs typeface="Times New Roman" panose="02020603050405020304" pitchFamily="18" charset="0"/>
                        </a:rPr>
                        <a:t>3</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3</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37223001"/>
                  </a:ext>
                </a:extLst>
              </a:tr>
              <a:tr h="371606">
                <a:tc>
                  <a:txBody>
                    <a:bodyPr/>
                    <a:lstStyle/>
                    <a:p>
                      <a:pPr>
                        <a:lnSpc>
                          <a:spcPct val="107000"/>
                        </a:lnSpc>
                        <a:spcAft>
                          <a:spcPts val="0"/>
                        </a:spcAft>
                      </a:pPr>
                      <a:r>
                        <a:rPr lang="en-GB" sz="2100" dirty="0">
                          <a:effectLst/>
                          <a:latin typeface="Times New Roman" panose="02020603050405020304" pitchFamily="18" charset="0"/>
                          <a:ea typeface="Calibri" panose="020F0502020204030204" pitchFamily="34" charset="0"/>
                          <a:cs typeface="Times New Roman" panose="02020603050405020304" pitchFamily="18" charset="0"/>
                        </a:rPr>
                        <a:t>No of letters sent to local or national authorities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b="0" dirty="0">
                          <a:effectLst/>
                          <a:latin typeface="Times New Roman" panose="02020603050405020304" pitchFamily="18" charset="0"/>
                          <a:ea typeface="Calibri" panose="020F0502020204030204" pitchFamily="34" charset="0"/>
                          <a:cs typeface="Times New Roman" panose="02020603050405020304" pitchFamily="18" charset="0"/>
                        </a:rPr>
                        <a:t>21</a:t>
                      </a:r>
                      <a:endParaRPr lang="en-GB" sz="2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b="0" dirty="0">
                          <a:effectLst/>
                          <a:latin typeface="Times New Roman" panose="02020603050405020304" pitchFamily="18" charset="0"/>
                          <a:ea typeface="Calibri" panose="020F0502020204030204" pitchFamily="34" charset="0"/>
                          <a:cs typeface="Times New Roman" panose="02020603050405020304" pitchFamily="18" charset="0"/>
                        </a:rPr>
                        <a:t>39</a:t>
                      </a:r>
                      <a:endParaRPr lang="en-GB" sz="2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b="0" dirty="0">
                          <a:effectLst/>
                          <a:latin typeface="Times New Roman" panose="02020603050405020304" pitchFamily="18" charset="0"/>
                          <a:ea typeface="Calibri" panose="020F0502020204030204" pitchFamily="34" charset="0"/>
                          <a:cs typeface="Times New Roman" panose="02020603050405020304" pitchFamily="18" charset="0"/>
                        </a:rPr>
                        <a:t>60</a:t>
                      </a:r>
                      <a:endParaRPr lang="en-GB" sz="2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51425258"/>
                  </a:ext>
                </a:extLst>
              </a:tr>
              <a:tr h="306912">
                <a:tc>
                  <a:txBody>
                    <a:bodyPr/>
                    <a:lstStyle/>
                    <a:p>
                      <a:pPr>
                        <a:lnSpc>
                          <a:spcPct val="107000"/>
                        </a:lnSpc>
                        <a:spcAft>
                          <a:spcPts val="0"/>
                        </a:spcAft>
                      </a:pPr>
                      <a:r>
                        <a:rPr lang="en-GB" sz="2100" b="1">
                          <a:effectLst/>
                          <a:latin typeface="Times New Roman" panose="02020603050405020304" pitchFamily="18" charset="0"/>
                          <a:ea typeface="Calibri" panose="020F0502020204030204" pitchFamily="34" charset="0"/>
                          <a:cs typeface="Times New Roman" panose="02020603050405020304" pitchFamily="18" charset="0"/>
                        </a:rPr>
                        <a:t>Total no of complaints filed</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b="1">
                          <a:effectLst/>
                          <a:latin typeface="Times New Roman" panose="02020603050405020304" pitchFamily="18" charset="0"/>
                          <a:ea typeface="Calibri" panose="020F0502020204030204" pitchFamily="34" charset="0"/>
                          <a:cs typeface="Times New Roman" panose="02020603050405020304" pitchFamily="18" charset="0"/>
                        </a:rPr>
                        <a:t>71</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b="1">
                          <a:effectLst/>
                          <a:latin typeface="Times New Roman" panose="02020603050405020304" pitchFamily="18" charset="0"/>
                          <a:ea typeface="Calibri" panose="020F0502020204030204" pitchFamily="34" charset="0"/>
                          <a:cs typeface="Times New Roman" panose="02020603050405020304" pitchFamily="18" charset="0"/>
                        </a:rPr>
                        <a:t>218</a:t>
                      </a:r>
                      <a:endParaRPr lang="en-GB" sz="2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100" b="1" dirty="0">
                          <a:effectLst/>
                          <a:latin typeface="Times New Roman" panose="02020603050405020304" pitchFamily="18" charset="0"/>
                          <a:ea typeface="Calibri" panose="020F0502020204030204" pitchFamily="34" charset="0"/>
                          <a:cs typeface="Times New Roman" panose="02020603050405020304" pitchFamily="18" charset="0"/>
                        </a:rPr>
                        <a:t>298</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04984098"/>
                  </a:ext>
                </a:extLst>
              </a:tr>
            </a:tbl>
          </a:graphicData>
        </a:graphic>
      </p:graphicFrame>
    </p:spTree>
    <p:extLst>
      <p:ext uri="{BB962C8B-B14F-4D97-AF65-F5344CB8AC3E}">
        <p14:creationId xmlns:p14="http://schemas.microsoft.com/office/powerpoint/2010/main" val="290665633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19FA01-6334-4CDA-AF56-360BA91CBF8D}"/>
              </a:ext>
            </a:extLst>
          </p:cNvPr>
          <p:cNvSpPr>
            <a:spLocks noGrp="1"/>
          </p:cNvSpPr>
          <p:nvPr>
            <p:ph type="title"/>
          </p:nvPr>
        </p:nvSpPr>
        <p:spPr/>
        <p:txBody>
          <a:bodyPr/>
          <a:lstStyle/>
          <a:p>
            <a:pPr algn="ctr"/>
            <a:r>
              <a:rPr lang="en-GB" dirty="0"/>
              <a:t>some data</a:t>
            </a:r>
          </a:p>
        </p:txBody>
      </p:sp>
      <p:graphicFrame>
        <p:nvGraphicFramePr>
          <p:cNvPr id="4" name="Content Placeholder 3">
            <a:extLst>
              <a:ext uri="{FF2B5EF4-FFF2-40B4-BE49-F238E27FC236}">
                <a16:creationId xmlns:a16="http://schemas.microsoft.com/office/drawing/2014/main" xmlns="" id="{D8932FEB-00C5-49E3-B806-B5D919A83AD9}"/>
              </a:ext>
            </a:extLst>
          </p:cNvPr>
          <p:cNvGraphicFramePr>
            <a:graphicFrameLocks noGrp="1"/>
          </p:cNvGraphicFramePr>
          <p:nvPr>
            <p:ph idx="1"/>
            <p:extLst>
              <p:ext uri="{D42A27DB-BD31-4B8C-83A1-F6EECF244321}">
                <p14:modId xmlns:p14="http://schemas.microsoft.com/office/powerpoint/2010/main" val="2406859262"/>
              </p:ext>
            </p:extLst>
          </p:nvPr>
        </p:nvGraphicFramePr>
        <p:xfrm>
          <a:off x="1259633" y="2060848"/>
          <a:ext cx="6624736" cy="3814331"/>
        </p:xfrm>
        <a:graphic>
          <a:graphicData uri="http://schemas.openxmlformats.org/drawingml/2006/table">
            <a:tbl>
              <a:tblPr firstRow="1" firstCol="1" bandRow="1"/>
              <a:tblGrid>
                <a:gridCol w="4283005">
                  <a:extLst>
                    <a:ext uri="{9D8B030D-6E8A-4147-A177-3AD203B41FA5}">
                      <a16:colId xmlns:a16="http://schemas.microsoft.com/office/drawing/2014/main" xmlns="" val="938625797"/>
                    </a:ext>
                  </a:extLst>
                </a:gridCol>
                <a:gridCol w="2341731">
                  <a:extLst>
                    <a:ext uri="{9D8B030D-6E8A-4147-A177-3AD203B41FA5}">
                      <a16:colId xmlns:a16="http://schemas.microsoft.com/office/drawing/2014/main" xmlns="" val="2398097023"/>
                    </a:ext>
                  </a:extLst>
                </a:gridCol>
              </a:tblGrid>
              <a:tr h="241671">
                <a:tc>
                  <a:txBody>
                    <a:bodyPr/>
                    <a:lstStyle/>
                    <a:p>
                      <a:pPr algn="just">
                        <a:lnSpc>
                          <a:spcPct val="115000"/>
                        </a:lnSpc>
                        <a:spcAft>
                          <a:spcPts val="600"/>
                        </a:spcAft>
                      </a:pPr>
                      <a:r>
                        <a:rPr lang="en-GB" sz="1700" dirty="0">
                          <a:effectLst/>
                          <a:latin typeface="Times New Roman" panose="02020603050405020304" pitchFamily="18" charset="0"/>
                          <a:ea typeface="Calibri" panose="020F0502020204030204" pitchFamily="34" charset="0"/>
                          <a:cs typeface="Times New Roman" panose="02020603050405020304" pitchFamily="18" charset="0"/>
                        </a:rPr>
                        <a:t>Indebted households </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131</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49169974"/>
                  </a:ext>
                </a:extLst>
              </a:tr>
              <a:tr h="368989">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Criminal Liability Issues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84</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06782302"/>
                  </a:ext>
                </a:extLst>
              </a:tr>
              <a:tr h="241671">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Administrative Issues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230</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50558483"/>
                  </a:ext>
                </a:extLst>
              </a:tr>
              <a:tr h="357224">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Divorce/Abandoned by spouse: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82</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00680504"/>
                  </a:ext>
                </a:extLst>
              </a:tr>
              <a:tr h="241671">
                <a:tc>
                  <a:txBody>
                    <a:bodyPr/>
                    <a:lstStyle/>
                    <a:p>
                      <a:pPr algn="just">
                        <a:lnSpc>
                          <a:spcPct val="115000"/>
                        </a:lnSpc>
                        <a:spcAft>
                          <a:spcPts val="60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Child recognition</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56</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53096572"/>
                  </a:ext>
                </a:extLst>
              </a:tr>
              <a:tr h="308746">
                <a:tc>
                  <a:txBody>
                    <a:bodyPr/>
                    <a:lstStyle/>
                    <a:p>
                      <a:pPr algn="just">
                        <a:lnSpc>
                          <a:spcPct val="115000"/>
                        </a:lnSpc>
                        <a:spcAft>
                          <a:spcPts val="60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Children’s rights and family issues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68</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19413138"/>
                  </a:ext>
                </a:extLst>
              </a:tr>
              <a:tr h="241671">
                <a:tc>
                  <a:txBody>
                    <a:bodyPr/>
                    <a:lstStyle/>
                    <a:p>
                      <a:pPr algn="just">
                        <a:lnSpc>
                          <a:spcPct val="115000"/>
                        </a:lnSpc>
                        <a:spcAft>
                          <a:spcPts val="60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Healthcare</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18</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09911599"/>
                  </a:ext>
                </a:extLst>
              </a:tr>
              <a:tr h="241671">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Property Issues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83</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82230680"/>
                  </a:ext>
                </a:extLst>
              </a:tr>
              <a:tr h="241671">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Inheritance issues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21</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10971330"/>
                  </a:ext>
                </a:extLst>
              </a:tr>
              <a:tr h="241671">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Employment</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25</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40945181"/>
                  </a:ext>
                </a:extLst>
              </a:tr>
              <a:tr h="395836">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Social benefits and welfare</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93</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05464705"/>
                  </a:ext>
                </a:extLst>
              </a:tr>
              <a:tr h="241671">
                <a:tc>
                  <a:txBody>
                    <a:bodyPr/>
                    <a:lstStyle/>
                    <a:p>
                      <a:pPr>
                        <a:lnSpc>
                          <a:spcPct val="115000"/>
                        </a:lnSpc>
                        <a:spcAft>
                          <a:spcPts val="0"/>
                        </a:spcAft>
                      </a:pPr>
                      <a:r>
                        <a:rPr lang="en-GB" sz="1700">
                          <a:effectLst/>
                          <a:latin typeface="Times New Roman" panose="02020603050405020304" pitchFamily="18" charset="0"/>
                          <a:ea typeface="Calibri" panose="020F0502020204030204" pitchFamily="34" charset="0"/>
                          <a:cs typeface="Times New Roman" panose="02020603050405020304" pitchFamily="18" charset="0"/>
                        </a:rPr>
                        <a:t>Religious rights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700" dirty="0">
                          <a:effectLst/>
                          <a:latin typeface="Times New Roman" panose="02020603050405020304" pitchFamily="18" charset="0"/>
                          <a:ea typeface="Calibri" panose="020F0502020204030204" pitchFamily="34" charset="0"/>
                          <a:cs typeface="Times New Roman" panose="02020603050405020304" pitchFamily="18" charset="0"/>
                        </a:rPr>
                        <a:t>6</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97044834"/>
                  </a:ext>
                </a:extLst>
              </a:tr>
            </a:tbl>
          </a:graphicData>
        </a:graphic>
      </p:graphicFrame>
    </p:spTree>
    <p:extLst>
      <p:ext uri="{BB962C8B-B14F-4D97-AF65-F5344CB8AC3E}">
        <p14:creationId xmlns:p14="http://schemas.microsoft.com/office/powerpoint/2010/main" val="4175046265"/>
      </p:ext>
    </p:extLst>
  </p:cSld>
  <p:clrMapOvr>
    <a:masterClrMapping/>
  </p:clrMapOvr>
  <p:transition/>
</p:sld>
</file>

<file path=ppt/theme/theme1.xml><?xml version="1.0" encoding="utf-8"?>
<a:theme xmlns:a="http://schemas.openxmlformats.org/drawingml/2006/main" name="06256168">
  <a:themeElements>
    <a:clrScheme name="Training Presentation">
      <a:dk1>
        <a:srgbClr val="000000"/>
      </a:dk1>
      <a:lt1>
        <a:srgbClr val="FFFFFF"/>
      </a:lt1>
      <a:dk2>
        <a:srgbClr val="000000"/>
      </a:dk2>
      <a:lt2>
        <a:srgbClr val="808080"/>
      </a:lt2>
      <a:accent1>
        <a:srgbClr val="A6D1D0"/>
      </a:accent1>
      <a:accent2>
        <a:srgbClr val="284C6A"/>
      </a:accent2>
      <a:accent3>
        <a:srgbClr val="FFFF99"/>
      </a:accent3>
      <a:accent4>
        <a:srgbClr val="FFCC99"/>
      </a:accent4>
      <a:accent5>
        <a:srgbClr val="AAE2CA"/>
      </a:accent5>
      <a:accent6>
        <a:srgbClr val="2D2DB9"/>
      </a:accent6>
      <a:hlink>
        <a:srgbClr val="CCCCFF"/>
      </a:hlink>
      <a:folHlink>
        <a:srgbClr val="B2B2B2"/>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 skipper design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oud skipper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oud skipper design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oud skipper design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oud skipper design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oud skipper design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oud skipper design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DCA1983-AE1E-48BE-8FC2-9B84073035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Employee training presentation</Template>
  <TotalTime>402</TotalTime>
  <Words>594</Words>
  <Application>Microsoft Office PowerPoint</Application>
  <PresentationFormat>On-screen Show (4:3)</PresentationFormat>
  <Paragraphs>127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06256168</vt:lpstr>
      <vt:lpstr>PowerPoint Presentation</vt:lpstr>
      <vt:lpstr>JUSTROM IN BULGARIA</vt:lpstr>
      <vt:lpstr>Awareness raising meetings</vt:lpstr>
      <vt:lpstr>PowerPoint Presentation</vt:lpstr>
      <vt:lpstr>PowerPoint Presentation</vt:lpstr>
      <vt:lpstr>PowerPoint Presentation</vt:lpstr>
      <vt:lpstr>PowerPoint Presentation</vt:lpstr>
      <vt:lpstr>Empowering Roma women to report</vt:lpstr>
      <vt:lpstr>some data</vt:lpstr>
      <vt:lpstr>Achievements</vt:lpstr>
      <vt:lpstr>Achievements</vt:lpstr>
      <vt:lpstr>PowerPoint Presentation</vt:lpstr>
      <vt:lpstr>PowerPoint Presentation</vt:lpstr>
      <vt:lpstr>STAKEHOLDERS</vt:lpstr>
      <vt:lpstr>Stakeholders meetings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AID IN BULGARIA</dc:title>
  <dc:creator>Dilyana Giteva</dc:creator>
  <cp:lastModifiedBy>RUSTEM Robert</cp:lastModifiedBy>
  <cp:revision>42</cp:revision>
  <cp:lastPrinted>1601-01-01T00:00:00Z</cp:lastPrinted>
  <dcterms:created xsi:type="dcterms:W3CDTF">2017-05-26T19:43:52Z</dcterms:created>
  <dcterms:modified xsi:type="dcterms:W3CDTF">2019-03-21T15:11:49Z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TC062561681033</vt:lpwstr>
  </property>
</Properties>
</file>