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3" r:id="rId2"/>
  </p:sldMasterIdLst>
  <p:notesMasterIdLst>
    <p:notesMasterId r:id="rId16"/>
  </p:notesMasterIdLst>
  <p:sldIdLst>
    <p:sldId id="256" r:id="rId3"/>
    <p:sldId id="298" r:id="rId4"/>
    <p:sldId id="261" r:id="rId5"/>
    <p:sldId id="292" r:id="rId6"/>
    <p:sldId id="300" r:id="rId7"/>
    <p:sldId id="306" r:id="rId8"/>
    <p:sldId id="295" r:id="rId9"/>
    <p:sldId id="304" r:id="rId10"/>
    <p:sldId id="303" r:id="rId11"/>
    <p:sldId id="305" r:id="rId12"/>
    <p:sldId id="309" r:id="rId13"/>
    <p:sldId id="307" r:id="rId14"/>
    <p:sldId id="262" r:id="rId1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47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4B4EA"/>
    <a:srgbClr val="9AD3E9"/>
    <a:srgbClr val="98DFBB"/>
    <a:srgbClr val="F8B2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05" autoAdjust="0"/>
  </p:normalViewPr>
  <p:slideViewPr>
    <p:cSldViewPr>
      <p:cViewPr varScale="1">
        <p:scale>
          <a:sx n="144" d="100"/>
          <a:sy n="144" d="100"/>
        </p:scale>
        <p:origin x="654" y="114"/>
      </p:cViewPr>
      <p:guideLst>
        <p:guide orient="horz" pos="1847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FE4780-4742-4AF7-B9F6-29387D06C872}" type="datetimeFigureOut">
              <a:rPr lang="ko-KR" altLang="en-US" smtClean="0"/>
              <a:pPr/>
              <a:t>2018-10-15</a:t>
            </a:fld>
            <a:endParaRPr lang="ko-KR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20E160-F603-41F3-A192-DC95957721C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514411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20E160-F603-41F3-A192-DC95957721C3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168198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0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5712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asic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717858" y="1275606"/>
            <a:ext cx="2448545" cy="202405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3339542" y="1275606"/>
            <a:ext cx="2448273" cy="202405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5960954" y="1275606"/>
            <a:ext cx="2448273" cy="202405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DDA4CE02-F7F3-4BCD-B8DB-4DFD03965EC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39A54B34-6F96-4E3E-B72E-E680E3CE271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483997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asic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D:\Fullppt\005-PNG이미지\모니터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2286" y="1275606"/>
            <a:ext cx="2923753" cy="2518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D:\Fullppt\005-PNG이미지\모니터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2646" y="1275606"/>
            <a:ext cx="2923753" cy="2518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1582656" y="1374406"/>
            <a:ext cx="2700000" cy="158483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820964" y="1374406"/>
            <a:ext cx="2736000" cy="158483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2F3CBFE9-6225-4EAB-9415-3558F6BE9A6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9E9189EF-3C10-45A2-8749-4187192ACEC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7308940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asic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onut 3"/>
          <p:cNvSpPr/>
          <p:nvPr userDrawn="1"/>
        </p:nvSpPr>
        <p:spPr>
          <a:xfrm>
            <a:off x="2847111" y="1179745"/>
            <a:ext cx="3401564" cy="3401564"/>
          </a:xfrm>
          <a:prstGeom prst="donut">
            <a:avLst>
              <a:gd name="adj" fmla="val 1353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pic>
        <p:nvPicPr>
          <p:cNvPr id="5" name="Picture 2" descr="D:\Fullppt\PNG이미지\핸드폰2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5225" y="1079005"/>
            <a:ext cx="3373328" cy="4085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566328" y="1217153"/>
            <a:ext cx="1945465" cy="300514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9B4F25E9-AA8C-4BD3-BF1F-56D20DF8DD5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40BDE80-4E1C-47DE-8168-381888FDC3F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2192049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923928" y="2643759"/>
            <a:ext cx="5220072" cy="1080120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sz="3600" dirty="0">
                <a:ea typeface="맑은 고딕" pitchFamily="50" charset="-127"/>
              </a:rPr>
              <a:t>FREE PPT TEMPLATES</a:t>
            </a:r>
            <a:endParaRPr lang="en-US" altLang="ko-KR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923928" y="3723878"/>
            <a:ext cx="5219924" cy="504056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INSTERT THE TITLE OF YOUR </a:t>
            </a:r>
          </a:p>
          <a:p>
            <a:pPr lvl="0"/>
            <a:r>
              <a:rPr lang="en-US" altLang="ko-KR" dirty="0"/>
              <a:t>PRESENTATION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627365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d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E:\002-KIMS BUSINESS\007-02-Googleslidesppt\02-GSppt-Contents-Kim\20170215\03-abs\item03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707971">
            <a:off x="2873932" y="156273"/>
            <a:ext cx="1587121" cy="1514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E:\002-KIMS BUSINESS\007-02-Googleslidesppt\02-GSppt-Contents-Kim\20170215\03-abs\item03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527839">
            <a:off x="3005459" y="3443641"/>
            <a:ext cx="1587121" cy="1514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E:\002-KIMS BUSINESS\007-02-Googleslidesppt\02-GSppt-Contents-Kim\20170215\03-abs\item03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414606">
            <a:off x="1967897" y="2192112"/>
            <a:ext cx="1587121" cy="1514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E:\002-KIMS BUSINESS\007-02-Googleslidesppt\02-GSppt-Contents-Kim\20170215\03-abs\item03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62721" flipH="1">
            <a:off x="2110757" y="805096"/>
            <a:ext cx="1587121" cy="1514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E:\002-KIMS BUSINESS\007-02-Googleslidesppt\02-GSppt-Contents-Kim\20170215\03-abs\item03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864253" flipH="1">
            <a:off x="3934583" y="142673"/>
            <a:ext cx="1587121" cy="1514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E:\002-KIMS BUSINESS\007-02-Googleslidesppt\02-GSppt-Contents-Kim\20170215\03-abs\item03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64798">
            <a:off x="5618205" y="2384716"/>
            <a:ext cx="1587121" cy="1514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E:\002-KIMS BUSINESS\007-02-Googleslidesppt\02-GSppt-Contents-Kim\20170215\03-abs\item03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274931">
            <a:off x="5463157" y="736150"/>
            <a:ext cx="1587121" cy="1514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E:\002-KIMS BUSINESS\007-02-Googleslidesppt\02-GSppt-Contents-Kim\20170215\03-abs\item03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29549">
            <a:off x="4788024" y="3370715"/>
            <a:ext cx="1587121" cy="1514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3"/>
          <p:cNvGrpSpPr/>
          <p:nvPr userDrawn="1"/>
        </p:nvGrpSpPr>
        <p:grpSpPr>
          <a:xfrm>
            <a:off x="2254580" y="248388"/>
            <a:ext cx="4634840" cy="4646724"/>
            <a:chOff x="1115616" y="1275607"/>
            <a:chExt cx="2585656" cy="2592286"/>
          </a:xfrm>
        </p:grpSpPr>
        <p:pic>
          <p:nvPicPr>
            <p:cNvPr id="5" name="Picture 2" descr="E:\002-KIMS BUSINESS\007-02-Googleslidesppt\02-GSppt-Contents-Kim\20170215\03-abs\item01-png.png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5616" y="1275607"/>
              <a:ext cx="2585656" cy="25922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Oval 5"/>
            <p:cNvSpPr/>
            <p:nvPr userDrawn="1"/>
          </p:nvSpPr>
          <p:spPr>
            <a:xfrm>
              <a:off x="1595313" y="1758619"/>
              <a:ext cx="1626263" cy="162626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innerShdw blurRad="63500" dist="38100" dir="18900000">
                <a:prstClr val="black">
                  <a:alpha val="29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n-lt"/>
              </a:endParaRPr>
            </a:p>
          </p:txBody>
        </p:sp>
      </p:grp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03848" y="2101602"/>
            <a:ext cx="2736303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203700" y="2677666"/>
            <a:ext cx="2736303" cy="43204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</a:t>
            </a:r>
          </a:p>
          <a:p>
            <a:pPr lvl="0"/>
            <a:r>
              <a:rPr lang="en-US" altLang="ko-KR" dirty="0"/>
              <a:t>of your subtitle Here</a:t>
            </a:r>
          </a:p>
        </p:txBody>
      </p:sp>
      <p:pic>
        <p:nvPicPr>
          <p:cNvPr id="2050" name="Picture 2" descr="E:\002-KIMS BUSINESS\007-02-Googleslidesppt\02-GSppt-Contents-Kim\20170215\03-abs\item03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860"/>
            <a:ext cx="1587121" cy="1514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E:\002-KIMS BUSINESS\007-02-Googleslidesppt\02-GSppt-Contents-Kim\20170215\03-abs\item02-png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3624792"/>
            <a:ext cx="1407408" cy="1518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24771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213800" y="2230378"/>
            <a:ext cx="4930200" cy="473576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213800" y="2703954"/>
            <a:ext cx="4930200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5" name="Picture 2" descr="E:\002-KIMS BUSINESS\007-02-Googleslidesppt\02-GSppt-Contents-Kim\20170215\03-abs\item01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39" y="3651870"/>
            <a:ext cx="1013895" cy="1016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E:\002-KIMS BUSINESS\007-02-Googleslidesppt\02-GSppt-Contents-Kim\20170215\03-abs\item01-png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950740"/>
            <a:ext cx="648072" cy="649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E:\002-KIMS BUSINESS\007-02-Googleslidesppt\02-GSppt-Contents-Kim\20170215\03-abs\item01-png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19818"/>
            <a:ext cx="442142" cy="44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E:\002-KIMS BUSINESS\007-02-Googleslidesppt\02-GSppt-Contents-Kim\20170215\03-abs\item01-png.pn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779200"/>
            <a:ext cx="360040" cy="360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/>
          <p:cNvGrpSpPr/>
          <p:nvPr userDrawn="1"/>
        </p:nvGrpSpPr>
        <p:grpSpPr>
          <a:xfrm>
            <a:off x="1115616" y="1275607"/>
            <a:ext cx="2585656" cy="2592286"/>
            <a:chOff x="1115616" y="1275607"/>
            <a:chExt cx="2585656" cy="2592286"/>
          </a:xfrm>
        </p:grpSpPr>
        <p:pic>
          <p:nvPicPr>
            <p:cNvPr id="1026" name="Picture 2" descr="E:\002-KIMS BUSINESS\007-02-Googleslidesppt\02-GSppt-Contents-Kim\20170215\03-abs\item01-png.png"/>
            <p:cNvPicPr>
              <a:picLocks noChangeAspect="1" noChangeArrowheads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5616" y="1275607"/>
              <a:ext cx="2585656" cy="25922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Oval 1"/>
            <p:cNvSpPr/>
            <p:nvPr userDrawn="1"/>
          </p:nvSpPr>
          <p:spPr>
            <a:xfrm>
              <a:off x="1796376" y="1959682"/>
              <a:ext cx="1224136" cy="12241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innerShdw blurRad="63500" dist="38100" dir="18900000">
                <a:prstClr val="black">
                  <a:alpha val="29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1027" name="Picture 3" descr="E:\002-KIMS BUSINESS\007-02-Googleslidesppt\02-GSppt-Contents-Kim\20170215\03-abs\item02-png.png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3578808"/>
            <a:ext cx="1475656" cy="1592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E:\002-KIMS BUSINESS\007-02-Googleslidesppt\02-GSppt-Contents-Kim\20170215\03-abs\item02-png.pn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8226854" y="-51527"/>
            <a:ext cx="879830" cy="949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82354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923928" y="2643759"/>
            <a:ext cx="5220072" cy="1080120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sz="3600" dirty="0">
                <a:ea typeface="맑은 고딕" pitchFamily="50" charset="-127"/>
              </a:rPr>
              <a:t>FREE PPT TEMPLATES</a:t>
            </a:r>
            <a:endParaRPr lang="en-US" altLang="ko-KR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923928" y="3723878"/>
            <a:ext cx="5219924" cy="504056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INSTERT THE TITLE OF YOUR </a:t>
            </a:r>
          </a:p>
          <a:p>
            <a:pPr lvl="0"/>
            <a:r>
              <a:rPr lang="en-US" altLang="ko-KR" dirty="0"/>
              <a:t>PRESENTATION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627365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Basic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2771800" y="1404764"/>
            <a:ext cx="6372200" cy="302433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A6C3AF05-0B8F-485E-983F-1B40340199E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D183D1CC-DF98-45E3-B7CE-601603E40D0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9193193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57120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sic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129044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 userDrawn="1"/>
        </p:nvGrpSpPr>
        <p:grpSpPr>
          <a:xfrm>
            <a:off x="2843808" y="377122"/>
            <a:ext cx="3456384" cy="3465247"/>
            <a:chOff x="1115616" y="1275607"/>
            <a:chExt cx="2585656" cy="2592286"/>
          </a:xfrm>
        </p:grpSpPr>
        <p:pic>
          <p:nvPicPr>
            <p:cNvPr id="5" name="Picture 2" descr="E:\002-KIMS BUSINESS\007-02-Googleslidesppt\02-GSppt-Contents-Kim\20170215\03-abs\item01-png.png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5616" y="1275607"/>
              <a:ext cx="2585656" cy="25922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Oval 5"/>
            <p:cNvSpPr/>
            <p:nvPr userDrawn="1"/>
          </p:nvSpPr>
          <p:spPr>
            <a:xfrm>
              <a:off x="1796376" y="1959682"/>
              <a:ext cx="1224136" cy="12241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innerShdw blurRad="63500" dist="38100" dir="18900000">
                <a:prstClr val="black">
                  <a:alpha val="29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7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829098" y="3829794"/>
            <a:ext cx="3456384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Welcome!!</a:t>
            </a: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828950" y="4443958"/>
            <a:ext cx="3456384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3762036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Basic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D:\Fullppt\005-PNG이미지\모니터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2286" y="1275606"/>
            <a:ext cx="2923753" cy="2518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D:\Fullppt\005-PNG이미지\모니터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2646" y="1275606"/>
            <a:ext cx="2923753" cy="2518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1582656" y="1374406"/>
            <a:ext cx="2700000" cy="158483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820964" y="1374406"/>
            <a:ext cx="2736000" cy="158483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2F3CBFE9-6225-4EAB-9415-3558F6BE9A6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9E9189EF-3C10-45A2-8749-4187192ACEC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7308940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Basic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904093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d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E:\002-KIMS BUSINESS\007-02-Googleslidesppt\02-GSppt-Contents-Kim\20170215\03-abs\item03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707971">
            <a:off x="2873932" y="156273"/>
            <a:ext cx="1587121" cy="1514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E:\002-KIMS BUSINESS\007-02-Googleslidesppt\02-GSppt-Contents-Kim\20170215\03-abs\item03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527839">
            <a:off x="3005459" y="3443641"/>
            <a:ext cx="1587121" cy="1514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E:\002-KIMS BUSINESS\007-02-Googleslidesppt\02-GSppt-Contents-Kim\20170215\03-abs\item03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414606">
            <a:off x="1967897" y="2192112"/>
            <a:ext cx="1587121" cy="1514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E:\002-KIMS BUSINESS\007-02-Googleslidesppt\02-GSppt-Contents-Kim\20170215\03-abs\item03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62721" flipH="1">
            <a:off x="2110757" y="805096"/>
            <a:ext cx="1587121" cy="1514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E:\002-KIMS BUSINESS\007-02-Googleslidesppt\02-GSppt-Contents-Kim\20170215\03-abs\item03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864253" flipH="1">
            <a:off x="3934583" y="142673"/>
            <a:ext cx="1587121" cy="1514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E:\002-KIMS BUSINESS\007-02-Googleslidesppt\02-GSppt-Contents-Kim\20170215\03-abs\item03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64798">
            <a:off x="5618205" y="2384716"/>
            <a:ext cx="1587121" cy="1514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E:\002-KIMS BUSINESS\007-02-Googleslidesppt\02-GSppt-Contents-Kim\20170215\03-abs\item03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274931">
            <a:off x="5463157" y="736150"/>
            <a:ext cx="1587121" cy="1514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E:\002-KIMS BUSINESS\007-02-Googleslidesppt\02-GSppt-Contents-Kim\20170215\03-abs\item03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29549">
            <a:off x="4788024" y="3370715"/>
            <a:ext cx="1587121" cy="1514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3"/>
          <p:cNvGrpSpPr/>
          <p:nvPr userDrawn="1"/>
        </p:nvGrpSpPr>
        <p:grpSpPr>
          <a:xfrm>
            <a:off x="2254580" y="248388"/>
            <a:ext cx="4634840" cy="4646724"/>
            <a:chOff x="1115616" y="1275607"/>
            <a:chExt cx="2585656" cy="2592286"/>
          </a:xfrm>
        </p:grpSpPr>
        <p:pic>
          <p:nvPicPr>
            <p:cNvPr id="5" name="Picture 2" descr="E:\002-KIMS BUSINESS\007-02-Googleslidesppt\02-GSppt-Contents-Kim\20170215\03-abs\item01-png.png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5616" y="1275607"/>
              <a:ext cx="2585656" cy="25922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Oval 5"/>
            <p:cNvSpPr/>
            <p:nvPr userDrawn="1"/>
          </p:nvSpPr>
          <p:spPr>
            <a:xfrm>
              <a:off x="1595313" y="1758619"/>
              <a:ext cx="1626263" cy="162626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innerShdw blurRad="63500" dist="38100" dir="18900000">
                <a:prstClr val="black">
                  <a:alpha val="29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n-lt"/>
              </a:endParaRPr>
            </a:p>
          </p:txBody>
        </p:sp>
      </p:grp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03848" y="2101602"/>
            <a:ext cx="2736303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203700" y="2677666"/>
            <a:ext cx="2736303" cy="43204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</a:t>
            </a:r>
          </a:p>
          <a:p>
            <a:pPr lvl="0"/>
            <a:r>
              <a:rPr lang="en-US" altLang="ko-KR" dirty="0"/>
              <a:t>of your subtitle Here</a:t>
            </a:r>
          </a:p>
        </p:txBody>
      </p:sp>
      <p:pic>
        <p:nvPicPr>
          <p:cNvPr id="2050" name="Picture 2" descr="E:\002-KIMS BUSINESS\007-02-Googleslidesppt\02-GSppt-Contents-Kim\20170215\03-abs\item03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860"/>
            <a:ext cx="1587121" cy="1514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E:\002-KIMS BUSINESS\007-02-Googleslidesppt\02-GSppt-Contents-Kim\20170215\03-abs\item02-png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3624792"/>
            <a:ext cx="1407408" cy="1518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2477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90409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12904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863568" y="1599822"/>
            <a:ext cx="1440000" cy="144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842131" y="1597374"/>
            <a:ext cx="1440000" cy="144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834733" y="1597374"/>
            <a:ext cx="1440000" cy="144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6827011" y="1599822"/>
            <a:ext cx="1440000" cy="144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" name="Block Arc 1"/>
          <p:cNvSpPr/>
          <p:nvPr userDrawn="1"/>
        </p:nvSpPr>
        <p:spPr>
          <a:xfrm>
            <a:off x="683568" y="1419822"/>
            <a:ext cx="1800000" cy="1800000"/>
          </a:xfrm>
          <a:prstGeom prst="blockArc">
            <a:avLst>
              <a:gd name="adj1" fmla="val 10800000"/>
              <a:gd name="adj2" fmla="val 94979"/>
              <a:gd name="adj3" fmla="val 5402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" name="Block Arc 11"/>
          <p:cNvSpPr/>
          <p:nvPr userDrawn="1"/>
        </p:nvSpPr>
        <p:spPr>
          <a:xfrm>
            <a:off x="2671382" y="1419822"/>
            <a:ext cx="1800000" cy="1800000"/>
          </a:xfrm>
          <a:prstGeom prst="blockArc">
            <a:avLst>
              <a:gd name="adj1" fmla="val 10800000"/>
              <a:gd name="adj2" fmla="val 94979"/>
              <a:gd name="adj3" fmla="val 5402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3" name="Block Arc 12"/>
          <p:cNvSpPr/>
          <p:nvPr userDrawn="1"/>
        </p:nvSpPr>
        <p:spPr>
          <a:xfrm>
            <a:off x="4659196" y="1419822"/>
            <a:ext cx="1800000" cy="1800000"/>
          </a:xfrm>
          <a:prstGeom prst="blockArc">
            <a:avLst>
              <a:gd name="adj1" fmla="val 10800000"/>
              <a:gd name="adj2" fmla="val 94979"/>
              <a:gd name="adj3" fmla="val 540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" name="Block Arc 13"/>
          <p:cNvSpPr/>
          <p:nvPr userDrawn="1"/>
        </p:nvSpPr>
        <p:spPr>
          <a:xfrm>
            <a:off x="6647011" y="1419822"/>
            <a:ext cx="1800000" cy="1800000"/>
          </a:xfrm>
          <a:prstGeom prst="blockArc">
            <a:avLst>
              <a:gd name="adj1" fmla="val 10800000"/>
              <a:gd name="adj2" fmla="val 94979"/>
              <a:gd name="adj3" fmla="val 5402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EDBECCA6-8618-46C3-A8D4-3B6399CCEF8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1D40A599-6D66-4DC9-82BB-52C171B56B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334994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354008" y="1131589"/>
            <a:ext cx="2849840" cy="3649171"/>
            <a:chOff x="354008" y="1131589"/>
            <a:chExt cx="2849840" cy="3649171"/>
          </a:xfrm>
        </p:grpSpPr>
        <p:sp>
          <p:nvSpPr>
            <p:cNvPr id="6" name="Rounded Rectangle 5"/>
            <p:cNvSpPr/>
            <p:nvPr/>
          </p:nvSpPr>
          <p:spPr>
            <a:xfrm>
              <a:off x="354008" y="1131589"/>
              <a:ext cx="2849840" cy="3649171"/>
            </a:xfrm>
            <a:prstGeom prst="roundRect">
              <a:avLst>
                <a:gd name="adj" fmla="val 3968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531932" y="1347500"/>
              <a:ext cx="108520" cy="3240473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2" name="Half Frame 11"/>
            <p:cNvSpPr/>
            <p:nvPr/>
          </p:nvSpPr>
          <p:spPr>
            <a:xfrm rot="5400000">
              <a:off x="2592642" y="1238201"/>
              <a:ext cx="502331" cy="502331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bg1">
                <a:alpha val="2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38182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2771800" y="1404764"/>
            <a:ext cx="6372200" cy="302433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A6C3AF05-0B8F-485E-983F-1B40340199E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D183D1CC-DF98-45E3-B7CE-601603E40D0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9193193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sic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0" y="0"/>
            <a:ext cx="3059832" cy="219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6084000" y="2947500"/>
            <a:ext cx="3060000" cy="219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144796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asic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528392" y="0"/>
            <a:ext cx="2123728" cy="321982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7020272" y="1923678"/>
            <a:ext cx="2123728" cy="321982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80251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8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755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2" r:id="rId3"/>
    <p:sldLayoutId id="2147483652" r:id="rId4"/>
    <p:sldLayoutId id="2147483661" r:id="rId5"/>
    <p:sldLayoutId id="2147483656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91" r:id="rId13"/>
    <p:sldLayoutId id="2147483692" r:id="rId14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71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1475656" y="1779662"/>
            <a:ext cx="7668344" cy="2520280"/>
          </a:xfrm>
        </p:spPr>
        <p:txBody>
          <a:bodyPr/>
          <a:lstStyle/>
          <a:p>
            <a:pPr lvl="0" algn="ctr"/>
            <a:endParaRPr lang="en-US" sz="2400" dirty="0" smtClean="0">
              <a:solidFill>
                <a:schemeClr val="tx2">
                  <a:lumMod val="75000"/>
                </a:schemeClr>
              </a:solidFill>
            </a:endParaRPr>
          </a:p>
          <a:p>
            <a:pPr lvl="0" algn="ctr"/>
            <a:r>
              <a:rPr lang="ro-RO" sz="2400" dirty="0" smtClean="0">
                <a:solidFill>
                  <a:schemeClr val="tx2">
                    <a:lumMod val="75000"/>
                  </a:schemeClr>
                </a:solidFill>
              </a:rPr>
              <a:t>„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Access to Justice for Women Victims of Violence</a:t>
            </a:r>
            <a:r>
              <a:rPr lang="ro-RO" sz="2400" dirty="0" smtClean="0">
                <a:solidFill>
                  <a:schemeClr val="tx2">
                    <a:lumMod val="75000"/>
                  </a:schemeClr>
                </a:solidFill>
              </a:rPr>
              <a:t>”</a:t>
            </a:r>
            <a:endParaRPr lang="en-US" sz="2400" dirty="0" smtClean="0">
              <a:solidFill>
                <a:schemeClr val="tx2">
                  <a:lumMod val="75000"/>
                </a:schemeClr>
              </a:solidFill>
            </a:endParaRPr>
          </a:p>
          <a:p>
            <a:pPr lvl="0" algn="ctr"/>
            <a:endParaRPr lang="en-US" sz="2000" dirty="0" smtClean="0">
              <a:solidFill>
                <a:schemeClr val="tx2">
                  <a:lumMod val="75000"/>
                </a:schemeClr>
              </a:solidFill>
            </a:endParaRPr>
          </a:p>
          <a:p>
            <a:pPr lvl="0" algn="ctr"/>
            <a:r>
              <a:rPr lang="en-US" altLang="ko-KR" sz="2000" b="0" i="1" dirty="0" smtClean="0">
                <a:solidFill>
                  <a:schemeClr val="tx2">
                    <a:lumMod val="75000"/>
                  </a:schemeClr>
                </a:solidFill>
              </a:rPr>
              <a:t>Regional conference of the PGG Regional Project</a:t>
            </a:r>
          </a:p>
          <a:p>
            <a:pPr lvl="0" algn="ctr"/>
            <a:r>
              <a:rPr lang="en-US" altLang="ko-KR" sz="2000" b="0" i="1" dirty="0" smtClean="0">
                <a:solidFill>
                  <a:schemeClr val="tx2">
                    <a:lumMod val="75000"/>
                  </a:schemeClr>
                </a:solidFill>
              </a:rPr>
              <a:t>“Strengthening Access to Justice for Women Victims of Violence in the Six Eastern Partnership Countries”</a:t>
            </a:r>
          </a:p>
          <a:p>
            <a:pPr algn="ctr"/>
            <a:endParaRPr lang="en-US" altLang="ko-KR" sz="1400" b="0" i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en-US" altLang="ko-KR" sz="1400" b="0" i="1" dirty="0" smtClean="0">
                <a:solidFill>
                  <a:schemeClr val="tx2">
                    <a:lumMod val="75000"/>
                  </a:schemeClr>
                </a:solidFill>
              </a:rPr>
              <a:t>18-19 </a:t>
            </a:r>
            <a:r>
              <a:rPr lang="en-US" altLang="ko-KR" sz="1400" b="0" i="1" dirty="0">
                <a:solidFill>
                  <a:schemeClr val="tx2">
                    <a:lumMod val="75000"/>
                  </a:schemeClr>
                </a:solidFill>
              </a:rPr>
              <a:t>October 2018</a:t>
            </a:r>
          </a:p>
          <a:p>
            <a:pPr lvl="0" algn="ctr"/>
            <a:r>
              <a:rPr lang="en-US" altLang="ko-KR" sz="1400" b="0" i="1" dirty="0" smtClean="0">
                <a:solidFill>
                  <a:schemeClr val="tx2">
                    <a:lumMod val="75000"/>
                  </a:schemeClr>
                </a:solidFill>
              </a:rPr>
              <a:t>Strasbourg, France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1475656" y="2738626"/>
            <a:ext cx="129393" cy="1440160"/>
            <a:chOff x="3424672" y="2643758"/>
            <a:chExt cx="283232" cy="1584176"/>
          </a:xfrm>
        </p:grpSpPr>
        <p:sp>
          <p:nvSpPr>
            <p:cNvPr id="7" name="Rectangle 6"/>
            <p:cNvSpPr/>
            <p:nvPr/>
          </p:nvSpPr>
          <p:spPr>
            <a:xfrm>
              <a:off x="3635896" y="2643758"/>
              <a:ext cx="72008" cy="158417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3565490" y="2643758"/>
              <a:ext cx="72007" cy="158417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3495081" y="2643758"/>
              <a:ext cx="72007" cy="158417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3424672" y="2643758"/>
              <a:ext cx="72008" cy="158417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1026" name="Picture 2" descr="C:\Users\Admin\Desktop\logotextinj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213448"/>
            <a:ext cx="1416256" cy="1302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Admin\Desktop\Council_of_Europe_logo_(2013_revised_version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296" y="221711"/>
            <a:ext cx="1360362" cy="1087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1841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259689"/>
            <a:ext cx="3286176" cy="203415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60032" y="2293845"/>
            <a:ext cx="3933864" cy="26061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3528" y="2433511"/>
            <a:ext cx="3725760" cy="2520260"/>
          </a:xfrm>
          <a:prstGeom prst="rect">
            <a:avLst/>
          </a:prstGeom>
        </p:spPr>
      </p:pic>
      <p:sp>
        <p:nvSpPr>
          <p:cNvPr id="9" name="Text Placeholder 2"/>
          <p:cNvSpPr txBox="1">
            <a:spLocks/>
          </p:cNvSpPr>
          <p:nvPr/>
        </p:nvSpPr>
        <p:spPr>
          <a:xfrm>
            <a:off x="3851920" y="601434"/>
            <a:ext cx="5040560" cy="848136"/>
          </a:xfrm>
          <a:prstGeom prst="rect">
            <a:avLst/>
          </a:prstGeom>
          <a:solidFill>
            <a:schemeClr val="bg1"/>
          </a:solidFill>
        </p:spPr>
        <p:txBody>
          <a:bodyPr/>
          <a:lstStyle/>
          <a:p>
            <a:pPr marL="342900" lvl="0" indent="-342900">
              <a:spcBef>
                <a:spcPct val="20000"/>
              </a:spcBef>
            </a:pPr>
            <a:r>
              <a:rPr lang="en-US" altLang="ko-KR" sz="2400" b="1" dirty="0" smtClean="0">
                <a:solidFill>
                  <a:srgbClr val="A4B4EA"/>
                </a:solidFill>
              </a:rPr>
              <a:t> The simulation of the moot court</a:t>
            </a:r>
            <a:endParaRPr kumimoji="0" lang="en-US" altLang="ko-KR" sz="2400" b="1" u="none" strike="noStrike" kern="1200" cap="none" spc="0" normalizeH="0" baseline="0" noProof="0" dirty="0">
              <a:ln>
                <a:noFill/>
              </a:ln>
              <a:solidFill>
                <a:srgbClr val="A4B4EA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4103793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123478"/>
            <a:ext cx="7014160" cy="576064"/>
          </a:xfrm>
        </p:spPr>
        <p:txBody>
          <a:bodyPr/>
          <a:lstStyle/>
          <a:p>
            <a:r>
              <a:rPr lang="en-US" b="1" dirty="0">
                <a:solidFill>
                  <a:srgbClr val="A4B4EA"/>
                </a:solidFill>
                <a:latin typeface="Times New Roman" pitchFamily="18" charset="0"/>
                <a:cs typeface="Times New Roman" pitchFamily="18" charset="0"/>
              </a:rPr>
              <a:t>On-going training</a:t>
            </a:r>
            <a:endParaRPr lang="ru-RU" b="1" dirty="0">
              <a:solidFill>
                <a:srgbClr val="A4B4E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41998" y="2844746"/>
            <a:ext cx="3283539" cy="3600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Chevron 4"/>
          <p:cNvSpPr/>
          <p:nvPr/>
        </p:nvSpPr>
        <p:spPr>
          <a:xfrm>
            <a:off x="3039103" y="1822422"/>
            <a:ext cx="1584176" cy="2404688"/>
          </a:xfrm>
          <a:prstGeom prst="chevron">
            <a:avLst>
              <a:gd name="adj" fmla="val 6914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" name="Rectangle 4"/>
          <p:cNvSpPr/>
          <p:nvPr/>
        </p:nvSpPr>
        <p:spPr>
          <a:xfrm>
            <a:off x="841997" y="3246306"/>
            <a:ext cx="2880321" cy="360040"/>
          </a:xfrm>
          <a:custGeom>
            <a:avLst/>
            <a:gdLst>
              <a:gd name="connsiteX0" fmla="*/ 0 w 2880321"/>
              <a:gd name="connsiteY0" fmla="*/ 0 h 360040"/>
              <a:gd name="connsiteX1" fmla="*/ 2880321 w 2880321"/>
              <a:gd name="connsiteY1" fmla="*/ 0 h 360040"/>
              <a:gd name="connsiteX2" fmla="*/ 2880321 w 2880321"/>
              <a:gd name="connsiteY2" fmla="*/ 360040 h 360040"/>
              <a:gd name="connsiteX3" fmla="*/ 0 w 2880321"/>
              <a:gd name="connsiteY3" fmla="*/ 360040 h 360040"/>
              <a:gd name="connsiteX4" fmla="*/ 0 w 2880321"/>
              <a:gd name="connsiteY4" fmla="*/ 0 h 360040"/>
              <a:gd name="connsiteX0" fmla="*/ 0 w 2880321"/>
              <a:gd name="connsiteY0" fmla="*/ 0 h 360040"/>
              <a:gd name="connsiteX1" fmla="*/ 2880321 w 2880321"/>
              <a:gd name="connsiteY1" fmla="*/ 0 h 360040"/>
              <a:gd name="connsiteX2" fmla="*/ 2586122 w 2880321"/>
              <a:gd name="connsiteY2" fmla="*/ 312332 h 360040"/>
              <a:gd name="connsiteX3" fmla="*/ 0 w 2880321"/>
              <a:gd name="connsiteY3" fmla="*/ 360040 h 360040"/>
              <a:gd name="connsiteX4" fmla="*/ 0 w 2880321"/>
              <a:gd name="connsiteY4" fmla="*/ 0 h 360040"/>
              <a:gd name="connsiteX0" fmla="*/ 0 w 2880321"/>
              <a:gd name="connsiteY0" fmla="*/ 0 h 360040"/>
              <a:gd name="connsiteX1" fmla="*/ 2880321 w 2880321"/>
              <a:gd name="connsiteY1" fmla="*/ 0 h 360040"/>
              <a:gd name="connsiteX2" fmla="*/ 2538415 w 2880321"/>
              <a:gd name="connsiteY2" fmla="*/ 296430 h 360040"/>
              <a:gd name="connsiteX3" fmla="*/ 0 w 2880321"/>
              <a:gd name="connsiteY3" fmla="*/ 360040 h 360040"/>
              <a:gd name="connsiteX4" fmla="*/ 0 w 2880321"/>
              <a:gd name="connsiteY4" fmla="*/ 0 h 360040"/>
              <a:gd name="connsiteX0" fmla="*/ 0 w 2880321"/>
              <a:gd name="connsiteY0" fmla="*/ 0 h 360040"/>
              <a:gd name="connsiteX1" fmla="*/ 2880321 w 2880321"/>
              <a:gd name="connsiteY1" fmla="*/ 0 h 360040"/>
              <a:gd name="connsiteX2" fmla="*/ 2545449 w 2880321"/>
              <a:gd name="connsiteY2" fmla="*/ 338633 h 360040"/>
              <a:gd name="connsiteX3" fmla="*/ 0 w 2880321"/>
              <a:gd name="connsiteY3" fmla="*/ 360040 h 360040"/>
              <a:gd name="connsiteX4" fmla="*/ 0 w 2880321"/>
              <a:gd name="connsiteY4" fmla="*/ 0 h 360040"/>
              <a:gd name="connsiteX0" fmla="*/ 0 w 2880321"/>
              <a:gd name="connsiteY0" fmla="*/ 0 h 360040"/>
              <a:gd name="connsiteX1" fmla="*/ 2880321 w 2880321"/>
              <a:gd name="connsiteY1" fmla="*/ 0 h 360040"/>
              <a:gd name="connsiteX2" fmla="*/ 2531381 w 2880321"/>
              <a:gd name="connsiteY2" fmla="*/ 359735 h 360040"/>
              <a:gd name="connsiteX3" fmla="*/ 0 w 2880321"/>
              <a:gd name="connsiteY3" fmla="*/ 360040 h 360040"/>
              <a:gd name="connsiteX4" fmla="*/ 0 w 2880321"/>
              <a:gd name="connsiteY4" fmla="*/ 0 h 360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0321" h="360040">
                <a:moveTo>
                  <a:pt x="0" y="0"/>
                </a:moveTo>
                <a:lnTo>
                  <a:pt x="2880321" y="0"/>
                </a:lnTo>
                <a:lnTo>
                  <a:pt x="2531381" y="359735"/>
                </a:lnTo>
                <a:lnTo>
                  <a:pt x="0" y="36004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" name="Rectangle 5"/>
          <p:cNvSpPr/>
          <p:nvPr/>
        </p:nvSpPr>
        <p:spPr>
          <a:xfrm>
            <a:off x="854810" y="2433918"/>
            <a:ext cx="2880321" cy="360040"/>
          </a:xfrm>
          <a:custGeom>
            <a:avLst/>
            <a:gdLst>
              <a:gd name="connsiteX0" fmla="*/ 0 w 2880321"/>
              <a:gd name="connsiteY0" fmla="*/ 0 h 360040"/>
              <a:gd name="connsiteX1" fmla="*/ 2880321 w 2880321"/>
              <a:gd name="connsiteY1" fmla="*/ 0 h 360040"/>
              <a:gd name="connsiteX2" fmla="*/ 2880321 w 2880321"/>
              <a:gd name="connsiteY2" fmla="*/ 360040 h 360040"/>
              <a:gd name="connsiteX3" fmla="*/ 0 w 2880321"/>
              <a:gd name="connsiteY3" fmla="*/ 360040 h 360040"/>
              <a:gd name="connsiteX4" fmla="*/ 0 w 2880321"/>
              <a:gd name="connsiteY4" fmla="*/ 0 h 360040"/>
              <a:gd name="connsiteX0" fmla="*/ 0 w 2880321"/>
              <a:gd name="connsiteY0" fmla="*/ 0 h 360040"/>
              <a:gd name="connsiteX1" fmla="*/ 2514561 w 2880321"/>
              <a:gd name="connsiteY1" fmla="*/ 7951 h 360040"/>
              <a:gd name="connsiteX2" fmla="*/ 2880321 w 2880321"/>
              <a:gd name="connsiteY2" fmla="*/ 360040 h 360040"/>
              <a:gd name="connsiteX3" fmla="*/ 0 w 2880321"/>
              <a:gd name="connsiteY3" fmla="*/ 360040 h 360040"/>
              <a:gd name="connsiteX4" fmla="*/ 0 w 2880321"/>
              <a:gd name="connsiteY4" fmla="*/ 0 h 360040"/>
              <a:gd name="connsiteX0" fmla="*/ 0 w 2880321"/>
              <a:gd name="connsiteY0" fmla="*/ 0 h 360040"/>
              <a:gd name="connsiteX1" fmla="*/ 2521595 w 2880321"/>
              <a:gd name="connsiteY1" fmla="*/ 917 h 360040"/>
              <a:gd name="connsiteX2" fmla="*/ 2880321 w 2880321"/>
              <a:gd name="connsiteY2" fmla="*/ 360040 h 360040"/>
              <a:gd name="connsiteX3" fmla="*/ 0 w 2880321"/>
              <a:gd name="connsiteY3" fmla="*/ 360040 h 360040"/>
              <a:gd name="connsiteX4" fmla="*/ 0 w 2880321"/>
              <a:gd name="connsiteY4" fmla="*/ 0 h 360040"/>
              <a:gd name="connsiteX0" fmla="*/ 0 w 2880321"/>
              <a:gd name="connsiteY0" fmla="*/ 0 h 360040"/>
              <a:gd name="connsiteX1" fmla="*/ 2521595 w 2880321"/>
              <a:gd name="connsiteY1" fmla="*/ 917 h 360040"/>
              <a:gd name="connsiteX2" fmla="*/ 2880321 w 2880321"/>
              <a:gd name="connsiteY2" fmla="*/ 360040 h 360040"/>
              <a:gd name="connsiteX3" fmla="*/ 0 w 2880321"/>
              <a:gd name="connsiteY3" fmla="*/ 360040 h 360040"/>
              <a:gd name="connsiteX4" fmla="*/ 0 w 2880321"/>
              <a:gd name="connsiteY4" fmla="*/ 0 h 360040"/>
              <a:gd name="connsiteX0" fmla="*/ 0 w 2880321"/>
              <a:gd name="connsiteY0" fmla="*/ 0 h 360040"/>
              <a:gd name="connsiteX1" fmla="*/ 2528629 w 2880321"/>
              <a:gd name="connsiteY1" fmla="*/ 14985 h 360040"/>
              <a:gd name="connsiteX2" fmla="*/ 2880321 w 2880321"/>
              <a:gd name="connsiteY2" fmla="*/ 360040 h 360040"/>
              <a:gd name="connsiteX3" fmla="*/ 0 w 2880321"/>
              <a:gd name="connsiteY3" fmla="*/ 360040 h 360040"/>
              <a:gd name="connsiteX4" fmla="*/ 0 w 2880321"/>
              <a:gd name="connsiteY4" fmla="*/ 0 h 360040"/>
              <a:gd name="connsiteX0" fmla="*/ 0 w 2880321"/>
              <a:gd name="connsiteY0" fmla="*/ 0 h 360040"/>
              <a:gd name="connsiteX1" fmla="*/ 2535662 w 2880321"/>
              <a:gd name="connsiteY1" fmla="*/ 7951 h 360040"/>
              <a:gd name="connsiteX2" fmla="*/ 2880321 w 2880321"/>
              <a:gd name="connsiteY2" fmla="*/ 360040 h 360040"/>
              <a:gd name="connsiteX3" fmla="*/ 0 w 2880321"/>
              <a:gd name="connsiteY3" fmla="*/ 360040 h 360040"/>
              <a:gd name="connsiteX4" fmla="*/ 0 w 2880321"/>
              <a:gd name="connsiteY4" fmla="*/ 0 h 360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0321" h="360040">
                <a:moveTo>
                  <a:pt x="0" y="0"/>
                </a:moveTo>
                <a:lnTo>
                  <a:pt x="2535662" y="7951"/>
                </a:lnTo>
                <a:lnTo>
                  <a:pt x="2880321" y="360040"/>
                </a:lnTo>
                <a:lnTo>
                  <a:pt x="0" y="36004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" name="Parallelogram 7"/>
          <p:cNvSpPr/>
          <p:nvPr/>
        </p:nvSpPr>
        <p:spPr>
          <a:xfrm>
            <a:off x="2450822" y="3249084"/>
            <a:ext cx="1435616" cy="971536"/>
          </a:xfrm>
          <a:prstGeom prst="parallelogram">
            <a:avLst>
              <a:gd name="adj" fmla="val 9626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Parallelogram 8"/>
          <p:cNvSpPr/>
          <p:nvPr/>
        </p:nvSpPr>
        <p:spPr>
          <a:xfrm flipH="1">
            <a:off x="2450822" y="1822422"/>
            <a:ext cx="1435616" cy="971536"/>
          </a:xfrm>
          <a:prstGeom prst="parallelogram">
            <a:avLst>
              <a:gd name="adj" fmla="val 9626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1103785" y="2475438"/>
            <a:ext cx="15121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1200" b="1" dirty="0">
                <a:solidFill>
                  <a:schemeClr val="bg1"/>
                </a:solidFill>
              </a:rPr>
              <a:t>2016-2018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03785" y="2879776"/>
            <a:ext cx="15121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1200" b="1" dirty="0">
                <a:solidFill>
                  <a:schemeClr val="bg1"/>
                </a:solidFill>
              </a:rPr>
              <a:t>12 </a:t>
            </a:r>
            <a:r>
              <a:rPr lang="en-US" sz="1200" b="1" dirty="0">
                <a:solidFill>
                  <a:schemeClr val="bg1"/>
                </a:solidFill>
              </a:rPr>
              <a:t>seminars</a:t>
            </a:r>
            <a:endParaRPr lang="ru-RU" sz="1200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82077" y="3274132"/>
            <a:ext cx="15121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200" b="1" dirty="0">
                <a:solidFill>
                  <a:schemeClr val="bg1"/>
                </a:solidFill>
              </a:rPr>
              <a:t>220 beneficiaries</a:t>
            </a:r>
            <a:endParaRPr lang="ru-RU" sz="1200" b="1" dirty="0">
              <a:solidFill>
                <a:schemeClr val="bg1"/>
              </a:solidFill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69"/>
          <a:stretch/>
        </p:blipFill>
        <p:spPr>
          <a:xfrm>
            <a:off x="5364088" y="496187"/>
            <a:ext cx="3118328" cy="4595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9604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A4B4EA"/>
                </a:solidFill>
              </a:rPr>
              <a:t>Cooperation with NGOs</a:t>
            </a:r>
            <a:endParaRPr lang="ro-RO" dirty="0">
              <a:solidFill>
                <a:srgbClr val="A4B4EA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A4B4EA"/>
                </a:solidFill>
              </a:rPr>
              <a:t>Women’s Law Center</a:t>
            </a:r>
            <a:endParaRPr lang="ro-RO" dirty="0">
              <a:solidFill>
                <a:srgbClr val="A4B4EA"/>
              </a:solidFill>
            </a:endParaRPr>
          </a:p>
        </p:txBody>
      </p:sp>
      <p:pic>
        <p:nvPicPr>
          <p:cNvPr id="1026" name="Picture 2" descr="Ð¦ÐµÐ½ÑÑ Ð¿Ð¾ ÐÑÐ°Ð²Ð°Ð¼ ÐÐµÐ½ÑÐ¸Ð½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560658"/>
            <a:ext cx="1733550" cy="1047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915816" y="1297260"/>
            <a:ext cx="4261797" cy="11233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 smtClean="0">
                <a:solidFill>
                  <a:srgbClr val="00B0F0"/>
                </a:solidFill>
              </a:rPr>
              <a:t>2016 – 2018: </a:t>
            </a:r>
            <a:r>
              <a:rPr lang="ro-RO" sz="1400" b="1" dirty="0" smtClean="0">
                <a:solidFill>
                  <a:srgbClr val="00B0F0"/>
                </a:solidFill>
              </a:rPr>
              <a:t>16</a:t>
            </a:r>
            <a:r>
              <a:rPr lang="ro-RO" sz="1400" dirty="0" smtClean="0">
                <a:solidFill>
                  <a:srgbClr val="00B0F0"/>
                </a:solidFill>
              </a:rPr>
              <a:t> </a:t>
            </a:r>
            <a:r>
              <a:rPr lang="en-US" sz="1400" dirty="0" smtClean="0">
                <a:solidFill>
                  <a:srgbClr val="00B0F0"/>
                </a:solidFill>
              </a:rPr>
              <a:t>Trainings</a:t>
            </a:r>
          </a:p>
          <a:p>
            <a:endParaRPr lang="en-US" sz="1400" dirty="0">
              <a:solidFill>
                <a:srgbClr val="00B0F0"/>
              </a:solidFill>
            </a:endParaRPr>
          </a:p>
          <a:p>
            <a:r>
              <a:rPr lang="en-US" sz="1400" dirty="0" smtClean="0">
                <a:solidFill>
                  <a:srgbClr val="00B0F0"/>
                </a:solidFill>
              </a:rPr>
              <a:t>447 trained persons – judges, prosecutors, lawyers,</a:t>
            </a:r>
          </a:p>
          <a:p>
            <a:r>
              <a:rPr lang="en-US" sz="1400" dirty="0" smtClean="0">
                <a:solidFill>
                  <a:srgbClr val="00B0F0"/>
                </a:solidFill>
              </a:rPr>
              <a:t>                                    police officers, court staff </a:t>
            </a:r>
          </a:p>
          <a:p>
            <a:r>
              <a:rPr lang="en-US" sz="1100" dirty="0" smtClean="0"/>
              <a:t> </a:t>
            </a:r>
            <a:endParaRPr lang="ru-RU" sz="11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699791" y="2420644"/>
            <a:ext cx="4693845" cy="263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 smtClean="0">
                <a:solidFill>
                  <a:srgbClr val="00B0F0"/>
                </a:solidFill>
              </a:rPr>
              <a:t>Research: </a:t>
            </a:r>
            <a:r>
              <a:rPr lang="en-US" sz="1400" i="1" dirty="0" smtClean="0">
                <a:solidFill>
                  <a:srgbClr val="00B0F0"/>
                </a:solidFill>
              </a:rPr>
              <a:t>Guide on the implementation of legislation on prevention and punishment of domestic violence</a:t>
            </a:r>
          </a:p>
          <a:p>
            <a:endParaRPr lang="en-US" sz="1400" dirty="0" smtClean="0">
              <a:solidFill>
                <a:srgbClr val="00B0F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400" dirty="0" smtClean="0">
                <a:solidFill>
                  <a:srgbClr val="00B0F0"/>
                </a:solidFill>
              </a:rPr>
              <a:t>Concept and forms of violence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400" dirty="0" smtClean="0">
                <a:solidFill>
                  <a:srgbClr val="00B0F0"/>
                </a:solidFill>
              </a:rPr>
              <a:t>Myths and realities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400" dirty="0" smtClean="0">
                <a:solidFill>
                  <a:srgbClr val="00B0F0"/>
                </a:solidFill>
              </a:rPr>
              <a:t>International standards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400" dirty="0" smtClean="0">
                <a:solidFill>
                  <a:srgbClr val="00B0F0"/>
                </a:solidFill>
              </a:rPr>
              <a:t>Civil aspects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400" dirty="0" smtClean="0">
                <a:solidFill>
                  <a:srgbClr val="00B0F0"/>
                </a:solidFill>
              </a:rPr>
              <a:t>Criminal aspects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400" dirty="0" smtClean="0">
                <a:solidFill>
                  <a:srgbClr val="00B0F0"/>
                </a:solidFill>
              </a:rPr>
              <a:t>Procedural law</a:t>
            </a:r>
          </a:p>
          <a:p>
            <a:endParaRPr lang="en-US" sz="1400" dirty="0" smtClean="0"/>
          </a:p>
          <a:p>
            <a:endParaRPr lang="en-US" sz="1400" dirty="0"/>
          </a:p>
          <a:p>
            <a:r>
              <a:rPr lang="en-US" sz="1100" dirty="0" smtClean="0"/>
              <a:t> </a:t>
            </a:r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val="2962928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928926" y="2000246"/>
            <a:ext cx="3240360" cy="1008112"/>
          </a:xfrm>
        </p:spPr>
        <p:txBody>
          <a:bodyPr/>
          <a:lstStyle/>
          <a:p>
            <a:r>
              <a:rPr lang="en-US" altLang="ru-RU" sz="280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Thank you for </a:t>
            </a:r>
          </a:p>
          <a:p>
            <a:r>
              <a:rPr lang="en-US" altLang="ru-RU" sz="280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Your attention!</a:t>
            </a:r>
            <a:endParaRPr lang="en-US" altLang="ko-KR" sz="280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455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Grp="1" noChangeAspect="1"/>
          </p:cNvPicPr>
          <p:nvPr>
            <p:ph type="pic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58" b="7858"/>
          <a:stretch>
            <a:fillRect/>
          </a:stretch>
        </p:blipFill>
        <p:spPr>
          <a:xfrm>
            <a:off x="6286512" y="3000378"/>
            <a:ext cx="2709245" cy="1285846"/>
          </a:xfrm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07504" y="195486"/>
            <a:ext cx="8352928" cy="720080"/>
          </a:xfrm>
          <a:prstGeom prst="rect">
            <a:avLst/>
          </a:prstGeom>
        </p:spPr>
        <p:txBody>
          <a:bodyPr/>
          <a:lstStyle/>
          <a:p>
            <a:r>
              <a:rPr lang="en-US" sz="1400" dirty="0" smtClean="0">
                <a:solidFill>
                  <a:schemeClr val="tx2">
                    <a:lumMod val="75000"/>
                  </a:schemeClr>
                </a:solidFill>
              </a:rPr>
              <a:t>3 training seminars "Women's rights and their access to justice. Accession to the legal profession ",</a:t>
            </a:r>
          </a:p>
          <a:p>
            <a:r>
              <a:rPr lang="en-US" sz="1400" dirty="0" smtClean="0">
                <a:solidFill>
                  <a:schemeClr val="tx2">
                    <a:lumMod val="75000"/>
                  </a:schemeClr>
                </a:solidFill>
              </a:rPr>
              <a:t>organized at the National Institute of Justice, with the support of the Council of Europe</a:t>
            </a:r>
          </a:p>
          <a:p>
            <a:r>
              <a:rPr lang="en-US" sz="1400" dirty="0" smtClean="0">
                <a:solidFill>
                  <a:schemeClr val="tx2">
                    <a:lumMod val="75000"/>
                  </a:schemeClr>
                </a:solidFill>
              </a:rPr>
              <a:t>within the project "Improving women's access to justice in five Eastern Partnership countries“</a:t>
            </a:r>
            <a:r>
              <a:rPr lang="ro-RO" sz="1400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  <a:endParaRPr lang="en-US" altLang="ko-KR" sz="1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7504" y="1346669"/>
            <a:ext cx="367867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200" dirty="0" smtClean="0">
                <a:solidFill>
                  <a:schemeClr val="tx2">
                    <a:lumMod val="50000"/>
                  </a:schemeClr>
                </a:solidFill>
              </a:rPr>
              <a:t>E</a:t>
            </a:r>
            <a:r>
              <a:rPr lang="vi-VN" sz="1200" dirty="0" smtClean="0">
                <a:solidFill>
                  <a:schemeClr val="tx2">
                    <a:lumMod val="50000"/>
                  </a:schemeClr>
                </a:solidFill>
              </a:rPr>
              <a:t>xperts </a:t>
            </a:r>
            <a:r>
              <a:rPr lang="ro-RO" sz="1200" dirty="0" smtClean="0">
                <a:solidFill>
                  <a:schemeClr val="tx2">
                    <a:lumMod val="50000"/>
                  </a:schemeClr>
                </a:solidFill>
              </a:rPr>
              <a:t>:</a:t>
            </a:r>
            <a:r>
              <a:rPr lang="vi-VN" sz="12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endParaRPr lang="ro-RO" sz="12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chemeClr val="tx2">
                    <a:lumMod val="50000"/>
                  </a:schemeClr>
                </a:solidFill>
              </a:rPr>
              <a:t>Diana </a:t>
            </a:r>
            <a:r>
              <a:rPr lang="en-US" sz="1200" dirty="0" err="1" smtClean="0">
                <a:solidFill>
                  <a:schemeClr val="tx2">
                    <a:lumMod val="50000"/>
                  </a:schemeClr>
                </a:solidFill>
              </a:rPr>
              <a:t>Scobioală</a:t>
            </a:r>
            <a:r>
              <a:rPr lang="en-US" sz="1200" dirty="0" smtClean="0">
                <a:solidFill>
                  <a:schemeClr val="tx2">
                    <a:lumMod val="50000"/>
                  </a:schemeClr>
                </a:solidFill>
              </a:rPr>
              <a:t>, Director of NIJ, </a:t>
            </a:r>
            <a:r>
              <a:rPr lang="ro-RO" sz="1200" dirty="0" err="1" smtClean="0">
                <a:solidFill>
                  <a:schemeClr val="tx2">
                    <a:lumMod val="50000"/>
                  </a:schemeClr>
                </a:solidFill>
              </a:rPr>
              <a:t>PhD</a:t>
            </a:r>
            <a:r>
              <a:rPr lang="ro-RO" sz="12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</a:p>
          <a:p>
            <a:pPr marL="171450" indent="-171450"/>
            <a:r>
              <a:rPr lang="ro-RO" sz="1200" dirty="0" smtClean="0">
                <a:solidFill>
                  <a:schemeClr val="tx2">
                    <a:lumMod val="50000"/>
                  </a:schemeClr>
                </a:solidFill>
              </a:rPr>
              <a:t>     in</a:t>
            </a:r>
            <a:r>
              <a:rPr lang="en-US" sz="1200" dirty="0" smtClean="0">
                <a:solidFill>
                  <a:schemeClr val="tx2">
                    <a:lumMod val="50000"/>
                  </a:schemeClr>
                </a:solidFill>
              </a:rPr>
              <a:t> Law, Associate Professor, NIJ trainer</a:t>
            </a:r>
            <a:r>
              <a:rPr lang="ro-RO" sz="1200" dirty="0" smtClean="0">
                <a:solidFill>
                  <a:schemeClr val="tx2">
                    <a:lumMod val="50000"/>
                  </a:schemeClr>
                </a:solidFill>
              </a:rPr>
              <a:t>;</a:t>
            </a:r>
            <a:r>
              <a:rPr lang="vi-VN" sz="12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endParaRPr lang="en-US" sz="12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o-RO" sz="12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vi-VN" sz="1200" dirty="0" smtClean="0">
                <a:solidFill>
                  <a:schemeClr val="tx2">
                    <a:lumMod val="50000"/>
                  </a:schemeClr>
                </a:solidFill>
              </a:rPr>
              <a:t>Olga </a:t>
            </a:r>
            <a:r>
              <a:rPr lang="vi-VN" sz="1200" dirty="0">
                <a:solidFill>
                  <a:schemeClr val="tx2">
                    <a:lumMod val="50000"/>
                  </a:schemeClr>
                </a:solidFill>
              </a:rPr>
              <a:t>Dorul, </a:t>
            </a:r>
            <a:r>
              <a:rPr lang="ro-RO" sz="1200" dirty="0" err="1" smtClean="0">
                <a:solidFill>
                  <a:schemeClr val="tx2">
                    <a:lumMod val="50000"/>
                  </a:schemeClr>
                </a:solidFill>
              </a:rPr>
              <a:t>PhD</a:t>
            </a:r>
            <a:r>
              <a:rPr lang="ro-RO" sz="1200" dirty="0" smtClean="0">
                <a:solidFill>
                  <a:schemeClr val="tx2">
                    <a:lumMod val="50000"/>
                  </a:schemeClr>
                </a:solidFill>
              </a:rPr>
              <a:t> in</a:t>
            </a:r>
            <a:r>
              <a:rPr lang="en-US" sz="1200" dirty="0" smtClean="0">
                <a:solidFill>
                  <a:schemeClr val="tx2">
                    <a:lumMod val="50000"/>
                  </a:schemeClr>
                </a:solidFill>
              </a:rPr>
              <a:t> Law, Associate Professor, NIJ trainer</a:t>
            </a:r>
            <a:r>
              <a:rPr lang="ro-RO" sz="1200" dirty="0" smtClean="0">
                <a:solidFill>
                  <a:schemeClr val="tx2">
                    <a:lumMod val="50000"/>
                  </a:schemeClr>
                </a:solidFill>
              </a:rPr>
              <a:t>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o-RO" sz="1200" dirty="0">
              <a:solidFill>
                <a:schemeClr val="tx2">
                  <a:lumMod val="50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vi-VN" sz="1200" dirty="0" smtClean="0">
                <a:solidFill>
                  <a:schemeClr val="tx2">
                    <a:lumMod val="50000"/>
                  </a:schemeClr>
                </a:solidFill>
              </a:rPr>
              <a:t>Iustina </a:t>
            </a:r>
            <a:r>
              <a:rPr lang="vi-VN" sz="1200" dirty="0">
                <a:solidFill>
                  <a:schemeClr val="tx2">
                    <a:lumMod val="50000"/>
                  </a:schemeClr>
                </a:solidFill>
              </a:rPr>
              <a:t>Ionescu, </a:t>
            </a:r>
            <a:r>
              <a:rPr lang="ro-RO" sz="1200" dirty="0" err="1" smtClean="0">
                <a:solidFill>
                  <a:schemeClr val="tx2">
                    <a:lumMod val="50000"/>
                  </a:schemeClr>
                </a:solidFill>
              </a:rPr>
              <a:t>Anti-discrimination</a:t>
            </a:r>
            <a:r>
              <a:rPr lang="ro-RO" sz="1200" dirty="0" smtClean="0">
                <a:solidFill>
                  <a:schemeClr val="tx2">
                    <a:lumMod val="50000"/>
                  </a:schemeClr>
                </a:solidFill>
              </a:rPr>
              <a:t> Expert;</a:t>
            </a:r>
            <a:r>
              <a:rPr lang="vi-VN" sz="12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endParaRPr lang="en-US" sz="12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o-RO" sz="12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vi-VN" sz="1200" dirty="0" smtClean="0">
                <a:solidFill>
                  <a:schemeClr val="tx2">
                    <a:lumMod val="50000"/>
                  </a:schemeClr>
                </a:solidFill>
              </a:rPr>
              <a:t>Corina </a:t>
            </a:r>
            <a:r>
              <a:rPr lang="vi-VN" sz="1200" dirty="0">
                <a:solidFill>
                  <a:schemeClr val="tx2">
                    <a:lumMod val="50000"/>
                  </a:schemeClr>
                </a:solidFill>
              </a:rPr>
              <a:t>Voicu, </a:t>
            </a:r>
            <a:r>
              <a:rPr lang="en-US" sz="1200" dirty="0" smtClean="0">
                <a:solidFill>
                  <a:schemeClr val="tx2">
                    <a:lumMod val="50000"/>
                  </a:schemeClr>
                </a:solidFill>
              </a:rPr>
              <a:t>Director of the Legislation, Documentation and Contentious Division of the Superior Council of Magistracy of Romania</a:t>
            </a:r>
            <a:r>
              <a:rPr lang="ro-RO" sz="1200" dirty="0" smtClean="0">
                <a:solidFill>
                  <a:schemeClr val="tx2">
                    <a:lumMod val="50000"/>
                  </a:schemeClr>
                </a:solidFill>
              </a:rPr>
              <a:t>;</a:t>
            </a:r>
            <a:endParaRPr lang="en-US" sz="12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o-RO" sz="12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vi-VN" sz="1200" dirty="0" smtClean="0">
                <a:solidFill>
                  <a:schemeClr val="tx2">
                    <a:lumMod val="50000"/>
                  </a:schemeClr>
                </a:solidFill>
              </a:rPr>
              <a:t>Raluca </a:t>
            </a:r>
            <a:r>
              <a:rPr lang="vi-VN" sz="1200" dirty="0">
                <a:solidFill>
                  <a:schemeClr val="tx2">
                    <a:lumMod val="50000"/>
                  </a:schemeClr>
                </a:solidFill>
              </a:rPr>
              <a:t>Popa, </a:t>
            </a:r>
            <a:r>
              <a:rPr lang="en-US" sz="1200" dirty="0" smtClean="0">
                <a:solidFill>
                  <a:schemeClr val="tx2">
                    <a:lumMod val="50000"/>
                  </a:schemeClr>
                </a:solidFill>
              </a:rPr>
              <a:t>Program Manager, Department </a:t>
            </a:r>
            <a:endParaRPr lang="ro-RO" sz="12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171450" indent="-171450"/>
            <a:r>
              <a:rPr lang="ro-RO" sz="1200" dirty="0" smtClean="0">
                <a:solidFill>
                  <a:schemeClr val="tx2">
                    <a:lumMod val="50000"/>
                  </a:schemeClr>
                </a:solidFill>
              </a:rPr>
              <a:t>    </a:t>
            </a:r>
            <a:r>
              <a:rPr lang="en-US" sz="1200" dirty="0" smtClean="0">
                <a:solidFill>
                  <a:schemeClr val="tx2">
                    <a:lumMod val="50000"/>
                  </a:schemeClr>
                </a:solidFill>
              </a:rPr>
              <a:t>of Equality, Gender Equality Unit of the Council </a:t>
            </a:r>
            <a:endParaRPr lang="ro-RO" sz="12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171450" indent="-171450"/>
            <a:r>
              <a:rPr lang="ro-RO" sz="1200" dirty="0" smtClean="0">
                <a:solidFill>
                  <a:schemeClr val="tx2">
                    <a:lumMod val="50000"/>
                  </a:schemeClr>
                </a:solidFill>
              </a:rPr>
              <a:t>    </a:t>
            </a:r>
            <a:r>
              <a:rPr lang="en-US" sz="1200" dirty="0" smtClean="0">
                <a:solidFill>
                  <a:schemeClr val="tx2">
                    <a:lumMod val="50000"/>
                  </a:schemeClr>
                </a:solidFill>
              </a:rPr>
              <a:t>of Europe</a:t>
            </a:r>
            <a:r>
              <a:rPr lang="vi-VN" sz="120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  <a:endParaRPr lang="en-US" altLang="ko-KR" sz="1200" dirty="0">
              <a:solidFill>
                <a:schemeClr val="tx2">
                  <a:lumMod val="50000"/>
                </a:schemeClr>
              </a:solidFill>
              <a:cs typeface="Arial" pitchFamily="34" charset="0"/>
            </a:endParaRPr>
          </a:p>
        </p:txBody>
      </p:sp>
      <p:pic>
        <p:nvPicPr>
          <p:cNvPr id="2050" name="Picture 2" descr="C:\Users\Admin\Desktop\PPT Conferinta Strasbourg\Foto\foto 5-6 aprilie 2016\INJ_5.04.2016 collag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1445121"/>
            <a:ext cx="4661248" cy="1398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dmin\Desktop\PPT Conferinta Strasbourg\Foto\foto 5-6 aprilie 2016\INJ_5.04.2016 acces.femeilor la just. 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7620" y="3000378"/>
            <a:ext cx="2395536" cy="1351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4624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979712" y="1399659"/>
            <a:ext cx="7099188" cy="1101824"/>
            <a:chOff x="1151472" y="3187501"/>
            <a:chExt cx="6552728" cy="914400"/>
          </a:xfrm>
        </p:grpSpPr>
        <p:sp>
          <p:nvSpPr>
            <p:cNvPr id="5" name="Pentagon 4"/>
            <p:cNvSpPr/>
            <p:nvPr/>
          </p:nvSpPr>
          <p:spPr>
            <a:xfrm>
              <a:off x="1633824" y="3347030"/>
              <a:ext cx="6070376" cy="720000"/>
            </a:xfrm>
            <a:prstGeom prst="homePlat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6" name="Pentagon 5"/>
            <p:cNvSpPr/>
            <p:nvPr/>
          </p:nvSpPr>
          <p:spPr>
            <a:xfrm>
              <a:off x="1633824" y="3284701"/>
              <a:ext cx="5914970" cy="720000"/>
            </a:xfrm>
            <a:prstGeom prst="homePlate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7" name="Diamond 6"/>
            <p:cNvSpPr/>
            <p:nvPr/>
          </p:nvSpPr>
          <p:spPr>
            <a:xfrm>
              <a:off x="1151472" y="3187501"/>
              <a:ext cx="914400" cy="914400"/>
            </a:xfrm>
            <a:prstGeom prst="diamond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sp>
        <p:nvSpPr>
          <p:cNvPr id="8" name="직사각형 39"/>
          <p:cNvSpPr/>
          <p:nvPr/>
        </p:nvSpPr>
        <p:spPr>
          <a:xfrm>
            <a:off x="2260711" y="1688961"/>
            <a:ext cx="403184" cy="523220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1 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1979712" y="2594193"/>
            <a:ext cx="7105200" cy="1083142"/>
            <a:chOff x="1151472" y="3187501"/>
            <a:chExt cx="6552728" cy="914400"/>
          </a:xfrm>
        </p:grpSpPr>
        <p:sp>
          <p:nvSpPr>
            <p:cNvPr id="13" name="Pentagon 12"/>
            <p:cNvSpPr/>
            <p:nvPr/>
          </p:nvSpPr>
          <p:spPr>
            <a:xfrm>
              <a:off x="1633824" y="3347030"/>
              <a:ext cx="6070376" cy="720000"/>
            </a:xfrm>
            <a:prstGeom prst="homePlat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4" name="Pentagon 13"/>
            <p:cNvSpPr/>
            <p:nvPr/>
          </p:nvSpPr>
          <p:spPr>
            <a:xfrm>
              <a:off x="1633824" y="3284701"/>
              <a:ext cx="5914970" cy="720000"/>
            </a:xfrm>
            <a:prstGeom prst="homePlate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5" name="Diamond 14"/>
            <p:cNvSpPr/>
            <p:nvPr/>
          </p:nvSpPr>
          <p:spPr>
            <a:xfrm>
              <a:off x="1151472" y="3187501"/>
              <a:ext cx="914400" cy="914400"/>
            </a:xfrm>
            <a:prstGeom prst="diamond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1979712" y="3802431"/>
            <a:ext cx="7128792" cy="1114938"/>
            <a:chOff x="1151472" y="3187501"/>
            <a:chExt cx="6552728" cy="914400"/>
          </a:xfrm>
        </p:grpSpPr>
        <p:sp>
          <p:nvSpPr>
            <p:cNvPr id="17" name="Pentagon 16"/>
            <p:cNvSpPr/>
            <p:nvPr/>
          </p:nvSpPr>
          <p:spPr>
            <a:xfrm>
              <a:off x="1633824" y="3347030"/>
              <a:ext cx="6070376" cy="720000"/>
            </a:xfrm>
            <a:prstGeom prst="homePlat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8" name="Pentagon 17"/>
            <p:cNvSpPr/>
            <p:nvPr/>
          </p:nvSpPr>
          <p:spPr>
            <a:xfrm>
              <a:off x="1633824" y="3284701"/>
              <a:ext cx="5914970" cy="720000"/>
            </a:xfrm>
            <a:prstGeom prst="homePlate">
              <a:avLst/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9" name="Diamond 18"/>
            <p:cNvSpPr/>
            <p:nvPr/>
          </p:nvSpPr>
          <p:spPr>
            <a:xfrm>
              <a:off x="1151472" y="3187501"/>
              <a:ext cx="914400" cy="914400"/>
            </a:xfrm>
            <a:prstGeom prst="diamond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sp>
        <p:nvSpPr>
          <p:cNvPr id="24" name="직사각형 39"/>
          <p:cNvSpPr/>
          <p:nvPr/>
        </p:nvSpPr>
        <p:spPr>
          <a:xfrm>
            <a:off x="2266304" y="2839801"/>
            <a:ext cx="403184" cy="523220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2 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32" name="직사각형 39"/>
          <p:cNvSpPr/>
          <p:nvPr/>
        </p:nvSpPr>
        <p:spPr>
          <a:xfrm>
            <a:off x="2266304" y="4098290"/>
            <a:ext cx="403184" cy="523220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o-RO" altLang="ko-KR" sz="2800" b="1" dirty="0">
                <a:solidFill>
                  <a:schemeClr val="bg1"/>
                </a:solidFill>
                <a:cs typeface="Arial" pitchFamily="34" charset="0"/>
              </a:rPr>
              <a:t>3</a:t>
            </a:r>
            <a:r>
              <a:rPr lang="en-US" altLang="ko-KR" sz="2800" b="1" dirty="0" smtClean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974499" y="1650489"/>
            <a:ext cx="555794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b="1" dirty="0" smtClean="0"/>
              <a:t>05-06.04.2016</a:t>
            </a:r>
            <a:r>
              <a:rPr lang="en-US" sz="1100" dirty="0" smtClean="0"/>
              <a:t> - Women's rights. Access to justice. The Legal Profession accession.</a:t>
            </a:r>
          </a:p>
          <a:p>
            <a:r>
              <a:rPr lang="en-US" sz="1100" dirty="0" smtClean="0"/>
              <a:t>                           </a:t>
            </a:r>
            <a:r>
              <a:rPr lang="ro-RO" sz="1100" dirty="0" err="1" smtClean="0"/>
              <a:t>Participants</a:t>
            </a:r>
            <a:r>
              <a:rPr lang="en-US" sz="1100" dirty="0" smtClean="0"/>
              <a:t>:                       judges – 14</a:t>
            </a:r>
          </a:p>
          <a:p>
            <a:r>
              <a:rPr lang="en-US" sz="1100" dirty="0" smtClean="0"/>
              <a:t>                                                                     prosecutors   – 14</a:t>
            </a:r>
            <a:endParaRPr lang="en-US" sz="1100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2993234" y="2801329"/>
            <a:ext cx="555794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sz="1100" b="1" dirty="0" smtClean="0"/>
              <a:t>08-09.06.2016</a:t>
            </a:r>
            <a:r>
              <a:rPr lang="ro-RO" sz="1100" dirty="0" smtClean="0"/>
              <a:t> </a:t>
            </a:r>
            <a:r>
              <a:rPr lang="ro-RO" sz="1100" dirty="0"/>
              <a:t>- </a:t>
            </a:r>
            <a:r>
              <a:rPr lang="en-US" sz="1100" dirty="0" smtClean="0"/>
              <a:t>Women's rights. Access to justice. The Legal Profession accession.</a:t>
            </a:r>
            <a:endParaRPr lang="ru-RU" sz="1100" dirty="0"/>
          </a:p>
          <a:p>
            <a:r>
              <a:rPr lang="ro-RO" sz="1100" dirty="0" smtClean="0"/>
              <a:t>                           </a:t>
            </a:r>
            <a:r>
              <a:rPr lang="ro-RO" sz="1100" dirty="0" err="1" smtClean="0"/>
              <a:t>Participants</a:t>
            </a:r>
            <a:r>
              <a:rPr lang="ro-RO" sz="1100" dirty="0" smtClean="0"/>
              <a:t>:                      </a:t>
            </a:r>
            <a:r>
              <a:rPr lang="ro-RO" sz="1100" dirty="0" err="1" smtClean="0"/>
              <a:t>judges</a:t>
            </a:r>
            <a:r>
              <a:rPr lang="ro-RO" sz="1100" dirty="0" smtClean="0"/>
              <a:t> </a:t>
            </a:r>
            <a:r>
              <a:rPr lang="ro-RO" sz="1100" dirty="0"/>
              <a:t>– </a:t>
            </a:r>
            <a:r>
              <a:rPr lang="ro-RO" sz="1100" dirty="0" smtClean="0"/>
              <a:t>25</a:t>
            </a:r>
            <a:endParaRPr lang="ru-RU" sz="1100" dirty="0"/>
          </a:p>
          <a:p>
            <a:r>
              <a:rPr lang="ro-RO" sz="1100" dirty="0"/>
              <a:t>                     </a:t>
            </a:r>
            <a:r>
              <a:rPr lang="ro-RO" sz="1100" dirty="0" smtClean="0"/>
              <a:t>                                               </a:t>
            </a:r>
            <a:r>
              <a:rPr lang="ro-RO" sz="1100" dirty="0" err="1" smtClean="0"/>
              <a:t>prosecutors</a:t>
            </a:r>
            <a:r>
              <a:rPr lang="ro-RO" sz="1100" dirty="0" smtClean="0"/>
              <a:t>   – 10</a:t>
            </a:r>
            <a:endParaRPr lang="ru-RU" sz="1100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2944155" y="3996946"/>
            <a:ext cx="555794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sz="1100" b="1" dirty="0" smtClean="0"/>
              <a:t>26-27.09.2016</a:t>
            </a:r>
            <a:r>
              <a:rPr lang="ro-RO" sz="1100" dirty="0" smtClean="0"/>
              <a:t> </a:t>
            </a:r>
            <a:r>
              <a:rPr lang="ro-RO" sz="1100" dirty="0"/>
              <a:t>- </a:t>
            </a:r>
            <a:r>
              <a:rPr lang="en-US" sz="1100" dirty="0" smtClean="0"/>
              <a:t>Women's rights. Access to justice. The Legal Profession accession.</a:t>
            </a:r>
            <a:endParaRPr lang="ru-RU" sz="1100" dirty="0"/>
          </a:p>
          <a:p>
            <a:r>
              <a:rPr lang="ro-RO" sz="1100" dirty="0" smtClean="0"/>
              <a:t>                            </a:t>
            </a:r>
            <a:r>
              <a:rPr lang="ro-RO" sz="1100" dirty="0" err="1" smtClean="0"/>
              <a:t>Participants</a:t>
            </a:r>
            <a:r>
              <a:rPr lang="ro-RO" sz="1100" dirty="0" smtClean="0"/>
              <a:t>:                     </a:t>
            </a:r>
            <a:r>
              <a:rPr lang="ro-RO" sz="1100" dirty="0" err="1" smtClean="0"/>
              <a:t>judges</a:t>
            </a:r>
            <a:r>
              <a:rPr lang="ro-RO" sz="1100" dirty="0" smtClean="0"/>
              <a:t> </a:t>
            </a:r>
            <a:r>
              <a:rPr lang="ro-RO" sz="1100" dirty="0"/>
              <a:t>– 4</a:t>
            </a:r>
            <a:endParaRPr lang="ru-RU" sz="1100" dirty="0"/>
          </a:p>
          <a:p>
            <a:r>
              <a:rPr lang="ro-RO" sz="1100" dirty="0"/>
              <a:t>                     </a:t>
            </a:r>
            <a:r>
              <a:rPr lang="ro-RO" sz="1100" dirty="0" smtClean="0"/>
              <a:t>                                                </a:t>
            </a:r>
            <a:r>
              <a:rPr lang="ro-RO" sz="1100" dirty="0" err="1" smtClean="0"/>
              <a:t>prosecutors</a:t>
            </a:r>
            <a:r>
              <a:rPr lang="ro-RO" sz="1100" dirty="0" smtClean="0"/>
              <a:t>   – 15</a:t>
            </a:r>
          </a:p>
          <a:p>
            <a:r>
              <a:rPr lang="ro-RO" sz="1100" dirty="0"/>
              <a:t> </a:t>
            </a:r>
            <a:r>
              <a:rPr lang="ro-RO" sz="1100" dirty="0" smtClean="0"/>
              <a:t>                                                                    NIJ </a:t>
            </a:r>
            <a:r>
              <a:rPr lang="en-US" sz="1100" dirty="0" smtClean="0"/>
              <a:t>staff </a:t>
            </a:r>
            <a:r>
              <a:rPr lang="ro-RO" sz="1100" dirty="0" smtClean="0"/>
              <a:t>- 5</a:t>
            </a:r>
            <a:endParaRPr lang="ru-RU" sz="1100" dirty="0"/>
          </a:p>
        </p:txBody>
      </p:sp>
      <p:sp>
        <p:nvSpPr>
          <p:cNvPr id="38" name="Title 2"/>
          <p:cNvSpPr txBox="1">
            <a:spLocks/>
          </p:cNvSpPr>
          <p:nvPr/>
        </p:nvSpPr>
        <p:spPr>
          <a:xfrm>
            <a:off x="1691680" y="821567"/>
            <a:ext cx="7128792" cy="576064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1" i="1" dirty="0" smtClean="0">
                <a:solidFill>
                  <a:schemeClr val="accent4">
                    <a:lumMod val="50000"/>
                  </a:schemeClr>
                </a:solidFill>
              </a:rPr>
              <a:t>The project "Improving Women's Access to Justice in The </a:t>
            </a:r>
            <a:endParaRPr lang="x-none" sz="1800" b="1" i="1" dirty="0" smtClean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en-US" sz="1800" b="1" i="1" dirty="0" smtClean="0">
                <a:solidFill>
                  <a:schemeClr val="accent4">
                    <a:lumMod val="50000"/>
                  </a:schemeClr>
                </a:solidFill>
              </a:rPr>
              <a:t>Eastern Partnership Countries"</a:t>
            </a:r>
            <a:endParaRPr lang="en-US" sz="1800" b="1" i="1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5055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-4564" y="123478"/>
            <a:ext cx="9144000" cy="576064"/>
          </a:xfrm>
        </p:spPr>
        <p:txBody>
          <a:bodyPr/>
          <a:lstStyle/>
          <a:p>
            <a:r>
              <a:rPr lang="en-US" sz="1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The main beneficiaries of the on-going training seminars in the area of </a:t>
            </a:r>
          </a:p>
          <a:p>
            <a:r>
              <a:rPr lang="en-US" sz="1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Women's Rights and their access to justice. Accession to the legal profession</a:t>
            </a:r>
            <a:endParaRPr lang="en-US" altLang="ko-KR" sz="16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0" y="843558"/>
            <a:ext cx="9144000" cy="288032"/>
          </a:xfrm>
        </p:spPr>
        <p:txBody>
          <a:bodyPr/>
          <a:lstStyle/>
          <a:p>
            <a:pPr lvl="0"/>
            <a:r>
              <a:rPr lang="en-US" altLang="ko-KR" dirty="0" smtClean="0">
                <a:solidFill>
                  <a:schemeClr val="accent1">
                    <a:lumMod val="50000"/>
                  </a:schemeClr>
                </a:solidFill>
              </a:rPr>
              <a:t>85 beneficiaries</a:t>
            </a:r>
            <a:endParaRPr lang="en-US" altLang="ko-KR" dirty="0">
              <a:solidFill>
                <a:schemeClr val="accent1">
                  <a:lumMod val="50000"/>
                </a:schemeClr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732466" y="1476071"/>
            <a:ext cx="2575889" cy="617384"/>
            <a:chOff x="5764394" y="3394105"/>
            <a:chExt cx="2575889" cy="617384"/>
          </a:xfrm>
          <a:solidFill>
            <a:schemeClr val="accent4"/>
          </a:solidFill>
        </p:grpSpPr>
        <p:sp>
          <p:nvSpPr>
            <p:cNvPr id="5" name="Round Same Side Corner Rectangle 20"/>
            <p:cNvSpPr/>
            <p:nvPr/>
          </p:nvSpPr>
          <p:spPr>
            <a:xfrm rot="10800000">
              <a:off x="5764394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" name="Round Same Side Corner Rectangle 20"/>
            <p:cNvSpPr/>
            <p:nvPr/>
          </p:nvSpPr>
          <p:spPr>
            <a:xfrm rot="10800000">
              <a:off x="6336012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Round Same Side Corner Rectangle 20"/>
            <p:cNvSpPr/>
            <p:nvPr/>
          </p:nvSpPr>
          <p:spPr>
            <a:xfrm rot="10800000">
              <a:off x="6907630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Round Same Side Corner Rectangle 20"/>
            <p:cNvSpPr/>
            <p:nvPr/>
          </p:nvSpPr>
          <p:spPr>
            <a:xfrm rot="10800000">
              <a:off x="7479248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" name="Round Same Side Corner Rectangle 20"/>
            <p:cNvSpPr/>
            <p:nvPr/>
          </p:nvSpPr>
          <p:spPr>
            <a:xfrm rot="10800000">
              <a:off x="8050866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732466" y="3913385"/>
            <a:ext cx="2575889" cy="617384"/>
            <a:chOff x="5764394" y="3394105"/>
            <a:chExt cx="2575889" cy="617384"/>
          </a:xfrm>
          <a:solidFill>
            <a:schemeClr val="accent3"/>
          </a:solidFill>
        </p:grpSpPr>
        <p:sp>
          <p:nvSpPr>
            <p:cNvPr id="27" name="Round Same Side Corner Rectangle 20"/>
            <p:cNvSpPr/>
            <p:nvPr/>
          </p:nvSpPr>
          <p:spPr>
            <a:xfrm rot="10800000">
              <a:off x="5764394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9" name="Round Same Side Corner Rectangle 20"/>
            <p:cNvSpPr/>
            <p:nvPr/>
          </p:nvSpPr>
          <p:spPr>
            <a:xfrm rot="10800000">
              <a:off x="6336012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1" name="Round Same Side Corner Rectangle 20"/>
            <p:cNvSpPr/>
            <p:nvPr/>
          </p:nvSpPr>
          <p:spPr>
            <a:xfrm rot="10800000">
              <a:off x="6907630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3" name="Round Same Side Corner Rectangle 20"/>
            <p:cNvSpPr/>
            <p:nvPr/>
          </p:nvSpPr>
          <p:spPr>
            <a:xfrm rot="10800000">
              <a:off x="7479248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5" name="Round Same Side Corner Rectangle 20"/>
            <p:cNvSpPr/>
            <p:nvPr/>
          </p:nvSpPr>
          <p:spPr>
            <a:xfrm rot="10800000">
              <a:off x="8050866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7" name="TextBox 36"/>
          <p:cNvSpPr txBox="1"/>
          <p:nvPr/>
        </p:nvSpPr>
        <p:spPr>
          <a:xfrm>
            <a:off x="4254598" y="1468451"/>
            <a:ext cx="6976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o-RO" altLang="ko-KR" sz="3600" b="1" dirty="0" smtClean="0">
                <a:solidFill>
                  <a:schemeClr val="accent4"/>
                </a:solidFill>
                <a:cs typeface="Arial" pitchFamily="34" charset="0"/>
              </a:rPr>
              <a:t>43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511079" y="3898912"/>
            <a:ext cx="441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3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5153278" y="1600096"/>
            <a:ext cx="35908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altLang="ko-KR" b="1" dirty="0" err="1" smtClean="0">
                <a:solidFill>
                  <a:srgbClr val="98DFBB"/>
                </a:solidFill>
                <a:cs typeface="Arial" pitchFamily="34" charset="0"/>
              </a:rPr>
              <a:t>judges</a:t>
            </a:r>
            <a:endParaRPr lang="ko-KR" altLang="en-US" b="1" dirty="0">
              <a:solidFill>
                <a:srgbClr val="98DFBB"/>
              </a:solidFill>
              <a:cs typeface="Arial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5153278" y="2777781"/>
            <a:ext cx="35908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altLang="ko-KR" b="1" dirty="0" err="1" smtClean="0">
                <a:solidFill>
                  <a:srgbClr val="A4B4EA"/>
                </a:solidFill>
                <a:cs typeface="Arial" pitchFamily="34" charset="0"/>
              </a:rPr>
              <a:t>prosecutors</a:t>
            </a:r>
            <a:endParaRPr lang="ko-KR" altLang="en-US" b="1" dirty="0">
              <a:solidFill>
                <a:srgbClr val="A4B4EA"/>
              </a:solidFill>
              <a:cs typeface="Arial" pitchFamily="34" charset="0"/>
            </a:endParaRPr>
          </a:p>
        </p:txBody>
      </p:sp>
      <p:grpSp>
        <p:nvGrpSpPr>
          <p:cNvPr id="55" name="Group 54"/>
          <p:cNvGrpSpPr/>
          <p:nvPr/>
        </p:nvGrpSpPr>
        <p:grpSpPr>
          <a:xfrm>
            <a:off x="732466" y="2653755"/>
            <a:ext cx="2575889" cy="617384"/>
            <a:chOff x="5764394" y="3394105"/>
            <a:chExt cx="2575889" cy="617384"/>
          </a:xfrm>
          <a:solidFill>
            <a:schemeClr val="accent2"/>
          </a:solidFill>
        </p:grpSpPr>
        <p:sp>
          <p:nvSpPr>
            <p:cNvPr id="56" name="Round Same Side Corner Rectangle 20"/>
            <p:cNvSpPr/>
            <p:nvPr/>
          </p:nvSpPr>
          <p:spPr>
            <a:xfrm rot="10800000">
              <a:off x="5764394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8" name="Round Same Side Corner Rectangle 20"/>
            <p:cNvSpPr/>
            <p:nvPr/>
          </p:nvSpPr>
          <p:spPr>
            <a:xfrm rot="10800000">
              <a:off x="6336012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0" name="Round Same Side Corner Rectangle 20"/>
            <p:cNvSpPr/>
            <p:nvPr/>
          </p:nvSpPr>
          <p:spPr>
            <a:xfrm rot="10800000">
              <a:off x="6907630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2" name="Round Same Side Corner Rectangle 20"/>
            <p:cNvSpPr/>
            <p:nvPr/>
          </p:nvSpPr>
          <p:spPr>
            <a:xfrm rot="10800000">
              <a:off x="7479248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4" name="Round Same Side Corner Rectangle 20"/>
            <p:cNvSpPr/>
            <p:nvPr/>
          </p:nvSpPr>
          <p:spPr>
            <a:xfrm rot="10800000">
              <a:off x="8050866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66" name="TextBox 65"/>
          <p:cNvSpPr txBox="1"/>
          <p:nvPr/>
        </p:nvSpPr>
        <p:spPr>
          <a:xfrm>
            <a:off x="4243747" y="2661963"/>
            <a:ext cx="6976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o-RO" altLang="ko-KR" sz="3600" b="1" dirty="0" smtClean="0">
                <a:solidFill>
                  <a:schemeClr val="accent2"/>
                </a:solidFill>
                <a:cs typeface="Arial" pitchFamily="34" charset="0"/>
              </a:rPr>
              <a:t>39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5153277" y="4037411"/>
            <a:ext cx="35908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rgbClr val="9AD3E9"/>
                </a:solidFill>
                <a:cs typeface="Arial" pitchFamily="34" charset="0"/>
              </a:rPr>
              <a:t>N</a:t>
            </a:r>
            <a:r>
              <a:rPr lang="ro-RO" altLang="ko-KR" b="1" dirty="0" smtClean="0">
                <a:solidFill>
                  <a:srgbClr val="9AD3E9"/>
                </a:solidFill>
                <a:cs typeface="Arial" pitchFamily="34" charset="0"/>
              </a:rPr>
              <a:t>IJ</a:t>
            </a:r>
            <a:r>
              <a:rPr lang="en-US" altLang="ko-KR" b="1" dirty="0" smtClean="0">
                <a:solidFill>
                  <a:srgbClr val="9AD3E9"/>
                </a:solidFill>
                <a:cs typeface="Arial" pitchFamily="34" charset="0"/>
              </a:rPr>
              <a:t> staff</a:t>
            </a:r>
            <a:endParaRPr lang="ko-KR" altLang="en-US" b="1" dirty="0">
              <a:solidFill>
                <a:srgbClr val="9AD3E9"/>
              </a:solidFill>
              <a:cs typeface="Arial" pitchFamily="34" charset="0"/>
            </a:endParaRPr>
          </a:p>
        </p:txBody>
      </p:sp>
      <p:sp>
        <p:nvSpPr>
          <p:cNvPr id="69" name="Round Same Side Corner Rectangle 8">
            <a:extLst>
              <a:ext uri="{FF2B5EF4-FFF2-40B4-BE49-F238E27FC236}">
                <a16:creationId xmlns:a16="http://schemas.microsoft.com/office/drawing/2014/main" id="{1EAB0980-56BF-4709-80E6-050748A9609C}"/>
              </a:ext>
            </a:extLst>
          </p:cNvPr>
          <p:cNvSpPr/>
          <p:nvPr/>
        </p:nvSpPr>
        <p:spPr>
          <a:xfrm>
            <a:off x="1021248" y="1472260"/>
            <a:ext cx="254053" cy="638711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rgbClr val="98DF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0" name="Round Same Side Corner Rectangle 8">
            <a:extLst>
              <a:ext uri="{FF2B5EF4-FFF2-40B4-BE49-F238E27FC236}">
                <a16:creationId xmlns:a16="http://schemas.microsoft.com/office/drawing/2014/main" id="{1EAB0980-56BF-4709-80E6-050748A9609C}"/>
              </a:ext>
            </a:extLst>
          </p:cNvPr>
          <p:cNvSpPr/>
          <p:nvPr/>
        </p:nvSpPr>
        <p:spPr>
          <a:xfrm>
            <a:off x="1593502" y="1476071"/>
            <a:ext cx="254055" cy="638711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rgbClr val="98DF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1" name="Round Same Side Corner Rectangle 8">
            <a:extLst>
              <a:ext uri="{FF2B5EF4-FFF2-40B4-BE49-F238E27FC236}">
                <a16:creationId xmlns:a16="http://schemas.microsoft.com/office/drawing/2014/main" id="{1EAB0980-56BF-4709-80E6-050748A9609C}"/>
              </a:ext>
            </a:extLst>
          </p:cNvPr>
          <p:cNvSpPr/>
          <p:nvPr/>
        </p:nvSpPr>
        <p:spPr>
          <a:xfrm>
            <a:off x="2193264" y="1454745"/>
            <a:ext cx="254055" cy="638711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rgbClr val="98DF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2" name="Round Same Side Corner Rectangle 8">
            <a:extLst>
              <a:ext uri="{FF2B5EF4-FFF2-40B4-BE49-F238E27FC236}">
                <a16:creationId xmlns:a16="http://schemas.microsoft.com/office/drawing/2014/main" id="{1EAB0980-56BF-4709-80E6-050748A9609C}"/>
              </a:ext>
            </a:extLst>
          </p:cNvPr>
          <p:cNvSpPr/>
          <p:nvPr/>
        </p:nvSpPr>
        <p:spPr>
          <a:xfrm>
            <a:off x="2755071" y="1476071"/>
            <a:ext cx="254055" cy="638711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3" name="Round Same Side Corner Rectangle 8">
            <a:extLst>
              <a:ext uri="{FF2B5EF4-FFF2-40B4-BE49-F238E27FC236}">
                <a16:creationId xmlns:a16="http://schemas.microsoft.com/office/drawing/2014/main" id="{1EAB0980-56BF-4709-80E6-050748A9609C}"/>
              </a:ext>
            </a:extLst>
          </p:cNvPr>
          <p:cNvSpPr/>
          <p:nvPr/>
        </p:nvSpPr>
        <p:spPr>
          <a:xfrm>
            <a:off x="3308355" y="1476071"/>
            <a:ext cx="254055" cy="638711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4" name="Round Same Side Corner Rectangle 8">
            <a:extLst>
              <a:ext uri="{FF2B5EF4-FFF2-40B4-BE49-F238E27FC236}">
                <a16:creationId xmlns:a16="http://schemas.microsoft.com/office/drawing/2014/main" id="{1EAB0980-56BF-4709-80E6-050748A9609C}"/>
              </a:ext>
            </a:extLst>
          </p:cNvPr>
          <p:cNvSpPr/>
          <p:nvPr/>
        </p:nvSpPr>
        <p:spPr>
          <a:xfrm>
            <a:off x="1050028" y="2653755"/>
            <a:ext cx="254055" cy="638711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rgbClr val="A4B4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5" name="Round Same Side Corner Rectangle 8">
            <a:extLst>
              <a:ext uri="{FF2B5EF4-FFF2-40B4-BE49-F238E27FC236}">
                <a16:creationId xmlns:a16="http://schemas.microsoft.com/office/drawing/2014/main" id="{1EAB0980-56BF-4709-80E6-050748A9609C}"/>
              </a:ext>
            </a:extLst>
          </p:cNvPr>
          <p:cNvSpPr/>
          <p:nvPr/>
        </p:nvSpPr>
        <p:spPr>
          <a:xfrm>
            <a:off x="1620713" y="2643091"/>
            <a:ext cx="254055" cy="638711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rgbClr val="A4B4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6" name="Round Same Side Corner Rectangle 8">
            <a:extLst>
              <a:ext uri="{FF2B5EF4-FFF2-40B4-BE49-F238E27FC236}">
                <a16:creationId xmlns:a16="http://schemas.microsoft.com/office/drawing/2014/main" id="{1EAB0980-56BF-4709-80E6-050748A9609C}"/>
              </a:ext>
            </a:extLst>
          </p:cNvPr>
          <p:cNvSpPr/>
          <p:nvPr/>
        </p:nvSpPr>
        <p:spPr>
          <a:xfrm>
            <a:off x="2165119" y="2632427"/>
            <a:ext cx="254055" cy="638711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rgbClr val="A4B4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7" name="Round Same Side Corner Rectangle 8">
            <a:extLst>
              <a:ext uri="{FF2B5EF4-FFF2-40B4-BE49-F238E27FC236}">
                <a16:creationId xmlns:a16="http://schemas.microsoft.com/office/drawing/2014/main" id="{1EAB0980-56BF-4709-80E6-050748A9609C}"/>
              </a:ext>
            </a:extLst>
          </p:cNvPr>
          <p:cNvSpPr/>
          <p:nvPr/>
        </p:nvSpPr>
        <p:spPr>
          <a:xfrm>
            <a:off x="2764882" y="2643091"/>
            <a:ext cx="254055" cy="638711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8" name="Round Same Side Corner Rectangle 8">
            <a:extLst>
              <a:ext uri="{FF2B5EF4-FFF2-40B4-BE49-F238E27FC236}">
                <a16:creationId xmlns:a16="http://schemas.microsoft.com/office/drawing/2014/main" id="{1EAB0980-56BF-4709-80E6-050748A9609C}"/>
              </a:ext>
            </a:extLst>
          </p:cNvPr>
          <p:cNvSpPr/>
          <p:nvPr/>
        </p:nvSpPr>
        <p:spPr>
          <a:xfrm>
            <a:off x="3308355" y="2632428"/>
            <a:ext cx="254055" cy="638711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9" name="Round Same Side Corner Rectangle 8">
            <a:extLst>
              <a:ext uri="{FF2B5EF4-FFF2-40B4-BE49-F238E27FC236}">
                <a16:creationId xmlns:a16="http://schemas.microsoft.com/office/drawing/2014/main" id="{1EAB0980-56BF-4709-80E6-050748A9609C}"/>
              </a:ext>
            </a:extLst>
          </p:cNvPr>
          <p:cNvSpPr/>
          <p:nvPr/>
        </p:nvSpPr>
        <p:spPr>
          <a:xfrm>
            <a:off x="1021246" y="3906532"/>
            <a:ext cx="254055" cy="638711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rgbClr val="9AD3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0" name="Round Same Side Corner Rectangle 8">
            <a:extLst>
              <a:ext uri="{FF2B5EF4-FFF2-40B4-BE49-F238E27FC236}">
                <a16:creationId xmlns:a16="http://schemas.microsoft.com/office/drawing/2014/main" id="{1EAB0980-56BF-4709-80E6-050748A9609C}"/>
              </a:ext>
            </a:extLst>
          </p:cNvPr>
          <p:cNvSpPr/>
          <p:nvPr/>
        </p:nvSpPr>
        <p:spPr>
          <a:xfrm>
            <a:off x="1602731" y="3898912"/>
            <a:ext cx="254055" cy="638711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rgbClr val="9AD3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1" name="Round Same Side Corner Rectangle 8">
            <a:extLst>
              <a:ext uri="{FF2B5EF4-FFF2-40B4-BE49-F238E27FC236}">
                <a16:creationId xmlns:a16="http://schemas.microsoft.com/office/drawing/2014/main" id="{1EAB0980-56BF-4709-80E6-050748A9609C}"/>
              </a:ext>
            </a:extLst>
          </p:cNvPr>
          <p:cNvSpPr/>
          <p:nvPr/>
        </p:nvSpPr>
        <p:spPr>
          <a:xfrm>
            <a:off x="2193264" y="3892057"/>
            <a:ext cx="254055" cy="638711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2" name="Round Same Side Corner Rectangle 8">
            <a:extLst>
              <a:ext uri="{FF2B5EF4-FFF2-40B4-BE49-F238E27FC236}">
                <a16:creationId xmlns:a16="http://schemas.microsoft.com/office/drawing/2014/main" id="{1EAB0980-56BF-4709-80E6-050748A9609C}"/>
              </a:ext>
            </a:extLst>
          </p:cNvPr>
          <p:cNvSpPr/>
          <p:nvPr/>
        </p:nvSpPr>
        <p:spPr>
          <a:xfrm>
            <a:off x="2755070" y="3890642"/>
            <a:ext cx="254055" cy="638711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3" name="Round Same Side Corner Rectangle 8">
            <a:extLst>
              <a:ext uri="{FF2B5EF4-FFF2-40B4-BE49-F238E27FC236}">
                <a16:creationId xmlns:a16="http://schemas.microsoft.com/office/drawing/2014/main" id="{1EAB0980-56BF-4709-80E6-050748A9609C}"/>
              </a:ext>
            </a:extLst>
          </p:cNvPr>
          <p:cNvSpPr/>
          <p:nvPr/>
        </p:nvSpPr>
        <p:spPr>
          <a:xfrm>
            <a:off x="3308354" y="3890641"/>
            <a:ext cx="254055" cy="638711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63607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20" b="5720"/>
          <a:stretch>
            <a:fillRect/>
          </a:stretch>
        </p:blipFill>
        <p:spPr>
          <a:xfrm>
            <a:off x="4788024" y="1347614"/>
            <a:ext cx="2772608" cy="1627452"/>
          </a:xfrm>
        </p:spPr>
      </p:pic>
      <p:pic>
        <p:nvPicPr>
          <p:cNvPr id="7" name="Рисунок 6"/>
          <p:cNvPicPr>
            <a:picLocks noGrp="1" noChangeAspect="1"/>
          </p:cNvPicPr>
          <p:nvPr>
            <p:ph type="pic" idx="1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70" b="12870"/>
          <a:stretch>
            <a:fillRect/>
          </a:stretch>
        </p:blipFill>
        <p:spPr>
          <a:xfrm>
            <a:off x="1547664" y="1347614"/>
            <a:ext cx="2736000" cy="1656184"/>
          </a:xfrm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85720" y="142858"/>
            <a:ext cx="8388424" cy="1019512"/>
          </a:xfrm>
          <a:prstGeom prst="rect">
            <a:avLst/>
          </a:prstGeom>
        </p:spPr>
        <p:txBody>
          <a:bodyPr/>
          <a:lstStyle/>
          <a:p>
            <a:r>
              <a:rPr lang="en-US" sz="1800" b="1" dirty="0" smtClean="0">
                <a:solidFill>
                  <a:schemeClr val="tx2">
                    <a:lumMod val="75000"/>
                  </a:schemeClr>
                </a:solidFill>
              </a:rPr>
              <a:t>24-25 October</a:t>
            </a:r>
            <a:r>
              <a:rPr lang="ro-RO" sz="1800" b="1" dirty="0" smtClean="0">
                <a:solidFill>
                  <a:schemeClr val="tx2">
                    <a:lumMod val="75000"/>
                  </a:schemeClr>
                </a:solidFill>
              </a:rPr>
              <a:t>,</a:t>
            </a:r>
            <a:r>
              <a:rPr lang="en-US" sz="1800" b="1" dirty="0" smtClean="0">
                <a:solidFill>
                  <a:schemeClr val="tx2">
                    <a:lumMod val="75000"/>
                  </a:schemeClr>
                </a:solidFill>
              </a:rPr>
              <a:t> 2016</a:t>
            </a:r>
            <a:endParaRPr lang="en-US" sz="1800" b="1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n-US" sz="1800" b="1" dirty="0" smtClean="0">
                <a:solidFill>
                  <a:schemeClr val="tx2">
                    <a:lumMod val="75000"/>
                  </a:schemeClr>
                </a:solidFill>
              </a:rPr>
              <a:t>Regional Conference organized by the NIJ </a:t>
            </a:r>
          </a:p>
          <a:p>
            <a:r>
              <a:rPr lang="en-US" sz="1800" b="1" dirty="0" smtClean="0">
                <a:solidFill>
                  <a:schemeClr val="tx2">
                    <a:lumMod val="75000"/>
                  </a:schemeClr>
                </a:solidFill>
              </a:rPr>
              <a:t>in partnership with the Council of Europe</a:t>
            </a:r>
            <a:endParaRPr lang="en-US" altLang="ko-KR" sz="1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39552" y="3795886"/>
            <a:ext cx="806489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tx2">
                    <a:lumMod val="75000"/>
                  </a:schemeClr>
                </a:solidFill>
              </a:rPr>
              <a:t>The next steps on integrating issues such as women's rights, gender equality and equal access to </a:t>
            </a:r>
          </a:p>
          <a:p>
            <a:r>
              <a:rPr lang="en-US" sz="1400" dirty="0" smtClean="0">
                <a:solidFill>
                  <a:schemeClr val="tx2">
                    <a:lumMod val="75000"/>
                  </a:schemeClr>
                </a:solidFill>
              </a:rPr>
              <a:t>justice in the training </a:t>
            </a:r>
            <a:r>
              <a:rPr lang="ro-RO" sz="1400" dirty="0" smtClean="0">
                <a:solidFill>
                  <a:schemeClr val="tx2">
                    <a:lumMod val="75000"/>
                  </a:schemeClr>
                </a:solidFill>
              </a:rPr>
              <a:t>plan </a:t>
            </a:r>
            <a:r>
              <a:rPr lang="en-US" sz="1400" dirty="0" smtClean="0">
                <a:solidFill>
                  <a:schemeClr val="tx2">
                    <a:lumMod val="75000"/>
                  </a:schemeClr>
                </a:solidFill>
              </a:rPr>
              <a:t>of professionals in the justice sector have been discussed during the </a:t>
            </a:r>
          </a:p>
          <a:p>
            <a:r>
              <a:rPr lang="en-US" sz="1400" dirty="0" smtClean="0">
                <a:solidFill>
                  <a:schemeClr val="tx2">
                    <a:lumMod val="75000"/>
                  </a:schemeClr>
                </a:solidFill>
              </a:rPr>
              <a:t>conference. The training manual entitled "Ensuring women's access to justice" was also presented.</a:t>
            </a:r>
            <a:endParaRPr lang="en-US" sz="14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7815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12629" y="686869"/>
            <a:ext cx="7610111" cy="445663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086693" y="123478"/>
            <a:ext cx="646198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b="1" dirty="0" smtClean="0">
                <a:solidFill>
                  <a:schemeClr val="accent1">
                    <a:lumMod val="25000"/>
                  </a:schemeClr>
                </a:solidFill>
              </a:rPr>
              <a:t>Online</a:t>
            </a:r>
            <a:r>
              <a:rPr lang="en-US" b="1" dirty="0" smtClean="0">
                <a:solidFill>
                  <a:schemeClr val="accent1">
                    <a:lumMod val="25000"/>
                  </a:schemeClr>
                </a:solidFill>
              </a:rPr>
              <a:t> resources. National Institute of Justice</a:t>
            </a:r>
            <a:endParaRPr lang="ro-RO" b="1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1872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-4564" y="123478"/>
            <a:ext cx="9144000" cy="576064"/>
          </a:xfrm>
        </p:spPr>
        <p:txBody>
          <a:bodyPr/>
          <a:lstStyle/>
          <a:p>
            <a:r>
              <a:rPr lang="ro-RO" sz="2000" b="1" dirty="0" smtClean="0">
                <a:solidFill>
                  <a:schemeClr val="accent4">
                    <a:lumMod val="50000"/>
                  </a:schemeClr>
                </a:solidFill>
              </a:rPr>
              <a:t>Online 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resources. Library. National Institute of Justice</a:t>
            </a:r>
            <a:endParaRPr lang="ko-KR" altLang="en-US" sz="20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1913815"/>
              </p:ext>
            </p:extLst>
          </p:nvPr>
        </p:nvGraphicFramePr>
        <p:xfrm>
          <a:off x="280620" y="1707654"/>
          <a:ext cx="1584468" cy="268184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79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0"/>
                        </a:lnSpc>
                      </a:pPr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5074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>
                        <a:lnSpc>
                          <a:spcPct val="0"/>
                        </a:lnSpc>
                      </a:pP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0"/>
                        </a:lnSpc>
                      </a:pP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5074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5696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>
                        <a:lnSpc>
                          <a:spcPct val="0"/>
                        </a:lnSpc>
                      </a:pP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0"/>
                        </a:lnSpc>
                      </a:pP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0415">
                <a:tc gridSpan="3">
                  <a:txBody>
                    <a:bodyPr/>
                    <a:lstStyle/>
                    <a:p>
                      <a:pPr algn="ctr" latinLnBrk="1"/>
                      <a:endParaRPr lang="ko-KR" altLang="en-US" sz="3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5194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3800891"/>
              </p:ext>
            </p:extLst>
          </p:nvPr>
        </p:nvGraphicFramePr>
        <p:xfrm>
          <a:off x="1979712" y="1707654"/>
          <a:ext cx="1606323" cy="268184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897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0"/>
                        </a:lnSpc>
                      </a:pPr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5074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>
                        <a:lnSpc>
                          <a:spcPct val="0"/>
                        </a:lnSpc>
                      </a:pP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0"/>
                        </a:lnSpc>
                      </a:pP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5074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5696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>
                        <a:lnSpc>
                          <a:spcPct val="0"/>
                        </a:lnSpc>
                      </a:pP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0"/>
                        </a:lnSpc>
                      </a:pP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0415">
                <a:tc gridSpan="3">
                  <a:txBody>
                    <a:bodyPr/>
                    <a:lstStyle/>
                    <a:p>
                      <a:pPr algn="ctr" latinLnBrk="1"/>
                      <a:endParaRPr lang="ko-KR" altLang="en-US" sz="3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5194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2814530"/>
              </p:ext>
            </p:extLst>
          </p:nvPr>
        </p:nvGraphicFramePr>
        <p:xfrm>
          <a:off x="3707904" y="1707654"/>
          <a:ext cx="1584177" cy="268318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26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589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26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0"/>
                        </a:lnSpc>
                      </a:pPr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5386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>
                        <a:lnSpc>
                          <a:spcPct val="0"/>
                        </a:lnSpc>
                      </a:pP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0"/>
                        </a:lnSpc>
                      </a:pP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5386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6415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>
                        <a:lnSpc>
                          <a:spcPct val="0"/>
                        </a:lnSpc>
                      </a:pP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0"/>
                        </a:lnSpc>
                      </a:pP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5419">
                <a:tc gridSpan="3">
                  <a:txBody>
                    <a:bodyPr/>
                    <a:lstStyle/>
                    <a:p>
                      <a:pPr algn="ctr" latinLnBrk="1"/>
                      <a:endParaRPr lang="ko-KR" altLang="en-US" sz="3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5505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9222970"/>
              </p:ext>
            </p:extLst>
          </p:nvPr>
        </p:nvGraphicFramePr>
        <p:xfrm>
          <a:off x="5436096" y="1707654"/>
          <a:ext cx="1606323" cy="268297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897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0"/>
                        </a:lnSpc>
                      </a:pPr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5337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>
                        <a:lnSpc>
                          <a:spcPct val="0"/>
                        </a:lnSpc>
                      </a:pP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0"/>
                        </a:lnSpc>
                      </a:pP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5337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630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>
                        <a:lnSpc>
                          <a:spcPct val="0"/>
                        </a:lnSpc>
                      </a:pP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0"/>
                        </a:lnSpc>
                      </a:pP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0884">
                <a:tc gridSpan="3">
                  <a:txBody>
                    <a:bodyPr/>
                    <a:lstStyle/>
                    <a:p>
                      <a:pPr algn="ctr" latinLnBrk="1"/>
                      <a:endParaRPr lang="ko-KR" altLang="en-US" sz="3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5457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8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036271"/>
              </p:ext>
            </p:extLst>
          </p:nvPr>
        </p:nvGraphicFramePr>
        <p:xfrm>
          <a:off x="7164288" y="1707654"/>
          <a:ext cx="1607216" cy="268184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06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0"/>
                        </a:lnSpc>
                      </a:pPr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5074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>
                        <a:lnSpc>
                          <a:spcPct val="0"/>
                        </a:lnSpc>
                      </a:pP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0"/>
                        </a:lnSpc>
                      </a:pP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5074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5696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>
                        <a:lnSpc>
                          <a:spcPct val="0"/>
                        </a:lnSpc>
                      </a:pP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0"/>
                        </a:lnSpc>
                      </a:pP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0415">
                <a:tc gridSpan="3">
                  <a:txBody>
                    <a:bodyPr/>
                    <a:lstStyle/>
                    <a:p>
                      <a:pPr algn="ctr" latinLnBrk="1"/>
                      <a:endParaRPr lang="ko-KR" altLang="en-US" sz="3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5194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2050" name="Picture 2" descr="C:\Users\Admin\Desktop\PPT Conferinta Strasbourg\Fise tematice\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79662"/>
            <a:ext cx="1512168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dmin\Desktop\PPT Conferinta Strasbourg\Fise tematice\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779662"/>
            <a:ext cx="1512168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Admin\Desktop\PPT Conferinta Strasbourg\Fise tematice\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7088" y="1761104"/>
            <a:ext cx="1512168" cy="2538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Admin\Desktop\PPT Conferinta Strasbourg\Fise tematice\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761104"/>
            <a:ext cx="1512168" cy="2610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Admin\Desktop\PPT Conferinta Strasbourg\Fise tematice\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1729720"/>
            <a:ext cx="1512168" cy="2642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1786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029796" y="660030"/>
            <a:ext cx="4104456" cy="1059158"/>
          </a:xfrm>
          <a:prstGeom prst="rect">
            <a:avLst/>
          </a:prstGeom>
        </p:spPr>
        <p:txBody>
          <a:bodyPr/>
          <a:lstStyle/>
          <a:p>
            <a:r>
              <a:rPr lang="en-US" altLang="ko-KR" sz="2800" b="1" dirty="0" smtClean="0">
                <a:solidFill>
                  <a:schemeClr val="accent4">
                    <a:lumMod val="50000"/>
                  </a:schemeClr>
                </a:solidFill>
              </a:rPr>
              <a:t>Ensuring women's access to justice</a:t>
            </a:r>
            <a:endParaRPr lang="ko-KR" altLang="en-US" sz="28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717711" y="1656896"/>
            <a:ext cx="3456384" cy="938401"/>
          </a:xfrm>
          <a:prstGeom prst="rect">
            <a:avLst/>
          </a:prstGeom>
        </p:spPr>
        <p:txBody>
          <a:bodyPr/>
          <a:lstStyle/>
          <a:p>
            <a:r>
              <a:rPr lang="en-US" altLang="ko-KR" sz="1800" i="1" dirty="0" smtClean="0">
                <a:solidFill>
                  <a:schemeClr val="accent4">
                    <a:lumMod val="50000"/>
                  </a:schemeClr>
                </a:solidFill>
              </a:rPr>
              <a:t>Training manual for judges and prosecutors</a:t>
            </a:r>
            <a:endParaRPr lang="ko-KR" altLang="en-US" sz="1800" i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7" name="Rectangle 16"/>
          <p:cNvSpPr/>
          <p:nvPr/>
        </p:nvSpPr>
        <p:spPr>
          <a:xfrm rot="2700000">
            <a:off x="2947684" y="1849639"/>
            <a:ext cx="183076" cy="328220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Rectangle 9"/>
          <p:cNvSpPr/>
          <p:nvPr/>
        </p:nvSpPr>
        <p:spPr>
          <a:xfrm>
            <a:off x="2918398" y="3651870"/>
            <a:ext cx="241648" cy="22620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Parallelogram 15"/>
          <p:cNvSpPr/>
          <p:nvPr/>
        </p:nvSpPr>
        <p:spPr>
          <a:xfrm rot="16200000">
            <a:off x="6076634" y="2747313"/>
            <a:ext cx="265687" cy="287596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" name="Rectangle 9"/>
          <p:cNvSpPr/>
          <p:nvPr/>
        </p:nvSpPr>
        <p:spPr>
          <a:xfrm>
            <a:off x="5840376" y="3656125"/>
            <a:ext cx="241648" cy="22620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5" name="Рисунок 3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71629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752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quarter" idx="10"/>
          </p:nvPr>
        </p:nvSpPr>
        <p:spPr>
          <a:xfrm>
            <a:off x="0" y="483518"/>
            <a:ext cx="9144000" cy="576064"/>
          </a:xfrm>
        </p:spPr>
        <p:txBody>
          <a:bodyPr/>
          <a:lstStyle/>
          <a:p>
            <a:r>
              <a:rPr lang="en-US" sz="2800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Workshops  in </a:t>
            </a:r>
            <a:r>
              <a:rPr lang="en-US" sz="2800" dirty="0" err="1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Stra</a:t>
            </a:r>
            <a:r>
              <a:rPr lang="x-none" sz="2800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en-US" sz="2800" dirty="0" err="1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bourg</a:t>
            </a:r>
            <a:r>
              <a:rPr lang="en-US" sz="2800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800" dirty="0" err="1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Kiyev</a:t>
            </a:r>
            <a:r>
              <a:rPr lang="en-US" sz="2800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</a:p>
          <a:p>
            <a:r>
              <a:rPr lang="en-US" sz="2800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Tbilisi</a:t>
            </a:r>
            <a:endParaRPr lang="x-none" sz="2800" dirty="0" smtClean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83518"/>
            <a:ext cx="3230400" cy="2422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536193"/>
            <a:ext cx="3563888" cy="237012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12" y="2499742"/>
            <a:ext cx="3284984" cy="246373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576760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ontents Slide Master">
  <a:themeElements>
    <a:clrScheme name="ALLPPT-COLOR-A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8B2A3"/>
      </a:accent1>
      <a:accent2>
        <a:srgbClr val="A4B4EA"/>
      </a:accent2>
      <a:accent3>
        <a:srgbClr val="9AD3E9"/>
      </a:accent3>
      <a:accent4>
        <a:srgbClr val="98DFBB"/>
      </a:accent4>
      <a:accent5>
        <a:srgbClr val="CBCBCB"/>
      </a:accent5>
      <a:accent6>
        <a:srgbClr val="576868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9AD3E9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Section Break Slide Master">
  <a:themeElements>
    <a:clrScheme name="ALLPPT-COLOR-A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8B2A3"/>
      </a:accent1>
      <a:accent2>
        <a:srgbClr val="A4B4EA"/>
      </a:accent2>
      <a:accent3>
        <a:srgbClr val="9AD3E9"/>
      </a:accent3>
      <a:accent4>
        <a:srgbClr val="98DFBB"/>
      </a:accent4>
      <a:accent5>
        <a:srgbClr val="CBCBCB"/>
      </a:accent5>
      <a:accent6>
        <a:srgbClr val="576868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4330</TotalTime>
  <Words>425</Words>
  <Application>Microsoft Office PowerPoint</Application>
  <PresentationFormat>Экран (16:9)</PresentationFormat>
  <Paragraphs>86</Paragraphs>
  <Slides>13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맑은 고딕</vt:lpstr>
      <vt:lpstr>Arial</vt:lpstr>
      <vt:lpstr>Arial Unicode MS</vt:lpstr>
      <vt:lpstr>Times New Roman</vt:lpstr>
      <vt:lpstr>Wingdings</vt:lpstr>
      <vt:lpstr>Contents Slide Master</vt:lpstr>
      <vt:lpstr>Section Break Slide Master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Пользователь Windows</cp:lastModifiedBy>
  <cp:revision>142</cp:revision>
  <dcterms:created xsi:type="dcterms:W3CDTF">2016-12-05T23:26:54Z</dcterms:created>
  <dcterms:modified xsi:type="dcterms:W3CDTF">2018-10-15T06:21:22Z</dcterms:modified>
</cp:coreProperties>
</file>