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16"/>
  </p:notesMasterIdLst>
  <p:sldIdLst>
    <p:sldId id="256" r:id="rId3"/>
    <p:sldId id="298" r:id="rId4"/>
    <p:sldId id="261" r:id="rId5"/>
    <p:sldId id="292" r:id="rId6"/>
    <p:sldId id="300" r:id="rId7"/>
    <p:sldId id="306" r:id="rId8"/>
    <p:sldId id="295" r:id="rId9"/>
    <p:sldId id="304" r:id="rId10"/>
    <p:sldId id="303" r:id="rId11"/>
    <p:sldId id="305" r:id="rId12"/>
    <p:sldId id="309" r:id="rId13"/>
    <p:sldId id="307" r:id="rId14"/>
    <p:sldId id="262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4EA"/>
    <a:srgbClr val="9AD3E9"/>
    <a:srgbClr val="98DFBB"/>
    <a:srgbClr val="F8B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8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pPr/>
              <a:t>2018-10-15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91" r:id="rId13"/>
    <p:sldLayoutId id="2147483692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75656" y="1779662"/>
            <a:ext cx="7668344" cy="2520280"/>
          </a:xfrm>
        </p:spPr>
        <p:txBody>
          <a:bodyPr/>
          <a:lstStyle/>
          <a:p>
            <a:pPr lvl="0" algn="ctr"/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r>
              <a:rPr lang="ro-RO" sz="2400" dirty="0" smtClean="0">
                <a:solidFill>
                  <a:schemeClr val="tx2">
                    <a:lumMod val="75000"/>
                  </a:schemeClr>
                </a:solidFill>
              </a:rPr>
              <a:t>„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Access to Justice for Women Victims of Violence</a:t>
            </a:r>
            <a:r>
              <a:rPr lang="ro-RO" sz="2400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r>
              <a:rPr lang="en-US" altLang="ko-KR" sz="2000" b="0" i="1" dirty="0" smtClean="0">
                <a:solidFill>
                  <a:schemeClr val="tx2">
                    <a:lumMod val="75000"/>
                  </a:schemeClr>
                </a:solidFill>
              </a:rPr>
              <a:t>Regional conference of the PGG Regional Project</a:t>
            </a:r>
          </a:p>
          <a:p>
            <a:pPr lvl="0" algn="ctr"/>
            <a:r>
              <a:rPr lang="en-US" altLang="ko-KR" sz="2000" b="0" i="1" dirty="0" smtClean="0">
                <a:solidFill>
                  <a:schemeClr val="tx2">
                    <a:lumMod val="75000"/>
                  </a:schemeClr>
                </a:solidFill>
              </a:rPr>
              <a:t>“Strengthening Access to Justice for Women Victims of Violence in the Six Eastern Partnership Countries”</a:t>
            </a:r>
          </a:p>
          <a:p>
            <a:pPr algn="ctr"/>
            <a:endParaRPr lang="en-US" altLang="ko-KR" sz="1400" b="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altLang="ko-KR" sz="1400" b="0" i="1" dirty="0" smtClean="0">
                <a:solidFill>
                  <a:schemeClr val="tx2">
                    <a:lumMod val="75000"/>
                  </a:schemeClr>
                </a:solidFill>
              </a:rPr>
              <a:t>18-19 </a:t>
            </a:r>
            <a:r>
              <a:rPr lang="en-US" altLang="ko-KR" sz="1400" b="0" i="1" dirty="0">
                <a:solidFill>
                  <a:schemeClr val="tx2">
                    <a:lumMod val="75000"/>
                  </a:schemeClr>
                </a:solidFill>
              </a:rPr>
              <a:t>October 2018</a:t>
            </a:r>
          </a:p>
          <a:p>
            <a:pPr lvl="0" algn="ctr"/>
            <a:r>
              <a:rPr lang="en-US" altLang="ko-KR" sz="1400" b="0" i="1" dirty="0" smtClean="0">
                <a:solidFill>
                  <a:schemeClr val="tx2">
                    <a:lumMod val="75000"/>
                  </a:schemeClr>
                </a:solidFill>
              </a:rPr>
              <a:t>Strasbourg, France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75656" y="2738626"/>
            <a:ext cx="129393" cy="1440160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 descr="C:\Users\Admin\Desktop\logotextin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3448"/>
            <a:ext cx="1416256" cy="130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Council_of_Europe_logo_(2013_revised_version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6" y="221711"/>
            <a:ext cx="1360362" cy="108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59689"/>
            <a:ext cx="3286176" cy="2034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293845"/>
            <a:ext cx="3933864" cy="260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33511"/>
            <a:ext cx="3725760" cy="2520260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851920" y="601434"/>
            <a:ext cx="5040560" cy="8481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2400" b="1" dirty="0" smtClean="0">
                <a:solidFill>
                  <a:srgbClr val="A4B4EA"/>
                </a:solidFill>
              </a:rPr>
              <a:t> The simulation of the moot court</a:t>
            </a:r>
            <a:endParaRPr kumimoji="0" lang="en-US" altLang="ko-KR" sz="2400" b="1" u="none" strike="noStrike" kern="1200" cap="none" spc="0" normalizeH="0" baseline="0" noProof="0" dirty="0">
              <a:ln>
                <a:noFill/>
              </a:ln>
              <a:solidFill>
                <a:srgbClr val="A4B4EA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037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7014160" cy="576064"/>
          </a:xfrm>
        </p:spPr>
        <p:txBody>
          <a:bodyPr/>
          <a:lstStyle/>
          <a:p>
            <a:r>
              <a:rPr lang="en-US" b="1" dirty="0">
                <a:solidFill>
                  <a:srgbClr val="A4B4EA"/>
                </a:solidFill>
                <a:latin typeface="Times New Roman" pitchFamily="18" charset="0"/>
                <a:cs typeface="Times New Roman" pitchFamily="18" charset="0"/>
              </a:rPr>
              <a:t>On-going training</a:t>
            </a:r>
            <a:endParaRPr lang="ru-RU" b="1" dirty="0">
              <a:solidFill>
                <a:srgbClr val="A4B4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1998" y="2844746"/>
            <a:ext cx="3283539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Chevron 4"/>
          <p:cNvSpPr/>
          <p:nvPr/>
        </p:nvSpPr>
        <p:spPr>
          <a:xfrm>
            <a:off x="3039103" y="1822422"/>
            <a:ext cx="1584176" cy="2404688"/>
          </a:xfrm>
          <a:prstGeom prst="chevron">
            <a:avLst>
              <a:gd name="adj" fmla="val 691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841997" y="3246306"/>
            <a:ext cx="2880321" cy="360040"/>
          </a:xfrm>
          <a:custGeom>
            <a:avLst/>
            <a:gdLst>
              <a:gd name="connsiteX0" fmla="*/ 0 w 2880321"/>
              <a:gd name="connsiteY0" fmla="*/ 0 h 360040"/>
              <a:gd name="connsiteX1" fmla="*/ 2880321 w 2880321"/>
              <a:gd name="connsiteY1" fmla="*/ 0 h 360040"/>
              <a:gd name="connsiteX2" fmla="*/ 2880321 w 2880321"/>
              <a:gd name="connsiteY2" fmla="*/ 360040 h 360040"/>
              <a:gd name="connsiteX3" fmla="*/ 0 w 2880321"/>
              <a:gd name="connsiteY3" fmla="*/ 360040 h 360040"/>
              <a:gd name="connsiteX4" fmla="*/ 0 w 2880321"/>
              <a:gd name="connsiteY4" fmla="*/ 0 h 360040"/>
              <a:gd name="connsiteX0" fmla="*/ 0 w 2880321"/>
              <a:gd name="connsiteY0" fmla="*/ 0 h 360040"/>
              <a:gd name="connsiteX1" fmla="*/ 2880321 w 2880321"/>
              <a:gd name="connsiteY1" fmla="*/ 0 h 360040"/>
              <a:gd name="connsiteX2" fmla="*/ 2586122 w 2880321"/>
              <a:gd name="connsiteY2" fmla="*/ 312332 h 360040"/>
              <a:gd name="connsiteX3" fmla="*/ 0 w 2880321"/>
              <a:gd name="connsiteY3" fmla="*/ 360040 h 360040"/>
              <a:gd name="connsiteX4" fmla="*/ 0 w 2880321"/>
              <a:gd name="connsiteY4" fmla="*/ 0 h 360040"/>
              <a:gd name="connsiteX0" fmla="*/ 0 w 2880321"/>
              <a:gd name="connsiteY0" fmla="*/ 0 h 360040"/>
              <a:gd name="connsiteX1" fmla="*/ 2880321 w 2880321"/>
              <a:gd name="connsiteY1" fmla="*/ 0 h 360040"/>
              <a:gd name="connsiteX2" fmla="*/ 2538415 w 2880321"/>
              <a:gd name="connsiteY2" fmla="*/ 296430 h 360040"/>
              <a:gd name="connsiteX3" fmla="*/ 0 w 2880321"/>
              <a:gd name="connsiteY3" fmla="*/ 360040 h 360040"/>
              <a:gd name="connsiteX4" fmla="*/ 0 w 2880321"/>
              <a:gd name="connsiteY4" fmla="*/ 0 h 360040"/>
              <a:gd name="connsiteX0" fmla="*/ 0 w 2880321"/>
              <a:gd name="connsiteY0" fmla="*/ 0 h 360040"/>
              <a:gd name="connsiteX1" fmla="*/ 2880321 w 2880321"/>
              <a:gd name="connsiteY1" fmla="*/ 0 h 360040"/>
              <a:gd name="connsiteX2" fmla="*/ 2545449 w 2880321"/>
              <a:gd name="connsiteY2" fmla="*/ 338633 h 360040"/>
              <a:gd name="connsiteX3" fmla="*/ 0 w 2880321"/>
              <a:gd name="connsiteY3" fmla="*/ 360040 h 360040"/>
              <a:gd name="connsiteX4" fmla="*/ 0 w 2880321"/>
              <a:gd name="connsiteY4" fmla="*/ 0 h 360040"/>
              <a:gd name="connsiteX0" fmla="*/ 0 w 2880321"/>
              <a:gd name="connsiteY0" fmla="*/ 0 h 360040"/>
              <a:gd name="connsiteX1" fmla="*/ 2880321 w 2880321"/>
              <a:gd name="connsiteY1" fmla="*/ 0 h 360040"/>
              <a:gd name="connsiteX2" fmla="*/ 2531381 w 2880321"/>
              <a:gd name="connsiteY2" fmla="*/ 359735 h 360040"/>
              <a:gd name="connsiteX3" fmla="*/ 0 w 2880321"/>
              <a:gd name="connsiteY3" fmla="*/ 360040 h 360040"/>
              <a:gd name="connsiteX4" fmla="*/ 0 w 2880321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21" h="360040">
                <a:moveTo>
                  <a:pt x="0" y="0"/>
                </a:moveTo>
                <a:lnTo>
                  <a:pt x="2880321" y="0"/>
                </a:lnTo>
                <a:lnTo>
                  <a:pt x="2531381" y="359735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5"/>
          <p:cNvSpPr/>
          <p:nvPr/>
        </p:nvSpPr>
        <p:spPr>
          <a:xfrm>
            <a:off x="854810" y="2433918"/>
            <a:ext cx="2880321" cy="360040"/>
          </a:xfrm>
          <a:custGeom>
            <a:avLst/>
            <a:gdLst>
              <a:gd name="connsiteX0" fmla="*/ 0 w 2880321"/>
              <a:gd name="connsiteY0" fmla="*/ 0 h 360040"/>
              <a:gd name="connsiteX1" fmla="*/ 2880321 w 2880321"/>
              <a:gd name="connsiteY1" fmla="*/ 0 h 360040"/>
              <a:gd name="connsiteX2" fmla="*/ 2880321 w 2880321"/>
              <a:gd name="connsiteY2" fmla="*/ 360040 h 360040"/>
              <a:gd name="connsiteX3" fmla="*/ 0 w 2880321"/>
              <a:gd name="connsiteY3" fmla="*/ 360040 h 360040"/>
              <a:gd name="connsiteX4" fmla="*/ 0 w 2880321"/>
              <a:gd name="connsiteY4" fmla="*/ 0 h 360040"/>
              <a:gd name="connsiteX0" fmla="*/ 0 w 2880321"/>
              <a:gd name="connsiteY0" fmla="*/ 0 h 360040"/>
              <a:gd name="connsiteX1" fmla="*/ 2514561 w 2880321"/>
              <a:gd name="connsiteY1" fmla="*/ 7951 h 360040"/>
              <a:gd name="connsiteX2" fmla="*/ 2880321 w 2880321"/>
              <a:gd name="connsiteY2" fmla="*/ 360040 h 360040"/>
              <a:gd name="connsiteX3" fmla="*/ 0 w 2880321"/>
              <a:gd name="connsiteY3" fmla="*/ 360040 h 360040"/>
              <a:gd name="connsiteX4" fmla="*/ 0 w 2880321"/>
              <a:gd name="connsiteY4" fmla="*/ 0 h 360040"/>
              <a:gd name="connsiteX0" fmla="*/ 0 w 2880321"/>
              <a:gd name="connsiteY0" fmla="*/ 0 h 360040"/>
              <a:gd name="connsiteX1" fmla="*/ 2521595 w 2880321"/>
              <a:gd name="connsiteY1" fmla="*/ 917 h 360040"/>
              <a:gd name="connsiteX2" fmla="*/ 2880321 w 2880321"/>
              <a:gd name="connsiteY2" fmla="*/ 360040 h 360040"/>
              <a:gd name="connsiteX3" fmla="*/ 0 w 2880321"/>
              <a:gd name="connsiteY3" fmla="*/ 360040 h 360040"/>
              <a:gd name="connsiteX4" fmla="*/ 0 w 2880321"/>
              <a:gd name="connsiteY4" fmla="*/ 0 h 360040"/>
              <a:gd name="connsiteX0" fmla="*/ 0 w 2880321"/>
              <a:gd name="connsiteY0" fmla="*/ 0 h 360040"/>
              <a:gd name="connsiteX1" fmla="*/ 2521595 w 2880321"/>
              <a:gd name="connsiteY1" fmla="*/ 917 h 360040"/>
              <a:gd name="connsiteX2" fmla="*/ 2880321 w 2880321"/>
              <a:gd name="connsiteY2" fmla="*/ 360040 h 360040"/>
              <a:gd name="connsiteX3" fmla="*/ 0 w 2880321"/>
              <a:gd name="connsiteY3" fmla="*/ 360040 h 360040"/>
              <a:gd name="connsiteX4" fmla="*/ 0 w 2880321"/>
              <a:gd name="connsiteY4" fmla="*/ 0 h 360040"/>
              <a:gd name="connsiteX0" fmla="*/ 0 w 2880321"/>
              <a:gd name="connsiteY0" fmla="*/ 0 h 360040"/>
              <a:gd name="connsiteX1" fmla="*/ 2528629 w 2880321"/>
              <a:gd name="connsiteY1" fmla="*/ 14985 h 360040"/>
              <a:gd name="connsiteX2" fmla="*/ 2880321 w 2880321"/>
              <a:gd name="connsiteY2" fmla="*/ 360040 h 360040"/>
              <a:gd name="connsiteX3" fmla="*/ 0 w 2880321"/>
              <a:gd name="connsiteY3" fmla="*/ 360040 h 360040"/>
              <a:gd name="connsiteX4" fmla="*/ 0 w 2880321"/>
              <a:gd name="connsiteY4" fmla="*/ 0 h 360040"/>
              <a:gd name="connsiteX0" fmla="*/ 0 w 2880321"/>
              <a:gd name="connsiteY0" fmla="*/ 0 h 360040"/>
              <a:gd name="connsiteX1" fmla="*/ 2535662 w 2880321"/>
              <a:gd name="connsiteY1" fmla="*/ 7951 h 360040"/>
              <a:gd name="connsiteX2" fmla="*/ 2880321 w 2880321"/>
              <a:gd name="connsiteY2" fmla="*/ 360040 h 360040"/>
              <a:gd name="connsiteX3" fmla="*/ 0 w 2880321"/>
              <a:gd name="connsiteY3" fmla="*/ 360040 h 360040"/>
              <a:gd name="connsiteX4" fmla="*/ 0 w 2880321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21" h="360040">
                <a:moveTo>
                  <a:pt x="0" y="0"/>
                </a:moveTo>
                <a:lnTo>
                  <a:pt x="2535662" y="7951"/>
                </a:lnTo>
                <a:lnTo>
                  <a:pt x="2880321" y="360040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arallelogram 7"/>
          <p:cNvSpPr/>
          <p:nvPr/>
        </p:nvSpPr>
        <p:spPr>
          <a:xfrm>
            <a:off x="2450822" y="3249084"/>
            <a:ext cx="1435616" cy="971536"/>
          </a:xfrm>
          <a:prstGeom prst="parallelogram">
            <a:avLst>
              <a:gd name="adj" fmla="val 962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arallelogram 8"/>
          <p:cNvSpPr/>
          <p:nvPr/>
        </p:nvSpPr>
        <p:spPr>
          <a:xfrm flipH="1">
            <a:off x="2450822" y="1822422"/>
            <a:ext cx="1435616" cy="971536"/>
          </a:xfrm>
          <a:prstGeom prst="parallelogram">
            <a:avLst>
              <a:gd name="adj" fmla="val 962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03785" y="247543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solidFill>
                  <a:schemeClr val="bg1"/>
                </a:solidFill>
              </a:rPr>
              <a:t>2016-2018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3785" y="287977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solidFill>
                  <a:schemeClr val="bg1"/>
                </a:solidFill>
              </a:rPr>
              <a:t>12 </a:t>
            </a:r>
            <a:r>
              <a:rPr lang="en-US" sz="1200" b="1" dirty="0">
                <a:solidFill>
                  <a:schemeClr val="bg1"/>
                </a:solidFill>
              </a:rPr>
              <a:t>seminars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2077" y="327413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bg1"/>
                </a:solidFill>
              </a:rPr>
              <a:t>220 beneficiaries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9"/>
          <a:stretch/>
        </p:blipFill>
        <p:spPr>
          <a:xfrm>
            <a:off x="5364088" y="496187"/>
            <a:ext cx="3118328" cy="459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6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4B4EA"/>
                </a:solidFill>
              </a:rPr>
              <a:t>Cooperation with NGOs</a:t>
            </a:r>
            <a:endParaRPr lang="ro-RO" dirty="0">
              <a:solidFill>
                <a:srgbClr val="A4B4EA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4B4EA"/>
                </a:solidFill>
              </a:rPr>
              <a:t>Women’s Law Center</a:t>
            </a:r>
            <a:endParaRPr lang="ro-RO" dirty="0">
              <a:solidFill>
                <a:srgbClr val="A4B4EA"/>
              </a:solidFill>
            </a:endParaRPr>
          </a:p>
        </p:txBody>
      </p:sp>
      <p:pic>
        <p:nvPicPr>
          <p:cNvPr id="1026" name="Picture 2" descr="Ð¦ÐµÐ½ÑÑ Ð¿Ð¾ ÐÑÐ°Ð²Ð°Ð¼ ÐÐµÐ½ÑÐ¸Ð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0658"/>
            <a:ext cx="17335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15816" y="1297260"/>
            <a:ext cx="4261797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2016 – 2018: </a:t>
            </a:r>
            <a:r>
              <a:rPr lang="ro-RO" sz="1400" b="1" dirty="0" smtClean="0">
                <a:solidFill>
                  <a:srgbClr val="00B0F0"/>
                </a:solidFill>
              </a:rPr>
              <a:t>16</a:t>
            </a:r>
            <a:r>
              <a:rPr lang="ro-RO" sz="1400" dirty="0" smtClean="0">
                <a:solidFill>
                  <a:srgbClr val="00B0F0"/>
                </a:solidFill>
              </a:rPr>
              <a:t> </a:t>
            </a:r>
            <a:r>
              <a:rPr lang="en-US" sz="1400" dirty="0" smtClean="0">
                <a:solidFill>
                  <a:srgbClr val="00B0F0"/>
                </a:solidFill>
              </a:rPr>
              <a:t>Trainings</a:t>
            </a:r>
          </a:p>
          <a:p>
            <a:endParaRPr lang="en-US" sz="1400" dirty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</a:rPr>
              <a:t>447 trained persons – judges, prosecutors, lawyers,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                                    police officers, court staff </a:t>
            </a:r>
          </a:p>
          <a:p>
            <a:r>
              <a:rPr lang="en-US" sz="1100" dirty="0" smtClean="0"/>
              <a:t> 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99791" y="2420644"/>
            <a:ext cx="4693845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Research: </a:t>
            </a:r>
            <a:r>
              <a:rPr lang="en-US" sz="1400" i="1" dirty="0" smtClean="0">
                <a:solidFill>
                  <a:srgbClr val="00B0F0"/>
                </a:solidFill>
              </a:rPr>
              <a:t>Guide on the implementation of legislation on prevention and punishment of domestic violence</a:t>
            </a:r>
          </a:p>
          <a:p>
            <a:endParaRPr lang="en-US" sz="1400" dirty="0" smtClean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B0F0"/>
                </a:solidFill>
              </a:rPr>
              <a:t>Concept and forms of violence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B0F0"/>
                </a:solidFill>
              </a:rPr>
              <a:t>Myths and realities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B0F0"/>
                </a:solidFill>
              </a:rPr>
              <a:t>International standards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B0F0"/>
                </a:solidFill>
              </a:rPr>
              <a:t>Civil aspects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B0F0"/>
                </a:solidFill>
              </a:rPr>
              <a:t>Criminal aspects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B0F0"/>
                </a:solidFill>
              </a:rPr>
              <a:t>Procedural law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100" dirty="0" smtClean="0"/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9629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28926" y="2000246"/>
            <a:ext cx="3240360" cy="1008112"/>
          </a:xfrm>
        </p:spPr>
        <p:txBody>
          <a:bodyPr/>
          <a:lstStyle/>
          <a:p>
            <a:r>
              <a:rPr lang="en-US" altLang="ru-RU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 for </a:t>
            </a:r>
          </a:p>
          <a:p>
            <a:r>
              <a:rPr lang="en-US" altLang="ru-RU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 attention!</a:t>
            </a:r>
            <a:endParaRPr lang="en-US" altLang="ko-KR" sz="28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7858"/>
          <a:stretch>
            <a:fillRect/>
          </a:stretch>
        </p:blipFill>
        <p:spPr>
          <a:xfrm>
            <a:off x="6286512" y="3000378"/>
            <a:ext cx="2709245" cy="1285846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195486"/>
            <a:ext cx="8352928" cy="720080"/>
          </a:xfrm>
          <a:prstGeom prst="rect">
            <a:avLst/>
          </a:prstGeom>
        </p:spPr>
        <p:txBody>
          <a:bodyPr/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3 training seminars "Women's rights and their access to justice. Accession to the legal profession ",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organized at the National Institute of Justice, with the support of the Council of Europe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within the project "Improving women's access to justice in five Eastern Partnership countries“</a:t>
            </a:r>
            <a:r>
              <a:rPr lang="ro-RO" sz="1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altLang="ko-KR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346669"/>
            <a:ext cx="36786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vi-VN" sz="1200" dirty="0" smtClean="0">
                <a:solidFill>
                  <a:schemeClr val="tx2">
                    <a:lumMod val="50000"/>
                  </a:schemeClr>
                </a:solidFill>
              </a:rPr>
              <a:t>xperts </a:t>
            </a:r>
            <a:r>
              <a:rPr lang="ro-RO" sz="12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vi-VN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o-RO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Diana </a:t>
            </a:r>
            <a:r>
              <a:rPr lang="en-US" sz="1200" dirty="0" err="1" smtClean="0">
                <a:solidFill>
                  <a:schemeClr val="tx2">
                    <a:lumMod val="50000"/>
                  </a:schemeClr>
                </a:solidFill>
              </a:rPr>
              <a:t>Scobioală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, Director of NIJ, </a:t>
            </a:r>
            <a:r>
              <a:rPr lang="ro-RO" sz="1200" dirty="0" err="1" smtClean="0">
                <a:solidFill>
                  <a:schemeClr val="tx2">
                    <a:lumMod val="50000"/>
                  </a:schemeClr>
                </a:solidFill>
              </a:rPr>
              <a:t>PhD</a:t>
            </a:r>
            <a:r>
              <a:rPr lang="ro-RO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171450" indent="-171450"/>
            <a:r>
              <a:rPr lang="ro-RO" sz="1200" dirty="0" smtClean="0">
                <a:solidFill>
                  <a:schemeClr val="tx2">
                    <a:lumMod val="50000"/>
                  </a:schemeClr>
                </a:solidFill>
              </a:rPr>
              <a:t>     in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 Law, Associate Professor, NIJ trainer</a:t>
            </a:r>
            <a:r>
              <a:rPr lang="ro-RO" sz="12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  <a:r>
              <a:rPr lang="vi-VN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o-RO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1200" dirty="0" smtClean="0">
                <a:solidFill>
                  <a:schemeClr val="tx2">
                    <a:lumMod val="50000"/>
                  </a:schemeClr>
                </a:solidFill>
              </a:rPr>
              <a:t>Olga </a:t>
            </a:r>
            <a:r>
              <a:rPr lang="vi-VN" sz="1200" dirty="0">
                <a:solidFill>
                  <a:schemeClr val="tx2">
                    <a:lumMod val="50000"/>
                  </a:schemeClr>
                </a:solidFill>
              </a:rPr>
              <a:t>Dorul, </a:t>
            </a:r>
            <a:r>
              <a:rPr lang="ro-RO" sz="1200" dirty="0" err="1" smtClean="0">
                <a:solidFill>
                  <a:schemeClr val="tx2">
                    <a:lumMod val="50000"/>
                  </a:schemeClr>
                </a:solidFill>
              </a:rPr>
              <a:t>PhD</a:t>
            </a:r>
            <a:r>
              <a:rPr lang="ro-RO" sz="1200" dirty="0" smtClean="0">
                <a:solidFill>
                  <a:schemeClr val="tx2">
                    <a:lumMod val="50000"/>
                  </a:schemeClr>
                </a:solidFill>
              </a:rPr>
              <a:t> in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 Law, Associate Professor, NIJ trainer</a:t>
            </a:r>
            <a:r>
              <a:rPr lang="ro-RO" sz="12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o-RO" sz="1200" dirty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1200" dirty="0" smtClean="0">
                <a:solidFill>
                  <a:schemeClr val="tx2">
                    <a:lumMod val="50000"/>
                  </a:schemeClr>
                </a:solidFill>
              </a:rPr>
              <a:t>Iustina </a:t>
            </a:r>
            <a:r>
              <a:rPr lang="vi-VN" sz="1200" dirty="0">
                <a:solidFill>
                  <a:schemeClr val="tx2">
                    <a:lumMod val="50000"/>
                  </a:schemeClr>
                </a:solidFill>
              </a:rPr>
              <a:t>Ionescu, </a:t>
            </a:r>
            <a:r>
              <a:rPr lang="ro-RO" sz="1200" dirty="0" err="1" smtClean="0">
                <a:solidFill>
                  <a:schemeClr val="tx2">
                    <a:lumMod val="50000"/>
                  </a:schemeClr>
                </a:solidFill>
              </a:rPr>
              <a:t>Anti-discrimination</a:t>
            </a:r>
            <a:r>
              <a:rPr lang="ro-RO" sz="1200" dirty="0" smtClean="0">
                <a:solidFill>
                  <a:schemeClr val="tx2">
                    <a:lumMod val="50000"/>
                  </a:schemeClr>
                </a:solidFill>
              </a:rPr>
              <a:t> Expert;</a:t>
            </a:r>
            <a:r>
              <a:rPr lang="vi-VN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o-RO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1200" dirty="0" smtClean="0">
                <a:solidFill>
                  <a:schemeClr val="tx2">
                    <a:lumMod val="50000"/>
                  </a:schemeClr>
                </a:solidFill>
              </a:rPr>
              <a:t>Corina </a:t>
            </a:r>
            <a:r>
              <a:rPr lang="vi-VN" sz="1200" dirty="0">
                <a:solidFill>
                  <a:schemeClr val="tx2">
                    <a:lumMod val="50000"/>
                  </a:schemeClr>
                </a:solidFill>
              </a:rPr>
              <a:t>Voicu,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Director of the Legislation, Documentation and Contentious Division of the Superior Council of Magistracy of Romania</a:t>
            </a:r>
            <a:r>
              <a:rPr lang="ro-RO" sz="12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o-RO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1200" dirty="0" smtClean="0">
                <a:solidFill>
                  <a:schemeClr val="tx2">
                    <a:lumMod val="50000"/>
                  </a:schemeClr>
                </a:solidFill>
              </a:rPr>
              <a:t>Raluca </a:t>
            </a:r>
            <a:r>
              <a:rPr lang="vi-VN" sz="1200" dirty="0">
                <a:solidFill>
                  <a:schemeClr val="tx2">
                    <a:lumMod val="50000"/>
                  </a:schemeClr>
                </a:solidFill>
              </a:rPr>
              <a:t>Popa,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Program Manager, Department </a:t>
            </a:r>
            <a:endParaRPr lang="ro-RO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/>
            <a:r>
              <a:rPr lang="ro-RO" sz="12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of Equality, Gender Equality Unit of the Council </a:t>
            </a:r>
            <a:endParaRPr lang="ro-RO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/>
            <a:r>
              <a:rPr lang="ro-RO" sz="12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of Europe</a:t>
            </a:r>
            <a:r>
              <a:rPr lang="vi-VN" sz="1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2050" name="Picture 2" descr="C:\Users\Admin\Desktop\PPT Conferinta Strasbourg\Foto\foto 5-6 aprilie 2016\INJ_5.04.2016 coll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45121"/>
            <a:ext cx="4661248" cy="13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PT Conferinta Strasbourg\Foto\foto 5-6 aprilie 2016\INJ_5.04.2016 acces.femeilor la just.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000378"/>
            <a:ext cx="2395536" cy="13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6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79712" y="1399659"/>
            <a:ext cx="7099188" cy="1101824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260711" y="168896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79712" y="2594193"/>
            <a:ext cx="7105200" cy="1083142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79712" y="3802431"/>
            <a:ext cx="7128792" cy="1114938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266304" y="283980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266304" y="4098290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o-RO" altLang="ko-KR" sz="2800" b="1" dirty="0">
                <a:solidFill>
                  <a:schemeClr val="bg1"/>
                </a:solidFill>
                <a:cs typeface="Arial" pitchFamily="34" charset="0"/>
              </a:rPr>
              <a:t>3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4499" y="1650489"/>
            <a:ext cx="55579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05-06.04.2016</a:t>
            </a:r>
            <a:r>
              <a:rPr lang="en-US" sz="1100" dirty="0" smtClean="0"/>
              <a:t> - Women's rights. Access to justice. The Legal Profession accession.</a:t>
            </a:r>
          </a:p>
          <a:p>
            <a:r>
              <a:rPr lang="en-US" sz="1100" dirty="0" smtClean="0"/>
              <a:t>                           </a:t>
            </a:r>
            <a:r>
              <a:rPr lang="ro-RO" sz="1100" dirty="0" err="1" smtClean="0"/>
              <a:t>Participants</a:t>
            </a:r>
            <a:r>
              <a:rPr lang="en-US" sz="1100" dirty="0" smtClean="0"/>
              <a:t>:                       judges – 14</a:t>
            </a:r>
          </a:p>
          <a:p>
            <a:r>
              <a:rPr lang="en-US" sz="1100" dirty="0" smtClean="0"/>
              <a:t>                                                                     prosecutors   – 14</a:t>
            </a:r>
            <a:endParaRPr lang="en-US" sz="11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993234" y="2801329"/>
            <a:ext cx="55579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100" b="1" dirty="0" smtClean="0"/>
              <a:t>08-09.06.2016</a:t>
            </a:r>
            <a:r>
              <a:rPr lang="ro-RO" sz="1100" dirty="0" smtClean="0"/>
              <a:t> </a:t>
            </a:r>
            <a:r>
              <a:rPr lang="ro-RO" sz="1100" dirty="0"/>
              <a:t>- </a:t>
            </a:r>
            <a:r>
              <a:rPr lang="en-US" sz="1100" dirty="0" smtClean="0"/>
              <a:t>Women's rights. Access to justice. The Legal Profession accession.</a:t>
            </a:r>
            <a:endParaRPr lang="ru-RU" sz="1100" dirty="0"/>
          </a:p>
          <a:p>
            <a:r>
              <a:rPr lang="ro-RO" sz="1100" dirty="0" smtClean="0"/>
              <a:t>                           </a:t>
            </a:r>
            <a:r>
              <a:rPr lang="ro-RO" sz="1100" dirty="0" err="1" smtClean="0"/>
              <a:t>Participants</a:t>
            </a:r>
            <a:r>
              <a:rPr lang="ro-RO" sz="1100" dirty="0" smtClean="0"/>
              <a:t>:                      </a:t>
            </a:r>
            <a:r>
              <a:rPr lang="ro-RO" sz="1100" dirty="0" err="1" smtClean="0"/>
              <a:t>judges</a:t>
            </a:r>
            <a:r>
              <a:rPr lang="ro-RO" sz="1100" dirty="0" smtClean="0"/>
              <a:t> </a:t>
            </a:r>
            <a:r>
              <a:rPr lang="ro-RO" sz="1100" dirty="0"/>
              <a:t>– </a:t>
            </a:r>
            <a:r>
              <a:rPr lang="ro-RO" sz="1100" dirty="0" smtClean="0"/>
              <a:t>25</a:t>
            </a:r>
            <a:endParaRPr lang="ru-RU" sz="1100" dirty="0"/>
          </a:p>
          <a:p>
            <a:r>
              <a:rPr lang="ro-RO" sz="1100" dirty="0"/>
              <a:t>                     </a:t>
            </a:r>
            <a:r>
              <a:rPr lang="ro-RO" sz="1100" dirty="0" smtClean="0"/>
              <a:t>                                               </a:t>
            </a:r>
            <a:r>
              <a:rPr lang="ro-RO" sz="1100" dirty="0" err="1" smtClean="0"/>
              <a:t>prosecutors</a:t>
            </a:r>
            <a:r>
              <a:rPr lang="ro-RO" sz="1100" dirty="0" smtClean="0"/>
              <a:t>   – 10</a:t>
            </a:r>
            <a:endParaRPr lang="ru-RU" sz="11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944155" y="3996946"/>
            <a:ext cx="5557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100" b="1" dirty="0" smtClean="0"/>
              <a:t>26-27.09.2016</a:t>
            </a:r>
            <a:r>
              <a:rPr lang="ro-RO" sz="1100" dirty="0" smtClean="0"/>
              <a:t> </a:t>
            </a:r>
            <a:r>
              <a:rPr lang="ro-RO" sz="1100" dirty="0"/>
              <a:t>- </a:t>
            </a:r>
            <a:r>
              <a:rPr lang="en-US" sz="1100" dirty="0" smtClean="0"/>
              <a:t>Women's rights. Access to justice. The Legal Profession accession.</a:t>
            </a:r>
            <a:endParaRPr lang="ru-RU" sz="1100" dirty="0"/>
          </a:p>
          <a:p>
            <a:r>
              <a:rPr lang="ro-RO" sz="1100" dirty="0" smtClean="0"/>
              <a:t>                            </a:t>
            </a:r>
            <a:r>
              <a:rPr lang="ro-RO" sz="1100" dirty="0" err="1" smtClean="0"/>
              <a:t>Participants</a:t>
            </a:r>
            <a:r>
              <a:rPr lang="ro-RO" sz="1100" dirty="0" smtClean="0"/>
              <a:t>:                     </a:t>
            </a:r>
            <a:r>
              <a:rPr lang="ro-RO" sz="1100" dirty="0" err="1" smtClean="0"/>
              <a:t>judges</a:t>
            </a:r>
            <a:r>
              <a:rPr lang="ro-RO" sz="1100" dirty="0" smtClean="0"/>
              <a:t> </a:t>
            </a:r>
            <a:r>
              <a:rPr lang="ro-RO" sz="1100" dirty="0"/>
              <a:t>– 4</a:t>
            </a:r>
            <a:endParaRPr lang="ru-RU" sz="1100" dirty="0"/>
          </a:p>
          <a:p>
            <a:r>
              <a:rPr lang="ro-RO" sz="1100" dirty="0"/>
              <a:t>                     </a:t>
            </a:r>
            <a:r>
              <a:rPr lang="ro-RO" sz="1100" dirty="0" smtClean="0"/>
              <a:t>                                                </a:t>
            </a:r>
            <a:r>
              <a:rPr lang="ro-RO" sz="1100" dirty="0" err="1" smtClean="0"/>
              <a:t>prosecutors</a:t>
            </a:r>
            <a:r>
              <a:rPr lang="ro-RO" sz="1100" dirty="0" smtClean="0"/>
              <a:t>   – 15</a:t>
            </a:r>
          </a:p>
          <a:p>
            <a:r>
              <a:rPr lang="ro-RO" sz="1100" dirty="0"/>
              <a:t> </a:t>
            </a:r>
            <a:r>
              <a:rPr lang="ro-RO" sz="1100" dirty="0" smtClean="0"/>
              <a:t>                                                                    NIJ </a:t>
            </a:r>
            <a:r>
              <a:rPr lang="en-US" sz="1100" dirty="0" smtClean="0"/>
              <a:t>staff </a:t>
            </a:r>
            <a:r>
              <a:rPr lang="ro-RO" sz="1100" dirty="0" smtClean="0"/>
              <a:t>- 5</a:t>
            </a:r>
            <a:endParaRPr lang="ru-RU" sz="1100" dirty="0"/>
          </a:p>
        </p:txBody>
      </p:sp>
      <p:sp>
        <p:nvSpPr>
          <p:cNvPr id="38" name="Title 2"/>
          <p:cNvSpPr txBox="1">
            <a:spLocks/>
          </p:cNvSpPr>
          <p:nvPr/>
        </p:nvSpPr>
        <p:spPr>
          <a:xfrm>
            <a:off x="1691680" y="821567"/>
            <a:ext cx="712879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dirty="0" smtClean="0">
                <a:solidFill>
                  <a:schemeClr val="accent4">
                    <a:lumMod val="50000"/>
                  </a:schemeClr>
                </a:solidFill>
              </a:rPr>
              <a:t>The project "Improving Women's Access to Justice in The </a:t>
            </a:r>
            <a:endParaRPr lang="x-none" sz="1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800" b="1" i="1" dirty="0" smtClean="0">
                <a:solidFill>
                  <a:schemeClr val="accent4">
                    <a:lumMod val="50000"/>
                  </a:schemeClr>
                </a:solidFill>
              </a:rPr>
              <a:t>Eastern Partnership Countries"</a:t>
            </a:r>
            <a:endParaRPr lang="en-US" sz="1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main beneficiaries of the on-going training seminars in the area of </a:t>
            </a: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Women's Rights and their access to justice. Accession to the legal profession</a:t>
            </a:r>
            <a:endParaRPr lang="en-US" altLang="ko-KR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43558"/>
            <a:ext cx="9144000" cy="288032"/>
          </a:xfrm>
        </p:spPr>
        <p:txBody>
          <a:bodyPr/>
          <a:lstStyle/>
          <a:p>
            <a:pPr lvl="0"/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85 beneficiaries</a:t>
            </a:r>
            <a:endParaRPr lang="en-US" altLang="ko-KR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2466" y="1476071"/>
            <a:ext cx="2575889" cy="617384"/>
            <a:chOff x="5764394" y="3394105"/>
            <a:chExt cx="2575889" cy="617384"/>
          </a:xfrm>
          <a:solidFill>
            <a:schemeClr val="accent4"/>
          </a:solidFill>
        </p:grpSpPr>
        <p:sp>
          <p:nvSpPr>
            <p:cNvPr id="5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2466" y="3913385"/>
            <a:ext cx="2575889" cy="617384"/>
            <a:chOff x="5764394" y="3394105"/>
            <a:chExt cx="2575889" cy="617384"/>
          </a:xfrm>
          <a:solidFill>
            <a:schemeClr val="accent3"/>
          </a:solidFill>
        </p:grpSpPr>
        <p:sp>
          <p:nvSpPr>
            <p:cNvPr id="27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254598" y="146845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altLang="ko-KR" sz="3600" b="1" dirty="0" smtClean="0">
                <a:solidFill>
                  <a:schemeClr val="accent4"/>
                </a:solidFill>
                <a:cs typeface="Arial" pitchFamily="34" charset="0"/>
              </a:rPr>
              <a:t>43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11079" y="389891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53278" y="1600096"/>
            <a:ext cx="359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b="1" dirty="0" err="1" smtClean="0">
                <a:solidFill>
                  <a:srgbClr val="98DFBB"/>
                </a:solidFill>
                <a:cs typeface="Arial" pitchFamily="34" charset="0"/>
              </a:rPr>
              <a:t>judges</a:t>
            </a:r>
            <a:endParaRPr lang="ko-KR" altLang="en-US" b="1" dirty="0">
              <a:solidFill>
                <a:srgbClr val="98DFBB"/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53278" y="2777781"/>
            <a:ext cx="359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b="1" dirty="0" err="1" smtClean="0">
                <a:solidFill>
                  <a:srgbClr val="A4B4EA"/>
                </a:solidFill>
                <a:cs typeface="Arial" pitchFamily="34" charset="0"/>
              </a:rPr>
              <a:t>prosecutors</a:t>
            </a:r>
            <a:endParaRPr lang="ko-KR" altLang="en-US" b="1" dirty="0">
              <a:solidFill>
                <a:srgbClr val="A4B4EA"/>
              </a:solidFill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32466" y="2653755"/>
            <a:ext cx="2575889" cy="617384"/>
            <a:chOff x="5764394" y="3394105"/>
            <a:chExt cx="2575889" cy="617384"/>
          </a:xfrm>
          <a:solidFill>
            <a:schemeClr val="accent2"/>
          </a:solidFill>
        </p:grpSpPr>
        <p:sp>
          <p:nvSpPr>
            <p:cNvPr id="56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243747" y="266196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altLang="ko-KR" sz="3600" b="1" dirty="0" smtClean="0">
                <a:solidFill>
                  <a:schemeClr val="accent2"/>
                </a:solidFill>
                <a:cs typeface="Arial" pitchFamily="34" charset="0"/>
              </a:rPr>
              <a:t>39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53277" y="4037411"/>
            <a:ext cx="359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9AD3E9"/>
                </a:solidFill>
                <a:cs typeface="Arial" pitchFamily="34" charset="0"/>
              </a:rPr>
              <a:t>N</a:t>
            </a:r>
            <a:r>
              <a:rPr lang="ro-RO" altLang="ko-KR" b="1" dirty="0" smtClean="0">
                <a:solidFill>
                  <a:srgbClr val="9AD3E9"/>
                </a:solidFill>
                <a:cs typeface="Arial" pitchFamily="34" charset="0"/>
              </a:rPr>
              <a:t>IJ</a:t>
            </a:r>
            <a:r>
              <a:rPr lang="en-US" altLang="ko-KR" b="1" dirty="0" smtClean="0">
                <a:solidFill>
                  <a:srgbClr val="9AD3E9"/>
                </a:solidFill>
                <a:cs typeface="Arial" pitchFamily="34" charset="0"/>
              </a:rPr>
              <a:t> staff</a:t>
            </a:r>
            <a:endParaRPr lang="ko-KR" altLang="en-US" b="1" dirty="0">
              <a:solidFill>
                <a:srgbClr val="9AD3E9"/>
              </a:solidFill>
              <a:cs typeface="Arial" pitchFamily="34" charset="0"/>
            </a:endParaRPr>
          </a:p>
        </p:txBody>
      </p:sp>
      <p:sp>
        <p:nvSpPr>
          <p:cNvPr id="69" name="Round Same Side Corner Rectangle 8">
            <a:extLst>
              <a:ext uri="{FF2B5EF4-FFF2-40B4-BE49-F238E27FC236}">
                <a16:creationId xmlns:a16="http://schemas.microsoft.com/office/drawing/2014/main" id="{1EAB0980-56BF-4709-80E6-050748A9609C}"/>
              </a:ext>
            </a:extLst>
          </p:cNvPr>
          <p:cNvSpPr/>
          <p:nvPr/>
        </p:nvSpPr>
        <p:spPr>
          <a:xfrm>
            <a:off x="1021248" y="1472260"/>
            <a:ext cx="254053" cy="63871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98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8">
            <a:extLst>
              <a:ext uri="{FF2B5EF4-FFF2-40B4-BE49-F238E27FC236}">
                <a16:creationId xmlns:a16="http://schemas.microsoft.com/office/drawing/2014/main" id="{1EAB0980-56BF-4709-80E6-050748A9609C}"/>
              </a:ext>
            </a:extLst>
          </p:cNvPr>
          <p:cNvSpPr/>
          <p:nvPr/>
        </p:nvSpPr>
        <p:spPr>
          <a:xfrm>
            <a:off x="1593502" y="1476071"/>
            <a:ext cx="254055" cy="63871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98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Round Same Side Corner Rectangle 8">
            <a:extLst>
              <a:ext uri="{FF2B5EF4-FFF2-40B4-BE49-F238E27FC236}">
                <a16:creationId xmlns:a16="http://schemas.microsoft.com/office/drawing/2014/main" id="{1EAB0980-56BF-4709-80E6-050748A9609C}"/>
              </a:ext>
            </a:extLst>
          </p:cNvPr>
          <p:cNvSpPr/>
          <p:nvPr/>
        </p:nvSpPr>
        <p:spPr>
          <a:xfrm>
            <a:off x="2193264" y="1454745"/>
            <a:ext cx="254055" cy="63871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98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Round Same Side Corner Rectangle 8">
            <a:extLst>
              <a:ext uri="{FF2B5EF4-FFF2-40B4-BE49-F238E27FC236}">
                <a16:creationId xmlns:a16="http://schemas.microsoft.com/office/drawing/2014/main" id="{1EAB0980-56BF-4709-80E6-050748A9609C}"/>
              </a:ext>
            </a:extLst>
          </p:cNvPr>
          <p:cNvSpPr/>
          <p:nvPr/>
        </p:nvSpPr>
        <p:spPr>
          <a:xfrm>
            <a:off x="2755071" y="1476071"/>
            <a:ext cx="254055" cy="63871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Round Same Side Corner Rectangle 8">
            <a:extLst>
              <a:ext uri="{FF2B5EF4-FFF2-40B4-BE49-F238E27FC236}">
                <a16:creationId xmlns:a16="http://schemas.microsoft.com/office/drawing/2014/main" id="{1EAB0980-56BF-4709-80E6-050748A9609C}"/>
              </a:ext>
            </a:extLst>
          </p:cNvPr>
          <p:cNvSpPr/>
          <p:nvPr/>
        </p:nvSpPr>
        <p:spPr>
          <a:xfrm>
            <a:off x="3308355" y="1476071"/>
            <a:ext cx="254055" cy="63871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Round Same Side Corner Rectangle 8">
            <a:extLst>
              <a:ext uri="{FF2B5EF4-FFF2-40B4-BE49-F238E27FC236}">
                <a16:creationId xmlns:a16="http://schemas.microsoft.com/office/drawing/2014/main" id="{1EAB0980-56BF-4709-80E6-050748A9609C}"/>
              </a:ext>
            </a:extLst>
          </p:cNvPr>
          <p:cNvSpPr/>
          <p:nvPr/>
        </p:nvSpPr>
        <p:spPr>
          <a:xfrm>
            <a:off x="1050028" y="2653755"/>
            <a:ext cx="254055" cy="63871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A4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Round Same Side Corner Rectangle 8">
            <a:extLst>
              <a:ext uri="{FF2B5EF4-FFF2-40B4-BE49-F238E27FC236}">
                <a16:creationId xmlns:a16="http://schemas.microsoft.com/office/drawing/2014/main" id="{1EAB0980-56BF-4709-80E6-050748A9609C}"/>
              </a:ext>
            </a:extLst>
          </p:cNvPr>
          <p:cNvSpPr/>
          <p:nvPr/>
        </p:nvSpPr>
        <p:spPr>
          <a:xfrm>
            <a:off x="1620713" y="2643091"/>
            <a:ext cx="254055" cy="63871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A4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Round Same Side Corner Rectangle 8">
            <a:extLst>
              <a:ext uri="{FF2B5EF4-FFF2-40B4-BE49-F238E27FC236}">
                <a16:creationId xmlns:a16="http://schemas.microsoft.com/office/drawing/2014/main" id="{1EAB0980-56BF-4709-80E6-050748A9609C}"/>
              </a:ext>
            </a:extLst>
          </p:cNvPr>
          <p:cNvSpPr/>
          <p:nvPr/>
        </p:nvSpPr>
        <p:spPr>
          <a:xfrm>
            <a:off x="2165119" y="2632427"/>
            <a:ext cx="254055" cy="63871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A4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 Same Side Corner Rectangle 8">
            <a:extLst>
              <a:ext uri="{FF2B5EF4-FFF2-40B4-BE49-F238E27FC236}">
                <a16:creationId xmlns:a16="http://schemas.microsoft.com/office/drawing/2014/main" id="{1EAB0980-56BF-4709-80E6-050748A9609C}"/>
              </a:ext>
            </a:extLst>
          </p:cNvPr>
          <p:cNvSpPr/>
          <p:nvPr/>
        </p:nvSpPr>
        <p:spPr>
          <a:xfrm>
            <a:off x="2764882" y="2643091"/>
            <a:ext cx="254055" cy="63871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Round Same Side Corner Rectangle 8">
            <a:extLst>
              <a:ext uri="{FF2B5EF4-FFF2-40B4-BE49-F238E27FC236}">
                <a16:creationId xmlns:a16="http://schemas.microsoft.com/office/drawing/2014/main" id="{1EAB0980-56BF-4709-80E6-050748A9609C}"/>
              </a:ext>
            </a:extLst>
          </p:cNvPr>
          <p:cNvSpPr/>
          <p:nvPr/>
        </p:nvSpPr>
        <p:spPr>
          <a:xfrm>
            <a:off x="3308355" y="2632428"/>
            <a:ext cx="254055" cy="63871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8">
            <a:extLst>
              <a:ext uri="{FF2B5EF4-FFF2-40B4-BE49-F238E27FC236}">
                <a16:creationId xmlns:a16="http://schemas.microsoft.com/office/drawing/2014/main" id="{1EAB0980-56BF-4709-80E6-050748A9609C}"/>
              </a:ext>
            </a:extLst>
          </p:cNvPr>
          <p:cNvSpPr/>
          <p:nvPr/>
        </p:nvSpPr>
        <p:spPr>
          <a:xfrm>
            <a:off x="1021246" y="3906532"/>
            <a:ext cx="254055" cy="63871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ound Same Side Corner Rectangle 8">
            <a:extLst>
              <a:ext uri="{FF2B5EF4-FFF2-40B4-BE49-F238E27FC236}">
                <a16:creationId xmlns:a16="http://schemas.microsoft.com/office/drawing/2014/main" id="{1EAB0980-56BF-4709-80E6-050748A9609C}"/>
              </a:ext>
            </a:extLst>
          </p:cNvPr>
          <p:cNvSpPr/>
          <p:nvPr/>
        </p:nvSpPr>
        <p:spPr>
          <a:xfrm>
            <a:off x="1602731" y="3898912"/>
            <a:ext cx="254055" cy="63871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 Same Side Corner Rectangle 8">
            <a:extLst>
              <a:ext uri="{FF2B5EF4-FFF2-40B4-BE49-F238E27FC236}">
                <a16:creationId xmlns:a16="http://schemas.microsoft.com/office/drawing/2014/main" id="{1EAB0980-56BF-4709-80E6-050748A9609C}"/>
              </a:ext>
            </a:extLst>
          </p:cNvPr>
          <p:cNvSpPr/>
          <p:nvPr/>
        </p:nvSpPr>
        <p:spPr>
          <a:xfrm>
            <a:off x="2193264" y="3892057"/>
            <a:ext cx="254055" cy="63871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ound Same Side Corner Rectangle 8">
            <a:extLst>
              <a:ext uri="{FF2B5EF4-FFF2-40B4-BE49-F238E27FC236}">
                <a16:creationId xmlns:a16="http://schemas.microsoft.com/office/drawing/2014/main" id="{1EAB0980-56BF-4709-80E6-050748A9609C}"/>
              </a:ext>
            </a:extLst>
          </p:cNvPr>
          <p:cNvSpPr/>
          <p:nvPr/>
        </p:nvSpPr>
        <p:spPr>
          <a:xfrm>
            <a:off x="2755070" y="3890642"/>
            <a:ext cx="254055" cy="63871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 Same Side Corner Rectangle 8">
            <a:extLst>
              <a:ext uri="{FF2B5EF4-FFF2-40B4-BE49-F238E27FC236}">
                <a16:creationId xmlns:a16="http://schemas.microsoft.com/office/drawing/2014/main" id="{1EAB0980-56BF-4709-80E6-050748A9609C}"/>
              </a:ext>
            </a:extLst>
          </p:cNvPr>
          <p:cNvSpPr/>
          <p:nvPr/>
        </p:nvSpPr>
        <p:spPr>
          <a:xfrm>
            <a:off x="3308354" y="3890641"/>
            <a:ext cx="254055" cy="63871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6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b="5720"/>
          <a:stretch>
            <a:fillRect/>
          </a:stretch>
        </p:blipFill>
        <p:spPr>
          <a:xfrm>
            <a:off x="4788024" y="1347614"/>
            <a:ext cx="2772608" cy="1627452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0" b="12870"/>
          <a:stretch>
            <a:fillRect/>
          </a:stretch>
        </p:blipFill>
        <p:spPr>
          <a:xfrm>
            <a:off x="1547664" y="1347614"/>
            <a:ext cx="2736000" cy="1656184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5720" y="142858"/>
            <a:ext cx="8388424" cy="1019512"/>
          </a:xfrm>
          <a:prstGeom prst="rect">
            <a:avLst/>
          </a:prstGeom>
        </p:spPr>
        <p:txBody>
          <a:bodyPr/>
          <a:lstStyle/>
          <a:p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24-25 October</a:t>
            </a:r>
            <a:r>
              <a:rPr lang="ro-RO" sz="18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2016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Regional Conference organized by the NIJ </a:t>
            </a:r>
          </a:p>
          <a:p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in partnership with the Council of Europe</a:t>
            </a:r>
            <a:endParaRPr lang="en-US" altLang="ko-K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3795886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The next steps on integrating issues such as women's rights, gender equality and equal access to 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justice in the training </a:t>
            </a:r>
            <a:r>
              <a:rPr lang="ro-RO" sz="1400" dirty="0" smtClean="0">
                <a:solidFill>
                  <a:schemeClr val="tx2">
                    <a:lumMod val="75000"/>
                  </a:schemeClr>
                </a:solidFill>
              </a:rPr>
              <a:t>plan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of professionals in the justice sector have been discussed during the 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conference. The training manual entitled "Ensuring women's access to justice" was also presented.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2629" y="686869"/>
            <a:ext cx="7610111" cy="44566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6693" y="123478"/>
            <a:ext cx="6461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accent1">
                    <a:lumMod val="25000"/>
                  </a:schemeClr>
                </a:solidFill>
              </a:rPr>
              <a:t>Online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 resources. National Institute of Justice</a:t>
            </a:r>
            <a:endParaRPr lang="ro-RO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r>
              <a:rPr lang="ro-RO" sz="2000" b="1" dirty="0" smtClean="0">
                <a:solidFill>
                  <a:schemeClr val="accent4">
                    <a:lumMod val="50000"/>
                  </a:schemeClr>
                </a:solidFill>
              </a:rPr>
              <a:t>Online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resources. Library. National Institute of Justice</a:t>
            </a:r>
            <a:endParaRPr lang="ko-KR" alt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13815"/>
              </p:ext>
            </p:extLst>
          </p:nvPr>
        </p:nvGraphicFramePr>
        <p:xfrm>
          <a:off x="280620" y="1707654"/>
          <a:ext cx="1584468" cy="2681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07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07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696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415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19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800891"/>
              </p:ext>
            </p:extLst>
          </p:nvPr>
        </p:nvGraphicFramePr>
        <p:xfrm>
          <a:off x="1979712" y="1707654"/>
          <a:ext cx="1606323" cy="2681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07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07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696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415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19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814530"/>
              </p:ext>
            </p:extLst>
          </p:nvPr>
        </p:nvGraphicFramePr>
        <p:xfrm>
          <a:off x="3707904" y="1707654"/>
          <a:ext cx="1584177" cy="26831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86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386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415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41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50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22970"/>
              </p:ext>
            </p:extLst>
          </p:nvPr>
        </p:nvGraphicFramePr>
        <p:xfrm>
          <a:off x="5436096" y="1707654"/>
          <a:ext cx="1606323" cy="2682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37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337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30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884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4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6271"/>
              </p:ext>
            </p:extLst>
          </p:nvPr>
        </p:nvGraphicFramePr>
        <p:xfrm>
          <a:off x="7164288" y="1707654"/>
          <a:ext cx="1607216" cy="2681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07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07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696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415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19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50" name="Picture 2" descr="C:\Users\Admin\Desktop\PPT Conferinta Strasbourg\Fise tematice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9662"/>
            <a:ext cx="15121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PT Conferinta Strasbourg\Fise tematice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9662"/>
            <a:ext cx="15121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PPT Conferinta Strasbourg\Fise tematice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088" y="1761104"/>
            <a:ext cx="1512168" cy="253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PPT Conferinta Strasbourg\Fise tematice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61104"/>
            <a:ext cx="1512168" cy="26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PPT Conferinta Strasbourg\Fise tematice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29720"/>
            <a:ext cx="1512168" cy="264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29796" y="660030"/>
            <a:ext cx="4104456" cy="1059158"/>
          </a:xfrm>
          <a:prstGeom prst="rect">
            <a:avLst/>
          </a:prstGeom>
        </p:spPr>
        <p:txBody>
          <a:bodyPr/>
          <a:lstStyle/>
          <a:p>
            <a:r>
              <a:rPr lang="en-US" altLang="ko-KR" sz="2800" b="1" dirty="0" smtClean="0">
                <a:solidFill>
                  <a:schemeClr val="accent4">
                    <a:lumMod val="50000"/>
                  </a:schemeClr>
                </a:solidFill>
              </a:rPr>
              <a:t>Ensuring women's access to justice</a:t>
            </a:r>
            <a:endParaRPr lang="ko-KR" alt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17711" y="1656896"/>
            <a:ext cx="3456384" cy="938401"/>
          </a:xfrm>
          <a:prstGeom prst="rect">
            <a:avLst/>
          </a:prstGeom>
        </p:spPr>
        <p:txBody>
          <a:bodyPr/>
          <a:lstStyle/>
          <a:p>
            <a:r>
              <a:rPr lang="en-US" altLang="ko-KR" sz="1800" i="1" dirty="0" smtClean="0">
                <a:solidFill>
                  <a:schemeClr val="accent4">
                    <a:lumMod val="50000"/>
                  </a:schemeClr>
                </a:solidFill>
              </a:rPr>
              <a:t>Training manual for judges and prosecutors</a:t>
            </a:r>
            <a:endParaRPr lang="ko-KR" altLang="en-US" sz="1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 rot="2700000">
            <a:off x="2947684" y="1849639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2918398" y="3651870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Parallelogram 15"/>
          <p:cNvSpPr/>
          <p:nvPr/>
        </p:nvSpPr>
        <p:spPr>
          <a:xfrm rot="16200000">
            <a:off x="6076634" y="2747313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9"/>
          <p:cNvSpPr/>
          <p:nvPr/>
        </p:nvSpPr>
        <p:spPr>
          <a:xfrm>
            <a:off x="5840376" y="3656125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162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0" y="483518"/>
            <a:ext cx="9144000" cy="576064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Workshops  in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</a:t>
            </a:r>
            <a:r>
              <a:rPr lang="x-none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bourg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Kiyev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Tbilisi</a:t>
            </a:r>
            <a:endParaRPr lang="x-none" sz="2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83518"/>
            <a:ext cx="3230400" cy="242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36193"/>
            <a:ext cx="3563888" cy="2370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2" y="2499742"/>
            <a:ext cx="3284984" cy="2463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676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4330</TotalTime>
  <Words>425</Words>
  <Application>Microsoft Office PowerPoint</Application>
  <PresentationFormat>Экран (16:9)</PresentationFormat>
  <Paragraphs>86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맑은 고딕</vt:lpstr>
      <vt:lpstr>Arial</vt:lpstr>
      <vt:lpstr>Arial Unicode MS</vt:lpstr>
      <vt:lpstr>Times New Roman</vt:lpstr>
      <vt:lpstr>Wingdings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Пользователь Windows</cp:lastModifiedBy>
  <cp:revision>142</cp:revision>
  <dcterms:created xsi:type="dcterms:W3CDTF">2016-12-05T23:26:54Z</dcterms:created>
  <dcterms:modified xsi:type="dcterms:W3CDTF">2018-10-15T06:21:22Z</dcterms:modified>
</cp:coreProperties>
</file>