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75" r:id="rId9"/>
    <p:sldId id="265" r:id="rId10"/>
    <p:sldId id="266" r:id="rId11"/>
    <p:sldId id="267" r:id="rId12"/>
    <p:sldId id="268" r:id="rId13"/>
    <p:sldId id="269" r:id="rId14"/>
    <p:sldId id="277" r:id="rId15"/>
    <p:sldId id="270" r:id="rId16"/>
    <p:sldId id="271" r:id="rId17"/>
    <p:sldId id="272" r:id="rId18"/>
    <p:sldId id="273" r:id="rId19"/>
    <p:sldId id="274" r:id="rId20"/>
    <p:sldId id="276" r:id="rId21"/>
  </p:sldIdLst>
  <p:sldSz cx="9144000" cy="6858000" type="screen4x3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4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16"/>
    <p:restoredTop sz="93028"/>
  </p:normalViewPr>
  <p:slideViewPr>
    <p:cSldViewPr snapToGrid="0" snapToObjects="1">
      <p:cViewPr>
        <p:scale>
          <a:sx n="75" d="100"/>
          <a:sy n="75" d="100"/>
        </p:scale>
        <p:origin x="-1224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F39D6C-C98F-9D4C-9AB7-A8C1446D1607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70546F-263F-CC46-82B5-A7E6D80B1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6748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FE5B07-223A-764F-A1C6-8390E3411A01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96158C-41A4-3449-94E0-947470928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051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6158C-41A4-3449-94E0-9474709287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80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6158C-41A4-3449-94E0-9474709287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245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6158C-41A4-3449-94E0-9474709287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946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6158C-41A4-3449-94E0-9474709287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12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288" indent="0">
              <a:buNone/>
            </a:pPr>
            <a:r>
              <a:rPr lang="en-US" dirty="0" smtClean="0">
                <a:effectLst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6158C-41A4-3449-94E0-9474709287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31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6158C-41A4-3449-94E0-9474709287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81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6158C-41A4-3449-94E0-9474709287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82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6158C-41A4-3449-94E0-9474709287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53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TRB: Tsunami Ready Beaches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6158C-41A4-3449-94E0-9474709287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0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C06D-4ED8-42C6-905D-CA84CA1B6CBF}" type="datetime2">
              <a:rPr lang="en-US" smtClean="0"/>
              <a:t>Friday, November 03, 2017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Friday, November 03,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Friday, November 03,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Friday, November 03, 2017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CDC4-3D19-4983-B478-82F6B8E5AB66}" type="datetime2">
              <a:rPr lang="en-US" smtClean="0"/>
              <a:t>Friday, November 03, 2017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Friday, November 03, 2017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Friday, November 03, 2017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Friday, November 03, 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Friday, November 03, 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DC50-D5DB-4F94-B367-9876CD2C4012}" type="datetime2">
              <a:rPr lang="en-US" smtClean="0"/>
              <a:t>Friday, November 03, 2017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B412-E790-42EA-81FE-2925D3A43D91}" type="datetime2">
              <a:rPr lang="en-US" smtClean="0"/>
              <a:t>Friday, November 03, 2017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B385921-A91A-409C-921C-0E0EC1E750EC}" type="datetime2">
              <a:rPr lang="en-US" smtClean="0"/>
              <a:t>Friday, November 03,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2" t="25615" r="49839" b="66451"/>
          <a:stretch/>
        </p:blipFill>
        <p:spPr>
          <a:xfrm rot="5400000">
            <a:off x="1344913" y="3418221"/>
            <a:ext cx="1288475" cy="538279"/>
          </a:xfrm>
          <a:prstGeom prst="rect">
            <a:avLst/>
          </a:prstGeom>
          <a:solidFill>
            <a:schemeClr val="accent1">
              <a:alpha val="97000"/>
            </a:schemeClr>
          </a:solidFill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79855"/>
            <a:ext cx="9143999" cy="2874682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EURO-MEDITERRANEAN CENTRE ON </a:t>
            </a:r>
            <a:br>
              <a:rPr lang="en-US" sz="4000" dirty="0" smtClean="0">
                <a:solidFill>
                  <a:srgbClr val="FFFF00"/>
                </a:solidFill>
              </a:rPr>
            </a:br>
            <a:r>
              <a:rPr lang="en-US" sz="4000" dirty="0" smtClean="0">
                <a:solidFill>
                  <a:srgbClr val="FFFF00"/>
                </a:solidFill>
              </a:rPr>
              <a:t>INSULAR COASTAL DYNAMIC </a:t>
            </a:r>
            <a:r>
              <a:rPr lang="en-US" sz="4400" dirty="0" smtClean="0">
                <a:solidFill>
                  <a:srgbClr val="FFFF00"/>
                </a:solidFill>
              </a:rPr>
              <a:t/>
            </a:r>
            <a:br>
              <a:rPr lang="en-US" sz="4400" dirty="0" smtClean="0">
                <a:solidFill>
                  <a:srgbClr val="FFFF00"/>
                </a:solidFill>
              </a:rPr>
            </a:br>
            <a:r>
              <a:rPr lang="en-US" sz="4400" dirty="0" smtClean="0">
                <a:solidFill>
                  <a:srgbClr val="FFFF00"/>
                </a:solidFill>
              </a:rPr>
              <a:t>(Malta)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11752" y="5991800"/>
            <a:ext cx="3936999" cy="866200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en-US" sz="1800" dirty="0" smtClean="0"/>
              <a:t>Presented by </a:t>
            </a:r>
            <a:r>
              <a:rPr lang="en-US" sz="1800" dirty="0" err="1" smtClean="0"/>
              <a:t>Dr</a:t>
            </a:r>
            <a:r>
              <a:rPr lang="en-US" sz="1800" dirty="0" smtClean="0"/>
              <a:t> Belinda Gambin </a:t>
            </a:r>
          </a:p>
          <a:p>
            <a:pPr algn="r"/>
            <a:r>
              <a:rPr lang="en-US" sz="1800" i="1" dirty="0" smtClean="0"/>
              <a:t>(obo Professor Anton </a:t>
            </a:r>
            <a:r>
              <a:rPr lang="en-US" sz="1800" i="1" dirty="0" err="1" smtClean="0"/>
              <a:t>Micallef</a:t>
            </a:r>
            <a:r>
              <a:rPr lang="en-US" sz="1800" i="1" dirty="0" smtClean="0"/>
              <a:t>)</a:t>
            </a:r>
          </a:p>
          <a:p>
            <a:pPr algn="r"/>
            <a:r>
              <a:rPr lang="en-US" sz="1800" dirty="0" smtClean="0"/>
              <a:t>Paris, November 6-7, 2017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9800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652" y="137586"/>
            <a:ext cx="9052347" cy="6714066"/>
          </a:xfrm>
        </p:spPr>
        <p:txBody>
          <a:bodyPr>
            <a:noAutofit/>
          </a:bodyPr>
          <a:lstStyle/>
          <a:p>
            <a:pPr marL="18288" indent="0">
              <a:buNone/>
            </a:pPr>
            <a:endParaRPr lang="en-GB" sz="2300" b="1" dirty="0" smtClean="0">
              <a:solidFill>
                <a:srgbClr val="FFFF00"/>
              </a:solidFill>
              <a:effectLst/>
            </a:endParaRPr>
          </a:p>
          <a:p>
            <a:pPr marL="18288" indent="0">
              <a:buNone/>
            </a:pPr>
            <a:r>
              <a:rPr lang="en-GB" sz="2300" b="1" dirty="0" smtClean="0">
                <a:solidFill>
                  <a:srgbClr val="FFFF00"/>
                </a:solidFill>
                <a:effectLst/>
              </a:rPr>
              <a:t>Specific </a:t>
            </a:r>
            <a:r>
              <a:rPr lang="en-GB" sz="2300" b="1" dirty="0">
                <a:solidFill>
                  <a:srgbClr val="FFFF00"/>
                </a:solidFill>
                <a:effectLst/>
              </a:rPr>
              <a:t>objectives: </a:t>
            </a:r>
            <a:endParaRPr lang="en-US" sz="2300" dirty="0">
              <a:solidFill>
                <a:srgbClr val="FFFF00"/>
              </a:solidFill>
              <a:effectLst/>
            </a:endParaRPr>
          </a:p>
          <a:p>
            <a:pPr lvl="0">
              <a:buClr>
                <a:srgbClr val="FFFF00"/>
              </a:buClr>
              <a:buFont typeface="Wingdings" charset="2"/>
              <a:buChar char="Ø"/>
            </a:pPr>
            <a:r>
              <a:rPr lang="en-GB" dirty="0" smtClean="0">
                <a:effectLst/>
              </a:rPr>
              <a:t>Improve </a:t>
            </a:r>
            <a:r>
              <a:rPr lang="en-GB" dirty="0" err="1" smtClean="0">
                <a:effectLst/>
              </a:rPr>
              <a:t>BeSafeNet</a:t>
            </a:r>
            <a:r>
              <a:rPr lang="en-GB" dirty="0" smtClean="0">
                <a:effectLst/>
              </a:rPr>
              <a:t> website material.</a:t>
            </a:r>
            <a:endParaRPr lang="en-US" dirty="0" smtClean="0">
              <a:effectLst/>
            </a:endParaRPr>
          </a:p>
          <a:p>
            <a:pPr lvl="0">
              <a:buClr>
                <a:srgbClr val="FFFF00"/>
              </a:buClr>
              <a:buFont typeface="Wingdings" charset="2"/>
              <a:buChar char="Ø"/>
            </a:pPr>
            <a:r>
              <a:rPr lang="en-GB" dirty="0" smtClean="0">
                <a:effectLst/>
              </a:rPr>
              <a:t>Improve awareness &amp; use of </a:t>
            </a:r>
            <a:r>
              <a:rPr lang="en-GB" dirty="0" err="1" smtClean="0">
                <a:effectLst/>
              </a:rPr>
              <a:t>BeSafeNet</a:t>
            </a:r>
            <a:r>
              <a:rPr lang="en-GB" dirty="0" smtClean="0">
                <a:effectLst/>
              </a:rPr>
              <a:t> initiative.</a:t>
            </a:r>
            <a:endParaRPr lang="en-US" dirty="0" smtClean="0">
              <a:effectLst/>
            </a:endParaRPr>
          </a:p>
          <a:p>
            <a:pPr marL="18288" indent="0">
              <a:buClr>
                <a:srgbClr val="FFFF00"/>
              </a:buClr>
              <a:buNone/>
            </a:pPr>
            <a:endParaRPr lang="en-GB" sz="2300" dirty="0">
              <a:effectLst/>
            </a:endParaRPr>
          </a:p>
          <a:p>
            <a:pPr marL="18288" indent="0">
              <a:buClr>
                <a:srgbClr val="FFFF00"/>
              </a:buClr>
              <a:buNone/>
            </a:pPr>
            <a:r>
              <a:rPr lang="en-GB" sz="2300" b="1" dirty="0" smtClean="0">
                <a:solidFill>
                  <a:srgbClr val="FFFF00"/>
                </a:solidFill>
                <a:effectLst/>
              </a:rPr>
              <a:t>Activities </a:t>
            </a:r>
            <a:r>
              <a:rPr lang="en-GB" sz="2300" b="1" dirty="0">
                <a:solidFill>
                  <a:srgbClr val="FFFF00"/>
                </a:solidFill>
                <a:effectLst/>
              </a:rPr>
              <a:t>to be carried </a:t>
            </a:r>
            <a:r>
              <a:rPr lang="en-GB" sz="2300" b="1" dirty="0" smtClean="0">
                <a:solidFill>
                  <a:srgbClr val="FFFF00"/>
                </a:solidFill>
                <a:effectLst/>
              </a:rPr>
              <a:t>out:</a:t>
            </a:r>
            <a:endParaRPr lang="en-US" sz="2300" dirty="0">
              <a:solidFill>
                <a:srgbClr val="FFFF00"/>
              </a:solidFill>
              <a:effectLst/>
            </a:endParaRPr>
          </a:p>
          <a:p>
            <a:pPr>
              <a:buClr>
                <a:srgbClr val="FFFF00"/>
              </a:buClr>
              <a:buFont typeface="Wingdings" charset="2"/>
              <a:buChar char="Ø"/>
            </a:pPr>
            <a:r>
              <a:rPr lang="en-GB" dirty="0">
                <a:effectLst/>
              </a:rPr>
              <a:t>Improve text </a:t>
            </a:r>
            <a:r>
              <a:rPr lang="en-GB" dirty="0" smtClean="0">
                <a:effectLst/>
              </a:rPr>
              <a:t>&amp; presentation; complete </a:t>
            </a:r>
            <a:r>
              <a:rPr lang="en-GB" dirty="0">
                <a:effectLst/>
              </a:rPr>
              <a:t>website </a:t>
            </a:r>
            <a:r>
              <a:rPr lang="en-GB" dirty="0" smtClean="0">
                <a:effectLst/>
              </a:rPr>
              <a:t>material. </a:t>
            </a:r>
            <a:br>
              <a:rPr lang="en-GB" dirty="0" smtClean="0">
                <a:effectLst/>
              </a:rPr>
            </a:br>
            <a:r>
              <a:rPr lang="en-GB" i="1" dirty="0" smtClean="0">
                <a:effectLst/>
              </a:rPr>
              <a:t>(storm </a:t>
            </a:r>
            <a:r>
              <a:rPr lang="en-GB" i="1" dirty="0">
                <a:effectLst/>
              </a:rPr>
              <a:t>surges, sea-level rise </a:t>
            </a:r>
            <a:r>
              <a:rPr lang="en-GB" i="1" dirty="0" smtClean="0">
                <a:effectLst/>
              </a:rPr>
              <a:t>&amp; Tsunamis)</a:t>
            </a:r>
            <a:endParaRPr lang="en-US" i="1" dirty="0">
              <a:effectLst/>
            </a:endParaRPr>
          </a:p>
          <a:p>
            <a:pPr>
              <a:buClr>
                <a:srgbClr val="FFFF00"/>
              </a:buClr>
              <a:buFont typeface="Wingdings" charset="2"/>
              <a:buChar char="Ø"/>
            </a:pPr>
            <a:r>
              <a:rPr lang="en-GB" dirty="0">
                <a:effectLst/>
              </a:rPr>
              <a:t>Preparation for organisation of </a:t>
            </a:r>
            <a:r>
              <a:rPr lang="en-GB" dirty="0" err="1">
                <a:effectLst/>
              </a:rPr>
              <a:t>BeSafeNet</a:t>
            </a:r>
            <a:r>
              <a:rPr lang="en-GB" dirty="0">
                <a:effectLst/>
              </a:rPr>
              <a:t> Olympiad </a:t>
            </a:r>
            <a:r>
              <a:rPr lang="en-GB" dirty="0" smtClean="0">
                <a:effectLst/>
              </a:rPr>
              <a:t>competition. </a:t>
            </a:r>
            <a:br>
              <a:rPr lang="en-GB" dirty="0" smtClean="0">
                <a:effectLst/>
              </a:rPr>
            </a:br>
            <a:r>
              <a:rPr lang="en-GB" i="1" dirty="0" smtClean="0">
                <a:effectLst/>
              </a:rPr>
              <a:t>(on </a:t>
            </a:r>
            <a:r>
              <a:rPr lang="en-GB" i="1" dirty="0">
                <a:effectLst/>
              </a:rPr>
              <a:t>major natural </a:t>
            </a:r>
            <a:r>
              <a:rPr lang="en-GB" i="1" dirty="0" smtClean="0">
                <a:effectLst/>
              </a:rPr>
              <a:t>&amp; technological hazards)</a:t>
            </a:r>
            <a:endParaRPr lang="en-US" i="1" dirty="0">
              <a:effectLst/>
            </a:endParaRPr>
          </a:p>
          <a:p>
            <a:pPr>
              <a:buClr>
                <a:srgbClr val="FFFF00"/>
              </a:buClr>
              <a:buFont typeface="Wingdings" charset="2"/>
              <a:buChar char="Ø"/>
            </a:pPr>
            <a:r>
              <a:rPr lang="en-GB" dirty="0" smtClean="0">
                <a:effectLst/>
              </a:rPr>
              <a:t>Preparation </a:t>
            </a:r>
            <a:r>
              <a:rPr lang="en-GB" dirty="0">
                <a:effectLst/>
              </a:rPr>
              <a:t>of </a:t>
            </a:r>
            <a:r>
              <a:rPr lang="en-GB" dirty="0" smtClean="0">
                <a:effectLst/>
              </a:rPr>
              <a:t>MCQs for </a:t>
            </a:r>
            <a:r>
              <a:rPr lang="en-GB" dirty="0">
                <a:effectLst/>
              </a:rPr>
              <a:t>use in </a:t>
            </a:r>
            <a:r>
              <a:rPr lang="en-GB" dirty="0" smtClean="0">
                <a:effectLst/>
              </a:rPr>
              <a:t>Olympiad.</a:t>
            </a:r>
            <a:endParaRPr lang="en-US" dirty="0">
              <a:effectLst/>
            </a:endParaRPr>
          </a:p>
          <a:p>
            <a:pPr marL="18288" indent="0">
              <a:buClr>
                <a:srgbClr val="FFFF00"/>
              </a:buClr>
              <a:buNone/>
            </a:pPr>
            <a:endParaRPr lang="en-GB" sz="2300" b="1" dirty="0" smtClean="0">
              <a:solidFill>
                <a:srgbClr val="FFFF00"/>
              </a:solidFill>
              <a:effectLst/>
            </a:endParaRPr>
          </a:p>
          <a:p>
            <a:pPr marL="18288" indent="0">
              <a:buClr>
                <a:srgbClr val="FFFF00"/>
              </a:buClr>
              <a:buNone/>
            </a:pPr>
            <a:r>
              <a:rPr lang="en-GB" sz="2300" b="1" dirty="0" smtClean="0">
                <a:solidFill>
                  <a:srgbClr val="FFFF00"/>
                </a:solidFill>
                <a:effectLst/>
              </a:rPr>
              <a:t>Expected </a:t>
            </a:r>
            <a:r>
              <a:rPr lang="en-GB" sz="2300" b="1" dirty="0">
                <a:solidFill>
                  <a:srgbClr val="FFFF00"/>
                </a:solidFill>
                <a:effectLst/>
              </a:rPr>
              <a:t>results </a:t>
            </a:r>
            <a:r>
              <a:rPr lang="en-GB" sz="2300" b="1" dirty="0" smtClean="0">
                <a:solidFill>
                  <a:srgbClr val="FFFF00"/>
                </a:solidFill>
                <a:effectLst/>
              </a:rPr>
              <a:t>&amp; deliverables</a:t>
            </a:r>
            <a:r>
              <a:rPr lang="en-GB" sz="2300" b="1" dirty="0">
                <a:solidFill>
                  <a:srgbClr val="FFFF00"/>
                </a:solidFill>
                <a:effectLst/>
              </a:rPr>
              <a:t>:</a:t>
            </a:r>
            <a:endParaRPr lang="en-US" sz="2300" dirty="0">
              <a:solidFill>
                <a:srgbClr val="FFFF00"/>
              </a:solidFill>
              <a:effectLst/>
            </a:endParaRPr>
          </a:p>
          <a:p>
            <a:pPr lvl="0">
              <a:buClr>
                <a:srgbClr val="FFFF00"/>
              </a:buClr>
              <a:buFont typeface="Wingdings" charset="2"/>
              <a:buChar char="Ø"/>
            </a:pPr>
            <a:r>
              <a:rPr lang="en-GB" dirty="0">
                <a:effectLst/>
              </a:rPr>
              <a:t>Completed website modules on storm surges, sea level rise </a:t>
            </a:r>
            <a:r>
              <a:rPr lang="en-GB" dirty="0" smtClean="0">
                <a:effectLst/>
              </a:rPr>
              <a:t>&amp; Tsunamis.</a:t>
            </a:r>
            <a:endParaRPr lang="en-US" dirty="0">
              <a:effectLst/>
            </a:endParaRPr>
          </a:p>
          <a:p>
            <a:pPr lvl="0">
              <a:buClr>
                <a:srgbClr val="FFFF00"/>
              </a:buClr>
              <a:buFont typeface="Wingdings" charset="2"/>
              <a:buChar char="Ø"/>
            </a:pPr>
            <a:r>
              <a:rPr lang="en-GB" dirty="0">
                <a:effectLst/>
              </a:rPr>
              <a:t>Completed </a:t>
            </a:r>
            <a:r>
              <a:rPr lang="en-GB" dirty="0" smtClean="0">
                <a:effectLst/>
              </a:rPr>
              <a:t>MCQs.</a:t>
            </a:r>
            <a:endParaRPr lang="en-US" dirty="0">
              <a:effectLst/>
            </a:endParaRPr>
          </a:p>
          <a:p>
            <a:pPr lvl="0">
              <a:buClr>
                <a:srgbClr val="FFFF00"/>
              </a:buClr>
              <a:buFont typeface="Wingdings" charset="2"/>
              <a:buChar char="Ø"/>
            </a:pPr>
            <a:r>
              <a:rPr lang="en-GB" dirty="0">
                <a:effectLst/>
              </a:rPr>
              <a:t>Improved readiness for organisation of Olympiad </a:t>
            </a:r>
            <a:r>
              <a:rPr lang="en-GB" dirty="0" smtClean="0">
                <a:effectLst/>
              </a:rPr>
              <a:t>competition.</a:t>
            </a:r>
            <a:endParaRPr lang="en-US" dirty="0"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4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" indent="0" algn="ctr">
              <a:buNone/>
            </a:pPr>
            <a:r>
              <a:rPr lang="en-US" sz="4000" b="1" dirty="0" smtClean="0">
                <a:solidFill>
                  <a:srgbClr val="FF6600"/>
                </a:solidFill>
              </a:rPr>
              <a:t>2017 - Project 2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33470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073" y="1145628"/>
            <a:ext cx="9208009" cy="5141530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buClr>
                <a:srgbClr val="FFFF00"/>
              </a:buClr>
              <a:buFont typeface="Wingdings" charset="2"/>
              <a:buChar char="Ø"/>
            </a:pPr>
            <a:r>
              <a:rPr lang="en-GB" sz="2200" dirty="0" smtClean="0">
                <a:effectLst/>
              </a:rPr>
              <a:t>Completed </a:t>
            </a:r>
            <a:r>
              <a:rPr lang="en-GB" sz="2200" dirty="0">
                <a:effectLst/>
              </a:rPr>
              <a:t>website </a:t>
            </a:r>
            <a:r>
              <a:rPr lang="en-GB" sz="2200" dirty="0" smtClean="0">
                <a:effectLst/>
              </a:rPr>
              <a:t>modules: </a:t>
            </a:r>
            <a:r>
              <a:rPr lang="en-GB" sz="2200" u="sng" dirty="0">
                <a:effectLst/>
              </a:rPr>
              <a:t>s</a:t>
            </a:r>
            <a:r>
              <a:rPr lang="en-GB" sz="2200" u="sng" dirty="0" smtClean="0">
                <a:effectLst/>
              </a:rPr>
              <a:t>torm </a:t>
            </a:r>
            <a:r>
              <a:rPr lang="en-GB" sz="2200" u="sng" dirty="0">
                <a:effectLst/>
              </a:rPr>
              <a:t>surges, sea level rise </a:t>
            </a:r>
            <a:r>
              <a:rPr lang="en-GB" sz="2200" u="sng" dirty="0" smtClean="0">
                <a:effectLst/>
              </a:rPr>
              <a:t>&amp; Tsunamis.</a:t>
            </a:r>
          </a:p>
          <a:p>
            <a:pPr lvl="0">
              <a:lnSpc>
                <a:spcPct val="150000"/>
              </a:lnSpc>
              <a:buClr>
                <a:srgbClr val="FFFF00"/>
              </a:buClr>
            </a:pPr>
            <a:endParaRPr lang="en-US" sz="2200" dirty="0">
              <a:effectLst/>
            </a:endParaRPr>
          </a:p>
          <a:p>
            <a:pPr lvl="0">
              <a:lnSpc>
                <a:spcPct val="150000"/>
              </a:lnSpc>
              <a:buClr>
                <a:srgbClr val="FFFF00"/>
              </a:buClr>
              <a:buFont typeface="Wingdings" charset="2"/>
              <a:buChar char="Ø"/>
            </a:pPr>
            <a:r>
              <a:rPr lang="en-GB" sz="2200" dirty="0">
                <a:effectLst/>
              </a:rPr>
              <a:t>Completed </a:t>
            </a:r>
            <a:r>
              <a:rPr lang="en-GB" sz="2200" u="sng" dirty="0" smtClean="0">
                <a:solidFill>
                  <a:srgbClr val="FFFFFF"/>
                </a:solidFill>
                <a:effectLst/>
              </a:rPr>
              <a:t>MCQs</a:t>
            </a:r>
            <a:r>
              <a:rPr lang="en-GB" sz="2200" dirty="0" smtClean="0">
                <a:solidFill>
                  <a:srgbClr val="FFFF00"/>
                </a:solidFill>
                <a:effectLst/>
              </a:rPr>
              <a:t> </a:t>
            </a:r>
            <a:r>
              <a:rPr lang="en-GB" sz="2200" dirty="0" smtClean="0">
                <a:effectLst/>
              </a:rPr>
              <a:t>for 2018 Olympiad for coastal hazard modules.</a:t>
            </a:r>
          </a:p>
          <a:p>
            <a:pPr lvl="0">
              <a:lnSpc>
                <a:spcPct val="150000"/>
              </a:lnSpc>
              <a:buClr>
                <a:srgbClr val="FFFF00"/>
              </a:buClr>
            </a:pPr>
            <a:endParaRPr lang="en-US" sz="2200" dirty="0">
              <a:effectLst/>
            </a:endParaRPr>
          </a:p>
          <a:p>
            <a:pPr lvl="0">
              <a:lnSpc>
                <a:spcPct val="150000"/>
              </a:lnSpc>
              <a:buClr>
                <a:srgbClr val="FFFF00"/>
              </a:buClr>
              <a:buFont typeface="Wingdings" charset="2"/>
              <a:buChar char="Ø"/>
            </a:pPr>
            <a:r>
              <a:rPr lang="en-GB" sz="2200" dirty="0">
                <a:effectLst/>
              </a:rPr>
              <a:t>Improved readiness for organisation of </a:t>
            </a:r>
            <a:r>
              <a:rPr lang="en-GB" sz="2200" u="sng" dirty="0">
                <a:solidFill>
                  <a:srgbClr val="FFFFFF"/>
                </a:solidFill>
                <a:effectLst/>
              </a:rPr>
              <a:t>Olympiad</a:t>
            </a:r>
            <a:r>
              <a:rPr lang="en-GB" sz="2200" u="sng" dirty="0">
                <a:effectLst/>
              </a:rPr>
              <a:t> </a:t>
            </a:r>
            <a:r>
              <a:rPr lang="en-GB" sz="2200" u="sng" dirty="0" smtClean="0">
                <a:effectLst/>
              </a:rPr>
              <a:t>competition. </a:t>
            </a:r>
            <a:r>
              <a:rPr lang="en-GB" sz="2200" i="1" dirty="0" smtClean="0">
                <a:effectLst/>
              </a:rPr>
              <a:t>(</a:t>
            </a:r>
            <a:r>
              <a:rPr lang="en-GB" sz="2200" i="1" dirty="0" err="1" smtClean="0">
                <a:effectLst/>
              </a:rPr>
              <a:t>BeSafeNet</a:t>
            </a:r>
            <a:r>
              <a:rPr lang="en-GB" sz="2200" i="1" dirty="0" smtClean="0">
                <a:effectLst/>
              </a:rPr>
              <a:t> meeting Cyprus: 10-11 October 2017)</a:t>
            </a:r>
          </a:p>
          <a:p>
            <a:pPr lvl="0">
              <a:lnSpc>
                <a:spcPct val="150000"/>
              </a:lnSpc>
              <a:buClr>
                <a:srgbClr val="FFFF00"/>
              </a:buClr>
            </a:pPr>
            <a:endParaRPr lang="en-GB" sz="2200" dirty="0" smtClean="0">
              <a:effectLst/>
            </a:endParaRPr>
          </a:p>
          <a:p>
            <a:pPr lvl="0">
              <a:lnSpc>
                <a:spcPct val="150000"/>
              </a:lnSpc>
              <a:buClr>
                <a:srgbClr val="FFFF00"/>
              </a:buClr>
              <a:buFont typeface="Wingdings" charset="2"/>
              <a:buChar char="Ø"/>
            </a:pPr>
            <a:r>
              <a:rPr lang="en-GB" sz="2200" u="sng" dirty="0" smtClean="0">
                <a:effectLst/>
              </a:rPr>
              <a:t>Proof-read &amp; corrected </a:t>
            </a:r>
            <a:r>
              <a:rPr lang="en-GB" sz="2200" u="sng" dirty="0" smtClean="0">
                <a:solidFill>
                  <a:srgbClr val="FFFFFF"/>
                </a:solidFill>
                <a:effectLst/>
              </a:rPr>
              <a:t>English text</a:t>
            </a:r>
            <a:r>
              <a:rPr lang="en-GB" sz="2200" dirty="0" smtClean="0">
                <a:solidFill>
                  <a:srgbClr val="FFFFFF"/>
                </a:solidFill>
                <a:effectLst/>
              </a:rPr>
              <a:t> </a:t>
            </a:r>
            <a:r>
              <a:rPr lang="en-GB" sz="2200" dirty="0" smtClean="0">
                <a:effectLst/>
              </a:rPr>
              <a:t>for all </a:t>
            </a:r>
            <a:r>
              <a:rPr lang="en-GB" sz="2200" dirty="0" err="1" smtClean="0">
                <a:effectLst/>
              </a:rPr>
              <a:t>BeSafeNet</a:t>
            </a:r>
            <a:r>
              <a:rPr lang="en-GB" sz="2200" dirty="0" smtClean="0">
                <a:effectLst/>
              </a:rPr>
              <a:t> website material. </a:t>
            </a:r>
            <a:r>
              <a:rPr lang="en-GB" sz="2200" i="1" dirty="0" smtClean="0">
                <a:effectLst/>
              </a:rPr>
              <a:t>(12 questions / answers x 9 natural + 3 tech. hazards)</a:t>
            </a:r>
            <a:endParaRPr lang="en-US" sz="2200" i="1" dirty="0" smtClean="0"/>
          </a:p>
        </p:txBody>
      </p:sp>
      <p:sp>
        <p:nvSpPr>
          <p:cNvPr id="3" name="Rectangle 2"/>
          <p:cNvSpPr/>
          <p:nvPr/>
        </p:nvSpPr>
        <p:spPr>
          <a:xfrm>
            <a:off x="0" y="4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" indent="0" algn="ctr">
              <a:buNone/>
            </a:pPr>
            <a:r>
              <a:rPr lang="en-US" sz="4000" b="1" dirty="0" smtClean="0">
                <a:solidFill>
                  <a:srgbClr val="FF6600"/>
                </a:solidFill>
              </a:rPr>
              <a:t>2017 - Project 2 Outcomes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31184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0200" y="514929"/>
            <a:ext cx="8635999" cy="5877404"/>
          </a:xfrm>
        </p:spPr>
        <p:txBody>
          <a:bodyPr>
            <a:normAutofit/>
          </a:bodyPr>
          <a:lstStyle/>
          <a:p>
            <a:pPr marL="18288" indent="0" algn="ctr">
              <a:buNone/>
            </a:pPr>
            <a:endParaRPr lang="en-US" sz="500" dirty="0" smtClean="0">
              <a:solidFill>
                <a:srgbClr val="FF6600"/>
              </a:solidFill>
            </a:endParaRPr>
          </a:p>
          <a:p>
            <a:pPr marL="18288" indent="0" algn="ctr">
              <a:lnSpc>
                <a:spcPct val="80000"/>
              </a:lnSpc>
              <a:buNone/>
            </a:pPr>
            <a:r>
              <a:rPr lang="fr-FR" sz="2600" u="sng" dirty="0">
                <a:solidFill>
                  <a:srgbClr val="FFFF00"/>
                </a:solidFill>
              </a:rPr>
              <a:t>‘</a:t>
            </a:r>
            <a:r>
              <a:rPr lang="fr-FR" sz="2600" u="sng" dirty="0" err="1" smtClean="0">
                <a:solidFill>
                  <a:srgbClr val="FFFF00"/>
                </a:solidFill>
              </a:rPr>
              <a:t>Hazard</a:t>
            </a:r>
            <a:r>
              <a:rPr lang="fr-FR" sz="2600" u="sng" dirty="0" smtClean="0">
                <a:solidFill>
                  <a:srgbClr val="FFFF00"/>
                </a:solidFill>
              </a:rPr>
              <a:t> and Vulnerability Assessment:</a:t>
            </a:r>
            <a:endParaRPr lang="fr-FR" sz="2600" u="sng" dirty="0">
              <a:solidFill>
                <a:srgbClr val="FFFF00"/>
              </a:solidFill>
            </a:endParaRPr>
          </a:p>
          <a:p>
            <a:pPr marL="18288" indent="0" algn="ctr">
              <a:buNone/>
            </a:pPr>
            <a:r>
              <a:rPr lang="fr-FR" sz="2600" u="sng" dirty="0">
                <a:solidFill>
                  <a:srgbClr val="FFFF00"/>
                </a:solidFill>
              </a:rPr>
              <a:t>The Path to Identifying Risk’</a:t>
            </a:r>
          </a:p>
          <a:p>
            <a:pPr marL="18288" indent="0">
              <a:buNone/>
            </a:pPr>
            <a:endParaRPr lang="en-US" sz="4000" dirty="0" smtClean="0">
              <a:solidFill>
                <a:srgbClr val="FFFF00"/>
              </a:solidFill>
              <a:effectLst/>
            </a:endParaRPr>
          </a:p>
          <a:p>
            <a:pPr marL="18288" indent="0">
              <a:buNone/>
            </a:pPr>
            <a:r>
              <a:rPr lang="en-US" sz="2200" dirty="0" smtClean="0">
                <a:solidFill>
                  <a:srgbClr val="FFFF00"/>
                </a:solidFill>
                <a:effectLst/>
              </a:rPr>
              <a:t>Relevance to EUR-OPA Medium Term Action Plan</a:t>
            </a:r>
            <a:r>
              <a:rPr lang="en-US" sz="2200" i="1" dirty="0" smtClean="0">
                <a:solidFill>
                  <a:srgbClr val="FFFF00"/>
                </a:solidFill>
                <a:effectLst/>
              </a:rPr>
              <a:t>: </a:t>
            </a:r>
            <a:endParaRPr lang="en-US" sz="2200" dirty="0">
              <a:solidFill>
                <a:srgbClr val="FFFF00"/>
              </a:solidFill>
              <a:effectLst/>
            </a:endParaRP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charset="2"/>
              <a:buChar char="Ø"/>
            </a:pPr>
            <a:r>
              <a:rPr lang="en-US" sz="2200" dirty="0">
                <a:effectLst/>
              </a:rPr>
              <a:t>Integrating disaster risk reduction into other </a:t>
            </a:r>
            <a:r>
              <a:rPr lang="en-US" sz="2200" dirty="0" smtClean="0">
                <a:effectLst/>
              </a:rPr>
              <a:t>areas.</a:t>
            </a:r>
            <a:endParaRPr lang="en-US" sz="2200" dirty="0">
              <a:effectLst/>
            </a:endParaRP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charset="2"/>
              <a:buChar char="Ø"/>
            </a:pPr>
            <a:r>
              <a:rPr lang="en-US" sz="2200" dirty="0">
                <a:effectLst/>
              </a:rPr>
              <a:t>Focus Area 2: </a:t>
            </a:r>
            <a:r>
              <a:rPr lang="en-US" sz="2200" i="1" dirty="0">
                <a:effectLst/>
              </a:rPr>
              <a:t>’Climate change, environment and risk management</a:t>
            </a:r>
            <a:r>
              <a:rPr lang="en-US" sz="2200" i="1" dirty="0" smtClean="0">
                <a:effectLst/>
              </a:rPr>
              <a:t>’.</a:t>
            </a:r>
          </a:p>
          <a:p>
            <a:pPr>
              <a:buClr>
                <a:srgbClr val="FFFF00"/>
              </a:buClr>
              <a:buFont typeface="Wingdings" charset="2"/>
              <a:buChar char="Ø"/>
            </a:pPr>
            <a:endParaRPr lang="en-US" sz="2200" i="1" dirty="0">
              <a:effectLst/>
            </a:endParaRPr>
          </a:p>
          <a:p>
            <a:endParaRPr lang="en-US" sz="1000" dirty="0">
              <a:effectLst/>
            </a:endParaRPr>
          </a:p>
          <a:p>
            <a:pPr marL="18288" indent="0">
              <a:buNone/>
            </a:pPr>
            <a:r>
              <a:rPr lang="en-US" sz="2200" dirty="0" smtClean="0">
                <a:solidFill>
                  <a:srgbClr val="FFFF00"/>
                </a:solidFill>
                <a:effectLst/>
              </a:rPr>
              <a:t>Project Partners:</a:t>
            </a: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charset="2"/>
              <a:buChar char="Ø"/>
            </a:pPr>
            <a:r>
              <a:rPr lang="en-US" sz="2200" dirty="0">
                <a:effectLst/>
              </a:rPr>
              <a:t>CERG / University of Normandy, </a:t>
            </a:r>
            <a:r>
              <a:rPr lang="en-US" sz="2200" dirty="0" smtClean="0">
                <a:effectLst/>
              </a:rPr>
              <a:t>France.</a:t>
            </a:r>
            <a:endParaRPr lang="en-US" sz="2200" dirty="0">
              <a:effectLst/>
            </a:endParaRP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charset="2"/>
              <a:buChar char="Ø"/>
            </a:pPr>
            <a:r>
              <a:rPr lang="en-US" sz="2200" dirty="0">
                <a:effectLst/>
              </a:rPr>
              <a:t>University of Modena, </a:t>
            </a:r>
            <a:r>
              <a:rPr lang="en-US" sz="2200" dirty="0" smtClean="0">
                <a:effectLst/>
              </a:rPr>
              <a:t>Italy.</a:t>
            </a:r>
            <a:endParaRPr lang="en-US" sz="2200" dirty="0">
              <a:effectLst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136" y="6392333"/>
            <a:ext cx="5333864" cy="416928"/>
          </a:xfrm>
        </p:spPr>
        <p:txBody>
          <a:bodyPr/>
          <a:lstStyle/>
          <a:p>
            <a:pPr algn="r"/>
            <a:r>
              <a:rPr lang="en-US" sz="2000" dirty="0" smtClean="0">
                <a:solidFill>
                  <a:srgbClr val="FFFF00"/>
                </a:solidFill>
              </a:rPr>
              <a:t>Coordinator: Anton Micallef, </a:t>
            </a:r>
            <a:r>
              <a:rPr lang="en-US" sz="2000" dirty="0" err="1" smtClean="0">
                <a:solidFill>
                  <a:srgbClr val="FFFF00"/>
                </a:solidFill>
              </a:rPr>
              <a:t>ICoD</a:t>
            </a:r>
            <a:r>
              <a:rPr lang="en-US" sz="2000" dirty="0" smtClean="0">
                <a:solidFill>
                  <a:srgbClr val="FFFF00"/>
                </a:solidFill>
              </a:rPr>
              <a:t>, Malta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" indent="0" algn="ctr">
              <a:buNone/>
            </a:pPr>
            <a:r>
              <a:rPr lang="en-US" sz="4000" b="1" dirty="0" smtClean="0">
                <a:solidFill>
                  <a:srgbClr val="FF6600"/>
                </a:solidFill>
              </a:rPr>
              <a:t>2018/9 – Project 1 Proposal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55170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7066" y="707889"/>
            <a:ext cx="8669866" cy="5822439"/>
          </a:xfrm>
        </p:spPr>
        <p:txBody>
          <a:bodyPr>
            <a:noAutofit/>
          </a:bodyPr>
          <a:lstStyle/>
          <a:p>
            <a:pPr marL="18288" indent="0"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2018</a:t>
            </a:r>
            <a:endParaRPr lang="en-US" sz="2400" dirty="0">
              <a:solidFill>
                <a:srgbClr val="FFFF00"/>
              </a:solidFill>
            </a:endParaRPr>
          </a:p>
          <a:p>
            <a:pPr>
              <a:buClr>
                <a:srgbClr val="FFFF00"/>
              </a:buClr>
              <a:buFont typeface="Wingdings" charset="2"/>
              <a:buChar char="Ø"/>
            </a:pPr>
            <a:r>
              <a:rPr lang="en-US" sz="2200" dirty="0">
                <a:effectLst/>
              </a:rPr>
              <a:t>Susceptibility </a:t>
            </a:r>
            <a:r>
              <a:rPr lang="en-US" sz="2200" dirty="0" smtClean="0">
                <a:effectLst/>
              </a:rPr>
              <a:t>&amp; hazards </a:t>
            </a:r>
            <a:r>
              <a:rPr lang="en-US" sz="2200" dirty="0">
                <a:effectLst/>
              </a:rPr>
              <a:t>mapping in selected coastal areas </a:t>
            </a:r>
            <a:r>
              <a:rPr lang="en-US" sz="2200" dirty="0" smtClean="0">
                <a:effectLst/>
              </a:rPr>
              <a:t/>
            </a:r>
            <a:br>
              <a:rPr lang="en-US" sz="2200" dirty="0" smtClean="0">
                <a:effectLst/>
              </a:rPr>
            </a:br>
            <a:r>
              <a:rPr lang="en-US" sz="2200" dirty="0" smtClean="0">
                <a:effectLst/>
              </a:rPr>
              <a:t>of </a:t>
            </a:r>
            <a:r>
              <a:rPr lang="en-US" sz="2200" dirty="0">
                <a:effectLst/>
              </a:rPr>
              <a:t>Malta </a:t>
            </a:r>
            <a:r>
              <a:rPr lang="en-US" sz="2200" dirty="0" smtClean="0">
                <a:effectLst/>
              </a:rPr>
              <a:t>&amp; Normandy.</a:t>
            </a:r>
            <a:endParaRPr lang="en-US" sz="2200" dirty="0">
              <a:effectLst/>
            </a:endParaRPr>
          </a:p>
          <a:p>
            <a:pPr>
              <a:buClr>
                <a:srgbClr val="FFFF00"/>
              </a:buClr>
              <a:buFont typeface="Wingdings" charset="2"/>
              <a:buChar char="Ø"/>
            </a:pPr>
            <a:endParaRPr lang="en-US" sz="1000" dirty="0">
              <a:effectLst/>
            </a:endParaRPr>
          </a:p>
          <a:p>
            <a:pPr>
              <a:buClr>
                <a:srgbClr val="FFFF00"/>
              </a:buClr>
              <a:buFont typeface="Wingdings" charset="2"/>
              <a:buChar char="Ø"/>
            </a:pPr>
            <a:r>
              <a:rPr lang="en-US" sz="2200" dirty="0">
                <a:effectLst/>
              </a:rPr>
              <a:t>Building on 2016/17 </a:t>
            </a:r>
            <a:r>
              <a:rPr lang="en-US" sz="2200" dirty="0" smtClean="0">
                <a:effectLst/>
              </a:rPr>
              <a:t>programme</a:t>
            </a:r>
            <a:r>
              <a:rPr lang="en-US" sz="2200" dirty="0">
                <a:effectLst/>
              </a:rPr>
              <a:t>.</a:t>
            </a:r>
            <a:r>
              <a:rPr lang="en-US" sz="2400" dirty="0">
                <a:effectLst/>
              </a:rPr>
              <a:t> </a:t>
            </a:r>
          </a:p>
          <a:p>
            <a:pPr marL="18288" indent="0">
              <a:buNone/>
            </a:pPr>
            <a:endParaRPr lang="en-US" sz="2400" dirty="0" smtClean="0">
              <a:solidFill>
                <a:srgbClr val="FFFF00"/>
              </a:solidFill>
              <a:effectLst/>
            </a:endParaRPr>
          </a:p>
          <a:p>
            <a:pPr marL="18288" indent="0">
              <a:buNone/>
            </a:pPr>
            <a:endParaRPr lang="en-US" sz="1000" dirty="0" smtClean="0">
              <a:solidFill>
                <a:srgbClr val="FFFF00"/>
              </a:solidFill>
              <a:effectLst/>
            </a:endParaRPr>
          </a:p>
          <a:p>
            <a:pPr marL="18288" indent="0">
              <a:buNone/>
            </a:pPr>
            <a:r>
              <a:rPr lang="en-US" sz="2400" dirty="0">
                <a:solidFill>
                  <a:srgbClr val="FFFF00"/>
                </a:solidFill>
              </a:rPr>
              <a:t>2019</a:t>
            </a:r>
          </a:p>
          <a:p>
            <a:pPr>
              <a:buClr>
                <a:srgbClr val="FFFF00"/>
              </a:buClr>
              <a:buFont typeface="Wingdings" charset="2"/>
              <a:buChar char="Ø"/>
            </a:pPr>
            <a:r>
              <a:rPr lang="en-US" sz="2200" dirty="0">
                <a:effectLst/>
              </a:rPr>
              <a:t>Evaluation of potential methodologies for estimation of social, economic &amp; physical coastal vulnerability to coastal erosion </a:t>
            </a:r>
            <a:r>
              <a:rPr lang="en-US" sz="2200" dirty="0" smtClean="0">
                <a:effectLst/>
              </a:rPr>
              <a:t/>
            </a:r>
            <a:br>
              <a:rPr lang="en-US" sz="2200" dirty="0" smtClean="0">
                <a:effectLst/>
              </a:rPr>
            </a:br>
            <a:r>
              <a:rPr lang="en-US" sz="2200" dirty="0" smtClean="0">
                <a:effectLst/>
              </a:rPr>
              <a:t>&amp; </a:t>
            </a:r>
            <a:r>
              <a:rPr lang="en-US" sz="2200" dirty="0">
                <a:effectLst/>
              </a:rPr>
              <a:t>/ or sea level </a:t>
            </a:r>
            <a:r>
              <a:rPr lang="en-US" sz="2200" dirty="0" smtClean="0">
                <a:effectLst/>
              </a:rPr>
              <a:t>rise.</a:t>
            </a:r>
            <a:endParaRPr lang="en-US" sz="2200" dirty="0">
              <a:effectLst/>
            </a:endParaRPr>
          </a:p>
          <a:p>
            <a:pPr>
              <a:buClr>
                <a:srgbClr val="FFFF00"/>
              </a:buClr>
              <a:buFont typeface="Wingdings" charset="2"/>
              <a:buChar char="Ø"/>
            </a:pPr>
            <a:endParaRPr lang="en-US" sz="1000" dirty="0">
              <a:effectLst/>
            </a:endParaRPr>
          </a:p>
          <a:p>
            <a:pPr>
              <a:buClr>
                <a:srgbClr val="FFFF00"/>
              </a:buClr>
              <a:buFont typeface="Wingdings" charset="2"/>
              <a:buChar char="Ø"/>
            </a:pPr>
            <a:r>
              <a:rPr lang="en-US" sz="2200" dirty="0">
                <a:effectLst/>
              </a:rPr>
              <a:t>Field application of chosen methodology (mapping</a:t>
            </a:r>
            <a:r>
              <a:rPr lang="en-US" sz="2200" dirty="0" smtClean="0">
                <a:effectLst/>
              </a:rPr>
              <a:t>).</a:t>
            </a:r>
            <a:endParaRPr lang="en-US" sz="2200" dirty="0"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4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" indent="0" algn="ctr">
              <a:buNone/>
            </a:pPr>
            <a:r>
              <a:rPr lang="en-US" sz="4000" b="1" dirty="0" smtClean="0">
                <a:solidFill>
                  <a:srgbClr val="FF6600"/>
                </a:solidFill>
              </a:rPr>
              <a:t>2018/9 – Project 1 Activities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56961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622" y="840829"/>
            <a:ext cx="7264753" cy="581747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0" y="4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" indent="0" algn="ctr">
              <a:buNone/>
            </a:pPr>
            <a:r>
              <a:rPr lang="en-US" sz="4000" b="1" dirty="0" smtClean="0">
                <a:solidFill>
                  <a:srgbClr val="FF6600"/>
                </a:solidFill>
              </a:rPr>
              <a:t>2018/9 – </a:t>
            </a:r>
            <a:r>
              <a:rPr lang="en-US" sz="4000" b="1" dirty="0">
                <a:solidFill>
                  <a:srgbClr val="FF6600"/>
                </a:solidFill>
              </a:rPr>
              <a:t>Project 1 Activities </a:t>
            </a:r>
            <a:r>
              <a:rPr lang="en-US" sz="4000" b="1" dirty="0" smtClean="0">
                <a:solidFill>
                  <a:srgbClr val="FF6600"/>
                </a:solidFill>
              </a:rPr>
              <a:t>(example)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69239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1599" y="707890"/>
            <a:ext cx="8940800" cy="5354781"/>
          </a:xfrm>
        </p:spPr>
        <p:txBody>
          <a:bodyPr>
            <a:noAutofit/>
          </a:bodyPr>
          <a:lstStyle/>
          <a:p>
            <a:pPr marL="18288" indent="0" algn="ctr">
              <a:buNone/>
            </a:pPr>
            <a:r>
              <a:rPr lang="en-US" sz="4000" b="1" dirty="0">
                <a:solidFill>
                  <a:srgbClr val="FF6600"/>
                </a:solidFill>
              </a:rPr>
              <a:t> </a:t>
            </a:r>
          </a:p>
          <a:p>
            <a:pPr marL="18288" indent="0">
              <a:buNone/>
            </a:pPr>
            <a:endParaRPr lang="en-US" sz="2400" dirty="0" smtClean="0">
              <a:effectLst/>
            </a:endParaRPr>
          </a:p>
          <a:p>
            <a:pPr marL="18288" indent="0">
              <a:buNone/>
            </a:pPr>
            <a:r>
              <a:rPr lang="en-US" sz="2400" dirty="0">
                <a:solidFill>
                  <a:srgbClr val="FFFF00"/>
                </a:solidFill>
              </a:rPr>
              <a:t>2018</a:t>
            </a:r>
          </a:p>
          <a:p>
            <a:pPr lvl="0">
              <a:lnSpc>
                <a:spcPct val="150000"/>
              </a:lnSpc>
              <a:buClr>
                <a:srgbClr val="FFFF00"/>
              </a:buClr>
              <a:buFont typeface="Wingdings" charset="2"/>
              <a:buChar char="Ø"/>
            </a:pPr>
            <a:r>
              <a:rPr lang="en-US" sz="2200" dirty="0">
                <a:effectLst/>
              </a:rPr>
              <a:t>Production of susceptibility &amp; hazards maps for selected coastal areas of Normandy, Malta &amp; </a:t>
            </a:r>
            <a:r>
              <a:rPr lang="en-US" sz="2200" dirty="0" smtClean="0">
                <a:effectLst/>
              </a:rPr>
              <a:t>Gozo.</a:t>
            </a:r>
            <a:endParaRPr lang="en-US" sz="2200" dirty="0">
              <a:effectLst/>
            </a:endParaRPr>
          </a:p>
          <a:p>
            <a:pPr marL="18288" lvl="0" indent="0">
              <a:buNone/>
            </a:pPr>
            <a:endParaRPr lang="en-US" sz="2400" dirty="0" smtClean="0">
              <a:effectLst/>
            </a:endParaRPr>
          </a:p>
          <a:p>
            <a:pPr marL="18288" lvl="0" indent="0">
              <a:buNone/>
            </a:pPr>
            <a:endParaRPr lang="en-US" sz="2400" dirty="0">
              <a:effectLst/>
            </a:endParaRPr>
          </a:p>
          <a:p>
            <a:pPr marL="18288" indent="0">
              <a:buNone/>
            </a:pPr>
            <a:r>
              <a:rPr lang="en-US" sz="2400" dirty="0">
                <a:solidFill>
                  <a:srgbClr val="FFFF00"/>
                </a:solidFill>
              </a:rPr>
              <a:t>2019</a:t>
            </a: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charset="2"/>
              <a:buChar char="Ø"/>
            </a:pPr>
            <a:r>
              <a:rPr lang="en-US" sz="2200" dirty="0" smtClean="0">
                <a:effectLst/>
              </a:rPr>
              <a:t>Organisation, </a:t>
            </a:r>
            <a:r>
              <a:rPr lang="en-US" sz="2200" dirty="0">
                <a:effectLst/>
              </a:rPr>
              <a:t>in Caen (France</a:t>
            </a:r>
            <a:r>
              <a:rPr lang="en-US" sz="2200" dirty="0" smtClean="0">
                <a:effectLst/>
              </a:rPr>
              <a:t>), </a:t>
            </a:r>
            <a:r>
              <a:rPr lang="en-US" sz="2200" dirty="0">
                <a:effectLst/>
              </a:rPr>
              <a:t>of an expert workshop on coastal hazard vulnerability &amp; consequences </a:t>
            </a:r>
            <a:r>
              <a:rPr lang="en-US" sz="2200" dirty="0" smtClean="0">
                <a:effectLst/>
              </a:rPr>
              <a:t>assessment.</a:t>
            </a:r>
            <a:r>
              <a:rPr lang="en-US" sz="2200" dirty="0">
                <a:effectLst/>
              </a:rPr>
              <a:t> </a:t>
            </a:r>
            <a:endParaRPr lang="en-US" sz="2200" dirty="0" smtClean="0">
              <a:effectLst/>
            </a:endParaRP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charset="2"/>
              <a:buChar char="Ø"/>
            </a:pPr>
            <a:endParaRPr lang="en-US" sz="1000" dirty="0">
              <a:effectLst/>
            </a:endParaRP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charset="2"/>
              <a:buChar char="Ø"/>
            </a:pPr>
            <a:r>
              <a:rPr lang="en-US" sz="2200" dirty="0" smtClean="0">
                <a:effectLst/>
              </a:rPr>
              <a:t>Field </a:t>
            </a:r>
            <a:r>
              <a:rPr lang="en-US" sz="2200" dirty="0">
                <a:effectLst/>
              </a:rPr>
              <a:t>data collection on coastal vulnerability on selected coastlines </a:t>
            </a:r>
            <a:r>
              <a:rPr lang="en-US" sz="2200" dirty="0" smtClean="0">
                <a:effectLst/>
              </a:rPr>
              <a:t/>
            </a:r>
            <a:br>
              <a:rPr lang="en-US" sz="2200" dirty="0" smtClean="0">
                <a:effectLst/>
              </a:rPr>
            </a:br>
            <a:r>
              <a:rPr lang="en-US" sz="2200" dirty="0" smtClean="0">
                <a:effectLst/>
              </a:rPr>
              <a:t>in </a:t>
            </a:r>
            <a:r>
              <a:rPr lang="en-US" sz="2200" dirty="0">
                <a:effectLst/>
              </a:rPr>
              <a:t>Normandy &amp; </a:t>
            </a:r>
            <a:r>
              <a:rPr lang="en-US" sz="2200" dirty="0" smtClean="0">
                <a:effectLst/>
              </a:rPr>
              <a:t>Malta.</a:t>
            </a:r>
            <a:endParaRPr lang="en-US" sz="2200" dirty="0">
              <a:effectLst/>
            </a:endParaRPr>
          </a:p>
          <a:p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0" y="4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" indent="0" algn="ctr">
              <a:buNone/>
            </a:pPr>
            <a:r>
              <a:rPr lang="en-US" sz="4000" b="1" dirty="0" smtClean="0">
                <a:solidFill>
                  <a:srgbClr val="FF6600"/>
                </a:solidFill>
              </a:rPr>
              <a:t>2018/9 – </a:t>
            </a:r>
            <a:r>
              <a:rPr lang="en-US" sz="4000" b="1" dirty="0">
                <a:solidFill>
                  <a:srgbClr val="FF6600"/>
                </a:solidFill>
              </a:rPr>
              <a:t>Project 1 Expected </a:t>
            </a:r>
            <a:r>
              <a:rPr lang="en-US" sz="4000" b="1" dirty="0" smtClean="0">
                <a:solidFill>
                  <a:srgbClr val="FF6600"/>
                </a:solidFill>
              </a:rPr>
              <a:t>Results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79129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5832" y="977461"/>
            <a:ext cx="9038167" cy="5880539"/>
          </a:xfrm>
        </p:spPr>
        <p:txBody>
          <a:bodyPr>
            <a:normAutofit fontScale="55000" lnSpcReduction="20000"/>
          </a:bodyPr>
          <a:lstStyle/>
          <a:p>
            <a:pPr marL="18288" indent="0" algn="ctr">
              <a:buNone/>
            </a:pPr>
            <a:r>
              <a:rPr lang="en-US" sz="5100" u="sng" dirty="0">
                <a:solidFill>
                  <a:srgbClr val="FFFF00"/>
                </a:solidFill>
              </a:rPr>
              <a:t>‘Beach and Coastal Resorts Risks’</a:t>
            </a:r>
          </a:p>
          <a:p>
            <a:pPr marL="18288" indent="0" algn="ctr">
              <a:buNone/>
            </a:pPr>
            <a:endParaRPr lang="en-US" sz="1800" b="1" i="1" dirty="0">
              <a:solidFill>
                <a:srgbClr val="FFFF00"/>
              </a:solidFill>
              <a:effectLst/>
            </a:endParaRPr>
          </a:p>
          <a:p>
            <a:pPr marL="18288" indent="0">
              <a:buNone/>
            </a:pPr>
            <a:endParaRPr lang="en-US" sz="4000" dirty="0" smtClean="0">
              <a:solidFill>
                <a:srgbClr val="FFFF00"/>
              </a:solidFill>
              <a:effectLst/>
            </a:endParaRPr>
          </a:p>
          <a:p>
            <a:pPr marL="18288" indent="0">
              <a:buNone/>
            </a:pPr>
            <a:r>
              <a:rPr lang="en-US" sz="4000" dirty="0">
                <a:solidFill>
                  <a:srgbClr val="FFFF00"/>
                </a:solidFill>
                <a:effectLst/>
              </a:rPr>
              <a:t>Relevance to EUR-OPA Medium Term Action Plan: </a:t>
            </a:r>
          </a:p>
          <a:p>
            <a:pPr marL="18288" indent="0">
              <a:lnSpc>
                <a:spcPct val="160000"/>
              </a:lnSpc>
              <a:buNone/>
            </a:pPr>
            <a:endParaRPr lang="en-US" sz="2600" dirty="0">
              <a:effectLst/>
            </a:endParaRPr>
          </a:p>
          <a:p>
            <a:pPr>
              <a:lnSpc>
                <a:spcPct val="170000"/>
              </a:lnSpc>
              <a:buClr>
                <a:srgbClr val="FFFF00"/>
              </a:buClr>
              <a:buFont typeface="Wingdings" charset="2"/>
              <a:buChar char="Ø"/>
            </a:pPr>
            <a:r>
              <a:rPr lang="fr-FR" sz="3800" dirty="0">
                <a:effectLst/>
              </a:rPr>
              <a:t>Using scientific </a:t>
            </a:r>
            <a:r>
              <a:rPr lang="fr-FR" sz="3800" dirty="0" smtClean="0">
                <a:effectLst/>
              </a:rPr>
              <a:t>&amp; technological </a:t>
            </a:r>
            <a:r>
              <a:rPr lang="fr-FR" sz="3800" dirty="0">
                <a:effectLst/>
              </a:rPr>
              <a:t>knowledge to better assess </a:t>
            </a:r>
            <a:r>
              <a:rPr lang="fr-FR" sz="3800" dirty="0" smtClean="0">
                <a:effectLst/>
              </a:rPr>
              <a:t/>
            </a:r>
            <a:br>
              <a:rPr lang="fr-FR" sz="3800" dirty="0" smtClean="0">
                <a:effectLst/>
              </a:rPr>
            </a:br>
            <a:r>
              <a:rPr lang="fr-FR" sz="3800" dirty="0" smtClean="0">
                <a:effectLst/>
              </a:rPr>
              <a:t>evolving </a:t>
            </a:r>
            <a:r>
              <a:rPr lang="fr-FR" sz="3800" dirty="0">
                <a:effectLst/>
              </a:rPr>
              <a:t>risks </a:t>
            </a:r>
            <a:r>
              <a:rPr lang="fr-FR" sz="3800" dirty="0" smtClean="0">
                <a:effectLst/>
              </a:rPr>
              <a:t>&amp; </a:t>
            </a:r>
            <a:r>
              <a:rPr lang="fr-FR" sz="3800" dirty="0">
                <a:effectLst/>
              </a:rPr>
              <a:t>adapt </a:t>
            </a:r>
            <a:r>
              <a:rPr lang="fr-FR" sz="3800" dirty="0" smtClean="0">
                <a:effectLst/>
              </a:rPr>
              <a:t>(accordingly) </a:t>
            </a:r>
            <a:r>
              <a:rPr lang="fr-FR" sz="3800" dirty="0">
                <a:effectLst/>
              </a:rPr>
              <a:t>the resilience </a:t>
            </a:r>
            <a:r>
              <a:rPr lang="fr-FR" sz="3800" dirty="0" smtClean="0">
                <a:effectLst/>
              </a:rPr>
              <a:t>strategies.</a:t>
            </a:r>
          </a:p>
          <a:p>
            <a:pPr>
              <a:lnSpc>
                <a:spcPct val="170000"/>
              </a:lnSpc>
              <a:buClr>
                <a:srgbClr val="FFFF00"/>
              </a:buClr>
              <a:buFont typeface="Wingdings" charset="2"/>
              <a:buChar char="Ø"/>
            </a:pPr>
            <a:endParaRPr lang="en-US" sz="1800" dirty="0">
              <a:effectLst/>
            </a:endParaRPr>
          </a:p>
          <a:p>
            <a:pPr>
              <a:lnSpc>
                <a:spcPct val="170000"/>
              </a:lnSpc>
              <a:buClr>
                <a:srgbClr val="FFFF00"/>
              </a:buClr>
              <a:buFont typeface="Wingdings" charset="2"/>
              <a:buChar char="Ø"/>
            </a:pPr>
            <a:r>
              <a:rPr lang="en-US" sz="3800" dirty="0">
                <a:effectLst/>
              </a:rPr>
              <a:t>Promoting risk culture among </a:t>
            </a:r>
            <a:r>
              <a:rPr lang="en-US" sz="3800" dirty="0" smtClean="0">
                <a:effectLst/>
              </a:rPr>
              <a:t>the population.</a:t>
            </a:r>
            <a:br>
              <a:rPr lang="en-US" sz="3800" dirty="0" smtClean="0">
                <a:effectLst/>
              </a:rPr>
            </a:br>
            <a:r>
              <a:rPr lang="en-US" sz="3800" i="1" dirty="0" smtClean="0">
                <a:effectLst/>
              </a:rPr>
              <a:t>(</a:t>
            </a:r>
            <a:r>
              <a:rPr lang="en-US" sz="3800" i="1" dirty="0">
                <a:effectLst/>
              </a:rPr>
              <a:t>children, adults &amp; groups with special vulnerability</a:t>
            </a:r>
            <a:r>
              <a:rPr lang="en-US" sz="3800" i="1" dirty="0" smtClean="0">
                <a:effectLst/>
              </a:rPr>
              <a:t>)</a:t>
            </a:r>
          </a:p>
          <a:p>
            <a:pPr>
              <a:lnSpc>
                <a:spcPct val="170000"/>
              </a:lnSpc>
              <a:buClr>
                <a:srgbClr val="FFFF00"/>
              </a:buClr>
              <a:buFont typeface="Wingdings" charset="2"/>
              <a:buChar char="Ø"/>
            </a:pPr>
            <a:endParaRPr lang="en-US" sz="1800" dirty="0">
              <a:effectLst/>
            </a:endParaRPr>
          </a:p>
          <a:p>
            <a:pPr>
              <a:lnSpc>
                <a:spcPct val="170000"/>
              </a:lnSpc>
              <a:buClr>
                <a:srgbClr val="FFFF00"/>
              </a:buClr>
              <a:buFont typeface="Wingdings" charset="2"/>
              <a:buChar char="Ø"/>
            </a:pPr>
            <a:r>
              <a:rPr lang="en-US" sz="3800" dirty="0">
                <a:effectLst/>
              </a:rPr>
              <a:t>Fostering </a:t>
            </a:r>
            <a:r>
              <a:rPr lang="en-US" sz="3800" dirty="0" smtClean="0">
                <a:effectLst/>
              </a:rPr>
              <a:t>the population’s </a:t>
            </a:r>
            <a:r>
              <a:rPr lang="en-US" sz="3800" dirty="0">
                <a:effectLst/>
              </a:rPr>
              <a:t>active </a:t>
            </a:r>
            <a:r>
              <a:rPr lang="en-US" sz="3800" dirty="0" smtClean="0">
                <a:effectLst/>
              </a:rPr>
              <a:t>participation in DRR.</a:t>
            </a:r>
            <a:br>
              <a:rPr lang="en-US" sz="3800" dirty="0" smtClean="0">
                <a:effectLst/>
              </a:rPr>
            </a:br>
            <a:r>
              <a:rPr lang="en-US" sz="3800" i="1" dirty="0" smtClean="0">
                <a:effectLst/>
              </a:rPr>
              <a:t>(</a:t>
            </a:r>
            <a:r>
              <a:rPr lang="en-US" sz="3800" i="1" dirty="0">
                <a:effectLst/>
              </a:rPr>
              <a:t>as individuals &amp; as community</a:t>
            </a:r>
            <a:r>
              <a:rPr lang="en-US" sz="3800" i="1" dirty="0" smtClean="0">
                <a:effectLst/>
              </a:rPr>
              <a:t>)</a:t>
            </a:r>
            <a:endParaRPr lang="en-US" i="1" dirty="0">
              <a:effectLst/>
            </a:endParaRPr>
          </a:p>
          <a:p>
            <a:pPr marL="18288" indent="0">
              <a:buNone/>
            </a:pPr>
            <a:endParaRPr lang="en-US" dirty="0" smtClean="0">
              <a:effectLst/>
            </a:endParaRPr>
          </a:p>
          <a:p>
            <a:pPr marL="18288" indent="0" algn="ctr">
              <a:buNone/>
            </a:pPr>
            <a:r>
              <a:rPr lang="en-US" sz="3300" dirty="0">
                <a:solidFill>
                  <a:srgbClr val="FFFF00"/>
                </a:solidFill>
                <a:effectLst/>
              </a:rPr>
              <a:t>Project partner </a:t>
            </a:r>
            <a:r>
              <a:rPr lang="en-US" sz="3300" dirty="0" smtClean="0">
                <a:solidFill>
                  <a:srgbClr val="FFFF00"/>
                </a:solidFill>
                <a:effectLst/>
              </a:rPr>
              <a:t>- </a:t>
            </a:r>
            <a:r>
              <a:rPr lang="en-US" sz="3300" dirty="0" err="1" smtClean="0">
                <a:solidFill>
                  <a:srgbClr val="FFFF00"/>
                </a:solidFill>
                <a:effectLst/>
              </a:rPr>
              <a:t>ICoD</a:t>
            </a:r>
            <a:endParaRPr lang="en-US" sz="3300" dirty="0">
              <a:solidFill>
                <a:srgbClr val="FFFF00"/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" indent="0" algn="ctr">
              <a:buNone/>
            </a:pPr>
            <a:r>
              <a:rPr lang="en-US" sz="4000" b="1" dirty="0" smtClean="0">
                <a:solidFill>
                  <a:srgbClr val="FF6600"/>
                </a:solidFill>
              </a:rPr>
              <a:t>2018/9 – </a:t>
            </a:r>
            <a:r>
              <a:rPr lang="en-US" sz="4000" b="1" dirty="0">
                <a:solidFill>
                  <a:srgbClr val="FF6600"/>
                </a:solidFill>
              </a:rPr>
              <a:t>Project </a:t>
            </a:r>
            <a:r>
              <a:rPr lang="en-US" sz="4000" b="1" dirty="0" smtClean="0">
                <a:solidFill>
                  <a:srgbClr val="FF6600"/>
                </a:solidFill>
              </a:rPr>
              <a:t>2 Proposal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7298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1967" y="902940"/>
            <a:ext cx="9103781" cy="5986809"/>
          </a:xfrm>
        </p:spPr>
        <p:txBody>
          <a:bodyPr>
            <a:noAutofit/>
          </a:bodyPr>
          <a:lstStyle/>
          <a:p>
            <a:pPr marL="18288" indent="0"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2018</a:t>
            </a:r>
          </a:p>
          <a:p>
            <a:pPr lvl="0">
              <a:lnSpc>
                <a:spcPct val="150000"/>
              </a:lnSpc>
              <a:buClr>
                <a:srgbClr val="FFFF00"/>
              </a:buClr>
              <a:buFont typeface="Wingdings" charset="2"/>
              <a:buChar char="Ø"/>
            </a:pPr>
            <a:r>
              <a:rPr lang="en-US" sz="2000" dirty="0">
                <a:effectLst/>
              </a:rPr>
              <a:t>Desk study on identification of Tsunami Ready Hotel &amp; Tsunami Ready </a:t>
            </a:r>
            <a:r>
              <a:rPr lang="en-US" sz="2000" dirty="0" smtClean="0">
                <a:effectLst/>
              </a:rPr>
              <a:t>Beaches. </a:t>
            </a:r>
            <a:r>
              <a:rPr lang="en-US" sz="2000" i="1" dirty="0" smtClean="0">
                <a:effectLst/>
              </a:rPr>
              <a:t>(local </a:t>
            </a:r>
            <a:r>
              <a:rPr lang="en-US" sz="2000" i="1" dirty="0">
                <a:effectLst/>
              </a:rPr>
              <a:t>requirements </a:t>
            </a:r>
            <a:r>
              <a:rPr lang="en-US" sz="2000" i="1" dirty="0" smtClean="0">
                <a:effectLst/>
              </a:rPr>
              <a:t>&amp; identification </a:t>
            </a:r>
            <a:r>
              <a:rPr lang="en-US" sz="2000" i="1" dirty="0">
                <a:effectLst/>
              </a:rPr>
              <a:t>of relevant </a:t>
            </a:r>
            <a:r>
              <a:rPr lang="en-US" sz="2000" i="1" dirty="0" smtClean="0">
                <a:effectLst/>
              </a:rPr>
              <a:t>actors)</a:t>
            </a:r>
            <a:endParaRPr lang="en-US" sz="2000" i="1" dirty="0">
              <a:effectLst/>
            </a:endParaRPr>
          </a:p>
          <a:p>
            <a:pPr lvl="0">
              <a:lnSpc>
                <a:spcPct val="150000"/>
              </a:lnSpc>
              <a:buClr>
                <a:srgbClr val="FFFF00"/>
              </a:buClr>
              <a:buFont typeface="Wingdings" charset="2"/>
              <a:buChar char="Ø"/>
            </a:pPr>
            <a:endParaRPr lang="en-US" sz="500" dirty="0">
              <a:effectLst/>
            </a:endParaRPr>
          </a:p>
          <a:p>
            <a:pPr lvl="0">
              <a:lnSpc>
                <a:spcPct val="150000"/>
              </a:lnSpc>
              <a:buClr>
                <a:srgbClr val="FFFF00"/>
              </a:buClr>
              <a:buFont typeface="Wingdings" charset="2"/>
              <a:buChar char="Ø"/>
            </a:pPr>
            <a:r>
              <a:rPr lang="en-US" sz="2000" dirty="0">
                <a:effectLst/>
              </a:rPr>
              <a:t>Holding of seminar addressed to lifeguard associations, beach management entities &amp; tourism professionals on risk culture, mitigation </a:t>
            </a:r>
            <a:r>
              <a:rPr lang="en-US" sz="2000" dirty="0" smtClean="0">
                <a:effectLst/>
              </a:rPr>
              <a:t>&amp; dissemination </a:t>
            </a:r>
            <a:r>
              <a:rPr lang="en-US" sz="2000" dirty="0">
                <a:effectLst/>
              </a:rPr>
              <a:t>to present </a:t>
            </a:r>
            <a:r>
              <a:rPr lang="en-US" sz="2000" dirty="0" smtClean="0">
                <a:effectLst/>
              </a:rPr>
              <a:t>Tsunami </a:t>
            </a:r>
            <a:r>
              <a:rPr lang="en-US" sz="2000" dirty="0">
                <a:effectLst/>
              </a:rPr>
              <a:t>Ready concept </a:t>
            </a:r>
            <a:r>
              <a:rPr lang="en-US" sz="2000" dirty="0" smtClean="0">
                <a:effectLst/>
              </a:rPr>
              <a:t>&amp; requirements.</a:t>
            </a:r>
            <a:endParaRPr lang="en-US" sz="2000" dirty="0">
              <a:effectLst/>
            </a:endParaRPr>
          </a:p>
          <a:p>
            <a:pPr lvl="0"/>
            <a:endParaRPr lang="en-US" sz="2300" dirty="0">
              <a:effectLst/>
            </a:endParaRPr>
          </a:p>
          <a:p>
            <a:pPr marL="18288" indent="0"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2019</a:t>
            </a: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charset="2"/>
              <a:buChar char="Ø"/>
            </a:pPr>
            <a:r>
              <a:rPr lang="en-US" sz="2000" dirty="0">
                <a:effectLst/>
              </a:rPr>
              <a:t>Preparation </a:t>
            </a:r>
            <a:r>
              <a:rPr lang="en-US" sz="2000" dirty="0" smtClean="0">
                <a:effectLst/>
              </a:rPr>
              <a:t>&amp; dissemination </a:t>
            </a:r>
            <a:r>
              <a:rPr lang="en-US" sz="2000" dirty="0">
                <a:effectLst/>
              </a:rPr>
              <a:t>of TRB leaflets &amp; beach signs aimed at raising beach user </a:t>
            </a:r>
            <a:r>
              <a:rPr lang="en-US" sz="2000" dirty="0" smtClean="0">
                <a:effectLst/>
              </a:rPr>
              <a:t>awareness.</a:t>
            </a:r>
            <a:endParaRPr lang="en-US" sz="2000" dirty="0">
              <a:effectLst/>
            </a:endParaRP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charset="2"/>
              <a:buChar char="Ø"/>
            </a:pPr>
            <a:endParaRPr lang="en-US" sz="500" dirty="0">
              <a:effectLst/>
            </a:endParaRP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charset="2"/>
              <a:buChar char="Ø"/>
            </a:pPr>
            <a:r>
              <a:rPr lang="en-US" sz="2000" dirty="0">
                <a:effectLst/>
              </a:rPr>
              <a:t>Holding a project seminar to present &amp; discuss works carried out by all </a:t>
            </a:r>
            <a:r>
              <a:rPr lang="en-US" sz="2000" dirty="0" smtClean="0">
                <a:effectLst/>
              </a:rPr>
              <a:t/>
            </a:r>
            <a:br>
              <a:rPr lang="en-US" sz="2000" dirty="0" smtClean="0">
                <a:effectLst/>
              </a:rPr>
            </a:br>
            <a:r>
              <a:rPr lang="en-US" sz="2000" dirty="0" smtClean="0">
                <a:effectLst/>
              </a:rPr>
              <a:t>project partners.</a:t>
            </a:r>
            <a:endParaRPr lang="en-US" sz="2000" dirty="0">
              <a:effectLst/>
            </a:endParaRPr>
          </a:p>
          <a:p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" y="0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" indent="0" algn="ctr">
              <a:buNone/>
            </a:pPr>
            <a:r>
              <a:rPr lang="en-US" sz="4000" b="1" dirty="0" smtClean="0">
                <a:solidFill>
                  <a:srgbClr val="FF6600"/>
                </a:solidFill>
              </a:rPr>
              <a:t>2018/9 </a:t>
            </a:r>
            <a:r>
              <a:rPr lang="en-US" sz="4000" b="1" dirty="0">
                <a:solidFill>
                  <a:srgbClr val="FF6600"/>
                </a:solidFill>
              </a:rPr>
              <a:t>– Project 2</a:t>
            </a:r>
            <a:r>
              <a:rPr lang="en-US" sz="4000" b="1" dirty="0" smtClean="0">
                <a:solidFill>
                  <a:srgbClr val="FF6600"/>
                </a:solidFill>
              </a:rPr>
              <a:t> </a:t>
            </a:r>
            <a:r>
              <a:rPr lang="en-US" sz="4000" b="1" dirty="0">
                <a:solidFill>
                  <a:srgbClr val="FF6600"/>
                </a:solidFill>
              </a:rPr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143737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0500" y="1242204"/>
            <a:ext cx="8953500" cy="5521035"/>
          </a:xfrm>
        </p:spPr>
        <p:txBody>
          <a:bodyPr>
            <a:noAutofit/>
          </a:bodyPr>
          <a:lstStyle/>
          <a:p>
            <a:pPr marL="18288" indent="0">
              <a:buNone/>
            </a:pPr>
            <a:endParaRPr lang="en-US" sz="2400" dirty="0" smtClean="0">
              <a:solidFill>
                <a:srgbClr val="FFFF00"/>
              </a:solidFill>
            </a:endParaRPr>
          </a:p>
          <a:p>
            <a:pPr marL="18288" indent="0"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2018</a:t>
            </a: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charset="2"/>
              <a:buChar char="Ø"/>
            </a:pPr>
            <a:r>
              <a:rPr lang="en-US" dirty="0">
                <a:effectLst/>
              </a:rPr>
              <a:t>Involvement of </a:t>
            </a:r>
            <a:r>
              <a:rPr lang="en-US" dirty="0" smtClean="0">
                <a:effectLst/>
              </a:rPr>
              <a:t>local </a:t>
            </a:r>
            <a:r>
              <a:rPr lang="en-US" dirty="0">
                <a:effectLst/>
              </a:rPr>
              <a:t>population, associations &amp; authorities on dissemination of tsunami &amp; other beach </a:t>
            </a:r>
            <a:r>
              <a:rPr lang="en-US" dirty="0" smtClean="0">
                <a:effectLst/>
              </a:rPr>
              <a:t>risks, </a:t>
            </a:r>
            <a:r>
              <a:rPr lang="en-US" dirty="0">
                <a:effectLst/>
              </a:rPr>
              <a:t>&amp; on </a:t>
            </a:r>
            <a:r>
              <a:rPr lang="en-US" dirty="0" smtClean="0">
                <a:effectLst/>
              </a:rPr>
              <a:t>implementation </a:t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of </a:t>
            </a:r>
            <a:r>
              <a:rPr lang="en-US" dirty="0">
                <a:effectLst/>
              </a:rPr>
              <a:t>mitigation </a:t>
            </a:r>
            <a:r>
              <a:rPr lang="en-US" dirty="0" smtClean="0">
                <a:effectLst/>
              </a:rPr>
              <a:t>measures.</a:t>
            </a:r>
            <a:endParaRPr lang="en-US" dirty="0">
              <a:effectLst/>
            </a:endParaRPr>
          </a:p>
          <a:p>
            <a:pPr marL="18288" indent="0">
              <a:buNone/>
            </a:pPr>
            <a:endParaRPr lang="en-US" sz="2400" dirty="0" smtClean="0"/>
          </a:p>
          <a:p>
            <a:endParaRPr lang="en-US" sz="100" dirty="0"/>
          </a:p>
          <a:p>
            <a:pPr marL="18288" indent="0"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2019</a:t>
            </a:r>
          </a:p>
          <a:p>
            <a:pPr lvl="0">
              <a:lnSpc>
                <a:spcPct val="150000"/>
              </a:lnSpc>
              <a:buClr>
                <a:srgbClr val="FFFF00"/>
              </a:buClr>
              <a:buFont typeface="Wingdings" charset="2"/>
              <a:buChar char="Ø"/>
            </a:pPr>
            <a:r>
              <a:rPr lang="en-US" dirty="0">
                <a:effectLst/>
              </a:rPr>
              <a:t>Preparation &amp; dissemination of TRB leaflets &amp; beach signs aimed at raising beach user </a:t>
            </a:r>
            <a:r>
              <a:rPr lang="en-US" dirty="0" smtClean="0">
                <a:effectLst/>
              </a:rPr>
              <a:t>awareness.</a:t>
            </a:r>
            <a:endParaRPr lang="en-US" dirty="0">
              <a:effectLst/>
            </a:endParaRP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charset="2"/>
              <a:buChar char="Ø"/>
            </a:pPr>
            <a:endParaRPr lang="en-US" sz="1000" dirty="0">
              <a:effectLst/>
            </a:endParaRPr>
          </a:p>
          <a:p>
            <a:pPr lvl="0">
              <a:lnSpc>
                <a:spcPct val="150000"/>
              </a:lnSpc>
              <a:buClr>
                <a:srgbClr val="FFFF00"/>
              </a:buClr>
              <a:buFont typeface="Wingdings" charset="2"/>
              <a:buChar char="Ø"/>
            </a:pPr>
            <a:r>
              <a:rPr lang="en-US" dirty="0">
                <a:effectLst/>
              </a:rPr>
              <a:t>Holding a project seminar to present &amp; discuss works carried out by </a:t>
            </a:r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all </a:t>
            </a:r>
            <a:r>
              <a:rPr lang="en-US" dirty="0">
                <a:effectLst/>
              </a:rPr>
              <a:t>project </a:t>
            </a:r>
            <a:r>
              <a:rPr lang="en-US" dirty="0" smtClean="0">
                <a:effectLst/>
              </a:rPr>
              <a:t>partners.</a:t>
            </a:r>
            <a:endParaRPr lang="en-US" dirty="0">
              <a:effectLst/>
            </a:endParaRP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" y="0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" indent="0" algn="ctr">
              <a:buNone/>
            </a:pPr>
            <a:r>
              <a:rPr lang="en-US" sz="4000" b="1" dirty="0" smtClean="0">
                <a:solidFill>
                  <a:srgbClr val="FF6600"/>
                </a:solidFill>
              </a:rPr>
              <a:t>2018/9 </a:t>
            </a:r>
            <a:r>
              <a:rPr lang="en-US" sz="4000" b="1" dirty="0">
                <a:solidFill>
                  <a:srgbClr val="FF6600"/>
                </a:solidFill>
              </a:rPr>
              <a:t>– Project 2</a:t>
            </a:r>
            <a:r>
              <a:rPr lang="en-US" sz="4000" b="1" dirty="0" smtClean="0">
                <a:solidFill>
                  <a:srgbClr val="FF6600"/>
                </a:solidFill>
              </a:rPr>
              <a:t> Expected Results</a:t>
            </a:r>
            <a:endParaRPr lang="en-US" sz="40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00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5248" y="771384"/>
            <a:ext cx="9143999" cy="6172199"/>
          </a:xfrm>
        </p:spPr>
        <p:txBody>
          <a:bodyPr>
            <a:noAutofit/>
          </a:bodyPr>
          <a:lstStyle/>
          <a:p>
            <a:pPr marL="18288" indent="0">
              <a:buNone/>
            </a:pPr>
            <a:r>
              <a:rPr lang="en-US" sz="2400" dirty="0">
                <a:solidFill>
                  <a:srgbClr val="FFFF00"/>
                </a:solidFill>
              </a:rPr>
              <a:t>2018</a:t>
            </a: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charset="2"/>
              <a:buChar char="Ø"/>
            </a:pPr>
            <a:r>
              <a:rPr lang="en-US" dirty="0" smtClean="0">
                <a:effectLst/>
              </a:rPr>
              <a:t>Report </a:t>
            </a:r>
            <a:r>
              <a:rPr lang="en-US" dirty="0">
                <a:effectLst/>
              </a:rPr>
              <a:t>on desk study on identification of TRB local requirements </a:t>
            </a:r>
            <a:r>
              <a:rPr lang="en-US" dirty="0" smtClean="0">
                <a:effectLst/>
              </a:rPr>
              <a:t>&amp; identification </a:t>
            </a:r>
            <a:r>
              <a:rPr lang="en-US" dirty="0">
                <a:effectLst/>
              </a:rPr>
              <a:t>of relevant </a:t>
            </a:r>
            <a:r>
              <a:rPr lang="en-US" dirty="0" smtClean="0">
                <a:effectLst/>
              </a:rPr>
              <a:t>actors.</a:t>
            </a:r>
            <a:endParaRPr lang="en-US" dirty="0">
              <a:effectLst/>
            </a:endParaRP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charset="2"/>
              <a:buChar char="Ø"/>
            </a:pPr>
            <a:endParaRPr lang="en-US" sz="1000" dirty="0">
              <a:effectLst/>
            </a:endParaRPr>
          </a:p>
          <a:p>
            <a:pPr lvl="0">
              <a:lnSpc>
                <a:spcPct val="150000"/>
              </a:lnSpc>
              <a:buClr>
                <a:srgbClr val="FFFF00"/>
              </a:buClr>
              <a:buFont typeface="Wingdings" charset="2"/>
              <a:buChar char="Ø"/>
            </a:pPr>
            <a:r>
              <a:rPr lang="en-US" dirty="0">
                <a:effectLst/>
              </a:rPr>
              <a:t>Report on seminar addressed to lifeguard associations, beach management entities &amp; tourism professionals on risk culture, mitigation &amp; dissemination to present </a:t>
            </a:r>
            <a:r>
              <a:rPr lang="en-US" dirty="0" smtClean="0">
                <a:effectLst/>
              </a:rPr>
              <a:t>Tsunami </a:t>
            </a:r>
            <a:r>
              <a:rPr lang="en-US" dirty="0">
                <a:effectLst/>
              </a:rPr>
              <a:t>Ready concept &amp; </a:t>
            </a:r>
            <a:r>
              <a:rPr lang="en-US" dirty="0" smtClean="0">
                <a:effectLst/>
              </a:rPr>
              <a:t>requirements.</a:t>
            </a:r>
            <a:endParaRPr lang="en-US" dirty="0">
              <a:effectLst/>
            </a:endParaRPr>
          </a:p>
          <a:p>
            <a:endParaRPr lang="en-US" sz="2000" b="1" dirty="0" smtClean="0">
              <a:effectLst/>
            </a:endParaRPr>
          </a:p>
          <a:p>
            <a:pPr marL="18288" indent="0">
              <a:buNone/>
            </a:pPr>
            <a:r>
              <a:rPr lang="en-US" sz="2400" dirty="0">
                <a:solidFill>
                  <a:srgbClr val="FFFF00"/>
                </a:solidFill>
              </a:rPr>
              <a:t>2019</a:t>
            </a: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charset="2"/>
              <a:buChar char="Ø"/>
            </a:pPr>
            <a:r>
              <a:rPr lang="en-US" dirty="0" smtClean="0">
                <a:effectLst/>
              </a:rPr>
              <a:t>TRB </a:t>
            </a:r>
            <a:r>
              <a:rPr lang="en-US" dirty="0">
                <a:effectLst/>
              </a:rPr>
              <a:t>leaflets &amp; beach signs aimed at raising beach user </a:t>
            </a:r>
            <a:r>
              <a:rPr lang="en-US" dirty="0" smtClean="0">
                <a:effectLst/>
              </a:rPr>
              <a:t>awareness.</a:t>
            </a:r>
            <a:endParaRPr lang="en-US" dirty="0">
              <a:effectLst/>
            </a:endParaRP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charset="2"/>
              <a:buChar char="Ø"/>
            </a:pPr>
            <a:endParaRPr lang="en-US" sz="1000" dirty="0">
              <a:effectLst/>
            </a:endParaRP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charset="2"/>
              <a:buChar char="Ø"/>
            </a:pPr>
            <a:r>
              <a:rPr lang="en-US" dirty="0">
                <a:effectLst/>
              </a:rPr>
              <a:t>Report of seminar to present &amp; discuss works carried out by all project </a:t>
            </a:r>
            <a:r>
              <a:rPr lang="en-US" dirty="0" smtClean="0">
                <a:effectLst/>
              </a:rPr>
              <a:t>partners.</a:t>
            </a:r>
            <a:endParaRPr lang="en-US" dirty="0"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" y="0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" indent="0" algn="ctr">
              <a:buNone/>
            </a:pPr>
            <a:r>
              <a:rPr lang="en-US" sz="4000" b="1" dirty="0" smtClean="0">
                <a:solidFill>
                  <a:srgbClr val="FF6600"/>
                </a:solidFill>
              </a:rPr>
              <a:t>2018/9 </a:t>
            </a:r>
            <a:r>
              <a:rPr lang="en-US" sz="4000" b="1" dirty="0">
                <a:solidFill>
                  <a:srgbClr val="FF6600"/>
                </a:solidFill>
              </a:rPr>
              <a:t>– Project 2</a:t>
            </a:r>
            <a:r>
              <a:rPr lang="en-US" sz="4000" b="1" dirty="0" smtClean="0">
                <a:solidFill>
                  <a:srgbClr val="FF6600"/>
                </a:solidFill>
              </a:rPr>
              <a:t> Deliverables</a:t>
            </a:r>
            <a:endParaRPr lang="en-US" sz="40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76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3692" y="1413630"/>
            <a:ext cx="7288306" cy="4175039"/>
          </a:xfrm>
        </p:spPr>
        <p:txBody>
          <a:bodyPr>
            <a:noAutofit/>
          </a:bodyPr>
          <a:lstStyle/>
          <a:p>
            <a:pPr marL="18288" indent="0" algn="ctr">
              <a:lnSpc>
                <a:spcPct val="150000"/>
              </a:lnSpc>
              <a:spcAft>
                <a:spcPts val="1200"/>
              </a:spcAft>
              <a:buNone/>
            </a:pPr>
            <a:endParaRPr lang="en-US" sz="200" b="1" dirty="0" smtClean="0">
              <a:effectLst/>
            </a:endParaRPr>
          </a:p>
          <a:p>
            <a:pPr marL="18288" indent="0" algn="ctr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3400" b="1" dirty="0" smtClean="0">
                <a:effectLst/>
              </a:rPr>
              <a:t>Developing </a:t>
            </a:r>
            <a:r>
              <a:rPr lang="en-US" sz="3400" b="1" dirty="0">
                <a:effectLst/>
              </a:rPr>
              <a:t>Geomorphological mapping skills and datasets </a:t>
            </a:r>
            <a:r>
              <a:rPr lang="en-US" sz="3400" b="1" dirty="0" smtClean="0">
                <a:effectLst/>
              </a:rPr>
              <a:t/>
            </a:r>
            <a:br>
              <a:rPr lang="en-US" sz="3400" b="1" dirty="0" smtClean="0">
                <a:effectLst/>
              </a:rPr>
            </a:br>
            <a:r>
              <a:rPr lang="en-US" sz="3400" b="1" dirty="0" smtClean="0">
                <a:effectLst/>
              </a:rPr>
              <a:t>in </a:t>
            </a:r>
            <a:r>
              <a:rPr lang="en-US" sz="3400" b="1" dirty="0">
                <a:effectLst/>
              </a:rPr>
              <a:t>anticipation of subsequent Susceptibility, Vulnerability, Hazard and Risk Mapping</a:t>
            </a:r>
            <a:endParaRPr lang="en-US" sz="3400" dirty="0">
              <a:effectLst/>
            </a:endParaRPr>
          </a:p>
          <a:p>
            <a:pPr marL="18288" indent="0" algn="ctr">
              <a:buNone/>
            </a:pPr>
            <a:endParaRPr lang="en-US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957195"/>
            <a:ext cx="9144000" cy="900805"/>
          </a:xfrm>
        </p:spPr>
        <p:txBody>
          <a:bodyPr/>
          <a:lstStyle/>
          <a:p>
            <a:pPr algn="ctr"/>
            <a:r>
              <a:rPr lang="en-US" sz="1800" dirty="0" smtClean="0">
                <a:solidFill>
                  <a:srgbClr val="FFFF00"/>
                </a:solidFill>
              </a:rPr>
              <a:t>Coordinator: Anton Micallef, </a:t>
            </a:r>
            <a:r>
              <a:rPr lang="en-US" sz="1800" dirty="0" err="1" smtClean="0">
                <a:solidFill>
                  <a:srgbClr val="FFFF00"/>
                </a:solidFill>
              </a:rPr>
              <a:t>ICoD</a:t>
            </a:r>
            <a:r>
              <a:rPr lang="en-US" sz="1800" dirty="0" smtClean="0">
                <a:solidFill>
                  <a:srgbClr val="FFFF00"/>
                </a:solidFill>
              </a:rPr>
              <a:t>, Malta</a:t>
            </a:r>
            <a:r>
              <a:rPr lang="en-US" sz="1800" dirty="0">
                <a:effectLst/>
              </a:rPr>
              <a:t/>
            </a:r>
            <a:br>
              <a:rPr lang="en-US" sz="1800" dirty="0">
                <a:effectLst/>
              </a:rPr>
            </a:br>
            <a:r>
              <a:rPr lang="en-US" sz="1000" dirty="0">
                <a:solidFill>
                  <a:srgbClr val="FFFF00"/>
                </a:solidFill>
              </a:rPr>
              <a:t/>
            </a:r>
            <a:br>
              <a:rPr lang="en-US" sz="1000" dirty="0">
                <a:solidFill>
                  <a:srgbClr val="FFFF00"/>
                </a:solidFill>
              </a:rPr>
            </a:br>
            <a:r>
              <a:rPr lang="en-US" sz="1800" dirty="0">
                <a:solidFill>
                  <a:srgbClr val="FFFF00"/>
                </a:solidFill>
              </a:rPr>
              <a:t> </a:t>
            </a:r>
            <a:r>
              <a:rPr lang="en-US" sz="1800" dirty="0" smtClean="0">
                <a:solidFill>
                  <a:srgbClr val="FFFF00"/>
                </a:solidFill>
              </a:rPr>
              <a:t>Partners: CERG / University of </a:t>
            </a:r>
            <a:r>
              <a:rPr lang="en-US" sz="1800" dirty="0">
                <a:solidFill>
                  <a:srgbClr val="FFFF00"/>
                </a:solidFill>
              </a:rPr>
              <a:t>Normandy (UNICAEN</a:t>
            </a:r>
            <a:r>
              <a:rPr lang="en-US" sz="1800" dirty="0" smtClean="0">
                <a:solidFill>
                  <a:srgbClr val="FFFF00"/>
                </a:solidFill>
              </a:rPr>
              <a:t>), </a:t>
            </a:r>
            <a:r>
              <a:rPr lang="en-US" sz="1800" dirty="0">
                <a:solidFill>
                  <a:srgbClr val="FFFF00"/>
                </a:solidFill>
              </a:rPr>
              <a:t>France </a:t>
            </a:r>
            <a:r>
              <a:rPr lang="en-US" sz="1800" dirty="0" smtClean="0">
                <a:solidFill>
                  <a:srgbClr val="FFFF00"/>
                </a:solidFill>
              </a:rPr>
              <a:t/>
            </a:r>
            <a:br>
              <a:rPr lang="en-US" sz="1800" dirty="0" smtClean="0">
                <a:solidFill>
                  <a:srgbClr val="FFFF00"/>
                </a:solidFill>
              </a:rPr>
            </a:br>
            <a:r>
              <a:rPr lang="en-US" sz="1800" dirty="0" smtClean="0">
                <a:solidFill>
                  <a:srgbClr val="FFFF00"/>
                </a:solidFill>
              </a:rPr>
              <a:t>&amp; University </a:t>
            </a:r>
            <a:r>
              <a:rPr lang="en-US" sz="1800" dirty="0">
                <a:solidFill>
                  <a:srgbClr val="FFFF00"/>
                </a:solidFill>
              </a:rPr>
              <a:t>of Modena (UNIMORE), Italy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4325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" indent="0" algn="ctr">
              <a:spcAft>
                <a:spcPts val="1200"/>
              </a:spcAft>
              <a:buNone/>
            </a:pPr>
            <a:r>
              <a:rPr lang="en-US" sz="4000" b="1" dirty="0">
                <a:solidFill>
                  <a:srgbClr val="FF6600"/>
                </a:solidFill>
              </a:rPr>
              <a:t>2017 - Project 1</a:t>
            </a:r>
          </a:p>
        </p:txBody>
      </p:sp>
    </p:spTree>
    <p:extLst>
      <p:ext uri="{BB962C8B-B14F-4D97-AF65-F5344CB8AC3E}">
        <p14:creationId xmlns:p14="http://schemas.microsoft.com/office/powerpoint/2010/main" val="346330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0" y="1495098"/>
            <a:ext cx="6096000" cy="3657599"/>
          </a:xfrm>
        </p:spPr>
        <p:txBody>
          <a:bodyPr/>
          <a:lstStyle/>
          <a:p>
            <a:pPr marL="18288" indent="0" algn="ctr">
              <a:buNone/>
            </a:pPr>
            <a:r>
              <a:rPr lang="en-US" sz="2400" b="1" i="1" dirty="0" smtClean="0">
                <a:solidFill>
                  <a:srgbClr val="FF6600"/>
                </a:solidFill>
              </a:rPr>
              <a:t>Thank you</a:t>
            </a:r>
            <a:endParaRPr lang="en-US" sz="2400" b="1" i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05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6416" y="732211"/>
            <a:ext cx="9027583" cy="6174317"/>
          </a:xfrm>
        </p:spPr>
        <p:txBody>
          <a:bodyPr>
            <a:noAutofit/>
          </a:bodyPr>
          <a:lstStyle/>
          <a:p>
            <a:pPr marL="18288" indent="0">
              <a:buNone/>
            </a:pPr>
            <a:r>
              <a:rPr lang="en-GB" sz="2400" b="1" dirty="0" smtClean="0">
                <a:solidFill>
                  <a:srgbClr val="FFFF00"/>
                </a:solidFill>
                <a:effectLst/>
              </a:rPr>
              <a:t>Specific </a:t>
            </a:r>
            <a:r>
              <a:rPr lang="en-GB" sz="2400" b="1" dirty="0">
                <a:solidFill>
                  <a:srgbClr val="FFFF00"/>
                </a:solidFill>
                <a:effectLst/>
              </a:rPr>
              <a:t>objective</a:t>
            </a:r>
            <a:endParaRPr lang="en-US" sz="2400" dirty="0">
              <a:solidFill>
                <a:srgbClr val="FFFF00"/>
              </a:solidFill>
              <a:effectLst/>
            </a:endParaRPr>
          </a:p>
          <a:p>
            <a:pPr>
              <a:buClr>
                <a:srgbClr val="FFFF00"/>
              </a:buClr>
              <a:buFont typeface="Wingdings" charset="2"/>
              <a:buChar char="Ø"/>
            </a:pPr>
            <a:r>
              <a:rPr lang="en-US" dirty="0">
                <a:effectLst/>
              </a:rPr>
              <a:t>Development of geomorphological maps for selected coastlines in Normandy &amp; </a:t>
            </a:r>
            <a:r>
              <a:rPr lang="en-US" dirty="0" smtClean="0">
                <a:effectLst/>
              </a:rPr>
              <a:t>Malta.</a:t>
            </a:r>
            <a:endParaRPr lang="en-US" dirty="0">
              <a:effectLst/>
            </a:endParaRPr>
          </a:p>
          <a:p>
            <a:endParaRPr lang="en-US" sz="2600" dirty="0">
              <a:effectLst/>
            </a:endParaRPr>
          </a:p>
          <a:p>
            <a:pPr marL="18288" indent="0">
              <a:buNone/>
            </a:pPr>
            <a:r>
              <a:rPr lang="en-US" sz="2400" b="1" dirty="0">
                <a:solidFill>
                  <a:srgbClr val="FFFF00"/>
                </a:solidFill>
                <a:effectLst/>
              </a:rPr>
              <a:t>Expected results </a:t>
            </a:r>
            <a:r>
              <a:rPr lang="en-US" sz="2400" b="1" dirty="0" smtClean="0">
                <a:solidFill>
                  <a:srgbClr val="FFFF00"/>
                </a:solidFill>
                <a:effectLst/>
              </a:rPr>
              <a:t>&amp; deliverables</a:t>
            </a:r>
            <a:endParaRPr lang="en-US" sz="2400" dirty="0">
              <a:solidFill>
                <a:srgbClr val="FFFF00"/>
              </a:solidFill>
              <a:effectLst/>
            </a:endParaRPr>
          </a:p>
          <a:p>
            <a:pPr>
              <a:buClr>
                <a:srgbClr val="FFFF00"/>
              </a:buClr>
              <a:buFont typeface="Wingdings" charset="2"/>
              <a:buChar char="Ø"/>
            </a:pPr>
            <a:r>
              <a:rPr lang="en-US" dirty="0">
                <a:effectLst/>
              </a:rPr>
              <a:t>Phase 2 field surveys &amp; development of geomorphological maps for selected coastlines in Normandy &amp; </a:t>
            </a:r>
            <a:r>
              <a:rPr lang="en-US" dirty="0" smtClean="0">
                <a:effectLst/>
              </a:rPr>
              <a:t>Malta.</a:t>
            </a:r>
            <a:endParaRPr lang="en-US" dirty="0">
              <a:effectLst/>
            </a:endParaRPr>
          </a:p>
          <a:p>
            <a:endParaRPr lang="en-US" sz="2600" dirty="0">
              <a:effectLst/>
            </a:endParaRPr>
          </a:p>
          <a:p>
            <a:pPr marL="18288" indent="0">
              <a:buNone/>
            </a:pPr>
            <a:r>
              <a:rPr lang="en-US" sz="2400" b="1" dirty="0">
                <a:solidFill>
                  <a:srgbClr val="FFFF00"/>
                </a:solidFill>
                <a:effectLst/>
              </a:rPr>
              <a:t>Associated activities</a:t>
            </a:r>
            <a:endParaRPr lang="en-US" sz="2400" dirty="0">
              <a:solidFill>
                <a:srgbClr val="FFFF00"/>
              </a:solidFill>
              <a:effectLst/>
            </a:endParaRPr>
          </a:p>
          <a:p>
            <a:pPr>
              <a:buClr>
                <a:srgbClr val="FFFF00"/>
              </a:buClr>
              <a:buFont typeface="Wingdings" charset="2"/>
              <a:buChar char="Ø"/>
            </a:pPr>
            <a:r>
              <a:rPr lang="en-US" dirty="0">
                <a:effectLst/>
              </a:rPr>
              <a:t>Phase 2 field surveys in Normandy by CERG/UNICAEN &amp; in Malta by UNIMORE &amp; </a:t>
            </a:r>
            <a:r>
              <a:rPr lang="en-US" dirty="0" err="1" smtClean="0">
                <a:effectLst/>
              </a:rPr>
              <a:t>ICoD</a:t>
            </a:r>
            <a:r>
              <a:rPr lang="en-US" dirty="0" smtClean="0">
                <a:effectLst/>
              </a:rPr>
              <a:t>.</a:t>
            </a:r>
            <a:endParaRPr lang="en-US" dirty="0">
              <a:effectLst/>
            </a:endParaRPr>
          </a:p>
          <a:p>
            <a:endParaRPr lang="en-US" sz="1000" dirty="0" smtClean="0">
              <a:effectLst/>
            </a:endParaRPr>
          </a:p>
          <a:p>
            <a:pPr>
              <a:buClr>
                <a:srgbClr val="FFFF00"/>
              </a:buClr>
              <a:buFont typeface="Wingdings" charset="2"/>
              <a:buChar char="Ø"/>
            </a:pPr>
            <a:r>
              <a:rPr lang="en-US" dirty="0">
                <a:effectLst/>
              </a:rPr>
              <a:t>Development of geomorphological maps for selected coastlines in Malta </a:t>
            </a:r>
            <a:r>
              <a:rPr lang="en-US" dirty="0" smtClean="0">
                <a:effectLst/>
              </a:rPr>
              <a:t>&amp; Normandy.</a:t>
            </a:r>
            <a:endParaRPr lang="en-US" dirty="0"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4325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" indent="0" algn="ctr">
              <a:spcAft>
                <a:spcPts val="1200"/>
              </a:spcAft>
              <a:buNone/>
            </a:pPr>
            <a:r>
              <a:rPr lang="en-US" sz="4000" b="1" dirty="0">
                <a:solidFill>
                  <a:srgbClr val="FF6600"/>
                </a:solidFill>
              </a:rPr>
              <a:t>2017 - Project 1</a:t>
            </a:r>
          </a:p>
        </p:txBody>
      </p:sp>
    </p:spTree>
    <p:extLst>
      <p:ext uri="{BB962C8B-B14F-4D97-AF65-F5344CB8AC3E}">
        <p14:creationId xmlns:p14="http://schemas.microsoft.com/office/powerpoint/2010/main" val="414506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0"/>
            <a:ext cx="9143999" cy="1406344"/>
          </a:xfrm>
        </p:spPr>
        <p:txBody>
          <a:bodyPr>
            <a:normAutofit lnSpcReduction="10000"/>
          </a:bodyPr>
          <a:lstStyle/>
          <a:p>
            <a:pPr marL="18288" indent="0" algn="ctr"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2017 RESULTS</a:t>
            </a:r>
          </a:p>
          <a:p>
            <a:pPr marL="18288" indent="0">
              <a:buNone/>
            </a:pPr>
            <a:endParaRPr lang="en-US" sz="800" dirty="0" smtClean="0"/>
          </a:p>
          <a:p>
            <a:pPr marL="18288" indent="0" algn="ctr">
              <a:buNone/>
            </a:pPr>
            <a:r>
              <a:rPr lang="en-US" sz="2400" dirty="0" smtClean="0"/>
              <a:t>Publication of 2016 output in the Geophysical Research Abstracts of the European Geosciences Union (EGU)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6345"/>
            <a:ext cx="9144000" cy="545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63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97"/>
          <a:stretch/>
        </p:blipFill>
        <p:spPr>
          <a:xfrm>
            <a:off x="414333" y="868450"/>
            <a:ext cx="8300176" cy="58925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0" t="78364" r="2181"/>
          <a:stretch/>
        </p:blipFill>
        <p:spPr>
          <a:xfrm>
            <a:off x="573578" y="4544292"/>
            <a:ext cx="3638204" cy="20504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" t="76424" r="63181" b="3467"/>
          <a:stretch/>
        </p:blipFill>
        <p:spPr>
          <a:xfrm>
            <a:off x="5708073" y="946999"/>
            <a:ext cx="2757054" cy="199016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0" y="0"/>
            <a:ext cx="9144000" cy="8728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18288" indent="0" algn="ctr">
              <a:buFont typeface="Wingdings" pitchFamily="2" charset="2"/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2017 RESULTS Project 1</a:t>
            </a:r>
          </a:p>
          <a:p>
            <a:pPr marL="18288" indent="0" algn="ctr">
              <a:buFont typeface="Wingdings" pitchFamily="2" charset="2"/>
              <a:buNone/>
            </a:pPr>
            <a:r>
              <a:rPr lang="en-US" sz="2000" dirty="0" smtClean="0"/>
              <a:t>Geomorphological map for selected coastlines in Malta (NE coast of </a:t>
            </a:r>
            <a:r>
              <a:rPr lang="en-US" sz="2000" dirty="0" err="1" smtClean="0"/>
              <a:t>Gozo</a:t>
            </a:r>
            <a:r>
              <a:rPr lang="en-US" sz="2000" dirty="0" smtClean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7501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Zoom_Ramla_Bay_p1.pdf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" r="232"/>
          <a:stretch>
            <a:fillRect/>
          </a:stretch>
        </p:blipFill>
        <p:spPr>
          <a:xfrm>
            <a:off x="465670" y="882257"/>
            <a:ext cx="8256587" cy="5869237"/>
          </a:xfrm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0" y="0"/>
            <a:ext cx="9144000" cy="8728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18288" indent="0" algn="ctr">
              <a:buFont typeface="Wingdings" pitchFamily="2" charset="2"/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2017 RESULTS Project 1</a:t>
            </a:r>
          </a:p>
          <a:p>
            <a:pPr marL="18288" indent="0" algn="ctr">
              <a:buFont typeface="Wingdings" pitchFamily="2" charset="2"/>
              <a:buNone/>
            </a:pPr>
            <a:r>
              <a:rPr lang="en-US" sz="2000" dirty="0" smtClean="0"/>
              <a:t>Geomorphological map for selected coastlines in Malta (NE coast of </a:t>
            </a:r>
            <a:r>
              <a:rPr lang="en-US" sz="2000" dirty="0" err="1" smtClean="0"/>
              <a:t>Gozo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7" t="78366" r="10576" b="6180"/>
          <a:stretch/>
        </p:blipFill>
        <p:spPr>
          <a:xfrm>
            <a:off x="7273231" y="4876955"/>
            <a:ext cx="1356421" cy="174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01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Zoom_Ramla_Bay_p2.pdf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" b="1171"/>
          <a:stretch>
            <a:fillRect/>
          </a:stretch>
        </p:blipFill>
        <p:spPr>
          <a:xfrm>
            <a:off x="355596" y="926829"/>
            <a:ext cx="8353425" cy="577215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9" t="78319" r="45485"/>
          <a:stretch/>
        </p:blipFill>
        <p:spPr>
          <a:xfrm>
            <a:off x="7396480" y="4845342"/>
            <a:ext cx="1195067" cy="1788020"/>
          </a:xfrm>
          <a:prstGeom prst="rect">
            <a:avLst/>
          </a:prstGeom>
        </p:spPr>
      </p:pic>
      <p:sp>
        <p:nvSpPr>
          <p:cNvPr id="9" name="Content Placeholder 1"/>
          <p:cNvSpPr txBox="1">
            <a:spLocks/>
          </p:cNvSpPr>
          <p:nvPr/>
        </p:nvSpPr>
        <p:spPr>
          <a:xfrm>
            <a:off x="0" y="0"/>
            <a:ext cx="9144000" cy="8728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18288" indent="0" algn="ctr">
              <a:buFont typeface="Wingdings" pitchFamily="2" charset="2"/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2017 RESULTS Project 1</a:t>
            </a:r>
          </a:p>
          <a:p>
            <a:pPr marL="18288" indent="0" algn="ctr">
              <a:buFont typeface="Wingdings" pitchFamily="2" charset="2"/>
              <a:buNone/>
            </a:pPr>
            <a:r>
              <a:rPr lang="en-US" sz="2000" dirty="0" smtClean="0"/>
              <a:t>Geomorphological map for selected coastlines in Malta (NE coast of </a:t>
            </a:r>
            <a:r>
              <a:rPr lang="en-US" sz="2000" dirty="0" err="1" smtClean="0"/>
              <a:t>Gozo</a:t>
            </a:r>
            <a:r>
              <a:rPr lang="en-US" sz="2000" dirty="0" smtClean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490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795" t="2568" r="3239" b="2859"/>
          <a:stretch/>
        </p:blipFill>
        <p:spPr>
          <a:xfrm>
            <a:off x="651933" y="1134533"/>
            <a:ext cx="7857067" cy="5300133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6857" t="71900" r="48967" b="9971"/>
          <a:stretch/>
        </p:blipFill>
        <p:spPr>
          <a:xfrm>
            <a:off x="6468532" y="3081096"/>
            <a:ext cx="1837267" cy="762771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6857" t="71900" r="48967" b="9971"/>
          <a:stretch/>
        </p:blipFill>
        <p:spPr>
          <a:xfrm>
            <a:off x="6722533" y="3342792"/>
            <a:ext cx="1507066" cy="762771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6857" t="71900" r="48967" b="9971"/>
          <a:stretch/>
        </p:blipFill>
        <p:spPr>
          <a:xfrm>
            <a:off x="7061199" y="3403895"/>
            <a:ext cx="1098823" cy="1036863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6857" t="71900" r="48967" b="9971"/>
          <a:stretch/>
        </p:blipFill>
        <p:spPr>
          <a:xfrm>
            <a:off x="829733" y="4291058"/>
            <a:ext cx="3141134" cy="1855742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6857" t="71900" r="48967" b="9971"/>
          <a:stretch/>
        </p:blipFill>
        <p:spPr>
          <a:xfrm>
            <a:off x="5698065" y="2283690"/>
            <a:ext cx="2667001" cy="757776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36857" t="71900" r="48967" b="9971"/>
          <a:stretch/>
        </p:blipFill>
        <p:spPr>
          <a:xfrm>
            <a:off x="5190066" y="1327726"/>
            <a:ext cx="1261531" cy="1051407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71650" t="25984" r="7491" b="70555"/>
          <a:stretch/>
        </p:blipFill>
        <p:spPr>
          <a:xfrm>
            <a:off x="6659953" y="1999134"/>
            <a:ext cx="1437489" cy="45719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</p:pic>
      <p:sp>
        <p:nvSpPr>
          <p:cNvPr id="14" name="Content Placeholder 1"/>
          <p:cNvSpPr txBox="1">
            <a:spLocks/>
          </p:cNvSpPr>
          <p:nvPr/>
        </p:nvSpPr>
        <p:spPr>
          <a:xfrm>
            <a:off x="0" y="0"/>
            <a:ext cx="9144000" cy="8728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18288" indent="0" algn="ctr">
              <a:buFont typeface="Wingdings" pitchFamily="2" charset="2"/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2017 RESULTS Project 1</a:t>
            </a:r>
          </a:p>
          <a:p>
            <a:pPr marL="18288" indent="0" algn="ctr">
              <a:buFont typeface="Wingdings" pitchFamily="2" charset="2"/>
              <a:buNone/>
            </a:pPr>
            <a:r>
              <a:rPr lang="en-US" sz="2000" dirty="0" smtClean="0"/>
              <a:t>Geomorphological map for selected coastlines in Malta (NE coast of </a:t>
            </a:r>
            <a:r>
              <a:rPr lang="en-US" sz="2000" dirty="0" err="1" smtClean="0"/>
              <a:t>Gozo</a:t>
            </a:r>
            <a:r>
              <a:rPr lang="en-US" sz="2000" dirty="0" smtClean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4666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963081"/>
            <a:ext cx="9144000" cy="704105"/>
          </a:xfrm>
        </p:spPr>
        <p:txBody>
          <a:bodyPr>
            <a:normAutofit fontScale="92500" lnSpcReduction="20000"/>
          </a:bodyPr>
          <a:lstStyle/>
          <a:p>
            <a:pPr marL="18288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4000" b="1" dirty="0" err="1" smtClean="0"/>
              <a:t>BeSafeNet</a:t>
            </a:r>
            <a:endParaRPr lang="en-US" sz="4000" b="1" dirty="0"/>
          </a:p>
          <a:p>
            <a:pPr marL="18288" indent="0" algn="ctr">
              <a:buNone/>
            </a:pP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5794021"/>
            <a:ext cx="8944494" cy="914400"/>
          </a:xfrm>
        </p:spPr>
        <p:txBody>
          <a:bodyPr/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Partner: </a:t>
            </a:r>
            <a:r>
              <a:rPr lang="en-US" sz="2400" dirty="0" err="1" smtClean="0">
                <a:solidFill>
                  <a:srgbClr val="FFFF00"/>
                </a:solidFill>
              </a:rPr>
              <a:t>ICoD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" t="1333" r="2636" b="40485"/>
          <a:stretch/>
        </p:blipFill>
        <p:spPr>
          <a:xfrm>
            <a:off x="939601" y="1380066"/>
            <a:ext cx="6798931" cy="32829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38" y="4749546"/>
            <a:ext cx="4186655" cy="14311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" indent="0" algn="ctr">
              <a:buNone/>
            </a:pPr>
            <a:r>
              <a:rPr lang="en-US" sz="4000" b="1" dirty="0" smtClean="0">
                <a:solidFill>
                  <a:srgbClr val="FF6600"/>
                </a:solidFill>
              </a:rPr>
              <a:t>2017 - Project 2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76004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Elemental.thmx</Template>
  <TotalTime>568</TotalTime>
  <Words>585</Words>
  <Application>Microsoft Office PowerPoint</Application>
  <PresentationFormat>On-screen Show (4:3)</PresentationFormat>
  <Paragraphs>150</Paragraphs>
  <Slides>20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Elemental</vt:lpstr>
      <vt:lpstr>EURO-MEDITERRANEAN CENTRE ON  INSULAR COASTAL DYNAMIC  (Malta)</vt:lpstr>
      <vt:lpstr>Coordinator: Anton Micallef, ICoD, Malta   Partners: CERG / University of Normandy (UNICAEN), France  &amp; University of Modena (UNIMORE), Italy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Partner: ICoD</vt:lpstr>
      <vt:lpstr>PowerPoint Presentation</vt:lpstr>
      <vt:lpstr>PowerPoint Presentation</vt:lpstr>
      <vt:lpstr>Coordinator: Anton Micallef, ICoD, Malta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EURO-MEDITERRANEAN CENTRE ON INSULAR COASTAL DYNAMICS (Malta)</dc:title>
  <dc:creator>Anton Micallef</dc:creator>
  <cp:lastModifiedBy>EMEZIE Catherine</cp:lastModifiedBy>
  <cp:revision>53</cp:revision>
  <cp:lastPrinted>2017-11-03T15:50:29Z</cp:lastPrinted>
  <dcterms:created xsi:type="dcterms:W3CDTF">2017-10-26T08:41:09Z</dcterms:created>
  <dcterms:modified xsi:type="dcterms:W3CDTF">2017-11-03T15:51:30Z</dcterms:modified>
</cp:coreProperties>
</file>