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FEA2A-61FB-4FCF-B77A-A985CAF17890}" v="10" dt="2026-03-04T19:24:54.9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CE9954-143F-4B62-AA81-99DF72AE0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2F5FCD2-8297-F628-C314-1DE026398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1B0EC6-AA8E-B0A1-B116-895D62A3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04EC300-D960-A58B-7F70-434BF2247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392CB48-FAB5-C2C4-A3E8-3041B643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90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C71333-44C6-19C2-BA9C-3C906446E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809FEBA-58E0-FE42-D0C2-AA88002EA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52140F-3D66-2D9C-8FD5-A72CCB9F8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CFD28AF-4C57-76EC-8E52-90715FCBF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E14A22-2B68-A4A4-370B-5AE9018D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039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7CFA50F-1425-E0A0-309F-C00B21E66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77A191D-12D3-5DD6-E194-2889DEF94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3B30C1-773F-5060-4765-ACD186950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B4A072-DA43-CE4B-F21B-68AC0694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B09D40-6A1E-D269-FFAE-922B08316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32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AC20C-CB09-9C0E-DE69-5E7C9AFB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E2EB74-243A-B3BF-1504-EA6049776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39915-9413-2049-8E59-90752607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1FE879-BA32-2528-D387-48CD4F324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6C66DC-1763-37FB-E817-10E390AE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073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658948-88A1-4A16-1005-161354921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61F33A4-E8EC-28BE-5F71-1D5F2AEC7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C1D949-CAB6-8948-9910-796D26F39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5141C4-E4A9-6DE5-C452-674F5E380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58AA2E-6F57-664D-2F24-12D22F312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676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99E6E0-12A7-AEFE-C3A7-0B65E3D02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795D39-C263-BAA9-62AB-7A2F9BBF2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8BDDBD3-C6E2-5837-2FEE-1AAEB2687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58DCCB-65BA-ADC1-3E16-33B46A09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6C8940-8046-A8E7-96AD-296A36EC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F55F5D-DA4B-8176-C522-CBAD7D76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865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4AD7EF-C24E-6021-7709-81A6E1286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896F15-C007-F467-8DF8-B76920725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210EC68-892C-EE94-7774-06E663B75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A2F3F7A-1B5B-D833-A4D3-CF52F8C6E9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C51D01-F038-84AE-C561-CFF868635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EAD6B2A-217C-D9DD-555E-4ACB7C09E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6F06A80-8D7B-2737-4309-13EE26AA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A822857-77F6-5235-C683-AE020B4C4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74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6EEE22-3C8F-0253-E9CF-1856F788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96E5CBD-F15C-8146-6E46-C399AF241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F11972-A63E-92BF-60E8-6FEC0F6C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BE68CFB-0407-46FD-8078-958C87FDC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492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5DA1659-5368-BD75-E817-062FC67D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CC2E331-76AB-6D82-8E2A-3916EA35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94BBD8E-C621-D187-B139-F0BA5160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25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67349-4DDA-335F-765B-516C3421C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709526-073A-1683-2B3E-52ECC6338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C710F4-3159-EC67-6C74-4936042B1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9FD87C-2766-7345-07BA-8761444E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921FDF-43C1-FD5A-A529-E76A6D7B0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715B01-A1A3-24C2-2424-D632322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72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208453-4B41-87C4-BE9E-1BB9C09F6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64AFA3B-C279-C922-135D-EB61E3671D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7D191D-77A1-C08D-2C37-07D0D56A8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F14657-F86E-CB8E-E571-A990C14C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FB939E-92AC-967A-491F-AE6A9CF45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4AA0A2-43A7-F865-8BBD-FB9141540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18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D361F38-4D91-FEE0-425E-DE590732C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2EA6653-9CEC-AE2D-CE5F-4EAF503B3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14939B-6373-B71F-B733-41916F8D80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58F0B1-0EA8-4C1E-8024-A5C70134D951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71C862-904F-D456-E180-952964F21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39AE0A-5249-F2FD-D4A9-09A1B3239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BCA8D-A594-419A-A8C5-F821522F5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056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ggles-filosoferar.blogspot.com/2013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68E78-29A9-3FE9-0F70-A609D9F516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2188" y="868449"/>
            <a:ext cx="5334930" cy="3004145"/>
          </a:xfrm>
        </p:spPr>
        <p:txBody>
          <a:bodyPr>
            <a:normAutofit fontScale="90000"/>
          </a:bodyPr>
          <a:lstStyle/>
          <a:p>
            <a:r>
              <a:rPr lang="sv-SE" b="1" dirty="0" err="1"/>
              <a:t>Women</a:t>
            </a:r>
            <a:r>
              <a:rPr lang="sv-SE" b="1" dirty="0"/>
              <a:t> and </a:t>
            </a:r>
            <a:r>
              <a:rPr lang="sv-SE" b="1" dirty="0" err="1"/>
              <a:t>girls</a:t>
            </a:r>
            <a:r>
              <a:rPr lang="sv-SE" b="1" dirty="0"/>
              <a:t> participation in sport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05593C-8880-F445-473E-417AD9D64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2188" y="4270690"/>
            <a:ext cx="5334931" cy="2189214"/>
          </a:xfrm>
        </p:spPr>
        <p:txBody>
          <a:bodyPr>
            <a:normAutofit/>
          </a:bodyPr>
          <a:lstStyle/>
          <a:p>
            <a:r>
              <a:rPr lang="sv-SE" dirty="0"/>
              <a:t>EPAS Breakfast </a:t>
            </a:r>
            <a:r>
              <a:rPr lang="sv-SE" dirty="0" err="1"/>
              <a:t>Roundtable</a:t>
            </a:r>
            <a:r>
              <a:rPr lang="sv-SE" dirty="0"/>
              <a:t>, 6 </a:t>
            </a:r>
            <a:r>
              <a:rPr lang="sv-SE" dirty="0" err="1"/>
              <a:t>March</a:t>
            </a:r>
            <a:r>
              <a:rPr lang="sv-SE" dirty="0"/>
              <a:t>, Strasbourg</a:t>
            </a:r>
          </a:p>
          <a:p>
            <a:endParaRPr lang="sv-SE" dirty="0"/>
          </a:p>
          <a:p>
            <a:r>
              <a:rPr lang="sv-SE" sz="2000" i="1" dirty="0"/>
              <a:t>Marie Denitton, Gender </a:t>
            </a:r>
            <a:r>
              <a:rPr lang="sv-SE" sz="2000" i="1" dirty="0" err="1"/>
              <a:t>Equality</a:t>
            </a:r>
            <a:r>
              <a:rPr lang="sv-SE" sz="2000" i="1" dirty="0"/>
              <a:t> </a:t>
            </a:r>
            <a:r>
              <a:rPr lang="sv-SE" sz="2000" i="1" dirty="0" err="1"/>
              <a:t>Rapporteur</a:t>
            </a:r>
            <a:r>
              <a:rPr lang="sv-SE" sz="2000" i="1" dirty="0"/>
              <a:t>, EPAS CC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7C56F63-1F71-86AC-4392-569440311D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468" r="5061" b="-1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20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CF99628-C80D-A02C-38B9-DAB97484E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2" y="238539"/>
            <a:ext cx="11289307" cy="1434415"/>
          </a:xfrm>
        </p:spPr>
        <p:txBody>
          <a:bodyPr anchor="b">
            <a:normAutofit/>
          </a:bodyPr>
          <a:lstStyle/>
          <a:p>
            <a:r>
              <a:rPr lang="sv-SE" sz="4800" b="1" dirty="0">
                <a:solidFill>
                  <a:srgbClr val="002060"/>
                </a:solidFill>
              </a:rPr>
              <a:t>All In + project – for </a:t>
            </a:r>
            <a:r>
              <a:rPr lang="sv-SE" sz="4800" b="1" dirty="0" err="1">
                <a:solidFill>
                  <a:srgbClr val="002060"/>
                </a:solidFill>
              </a:rPr>
              <a:t>greater</a:t>
            </a:r>
            <a:r>
              <a:rPr lang="sv-SE" sz="4800" b="1" dirty="0">
                <a:solidFill>
                  <a:srgbClr val="002060"/>
                </a:solidFill>
              </a:rPr>
              <a:t> gender </a:t>
            </a:r>
            <a:r>
              <a:rPr lang="sv-SE" sz="4800" b="1" dirty="0" err="1">
                <a:solidFill>
                  <a:srgbClr val="002060"/>
                </a:solidFill>
              </a:rPr>
              <a:t>equality</a:t>
            </a:r>
            <a:endParaRPr lang="sv-SE" sz="4800" b="1" dirty="0">
              <a:solidFill>
                <a:srgbClr val="002060"/>
              </a:solidFill>
            </a:endParaRP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EBA295-92F8-172D-8545-C7EFB2038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>
              <a:spcAft>
                <a:spcPts val="800"/>
              </a:spcAft>
              <a:buNone/>
            </a:pPr>
            <a:r>
              <a:rPr lang="en-GB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21 jurisdictions from all over Europe, collected data from 36 different sports.  </a:t>
            </a:r>
          </a:p>
          <a:p>
            <a:pPr>
              <a:spcAft>
                <a:spcPts val="800"/>
              </a:spcAft>
              <a:buNone/>
            </a:pPr>
            <a:r>
              <a:rPr lang="sv-SE" sz="24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Indicators</a:t>
            </a:r>
            <a:r>
              <a:rPr lang="sv-S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</a:t>
            </a:r>
            <a:r>
              <a:rPr lang="sv-S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	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Leadership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	Coaching and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officiating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	Participation (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grassroots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to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elite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                                                                                     	Gender-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based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violence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sport                                                                                          	Media and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communication</a:t>
            </a:r>
            <a:r>
              <a:rPr lang="sv-SE" sz="2400" kern="100" dirty="0"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	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Gender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equality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policies</a:t>
            </a:r>
            <a:r>
              <a:rPr lang="sv-SE" sz="2400" kern="100" dirty="0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&amp; </a:t>
            </a:r>
            <a:r>
              <a:rPr lang="sv-SE" sz="2400" kern="100" dirty="0" err="1">
                <a:effectLst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programmes</a:t>
            </a:r>
            <a:endParaRPr lang="sv-SE" sz="2400" kern="100" dirty="0">
              <a:effectLst/>
              <a:latin typeface="Aptos Display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sv-SE" sz="2200" dirty="0"/>
          </a:p>
        </p:txBody>
      </p:sp>
      <p:pic>
        <p:nvPicPr>
          <p:cNvPr id="7" name="Bildobjekt 6" descr="En bild som visar hockey, sportutrustning, person, utomhus&#10;&#10;AI-genererat innehåll kan vara felaktigt.">
            <a:extLst>
              <a:ext uri="{FF2B5EF4-FFF2-40B4-BE49-F238E27FC236}">
                <a16:creationId xmlns:a16="http://schemas.microsoft.com/office/drawing/2014/main" id="{BC45F180-DD5F-5314-62D6-6B4DDAB0AE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r="3492" b="2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1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E3339E-8BAF-80BE-E11A-457C2FC70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4600" b="1" dirty="0" err="1">
                <a:solidFill>
                  <a:srgbClr val="002060"/>
                </a:solidFill>
              </a:rPr>
              <a:t>Some</a:t>
            </a:r>
            <a:r>
              <a:rPr lang="sv-SE" sz="4600" b="1" dirty="0">
                <a:solidFill>
                  <a:srgbClr val="002060"/>
                </a:solidFill>
              </a:rPr>
              <a:t> </a:t>
            </a:r>
            <a:r>
              <a:rPr lang="sv-SE" sz="4600" b="1" dirty="0" err="1">
                <a:solidFill>
                  <a:srgbClr val="002060"/>
                </a:solidFill>
              </a:rPr>
              <a:t>statistics</a:t>
            </a:r>
            <a:r>
              <a:rPr lang="sv-SE" sz="4600" b="1" dirty="0">
                <a:solidFill>
                  <a:srgbClr val="002060"/>
                </a:solidFill>
              </a:rPr>
              <a:t> of participation in All In +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38FAF1-56CB-C032-7695-9E3095E1F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5877"/>
            <a:ext cx="10515600" cy="4251960"/>
          </a:xfrm>
        </p:spPr>
        <p:txBody>
          <a:bodyPr>
            <a:normAutofit/>
          </a:bodyPr>
          <a:lstStyle/>
          <a:p>
            <a:pPr lvl="0"/>
            <a:r>
              <a:rPr lang="en-GB" sz="2400" dirty="0">
                <a:solidFill>
                  <a:srgbClr val="C00000"/>
                </a:solidFill>
              </a:rPr>
              <a:t>12%</a:t>
            </a:r>
            <a:r>
              <a:rPr lang="en-GB" sz="2400" dirty="0"/>
              <a:t> of sports federations have a female president</a:t>
            </a:r>
            <a:endParaRPr lang="sv-SE" sz="2400" dirty="0"/>
          </a:p>
          <a:p>
            <a:pPr lvl="0"/>
            <a:r>
              <a:rPr lang="en-GB" sz="2400" dirty="0">
                <a:solidFill>
                  <a:srgbClr val="C00000"/>
                </a:solidFill>
              </a:rPr>
              <a:t>29%</a:t>
            </a:r>
            <a:r>
              <a:rPr lang="en-GB" sz="2400" dirty="0"/>
              <a:t> have a female Vice President or board member</a:t>
            </a:r>
            <a:endParaRPr lang="sv-SE" sz="2400" dirty="0"/>
          </a:p>
          <a:p>
            <a:pPr lvl="0"/>
            <a:r>
              <a:rPr lang="sv-SE" sz="2400" dirty="0">
                <a:solidFill>
                  <a:srgbClr val="C00000"/>
                </a:solidFill>
              </a:rPr>
              <a:t>23%</a:t>
            </a:r>
            <a:r>
              <a:rPr lang="sv-SE" sz="2400" dirty="0"/>
              <a:t> of </a:t>
            </a:r>
            <a:r>
              <a:rPr lang="sv-SE" sz="2400" dirty="0" err="1"/>
              <a:t>coaches</a:t>
            </a:r>
            <a:r>
              <a:rPr lang="sv-SE" sz="2400" dirty="0"/>
              <a:t> </a:t>
            </a:r>
            <a:r>
              <a:rPr lang="sv-SE" sz="2400" dirty="0" err="1"/>
              <a:t>are</a:t>
            </a:r>
            <a:r>
              <a:rPr lang="sv-SE" sz="2400" dirty="0"/>
              <a:t> </a:t>
            </a:r>
            <a:r>
              <a:rPr lang="sv-SE" sz="2400" dirty="0" err="1"/>
              <a:t>women</a:t>
            </a:r>
            <a:endParaRPr lang="sv-SE" sz="2400" dirty="0"/>
          </a:p>
          <a:p>
            <a:pPr lvl="0"/>
            <a:r>
              <a:rPr lang="en-GB" sz="2400" dirty="0">
                <a:solidFill>
                  <a:srgbClr val="C00000"/>
                </a:solidFill>
              </a:rPr>
              <a:t>31%</a:t>
            </a:r>
            <a:r>
              <a:rPr lang="en-GB" sz="2400" dirty="0"/>
              <a:t> of members in organised sports federations are women or girls</a:t>
            </a:r>
            <a:endParaRPr lang="sv-SE" sz="2400" dirty="0"/>
          </a:p>
          <a:p>
            <a:pPr lvl="0"/>
            <a:r>
              <a:rPr lang="en-GB" sz="2400" dirty="0">
                <a:solidFill>
                  <a:srgbClr val="C00000"/>
                </a:solidFill>
              </a:rPr>
              <a:t>23% </a:t>
            </a:r>
            <a:r>
              <a:rPr lang="en-GB" sz="2400" dirty="0"/>
              <a:t>of all registered coaches are women. 	</a:t>
            </a:r>
            <a:endParaRPr lang="sv-SE" sz="2400" dirty="0"/>
          </a:p>
          <a:p>
            <a:pPr lvl="0"/>
            <a:r>
              <a:rPr lang="en-GB" sz="2400" dirty="0">
                <a:solidFill>
                  <a:srgbClr val="C00000"/>
                </a:solidFill>
              </a:rPr>
              <a:t>32%</a:t>
            </a:r>
            <a:r>
              <a:rPr lang="en-GB" sz="2400" dirty="0"/>
              <a:t> of sports officials are women.</a:t>
            </a:r>
            <a:br>
              <a:rPr lang="en-GB" sz="2400" dirty="0"/>
            </a:br>
            <a:r>
              <a:rPr lang="en-GB" sz="2400" dirty="0"/>
              <a:t>(but in some countries the share is extremely low, only 8%.)</a:t>
            </a:r>
            <a:endParaRPr lang="sv-SE" sz="2400" dirty="0"/>
          </a:p>
          <a:p>
            <a:pPr lvl="0"/>
            <a:r>
              <a:rPr lang="en-GB" sz="2400" dirty="0"/>
              <a:t>Gender‑based violence policies increased from 25% (2019) to </a:t>
            </a:r>
            <a:r>
              <a:rPr lang="en-GB" sz="2400" dirty="0">
                <a:solidFill>
                  <a:srgbClr val="C00000"/>
                </a:solidFill>
              </a:rPr>
              <a:t>39%</a:t>
            </a:r>
            <a:r>
              <a:rPr lang="en-GB" sz="2400" dirty="0"/>
              <a:t> (2023)</a:t>
            </a:r>
            <a:endParaRPr lang="sv-SE" sz="2400" dirty="0"/>
          </a:p>
          <a:p>
            <a:pPr marL="0" indent="0"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867083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E9E261A-0531-5A76-28BA-CFDE1F870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4800" b="1" dirty="0" err="1">
                <a:solidFill>
                  <a:srgbClr val="002060"/>
                </a:solidFill>
              </a:rPr>
              <a:t>Experiences</a:t>
            </a:r>
            <a:r>
              <a:rPr lang="sv-SE" sz="4800" b="1" dirty="0">
                <a:solidFill>
                  <a:srgbClr val="002060"/>
                </a:solidFill>
              </a:rPr>
              <a:t> from Sweden</a:t>
            </a:r>
          </a:p>
        </p:txBody>
      </p:sp>
      <p:sp>
        <p:nvSpPr>
          <p:cNvPr id="3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7D8876-4363-A23E-F36F-6AF007714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7287652" cy="4119172"/>
          </a:xfrm>
        </p:spPr>
        <p:txBody>
          <a:bodyPr anchor="t">
            <a:normAutofit/>
          </a:bodyPr>
          <a:lstStyle/>
          <a:p>
            <a:pPr marL="179388" marR="0" lvl="0" indent="-179388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32 federations </a:t>
            </a:r>
            <a:r>
              <a:rPr kumimoji="0" lang="sv-SE" sz="20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participated</a:t>
            </a:r>
            <a:r>
              <a:rPr kumimoji="0" lang="sv-SE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in the data </a:t>
            </a:r>
            <a:r>
              <a:rPr kumimoji="0" lang="sv-SE" sz="20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collection</a:t>
            </a:r>
            <a:endParaRPr kumimoji="0" lang="sv-SE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 Display" panose="020B0004020202020204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sv-SE" sz="2000" dirty="0">
                <a:latin typeface="Aptos Display" panose="020B0004020202020204" pitchFamily="34" charset="0"/>
              </a:rPr>
              <a:t>	*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45%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female presidents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en-GB" sz="2000" kern="100" dirty="0"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*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41%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female vice presidents 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en-GB" sz="2000" kern="100" dirty="0"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*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49%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female board members.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 Display" panose="020B0004020202020204" pitchFamily="34" charset="0"/>
            </a:endParaRPr>
          </a:p>
          <a:p>
            <a:pPr marL="179388" marR="0" lvl="0" indent="-179388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In 2017 the 70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member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federations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decided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about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a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direction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for gender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equality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. </a:t>
            </a:r>
            <a:r>
              <a:rPr lang="sv-SE" sz="2000" b="1" dirty="0">
                <a:latin typeface="Aptos Display" panose="020B0004020202020204" pitchFamily="34" charset="0"/>
              </a:rPr>
              <a:t>A</a:t>
            </a:r>
            <a:r>
              <a:rPr kumimoji="0" lang="sv-SE" sz="2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ll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federations must </a:t>
            </a:r>
            <a:r>
              <a:rPr kumimoji="0" lang="sv-SE" sz="2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meet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all </a:t>
            </a:r>
            <a:r>
              <a:rPr kumimoji="0" lang="sv-SE" sz="2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goals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until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the General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Assembly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</a:rPr>
              <a:t> in May 2025.</a:t>
            </a:r>
          </a:p>
          <a:p>
            <a:pPr marL="179388" marR="0" lvl="0" indent="-179388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One goal was: Women and men should have equal influence in decision-making and advisory bodies. </a:t>
            </a:r>
            <a:r>
              <a:rPr kumimoji="0" lang="en-GB" sz="20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 Display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Neither gender should be represented by less than 40 percent. 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sv-SE" sz="2000" b="1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sv-SE" sz="2000" dirty="0"/>
          </a:p>
        </p:txBody>
      </p:sp>
      <p:pic>
        <p:nvPicPr>
          <p:cNvPr id="11" name="Bildobjekt 10" descr="En bild som visar person, klädsel, sport, friidrott&#10;&#10;AI-genererat innehåll kan vara felaktigt.">
            <a:extLst>
              <a:ext uri="{FF2B5EF4-FFF2-40B4-BE49-F238E27FC236}">
                <a16:creationId xmlns:a16="http://schemas.microsoft.com/office/drawing/2014/main" id="{53CC709E-2839-06D3-345A-6CC9BB2D8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6555" r="21976" b="2"/>
          <a:stretch>
            <a:fillRect/>
          </a:stretch>
        </p:blipFill>
        <p:spPr>
          <a:xfrm>
            <a:off x="7952749" y="2071316"/>
            <a:ext cx="3941064" cy="4096512"/>
          </a:xfrm>
          <a:prstGeom prst="rect">
            <a:avLst/>
          </a:prstGeom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616EC64B-59FF-8DAC-4CB1-70EA9693E5F5}"/>
              </a:ext>
            </a:extLst>
          </p:cNvPr>
          <p:cNvSpPr txBox="1"/>
          <p:nvPr/>
        </p:nvSpPr>
        <p:spPr>
          <a:xfrm>
            <a:off x="9245560" y="5990433"/>
            <a:ext cx="237116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sv-SE" sz="700">
                <a:solidFill>
                  <a:srgbClr val="FFFFFF"/>
                </a:solidFill>
                <a:hlinkClick r:id="rId3" tooltip="https://biggles-filosoferar.blogspot.com/2013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Det här fotot</a:t>
            </a:r>
            <a:r>
              <a:rPr lang="sv-SE" sz="700">
                <a:solidFill>
                  <a:srgbClr val="FFFFFF"/>
                </a:solidFill>
              </a:rPr>
              <a:t> av Okänd författare licensieras enligt </a:t>
            </a:r>
            <a:r>
              <a:rPr lang="sv-SE" sz="700">
                <a:solidFill>
                  <a:srgbClr val="FFFFFF"/>
                </a:solidFill>
                <a:hlinkClick r:id="rId4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sv-SE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46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341CC13-B91F-484F-1661-5D24B054E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4200" b="1" dirty="0" err="1">
                <a:solidFill>
                  <a:srgbClr val="002060"/>
                </a:solidFill>
              </a:rPr>
              <a:t>How</a:t>
            </a:r>
            <a:r>
              <a:rPr lang="sv-SE" sz="4200" b="1" dirty="0">
                <a:solidFill>
                  <a:srgbClr val="002060"/>
                </a:solidFill>
              </a:rPr>
              <a:t> All In+ is </a:t>
            </a:r>
            <a:r>
              <a:rPr lang="sv-SE" sz="4200" b="1" dirty="0" err="1">
                <a:solidFill>
                  <a:srgbClr val="002060"/>
                </a:solidFill>
              </a:rPr>
              <a:t>rolled</a:t>
            </a:r>
            <a:r>
              <a:rPr lang="sv-SE" sz="4200" b="1" dirty="0">
                <a:solidFill>
                  <a:srgbClr val="002060"/>
                </a:solidFill>
              </a:rPr>
              <a:t> </a:t>
            </a:r>
            <a:r>
              <a:rPr lang="sv-SE" sz="4200" b="1" dirty="0" err="1">
                <a:solidFill>
                  <a:srgbClr val="002060"/>
                </a:solidFill>
              </a:rPr>
              <a:t>out</a:t>
            </a:r>
            <a:r>
              <a:rPr lang="sv-SE" sz="4200" b="1" dirty="0">
                <a:solidFill>
                  <a:srgbClr val="002060"/>
                </a:solidFill>
              </a:rPr>
              <a:t> in the EPAS </a:t>
            </a:r>
            <a:r>
              <a:rPr lang="sv-SE" sz="4200" b="1" dirty="0" err="1">
                <a:solidFill>
                  <a:srgbClr val="002060"/>
                </a:solidFill>
              </a:rPr>
              <a:t>Strategy</a:t>
            </a:r>
            <a:endParaRPr lang="sv-SE" sz="4200" b="1" dirty="0">
              <a:solidFill>
                <a:srgbClr val="002060"/>
              </a:solidFill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24A090-7FAE-9707-BD4E-30D2C1466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/>
              <a:t>Gender equality becomes part of EPAS cross‑cutting principles in the strategy for 2026-2027.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EPAS also plans to:</a:t>
            </a:r>
            <a:endParaRPr lang="sv-SE" sz="2400" b="1" dirty="0"/>
          </a:p>
          <a:p>
            <a:pPr lvl="0"/>
            <a:r>
              <a:rPr lang="en-GB" sz="2400" dirty="0"/>
              <a:t>Develop new tools using All In+ data as a basis</a:t>
            </a:r>
            <a:endParaRPr lang="sv-SE" sz="2400" dirty="0"/>
          </a:p>
          <a:p>
            <a:pPr lvl="0"/>
            <a:r>
              <a:rPr lang="en-GB" sz="2400" dirty="0"/>
              <a:t>Support new countries that wants to implement gender equality recommendations</a:t>
            </a:r>
            <a:endParaRPr lang="sv-SE" sz="2400" dirty="0"/>
          </a:p>
          <a:p>
            <a:pPr lvl="0"/>
            <a:r>
              <a:rPr lang="en-GB" sz="2400" dirty="0"/>
              <a:t>Use collected data to shape Council of Europe standards and ministerial conference priorities</a:t>
            </a:r>
          </a:p>
          <a:p>
            <a:pPr marL="0" lvl="0" indent="0">
              <a:buNone/>
            </a:pPr>
            <a:endParaRPr lang="sv-SE" sz="2400" dirty="0"/>
          </a:p>
          <a:p>
            <a:pPr marL="0" lvl="0" indent="0">
              <a:buNone/>
            </a:pPr>
            <a:r>
              <a:rPr lang="en-GB" sz="2400" dirty="0"/>
              <a:t>EPAS will continue and expand All In+ deliverables, making them part of their long‑term programmes.</a:t>
            </a:r>
            <a:endParaRPr lang="sv-SE" sz="24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7570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21341BD-35EC-690E-75C1-03EACCA37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4800" b="1" dirty="0" err="1">
                <a:solidFill>
                  <a:srgbClr val="002060"/>
                </a:solidFill>
              </a:rPr>
              <a:t>ENGSOs</a:t>
            </a:r>
            <a:r>
              <a:rPr lang="sv-SE" sz="4800" b="1" dirty="0">
                <a:solidFill>
                  <a:srgbClr val="002060"/>
                </a:solidFill>
              </a:rPr>
              <a:t> </a:t>
            </a:r>
            <a:r>
              <a:rPr lang="sv-SE" sz="4800" b="1" dirty="0" err="1">
                <a:solidFill>
                  <a:srgbClr val="002060"/>
                </a:solidFill>
              </a:rPr>
              <a:t>contribution</a:t>
            </a:r>
            <a:endParaRPr lang="sv-SE" sz="4800" b="1" dirty="0">
              <a:solidFill>
                <a:srgbClr val="002060"/>
              </a:solidFill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8827E1-C412-0486-FB5D-2079CB9B4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92500" lnSpcReduction="10000"/>
          </a:bodyPr>
          <a:lstStyle/>
          <a:p>
            <a:r>
              <a:rPr lang="sv-SE" sz="2200" dirty="0" err="1"/>
              <a:t>Equality</a:t>
            </a:r>
            <a:r>
              <a:rPr lang="sv-SE" sz="2200" dirty="0"/>
              <a:t> </a:t>
            </a:r>
            <a:r>
              <a:rPr lang="sv-SE" sz="2200" dirty="0" err="1"/>
              <a:t>embedded</a:t>
            </a:r>
            <a:r>
              <a:rPr lang="sv-SE" sz="2200" dirty="0"/>
              <a:t> in the </a:t>
            </a:r>
            <a:r>
              <a:rPr lang="sv-SE" sz="2200" dirty="0" err="1"/>
              <a:t>daily</a:t>
            </a:r>
            <a:r>
              <a:rPr lang="sv-SE" sz="2200" dirty="0"/>
              <a:t> </a:t>
            </a:r>
            <a:r>
              <a:rPr lang="sv-SE" sz="2200" dirty="0" err="1"/>
              <a:t>work</a:t>
            </a:r>
            <a:endParaRPr lang="sv-SE" sz="2200" dirty="0"/>
          </a:p>
          <a:p>
            <a:r>
              <a:rPr lang="sv-SE" sz="2200" dirty="0"/>
              <a:t>Support </a:t>
            </a:r>
            <a:r>
              <a:rPr lang="sv-SE" sz="2200" dirty="0" err="1"/>
              <a:t>members</a:t>
            </a:r>
            <a:r>
              <a:rPr lang="sv-SE" sz="2200" dirty="0"/>
              <a:t> in </a:t>
            </a:r>
            <a:r>
              <a:rPr lang="sv-SE" sz="2200" dirty="0" err="1"/>
              <a:t>strenghtening</a:t>
            </a:r>
            <a:r>
              <a:rPr lang="sv-SE" sz="2200" dirty="0"/>
              <a:t> </a:t>
            </a:r>
            <a:r>
              <a:rPr lang="sv-SE" sz="2200" dirty="0" err="1"/>
              <a:t>their</a:t>
            </a:r>
            <a:r>
              <a:rPr lang="sv-SE" sz="2200" dirty="0"/>
              <a:t> </a:t>
            </a:r>
            <a:r>
              <a:rPr lang="sv-SE" sz="2200" dirty="0" err="1"/>
              <a:t>work</a:t>
            </a:r>
            <a:r>
              <a:rPr lang="sv-SE" sz="2200" dirty="0"/>
              <a:t> </a:t>
            </a:r>
            <a:r>
              <a:rPr lang="sv-SE" sz="2200" dirty="0" err="1"/>
              <a:t>with</a:t>
            </a:r>
            <a:r>
              <a:rPr lang="sv-SE" sz="2200" dirty="0"/>
              <a:t> gender </a:t>
            </a:r>
            <a:r>
              <a:rPr lang="sv-SE" sz="2200" dirty="0" err="1"/>
              <a:t>equality</a:t>
            </a:r>
            <a:endParaRPr lang="sv-SE" sz="2200" dirty="0"/>
          </a:p>
          <a:p>
            <a:r>
              <a:rPr lang="sv-SE" sz="2200" dirty="0"/>
              <a:t>Lots of </a:t>
            </a:r>
            <a:r>
              <a:rPr lang="sv-SE" sz="2200" dirty="0" err="1"/>
              <a:t>activities</a:t>
            </a:r>
            <a:r>
              <a:rPr lang="sv-SE" sz="2200" dirty="0"/>
              <a:t> and events </a:t>
            </a:r>
            <a:r>
              <a:rPr lang="sv-SE" sz="2200" dirty="0" err="1"/>
              <a:t>where</a:t>
            </a:r>
            <a:r>
              <a:rPr lang="sv-SE" sz="2200" dirty="0"/>
              <a:t> gender </a:t>
            </a:r>
            <a:r>
              <a:rPr lang="sv-SE" sz="2200" dirty="0" err="1"/>
              <a:t>equality</a:t>
            </a:r>
            <a:r>
              <a:rPr lang="sv-SE" sz="2200" dirty="0"/>
              <a:t> is </a:t>
            </a:r>
            <a:r>
              <a:rPr lang="sv-SE" sz="2200" dirty="0" err="1"/>
              <a:t>discussed</a:t>
            </a:r>
            <a:endParaRPr lang="sv-SE" sz="2200" dirty="0"/>
          </a:p>
          <a:p>
            <a:r>
              <a:rPr lang="sv-SE" sz="2200" dirty="0"/>
              <a:t>Research in 2023 </a:t>
            </a:r>
            <a:r>
              <a:rPr lang="sv-SE" sz="2200" dirty="0" err="1"/>
              <a:t>about</a:t>
            </a:r>
            <a:r>
              <a:rPr lang="sv-SE" sz="2200" dirty="0"/>
              <a:t> </a:t>
            </a:r>
            <a:r>
              <a:rPr lang="sv-SE" sz="2200" i="1" dirty="0" err="1"/>
              <a:t>Womens</a:t>
            </a:r>
            <a:r>
              <a:rPr lang="sv-SE" sz="2200" i="1" dirty="0"/>
              <a:t> participation in Sport </a:t>
            </a:r>
            <a:r>
              <a:rPr lang="sv-SE" sz="2200" i="1" dirty="0" err="1"/>
              <a:t>across</a:t>
            </a:r>
            <a:r>
              <a:rPr lang="sv-SE" sz="2200" i="1" dirty="0"/>
              <a:t> </a:t>
            </a:r>
            <a:r>
              <a:rPr lang="sv-SE" sz="2200" i="1" dirty="0" err="1"/>
              <a:t>Europe</a:t>
            </a:r>
            <a:endParaRPr lang="sv-SE" sz="2200" i="1" dirty="0"/>
          </a:p>
          <a:p>
            <a:r>
              <a:rPr lang="sv-SE" sz="2200" dirty="0" err="1"/>
              <a:t>Contributing</a:t>
            </a:r>
            <a:r>
              <a:rPr lang="sv-SE" sz="2200" dirty="0"/>
              <a:t> to </a:t>
            </a:r>
            <a:r>
              <a:rPr lang="sv-SE" sz="2200" dirty="0" err="1"/>
              <a:t>European</a:t>
            </a:r>
            <a:r>
              <a:rPr lang="sv-SE" sz="2200" dirty="0"/>
              <a:t> </a:t>
            </a:r>
            <a:r>
              <a:rPr lang="sv-SE" sz="2200" dirty="0" err="1"/>
              <a:t>projects</a:t>
            </a:r>
            <a:endParaRPr lang="sv-SE" sz="2200" dirty="0"/>
          </a:p>
          <a:p>
            <a:r>
              <a:rPr lang="sv-SE" sz="2200" dirty="0" err="1"/>
              <a:t>Coordinates</a:t>
            </a:r>
            <a:r>
              <a:rPr lang="sv-SE" sz="2200" dirty="0"/>
              <a:t> the </a:t>
            </a:r>
            <a:r>
              <a:rPr lang="sv-SE" sz="2200" dirty="0" err="1"/>
              <a:t>women</a:t>
            </a:r>
            <a:r>
              <a:rPr lang="sv-SE" sz="2200" dirty="0"/>
              <a:t> and sport </a:t>
            </a:r>
            <a:r>
              <a:rPr lang="sv-SE" sz="2200" dirty="0" err="1"/>
              <a:t>network</a:t>
            </a:r>
            <a:r>
              <a:rPr lang="sv-SE" sz="2200" dirty="0"/>
              <a:t> in </a:t>
            </a:r>
            <a:r>
              <a:rPr lang="sv-SE" sz="2200" dirty="0" err="1"/>
              <a:t>Europe</a:t>
            </a:r>
            <a:endParaRPr lang="sv-SE" sz="2200" dirty="0"/>
          </a:p>
          <a:p>
            <a:r>
              <a:rPr lang="sv-SE" sz="2200" dirty="0"/>
              <a:t>Developing a </a:t>
            </a:r>
            <a:r>
              <a:rPr lang="sv-SE" sz="2200" dirty="0" err="1"/>
              <a:t>mentoring</a:t>
            </a:r>
            <a:r>
              <a:rPr lang="sv-SE" sz="2200" dirty="0"/>
              <a:t> program for </a:t>
            </a:r>
            <a:r>
              <a:rPr lang="sv-SE" sz="2200" dirty="0" err="1"/>
              <a:t>female</a:t>
            </a:r>
            <a:r>
              <a:rPr lang="sv-SE" sz="2200" dirty="0"/>
              <a:t> </a:t>
            </a:r>
            <a:r>
              <a:rPr lang="sv-SE" sz="2200" dirty="0" err="1"/>
              <a:t>leaders</a:t>
            </a:r>
            <a:r>
              <a:rPr lang="sv-SE" sz="2200" dirty="0"/>
              <a:t> in sport</a:t>
            </a:r>
          </a:p>
          <a:p>
            <a:r>
              <a:rPr lang="sv-SE" sz="2200" dirty="0" err="1"/>
              <a:t>Encourage</a:t>
            </a:r>
            <a:r>
              <a:rPr lang="sv-SE" sz="2200" dirty="0"/>
              <a:t> organisations to </a:t>
            </a:r>
            <a:r>
              <a:rPr lang="sv-SE" sz="2200" dirty="0" err="1"/>
              <a:t>sign</a:t>
            </a:r>
            <a:r>
              <a:rPr lang="sv-SE" sz="2200" dirty="0"/>
              <a:t> the Brighton </a:t>
            </a:r>
            <a:r>
              <a:rPr lang="sv-SE" sz="2200" dirty="0" err="1"/>
              <a:t>Helsinki</a:t>
            </a:r>
            <a:r>
              <a:rPr lang="sv-SE" sz="2200" dirty="0"/>
              <a:t> </a:t>
            </a:r>
            <a:r>
              <a:rPr lang="sv-SE" sz="2200" dirty="0" err="1"/>
              <a:t>Declaration</a:t>
            </a:r>
            <a:endParaRPr lang="sv-SE" sz="2200" dirty="0"/>
          </a:p>
          <a:p>
            <a:pPr marL="0" indent="0">
              <a:buNone/>
            </a:pPr>
            <a:endParaRPr lang="sv-SE" sz="2200" dirty="0"/>
          </a:p>
          <a:p>
            <a:pPr marL="0" indent="0" algn="ctr">
              <a:buNone/>
            </a:pPr>
            <a:r>
              <a:rPr lang="en-GB" sz="2600" b="1" dirty="0">
                <a:solidFill>
                  <a:srgbClr val="002060"/>
                </a:solidFill>
                <a:latin typeface="Aptos Display" panose="020B0004020202020204" pitchFamily="34" charset="0"/>
              </a:rPr>
              <a:t>Equal sports is not mainly about men and women, it is a prerequisite for successful sports development!</a:t>
            </a:r>
            <a:endParaRPr lang="sv-SE" sz="2600" b="1" dirty="0">
              <a:solidFill>
                <a:srgbClr val="002060"/>
              </a:solidFill>
              <a:latin typeface="Aptos Display" panose="020B0004020202020204" pitchFamily="34" charset="0"/>
            </a:endParaRPr>
          </a:p>
          <a:p>
            <a:pPr marL="0" indent="0">
              <a:buNone/>
            </a:pPr>
            <a:endParaRPr lang="sv-SE" sz="2200" dirty="0"/>
          </a:p>
          <a:p>
            <a:endParaRPr lang="sv-SE" sz="2200" dirty="0"/>
          </a:p>
          <a:p>
            <a:endParaRPr lang="sv-SE" sz="2200" dirty="0"/>
          </a:p>
          <a:p>
            <a:endParaRPr lang="sv-SE" sz="2200" dirty="0"/>
          </a:p>
        </p:txBody>
      </p:sp>
      <p:pic>
        <p:nvPicPr>
          <p:cNvPr id="5" name="Bildobjekt 4" descr="En bild som visar Electric blue, logotyp, blå, Grafik&#10;&#10;AI-genererat innehåll kan vara felaktigt.">
            <a:extLst>
              <a:ext uri="{FF2B5EF4-FFF2-40B4-BE49-F238E27FC236}">
                <a16:creationId xmlns:a16="http://schemas.microsoft.com/office/drawing/2014/main" id="{AF3E55CC-1F37-8D80-E874-803875400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857" y="432095"/>
            <a:ext cx="1700346" cy="1062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20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b6a73c4-a01e-4083-828f-3ea7b8cd0eac}" enabled="1" method="Privileged" siteId="{eb5b2d6e-028e-454d-b878-0c055adbeb2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Women and girls participation in sport</vt:lpstr>
      <vt:lpstr>All In + project – for greater gender equality</vt:lpstr>
      <vt:lpstr>Some statistics of participation in All In +</vt:lpstr>
      <vt:lpstr>Experiences from Sweden</vt:lpstr>
      <vt:lpstr>How All In+ is rolled out in the EPAS Strategy</vt:lpstr>
      <vt:lpstr>ENGSOs contribution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Denitton (RF och SISU)</dc:creator>
  <cp:lastModifiedBy>DOLLET Caroline</cp:lastModifiedBy>
  <cp:revision>1</cp:revision>
  <dcterms:created xsi:type="dcterms:W3CDTF">2026-03-04T18:15:42Z</dcterms:created>
  <dcterms:modified xsi:type="dcterms:W3CDTF">2026-03-05T09:07:20Z</dcterms:modified>
</cp:coreProperties>
</file>