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08" r:id="rId2"/>
    <p:sldId id="427" r:id="rId3"/>
    <p:sldId id="419" r:id="rId4"/>
    <p:sldId id="421" r:id="rId5"/>
    <p:sldId id="422" r:id="rId6"/>
    <p:sldId id="428" r:id="rId7"/>
    <p:sldId id="430" r:id="rId8"/>
    <p:sldId id="431" r:id="rId9"/>
    <p:sldId id="432" r:id="rId10"/>
    <p:sldId id="423" r:id="rId11"/>
    <p:sldId id="424" r:id="rId12"/>
    <p:sldId id="4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9"/>
  </p:normalViewPr>
  <p:slideViewPr>
    <p:cSldViewPr snapToGrid="0" snapToObjects="1">
      <p:cViewPr varScale="1">
        <p:scale>
          <a:sx n="122" d="100"/>
          <a:sy n="122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B8BAF-C5FA-B843-A1DB-6F2342373F08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BD4BF-8205-AF46-BC78-ECC8C9E3B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A9E8-F96D-4D47-8B2F-547021A6FFD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63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6974-1434-C146-B268-286C4027A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35F29-7FF3-9543-8EC5-DC6DFDEE4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96BFE-7726-1840-ACD9-A94F5758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0CBC0-B9F7-7645-A95D-95F5389E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4EFE-AA78-AD4F-B1C7-9288A272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3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EBDB-945B-174C-8883-71EBD323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9BC86-124E-6242-B560-C7E01055F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46D1-0BA6-A642-99F7-89E945D4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B09DA-835C-D542-8338-264E5E86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0C6A-6890-094F-BDE2-943D26B1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1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86368-0A7C-C54D-B50E-51E6917C2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5D117-4EC1-EC48-A514-847CFD6CC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67596-A525-5045-A34D-CFC34586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54A3C-DBDC-7C42-8912-AD2800FC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95752-0986-E748-91CD-0F6C02CF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2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174F-5720-5848-8C8B-AA40A1A2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8E3B-EEE5-9A42-911F-F4876E1EB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99B05-D306-A848-8FFA-7101793C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5FD5-0488-F442-BFFE-A1448B65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E52E-9949-2546-91E3-150956B1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4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9F4C-EFCF-194B-AA47-2DCFF815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25EA0-EDCC-C34B-AF61-832EC972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E8A2-F786-E248-906F-64BC8CBC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B672-B955-B046-9AD6-9D54A4CD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E47CA-9842-D144-959F-46875685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9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C0E6-79EA-D246-BC33-9C94624F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5A07-E66A-3A40-BEF5-53B0BB9AF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50E30-A53C-C74B-BF29-8F4F5EAAB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DC79-87F6-0546-9324-59BAD1C3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51943-25DB-FB4A-B9A1-2AF5EC73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9C57E-B173-274C-B860-21E18F76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7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D263-3B3D-834D-B9DC-7BE506A9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55939-FABD-DA49-8FC8-ACE20623E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4A11E-5DFD-9C4F-9074-784B48F2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4F357-371E-DE4D-A583-A25F542C3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D570C-DDB4-AA43-BEA1-7EBDB6083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4B370-0008-8C43-B7C4-F8B6B622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1041C-CE71-694E-ADD1-DC9C2C82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586FE-1B76-EC4A-8B3E-124E9B57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1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3661-7302-D140-B18F-A6934205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2DC3E-87DB-254D-8782-E7770C40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0E2C0-5691-D44E-8A20-E49AF1B9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6FDDA-F5D8-EE4B-B937-C8EC072B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1A6C1-2294-644C-963C-4EFA2C5B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34C6C-16FE-3E49-B63B-EBDC8CA2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6B10-E3D2-B54D-8CAD-7C86EEBF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4930-2346-C641-94B8-0BE6CB52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6907-0086-3C4E-9A11-5F3AA5B87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FBED0-513D-D949-9C9E-1F5B409B1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3B8BF-0184-CD45-B1B8-7A39EDEC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7865-B149-5944-A7EE-0AB61388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C8099-822B-A14E-B8CB-B9A65105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5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84EA-E8A4-884F-B1BF-1E4EDDB3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3EF11-CD02-1A47-958A-3D16ECEA0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9579A-F1B1-BE4D-ADA7-6EAC9F53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5576A-3E53-1241-BFAD-E74FBB04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9B921-DE79-F043-BD34-8201BD59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F8834-79B3-134A-8D2C-6A5172CD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6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0C47D-318C-8F48-BD25-D25E135B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BF5CA-532B-B74B-A2C7-D8C0EE539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0482C-CFCF-B54A-BB40-2282772F6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343D-021E-724D-8298-0035B28F51A7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767A4-6FB9-074C-89E0-E820EB4E1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6CEA-9FDF-1243-8ACC-47CEF5142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2684-4E5F-3246-8296-86B966CC5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8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queanh.dang@coventry.ac.u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lthingsd.com/20120513/yahoo-officially-confirms-atd-report-on-ceo-changes-and-proxy-settleme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7" t="8332" r="1851" b="15648"/>
          <a:stretch/>
        </p:blipFill>
        <p:spPr>
          <a:xfrm>
            <a:off x="-16702" y="0"/>
            <a:ext cx="12325611" cy="6855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553" y="462226"/>
            <a:ext cx="2337348" cy="65679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11017" y="16325"/>
            <a:ext cx="12308909" cy="1548593"/>
            <a:chOff x="2293360" y="1942569"/>
            <a:chExt cx="6273231" cy="900013"/>
          </a:xfrm>
        </p:grpSpPr>
        <p:sp>
          <p:nvSpPr>
            <p:cNvPr id="24" name="Rectangle 23"/>
            <p:cNvSpPr/>
            <p:nvPr/>
          </p:nvSpPr>
          <p:spPr>
            <a:xfrm>
              <a:off x="2293360" y="1942569"/>
              <a:ext cx="6273231" cy="90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 bwMode="auto">
            <a:xfrm>
              <a:off x="2329594" y="2079528"/>
              <a:ext cx="6236996" cy="683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/>
                <a:t>Curbing Institutional Autonomy and Academic Freedom in the Name of Quality Assurance, Internationalisation and Accountability in East Asia</a:t>
              </a:r>
              <a:r>
                <a:rPr lang="en-GB" sz="2800" dirty="0"/>
                <a:t> </a:t>
              </a:r>
              <a:endParaRPr lang="en-GB" altLang="en-US" sz="2667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 bwMode="auto">
          <a:xfrm>
            <a:off x="-16702" y="1548594"/>
            <a:ext cx="9430255" cy="6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Que Anh Dang, Coventry University, UK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Professor Takao Kamibeppu, Fukuyama City University, Japan</a:t>
            </a:r>
          </a:p>
        </p:txBody>
      </p:sp>
    </p:spTree>
    <p:extLst>
      <p:ext uri="{BB962C8B-B14F-4D97-AF65-F5344CB8AC3E}">
        <p14:creationId xmlns:p14="http://schemas.microsoft.com/office/powerpoint/2010/main" val="305612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8BAA-06E8-2948-B879-7A00D897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State formation, Religious Influence, National Ideology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5B9E-7C8E-A947-BE07-1C98B3CB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East Asian countries are faced with the challenge of reconciling three factors: Western university ideas,</a:t>
            </a:r>
            <a:r>
              <a:rPr lang="en-GB" dirty="0"/>
              <a:t> </a:t>
            </a:r>
            <a:r>
              <a:rPr lang="en-US" dirty="0"/>
              <a:t>the Confucian tradition and values, and the coupling of economy development and higher education policies</a:t>
            </a:r>
          </a:p>
          <a:p>
            <a:r>
              <a:rPr lang="en-US" dirty="0"/>
              <a:t>Other countries are struggling to create harmony of diverse ethnic and religious groups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0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9247-63D7-BE48-BCC5-484B75E7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Pancasila five principles (Indonesia’s national ideology)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7AAF-78A3-6A4D-BB02-637579C0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543050"/>
            <a:ext cx="11501437" cy="5086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﻿﻿(1) Belief in the one and only God </a:t>
            </a:r>
          </a:p>
          <a:p>
            <a:pPr marL="0" indent="0">
              <a:buNone/>
            </a:pPr>
            <a:r>
              <a:rPr lang="en-US" dirty="0"/>
              <a:t>(2) Just and civilised humanity </a:t>
            </a:r>
          </a:p>
          <a:p>
            <a:pPr marL="0" indent="0">
              <a:buNone/>
            </a:pPr>
            <a:r>
              <a:rPr lang="en-US" dirty="0"/>
              <a:t>(3) The unity of Indonesia </a:t>
            </a:r>
          </a:p>
          <a:p>
            <a:pPr marL="0" indent="0">
              <a:buNone/>
            </a:pPr>
            <a:r>
              <a:rPr lang="en-US" dirty="0"/>
              <a:t>(4) Democracy guided by the wisdom of consensus arising out of deliberation among representatives</a:t>
            </a:r>
          </a:p>
          <a:p>
            <a:pPr marL="0" indent="0">
              <a:buNone/>
            </a:pPr>
            <a:r>
              <a:rPr lang="en-US" dirty="0"/>
              <a:t>(5) Social justice for the entire people of Indonesia.</a:t>
            </a:r>
          </a:p>
          <a:p>
            <a:pPr marL="0" indent="0">
              <a:buNone/>
            </a:pPr>
            <a:r>
              <a:rPr lang="en-US" b="1" dirty="0"/>
              <a:t> at individual level:</a:t>
            </a:r>
          </a:p>
          <a:p>
            <a:pPr marL="0" indent="0" algn="ctr">
              <a:buNone/>
            </a:pPr>
            <a:r>
              <a:rPr lang="en-US" sz="3200" i="1" dirty="0"/>
              <a:t>“… </a:t>
            </a:r>
            <a:r>
              <a:rPr lang="en-US" sz="3200" i="1" dirty="0">
                <a:solidFill>
                  <a:srgbClr val="0432FF"/>
                </a:solidFill>
              </a:rPr>
              <a:t>As a researcher and lecturer, I have to attend training and learn how to cite Koran in my work” </a:t>
            </a:r>
            <a:r>
              <a:rPr lang="en-US" sz="1600" dirty="0"/>
              <a:t>(female mid-career academic, interview Dec 2018)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972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2E52FF-7445-924E-9B10-A956DD0897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7" y="35424"/>
            <a:ext cx="12129023" cy="68225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66E0E1-7394-EB46-8FA0-5ACF6F1B025D}"/>
              </a:ext>
            </a:extLst>
          </p:cNvPr>
          <p:cNvSpPr txBox="1">
            <a:spLocks/>
          </p:cNvSpPr>
          <p:nvPr/>
        </p:nvSpPr>
        <p:spPr bwMode="auto">
          <a:xfrm>
            <a:off x="6819778" y="123290"/>
            <a:ext cx="5372222" cy="12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Que Anh Dang, Coventry University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queanh.dang@coventry.ac.uk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99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E00A-96FA-344B-AE11-63FB0323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8F7E-7793-2741-AECD-1B0658836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36EA6-680F-4748-9023-EF77493E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50800"/>
            <a:ext cx="10807700" cy="675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DBBD35-B0C3-9147-8887-2E8E79DC0993}"/>
              </a:ext>
            </a:extLst>
          </p:cNvPr>
          <p:cNvSpPr txBox="1"/>
          <p:nvPr/>
        </p:nvSpPr>
        <p:spPr>
          <a:xfrm flipH="1">
            <a:off x="376533" y="3429000"/>
            <a:ext cx="461665" cy="290212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/>
              <a:t>Source: SAIH.no</a:t>
            </a:r>
          </a:p>
        </p:txBody>
      </p:sp>
    </p:spTree>
    <p:extLst>
      <p:ext uri="{BB962C8B-B14F-4D97-AF65-F5344CB8AC3E}">
        <p14:creationId xmlns:p14="http://schemas.microsoft.com/office/powerpoint/2010/main" val="167418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EE54-F8D8-6547-9539-4A59222F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Asia: contexts and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C5C1-2C71-934F-8CD5-01988060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457325"/>
            <a:ext cx="11701461" cy="5214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Contexts:</a:t>
            </a:r>
          </a:p>
          <a:p>
            <a:r>
              <a:rPr lang="en-US" dirty="0"/>
              <a:t>North East Asia: Confucian tradition, large and complex HE systems</a:t>
            </a:r>
          </a:p>
          <a:p>
            <a:r>
              <a:rPr lang="en-US" dirty="0"/>
              <a:t>South East Asia: state formation, ‘young’ HE systems </a:t>
            </a:r>
          </a:p>
          <a:p>
            <a:r>
              <a:rPr lang="en-US" dirty="0"/>
              <a:t>Fast growing HE sector</a:t>
            </a:r>
          </a:p>
          <a:p>
            <a:r>
              <a:rPr lang="en-US" dirty="0"/>
              <a:t>Influx of influences (e.g. from the ‘globalisers’ World Bank, ADB, OECD, former colonial powers, etc.)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Concepts in contexts:</a:t>
            </a:r>
          </a:p>
          <a:p>
            <a:r>
              <a:rPr lang="en-US" dirty="0"/>
              <a:t>Academic freedom: an element of the umbrella term ‘freedom’; guaranteed in the constitution</a:t>
            </a:r>
            <a:r>
              <a:rPr lang="en-GB" dirty="0"/>
              <a:t> </a:t>
            </a:r>
            <a:r>
              <a:rPr lang="en-US" dirty="0"/>
              <a:t>of some countries, not all; linked with values (changing over time);</a:t>
            </a:r>
          </a:p>
          <a:p>
            <a:r>
              <a:rPr lang="en-US" dirty="0"/>
              <a:t>The distinction between ‘Freedom from’  vs. ‘Freedom of’ in East Asian contexts;</a:t>
            </a:r>
          </a:p>
          <a:p>
            <a:r>
              <a:rPr lang="en-US" dirty="0"/>
              <a:t>University autonomy: defined differently over time and across countries, not always clearly defined/stipulated in national education (or higher education) laws.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6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384F-86D7-7141-AEB2-6434599F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main arguments: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3458A-ACEC-8340-B446-C541D216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(1) authoritarianism is not the only threat to institutional autonomy and academic freedom, the application of market fundamentalism in higher education restructuring leads to tougher curbs on them; </a:t>
            </a:r>
          </a:p>
          <a:p>
            <a:r>
              <a:rPr lang="en-GB" dirty="0"/>
              <a:t>(2) greater institutional autonomy may not ensure academic freedom at individual level.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4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8664-7082-6C4F-A7FD-A1340D77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East Asian Developmental States and Institutional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8863-CEC4-B346-B551-B1B44676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These states have experienced rapid, state-led economic growth, poverty reduction, and expansive higher education sector;</a:t>
            </a:r>
          </a:p>
          <a:p>
            <a:r>
              <a:rPr lang="en-US" dirty="0"/>
              <a:t>These developmental states:</a:t>
            </a:r>
          </a:p>
          <a:p>
            <a:pPr lvl="1"/>
            <a:r>
              <a:rPr lang="en-US" dirty="0"/>
              <a:t>‘plan, orchestrate or steer economic, political and societal strategies’ to catch up with a more advanced (not necessarily the most advanced)</a:t>
            </a:r>
            <a:r>
              <a:rPr lang="en-GB" dirty="0"/>
              <a:t> </a:t>
            </a:r>
            <a:r>
              <a:rPr lang="en-US" dirty="0"/>
              <a:t>reference country (Jessop, 2016)</a:t>
            </a:r>
            <a:r>
              <a:rPr lang="en-GB" dirty="0"/>
              <a:t>;</a:t>
            </a:r>
          </a:p>
          <a:p>
            <a:pPr lvl="1"/>
            <a:r>
              <a:rPr lang="en-GB" dirty="0"/>
              <a:t>formulate their higher education policies in the economic planning of a developmental state model, which is not following the market but governing the market (Gopinathan, 2007; Mok, 2007)</a:t>
            </a:r>
            <a:r>
              <a:rPr lang="en-US" dirty="0"/>
              <a:t>;</a:t>
            </a:r>
          </a:p>
          <a:p>
            <a:r>
              <a:rPr lang="en-US" dirty="0"/>
              <a:t>The legacy – or the continuity – of the developmental state has had noticeable effects on the institutional autonomy of HEIs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79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FB1461-3669-B44C-A844-B960EBA3E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0307"/>
              </p:ext>
            </p:extLst>
          </p:nvPr>
        </p:nvGraphicFramePr>
        <p:xfrm>
          <a:off x="1167788" y="1079653"/>
          <a:ext cx="10025350" cy="5555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122">
                  <a:extLst>
                    <a:ext uri="{9D8B030D-6E8A-4147-A177-3AD203B41FA5}">
                      <a16:colId xmlns:a16="http://schemas.microsoft.com/office/drawing/2014/main" val="2817704997"/>
                    </a:ext>
                  </a:extLst>
                </a:gridCol>
                <a:gridCol w="3087319">
                  <a:extLst>
                    <a:ext uri="{9D8B030D-6E8A-4147-A177-3AD203B41FA5}">
                      <a16:colId xmlns:a16="http://schemas.microsoft.com/office/drawing/2014/main" val="2566462616"/>
                    </a:ext>
                  </a:extLst>
                </a:gridCol>
                <a:gridCol w="3087319">
                  <a:extLst>
                    <a:ext uri="{9D8B030D-6E8A-4147-A177-3AD203B41FA5}">
                      <a16:colId xmlns:a16="http://schemas.microsoft.com/office/drawing/2014/main" val="2685607663"/>
                    </a:ext>
                  </a:extLst>
                </a:gridCol>
                <a:gridCol w="2466590">
                  <a:extLst>
                    <a:ext uri="{9D8B030D-6E8A-4147-A177-3AD203B41FA5}">
                      <a16:colId xmlns:a16="http://schemas.microsoft.com/office/drawing/2014/main" val="173074250"/>
                    </a:ext>
                  </a:extLst>
                </a:gridCol>
              </a:tblGrid>
              <a:tr h="79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Authoritarian Governance Model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(Type 1)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Neoliberal Governance Model (Type 2)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Developmental State in East Asia (Hybrid of Type1 and 2)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655068"/>
                  </a:ext>
                </a:extLst>
              </a:tr>
              <a:tr h="105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Structures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State-centred, hierarchical, centralised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Minimal state, international policy agendas, decentralization of functions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Hybrid of decentralisation and centralisation of functions.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488750"/>
                  </a:ext>
                </a:extLst>
              </a:tr>
              <a:tr h="2111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System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Central control, detailed oversight exercised through multiple tiers or arm’s length bodies, bureaucratic mechanisms for allocating resources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Entrepreneurial government, New Public Management, market mechanisms for allocating resources, networks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Mix of bureaucratic and market mechanisms for allocating resources, distribute authority unevenly between tiers and levels, creating quasi-NGOs.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672286"/>
                  </a:ext>
                </a:extLst>
              </a:tr>
              <a:tr h="1319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Dominant Culture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Keynesian demand management, interventionist state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Neo-liberal, managing the network environment, state steers from a distance by making the rules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Interventionist state with neo-liberal orientation. Making rules and delivering public services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9845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C36D533-7332-2341-BF7C-7C9ABF5B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111" y="3009541"/>
            <a:ext cx="12535046" cy="68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0AF50-23B8-E641-82DF-443638C48690}"/>
              </a:ext>
            </a:extLst>
          </p:cNvPr>
          <p:cNvSpPr txBox="1"/>
          <p:nvPr/>
        </p:nvSpPr>
        <p:spPr>
          <a:xfrm>
            <a:off x="1377109" y="222771"/>
            <a:ext cx="973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East Asian Developmental State and Governance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BB988-2065-E043-95A1-806CA3E256B9}"/>
              </a:ext>
            </a:extLst>
          </p:cNvPr>
          <p:cNvSpPr txBox="1"/>
          <p:nvPr/>
        </p:nvSpPr>
        <p:spPr>
          <a:xfrm flipH="1">
            <a:off x="383307" y="1079652"/>
            <a:ext cx="615553" cy="55555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dirty="0"/>
              <a:t>Source: compiled by authors, adapted from  (Hoogle and Mark ,2003; Sutiyono, Pramusinto, &amp; Prasojo, 2018)</a:t>
            </a:r>
            <a:r>
              <a:rPr lang="en-GB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886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E74BD1-AC52-C949-932E-5219E3550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9147"/>
              </p:ext>
            </p:extLst>
          </p:nvPr>
        </p:nvGraphicFramePr>
        <p:xfrm>
          <a:off x="477012" y="1011559"/>
          <a:ext cx="11237976" cy="5361712"/>
        </p:xfrm>
        <a:graphic>
          <a:graphicData uri="http://schemas.openxmlformats.org/drawingml/2006/table">
            <a:tbl>
              <a:tblPr firstRow="1" firstCol="1" bandRow="1"/>
              <a:tblGrid>
                <a:gridCol w="1954547">
                  <a:extLst>
                    <a:ext uri="{9D8B030D-6E8A-4147-A177-3AD203B41FA5}">
                      <a16:colId xmlns:a16="http://schemas.microsoft.com/office/drawing/2014/main" val="2417386963"/>
                    </a:ext>
                  </a:extLst>
                </a:gridCol>
                <a:gridCol w="5038649">
                  <a:extLst>
                    <a:ext uri="{9D8B030D-6E8A-4147-A177-3AD203B41FA5}">
                      <a16:colId xmlns:a16="http://schemas.microsoft.com/office/drawing/2014/main" val="3470660330"/>
                    </a:ext>
                  </a:extLst>
                </a:gridCol>
                <a:gridCol w="4244780">
                  <a:extLst>
                    <a:ext uri="{9D8B030D-6E8A-4147-A177-3AD203B41FA5}">
                      <a16:colId xmlns:a16="http://schemas.microsoft.com/office/drawing/2014/main" val="1474243180"/>
                    </a:ext>
                  </a:extLst>
                </a:gridCol>
              </a:tblGrid>
              <a:tr h="532945"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tier universities in East Asia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Government-funded projects for ‘World Class Universities’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05663"/>
                  </a:ext>
                </a:extLst>
              </a:tr>
              <a:tr h="84484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universities in Type A are the universities that have the potential to be ranked in the top 100 in the world. Additional 24 innovative universities that lead the internationalisation of Japanese society.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Global University Project (select 37 universities out of 775 Japanese universities)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810582"/>
                  </a:ext>
                </a:extLst>
              </a:tr>
              <a:tr h="53294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 research intensive- World class universities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985 (c.a 40 uni), 211 (c.a 100 uni), ‘Double Excellence’ initiative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896266"/>
                  </a:ext>
                </a:extLst>
              </a:tr>
              <a:tr h="53294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BK21 seeks to make Korean research universities globally competitive and to produce more high-quality researchers in Korea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‘Brain Korea 21’ project: fellowships for PhDs and professors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551722"/>
                  </a:ext>
                </a:extLst>
              </a:tr>
              <a:tr h="53294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5 public research universities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Malaysian Research Universities (MRU) programme since 2007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875232"/>
                  </a:ext>
                </a:extLst>
              </a:tr>
              <a:tr h="53294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11 state research universities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Educational Corporate Legal Entity status since 2000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967822"/>
                  </a:ext>
                </a:extLst>
              </a:tr>
              <a:tr h="53294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9 Research Universities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amount of research funding, greater autonomy and accountability since 2009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800434"/>
                  </a:ext>
                </a:extLst>
              </a:tr>
              <a:tr h="76520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tiers: ‘research’, ‘applied’ and ‘professional and vocational’ HEIs.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Greater autonomy and funding for the top tier universities since 2015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96991"/>
                  </a:ext>
                </a:extLst>
              </a:tr>
              <a:tr h="53294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ASEAN region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ASEAN University Network:  30 leading universities – part of ‘catching up strategy’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Nominated, endorsed and sponsored by member governemnts since 1995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9660" marR="89660" marT="124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7786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F03876-24AD-D14A-88DE-B082B809639B}"/>
              </a:ext>
            </a:extLst>
          </p:cNvPr>
          <p:cNvSpPr txBox="1"/>
          <p:nvPr/>
        </p:nvSpPr>
        <p:spPr>
          <a:xfrm>
            <a:off x="1900238" y="50577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Sample of state interventions</a:t>
            </a:r>
          </a:p>
        </p:txBody>
      </p:sp>
      <p:pic>
        <p:nvPicPr>
          <p:cNvPr id="5" name="Picture 4" descr="Yahoo Officially Confirms ATD Report on CEO Changes and ...">
            <a:extLst>
              <a:ext uri="{FF2B5EF4-FFF2-40B4-BE49-F238E27FC236}">
                <a16:creationId xmlns:a16="http://schemas.microsoft.com/office/drawing/2014/main" id="{D32413FF-3C24-894F-A1CF-B79BF8E7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012" y="471492"/>
            <a:ext cx="1067082" cy="10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8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A800-9D86-D744-B00D-ED05F7AC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Neoliberal Reforms: In the Name of ‘Quality Assurance’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2E80A-5AE5-2D4C-B531-E314FD1B6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1875" cy="4846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Institutional autonomy vs individual academic freedom</a:t>
            </a:r>
          </a:p>
          <a:p>
            <a:r>
              <a:rPr lang="en-US" dirty="0"/>
              <a:t>Hiring qualified academics</a:t>
            </a:r>
          </a:p>
          <a:p>
            <a:pPr lvl="1"/>
            <a:r>
              <a:rPr lang="en-US" dirty="0"/>
              <a:t>Japan: increased fixed term contracts</a:t>
            </a:r>
          </a:p>
          <a:p>
            <a:pPr lvl="1"/>
            <a:r>
              <a:rPr lang="en-US" dirty="0"/>
              <a:t>Indonesia: National Lecturer ID – ‘Privilege on Loan’ or ‘autonomy at discretion’</a:t>
            </a:r>
          </a:p>
          <a:p>
            <a:r>
              <a:rPr lang="en-US" dirty="0"/>
              <a:t>Grade Inflation</a:t>
            </a:r>
          </a:p>
          <a:p>
            <a:pPr lvl="1"/>
            <a:r>
              <a:rPr lang="en-US" dirty="0"/>
              <a:t>Malaysia, China, Indonesia: grading/marking and failing students in leading universities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>
                <a:solidFill>
                  <a:srgbClr val="0432FF"/>
                </a:solidFill>
              </a:rPr>
              <a:t>“… during my absence the office changed the grades I gave to my students and later informed me” </a:t>
            </a:r>
            <a:r>
              <a:rPr lang="en-US" sz="1800" dirty="0"/>
              <a:t>(female academic in Malaysia, interview in Nov 2018)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0432FF"/>
                </a:solidFill>
              </a:rPr>
              <a:t>“… normally they don’t [change grades], but if I fail any students, I must explain to the dean or higher-level management, and </a:t>
            </a:r>
            <a:r>
              <a:rPr lang="en-US" i="1">
                <a:solidFill>
                  <a:srgbClr val="0432FF"/>
                </a:solidFill>
              </a:rPr>
              <a:t>some times to </a:t>
            </a:r>
            <a:r>
              <a:rPr lang="en-US" i="1" dirty="0">
                <a:solidFill>
                  <a:srgbClr val="0432FF"/>
                </a:solidFill>
              </a:rPr>
              <a:t>parents” </a:t>
            </a:r>
            <a:r>
              <a:rPr lang="en-US" sz="1800" dirty="0"/>
              <a:t>(male academic in China, interview in Nov 2018)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1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8DA3-C482-CA4D-B3DE-ED9B6607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Neoliberal Reforms: In the Name of ‘Internationalisation’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D7973-F335-1E4D-9B19-8A284251B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Inequality between HEIs: </a:t>
            </a:r>
          </a:p>
          <a:p>
            <a:pPr lvl="1"/>
            <a:r>
              <a:rPr lang="en-US" dirty="0"/>
              <a:t>Finance: uphold ﻿a market/competition logic</a:t>
            </a:r>
          </a:p>
          <a:p>
            <a:pPr lvl="1"/>
            <a:r>
              <a:rPr lang="en-US" dirty="0"/>
              <a:t>Access: the ‘non-regular route’ admissions – higher tuition fees</a:t>
            </a:r>
          </a:p>
          <a:p>
            <a:pPr lvl="1"/>
            <a:r>
              <a:rPr lang="en-US" dirty="0"/>
              <a:t>Social mobility: widen access does not always lead to social mobility due to stratified university tiers</a:t>
            </a:r>
          </a:p>
          <a:p>
            <a:r>
              <a:rPr lang="en-US" dirty="0"/>
              <a:t>Competitiveness: </a:t>
            </a:r>
          </a:p>
          <a:p>
            <a:pPr lvl="1"/>
            <a:r>
              <a:rPr lang="en-US" dirty="0"/>
              <a:t>Privilege Hard Sciences (Japan, China)</a:t>
            </a:r>
          </a:p>
          <a:p>
            <a:pPr lvl="1"/>
            <a:r>
              <a:rPr lang="en-US" dirty="0"/>
              <a:t>Hiring international academics (Japan)</a:t>
            </a:r>
          </a:p>
          <a:p>
            <a:pPr lvl="1"/>
            <a:r>
              <a:rPr lang="en-US" dirty="0"/>
              <a:t>Publications in English and top tier journals (but limited access for domestic audience)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1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993</Words>
  <Application>Microsoft Office PowerPoint</Application>
  <PresentationFormat>Widescreen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East Asia: contexts and concepts</vt:lpstr>
      <vt:lpstr>Two main arguments:</vt:lpstr>
      <vt:lpstr>East Asian Developmental States and Institutional Autonomy</vt:lpstr>
      <vt:lpstr>PowerPoint Presentation</vt:lpstr>
      <vt:lpstr>PowerPoint Presentation</vt:lpstr>
      <vt:lpstr>Neoliberal Reforms: In the Name of ‘Quality Assurance’</vt:lpstr>
      <vt:lpstr>Neoliberal Reforms: In the Name of ‘Internationalisation’</vt:lpstr>
      <vt:lpstr>Challenges: State formation, Religious Influence, National Ideology</vt:lpstr>
      <vt:lpstr>Example: Pancasila five principles (Indonesia’s national ideology)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 Dang</dc:creator>
  <cp:lastModifiedBy>WENDLING Mireille</cp:lastModifiedBy>
  <cp:revision>13</cp:revision>
  <dcterms:created xsi:type="dcterms:W3CDTF">2019-06-20T03:26:07Z</dcterms:created>
  <dcterms:modified xsi:type="dcterms:W3CDTF">2019-07-17T13:44:41Z</dcterms:modified>
</cp:coreProperties>
</file>