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651" r:id="rId2"/>
    <p:sldId id="650" r:id="rId3"/>
    <p:sldId id="673" r:id="rId4"/>
    <p:sldId id="674" r:id="rId5"/>
    <p:sldId id="675" r:id="rId6"/>
    <p:sldId id="677" r:id="rId7"/>
    <p:sldId id="679" r:id="rId8"/>
    <p:sldId id="680" r:id="rId9"/>
    <p:sldId id="652" r:id="rId10"/>
    <p:sldId id="681" r:id="rId11"/>
    <p:sldId id="678" r:id="rId12"/>
    <p:sldId id="682" r:id="rId13"/>
  </p:sldIdLst>
  <p:sldSz cx="9144000" cy="6858000" type="screen4x3"/>
  <p:notesSz cx="9944100" cy="68056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CCFF"/>
    <a:srgbClr val="F5FA16"/>
    <a:srgbClr val="99CCFF"/>
    <a:srgbClr val="3399FF"/>
    <a:srgbClr val="F2C60C"/>
    <a:srgbClr val="CC0000"/>
    <a:srgbClr val="A9A99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94703" autoAdjust="0"/>
  </p:normalViewPr>
  <p:slideViewPr>
    <p:cSldViewPr snapToGrid="0" snapToObjects="1" showGuides="1">
      <p:cViewPr varScale="1">
        <p:scale>
          <a:sx n="72" d="100"/>
          <a:sy n="72" d="100"/>
        </p:scale>
        <p:origin x="10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8575" cy="340820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33233" y="0"/>
            <a:ext cx="4308575" cy="340820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r">
              <a:defRPr sz="1200"/>
            </a:lvl1pPr>
          </a:lstStyle>
          <a:p>
            <a:fld id="{5920288E-2288-4EC7-93D6-6F35A81DEE3A}" type="datetimeFigureOut">
              <a:rPr lang="en-GB" smtClean="0"/>
              <a:pPr/>
              <a:t>17/11/2022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6463715"/>
            <a:ext cx="4308575" cy="340820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33233" y="6463715"/>
            <a:ext cx="4308575" cy="340820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r">
              <a:defRPr sz="1200"/>
            </a:lvl1pPr>
          </a:lstStyle>
          <a:p>
            <a:fld id="{8B0055EA-39E8-46AE-BB33-6AF978C46B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412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8575" cy="339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89" tIns="47845" rIns="95689" bIns="47845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3233" y="1"/>
            <a:ext cx="4308575" cy="339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89" tIns="47845" rIns="95689" bIns="47845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0250" y="509588"/>
            <a:ext cx="3403600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4640" y="3232397"/>
            <a:ext cx="7954822" cy="3063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89" tIns="47845" rIns="95689" bIns="478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63715"/>
            <a:ext cx="4308575" cy="340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89" tIns="47845" rIns="95689" bIns="47845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3233" y="6463715"/>
            <a:ext cx="4308575" cy="340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89" tIns="47845" rIns="95689" bIns="47845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9599A6D0-27DB-417B-8378-778182B7F01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932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76853" indent="-2987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951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73222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528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05761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58664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11566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4468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E4D23AD-A4CB-4705-B47F-AC6A0352AFB9}" type="slidenum">
              <a:rPr lang="it-IT" altLang="it-IT" sz="13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3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70250" y="509588"/>
            <a:ext cx="3406775" cy="2555875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6951" y="3232397"/>
            <a:ext cx="7290199" cy="30630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it-IT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76853" indent="-2987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951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73222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528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05761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58664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11566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4468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/>
              <a:pPr eaLnBrk="1" hangingPunct="1">
                <a:spcBef>
                  <a:spcPct val="0"/>
                </a:spcBef>
              </a:pPr>
              <a:t>3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912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76853" indent="-2987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951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73222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528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05761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58664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11566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4468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/>
              <a:pPr eaLnBrk="1" hangingPunct="1">
                <a:spcBef>
                  <a:spcPct val="0"/>
                </a:spcBef>
              </a:pPr>
              <a:t>4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601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76853" indent="-2987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951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73222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528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05761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58664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11566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4468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/>
              <a:pPr eaLnBrk="1" hangingPunct="1">
                <a:spcBef>
                  <a:spcPct val="0"/>
                </a:spcBef>
              </a:pPr>
              <a:t>6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323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76853" indent="-2987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951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73222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528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05761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58664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11566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4468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/>
              <a:pPr eaLnBrk="1" hangingPunct="1">
                <a:spcBef>
                  <a:spcPct val="0"/>
                </a:spcBef>
              </a:pPr>
              <a:t>7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275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76853" indent="-2987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951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73222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528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05761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58664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11566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4468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/>
              <a:pPr eaLnBrk="1" hangingPunct="1">
                <a:spcBef>
                  <a:spcPct val="0"/>
                </a:spcBef>
              </a:pPr>
              <a:t>8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675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76853" indent="-2987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951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73222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528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05761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58664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11566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4468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/>
              <a:pPr eaLnBrk="1" hangingPunct="1">
                <a:spcBef>
                  <a:spcPct val="0"/>
                </a:spcBef>
              </a:pPr>
              <a:t>9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939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76853" indent="-2987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951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73222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528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05761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58664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11566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4468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/>
              <a:pPr eaLnBrk="1" hangingPunct="1">
                <a:spcBef>
                  <a:spcPct val="0"/>
                </a:spcBef>
              </a:pPr>
              <a:t>10</a:t>
            </a:fld>
            <a:endParaRPr lang="it-IT" altLang="it-IT" sz="1300" dirty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826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76853" indent="-2987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951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73222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52859" indent="-2390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05761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58664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11566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4468" indent="-23903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/>
              <a:pPr eaLnBrk="1" hangingPunct="1">
                <a:spcBef>
                  <a:spcPct val="0"/>
                </a:spcBef>
              </a:pPr>
              <a:t>12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535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DD372-2F03-4FFC-B358-E73972E7467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64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D0421-FEF2-40C9-9225-9E9D62171CD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77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07484-DDC2-493E-A9E8-04BA8935704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3639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496DC-20BE-417C-AE4D-783B05D854F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8078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olo e  contenu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60860-BD2B-4E39-984B-530C1D8EFDB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5955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79198-136B-4C01-ADEB-B73971E65E5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702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9412B-8E8C-4551-83A9-A3882CC4AB1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7624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EDDF5-98C0-4DF8-8B0B-CC8173938E2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75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3E273-CEC9-4E67-93DF-271D7B7966D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610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5C6F1-6F07-4E99-855B-ACB368CAA3C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698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05248-F1F2-42B8-BF85-985BA7BAF72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493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A8439-B5F9-49F5-A9BD-BA038B1FAF9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26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D359D-938A-4354-AB43-62C2B781607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98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578FA-4DD5-4B36-B298-CFC4FCFE9F0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353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C33CA-9F13-4B4F-9A1C-8D2C8C816A5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578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36341"/>
            </a:gs>
            <a:gs pos="100000">
              <a:srgbClr val="D7D78D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gli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21BB54FE-E6B8-43B0-8996-3CE2796BFDA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0331" y="2666273"/>
            <a:ext cx="8712200" cy="915127"/>
          </a:xfrm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/>
          <a:lstStyle/>
          <a:p>
            <a:pPr eaLnBrk="1" hangingPunct="1"/>
            <a:r>
              <a:rPr lang="it-IT" altLang="it-IT" sz="3600" dirty="0">
                <a:solidFill>
                  <a:schemeClr val="bg1"/>
                </a:solidFill>
                <a:latin typeface="Tahoma" pitchFamily="34" charset="0"/>
              </a:rPr>
              <a:t>RAPPORT INTERMEDIAIRE</a:t>
            </a:r>
            <a:endParaRPr lang="en-US" altLang="it-IT" sz="360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23356" y="3786252"/>
            <a:ext cx="8505825" cy="6477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1800" i="1" dirty="0">
                <a:solidFill>
                  <a:schemeClr val="bg1"/>
                </a:solidFill>
                <a:latin typeface="Tahoma" pitchFamily="34" charset="0"/>
              </a:rPr>
              <a:t>par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chemeClr val="bg1"/>
                </a:solidFill>
                <a:latin typeface="Tahoma" pitchFamily="34" charset="0"/>
              </a:rPr>
              <a:t>Ferruccio Ferrigni</a:t>
            </a:r>
            <a:endParaRPr lang="en-US" altLang="it-IT" sz="240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2797849" y="5746293"/>
            <a:ext cx="32019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i="1" dirty="0">
                <a:solidFill>
                  <a:srgbClr val="FFFF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Paris, November 18  2022</a:t>
            </a:r>
            <a:endParaRPr lang="en-GB" i="1" dirty="0">
              <a:solidFill>
                <a:srgbClr val="FFFF2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018525"/>
            <a:ext cx="9143999" cy="83099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00"/>
                </a:solidFill>
                <a:latin typeface="Tahoma" pitchFamily="34" charset="0"/>
              </a:rPr>
              <a:t>SADUR Project</a:t>
            </a:r>
            <a:br>
              <a:rPr lang="it-IT" altLang="it-IT" sz="2400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it-IT" altLang="it-IT" sz="2400" dirty="0">
                <a:solidFill>
                  <a:srgbClr val="FFFF00"/>
                </a:solidFill>
                <a:latin typeface="Tahoma" pitchFamily="34" charset="0"/>
              </a:rPr>
              <a:t>Schools </a:t>
            </a:r>
            <a:r>
              <a:rPr lang="it-IT" altLang="it-IT" sz="2400" dirty="0" err="1">
                <a:solidFill>
                  <a:srgbClr val="FFFF00"/>
                </a:solidFill>
                <a:latin typeface="Tahoma" pitchFamily="34" charset="0"/>
              </a:rPr>
              <a:t>Against</a:t>
            </a:r>
            <a:r>
              <a:rPr lang="it-IT" altLang="it-IT" sz="2400" dirty="0">
                <a:solidFill>
                  <a:srgbClr val="FFFF00"/>
                </a:solidFill>
                <a:latin typeface="Tahoma" pitchFamily="34" charset="0"/>
              </a:rPr>
              <a:t> </a:t>
            </a:r>
            <a:r>
              <a:rPr lang="it-IT" altLang="it-IT" sz="2400" dirty="0" err="1">
                <a:solidFill>
                  <a:srgbClr val="FFFF00"/>
                </a:solidFill>
                <a:latin typeface="Tahoma" pitchFamily="34" charset="0"/>
              </a:rPr>
              <a:t>Dometic</a:t>
            </a:r>
            <a:r>
              <a:rPr lang="it-IT" altLang="it-IT" sz="2400" dirty="0">
                <a:solidFill>
                  <a:srgbClr val="FFFF00"/>
                </a:solidFill>
                <a:latin typeface="Tahoma" pitchFamily="34" charset="0"/>
              </a:rPr>
              <a:t> and Urban Risks</a:t>
            </a:r>
          </a:p>
        </p:txBody>
      </p:sp>
      <p:pic>
        <p:nvPicPr>
          <p:cNvPr id="7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31" y="378817"/>
            <a:ext cx="2630170" cy="804545"/>
          </a:xfrm>
          <a:prstGeom prst="rect">
            <a:avLst/>
          </a:prstGeom>
        </p:spPr>
      </p:pic>
      <p:pic>
        <p:nvPicPr>
          <p:cNvPr id="8" name="Immagine 7" descr="logocentroeurope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26275" y="363799"/>
            <a:ext cx="1803400" cy="78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6502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Webinar Février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07B94-3606-4D28-98F4-808BCD5C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" y="270622"/>
            <a:ext cx="8712200" cy="11372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it-IT" altLang="it-IT" sz="32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 </a:t>
            </a:r>
            <a:r>
              <a:rPr lang="it-IT" altLang="it-IT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ACTIVIT</a:t>
            </a:r>
            <a:r>
              <a:rPr lang="it-IT" altLang="it-IT" sz="32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ÉS ACHEVÉES</a:t>
            </a:r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F26E5-8A7D-499B-A9EE-F870F6F2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008" y="1396689"/>
            <a:ext cx="8136592" cy="5461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6985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activités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réalisées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en 2022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été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: </a:t>
            </a:r>
          </a:p>
          <a:p>
            <a:pPr marL="627063" marR="69850" indent="-44926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Vidéoconférence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avec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partenaires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pour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définir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critères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gestion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et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produits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du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endParaRPr lang="fr-FR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627063" marR="69850" indent="-44926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Analyse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du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système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italien de recensement des accidents domestiques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 </a:t>
            </a:r>
          </a:p>
          <a:p>
            <a:pPr marL="627063" marR="69850" lvl="0" indent="-44926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Contact avec les écoles et établissement des Protocoles de collaboration</a:t>
            </a:r>
          </a:p>
          <a:p>
            <a:pPr marL="627063" marR="69850" lvl="0" indent="-44926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Publication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4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articles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présentation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du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dans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la presse locale</a:t>
            </a:r>
          </a:p>
          <a:p>
            <a:pPr marL="627063" marR="69850" lvl="0" indent="-44926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production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du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draft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Guidelines pour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Limplication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écoles</a:t>
            </a:r>
          </a:p>
          <a:p>
            <a:pPr marL="627063" marR="69850" indent="-44926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Séance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formation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professeurs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impliqués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endParaRPr lang="fr-FR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179387">
              <a:spcBef>
                <a:spcPts val="1200"/>
              </a:spcBef>
              <a:buNone/>
              <a:defRPr/>
            </a:pP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7907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E0C01B-EA93-B0B6-DD5E-B421BF75F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194E8B00-723B-3036-9921-9F92C130BD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8297" y="1022893"/>
            <a:ext cx="4242872" cy="5460457"/>
          </a:xfrm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2896486-4A42-FA9E-A949-7B692B7D8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Paris November 5 2019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44AE775-A0A3-DAE3-AFE5-1AC546402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EDDF5-98C0-4DF8-8B0B-CC8173938E23}" type="slidenum">
              <a:rPr lang="it-IT" smtClean="0"/>
              <a:pPr>
                <a:defRPr/>
              </a:pPr>
              <a:t>11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6889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209550" y="2565400"/>
            <a:ext cx="8712200" cy="1438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  <a:defRPr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MERCI</a:t>
            </a:r>
          </a:p>
        </p:txBody>
      </p:sp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Paris November 5 2019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it-IT" altLang="it-IT" sz="1400"/>
          </a:p>
        </p:txBody>
      </p:sp>
    </p:spTree>
    <p:extLst>
      <p:ext uri="{BB962C8B-B14F-4D97-AF65-F5344CB8AC3E}">
        <p14:creationId xmlns:p14="http://schemas.microsoft.com/office/powerpoint/2010/main" val="233068063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5131" y="1793198"/>
            <a:ext cx="8734697" cy="3675274"/>
          </a:xfrm>
          <a:effectLst/>
        </p:spPr>
        <p:txBody>
          <a:bodyPr/>
          <a:lstStyle/>
          <a:p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Finalités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méthodologie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problèmes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+mj-ea"/>
                <a:cs typeface="+mj-cs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+mj-ea"/>
                <a:cs typeface="+mj-cs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+mj-ea"/>
                <a:cs typeface="+mj-cs"/>
              </a:rPr>
              <a:t>données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+mj-ea"/>
                <a:cs typeface="+mj-cs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+mj-ea"/>
                <a:cs typeface="+mj-cs"/>
              </a:rPr>
              <a:t>disponibles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+mj-ea"/>
                <a:cs typeface="+mj-cs"/>
              </a:rPr>
              <a:t>: la situation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+mj-ea"/>
                <a:cs typeface="+mj-cs"/>
              </a:rPr>
              <a:t>itelienne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+mj-ea"/>
              <a:cs typeface="+mj-cs"/>
            </a:endParaRPr>
          </a:p>
          <a:p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Critères d’implication des écoles</a:t>
            </a:r>
          </a:p>
          <a:p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Activités mises en route et produits</a:t>
            </a:r>
          </a:p>
          <a:p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Activités à réaliser </a:t>
            </a:r>
            <a:br>
              <a:rPr lang="it-IT" dirty="0">
                <a:solidFill>
                  <a:schemeClr val="bg1"/>
                </a:solidFill>
                <a:latin typeface="Tahoma" pitchFamily="34" charset="0"/>
                <a:ea typeface="+mj-ea"/>
                <a:cs typeface="+mj-cs"/>
              </a:rPr>
            </a:br>
            <a:endParaRPr lang="en-GB" dirty="0">
              <a:solidFill>
                <a:schemeClr val="bg1"/>
              </a:solidFill>
              <a:latin typeface="Tahoma" pitchFamily="34" charset="0"/>
              <a:ea typeface="+mj-ea"/>
              <a:cs typeface="+mj-cs"/>
            </a:endParaRPr>
          </a:p>
          <a:p>
            <a:pPr lvl="0"/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EDDF5-98C0-4DF8-8B0B-CC8173938E23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title"/>
          </p:nvPr>
        </p:nvSpPr>
        <p:spPr>
          <a:xfrm>
            <a:off x="654424" y="522007"/>
            <a:ext cx="8229600" cy="1143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eaLnBrk="1" hangingPunct="1"/>
            <a:r>
              <a:rPr lang="it-IT" sz="3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LE PROJET SADUR</a:t>
            </a:r>
            <a:br>
              <a:rPr lang="it-IT" sz="3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it-IT" sz="28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(en </a:t>
            </a:r>
            <a:r>
              <a:rPr lang="it-IT" sz="28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collaboration</a:t>
            </a:r>
            <a:r>
              <a:rPr lang="it-IT" sz="28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28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avec</a:t>
            </a:r>
            <a:r>
              <a:rPr lang="it-IT" sz="28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CEMEC et CERU)</a:t>
            </a:r>
            <a:endParaRPr lang="it-IT" altLang="fr-FR" sz="28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531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Webinar Février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07B94-3606-4D28-98F4-808BCD5C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" y="270622"/>
            <a:ext cx="8712200" cy="11372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it-IT" altLang="it-IT" sz="32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 CONSTATS</a:t>
            </a:r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F26E5-8A7D-499B-A9EE-F870F6F2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1" y="1793319"/>
            <a:ext cx="8712200" cy="391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Dans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tous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pays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il a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accidents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classés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«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mineurs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» (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explosion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de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gaz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incendies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chute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corniches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vieux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bâtiments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) qui,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pourtant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 pour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diffusion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et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recurrence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effets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pas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négligeables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 Italie, par an; 3.000.000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d’accidents</a:t>
            </a:r>
            <a:b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                         1.800.000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hospitalisés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en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urgence</a:t>
            </a:r>
            <a:b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                         5.500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morts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projets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EUR-OPA qui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impliqués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écoles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outil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de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diffuson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messages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montré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une grande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efficacité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2615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Webinar Février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07B94-3606-4D28-98F4-808BCD5C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79" y="702422"/>
            <a:ext cx="8712200" cy="11372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it-IT" altLang="it-IT" sz="32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 PROBLÉMES</a:t>
            </a:r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F26E5-8A7D-499B-A9EE-F870F6F2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1" y="1470399"/>
            <a:ext cx="8712200" cy="391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277813">
              <a:spcBef>
                <a:spcPts val="1200"/>
              </a:spcBef>
              <a:defRPr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Il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n’y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a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pas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(en Italie) une institution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chargé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gérer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une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politique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réduction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risques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domestiques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spcBef>
                <a:spcPts val="120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Au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sein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l’ISS (Institut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Supérieur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Santé) a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été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établi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le SINIACA (Sistema Informativo Nazionale Incidenti in Ambienti di Civile Abitazione), mais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dernières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données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disponibles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remontent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au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2014</a:t>
            </a:r>
          </a:p>
        </p:txBody>
      </p:sp>
    </p:spTree>
    <p:extLst>
      <p:ext uri="{BB962C8B-B14F-4D97-AF65-F5344CB8AC3E}">
        <p14:creationId xmlns:p14="http://schemas.microsoft.com/office/powerpoint/2010/main" val="38270119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29A6A3-2EDF-96A6-0C7A-B47DBDCBB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189" y="4210144"/>
            <a:ext cx="8565278" cy="1143000"/>
          </a:xfrm>
        </p:spPr>
        <p:txBody>
          <a:bodyPr/>
          <a:lstStyle/>
          <a:p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</a:t>
            </a:r>
            <a:r>
              <a:rPr lang="it-IT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graphique</a:t>
            </a:r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montre</a:t>
            </a:r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</a:t>
            </a:r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groupes</a:t>
            </a:r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plus </a:t>
            </a:r>
            <a:r>
              <a:rPr lang="it-IT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vulnérables</a:t>
            </a:r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b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femmes, enfants </a:t>
            </a:r>
            <a:r>
              <a:rPr lang="it-IT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moin</a:t>
            </a:r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12 ans, </a:t>
            </a:r>
            <a:b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agés</a:t>
            </a:r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plus de 75 ans</a:t>
            </a:r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6F55884B-22F9-F403-8155-CADE17A93D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553" y="1417638"/>
            <a:ext cx="8229600" cy="2401224"/>
          </a:xfrm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768B9EB-55C5-FDFD-0BBB-6CE983CB0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Paris November 5 2019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C786763-EF85-1547-D65B-EE714499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EDDF5-98C0-4DF8-8B0B-CC8173938E23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72756598-BCF6-54B8-BE45-97E4BE6CD22E}"/>
              </a:ext>
            </a:extLst>
          </p:cNvPr>
          <p:cNvSpPr txBox="1">
            <a:spLocks/>
          </p:cNvSpPr>
          <p:nvPr/>
        </p:nvSpPr>
        <p:spPr bwMode="auto">
          <a:xfrm>
            <a:off x="367553" y="151187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it-IT" sz="3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 DONNÉES</a:t>
            </a:r>
          </a:p>
        </p:txBody>
      </p:sp>
    </p:spTree>
    <p:extLst>
      <p:ext uri="{BB962C8B-B14F-4D97-AF65-F5344CB8AC3E}">
        <p14:creationId xmlns:p14="http://schemas.microsoft.com/office/powerpoint/2010/main" val="272746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Webinar Février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it-IT" altLang="it-IT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07B94-3606-4D28-98F4-808BCD5C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" y="270622"/>
            <a:ext cx="8712200" cy="11372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it-IT" altLang="it-IT" sz="32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 CRITÈRES DE CLASSEMENT</a:t>
            </a:r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F26E5-8A7D-499B-A9EE-F870F6F2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304" y="1470399"/>
            <a:ext cx="8712200" cy="391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9387">
              <a:spcBef>
                <a:spcPts val="1200"/>
              </a:spcBef>
              <a:buNone/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Dans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le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systhème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SINIACA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accident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domestiques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sont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classés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par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rapport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à:</a:t>
            </a:r>
          </a:p>
          <a:p>
            <a:pPr marL="457200" indent="-277813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Lieu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salle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bain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cuisine, …)</a:t>
            </a:r>
          </a:p>
          <a:p>
            <a:pPr marL="457200" indent="-277813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Dynamique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chute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empoisennement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….)</a:t>
            </a:r>
          </a:p>
          <a:p>
            <a:pPr marL="457200" indent="-277813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Activité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au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moment de l’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accident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(vie,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travail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….)</a:t>
            </a:r>
          </a:p>
          <a:p>
            <a:pPr marL="457200" indent="-277813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Objets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impliqués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couteau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échelle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appareil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….)</a:t>
            </a:r>
          </a:p>
          <a:p>
            <a:pPr marL="457200" indent="-277813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Traumatisme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fracture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ustion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empoisonnement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….)</a:t>
            </a:r>
          </a:p>
          <a:p>
            <a:pPr marL="457200" indent="-277813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Gravité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effets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(triage) </a:t>
            </a:r>
          </a:p>
        </p:txBody>
      </p:sp>
    </p:spTree>
    <p:extLst>
      <p:ext uri="{BB962C8B-B14F-4D97-AF65-F5344CB8AC3E}">
        <p14:creationId xmlns:p14="http://schemas.microsoft.com/office/powerpoint/2010/main" val="10070890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Webinar Février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it-IT" altLang="it-IT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07B94-3606-4D28-98F4-808BCD5C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" y="270622"/>
            <a:ext cx="8712200" cy="11372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it-IT" altLang="it-IT" sz="32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 CRITÈRES DE SÉLECTION DES ÉCOLES</a:t>
            </a:r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F26E5-8A7D-499B-A9EE-F870F6F2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" y="2122333"/>
            <a:ext cx="8712200" cy="391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marR="6985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écoles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qui ont participé à d’autres projets similaires et/ou qui reçoivent des étudiants provenant de zones où il y a eu des accidents domestiques éclatants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342900" marR="6985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écoles qui prévoient de manière permanente des activités extracurriculaires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342900" marR="69850" lvl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écoles assurant que les étudiants participants au projet puissent utiliser leur recherches comme document finale du cycle d’études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342900" marR="69850" lvl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zone-pilote choisie, si possible, parmi les collèges électoraux des décideurs concernés par l’action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179387">
              <a:spcBef>
                <a:spcPts val="1200"/>
              </a:spcBef>
              <a:buNone/>
              <a:defRPr/>
            </a:pP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1735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Webinar Février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it-IT" altLang="it-IT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07B94-3606-4D28-98F4-808BCD5C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" y="270622"/>
            <a:ext cx="8712200" cy="11372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it-IT" altLang="it-IT" sz="32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 ÉCOLES IMPLIQUÉS</a:t>
            </a:r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F26E5-8A7D-499B-A9EE-F870F6F2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741" y="1961466"/>
            <a:ext cx="5842125" cy="391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6985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a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impliqué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:</a:t>
            </a:r>
          </a:p>
          <a:p>
            <a:pPr marR="6985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</a:p>
          <a:p>
            <a:pPr marL="342900" marR="6985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2 écoles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secondaires</a:t>
            </a:r>
          </a:p>
          <a:p>
            <a:pPr marL="342900" marR="6985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3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cours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342900" marR="69850" lvl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76 élèves</a:t>
            </a:r>
          </a:p>
          <a:p>
            <a:pPr marL="342900" marR="69850" lvl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30.000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habitants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179387">
              <a:spcBef>
                <a:spcPts val="1200"/>
              </a:spcBef>
              <a:buNone/>
              <a:defRPr/>
            </a:pP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13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209550" y="2565400"/>
            <a:ext cx="8712200" cy="1438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  <a:defRPr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ACTIVITÉS RÉALISÉES</a:t>
            </a:r>
          </a:p>
        </p:txBody>
      </p:sp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Paris November 5 2019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it-IT" altLang="it-IT" sz="1400"/>
          </a:p>
        </p:txBody>
      </p:sp>
    </p:spTree>
    <p:extLst>
      <p:ext uri="{BB962C8B-B14F-4D97-AF65-F5344CB8AC3E}">
        <p14:creationId xmlns:p14="http://schemas.microsoft.com/office/powerpoint/2010/main" val="308077608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5656</TotalTime>
  <Words>509</Words>
  <Application>Microsoft Office PowerPoint</Application>
  <PresentationFormat>On-screen Show (4:3)</PresentationFormat>
  <Paragraphs>81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Narrow</vt:lpstr>
      <vt:lpstr>Tahoma</vt:lpstr>
      <vt:lpstr>Struttura predefinita</vt:lpstr>
      <vt:lpstr>RAPPORT INTERMEDIAIRE</vt:lpstr>
      <vt:lpstr>LE PROJET SADUR (en collaboration avec CEMEC et CERU)</vt:lpstr>
      <vt:lpstr>PowerPoint Presentation</vt:lpstr>
      <vt:lpstr>PowerPoint Presentation</vt:lpstr>
      <vt:lpstr>Le graphique montre  les groupes plus vulnérables:  femmes, enfants moin de 12 ans,  agés de plus de 75 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PAESAGGI CULTURALI: NATURA, GENESI, GESTIONE</dc:title>
  <dc:creator>Fer</dc:creator>
  <cp:lastModifiedBy>EMEZIE Catherine</cp:lastModifiedBy>
  <cp:revision>167</cp:revision>
  <cp:lastPrinted>2022-11-17T08:49:51Z</cp:lastPrinted>
  <dcterms:created xsi:type="dcterms:W3CDTF">2010-03-01T12:45:12Z</dcterms:created>
  <dcterms:modified xsi:type="dcterms:W3CDTF">2022-11-17T08:51:54Z</dcterms:modified>
</cp:coreProperties>
</file>